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72" r:id="rId2"/>
  </p:sldMasterIdLst>
  <p:notesMasterIdLst>
    <p:notesMasterId r:id="rId26"/>
  </p:notesMasterIdLst>
  <p:sldIdLst>
    <p:sldId id="1055" r:id="rId3"/>
    <p:sldId id="695" r:id="rId4"/>
    <p:sldId id="1054" r:id="rId5"/>
    <p:sldId id="864" r:id="rId6"/>
    <p:sldId id="915" r:id="rId7"/>
    <p:sldId id="865" r:id="rId8"/>
    <p:sldId id="1053" r:id="rId9"/>
    <p:sldId id="1052" r:id="rId10"/>
    <p:sldId id="1036" r:id="rId11"/>
    <p:sldId id="1038" r:id="rId12"/>
    <p:sldId id="1039" r:id="rId13"/>
    <p:sldId id="1041" r:id="rId14"/>
    <p:sldId id="992" r:id="rId15"/>
    <p:sldId id="989" r:id="rId16"/>
    <p:sldId id="991" r:id="rId17"/>
    <p:sldId id="990" r:id="rId18"/>
    <p:sldId id="999" r:id="rId19"/>
    <p:sldId id="1002" r:id="rId20"/>
    <p:sldId id="984" r:id="rId21"/>
    <p:sldId id="1010" r:id="rId22"/>
    <p:sldId id="1008" r:id="rId23"/>
    <p:sldId id="1051" r:id="rId24"/>
    <p:sldId id="1031" r:id="rId25"/>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平谷 忠雄" initials="平谷" lastIdx="1" clrIdx="0">
    <p:extLst>
      <p:ext uri="{19B8F6BF-5375-455C-9EA6-DF929625EA0E}">
        <p15:presenceInfo xmlns:p15="http://schemas.microsoft.com/office/powerpoint/2012/main" userId="013907519f5c8a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D6D"/>
    <a:srgbClr val="EFEFDB"/>
    <a:srgbClr val="FF0000"/>
    <a:srgbClr val="2903B5"/>
    <a:srgbClr val="0033CC"/>
    <a:srgbClr val="C93838"/>
    <a:srgbClr val="E6E6E6"/>
    <a:srgbClr val="333399"/>
    <a:srgbClr val="E341B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0" autoAdjust="0"/>
    <p:restoredTop sz="86717" autoAdjust="0"/>
  </p:normalViewPr>
  <p:slideViewPr>
    <p:cSldViewPr snapToGrid="0">
      <p:cViewPr varScale="1">
        <p:scale>
          <a:sx n="131" d="100"/>
          <a:sy n="131" d="100"/>
        </p:scale>
        <p:origin x="822" y="132"/>
      </p:cViewPr>
      <p:guideLst>
        <p:guide pos="2880"/>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0" y="0"/>
            <a:ext cx="2880101" cy="488793"/>
          </a:xfrm>
          <a:prstGeom prst="rect">
            <a:avLst/>
          </a:prstGeom>
        </p:spPr>
        <p:txBody>
          <a:bodyPr vert="horz" lIns="90178" tIns="45088" rIns="90178" bIns="45088"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33" y="0"/>
            <a:ext cx="2880101" cy="488793"/>
          </a:xfrm>
          <a:prstGeom prst="rect">
            <a:avLst/>
          </a:prstGeom>
        </p:spPr>
        <p:txBody>
          <a:bodyPr vert="horz" lIns="90178" tIns="45088" rIns="90178" bIns="45088" rtlCol="0"/>
          <a:lstStyle>
            <a:lvl1pPr algn="r">
              <a:defRPr sz="1200"/>
            </a:lvl1pPr>
          </a:lstStyle>
          <a:p>
            <a:fld id="{EECBB802-390E-416A-9078-047B5A3BFBEC}" type="datetimeFigureOut">
              <a:rPr kumimoji="1" lang="ja-JP" altLang="en-US" smtClean="0"/>
              <a:t>2025/4/3</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90178" tIns="45088" rIns="90178" bIns="45088" rtlCol="0" anchor="ctr"/>
          <a:lstStyle/>
          <a:p>
            <a:endParaRPr lang="ja-JP" altLang="en-US"/>
          </a:p>
        </p:txBody>
      </p:sp>
      <p:sp>
        <p:nvSpPr>
          <p:cNvPr id="5" name="ノート プレースホルダー 4"/>
          <p:cNvSpPr>
            <a:spLocks noGrp="1"/>
          </p:cNvSpPr>
          <p:nvPr>
            <p:ph type="body" sz="quarter" idx="3"/>
          </p:nvPr>
        </p:nvSpPr>
        <p:spPr>
          <a:xfrm>
            <a:off x="664997" y="4644313"/>
            <a:ext cx="5316870" cy="4399133"/>
          </a:xfrm>
          <a:prstGeom prst="rect">
            <a:avLst/>
          </a:prstGeom>
        </p:spPr>
        <p:txBody>
          <a:bodyPr vert="horz" lIns="90178" tIns="45088" rIns="90178" bIns="4508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0" y="9287061"/>
            <a:ext cx="2880101" cy="488792"/>
          </a:xfrm>
          <a:prstGeom prst="rect">
            <a:avLst/>
          </a:prstGeom>
        </p:spPr>
        <p:txBody>
          <a:bodyPr vert="horz" lIns="90178" tIns="45088" rIns="90178" bIns="4508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33" y="9287061"/>
            <a:ext cx="2880101" cy="488792"/>
          </a:xfrm>
          <a:prstGeom prst="rect">
            <a:avLst/>
          </a:prstGeom>
        </p:spPr>
        <p:txBody>
          <a:bodyPr vert="horz" lIns="90178" tIns="45088" rIns="90178" bIns="45088" rtlCol="0" anchor="b"/>
          <a:lstStyle>
            <a:lvl1pPr algn="r">
              <a:defRPr sz="1200"/>
            </a:lvl1pPr>
          </a:lstStyle>
          <a:p>
            <a:fld id="{F951BCA7-131D-4984-B463-78DB2CA777CC}" type="slidenum">
              <a:rPr kumimoji="1" lang="ja-JP" altLang="en-US" smtClean="0"/>
              <a:t>‹#›</a:t>
            </a:fld>
            <a:endParaRPr kumimoji="1" lang="ja-JP" altLang="en-US"/>
          </a:p>
        </p:txBody>
      </p:sp>
    </p:spTree>
    <p:extLst>
      <p:ext uri="{BB962C8B-B14F-4D97-AF65-F5344CB8AC3E}">
        <p14:creationId xmlns:p14="http://schemas.microsoft.com/office/powerpoint/2010/main" val="14602249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7</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5269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70070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50361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10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460505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11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861691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18</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42632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20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6697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14185">
              <a:defRPr/>
            </a:pPr>
            <a:fld id="{F951BCA7-131D-4984-B463-78DB2CA777CC}" type="slidenum">
              <a:rPr lang="ja-JP" altLang="en-US">
                <a:solidFill>
                  <a:prstClr val="black"/>
                </a:solidFill>
                <a:latin typeface="Calibri"/>
                <a:ea typeface="ＭＳ Ｐゴシック" panose="020B0600070205080204" pitchFamily="50" charset="-128"/>
              </a:rPr>
              <a:pPr defTabSz="914185">
                <a:defRPr/>
              </a:pPr>
              <a:t>22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740206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1377949" y="3284538"/>
            <a:ext cx="7776000"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nchor="ctr"/>
          <a:lstStyle/>
          <a:p>
            <a:pPr fontAlgn="base">
              <a:spcBef>
                <a:spcPct val="0"/>
              </a:spcBef>
              <a:spcAft>
                <a:spcPct val="0"/>
              </a:spcAft>
            </a:pPr>
            <a:endParaRPr lang="ja-JP" altLang="en-US">
              <a:solidFill>
                <a:srgbClr val="000000"/>
              </a:solidFill>
            </a:endParaRPr>
          </a:p>
        </p:txBody>
      </p:sp>
      <p:sp>
        <p:nvSpPr>
          <p:cNvPr id="3074" name="Rectangle 2"/>
          <p:cNvSpPr>
            <a:spLocks noGrp="1" noChangeArrowheads="1"/>
          </p:cNvSpPr>
          <p:nvPr>
            <p:ph type="ctrTitle"/>
          </p:nvPr>
        </p:nvSpPr>
        <p:spPr>
          <a:xfrm>
            <a:off x="1377949" y="2133619"/>
            <a:ext cx="7766051" cy="1470025"/>
          </a:xfrm>
        </p:spPr>
        <p:txBody>
          <a:bodyPr/>
          <a:lstStyle>
            <a:lvl1pPr>
              <a:defRPr sz="4000"/>
            </a:lvl1pPr>
          </a:lstStyle>
          <a:p>
            <a:r>
              <a:rPr lang="ja-JP" altLang="en-US" dirty="0"/>
              <a:t>マスタ タイトルの書式設定</a:t>
            </a:r>
          </a:p>
        </p:txBody>
      </p:sp>
      <p:sp>
        <p:nvSpPr>
          <p:cNvPr id="3075" name="Rectangle 3"/>
          <p:cNvSpPr>
            <a:spLocks noGrp="1" noChangeArrowheads="1"/>
          </p:cNvSpPr>
          <p:nvPr>
            <p:ph type="subTitle" idx="1"/>
          </p:nvPr>
        </p:nvSpPr>
        <p:spPr>
          <a:xfrm>
            <a:off x="1371601" y="3886200"/>
            <a:ext cx="6400800" cy="1752600"/>
          </a:xfrm>
        </p:spPr>
        <p:txBody>
          <a:bodyPr/>
          <a:lstStyle>
            <a:lvl1pPr marL="0" indent="0" algn="ctr">
              <a:buFontTx/>
              <a:buNone/>
              <a:defRPr/>
            </a:lvl1pPr>
          </a:lstStyle>
          <a:p>
            <a:r>
              <a:rPr lang="ja-JP" altLang="en-US"/>
              <a:t>マスタ サブタイトルの書式設定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xfrm>
            <a:off x="7010400" y="6578600"/>
            <a:ext cx="2133600" cy="279400"/>
          </a:xfrm>
        </p:spPr>
        <p:txBody>
          <a:bodyPr/>
          <a:lstStyle>
            <a:lvl1pPr>
              <a:defRPr/>
            </a:lvl1pPr>
          </a:lstStyle>
          <a:p>
            <a:pPr>
              <a:defRPr/>
            </a:pPr>
            <a:fld id="{1C940F4F-E466-4ABE-BC94-D68CEE825521}" type="slidenum">
              <a:rPr lang="en-US" altLang="ja-JP">
                <a:solidFill>
                  <a:srgbClr val="000000"/>
                </a:solidFill>
              </a:rPr>
              <a:pPr>
                <a:defRPr/>
              </a:pPr>
              <a:t>‹#›</a:t>
            </a:fld>
            <a:endParaRPr lang="en-US" altLang="ja-JP">
              <a:solidFill>
                <a:srgbClr val="000000"/>
              </a:solidFill>
            </a:endParaRPr>
          </a:p>
        </p:txBody>
      </p:sp>
      <p:grpSp>
        <p:nvGrpSpPr>
          <p:cNvPr id="8" name="グループ化 4"/>
          <p:cNvGrpSpPr>
            <a:grpSpLocks/>
          </p:cNvGrpSpPr>
          <p:nvPr userDrawn="1"/>
        </p:nvGrpSpPr>
        <p:grpSpPr bwMode="auto">
          <a:xfrm>
            <a:off x="0" y="6426382"/>
            <a:ext cx="1079500" cy="361950"/>
            <a:chOff x="7164536" y="392474"/>
            <a:chExt cx="1079872" cy="361316"/>
          </a:xfrm>
        </p:grpSpPr>
        <p:pic>
          <p:nvPicPr>
            <p:cNvPr id="9" name="図 14" descr="C:\Users\fujiiyu\AppData\Local\Microsoft\Windows\Temporary Internet Files\Content.Word\fusho_03.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1" name="直線コネクタ 10"/>
          <p:cNvCxnSpPr/>
          <p:nvPr userDrawn="1"/>
        </p:nvCxnSpPr>
        <p:spPr>
          <a:xfrm>
            <a:off x="0" y="6788332"/>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a:off x="0" y="6841497"/>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7E7FC-A139-4248-B9DA-2FF2B1CF200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90564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1"/>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 y="1"/>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97826D-5910-4254-867C-7E2ECFB477B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73150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1377949" y="3284538"/>
            <a:ext cx="7776000"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nchor="ctr"/>
          <a:lstStyle/>
          <a:p>
            <a:pPr fontAlgn="base">
              <a:spcBef>
                <a:spcPct val="0"/>
              </a:spcBef>
              <a:spcAft>
                <a:spcPct val="0"/>
              </a:spcAft>
            </a:pPr>
            <a:endParaRPr lang="ja-JP" altLang="en-US">
              <a:solidFill>
                <a:srgbClr val="000000"/>
              </a:solidFill>
            </a:endParaRPr>
          </a:p>
        </p:txBody>
      </p:sp>
      <p:sp>
        <p:nvSpPr>
          <p:cNvPr id="3074" name="Rectangle 2"/>
          <p:cNvSpPr>
            <a:spLocks noGrp="1" noChangeArrowheads="1"/>
          </p:cNvSpPr>
          <p:nvPr>
            <p:ph type="ctrTitle"/>
          </p:nvPr>
        </p:nvSpPr>
        <p:spPr>
          <a:xfrm>
            <a:off x="1377949" y="2133619"/>
            <a:ext cx="7766051" cy="1470025"/>
          </a:xfrm>
        </p:spPr>
        <p:txBody>
          <a:bodyPr/>
          <a:lstStyle>
            <a:lvl1pPr>
              <a:defRPr sz="4000"/>
            </a:lvl1pPr>
          </a:lstStyle>
          <a:p>
            <a:r>
              <a:rPr lang="ja-JP" altLang="en-US" dirty="0"/>
              <a:t>マスタ タイトルの書式設定</a:t>
            </a:r>
          </a:p>
        </p:txBody>
      </p:sp>
      <p:sp>
        <p:nvSpPr>
          <p:cNvPr id="3075" name="Rectangle 3"/>
          <p:cNvSpPr>
            <a:spLocks noGrp="1" noChangeArrowheads="1"/>
          </p:cNvSpPr>
          <p:nvPr>
            <p:ph type="subTitle" idx="1"/>
          </p:nvPr>
        </p:nvSpPr>
        <p:spPr>
          <a:xfrm>
            <a:off x="1371601" y="3886200"/>
            <a:ext cx="6400800" cy="1752600"/>
          </a:xfrm>
        </p:spPr>
        <p:txBody>
          <a:bodyPr/>
          <a:lstStyle>
            <a:lvl1pPr marL="0" indent="0" algn="ctr">
              <a:buFontTx/>
              <a:buNone/>
              <a:defRPr/>
            </a:lvl1pPr>
          </a:lstStyle>
          <a:p>
            <a:r>
              <a:rPr lang="ja-JP" altLang="en-US"/>
              <a:t>マスタ サブタイトルの書式設定</a:t>
            </a:r>
          </a:p>
        </p:txBody>
      </p:sp>
      <p:sp>
        <p:nvSpPr>
          <p:cNvPr id="5" name="Rectangle 4"/>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xfrm>
            <a:off x="7010400" y="6578600"/>
            <a:ext cx="2133600" cy="279400"/>
          </a:xfrm>
        </p:spPr>
        <p:txBody>
          <a:bodyPr/>
          <a:lstStyle>
            <a:lvl1pPr>
              <a:defRPr/>
            </a:lvl1pPr>
          </a:lstStyle>
          <a:p>
            <a:pPr>
              <a:defRPr/>
            </a:pPr>
            <a:fld id="{1C940F4F-E466-4ABE-BC94-D68CEE825521}" type="slidenum">
              <a:rPr lang="en-US" altLang="ja-JP">
                <a:solidFill>
                  <a:srgbClr val="000000"/>
                </a:solidFill>
              </a:rPr>
              <a:pPr>
                <a:defRPr/>
              </a:pPr>
              <a:t>‹#›</a:t>
            </a:fld>
            <a:endParaRPr lang="en-US" altLang="ja-JP">
              <a:solidFill>
                <a:srgbClr val="000000"/>
              </a:solidFill>
            </a:endParaRPr>
          </a:p>
        </p:txBody>
      </p:sp>
      <p:grpSp>
        <p:nvGrpSpPr>
          <p:cNvPr id="8" name="グループ化 4"/>
          <p:cNvGrpSpPr>
            <a:grpSpLocks/>
          </p:cNvGrpSpPr>
          <p:nvPr userDrawn="1"/>
        </p:nvGrpSpPr>
        <p:grpSpPr bwMode="auto">
          <a:xfrm>
            <a:off x="0" y="6426382"/>
            <a:ext cx="1079500" cy="361950"/>
            <a:chOff x="7164536" y="392474"/>
            <a:chExt cx="1079872" cy="361316"/>
          </a:xfrm>
        </p:grpSpPr>
        <p:pic>
          <p:nvPicPr>
            <p:cNvPr id="9" name="図 14" descr="C:\Users\fujiiyu\AppData\Local\Microsoft\Windows\Temporary Internet Files\Content.Word\fusho_03.gi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1" name="直線コネクタ 10"/>
          <p:cNvCxnSpPr/>
          <p:nvPr userDrawn="1"/>
        </p:nvCxnSpPr>
        <p:spPr>
          <a:xfrm>
            <a:off x="0" y="6788332"/>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a:off x="0" y="6841497"/>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56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eiryo UI" panose="020B0604030504040204" pitchFamily="50" charset="-128"/>
                <a:ea typeface="Meiryo UI" panose="020B0604030504040204" pitchFamily="50" charset="-128"/>
              </a:defRPr>
            </a:lvl1pPr>
          </a:lstStyle>
          <a:p>
            <a:pPr>
              <a:defRPr/>
            </a:pPr>
            <a:fld id="{09954CD4-AF95-4C78-B160-84012AB9CEDB}"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1241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19"/>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4" y="2906713"/>
            <a:ext cx="7772400" cy="1500187"/>
          </a:xfrm>
        </p:spPr>
        <p:txBody>
          <a:bodyPr anchor="b"/>
          <a:lstStyle>
            <a:lvl1pPr marL="0" indent="0">
              <a:buNone/>
              <a:defRPr sz="2000"/>
            </a:lvl1pPr>
            <a:lvl2pPr marL="457139" indent="0">
              <a:buNone/>
              <a:defRPr sz="1800"/>
            </a:lvl2pPr>
            <a:lvl3pPr marL="914278" indent="0">
              <a:buNone/>
              <a:defRPr sz="1600"/>
            </a:lvl3pPr>
            <a:lvl4pPr marL="1371417" indent="0">
              <a:buNone/>
              <a:defRPr sz="1400"/>
            </a:lvl4pPr>
            <a:lvl5pPr marL="1828555" indent="0">
              <a:buNone/>
              <a:defRPr sz="1400"/>
            </a:lvl5pPr>
            <a:lvl6pPr marL="2285694" indent="0">
              <a:buNone/>
              <a:defRPr sz="1400"/>
            </a:lvl6pPr>
            <a:lvl7pPr marL="2742833" indent="0">
              <a:buNone/>
              <a:defRPr sz="1400"/>
            </a:lvl7pPr>
            <a:lvl8pPr marL="3199972" indent="0">
              <a:buNone/>
              <a:defRPr sz="1400"/>
            </a:lvl8pPr>
            <a:lvl9pPr marL="3657111"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AC889-3670-44DC-89A2-5E6DA9CE2B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1648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BFE767-6E0E-4DA7-89ED-88A462D61E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7398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393700"/>
            <a:ext cx="8229600" cy="4191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F4B267-970C-4D0F-AFA5-AA45FD1E10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6569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03200" y="471050"/>
            <a:ext cx="7019925" cy="404813"/>
          </a:xfrm>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2ED30A-551E-4436-A5B2-8E8C0EE186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0919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DB6D7F-53AA-4455-8AD0-F9E52A4623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77135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1803" y="1098550"/>
            <a:ext cx="3008313" cy="1162050"/>
          </a:xfrm>
        </p:spPr>
        <p:txBody>
          <a:bodyPr anchor="b"/>
          <a:lstStyle>
            <a:lvl1pPr algn="l">
              <a:defRPr sz="2000" b="1"/>
            </a:lvl1pPr>
          </a:lstStyle>
          <a:p>
            <a:r>
              <a:rPr lang="ja-JP" altLang="en-US" dirty="0"/>
              <a:t>マスタ タイトルの書式設定</a:t>
            </a:r>
          </a:p>
        </p:txBody>
      </p:sp>
      <p:sp>
        <p:nvSpPr>
          <p:cNvPr id="3" name="コンテンツ プレースホルダ 2"/>
          <p:cNvSpPr>
            <a:spLocks noGrp="1"/>
          </p:cNvSpPr>
          <p:nvPr>
            <p:ph idx="1"/>
          </p:nvPr>
        </p:nvSpPr>
        <p:spPr>
          <a:xfrm>
            <a:off x="3575054" y="1066800"/>
            <a:ext cx="5111750" cy="50593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テキスト プレースホルダ 3"/>
          <p:cNvSpPr>
            <a:spLocks noGrp="1"/>
          </p:cNvSpPr>
          <p:nvPr>
            <p:ph type="body" sz="half" idx="2"/>
          </p:nvPr>
        </p:nvSpPr>
        <p:spPr>
          <a:xfrm>
            <a:off x="457203" y="2374900"/>
            <a:ext cx="3008313" cy="3759200"/>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1C153-0189-4D41-9401-CE0A43E58F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46583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Meiryo UI" panose="020B0604030504040204" pitchFamily="50" charset="-128"/>
                <a:ea typeface="Meiryo UI" panose="020B0604030504040204" pitchFamily="50" charset="-128"/>
              </a:defRPr>
            </a:lvl1pPr>
          </a:lstStyle>
          <a:p>
            <a:pPr>
              <a:defRPr/>
            </a:pPr>
            <a:fld id="{09954CD4-AF95-4C78-B160-84012AB9CEDB}" type="slidenum">
              <a:rPr lang="en-US" altLang="ja-JP" smtClean="0">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35689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1054099"/>
            <a:ext cx="5486400" cy="3673475"/>
          </a:xfrm>
        </p:spPr>
        <p:txBody>
          <a:bodyPr/>
          <a:lstStyle>
            <a:lvl1pPr marL="0" indent="0">
              <a:buNone/>
              <a:defRPr sz="3200"/>
            </a:lvl1pPr>
            <a:lvl2pPr marL="457139" indent="0">
              <a:buNone/>
              <a:defRPr sz="2800"/>
            </a:lvl2pPr>
            <a:lvl3pPr marL="914278" indent="0">
              <a:buNone/>
              <a:defRPr sz="2400"/>
            </a:lvl3pPr>
            <a:lvl4pPr marL="1371417" indent="0">
              <a:buNone/>
              <a:defRPr sz="2000"/>
            </a:lvl4pPr>
            <a:lvl5pPr marL="1828555" indent="0">
              <a:buNone/>
              <a:defRPr sz="2000"/>
            </a:lvl5pPr>
            <a:lvl6pPr marL="2285694" indent="0">
              <a:buNone/>
              <a:defRPr sz="2000"/>
            </a:lvl6pPr>
            <a:lvl7pPr marL="2742833" indent="0">
              <a:buNone/>
              <a:defRPr sz="2000"/>
            </a:lvl7pPr>
            <a:lvl8pPr marL="3199972" indent="0">
              <a:buNone/>
              <a:defRPr sz="2000"/>
            </a:lvl8pPr>
            <a:lvl9pPr marL="3657111"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DE435C-7C34-4913-9A23-6BB1FBD71DF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25704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7E7FC-A139-4248-B9DA-2FF2B1CF200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9800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1"/>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1" y="1"/>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97826D-5910-4254-867C-7E2ECFB477B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39125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4" y="4406919"/>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4" y="2906713"/>
            <a:ext cx="7772400" cy="1500187"/>
          </a:xfrm>
        </p:spPr>
        <p:txBody>
          <a:bodyPr anchor="b"/>
          <a:lstStyle>
            <a:lvl1pPr marL="0" indent="0">
              <a:buNone/>
              <a:defRPr sz="2000"/>
            </a:lvl1pPr>
            <a:lvl2pPr marL="457139" indent="0">
              <a:buNone/>
              <a:defRPr sz="1800"/>
            </a:lvl2pPr>
            <a:lvl3pPr marL="914278" indent="0">
              <a:buNone/>
              <a:defRPr sz="1600"/>
            </a:lvl3pPr>
            <a:lvl4pPr marL="1371417" indent="0">
              <a:buNone/>
              <a:defRPr sz="1400"/>
            </a:lvl4pPr>
            <a:lvl5pPr marL="1828555" indent="0">
              <a:buNone/>
              <a:defRPr sz="1400"/>
            </a:lvl5pPr>
            <a:lvl6pPr marL="2285694" indent="0">
              <a:buNone/>
              <a:defRPr sz="1400"/>
            </a:lvl6pPr>
            <a:lvl7pPr marL="2742833" indent="0">
              <a:buNone/>
              <a:defRPr sz="1400"/>
            </a:lvl7pPr>
            <a:lvl8pPr marL="3199972" indent="0">
              <a:buNone/>
              <a:defRPr sz="1400"/>
            </a:lvl8pPr>
            <a:lvl9pPr marL="3657111"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AC889-3670-44DC-89A2-5E6DA9CE2B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981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BFE767-6E0E-4DA7-89ED-88A462D61EC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5586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393700"/>
            <a:ext cx="8229600" cy="4191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1" y="1535113"/>
            <a:ext cx="4040188"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139" indent="0">
              <a:buNone/>
              <a:defRPr sz="2000" b="1"/>
            </a:lvl2pPr>
            <a:lvl3pPr marL="914278" indent="0">
              <a:buNone/>
              <a:defRPr sz="1800" b="1"/>
            </a:lvl3pPr>
            <a:lvl4pPr marL="1371417" indent="0">
              <a:buNone/>
              <a:defRPr sz="1600" b="1"/>
            </a:lvl4pPr>
            <a:lvl5pPr marL="1828555" indent="0">
              <a:buNone/>
              <a:defRPr sz="1600" b="1"/>
            </a:lvl5pPr>
            <a:lvl6pPr marL="2285694" indent="0">
              <a:buNone/>
              <a:defRPr sz="1600" b="1"/>
            </a:lvl6pPr>
            <a:lvl7pPr marL="2742833" indent="0">
              <a:buNone/>
              <a:defRPr sz="1600" b="1"/>
            </a:lvl7pPr>
            <a:lvl8pPr marL="3199972" indent="0">
              <a:buNone/>
              <a:defRPr sz="1600" b="1"/>
            </a:lvl8pPr>
            <a:lvl9pPr marL="3657111"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4F4B267-970C-4D0F-AFA5-AA45FD1E102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78255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203200" y="471050"/>
            <a:ext cx="7019925" cy="404813"/>
          </a:xfrm>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42ED30A-551E-4436-A5B2-8E8C0EE186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17001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DB6D7F-53AA-4455-8AD0-F9E52A4623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81020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1803" y="1098550"/>
            <a:ext cx="3008313" cy="1162050"/>
          </a:xfrm>
        </p:spPr>
        <p:txBody>
          <a:bodyPr anchor="b"/>
          <a:lstStyle>
            <a:lvl1pPr algn="l">
              <a:defRPr sz="2000" b="1"/>
            </a:lvl1pPr>
          </a:lstStyle>
          <a:p>
            <a:r>
              <a:rPr lang="ja-JP" altLang="en-US" dirty="0"/>
              <a:t>マスタ タイトルの書式設定</a:t>
            </a:r>
          </a:p>
        </p:txBody>
      </p:sp>
      <p:sp>
        <p:nvSpPr>
          <p:cNvPr id="3" name="コンテンツ プレースホルダ 2"/>
          <p:cNvSpPr>
            <a:spLocks noGrp="1"/>
          </p:cNvSpPr>
          <p:nvPr>
            <p:ph idx="1"/>
          </p:nvPr>
        </p:nvSpPr>
        <p:spPr>
          <a:xfrm>
            <a:off x="3575054" y="1066800"/>
            <a:ext cx="5111750" cy="50593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テキスト プレースホルダ 3"/>
          <p:cNvSpPr>
            <a:spLocks noGrp="1"/>
          </p:cNvSpPr>
          <p:nvPr>
            <p:ph type="body" sz="half" idx="2"/>
          </p:nvPr>
        </p:nvSpPr>
        <p:spPr>
          <a:xfrm>
            <a:off x="457203" y="2374900"/>
            <a:ext cx="3008313" cy="3759200"/>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A1C153-0189-4D41-9401-CE0A43E58F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1455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1"/>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1054099"/>
            <a:ext cx="5486400" cy="3673475"/>
          </a:xfrm>
        </p:spPr>
        <p:txBody>
          <a:bodyPr/>
          <a:lstStyle>
            <a:lvl1pPr marL="0" indent="0">
              <a:buNone/>
              <a:defRPr sz="3200"/>
            </a:lvl1pPr>
            <a:lvl2pPr marL="457139" indent="0">
              <a:buNone/>
              <a:defRPr sz="2800"/>
            </a:lvl2pPr>
            <a:lvl3pPr marL="914278" indent="0">
              <a:buNone/>
              <a:defRPr sz="2400"/>
            </a:lvl3pPr>
            <a:lvl4pPr marL="1371417" indent="0">
              <a:buNone/>
              <a:defRPr sz="2000"/>
            </a:lvl4pPr>
            <a:lvl5pPr marL="1828555" indent="0">
              <a:buNone/>
              <a:defRPr sz="2000"/>
            </a:lvl5pPr>
            <a:lvl6pPr marL="2285694" indent="0">
              <a:buNone/>
              <a:defRPr sz="2000"/>
            </a:lvl6pPr>
            <a:lvl7pPr marL="2742833" indent="0">
              <a:buNone/>
              <a:defRPr sz="2000"/>
            </a:lvl7pPr>
            <a:lvl8pPr marL="3199972" indent="0">
              <a:buNone/>
              <a:defRPr sz="2000"/>
            </a:lvl8pPr>
            <a:lvl9pPr marL="3657111"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9"/>
            <a:ext cx="5486400" cy="804862"/>
          </a:xfrm>
        </p:spPr>
        <p:txBody>
          <a:bodyPr/>
          <a:lstStyle>
            <a:lvl1pPr marL="0" indent="0">
              <a:buNone/>
              <a:defRPr sz="1400"/>
            </a:lvl1pPr>
            <a:lvl2pPr marL="457139" indent="0">
              <a:buNone/>
              <a:defRPr sz="1200"/>
            </a:lvl2pPr>
            <a:lvl3pPr marL="914278" indent="0">
              <a:buNone/>
              <a:defRPr sz="1000"/>
            </a:lvl3pPr>
            <a:lvl4pPr marL="1371417" indent="0">
              <a:buNone/>
              <a:defRPr sz="900"/>
            </a:lvl4pPr>
            <a:lvl5pPr marL="1828555" indent="0">
              <a:buNone/>
              <a:defRPr sz="900"/>
            </a:lvl5pPr>
            <a:lvl6pPr marL="2285694" indent="0">
              <a:buNone/>
              <a:defRPr sz="900"/>
            </a:lvl6pPr>
            <a:lvl7pPr marL="2742833" indent="0">
              <a:buNone/>
              <a:defRPr sz="900"/>
            </a:lvl7pPr>
            <a:lvl8pPr marL="3199972" indent="0">
              <a:buNone/>
              <a:defRPr sz="900"/>
            </a:lvl8pPr>
            <a:lvl9pPr marL="3657111"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DE435C-7C34-4913-9A23-6BB1FBD71DF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18518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5367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575425"/>
            <a:ext cx="2133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575425"/>
            <a:ext cx="2895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lgn="ct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010400" y="6433376"/>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lvl1pPr algn="r">
              <a:defRPr sz="1100" smtClean="0">
                <a:ea typeface="ＭＳ Ｐゴシック" pitchFamily="50" charset="-128"/>
              </a:defRPr>
            </a:lvl1pPr>
          </a:lstStyle>
          <a:p>
            <a:pPr fontAlgn="base">
              <a:spcBef>
                <a:spcPct val="0"/>
              </a:spcBef>
              <a:spcAft>
                <a:spcPct val="0"/>
              </a:spcAft>
              <a:defRPr/>
            </a:pPr>
            <a:fld id="{CAE3EE41-3415-4202-BC91-CCBF9140DDB8}"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
        <p:nvSpPr>
          <p:cNvPr id="2" name="Rectangle 2"/>
          <p:cNvSpPr>
            <a:spLocks noGrp="1" noChangeArrowheads="1"/>
          </p:cNvSpPr>
          <p:nvPr userDrawn="1">
            <p:ph type="title"/>
          </p:nvPr>
        </p:nvSpPr>
        <p:spPr bwMode="auto">
          <a:xfrm>
            <a:off x="0" y="54907"/>
            <a:ext cx="70199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ja-JP" altLang="en-US"/>
              <a:t>マスタ タイトルの書式設定</a:t>
            </a:r>
          </a:p>
        </p:txBody>
      </p:sp>
      <p:grpSp>
        <p:nvGrpSpPr>
          <p:cNvPr id="12" name="グループ化 4"/>
          <p:cNvGrpSpPr>
            <a:grpSpLocks/>
          </p:cNvGrpSpPr>
          <p:nvPr userDrawn="1"/>
        </p:nvGrpSpPr>
        <p:grpSpPr bwMode="auto">
          <a:xfrm>
            <a:off x="8110913" y="85507"/>
            <a:ext cx="1079500" cy="361950"/>
            <a:chOff x="7164536" y="392474"/>
            <a:chExt cx="1079872" cy="361316"/>
          </a:xfrm>
        </p:grpSpPr>
        <p:pic>
          <p:nvPicPr>
            <p:cNvPr id="13" name="図 14" descr="C:\Users\fujiiyu\AppData\Local\Microsoft\Windows\Temporary Internet Files\Content.Word\fusho_03.gi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5" name="直線コネクタ 14"/>
          <p:cNvCxnSpPr/>
          <p:nvPr userDrawn="1"/>
        </p:nvCxnSpPr>
        <p:spPr>
          <a:xfrm>
            <a:off x="-1975" y="515720"/>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userDrawn="1"/>
        </p:nvCxnSpPr>
        <p:spPr>
          <a:xfrm>
            <a:off x="-1975" y="477620"/>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878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264" indent="-228570" algn="l" rtl="0" fontAlgn="base">
        <a:spcBef>
          <a:spcPct val="20000"/>
        </a:spcBef>
        <a:spcAft>
          <a:spcPct val="0"/>
        </a:spcAft>
        <a:buChar char="»"/>
        <a:defRPr kumimoji="1" sz="2000">
          <a:solidFill>
            <a:schemeClr val="tx1"/>
          </a:solidFill>
          <a:latin typeface="+mn-lt"/>
          <a:ea typeface="+mn-ea"/>
        </a:defRPr>
      </a:lvl6pPr>
      <a:lvl7pPr marL="2971403" indent="-228570" algn="l" rtl="0" fontAlgn="base">
        <a:spcBef>
          <a:spcPct val="20000"/>
        </a:spcBef>
        <a:spcAft>
          <a:spcPct val="0"/>
        </a:spcAft>
        <a:buChar char="»"/>
        <a:defRPr kumimoji="1" sz="2000">
          <a:solidFill>
            <a:schemeClr val="tx1"/>
          </a:solidFill>
          <a:latin typeface="+mn-lt"/>
          <a:ea typeface="+mn-ea"/>
        </a:defRPr>
      </a:lvl7pPr>
      <a:lvl8pPr marL="3428542" indent="-228570" algn="l" rtl="0" fontAlgn="base">
        <a:spcBef>
          <a:spcPct val="20000"/>
        </a:spcBef>
        <a:spcAft>
          <a:spcPct val="0"/>
        </a:spcAft>
        <a:buChar char="»"/>
        <a:defRPr kumimoji="1" sz="2000">
          <a:solidFill>
            <a:schemeClr val="tx1"/>
          </a:solidFill>
          <a:latin typeface="+mn-lt"/>
          <a:ea typeface="+mn-ea"/>
        </a:defRPr>
      </a:lvl8pPr>
      <a:lvl9pPr marL="3885681" indent="-22857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78" rtl="0" eaLnBrk="1" latinLnBrk="0" hangingPunct="1">
        <a:defRPr kumimoji="1" sz="1800" kern="1200">
          <a:solidFill>
            <a:schemeClr val="tx1"/>
          </a:solidFill>
          <a:latin typeface="+mn-lt"/>
          <a:ea typeface="+mn-ea"/>
          <a:cs typeface="+mn-cs"/>
        </a:defRPr>
      </a:lvl1pPr>
      <a:lvl2pPr marL="457139" algn="l" defTabSz="914278" rtl="0" eaLnBrk="1" latinLnBrk="0" hangingPunct="1">
        <a:defRPr kumimoji="1" sz="1800" kern="1200">
          <a:solidFill>
            <a:schemeClr val="tx1"/>
          </a:solidFill>
          <a:latin typeface="+mn-lt"/>
          <a:ea typeface="+mn-ea"/>
          <a:cs typeface="+mn-cs"/>
        </a:defRPr>
      </a:lvl2pPr>
      <a:lvl3pPr marL="914278" algn="l" defTabSz="914278" rtl="0" eaLnBrk="1" latinLnBrk="0" hangingPunct="1">
        <a:defRPr kumimoji="1" sz="1800" kern="1200">
          <a:solidFill>
            <a:schemeClr val="tx1"/>
          </a:solidFill>
          <a:latin typeface="+mn-lt"/>
          <a:ea typeface="+mn-ea"/>
          <a:cs typeface="+mn-cs"/>
        </a:defRPr>
      </a:lvl3pPr>
      <a:lvl4pPr marL="1371417" algn="l" defTabSz="914278" rtl="0" eaLnBrk="1" latinLnBrk="0" hangingPunct="1">
        <a:defRPr kumimoji="1" sz="1800" kern="1200">
          <a:solidFill>
            <a:schemeClr val="tx1"/>
          </a:solidFill>
          <a:latin typeface="+mn-lt"/>
          <a:ea typeface="+mn-ea"/>
          <a:cs typeface="+mn-cs"/>
        </a:defRPr>
      </a:lvl4pPr>
      <a:lvl5pPr marL="1828555" algn="l" defTabSz="914278" rtl="0" eaLnBrk="1" latinLnBrk="0" hangingPunct="1">
        <a:defRPr kumimoji="1" sz="1800" kern="1200">
          <a:solidFill>
            <a:schemeClr val="tx1"/>
          </a:solidFill>
          <a:latin typeface="+mn-lt"/>
          <a:ea typeface="+mn-ea"/>
          <a:cs typeface="+mn-cs"/>
        </a:defRPr>
      </a:lvl5pPr>
      <a:lvl6pPr marL="2285694" algn="l" defTabSz="914278" rtl="0" eaLnBrk="1" latinLnBrk="0" hangingPunct="1">
        <a:defRPr kumimoji="1" sz="1800" kern="1200">
          <a:solidFill>
            <a:schemeClr val="tx1"/>
          </a:solidFill>
          <a:latin typeface="+mn-lt"/>
          <a:ea typeface="+mn-ea"/>
          <a:cs typeface="+mn-cs"/>
        </a:defRPr>
      </a:lvl6pPr>
      <a:lvl7pPr marL="2742833" algn="l" defTabSz="914278" rtl="0" eaLnBrk="1" latinLnBrk="0" hangingPunct="1">
        <a:defRPr kumimoji="1" sz="1800" kern="1200">
          <a:solidFill>
            <a:schemeClr val="tx1"/>
          </a:solidFill>
          <a:latin typeface="+mn-lt"/>
          <a:ea typeface="+mn-ea"/>
          <a:cs typeface="+mn-cs"/>
        </a:defRPr>
      </a:lvl7pPr>
      <a:lvl8pPr marL="3199972" algn="l" defTabSz="914278" rtl="0" eaLnBrk="1" latinLnBrk="0" hangingPunct="1">
        <a:defRPr kumimoji="1" sz="1800" kern="1200">
          <a:solidFill>
            <a:schemeClr val="tx1"/>
          </a:solidFill>
          <a:latin typeface="+mn-lt"/>
          <a:ea typeface="+mn-ea"/>
          <a:cs typeface="+mn-cs"/>
        </a:defRPr>
      </a:lvl8pPr>
      <a:lvl9pPr marL="3657111" algn="l" defTabSz="914278"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5367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575425"/>
            <a:ext cx="2133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575425"/>
            <a:ext cx="2895600" cy="287338"/>
          </a:xfrm>
          <a:prstGeom prst="rect">
            <a:avLst/>
          </a:prstGeom>
          <a:noFill/>
          <a:ln w="9525">
            <a:noFill/>
            <a:miter lim="800000"/>
            <a:headEnd/>
            <a:tailEnd/>
          </a:ln>
          <a:effectLst/>
        </p:spPr>
        <p:txBody>
          <a:bodyPr vert="horz" wrap="square" lIns="72000" tIns="36000" rIns="72000" bIns="36000" numCol="1" anchor="ctr" anchorCtr="0" compatLnSpc="1">
            <a:prstTxWarp prst="textNoShape">
              <a:avLst/>
            </a:prstTxWarp>
          </a:bodyPr>
          <a:lstStyle>
            <a:lvl1pPr algn="ctr">
              <a:defRPr sz="11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010400" y="6433376"/>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lvl1pPr algn="r">
              <a:defRPr sz="1100" smtClean="0">
                <a:ea typeface="ＭＳ Ｐゴシック" pitchFamily="50" charset="-128"/>
              </a:defRPr>
            </a:lvl1pPr>
          </a:lstStyle>
          <a:p>
            <a:pPr fontAlgn="base">
              <a:spcBef>
                <a:spcPct val="0"/>
              </a:spcBef>
              <a:spcAft>
                <a:spcPct val="0"/>
              </a:spcAft>
              <a:defRPr/>
            </a:pPr>
            <a:fld id="{CAE3EE41-3415-4202-BC91-CCBF9140DDB8}"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
        <p:nvSpPr>
          <p:cNvPr id="2" name="Rectangle 2"/>
          <p:cNvSpPr>
            <a:spLocks noGrp="1" noChangeArrowheads="1"/>
          </p:cNvSpPr>
          <p:nvPr userDrawn="1">
            <p:ph type="title"/>
          </p:nvPr>
        </p:nvSpPr>
        <p:spPr bwMode="auto">
          <a:xfrm>
            <a:off x="0" y="471050"/>
            <a:ext cx="701992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ctr" anchorCtr="0" compatLnSpc="1">
            <a:prstTxWarp prst="textNoShape">
              <a:avLst/>
            </a:prstTxWarp>
          </a:bodyPr>
          <a:lstStyle/>
          <a:p>
            <a:pPr lvl="0"/>
            <a:r>
              <a:rPr lang="ja-JP" altLang="en-US"/>
              <a:t>マスタ タイトルの書式設定</a:t>
            </a:r>
          </a:p>
        </p:txBody>
      </p:sp>
      <p:grpSp>
        <p:nvGrpSpPr>
          <p:cNvPr id="12" name="グループ化 4"/>
          <p:cNvGrpSpPr>
            <a:grpSpLocks/>
          </p:cNvGrpSpPr>
          <p:nvPr userDrawn="1"/>
        </p:nvGrpSpPr>
        <p:grpSpPr bwMode="auto">
          <a:xfrm>
            <a:off x="8110913" y="501650"/>
            <a:ext cx="1079500" cy="361950"/>
            <a:chOff x="7164536" y="392474"/>
            <a:chExt cx="1079872" cy="361316"/>
          </a:xfrm>
        </p:grpSpPr>
        <p:pic>
          <p:nvPicPr>
            <p:cNvPr id="13" name="図 14" descr="C:\Users\fujiiyu\AppData\Local\Microsoft\Windows\Temporary Internet Files\Content.Word\fusho_03.gi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64536" y="392475"/>
              <a:ext cx="490855"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3"/>
            <p:cNvSpPr txBox="1"/>
            <p:nvPr userDrawn="1"/>
          </p:nvSpPr>
          <p:spPr>
            <a:xfrm>
              <a:off x="7596485" y="392474"/>
              <a:ext cx="647923" cy="3422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nchor="b"/>
            <a:lstStyle/>
            <a:p>
              <a:pPr fontAlgn="base">
                <a:spcBef>
                  <a:spcPct val="0"/>
                </a:spcBef>
                <a:defRPr/>
              </a:pPr>
              <a:r>
                <a:rPr lang="ja-JP" altLang="en-US" sz="1200" b="1" kern="100" dirty="0">
                  <a:solidFill>
                    <a:srgbClr val="002E8A"/>
                  </a:solidFill>
                  <a:ea typeface="ＭＳ ゴシック"/>
                  <a:cs typeface="Times New Roman"/>
                </a:rPr>
                <a:t>大阪府</a:t>
              </a:r>
              <a:endParaRPr lang="ja-JP" altLang="en-US" sz="1050" kern="100" dirty="0">
                <a:solidFill>
                  <a:srgbClr val="000000"/>
                </a:solidFill>
                <a:ea typeface="ＭＳ 明朝"/>
                <a:cs typeface="Times New Roman"/>
              </a:endParaRPr>
            </a:p>
          </p:txBody>
        </p:sp>
      </p:grpSp>
      <p:cxnSp>
        <p:nvCxnSpPr>
          <p:cNvPr id="15" name="直線コネクタ 14"/>
          <p:cNvCxnSpPr/>
          <p:nvPr userDrawn="1"/>
        </p:nvCxnSpPr>
        <p:spPr>
          <a:xfrm>
            <a:off x="-1975" y="931863"/>
            <a:ext cx="9144000" cy="0"/>
          </a:xfrm>
          <a:prstGeom prst="line">
            <a:avLst/>
          </a:prstGeom>
          <a:ln w="63500">
            <a:solidFill>
              <a:srgbClr val="1F497D"/>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userDrawn="1"/>
        </p:nvCxnSpPr>
        <p:spPr>
          <a:xfrm>
            <a:off x="-1975" y="893763"/>
            <a:ext cx="9144000" cy="0"/>
          </a:xfrm>
          <a:prstGeom prst="line">
            <a:avLst/>
          </a:prstGeom>
          <a:ln w="38100">
            <a:solidFill>
              <a:srgbClr val="3276C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99500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mn-ea"/>
        </a:defRPr>
      </a:lvl2pPr>
      <a:lvl3pPr marL="1141413" indent="-227013" algn="l" rtl="0" eaLnBrk="0" fontAlgn="base" hangingPunct="0">
        <a:spcBef>
          <a:spcPct val="20000"/>
        </a:spcBef>
        <a:spcAft>
          <a:spcPct val="0"/>
        </a:spcAft>
        <a:buChar char="•"/>
        <a:defRPr kumimoji="1" sz="2400">
          <a:solidFill>
            <a:schemeClr val="tx1"/>
          </a:solidFill>
          <a:latin typeface="+mn-lt"/>
          <a:ea typeface="+mn-ea"/>
        </a:defRPr>
      </a:lvl3pPr>
      <a:lvl4pPr marL="1598613" indent="-227013" algn="l" rtl="0" eaLnBrk="0" fontAlgn="base" hangingPunct="0">
        <a:spcBef>
          <a:spcPct val="20000"/>
        </a:spcBef>
        <a:spcAft>
          <a:spcPct val="0"/>
        </a:spcAft>
        <a:buChar char="–"/>
        <a:defRPr kumimoji="1" sz="2000">
          <a:solidFill>
            <a:schemeClr val="tx1"/>
          </a:solidFill>
          <a:latin typeface="+mn-lt"/>
          <a:ea typeface="+mn-ea"/>
        </a:defRPr>
      </a:lvl4pPr>
      <a:lvl5pPr marL="2055813" indent="-227013" algn="l" rtl="0" eaLnBrk="0" fontAlgn="base" hangingPunct="0">
        <a:spcBef>
          <a:spcPct val="20000"/>
        </a:spcBef>
        <a:spcAft>
          <a:spcPct val="0"/>
        </a:spcAft>
        <a:buChar char="»"/>
        <a:defRPr kumimoji="1" sz="2000">
          <a:solidFill>
            <a:schemeClr val="tx1"/>
          </a:solidFill>
          <a:latin typeface="+mn-lt"/>
          <a:ea typeface="+mn-ea"/>
        </a:defRPr>
      </a:lvl5pPr>
      <a:lvl6pPr marL="2514264" indent="-228570" algn="l" rtl="0" fontAlgn="base">
        <a:spcBef>
          <a:spcPct val="20000"/>
        </a:spcBef>
        <a:spcAft>
          <a:spcPct val="0"/>
        </a:spcAft>
        <a:buChar char="»"/>
        <a:defRPr kumimoji="1" sz="2000">
          <a:solidFill>
            <a:schemeClr val="tx1"/>
          </a:solidFill>
          <a:latin typeface="+mn-lt"/>
          <a:ea typeface="+mn-ea"/>
        </a:defRPr>
      </a:lvl6pPr>
      <a:lvl7pPr marL="2971403" indent="-228570" algn="l" rtl="0" fontAlgn="base">
        <a:spcBef>
          <a:spcPct val="20000"/>
        </a:spcBef>
        <a:spcAft>
          <a:spcPct val="0"/>
        </a:spcAft>
        <a:buChar char="»"/>
        <a:defRPr kumimoji="1" sz="2000">
          <a:solidFill>
            <a:schemeClr val="tx1"/>
          </a:solidFill>
          <a:latin typeface="+mn-lt"/>
          <a:ea typeface="+mn-ea"/>
        </a:defRPr>
      </a:lvl7pPr>
      <a:lvl8pPr marL="3428542" indent="-228570" algn="l" rtl="0" fontAlgn="base">
        <a:spcBef>
          <a:spcPct val="20000"/>
        </a:spcBef>
        <a:spcAft>
          <a:spcPct val="0"/>
        </a:spcAft>
        <a:buChar char="»"/>
        <a:defRPr kumimoji="1" sz="2000">
          <a:solidFill>
            <a:schemeClr val="tx1"/>
          </a:solidFill>
          <a:latin typeface="+mn-lt"/>
          <a:ea typeface="+mn-ea"/>
        </a:defRPr>
      </a:lvl8pPr>
      <a:lvl9pPr marL="3885681" indent="-22857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278" rtl="0" eaLnBrk="1" latinLnBrk="0" hangingPunct="1">
        <a:defRPr kumimoji="1" sz="1800" kern="1200">
          <a:solidFill>
            <a:schemeClr val="tx1"/>
          </a:solidFill>
          <a:latin typeface="+mn-lt"/>
          <a:ea typeface="+mn-ea"/>
          <a:cs typeface="+mn-cs"/>
        </a:defRPr>
      </a:lvl1pPr>
      <a:lvl2pPr marL="457139" algn="l" defTabSz="914278" rtl="0" eaLnBrk="1" latinLnBrk="0" hangingPunct="1">
        <a:defRPr kumimoji="1" sz="1800" kern="1200">
          <a:solidFill>
            <a:schemeClr val="tx1"/>
          </a:solidFill>
          <a:latin typeface="+mn-lt"/>
          <a:ea typeface="+mn-ea"/>
          <a:cs typeface="+mn-cs"/>
        </a:defRPr>
      </a:lvl2pPr>
      <a:lvl3pPr marL="914278" algn="l" defTabSz="914278" rtl="0" eaLnBrk="1" latinLnBrk="0" hangingPunct="1">
        <a:defRPr kumimoji="1" sz="1800" kern="1200">
          <a:solidFill>
            <a:schemeClr val="tx1"/>
          </a:solidFill>
          <a:latin typeface="+mn-lt"/>
          <a:ea typeface="+mn-ea"/>
          <a:cs typeface="+mn-cs"/>
        </a:defRPr>
      </a:lvl3pPr>
      <a:lvl4pPr marL="1371417" algn="l" defTabSz="914278" rtl="0" eaLnBrk="1" latinLnBrk="0" hangingPunct="1">
        <a:defRPr kumimoji="1" sz="1800" kern="1200">
          <a:solidFill>
            <a:schemeClr val="tx1"/>
          </a:solidFill>
          <a:latin typeface="+mn-lt"/>
          <a:ea typeface="+mn-ea"/>
          <a:cs typeface="+mn-cs"/>
        </a:defRPr>
      </a:lvl4pPr>
      <a:lvl5pPr marL="1828555" algn="l" defTabSz="914278" rtl="0" eaLnBrk="1" latinLnBrk="0" hangingPunct="1">
        <a:defRPr kumimoji="1" sz="1800" kern="1200">
          <a:solidFill>
            <a:schemeClr val="tx1"/>
          </a:solidFill>
          <a:latin typeface="+mn-lt"/>
          <a:ea typeface="+mn-ea"/>
          <a:cs typeface="+mn-cs"/>
        </a:defRPr>
      </a:lvl5pPr>
      <a:lvl6pPr marL="2285694" algn="l" defTabSz="914278" rtl="0" eaLnBrk="1" latinLnBrk="0" hangingPunct="1">
        <a:defRPr kumimoji="1" sz="1800" kern="1200">
          <a:solidFill>
            <a:schemeClr val="tx1"/>
          </a:solidFill>
          <a:latin typeface="+mn-lt"/>
          <a:ea typeface="+mn-ea"/>
          <a:cs typeface="+mn-cs"/>
        </a:defRPr>
      </a:lvl6pPr>
      <a:lvl7pPr marL="2742833" algn="l" defTabSz="914278" rtl="0" eaLnBrk="1" latinLnBrk="0" hangingPunct="1">
        <a:defRPr kumimoji="1" sz="1800" kern="1200">
          <a:solidFill>
            <a:schemeClr val="tx1"/>
          </a:solidFill>
          <a:latin typeface="+mn-lt"/>
          <a:ea typeface="+mn-ea"/>
          <a:cs typeface="+mn-cs"/>
        </a:defRPr>
      </a:lvl7pPr>
      <a:lvl8pPr marL="3199972" algn="l" defTabSz="914278" rtl="0" eaLnBrk="1" latinLnBrk="0" hangingPunct="1">
        <a:defRPr kumimoji="1" sz="1800" kern="1200">
          <a:solidFill>
            <a:schemeClr val="tx1"/>
          </a:solidFill>
          <a:latin typeface="+mn-lt"/>
          <a:ea typeface="+mn-ea"/>
          <a:cs typeface="+mn-cs"/>
        </a:defRPr>
      </a:lvl8pPr>
      <a:lvl9pPr marL="3657111" algn="l" defTabSz="914278"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9.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37.emf"/><Relationship Id="rId5" Type="http://schemas.openxmlformats.org/officeDocument/2006/relationships/oleObject" Target="../embeddings/oleObject1.bin"/><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ctrTitle"/>
          </p:nvPr>
        </p:nvSpPr>
        <p:spPr>
          <a:xfrm>
            <a:off x="1381397" y="2667113"/>
            <a:ext cx="7380000" cy="761887"/>
          </a:xfrm>
        </p:spPr>
        <p:txBody>
          <a:bodyPr wrap="square">
            <a:noAutofit/>
          </a:bodyPr>
          <a:lstStyle/>
          <a:p>
            <a:r>
              <a:rPr lang="ja-JP" altLang="en-US" sz="2800" b="1" dirty="0">
                <a:latin typeface="游ゴシック" panose="020B0400000000000000" pitchFamily="50" charset="-128"/>
                <a:ea typeface="游ゴシック" panose="020B0400000000000000" pitchFamily="50" charset="-128"/>
              </a:rPr>
              <a:t>耐震改修促進計画推進部会の審議状況</a:t>
            </a:r>
          </a:p>
        </p:txBody>
      </p:sp>
      <p:sp>
        <p:nvSpPr>
          <p:cNvPr id="5" name="テキスト ボックス 4">
            <a:extLst>
              <a:ext uri="{FF2B5EF4-FFF2-40B4-BE49-F238E27FC236}">
                <a16:creationId xmlns:a16="http://schemas.microsoft.com/office/drawing/2014/main" id="{7AF9BE49-361A-4F56-B27F-21B2ED14D304}"/>
              </a:ext>
            </a:extLst>
          </p:cNvPr>
          <p:cNvSpPr txBox="1"/>
          <p:nvPr/>
        </p:nvSpPr>
        <p:spPr>
          <a:xfrm>
            <a:off x="7125870" y="121519"/>
            <a:ext cx="1781903" cy="349702"/>
          </a:xfrm>
          <a:prstGeom prst="rect">
            <a:avLst/>
          </a:prstGeom>
          <a:noFill/>
          <a:ln>
            <a:solidFill>
              <a:schemeClr val="tx1"/>
            </a:solidFill>
          </a:ln>
        </p:spPr>
        <p:txBody>
          <a:bodyPr wrap="square" t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kern="100">
                <a:solidFill>
                  <a:prstClr val="black"/>
                </a:solidFill>
                <a:latin typeface="UD デジタル 教科書体 NP-R" panose="02020400000000000000" pitchFamily="18" charset="-128"/>
                <a:ea typeface="UD デジタル 教科書体 NP-R" panose="02020400000000000000" pitchFamily="18" charset="-128"/>
                <a:cs typeface="Times New Roman" panose="02020603050405020304" pitchFamily="18" charset="0"/>
              </a:rPr>
              <a:t>資料４</a:t>
            </a:r>
            <a:endParaRPr kumimoji="1" lang="ja-JP" altLang="en-US" sz="18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endParaRPr>
          </a:p>
        </p:txBody>
      </p:sp>
      <p:sp>
        <p:nvSpPr>
          <p:cNvPr id="4" name="Rectangle 1">
            <a:extLst>
              <a:ext uri="{FF2B5EF4-FFF2-40B4-BE49-F238E27FC236}">
                <a16:creationId xmlns:a16="http://schemas.microsoft.com/office/drawing/2014/main" id="{444D10A4-D664-432C-B25D-6CB169C3CA3E}"/>
              </a:ext>
            </a:extLst>
          </p:cNvPr>
          <p:cNvSpPr>
            <a:spLocks noChangeArrowheads="1"/>
          </p:cNvSpPr>
          <p:nvPr/>
        </p:nvSpPr>
        <p:spPr bwMode="auto">
          <a:xfrm>
            <a:off x="0" y="4542839"/>
            <a:ext cx="9144000" cy="1163479"/>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spcAft>
                <a:spcPts val="1200"/>
              </a:spcAft>
            </a:pPr>
            <a:r>
              <a:rPr lang="ja-JP" altLang="en-US" sz="200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令和７年３月</a:t>
            </a:r>
            <a:endParaRPr lang="en-US" altLang="ja-JP" sz="200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endParaRPr>
          </a:p>
          <a:p>
            <a:pPr algn="ctr" eaLnBrk="1" hangingPunct="1"/>
            <a:r>
              <a:rPr lang="ja-JP" altLang="en-US" sz="2000" dirty="0">
                <a:solidFill>
                  <a:srgbClr val="000000"/>
                </a:solidFill>
                <a:latin typeface="游ゴシック" panose="020B0400000000000000" pitchFamily="50" charset="-128"/>
                <a:ea typeface="游ゴシック" panose="020B0400000000000000" pitchFamily="50" charset="-128"/>
                <a:cs typeface="Meiryo UI" panose="020B0604030504040204" pitchFamily="50" charset="-128"/>
              </a:rPr>
              <a:t>大阪府住生活審議会　耐震改修促進計画推進部会</a:t>
            </a:r>
          </a:p>
        </p:txBody>
      </p:sp>
    </p:spTree>
    <p:extLst>
      <p:ext uri="{BB962C8B-B14F-4D97-AF65-F5344CB8AC3E}">
        <p14:creationId xmlns:p14="http://schemas.microsoft.com/office/powerpoint/2010/main" val="2500092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16000" y="1152000"/>
            <a:ext cx="8712000" cy="768977"/>
          </a:xfrm>
          <a:prstGeom prst="rect">
            <a:avLst/>
          </a:prstGeom>
          <a:solidFill>
            <a:schemeClr val="accent5"/>
          </a:solidFill>
          <a:ln>
            <a:noFill/>
          </a:ln>
        </p:spPr>
        <p:style>
          <a:lnRef idx="2">
            <a:schemeClr val="accent3"/>
          </a:lnRef>
          <a:fillRef idx="1">
            <a:schemeClr val="lt1"/>
          </a:fillRef>
          <a:effectRef idx="0">
            <a:schemeClr val="accent3"/>
          </a:effectRef>
          <a:fontRef idx="minor">
            <a:schemeClr val="dk1"/>
          </a:fontRef>
        </p:style>
        <p:txBody>
          <a:bodyPr lIns="36000" tIns="36000" r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○リフォームに合わせた耐震改修を幅広く進めていくため、チラシ等により所有者へ普及啓発を実施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○不動産関係団体等と連携し、売買等の機会を捉えた耐震化の働きかけを実施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 name="タイトル 1"/>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リフォーム事業者との連携等</a:t>
            </a:r>
          </a:p>
        </p:txBody>
      </p:sp>
      <p:sp>
        <p:nvSpPr>
          <p:cNvPr id="9" name="正方形/長方形 8"/>
          <p:cNvSpPr/>
          <p:nvPr/>
        </p:nvSpPr>
        <p:spPr>
          <a:xfrm>
            <a:off x="6615713" y="3995956"/>
            <a:ext cx="748923" cy="26161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チラシ▶</a:t>
            </a:r>
          </a:p>
        </p:txBody>
      </p:sp>
      <p:pic>
        <p:nvPicPr>
          <p:cNvPr id="13" name="図 12">
            <a:extLst>
              <a:ext uri="{FF2B5EF4-FFF2-40B4-BE49-F238E27FC236}">
                <a16:creationId xmlns:a16="http://schemas.microsoft.com/office/drawing/2014/main" id="{A4EA3381-06FB-4FD1-BD9D-8CE2DDDBF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037" y="2021288"/>
            <a:ext cx="1637963" cy="2365947"/>
          </a:xfrm>
          <a:prstGeom prst="rect">
            <a:avLst/>
          </a:prstGeom>
        </p:spPr>
      </p:pic>
      <p:sp>
        <p:nvSpPr>
          <p:cNvPr id="12" name="正方形/長方形 11">
            <a:extLst>
              <a:ext uri="{FF2B5EF4-FFF2-40B4-BE49-F238E27FC236}">
                <a16:creationId xmlns:a16="http://schemas.microsoft.com/office/drawing/2014/main" id="{EB868C50-63EF-4929-A4DA-BB6E215E9280}"/>
              </a:ext>
            </a:extLst>
          </p:cNvPr>
          <p:cNvSpPr/>
          <p:nvPr/>
        </p:nvSpPr>
        <p:spPr>
          <a:xfrm>
            <a:off x="216000" y="208512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6" name="テキスト ボックス 15">
            <a:extLst>
              <a:ext uri="{FF2B5EF4-FFF2-40B4-BE49-F238E27FC236}">
                <a16:creationId xmlns:a16="http://schemas.microsoft.com/office/drawing/2014/main" id="{E66C3EA6-2E25-4844-AD87-B2397B911269}"/>
              </a:ext>
            </a:extLst>
          </p:cNvPr>
          <p:cNvSpPr txBox="1"/>
          <p:nvPr/>
        </p:nvSpPr>
        <p:spPr>
          <a:xfrm>
            <a:off x="216000" y="4475259"/>
            <a:ext cx="8712000"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リフォーム時の耐震改修は、リフォームと耐震改修を単独で実施するより工事費を抑えられることや所有者の動機付けができる機会であることなどから、周知機会を更に増やし、取組みを促進していく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0000"/>
                </a:solidFill>
                <a:latin typeface="游ゴシック" panose="020B0400000000000000" pitchFamily="50" charset="-128"/>
                <a:ea typeface="游ゴシック" panose="020B0400000000000000" pitchFamily="50" charset="-128"/>
              </a:rPr>
              <a:t>〇相続の機会を捉えた働きかけも必要なため、司法書士等と連携した取組みを行う必要がある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スライド番号プレースホルダー 3">
            <a:extLst>
              <a:ext uri="{FF2B5EF4-FFF2-40B4-BE49-F238E27FC236}">
                <a16:creationId xmlns:a16="http://schemas.microsoft.com/office/drawing/2014/main" id="{8553CB20-7A20-4DB6-869F-14C89B1E37E9}"/>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39F5FE28-8D05-4B9C-90C1-C9396B619A33}"/>
              </a:ext>
            </a:extLst>
          </p:cNvPr>
          <p:cNvSpPr txBox="1"/>
          <p:nvPr/>
        </p:nvSpPr>
        <p:spPr>
          <a:xfrm>
            <a:off x="216000" y="5772708"/>
            <a:ext cx="8712000"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○府民向けアンケート結果において、耐震改修を実施したきっかけとして「住宅の増改築や修繕のタイミ</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ングにあった」が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34.5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%回答しており、リフォームの機会を捉えた耐震化を進めていくことは一定の効果</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dirty="0">
                <a:solidFill>
                  <a:srgbClr val="000000"/>
                </a:solidFill>
                <a:latin typeface="游ゴシック" panose="020B0400000000000000" pitchFamily="50" charset="-128"/>
                <a:ea typeface="游ゴシック" panose="020B0400000000000000" pitchFamily="50" charset="-128"/>
              </a:rPr>
              <a:t>〇周知啓発の</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効果を把握する仕組みを設ける必要がある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CB0BE1ED-8B42-4DCA-83EF-9AF9D5FA58C1}"/>
              </a:ext>
            </a:extLst>
          </p:cNvPr>
          <p:cNvSpPr/>
          <p:nvPr/>
        </p:nvSpPr>
        <p:spPr>
          <a:xfrm>
            <a:off x="216000" y="4113306"/>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D19D998D-49F0-4CBA-A63E-D5846156D226}"/>
              </a:ext>
            </a:extLst>
          </p:cNvPr>
          <p:cNvSpPr/>
          <p:nvPr/>
        </p:nvSpPr>
        <p:spPr>
          <a:xfrm>
            <a:off x="216000" y="5412952"/>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DE3CFD9A-BCD8-4CA1-B588-31161B63F442}"/>
              </a:ext>
            </a:extLst>
          </p:cNvPr>
          <p:cNvSpPr txBox="1"/>
          <p:nvPr/>
        </p:nvSpPr>
        <p:spPr>
          <a:xfrm>
            <a:off x="216000" y="2445120"/>
            <a:ext cx="6984000" cy="138499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○住設メーカーショールームにチラシ配架（</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3,000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○不動産関係団体へチラシ送付し、売買等の機会を捉えた耐震化を啓発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（会員約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15,100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者）</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○リフォーム事業者向け講習会等で、リフォームの機会を捉えた耐震化を啓発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○リフォームに併せて耐震診断ができるよう耐震診断技術者紹介制度の拡充（</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R4:0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R6:5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1491279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CEEA36-5708-4C54-9234-984E65C59DC1}"/>
              </a:ext>
            </a:extLst>
          </p:cNvPr>
          <p:cNvPicPr>
            <a:picLocks noChangeAspect="1"/>
          </p:cNvPicPr>
          <p:nvPr/>
        </p:nvPicPr>
        <p:blipFill>
          <a:blip r:embed="rId3"/>
          <a:stretch>
            <a:fillRect/>
          </a:stretch>
        </p:blipFill>
        <p:spPr>
          <a:xfrm>
            <a:off x="110610" y="2508971"/>
            <a:ext cx="4572396" cy="1536325"/>
          </a:xfrm>
          <a:prstGeom prst="rect">
            <a:avLst/>
          </a:prstGeom>
        </p:spPr>
      </p:pic>
      <p:sp>
        <p:nvSpPr>
          <p:cNvPr id="2" name="タイトル 1"/>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住まい手・建物に合った耐震化　など</a:t>
            </a:r>
          </a:p>
        </p:txBody>
      </p:sp>
      <p:sp>
        <p:nvSpPr>
          <p:cNvPr id="8" name="正方形/長方形 7"/>
          <p:cNvSpPr/>
          <p:nvPr/>
        </p:nvSpPr>
        <p:spPr>
          <a:xfrm>
            <a:off x="237365" y="2233539"/>
            <a:ext cx="3236784" cy="21544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361950" algn="l"/>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○相談窓口・技術者紹介制度利用件数</a:t>
            </a:r>
          </a:p>
        </p:txBody>
      </p:sp>
      <p:sp>
        <p:nvSpPr>
          <p:cNvPr id="11" name="正方形/長方形 10"/>
          <p:cNvSpPr/>
          <p:nvPr/>
        </p:nvSpPr>
        <p:spPr>
          <a:xfrm>
            <a:off x="216000" y="961169"/>
            <a:ext cx="8712000" cy="722950"/>
          </a:xfrm>
          <a:prstGeom prst="rect">
            <a:avLst/>
          </a:prstGeom>
          <a:solidFill>
            <a:schemeClr val="accent5"/>
          </a:solidFill>
          <a:ln>
            <a:noFill/>
          </a:ln>
        </p:spPr>
        <p:style>
          <a:lnRef idx="2">
            <a:schemeClr val="accent3"/>
          </a:lnRef>
          <a:fillRef idx="1">
            <a:schemeClr val="lt1"/>
          </a:fillRef>
          <a:effectRef idx="0">
            <a:schemeClr val="accent3"/>
          </a:effectRef>
          <a:fontRef idx="minor">
            <a:schemeClr val="dk1"/>
          </a:fontRef>
        </p:style>
        <p:txBody>
          <a:bodyPr lIns="36000" tIns="36000" rIns="36000" bIns="36000" rtlCol="0" anchor="ctr">
            <a:no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○年齢等の属性が異なる住宅所有者に個別に対応できるよう、相談窓口の設置や技術者紹介を実施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○耐震化手法として建て替え促進のため除却補助を市町村が実施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○伝統工法の耐震設計の妥当性等を検証する限界耐力計算簡易レビュー制度を実施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6C80DD83-6369-41AE-9AD3-50DB76E63BE7}"/>
              </a:ext>
            </a:extLst>
          </p:cNvPr>
          <p:cNvSpPr/>
          <p:nvPr/>
        </p:nvSpPr>
        <p:spPr>
          <a:xfrm>
            <a:off x="216000" y="1813551"/>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7" name="テキスト ボックス 16">
            <a:extLst>
              <a:ext uri="{FF2B5EF4-FFF2-40B4-BE49-F238E27FC236}">
                <a16:creationId xmlns:a16="http://schemas.microsoft.com/office/drawing/2014/main" id="{6353CB57-7C9B-4F2E-A91A-E7FD659F7A0D}"/>
              </a:ext>
            </a:extLst>
          </p:cNvPr>
          <p:cNvSpPr txBox="1"/>
          <p:nvPr/>
        </p:nvSpPr>
        <p:spPr>
          <a:xfrm>
            <a:off x="216000" y="4380776"/>
            <a:ext cx="8712000" cy="91877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marR="0" lvl="0" indent="-92075"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○住宅の耐震性などに不安のある所有者の相談を専門技術者が対応することで、所有者に適切なアドバイ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スができ、耐震診断士の紹介や補助制度の申請にもつながっている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○地域特性に応じた耐震化手法の展開が不十分であり、今後取組みが必要</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CA8777A1-3FD5-4C59-B169-58F808E6CB79}"/>
              </a:ext>
            </a:extLst>
          </p:cNvPr>
          <p:cNvSpPr/>
          <p:nvPr/>
        </p:nvSpPr>
        <p:spPr>
          <a:xfrm>
            <a:off x="4761765" y="2233539"/>
            <a:ext cx="3057247" cy="21544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00000"/>
              </a:lnSpc>
              <a:spcBef>
                <a:spcPts val="600"/>
              </a:spcBef>
              <a:spcAft>
                <a:spcPts val="0"/>
              </a:spcAft>
              <a:buClrTx/>
              <a:buSzTx/>
              <a:buFontTx/>
              <a:buNone/>
              <a:tabLst>
                <a:tab pos="361950" algn="l"/>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○除却補助創設市町村数と補助実績</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5" name="表 24">
            <a:extLst>
              <a:ext uri="{FF2B5EF4-FFF2-40B4-BE49-F238E27FC236}">
                <a16:creationId xmlns:a16="http://schemas.microsoft.com/office/drawing/2014/main" id="{A72E0B17-8F25-46C3-AD0B-DAA75847DC92}"/>
              </a:ext>
            </a:extLst>
          </p:cNvPr>
          <p:cNvGraphicFramePr>
            <a:graphicFrameLocks noGrp="1"/>
          </p:cNvGraphicFramePr>
          <p:nvPr>
            <p:extLst>
              <p:ext uri="{D42A27DB-BD31-4B8C-83A1-F6EECF244321}">
                <p14:modId xmlns:p14="http://schemas.microsoft.com/office/powerpoint/2010/main" val="76851581"/>
              </p:ext>
            </p:extLst>
          </p:nvPr>
        </p:nvGraphicFramePr>
        <p:xfrm>
          <a:off x="4794012" y="2674660"/>
          <a:ext cx="4133988" cy="1004954"/>
        </p:xfrm>
        <a:graphic>
          <a:graphicData uri="http://schemas.openxmlformats.org/drawingml/2006/table">
            <a:tbl>
              <a:tblPr firstRow="1">
                <a:tableStyleId>{93296810-A885-4BE3-A3E7-6D5BEEA58F35}</a:tableStyleId>
              </a:tblPr>
              <a:tblGrid>
                <a:gridCol w="459332">
                  <a:extLst>
                    <a:ext uri="{9D8B030D-6E8A-4147-A177-3AD203B41FA5}">
                      <a16:colId xmlns:a16="http://schemas.microsoft.com/office/drawing/2014/main" val="651359131"/>
                    </a:ext>
                  </a:extLst>
                </a:gridCol>
                <a:gridCol w="459332">
                  <a:extLst>
                    <a:ext uri="{9D8B030D-6E8A-4147-A177-3AD203B41FA5}">
                      <a16:colId xmlns:a16="http://schemas.microsoft.com/office/drawing/2014/main" val="3774279352"/>
                    </a:ext>
                  </a:extLst>
                </a:gridCol>
                <a:gridCol w="459332">
                  <a:extLst>
                    <a:ext uri="{9D8B030D-6E8A-4147-A177-3AD203B41FA5}">
                      <a16:colId xmlns:a16="http://schemas.microsoft.com/office/drawing/2014/main" val="3993189433"/>
                    </a:ext>
                  </a:extLst>
                </a:gridCol>
                <a:gridCol w="459332">
                  <a:extLst>
                    <a:ext uri="{9D8B030D-6E8A-4147-A177-3AD203B41FA5}">
                      <a16:colId xmlns:a16="http://schemas.microsoft.com/office/drawing/2014/main" val="3378295271"/>
                    </a:ext>
                  </a:extLst>
                </a:gridCol>
                <a:gridCol w="459332">
                  <a:extLst>
                    <a:ext uri="{9D8B030D-6E8A-4147-A177-3AD203B41FA5}">
                      <a16:colId xmlns:a16="http://schemas.microsoft.com/office/drawing/2014/main" val="3579451475"/>
                    </a:ext>
                  </a:extLst>
                </a:gridCol>
                <a:gridCol w="459332">
                  <a:extLst>
                    <a:ext uri="{9D8B030D-6E8A-4147-A177-3AD203B41FA5}">
                      <a16:colId xmlns:a16="http://schemas.microsoft.com/office/drawing/2014/main" val="348043855"/>
                    </a:ext>
                  </a:extLst>
                </a:gridCol>
                <a:gridCol w="459332">
                  <a:extLst>
                    <a:ext uri="{9D8B030D-6E8A-4147-A177-3AD203B41FA5}">
                      <a16:colId xmlns:a16="http://schemas.microsoft.com/office/drawing/2014/main" val="3651134071"/>
                    </a:ext>
                  </a:extLst>
                </a:gridCol>
                <a:gridCol w="459332">
                  <a:extLst>
                    <a:ext uri="{9D8B030D-6E8A-4147-A177-3AD203B41FA5}">
                      <a16:colId xmlns:a16="http://schemas.microsoft.com/office/drawing/2014/main" val="899712799"/>
                    </a:ext>
                  </a:extLst>
                </a:gridCol>
                <a:gridCol w="459332">
                  <a:extLst>
                    <a:ext uri="{9D8B030D-6E8A-4147-A177-3AD203B41FA5}">
                      <a16:colId xmlns:a16="http://schemas.microsoft.com/office/drawing/2014/main" val="1628840330"/>
                    </a:ext>
                  </a:extLst>
                </a:gridCol>
              </a:tblGrid>
              <a:tr h="296494">
                <a:tc>
                  <a:txBody>
                    <a:bodyPr/>
                    <a:lstStyle/>
                    <a:p>
                      <a:pPr marL="0" algn="ctr" defTabSz="914278" rtl="0" eaLnBrk="1" fontAlgn="ctr" latinLnBrk="0" hangingPunct="1"/>
                      <a:r>
                        <a:rPr kumimoji="1" lang="ja-JP" altLang="en-US" sz="1100" u="none" strike="noStrike" kern="1200" dirty="0">
                          <a:effectLst/>
                          <a:latin typeface="游ゴシック" panose="020B0400000000000000" pitchFamily="50" charset="-128"/>
                          <a:ea typeface="游ゴシック" panose="020B0400000000000000" pitchFamily="50" charset="-128"/>
                        </a:rPr>
                        <a:t>　</a:t>
                      </a:r>
                      <a:endParaRPr kumimoji="1" lang="ja-JP" altLang="en-US" sz="1100" u="none" strike="noStrike" kern="1200" dirty="0">
                        <a:solidFill>
                          <a:schemeClr val="dk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b="1" u="none" strike="noStrike" kern="1200" dirty="0">
                          <a:solidFill>
                            <a:schemeClr val="lt1"/>
                          </a:solidFill>
                          <a:effectLst/>
                          <a:latin typeface="游ゴシック" panose="020B0400000000000000" pitchFamily="50" charset="-128"/>
                          <a:ea typeface="游ゴシック" panose="020B0400000000000000" pitchFamily="50" charset="-128"/>
                          <a:cs typeface="+mn-cs"/>
                        </a:rPr>
                        <a:t>H28</a:t>
                      </a:r>
                      <a:endParaRPr kumimoji="1" lang="ja-JP" altLang="en-US" sz="1100" b="1" u="none" strike="noStrike" kern="1200" dirty="0">
                        <a:solidFill>
                          <a:schemeClr val="lt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b="1" u="none" strike="noStrike" kern="1200" dirty="0">
                          <a:solidFill>
                            <a:schemeClr val="lt1"/>
                          </a:solidFill>
                          <a:effectLst/>
                          <a:latin typeface="游ゴシック" panose="020B0400000000000000" pitchFamily="50" charset="-128"/>
                          <a:ea typeface="游ゴシック" panose="020B0400000000000000" pitchFamily="50" charset="-128"/>
                          <a:cs typeface="+mn-cs"/>
                        </a:rPr>
                        <a:t>H29</a:t>
                      </a:r>
                      <a:endParaRPr kumimoji="1" lang="ja-JP" altLang="en-US" sz="1100" b="1" u="none" strike="noStrike" kern="1200" dirty="0">
                        <a:solidFill>
                          <a:schemeClr val="lt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H30</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R1</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R2</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R3</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R4</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marL="0" algn="ctr" defTabSz="914278" rtl="0" eaLnBrk="1" fontAlgn="ctr" latinLnBrk="0" hangingPunct="1"/>
                      <a:r>
                        <a:rPr kumimoji="1" lang="en-US" altLang="ja-JP" sz="1100" u="none" strike="noStrike" kern="1200" dirty="0">
                          <a:solidFill>
                            <a:schemeClr val="bg1"/>
                          </a:solidFill>
                          <a:effectLst/>
                          <a:latin typeface="游ゴシック" panose="020B0400000000000000" pitchFamily="50" charset="-128"/>
                          <a:ea typeface="游ゴシック" panose="020B0400000000000000" pitchFamily="50" charset="-128"/>
                          <a:cs typeface="+mn-cs"/>
                        </a:rPr>
                        <a:t>R5</a:t>
                      </a:r>
                      <a:endParaRPr kumimoji="1" lang="ja-JP" altLang="en-US" sz="1100" u="none" strike="noStrike" kern="1200" dirty="0">
                        <a:solidFill>
                          <a:schemeClr val="bg1"/>
                        </a:solidFill>
                        <a:effectLst/>
                        <a:latin typeface="游ゴシック" panose="020B0400000000000000" pitchFamily="50" charset="-128"/>
                        <a:ea typeface="游ゴシック" panose="020B0400000000000000" pitchFamily="50" charset="-128"/>
                        <a:cs typeface="+mn-cs"/>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116555478"/>
                  </a:ext>
                </a:extLst>
              </a:tr>
              <a:tr h="354230">
                <a:tc>
                  <a:txBody>
                    <a:bodyPr/>
                    <a:lstStyle/>
                    <a:p>
                      <a:pPr marL="0" algn="ctr" defTabSz="914278" rtl="0" eaLnBrk="1" fontAlgn="ctr" latinLnBrk="0" hangingPunct="1"/>
                      <a:r>
                        <a:rPr kumimoji="1" lang="ja-JP" altLang="en-US"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市町</a:t>
                      </a:r>
                      <a:endPar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endParaRPr>
                    </a:p>
                    <a:p>
                      <a:pPr marL="0" algn="ctr" defTabSz="914278" rtl="0" eaLnBrk="1" fontAlgn="ctr" latinLnBrk="0" hangingPunct="1"/>
                      <a:r>
                        <a:rPr kumimoji="1" lang="ja-JP" altLang="en-US"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村数</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21</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20</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23</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24</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26</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28</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29</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ctr" defTabSz="914278" rtl="0" eaLnBrk="1" fontAlgn="ctr" latinLnBrk="0" hangingPunct="1"/>
                      <a:r>
                        <a:rPr kumimoji="1" lang="en-US" altLang="ja-JP"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32</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8787846"/>
                  </a:ext>
                </a:extLst>
              </a:tr>
              <a:tr h="354230">
                <a:tc>
                  <a:txBody>
                    <a:bodyPr/>
                    <a:lstStyle/>
                    <a:p>
                      <a:pPr marL="0" algn="ctr" defTabSz="914278" rtl="0" eaLnBrk="1" fontAlgn="ctr" latinLnBrk="0" hangingPunct="1"/>
                      <a:r>
                        <a:rPr kumimoji="1" lang="ja-JP" altLang="en-US" sz="1100" u="none" strike="noStrike" kern="1200" dirty="0">
                          <a:solidFill>
                            <a:schemeClr val="dk1"/>
                          </a:solidFill>
                          <a:effectLst/>
                          <a:latin typeface="游ゴシック" panose="020B0400000000000000" pitchFamily="50" charset="-128"/>
                          <a:ea typeface="游ゴシック" panose="020B0400000000000000" pitchFamily="50" charset="-128"/>
                          <a:cs typeface="+mn-cs"/>
                        </a:rPr>
                        <a:t>実績</a:t>
                      </a: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382</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183</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722</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956</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734</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659</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652</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fontAlgn="ctr"/>
                      <a:r>
                        <a:rPr lang="en-US" altLang="ja-JP" sz="1100" u="none" strike="noStrike" dirty="0">
                          <a:effectLst/>
                          <a:latin typeface="游ゴシック" panose="020B0400000000000000" pitchFamily="50" charset="-128"/>
                          <a:ea typeface="游ゴシック" panose="020B0400000000000000" pitchFamily="50" charset="-128"/>
                        </a:rPr>
                        <a:t>686</a:t>
                      </a:r>
                      <a:endParaRPr lang="en-US" altLang="ja-JP" sz="1100" b="0" i="0" u="none" strike="noStrike" dirty="0">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24304958"/>
                  </a:ext>
                </a:extLst>
              </a:tr>
            </a:tbl>
          </a:graphicData>
        </a:graphic>
      </p:graphicFrame>
      <p:sp>
        <p:nvSpPr>
          <p:cNvPr id="21" name="四角形吹き出し 6">
            <a:extLst>
              <a:ext uri="{FF2B5EF4-FFF2-40B4-BE49-F238E27FC236}">
                <a16:creationId xmlns:a16="http://schemas.microsoft.com/office/drawing/2014/main" id="{473DBC4B-685A-49A9-8F38-0F427CF8C555}"/>
              </a:ext>
            </a:extLst>
          </p:cNvPr>
          <p:cNvSpPr/>
          <p:nvPr/>
        </p:nvSpPr>
        <p:spPr>
          <a:xfrm>
            <a:off x="3348000" y="2477450"/>
            <a:ext cx="1224000" cy="197209"/>
          </a:xfrm>
          <a:prstGeom prst="wedgeRectCallout">
            <a:avLst>
              <a:gd name="adj1" fmla="val 31238"/>
              <a:gd name="adj2" fmla="val 145313"/>
            </a:avLst>
          </a:prstGeom>
          <a:ln>
            <a:noFill/>
          </a:ln>
        </p:spPr>
        <p:style>
          <a:lnRef idx="1">
            <a:schemeClr val="accent6"/>
          </a:lnRef>
          <a:fillRef idx="2">
            <a:schemeClr val="accent6"/>
          </a:fillRef>
          <a:effectRef idx="1">
            <a:schemeClr val="accent6"/>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R6.1</a:t>
            </a:r>
            <a:r>
              <a:rPr kumimoji="1" lang="ja-JP" altLang="en-US" sz="10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能登半島地震</a:t>
            </a:r>
          </a:p>
        </p:txBody>
      </p:sp>
      <p:sp>
        <p:nvSpPr>
          <p:cNvPr id="18" name="スライド番号プレースホルダー 3">
            <a:extLst>
              <a:ext uri="{FF2B5EF4-FFF2-40B4-BE49-F238E27FC236}">
                <a16:creationId xmlns:a16="http://schemas.microsoft.com/office/drawing/2014/main" id="{360A61D8-68E0-4CD2-AF60-09BD282EC538}"/>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65723263-40E6-47FC-B7E4-F6D028C4BE7D}"/>
              </a:ext>
            </a:extLst>
          </p:cNvPr>
          <p:cNvSpPr/>
          <p:nvPr/>
        </p:nvSpPr>
        <p:spPr>
          <a:xfrm>
            <a:off x="216000" y="4020776"/>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C</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8F62282-BDD6-48BC-A6F0-CD11F36C3F7E}"/>
              </a:ext>
            </a:extLst>
          </p:cNvPr>
          <p:cNvSpPr/>
          <p:nvPr/>
        </p:nvSpPr>
        <p:spPr>
          <a:xfrm>
            <a:off x="216000" y="542503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5329F65B-FC29-45DE-A9C5-9DA2484C9D6F}"/>
              </a:ext>
            </a:extLst>
          </p:cNvPr>
          <p:cNvSpPr txBox="1"/>
          <p:nvPr/>
        </p:nvSpPr>
        <p:spPr>
          <a:xfrm>
            <a:off x="216000" y="5785031"/>
            <a:ext cx="8712000" cy="91877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○相談窓口は、大きな地震後に電話相談や技術者紹介が増加しており、所有者の相談先として有効に</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機能している（相談件数：熊本地震後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275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件、大阪北部地震後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309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lang="ja-JP" altLang="en-US" sz="1400" dirty="0">
                <a:solidFill>
                  <a:srgbClr val="000000"/>
                </a:solidFill>
                <a:latin typeface="游ゴシック" panose="020B0400000000000000" pitchFamily="50" charset="-128"/>
                <a:ea typeface="游ゴシック" panose="020B0400000000000000" pitchFamily="50" charset="-128"/>
              </a:rPr>
              <a:t>〇技術者紹介により耐震診断や耐震改修へつながったかどうかのフォローアップが必要</a:t>
            </a:r>
            <a:endPar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7" name="四角形吹き出し 6">
            <a:extLst>
              <a:ext uri="{FF2B5EF4-FFF2-40B4-BE49-F238E27FC236}">
                <a16:creationId xmlns:a16="http://schemas.microsoft.com/office/drawing/2014/main" id="{D805C52C-5ED1-4620-8B34-1C0EB34BF9B4}"/>
              </a:ext>
            </a:extLst>
          </p:cNvPr>
          <p:cNvSpPr/>
          <p:nvPr/>
        </p:nvSpPr>
        <p:spPr>
          <a:xfrm>
            <a:off x="1926908" y="2482653"/>
            <a:ext cx="972000" cy="180000"/>
          </a:xfrm>
          <a:prstGeom prst="wedgeRectCallout">
            <a:avLst>
              <a:gd name="adj1" fmla="val -69107"/>
              <a:gd name="adj2" fmla="val 105557"/>
            </a:avLst>
          </a:prstGeom>
          <a:ln>
            <a:noFill/>
          </a:ln>
        </p:spPr>
        <p:style>
          <a:lnRef idx="1">
            <a:schemeClr val="accent6"/>
          </a:lnRef>
          <a:fillRef idx="2">
            <a:schemeClr val="accent6"/>
          </a:fillRef>
          <a:effectRef idx="1">
            <a:schemeClr val="accent6"/>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大阪北部地震</a:t>
            </a:r>
          </a:p>
        </p:txBody>
      </p:sp>
      <p:sp>
        <p:nvSpPr>
          <p:cNvPr id="26" name="四角形吹き出し 6">
            <a:extLst>
              <a:ext uri="{FF2B5EF4-FFF2-40B4-BE49-F238E27FC236}">
                <a16:creationId xmlns:a16="http://schemas.microsoft.com/office/drawing/2014/main" id="{4EE40692-5E10-4C30-9949-C61547478B02}"/>
              </a:ext>
            </a:extLst>
          </p:cNvPr>
          <p:cNvSpPr/>
          <p:nvPr/>
        </p:nvSpPr>
        <p:spPr>
          <a:xfrm>
            <a:off x="689179" y="2448983"/>
            <a:ext cx="720000" cy="180000"/>
          </a:xfrm>
          <a:prstGeom prst="wedgeRectCallout">
            <a:avLst>
              <a:gd name="adj1" fmla="val -41866"/>
              <a:gd name="adj2" fmla="val 121710"/>
            </a:avLst>
          </a:prstGeom>
          <a:ln>
            <a:noFill/>
          </a:ln>
        </p:spPr>
        <p:style>
          <a:lnRef idx="1">
            <a:schemeClr val="accent6"/>
          </a:lnRef>
          <a:fillRef idx="2">
            <a:schemeClr val="accent6"/>
          </a:fillRef>
          <a:effectRef idx="1">
            <a:schemeClr val="accent6"/>
          </a:effectRef>
          <a:fontRef idx="minor">
            <a:schemeClr val="dk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熊本地震</a:t>
            </a:r>
          </a:p>
        </p:txBody>
      </p:sp>
    </p:spTree>
    <p:extLst>
      <p:ext uri="{BB962C8B-B14F-4D97-AF65-F5344CB8AC3E}">
        <p14:creationId xmlns:p14="http://schemas.microsoft.com/office/powerpoint/2010/main" val="205583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a:extLst>
              <a:ext uri="{FF2B5EF4-FFF2-40B4-BE49-F238E27FC236}">
                <a16:creationId xmlns:a16="http://schemas.microsoft.com/office/drawing/2014/main" id="{F11E2F64-B4B2-4D61-8937-61C017BA894E}"/>
              </a:ext>
            </a:extLst>
          </p:cNvPr>
          <p:cNvSpPr txBox="1"/>
          <p:nvPr/>
        </p:nvSpPr>
        <p:spPr>
          <a:xfrm>
            <a:off x="216000" y="5197557"/>
            <a:ext cx="8712000"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88900" marR="0" lvl="0" indent="-88900"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○生命重視型改修の補助対象化を府内すべての市町村で実施できていない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負担軽減の支援</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所有者の負担軽減支援のための各種取組</a:t>
            </a:r>
          </a:p>
        </p:txBody>
      </p:sp>
      <p:sp>
        <p:nvSpPr>
          <p:cNvPr id="18" name="テキスト ボックス 17">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○耐震改修事業者向け講習会で、経済設計やコストの低減を図る耐震改修工法などを周知</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216000" marR="0" lvl="0" indent="-21600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○代理受領制度や手続きの簡素化、生命重視型改修について、制度導入している市町村の事例紹介を実施し、未導入市町村へ働きかけ</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53F670EA-60A0-4F80-8504-E5080457FC50}"/>
              </a:ext>
            </a:extLst>
          </p:cNvPr>
          <p:cNvSpPr txBox="1"/>
          <p:nvPr/>
        </p:nvSpPr>
        <p:spPr>
          <a:xfrm>
            <a:off x="215479" y="2629423"/>
            <a:ext cx="8712000" cy="226884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noAutofit/>
          </a:bodyPr>
          <a:lstStyle>
            <a:defPPr>
              <a:defRPr lang="ja-JP"/>
            </a:defPPr>
            <a:lvl1pPr marL="85725" indent="-85725">
              <a:spcBef>
                <a:spcPts val="300"/>
              </a:spcBef>
              <a:defRPr sz="14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○耐震改修事業者向け講習会の受講者数：</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435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名（</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５）</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○代理受領制度：</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○補助メニューのパッケージ化による手続きの簡素化</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・診断・設計パッケージ：</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　　・設計・工事パッケージ：</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市町村</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○生命重視型改修（補助実績（</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累計））</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上部構造評点</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0.7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以上</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未満</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を補助対象  </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19</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1,279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endPar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397375" algn="l"/>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階のみ</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以上</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を補助対象    </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13</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tab pos="4397375" algn="l"/>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耐震シェルター</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を補助対象</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35</a:t>
            </a:r>
            <a:r>
              <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74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endParaRPr kumimoji="1" lang="ja-JP"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7" name="正方形/長方形 16">
            <a:extLst>
              <a:ext uri="{FF2B5EF4-FFF2-40B4-BE49-F238E27FC236}">
                <a16:creationId xmlns:a16="http://schemas.microsoft.com/office/drawing/2014/main" id="{CFB67C29-F3CE-4D9A-8354-5E54F98943DC}"/>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9" name="スライド番号プレースホルダー 3">
            <a:extLst>
              <a:ext uri="{FF2B5EF4-FFF2-40B4-BE49-F238E27FC236}">
                <a16:creationId xmlns:a16="http://schemas.microsoft.com/office/drawing/2014/main" id="{AC0E77F7-12DE-46DA-BCF1-76992CAA3DB1}"/>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5600A1D2-1E57-4245-966C-4082F2B90BBC}"/>
              </a:ext>
            </a:extLst>
          </p:cNvPr>
          <p:cNvSpPr txBox="1"/>
          <p:nvPr/>
        </p:nvSpPr>
        <p:spPr>
          <a:xfrm>
            <a:off x="216000" y="5948010"/>
            <a:ext cx="8712000" cy="91877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○補助実績全体の５割近くが生命重視型改修となっており、所有者のニーズに応じた支援ができている</a:t>
            </a:r>
          </a:p>
          <a:p>
            <a:pPr marL="0" marR="0" lvl="0" indent="0" algn="l" defTabSz="914400"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○上部構造評点0.7以上1.0未満の改修の補助対象となる工事は、上部構造評点1.0以上の改修に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比べ工事費が約2割程度低くなっており、所有者の負担軽減の取組として一定の効果がある</a:t>
            </a:r>
          </a:p>
        </p:txBody>
      </p:sp>
      <p:sp>
        <p:nvSpPr>
          <p:cNvPr id="21" name="正方形/長方形 20">
            <a:extLst>
              <a:ext uri="{FF2B5EF4-FFF2-40B4-BE49-F238E27FC236}">
                <a16:creationId xmlns:a16="http://schemas.microsoft.com/office/drawing/2014/main" id="{B0CDE880-3A56-4D9E-BDDC-671E9E093F04}"/>
              </a:ext>
            </a:extLst>
          </p:cNvPr>
          <p:cNvSpPr/>
          <p:nvPr/>
        </p:nvSpPr>
        <p:spPr>
          <a:xfrm>
            <a:off x="216000" y="484218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0A9C307-17D1-492C-9DF1-BE1930564EE9}"/>
              </a:ext>
            </a:extLst>
          </p:cNvPr>
          <p:cNvSpPr/>
          <p:nvPr/>
        </p:nvSpPr>
        <p:spPr>
          <a:xfrm>
            <a:off x="216000" y="5588010"/>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07160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○耐震改修や建替えに関する知識、耐震改修をした管理組合の実体験等を講演</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○管理組合が直接専門家に相談できる相談会を講演後に実施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○耐震化だけでなくマンション管理に関する制度や融資の案内など多方面からのアプローチを実施</a:t>
            </a:r>
          </a:p>
        </p:txBody>
      </p:sp>
      <p:sp>
        <p:nvSpPr>
          <p:cNvPr id="21" name="タイトル 1">
            <a:extLst>
              <a:ext uri="{FF2B5EF4-FFF2-40B4-BE49-F238E27FC236}">
                <a16:creationId xmlns:a16="http://schemas.microsoft.com/office/drawing/2014/main" id="{28BC3962-4EA0-4181-B35A-CF74F6E30FB9}"/>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■分譲マンション</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耐震化フォーラムの開催</a:t>
            </a:r>
          </a:p>
        </p:txBody>
      </p:sp>
      <p:sp>
        <p:nvSpPr>
          <p:cNvPr id="26" name="正方形/長方形 25">
            <a:extLst>
              <a:ext uri="{FF2B5EF4-FFF2-40B4-BE49-F238E27FC236}">
                <a16:creationId xmlns:a16="http://schemas.microsoft.com/office/drawing/2014/main" id="{C412BC1A-835A-4290-9E5B-7DFD55D13B90}"/>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30" name="テキスト ボックス 29">
            <a:extLst>
              <a:ext uri="{FF2B5EF4-FFF2-40B4-BE49-F238E27FC236}">
                <a16:creationId xmlns:a16="http://schemas.microsoft.com/office/drawing/2014/main" id="{F706E1EB-DA1A-4A44-B678-006CBF83F39C}"/>
              </a:ext>
            </a:extLst>
          </p:cNvPr>
          <p:cNvSpPr txBox="1"/>
          <p:nvPr/>
        </p:nvSpPr>
        <p:spPr>
          <a:xfrm>
            <a:off x="216000" y="5002606"/>
            <a:ext cx="6189433"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○区分所有者の参加機会が増加し、管理組合の課題把握や知識の向上</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につながっている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○府内全域にも同様の取組みを働きかける必要がある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pSp>
        <p:nvGrpSpPr>
          <p:cNvPr id="17" name="グループ化 16">
            <a:extLst>
              <a:ext uri="{FF2B5EF4-FFF2-40B4-BE49-F238E27FC236}">
                <a16:creationId xmlns:a16="http://schemas.microsoft.com/office/drawing/2014/main" id="{7ADB8C54-4D18-43B4-B1BE-F1B25C8EEFD5}"/>
              </a:ext>
            </a:extLst>
          </p:cNvPr>
          <p:cNvGrpSpPr>
            <a:grpSpLocks noChangeAspect="1"/>
          </p:cNvGrpSpPr>
          <p:nvPr/>
        </p:nvGrpSpPr>
        <p:grpSpPr>
          <a:xfrm>
            <a:off x="7905466" y="3164595"/>
            <a:ext cx="1133267" cy="1133265"/>
            <a:chOff x="8877427" y="5399476"/>
            <a:chExt cx="1396200" cy="1287257"/>
          </a:xfrm>
        </p:grpSpPr>
        <p:pic>
          <p:nvPicPr>
            <p:cNvPr id="18" name="図 17" descr="椅子に座っている人たち&#10;&#10;中程度の精度で自動的に生成された説明">
              <a:extLst>
                <a:ext uri="{FF2B5EF4-FFF2-40B4-BE49-F238E27FC236}">
                  <a16:creationId xmlns:a16="http://schemas.microsoft.com/office/drawing/2014/main" id="{4F96EC69-089D-456D-8C59-92A671327C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54" t="6567" r="6219" b="20199"/>
            <a:stretch/>
          </p:blipFill>
          <p:spPr>
            <a:xfrm>
              <a:off x="8897086" y="5399476"/>
              <a:ext cx="1376541" cy="1283563"/>
            </a:xfrm>
            <a:prstGeom prst="ellipse">
              <a:avLst/>
            </a:prstGeom>
            <a:ln w="3175">
              <a:solidFill>
                <a:schemeClr val="bg1"/>
              </a:solidFill>
            </a:ln>
            <a:effectLst>
              <a:softEdge rad="112500"/>
            </a:effectLst>
          </p:spPr>
        </p:pic>
        <p:sp>
          <p:nvSpPr>
            <p:cNvPr id="19" name="円: 塗りつぶしなし 18">
              <a:extLst>
                <a:ext uri="{FF2B5EF4-FFF2-40B4-BE49-F238E27FC236}">
                  <a16:creationId xmlns:a16="http://schemas.microsoft.com/office/drawing/2014/main" id="{F1ED34ED-0B3A-4796-8D47-5DFAE8A1D138}"/>
                </a:ext>
              </a:extLst>
            </p:cNvPr>
            <p:cNvSpPr/>
            <p:nvPr/>
          </p:nvSpPr>
          <p:spPr>
            <a:xfrm>
              <a:off x="8877427" y="5403170"/>
              <a:ext cx="1376541" cy="1283563"/>
            </a:xfrm>
            <a:prstGeom prst="donut">
              <a:avLst>
                <a:gd name="adj" fmla="val 3606"/>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pSp>
      <p:sp>
        <p:nvSpPr>
          <p:cNvPr id="11" name="テキスト ボックス 10">
            <a:extLst>
              <a:ext uri="{FF2B5EF4-FFF2-40B4-BE49-F238E27FC236}">
                <a16:creationId xmlns:a16="http://schemas.microsoft.com/office/drawing/2014/main" id="{D3009A4F-9D11-D239-4760-2E7613C94FCF}"/>
              </a:ext>
            </a:extLst>
          </p:cNvPr>
          <p:cNvSpPr txBox="1"/>
          <p:nvPr/>
        </p:nvSpPr>
        <p:spPr>
          <a:xfrm>
            <a:off x="7770662" y="4176636"/>
            <a:ext cx="1338828"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講演後の相談会</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5C224D86-F082-443B-2018-D38A55771254}"/>
              </a:ext>
            </a:extLst>
          </p:cNvPr>
          <p:cNvSpPr txBox="1"/>
          <p:nvPr/>
        </p:nvSpPr>
        <p:spPr>
          <a:xfrm>
            <a:off x="6949152" y="3423806"/>
            <a:ext cx="697627"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講演</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5" name="表 3">
            <a:extLst>
              <a:ext uri="{FF2B5EF4-FFF2-40B4-BE49-F238E27FC236}">
                <a16:creationId xmlns:a16="http://schemas.microsoft.com/office/drawing/2014/main" id="{D7DB437F-3C39-4CA0-DD35-C4E2E4CE9133}"/>
              </a:ext>
            </a:extLst>
          </p:cNvPr>
          <p:cNvGraphicFramePr>
            <a:graphicFrameLocks noGrp="1"/>
          </p:cNvGraphicFramePr>
          <p:nvPr/>
        </p:nvGraphicFramePr>
        <p:xfrm>
          <a:off x="216000" y="2706619"/>
          <a:ext cx="6109852" cy="1578716"/>
        </p:xfrm>
        <a:graphic>
          <a:graphicData uri="http://schemas.openxmlformats.org/drawingml/2006/table">
            <a:tbl>
              <a:tblPr bandRow="1">
                <a:tableStyleId>{073A0DAA-6AF3-43AB-8588-CEC1D06C72B9}</a:tableStyleId>
              </a:tblPr>
              <a:tblGrid>
                <a:gridCol w="601852">
                  <a:extLst>
                    <a:ext uri="{9D8B030D-6E8A-4147-A177-3AD203B41FA5}">
                      <a16:colId xmlns:a16="http://schemas.microsoft.com/office/drawing/2014/main" val="344887193"/>
                    </a:ext>
                  </a:extLst>
                </a:gridCol>
                <a:gridCol w="2340000">
                  <a:extLst>
                    <a:ext uri="{9D8B030D-6E8A-4147-A177-3AD203B41FA5}">
                      <a16:colId xmlns:a16="http://schemas.microsoft.com/office/drawing/2014/main" val="920006363"/>
                    </a:ext>
                  </a:extLst>
                </a:gridCol>
                <a:gridCol w="2340000">
                  <a:extLst>
                    <a:ext uri="{9D8B030D-6E8A-4147-A177-3AD203B41FA5}">
                      <a16:colId xmlns:a16="http://schemas.microsoft.com/office/drawing/2014/main" val="1955904510"/>
                    </a:ext>
                  </a:extLst>
                </a:gridCol>
                <a:gridCol w="828000">
                  <a:extLst>
                    <a:ext uri="{9D8B030D-6E8A-4147-A177-3AD203B41FA5}">
                      <a16:colId xmlns:a16="http://schemas.microsoft.com/office/drawing/2014/main" val="877127206"/>
                    </a:ext>
                  </a:extLst>
                </a:gridCol>
              </a:tblGrid>
              <a:tr h="169990">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年度</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開催地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参加市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参加人数</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3531911069"/>
                  </a:ext>
                </a:extLst>
              </a:tr>
              <a:tr h="169990">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R3</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100" b="0" dirty="0">
                          <a:solidFill>
                            <a:schemeClr val="tx1"/>
                          </a:solidFill>
                          <a:latin typeface="游ゴシック" panose="020B0400000000000000" pitchFamily="50" charset="-128"/>
                          <a:ea typeface="游ゴシック" panose="020B0400000000000000" pitchFamily="50" charset="-128"/>
                        </a:rPr>
                        <a:t>茨木市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100" b="0" dirty="0">
                          <a:solidFill>
                            <a:schemeClr val="tx1"/>
                          </a:solidFill>
                          <a:latin typeface="游ゴシック" panose="020B0400000000000000" pitchFamily="50" charset="-128"/>
                          <a:ea typeface="游ゴシック" panose="020B0400000000000000" pitchFamily="50" charset="-128"/>
                        </a:rPr>
                        <a:t>茨木市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kumimoji="1" lang="en-US" altLang="ja-JP" sz="1100" b="0" dirty="0">
                          <a:solidFill>
                            <a:schemeClr val="tx1"/>
                          </a:solidFill>
                          <a:latin typeface="游ゴシック" panose="020B0400000000000000" pitchFamily="50" charset="-128"/>
                          <a:ea typeface="游ゴシック" panose="020B0400000000000000" pitchFamily="50" charset="-128"/>
                        </a:rPr>
                        <a:t>8</a:t>
                      </a:r>
                      <a:r>
                        <a:rPr kumimoji="1" lang="ja-JP" altLang="en-US" sz="1100" b="0" dirty="0">
                          <a:solidFill>
                            <a:schemeClr val="tx1"/>
                          </a:solidFill>
                          <a:latin typeface="游ゴシック" panose="020B0400000000000000" pitchFamily="50" charset="-128"/>
                          <a:ea typeface="游ゴシック" panose="020B0400000000000000"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1103186887"/>
                  </a:ext>
                </a:extLst>
              </a:tr>
              <a:tr h="169990">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R4</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100" b="0" dirty="0">
                          <a:solidFill>
                            <a:schemeClr val="tx1"/>
                          </a:solidFill>
                          <a:latin typeface="游ゴシック" panose="020B0400000000000000" pitchFamily="50" charset="-128"/>
                          <a:ea typeface="游ゴシック" panose="020B0400000000000000" pitchFamily="50" charset="-128"/>
                        </a:rPr>
                        <a:t>茨木市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ja-JP" altLang="en-US" sz="1100" b="0" dirty="0">
                          <a:solidFill>
                            <a:schemeClr val="tx1"/>
                          </a:solidFill>
                          <a:latin typeface="游ゴシック" panose="020B0400000000000000" pitchFamily="50" charset="-128"/>
                          <a:ea typeface="游ゴシック" panose="020B0400000000000000" pitchFamily="50" charset="-128"/>
                        </a:rPr>
                        <a:t>茨木市、吹田市</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kumimoji="1" lang="en-US" altLang="ja-JP" sz="1100" b="0" dirty="0">
                          <a:solidFill>
                            <a:schemeClr val="tx1"/>
                          </a:solidFill>
                          <a:latin typeface="游ゴシック" panose="020B0400000000000000" pitchFamily="50" charset="-128"/>
                          <a:ea typeface="游ゴシック" panose="020B0400000000000000" pitchFamily="50" charset="-128"/>
                        </a:rPr>
                        <a:t>30</a:t>
                      </a:r>
                      <a:r>
                        <a:rPr kumimoji="1" lang="ja-JP" altLang="en-US" sz="1100" b="0" dirty="0">
                          <a:solidFill>
                            <a:schemeClr val="tx1"/>
                          </a:solidFill>
                          <a:latin typeface="游ゴシック" panose="020B0400000000000000" pitchFamily="50" charset="-128"/>
                          <a:ea typeface="游ゴシック" panose="020B0400000000000000"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950923502"/>
                  </a:ext>
                </a:extLst>
              </a:tr>
              <a:tr h="169990">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R5</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zh-TW" altLang="en-US" sz="1100" b="0" dirty="0">
                          <a:solidFill>
                            <a:schemeClr val="tx1"/>
                          </a:solidFill>
                          <a:latin typeface="游ゴシック" panose="020B0400000000000000" pitchFamily="50" charset="-128"/>
                          <a:ea typeface="游ゴシック" panose="020B0400000000000000" pitchFamily="50" charset="-128"/>
                        </a:rPr>
                        <a:t>茨木市、吹田市</a:t>
                      </a: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l"/>
                      <a:r>
                        <a:rPr kumimoji="1" lang="zh-TW" altLang="en-US" sz="1100" b="0" dirty="0">
                          <a:solidFill>
                            <a:schemeClr val="tx1"/>
                          </a:solidFill>
                          <a:latin typeface="游ゴシック" panose="020B0400000000000000" pitchFamily="50" charset="-128"/>
                          <a:ea typeface="游ゴシック" panose="020B0400000000000000" pitchFamily="50" charset="-128"/>
                        </a:rPr>
                        <a:t>茨木市、吹田市、豊中市、高槻市</a:t>
                      </a: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r>
                        <a:rPr kumimoji="1" lang="en-US" altLang="ja-JP" sz="1100" b="0" dirty="0">
                          <a:solidFill>
                            <a:schemeClr val="tx1"/>
                          </a:solidFill>
                          <a:latin typeface="游ゴシック" panose="020B0400000000000000" pitchFamily="50" charset="-128"/>
                          <a:ea typeface="游ゴシック" panose="020B0400000000000000" pitchFamily="50" charset="-128"/>
                        </a:rPr>
                        <a:t>38</a:t>
                      </a:r>
                      <a:r>
                        <a:rPr kumimoji="1" lang="ja-JP" altLang="en-US" sz="1100" b="0" dirty="0">
                          <a:solidFill>
                            <a:schemeClr val="tx1"/>
                          </a:solidFill>
                          <a:latin typeface="游ゴシック" panose="020B0400000000000000" pitchFamily="50" charset="-128"/>
                          <a:ea typeface="游ゴシック" panose="020B0400000000000000"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4136642526"/>
                  </a:ext>
                </a:extLst>
              </a:tr>
              <a:tr h="169990">
                <a:tc>
                  <a:txBody>
                    <a:bodyPr/>
                    <a:lstStyle/>
                    <a:p>
                      <a:pPr algn="ct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kumimoji="1" lang="ja-JP" altLang="en-US" sz="1100" b="0" dirty="0">
                          <a:solidFill>
                            <a:schemeClr val="tx1"/>
                          </a:solidFill>
                          <a:latin typeface="游ゴシック" panose="020B0400000000000000" pitchFamily="50" charset="-128"/>
                          <a:ea typeface="游ゴシック" panose="020B0400000000000000" pitchFamily="50" charset="-128"/>
                        </a:rPr>
                        <a:t>計</a:t>
                      </a:r>
                      <a:r>
                        <a:rPr kumimoji="1" lang="en-US" altLang="ja-JP" sz="1100" b="0" dirty="0">
                          <a:solidFill>
                            <a:schemeClr val="tx1"/>
                          </a:solidFill>
                          <a:latin typeface="游ゴシック" panose="020B0400000000000000" pitchFamily="50" charset="-128"/>
                          <a:ea typeface="游ゴシック" panose="020B0400000000000000" pitchFamily="50" charset="-128"/>
                        </a:rPr>
                        <a:t>76</a:t>
                      </a:r>
                      <a:r>
                        <a:rPr kumimoji="1" lang="ja-JP" altLang="en-US" sz="1100" b="0" dirty="0">
                          <a:solidFill>
                            <a:schemeClr val="tx1"/>
                          </a:solidFill>
                          <a:latin typeface="游ゴシック" panose="020B0400000000000000" pitchFamily="50" charset="-128"/>
                          <a:ea typeface="游ゴシック" panose="020B0400000000000000" pitchFamily="50" charset="-128"/>
                        </a:rPr>
                        <a:t>名</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5755612"/>
                  </a:ext>
                </a:extLst>
              </a:tr>
              <a:tr h="283316">
                <a:tc>
                  <a:txBody>
                    <a:bodyPr/>
                    <a:lstStyle/>
                    <a:p>
                      <a:pPr algn="ctr"/>
                      <a:r>
                        <a:rPr kumimoji="1" lang="en-US" altLang="ja-JP" sz="1100" b="0" spc="0" dirty="0">
                          <a:solidFill>
                            <a:schemeClr val="tx1"/>
                          </a:solidFill>
                          <a:latin typeface="游ゴシック" panose="020B0400000000000000" pitchFamily="50" charset="-128"/>
                          <a:ea typeface="游ゴシック" panose="020B0400000000000000" pitchFamily="50" charset="-128"/>
                        </a:rPr>
                        <a:t>R6</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kumimoji="1" lang="zh-TW"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茨木市、吹田市、豊中市、高槻市</a:t>
                      </a:r>
                      <a:endParaRPr kumimoji="1" lang="ja-JP" altLang="en-US" sz="1100" b="0" spc="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a:r>
                        <a:rPr kumimoji="1" lang="zh-TW"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茨木市、吹田市、豊中市、高槻市</a:t>
                      </a:r>
                      <a:endParaRPr kumimoji="1" lang="ja-JP" altLang="en-US" sz="1100" b="0"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099564"/>
                  </a:ext>
                </a:extLst>
              </a:tr>
            </a:tbl>
          </a:graphicData>
        </a:graphic>
      </p:graphicFrame>
      <p:sp>
        <p:nvSpPr>
          <p:cNvPr id="28" name="テキスト ボックス 27">
            <a:extLst>
              <a:ext uri="{FF2B5EF4-FFF2-40B4-BE49-F238E27FC236}">
                <a16:creationId xmlns:a16="http://schemas.microsoft.com/office/drawing/2014/main" id="{635B657B-B3D5-E18E-7DEF-3A64E0B498B6}"/>
              </a:ext>
            </a:extLst>
          </p:cNvPr>
          <p:cNvSpPr txBox="1"/>
          <p:nvPr/>
        </p:nvSpPr>
        <p:spPr>
          <a:xfrm>
            <a:off x="1399513" y="2355002"/>
            <a:ext cx="3672819"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参加人数・参加市（複数市で共同開催）</a:t>
            </a:r>
          </a:p>
        </p:txBody>
      </p:sp>
      <p:sp>
        <p:nvSpPr>
          <p:cNvPr id="31" name="Rectangle 3">
            <a:extLst>
              <a:ext uri="{FF2B5EF4-FFF2-40B4-BE49-F238E27FC236}">
                <a16:creationId xmlns:a16="http://schemas.microsoft.com/office/drawing/2014/main" id="{44821C58-3CA2-A49E-D2E0-89B812613262}"/>
              </a:ext>
            </a:extLst>
          </p:cNvPr>
          <p:cNvSpPr>
            <a:spLocks noChangeArrowheads="1"/>
          </p:cNvSpPr>
          <p:nvPr/>
        </p:nvSpPr>
        <p:spPr bwMode="auto">
          <a:xfrm>
            <a:off x="6433308" y="4413283"/>
            <a:ext cx="2623355" cy="900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複数市で共同開催するメリット</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☞開催地が他市であっても参加可能</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☞各市が広報等で参加募集</a:t>
            </a:r>
            <a:endParaRPr kumimoji="0"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☞各市職員が役割分担</a:t>
            </a:r>
          </a:p>
        </p:txBody>
      </p:sp>
      <p:sp>
        <p:nvSpPr>
          <p:cNvPr id="32" name="Rectangle 3">
            <a:extLst>
              <a:ext uri="{FF2B5EF4-FFF2-40B4-BE49-F238E27FC236}">
                <a16:creationId xmlns:a16="http://schemas.microsoft.com/office/drawing/2014/main" id="{4CF723B2-E4F7-D88F-A61F-31303ED83796}"/>
              </a:ext>
            </a:extLst>
          </p:cNvPr>
          <p:cNvSpPr>
            <a:spLocks noChangeArrowheads="1"/>
          </p:cNvSpPr>
          <p:nvPr/>
        </p:nvSpPr>
        <p:spPr bwMode="auto">
          <a:xfrm>
            <a:off x="6433308" y="5385934"/>
            <a:ext cx="2623355" cy="972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参加者の声</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☞耐震診断の進め方が理解できた</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☞実例紹介で合意形成までの道のりを</a:t>
            </a:r>
            <a:endParaRPr kumimoji="0"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　　実感できた</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☞耐震改修の好事例をもっと知りたい</a:t>
            </a:r>
          </a:p>
        </p:txBody>
      </p:sp>
      <p:sp>
        <p:nvSpPr>
          <p:cNvPr id="20" name="スライド番号プレースホルダー 3">
            <a:extLst>
              <a:ext uri="{FF2B5EF4-FFF2-40B4-BE49-F238E27FC236}">
                <a16:creationId xmlns:a16="http://schemas.microsoft.com/office/drawing/2014/main" id="{821DC024-3DC0-4DB9-A455-364E73556C5D}"/>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708C239B-7B30-46C1-8ABD-57BCC3AA0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3308" y="2271229"/>
            <a:ext cx="1660042" cy="1133265"/>
          </a:xfrm>
          <a:prstGeom prst="roundRect">
            <a:avLst>
              <a:gd name="adj" fmla="val 98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テキスト ボックス 21">
            <a:extLst>
              <a:ext uri="{FF2B5EF4-FFF2-40B4-BE49-F238E27FC236}">
                <a16:creationId xmlns:a16="http://schemas.microsoft.com/office/drawing/2014/main" id="{70700FAA-32DE-4C79-A661-7612FFE4C698}"/>
              </a:ext>
            </a:extLst>
          </p:cNvPr>
          <p:cNvSpPr txBox="1"/>
          <p:nvPr/>
        </p:nvSpPr>
        <p:spPr>
          <a:xfrm>
            <a:off x="216000" y="6415261"/>
            <a:ext cx="8806776"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○耐震診断の進め方が理解できたなどの声があり、耐震化を促進するための取組みとして一定の効果がある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F6EF8DEB-422F-47DD-AF1D-1AE05D2CAB5B}"/>
              </a:ext>
            </a:extLst>
          </p:cNvPr>
          <p:cNvSpPr/>
          <p:nvPr/>
        </p:nvSpPr>
        <p:spPr>
          <a:xfrm>
            <a:off x="216000" y="605526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D9DEC918-8947-45E5-AAE2-DCBACCBD8D15}"/>
              </a:ext>
            </a:extLst>
          </p:cNvPr>
          <p:cNvSpPr/>
          <p:nvPr/>
        </p:nvSpPr>
        <p:spPr>
          <a:xfrm>
            <a:off x="216000" y="4645335"/>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41919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○毎年、管理組合宛てに耐震化の啓発パンフレットやサポート事業者制度、</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セミナーのチラシを送付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○問い合わせいただいた管理組合へは、市町と連携して個別訪問し、制度概要などを説明</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○鉄道会社の協力のもと、耐震化パンフレットを駅に配架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タイトル 1">
            <a:extLst>
              <a:ext uri="{FF2B5EF4-FFF2-40B4-BE49-F238E27FC236}">
                <a16:creationId xmlns:a16="http://schemas.microsoft.com/office/drawing/2014/main" id="{02962C69-BEB0-468F-83BC-B091C98E72DF}"/>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■分譲マンション</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ダイレクトメール送付・個別訪問等による働きかけ</a:t>
            </a:r>
          </a:p>
        </p:txBody>
      </p:sp>
      <p:sp>
        <p:nvSpPr>
          <p:cNvPr id="27" name="正方形/長方形 26">
            <a:extLst>
              <a:ext uri="{FF2B5EF4-FFF2-40B4-BE49-F238E27FC236}">
                <a16:creationId xmlns:a16="http://schemas.microsoft.com/office/drawing/2014/main" id="{4812F800-31F7-4DC3-8E7A-A6B81CA99CAA}"/>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33" name="正方形/長方形 32">
            <a:extLst>
              <a:ext uri="{FF2B5EF4-FFF2-40B4-BE49-F238E27FC236}">
                <a16:creationId xmlns:a16="http://schemas.microsoft.com/office/drawing/2014/main" id="{64234596-9EAD-45C1-A000-87D64FCC105C}"/>
              </a:ext>
            </a:extLst>
          </p:cNvPr>
          <p:cNvSpPr/>
          <p:nvPr/>
        </p:nvSpPr>
        <p:spPr>
          <a:xfrm>
            <a:off x="216000" y="4652384"/>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nvGrpSpPr>
          <p:cNvPr id="19" name="グループ化 18">
            <a:extLst>
              <a:ext uri="{FF2B5EF4-FFF2-40B4-BE49-F238E27FC236}">
                <a16:creationId xmlns:a16="http://schemas.microsoft.com/office/drawing/2014/main" id="{5D9282E4-2C21-4FF5-9F6B-7383D5612DAD}"/>
              </a:ext>
            </a:extLst>
          </p:cNvPr>
          <p:cNvGrpSpPr/>
          <p:nvPr/>
        </p:nvGrpSpPr>
        <p:grpSpPr>
          <a:xfrm>
            <a:off x="6905598" y="4486859"/>
            <a:ext cx="2022402" cy="1516802"/>
            <a:chOff x="3513093" y="865133"/>
            <a:chExt cx="3018502" cy="2263877"/>
          </a:xfrm>
        </p:grpSpPr>
        <p:pic>
          <p:nvPicPr>
            <p:cNvPr id="20" name="図 19">
              <a:extLst>
                <a:ext uri="{FF2B5EF4-FFF2-40B4-BE49-F238E27FC236}">
                  <a16:creationId xmlns:a16="http://schemas.microsoft.com/office/drawing/2014/main" id="{CD56BBB0-49C0-4E1D-8ACD-F8348519E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3093" y="865133"/>
              <a:ext cx="3018502" cy="2263877"/>
            </a:xfrm>
            <a:prstGeom prst="rect">
              <a:avLst/>
            </a:prstGeom>
          </p:spPr>
        </p:pic>
        <p:sp>
          <p:nvSpPr>
            <p:cNvPr id="21" name="楕円 20">
              <a:extLst>
                <a:ext uri="{FF2B5EF4-FFF2-40B4-BE49-F238E27FC236}">
                  <a16:creationId xmlns:a16="http://schemas.microsoft.com/office/drawing/2014/main" id="{D38E7602-621B-4463-8C24-1A281A939656}"/>
                </a:ext>
              </a:extLst>
            </p:cNvPr>
            <p:cNvSpPr/>
            <p:nvPr/>
          </p:nvSpPr>
          <p:spPr>
            <a:xfrm>
              <a:off x="4130675" y="1636707"/>
              <a:ext cx="879475" cy="735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2" name="グループ化 11">
            <a:extLst>
              <a:ext uri="{FF2B5EF4-FFF2-40B4-BE49-F238E27FC236}">
                <a16:creationId xmlns:a16="http://schemas.microsoft.com/office/drawing/2014/main" id="{07C93B36-7956-CD0A-6925-C0A065070CD3}"/>
              </a:ext>
            </a:extLst>
          </p:cNvPr>
          <p:cNvGrpSpPr/>
          <p:nvPr/>
        </p:nvGrpSpPr>
        <p:grpSpPr>
          <a:xfrm>
            <a:off x="6192529" y="2228458"/>
            <a:ext cx="2735472" cy="1877716"/>
            <a:chOff x="5939296" y="2352881"/>
            <a:chExt cx="2884480" cy="1980000"/>
          </a:xfrm>
        </p:grpSpPr>
        <p:pic>
          <p:nvPicPr>
            <p:cNvPr id="3" name="図 2">
              <a:extLst>
                <a:ext uri="{FF2B5EF4-FFF2-40B4-BE49-F238E27FC236}">
                  <a16:creationId xmlns:a16="http://schemas.microsoft.com/office/drawing/2014/main" id="{063122BA-AEF7-40FB-B30A-97B2DD10ED00}"/>
                </a:ext>
              </a:extLst>
            </p:cNvPr>
            <p:cNvPicPr>
              <a:picLocks noChangeAspect="1"/>
            </p:cNvPicPr>
            <p:nvPr/>
          </p:nvPicPr>
          <p:blipFill>
            <a:blip r:embed="rId3"/>
            <a:stretch>
              <a:fillRect/>
            </a:stretch>
          </p:blipFill>
          <p:spPr>
            <a:xfrm>
              <a:off x="5939296" y="2352881"/>
              <a:ext cx="1412445" cy="1980000"/>
            </a:xfrm>
            <a:prstGeom prst="rect">
              <a:avLst/>
            </a:prstGeom>
          </p:spPr>
        </p:pic>
        <p:pic>
          <p:nvPicPr>
            <p:cNvPr id="22" name="図 21">
              <a:extLst>
                <a:ext uri="{FF2B5EF4-FFF2-40B4-BE49-F238E27FC236}">
                  <a16:creationId xmlns:a16="http://schemas.microsoft.com/office/drawing/2014/main" id="{F72B737A-AD70-4226-9717-B3F27CE73E2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35028" y="2352881"/>
              <a:ext cx="1388748" cy="1980000"/>
            </a:xfrm>
            <a:prstGeom prst="rect">
              <a:avLst/>
            </a:prstGeom>
          </p:spPr>
        </p:pic>
      </p:grpSp>
      <p:sp>
        <p:nvSpPr>
          <p:cNvPr id="31" name="テキスト ボックス 30">
            <a:extLst>
              <a:ext uri="{FF2B5EF4-FFF2-40B4-BE49-F238E27FC236}">
                <a16:creationId xmlns:a16="http://schemas.microsoft.com/office/drawing/2014/main" id="{6BD5DB26-09D4-4BD8-8D54-66B15626BDE3}"/>
              </a:ext>
            </a:extLst>
          </p:cNvPr>
          <p:cNvSpPr txBox="1"/>
          <p:nvPr/>
        </p:nvSpPr>
        <p:spPr>
          <a:xfrm>
            <a:off x="474793" y="3431657"/>
            <a:ext cx="4079955" cy="43088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大阪府が把握してる府内の管理組合数　約</a:t>
            </a:r>
            <a:r>
              <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（３階以上かつ</a:t>
            </a:r>
            <a:r>
              <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1,000</a:t>
            </a:r>
            <a:r>
              <a:rPr kumimoji="1"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㎡以上の旧耐震基準の分譲マンション）</a:t>
            </a:r>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1BD88C9C-E8D3-1B08-CBA7-B574012E88F1}"/>
              </a:ext>
            </a:extLst>
          </p:cNvPr>
          <p:cNvSpPr txBox="1"/>
          <p:nvPr/>
        </p:nvSpPr>
        <p:spPr>
          <a:xfrm>
            <a:off x="6727345" y="4100404"/>
            <a:ext cx="1665841"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耐震化パンフレット</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156C2826-012A-EC0F-7284-E17569F39EA8}"/>
              </a:ext>
            </a:extLst>
          </p:cNvPr>
          <p:cNvSpPr txBox="1"/>
          <p:nvPr/>
        </p:nvSpPr>
        <p:spPr>
          <a:xfrm>
            <a:off x="7565876" y="6013842"/>
            <a:ext cx="889987" cy="26161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駅配架</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A4BD186D-FAE4-01DA-A948-27895085DCF7}"/>
              </a:ext>
            </a:extLst>
          </p:cNvPr>
          <p:cNvSpPr txBox="1"/>
          <p:nvPr/>
        </p:nvSpPr>
        <p:spPr>
          <a:xfrm>
            <a:off x="216000" y="2666180"/>
            <a:ext cx="4236718"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○ダイレクトメール　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8,000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p>
        </p:txBody>
      </p:sp>
      <p:sp>
        <p:nvSpPr>
          <p:cNvPr id="25" name="テキスト ボックス 24">
            <a:extLst>
              <a:ext uri="{FF2B5EF4-FFF2-40B4-BE49-F238E27FC236}">
                <a16:creationId xmlns:a16="http://schemas.microsoft.com/office/drawing/2014/main" id="{C26A6DB3-E489-40BC-B248-E7D66A84EA3F}"/>
              </a:ext>
            </a:extLst>
          </p:cNvPr>
          <p:cNvSpPr txBox="1"/>
          <p:nvPr/>
        </p:nvSpPr>
        <p:spPr>
          <a:xfrm>
            <a:off x="216000" y="5008741"/>
            <a:ext cx="6905334"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DM</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を見た管理組合より初動時の進め方や補助制度についての問い合わせがある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○個別訪問を通じて、合意形成の難しさや管理不全、資金不足など特有の課題が</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あることを確認し、助言や相談につなげている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6" name="スライド番号プレースホルダー 3">
            <a:extLst>
              <a:ext uri="{FF2B5EF4-FFF2-40B4-BE49-F238E27FC236}">
                <a16:creationId xmlns:a16="http://schemas.microsoft.com/office/drawing/2014/main" id="{0EE6A514-8B63-4217-AAC3-0048B667CF5E}"/>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4" name="表 3">
            <a:extLst>
              <a:ext uri="{FF2B5EF4-FFF2-40B4-BE49-F238E27FC236}">
                <a16:creationId xmlns:a16="http://schemas.microsoft.com/office/drawing/2014/main" id="{DF8C7144-109B-4FFB-96DA-AFFBAE7C8386}"/>
              </a:ext>
            </a:extLst>
          </p:cNvPr>
          <p:cNvGraphicFramePr>
            <a:graphicFrameLocks noGrp="1"/>
          </p:cNvGraphicFramePr>
          <p:nvPr/>
        </p:nvGraphicFramePr>
        <p:xfrm>
          <a:off x="474793" y="2913497"/>
          <a:ext cx="5303086" cy="518160"/>
        </p:xfrm>
        <a:graphic>
          <a:graphicData uri="http://schemas.openxmlformats.org/drawingml/2006/table">
            <a:tbl>
              <a:tblPr firstRow="1" bandRow="1">
                <a:tableStyleId>{21E4AEA4-8DFA-4A89-87EB-49C32662AFE0}</a:tableStyleId>
              </a:tblPr>
              <a:tblGrid>
                <a:gridCol w="454402">
                  <a:extLst>
                    <a:ext uri="{9D8B030D-6E8A-4147-A177-3AD203B41FA5}">
                      <a16:colId xmlns:a16="http://schemas.microsoft.com/office/drawing/2014/main" val="344887193"/>
                    </a:ext>
                  </a:extLst>
                </a:gridCol>
                <a:gridCol w="808114">
                  <a:extLst>
                    <a:ext uri="{9D8B030D-6E8A-4147-A177-3AD203B41FA5}">
                      <a16:colId xmlns:a16="http://schemas.microsoft.com/office/drawing/2014/main" val="920006363"/>
                    </a:ext>
                  </a:extLst>
                </a:gridCol>
                <a:gridCol w="808114">
                  <a:extLst>
                    <a:ext uri="{9D8B030D-6E8A-4147-A177-3AD203B41FA5}">
                      <a16:colId xmlns:a16="http://schemas.microsoft.com/office/drawing/2014/main" val="877127206"/>
                    </a:ext>
                  </a:extLst>
                </a:gridCol>
                <a:gridCol w="808114">
                  <a:extLst>
                    <a:ext uri="{9D8B030D-6E8A-4147-A177-3AD203B41FA5}">
                      <a16:colId xmlns:a16="http://schemas.microsoft.com/office/drawing/2014/main" val="313313637"/>
                    </a:ext>
                  </a:extLst>
                </a:gridCol>
                <a:gridCol w="808114">
                  <a:extLst>
                    <a:ext uri="{9D8B030D-6E8A-4147-A177-3AD203B41FA5}">
                      <a16:colId xmlns:a16="http://schemas.microsoft.com/office/drawing/2014/main" val="1779803040"/>
                    </a:ext>
                  </a:extLst>
                </a:gridCol>
                <a:gridCol w="808114">
                  <a:extLst>
                    <a:ext uri="{9D8B030D-6E8A-4147-A177-3AD203B41FA5}">
                      <a16:colId xmlns:a16="http://schemas.microsoft.com/office/drawing/2014/main" val="1553209"/>
                    </a:ext>
                  </a:extLst>
                </a:gridCol>
                <a:gridCol w="808114">
                  <a:extLst>
                    <a:ext uri="{9D8B030D-6E8A-4147-A177-3AD203B41FA5}">
                      <a16:colId xmlns:a16="http://schemas.microsoft.com/office/drawing/2014/main" val="1443835207"/>
                    </a:ext>
                  </a:extLst>
                </a:gridCol>
              </a:tblGrid>
              <a:tr h="191584">
                <a:tc>
                  <a:txBody>
                    <a:bodyPr/>
                    <a:lstStyle/>
                    <a:p>
                      <a:pPr algn="ct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H30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R1</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R2</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R3</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R4</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R5</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75000"/>
                      </a:schemeClr>
                    </a:solidFill>
                  </a:tcPr>
                </a:tc>
                <a:extLst>
                  <a:ext uri="{0D108BD9-81ED-4DB2-BD59-A6C34878D82A}">
                    <a16:rowId xmlns:a16="http://schemas.microsoft.com/office/drawing/2014/main" val="950923502"/>
                  </a:ext>
                </a:extLst>
              </a:tr>
              <a:tr h="251682">
                <a:tc>
                  <a:txBody>
                    <a:bodyPr/>
                    <a:lstStyle/>
                    <a:p>
                      <a:pPr algn="ctr"/>
                      <a:r>
                        <a:rPr kumimoji="1" lang="en-US" altLang="ja-JP" sz="1100" b="0" dirty="0">
                          <a:solidFill>
                            <a:schemeClr val="tx1"/>
                          </a:solidFill>
                          <a:latin typeface="游ゴシック" panose="020B0400000000000000" pitchFamily="50" charset="-128"/>
                          <a:ea typeface="游ゴシック" panose="020B0400000000000000" pitchFamily="50" charset="-128"/>
                        </a:rPr>
                        <a:t>DM</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1,340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730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1,500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1,500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1,460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b="0" dirty="0">
                          <a:solidFill>
                            <a:schemeClr val="tx1"/>
                          </a:solidFill>
                          <a:latin typeface="游ゴシック" panose="020B0400000000000000" pitchFamily="50" charset="-128"/>
                          <a:ea typeface="游ゴシック" panose="020B0400000000000000" pitchFamily="50" charset="-128"/>
                        </a:rPr>
                        <a:t>約</a:t>
                      </a:r>
                      <a:r>
                        <a:rPr kumimoji="1" lang="en-US" altLang="ja-JP" sz="1100" b="0" dirty="0">
                          <a:solidFill>
                            <a:schemeClr val="tx1"/>
                          </a:solidFill>
                          <a:latin typeface="游ゴシック" panose="020B0400000000000000" pitchFamily="50" charset="-128"/>
                          <a:ea typeface="游ゴシック" panose="020B0400000000000000" pitchFamily="50" charset="-128"/>
                        </a:rPr>
                        <a:t>1,480</a:t>
                      </a:r>
                      <a:endParaRPr kumimoji="1" lang="ja-JP" altLang="en-US" sz="1100" b="0" dirty="0">
                        <a:solidFill>
                          <a:schemeClr val="tx1"/>
                        </a:solidFill>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4136642526"/>
                  </a:ext>
                </a:extLst>
              </a:tr>
            </a:tbl>
          </a:graphicData>
        </a:graphic>
      </p:graphicFrame>
      <p:sp>
        <p:nvSpPr>
          <p:cNvPr id="29" name="テキスト ボックス 28">
            <a:extLst>
              <a:ext uri="{FF2B5EF4-FFF2-40B4-BE49-F238E27FC236}">
                <a16:creationId xmlns:a16="http://schemas.microsoft.com/office/drawing/2014/main" id="{C6004C8C-2B15-45A6-89DC-5F6592D17111}"/>
              </a:ext>
            </a:extLst>
          </p:cNvPr>
          <p:cNvSpPr txBox="1"/>
          <p:nvPr/>
        </p:nvSpPr>
        <p:spPr>
          <a:xfrm>
            <a:off x="216000" y="3873333"/>
            <a:ext cx="5303086"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○啓発パンフレットを阪急電鉄の協力のもと駅に配架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部</a:t>
            </a:r>
            <a:endParaRPr kumimoji="1" lang="en-US" altLang="ja-JP" sz="1400" b="0" i="0" u="none" strike="noStrike" kern="1200" cap="none" spc="0" normalizeH="0" baseline="0" noProof="0" dirty="0">
              <a:ln>
                <a:noFill/>
              </a:ln>
              <a:solidFill>
                <a:srgbClr val="000000"/>
              </a:solidFill>
              <a:effectLst/>
              <a:highlight>
                <a:srgbClr val="FFFF00"/>
              </a:highlight>
              <a:uLnTx/>
              <a:uFillTx/>
              <a:latin typeface="游ゴシック" panose="020B0400000000000000" pitchFamily="50" charset="-128"/>
              <a:ea typeface="游ゴシック" panose="020B0400000000000000" pitchFamily="50" charset="-128"/>
              <a:cs typeface="+mn-cs"/>
            </a:endParaRPr>
          </a:p>
        </p:txBody>
      </p:sp>
      <p:sp>
        <p:nvSpPr>
          <p:cNvPr id="28" name="正方形/長方形 27">
            <a:extLst>
              <a:ext uri="{FF2B5EF4-FFF2-40B4-BE49-F238E27FC236}">
                <a16:creationId xmlns:a16="http://schemas.microsoft.com/office/drawing/2014/main" id="{C89724AA-6916-467F-A750-1BCFAAC8ABE4}"/>
              </a:ext>
            </a:extLst>
          </p:cNvPr>
          <p:cNvSpPr/>
          <p:nvPr/>
        </p:nvSpPr>
        <p:spPr>
          <a:xfrm>
            <a:off x="216000" y="5964647"/>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AF281884-68AD-4836-BC60-8848936B455E}"/>
              </a:ext>
            </a:extLst>
          </p:cNvPr>
          <p:cNvSpPr txBox="1"/>
          <p:nvPr/>
        </p:nvSpPr>
        <p:spPr>
          <a:xfrm>
            <a:off x="216000" y="6321004"/>
            <a:ext cx="8712000"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○管理組合へのアンケートで耐震化の検討状況は、「すでに検討」８％、「組合として興味がある」</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「組合の役員等が興味がある」約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％であることから、耐震化の検討のきっかけとして一定の効果がある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223638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D7D192C-FFFB-49D8-8573-70BF6F70ED7D}"/>
              </a:ext>
            </a:extLst>
          </p:cNvPr>
          <p:cNvPicPr>
            <a:picLocks noChangeAspect="1"/>
          </p:cNvPicPr>
          <p:nvPr/>
        </p:nvPicPr>
        <p:blipFill>
          <a:blip r:embed="rId2"/>
          <a:stretch>
            <a:fillRect/>
          </a:stretch>
        </p:blipFill>
        <p:spPr>
          <a:xfrm>
            <a:off x="5393754" y="2647394"/>
            <a:ext cx="1776492" cy="2566043"/>
          </a:xfrm>
          <a:prstGeom prst="rect">
            <a:avLst/>
          </a:prstGeom>
        </p:spPr>
      </p:pic>
      <p:pic>
        <p:nvPicPr>
          <p:cNvPr id="7" name="図 6">
            <a:extLst>
              <a:ext uri="{FF2B5EF4-FFF2-40B4-BE49-F238E27FC236}">
                <a16:creationId xmlns:a16="http://schemas.microsoft.com/office/drawing/2014/main" id="{9D2F83B6-DB03-495D-AA61-B1DFEB61F8B2}"/>
              </a:ext>
            </a:extLst>
          </p:cNvPr>
          <p:cNvPicPr>
            <a:picLocks noChangeAspect="1"/>
          </p:cNvPicPr>
          <p:nvPr/>
        </p:nvPicPr>
        <p:blipFill>
          <a:blip r:embed="rId3"/>
          <a:stretch>
            <a:fillRect/>
          </a:stretch>
        </p:blipFill>
        <p:spPr>
          <a:xfrm>
            <a:off x="7151508" y="2647394"/>
            <a:ext cx="1776492" cy="2566043"/>
          </a:xfrm>
          <a:prstGeom prst="rect">
            <a:avLst/>
          </a:prstGeom>
        </p:spPr>
      </p:pic>
      <p:sp>
        <p:nvSpPr>
          <p:cNvPr id="23" name="タイトル 1">
            <a:extLst>
              <a:ext uri="{FF2B5EF4-FFF2-40B4-BE49-F238E27FC236}">
                <a16:creationId xmlns:a16="http://schemas.microsoft.com/office/drawing/2014/main" id="{99C01958-F1D2-44B7-9E25-D3AF2CCD6249}"/>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■分譲マンション</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大阪府分譲マンション耐震化サポート事業者との連携</a:t>
            </a:r>
          </a:p>
        </p:txBody>
      </p:sp>
      <p:sp>
        <p:nvSpPr>
          <p:cNvPr id="45" name="テキスト ボックス 44">
            <a:extLst>
              <a:ext uri="{FF2B5EF4-FFF2-40B4-BE49-F238E27FC236}">
                <a16:creationId xmlns:a16="http://schemas.microsoft.com/office/drawing/2014/main" id="{333F9FFA-BB12-4C65-A5C5-9FD2787BA97C}"/>
              </a:ext>
            </a:extLst>
          </p:cNvPr>
          <p:cNvSpPr txBox="1"/>
          <p:nvPr/>
        </p:nvSpPr>
        <p:spPr>
          <a:xfrm>
            <a:off x="216000" y="2619903"/>
            <a:ext cx="4176000" cy="138499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○フォーラムで耐震化の手法や進め方の講演や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個別相談会で管理組合からの相談対応</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○サポート事業者の耐震改修実施事例集を作成し、</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管理組合へ配布</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○登録事業者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者</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支援種別　 建替え</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者、耐震改修</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者</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2F0A75E9-AD2D-02B9-7D63-D8A1EA602385}"/>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6" name="テキスト ボックス 5">
            <a:extLst>
              <a:ext uri="{FF2B5EF4-FFF2-40B4-BE49-F238E27FC236}">
                <a16:creationId xmlns:a16="http://schemas.microsoft.com/office/drawing/2014/main" id="{770EAA05-A52A-0A30-3514-61B2DFCDABDD}"/>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○耐震化の事業実績があり、継続的なサポートができる事業者登録制度を設け、サポート事業者の情報を</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HP</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等で提供</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○サポート事業者は、管理組合と契約し耐震化実現に向けた具体的な事業化を支援</a:t>
            </a:r>
          </a:p>
        </p:txBody>
      </p:sp>
      <p:sp>
        <p:nvSpPr>
          <p:cNvPr id="12" name="テキスト ボックス 11">
            <a:extLst>
              <a:ext uri="{FF2B5EF4-FFF2-40B4-BE49-F238E27FC236}">
                <a16:creationId xmlns:a16="http://schemas.microsoft.com/office/drawing/2014/main" id="{3028730B-777E-A107-71BD-B9770277B4BB}"/>
              </a:ext>
            </a:extLst>
          </p:cNvPr>
          <p:cNvSpPr txBox="1"/>
          <p:nvPr/>
        </p:nvSpPr>
        <p:spPr>
          <a:xfrm>
            <a:off x="6317253" y="5182192"/>
            <a:ext cx="1800493"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サポート事業者実例集</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174FC725-68A5-4C8F-8A5B-42AA2F631B3B}"/>
              </a:ext>
            </a:extLst>
          </p:cNvPr>
          <p:cNvSpPr txBox="1"/>
          <p:nvPr/>
        </p:nvSpPr>
        <p:spPr>
          <a:xfrm>
            <a:off x="216000" y="4619601"/>
            <a:ext cx="5400000"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○府</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HP</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での情報発信だけでなく、実際に耐震化に導いた</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実例集により管理組合等に対して情報提供ができている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○管理組合からサポート事業者への問合せ・相談が行われている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○耐震改修の支援実績がある</a:t>
            </a:r>
            <a:r>
              <a:rPr kumimoji="1" lang="zh-TW"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登録事業者</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を増やす必要がある</a:t>
            </a:r>
          </a:p>
        </p:txBody>
      </p:sp>
      <p:sp>
        <p:nvSpPr>
          <p:cNvPr id="15" name="スライド番号プレースホルダー 3">
            <a:extLst>
              <a:ext uri="{FF2B5EF4-FFF2-40B4-BE49-F238E27FC236}">
                <a16:creationId xmlns:a16="http://schemas.microsoft.com/office/drawing/2014/main" id="{AE52724E-09BF-4D86-A644-609CDB5233D8}"/>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26DD3222-BCF5-415C-9D65-2B384E8B4E78}"/>
              </a:ext>
            </a:extLst>
          </p:cNvPr>
          <p:cNvSpPr txBox="1"/>
          <p:nvPr/>
        </p:nvSpPr>
        <p:spPr>
          <a:xfrm>
            <a:off x="216000" y="6195824"/>
            <a:ext cx="8712000"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○サポート事業者へ問合せや相談があったものの、具体的な耐震化には至っていない。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○熟度の低い管理組合へは、管理適正化の段階からサポートが必要。</a:t>
            </a:r>
          </a:p>
        </p:txBody>
      </p:sp>
      <p:sp>
        <p:nvSpPr>
          <p:cNvPr id="17" name="正方形/長方形 16">
            <a:extLst>
              <a:ext uri="{FF2B5EF4-FFF2-40B4-BE49-F238E27FC236}">
                <a16:creationId xmlns:a16="http://schemas.microsoft.com/office/drawing/2014/main" id="{334D7CB2-7AD0-4211-8181-93AD3F0CF946}"/>
              </a:ext>
            </a:extLst>
          </p:cNvPr>
          <p:cNvSpPr/>
          <p:nvPr/>
        </p:nvSpPr>
        <p:spPr>
          <a:xfrm>
            <a:off x="216000" y="5835824"/>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283C5BBA-ED45-43DD-A7D3-932E878797B8}"/>
              </a:ext>
            </a:extLst>
          </p:cNvPr>
          <p:cNvSpPr/>
          <p:nvPr/>
        </p:nvSpPr>
        <p:spPr>
          <a:xfrm>
            <a:off x="216000" y="4267014"/>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36587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28BC3962-4EA0-4181-B35A-CF74F6E30FB9}"/>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■分譲マンション</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耐震化</a:t>
            </a:r>
            <a:r>
              <a:rPr lang="en-US" altLang="ja-JP" sz="2000" b="1" dirty="0">
                <a:latin typeface="游ゴシック" panose="020B0400000000000000" pitchFamily="50" charset="-128"/>
                <a:ea typeface="游ゴシック" panose="020B0400000000000000" pitchFamily="50" charset="-128"/>
              </a:rPr>
              <a:t>WEB</a:t>
            </a:r>
            <a:r>
              <a:rPr lang="ja-JP" altLang="en-US" sz="2000" b="1" dirty="0">
                <a:latin typeface="游ゴシック" panose="020B0400000000000000" pitchFamily="50" charset="-128"/>
                <a:ea typeface="游ゴシック" panose="020B0400000000000000" pitchFamily="50" charset="-128"/>
              </a:rPr>
              <a:t>セミナーの開催</a:t>
            </a:r>
          </a:p>
        </p:txBody>
      </p:sp>
      <p:sp>
        <p:nvSpPr>
          <p:cNvPr id="31" name="テキスト ボックス 30">
            <a:extLst>
              <a:ext uri="{FF2B5EF4-FFF2-40B4-BE49-F238E27FC236}">
                <a16:creationId xmlns:a16="http://schemas.microsoft.com/office/drawing/2014/main" id="{021C598D-5F4B-4FC3-B357-10D1D3DC1639}"/>
              </a:ext>
            </a:extLst>
          </p:cNvPr>
          <p:cNvSpPr txBox="1"/>
          <p:nvPr/>
        </p:nvSpPr>
        <p:spPr>
          <a:xfrm>
            <a:off x="216000" y="3747903"/>
            <a:ext cx="5631198" cy="160043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を活用することで、</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・時間や場所の制限がなく、所有者の負担軽減になっている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・管理組合が区分所有者への説明に利用できるため、</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行政からだけでなくマンション内からの普及啓発に活用できる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○耐震化を実現した管理組合の合意形成に関する苦労話や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分譲マンション耐震化サポート事業者の実例紹介など管理組合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の抱える課題に寄り添った情報提供ができている</a:t>
            </a:r>
          </a:p>
        </p:txBody>
      </p:sp>
      <p:pic>
        <p:nvPicPr>
          <p:cNvPr id="13" name="図 12">
            <a:extLst>
              <a:ext uri="{FF2B5EF4-FFF2-40B4-BE49-F238E27FC236}">
                <a16:creationId xmlns:a16="http://schemas.microsoft.com/office/drawing/2014/main" id="{EA7C8680-3686-4FB8-B509-3F940906344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348534" y="2488967"/>
            <a:ext cx="1579465" cy="2281450"/>
          </a:xfrm>
          <a:prstGeom prst="rect">
            <a:avLst/>
          </a:prstGeom>
        </p:spPr>
      </p:pic>
      <p:pic>
        <p:nvPicPr>
          <p:cNvPr id="14" name="図 13">
            <a:extLst>
              <a:ext uri="{FF2B5EF4-FFF2-40B4-BE49-F238E27FC236}">
                <a16:creationId xmlns:a16="http://schemas.microsoft.com/office/drawing/2014/main" id="{1BA4ACE6-8630-4260-AFC4-D4C8A4C2DB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24928" y="2488967"/>
            <a:ext cx="1579465" cy="2281450"/>
          </a:xfrm>
          <a:prstGeom prst="rect">
            <a:avLst/>
          </a:prstGeom>
        </p:spPr>
      </p:pic>
      <p:sp>
        <p:nvSpPr>
          <p:cNvPr id="3" name="正方形/長方形 2">
            <a:extLst>
              <a:ext uri="{FF2B5EF4-FFF2-40B4-BE49-F238E27FC236}">
                <a16:creationId xmlns:a16="http://schemas.microsoft.com/office/drawing/2014/main" id="{77121174-37EF-3B51-218C-59F61E56D59A}"/>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5" name="テキスト ボックス 4">
            <a:extLst>
              <a:ext uri="{FF2B5EF4-FFF2-40B4-BE49-F238E27FC236}">
                <a16:creationId xmlns:a16="http://schemas.microsoft.com/office/drawing/2014/main" id="{02BAA87F-1572-2A3C-DCC3-35DE1FA10C62}"/>
              </a:ext>
            </a:extLst>
          </p:cNvPr>
          <p:cNvSpPr txBox="1"/>
          <p:nvPr/>
        </p:nvSpPr>
        <p:spPr>
          <a:xfrm>
            <a:off x="216000" y="1151999"/>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年度から</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を活用した分譲マンションの耐震化セミナーを開催</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○サポート事業者や耐震改修を実現した管理組合の協力を得て作成した動画（</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13</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本）を配信</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○ダイレクトメールで管理組合に周知</a:t>
            </a:r>
          </a:p>
        </p:txBody>
      </p:sp>
      <p:sp>
        <p:nvSpPr>
          <p:cNvPr id="6" name="テキスト ボックス 5">
            <a:extLst>
              <a:ext uri="{FF2B5EF4-FFF2-40B4-BE49-F238E27FC236}">
                <a16:creationId xmlns:a16="http://schemas.microsoft.com/office/drawing/2014/main" id="{9E1C7E2F-6B77-036B-E203-4D408AF0BD7F}"/>
              </a:ext>
            </a:extLst>
          </p:cNvPr>
          <p:cNvSpPr txBox="1"/>
          <p:nvPr/>
        </p:nvSpPr>
        <p:spPr>
          <a:xfrm>
            <a:off x="6311078" y="4795339"/>
            <a:ext cx="2234907"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セミナーのチラシ</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A5B72FC-B9AF-9184-0CCB-45BCD0AA2C07}"/>
              </a:ext>
            </a:extLst>
          </p:cNvPr>
          <p:cNvSpPr txBox="1"/>
          <p:nvPr/>
        </p:nvSpPr>
        <p:spPr>
          <a:xfrm>
            <a:off x="216000" y="2700000"/>
            <a:ext cx="2700000"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○視聴回数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R3</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840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回</a:t>
            </a:r>
          </a:p>
        </p:txBody>
      </p:sp>
      <p:sp>
        <p:nvSpPr>
          <p:cNvPr id="8" name="Rectangle 3">
            <a:extLst>
              <a:ext uri="{FF2B5EF4-FFF2-40B4-BE49-F238E27FC236}">
                <a16:creationId xmlns:a16="http://schemas.microsoft.com/office/drawing/2014/main" id="{65F93FD5-EC96-FB42-D0A9-4720CF367F9A}"/>
              </a:ext>
            </a:extLst>
          </p:cNvPr>
          <p:cNvSpPr>
            <a:spLocks noChangeArrowheads="1"/>
          </p:cNvSpPr>
          <p:nvPr/>
        </p:nvSpPr>
        <p:spPr bwMode="auto">
          <a:xfrm>
            <a:off x="5847198" y="5107862"/>
            <a:ext cx="2835659" cy="972000"/>
          </a:xfrm>
          <a:prstGeom prst="roundRect">
            <a:avLst>
              <a:gd name="adj" fmla="val 10455"/>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主な内容</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☞マンションの耐震改修、建替えの知識</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☞マンションにおける合意形成の極意</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☞融資制度と活用事例</a:t>
            </a:r>
            <a:endParaRPr kumimoji="0"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☞耐震化サポート事業者実例紹介</a:t>
            </a:r>
          </a:p>
        </p:txBody>
      </p:sp>
      <p:sp>
        <p:nvSpPr>
          <p:cNvPr id="15" name="スライド番号プレースホルダー 3">
            <a:extLst>
              <a:ext uri="{FF2B5EF4-FFF2-40B4-BE49-F238E27FC236}">
                <a16:creationId xmlns:a16="http://schemas.microsoft.com/office/drawing/2014/main" id="{421A988F-6A75-4B6C-83D3-2799221A3C3F}"/>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A3E2E7DF-F964-4FC3-B936-6FFFBB969103}"/>
              </a:ext>
            </a:extLst>
          </p:cNvPr>
          <p:cNvSpPr txBox="1"/>
          <p:nvPr/>
        </p:nvSpPr>
        <p:spPr>
          <a:xfrm>
            <a:off x="216000" y="6079862"/>
            <a:ext cx="5292000"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○効果を把握できるようアンケートフォームを作成予定（</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p>
        </p:txBody>
      </p:sp>
      <p:sp>
        <p:nvSpPr>
          <p:cNvPr id="17" name="正方形/長方形 16">
            <a:extLst>
              <a:ext uri="{FF2B5EF4-FFF2-40B4-BE49-F238E27FC236}">
                <a16:creationId xmlns:a16="http://schemas.microsoft.com/office/drawing/2014/main" id="{155217A7-86E2-4B2A-8A3E-D645202859DC}"/>
              </a:ext>
            </a:extLst>
          </p:cNvPr>
          <p:cNvSpPr/>
          <p:nvPr/>
        </p:nvSpPr>
        <p:spPr>
          <a:xfrm>
            <a:off x="216000" y="5719862"/>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
        <p:nvSpPr>
          <p:cNvPr id="18" name="正方形/長方形 17">
            <a:extLst>
              <a:ext uri="{FF2B5EF4-FFF2-40B4-BE49-F238E27FC236}">
                <a16:creationId xmlns:a16="http://schemas.microsoft.com/office/drawing/2014/main" id="{4B2F9B26-ABC3-44EE-94D0-A4C23F5504B9}"/>
              </a:ext>
            </a:extLst>
          </p:cNvPr>
          <p:cNvSpPr/>
          <p:nvPr/>
        </p:nvSpPr>
        <p:spPr>
          <a:xfrm>
            <a:off x="216000" y="3380809"/>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60870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 多数の者が利用する建築物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a:t>
            </a:r>
            <a:r>
              <a:rPr lang="en-US" altLang="ja-JP" sz="2000" b="1" dirty="0">
                <a:latin typeface="游ゴシック" panose="020B0400000000000000" pitchFamily="50" charset="-128"/>
                <a:ea typeface="游ゴシック" panose="020B0400000000000000" pitchFamily="50" charset="-128"/>
              </a:rPr>
              <a:t>WEB</a:t>
            </a:r>
            <a:r>
              <a:rPr lang="ja-JP" altLang="en-US" sz="2000" b="1" dirty="0">
                <a:latin typeface="游ゴシック" panose="020B0400000000000000" pitchFamily="50" charset="-128"/>
                <a:ea typeface="游ゴシック" panose="020B0400000000000000" pitchFamily="50" charset="-128"/>
              </a:rPr>
              <a:t>を活用した講習会の開催（多数・大規模）</a:t>
            </a:r>
          </a:p>
        </p:txBody>
      </p:sp>
      <p:sp>
        <p:nvSpPr>
          <p:cNvPr id="8" name="テキスト ボックス 7">
            <a:extLst>
              <a:ext uri="{FF2B5EF4-FFF2-40B4-BE49-F238E27FC236}">
                <a16:creationId xmlns:a16="http://schemas.microsoft.com/office/drawing/2014/main" id="{31716195-853C-50FE-1F66-9A73355D54A8}"/>
              </a:ext>
            </a:extLst>
          </p:cNvPr>
          <p:cNvSpPr txBox="1"/>
          <p:nvPr/>
        </p:nvSpPr>
        <p:spPr>
          <a:xfrm>
            <a:off x="216000" y="4300225"/>
            <a:ext cx="5631198"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を活用することで、</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・時間や場所の制限がなく、所有者の負担軽減になっている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・市町村が普及啓発のツールとして活用できる</a:t>
            </a:r>
          </a:p>
        </p:txBody>
      </p:sp>
      <p:sp>
        <p:nvSpPr>
          <p:cNvPr id="11" name="正方形/長方形 10">
            <a:extLst>
              <a:ext uri="{FF2B5EF4-FFF2-40B4-BE49-F238E27FC236}">
                <a16:creationId xmlns:a16="http://schemas.microsoft.com/office/drawing/2014/main" id="{5811ED19-1D4A-B842-4FD3-D3E0482F7017}"/>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4" name="テキスト ボックス 13">
            <a:extLst>
              <a:ext uri="{FF2B5EF4-FFF2-40B4-BE49-F238E27FC236}">
                <a16:creationId xmlns:a16="http://schemas.microsoft.com/office/drawing/2014/main" id="{7D1F5734-B546-634A-AE58-7BC8A894A496}"/>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から対面で開催してきた講習会を、コロナ禍を機に令和２年度から</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を活用した講習会に移行</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テーマを耐震診断の必要性や耐震改修事例など、所有者の段階に応じた内容を企画</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ビル等の所有者あてに開催案内を送付</a:t>
            </a:r>
          </a:p>
        </p:txBody>
      </p:sp>
      <p:sp>
        <p:nvSpPr>
          <p:cNvPr id="18" name="テキスト ボックス 17">
            <a:extLst>
              <a:ext uri="{FF2B5EF4-FFF2-40B4-BE49-F238E27FC236}">
                <a16:creationId xmlns:a16="http://schemas.microsoft.com/office/drawing/2014/main" id="{174C7676-AAE1-ECA4-E871-B9640C3051D9}"/>
              </a:ext>
            </a:extLst>
          </p:cNvPr>
          <p:cNvSpPr txBox="1"/>
          <p:nvPr/>
        </p:nvSpPr>
        <p:spPr>
          <a:xfrm>
            <a:off x="6353844" y="6236926"/>
            <a:ext cx="2100255"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WEB</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説明会のチラシ</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8A53493E-B94F-AB8F-B723-5931E4AB19F3}"/>
              </a:ext>
            </a:extLst>
          </p:cNvPr>
          <p:cNvSpPr txBox="1"/>
          <p:nvPr/>
        </p:nvSpPr>
        <p:spPr>
          <a:xfrm>
            <a:off x="216000" y="2700000"/>
            <a:ext cx="3545948"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○視聴回数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900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回</a:t>
            </a:r>
          </a:p>
        </p:txBody>
      </p:sp>
      <p:pic>
        <p:nvPicPr>
          <p:cNvPr id="3" name="図 2">
            <a:extLst>
              <a:ext uri="{FF2B5EF4-FFF2-40B4-BE49-F238E27FC236}">
                <a16:creationId xmlns:a16="http://schemas.microsoft.com/office/drawing/2014/main" id="{7D7D192C-FFFB-49D8-8573-70BF6F70ED7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03890" y="2510785"/>
            <a:ext cx="2600163" cy="3680067"/>
          </a:xfrm>
          <a:prstGeom prst="rect">
            <a:avLst/>
          </a:prstGeom>
        </p:spPr>
      </p:pic>
      <p:sp>
        <p:nvSpPr>
          <p:cNvPr id="12" name="スライド番号プレースホルダー 3">
            <a:extLst>
              <a:ext uri="{FF2B5EF4-FFF2-40B4-BE49-F238E27FC236}">
                <a16:creationId xmlns:a16="http://schemas.microsoft.com/office/drawing/2014/main" id="{DA92F59F-83EB-4ECB-A854-2B980C81E38B}"/>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74CA696D-D45F-4A4D-857A-7ED0EEDD04E4}"/>
              </a:ext>
            </a:extLst>
          </p:cNvPr>
          <p:cNvSpPr/>
          <p:nvPr/>
        </p:nvSpPr>
        <p:spPr>
          <a:xfrm>
            <a:off x="216000" y="3940225"/>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69E21429-391A-4854-B2CD-76A3E577C56E}"/>
              </a:ext>
            </a:extLst>
          </p:cNvPr>
          <p:cNvSpPr txBox="1"/>
          <p:nvPr/>
        </p:nvSpPr>
        <p:spPr>
          <a:xfrm>
            <a:off x="216000" y="5971338"/>
            <a:ext cx="5887890"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○効果を把握できるようアンケートフォームを作成予定（</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p>
        </p:txBody>
      </p:sp>
      <p:sp>
        <p:nvSpPr>
          <p:cNvPr id="21" name="正方形/長方形 20">
            <a:extLst>
              <a:ext uri="{FF2B5EF4-FFF2-40B4-BE49-F238E27FC236}">
                <a16:creationId xmlns:a16="http://schemas.microsoft.com/office/drawing/2014/main" id="{D19D18B5-B0AA-4F61-B0AB-4C9CCFA7DC9D}"/>
              </a:ext>
            </a:extLst>
          </p:cNvPr>
          <p:cNvSpPr/>
          <p:nvPr/>
        </p:nvSpPr>
        <p:spPr>
          <a:xfrm>
            <a:off x="216000" y="5611338"/>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Tree>
    <p:extLst>
      <p:ext uri="{BB962C8B-B14F-4D97-AF65-F5344CB8AC3E}">
        <p14:creationId xmlns:p14="http://schemas.microsoft.com/office/powerpoint/2010/main" val="2276207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 多数の者が利用する建築物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わかりやすい公表（大規模）</a:t>
            </a:r>
          </a:p>
        </p:txBody>
      </p:sp>
      <p:sp>
        <p:nvSpPr>
          <p:cNvPr id="25" name="テキスト ボックス 24">
            <a:extLst>
              <a:ext uri="{FF2B5EF4-FFF2-40B4-BE49-F238E27FC236}">
                <a16:creationId xmlns:a16="http://schemas.microsoft.com/office/drawing/2014/main" id="{4699B4EF-3879-415F-B97E-77AF576525EB}"/>
              </a:ext>
            </a:extLst>
          </p:cNvPr>
          <p:cNvSpPr txBox="1"/>
          <p:nvPr/>
        </p:nvSpPr>
        <p:spPr>
          <a:xfrm>
            <a:off x="216000" y="2700000"/>
            <a:ext cx="3226809"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○令和２年より、記載内容を改善</a:t>
            </a:r>
          </a:p>
        </p:txBody>
      </p:sp>
      <p:sp>
        <p:nvSpPr>
          <p:cNvPr id="18" name="テキスト ボックス 17">
            <a:extLst>
              <a:ext uri="{FF2B5EF4-FFF2-40B4-BE49-F238E27FC236}">
                <a16:creationId xmlns:a16="http://schemas.microsoft.com/office/drawing/2014/main" id="{8F7C8976-45EC-47F8-BBA0-114A3701B21F}"/>
              </a:ext>
            </a:extLst>
          </p:cNvPr>
          <p:cNvSpPr txBox="1"/>
          <p:nvPr/>
        </p:nvSpPr>
        <p:spPr>
          <a:xfrm>
            <a:off x="216000" y="4205341"/>
            <a:ext cx="3648027" cy="7084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○現状値と目標値を容易に比較できる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○耐震改修の要否が容易に確認ができる</a:t>
            </a:r>
          </a:p>
        </p:txBody>
      </p:sp>
      <p:sp>
        <p:nvSpPr>
          <p:cNvPr id="3" name="正方形/長方形 2">
            <a:extLst>
              <a:ext uri="{FF2B5EF4-FFF2-40B4-BE49-F238E27FC236}">
                <a16:creationId xmlns:a16="http://schemas.microsoft.com/office/drawing/2014/main" id="{E07832B9-54C6-6E49-5CCA-3A48FE859043}"/>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4" name="正方形/長方形 3">
            <a:extLst>
              <a:ext uri="{FF2B5EF4-FFF2-40B4-BE49-F238E27FC236}">
                <a16:creationId xmlns:a16="http://schemas.microsoft.com/office/drawing/2014/main" id="{E6BD8324-A6AD-DE60-B25D-9FFC4DB8F525}"/>
              </a:ext>
            </a:extLst>
          </p:cNvPr>
          <p:cNvSpPr/>
          <p:nvPr/>
        </p:nvSpPr>
        <p:spPr>
          <a:xfrm>
            <a:off x="216000" y="3852018"/>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5ACEB7A8-FE95-106C-17AA-3EC9725D025B}"/>
              </a:ext>
            </a:extLst>
          </p:cNvPr>
          <p:cNvSpPr txBox="1"/>
          <p:nvPr/>
        </p:nvSpPr>
        <p:spPr>
          <a:xfrm>
            <a:off x="216000" y="1151999"/>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○公表している耐震診断の結果の内容をより分かりやすくなるよう改善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○国から示された公表する一覧表の例では一見してわかりづらいため、目標値を併記するとともに、</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耐震改修の要否を記載</a:t>
            </a:r>
          </a:p>
        </p:txBody>
      </p:sp>
      <p:pic>
        <p:nvPicPr>
          <p:cNvPr id="8" name="図 7">
            <a:extLst>
              <a:ext uri="{FF2B5EF4-FFF2-40B4-BE49-F238E27FC236}">
                <a16:creationId xmlns:a16="http://schemas.microsoft.com/office/drawing/2014/main" id="{CF430B07-5794-4887-B5C5-0C96B40949CC}"/>
              </a:ext>
            </a:extLst>
          </p:cNvPr>
          <p:cNvPicPr>
            <a:picLocks noChangeAspect="1"/>
          </p:cNvPicPr>
          <p:nvPr/>
        </p:nvPicPr>
        <p:blipFill>
          <a:blip r:embed="rId2"/>
          <a:stretch>
            <a:fillRect/>
          </a:stretch>
        </p:blipFill>
        <p:spPr>
          <a:xfrm>
            <a:off x="3717498" y="2646584"/>
            <a:ext cx="2542014" cy="907252"/>
          </a:xfrm>
          <a:prstGeom prst="rect">
            <a:avLst/>
          </a:prstGeom>
        </p:spPr>
      </p:pic>
      <p:pic>
        <p:nvPicPr>
          <p:cNvPr id="10" name="図 9">
            <a:extLst>
              <a:ext uri="{FF2B5EF4-FFF2-40B4-BE49-F238E27FC236}">
                <a16:creationId xmlns:a16="http://schemas.microsoft.com/office/drawing/2014/main" id="{0FE58543-66A2-4951-B9C0-178983D5C796}"/>
              </a:ext>
            </a:extLst>
          </p:cNvPr>
          <p:cNvPicPr>
            <a:picLocks noChangeAspect="1"/>
          </p:cNvPicPr>
          <p:nvPr/>
        </p:nvPicPr>
        <p:blipFill>
          <a:blip r:embed="rId3"/>
          <a:stretch>
            <a:fillRect/>
          </a:stretch>
        </p:blipFill>
        <p:spPr>
          <a:xfrm>
            <a:off x="3720581" y="4742912"/>
            <a:ext cx="2554621" cy="907252"/>
          </a:xfrm>
          <a:prstGeom prst="rect">
            <a:avLst/>
          </a:prstGeom>
        </p:spPr>
      </p:pic>
      <p:sp>
        <p:nvSpPr>
          <p:cNvPr id="13" name="正方形/長方形 12">
            <a:extLst>
              <a:ext uri="{FF2B5EF4-FFF2-40B4-BE49-F238E27FC236}">
                <a16:creationId xmlns:a16="http://schemas.microsoft.com/office/drawing/2014/main" id="{9A8CB76F-D805-42F2-8913-9A247B26011B}"/>
              </a:ext>
            </a:extLst>
          </p:cNvPr>
          <p:cNvSpPr/>
          <p:nvPr/>
        </p:nvSpPr>
        <p:spPr>
          <a:xfrm>
            <a:off x="5306374" y="2682512"/>
            <a:ext cx="972000" cy="900000"/>
          </a:xfrm>
          <a:prstGeom prst="rect">
            <a:avLst/>
          </a:prstGeom>
          <a:no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pic>
        <p:nvPicPr>
          <p:cNvPr id="22" name="図 21">
            <a:extLst>
              <a:ext uri="{FF2B5EF4-FFF2-40B4-BE49-F238E27FC236}">
                <a16:creationId xmlns:a16="http://schemas.microsoft.com/office/drawing/2014/main" id="{3D9C6F24-28B5-408A-B076-4F1240A172B5}"/>
              </a:ext>
            </a:extLst>
          </p:cNvPr>
          <p:cNvPicPr>
            <a:picLocks noChangeAspect="1"/>
          </p:cNvPicPr>
          <p:nvPr/>
        </p:nvPicPr>
        <p:blipFill rotWithShape="1">
          <a:blip r:embed="rId2"/>
          <a:srcRect l="64605" r="5580" b="27841"/>
          <a:stretch/>
        </p:blipFill>
        <p:spPr>
          <a:xfrm>
            <a:off x="6802231" y="2582061"/>
            <a:ext cx="2125769" cy="1836205"/>
          </a:xfrm>
          <a:prstGeom prst="rect">
            <a:avLst/>
          </a:prstGeom>
          <a:ln w="19050">
            <a:solidFill>
              <a:schemeClr val="accent1">
                <a:lumMod val="90000"/>
              </a:schemeClr>
            </a:solidFill>
          </a:ln>
        </p:spPr>
      </p:pic>
      <p:pic>
        <p:nvPicPr>
          <p:cNvPr id="23" name="図 22">
            <a:extLst>
              <a:ext uri="{FF2B5EF4-FFF2-40B4-BE49-F238E27FC236}">
                <a16:creationId xmlns:a16="http://schemas.microsoft.com/office/drawing/2014/main" id="{28118E11-7FD1-4336-B548-6FFF47670EBF}"/>
              </a:ext>
            </a:extLst>
          </p:cNvPr>
          <p:cNvPicPr>
            <a:picLocks noChangeAspect="1"/>
          </p:cNvPicPr>
          <p:nvPr/>
        </p:nvPicPr>
        <p:blipFill rotWithShape="1">
          <a:blip r:embed="rId3"/>
          <a:srcRect l="63462" r="5555" b="30551"/>
          <a:stretch/>
        </p:blipFill>
        <p:spPr>
          <a:xfrm>
            <a:off x="6768152" y="4812469"/>
            <a:ext cx="2159848" cy="1719368"/>
          </a:xfrm>
          <a:prstGeom prst="rect">
            <a:avLst/>
          </a:prstGeom>
          <a:ln w="19050">
            <a:solidFill>
              <a:schemeClr val="accent1">
                <a:lumMod val="90000"/>
              </a:schemeClr>
            </a:solidFill>
          </a:ln>
        </p:spPr>
      </p:pic>
      <p:sp>
        <p:nvSpPr>
          <p:cNvPr id="26" name="正方形/長方形 25">
            <a:extLst>
              <a:ext uri="{FF2B5EF4-FFF2-40B4-BE49-F238E27FC236}">
                <a16:creationId xmlns:a16="http://schemas.microsoft.com/office/drawing/2014/main" id="{D9D7C071-318D-49D4-9457-49241C406D0E}"/>
              </a:ext>
            </a:extLst>
          </p:cNvPr>
          <p:cNvSpPr/>
          <p:nvPr/>
        </p:nvSpPr>
        <p:spPr>
          <a:xfrm>
            <a:off x="5331280" y="4778818"/>
            <a:ext cx="972000" cy="900000"/>
          </a:xfrm>
          <a:prstGeom prst="rect">
            <a:avLst/>
          </a:prstGeom>
          <a:noFill/>
          <a:ln w="19050">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784D3ABC-C3F4-4728-981F-ADDE20337F05}"/>
              </a:ext>
            </a:extLst>
          </p:cNvPr>
          <p:cNvSpPr txBox="1"/>
          <p:nvPr/>
        </p:nvSpPr>
        <p:spPr>
          <a:xfrm>
            <a:off x="4386583" y="3637772"/>
            <a:ext cx="128011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（改善前）</a:t>
            </a:r>
          </a:p>
        </p:txBody>
      </p:sp>
      <p:sp>
        <p:nvSpPr>
          <p:cNvPr id="28" name="テキスト ボックス 27">
            <a:extLst>
              <a:ext uri="{FF2B5EF4-FFF2-40B4-BE49-F238E27FC236}">
                <a16:creationId xmlns:a16="http://schemas.microsoft.com/office/drawing/2014/main" id="{796339AD-F9F9-453C-AC44-41C2FB3CE076}"/>
              </a:ext>
            </a:extLst>
          </p:cNvPr>
          <p:cNvSpPr txBox="1"/>
          <p:nvPr/>
        </p:nvSpPr>
        <p:spPr>
          <a:xfrm>
            <a:off x="4386583" y="5702256"/>
            <a:ext cx="128011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（改善後）</a:t>
            </a:r>
          </a:p>
        </p:txBody>
      </p:sp>
      <p:sp>
        <p:nvSpPr>
          <p:cNvPr id="36" name="矢印: 下 35">
            <a:extLst>
              <a:ext uri="{FF2B5EF4-FFF2-40B4-BE49-F238E27FC236}">
                <a16:creationId xmlns:a16="http://schemas.microsoft.com/office/drawing/2014/main" id="{011ADAC7-DA5D-4525-B547-F333EFC9CBE5}"/>
              </a:ext>
            </a:extLst>
          </p:cNvPr>
          <p:cNvSpPr/>
          <p:nvPr/>
        </p:nvSpPr>
        <p:spPr>
          <a:xfrm>
            <a:off x="4633226" y="3991337"/>
            <a:ext cx="786827" cy="630204"/>
          </a:xfrm>
          <a:prstGeom prst="downArrow">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37" name="四角形: 角を丸くする 36">
            <a:extLst>
              <a:ext uri="{FF2B5EF4-FFF2-40B4-BE49-F238E27FC236}">
                <a16:creationId xmlns:a16="http://schemas.microsoft.com/office/drawing/2014/main" id="{4F8E071A-86D8-4698-A746-6EB843ECB138}"/>
              </a:ext>
            </a:extLst>
          </p:cNvPr>
          <p:cNvSpPr/>
          <p:nvPr/>
        </p:nvSpPr>
        <p:spPr>
          <a:xfrm>
            <a:off x="7433011" y="5183374"/>
            <a:ext cx="556852" cy="13147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39" name="四角形: 角を丸くする 38">
            <a:extLst>
              <a:ext uri="{FF2B5EF4-FFF2-40B4-BE49-F238E27FC236}">
                <a16:creationId xmlns:a16="http://schemas.microsoft.com/office/drawing/2014/main" id="{23F903DA-C552-4D97-942F-237DFEF04153}"/>
              </a:ext>
            </a:extLst>
          </p:cNvPr>
          <p:cNvSpPr/>
          <p:nvPr/>
        </p:nvSpPr>
        <p:spPr>
          <a:xfrm>
            <a:off x="8096679" y="6142392"/>
            <a:ext cx="689573" cy="23343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38" name="矢印: 下カーブ 37">
            <a:extLst>
              <a:ext uri="{FF2B5EF4-FFF2-40B4-BE49-F238E27FC236}">
                <a16:creationId xmlns:a16="http://schemas.microsoft.com/office/drawing/2014/main" id="{8738459B-5DE8-4649-9CCE-ABB7A277310F}"/>
              </a:ext>
            </a:extLst>
          </p:cNvPr>
          <p:cNvSpPr/>
          <p:nvPr/>
        </p:nvSpPr>
        <p:spPr>
          <a:xfrm rot="20479982">
            <a:off x="6058511" y="2118365"/>
            <a:ext cx="762597" cy="420491"/>
          </a:xfrm>
          <a:prstGeom prst="curvedDown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1" name="矢印: 下カーブ 40">
            <a:extLst>
              <a:ext uri="{FF2B5EF4-FFF2-40B4-BE49-F238E27FC236}">
                <a16:creationId xmlns:a16="http://schemas.microsoft.com/office/drawing/2014/main" id="{02A86B49-227A-47EC-AAD9-2EE64C3A4F02}"/>
              </a:ext>
            </a:extLst>
          </p:cNvPr>
          <p:cNvSpPr/>
          <p:nvPr/>
        </p:nvSpPr>
        <p:spPr>
          <a:xfrm rot="20479982">
            <a:off x="6060463" y="4365135"/>
            <a:ext cx="762597" cy="420491"/>
          </a:xfrm>
          <a:prstGeom prst="curvedDownArrow">
            <a:avLst/>
          </a:prstGeom>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9" name="スライド番号プレースホルダー 3">
            <a:extLst>
              <a:ext uri="{FF2B5EF4-FFF2-40B4-BE49-F238E27FC236}">
                <a16:creationId xmlns:a16="http://schemas.microsoft.com/office/drawing/2014/main" id="{A4D0EBD2-994B-4ED0-9DF5-32448A2F457F}"/>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31" name="正方形/長方形 30">
            <a:extLst>
              <a:ext uri="{FF2B5EF4-FFF2-40B4-BE49-F238E27FC236}">
                <a16:creationId xmlns:a16="http://schemas.microsoft.com/office/drawing/2014/main" id="{AE9424AB-0893-4FD2-8347-7A463BA7F4E1}"/>
              </a:ext>
            </a:extLst>
          </p:cNvPr>
          <p:cNvSpPr/>
          <p:nvPr/>
        </p:nvSpPr>
        <p:spPr>
          <a:xfrm>
            <a:off x="216000" y="5927710"/>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Tree>
    <p:extLst>
      <p:ext uri="{BB962C8B-B14F-4D97-AF65-F5344CB8AC3E}">
        <p14:creationId xmlns:p14="http://schemas.microsoft.com/office/powerpoint/2010/main" val="4158432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1" y="252000"/>
            <a:ext cx="6943577" cy="648000"/>
          </a:xfrm>
        </p:spPr>
        <p:txBody>
          <a:bodyPr/>
          <a:lstStyle/>
          <a:p>
            <a:r>
              <a:rPr lang="ja-JP" altLang="en-US" sz="2000" b="1" dirty="0">
                <a:latin typeface="游ゴシック" panose="020B0400000000000000" pitchFamily="50" charset="-128"/>
                <a:ea typeface="游ゴシック" panose="020B0400000000000000" pitchFamily="50" charset="-128"/>
              </a:rPr>
              <a:t>■ 多数の者が利用する建築物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関係部局等との連携（大規模）</a:t>
            </a:r>
          </a:p>
        </p:txBody>
      </p:sp>
      <p:pic>
        <p:nvPicPr>
          <p:cNvPr id="23" name="図 22">
            <a:extLst>
              <a:ext uri="{FF2B5EF4-FFF2-40B4-BE49-F238E27FC236}">
                <a16:creationId xmlns:a16="http://schemas.microsoft.com/office/drawing/2014/main" id="{EBCADFDE-D066-41D3-9EF3-2827E6A661F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90918" y="4433411"/>
            <a:ext cx="1837080" cy="1271824"/>
          </a:xfrm>
          <a:prstGeom prst="rect">
            <a:avLst/>
          </a:prstGeom>
        </p:spPr>
      </p:pic>
      <p:pic>
        <p:nvPicPr>
          <p:cNvPr id="3" name="図 2">
            <a:extLst>
              <a:ext uri="{FF2B5EF4-FFF2-40B4-BE49-F238E27FC236}">
                <a16:creationId xmlns:a16="http://schemas.microsoft.com/office/drawing/2014/main" id="{54AE9FE4-2174-43F9-A04A-3E61A5453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6034" y="2270310"/>
            <a:ext cx="3120023" cy="1755013"/>
          </a:xfrm>
          <a:prstGeom prst="rect">
            <a:avLst/>
          </a:prstGeom>
        </p:spPr>
      </p:pic>
      <p:sp>
        <p:nvSpPr>
          <p:cNvPr id="13" name="テキスト ボックス 12">
            <a:extLst>
              <a:ext uri="{FF2B5EF4-FFF2-40B4-BE49-F238E27FC236}">
                <a16:creationId xmlns:a16="http://schemas.microsoft.com/office/drawing/2014/main" id="{F79CCAF1-F4E4-40CC-B511-F90D6A2C464F}"/>
              </a:ext>
            </a:extLst>
          </p:cNvPr>
          <p:cNvSpPr txBox="1"/>
          <p:nvPr/>
        </p:nvSpPr>
        <p:spPr>
          <a:xfrm>
            <a:off x="216000" y="2625446"/>
            <a:ext cx="4148966"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H30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まで病院向け説明会において耐震化の</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重要性等を説明</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280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医療機関が参加</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8" name="図 17">
            <a:extLst>
              <a:ext uri="{FF2B5EF4-FFF2-40B4-BE49-F238E27FC236}">
                <a16:creationId xmlns:a16="http://schemas.microsoft.com/office/drawing/2014/main" id="{0DBD2E4F-0626-41BC-AA22-2B22BC4CAC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54855" y="4397658"/>
            <a:ext cx="1888722" cy="1307577"/>
          </a:xfrm>
          <a:prstGeom prst="rect">
            <a:avLst/>
          </a:prstGeom>
        </p:spPr>
      </p:pic>
      <p:sp>
        <p:nvSpPr>
          <p:cNvPr id="5" name="テキスト ボックス 4">
            <a:extLst>
              <a:ext uri="{FF2B5EF4-FFF2-40B4-BE49-F238E27FC236}">
                <a16:creationId xmlns:a16="http://schemas.microsoft.com/office/drawing/2014/main" id="{661FC8C9-1E6C-0F02-97CA-003F341C8DF8}"/>
              </a:ext>
            </a:extLst>
          </p:cNvPr>
          <p:cNvSpPr txBox="1"/>
          <p:nvPr/>
        </p:nvSpPr>
        <p:spPr>
          <a:xfrm>
            <a:off x="216000" y="4457779"/>
            <a:ext cx="4691515"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○病院関係者に直接、耐震化の重要性等を伝えることが</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F540D2D2-51D1-AB2B-69D9-CE40D13984D1}"/>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9" name="テキスト ボックス 8">
            <a:extLst>
              <a:ext uri="{FF2B5EF4-FFF2-40B4-BE49-F238E27FC236}">
                <a16:creationId xmlns:a16="http://schemas.microsoft.com/office/drawing/2014/main" id="{B8ADE726-07C1-B073-FC9F-B914E1872687}"/>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○特に耐震性が不足する建築物が多い「病院」について、重点的に働きかけを実施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○健康医療部が毎年開催する病院関係者向けの説明会にて、建物の耐震化の重要性や補助制度を紹介</a:t>
            </a:r>
          </a:p>
        </p:txBody>
      </p:sp>
      <p:sp>
        <p:nvSpPr>
          <p:cNvPr id="10" name="テキスト ボックス 9">
            <a:extLst>
              <a:ext uri="{FF2B5EF4-FFF2-40B4-BE49-F238E27FC236}">
                <a16:creationId xmlns:a16="http://schemas.microsoft.com/office/drawing/2014/main" id="{8998DD2C-9F6B-49CA-7A20-511608DFE45E}"/>
              </a:ext>
            </a:extLst>
          </p:cNvPr>
          <p:cNvSpPr txBox="1"/>
          <p:nvPr/>
        </p:nvSpPr>
        <p:spPr>
          <a:xfrm>
            <a:off x="6755103" y="4025580"/>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説明会の様子</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2EBDDCBE-331B-BF03-2E09-3A12191DB2AA}"/>
              </a:ext>
            </a:extLst>
          </p:cNvPr>
          <p:cNvSpPr txBox="1"/>
          <p:nvPr/>
        </p:nvSpPr>
        <p:spPr>
          <a:xfrm>
            <a:off x="6431190" y="5679005"/>
            <a:ext cx="1172116" cy="26161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説明会資料</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4" name="スライド番号プレースホルダー 3">
            <a:extLst>
              <a:ext uri="{FF2B5EF4-FFF2-40B4-BE49-F238E27FC236}">
                <a16:creationId xmlns:a16="http://schemas.microsoft.com/office/drawing/2014/main" id="{853A472A-B2F1-4BEB-BC8D-458EB71F66C8}"/>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A07D6939-870D-495B-A6D9-B58F1C5EE24D}"/>
              </a:ext>
            </a:extLst>
          </p:cNvPr>
          <p:cNvSpPr txBox="1"/>
          <p:nvPr/>
        </p:nvSpPr>
        <p:spPr>
          <a:xfrm>
            <a:off x="215999" y="6024999"/>
            <a:ext cx="8711999"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○耐震診断が義務付けられている大規模建築物のうち、特に病院は災害時に重要な役割を果たす施設</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でもあるため、引き続き、関係部署や所管行政庁とともに耐震化の状況をフォローアップしていく</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3FE5B9AA-2EED-424C-95DE-BC2CC7863DB9}"/>
              </a:ext>
            </a:extLst>
          </p:cNvPr>
          <p:cNvSpPr/>
          <p:nvPr/>
        </p:nvSpPr>
        <p:spPr>
          <a:xfrm>
            <a:off x="216000" y="5664999"/>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
        <p:nvSpPr>
          <p:cNvPr id="17" name="正方形/長方形 16">
            <a:extLst>
              <a:ext uri="{FF2B5EF4-FFF2-40B4-BE49-F238E27FC236}">
                <a16:creationId xmlns:a16="http://schemas.microsoft.com/office/drawing/2014/main" id="{0B6DD79C-3607-463A-953B-DEF0BB193B69}"/>
              </a:ext>
            </a:extLst>
          </p:cNvPr>
          <p:cNvSpPr/>
          <p:nvPr/>
        </p:nvSpPr>
        <p:spPr>
          <a:xfrm>
            <a:off x="216000" y="4097779"/>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659726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4F784F-54E0-4958-83D6-C139E6A21D91}"/>
              </a:ext>
            </a:extLst>
          </p:cNvPr>
          <p:cNvSpPr>
            <a:spLocks noGrp="1"/>
          </p:cNvSpPr>
          <p:nvPr>
            <p:ph type="title"/>
          </p:nvPr>
        </p:nvSpPr>
        <p:spPr>
          <a:xfrm>
            <a:off x="-1" y="34142"/>
            <a:ext cx="3600000" cy="461653"/>
          </a:xfrm>
        </p:spPr>
        <p:txBody>
          <a:bodyPr wrap="square">
            <a:spAutoFit/>
          </a:bodyPr>
          <a:lstStyle/>
          <a:p>
            <a:r>
              <a:rPr kumimoji="1" lang="ja-JP" altLang="en-US" b="1" dirty="0">
                <a:latin typeface="游ゴシック" panose="020B0400000000000000" pitchFamily="50" charset="-128"/>
                <a:ea typeface="游ゴシック" panose="020B0400000000000000" pitchFamily="50" charset="-128"/>
              </a:rPr>
              <a:t>目標１　耐震化率の状況</a:t>
            </a:r>
          </a:p>
        </p:txBody>
      </p:sp>
      <p:sp>
        <p:nvSpPr>
          <p:cNvPr id="4" name="スライド番号プレースホルダー 3">
            <a:extLst>
              <a:ext uri="{FF2B5EF4-FFF2-40B4-BE49-F238E27FC236}">
                <a16:creationId xmlns:a16="http://schemas.microsoft.com/office/drawing/2014/main" id="{3CBA8186-02C9-489F-9538-FB75583A595E}"/>
              </a:ext>
            </a:extLst>
          </p:cNvPr>
          <p:cNvSpPr>
            <a:spLocks noGrp="1"/>
          </p:cNvSpPr>
          <p:nvPr>
            <p:ph type="sldNum" sz="quarter" idx="12"/>
          </p:nvPr>
        </p:nvSpPr>
        <p:spPr>
          <a:xfrm>
            <a:off x="6849036" y="6250114"/>
            <a:ext cx="2133600" cy="287337"/>
          </a:xfrm>
        </p:spPr>
        <p:txBody>
          <a:bodyPr/>
          <a:lstStyle/>
          <a:p>
            <a:pPr>
              <a:defRPr/>
            </a:pPr>
            <a:fld id="{09954CD4-AF95-4C78-B160-84012AB9CEDB}" type="slidenum">
              <a:rPr lang="en-US" altLang="ja-JP" smtClean="0">
                <a:solidFill>
                  <a:srgbClr val="000000"/>
                </a:solidFill>
              </a:rPr>
              <a:pPr>
                <a:defRPr/>
              </a:pPr>
              <a:t>1</a:t>
            </a:fld>
            <a:endParaRPr lang="en-US" altLang="ja-JP">
              <a:solidFill>
                <a:srgbClr val="000000"/>
              </a:solidFill>
            </a:endParaRPr>
          </a:p>
        </p:txBody>
      </p:sp>
      <p:sp>
        <p:nvSpPr>
          <p:cNvPr id="19" name="テキスト ボックス 67">
            <a:extLst>
              <a:ext uri="{FF2B5EF4-FFF2-40B4-BE49-F238E27FC236}">
                <a16:creationId xmlns:a16="http://schemas.microsoft.com/office/drawing/2014/main" id="{AF497E49-21DA-44AA-8E02-40F56DDB4CCD}"/>
              </a:ext>
            </a:extLst>
          </p:cNvPr>
          <p:cNvSpPr txBox="1"/>
          <p:nvPr/>
        </p:nvSpPr>
        <p:spPr bwMode="gray">
          <a:xfrm>
            <a:off x="904970" y="2753877"/>
            <a:ext cx="2932402" cy="697553"/>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r>
              <a:rPr lang="ja-JP" altLang="en-US" sz="1400" b="1" u="sng"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住宅</a:t>
            </a:r>
            <a:r>
              <a:rPr lang="ja-JP" altLang="en-US" sz="1600" b="1" u="sng" dirty="0">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b="1" dirty="0">
                <a:latin typeface="游ゴシック" panose="020B0400000000000000" pitchFamily="50" charset="-128"/>
                <a:ea typeface="游ゴシック" panose="020B0400000000000000" pitchFamily="50" charset="-128"/>
                <a:cs typeface="Times New Roman" panose="02020603050405020304" pitchFamily="18" charset="0"/>
              </a:rPr>
              <a:t>　</a:t>
            </a:r>
            <a:endParaRPr lang="ja-JP" altLang="en-US" sz="1400" dirty="0">
              <a:latin typeface="游ゴシック" panose="020B0400000000000000" pitchFamily="50" charset="-128"/>
              <a:ea typeface="游ゴシック" panose="020B0400000000000000" pitchFamily="50" charset="-128"/>
              <a:cs typeface="ＭＳ Ｐゴシック" panose="020B0600070205080204" pitchFamily="50" charset="-128"/>
            </a:endParaRPr>
          </a:p>
          <a:p>
            <a:pPr marL="87313" lvl="1"/>
            <a:r>
              <a:rPr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木造住宅・分譲マンションを含む</a:t>
            </a:r>
            <a:endParaRPr lang="en-US" altLang="ja-JP" sz="1200" dirty="0">
              <a:latin typeface="游ゴシック" panose="020B0400000000000000" pitchFamily="50" charset="-128"/>
              <a:ea typeface="游ゴシック" panose="020B0400000000000000" pitchFamily="50" charset="-128"/>
              <a:cs typeface="Times New Roman" panose="02020603050405020304" pitchFamily="18" charset="0"/>
            </a:endParaRPr>
          </a:p>
          <a:p>
            <a:pPr marL="87313" lvl="1"/>
            <a:r>
              <a:rPr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すべての住宅</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0" name="テキスト ボックス 118">
            <a:extLst>
              <a:ext uri="{FF2B5EF4-FFF2-40B4-BE49-F238E27FC236}">
                <a16:creationId xmlns:a16="http://schemas.microsoft.com/office/drawing/2014/main" id="{82F57E38-057A-4736-9573-8344901B5234}"/>
              </a:ext>
            </a:extLst>
          </p:cNvPr>
          <p:cNvSpPr txBox="1"/>
          <p:nvPr/>
        </p:nvSpPr>
        <p:spPr bwMode="gray">
          <a:xfrm>
            <a:off x="908777" y="5686647"/>
            <a:ext cx="2268000" cy="836053"/>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40494" tIns="20247" rIns="40494" bIns="0" rtlCol="0">
            <a:noAutofit/>
          </a:bodyPr>
          <a:lstStyle/>
          <a:p>
            <a:pPr marR="20998"/>
            <a:r>
              <a:rPr lang="ja-JP" altLang="en-US" sz="1400" b="1" u="sng" spc="-5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広域緊急交通路沿道建築物</a:t>
            </a:r>
            <a:endParaRPr lang="ja-JP" altLang="en-US" sz="1400" b="1" u="sng" spc="-50"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2000" marR="90994"/>
            <a:r>
              <a:rPr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沿道にある一定の規模を超える建物及びブロック塀等</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1" name="テキスト ボックス 119">
            <a:extLst>
              <a:ext uri="{FF2B5EF4-FFF2-40B4-BE49-F238E27FC236}">
                <a16:creationId xmlns:a16="http://schemas.microsoft.com/office/drawing/2014/main" id="{DFF8FC10-D4E3-4CEF-9B10-5C8BFC86C405}"/>
              </a:ext>
            </a:extLst>
          </p:cNvPr>
          <p:cNvSpPr txBox="1"/>
          <p:nvPr/>
        </p:nvSpPr>
        <p:spPr bwMode="gray">
          <a:xfrm>
            <a:off x="904970" y="4520630"/>
            <a:ext cx="2268000" cy="769441"/>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marR="90994"/>
            <a:r>
              <a:rPr lang="ja-JP" altLang="en-US" sz="1400" b="1" u="sng"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大規模建築物</a:t>
            </a:r>
            <a:endParaRPr lang="ja-JP" altLang="en-US" sz="1400" u="sng" dirty="0">
              <a:solidFill>
                <a:schemeClr val="tx1"/>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2000" marR="4000"/>
            <a:r>
              <a:rPr lang="ja-JP" altLang="en-US" sz="1200" dirty="0">
                <a:latin typeface="游ゴシック" panose="020B0400000000000000" pitchFamily="50" charset="-128"/>
                <a:ea typeface="游ゴシック" panose="020B0400000000000000" pitchFamily="50" charset="-128"/>
                <a:cs typeface="Times New Roman" panose="02020603050405020304" pitchFamily="18" charset="0"/>
              </a:rPr>
              <a:t>不特定多数の者及び避難に配慮を要する者が利用する大規模な建築物</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7" name="右矢印 26"/>
          <p:cNvSpPr/>
          <p:nvPr/>
        </p:nvSpPr>
        <p:spPr>
          <a:xfrm>
            <a:off x="4932816" y="483231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28" name="右矢印 27"/>
          <p:cNvSpPr/>
          <p:nvPr/>
        </p:nvSpPr>
        <p:spPr>
          <a:xfrm>
            <a:off x="6711445" y="483231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29" name="右矢印 28"/>
          <p:cNvSpPr/>
          <p:nvPr/>
        </p:nvSpPr>
        <p:spPr>
          <a:xfrm>
            <a:off x="6711445" y="603917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0" name="右矢印 29"/>
          <p:cNvSpPr/>
          <p:nvPr/>
        </p:nvSpPr>
        <p:spPr>
          <a:xfrm>
            <a:off x="4749114" y="3041655"/>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1" name="右矢印 30"/>
          <p:cNvSpPr/>
          <p:nvPr/>
        </p:nvSpPr>
        <p:spPr>
          <a:xfrm>
            <a:off x="6222061" y="3041655"/>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2" name="右矢印 31"/>
          <p:cNvSpPr/>
          <p:nvPr/>
        </p:nvSpPr>
        <p:spPr>
          <a:xfrm>
            <a:off x="4932816" y="6039179"/>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sp>
        <p:nvSpPr>
          <p:cNvPr id="33" name="テキスト ボックス 78">
            <a:extLst>
              <a:ext uri="{FF2B5EF4-FFF2-40B4-BE49-F238E27FC236}">
                <a16:creationId xmlns:a16="http://schemas.microsoft.com/office/drawing/2014/main" id="{B616332F-3264-484B-BF86-D2F82ECD3517}"/>
              </a:ext>
            </a:extLst>
          </p:cNvPr>
          <p:cNvSpPr txBox="1"/>
          <p:nvPr/>
        </p:nvSpPr>
        <p:spPr>
          <a:xfrm>
            <a:off x="3393875" y="2733273"/>
            <a:ext cx="2333972" cy="215444"/>
          </a:xfrm>
          <a:prstGeom prst="rect">
            <a:avLst/>
          </a:prstGeom>
          <a:noFill/>
          <a:ln>
            <a:noFill/>
          </a:ln>
        </p:spPr>
        <p:txBody>
          <a:bodyPr wrap="none" lIns="0" tIns="0" rIns="0" bIns="0" rtlCol="0">
            <a:noAutofit/>
          </a:bodyPr>
          <a:lstStyle/>
          <a:p>
            <a:pPr marL="203984" indent="-203984"/>
            <a:r>
              <a:rPr lang="zh-CN"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耐震化率（耐震性不足戸数）</a:t>
            </a:r>
          </a:p>
        </p:txBody>
      </p:sp>
      <p:sp>
        <p:nvSpPr>
          <p:cNvPr id="34" name="テキスト ボックス 78">
            <a:extLst>
              <a:ext uri="{FF2B5EF4-FFF2-40B4-BE49-F238E27FC236}">
                <a16:creationId xmlns:a16="http://schemas.microsoft.com/office/drawing/2014/main" id="{B616332F-3264-484B-BF86-D2F82ECD3517}"/>
              </a:ext>
            </a:extLst>
          </p:cNvPr>
          <p:cNvSpPr txBox="1"/>
          <p:nvPr/>
        </p:nvSpPr>
        <p:spPr>
          <a:xfrm>
            <a:off x="3384000" y="4523448"/>
            <a:ext cx="2410916" cy="215444"/>
          </a:xfrm>
          <a:prstGeom prst="rect">
            <a:avLst/>
          </a:prstGeom>
          <a:noFill/>
          <a:ln>
            <a:noFill/>
          </a:ln>
        </p:spPr>
        <p:txBody>
          <a:bodyPr wrap="square" lIns="0" tIns="0" rIns="0" bIns="0" rtlCol="0" anchor="ctr">
            <a:noAutofit/>
          </a:bodyPr>
          <a:lstStyle/>
          <a:p>
            <a:pPr marL="203984" indent="-203984"/>
            <a:r>
              <a:rPr lang="ja-JP"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耐震性不足棟数（進捗率</a:t>
            </a:r>
            <a:r>
              <a:rPr lang="en-US" altLang="ja-JP" sz="9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9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１</a:t>
            </a:r>
            <a:r>
              <a:rPr lang="ja-JP"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5" name="テキスト ボックス 78">
            <a:extLst>
              <a:ext uri="{FF2B5EF4-FFF2-40B4-BE49-F238E27FC236}">
                <a16:creationId xmlns:a16="http://schemas.microsoft.com/office/drawing/2014/main" id="{B616332F-3264-484B-BF86-D2F82ECD3517}"/>
              </a:ext>
            </a:extLst>
          </p:cNvPr>
          <p:cNvSpPr txBox="1"/>
          <p:nvPr/>
        </p:nvSpPr>
        <p:spPr>
          <a:xfrm>
            <a:off x="3384000" y="5759973"/>
            <a:ext cx="2077492" cy="184666"/>
          </a:xfrm>
          <a:prstGeom prst="rect">
            <a:avLst/>
          </a:prstGeom>
          <a:noFill/>
          <a:ln>
            <a:noFill/>
          </a:ln>
        </p:spPr>
        <p:txBody>
          <a:bodyPr wrap="none" lIns="0" tIns="0" rIns="0" bIns="0" rtlCol="0">
            <a:spAutoFit/>
          </a:bodyPr>
          <a:lstStyle/>
          <a:p>
            <a:pPr marL="203984" indent="-203984"/>
            <a:r>
              <a:rPr lang="ja-JP"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耐震性不足棟数（進捗率</a:t>
            </a:r>
            <a:r>
              <a:rPr lang="en-US" altLang="ja-JP" sz="9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9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１</a:t>
            </a:r>
            <a:r>
              <a:rPr lang="ja-JP" altLang="en-US" sz="12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200" dirty="0">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36" name="Rectangle 2"/>
          <p:cNvSpPr>
            <a:spLocks noChangeArrowheads="1"/>
          </p:cNvSpPr>
          <p:nvPr/>
        </p:nvSpPr>
        <p:spPr bwMode="auto">
          <a:xfrm>
            <a:off x="179570" y="1469250"/>
            <a:ext cx="491650" cy="969000"/>
          </a:xfrm>
          <a:prstGeom prst="roundRect">
            <a:avLst/>
          </a:prstGeom>
          <a:ln/>
        </p:spPr>
        <p:style>
          <a:lnRef idx="1">
            <a:schemeClr val="accent2"/>
          </a:lnRef>
          <a:fillRef idx="3">
            <a:schemeClr val="accent2"/>
          </a:fillRef>
          <a:effectRef idx="2">
            <a:schemeClr val="accent2"/>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rPr>
              <a:t>支援策の</a:t>
            </a:r>
            <a:endParaRPr lang="en-US" altLang="ja-JP"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endParaRP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rPr>
              <a:t>方向性</a:t>
            </a:r>
            <a:endParaRPr lang="en-US" altLang="ja-JP"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endParaRPr>
          </a:p>
        </p:txBody>
      </p:sp>
      <p:graphicFrame>
        <p:nvGraphicFramePr>
          <p:cNvPr id="37" name="表 36"/>
          <p:cNvGraphicFramePr>
            <a:graphicFrameLocks noGrp="1"/>
          </p:cNvGraphicFramePr>
          <p:nvPr>
            <p:extLst>
              <p:ext uri="{D42A27DB-BD31-4B8C-83A1-F6EECF244321}">
                <p14:modId xmlns:p14="http://schemas.microsoft.com/office/powerpoint/2010/main" val="3828756135"/>
              </p:ext>
            </p:extLst>
          </p:nvPr>
        </p:nvGraphicFramePr>
        <p:xfrm>
          <a:off x="3393876" y="2953651"/>
          <a:ext cx="1300512" cy="540000"/>
        </p:xfrm>
        <a:graphic>
          <a:graphicData uri="http://schemas.openxmlformats.org/drawingml/2006/table">
            <a:tbl>
              <a:tblPr firstRow="1" bandRow="1">
                <a:tableStyleId>{5940675A-B579-460E-94D1-54222C63F5DA}</a:tableStyleId>
              </a:tblPr>
              <a:tblGrid>
                <a:gridCol w="1300512">
                  <a:extLst>
                    <a:ext uri="{9D8B030D-6E8A-4147-A177-3AD203B41FA5}">
                      <a16:colId xmlns:a16="http://schemas.microsoft.com/office/drawing/2014/main" val="458052754"/>
                    </a:ext>
                  </a:extLst>
                </a:gridCol>
              </a:tblGrid>
              <a:tr h="231020">
                <a:tc>
                  <a:txBody>
                    <a:bodyPr/>
                    <a:lstStyle/>
                    <a:p>
                      <a:pPr algn="ctr"/>
                      <a:r>
                        <a:rPr kumimoji="1" lang="en-US" altLang="ja-JP" sz="1400" dirty="0">
                          <a:latin typeface="游ゴシック" panose="020B0400000000000000" pitchFamily="50" charset="-128"/>
                          <a:ea typeface="游ゴシック" panose="020B0400000000000000" pitchFamily="50" charset="-128"/>
                        </a:rPr>
                        <a:t>H27</a:t>
                      </a:r>
                      <a:endParaRPr kumimoji="1" lang="ja-JP" altLang="en-US" sz="1400" dirty="0">
                        <a:latin typeface="游ゴシック" panose="020B0400000000000000" pitchFamily="50" charset="-128"/>
                        <a:ea typeface="游ゴシック" panose="020B0400000000000000" pitchFamily="50" charset="-128"/>
                      </a:endParaRP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089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游ゴシック" panose="020B0400000000000000" pitchFamily="50" charset="-128"/>
                          <a:ea typeface="游ゴシック" panose="020B0400000000000000" pitchFamily="50" charset="-128"/>
                        </a:rPr>
                        <a:t>約</a:t>
                      </a:r>
                      <a:r>
                        <a:rPr kumimoji="1" lang="en-US" altLang="ja-JP" sz="1400" dirty="0">
                          <a:latin typeface="游ゴシック" panose="020B0400000000000000" pitchFamily="50" charset="-128"/>
                          <a:ea typeface="游ゴシック" panose="020B0400000000000000" pitchFamily="50" charset="-128"/>
                        </a:rPr>
                        <a:t>83%(65</a:t>
                      </a:r>
                      <a:r>
                        <a:rPr kumimoji="1" lang="ja-JP" altLang="en-US" sz="1400" dirty="0">
                          <a:latin typeface="游ゴシック" panose="020B0400000000000000" pitchFamily="50" charset="-128"/>
                          <a:ea typeface="游ゴシック" panose="020B0400000000000000" pitchFamily="50" charset="-128"/>
                        </a:rPr>
                        <a:t>万戸</a:t>
                      </a:r>
                      <a:r>
                        <a:rPr kumimoji="1" lang="en-US" altLang="ja-JP" sz="1400" dirty="0">
                          <a:latin typeface="游ゴシック" panose="020B0400000000000000" pitchFamily="50" charset="-128"/>
                          <a:ea typeface="游ゴシック" panose="020B0400000000000000" pitchFamily="50" charset="-128"/>
                        </a:rPr>
                        <a:t>)</a:t>
                      </a:r>
                      <a:endParaRPr kumimoji="1" lang="ja-JP" altLang="en-US" sz="1400" dirty="0">
                        <a:latin typeface="游ゴシック" panose="020B0400000000000000" pitchFamily="50" charset="-128"/>
                        <a:ea typeface="游ゴシック" panose="020B0400000000000000"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38" name="表 37"/>
          <p:cNvGraphicFramePr>
            <a:graphicFrameLocks noGrp="1"/>
          </p:cNvGraphicFramePr>
          <p:nvPr>
            <p:extLst>
              <p:ext uri="{D42A27DB-BD31-4B8C-83A1-F6EECF244321}">
                <p14:modId xmlns:p14="http://schemas.microsoft.com/office/powerpoint/2010/main" val="2630491347"/>
              </p:ext>
            </p:extLst>
          </p:nvPr>
        </p:nvGraphicFramePr>
        <p:xfrm>
          <a:off x="4886245" y="2953651"/>
          <a:ext cx="1296242" cy="540000"/>
        </p:xfrm>
        <a:graphic>
          <a:graphicData uri="http://schemas.openxmlformats.org/drawingml/2006/table">
            <a:tbl>
              <a:tblPr firstRow="1" bandRow="1">
                <a:tableStyleId>{5940675A-B579-460E-94D1-54222C63F5DA}</a:tableStyleId>
              </a:tblPr>
              <a:tblGrid>
                <a:gridCol w="1296242">
                  <a:extLst>
                    <a:ext uri="{9D8B030D-6E8A-4147-A177-3AD203B41FA5}">
                      <a16:colId xmlns:a16="http://schemas.microsoft.com/office/drawing/2014/main" val="458052754"/>
                    </a:ext>
                  </a:extLst>
                </a:gridCol>
              </a:tblGrid>
              <a:tr h="231020">
                <a:tc>
                  <a:txBody>
                    <a:bodyPr/>
                    <a:lstStyle/>
                    <a:p>
                      <a:pPr algn="ctr"/>
                      <a:r>
                        <a:rPr kumimoji="1" lang="en-US" altLang="ja-JP" sz="1400" dirty="0">
                          <a:latin typeface="游ゴシック" panose="020B0400000000000000" pitchFamily="50" charset="-128"/>
                          <a:ea typeface="游ゴシック" panose="020B0400000000000000" pitchFamily="50" charset="-128"/>
                        </a:rPr>
                        <a:t>R</a:t>
                      </a:r>
                      <a:r>
                        <a:rPr kumimoji="1" lang="ja-JP" altLang="en-US" sz="1400" dirty="0">
                          <a:latin typeface="游ゴシック" panose="020B0400000000000000" pitchFamily="50" charset="-128"/>
                          <a:ea typeface="游ゴシック" panose="020B0400000000000000" pitchFamily="50" charset="-128"/>
                        </a:rPr>
                        <a:t>２</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089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游ゴシック" panose="020B0400000000000000" pitchFamily="50" charset="-128"/>
                          <a:ea typeface="游ゴシック" panose="020B0400000000000000" pitchFamily="50" charset="-128"/>
                        </a:rPr>
                        <a:t>約</a:t>
                      </a:r>
                      <a:r>
                        <a:rPr kumimoji="1" lang="en-US" altLang="ja-JP" sz="1400" dirty="0">
                          <a:latin typeface="游ゴシック" panose="020B0400000000000000" pitchFamily="50" charset="-128"/>
                          <a:ea typeface="游ゴシック" panose="020B0400000000000000" pitchFamily="50" charset="-128"/>
                        </a:rPr>
                        <a:t>89%(45</a:t>
                      </a:r>
                      <a:r>
                        <a:rPr kumimoji="1" lang="ja-JP" altLang="en-US" sz="1400" dirty="0">
                          <a:latin typeface="游ゴシック" panose="020B0400000000000000" pitchFamily="50" charset="-128"/>
                          <a:ea typeface="游ゴシック" panose="020B0400000000000000" pitchFamily="50" charset="-128"/>
                        </a:rPr>
                        <a:t>万戸</a:t>
                      </a:r>
                      <a:r>
                        <a:rPr kumimoji="1" lang="en-US" altLang="ja-JP" sz="1400" dirty="0">
                          <a:latin typeface="游ゴシック" panose="020B0400000000000000" pitchFamily="50" charset="-128"/>
                          <a:ea typeface="游ゴシック" panose="020B0400000000000000" pitchFamily="50" charset="-128"/>
                        </a:rPr>
                        <a:t>)</a:t>
                      </a:r>
                      <a:endParaRPr kumimoji="1" lang="ja-JP" altLang="en-US" sz="1400" dirty="0">
                        <a:latin typeface="游ゴシック" panose="020B0400000000000000" pitchFamily="50" charset="-128"/>
                        <a:ea typeface="游ゴシック" panose="020B0400000000000000"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39" name="表 38"/>
          <p:cNvGraphicFramePr>
            <a:graphicFrameLocks noGrp="1"/>
          </p:cNvGraphicFramePr>
          <p:nvPr>
            <p:extLst>
              <p:ext uri="{D42A27DB-BD31-4B8C-83A1-F6EECF244321}">
                <p14:modId xmlns:p14="http://schemas.microsoft.com/office/powerpoint/2010/main" val="1765133540"/>
              </p:ext>
            </p:extLst>
          </p:nvPr>
        </p:nvGraphicFramePr>
        <p:xfrm>
          <a:off x="7860539" y="2950295"/>
          <a:ext cx="1086541" cy="540000"/>
        </p:xfrm>
        <a:graphic>
          <a:graphicData uri="http://schemas.openxmlformats.org/drawingml/2006/table">
            <a:tbl>
              <a:tblPr firstRow="1" bandRow="1">
                <a:tableStyleId>{5940675A-B579-460E-94D1-54222C63F5DA}</a:tableStyleId>
              </a:tblPr>
              <a:tblGrid>
                <a:gridCol w="1086541">
                  <a:extLst>
                    <a:ext uri="{9D8B030D-6E8A-4147-A177-3AD203B41FA5}">
                      <a16:colId xmlns:a16="http://schemas.microsoft.com/office/drawing/2014/main" val="458052754"/>
                    </a:ext>
                  </a:extLst>
                </a:gridCol>
              </a:tblGrid>
              <a:tr h="222353">
                <a:tc>
                  <a:txBody>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目標</a:t>
                      </a:r>
                      <a:r>
                        <a:rPr kumimoji="1" lang="en-US" altLang="ja-JP" sz="1400" b="1" dirty="0">
                          <a:solidFill>
                            <a:srgbClr val="FF0000"/>
                          </a:solidFill>
                          <a:latin typeface="游ゴシック" panose="020B0400000000000000" pitchFamily="50" charset="-128"/>
                          <a:ea typeface="游ゴシック" panose="020B0400000000000000" pitchFamily="50" charset="-128"/>
                        </a:rPr>
                        <a:t>【R</a:t>
                      </a:r>
                      <a:r>
                        <a:rPr kumimoji="1" lang="ja-JP" altLang="en-US" sz="1400" b="1" dirty="0">
                          <a:solidFill>
                            <a:srgbClr val="FF0000"/>
                          </a:solidFill>
                          <a:latin typeface="游ゴシック" panose="020B0400000000000000" pitchFamily="50" charset="-128"/>
                          <a:ea typeface="游ゴシック" panose="020B0400000000000000" pitchFamily="50" charset="-128"/>
                        </a:rPr>
                        <a:t>７</a:t>
                      </a:r>
                      <a:r>
                        <a:rPr kumimoji="1" lang="en-US" altLang="ja-JP" sz="1400" b="1" dirty="0">
                          <a:solidFill>
                            <a:srgbClr val="FF0000"/>
                          </a:solidFill>
                          <a:latin typeface="游ゴシック" panose="020B0400000000000000" pitchFamily="50" charset="-128"/>
                          <a:ea typeface="游ゴシック" panose="020B0400000000000000" pitchFamily="50" charset="-128"/>
                        </a:rPr>
                        <a:t>】</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17647">
                <a:tc>
                  <a:txBody>
                    <a:bodyPr/>
                    <a:lstStyle/>
                    <a:p>
                      <a:pPr algn="ctr"/>
                      <a:r>
                        <a:rPr kumimoji="1" lang="en-US" altLang="ja-JP" sz="1400" b="1" dirty="0">
                          <a:solidFill>
                            <a:srgbClr val="FF0000"/>
                          </a:solidFill>
                          <a:latin typeface="游ゴシック" panose="020B0400000000000000" pitchFamily="50" charset="-128"/>
                          <a:ea typeface="游ゴシック" panose="020B0400000000000000" pitchFamily="50" charset="-128"/>
                        </a:rPr>
                        <a:t>95%</a:t>
                      </a:r>
                      <a:endParaRPr kumimoji="1" lang="ja-JP" altLang="en-US" sz="1400" b="0" dirty="0">
                        <a:solidFill>
                          <a:srgbClr val="FF0000"/>
                        </a:solidFill>
                        <a:latin typeface="游ゴシック" panose="020B0400000000000000" pitchFamily="50" charset="-128"/>
                        <a:ea typeface="游ゴシック" panose="020B0400000000000000" pitchFamily="50" charset="-128"/>
                      </a:endParaRPr>
                    </a:p>
                  </a:txBody>
                  <a:tcPr marL="0" marR="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40" name="表 39"/>
          <p:cNvGraphicFramePr>
            <a:graphicFrameLocks noGrp="1"/>
          </p:cNvGraphicFramePr>
          <p:nvPr>
            <p:extLst>
              <p:ext uri="{D42A27DB-BD31-4B8C-83A1-F6EECF244321}">
                <p14:modId xmlns:p14="http://schemas.microsoft.com/office/powerpoint/2010/main" val="3766325994"/>
              </p:ext>
            </p:extLst>
          </p:nvPr>
        </p:nvGraphicFramePr>
        <p:xfrm>
          <a:off x="5162629" y="474431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14567">
                <a:tc>
                  <a:txBody>
                    <a:bodyPr/>
                    <a:lstStyle/>
                    <a:p>
                      <a:pPr algn="ctr"/>
                      <a:r>
                        <a:rPr kumimoji="1" lang="en-US" altLang="ja-JP" sz="1400" dirty="0">
                          <a:latin typeface="游ゴシック" panose="020B0400000000000000" pitchFamily="50" charset="-128"/>
                          <a:ea typeface="游ゴシック" panose="020B0400000000000000" pitchFamily="50" charset="-128"/>
                        </a:rPr>
                        <a:t>R6.</a:t>
                      </a:r>
                      <a:r>
                        <a:rPr kumimoji="1" lang="ja-JP" altLang="en-US" sz="1400" dirty="0">
                          <a:latin typeface="游ゴシック" panose="020B0400000000000000" pitchFamily="50" charset="-128"/>
                          <a:ea typeface="游ゴシック" panose="020B0400000000000000" pitchFamily="50" charset="-128"/>
                        </a:rPr>
                        <a:t>３</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5433">
                <a:tc>
                  <a:txBody>
                    <a:bodyPr/>
                    <a:lstStyle/>
                    <a:p>
                      <a:pPr algn="ctr"/>
                      <a:r>
                        <a:rPr kumimoji="1" lang="en-US" altLang="ja-JP" sz="1400" dirty="0">
                          <a:latin typeface="游ゴシック" panose="020B0400000000000000" pitchFamily="50" charset="-128"/>
                          <a:ea typeface="游ゴシック" panose="020B0400000000000000" pitchFamily="50" charset="-128"/>
                        </a:rPr>
                        <a:t>71</a:t>
                      </a:r>
                      <a:r>
                        <a:rPr kumimoji="1" lang="ja-JP" altLang="en-US" sz="1400" dirty="0">
                          <a:latin typeface="游ゴシック" panose="020B0400000000000000" pitchFamily="50" charset="-128"/>
                          <a:ea typeface="游ゴシック" panose="020B0400000000000000" pitchFamily="50" charset="-128"/>
                        </a:rPr>
                        <a:t>棟（</a:t>
                      </a:r>
                      <a:r>
                        <a:rPr kumimoji="1" lang="en-US" altLang="ja-JP" sz="1400" dirty="0">
                          <a:latin typeface="游ゴシック" panose="020B0400000000000000" pitchFamily="50" charset="-128"/>
                          <a:ea typeface="游ゴシック" panose="020B0400000000000000" pitchFamily="50" charset="-128"/>
                        </a:rPr>
                        <a:t>91%</a:t>
                      </a:r>
                      <a:r>
                        <a:rPr kumimoji="1" lang="ja-JP" altLang="en-US" sz="1400" dirty="0">
                          <a:latin typeface="游ゴシック" panose="020B0400000000000000" pitchFamily="50" charset="-128"/>
                          <a:ea typeface="游ゴシック" panose="020B0400000000000000" pitchFamily="50" charset="-128"/>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41" name="表 40"/>
          <p:cNvGraphicFramePr>
            <a:graphicFrameLocks noGrp="1"/>
          </p:cNvGraphicFramePr>
          <p:nvPr>
            <p:extLst>
              <p:ext uri="{D42A27DB-BD31-4B8C-83A1-F6EECF244321}">
                <p14:modId xmlns:p14="http://schemas.microsoft.com/office/powerpoint/2010/main" val="1885009923"/>
              </p:ext>
            </p:extLst>
          </p:nvPr>
        </p:nvGraphicFramePr>
        <p:xfrm>
          <a:off x="3384000" y="474431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24050">
                <a:tc>
                  <a:txBody>
                    <a:bodyPr/>
                    <a:lstStyle/>
                    <a:p>
                      <a:pPr algn="ctr"/>
                      <a:r>
                        <a:rPr kumimoji="1" lang="en-US" altLang="ja-JP" sz="1400" dirty="0">
                          <a:latin typeface="游ゴシック" panose="020B0400000000000000" pitchFamily="50" charset="-128"/>
                          <a:ea typeface="游ゴシック" panose="020B0400000000000000" pitchFamily="50" charset="-128"/>
                        </a:rPr>
                        <a:t>H29.3</a:t>
                      </a:r>
                      <a:r>
                        <a:rPr kumimoji="1" lang="en-US" altLang="ja-JP" sz="1000" dirty="0">
                          <a:latin typeface="游ゴシック" panose="020B0400000000000000" pitchFamily="50" charset="-128"/>
                          <a:ea typeface="游ゴシック" panose="020B0400000000000000" pitchFamily="50" charset="-128"/>
                        </a:rPr>
                        <a:t>※2</a:t>
                      </a:r>
                    </a:p>
                  </a:txBody>
                  <a:tcPr marL="36000" marR="360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15950">
                <a:tc>
                  <a:txBody>
                    <a:bodyPr/>
                    <a:lstStyle/>
                    <a:p>
                      <a:pPr algn="ctr">
                        <a:lnSpc>
                          <a:spcPct val="100000"/>
                        </a:lnSpc>
                      </a:pPr>
                      <a:r>
                        <a:rPr kumimoji="1" lang="en-US" altLang="ja-JP" sz="1400" dirty="0">
                          <a:latin typeface="游ゴシック" panose="020B0400000000000000" pitchFamily="50" charset="-128"/>
                          <a:ea typeface="游ゴシック" panose="020B0400000000000000" pitchFamily="50" charset="-128"/>
                        </a:rPr>
                        <a:t>139</a:t>
                      </a:r>
                      <a:r>
                        <a:rPr kumimoji="1" lang="ja-JP" altLang="en-US" sz="1400" dirty="0">
                          <a:latin typeface="游ゴシック" panose="020B0400000000000000" pitchFamily="50" charset="-128"/>
                          <a:ea typeface="游ゴシック" panose="020B0400000000000000" pitchFamily="50" charset="-128"/>
                        </a:rPr>
                        <a:t>棟（</a:t>
                      </a:r>
                      <a:r>
                        <a:rPr kumimoji="1" lang="en-US" altLang="ja-JP" sz="1400" dirty="0">
                          <a:latin typeface="游ゴシック" panose="020B0400000000000000" pitchFamily="50" charset="-128"/>
                          <a:ea typeface="游ゴシック" panose="020B0400000000000000" pitchFamily="50" charset="-128"/>
                        </a:rPr>
                        <a:t>84%</a:t>
                      </a:r>
                      <a:r>
                        <a:rPr kumimoji="1" lang="ja-JP" altLang="en-US" sz="1400" dirty="0">
                          <a:latin typeface="游ゴシック" panose="020B0400000000000000" pitchFamily="50" charset="-128"/>
                          <a:ea typeface="游ゴシック" panose="020B0400000000000000" pitchFamily="50" charset="-128"/>
                        </a:rPr>
                        <a:t>）</a:t>
                      </a:r>
                    </a:p>
                  </a:txBody>
                  <a:tcPr marL="36000" marR="36000" marT="36000" marB="3600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42" name="表 41"/>
          <p:cNvGraphicFramePr>
            <a:graphicFrameLocks noGrp="1"/>
          </p:cNvGraphicFramePr>
          <p:nvPr>
            <p:extLst>
              <p:ext uri="{D42A27DB-BD31-4B8C-83A1-F6EECF244321}">
                <p14:modId xmlns:p14="http://schemas.microsoft.com/office/powerpoint/2010/main" val="4072567459"/>
              </p:ext>
            </p:extLst>
          </p:nvPr>
        </p:nvGraphicFramePr>
        <p:xfrm>
          <a:off x="6941258" y="474431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25805">
                <a:tc>
                  <a:txBody>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目標</a:t>
                      </a:r>
                      <a:r>
                        <a:rPr kumimoji="1" lang="en-US" altLang="ja-JP" sz="1400" b="1" dirty="0">
                          <a:solidFill>
                            <a:srgbClr val="FF0000"/>
                          </a:solidFill>
                          <a:latin typeface="游ゴシック" panose="020B0400000000000000" pitchFamily="50" charset="-128"/>
                          <a:ea typeface="游ゴシック" panose="020B0400000000000000" pitchFamily="50" charset="-128"/>
                        </a:rPr>
                        <a:t>【R</a:t>
                      </a:r>
                      <a:r>
                        <a:rPr kumimoji="1" lang="ja-JP" altLang="en-US" sz="1400" b="1" dirty="0">
                          <a:solidFill>
                            <a:srgbClr val="FF0000"/>
                          </a:solidFill>
                          <a:latin typeface="游ゴシック" panose="020B0400000000000000" pitchFamily="50" charset="-128"/>
                          <a:ea typeface="游ゴシック" panose="020B0400000000000000" pitchFamily="50" charset="-128"/>
                        </a:rPr>
                        <a:t>７</a:t>
                      </a:r>
                      <a:r>
                        <a:rPr kumimoji="1" lang="en-US" altLang="ja-JP" sz="1400" b="1" dirty="0">
                          <a:solidFill>
                            <a:srgbClr val="FF0000"/>
                          </a:solidFill>
                          <a:latin typeface="游ゴシック" panose="020B0400000000000000" pitchFamily="50" charset="-128"/>
                          <a:ea typeface="游ゴシック" panose="020B0400000000000000" pitchFamily="50" charset="-128"/>
                        </a:rPr>
                        <a:t>】</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14195">
                <a:tc>
                  <a:txBody>
                    <a:bodyPr/>
                    <a:lstStyle/>
                    <a:p>
                      <a:pPr algn="ctr" defTabSz="1207044">
                        <a:lnSpc>
                          <a:spcPct val="100000"/>
                        </a:lnSpc>
                        <a:defRPr/>
                      </a:pPr>
                      <a:r>
                        <a:rPr kumimoji="1" lang="ja-JP" altLang="en-US" sz="1400" b="1" dirty="0">
                          <a:solidFill>
                            <a:srgbClr val="FF0000"/>
                          </a:solidFill>
                          <a:latin typeface="游ゴシック" panose="020B0400000000000000" pitchFamily="50" charset="-128"/>
                          <a:ea typeface="游ゴシック" panose="020B0400000000000000" pitchFamily="50" charset="-128"/>
                        </a:rPr>
                        <a:t>おおむね解消</a:t>
                      </a:r>
                    </a:p>
                  </a:txBody>
                  <a:tcPr marL="0" marR="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477653629"/>
              </p:ext>
            </p:extLst>
          </p:nvPr>
        </p:nvGraphicFramePr>
        <p:xfrm>
          <a:off x="5162629" y="595117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14257">
                <a:tc>
                  <a:txBody>
                    <a:bodyPr/>
                    <a:lstStyle/>
                    <a:p>
                      <a:pPr algn="ctr"/>
                      <a:r>
                        <a:rPr kumimoji="1" lang="en-US" altLang="ja-JP" sz="1400" dirty="0">
                          <a:latin typeface="游ゴシック" panose="020B0400000000000000" pitchFamily="50" charset="-128"/>
                          <a:ea typeface="游ゴシック" panose="020B0400000000000000" pitchFamily="50" charset="-128"/>
                        </a:rPr>
                        <a:t>R6.</a:t>
                      </a:r>
                      <a:r>
                        <a:rPr kumimoji="1" lang="ja-JP" altLang="en-US" sz="1400" dirty="0">
                          <a:latin typeface="游ゴシック" panose="020B0400000000000000" pitchFamily="50" charset="-128"/>
                          <a:ea typeface="游ゴシック" panose="020B0400000000000000" pitchFamily="50" charset="-128"/>
                        </a:rPr>
                        <a:t>３</a:t>
                      </a: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25743">
                <a:tc>
                  <a:txBody>
                    <a:bodyPr/>
                    <a:lstStyle/>
                    <a:p>
                      <a:pPr algn="ctr"/>
                      <a:r>
                        <a:rPr kumimoji="1" lang="en-US" altLang="ja-JP" sz="1400" dirty="0">
                          <a:latin typeface="游ゴシック" panose="020B0400000000000000" pitchFamily="50" charset="-128"/>
                          <a:ea typeface="游ゴシック" panose="020B0400000000000000" pitchFamily="50" charset="-128"/>
                        </a:rPr>
                        <a:t>189</a:t>
                      </a:r>
                      <a:r>
                        <a:rPr kumimoji="1" lang="ja-JP" altLang="en-US" sz="1400" dirty="0">
                          <a:latin typeface="游ゴシック" panose="020B0400000000000000" pitchFamily="50" charset="-128"/>
                          <a:ea typeface="游ゴシック" panose="020B0400000000000000" pitchFamily="50" charset="-128"/>
                        </a:rPr>
                        <a:t>棟（</a:t>
                      </a:r>
                      <a:r>
                        <a:rPr kumimoji="1" lang="en-US" altLang="ja-JP" sz="1400" dirty="0">
                          <a:latin typeface="游ゴシック" panose="020B0400000000000000" pitchFamily="50" charset="-128"/>
                          <a:ea typeface="游ゴシック" panose="020B0400000000000000" pitchFamily="50" charset="-128"/>
                        </a:rPr>
                        <a:t>33%</a:t>
                      </a:r>
                      <a:r>
                        <a:rPr kumimoji="1" lang="ja-JP" altLang="en-US" sz="1400" dirty="0">
                          <a:latin typeface="游ゴシック" panose="020B0400000000000000" pitchFamily="50" charset="-128"/>
                          <a:ea typeface="游ゴシック" panose="020B0400000000000000" pitchFamily="50" charset="-128"/>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44" name="表 43"/>
          <p:cNvGraphicFramePr>
            <a:graphicFrameLocks noGrp="1"/>
          </p:cNvGraphicFramePr>
          <p:nvPr>
            <p:extLst>
              <p:ext uri="{D42A27DB-BD31-4B8C-83A1-F6EECF244321}">
                <p14:modId xmlns:p14="http://schemas.microsoft.com/office/powerpoint/2010/main" val="2692865631"/>
              </p:ext>
            </p:extLst>
          </p:nvPr>
        </p:nvGraphicFramePr>
        <p:xfrm>
          <a:off x="3384000" y="595117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24050">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400" dirty="0">
                          <a:latin typeface="游ゴシック" panose="020B0400000000000000" pitchFamily="50" charset="-128"/>
                          <a:ea typeface="游ゴシック" panose="020B0400000000000000" pitchFamily="50" charset="-128"/>
                        </a:rPr>
                        <a:t>H31.3</a:t>
                      </a:r>
                      <a:r>
                        <a:rPr kumimoji="1" lang="en-US" altLang="ja-JP" sz="1000" dirty="0">
                          <a:latin typeface="游ゴシック" panose="020B0400000000000000" pitchFamily="50" charset="-128"/>
                          <a:ea typeface="游ゴシック" panose="020B0400000000000000" pitchFamily="50" charset="-128"/>
                        </a:rPr>
                        <a:t>※2</a:t>
                      </a: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15950">
                <a:tc>
                  <a:txBody>
                    <a:bodyPr/>
                    <a:lstStyle/>
                    <a:p>
                      <a:pPr algn="ctr"/>
                      <a:r>
                        <a:rPr kumimoji="1" lang="en-US" altLang="ja-JP" sz="1400" dirty="0">
                          <a:latin typeface="游ゴシック" panose="020B0400000000000000" pitchFamily="50" charset="-128"/>
                          <a:ea typeface="游ゴシック" panose="020B0400000000000000" pitchFamily="50" charset="-128"/>
                        </a:rPr>
                        <a:t>228</a:t>
                      </a:r>
                      <a:r>
                        <a:rPr kumimoji="1" lang="ja-JP" altLang="en-US" sz="1400" dirty="0">
                          <a:latin typeface="游ゴシック" panose="020B0400000000000000" pitchFamily="50" charset="-128"/>
                          <a:ea typeface="游ゴシック" panose="020B0400000000000000" pitchFamily="50" charset="-128"/>
                        </a:rPr>
                        <a:t>棟（</a:t>
                      </a:r>
                      <a:r>
                        <a:rPr kumimoji="1" lang="en-US" altLang="ja-JP" sz="1400" dirty="0">
                          <a:latin typeface="游ゴシック" panose="020B0400000000000000" pitchFamily="50" charset="-128"/>
                          <a:ea typeface="游ゴシック" panose="020B0400000000000000" pitchFamily="50" charset="-128"/>
                        </a:rPr>
                        <a:t>26%</a:t>
                      </a:r>
                      <a:r>
                        <a:rPr kumimoji="1" lang="ja-JP" altLang="en-US" sz="1400" dirty="0">
                          <a:latin typeface="游ゴシック" panose="020B0400000000000000" pitchFamily="50" charset="-128"/>
                          <a:ea typeface="游ゴシック" panose="020B0400000000000000" pitchFamily="50" charset="-128"/>
                        </a:rPr>
                        <a:t>）</a:t>
                      </a:r>
                    </a:p>
                  </a:txBody>
                  <a:tcPr marL="0" marR="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45" name="表 44"/>
          <p:cNvGraphicFramePr>
            <a:graphicFrameLocks noGrp="1"/>
          </p:cNvGraphicFramePr>
          <p:nvPr>
            <p:extLst>
              <p:ext uri="{D42A27DB-BD31-4B8C-83A1-F6EECF244321}">
                <p14:modId xmlns:p14="http://schemas.microsoft.com/office/powerpoint/2010/main" val="3577324080"/>
              </p:ext>
            </p:extLst>
          </p:nvPr>
        </p:nvGraphicFramePr>
        <p:xfrm>
          <a:off x="6941258" y="5951175"/>
          <a:ext cx="1440000" cy="540000"/>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458052754"/>
                    </a:ext>
                  </a:extLst>
                </a:gridCol>
              </a:tblGrid>
              <a:tr h="222068">
                <a:tc>
                  <a:txBody>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目標</a:t>
                      </a:r>
                      <a:r>
                        <a:rPr kumimoji="1" lang="en-US" altLang="ja-JP" sz="1400" b="1" dirty="0">
                          <a:solidFill>
                            <a:srgbClr val="FF0000"/>
                          </a:solidFill>
                          <a:latin typeface="游ゴシック" panose="020B0400000000000000" pitchFamily="50" charset="-128"/>
                          <a:ea typeface="游ゴシック" panose="020B0400000000000000" pitchFamily="50" charset="-128"/>
                        </a:rPr>
                        <a:t>【R</a:t>
                      </a:r>
                      <a:r>
                        <a:rPr kumimoji="1" lang="ja-JP" altLang="en-US" sz="1400" b="1" dirty="0">
                          <a:solidFill>
                            <a:srgbClr val="FF0000"/>
                          </a:solidFill>
                          <a:latin typeface="游ゴシック" panose="020B0400000000000000" pitchFamily="50" charset="-128"/>
                          <a:ea typeface="游ゴシック" panose="020B0400000000000000" pitchFamily="50" charset="-128"/>
                        </a:rPr>
                        <a:t>７</a:t>
                      </a:r>
                      <a:r>
                        <a:rPr kumimoji="1" lang="en-US" altLang="ja-JP" sz="1400" b="1" dirty="0">
                          <a:solidFill>
                            <a:srgbClr val="FF0000"/>
                          </a:solidFill>
                          <a:latin typeface="游ゴシック" panose="020B0400000000000000" pitchFamily="50" charset="-128"/>
                          <a:ea typeface="游ゴシック" panose="020B0400000000000000" pitchFamily="50" charset="-128"/>
                        </a:rPr>
                        <a:t>】</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17932">
                <a:tc>
                  <a:txBody>
                    <a:bodyPr/>
                    <a:lstStyle/>
                    <a:p>
                      <a:pPr algn="ctr" defTabSz="1207044">
                        <a:lnSpc>
                          <a:spcPct val="100000"/>
                        </a:lnSpc>
                        <a:defRPr/>
                      </a:pPr>
                      <a:r>
                        <a:rPr kumimoji="1" lang="ja-JP" altLang="en-US" sz="1400" b="1" dirty="0">
                          <a:solidFill>
                            <a:srgbClr val="FF0000"/>
                          </a:solidFill>
                          <a:latin typeface="游ゴシック" panose="020B0400000000000000" pitchFamily="50" charset="-128"/>
                          <a:ea typeface="游ゴシック" panose="020B0400000000000000" pitchFamily="50" charset="-128"/>
                        </a:rPr>
                        <a:t>おおむね解消</a:t>
                      </a:r>
                    </a:p>
                  </a:txBody>
                  <a:tcPr marL="0" marR="0" marT="36000" marB="3600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46" name="Rectangle 2"/>
          <p:cNvSpPr>
            <a:spLocks noChangeArrowheads="1"/>
          </p:cNvSpPr>
          <p:nvPr/>
        </p:nvSpPr>
        <p:spPr bwMode="auto">
          <a:xfrm>
            <a:off x="179570" y="2619891"/>
            <a:ext cx="491650" cy="3981135"/>
          </a:xfrm>
          <a:prstGeom prst="roundRect">
            <a:avLst/>
          </a:prstGeom>
          <a:ln/>
        </p:spPr>
        <p:style>
          <a:lnRef idx="1">
            <a:schemeClr val="accent2"/>
          </a:lnRef>
          <a:fillRef idx="3">
            <a:schemeClr val="accent2"/>
          </a:fillRef>
          <a:effectRef idx="2">
            <a:schemeClr val="accent2"/>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4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rPr>
              <a:t>目標１　耐震化率（府民みんなでめざそう値）</a:t>
            </a:r>
            <a:endParaRPr lang="en-US" altLang="ja-JP" sz="14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endParaRPr>
          </a:p>
        </p:txBody>
      </p:sp>
      <p:sp>
        <p:nvSpPr>
          <p:cNvPr id="47" name="テキスト ボックス 46"/>
          <p:cNvSpPr txBox="1"/>
          <p:nvPr/>
        </p:nvSpPr>
        <p:spPr>
          <a:xfrm>
            <a:off x="6323109" y="1937283"/>
            <a:ext cx="2277625"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chemeClr val="tx1"/>
                </a:solidFill>
                <a:latin typeface="游ゴシック" panose="020B0400000000000000" pitchFamily="50" charset="-128"/>
                <a:ea typeface="游ゴシック" panose="020B0400000000000000" pitchFamily="50" charset="-128"/>
              </a:rPr>
              <a:t>負担軽減の支援</a:t>
            </a:r>
            <a:endParaRPr lang="en-US" altLang="ja-JP" sz="1400" b="1" dirty="0">
              <a:solidFill>
                <a:schemeClr val="tx1"/>
              </a:solidFill>
              <a:latin typeface="游ゴシック" panose="020B0400000000000000" pitchFamily="50" charset="-128"/>
              <a:ea typeface="游ゴシック" panose="020B0400000000000000" pitchFamily="50" charset="-128"/>
            </a:endParaRPr>
          </a:p>
        </p:txBody>
      </p:sp>
      <p:sp>
        <p:nvSpPr>
          <p:cNvPr id="48" name="テキスト ボックス 47"/>
          <p:cNvSpPr txBox="1"/>
          <p:nvPr/>
        </p:nvSpPr>
        <p:spPr>
          <a:xfrm>
            <a:off x="3709809" y="1937283"/>
            <a:ext cx="2277625"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400" b="1" dirty="0">
                <a:latin typeface="游ゴシック" panose="020B0400000000000000" pitchFamily="50" charset="-128"/>
                <a:ea typeface="游ゴシック" panose="020B0400000000000000" pitchFamily="50" charset="-128"/>
              </a:rPr>
              <a:t>耐震化の</a:t>
            </a:r>
            <a:endParaRPr lang="en-US" altLang="ja-JP" sz="1400" b="1" dirty="0">
              <a:latin typeface="游ゴシック" panose="020B0400000000000000" pitchFamily="50" charset="-128"/>
              <a:ea typeface="游ゴシック" panose="020B0400000000000000" pitchFamily="50" charset="-128"/>
            </a:endParaRPr>
          </a:p>
          <a:p>
            <a:r>
              <a:rPr lang="ja-JP" altLang="en-US" sz="1400" b="1" dirty="0">
                <a:latin typeface="游ゴシック" panose="020B0400000000000000" pitchFamily="50" charset="-128"/>
                <a:ea typeface="游ゴシック" panose="020B0400000000000000" pitchFamily="50" charset="-128"/>
              </a:rPr>
              <a:t>きっかけづくり・具体化</a:t>
            </a:r>
          </a:p>
        </p:txBody>
      </p:sp>
      <p:sp>
        <p:nvSpPr>
          <p:cNvPr id="49" name="テキスト ボックス 48"/>
          <p:cNvSpPr txBox="1"/>
          <p:nvPr/>
        </p:nvSpPr>
        <p:spPr>
          <a:xfrm>
            <a:off x="1096508" y="1937283"/>
            <a:ext cx="2277625" cy="500967"/>
          </a:xfrm>
          <a:prstGeom prst="roundRect">
            <a:avLst/>
          </a:prstGeom>
          <a:ln/>
        </p:spPr>
        <p:style>
          <a:lnRef idx="1">
            <a:schemeClr val="accent6"/>
          </a:lnRef>
          <a:fillRef idx="2">
            <a:schemeClr val="accent6"/>
          </a:fillRef>
          <a:effectRef idx="1">
            <a:schemeClr val="accent6"/>
          </a:effectRef>
          <a:fontRef idx="minor">
            <a:schemeClr val="dk1"/>
          </a:fontRef>
        </p:style>
        <p:txBody>
          <a:bodyPr lIns="91430" tIns="45714" rIns="91430" bIns="45714"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chemeClr val="tx1"/>
                </a:solidFill>
                <a:latin typeface="游ゴシック" panose="020B0400000000000000" pitchFamily="50" charset="-128"/>
                <a:ea typeface="游ゴシック" panose="020B0400000000000000" pitchFamily="50" charset="-128"/>
              </a:rPr>
              <a:t>社会的機運の醸成</a:t>
            </a:r>
            <a:endParaRPr lang="en-US" altLang="ja-JP" sz="1400" b="1" dirty="0">
              <a:solidFill>
                <a:schemeClr val="tx1"/>
              </a:solidFill>
              <a:latin typeface="游ゴシック" panose="020B0400000000000000" pitchFamily="50" charset="-128"/>
              <a:ea typeface="游ゴシック" panose="020B0400000000000000" pitchFamily="50" charset="-128"/>
            </a:endParaRPr>
          </a:p>
        </p:txBody>
      </p:sp>
      <p:sp>
        <p:nvSpPr>
          <p:cNvPr id="50" name="正方形/長方形 49"/>
          <p:cNvSpPr/>
          <p:nvPr/>
        </p:nvSpPr>
        <p:spPr>
          <a:xfrm>
            <a:off x="1068618" y="1469449"/>
            <a:ext cx="7560000" cy="430887"/>
          </a:xfrm>
          <a:prstGeom prst="rect">
            <a:avLst/>
          </a:prstGeom>
        </p:spPr>
        <p:txBody>
          <a:bodyPr wrap="square" lIns="0" tIns="0" rIns="0" bIns="0">
            <a:spAutoFit/>
          </a:bodyPr>
          <a:lstStyle/>
          <a:p>
            <a:r>
              <a:rPr lang="ja-JP" altLang="en-US" sz="1400" dirty="0">
                <a:solidFill>
                  <a:schemeClr val="dk1"/>
                </a:solidFill>
                <a:latin typeface="游ゴシック" panose="020B0400000000000000" pitchFamily="50" charset="-128"/>
                <a:ea typeface="游ゴシック" panose="020B0400000000000000" pitchFamily="50" charset="-128"/>
                <a:cs typeface="Times New Roman" panose="02020603050405020304" pitchFamily="18" charset="0"/>
              </a:rPr>
              <a:t>３つの支援策の方向性を軸とし、所有者の意識の変化を踏まえた切れ目のない支援策を戦略的に実施し、耐震化を実現していく</a:t>
            </a:r>
          </a:p>
        </p:txBody>
      </p:sp>
      <p:sp>
        <p:nvSpPr>
          <p:cNvPr id="51" name="楕円 50"/>
          <p:cNvSpPr/>
          <p:nvPr/>
        </p:nvSpPr>
        <p:spPr>
          <a:xfrm>
            <a:off x="3307971" y="1955963"/>
            <a:ext cx="468000" cy="4680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solidFill>
                <a:schemeClr val="tx1"/>
              </a:solidFill>
            </a:endParaRPr>
          </a:p>
        </p:txBody>
      </p:sp>
      <p:sp>
        <p:nvSpPr>
          <p:cNvPr id="52" name="楕円 51"/>
          <p:cNvSpPr/>
          <p:nvPr/>
        </p:nvSpPr>
        <p:spPr>
          <a:xfrm>
            <a:off x="5921272" y="1953766"/>
            <a:ext cx="468000" cy="4680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solidFill>
                <a:schemeClr val="tx1"/>
              </a:solidFill>
            </a:endParaRPr>
          </a:p>
        </p:txBody>
      </p:sp>
      <p:sp>
        <p:nvSpPr>
          <p:cNvPr id="53" name="角丸四角形 52"/>
          <p:cNvSpPr/>
          <p:nvPr/>
        </p:nvSpPr>
        <p:spPr>
          <a:xfrm>
            <a:off x="809130" y="2618430"/>
            <a:ext cx="8208000" cy="968449"/>
          </a:xfrm>
          <a:prstGeom prst="roundRect">
            <a:avLst>
              <a:gd name="adj" fmla="val 11272"/>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游ゴシック" panose="020B0400000000000000" pitchFamily="50" charset="-128"/>
              <a:ea typeface="游ゴシック" panose="020B0400000000000000" pitchFamily="50" charset="-128"/>
            </a:endParaRPr>
          </a:p>
        </p:txBody>
      </p:sp>
      <p:sp>
        <p:nvSpPr>
          <p:cNvPr id="54" name="角丸四角形 53"/>
          <p:cNvSpPr/>
          <p:nvPr/>
        </p:nvSpPr>
        <p:spPr>
          <a:xfrm>
            <a:off x="800673" y="4415877"/>
            <a:ext cx="8008260" cy="978949"/>
          </a:xfrm>
          <a:prstGeom prst="roundRect">
            <a:avLst>
              <a:gd name="adj" fmla="val 7771"/>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5" name="角丸四角形 54"/>
          <p:cNvSpPr/>
          <p:nvPr/>
        </p:nvSpPr>
        <p:spPr>
          <a:xfrm>
            <a:off x="800675" y="5584610"/>
            <a:ext cx="8208000" cy="1030082"/>
          </a:xfrm>
          <a:prstGeom prst="roundRect">
            <a:avLst>
              <a:gd name="adj" fmla="val 9058"/>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9" name="テキスト ボックス 58">
            <a:extLst>
              <a:ext uri="{FF2B5EF4-FFF2-40B4-BE49-F238E27FC236}">
                <a16:creationId xmlns:a16="http://schemas.microsoft.com/office/drawing/2014/main" id="{CC660F4B-9010-43E1-BCB9-EF5BB63A53BF}"/>
              </a:ext>
            </a:extLst>
          </p:cNvPr>
          <p:cNvSpPr txBox="1"/>
          <p:nvPr/>
        </p:nvSpPr>
        <p:spPr>
          <a:xfrm>
            <a:off x="1396886" y="693598"/>
            <a:ext cx="6912000" cy="518091"/>
          </a:xfrm>
          <a:prstGeom prst="rect">
            <a:avLst/>
          </a:prstGeom>
          <a:noFill/>
        </p:spPr>
        <p:txBody>
          <a:bodyPr wrap="none" lIns="0" tIns="0" rIns="0" bIns="0" rtlCol="0" anchor="ctr">
            <a:spAutoFit/>
          </a:bodyPr>
          <a:lstStyle/>
          <a:p>
            <a:pPr marL="223838" indent="-223838" algn="ctr">
              <a:spcBef>
                <a:spcPts val="200"/>
              </a:spcBef>
            </a:pPr>
            <a:r>
              <a:rPr lang="en-US" altLang="ja-JP" sz="1400" b="1" dirty="0">
                <a:latin typeface="游ゴシック" panose="020B0400000000000000" pitchFamily="50" charset="-128"/>
                <a:ea typeface="游ゴシック" panose="020B0400000000000000" pitchFamily="50" charset="-128"/>
              </a:rPr>
              <a:t>《</a:t>
            </a:r>
            <a:r>
              <a:rPr lang="en-US" altLang="ja-JP" sz="1600" b="1" dirty="0">
                <a:latin typeface="游ゴシック" panose="020B0400000000000000" pitchFamily="50" charset="-128"/>
                <a:ea typeface="游ゴシック" panose="020B0400000000000000" pitchFamily="50" charset="-128"/>
              </a:rPr>
              <a:t> </a:t>
            </a:r>
            <a:r>
              <a:rPr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効率的・効果的な</a:t>
            </a:r>
            <a:r>
              <a:rPr lang="ja-JP" altLang="en-US" sz="1400" b="1" dirty="0">
                <a:latin typeface="游ゴシック" panose="020B0400000000000000" pitchFamily="50" charset="-128"/>
                <a:ea typeface="游ゴシック" panose="020B0400000000000000" pitchFamily="50" charset="-128"/>
              </a:rPr>
              <a:t>施策展開により耐震化をスピードアップ </a:t>
            </a:r>
            <a:r>
              <a:rPr lang="en-US" altLang="ja-JP" sz="1400" b="1" dirty="0">
                <a:latin typeface="游ゴシック" panose="020B0400000000000000" pitchFamily="50" charset="-128"/>
                <a:ea typeface="游ゴシック" panose="020B0400000000000000" pitchFamily="50" charset="-128"/>
              </a:rPr>
              <a:t>》  </a:t>
            </a:r>
          </a:p>
          <a:p>
            <a:pPr marL="223838" indent="-223838" algn="ctr">
              <a:spcBef>
                <a:spcPts val="200"/>
              </a:spcBef>
            </a:pPr>
            <a:r>
              <a:rPr lang="en-US" altLang="ja-JP" sz="1400" b="1" dirty="0">
                <a:latin typeface="游ゴシック" panose="020B0400000000000000" pitchFamily="50" charset="-128"/>
                <a:ea typeface="游ゴシック" panose="020B0400000000000000" pitchFamily="50" charset="-128"/>
              </a:rPr>
              <a:t> 《</a:t>
            </a:r>
            <a:r>
              <a:rPr lang="ja-JP" altLang="en-US" sz="1400" b="1" dirty="0">
                <a:latin typeface="游ゴシック" panose="020B0400000000000000" pitchFamily="50" charset="-128"/>
                <a:ea typeface="游ゴシック" panose="020B0400000000000000" pitchFamily="50" charset="-128"/>
              </a:rPr>
              <a:t> </a:t>
            </a:r>
            <a:r>
              <a:rPr lang="ja-JP" altLang="en-US" sz="1400" b="1" dirty="0">
                <a:solidFill>
                  <a:prstClr val="black"/>
                </a:solidFill>
                <a:latin typeface="游ゴシック" panose="020B0400000000000000" pitchFamily="50" charset="-128"/>
                <a:ea typeface="游ゴシック" panose="020B0400000000000000" pitchFamily="50" charset="-128"/>
              </a:rPr>
              <a:t>他施策、関係団体等と</a:t>
            </a:r>
            <a:r>
              <a:rPr lang="ja-JP" altLang="en-US" sz="1600" b="1" dirty="0">
                <a:solidFill>
                  <a:prstClr val="black"/>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連携を強化</a:t>
            </a:r>
            <a:r>
              <a:rPr lang="ja-JP" altLang="en-US" sz="1400" b="1" dirty="0">
                <a:solidFill>
                  <a:prstClr val="black"/>
                </a:solidFill>
                <a:latin typeface="游ゴシック" panose="020B0400000000000000" pitchFamily="50" charset="-128"/>
                <a:ea typeface="游ゴシック" panose="020B0400000000000000" pitchFamily="50" charset="-128"/>
              </a:rPr>
              <a:t>、多様なアプローチにより耐震化意欲を喚起 </a:t>
            </a:r>
            <a:r>
              <a:rPr lang="en-US" altLang="ja-JP" sz="1400" b="1" dirty="0">
                <a:solidFill>
                  <a:prstClr val="black"/>
                </a:solidFill>
                <a:latin typeface="游ゴシック" panose="020B0400000000000000" pitchFamily="50" charset="-128"/>
                <a:ea typeface="游ゴシック" panose="020B0400000000000000" pitchFamily="50" charset="-128"/>
              </a:rPr>
              <a:t>》</a:t>
            </a:r>
          </a:p>
        </p:txBody>
      </p:sp>
      <p:sp>
        <p:nvSpPr>
          <p:cNvPr id="60" name="Rectangle 2"/>
          <p:cNvSpPr>
            <a:spLocks noChangeArrowheads="1"/>
          </p:cNvSpPr>
          <p:nvPr/>
        </p:nvSpPr>
        <p:spPr bwMode="auto">
          <a:xfrm>
            <a:off x="179570" y="640645"/>
            <a:ext cx="491650" cy="646964"/>
          </a:xfrm>
          <a:prstGeom prst="roundRect">
            <a:avLst/>
          </a:prstGeom>
          <a:ln/>
        </p:spPr>
        <p:style>
          <a:lnRef idx="1">
            <a:schemeClr val="accent2"/>
          </a:lnRef>
          <a:fillRef idx="3">
            <a:schemeClr val="accent2"/>
          </a:fillRef>
          <a:effectRef idx="2">
            <a:schemeClr val="accent2"/>
          </a:effectRef>
          <a:fontRef idx="minor">
            <a:schemeClr val="lt1"/>
          </a:fontRef>
        </p:style>
        <p:txBody>
          <a:bodyPr vert="eaVert" wrap="none" lIns="90000" tIns="46800" rIns="90000" bIns="46800" anchor="ct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ja-JP" altLang="en-US"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rPr>
              <a:t>基本方針</a:t>
            </a:r>
            <a:endParaRPr lang="en-US" altLang="ja-JP" sz="1200" b="1" dirty="0">
              <a:solidFill>
                <a:schemeClr val="bg1"/>
              </a:solidFill>
              <a:latin typeface="游ゴシック" panose="020B0400000000000000" pitchFamily="50" charset="-128"/>
              <a:ea typeface="游ゴシック" panose="020B0400000000000000" pitchFamily="50" charset="-128"/>
              <a:cs typeface="Meiryo UI" panose="020B0604030504040204" pitchFamily="50" charset="-128"/>
              <a:sym typeface="Wingdings 2"/>
            </a:endParaRPr>
          </a:p>
        </p:txBody>
      </p:sp>
      <p:sp>
        <p:nvSpPr>
          <p:cNvPr id="61" name="テキスト ボックス 60">
            <a:extLst>
              <a:ext uri="{FF2B5EF4-FFF2-40B4-BE49-F238E27FC236}">
                <a16:creationId xmlns:a16="http://schemas.microsoft.com/office/drawing/2014/main" id="{974EB360-497C-4DBE-BB34-04C04CDA45B2}"/>
              </a:ext>
            </a:extLst>
          </p:cNvPr>
          <p:cNvSpPr txBox="1"/>
          <p:nvPr/>
        </p:nvSpPr>
        <p:spPr>
          <a:xfrm>
            <a:off x="1033214" y="3990316"/>
            <a:ext cx="7905172" cy="390723"/>
          </a:xfrm>
          <a:prstGeom prst="rect">
            <a:avLst/>
          </a:prstGeom>
          <a:noFill/>
          <a:ln>
            <a:noFill/>
          </a:ln>
        </p:spPr>
        <p:txBody>
          <a:bodyPr wrap="square" lIns="0" tIns="0" rIns="0" bIns="0" rtlCol="0" anchor="t">
            <a:noAutofit/>
          </a:bodyPr>
          <a:lstStyle/>
          <a:p>
            <a:pPr defTabSz="1207044">
              <a:defRPr/>
            </a:pPr>
            <a:r>
              <a:rPr lang="ja-JP" altLang="en-US" sz="1200" dirty="0">
                <a:solidFill>
                  <a:prstClr val="black"/>
                </a:solidFill>
                <a:latin typeface="游ゴシック" panose="020B0400000000000000" pitchFamily="50" charset="-128"/>
                <a:ea typeface="游ゴシック" panose="020B0400000000000000" pitchFamily="50" charset="-128"/>
              </a:rPr>
              <a:t>学校・病院・ホテル・事務所など、多数の者が利用する一定規模以上の建築物所管省庁が公表する用途ごとの目標・現状の耐震化率を把握、発信</a:t>
            </a:r>
            <a:endParaRPr lang="en-US" altLang="ja-JP" sz="1200" dirty="0">
              <a:solidFill>
                <a:prstClr val="black"/>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73D7757F-32C4-45D6-B0A0-FAE874B50373}"/>
              </a:ext>
            </a:extLst>
          </p:cNvPr>
          <p:cNvSpPr txBox="1"/>
          <p:nvPr/>
        </p:nvSpPr>
        <p:spPr>
          <a:xfrm>
            <a:off x="904970" y="3745074"/>
            <a:ext cx="2175272" cy="238363"/>
          </a:xfrm>
          <a:prstGeom prst="roundRect">
            <a:avLst/>
          </a:prstGeom>
          <a:noFill/>
          <a:ln>
            <a:noFill/>
          </a:ln>
        </p:spPr>
        <p:txBody>
          <a:bodyPr wrap="none" lIns="0" tIns="0" rIns="0" bIns="0" rtlCol="0">
            <a:spAutoFit/>
          </a:bodyPr>
          <a:lstStyle/>
          <a:p>
            <a:pPr defTabSz="431087"/>
            <a:r>
              <a:rPr lang="ja-JP" altLang="en-US" sz="1400" b="1" dirty="0">
                <a:latin typeface="游ゴシック" panose="020B0400000000000000" pitchFamily="50" charset="-128"/>
                <a:ea typeface="游ゴシック" panose="020B0400000000000000" pitchFamily="50" charset="-128"/>
              </a:rPr>
              <a:t>多数の者が利用する建築物</a:t>
            </a:r>
            <a:endParaRPr lang="ja-JP" altLang="en-US" sz="1200" b="1" dirty="0">
              <a:latin typeface="游ゴシック" panose="020B0400000000000000" pitchFamily="50" charset="-128"/>
              <a:ea typeface="游ゴシック" panose="020B0400000000000000" pitchFamily="50" charset="-128"/>
            </a:endParaRPr>
          </a:p>
        </p:txBody>
      </p:sp>
      <p:sp>
        <p:nvSpPr>
          <p:cNvPr id="64" name="角丸四角形 63"/>
          <p:cNvSpPr/>
          <p:nvPr/>
        </p:nvSpPr>
        <p:spPr>
          <a:xfrm>
            <a:off x="800673" y="3672693"/>
            <a:ext cx="8208000" cy="1722133"/>
          </a:xfrm>
          <a:prstGeom prst="roundRect">
            <a:avLst>
              <a:gd name="adj" fmla="val 6074"/>
            </a:avLst>
          </a:prstGeom>
          <a:noFill/>
          <a:ln w="63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正方形/長方形 55"/>
          <p:cNvSpPr/>
          <p:nvPr/>
        </p:nvSpPr>
        <p:spPr>
          <a:xfrm>
            <a:off x="8493875" y="4415876"/>
            <a:ext cx="514798" cy="2198815"/>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0" vert="eaVert" wrap="square" lIns="0" tIns="0" rIns="0" bIns="0" numCol="1" spcCol="0" rtlCol="0" fromWordArt="0" anchor="ctr" anchorCtr="0" forceAA="0" compatLnSpc="1">
            <a:prstTxWarp prst="textNoShape">
              <a:avLst/>
            </a:prstTxWarp>
            <a:noAutofit/>
          </a:bodyPr>
          <a:lstStyle/>
          <a:p>
            <a:pPr algn="ctr"/>
            <a:r>
              <a:rPr lang="ja-JP" altLang="en-US" sz="1400" b="1" kern="100" dirty="0">
                <a:latin typeface="游ゴシック" panose="020B0400000000000000" pitchFamily="50" charset="-128"/>
                <a:ea typeface="游ゴシック" panose="020B0400000000000000" pitchFamily="50" charset="-128"/>
                <a:cs typeface="Times New Roman" panose="02020603050405020304" pitchFamily="18" charset="0"/>
              </a:rPr>
              <a:t>耐震診断義務付け</a:t>
            </a:r>
            <a:endParaRPr lang="en-US" altLang="ja-JP" sz="1400" b="1"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lgn="ctr"/>
            <a:r>
              <a:rPr lang="ja-JP" altLang="en-US" sz="1400" b="1" kern="100" dirty="0">
                <a:latin typeface="游ゴシック" panose="020B0400000000000000" pitchFamily="50" charset="-128"/>
                <a:ea typeface="游ゴシック" panose="020B0400000000000000" pitchFamily="50" charset="-128"/>
                <a:cs typeface="Times New Roman" panose="02020603050405020304" pitchFamily="18" charset="0"/>
              </a:rPr>
              <a:t>建築物</a:t>
            </a:r>
            <a:endParaRPr lang="ja-JP" altLang="en-US" sz="1400"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58" name="テキスト ボックス 57">
            <a:extLst>
              <a:ext uri="{FF2B5EF4-FFF2-40B4-BE49-F238E27FC236}">
                <a16:creationId xmlns:a16="http://schemas.microsoft.com/office/drawing/2014/main" id="{B616332F-3264-484B-BF86-D2F82ECD3517}"/>
              </a:ext>
            </a:extLst>
          </p:cNvPr>
          <p:cNvSpPr txBox="1"/>
          <p:nvPr/>
        </p:nvSpPr>
        <p:spPr>
          <a:xfrm>
            <a:off x="3066864" y="6629454"/>
            <a:ext cx="5292000" cy="216000"/>
          </a:xfrm>
          <a:prstGeom prst="rect">
            <a:avLst/>
          </a:prstGeom>
          <a:noFill/>
          <a:ln>
            <a:noFill/>
          </a:ln>
        </p:spPr>
        <p:txBody>
          <a:bodyPr wrap="square" lIns="0" tIns="0" rIns="0" bIns="0" rtlCol="0" anchor="ctr">
            <a:spAutoFit/>
          </a:bodyPr>
          <a:lstStyle/>
          <a:p>
            <a:pPr algn="r">
              <a:lnSpc>
                <a:spcPts val="800"/>
              </a:lnSpc>
            </a:pPr>
            <a:r>
              <a:rPr lang="en-US" altLang="ja-JP" sz="1050" dirty="0">
                <a:solidFill>
                  <a:prstClr val="black"/>
                </a:solidFill>
                <a:latin typeface="游ゴシック" panose="020B0400000000000000" pitchFamily="50" charset="-128"/>
                <a:ea typeface="游ゴシック" panose="020B0400000000000000" pitchFamily="50" charset="-128"/>
              </a:rPr>
              <a:t>※</a:t>
            </a:r>
            <a:r>
              <a:rPr lang="ja-JP" altLang="en-US" sz="1050" dirty="0">
                <a:solidFill>
                  <a:prstClr val="black"/>
                </a:solidFill>
                <a:latin typeface="游ゴシック" panose="020B0400000000000000" pitchFamily="50" charset="-128"/>
                <a:ea typeface="游ゴシック" panose="020B0400000000000000" pitchFamily="50" charset="-128"/>
              </a:rPr>
              <a:t>１進捗率：義務付け建築物に占める耐震性ありの割合　　　　　　</a:t>
            </a:r>
            <a:r>
              <a:rPr lang="en-US" altLang="ja-JP" sz="1050" dirty="0">
                <a:solidFill>
                  <a:prstClr val="black"/>
                </a:solidFill>
                <a:latin typeface="游ゴシック" panose="020B0400000000000000" pitchFamily="50" charset="-128"/>
                <a:ea typeface="游ゴシック" panose="020B0400000000000000" pitchFamily="50" charset="-128"/>
              </a:rPr>
              <a:t>※</a:t>
            </a:r>
            <a:r>
              <a:rPr lang="ja-JP" altLang="en-US" sz="1050" dirty="0">
                <a:solidFill>
                  <a:prstClr val="black"/>
                </a:solidFill>
                <a:latin typeface="游ゴシック" panose="020B0400000000000000" pitchFamily="50" charset="-128"/>
                <a:ea typeface="游ゴシック" panose="020B0400000000000000" pitchFamily="50" charset="-128"/>
              </a:rPr>
              <a:t>２当初公表時点</a:t>
            </a:r>
            <a:endParaRPr lang="en-US" altLang="ja-JP" sz="1050" dirty="0">
              <a:solidFill>
                <a:prstClr val="black"/>
              </a:solidFill>
              <a:latin typeface="游ゴシック" panose="020B0400000000000000" pitchFamily="50" charset="-128"/>
              <a:ea typeface="游ゴシック" panose="020B0400000000000000" pitchFamily="50" charset="-128"/>
            </a:endParaRPr>
          </a:p>
        </p:txBody>
      </p:sp>
      <p:sp>
        <p:nvSpPr>
          <p:cNvPr id="63" name="スライド番号プレースホルダー 3">
            <a:extLst>
              <a:ext uri="{FF2B5EF4-FFF2-40B4-BE49-F238E27FC236}">
                <a16:creationId xmlns:a16="http://schemas.microsoft.com/office/drawing/2014/main" id="{5CF9B265-1883-4E70-8C63-6D95503EB600}"/>
              </a:ext>
            </a:extLst>
          </p:cNvPr>
          <p:cNvSpPr txBox="1">
            <a:spLocks/>
          </p:cNvSpPr>
          <p:nvPr/>
        </p:nvSpPr>
        <p:spPr bwMode="auto">
          <a:xfrm>
            <a:off x="7010400" y="6570663"/>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1</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
        <p:nvSpPr>
          <p:cNvPr id="69" name="右矢印 30">
            <a:extLst>
              <a:ext uri="{FF2B5EF4-FFF2-40B4-BE49-F238E27FC236}">
                <a16:creationId xmlns:a16="http://schemas.microsoft.com/office/drawing/2014/main" id="{EF748DDD-D7F9-4EB1-8854-32958A2CC563}"/>
              </a:ext>
            </a:extLst>
          </p:cNvPr>
          <p:cNvSpPr/>
          <p:nvPr/>
        </p:nvSpPr>
        <p:spPr>
          <a:xfrm>
            <a:off x="7696300" y="3041655"/>
            <a:ext cx="120997" cy="363992"/>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a:p>
        </p:txBody>
      </p:sp>
      <p:graphicFrame>
        <p:nvGraphicFramePr>
          <p:cNvPr id="57" name="表 56">
            <a:extLst>
              <a:ext uri="{FF2B5EF4-FFF2-40B4-BE49-F238E27FC236}">
                <a16:creationId xmlns:a16="http://schemas.microsoft.com/office/drawing/2014/main" id="{A0977D7F-937D-4787-87B7-C3744CE7D4EB}"/>
              </a:ext>
            </a:extLst>
          </p:cNvPr>
          <p:cNvGraphicFramePr>
            <a:graphicFrameLocks noGrp="1"/>
          </p:cNvGraphicFramePr>
          <p:nvPr>
            <p:extLst>
              <p:ext uri="{D42A27DB-BD31-4B8C-83A1-F6EECF244321}">
                <p14:modId xmlns:p14="http://schemas.microsoft.com/office/powerpoint/2010/main" val="3276988457"/>
              </p:ext>
            </p:extLst>
          </p:nvPr>
        </p:nvGraphicFramePr>
        <p:xfrm>
          <a:off x="6352547" y="2953651"/>
          <a:ext cx="1300512" cy="540000"/>
        </p:xfrm>
        <a:graphic>
          <a:graphicData uri="http://schemas.openxmlformats.org/drawingml/2006/table">
            <a:tbl>
              <a:tblPr firstRow="1" bandRow="1">
                <a:tableStyleId>{5940675A-B579-460E-94D1-54222C63F5DA}</a:tableStyleId>
              </a:tblPr>
              <a:tblGrid>
                <a:gridCol w="1300512">
                  <a:extLst>
                    <a:ext uri="{9D8B030D-6E8A-4147-A177-3AD203B41FA5}">
                      <a16:colId xmlns:a16="http://schemas.microsoft.com/office/drawing/2014/main" val="458052754"/>
                    </a:ext>
                  </a:extLst>
                </a:gridCol>
              </a:tblGrid>
              <a:tr h="231020">
                <a:tc>
                  <a:txBody>
                    <a:bodyPr/>
                    <a:lstStyle/>
                    <a:p>
                      <a:pPr algn="ctr"/>
                      <a:r>
                        <a:rPr kumimoji="1" lang="en-US" altLang="ja-JP" sz="1400" dirty="0">
                          <a:latin typeface="游ゴシック" panose="020B0400000000000000" pitchFamily="50" charset="-128"/>
                          <a:ea typeface="游ゴシック" panose="020B0400000000000000" pitchFamily="50" charset="-128"/>
                        </a:rPr>
                        <a:t>R5</a:t>
                      </a:r>
                      <a:endParaRPr kumimoji="1" lang="ja-JP" altLang="en-US" sz="1400" dirty="0">
                        <a:latin typeface="游ゴシック" panose="020B0400000000000000" pitchFamily="50" charset="-128"/>
                        <a:ea typeface="游ゴシック" panose="020B0400000000000000" pitchFamily="50" charset="-128"/>
                      </a:endParaRPr>
                    </a:p>
                  </a:txBody>
                  <a:tcPr marL="36000" marR="3600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0898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游ゴシック" panose="020B0400000000000000" pitchFamily="50" charset="-128"/>
                          <a:ea typeface="游ゴシック" panose="020B0400000000000000" pitchFamily="50" charset="-128"/>
                        </a:rPr>
                        <a:t>約</a:t>
                      </a:r>
                      <a:r>
                        <a:rPr kumimoji="1" lang="en-US" altLang="ja-JP" sz="1400" dirty="0">
                          <a:latin typeface="游ゴシック" panose="020B0400000000000000" pitchFamily="50" charset="-128"/>
                          <a:ea typeface="游ゴシック" panose="020B0400000000000000" pitchFamily="50" charset="-128"/>
                        </a:rPr>
                        <a:t>91%(40</a:t>
                      </a:r>
                      <a:r>
                        <a:rPr kumimoji="1" lang="ja-JP" altLang="en-US" sz="1400" dirty="0">
                          <a:latin typeface="游ゴシック" panose="020B0400000000000000" pitchFamily="50" charset="-128"/>
                          <a:ea typeface="游ゴシック" panose="020B0400000000000000" pitchFamily="50" charset="-128"/>
                        </a:rPr>
                        <a:t>万戸</a:t>
                      </a:r>
                      <a:r>
                        <a:rPr kumimoji="1" lang="en-US" altLang="ja-JP" sz="1400" dirty="0">
                          <a:latin typeface="游ゴシック" panose="020B0400000000000000" pitchFamily="50" charset="-128"/>
                          <a:ea typeface="游ゴシック" panose="020B0400000000000000" pitchFamily="50" charset="-128"/>
                        </a:rPr>
                        <a:t>)</a:t>
                      </a:r>
                      <a:endParaRPr kumimoji="1" lang="ja-JP" altLang="en-US" sz="1400" dirty="0">
                        <a:latin typeface="游ゴシック" panose="020B0400000000000000" pitchFamily="50" charset="-128"/>
                        <a:ea typeface="游ゴシック" panose="020B0400000000000000" pitchFamily="50" charset="-128"/>
                      </a:endParaRPr>
                    </a:p>
                  </a:txBody>
                  <a:tcPr marL="36000" marR="36000" marT="36000" marB="36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sp>
        <p:nvSpPr>
          <p:cNvPr id="65" name="テキスト ボックス 64">
            <a:extLst>
              <a:ext uri="{FF2B5EF4-FFF2-40B4-BE49-F238E27FC236}">
                <a16:creationId xmlns:a16="http://schemas.microsoft.com/office/drawing/2014/main" id="{D0A3A198-D218-46FE-8529-6BF8BC95F7DF}"/>
              </a:ext>
            </a:extLst>
          </p:cNvPr>
          <p:cNvSpPr txBox="1"/>
          <p:nvPr/>
        </p:nvSpPr>
        <p:spPr>
          <a:xfrm>
            <a:off x="6081299" y="2720705"/>
            <a:ext cx="1858201" cy="23083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sz="900" dirty="0">
                <a:latin typeface="游ゴシック" panose="020B0400000000000000" pitchFamily="50" charset="-128"/>
                <a:ea typeface="游ゴシック" panose="020B0400000000000000" pitchFamily="50" charset="-128"/>
              </a:rPr>
              <a:t>（住宅･土地統計調査から推計）</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99473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■広域緊急交通路沿道建築物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分かりやすい公表（建物）等</a:t>
            </a:r>
          </a:p>
        </p:txBody>
      </p:sp>
      <p:sp>
        <p:nvSpPr>
          <p:cNvPr id="12" name="テキスト ボックス 11">
            <a:extLst>
              <a:ext uri="{FF2B5EF4-FFF2-40B4-BE49-F238E27FC236}">
                <a16:creationId xmlns:a16="http://schemas.microsoft.com/office/drawing/2014/main" id="{1BF287F0-042F-4A4A-BE03-C893A4343750}"/>
              </a:ext>
            </a:extLst>
          </p:cNvPr>
          <p:cNvSpPr txBox="1"/>
          <p:nvPr/>
        </p:nvSpPr>
        <p:spPr>
          <a:xfrm>
            <a:off x="216000" y="2619039"/>
            <a:ext cx="4446707" cy="1384995"/>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○地域住民向けパンフレットを阪急電鉄や</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err="1">
                <a:ln>
                  <a:noFill/>
                </a:ln>
                <a:solidFill>
                  <a:srgbClr val="000000"/>
                </a:solidFill>
                <a:effectLst/>
                <a:uLnTx/>
                <a:uFillTx/>
                <a:latin typeface="游ゴシック" panose="020B0400000000000000" pitchFamily="50" charset="-128"/>
                <a:ea typeface="游ゴシック" panose="020B0400000000000000" pitchFamily="50" charset="-128"/>
                <a:cs typeface="+mn-cs"/>
              </a:rPr>
              <a:t>OsakaMetro</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の協力のもと駅に配架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900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部</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○対象路線毎に耐震性不足棟数に応じた色分け</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路線図を大阪府の</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HP</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で掲載、パンフレットに挟み</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込み配布</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3FD7DF0E-6240-44E1-B0C4-10E1DC43A0CD}"/>
              </a:ext>
            </a:extLst>
          </p:cNvPr>
          <p:cNvSpPr txBox="1"/>
          <p:nvPr/>
        </p:nvSpPr>
        <p:spPr>
          <a:xfrm>
            <a:off x="216000" y="4593150"/>
            <a:ext cx="4389718" cy="116955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○広域緊急交通路の重要性や機能確保の状況を</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地域住民等に周知するためには、駅での情報発信</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は有効な機会と考えている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○色分け路線図により、機能確保の状況をより分か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りやすく示すことができている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71458475-0A3B-AF5B-991E-1ED829C6D543}"/>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9" name="テキスト ボックス 8">
            <a:extLst>
              <a:ext uri="{FF2B5EF4-FFF2-40B4-BE49-F238E27FC236}">
                <a16:creationId xmlns:a16="http://schemas.microsoft.com/office/drawing/2014/main" id="{6DD54A6D-8B6D-2ADC-60E8-E61B329AE2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○広域緊急交通路沿道建築物の耐震化の取組みを周知するため、地域住民向けのパンフレットを作成</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○各路線ごとに耐震性が不足する建築物の分布状況を色分けで表示し、普及啓発のツールとして活用</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○イベントでパネル展示等により普及啓発</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0" name="図 9">
            <a:extLst>
              <a:ext uri="{FF2B5EF4-FFF2-40B4-BE49-F238E27FC236}">
                <a16:creationId xmlns:a16="http://schemas.microsoft.com/office/drawing/2014/main" id="{27318F45-C820-4376-B828-D246BB17A9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153738" y="2390785"/>
            <a:ext cx="2774098" cy="3698798"/>
          </a:xfrm>
          <a:prstGeom prst="rect">
            <a:avLst/>
          </a:prstGeom>
        </p:spPr>
      </p:pic>
      <p:sp>
        <p:nvSpPr>
          <p:cNvPr id="11" name="テキスト ボックス 10">
            <a:extLst>
              <a:ext uri="{FF2B5EF4-FFF2-40B4-BE49-F238E27FC236}">
                <a16:creationId xmlns:a16="http://schemas.microsoft.com/office/drawing/2014/main" id="{D2EA2EA6-B564-E5E6-8C80-4D6C04A4EF08}"/>
              </a:ext>
            </a:extLst>
          </p:cNvPr>
          <p:cNvSpPr txBox="1"/>
          <p:nvPr/>
        </p:nvSpPr>
        <p:spPr>
          <a:xfrm>
            <a:off x="7534687" y="5719499"/>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色分け路線図</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a:extLst>
              <a:ext uri="{FF2B5EF4-FFF2-40B4-BE49-F238E27FC236}">
                <a16:creationId xmlns:a16="http://schemas.microsoft.com/office/drawing/2014/main" id="{7D7D192C-FFFB-49D8-8573-70BF6F70ED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7" t="7949" r="60583" b="55572"/>
          <a:stretch/>
        </p:blipFill>
        <p:spPr>
          <a:xfrm>
            <a:off x="6224144" y="2798690"/>
            <a:ext cx="950268" cy="1231829"/>
          </a:xfrm>
          <a:prstGeom prst="rect">
            <a:avLst/>
          </a:prstGeom>
        </p:spPr>
      </p:pic>
      <p:sp>
        <p:nvSpPr>
          <p:cNvPr id="14" name="テキスト ボックス 13">
            <a:extLst>
              <a:ext uri="{FF2B5EF4-FFF2-40B4-BE49-F238E27FC236}">
                <a16:creationId xmlns:a16="http://schemas.microsoft.com/office/drawing/2014/main" id="{B739D0B3-20BF-E13A-A288-2D96BED16CE6}"/>
              </a:ext>
            </a:extLst>
          </p:cNvPr>
          <p:cNvSpPr txBox="1"/>
          <p:nvPr/>
        </p:nvSpPr>
        <p:spPr>
          <a:xfrm>
            <a:off x="4955911" y="3791493"/>
            <a:ext cx="889987" cy="26161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駅配架</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grpSp>
        <p:nvGrpSpPr>
          <p:cNvPr id="20" name="グループ化 19">
            <a:extLst>
              <a:ext uri="{FF2B5EF4-FFF2-40B4-BE49-F238E27FC236}">
                <a16:creationId xmlns:a16="http://schemas.microsoft.com/office/drawing/2014/main" id="{10EB5701-6377-4F61-97D9-EB84671D45A9}"/>
              </a:ext>
            </a:extLst>
          </p:cNvPr>
          <p:cNvGrpSpPr/>
          <p:nvPr/>
        </p:nvGrpSpPr>
        <p:grpSpPr>
          <a:xfrm>
            <a:off x="4725081" y="2274163"/>
            <a:ext cx="1261878" cy="1519554"/>
            <a:chOff x="3991000" y="1087419"/>
            <a:chExt cx="1695393" cy="2041591"/>
          </a:xfrm>
        </p:grpSpPr>
        <p:pic>
          <p:nvPicPr>
            <p:cNvPr id="23" name="図 22">
              <a:extLst>
                <a:ext uri="{FF2B5EF4-FFF2-40B4-BE49-F238E27FC236}">
                  <a16:creationId xmlns:a16="http://schemas.microsoft.com/office/drawing/2014/main" id="{47F0A784-A5FA-4CF1-9CA7-A13D11B618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819"/>
            <a:stretch/>
          </p:blipFill>
          <p:spPr>
            <a:xfrm>
              <a:off x="3991001" y="1087419"/>
              <a:ext cx="1695392" cy="2041591"/>
            </a:xfrm>
            <a:prstGeom prst="rect">
              <a:avLst/>
            </a:prstGeom>
          </p:spPr>
        </p:pic>
        <p:sp>
          <p:nvSpPr>
            <p:cNvPr id="25" name="楕円 24">
              <a:extLst>
                <a:ext uri="{FF2B5EF4-FFF2-40B4-BE49-F238E27FC236}">
                  <a16:creationId xmlns:a16="http://schemas.microsoft.com/office/drawing/2014/main" id="{5C57C141-FFA7-4919-895D-3FC8E531C375}"/>
                </a:ext>
              </a:extLst>
            </p:cNvPr>
            <p:cNvSpPr/>
            <p:nvPr/>
          </p:nvSpPr>
          <p:spPr>
            <a:xfrm>
              <a:off x="3991000" y="2308835"/>
              <a:ext cx="879475" cy="735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pic>
        <p:nvPicPr>
          <p:cNvPr id="17" name="図 16">
            <a:extLst>
              <a:ext uri="{FF2B5EF4-FFF2-40B4-BE49-F238E27FC236}">
                <a16:creationId xmlns:a16="http://schemas.microsoft.com/office/drawing/2014/main" id="{4393B4FD-825B-48D1-8F4C-E59C1340E69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758744" y="4164627"/>
            <a:ext cx="1194554" cy="1725467"/>
          </a:xfrm>
          <a:prstGeom prst="rect">
            <a:avLst/>
          </a:prstGeom>
        </p:spPr>
      </p:pic>
      <p:sp>
        <p:nvSpPr>
          <p:cNvPr id="19" name="テキスト ボックス 18">
            <a:extLst>
              <a:ext uri="{FF2B5EF4-FFF2-40B4-BE49-F238E27FC236}">
                <a16:creationId xmlns:a16="http://schemas.microsoft.com/office/drawing/2014/main" id="{8E11621E-927B-44C3-B430-6C8A180B76B4}"/>
              </a:ext>
            </a:extLst>
          </p:cNvPr>
          <p:cNvSpPr txBox="1"/>
          <p:nvPr/>
        </p:nvSpPr>
        <p:spPr>
          <a:xfrm>
            <a:off x="4564779" y="5823922"/>
            <a:ext cx="1665841"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地域住民向けパンフ</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8" name="スライド番号プレースホルダー 3">
            <a:extLst>
              <a:ext uri="{FF2B5EF4-FFF2-40B4-BE49-F238E27FC236}">
                <a16:creationId xmlns:a16="http://schemas.microsoft.com/office/drawing/2014/main" id="{61139DA9-56E3-4611-80FA-2D3CE2FA59EC}"/>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6A8676B-A465-4A90-831B-D203CE5F9472}"/>
              </a:ext>
            </a:extLst>
          </p:cNvPr>
          <p:cNvSpPr/>
          <p:nvPr/>
        </p:nvSpPr>
        <p:spPr>
          <a:xfrm>
            <a:off x="216000" y="607142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p>
        </p:txBody>
      </p:sp>
      <p:sp>
        <p:nvSpPr>
          <p:cNvPr id="24" name="正方形/長方形 23">
            <a:extLst>
              <a:ext uri="{FF2B5EF4-FFF2-40B4-BE49-F238E27FC236}">
                <a16:creationId xmlns:a16="http://schemas.microsoft.com/office/drawing/2014/main" id="{3D7EB7B5-F767-4BD2-B119-177A2F448E9D}"/>
              </a:ext>
            </a:extLst>
          </p:cNvPr>
          <p:cNvSpPr/>
          <p:nvPr/>
        </p:nvSpPr>
        <p:spPr>
          <a:xfrm>
            <a:off x="216000" y="4226780"/>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p>
        </p:txBody>
      </p:sp>
    </p:spTree>
    <p:extLst>
      <p:ext uri="{BB962C8B-B14F-4D97-AF65-F5344CB8AC3E}">
        <p14:creationId xmlns:p14="http://schemas.microsoft.com/office/powerpoint/2010/main" val="3120477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7010400" cy="648000"/>
          </a:xfrm>
        </p:spPr>
        <p:txBody>
          <a:bodyPr/>
          <a:lstStyle/>
          <a:p>
            <a:r>
              <a:rPr lang="ja-JP" altLang="en-US" sz="2000" b="1" dirty="0">
                <a:latin typeface="游ゴシック" panose="020B0400000000000000" pitchFamily="50" charset="-128"/>
                <a:ea typeface="游ゴシック" panose="020B0400000000000000" pitchFamily="50" charset="-128"/>
              </a:rPr>
              <a:t>■広域緊急交通路沿道建築物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ダイレクトメール送付等による働きかけ（建物）</a:t>
            </a:r>
          </a:p>
        </p:txBody>
      </p:sp>
      <p:pic>
        <p:nvPicPr>
          <p:cNvPr id="3" name="図 2">
            <a:extLst>
              <a:ext uri="{FF2B5EF4-FFF2-40B4-BE49-F238E27FC236}">
                <a16:creationId xmlns:a16="http://schemas.microsoft.com/office/drawing/2014/main" id="{1C559BA1-BAFE-4610-AB66-2EFFE29C32F7}"/>
              </a:ext>
            </a:extLst>
          </p:cNvPr>
          <p:cNvPicPr>
            <a:picLocks noChangeAspect="1"/>
          </p:cNvPicPr>
          <p:nvPr/>
        </p:nvPicPr>
        <p:blipFill>
          <a:blip r:embed="rId3"/>
          <a:stretch>
            <a:fillRect/>
          </a:stretch>
        </p:blipFill>
        <p:spPr>
          <a:xfrm>
            <a:off x="6008432" y="2351542"/>
            <a:ext cx="1246153" cy="1800000"/>
          </a:xfrm>
          <a:prstGeom prst="rect">
            <a:avLst/>
          </a:prstGeom>
        </p:spPr>
      </p:pic>
      <p:pic>
        <p:nvPicPr>
          <p:cNvPr id="11" name="図 10">
            <a:extLst>
              <a:ext uri="{FF2B5EF4-FFF2-40B4-BE49-F238E27FC236}">
                <a16:creationId xmlns:a16="http://schemas.microsoft.com/office/drawing/2014/main" id="{CF02B5CC-73DA-4D7D-9453-87C6E0C9452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65795" y="2351541"/>
            <a:ext cx="1246154" cy="1800000"/>
          </a:xfrm>
          <a:prstGeom prst="rect">
            <a:avLst/>
          </a:prstGeom>
        </p:spPr>
      </p:pic>
      <p:sp>
        <p:nvSpPr>
          <p:cNvPr id="15" name="テキスト ボックス 14">
            <a:extLst>
              <a:ext uri="{FF2B5EF4-FFF2-40B4-BE49-F238E27FC236}">
                <a16:creationId xmlns:a16="http://schemas.microsoft.com/office/drawing/2014/main" id="{DDC0D391-68CD-4CF9-8423-58B8A679E278}"/>
              </a:ext>
            </a:extLst>
          </p:cNvPr>
          <p:cNvSpPr txBox="1"/>
          <p:nvPr/>
        </p:nvSpPr>
        <p:spPr>
          <a:xfrm>
            <a:off x="216000" y="2700000"/>
            <a:ext cx="5048201"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○毎年、所有者へダイレクトメールを送付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174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AA5FC0A5-3E6A-4239-9445-5EA3B26719BD}"/>
              </a:ext>
            </a:extLst>
          </p:cNvPr>
          <p:cNvSpPr txBox="1"/>
          <p:nvPr/>
        </p:nvSpPr>
        <p:spPr>
          <a:xfrm>
            <a:off x="216000" y="4183758"/>
            <a:ext cx="5191527"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○ダイレクトメールによる定期的な情報提供や個別訪問による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補助制度等の丁寧な説明をしたことにより、</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6</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年間で</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50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棟が</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耐震化がされている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3E6F1F53-B6A5-E77C-44F8-23AA8447F76C}"/>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6" name="テキスト ボックス 5">
            <a:extLst>
              <a:ext uri="{FF2B5EF4-FFF2-40B4-BE49-F238E27FC236}">
                <a16:creationId xmlns:a16="http://schemas.microsoft.com/office/drawing/2014/main" id="{CBE38E83-CE48-33D4-30B3-EFB980633533}"/>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○毎年、所有者へダイレクトメールを送付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○広域緊急交通路の重要性を記載したパンフレットの他、耐震プロデューサー派遣や補助制度のチラシを</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5DB8F46E-4009-8039-E53F-07D1494B58D7}"/>
              </a:ext>
            </a:extLst>
          </p:cNvPr>
          <p:cNvSpPr txBox="1"/>
          <p:nvPr/>
        </p:nvSpPr>
        <p:spPr>
          <a:xfrm>
            <a:off x="6574447" y="4151541"/>
            <a:ext cx="1531188"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所有者向けパンフ</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50300EBF-1A3C-44CE-A5BF-1223454A33E4}"/>
              </a:ext>
            </a:extLst>
          </p:cNvPr>
          <p:cNvPicPr>
            <a:picLocks noChangeAspect="1"/>
          </p:cNvPicPr>
          <p:nvPr/>
        </p:nvPicPr>
        <p:blipFill>
          <a:blip r:embed="rId5"/>
          <a:stretch>
            <a:fillRect/>
          </a:stretch>
        </p:blipFill>
        <p:spPr>
          <a:xfrm>
            <a:off x="6008432" y="4648918"/>
            <a:ext cx="1352469" cy="1800000"/>
          </a:xfrm>
          <a:prstGeom prst="rect">
            <a:avLst/>
          </a:prstGeom>
        </p:spPr>
      </p:pic>
      <p:pic>
        <p:nvPicPr>
          <p:cNvPr id="19" name="図 18">
            <a:extLst>
              <a:ext uri="{FF2B5EF4-FFF2-40B4-BE49-F238E27FC236}">
                <a16:creationId xmlns:a16="http://schemas.microsoft.com/office/drawing/2014/main" id="{AE7F9391-E1B1-4F21-AA6D-6F3AA175E9D2}"/>
              </a:ext>
            </a:extLst>
          </p:cNvPr>
          <p:cNvPicPr>
            <a:picLocks noChangeAspect="1"/>
          </p:cNvPicPr>
          <p:nvPr/>
        </p:nvPicPr>
        <p:blipFill>
          <a:blip r:embed="rId6"/>
          <a:stretch>
            <a:fillRect/>
          </a:stretch>
        </p:blipFill>
        <p:spPr>
          <a:xfrm>
            <a:off x="7458389" y="4651804"/>
            <a:ext cx="1276054" cy="1800000"/>
          </a:xfrm>
          <a:prstGeom prst="rect">
            <a:avLst/>
          </a:prstGeom>
        </p:spPr>
      </p:pic>
      <p:sp>
        <p:nvSpPr>
          <p:cNvPr id="22" name="テキスト ボックス 21">
            <a:extLst>
              <a:ext uri="{FF2B5EF4-FFF2-40B4-BE49-F238E27FC236}">
                <a16:creationId xmlns:a16="http://schemas.microsoft.com/office/drawing/2014/main" id="{D5E8814C-90DC-4B6F-AA68-ADB934E8CA6A}"/>
              </a:ext>
            </a:extLst>
          </p:cNvPr>
          <p:cNvSpPr txBox="1"/>
          <p:nvPr/>
        </p:nvSpPr>
        <p:spPr>
          <a:xfrm>
            <a:off x="6149904" y="6446770"/>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耐プロチラシ</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C0AE9B97-CA0C-4B14-BF32-BAEBDE5C74D8}"/>
              </a:ext>
            </a:extLst>
          </p:cNvPr>
          <p:cNvSpPr txBox="1"/>
          <p:nvPr/>
        </p:nvSpPr>
        <p:spPr>
          <a:xfrm>
            <a:off x="7561654" y="6446770"/>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補助金チラシ</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8" name="スライド番号プレースホルダー 3">
            <a:extLst>
              <a:ext uri="{FF2B5EF4-FFF2-40B4-BE49-F238E27FC236}">
                <a16:creationId xmlns:a16="http://schemas.microsoft.com/office/drawing/2014/main" id="{EBBF5AC7-D3CA-447F-832B-7026C20A7A22}"/>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4" name="正方形/長方形 23">
            <a:extLst>
              <a:ext uri="{FF2B5EF4-FFF2-40B4-BE49-F238E27FC236}">
                <a16:creationId xmlns:a16="http://schemas.microsoft.com/office/drawing/2014/main" id="{7EA78BA7-7C69-4FF8-B50F-C07F4E2180D6}"/>
              </a:ext>
            </a:extLst>
          </p:cNvPr>
          <p:cNvSpPr/>
          <p:nvPr/>
        </p:nvSpPr>
        <p:spPr>
          <a:xfrm>
            <a:off x="216000" y="3808134"/>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5" name="正方形/長方形 24">
            <a:extLst>
              <a:ext uri="{FF2B5EF4-FFF2-40B4-BE49-F238E27FC236}">
                <a16:creationId xmlns:a16="http://schemas.microsoft.com/office/drawing/2014/main" id="{93BA2D4A-3A93-4020-ACDF-8EB1D4EEE107}"/>
              </a:ext>
            </a:extLst>
          </p:cNvPr>
          <p:cNvSpPr/>
          <p:nvPr/>
        </p:nvSpPr>
        <p:spPr>
          <a:xfrm>
            <a:off x="216000" y="5511147"/>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6" name="テキスト ボックス 25">
            <a:extLst>
              <a:ext uri="{FF2B5EF4-FFF2-40B4-BE49-F238E27FC236}">
                <a16:creationId xmlns:a16="http://schemas.microsoft.com/office/drawing/2014/main" id="{164F26D1-2784-4E28-B877-B45D3C4E9FA3}"/>
              </a:ext>
            </a:extLst>
          </p:cNvPr>
          <p:cNvSpPr txBox="1"/>
          <p:nvPr/>
        </p:nvSpPr>
        <p:spPr>
          <a:xfrm>
            <a:off x="216000" y="5867336"/>
            <a:ext cx="5611483" cy="7386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○毎年送付することで、「所有者への継続的な意識喚起や耐震化</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の検討のきっかけ」や「所有権移転など状況の変化に関する情報</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の把握」など、一定の効果がある</a:t>
            </a:r>
          </a:p>
        </p:txBody>
      </p:sp>
    </p:spTree>
    <p:extLst>
      <p:ext uri="{BB962C8B-B14F-4D97-AF65-F5344CB8AC3E}">
        <p14:creationId xmlns:p14="http://schemas.microsoft.com/office/powerpoint/2010/main" val="1899491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1" y="252000"/>
            <a:ext cx="7416601" cy="648000"/>
          </a:xfrm>
        </p:spPr>
        <p:txBody>
          <a:bodyPr/>
          <a:lstStyle/>
          <a:p>
            <a:r>
              <a:rPr lang="ja-JP" altLang="en-US" sz="2000" b="1" dirty="0">
                <a:latin typeface="游ゴシック" panose="020B0400000000000000" pitchFamily="50" charset="-128"/>
                <a:ea typeface="游ゴシック" panose="020B0400000000000000" pitchFamily="50" charset="-128"/>
              </a:rPr>
              <a:t>■広域緊急交通路沿道建築物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専門家派遣による支援（建物）</a:t>
            </a:r>
          </a:p>
        </p:txBody>
      </p:sp>
      <p:grpSp>
        <p:nvGrpSpPr>
          <p:cNvPr id="50" name="グループ化 49">
            <a:extLst>
              <a:ext uri="{FF2B5EF4-FFF2-40B4-BE49-F238E27FC236}">
                <a16:creationId xmlns:a16="http://schemas.microsoft.com/office/drawing/2014/main" id="{884FE8CC-0DD4-430B-8065-0C83E867ED0D}"/>
              </a:ext>
            </a:extLst>
          </p:cNvPr>
          <p:cNvGrpSpPr>
            <a:grpSpLocks noChangeAspect="1"/>
          </p:cNvGrpSpPr>
          <p:nvPr/>
        </p:nvGrpSpPr>
        <p:grpSpPr>
          <a:xfrm>
            <a:off x="6489163" y="5181224"/>
            <a:ext cx="1948470" cy="1309735"/>
            <a:chOff x="101658" y="3423590"/>
            <a:chExt cx="2319100" cy="1558867"/>
          </a:xfrm>
        </p:grpSpPr>
        <p:pic>
          <p:nvPicPr>
            <p:cNvPr id="51" name="図 50" descr="部屋の中にいる人たち&#10;&#10;低い精度で自動的に生成された説明">
              <a:extLst>
                <a:ext uri="{FF2B5EF4-FFF2-40B4-BE49-F238E27FC236}">
                  <a16:creationId xmlns:a16="http://schemas.microsoft.com/office/drawing/2014/main" id="{91F2E01F-4FFD-4929-918C-6D64EFE8A5D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5992"/>
            <a:stretch/>
          </p:blipFill>
          <p:spPr>
            <a:xfrm>
              <a:off x="101658" y="3423590"/>
              <a:ext cx="2319100" cy="1558867"/>
            </a:xfrm>
            <a:prstGeom prst="rect">
              <a:avLst/>
            </a:prstGeom>
          </p:spPr>
        </p:pic>
        <p:sp>
          <p:nvSpPr>
            <p:cNvPr id="52" name="四角形吹き出し 39">
              <a:extLst>
                <a:ext uri="{FF2B5EF4-FFF2-40B4-BE49-F238E27FC236}">
                  <a16:creationId xmlns:a16="http://schemas.microsoft.com/office/drawing/2014/main" id="{316912B1-35DD-400F-836B-889137A8A72C}"/>
                </a:ext>
              </a:extLst>
            </p:cNvPr>
            <p:cNvSpPr/>
            <p:nvPr/>
          </p:nvSpPr>
          <p:spPr>
            <a:xfrm>
              <a:off x="984819" y="3466482"/>
              <a:ext cx="844142" cy="209597"/>
            </a:xfrm>
            <a:prstGeom prst="wedgeRectCallout">
              <a:avLst>
                <a:gd name="adj1" fmla="val -20622"/>
                <a:gd name="adj2" fmla="val 88409"/>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耐震プロデューサー</a:t>
              </a:r>
            </a:p>
          </p:txBody>
        </p:sp>
        <p:sp>
          <p:nvSpPr>
            <p:cNvPr id="53" name="四角形吹き出し 6">
              <a:extLst>
                <a:ext uri="{FF2B5EF4-FFF2-40B4-BE49-F238E27FC236}">
                  <a16:creationId xmlns:a16="http://schemas.microsoft.com/office/drawing/2014/main" id="{FD978692-4CD4-4864-9ED1-752BA3EB8C32}"/>
                </a:ext>
              </a:extLst>
            </p:cNvPr>
            <p:cNvSpPr/>
            <p:nvPr/>
          </p:nvSpPr>
          <p:spPr>
            <a:xfrm>
              <a:off x="1793193" y="3825669"/>
              <a:ext cx="476822" cy="209597"/>
            </a:xfrm>
            <a:prstGeom prst="wedgeRectCallout">
              <a:avLst>
                <a:gd name="adj1" fmla="val 22034"/>
                <a:gd name="adj2" fmla="val 81593"/>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a:t>
              </a:r>
            </a:p>
          </p:txBody>
        </p:sp>
        <p:sp>
          <p:nvSpPr>
            <p:cNvPr id="54" name="四角形吹き出し 6">
              <a:extLst>
                <a:ext uri="{FF2B5EF4-FFF2-40B4-BE49-F238E27FC236}">
                  <a16:creationId xmlns:a16="http://schemas.microsoft.com/office/drawing/2014/main" id="{7E62961F-4C9F-401D-B663-6AFEF6E465F9}"/>
                </a:ext>
              </a:extLst>
            </p:cNvPr>
            <p:cNvSpPr/>
            <p:nvPr/>
          </p:nvSpPr>
          <p:spPr>
            <a:xfrm>
              <a:off x="250107" y="3554458"/>
              <a:ext cx="376903" cy="209597"/>
            </a:xfrm>
            <a:prstGeom prst="wedgeRectCallout">
              <a:avLst>
                <a:gd name="adj1" fmla="val -20622"/>
                <a:gd name="adj2" fmla="val 88409"/>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a:t>
              </a:r>
            </a:p>
          </p:txBody>
        </p:sp>
        <p:sp>
          <p:nvSpPr>
            <p:cNvPr id="55" name="四角形吹き出し 6">
              <a:extLst>
                <a:ext uri="{FF2B5EF4-FFF2-40B4-BE49-F238E27FC236}">
                  <a16:creationId xmlns:a16="http://schemas.microsoft.com/office/drawing/2014/main" id="{761DEEDE-5D11-4E2F-BC39-27DEE378E676}"/>
                </a:ext>
              </a:extLst>
            </p:cNvPr>
            <p:cNvSpPr/>
            <p:nvPr/>
          </p:nvSpPr>
          <p:spPr>
            <a:xfrm>
              <a:off x="212609" y="4720045"/>
              <a:ext cx="466084" cy="209597"/>
            </a:xfrm>
            <a:prstGeom prst="wedgeRectCallout">
              <a:avLst>
                <a:gd name="adj1" fmla="val -23680"/>
                <a:gd name="adj2" fmla="val -93369"/>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事務局</a:t>
              </a:r>
            </a:p>
          </p:txBody>
        </p:sp>
        <p:sp>
          <p:nvSpPr>
            <p:cNvPr id="56" name="四角形吹き出し 6">
              <a:extLst>
                <a:ext uri="{FF2B5EF4-FFF2-40B4-BE49-F238E27FC236}">
                  <a16:creationId xmlns:a16="http://schemas.microsoft.com/office/drawing/2014/main" id="{F54874BF-7040-407C-8FEF-7EEDCD9F6142}"/>
                </a:ext>
              </a:extLst>
            </p:cNvPr>
            <p:cNvSpPr/>
            <p:nvPr/>
          </p:nvSpPr>
          <p:spPr>
            <a:xfrm>
              <a:off x="1906026" y="4720045"/>
              <a:ext cx="466084" cy="209597"/>
            </a:xfrm>
            <a:prstGeom prst="wedgeRectCallout">
              <a:avLst>
                <a:gd name="adj1" fmla="val -46568"/>
                <a:gd name="adj2" fmla="val -86098"/>
              </a:avLst>
            </a:prstGeom>
            <a:ln>
              <a:noFill/>
            </a:ln>
          </p:spPr>
          <p:style>
            <a:lnRef idx="2">
              <a:schemeClr val="dk1"/>
            </a:lnRef>
            <a:fillRef idx="1">
              <a:schemeClr val="lt1"/>
            </a:fillRef>
            <a:effectRef idx="0">
              <a:schemeClr val="dk1"/>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大阪府</a:t>
              </a:r>
            </a:p>
          </p:txBody>
        </p:sp>
      </p:grpSp>
      <p:sp>
        <p:nvSpPr>
          <p:cNvPr id="2" name="テキスト ボックス 1">
            <a:extLst>
              <a:ext uri="{FF2B5EF4-FFF2-40B4-BE49-F238E27FC236}">
                <a16:creationId xmlns:a16="http://schemas.microsoft.com/office/drawing/2014/main" id="{3DAA9A3C-A473-4181-1AB1-5F7BCAC2E74A}"/>
              </a:ext>
            </a:extLst>
          </p:cNvPr>
          <p:cNvSpPr txBox="1"/>
          <p:nvPr/>
        </p:nvSpPr>
        <p:spPr>
          <a:xfrm>
            <a:off x="216000" y="2617141"/>
            <a:ext cx="4679154" cy="116955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○派遣棟数　  ２０棟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○派遣回数　  ４９回</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○耐震化済　　３棟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○Ｒ６耐震化予定　　４棟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○前向きに検討中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棟</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84CF7068-9094-8B4E-6B80-F6959CBF8AF8}"/>
              </a:ext>
            </a:extLst>
          </p:cNvPr>
          <p:cNvSpPr txBox="1"/>
          <p:nvPr/>
        </p:nvSpPr>
        <p:spPr>
          <a:xfrm>
            <a:off x="216000" y="4368103"/>
            <a:ext cx="5647653" cy="116955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○所有者の個別事情を踏まえたアドバイスにより、</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具体的な耐震化のイメージができ、改修のきっかけに</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つながっている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○特に耐震性不足の多い分譲マンションの耐震化を促進するため、</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マンション管理士など専門家の拡充を図る必要がある</a:t>
            </a:r>
          </a:p>
        </p:txBody>
      </p:sp>
      <p:sp>
        <p:nvSpPr>
          <p:cNvPr id="5" name="正方形/長方形 4">
            <a:extLst>
              <a:ext uri="{FF2B5EF4-FFF2-40B4-BE49-F238E27FC236}">
                <a16:creationId xmlns:a16="http://schemas.microsoft.com/office/drawing/2014/main" id="{02824F4A-5B6C-716E-F810-37EA5E5D26D9}"/>
              </a:ext>
            </a:extLst>
          </p:cNvPr>
          <p:cNvSpPr/>
          <p:nvPr/>
        </p:nvSpPr>
        <p:spPr>
          <a:xfrm>
            <a:off x="216000" y="2268000"/>
            <a:ext cx="1152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7" name="テキスト ボックス 6">
            <a:extLst>
              <a:ext uri="{FF2B5EF4-FFF2-40B4-BE49-F238E27FC236}">
                <a16:creationId xmlns:a16="http://schemas.microsoft.com/office/drawing/2014/main" id="{1F60A3CD-9B6B-3307-1EC0-1F44064BB87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○耐震化に精通した耐震プロデューサーを派遣し、所有者の課題解決や事業計画立案のため、各種専門家（弁護士等）と連携しながら的確なアドバイスを実施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1" name="Rectangle 3">
            <a:extLst>
              <a:ext uri="{FF2B5EF4-FFF2-40B4-BE49-F238E27FC236}">
                <a16:creationId xmlns:a16="http://schemas.microsoft.com/office/drawing/2014/main" id="{8C57132D-8E07-317B-0CBE-ACA7328A1401}"/>
              </a:ext>
            </a:extLst>
          </p:cNvPr>
          <p:cNvSpPr>
            <a:spLocks noChangeArrowheads="1"/>
          </p:cNvSpPr>
          <p:nvPr/>
        </p:nvSpPr>
        <p:spPr bwMode="auto">
          <a:xfrm>
            <a:off x="5133069" y="4037329"/>
            <a:ext cx="3823116" cy="972000"/>
          </a:xfrm>
          <a:prstGeom prst="roundRect">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アドバイス等の内容</a:t>
            </a:r>
            <a:endPar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☞耐震補強や建替えのイメージ案の提供</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☞概算工事費等の算出</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☞資金計画等についての情報提供</a:t>
            </a:r>
            <a:endParaRPr kumimoji="0"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rPr>
              <a:t>☞区分所有者、賃借人の権利関係の法的解釈　等</a:t>
            </a:r>
          </a:p>
        </p:txBody>
      </p:sp>
      <p:grpSp>
        <p:nvGrpSpPr>
          <p:cNvPr id="13" name="グループ化 12">
            <a:extLst>
              <a:ext uri="{FF2B5EF4-FFF2-40B4-BE49-F238E27FC236}">
                <a16:creationId xmlns:a16="http://schemas.microsoft.com/office/drawing/2014/main" id="{DAE5BC15-BA99-8FB5-730F-FD125D79C28C}"/>
              </a:ext>
            </a:extLst>
          </p:cNvPr>
          <p:cNvGrpSpPr/>
          <p:nvPr/>
        </p:nvGrpSpPr>
        <p:grpSpPr>
          <a:xfrm>
            <a:off x="5133069" y="2227451"/>
            <a:ext cx="3823116" cy="1763712"/>
            <a:chOff x="5133069" y="2340884"/>
            <a:chExt cx="3823116" cy="1763712"/>
          </a:xfrm>
        </p:grpSpPr>
        <p:grpSp>
          <p:nvGrpSpPr>
            <p:cNvPr id="97" name="グループ化 96">
              <a:extLst>
                <a:ext uri="{FF2B5EF4-FFF2-40B4-BE49-F238E27FC236}">
                  <a16:creationId xmlns:a16="http://schemas.microsoft.com/office/drawing/2014/main" id="{994169A5-1627-49F9-AF08-9A2A124AD801}"/>
                </a:ext>
              </a:extLst>
            </p:cNvPr>
            <p:cNvGrpSpPr/>
            <p:nvPr/>
          </p:nvGrpSpPr>
          <p:grpSpPr>
            <a:xfrm>
              <a:off x="5133069" y="2574266"/>
              <a:ext cx="3629426" cy="1438118"/>
              <a:chOff x="7262924" y="4791553"/>
              <a:chExt cx="5134555" cy="2626222"/>
            </a:xfrm>
          </p:grpSpPr>
          <p:sp>
            <p:nvSpPr>
              <p:cNvPr id="98" name="楕円 97">
                <a:extLst>
                  <a:ext uri="{FF2B5EF4-FFF2-40B4-BE49-F238E27FC236}">
                    <a16:creationId xmlns:a16="http://schemas.microsoft.com/office/drawing/2014/main" id="{DEFE9871-FB6C-41AC-AF3D-97F983982092}"/>
                  </a:ext>
                </a:extLst>
              </p:cNvPr>
              <p:cNvSpPr/>
              <p:nvPr/>
            </p:nvSpPr>
            <p:spPr>
              <a:xfrm>
                <a:off x="8552535" y="6559281"/>
                <a:ext cx="799026" cy="570255"/>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a:t>
                </a:r>
              </a:p>
            </p:txBody>
          </p:sp>
          <p:sp>
            <p:nvSpPr>
              <p:cNvPr id="99" name="角丸四角形 35">
                <a:extLst>
                  <a:ext uri="{FF2B5EF4-FFF2-40B4-BE49-F238E27FC236}">
                    <a16:creationId xmlns:a16="http://schemas.microsoft.com/office/drawing/2014/main" id="{CC507B8E-0777-425B-9C95-1C963B8E64D4}"/>
                  </a:ext>
                </a:extLst>
              </p:cNvPr>
              <p:cNvSpPr/>
              <p:nvPr/>
            </p:nvSpPr>
            <p:spPr>
              <a:xfrm>
                <a:off x="10297985" y="5407244"/>
                <a:ext cx="354722" cy="1875748"/>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耐震プロデューサー</a:t>
                </a:r>
              </a:p>
            </p:txBody>
          </p:sp>
          <p:cxnSp>
            <p:nvCxnSpPr>
              <p:cNvPr id="100" name="直線矢印コネクタ 99">
                <a:extLst>
                  <a:ext uri="{FF2B5EF4-FFF2-40B4-BE49-F238E27FC236}">
                    <a16:creationId xmlns:a16="http://schemas.microsoft.com/office/drawing/2014/main" id="{13E794F5-F861-4B94-BF8D-FDBF2260C76C}"/>
                  </a:ext>
                </a:extLst>
              </p:cNvPr>
              <p:cNvCxnSpPr>
                <a:stCxn id="98" idx="6"/>
              </p:cNvCxnSpPr>
              <p:nvPr/>
            </p:nvCxnSpPr>
            <p:spPr>
              <a:xfrm flipV="1">
                <a:off x="9351561" y="6842959"/>
                <a:ext cx="992038" cy="14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正方形/長方形 100">
                <a:extLst>
                  <a:ext uri="{FF2B5EF4-FFF2-40B4-BE49-F238E27FC236}">
                    <a16:creationId xmlns:a16="http://schemas.microsoft.com/office/drawing/2014/main" id="{5F0B4CB5-5798-4E4F-BB2B-A6F292F9EDA2}"/>
                  </a:ext>
                </a:extLst>
              </p:cNvPr>
              <p:cNvSpPr/>
              <p:nvPr/>
            </p:nvSpPr>
            <p:spPr>
              <a:xfrm>
                <a:off x="9253196" y="6450375"/>
                <a:ext cx="1078880" cy="461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相談</a:t>
                </a:r>
              </a:p>
            </p:txBody>
          </p:sp>
          <p:sp>
            <p:nvSpPr>
              <p:cNvPr id="102" name="楕円 101">
                <a:extLst>
                  <a:ext uri="{FF2B5EF4-FFF2-40B4-BE49-F238E27FC236}">
                    <a16:creationId xmlns:a16="http://schemas.microsoft.com/office/drawing/2014/main" id="{217B8AAE-DCA0-477C-B6F2-D1184CA31B7A}"/>
                  </a:ext>
                </a:extLst>
              </p:cNvPr>
              <p:cNvSpPr/>
              <p:nvPr/>
            </p:nvSpPr>
            <p:spPr>
              <a:xfrm>
                <a:off x="11162553" y="6756074"/>
                <a:ext cx="1124761" cy="380169"/>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FP</a:t>
                </a:r>
              </a:p>
            </p:txBody>
          </p:sp>
          <p:sp>
            <p:nvSpPr>
              <p:cNvPr id="103" name="正方形/長方形 102">
                <a:extLst>
                  <a:ext uri="{FF2B5EF4-FFF2-40B4-BE49-F238E27FC236}">
                    <a16:creationId xmlns:a16="http://schemas.microsoft.com/office/drawing/2014/main" id="{F4547CDD-8D6E-4AEF-BB25-C85F608B0998}"/>
                  </a:ext>
                </a:extLst>
              </p:cNvPr>
              <p:cNvSpPr/>
              <p:nvPr/>
            </p:nvSpPr>
            <p:spPr>
              <a:xfrm>
                <a:off x="9462238" y="7185936"/>
                <a:ext cx="725687" cy="22481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アドバイス</a:t>
                </a:r>
              </a:p>
            </p:txBody>
          </p:sp>
          <p:sp>
            <p:nvSpPr>
              <p:cNvPr id="104" name="正方形/長方形 103">
                <a:extLst>
                  <a:ext uri="{FF2B5EF4-FFF2-40B4-BE49-F238E27FC236}">
                    <a16:creationId xmlns:a16="http://schemas.microsoft.com/office/drawing/2014/main" id="{DD709AB2-9143-432A-AAA2-8C74E45E117E}"/>
                  </a:ext>
                </a:extLst>
              </p:cNvPr>
              <p:cNvSpPr/>
              <p:nvPr/>
            </p:nvSpPr>
            <p:spPr>
              <a:xfrm>
                <a:off x="10350680" y="5218756"/>
                <a:ext cx="1078880" cy="3485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連携</a:t>
                </a:r>
              </a:p>
            </p:txBody>
          </p:sp>
          <p:cxnSp>
            <p:nvCxnSpPr>
              <p:cNvPr id="105" name="直線コネクタ 104">
                <a:extLst>
                  <a:ext uri="{FF2B5EF4-FFF2-40B4-BE49-F238E27FC236}">
                    <a16:creationId xmlns:a16="http://schemas.microsoft.com/office/drawing/2014/main" id="{48631CEB-E6BB-4A10-9586-2DFD752F0156}"/>
                  </a:ext>
                </a:extLst>
              </p:cNvPr>
              <p:cNvCxnSpPr/>
              <p:nvPr/>
            </p:nvCxnSpPr>
            <p:spPr>
              <a:xfrm flipV="1">
                <a:off x="10679226" y="5614415"/>
                <a:ext cx="421786"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6" name="矢印: 左 7">
                <a:extLst>
                  <a:ext uri="{FF2B5EF4-FFF2-40B4-BE49-F238E27FC236}">
                    <a16:creationId xmlns:a16="http://schemas.microsoft.com/office/drawing/2014/main" id="{1D1CD725-56AC-4BCE-8D77-2BD5B21C6774}"/>
                  </a:ext>
                </a:extLst>
              </p:cNvPr>
              <p:cNvSpPr/>
              <p:nvPr/>
            </p:nvSpPr>
            <p:spPr>
              <a:xfrm>
                <a:off x="9362108" y="6924442"/>
                <a:ext cx="887420" cy="249188"/>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cxnSp>
            <p:nvCxnSpPr>
              <p:cNvPr id="108" name="直線コネクタ 107">
                <a:extLst>
                  <a:ext uri="{FF2B5EF4-FFF2-40B4-BE49-F238E27FC236}">
                    <a16:creationId xmlns:a16="http://schemas.microsoft.com/office/drawing/2014/main" id="{8BC59B38-82C8-48FE-A730-B37D5817D5EF}"/>
                  </a:ext>
                </a:extLst>
              </p:cNvPr>
              <p:cNvCxnSpPr/>
              <p:nvPr/>
            </p:nvCxnSpPr>
            <p:spPr>
              <a:xfrm flipV="1">
                <a:off x="10679227" y="6279945"/>
                <a:ext cx="421785"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0" name="角丸四角形 46">
                <a:extLst>
                  <a:ext uri="{FF2B5EF4-FFF2-40B4-BE49-F238E27FC236}">
                    <a16:creationId xmlns:a16="http://schemas.microsoft.com/office/drawing/2014/main" id="{A36EA249-932D-41E5-8877-7F8EB74B7E17}"/>
                  </a:ext>
                </a:extLst>
              </p:cNvPr>
              <p:cNvSpPr/>
              <p:nvPr/>
            </p:nvSpPr>
            <p:spPr>
              <a:xfrm>
                <a:off x="8473382" y="5424329"/>
                <a:ext cx="937302" cy="668358"/>
              </a:xfrm>
              <a:prstGeom prst="roundRect">
                <a:avLst/>
              </a:prstGeom>
              <a:solidFill>
                <a:srgbClr val="9C9CDF"/>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事務局</a:t>
                </a:r>
              </a:p>
            </p:txBody>
          </p:sp>
          <p:sp>
            <p:nvSpPr>
              <p:cNvPr id="111" name="角丸四角形 47">
                <a:extLst>
                  <a:ext uri="{FF2B5EF4-FFF2-40B4-BE49-F238E27FC236}">
                    <a16:creationId xmlns:a16="http://schemas.microsoft.com/office/drawing/2014/main" id="{F9888133-253E-4861-864B-42B1C4572F24}"/>
                  </a:ext>
                </a:extLst>
              </p:cNvPr>
              <p:cNvSpPr/>
              <p:nvPr/>
            </p:nvSpPr>
            <p:spPr>
              <a:xfrm>
                <a:off x="7385038" y="5410364"/>
                <a:ext cx="656111" cy="668358"/>
              </a:xfrm>
              <a:prstGeom prst="roundRect">
                <a:avLst/>
              </a:prstGeom>
              <a:ln w="12700"/>
            </p:spPr>
            <p:style>
              <a:lnRef idx="2">
                <a:schemeClr val="accent3">
                  <a:shade val="50000"/>
                </a:schemeClr>
              </a:lnRef>
              <a:fillRef idx="1">
                <a:schemeClr val="accent3"/>
              </a:fillRef>
              <a:effectRef idx="0">
                <a:schemeClr val="accent3"/>
              </a:effectRef>
              <a:fontRef idx="minor">
                <a:schemeClr val="lt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大阪府</a:t>
                </a:r>
              </a:p>
            </p:txBody>
          </p:sp>
          <p:sp>
            <p:nvSpPr>
              <p:cNvPr id="112" name="正方形/長方形 111">
                <a:extLst>
                  <a:ext uri="{FF2B5EF4-FFF2-40B4-BE49-F238E27FC236}">
                    <a16:creationId xmlns:a16="http://schemas.microsoft.com/office/drawing/2014/main" id="{CDBD571E-FBA3-4F2B-9645-FD1C2C5B815B}"/>
                  </a:ext>
                </a:extLst>
              </p:cNvPr>
              <p:cNvSpPr/>
              <p:nvPr/>
            </p:nvSpPr>
            <p:spPr>
              <a:xfrm>
                <a:off x="8765202" y="6154944"/>
                <a:ext cx="945353" cy="4612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派遣依頼</a:t>
                </a:r>
              </a:p>
            </p:txBody>
          </p:sp>
          <p:cxnSp>
            <p:nvCxnSpPr>
              <p:cNvPr id="113" name="直線矢印コネクタ 112">
                <a:extLst>
                  <a:ext uri="{FF2B5EF4-FFF2-40B4-BE49-F238E27FC236}">
                    <a16:creationId xmlns:a16="http://schemas.microsoft.com/office/drawing/2014/main" id="{EA042239-86AB-44C2-806C-37252DFA208F}"/>
                  </a:ext>
                </a:extLst>
              </p:cNvPr>
              <p:cNvCxnSpPr/>
              <p:nvPr/>
            </p:nvCxnSpPr>
            <p:spPr>
              <a:xfrm flipV="1">
                <a:off x="8092766" y="5622923"/>
                <a:ext cx="331810" cy="144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4" name="正方形/長方形 113">
                <a:extLst>
                  <a:ext uri="{FF2B5EF4-FFF2-40B4-BE49-F238E27FC236}">
                    <a16:creationId xmlns:a16="http://schemas.microsoft.com/office/drawing/2014/main" id="{EDB67A5B-B972-4751-BE58-DD50CDBEB601}"/>
                  </a:ext>
                </a:extLst>
              </p:cNvPr>
              <p:cNvSpPr/>
              <p:nvPr/>
            </p:nvSpPr>
            <p:spPr>
              <a:xfrm>
                <a:off x="7648253" y="5163142"/>
                <a:ext cx="1244418" cy="4041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委託</a:t>
                </a:r>
              </a:p>
            </p:txBody>
          </p:sp>
          <p:cxnSp>
            <p:nvCxnSpPr>
              <p:cNvPr id="115" name="直線矢印コネクタ 114">
                <a:extLst>
                  <a:ext uri="{FF2B5EF4-FFF2-40B4-BE49-F238E27FC236}">
                    <a16:creationId xmlns:a16="http://schemas.microsoft.com/office/drawing/2014/main" id="{A77E5661-ACD7-4758-85E0-3463E6FF1059}"/>
                  </a:ext>
                </a:extLst>
              </p:cNvPr>
              <p:cNvCxnSpPr/>
              <p:nvPr/>
            </p:nvCxnSpPr>
            <p:spPr>
              <a:xfrm>
                <a:off x="9446866" y="5706952"/>
                <a:ext cx="802662" cy="55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6" name="正方形/長方形 115">
                <a:extLst>
                  <a:ext uri="{FF2B5EF4-FFF2-40B4-BE49-F238E27FC236}">
                    <a16:creationId xmlns:a16="http://schemas.microsoft.com/office/drawing/2014/main" id="{3B942E67-F588-4630-BA9C-2D8B5A151E2D}"/>
                  </a:ext>
                </a:extLst>
              </p:cNvPr>
              <p:cNvSpPr/>
              <p:nvPr/>
            </p:nvSpPr>
            <p:spPr>
              <a:xfrm>
                <a:off x="9181392" y="5324535"/>
                <a:ext cx="1244418" cy="3623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出動要請</a:t>
                </a:r>
              </a:p>
            </p:txBody>
          </p:sp>
          <p:sp>
            <p:nvSpPr>
              <p:cNvPr id="117" name="角丸四角形 53">
                <a:extLst>
                  <a:ext uri="{FF2B5EF4-FFF2-40B4-BE49-F238E27FC236}">
                    <a16:creationId xmlns:a16="http://schemas.microsoft.com/office/drawing/2014/main" id="{B9FF463F-9E91-4A5E-A9DF-B6F80742DD53}"/>
                  </a:ext>
                </a:extLst>
              </p:cNvPr>
              <p:cNvSpPr/>
              <p:nvPr/>
            </p:nvSpPr>
            <p:spPr>
              <a:xfrm>
                <a:off x="10127201" y="5252781"/>
                <a:ext cx="2270278" cy="2164994"/>
              </a:xfrm>
              <a:prstGeom prst="roundRect">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cxnSp>
            <p:nvCxnSpPr>
              <p:cNvPr id="118" name="直線コネクタ 117">
                <a:extLst>
                  <a:ext uri="{FF2B5EF4-FFF2-40B4-BE49-F238E27FC236}">
                    <a16:creationId xmlns:a16="http://schemas.microsoft.com/office/drawing/2014/main" id="{7A8343EE-FF6E-4C48-AB30-44927AC847AC}"/>
                  </a:ext>
                </a:extLst>
              </p:cNvPr>
              <p:cNvCxnSpPr/>
              <p:nvPr/>
            </p:nvCxnSpPr>
            <p:spPr>
              <a:xfrm flipV="1">
                <a:off x="8924168" y="5118574"/>
                <a:ext cx="0" cy="30374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305DC7EC-7D9D-421E-A65E-64BDB0D7280B}"/>
                  </a:ext>
                </a:extLst>
              </p:cNvPr>
              <p:cNvCxnSpPr/>
              <p:nvPr/>
            </p:nvCxnSpPr>
            <p:spPr>
              <a:xfrm>
                <a:off x="8916117" y="5118574"/>
                <a:ext cx="2868616" cy="948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矢印コネクタ 119">
                <a:extLst>
                  <a:ext uri="{FF2B5EF4-FFF2-40B4-BE49-F238E27FC236}">
                    <a16:creationId xmlns:a16="http://schemas.microsoft.com/office/drawing/2014/main" id="{C72A98A3-11CE-46C4-A2C7-B70A3B1B89B2}"/>
                  </a:ext>
                </a:extLst>
              </p:cNvPr>
              <p:cNvCxnSpPr>
                <a:cxnSpLocks/>
              </p:cNvCxnSpPr>
              <p:nvPr/>
            </p:nvCxnSpPr>
            <p:spPr>
              <a:xfrm>
                <a:off x="11773222" y="5128061"/>
                <a:ext cx="0" cy="279183"/>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1" name="正方形/長方形 120">
                <a:extLst>
                  <a:ext uri="{FF2B5EF4-FFF2-40B4-BE49-F238E27FC236}">
                    <a16:creationId xmlns:a16="http://schemas.microsoft.com/office/drawing/2014/main" id="{119C2DA7-E511-4523-BB89-C00C774C8DF8}"/>
                  </a:ext>
                </a:extLst>
              </p:cNvPr>
              <p:cNvSpPr/>
              <p:nvPr/>
            </p:nvSpPr>
            <p:spPr>
              <a:xfrm>
                <a:off x="9675229" y="4791553"/>
                <a:ext cx="1244418" cy="3076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派遣要請</a:t>
                </a:r>
              </a:p>
            </p:txBody>
          </p:sp>
          <p:cxnSp>
            <p:nvCxnSpPr>
              <p:cNvPr id="122" name="直線矢印コネクタ 121">
                <a:extLst>
                  <a:ext uri="{FF2B5EF4-FFF2-40B4-BE49-F238E27FC236}">
                    <a16:creationId xmlns:a16="http://schemas.microsoft.com/office/drawing/2014/main" id="{1E0184D3-2AC7-4E44-9C1D-F522E67DC8FE}"/>
                  </a:ext>
                </a:extLst>
              </p:cNvPr>
              <p:cNvCxnSpPr/>
              <p:nvPr/>
            </p:nvCxnSpPr>
            <p:spPr>
              <a:xfrm flipH="1">
                <a:off x="8078698" y="5886040"/>
                <a:ext cx="359927" cy="340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3" name="正方形/長方形 122">
                <a:extLst>
                  <a:ext uri="{FF2B5EF4-FFF2-40B4-BE49-F238E27FC236}">
                    <a16:creationId xmlns:a16="http://schemas.microsoft.com/office/drawing/2014/main" id="{30103CDF-3A1B-4614-A05F-7A7086DB0C7F}"/>
                  </a:ext>
                </a:extLst>
              </p:cNvPr>
              <p:cNvSpPr/>
              <p:nvPr/>
            </p:nvSpPr>
            <p:spPr>
              <a:xfrm>
                <a:off x="7645611" y="5911607"/>
                <a:ext cx="1244418" cy="4612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報告</a:t>
                </a:r>
              </a:p>
            </p:txBody>
          </p:sp>
          <p:cxnSp>
            <p:nvCxnSpPr>
              <p:cNvPr id="124" name="直線矢印コネクタ 123">
                <a:extLst>
                  <a:ext uri="{FF2B5EF4-FFF2-40B4-BE49-F238E27FC236}">
                    <a16:creationId xmlns:a16="http://schemas.microsoft.com/office/drawing/2014/main" id="{5AEF7A68-7BF6-434B-A636-F34FA0F93320}"/>
                  </a:ext>
                </a:extLst>
              </p:cNvPr>
              <p:cNvCxnSpPr/>
              <p:nvPr/>
            </p:nvCxnSpPr>
            <p:spPr>
              <a:xfrm flipH="1" flipV="1">
                <a:off x="9420758" y="5891745"/>
                <a:ext cx="830650" cy="73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正方形/長方形 124">
                <a:extLst>
                  <a:ext uri="{FF2B5EF4-FFF2-40B4-BE49-F238E27FC236}">
                    <a16:creationId xmlns:a16="http://schemas.microsoft.com/office/drawing/2014/main" id="{2A95EC54-738B-4950-A283-302F63650C38}"/>
                  </a:ext>
                </a:extLst>
              </p:cNvPr>
              <p:cNvSpPr/>
              <p:nvPr/>
            </p:nvSpPr>
            <p:spPr>
              <a:xfrm>
                <a:off x="9249022" y="5817674"/>
                <a:ext cx="1244418" cy="461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報告</a:t>
                </a:r>
              </a:p>
            </p:txBody>
          </p:sp>
          <p:cxnSp>
            <p:nvCxnSpPr>
              <p:cNvPr id="126" name="直線コネクタ 125">
                <a:extLst>
                  <a:ext uri="{FF2B5EF4-FFF2-40B4-BE49-F238E27FC236}">
                    <a16:creationId xmlns:a16="http://schemas.microsoft.com/office/drawing/2014/main" id="{B74CDCEB-2639-4921-AEB6-F04ADBBCBF13}"/>
                  </a:ext>
                </a:extLst>
              </p:cNvPr>
              <p:cNvCxnSpPr/>
              <p:nvPr/>
            </p:nvCxnSpPr>
            <p:spPr>
              <a:xfrm flipH="1" flipV="1">
                <a:off x="7550125" y="6117155"/>
                <a:ext cx="2617" cy="7272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id="{796614EC-6B9E-4291-A8EE-7143D050375D}"/>
                  </a:ext>
                </a:extLst>
              </p:cNvPr>
              <p:cNvCxnSpPr>
                <a:endCxn id="98" idx="2"/>
              </p:cNvCxnSpPr>
              <p:nvPr/>
            </p:nvCxnSpPr>
            <p:spPr>
              <a:xfrm>
                <a:off x="7544576" y="6841510"/>
                <a:ext cx="1007961" cy="2898"/>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8" name="正方形/長方形 127">
                <a:extLst>
                  <a:ext uri="{FF2B5EF4-FFF2-40B4-BE49-F238E27FC236}">
                    <a16:creationId xmlns:a16="http://schemas.microsoft.com/office/drawing/2014/main" id="{D40F69C6-855D-4068-8D5A-4C3C0827B223}"/>
                  </a:ext>
                </a:extLst>
              </p:cNvPr>
              <p:cNvSpPr/>
              <p:nvPr/>
            </p:nvSpPr>
            <p:spPr>
              <a:xfrm>
                <a:off x="7262924" y="6447892"/>
                <a:ext cx="1551066" cy="461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働きかけ</a:t>
                </a:r>
              </a:p>
            </p:txBody>
          </p:sp>
          <p:sp>
            <p:nvSpPr>
              <p:cNvPr id="129" name="楕円 128">
                <a:extLst>
                  <a:ext uri="{FF2B5EF4-FFF2-40B4-BE49-F238E27FC236}">
                    <a16:creationId xmlns:a16="http://schemas.microsoft.com/office/drawing/2014/main" id="{D714B121-AB31-47B9-89AB-CC5C5C433417}"/>
                  </a:ext>
                </a:extLst>
              </p:cNvPr>
              <p:cNvSpPr/>
              <p:nvPr/>
            </p:nvSpPr>
            <p:spPr>
              <a:xfrm>
                <a:off x="11162553" y="5424330"/>
                <a:ext cx="1124761" cy="380170"/>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弁護士</a:t>
                </a:r>
              </a:p>
            </p:txBody>
          </p:sp>
          <p:sp>
            <p:nvSpPr>
              <p:cNvPr id="130" name="楕円 129">
                <a:extLst>
                  <a:ext uri="{FF2B5EF4-FFF2-40B4-BE49-F238E27FC236}">
                    <a16:creationId xmlns:a16="http://schemas.microsoft.com/office/drawing/2014/main" id="{681EAD67-E399-460E-9DB2-14143869C31D}"/>
                  </a:ext>
                </a:extLst>
              </p:cNvPr>
              <p:cNvSpPr/>
              <p:nvPr/>
            </p:nvSpPr>
            <p:spPr>
              <a:xfrm>
                <a:off x="11162553" y="6089858"/>
                <a:ext cx="1124761" cy="380169"/>
              </a:xfrm>
              <a:prstGeom prst="ellipse">
                <a:avLst/>
              </a:prstGeom>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構造建築士</a:t>
                </a:r>
              </a:p>
            </p:txBody>
          </p:sp>
          <p:cxnSp>
            <p:nvCxnSpPr>
              <p:cNvPr id="131" name="直線コネクタ 130">
                <a:extLst>
                  <a:ext uri="{FF2B5EF4-FFF2-40B4-BE49-F238E27FC236}">
                    <a16:creationId xmlns:a16="http://schemas.microsoft.com/office/drawing/2014/main" id="{EA769A3B-E145-4B3A-942A-9BAD5D6881BB}"/>
                  </a:ext>
                </a:extLst>
              </p:cNvPr>
              <p:cNvCxnSpPr/>
              <p:nvPr/>
            </p:nvCxnSpPr>
            <p:spPr>
              <a:xfrm>
                <a:off x="10679227" y="6946159"/>
                <a:ext cx="421785"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0788F9C1-6292-4307-A70D-A766005E600B}"/>
                  </a:ext>
                </a:extLst>
              </p:cNvPr>
              <p:cNvCxnSpPr/>
              <p:nvPr/>
            </p:nvCxnSpPr>
            <p:spPr>
              <a:xfrm flipV="1">
                <a:off x="8934840" y="6125604"/>
                <a:ext cx="0" cy="421476"/>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9" name="テキスト ボックス 8">
              <a:extLst>
                <a:ext uri="{FF2B5EF4-FFF2-40B4-BE49-F238E27FC236}">
                  <a16:creationId xmlns:a16="http://schemas.microsoft.com/office/drawing/2014/main" id="{AADA3F81-59BA-CB89-D27E-9F6F46FA270D}"/>
                </a:ext>
              </a:extLst>
            </p:cNvPr>
            <p:cNvSpPr txBox="1"/>
            <p:nvPr/>
          </p:nvSpPr>
          <p:spPr>
            <a:xfrm>
              <a:off x="5260728" y="2354479"/>
              <a:ext cx="902811"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フロー図</a:t>
              </a:r>
            </a:p>
          </p:txBody>
        </p:sp>
        <p:sp>
          <p:nvSpPr>
            <p:cNvPr id="12" name="Rectangle 3">
              <a:extLst>
                <a:ext uri="{FF2B5EF4-FFF2-40B4-BE49-F238E27FC236}">
                  <a16:creationId xmlns:a16="http://schemas.microsoft.com/office/drawing/2014/main" id="{AC346AC3-4E2F-CF36-01F4-69D45A109D90}"/>
                </a:ext>
              </a:extLst>
            </p:cNvPr>
            <p:cNvSpPr>
              <a:spLocks noChangeArrowheads="1"/>
            </p:cNvSpPr>
            <p:nvPr/>
          </p:nvSpPr>
          <p:spPr bwMode="auto">
            <a:xfrm>
              <a:off x="5133069" y="2340884"/>
              <a:ext cx="3823116" cy="1763712"/>
            </a:xfrm>
            <a:prstGeom prst="roundRect">
              <a:avLst>
                <a:gd name="adj" fmla="val 11123"/>
              </a:avLst>
            </a:prstGeom>
            <a:noFill/>
            <a:ln w="9525">
              <a:solidFill>
                <a:schemeClr val="accent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eiryo UI" panose="020B0604030504040204" pitchFamily="50" charset="-128"/>
              </a:endParaRPr>
            </a:p>
          </p:txBody>
        </p:sp>
      </p:grpSp>
      <p:sp>
        <p:nvSpPr>
          <p:cNvPr id="14" name="テキスト ボックス 13">
            <a:extLst>
              <a:ext uri="{FF2B5EF4-FFF2-40B4-BE49-F238E27FC236}">
                <a16:creationId xmlns:a16="http://schemas.microsoft.com/office/drawing/2014/main" id="{709B7104-105B-A885-BAB8-FF919B7A5CAB}"/>
              </a:ext>
            </a:extLst>
          </p:cNvPr>
          <p:cNvSpPr txBox="1"/>
          <p:nvPr/>
        </p:nvSpPr>
        <p:spPr>
          <a:xfrm>
            <a:off x="6853255" y="6498352"/>
            <a:ext cx="1261884"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派遣時の様子</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58" name="テキスト ボックス 57">
            <a:extLst>
              <a:ext uri="{FF2B5EF4-FFF2-40B4-BE49-F238E27FC236}">
                <a16:creationId xmlns:a16="http://schemas.microsoft.com/office/drawing/2014/main" id="{DD39CB44-998C-4D74-B430-D0F76EE044F7}"/>
              </a:ext>
            </a:extLst>
          </p:cNvPr>
          <p:cNvSpPr txBox="1"/>
          <p:nvPr/>
        </p:nvSpPr>
        <p:spPr>
          <a:xfrm>
            <a:off x="1371556" y="2320223"/>
            <a:ext cx="1795006"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年度制度創設</a:t>
            </a:r>
          </a:p>
        </p:txBody>
      </p:sp>
      <p:sp>
        <p:nvSpPr>
          <p:cNvPr id="57" name="スライド番号プレースホルダー 3">
            <a:extLst>
              <a:ext uri="{FF2B5EF4-FFF2-40B4-BE49-F238E27FC236}">
                <a16:creationId xmlns:a16="http://schemas.microsoft.com/office/drawing/2014/main" id="{CD5DD1A9-BE0D-4A42-B1E9-9D949B142EB3}"/>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59" name="テキスト ボックス 58">
            <a:extLst>
              <a:ext uri="{FF2B5EF4-FFF2-40B4-BE49-F238E27FC236}">
                <a16:creationId xmlns:a16="http://schemas.microsoft.com/office/drawing/2014/main" id="{626917A0-A8C6-4780-B65F-4344A4138C5D}"/>
              </a:ext>
            </a:extLst>
          </p:cNvPr>
          <p:cNvSpPr txBox="1"/>
          <p:nvPr/>
        </p:nvSpPr>
        <p:spPr>
          <a:xfrm>
            <a:off x="216000" y="6091770"/>
            <a:ext cx="5887890"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20</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棟に専門家の派遣を行った結果、７棟が耐震化（予定含む）</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につながっており、一定の効果がある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60" name="正方形/長方形 59">
            <a:extLst>
              <a:ext uri="{FF2B5EF4-FFF2-40B4-BE49-F238E27FC236}">
                <a16:creationId xmlns:a16="http://schemas.microsoft.com/office/drawing/2014/main" id="{A3C0F337-EC5F-49F3-9A45-5A155C65BA64}"/>
              </a:ext>
            </a:extLst>
          </p:cNvPr>
          <p:cNvSpPr/>
          <p:nvPr/>
        </p:nvSpPr>
        <p:spPr>
          <a:xfrm>
            <a:off x="216000" y="5731770"/>
            <a:ext cx="1620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61" name="正方形/長方形 60">
            <a:extLst>
              <a:ext uri="{FF2B5EF4-FFF2-40B4-BE49-F238E27FC236}">
                <a16:creationId xmlns:a16="http://schemas.microsoft.com/office/drawing/2014/main" id="{9283E62D-4D2D-41F7-8418-95C1AC302AEB}"/>
              </a:ext>
            </a:extLst>
          </p:cNvPr>
          <p:cNvSpPr/>
          <p:nvPr/>
        </p:nvSpPr>
        <p:spPr>
          <a:xfrm>
            <a:off x="216000" y="4002466"/>
            <a:ext cx="1620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172740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1" y="234000"/>
            <a:ext cx="9052561" cy="648000"/>
          </a:xfrm>
        </p:spPr>
        <p:txBody>
          <a:bodyPr/>
          <a:lstStyle/>
          <a:p>
            <a:r>
              <a:rPr lang="ja-JP" altLang="en-US" sz="2000" b="1" dirty="0">
                <a:latin typeface="游ゴシック" panose="020B0400000000000000" pitchFamily="50" charset="-128"/>
                <a:ea typeface="游ゴシック" panose="020B0400000000000000" pitchFamily="50" charset="-128"/>
              </a:rPr>
              <a:t>■広域緊急交通路沿道建築物</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きっかけづくり・具体化、負担軽減の支援</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ダイレクトメール送付等による働きかけ（ブロック塀）</a:t>
            </a:r>
          </a:p>
        </p:txBody>
      </p:sp>
      <p:pic>
        <p:nvPicPr>
          <p:cNvPr id="2" name="図 1">
            <a:extLst>
              <a:ext uri="{FF2B5EF4-FFF2-40B4-BE49-F238E27FC236}">
                <a16:creationId xmlns:a16="http://schemas.microsoft.com/office/drawing/2014/main" id="{D8EF6BEC-EC8C-430B-A1B4-E819A4A1ED1B}"/>
              </a:ext>
            </a:extLst>
          </p:cNvPr>
          <p:cNvPicPr>
            <a:picLocks noChangeAspect="1"/>
          </p:cNvPicPr>
          <p:nvPr/>
        </p:nvPicPr>
        <p:blipFill>
          <a:blip r:embed="rId4"/>
          <a:stretch>
            <a:fillRect/>
          </a:stretch>
        </p:blipFill>
        <p:spPr>
          <a:xfrm>
            <a:off x="7341862" y="4241515"/>
            <a:ext cx="1296001" cy="1872000"/>
          </a:xfrm>
          <a:prstGeom prst="rect">
            <a:avLst/>
          </a:prstGeom>
        </p:spPr>
      </p:pic>
      <p:graphicFrame>
        <p:nvGraphicFramePr>
          <p:cNvPr id="4" name="オブジェクト 3">
            <a:extLst>
              <a:ext uri="{FF2B5EF4-FFF2-40B4-BE49-F238E27FC236}">
                <a16:creationId xmlns:a16="http://schemas.microsoft.com/office/drawing/2014/main" id="{C2653EFB-B3FE-40A8-B275-AE3C79DE7981}"/>
              </a:ext>
            </a:extLst>
          </p:cNvPr>
          <p:cNvGraphicFramePr>
            <a:graphicFrameLocks noChangeAspect="1"/>
          </p:cNvGraphicFramePr>
          <p:nvPr/>
        </p:nvGraphicFramePr>
        <p:xfrm>
          <a:off x="5812053" y="2234023"/>
          <a:ext cx="1323047" cy="1872000"/>
        </p:xfrm>
        <a:graphic>
          <a:graphicData uri="http://schemas.openxmlformats.org/presentationml/2006/ole">
            <mc:AlternateContent xmlns:mc="http://schemas.openxmlformats.org/markup-compatibility/2006">
              <mc:Choice xmlns:v="urn:schemas-microsoft-com:vml" Requires="v">
                <p:oleObj spid="_x0000_s1051" name="Acrobat Document" r:id="rId5" imgW="4533728" imgH="6415686" progId="AcroExch.Document.DC">
                  <p:embed/>
                </p:oleObj>
              </mc:Choice>
              <mc:Fallback>
                <p:oleObj name="Acrobat Document" r:id="rId5" imgW="4533728" imgH="6415686" progId="AcroExch.Document.DC">
                  <p:embed/>
                  <p:pic>
                    <p:nvPicPr>
                      <p:cNvPr id="4" name="オブジェクト 3">
                        <a:extLst>
                          <a:ext uri="{FF2B5EF4-FFF2-40B4-BE49-F238E27FC236}">
                            <a16:creationId xmlns:a16="http://schemas.microsoft.com/office/drawing/2014/main" id="{C2653EFB-B3FE-40A8-B275-AE3C79DE7981}"/>
                          </a:ext>
                        </a:extLst>
                      </p:cNvPr>
                      <p:cNvPicPr/>
                      <p:nvPr/>
                    </p:nvPicPr>
                    <p:blipFill>
                      <a:blip r:embed="rId6"/>
                      <a:stretch>
                        <a:fillRect/>
                      </a:stretch>
                    </p:blipFill>
                    <p:spPr>
                      <a:xfrm>
                        <a:off x="5812053" y="2234023"/>
                        <a:ext cx="1323047" cy="1872000"/>
                      </a:xfrm>
                      <a:prstGeom prst="rect">
                        <a:avLst/>
                      </a:prstGeom>
                    </p:spPr>
                  </p:pic>
                </p:oleObj>
              </mc:Fallback>
            </mc:AlternateContent>
          </a:graphicData>
        </a:graphic>
      </p:graphicFrame>
      <p:pic>
        <p:nvPicPr>
          <p:cNvPr id="19" name="図 18">
            <a:extLst>
              <a:ext uri="{FF2B5EF4-FFF2-40B4-BE49-F238E27FC236}">
                <a16:creationId xmlns:a16="http://schemas.microsoft.com/office/drawing/2014/main" id="{60499480-8656-49F6-8DC6-45D62E257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00741" y="2234023"/>
            <a:ext cx="1456364" cy="1870674"/>
          </a:xfrm>
          <a:prstGeom prst="rect">
            <a:avLst/>
          </a:prstGeom>
        </p:spPr>
      </p:pic>
      <p:sp>
        <p:nvSpPr>
          <p:cNvPr id="12" name="テキスト ボックス 11">
            <a:extLst>
              <a:ext uri="{FF2B5EF4-FFF2-40B4-BE49-F238E27FC236}">
                <a16:creationId xmlns:a16="http://schemas.microsoft.com/office/drawing/2014/main" id="{327FE4AF-7881-066D-9EC0-4E0A81D44869}"/>
              </a:ext>
            </a:extLst>
          </p:cNvPr>
          <p:cNvSpPr txBox="1"/>
          <p:nvPr/>
        </p:nvSpPr>
        <p:spPr>
          <a:xfrm>
            <a:off x="216000" y="2700000"/>
            <a:ext cx="3951622"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○毎年度、所有者へダイレクトメールを送付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37</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EC443E70-B62D-38E8-E9C3-C54E3E9D613B}"/>
              </a:ext>
            </a:extLst>
          </p:cNvPr>
          <p:cNvSpPr txBox="1"/>
          <p:nvPr/>
        </p:nvSpPr>
        <p:spPr>
          <a:xfrm>
            <a:off x="215999" y="4241515"/>
            <a:ext cx="5596053" cy="95410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○所有者の中には高齢者が多く含まれていたため、個別訪問により、</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診断結果の公表や補助申請の手続きの流れなどをより丁寧に説明</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したことで、補助を受けて耐震診断 </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112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件、除却等</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72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件と多くの</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耐震化につながっている</a:t>
            </a:r>
          </a:p>
        </p:txBody>
      </p:sp>
      <p:sp>
        <p:nvSpPr>
          <p:cNvPr id="18" name="正方形/長方形 17">
            <a:extLst>
              <a:ext uri="{FF2B5EF4-FFF2-40B4-BE49-F238E27FC236}">
                <a16:creationId xmlns:a16="http://schemas.microsoft.com/office/drawing/2014/main" id="{C4AA084B-465C-246D-7EE2-E5ABB5F03B30}"/>
              </a:ext>
            </a:extLst>
          </p:cNvPr>
          <p:cNvSpPr/>
          <p:nvPr/>
        </p:nvSpPr>
        <p:spPr>
          <a:xfrm>
            <a:off x="216000" y="2268000"/>
            <a:ext cx="1152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21" name="テキスト ボックス 20">
            <a:extLst>
              <a:ext uri="{FF2B5EF4-FFF2-40B4-BE49-F238E27FC236}">
                <a16:creationId xmlns:a16="http://schemas.microsoft.com/office/drawing/2014/main" id="{860D30D5-CFE0-9359-3339-08AADC667731}"/>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t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○広域緊急交通路沿道のブロック塀の所有者にダイレクトメール送付や個別訪問を実施</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○補助制度に加え、補助申請の手続きの流れのチラシを送付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○令和４年度、令和５年度は耐震診断の結果の公表に向けて働きかけを強化</a:t>
            </a:r>
          </a:p>
        </p:txBody>
      </p:sp>
      <p:sp>
        <p:nvSpPr>
          <p:cNvPr id="4096" name="テキスト ボックス 4095">
            <a:extLst>
              <a:ext uri="{FF2B5EF4-FFF2-40B4-BE49-F238E27FC236}">
                <a16:creationId xmlns:a16="http://schemas.microsoft.com/office/drawing/2014/main" id="{C3020489-936F-7ECB-4723-44055798D998}"/>
              </a:ext>
            </a:extLst>
          </p:cNvPr>
          <p:cNvSpPr txBox="1"/>
          <p:nvPr/>
        </p:nvSpPr>
        <p:spPr>
          <a:xfrm>
            <a:off x="6111123" y="4444085"/>
            <a:ext cx="1127232" cy="25391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送付資料例</a:t>
            </a:r>
            <a:r>
              <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ja-JP" altLang="en-US"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スライド番号プレースホルダー 3">
            <a:extLst>
              <a:ext uri="{FF2B5EF4-FFF2-40B4-BE49-F238E27FC236}">
                <a16:creationId xmlns:a16="http://schemas.microsoft.com/office/drawing/2014/main" id="{01778390-930F-4FEF-8A62-E472B2F61DB0}"/>
              </a:ext>
            </a:extLst>
          </p:cNvPr>
          <p:cNvSpPr txBox="1">
            <a:spLocks/>
          </p:cNvSpPr>
          <p:nvPr/>
        </p:nvSpPr>
        <p:spPr bwMode="auto">
          <a:xfrm>
            <a:off x="7010400"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6" name="正方形/長方形 15">
            <a:extLst>
              <a:ext uri="{FF2B5EF4-FFF2-40B4-BE49-F238E27FC236}">
                <a16:creationId xmlns:a16="http://schemas.microsoft.com/office/drawing/2014/main" id="{D179FBEC-A0D5-4306-B4F0-E0FFD16D8B27}"/>
              </a:ext>
            </a:extLst>
          </p:cNvPr>
          <p:cNvSpPr/>
          <p:nvPr/>
        </p:nvSpPr>
        <p:spPr>
          <a:xfrm>
            <a:off x="216000" y="5623216"/>
            <a:ext cx="1620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CE67BC02-8F9F-4E64-AB6F-9D41F5A4CAB4}"/>
              </a:ext>
            </a:extLst>
          </p:cNvPr>
          <p:cNvSpPr txBox="1"/>
          <p:nvPr/>
        </p:nvSpPr>
        <p:spPr>
          <a:xfrm>
            <a:off x="215999" y="5983716"/>
            <a:ext cx="6984742" cy="523220"/>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○毎年送付することで、「所有者への継続的な意識喚起や耐震化の検討のきっかけ」</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や「所有権移転など状況の変化に関する情報の把握」など、一定の効果がある</a:t>
            </a:r>
          </a:p>
        </p:txBody>
      </p:sp>
      <p:sp>
        <p:nvSpPr>
          <p:cNvPr id="25" name="正方形/長方形 24">
            <a:extLst>
              <a:ext uri="{FF2B5EF4-FFF2-40B4-BE49-F238E27FC236}">
                <a16:creationId xmlns:a16="http://schemas.microsoft.com/office/drawing/2014/main" id="{686292A1-D032-4E7D-BB0B-49B48C8CD5A7}"/>
              </a:ext>
            </a:extLst>
          </p:cNvPr>
          <p:cNvSpPr/>
          <p:nvPr/>
        </p:nvSpPr>
        <p:spPr>
          <a:xfrm>
            <a:off x="216000" y="3866256"/>
            <a:ext cx="1620000" cy="360000"/>
          </a:xfrm>
          <a:prstGeom prst="rect">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3935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9820AD3-64A3-4C9E-AFF3-45BA35CD1888}"/>
              </a:ext>
            </a:extLst>
          </p:cNvPr>
          <p:cNvSpPr>
            <a:spLocks noGrp="1"/>
          </p:cNvSpPr>
          <p:nvPr>
            <p:ph type="sldNum" sz="quarter" idx="12"/>
          </p:nvPr>
        </p:nvSpPr>
        <p:spPr>
          <a:xfrm>
            <a:off x="7010400" y="6570663"/>
            <a:ext cx="2133600" cy="287337"/>
          </a:xfrm>
        </p:spPr>
        <p:txBody>
          <a:body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2</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75A26594-5CE2-47A3-ADD2-A7BC5227CDCA}"/>
              </a:ext>
            </a:extLst>
          </p:cNvPr>
          <p:cNvSpPr>
            <a:spLocks noGrp="1"/>
          </p:cNvSpPr>
          <p:nvPr>
            <p:ph type="title"/>
          </p:nvPr>
        </p:nvSpPr>
        <p:spPr>
          <a:xfrm>
            <a:off x="0" y="27143"/>
            <a:ext cx="3262407" cy="461653"/>
          </a:xfrm>
        </p:spPr>
        <p:txBody>
          <a:bodyPr wrap="none">
            <a:spAutoFit/>
          </a:bodyPr>
          <a:lstStyle/>
          <a:p>
            <a:r>
              <a:rPr kumimoji="1" lang="ja-JP" altLang="en-US" b="1" dirty="0">
                <a:latin typeface="游ゴシック" panose="020B0400000000000000" pitchFamily="50" charset="-128"/>
                <a:ea typeface="游ゴシック" panose="020B0400000000000000" pitchFamily="50" charset="-128"/>
              </a:rPr>
              <a:t>住宅の耐震化率の状況</a:t>
            </a:r>
          </a:p>
        </p:txBody>
      </p:sp>
      <p:sp>
        <p:nvSpPr>
          <p:cNvPr id="10" name="テキスト ボックス 9">
            <a:extLst>
              <a:ext uri="{FF2B5EF4-FFF2-40B4-BE49-F238E27FC236}">
                <a16:creationId xmlns:a16="http://schemas.microsoft.com/office/drawing/2014/main" id="{7754BB5F-2405-4D5C-9AB3-34212B53346D}"/>
              </a:ext>
            </a:extLst>
          </p:cNvPr>
          <p:cNvSpPr txBox="1"/>
          <p:nvPr/>
        </p:nvSpPr>
        <p:spPr>
          <a:xfrm>
            <a:off x="4475057" y="6136643"/>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各年「住宅・土地統計調査」（総務省統計局）を基に大阪府にて推計</a:t>
            </a:r>
          </a:p>
        </p:txBody>
      </p:sp>
      <p:pic>
        <p:nvPicPr>
          <p:cNvPr id="2" name="図 1">
            <a:extLst>
              <a:ext uri="{FF2B5EF4-FFF2-40B4-BE49-F238E27FC236}">
                <a16:creationId xmlns:a16="http://schemas.microsoft.com/office/drawing/2014/main" id="{BFD7A3E4-E290-4786-975D-CB87A9793432}"/>
              </a:ext>
            </a:extLst>
          </p:cNvPr>
          <p:cNvPicPr>
            <a:picLocks noChangeAspect="1"/>
          </p:cNvPicPr>
          <p:nvPr/>
        </p:nvPicPr>
        <p:blipFill>
          <a:blip r:embed="rId2"/>
          <a:stretch>
            <a:fillRect/>
          </a:stretch>
        </p:blipFill>
        <p:spPr>
          <a:xfrm>
            <a:off x="0" y="786225"/>
            <a:ext cx="9144000" cy="5285549"/>
          </a:xfrm>
          <a:prstGeom prst="rect">
            <a:avLst/>
          </a:prstGeom>
        </p:spPr>
      </p:pic>
    </p:spTree>
    <p:extLst>
      <p:ext uri="{BB962C8B-B14F-4D97-AF65-F5344CB8AC3E}">
        <p14:creationId xmlns:p14="http://schemas.microsoft.com/office/powerpoint/2010/main" val="2035678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E6E7C8F-F79D-4711-9A35-D5F96CBB505F}"/>
              </a:ext>
            </a:extLst>
          </p:cNvPr>
          <p:cNvSpPr>
            <a:spLocks noGrp="1"/>
          </p:cNvSpPr>
          <p:nvPr>
            <p:ph type="sldNum" sz="quarter" idx="12"/>
          </p:nvPr>
        </p:nvSpPr>
        <p:spPr>
          <a:xfrm>
            <a:off x="7010400" y="6570663"/>
            <a:ext cx="2133600" cy="287337"/>
          </a:xfrm>
        </p:spPr>
        <p:txBody>
          <a:body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3</a:t>
            </a:fld>
            <a:endParaRPr lang="en-US" altLang="ja-JP">
              <a:solidFill>
                <a:srgbClr val="0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D5C63692-B66A-4987-9DDC-FDE0B9934114}"/>
              </a:ext>
            </a:extLst>
          </p:cNvPr>
          <p:cNvSpPr txBox="1"/>
          <p:nvPr/>
        </p:nvSpPr>
        <p:spPr>
          <a:xfrm>
            <a:off x="161910" y="1131783"/>
            <a:ext cx="4144083"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sz="1400" dirty="0">
                <a:latin typeface="游ゴシック" panose="020B0400000000000000" pitchFamily="50" charset="-128"/>
                <a:ea typeface="游ゴシック" panose="020B0400000000000000" pitchFamily="50" charset="-128"/>
              </a:rPr>
              <a:t>■大阪府における住宅の耐震化状況 </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単位：万戸</a:t>
            </a:r>
            <a:r>
              <a:rPr lang="en-US" altLang="ja-JP" sz="1400" dirty="0">
                <a:latin typeface="游ゴシック" panose="020B0400000000000000" pitchFamily="50" charset="-128"/>
                <a:ea typeface="游ゴシック" panose="020B0400000000000000" pitchFamily="50" charset="-128"/>
              </a:rPr>
              <a:t>]</a:t>
            </a:r>
          </a:p>
        </p:txBody>
      </p:sp>
      <p:sp>
        <p:nvSpPr>
          <p:cNvPr id="16" name="タイトル 1">
            <a:extLst>
              <a:ext uri="{FF2B5EF4-FFF2-40B4-BE49-F238E27FC236}">
                <a16:creationId xmlns:a16="http://schemas.microsoft.com/office/drawing/2014/main" id="{C2C224FC-70EC-42CC-92EB-A5A6652FC905}"/>
              </a:ext>
            </a:extLst>
          </p:cNvPr>
          <p:cNvSpPr>
            <a:spLocks noGrp="1"/>
          </p:cNvSpPr>
          <p:nvPr>
            <p:ph type="title"/>
          </p:nvPr>
        </p:nvSpPr>
        <p:spPr>
          <a:xfrm>
            <a:off x="0" y="27143"/>
            <a:ext cx="4185737" cy="461653"/>
          </a:xfrm>
        </p:spPr>
        <p:txBody>
          <a:bodyPr wrap="none">
            <a:noAutofit/>
          </a:bodyPr>
          <a:lstStyle/>
          <a:p>
            <a:r>
              <a:rPr kumimoji="1" lang="ja-JP" altLang="en-US" b="1" dirty="0">
                <a:latin typeface="游ゴシック" panose="020B0400000000000000" pitchFamily="50" charset="-128"/>
                <a:ea typeface="游ゴシック" panose="020B0400000000000000" pitchFamily="50" charset="-128"/>
              </a:rPr>
              <a:t>住宅の耐震化率の状況</a:t>
            </a:r>
          </a:p>
        </p:txBody>
      </p:sp>
      <p:sp>
        <p:nvSpPr>
          <p:cNvPr id="8" name="テキスト ボックス 7">
            <a:extLst>
              <a:ext uri="{FF2B5EF4-FFF2-40B4-BE49-F238E27FC236}">
                <a16:creationId xmlns:a16="http://schemas.microsoft.com/office/drawing/2014/main" id="{BA8F70C9-14A0-44C5-B14F-2F4392FEC94F}"/>
              </a:ext>
            </a:extLst>
          </p:cNvPr>
          <p:cNvSpPr txBox="1"/>
          <p:nvPr/>
        </p:nvSpPr>
        <p:spPr>
          <a:xfrm>
            <a:off x="3762999" y="1176323"/>
            <a:ext cx="4384051"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algn="r" fontAlgn="base">
              <a:spcBef>
                <a:spcPct val="50000"/>
              </a:spcBef>
              <a:spcAft>
                <a:spcPct val="0"/>
              </a:spcAft>
            </a:pP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（各年「住宅・土地統計調査」（総務省統計局）を基に大阪府にて推計）</a:t>
            </a:r>
          </a:p>
        </p:txBody>
      </p:sp>
      <p:pic>
        <p:nvPicPr>
          <p:cNvPr id="5" name="図 4">
            <a:extLst>
              <a:ext uri="{FF2B5EF4-FFF2-40B4-BE49-F238E27FC236}">
                <a16:creationId xmlns:a16="http://schemas.microsoft.com/office/drawing/2014/main" id="{165657B7-E034-409B-9B57-CD2F8CB8D303}"/>
              </a:ext>
            </a:extLst>
          </p:cNvPr>
          <p:cNvPicPr>
            <a:picLocks noChangeAspect="1"/>
          </p:cNvPicPr>
          <p:nvPr/>
        </p:nvPicPr>
        <p:blipFill rotWithShape="1">
          <a:blip r:embed="rId2"/>
          <a:srcRect l="503"/>
          <a:stretch/>
        </p:blipFill>
        <p:spPr>
          <a:xfrm>
            <a:off x="23178" y="1763468"/>
            <a:ext cx="9097962" cy="4504544"/>
          </a:xfrm>
          <a:prstGeom prst="rect">
            <a:avLst/>
          </a:prstGeom>
        </p:spPr>
      </p:pic>
    </p:spTree>
    <p:extLst>
      <p:ext uri="{BB962C8B-B14F-4D97-AF65-F5344CB8AC3E}">
        <p14:creationId xmlns:p14="http://schemas.microsoft.com/office/powerpoint/2010/main" val="326204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BBA4451-ADC8-4352-BAFB-738EE0EA009A}"/>
              </a:ext>
            </a:extLst>
          </p:cNvPr>
          <p:cNvPicPr>
            <a:picLocks noChangeAspect="1"/>
          </p:cNvPicPr>
          <p:nvPr/>
        </p:nvPicPr>
        <p:blipFill>
          <a:blip r:embed="rId2"/>
          <a:stretch>
            <a:fillRect/>
          </a:stretch>
        </p:blipFill>
        <p:spPr>
          <a:xfrm>
            <a:off x="329505" y="3790042"/>
            <a:ext cx="8504657" cy="2658086"/>
          </a:xfrm>
          <a:prstGeom prst="rect">
            <a:avLst/>
          </a:prstGeom>
        </p:spPr>
      </p:pic>
      <p:pic>
        <p:nvPicPr>
          <p:cNvPr id="3" name="図 2">
            <a:extLst>
              <a:ext uri="{FF2B5EF4-FFF2-40B4-BE49-F238E27FC236}">
                <a16:creationId xmlns:a16="http://schemas.microsoft.com/office/drawing/2014/main" id="{DDBE0493-8964-49FE-8C60-7BF0A694A72C}"/>
              </a:ext>
            </a:extLst>
          </p:cNvPr>
          <p:cNvPicPr>
            <a:picLocks noChangeAspect="1"/>
          </p:cNvPicPr>
          <p:nvPr/>
        </p:nvPicPr>
        <p:blipFill>
          <a:blip r:embed="rId3"/>
          <a:stretch>
            <a:fillRect/>
          </a:stretch>
        </p:blipFill>
        <p:spPr>
          <a:xfrm>
            <a:off x="5053327" y="810792"/>
            <a:ext cx="4633362" cy="2133785"/>
          </a:xfrm>
          <a:prstGeom prst="rect">
            <a:avLst/>
          </a:prstGeom>
        </p:spPr>
      </p:pic>
      <p:pic>
        <p:nvPicPr>
          <p:cNvPr id="2" name="図 1">
            <a:extLst>
              <a:ext uri="{FF2B5EF4-FFF2-40B4-BE49-F238E27FC236}">
                <a16:creationId xmlns:a16="http://schemas.microsoft.com/office/drawing/2014/main" id="{B3EEB58B-EE6E-4F94-B8A0-5E1D6F6C3E05}"/>
              </a:ext>
            </a:extLst>
          </p:cNvPr>
          <p:cNvPicPr>
            <a:picLocks noChangeAspect="1"/>
          </p:cNvPicPr>
          <p:nvPr/>
        </p:nvPicPr>
        <p:blipFill>
          <a:blip r:embed="rId4"/>
          <a:stretch>
            <a:fillRect/>
          </a:stretch>
        </p:blipFill>
        <p:spPr>
          <a:xfrm>
            <a:off x="191806" y="935995"/>
            <a:ext cx="4907705" cy="1810669"/>
          </a:xfrm>
          <a:prstGeom prst="rect">
            <a:avLst/>
          </a:prstGeom>
        </p:spPr>
      </p:pic>
      <p:sp>
        <p:nvSpPr>
          <p:cNvPr id="9" name="正方形/長方形 8"/>
          <p:cNvSpPr/>
          <p:nvPr/>
        </p:nvSpPr>
        <p:spPr>
          <a:xfrm>
            <a:off x="5715185" y="3613621"/>
            <a:ext cx="3066865" cy="241980"/>
          </a:xfrm>
          <a:prstGeom prst="rect">
            <a:avLst/>
          </a:prstGeom>
        </p:spPr>
        <p:txBody>
          <a:bodyPr wrap="square" lIns="0" tIns="36000" rIns="0" bIns="36000">
            <a:spAutoFit/>
          </a:bodyPr>
          <a:lstStyle/>
          <a:p>
            <a:pPr marL="173038" marR="152400" indent="-173038" algn="r">
              <a:spcAft>
                <a:spcPts val="0"/>
              </a:spcAft>
            </a:pPr>
            <a:r>
              <a:rPr lang="en-US" altLang="ja-JP" sz="1050" kern="100" dirty="0">
                <a:latin typeface="游ゴシック" panose="020B0400000000000000" pitchFamily="50" charset="-128"/>
                <a:ea typeface="游ゴシック" panose="020B0400000000000000" pitchFamily="50" charset="-128"/>
                <a:cs typeface="Meiryo UI" panose="020B0604030504040204" pitchFamily="50" charset="-128"/>
              </a:rPr>
              <a:t>※</a:t>
            </a:r>
            <a:r>
              <a:rPr lang="ja-JP" altLang="en-US" sz="1050" kern="100" dirty="0">
                <a:latin typeface="游ゴシック" panose="020B0400000000000000" pitchFamily="50" charset="-128"/>
                <a:ea typeface="游ゴシック" panose="020B0400000000000000" pitchFamily="50" charset="-128"/>
                <a:cs typeface="Meiryo UI" panose="020B0604030504040204" pitchFamily="50" charset="-128"/>
              </a:rPr>
              <a:t>設計については平成</a:t>
            </a:r>
            <a:r>
              <a:rPr lang="en-US" altLang="ja-JP" sz="1050" kern="100" dirty="0">
                <a:latin typeface="游ゴシック" panose="020B0400000000000000" pitchFamily="50" charset="-128"/>
                <a:ea typeface="游ゴシック" panose="020B0400000000000000" pitchFamily="50" charset="-128"/>
                <a:cs typeface="Meiryo UI" panose="020B0604030504040204" pitchFamily="50" charset="-128"/>
              </a:rPr>
              <a:t>23</a:t>
            </a:r>
            <a:r>
              <a:rPr lang="ja-JP" altLang="en-US" sz="1050" kern="100" dirty="0">
                <a:latin typeface="游ゴシック" panose="020B0400000000000000" pitchFamily="50" charset="-128"/>
                <a:ea typeface="游ゴシック" panose="020B0400000000000000" pitchFamily="50" charset="-128"/>
                <a:cs typeface="Meiryo UI" panose="020B0604030504040204" pitchFamily="50" charset="-128"/>
              </a:rPr>
              <a:t>年度から補助制度創設</a:t>
            </a:r>
            <a:endParaRPr lang="en-US" altLang="ja-JP" sz="1050" kern="100" dirty="0">
              <a:latin typeface="游ゴシック" panose="020B0400000000000000" pitchFamily="50" charset="-128"/>
              <a:ea typeface="游ゴシック" panose="020B0400000000000000" pitchFamily="50" charset="-128"/>
              <a:cs typeface="Meiryo UI" panose="020B0604030504040204" pitchFamily="50" charset="-128"/>
            </a:endParaRPr>
          </a:p>
        </p:txBody>
      </p:sp>
      <p:sp>
        <p:nvSpPr>
          <p:cNvPr id="10" name="スライド番号プレースホルダー 3">
            <a:extLst>
              <a:ext uri="{FF2B5EF4-FFF2-40B4-BE49-F238E27FC236}">
                <a16:creationId xmlns:a16="http://schemas.microsoft.com/office/drawing/2014/main" id="{15E42E4A-E5DC-4E1B-A2C9-53187E97FF3B}"/>
              </a:ext>
            </a:extLst>
          </p:cNvPr>
          <p:cNvSpPr txBox="1">
            <a:spLocks/>
          </p:cNvSpPr>
          <p:nvPr/>
        </p:nvSpPr>
        <p:spPr bwMode="auto">
          <a:xfrm>
            <a:off x="6938965" y="6569150"/>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ja-JP" altLang="en-US" dirty="0">
                <a:solidFill>
                  <a:srgbClr val="000000"/>
                </a:solidFill>
                <a:latin typeface="游ゴシック" panose="020B0400000000000000" pitchFamily="50" charset="-128"/>
                <a:ea typeface="游ゴシック" panose="020B0400000000000000" pitchFamily="50" charset="-128"/>
              </a:rPr>
              <a:t>　</a:t>
            </a: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4</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6AC4696D-7442-4F98-9CF1-40BE6ACEAD62}"/>
              </a:ext>
            </a:extLst>
          </p:cNvPr>
          <p:cNvSpPr txBox="1"/>
          <p:nvPr/>
        </p:nvSpPr>
        <p:spPr>
          <a:xfrm>
            <a:off x="255679" y="613433"/>
            <a:ext cx="3066865"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noAutofit/>
          </a:bodyPr>
          <a:lstStyle/>
          <a:p>
            <a:r>
              <a:rPr lang="ja-JP" altLang="en-US" sz="1400" dirty="0">
                <a:latin typeface="游ゴシック" panose="020B0400000000000000" pitchFamily="50" charset="-128"/>
                <a:ea typeface="游ゴシック" panose="020B0400000000000000" pitchFamily="50" charset="-128"/>
              </a:rPr>
              <a:t>■木造戸建（</a:t>
            </a:r>
            <a:r>
              <a:rPr lang="en-US" altLang="ja-JP" sz="1400" dirty="0">
                <a:latin typeface="游ゴシック" panose="020B0400000000000000" pitchFamily="50" charset="-128"/>
                <a:ea typeface="游ゴシック" panose="020B0400000000000000" pitchFamily="50" charset="-128"/>
              </a:rPr>
              <a:t>S55</a:t>
            </a:r>
            <a:r>
              <a:rPr lang="ja-JP" altLang="en-US" sz="1400" dirty="0">
                <a:latin typeface="游ゴシック" panose="020B0400000000000000" pitchFamily="50" charset="-128"/>
                <a:ea typeface="游ゴシック" panose="020B0400000000000000" pitchFamily="50" charset="-128"/>
              </a:rPr>
              <a:t>以前）の世帯主の年齢</a:t>
            </a:r>
            <a:endParaRPr lang="en-US" altLang="ja-JP" sz="1400" dirty="0">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7D5A6A8-643F-427A-AB7D-2C400C5CA24F}"/>
              </a:ext>
            </a:extLst>
          </p:cNvPr>
          <p:cNvSpPr txBox="1"/>
          <p:nvPr/>
        </p:nvSpPr>
        <p:spPr>
          <a:xfrm>
            <a:off x="2732701" y="881011"/>
            <a:ext cx="2329484"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000" dirty="0">
                <a:latin typeface="游ゴシック" panose="020B0400000000000000" pitchFamily="50" charset="-128"/>
                <a:ea typeface="游ゴシック" panose="020B0400000000000000" pitchFamily="50" charset="-128"/>
              </a:rPr>
              <a:t>（</a:t>
            </a:r>
            <a:r>
              <a:rPr lang="en-US" altLang="ja-JP" sz="1000" dirty="0">
                <a:latin typeface="游ゴシック" panose="020B0400000000000000" pitchFamily="50" charset="-128"/>
                <a:ea typeface="游ゴシック" panose="020B0400000000000000" pitchFamily="50" charset="-128"/>
              </a:rPr>
              <a:t>R5</a:t>
            </a:r>
            <a:r>
              <a:rPr lang="ja-JP" altLang="en-US" sz="1000" dirty="0">
                <a:latin typeface="游ゴシック" panose="020B0400000000000000" pitchFamily="50" charset="-128"/>
                <a:ea typeface="游ゴシック" panose="020B0400000000000000" pitchFamily="50" charset="-128"/>
              </a:rPr>
              <a:t>住宅･土地統計調査により算出）</a:t>
            </a:r>
            <a:endParaRPr lang="en-US" altLang="ja-JP" sz="10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D12145EA-6622-4A56-87DA-1F23D00D265A}"/>
              </a:ext>
            </a:extLst>
          </p:cNvPr>
          <p:cNvSpPr txBox="1"/>
          <p:nvPr/>
        </p:nvSpPr>
        <p:spPr>
          <a:xfrm>
            <a:off x="5197514" y="604012"/>
            <a:ext cx="3381054"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noAutofit/>
          </a:bodyPr>
          <a:lstStyle/>
          <a:p>
            <a:r>
              <a:rPr lang="ja-JP" altLang="en-US" sz="1400" dirty="0">
                <a:latin typeface="游ゴシック" panose="020B0400000000000000" pitchFamily="50" charset="-128"/>
                <a:ea typeface="游ゴシック" panose="020B0400000000000000" pitchFamily="50" charset="-128"/>
              </a:rPr>
              <a:t>■木造戸建（</a:t>
            </a:r>
            <a:r>
              <a:rPr lang="en-US" altLang="ja-JP" sz="1400" dirty="0">
                <a:latin typeface="游ゴシック" panose="020B0400000000000000" pitchFamily="50" charset="-128"/>
                <a:ea typeface="游ゴシック" panose="020B0400000000000000" pitchFamily="50" charset="-128"/>
              </a:rPr>
              <a:t>S55</a:t>
            </a:r>
            <a:r>
              <a:rPr lang="ja-JP" altLang="en-US" sz="1400" dirty="0">
                <a:latin typeface="游ゴシック" panose="020B0400000000000000" pitchFamily="50" charset="-128"/>
                <a:ea typeface="游ゴシック" panose="020B0400000000000000" pitchFamily="50" charset="-128"/>
              </a:rPr>
              <a:t>以前）の建設時期別割合</a:t>
            </a:r>
            <a:endParaRPr lang="en-US" altLang="ja-JP" sz="1400"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CDACA518-3F7B-4C67-987D-DCD5AAB43BEE}"/>
              </a:ext>
            </a:extLst>
          </p:cNvPr>
          <p:cNvSpPr txBox="1"/>
          <p:nvPr/>
        </p:nvSpPr>
        <p:spPr>
          <a:xfrm>
            <a:off x="1303264" y="2765554"/>
            <a:ext cx="6537471" cy="578882"/>
          </a:xfrm>
          <a:prstGeom prst="roundRect">
            <a:avLst/>
          </a:prstGeom>
          <a:noFill/>
          <a:ln w="6350" cap="flat" cmpd="sng" algn="ctr">
            <a:solidFill>
              <a:schemeClr val="accent1">
                <a:lumMod val="50000"/>
              </a:schemeClr>
            </a:solid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400" dirty="0">
                <a:latin typeface="游ゴシック" panose="020B0400000000000000" pitchFamily="50" charset="-128"/>
                <a:ea typeface="游ゴシック" panose="020B0400000000000000" pitchFamily="50" charset="-128"/>
              </a:rPr>
              <a:t>・旧耐震の木造住宅は、</a:t>
            </a:r>
            <a:r>
              <a:rPr lang="en-US" altLang="ja-JP" sz="1400" dirty="0">
                <a:latin typeface="游ゴシック" panose="020B0400000000000000" pitchFamily="50" charset="-128"/>
                <a:ea typeface="游ゴシック" panose="020B0400000000000000" pitchFamily="50" charset="-128"/>
              </a:rPr>
              <a:t>65</a:t>
            </a:r>
            <a:r>
              <a:rPr lang="ja-JP" altLang="en-US" sz="1400" dirty="0">
                <a:latin typeface="游ゴシック" panose="020B0400000000000000" pitchFamily="50" charset="-128"/>
                <a:ea typeface="游ゴシック" panose="020B0400000000000000" pitchFamily="50" charset="-128"/>
              </a:rPr>
              <a:t>歳以上の世帯主の割合が</a:t>
            </a:r>
            <a:r>
              <a:rPr lang="en-US" altLang="ja-JP" sz="1400" dirty="0">
                <a:latin typeface="游ゴシック" panose="020B0400000000000000" pitchFamily="50" charset="-128"/>
                <a:ea typeface="游ゴシック" panose="020B0400000000000000" pitchFamily="50" charset="-128"/>
              </a:rPr>
              <a:t>77.8%</a:t>
            </a:r>
            <a:r>
              <a:rPr lang="ja-JP" altLang="en-US" sz="1400" dirty="0">
                <a:latin typeface="游ゴシック" panose="020B0400000000000000" pitchFamily="50" charset="-128"/>
                <a:ea typeface="游ゴシック" panose="020B0400000000000000" pitchFamily="50" charset="-128"/>
              </a:rPr>
              <a:t>を占めるとともに、</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　築</a:t>
            </a:r>
            <a:r>
              <a:rPr lang="en-US" altLang="ja-JP" sz="1400" dirty="0">
                <a:latin typeface="游ゴシック" panose="020B0400000000000000" pitchFamily="50" charset="-128"/>
                <a:ea typeface="游ゴシック" panose="020B0400000000000000" pitchFamily="50" charset="-128"/>
              </a:rPr>
              <a:t>50</a:t>
            </a:r>
            <a:r>
              <a:rPr lang="ja-JP" altLang="en-US" sz="1400" dirty="0">
                <a:latin typeface="游ゴシック" panose="020B0400000000000000" pitchFamily="50" charset="-128"/>
                <a:ea typeface="游ゴシック" panose="020B0400000000000000" pitchFamily="50" charset="-128"/>
              </a:rPr>
              <a:t>年以上経過する住宅の割合が</a:t>
            </a:r>
            <a:r>
              <a:rPr lang="en-US" altLang="ja-JP" sz="1400" dirty="0">
                <a:latin typeface="游ゴシック" panose="020B0400000000000000" pitchFamily="50" charset="-128"/>
                <a:ea typeface="游ゴシック" panose="020B0400000000000000" pitchFamily="50" charset="-128"/>
              </a:rPr>
              <a:t>42</a:t>
            </a:r>
            <a:r>
              <a:rPr lang="ja-JP" altLang="en-US" sz="1400" dirty="0">
                <a:latin typeface="游ゴシック" panose="020B0400000000000000" pitchFamily="50" charset="-128"/>
                <a:ea typeface="游ゴシック" panose="020B0400000000000000" pitchFamily="50" charset="-128"/>
              </a:rPr>
              <a:t>％となっており、高経年化が進んでいる</a:t>
            </a:r>
            <a:endParaRPr lang="en-US" altLang="ja-JP" sz="1400"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FC2BD2A8-CFD4-48BD-B105-60ED795E3D6F}"/>
              </a:ext>
            </a:extLst>
          </p:cNvPr>
          <p:cNvSpPr txBox="1"/>
          <p:nvPr/>
        </p:nvSpPr>
        <p:spPr>
          <a:xfrm>
            <a:off x="6814516" y="881011"/>
            <a:ext cx="2329484"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r>
              <a:rPr lang="ja-JP" altLang="en-US" sz="1000" dirty="0">
                <a:latin typeface="游ゴシック" panose="020B0400000000000000" pitchFamily="50" charset="-128"/>
                <a:ea typeface="游ゴシック" panose="020B0400000000000000" pitchFamily="50" charset="-128"/>
              </a:rPr>
              <a:t>（</a:t>
            </a:r>
            <a:r>
              <a:rPr lang="en-US" altLang="ja-JP" sz="1000" dirty="0">
                <a:latin typeface="游ゴシック" panose="020B0400000000000000" pitchFamily="50" charset="-128"/>
                <a:ea typeface="游ゴシック" panose="020B0400000000000000" pitchFamily="50" charset="-128"/>
              </a:rPr>
              <a:t>R5</a:t>
            </a:r>
            <a:r>
              <a:rPr lang="ja-JP" altLang="en-US" sz="1000" dirty="0">
                <a:latin typeface="游ゴシック" panose="020B0400000000000000" pitchFamily="50" charset="-128"/>
                <a:ea typeface="游ゴシック" panose="020B0400000000000000" pitchFamily="50" charset="-128"/>
              </a:rPr>
              <a:t>住宅･土地統計調査により算出）</a:t>
            </a:r>
            <a:endParaRPr lang="en-US" altLang="ja-JP" sz="1000" dirty="0">
              <a:latin typeface="游ゴシック" panose="020B0400000000000000" pitchFamily="50" charset="-128"/>
              <a:ea typeface="游ゴシック" panose="020B0400000000000000" pitchFamily="50" charset="-128"/>
            </a:endParaRPr>
          </a:p>
        </p:txBody>
      </p:sp>
      <p:sp>
        <p:nvSpPr>
          <p:cNvPr id="28" name="タイトル 1">
            <a:extLst>
              <a:ext uri="{FF2B5EF4-FFF2-40B4-BE49-F238E27FC236}">
                <a16:creationId xmlns:a16="http://schemas.microsoft.com/office/drawing/2014/main" id="{67C40160-EF5F-40A1-85EF-AA27092DC852}"/>
              </a:ext>
            </a:extLst>
          </p:cNvPr>
          <p:cNvSpPr txBox="1">
            <a:spLocks/>
          </p:cNvSpPr>
          <p:nvPr/>
        </p:nvSpPr>
        <p:spPr>
          <a:xfrm>
            <a:off x="0" y="27143"/>
            <a:ext cx="4185737" cy="461653"/>
          </a:xfrm>
          <a:prstGeom prst="rect">
            <a:avLst/>
          </a:prstGeom>
        </p:spPr>
        <p:txBody>
          <a:bodyPr wrap="none">
            <a:noAutofit/>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b="1" kern="0" dirty="0">
                <a:latin typeface="游ゴシック" panose="020B0400000000000000" pitchFamily="50" charset="-128"/>
                <a:ea typeface="游ゴシック" panose="020B0400000000000000" pitchFamily="50" charset="-128"/>
              </a:rPr>
              <a:t>住宅の耐震化率の状況（参考）</a:t>
            </a:r>
          </a:p>
        </p:txBody>
      </p:sp>
      <p:sp>
        <p:nvSpPr>
          <p:cNvPr id="29" name="テキスト ボックス 28">
            <a:extLst>
              <a:ext uri="{FF2B5EF4-FFF2-40B4-BE49-F238E27FC236}">
                <a16:creationId xmlns:a16="http://schemas.microsoft.com/office/drawing/2014/main" id="{36E90C83-99A0-49A4-B5A0-1C8E9A0D5E51}"/>
              </a:ext>
            </a:extLst>
          </p:cNvPr>
          <p:cNvSpPr txBox="1"/>
          <p:nvPr/>
        </p:nvSpPr>
        <p:spPr>
          <a:xfrm>
            <a:off x="244389" y="3456034"/>
            <a:ext cx="3066865" cy="276999"/>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noAutofit/>
          </a:bodyPr>
          <a:lstStyle/>
          <a:p>
            <a:r>
              <a:rPr lang="ja-JP" altLang="en-US" sz="1400" dirty="0">
                <a:latin typeface="游ゴシック" panose="020B0400000000000000" pitchFamily="50" charset="-128"/>
                <a:ea typeface="游ゴシック" panose="020B0400000000000000" pitchFamily="50" charset="-128"/>
              </a:rPr>
              <a:t>■補助実績</a:t>
            </a:r>
            <a:endParaRPr lang="en-US" altLang="ja-JP" sz="1400" dirty="0">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E248790A-C98E-41B4-94E7-C466352CE1B0}"/>
              </a:ext>
            </a:extLst>
          </p:cNvPr>
          <p:cNvSpPr txBox="1"/>
          <p:nvPr/>
        </p:nvSpPr>
        <p:spPr>
          <a:xfrm>
            <a:off x="1303264" y="6244567"/>
            <a:ext cx="6537471" cy="578882"/>
          </a:xfrm>
          <a:prstGeom prst="roundRect">
            <a:avLst/>
          </a:prstGeom>
          <a:noFill/>
          <a:ln w="6350" cap="flat" cmpd="sng" algn="ctr">
            <a:solidFill>
              <a:schemeClr val="accent1">
                <a:lumMod val="50000"/>
              </a:schemeClr>
            </a:solid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r>
              <a:rPr lang="ja-JP" altLang="en-US" sz="1400" dirty="0">
                <a:latin typeface="游ゴシック" panose="020B0400000000000000" pitchFamily="50" charset="-128"/>
                <a:ea typeface="游ゴシック" panose="020B0400000000000000" pitchFamily="50" charset="-128"/>
              </a:rPr>
              <a:t>・市町村が実施する個別訪問による働きかけがコロナ禍により思うようにでき</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　ず、補助件数が大きく減少</a:t>
            </a:r>
            <a:endParaRPr lang="en-US" altLang="ja-JP" sz="1400" dirty="0">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94E28D30-B616-4559-8E31-399DBD9D316E}"/>
              </a:ext>
            </a:extLst>
          </p:cNvPr>
          <p:cNvSpPr txBox="1"/>
          <p:nvPr/>
        </p:nvSpPr>
        <p:spPr>
          <a:xfrm>
            <a:off x="66959" y="2503777"/>
            <a:ext cx="506639" cy="246221"/>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rtlCol="0">
            <a:noAutofit/>
          </a:bodyPr>
          <a:lstStyle/>
          <a:p>
            <a:r>
              <a:rPr kumimoji="1"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rPr>
              <a:t>（万世帯）</a:t>
            </a:r>
          </a:p>
        </p:txBody>
      </p:sp>
      <p:cxnSp>
        <p:nvCxnSpPr>
          <p:cNvPr id="18" name="直線コネクタ 17">
            <a:extLst>
              <a:ext uri="{FF2B5EF4-FFF2-40B4-BE49-F238E27FC236}">
                <a16:creationId xmlns:a16="http://schemas.microsoft.com/office/drawing/2014/main" id="{1198F1B4-CEC7-4A82-BC13-F901179D3493}"/>
              </a:ext>
            </a:extLst>
          </p:cNvPr>
          <p:cNvCxnSpPr>
            <a:cxnSpLocks/>
          </p:cNvCxnSpPr>
          <p:nvPr/>
        </p:nvCxnSpPr>
        <p:spPr>
          <a:xfrm>
            <a:off x="6610695" y="1127232"/>
            <a:ext cx="0" cy="7634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6E00116-8164-4974-8B15-697F86EBA122}"/>
              </a:ext>
            </a:extLst>
          </p:cNvPr>
          <p:cNvCxnSpPr>
            <a:cxnSpLocks/>
          </p:cNvCxnSpPr>
          <p:nvPr/>
        </p:nvCxnSpPr>
        <p:spPr>
          <a:xfrm>
            <a:off x="6610392" y="1890713"/>
            <a:ext cx="392906" cy="6549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円弧 4">
            <a:extLst>
              <a:ext uri="{FF2B5EF4-FFF2-40B4-BE49-F238E27FC236}">
                <a16:creationId xmlns:a16="http://schemas.microsoft.com/office/drawing/2014/main" id="{9DD1286A-1646-4461-89A2-7878E89E7CC3}"/>
              </a:ext>
            </a:extLst>
          </p:cNvPr>
          <p:cNvSpPr/>
          <p:nvPr/>
        </p:nvSpPr>
        <p:spPr>
          <a:xfrm>
            <a:off x="5871010" y="1128186"/>
            <a:ext cx="1498998" cy="1498998"/>
          </a:xfrm>
          <a:prstGeom prst="arc">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円弧 25">
            <a:extLst>
              <a:ext uri="{FF2B5EF4-FFF2-40B4-BE49-F238E27FC236}">
                <a16:creationId xmlns:a16="http://schemas.microsoft.com/office/drawing/2014/main" id="{0C5A8D07-FB58-4E4D-BFEF-4B856C28369E}"/>
              </a:ext>
            </a:extLst>
          </p:cNvPr>
          <p:cNvSpPr/>
          <p:nvPr/>
        </p:nvSpPr>
        <p:spPr>
          <a:xfrm rot="5400000">
            <a:off x="5849348" y="1127230"/>
            <a:ext cx="1520660" cy="1520660"/>
          </a:xfrm>
          <a:prstGeom prst="arc">
            <a:avLst>
              <a:gd name="adj1" fmla="val 15680637"/>
              <a:gd name="adj2" fmla="val 19685618"/>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72063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AE3F572-4D4B-4636-8BE2-20FF7A39DAAD}"/>
              </a:ext>
            </a:extLst>
          </p:cNvPr>
          <p:cNvSpPr>
            <a:spLocks noGrp="1"/>
          </p:cNvSpPr>
          <p:nvPr>
            <p:ph type="sldNum" sz="quarter" idx="12"/>
          </p:nvPr>
        </p:nvSpPr>
        <p:spPr>
          <a:xfrm>
            <a:off x="7010400" y="6570663"/>
            <a:ext cx="2133600" cy="287337"/>
          </a:xfrm>
        </p:spPr>
        <p:txBody>
          <a:body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5</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
        <p:nvSpPr>
          <p:cNvPr id="5" name="タイトル 1">
            <a:extLst>
              <a:ext uri="{FF2B5EF4-FFF2-40B4-BE49-F238E27FC236}">
                <a16:creationId xmlns:a16="http://schemas.microsoft.com/office/drawing/2014/main" id="{B99721CC-81E4-43CC-850A-C1710C38AD2A}"/>
              </a:ext>
            </a:extLst>
          </p:cNvPr>
          <p:cNvSpPr txBox="1">
            <a:spLocks noGrp="1"/>
          </p:cNvSpPr>
          <p:nvPr>
            <p:ph type="title"/>
          </p:nvPr>
        </p:nvSpPr>
        <p:spPr bwMode="auto">
          <a:xfrm>
            <a:off x="0" y="27143"/>
            <a:ext cx="2339078"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28" tIns="45714" rIns="91428" bIns="45714" numCol="1" anchor="ctr" anchorCtr="0" compatLnSpc="1">
            <a:prstTxWarp prst="textNoShape">
              <a:avLst/>
            </a:prstTxWarp>
            <a:noAutofit/>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b="1" kern="0" dirty="0">
                <a:latin typeface="游ゴシック" panose="020B0400000000000000" pitchFamily="50" charset="-128"/>
                <a:ea typeface="游ゴシック" panose="020B0400000000000000" pitchFamily="50" charset="-128"/>
              </a:rPr>
              <a:t>今後の課題</a:t>
            </a:r>
          </a:p>
        </p:txBody>
      </p:sp>
      <p:sp>
        <p:nvSpPr>
          <p:cNvPr id="7" name="テキスト ボックス 6">
            <a:extLst>
              <a:ext uri="{FF2B5EF4-FFF2-40B4-BE49-F238E27FC236}">
                <a16:creationId xmlns:a16="http://schemas.microsoft.com/office/drawing/2014/main" id="{AA7D60C4-9D4C-4C34-9268-C5DBC7363320}"/>
              </a:ext>
            </a:extLst>
          </p:cNvPr>
          <p:cNvSpPr txBox="1"/>
          <p:nvPr/>
        </p:nvSpPr>
        <p:spPr>
          <a:xfrm>
            <a:off x="1805828" y="864000"/>
            <a:ext cx="7200000" cy="1296000"/>
          </a:xfrm>
          <a:prstGeom prst="rect">
            <a:avLst/>
          </a:prstGeom>
          <a:noFill/>
          <a:ln w="15875" cap="flat" cmpd="sng" algn="ctr">
            <a:noFill/>
            <a:prstDash val="dash"/>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kumimoji="1" lang="ja-JP" altLang="en-US" sz="1600" dirty="0">
                <a:latin typeface="游ゴシック" panose="020B0400000000000000" pitchFamily="50" charset="-128"/>
                <a:ea typeface="游ゴシック" panose="020B0400000000000000" pitchFamily="50" charset="-128"/>
              </a:rPr>
              <a:t>・所有者の</a:t>
            </a:r>
            <a:r>
              <a:rPr lang="ja-JP" altLang="en-US" sz="1600" dirty="0">
                <a:latin typeface="游ゴシック" panose="020B0400000000000000" pitchFamily="50" charset="-128"/>
                <a:ea typeface="游ゴシック" panose="020B0400000000000000" pitchFamily="50" charset="-128"/>
              </a:rPr>
              <a:t>高齢化と建築物の高経年化がより一層進み耐震化意欲が低下</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・耐震改修の必要性やシェルター等の安全対策をより確実に所有者に伝える</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ことが必要</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・旧耐震木造住宅の所在等を把握し、地域特性や世帯特性に応じた働きかけ　</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の検討が必要</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（耐震改修、建替え、住替え、除却、シェルター、維持保全等の安全対策）</a:t>
            </a:r>
            <a:endParaRPr lang="en-US" altLang="ja-JP" sz="16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F1AFF69-32BB-4860-A634-B7E1BBAAF0D1}"/>
              </a:ext>
            </a:extLst>
          </p:cNvPr>
          <p:cNvSpPr txBox="1"/>
          <p:nvPr/>
        </p:nvSpPr>
        <p:spPr>
          <a:xfrm>
            <a:off x="1805828" y="3908028"/>
            <a:ext cx="7200000" cy="673638"/>
          </a:xfrm>
          <a:prstGeom prst="rect">
            <a:avLst/>
          </a:prstGeom>
          <a:noFill/>
          <a:ln w="15875" cap="flat" cmpd="sng" algn="ctr">
            <a:noFill/>
            <a:prstDash val="dash"/>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pPr>
              <a:lnSpc>
                <a:spcPts val="2400"/>
              </a:lnSpc>
            </a:pPr>
            <a:r>
              <a:rPr lang="ja-JP" altLang="en-US" sz="1600" dirty="0">
                <a:latin typeface="游ゴシック" panose="020B0400000000000000" pitchFamily="50" charset="-128"/>
                <a:ea typeface="游ゴシック" panose="020B0400000000000000" pitchFamily="50" charset="-128"/>
              </a:rPr>
              <a:t>・耐震化の必要性や耐震改修事例に加えて建物用途の特性や所有者の状況に</a:t>
            </a:r>
            <a:endParaRPr lang="en-US" altLang="ja-JP" sz="1600" dirty="0">
              <a:latin typeface="游ゴシック" panose="020B0400000000000000" pitchFamily="50" charset="-128"/>
              <a:ea typeface="游ゴシック" panose="020B0400000000000000" pitchFamily="50" charset="-128"/>
            </a:endParaRPr>
          </a:p>
          <a:p>
            <a:pPr>
              <a:lnSpc>
                <a:spcPts val="2400"/>
              </a:lnSpc>
            </a:pPr>
            <a:r>
              <a:rPr lang="ja-JP" altLang="en-US" sz="1600" dirty="0">
                <a:latin typeface="游ゴシック" panose="020B0400000000000000" pitchFamily="50" charset="-128"/>
                <a:ea typeface="游ゴシック" panose="020B0400000000000000" pitchFamily="50" charset="-128"/>
              </a:rPr>
              <a:t>　応じた様々な手法の情報提供が必要</a:t>
            </a:r>
            <a:endParaRPr lang="en-US" altLang="ja-JP" sz="16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610CBE6C-F26C-4E5D-B783-68D8C22A2019}"/>
              </a:ext>
            </a:extLst>
          </p:cNvPr>
          <p:cNvSpPr txBox="1"/>
          <p:nvPr/>
        </p:nvSpPr>
        <p:spPr>
          <a:xfrm>
            <a:off x="1805828" y="5059680"/>
            <a:ext cx="7200000" cy="1620000"/>
          </a:xfrm>
          <a:prstGeom prst="rect">
            <a:avLst/>
          </a:prstGeom>
          <a:noFill/>
          <a:ln w="15875" cap="flat" cmpd="sng" algn="ctr">
            <a:noFill/>
            <a:prstDash val="dash"/>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ja-JP" altLang="en-US" sz="1600" dirty="0">
                <a:latin typeface="游ゴシック" panose="020B0400000000000000" pitchFamily="50" charset="-128"/>
                <a:ea typeface="游ゴシック" panose="020B0400000000000000" pitchFamily="50" charset="-128"/>
              </a:rPr>
              <a:t>・専門家派遣では、マンション管理士など用途に応じた専門家の種類の拡充</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の検討</a:t>
            </a:r>
            <a:endParaRPr lang="en-US" altLang="ja-JP" sz="1600" dirty="0">
              <a:latin typeface="游ゴシック" panose="020B0400000000000000" pitchFamily="50" charset="-128"/>
              <a:ea typeface="游ゴシック" panose="020B0400000000000000" pitchFamily="50" charset="-128"/>
            </a:endParaRPr>
          </a:p>
          <a:p>
            <a:pPr>
              <a:lnSpc>
                <a:spcPts val="2400"/>
              </a:lnSpc>
            </a:pPr>
            <a:r>
              <a:rPr lang="ja-JP" altLang="en-US" sz="1600" dirty="0">
                <a:latin typeface="游ゴシック" panose="020B0400000000000000" pitchFamily="50" charset="-128"/>
                <a:ea typeface="游ゴシック" panose="020B0400000000000000" pitchFamily="50" charset="-128"/>
              </a:rPr>
              <a:t>・段階的な耐震改修の支援メニューの検討</a:t>
            </a:r>
            <a:endParaRPr lang="en-US" altLang="ja-JP" sz="1600" dirty="0">
              <a:latin typeface="游ゴシック" panose="020B0400000000000000" pitchFamily="50" charset="-128"/>
              <a:ea typeface="游ゴシック" panose="020B0400000000000000" pitchFamily="50" charset="-128"/>
            </a:endParaRPr>
          </a:p>
          <a:p>
            <a:pPr>
              <a:lnSpc>
                <a:spcPts val="2400"/>
              </a:lnSpc>
            </a:pPr>
            <a:r>
              <a:rPr lang="ja-JP" altLang="en-US" sz="1600" dirty="0">
                <a:latin typeface="游ゴシック" panose="020B0400000000000000" pitchFamily="50" charset="-128"/>
                <a:ea typeface="游ゴシック" panose="020B0400000000000000" pitchFamily="50" charset="-128"/>
              </a:rPr>
              <a:t>・道路を閉塞する恐れがある建物や区間を把握し、優先的に働きかけること</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が必要</a:t>
            </a:r>
            <a:endParaRPr lang="en-US" altLang="ja-JP" sz="16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7996570F-A23B-403E-83B7-AFB8078F2B58}"/>
              </a:ext>
            </a:extLst>
          </p:cNvPr>
          <p:cNvSpPr txBox="1"/>
          <p:nvPr/>
        </p:nvSpPr>
        <p:spPr>
          <a:xfrm>
            <a:off x="1805828" y="2638014"/>
            <a:ext cx="7200000" cy="792000"/>
          </a:xfrm>
          <a:prstGeom prst="rect">
            <a:avLst/>
          </a:prstGeom>
          <a:noFill/>
          <a:ln w="15875" cap="flat" cmpd="sng" algn="ctr">
            <a:noFill/>
            <a:prstDash val="dash"/>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ja-JP" altLang="en-US" sz="1600" dirty="0">
                <a:latin typeface="游ゴシック" panose="020B0400000000000000" pitchFamily="50" charset="-128"/>
                <a:ea typeface="游ゴシック" panose="020B0400000000000000" pitchFamily="50" charset="-128"/>
              </a:rPr>
              <a:t>・耐震診断の前段階となる初動時の更なる支援の検討が必要</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・適正管理から耐震化までのトータル的な啓発が必要</a:t>
            </a:r>
            <a:endParaRPr lang="en-US" altLang="ja-JP" sz="1600" dirty="0">
              <a:latin typeface="游ゴシック" panose="020B0400000000000000" pitchFamily="50" charset="-128"/>
              <a:ea typeface="游ゴシック" panose="020B0400000000000000" pitchFamily="50" charset="-128"/>
            </a:endParaRPr>
          </a:p>
          <a:p>
            <a:r>
              <a:rPr lang="ja-JP" altLang="en-US" sz="1600" dirty="0">
                <a:latin typeface="游ゴシック" panose="020B0400000000000000" pitchFamily="50" charset="-128"/>
                <a:ea typeface="游ゴシック" panose="020B0400000000000000" pitchFamily="50" charset="-128"/>
              </a:rPr>
              <a:t>　（耐震改修、建替え、除却）</a:t>
            </a:r>
            <a:endParaRPr lang="en-US" altLang="ja-JP" sz="16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1A99A43A-0E60-4BD7-AE77-8410938BB30F}"/>
              </a:ext>
            </a:extLst>
          </p:cNvPr>
          <p:cNvSpPr txBox="1"/>
          <p:nvPr/>
        </p:nvSpPr>
        <p:spPr>
          <a:xfrm>
            <a:off x="185828" y="864000"/>
            <a:ext cx="1620000" cy="1475340"/>
          </a:xfrm>
          <a:prstGeom prst="rect">
            <a:avLst/>
          </a:prstGeom>
          <a:solidFill>
            <a:schemeClr val="accent5"/>
          </a:solidFill>
          <a:ln w="1587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indent="-576000" algn="ctr">
              <a:spcAft>
                <a:spcPts val="0"/>
              </a:spcAft>
            </a:pPr>
            <a:r>
              <a:rPr lang="ja-JP"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木造住宅</a:t>
            </a:r>
            <a:endParaRPr lang="en-US"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452B9AAE-855D-4C4D-94D4-3A9035E05804}"/>
              </a:ext>
            </a:extLst>
          </p:cNvPr>
          <p:cNvSpPr txBox="1"/>
          <p:nvPr/>
        </p:nvSpPr>
        <p:spPr>
          <a:xfrm>
            <a:off x="185828" y="2638014"/>
            <a:ext cx="1620000" cy="792000"/>
          </a:xfrm>
          <a:prstGeom prst="rect">
            <a:avLst/>
          </a:prstGeom>
          <a:solidFill>
            <a:schemeClr val="accent5"/>
          </a:solidFill>
          <a:ln w="1587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spcAft>
                <a:spcPts val="0"/>
              </a:spcAft>
            </a:pPr>
            <a:r>
              <a:rPr lang="ja-JP"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分譲マンション</a:t>
            </a:r>
            <a:endParaRPr lang="en-US"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F1621C66-9E7B-4B47-B7EE-D63F7D8EC4C4}"/>
              </a:ext>
            </a:extLst>
          </p:cNvPr>
          <p:cNvSpPr txBox="1"/>
          <p:nvPr/>
        </p:nvSpPr>
        <p:spPr>
          <a:xfrm>
            <a:off x="185828" y="3908028"/>
            <a:ext cx="1620000" cy="673638"/>
          </a:xfrm>
          <a:prstGeom prst="rect">
            <a:avLst/>
          </a:prstGeom>
          <a:solidFill>
            <a:schemeClr val="accent5"/>
          </a:solidFill>
          <a:ln w="1587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spcAft>
                <a:spcPts val="0"/>
              </a:spcAft>
            </a:pPr>
            <a:r>
              <a:rPr lang="ja-JP"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多数の者が利用する建築物</a:t>
            </a:r>
            <a:endParaRPr lang="en-US"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テキスト ボックス 15">
            <a:extLst>
              <a:ext uri="{FF2B5EF4-FFF2-40B4-BE49-F238E27FC236}">
                <a16:creationId xmlns:a16="http://schemas.microsoft.com/office/drawing/2014/main" id="{9E144054-6043-4813-A70E-CDF97D83DF7D}"/>
              </a:ext>
            </a:extLst>
          </p:cNvPr>
          <p:cNvSpPr txBox="1"/>
          <p:nvPr/>
        </p:nvSpPr>
        <p:spPr>
          <a:xfrm>
            <a:off x="185828" y="5059680"/>
            <a:ext cx="1620000" cy="1620000"/>
          </a:xfrm>
          <a:prstGeom prst="rect">
            <a:avLst/>
          </a:prstGeom>
          <a:solidFill>
            <a:schemeClr val="accent5"/>
          </a:solidFill>
          <a:ln w="15875"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algn="ctr">
              <a:spcAft>
                <a:spcPts val="0"/>
              </a:spcAft>
            </a:pPr>
            <a:r>
              <a:rPr lang="ja-JP"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広域緊急交通路沿道建築物</a:t>
            </a:r>
            <a:endParaRPr lang="en-US" altLang="ja-JP" sz="16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cxnSp>
        <p:nvCxnSpPr>
          <p:cNvPr id="3" name="直線コネクタ 2">
            <a:extLst>
              <a:ext uri="{FF2B5EF4-FFF2-40B4-BE49-F238E27FC236}">
                <a16:creationId xmlns:a16="http://schemas.microsoft.com/office/drawing/2014/main" id="{037739AE-BAAB-4E2E-98F6-5802190A24E8}"/>
              </a:ext>
            </a:extLst>
          </p:cNvPr>
          <p:cNvCxnSpPr>
            <a:cxnSpLocks/>
          </p:cNvCxnSpPr>
          <p:nvPr/>
        </p:nvCxnSpPr>
        <p:spPr>
          <a:xfrm>
            <a:off x="185828" y="2399007"/>
            <a:ext cx="882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87741C6-D4E9-4211-B9B0-462582CA25DE}"/>
              </a:ext>
            </a:extLst>
          </p:cNvPr>
          <p:cNvCxnSpPr>
            <a:cxnSpLocks/>
          </p:cNvCxnSpPr>
          <p:nvPr/>
        </p:nvCxnSpPr>
        <p:spPr>
          <a:xfrm>
            <a:off x="185828" y="3669021"/>
            <a:ext cx="882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A4FEC21-E2D0-4FE0-A1CC-55411456B371}"/>
              </a:ext>
            </a:extLst>
          </p:cNvPr>
          <p:cNvCxnSpPr>
            <a:cxnSpLocks/>
          </p:cNvCxnSpPr>
          <p:nvPr/>
        </p:nvCxnSpPr>
        <p:spPr>
          <a:xfrm>
            <a:off x="185828" y="4820673"/>
            <a:ext cx="882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087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0FBA30D4-3822-4738-8F89-D83004BCE4E2}"/>
              </a:ext>
            </a:extLst>
          </p:cNvPr>
          <p:cNvSpPr txBox="1">
            <a:spLocks/>
          </p:cNvSpPr>
          <p:nvPr/>
        </p:nvSpPr>
        <p:spPr bwMode="auto">
          <a:xfrm>
            <a:off x="7954" y="27885"/>
            <a:ext cx="4801290" cy="461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28" tIns="45714" rIns="91428" bIns="45714" numCol="1" anchor="ctr" anchorCtr="0" compatLnSpc="1">
            <a:prstTxWarp prst="textNoShape">
              <a:avLst/>
            </a:prstTxWarp>
            <a:spAutoFit/>
          </a:bodyPr>
          <a:lstStyle>
            <a:lvl1pPr algn="l" rtl="0" eaLnBrk="0" fontAlgn="base" hangingPunct="0">
              <a:spcBef>
                <a:spcPct val="0"/>
              </a:spcBef>
              <a:spcAft>
                <a:spcPct val="0"/>
              </a:spcAft>
              <a:defRPr kumimoji="1" sz="2400">
                <a:solidFill>
                  <a:srgbClr val="1F497D"/>
                </a:solidFill>
                <a:latin typeface="+mj-lt"/>
                <a:ea typeface="+mj-ea"/>
                <a:cs typeface="+mj-cs"/>
              </a:defRPr>
            </a:lvl1pPr>
            <a:lvl2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400">
                <a:solidFill>
                  <a:srgbClr val="1F497D"/>
                </a:solidFill>
                <a:latin typeface="HGP創英角ｺﾞｼｯｸUB" pitchFamily="50" charset="-128"/>
                <a:ea typeface="HGP創英角ｺﾞｼｯｸUB" pitchFamily="50" charset="-128"/>
              </a:defRPr>
            </a:lvl5pPr>
            <a:lvl6pPr marL="457139"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278"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417"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555"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b="1" kern="0" dirty="0">
                <a:latin typeface="游ゴシック" panose="020B0400000000000000" pitchFamily="50" charset="-128"/>
                <a:ea typeface="游ゴシック" panose="020B0400000000000000" pitchFamily="50" charset="-128"/>
              </a:rPr>
              <a:t>目標２　具体的な目標の取組状況</a:t>
            </a:r>
          </a:p>
        </p:txBody>
      </p:sp>
      <p:grpSp>
        <p:nvGrpSpPr>
          <p:cNvPr id="4" name="グループ化 3">
            <a:extLst>
              <a:ext uri="{FF2B5EF4-FFF2-40B4-BE49-F238E27FC236}">
                <a16:creationId xmlns:a16="http://schemas.microsoft.com/office/drawing/2014/main" id="{4BAA2051-9A81-4E1D-85D6-7CCC94F697DB}"/>
              </a:ext>
            </a:extLst>
          </p:cNvPr>
          <p:cNvGrpSpPr/>
          <p:nvPr/>
        </p:nvGrpSpPr>
        <p:grpSpPr>
          <a:xfrm>
            <a:off x="71828" y="870321"/>
            <a:ext cx="3816000" cy="5965800"/>
            <a:chOff x="146155" y="870321"/>
            <a:chExt cx="3816000" cy="5965800"/>
          </a:xfrm>
        </p:grpSpPr>
        <p:sp>
          <p:nvSpPr>
            <p:cNvPr id="14" name="角丸四角形 21">
              <a:extLst>
                <a:ext uri="{FF2B5EF4-FFF2-40B4-BE49-F238E27FC236}">
                  <a16:creationId xmlns:a16="http://schemas.microsoft.com/office/drawing/2014/main" id="{30CD6F2B-5B31-43B3-B6C4-85A533F70237}"/>
                </a:ext>
              </a:extLst>
            </p:cNvPr>
            <p:cNvSpPr/>
            <p:nvPr/>
          </p:nvSpPr>
          <p:spPr>
            <a:xfrm>
              <a:off x="146155" y="870321"/>
              <a:ext cx="3816000" cy="1440000"/>
            </a:xfrm>
            <a:prstGeom prst="rect">
              <a:avLst/>
            </a:prstGeom>
            <a:solidFill>
              <a:schemeClr val="accent5">
                <a:alpha val="6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0000" tIns="46800" rIns="90000" bIns="46800" numCol="1" spcCol="0" rtlCol="0" fromWordArt="0" anchor="t" anchorCtr="0" forceAA="0" compatLnSpc="1">
              <a:prstTxWarp prst="textNoShape">
                <a:avLst/>
              </a:prstTxWarp>
              <a:noAutofit/>
            </a:bodyPr>
            <a:lstStyle/>
            <a:p>
              <a:pPr indent="-576000">
                <a:spcAft>
                  <a:spcPts val="0"/>
                </a:spcAft>
              </a:pPr>
              <a:r>
                <a:rPr lang="ja-JP" altLang="en-US" sz="1200" b="1" kern="100" dirty="0">
                  <a:latin typeface="游ゴシック" panose="020B0400000000000000" pitchFamily="50" charset="-128"/>
                  <a:ea typeface="游ゴシック" panose="020B0400000000000000" pitchFamily="50" charset="-128"/>
                  <a:cs typeface="Times New Roman" panose="02020603050405020304" pitchFamily="18" charset="0"/>
                </a:rPr>
                <a:t>１．</a:t>
              </a:r>
              <a:r>
                <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木造住宅</a:t>
              </a: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576000">
                <a:spcAft>
                  <a:spcPts val="0"/>
                </a:spcAft>
              </a:pPr>
              <a:endPar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576000">
                <a:spcAft>
                  <a:spcPts val="0"/>
                </a:spcAft>
              </a:pPr>
              <a:r>
                <a:rPr lang="ja-JP" alt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・約</a:t>
              </a:r>
              <a:r>
                <a:rPr 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39</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万戸</a:t>
              </a: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に</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確実な普及啓発</a:t>
              </a: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indent="-576000">
                <a:spcAft>
                  <a:spcPts val="0"/>
                </a:spcAft>
              </a:pP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関係団体との連携による効果的な</a:t>
              </a: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働きかけ</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角丸四角形 28704">
              <a:extLst>
                <a:ext uri="{FF2B5EF4-FFF2-40B4-BE49-F238E27FC236}">
                  <a16:creationId xmlns:a16="http://schemas.microsoft.com/office/drawing/2014/main" id="{B953287B-473B-433D-82A6-63741B31DA49}"/>
                </a:ext>
              </a:extLst>
            </p:cNvPr>
            <p:cNvSpPr/>
            <p:nvPr/>
          </p:nvSpPr>
          <p:spPr>
            <a:xfrm>
              <a:off x="146155" y="2378921"/>
              <a:ext cx="3816000" cy="1440000"/>
            </a:xfrm>
            <a:prstGeom prst="rect">
              <a:avLst/>
            </a:prstGeom>
            <a:solidFill>
              <a:schemeClr val="accent5">
                <a:alpha val="6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0000" tIns="46800" rIns="90000" bIns="46800" numCol="1" spcCol="0" rtlCol="0" fromWordArt="0" anchor="t" anchorCtr="0" forceAA="0" compatLnSpc="1">
              <a:prstTxWarp prst="textNoShape">
                <a:avLst/>
              </a:prstTxWarp>
              <a:noAutofit/>
            </a:bodyPr>
            <a:lstStyle/>
            <a:p>
              <a:pPr>
                <a:spcAft>
                  <a:spcPts val="0"/>
                </a:spcAft>
              </a:pPr>
              <a:r>
                <a:rPr lang="ja-JP" altLang="en-US" sz="1200" b="1" kern="100" dirty="0">
                  <a:latin typeface="游ゴシック" panose="020B0400000000000000" pitchFamily="50" charset="-128"/>
                  <a:ea typeface="游ゴシック" panose="020B0400000000000000" pitchFamily="50" charset="-128"/>
                  <a:cs typeface="Times New Roman" panose="02020603050405020304" pitchFamily="18" charset="0"/>
                </a:rPr>
                <a:t>２．</a:t>
              </a:r>
              <a:r>
                <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分譲マンション</a:t>
              </a: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endPar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・約</a:t>
              </a:r>
              <a:r>
                <a:rPr 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15</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万戸に確実な普及啓発</a:t>
              </a: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（管理組合　</a:t>
              </a:r>
              <a:r>
                <a:rPr lang="ja-JP" altLang="en-US"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約１</a:t>
              </a:r>
              <a:r>
                <a:rPr lang="en-US" altLang="ja-JP"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５</a:t>
              </a:r>
              <a:r>
                <a:rPr lang="en-US" altLang="ja-JP"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00</a:t>
              </a:r>
              <a:r>
                <a:rPr lang="ja-JP" altLang="en-US" sz="1200" kern="100" dirty="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組合</a:t>
              </a: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a:t>
              </a:r>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・課題解決に向けた多角的･総合的な働きかけ</a:t>
              </a:r>
              <a:endPar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角丸四角形 22">
              <a:extLst>
                <a:ext uri="{FF2B5EF4-FFF2-40B4-BE49-F238E27FC236}">
                  <a16:creationId xmlns:a16="http://schemas.microsoft.com/office/drawing/2014/main" id="{811BCB27-C7F9-4549-8DC2-3CC503ECB319}"/>
                </a:ext>
              </a:extLst>
            </p:cNvPr>
            <p:cNvSpPr/>
            <p:nvPr/>
          </p:nvSpPr>
          <p:spPr>
            <a:xfrm>
              <a:off x="146155" y="3887521"/>
              <a:ext cx="3816000" cy="1440000"/>
            </a:xfrm>
            <a:prstGeom prst="rect">
              <a:avLst/>
            </a:prstGeom>
            <a:solidFill>
              <a:schemeClr val="accent5">
                <a:alpha val="6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0000" tIns="46800" rIns="90000" bIns="46800" numCol="1" spcCol="0" rtlCol="0" fromWordArt="0" anchor="t" anchorCtr="0" forceAA="0" compatLnSpc="1">
              <a:prstTxWarp prst="textNoShape">
                <a:avLst/>
              </a:prstTxWarp>
              <a:noAutofit/>
            </a:bodyPr>
            <a:lstStyle/>
            <a:p>
              <a:pPr>
                <a:spcAft>
                  <a:spcPts val="0"/>
                </a:spcAft>
              </a:pPr>
              <a:r>
                <a:rPr lang="ja-JP" altLang="en-US" sz="1200" b="1" kern="100" dirty="0">
                  <a:latin typeface="游ゴシック" panose="020B0400000000000000" pitchFamily="50" charset="-128"/>
                  <a:ea typeface="游ゴシック" panose="020B0400000000000000" pitchFamily="50" charset="-128"/>
                  <a:cs typeface="Times New Roman" panose="02020603050405020304" pitchFamily="18" charset="0"/>
                </a:rPr>
                <a:t>３．</a:t>
              </a:r>
              <a:r>
                <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多数の者が利用する建築物</a:t>
              </a: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nSpc>
                  <a:spcPct val="150000"/>
                </a:lnSpc>
                <a:spcAft>
                  <a:spcPts val="0"/>
                </a:spcAft>
              </a:pP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sz="1200" kern="0" dirty="0">
                  <a:effectLst/>
                  <a:latin typeface="游ゴシック" panose="020B0400000000000000" pitchFamily="50" charset="-128"/>
                  <a:ea typeface="游ゴシック" panose="020B0400000000000000" pitchFamily="50" charset="-128"/>
                  <a:cs typeface="Times New Roman" panose="02020603050405020304" pitchFamily="18" charset="0"/>
                </a:rPr>
                <a:t>約５千棟に確実な普及啓発</a:t>
              </a:r>
              <a:endParaRPr lang="en-US" altLang="ja-JP" sz="1200" kern="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marR="2540">
                <a:lnSpc>
                  <a:spcPct val="150000"/>
                </a:lnSpc>
                <a:spcAft>
                  <a:spcPts val="0"/>
                </a:spcAft>
                <a:tabLst>
                  <a:tab pos="5311140" algn="l"/>
                </a:tabLst>
              </a:pPr>
              <a:r>
                <a:rPr lang="ja-JP" altLang="en-US" sz="1200" kern="100" dirty="0">
                  <a:solidFill>
                    <a:srgbClr val="0D0D0D"/>
                  </a:solidFill>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大規模建築物</a:t>
              </a:r>
              <a:r>
                <a:rPr lang="ja-JP" altLang="en-US"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への改修</a:t>
              </a: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工法提示</a:t>
              </a:r>
              <a:r>
                <a:rPr lang="ja-JP" altLang="en-US"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等の</a:t>
              </a: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効果的な働き</a:t>
              </a:r>
              <a:endParaRPr lang="en-US"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pPr marR="2540">
                <a:lnSpc>
                  <a:spcPct val="150000"/>
                </a:lnSpc>
                <a:spcAft>
                  <a:spcPts val="0"/>
                </a:spcAft>
                <a:tabLst>
                  <a:tab pos="5311140" algn="l"/>
                </a:tabLst>
              </a:pPr>
              <a:r>
                <a:rPr lang="ja-JP" altLang="en-US" sz="1200" kern="100" dirty="0">
                  <a:solidFill>
                    <a:srgbClr val="0D0D0D"/>
                  </a:solidFill>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かけ</a:t>
              </a:r>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marR="2540">
                <a:lnSpc>
                  <a:spcPct val="150000"/>
                </a:lnSpc>
                <a:spcAft>
                  <a:spcPts val="0"/>
                </a:spcAft>
                <a:tabLst>
                  <a:tab pos="5311140" algn="l"/>
                </a:tabLst>
              </a:pPr>
              <a:r>
                <a:rPr lang="ja-JP" altLang="ja-JP"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・病院</a:t>
              </a:r>
              <a:r>
                <a:rPr lang="ja-JP" altLang="en-US" sz="1200" kern="100" dirty="0">
                  <a:solidFill>
                    <a:srgbClr val="0D0D0D"/>
                  </a:solidFill>
                  <a:effectLst/>
                  <a:latin typeface="游ゴシック" panose="020B0400000000000000" pitchFamily="50" charset="-128"/>
                  <a:ea typeface="游ゴシック" panose="020B0400000000000000" pitchFamily="50" charset="-128"/>
                  <a:cs typeface="Times New Roman" panose="02020603050405020304" pitchFamily="18" charset="0"/>
                </a:rPr>
                <a:t>への重点的な働きかけ</a:t>
              </a:r>
              <a:endParaRPr lang="ja-JP"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角丸四角形 26">
              <a:extLst>
                <a:ext uri="{FF2B5EF4-FFF2-40B4-BE49-F238E27FC236}">
                  <a16:creationId xmlns:a16="http://schemas.microsoft.com/office/drawing/2014/main" id="{921B5185-F906-4D17-9EAB-997DA29B525B}"/>
                </a:ext>
              </a:extLst>
            </p:cNvPr>
            <p:cNvSpPr/>
            <p:nvPr/>
          </p:nvSpPr>
          <p:spPr>
            <a:xfrm>
              <a:off x="146155" y="5396121"/>
              <a:ext cx="3816000" cy="1440000"/>
            </a:xfrm>
            <a:prstGeom prst="rect">
              <a:avLst/>
            </a:prstGeom>
            <a:solidFill>
              <a:schemeClr val="accent5">
                <a:alpha val="60000"/>
              </a:schemeClr>
            </a:solidFill>
            <a:ln w="190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0000" tIns="46800" rIns="90000" bIns="46800" numCol="1" spcCol="0" rtlCol="0" fromWordArt="0" anchor="t" anchorCtr="0" forceAA="0" compatLnSpc="1">
              <a:prstTxWarp prst="textNoShape">
                <a:avLst/>
              </a:prstTxWarp>
              <a:noAutofit/>
            </a:bodyPr>
            <a:lstStyle/>
            <a:p>
              <a:pPr>
                <a:spcAft>
                  <a:spcPts val="0"/>
                </a:spcAft>
              </a:pPr>
              <a:r>
                <a:rPr lang="ja-JP" altLang="en-US"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４．</a:t>
              </a:r>
              <a:r>
                <a:rPr 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rPr>
                <a:t>広域緊急交通路沿道建築物</a:t>
              </a: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endParaRPr lang="en-US" altLang="ja-JP" sz="12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改修</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工法提示</a:t>
              </a:r>
              <a:r>
                <a:rPr lang="ja-JP" altLang="en-US"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等の</a:t>
              </a:r>
              <a:r>
                <a:rPr 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rPr>
                <a:t>効果的な働きかけ</a:t>
              </a: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・耐震性の特に低い建物や優先すべき路線にある建</a:t>
              </a:r>
              <a:endParaRPr lang="en-US" altLang="ja-JP" sz="1200" kern="100" dirty="0">
                <a:latin typeface="游ゴシック" panose="020B0400000000000000" pitchFamily="50" charset="-128"/>
                <a:ea typeface="游ゴシック" panose="020B0400000000000000" pitchFamily="50" charset="-128"/>
                <a:cs typeface="Times New Roman" panose="02020603050405020304" pitchFamily="18" charset="0"/>
              </a:endParaRPr>
            </a:p>
            <a:p>
              <a:pPr>
                <a:spcAft>
                  <a:spcPts val="0"/>
                </a:spcAft>
              </a:pPr>
              <a:r>
                <a:rPr lang="ja-JP" altLang="en-US" sz="1200" kern="100" dirty="0">
                  <a:latin typeface="游ゴシック" panose="020B0400000000000000" pitchFamily="50" charset="-128"/>
                  <a:ea typeface="游ゴシック" panose="020B0400000000000000" pitchFamily="50" charset="-128"/>
                  <a:cs typeface="Times New Roman" panose="02020603050405020304" pitchFamily="18" charset="0"/>
                </a:rPr>
                <a:t>　物などへの優先的な耐震化の促進</a:t>
              </a:r>
              <a:endParaRPr lang="en-US" altLang="ja-JP" sz="12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19" name="テキスト ボックス 78">
            <a:extLst>
              <a:ext uri="{FF2B5EF4-FFF2-40B4-BE49-F238E27FC236}">
                <a16:creationId xmlns:a16="http://schemas.microsoft.com/office/drawing/2014/main" id="{45C16A0D-62D5-49C4-9E2C-62A06DD6D2BC}"/>
              </a:ext>
            </a:extLst>
          </p:cNvPr>
          <p:cNvSpPr txBox="1"/>
          <p:nvPr/>
        </p:nvSpPr>
        <p:spPr>
          <a:xfrm>
            <a:off x="1190418" y="638955"/>
            <a:ext cx="1578821" cy="215444"/>
          </a:xfrm>
          <a:prstGeom prst="rect">
            <a:avLst/>
          </a:prstGeom>
          <a:noFill/>
          <a:ln>
            <a:noFill/>
          </a:ln>
        </p:spPr>
        <p:txBody>
          <a:bodyPr wrap="none" lIns="0" tIns="0" rIns="0" bIns="0" rtlCol="0">
            <a:noAutofit/>
          </a:bodyPr>
          <a:lstStyle/>
          <a:p>
            <a:pPr marL="203984" indent="-203984" algn="ctr"/>
            <a:r>
              <a:rPr lang="ja-JP"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目標２　具体的目標</a:t>
            </a:r>
            <a:endParaRPr lang="zh-CN"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0" name="テキスト ボックス 78">
            <a:extLst>
              <a:ext uri="{FF2B5EF4-FFF2-40B4-BE49-F238E27FC236}">
                <a16:creationId xmlns:a16="http://schemas.microsoft.com/office/drawing/2014/main" id="{AD425056-DC45-4B9A-9AC0-CE42F2B9B5A8}"/>
              </a:ext>
            </a:extLst>
          </p:cNvPr>
          <p:cNvSpPr txBox="1"/>
          <p:nvPr/>
        </p:nvSpPr>
        <p:spPr>
          <a:xfrm>
            <a:off x="4966131" y="638955"/>
            <a:ext cx="543739" cy="215444"/>
          </a:xfrm>
          <a:prstGeom prst="rect">
            <a:avLst/>
          </a:prstGeom>
          <a:noFill/>
          <a:ln>
            <a:noFill/>
          </a:ln>
        </p:spPr>
        <p:txBody>
          <a:bodyPr wrap="none" tIns="0" bIns="0" rtlCol="0">
            <a:spAutoFit/>
          </a:bodyPr>
          <a:lstStyle/>
          <a:p>
            <a:pPr marL="203984" indent="-203984"/>
            <a:r>
              <a:rPr lang="ja-JP"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取組</a:t>
            </a:r>
            <a:endParaRPr lang="zh-CN"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1" name="テキスト ボックス 78">
            <a:extLst>
              <a:ext uri="{FF2B5EF4-FFF2-40B4-BE49-F238E27FC236}">
                <a16:creationId xmlns:a16="http://schemas.microsoft.com/office/drawing/2014/main" id="{AFF2E2D2-6EC6-4D4D-A8AA-0F49ECD44885}"/>
              </a:ext>
            </a:extLst>
          </p:cNvPr>
          <p:cNvSpPr txBox="1"/>
          <p:nvPr/>
        </p:nvSpPr>
        <p:spPr>
          <a:xfrm>
            <a:off x="7558303" y="638955"/>
            <a:ext cx="543739" cy="215444"/>
          </a:xfrm>
          <a:prstGeom prst="rect">
            <a:avLst/>
          </a:prstGeom>
          <a:noFill/>
          <a:ln>
            <a:noFill/>
          </a:ln>
        </p:spPr>
        <p:txBody>
          <a:bodyPr wrap="none" tIns="0" bIns="0" rtlCol="0">
            <a:spAutoFit/>
          </a:bodyPr>
          <a:lstStyle/>
          <a:p>
            <a:pPr marL="203984" indent="-203984"/>
            <a:r>
              <a:rPr lang="ja-JP"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rPr>
              <a:t>評価</a:t>
            </a:r>
            <a:endParaRPr lang="zh-CN" altLang="en-US" sz="1400" dirty="0">
              <a:solidFill>
                <a:srgbClr val="000000"/>
              </a:solidFill>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7" name="グループ化 6">
            <a:extLst>
              <a:ext uri="{FF2B5EF4-FFF2-40B4-BE49-F238E27FC236}">
                <a16:creationId xmlns:a16="http://schemas.microsoft.com/office/drawing/2014/main" id="{35C00DEA-11AF-4E35-9733-8C7E739FBF21}"/>
              </a:ext>
            </a:extLst>
          </p:cNvPr>
          <p:cNvGrpSpPr/>
          <p:nvPr/>
        </p:nvGrpSpPr>
        <p:grpSpPr>
          <a:xfrm>
            <a:off x="3996000" y="870321"/>
            <a:ext cx="2484000" cy="5965800"/>
            <a:chOff x="4139999" y="870321"/>
            <a:chExt cx="2484000" cy="5965800"/>
          </a:xfrm>
        </p:grpSpPr>
        <p:sp>
          <p:nvSpPr>
            <p:cNvPr id="2" name="テキスト ボックス 1">
              <a:extLst>
                <a:ext uri="{FF2B5EF4-FFF2-40B4-BE49-F238E27FC236}">
                  <a16:creationId xmlns:a16="http://schemas.microsoft.com/office/drawing/2014/main" id="{243243E9-3941-4CE0-999C-22493C251D62}"/>
                </a:ext>
              </a:extLst>
            </p:cNvPr>
            <p:cNvSpPr txBox="1"/>
            <p:nvPr/>
          </p:nvSpPr>
          <p:spPr>
            <a:xfrm>
              <a:off x="4139999" y="8703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個別訪問　約１３万戸　</a:t>
              </a:r>
              <a:endParaRPr kumimoji="1"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　　約４３３万戸</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a:t>
              </a:r>
              <a:r>
                <a:rPr kumimoji="1" lang="ja-JP" altLang="en-US" sz="1200" dirty="0">
                  <a:latin typeface="游ゴシック" panose="020B0400000000000000" pitchFamily="50" charset="-128"/>
                  <a:ea typeface="游ゴシック" panose="020B0400000000000000" pitchFamily="50" charset="-128"/>
                </a:rPr>
                <a:t>リフォーム事業</a:t>
              </a:r>
              <a:r>
                <a:rPr lang="ja-JP" altLang="en-US" sz="1200" dirty="0">
                  <a:latin typeface="游ゴシック" panose="020B0400000000000000" pitchFamily="50" charset="-128"/>
                  <a:ea typeface="游ゴシック" panose="020B0400000000000000" pitchFamily="50" charset="-128"/>
                </a:rPr>
                <a:t>者や不動産事業</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者と連携しチラシ等により周知</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啓発</a:t>
              </a:r>
              <a:endParaRPr lang="en-US" altLang="ja-JP" sz="1200"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4D9C0B4E-D28E-4DE8-9851-869DBA730CC4}"/>
                </a:ext>
              </a:extLst>
            </p:cNvPr>
            <p:cNvSpPr txBox="1"/>
            <p:nvPr/>
          </p:nvSpPr>
          <p:spPr>
            <a:xfrm>
              <a:off x="4139999" y="38875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・対象全ての所有者へ</a:t>
              </a:r>
              <a:r>
                <a:rPr lang="en-US" altLang="ja-JP" sz="1200" dirty="0">
                  <a:latin typeface="游ゴシック" panose="020B0400000000000000" pitchFamily="50" charset="-128"/>
                  <a:ea typeface="游ゴシック" panose="020B0400000000000000" pitchFamily="50" charset="-128"/>
                </a:rPr>
                <a:t>DM</a:t>
              </a:r>
            </a:p>
            <a:p>
              <a:r>
                <a:rPr lang="ja-JP" altLang="en-US" sz="1200" dirty="0">
                  <a:latin typeface="游ゴシック" panose="020B0400000000000000" pitchFamily="50" charset="-128"/>
                  <a:ea typeface="游ゴシック" panose="020B0400000000000000" pitchFamily="50" charset="-128"/>
                </a:rPr>
                <a:t>　</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・改修工法などの</a:t>
              </a:r>
              <a:r>
                <a:rPr lang="en-US" altLang="ja-JP" sz="1200" dirty="0">
                  <a:latin typeface="游ゴシック" panose="020B0400000000000000" pitchFamily="50" charset="-128"/>
                  <a:ea typeface="游ゴシック" panose="020B0400000000000000" pitchFamily="50" charset="-128"/>
                </a:rPr>
                <a:t>WEB</a:t>
              </a:r>
              <a:r>
                <a:rPr lang="ja-JP" altLang="en-US" sz="1200" dirty="0">
                  <a:latin typeface="游ゴシック" panose="020B0400000000000000" pitchFamily="50" charset="-128"/>
                  <a:ea typeface="游ゴシック" panose="020B0400000000000000" pitchFamily="50" charset="-128"/>
                </a:rPr>
                <a:t>説明会</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視聴回数　約</a:t>
              </a:r>
              <a:r>
                <a:rPr lang="en-US" altLang="ja-JP" sz="1200" dirty="0">
                  <a:latin typeface="游ゴシック" panose="020B0400000000000000" pitchFamily="50" charset="-128"/>
                  <a:ea typeface="游ゴシック" panose="020B0400000000000000" pitchFamily="50" charset="-128"/>
                </a:rPr>
                <a:t>840</a:t>
              </a:r>
              <a:r>
                <a:rPr lang="ja-JP" altLang="en-US" sz="1200" dirty="0">
                  <a:latin typeface="游ゴシック" panose="020B0400000000000000" pitchFamily="50" charset="-128"/>
                  <a:ea typeface="游ゴシック" panose="020B0400000000000000" pitchFamily="50" charset="-128"/>
                </a:rPr>
                <a:t>回</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・毎年、病院向け説明会にて、</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耐震化の重要性を働きかけ</a:t>
              </a:r>
              <a:endParaRPr lang="en-US" altLang="ja-JP" sz="1200" dirty="0">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F988127-035D-43D7-88F5-34793F67D7B5}"/>
                </a:ext>
              </a:extLst>
            </p:cNvPr>
            <p:cNvSpPr txBox="1"/>
            <p:nvPr/>
          </p:nvSpPr>
          <p:spPr>
            <a:xfrm>
              <a:off x="4139999" y="53961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・対象全ての所有者へ</a:t>
              </a:r>
              <a:r>
                <a:rPr lang="en-US" altLang="ja-JP" sz="1200" dirty="0">
                  <a:latin typeface="游ゴシック" panose="020B0400000000000000" pitchFamily="50" charset="-128"/>
                  <a:ea typeface="游ゴシック" panose="020B0400000000000000" pitchFamily="50" charset="-128"/>
                </a:rPr>
                <a:t>DM</a:t>
              </a:r>
            </a:p>
            <a:p>
              <a:r>
                <a:rPr lang="ja-JP" altLang="en-US" sz="1200" dirty="0">
                  <a:latin typeface="游ゴシック" panose="020B0400000000000000" pitchFamily="50" charset="-128"/>
                  <a:ea typeface="游ゴシック" panose="020B0400000000000000" pitchFamily="50" charset="-128"/>
                </a:rPr>
                <a:t>・対象となる全ての所有者へ</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改修工法を提示</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専門家派遣実績　</a:t>
              </a:r>
              <a:r>
                <a:rPr lang="en-US" altLang="ja-JP" sz="1200" dirty="0">
                  <a:latin typeface="游ゴシック" panose="020B0400000000000000" pitchFamily="50" charset="-128"/>
                  <a:ea typeface="游ゴシック" panose="020B0400000000000000" pitchFamily="50" charset="-128"/>
                </a:rPr>
                <a:t>20</a:t>
              </a:r>
              <a:r>
                <a:rPr lang="ja-JP" altLang="en-US" sz="1200" dirty="0">
                  <a:latin typeface="游ゴシック" panose="020B0400000000000000" pitchFamily="50" charset="-128"/>
                  <a:ea typeface="游ゴシック" panose="020B0400000000000000" pitchFamily="50" charset="-128"/>
                </a:rPr>
                <a:t>棟</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・優先すべき路線にある建物等の</a:t>
              </a:r>
            </a:p>
            <a:p>
              <a:r>
                <a:rPr lang="ja-JP" altLang="en-US" sz="1200" dirty="0">
                  <a:latin typeface="游ゴシック" panose="020B0400000000000000" pitchFamily="50" charset="-128"/>
                  <a:ea typeface="游ゴシック" panose="020B0400000000000000" pitchFamily="50" charset="-128"/>
                </a:rPr>
                <a:t>　耐震化の状況　</a:t>
              </a:r>
              <a:r>
                <a:rPr lang="en-US" altLang="ja-JP" sz="1200" dirty="0">
                  <a:latin typeface="游ゴシック" panose="020B0400000000000000" pitchFamily="50" charset="-128"/>
                  <a:ea typeface="游ゴシック" panose="020B0400000000000000" pitchFamily="50" charset="-128"/>
                </a:rPr>
                <a:t>35</a:t>
              </a:r>
              <a:r>
                <a:rPr lang="ja-JP" altLang="en-US" sz="1200" dirty="0">
                  <a:latin typeface="游ゴシック" panose="020B0400000000000000" pitchFamily="50" charset="-128"/>
                  <a:ea typeface="游ゴシック" panose="020B0400000000000000" pitchFamily="50" charset="-128"/>
                </a:rPr>
                <a:t>棟→</a:t>
              </a:r>
              <a:r>
                <a:rPr lang="en-US" altLang="ja-JP" sz="1200" dirty="0">
                  <a:latin typeface="游ゴシック" panose="020B0400000000000000" pitchFamily="50" charset="-128"/>
                  <a:ea typeface="游ゴシック" panose="020B0400000000000000" pitchFamily="50" charset="-128"/>
                </a:rPr>
                <a:t>30</a:t>
              </a:r>
              <a:r>
                <a:rPr lang="ja-JP" altLang="en-US" sz="1200" dirty="0">
                  <a:latin typeface="游ゴシック" panose="020B0400000000000000" pitchFamily="50" charset="-128"/>
                  <a:ea typeface="游ゴシック" panose="020B0400000000000000" pitchFamily="50" charset="-128"/>
                </a:rPr>
                <a:t>棟</a:t>
              </a:r>
            </a:p>
            <a:p>
              <a:r>
                <a:rPr lang="ja-JP" altLang="en-US" sz="1200" dirty="0">
                  <a:latin typeface="游ゴシック" panose="020B0400000000000000" pitchFamily="50" charset="-128"/>
                  <a:ea typeface="游ゴシック" panose="020B0400000000000000" pitchFamily="50" charset="-128"/>
                </a:rPr>
                <a:t>　</a:t>
              </a:r>
              <a:endParaRPr lang="en-US" altLang="ja-JP" sz="1200" dirty="0">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0E36869A-E8E0-4B1A-94FB-A632A926229A}"/>
                </a:ext>
              </a:extLst>
            </p:cNvPr>
            <p:cNvSpPr txBox="1"/>
            <p:nvPr/>
          </p:nvSpPr>
          <p:spPr>
            <a:xfrm>
              <a:off x="4139999" y="23789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・管理組合へ</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　約</a:t>
              </a:r>
              <a:r>
                <a:rPr lang="en-US" altLang="ja-JP" sz="1200" dirty="0">
                  <a:latin typeface="游ゴシック" panose="020B0400000000000000" pitchFamily="50" charset="-128"/>
                  <a:ea typeface="游ゴシック" panose="020B0400000000000000" pitchFamily="50" charset="-128"/>
                </a:rPr>
                <a:t>8,000</a:t>
              </a:r>
              <a:r>
                <a:rPr lang="ja-JP" altLang="en-US" sz="1200" dirty="0">
                  <a:latin typeface="游ゴシック" panose="020B0400000000000000" pitchFamily="50" charset="-128"/>
                  <a:ea typeface="游ゴシック" panose="020B0400000000000000" pitchFamily="50" charset="-128"/>
                </a:rPr>
                <a:t>件</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管理会社へ</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　約</a:t>
              </a:r>
              <a:r>
                <a:rPr lang="en-US" altLang="ja-JP" sz="1200" dirty="0">
                  <a:latin typeface="游ゴシック" panose="020B0400000000000000" pitchFamily="50" charset="-128"/>
                  <a:ea typeface="游ゴシック" panose="020B0400000000000000" pitchFamily="50" charset="-128"/>
                </a:rPr>
                <a:t>700</a:t>
              </a:r>
              <a:r>
                <a:rPr lang="ja-JP" altLang="en-US" sz="1200" dirty="0">
                  <a:latin typeface="游ゴシック" panose="020B0400000000000000" pitchFamily="50" charset="-128"/>
                  <a:ea typeface="游ゴシック" panose="020B0400000000000000" pitchFamily="50" charset="-128"/>
                </a:rPr>
                <a:t>件　</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・耐震化フォーラムの開催</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・耐震化サポート事業者の情報</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提供　</a:t>
              </a:r>
              <a:endParaRPr lang="en-US" altLang="ja-JP" sz="1200" dirty="0">
                <a:latin typeface="游ゴシック" panose="020B0400000000000000" pitchFamily="50" charset="-128"/>
                <a:ea typeface="游ゴシック" panose="020B0400000000000000" pitchFamily="50" charset="-128"/>
              </a:endParaRPr>
            </a:p>
          </p:txBody>
        </p:sp>
      </p:grpSp>
      <p:grpSp>
        <p:nvGrpSpPr>
          <p:cNvPr id="8" name="グループ化 7">
            <a:extLst>
              <a:ext uri="{FF2B5EF4-FFF2-40B4-BE49-F238E27FC236}">
                <a16:creationId xmlns:a16="http://schemas.microsoft.com/office/drawing/2014/main" id="{F2607284-76F3-43F5-A2BF-A6D6502EE23F}"/>
              </a:ext>
            </a:extLst>
          </p:cNvPr>
          <p:cNvGrpSpPr/>
          <p:nvPr/>
        </p:nvGrpSpPr>
        <p:grpSpPr>
          <a:xfrm>
            <a:off x="6588172" y="870321"/>
            <a:ext cx="2484000" cy="5965800"/>
            <a:chOff x="6657843" y="870321"/>
            <a:chExt cx="2484000" cy="5965800"/>
          </a:xfrm>
        </p:grpSpPr>
        <p:sp>
          <p:nvSpPr>
            <p:cNvPr id="17" name="テキスト ボックス 16">
              <a:extLst>
                <a:ext uri="{FF2B5EF4-FFF2-40B4-BE49-F238E27FC236}">
                  <a16:creationId xmlns:a16="http://schemas.microsoft.com/office/drawing/2014/main" id="{17708BF9-D64B-4402-A048-D7274C1D55F4}"/>
                </a:ext>
              </a:extLst>
            </p:cNvPr>
            <p:cNvSpPr txBox="1"/>
            <p:nvPr/>
          </p:nvSpPr>
          <p:spPr>
            <a:xfrm>
              <a:off x="6657843" y="8703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・個別訪問や</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により耐震診断</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や耐震改修につながっており一</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定の効果がある</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・リフォームや売買等の機会を捉</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えた周知啓発の他、更なる効果</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的な働きかけが必要</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9D0EDC22-7CB0-4B5E-80BE-8287430DC07D}"/>
                </a:ext>
              </a:extLst>
            </p:cNvPr>
            <p:cNvSpPr txBox="1"/>
            <p:nvPr/>
          </p:nvSpPr>
          <p:spPr>
            <a:xfrm>
              <a:off x="6657843" y="38875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により</a:t>
              </a:r>
              <a:r>
                <a:rPr lang="en-US" altLang="ja-JP" sz="1200" dirty="0">
                  <a:latin typeface="游ゴシック" panose="020B0400000000000000" pitchFamily="50" charset="-128"/>
                  <a:ea typeface="游ゴシック" panose="020B0400000000000000" pitchFamily="50" charset="-128"/>
                </a:rPr>
                <a:t>WEB</a:t>
              </a:r>
              <a:r>
                <a:rPr lang="ja-JP" altLang="en-US" sz="1200" dirty="0">
                  <a:latin typeface="游ゴシック" panose="020B0400000000000000" pitchFamily="50" charset="-128"/>
                  <a:ea typeface="游ゴシック" panose="020B0400000000000000" pitchFamily="50" charset="-128"/>
                </a:rPr>
                <a:t>説明会の視聴に</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つながっており一定の効果があ</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る</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・病院に対して重点的に耐震化を</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働きかけ、関係部署と連携した</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フォローアップができている</a:t>
              </a:r>
              <a:endParaRPr lang="en-US" altLang="ja-JP" sz="1000" dirty="0">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CD0A0D3-8EEA-4E97-AA54-75DC1AF84642}"/>
                </a:ext>
              </a:extLst>
            </p:cNvPr>
            <p:cNvSpPr txBox="1"/>
            <p:nvPr/>
          </p:nvSpPr>
          <p:spPr>
            <a:xfrm>
              <a:off x="6657843" y="53961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・専門家派遣は耐震改修等につな</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がっており一定の効果がある</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・優先すべき路線にある建物の</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耐震化は一定図られてはいるも</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のの、引き続き働きかけが必要</a:t>
              </a:r>
              <a:endParaRPr lang="en-US" altLang="ja-JP" sz="1200" dirty="0">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9B175DF-1F82-47D5-A106-EBD4FF2DAC32}"/>
                </a:ext>
              </a:extLst>
            </p:cNvPr>
            <p:cNvSpPr txBox="1"/>
            <p:nvPr/>
          </p:nvSpPr>
          <p:spPr>
            <a:xfrm>
              <a:off x="6657843" y="2378921"/>
              <a:ext cx="2484000" cy="1440000"/>
            </a:xfrm>
            <a:prstGeom prst="rect">
              <a:avLst/>
            </a:prstGeom>
            <a:noFill/>
            <a:ln w="6350"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oAutofit/>
            </a:bodyPr>
            <a:lstStyle/>
            <a:p>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DM</a:t>
              </a:r>
              <a:r>
                <a:rPr lang="ja-JP" altLang="en-US" sz="1200" dirty="0">
                  <a:latin typeface="游ゴシック" panose="020B0400000000000000" pitchFamily="50" charset="-128"/>
                  <a:ea typeface="游ゴシック" panose="020B0400000000000000" pitchFamily="50" charset="-128"/>
                </a:rPr>
                <a:t>により初動時の進め方の相</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談につながっており一定の効果</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がある</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・複数回開催することにより参加</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機会が増加し、管理組合の課題</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把握や知識の向上につながって　</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いる</a:t>
              </a:r>
            </a:p>
            <a:p>
              <a:endParaRPr lang="en-US" altLang="ja-JP" sz="1200" dirty="0">
                <a:latin typeface="游ゴシック" panose="020B0400000000000000" pitchFamily="50" charset="-128"/>
                <a:ea typeface="游ゴシック" panose="020B0400000000000000" pitchFamily="50" charset="-128"/>
              </a:endParaRPr>
            </a:p>
          </p:txBody>
        </p:sp>
      </p:grpSp>
      <p:sp>
        <p:nvSpPr>
          <p:cNvPr id="22" name="スライド番号プレースホルダー 3">
            <a:extLst>
              <a:ext uri="{FF2B5EF4-FFF2-40B4-BE49-F238E27FC236}">
                <a16:creationId xmlns:a16="http://schemas.microsoft.com/office/drawing/2014/main" id="{1E1863B2-F198-4186-939C-F3F2DE7F5765}"/>
              </a:ext>
            </a:extLst>
          </p:cNvPr>
          <p:cNvSpPr>
            <a:spLocks noGrp="1"/>
          </p:cNvSpPr>
          <p:nvPr>
            <p:ph type="sldNum" sz="quarter" idx="12"/>
          </p:nvPr>
        </p:nvSpPr>
        <p:spPr>
          <a:xfrm>
            <a:off x="7020560" y="6570663"/>
            <a:ext cx="2133600" cy="287337"/>
          </a:xfrm>
        </p:spPr>
        <p:txBody>
          <a:bodyPr/>
          <a:lstStyle/>
          <a:p>
            <a:pPr>
              <a:defRPr/>
            </a:pPr>
            <a:fld id="{09954CD4-AF95-4C78-B160-84012AB9CEDB}" type="slidenum">
              <a:rPr lang="en-US" altLang="ja-JP" smtClean="0">
                <a:solidFill>
                  <a:srgbClr val="000000"/>
                </a:solidFill>
                <a:latin typeface="游ゴシック" panose="020B0400000000000000" pitchFamily="50" charset="-128"/>
                <a:ea typeface="游ゴシック" panose="020B0400000000000000" pitchFamily="50" charset="-128"/>
              </a:rPr>
              <a:pPr>
                <a:defRPr/>
              </a:pPr>
              <a:t>6</a:t>
            </a:fld>
            <a:endParaRPr lang="en-US" altLang="ja-JP" dirty="0">
              <a:solidFill>
                <a:srgbClr val="00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36192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社会的機運の醸成</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　</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講習会やイベント等の実施</a:t>
            </a:r>
          </a:p>
        </p:txBody>
      </p:sp>
      <p:sp>
        <p:nvSpPr>
          <p:cNvPr id="8" name="テキスト ボックス 7">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lIns="36000" tIns="36000" rIns="36000" bIns="36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○講習会や相談会、展示会等のイベントにより、幅広く府民に普及啓発を実施</a:t>
            </a:r>
          </a:p>
        </p:txBody>
      </p:sp>
      <p:sp>
        <p:nvSpPr>
          <p:cNvPr id="14" name="正方形/長方形 13">
            <a:extLst>
              <a:ext uri="{FF2B5EF4-FFF2-40B4-BE49-F238E27FC236}">
                <a16:creationId xmlns:a16="http://schemas.microsoft.com/office/drawing/2014/main" id="{075D13B1-01DA-42BF-BDA1-670BE94BED21}"/>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6" name="正方形/長方形 15">
            <a:extLst>
              <a:ext uri="{FF2B5EF4-FFF2-40B4-BE49-F238E27FC236}">
                <a16:creationId xmlns:a16="http://schemas.microsoft.com/office/drawing/2014/main" id="{1B8A13DA-2F49-4946-817E-0DD653E1A38D}"/>
              </a:ext>
            </a:extLst>
          </p:cNvPr>
          <p:cNvSpPr/>
          <p:nvPr/>
        </p:nvSpPr>
        <p:spPr>
          <a:xfrm>
            <a:off x="216000" y="3938259"/>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FFA49E3C-235D-479D-8577-93CB5AB6A2D1}"/>
              </a:ext>
            </a:extLst>
          </p:cNvPr>
          <p:cNvSpPr txBox="1"/>
          <p:nvPr/>
        </p:nvSpPr>
        <p:spPr>
          <a:xfrm>
            <a:off x="216000" y="4298259"/>
            <a:ext cx="6827510" cy="746936"/>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92075" marR="0" lvl="0" indent="-92075" algn="l" defTabSz="914400" rtl="0" eaLnBrk="1" fontAlgn="auto" latinLnBrk="0" hangingPunct="1">
              <a:lnSpc>
                <a:spcPct val="15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○府内すべての市町村で講習会や相談会、展示会等のイベントの実施ができている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5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○木造住宅倒壊模型の実演は、耐震化の必要性の理解につながっている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a:extLst>
              <a:ext uri="{FF2B5EF4-FFF2-40B4-BE49-F238E27FC236}">
                <a16:creationId xmlns:a16="http://schemas.microsoft.com/office/drawing/2014/main" id="{5324E160-53C7-4B28-A4B9-0F8A6D33B2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8323" y="2262064"/>
            <a:ext cx="2510721" cy="1673813"/>
          </a:xfrm>
          <a:prstGeom prst="rect">
            <a:avLst/>
          </a:prstGeom>
        </p:spPr>
      </p:pic>
      <p:sp>
        <p:nvSpPr>
          <p:cNvPr id="2" name="テキスト ボックス 1">
            <a:extLst>
              <a:ext uri="{FF2B5EF4-FFF2-40B4-BE49-F238E27FC236}">
                <a16:creationId xmlns:a16="http://schemas.microsoft.com/office/drawing/2014/main" id="{99ABCD3E-6EAB-4546-8502-087B165AB1FF}"/>
              </a:ext>
            </a:extLst>
          </p:cNvPr>
          <p:cNvSpPr txBox="1"/>
          <p:nvPr/>
        </p:nvSpPr>
        <p:spPr>
          <a:xfrm>
            <a:off x="216000" y="2633768"/>
            <a:ext cx="3794629" cy="70846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○イベント等の開催回数：</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333</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回（</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○木造住宅倒壊模型の展示・実演</a:t>
            </a:r>
          </a:p>
        </p:txBody>
      </p:sp>
      <p:sp>
        <p:nvSpPr>
          <p:cNvPr id="3" name="テキスト ボックス 2">
            <a:extLst>
              <a:ext uri="{FF2B5EF4-FFF2-40B4-BE49-F238E27FC236}">
                <a16:creationId xmlns:a16="http://schemas.microsoft.com/office/drawing/2014/main" id="{4D9AD551-D49F-4C38-A2A8-9C5177CA0936}"/>
              </a:ext>
            </a:extLst>
          </p:cNvPr>
          <p:cNvSpPr txBox="1"/>
          <p:nvPr/>
        </p:nvSpPr>
        <p:spPr>
          <a:xfrm>
            <a:off x="4482327" y="108000"/>
            <a:ext cx="3600000" cy="720000"/>
          </a:xfrm>
          <a:prstGeom prst="rect">
            <a:avLst/>
          </a:prstGeom>
          <a:noFill/>
          <a:ln w="9525" cap="flat" cmpd="sng" algn="ctr">
            <a:solidFill>
              <a:schemeClr val="accent2"/>
            </a:solidFill>
            <a:prstDash val="solid"/>
          </a:ln>
          <a:effectLst/>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評価</a:t>
            </a: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 </a:t>
            </a: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取組を行うことができている</a:t>
            </a:r>
            <a:endPar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評価</a:t>
            </a: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B </a:t>
            </a: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さらに強化・充実を要する</a:t>
            </a:r>
            <a:endPar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評価</a:t>
            </a:r>
            <a:r>
              <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C</a:t>
            </a:r>
            <a:r>
              <a:rPr kumimoji="1" lang="ja-JP" altLang="en-US"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 他の手法も含めより一層の検討を要する</a:t>
            </a:r>
            <a:endParaRPr kumimoji="1" lang="en-US"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5" name="スライド番号プレースホルダー 3">
            <a:extLst>
              <a:ext uri="{FF2B5EF4-FFF2-40B4-BE49-F238E27FC236}">
                <a16:creationId xmlns:a16="http://schemas.microsoft.com/office/drawing/2014/main" id="{AD5BAE28-B2EE-4887-8AAB-6E97616543C5}"/>
              </a:ext>
            </a:extLst>
          </p:cNvPr>
          <p:cNvSpPr txBox="1">
            <a:spLocks/>
          </p:cNvSpPr>
          <p:nvPr/>
        </p:nvSpPr>
        <p:spPr bwMode="auto">
          <a:xfrm>
            <a:off x="7010400" y="6570663"/>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05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05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C4C80156-86E1-49DA-97D4-B73F9D969DE1}"/>
              </a:ext>
            </a:extLst>
          </p:cNvPr>
          <p:cNvSpPr/>
          <p:nvPr/>
        </p:nvSpPr>
        <p:spPr>
          <a:xfrm>
            <a:off x="216000" y="5643727"/>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9EF1C815-212E-4A1C-A294-CB6F3328A28B}"/>
              </a:ext>
            </a:extLst>
          </p:cNvPr>
          <p:cNvSpPr txBox="1"/>
          <p:nvPr/>
        </p:nvSpPr>
        <p:spPr>
          <a:xfrm>
            <a:off x="216000" y="6003727"/>
            <a:ext cx="8891895" cy="385298"/>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176213" marR="0" lvl="0" indent="-176213" algn="l" defTabSz="914400" rtl="0" eaLnBrk="1" fontAlgn="auto" latinLnBrk="0" hangingPunct="1">
              <a:lnSpc>
                <a:spcPct val="15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○イベント等の開催に併せた相談会の実施により耐震診断の申込みにつながっており、一定の効果がある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pic>
        <p:nvPicPr>
          <p:cNvPr id="22" name="図 21">
            <a:extLst>
              <a:ext uri="{FF2B5EF4-FFF2-40B4-BE49-F238E27FC236}">
                <a16:creationId xmlns:a16="http://schemas.microsoft.com/office/drawing/2014/main" id="{099AA3E2-C00B-4CCC-B52F-9B3F66FDF6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13" t="15873" r="44684" b="27636"/>
          <a:stretch/>
        </p:blipFill>
        <p:spPr>
          <a:xfrm>
            <a:off x="6936739" y="2262064"/>
            <a:ext cx="1991261" cy="1673814"/>
          </a:xfrm>
          <a:prstGeom prst="rect">
            <a:avLst/>
          </a:prstGeom>
        </p:spPr>
      </p:pic>
    </p:spTree>
    <p:extLst>
      <p:ext uri="{BB962C8B-B14F-4D97-AF65-F5344CB8AC3E}">
        <p14:creationId xmlns:p14="http://schemas.microsoft.com/office/powerpoint/2010/main" val="596061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8644745E-8A12-47B3-A7F2-6578EDD6386C}"/>
              </a:ext>
            </a:extLst>
          </p:cNvPr>
          <p:cNvSpPr txBox="1"/>
          <p:nvPr/>
        </p:nvSpPr>
        <p:spPr>
          <a:xfrm>
            <a:off x="232725" y="4604117"/>
            <a:ext cx="7956024" cy="56169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まちまるにより市町村の人的負担を軽減しつつ、多くの個別訪問を実施することができている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府内すべての市町村が管内全域に個別訪問又は</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DM</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等を行うよう進める必要がある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4098" name="タイトル 1">
            <a:extLst>
              <a:ext uri="{FF2B5EF4-FFF2-40B4-BE49-F238E27FC236}">
                <a16:creationId xmlns:a16="http://schemas.microsoft.com/office/drawing/2014/main" id="{2DE8B6DF-8BAB-4F77-9402-D4EF8AF27CB1}"/>
              </a:ext>
            </a:extLst>
          </p:cNvPr>
          <p:cNvSpPr>
            <a:spLocks noGrp="1"/>
          </p:cNvSpPr>
          <p:nvPr>
            <p:ph type="title"/>
          </p:nvPr>
        </p:nvSpPr>
        <p:spPr>
          <a:xfrm>
            <a:off x="0" y="252000"/>
            <a:ext cx="6552000" cy="648000"/>
          </a:xfrm>
        </p:spPr>
        <p:txBody>
          <a:bodyPr/>
          <a:lstStyle/>
          <a:p>
            <a:r>
              <a:rPr lang="ja-JP" altLang="en-US" sz="2000" b="1" dirty="0">
                <a:latin typeface="游ゴシック" panose="020B0400000000000000" pitchFamily="50" charset="-128"/>
                <a:ea typeface="游ゴシック" panose="020B0400000000000000" pitchFamily="50" charset="-128"/>
              </a:rPr>
              <a:t>■木造住宅</a:t>
            </a:r>
            <a:r>
              <a:rPr lang="en-US" altLang="ja-JP" sz="2000" b="1" dirty="0">
                <a:latin typeface="游ゴシック" panose="020B0400000000000000" pitchFamily="50" charset="-128"/>
                <a:ea typeface="游ゴシック" panose="020B0400000000000000" pitchFamily="50" charset="-128"/>
              </a:rPr>
              <a:t>【</a:t>
            </a:r>
            <a:r>
              <a:rPr lang="ja-JP" altLang="en-US" sz="2000" b="1" dirty="0">
                <a:latin typeface="游ゴシック" panose="020B0400000000000000" pitchFamily="50" charset="-128"/>
                <a:ea typeface="游ゴシック" panose="020B0400000000000000" pitchFamily="50" charset="-128"/>
              </a:rPr>
              <a:t>きっかけづくり・具体化</a:t>
            </a:r>
            <a:r>
              <a:rPr lang="en-US" altLang="ja-JP" sz="2000" b="1" dirty="0">
                <a:latin typeface="游ゴシック" panose="020B0400000000000000" pitchFamily="50" charset="-128"/>
                <a:ea typeface="游ゴシック" panose="020B0400000000000000" pitchFamily="50" charset="-128"/>
              </a:rPr>
              <a:t>】</a:t>
            </a:r>
            <a:br>
              <a:rPr lang="en-US" altLang="ja-JP" sz="2000" b="1" dirty="0">
                <a:latin typeface="游ゴシック" panose="020B0400000000000000" pitchFamily="50" charset="-128"/>
                <a:ea typeface="游ゴシック" panose="020B0400000000000000" pitchFamily="50" charset="-128"/>
              </a:rPr>
            </a:br>
            <a:r>
              <a:rPr lang="ja-JP" altLang="en-US" sz="2000" b="1" dirty="0">
                <a:latin typeface="游ゴシック" panose="020B0400000000000000" pitchFamily="50" charset="-128"/>
                <a:ea typeface="游ゴシック" panose="020B0400000000000000" pitchFamily="50" charset="-128"/>
              </a:rPr>
              <a:t>　個別訪問・ダイレクトメール送付等による働きかけ</a:t>
            </a:r>
          </a:p>
        </p:txBody>
      </p:sp>
      <p:sp>
        <p:nvSpPr>
          <p:cNvPr id="9" name="テキスト ボックス 8">
            <a:extLst>
              <a:ext uri="{FF2B5EF4-FFF2-40B4-BE49-F238E27FC236}">
                <a16:creationId xmlns:a16="http://schemas.microsoft.com/office/drawing/2014/main" id="{53F670EA-60A0-4F80-8504-E5080457FC50}"/>
              </a:ext>
            </a:extLst>
          </p:cNvPr>
          <p:cNvSpPr txBox="1"/>
          <p:nvPr/>
        </p:nvSpPr>
        <p:spPr>
          <a:xfrm>
            <a:off x="216000" y="1152000"/>
            <a:ext cx="8712000" cy="1008000"/>
          </a:xfrm>
          <a:prstGeom prst="rect">
            <a:avLst/>
          </a:prstGeom>
          <a:solidFill>
            <a:schemeClr val="accent5"/>
          </a:solidFill>
          <a:ln w="6350">
            <a:noFill/>
          </a:ln>
          <a:effectLst/>
        </p:spPr>
        <p:style>
          <a:lnRef idx="2">
            <a:schemeClr val="accent2"/>
          </a:lnRef>
          <a:fillRef idx="1">
            <a:schemeClr val="lt1"/>
          </a:fillRef>
          <a:effectRef idx="0">
            <a:schemeClr val="accent2"/>
          </a:effectRef>
          <a:fontRef idx="minor">
            <a:schemeClr val="dk1"/>
          </a:fontRef>
        </p:style>
        <p:txBody>
          <a:bodyPr wrap="square" lIns="36000" tIns="36000" rIns="36000" bIns="36000" anchor="ctr">
            <a:noAutofit/>
          </a:bodyPr>
          <a:lstStyle>
            <a:defPPr>
              <a:defRPr lang="ja-JP"/>
            </a:defPPr>
            <a:lvl1pPr>
              <a:defRPr>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○市町村及び大阪府まちまるごと耐震化支援事業（以下「まちまる」）登録事業者等による個別訪問　</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○所有者宛のダイレクトメールの他、固定資産税の納税通知書に同封する等により送付</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耐震性不足の木造住宅戸数（</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時点：</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39</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万戸）</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FA96CE26-4D9F-4B18-9F97-9A628AF82013}"/>
              </a:ext>
            </a:extLst>
          </p:cNvPr>
          <p:cNvSpPr txBox="1"/>
          <p:nvPr/>
        </p:nvSpPr>
        <p:spPr>
          <a:xfrm>
            <a:off x="216000" y="2614884"/>
            <a:ext cx="3304105"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defPPr>
              <a:defRPr lang="ja-JP"/>
            </a:defPPr>
            <a:lvl1pPr marL="85725" indent="-85725">
              <a:defRPr sz="1400">
                <a:latin typeface="Meiryo UI" panose="020B0604030504040204" pitchFamily="50" charset="-128"/>
                <a:ea typeface="Meiryo UI" panose="020B0604030504040204" pitchFamily="50" charset="-128"/>
              </a:defRPr>
            </a:lvl1p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○個別訪問（</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134,493</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p>
        </p:txBody>
      </p:sp>
      <p:sp>
        <p:nvSpPr>
          <p:cNvPr id="10" name="テキスト ボックス 9">
            <a:extLst>
              <a:ext uri="{FF2B5EF4-FFF2-40B4-BE49-F238E27FC236}">
                <a16:creationId xmlns:a16="http://schemas.microsoft.com/office/drawing/2014/main" id="{D83632F1-45A2-4FE0-A539-26138863A390}"/>
              </a:ext>
            </a:extLst>
          </p:cNvPr>
          <p:cNvSpPr txBox="1"/>
          <p:nvPr/>
        </p:nvSpPr>
        <p:spPr>
          <a:xfrm>
            <a:off x="4571474" y="2606862"/>
            <a:ext cx="4710358" cy="307777"/>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none">
            <a:spAutoFit/>
          </a:bodyPr>
          <a:lstStyle>
            <a:defPPr>
              <a:defRPr lang="ja-JP"/>
            </a:defPPr>
            <a:lvl1pPr marL="85725" indent="-85725">
              <a:defRPr sz="1400">
                <a:latin typeface="Meiryo UI" panose="020B0604030504040204" pitchFamily="50" charset="-128"/>
                <a:ea typeface="Meiryo UI" panose="020B0604030504040204" pitchFamily="50" charset="-128"/>
              </a:defRPr>
            </a:lvl1pPr>
          </a:lstStyle>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○ダイレクトメールの送付（</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R5</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a:t>
            </a:r>
            <a:r>
              <a:rPr kumimoji="1" lang="en-US" altLang="ja-JP"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4,330,853</a:t>
            </a:r>
            <a:r>
              <a:rPr kumimoji="1" lang="ja-JP" altLang="en-US"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戸）</a:t>
            </a:r>
          </a:p>
        </p:txBody>
      </p:sp>
      <p:sp>
        <p:nvSpPr>
          <p:cNvPr id="12" name="正方形/長方形 11">
            <a:extLst>
              <a:ext uri="{FF2B5EF4-FFF2-40B4-BE49-F238E27FC236}">
                <a16:creationId xmlns:a16="http://schemas.microsoft.com/office/drawing/2014/main" id="{CC3D2424-F1A6-4F2D-AA2A-B6B2C7B63B10}"/>
              </a:ext>
            </a:extLst>
          </p:cNvPr>
          <p:cNvSpPr/>
          <p:nvPr/>
        </p:nvSpPr>
        <p:spPr>
          <a:xfrm>
            <a:off x="216000" y="2268000"/>
            <a:ext cx="1152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取組実績</a:t>
            </a:r>
          </a:p>
        </p:txBody>
      </p:sp>
      <p:sp>
        <p:nvSpPr>
          <p:cNvPr id="13" name="正方形/長方形 12">
            <a:extLst>
              <a:ext uri="{FF2B5EF4-FFF2-40B4-BE49-F238E27FC236}">
                <a16:creationId xmlns:a16="http://schemas.microsoft.com/office/drawing/2014/main" id="{26E5AFE9-5294-4F0D-AF5D-1B815C69CF7C}"/>
              </a:ext>
            </a:extLst>
          </p:cNvPr>
          <p:cNvSpPr/>
          <p:nvPr/>
        </p:nvSpPr>
        <p:spPr>
          <a:xfrm>
            <a:off x="216000" y="4188108"/>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取組の評価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B</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14" name="スライド番号プレースホルダー 3">
            <a:extLst>
              <a:ext uri="{FF2B5EF4-FFF2-40B4-BE49-F238E27FC236}">
                <a16:creationId xmlns:a16="http://schemas.microsoft.com/office/drawing/2014/main" id="{EAA68CBE-63BB-439F-A9D3-47427F1051BE}"/>
              </a:ext>
            </a:extLst>
          </p:cNvPr>
          <p:cNvSpPr txBox="1">
            <a:spLocks/>
          </p:cNvSpPr>
          <p:nvPr/>
        </p:nvSpPr>
        <p:spPr bwMode="auto">
          <a:xfrm>
            <a:off x="7010400" y="6577236"/>
            <a:ext cx="2133600" cy="287337"/>
          </a:xfrm>
          <a:prstGeom prst="rect">
            <a:avLst/>
          </a:prstGeom>
          <a:noFill/>
          <a:ln w="9525">
            <a:noFill/>
            <a:miter lim="800000"/>
            <a:headEnd/>
            <a:tailEnd/>
          </a:ln>
          <a:effectLst/>
        </p:spPr>
        <p:txBody>
          <a:bodyPr vert="horz" wrap="square" lIns="72000" tIns="36000" rIns="0" bIns="36000" numCol="1" anchor="ctr" anchorCtr="0" compatLnSpc="1">
            <a:prstTxWarp prst="textNoShape">
              <a:avLst/>
            </a:prstTxWarp>
          </a:bodyPr>
          <a:lstStyle>
            <a:defPPr>
              <a:defRPr lang="ja-JP"/>
            </a:defPPr>
            <a:lvl1pPr marL="0" algn="r" defTabSz="914400" rtl="0" eaLnBrk="1" latinLnBrk="0" hangingPunct="1">
              <a:defRPr kumimoji="1" sz="11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954CD4-AF95-4C78-B160-84012AB9CEDB}" type="slidenum">
              <a:rPr kumimoji="1" lang="en-US" altLang="ja-JP" sz="11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99BCCDD7-576B-4C79-BAC3-07A0EB219A64}"/>
              </a:ext>
            </a:extLst>
          </p:cNvPr>
          <p:cNvSpPr txBox="1"/>
          <p:nvPr/>
        </p:nvSpPr>
        <p:spPr>
          <a:xfrm>
            <a:off x="232725" y="5694061"/>
            <a:ext cx="8712000" cy="1069524"/>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まちまるを実施した市町の診断補助戸数のうち、まちまるによる補助申請の割合が</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33.6</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％であること</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から一定の効果がある　　</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まちまるによる診断件数</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792</a:t>
            </a:r>
            <a:r>
              <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件</a:t>
            </a:r>
            <a:r>
              <a:rPr kumimoji="1" lang="en-US" altLang="ja-JP"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(H28-R5)</a:t>
            </a:r>
            <a:endParaRPr kumimoji="1" lang="ja-JP" altLang="en-US" sz="10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補助申請者に対するアンケート調査において、「市町村からの</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DM</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」がきっかけで耐震診断に至った割合</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a:p>
            <a:pPr marL="92075" marR="0" lvl="0" indent="-92075"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　が約</a:t>
            </a:r>
            <a:r>
              <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44</a:t>
            </a:r>
            <a:r>
              <a:rPr kumimoji="1" lang="ja-JP" altLang="en-US"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％であることからダイレクトメール送付による取組は一定の効果がある</a:t>
            </a:r>
            <a:endParaRPr kumimoji="1" lang="en-US" altLang="ja-JP" sz="14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3" name="正方形/長方形 22">
            <a:extLst>
              <a:ext uri="{FF2B5EF4-FFF2-40B4-BE49-F238E27FC236}">
                <a16:creationId xmlns:a16="http://schemas.microsoft.com/office/drawing/2014/main" id="{C68ABC81-8086-4803-A02C-501BC11050C5}"/>
              </a:ext>
            </a:extLst>
          </p:cNvPr>
          <p:cNvSpPr/>
          <p:nvPr/>
        </p:nvSpPr>
        <p:spPr>
          <a:xfrm>
            <a:off x="216000" y="5334061"/>
            <a:ext cx="162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効果の評価　</a:t>
            </a:r>
            <a:r>
              <a:rPr kumimoji="1" lang="en-US" altLang="ja-JP"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A</a:t>
            </a:r>
            <a:endParaRPr kumimoji="1" lang="ja-JP" altLang="en-US" sz="16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6BD42E8F-B75A-4660-8B4C-437D70A8AEF4}"/>
              </a:ext>
            </a:extLst>
          </p:cNvPr>
          <p:cNvSpPr txBox="1"/>
          <p:nvPr/>
        </p:nvSpPr>
        <p:spPr>
          <a:xfrm>
            <a:off x="5814204" y="4034956"/>
            <a:ext cx="3012134" cy="230832"/>
          </a:xfrm>
          <a:prstGeom prst="rect">
            <a:avLst/>
          </a:prstGeom>
          <a:noFill/>
          <a:ln w="6350" cap="flat" cmpd="sng" algn="ctr">
            <a:noFill/>
            <a:prstDash val="solid"/>
          </a:ln>
          <a:effectLst/>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mn-cs"/>
              </a:rPr>
              <a:t>固定資産税の納税通知書への同封による増加</a:t>
            </a:r>
          </a:p>
        </p:txBody>
      </p:sp>
      <p:pic>
        <p:nvPicPr>
          <p:cNvPr id="2" name="図 1">
            <a:extLst>
              <a:ext uri="{FF2B5EF4-FFF2-40B4-BE49-F238E27FC236}">
                <a16:creationId xmlns:a16="http://schemas.microsoft.com/office/drawing/2014/main" id="{3DE42B75-0768-40AA-B09A-5D8406B9436D}"/>
              </a:ext>
            </a:extLst>
          </p:cNvPr>
          <p:cNvPicPr>
            <a:picLocks noChangeAspect="1"/>
          </p:cNvPicPr>
          <p:nvPr/>
        </p:nvPicPr>
        <p:blipFill>
          <a:blip r:embed="rId3"/>
          <a:stretch>
            <a:fillRect/>
          </a:stretch>
        </p:blipFill>
        <p:spPr>
          <a:xfrm>
            <a:off x="232268" y="2835577"/>
            <a:ext cx="4261473" cy="1243692"/>
          </a:xfrm>
          <a:prstGeom prst="rect">
            <a:avLst/>
          </a:prstGeom>
        </p:spPr>
      </p:pic>
      <p:pic>
        <p:nvPicPr>
          <p:cNvPr id="3" name="図 2">
            <a:extLst>
              <a:ext uri="{FF2B5EF4-FFF2-40B4-BE49-F238E27FC236}">
                <a16:creationId xmlns:a16="http://schemas.microsoft.com/office/drawing/2014/main" id="{55419D34-7E82-4246-A77B-A59DEAAEC1EC}"/>
              </a:ext>
            </a:extLst>
          </p:cNvPr>
          <p:cNvPicPr>
            <a:picLocks noChangeAspect="1"/>
          </p:cNvPicPr>
          <p:nvPr/>
        </p:nvPicPr>
        <p:blipFill>
          <a:blip r:embed="rId4"/>
          <a:stretch>
            <a:fillRect/>
          </a:stretch>
        </p:blipFill>
        <p:spPr>
          <a:xfrm>
            <a:off x="4650259" y="2914639"/>
            <a:ext cx="4261473" cy="1170533"/>
          </a:xfrm>
          <a:prstGeom prst="rect">
            <a:avLst/>
          </a:prstGeom>
        </p:spPr>
      </p:pic>
    </p:spTree>
    <p:extLst>
      <p:ext uri="{BB962C8B-B14F-4D97-AF65-F5344CB8AC3E}">
        <p14:creationId xmlns:p14="http://schemas.microsoft.com/office/powerpoint/2010/main" val="3578500382"/>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cap="flat" cmpd="sng" algn="ctr">
          <a:noFill/>
          <a:prstDash val="solid"/>
        </a:ln>
        <a:effectLst/>
      </a:spPr>
      <a:bodyPr wrap="square">
        <a:noAutofit/>
      </a:bodyPr>
      <a:lstStyle>
        <a:defPPr>
          <a:defRPr dirty="0"/>
        </a:defPPr>
      </a:lstStyle>
      <a:style>
        <a:lnRef idx="2">
          <a:schemeClr val="accent2"/>
        </a:lnRef>
        <a:fillRef idx="1">
          <a:schemeClr val="lt1"/>
        </a:fillRef>
        <a:effectRef idx="0">
          <a:schemeClr val="accent2"/>
        </a:effectRef>
        <a:fontRef idx="minor">
          <a:schemeClr val="dk1"/>
        </a:fontRef>
      </a: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6350" cap="flat" cmpd="sng" algn="ctr">
          <a:noFill/>
          <a:prstDash val="solid"/>
        </a:ln>
        <a:effectLst/>
      </a:spPr>
      <a:bodyPr wrap="square">
        <a:noAutofit/>
      </a:bodyPr>
      <a:lstStyle>
        <a:defPPr>
          <a:defRPr dirty="0"/>
        </a:defPPr>
      </a:lstStyle>
      <a:style>
        <a:lnRef idx="2">
          <a:schemeClr val="accent2"/>
        </a:lnRef>
        <a:fillRef idx="1">
          <a:schemeClr val="lt1"/>
        </a:fillRef>
        <a:effectRef idx="0">
          <a:schemeClr val="accent2"/>
        </a:effectRef>
        <a:fontRef idx="minor">
          <a:schemeClr val="dk1"/>
        </a:fontRef>
      </a: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42082</TotalTime>
  <Words>4884</Words>
  <Application>Microsoft Office PowerPoint</Application>
  <PresentationFormat>画面に合わせる (4:3)</PresentationFormat>
  <Paragraphs>573</Paragraphs>
  <Slides>23</Slides>
  <Notes>8</Notes>
  <HiddenSlides>0</HiddenSlides>
  <MMClips>0</MMClips>
  <ScaleCrop>false</ScaleCrop>
  <HeadingPairs>
    <vt:vector size="8" baseType="variant">
      <vt:variant>
        <vt:lpstr>使用されているフォント</vt:lpstr>
      </vt:variant>
      <vt:variant>
        <vt:i4>6</vt:i4>
      </vt:variant>
      <vt:variant>
        <vt:lpstr>テーマ</vt:lpstr>
      </vt:variant>
      <vt:variant>
        <vt:i4>2</vt:i4>
      </vt:variant>
      <vt:variant>
        <vt:lpstr>埋め込まれた OLE サーバー</vt:lpstr>
      </vt:variant>
      <vt:variant>
        <vt:i4>1</vt:i4>
      </vt:variant>
      <vt:variant>
        <vt:lpstr>スライド タイトル</vt:lpstr>
      </vt:variant>
      <vt:variant>
        <vt:i4>23</vt:i4>
      </vt:variant>
    </vt:vector>
  </HeadingPairs>
  <TitlesOfParts>
    <vt:vector size="32" baseType="lpstr">
      <vt:lpstr>HGP創英角ｺﾞｼｯｸUB</vt:lpstr>
      <vt:lpstr>Meiryo UI</vt:lpstr>
      <vt:lpstr>UD デジタル 教科書体 NP-R</vt:lpstr>
      <vt:lpstr>游ゴシック</vt:lpstr>
      <vt:lpstr>Arial</vt:lpstr>
      <vt:lpstr>Calibri</vt:lpstr>
      <vt:lpstr>標準デザイン</vt:lpstr>
      <vt:lpstr>1_標準デザイン</vt:lpstr>
      <vt:lpstr>Acrobat Document</vt:lpstr>
      <vt:lpstr>耐震改修促進計画推進部会の審議状況</vt:lpstr>
      <vt:lpstr>目標１　耐震化率の状況</vt:lpstr>
      <vt:lpstr>住宅の耐震化率の状況</vt:lpstr>
      <vt:lpstr>住宅の耐震化率の状況</vt:lpstr>
      <vt:lpstr>PowerPoint プレゼンテーション</vt:lpstr>
      <vt:lpstr>今後の課題</vt:lpstr>
      <vt:lpstr>PowerPoint プレゼンテーション</vt:lpstr>
      <vt:lpstr>■木造住宅【社会的機運の醸成】　 　講習会やイベント等の実施</vt:lpstr>
      <vt:lpstr>■木造住宅【きっかけづくり・具体化】 　個別訪問・ダイレクトメール送付等による働きかけ</vt:lpstr>
      <vt:lpstr>■木造住宅【きっかけづくり・具体化】 　リフォーム事業者との連携等</vt:lpstr>
      <vt:lpstr>■木造住宅【きっかけづくり・具体化】 　住まい手・建物に合った耐震化　など</vt:lpstr>
      <vt:lpstr>■木造住宅【負担軽減の支援】 　所有者の負担軽減支援のための各種取組</vt:lpstr>
      <vt:lpstr>■分譲マンション【社会的機運の醸成】 　耐震化フォーラムの開催</vt:lpstr>
      <vt:lpstr>■分譲マンション【きっかけづくり・具体化】　　 　ダイレクトメール送付・個別訪問等による働きかけ</vt:lpstr>
      <vt:lpstr>■分譲マンション【きっかけづくり・具体化】 　大阪府分譲マンション耐震化サポート事業者との連携</vt:lpstr>
      <vt:lpstr>■分譲マンション【きっかけづくり・具体化】 　耐震化WEBセミナーの開催</vt:lpstr>
      <vt:lpstr>■ 多数の者が利用する建築物【社会的機運の醸成】 　WEBを活用した講習会の開催（多数・大規模）</vt:lpstr>
      <vt:lpstr>■ 多数の者が利用する建築物【社会的機運の醸成】 　わかりやすい公表（大規模）</vt:lpstr>
      <vt:lpstr>■ 多数の者が利用する建築物【きっかけづくり・具体化】 　関係部局等との連携（大規模）</vt:lpstr>
      <vt:lpstr>■広域緊急交通路沿道建築物【社会的機運の醸成】 　分かりやすい公表（建物）等</vt:lpstr>
      <vt:lpstr>■広域緊急交通路沿道建築物【きっかけづくり・具体化】 　ダイレクトメール送付等による働きかけ（建物）</vt:lpstr>
      <vt:lpstr>■広域緊急交通路沿道建築物【きっかけづくり・具体化】 　専門家派遣による支援（建物）</vt:lpstr>
      <vt:lpstr>■広域緊急交通路沿道建築物【きっかけづくり・具体化、負担軽減の支援】　 　ダイレクトメール送付等による働きかけ（ブロック塀）</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平谷　忠雄</dc:creator>
  <cp:lastModifiedBy>伊藤　沙知</cp:lastModifiedBy>
  <cp:revision>2375</cp:revision>
  <cp:lastPrinted>2025-03-11T08:52:16Z</cp:lastPrinted>
  <dcterms:created xsi:type="dcterms:W3CDTF">2018-04-17T05:43:55Z</dcterms:created>
  <dcterms:modified xsi:type="dcterms:W3CDTF">2025-04-03T13:48:28Z</dcterms:modified>
</cp:coreProperties>
</file>