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drawings/drawing4.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 id="2147483672" r:id="rId2"/>
  </p:sldMasterIdLst>
  <p:notesMasterIdLst>
    <p:notesMasterId r:id="rId26"/>
  </p:notesMasterIdLst>
  <p:sldIdLst>
    <p:sldId id="716" r:id="rId3"/>
    <p:sldId id="695" r:id="rId4"/>
    <p:sldId id="1054" r:id="rId5"/>
    <p:sldId id="864" r:id="rId6"/>
    <p:sldId id="915" r:id="rId7"/>
    <p:sldId id="865" r:id="rId8"/>
    <p:sldId id="1053" r:id="rId9"/>
    <p:sldId id="1052" r:id="rId10"/>
    <p:sldId id="1036" r:id="rId11"/>
    <p:sldId id="1038" r:id="rId12"/>
    <p:sldId id="1039" r:id="rId13"/>
    <p:sldId id="1041" r:id="rId14"/>
    <p:sldId id="992" r:id="rId15"/>
    <p:sldId id="989" r:id="rId16"/>
    <p:sldId id="991" r:id="rId17"/>
    <p:sldId id="990" r:id="rId18"/>
    <p:sldId id="999" r:id="rId19"/>
    <p:sldId id="1002" r:id="rId20"/>
    <p:sldId id="984" r:id="rId21"/>
    <p:sldId id="1010" r:id="rId22"/>
    <p:sldId id="1008" r:id="rId23"/>
    <p:sldId id="1051" r:id="rId24"/>
    <p:sldId id="1031" r:id="rId25"/>
  </p:sldIdLst>
  <p:sldSz cx="9144000" cy="6858000" type="screen4x3"/>
  <p:notesSz cx="6646863" cy="97774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p15:clr>
            <a:srgbClr val="A4A3A4"/>
          </p15:clr>
        </p15:guide>
        <p15:guide id="3" orient="horz" pos="21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平谷 忠雄" initials="平谷" lastIdx="1" clrIdx="0">
    <p:extLst>
      <p:ext uri="{19B8F6BF-5375-455C-9EA6-DF929625EA0E}">
        <p15:presenceInfo xmlns:p15="http://schemas.microsoft.com/office/powerpoint/2012/main" userId="013907519f5c8ab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6D6D"/>
    <a:srgbClr val="EFEFDB"/>
    <a:srgbClr val="FF0000"/>
    <a:srgbClr val="2903B5"/>
    <a:srgbClr val="0033CC"/>
    <a:srgbClr val="C93838"/>
    <a:srgbClr val="E6E6E6"/>
    <a:srgbClr val="333399"/>
    <a:srgbClr val="E341B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中間スタイル 3 - アクセント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A488322-F2BA-4B5B-9748-0D474271808F}" styleName="中間スタイル 3 - アクセント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ABFCF23-3B69-468F-B69F-88F6DE6A72F2}" styleName="中間スタイル 1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10" autoAdjust="0"/>
    <p:restoredTop sz="86717" autoAdjust="0"/>
  </p:normalViewPr>
  <p:slideViewPr>
    <p:cSldViewPr snapToGrid="0">
      <p:cViewPr varScale="1">
        <p:scale>
          <a:sx n="111" d="100"/>
          <a:sy n="111" d="100"/>
        </p:scale>
        <p:origin x="1590" y="114"/>
      </p:cViewPr>
      <p:guideLst>
        <p:guide pos="2880"/>
        <p:guide orient="horz" pos="216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G0000SV0NS101\D11491w$\&#20316;&#26989;&#29992;\&#37117;&#24066;&#38450;&#28797;&#35506;&#65288;&#12487;&#12540;&#12479;&#31227;&#34892;&#65289;\&#32784;&#38663;G\01_10&#12533;&#24180;_&#23529;&#35696;&#20250;\R06_10&#12533;&#24180;&#12304;&#37096;&#20250;&#12539;WG&#12539;&#22996;&#21729;&#25913;&#36984;&#12539;&#12450;&#12531;&#12465;&#12540;&#12488;&#12539;&#32784;&#38663;&#21270;&#29575;&#31639;&#23450;&#12305;\13_&#32784;&#38663;&#21270;&#29575;&#30906;&#23450;\&#9733;&#32784;&#38663;&#21270;&#12464;&#12521;&#12501;_200615.xls" TargetMode="External"/><Relationship Id="rId1" Type="http://schemas.openxmlformats.org/officeDocument/2006/relationships/image" Target="../media/image2.png"/></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oleObject" Target="file:///\\G0000SV0NS101\D11491w$\&#20316;&#26989;&#29992;\&#37117;&#24066;&#38450;&#28797;&#35506;&#65288;&#12487;&#12540;&#12479;&#31227;&#34892;&#65289;\&#32784;&#38663;G\01_10&#12533;&#24180;_&#23529;&#35696;&#20250;\R06_10&#12533;&#24180;&#12304;&#37096;&#20250;&#12539;WG&#12539;&#22996;&#21729;&#25913;&#36984;&#12539;&#12450;&#12531;&#12465;&#12540;&#12488;&#12539;&#32784;&#38663;&#21270;&#29575;&#31639;&#23450;&#12305;\13_&#32784;&#38663;&#21270;&#29575;&#30906;&#23450;\10&#12363;&#12397;&#12435;&#12487;&#12540;&#12479;.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4.xml"/><Relationship Id="rId4"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3" Type="http://schemas.openxmlformats.org/officeDocument/2006/relationships/oleObject" Target="file:///\\G0000SV0NS101\D11491w$\&#20316;&#26989;&#29992;\&#37117;&#24066;&#38450;&#28797;&#35506;&#65288;&#12487;&#12540;&#12479;&#31227;&#34892;&#65289;\&#32784;&#38663;G\01_10&#12533;&#24180;_&#23529;&#35696;&#20250;\R06_10&#12533;&#24180;&#12304;&#37096;&#20250;&#12539;WG&#12539;&#22996;&#21729;&#25913;&#36984;&#12539;&#12450;&#12531;&#12465;&#12540;&#12488;&#12305;\02_&#32784;&#38663;&#37096;&#20250;\02_&#20196;&#21644;&#65302;&#24180;&#24230;&#31532;&#65297;&#22238;&#65288;&#31532;&#65298;&#22238;&#37096;&#20250;&#65289;\02_&#37096;&#20250;&#36039;&#26009;&#12304;&#31532;&#65297;&#22238;&#12305;\&#36039;&#26009;&#12493;&#12479;&#38598;&#65288;&#36942;&#21435;&#37096;&#20250;&#31561;&#36039;&#26009;&#26684;&#32013;&#22580;&#25152;&#65289;\&#26408;&#36896;\99-02&#12304;&#26408;&#36896;&#12305;_9&#12308;&#21442;&#32771;&#12309;&#30906;&#23455;&#12394;&#26222;&#21450;&#21843;&#30330;&#23455;&#32318;&#19968;&#35239;_240331.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G0000SV0NS101\D11491w$\&#20316;&#26989;&#29992;\&#37117;&#24066;&#38450;&#28797;&#35506;&#65288;&#12487;&#12540;&#12479;&#31227;&#34892;&#65289;\&#32784;&#38663;G\01_10&#12533;&#24180;_&#23529;&#35696;&#20250;\R06_10&#12533;&#24180;&#12304;&#37096;&#20250;&#12539;WG&#12539;&#22996;&#21729;&#25913;&#36984;&#12539;&#12450;&#12531;&#12465;&#12540;&#12488;&#12305;\02_&#32784;&#38663;&#37096;&#20250;\02_&#20196;&#21644;&#65302;&#24180;&#24230;&#31532;&#65297;&#22238;&#65288;&#31532;&#65298;&#22238;&#37096;&#20250;&#65289;\02_&#37096;&#20250;&#36039;&#26009;&#12304;&#31532;&#65297;&#22238;&#12305;\&#36039;&#26009;&#12493;&#12479;&#38598;&#65288;&#36942;&#21435;&#37096;&#20250;&#31561;&#36039;&#26009;&#26684;&#32013;&#22580;&#25152;&#65289;\&#26408;&#36896;\99-02&#12304;&#26408;&#36896;&#12305;_9&#12308;&#21442;&#32771;&#12309;&#30906;&#23455;&#12394;&#26222;&#21450;&#21843;&#30330;&#23455;&#32318;&#19968;&#35239;_240331.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970728963357744"/>
          <c:y val="7.6660809881102035E-2"/>
          <c:w val="0.7635499028181475"/>
          <c:h val="0.78803144393648938"/>
        </c:manualLayout>
      </c:layout>
      <c:barChart>
        <c:barDir val="col"/>
        <c:grouping val="stacked"/>
        <c:varyColors val="0"/>
        <c:ser>
          <c:idx val="0"/>
          <c:order val="0"/>
          <c:tx>
            <c:strRef>
              <c:f>'耐震化グラフ（R7年版) (採用)'!$N$3</c:f>
              <c:strCache>
                <c:ptCount val="1"/>
                <c:pt idx="0">
                  <c:v>耐震性が不十分な住宅</c:v>
                </c:pt>
              </c:strCache>
            </c:strRef>
          </c:tx>
          <c:spPr>
            <a:solidFill>
              <a:srgbClr val="000000"/>
            </a:solidFill>
            <a:ln w="12700">
              <a:solidFill>
                <a:srgbClr val="000000"/>
              </a:solidFill>
              <a:prstDash val="solid"/>
            </a:ln>
          </c:spPr>
          <c:invertIfNegative val="0"/>
          <c:cat>
            <c:strRef>
              <c:f>'耐震化グラフ（R7年版) (採用)'!$O$2:$U$2</c:f>
              <c:strCache>
                <c:ptCount val="6"/>
                <c:pt idx="0">
                  <c:v>平成18年度
(2006年度)</c:v>
                </c:pt>
                <c:pt idx="1">
                  <c:v>平成22年度
(2010年度)</c:v>
                </c:pt>
                <c:pt idx="2">
                  <c:v>平成27年度
(2015年度)</c:v>
                </c:pt>
                <c:pt idx="3">
                  <c:v>令和2年度
(2020年度)</c:v>
                </c:pt>
                <c:pt idx="4">
                  <c:v>令和5年度
(2023年度)</c:v>
                </c:pt>
                <c:pt idx="5">
                  <c:v>令和7年度
(2025年度)</c:v>
                </c:pt>
              </c:strCache>
            </c:strRef>
          </c:cat>
          <c:val>
            <c:numRef>
              <c:f>'耐震化グラフ（R7年版) (採用)'!$O$3:$U$3</c:f>
              <c:numCache>
                <c:formatCode>#,##0_);[Red]\(#,##0\)</c:formatCode>
                <c:ptCount val="6"/>
                <c:pt idx="0">
                  <c:v>935000</c:v>
                </c:pt>
                <c:pt idx="1">
                  <c:v>817439</c:v>
                </c:pt>
                <c:pt idx="2">
                  <c:v>649495</c:v>
                </c:pt>
                <c:pt idx="3">
                  <c:v>450643</c:v>
                </c:pt>
                <c:pt idx="4">
                  <c:v>397321</c:v>
                </c:pt>
                <c:pt idx="5">
                  <c:v>210208.35000000009</c:v>
                </c:pt>
              </c:numCache>
            </c:numRef>
          </c:val>
          <c:extLst>
            <c:ext xmlns:c16="http://schemas.microsoft.com/office/drawing/2014/chart" uri="{C3380CC4-5D6E-409C-BE32-E72D297353CC}">
              <c16:uniqueId val="{00000000-B920-4AEB-91BA-5B94A621C94F}"/>
            </c:ext>
          </c:extLst>
        </c:ser>
        <c:ser>
          <c:idx val="1"/>
          <c:order val="1"/>
          <c:tx>
            <c:strRef>
              <c:f>'耐震化グラフ（R7年版) (採用)'!$N$4</c:f>
              <c:strCache>
                <c:ptCount val="1"/>
                <c:pt idx="0">
                  <c:v>耐震化を促進</c:v>
                </c:pt>
              </c:strCache>
            </c:strRef>
          </c:tx>
          <c:spPr>
            <a:solidFill>
              <a:srgbClr val="C0C0C0"/>
            </a:solidFill>
            <a:ln w="12700">
              <a:solidFill>
                <a:srgbClr val="000000"/>
              </a:solidFill>
              <a:prstDash val="solid"/>
            </a:ln>
          </c:spPr>
          <c:invertIfNegative val="0"/>
          <c:dLbls>
            <c:dLbl>
              <c:idx val="2"/>
              <c:spPr>
                <a:noFill/>
                <a:ln w="25400">
                  <a:noFill/>
                </a:ln>
              </c:spPr>
              <c:txPr>
                <a:bodyPr/>
                <a:lstStyle/>
                <a:p>
                  <a:pPr>
                    <a:defRPr sz="9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extLst>
                <c:ext xmlns:c16="http://schemas.microsoft.com/office/drawing/2014/chart" uri="{C3380CC4-5D6E-409C-BE32-E72D297353CC}">
                  <c16:uniqueId val="{00000001-B920-4AEB-91BA-5B94A621C94F}"/>
                </c:ext>
              </c:extLst>
            </c:dLbl>
            <c:dLbl>
              <c:idx val="3"/>
              <c:spPr>
                <a:solidFill>
                  <a:srgbClr val="C0C0C0"/>
                </a:solidFill>
                <a:ln w="25400">
                  <a:noFill/>
                </a:ln>
              </c:spPr>
              <c:txPr>
                <a:bodyPr/>
                <a:lstStyle/>
                <a:p>
                  <a:pPr>
                    <a:defRPr sz="9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extLst>
                <c:ext xmlns:c16="http://schemas.microsoft.com/office/drawing/2014/chart" uri="{C3380CC4-5D6E-409C-BE32-E72D297353CC}">
                  <c16:uniqueId val="{00000002-B920-4AEB-91BA-5B94A621C94F}"/>
                </c:ext>
              </c:extLst>
            </c:dLbl>
            <c:spPr>
              <a:solidFill>
                <a:srgbClr val="C0C0C0"/>
              </a:solidFill>
              <a:ln w="25400">
                <a:noFill/>
              </a:ln>
            </c:spPr>
            <c:txPr>
              <a:bodyPr wrap="square" lIns="38100" tIns="19050" rIns="38100" bIns="19050" anchor="ctr">
                <a:spAutoFit/>
              </a:bodyPr>
              <a:lstStyle/>
              <a:p>
                <a:pPr>
                  <a:defRPr sz="900" b="0" i="0" u="none" strike="noStrike" baseline="0">
                    <a:solidFill>
                      <a:srgbClr val="FFFFFF"/>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'耐震化グラフ（R7年版) (採用)'!$O$2:$U$2</c:f>
              <c:strCache>
                <c:ptCount val="6"/>
                <c:pt idx="0">
                  <c:v>平成18年度
(2006年度)</c:v>
                </c:pt>
                <c:pt idx="1">
                  <c:v>平成22年度
(2010年度)</c:v>
                </c:pt>
                <c:pt idx="2">
                  <c:v>平成27年度
(2015年度)</c:v>
                </c:pt>
                <c:pt idx="3">
                  <c:v>令和2年度
(2020年度)</c:v>
                </c:pt>
                <c:pt idx="4">
                  <c:v>令和5年度
(2023年度)</c:v>
                </c:pt>
                <c:pt idx="5">
                  <c:v>令和7年度
(2025年度)</c:v>
                </c:pt>
              </c:strCache>
            </c:strRef>
          </c:cat>
          <c:val>
            <c:numRef>
              <c:f>'耐震化グラフ（R7年版) (採用)'!$O$4:$U$4</c:f>
              <c:numCache>
                <c:formatCode>General</c:formatCode>
                <c:ptCount val="6"/>
              </c:numCache>
            </c:numRef>
          </c:val>
          <c:extLst>
            <c:ext xmlns:c16="http://schemas.microsoft.com/office/drawing/2014/chart" uri="{C3380CC4-5D6E-409C-BE32-E72D297353CC}">
              <c16:uniqueId val="{00000003-B920-4AEB-91BA-5B94A621C94F}"/>
            </c:ext>
          </c:extLst>
        </c:ser>
        <c:ser>
          <c:idx val="2"/>
          <c:order val="2"/>
          <c:tx>
            <c:strRef>
              <c:f>'耐震化グラフ（R7年版) (採用)'!$N$5</c:f>
              <c:strCache>
                <c:ptCount val="1"/>
                <c:pt idx="0">
                  <c:v>自然更新(建替)</c:v>
                </c:pt>
              </c:strCache>
            </c:strRef>
          </c:tx>
          <c:spPr>
            <a:blipFill dpi="0" rotWithShape="0">
              <a:blip xmlns:r="http://schemas.openxmlformats.org/officeDocument/2006/relationships" r:embed="rId1"/>
              <a:srcRect/>
              <a:tile tx="0" ty="0" sx="100000" sy="100000" flip="none" algn="tl"/>
            </a:blipFill>
            <a:ln w="12700">
              <a:solidFill>
                <a:srgbClr val="000000"/>
              </a:solidFill>
              <a:prstDash val="solid"/>
            </a:ln>
          </c:spPr>
          <c:invertIfNegative val="0"/>
          <c:cat>
            <c:strRef>
              <c:f>'耐震化グラフ（R7年版) (採用)'!$O$2:$U$2</c:f>
              <c:strCache>
                <c:ptCount val="6"/>
                <c:pt idx="0">
                  <c:v>平成18年度
(2006年度)</c:v>
                </c:pt>
                <c:pt idx="1">
                  <c:v>平成22年度
(2010年度)</c:v>
                </c:pt>
                <c:pt idx="2">
                  <c:v>平成27年度
(2015年度)</c:v>
                </c:pt>
                <c:pt idx="3">
                  <c:v>令和2年度
(2020年度)</c:v>
                </c:pt>
                <c:pt idx="4">
                  <c:v>令和5年度
(2023年度)</c:v>
                </c:pt>
                <c:pt idx="5">
                  <c:v>令和7年度
(2025年度)</c:v>
                </c:pt>
              </c:strCache>
            </c:strRef>
          </c:cat>
          <c:val>
            <c:numRef>
              <c:f>'耐震化グラフ（R7年版) (採用)'!$O$5:$U$5</c:f>
              <c:numCache>
                <c:formatCode>General</c:formatCode>
                <c:ptCount val="6"/>
                <c:pt idx="3" formatCode="#,##0_);[Red]\(#,##0\)">
                  <c:v>0</c:v>
                </c:pt>
                <c:pt idx="4" formatCode="#,##0_);[Red]\(#,##0\)">
                  <c:v>0</c:v>
                </c:pt>
              </c:numCache>
            </c:numRef>
          </c:val>
          <c:extLst>
            <c:ext xmlns:c16="http://schemas.microsoft.com/office/drawing/2014/chart" uri="{C3380CC4-5D6E-409C-BE32-E72D297353CC}">
              <c16:uniqueId val="{00000004-B920-4AEB-91BA-5B94A621C94F}"/>
            </c:ext>
          </c:extLst>
        </c:ser>
        <c:ser>
          <c:idx val="3"/>
          <c:order val="3"/>
          <c:tx>
            <c:strRef>
              <c:f>'耐震化グラフ（R7年版) (採用)'!$N$6</c:f>
              <c:strCache>
                <c:ptCount val="1"/>
                <c:pt idx="0">
                  <c:v>耐震性を満たす住宅</c:v>
                </c:pt>
              </c:strCache>
            </c:strRef>
          </c:tx>
          <c:spPr>
            <a:solidFill>
              <a:srgbClr val="FFFFFF"/>
            </a:solidFill>
            <a:ln w="12700">
              <a:solidFill>
                <a:srgbClr val="000000"/>
              </a:solidFill>
              <a:prstDash val="solid"/>
            </a:ln>
          </c:spPr>
          <c:invertIfNegative val="0"/>
          <c:cat>
            <c:strRef>
              <c:f>'耐震化グラフ（R7年版) (採用)'!$O$2:$U$2</c:f>
              <c:strCache>
                <c:ptCount val="6"/>
                <c:pt idx="0">
                  <c:v>平成18年度
(2006年度)</c:v>
                </c:pt>
                <c:pt idx="1">
                  <c:v>平成22年度
(2010年度)</c:v>
                </c:pt>
                <c:pt idx="2">
                  <c:v>平成27年度
(2015年度)</c:v>
                </c:pt>
                <c:pt idx="3">
                  <c:v>令和2年度
(2020年度)</c:v>
                </c:pt>
                <c:pt idx="4">
                  <c:v>令和5年度
(2023年度)</c:v>
                </c:pt>
                <c:pt idx="5">
                  <c:v>令和7年度
(2025年度)</c:v>
                </c:pt>
              </c:strCache>
            </c:strRef>
          </c:cat>
          <c:val>
            <c:numRef>
              <c:f>'耐震化グラフ（R7年版) (採用)'!$O$6:$U$6</c:f>
              <c:numCache>
                <c:formatCode>#,##0_);[Red]\(#,##0\)</c:formatCode>
                <c:ptCount val="6"/>
                <c:pt idx="0">
                  <c:v>2581000</c:v>
                </c:pt>
                <c:pt idx="1">
                  <c:v>2886024</c:v>
                </c:pt>
                <c:pt idx="2">
                  <c:v>3277447</c:v>
                </c:pt>
                <c:pt idx="3">
                  <c:v>3530751</c:v>
                </c:pt>
                <c:pt idx="4">
                  <c:v>3799679</c:v>
                </c:pt>
                <c:pt idx="5">
                  <c:v>3993958.65</c:v>
                </c:pt>
              </c:numCache>
            </c:numRef>
          </c:val>
          <c:extLst>
            <c:ext xmlns:c16="http://schemas.microsoft.com/office/drawing/2014/chart" uri="{C3380CC4-5D6E-409C-BE32-E72D297353CC}">
              <c16:uniqueId val="{00000005-B920-4AEB-91BA-5B94A621C94F}"/>
            </c:ext>
          </c:extLst>
        </c:ser>
        <c:dLbls>
          <c:showLegendKey val="0"/>
          <c:showVal val="0"/>
          <c:showCatName val="0"/>
          <c:showSerName val="0"/>
          <c:showPercent val="0"/>
          <c:showBubbleSize val="0"/>
        </c:dLbls>
        <c:gapWidth val="100"/>
        <c:overlap val="100"/>
        <c:serLines>
          <c:spPr>
            <a:ln w="3175">
              <a:solidFill>
                <a:srgbClr val="000000"/>
              </a:solidFill>
              <a:prstDash val="sysDash"/>
            </a:ln>
          </c:spPr>
        </c:serLines>
        <c:axId val="157865776"/>
        <c:axId val="1"/>
      </c:barChart>
      <c:lineChart>
        <c:grouping val="standard"/>
        <c:varyColors val="0"/>
        <c:ser>
          <c:idx val="4"/>
          <c:order val="4"/>
          <c:tx>
            <c:strRef>
              <c:f>'耐震化グラフ（R7年版) (採用)'!$N$7</c:f>
              <c:strCache>
                <c:ptCount val="1"/>
                <c:pt idx="0">
                  <c:v>耐震化率</c:v>
                </c:pt>
              </c:strCache>
            </c:strRef>
          </c:tx>
          <c:spPr>
            <a:ln w="25400">
              <a:solidFill>
                <a:srgbClr val="000000"/>
              </a:solidFill>
              <a:prstDash val="solid"/>
            </a:ln>
          </c:spPr>
          <c:marker>
            <c:symbol val="square"/>
            <c:size val="7"/>
            <c:spPr>
              <a:solidFill>
                <a:srgbClr val="000000"/>
              </a:solidFill>
              <a:ln>
                <a:solidFill>
                  <a:srgbClr val="000000"/>
                </a:solidFill>
                <a:prstDash val="solid"/>
              </a:ln>
            </c:spPr>
          </c:marker>
          <c:dPt>
            <c:idx val="3"/>
            <c:bubble3D val="0"/>
            <c:extLst>
              <c:ext xmlns:c16="http://schemas.microsoft.com/office/drawing/2014/chart" uri="{C3380CC4-5D6E-409C-BE32-E72D297353CC}">
                <c16:uniqueId val="{00000006-B920-4AEB-91BA-5B94A621C94F}"/>
              </c:ext>
            </c:extLst>
          </c:dPt>
          <c:dPt>
            <c:idx val="4"/>
            <c:bubble3D val="0"/>
            <c:extLst>
              <c:ext xmlns:c16="http://schemas.microsoft.com/office/drawing/2014/chart" uri="{C3380CC4-5D6E-409C-BE32-E72D297353CC}">
                <c16:uniqueId val="{00000007-B920-4AEB-91BA-5B94A621C94F}"/>
              </c:ext>
            </c:extLst>
          </c:dPt>
          <c:dPt>
            <c:idx val="5"/>
            <c:bubble3D val="0"/>
            <c:spPr>
              <a:ln w="25400">
                <a:noFill/>
                <a:prstDash val="solid"/>
              </a:ln>
            </c:spPr>
            <c:extLst>
              <c:ext xmlns:c16="http://schemas.microsoft.com/office/drawing/2014/chart" uri="{C3380CC4-5D6E-409C-BE32-E72D297353CC}">
                <c16:uniqueId val="{00000009-B920-4AEB-91BA-5B94A621C94F}"/>
              </c:ext>
            </c:extLst>
          </c:dPt>
          <c:dPt>
            <c:idx val="6"/>
            <c:bubble3D val="0"/>
            <c:spPr>
              <a:ln w="25400">
                <a:noFill/>
                <a:prstDash val="solid"/>
              </a:ln>
            </c:spPr>
            <c:extLst>
              <c:ext xmlns:c16="http://schemas.microsoft.com/office/drawing/2014/chart" uri="{C3380CC4-5D6E-409C-BE32-E72D297353CC}">
                <c16:uniqueId val="{0000000B-B920-4AEB-91BA-5B94A621C94F}"/>
              </c:ext>
            </c:extLst>
          </c:dPt>
          <c:dLbls>
            <c:dLbl>
              <c:idx val="5"/>
              <c:tx>
                <c:rich>
                  <a:bodyPr/>
                  <a:lstStyle/>
                  <a:p>
                    <a:r>
                      <a:rPr lang="en-US" altLang="ja-JP"/>
                      <a:t>95</a:t>
                    </a:r>
                    <a:r>
                      <a:rPr lang="ja-JP" altLang="en-US"/>
                      <a:t>％</a:t>
                    </a:r>
                    <a:endParaRPr lang="en-US" altLang="ja-JP" dirty="0"/>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B920-4AEB-91BA-5B94A621C94F}"/>
                </c:ext>
              </c:extLst>
            </c:dLbl>
            <c:spPr>
              <a:noFill/>
              <a:ln w="25400">
                <a:noFill/>
              </a:ln>
            </c:spPr>
            <c:txPr>
              <a:bodyPr wrap="square" lIns="38100" tIns="19050" rIns="38100" bIns="19050" anchor="ctr">
                <a:spAutoFit/>
              </a:bodyPr>
              <a:lstStyle/>
              <a:p>
                <a:pPr>
                  <a:defRPr sz="900" b="0" i="0" u="none" strike="noStrike" baseline="0">
                    <a:solidFill>
                      <a:srgbClr val="000000"/>
                    </a:solidFill>
                    <a:latin typeface="Meiryo UI"/>
                    <a:ea typeface="Meiryo UI"/>
                    <a:cs typeface="Meiryo UI"/>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'耐震化グラフ（R7年版) (採用)'!$O$2:$U$2</c:f>
              <c:strCache>
                <c:ptCount val="6"/>
                <c:pt idx="0">
                  <c:v>平成18年度
(2006年度)</c:v>
                </c:pt>
                <c:pt idx="1">
                  <c:v>平成22年度
(2010年度)</c:v>
                </c:pt>
                <c:pt idx="2">
                  <c:v>平成27年度
(2015年度)</c:v>
                </c:pt>
                <c:pt idx="3">
                  <c:v>令和2年度
(2020年度)</c:v>
                </c:pt>
                <c:pt idx="4">
                  <c:v>令和5年度
(2023年度)</c:v>
                </c:pt>
                <c:pt idx="5">
                  <c:v>令和7年度
(2025年度)</c:v>
                </c:pt>
              </c:strCache>
            </c:strRef>
          </c:cat>
          <c:val>
            <c:numRef>
              <c:f>'耐震化グラフ（R7年版) (採用)'!$O$7:$U$7</c:f>
              <c:numCache>
                <c:formatCode>0%</c:formatCode>
                <c:ptCount val="6"/>
                <c:pt idx="0">
                  <c:v>0.73407281001137659</c:v>
                </c:pt>
                <c:pt idx="1">
                  <c:v>0.77927712522036807</c:v>
                </c:pt>
                <c:pt idx="2">
                  <c:v>0.83460540033440778</c:v>
                </c:pt>
                <c:pt idx="3">
                  <c:v>0.88681275955105177</c:v>
                </c:pt>
                <c:pt idx="4">
                  <c:v>0.90533214200619494</c:v>
                </c:pt>
                <c:pt idx="5" formatCode="0.0%">
                  <c:v>0.95</c:v>
                </c:pt>
              </c:numCache>
            </c:numRef>
          </c:val>
          <c:smooth val="0"/>
          <c:extLst>
            <c:ext xmlns:c16="http://schemas.microsoft.com/office/drawing/2014/chart" uri="{C3380CC4-5D6E-409C-BE32-E72D297353CC}">
              <c16:uniqueId val="{0000000C-B920-4AEB-91BA-5B94A621C94F}"/>
            </c:ext>
          </c:extLst>
        </c:ser>
        <c:dLbls>
          <c:showLegendKey val="0"/>
          <c:showVal val="0"/>
          <c:showCatName val="0"/>
          <c:showSerName val="0"/>
          <c:showPercent val="0"/>
          <c:showBubbleSize val="0"/>
        </c:dLbls>
        <c:marker val="1"/>
        <c:smooth val="0"/>
        <c:axId val="3"/>
        <c:axId val="4"/>
      </c:lineChart>
      <c:catAx>
        <c:axId val="157865776"/>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900" b="0" i="0" u="none" strike="noStrike" baseline="0">
                <a:solidFill>
                  <a:srgbClr val="000000"/>
                </a:solidFill>
                <a:latin typeface="Meiryo UI"/>
                <a:ea typeface="Meiryo UI"/>
                <a:cs typeface="Meiryo UI"/>
              </a:defRPr>
            </a:pPr>
            <a:endParaRPr lang="ja-JP"/>
          </a:p>
        </c:txPr>
        <c:crossAx val="1"/>
        <c:crosses val="autoZero"/>
        <c:auto val="1"/>
        <c:lblAlgn val="ctr"/>
        <c:lblOffset val="100"/>
        <c:tickLblSkip val="1"/>
        <c:tickMarkSkip val="1"/>
        <c:noMultiLvlLbl val="0"/>
      </c:catAx>
      <c:valAx>
        <c:axId val="1"/>
        <c:scaling>
          <c:orientation val="minMax"/>
          <c:max val="4500000"/>
          <c:min val="0"/>
        </c:scaling>
        <c:delete val="0"/>
        <c:axPos val="l"/>
        <c:majorGridlines>
          <c:spPr>
            <a:ln w="3175">
              <a:solidFill>
                <a:srgbClr val="000000"/>
              </a:solidFill>
              <a:prstDash val="solid"/>
            </a:ln>
          </c:spPr>
        </c:majorGridlines>
        <c:numFmt formatCode="#,##0_);[Red]\(#,##0\)" sourceLinked="1"/>
        <c:majorTickMark val="in"/>
        <c:minorTickMark val="none"/>
        <c:tickLblPos val="nextTo"/>
        <c:spPr>
          <a:ln w="3175">
            <a:solidFill>
              <a:srgbClr val="000000"/>
            </a:solidFill>
            <a:prstDash val="solid"/>
          </a:ln>
        </c:spPr>
        <c:txPr>
          <a:bodyPr rot="0" vert="horz"/>
          <a:lstStyle/>
          <a:p>
            <a:pPr>
              <a:defRPr sz="900" b="0" i="0" u="none" strike="noStrike" baseline="0">
                <a:solidFill>
                  <a:srgbClr val="000000"/>
                </a:solidFill>
                <a:latin typeface="ＭＳ Ｐゴシック"/>
                <a:ea typeface="ＭＳ Ｐゴシック"/>
                <a:cs typeface="ＭＳ Ｐゴシック"/>
              </a:defRPr>
            </a:pPr>
            <a:endParaRPr lang="ja-JP"/>
          </a:p>
        </c:txPr>
        <c:crossAx val="157865776"/>
        <c:crosses val="autoZero"/>
        <c:crossBetween val="between"/>
        <c:majorUnit val="500000"/>
        <c:dispUnits>
          <c:builtInUnit val="tenThousands"/>
        </c:dispUnits>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max val="1.2"/>
          <c:min val="0.2"/>
        </c:scaling>
        <c:delete val="0"/>
        <c:axPos val="r"/>
        <c:numFmt formatCode="0%" sourceLinked="1"/>
        <c:majorTickMark val="in"/>
        <c:minorTickMark val="none"/>
        <c:tickLblPos val="none"/>
        <c:spPr>
          <a:ln w="3175">
            <a:solidFill>
              <a:srgbClr val="000000"/>
            </a:solidFill>
            <a:prstDash val="solid"/>
          </a:ln>
        </c:spPr>
        <c:crossAx val="3"/>
        <c:crosses val="max"/>
        <c:crossBetween val="between"/>
        <c:majorUnit val="0.2"/>
      </c:valAx>
      <c:spPr>
        <a:solidFill>
          <a:srgbClr val="FFFFFF"/>
        </a:solidFill>
        <a:ln w="12700">
          <a:solidFill>
            <a:srgbClr val="00000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ＭＳ Ｐゴシック"/>
          <a:ea typeface="ＭＳ Ｐゴシック"/>
          <a:cs typeface="ＭＳ Ｐゴシック"/>
        </a:defRPr>
      </a:pPr>
      <a:endParaRPr lang="ja-JP"/>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881465543814658"/>
          <c:y val="0.14034621396390748"/>
          <c:w val="0.33158375769083759"/>
          <c:h val="0.71930757207218499"/>
        </c:manualLayout>
      </c:layout>
      <c:pieChart>
        <c:varyColors val="1"/>
        <c:ser>
          <c:idx val="0"/>
          <c:order val="0"/>
          <c:tx>
            <c:strRef>
              <c:f>Sheet2!$N$24</c:f>
              <c:strCache>
                <c:ptCount val="1"/>
                <c:pt idx="0">
                  <c:v>R5</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1F98-4BF1-BCB5-00A54BE86991}"/>
              </c:ext>
            </c:extLst>
          </c:dPt>
          <c:dPt>
            <c:idx val="1"/>
            <c:bubble3D val="0"/>
            <c:spPr>
              <a:solidFill>
                <a:schemeClr val="accent2"/>
              </a:solidFill>
              <a:ln w="19050">
                <a:noFill/>
              </a:ln>
              <a:effectLst/>
            </c:spPr>
            <c:extLst>
              <c:ext xmlns:c16="http://schemas.microsoft.com/office/drawing/2014/chart" uri="{C3380CC4-5D6E-409C-BE32-E72D297353CC}">
                <c16:uniqueId val="{00000003-1F98-4BF1-BCB5-00A54BE86991}"/>
              </c:ext>
            </c:extLst>
          </c:dPt>
          <c:dPt>
            <c:idx val="2"/>
            <c:bubble3D val="0"/>
            <c:spPr>
              <a:solidFill>
                <a:schemeClr val="accent3"/>
              </a:solidFill>
              <a:ln w="28575">
                <a:noFill/>
              </a:ln>
              <a:effectLst/>
            </c:spPr>
            <c:extLst>
              <c:ext xmlns:c16="http://schemas.microsoft.com/office/drawing/2014/chart" uri="{C3380CC4-5D6E-409C-BE32-E72D297353CC}">
                <c16:uniqueId val="{00000005-1F98-4BF1-BCB5-00A54BE86991}"/>
              </c:ext>
            </c:extLst>
          </c:dPt>
          <c:dPt>
            <c:idx val="3"/>
            <c:bubble3D val="0"/>
            <c:spPr>
              <a:solidFill>
                <a:schemeClr val="accent4"/>
              </a:solidFill>
              <a:ln w="19050">
                <a:noFill/>
              </a:ln>
              <a:effectLst/>
            </c:spPr>
            <c:extLst>
              <c:ext xmlns:c16="http://schemas.microsoft.com/office/drawing/2014/chart" uri="{C3380CC4-5D6E-409C-BE32-E72D297353CC}">
                <c16:uniqueId val="{00000007-1F98-4BF1-BCB5-00A54BE86991}"/>
              </c:ext>
            </c:extLst>
          </c:dPt>
          <c:dLbls>
            <c:dLbl>
              <c:idx val="1"/>
              <c:layout>
                <c:manualLayout>
                  <c:x val="3.8240274547376843E-2"/>
                  <c:y val="2.313213306785954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F98-4BF1-BCB5-00A54BE8699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Sheet2!$M$25:$M$28</c:f>
              <c:strCache>
                <c:ptCount val="4"/>
                <c:pt idx="0">
                  <c:v>～S25</c:v>
                </c:pt>
                <c:pt idx="1">
                  <c:v>S26～S35</c:v>
                </c:pt>
                <c:pt idx="2">
                  <c:v>S36～S45</c:v>
                </c:pt>
                <c:pt idx="3">
                  <c:v>S46～S55</c:v>
                </c:pt>
              </c:strCache>
            </c:strRef>
          </c:cat>
          <c:val>
            <c:numRef>
              <c:f>Sheet2!$N$25:$N$28</c:f>
              <c:numCache>
                <c:formatCode>General</c:formatCode>
                <c:ptCount val="4"/>
                <c:pt idx="0" formatCode="#,##0_);[Red]\(#,##0\)">
                  <c:v>6</c:v>
                </c:pt>
                <c:pt idx="1">
                  <c:v>3</c:v>
                </c:pt>
                <c:pt idx="2">
                  <c:v>8</c:v>
                </c:pt>
                <c:pt idx="3">
                  <c:v>24</c:v>
                </c:pt>
              </c:numCache>
            </c:numRef>
          </c:val>
          <c:extLst>
            <c:ext xmlns:c16="http://schemas.microsoft.com/office/drawing/2014/chart" uri="{C3380CC4-5D6E-409C-BE32-E72D297353CC}">
              <c16:uniqueId val="{00000008-1F98-4BF1-BCB5-00A54BE86991}"/>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結果!$C$2</c:f>
              <c:strCache>
                <c:ptCount val="1"/>
                <c:pt idx="0">
                  <c:v>４４歳未満</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結果!$B$3:$B$7</c:f>
              <c:strCache>
                <c:ptCount val="5"/>
                <c:pt idx="0">
                  <c:v>H15</c:v>
                </c:pt>
                <c:pt idx="1">
                  <c:v>H20</c:v>
                </c:pt>
                <c:pt idx="2">
                  <c:v>H25</c:v>
                </c:pt>
                <c:pt idx="3">
                  <c:v>H30</c:v>
                </c:pt>
                <c:pt idx="4">
                  <c:v>R5</c:v>
                </c:pt>
              </c:strCache>
            </c:strRef>
          </c:cat>
          <c:val>
            <c:numRef>
              <c:f>結果!$C$3:$C$7</c:f>
              <c:numCache>
                <c:formatCode>General</c:formatCode>
                <c:ptCount val="5"/>
                <c:pt idx="0">
                  <c:v>4.8</c:v>
                </c:pt>
                <c:pt idx="1">
                  <c:v>3.6</c:v>
                </c:pt>
                <c:pt idx="2">
                  <c:v>2.4</c:v>
                </c:pt>
                <c:pt idx="3" formatCode="0.0_ ">
                  <c:v>1.5831999999999999</c:v>
                </c:pt>
                <c:pt idx="4" formatCode="0.0_ ">
                  <c:v>1.0024</c:v>
                </c:pt>
              </c:numCache>
            </c:numRef>
          </c:val>
          <c:extLst>
            <c:ext xmlns:c16="http://schemas.microsoft.com/office/drawing/2014/chart" uri="{C3380CC4-5D6E-409C-BE32-E72D297353CC}">
              <c16:uniqueId val="{00000000-FB20-42E7-9E95-E6ED88B2E00E}"/>
            </c:ext>
          </c:extLst>
        </c:ser>
        <c:ser>
          <c:idx val="1"/>
          <c:order val="1"/>
          <c:tx>
            <c:strRef>
              <c:f>結果!$D$2</c:f>
              <c:strCache>
                <c:ptCount val="1"/>
                <c:pt idx="0">
                  <c:v>４５～５４歳未満</c:v>
                </c:pt>
              </c:strCache>
            </c:strRef>
          </c:tx>
          <c:spPr>
            <a:solidFill>
              <a:srgbClr val="00B0F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結果!$B$3:$B$7</c:f>
              <c:strCache>
                <c:ptCount val="5"/>
                <c:pt idx="0">
                  <c:v>H15</c:v>
                </c:pt>
                <c:pt idx="1">
                  <c:v>H20</c:v>
                </c:pt>
                <c:pt idx="2">
                  <c:v>H25</c:v>
                </c:pt>
                <c:pt idx="3">
                  <c:v>H30</c:v>
                </c:pt>
                <c:pt idx="4">
                  <c:v>R5</c:v>
                </c:pt>
              </c:strCache>
            </c:strRef>
          </c:cat>
          <c:val>
            <c:numRef>
              <c:f>結果!$D$3:$D$7</c:f>
              <c:numCache>
                <c:formatCode>General</c:formatCode>
                <c:ptCount val="5"/>
                <c:pt idx="0">
                  <c:v>7.9</c:v>
                </c:pt>
                <c:pt idx="1">
                  <c:v>4.5</c:v>
                </c:pt>
                <c:pt idx="2">
                  <c:v>3.7</c:v>
                </c:pt>
                <c:pt idx="3" formatCode="0.0_ ">
                  <c:v>3.3140999999999998</c:v>
                </c:pt>
                <c:pt idx="4" formatCode="0.0_ ">
                  <c:v>2.7311000000000001</c:v>
                </c:pt>
              </c:numCache>
            </c:numRef>
          </c:val>
          <c:extLst>
            <c:ext xmlns:c16="http://schemas.microsoft.com/office/drawing/2014/chart" uri="{C3380CC4-5D6E-409C-BE32-E72D297353CC}">
              <c16:uniqueId val="{00000001-FB20-42E7-9E95-E6ED88B2E00E}"/>
            </c:ext>
          </c:extLst>
        </c:ser>
        <c:ser>
          <c:idx val="2"/>
          <c:order val="2"/>
          <c:tx>
            <c:strRef>
              <c:f>結果!$E$2</c:f>
              <c:strCache>
                <c:ptCount val="1"/>
                <c:pt idx="0">
                  <c:v>５５～６４歳未満</c:v>
                </c:pt>
              </c:strCache>
            </c:strRef>
          </c:tx>
          <c:spPr>
            <a:solidFill>
              <a:srgbClr val="92D05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結果!$B$3:$B$7</c:f>
              <c:strCache>
                <c:ptCount val="5"/>
                <c:pt idx="0">
                  <c:v>H15</c:v>
                </c:pt>
                <c:pt idx="1">
                  <c:v>H20</c:v>
                </c:pt>
                <c:pt idx="2">
                  <c:v>H25</c:v>
                </c:pt>
                <c:pt idx="3">
                  <c:v>H30</c:v>
                </c:pt>
                <c:pt idx="4">
                  <c:v>R5</c:v>
                </c:pt>
              </c:strCache>
            </c:strRef>
          </c:cat>
          <c:val>
            <c:numRef>
              <c:f>結果!$E$3:$E$7</c:f>
              <c:numCache>
                <c:formatCode>General</c:formatCode>
                <c:ptCount val="5"/>
                <c:pt idx="0">
                  <c:v>16.8</c:v>
                </c:pt>
                <c:pt idx="1">
                  <c:v>12.7</c:v>
                </c:pt>
                <c:pt idx="2">
                  <c:v>8.1999999999999993</c:v>
                </c:pt>
                <c:pt idx="3" formatCode="0.0_ ">
                  <c:v>5.2140000000000004</c:v>
                </c:pt>
                <c:pt idx="4" formatCode="0.0_ ">
                  <c:v>4.7051999999999996</c:v>
                </c:pt>
              </c:numCache>
            </c:numRef>
          </c:val>
          <c:extLst>
            <c:ext xmlns:c16="http://schemas.microsoft.com/office/drawing/2014/chart" uri="{C3380CC4-5D6E-409C-BE32-E72D297353CC}">
              <c16:uniqueId val="{00000002-FB20-42E7-9E95-E6ED88B2E00E}"/>
            </c:ext>
          </c:extLst>
        </c:ser>
        <c:ser>
          <c:idx val="3"/>
          <c:order val="3"/>
          <c:tx>
            <c:strRef>
              <c:f>結果!$F$2</c:f>
              <c:strCache>
                <c:ptCount val="1"/>
                <c:pt idx="0">
                  <c:v>６５歳以上</c:v>
                </c:pt>
              </c:strCache>
            </c:strRef>
          </c:tx>
          <c:spPr>
            <a:solidFill>
              <a:srgbClr val="FFC00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結果!$B$3:$B$7</c:f>
              <c:strCache>
                <c:ptCount val="5"/>
                <c:pt idx="0">
                  <c:v>H15</c:v>
                </c:pt>
                <c:pt idx="1">
                  <c:v>H20</c:v>
                </c:pt>
                <c:pt idx="2">
                  <c:v>H25</c:v>
                </c:pt>
                <c:pt idx="3">
                  <c:v>H30</c:v>
                </c:pt>
                <c:pt idx="4">
                  <c:v>R5</c:v>
                </c:pt>
              </c:strCache>
            </c:strRef>
          </c:cat>
          <c:val>
            <c:numRef>
              <c:f>結果!$F$3:$F$7</c:f>
              <c:numCache>
                <c:formatCode>General</c:formatCode>
                <c:ptCount val="5"/>
                <c:pt idx="0">
                  <c:v>26.7</c:v>
                </c:pt>
                <c:pt idx="1">
                  <c:v>29.4</c:v>
                </c:pt>
                <c:pt idx="2">
                  <c:v>31.9</c:v>
                </c:pt>
                <c:pt idx="3" formatCode="0.0_ ">
                  <c:v>31.188700000000001</c:v>
                </c:pt>
                <c:pt idx="4" formatCode="0.0_ ">
                  <c:v>29.581299999999999</c:v>
                </c:pt>
              </c:numCache>
            </c:numRef>
          </c:val>
          <c:extLst>
            <c:ext xmlns:c16="http://schemas.microsoft.com/office/drawing/2014/chart" uri="{C3380CC4-5D6E-409C-BE32-E72D297353CC}">
              <c16:uniqueId val="{00000003-FB20-42E7-9E95-E6ED88B2E00E}"/>
            </c:ext>
          </c:extLst>
        </c:ser>
        <c:dLbls>
          <c:dLblPos val="ctr"/>
          <c:showLegendKey val="0"/>
          <c:showVal val="1"/>
          <c:showCatName val="0"/>
          <c:showSerName val="0"/>
          <c:showPercent val="0"/>
          <c:showBubbleSize val="0"/>
        </c:dLbls>
        <c:gapWidth val="150"/>
        <c:overlap val="100"/>
        <c:serLines>
          <c:spPr>
            <a:ln w="9525" cap="flat" cmpd="sng" algn="ctr">
              <a:solidFill>
                <a:schemeClr val="tx1">
                  <a:lumMod val="35000"/>
                  <a:lumOff val="65000"/>
                </a:schemeClr>
              </a:solidFill>
              <a:round/>
            </a:ln>
            <a:effectLst/>
          </c:spPr>
        </c:serLines>
        <c:axId val="391116959"/>
        <c:axId val="391117375"/>
      </c:barChart>
      <c:catAx>
        <c:axId val="3911169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游ゴシック" panose="020B0400000000000000" pitchFamily="50" charset="-128"/>
                <a:ea typeface="游ゴシック" panose="020B0400000000000000" pitchFamily="50" charset="-128"/>
                <a:cs typeface="+mn-cs"/>
              </a:defRPr>
            </a:pPr>
            <a:endParaRPr lang="ja-JP"/>
          </a:p>
        </c:txPr>
        <c:crossAx val="391117375"/>
        <c:crosses val="autoZero"/>
        <c:auto val="1"/>
        <c:lblAlgn val="ctr"/>
        <c:lblOffset val="100"/>
        <c:noMultiLvlLbl val="0"/>
      </c:catAx>
      <c:valAx>
        <c:axId val="3911173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游ゴシック" panose="020B0400000000000000" pitchFamily="50" charset="-128"/>
                <a:ea typeface="游ゴシック" panose="020B0400000000000000" pitchFamily="50" charset="-128"/>
                <a:cs typeface="+mn-cs"/>
              </a:defRPr>
            </a:pPr>
            <a:endParaRPr lang="ja-JP"/>
          </a:p>
        </c:txPr>
        <c:crossAx val="391116959"/>
        <c:crosses val="autoZero"/>
        <c:crossBetween val="between"/>
      </c:valAx>
      <c:spPr>
        <a:noFill/>
        <a:ln>
          <a:noFill/>
        </a:ln>
        <a:effectLst/>
      </c:spPr>
    </c:plotArea>
    <c:legend>
      <c:legendPos val="r"/>
      <c:layout>
        <c:manualLayout>
          <c:xMode val="edge"/>
          <c:yMode val="edge"/>
          <c:x val="0.72330260101908539"/>
          <c:y val="0.12256735356518766"/>
          <c:w val="0.23270385272615313"/>
          <c:h val="0.7970428805567071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游ゴシック" panose="020B0400000000000000" pitchFamily="50" charset="-128"/>
              <a:ea typeface="游ゴシック" panose="020B0400000000000000" pitchFamily="50" charset="-128"/>
              <a:cs typeface="+mn-cs"/>
            </a:defRPr>
          </a:pPr>
          <a:endParaRPr lang="ja-JP"/>
        </a:p>
      </c:txPr>
    </c:legend>
    <c:plotVisOnly val="1"/>
    <c:dispBlanksAs val="gap"/>
    <c:showDLblsOverMax val="0"/>
  </c:chart>
  <c:spPr>
    <a:noFill/>
    <a:ln>
      <a:noFill/>
    </a:ln>
    <a:effectLst/>
  </c:spPr>
  <c:txPr>
    <a:bodyPr/>
    <a:lstStyle/>
    <a:p>
      <a:pPr>
        <a:defRPr>
          <a:latin typeface="游ゴシック" panose="020B0400000000000000" pitchFamily="50" charset="-128"/>
          <a:ea typeface="游ゴシック" panose="020B0400000000000000" pitchFamily="50" charset="-128"/>
        </a:defRPr>
      </a:pPr>
      <a:endParaRPr lang="ja-JP"/>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Sheet1!$A$2</c:f>
              <c:strCache>
                <c:ptCount val="1"/>
                <c:pt idx="0">
                  <c:v>診断</c:v>
                </c:pt>
              </c:strCache>
            </c:strRef>
          </c:tx>
          <c:spPr>
            <a:ln w="28575" cap="rnd">
              <a:solidFill>
                <a:schemeClr val="accent1"/>
              </a:solidFill>
              <a:round/>
            </a:ln>
            <a:effectLst/>
          </c:spPr>
          <c:marker>
            <c:symbol val="square"/>
            <c:size val="6"/>
            <c:spPr>
              <a:solidFill>
                <a:schemeClr val="accent1"/>
              </a:solidFill>
              <a:ln w="9525">
                <a:noFill/>
              </a:ln>
              <a:effectLst/>
            </c:spPr>
          </c:marker>
          <c:dLbls>
            <c:dLbl>
              <c:idx val="10"/>
              <c:layout>
                <c:manualLayout>
                  <c:x val="-2.5447265894551672E-2"/>
                  <c:y val="2.1242824692371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7FE-4CE0-AB40-7FDCAE6F45F3}"/>
                </c:ext>
              </c:extLst>
            </c:dLbl>
            <c:dLbl>
              <c:idx val="12"/>
              <c:layout>
                <c:manualLayout>
                  <c:x val="-9.4349495039818872E-3"/>
                  <c:y val="-3.99754124422066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7FE-4CE0-AB40-7FDCAE6F45F3}"/>
                </c:ext>
              </c:extLst>
            </c:dLbl>
            <c:dLbl>
              <c:idx val="16"/>
              <c:layout>
                <c:manualLayout>
                  <c:x val="-3.5300999057979232E-2"/>
                  <c:y val="-3.50779534714403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7FE-4CE0-AB40-7FDCAE6F45F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Sheet1!$B$1:$S$1</c:f>
              <c:strCache>
                <c:ptCount val="18"/>
                <c:pt idx="0">
                  <c:v>H19</c:v>
                </c:pt>
                <c:pt idx="1">
                  <c:v>H20</c:v>
                </c:pt>
                <c:pt idx="2">
                  <c:v>H21</c:v>
                </c:pt>
                <c:pt idx="3">
                  <c:v>H22</c:v>
                </c:pt>
                <c:pt idx="4">
                  <c:v>H23</c:v>
                </c:pt>
                <c:pt idx="5">
                  <c:v>H24</c:v>
                </c:pt>
                <c:pt idx="6">
                  <c:v>H25</c:v>
                </c:pt>
                <c:pt idx="7">
                  <c:v>H26</c:v>
                </c:pt>
                <c:pt idx="8">
                  <c:v>H27</c:v>
                </c:pt>
                <c:pt idx="9">
                  <c:v>H28</c:v>
                </c:pt>
                <c:pt idx="10">
                  <c:v>H29</c:v>
                </c:pt>
                <c:pt idx="11">
                  <c:v>H30</c:v>
                </c:pt>
                <c:pt idx="12">
                  <c:v>R1</c:v>
                </c:pt>
                <c:pt idx="13">
                  <c:v>R2</c:v>
                </c:pt>
                <c:pt idx="14">
                  <c:v>R3</c:v>
                </c:pt>
                <c:pt idx="15">
                  <c:v>R4</c:v>
                </c:pt>
                <c:pt idx="16">
                  <c:v>R5</c:v>
                </c:pt>
                <c:pt idx="17">
                  <c:v>R6</c:v>
                </c:pt>
              </c:strCache>
            </c:strRef>
          </c:cat>
          <c:val>
            <c:numRef>
              <c:f>Sheet1!$B$2:$S$2</c:f>
              <c:numCache>
                <c:formatCode>General</c:formatCode>
                <c:ptCount val="18"/>
                <c:pt idx="0">
                  <c:v>946</c:v>
                </c:pt>
                <c:pt idx="1">
                  <c:v>1266</c:v>
                </c:pt>
                <c:pt idx="2">
                  <c:v>1442</c:v>
                </c:pt>
                <c:pt idx="3">
                  <c:v>1607</c:v>
                </c:pt>
                <c:pt idx="4">
                  <c:v>2039</c:v>
                </c:pt>
                <c:pt idx="5">
                  <c:v>1959</c:v>
                </c:pt>
                <c:pt idx="6">
                  <c:v>2073</c:v>
                </c:pt>
                <c:pt idx="7">
                  <c:v>2222</c:v>
                </c:pt>
                <c:pt idx="8">
                  <c:v>1996</c:v>
                </c:pt>
                <c:pt idx="9">
                  <c:v>2111</c:v>
                </c:pt>
                <c:pt idx="10">
                  <c:v>1341</c:v>
                </c:pt>
                <c:pt idx="11">
                  <c:v>2584</c:v>
                </c:pt>
                <c:pt idx="12">
                  <c:v>1335</c:v>
                </c:pt>
                <c:pt idx="13">
                  <c:v>979</c:v>
                </c:pt>
                <c:pt idx="14">
                  <c:v>1001</c:v>
                </c:pt>
                <c:pt idx="15">
                  <c:v>857</c:v>
                </c:pt>
                <c:pt idx="16">
                  <c:v>1298</c:v>
                </c:pt>
                <c:pt idx="17">
                  <c:v>1784</c:v>
                </c:pt>
              </c:numCache>
            </c:numRef>
          </c:val>
          <c:smooth val="0"/>
          <c:extLst>
            <c:ext xmlns:c16="http://schemas.microsoft.com/office/drawing/2014/chart" uri="{C3380CC4-5D6E-409C-BE32-E72D297353CC}">
              <c16:uniqueId val="{00000003-57FE-4CE0-AB40-7FDCAE6F45F3}"/>
            </c:ext>
          </c:extLst>
        </c:ser>
        <c:ser>
          <c:idx val="1"/>
          <c:order val="1"/>
          <c:tx>
            <c:strRef>
              <c:f>Sheet1!$A$3</c:f>
              <c:strCache>
                <c:ptCount val="1"/>
                <c:pt idx="0">
                  <c:v>設計</c:v>
                </c:pt>
              </c:strCache>
            </c:strRef>
          </c:tx>
          <c:spPr>
            <a:ln w="28575" cap="rnd">
              <a:solidFill>
                <a:srgbClr val="FF0000"/>
              </a:solidFill>
              <a:round/>
            </a:ln>
            <a:effectLst/>
          </c:spPr>
          <c:marker>
            <c:symbol val="triangle"/>
            <c:size val="6"/>
            <c:spPr>
              <a:solidFill>
                <a:srgbClr val="FF0000"/>
              </a:solidFill>
              <a:ln w="9525">
                <a:noFill/>
              </a:ln>
              <a:effectLst/>
            </c:spPr>
          </c:marker>
          <c:dLbls>
            <c:dLbl>
              <c:idx val="4"/>
              <c:layout>
                <c:manualLayout>
                  <c:x val="-2.1702847292449243E-2"/>
                  <c:y val="3.10377426339034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7FE-4CE0-AB40-7FDCAE6F45F3}"/>
                </c:ext>
              </c:extLst>
            </c:dLbl>
            <c:dLbl>
              <c:idx val="5"/>
              <c:layout>
                <c:manualLayout>
                  <c:x val="-2.1702847292449243E-2"/>
                  <c:y val="1.63453657216049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7FE-4CE0-AB40-7FDCAE6F45F3}"/>
                </c:ext>
              </c:extLst>
            </c:dLbl>
            <c:dLbl>
              <c:idx val="6"/>
              <c:layout>
                <c:manualLayout>
                  <c:x val="-2.1702847292449198E-2"/>
                  <c:y val="2.36915541777541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7FE-4CE0-AB40-7FDCAE6F45F3}"/>
                </c:ext>
              </c:extLst>
            </c:dLbl>
            <c:dLbl>
              <c:idx val="7"/>
              <c:layout>
                <c:manualLayout>
                  <c:x val="-2.1702847292449198E-2"/>
                  <c:y val="2.12428246923712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7FE-4CE0-AB40-7FDCAE6F45F3}"/>
                </c:ext>
              </c:extLst>
            </c:dLbl>
            <c:dLbl>
              <c:idx val="8"/>
              <c:layout>
                <c:manualLayout>
                  <c:x val="-2.1702847292449288E-2"/>
                  <c:y val="2.36915541777542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7FE-4CE0-AB40-7FDCAE6F45F3}"/>
                </c:ext>
              </c:extLst>
            </c:dLbl>
            <c:dLbl>
              <c:idx val="9"/>
              <c:layout>
                <c:manualLayout>
                  <c:x val="-2.1702847292449198E-2"/>
                  <c:y val="2.1242824692371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7FE-4CE0-AB40-7FDCAE6F45F3}"/>
                </c:ext>
              </c:extLst>
            </c:dLbl>
            <c:dLbl>
              <c:idx val="10"/>
              <c:layout>
                <c:manualLayout>
                  <c:x val="-2.1702847292449198E-2"/>
                  <c:y val="1.63453657216049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7FE-4CE0-AB40-7FDCAE6F45F3}"/>
                </c:ext>
              </c:extLst>
            </c:dLbl>
            <c:dLbl>
              <c:idx val="12"/>
              <c:layout>
                <c:manualLayout>
                  <c:x val="-2.1702847292449288E-2"/>
                  <c:y val="2.61402836631374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7FE-4CE0-AB40-7FDCAE6F45F3}"/>
                </c:ext>
              </c:extLst>
            </c:dLbl>
            <c:dLbl>
              <c:idx val="13"/>
              <c:layout>
                <c:manualLayout>
                  <c:x val="-2.1702847292449288E-2"/>
                  <c:y val="1.63453657216049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7FE-4CE0-AB40-7FDCAE6F45F3}"/>
                </c:ext>
              </c:extLst>
            </c:dLbl>
            <c:dLbl>
              <c:idx val="14"/>
              <c:layout>
                <c:manualLayout>
                  <c:x val="-2.1702847292449288E-2"/>
                  <c:y val="1.63453657216048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7FE-4CE0-AB40-7FDCAE6F45F3}"/>
                </c:ext>
              </c:extLst>
            </c:dLbl>
            <c:dLbl>
              <c:idx val="15"/>
              <c:layout>
                <c:manualLayout>
                  <c:x val="-2.1702847292449378E-2"/>
                  <c:y val="3.10377426339034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57FE-4CE0-AB40-7FDCAE6F45F3}"/>
                </c:ext>
              </c:extLst>
            </c:dLbl>
            <c:dLbl>
              <c:idx val="16"/>
              <c:layout>
                <c:manualLayout>
                  <c:x val="-2.1702847292449378E-2"/>
                  <c:y val="1.63453657216049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57FE-4CE0-AB40-7FDCAE6F45F3}"/>
                </c:ext>
              </c:extLst>
            </c:dLbl>
            <c:dLbl>
              <c:idx val="17"/>
              <c:layout>
                <c:manualLayout>
                  <c:x val="-2.1702847292449378E-2"/>
                  <c:y val="2.36915541777542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57FE-4CE0-AB40-7FDCAE6F45F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Sheet1!$B$1:$S$1</c:f>
              <c:strCache>
                <c:ptCount val="18"/>
                <c:pt idx="0">
                  <c:v>H19</c:v>
                </c:pt>
                <c:pt idx="1">
                  <c:v>H20</c:v>
                </c:pt>
                <c:pt idx="2">
                  <c:v>H21</c:v>
                </c:pt>
                <c:pt idx="3">
                  <c:v>H22</c:v>
                </c:pt>
                <c:pt idx="4">
                  <c:v>H23</c:v>
                </c:pt>
                <c:pt idx="5">
                  <c:v>H24</c:v>
                </c:pt>
                <c:pt idx="6">
                  <c:v>H25</c:v>
                </c:pt>
                <c:pt idx="7">
                  <c:v>H26</c:v>
                </c:pt>
                <c:pt idx="8">
                  <c:v>H27</c:v>
                </c:pt>
                <c:pt idx="9">
                  <c:v>H28</c:v>
                </c:pt>
                <c:pt idx="10">
                  <c:v>H29</c:v>
                </c:pt>
                <c:pt idx="11">
                  <c:v>H30</c:v>
                </c:pt>
                <c:pt idx="12">
                  <c:v>R1</c:v>
                </c:pt>
                <c:pt idx="13">
                  <c:v>R2</c:v>
                </c:pt>
                <c:pt idx="14">
                  <c:v>R3</c:v>
                </c:pt>
                <c:pt idx="15">
                  <c:v>R4</c:v>
                </c:pt>
                <c:pt idx="16">
                  <c:v>R5</c:v>
                </c:pt>
                <c:pt idx="17">
                  <c:v>R6</c:v>
                </c:pt>
              </c:strCache>
            </c:strRef>
          </c:cat>
          <c:val>
            <c:numRef>
              <c:f>Sheet1!$B$3:$S$3</c:f>
              <c:numCache>
                <c:formatCode>General</c:formatCode>
                <c:ptCount val="18"/>
                <c:pt idx="4">
                  <c:v>485</c:v>
                </c:pt>
                <c:pt idx="5">
                  <c:v>445</c:v>
                </c:pt>
                <c:pt idx="6">
                  <c:v>482</c:v>
                </c:pt>
                <c:pt idx="7">
                  <c:v>481</c:v>
                </c:pt>
                <c:pt idx="8">
                  <c:v>516</c:v>
                </c:pt>
                <c:pt idx="9">
                  <c:v>462</c:v>
                </c:pt>
                <c:pt idx="10">
                  <c:v>350</c:v>
                </c:pt>
                <c:pt idx="11">
                  <c:v>496</c:v>
                </c:pt>
                <c:pt idx="12">
                  <c:v>397</c:v>
                </c:pt>
                <c:pt idx="13">
                  <c:v>202</c:v>
                </c:pt>
                <c:pt idx="14">
                  <c:v>192</c:v>
                </c:pt>
                <c:pt idx="15">
                  <c:v>205</c:v>
                </c:pt>
                <c:pt idx="16">
                  <c:v>170</c:v>
                </c:pt>
                <c:pt idx="17">
                  <c:v>325</c:v>
                </c:pt>
              </c:numCache>
            </c:numRef>
          </c:val>
          <c:smooth val="0"/>
          <c:extLst>
            <c:ext xmlns:c16="http://schemas.microsoft.com/office/drawing/2014/chart" uri="{C3380CC4-5D6E-409C-BE32-E72D297353CC}">
              <c16:uniqueId val="{00000011-57FE-4CE0-AB40-7FDCAE6F45F3}"/>
            </c:ext>
          </c:extLst>
        </c:ser>
        <c:ser>
          <c:idx val="2"/>
          <c:order val="2"/>
          <c:tx>
            <c:strRef>
              <c:f>Sheet1!$A$4</c:f>
              <c:strCache>
                <c:ptCount val="1"/>
                <c:pt idx="0">
                  <c:v>改修</c:v>
                </c:pt>
              </c:strCache>
            </c:strRef>
          </c:tx>
          <c:spPr>
            <a:ln w="28575" cap="rnd">
              <a:solidFill>
                <a:srgbClr val="92D050"/>
              </a:solidFill>
              <a:round/>
            </a:ln>
            <a:effectLst/>
          </c:spPr>
          <c:marker>
            <c:symbol val="square"/>
            <c:size val="6"/>
            <c:spPr>
              <a:solidFill>
                <a:srgbClr val="92D050"/>
              </a:solidFill>
              <a:ln w="9525">
                <a:noFill/>
              </a:ln>
              <a:effectLst/>
            </c:spPr>
          </c:marker>
          <c:dLbls>
            <c:dLbl>
              <c:idx val="11"/>
              <c:layout>
                <c:manualLayout>
                  <c:x val="-2.1702847292449288E-2"/>
                  <c:y val="1.63453657216049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57FE-4CE0-AB40-7FDCAE6F45F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Sheet1!$B$1:$S$1</c:f>
              <c:strCache>
                <c:ptCount val="18"/>
                <c:pt idx="0">
                  <c:v>H19</c:v>
                </c:pt>
                <c:pt idx="1">
                  <c:v>H20</c:v>
                </c:pt>
                <c:pt idx="2">
                  <c:v>H21</c:v>
                </c:pt>
                <c:pt idx="3">
                  <c:v>H22</c:v>
                </c:pt>
                <c:pt idx="4">
                  <c:v>H23</c:v>
                </c:pt>
                <c:pt idx="5">
                  <c:v>H24</c:v>
                </c:pt>
                <c:pt idx="6">
                  <c:v>H25</c:v>
                </c:pt>
                <c:pt idx="7">
                  <c:v>H26</c:v>
                </c:pt>
                <c:pt idx="8">
                  <c:v>H27</c:v>
                </c:pt>
                <c:pt idx="9">
                  <c:v>H28</c:v>
                </c:pt>
                <c:pt idx="10">
                  <c:v>H29</c:v>
                </c:pt>
                <c:pt idx="11">
                  <c:v>H30</c:v>
                </c:pt>
                <c:pt idx="12">
                  <c:v>R1</c:v>
                </c:pt>
                <c:pt idx="13">
                  <c:v>R2</c:v>
                </c:pt>
                <c:pt idx="14">
                  <c:v>R3</c:v>
                </c:pt>
                <c:pt idx="15">
                  <c:v>R4</c:v>
                </c:pt>
                <c:pt idx="16">
                  <c:v>R5</c:v>
                </c:pt>
                <c:pt idx="17">
                  <c:v>R6</c:v>
                </c:pt>
              </c:strCache>
            </c:strRef>
          </c:cat>
          <c:val>
            <c:numRef>
              <c:f>Sheet1!$B$4:$S$4</c:f>
              <c:numCache>
                <c:formatCode>General</c:formatCode>
                <c:ptCount val="18"/>
                <c:pt idx="0">
                  <c:v>18</c:v>
                </c:pt>
                <c:pt idx="1">
                  <c:v>156</c:v>
                </c:pt>
                <c:pt idx="2">
                  <c:v>286</c:v>
                </c:pt>
                <c:pt idx="3">
                  <c:v>351</c:v>
                </c:pt>
                <c:pt idx="4">
                  <c:v>616</c:v>
                </c:pt>
                <c:pt idx="5">
                  <c:v>502</c:v>
                </c:pt>
                <c:pt idx="6">
                  <c:v>598</c:v>
                </c:pt>
                <c:pt idx="7">
                  <c:v>502</c:v>
                </c:pt>
                <c:pt idx="8">
                  <c:v>612</c:v>
                </c:pt>
                <c:pt idx="9">
                  <c:v>561</c:v>
                </c:pt>
                <c:pt idx="10">
                  <c:v>437</c:v>
                </c:pt>
                <c:pt idx="11">
                  <c:v>402</c:v>
                </c:pt>
                <c:pt idx="12">
                  <c:v>632</c:v>
                </c:pt>
                <c:pt idx="13">
                  <c:v>287</c:v>
                </c:pt>
                <c:pt idx="14">
                  <c:v>232</c:v>
                </c:pt>
                <c:pt idx="15">
                  <c:v>236</c:v>
                </c:pt>
                <c:pt idx="16">
                  <c:v>219</c:v>
                </c:pt>
                <c:pt idx="17">
                  <c:v>347</c:v>
                </c:pt>
              </c:numCache>
            </c:numRef>
          </c:val>
          <c:smooth val="0"/>
          <c:extLst>
            <c:ext xmlns:c16="http://schemas.microsoft.com/office/drawing/2014/chart" uri="{C3380CC4-5D6E-409C-BE32-E72D297353CC}">
              <c16:uniqueId val="{00000013-57FE-4CE0-AB40-7FDCAE6F45F3}"/>
            </c:ext>
          </c:extLst>
        </c:ser>
        <c:dLbls>
          <c:dLblPos val="t"/>
          <c:showLegendKey val="0"/>
          <c:showVal val="1"/>
          <c:showCatName val="0"/>
          <c:showSerName val="0"/>
          <c:showPercent val="0"/>
          <c:showBubbleSize val="0"/>
        </c:dLbls>
        <c:marker val="1"/>
        <c:smooth val="0"/>
        <c:axId val="1813306480"/>
        <c:axId val="1813286512"/>
      </c:lineChart>
      <c:catAx>
        <c:axId val="1813306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813286512"/>
        <c:crosses val="autoZero"/>
        <c:auto val="1"/>
        <c:lblAlgn val="ctr"/>
        <c:lblOffset val="100"/>
        <c:noMultiLvlLbl val="0"/>
      </c:catAx>
      <c:valAx>
        <c:axId val="1813286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813306480"/>
        <c:crosses val="autoZero"/>
        <c:crossBetween val="between"/>
        <c:majorUnit val="1000"/>
      </c:valAx>
      <c:spPr>
        <a:noFill/>
        <a:ln>
          <a:noFill/>
        </a:ln>
        <a:effectLst/>
      </c:spPr>
    </c:plotArea>
    <c:legend>
      <c:legendPos val="b"/>
      <c:layout>
        <c:manualLayout>
          <c:xMode val="edge"/>
          <c:yMode val="edge"/>
          <c:x val="0.74461887728930787"/>
          <c:y val="4.6211036633888744E-2"/>
          <c:w val="0.16357197051289749"/>
          <c:h val="0.1795818698653202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グラフ!$A$5</c:f>
              <c:strCache>
                <c:ptCount val="1"/>
                <c:pt idx="0">
                  <c:v>DM</c:v>
                </c:pt>
              </c:strCache>
            </c:strRef>
          </c:tx>
          <c:spPr>
            <a:solidFill>
              <a:srgbClr val="92D050"/>
            </a:solidFill>
            <a:ln>
              <a:noFill/>
            </a:ln>
            <a:effectLst/>
          </c:spPr>
          <c:invertIfNegative val="0"/>
          <c:dLbls>
            <c:numFmt formatCode="#,##0_);[Red]\(#,##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グラフ!$B$4:$I$4</c:f>
              <c:strCache>
                <c:ptCount val="8"/>
                <c:pt idx="0">
                  <c:v>H28</c:v>
                </c:pt>
                <c:pt idx="1">
                  <c:v>H29</c:v>
                </c:pt>
                <c:pt idx="2">
                  <c:v>H30</c:v>
                </c:pt>
                <c:pt idx="3">
                  <c:v>R1</c:v>
                </c:pt>
                <c:pt idx="4">
                  <c:v>R2</c:v>
                </c:pt>
                <c:pt idx="5">
                  <c:v>R3</c:v>
                </c:pt>
                <c:pt idx="6">
                  <c:v>R4</c:v>
                </c:pt>
                <c:pt idx="7">
                  <c:v>R5</c:v>
                </c:pt>
              </c:strCache>
            </c:strRef>
          </c:cat>
          <c:val>
            <c:numRef>
              <c:f>グラフ!$B$5:$I$5</c:f>
              <c:numCache>
                <c:formatCode>General</c:formatCode>
                <c:ptCount val="8"/>
                <c:pt idx="0">
                  <c:v>63086</c:v>
                </c:pt>
                <c:pt idx="1">
                  <c:v>207526</c:v>
                </c:pt>
                <c:pt idx="2">
                  <c:v>226575</c:v>
                </c:pt>
                <c:pt idx="3">
                  <c:v>581700</c:v>
                </c:pt>
                <c:pt idx="4">
                  <c:v>709403</c:v>
                </c:pt>
                <c:pt idx="5">
                  <c:v>745560</c:v>
                </c:pt>
                <c:pt idx="6">
                  <c:v>891855</c:v>
                </c:pt>
                <c:pt idx="7">
                  <c:v>905148</c:v>
                </c:pt>
              </c:numCache>
            </c:numRef>
          </c:val>
          <c:extLst>
            <c:ext xmlns:c16="http://schemas.microsoft.com/office/drawing/2014/chart" uri="{C3380CC4-5D6E-409C-BE32-E72D297353CC}">
              <c16:uniqueId val="{00000000-28CC-4C1A-976D-51ACD4F02BE1}"/>
            </c:ext>
          </c:extLst>
        </c:ser>
        <c:dLbls>
          <c:dLblPos val="outEnd"/>
          <c:showLegendKey val="0"/>
          <c:showVal val="1"/>
          <c:showCatName val="0"/>
          <c:showSerName val="0"/>
          <c:showPercent val="0"/>
          <c:showBubbleSize val="0"/>
        </c:dLbls>
        <c:gapWidth val="219"/>
        <c:overlap val="-27"/>
        <c:axId val="1842577504"/>
        <c:axId val="1842582912"/>
      </c:barChart>
      <c:catAx>
        <c:axId val="1842577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42582912"/>
        <c:crosses val="autoZero"/>
        <c:auto val="1"/>
        <c:lblAlgn val="ctr"/>
        <c:lblOffset val="100"/>
        <c:noMultiLvlLbl val="0"/>
      </c:catAx>
      <c:valAx>
        <c:axId val="18425829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42577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グラフ!$A$2</c:f>
              <c:strCache>
                <c:ptCount val="1"/>
                <c:pt idx="0">
                  <c:v>個別訪問</c:v>
                </c:pt>
              </c:strCache>
            </c:strRef>
          </c:tx>
          <c:spPr>
            <a:solidFill>
              <a:srgbClr val="0070C0"/>
            </a:solidFill>
            <a:ln>
              <a:noFill/>
            </a:ln>
            <a:effectLst/>
          </c:spPr>
          <c:invertIfNegative val="0"/>
          <c:dLbls>
            <c:numFmt formatCode="#,##0_);[Red]\(#,##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グラフ!$B$1:$I$1</c:f>
              <c:strCache>
                <c:ptCount val="8"/>
                <c:pt idx="0">
                  <c:v>H28</c:v>
                </c:pt>
                <c:pt idx="1">
                  <c:v>H29</c:v>
                </c:pt>
                <c:pt idx="2">
                  <c:v>H30</c:v>
                </c:pt>
                <c:pt idx="3">
                  <c:v>R1</c:v>
                </c:pt>
                <c:pt idx="4">
                  <c:v>R2</c:v>
                </c:pt>
                <c:pt idx="5">
                  <c:v>R3</c:v>
                </c:pt>
                <c:pt idx="6">
                  <c:v>R4</c:v>
                </c:pt>
                <c:pt idx="7">
                  <c:v>R5</c:v>
                </c:pt>
              </c:strCache>
            </c:strRef>
          </c:cat>
          <c:val>
            <c:numRef>
              <c:f>グラフ!$B$2:$I$2</c:f>
              <c:numCache>
                <c:formatCode>General</c:formatCode>
                <c:ptCount val="8"/>
                <c:pt idx="0">
                  <c:v>4939</c:v>
                </c:pt>
                <c:pt idx="1">
                  <c:v>19940</c:v>
                </c:pt>
                <c:pt idx="2">
                  <c:v>29967</c:v>
                </c:pt>
                <c:pt idx="3">
                  <c:v>15006</c:v>
                </c:pt>
                <c:pt idx="4">
                  <c:v>12436</c:v>
                </c:pt>
                <c:pt idx="5">
                  <c:v>6403</c:v>
                </c:pt>
                <c:pt idx="6">
                  <c:v>21137</c:v>
                </c:pt>
                <c:pt idx="7">
                  <c:v>24665</c:v>
                </c:pt>
              </c:numCache>
            </c:numRef>
          </c:val>
          <c:extLst>
            <c:ext xmlns:c16="http://schemas.microsoft.com/office/drawing/2014/chart" uri="{C3380CC4-5D6E-409C-BE32-E72D297353CC}">
              <c16:uniqueId val="{00000000-D647-442E-8354-7E03D883B89B}"/>
            </c:ext>
          </c:extLst>
        </c:ser>
        <c:dLbls>
          <c:dLblPos val="outEnd"/>
          <c:showLegendKey val="0"/>
          <c:showVal val="1"/>
          <c:showCatName val="0"/>
          <c:showSerName val="0"/>
          <c:showPercent val="0"/>
          <c:showBubbleSize val="0"/>
        </c:dLbls>
        <c:gapWidth val="219"/>
        <c:overlap val="-27"/>
        <c:axId val="1613188784"/>
        <c:axId val="1613189200"/>
      </c:barChart>
      <c:catAx>
        <c:axId val="1613188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13189200"/>
        <c:crosses val="autoZero"/>
        <c:auto val="1"/>
        <c:lblAlgn val="ctr"/>
        <c:lblOffset val="100"/>
        <c:noMultiLvlLbl val="0"/>
      </c:catAx>
      <c:valAx>
        <c:axId val="1613189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13188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相談窓口!$B$41</c:f>
              <c:strCache>
                <c:ptCount val="1"/>
                <c:pt idx="0">
                  <c:v>電話相談等</c:v>
                </c:pt>
              </c:strCache>
            </c:strRef>
          </c:tx>
          <c:spPr>
            <a:ln w="28575" cap="rnd">
              <a:solidFill>
                <a:srgbClr val="92D050"/>
              </a:solidFill>
              <a:round/>
            </a:ln>
            <a:effectLst/>
          </c:spPr>
          <c:marker>
            <c:symbol val="none"/>
          </c:marker>
          <c:dLbls>
            <c:dLbl>
              <c:idx val="0"/>
              <c:layout>
                <c:manualLayout>
                  <c:x val="-4.2611111111111113E-2"/>
                  <c:y val="4.86457421988918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207-42D7-858B-525EBE05CCF0}"/>
                </c:ext>
              </c:extLst>
            </c:dLbl>
            <c:dLbl>
              <c:idx val="1"/>
              <c:layout>
                <c:manualLayout>
                  <c:x val="-4.2611111111111134E-2"/>
                  <c:y val="3.012722368037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207-42D7-858B-525EBE05CCF0}"/>
                </c:ext>
              </c:extLst>
            </c:dLbl>
            <c:dLbl>
              <c:idx val="4"/>
              <c:layout>
                <c:manualLayout>
                  <c:x val="-4.2611111111111211E-2"/>
                  <c:y val="4.40161125692621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207-42D7-858B-525EBE05CCF0}"/>
                </c:ext>
              </c:extLst>
            </c:dLbl>
            <c:dLbl>
              <c:idx val="5"/>
              <c:layout>
                <c:manualLayout>
                  <c:x val="-4.2611111111111211E-2"/>
                  <c:y val="5.32753718285215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207-42D7-858B-525EBE05CCF0}"/>
                </c:ext>
              </c:extLst>
            </c:dLbl>
            <c:dLbl>
              <c:idx val="6"/>
              <c:layout>
                <c:manualLayout>
                  <c:x val="-3.6277777777777881E-2"/>
                  <c:y val="2.54975940507435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207-42D7-858B-525EBE05CCF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相談窓口!$C$40:$K$40</c:f>
              <c:strCache>
                <c:ptCount val="9"/>
                <c:pt idx="0">
                  <c:v>H28</c:v>
                </c:pt>
                <c:pt idx="1">
                  <c:v>H29</c:v>
                </c:pt>
                <c:pt idx="2">
                  <c:v>H30</c:v>
                </c:pt>
                <c:pt idx="3">
                  <c:v>R1</c:v>
                </c:pt>
                <c:pt idx="4">
                  <c:v>R2</c:v>
                </c:pt>
                <c:pt idx="5">
                  <c:v>R3</c:v>
                </c:pt>
                <c:pt idx="6">
                  <c:v>R4</c:v>
                </c:pt>
                <c:pt idx="7">
                  <c:v>R5</c:v>
                </c:pt>
                <c:pt idx="8">
                  <c:v>R7.1</c:v>
                </c:pt>
              </c:strCache>
            </c:strRef>
          </c:cat>
          <c:val>
            <c:numRef>
              <c:f>相談窓口!$C$41:$K$41</c:f>
              <c:numCache>
                <c:formatCode>General</c:formatCode>
                <c:ptCount val="9"/>
                <c:pt idx="0">
                  <c:v>275</c:v>
                </c:pt>
                <c:pt idx="1">
                  <c:v>130</c:v>
                </c:pt>
                <c:pt idx="2">
                  <c:v>309</c:v>
                </c:pt>
                <c:pt idx="3">
                  <c:v>122</c:v>
                </c:pt>
                <c:pt idx="4">
                  <c:v>105</c:v>
                </c:pt>
                <c:pt idx="5">
                  <c:v>126</c:v>
                </c:pt>
                <c:pt idx="6">
                  <c:v>92</c:v>
                </c:pt>
                <c:pt idx="7">
                  <c:v>119</c:v>
                </c:pt>
                <c:pt idx="8">
                  <c:v>288</c:v>
                </c:pt>
              </c:numCache>
            </c:numRef>
          </c:val>
          <c:smooth val="0"/>
          <c:extLst>
            <c:ext xmlns:c16="http://schemas.microsoft.com/office/drawing/2014/chart" uri="{C3380CC4-5D6E-409C-BE32-E72D297353CC}">
              <c16:uniqueId val="{00000005-4207-42D7-858B-525EBE05CCF0}"/>
            </c:ext>
          </c:extLst>
        </c:ser>
        <c:ser>
          <c:idx val="1"/>
          <c:order val="1"/>
          <c:tx>
            <c:strRef>
              <c:f>相談窓口!$B$42</c:f>
              <c:strCache>
                <c:ptCount val="1"/>
                <c:pt idx="0">
                  <c:v>技術者紹介</c:v>
                </c:pt>
              </c:strCache>
            </c:strRef>
          </c:tx>
          <c:spPr>
            <a:ln w="28575" cap="rnd">
              <a:solidFill>
                <a:srgbClr val="FF0000"/>
              </a:solidFill>
              <a:round/>
            </a:ln>
            <a:effectLst/>
          </c:spPr>
          <c:marker>
            <c:symbol val="none"/>
          </c:marker>
          <c:dLbls>
            <c:dLbl>
              <c:idx val="7"/>
              <c:layout>
                <c:manualLayout>
                  <c:x val="-4.2611111111111113E-2"/>
                  <c:y val="2.54975940507436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207-42D7-858B-525EBE05CCF0}"/>
                </c:ext>
              </c:extLst>
            </c:dLbl>
            <c:dLbl>
              <c:idx val="8"/>
              <c:layout>
                <c:manualLayout>
                  <c:x val="-4.2611111111111211E-2"/>
                  <c:y val="6.25346310877806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207-42D7-858B-525EBE05CCF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相談窓口!$C$40:$K$40</c:f>
              <c:strCache>
                <c:ptCount val="9"/>
                <c:pt idx="0">
                  <c:v>H28</c:v>
                </c:pt>
                <c:pt idx="1">
                  <c:v>H29</c:v>
                </c:pt>
                <c:pt idx="2">
                  <c:v>H30</c:v>
                </c:pt>
                <c:pt idx="3">
                  <c:v>R1</c:v>
                </c:pt>
                <c:pt idx="4">
                  <c:v>R2</c:v>
                </c:pt>
                <c:pt idx="5">
                  <c:v>R3</c:v>
                </c:pt>
                <c:pt idx="6">
                  <c:v>R4</c:v>
                </c:pt>
                <c:pt idx="7">
                  <c:v>R5</c:v>
                </c:pt>
                <c:pt idx="8">
                  <c:v>R7.1</c:v>
                </c:pt>
              </c:strCache>
            </c:strRef>
          </c:cat>
          <c:val>
            <c:numRef>
              <c:f>相談窓口!$C$42:$K$42</c:f>
              <c:numCache>
                <c:formatCode>General</c:formatCode>
                <c:ptCount val="9"/>
                <c:pt idx="0">
                  <c:v>392</c:v>
                </c:pt>
                <c:pt idx="1">
                  <c:v>161</c:v>
                </c:pt>
                <c:pt idx="2">
                  <c:v>540</c:v>
                </c:pt>
                <c:pt idx="3">
                  <c:v>193</c:v>
                </c:pt>
                <c:pt idx="4">
                  <c:v>138</c:v>
                </c:pt>
                <c:pt idx="5">
                  <c:v>151</c:v>
                </c:pt>
                <c:pt idx="6">
                  <c:v>152</c:v>
                </c:pt>
                <c:pt idx="7">
                  <c:v>100</c:v>
                </c:pt>
                <c:pt idx="8">
                  <c:v>219</c:v>
                </c:pt>
              </c:numCache>
            </c:numRef>
          </c:val>
          <c:smooth val="0"/>
          <c:extLst>
            <c:ext xmlns:c16="http://schemas.microsoft.com/office/drawing/2014/chart" uri="{C3380CC4-5D6E-409C-BE32-E72D297353CC}">
              <c16:uniqueId val="{00000008-4207-42D7-858B-525EBE05CCF0}"/>
            </c:ext>
          </c:extLst>
        </c:ser>
        <c:dLbls>
          <c:dLblPos val="t"/>
          <c:showLegendKey val="0"/>
          <c:showVal val="1"/>
          <c:showCatName val="0"/>
          <c:showSerName val="0"/>
          <c:showPercent val="0"/>
          <c:showBubbleSize val="0"/>
        </c:dLbls>
        <c:smooth val="0"/>
        <c:axId val="37746111"/>
        <c:axId val="37751519"/>
      </c:lineChart>
      <c:catAx>
        <c:axId val="37746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7751519"/>
        <c:crosses val="autoZero"/>
        <c:auto val="1"/>
        <c:lblAlgn val="ctr"/>
        <c:lblOffset val="100"/>
        <c:noMultiLvlLbl val="0"/>
      </c:catAx>
      <c:valAx>
        <c:axId val="377515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7746111"/>
        <c:crosses val="autoZero"/>
        <c:crossBetween val="between"/>
        <c:majorUnit val="20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drawings/drawing1.xml><?xml version="1.0" encoding="utf-8"?>
<c:userShapes xmlns:c="http://schemas.openxmlformats.org/drawingml/2006/chart">
  <cdr:relSizeAnchor xmlns:cdr="http://schemas.openxmlformats.org/drawingml/2006/chartDrawing">
    <cdr:from>
      <cdr:x>0.79774</cdr:x>
      <cdr:y>0.79344</cdr:y>
    </cdr:from>
    <cdr:to>
      <cdr:x>0.86079</cdr:x>
      <cdr:y>0.82771</cdr:y>
    </cdr:to>
    <cdr:sp macro="" textlink="">
      <cdr:nvSpPr>
        <cdr:cNvPr id="3" name="正方形/長方形 2"/>
        <cdr:cNvSpPr/>
      </cdr:nvSpPr>
      <cdr:spPr bwMode="auto">
        <a:xfrm xmlns:a="http://schemas.openxmlformats.org/drawingml/2006/main">
          <a:off x="7573413" y="4336463"/>
          <a:ext cx="598555" cy="187325"/>
        </a:xfrm>
        <a:prstGeom xmlns:a="http://schemas.openxmlformats.org/drawingml/2006/main" prst="rect">
          <a:avLst/>
        </a:prstGeom>
        <a:solidFill xmlns:a="http://schemas.openxmlformats.org/drawingml/2006/main">
          <a:schemeClr val="bg2">
            <a:lumMod val="90000"/>
          </a:schemeClr>
        </a:solid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ffectLst xmlns:a="http://schemas.openxmlformats.org/drawingml/2006/main"/>
      </cdr:spPr>
      <cdr:txBody>
        <a:bodyPr xmlns:a="http://schemas.openxmlformats.org/drawingml/2006/main" vertOverflow="clip" wrap="square" lIns="18288" tIns="0" rIns="0" bIns="0" anchor="ctr" upright="1"/>
        <a:lstStyle xmlns:a="http://schemas.openxmlformats.org/drawingml/2006/main"/>
        <a:p xmlns:a="http://schemas.openxmlformats.org/drawingml/2006/main">
          <a:pPr algn="ctr"/>
          <a:r>
            <a:rPr lang="en-US" altLang="ja-JP" sz="950" dirty="0"/>
            <a:t>19</a:t>
          </a:r>
          <a:r>
            <a:rPr lang="ja-JP" altLang="en-US" sz="950" dirty="0"/>
            <a:t>万戸</a:t>
          </a:r>
        </a:p>
      </cdr:txBody>
    </cdr:sp>
  </cdr:relSizeAnchor>
  <cdr:relSizeAnchor xmlns:cdr="http://schemas.openxmlformats.org/drawingml/2006/chartDrawing">
    <cdr:from>
      <cdr:x>0.02981</cdr:x>
      <cdr:y>0.16217</cdr:y>
    </cdr:from>
    <cdr:to>
      <cdr:x>0.12189</cdr:x>
      <cdr:y>0.75084</cdr:y>
    </cdr:to>
    <cdr:sp macro="" textlink="">
      <cdr:nvSpPr>
        <cdr:cNvPr id="56321" name="Text Box 1"/>
        <cdr:cNvSpPr txBox="1">
          <a:spLocks xmlns:a="http://schemas.openxmlformats.org/drawingml/2006/main" noChangeArrowheads="1"/>
        </cdr:cNvSpPr>
      </cdr:nvSpPr>
      <cdr:spPr bwMode="auto">
        <a:xfrm xmlns:a="http://schemas.openxmlformats.org/drawingml/2006/main">
          <a:off x="281006" y="886310"/>
          <a:ext cx="867822" cy="3217307"/>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vertOverflow="clip" wrap="square" lIns="0" tIns="46800" rIns="0" bIns="46800" anchor="ctr" upright="1"/>
        <a:lstStyle xmlns:a="http://schemas.openxmlformats.org/drawingml/2006/main"/>
        <a:p xmlns:a="http://schemas.openxmlformats.org/drawingml/2006/main">
          <a:pPr algn="ctr" rtl="0">
            <a:lnSpc>
              <a:spcPts val="1200"/>
            </a:lnSpc>
            <a:defRPr sz="1000"/>
          </a:pPr>
          <a:r>
            <a:rPr lang="ja-JP" altLang="en-US" sz="10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居</a:t>
          </a:r>
        </a:p>
        <a:p xmlns:a="http://schemas.openxmlformats.org/drawingml/2006/main">
          <a:pPr algn="ctr" rtl="0">
            <a:lnSpc>
              <a:spcPts val="1200"/>
            </a:lnSpc>
            <a:defRPr sz="1000"/>
          </a:pPr>
          <a:r>
            <a:rPr lang="ja-JP" altLang="en-US" sz="10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住</a:t>
          </a:r>
        </a:p>
        <a:p xmlns:a="http://schemas.openxmlformats.org/drawingml/2006/main">
          <a:pPr algn="ctr" rtl="0">
            <a:lnSpc>
              <a:spcPts val="1200"/>
            </a:lnSpc>
            <a:defRPr sz="1000"/>
          </a:pPr>
          <a:r>
            <a:rPr lang="ja-JP" altLang="en-US" sz="10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a:t>
          </a:r>
        </a:p>
        <a:p xmlns:a="http://schemas.openxmlformats.org/drawingml/2006/main">
          <a:pPr algn="ctr" rtl="0">
            <a:lnSpc>
              <a:spcPts val="1200"/>
            </a:lnSpc>
            <a:defRPr sz="1000"/>
          </a:pPr>
          <a:r>
            <a:rPr lang="ja-JP" altLang="en-US" sz="10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あ</a:t>
          </a:r>
        </a:p>
        <a:p xmlns:a="http://schemas.openxmlformats.org/drawingml/2006/main">
          <a:pPr algn="ctr" rtl="0">
            <a:lnSpc>
              <a:spcPts val="1200"/>
            </a:lnSpc>
            <a:defRPr sz="1000"/>
          </a:pPr>
          <a:r>
            <a:rPr lang="ja-JP" altLang="en-US" sz="10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る</a:t>
          </a:r>
        </a:p>
        <a:p xmlns:a="http://schemas.openxmlformats.org/drawingml/2006/main">
          <a:pPr algn="ctr" rtl="0">
            <a:lnSpc>
              <a:spcPts val="1200"/>
            </a:lnSpc>
            <a:defRPr sz="1000"/>
          </a:pPr>
          <a:r>
            <a:rPr lang="ja-JP" altLang="en-US" sz="10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住</a:t>
          </a:r>
        </a:p>
        <a:p xmlns:a="http://schemas.openxmlformats.org/drawingml/2006/main">
          <a:pPr algn="ctr" rtl="0">
            <a:lnSpc>
              <a:spcPts val="1100"/>
            </a:lnSpc>
            <a:defRPr sz="1000"/>
          </a:pPr>
          <a:r>
            <a:rPr lang="ja-JP" altLang="en-US" sz="10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宅</a:t>
          </a:r>
        </a:p>
        <a:p xmlns:a="http://schemas.openxmlformats.org/drawingml/2006/main">
          <a:pPr algn="ctr" rtl="0">
            <a:lnSpc>
              <a:spcPts val="1200"/>
            </a:lnSpc>
            <a:defRPr sz="1000"/>
          </a:pPr>
          <a:r>
            <a:rPr lang="ja-JP" altLang="en-US" sz="10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数</a:t>
          </a:r>
        </a:p>
      </cdr:txBody>
    </cdr:sp>
  </cdr:relSizeAnchor>
  <cdr:relSizeAnchor xmlns:cdr="http://schemas.openxmlformats.org/drawingml/2006/chartDrawing">
    <cdr:from>
      <cdr:x>0.1691</cdr:x>
      <cdr:y>0.53322</cdr:y>
    </cdr:from>
    <cdr:to>
      <cdr:x>0.22384</cdr:x>
      <cdr:y>0.61374</cdr:y>
    </cdr:to>
    <cdr:sp macro="" textlink="">
      <cdr:nvSpPr>
        <cdr:cNvPr id="56322" name="Text Box 2"/>
        <cdr:cNvSpPr txBox="1">
          <a:spLocks xmlns:a="http://schemas.openxmlformats.org/drawingml/2006/main" noChangeArrowheads="1"/>
        </cdr:cNvSpPr>
      </cdr:nvSpPr>
      <cdr:spPr bwMode="auto">
        <a:xfrm xmlns:a="http://schemas.openxmlformats.org/drawingml/2006/main">
          <a:off x="1605365" y="2914261"/>
          <a:ext cx="519681" cy="440074"/>
        </a:xfrm>
        <a:prstGeom xmlns:a="http://schemas.openxmlformats.org/drawingml/2006/main" prst="rect">
          <a:avLst/>
        </a:prstGeom>
        <a:solidFill xmlns:a="http://schemas.openxmlformats.org/drawingml/2006/main">
          <a:srgbClr xmlns:mc="http://schemas.openxmlformats.org/markup-compatibility/2006" xmlns:a14="http://schemas.microsoft.com/office/drawing/2010/main" val="FFFFFF" mc:Ignorable="a14" a14:legacySpreadsheetColorIndex="9"/>
        </a:solidFill>
        <a:ln xmlns:a="http://schemas.openxmlformats.org/drawingml/2006/main" w="9525" cap="rnd">
          <a:solidFill>
            <a:srgbClr xmlns:mc="http://schemas.openxmlformats.org/markup-compatibility/2006" xmlns:a14="http://schemas.microsoft.com/office/drawing/2010/main" val="000000" mc:Ignorable="a14" a14:legacySpreadsheetColorIndex="8"/>
          </a:solidFill>
          <a:prstDash val="sysDot"/>
          <a:miter lim="800000"/>
          <a:headEnd/>
          <a:tailEnd/>
        </a:ln>
        <a:effectLst xmlns:a="http://schemas.openxmlformats.org/drawingml/2006/main"/>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lnSpc>
              <a:spcPts val="1100"/>
            </a:lnSpc>
            <a:defRPr sz="1000"/>
          </a:pPr>
          <a:r>
            <a:rPr lang="ja-JP" altLang="en-US"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耐震性を</a:t>
          </a:r>
        </a:p>
        <a:p xmlns:a="http://schemas.openxmlformats.org/drawingml/2006/main">
          <a:pPr algn="ctr" rtl="0">
            <a:lnSpc>
              <a:spcPts val="1000"/>
            </a:lnSpc>
            <a:defRPr sz="1000"/>
          </a:pPr>
          <a:r>
            <a:rPr lang="ja-JP" altLang="en-US"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満たす</a:t>
          </a:r>
        </a:p>
      </cdr:txBody>
    </cdr:sp>
  </cdr:relSizeAnchor>
  <cdr:relSizeAnchor xmlns:cdr="http://schemas.openxmlformats.org/drawingml/2006/chartDrawing">
    <cdr:from>
      <cdr:x>0.17323</cdr:x>
      <cdr:y>0.70664</cdr:y>
    </cdr:from>
    <cdr:to>
      <cdr:x>0.21611</cdr:x>
      <cdr:y>0.77627</cdr:y>
    </cdr:to>
    <cdr:sp macro="" textlink="">
      <cdr:nvSpPr>
        <cdr:cNvPr id="56323" name="Text Box 3"/>
        <cdr:cNvSpPr txBox="1">
          <a:spLocks xmlns:a="http://schemas.openxmlformats.org/drawingml/2006/main" noChangeArrowheads="1"/>
        </cdr:cNvSpPr>
      </cdr:nvSpPr>
      <cdr:spPr bwMode="auto">
        <a:xfrm xmlns:a="http://schemas.openxmlformats.org/drawingml/2006/main">
          <a:off x="1758321" y="4085353"/>
          <a:ext cx="435245" cy="402534"/>
        </a:xfrm>
        <a:prstGeom xmlns:a="http://schemas.openxmlformats.org/drawingml/2006/main" prst="rect">
          <a:avLst/>
        </a:prstGeom>
        <a:solidFill xmlns:a="http://schemas.openxmlformats.org/drawingml/2006/main">
          <a:srgbClr xmlns:mc="http://schemas.openxmlformats.org/markup-compatibility/2006" xmlns:a14="http://schemas.microsoft.com/office/drawing/2010/main" val="000000" mc:Ignorable="a14" a14:legacySpreadsheetColorIndex="8"/>
        </a:solidFill>
        <a:ln xmlns:a="http://schemas.openxmlformats.org/drawingml/2006/main" w="9525" cap="rnd">
          <a:solidFill>
            <a:srgbClr xmlns:mc="http://schemas.openxmlformats.org/markup-compatibility/2006" xmlns:a14="http://schemas.microsoft.com/office/drawing/2010/main" val="FFFFFF" mc:Ignorable="a14" a14:legacySpreadsheetColorIndex="9"/>
          </a:solidFill>
          <a:prstDash val="sysDot"/>
          <a:miter lim="800000"/>
          <a:headEnd/>
          <a:tailEnd/>
        </a:ln>
        <a:effectLst xmlns:a="http://schemas.openxmlformats.org/drawingml/2006/main"/>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lnSpc>
              <a:spcPts val="1100"/>
            </a:lnSpc>
            <a:defRPr sz="1000"/>
          </a:pPr>
          <a:r>
            <a:rPr lang="ja-JP" altLang="en-US" sz="900" b="0" i="0" u="none" strike="noStrike" baseline="0">
              <a:solidFill>
                <a:srgbClr val="FFFFFF"/>
              </a:solidFill>
              <a:latin typeface="Meiryo UI" panose="020B0604030504040204" pitchFamily="50" charset="-128"/>
              <a:ea typeface="Meiryo UI" panose="020B0604030504040204" pitchFamily="50" charset="-128"/>
              <a:cs typeface="Meiryo UI" panose="020B0604030504040204" pitchFamily="50" charset="-128"/>
            </a:rPr>
            <a:t>耐震性</a:t>
          </a:r>
        </a:p>
        <a:p xmlns:a="http://schemas.openxmlformats.org/drawingml/2006/main">
          <a:pPr algn="ctr" rtl="0">
            <a:lnSpc>
              <a:spcPts val="1100"/>
            </a:lnSpc>
            <a:defRPr sz="1000"/>
          </a:pPr>
          <a:r>
            <a:rPr lang="ja-JP" altLang="en-US" sz="900" b="0" i="0" u="none" strike="noStrike" baseline="0">
              <a:solidFill>
                <a:srgbClr val="FFFFFF"/>
              </a:solidFill>
              <a:latin typeface="Meiryo UI" panose="020B0604030504040204" pitchFamily="50" charset="-128"/>
              <a:ea typeface="Meiryo UI" panose="020B0604030504040204" pitchFamily="50" charset="-128"/>
              <a:cs typeface="Meiryo UI" panose="020B0604030504040204" pitchFamily="50" charset="-128"/>
            </a:rPr>
            <a:t>不十分</a:t>
          </a:r>
        </a:p>
      </cdr:txBody>
    </cdr:sp>
  </cdr:relSizeAnchor>
  <cdr:relSizeAnchor xmlns:cdr="http://schemas.openxmlformats.org/drawingml/2006/chartDrawing">
    <cdr:from>
      <cdr:x>0.1516</cdr:x>
      <cdr:y>0.46702</cdr:y>
    </cdr:from>
    <cdr:to>
      <cdr:x>0.2334</cdr:x>
      <cdr:y>0.49828</cdr:y>
    </cdr:to>
    <cdr:sp macro="" textlink="">
      <cdr:nvSpPr>
        <cdr:cNvPr id="56328" name="Text Box 8"/>
        <cdr:cNvSpPr txBox="1">
          <a:spLocks xmlns:a="http://schemas.openxmlformats.org/drawingml/2006/main" noChangeArrowheads="1"/>
        </cdr:cNvSpPr>
      </cdr:nvSpPr>
      <cdr:spPr bwMode="auto">
        <a:xfrm xmlns:a="http://schemas.openxmlformats.org/drawingml/2006/main">
          <a:off x="1538749" y="2699993"/>
          <a:ext cx="830345" cy="180717"/>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defRPr sz="1000"/>
          </a:pPr>
          <a:r>
            <a:rPr lang="ja-JP" altLang="en-US"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258</a:t>
          </a:r>
          <a:r>
            <a:rPr lang="ja-JP" altLang="ja-JP" sz="900" b="0" i="0" baseline="0">
              <a:effectLst/>
              <a:latin typeface="+mn-lt"/>
              <a:ea typeface="+mn-ea"/>
              <a:cs typeface="+mn-cs"/>
            </a:rPr>
            <a:t>万</a:t>
          </a:r>
          <a:r>
            <a:rPr lang="ja-JP" altLang="en-US" sz="900" b="0" i="0" baseline="0">
              <a:effectLst/>
              <a:latin typeface="+mn-lt"/>
              <a:ea typeface="+mn-ea"/>
              <a:cs typeface="+mn-cs"/>
            </a:rPr>
            <a:t>戸</a:t>
          </a:r>
          <a:endParaRPr lang="ja-JP" altLang="en-US"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cdr:txBody>
    </cdr:sp>
  </cdr:relSizeAnchor>
  <cdr:relSizeAnchor xmlns:cdr="http://schemas.openxmlformats.org/drawingml/2006/chartDrawing">
    <cdr:from>
      <cdr:x>0.53321</cdr:x>
      <cdr:y>0.46678</cdr:y>
    </cdr:from>
    <cdr:to>
      <cdr:x>0.61874</cdr:x>
      <cdr:y>0.49851</cdr:y>
    </cdr:to>
    <cdr:sp macro="" textlink="">
      <cdr:nvSpPr>
        <cdr:cNvPr id="56329" name="Text Box 9"/>
        <cdr:cNvSpPr txBox="1">
          <a:spLocks xmlns:a="http://schemas.openxmlformats.org/drawingml/2006/main" noChangeArrowheads="1"/>
        </cdr:cNvSpPr>
      </cdr:nvSpPr>
      <cdr:spPr bwMode="auto">
        <a:xfrm xmlns:a="http://schemas.openxmlformats.org/drawingml/2006/main">
          <a:off x="5412197" y="2698634"/>
          <a:ext cx="868154" cy="183435"/>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defRPr sz="1000"/>
          </a:pPr>
          <a:r>
            <a:rPr lang="en-US" altLang="ja-JP"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353</a:t>
          </a:r>
          <a:r>
            <a:rPr lang="ja-JP" altLang="en-US"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万戸</a:t>
          </a:r>
        </a:p>
      </cdr:txBody>
    </cdr:sp>
  </cdr:relSizeAnchor>
  <cdr:relSizeAnchor xmlns:cdr="http://schemas.openxmlformats.org/drawingml/2006/chartDrawing">
    <cdr:from>
      <cdr:x>0.40868</cdr:x>
      <cdr:y>0.46703</cdr:y>
    </cdr:from>
    <cdr:to>
      <cdr:x>0.49049</cdr:x>
      <cdr:y>0.49826</cdr:y>
    </cdr:to>
    <cdr:sp macro="" textlink="">
      <cdr:nvSpPr>
        <cdr:cNvPr id="56330" name="Text Box 10"/>
        <cdr:cNvSpPr txBox="1">
          <a:spLocks xmlns:a="http://schemas.openxmlformats.org/drawingml/2006/main" noChangeArrowheads="1"/>
        </cdr:cNvSpPr>
      </cdr:nvSpPr>
      <cdr:spPr bwMode="auto">
        <a:xfrm xmlns:a="http://schemas.openxmlformats.org/drawingml/2006/main">
          <a:off x="4148268" y="2700083"/>
          <a:ext cx="830345" cy="180537"/>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defRPr sz="1000"/>
          </a:pPr>
          <a:r>
            <a:rPr lang="en-US" altLang="ja-JP"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328</a:t>
          </a:r>
          <a:r>
            <a:rPr lang="ja-JP" altLang="en-US"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万戸</a:t>
          </a:r>
        </a:p>
      </cdr:txBody>
    </cdr:sp>
  </cdr:relSizeAnchor>
  <cdr:relSizeAnchor xmlns:cdr="http://schemas.openxmlformats.org/drawingml/2006/chartDrawing">
    <cdr:from>
      <cdr:x>0.14983</cdr:x>
      <cdr:y>0.7727</cdr:y>
    </cdr:from>
    <cdr:to>
      <cdr:x>0.23977</cdr:x>
      <cdr:y>0.80821</cdr:y>
    </cdr:to>
    <cdr:sp macro="" textlink="">
      <cdr:nvSpPr>
        <cdr:cNvPr id="56331" name="Text Box 11"/>
        <cdr:cNvSpPr txBox="1">
          <a:spLocks xmlns:a="http://schemas.openxmlformats.org/drawingml/2006/main" noChangeArrowheads="1"/>
        </cdr:cNvSpPr>
      </cdr:nvSpPr>
      <cdr:spPr bwMode="auto">
        <a:xfrm xmlns:a="http://schemas.openxmlformats.org/drawingml/2006/main">
          <a:off x="1520783" y="4467240"/>
          <a:ext cx="912968" cy="205282"/>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defRPr sz="1000"/>
          </a:pPr>
          <a:r>
            <a:rPr lang="ja-JP" altLang="en-US" sz="900" b="0" i="0" u="none" strike="noStrike" baseline="0">
              <a:solidFill>
                <a:srgbClr val="FFFFFF"/>
              </a:solidFill>
              <a:latin typeface="Meiryo UI" panose="020B0604030504040204" pitchFamily="50" charset="-128"/>
              <a:ea typeface="Meiryo UI" panose="020B0604030504040204" pitchFamily="50" charset="-128"/>
              <a:cs typeface="Meiryo UI" panose="020B0604030504040204" pitchFamily="50" charset="-128"/>
            </a:rPr>
            <a:t>26%</a:t>
          </a:r>
        </a:p>
      </cdr:txBody>
    </cdr:sp>
  </cdr:relSizeAnchor>
  <cdr:relSizeAnchor xmlns:cdr="http://schemas.openxmlformats.org/drawingml/2006/chartDrawing">
    <cdr:from>
      <cdr:x>0.15602</cdr:x>
      <cdr:y>0.36483</cdr:y>
    </cdr:from>
    <cdr:to>
      <cdr:x>0.23094</cdr:x>
      <cdr:y>0.39507</cdr:y>
    </cdr:to>
    <cdr:sp macro="" textlink="">
      <cdr:nvSpPr>
        <cdr:cNvPr id="56336" name="Text Box 16"/>
        <cdr:cNvSpPr txBox="1">
          <a:spLocks xmlns:a="http://schemas.openxmlformats.org/drawingml/2006/main" noChangeArrowheads="1"/>
        </cdr:cNvSpPr>
      </cdr:nvSpPr>
      <cdr:spPr bwMode="auto">
        <a:xfrm xmlns:a="http://schemas.openxmlformats.org/drawingml/2006/main">
          <a:off x="1595657" y="2163649"/>
          <a:ext cx="766217" cy="179332"/>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defRPr sz="1000"/>
          </a:pPr>
          <a:r>
            <a:rPr lang="ja-JP" altLang="en-US"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耐震化率</a:t>
          </a:r>
        </a:p>
      </cdr:txBody>
    </cdr:sp>
  </cdr:relSizeAnchor>
  <cdr:relSizeAnchor xmlns:cdr="http://schemas.openxmlformats.org/drawingml/2006/chartDrawing">
    <cdr:from>
      <cdr:x>0.28291</cdr:x>
      <cdr:y>0.46691</cdr:y>
    </cdr:from>
    <cdr:to>
      <cdr:x>0.36447</cdr:x>
      <cdr:y>0.49839</cdr:y>
    </cdr:to>
    <cdr:sp macro="" textlink="">
      <cdr:nvSpPr>
        <cdr:cNvPr id="56345" name="Text Box 25"/>
        <cdr:cNvSpPr txBox="1">
          <a:spLocks xmlns:a="http://schemas.openxmlformats.org/drawingml/2006/main" noChangeArrowheads="1"/>
        </cdr:cNvSpPr>
      </cdr:nvSpPr>
      <cdr:spPr bwMode="auto">
        <a:xfrm xmlns:a="http://schemas.openxmlformats.org/drawingml/2006/main">
          <a:off x="2871667" y="2699357"/>
          <a:ext cx="827781" cy="181989"/>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defRPr sz="1000"/>
          </a:pPr>
          <a:r>
            <a:rPr lang="ja-JP" altLang="en-US"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28</a:t>
          </a:r>
          <a:r>
            <a:rPr lang="en-US" altLang="ja-JP"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万戸</a:t>
          </a:r>
        </a:p>
      </cdr:txBody>
    </cdr:sp>
  </cdr:relSizeAnchor>
  <cdr:relSizeAnchor xmlns:cdr="http://schemas.openxmlformats.org/drawingml/2006/chartDrawing">
    <cdr:from>
      <cdr:x>0.15376</cdr:x>
      <cdr:y>0.82904</cdr:y>
    </cdr:from>
    <cdr:to>
      <cdr:x>0.2358</cdr:x>
      <cdr:y>0.86052</cdr:y>
    </cdr:to>
    <cdr:sp macro="" textlink="">
      <cdr:nvSpPr>
        <cdr:cNvPr id="25" name="Text Box 8"/>
        <cdr:cNvSpPr txBox="1">
          <a:spLocks xmlns:a="http://schemas.openxmlformats.org/drawingml/2006/main" noChangeArrowheads="1"/>
        </cdr:cNvSpPr>
      </cdr:nvSpPr>
      <cdr:spPr bwMode="auto">
        <a:xfrm xmlns:a="http://schemas.openxmlformats.org/drawingml/2006/main">
          <a:off x="1560707" y="4792977"/>
          <a:ext cx="832780" cy="181957"/>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defRPr sz="1000"/>
          </a:pPr>
          <a:r>
            <a:rPr lang="en-US" altLang="ja-JP" sz="900" b="0" i="0" u="none" strike="noStrike" baseline="0">
              <a:solidFill>
                <a:schemeClr val="bg1"/>
              </a:solidFill>
              <a:latin typeface="Meiryo UI" panose="020B0604030504040204" pitchFamily="50" charset="-128"/>
              <a:ea typeface="Meiryo UI" panose="020B0604030504040204" pitchFamily="50" charset="-128"/>
              <a:cs typeface="Meiryo UI" panose="020B0604030504040204" pitchFamily="50" charset="-128"/>
            </a:rPr>
            <a:t>94</a:t>
          </a:r>
          <a:r>
            <a:rPr lang="ja-JP" altLang="en-US" sz="900" b="0" i="0" u="none" strike="noStrike" baseline="0">
              <a:solidFill>
                <a:schemeClr val="bg1"/>
              </a:solidFill>
              <a:latin typeface="Meiryo UI" panose="020B0604030504040204" pitchFamily="50" charset="-128"/>
              <a:ea typeface="Meiryo UI" panose="020B0604030504040204" pitchFamily="50" charset="-128"/>
              <a:cs typeface="Meiryo UI" panose="020B0604030504040204" pitchFamily="50" charset="-128"/>
            </a:rPr>
            <a:t>万戸</a:t>
          </a:r>
        </a:p>
      </cdr:txBody>
    </cdr:sp>
  </cdr:relSizeAnchor>
  <cdr:relSizeAnchor xmlns:cdr="http://schemas.openxmlformats.org/drawingml/2006/chartDrawing">
    <cdr:from>
      <cdr:x>0.28186</cdr:x>
      <cdr:y>0.83134</cdr:y>
    </cdr:from>
    <cdr:to>
      <cdr:x>0.36366</cdr:x>
      <cdr:y>0.86234</cdr:y>
    </cdr:to>
    <cdr:sp macro="" textlink="">
      <cdr:nvSpPr>
        <cdr:cNvPr id="26" name="Text Box 8"/>
        <cdr:cNvSpPr txBox="1">
          <a:spLocks xmlns:a="http://schemas.openxmlformats.org/drawingml/2006/main" noChangeArrowheads="1"/>
        </cdr:cNvSpPr>
      </cdr:nvSpPr>
      <cdr:spPr bwMode="auto">
        <a:xfrm xmlns:a="http://schemas.openxmlformats.org/drawingml/2006/main">
          <a:off x="2860944" y="4806280"/>
          <a:ext cx="830319" cy="179183"/>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defRPr sz="1000"/>
          </a:pPr>
          <a:r>
            <a:rPr lang="en-US" altLang="ja-JP" sz="900" b="0" i="0" u="none" strike="noStrike" baseline="0">
              <a:solidFill>
                <a:schemeClr val="bg1"/>
              </a:solidFill>
              <a:latin typeface="Meiryo UI" panose="020B0604030504040204" pitchFamily="50" charset="-128"/>
              <a:ea typeface="Meiryo UI" panose="020B0604030504040204" pitchFamily="50" charset="-128"/>
              <a:cs typeface="Meiryo UI" panose="020B0604030504040204" pitchFamily="50" charset="-128"/>
            </a:rPr>
            <a:t>82</a:t>
          </a:r>
          <a:r>
            <a:rPr lang="ja-JP" altLang="en-US" sz="900" b="0" i="0" u="none" strike="noStrike" baseline="0">
              <a:solidFill>
                <a:schemeClr val="bg1"/>
              </a:solidFill>
              <a:latin typeface="Meiryo UI" panose="020B0604030504040204" pitchFamily="50" charset="-128"/>
              <a:ea typeface="Meiryo UI" panose="020B0604030504040204" pitchFamily="50" charset="-128"/>
              <a:cs typeface="Meiryo UI" panose="020B0604030504040204" pitchFamily="50" charset="-128"/>
            </a:rPr>
            <a:t>万戸</a:t>
          </a:r>
        </a:p>
      </cdr:txBody>
    </cdr:sp>
  </cdr:relSizeAnchor>
  <cdr:relSizeAnchor xmlns:cdr="http://schemas.openxmlformats.org/drawingml/2006/chartDrawing">
    <cdr:from>
      <cdr:x>0.40789</cdr:x>
      <cdr:y>0.83317</cdr:y>
    </cdr:from>
    <cdr:to>
      <cdr:x>0.48972</cdr:x>
      <cdr:y>0.86442</cdr:y>
    </cdr:to>
    <cdr:sp macro="" textlink="">
      <cdr:nvSpPr>
        <cdr:cNvPr id="27" name="Text Box 8"/>
        <cdr:cNvSpPr txBox="1">
          <a:spLocks xmlns:a="http://schemas.openxmlformats.org/drawingml/2006/main" noChangeArrowheads="1"/>
        </cdr:cNvSpPr>
      </cdr:nvSpPr>
      <cdr:spPr bwMode="auto">
        <a:xfrm xmlns:a="http://schemas.openxmlformats.org/drawingml/2006/main">
          <a:off x="4140218" y="4816864"/>
          <a:ext cx="830547" cy="180628"/>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defRPr sz="1000"/>
          </a:pPr>
          <a:r>
            <a:rPr lang="en-US" altLang="ja-JP" sz="900" b="0" i="0" u="none" strike="noStrike" baseline="0">
              <a:solidFill>
                <a:schemeClr val="bg1"/>
              </a:solidFill>
              <a:latin typeface="Meiryo UI" panose="020B0604030504040204" pitchFamily="50" charset="-128"/>
              <a:ea typeface="Meiryo UI" panose="020B0604030504040204" pitchFamily="50" charset="-128"/>
              <a:cs typeface="Meiryo UI" panose="020B0604030504040204" pitchFamily="50" charset="-128"/>
            </a:rPr>
            <a:t>65</a:t>
          </a:r>
          <a:r>
            <a:rPr lang="ja-JP" altLang="en-US" sz="900" b="0" i="0" u="none" strike="noStrike" baseline="0">
              <a:solidFill>
                <a:schemeClr val="bg1"/>
              </a:solidFill>
              <a:latin typeface="Meiryo UI" panose="020B0604030504040204" pitchFamily="50" charset="-128"/>
              <a:ea typeface="Meiryo UI" panose="020B0604030504040204" pitchFamily="50" charset="-128"/>
              <a:cs typeface="Meiryo UI" panose="020B0604030504040204" pitchFamily="50" charset="-128"/>
            </a:rPr>
            <a:t>万戸</a:t>
          </a:r>
        </a:p>
      </cdr:txBody>
    </cdr:sp>
  </cdr:relSizeAnchor>
  <cdr:relSizeAnchor xmlns:cdr="http://schemas.openxmlformats.org/drawingml/2006/chartDrawing">
    <cdr:from>
      <cdr:x>0.47356</cdr:x>
      <cdr:y>0.80697</cdr:y>
    </cdr:from>
    <cdr:to>
      <cdr:x>0.55515</cdr:x>
      <cdr:y>0.83894</cdr:y>
    </cdr:to>
    <cdr:sp macro="" textlink="">
      <cdr:nvSpPr>
        <cdr:cNvPr id="28" name="Text Box 8"/>
        <cdr:cNvSpPr txBox="1">
          <a:spLocks xmlns:a="http://schemas.openxmlformats.org/drawingml/2006/main" noChangeArrowheads="1"/>
        </cdr:cNvSpPr>
      </cdr:nvSpPr>
      <cdr:spPr bwMode="auto">
        <a:xfrm xmlns:a="http://schemas.openxmlformats.org/drawingml/2006/main">
          <a:off x="4080086" y="4860781"/>
          <a:ext cx="708044" cy="191471"/>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defRPr sz="1000"/>
          </a:pPr>
          <a:r>
            <a:rPr lang="en-US" altLang="ja-JP" sz="900" b="0" i="0" u="none" strike="noStrike" baseline="0">
              <a:solidFill>
                <a:schemeClr val="bg1"/>
              </a:solidFill>
              <a:latin typeface="Meiryo UI" panose="020B0604030504040204" pitchFamily="50" charset="-128"/>
              <a:ea typeface="Meiryo UI" panose="020B0604030504040204" pitchFamily="50" charset="-128"/>
              <a:cs typeface="Meiryo UI" panose="020B0604030504040204" pitchFamily="50" charset="-128"/>
            </a:rPr>
            <a:t>451</a:t>
          </a:r>
          <a:r>
            <a:rPr lang="ja-JP" altLang="en-US" sz="900" b="0" i="0" u="none" strike="noStrike" baseline="0">
              <a:solidFill>
                <a:schemeClr val="bg1"/>
              </a:solidFill>
              <a:latin typeface="Meiryo UI" panose="020B0604030504040204" pitchFamily="50" charset="-128"/>
              <a:ea typeface="Meiryo UI" panose="020B0604030504040204" pitchFamily="50" charset="-128"/>
              <a:cs typeface="Meiryo UI" panose="020B0604030504040204" pitchFamily="50" charset="-128"/>
            </a:rPr>
            <a:t>,000</a:t>
          </a:r>
        </a:p>
      </cdr:txBody>
    </cdr:sp>
  </cdr:relSizeAnchor>
  <cdr:relSizeAnchor xmlns:cdr="http://schemas.openxmlformats.org/drawingml/2006/chartDrawing">
    <cdr:from>
      <cdr:x>0.12799</cdr:x>
      <cdr:y>0.01481</cdr:y>
    </cdr:from>
    <cdr:to>
      <cdr:x>0.25704</cdr:x>
      <cdr:y>0.07899</cdr:y>
    </cdr:to>
    <cdr:sp macro="" textlink="">
      <cdr:nvSpPr>
        <cdr:cNvPr id="29" name="Text Box 6"/>
        <cdr:cNvSpPr txBox="1">
          <a:spLocks xmlns:a="http://schemas.openxmlformats.org/drawingml/2006/main" noChangeArrowheads="1"/>
        </cdr:cNvSpPr>
      </cdr:nvSpPr>
      <cdr:spPr bwMode="auto">
        <a:xfrm xmlns:a="http://schemas.openxmlformats.org/drawingml/2006/main">
          <a:off x="1215123" y="80943"/>
          <a:ext cx="1225147" cy="350769"/>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wrap="square" lIns="27432" tIns="18288" rIns="27432" bIns="1828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lnSpc>
              <a:spcPts val="1000"/>
            </a:lnSpc>
            <a:defRPr sz="1000"/>
          </a:pP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住宅総数</a:t>
          </a:r>
        </a:p>
        <a:p xmlns:a="http://schemas.openxmlformats.org/drawingml/2006/main">
          <a:pPr algn="ctr" rtl="0">
            <a:lnSpc>
              <a:spcPts val="900"/>
            </a:lnSpc>
            <a:defRPr sz="1000"/>
          </a:pP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（35</a:t>
          </a:r>
          <a:r>
            <a:rPr lang="en-US" altLang="ja-JP"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万戸）</a:t>
          </a:r>
        </a:p>
      </cdr:txBody>
    </cdr:sp>
  </cdr:relSizeAnchor>
  <cdr:relSizeAnchor xmlns:cdr="http://schemas.openxmlformats.org/drawingml/2006/chartDrawing">
    <cdr:from>
      <cdr:x>0.24937</cdr:x>
      <cdr:y>0.01481</cdr:y>
    </cdr:from>
    <cdr:to>
      <cdr:x>0.3861</cdr:x>
      <cdr:y>0.07899</cdr:y>
    </cdr:to>
    <cdr:sp macro="" textlink="">
      <cdr:nvSpPr>
        <cdr:cNvPr id="30" name="Text Box 7"/>
        <cdr:cNvSpPr txBox="1">
          <a:spLocks xmlns:a="http://schemas.openxmlformats.org/drawingml/2006/main" noChangeArrowheads="1"/>
        </cdr:cNvSpPr>
      </cdr:nvSpPr>
      <cdr:spPr bwMode="auto">
        <a:xfrm xmlns:a="http://schemas.openxmlformats.org/drawingml/2006/main">
          <a:off x="2367429" y="80943"/>
          <a:ext cx="1298059" cy="350769"/>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wrap="square" lIns="27432" tIns="18288" rIns="27432" bIns="1828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lnSpc>
              <a:spcPts val="1000"/>
            </a:lnSpc>
            <a:defRPr sz="1000"/>
          </a:pP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住宅総数</a:t>
          </a:r>
        </a:p>
        <a:p xmlns:a="http://schemas.openxmlformats.org/drawingml/2006/main">
          <a:pPr algn="ctr" rtl="0">
            <a:lnSpc>
              <a:spcPts val="900"/>
            </a:lnSpc>
            <a:defRPr sz="1000"/>
          </a:pP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a:t>
          </a:r>
          <a:r>
            <a:rPr lang="en-US" altLang="ja-JP"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70</a:t>
          </a: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万戸）</a:t>
          </a:r>
        </a:p>
      </cdr:txBody>
    </cdr:sp>
  </cdr:relSizeAnchor>
  <cdr:relSizeAnchor xmlns:cdr="http://schemas.openxmlformats.org/drawingml/2006/chartDrawing">
    <cdr:from>
      <cdr:x>0.52189</cdr:x>
      <cdr:y>0.01481</cdr:y>
    </cdr:from>
    <cdr:to>
      <cdr:x>0.63523</cdr:x>
      <cdr:y>0.07777</cdr:y>
    </cdr:to>
    <cdr:sp macro="" textlink="">
      <cdr:nvSpPr>
        <cdr:cNvPr id="32" name="Text Box 10"/>
        <cdr:cNvSpPr txBox="1">
          <a:spLocks xmlns:a="http://schemas.openxmlformats.org/drawingml/2006/main" noChangeArrowheads="1"/>
        </cdr:cNvSpPr>
      </cdr:nvSpPr>
      <cdr:spPr bwMode="auto">
        <a:xfrm xmlns:a="http://schemas.openxmlformats.org/drawingml/2006/main">
          <a:off x="5297373" y="85622"/>
          <a:ext cx="1150383" cy="363979"/>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wrap="square" lIns="27432" tIns="18288" rIns="27432" bIns="1828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lnSpc>
              <a:spcPts val="1000"/>
            </a:lnSpc>
            <a:defRPr sz="1000"/>
          </a:pP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住宅総数</a:t>
          </a:r>
        </a:p>
        <a:p xmlns:a="http://schemas.openxmlformats.org/drawingml/2006/main">
          <a:pPr algn="ctr" rtl="0">
            <a:lnSpc>
              <a:spcPts val="900"/>
            </a:lnSpc>
            <a:defRPr sz="1000"/>
          </a:pP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398</a:t>
          </a: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万戸）</a:t>
          </a:r>
        </a:p>
      </cdr:txBody>
    </cdr:sp>
  </cdr:relSizeAnchor>
  <cdr:relSizeAnchor xmlns:cdr="http://schemas.openxmlformats.org/drawingml/2006/chartDrawing">
    <cdr:from>
      <cdr:x>0.2753</cdr:x>
      <cdr:y>0.76808</cdr:y>
    </cdr:from>
    <cdr:to>
      <cdr:x>0.36761</cdr:x>
      <cdr:y>0.81035</cdr:y>
    </cdr:to>
    <cdr:sp macro="" textlink="">
      <cdr:nvSpPr>
        <cdr:cNvPr id="39" name="Text Box 19"/>
        <cdr:cNvSpPr txBox="1">
          <a:spLocks xmlns:a="http://schemas.openxmlformats.org/drawingml/2006/main" noChangeArrowheads="1"/>
        </cdr:cNvSpPr>
      </cdr:nvSpPr>
      <cdr:spPr bwMode="auto">
        <a:xfrm xmlns:a="http://schemas.openxmlformats.org/drawingml/2006/main">
          <a:off x="2794337" y="4440531"/>
          <a:ext cx="937049" cy="244363"/>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wrap="square" lIns="27432" tIns="18288" rIns="27432" bIns="1828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ja-JP" altLang="en-US" sz="900" b="0" i="0" u="none" strike="noStrike" baseline="0">
              <a:solidFill>
                <a:srgbClr val="FFFFFF"/>
              </a:solidFill>
              <a:latin typeface="Meiryo UI" panose="020B0604030504040204" pitchFamily="50" charset="-128"/>
              <a:ea typeface="Meiryo UI" panose="020B0604030504040204" pitchFamily="50" charset="-128"/>
              <a:cs typeface="Meiryo UI" panose="020B0604030504040204" pitchFamily="50" charset="-128"/>
            </a:rPr>
            <a:t>22%</a:t>
          </a:r>
        </a:p>
      </cdr:txBody>
    </cdr:sp>
  </cdr:relSizeAnchor>
  <cdr:relSizeAnchor xmlns:cdr="http://schemas.openxmlformats.org/drawingml/2006/chartDrawing">
    <cdr:from>
      <cdr:x>0.40347</cdr:x>
      <cdr:y>0.77134</cdr:y>
    </cdr:from>
    <cdr:to>
      <cdr:x>0.49569</cdr:x>
      <cdr:y>0.81438</cdr:y>
    </cdr:to>
    <cdr:sp macro="" textlink="">
      <cdr:nvSpPr>
        <cdr:cNvPr id="40" name="Text Box 20"/>
        <cdr:cNvSpPr txBox="1">
          <a:spLocks xmlns:a="http://schemas.openxmlformats.org/drawingml/2006/main" noChangeArrowheads="1"/>
        </cdr:cNvSpPr>
      </cdr:nvSpPr>
      <cdr:spPr bwMode="auto">
        <a:xfrm xmlns:a="http://schemas.openxmlformats.org/drawingml/2006/main">
          <a:off x="4095346" y="4459378"/>
          <a:ext cx="936085" cy="248815"/>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wrap="square" lIns="27432" tIns="18288" rIns="27432" bIns="1828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ja-JP" altLang="en-US" sz="900" b="0" i="0" u="none" strike="noStrike" baseline="0">
              <a:solidFill>
                <a:srgbClr val="FFFFFF"/>
              </a:solidFill>
              <a:latin typeface="Meiryo UI" panose="020B0604030504040204" pitchFamily="50" charset="-128"/>
              <a:ea typeface="Meiryo UI" panose="020B0604030504040204" pitchFamily="50" charset="-128"/>
              <a:cs typeface="Meiryo UI" panose="020B0604030504040204" pitchFamily="50" charset="-128"/>
            </a:rPr>
            <a:t>17%</a:t>
          </a:r>
        </a:p>
      </cdr:txBody>
    </cdr:sp>
  </cdr:relSizeAnchor>
  <cdr:relSizeAnchor xmlns:cdr="http://schemas.openxmlformats.org/drawingml/2006/chartDrawing">
    <cdr:from>
      <cdr:x>0.46708</cdr:x>
      <cdr:y>0.77468</cdr:y>
    </cdr:from>
    <cdr:to>
      <cdr:x>0.5597</cdr:x>
      <cdr:y>0.81669</cdr:y>
    </cdr:to>
    <cdr:sp macro="" textlink="">
      <cdr:nvSpPr>
        <cdr:cNvPr id="41" name="Text Box 21"/>
        <cdr:cNvSpPr txBox="1">
          <a:spLocks xmlns:a="http://schemas.openxmlformats.org/drawingml/2006/main" noChangeArrowheads="1"/>
        </cdr:cNvSpPr>
      </cdr:nvSpPr>
      <cdr:spPr bwMode="auto">
        <a:xfrm xmlns:a="http://schemas.openxmlformats.org/drawingml/2006/main">
          <a:off x="4024013" y="4666041"/>
          <a:ext cx="805663" cy="253542"/>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wrap="square" lIns="27432" tIns="18288" rIns="27432" bIns="1828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ja-JP" altLang="en-US" sz="900" b="0" i="0" u="none" strike="noStrike" baseline="0">
              <a:solidFill>
                <a:srgbClr val="FFFFFF"/>
              </a:solidFill>
              <a:latin typeface="Meiryo UI" panose="020B0604030504040204" pitchFamily="50" charset="-128"/>
              <a:ea typeface="Meiryo UI" panose="020B0604030504040204" pitchFamily="50" charset="-128"/>
              <a:cs typeface="Meiryo UI" panose="020B0604030504040204" pitchFamily="50" charset="-128"/>
            </a:rPr>
            <a:t>1</a:t>
          </a:r>
          <a:r>
            <a:rPr lang="en-US" altLang="ja-JP" sz="900" b="0" i="0" u="none" strike="noStrike" baseline="0">
              <a:solidFill>
                <a:srgbClr val="FFFFFF"/>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900" b="0" i="0" u="none" strike="noStrike" baseline="0">
              <a:solidFill>
                <a:srgbClr val="FFFFFF"/>
              </a:solidFill>
              <a:latin typeface="Meiryo UI" panose="020B0604030504040204" pitchFamily="50" charset="-128"/>
              <a:ea typeface="Meiryo UI" panose="020B0604030504040204" pitchFamily="50" charset="-128"/>
              <a:cs typeface="Meiryo UI" panose="020B0604030504040204" pitchFamily="50" charset="-128"/>
            </a:rPr>
            <a:t>%</a:t>
          </a:r>
        </a:p>
      </cdr:txBody>
    </cdr:sp>
  </cdr:relSizeAnchor>
  <cdr:relSizeAnchor xmlns:cdr="http://schemas.openxmlformats.org/drawingml/2006/chartDrawing">
    <cdr:from>
      <cdr:x>0.38041</cdr:x>
      <cdr:y>0.01481</cdr:y>
    </cdr:from>
    <cdr:to>
      <cdr:x>0.51812</cdr:x>
      <cdr:y>0.07899</cdr:y>
    </cdr:to>
    <cdr:sp macro="" textlink="">
      <cdr:nvSpPr>
        <cdr:cNvPr id="43" name="Text Box 7"/>
        <cdr:cNvSpPr txBox="1">
          <a:spLocks xmlns:a="http://schemas.openxmlformats.org/drawingml/2006/main" noChangeArrowheads="1"/>
        </cdr:cNvSpPr>
      </cdr:nvSpPr>
      <cdr:spPr bwMode="auto">
        <a:xfrm xmlns:a="http://schemas.openxmlformats.org/drawingml/2006/main">
          <a:off x="3861255" y="85622"/>
          <a:ext cx="1397847" cy="371064"/>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wrap="square" lIns="27432" tIns="18288" rIns="27432" bIns="1828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lnSpc>
              <a:spcPts val="1000"/>
            </a:lnSpc>
            <a:defRPr sz="1000"/>
          </a:pP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住宅総数</a:t>
          </a:r>
        </a:p>
        <a:p xmlns:a="http://schemas.openxmlformats.org/drawingml/2006/main">
          <a:pPr algn="ctr" rtl="0">
            <a:lnSpc>
              <a:spcPts val="900"/>
            </a:lnSpc>
            <a:defRPr sz="1000"/>
          </a:pP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393</a:t>
          </a: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万戸）</a:t>
          </a:r>
        </a:p>
      </cdr:txBody>
    </cdr:sp>
  </cdr:relSizeAnchor>
  <cdr:relSizeAnchor xmlns:cdr="http://schemas.openxmlformats.org/drawingml/2006/chartDrawing">
    <cdr:from>
      <cdr:x>0.78851</cdr:x>
      <cdr:y>0.82913</cdr:y>
    </cdr:from>
    <cdr:to>
      <cdr:x>0.87233</cdr:x>
      <cdr:y>0.86183</cdr:y>
    </cdr:to>
    <cdr:sp macro="" textlink="">
      <cdr:nvSpPr>
        <cdr:cNvPr id="56" name="Text Box 8"/>
        <cdr:cNvSpPr txBox="1">
          <a:spLocks xmlns:a="http://schemas.openxmlformats.org/drawingml/2006/main" noChangeArrowheads="1"/>
        </cdr:cNvSpPr>
      </cdr:nvSpPr>
      <cdr:spPr bwMode="auto">
        <a:xfrm xmlns:a="http://schemas.openxmlformats.org/drawingml/2006/main">
          <a:off x="7431711" y="4531527"/>
          <a:ext cx="790004" cy="178719"/>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defRPr sz="1000"/>
          </a:pPr>
          <a:r>
            <a:rPr lang="en-US" altLang="ja-JP" sz="900" b="0" i="0" u="none" strike="noStrike" baseline="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900" b="0" i="0" u="none" strike="noStrike" baseline="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万戸</a:t>
          </a:r>
        </a:p>
      </cdr:txBody>
    </cdr:sp>
  </cdr:relSizeAnchor>
  <cdr:relSizeAnchor xmlns:cdr="http://schemas.openxmlformats.org/drawingml/2006/chartDrawing">
    <cdr:from>
      <cdr:x>0.90079</cdr:x>
      <cdr:y>0.29032</cdr:y>
    </cdr:from>
    <cdr:to>
      <cdr:x>0.99187</cdr:x>
      <cdr:y>0.40983</cdr:y>
    </cdr:to>
    <cdr:sp macro="" textlink="">
      <cdr:nvSpPr>
        <cdr:cNvPr id="61" name="Text Box 14"/>
        <cdr:cNvSpPr txBox="1">
          <a:spLocks xmlns:a="http://schemas.openxmlformats.org/drawingml/2006/main" noChangeArrowheads="1"/>
        </cdr:cNvSpPr>
      </cdr:nvSpPr>
      <cdr:spPr bwMode="auto">
        <a:xfrm xmlns:a="http://schemas.openxmlformats.org/drawingml/2006/main">
          <a:off x="8570209" y="1712165"/>
          <a:ext cx="840704" cy="722262"/>
        </a:xfrm>
        <a:prstGeom xmlns:a="http://schemas.openxmlformats.org/drawingml/2006/main" prst="rect">
          <a:avLst/>
        </a:prstGeom>
        <a:solidFill xmlns:a="http://schemas.openxmlformats.org/drawingml/2006/main">
          <a:srgbClr xmlns:mc="http://schemas.openxmlformats.org/markup-compatibility/2006" xmlns:a14="http://schemas.microsoft.com/office/drawing/2010/main" val="FFFFFF" mc:Ignorable="a14" a14:legacySpreadsheetColorIndex="9"/>
        </a:solidFill>
        <a:ln xmlns:a="http://schemas.openxmlformats.org/drawingml/2006/main" w="9525" cap="rnd">
          <a:solidFill>
            <a:srgbClr xmlns:mc="http://schemas.openxmlformats.org/markup-compatibility/2006" xmlns:a14="http://schemas.microsoft.com/office/drawing/2010/main" val="000000" mc:Ignorable="a14" a14:legacySpreadsheetColorIndex="8"/>
          </a:solidFill>
          <a:prstDash val="sysDot"/>
          <a:miter lim="800000"/>
          <a:headEnd/>
          <a:tailEnd/>
        </a:ln>
        <a:effectLst xmlns:a="http://schemas.openxmlformats.org/drawingml/2006/main"/>
      </cdr:spPr>
      <cdr:txBody>
        <a:bodyPr xmlns:a="http://schemas.openxmlformats.org/drawingml/2006/main" wrap="square" lIns="27432" tIns="18288" rIns="27432" bIns="1828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lnSpc>
              <a:spcPts val="1000"/>
            </a:lnSpc>
            <a:defRPr sz="1000"/>
          </a:pPr>
          <a:r>
            <a:rPr lang="ja-JP" altLang="en-US"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耐震性を</a:t>
          </a:r>
        </a:p>
        <a:p xmlns:a="http://schemas.openxmlformats.org/drawingml/2006/main">
          <a:pPr algn="ctr" rtl="0">
            <a:lnSpc>
              <a:spcPts val="1400"/>
            </a:lnSpc>
            <a:defRPr sz="1000"/>
          </a:pPr>
          <a:r>
            <a:rPr lang="ja-JP" altLang="en-US"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満たす住宅</a:t>
          </a:r>
        </a:p>
        <a:p xmlns:a="http://schemas.openxmlformats.org/drawingml/2006/main">
          <a:pPr algn="ctr" rtl="0">
            <a:lnSpc>
              <a:spcPts val="1000"/>
            </a:lnSpc>
            <a:defRPr sz="1000"/>
          </a:pPr>
          <a:r>
            <a:rPr lang="en-US" altLang="ja-JP"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95</a:t>
          </a:r>
          <a:r>
            <a:rPr lang="ja-JP" altLang="en-US"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％以上目標</a:t>
          </a:r>
        </a:p>
        <a:p xmlns:a="http://schemas.openxmlformats.org/drawingml/2006/main">
          <a:pPr algn="ctr" rtl="0">
            <a:lnSpc>
              <a:spcPts val="1400"/>
            </a:lnSpc>
            <a:defRPr sz="1000"/>
          </a:pPr>
          <a:r>
            <a:rPr lang="ja-JP" altLang="en-US"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399</a:t>
          </a:r>
          <a:r>
            <a:rPr lang="ja-JP" altLang="en-US"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万戸)</a:t>
          </a:r>
        </a:p>
      </cdr:txBody>
    </cdr:sp>
  </cdr:relSizeAnchor>
  <cdr:relSizeAnchor xmlns:cdr="http://schemas.openxmlformats.org/drawingml/2006/chartDrawing">
    <cdr:from>
      <cdr:x>0.89918</cdr:x>
      <cdr:y>0.77089</cdr:y>
    </cdr:from>
    <cdr:to>
      <cdr:x>0.99252</cdr:x>
      <cdr:y>0.88997</cdr:y>
    </cdr:to>
    <cdr:sp macro="" textlink="">
      <cdr:nvSpPr>
        <cdr:cNvPr id="62" name="Text Box 15"/>
        <cdr:cNvSpPr txBox="1">
          <a:spLocks xmlns:a="http://schemas.openxmlformats.org/drawingml/2006/main" noChangeArrowheads="1"/>
        </cdr:cNvSpPr>
      </cdr:nvSpPr>
      <cdr:spPr bwMode="auto">
        <a:xfrm xmlns:a="http://schemas.openxmlformats.org/drawingml/2006/main">
          <a:off x="9126911" y="4456784"/>
          <a:ext cx="947453" cy="688421"/>
        </a:xfrm>
        <a:prstGeom xmlns:a="http://schemas.openxmlformats.org/drawingml/2006/main" prst="rect">
          <a:avLst/>
        </a:prstGeom>
        <a:solidFill xmlns:a="http://schemas.openxmlformats.org/drawingml/2006/main">
          <a:srgbClr xmlns:mc="http://schemas.openxmlformats.org/markup-compatibility/2006" xmlns:a14="http://schemas.microsoft.com/office/drawing/2010/main" val="FFFFFF" mc:Ignorable="a14" a14:legacySpreadsheetColorIndex="9"/>
        </a:solidFill>
        <a:ln xmlns:a="http://schemas.openxmlformats.org/drawingml/2006/main" w="9525" cap="rnd">
          <a:solidFill>
            <a:srgbClr xmlns:mc="http://schemas.openxmlformats.org/markup-compatibility/2006" xmlns:a14="http://schemas.microsoft.com/office/drawing/2010/main" val="000000" mc:Ignorable="a14" a14:legacySpreadsheetColorIndex="8"/>
          </a:solidFill>
          <a:prstDash val="sysDot"/>
          <a:miter lim="800000"/>
          <a:headEnd/>
          <a:tailEnd/>
        </a:ln>
        <a:effectLst xmlns:a="http://schemas.openxmlformats.org/drawingml/2006/main"/>
      </cdr:spPr>
      <cdr:txBody>
        <a:bodyPr xmlns:a="http://schemas.openxmlformats.org/drawingml/2006/main" wrap="square" lIns="27432" tIns="18288" rIns="27432" bIns="1828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lnSpc>
              <a:spcPts val="1100"/>
            </a:lnSpc>
            <a:defRPr sz="1000"/>
          </a:pPr>
          <a:r>
            <a:rPr lang="ja-JP" altLang="en-US"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耐震性が</a:t>
          </a:r>
        </a:p>
        <a:p xmlns:a="http://schemas.openxmlformats.org/drawingml/2006/main">
          <a:pPr algn="ctr" rtl="0">
            <a:lnSpc>
              <a:spcPts val="1400"/>
            </a:lnSpc>
            <a:defRPr sz="1000"/>
          </a:pPr>
          <a:r>
            <a:rPr lang="ja-JP" altLang="en-US"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不十分な住宅</a:t>
          </a:r>
        </a:p>
        <a:p xmlns:a="http://schemas.openxmlformats.org/drawingml/2006/main">
          <a:pPr algn="ctr" rtl="0">
            <a:lnSpc>
              <a:spcPts val="1300"/>
            </a:lnSpc>
            <a:defRPr sz="1000"/>
          </a:pPr>
          <a:r>
            <a:rPr lang="en-US" altLang="ja-JP"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％以下目標</a:t>
          </a:r>
        </a:p>
        <a:p xmlns:a="http://schemas.openxmlformats.org/drawingml/2006/main">
          <a:pPr algn="ctr" rtl="0">
            <a:lnSpc>
              <a:spcPts val="900"/>
            </a:lnSpc>
            <a:defRPr sz="1000"/>
          </a:pPr>
          <a:r>
            <a:rPr lang="ja-JP" altLang="en-US"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万戸)</a:t>
          </a:r>
        </a:p>
      </cdr:txBody>
    </cdr:sp>
  </cdr:relSizeAnchor>
  <cdr:relSizeAnchor xmlns:cdr="http://schemas.openxmlformats.org/drawingml/2006/chartDrawing">
    <cdr:from>
      <cdr:x>0.64402</cdr:x>
      <cdr:y>0.01481</cdr:y>
    </cdr:from>
    <cdr:to>
      <cdr:x>0.7632</cdr:x>
      <cdr:y>0.07727</cdr:y>
    </cdr:to>
    <cdr:sp macro="" textlink="">
      <cdr:nvSpPr>
        <cdr:cNvPr id="46" name="Text Box 10"/>
        <cdr:cNvSpPr txBox="1">
          <a:spLocks xmlns:a="http://schemas.openxmlformats.org/drawingml/2006/main" noChangeArrowheads="1"/>
        </cdr:cNvSpPr>
      </cdr:nvSpPr>
      <cdr:spPr bwMode="auto">
        <a:xfrm xmlns:a="http://schemas.openxmlformats.org/drawingml/2006/main">
          <a:off x="6536943" y="85622"/>
          <a:ext cx="1209736" cy="36112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wrap="square" lIns="27432" tIns="18288" rIns="27432" bIns="1828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lnSpc>
              <a:spcPts val="1000"/>
            </a:lnSpc>
            <a:defRPr sz="1000"/>
          </a:pPr>
          <a:r>
            <a:rPr lang="ja-JP" altLang="en-US"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住宅総数</a:t>
          </a:r>
        </a:p>
        <a:p xmlns:a="http://schemas.openxmlformats.org/drawingml/2006/main">
          <a:pPr algn="ctr" rtl="0">
            <a:lnSpc>
              <a:spcPts val="900"/>
            </a:lnSpc>
            <a:defRPr sz="1000"/>
          </a:pPr>
          <a:r>
            <a:rPr lang="ja-JP" altLang="en-US"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420</a:t>
          </a:r>
          <a:r>
            <a:rPr lang="ja-JP" altLang="en-US"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万戸）</a:t>
          </a:r>
        </a:p>
      </cdr:txBody>
    </cdr:sp>
  </cdr:relSizeAnchor>
  <cdr:relSizeAnchor xmlns:cdr="http://schemas.openxmlformats.org/drawingml/2006/chartDrawing">
    <cdr:from>
      <cdr:x>0.77313</cdr:x>
      <cdr:y>0.01481</cdr:y>
    </cdr:from>
    <cdr:to>
      <cdr:x>0.88664</cdr:x>
      <cdr:y>0.07801</cdr:y>
    </cdr:to>
    <cdr:sp macro="" textlink="">
      <cdr:nvSpPr>
        <cdr:cNvPr id="44" name="Text Box 10"/>
        <cdr:cNvSpPr txBox="1">
          <a:spLocks xmlns:a="http://schemas.openxmlformats.org/drawingml/2006/main" noChangeArrowheads="1"/>
        </cdr:cNvSpPr>
      </cdr:nvSpPr>
      <cdr:spPr bwMode="auto">
        <a:xfrm xmlns:a="http://schemas.openxmlformats.org/drawingml/2006/main">
          <a:off x="7847475" y="85622"/>
          <a:ext cx="1152160" cy="36538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wrap="square" lIns="27432" tIns="18288" rIns="27432" bIns="1828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lnSpc>
              <a:spcPts val="1000"/>
            </a:lnSpc>
            <a:defRPr sz="1000"/>
          </a:pPr>
          <a:r>
            <a:rPr lang="ja-JP" altLang="en-US"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住宅総数</a:t>
          </a:r>
        </a:p>
        <a:p xmlns:a="http://schemas.openxmlformats.org/drawingml/2006/main">
          <a:pPr algn="ctr" rtl="0">
            <a:lnSpc>
              <a:spcPts val="900"/>
            </a:lnSpc>
            <a:defRPr sz="1000"/>
          </a:pPr>
          <a:r>
            <a:rPr lang="ja-JP" altLang="en-US"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420</a:t>
          </a:r>
          <a:r>
            <a:rPr lang="ja-JP" altLang="en-US"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万</a:t>
          </a:r>
          <a:r>
            <a:rPr lang="ja-JP" altLang="ja-JP" sz="1000" b="0" i="0" baseline="0">
              <a:effectLst/>
              <a:latin typeface="+mn-lt"/>
              <a:ea typeface="+mn-ea"/>
              <a:cs typeface="+mn-cs"/>
            </a:rPr>
            <a:t>戸</a:t>
          </a:r>
          <a:r>
            <a:rPr lang="ja-JP" altLang="en-US"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cdr:txBody>
    </cdr:sp>
  </cdr:relSizeAnchor>
  <cdr:relSizeAnchor xmlns:cdr="http://schemas.openxmlformats.org/drawingml/2006/chartDrawing">
    <cdr:from>
      <cdr:x>0.6615</cdr:x>
      <cdr:y>0.83238</cdr:y>
    </cdr:from>
    <cdr:to>
      <cdr:x>0.74334</cdr:x>
      <cdr:y>0.86386</cdr:y>
    </cdr:to>
    <cdr:sp macro="" textlink="">
      <cdr:nvSpPr>
        <cdr:cNvPr id="42" name="Text Box 8"/>
        <cdr:cNvSpPr txBox="1">
          <a:spLocks xmlns:a="http://schemas.openxmlformats.org/drawingml/2006/main" noChangeArrowheads="1"/>
        </cdr:cNvSpPr>
      </cdr:nvSpPr>
      <cdr:spPr bwMode="auto">
        <a:xfrm xmlns:a="http://schemas.openxmlformats.org/drawingml/2006/main">
          <a:off x="6714461" y="4812292"/>
          <a:ext cx="830649" cy="181983"/>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defRPr sz="1000"/>
          </a:pPr>
          <a:r>
            <a:rPr lang="en-US" altLang="ja-JP" sz="900" b="0" i="0" u="none" strike="noStrike" baseline="0">
              <a:solidFill>
                <a:schemeClr val="bg1"/>
              </a:solidFill>
              <a:latin typeface="Meiryo UI" panose="020B0604030504040204" pitchFamily="50" charset="-128"/>
              <a:ea typeface="Meiryo UI" panose="020B0604030504040204" pitchFamily="50" charset="-128"/>
              <a:cs typeface="Meiryo UI" panose="020B0604030504040204" pitchFamily="50" charset="-128"/>
            </a:rPr>
            <a:t>40</a:t>
          </a:r>
          <a:r>
            <a:rPr lang="ja-JP" altLang="en-US" sz="900" b="0" i="0" u="none" strike="noStrike" baseline="0">
              <a:solidFill>
                <a:schemeClr val="bg1"/>
              </a:solidFill>
              <a:latin typeface="Meiryo UI" panose="020B0604030504040204" pitchFamily="50" charset="-128"/>
              <a:ea typeface="Meiryo UI" panose="020B0604030504040204" pitchFamily="50" charset="-128"/>
              <a:cs typeface="Meiryo UI" panose="020B0604030504040204" pitchFamily="50" charset="-128"/>
            </a:rPr>
            <a:t>万戸</a:t>
          </a:r>
        </a:p>
      </cdr:txBody>
    </cdr:sp>
  </cdr:relSizeAnchor>
  <cdr:relSizeAnchor xmlns:cdr="http://schemas.openxmlformats.org/drawingml/2006/chartDrawing">
    <cdr:from>
      <cdr:x>0.78614</cdr:x>
      <cdr:y>0.46678</cdr:y>
    </cdr:from>
    <cdr:to>
      <cdr:x>0.87461</cdr:x>
      <cdr:y>0.49851</cdr:y>
    </cdr:to>
    <cdr:sp macro="" textlink="">
      <cdr:nvSpPr>
        <cdr:cNvPr id="70" name="Text Box 9"/>
        <cdr:cNvSpPr txBox="1">
          <a:spLocks xmlns:a="http://schemas.openxmlformats.org/drawingml/2006/main" noChangeArrowheads="1"/>
        </cdr:cNvSpPr>
      </cdr:nvSpPr>
      <cdr:spPr bwMode="auto">
        <a:xfrm xmlns:a="http://schemas.openxmlformats.org/drawingml/2006/main">
          <a:off x="7979520" y="2698634"/>
          <a:ext cx="898047" cy="183435"/>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defRPr sz="1000"/>
          </a:pPr>
          <a:r>
            <a:rPr lang="en-US" altLang="ja-JP"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399</a:t>
          </a: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万戸</a:t>
          </a:r>
        </a:p>
      </cdr:txBody>
    </cdr:sp>
  </cdr:relSizeAnchor>
  <cdr:relSizeAnchor xmlns:cdr="http://schemas.openxmlformats.org/drawingml/2006/chartDrawing">
    <cdr:from>
      <cdr:x>0.86357</cdr:x>
      <cdr:y>0.82664</cdr:y>
    </cdr:from>
    <cdr:to>
      <cdr:x>0.90184</cdr:x>
      <cdr:y>0.86199</cdr:y>
    </cdr:to>
    <cdr:sp macro="" textlink="">
      <cdr:nvSpPr>
        <cdr:cNvPr id="71" name="AutoShape 4"/>
        <cdr:cNvSpPr>
          <a:spLocks xmlns:a="http://schemas.openxmlformats.org/drawingml/2006/main"/>
        </cdr:cNvSpPr>
      </cdr:nvSpPr>
      <cdr:spPr bwMode="auto">
        <a:xfrm xmlns:a="http://schemas.openxmlformats.org/drawingml/2006/main">
          <a:off x="8139132" y="4517918"/>
          <a:ext cx="360715" cy="193196"/>
        </a:xfrm>
        <a:prstGeom xmlns:a="http://schemas.openxmlformats.org/drawingml/2006/main" prst="rightBrace">
          <a:avLst>
            <a:gd name="adj1" fmla="val 13579"/>
            <a:gd name="adj2" fmla="val 50000"/>
          </a:avLst>
        </a:prstGeom>
        <a:noFill xmlns:a="http://schemas.openxmlformats.org/drawingml/2006/main"/>
        <a:ln xmlns:a="http://schemas.openxmlformats.org/drawingml/2006/main" w="9525">
          <a:solidFill>
            <a:srgbClr xmlns:mc="http://schemas.openxmlformats.org/markup-compatibility/2006" xmlns:a14="http://schemas.microsoft.com/office/drawing/2010/main" val="000000" mc:Ignorable="a14" a14:legacySpreadsheetColorIndex="64"/>
          </a:solidFill>
          <a:round/>
          <a:headEnd/>
          <a:tailEnd/>
        </a:ln>
      </cdr:spPr>
      <cdr:txBody>
        <a:bodyPr xmlns:a="http://schemas.openxmlformats.org/drawingml/2006/main"/>
        <a:lstStyle xmlns:a="http://schemas.openxmlformats.org/drawingml/2006/main"/>
        <a:p xmlns:a="http://schemas.openxmlformats.org/drawingml/2006/main">
          <a:endParaRPr lang="ja-JP" altLang="en-US"/>
        </a:p>
      </cdr:txBody>
    </cdr:sp>
  </cdr:relSizeAnchor>
  <cdr:relSizeAnchor xmlns:cdr="http://schemas.openxmlformats.org/drawingml/2006/chartDrawing">
    <cdr:from>
      <cdr:x>0.86313</cdr:x>
      <cdr:y>0.13135</cdr:y>
    </cdr:from>
    <cdr:to>
      <cdr:x>0.90193</cdr:x>
      <cdr:y>0.82261</cdr:y>
    </cdr:to>
    <cdr:sp macro="" textlink="">
      <cdr:nvSpPr>
        <cdr:cNvPr id="72" name="AutoShape 4"/>
        <cdr:cNvSpPr>
          <a:spLocks xmlns:a="http://schemas.openxmlformats.org/drawingml/2006/main"/>
        </cdr:cNvSpPr>
      </cdr:nvSpPr>
      <cdr:spPr bwMode="auto">
        <a:xfrm xmlns:a="http://schemas.openxmlformats.org/drawingml/2006/main">
          <a:off x="8760997" y="759359"/>
          <a:ext cx="393831" cy="3996418"/>
        </a:xfrm>
        <a:prstGeom xmlns:a="http://schemas.openxmlformats.org/drawingml/2006/main" prst="rightBrace">
          <a:avLst>
            <a:gd name="adj1" fmla="val 16031"/>
            <a:gd name="adj2" fmla="val 33949"/>
          </a:avLst>
        </a:prstGeom>
        <a:noFill xmlns:a="http://schemas.openxmlformats.org/drawingml/2006/main"/>
        <a:ln xmlns:a="http://schemas.openxmlformats.org/drawingml/2006/main" w="9525">
          <a:solidFill>
            <a:srgbClr xmlns:mc="http://schemas.openxmlformats.org/markup-compatibility/2006" xmlns:a14="http://schemas.microsoft.com/office/drawing/2010/main" val="000000" mc:Ignorable="a14" a14:legacySpreadsheetColorIndex="64"/>
          </a:solidFill>
          <a:round/>
          <a:headEnd/>
          <a:tailEnd/>
        </a:ln>
      </cdr:spPr>
      <cdr:txBody>
        <a:bodyPr xmlns:a="http://schemas.openxmlformats.org/drawingml/2006/main"/>
        <a:lstStyle xmlns:a="http://schemas.openxmlformats.org/drawingml/2006/main"/>
        <a:p xmlns:a="http://schemas.openxmlformats.org/drawingml/2006/main">
          <a:endParaRPr lang="ja-JP" altLang="en-US"/>
        </a:p>
      </cdr:txBody>
    </cdr:sp>
  </cdr:relSizeAnchor>
  <cdr:relSizeAnchor xmlns:cdr="http://schemas.openxmlformats.org/drawingml/2006/chartDrawing">
    <cdr:from>
      <cdr:x>0.53026</cdr:x>
      <cdr:y>0.78376</cdr:y>
    </cdr:from>
    <cdr:to>
      <cdr:x>0.62239</cdr:x>
      <cdr:y>0.82626</cdr:y>
    </cdr:to>
    <cdr:sp macro="" textlink="">
      <cdr:nvSpPr>
        <cdr:cNvPr id="45" name="Text Box 21"/>
        <cdr:cNvSpPr txBox="1">
          <a:spLocks xmlns:a="http://schemas.openxmlformats.org/drawingml/2006/main" noChangeArrowheads="1"/>
        </cdr:cNvSpPr>
      </cdr:nvSpPr>
      <cdr:spPr bwMode="auto">
        <a:xfrm xmlns:a="http://schemas.openxmlformats.org/drawingml/2006/main">
          <a:off x="5382247" y="4531164"/>
          <a:ext cx="935171" cy="245726"/>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wrap="square" lIns="27432" tIns="18288" rIns="27432" bIns="1828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en-US" altLang="ja-JP" sz="900" b="0" i="0" u="none" strike="noStrike" baseline="0">
              <a:solidFill>
                <a:srgbClr val="FFFFFF"/>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900" b="0" i="0" u="none" strike="noStrike" baseline="0">
              <a:solidFill>
                <a:srgbClr val="FFFFFF"/>
              </a:solidFill>
              <a:latin typeface="Meiryo UI" panose="020B0604030504040204" pitchFamily="50" charset="-128"/>
              <a:ea typeface="Meiryo UI" panose="020B0604030504040204" pitchFamily="50" charset="-128"/>
              <a:cs typeface="Meiryo UI" panose="020B0604030504040204" pitchFamily="50" charset="-128"/>
            </a:rPr>
            <a:t>%</a:t>
          </a:r>
        </a:p>
      </cdr:txBody>
    </cdr:sp>
  </cdr:relSizeAnchor>
  <cdr:relSizeAnchor xmlns:cdr="http://schemas.openxmlformats.org/drawingml/2006/chartDrawing">
    <cdr:from>
      <cdr:x>0.53439</cdr:x>
      <cdr:y>0.83083</cdr:y>
    </cdr:from>
    <cdr:to>
      <cdr:x>0.61647</cdr:x>
      <cdr:y>0.86231</cdr:y>
    </cdr:to>
    <cdr:sp macro="" textlink="">
      <cdr:nvSpPr>
        <cdr:cNvPr id="47" name="Text Box 8"/>
        <cdr:cNvSpPr txBox="1">
          <a:spLocks xmlns:a="http://schemas.openxmlformats.org/drawingml/2006/main" noChangeArrowheads="1"/>
        </cdr:cNvSpPr>
      </cdr:nvSpPr>
      <cdr:spPr bwMode="auto">
        <a:xfrm xmlns:a="http://schemas.openxmlformats.org/drawingml/2006/main">
          <a:off x="5424167" y="4803329"/>
          <a:ext cx="833162" cy="181983"/>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defRPr sz="1000"/>
          </a:pPr>
          <a:r>
            <a:rPr lang="en-US" altLang="ja-JP" sz="900" b="0" i="0" u="none" strike="noStrike" baseline="0">
              <a:solidFill>
                <a:schemeClr val="bg1"/>
              </a:solidFill>
              <a:latin typeface="Meiryo UI" panose="020B0604030504040204" pitchFamily="50" charset="-128"/>
              <a:ea typeface="Meiryo UI" panose="020B0604030504040204" pitchFamily="50" charset="-128"/>
              <a:cs typeface="Meiryo UI" panose="020B0604030504040204" pitchFamily="50" charset="-128"/>
            </a:rPr>
            <a:t>45</a:t>
          </a:r>
          <a:r>
            <a:rPr lang="ja-JP" altLang="en-US" sz="900" b="0" i="0" u="none" strike="noStrike" baseline="0">
              <a:solidFill>
                <a:schemeClr val="bg1"/>
              </a:solidFill>
              <a:latin typeface="Meiryo UI" panose="020B0604030504040204" pitchFamily="50" charset="-128"/>
              <a:ea typeface="Meiryo UI" panose="020B0604030504040204" pitchFamily="50" charset="-128"/>
              <a:cs typeface="Meiryo UI" panose="020B0604030504040204" pitchFamily="50" charset="-128"/>
            </a:rPr>
            <a:t>万戸</a:t>
          </a:r>
        </a:p>
      </cdr:txBody>
    </cdr:sp>
  </cdr:relSizeAnchor>
  <cdr:relSizeAnchor xmlns:cdr="http://schemas.openxmlformats.org/drawingml/2006/chartDrawing">
    <cdr:from>
      <cdr:x>0.65962</cdr:x>
      <cdr:y>0.46678</cdr:y>
    </cdr:from>
    <cdr:to>
      <cdr:x>0.74835</cdr:x>
      <cdr:y>0.49851</cdr:y>
    </cdr:to>
    <cdr:sp macro="" textlink="">
      <cdr:nvSpPr>
        <cdr:cNvPr id="49" name="Text Box 9"/>
        <cdr:cNvSpPr txBox="1">
          <a:spLocks xmlns:a="http://schemas.openxmlformats.org/drawingml/2006/main" noChangeArrowheads="1"/>
        </cdr:cNvSpPr>
      </cdr:nvSpPr>
      <cdr:spPr bwMode="auto">
        <a:xfrm xmlns:a="http://schemas.openxmlformats.org/drawingml/2006/main">
          <a:off x="6695374" y="2698634"/>
          <a:ext cx="900558" cy="183435"/>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defRPr sz="1000"/>
          </a:pPr>
          <a:r>
            <a:rPr lang="en-US" altLang="ja-JP"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380</a:t>
          </a:r>
          <a:r>
            <a:rPr lang="ja-JP" altLang="en-US"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万戸</a:t>
          </a:r>
        </a:p>
      </cdr:txBody>
    </cdr:sp>
  </cdr:relSizeAnchor>
  <cdr:relSizeAnchor xmlns:cdr="http://schemas.openxmlformats.org/drawingml/2006/chartDrawing">
    <cdr:from>
      <cdr:x>0.73804</cdr:x>
      <cdr:y>0.79625</cdr:y>
    </cdr:from>
    <cdr:to>
      <cdr:x>0.79806</cdr:x>
      <cdr:y>0.79642</cdr:y>
    </cdr:to>
    <cdr:cxnSp macro="">
      <cdr:nvCxnSpPr>
        <cdr:cNvPr id="9" name="直線コネクタ 8">
          <a:extLst xmlns:a="http://schemas.openxmlformats.org/drawingml/2006/main">
            <a:ext uri="{FF2B5EF4-FFF2-40B4-BE49-F238E27FC236}">
              <a16:creationId xmlns:a16="http://schemas.microsoft.com/office/drawing/2014/main" id="{AB033DE9-5CED-4E05-8C8E-AABF3F5B8BDD}"/>
            </a:ext>
          </a:extLst>
        </cdr:cNvPr>
        <cdr:cNvCxnSpPr/>
      </cdr:nvCxnSpPr>
      <cdr:spPr bwMode="auto">
        <a:xfrm xmlns:a="http://schemas.openxmlformats.org/drawingml/2006/main" flipH="1" flipV="1">
          <a:off x="7491356" y="4603377"/>
          <a:ext cx="609222" cy="990"/>
        </a:xfrm>
        <a:prstGeom xmlns:a="http://schemas.openxmlformats.org/drawingml/2006/main" prst="line">
          <a:avLst/>
        </a:prstGeom>
        <a:solidFill xmlns:a="http://schemas.openxmlformats.org/drawingml/2006/main">
          <a:srgbClr xmlns:mc="http://schemas.openxmlformats.org/markup-compatibility/2006" xmlns:a14="http://schemas.microsoft.com/office/drawing/2010/main" val="FFFFFF" mc:Ignorable="a14" a14:legacySpreadsheetColorIndex="9"/>
        </a:solid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ysDot"/>
          <a:round/>
          <a:headEnd type="none" w="med" len="med"/>
          <a:tailEnd type="none" w="med" len="med"/>
        </a:ln>
        <a:effectLst xmlns:a="http://schemas.openxmlformats.org/drawingml/2006/main"/>
      </cdr:spPr>
    </cdr:cxnSp>
  </cdr:relSizeAnchor>
  <cdr:relSizeAnchor xmlns:cdr="http://schemas.openxmlformats.org/drawingml/2006/chartDrawing">
    <cdr:from>
      <cdr:x>0.73628</cdr:x>
      <cdr:y>0.81951</cdr:y>
    </cdr:from>
    <cdr:to>
      <cdr:x>0.79806</cdr:x>
      <cdr:y>0.82105</cdr:y>
    </cdr:to>
    <cdr:cxnSp macro="">
      <cdr:nvCxnSpPr>
        <cdr:cNvPr id="52" name="直線コネクタ 51">
          <a:extLst xmlns:a="http://schemas.openxmlformats.org/drawingml/2006/main">
            <a:ext uri="{FF2B5EF4-FFF2-40B4-BE49-F238E27FC236}">
              <a16:creationId xmlns:a16="http://schemas.microsoft.com/office/drawing/2014/main" id="{46C830F1-9676-43D3-948B-B82DC564FA29}"/>
            </a:ext>
          </a:extLst>
        </cdr:cNvPr>
        <cdr:cNvCxnSpPr/>
      </cdr:nvCxnSpPr>
      <cdr:spPr bwMode="auto">
        <a:xfrm xmlns:a="http://schemas.openxmlformats.org/drawingml/2006/main" flipH="1" flipV="1">
          <a:off x="7473427" y="4737847"/>
          <a:ext cx="627151" cy="8933"/>
        </a:xfrm>
        <a:prstGeom xmlns:a="http://schemas.openxmlformats.org/drawingml/2006/main" prst="line">
          <a:avLst/>
        </a:prstGeom>
        <a:solidFill xmlns:a="http://schemas.openxmlformats.org/drawingml/2006/main">
          <a:srgbClr xmlns:mc="http://schemas.openxmlformats.org/markup-compatibility/2006" xmlns:a14="http://schemas.microsoft.com/office/drawing/2010/main" val="FFFFFF" mc:Ignorable="a14" a14:legacySpreadsheetColorIndex="9"/>
        </a:solid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ysDot"/>
          <a:round/>
          <a:headEnd type="none" w="med" len="med"/>
          <a:tailEnd type="none" w="med" len="med"/>
        </a:ln>
        <a:effectLst xmlns:a="http://schemas.openxmlformats.org/drawingml/2006/main"/>
      </cdr:spPr>
    </cdr:cxnSp>
  </cdr:relSizeAnchor>
  <cdr:relSizeAnchor xmlns:cdr="http://schemas.openxmlformats.org/drawingml/2006/chartDrawing">
    <cdr:from>
      <cdr:x>0.65615</cdr:x>
      <cdr:y>0.78996</cdr:y>
    </cdr:from>
    <cdr:to>
      <cdr:x>0.74829</cdr:x>
      <cdr:y>0.83246</cdr:y>
    </cdr:to>
    <cdr:sp macro="" textlink="">
      <cdr:nvSpPr>
        <cdr:cNvPr id="58" name="Text Box 21"/>
        <cdr:cNvSpPr txBox="1">
          <a:spLocks xmlns:a="http://schemas.openxmlformats.org/drawingml/2006/main" noChangeArrowheads="1"/>
        </cdr:cNvSpPr>
      </cdr:nvSpPr>
      <cdr:spPr bwMode="auto">
        <a:xfrm xmlns:a="http://schemas.openxmlformats.org/drawingml/2006/main">
          <a:off x="6660161" y="4567023"/>
          <a:ext cx="935171" cy="245726"/>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wrap="square" lIns="27432" tIns="18288" rIns="27432" bIns="1828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en-US" altLang="ja-JP" sz="900" b="0" i="0" u="none" strike="noStrike" baseline="0">
              <a:solidFill>
                <a:srgbClr val="FFFFFF"/>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900" b="0" i="0" u="none" strike="noStrike" baseline="0">
              <a:solidFill>
                <a:srgbClr val="FFFFFF"/>
              </a:solidFill>
              <a:latin typeface="Meiryo UI" panose="020B0604030504040204" pitchFamily="50" charset="-128"/>
              <a:ea typeface="Meiryo UI" panose="020B0604030504040204" pitchFamily="50" charset="-128"/>
              <a:cs typeface="Meiryo UI" panose="020B0604030504040204" pitchFamily="50" charset="-128"/>
            </a:rPr>
            <a:t>%</a:t>
          </a:r>
        </a:p>
      </cdr:txBody>
    </cdr:sp>
  </cdr:relSizeAnchor>
  <cdr:relSizeAnchor xmlns:cdr="http://schemas.openxmlformats.org/drawingml/2006/chartDrawing">
    <cdr:from>
      <cdr:x>0.06312</cdr:x>
      <cdr:y>0.01774</cdr:y>
    </cdr:from>
    <cdr:to>
      <cdr:x>0.16276</cdr:x>
      <cdr:y>0.08193</cdr:y>
    </cdr:to>
    <cdr:sp macro="" textlink="">
      <cdr:nvSpPr>
        <cdr:cNvPr id="51" name="Text Box 6">
          <a:extLst xmlns:a="http://schemas.openxmlformats.org/drawingml/2006/main">
            <a:ext uri="{FF2B5EF4-FFF2-40B4-BE49-F238E27FC236}">
              <a16:creationId xmlns:a16="http://schemas.microsoft.com/office/drawing/2014/main" id="{19C79124-6A16-41D0-B552-C766E737E712}"/>
            </a:ext>
          </a:extLst>
        </cdr:cNvPr>
        <cdr:cNvSpPr txBox="1">
          <a:spLocks xmlns:a="http://schemas.openxmlformats.org/drawingml/2006/main" noChangeArrowheads="1"/>
        </cdr:cNvSpPr>
      </cdr:nvSpPr>
      <cdr:spPr bwMode="auto">
        <a:xfrm xmlns:a="http://schemas.openxmlformats.org/drawingml/2006/main">
          <a:off x="645523" y="105228"/>
          <a:ext cx="1019028" cy="380641"/>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wrap="square" lIns="27432" tIns="18288" rIns="27432" bIns="1828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lnSpc>
              <a:spcPts val="900"/>
            </a:lnSpc>
            <a:defRPr sz="1000"/>
          </a:pPr>
          <a:r>
            <a:rPr lang="ja-JP" altLang="en-US"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（万戸）</a:t>
          </a:r>
        </a:p>
      </cdr:txBody>
    </cdr:sp>
  </cdr:relSizeAnchor>
  <cdr:relSizeAnchor xmlns:cdr="http://schemas.openxmlformats.org/drawingml/2006/chartDrawing">
    <cdr:from>
      <cdr:x>0.89458</cdr:x>
      <cdr:y>0.56402</cdr:y>
    </cdr:from>
    <cdr:to>
      <cdr:x>0.99732</cdr:x>
      <cdr:y>0.70041</cdr:y>
    </cdr:to>
    <cdr:sp macro="" textlink="">
      <cdr:nvSpPr>
        <cdr:cNvPr id="64" name="AutoShape 19"/>
        <cdr:cNvSpPr>
          <a:spLocks xmlns:a="http://schemas.openxmlformats.org/drawingml/2006/main" noChangeArrowheads="1"/>
        </cdr:cNvSpPr>
      </cdr:nvSpPr>
      <cdr:spPr bwMode="auto">
        <a:xfrm xmlns:a="http://schemas.openxmlformats.org/drawingml/2006/main">
          <a:off x="8492815" y="3082575"/>
          <a:ext cx="975371" cy="745426"/>
        </a:xfrm>
        <a:prstGeom xmlns:a="http://schemas.openxmlformats.org/drawingml/2006/main" prst="wedgeRectCallout">
          <a:avLst>
            <a:gd name="adj1" fmla="val -103345"/>
            <a:gd name="adj2" fmla="val 117555"/>
          </a:avLst>
        </a:prstGeom>
        <a:solidFill xmlns:a="http://schemas.openxmlformats.org/drawingml/2006/main">
          <a:srgbClr val="EAEAEA"/>
        </a:solidFill>
        <a:ln xmlns:a="http://schemas.openxmlformats.org/drawingml/2006/main" w="6350">
          <a:solidFill>
            <a:srgbClr xmlns:mc="http://schemas.openxmlformats.org/markup-compatibility/2006" xmlns:a14="http://schemas.microsoft.com/office/drawing/2010/main" val="000000" mc:Ignorable="a14" a14:legacySpreadsheetColorIndex="8"/>
          </a:solidFill>
          <a:miter lim="800000"/>
          <a:headEnd/>
          <a:tailEnd/>
        </a:ln>
        <a:effectLst xmlns:a="http://schemas.openxmlformats.org/drawingml/2006/main"/>
      </cdr:spPr>
      <cdr:txBody>
        <a:bodyPr xmlns:a="http://schemas.openxmlformats.org/drawingml/2006/main" wrap="square" lIns="27432" tIns="18288" rIns="27432" bIns="1828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lnSpc>
              <a:spcPts val="900"/>
            </a:lnSpc>
            <a:defRPr sz="1000"/>
          </a:pPr>
          <a:r>
            <a:rPr lang="ja-JP" altLang="en-US" sz="850" b="1"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耐震改修及び建替</a:t>
          </a:r>
        </a:p>
        <a:p xmlns:a="http://schemas.openxmlformats.org/drawingml/2006/main">
          <a:pPr algn="l" rtl="0">
            <a:lnSpc>
              <a:spcPts val="900"/>
            </a:lnSpc>
            <a:defRPr sz="1000"/>
          </a:pPr>
          <a:r>
            <a:rPr lang="ja-JP" altLang="en-US" sz="850" b="1"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促進等で耐震化を</a:t>
          </a:r>
          <a:endParaRPr lang="en-US" altLang="ja-JP" sz="850" b="1"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xmlns:a="http://schemas.openxmlformats.org/drawingml/2006/main">
          <a:pPr algn="l" rtl="0">
            <a:lnSpc>
              <a:spcPts val="900"/>
            </a:lnSpc>
            <a:defRPr sz="1000"/>
          </a:pPr>
          <a:r>
            <a:rPr lang="ja-JP" altLang="en-US" sz="850" b="1"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図る必要がある住宅</a:t>
          </a:r>
        </a:p>
        <a:p xmlns:a="http://schemas.openxmlformats.org/drawingml/2006/main">
          <a:pPr algn="l" rtl="0">
            <a:lnSpc>
              <a:spcPts val="900"/>
            </a:lnSpc>
            <a:defRPr sz="1000"/>
          </a:pPr>
          <a:r>
            <a:rPr lang="ja-JP" altLang="en-US" sz="900" b="1"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900" b="1"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19</a:t>
          </a:r>
          <a:r>
            <a:rPr lang="ja-JP" altLang="en-US" sz="900" b="1"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万戸)</a:t>
          </a:r>
        </a:p>
      </cdr:txBody>
    </cdr:sp>
  </cdr:relSizeAnchor>
</c:userShapes>
</file>

<file path=ppt/drawings/drawing2.xml><?xml version="1.0" encoding="utf-8"?>
<c:userShapes xmlns:c="http://schemas.openxmlformats.org/drawingml/2006/chart">
  <cdr:relSizeAnchor xmlns:cdr="http://schemas.openxmlformats.org/drawingml/2006/chartDrawing">
    <cdr:from>
      <cdr:x>0.51928</cdr:x>
      <cdr:y>0.49095</cdr:y>
    </cdr:from>
    <cdr:to>
      <cdr:x>0.85182</cdr:x>
      <cdr:y>0.65158</cdr:y>
    </cdr:to>
    <cdr:sp macro="" textlink="">
      <cdr:nvSpPr>
        <cdr:cNvPr id="4" name="テキスト ボックス 3">
          <a:extLst xmlns:a="http://schemas.openxmlformats.org/drawingml/2006/main">
            <a:ext uri="{FF2B5EF4-FFF2-40B4-BE49-F238E27FC236}">
              <a16:creationId xmlns:a16="http://schemas.microsoft.com/office/drawing/2014/main" id="{52904AF9-4E9A-4BE3-A998-F754DB95F66B}"/>
            </a:ext>
          </a:extLst>
        </cdr:cNvPr>
        <cdr:cNvSpPr txBox="1"/>
      </cdr:nvSpPr>
      <cdr:spPr>
        <a:xfrm xmlns:a="http://schemas.openxmlformats.org/drawingml/2006/main">
          <a:off x="2405983" y="1048595"/>
          <a:ext cx="1540722" cy="343079"/>
        </a:xfrm>
        <a:prstGeom xmlns:a="http://schemas.openxmlformats.org/drawingml/2006/main" prst="rect">
          <a:avLst/>
        </a:prstGeom>
        <a:noFill xmlns:a="http://schemas.openxmlformats.org/drawingml/2006/main"/>
        <a:ln xmlns:a="http://schemas.openxmlformats.org/drawingml/2006/main" w="6350" cap="flat" cmpd="sng" algn="ctr">
          <a:noFill/>
          <a:prstDash val="solid"/>
        </a:ln>
        <a:effectLst xmlns:a="http://schemas.openxmlformats.org/drawingml/2006/main"/>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vertOverflow="clip" wrap="none" rtlCol="0">
          <a:noAutofit/>
        </a:bodyPr>
        <a:lstStyle xmlns:a="http://schemas.openxmlformats.org/drawingml/2006/main"/>
        <a:p xmlns:a="http://schemas.openxmlformats.org/drawingml/2006/main">
          <a:r>
            <a:rPr lang="en-US" altLang="ja-JP" dirty="0"/>
            <a:t>4</a:t>
          </a:r>
          <a:r>
            <a:rPr lang="en-US" altLang="ja-JP" sz="1100" dirty="0"/>
            <a:t>2</a:t>
          </a:r>
          <a:r>
            <a:rPr lang="ja-JP" altLang="en-US" sz="1100" dirty="0"/>
            <a:t>％が築</a:t>
          </a:r>
          <a:r>
            <a:rPr lang="en-US" altLang="ja-JP" sz="1100" dirty="0"/>
            <a:t>50</a:t>
          </a:r>
          <a:r>
            <a:rPr lang="ja-JP" altLang="en-US" sz="1100" dirty="0"/>
            <a:t>年以上経過</a:t>
          </a:r>
        </a:p>
      </cdr:txBody>
    </cdr:sp>
  </cdr:relSizeAnchor>
  <cdr:relSizeAnchor xmlns:cdr="http://schemas.openxmlformats.org/drawingml/2006/chartDrawing">
    <cdr:from>
      <cdr:x>0.52876</cdr:x>
      <cdr:y>0.49852</cdr:y>
    </cdr:from>
    <cdr:to>
      <cdr:x>0.85697</cdr:x>
      <cdr:y>0.60118</cdr:y>
    </cdr:to>
    <cdr:sp macro="" textlink="">
      <cdr:nvSpPr>
        <cdr:cNvPr id="9" name="正方形/長方形 8">
          <a:extLst xmlns:a="http://schemas.openxmlformats.org/drawingml/2006/main">
            <a:ext uri="{FF2B5EF4-FFF2-40B4-BE49-F238E27FC236}">
              <a16:creationId xmlns:a16="http://schemas.microsoft.com/office/drawing/2014/main" id="{E2846DB0-A86C-44C2-A178-CE47CD57DA4E}"/>
            </a:ext>
          </a:extLst>
        </cdr:cNvPr>
        <cdr:cNvSpPr/>
      </cdr:nvSpPr>
      <cdr:spPr>
        <a:xfrm xmlns:a="http://schemas.openxmlformats.org/drawingml/2006/main">
          <a:off x="2449907" y="1064764"/>
          <a:ext cx="1520660" cy="219247"/>
        </a:xfrm>
        <a:prstGeom xmlns:a="http://schemas.openxmlformats.org/drawingml/2006/main" prst="rect">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0.4981</cdr:x>
      <cdr:y>0.5</cdr:y>
    </cdr:from>
    <cdr:to>
      <cdr:x>0.52876</cdr:x>
      <cdr:y>0.54985</cdr:y>
    </cdr:to>
    <cdr:cxnSp macro="">
      <cdr:nvCxnSpPr>
        <cdr:cNvPr id="11" name="直線コネクタ 10">
          <a:extLst xmlns:a="http://schemas.openxmlformats.org/drawingml/2006/main">
            <a:ext uri="{FF2B5EF4-FFF2-40B4-BE49-F238E27FC236}">
              <a16:creationId xmlns:a16="http://schemas.microsoft.com/office/drawing/2014/main" id="{76D6AC65-86E1-4E6D-9EE4-8CE50B7FCD0C}"/>
            </a:ext>
          </a:extLst>
        </cdr:cNvPr>
        <cdr:cNvCxnSpPr>
          <a:stCxn xmlns:a="http://schemas.openxmlformats.org/drawingml/2006/main" id="9" idx="1"/>
        </cdr:cNvCxnSpPr>
      </cdr:nvCxnSpPr>
      <cdr:spPr>
        <a:xfrm xmlns:a="http://schemas.openxmlformats.org/drawingml/2006/main" flipH="1" flipV="1">
          <a:off x="2307823" y="1067918"/>
          <a:ext cx="142084" cy="106470"/>
        </a:xfrm>
        <a:prstGeom xmlns:a="http://schemas.openxmlformats.org/drawingml/2006/main" prst="line">
          <a:avLst/>
        </a:prstGeom>
        <a:ln xmlns:a="http://schemas.openxmlformats.org/drawingml/2006/main" w="1905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0.60936</cdr:x>
      <cdr:y>0.39804</cdr:y>
    </cdr:from>
    <cdr:to>
      <cdr:x>0.72673</cdr:x>
      <cdr:y>0.54285</cdr:y>
    </cdr:to>
    <cdr:sp macro="" textlink="">
      <cdr:nvSpPr>
        <cdr:cNvPr id="4" name="テキスト ボックス 3">
          <a:extLst xmlns:a="http://schemas.openxmlformats.org/drawingml/2006/main">
            <a:ext uri="{FF2B5EF4-FFF2-40B4-BE49-F238E27FC236}">
              <a16:creationId xmlns:a16="http://schemas.microsoft.com/office/drawing/2014/main" id="{EB9E7B05-691E-495C-A3C9-871589BE0CE8}"/>
            </a:ext>
          </a:extLst>
        </cdr:cNvPr>
        <cdr:cNvSpPr txBox="1"/>
      </cdr:nvSpPr>
      <cdr:spPr>
        <a:xfrm xmlns:a="http://schemas.openxmlformats.org/drawingml/2006/main">
          <a:off x="2990439" y="719114"/>
          <a:ext cx="575998" cy="261617"/>
        </a:xfrm>
        <a:prstGeom xmlns:a="http://schemas.openxmlformats.org/drawingml/2006/main" prst="rect">
          <a:avLst/>
        </a:prstGeom>
        <a:noFill xmlns:a="http://schemas.openxmlformats.org/drawingml/2006/main"/>
        <a:ln xmlns:a="http://schemas.openxmlformats.org/drawingml/2006/main" w="6350" cap="flat" cmpd="sng" algn="ctr">
          <a:noFill/>
          <a:prstDash val="solid"/>
        </a:ln>
        <a:effectLst xmlns:a="http://schemas.openxmlformats.org/drawingml/2006/main"/>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vertOverflow="clip" wrap="none" rtlCol="0">
          <a:noAutofit/>
        </a:bodyPr>
        <a:lstStyle xmlns:a="http://schemas.openxmlformats.org/drawingml/2006/main"/>
        <a:p xmlns:a="http://schemas.openxmlformats.org/drawingml/2006/main">
          <a:r>
            <a:rPr lang="en-US" altLang="ja-JP" sz="900" dirty="0">
              <a:solidFill>
                <a:schemeClr val="tx1">
                  <a:lumMod val="65000"/>
                  <a:lumOff val="35000"/>
                </a:schemeClr>
              </a:solidFill>
            </a:rPr>
            <a:t>(77.8%)</a:t>
          </a:r>
          <a:endParaRPr lang="ja-JP" altLang="en-US" sz="900" dirty="0">
            <a:solidFill>
              <a:schemeClr val="tx1">
                <a:lumMod val="65000"/>
                <a:lumOff val="35000"/>
              </a:schemeClr>
            </a:solidFill>
          </a:endParaRPr>
        </a:p>
      </cdr:txBody>
    </cdr:sp>
  </cdr:relSizeAnchor>
  <cdr:relSizeAnchor xmlns:cdr="http://schemas.openxmlformats.org/drawingml/2006/chartDrawing">
    <cdr:from>
      <cdr:x>0.48702</cdr:x>
      <cdr:y>0.38457</cdr:y>
    </cdr:from>
    <cdr:to>
      <cdr:x>0.6044</cdr:x>
      <cdr:y>0.52937</cdr:y>
    </cdr:to>
    <cdr:sp macro="" textlink="">
      <cdr:nvSpPr>
        <cdr:cNvPr id="5" name="テキスト ボックス 4">
          <a:extLst xmlns:a="http://schemas.openxmlformats.org/drawingml/2006/main">
            <a:ext uri="{FF2B5EF4-FFF2-40B4-BE49-F238E27FC236}">
              <a16:creationId xmlns:a16="http://schemas.microsoft.com/office/drawing/2014/main" id="{14BF7385-E9E0-499B-B4B4-28D7E48F0047}"/>
            </a:ext>
          </a:extLst>
        </cdr:cNvPr>
        <cdr:cNvSpPr txBox="1"/>
      </cdr:nvSpPr>
      <cdr:spPr>
        <a:xfrm xmlns:a="http://schemas.openxmlformats.org/drawingml/2006/main">
          <a:off x="2390053" y="694768"/>
          <a:ext cx="576046" cy="261599"/>
        </a:xfrm>
        <a:prstGeom xmlns:a="http://schemas.openxmlformats.org/drawingml/2006/main" prst="rect">
          <a:avLst/>
        </a:prstGeom>
        <a:noFill xmlns:a="http://schemas.openxmlformats.org/drawingml/2006/main"/>
        <a:ln xmlns:a="http://schemas.openxmlformats.org/drawingml/2006/main" w="6350" cap="flat" cmpd="sng" algn="ctr">
          <a:noFill/>
          <a:prstDash val="solid"/>
        </a:ln>
        <a:effectLst xmlns:a="http://schemas.openxmlformats.org/drawingml/2006/main"/>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vertOverflow="clip" wrap="none" rtlCol="0">
          <a:noAutofit/>
        </a:bodyPr>
        <a:lstStyle xmlns:a="http://schemas.openxmlformats.org/drawingml/2006/main"/>
        <a:p xmlns:a="http://schemas.openxmlformats.org/drawingml/2006/main">
          <a:r>
            <a:rPr lang="en-US" altLang="ja-JP" sz="900" dirty="0">
              <a:solidFill>
                <a:schemeClr val="tx1">
                  <a:lumMod val="65000"/>
                  <a:lumOff val="35000"/>
                </a:schemeClr>
              </a:solidFill>
            </a:rPr>
            <a:t>(75.5%)</a:t>
          </a:r>
          <a:endParaRPr lang="ja-JP" altLang="en-US" sz="900" dirty="0">
            <a:solidFill>
              <a:schemeClr val="tx1">
                <a:lumMod val="65000"/>
                <a:lumOff val="35000"/>
              </a:schemeClr>
            </a:solidFill>
          </a:endParaRPr>
        </a:p>
      </cdr:txBody>
    </cdr:sp>
  </cdr:relSizeAnchor>
  <cdr:relSizeAnchor xmlns:cdr="http://schemas.openxmlformats.org/drawingml/2006/chartDrawing">
    <cdr:from>
      <cdr:x>0.35879</cdr:x>
      <cdr:y>0.35519</cdr:y>
    </cdr:from>
    <cdr:to>
      <cdr:x>0.47617</cdr:x>
      <cdr:y>0.5</cdr:y>
    </cdr:to>
    <cdr:sp macro="" textlink="">
      <cdr:nvSpPr>
        <cdr:cNvPr id="6" name="テキスト ボックス 5">
          <a:extLst xmlns:a="http://schemas.openxmlformats.org/drawingml/2006/main">
            <a:ext uri="{FF2B5EF4-FFF2-40B4-BE49-F238E27FC236}">
              <a16:creationId xmlns:a16="http://schemas.microsoft.com/office/drawing/2014/main" id="{F2588A4D-36C7-4F48-84BD-3A3B56D9ED1C}"/>
            </a:ext>
          </a:extLst>
        </cdr:cNvPr>
        <cdr:cNvSpPr txBox="1"/>
      </cdr:nvSpPr>
      <cdr:spPr>
        <a:xfrm xmlns:a="http://schemas.openxmlformats.org/drawingml/2006/main">
          <a:off x="1760763" y="641694"/>
          <a:ext cx="576047" cy="261617"/>
        </a:xfrm>
        <a:prstGeom xmlns:a="http://schemas.openxmlformats.org/drawingml/2006/main" prst="rect">
          <a:avLst/>
        </a:prstGeom>
        <a:noFill xmlns:a="http://schemas.openxmlformats.org/drawingml/2006/main"/>
        <a:ln xmlns:a="http://schemas.openxmlformats.org/drawingml/2006/main" w="6350" cap="flat" cmpd="sng" algn="ctr">
          <a:noFill/>
          <a:prstDash val="solid"/>
        </a:ln>
        <a:effectLst xmlns:a="http://schemas.openxmlformats.org/drawingml/2006/main"/>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vertOverflow="clip" wrap="none" rtlCol="0">
          <a:noAutofit/>
        </a:bodyPr>
        <a:lstStyle xmlns:a="http://schemas.openxmlformats.org/drawingml/2006/main"/>
        <a:p xmlns:a="http://schemas.openxmlformats.org/drawingml/2006/main">
          <a:r>
            <a:rPr lang="en-US" altLang="ja-JP" sz="900" dirty="0">
              <a:solidFill>
                <a:schemeClr val="tx1">
                  <a:lumMod val="65000"/>
                  <a:lumOff val="35000"/>
                </a:schemeClr>
              </a:solidFill>
            </a:rPr>
            <a:t>(69.0%)</a:t>
          </a:r>
          <a:endParaRPr lang="ja-JP" altLang="en-US" sz="900" dirty="0">
            <a:solidFill>
              <a:schemeClr val="tx1">
                <a:lumMod val="65000"/>
                <a:lumOff val="35000"/>
              </a:schemeClr>
            </a:solidFill>
          </a:endParaRPr>
        </a:p>
      </cdr:txBody>
    </cdr:sp>
  </cdr:relSizeAnchor>
  <cdr:relSizeAnchor xmlns:cdr="http://schemas.openxmlformats.org/drawingml/2006/chartDrawing">
    <cdr:from>
      <cdr:x>0.23591</cdr:x>
      <cdr:y>0.33172</cdr:y>
    </cdr:from>
    <cdr:to>
      <cdr:x>0.35328</cdr:x>
      <cdr:y>0.47653</cdr:y>
    </cdr:to>
    <cdr:sp macro="" textlink="">
      <cdr:nvSpPr>
        <cdr:cNvPr id="7" name="テキスト ボックス 6">
          <a:extLst xmlns:a="http://schemas.openxmlformats.org/drawingml/2006/main">
            <a:ext uri="{FF2B5EF4-FFF2-40B4-BE49-F238E27FC236}">
              <a16:creationId xmlns:a16="http://schemas.microsoft.com/office/drawing/2014/main" id="{992B2868-ACAE-460E-8AB0-0F4829310094}"/>
            </a:ext>
          </a:extLst>
        </cdr:cNvPr>
        <cdr:cNvSpPr txBox="1"/>
      </cdr:nvSpPr>
      <cdr:spPr>
        <a:xfrm xmlns:a="http://schemas.openxmlformats.org/drawingml/2006/main">
          <a:off x="1157717" y="599286"/>
          <a:ext cx="575998" cy="261617"/>
        </a:xfrm>
        <a:prstGeom xmlns:a="http://schemas.openxmlformats.org/drawingml/2006/main" prst="rect">
          <a:avLst/>
        </a:prstGeom>
        <a:noFill xmlns:a="http://schemas.openxmlformats.org/drawingml/2006/main"/>
        <a:ln xmlns:a="http://schemas.openxmlformats.org/drawingml/2006/main" w="6350" cap="flat" cmpd="sng" algn="ctr">
          <a:noFill/>
          <a:prstDash val="solid"/>
        </a:ln>
        <a:effectLst xmlns:a="http://schemas.openxmlformats.org/drawingml/2006/main"/>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vertOverflow="clip" wrap="none" rtlCol="0">
          <a:noAutofit/>
        </a:bodyPr>
        <a:lstStyle xmlns:a="http://schemas.openxmlformats.org/drawingml/2006/main"/>
        <a:p xmlns:a="http://schemas.openxmlformats.org/drawingml/2006/main">
          <a:r>
            <a:rPr lang="en-US" altLang="ja-JP" sz="900" dirty="0">
              <a:solidFill>
                <a:schemeClr val="tx1">
                  <a:lumMod val="65000"/>
                  <a:lumOff val="35000"/>
                </a:schemeClr>
              </a:solidFill>
            </a:rPr>
            <a:t>(58.6%)</a:t>
          </a:r>
          <a:endParaRPr lang="ja-JP" altLang="en-US" sz="900" dirty="0">
            <a:solidFill>
              <a:schemeClr val="tx1">
                <a:lumMod val="65000"/>
                <a:lumOff val="35000"/>
              </a:schemeClr>
            </a:solidFill>
          </a:endParaRPr>
        </a:p>
      </cdr:txBody>
    </cdr:sp>
  </cdr:relSizeAnchor>
  <cdr:relSizeAnchor xmlns:cdr="http://schemas.openxmlformats.org/drawingml/2006/chartDrawing">
    <cdr:from>
      <cdr:x>0.10412</cdr:x>
      <cdr:y>0.27221</cdr:y>
    </cdr:from>
    <cdr:to>
      <cdr:x>0.22149</cdr:x>
      <cdr:y>0.41701</cdr:y>
    </cdr:to>
    <cdr:sp macro="" textlink="">
      <cdr:nvSpPr>
        <cdr:cNvPr id="8" name="テキスト ボックス 7">
          <a:extLst xmlns:a="http://schemas.openxmlformats.org/drawingml/2006/main">
            <a:ext uri="{FF2B5EF4-FFF2-40B4-BE49-F238E27FC236}">
              <a16:creationId xmlns:a16="http://schemas.microsoft.com/office/drawing/2014/main" id="{F357A5B9-64ED-442B-A5CC-247607FE16D6}"/>
            </a:ext>
          </a:extLst>
        </cdr:cNvPr>
        <cdr:cNvSpPr txBox="1"/>
      </cdr:nvSpPr>
      <cdr:spPr>
        <a:xfrm xmlns:a="http://schemas.openxmlformats.org/drawingml/2006/main">
          <a:off x="510960" y="491772"/>
          <a:ext cx="576022" cy="261610"/>
        </a:xfrm>
        <a:prstGeom xmlns:a="http://schemas.openxmlformats.org/drawingml/2006/main" prst="rect">
          <a:avLst/>
        </a:prstGeom>
        <a:noFill xmlns:a="http://schemas.openxmlformats.org/drawingml/2006/main"/>
        <a:ln xmlns:a="http://schemas.openxmlformats.org/drawingml/2006/main" w="6350" cap="flat" cmpd="sng" algn="ctr">
          <a:noFill/>
          <a:prstDash val="solid"/>
        </a:ln>
        <a:effectLst xmlns:a="http://schemas.openxmlformats.org/drawingml/2006/main"/>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vertOverflow="clip" wrap="none" rtlCol="0">
          <a:noAutofit/>
        </a:bodyPr>
        <a:lstStyle xmlns:a="http://schemas.openxmlformats.org/drawingml/2006/main"/>
        <a:p xmlns:a="http://schemas.openxmlformats.org/drawingml/2006/main">
          <a:r>
            <a:rPr lang="en-US" altLang="ja-JP" sz="900" dirty="0">
              <a:solidFill>
                <a:schemeClr val="tx1">
                  <a:lumMod val="65000"/>
                  <a:lumOff val="35000"/>
                </a:schemeClr>
              </a:solidFill>
            </a:rPr>
            <a:t>(47.5%)</a:t>
          </a:r>
          <a:endParaRPr lang="ja-JP" altLang="en-US" sz="900" dirty="0">
            <a:solidFill>
              <a:schemeClr val="tx1">
                <a:lumMod val="65000"/>
                <a:lumOff val="35000"/>
              </a:schemeClr>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0.91862</cdr:x>
      <cdr:y>0.86699</cdr:y>
    </cdr:from>
    <cdr:to>
      <cdr:x>0.99086</cdr:x>
      <cdr:y>0.95804</cdr:y>
    </cdr:to>
    <cdr:sp macro="" textlink="">
      <cdr:nvSpPr>
        <cdr:cNvPr id="2" name="テキスト ボックス 1">
          <a:extLst xmlns:a="http://schemas.openxmlformats.org/drawingml/2006/main">
            <a:ext uri="{FF2B5EF4-FFF2-40B4-BE49-F238E27FC236}">
              <a16:creationId xmlns:a16="http://schemas.microsoft.com/office/drawing/2014/main" id="{16EAA67B-AFFB-497E-885F-ABEA663BE32E}"/>
            </a:ext>
          </a:extLst>
        </cdr:cNvPr>
        <cdr:cNvSpPr txBox="1"/>
      </cdr:nvSpPr>
      <cdr:spPr>
        <a:xfrm xmlns:a="http://schemas.openxmlformats.org/drawingml/2006/main">
          <a:off x="9471686" y="2304282"/>
          <a:ext cx="744836" cy="241990"/>
        </a:xfrm>
        <a:prstGeom xmlns:a="http://schemas.openxmlformats.org/drawingml/2006/main" prst="rect">
          <a:avLst/>
        </a:prstGeom>
        <a:noFill xmlns:a="http://schemas.openxmlformats.org/drawingml/2006/main"/>
        <a:ln xmlns:a="http://schemas.openxmlformats.org/drawingml/2006/main" w="6350" cap="flat" cmpd="sng" algn="ctr">
          <a:noFill/>
          <a:prstDash val="solid"/>
        </a:ln>
        <a:effectLst xmlns:a="http://schemas.openxmlformats.org/drawingml/2006/main"/>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wrap="none" rtlCol="0">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ja-JP" altLang="en-US" sz="1000" dirty="0"/>
            <a:t>（見込み）</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0" y="0"/>
            <a:ext cx="2880101" cy="488793"/>
          </a:xfrm>
          <a:prstGeom prst="rect">
            <a:avLst/>
          </a:prstGeom>
        </p:spPr>
        <p:txBody>
          <a:bodyPr vert="horz" lIns="90178" tIns="45088" rIns="90178" bIns="45088" rtlCol="0"/>
          <a:lstStyle>
            <a:lvl1pPr algn="l">
              <a:defRPr sz="1200"/>
            </a:lvl1pPr>
          </a:lstStyle>
          <a:p>
            <a:endParaRPr kumimoji="1" lang="ja-JP" altLang="en-US"/>
          </a:p>
        </p:txBody>
      </p:sp>
      <p:sp>
        <p:nvSpPr>
          <p:cNvPr id="3" name="日付プレースホルダー 2"/>
          <p:cNvSpPr>
            <a:spLocks noGrp="1"/>
          </p:cNvSpPr>
          <p:nvPr>
            <p:ph type="dt" idx="1"/>
          </p:nvPr>
        </p:nvSpPr>
        <p:spPr>
          <a:xfrm>
            <a:off x="3765233" y="0"/>
            <a:ext cx="2880101" cy="488793"/>
          </a:xfrm>
          <a:prstGeom prst="rect">
            <a:avLst/>
          </a:prstGeom>
        </p:spPr>
        <p:txBody>
          <a:bodyPr vert="horz" lIns="90178" tIns="45088" rIns="90178" bIns="45088" rtlCol="0"/>
          <a:lstStyle>
            <a:lvl1pPr algn="r">
              <a:defRPr sz="1200"/>
            </a:lvl1pPr>
          </a:lstStyle>
          <a:p>
            <a:fld id="{EECBB802-390E-416A-9078-047B5A3BFBEC}" type="datetimeFigureOut">
              <a:rPr kumimoji="1" lang="ja-JP" altLang="en-US" smtClean="0"/>
              <a:t>2025/3/18</a:t>
            </a:fld>
            <a:endParaRPr kumimoji="1" lang="ja-JP" altLang="en-US"/>
          </a:p>
        </p:txBody>
      </p:sp>
      <p:sp>
        <p:nvSpPr>
          <p:cNvPr id="4" name="スライド イメージ プレースホルダー 3"/>
          <p:cNvSpPr>
            <a:spLocks noGrp="1" noRot="1" noChangeAspect="1"/>
          </p:cNvSpPr>
          <p:nvPr>
            <p:ph type="sldImg" idx="2"/>
          </p:nvPr>
        </p:nvSpPr>
        <p:spPr>
          <a:xfrm>
            <a:off x="881063" y="733425"/>
            <a:ext cx="4884737" cy="3665538"/>
          </a:xfrm>
          <a:prstGeom prst="rect">
            <a:avLst/>
          </a:prstGeom>
          <a:noFill/>
          <a:ln w="12700">
            <a:solidFill>
              <a:prstClr val="black"/>
            </a:solidFill>
          </a:ln>
        </p:spPr>
        <p:txBody>
          <a:bodyPr vert="horz" lIns="90178" tIns="45088" rIns="90178" bIns="45088" rtlCol="0" anchor="ctr"/>
          <a:lstStyle/>
          <a:p>
            <a:endParaRPr lang="ja-JP" altLang="en-US"/>
          </a:p>
        </p:txBody>
      </p:sp>
      <p:sp>
        <p:nvSpPr>
          <p:cNvPr id="5" name="ノート プレースホルダー 4"/>
          <p:cNvSpPr>
            <a:spLocks noGrp="1"/>
          </p:cNvSpPr>
          <p:nvPr>
            <p:ph type="body" sz="quarter" idx="3"/>
          </p:nvPr>
        </p:nvSpPr>
        <p:spPr>
          <a:xfrm>
            <a:off x="664997" y="4644313"/>
            <a:ext cx="5316870" cy="4399133"/>
          </a:xfrm>
          <a:prstGeom prst="rect">
            <a:avLst/>
          </a:prstGeom>
        </p:spPr>
        <p:txBody>
          <a:bodyPr vert="horz" lIns="90178" tIns="45088" rIns="90178" bIns="4508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0" y="9287061"/>
            <a:ext cx="2880101" cy="488792"/>
          </a:xfrm>
          <a:prstGeom prst="rect">
            <a:avLst/>
          </a:prstGeom>
        </p:spPr>
        <p:txBody>
          <a:bodyPr vert="horz" lIns="90178" tIns="45088" rIns="90178" bIns="4508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65233" y="9287061"/>
            <a:ext cx="2880101" cy="488792"/>
          </a:xfrm>
          <a:prstGeom prst="rect">
            <a:avLst/>
          </a:prstGeom>
        </p:spPr>
        <p:txBody>
          <a:bodyPr vert="horz" lIns="90178" tIns="45088" rIns="90178" bIns="45088" rtlCol="0" anchor="b"/>
          <a:lstStyle>
            <a:lvl1pPr algn="r">
              <a:defRPr sz="1200"/>
            </a:lvl1pPr>
          </a:lstStyle>
          <a:p>
            <a:fld id="{F951BCA7-131D-4984-B463-78DB2CA777CC}" type="slidenum">
              <a:rPr kumimoji="1" lang="ja-JP" altLang="en-US" smtClean="0"/>
              <a:t>‹#›</a:t>
            </a:fld>
            <a:endParaRPr kumimoji="1" lang="ja-JP" altLang="en-US"/>
          </a:p>
        </p:txBody>
      </p:sp>
    </p:spTree>
    <p:extLst>
      <p:ext uri="{BB962C8B-B14F-4D97-AF65-F5344CB8AC3E}">
        <p14:creationId xmlns:p14="http://schemas.microsoft.com/office/powerpoint/2010/main" val="146022495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14185">
              <a:defRPr/>
            </a:pPr>
            <a:fld id="{F951BCA7-131D-4984-B463-78DB2CA777CC}" type="slidenum">
              <a:rPr lang="ja-JP" altLang="en-US">
                <a:solidFill>
                  <a:prstClr val="black"/>
                </a:solidFill>
                <a:latin typeface="Calibri"/>
                <a:ea typeface="ＭＳ Ｐゴシック" panose="020B0600070205080204" pitchFamily="50" charset="-128"/>
              </a:rPr>
              <a:pPr defTabSz="914185">
                <a:defRPr/>
              </a:pPr>
              <a:t>7</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852694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4185">
              <a:defRPr/>
            </a:pPr>
            <a:fld id="{F951BCA7-131D-4984-B463-78DB2CA777CC}" type="slidenum">
              <a:rPr lang="ja-JP" altLang="en-US">
                <a:solidFill>
                  <a:prstClr val="black"/>
                </a:solidFill>
                <a:latin typeface="Calibri"/>
                <a:ea typeface="ＭＳ Ｐゴシック" panose="020B0600070205080204" pitchFamily="50" charset="-128"/>
              </a:rPr>
              <a:pPr defTabSz="914185">
                <a:defRPr/>
              </a:pPr>
              <a:t>8</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700705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14185">
              <a:defRPr/>
            </a:pPr>
            <a:fld id="{F951BCA7-131D-4984-B463-78DB2CA777CC}" type="slidenum">
              <a:rPr lang="ja-JP" altLang="en-US">
                <a:solidFill>
                  <a:prstClr val="black"/>
                </a:solidFill>
                <a:latin typeface="Calibri"/>
                <a:ea typeface="ＭＳ Ｐゴシック" panose="020B0600070205080204" pitchFamily="50" charset="-128"/>
              </a:rPr>
              <a:pPr defTabSz="914185">
                <a:defRPr/>
              </a:pPr>
              <a:t>9</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503619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14185">
              <a:defRPr/>
            </a:pPr>
            <a:fld id="{F951BCA7-131D-4984-B463-78DB2CA777CC}" type="slidenum">
              <a:rPr lang="ja-JP" altLang="en-US">
                <a:solidFill>
                  <a:prstClr val="black"/>
                </a:solidFill>
                <a:latin typeface="Calibri"/>
                <a:ea typeface="ＭＳ Ｐゴシック" panose="020B0600070205080204" pitchFamily="50" charset="-128"/>
              </a:rPr>
              <a:pPr defTabSz="914185">
                <a:defRPr/>
              </a:pPr>
              <a:t>10</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460505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14185">
              <a:defRPr/>
            </a:pPr>
            <a:fld id="{F951BCA7-131D-4984-B463-78DB2CA777CC}" type="slidenum">
              <a:rPr lang="ja-JP" altLang="en-US">
                <a:solidFill>
                  <a:prstClr val="black"/>
                </a:solidFill>
                <a:latin typeface="Calibri"/>
                <a:ea typeface="ＭＳ Ｐゴシック" panose="020B0600070205080204" pitchFamily="50" charset="-128"/>
              </a:rPr>
              <a:pPr defTabSz="914185">
                <a:defRPr/>
              </a:pPr>
              <a:t>11</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861691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14185">
              <a:defRPr/>
            </a:pPr>
            <a:fld id="{F951BCA7-131D-4984-B463-78DB2CA777CC}" type="slidenum">
              <a:rPr lang="ja-JP" altLang="en-US">
                <a:solidFill>
                  <a:prstClr val="black"/>
                </a:solidFill>
                <a:latin typeface="Calibri"/>
                <a:ea typeface="ＭＳ Ｐゴシック" panose="020B0600070205080204" pitchFamily="50" charset="-128"/>
              </a:rPr>
              <a:pPr defTabSz="914185">
                <a:defRPr/>
              </a:pPr>
              <a:t>18</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242632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14185">
              <a:defRPr/>
            </a:pPr>
            <a:fld id="{F951BCA7-131D-4984-B463-78DB2CA777CC}" type="slidenum">
              <a:rPr lang="ja-JP" altLang="en-US">
                <a:solidFill>
                  <a:prstClr val="black"/>
                </a:solidFill>
                <a:latin typeface="Calibri"/>
                <a:ea typeface="ＭＳ Ｐゴシック" panose="020B0600070205080204" pitchFamily="50" charset="-128"/>
              </a:rPr>
              <a:pPr defTabSz="914185">
                <a:defRPr/>
              </a:pPr>
              <a:t>20</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466976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14185">
              <a:defRPr/>
            </a:pPr>
            <a:fld id="{F951BCA7-131D-4984-B463-78DB2CA777CC}" type="slidenum">
              <a:rPr lang="ja-JP" altLang="en-US">
                <a:solidFill>
                  <a:prstClr val="black"/>
                </a:solidFill>
                <a:latin typeface="Calibri"/>
                <a:ea typeface="ＭＳ Ｐゴシック" panose="020B0600070205080204" pitchFamily="50" charset="-128"/>
              </a:rPr>
              <a:pPr defTabSz="914185">
                <a:defRPr/>
              </a:pPr>
              <a:t>22</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7402065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9"/>
          <p:cNvSpPr>
            <a:spLocks noChangeArrowheads="1"/>
          </p:cNvSpPr>
          <p:nvPr userDrawn="1"/>
        </p:nvSpPr>
        <p:spPr bwMode="auto">
          <a:xfrm>
            <a:off x="1377949" y="3284538"/>
            <a:ext cx="7776000"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8" tIns="45714" rIns="91428" bIns="45714" anchor="ctr"/>
          <a:lstStyle/>
          <a:p>
            <a:pPr fontAlgn="base">
              <a:spcBef>
                <a:spcPct val="0"/>
              </a:spcBef>
              <a:spcAft>
                <a:spcPct val="0"/>
              </a:spcAft>
            </a:pPr>
            <a:endParaRPr lang="ja-JP" altLang="en-US">
              <a:solidFill>
                <a:srgbClr val="000000"/>
              </a:solidFill>
            </a:endParaRPr>
          </a:p>
        </p:txBody>
      </p:sp>
      <p:sp>
        <p:nvSpPr>
          <p:cNvPr id="3074" name="Rectangle 2"/>
          <p:cNvSpPr>
            <a:spLocks noGrp="1" noChangeArrowheads="1"/>
          </p:cNvSpPr>
          <p:nvPr>
            <p:ph type="ctrTitle"/>
          </p:nvPr>
        </p:nvSpPr>
        <p:spPr>
          <a:xfrm>
            <a:off x="1377949" y="2133619"/>
            <a:ext cx="7766051" cy="1470025"/>
          </a:xfrm>
        </p:spPr>
        <p:txBody>
          <a:bodyPr/>
          <a:lstStyle>
            <a:lvl1pPr>
              <a:defRPr sz="4000"/>
            </a:lvl1pPr>
          </a:lstStyle>
          <a:p>
            <a:r>
              <a:rPr lang="ja-JP" altLang="en-US" dirty="0"/>
              <a:t>マスタ タイトルの書式設定</a:t>
            </a:r>
          </a:p>
        </p:txBody>
      </p:sp>
      <p:sp>
        <p:nvSpPr>
          <p:cNvPr id="3075" name="Rectangle 3"/>
          <p:cNvSpPr>
            <a:spLocks noGrp="1" noChangeArrowheads="1"/>
          </p:cNvSpPr>
          <p:nvPr>
            <p:ph type="subTitle" idx="1"/>
          </p:nvPr>
        </p:nvSpPr>
        <p:spPr>
          <a:xfrm>
            <a:off x="1371601" y="3886200"/>
            <a:ext cx="6400800" cy="1752600"/>
          </a:xfrm>
        </p:spPr>
        <p:txBody>
          <a:bodyPr/>
          <a:lstStyle>
            <a:lvl1pPr marL="0" indent="0" algn="ctr">
              <a:buFontTx/>
              <a:buNone/>
              <a:defRPr/>
            </a:lvl1pPr>
          </a:lstStyle>
          <a:p>
            <a:r>
              <a:rPr lang="ja-JP" altLang="en-US"/>
              <a:t>マスタ サブタイトルの書式設定</a:t>
            </a:r>
          </a:p>
        </p:txBody>
      </p:sp>
      <p:sp>
        <p:nvSpPr>
          <p:cNvPr id="5"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xfrm>
            <a:off x="7010400" y="6578600"/>
            <a:ext cx="2133600" cy="279400"/>
          </a:xfrm>
        </p:spPr>
        <p:txBody>
          <a:bodyPr/>
          <a:lstStyle>
            <a:lvl1pPr>
              <a:defRPr/>
            </a:lvl1pPr>
          </a:lstStyle>
          <a:p>
            <a:pPr>
              <a:defRPr/>
            </a:pPr>
            <a:fld id="{1C940F4F-E466-4ABE-BC94-D68CEE825521}" type="slidenum">
              <a:rPr lang="en-US" altLang="ja-JP">
                <a:solidFill>
                  <a:srgbClr val="000000"/>
                </a:solidFill>
              </a:rPr>
              <a:pPr>
                <a:defRPr/>
              </a:pPr>
              <a:t>‹#›</a:t>
            </a:fld>
            <a:endParaRPr lang="en-US" altLang="ja-JP">
              <a:solidFill>
                <a:srgbClr val="000000"/>
              </a:solidFill>
            </a:endParaRPr>
          </a:p>
        </p:txBody>
      </p:sp>
      <p:grpSp>
        <p:nvGrpSpPr>
          <p:cNvPr id="8" name="グループ化 4"/>
          <p:cNvGrpSpPr>
            <a:grpSpLocks/>
          </p:cNvGrpSpPr>
          <p:nvPr userDrawn="1"/>
        </p:nvGrpSpPr>
        <p:grpSpPr bwMode="auto">
          <a:xfrm>
            <a:off x="0" y="6426382"/>
            <a:ext cx="1079500" cy="361950"/>
            <a:chOff x="7164536" y="392474"/>
            <a:chExt cx="1079872" cy="361316"/>
          </a:xfrm>
        </p:grpSpPr>
        <p:pic>
          <p:nvPicPr>
            <p:cNvPr id="9" name="図 14" descr="C:\Users\fujiiyu\AppData\Local\Microsoft\Windows\Temporary Internet Files\Content.Word\fusho_03.gif"/>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64536" y="392475"/>
              <a:ext cx="490855" cy="36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23"/>
            <p:cNvSpPr txBox="1"/>
            <p:nvPr userDrawn="1"/>
          </p:nvSpPr>
          <p:spPr>
            <a:xfrm>
              <a:off x="7596485" y="392474"/>
              <a:ext cx="647923" cy="3422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nchor="b"/>
            <a:lstStyle/>
            <a:p>
              <a:pPr fontAlgn="base">
                <a:spcBef>
                  <a:spcPct val="0"/>
                </a:spcBef>
                <a:defRPr/>
              </a:pPr>
              <a:r>
                <a:rPr lang="ja-JP" altLang="en-US" sz="1200" b="1" kern="100" dirty="0">
                  <a:solidFill>
                    <a:srgbClr val="002E8A"/>
                  </a:solidFill>
                  <a:ea typeface="ＭＳ ゴシック"/>
                  <a:cs typeface="Times New Roman"/>
                </a:rPr>
                <a:t>大阪府</a:t>
              </a:r>
              <a:endParaRPr lang="ja-JP" altLang="en-US" sz="1050" kern="100" dirty="0">
                <a:solidFill>
                  <a:srgbClr val="000000"/>
                </a:solidFill>
                <a:ea typeface="ＭＳ 明朝"/>
                <a:cs typeface="Times New Roman"/>
              </a:endParaRPr>
            </a:p>
          </p:txBody>
        </p:sp>
      </p:grpSp>
      <p:cxnSp>
        <p:nvCxnSpPr>
          <p:cNvPr id="11" name="直線コネクタ 10"/>
          <p:cNvCxnSpPr/>
          <p:nvPr userDrawn="1"/>
        </p:nvCxnSpPr>
        <p:spPr>
          <a:xfrm>
            <a:off x="0" y="6788332"/>
            <a:ext cx="9144000" cy="0"/>
          </a:xfrm>
          <a:prstGeom prst="line">
            <a:avLst/>
          </a:prstGeom>
          <a:ln w="38100">
            <a:solidFill>
              <a:srgbClr val="3276C8"/>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userDrawn="1"/>
        </p:nvCxnSpPr>
        <p:spPr>
          <a:xfrm>
            <a:off x="0" y="6841497"/>
            <a:ext cx="9144000" cy="0"/>
          </a:xfrm>
          <a:prstGeom prst="line">
            <a:avLst/>
          </a:prstGeom>
          <a:ln w="63500">
            <a:solidFill>
              <a:srgbClr val="1F49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497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A7E7FC-A139-4248-B9DA-2FF2B1CF200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90564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1"/>
            <a:ext cx="2171700"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1" y="1"/>
            <a:ext cx="6362700"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97826D-5910-4254-867C-7E2ECFB477B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73150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9"/>
          <p:cNvSpPr>
            <a:spLocks noChangeArrowheads="1"/>
          </p:cNvSpPr>
          <p:nvPr userDrawn="1"/>
        </p:nvSpPr>
        <p:spPr bwMode="auto">
          <a:xfrm>
            <a:off x="1377949" y="3284538"/>
            <a:ext cx="7776000"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8" tIns="45714" rIns="91428" bIns="45714" anchor="ctr"/>
          <a:lstStyle/>
          <a:p>
            <a:pPr fontAlgn="base">
              <a:spcBef>
                <a:spcPct val="0"/>
              </a:spcBef>
              <a:spcAft>
                <a:spcPct val="0"/>
              </a:spcAft>
            </a:pPr>
            <a:endParaRPr lang="ja-JP" altLang="en-US">
              <a:solidFill>
                <a:srgbClr val="000000"/>
              </a:solidFill>
            </a:endParaRPr>
          </a:p>
        </p:txBody>
      </p:sp>
      <p:sp>
        <p:nvSpPr>
          <p:cNvPr id="3074" name="Rectangle 2"/>
          <p:cNvSpPr>
            <a:spLocks noGrp="1" noChangeArrowheads="1"/>
          </p:cNvSpPr>
          <p:nvPr>
            <p:ph type="ctrTitle"/>
          </p:nvPr>
        </p:nvSpPr>
        <p:spPr>
          <a:xfrm>
            <a:off x="1377949" y="2133619"/>
            <a:ext cx="7766051" cy="1470025"/>
          </a:xfrm>
        </p:spPr>
        <p:txBody>
          <a:bodyPr/>
          <a:lstStyle>
            <a:lvl1pPr>
              <a:defRPr sz="4000"/>
            </a:lvl1pPr>
          </a:lstStyle>
          <a:p>
            <a:r>
              <a:rPr lang="ja-JP" altLang="en-US" dirty="0"/>
              <a:t>マスタ タイトルの書式設定</a:t>
            </a:r>
          </a:p>
        </p:txBody>
      </p:sp>
      <p:sp>
        <p:nvSpPr>
          <p:cNvPr id="3075" name="Rectangle 3"/>
          <p:cNvSpPr>
            <a:spLocks noGrp="1" noChangeArrowheads="1"/>
          </p:cNvSpPr>
          <p:nvPr>
            <p:ph type="subTitle" idx="1"/>
          </p:nvPr>
        </p:nvSpPr>
        <p:spPr>
          <a:xfrm>
            <a:off x="1371601" y="3886200"/>
            <a:ext cx="6400800" cy="1752600"/>
          </a:xfrm>
        </p:spPr>
        <p:txBody>
          <a:bodyPr/>
          <a:lstStyle>
            <a:lvl1pPr marL="0" indent="0" algn="ctr">
              <a:buFontTx/>
              <a:buNone/>
              <a:defRPr/>
            </a:lvl1pPr>
          </a:lstStyle>
          <a:p>
            <a:r>
              <a:rPr lang="ja-JP" altLang="en-US"/>
              <a:t>マスタ サブタイトルの書式設定</a:t>
            </a:r>
          </a:p>
        </p:txBody>
      </p:sp>
      <p:sp>
        <p:nvSpPr>
          <p:cNvPr id="5"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xfrm>
            <a:off x="7010400" y="6578600"/>
            <a:ext cx="2133600" cy="279400"/>
          </a:xfrm>
        </p:spPr>
        <p:txBody>
          <a:bodyPr/>
          <a:lstStyle>
            <a:lvl1pPr>
              <a:defRPr/>
            </a:lvl1pPr>
          </a:lstStyle>
          <a:p>
            <a:pPr>
              <a:defRPr/>
            </a:pPr>
            <a:fld id="{1C940F4F-E466-4ABE-BC94-D68CEE825521}" type="slidenum">
              <a:rPr lang="en-US" altLang="ja-JP">
                <a:solidFill>
                  <a:srgbClr val="000000"/>
                </a:solidFill>
              </a:rPr>
              <a:pPr>
                <a:defRPr/>
              </a:pPr>
              <a:t>‹#›</a:t>
            </a:fld>
            <a:endParaRPr lang="en-US" altLang="ja-JP">
              <a:solidFill>
                <a:srgbClr val="000000"/>
              </a:solidFill>
            </a:endParaRPr>
          </a:p>
        </p:txBody>
      </p:sp>
      <p:grpSp>
        <p:nvGrpSpPr>
          <p:cNvPr id="8" name="グループ化 4"/>
          <p:cNvGrpSpPr>
            <a:grpSpLocks/>
          </p:cNvGrpSpPr>
          <p:nvPr userDrawn="1"/>
        </p:nvGrpSpPr>
        <p:grpSpPr bwMode="auto">
          <a:xfrm>
            <a:off x="0" y="6426382"/>
            <a:ext cx="1079500" cy="361950"/>
            <a:chOff x="7164536" y="392474"/>
            <a:chExt cx="1079872" cy="361316"/>
          </a:xfrm>
        </p:grpSpPr>
        <p:pic>
          <p:nvPicPr>
            <p:cNvPr id="9" name="図 14" descr="C:\Users\fujiiyu\AppData\Local\Microsoft\Windows\Temporary Internet Files\Content.Word\fusho_03.gif"/>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64536" y="392475"/>
              <a:ext cx="490855" cy="36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23"/>
            <p:cNvSpPr txBox="1"/>
            <p:nvPr userDrawn="1"/>
          </p:nvSpPr>
          <p:spPr>
            <a:xfrm>
              <a:off x="7596485" y="392474"/>
              <a:ext cx="647923" cy="3422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nchor="b"/>
            <a:lstStyle/>
            <a:p>
              <a:pPr fontAlgn="base">
                <a:spcBef>
                  <a:spcPct val="0"/>
                </a:spcBef>
                <a:defRPr/>
              </a:pPr>
              <a:r>
                <a:rPr lang="ja-JP" altLang="en-US" sz="1200" b="1" kern="100" dirty="0">
                  <a:solidFill>
                    <a:srgbClr val="002E8A"/>
                  </a:solidFill>
                  <a:ea typeface="ＭＳ ゴシック"/>
                  <a:cs typeface="Times New Roman"/>
                </a:rPr>
                <a:t>大阪府</a:t>
              </a:r>
              <a:endParaRPr lang="ja-JP" altLang="en-US" sz="1050" kern="100" dirty="0">
                <a:solidFill>
                  <a:srgbClr val="000000"/>
                </a:solidFill>
                <a:ea typeface="ＭＳ 明朝"/>
                <a:cs typeface="Times New Roman"/>
              </a:endParaRPr>
            </a:p>
          </p:txBody>
        </p:sp>
      </p:grpSp>
      <p:cxnSp>
        <p:nvCxnSpPr>
          <p:cNvPr id="11" name="直線コネクタ 10"/>
          <p:cNvCxnSpPr/>
          <p:nvPr userDrawn="1"/>
        </p:nvCxnSpPr>
        <p:spPr>
          <a:xfrm>
            <a:off x="0" y="6788332"/>
            <a:ext cx="9144000" cy="0"/>
          </a:xfrm>
          <a:prstGeom prst="line">
            <a:avLst/>
          </a:prstGeom>
          <a:ln w="38100">
            <a:solidFill>
              <a:srgbClr val="3276C8"/>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userDrawn="1"/>
        </p:nvCxnSpPr>
        <p:spPr>
          <a:xfrm>
            <a:off x="0" y="6841497"/>
            <a:ext cx="9144000" cy="0"/>
          </a:xfrm>
          <a:prstGeom prst="line">
            <a:avLst/>
          </a:prstGeom>
          <a:ln w="63500">
            <a:solidFill>
              <a:srgbClr val="1F49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4568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Meiryo UI" panose="020B0604030504040204" pitchFamily="50" charset="-128"/>
                <a:ea typeface="Meiryo UI" panose="020B0604030504040204" pitchFamily="50" charset="-128"/>
              </a:defRPr>
            </a:lvl1pPr>
          </a:lstStyle>
          <a:p>
            <a:pPr>
              <a:defRPr/>
            </a:pPr>
            <a:fld id="{09954CD4-AF95-4C78-B160-84012AB9CEDB}"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61241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4" y="4406919"/>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4" y="2906713"/>
            <a:ext cx="7772400" cy="1500187"/>
          </a:xfrm>
        </p:spPr>
        <p:txBody>
          <a:bodyPr anchor="b"/>
          <a:lstStyle>
            <a:lvl1pPr marL="0" indent="0">
              <a:buNone/>
              <a:defRPr sz="2000"/>
            </a:lvl1pPr>
            <a:lvl2pPr marL="457139" indent="0">
              <a:buNone/>
              <a:defRPr sz="1800"/>
            </a:lvl2pPr>
            <a:lvl3pPr marL="914278" indent="0">
              <a:buNone/>
              <a:defRPr sz="1600"/>
            </a:lvl3pPr>
            <a:lvl4pPr marL="1371417" indent="0">
              <a:buNone/>
              <a:defRPr sz="1400"/>
            </a:lvl4pPr>
            <a:lvl5pPr marL="1828555" indent="0">
              <a:buNone/>
              <a:defRPr sz="1400"/>
            </a:lvl5pPr>
            <a:lvl6pPr marL="2285694" indent="0">
              <a:buNone/>
              <a:defRPr sz="1400"/>
            </a:lvl6pPr>
            <a:lvl7pPr marL="2742833" indent="0">
              <a:buNone/>
              <a:defRPr sz="1400"/>
            </a:lvl7pPr>
            <a:lvl8pPr marL="3199972" indent="0">
              <a:buNone/>
              <a:defRPr sz="1400"/>
            </a:lvl8pPr>
            <a:lvl9pPr marL="3657111"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9AC889-3670-44DC-89A2-5E6DA9CE2B8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21648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1"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BFE767-6E0E-4DA7-89ED-88A462D61EC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273981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393700"/>
            <a:ext cx="8229600" cy="4191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1" y="1535113"/>
            <a:ext cx="4040188" cy="639762"/>
          </a:xfrm>
        </p:spPr>
        <p:txBody>
          <a:bodyPr anchor="b"/>
          <a:lstStyle>
            <a:lvl1pPr marL="0" indent="0">
              <a:buNone/>
              <a:defRPr sz="2400" b="1"/>
            </a:lvl1pPr>
            <a:lvl2pPr marL="457139" indent="0">
              <a:buNone/>
              <a:defRPr sz="2000" b="1"/>
            </a:lvl2pPr>
            <a:lvl3pPr marL="914278" indent="0">
              <a:buNone/>
              <a:defRPr sz="1800" b="1"/>
            </a:lvl3pPr>
            <a:lvl4pPr marL="1371417" indent="0">
              <a:buNone/>
              <a:defRPr sz="1600" b="1"/>
            </a:lvl4pPr>
            <a:lvl5pPr marL="1828555" indent="0">
              <a:buNone/>
              <a:defRPr sz="1600" b="1"/>
            </a:lvl5pPr>
            <a:lvl6pPr marL="2285694" indent="0">
              <a:buNone/>
              <a:defRPr sz="1600" b="1"/>
            </a:lvl6pPr>
            <a:lvl7pPr marL="2742833" indent="0">
              <a:buNone/>
              <a:defRPr sz="1600" b="1"/>
            </a:lvl7pPr>
            <a:lvl8pPr marL="3199972" indent="0">
              <a:buNone/>
              <a:defRPr sz="1600" b="1"/>
            </a:lvl8pPr>
            <a:lvl9pPr marL="3657111"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139" indent="0">
              <a:buNone/>
              <a:defRPr sz="2000" b="1"/>
            </a:lvl2pPr>
            <a:lvl3pPr marL="914278" indent="0">
              <a:buNone/>
              <a:defRPr sz="1800" b="1"/>
            </a:lvl3pPr>
            <a:lvl4pPr marL="1371417" indent="0">
              <a:buNone/>
              <a:defRPr sz="1600" b="1"/>
            </a:lvl4pPr>
            <a:lvl5pPr marL="1828555" indent="0">
              <a:buNone/>
              <a:defRPr sz="1600" b="1"/>
            </a:lvl5pPr>
            <a:lvl6pPr marL="2285694" indent="0">
              <a:buNone/>
              <a:defRPr sz="1600" b="1"/>
            </a:lvl6pPr>
            <a:lvl7pPr marL="2742833" indent="0">
              <a:buNone/>
              <a:defRPr sz="1600" b="1"/>
            </a:lvl7pPr>
            <a:lvl8pPr marL="3199972" indent="0">
              <a:buNone/>
              <a:defRPr sz="1600" b="1"/>
            </a:lvl8pPr>
            <a:lvl9pPr marL="3657111"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4F4B267-970C-4D0F-AFA5-AA45FD1E102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16569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203200" y="471050"/>
            <a:ext cx="7019925" cy="404813"/>
          </a:xfrm>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42ED30A-551E-4436-A5B2-8E8C0EE1860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09190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BDB6D7F-53AA-4455-8AD0-F9E52A4623C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77135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31803" y="1098550"/>
            <a:ext cx="3008313" cy="1162050"/>
          </a:xfrm>
        </p:spPr>
        <p:txBody>
          <a:bodyPr anchor="b"/>
          <a:lstStyle>
            <a:lvl1pPr algn="l">
              <a:defRPr sz="2000" b="1"/>
            </a:lvl1pPr>
          </a:lstStyle>
          <a:p>
            <a:r>
              <a:rPr lang="ja-JP" altLang="en-US" dirty="0"/>
              <a:t>マスタ タイトルの書式設定</a:t>
            </a:r>
          </a:p>
        </p:txBody>
      </p:sp>
      <p:sp>
        <p:nvSpPr>
          <p:cNvPr id="3" name="コンテンツ プレースホルダ 2"/>
          <p:cNvSpPr>
            <a:spLocks noGrp="1"/>
          </p:cNvSpPr>
          <p:nvPr>
            <p:ph idx="1"/>
          </p:nvPr>
        </p:nvSpPr>
        <p:spPr>
          <a:xfrm>
            <a:off x="3575054" y="1066800"/>
            <a:ext cx="5111750" cy="505936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テキスト プレースホルダ 3"/>
          <p:cNvSpPr>
            <a:spLocks noGrp="1"/>
          </p:cNvSpPr>
          <p:nvPr>
            <p:ph type="body" sz="half" idx="2"/>
          </p:nvPr>
        </p:nvSpPr>
        <p:spPr>
          <a:xfrm>
            <a:off x="457203" y="2374900"/>
            <a:ext cx="3008313" cy="3759200"/>
          </a:xfrm>
        </p:spPr>
        <p:txBody>
          <a:bodyPr/>
          <a:lstStyle>
            <a:lvl1pPr marL="0" indent="0">
              <a:buNone/>
              <a:defRPr sz="1400"/>
            </a:lvl1pPr>
            <a:lvl2pPr marL="457139" indent="0">
              <a:buNone/>
              <a:defRPr sz="1200"/>
            </a:lvl2pPr>
            <a:lvl3pPr marL="914278" indent="0">
              <a:buNone/>
              <a:defRPr sz="1000"/>
            </a:lvl3pPr>
            <a:lvl4pPr marL="1371417" indent="0">
              <a:buNone/>
              <a:defRPr sz="900"/>
            </a:lvl4pPr>
            <a:lvl5pPr marL="1828555" indent="0">
              <a:buNone/>
              <a:defRPr sz="900"/>
            </a:lvl5pPr>
            <a:lvl6pPr marL="2285694" indent="0">
              <a:buNone/>
              <a:defRPr sz="900"/>
            </a:lvl6pPr>
            <a:lvl7pPr marL="2742833" indent="0">
              <a:buNone/>
              <a:defRPr sz="900"/>
            </a:lvl7pPr>
            <a:lvl8pPr marL="3199972" indent="0">
              <a:buNone/>
              <a:defRPr sz="900"/>
            </a:lvl8pPr>
            <a:lvl9pPr marL="3657111"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1C153-0189-4D41-9401-CE0A43E58F0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46583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Meiryo UI" panose="020B0604030504040204" pitchFamily="50" charset="-128"/>
                <a:ea typeface="Meiryo UI" panose="020B0604030504040204" pitchFamily="50" charset="-128"/>
              </a:defRPr>
            </a:lvl1pPr>
          </a:lstStyle>
          <a:p>
            <a:pPr>
              <a:defRPr/>
            </a:pPr>
            <a:fld id="{09954CD4-AF95-4C78-B160-84012AB9CEDB}"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35689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1054099"/>
            <a:ext cx="5486400" cy="3673475"/>
          </a:xfrm>
        </p:spPr>
        <p:txBody>
          <a:bodyPr/>
          <a:lstStyle>
            <a:lvl1pPr marL="0" indent="0">
              <a:buNone/>
              <a:defRPr sz="3200"/>
            </a:lvl1pPr>
            <a:lvl2pPr marL="457139" indent="0">
              <a:buNone/>
              <a:defRPr sz="2800"/>
            </a:lvl2pPr>
            <a:lvl3pPr marL="914278" indent="0">
              <a:buNone/>
              <a:defRPr sz="2400"/>
            </a:lvl3pPr>
            <a:lvl4pPr marL="1371417" indent="0">
              <a:buNone/>
              <a:defRPr sz="2000"/>
            </a:lvl4pPr>
            <a:lvl5pPr marL="1828555" indent="0">
              <a:buNone/>
              <a:defRPr sz="2000"/>
            </a:lvl5pPr>
            <a:lvl6pPr marL="2285694" indent="0">
              <a:buNone/>
              <a:defRPr sz="2000"/>
            </a:lvl6pPr>
            <a:lvl7pPr marL="2742833" indent="0">
              <a:buNone/>
              <a:defRPr sz="2000"/>
            </a:lvl7pPr>
            <a:lvl8pPr marL="3199972" indent="0">
              <a:buNone/>
              <a:defRPr sz="2000"/>
            </a:lvl8pPr>
            <a:lvl9pPr marL="3657111"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9"/>
            <a:ext cx="5486400" cy="804862"/>
          </a:xfrm>
        </p:spPr>
        <p:txBody>
          <a:bodyPr/>
          <a:lstStyle>
            <a:lvl1pPr marL="0" indent="0">
              <a:buNone/>
              <a:defRPr sz="1400"/>
            </a:lvl1pPr>
            <a:lvl2pPr marL="457139" indent="0">
              <a:buNone/>
              <a:defRPr sz="1200"/>
            </a:lvl2pPr>
            <a:lvl3pPr marL="914278" indent="0">
              <a:buNone/>
              <a:defRPr sz="1000"/>
            </a:lvl3pPr>
            <a:lvl4pPr marL="1371417" indent="0">
              <a:buNone/>
              <a:defRPr sz="900"/>
            </a:lvl4pPr>
            <a:lvl5pPr marL="1828555" indent="0">
              <a:buNone/>
              <a:defRPr sz="900"/>
            </a:lvl5pPr>
            <a:lvl6pPr marL="2285694" indent="0">
              <a:buNone/>
              <a:defRPr sz="900"/>
            </a:lvl6pPr>
            <a:lvl7pPr marL="2742833" indent="0">
              <a:buNone/>
              <a:defRPr sz="900"/>
            </a:lvl7pPr>
            <a:lvl8pPr marL="3199972" indent="0">
              <a:buNone/>
              <a:defRPr sz="900"/>
            </a:lvl8pPr>
            <a:lvl9pPr marL="3657111"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DE435C-7C34-4913-9A23-6BB1FBD71DF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25704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A7E7FC-A139-4248-B9DA-2FF2B1CF200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98001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1"/>
            <a:ext cx="2171700"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1" y="1"/>
            <a:ext cx="6362700"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97826D-5910-4254-867C-7E2ECFB477B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39125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4" y="4406919"/>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4" y="2906713"/>
            <a:ext cx="7772400" cy="1500187"/>
          </a:xfrm>
        </p:spPr>
        <p:txBody>
          <a:bodyPr anchor="b"/>
          <a:lstStyle>
            <a:lvl1pPr marL="0" indent="0">
              <a:buNone/>
              <a:defRPr sz="2000"/>
            </a:lvl1pPr>
            <a:lvl2pPr marL="457139" indent="0">
              <a:buNone/>
              <a:defRPr sz="1800"/>
            </a:lvl2pPr>
            <a:lvl3pPr marL="914278" indent="0">
              <a:buNone/>
              <a:defRPr sz="1600"/>
            </a:lvl3pPr>
            <a:lvl4pPr marL="1371417" indent="0">
              <a:buNone/>
              <a:defRPr sz="1400"/>
            </a:lvl4pPr>
            <a:lvl5pPr marL="1828555" indent="0">
              <a:buNone/>
              <a:defRPr sz="1400"/>
            </a:lvl5pPr>
            <a:lvl6pPr marL="2285694" indent="0">
              <a:buNone/>
              <a:defRPr sz="1400"/>
            </a:lvl6pPr>
            <a:lvl7pPr marL="2742833" indent="0">
              <a:buNone/>
              <a:defRPr sz="1400"/>
            </a:lvl7pPr>
            <a:lvl8pPr marL="3199972" indent="0">
              <a:buNone/>
              <a:defRPr sz="1400"/>
            </a:lvl8pPr>
            <a:lvl9pPr marL="3657111"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9AC889-3670-44DC-89A2-5E6DA9CE2B8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59813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1"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BFE767-6E0E-4DA7-89ED-88A462D61EC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5586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393700"/>
            <a:ext cx="8229600" cy="4191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1" y="1535113"/>
            <a:ext cx="4040188" cy="639762"/>
          </a:xfrm>
        </p:spPr>
        <p:txBody>
          <a:bodyPr anchor="b"/>
          <a:lstStyle>
            <a:lvl1pPr marL="0" indent="0">
              <a:buNone/>
              <a:defRPr sz="2400" b="1"/>
            </a:lvl1pPr>
            <a:lvl2pPr marL="457139" indent="0">
              <a:buNone/>
              <a:defRPr sz="2000" b="1"/>
            </a:lvl2pPr>
            <a:lvl3pPr marL="914278" indent="0">
              <a:buNone/>
              <a:defRPr sz="1800" b="1"/>
            </a:lvl3pPr>
            <a:lvl4pPr marL="1371417" indent="0">
              <a:buNone/>
              <a:defRPr sz="1600" b="1"/>
            </a:lvl4pPr>
            <a:lvl5pPr marL="1828555" indent="0">
              <a:buNone/>
              <a:defRPr sz="1600" b="1"/>
            </a:lvl5pPr>
            <a:lvl6pPr marL="2285694" indent="0">
              <a:buNone/>
              <a:defRPr sz="1600" b="1"/>
            </a:lvl6pPr>
            <a:lvl7pPr marL="2742833" indent="0">
              <a:buNone/>
              <a:defRPr sz="1600" b="1"/>
            </a:lvl7pPr>
            <a:lvl8pPr marL="3199972" indent="0">
              <a:buNone/>
              <a:defRPr sz="1600" b="1"/>
            </a:lvl8pPr>
            <a:lvl9pPr marL="3657111"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139" indent="0">
              <a:buNone/>
              <a:defRPr sz="2000" b="1"/>
            </a:lvl2pPr>
            <a:lvl3pPr marL="914278" indent="0">
              <a:buNone/>
              <a:defRPr sz="1800" b="1"/>
            </a:lvl3pPr>
            <a:lvl4pPr marL="1371417" indent="0">
              <a:buNone/>
              <a:defRPr sz="1600" b="1"/>
            </a:lvl4pPr>
            <a:lvl5pPr marL="1828555" indent="0">
              <a:buNone/>
              <a:defRPr sz="1600" b="1"/>
            </a:lvl5pPr>
            <a:lvl6pPr marL="2285694" indent="0">
              <a:buNone/>
              <a:defRPr sz="1600" b="1"/>
            </a:lvl6pPr>
            <a:lvl7pPr marL="2742833" indent="0">
              <a:buNone/>
              <a:defRPr sz="1600" b="1"/>
            </a:lvl7pPr>
            <a:lvl8pPr marL="3199972" indent="0">
              <a:buNone/>
              <a:defRPr sz="1600" b="1"/>
            </a:lvl8pPr>
            <a:lvl9pPr marL="3657111"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4F4B267-970C-4D0F-AFA5-AA45FD1E102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78255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203200" y="471050"/>
            <a:ext cx="7019925" cy="404813"/>
          </a:xfrm>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42ED30A-551E-4436-A5B2-8E8C0EE1860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17001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BDB6D7F-53AA-4455-8AD0-F9E52A4623C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81020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31803" y="1098550"/>
            <a:ext cx="3008313" cy="1162050"/>
          </a:xfrm>
        </p:spPr>
        <p:txBody>
          <a:bodyPr anchor="b"/>
          <a:lstStyle>
            <a:lvl1pPr algn="l">
              <a:defRPr sz="2000" b="1"/>
            </a:lvl1pPr>
          </a:lstStyle>
          <a:p>
            <a:r>
              <a:rPr lang="ja-JP" altLang="en-US" dirty="0"/>
              <a:t>マスタ タイトルの書式設定</a:t>
            </a:r>
          </a:p>
        </p:txBody>
      </p:sp>
      <p:sp>
        <p:nvSpPr>
          <p:cNvPr id="3" name="コンテンツ プレースホルダ 2"/>
          <p:cNvSpPr>
            <a:spLocks noGrp="1"/>
          </p:cNvSpPr>
          <p:nvPr>
            <p:ph idx="1"/>
          </p:nvPr>
        </p:nvSpPr>
        <p:spPr>
          <a:xfrm>
            <a:off x="3575054" y="1066800"/>
            <a:ext cx="5111750" cy="505936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テキスト プレースホルダ 3"/>
          <p:cNvSpPr>
            <a:spLocks noGrp="1"/>
          </p:cNvSpPr>
          <p:nvPr>
            <p:ph type="body" sz="half" idx="2"/>
          </p:nvPr>
        </p:nvSpPr>
        <p:spPr>
          <a:xfrm>
            <a:off x="457203" y="2374900"/>
            <a:ext cx="3008313" cy="3759200"/>
          </a:xfrm>
        </p:spPr>
        <p:txBody>
          <a:bodyPr/>
          <a:lstStyle>
            <a:lvl1pPr marL="0" indent="0">
              <a:buNone/>
              <a:defRPr sz="1400"/>
            </a:lvl1pPr>
            <a:lvl2pPr marL="457139" indent="0">
              <a:buNone/>
              <a:defRPr sz="1200"/>
            </a:lvl2pPr>
            <a:lvl3pPr marL="914278" indent="0">
              <a:buNone/>
              <a:defRPr sz="1000"/>
            </a:lvl3pPr>
            <a:lvl4pPr marL="1371417" indent="0">
              <a:buNone/>
              <a:defRPr sz="900"/>
            </a:lvl4pPr>
            <a:lvl5pPr marL="1828555" indent="0">
              <a:buNone/>
              <a:defRPr sz="900"/>
            </a:lvl5pPr>
            <a:lvl6pPr marL="2285694" indent="0">
              <a:buNone/>
              <a:defRPr sz="900"/>
            </a:lvl6pPr>
            <a:lvl7pPr marL="2742833" indent="0">
              <a:buNone/>
              <a:defRPr sz="900"/>
            </a:lvl7pPr>
            <a:lvl8pPr marL="3199972" indent="0">
              <a:buNone/>
              <a:defRPr sz="900"/>
            </a:lvl8pPr>
            <a:lvl9pPr marL="3657111"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1C153-0189-4D41-9401-CE0A43E58F0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14553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1054099"/>
            <a:ext cx="5486400" cy="3673475"/>
          </a:xfrm>
        </p:spPr>
        <p:txBody>
          <a:bodyPr/>
          <a:lstStyle>
            <a:lvl1pPr marL="0" indent="0">
              <a:buNone/>
              <a:defRPr sz="3200"/>
            </a:lvl1pPr>
            <a:lvl2pPr marL="457139" indent="0">
              <a:buNone/>
              <a:defRPr sz="2800"/>
            </a:lvl2pPr>
            <a:lvl3pPr marL="914278" indent="0">
              <a:buNone/>
              <a:defRPr sz="2400"/>
            </a:lvl3pPr>
            <a:lvl4pPr marL="1371417" indent="0">
              <a:buNone/>
              <a:defRPr sz="2000"/>
            </a:lvl4pPr>
            <a:lvl5pPr marL="1828555" indent="0">
              <a:buNone/>
              <a:defRPr sz="2000"/>
            </a:lvl5pPr>
            <a:lvl6pPr marL="2285694" indent="0">
              <a:buNone/>
              <a:defRPr sz="2000"/>
            </a:lvl6pPr>
            <a:lvl7pPr marL="2742833" indent="0">
              <a:buNone/>
              <a:defRPr sz="2000"/>
            </a:lvl7pPr>
            <a:lvl8pPr marL="3199972" indent="0">
              <a:buNone/>
              <a:defRPr sz="2000"/>
            </a:lvl8pPr>
            <a:lvl9pPr marL="3657111"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9"/>
            <a:ext cx="5486400" cy="804862"/>
          </a:xfrm>
        </p:spPr>
        <p:txBody>
          <a:bodyPr/>
          <a:lstStyle>
            <a:lvl1pPr marL="0" indent="0">
              <a:buNone/>
              <a:defRPr sz="1400"/>
            </a:lvl1pPr>
            <a:lvl2pPr marL="457139" indent="0">
              <a:buNone/>
              <a:defRPr sz="1200"/>
            </a:lvl2pPr>
            <a:lvl3pPr marL="914278" indent="0">
              <a:buNone/>
              <a:defRPr sz="1000"/>
            </a:lvl3pPr>
            <a:lvl4pPr marL="1371417" indent="0">
              <a:buNone/>
              <a:defRPr sz="900"/>
            </a:lvl4pPr>
            <a:lvl5pPr marL="1828555" indent="0">
              <a:buNone/>
              <a:defRPr sz="900"/>
            </a:lvl5pPr>
            <a:lvl6pPr marL="2285694" indent="0">
              <a:buNone/>
              <a:defRPr sz="900"/>
            </a:lvl6pPr>
            <a:lvl7pPr marL="2742833" indent="0">
              <a:buNone/>
              <a:defRPr sz="900"/>
            </a:lvl7pPr>
            <a:lvl8pPr marL="3199972" indent="0">
              <a:buNone/>
              <a:defRPr sz="900"/>
            </a:lvl8pPr>
            <a:lvl9pPr marL="3657111"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DE435C-7C34-4913-9A23-6BB1FBD71DF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18518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5367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575425"/>
            <a:ext cx="2133600" cy="287338"/>
          </a:xfrm>
          <a:prstGeom prst="rect">
            <a:avLst/>
          </a:prstGeom>
          <a:noFill/>
          <a:ln w="9525">
            <a:noFill/>
            <a:miter lim="800000"/>
            <a:headEnd/>
            <a:tailEnd/>
          </a:ln>
          <a:effectLst/>
        </p:spPr>
        <p:txBody>
          <a:bodyPr vert="horz" wrap="square" lIns="72000" tIns="36000" rIns="72000" bIns="36000" numCol="1" anchor="ctr" anchorCtr="0" compatLnSpc="1">
            <a:prstTxWarp prst="textNoShape">
              <a:avLst/>
            </a:prstTxWarp>
          </a:bodyPr>
          <a:lstStyle>
            <a:lvl1pPr>
              <a:defRPr sz="110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575425"/>
            <a:ext cx="2895600" cy="287338"/>
          </a:xfrm>
          <a:prstGeom prst="rect">
            <a:avLst/>
          </a:prstGeom>
          <a:noFill/>
          <a:ln w="9525">
            <a:noFill/>
            <a:miter lim="800000"/>
            <a:headEnd/>
            <a:tailEnd/>
          </a:ln>
          <a:effectLst/>
        </p:spPr>
        <p:txBody>
          <a:bodyPr vert="horz" wrap="square" lIns="72000" tIns="36000" rIns="72000" bIns="36000" numCol="1" anchor="ctr" anchorCtr="0" compatLnSpc="1">
            <a:prstTxWarp prst="textNoShape">
              <a:avLst/>
            </a:prstTxWarp>
          </a:bodyPr>
          <a:lstStyle>
            <a:lvl1pPr algn="ctr">
              <a:defRPr sz="110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7010400" y="6433376"/>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lvl1pPr algn="r">
              <a:defRPr sz="1100" smtClean="0">
                <a:ea typeface="ＭＳ Ｐゴシック" pitchFamily="50" charset="-128"/>
              </a:defRPr>
            </a:lvl1pPr>
          </a:lstStyle>
          <a:p>
            <a:pPr fontAlgn="base">
              <a:spcBef>
                <a:spcPct val="0"/>
              </a:spcBef>
              <a:spcAft>
                <a:spcPct val="0"/>
              </a:spcAft>
              <a:defRPr/>
            </a:pPr>
            <a:fld id="{CAE3EE41-3415-4202-BC91-CCBF9140DDB8}"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
        <p:nvSpPr>
          <p:cNvPr id="2" name="Rectangle 2"/>
          <p:cNvSpPr>
            <a:spLocks noGrp="1" noChangeArrowheads="1"/>
          </p:cNvSpPr>
          <p:nvPr userDrawn="1">
            <p:ph type="title"/>
          </p:nvPr>
        </p:nvSpPr>
        <p:spPr bwMode="auto">
          <a:xfrm>
            <a:off x="0" y="54907"/>
            <a:ext cx="7019925"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ctr" anchorCtr="0" compatLnSpc="1">
            <a:prstTxWarp prst="textNoShape">
              <a:avLst/>
            </a:prstTxWarp>
          </a:bodyPr>
          <a:lstStyle/>
          <a:p>
            <a:pPr lvl="0"/>
            <a:r>
              <a:rPr lang="ja-JP" altLang="en-US"/>
              <a:t>マスタ タイトルの書式設定</a:t>
            </a:r>
          </a:p>
        </p:txBody>
      </p:sp>
      <p:grpSp>
        <p:nvGrpSpPr>
          <p:cNvPr id="12" name="グループ化 4"/>
          <p:cNvGrpSpPr>
            <a:grpSpLocks/>
          </p:cNvGrpSpPr>
          <p:nvPr userDrawn="1"/>
        </p:nvGrpSpPr>
        <p:grpSpPr bwMode="auto">
          <a:xfrm>
            <a:off x="8110913" y="85507"/>
            <a:ext cx="1079500" cy="361950"/>
            <a:chOff x="7164536" y="392474"/>
            <a:chExt cx="1079872" cy="361316"/>
          </a:xfrm>
        </p:grpSpPr>
        <p:pic>
          <p:nvPicPr>
            <p:cNvPr id="13" name="図 14" descr="C:\Users\fujiiyu\AppData\Local\Microsoft\Windows\Temporary Internet Files\Content.Word\fusho_03.gif"/>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164536" y="392475"/>
              <a:ext cx="490855" cy="36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23"/>
            <p:cNvSpPr txBox="1"/>
            <p:nvPr userDrawn="1"/>
          </p:nvSpPr>
          <p:spPr>
            <a:xfrm>
              <a:off x="7596485" y="392474"/>
              <a:ext cx="647923" cy="3422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nchor="b"/>
            <a:lstStyle/>
            <a:p>
              <a:pPr fontAlgn="base">
                <a:spcBef>
                  <a:spcPct val="0"/>
                </a:spcBef>
                <a:defRPr/>
              </a:pPr>
              <a:r>
                <a:rPr lang="ja-JP" altLang="en-US" sz="1200" b="1" kern="100" dirty="0">
                  <a:solidFill>
                    <a:srgbClr val="002E8A"/>
                  </a:solidFill>
                  <a:ea typeface="ＭＳ ゴシック"/>
                  <a:cs typeface="Times New Roman"/>
                </a:rPr>
                <a:t>大阪府</a:t>
              </a:r>
              <a:endParaRPr lang="ja-JP" altLang="en-US" sz="1050" kern="100" dirty="0">
                <a:solidFill>
                  <a:srgbClr val="000000"/>
                </a:solidFill>
                <a:ea typeface="ＭＳ 明朝"/>
                <a:cs typeface="Times New Roman"/>
              </a:endParaRPr>
            </a:p>
          </p:txBody>
        </p:sp>
      </p:grpSp>
      <p:cxnSp>
        <p:nvCxnSpPr>
          <p:cNvPr id="15" name="直線コネクタ 14"/>
          <p:cNvCxnSpPr/>
          <p:nvPr userDrawn="1"/>
        </p:nvCxnSpPr>
        <p:spPr>
          <a:xfrm>
            <a:off x="-1975" y="515720"/>
            <a:ext cx="9144000" cy="0"/>
          </a:xfrm>
          <a:prstGeom prst="line">
            <a:avLst/>
          </a:prstGeom>
          <a:ln w="63500">
            <a:solidFill>
              <a:srgbClr val="1F497D"/>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userDrawn="1"/>
        </p:nvCxnSpPr>
        <p:spPr>
          <a:xfrm>
            <a:off x="-1975" y="477620"/>
            <a:ext cx="9144000" cy="0"/>
          </a:xfrm>
          <a:prstGeom prst="line">
            <a:avLst/>
          </a:prstGeom>
          <a:ln w="38100">
            <a:solidFill>
              <a:srgbClr val="3276C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48789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0" fontAlgn="base" hangingPunct="0">
        <a:spcBef>
          <a:spcPct val="0"/>
        </a:spcBef>
        <a:spcAft>
          <a:spcPct val="0"/>
        </a:spcAft>
        <a:defRPr kumimoji="1" sz="2400">
          <a:solidFill>
            <a:srgbClr val="1F497D"/>
          </a:solidFill>
          <a:latin typeface="+mj-lt"/>
          <a:ea typeface="+mj-ea"/>
          <a:cs typeface="+mj-cs"/>
        </a:defRPr>
      </a:lvl1pPr>
      <a:lvl2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5pPr>
      <a:lvl6pPr marL="457139"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278"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417"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555"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1313" indent="-341313" algn="l" rtl="0" eaLnBrk="0" fontAlgn="base" hangingPunct="0">
        <a:spcBef>
          <a:spcPct val="20000"/>
        </a:spcBef>
        <a:spcAft>
          <a:spcPct val="0"/>
        </a:spcAft>
        <a:buChar char="•"/>
        <a:defRPr kumimoji="1"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kumimoji="1" sz="2800">
          <a:solidFill>
            <a:schemeClr val="tx1"/>
          </a:solidFill>
          <a:latin typeface="+mn-lt"/>
          <a:ea typeface="+mn-ea"/>
        </a:defRPr>
      </a:lvl2pPr>
      <a:lvl3pPr marL="1141413" indent="-227013" algn="l" rtl="0" eaLnBrk="0" fontAlgn="base" hangingPunct="0">
        <a:spcBef>
          <a:spcPct val="20000"/>
        </a:spcBef>
        <a:spcAft>
          <a:spcPct val="0"/>
        </a:spcAft>
        <a:buChar char="•"/>
        <a:defRPr kumimoji="1" sz="2400">
          <a:solidFill>
            <a:schemeClr val="tx1"/>
          </a:solidFill>
          <a:latin typeface="+mn-lt"/>
          <a:ea typeface="+mn-ea"/>
        </a:defRPr>
      </a:lvl3pPr>
      <a:lvl4pPr marL="1598613" indent="-227013" algn="l" rtl="0" eaLnBrk="0" fontAlgn="base" hangingPunct="0">
        <a:spcBef>
          <a:spcPct val="20000"/>
        </a:spcBef>
        <a:spcAft>
          <a:spcPct val="0"/>
        </a:spcAft>
        <a:buChar char="–"/>
        <a:defRPr kumimoji="1" sz="2000">
          <a:solidFill>
            <a:schemeClr val="tx1"/>
          </a:solidFill>
          <a:latin typeface="+mn-lt"/>
          <a:ea typeface="+mn-ea"/>
        </a:defRPr>
      </a:lvl4pPr>
      <a:lvl5pPr marL="2055813" indent="-227013" algn="l" rtl="0" eaLnBrk="0" fontAlgn="base" hangingPunct="0">
        <a:spcBef>
          <a:spcPct val="20000"/>
        </a:spcBef>
        <a:spcAft>
          <a:spcPct val="0"/>
        </a:spcAft>
        <a:buChar char="»"/>
        <a:defRPr kumimoji="1" sz="2000">
          <a:solidFill>
            <a:schemeClr val="tx1"/>
          </a:solidFill>
          <a:latin typeface="+mn-lt"/>
          <a:ea typeface="+mn-ea"/>
        </a:defRPr>
      </a:lvl5pPr>
      <a:lvl6pPr marL="2514264" indent="-228570" algn="l" rtl="0" fontAlgn="base">
        <a:spcBef>
          <a:spcPct val="20000"/>
        </a:spcBef>
        <a:spcAft>
          <a:spcPct val="0"/>
        </a:spcAft>
        <a:buChar char="»"/>
        <a:defRPr kumimoji="1" sz="2000">
          <a:solidFill>
            <a:schemeClr val="tx1"/>
          </a:solidFill>
          <a:latin typeface="+mn-lt"/>
          <a:ea typeface="+mn-ea"/>
        </a:defRPr>
      </a:lvl6pPr>
      <a:lvl7pPr marL="2971403" indent="-228570" algn="l" rtl="0" fontAlgn="base">
        <a:spcBef>
          <a:spcPct val="20000"/>
        </a:spcBef>
        <a:spcAft>
          <a:spcPct val="0"/>
        </a:spcAft>
        <a:buChar char="»"/>
        <a:defRPr kumimoji="1" sz="2000">
          <a:solidFill>
            <a:schemeClr val="tx1"/>
          </a:solidFill>
          <a:latin typeface="+mn-lt"/>
          <a:ea typeface="+mn-ea"/>
        </a:defRPr>
      </a:lvl7pPr>
      <a:lvl8pPr marL="3428542" indent="-228570" algn="l" rtl="0" fontAlgn="base">
        <a:spcBef>
          <a:spcPct val="20000"/>
        </a:spcBef>
        <a:spcAft>
          <a:spcPct val="0"/>
        </a:spcAft>
        <a:buChar char="»"/>
        <a:defRPr kumimoji="1" sz="2000">
          <a:solidFill>
            <a:schemeClr val="tx1"/>
          </a:solidFill>
          <a:latin typeface="+mn-lt"/>
          <a:ea typeface="+mn-ea"/>
        </a:defRPr>
      </a:lvl8pPr>
      <a:lvl9pPr marL="3885681" indent="-22857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278" rtl="0" eaLnBrk="1" latinLnBrk="0" hangingPunct="1">
        <a:defRPr kumimoji="1" sz="1800" kern="1200">
          <a:solidFill>
            <a:schemeClr val="tx1"/>
          </a:solidFill>
          <a:latin typeface="+mn-lt"/>
          <a:ea typeface="+mn-ea"/>
          <a:cs typeface="+mn-cs"/>
        </a:defRPr>
      </a:lvl1pPr>
      <a:lvl2pPr marL="457139" algn="l" defTabSz="914278" rtl="0" eaLnBrk="1" latinLnBrk="0" hangingPunct="1">
        <a:defRPr kumimoji="1" sz="1800" kern="1200">
          <a:solidFill>
            <a:schemeClr val="tx1"/>
          </a:solidFill>
          <a:latin typeface="+mn-lt"/>
          <a:ea typeface="+mn-ea"/>
          <a:cs typeface="+mn-cs"/>
        </a:defRPr>
      </a:lvl2pPr>
      <a:lvl3pPr marL="914278" algn="l" defTabSz="914278" rtl="0" eaLnBrk="1" latinLnBrk="0" hangingPunct="1">
        <a:defRPr kumimoji="1" sz="1800" kern="1200">
          <a:solidFill>
            <a:schemeClr val="tx1"/>
          </a:solidFill>
          <a:latin typeface="+mn-lt"/>
          <a:ea typeface="+mn-ea"/>
          <a:cs typeface="+mn-cs"/>
        </a:defRPr>
      </a:lvl3pPr>
      <a:lvl4pPr marL="1371417" algn="l" defTabSz="914278" rtl="0" eaLnBrk="1" latinLnBrk="0" hangingPunct="1">
        <a:defRPr kumimoji="1" sz="1800" kern="1200">
          <a:solidFill>
            <a:schemeClr val="tx1"/>
          </a:solidFill>
          <a:latin typeface="+mn-lt"/>
          <a:ea typeface="+mn-ea"/>
          <a:cs typeface="+mn-cs"/>
        </a:defRPr>
      </a:lvl4pPr>
      <a:lvl5pPr marL="1828555" algn="l" defTabSz="914278" rtl="0" eaLnBrk="1" latinLnBrk="0" hangingPunct="1">
        <a:defRPr kumimoji="1" sz="1800" kern="1200">
          <a:solidFill>
            <a:schemeClr val="tx1"/>
          </a:solidFill>
          <a:latin typeface="+mn-lt"/>
          <a:ea typeface="+mn-ea"/>
          <a:cs typeface="+mn-cs"/>
        </a:defRPr>
      </a:lvl5pPr>
      <a:lvl6pPr marL="2285694" algn="l" defTabSz="914278" rtl="0" eaLnBrk="1" latinLnBrk="0" hangingPunct="1">
        <a:defRPr kumimoji="1" sz="1800" kern="1200">
          <a:solidFill>
            <a:schemeClr val="tx1"/>
          </a:solidFill>
          <a:latin typeface="+mn-lt"/>
          <a:ea typeface="+mn-ea"/>
          <a:cs typeface="+mn-cs"/>
        </a:defRPr>
      </a:lvl6pPr>
      <a:lvl7pPr marL="2742833" algn="l" defTabSz="914278" rtl="0" eaLnBrk="1" latinLnBrk="0" hangingPunct="1">
        <a:defRPr kumimoji="1" sz="1800" kern="1200">
          <a:solidFill>
            <a:schemeClr val="tx1"/>
          </a:solidFill>
          <a:latin typeface="+mn-lt"/>
          <a:ea typeface="+mn-ea"/>
          <a:cs typeface="+mn-cs"/>
        </a:defRPr>
      </a:lvl7pPr>
      <a:lvl8pPr marL="3199972" algn="l" defTabSz="914278" rtl="0" eaLnBrk="1" latinLnBrk="0" hangingPunct="1">
        <a:defRPr kumimoji="1" sz="1800" kern="1200">
          <a:solidFill>
            <a:schemeClr val="tx1"/>
          </a:solidFill>
          <a:latin typeface="+mn-lt"/>
          <a:ea typeface="+mn-ea"/>
          <a:cs typeface="+mn-cs"/>
        </a:defRPr>
      </a:lvl8pPr>
      <a:lvl9pPr marL="3657111" algn="l" defTabSz="914278"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5367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575425"/>
            <a:ext cx="2133600" cy="287338"/>
          </a:xfrm>
          <a:prstGeom prst="rect">
            <a:avLst/>
          </a:prstGeom>
          <a:noFill/>
          <a:ln w="9525">
            <a:noFill/>
            <a:miter lim="800000"/>
            <a:headEnd/>
            <a:tailEnd/>
          </a:ln>
          <a:effectLst/>
        </p:spPr>
        <p:txBody>
          <a:bodyPr vert="horz" wrap="square" lIns="72000" tIns="36000" rIns="72000" bIns="36000" numCol="1" anchor="ctr" anchorCtr="0" compatLnSpc="1">
            <a:prstTxWarp prst="textNoShape">
              <a:avLst/>
            </a:prstTxWarp>
          </a:bodyPr>
          <a:lstStyle>
            <a:lvl1pPr>
              <a:defRPr sz="110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575425"/>
            <a:ext cx="2895600" cy="287338"/>
          </a:xfrm>
          <a:prstGeom prst="rect">
            <a:avLst/>
          </a:prstGeom>
          <a:noFill/>
          <a:ln w="9525">
            <a:noFill/>
            <a:miter lim="800000"/>
            <a:headEnd/>
            <a:tailEnd/>
          </a:ln>
          <a:effectLst/>
        </p:spPr>
        <p:txBody>
          <a:bodyPr vert="horz" wrap="square" lIns="72000" tIns="36000" rIns="72000" bIns="36000" numCol="1" anchor="ctr" anchorCtr="0" compatLnSpc="1">
            <a:prstTxWarp prst="textNoShape">
              <a:avLst/>
            </a:prstTxWarp>
          </a:bodyPr>
          <a:lstStyle>
            <a:lvl1pPr algn="ctr">
              <a:defRPr sz="110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7010400" y="6433376"/>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lvl1pPr algn="r">
              <a:defRPr sz="1100" smtClean="0">
                <a:ea typeface="ＭＳ Ｐゴシック" pitchFamily="50" charset="-128"/>
              </a:defRPr>
            </a:lvl1pPr>
          </a:lstStyle>
          <a:p>
            <a:pPr fontAlgn="base">
              <a:spcBef>
                <a:spcPct val="0"/>
              </a:spcBef>
              <a:spcAft>
                <a:spcPct val="0"/>
              </a:spcAft>
              <a:defRPr/>
            </a:pPr>
            <a:fld id="{CAE3EE41-3415-4202-BC91-CCBF9140DDB8}"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
        <p:nvSpPr>
          <p:cNvPr id="2" name="Rectangle 2"/>
          <p:cNvSpPr>
            <a:spLocks noGrp="1" noChangeArrowheads="1"/>
          </p:cNvSpPr>
          <p:nvPr userDrawn="1">
            <p:ph type="title"/>
          </p:nvPr>
        </p:nvSpPr>
        <p:spPr bwMode="auto">
          <a:xfrm>
            <a:off x="0" y="471050"/>
            <a:ext cx="7019925"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ctr" anchorCtr="0" compatLnSpc="1">
            <a:prstTxWarp prst="textNoShape">
              <a:avLst/>
            </a:prstTxWarp>
          </a:bodyPr>
          <a:lstStyle/>
          <a:p>
            <a:pPr lvl="0"/>
            <a:r>
              <a:rPr lang="ja-JP" altLang="en-US"/>
              <a:t>マスタ タイトルの書式設定</a:t>
            </a:r>
          </a:p>
        </p:txBody>
      </p:sp>
      <p:grpSp>
        <p:nvGrpSpPr>
          <p:cNvPr id="12" name="グループ化 4"/>
          <p:cNvGrpSpPr>
            <a:grpSpLocks/>
          </p:cNvGrpSpPr>
          <p:nvPr userDrawn="1"/>
        </p:nvGrpSpPr>
        <p:grpSpPr bwMode="auto">
          <a:xfrm>
            <a:off x="8110913" y="501650"/>
            <a:ext cx="1079500" cy="361950"/>
            <a:chOff x="7164536" y="392474"/>
            <a:chExt cx="1079872" cy="361316"/>
          </a:xfrm>
        </p:grpSpPr>
        <p:pic>
          <p:nvPicPr>
            <p:cNvPr id="13" name="図 14" descr="C:\Users\fujiiyu\AppData\Local\Microsoft\Windows\Temporary Internet Files\Content.Word\fusho_03.gif"/>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164536" y="392475"/>
              <a:ext cx="490855" cy="36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23"/>
            <p:cNvSpPr txBox="1"/>
            <p:nvPr userDrawn="1"/>
          </p:nvSpPr>
          <p:spPr>
            <a:xfrm>
              <a:off x="7596485" y="392474"/>
              <a:ext cx="647923" cy="3422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nchor="b"/>
            <a:lstStyle/>
            <a:p>
              <a:pPr fontAlgn="base">
                <a:spcBef>
                  <a:spcPct val="0"/>
                </a:spcBef>
                <a:defRPr/>
              </a:pPr>
              <a:r>
                <a:rPr lang="ja-JP" altLang="en-US" sz="1200" b="1" kern="100" dirty="0">
                  <a:solidFill>
                    <a:srgbClr val="002E8A"/>
                  </a:solidFill>
                  <a:ea typeface="ＭＳ ゴシック"/>
                  <a:cs typeface="Times New Roman"/>
                </a:rPr>
                <a:t>大阪府</a:t>
              </a:r>
              <a:endParaRPr lang="ja-JP" altLang="en-US" sz="1050" kern="100" dirty="0">
                <a:solidFill>
                  <a:srgbClr val="000000"/>
                </a:solidFill>
                <a:ea typeface="ＭＳ 明朝"/>
                <a:cs typeface="Times New Roman"/>
              </a:endParaRPr>
            </a:p>
          </p:txBody>
        </p:sp>
      </p:grpSp>
      <p:cxnSp>
        <p:nvCxnSpPr>
          <p:cNvPr id="15" name="直線コネクタ 14"/>
          <p:cNvCxnSpPr/>
          <p:nvPr userDrawn="1"/>
        </p:nvCxnSpPr>
        <p:spPr>
          <a:xfrm>
            <a:off x="-1975" y="931863"/>
            <a:ext cx="9144000" cy="0"/>
          </a:xfrm>
          <a:prstGeom prst="line">
            <a:avLst/>
          </a:prstGeom>
          <a:ln w="63500">
            <a:solidFill>
              <a:srgbClr val="1F497D"/>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userDrawn="1"/>
        </p:nvCxnSpPr>
        <p:spPr>
          <a:xfrm>
            <a:off x="-1975" y="893763"/>
            <a:ext cx="9144000" cy="0"/>
          </a:xfrm>
          <a:prstGeom prst="line">
            <a:avLst/>
          </a:prstGeom>
          <a:ln w="38100">
            <a:solidFill>
              <a:srgbClr val="3276C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99500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rtl="0" eaLnBrk="0" fontAlgn="base" hangingPunct="0">
        <a:spcBef>
          <a:spcPct val="0"/>
        </a:spcBef>
        <a:spcAft>
          <a:spcPct val="0"/>
        </a:spcAft>
        <a:defRPr kumimoji="1" sz="2400">
          <a:solidFill>
            <a:srgbClr val="1F497D"/>
          </a:solidFill>
          <a:latin typeface="+mj-lt"/>
          <a:ea typeface="+mj-ea"/>
          <a:cs typeface="+mj-cs"/>
        </a:defRPr>
      </a:lvl1pPr>
      <a:lvl2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5pPr>
      <a:lvl6pPr marL="457139"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278"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417"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555"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1313" indent="-341313" algn="l" rtl="0" eaLnBrk="0" fontAlgn="base" hangingPunct="0">
        <a:spcBef>
          <a:spcPct val="20000"/>
        </a:spcBef>
        <a:spcAft>
          <a:spcPct val="0"/>
        </a:spcAft>
        <a:buChar char="•"/>
        <a:defRPr kumimoji="1"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kumimoji="1" sz="2800">
          <a:solidFill>
            <a:schemeClr val="tx1"/>
          </a:solidFill>
          <a:latin typeface="+mn-lt"/>
          <a:ea typeface="+mn-ea"/>
        </a:defRPr>
      </a:lvl2pPr>
      <a:lvl3pPr marL="1141413" indent="-227013" algn="l" rtl="0" eaLnBrk="0" fontAlgn="base" hangingPunct="0">
        <a:spcBef>
          <a:spcPct val="20000"/>
        </a:spcBef>
        <a:spcAft>
          <a:spcPct val="0"/>
        </a:spcAft>
        <a:buChar char="•"/>
        <a:defRPr kumimoji="1" sz="2400">
          <a:solidFill>
            <a:schemeClr val="tx1"/>
          </a:solidFill>
          <a:latin typeface="+mn-lt"/>
          <a:ea typeface="+mn-ea"/>
        </a:defRPr>
      </a:lvl3pPr>
      <a:lvl4pPr marL="1598613" indent="-227013" algn="l" rtl="0" eaLnBrk="0" fontAlgn="base" hangingPunct="0">
        <a:spcBef>
          <a:spcPct val="20000"/>
        </a:spcBef>
        <a:spcAft>
          <a:spcPct val="0"/>
        </a:spcAft>
        <a:buChar char="–"/>
        <a:defRPr kumimoji="1" sz="2000">
          <a:solidFill>
            <a:schemeClr val="tx1"/>
          </a:solidFill>
          <a:latin typeface="+mn-lt"/>
          <a:ea typeface="+mn-ea"/>
        </a:defRPr>
      </a:lvl4pPr>
      <a:lvl5pPr marL="2055813" indent="-227013" algn="l" rtl="0" eaLnBrk="0" fontAlgn="base" hangingPunct="0">
        <a:spcBef>
          <a:spcPct val="20000"/>
        </a:spcBef>
        <a:spcAft>
          <a:spcPct val="0"/>
        </a:spcAft>
        <a:buChar char="»"/>
        <a:defRPr kumimoji="1" sz="2000">
          <a:solidFill>
            <a:schemeClr val="tx1"/>
          </a:solidFill>
          <a:latin typeface="+mn-lt"/>
          <a:ea typeface="+mn-ea"/>
        </a:defRPr>
      </a:lvl5pPr>
      <a:lvl6pPr marL="2514264" indent="-228570" algn="l" rtl="0" fontAlgn="base">
        <a:spcBef>
          <a:spcPct val="20000"/>
        </a:spcBef>
        <a:spcAft>
          <a:spcPct val="0"/>
        </a:spcAft>
        <a:buChar char="»"/>
        <a:defRPr kumimoji="1" sz="2000">
          <a:solidFill>
            <a:schemeClr val="tx1"/>
          </a:solidFill>
          <a:latin typeface="+mn-lt"/>
          <a:ea typeface="+mn-ea"/>
        </a:defRPr>
      </a:lvl6pPr>
      <a:lvl7pPr marL="2971403" indent="-228570" algn="l" rtl="0" fontAlgn="base">
        <a:spcBef>
          <a:spcPct val="20000"/>
        </a:spcBef>
        <a:spcAft>
          <a:spcPct val="0"/>
        </a:spcAft>
        <a:buChar char="»"/>
        <a:defRPr kumimoji="1" sz="2000">
          <a:solidFill>
            <a:schemeClr val="tx1"/>
          </a:solidFill>
          <a:latin typeface="+mn-lt"/>
          <a:ea typeface="+mn-ea"/>
        </a:defRPr>
      </a:lvl7pPr>
      <a:lvl8pPr marL="3428542" indent="-228570" algn="l" rtl="0" fontAlgn="base">
        <a:spcBef>
          <a:spcPct val="20000"/>
        </a:spcBef>
        <a:spcAft>
          <a:spcPct val="0"/>
        </a:spcAft>
        <a:buChar char="»"/>
        <a:defRPr kumimoji="1" sz="2000">
          <a:solidFill>
            <a:schemeClr val="tx1"/>
          </a:solidFill>
          <a:latin typeface="+mn-lt"/>
          <a:ea typeface="+mn-ea"/>
        </a:defRPr>
      </a:lvl8pPr>
      <a:lvl9pPr marL="3885681" indent="-22857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278" rtl="0" eaLnBrk="1" latinLnBrk="0" hangingPunct="1">
        <a:defRPr kumimoji="1" sz="1800" kern="1200">
          <a:solidFill>
            <a:schemeClr val="tx1"/>
          </a:solidFill>
          <a:latin typeface="+mn-lt"/>
          <a:ea typeface="+mn-ea"/>
          <a:cs typeface="+mn-cs"/>
        </a:defRPr>
      </a:lvl1pPr>
      <a:lvl2pPr marL="457139" algn="l" defTabSz="914278" rtl="0" eaLnBrk="1" latinLnBrk="0" hangingPunct="1">
        <a:defRPr kumimoji="1" sz="1800" kern="1200">
          <a:solidFill>
            <a:schemeClr val="tx1"/>
          </a:solidFill>
          <a:latin typeface="+mn-lt"/>
          <a:ea typeface="+mn-ea"/>
          <a:cs typeface="+mn-cs"/>
        </a:defRPr>
      </a:lvl2pPr>
      <a:lvl3pPr marL="914278" algn="l" defTabSz="914278" rtl="0" eaLnBrk="1" latinLnBrk="0" hangingPunct="1">
        <a:defRPr kumimoji="1" sz="1800" kern="1200">
          <a:solidFill>
            <a:schemeClr val="tx1"/>
          </a:solidFill>
          <a:latin typeface="+mn-lt"/>
          <a:ea typeface="+mn-ea"/>
          <a:cs typeface="+mn-cs"/>
        </a:defRPr>
      </a:lvl3pPr>
      <a:lvl4pPr marL="1371417" algn="l" defTabSz="914278" rtl="0" eaLnBrk="1" latinLnBrk="0" hangingPunct="1">
        <a:defRPr kumimoji="1" sz="1800" kern="1200">
          <a:solidFill>
            <a:schemeClr val="tx1"/>
          </a:solidFill>
          <a:latin typeface="+mn-lt"/>
          <a:ea typeface="+mn-ea"/>
          <a:cs typeface="+mn-cs"/>
        </a:defRPr>
      </a:lvl4pPr>
      <a:lvl5pPr marL="1828555" algn="l" defTabSz="914278" rtl="0" eaLnBrk="1" latinLnBrk="0" hangingPunct="1">
        <a:defRPr kumimoji="1" sz="1800" kern="1200">
          <a:solidFill>
            <a:schemeClr val="tx1"/>
          </a:solidFill>
          <a:latin typeface="+mn-lt"/>
          <a:ea typeface="+mn-ea"/>
          <a:cs typeface="+mn-cs"/>
        </a:defRPr>
      </a:lvl5pPr>
      <a:lvl6pPr marL="2285694" algn="l" defTabSz="914278" rtl="0" eaLnBrk="1" latinLnBrk="0" hangingPunct="1">
        <a:defRPr kumimoji="1" sz="1800" kern="1200">
          <a:solidFill>
            <a:schemeClr val="tx1"/>
          </a:solidFill>
          <a:latin typeface="+mn-lt"/>
          <a:ea typeface="+mn-ea"/>
          <a:cs typeface="+mn-cs"/>
        </a:defRPr>
      </a:lvl6pPr>
      <a:lvl7pPr marL="2742833" algn="l" defTabSz="914278" rtl="0" eaLnBrk="1" latinLnBrk="0" hangingPunct="1">
        <a:defRPr kumimoji="1" sz="1800" kern="1200">
          <a:solidFill>
            <a:schemeClr val="tx1"/>
          </a:solidFill>
          <a:latin typeface="+mn-lt"/>
          <a:ea typeface="+mn-ea"/>
          <a:cs typeface="+mn-cs"/>
        </a:defRPr>
      </a:lvl7pPr>
      <a:lvl8pPr marL="3199972" algn="l" defTabSz="914278" rtl="0" eaLnBrk="1" latinLnBrk="0" hangingPunct="1">
        <a:defRPr kumimoji="1" sz="1800" kern="1200">
          <a:solidFill>
            <a:schemeClr val="tx1"/>
          </a:solidFill>
          <a:latin typeface="+mn-lt"/>
          <a:ea typeface="+mn-ea"/>
          <a:cs typeface="+mn-cs"/>
        </a:defRPr>
      </a:lvl8pPr>
      <a:lvl9pPr marL="3657111" algn="l" defTabSz="914278"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33.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31.emf"/><Relationship Id="rId5" Type="http://schemas.openxmlformats.org/officeDocument/2006/relationships/oleObject" Target="../embeddings/oleObject1.bin"/><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chart" Target="../charts/char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type="ctrTitle"/>
          </p:nvPr>
        </p:nvSpPr>
        <p:spPr>
          <a:xfrm>
            <a:off x="1381397" y="2362200"/>
            <a:ext cx="7380000" cy="901347"/>
          </a:xfrm>
        </p:spPr>
        <p:txBody>
          <a:bodyPr wrap="square">
            <a:noAutofit/>
          </a:bodyPr>
          <a:lstStyle/>
          <a:p>
            <a:r>
              <a:rPr lang="ja-JP" altLang="en-US" sz="2800" b="1" dirty="0">
                <a:latin typeface="游ゴシック" panose="020B0400000000000000" pitchFamily="50" charset="-128"/>
                <a:ea typeface="游ゴシック" panose="020B0400000000000000" pitchFamily="50" charset="-128"/>
              </a:rPr>
              <a:t>住宅建築物耐震</a:t>
            </a:r>
            <a:r>
              <a:rPr lang="en-US" altLang="ja-JP" sz="2800" b="1" dirty="0">
                <a:latin typeface="游ゴシック" panose="020B0400000000000000" pitchFamily="50" charset="-128"/>
                <a:ea typeface="游ゴシック" panose="020B0400000000000000" pitchFamily="50" charset="-128"/>
              </a:rPr>
              <a:t>10</a:t>
            </a:r>
            <a:r>
              <a:rPr lang="ja-JP" altLang="en-US" sz="2800" b="1" dirty="0">
                <a:latin typeface="游ゴシック" panose="020B0400000000000000" pitchFamily="50" charset="-128"/>
                <a:ea typeface="游ゴシック" panose="020B0400000000000000" pitchFamily="50" charset="-128"/>
              </a:rPr>
              <a:t>ヵ年戦略・大阪</a:t>
            </a:r>
            <a:br>
              <a:rPr lang="en-US" altLang="ja-JP" sz="2800" b="1" dirty="0">
                <a:latin typeface="游ゴシック" panose="020B0400000000000000" pitchFamily="50" charset="-128"/>
                <a:ea typeface="游ゴシック" panose="020B0400000000000000" pitchFamily="50" charset="-128"/>
              </a:rPr>
            </a:br>
            <a:r>
              <a:rPr lang="ja-JP" altLang="en-US" sz="2800" b="1" dirty="0">
                <a:latin typeface="游ゴシック" panose="020B0400000000000000" pitchFamily="50" charset="-128"/>
                <a:ea typeface="游ゴシック" panose="020B0400000000000000" pitchFamily="50" charset="-128"/>
              </a:rPr>
              <a:t>進捗状況と今後の課題</a:t>
            </a:r>
          </a:p>
        </p:txBody>
      </p:sp>
      <p:sp>
        <p:nvSpPr>
          <p:cNvPr id="5" name="正方形/長方形 4"/>
          <p:cNvSpPr/>
          <p:nvPr/>
        </p:nvSpPr>
        <p:spPr>
          <a:xfrm>
            <a:off x="7523565" y="154190"/>
            <a:ext cx="1501253" cy="584775"/>
          </a:xfrm>
          <a:prstGeom prst="rect">
            <a:avLst/>
          </a:prstGeom>
          <a:noFill/>
          <a:ln w="28575">
            <a:solidFill>
              <a:srgbClr val="1F497D"/>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28" tIns="45714" rIns="91428" bIns="45714" numCol="1" anchor="ctr" anchorCtr="0" compatLnSpc="1">
            <a:prstTxWarp prst="textNoShape">
              <a:avLst/>
            </a:prstTxWarp>
          </a:bodyPr>
          <a:lstStyle/>
          <a:p>
            <a:pPr algn="ctr" eaLnBrk="0" hangingPunct="0"/>
            <a:r>
              <a:rPr lang="ja-JP" altLang="en-US" sz="3200" dirty="0">
                <a:solidFill>
                  <a:srgbClr val="1F497D"/>
                </a:solidFill>
                <a:latin typeface="ＭＳ ゴシック" panose="020B0609070205080204" pitchFamily="49" charset="-128"/>
                <a:ea typeface="ＭＳ ゴシック" panose="020B0609070205080204" pitchFamily="49" charset="-128"/>
                <a:cs typeface="+mj-cs"/>
              </a:rPr>
              <a:t>資料</a:t>
            </a:r>
            <a:r>
              <a:rPr lang="en-US" altLang="ja-JP" sz="3200" dirty="0">
                <a:solidFill>
                  <a:srgbClr val="1F497D"/>
                </a:solidFill>
                <a:latin typeface="ＭＳ ゴシック" panose="020B0609070205080204" pitchFamily="49" charset="-128"/>
                <a:ea typeface="ＭＳ ゴシック" panose="020B0609070205080204" pitchFamily="49" charset="-128"/>
                <a:cs typeface="+mj-cs"/>
              </a:rPr>
              <a:t>1</a:t>
            </a:r>
          </a:p>
        </p:txBody>
      </p:sp>
    </p:spTree>
    <p:extLst>
      <p:ext uri="{BB962C8B-B14F-4D97-AF65-F5344CB8AC3E}">
        <p14:creationId xmlns:p14="http://schemas.microsoft.com/office/powerpoint/2010/main" val="184014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216000" y="1152000"/>
            <a:ext cx="8712000" cy="768977"/>
          </a:xfrm>
          <a:prstGeom prst="rect">
            <a:avLst/>
          </a:prstGeom>
          <a:solidFill>
            <a:schemeClr val="accent5"/>
          </a:solidFill>
          <a:ln>
            <a:noFill/>
          </a:ln>
        </p:spPr>
        <p:style>
          <a:lnRef idx="2">
            <a:schemeClr val="accent3"/>
          </a:lnRef>
          <a:fillRef idx="1">
            <a:schemeClr val="lt1"/>
          </a:fillRef>
          <a:effectRef idx="0">
            <a:schemeClr val="accent3"/>
          </a:effectRef>
          <a:fontRef idx="minor">
            <a:schemeClr val="dk1"/>
          </a:fontRef>
        </p:style>
        <p:txBody>
          <a:bodyPr lIns="36000" tIns="36000" rIns="36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○リフォームに合わせた耐震改修を幅広く進めていくため、チラシ等により所有者へ普及啓発を実施</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○不動産関係団体等と連携し、売買等の機会を捉えた耐震化の働きかけを実施</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 name="タイトル 1"/>
          <p:cNvSpPr>
            <a:spLocks noGrp="1"/>
          </p:cNvSpPr>
          <p:nvPr>
            <p:ph type="title"/>
          </p:nvPr>
        </p:nvSpPr>
        <p:spPr>
          <a:xfrm>
            <a:off x="0" y="252000"/>
            <a:ext cx="6552000" cy="648000"/>
          </a:xfrm>
        </p:spPr>
        <p:txBody>
          <a:bodyPr/>
          <a:lstStyle/>
          <a:p>
            <a:r>
              <a:rPr lang="ja-JP" altLang="en-US" sz="2000" b="1" dirty="0">
                <a:latin typeface="游ゴシック" panose="020B0400000000000000" pitchFamily="50" charset="-128"/>
                <a:ea typeface="游ゴシック" panose="020B0400000000000000" pitchFamily="50" charset="-128"/>
              </a:rPr>
              <a:t>■木造住宅</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きっかけづくり・具体化</a:t>
            </a:r>
            <a:r>
              <a:rPr lang="en-US" altLang="ja-JP" sz="2000" b="1" dirty="0">
                <a:latin typeface="游ゴシック" panose="020B0400000000000000" pitchFamily="50" charset="-128"/>
                <a:ea typeface="游ゴシック" panose="020B0400000000000000" pitchFamily="50" charset="-128"/>
              </a:rPr>
              <a:t>】</a:t>
            </a:r>
            <a:br>
              <a:rPr lang="en-US" altLang="ja-JP" sz="2000" b="1" dirty="0">
                <a:latin typeface="游ゴシック" panose="020B0400000000000000" pitchFamily="50" charset="-128"/>
                <a:ea typeface="游ゴシック" panose="020B0400000000000000" pitchFamily="50" charset="-128"/>
              </a:rPr>
            </a:br>
            <a:r>
              <a:rPr lang="ja-JP" altLang="en-US" sz="2000" b="1" dirty="0">
                <a:latin typeface="游ゴシック" panose="020B0400000000000000" pitchFamily="50" charset="-128"/>
                <a:ea typeface="游ゴシック" panose="020B0400000000000000" pitchFamily="50" charset="-128"/>
              </a:rPr>
              <a:t>　リフォーム事業者との連携等</a:t>
            </a:r>
          </a:p>
        </p:txBody>
      </p:sp>
      <p:sp>
        <p:nvSpPr>
          <p:cNvPr id="9" name="正方形/長方形 8"/>
          <p:cNvSpPr/>
          <p:nvPr/>
        </p:nvSpPr>
        <p:spPr>
          <a:xfrm>
            <a:off x="6615713" y="3995956"/>
            <a:ext cx="748923" cy="26161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チラシ▶</a:t>
            </a:r>
          </a:p>
        </p:txBody>
      </p:sp>
      <p:pic>
        <p:nvPicPr>
          <p:cNvPr id="13" name="図 12">
            <a:extLst>
              <a:ext uri="{FF2B5EF4-FFF2-40B4-BE49-F238E27FC236}">
                <a16:creationId xmlns:a16="http://schemas.microsoft.com/office/drawing/2014/main" id="{A4EA3381-06FB-4FD1-BD9D-8CE2DDDBFF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0037" y="2021288"/>
            <a:ext cx="1637963" cy="2365947"/>
          </a:xfrm>
          <a:prstGeom prst="rect">
            <a:avLst/>
          </a:prstGeom>
        </p:spPr>
      </p:pic>
      <p:sp>
        <p:nvSpPr>
          <p:cNvPr id="12" name="正方形/長方形 11">
            <a:extLst>
              <a:ext uri="{FF2B5EF4-FFF2-40B4-BE49-F238E27FC236}">
                <a16:creationId xmlns:a16="http://schemas.microsoft.com/office/drawing/2014/main" id="{EB868C50-63EF-4929-A4DA-BB6E215E9280}"/>
              </a:ext>
            </a:extLst>
          </p:cNvPr>
          <p:cNvSpPr/>
          <p:nvPr/>
        </p:nvSpPr>
        <p:spPr>
          <a:xfrm>
            <a:off x="216000" y="2085120"/>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取組実績</a:t>
            </a:r>
          </a:p>
        </p:txBody>
      </p:sp>
      <p:sp>
        <p:nvSpPr>
          <p:cNvPr id="16" name="テキスト ボックス 15">
            <a:extLst>
              <a:ext uri="{FF2B5EF4-FFF2-40B4-BE49-F238E27FC236}">
                <a16:creationId xmlns:a16="http://schemas.microsoft.com/office/drawing/2014/main" id="{E66C3EA6-2E25-4844-AD87-B2397B911269}"/>
              </a:ext>
            </a:extLst>
          </p:cNvPr>
          <p:cNvSpPr txBox="1"/>
          <p:nvPr/>
        </p:nvSpPr>
        <p:spPr>
          <a:xfrm>
            <a:off x="216000" y="4475259"/>
            <a:ext cx="8712000" cy="95410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92075" marR="0" lvl="0" indent="-92075"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リフォーム時の耐震改修は、リフォームと耐震改修を単独で実施するより工事費を抑えられることや所有者の動機付けができる機会であることなどから、周知機会を更に増やし、取組みを促進していく必要があ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92075" marR="0" lvl="0" indent="-92075" algn="l" defTabSz="914400" rtl="0" eaLnBrk="1" fontAlgn="auto" latinLnBrk="0" hangingPunct="1">
              <a:lnSpc>
                <a:spcPct val="100000"/>
              </a:lnSpc>
              <a:spcBef>
                <a:spcPts val="0"/>
              </a:spcBef>
              <a:spcAft>
                <a:spcPts val="0"/>
              </a:spcAft>
              <a:buClrTx/>
              <a:buSzTx/>
              <a:buFontTx/>
              <a:buNone/>
              <a:tabLst/>
              <a:defRPr/>
            </a:pPr>
            <a:r>
              <a:rPr lang="ja-JP" altLang="en-US" sz="1400" dirty="0">
                <a:solidFill>
                  <a:srgbClr val="000000"/>
                </a:solidFill>
                <a:latin typeface="游ゴシック" panose="020B0400000000000000" pitchFamily="50" charset="-128"/>
                <a:ea typeface="游ゴシック" panose="020B0400000000000000" pitchFamily="50" charset="-128"/>
              </a:rPr>
              <a:t>〇相続の機会を捉えた働きかけも必要なため、司法書士等と連携した取組みを行う必要がある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5" name="スライド番号プレースホルダー 3">
            <a:extLst>
              <a:ext uri="{FF2B5EF4-FFF2-40B4-BE49-F238E27FC236}">
                <a16:creationId xmlns:a16="http://schemas.microsoft.com/office/drawing/2014/main" id="{8553CB20-7A20-4DB6-869F-14C89B1E37E9}"/>
              </a:ext>
            </a:extLst>
          </p:cNvPr>
          <p:cNvSpPr txBox="1">
            <a:spLocks/>
          </p:cNvSpPr>
          <p:nvPr/>
        </p:nvSpPr>
        <p:spPr bwMode="auto">
          <a:xfrm>
            <a:off x="7010400"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954CD4-AF95-4C78-B160-84012AB9CEDB}" type="slidenum">
              <a:rPr kumimoji="1" lang="en-US" altLang="ja-JP" sz="11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39F5FE28-8D05-4B9C-90C1-C9396B619A33}"/>
              </a:ext>
            </a:extLst>
          </p:cNvPr>
          <p:cNvSpPr txBox="1"/>
          <p:nvPr/>
        </p:nvSpPr>
        <p:spPr>
          <a:xfrm>
            <a:off x="216000" y="5772708"/>
            <a:ext cx="8712000" cy="95410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○府民向けアンケート結果において、耐震改修を実施したきっかけとして「住宅の増改築や修繕のタイミ</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ングにあった」が</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34.5</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%回答しており、リフォームの機会を捉えた耐震化を進めていくことは一定の効果</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がある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solidFill>
                  <a:srgbClr val="000000"/>
                </a:solidFill>
                <a:latin typeface="游ゴシック" panose="020B0400000000000000" pitchFamily="50" charset="-128"/>
                <a:ea typeface="游ゴシック" panose="020B0400000000000000" pitchFamily="50" charset="-128"/>
              </a:rPr>
              <a:t>〇周知啓発の</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効果を把握する仕組みを設ける必要がある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9" name="正方形/長方形 18">
            <a:extLst>
              <a:ext uri="{FF2B5EF4-FFF2-40B4-BE49-F238E27FC236}">
                <a16:creationId xmlns:a16="http://schemas.microsoft.com/office/drawing/2014/main" id="{CB0BE1ED-8B42-4DCA-83EF-9AF9D5FA58C1}"/>
              </a:ext>
            </a:extLst>
          </p:cNvPr>
          <p:cNvSpPr/>
          <p:nvPr/>
        </p:nvSpPr>
        <p:spPr>
          <a:xfrm>
            <a:off x="216000" y="4113306"/>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B</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20" name="正方形/長方形 19">
            <a:extLst>
              <a:ext uri="{FF2B5EF4-FFF2-40B4-BE49-F238E27FC236}">
                <a16:creationId xmlns:a16="http://schemas.microsoft.com/office/drawing/2014/main" id="{D19D998D-49F0-4CBA-A63E-D5846156D226}"/>
              </a:ext>
            </a:extLst>
          </p:cNvPr>
          <p:cNvSpPr/>
          <p:nvPr/>
        </p:nvSpPr>
        <p:spPr>
          <a:xfrm>
            <a:off x="216000" y="5412952"/>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効果の評価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B</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DE3CFD9A-BCD8-4CA1-B588-31161B63F442}"/>
              </a:ext>
            </a:extLst>
          </p:cNvPr>
          <p:cNvSpPr txBox="1"/>
          <p:nvPr/>
        </p:nvSpPr>
        <p:spPr>
          <a:xfrm>
            <a:off x="216000" y="2445120"/>
            <a:ext cx="6984000" cy="1384995"/>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○住設メーカーショールームにチラシ配架（</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3,000</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部）</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○不動産関係団体へチラシ送付し、売買等の機会を捉えた耐震化を啓発</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（会員約</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15,100</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者）</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○リフォーム事業者向け講習会等で、リフォームの機会を捉えた耐震化を啓発</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○リフォームに併せて耐震診断ができるよう耐震診断技術者紹介制度の拡充（</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R5.1</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R4:0</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件、</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R5:2</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件、</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R6:5</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件）</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4149127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グラフ 27">
            <a:extLst>
              <a:ext uri="{FF2B5EF4-FFF2-40B4-BE49-F238E27FC236}">
                <a16:creationId xmlns:a16="http://schemas.microsoft.com/office/drawing/2014/main" id="{779D82F7-9272-4775-90E3-7632C2A995F6}"/>
              </a:ext>
            </a:extLst>
          </p:cNvPr>
          <p:cNvGraphicFramePr>
            <a:graphicFrameLocks/>
          </p:cNvGraphicFramePr>
          <p:nvPr>
            <p:extLst>
              <p:ext uri="{D42A27DB-BD31-4B8C-83A1-F6EECF244321}">
                <p14:modId xmlns:p14="http://schemas.microsoft.com/office/powerpoint/2010/main" val="1807806383"/>
              </p:ext>
            </p:extLst>
          </p:nvPr>
        </p:nvGraphicFramePr>
        <p:xfrm>
          <a:off x="111006" y="2566601"/>
          <a:ext cx="4572000" cy="1538742"/>
        </p:xfrm>
        <a:graphic>
          <a:graphicData uri="http://schemas.openxmlformats.org/drawingml/2006/chart">
            <c:chart xmlns:c="http://schemas.openxmlformats.org/drawingml/2006/chart" xmlns:r="http://schemas.openxmlformats.org/officeDocument/2006/relationships" r:id="rId3"/>
          </a:graphicData>
        </a:graphic>
      </p:graphicFrame>
      <p:sp>
        <p:nvSpPr>
          <p:cNvPr id="2" name="タイトル 1"/>
          <p:cNvSpPr>
            <a:spLocks noGrp="1"/>
          </p:cNvSpPr>
          <p:nvPr>
            <p:ph type="title"/>
          </p:nvPr>
        </p:nvSpPr>
        <p:spPr>
          <a:xfrm>
            <a:off x="0" y="252000"/>
            <a:ext cx="6552000" cy="648000"/>
          </a:xfrm>
        </p:spPr>
        <p:txBody>
          <a:bodyPr/>
          <a:lstStyle/>
          <a:p>
            <a:r>
              <a:rPr lang="ja-JP" altLang="en-US" sz="2000" b="1" dirty="0">
                <a:latin typeface="游ゴシック" panose="020B0400000000000000" pitchFamily="50" charset="-128"/>
                <a:ea typeface="游ゴシック" panose="020B0400000000000000" pitchFamily="50" charset="-128"/>
              </a:rPr>
              <a:t>■木造住宅</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きっかけづくり・具体化</a:t>
            </a:r>
            <a:r>
              <a:rPr lang="en-US" altLang="ja-JP" sz="2000" b="1" dirty="0">
                <a:latin typeface="游ゴシック" panose="020B0400000000000000" pitchFamily="50" charset="-128"/>
                <a:ea typeface="游ゴシック" panose="020B0400000000000000" pitchFamily="50" charset="-128"/>
              </a:rPr>
              <a:t>】</a:t>
            </a:r>
            <a:br>
              <a:rPr lang="en-US" altLang="ja-JP" sz="2000" b="1" dirty="0">
                <a:latin typeface="游ゴシック" panose="020B0400000000000000" pitchFamily="50" charset="-128"/>
                <a:ea typeface="游ゴシック" panose="020B0400000000000000" pitchFamily="50" charset="-128"/>
              </a:rPr>
            </a:br>
            <a:r>
              <a:rPr lang="ja-JP" altLang="en-US" sz="2000" b="1" dirty="0">
                <a:latin typeface="游ゴシック" panose="020B0400000000000000" pitchFamily="50" charset="-128"/>
                <a:ea typeface="游ゴシック" panose="020B0400000000000000" pitchFamily="50" charset="-128"/>
              </a:rPr>
              <a:t>　住まい手・建物に合った耐震化　など</a:t>
            </a:r>
          </a:p>
        </p:txBody>
      </p:sp>
      <p:sp>
        <p:nvSpPr>
          <p:cNvPr id="8" name="正方形/長方形 7"/>
          <p:cNvSpPr/>
          <p:nvPr/>
        </p:nvSpPr>
        <p:spPr>
          <a:xfrm>
            <a:off x="237365" y="2233539"/>
            <a:ext cx="3236784" cy="215444"/>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361950" algn="l"/>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○相談窓口・技術者紹介制度利用件数</a:t>
            </a:r>
          </a:p>
        </p:txBody>
      </p:sp>
      <p:sp>
        <p:nvSpPr>
          <p:cNvPr id="11" name="正方形/長方形 10"/>
          <p:cNvSpPr/>
          <p:nvPr/>
        </p:nvSpPr>
        <p:spPr>
          <a:xfrm>
            <a:off x="216000" y="961169"/>
            <a:ext cx="8712000" cy="722950"/>
          </a:xfrm>
          <a:prstGeom prst="rect">
            <a:avLst/>
          </a:prstGeom>
          <a:solidFill>
            <a:schemeClr val="accent5"/>
          </a:solidFill>
          <a:ln>
            <a:noFill/>
          </a:ln>
        </p:spPr>
        <p:style>
          <a:lnRef idx="2">
            <a:schemeClr val="accent3"/>
          </a:lnRef>
          <a:fillRef idx="1">
            <a:schemeClr val="lt1"/>
          </a:fillRef>
          <a:effectRef idx="0">
            <a:schemeClr val="accent3"/>
          </a:effectRef>
          <a:fontRef idx="minor">
            <a:schemeClr val="dk1"/>
          </a:fontRef>
        </p:style>
        <p:txBody>
          <a:bodyPr lIns="36000" tIns="36000" rIns="36000" bIns="36000" rtlCol="0" anchor="ctr">
            <a:no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○年齢等の属性が異なる住宅所有者に個別に対応できるよう、相談窓口の設置や技術者紹介を実施</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○耐震化手法として建て替え促進のため除却補助を市町村が実施　</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○伝統工法の耐震設計の妥当性等を検証する限界耐力計算簡易レビュー制度を実施</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6C80DD83-6369-41AE-9AD3-50DB76E63BE7}"/>
              </a:ext>
            </a:extLst>
          </p:cNvPr>
          <p:cNvSpPr/>
          <p:nvPr/>
        </p:nvSpPr>
        <p:spPr>
          <a:xfrm>
            <a:off x="216000" y="1813551"/>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取組実績</a:t>
            </a:r>
          </a:p>
        </p:txBody>
      </p:sp>
      <p:sp>
        <p:nvSpPr>
          <p:cNvPr id="17" name="テキスト ボックス 16">
            <a:extLst>
              <a:ext uri="{FF2B5EF4-FFF2-40B4-BE49-F238E27FC236}">
                <a16:creationId xmlns:a16="http://schemas.microsoft.com/office/drawing/2014/main" id="{6353CB57-7C9B-4F2E-A91A-E7FD659F7A0D}"/>
              </a:ext>
            </a:extLst>
          </p:cNvPr>
          <p:cNvSpPr txBox="1"/>
          <p:nvPr/>
        </p:nvSpPr>
        <p:spPr>
          <a:xfrm>
            <a:off x="216000" y="4380776"/>
            <a:ext cx="8712000" cy="918778"/>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92075" marR="0" lvl="0" indent="-92075" algn="l" defTabSz="914400"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○住宅の耐震性などに不安のある所有者の相談を専門技術者が対応することで、所有者に適切なアドバイ　</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92075" marR="0" lvl="0" indent="-92075" algn="l" defTabSz="914400"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スができ、耐震診断士の紹介や補助制度の申請にもつながっている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92075" marR="0" lvl="0" indent="-92075" algn="l" defTabSz="914400"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○地域特性に応じた耐震化手法の展開が不十分であり、今後取組みが必要</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3" name="正方形/長方形 22">
            <a:extLst>
              <a:ext uri="{FF2B5EF4-FFF2-40B4-BE49-F238E27FC236}">
                <a16:creationId xmlns:a16="http://schemas.microsoft.com/office/drawing/2014/main" id="{CA8777A1-3FD5-4C59-B169-58F808E6CB79}"/>
              </a:ext>
            </a:extLst>
          </p:cNvPr>
          <p:cNvSpPr/>
          <p:nvPr/>
        </p:nvSpPr>
        <p:spPr>
          <a:xfrm>
            <a:off x="4761765" y="2233539"/>
            <a:ext cx="3057247" cy="215444"/>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361950" algn="l"/>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○除却補助創設市町村数と補助実績</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graphicFrame>
        <p:nvGraphicFramePr>
          <p:cNvPr id="25" name="表 24">
            <a:extLst>
              <a:ext uri="{FF2B5EF4-FFF2-40B4-BE49-F238E27FC236}">
                <a16:creationId xmlns:a16="http://schemas.microsoft.com/office/drawing/2014/main" id="{A72E0B17-8F25-46C3-AD0B-DAA75847DC92}"/>
              </a:ext>
            </a:extLst>
          </p:cNvPr>
          <p:cNvGraphicFramePr>
            <a:graphicFrameLocks noGrp="1"/>
          </p:cNvGraphicFramePr>
          <p:nvPr>
            <p:extLst>
              <p:ext uri="{D42A27DB-BD31-4B8C-83A1-F6EECF244321}">
                <p14:modId xmlns:p14="http://schemas.microsoft.com/office/powerpoint/2010/main" val="76851581"/>
              </p:ext>
            </p:extLst>
          </p:nvPr>
        </p:nvGraphicFramePr>
        <p:xfrm>
          <a:off x="4794012" y="2674660"/>
          <a:ext cx="4133988" cy="1004954"/>
        </p:xfrm>
        <a:graphic>
          <a:graphicData uri="http://schemas.openxmlformats.org/drawingml/2006/table">
            <a:tbl>
              <a:tblPr firstRow="1">
                <a:tableStyleId>{93296810-A885-4BE3-A3E7-6D5BEEA58F35}</a:tableStyleId>
              </a:tblPr>
              <a:tblGrid>
                <a:gridCol w="459332">
                  <a:extLst>
                    <a:ext uri="{9D8B030D-6E8A-4147-A177-3AD203B41FA5}">
                      <a16:colId xmlns:a16="http://schemas.microsoft.com/office/drawing/2014/main" val="651359131"/>
                    </a:ext>
                  </a:extLst>
                </a:gridCol>
                <a:gridCol w="459332">
                  <a:extLst>
                    <a:ext uri="{9D8B030D-6E8A-4147-A177-3AD203B41FA5}">
                      <a16:colId xmlns:a16="http://schemas.microsoft.com/office/drawing/2014/main" val="3774279352"/>
                    </a:ext>
                  </a:extLst>
                </a:gridCol>
                <a:gridCol w="459332">
                  <a:extLst>
                    <a:ext uri="{9D8B030D-6E8A-4147-A177-3AD203B41FA5}">
                      <a16:colId xmlns:a16="http://schemas.microsoft.com/office/drawing/2014/main" val="3993189433"/>
                    </a:ext>
                  </a:extLst>
                </a:gridCol>
                <a:gridCol w="459332">
                  <a:extLst>
                    <a:ext uri="{9D8B030D-6E8A-4147-A177-3AD203B41FA5}">
                      <a16:colId xmlns:a16="http://schemas.microsoft.com/office/drawing/2014/main" val="3378295271"/>
                    </a:ext>
                  </a:extLst>
                </a:gridCol>
                <a:gridCol w="459332">
                  <a:extLst>
                    <a:ext uri="{9D8B030D-6E8A-4147-A177-3AD203B41FA5}">
                      <a16:colId xmlns:a16="http://schemas.microsoft.com/office/drawing/2014/main" val="3579451475"/>
                    </a:ext>
                  </a:extLst>
                </a:gridCol>
                <a:gridCol w="459332">
                  <a:extLst>
                    <a:ext uri="{9D8B030D-6E8A-4147-A177-3AD203B41FA5}">
                      <a16:colId xmlns:a16="http://schemas.microsoft.com/office/drawing/2014/main" val="348043855"/>
                    </a:ext>
                  </a:extLst>
                </a:gridCol>
                <a:gridCol w="459332">
                  <a:extLst>
                    <a:ext uri="{9D8B030D-6E8A-4147-A177-3AD203B41FA5}">
                      <a16:colId xmlns:a16="http://schemas.microsoft.com/office/drawing/2014/main" val="3651134071"/>
                    </a:ext>
                  </a:extLst>
                </a:gridCol>
                <a:gridCol w="459332">
                  <a:extLst>
                    <a:ext uri="{9D8B030D-6E8A-4147-A177-3AD203B41FA5}">
                      <a16:colId xmlns:a16="http://schemas.microsoft.com/office/drawing/2014/main" val="899712799"/>
                    </a:ext>
                  </a:extLst>
                </a:gridCol>
                <a:gridCol w="459332">
                  <a:extLst>
                    <a:ext uri="{9D8B030D-6E8A-4147-A177-3AD203B41FA5}">
                      <a16:colId xmlns:a16="http://schemas.microsoft.com/office/drawing/2014/main" val="1628840330"/>
                    </a:ext>
                  </a:extLst>
                </a:gridCol>
              </a:tblGrid>
              <a:tr h="296494">
                <a:tc>
                  <a:txBody>
                    <a:bodyPr/>
                    <a:lstStyle/>
                    <a:p>
                      <a:pPr marL="0" algn="ctr" defTabSz="914278" rtl="0" eaLnBrk="1" fontAlgn="ctr" latinLnBrk="0" hangingPunct="1"/>
                      <a:r>
                        <a:rPr kumimoji="1" lang="ja-JP" altLang="en-US" sz="1100" u="none" strike="noStrike" kern="1200" dirty="0">
                          <a:effectLst/>
                          <a:latin typeface="游ゴシック" panose="020B0400000000000000" pitchFamily="50" charset="-128"/>
                          <a:ea typeface="游ゴシック" panose="020B0400000000000000" pitchFamily="50" charset="-128"/>
                        </a:rPr>
                        <a:t>　</a:t>
                      </a:r>
                      <a:endParaRPr kumimoji="1" lang="ja-JP" altLang="en-US" sz="1100" u="none" strike="noStrike" kern="1200" dirty="0">
                        <a:solidFill>
                          <a:schemeClr val="dk1"/>
                        </a:solidFill>
                        <a:effectLst/>
                        <a:latin typeface="游ゴシック" panose="020B0400000000000000" pitchFamily="50" charset="-128"/>
                        <a:ea typeface="游ゴシック" panose="020B0400000000000000" pitchFamily="50" charset="-128"/>
                        <a:cs typeface="+mn-cs"/>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algn="ctr" defTabSz="914278" rtl="0" eaLnBrk="1" fontAlgn="ctr" latinLnBrk="0" hangingPunct="1"/>
                      <a:r>
                        <a:rPr kumimoji="1" lang="en-US" altLang="ja-JP" sz="1100" b="1" u="none" strike="noStrike" kern="1200" dirty="0">
                          <a:solidFill>
                            <a:schemeClr val="lt1"/>
                          </a:solidFill>
                          <a:effectLst/>
                          <a:latin typeface="游ゴシック" panose="020B0400000000000000" pitchFamily="50" charset="-128"/>
                          <a:ea typeface="游ゴシック" panose="020B0400000000000000" pitchFamily="50" charset="-128"/>
                          <a:cs typeface="+mn-cs"/>
                        </a:rPr>
                        <a:t>H28</a:t>
                      </a:r>
                      <a:endParaRPr kumimoji="1" lang="ja-JP" altLang="en-US" sz="1100" b="1" u="none" strike="noStrike" kern="1200" dirty="0">
                        <a:solidFill>
                          <a:schemeClr val="lt1"/>
                        </a:solidFill>
                        <a:effectLst/>
                        <a:latin typeface="游ゴシック" panose="020B0400000000000000" pitchFamily="50" charset="-128"/>
                        <a:ea typeface="游ゴシック" panose="020B0400000000000000" pitchFamily="50" charset="-128"/>
                        <a:cs typeface="+mn-cs"/>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algn="ctr" defTabSz="914278" rtl="0" eaLnBrk="1" fontAlgn="ctr" latinLnBrk="0" hangingPunct="1"/>
                      <a:r>
                        <a:rPr kumimoji="1" lang="en-US" altLang="ja-JP" sz="1100" b="1" u="none" strike="noStrike" kern="1200" dirty="0">
                          <a:solidFill>
                            <a:schemeClr val="lt1"/>
                          </a:solidFill>
                          <a:effectLst/>
                          <a:latin typeface="游ゴシック" panose="020B0400000000000000" pitchFamily="50" charset="-128"/>
                          <a:ea typeface="游ゴシック" panose="020B0400000000000000" pitchFamily="50" charset="-128"/>
                          <a:cs typeface="+mn-cs"/>
                        </a:rPr>
                        <a:t>H29</a:t>
                      </a:r>
                      <a:endParaRPr kumimoji="1" lang="ja-JP" altLang="en-US" sz="1100" b="1" u="none" strike="noStrike" kern="1200" dirty="0">
                        <a:solidFill>
                          <a:schemeClr val="lt1"/>
                        </a:solidFill>
                        <a:effectLst/>
                        <a:latin typeface="游ゴシック" panose="020B0400000000000000" pitchFamily="50" charset="-128"/>
                        <a:ea typeface="游ゴシック" panose="020B0400000000000000" pitchFamily="50" charset="-128"/>
                        <a:cs typeface="+mn-cs"/>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algn="ctr" defTabSz="914278" rtl="0" eaLnBrk="1" fontAlgn="ctr" latinLnBrk="0" hangingPunct="1"/>
                      <a:r>
                        <a:rPr kumimoji="1" lang="en-US" altLang="ja-JP" sz="1100" u="none" strike="noStrike" kern="1200" dirty="0">
                          <a:solidFill>
                            <a:schemeClr val="bg1"/>
                          </a:solidFill>
                          <a:effectLst/>
                          <a:latin typeface="游ゴシック" panose="020B0400000000000000" pitchFamily="50" charset="-128"/>
                          <a:ea typeface="游ゴシック" panose="020B0400000000000000" pitchFamily="50" charset="-128"/>
                          <a:cs typeface="+mn-cs"/>
                        </a:rPr>
                        <a:t>H30</a:t>
                      </a:r>
                      <a:endParaRPr kumimoji="1" lang="ja-JP" altLang="en-US" sz="1100" u="none" strike="noStrike" kern="1200" dirty="0">
                        <a:solidFill>
                          <a:schemeClr val="bg1"/>
                        </a:solidFill>
                        <a:effectLst/>
                        <a:latin typeface="游ゴシック" panose="020B0400000000000000" pitchFamily="50" charset="-128"/>
                        <a:ea typeface="游ゴシック" panose="020B0400000000000000" pitchFamily="50" charset="-128"/>
                        <a:cs typeface="+mn-cs"/>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algn="ctr" defTabSz="914278" rtl="0" eaLnBrk="1" fontAlgn="ctr" latinLnBrk="0" hangingPunct="1"/>
                      <a:r>
                        <a:rPr kumimoji="1" lang="en-US" altLang="ja-JP" sz="1100" u="none" strike="noStrike" kern="1200" dirty="0">
                          <a:solidFill>
                            <a:schemeClr val="bg1"/>
                          </a:solidFill>
                          <a:effectLst/>
                          <a:latin typeface="游ゴシック" panose="020B0400000000000000" pitchFamily="50" charset="-128"/>
                          <a:ea typeface="游ゴシック" panose="020B0400000000000000" pitchFamily="50" charset="-128"/>
                          <a:cs typeface="+mn-cs"/>
                        </a:rPr>
                        <a:t>R1</a:t>
                      </a:r>
                      <a:endParaRPr kumimoji="1" lang="ja-JP" altLang="en-US" sz="1100" u="none" strike="noStrike" kern="1200" dirty="0">
                        <a:solidFill>
                          <a:schemeClr val="bg1"/>
                        </a:solidFill>
                        <a:effectLst/>
                        <a:latin typeface="游ゴシック" panose="020B0400000000000000" pitchFamily="50" charset="-128"/>
                        <a:ea typeface="游ゴシック" panose="020B0400000000000000" pitchFamily="50" charset="-128"/>
                        <a:cs typeface="+mn-cs"/>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algn="ctr" defTabSz="914278" rtl="0" eaLnBrk="1" fontAlgn="ctr" latinLnBrk="0" hangingPunct="1"/>
                      <a:r>
                        <a:rPr kumimoji="1" lang="en-US" altLang="ja-JP" sz="1100" u="none" strike="noStrike" kern="1200" dirty="0">
                          <a:solidFill>
                            <a:schemeClr val="bg1"/>
                          </a:solidFill>
                          <a:effectLst/>
                          <a:latin typeface="游ゴシック" panose="020B0400000000000000" pitchFamily="50" charset="-128"/>
                          <a:ea typeface="游ゴシック" panose="020B0400000000000000" pitchFamily="50" charset="-128"/>
                          <a:cs typeface="+mn-cs"/>
                        </a:rPr>
                        <a:t>R2</a:t>
                      </a:r>
                      <a:endParaRPr kumimoji="1" lang="ja-JP" altLang="en-US" sz="1100" u="none" strike="noStrike" kern="1200" dirty="0">
                        <a:solidFill>
                          <a:schemeClr val="bg1"/>
                        </a:solidFill>
                        <a:effectLst/>
                        <a:latin typeface="游ゴシック" panose="020B0400000000000000" pitchFamily="50" charset="-128"/>
                        <a:ea typeface="游ゴシック" panose="020B0400000000000000" pitchFamily="50" charset="-128"/>
                        <a:cs typeface="+mn-cs"/>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algn="ctr" defTabSz="914278" rtl="0" eaLnBrk="1" fontAlgn="ctr" latinLnBrk="0" hangingPunct="1"/>
                      <a:r>
                        <a:rPr kumimoji="1" lang="en-US" altLang="ja-JP" sz="1100" u="none" strike="noStrike" kern="1200" dirty="0">
                          <a:solidFill>
                            <a:schemeClr val="bg1"/>
                          </a:solidFill>
                          <a:effectLst/>
                          <a:latin typeface="游ゴシック" panose="020B0400000000000000" pitchFamily="50" charset="-128"/>
                          <a:ea typeface="游ゴシック" panose="020B0400000000000000" pitchFamily="50" charset="-128"/>
                          <a:cs typeface="+mn-cs"/>
                        </a:rPr>
                        <a:t>R3</a:t>
                      </a:r>
                      <a:endParaRPr kumimoji="1" lang="ja-JP" altLang="en-US" sz="1100" u="none" strike="noStrike" kern="1200" dirty="0">
                        <a:solidFill>
                          <a:schemeClr val="bg1"/>
                        </a:solidFill>
                        <a:effectLst/>
                        <a:latin typeface="游ゴシック" panose="020B0400000000000000" pitchFamily="50" charset="-128"/>
                        <a:ea typeface="游ゴシック" panose="020B0400000000000000" pitchFamily="50" charset="-128"/>
                        <a:cs typeface="+mn-cs"/>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algn="ctr" defTabSz="914278" rtl="0" eaLnBrk="1" fontAlgn="ctr" latinLnBrk="0" hangingPunct="1"/>
                      <a:r>
                        <a:rPr kumimoji="1" lang="en-US" altLang="ja-JP" sz="1100" u="none" strike="noStrike" kern="1200" dirty="0">
                          <a:solidFill>
                            <a:schemeClr val="bg1"/>
                          </a:solidFill>
                          <a:effectLst/>
                          <a:latin typeface="游ゴシック" panose="020B0400000000000000" pitchFamily="50" charset="-128"/>
                          <a:ea typeface="游ゴシック" panose="020B0400000000000000" pitchFamily="50" charset="-128"/>
                          <a:cs typeface="+mn-cs"/>
                        </a:rPr>
                        <a:t>R4</a:t>
                      </a:r>
                      <a:endParaRPr kumimoji="1" lang="ja-JP" altLang="en-US" sz="1100" u="none" strike="noStrike" kern="1200" dirty="0">
                        <a:solidFill>
                          <a:schemeClr val="bg1"/>
                        </a:solidFill>
                        <a:effectLst/>
                        <a:latin typeface="游ゴシック" panose="020B0400000000000000" pitchFamily="50" charset="-128"/>
                        <a:ea typeface="游ゴシック" panose="020B0400000000000000" pitchFamily="50" charset="-128"/>
                        <a:cs typeface="+mn-cs"/>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algn="ctr" defTabSz="914278" rtl="0" eaLnBrk="1" fontAlgn="ctr" latinLnBrk="0" hangingPunct="1"/>
                      <a:r>
                        <a:rPr kumimoji="1" lang="en-US" altLang="ja-JP" sz="1100" u="none" strike="noStrike" kern="1200" dirty="0">
                          <a:solidFill>
                            <a:schemeClr val="bg1"/>
                          </a:solidFill>
                          <a:effectLst/>
                          <a:latin typeface="游ゴシック" panose="020B0400000000000000" pitchFamily="50" charset="-128"/>
                          <a:ea typeface="游ゴシック" panose="020B0400000000000000" pitchFamily="50" charset="-128"/>
                          <a:cs typeface="+mn-cs"/>
                        </a:rPr>
                        <a:t>R5</a:t>
                      </a:r>
                      <a:endParaRPr kumimoji="1" lang="ja-JP" altLang="en-US" sz="1100" u="none" strike="noStrike" kern="1200" dirty="0">
                        <a:solidFill>
                          <a:schemeClr val="bg1"/>
                        </a:solidFill>
                        <a:effectLst/>
                        <a:latin typeface="游ゴシック" panose="020B0400000000000000" pitchFamily="50" charset="-128"/>
                        <a:ea typeface="游ゴシック" panose="020B0400000000000000" pitchFamily="50" charset="-128"/>
                        <a:cs typeface="+mn-cs"/>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116555478"/>
                  </a:ext>
                </a:extLst>
              </a:tr>
              <a:tr h="354230">
                <a:tc>
                  <a:txBody>
                    <a:bodyPr/>
                    <a:lstStyle/>
                    <a:p>
                      <a:pPr marL="0" algn="ctr" defTabSz="914278" rtl="0" eaLnBrk="1" fontAlgn="ctr" latinLnBrk="0" hangingPunct="1"/>
                      <a:r>
                        <a:rPr kumimoji="1" lang="ja-JP" altLang="en-US" sz="1100" u="none" strike="noStrike" kern="1200" dirty="0">
                          <a:solidFill>
                            <a:schemeClr val="dk1"/>
                          </a:solidFill>
                          <a:effectLst/>
                          <a:latin typeface="游ゴシック" panose="020B0400000000000000" pitchFamily="50" charset="-128"/>
                          <a:ea typeface="游ゴシック" panose="020B0400000000000000" pitchFamily="50" charset="-128"/>
                          <a:cs typeface="+mn-cs"/>
                        </a:rPr>
                        <a:t>市町</a:t>
                      </a:r>
                      <a:endParaRPr kumimoji="1" lang="en-US" altLang="ja-JP" sz="1100" u="none" strike="noStrike" kern="1200" dirty="0">
                        <a:solidFill>
                          <a:schemeClr val="dk1"/>
                        </a:solidFill>
                        <a:effectLst/>
                        <a:latin typeface="游ゴシック" panose="020B0400000000000000" pitchFamily="50" charset="-128"/>
                        <a:ea typeface="游ゴシック" panose="020B0400000000000000" pitchFamily="50" charset="-128"/>
                        <a:cs typeface="+mn-cs"/>
                      </a:endParaRPr>
                    </a:p>
                    <a:p>
                      <a:pPr marL="0" algn="ctr" defTabSz="914278" rtl="0" eaLnBrk="1" fontAlgn="ctr" latinLnBrk="0" hangingPunct="1"/>
                      <a:r>
                        <a:rPr kumimoji="1" lang="ja-JP" altLang="en-US" sz="1100" u="none" strike="noStrike" kern="1200" dirty="0">
                          <a:solidFill>
                            <a:schemeClr val="dk1"/>
                          </a:solidFill>
                          <a:effectLst/>
                          <a:latin typeface="游ゴシック" panose="020B0400000000000000" pitchFamily="50" charset="-128"/>
                          <a:ea typeface="游ゴシック" panose="020B0400000000000000" pitchFamily="50" charset="-128"/>
                          <a:cs typeface="+mn-cs"/>
                        </a:rPr>
                        <a:t>村数</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algn="ctr" defTabSz="914278" rtl="0" eaLnBrk="1" fontAlgn="ctr" latinLnBrk="0" hangingPunct="1"/>
                      <a:r>
                        <a:rPr kumimoji="1" lang="en-US" altLang="ja-JP" sz="1100" u="none" strike="noStrike" kern="1200" dirty="0">
                          <a:solidFill>
                            <a:schemeClr val="dk1"/>
                          </a:solidFill>
                          <a:effectLst/>
                          <a:latin typeface="游ゴシック" panose="020B0400000000000000" pitchFamily="50" charset="-128"/>
                          <a:ea typeface="游ゴシック" panose="020B0400000000000000" pitchFamily="50" charset="-128"/>
                          <a:cs typeface="+mn-cs"/>
                        </a:rPr>
                        <a:t>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algn="ctr" defTabSz="914278" rtl="0" eaLnBrk="1" fontAlgn="ctr" latinLnBrk="0" hangingPunct="1"/>
                      <a:r>
                        <a:rPr kumimoji="1" lang="en-US" altLang="ja-JP" sz="1100" u="none" strike="noStrike" kern="1200" dirty="0">
                          <a:solidFill>
                            <a:schemeClr val="dk1"/>
                          </a:solidFill>
                          <a:effectLst/>
                          <a:latin typeface="游ゴシック" panose="020B0400000000000000" pitchFamily="50" charset="-128"/>
                          <a:ea typeface="游ゴシック" panose="020B0400000000000000" pitchFamily="50" charset="-128"/>
                          <a:cs typeface="+mn-cs"/>
                        </a:rPr>
                        <a:t>20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algn="ctr" defTabSz="914278" rtl="0" eaLnBrk="1" fontAlgn="ctr" latinLnBrk="0" hangingPunct="1"/>
                      <a:r>
                        <a:rPr kumimoji="1" lang="en-US" altLang="ja-JP" sz="1100" u="none" strike="noStrike" kern="1200" dirty="0">
                          <a:solidFill>
                            <a:schemeClr val="dk1"/>
                          </a:solidFill>
                          <a:effectLst/>
                          <a:latin typeface="游ゴシック" panose="020B0400000000000000" pitchFamily="50" charset="-128"/>
                          <a:ea typeface="游ゴシック" panose="020B0400000000000000" pitchFamily="50" charset="-128"/>
                          <a:cs typeface="+mn-cs"/>
                        </a:rPr>
                        <a:t>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algn="ctr" defTabSz="914278" rtl="0" eaLnBrk="1" fontAlgn="ctr" latinLnBrk="0" hangingPunct="1"/>
                      <a:r>
                        <a:rPr kumimoji="1" lang="en-US" altLang="ja-JP" sz="1100" u="none" strike="noStrike" kern="1200" dirty="0">
                          <a:solidFill>
                            <a:schemeClr val="dk1"/>
                          </a:solidFill>
                          <a:effectLst/>
                          <a:latin typeface="游ゴシック" panose="020B0400000000000000" pitchFamily="50" charset="-128"/>
                          <a:ea typeface="游ゴシック" panose="020B0400000000000000" pitchFamily="50" charset="-128"/>
                          <a:cs typeface="+mn-cs"/>
                        </a:rPr>
                        <a:t>24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algn="ctr" defTabSz="914278" rtl="0" eaLnBrk="1" fontAlgn="ctr" latinLnBrk="0" hangingPunct="1"/>
                      <a:r>
                        <a:rPr kumimoji="1" lang="en-US" altLang="ja-JP" sz="1100" u="none" strike="noStrike" kern="1200" dirty="0">
                          <a:solidFill>
                            <a:schemeClr val="dk1"/>
                          </a:solidFill>
                          <a:effectLst/>
                          <a:latin typeface="游ゴシック" panose="020B0400000000000000" pitchFamily="50" charset="-128"/>
                          <a:ea typeface="游ゴシック" panose="020B0400000000000000" pitchFamily="50" charset="-128"/>
                          <a:cs typeface="+mn-cs"/>
                        </a:rPr>
                        <a:t>26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algn="ctr" defTabSz="914278" rtl="0" eaLnBrk="1" fontAlgn="ctr" latinLnBrk="0" hangingPunct="1"/>
                      <a:r>
                        <a:rPr kumimoji="1" lang="en-US" altLang="ja-JP" sz="1100" u="none" strike="noStrike" kern="1200" dirty="0">
                          <a:solidFill>
                            <a:schemeClr val="dk1"/>
                          </a:solidFill>
                          <a:effectLst/>
                          <a:latin typeface="游ゴシック" panose="020B0400000000000000" pitchFamily="50" charset="-128"/>
                          <a:ea typeface="游ゴシック" panose="020B0400000000000000" pitchFamily="50" charset="-128"/>
                          <a:cs typeface="+mn-cs"/>
                        </a:rPr>
                        <a:t>28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algn="ctr" defTabSz="914278" rtl="0" eaLnBrk="1" fontAlgn="ctr" latinLnBrk="0" hangingPunct="1"/>
                      <a:r>
                        <a:rPr kumimoji="1" lang="en-US" altLang="ja-JP" sz="1100" u="none" strike="noStrike" kern="1200" dirty="0">
                          <a:solidFill>
                            <a:schemeClr val="dk1"/>
                          </a:solidFill>
                          <a:effectLst/>
                          <a:latin typeface="游ゴシック" panose="020B0400000000000000" pitchFamily="50" charset="-128"/>
                          <a:ea typeface="游ゴシック" panose="020B0400000000000000" pitchFamily="50" charset="-128"/>
                          <a:cs typeface="+mn-cs"/>
                        </a:rPr>
                        <a:t>29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algn="ctr" defTabSz="914278" rtl="0" eaLnBrk="1" fontAlgn="ctr" latinLnBrk="0" hangingPunct="1"/>
                      <a:r>
                        <a:rPr kumimoji="1" lang="en-US" altLang="ja-JP" sz="1100" u="none" strike="noStrike" kern="1200" dirty="0">
                          <a:solidFill>
                            <a:schemeClr val="dk1"/>
                          </a:solidFill>
                          <a:effectLst/>
                          <a:latin typeface="游ゴシック" panose="020B0400000000000000" pitchFamily="50" charset="-128"/>
                          <a:ea typeface="游ゴシック" panose="020B0400000000000000" pitchFamily="50" charset="-128"/>
                          <a:cs typeface="+mn-cs"/>
                        </a:rPr>
                        <a:t>32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18787846"/>
                  </a:ext>
                </a:extLst>
              </a:tr>
              <a:tr h="354230">
                <a:tc>
                  <a:txBody>
                    <a:bodyPr/>
                    <a:lstStyle/>
                    <a:p>
                      <a:pPr marL="0" algn="ctr" defTabSz="914278" rtl="0" eaLnBrk="1" fontAlgn="ctr" latinLnBrk="0" hangingPunct="1"/>
                      <a:r>
                        <a:rPr kumimoji="1" lang="ja-JP" altLang="en-US" sz="1100" u="none" strike="noStrike" kern="1200" dirty="0">
                          <a:solidFill>
                            <a:schemeClr val="dk1"/>
                          </a:solidFill>
                          <a:effectLst/>
                          <a:latin typeface="游ゴシック" panose="020B0400000000000000" pitchFamily="50" charset="-128"/>
                          <a:ea typeface="游ゴシック" panose="020B0400000000000000" pitchFamily="50" charset="-128"/>
                          <a:cs typeface="+mn-cs"/>
                        </a:rPr>
                        <a:t>実績</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100" u="none" strike="noStrike" dirty="0">
                          <a:effectLst/>
                          <a:latin typeface="游ゴシック" panose="020B0400000000000000" pitchFamily="50" charset="-128"/>
                          <a:ea typeface="游ゴシック" panose="020B0400000000000000" pitchFamily="50" charset="-128"/>
                        </a:rPr>
                        <a:t>382</a:t>
                      </a:r>
                      <a:endParaRPr lang="en-US" altLang="ja-JP" sz="1100" b="0" i="0" u="none" strike="noStrike" dirty="0">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en-US" altLang="ja-JP" sz="1100" u="none" strike="noStrike" dirty="0">
                          <a:effectLst/>
                          <a:latin typeface="游ゴシック" panose="020B0400000000000000" pitchFamily="50" charset="-128"/>
                          <a:ea typeface="游ゴシック" panose="020B0400000000000000" pitchFamily="50" charset="-128"/>
                        </a:rPr>
                        <a:t>183</a:t>
                      </a:r>
                      <a:endParaRPr lang="en-US" altLang="ja-JP" sz="1100" b="0" i="0" u="none" strike="noStrike" dirty="0">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en-US" altLang="ja-JP" sz="1100" u="none" strike="noStrike" dirty="0">
                          <a:effectLst/>
                          <a:latin typeface="游ゴシック" panose="020B0400000000000000" pitchFamily="50" charset="-128"/>
                          <a:ea typeface="游ゴシック" panose="020B0400000000000000" pitchFamily="50" charset="-128"/>
                        </a:rPr>
                        <a:t>722</a:t>
                      </a:r>
                      <a:endParaRPr lang="en-US" altLang="ja-JP" sz="1100" b="0" i="0" u="none" strike="noStrike" dirty="0">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en-US" altLang="ja-JP" sz="1100" u="none" strike="noStrike" dirty="0">
                          <a:effectLst/>
                          <a:latin typeface="游ゴシック" panose="020B0400000000000000" pitchFamily="50" charset="-128"/>
                          <a:ea typeface="游ゴシック" panose="020B0400000000000000" pitchFamily="50" charset="-128"/>
                        </a:rPr>
                        <a:t>956</a:t>
                      </a:r>
                      <a:endParaRPr lang="en-US" altLang="ja-JP" sz="1100" b="0" i="0" u="none" strike="noStrike" dirty="0">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en-US" altLang="ja-JP" sz="1100" u="none" strike="noStrike" dirty="0">
                          <a:effectLst/>
                          <a:latin typeface="游ゴシック" panose="020B0400000000000000" pitchFamily="50" charset="-128"/>
                          <a:ea typeface="游ゴシック" panose="020B0400000000000000" pitchFamily="50" charset="-128"/>
                        </a:rPr>
                        <a:t>734</a:t>
                      </a:r>
                      <a:endParaRPr lang="en-US" altLang="ja-JP" sz="1100" b="0" i="0" u="none" strike="noStrike" dirty="0">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en-US" altLang="ja-JP" sz="1100" u="none" strike="noStrike" dirty="0">
                          <a:effectLst/>
                          <a:latin typeface="游ゴシック" panose="020B0400000000000000" pitchFamily="50" charset="-128"/>
                          <a:ea typeface="游ゴシック" panose="020B0400000000000000" pitchFamily="50" charset="-128"/>
                        </a:rPr>
                        <a:t>659</a:t>
                      </a:r>
                      <a:endParaRPr lang="en-US" altLang="ja-JP" sz="1100" b="0" i="0" u="none" strike="noStrike" dirty="0">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en-US" altLang="ja-JP" sz="1100" u="none" strike="noStrike" dirty="0">
                          <a:effectLst/>
                          <a:latin typeface="游ゴシック" panose="020B0400000000000000" pitchFamily="50" charset="-128"/>
                          <a:ea typeface="游ゴシック" panose="020B0400000000000000" pitchFamily="50" charset="-128"/>
                        </a:rPr>
                        <a:t>652</a:t>
                      </a:r>
                      <a:endParaRPr lang="en-US" altLang="ja-JP" sz="1100" b="0" i="0" u="none" strike="noStrike" dirty="0">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en-US" altLang="ja-JP" sz="1100" u="none" strike="noStrike" dirty="0">
                          <a:effectLst/>
                          <a:latin typeface="游ゴシック" panose="020B0400000000000000" pitchFamily="50" charset="-128"/>
                          <a:ea typeface="游ゴシック" panose="020B0400000000000000" pitchFamily="50" charset="-128"/>
                        </a:rPr>
                        <a:t>686</a:t>
                      </a:r>
                      <a:endParaRPr lang="en-US" altLang="ja-JP" sz="1100" b="0" i="0" u="none" strike="noStrike" dirty="0">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4304958"/>
                  </a:ext>
                </a:extLst>
              </a:tr>
            </a:tbl>
          </a:graphicData>
        </a:graphic>
      </p:graphicFrame>
      <p:sp>
        <p:nvSpPr>
          <p:cNvPr id="21" name="四角形吹き出し 6">
            <a:extLst>
              <a:ext uri="{FF2B5EF4-FFF2-40B4-BE49-F238E27FC236}">
                <a16:creationId xmlns:a16="http://schemas.microsoft.com/office/drawing/2014/main" id="{473DBC4B-685A-49A9-8F38-0F427CF8C555}"/>
              </a:ext>
            </a:extLst>
          </p:cNvPr>
          <p:cNvSpPr/>
          <p:nvPr/>
        </p:nvSpPr>
        <p:spPr>
          <a:xfrm>
            <a:off x="3348000" y="2477450"/>
            <a:ext cx="1224000" cy="197209"/>
          </a:xfrm>
          <a:prstGeom prst="wedgeRectCallout">
            <a:avLst>
              <a:gd name="adj1" fmla="val 31238"/>
              <a:gd name="adj2" fmla="val 145313"/>
            </a:avLst>
          </a:prstGeom>
          <a:ln>
            <a:noFill/>
          </a:ln>
        </p:spPr>
        <p:style>
          <a:lnRef idx="1">
            <a:schemeClr val="accent6"/>
          </a:lnRef>
          <a:fillRef idx="2">
            <a:schemeClr val="accent6"/>
          </a:fillRef>
          <a:effectRef idx="1">
            <a:schemeClr val="accent6"/>
          </a:effectRef>
          <a:fontRef idx="minor">
            <a:schemeClr val="dk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R6.1</a:t>
            </a:r>
            <a:r>
              <a:rPr kumimoji="1" lang="ja-JP" altLang="en-US" sz="1000" b="1"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能登半島地震</a:t>
            </a:r>
          </a:p>
        </p:txBody>
      </p:sp>
      <p:sp>
        <p:nvSpPr>
          <p:cNvPr id="18" name="スライド番号プレースホルダー 3">
            <a:extLst>
              <a:ext uri="{FF2B5EF4-FFF2-40B4-BE49-F238E27FC236}">
                <a16:creationId xmlns:a16="http://schemas.microsoft.com/office/drawing/2014/main" id="{360A61D8-68E0-4CD2-AF60-09BD282EC538}"/>
              </a:ext>
            </a:extLst>
          </p:cNvPr>
          <p:cNvSpPr txBox="1">
            <a:spLocks/>
          </p:cNvSpPr>
          <p:nvPr/>
        </p:nvSpPr>
        <p:spPr bwMode="auto">
          <a:xfrm>
            <a:off x="7010400"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954CD4-AF95-4C78-B160-84012AB9CEDB}" type="slidenum">
              <a:rPr kumimoji="1" lang="en-US" altLang="ja-JP" sz="11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0" name="正方形/長方形 19">
            <a:extLst>
              <a:ext uri="{FF2B5EF4-FFF2-40B4-BE49-F238E27FC236}">
                <a16:creationId xmlns:a16="http://schemas.microsoft.com/office/drawing/2014/main" id="{65723263-40E6-47FC-B7E4-F6D028C4BE7D}"/>
              </a:ext>
            </a:extLst>
          </p:cNvPr>
          <p:cNvSpPr/>
          <p:nvPr/>
        </p:nvSpPr>
        <p:spPr>
          <a:xfrm>
            <a:off x="216000" y="4020776"/>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C</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78F62282-BDD6-48BC-A6F0-CD11F36C3F7E}"/>
              </a:ext>
            </a:extLst>
          </p:cNvPr>
          <p:cNvSpPr/>
          <p:nvPr/>
        </p:nvSpPr>
        <p:spPr>
          <a:xfrm>
            <a:off x="216000" y="5425031"/>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効果の評価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B</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24" name="テキスト ボックス 23">
            <a:extLst>
              <a:ext uri="{FF2B5EF4-FFF2-40B4-BE49-F238E27FC236}">
                <a16:creationId xmlns:a16="http://schemas.microsoft.com/office/drawing/2014/main" id="{5329F65B-FC29-45DE-A9C5-9DA2484C9D6F}"/>
              </a:ext>
            </a:extLst>
          </p:cNvPr>
          <p:cNvSpPr txBox="1"/>
          <p:nvPr/>
        </p:nvSpPr>
        <p:spPr>
          <a:xfrm>
            <a:off x="216000" y="5785031"/>
            <a:ext cx="8712000" cy="918778"/>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○相談窓口は、大きな地震後に電話相談や技術者紹介が増加しており、所有者の相談先として有効に</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機能している（相談件数：熊本地震後</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275</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件、大阪北部地震後</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309</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件）</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ts val="2200"/>
              </a:lnSpc>
              <a:spcBef>
                <a:spcPts val="0"/>
              </a:spcBef>
              <a:spcAft>
                <a:spcPts val="0"/>
              </a:spcAft>
              <a:buClrTx/>
              <a:buSzTx/>
              <a:buFontTx/>
              <a:buNone/>
              <a:tabLst/>
              <a:defRPr/>
            </a:pPr>
            <a:r>
              <a:rPr lang="ja-JP" altLang="en-US" sz="1400" dirty="0">
                <a:solidFill>
                  <a:srgbClr val="000000"/>
                </a:solidFill>
                <a:latin typeface="游ゴシック" panose="020B0400000000000000" pitchFamily="50" charset="-128"/>
                <a:ea typeface="游ゴシック" panose="020B0400000000000000" pitchFamily="50" charset="-128"/>
              </a:rPr>
              <a:t>〇技術者紹介により耐震診断や耐震改修へつながったかどうかのフォローアップが必要</a:t>
            </a:r>
            <a:endPar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7" name="四角形吹き出し 6">
            <a:extLst>
              <a:ext uri="{FF2B5EF4-FFF2-40B4-BE49-F238E27FC236}">
                <a16:creationId xmlns:a16="http://schemas.microsoft.com/office/drawing/2014/main" id="{D805C52C-5ED1-4620-8B34-1C0EB34BF9B4}"/>
              </a:ext>
            </a:extLst>
          </p:cNvPr>
          <p:cNvSpPr/>
          <p:nvPr/>
        </p:nvSpPr>
        <p:spPr>
          <a:xfrm>
            <a:off x="1926908" y="2482653"/>
            <a:ext cx="972000" cy="180000"/>
          </a:xfrm>
          <a:prstGeom prst="wedgeRectCallout">
            <a:avLst>
              <a:gd name="adj1" fmla="val -69107"/>
              <a:gd name="adj2" fmla="val 105557"/>
            </a:avLst>
          </a:prstGeom>
          <a:ln>
            <a:noFill/>
          </a:ln>
        </p:spPr>
        <p:style>
          <a:lnRef idx="1">
            <a:schemeClr val="accent6"/>
          </a:lnRef>
          <a:fillRef idx="2">
            <a:schemeClr val="accent6"/>
          </a:fillRef>
          <a:effectRef idx="1">
            <a:schemeClr val="accent6"/>
          </a:effectRef>
          <a:fontRef idx="minor">
            <a:schemeClr val="dk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大阪北部地震</a:t>
            </a:r>
          </a:p>
        </p:txBody>
      </p:sp>
      <p:sp>
        <p:nvSpPr>
          <p:cNvPr id="26" name="四角形吹き出し 6">
            <a:extLst>
              <a:ext uri="{FF2B5EF4-FFF2-40B4-BE49-F238E27FC236}">
                <a16:creationId xmlns:a16="http://schemas.microsoft.com/office/drawing/2014/main" id="{4EE40692-5E10-4C30-9949-C61547478B02}"/>
              </a:ext>
            </a:extLst>
          </p:cNvPr>
          <p:cNvSpPr/>
          <p:nvPr/>
        </p:nvSpPr>
        <p:spPr>
          <a:xfrm>
            <a:off x="689179" y="2448983"/>
            <a:ext cx="720000" cy="180000"/>
          </a:xfrm>
          <a:prstGeom prst="wedgeRectCallout">
            <a:avLst>
              <a:gd name="adj1" fmla="val -41866"/>
              <a:gd name="adj2" fmla="val 121710"/>
            </a:avLst>
          </a:prstGeom>
          <a:ln>
            <a:noFill/>
          </a:ln>
        </p:spPr>
        <p:style>
          <a:lnRef idx="1">
            <a:schemeClr val="accent6"/>
          </a:lnRef>
          <a:fillRef idx="2">
            <a:schemeClr val="accent6"/>
          </a:fillRef>
          <a:effectRef idx="1">
            <a:schemeClr val="accent6"/>
          </a:effectRef>
          <a:fontRef idx="minor">
            <a:schemeClr val="dk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熊本地震</a:t>
            </a:r>
          </a:p>
        </p:txBody>
      </p:sp>
    </p:spTree>
    <p:extLst>
      <p:ext uri="{BB962C8B-B14F-4D97-AF65-F5344CB8AC3E}">
        <p14:creationId xmlns:p14="http://schemas.microsoft.com/office/powerpoint/2010/main" val="205583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F11E2F64-B4B2-4D61-8937-61C017BA894E}"/>
              </a:ext>
            </a:extLst>
          </p:cNvPr>
          <p:cNvSpPr txBox="1"/>
          <p:nvPr/>
        </p:nvSpPr>
        <p:spPr>
          <a:xfrm>
            <a:off x="216000" y="5197557"/>
            <a:ext cx="8712000" cy="30777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88900" marR="0" lvl="0" indent="-88900" algn="l" defTabSz="914400" rtl="0" eaLnBrk="1" fontAlgn="auto" latinLnBrk="0" hangingPunct="1">
              <a:lnSpc>
                <a:spcPct val="100000"/>
              </a:lnSpc>
              <a:spcBef>
                <a:spcPts val="30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○生命重視型改修の補助対象化を府内すべての市町村で実施できていない</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4098" name="タイトル 1">
            <a:extLst>
              <a:ext uri="{FF2B5EF4-FFF2-40B4-BE49-F238E27FC236}">
                <a16:creationId xmlns:a16="http://schemas.microsoft.com/office/drawing/2014/main" id="{2DE8B6DF-8BAB-4F77-9402-D4EF8AF27CB1}"/>
              </a:ext>
            </a:extLst>
          </p:cNvPr>
          <p:cNvSpPr>
            <a:spLocks noGrp="1"/>
          </p:cNvSpPr>
          <p:nvPr>
            <p:ph type="title"/>
          </p:nvPr>
        </p:nvSpPr>
        <p:spPr>
          <a:xfrm>
            <a:off x="0" y="252000"/>
            <a:ext cx="6552000" cy="648000"/>
          </a:xfrm>
        </p:spPr>
        <p:txBody>
          <a:bodyPr/>
          <a:lstStyle/>
          <a:p>
            <a:r>
              <a:rPr lang="ja-JP" altLang="en-US" sz="2000" b="1" dirty="0">
                <a:latin typeface="游ゴシック" panose="020B0400000000000000" pitchFamily="50" charset="-128"/>
                <a:ea typeface="游ゴシック" panose="020B0400000000000000" pitchFamily="50" charset="-128"/>
              </a:rPr>
              <a:t>■木造住宅</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負担軽減の支援</a:t>
            </a:r>
            <a:r>
              <a:rPr lang="en-US" altLang="ja-JP" sz="2000" b="1" dirty="0">
                <a:latin typeface="游ゴシック" panose="020B0400000000000000" pitchFamily="50" charset="-128"/>
                <a:ea typeface="游ゴシック" panose="020B0400000000000000" pitchFamily="50" charset="-128"/>
              </a:rPr>
              <a:t>】</a:t>
            </a:r>
            <a:br>
              <a:rPr lang="en-US" altLang="ja-JP" sz="2000" b="1" dirty="0">
                <a:latin typeface="游ゴシック" panose="020B0400000000000000" pitchFamily="50" charset="-128"/>
                <a:ea typeface="游ゴシック" panose="020B0400000000000000" pitchFamily="50" charset="-128"/>
              </a:rPr>
            </a:br>
            <a:r>
              <a:rPr lang="ja-JP" altLang="en-US" sz="2000" b="1" dirty="0">
                <a:latin typeface="游ゴシック" panose="020B0400000000000000" pitchFamily="50" charset="-128"/>
                <a:ea typeface="游ゴシック" panose="020B0400000000000000" pitchFamily="50" charset="-128"/>
              </a:rPr>
              <a:t>　所有者の負担軽減支援のための各種取組</a:t>
            </a:r>
          </a:p>
        </p:txBody>
      </p:sp>
      <p:sp>
        <p:nvSpPr>
          <p:cNvPr id="18" name="テキスト ボックス 17">
            <a:extLst>
              <a:ext uri="{FF2B5EF4-FFF2-40B4-BE49-F238E27FC236}">
                <a16:creationId xmlns:a16="http://schemas.microsoft.com/office/drawing/2014/main" id="{53F670EA-60A0-4F80-8504-E5080457FC50}"/>
              </a:ext>
            </a:extLst>
          </p:cNvPr>
          <p:cNvSpPr txBox="1"/>
          <p:nvPr/>
        </p:nvSpPr>
        <p:spPr>
          <a:xfrm>
            <a:off x="216000" y="1152000"/>
            <a:ext cx="8712000" cy="1008000"/>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tIns="36000" bIns="36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○耐震改修事業者向け講習会で、経済設計やコストの低減を図る耐震改修工法などを周知</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216000" marR="0" lvl="0" indent="-21600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○代理受領制度や手続きの簡素化、生命重視型改修について、制度導入している市町村の事例紹介を実施し、未導入市町村へ働きかけ</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8" name="テキスト ボックス 27">
            <a:extLst>
              <a:ext uri="{FF2B5EF4-FFF2-40B4-BE49-F238E27FC236}">
                <a16:creationId xmlns:a16="http://schemas.microsoft.com/office/drawing/2014/main" id="{53F670EA-60A0-4F80-8504-E5080457FC50}"/>
              </a:ext>
            </a:extLst>
          </p:cNvPr>
          <p:cNvSpPr txBox="1"/>
          <p:nvPr/>
        </p:nvSpPr>
        <p:spPr>
          <a:xfrm>
            <a:off x="215479" y="2629423"/>
            <a:ext cx="8712000" cy="2268848"/>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noAutofit/>
          </a:bodyPr>
          <a:lstStyle>
            <a:defPPr>
              <a:defRPr lang="ja-JP"/>
            </a:defPPr>
            <a:lvl1pPr marL="85725" indent="-85725">
              <a:spcBef>
                <a:spcPts val="300"/>
              </a:spcBef>
              <a:defRPr sz="1400">
                <a:latin typeface="Meiryo UI" panose="020B0604030504040204" pitchFamily="50" charset="-128"/>
                <a:ea typeface="Meiryo UI" panose="020B0604030504040204" pitchFamily="50" charset="-128"/>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○耐震改修事業者向け講習会の受講者数：</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435</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名（</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R1</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５）</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○代理受領制度：</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24</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市町</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○補助メニューのパッケージ化による手続きの簡素化</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・診断・設計パッケージ：</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2</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市町　　・設計・工事パッケージ：</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34</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市町村</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○生命重視型改修（補助実績（</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H28</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R5</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累計））</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ja-JP"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上部構造評点</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0.7</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以上</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1.0</a:t>
            </a:r>
            <a:r>
              <a:rPr kumimoji="1" lang="ja-JP"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未満</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を補助対象  </a:t>
            </a:r>
            <a:r>
              <a:rPr kumimoji="1" lang="ja-JP"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19</a:t>
            </a:r>
            <a:r>
              <a:rPr kumimoji="1" lang="ja-JP"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市町</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1,279</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戸</a:t>
            </a:r>
            <a:endParaRPr kumimoji="1" lang="ja-JP"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tab pos="4397375" algn="l"/>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a:t>
            </a:r>
            <a:r>
              <a:rPr kumimoji="1" lang="ja-JP"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階のみ</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1.0</a:t>
            </a:r>
            <a:r>
              <a:rPr kumimoji="1" lang="ja-JP"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以上</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を補助対象    </a:t>
            </a:r>
            <a:r>
              <a:rPr kumimoji="1" lang="ja-JP"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13</a:t>
            </a:r>
            <a:r>
              <a:rPr kumimoji="1" lang="ja-JP"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市町</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102</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戸</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tab pos="4397375" algn="l"/>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ja-JP"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耐震シェルター</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を補助対象</a:t>
            </a:r>
            <a:r>
              <a:rPr kumimoji="1" lang="ja-JP"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35</a:t>
            </a:r>
            <a:r>
              <a:rPr kumimoji="1" lang="ja-JP"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市町</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74</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戸</a:t>
            </a:r>
            <a:endParaRPr kumimoji="1" lang="ja-JP"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CFB67C29-F3CE-4D9A-8354-5E54F98943DC}"/>
              </a:ext>
            </a:extLst>
          </p:cNvPr>
          <p:cNvSpPr/>
          <p:nvPr/>
        </p:nvSpPr>
        <p:spPr>
          <a:xfrm>
            <a:off x="216000" y="2268000"/>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取組実績</a:t>
            </a:r>
          </a:p>
        </p:txBody>
      </p:sp>
      <p:sp>
        <p:nvSpPr>
          <p:cNvPr id="19" name="スライド番号プレースホルダー 3">
            <a:extLst>
              <a:ext uri="{FF2B5EF4-FFF2-40B4-BE49-F238E27FC236}">
                <a16:creationId xmlns:a16="http://schemas.microsoft.com/office/drawing/2014/main" id="{AC0E77F7-12DE-46DA-BCF1-76992CAA3DB1}"/>
              </a:ext>
            </a:extLst>
          </p:cNvPr>
          <p:cNvSpPr txBox="1">
            <a:spLocks/>
          </p:cNvSpPr>
          <p:nvPr/>
        </p:nvSpPr>
        <p:spPr bwMode="auto">
          <a:xfrm>
            <a:off x="7010400"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954CD4-AF95-4C78-B160-84012AB9CEDB}" type="slidenum">
              <a:rPr kumimoji="1" lang="en-US" altLang="ja-JP" sz="11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5600A1D2-1E57-4245-966C-4082F2B90BBC}"/>
              </a:ext>
            </a:extLst>
          </p:cNvPr>
          <p:cNvSpPr txBox="1"/>
          <p:nvPr/>
        </p:nvSpPr>
        <p:spPr>
          <a:xfrm>
            <a:off x="216000" y="5948010"/>
            <a:ext cx="8712000" cy="918778"/>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○補助実績全体の５割近くが生命重視型改修となっており、所有者のニーズに応じた支援ができている</a:t>
            </a:r>
          </a:p>
          <a:p>
            <a:pPr marL="0" marR="0" lvl="0" indent="0" algn="l" defTabSz="914400"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○上部構造評点0.7以上1.0未満の改修の補助対象となる工事は、上部構造評点1.0以上の改修に  </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ts val="22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比べ工事費が約2割程度低くなっており、所有者の負担軽減の取組として一定の効果がある</a:t>
            </a:r>
          </a:p>
        </p:txBody>
      </p:sp>
      <p:sp>
        <p:nvSpPr>
          <p:cNvPr id="21" name="正方形/長方形 20">
            <a:extLst>
              <a:ext uri="{FF2B5EF4-FFF2-40B4-BE49-F238E27FC236}">
                <a16:creationId xmlns:a16="http://schemas.microsoft.com/office/drawing/2014/main" id="{B0CDE880-3A56-4D9E-BDDC-671E9E093F04}"/>
              </a:ext>
            </a:extLst>
          </p:cNvPr>
          <p:cNvSpPr/>
          <p:nvPr/>
        </p:nvSpPr>
        <p:spPr>
          <a:xfrm>
            <a:off x="216000" y="4842181"/>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B</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70A9C307-17D1-492C-9DF1-BE1930564EE9}"/>
              </a:ext>
            </a:extLst>
          </p:cNvPr>
          <p:cNvSpPr/>
          <p:nvPr/>
        </p:nvSpPr>
        <p:spPr>
          <a:xfrm>
            <a:off x="216000" y="5588010"/>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効果の評価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A</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1071605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53F670EA-60A0-4F80-8504-E5080457FC50}"/>
              </a:ext>
            </a:extLst>
          </p:cNvPr>
          <p:cNvSpPr txBox="1"/>
          <p:nvPr/>
        </p:nvSpPr>
        <p:spPr>
          <a:xfrm>
            <a:off x="216000" y="1152000"/>
            <a:ext cx="8712000" cy="1008000"/>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tIns="36000" bIns="36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○耐震改修や建替えに関する知識、耐震改修をした管理組合の実体験等を講演</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○管理組合が直接専門家に相談できる相談会を講演後に実施</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○耐震化だけでなくマンション管理に関する制度や融資の案内など多方面からのアプローチを実施</a:t>
            </a:r>
          </a:p>
        </p:txBody>
      </p:sp>
      <p:sp>
        <p:nvSpPr>
          <p:cNvPr id="21" name="タイトル 1">
            <a:extLst>
              <a:ext uri="{FF2B5EF4-FFF2-40B4-BE49-F238E27FC236}">
                <a16:creationId xmlns:a16="http://schemas.microsoft.com/office/drawing/2014/main" id="{28BC3962-4EA0-4181-B35A-CF74F6E30FB9}"/>
              </a:ext>
            </a:extLst>
          </p:cNvPr>
          <p:cNvSpPr>
            <a:spLocks noGrp="1"/>
          </p:cNvSpPr>
          <p:nvPr>
            <p:ph type="title"/>
          </p:nvPr>
        </p:nvSpPr>
        <p:spPr>
          <a:xfrm>
            <a:off x="0" y="252000"/>
            <a:ext cx="6552000" cy="648000"/>
          </a:xfrm>
        </p:spPr>
        <p:txBody>
          <a:bodyPr/>
          <a:lstStyle/>
          <a:p>
            <a:r>
              <a:rPr lang="ja-JP" altLang="en-US" sz="2000" b="1" dirty="0">
                <a:latin typeface="游ゴシック" panose="020B0400000000000000" pitchFamily="50" charset="-128"/>
                <a:ea typeface="游ゴシック" panose="020B0400000000000000" pitchFamily="50" charset="-128"/>
              </a:rPr>
              <a:t>■分譲マンション</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社会的機運の醸成</a:t>
            </a:r>
            <a:r>
              <a:rPr lang="en-US" altLang="ja-JP" sz="2000" b="1" dirty="0">
                <a:latin typeface="游ゴシック" panose="020B0400000000000000" pitchFamily="50" charset="-128"/>
                <a:ea typeface="游ゴシック" panose="020B0400000000000000" pitchFamily="50" charset="-128"/>
              </a:rPr>
              <a:t>】</a:t>
            </a:r>
            <a:br>
              <a:rPr lang="en-US" altLang="ja-JP" sz="2000" b="1" dirty="0">
                <a:latin typeface="游ゴシック" panose="020B0400000000000000" pitchFamily="50" charset="-128"/>
                <a:ea typeface="游ゴシック" panose="020B0400000000000000" pitchFamily="50" charset="-128"/>
              </a:rPr>
            </a:br>
            <a:r>
              <a:rPr lang="ja-JP" altLang="en-US" sz="2000" b="1" dirty="0">
                <a:latin typeface="游ゴシック" panose="020B0400000000000000" pitchFamily="50" charset="-128"/>
                <a:ea typeface="游ゴシック" panose="020B0400000000000000" pitchFamily="50" charset="-128"/>
              </a:rPr>
              <a:t>　耐震化フォーラムの開催</a:t>
            </a:r>
          </a:p>
        </p:txBody>
      </p:sp>
      <p:sp>
        <p:nvSpPr>
          <p:cNvPr id="26" name="正方形/長方形 25">
            <a:extLst>
              <a:ext uri="{FF2B5EF4-FFF2-40B4-BE49-F238E27FC236}">
                <a16:creationId xmlns:a16="http://schemas.microsoft.com/office/drawing/2014/main" id="{C412BC1A-835A-4290-9E5B-7DFD55D13B90}"/>
              </a:ext>
            </a:extLst>
          </p:cNvPr>
          <p:cNvSpPr/>
          <p:nvPr/>
        </p:nvSpPr>
        <p:spPr>
          <a:xfrm>
            <a:off x="216000" y="2268000"/>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取組実績</a:t>
            </a:r>
          </a:p>
        </p:txBody>
      </p:sp>
      <p:sp>
        <p:nvSpPr>
          <p:cNvPr id="30" name="テキスト ボックス 29">
            <a:extLst>
              <a:ext uri="{FF2B5EF4-FFF2-40B4-BE49-F238E27FC236}">
                <a16:creationId xmlns:a16="http://schemas.microsoft.com/office/drawing/2014/main" id="{F706E1EB-DA1A-4A44-B678-006CBF83F39C}"/>
              </a:ext>
            </a:extLst>
          </p:cNvPr>
          <p:cNvSpPr txBox="1"/>
          <p:nvPr/>
        </p:nvSpPr>
        <p:spPr>
          <a:xfrm>
            <a:off x="216000" y="5002606"/>
            <a:ext cx="6189433" cy="738664"/>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○区分所有者の参加機会が増加し、管理組合の課題把握や知識の向上</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につながっている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○府内全域にも同様の取組みを働きかける必要がある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grpSp>
        <p:nvGrpSpPr>
          <p:cNvPr id="17" name="グループ化 16">
            <a:extLst>
              <a:ext uri="{FF2B5EF4-FFF2-40B4-BE49-F238E27FC236}">
                <a16:creationId xmlns:a16="http://schemas.microsoft.com/office/drawing/2014/main" id="{7ADB8C54-4D18-43B4-B1BE-F1B25C8EEFD5}"/>
              </a:ext>
            </a:extLst>
          </p:cNvPr>
          <p:cNvGrpSpPr>
            <a:grpSpLocks noChangeAspect="1"/>
          </p:cNvGrpSpPr>
          <p:nvPr/>
        </p:nvGrpSpPr>
        <p:grpSpPr>
          <a:xfrm>
            <a:off x="7905466" y="3164595"/>
            <a:ext cx="1133267" cy="1133265"/>
            <a:chOff x="8877427" y="5399476"/>
            <a:chExt cx="1396200" cy="1287257"/>
          </a:xfrm>
        </p:grpSpPr>
        <p:pic>
          <p:nvPicPr>
            <p:cNvPr id="18" name="図 17" descr="椅子に座っている人たち&#10;&#10;中程度の精度で自動的に生成された説明">
              <a:extLst>
                <a:ext uri="{FF2B5EF4-FFF2-40B4-BE49-F238E27FC236}">
                  <a16:creationId xmlns:a16="http://schemas.microsoft.com/office/drawing/2014/main" id="{4F96EC69-089D-456D-8C59-92A671327CB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454" t="6567" r="6219" b="20199"/>
            <a:stretch/>
          </p:blipFill>
          <p:spPr>
            <a:xfrm>
              <a:off x="8897086" y="5399476"/>
              <a:ext cx="1376541" cy="1283563"/>
            </a:xfrm>
            <a:prstGeom prst="ellipse">
              <a:avLst/>
            </a:prstGeom>
            <a:ln w="3175">
              <a:solidFill>
                <a:schemeClr val="bg1"/>
              </a:solidFill>
            </a:ln>
            <a:effectLst>
              <a:softEdge rad="112500"/>
            </a:effectLst>
          </p:spPr>
        </p:pic>
        <p:sp>
          <p:nvSpPr>
            <p:cNvPr id="19" name="円: 塗りつぶしなし 18">
              <a:extLst>
                <a:ext uri="{FF2B5EF4-FFF2-40B4-BE49-F238E27FC236}">
                  <a16:creationId xmlns:a16="http://schemas.microsoft.com/office/drawing/2014/main" id="{F1ED34ED-0B3A-4796-8D47-5DFAE8A1D138}"/>
                </a:ext>
              </a:extLst>
            </p:cNvPr>
            <p:cNvSpPr/>
            <p:nvPr/>
          </p:nvSpPr>
          <p:spPr>
            <a:xfrm>
              <a:off x="8877427" y="5403170"/>
              <a:ext cx="1376541" cy="1283563"/>
            </a:xfrm>
            <a:prstGeom prst="donut">
              <a:avLst>
                <a:gd name="adj" fmla="val 3606"/>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grpSp>
      <p:sp>
        <p:nvSpPr>
          <p:cNvPr id="11" name="テキスト ボックス 10">
            <a:extLst>
              <a:ext uri="{FF2B5EF4-FFF2-40B4-BE49-F238E27FC236}">
                <a16:creationId xmlns:a16="http://schemas.microsoft.com/office/drawing/2014/main" id="{D3009A4F-9D11-D239-4760-2E7613C94FCF}"/>
              </a:ext>
            </a:extLst>
          </p:cNvPr>
          <p:cNvSpPr txBox="1"/>
          <p:nvPr/>
        </p:nvSpPr>
        <p:spPr>
          <a:xfrm>
            <a:off x="7770662" y="4176636"/>
            <a:ext cx="1338828" cy="246221"/>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講演後の相談会</a:t>
            </a:r>
            <a:r>
              <a:rPr kumimoji="1" lang="en-US" altLang="ja-JP"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ja-JP" altLang="en-US"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5C224D86-F082-443B-2018-D38A55771254}"/>
              </a:ext>
            </a:extLst>
          </p:cNvPr>
          <p:cNvSpPr txBox="1"/>
          <p:nvPr/>
        </p:nvSpPr>
        <p:spPr>
          <a:xfrm>
            <a:off x="6949152" y="3423806"/>
            <a:ext cx="697627" cy="246221"/>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講演</a:t>
            </a:r>
            <a:r>
              <a:rPr kumimoji="1" lang="en-US" altLang="ja-JP"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ja-JP" altLang="en-US"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graphicFrame>
        <p:nvGraphicFramePr>
          <p:cNvPr id="15" name="表 3">
            <a:extLst>
              <a:ext uri="{FF2B5EF4-FFF2-40B4-BE49-F238E27FC236}">
                <a16:creationId xmlns:a16="http://schemas.microsoft.com/office/drawing/2014/main" id="{D7DB437F-3C39-4CA0-DD35-C4E2E4CE9133}"/>
              </a:ext>
            </a:extLst>
          </p:cNvPr>
          <p:cNvGraphicFramePr>
            <a:graphicFrameLocks noGrp="1"/>
          </p:cNvGraphicFramePr>
          <p:nvPr/>
        </p:nvGraphicFramePr>
        <p:xfrm>
          <a:off x="216000" y="2706619"/>
          <a:ext cx="6109852" cy="1578716"/>
        </p:xfrm>
        <a:graphic>
          <a:graphicData uri="http://schemas.openxmlformats.org/drawingml/2006/table">
            <a:tbl>
              <a:tblPr bandRow="1">
                <a:tableStyleId>{073A0DAA-6AF3-43AB-8588-CEC1D06C72B9}</a:tableStyleId>
              </a:tblPr>
              <a:tblGrid>
                <a:gridCol w="601852">
                  <a:extLst>
                    <a:ext uri="{9D8B030D-6E8A-4147-A177-3AD203B41FA5}">
                      <a16:colId xmlns:a16="http://schemas.microsoft.com/office/drawing/2014/main" val="344887193"/>
                    </a:ext>
                  </a:extLst>
                </a:gridCol>
                <a:gridCol w="2340000">
                  <a:extLst>
                    <a:ext uri="{9D8B030D-6E8A-4147-A177-3AD203B41FA5}">
                      <a16:colId xmlns:a16="http://schemas.microsoft.com/office/drawing/2014/main" val="920006363"/>
                    </a:ext>
                  </a:extLst>
                </a:gridCol>
                <a:gridCol w="2340000">
                  <a:extLst>
                    <a:ext uri="{9D8B030D-6E8A-4147-A177-3AD203B41FA5}">
                      <a16:colId xmlns:a16="http://schemas.microsoft.com/office/drawing/2014/main" val="1955904510"/>
                    </a:ext>
                  </a:extLst>
                </a:gridCol>
                <a:gridCol w="828000">
                  <a:extLst>
                    <a:ext uri="{9D8B030D-6E8A-4147-A177-3AD203B41FA5}">
                      <a16:colId xmlns:a16="http://schemas.microsoft.com/office/drawing/2014/main" val="877127206"/>
                    </a:ext>
                  </a:extLst>
                </a:gridCol>
              </a:tblGrid>
              <a:tr h="169990">
                <a:tc>
                  <a:txBody>
                    <a:bodyPr/>
                    <a:lstStyle/>
                    <a:p>
                      <a:pPr algn="ctr"/>
                      <a:r>
                        <a:rPr kumimoji="1" lang="ja-JP" altLang="en-US" sz="1100" b="0" dirty="0">
                          <a:solidFill>
                            <a:schemeClr val="tx1"/>
                          </a:solidFill>
                          <a:latin typeface="游ゴシック" panose="020B0400000000000000" pitchFamily="50" charset="-128"/>
                          <a:ea typeface="游ゴシック" panose="020B0400000000000000" pitchFamily="50" charset="-128"/>
                        </a:rPr>
                        <a:t>年度</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kumimoji="1" lang="ja-JP" altLang="en-US" sz="1100" b="0" dirty="0">
                          <a:solidFill>
                            <a:schemeClr val="tx1"/>
                          </a:solidFill>
                          <a:latin typeface="游ゴシック" panose="020B0400000000000000" pitchFamily="50" charset="-128"/>
                          <a:ea typeface="游ゴシック" panose="020B0400000000000000" pitchFamily="50" charset="-128"/>
                        </a:rPr>
                        <a:t>開催地</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kumimoji="1" lang="ja-JP" altLang="en-US" sz="1100" b="0" dirty="0">
                          <a:solidFill>
                            <a:schemeClr val="tx1"/>
                          </a:solidFill>
                          <a:latin typeface="游ゴシック" panose="020B0400000000000000" pitchFamily="50" charset="-128"/>
                          <a:ea typeface="游ゴシック" panose="020B0400000000000000" pitchFamily="50" charset="-128"/>
                        </a:rPr>
                        <a:t>参加市</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kumimoji="1" lang="ja-JP" altLang="en-US" sz="1100" b="0" dirty="0">
                          <a:solidFill>
                            <a:schemeClr val="tx1"/>
                          </a:solidFill>
                          <a:latin typeface="游ゴシック" panose="020B0400000000000000" pitchFamily="50" charset="-128"/>
                          <a:ea typeface="游ゴシック" panose="020B0400000000000000" pitchFamily="50" charset="-128"/>
                        </a:rPr>
                        <a:t>参加人数</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531911069"/>
                  </a:ext>
                </a:extLst>
              </a:tr>
              <a:tr h="169990">
                <a:tc>
                  <a:txBody>
                    <a:bodyPr/>
                    <a:lstStyle/>
                    <a:p>
                      <a:pPr algn="ctr"/>
                      <a:r>
                        <a:rPr kumimoji="1" lang="en-US" altLang="ja-JP" sz="1100" b="0" dirty="0">
                          <a:solidFill>
                            <a:schemeClr val="tx1"/>
                          </a:solidFill>
                          <a:latin typeface="游ゴシック" panose="020B0400000000000000" pitchFamily="50" charset="-128"/>
                          <a:ea typeface="游ゴシック" panose="020B0400000000000000" pitchFamily="50" charset="-128"/>
                        </a:rPr>
                        <a:t>R3</a:t>
                      </a: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l"/>
                      <a:r>
                        <a:rPr kumimoji="1" lang="ja-JP" altLang="en-US" sz="1100" b="0" dirty="0">
                          <a:solidFill>
                            <a:schemeClr val="tx1"/>
                          </a:solidFill>
                          <a:latin typeface="游ゴシック" panose="020B0400000000000000" pitchFamily="50" charset="-128"/>
                          <a:ea typeface="游ゴシック" panose="020B0400000000000000" pitchFamily="50" charset="-128"/>
                        </a:rPr>
                        <a:t>茨木市</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l"/>
                      <a:r>
                        <a:rPr kumimoji="1" lang="ja-JP" altLang="en-US" sz="1100" b="0" dirty="0">
                          <a:solidFill>
                            <a:schemeClr val="tx1"/>
                          </a:solidFill>
                          <a:latin typeface="游ゴシック" panose="020B0400000000000000" pitchFamily="50" charset="-128"/>
                          <a:ea typeface="游ゴシック" panose="020B0400000000000000" pitchFamily="50" charset="-128"/>
                        </a:rPr>
                        <a:t>茨木市</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r"/>
                      <a:r>
                        <a:rPr kumimoji="1" lang="en-US" altLang="ja-JP" sz="1100" b="0" dirty="0">
                          <a:solidFill>
                            <a:schemeClr val="tx1"/>
                          </a:solidFill>
                          <a:latin typeface="游ゴシック" panose="020B0400000000000000" pitchFamily="50" charset="-128"/>
                          <a:ea typeface="游ゴシック" panose="020B0400000000000000" pitchFamily="50" charset="-128"/>
                        </a:rPr>
                        <a:t>8</a:t>
                      </a:r>
                      <a:r>
                        <a:rPr kumimoji="1" lang="ja-JP" altLang="en-US" sz="1100" b="0" dirty="0">
                          <a:solidFill>
                            <a:schemeClr val="tx1"/>
                          </a:solidFill>
                          <a:latin typeface="游ゴシック" panose="020B0400000000000000" pitchFamily="50" charset="-128"/>
                          <a:ea typeface="游ゴシック" panose="020B0400000000000000" pitchFamily="50" charset="-128"/>
                        </a:rPr>
                        <a:t>名</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103186887"/>
                  </a:ext>
                </a:extLst>
              </a:tr>
              <a:tr h="169990">
                <a:tc>
                  <a:txBody>
                    <a:bodyPr/>
                    <a:lstStyle/>
                    <a:p>
                      <a:pPr algn="ctr"/>
                      <a:r>
                        <a:rPr kumimoji="1" lang="en-US" altLang="ja-JP" sz="1100" b="0" dirty="0">
                          <a:solidFill>
                            <a:schemeClr val="tx1"/>
                          </a:solidFill>
                          <a:latin typeface="游ゴシック" panose="020B0400000000000000" pitchFamily="50" charset="-128"/>
                          <a:ea typeface="游ゴシック" panose="020B0400000000000000" pitchFamily="50" charset="-128"/>
                        </a:rPr>
                        <a:t>R4</a:t>
                      </a: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l"/>
                      <a:r>
                        <a:rPr kumimoji="1" lang="ja-JP" altLang="en-US" sz="1100" b="0" dirty="0">
                          <a:solidFill>
                            <a:schemeClr val="tx1"/>
                          </a:solidFill>
                          <a:latin typeface="游ゴシック" panose="020B0400000000000000" pitchFamily="50" charset="-128"/>
                          <a:ea typeface="游ゴシック" panose="020B0400000000000000" pitchFamily="50" charset="-128"/>
                        </a:rPr>
                        <a:t>茨木市</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l"/>
                      <a:r>
                        <a:rPr kumimoji="1" lang="ja-JP" altLang="en-US" sz="1100" b="0" dirty="0">
                          <a:solidFill>
                            <a:schemeClr val="tx1"/>
                          </a:solidFill>
                          <a:latin typeface="游ゴシック" panose="020B0400000000000000" pitchFamily="50" charset="-128"/>
                          <a:ea typeface="游ゴシック" panose="020B0400000000000000" pitchFamily="50" charset="-128"/>
                        </a:rPr>
                        <a:t>茨木市、吹田市</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r"/>
                      <a:r>
                        <a:rPr kumimoji="1" lang="en-US" altLang="ja-JP" sz="1100" b="0" dirty="0">
                          <a:solidFill>
                            <a:schemeClr val="tx1"/>
                          </a:solidFill>
                          <a:latin typeface="游ゴシック" panose="020B0400000000000000" pitchFamily="50" charset="-128"/>
                          <a:ea typeface="游ゴシック" panose="020B0400000000000000" pitchFamily="50" charset="-128"/>
                        </a:rPr>
                        <a:t>30</a:t>
                      </a:r>
                      <a:r>
                        <a:rPr kumimoji="1" lang="ja-JP" altLang="en-US" sz="1100" b="0" dirty="0">
                          <a:solidFill>
                            <a:schemeClr val="tx1"/>
                          </a:solidFill>
                          <a:latin typeface="游ゴシック" panose="020B0400000000000000" pitchFamily="50" charset="-128"/>
                          <a:ea typeface="游ゴシック" panose="020B0400000000000000" pitchFamily="50" charset="-128"/>
                        </a:rPr>
                        <a:t>名</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950923502"/>
                  </a:ext>
                </a:extLst>
              </a:tr>
              <a:tr h="169990">
                <a:tc>
                  <a:txBody>
                    <a:bodyPr/>
                    <a:lstStyle/>
                    <a:p>
                      <a:pPr algn="ctr"/>
                      <a:r>
                        <a:rPr kumimoji="1" lang="en-US" altLang="ja-JP" sz="1100" b="0" dirty="0">
                          <a:solidFill>
                            <a:schemeClr val="tx1"/>
                          </a:solidFill>
                          <a:latin typeface="游ゴシック" panose="020B0400000000000000" pitchFamily="50" charset="-128"/>
                          <a:ea typeface="游ゴシック" panose="020B0400000000000000" pitchFamily="50" charset="-128"/>
                        </a:rPr>
                        <a:t>R5</a:t>
                      </a: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l"/>
                      <a:r>
                        <a:rPr kumimoji="1" lang="zh-TW" altLang="en-US" sz="1100" b="0" dirty="0">
                          <a:solidFill>
                            <a:schemeClr val="tx1"/>
                          </a:solidFill>
                          <a:latin typeface="游ゴシック" panose="020B0400000000000000" pitchFamily="50" charset="-128"/>
                          <a:ea typeface="游ゴシック" panose="020B0400000000000000" pitchFamily="50" charset="-128"/>
                        </a:rPr>
                        <a:t>茨木市、吹田市</a:t>
                      </a:r>
                      <a:endParaRPr kumimoji="1" lang="ja-JP" altLang="en-US" sz="1100" b="0" dirty="0">
                        <a:solidFill>
                          <a:schemeClr val="tx1"/>
                        </a:solidFill>
                        <a:highlight>
                          <a:srgbClr val="FFFF00"/>
                        </a:highlight>
                        <a:latin typeface="游ゴシック" panose="020B0400000000000000" pitchFamily="50" charset="-128"/>
                        <a:ea typeface="游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l"/>
                      <a:r>
                        <a:rPr kumimoji="1" lang="zh-TW" altLang="en-US" sz="1100" b="0" dirty="0">
                          <a:solidFill>
                            <a:schemeClr val="tx1"/>
                          </a:solidFill>
                          <a:latin typeface="游ゴシック" panose="020B0400000000000000" pitchFamily="50" charset="-128"/>
                          <a:ea typeface="游ゴシック" panose="020B0400000000000000" pitchFamily="50" charset="-128"/>
                        </a:rPr>
                        <a:t>茨木市、吹田市、豊中市、高槻市</a:t>
                      </a:r>
                      <a:endParaRPr kumimoji="1" lang="ja-JP" altLang="en-US" sz="1100" b="0" dirty="0">
                        <a:solidFill>
                          <a:schemeClr val="tx1"/>
                        </a:solidFill>
                        <a:highlight>
                          <a:srgbClr val="FFFF00"/>
                        </a:highlight>
                        <a:latin typeface="游ゴシック" panose="020B0400000000000000" pitchFamily="50" charset="-128"/>
                        <a:ea typeface="游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r"/>
                      <a:r>
                        <a:rPr kumimoji="1" lang="en-US" altLang="ja-JP" sz="1100" b="0" dirty="0">
                          <a:solidFill>
                            <a:schemeClr val="tx1"/>
                          </a:solidFill>
                          <a:latin typeface="游ゴシック" panose="020B0400000000000000" pitchFamily="50" charset="-128"/>
                          <a:ea typeface="游ゴシック" panose="020B0400000000000000" pitchFamily="50" charset="-128"/>
                        </a:rPr>
                        <a:t>38</a:t>
                      </a:r>
                      <a:r>
                        <a:rPr kumimoji="1" lang="ja-JP" altLang="en-US" sz="1100" b="0" dirty="0">
                          <a:solidFill>
                            <a:schemeClr val="tx1"/>
                          </a:solidFill>
                          <a:latin typeface="游ゴシック" panose="020B0400000000000000" pitchFamily="50" charset="-128"/>
                          <a:ea typeface="游ゴシック" panose="020B0400000000000000" pitchFamily="50" charset="-128"/>
                        </a:rPr>
                        <a:t>名</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4136642526"/>
                  </a:ext>
                </a:extLst>
              </a:tr>
              <a:tr h="169990">
                <a:tc>
                  <a:txBody>
                    <a:bodyPr/>
                    <a:lstStyle/>
                    <a:p>
                      <a:pPr algn="ct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endParaRPr kumimoji="1" lang="ja-JP" altLang="en-US" sz="1100" b="0" dirty="0">
                        <a:solidFill>
                          <a:schemeClr val="tx1"/>
                        </a:solidFill>
                        <a:highlight>
                          <a:srgbClr val="FFFF00"/>
                        </a:highlight>
                        <a:latin typeface="游ゴシック" panose="020B0400000000000000" pitchFamily="50" charset="-128"/>
                        <a:ea typeface="游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endParaRPr kumimoji="1" lang="ja-JP" altLang="en-US" sz="1100" b="0" dirty="0">
                        <a:solidFill>
                          <a:schemeClr val="tx1"/>
                        </a:solidFill>
                        <a:highlight>
                          <a:srgbClr val="FFFF00"/>
                        </a:highlight>
                        <a:latin typeface="游ゴシック" panose="020B0400000000000000" pitchFamily="50" charset="-128"/>
                        <a:ea typeface="游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ja-JP" altLang="en-US" sz="1100" b="0" dirty="0">
                          <a:solidFill>
                            <a:schemeClr val="tx1"/>
                          </a:solidFill>
                          <a:latin typeface="游ゴシック" panose="020B0400000000000000" pitchFamily="50" charset="-128"/>
                          <a:ea typeface="游ゴシック" panose="020B0400000000000000" pitchFamily="50" charset="-128"/>
                        </a:rPr>
                        <a:t>計</a:t>
                      </a:r>
                      <a:r>
                        <a:rPr kumimoji="1" lang="en-US" altLang="ja-JP" sz="1100" b="0" dirty="0">
                          <a:solidFill>
                            <a:schemeClr val="tx1"/>
                          </a:solidFill>
                          <a:latin typeface="游ゴシック" panose="020B0400000000000000" pitchFamily="50" charset="-128"/>
                          <a:ea typeface="游ゴシック" panose="020B0400000000000000" pitchFamily="50" charset="-128"/>
                        </a:rPr>
                        <a:t>76</a:t>
                      </a:r>
                      <a:r>
                        <a:rPr kumimoji="1" lang="ja-JP" altLang="en-US" sz="1100" b="0" dirty="0">
                          <a:solidFill>
                            <a:schemeClr val="tx1"/>
                          </a:solidFill>
                          <a:latin typeface="游ゴシック" panose="020B0400000000000000" pitchFamily="50" charset="-128"/>
                          <a:ea typeface="游ゴシック" panose="020B0400000000000000" pitchFamily="50" charset="-128"/>
                        </a:rPr>
                        <a:t>名</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5755612"/>
                  </a:ext>
                </a:extLst>
              </a:tr>
              <a:tr h="283316">
                <a:tc>
                  <a:txBody>
                    <a:bodyPr/>
                    <a:lstStyle/>
                    <a:p>
                      <a:pPr algn="ctr"/>
                      <a:r>
                        <a:rPr kumimoji="1" lang="en-US" altLang="ja-JP" sz="1100" b="0" spc="0" dirty="0">
                          <a:solidFill>
                            <a:schemeClr val="tx1"/>
                          </a:solidFill>
                          <a:latin typeface="游ゴシック" panose="020B0400000000000000" pitchFamily="50" charset="-128"/>
                          <a:ea typeface="游ゴシック" panose="020B0400000000000000" pitchFamily="50" charset="-128"/>
                        </a:rPr>
                        <a:t>R6</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kumimoji="1" lang="zh-TW" altLang="en-US"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茨木市、吹田市、豊中市、高槻市</a:t>
                      </a:r>
                      <a:endParaRPr kumimoji="1" lang="ja-JP" altLang="en-US" sz="1100" b="0" spc="0" dirty="0">
                        <a:solidFill>
                          <a:schemeClr val="tx1"/>
                        </a:solidFill>
                        <a:highlight>
                          <a:srgbClr val="FFFF00"/>
                        </a:highlight>
                        <a:latin typeface="游ゴシック" panose="020B0400000000000000" pitchFamily="50" charset="-128"/>
                        <a:ea typeface="游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kumimoji="1" lang="zh-TW" altLang="en-US"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茨木市、吹田市、豊中市、高槻市</a:t>
                      </a:r>
                      <a:endParaRPr kumimoji="1" lang="ja-JP" altLang="en-US" sz="1100" b="0" dirty="0">
                        <a:solidFill>
                          <a:schemeClr val="tx1"/>
                        </a:solidFill>
                        <a:highlight>
                          <a:srgbClr val="FFFF00"/>
                        </a:highlight>
                        <a:latin typeface="游ゴシック" panose="020B0400000000000000" pitchFamily="50" charset="-128"/>
                        <a:ea typeface="游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099564"/>
                  </a:ext>
                </a:extLst>
              </a:tr>
            </a:tbl>
          </a:graphicData>
        </a:graphic>
      </p:graphicFrame>
      <p:sp>
        <p:nvSpPr>
          <p:cNvPr id="28" name="テキスト ボックス 27">
            <a:extLst>
              <a:ext uri="{FF2B5EF4-FFF2-40B4-BE49-F238E27FC236}">
                <a16:creationId xmlns:a16="http://schemas.microsoft.com/office/drawing/2014/main" id="{635B657B-B3D5-E18E-7DEF-3A64E0B498B6}"/>
              </a:ext>
            </a:extLst>
          </p:cNvPr>
          <p:cNvSpPr txBox="1"/>
          <p:nvPr/>
        </p:nvSpPr>
        <p:spPr>
          <a:xfrm>
            <a:off x="1399513" y="2355002"/>
            <a:ext cx="3672819"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参加人数・参加市（複数市で共同開催）</a:t>
            </a:r>
          </a:p>
        </p:txBody>
      </p:sp>
      <p:sp>
        <p:nvSpPr>
          <p:cNvPr id="31" name="Rectangle 3">
            <a:extLst>
              <a:ext uri="{FF2B5EF4-FFF2-40B4-BE49-F238E27FC236}">
                <a16:creationId xmlns:a16="http://schemas.microsoft.com/office/drawing/2014/main" id="{44821C58-3CA2-A49E-D2E0-89B812613262}"/>
              </a:ext>
            </a:extLst>
          </p:cNvPr>
          <p:cNvSpPr>
            <a:spLocks noChangeArrowheads="1"/>
          </p:cNvSpPr>
          <p:nvPr/>
        </p:nvSpPr>
        <p:spPr bwMode="auto">
          <a:xfrm>
            <a:off x="6433308" y="4413283"/>
            <a:ext cx="2623355" cy="900000"/>
          </a:xfrm>
          <a:prstGeom prst="roundRect">
            <a:avLst/>
          </a:prstGeom>
          <a:noFill/>
          <a:ln w="9525">
            <a:solidFill>
              <a:schemeClr val="accent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複数市で共同開催するメリット</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☞開催地が他市であっても参加可能</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☞各市が広報等で参加募集</a:t>
            </a:r>
            <a:endParaRPr kumimoji="0"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☞各市職員が役割分担</a:t>
            </a:r>
          </a:p>
        </p:txBody>
      </p:sp>
      <p:sp>
        <p:nvSpPr>
          <p:cNvPr id="32" name="Rectangle 3">
            <a:extLst>
              <a:ext uri="{FF2B5EF4-FFF2-40B4-BE49-F238E27FC236}">
                <a16:creationId xmlns:a16="http://schemas.microsoft.com/office/drawing/2014/main" id="{4CF723B2-E4F7-D88F-A61F-31303ED83796}"/>
              </a:ext>
            </a:extLst>
          </p:cNvPr>
          <p:cNvSpPr>
            <a:spLocks noChangeArrowheads="1"/>
          </p:cNvSpPr>
          <p:nvPr/>
        </p:nvSpPr>
        <p:spPr bwMode="auto">
          <a:xfrm>
            <a:off x="6433308" y="5385934"/>
            <a:ext cx="2623355" cy="972000"/>
          </a:xfrm>
          <a:prstGeom prst="roundRect">
            <a:avLst/>
          </a:prstGeom>
          <a:noFill/>
          <a:ln w="9525">
            <a:solidFill>
              <a:schemeClr val="accent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参加者の声</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☞耐震診断の進め方が理解できた</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☞実例紹介で合意形成までの道のりを</a:t>
            </a:r>
            <a:endParaRPr kumimoji="0"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　　実感できた</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☞耐震改修の好事例をもっと知りたい</a:t>
            </a:r>
          </a:p>
        </p:txBody>
      </p:sp>
      <p:sp>
        <p:nvSpPr>
          <p:cNvPr id="20" name="スライド番号プレースホルダー 3">
            <a:extLst>
              <a:ext uri="{FF2B5EF4-FFF2-40B4-BE49-F238E27FC236}">
                <a16:creationId xmlns:a16="http://schemas.microsoft.com/office/drawing/2014/main" id="{821DC024-3DC0-4DB9-A455-364E73556C5D}"/>
              </a:ext>
            </a:extLst>
          </p:cNvPr>
          <p:cNvSpPr txBox="1">
            <a:spLocks/>
          </p:cNvSpPr>
          <p:nvPr/>
        </p:nvSpPr>
        <p:spPr bwMode="auto">
          <a:xfrm>
            <a:off x="7010400"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954CD4-AF95-4C78-B160-84012AB9CEDB}" type="slidenum">
              <a:rPr kumimoji="1" lang="en-US" altLang="ja-JP" sz="11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pic>
        <p:nvPicPr>
          <p:cNvPr id="12" name="図 11">
            <a:extLst>
              <a:ext uri="{FF2B5EF4-FFF2-40B4-BE49-F238E27FC236}">
                <a16:creationId xmlns:a16="http://schemas.microsoft.com/office/drawing/2014/main" id="{708C239B-7B30-46C1-8ABD-57BCC3AA0A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3308" y="2271229"/>
            <a:ext cx="1660042" cy="1133265"/>
          </a:xfrm>
          <a:prstGeom prst="roundRect">
            <a:avLst>
              <a:gd name="adj" fmla="val 983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テキスト ボックス 21">
            <a:extLst>
              <a:ext uri="{FF2B5EF4-FFF2-40B4-BE49-F238E27FC236}">
                <a16:creationId xmlns:a16="http://schemas.microsoft.com/office/drawing/2014/main" id="{70700FAA-32DE-4C79-A661-7612FFE4C698}"/>
              </a:ext>
            </a:extLst>
          </p:cNvPr>
          <p:cNvSpPr txBox="1"/>
          <p:nvPr/>
        </p:nvSpPr>
        <p:spPr>
          <a:xfrm>
            <a:off x="216000" y="6415261"/>
            <a:ext cx="8806776" cy="30777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○耐震診断の進め方が理解できたなどの声があり、耐震化を促進するための取組みとして一定の効果がある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3" name="正方形/長方形 22">
            <a:extLst>
              <a:ext uri="{FF2B5EF4-FFF2-40B4-BE49-F238E27FC236}">
                <a16:creationId xmlns:a16="http://schemas.microsoft.com/office/drawing/2014/main" id="{F6EF8DEB-422F-47DD-AF1D-1AE05D2CAB5B}"/>
              </a:ext>
            </a:extLst>
          </p:cNvPr>
          <p:cNvSpPr/>
          <p:nvPr/>
        </p:nvSpPr>
        <p:spPr>
          <a:xfrm>
            <a:off x="216000" y="6055261"/>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効果の評価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A</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24" name="正方形/長方形 23">
            <a:extLst>
              <a:ext uri="{FF2B5EF4-FFF2-40B4-BE49-F238E27FC236}">
                <a16:creationId xmlns:a16="http://schemas.microsoft.com/office/drawing/2014/main" id="{D9DEC918-8947-45E5-AAE2-DCBACCBD8D15}"/>
              </a:ext>
            </a:extLst>
          </p:cNvPr>
          <p:cNvSpPr/>
          <p:nvPr/>
        </p:nvSpPr>
        <p:spPr>
          <a:xfrm>
            <a:off x="216000" y="4645335"/>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B</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2419190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53F670EA-60A0-4F80-8504-E5080457FC50}"/>
              </a:ext>
            </a:extLst>
          </p:cNvPr>
          <p:cNvSpPr txBox="1"/>
          <p:nvPr/>
        </p:nvSpPr>
        <p:spPr>
          <a:xfrm>
            <a:off x="216000" y="1152000"/>
            <a:ext cx="8712000" cy="1008000"/>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tIns="36000" bIns="36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○毎年、管理組合宛てに耐震化の啓発パンフレットやサポート事業者制度、</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WEB</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セミナーのチラシを送付</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○問い合わせいただいた管理組合へは、市町と連携して個別訪問し、制度概要などを説明</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○鉄道会社の協力のもと、耐震化パンフレットを駅に配架</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3" name="タイトル 1">
            <a:extLst>
              <a:ext uri="{FF2B5EF4-FFF2-40B4-BE49-F238E27FC236}">
                <a16:creationId xmlns:a16="http://schemas.microsoft.com/office/drawing/2014/main" id="{02962C69-BEB0-468F-83BC-B091C98E72DF}"/>
              </a:ext>
            </a:extLst>
          </p:cNvPr>
          <p:cNvSpPr>
            <a:spLocks noGrp="1"/>
          </p:cNvSpPr>
          <p:nvPr>
            <p:ph type="title"/>
          </p:nvPr>
        </p:nvSpPr>
        <p:spPr>
          <a:xfrm>
            <a:off x="0" y="252000"/>
            <a:ext cx="6552000" cy="648000"/>
          </a:xfrm>
        </p:spPr>
        <p:txBody>
          <a:bodyPr/>
          <a:lstStyle/>
          <a:p>
            <a:r>
              <a:rPr lang="ja-JP" altLang="en-US" sz="2000" b="1" dirty="0">
                <a:latin typeface="游ゴシック" panose="020B0400000000000000" pitchFamily="50" charset="-128"/>
                <a:ea typeface="游ゴシック" panose="020B0400000000000000" pitchFamily="50" charset="-128"/>
              </a:rPr>
              <a:t>■分譲マンション</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きっかけづくり・具体化</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　　</a:t>
            </a:r>
            <a:br>
              <a:rPr lang="en-US" altLang="ja-JP" sz="2000" b="1" dirty="0">
                <a:latin typeface="游ゴシック" panose="020B0400000000000000" pitchFamily="50" charset="-128"/>
                <a:ea typeface="游ゴシック" panose="020B0400000000000000" pitchFamily="50" charset="-128"/>
              </a:rPr>
            </a:br>
            <a:r>
              <a:rPr lang="ja-JP" altLang="en-US" sz="2000" b="1" dirty="0">
                <a:latin typeface="游ゴシック" panose="020B0400000000000000" pitchFamily="50" charset="-128"/>
                <a:ea typeface="游ゴシック" panose="020B0400000000000000" pitchFamily="50" charset="-128"/>
              </a:rPr>
              <a:t>　ダイレクトメール送付・個別訪問等による働きかけ</a:t>
            </a:r>
          </a:p>
        </p:txBody>
      </p:sp>
      <p:sp>
        <p:nvSpPr>
          <p:cNvPr id="27" name="正方形/長方形 26">
            <a:extLst>
              <a:ext uri="{FF2B5EF4-FFF2-40B4-BE49-F238E27FC236}">
                <a16:creationId xmlns:a16="http://schemas.microsoft.com/office/drawing/2014/main" id="{4812F800-31F7-4DC3-8E7A-A6B81CA99CAA}"/>
              </a:ext>
            </a:extLst>
          </p:cNvPr>
          <p:cNvSpPr/>
          <p:nvPr/>
        </p:nvSpPr>
        <p:spPr>
          <a:xfrm>
            <a:off x="216000" y="2268000"/>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取組実績</a:t>
            </a:r>
          </a:p>
        </p:txBody>
      </p:sp>
      <p:sp>
        <p:nvSpPr>
          <p:cNvPr id="33" name="正方形/長方形 32">
            <a:extLst>
              <a:ext uri="{FF2B5EF4-FFF2-40B4-BE49-F238E27FC236}">
                <a16:creationId xmlns:a16="http://schemas.microsoft.com/office/drawing/2014/main" id="{64234596-9EAD-45C1-A000-87D64FCC105C}"/>
              </a:ext>
            </a:extLst>
          </p:cNvPr>
          <p:cNvSpPr/>
          <p:nvPr/>
        </p:nvSpPr>
        <p:spPr>
          <a:xfrm>
            <a:off x="216000" y="4652384"/>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A</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grpSp>
        <p:nvGrpSpPr>
          <p:cNvPr id="19" name="グループ化 18">
            <a:extLst>
              <a:ext uri="{FF2B5EF4-FFF2-40B4-BE49-F238E27FC236}">
                <a16:creationId xmlns:a16="http://schemas.microsoft.com/office/drawing/2014/main" id="{5D9282E4-2C21-4FF5-9F6B-7383D5612DAD}"/>
              </a:ext>
            </a:extLst>
          </p:cNvPr>
          <p:cNvGrpSpPr/>
          <p:nvPr/>
        </p:nvGrpSpPr>
        <p:grpSpPr>
          <a:xfrm>
            <a:off x="6905598" y="4486859"/>
            <a:ext cx="2022402" cy="1516802"/>
            <a:chOff x="3513093" y="865133"/>
            <a:chExt cx="3018502" cy="2263877"/>
          </a:xfrm>
        </p:grpSpPr>
        <p:pic>
          <p:nvPicPr>
            <p:cNvPr id="20" name="図 19">
              <a:extLst>
                <a:ext uri="{FF2B5EF4-FFF2-40B4-BE49-F238E27FC236}">
                  <a16:creationId xmlns:a16="http://schemas.microsoft.com/office/drawing/2014/main" id="{CD56BBB0-49C0-4E1D-8ACD-F8348519E7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3093" y="865133"/>
              <a:ext cx="3018502" cy="2263877"/>
            </a:xfrm>
            <a:prstGeom prst="rect">
              <a:avLst/>
            </a:prstGeom>
          </p:spPr>
        </p:pic>
        <p:sp>
          <p:nvSpPr>
            <p:cNvPr id="21" name="楕円 20">
              <a:extLst>
                <a:ext uri="{FF2B5EF4-FFF2-40B4-BE49-F238E27FC236}">
                  <a16:creationId xmlns:a16="http://schemas.microsoft.com/office/drawing/2014/main" id="{D38E7602-621B-4463-8C24-1A281A939656}"/>
                </a:ext>
              </a:extLst>
            </p:cNvPr>
            <p:cNvSpPr/>
            <p:nvPr/>
          </p:nvSpPr>
          <p:spPr>
            <a:xfrm>
              <a:off x="4130675" y="1636707"/>
              <a:ext cx="879475" cy="73592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grpSp>
      <p:grpSp>
        <p:nvGrpSpPr>
          <p:cNvPr id="12" name="グループ化 11">
            <a:extLst>
              <a:ext uri="{FF2B5EF4-FFF2-40B4-BE49-F238E27FC236}">
                <a16:creationId xmlns:a16="http://schemas.microsoft.com/office/drawing/2014/main" id="{07C93B36-7956-CD0A-6925-C0A065070CD3}"/>
              </a:ext>
            </a:extLst>
          </p:cNvPr>
          <p:cNvGrpSpPr/>
          <p:nvPr/>
        </p:nvGrpSpPr>
        <p:grpSpPr>
          <a:xfrm>
            <a:off x="6192529" y="2228458"/>
            <a:ext cx="2735472" cy="1877716"/>
            <a:chOff x="5939296" y="2352881"/>
            <a:chExt cx="2884480" cy="1980000"/>
          </a:xfrm>
        </p:grpSpPr>
        <p:pic>
          <p:nvPicPr>
            <p:cNvPr id="3" name="図 2">
              <a:extLst>
                <a:ext uri="{FF2B5EF4-FFF2-40B4-BE49-F238E27FC236}">
                  <a16:creationId xmlns:a16="http://schemas.microsoft.com/office/drawing/2014/main" id="{063122BA-AEF7-40FB-B30A-97B2DD10ED00}"/>
                </a:ext>
              </a:extLst>
            </p:cNvPr>
            <p:cNvPicPr>
              <a:picLocks noChangeAspect="1"/>
            </p:cNvPicPr>
            <p:nvPr/>
          </p:nvPicPr>
          <p:blipFill>
            <a:blip r:embed="rId3"/>
            <a:stretch>
              <a:fillRect/>
            </a:stretch>
          </p:blipFill>
          <p:spPr>
            <a:xfrm>
              <a:off x="5939296" y="2352881"/>
              <a:ext cx="1412445" cy="1980000"/>
            </a:xfrm>
            <a:prstGeom prst="rect">
              <a:avLst/>
            </a:prstGeom>
          </p:spPr>
        </p:pic>
        <p:pic>
          <p:nvPicPr>
            <p:cNvPr id="22" name="図 21">
              <a:extLst>
                <a:ext uri="{FF2B5EF4-FFF2-40B4-BE49-F238E27FC236}">
                  <a16:creationId xmlns:a16="http://schemas.microsoft.com/office/drawing/2014/main" id="{F72B737A-AD70-4226-9717-B3F27CE73E2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435028" y="2352881"/>
              <a:ext cx="1388748" cy="1980000"/>
            </a:xfrm>
            <a:prstGeom prst="rect">
              <a:avLst/>
            </a:prstGeom>
          </p:spPr>
        </p:pic>
      </p:grpSp>
      <p:sp>
        <p:nvSpPr>
          <p:cNvPr id="31" name="テキスト ボックス 30">
            <a:extLst>
              <a:ext uri="{FF2B5EF4-FFF2-40B4-BE49-F238E27FC236}">
                <a16:creationId xmlns:a16="http://schemas.microsoft.com/office/drawing/2014/main" id="{6BD5DB26-09D4-4BD8-8D54-66B15626BDE3}"/>
              </a:ext>
            </a:extLst>
          </p:cNvPr>
          <p:cNvSpPr txBox="1"/>
          <p:nvPr/>
        </p:nvSpPr>
        <p:spPr>
          <a:xfrm>
            <a:off x="474793" y="3431657"/>
            <a:ext cx="4079955" cy="43088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大阪府が把握してる府内の管理組合数　約</a:t>
            </a:r>
            <a:r>
              <a:rPr kumimoji="1"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1,500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（３階以上かつ</a:t>
            </a:r>
            <a:r>
              <a:rPr kumimoji="1"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1,000</a:t>
            </a:r>
            <a:r>
              <a:rPr kumimoji="1" lang="ja-JP" altLang="en-US"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㎡以上の旧耐震基準の分譲マンション）</a:t>
            </a:r>
            <a:endParaRPr kumimoji="1"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1BD88C9C-E8D3-1B08-CBA7-B574012E88F1}"/>
              </a:ext>
            </a:extLst>
          </p:cNvPr>
          <p:cNvSpPr txBox="1"/>
          <p:nvPr/>
        </p:nvSpPr>
        <p:spPr>
          <a:xfrm>
            <a:off x="6727345" y="4100404"/>
            <a:ext cx="1665841" cy="253916"/>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耐震化パンフレット</a:t>
            </a: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156C2826-012A-EC0F-7284-E17569F39EA8}"/>
              </a:ext>
            </a:extLst>
          </p:cNvPr>
          <p:cNvSpPr txBox="1"/>
          <p:nvPr/>
        </p:nvSpPr>
        <p:spPr>
          <a:xfrm>
            <a:off x="7565876" y="6013842"/>
            <a:ext cx="889987" cy="261610"/>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駅配架</a:t>
            </a: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A4BD186D-FAE4-01DA-A948-27895085DCF7}"/>
              </a:ext>
            </a:extLst>
          </p:cNvPr>
          <p:cNvSpPr txBox="1"/>
          <p:nvPr/>
        </p:nvSpPr>
        <p:spPr>
          <a:xfrm>
            <a:off x="216000" y="2666180"/>
            <a:ext cx="4236718" cy="30777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○ダイレクトメール　約</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8,000</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件</a:t>
            </a:r>
          </a:p>
        </p:txBody>
      </p:sp>
      <p:sp>
        <p:nvSpPr>
          <p:cNvPr id="25" name="テキスト ボックス 24">
            <a:extLst>
              <a:ext uri="{FF2B5EF4-FFF2-40B4-BE49-F238E27FC236}">
                <a16:creationId xmlns:a16="http://schemas.microsoft.com/office/drawing/2014/main" id="{C26A6DB3-E489-40BC-B248-E7D66A84EA3F}"/>
              </a:ext>
            </a:extLst>
          </p:cNvPr>
          <p:cNvSpPr txBox="1"/>
          <p:nvPr/>
        </p:nvSpPr>
        <p:spPr>
          <a:xfrm>
            <a:off x="216000" y="5008741"/>
            <a:ext cx="6905334" cy="738664"/>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DM</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を見た管理組合より初動時の進め方や補助制度についての問い合わせがある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○個別訪問を通じて、合意形成の難しさや管理不全、資金不足など特有の課題が</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あることを確認し、助言や相談につなげている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6" name="スライド番号プレースホルダー 3">
            <a:extLst>
              <a:ext uri="{FF2B5EF4-FFF2-40B4-BE49-F238E27FC236}">
                <a16:creationId xmlns:a16="http://schemas.microsoft.com/office/drawing/2014/main" id="{0EE6A514-8B63-4217-AAC3-0048B667CF5E}"/>
              </a:ext>
            </a:extLst>
          </p:cNvPr>
          <p:cNvSpPr txBox="1">
            <a:spLocks/>
          </p:cNvSpPr>
          <p:nvPr/>
        </p:nvSpPr>
        <p:spPr bwMode="auto">
          <a:xfrm>
            <a:off x="7010400"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954CD4-AF95-4C78-B160-84012AB9CEDB}" type="slidenum">
              <a:rPr kumimoji="1" lang="en-US" altLang="ja-JP" sz="11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graphicFrame>
        <p:nvGraphicFramePr>
          <p:cNvPr id="24" name="表 3">
            <a:extLst>
              <a:ext uri="{FF2B5EF4-FFF2-40B4-BE49-F238E27FC236}">
                <a16:creationId xmlns:a16="http://schemas.microsoft.com/office/drawing/2014/main" id="{DF8C7144-109B-4FFB-96DA-AFFBAE7C8386}"/>
              </a:ext>
            </a:extLst>
          </p:cNvPr>
          <p:cNvGraphicFramePr>
            <a:graphicFrameLocks noGrp="1"/>
          </p:cNvGraphicFramePr>
          <p:nvPr/>
        </p:nvGraphicFramePr>
        <p:xfrm>
          <a:off x="474793" y="2913497"/>
          <a:ext cx="5303086" cy="518160"/>
        </p:xfrm>
        <a:graphic>
          <a:graphicData uri="http://schemas.openxmlformats.org/drawingml/2006/table">
            <a:tbl>
              <a:tblPr firstRow="1" bandRow="1">
                <a:tableStyleId>{21E4AEA4-8DFA-4A89-87EB-49C32662AFE0}</a:tableStyleId>
              </a:tblPr>
              <a:tblGrid>
                <a:gridCol w="454402">
                  <a:extLst>
                    <a:ext uri="{9D8B030D-6E8A-4147-A177-3AD203B41FA5}">
                      <a16:colId xmlns:a16="http://schemas.microsoft.com/office/drawing/2014/main" val="344887193"/>
                    </a:ext>
                  </a:extLst>
                </a:gridCol>
                <a:gridCol w="808114">
                  <a:extLst>
                    <a:ext uri="{9D8B030D-6E8A-4147-A177-3AD203B41FA5}">
                      <a16:colId xmlns:a16="http://schemas.microsoft.com/office/drawing/2014/main" val="920006363"/>
                    </a:ext>
                  </a:extLst>
                </a:gridCol>
                <a:gridCol w="808114">
                  <a:extLst>
                    <a:ext uri="{9D8B030D-6E8A-4147-A177-3AD203B41FA5}">
                      <a16:colId xmlns:a16="http://schemas.microsoft.com/office/drawing/2014/main" val="877127206"/>
                    </a:ext>
                  </a:extLst>
                </a:gridCol>
                <a:gridCol w="808114">
                  <a:extLst>
                    <a:ext uri="{9D8B030D-6E8A-4147-A177-3AD203B41FA5}">
                      <a16:colId xmlns:a16="http://schemas.microsoft.com/office/drawing/2014/main" val="313313637"/>
                    </a:ext>
                  </a:extLst>
                </a:gridCol>
                <a:gridCol w="808114">
                  <a:extLst>
                    <a:ext uri="{9D8B030D-6E8A-4147-A177-3AD203B41FA5}">
                      <a16:colId xmlns:a16="http://schemas.microsoft.com/office/drawing/2014/main" val="1779803040"/>
                    </a:ext>
                  </a:extLst>
                </a:gridCol>
                <a:gridCol w="808114">
                  <a:extLst>
                    <a:ext uri="{9D8B030D-6E8A-4147-A177-3AD203B41FA5}">
                      <a16:colId xmlns:a16="http://schemas.microsoft.com/office/drawing/2014/main" val="1553209"/>
                    </a:ext>
                  </a:extLst>
                </a:gridCol>
                <a:gridCol w="808114">
                  <a:extLst>
                    <a:ext uri="{9D8B030D-6E8A-4147-A177-3AD203B41FA5}">
                      <a16:colId xmlns:a16="http://schemas.microsoft.com/office/drawing/2014/main" val="1443835207"/>
                    </a:ext>
                  </a:extLst>
                </a:gridCol>
              </a:tblGrid>
              <a:tr h="191584">
                <a:tc>
                  <a:txBody>
                    <a:bodyPr/>
                    <a:lstStyle/>
                    <a:p>
                      <a:pPr algn="ct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anchor="ctr">
                    <a:solidFill>
                      <a:schemeClr val="accent1">
                        <a:lumMod val="75000"/>
                      </a:schemeClr>
                    </a:solidFill>
                  </a:tcPr>
                </a:tc>
                <a:tc>
                  <a:txBody>
                    <a:bodyPr/>
                    <a:lstStyle/>
                    <a:p>
                      <a:pPr algn="ctr"/>
                      <a:r>
                        <a:rPr kumimoji="1" lang="en-US" altLang="ja-JP" sz="1100" b="0" dirty="0">
                          <a:solidFill>
                            <a:schemeClr val="tx1"/>
                          </a:solidFill>
                          <a:latin typeface="游ゴシック" panose="020B0400000000000000" pitchFamily="50" charset="-128"/>
                          <a:ea typeface="游ゴシック" panose="020B0400000000000000" pitchFamily="50" charset="-128"/>
                        </a:rPr>
                        <a:t>H30</a:t>
                      </a: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anchor="ctr">
                    <a:solidFill>
                      <a:schemeClr val="accent1">
                        <a:lumMod val="75000"/>
                      </a:schemeClr>
                    </a:solidFill>
                  </a:tcPr>
                </a:tc>
                <a:tc>
                  <a:txBody>
                    <a:bodyPr/>
                    <a:lstStyle/>
                    <a:p>
                      <a:pPr algn="ctr"/>
                      <a:r>
                        <a:rPr kumimoji="1" lang="en-US" altLang="ja-JP" sz="1100" b="0" dirty="0">
                          <a:solidFill>
                            <a:schemeClr val="tx1"/>
                          </a:solidFill>
                          <a:latin typeface="游ゴシック" panose="020B0400000000000000" pitchFamily="50" charset="-128"/>
                          <a:ea typeface="游ゴシック" panose="020B0400000000000000" pitchFamily="50" charset="-128"/>
                        </a:rPr>
                        <a:t>R1</a:t>
                      </a: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anchor="ctr">
                    <a:solidFill>
                      <a:schemeClr val="accent1">
                        <a:lumMod val="75000"/>
                      </a:schemeClr>
                    </a:solidFill>
                  </a:tcPr>
                </a:tc>
                <a:tc>
                  <a:txBody>
                    <a:bodyPr/>
                    <a:lstStyle/>
                    <a:p>
                      <a:pPr algn="ctr"/>
                      <a:r>
                        <a:rPr kumimoji="1" lang="en-US" altLang="ja-JP" sz="1100" b="0" dirty="0">
                          <a:solidFill>
                            <a:schemeClr val="tx1"/>
                          </a:solidFill>
                          <a:latin typeface="游ゴシック" panose="020B0400000000000000" pitchFamily="50" charset="-128"/>
                          <a:ea typeface="游ゴシック" panose="020B0400000000000000" pitchFamily="50" charset="-128"/>
                        </a:rPr>
                        <a:t>R2</a:t>
                      </a: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anchor="ctr">
                    <a:solidFill>
                      <a:schemeClr val="accent1">
                        <a:lumMod val="75000"/>
                      </a:schemeClr>
                    </a:solidFill>
                  </a:tcPr>
                </a:tc>
                <a:tc>
                  <a:txBody>
                    <a:bodyPr/>
                    <a:lstStyle/>
                    <a:p>
                      <a:pPr algn="ctr"/>
                      <a:r>
                        <a:rPr kumimoji="1" lang="en-US" altLang="ja-JP" sz="1100" b="0" dirty="0">
                          <a:solidFill>
                            <a:schemeClr val="tx1"/>
                          </a:solidFill>
                          <a:latin typeface="游ゴシック" panose="020B0400000000000000" pitchFamily="50" charset="-128"/>
                          <a:ea typeface="游ゴシック" panose="020B0400000000000000" pitchFamily="50" charset="-128"/>
                        </a:rPr>
                        <a:t>R3</a:t>
                      </a: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anchor="ctr">
                    <a:solidFill>
                      <a:schemeClr val="accent1">
                        <a:lumMod val="75000"/>
                      </a:schemeClr>
                    </a:solidFill>
                  </a:tcPr>
                </a:tc>
                <a:tc>
                  <a:txBody>
                    <a:bodyPr/>
                    <a:lstStyle/>
                    <a:p>
                      <a:pPr algn="ctr"/>
                      <a:r>
                        <a:rPr kumimoji="1" lang="en-US" altLang="ja-JP" sz="1100" b="0" dirty="0">
                          <a:solidFill>
                            <a:schemeClr val="tx1"/>
                          </a:solidFill>
                          <a:latin typeface="游ゴシック" panose="020B0400000000000000" pitchFamily="50" charset="-128"/>
                          <a:ea typeface="游ゴシック" panose="020B0400000000000000" pitchFamily="50" charset="-128"/>
                        </a:rPr>
                        <a:t>R4</a:t>
                      </a: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anchor="ctr">
                    <a:solidFill>
                      <a:schemeClr val="accent1">
                        <a:lumMod val="75000"/>
                      </a:schemeClr>
                    </a:solidFill>
                  </a:tcPr>
                </a:tc>
                <a:tc>
                  <a:txBody>
                    <a:bodyPr/>
                    <a:lstStyle/>
                    <a:p>
                      <a:pPr algn="ctr"/>
                      <a:r>
                        <a:rPr kumimoji="1" lang="en-US" altLang="ja-JP" sz="1100" b="0" dirty="0">
                          <a:solidFill>
                            <a:schemeClr val="tx1"/>
                          </a:solidFill>
                          <a:latin typeface="游ゴシック" panose="020B0400000000000000" pitchFamily="50" charset="-128"/>
                          <a:ea typeface="游ゴシック" panose="020B0400000000000000" pitchFamily="50" charset="-128"/>
                        </a:rPr>
                        <a:t>R5</a:t>
                      </a: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anchor="ctr">
                    <a:solidFill>
                      <a:schemeClr val="accent1">
                        <a:lumMod val="75000"/>
                      </a:schemeClr>
                    </a:solidFill>
                  </a:tcPr>
                </a:tc>
                <a:extLst>
                  <a:ext uri="{0D108BD9-81ED-4DB2-BD59-A6C34878D82A}">
                    <a16:rowId xmlns:a16="http://schemas.microsoft.com/office/drawing/2014/main" val="950923502"/>
                  </a:ext>
                </a:extLst>
              </a:tr>
              <a:tr h="251682">
                <a:tc>
                  <a:txBody>
                    <a:bodyPr/>
                    <a:lstStyle/>
                    <a:p>
                      <a:pPr algn="ctr"/>
                      <a:r>
                        <a:rPr kumimoji="1" lang="en-US" altLang="ja-JP" sz="1100" b="0" dirty="0">
                          <a:solidFill>
                            <a:schemeClr val="tx1"/>
                          </a:solidFill>
                          <a:latin typeface="游ゴシック" panose="020B0400000000000000" pitchFamily="50" charset="-128"/>
                          <a:ea typeface="游ゴシック" panose="020B0400000000000000" pitchFamily="50" charset="-128"/>
                        </a:rPr>
                        <a:t>DM</a:t>
                      </a: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anchor="ctr"/>
                </a:tc>
                <a:tc>
                  <a:txBody>
                    <a:bodyPr/>
                    <a:lstStyle/>
                    <a:p>
                      <a:pPr algn="ctr"/>
                      <a:r>
                        <a:rPr kumimoji="1" lang="ja-JP" altLang="en-US" sz="1100" b="0" dirty="0">
                          <a:solidFill>
                            <a:schemeClr val="tx1"/>
                          </a:solidFill>
                          <a:latin typeface="游ゴシック" panose="020B0400000000000000" pitchFamily="50" charset="-128"/>
                          <a:ea typeface="游ゴシック" panose="020B0400000000000000" pitchFamily="50" charset="-128"/>
                        </a:rPr>
                        <a:t>約</a:t>
                      </a:r>
                      <a:r>
                        <a:rPr kumimoji="1" lang="en-US" altLang="ja-JP" sz="1100" b="0" dirty="0">
                          <a:solidFill>
                            <a:schemeClr val="tx1"/>
                          </a:solidFill>
                          <a:latin typeface="游ゴシック" panose="020B0400000000000000" pitchFamily="50" charset="-128"/>
                          <a:ea typeface="游ゴシック" panose="020B0400000000000000" pitchFamily="50" charset="-128"/>
                        </a:rPr>
                        <a:t>1,340</a:t>
                      </a: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anchor="ctr"/>
                </a:tc>
                <a:tc>
                  <a:txBody>
                    <a:bodyPr/>
                    <a:lstStyle/>
                    <a:p>
                      <a:pPr algn="ctr"/>
                      <a:r>
                        <a:rPr kumimoji="1" lang="ja-JP" altLang="en-US" sz="1100" b="0" dirty="0">
                          <a:solidFill>
                            <a:schemeClr val="tx1"/>
                          </a:solidFill>
                          <a:latin typeface="游ゴシック" panose="020B0400000000000000" pitchFamily="50" charset="-128"/>
                          <a:ea typeface="游ゴシック" panose="020B0400000000000000" pitchFamily="50" charset="-128"/>
                        </a:rPr>
                        <a:t>約</a:t>
                      </a:r>
                      <a:r>
                        <a:rPr kumimoji="1" lang="en-US" altLang="ja-JP" sz="1100" b="0" dirty="0">
                          <a:solidFill>
                            <a:schemeClr val="tx1"/>
                          </a:solidFill>
                          <a:latin typeface="游ゴシック" panose="020B0400000000000000" pitchFamily="50" charset="-128"/>
                          <a:ea typeface="游ゴシック" panose="020B0400000000000000" pitchFamily="50" charset="-128"/>
                        </a:rPr>
                        <a:t>730</a:t>
                      </a: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anchor="ctr"/>
                </a:tc>
                <a:tc>
                  <a:txBody>
                    <a:bodyPr/>
                    <a:lstStyle/>
                    <a:p>
                      <a:pPr algn="ctr"/>
                      <a:r>
                        <a:rPr kumimoji="1" lang="ja-JP" altLang="en-US" sz="1100" b="0" dirty="0">
                          <a:solidFill>
                            <a:schemeClr val="tx1"/>
                          </a:solidFill>
                          <a:latin typeface="游ゴシック" panose="020B0400000000000000" pitchFamily="50" charset="-128"/>
                          <a:ea typeface="游ゴシック" panose="020B0400000000000000" pitchFamily="50" charset="-128"/>
                        </a:rPr>
                        <a:t>約</a:t>
                      </a:r>
                      <a:r>
                        <a:rPr kumimoji="1" lang="en-US" altLang="ja-JP" sz="1100" b="0" dirty="0">
                          <a:solidFill>
                            <a:schemeClr val="tx1"/>
                          </a:solidFill>
                          <a:latin typeface="游ゴシック" panose="020B0400000000000000" pitchFamily="50" charset="-128"/>
                          <a:ea typeface="游ゴシック" panose="020B0400000000000000" pitchFamily="50" charset="-128"/>
                        </a:rPr>
                        <a:t>1,500</a:t>
                      </a: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anchor="ctr"/>
                </a:tc>
                <a:tc>
                  <a:txBody>
                    <a:bodyPr/>
                    <a:lstStyle/>
                    <a:p>
                      <a:pPr algn="ctr"/>
                      <a:r>
                        <a:rPr kumimoji="1" lang="ja-JP" altLang="en-US" sz="1100" b="0" dirty="0">
                          <a:solidFill>
                            <a:schemeClr val="tx1"/>
                          </a:solidFill>
                          <a:latin typeface="游ゴシック" panose="020B0400000000000000" pitchFamily="50" charset="-128"/>
                          <a:ea typeface="游ゴシック" panose="020B0400000000000000" pitchFamily="50" charset="-128"/>
                        </a:rPr>
                        <a:t>約</a:t>
                      </a:r>
                      <a:r>
                        <a:rPr kumimoji="1" lang="en-US" altLang="ja-JP" sz="1100" b="0" dirty="0">
                          <a:solidFill>
                            <a:schemeClr val="tx1"/>
                          </a:solidFill>
                          <a:latin typeface="游ゴシック" panose="020B0400000000000000" pitchFamily="50" charset="-128"/>
                          <a:ea typeface="游ゴシック" panose="020B0400000000000000" pitchFamily="50" charset="-128"/>
                        </a:rPr>
                        <a:t>1,500</a:t>
                      </a: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anchor="ctr"/>
                </a:tc>
                <a:tc>
                  <a:txBody>
                    <a:bodyPr/>
                    <a:lstStyle/>
                    <a:p>
                      <a:pPr algn="ctr"/>
                      <a:r>
                        <a:rPr kumimoji="1" lang="ja-JP" altLang="en-US" sz="1100" b="0" dirty="0">
                          <a:solidFill>
                            <a:schemeClr val="tx1"/>
                          </a:solidFill>
                          <a:latin typeface="游ゴシック" panose="020B0400000000000000" pitchFamily="50" charset="-128"/>
                          <a:ea typeface="游ゴシック" panose="020B0400000000000000" pitchFamily="50" charset="-128"/>
                        </a:rPr>
                        <a:t>約</a:t>
                      </a:r>
                      <a:r>
                        <a:rPr kumimoji="1" lang="en-US" altLang="ja-JP" sz="1100" b="0" dirty="0">
                          <a:solidFill>
                            <a:schemeClr val="tx1"/>
                          </a:solidFill>
                          <a:latin typeface="游ゴシック" panose="020B0400000000000000" pitchFamily="50" charset="-128"/>
                          <a:ea typeface="游ゴシック" panose="020B0400000000000000" pitchFamily="50" charset="-128"/>
                        </a:rPr>
                        <a:t>1,460</a:t>
                      </a: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anchor="ctr"/>
                </a:tc>
                <a:tc>
                  <a:txBody>
                    <a:bodyPr/>
                    <a:lstStyle/>
                    <a:p>
                      <a:pPr algn="ctr"/>
                      <a:r>
                        <a:rPr kumimoji="1" lang="ja-JP" altLang="en-US" sz="1100" b="0" dirty="0">
                          <a:solidFill>
                            <a:schemeClr val="tx1"/>
                          </a:solidFill>
                          <a:latin typeface="游ゴシック" panose="020B0400000000000000" pitchFamily="50" charset="-128"/>
                          <a:ea typeface="游ゴシック" panose="020B0400000000000000" pitchFamily="50" charset="-128"/>
                        </a:rPr>
                        <a:t>約</a:t>
                      </a:r>
                      <a:r>
                        <a:rPr kumimoji="1" lang="en-US" altLang="ja-JP" sz="1100" b="0" dirty="0">
                          <a:solidFill>
                            <a:schemeClr val="tx1"/>
                          </a:solidFill>
                          <a:latin typeface="游ゴシック" panose="020B0400000000000000" pitchFamily="50" charset="-128"/>
                          <a:ea typeface="游ゴシック" panose="020B0400000000000000" pitchFamily="50" charset="-128"/>
                        </a:rPr>
                        <a:t>1,480</a:t>
                      </a: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anchor="ctr"/>
                </a:tc>
                <a:extLst>
                  <a:ext uri="{0D108BD9-81ED-4DB2-BD59-A6C34878D82A}">
                    <a16:rowId xmlns:a16="http://schemas.microsoft.com/office/drawing/2014/main" val="4136642526"/>
                  </a:ext>
                </a:extLst>
              </a:tr>
            </a:tbl>
          </a:graphicData>
        </a:graphic>
      </p:graphicFrame>
      <p:sp>
        <p:nvSpPr>
          <p:cNvPr id="29" name="テキスト ボックス 28">
            <a:extLst>
              <a:ext uri="{FF2B5EF4-FFF2-40B4-BE49-F238E27FC236}">
                <a16:creationId xmlns:a16="http://schemas.microsoft.com/office/drawing/2014/main" id="{C6004C8C-2B15-45A6-89DC-5F6592D17111}"/>
              </a:ext>
            </a:extLst>
          </p:cNvPr>
          <p:cNvSpPr txBox="1"/>
          <p:nvPr/>
        </p:nvSpPr>
        <p:spPr>
          <a:xfrm>
            <a:off x="216000" y="3873333"/>
            <a:ext cx="5303086" cy="523220"/>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○啓発パンフレットを阪急電鉄の協力のもと駅に配架</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R2</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R5</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400</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部</a:t>
            </a:r>
            <a:endParaRPr kumimoji="1" lang="en-US" altLang="ja-JP" sz="1400" b="0" i="0" u="none" strike="noStrike" kern="1200" cap="none" spc="0" normalizeH="0" baseline="0" noProof="0" dirty="0">
              <a:ln>
                <a:noFill/>
              </a:ln>
              <a:solidFill>
                <a:srgbClr val="000000"/>
              </a:solidFill>
              <a:effectLst/>
              <a:highlight>
                <a:srgbClr val="FFFF00"/>
              </a:highlight>
              <a:uLnTx/>
              <a:uFillTx/>
              <a:latin typeface="游ゴシック" panose="020B0400000000000000" pitchFamily="50" charset="-128"/>
              <a:ea typeface="游ゴシック" panose="020B0400000000000000" pitchFamily="50" charset="-128"/>
              <a:cs typeface="+mn-cs"/>
            </a:endParaRPr>
          </a:p>
        </p:txBody>
      </p:sp>
      <p:sp>
        <p:nvSpPr>
          <p:cNvPr id="28" name="正方形/長方形 27">
            <a:extLst>
              <a:ext uri="{FF2B5EF4-FFF2-40B4-BE49-F238E27FC236}">
                <a16:creationId xmlns:a16="http://schemas.microsoft.com/office/drawing/2014/main" id="{C89724AA-6916-467F-A750-1BCFAAC8ABE4}"/>
              </a:ext>
            </a:extLst>
          </p:cNvPr>
          <p:cNvSpPr/>
          <p:nvPr/>
        </p:nvSpPr>
        <p:spPr>
          <a:xfrm>
            <a:off x="216000" y="5964647"/>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効果の評価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A</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30" name="テキスト ボックス 29">
            <a:extLst>
              <a:ext uri="{FF2B5EF4-FFF2-40B4-BE49-F238E27FC236}">
                <a16:creationId xmlns:a16="http://schemas.microsoft.com/office/drawing/2014/main" id="{AF281884-68AD-4836-BC60-8848936B455E}"/>
              </a:ext>
            </a:extLst>
          </p:cNvPr>
          <p:cNvSpPr txBox="1"/>
          <p:nvPr/>
        </p:nvSpPr>
        <p:spPr>
          <a:xfrm>
            <a:off x="216000" y="6321004"/>
            <a:ext cx="8712000" cy="523220"/>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○管理組合へのアンケートで耐震化の検討状況は、「すでに検討」８％、「組合として興味がある」</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25</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「組合の役員等が興味がある」約</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40</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％であることから、耐震化の検討のきっかけとして一定の効果がある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3223638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D7D192C-FFFB-49D8-8573-70BF6F70ED7D}"/>
              </a:ext>
            </a:extLst>
          </p:cNvPr>
          <p:cNvPicPr>
            <a:picLocks noChangeAspect="1"/>
          </p:cNvPicPr>
          <p:nvPr/>
        </p:nvPicPr>
        <p:blipFill>
          <a:blip r:embed="rId2"/>
          <a:stretch>
            <a:fillRect/>
          </a:stretch>
        </p:blipFill>
        <p:spPr>
          <a:xfrm>
            <a:off x="5393754" y="2647394"/>
            <a:ext cx="1776492" cy="2566043"/>
          </a:xfrm>
          <a:prstGeom prst="rect">
            <a:avLst/>
          </a:prstGeom>
        </p:spPr>
      </p:pic>
      <p:pic>
        <p:nvPicPr>
          <p:cNvPr id="7" name="図 6">
            <a:extLst>
              <a:ext uri="{FF2B5EF4-FFF2-40B4-BE49-F238E27FC236}">
                <a16:creationId xmlns:a16="http://schemas.microsoft.com/office/drawing/2014/main" id="{9D2F83B6-DB03-495D-AA61-B1DFEB61F8B2}"/>
              </a:ext>
            </a:extLst>
          </p:cNvPr>
          <p:cNvPicPr>
            <a:picLocks noChangeAspect="1"/>
          </p:cNvPicPr>
          <p:nvPr/>
        </p:nvPicPr>
        <p:blipFill>
          <a:blip r:embed="rId3"/>
          <a:stretch>
            <a:fillRect/>
          </a:stretch>
        </p:blipFill>
        <p:spPr>
          <a:xfrm>
            <a:off x="7151508" y="2647394"/>
            <a:ext cx="1776492" cy="2566043"/>
          </a:xfrm>
          <a:prstGeom prst="rect">
            <a:avLst/>
          </a:prstGeom>
        </p:spPr>
      </p:pic>
      <p:sp>
        <p:nvSpPr>
          <p:cNvPr id="23" name="タイトル 1">
            <a:extLst>
              <a:ext uri="{FF2B5EF4-FFF2-40B4-BE49-F238E27FC236}">
                <a16:creationId xmlns:a16="http://schemas.microsoft.com/office/drawing/2014/main" id="{99C01958-F1D2-44B7-9E25-D3AF2CCD6249}"/>
              </a:ext>
            </a:extLst>
          </p:cNvPr>
          <p:cNvSpPr>
            <a:spLocks noGrp="1"/>
          </p:cNvSpPr>
          <p:nvPr>
            <p:ph type="title"/>
          </p:nvPr>
        </p:nvSpPr>
        <p:spPr>
          <a:xfrm>
            <a:off x="0" y="252000"/>
            <a:ext cx="6552000" cy="648000"/>
          </a:xfrm>
        </p:spPr>
        <p:txBody>
          <a:bodyPr/>
          <a:lstStyle/>
          <a:p>
            <a:r>
              <a:rPr lang="ja-JP" altLang="en-US" sz="2000" b="1" dirty="0">
                <a:latin typeface="游ゴシック" panose="020B0400000000000000" pitchFamily="50" charset="-128"/>
                <a:ea typeface="游ゴシック" panose="020B0400000000000000" pitchFamily="50" charset="-128"/>
              </a:rPr>
              <a:t>■分譲マンション</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きっかけづくり・具体化</a:t>
            </a:r>
            <a:r>
              <a:rPr lang="en-US" altLang="ja-JP" sz="2000" b="1" dirty="0">
                <a:latin typeface="游ゴシック" panose="020B0400000000000000" pitchFamily="50" charset="-128"/>
                <a:ea typeface="游ゴシック" panose="020B0400000000000000" pitchFamily="50" charset="-128"/>
              </a:rPr>
              <a:t>】</a:t>
            </a:r>
            <a:br>
              <a:rPr lang="en-US" altLang="ja-JP" sz="2000" b="1" dirty="0">
                <a:latin typeface="游ゴシック" panose="020B0400000000000000" pitchFamily="50" charset="-128"/>
                <a:ea typeface="游ゴシック" panose="020B0400000000000000" pitchFamily="50" charset="-128"/>
              </a:rPr>
            </a:br>
            <a:r>
              <a:rPr lang="ja-JP" altLang="en-US" sz="2000" b="1" dirty="0">
                <a:latin typeface="游ゴシック" panose="020B0400000000000000" pitchFamily="50" charset="-128"/>
                <a:ea typeface="游ゴシック" panose="020B0400000000000000" pitchFamily="50" charset="-128"/>
              </a:rPr>
              <a:t>　大阪府分譲マンション耐震化サポート事業者との連携</a:t>
            </a:r>
          </a:p>
        </p:txBody>
      </p:sp>
      <p:sp>
        <p:nvSpPr>
          <p:cNvPr id="45" name="テキスト ボックス 44">
            <a:extLst>
              <a:ext uri="{FF2B5EF4-FFF2-40B4-BE49-F238E27FC236}">
                <a16:creationId xmlns:a16="http://schemas.microsoft.com/office/drawing/2014/main" id="{333F9FFA-BB12-4C65-A5C5-9FD2787BA97C}"/>
              </a:ext>
            </a:extLst>
          </p:cNvPr>
          <p:cNvSpPr txBox="1"/>
          <p:nvPr/>
        </p:nvSpPr>
        <p:spPr>
          <a:xfrm>
            <a:off x="216000" y="2619903"/>
            <a:ext cx="4176000" cy="1384995"/>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○フォーラムで耐震化の手法や進め方の講演や</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個別相談会で管理組合からの相談対応</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○サポート事業者の耐震改修実施事例集を作成し、</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管理組合へ配布</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○登録事業者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11</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者</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支援種別　 建替え</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10</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者、耐震改修</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者</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2F0A75E9-AD2D-02B9-7D63-D8A1EA602385}"/>
              </a:ext>
            </a:extLst>
          </p:cNvPr>
          <p:cNvSpPr/>
          <p:nvPr/>
        </p:nvSpPr>
        <p:spPr>
          <a:xfrm>
            <a:off x="216000" y="2268000"/>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取組実績</a:t>
            </a:r>
          </a:p>
        </p:txBody>
      </p:sp>
      <p:sp>
        <p:nvSpPr>
          <p:cNvPr id="6" name="テキスト ボックス 5">
            <a:extLst>
              <a:ext uri="{FF2B5EF4-FFF2-40B4-BE49-F238E27FC236}">
                <a16:creationId xmlns:a16="http://schemas.microsoft.com/office/drawing/2014/main" id="{770EAA05-A52A-0A30-3514-61B2DFCDABDD}"/>
              </a:ext>
            </a:extLst>
          </p:cNvPr>
          <p:cNvSpPr txBox="1"/>
          <p:nvPr/>
        </p:nvSpPr>
        <p:spPr>
          <a:xfrm>
            <a:off x="216000" y="1152000"/>
            <a:ext cx="8712000" cy="1008000"/>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tIns="36000" bIns="36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○耐震化の事業実績があり、継続的なサポートができる事業者登録制度を設け、サポート事業者の情報を</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HP</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等で提供</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○サポート事業者は、管理組合と契約し耐震化実現に向けた具体的な事業化を支援</a:t>
            </a:r>
          </a:p>
        </p:txBody>
      </p:sp>
      <p:sp>
        <p:nvSpPr>
          <p:cNvPr id="12" name="テキスト ボックス 11">
            <a:extLst>
              <a:ext uri="{FF2B5EF4-FFF2-40B4-BE49-F238E27FC236}">
                <a16:creationId xmlns:a16="http://schemas.microsoft.com/office/drawing/2014/main" id="{3028730B-777E-A107-71BD-B9770277B4BB}"/>
              </a:ext>
            </a:extLst>
          </p:cNvPr>
          <p:cNvSpPr txBox="1"/>
          <p:nvPr/>
        </p:nvSpPr>
        <p:spPr>
          <a:xfrm>
            <a:off x="6317253" y="5182192"/>
            <a:ext cx="1800493" cy="253916"/>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サポート事業者実例集</a:t>
            </a: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174FC725-68A5-4C8F-8A5B-42AA2F631B3B}"/>
              </a:ext>
            </a:extLst>
          </p:cNvPr>
          <p:cNvSpPr txBox="1"/>
          <p:nvPr/>
        </p:nvSpPr>
        <p:spPr>
          <a:xfrm>
            <a:off x="216000" y="4619601"/>
            <a:ext cx="5400000" cy="95410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○府</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HP</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での情報発信だけでなく、実際に耐震化に導いた</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実例集により管理組合等に対して情報提供ができている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○管理組合からサポート事業者への問合せ・相談が行われている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○耐震改修の支援実績がある</a:t>
            </a:r>
            <a:r>
              <a:rPr kumimoji="1" lang="zh-TW"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登録事業者</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を増やす必要がある</a:t>
            </a:r>
          </a:p>
        </p:txBody>
      </p:sp>
      <p:sp>
        <p:nvSpPr>
          <p:cNvPr id="15" name="スライド番号プレースホルダー 3">
            <a:extLst>
              <a:ext uri="{FF2B5EF4-FFF2-40B4-BE49-F238E27FC236}">
                <a16:creationId xmlns:a16="http://schemas.microsoft.com/office/drawing/2014/main" id="{AE52724E-09BF-4D86-A644-609CDB5233D8}"/>
              </a:ext>
            </a:extLst>
          </p:cNvPr>
          <p:cNvSpPr txBox="1">
            <a:spLocks/>
          </p:cNvSpPr>
          <p:nvPr/>
        </p:nvSpPr>
        <p:spPr bwMode="auto">
          <a:xfrm>
            <a:off x="7010400"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954CD4-AF95-4C78-B160-84012AB9CEDB}" type="slidenum">
              <a:rPr kumimoji="1" lang="en-US" altLang="ja-JP" sz="11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26DD3222-BCF5-415C-9D65-2B384E8B4E78}"/>
              </a:ext>
            </a:extLst>
          </p:cNvPr>
          <p:cNvSpPr txBox="1"/>
          <p:nvPr/>
        </p:nvSpPr>
        <p:spPr>
          <a:xfrm>
            <a:off x="216000" y="6195824"/>
            <a:ext cx="8712000" cy="523220"/>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○サポート事業者へ問合せや相談があったものの、具体的な耐震化には至っていない。</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○熟度の低い管理組合へは、管理適正化の段階からサポートが必要。</a:t>
            </a:r>
          </a:p>
        </p:txBody>
      </p:sp>
      <p:sp>
        <p:nvSpPr>
          <p:cNvPr id="17" name="正方形/長方形 16">
            <a:extLst>
              <a:ext uri="{FF2B5EF4-FFF2-40B4-BE49-F238E27FC236}">
                <a16:creationId xmlns:a16="http://schemas.microsoft.com/office/drawing/2014/main" id="{334D7CB2-7AD0-4211-8181-93AD3F0CF946}"/>
              </a:ext>
            </a:extLst>
          </p:cNvPr>
          <p:cNvSpPr/>
          <p:nvPr/>
        </p:nvSpPr>
        <p:spPr>
          <a:xfrm>
            <a:off x="216000" y="5835824"/>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効果の評価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B</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283C5BBA-ED45-43DD-A7D3-932E878797B8}"/>
              </a:ext>
            </a:extLst>
          </p:cNvPr>
          <p:cNvSpPr/>
          <p:nvPr/>
        </p:nvSpPr>
        <p:spPr>
          <a:xfrm>
            <a:off x="216000" y="4267014"/>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B</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136587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タイトル 1">
            <a:extLst>
              <a:ext uri="{FF2B5EF4-FFF2-40B4-BE49-F238E27FC236}">
                <a16:creationId xmlns:a16="http://schemas.microsoft.com/office/drawing/2014/main" id="{28BC3962-4EA0-4181-B35A-CF74F6E30FB9}"/>
              </a:ext>
            </a:extLst>
          </p:cNvPr>
          <p:cNvSpPr>
            <a:spLocks noGrp="1"/>
          </p:cNvSpPr>
          <p:nvPr>
            <p:ph type="title"/>
          </p:nvPr>
        </p:nvSpPr>
        <p:spPr>
          <a:xfrm>
            <a:off x="0" y="252000"/>
            <a:ext cx="6552000" cy="648000"/>
          </a:xfrm>
        </p:spPr>
        <p:txBody>
          <a:bodyPr/>
          <a:lstStyle/>
          <a:p>
            <a:r>
              <a:rPr lang="ja-JP" altLang="en-US" sz="2000" b="1" dirty="0">
                <a:latin typeface="游ゴシック" panose="020B0400000000000000" pitchFamily="50" charset="-128"/>
                <a:ea typeface="游ゴシック" panose="020B0400000000000000" pitchFamily="50" charset="-128"/>
              </a:rPr>
              <a:t>■分譲マンション</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きっかけづくり・具体化</a:t>
            </a:r>
            <a:r>
              <a:rPr lang="en-US" altLang="ja-JP" sz="2000" b="1" dirty="0">
                <a:latin typeface="游ゴシック" panose="020B0400000000000000" pitchFamily="50" charset="-128"/>
                <a:ea typeface="游ゴシック" panose="020B0400000000000000" pitchFamily="50" charset="-128"/>
              </a:rPr>
              <a:t>】</a:t>
            </a:r>
            <a:br>
              <a:rPr lang="en-US" altLang="ja-JP" sz="2000" b="1" dirty="0">
                <a:latin typeface="游ゴシック" panose="020B0400000000000000" pitchFamily="50" charset="-128"/>
                <a:ea typeface="游ゴシック" panose="020B0400000000000000" pitchFamily="50" charset="-128"/>
              </a:rPr>
            </a:br>
            <a:r>
              <a:rPr lang="ja-JP" altLang="en-US" sz="2000" b="1" dirty="0">
                <a:latin typeface="游ゴシック" panose="020B0400000000000000" pitchFamily="50" charset="-128"/>
                <a:ea typeface="游ゴシック" panose="020B0400000000000000" pitchFamily="50" charset="-128"/>
              </a:rPr>
              <a:t>　耐震化</a:t>
            </a:r>
            <a:r>
              <a:rPr lang="en-US" altLang="ja-JP" sz="2000" b="1" dirty="0">
                <a:latin typeface="游ゴシック" panose="020B0400000000000000" pitchFamily="50" charset="-128"/>
                <a:ea typeface="游ゴシック" panose="020B0400000000000000" pitchFamily="50" charset="-128"/>
              </a:rPr>
              <a:t>WEB</a:t>
            </a:r>
            <a:r>
              <a:rPr lang="ja-JP" altLang="en-US" sz="2000" b="1" dirty="0">
                <a:latin typeface="游ゴシック" panose="020B0400000000000000" pitchFamily="50" charset="-128"/>
                <a:ea typeface="游ゴシック" panose="020B0400000000000000" pitchFamily="50" charset="-128"/>
              </a:rPr>
              <a:t>セミナーの開催</a:t>
            </a:r>
          </a:p>
        </p:txBody>
      </p:sp>
      <p:sp>
        <p:nvSpPr>
          <p:cNvPr id="31" name="テキスト ボックス 30">
            <a:extLst>
              <a:ext uri="{FF2B5EF4-FFF2-40B4-BE49-F238E27FC236}">
                <a16:creationId xmlns:a16="http://schemas.microsoft.com/office/drawing/2014/main" id="{021C598D-5F4B-4FC3-B357-10D1D3DC1639}"/>
              </a:ext>
            </a:extLst>
          </p:cNvPr>
          <p:cNvSpPr txBox="1"/>
          <p:nvPr/>
        </p:nvSpPr>
        <p:spPr>
          <a:xfrm>
            <a:off x="216000" y="3747903"/>
            <a:ext cx="5631198" cy="1600438"/>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WEB</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を活用することで、</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・時間や場所の制限がなく、所有者の負担軽減になっている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・管理組合が区分所有者への説明に利用できるため、</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行政からだけでなくマンション内からの普及啓発に活用できる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○耐震化を実現した管理組合の合意形成に関する苦労話や</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分譲マンション耐震化サポート事業者の実例紹介など管理組合　</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の抱える課題に寄り添った情報提供ができている</a:t>
            </a:r>
          </a:p>
        </p:txBody>
      </p:sp>
      <p:pic>
        <p:nvPicPr>
          <p:cNvPr id="13" name="図 12">
            <a:extLst>
              <a:ext uri="{FF2B5EF4-FFF2-40B4-BE49-F238E27FC236}">
                <a16:creationId xmlns:a16="http://schemas.microsoft.com/office/drawing/2014/main" id="{EA7C8680-3686-4FB8-B509-3F940906344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348534" y="2488967"/>
            <a:ext cx="1579465" cy="2281450"/>
          </a:xfrm>
          <a:prstGeom prst="rect">
            <a:avLst/>
          </a:prstGeom>
        </p:spPr>
      </p:pic>
      <p:pic>
        <p:nvPicPr>
          <p:cNvPr id="14" name="図 13">
            <a:extLst>
              <a:ext uri="{FF2B5EF4-FFF2-40B4-BE49-F238E27FC236}">
                <a16:creationId xmlns:a16="http://schemas.microsoft.com/office/drawing/2014/main" id="{1BA4ACE6-8630-4260-AFC4-D4C8A4C2DB6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724928" y="2488967"/>
            <a:ext cx="1579465" cy="2281450"/>
          </a:xfrm>
          <a:prstGeom prst="rect">
            <a:avLst/>
          </a:prstGeom>
        </p:spPr>
      </p:pic>
      <p:sp>
        <p:nvSpPr>
          <p:cNvPr id="3" name="正方形/長方形 2">
            <a:extLst>
              <a:ext uri="{FF2B5EF4-FFF2-40B4-BE49-F238E27FC236}">
                <a16:creationId xmlns:a16="http://schemas.microsoft.com/office/drawing/2014/main" id="{77121174-37EF-3B51-218C-59F61E56D59A}"/>
              </a:ext>
            </a:extLst>
          </p:cNvPr>
          <p:cNvSpPr/>
          <p:nvPr/>
        </p:nvSpPr>
        <p:spPr>
          <a:xfrm>
            <a:off x="216000" y="2268000"/>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取組実績</a:t>
            </a:r>
          </a:p>
        </p:txBody>
      </p:sp>
      <p:sp>
        <p:nvSpPr>
          <p:cNvPr id="5" name="テキスト ボックス 4">
            <a:extLst>
              <a:ext uri="{FF2B5EF4-FFF2-40B4-BE49-F238E27FC236}">
                <a16:creationId xmlns:a16="http://schemas.microsoft.com/office/drawing/2014/main" id="{02BAA87F-1572-2A3C-DCC3-35DE1FA10C62}"/>
              </a:ext>
            </a:extLst>
          </p:cNvPr>
          <p:cNvSpPr txBox="1"/>
          <p:nvPr/>
        </p:nvSpPr>
        <p:spPr>
          <a:xfrm>
            <a:off x="216000" y="1151999"/>
            <a:ext cx="8712000" cy="1008000"/>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tIns="36000" bIns="36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○令和</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3</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年度から</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WEB</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を活用した分譲マンションの耐震化セミナーを開催</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○サポート事業者や耐震改修を実現した管理組合の協力を得て作成した動画（</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13</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本）を配信</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○ダイレクトメールで管理組合に周知</a:t>
            </a:r>
          </a:p>
        </p:txBody>
      </p:sp>
      <p:sp>
        <p:nvSpPr>
          <p:cNvPr id="6" name="テキスト ボックス 5">
            <a:extLst>
              <a:ext uri="{FF2B5EF4-FFF2-40B4-BE49-F238E27FC236}">
                <a16:creationId xmlns:a16="http://schemas.microsoft.com/office/drawing/2014/main" id="{9E1C7E2F-6B77-036B-E203-4D408AF0BD7F}"/>
              </a:ext>
            </a:extLst>
          </p:cNvPr>
          <p:cNvSpPr txBox="1"/>
          <p:nvPr/>
        </p:nvSpPr>
        <p:spPr>
          <a:xfrm>
            <a:off x="6311078" y="4795339"/>
            <a:ext cx="2234907" cy="253916"/>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耐震化</a:t>
            </a: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WEB</a:t>
            </a:r>
            <a:r>
              <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セミナーのチラシ</a:t>
            </a: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9A5B72FC-B9AF-9184-0CCB-45BCD0AA2C07}"/>
              </a:ext>
            </a:extLst>
          </p:cNvPr>
          <p:cNvSpPr txBox="1"/>
          <p:nvPr/>
        </p:nvSpPr>
        <p:spPr>
          <a:xfrm>
            <a:off x="216000" y="2700000"/>
            <a:ext cx="2700000" cy="30777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○視聴回数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R3</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R5</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：約</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840</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回</a:t>
            </a:r>
          </a:p>
        </p:txBody>
      </p:sp>
      <p:sp>
        <p:nvSpPr>
          <p:cNvPr id="8" name="Rectangle 3">
            <a:extLst>
              <a:ext uri="{FF2B5EF4-FFF2-40B4-BE49-F238E27FC236}">
                <a16:creationId xmlns:a16="http://schemas.microsoft.com/office/drawing/2014/main" id="{65F93FD5-EC96-FB42-D0A9-4720CF367F9A}"/>
              </a:ext>
            </a:extLst>
          </p:cNvPr>
          <p:cNvSpPr>
            <a:spLocks noChangeArrowheads="1"/>
          </p:cNvSpPr>
          <p:nvPr/>
        </p:nvSpPr>
        <p:spPr bwMode="auto">
          <a:xfrm>
            <a:off x="5847198" y="5107862"/>
            <a:ext cx="2835659" cy="972000"/>
          </a:xfrm>
          <a:prstGeom prst="roundRect">
            <a:avLst>
              <a:gd name="adj" fmla="val 10455"/>
            </a:avLst>
          </a:prstGeom>
          <a:noFill/>
          <a:ln w="9525">
            <a:solidFill>
              <a:schemeClr val="accent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主な内容</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☞マンションの耐震改修、建替えの知識</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☞マンションにおける合意形成の極意</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☞融資制度と活用事例</a:t>
            </a:r>
            <a:endParaRPr kumimoji="0"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☞耐震化サポート事業者実例紹介</a:t>
            </a:r>
          </a:p>
        </p:txBody>
      </p:sp>
      <p:sp>
        <p:nvSpPr>
          <p:cNvPr id="15" name="スライド番号プレースホルダー 3">
            <a:extLst>
              <a:ext uri="{FF2B5EF4-FFF2-40B4-BE49-F238E27FC236}">
                <a16:creationId xmlns:a16="http://schemas.microsoft.com/office/drawing/2014/main" id="{421A988F-6A75-4B6C-83D3-2799221A3C3F}"/>
              </a:ext>
            </a:extLst>
          </p:cNvPr>
          <p:cNvSpPr txBox="1">
            <a:spLocks/>
          </p:cNvSpPr>
          <p:nvPr/>
        </p:nvSpPr>
        <p:spPr bwMode="auto">
          <a:xfrm>
            <a:off x="7010400"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954CD4-AF95-4C78-B160-84012AB9CEDB}" type="slidenum">
              <a:rPr kumimoji="1" lang="en-US" altLang="ja-JP" sz="11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A3E2E7DF-F964-4FC3-B936-6FFFBB969103}"/>
              </a:ext>
            </a:extLst>
          </p:cNvPr>
          <p:cNvSpPr txBox="1"/>
          <p:nvPr/>
        </p:nvSpPr>
        <p:spPr>
          <a:xfrm>
            <a:off x="216000" y="6079862"/>
            <a:ext cx="5292000" cy="523220"/>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○効果を把握できるようアンケートフォームを作成予定（</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R7</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p>
        </p:txBody>
      </p:sp>
      <p:sp>
        <p:nvSpPr>
          <p:cNvPr id="17" name="正方形/長方形 16">
            <a:extLst>
              <a:ext uri="{FF2B5EF4-FFF2-40B4-BE49-F238E27FC236}">
                <a16:creationId xmlns:a16="http://schemas.microsoft.com/office/drawing/2014/main" id="{155217A7-86E2-4B2A-8A3E-D645202859DC}"/>
              </a:ext>
            </a:extLst>
          </p:cNvPr>
          <p:cNvSpPr/>
          <p:nvPr/>
        </p:nvSpPr>
        <p:spPr>
          <a:xfrm>
            <a:off x="216000" y="5719862"/>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効果の評価　－</a:t>
            </a:r>
          </a:p>
        </p:txBody>
      </p:sp>
      <p:sp>
        <p:nvSpPr>
          <p:cNvPr id="18" name="正方形/長方形 17">
            <a:extLst>
              <a:ext uri="{FF2B5EF4-FFF2-40B4-BE49-F238E27FC236}">
                <a16:creationId xmlns:a16="http://schemas.microsoft.com/office/drawing/2014/main" id="{4B2F9B26-ABC3-44EE-94D0-A4C23F5504B9}"/>
              </a:ext>
            </a:extLst>
          </p:cNvPr>
          <p:cNvSpPr/>
          <p:nvPr/>
        </p:nvSpPr>
        <p:spPr>
          <a:xfrm>
            <a:off x="216000" y="3380809"/>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A</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360870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a:extLst>
              <a:ext uri="{FF2B5EF4-FFF2-40B4-BE49-F238E27FC236}">
                <a16:creationId xmlns:a16="http://schemas.microsoft.com/office/drawing/2014/main" id="{2DE8B6DF-8BAB-4F77-9402-D4EF8AF27CB1}"/>
              </a:ext>
            </a:extLst>
          </p:cNvPr>
          <p:cNvSpPr>
            <a:spLocks noGrp="1"/>
          </p:cNvSpPr>
          <p:nvPr>
            <p:ph type="title"/>
          </p:nvPr>
        </p:nvSpPr>
        <p:spPr>
          <a:xfrm>
            <a:off x="0" y="252000"/>
            <a:ext cx="6552000" cy="648000"/>
          </a:xfrm>
        </p:spPr>
        <p:txBody>
          <a:bodyPr/>
          <a:lstStyle/>
          <a:p>
            <a:r>
              <a:rPr lang="ja-JP" altLang="en-US" sz="2000" b="1" dirty="0">
                <a:latin typeface="游ゴシック" panose="020B0400000000000000" pitchFamily="50" charset="-128"/>
                <a:ea typeface="游ゴシック" panose="020B0400000000000000" pitchFamily="50" charset="-128"/>
              </a:rPr>
              <a:t>■ 多数の者が利用する建築物</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社会的機運の醸成</a:t>
            </a:r>
            <a:r>
              <a:rPr lang="en-US" altLang="ja-JP" sz="2000" b="1" dirty="0">
                <a:latin typeface="游ゴシック" panose="020B0400000000000000" pitchFamily="50" charset="-128"/>
                <a:ea typeface="游ゴシック" panose="020B0400000000000000" pitchFamily="50" charset="-128"/>
              </a:rPr>
              <a:t>】</a:t>
            </a:r>
            <a:br>
              <a:rPr lang="en-US" altLang="ja-JP" sz="2000" b="1" dirty="0">
                <a:latin typeface="游ゴシック" panose="020B0400000000000000" pitchFamily="50" charset="-128"/>
                <a:ea typeface="游ゴシック" panose="020B0400000000000000" pitchFamily="50" charset="-128"/>
              </a:rPr>
            </a:br>
            <a:r>
              <a:rPr lang="ja-JP" altLang="en-US" sz="2000" b="1" dirty="0">
                <a:latin typeface="游ゴシック" panose="020B0400000000000000" pitchFamily="50" charset="-128"/>
                <a:ea typeface="游ゴシック" panose="020B0400000000000000" pitchFamily="50" charset="-128"/>
              </a:rPr>
              <a:t>　</a:t>
            </a:r>
            <a:r>
              <a:rPr lang="en-US" altLang="ja-JP" sz="2000" b="1" dirty="0">
                <a:latin typeface="游ゴシック" panose="020B0400000000000000" pitchFamily="50" charset="-128"/>
                <a:ea typeface="游ゴシック" panose="020B0400000000000000" pitchFamily="50" charset="-128"/>
              </a:rPr>
              <a:t>WEB</a:t>
            </a:r>
            <a:r>
              <a:rPr lang="ja-JP" altLang="en-US" sz="2000" b="1" dirty="0">
                <a:latin typeface="游ゴシック" panose="020B0400000000000000" pitchFamily="50" charset="-128"/>
                <a:ea typeface="游ゴシック" panose="020B0400000000000000" pitchFamily="50" charset="-128"/>
              </a:rPr>
              <a:t>を活用した講習会の開催（多数・大規模）</a:t>
            </a:r>
          </a:p>
        </p:txBody>
      </p:sp>
      <p:sp>
        <p:nvSpPr>
          <p:cNvPr id="8" name="テキスト ボックス 7">
            <a:extLst>
              <a:ext uri="{FF2B5EF4-FFF2-40B4-BE49-F238E27FC236}">
                <a16:creationId xmlns:a16="http://schemas.microsoft.com/office/drawing/2014/main" id="{31716195-853C-50FE-1F66-9A73355D54A8}"/>
              </a:ext>
            </a:extLst>
          </p:cNvPr>
          <p:cNvSpPr txBox="1"/>
          <p:nvPr/>
        </p:nvSpPr>
        <p:spPr>
          <a:xfrm>
            <a:off x="216000" y="4300225"/>
            <a:ext cx="5631198" cy="738664"/>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WEB</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を活用することで、</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・時間や場所の制限がなく、所有者の負担軽減になっている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・市町村が普及啓発のツールとして活用できる</a:t>
            </a:r>
          </a:p>
        </p:txBody>
      </p:sp>
      <p:sp>
        <p:nvSpPr>
          <p:cNvPr id="11" name="正方形/長方形 10">
            <a:extLst>
              <a:ext uri="{FF2B5EF4-FFF2-40B4-BE49-F238E27FC236}">
                <a16:creationId xmlns:a16="http://schemas.microsoft.com/office/drawing/2014/main" id="{5811ED19-1D4A-B842-4FD3-D3E0482F7017}"/>
              </a:ext>
            </a:extLst>
          </p:cNvPr>
          <p:cNvSpPr/>
          <p:nvPr/>
        </p:nvSpPr>
        <p:spPr>
          <a:xfrm>
            <a:off x="216000" y="2268000"/>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取組実績</a:t>
            </a:r>
          </a:p>
        </p:txBody>
      </p:sp>
      <p:sp>
        <p:nvSpPr>
          <p:cNvPr id="14" name="テキスト ボックス 13">
            <a:extLst>
              <a:ext uri="{FF2B5EF4-FFF2-40B4-BE49-F238E27FC236}">
                <a16:creationId xmlns:a16="http://schemas.microsoft.com/office/drawing/2014/main" id="{7D1F5734-B546-634A-AE58-7BC8A894A496}"/>
              </a:ext>
            </a:extLst>
          </p:cNvPr>
          <p:cNvSpPr txBox="1"/>
          <p:nvPr/>
        </p:nvSpPr>
        <p:spPr>
          <a:xfrm>
            <a:off x="216000" y="1152000"/>
            <a:ext cx="8712000" cy="1008000"/>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tIns="36000" bIns="36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H29</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から対面で開催してきた講習会を、コロナ禍を機に令和２年度から</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WEB</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を活用した講習会に移行</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テーマを耐震診断の必要性や耐震改修事例など、所有者の段階に応じた内容を企画</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ビル等の所有者あてに開催案内を送付</a:t>
            </a:r>
          </a:p>
        </p:txBody>
      </p:sp>
      <p:sp>
        <p:nvSpPr>
          <p:cNvPr id="18" name="テキスト ボックス 17">
            <a:extLst>
              <a:ext uri="{FF2B5EF4-FFF2-40B4-BE49-F238E27FC236}">
                <a16:creationId xmlns:a16="http://schemas.microsoft.com/office/drawing/2014/main" id="{174C7676-AAE1-ECA4-E871-B9640C3051D9}"/>
              </a:ext>
            </a:extLst>
          </p:cNvPr>
          <p:cNvSpPr txBox="1"/>
          <p:nvPr/>
        </p:nvSpPr>
        <p:spPr>
          <a:xfrm>
            <a:off x="6353844" y="6236926"/>
            <a:ext cx="2100255" cy="253916"/>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耐震化</a:t>
            </a: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WEB</a:t>
            </a:r>
            <a:r>
              <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説明会のチラシ</a:t>
            </a: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8A53493E-B94F-AB8F-B723-5931E4AB19F3}"/>
              </a:ext>
            </a:extLst>
          </p:cNvPr>
          <p:cNvSpPr txBox="1"/>
          <p:nvPr/>
        </p:nvSpPr>
        <p:spPr>
          <a:xfrm>
            <a:off x="216000" y="2700000"/>
            <a:ext cx="3545948" cy="30777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○視聴回数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R2</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R5</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：約</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900</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回</a:t>
            </a:r>
          </a:p>
        </p:txBody>
      </p:sp>
      <p:pic>
        <p:nvPicPr>
          <p:cNvPr id="3" name="図 2">
            <a:extLst>
              <a:ext uri="{FF2B5EF4-FFF2-40B4-BE49-F238E27FC236}">
                <a16:creationId xmlns:a16="http://schemas.microsoft.com/office/drawing/2014/main" id="{7D7D192C-FFFB-49D8-8573-70BF6F70ED7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103890" y="2510785"/>
            <a:ext cx="2600163" cy="3680067"/>
          </a:xfrm>
          <a:prstGeom prst="rect">
            <a:avLst/>
          </a:prstGeom>
        </p:spPr>
      </p:pic>
      <p:sp>
        <p:nvSpPr>
          <p:cNvPr id="12" name="スライド番号プレースホルダー 3">
            <a:extLst>
              <a:ext uri="{FF2B5EF4-FFF2-40B4-BE49-F238E27FC236}">
                <a16:creationId xmlns:a16="http://schemas.microsoft.com/office/drawing/2014/main" id="{DA92F59F-83EB-4ECB-A854-2B980C81E38B}"/>
              </a:ext>
            </a:extLst>
          </p:cNvPr>
          <p:cNvSpPr txBox="1">
            <a:spLocks/>
          </p:cNvSpPr>
          <p:nvPr/>
        </p:nvSpPr>
        <p:spPr bwMode="auto">
          <a:xfrm>
            <a:off x="7010400"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954CD4-AF95-4C78-B160-84012AB9CEDB}" type="slidenum">
              <a:rPr kumimoji="1" lang="en-US" altLang="ja-JP" sz="11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74CA696D-D45F-4A4D-857A-7ED0EEDD04E4}"/>
              </a:ext>
            </a:extLst>
          </p:cNvPr>
          <p:cNvSpPr/>
          <p:nvPr/>
        </p:nvSpPr>
        <p:spPr>
          <a:xfrm>
            <a:off x="216000" y="3940225"/>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A</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69E21429-391A-4854-B2CD-76A3E577C56E}"/>
              </a:ext>
            </a:extLst>
          </p:cNvPr>
          <p:cNvSpPr txBox="1"/>
          <p:nvPr/>
        </p:nvSpPr>
        <p:spPr>
          <a:xfrm>
            <a:off x="216000" y="5971338"/>
            <a:ext cx="5887890" cy="30777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○効果を把握できるようアンケートフォームを作成予定（</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R7</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p>
        </p:txBody>
      </p:sp>
      <p:sp>
        <p:nvSpPr>
          <p:cNvPr id="21" name="正方形/長方形 20">
            <a:extLst>
              <a:ext uri="{FF2B5EF4-FFF2-40B4-BE49-F238E27FC236}">
                <a16:creationId xmlns:a16="http://schemas.microsoft.com/office/drawing/2014/main" id="{D19D18B5-B0AA-4F61-B0AB-4C9CCFA7DC9D}"/>
              </a:ext>
            </a:extLst>
          </p:cNvPr>
          <p:cNvSpPr/>
          <p:nvPr/>
        </p:nvSpPr>
        <p:spPr>
          <a:xfrm>
            <a:off x="216000" y="5611338"/>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効果の評価　－</a:t>
            </a:r>
          </a:p>
        </p:txBody>
      </p:sp>
    </p:spTree>
    <p:extLst>
      <p:ext uri="{BB962C8B-B14F-4D97-AF65-F5344CB8AC3E}">
        <p14:creationId xmlns:p14="http://schemas.microsoft.com/office/powerpoint/2010/main" val="2276207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a:extLst>
              <a:ext uri="{FF2B5EF4-FFF2-40B4-BE49-F238E27FC236}">
                <a16:creationId xmlns:a16="http://schemas.microsoft.com/office/drawing/2014/main" id="{2DE8B6DF-8BAB-4F77-9402-D4EF8AF27CB1}"/>
              </a:ext>
            </a:extLst>
          </p:cNvPr>
          <p:cNvSpPr>
            <a:spLocks noGrp="1"/>
          </p:cNvSpPr>
          <p:nvPr>
            <p:ph type="title"/>
          </p:nvPr>
        </p:nvSpPr>
        <p:spPr>
          <a:xfrm>
            <a:off x="0" y="252000"/>
            <a:ext cx="6552000" cy="648000"/>
          </a:xfrm>
        </p:spPr>
        <p:txBody>
          <a:bodyPr/>
          <a:lstStyle/>
          <a:p>
            <a:r>
              <a:rPr lang="ja-JP" altLang="en-US" sz="2000" b="1" dirty="0">
                <a:latin typeface="游ゴシック" panose="020B0400000000000000" pitchFamily="50" charset="-128"/>
                <a:ea typeface="游ゴシック" panose="020B0400000000000000" pitchFamily="50" charset="-128"/>
              </a:rPr>
              <a:t>■ 多数の者が利用する建築物</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社会的機運の醸成</a:t>
            </a:r>
            <a:r>
              <a:rPr lang="en-US" altLang="ja-JP" sz="2000" b="1" dirty="0">
                <a:latin typeface="游ゴシック" panose="020B0400000000000000" pitchFamily="50" charset="-128"/>
                <a:ea typeface="游ゴシック" panose="020B0400000000000000" pitchFamily="50" charset="-128"/>
              </a:rPr>
              <a:t>】</a:t>
            </a:r>
            <a:br>
              <a:rPr lang="en-US" altLang="ja-JP" sz="2000" b="1" dirty="0">
                <a:latin typeface="游ゴシック" panose="020B0400000000000000" pitchFamily="50" charset="-128"/>
                <a:ea typeface="游ゴシック" panose="020B0400000000000000" pitchFamily="50" charset="-128"/>
              </a:rPr>
            </a:br>
            <a:r>
              <a:rPr lang="ja-JP" altLang="en-US" sz="2000" b="1" dirty="0">
                <a:latin typeface="游ゴシック" panose="020B0400000000000000" pitchFamily="50" charset="-128"/>
                <a:ea typeface="游ゴシック" panose="020B0400000000000000" pitchFamily="50" charset="-128"/>
              </a:rPr>
              <a:t>　わかりやすい公表（大規模）</a:t>
            </a:r>
          </a:p>
        </p:txBody>
      </p:sp>
      <p:sp>
        <p:nvSpPr>
          <p:cNvPr id="25" name="テキスト ボックス 24">
            <a:extLst>
              <a:ext uri="{FF2B5EF4-FFF2-40B4-BE49-F238E27FC236}">
                <a16:creationId xmlns:a16="http://schemas.microsoft.com/office/drawing/2014/main" id="{4699B4EF-3879-415F-B97E-77AF576525EB}"/>
              </a:ext>
            </a:extLst>
          </p:cNvPr>
          <p:cNvSpPr txBox="1"/>
          <p:nvPr/>
        </p:nvSpPr>
        <p:spPr>
          <a:xfrm>
            <a:off x="216000" y="2700000"/>
            <a:ext cx="3226809" cy="30777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○令和２年より、記載内容を改善</a:t>
            </a:r>
          </a:p>
        </p:txBody>
      </p:sp>
      <p:sp>
        <p:nvSpPr>
          <p:cNvPr id="18" name="テキスト ボックス 17">
            <a:extLst>
              <a:ext uri="{FF2B5EF4-FFF2-40B4-BE49-F238E27FC236}">
                <a16:creationId xmlns:a16="http://schemas.microsoft.com/office/drawing/2014/main" id="{8F7C8976-45EC-47F8-BBA0-114A3701B21F}"/>
              </a:ext>
            </a:extLst>
          </p:cNvPr>
          <p:cNvSpPr txBox="1"/>
          <p:nvPr/>
        </p:nvSpPr>
        <p:spPr>
          <a:xfrm>
            <a:off x="216000" y="4205341"/>
            <a:ext cx="3648027" cy="708464"/>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○現状値と目標値を容易に比較できる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○耐震改修の要否が容易に確認ができる</a:t>
            </a:r>
          </a:p>
        </p:txBody>
      </p:sp>
      <p:sp>
        <p:nvSpPr>
          <p:cNvPr id="3" name="正方形/長方形 2">
            <a:extLst>
              <a:ext uri="{FF2B5EF4-FFF2-40B4-BE49-F238E27FC236}">
                <a16:creationId xmlns:a16="http://schemas.microsoft.com/office/drawing/2014/main" id="{E07832B9-54C6-6E49-5CCA-3A48FE859043}"/>
              </a:ext>
            </a:extLst>
          </p:cNvPr>
          <p:cNvSpPr/>
          <p:nvPr/>
        </p:nvSpPr>
        <p:spPr>
          <a:xfrm>
            <a:off x="216000" y="2268000"/>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取組実績</a:t>
            </a:r>
          </a:p>
        </p:txBody>
      </p:sp>
      <p:sp>
        <p:nvSpPr>
          <p:cNvPr id="4" name="正方形/長方形 3">
            <a:extLst>
              <a:ext uri="{FF2B5EF4-FFF2-40B4-BE49-F238E27FC236}">
                <a16:creationId xmlns:a16="http://schemas.microsoft.com/office/drawing/2014/main" id="{E6BD8324-A6AD-DE60-B25D-9FFC4DB8F525}"/>
              </a:ext>
            </a:extLst>
          </p:cNvPr>
          <p:cNvSpPr/>
          <p:nvPr/>
        </p:nvSpPr>
        <p:spPr>
          <a:xfrm>
            <a:off x="216000" y="3852018"/>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A</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5ACEB7A8-FE95-106C-17AA-3EC9725D025B}"/>
              </a:ext>
            </a:extLst>
          </p:cNvPr>
          <p:cNvSpPr txBox="1"/>
          <p:nvPr/>
        </p:nvSpPr>
        <p:spPr>
          <a:xfrm>
            <a:off x="216000" y="1151999"/>
            <a:ext cx="8712000" cy="1008000"/>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tIns="36000" bIns="36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○公表している耐震診断の結果の内容をより分かりやすくなるよう改善</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○国から示された公表する一覧表の例では一見してわかりづらいため、目標値を併記するとともに、</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耐震改修の要否を記載</a:t>
            </a:r>
          </a:p>
        </p:txBody>
      </p:sp>
      <p:pic>
        <p:nvPicPr>
          <p:cNvPr id="8" name="図 7">
            <a:extLst>
              <a:ext uri="{FF2B5EF4-FFF2-40B4-BE49-F238E27FC236}">
                <a16:creationId xmlns:a16="http://schemas.microsoft.com/office/drawing/2014/main" id="{CF430B07-5794-4887-B5C5-0C96B40949CC}"/>
              </a:ext>
            </a:extLst>
          </p:cNvPr>
          <p:cNvPicPr>
            <a:picLocks noChangeAspect="1"/>
          </p:cNvPicPr>
          <p:nvPr/>
        </p:nvPicPr>
        <p:blipFill>
          <a:blip r:embed="rId2"/>
          <a:stretch>
            <a:fillRect/>
          </a:stretch>
        </p:blipFill>
        <p:spPr>
          <a:xfrm>
            <a:off x="3717498" y="2646584"/>
            <a:ext cx="2542014" cy="907252"/>
          </a:xfrm>
          <a:prstGeom prst="rect">
            <a:avLst/>
          </a:prstGeom>
        </p:spPr>
      </p:pic>
      <p:pic>
        <p:nvPicPr>
          <p:cNvPr id="10" name="図 9">
            <a:extLst>
              <a:ext uri="{FF2B5EF4-FFF2-40B4-BE49-F238E27FC236}">
                <a16:creationId xmlns:a16="http://schemas.microsoft.com/office/drawing/2014/main" id="{0FE58543-66A2-4951-B9C0-178983D5C796}"/>
              </a:ext>
            </a:extLst>
          </p:cNvPr>
          <p:cNvPicPr>
            <a:picLocks noChangeAspect="1"/>
          </p:cNvPicPr>
          <p:nvPr/>
        </p:nvPicPr>
        <p:blipFill>
          <a:blip r:embed="rId3"/>
          <a:stretch>
            <a:fillRect/>
          </a:stretch>
        </p:blipFill>
        <p:spPr>
          <a:xfrm>
            <a:off x="3720581" y="4742912"/>
            <a:ext cx="2554621" cy="907252"/>
          </a:xfrm>
          <a:prstGeom prst="rect">
            <a:avLst/>
          </a:prstGeom>
        </p:spPr>
      </p:pic>
      <p:sp>
        <p:nvSpPr>
          <p:cNvPr id="13" name="正方形/長方形 12">
            <a:extLst>
              <a:ext uri="{FF2B5EF4-FFF2-40B4-BE49-F238E27FC236}">
                <a16:creationId xmlns:a16="http://schemas.microsoft.com/office/drawing/2014/main" id="{9A8CB76F-D805-42F2-8913-9A247B26011B}"/>
              </a:ext>
            </a:extLst>
          </p:cNvPr>
          <p:cNvSpPr/>
          <p:nvPr/>
        </p:nvSpPr>
        <p:spPr>
          <a:xfrm>
            <a:off x="5306374" y="2682512"/>
            <a:ext cx="972000" cy="900000"/>
          </a:xfrm>
          <a:prstGeom prst="rect">
            <a:avLst/>
          </a:prstGeom>
          <a:noFill/>
          <a:ln w="19050">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pic>
        <p:nvPicPr>
          <p:cNvPr id="22" name="図 21">
            <a:extLst>
              <a:ext uri="{FF2B5EF4-FFF2-40B4-BE49-F238E27FC236}">
                <a16:creationId xmlns:a16="http://schemas.microsoft.com/office/drawing/2014/main" id="{3D9C6F24-28B5-408A-B076-4F1240A172B5}"/>
              </a:ext>
            </a:extLst>
          </p:cNvPr>
          <p:cNvPicPr>
            <a:picLocks noChangeAspect="1"/>
          </p:cNvPicPr>
          <p:nvPr/>
        </p:nvPicPr>
        <p:blipFill rotWithShape="1">
          <a:blip r:embed="rId2"/>
          <a:srcRect l="64605" r="5580" b="27841"/>
          <a:stretch/>
        </p:blipFill>
        <p:spPr>
          <a:xfrm>
            <a:off x="6802231" y="2582061"/>
            <a:ext cx="2125769" cy="1836205"/>
          </a:xfrm>
          <a:prstGeom prst="rect">
            <a:avLst/>
          </a:prstGeom>
          <a:ln w="19050">
            <a:solidFill>
              <a:schemeClr val="accent1">
                <a:lumMod val="90000"/>
              </a:schemeClr>
            </a:solidFill>
          </a:ln>
        </p:spPr>
      </p:pic>
      <p:pic>
        <p:nvPicPr>
          <p:cNvPr id="23" name="図 22">
            <a:extLst>
              <a:ext uri="{FF2B5EF4-FFF2-40B4-BE49-F238E27FC236}">
                <a16:creationId xmlns:a16="http://schemas.microsoft.com/office/drawing/2014/main" id="{28118E11-7FD1-4336-B548-6FFF47670EBF}"/>
              </a:ext>
            </a:extLst>
          </p:cNvPr>
          <p:cNvPicPr>
            <a:picLocks noChangeAspect="1"/>
          </p:cNvPicPr>
          <p:nvPr/>
        </p:nvPicPr>
        <p:blipFill rotWithShape="1">
          <a:blip r:embed="rId3"/>
          <a:srcRect l="63462" r="5555" b="30551"/>
          <a:stretch/>
        </p:blipFill>
        <p:spPr>
          <a:xfrm>
            <a:off x="6768152" y="4812469"/>
            <a:ext cx="2159848" cy="1719368"/>
          </a:xfrm>
          <a:prstGeom prst="rect">
            <a:avLst/>
          </a:prstGeom>
          <a:ln w="19050">
            <a:solidFill>
              <a:schemeClr val="accent1">
                <a:lumMod val="90000"/>
              </a:schemeClr>
            </a:solidFill>
          </a:ln>
        </p:spPr>
      </p:pic>
      <p:sp>
        <p:nvSpPr>
          <p:cNvPr id="26" name="正方形/長方形 25">
            <a:extLst>
              <a:ext uri="{FF2B5EF4-FFF2-40B4-BE49-F238E27FC236}">
                <a16:creationId xmlns:a16="http://schemas.microsoft.com/office/drawing/2014/main" id="{D9D7C071-318D-49D4-9457-49241C406D0E}"/>
              </a:ext>
            </a:extLst>
          </p:cNvPr>
          <p:cNvSpPr/>
          <p:nvPr/>
        </p:nvSpPr>
        <p:spPr>
          <a:xfrm>
            <a:off x="5331280" y="4778818"/>
            <a:ext cx="972000" cy="900000"/>
          </a:xfrm>
          <a:prstGeom prst="rect">
            <a:avLst/>
          </a:prstGeom>
          <a:noFill/>
          <a:ln w="19050">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27" name="テキスト ボックス 26">
            <a:extLst>
              <a:ext uri="{FF2B5EF4-FFF2-40B4-BE49-F238E27FC236}">
                <a16:creationId xmlns:a16="http://schemas.microsoft.com/office/drawing/2014/main" id="{784D3ABC-C3F4-4728-981F-ADDE20337F05}"/>
              </a:ext>
            </a:extLst>
          </p:cNvPr>
          <p:cNvSpPr txBox="1"/>
          <p:nvPr/>
        </p:nvSpPr>
        <p:spPr>
          <a:xfrm>
            <a:off x="4386583" y="3637772"/>
            <a:ext cx="1280114"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（改善前）</a:t>
            </a:r>
          </a:p>
        </p:txBody>
      </p:sp>
      <p:sp>
        <p:nvSpPr>
          <p:cNvPr id="28" name="テキスト ボックス 27">
            <a:extLst>
              <a:ext uri="{FF2B5EF4-FFF2-40B4-BE49-F238E27FC236}">
                <a16:creationId xmlns:a16="http://schemas.microsoft.com/office/drawing/2014/main" id="{796339AD-F9F9-453C-AC44-41C2FB3CE076}"/>
              </a:ext>
            </a:extLst>
          </p:cNvPr>
          <p:cNvSpPr txBox="1"/>
          <p:nvPr/>
        </p:nvSpPr>
        <p:spPr>
          <a:xfrm>
            <a:off x="4386583" y="5702256"/>
            <a:ext cx="1280114"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（改善後）</a:t>
            </a:r>
          </a:p>
        </p:txBody>
      </p:sp>
      <p:sp>
        <p:nvSpPr>
          <p:cNvPr id="36" name="矢印: 下 35">
            <a:extLst>
              <a:ext uri="{FF2B5EF4-FFF2-40B4-BE49-F238E27FC236}">
                <a16:creationId xmlns:a16="http://schemas.microsoft.com/office/drawing/2014/main" id="{011ADAC7-DA5D-4525-B547-F333EFC9CBE5}"/>
              </a:ext>
            </a:extLst>
          </p:cNvPr>
          <p:cNvSpPr/>
          <p:nvPr/>
        </p:nvSpPr>
        <p:spPr>
          <a:xfrm>
            <a:off x="4633226" y="3991337"/>
            <a:ext cx="786827" cy="630204"/>
          </a:xfrm>
          <a:prstGeom prst="downArrow">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37" name="四角形: 角を丸くする 36">
            <a:extLst>
              <a:ext uri="{FF2B5EF4-FFF2-40B4-BE49-F238E27FC236}">
                <a16:creationId xmlns:a16="http://schemas.microsoft.com/office/drawing/2014/main" id="{4F8E071A-86D8-4698-A746-6EB843ECB138}"/>
              </a:ext>
            </a:extLst>
          </p:cNvPr>
          <p:cNvSpPr/>
          <p:nvPr/>
        </p:nvSpPr>
        <p:spPr>
          <a:xfrm>
            <a:off x="7433011" y="5183374"/>
            <a:ext cx="556852" cy="131476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39" name="四角形: 角を丸くする 38">
            <a:extLst>
              <a:ext uri="{FF2B5EF4-FFF2-40B4-BE49-F238E27FC236}">
                <a16:creationId xmlns:a16="http://schemas.microsoft.com/office/drawing/2014/main" id="{23F903DA-C552-4D97-942F-237DFEF04153}"/>
              </a:ext>
            </a:extLst>
          </p:cNvPr>
          <p:cNvSpPr/>
          <p:nvPr/>
        </p:nvSpPr>
        <p:spPr>
          <a:xfrm>
            <a:off x="8096679" y="6142392"/>
            <a:ext cx="689573" cy="23343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38" name="矢印: 下カーブ 37">
            <a:extLst>
              <a:ext uri="{FF2B5EF4-FFF2-40B4-BE49-F238E27FC236}">
                <a16:creationId xmlns:a16="http://schemas.microsoft.com/office/drawing/2014/main" id="{8738459B-5DE8-4649-9CCE-ABB7A277310F}"/>
              </a:ext>
            </a:extLst>
          </p:cNvPr>
          <p:cNvSpPr/>
          <p:nvPr/>
        </p:nvSpPr>
        <p:spPr>
          <a:xfrm rot="20479982">
            <a:off x="6058511" y="2118365"/>
            <a:ext cx="762597" cy="420491"/>
          </a:xfrm>
          <a:prstGeom prst="curvedDownArrow">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41" name="矢印: 下カーブ 40">
            <a:extLst>
              <a:ext uri="{FF2B5EF4-FFF2-40B4-BE49-F238E27FC236}">
                <a16:creationId xmlns:a16="http://schemas.microsoft.com/office/drawing/2014/main" id="{02A86B49-227A-47EC-AAD9-2EE64C3A4F02}"/>
              </a:ext>
            </a:extLst>
          </p:cNvPr>
          <p:cNvSpPr/>
          <p:nvPr/>
        </p:nvSpPr>
        <p:spPr>
          <a:xfrm rot="20479982">
            <a:off x="6060463" y="4365135"/>
            <a:ext cx="762597" cy="420491"/>
          </a:xfrm>
          <a:prstGeom prst="curvedDownArrow">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9" name="スライド番号プレースホルダー 3">
            <a:extLst>
              <a:ext uri="{FF2B5EF4-FFF2-40B4-BE49-F238E27FC236}">
                <a16:creationId xmlns:a16="http://schemas.microsoft.com/office/drawing/2014/main" id="{A4D0EBD2-994B-4ED0-9DF5-32448A2F457F}"/>
              </a:ext>
            </a:extLst>
          </p:cNvPr>
          <p:cNvSpPr txBox="1">
            <a:spLocks/>
          </p:cNvSpPr>
          <p:nvPr/>
        </p:nvSpPr>
        <p:spPr bwMode="auto">
          <a:xfrm>
            <a:off x="7010400"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954CD4-AF95-4C78-B160-84012AB9CEDB}" type="slidenum">
              <a:rPr kumimoji="1" lang="en-US" altLang="ja-JP" sz="11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31" name="正方形/長方形 30">
            <a:extLst>
              <a:ext uri="{FF2B5EF4-FFF2-40B4-BE49-F238E27FC236}">
                <a16:creationId xmlns:a16="http://schemas.microsoft.com/office/drawing/2014/main" id="{AE9424AB-0893-4FD2-8347-7A463BA7F4E1}"/>
              </a:ext>
            </a:extLst>
          </p:cNvPr>
          <p:cNvSpPr/>
          <p:nvPr/>
        </p:nvSpPr>
        <p:spPr>
          <a:xfrm>
            <a:off x="216000" y="5927710"/>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効果の評価　－</a:t>
            </a:r>
          </a:p>
        </p:txBody>
      </p:sp>
    </p:spTree>
    <p:extLst>
      <p:ext uri="{BB962C8B-B14F-4D97-AF65-F5344CB8AC3E}">
        <p14:creationId xmlns:p14="http://schemas.microsoft.com/office/powerpoint/2010/main" val="4158432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a:extLst>
              <a:ext uri="{FF2B5EF4-FFF2-40B4-BE49-F238E27FC236}">
                <a16:creationId xmlns:a16="http://schemas.microsoft.com/office/drawing/2014/main" id="{2DE8B6DF-8BAB-4F77-9402-D4EF8AF27CB1}"/>
              </a:ext>
            </a:extLst>
          </p:cNvPr>
          <p:cNvSpPr>
            <a:spLocks noGrp="1"/>
          </p:cNvSpPr>
          <p:nvPr>
            <p:ph type="title"/>
          </p:nvPr>
        </p:nvSpPr>
        <p:spPr>
          <a:xfrm>
            <a:off x="-1" y="252000"/>
            <a:ext cx="6943577" cy="648000"/>
          </a:xfrm>
        </p:spPr>
        <p:txBody>
          <a:bodyPr/>
          <a:lstStyle/>
          <a:p>
            <a:r>
              <a:rPr lang="ja-JP" altLang="en-US" sz="2000" b="1" dirty="0">
                <a:latin typeface="游ゴシック" panose="020B0400000000000000" pitchFamily="50" charset="-128"/>
                <a:ea typeface="游ゴシック" panose="020B0400000000000000" pitchFamily="50" charset="-128"/>
              </a:rPr>
              <a:t>■ 多数の者が利用する建築物</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きっかけづくり・具体化</a:t>
            </a:r>
            <a:r>
              <a:rPr lang="en-US" altLang="ja-JP" sz="2000" b="1" dirty="0">
                <a:latin typeface="游ゴシック" panose="020B0400000000000000" pitchFamily="50" charset="-128"/>
                <a:ea typeface="游ゴシック" panose="020B0400000000000000" pitchFamily="50" charset="-128"/>
              </a:rPr>
              <a:t>】</a:t>
            </a:r>
            <a:br>
              <a:rPr lang="en-US" altLang="ja-JP" sz="2000" b="1" dirty="0">
                <a:latin typeface="游ゴシック" panose="020B0400000000000000" pitchFamily="50" charset="-128"/>
                <a:ea typeface="游ゴシック" panose="020B0400000000000000" pitchFamily="50" charset="-128"/>
              </a:rPr>
            </a:br>
            <a:r>
              <a:rPr lang="ja-JP" altLang="en-US" sz="2000" b="1" dirty="0">
                <a:latin typeface="游ゴシック" panose="020B0400000000000000" pitchFamily="50" charset="-128"/>
                <a:ea typeface="游ゴシック" panose="020B0400000000000000" pitchFamily="50" charset="-128"/>
              </a:rPr>
              <a:t>　関係部局等との連携（大規模）</a:t>
            </a:r>
          </a:p>
        </p:txBody>
      </p:sp>
      <p:pic>
        <p:nvPicPr>
          <p:cNvPr id="23" name="図 22">
            <a:extLst>
              <a:ext uri="{FF2B5EF4-FFF2-40B4-BE49-F238E27FC236}">
                <a16:creationId xmlns:a16="http://schemas.microsoft.com/office/drawing/2014/main" id="{EBCADFDE-D066-41D3-9EF3-2827E6A661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090918" y="4433411"/>
            <a:ext cx="1837080" cy="1271824"/>
          </a:xfrm>
          <a:prstGeom prst="rect">
            <a:avLst/>
          </a:prstGeom>
        </p:spPr>
      </p:pic>
      <p:pic>
        <p:nvPicPr>
          <p:cNvPr id="3" name="図 2">
            <a:extLst>
              <a:ext uri="{FF2B5EF4-FFF2-40B4-BE49-F238E27FC236}">
                <a16:creationId xmlns:a16="http://schemas.microsoft.com/office/drawing/2014/main" id="{54AE9FE4-2174-43F9-A04A-3E61A54536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6034" y="2270310"/>
            <a:ext cx="3120023" cy="1755013"/>
          </a:xfrm>
          <a:prstGeom prst="rect">
            <a:avLst/>
          </a:prstGeom>
        </p:spPr>
      </p:pic>
      <p:sp>
        <p:nvSpPr>
          <p:cNvPr id="13" name="テキスト ボックス 12">
            <a:extLst>
              <a:ext uri="{FF2B5EF4-FFF2-40B4-BE49-F238E27FC236}">
                <a16:creationId xmlns:a16="http://schemas.microsoft.com/office/drawing/2014/main" id="{F79CCAF1-F4E4-40CC-B511-F90D6A2C464F}"/>
              </a:ext>
            </a:extLst>
          </p:cNvPr>
          <p:cNvSpPr txBox="1"/>
          <p:nvPr/>
        </p:nvSpPr>
        <p:spPr>
          <a:xfrm>
            <a:off x="216000" y="2625446"/>
            <a:ext cx="4148966" cy="95410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H30</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R5</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まで病院向け説明会において耐震化の</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重要性等を説明</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R5</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約</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280</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医療機関が参加</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pic>
        <p:nvPicPr>
          <p:cNvPr id="18" name="図 17">
            <a:extLst>
              <a:ext uri="{FF2B5EF4-FFF2-40B4-BE49-F238E27FC236}">
                <a16:creationId xmlns:a16="http://schemas.microsoft.com/office/drawing/2014/main" id="{0DBD2E4F-0626-41BC-AA22-2B22BC4CACD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054855" y="4397658"/>
            <a:ext cx="1888722" cy="1307577"/>
          </a:xfrm>
          <a:prstGeom prst="rect">
            <a:avLst/>
          </a:prstGeom>
        </p:spPr>
      </p:pic>
      <p:sp>
        <p:nvSpPr>
          <p:cNvPr id="5" name="テキスト ボックス 4">
            <a:extLst>
              <a:ext uri="{FF2B5EF4-FFF2-40B4-BE49-F238E27FC236}">
                <a16:creationId xmlns:a16="http://schemas.microsoft.com/office/drawing/2014/main" id="{661FC8C9-1E6C-0F02-97CA-003F341C8DF8}"/>
              </a:ext>
            </a:extLst>
          </p:cNvPr>
          <p:cNvSpPr txBox="1"/>
          <p:nvPr/>
        </p:nvSpPr>
        <p:spPr>
          <a:xfrm>
            <a:off x="216000" y="4457779"/>
            <a:ext cx="4691515" cy="523220"/>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○病院関係者に直接、耐震化の重要性等を伝えることが</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できている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F540D2D2-51D1-AB2B-69D9-CE40D13984D1}"/>
              </a:ext>
            </a:extLst>
          </p:cNvPr>
          <p:cNvSpPr/>
          <p:nvPr/>
        </p:nvSpPr>
        <p:spPr>
          <a:xfrm>
            <a:off x="216000" y="2268000"/>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取組実績</a:t>
            </a:r>
          </a:p>
        </p:txBody>
      </p:sp>
      <p:sp>
        <p:nvSpPr>
          <p:cNvPr id="9" name="テキスト ボックス 8">
            <a:extLst>
              <a:ext uri="{FF2B5EF4-FFF2-40B4-BE49-F238E27FC236}">
                <a16:creationId xmlns:a16="http://schemas.microsoft.com/office/drawing/2014/main" id="{B8ADE726-07C1-B073-FC9F-B914E1872687}"/>
              </a:ext>
            </a:extLst>
          </p:cNvPr>
          <p:cNvSpPr txBox="1"/>
          <p:nvPr/>
        </p:nvSpPr>
        <p:spPr>
          <a:xfrm>
            <a:off x="216000" y="1152000"/>
            <a:ext cx="8712000" cy="1008000"/>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tIns="36000" bIns="36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○特に耐震性が不足する建築物が多い「病院」について、重点的に働きかけを実施</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○健康医療部が毎年開催する病院関係者向けの説明会にて、建物の耐震化の重要性や補助制度を紹介</a:t>
            </a:r>
          </a:p>
        </p:txBody>
      </p:sp>
      <p:sp>
        <p:nvSpPr>
          <p:cNvPr id="10" name="テキスト ボックス 9">
            <a:extLst>
              <a:ext uri="{FF2B5EF4-FFF2-40B4-BE49-F238E27FC236}">
                <a16:creationId xmlns:a16="http://schemas.microsoft.com/office/drawing/2014/main" id="{8998DD2C-9F6B-49CA-7A20-511608DFE45E}"/>
              </a:ext>
            </a:extLst>
          </p:cNvPr>
          <p:cNvSpPr txBox="1"/>
          <p:nvPr/>
        </p:nvSpPr>
        <p:spPr>
          <a:xfrm>
            <a:off x="6755103" y="4025580"/>
            <a:ext cx="1261884" cy="253916"/>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説明会の様子</a:t>
            </a: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2" name="テキスト ボックス 21">
            <a:extLst>
              <a:ext uri="{FF2B5EF4-FFF2-40B4-BE49-F238E27FC236}">
                <a16:creationId xmlns:a16="http://schemas.microsoft.com/office/drawing/2014/main" id="{2EBDDCBE-331B-BF03-2E09-3A12191DB2AA}"/>
              </a:ext>
            </a:extLst>
          </p:cNvPr>
          <p:cNvSpPr txBox="1"/>
          <p:nvPr/>
        </p:nvSpPr>
        <p:spPr>
          <a:xfrm>
            <a:off x="6431190" y="5679005"/>
            <a:ext cx="1172116" cy="261610"/>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説明会資料</a:t>
            </a: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4" name="スライド番号プレースホルダー 3">
            <a:extLst>
              <a:ext uri="{FF2B5EF4-FFF2-40B4-BE49-F238E27FC236}">
                <a16:creationId xmlns:a16="http://schemas.microsoft.com/office/drawing/2014/main" id="{853A472A-B2F1-4BEB-BC8D-458EB71F66C8}"/>
              </a:ext>
            </a:extLst>
          </p:cNvPr>
          <p:cNvSpPr txBox="1">
            <a:spLocks/>
          </p:cNvSpPr>
          <p:nvPr/>
        </p:nvSpPr>
        <p:spPr bwMode="auto">
          <a:xfrm>
            <a:off x="7010400"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954CD4-AF95-4C78-B160-84012AB9CEDB}" type="slidenum">
              <a:rPr kumimoji="1" lang="en-US" altLang="ja-JP" sz="11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A07D6939-870D-495B-A6D9-B58F1C5EE24D}"/>
              </a:ext>
            </a:extLst>
          </p:cNvPr>
          <p:cNvSpPr txBox="1"/>
          <p:nvPr/>
        </p:nvSpPr>
        <p:spPr>
          <a:xfrm>
            <a:off x="215999" y="6024999"/>
            <a:ext cx="8711999" cy="523220"/>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○耐震診断が義務付けられている大規模建築物のうち、特に病院は災害時に重要な役割を果たす施設</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でもあるため、引き続き、関係部署や所管行政庁とともに耐震化の状況をフォローアップしていく</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3FE5B9AA-2EED-424C-95DE-BC2CC7863DB9}"/>
              </a:ext>
            </a:extLst>
          </p:cNvPr>
          <p:cNvSpPr/>
          <p:nvPr/>
        </p:nvSpPr>
        <p:spPr>
          <a:xfrm>
            <a:off x="216000" y="5664999"/>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効果の評価　－</a:t>
            </a:r>
          </a:p>
        </p:txBody>
      </p:sp>
      <p:sp>
        <p:nvSpPr>
          <p:cNvPr id="17" name="正方形/長方形 16">
            <a:extLst>
              <a:ext uri="{FF2B5EF4-FFF2-40B4-BE49-F238E27FC236}">
                <a16:creationId xmlns:a16="http://schemas.microsoft.com/office/drawing/2014/main" id="{0B6DD79C-3607-463A-953B-DEF0BB193B69}"/>
              </a:ext>
            </a:extLst>
          </p:cNvPr>
          <p:cNvSpPr/>
          <p:nvPr/>
        </p:nvSpPr>
        <p:spPr>
          <a:xfrm>
            <a:off x="216000" y="4097779"/>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A</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3659726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4F784F-54E0-4958-83D6-C139E6A21D91}"/>
              </a:ext>
            </a:extLst>
          </p:cNvPr>
          <p:cNvSpPr>
            <a:spLocks noGrp="1"/>
          </p:cNvSpPr>
          <p:nvPr>
            <p:ph type="title"/>
          </p:nvPr>
        </p:nvSpPr>
        <p:spPr>
          <a:xfrm>
            <a:off x="-1" y="34142"/>
            <a:ext cx="3600000" cy="461653"/>
          </a:xfrm>
        </p:spPr>
        <p:txBody>
          <a:bodyPr wrap="square">
            <a:spAutoFit/>
          </a:bodyPr>
          <a:lstStyle/>
          <a:p>
            <a:r>
              <a:rPr kumimoji="1" lang="ja-JP" altLang="en-US" b="1" dirty="0">
                <a:latin typeface="游ゴシック" panose="020B0400000000000000" pitchFamily="50" charset="-128"/>
                <a:ea typeface="游ゴシック" panose="020B0400000000000000" pitchFamily="50" charset="-128"/>
              </a:rPr>
              <a:t>目標１　耐震化率の状況</a:t>
            </a:r>
          </a:p>
        </p:txBody>
      </p:sp>
      <p:sp>
        <p:nvSpPr>
          <p:cNvPr id="4" name="スライド番号プレースホルダー 3">
            <a:extLst>
              <a:ext uri="{FF2B5EF4-FFF2-40B4-BE49-F238E27FC236}">
                <a16:creationId xmlns:a16="http://schemas.microsoft.com/office/drawing/2014/main" id="{3CBA8186-02C9-489F-9538-FB75583A595E}"/>
              </a:ext>
            </a:extLst>
          </p:cNvPr>
          <p:cNvSpPr>
            <a:spLocks noGrp="1"/>
          </p:cNvSpPr>
          <p:nvPr>
            <p:ph type="sldNum" sz="quarter" idx="12"/>
          </p:nvPr>
        </p:nvSpPr>
        <p:spPr>
          <a:xfrm>
            <a:off x="6849036" y="6250114"/>
            <a:ext cx="2133600" cy="287337"/>
          </a:xfrm>
        </p:spPr>
        <p:txBody>
          <a:bodyPr/>
          <a:lstStyle/>
          <a:p>
            <a:pPr>
              <a:defRPr/>
            </a:pPr>
            <a:fld id="{09954CD4-AF95-4C78-B160-84012AB9CEDB}" type="slidenum">
              <a:rPr lang="en-US" altLang="ja-JP" smtClean="0">
                <a:solidFill>
                  <a:srgbClr val="000000"/>
                </a:solidFill>
              </a:rPr>
              <a:pPr>
                <a:defRPr/>
              </a:pPr>
              <a:t>1</a:t>
            </a:fld>
            <a:endParaRPr lang="en-US" altLang="ja-JP">
              <a:solidFill>
                <a:srgbClr val="000000"/>
              </a:solidFill>
            </a:endParaRPr>
          </a:p>
        </p:txBody>
      </p:sp>
      <p:sp>
        <p:nvSpPr>
          <p:cNvPr id="19" name="テキスト ボックス 67">
            <a:extLst>
              <a:ext uri="{FF2B5EF4-FFF2-40B4-BE49-F238E27FC236}">
                <a16:creationId xmlns:a16="http://schemas.microsoft.com/office/drawing/2014/main" id="{AF497E49-21DA-44AA-8E02-40F56DDB4CCD}"/>
              </a:ext>
            </a:extLst>
          </p:cNvPr>
          <p:cNvSpPr txBox="1"/>
          <p:nvPr/>
        </p:nvSpPr>
        <p:spPr bwMode="gray">
          <a:xfrm>
            <a:off x="904970" y="2753877"/>
            <a:ext cx="2932402" cy="697553"/>
          </a:xfrm>
          <a:prstGeom prst="rect">
            <a:avLst/>
          </a:prstGeom>
          <a:ln w="12700">
            <a:noFill/>
          </a:ln>
        </p:spPr>
        <p:style>
          <a:lnRef idx="2">
            <a:schemeClr val="accent1"/>
          </a:lnRef>
          <a:fillRef idx="1">
            <a:schemeClr val="lt1"/>
          </a:fillRef>
          <a:effectRef idx="0">
            <a:schemeClr val="accent1"/>
          </a:effectRef>
          <a:fontRef idx="minor">
            <a:schemeClr val="dk1"/>
          </a:fontRef>
        </p:style>
        <p:txBody>
          <a:bodyPr wrap="square" lIns="40494" tIns="20247" rIns="40494" bIns="0" rtlCol="0">
            <a:noAutofit/>
          </a:bodyPr>
          <a:lstStyle/>
          <a:p>
            <a:r>
              <a:rPr lang="ja-JP" altLang="en-US" sz="1400" b="1" u="sng" dirty="0">
                <a:solidFill>
                  <a:schemeClr val="tx1"/>
                </a:solidFill>
                <a:latin typeface="游ゴシック" panose="020B0400000000000000" pitchFamily="50" charset="-128"/>
                <a:ea typeface="游ゴシック" panose="020B0400000000000000" pitchFamily="50" charset="-128"/>
                <a:cs typeface="Times New Roman" panose="02020603050405020304" pitchFamily="18" charset="0"/>
              </a:rPr>
              <a:t>住宅</a:t>
            </a:r>
            <a:r>
              <a:rPr lang="ja-JP" altLang="en-US" sz="1600" b="1" u="sng"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sz="1400" b="1" dirty="0">
                <a:latin typeface="游ゴシック" panose="020B0400000000000000" pitchFamily="50" charset="-128"/>
                <a:ea typeface="游ゴシック" panose="020B0400000000000000" pitchFamily="50" charset="-128"/>
                <a:cs typeface="Times New Roman" panose="02020603050405020304" pitchFamily="18" charset="0"/>
              </a:rPr>
              <a:t>　</a:t>
            </a:r>
            <a:endParaRPr lang="ja-JP" altLang="en-US" sz="14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87313" lvl="1"/>
            <a:r>
              <a:rPr lang="ja-JP" altLang="en-US" sz="1200" dirty="0">
                <a:latin typeface="游ゴシック" panose="020B0400000000000000" pitchFamily="50" charset="-128"/>
                <a:ea typeface="游ゴシック" panose="020B0400000000000000" pitchFamily="50" charset="-128"/>
                <a:cs typeface="Times New Roman" panose="02020603050405020304" pitchFamily="18" charset="0"/>
              </a:rPr>
              <a:t>木造住宅・分譲マンションを含む</a:t>
            </a:r>
            <a:endParaRPr lang="en-US" altLang="ja-JP" sz="1200" dirty="0">
              <a:latin typeface="游ゴシック" panose="020B0400000000000000" pitchFamily="50" charset="-128"/>
              <a:ea typeface="游ゴシック" panose="020B0400000000000000" pitchFamily="50" charset="-128"/>
              <a:cs typeface="Times New Roman" panose="02020603050405020304" pitchFamily="18" charset="0"/>
            </a:endParaRPr>
          </a:p>
          <a:p>
            <a:pPr marL="87313" lvl="1"/>
            <a:r>
              <a:rPr lang="ja-JP" altLang="en-US" sz="1200" dirty="0">
                <a:latin typeface="游ゴシック" panose="020B0400000000000000" pitchFamily="50" charset="-128"/>
                <a:ea typeface="游ゴシック" panose="020B0400000000000000" pitchFamily="50" charset="-128"/>
                <a:cs typeface="Times New Roman" panose="02020603050405020304" pitchFamily="18" charset="0"/>
              </a:rPr>
              <a:t>すべての住宅</a:t>
            </a:r>
            <a:endPar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0" name="テキスト ボックス 118">
            <a:extLst>
              <a:ext uri="{FF2B5EF4-FFF2-40B4-BE49-F238E27FC236}">
                <a16:creationId xmlns:a16="http://schemas.microsoft.com/office/drawing/2014/main" id="{82F57E38-057A-4736-9573-8344901B5234}"/>
              </a:ext>
            </a:extLst>
          </p:cNvPr>
          <p:cNvSpPr txBox="1"/>
          <p:nvPr/>
        </p:nvSpPr>
        <p:spPr bwMode="gray">
          <a:xfrm>
            <a:off x="908777" y="5686647"/>
            <a:ext cx="2268000" cy="836053"/>
          </a:xfrm>
          <a:prstGeom prst="rect">
            <a:avLst/>
          </a:prstGeom>
          <a:ln w="12700">
            <a:noFill/>
          </a:ln>
        </p:spPr>
        <p:style>
          <a:lnRef idx="2">
            <a:schemeClr val="accent1"/>
          </a:lnRef>
          <a:fillRef idx="1">
            <a:schemeClr val="lt1"/>
          </a:fillRef>
          <a:effectRef idx="0">
            <a:schemeClr val="accent1"/>
          </a:effectRef>
          <a:fontRef idx="minor">
            <a:schemeClr val="dk1"/>
          </a:fontRef>
        </p:style>
        <p:txBody>
          <a:bodyPr wrap="square" lIns="40494" tIns="20247" rIns="40494" bIns="0" rtlCol="0">
            <a:noAutofit/>
          </a:bodyPr>
          <a:lstStyle/>
          <a:p>
            <a:pPr marR="20998"/>
            <a:r>
              <a:rPr lang="ja-JP" altLang="en-US" sz="1400" b="1" u="sng" spc="-50" dirty="0">
                <a:solidFill>
                  <a:schemeClr val="tx1"/>
                </a:solidFill>
                <a:latin typeface="游ゴシック" panose="020B0400000000000000" pitchFamily="50" charset="-128"/>
                <a:ea typeface="游ゴシック" panose="020B0400000000000000" pitchFamily="50" charset="-128"/>
                <a:cs typeface="Times New Roman" panose="02020603050405020304" pitchFamily="18" charset="0"/>
              </a:rPr>
              <a:t>広域緊急交通路沿道建築物</a:t>
            </a:r>
            <a:endParaRPr lang="ja-JP" altLang="en-US" sz="1400" b="1" u="sng" spc="-50" dirty="0">
              <a:solidFill>
                <a:schemeClr val="tx1"/>
              </a:solidFill>
              <a:latin typeface="游ゴシック" panose="020B0400000000000000" pitchFamily="50" charset="-128"/>
              <a:ea typeface="游ゴシック" panose="020B0400000000000000" pitchFamily="50" charset="-128"/>
              <a:cs typeface="ＭＳ Ｐゴシック" panose="020B0600070205080204" pitchFamily="50" charset="-128"/>
            </a:endParaRPr>
          </a:p>
          <a:p>
            <a:pPr marL="72000" marR="90994"/>
            <a:r>
              <a:rPr lang="ja-JP" altLang="en-US" sz="1200" dirty="0">
                <a:latin typeface="游ゴシック" panose="020B0400000000000000" pitchFamily="50" charset="-128"/>
                <a:ea typeface="游ゴシック" panose="020B0400000000000000" pitchFamily="50" charset="-128"/>
                <a:cs typeface="Times New Roman" panose="02020603050405020304" pitchFamily="18" charset="0"/>
              </a:rPr>
              <a:t>沿道にある一定の規模を超える建物及びブロック塀等</a:t>
            </a:r>
            <a:endPar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1" name="テキスト ボックス 119">
            <a:extLst>
              <a:ext uri="{FF2B5EF4-FFF2-40B4-BE49-F238E27FC236}">
                <a16:creationId xmlns:a16="http://schemas.microsoft.com/office/drawing/2014/main" id="{DFF8FC10-D4E3-4CEF-9B10-5C8BFC86C405}"/>
              </a:ext>
            </a:extLst>
          </p:cNvPr>
          <p:cNvSpPr txBox="1"/>
          <p:nvPr/>
        </p:nvSpPr>
        <p:spPr bwMode="gray">
          <a:xfrm>
            <a:off x="904970" y="4520630"/>
            <a:ext cx="2268000" cy="769441"/>
          </a:xfrm>
          <a:prstGeom prst="rect">
            <a:avLst/>
          </a:prstGeom>
          <a:ln w="12700">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marR="90994"/>
            <a:r>
              <a:rPr lang="ja-JP" altLang="en-US" sz="1400" b="1" u="sng" dirty="0">
                <a:solidFill>
                  <a:schemeClr val="tx1"/>
                </a:solidFill>
                <a:latin typeface="游ゴシック" panose="020B0400000000000000" pitchFamily="50" charset="-128"/>
                <a:ea typeface="游ゴシック" panose="020B0400000000000000" pitchFamily="50" charset="-128"/>
                <a:cs typeface="Times New Roman" panose="02020603050405020304" pitchFamily="18" charset="0"/>
              </a:rPr>
              <a:t>大規模建築物</a:t>
            </a:r>
            <a:endParaRPr lang="ja-JP" altLang="en-US" sz="1400" u="sng" dirty="0">
              <a:solidFill>
                <a:schemeClr val="tx1"/>
              </a:solidFill>
              <a:latin typeface="游ゴシック" panose="020B0400000000000000" pitchFamily="50" charset="-128"/>
              <a:ea typeface="游ゴシック" panose="020B0400000000000000" pitchFamily="50" charset="-128"/>
              <a:cs typeface="ＭＳ Ｐゴシック" panose="020B0600070205080204" pitchFamily="50" charset="-128"/>
            </a:endParaRPr>
          </a:p>
          <a:p>
            <a:pPr marL="72000" marR="4000"/>
            <a:r>
              <a:rPr lang="ja-JP" altLang="en-US" sz="1200" dirty="0">
                <a:latin typeface="游ゴシック" panose="020B0400000000000000" pitchFamily="50" charset="-128"/>
                <a:ea typeface="游ゴシック" panose="020B0400000000000000" pitchFamily="50" charset="-128"/>
                <a:cs typeface="Times New Roman" panose="02020603050405020304" pitchFamily="18" charset="0"/>
              </a:rPr>
              <a:t>不特定多数の者及び避難に配慮を要する者が利用する大規模な建築物</a:t>
            </a:r>
            <a:endPar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7" name="右矢印 26"/>
          <p:cNvSpPr/>
          <p:nvPr/>
        </p:nvSpPr>
        <p:spPr>
          <a:xfrm>
            <a:off x="4932816" y="4832319"/>
            <a:ext cx="120997" cy="363992"/>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400"/>
          </a:p>
        </p:txBody>
      </p:sp>
      <p:sp>
        <p:nvSpPr>
          <p:cNvPr id="28" name="右矢印 27"/>
          <p:cNvSpPr/>
          <p:nvPr/>
        </p:nvSpPr>
        <p:spPr>
          <a:xfrm>
            <a:off x="6711445" y="4832319"/>
            <a:ext cx="120997" cy="363992"/>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400"/>
          </a:p>
        </p:txBody>
      </p:sp>
      <p:sp>
        <p:nvSpPr>
          <p:cNvPr id="29" name="右矢印 28"/>
          <p:cNvSpPr/>
          <p:nvPr/>
        </p:nvSpPr>
        <p:spPr>
          <a:xfrm>
            <a:off x="6711445" y="6039179"/>
            <a:ext cx="120997" cy="363992"/>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400"/>
          </a:p>
        </p:txBody>
      </p:sp>
      <p:sp>
        <p:nvSpPr>
          <p:cNvPr id="30" name="右矢印 29"/>
          <p:cNvSpPr/>
          <p:nvPr/>
        </p:nvSpPr>
        <p:spPr>
          <a:xfrm>
            <a:off x="4749114" y="3041655"/>
            <a:ext cx="120997" cy="363992"/>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400"/>
          </a:p>
        </p:txBody>
      </p:sp>
      <p:sp>
        <p:nvSpPr>
          <p:cNvPr id="31" name="右矢印 30"/>
          <p:cNvSpPr/>
          <p:nvPr/>
        </p:nvSpPr>
        <p:spPr>
          <a:xfrm>
            <a:off x="6222061" y="3041655"/>
            <a:ext cx="120997" cy="363992"/>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400"/>
          </a:p>
        </p:txBody>
      </p:sp>
      <p:sp>
        <p:nvSpPr>
          <p:cNvPr id="32" name="右矢印 31"/>
          <p:cNvSpPr/>
          <p:nvPr/>
        </p:nvSpPr>
        <p:spPr>
          <a:xfrm>
            <a:off x="4932816" y="6039179"/>
            <a:ext cx="120997" cy="363992"/>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400"/>
          </a:p>
        </p:txBody>
      </p:sp>
      <p:sp>
        <p:nvSpPr>
          <p:cNvPr id="33" name="テキスト ボックス 78">
            <a:extLst>
              <a:ext uri="{FF2B5EF4-FFF2-40B4-BE49-F238E27FC236}">
                <a16:creationId xmlns:a16="http://schemas.microsoft.com/office/drawing/2014/main" id="{B616332F-3264-484B-BF86-D2F82ECD3517}"/>
              </a:ext>
            </a:extLst>
          </p:cNvPr>
          <p:cNvSpPr txBox="1"/>
          <p:nvPr/>
        </p:nvSpPr>
        <p:spPr>
          <a:xfrm>
            <a:off x="3393875" y="2733273"/>
            <a:ext cx="2333972" cy="215444"/>
          </a:xfrm>
          <a:prstGeom prst="rect">
            <a:avLst/>
          </a:prstGeom>
          <a:noFill/>
          <a:ln>
            <a:noFill/>
          </a:ln>
        </p:spPr>
        <p:txBody>
          <a:bodyPr wrap="none" lIns="0" tIns="0" rIns="0" bIns="0" rtlCol="0">
            <a:noAutofit/>
          </a:bodyPr>
          <a:lstStyle/>
          <a:p>
            <a:pPr marL="203984" indent="-203984"/>
            <a:r>
              <a:rPr lang="zh-CN" altLang="en-US" sz="12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耐震化率（耐震性不足戸数）</a:t>
            </a:r>
          </a:p>
        </p:txBody>
      </p:sp>
      <p:sp>
        <p:nvSpPr>
          <p:cNvPr id="34" name="テキスト ボックス 78">
            <a:extLst>
              <a:ext uri="{FF2B5EF4-FFF2-40B4-BE49-F238E27FC236}">
                <a16:creationId xmlns:a16="http://schemas.microsoft.com/office/drawing/2014/main" id="{B616332F-3264-484B-BF86-D2F82ECD3517}"/>
              </a:ext>
            </a:extLst>
          </p:cNvPr>
          <p:cNvSpPr txBox="1"/>
          <p:nvPr/>
        </p:nvSpPr>
        <p:spPr>
          <a:xfrm>
            <a:off x="3384000" y="4523448"/>
            <a:ext cx="2410916" cy="215444"/>
          </a:xfrm>
          <a:prstGeom prst="rect">
            <a:avLst/>
          </a:prstGeom>
          <a:noFill/>
          <a:ln>
            <a:noFill/>
          </a:ln>
        </p:spPr>
        <p:txBody>
          <a:bodyPr wrap="square" lIns="0" tIns="0" rIns="0" bIns="0" rtlCol="0" anchor="ctr">
            <a:noAutofit/>
          </a:bodyPr>
          <a:lstStyle/>
          <a:p>
            <a:pPr marL="203984" indent="-203984"/>
            <a:r>
              <a:rPr lang="ja-JP" altLang="en-US" sz="12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耐震性不足棟数（進捗率</a:t>
            </a:r>
            <a:r>
              <a:rPr lang="en-US" altLang="ja-JP" sz="9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9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１</a:t>
            </a:r>
            <a:r>
              <a:rPr lang="ja-JP" altLang="en-US" sz="12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a:t>
            </a:r>
            <a:endPar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35" name="テキスト ボックス 78">
            <a:extLst>
              <a:ext uri="{FF2B5EF4-FFF2-40B4-BE49-F238E27FC236}">
                <a16:creationId xmlns:a16="http://schemas.microsoft.com/office/drawing/2014/main" id="{B616332F-3264-484B-BF86-D2F82ECD3517}"/>
              </a:ext>
            </a:extLst>
          </p:cNvPr>
          <p:cNvSpPr txBox="1"/>
          <p:nvPr/>
        </p:nvSpPr>
        <p:spPr>
          <a:xfrm>
            <a:off x="3384000" y="5759973"/>
            <a:ext cx="2077492" cy="184666"/>
          </a:xfrm>
          <a:prstGeom prst="rect">
            <a:avLst/>
          </a:prstGeom>
          <a:noFill/>
          <a:ln>
            <a:noFill/>
          </a:ln>
        </p:spPr>
        <p:txBody>
          <a:bodyPr wrap="none" lIns="0" tIns="0" rIns="0" bIns="0" rtlCol="0">
            <a:spAutoFit/>
          </a:bodyPr>
          <a:lstStyle/>
          <a:p>
            <a:pPr marL="203984" indent="-203984"/>
            <a:r>
              <a:rPr lang="ja-JP" altLang="en-US" sz="12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耐震性不足棟数（進捗率</a:t>
            </a:r>
            <a:r>
              <a:rPr lang="en-US" altLang="ja-JP" sz="9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9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１</a:t>
            </a:r>
            <a:r>
              <a:rPr lang="ja-JP" altLang="en-US" sz="12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a:t>
            </a:r>
            <a:endPar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36" name="Rectangle 2"/>
          <p:cNvSpPr>
            <a:spLocks noChangeArrowheads="1"/>
          </p:cNvSpPr>
          <p:nvPr/>
        </p:nvSpPr>
        <p:spPr bwMode="auto">
          <a:xfrm>
            <a:off x="179570" y="1469250"/>
            <a:ext cx="491650" cy="969000"/>
          </a:xfrm>
          <a:prstGeom prst="roundRect">
            <a:avLst/>
          </a:prstGeom>
          <a:ln/>
        </p:spPr>
        <p:style>
          <a:lnRef idx="1">
            <a:schemeClr val="accent2"/>
          </a:lnRef>
          <a:fillRef idx="3">
            <a:schemeClr val="accent2"/>
          </a:fillRef>
          <a:effectRef idx="2">
            <a:schemeClr val="accent2"/>
          </a:effectRef>
          <a:fontRef idx="minor">
            <a:schemeClr val="lt1"/>
          </a:fontRef>
        </p:style>
        <p:txBody>
          <a:bodyPr vert="eaVert" wrap="none"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1200" b="1" dirty="0">
                <a:solidFill>
                  <a:schemeClr val="bg1"/>
                </a:solidFill>
                <a:latin typeface="游ゴシック" panose="020B0400000000000000" pitchFamily="50" charset="-128"/>
                <a:ea typeface="游ゴシック" panose="020B0400000000000000" pitchFamily="50" charset="-128"/>
                <a:cs typeface="Meiryo UI" panose="020B0604030504040204" pitchFamily="50" charset="-128"/>
                <a:sym typeface="Wingdings 2"/>
              </a:rPr>
              <a:t>支援策の</a:t>
            </a:r>
            <a:endParaRPr lang="en-US" altLang="ja-JP" sz="1200" b="1" dirty="0">
              <a:solidFill>
                <a:schemeClr val="bg1"/>
              </a:solidFill>
              <a:latin typeface="游ゴシック" panose="020B0400000000000000" pitchFamily="50" charset="-128"/>
              <a:ea typeface="游ゴシック" panose="020B0400000000000000" pitchFamily="50" charset="-128"/>
              <a:cs typeface="Meiryo UI" panose="020B0604030504040204" pitchFamily="50" charset="-128"/>
              <a:sym typeface="Wingdings 2"/>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1200" b="1" dirty="0">
                <a:solidFill>
                  <a:schemeClr val="bg1"/>
                </a:solidFill>
                <a:latin typeface="游ゴシック" panose="020B0400000000000000" pitchFamily="50" charset="-128"/>
                <a:ea typeface="游ゴシック" panose="020B0400000000000000" pitchFamily="50" charset="-128"/>
                <a:cs typeface="Meiryo UI" panose="020B0604030504040204" pitchFamily="50" charset="-128"/>
                <a:sym typeface="Wingdings 2"/>
              </a:rPr>
              <a:t>方向性</a:t>
            </a:r>
            <a:endParaRPr lang="en-US" altLang="ja-JP" sz="1200" b="1" dirty="0">
              <a:solidFill>
                <a:schemeClr val="bg1"/>
              </a:solidFill>
              <a:latin typeface="游ゴシック" panose="020B0400000000000000" pitchFamily="50" charset="-128"/>
              <a:ea typeface="游ゴシック" panose="020B0400000000000000" pitchFamily="50" charset="-128"/>
              <a:cs typeface="Meiryo UI" panose="020B0604030504040204" pitchFamily="50" charset="-128"/>
              <a:sym typeface="Wingdings 2"/>
            </a:endParaRPr>
          </a:p>
        </p:txBody>
      </p:sp>
      <p:graphicFrame>
        <p:nvGraphicFramePr>
          <p:cNvPr id="37" name="表 36"/>
          <p:cNvGraphicFramePr>
            <a:graphicFrameLocks noGrp="1"/>
          </p:cNvGraphicFramePr>
          <p:nvPr>
            <p:extLst>
              <p:ext uri="{D42A27DB-BD31-4B8C-83A1-F6EECF244321}">
                <p14:modId xmlns:p14="http://schemas.microsoft.com/office/powerpoint/2010/main" val="3828756135"/>
              </p:ext>
            </p:extLst>
          </p:nvPr>
        </p:nvGraphicFramePr>
        <p:xfrm>
          <a:off x="3393876" y="2953651"/>
          <a:ext cx="1300512" cy="540000"/>
        </p:xfrm>
        <a:graphic>
          <a:graphicData uri="http://schemas.openxmlformats.org/drawingml/2006/table">
            <a:tbl>
              <a:tblPr firstRow="1" bandRow="1">
                <a:tableStyleId>{5940675A-B579-460E-94D1-54222C63F5DA}</a:tableStyleId>
              </a:tblPr>
              <a:tblGrid>
                <a:gridCol w="1300512">
                  <a:extLst>
                    <a:ext uri="{9D8B030D-6E8A-4147-A177-3AD203B41FA5}">
                      <a16:colId xmlns:a16="http://schemas.microsoft.com/office/drawing/2014/main" val="458052754"/>
                    </a:ext>
                  </a:extLst>
                </a:gridCol>
              </a:tblGrid>
              <a:tr h="231020">
                <a:tc>
                  <a:txBody>
                    <a:bodyPr/>
                    <a:lstStyle/>
                    <a:p>
                      <a:pPr algn="ctr"/>
                      <a:r>
                        <a:rPr kumimoji="1" lang="en-US" altLang="ja-JP" sz="1400" dirty="0">
                          <a:latin typeface="游ゴシック" panose="020B0400000000000000" pitchFamily="50" charset="-128"/>
                          <a:ea typeface="游ゴシック" panose="020B0400000000000000" pitchFamily="50" charset="-128"/>
                        </a:rPr>
                        <a:t>H27</a:t>
                      </a:r>
                      <a:endParaRPr kumimoji="1" lang="ja-JP" altLang="en-US" sz="1400" dirty="0">
                        <a:latin typeface="游ゴシック" panose="020B0400000000000000" pitchFamily="50" charset="-128"/>
                        <a:ea typeface="游ゴシック" panose="020B0400000000000000" pitchFamily="50" charset="-128"/>
                      </a:endParaRP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9855168"/>
                  </a:ext>
                </a:extLst>
              </a:tr>
              <a:tr h="30898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dirty="0">
                          <a:latin typeface="游ゴシック" panose="020B0400000000000000" pitchFamily="50" charset="-128"/>
                          <a:ea typeface="游ゴシック" panose="020B0400000000000000" pitchFamily="50" charset="-128"/>
                        </a:rPr>
                        <a:t>約</a:t>
                      </a:r>
                      <a:r>
                        <a:rPr kumimoji="1" lang="en-US" altLang="ja-JP" sz="1400" dirty="0">
                          <a:latin typeface="游ゴシック" panose="020B0400000000000000" pitchFamily="50" charset="-128"/>
                          <a:ea typeface="游ゴシック" panose="020B0400000000000000" pitchFamily="50" charset="-128"/>
                        </a:rPr>
                        <a:t>83%(65</a:t>
                      </a:r>
                      <a:r>
                        <a:rPr kumimoji="1" lang="ja-JP" altLang="en-US" sz="1400" dirty="0">
                          <a:latin typeface="游ゴシック" panose="020B0400000000000000" pitchFamily="50" charset="-128"/>
                          <a:ea typeface="游ゴシック" panose="020B0400000000000000" pitchFamily="50" charset="-128"/>
                        </a:rPr>
                        <a:t>万戸</a:t>
                      </a:r>
                      <a:r>
                        <a:rPr kumimoji="1" lang="en-US" altLang="ja-JP" sz="1400" dirty="0">
                          <a:latin typeface="游ゴシック" panose="020B0400000000000000" pitchFamily="50" charset="-128"/>
                          <a:ea typeface="游ゴシック" panose="020B0400000000000000" pitchFamily="50" charset="-128"/>
                        </a:rPr>
                        <a:t>)</a:t>
                      </a:r>
                      <a:endParaRPr kumimoji="1" lang="ja-JP" altLang="en-US" sz="1400" dirty="0">
                        <a:latin typeface="游ゴシック" panose="020B0400000000000000" pitchFamily="50" charset="-128"/>
                        <a:ea typeface="游ゴシック" panose="020B0400000000000000" pitchFamily="50" charset="-128"/>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7509477"/>
                  </a:ext>
                </a:extLst>
              </a:tr>
            </a:tbl>
          </a:graphicData>
        </a:graphic>
      </p:graphicFrame>
      <p:graphicFrame>
        <p:nvGraphicFramePr>
          <p:cNvPr id="38" name="表 37"/>
          <p:cNvGraphicFramePr>
            <a:graphicFrameLocks noGrp="1"/>
          </p:cNvGraphicFramePr>
          <p:nvPr>
            <p:extLst>
              <p:ext uri="{D42A27DB-BD31-4B8C-83A1-F6EECF244321}">
                <p14:modId xmlns:p14="http://schemas.microsoft.com/office/powerpoint/2010/main" val="2630491347"/>
              </p:ext>
            </p:extLst>
          </p:nvPr>
        </p:nvGraphicFramePr>
        <p:xfrm>
          <a:off x="4886245" y="2953651"/>
          <a:ext cx="1296242" cy="540000"/>
        </p:xfrm>
        <a:graphic>
          <a:graphicData uri="http://schemas.openxmlformats.org/drawingml/2006/table">
            <a:tbl>
              <a:tblPr firstRow="1" bandRow="1">
                <a:tableStyleId>{5940675A-B579-460E-94D1-54222C63F5DA}</a:tableStyleId>
              </a:tblPr>
              <a:tblGrid>
                <a:gridCol w="1296242">
                  <a:extLst>
                    <a:ext uri="{9D8B030D-6E8A-4147-A177-3AD203B41FA5}">
                      <a16:colId xmlns:a16="http://schemas.microsoft.com/office/drawing/2014/main" val="458052754"/>
                    </a:ext>
                  </a:extLst>
                </a:gridCol>
              </a:tblGrid>
              <a:tr h="231020">
                <a:tc>
                  <a:txBody>
                    <a:bodyPr/>
                    <a:lstStyle/>
                    <a:p>
                      <a:pPr algn="ctr"/>
                      <a:r>
                        <a:rPr kumimoji="1" lang="en-US" altLang="ja-JP" sz="1400" dirty="0">
                          <a:latin typeface="游ゴシック" panose="020B0400000000000000" pitchFamily="50" charset="-128"/>
                          <a:ea typeface="游ゴシック" panose="020B0400000000000000" pitchFamily="50" charset="-128"/>
                        </a:rPr>
                        <a:t>R</a:t>
                      </a:r>
                      <a:r>
                        <a:rPr kumimoji="1" lang="ja-JP" altLang="en-US" sz="1400" dirty="0">
                          <a:latin typeface="游ゴシック" panose="020B0400000000000000" pitchFamily="50" charset="-128"/>
                          <a:ea typeface="游ゴシック" panose="020B0400000000000000" pitchFamily="50" charset="-128"/>
                        </a:rPr>
                        <a:t>２</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9855168"/>
                  </a:ext>
                </a:extLst>
              </a:tr>
              <a:tr h="30898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dirty="0">
                          <a:latin typeface="游ゴシック" panose="020B0400000000000000" pitchFamily="50" charset="-128"/>
                          <a:ea typeface="游ゴシック" panose="020B0400000000000000" pitchFamily="50" charset="-128"/>
                        </a:rPr>
                        <a:t>約</a:t>
                      </a:r>
                      <a:r>
                        <a:rPr kumimoji="1" lang="en-US" altLang="ja-JP" sz="1400" dirty="0">
                          <a:latin typeface="游ゴシック" panose="020B0400000000000000" pitchFamily="50" charset="-128"/>
                          <a:ea typeface="游ゴシック" panose="020B0400000000000000" pitchFamily="50" charset="-128"/>
                        </a:rPr>
                        <a:t>89%(45</a:t>
                      </a:r>
                      <a:r>
                        <a:rPr kumimoji="1" lang="ja-JP" altLang="en-US" sz="1400" dirty="0">
                          <a:latin typeface="游ゴシック" panose="020B0400000000000000" pitchFamily="50" charset="-128"/>
                          <a:ea typeface="游ゴシック" panose="020B0400000000000000" pitchFamily="50" charset="-128"/>
                        </a:rPr>
                        <a:t>万戸</a:t>
                      </a:r>
                      <a:r>
                        <a:rPr kumimoji="1" lang="en-US" altLang="ja-JP" sz="1400" dirty="0">
                          <a:latin typeface="游ゴシック" panose="020B0400000000000000" pitchFamily="50" charset="-128"/>
                          <a:ea typeface="游ゴシック" panose="020B0400000000000000" pitchFamily="50" charset="-128"/>
                        </a:rPr>
                        <a:t>)</a:t>
                      </a:r>
                      <a:endParaRPr kumimoji="1" lang="ja-JP" altLang="en-US" sz="1400" dirty="0">
                        <a:latin typeface="游ゴシック" panose="020B0400000000000000" pitchFamily="50" charset="-128"/>
                        <a:ea typeface="游ゴシック" panose="020B0400000000000000" pitchFamily="50" charset="-128"/>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7509477"/>
                  </a:ext>
                </a:extLst>
              </a:tr>
            </a:tbl>
          </a:graphicData>
        </a:graphic>
      </p:graphicFrame>
      <p:graphicFrame>
        <p:nvGraphicFramePr>
          <p:cNvPr id="39" name="表 38"/>
          <p:cNvGraphicFramePr>
            <a:graphicFrameLocks noGrp="1"/>
          </p:cNvGraphicFramePr>
          <p:nvPr>
            <p:extLst>
              <p:ext uri="{D42A27DB-BD31-4B8C-83A1-F6EECF244321}">
                <p14:modId xmlns:p14="http://schemas.microsoft.com/office/powerpoint/2010/main" val="1765133540"/>
              </p:ext>
            </p:extLst>
          </p:nvPr>
        </p:nvGraphicFramePr>
        <p:xfrm>
          <a:off x="7860539" y="2950295"/>
          <a:ext cx="1086541" cy="540000"/>
        </p:xfrm>
        <a:graphic>
          <a:graphicData uri="http://schemas.openxmlformats.org/drawingml/2006/table">
            <a:tbl>
              <a:tblPr firstRow="1" bandRow="1">
                <a:tableStyleId>{5940675A-B579-460E-94D1-54222C63F5DA}</a:tableStyleId>
              </a:tblPr>
              <a:tblGrid>
                <a:gridCol w="1086541">
                  <a:extLst>
                    <a:ext uri="{9D8B030D-6E8A-4147-A177-3AD203B41FA5}">
                      <a16:colId xmlns:a16="http://schemas.microsoft.com/office/drawing/2014/main" val="458052754"/>
                    </a:ext>
                  </a:extLst>
                </a:gridCol>
              </a:tblGrid>
              <a:tr h="222353">
                <a:tc>
                  <a:txBody>
                    <a:bodyPr/>
                    <a:lstStyle/>
                    <a:p>
                      <a:pPr algn="ctr"/>
                      <a:r>
                        <a:rPr kumimoji="1" lang="ja-JP" altLang="en-US" sz="1400" b="1" dirty="0">
                          <a:solidFill>
                            <a:srgbClr val="FF0000"/>
                          </a:solidFill>
                          <a:latin typeface="游ゴシック" panose="020B0400000000000000" pitchFamily="50" charset="-128"/>
                          <a:ea typeface="游ゴシック" panose="020B0400000000000000" pitchFamily="50" charset="-128"/>
                        </a:rPr>
                        <a:t>目標</a:t>
                      </a:r>
                      <a:r>
                        <a:rPr kumimoji="1" lang="en-US" altLang="ja-JP" sz="1400" b="1" dirty="0">
                          <a:solidFill>
                            <a:srgbClr val="FF0000"/>
                          </a:solidFill>
                          <a:latin typeface="游ゴシック" panose="020B0400000000000000" pitchFamily="50" charset="-128"/>
                          <a:ea typeface="游ゴシック" panose="020B0400000000000000" pitchFamily="50" charset="-128"/>
                        </a:rPr>
                        <a:t>【R</a:t>
                      </a:r>
                      <a:r>
                        <a:rPr kumimoji="1" lang="ja-JP" altLang="en-US" sz="1400" b="1" dirty="0">
                          <a:solidFill>
                            <a:srgbClr val="FF0000"/>
                          </a:solidFill>
                          <a:latin typeface="游ゴシック" panose="020B0400000000000000" pitchFamily="50" charset="-128"/>
                          <a:ea typeface="游ゴシック" panose="020B0400000000000000" pitchFamily="50" charset="-128"/>
                        </a:rPr>
                        <a:t>７</a:t>
                      </a:r>
                      <a:r>
                        <a:rPr kumimoji="1" lang="en-US" altLang="ja-JP" sz="1400" b="1" dirty="0">
                          <a:solidFill>
                            <a:srgbClr val="FF0000"/>
                          </a:solidFill>
                          <a:latin typeface="游ゴシック" panose="020B0400000000000000" pitchFamily="50" charset="-128"/>
                          <a:ea typeface="游ゴシック" panose="020B0400000000000000" pitchFamily="50" charset="-128"/>
                        </a:rPr>
                        <a:t>】</a:t>
                      </a:r>
                      <a:endParaRPr kumimoji="1" lang="ja-JP" altLang="en-US" sz="1400" b="1" dirty="0">
                        <a:solidFill>
                          <a:srgbClr val="FF0000"/>
                        </a:solidFill>
                        <a:latin typeface="游ゴシック" panose="020B0400000000000000" pitchFamily="50" charset="-128"/>
                        <a:ea typeface="游ゴシック" panose="020B0400000000000000" pitchFamily="50" charset="-128"/>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79855168"/>
                  </a:ext>
                </a:extLst>
              </a:tr>
              <a:tr h="317647">
                <a:tc>
                  <a:txBody>
                    <a:bodyPr/>
                    <a:lstStyle/>
                    <a:p>
                      <a:pPr algn="ctr"/>
                      <a:r>
                        <a:rPr kumimoji="1" lang="en-US" altLang="ja-JP" sz="1400" b="1" dirty="0">
                          <a:solidFill>
                            <a:srgbClr val="FF0000"/>
                          </a:solidFill>
                          <a:latin typeface="游ゴシック" panose="020B0400000000000000" pitchFamily="50" charset="-128"/>
                          <a:ea typeface="游ゴシック" panose="020B0400000000000000" pitchFamily="50" charset="-128"/>
                        </a:rPr>
                        <a:t>95%</a:t>
                      </a:r>
                      <a:endParaRPr kumimoji="1" lang="ja-JP" altLang="en-US" sz="1400" b="0" dirty="0">
                        <a:solidFill>
                          <a:srgbClr val="FF0000"/>
                        </a:solidFill>
                        <a:latin typeface="游ゴシック" panose="020B0400000000000000" pitchFamily="50" charset="-128"/>
                        <a:ea typeface="游ゴシック" panose="020B0400000000000000" pitchFamily="50" charset="-128"/>
                      </a:endParaRPr>
                    </a:p>
                  </a:txBody>
                  <a:tcPr marL="0" marR="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17509477"/>
                  </a:ext>
                </a:extLst>
              </a:tr>
            </a:tbl>
          </a:graphicData>
        </a:graphic>
      </p:graphicFrame>
      <p:graphicFrame>
        <p:nvGraphicFramePr>
          <p:cNvPr id="40" name="表 39"/>
          <p:cNvGraphicFramePr>
            <a:graphicFrameLocks noGrp="1"/>
          </p:cNvGraphicFramePr>
          <p:nvPr>
            <p:extLst>
              <p:ext uri="{D42A27DB-BD31-4B8C-83A1-F6EECF244321}">
                <p14:modId xmlns:p14="http://schemas.microsoft.com/office/powerpoint/2010/main" val="3766325994"/>
              </p:ext>
            </p:extLst>
          </p:nvPr>
        </p:nvGraphicFramePr>
        <p:xfrm>
          <a:off x="5162629" y="4744315"/>
          <a:ext cx="1440000" cy="540000"/>
        </p:xfrm>
        <a:graphic>
          <a:graphicData uri="http://schemas.openxmlformats.org/drawingml/2006/table">
            <a:tbl>
              <a:tblPr firstRow="1" bandRow="1">
                <a:tableStyleId>{5940675A-B579-460E-94D1-54222C63F5DA}</a:tableStyleId>
              </a:tblPr>
              <a:tblGrid>
                <a:gridCol w="1440000">
                  <a:extLst>
                    <a:ext uri="{9D8B030D-6E8A-4147-A177-3AD203B41FA5}">
                      <a16:colId xmlns:a16="http://schemas.microsoft.com/office/drawing/2014/main" val="458052754"/>
                    </a:ext>
                  </a:extLst>
                </a:gridCol>
              </a:tblGrid>
              <a:tr h="214567">
                <a:tc>
                  <a:txBody>
                    <a:bodyPr/>
                    <a:lstStyle/>
                    <a:p>
                      <a:pPr algn="ctr"/>
                      <a:r>
                        <a:rPr kumimoji="1" lang="en-US" altLang="ja-JP" sz="1400" dirty="0">
                          <a:latin typeface="游ゴシック" panose="020B0400000000000000" pitchFamily="50" charset="-128"/>
                          <a:ea typeface="游ゴシック" panose="020B0400000000000000" pitchFamily="50" charset="-128"/>
                        </a:rPr>
                        <a:t>R6.</a:t>
                      </a:r>
                      <a:r>
                        <a:rPr kumimoji="1" lang="ja-JP" altLang="en-US" sz="1400" dirty="0">
                          <a:latin typeface="游ゴシック" panose="020B0400000000000000" pitchFamily="50" charset="-128"/>
                          <a:ea typeface="游ゴシック" panose="020B0400000000000000" pitchFamily="50" charset="-128"/>
                        </a:rPr>
                        <a:t>３</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9855168"/>
                  </a:ext>
                </a:extLst>
              </a:tr>
              <a:tr h="325433">
                <a:tc>
                  <a:txBody>
                    <a:bodyPr/>
                    <a:lstStyle/>
                    <a:p>
                      <a:pPr algn="ctr"/>
                      <a:r>
                        <a:rPr kumimoji="1" lang="en-US" altLang="ja-JP" sz="1400" dirty="0">
                          <a:latin typeface="游ゴシック" panose="020B0400000000000000" pitchFamily="50" charset="-128"/>
                          <a:ea typeface="游ゴシック" panose="020B0400000000000000" pitchFamily="50" charset="-128"/>
                        </a:rPr>
                        <a:t>71</a:t>
                      </a:r>
                      <a:r>
                        <a:rPr kumimoji="1" lang="ja-JP" altLang="en-US" sz="1400" dirty="0">
                          <a:latin typeface="游ゴシック" panose="020B0400000000000000" pitchFamily="50" charset="-128"/>
                          <a:ea typeface="游ゴシック" panose="020B0400000000000000" pitchFamily="50" charset="-128"/>
                        </a:rPr>
                        <a:t>棟（</a:t>
                      </a:r>
                      <a:r>
                        <a:rPr kumimoji="1" lang="en-US" altLang="ja-JP" sz="1400" dirty="0">
                          <a:latin typeface="游ゴシック" panose="020B0400000000000000" pitchFamily="50" charset="-128"/>
                          <a:ea typeface="游ゴシック" panose="020B0400000000000000" pitchFamily="50" charset="-128"/>
                        </a:rPr>
                        <a:t>91%</a:t>
                      </a:r>
                      <a:r>
                        <a:rPr kumimoji="1" lang="ja-JP" altLang="en-US" sz="1400" dirty="0">
                          <a:latin typeface="游ゴシック" panose="020B0400000000000000" pitchFamily="50" charset="-128"/>
                          <a:ea typeface="游ゴシック" panose="020B0400000000000000" pitchFamily="50" charset="-128"/>
                        </a:rPr>
                        <a:t>）</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7509477"/>
                  </a:ext>
                </a:extLst>
              </a:tr>
            </a:tbl>
          </a:graphicData>
        </a:graphic>
      </p:graphicFrame>
      <p:graphicFrame>
        <p:nvGraphicFramePr>
          <p:cNvPr id="41" name="表 40"/>
          <p:cNvGraphicFramePr>
            <a:graphicFrameLocks noGrp="1"/>
          </p:cNvGraphicFramePr>
          <p:nvPr>
            <p:extLst>
              <p:ext uri="{D42A27DB-BD31-4B8C-83A1-F6EECF244321}">
                <p14:modId xmlns:p14="http://schemas.microsoft.com/office/powerpoint/2010/main" val="1885009923"/>
              </p:ext>
            </p:extLst>
          </p:nvPr>
        </p:nvGraphicFramePr>
        <p:xfrm>
          <a:off x="3384000" y="4744315"/>
          <a:ext cx="1440000" cy="540000"/>
        </p:xfrm>
        <a:graphic>
          <a:graphicData uri="http://schemas.openxmlformats.org/drawingml/2006/table">
            <a:tbl>
              <a:tblPr firstRow="1" bandRow="1">
                <a:tableStyleId>{5940675A-B579-460E-94D1-54222C63F5DA}</a:tableStyleId>
              </a:tblPr>
              <a:tblGrid>
                <a:gridCol w="1440000">
                  <a:extLst>
                    <a:ext uri="{9D8B030D-6E8A-4147-A177-3AD203B41FA5}">
                      <a16:colId xmlns:a16="http://schemas.microsoft.com/office/drawing/2014/main" val="458052754"/>
                    </a:ext>
                  </a:extLst>
                </a:gridCol>
              </a:tblGrid>
              <a:tr h="224050">
                <a:tc>
                  <a:txBody>
                    <a:bodyPr/>
                    <a:lstStyle/>
                    <a:p>
                      <a:pPr algn="ctr"/>
                      <a:r>
                        <a:rPr kumimoji="1" lang="en-US" altLang="ja-JP" sz="1400" dirty="0">
                          <a:latin typeface="游ゴシック" panose="020B0400000000000000" pitchFamily="50" charset="-128"/>
                          <a:ea typeface="游ゴシック" panose="020B0400000000000000" pitchFamily="50" charset="-128"/>
                        </a:rPr>
                        <a:t>H29.3</a:t>
                      </a:r>
                      <a:r>
                        <a:rPr kumimoji="1" lang="en-US" altLang="ja-JP" sz="1000" dirty="0">
                          <a:latin typeface="游ゴシック" panose="020B0400000000000000" pitchFamily="50" charset="-128"/>
                          <a:ea typeface="游ゴシック" panose="020B0400000000000000" pitchFamily="50" charset="-128"/>
                        </a:rPr>
                        <a:t>※2</a:t>
                      </a:r>
                    </a:p>
                  </a:txBody>
                  <a:tcPr marL="36000" marR="360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9855168"/>
                  </a:ext>
                </a:extLst>
              </a:tr>
              <a:tr h="315950">
                <a:tc>
                  <a:txBody>
                    <a:bodyPr/>
                    <a:lstStyle/>
                    <a:p>
                      <a:pPr algn="ctr">
                        <a:lnSpc>
                          <a:spcPct val="100000"/>
                        </a:lnSpc>
                      </a:pPr>
                      <a:r>
                        <a:rPr kumimoji="1" lang="en-US" altLang="ja-JP" sz="1400" dirty="0">
                          <a:latin typeface="游ゴシック" panose="020B0400000000000000" pitchFamily="50" charset="-128"/>
                          <a:ea typeface="游ゴシック" panose="020B0400000000000000" pitchFamily="50" charset="-128"/>
                        </a:rPr>
                        <a:t>139</a:t>
                      </a:r>
                      <a:r>
                        <a:rPr kumimoji="1" lang="ja-JP" altLang="en-US" sz="1400" dirty="0">
                          <a:latin typeface="游ゴシック" panose="020B0400000000000000" pitchFamily="50" charset="-128"/>
                          <a:ea typeface="游ゴシック" panose="020B0400000000000000" pitchFamily="50" charset="-128"/>
                        </a:rPr>
                        <a:t>棟（</a:t>
                      </a:r>
                      <a:r>
                        <a:rPr kumimoji="1" lang="en-US" altLang="ja-JP" sz="1400" dirty="0">
                          <a:latin typeface="游ゴシック" panose="020B0400000000000000" pitchFamily="50" charset="-128"/>
                          <a:ea typeface="游ゴシック" panose="020B0400000000000000" pitchFamily="50" charset="-128"/>
                        </a:rPr>
                        <a:t>84%</a:t>
                      </a:r>
                      <a:r>
                        <a:rPr kumimoji="1" lang="ja-JP" altLang="en-US" sz="1400" dirty="0">
                          <a:latin typeface="游ゴシック" panose="020B0400000000000000" pitchFamily="50" charset="-128"/>
                          <a:ea typeface="游ゴシック" panose="020B0400000000000000" pitchFamily="50" charset="-128"/>
                        </a:rPr>
                        <a:t>）</a:t>
                      </a:r>
                    </a:p>
                  </a:txBody>
                  <a:tcPr marL="36000" marR="36000" marT="36000" marB="3600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7509477"/>
                  </a:ext>
                </a:extLst>
              </a:tr>
            </a:tbl>
          </a:graphicData>
        </a:graphic>
      </p:graphicFrame>
      <p:graphicFrame>
        <p:nvGraphicFramePr>
          <p:cNvPr id="42" name="表 41"/>
          <p:cNvGraphicFramePr>
            <a:graphicFrameLocks noGrp="1"/>
          </p:cNvGraphicFramePr>
          <p:nvPr>
            <p:extLst>
              <p:ext uri="{D42A27DB-BD31-4B8C-83A1-F6EECF244321}">
                <p14:modId xmlns:p14="http://schemas.microsoft.com/office/powerpoint/2010/main" val="4072567459"/>
              </p:ext>
            </p:extLst>
          </p:nvPr>
        </p:nvGraphicFramePr>
        <p:xfrm>
          <a:off x="6941258" y="4744315"/>
          <a:ext cx="1440000" cy="540000"/>
        </p:xfrm>
        <a:graphic>
          <a:graphicData uri="http://schemas.openxmlformats.org/drawingml/2006/table">
            <a:tbl>
              <a:tblPr firstRow="1" bandRow="1">
                <a:tableStyleId>{5940675A-B579-460E-94D1-54222C63F5DA}</a:tableStyleId>
              </a:tblPr>
              <a:tblGrid>
                <a:gridCol w="1440000">
                  <a:extLst>
                    <a:ext uri="{9D8B030D-6E8A-4147-A177-3AD203B41FA5}">
                      <a16:colId xmlns:a16="http://schemas.microsoft.com/office/drawing/2014/main" val="458052754"/>
                    </a:ext>
                  </a:extLst>
                </a:gridCol>
              </a:tblGrid>
              <a:tr h="225805">
                <a:tc>
                  <a:txBody>
                    <a:bodyPr/>
                    <a:lstStyle/>
                    <a:p>
                      <a:pPr algn="ctr"/>
                      <a:r>
                        <a:rPr kumimoji="1" lang="ja-JP" altLang="en-US" sz="1400" b="1" dirty="0">
                          <a:solidFill>
                            <a:srgbClr val="FF0000"/>
                          </a:solidFill>
                          <a:latin typeface="游ゴシック" panose="020B0400000000000000" pitchFamily="50" charset="-128"/>
                          <a:ea typeface="游ゴシック" panose="020B0400000000000000" pitchFamily="50" charset="-128"/>
                        </a:rPr>
                        <a:t>目標</a:t>
                      </a:r>
                      <a:r>
                        <a:rPr kumimoji="1" lang="en-US" altLang="ja-JP" sz="1400" b="1" dirty="0">
                          <a:solidFill>
                            <a:srgbClr val="FF0000"/>
                          </a:solidFill>
                          <a:latin typeface="游ゴシック" panose="020B0400000000000000" pitchFamily="50" charset="-128"/>
                          <a:ea typeface="游ゴシック" panose="020B0400000000000000" pitchFamily="50" charset="-128"/>
                        </a:rPr>
                        <a:t>【R</a:t>
                      </a:r>
                      <a:r>
                        <a:rPr kumimoji="1" lang="ja-JP" altLang="en-US" sz="1400" b="1" dirty="0">
                          <a:solidFill>
                            <a:srgbClr val="FF0000"/>
                          </a:solidFill>
                          <a:latin typeface="游ゴシック" panose="020B0400000000000000" pitchFamily="50" charset="-128"/>
                          <a:ea typeface="游ゴシック" panose="020B0400000000000000" pitchFamily="50" charset="-128"/>
                        </a:rPr>
                        <a:t>７</a:t>
                      </a:r>
                      <a:r>
                        <a:rPr kumimoji="1" lang="en-US" altLang="ja-JP" sz="1400" b="1" dirty="0">
                          <a:solidFill>
                            <a:srgbClr val="FF0000"/>
                          </a:solidFill>
                          <a:latin typeface="游ゴシック" panose="020B0400000000000000" pitchFamily="50" charset="-128"/>
                          <a:ea typeface="游ゴシック" panose="020B0400000000000000" pitchFamily="50" charset="-128"/>
                        </a:rPr>
                        <a:t>】</a:t>
                      </a:r>
                      <a:endParaRPr kumimoji="1" lang="ja-JP" altLang="en-US" sz="1400" b="1" dirty="0">
                        <a:solidFill>
                          <a:srgbClr val="FF0000"/>
                        </a:solidFill>
                        <a:latin typeface="游ゴシック" panose="020B0400000000000000" pitchFamily="50" charset="-128"/>
                        <a:ea typeface="游ゴシック" panose="020B0400000000000000" pitchFamily="50" charset="-128"/>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79855168"/>
                  </a:ext>
                </a:extLst>
              </a:tr>
              <a:tr h="314195">
                <a:tc>
                  <a:txBody>
                    <a:bodyPr/>
                    <a:lstStyle/>
                    <a:p>
                      <a:pPr algn="ctr" defTabSz="1207044">
                        <a:lnSpc>
                          <a:spcPct val="100000"/>
                        </a:lnSpc>
                        <a:defRPr/>
                      </a:pPr>
                      <a:r>
                        <a:rPr kumimoji="1" lang="ja-JP" altLang="en-US" sz="1400" b="1" dirty="0">
                          <a:solidFill>
                            <a:srgbClr val="FF0000"/>
                          </a:solidFill>
                          <a:latin typeface="游ゴシック" panose="020B0400000000000000" pitchFamily="50" charset="-128"/>
                          <a:ea typeface="游ゴシック" panose="020B0400000000000000" pitchFamily="50" charset="-128"/>
                        </a:rPr>
                        <a:t>おおむね解消</a:t>
                      </a:r>
                    </a:p>
                  </a:txBody>
                  <a:tcPr marL="0" marR="0" marT="36000" marB="3600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17509477"/>
                  </a:ext>
                </a:extLst>
              </a:tr>
            </a:tbl>
          </a:graphicData>
        </a:graphic>
      </p:graphicFrame>
      <p:graphicFrame>
        <p:nvGraphicFramePr>
          <p:cNvPr id="43" name="表 42"/>
          <p:cNvGraphicFramePr>
            <a:graphicFrameLocks noGrp="1"/>
          </p:cNvGraphicFramePr>
          <p:nvPr>
            <p:extLst>
              <p:ext uri="{D42A27DB-BD31-4B8C-83A1-F6EECF244321}">
                <p14:modId xmlns:p14="http://schemas.microsoft.com/office/powerpoint/2010/main" val="477653629"/>
              </p:ext>
            </p:extLst>
          </p:nvPr>
        </p:nvGraphicFramePr>
        <p:xfrm>
          <a:off x="5162629" y="5951175"/>
          <a:ext cx="1440000" cy="540000"/>
        </p:xfrm>
        <a:graphic>
          <a:graphicData uri="http://schemas.openxmlformats.org/drawingml/2006/table">
            <a:tbl>
              <a:tblPr firstRow="1" bandRow="1">
                <a:tableStyleId>{5940675A-B579-460E-94D1-54222C63F5DA}</a:tableStyleId>
              </a:tblPr>
              <a:tblGrid>
                <a:gridCol w="1440000">
                  <a:extLst>
                    <a:ext uri="{9D8B030D-6E8A-4147-A177-3AD203B41FA5}">
                      <a16:colId xmlns:a16="http://schemas.microsoft.com/office/drawing/2014/main" val="458052754"/>
                    </a:ext>
                  </a:extLst>
                </a:gridCol>
              </a:tblGrid>
              <a:tr h="214257">
                <a:tc>
                  <a:txBody>
                    <a:bodyPr/>
                    <a:lstStyle/>
                    <a:p>
                      <a:pPr algn="ctr"/>
                      <a:r>
                        <a:rPr kumimoji="1" lang="en-US" altLang="ja-JP" sz="1400" dirty="0">
                          <a:latin typeface="游ゴシック" panose="020B0400000000000000" pitchFamily="50" charset="-128"/>
                          <a:ea typeface="游ゴシック" panose="020B0400000000000000" pitchFamily="50" charset="-128"/>
                        </a:rPr>
                        <a:t>R6.</a:t>
                      </a:r>
                      <a:r>
                        <a:rPr kumimoji="1" lang="ja-JP" altLang="en-US" sz="1400" dirty="0">
                          <a:latin typeface="游ゴシック" panose="020B0400000000000000" pitchFamily="50" charset="-128"/>
                          <a:ea typeface="游ゴシック" panose="020B0400000000000000" pitchFamily="50" charset="-128"/>
                        </a:rPr>
                        <a:t>３</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9855168"/>
                  </a:ext>
                </a:extLst>
              </a:tr>
              <a:tr h="325743">
                <a:tc>
                  <a:txBody>
                    <a:bodyPr/>
                    <a:lstStyle/>
                    <a:p>
                      <a:pPr algn="ctr"/>
                      <a:r>
                        <a:rPr kumimoji="1" lang="en-US" altLang="ja-JP" sz="1400" dirty="0">
                          <a:latin typeface="游ゴシック" panose="020B0400000000000000" pitchFamily="50" charset="-128"/>
                          <a:ea typeface="游ゴシック" panose="020B0400000000000000" pitchFamily="50" charset="-128"/>
                        </a:rPr>
                        <a:t>189</a:t>
                      </a:r>
                      <a:r>
                        <a:rPr kumimoji="1" lang="ja-JP" altLang="en-US" sz="1400" dirty="0">
                          <a:latin typeface="游ゴシック" panose="020B0400000000000000" pitchFamily="50" charset="-128"/>
                          <a:ea typeface="游ゴシック" panose="020B0400000000000000" pitchFamily="50" charset="-128"/>
                        </a:rPr>
                        <a:t>棟（</a:t>
                      </a:r>
                      <a:r>
                        <a:rPr kumimoji="1" lang="en-US" altLang="ja-JP" sz="1400" dirty="0">
                          <a:latin typeface="游ゴシック" panose="020B0400000000000000" pitchFamily="50" charset="-128"/>
                          <a:ea typeface="游ゴシック" panose="020B0400000000000000" pitchFamily="50" charset="-128"/>
                        </a:rPr>
                        <a:t>33%</a:t>
                      </a:r>
                      <a:r>
                        <a:rPr kumimoji="1" lang="ja-JP" altLang="en-US" sz="1400" dirty="0">
                          <a:latin typeface="游ゴシック" panose="020B0400000000000000" pitchFamily="50" charset="-128"/>
                          <a:ea typeface="游ゴシック" panose="020B0400000000000000" pitchFamily="50" charset="-128"/>
                        </a:rPr>
                        <a:t>）</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7509477"/>
                  </a:ext>
                </a:extLst>
              </a:tr>
            </a:tbl>
          </a:graphicData>
        </a:graphic>
      </p:graphicFrame>
      <p:graphicFrame>
        <p:nvGraphicFramePr>
          <p:cNvPr id="44" name="表 43"/>
          <p:cNvGraphicFramePr>
            <a:graphicFrameLocks noGrp="1"/>
          </p:cNvGraphicFramePr>
          <p:nvPr>
            <p:extLst>
              <p:ext uri="{D42A27DB-BD31-4B8C-83A1-F6EECF244321}">
                <p14:modId xmlns:p14="http://schemas.microsoft.com/office/powerpoint/2010/main" val="2692865631"/>
              </p:ext>
            </p:extLst>
          </p:nvPr>
        </p:nvGraphicFramePr>
        <p:xfrm>
          <a:off x="3384000" y="5951175"/>
          <a:ext cx="1440000" cy="540000"/>
        </p:xfrm>
        <a:graphic>
          <a:graphicData uri="http://schemas.openxmlformats.org/drawingml/2006/table">
            <a:tbl>
              <a:tblPr firstRow="1" bandRow="1">
                <a:tableStyleId>{5940675A-B579-460E-94D1-54222C63F5DA}</a:tableStyleId>
              </a:tblPr>
              <a:tblGrid>
                <a:gridCol w="1440000">
                  <a:extLst>
                    <a:ext uri="{9D8B030D-6E8A-4147-A177-3AD203B41FA5}">
                      <a16:colId xmlns:a16="http://schemas.microsoft.com/office/drawing/2014/main" val="458052754"/>
                    </a:ext>
                  </a:extLst>
                </a:gridCol>
              </a:tblGrid>
              <a:tr h="224050">
                <a:tc>
                  <a:txBody>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sz="1400" dirty="0">
                          <a:latin typeface="游ゴシック" panose="020B0400000000000000" pitchFamily="50" charset="-128"/>
                          <a:ea typeface="游ゴシック" panose="020B0400000000000000" pitchFamily="50" charset="-128"/>
                        </a:rPr>
                        <a:t>H31.3</a:t>
                      </a:r>
                      <a:r>
                        <a:rPr kumimoji="1" lang="en-US" altLang="ja-JP" sz="1000" dirty="0">
                          <a:latin typeface="游ゴシック" panose="020B0400000000000000" pitchFamily="50" charset="-128"/>
                          <a:ea typeface="游ゴシック" panose="020B0400000000000000" pitchFamily="50" charset="-128"/>
                        </a:rPr>
                        <a:t>※2</a:t>
                      </a: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9855168"/>
                  </a:ext>
                </a:extLst>
              </a:tr>
              <a:tr h="315950">
                <a:tc>
                  <a:txBody>
                    <a:bodyPr/>
                    <a:lstStyle/>
                    <a:p>
                      <a:pPr algn="ctr"/>
                      <a:r>
                        <a:rPr kumimoji="1" lang="en-US" altLang="ja-JP" sz="1400" dirty="0">
                          <a:latin typeface="游ゴシック" panose="020B0400000000000000" pitchFamily="50" charset="-128"/>
                          <a:ea typeface="游ゴシック" panose="020B0400000000000000" pitchFamily="50" charset="-128"/>
                        </a:rPr>
                        <a:t>228</a:t>
                      </a:r>
                      <a:r>
                        <a:rPr kumimoji="1" lang="ja-JP" altLang="en-US" sz="1400" dirty="0">
                          <a:latin typeface="游ゴシック" panose="020B0400000000000000" pitchFamily="50" charset="-128"/>
                          <a:ea typeface="游ゴシック" panose="020B0400000000000000" pitchFamily="50" charset="-128"/>
                        </a:rPr>
                        <a:t>棟（</a:t>
                      </a:r>
                      <a:r>
                        <a:rPr kumimoji="1" lang="en-US" altLang="ja-JP" sz="1400" dirty="0">
                          <a:latin typeface="游ゴシック" panose="020B0400000000000000" pitchFamily="50" charset="-128"/>
                          <a:ea typeface="游ゴシック" panose="020B0400000000000000" pitchFamily="50" charset="-128"/>
                        </a:rPr>
                        <a:t>26%</a:t>
                      </a:r>
                      <a:r>
                        <a:rPr kumimoji="1" lang="ja-JP" altLang="en-US" sz="1400" dirty="0">
                          <a:latin typeface="游ゴシック" panose="020B0400000000000000" pitchFamily="50" charset="-128"/>
                          <a:ea typeface="游ゴシック" panose="020B0400000000000000" pitchFamily="50" charset="-128"/>
                        </a:rPr>
                        <a:t>）</a:t>
                      </a:r>
                    </a:p>
                  </a:txBody>
                  <a:tcPr marL="0" marR="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7509477"/>
                  </a:ext>
                </a:extLst>
              </a:tr>
            </a:tbl>
          </a:graphicData>
        </a:graphic>
      </p:graphicFrame>
      <p:graphicFrame>
        <p:nvGraphicFramePr>
          <p:cNvPr id="45" name="表 44"/>
          <p:cNvGraphicFramePr>
            <a:graphicFrameLocks noGrp="1"/>
          </p:cNvGraphicFramePr>
          <p:nvPr>
            <p:extLst>
              <p:ext uri="{D42A27DB-BD31-4B8C-83A1-F6EECF244321}">
                <p14:modId xmlns:p14="http://schemas.microsoft.com/office/powerpoint/2010/main" val="3577324080"/>
              </p:ext>
            </p:extLst>
          </p:nvPr>
        </p:nvGraphicFramePr>
        <p:xfrm>
          <a:off x="6941258" y="5951175"/>
          <a:ext cx="1440000" cy="540000"/>
        </p:xfrm>
        <a:graphic>
          <a:graphicData uri="http://schemas.openxmlformats.org/drawingml/2006/table">
            <a:tbl>
              <a:tblPr firstRow="1" bandRow="1">
                <a:tableStyleId>{5940675A-B579-460E-94D1-54222C63F5DA}</a:tableStyleId>
              </a:tblPr>
              <a:tblGrid>
                <a:gridCol w="1440000">
                  <a:extLst>
                    <a:ext uri="{9D8B030D-6E8A-4147-A177-3AD203B41FA5}">
                      <a16:colId xmlns:a16="http://schemas.microsoft.com/office/drawing/2014/main" val="458052754"/>
                    </a:ext>
                  </a:extLst>
                </a:gridCol>
              </a:tblGrid>
              <a:tr h="222068">
                <a:tc>
                  <a:txBody>
                    <a:bodyPr/>
                    <a:lstStyle/>
                    <a:p>
                      <a:pPr algn="ctr"/>
                      <a:r>
                        <a:rPr kumimoji="1" lang="ja-JP" altLang="en-US" sz="1400" b="1" dirty="0">
                          <a:solidFill>
                            <a:srgbClr val="FF0000"/>
                          </a:solidFill>
                          <a:latin typeface="游ゴシック" panose="020B0400000000000000" pitchFamily="50" charset="-128"/>
                          <a:ea typeface="游ゴシック" panose="020B0400000000000000" pitchFamily="50" charset="-128"/>
                        </a:rPr>
                        <a:t>目標</a:t>
                      </a:r>
                      <a:r>
                        <a:rPr kumimoji="1" lang="en-US" altLang="ja-JP" sz="1400" b="1" dirty="0">
                          <a:solidFill>
                            <a:srgbClr val="FF0000"/>
                          </a:solidFill>
                          <a:latin typeface="游ゴシック" panose="020B0400000000000000" pitchFamily="50" charset="-128"/>
                          <a:ea typeface="游ゴシック" panose="020B0400000000000000" pitchFamily="50" charset="-128"/>
                        </a:rPr>
                        <a:t>【R</a:t>
                      </a:r>
                      <a:r>
                        <a:rPr kumimoji="1" lang="ja-JP" altLang="en-US" sz="1400" b="1" dirty="0">
                          <a:solidFill>
                            <a:srgbClr val="FF0000"/>
                          </a:solidFill>
                          <a:latin typeface="游ゴシック" panose="020B0400000000000000" pitchFamily="50" charset="-128"/>
                          <a:ea typeface="游ゴシック" panose="020B0400000000000000" pitchFamily="50" charset="-128"/>
                        </a:rPr>
                        <a:t>７</a:t>
                      </a:r>
                      <a:r>
                        <a:rPr kumimoji="1" lang="en-US" altLang="ja-JP" sz="1400" b="1" dirty="0">
                          <a:solidFill>
                            <a:srgbClr val="FF0000"/>
                          </a:solidFill>
                          <a:latin typeface="游ゴシック" panose="020B0400000000000000" pitchFamily="50" charset="-128"/>
                          <a:ea typeface="游ゴシック" panose="020B0400000000000000" pitchFamily="50" charset="-128"/>
                        </a:rPr>
                        <a:t>】</a:t>
                      </a:r>
                      <a:endParaRPr kumimoji="1" lang="ja-JP" altLang="en-US" sz="1400" b="1" dirty="0">
                        <a:solidFill>
                          <a:srgbClr val="FF0000"/>
                        </a:solidFill>
                        <a:latin typeface="游ゴシック" panose="020B0400000000000000" pitchFamily="50" charset="-128"/>
                        <a:ea typeface="游ゴシック" panose="020B0400000000000000" pitchFamily="50" charset="-128"/>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79855168"/>
                  </a:ext>
                </a:extLst>
              </a:tr>
              <a:tr h="317932">
                <a:tc>
                  <a:txBody>
                    <a:bodyPr/>
                    <a:lstStyle/>
                    <a:p>
                      <a:pPr algn="ctr" defTabSz="1207044">
                        <a:lnSpc>
                          <a:spcPct val="100000"/>
                        </a:lnSpc>
                        <a:defRPr/>
                      </a:pPr>
                      <a:r>
                        <a:rPr kumimoji="1" lang="ja-JP" altLang="en-US" sz="1400" b="1" dirty="0">
                          <a:solidFill>
                            <a:srgbClr val="FF0000"/>
                          </a:solidFill>
                          <a:latin typeface="游ゴシック" panose="020B0400000000000000" pitchFamily="50" charset="-128"/>
                          <a:ea typeface="游ゴシック" panose="020B0400000000000000" pitchFamily="50" charset="-128"/>
                        </a:rPr>
                        <a:t>おおむね解消</a:t>
                      </a:r>
                    </a:p>
                  </a:txBody>
                  <a:tcPr marL="0" marR="0" marT="36000" marB="3600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17509477"/>
                  </a:ext>
                </a:extLst>
              </a:tr>
            </a:tbl>
          </a:graphicData>
        </a:graphic>
      </p:graphicFrame>
      <p:sp>
        <p:nvSpPr>
          <p:cNvPr id="46" name="Rectangle 2"/>
          <p:cNvSpPr>
            <a:spLocks noChangeArrowheads="1"/>
          </p:cNvSpPr>
          <p:nvPr/>
        </p:nvSpPr>
        <p:spPr bwMode="auto">
          <a:xfrm>
            <a:off x="179570" y="2619891"/>
            <a:ext cx="491650" cy="3981135"/>
          </a:xfrm>
          <a:prstGeom prst="roundRect">
            <a:avLst/>
          </a:prstGeom>
          <a:ln/>
        </p:spPr>
        <p:style>
          <a:lnRef idx="1">
            <a:schemeClr val="accent2"/>
          </a:lnRef>
          <a:fillRef idx="3">
            <a:schemeClr val="accent2"/>
          </a:fillRef>
          <a:effectRef idx="2">
            <a:schemeClr val="accent2"/>
          </a:effectRef>
          <a:fontRef idx="minor">
            <a:schemeClr val="lt1"/>
          </a:fontRef>
        </p:style>
        <p:txBody>
          <a:bodyPr vert="eaVert" wrap="none"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1400" b="1" dirty="0">
                <a:solidFill>
                  <a:schemeClr val="bg1"/>
                </a:solidFill>
                <a:latin typeface="游ゴシック" panose="020B0400000000000000" pitchFamily="50" charset="-128"/>
                <a:ea typeface="游ゴシック" panose="020B0400000000000000" pitchFamily="50" charset="-128"/>
                <a:cs typeface="Meiryo UI" panose="020B0604030504040204" pitchFamily="50" charset="-128"/>
                <a:sym typeface="Wingdings 2"/>
              </a:rPr>
              <a:t>目標１　耐震化率（府民みんなでめざそう値）</a:t>
            </a:r>
            <a:endParaRPr lang="en-US" altLang="ja-JP" sz="1400" b="1" dirty="0">
              <a:solidFill>
                <a:schemeClr val="bg1"/>
              </a:solidFill>
              <a:latin typeface="游ゴシック" panose="020B0400000000000000" pitchFamily="50" charset="-128"/>
              <a:ea typeface="游ゴシック" panose="020B0400000000000000" pitchFamily="50" charset="-128"/>
              <a:cs typeface="Meiryo UI" panose="020B0604030504040204" pitchFamily="50" charset="-128"/>
              <a:sym typeface="Wingdings 2"/>
            </a:endParaRPr>
          </a:p>
        </p:txBody>
      </p:sp>
      <p:sp>
        <p:nvSpPr>
          <p:cNvPr id="47" name="テキスト ボックス 46"/>
          <p:cNvSpPr txBox="1"/>
          <p:nvPr/>
        </p:nvSpPr>
        <p:spPr>
          <a:xfrm>
            <a:off x="6323109" y="1937283"/>
            <a:ext cx="2277625" cy="500967"/>
          </a:xfrm>
          <a:prstGeom prst="roundRect">
            <a:avLst/>
          </a:prstGeom>
          <a:ln/>
        </p:spPr>
        <p:style>
          <a:lnRef idx="1">
            <a:schemeClr val="accent6"/>
          </a:lnRef>
          <a:fillRef idx="2">
            <a:schemeClr val="accent6"/>
          </a:fillRef>
          <a:effectRef idx="1">
            <a:schemeClr val="accent6"/>
          </a:effectRef>
          <a:fontRef idx="minor">
            <a:schemeClr val="dk1"/>
          </a:fontRef>
        </p:style>
        <p:txBody>
          <a:bodyPr lIns="91430" tIns="45714" rIns="91430" bIns="45714" rtlCol="0" anchor="ctr"/>
          <a:lstStyle>
            <a:defPPr>
              <a:defRPr lang="ja-JP"/>
            </a:defPPr>
            <a:lvl1pPr algn="ctr">
              <a:lnSpc>
                <a:spcPts val="1960"/>
              </a:lnSpc>
              <a:defRPr sz="1600">
                <a:latin typeface="Meiryo UI" panose="020B0604030504040204" pitchFamily="50" charset="-128"/>
                <a:ea typeface="Meiryo UI" panose="020B0604030504040204" pitchFamily="50" charset="-128"/>
                <a:cs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chemeClr val="tx1"/>
                </a:solidFill>
                <a:latin typeface="游ゴシック" panose="020B0400000000000000" pitchFamily="50" charset="-128"/>
                <a:ea typeface="游ゴシック" panose="020B0400000000000000" pitchFamily="50" charset="-128"/>
              </a:rPr>
              <a:t>負担軽減の支援</a:t>
            </a:r>
            <a:endParaRPr lang="en-US" altLang="ja-JP" sz="1400" b="1" dirty="0">
              <a:solidFill>
                <a:schemeClr val="tx1"/>
              </a:solidFill>
              <a:latin typeface="游ゴシック" panose="020B0400000000000000" pitchFamily="50" charset="-128"/>
              <a:ea typeface="游ゴシック" panose="020B0400000000000000" pitchFamily="50" charset="-128"/>
            </a:endParaRPr>
          </a:p>
        </p:txBody>
      </p:sp>
      <p:sp>
        <p:nvSpPr>
          <p:cNvPr id="48" name="テキスト ボックス 47"/>
          <p:cNvSpPr txBox="1"/>
          <p:nvPr/>
        </p:nvSpPr>
        <p:spPr>
          <a:xfrm>
            <a:off x="3709809" y="1937283"/>
            <a:ext cx="2277625" cy="500967"/>
          </a:xfrm>
          <a:prstGeom prst="roundRect">
            <a:avLst/>
          </a:prstGeom>
          <a:ln/>
        </p:spPr>
        <p:style>
          <a:lnRef idx="1">
            <a:schemeClr val="accent6"/>
          </a:lnRef>
          <a:fillRef idx="2">
            <a:schemeClr val="accent6"/>
          </a:fillRef>
          <a:effectRef idx="1">
            <a:schemeClr val="accent6"/>
          </a:effectRef>
          <a:fontRef idx="minor">
            <a:schemeClr val="dk1"/>
          </a:fontRef>
        </p:style>
        <p:txBody>
          <a:bodyPr lIns="91430" tIns="45714" rIns="91430" bIns="45714" rtlCol="0" anchor="ctr"/>
          <a:lstStyle>
            <a:defPPr>
              <a:defRPr lang="ja-JP"/>
            </a:defPPr>
            <a:lvl1pPr algn="ctr">
              <a:lnSpc>
                <a:spcPts val="1960"/>
              </a:lnSpc>
              <a:defRPr sz="16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sz="1400" b="1" dirty="0">
                <a:latin typeface="游ゴシック" panose="020B0400000000000000" pitchFamily="50" charset="-128"/>
                <a:ea typeface="游ゴシック" panose="020B0400000000000000" pitchFamily="50" charset="-128"/>
              </a:rPr>
              <a:t>耐震化の</a:t>
            </a:r>
            <a:endParaRPr lang="en-US" altLang="ja-JP" sz="1400" b="1" dirty="0">
              <a:latin typeface="游ゴシック" panose="020B0400000000000000" pitchFamily="50" charset="-128"/>
              <a:ea typeface="游ゴシック" panose="020B0400000000000000" pitchFamily="50" charset="-128"/>
            </a:endParaRPr>
          </a:p>
          <a:p>
            <a:r>
              <a:rPr lang="ja-JP" altLang="en-US" sz="1400" b="1" dirty="0">
                <a:latin typeface="游ゴシック" panose="020B0400000000000000" pitchFamily="50" charset="-128"/>
                <a:ea typeface="游ゴシック" panose="020B0400000000000000" pitchFamily="50" charset="-128"/>
              </a:rPr>
              <a:t>きっかけづくり・具体化</a:t>
            </a:r>
          </a:p>
        </p:txBody>
      </p:sp>
      <p:sp>
        <p:nvSpPr>
          <p:cNvPr id="49" name="テキスト ボックス 48"/>
          <p:cNvSpPr txBox="1"/>
          <p:nvPr/>
        </p:nvSpPr>
        <p:spPr>
          <a:xfrm>
            <a:off x="1096508" y="1937283"/>
            <a:ext cx="2277625" cy="500967"/>
          </a:xfrm>
          <a:prstGeom prst="roundRect">
            <a:avLst/>
          </a:prstGeom>
          <a:ln/>
        </p:spPr>
        <p:style>
          <a:lnRef idx="1">
            <a:schemeClr val="accent6"/>
          </a:lnRef>
          <a:fillRef idx="2">
            <a:schemeClr val="accent6"/>
          </a:fillRef>
          <a:effectRef idx="1">
            <a:schemeClr val="accent6"/>
          </a:effectRef>
          <a:fontRef idx="minor">
            <a:schemeClr val="dk1"/>
          </a:fontRef>
        </p:style>
        <p:txBody>
          <a:bodyPr lIns="91430" tIns="45714" rIns="91430" bIns="45714" rtlCol="0" anchor="ctr"/>
          <a:lstStyle>
            <a:defPPr>
              <a:defRPr lang="ja-JP"/>
            </a:defPPr>
            <a:lvl1pPr algn="ctr">
              <a:lnSpc>
                <a:spcPts val="1960"/>
              </a:lnSpc>
              <a:defRPr sz="1600">
                <a:latin typeface="Meiryo UI" panose="020B0604030504040204" pitchFamily="50" charset="-128"/>
                <a:ea typeface="Meiryo UI" panose="020B0604030504040204" pitchFamily="50" charset="-128"/>
                <a:cs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chemeClr val="tx1"/>
                </a:solidFill>
                <a:latin typeface="游ゴシック" panose="020B0400000000000000" pitchFamily="50" charset="-128"/>
                <a:ea typeface="游ゴシック" panose="020B0400000000000000" pitchFamily="50" charset="-128"/>
              </a:rPr>
              <a:t>社会的機運の醸成</a:t>
            </a:r>
            <a:endParaRPr lang="en-US" altLang="ja-JP" sz="1400" b="1" dirty="0">
              <a:solidFill>
                <a:schemeClr val="tx1"/>
              </a:solidFill>
              <a:latin typeface="游ゴシック" panose="020B0400000000000000" pitchFamily="50" charset="-128"/>
              <a:ea typeface="游ゴシック" panose="020B0400000000000000" pitchFamily="50" charset="-128"/>
            </a:endParaRPr>
          </a:p>
        </p:txBody>
      </p:sp>
      <p:sp>
        <p:nvSpPr>
          <p:cNvPr id="50" name="正方形/長方形 49"/>
          <p:cNvSpPr/>
          <p:nvPr/>
        </p:nvSpPr>
        <p:spPr>
          <a:xfrm>
            <a:off x="1068618" y="1469449"/>
            <a:ext cx="7560000" cy="430887"/>
          </a:xfrm>
          <a:prstGeom prst="rect">
            <a:avLst/>
          </a:prstGeom>
        </p:spPr>
        <p:txBody>
          <a:bodyPr wrap="square" lIns="0" tIns="0" rIns="0" bIns="0">
            <a:spAutoFit/>
          </a:bodyPr>
          <a:lstStyle/>
          <a:p>
            <a:r>
              <a:rPr lang="ja-JP" altLang="en-US" sz="1400" dirty="0">
                <a:solidFill>
                  <a:schemeClr val="dk1"/>
                </a:solidFill>
                <a:latin typeface="游ゴシック" panose="020B0400000000000000" pitchFamily="50" charset="-128"/>
                <a:ea typeface="游ゴシック" panose="020B0400000000000000" pitchFamily="50" charset="-128"/>
                <a:cs typeface="Times New Roman" panose="02020603050405020304" pitchFamily="18" charset="0"/>
              </a:rPr>
              <a:t>３つの支援策の方向性を軸とし、所有者の意識の変化を踏まえた切れ目のない支援策を戦略的に実施し、耐震化を実現していく</a:t>
            </a:r>
          </a:p>
        </p:txBody>
      </p:sp>
      <p:sp>
        <p:nvSpPr>
          <p:cNvPr id="51" name="楕円 50"/>
          <p:cNvSpPr/>
          <p:nvPr/>
        </p:nvSpPr>
        <p:spPr>
          <a:xfrm>
            <a:off x="3307971" y="1955963"/>
            <a:ext cx="468000" cy="468000"/>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solidFill>
                <a:schemeClr val="tx1"/>
              </a:solidFill>
            </a:endParaRPr>
          </a:p>
        </p:txBody>
      </p:sp>
      <p:sp>
        <p:nvSpPr>
          <p:cNvPr id="52" name="楕円 51"/>
          <p:cNvSpPr/>
          <p:nvPr/>
        </p:nvSpPr>
        <p:spPr>
          <a:xfrm>
            <a:off x="5921272" y="1953766"/>
            <a:ext cx="468000" cy="468000"/>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solidFill>
                <a:schemeClr val="tx1"/>
              </a:solidFill>
            </a:endParaRPr>
          </a:p>
        </p:txBody>
      </p:sp>
      <p:sp>
        <p:nvSpPr>
          <p:cNvPr id="53" name="角丸四角形 52"/>
          <p:cNvSpPr/>
          <p:nvPr/>
        </p:nvSpPr>
        <p:spPr>
          <a:xfrm>
            <a:off x="809130" y="2618430"/>
            <a:ext cx="8208000" cy="968449"/>
          </a:xfrm>
          <a:prstGeom prst="roundRect">
            <a:avLst>
              <a:gd name="adj" fmla="val 11272"/>
            </a:avLst>
          </a:prstGeom>
          <a:noFill/>
          <a:ln w="63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游ゴシック" panose="020B0400000000000000" pitchFamily="50" charset="-128"/>
              <a:ea typeface="游ゴシック" panose="020B0400000000000000" pitchFamily="50" charset="-128"/>
            </a:endParaRPr>
          </a:p>
        </p:txBody>
      </p:sp>
      <p:sp>
        <p:nvSpPr>
          <p:cNvPr id="54" name="角丸四角形 53"/>
          <p:cNvSpPr/>
          <p:nvPr/>
        </p:nvSpPr>
        <p:spPr>
          <a:xfrm>
            <a:off x="800673" y="4415877"/>
            <a:ext cx="8008260" cy="978949"/>
          </a:xfrm>
          <a:prstGeom prst="roundRect">
            <a:avLst>
              <a:gd name="adj" fmla="val 7771"/>
            </a:avLst>
          </a:prstGeom>
          <a:noFill/>
          <a:ln w="63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5" name="角丸四角形 54"/>
          <p:cNvSpPr/>
          <p:nvPr/>
        </p:nvSpPr>
        <p:spPr>
          <a:xfrm>
            <a:off x="800675" y="5584610"/>
            <a:ext cx="8208000" cy="1030082"/>
          </a:xfrm>
          <a:prstGeom prst="roundRect">
            <a:avLst>
              <a:gd name="adj" fmla="val 9058"/>
            </a:avLst>
          </a:prstGeom>
          <a:noFill/>
          <a:ln w="63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9" name="テキスト ボックス 58">
            <a:extLst>
              <a:ext uri="{FF2B5EF4-FFF2-40B4-BE49-F238E27FC236}">
                <a16:creationId xmlns:a16="http://schemas.microsoft.com/office/drawing/2014/main" id="{CC660F4B-9010-43E1-BCB9-EF5BB63A53BF}"/>
              </a:ext>
            </a:extLst>
          </p:cNvPr>
          <p:cNvSpPr txBox="1"/>
          <p:nvPr/>
        </p:nvSpPr>
        <p:spPr>
          <a:xfrm>
            <a:off x="1396886" y="693598"/>
            <a:ext cx="6912000" cy="518091"/>
          </a:xfrm>
          <a:prstGeom prst="rect">
            <a:avLst/>
          </a:prstGeom>
          <a:noFill/>
        </p:spPr>
        <p:txBody>
          <a:bodyPr wrap="none" lIns="0" tIns="0" rIns="0" bIns="0" rtlCol="0" anchor="ctr">
            <a:spAutoFit/>
          </a:bodyPr>
          <a:lstStyle/>
          <a:p>
            <a:pPr marL="223838" indent="-223838" algn="ctr">
              <a:spcBef>
                <a:spcPts val="200"/>
              </a:spcBef>
            </a:pPr>
            <a:r>
              <a:rPr lang="en-US" altLang="ja-JP" sz="1400" b="1" dirty="0">
                <a:latin typeface="游ゴシック" panose="020B0400000000000000" pitchFamily="50" charset="-128"/>
                <a:ea typeface="游ゴシック" panose="020B0400000000000000" pitchFamily="50" charset="-128"/>
              </a:rPr>
              <a:t>《</a:t>
            </a:r>
            <a:r>
              <a:rPr lang="en-US" altLang="ja-JP" sz="1600" b="1" dirty="0">
                <a:latin typeface="游ゴシック" panose="020B0400000000000000" pitchFamily="50" charset="-128"/>
                <a:ea typeface="游ゴシック" panose="020B0400000000000000" pitchFamily="50" charset="-128"/>
              </a:rPr>
              <a:t> </a:t>
            </a:r>
            <a:r>
              <a:rPr lang="ja-JP" altLang="en-US" sz="1600" b="1"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効率的・効果的な</a:t>
            </a:r>
            <a:r>
              <a:rPr lang="ja-JP" altLang="en-US" sz="1400" b="1" dirty="0">
                <a:latin typeface="游ゴシック" panose="020B0400000000000000" pitchFamily="50" charset="-128"/>
                <a:ea typeface="游ゴシック" panose="020B0400000000000000" pitchFamily="50" charset="-128"/>
              </a:rPr>
              <a:t>施策展開により耐震化をスピードアップ </a:t>
            </a:r>
            <a:r>
              <a:rPr lang="en-US" altLang="ja-JP" sz="1400" b="1" dirty="0">
                <a:latin typeface="游ゴシック" panose="020B0400000000000000" pitchFamily="50" charset="-128"/>
                <a:ea typeface="游ゴシック" panose="020B0400000000000000" pitchFamily="50" charset="-128"/>
              </a:rPr>
              <a:t>》  </a:t>
            </a:r>
          </a:p>
          <a:p>
            <a:pPr marL="223838" indent="-223838" algn="ctr">
              <a:spcBef>
                <a:spcPts val="200"/>
              </a:spcBef>
            </a:pPr>
            <a:r>
              <a:rPr lang="en-US" altLang="ja-JP" sz="1400" b="1" dirty="0">
                <a:latin typeface="游ゴシック" panose="020B0400000000000000" pitchFamily="50" charset="-128"/>
                <a:ea typeface="游ゴシック" panose="020B0400000000000000" pitchFamily="50" charset="-128"/>
              </a:rPr>
              <a:t> 《</a:t>
            </a:r>
            <a:r>
              <a:rPr lang="ja-JP" altLang="en-US" sz="1400" b="1" dirty="0">
                <a:latin typeface="游ゴシック" panose="020B0400000000000000" pitchFamily="50" charset="-128"/>
                <a:ea typeface="游ゴシック" panose="020B0400000000000000" pitchFamily="50" charset="-128"/>
              </a:rPr>
              <a:t> </a:t>
            </a:r>
            <a:r>
              <a:rPr lang="ja-JP" altLang="en-US" sz="1400" b="1" dirty="0">
                <a:solidFill>
                  <a:prstClr val="black"/>
                </a:solidFill>
                <a:latin typeface="游ゴシック" panose="020B0400000000000000" pitchFamily="50" charset="-128"/>
                <a:ea typeface="游ゴシック" panose="020B0400000000000000" pitchFamily="50" charset="-128"/>
              </a:rPr>
              <a:t>他施策、関係団体等と</a:t>
            </a:r>
            <a:r>
              <a:rPr lang="ja-JP" altLang="en-US" sz="1600" b="1" dirty="0">
                <a:solidFill>
                  <a:prstClr val="black"/>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連携を強化</a:t>
            </a:r>
            <a:r>
              <a:rPr lang="ja-JP" altLang="en-US" sz="1400" b="1" dirty="0">
                <a:solidFill>
                  <a:prstClr val="black"/>
                </a:solidFill>
                <a:latin typeface="游ゴシック" panose="020B0400000000000000" pitchFamily="50" charset="-128"/>
                <a:ea typeface="游ゴシック" panose="020B0400000000000000" pitchFamily="50" charset="-128"/>
              </a:rPr>
              <a:t>、多様なアプローチにより耐震化意欲を喚起 </a:t>
            </a:r>
            <a:r>
              <a:rPr lang="en-US" altLang="ja-JP" sz="1400" b="1" dirty="0">
                <a:solidFill>
                  <a:prstClr val="black"/>
                </a:solidFill>
                <a:latin typeface="游ゴシック" panose="020B0400000000000000" pitchFamily="50" charset="-128"/>
                <a:ea typeface="游ゴシック" panose="020B0400000000000000" pitchFamily="50" charset="-128"/>
              </a:rPr>
              <a:t>》</a:t>
            </a:r>
          </a:p>
        </p:txBody>
      </p:sp>
      <p:sp>
        <p:nvSpPr>
          <p:cNvPr id="60" name="Rectangle 2"/>
          <p:cNvSpPr>
            <a:spLocks noChangeArrowheads="1"/>
          </p:cNvSpPr>
          <p:nvPr/>
        </p:nvSpPr>
        <p:spPr bwMode="auto">
          <a:xfrm>
            <a:off x="179570" y="640645"/>
            <a:ext cx="491650" cy="646964"/>
          </a:xfrm>
          <a:prstGeom prst="roundRect">
            <a:avLst/>
          </a:prstGeom>
          <a:ln/>
        </p:spPr>
        <p:style>
          <a:lnRef idx="1">
            <a:schemeClr val="accent2"/>
          </a:lnRef>
          <a:fillRef idx="3">
            <a:schemeClr val="accent2"/>
          </a:fillRef>
          <a:effectRef idx="2">
            <a:schemeClr val="accent2"/>
          </a:effectRef>
          <a:fontRef idx="minor">
            <a:schemeClr val="lt1"/>
          </a:fontRef>
        </p:style>
        <p:txBody>
          <a:bodyPr vert="eaVert" wrap="none"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1200" b="1" dirty="0">
                <a:solidFill>
                  <a:schemeClr val="bg1"/>
                </a:solidFill>
                <a:latin typeface="游ゴシック" panose="020B0400000000000000" pitchFamily="50" charset="-128"/>
                <a:ea typeface="游ゴシック" panose="020B0400000000000000" pitchFamily="50" charset="-128"/>
                <a:cs typeface="Meiryo UI" panose="020B0604030504040204" pitchFamily="50" charset="-128"/>
                <a:sym typeface="Wingdings 2"/>
              </a:rPr>
              <a:t>基本方針</a:t>
            </a:r>
            <a:endParaRPr lang="en-US" altLang="ja-JP" sz="1200" b="1" dirty="0">
              <a:solidFill>
                <a:schemeClr val="bg1"/>
              </a:solidFill>
              <a:latin typeface="游ゴシック" panose="020B0400000000000000" pitchFamily="50" charset="-128"/>
              <a:ea typeface="游ゴシック" panose="020B0400000000000000" pitchFamily="50" charset="-128"/>
              <a:cs typeface="Meiryo UI" panose="020B0604030504040204" pitchFamily="50" charset="-128"/>
              <a:sym typeface="Wingdings 2"/>
            </a:endParaRPr>
          </a:p>
        </p:txBody>
      </p:sp>
      <p:sp>
        <p:nvSpPr>
          <p:cNvPr id="61" name="テキスト ボックス 60">
            <a:extLst>
              <a:ext uri="{FF2B5EF4-FFF2-40B4-BE49-F238E27FC236}">
                <a16:creationId xmlns:a16="http://schemas.microsoft.com/office/drawing/2014/main" id="{974EB360-497C-4DBE-BB34-04C04CDA45B2}"/>
              </a:ext>
            </a:extLst>
          </p:cNvPr>
          <p:cNvSpPr txBox="1"/>
          <p:nvPr/>
        </p:nvSpPr>
        <p:spPr>
          <a:xfrm>
            <a:off x="1033214" y="3990316"/>
            <a:ext cx="7905172" cy="390723"/>
          </a:xfrm>
          <a:prstGeom prst="rect">
            <a:avLst/>
          </a:prstGeom>
          <a:noFill/>
          <a:ln>
            <a:noFill/>
          </a:ln>
        </p:spPr>
        <p:txBody>
          <a:bodyPr wrap="square" lIns="0" tIns="0" rIns="0" bIns="0" rtlCol="0" anchor="t">
            <a:noAutofit/>
          </a:bodyPr>
          <a:lstStyle/>
          <a:p>
            <a:pPr defTabSz="1207044">
              <a:defRPr/>
            </a:pPr>
            <a:r>
              <a:rPr lang="ja-JP" altLang="en-US" sz="1200" dirty="0">
                <a:solidFill>
                  <a:prstClr val="black"/>
                </a:solidFill>
                <a:latin typeface="游ゴシック" panose="020B0400000000000000" pitchFamily="50" charset="-128"/>
                <a:ea typeface="游ゴシック" panose="020B0400000000000000" pitchFamily="50" charset="-128"/>
              </a:rPr>
              <a:t>学校・病院・ホテル・事務所など、多数の者が利用する一定規模以上の建築物所管省庁が公表する用途ごとの目標・現状の耐震化率を把握、発信</a:t>
            </a:r>
            <a:endParaRPr lang="en-US" altLang="ja-JP" sz="1200" dirty="0">
              <a:solidFill>
                <a:prstClr val="black"/>
              </a:solidFill>
              <a:latin typeface="游ゴシック" panose="020B0400000000000000" pitchFamily="50" charset="-128"/>
              <a:ea typeface="游ゴシック" panose="020B0400000000000000" pitchFamily="50" charset="-128"/>
            </a:endParaRPr>
          </a:p>
        </p:txBody>
      </p:sp>
      <p:sp>
        <p:nvSpPr>
          <p:cNvPr id="62" name="テキスト ボックス 61">
            <a:extLst>
              <a:ext uri="{FF2B5EF4-FFF2-40B4-BE49-F238E27FC236}">
                <a16:creationId xmlns:a16="http://schemas.microsoft.com/office/drawing/2014/main" id="{73D7757F-32C4-45D6-B0A0-FAE874B50373}"/>
              </a:ext>
            </a:extLst>
          </p:cNvPr>
          <p:cNvSpPr txBox="1"/>
          <p:nvPr/>
        </p:nvSpPr>
        <p:spPr>
          <a:xfrm>
            <a:off x="904970" y="3745074"/>
            <a:ext cx="2175272" cy="238363"/>
          </a:xfrm>
          <a:prstGeom prst="roundRect">
            <a:avLst/>
          </a:prstGeom>
          <a:noFill/>
          <a:ln>
            <a:noFill/>
          </a:ln>
        </p:spPr>
        <p:txBody>
          <a:bodyPr wrap="none" lIns="0" tIns="0" rIns="0" bIns="0" rtlCol="0">
            <a:spAutoFit/>
          </a:bodyPr>
          <a:lstStyle/>
          <a:p>
            <a:pPr defTabSz="431087"/>
            <a:r>
              <a:rPr lang="ja-JP" altLang="en-US" sz="1400" b="1" dirty="0">
                <a:latin typeface="游ゴシック" panose="020B0400000000000000" pitchFamily="50" charset="-128"/>
                <a:ea typeface="游ゴシック" panose="020B0400000000000000" pitchFamily="50" charset="-128"/>
              </a:rPr>
              <a:t>多数の者が利用する建築物</a:t>
            </a:r>
            <a:endParaRPr lang="ja-JP" altLang="en-US" sz="1200" b="1" dirty="0">
              <a:latin typeface="游ゴシック" panose="020B0400000000000000" pitchFamily="50" charset="-128"/>
              <a:ea typeface="游ゴシック" panose="020B0400000000000000" pitchFamily="50" charset="-128"/>
            </a:endParaRPr>
          </a:p>
        </p:txBody>
      </p:sp>
      <p:sp>
        <p:nvSpPr>
          <p:cNvPr id="64" name="角丸四角形 63"/>
          <p:cNvSpPr/>
          <p:nvPr/>
        </p:nvSpPr>
        <p:spPr>
          <a:xfrm>
            <a:off x="800673" y="3672693"/>
            <a:ext cx="8208000" cy="1722133"/>
          </a:xfrm>
          <a:prstGeom prst="roundRect">
            <a:avLst>
              <a:gd name="adj" fmla="val 6074"/>
            </a:avLst>
          </a:prstGeom>
          <a:noFill/>
          <a:ln w="63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6" name="正方形/長方形 55"/>
          <p:cNvSpPr/>
          <p:nvPr/>
        </p:nvSpPr>
        <p:spPr>
          <a:xfrm>
            <a:off x="8493875" y="4415876"/>
            <a:ext cx="514798" cy="2198815"/>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eaVert" wrap="square" lIns="0" tIns="0" rIns="0" bIns="0" numCol="1" spcCol="0" rtlCol="0" fromWordArt="0" anchor="ctr" anchorCtr="0" forceAA="0" compatLnSpc="1">
            <a:prstTxWarp prst="textNoShape">
              <a:avLst/>
            </a:prstTxWarp>
            <a:noAutofit/>
          </a:bodyPr>
          <a:lstStyle/>
          <a:p>
            <a:pPr algn="ctr"/>
            <a:r>
              <a:rPr lang="ja-JP" altLang="en-US" sz="1400" b="1" kern="100" dirty="0">
                <a:latin typeface="游ゴシック" panose="020B0400000000000000" pitchFamily="50" charset="-128"/>
                <a:ea typeface="游ゴシック" panose="020B0400000000000000" pitchFamily="50" charset="-128"/>
                <a:cs typeface="Times New Roman" panose="02020603050405020304" pitchFamily="18" charset="0"/>
              </a:rPr>
              <a:t>耐震診断義務付け</a:t>
            </a:r>
            <a:endParaRPr lang="en-US" altLang="ja-JP" sz="1400" b="1"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algn="ctr"/>
            <a:r>
              <a:rPr lang="ja-JP" altLang="en-US" sz="1400" b="1" kern="100" dirty="0">
                <a:latin typeface="游ゴシック" panose="020B0400000000000000" pitchFamily="50" charset="-128"/>
                <a:ea typeface="游ゴシック" panose="020B0400000000000000" pitchFamily="50" charset="-128"/>
                <a:cs typeface="Times New Roman" panose="02020603050405020304" pitchFamily="18" charset="0"/>
              </a:rPr>
              <a:t>建築物</a:t>
            </a:r>
            <a:endParaRPr lang="ja-JP" altLang="en-US" sz="1400"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8" name="テキスト ボックス 57">
            <a:extLst>
              <a:ext uri="{FF2B5EF4-FFF2-40B4-BE49-F238E27FC236}">
                <a16:creationId xmlns:a16="http://schemas.microsoft.com/office/drawing/2014/main" id="{B616332F-3264-484B-BF86-D2F82ECD3517}"/>
              </a:ext>
            </a:extLst>
          </p:cNvPr>
          <p:cNvSpPr txBox="1"/>
          <p:nvPr/>
        </p:nvSpPr>
        <p:spPr>
          <a:xfrm>
            <a:off x="3066864" y="6629454"/>
            <a:ext cx="5292000" cy="216000"/>
          </a:xfrm>
          <a:prstGeom prst="rect">
            <a:avLst/>
          </a:prstGeom>
          <a:noFill/>
          <a:ln>
            <a:noFill/>
          </a:ln>
        </p:spPr>
        <p:txBody>
          <a:bodyPr wrap="square" lIns="0" tIns="0" rIns="0" bIns="0" rtlCol="0" anchor="ctr">
            <a:spAutoFit/>
          </a:bodyPr>
          <a:lstStyle/>
          <a:p>
            <a:pPr algn="r">
              <a:lnSpc>
                <a:spcPts val="800"/>
              </a:lnSpc>
            </a:pPr>
            <a:r>
              <a:rPr lang="en-US" altLang="ja-JP" sz="1050" dirty="0">
                <a:solidFill>
                  <a:prstClr val="black"/>
                </a:solidFill>
                <a:latin typeface="游ゴシック" panose="020B0400000000000000" pitchFamily="50" charset="-128"/>
                <a:ea typeface="游ゴシック" panose="020B0400000000000000" pitchFamily="50" charset="-128"/>
              </a:rPr>
              <a:t>※</a:t>
            </a:r>
            <a:r>
              <a:rPr lang="ja-JP" altLang="en-US" sz="1050" dirty="0">
                <a:solidFill>
                  <a:prstClr val="black"/>
                </a:solidFill>
                <a:latin typeface="游ゴシック" panose="020B0400000000000000" pitchFamily="50" charset="-128"/>
                <a:ea typeface="游ゴシック" panose="020B0400000000000000" pitchFamily="50" charset="-128"/>
              </a:rPr>
              <a:t>１進捗率：義務付け建築物に占める耐震性ありの割合　　　　　　</a:t>
            </a:r>
            <a:r>
              <a:rPr lang="en-US" altLang="ja-JP" sz="1050" dirty="0">
                <a:solidFill>
                  <a:prstClr val="black"/>
                </a:solidFill>
                <a:latin typeface="游ゴシック" panose="020B0400000000000000" pitchFamily="50" charset="-128"/>
                <a:ea typeface="游ゴシック" panose="020B0400000000000000" pitchFamily="50" charset="-128"/>
              </a:rPr>
              <a:t>※</a:t>
            </a:r>
            <a:r>
              <a:rPr lang="ja-JP" altLang="en-US" sz="1050" dirty="0">
                <a:solidFill>
                  <a:prstClr val="black"/>
                </a:solidFill>
                <a:latin typeface="游ゴシック" panose="020B0400000000000000" pitchFamily="50" charset="-128"/>
                <a:ea typeface="游ゴシック" panose="020B0400000000000000" pitchFamily="50" charset="-128"/>
              </a:rPr>
              <a:t>２当初公表時点</a:t>
            </a:r>
            <a:endParaRPr lang="en-US" altLang="ja-JP" sz="1050" dirty="0">
              <a:solidFill>
                <a:prstClr val="black"/>
              </a:solidFill>
              <a:latin typeface="游ゴシック" panose="020B0400000000000000" pitchFamily="50" charset="-128"/>
              <a:ea typeface="游ゴシック" panose="020B0400000000000000" pitchFamily="50" charset="-128"/>
            </a:endParaRPr>
          </a:p>
        </p:txBody>
      </p:sp>
      <p:sp>
        <p:nvSpPr>
          <p:cNvPr id="63" name="スライド番号プレースホルダー 3">
            <a:extLst>
              <a:ext uri="{FF2B5EF4-FFF2-40B4-BE49-F238E27FC236}">
                <a16:creationId xmlns:a16="http://schemas.microsoft.com/office/drawing/2014/main" id="{5CF9B265-1883-4E70-8C63-6D95503EB600}"/>
              </a:ext>
            </a:extLst>
          </p:cNvPr>
          <p:cNvSpPr txBox="1">
            <a:spLocks/>
          </p:cNvSpPr>
          <p:nvPr/>
        </p:nvSpPr>
        <p:spPr bwMode="auto">
          <a:xfrm>
            <a:off x="7010400" y="6570663"/>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09954CD4-AF95-4C78-B160-84012AB9CEDB}" type="slidenum">
              <a:rPr lang="en-US" altLang="ja-JP" smtClean="0">
                <a:solidFill>
                  <a:srgbClr val="000000"/>
                </a:solidFill>
                <a:latin typeface="游ゴシック" panose="020B0400000000000000" pitchFamily="50" charset="-128"/>
                <a:ea typeface="游ゴシック" panose="020B0400000000000000" pitchFamily="50" charset="-128"/>
              </a:rPr>
              <a:pPr>
                <a:defRPr/>
              </a:pPr>
              <a:t>1</a:t>
            </a:fld>
            <a:endParaRPr lang="en-US" altLang="ja-JP" dirty="0">
              <a:solidFill>
                <a:srgbClr val="000000"/>
              </a:solidFill>
              <a:latin typeface="游ゴシック" panose="020B0400000000000000" pitchFamily="50" charset="-128"/>
              <a:ea typeface="游ゴシック" panose="020B0400000000000000" pitchFamily="50" charset="-128"/>
            </a:endParaRPr>
          </a:p>
        </p:txBody>
      </p:sp>
      <p:sp>
        <p:nvSpPr>
          <p:cNvPr id="69" name="右矢印 30">
            <a:extLst>
              <a:ext uri="{FF2B5EF4-FFF2-40B4-BE49-F238E27FC236}">
                <a16:creationId xmlns:a16="http://schemas.microsoft.com/office/drawing/2014/main" id="{EF748DDD-D7F9-4EB1-8854-32958A2CC563}"/>
              </a:ext>
            </a:extLst>
          </p:cNvPr>
          <p:cNvSpPr/>
          <p:nvPr/>
        </p:nvSpPr>
        <p:spPr>
          <a:xfrm>
            <a:off x="7696300" y="3041655"/>
            <a:ext cx="120997" cy="363992"/>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400"/>
          </a:p>
        </p:txBody>
      </p:sp>
      <p:graphicFrame>
        <p:nvGraphicFramePr>
          <p:cNvPr id="57" name="表 56">
            <a:extLst>
              <a:ext uri="{FF2B5EF4-FFF2-40B4-BE49-F238E27FC236}">
                <a16:creationId xmlns:a16="http://schemas.microsoft.com/office/drawing/2014/main" id="{A0977D7F-937D-4787-87B7-C3744CE7D4EB}"/>
              </a:ext>
            </a:extLst>
          </p:cNvPr>
          <p:cNvGraphicFramePr>
            <a:graphicFrameLocks noGrp="1"/>
          </p:cNvGraphicFramePr>
          <p:nvPr>
            <p:extLst>
              <p:ext uri="{D42A27DB-BD31-4B8C-83A1-F6EECF244321}">
                <p14:modId xmlns:p14="http://schemas.microsoft.com/office/powerpoint/2010/main" val="3276988457"/>
              </p:ext>
            </p:extLst>
          </p:nvPr>
        </p:nvGraphicFramePr>
        <p:xfrm>
          <a:off x="6352547" y="2953651"/>
          <a:ext cx="1300512" cy="540000"/>
        </p:xfrm>
        <a:graphic>
          <a:graphicData uri="http://schemas.openxmlformats.org/drawingml/2006/table">
            <a:tbl>
              <a:tblPr firstRow="1" bandRow="1">
                <a:tableStyleId>{5940675A-B579-460E-94D1-54222C63F5DA}</a:tableStyleId>
              </a:tblPr>
              <a:tblGrid>
                <a:gridCol w="1300512">
                  <a:extLst>
                    <a:ext uri="{9D8B030D-6E8A-4147-A177-3AD203B41FA5}">
                      <a16:colId xmlns:a16="http://schemas.microsoft.com/office/drawing/2014/main" val="458052754"/>
                    </a:ext>
                  </a:extLst>
                </a:gridCol>
              </a:tblGrid>
              <a:tr h="231020">
                <a:tc>
                  <a:txBody>
                    <a:bodyPr/>
                    <a:lstStyle/>
                    <a:p>
                      <a:pPr algn="ctr"/>
                      <a:r>
                        <a:rPr kumimoji="1" lang="en-US" altLang="ja-JP" sz="1400" dirty="0">
                          <a:latin typeface="游ゴシック" panose="020B0400000000000000" pitchFamily="50" charset="-128"/>
                          <a:ea typeface="游ゴシック" panose="020B0400000000000000" pitchFamily="50" charset="-128"/>
                        </a:rPr>
                        <a:t>R5</a:t>
                      </a:r>
                      <a:endParaRPr kumimoji="1" lang="ja-JP" altLang="en-US" sz="1400" dirty="0">
                        <a:latin typeface="游ゴシック" panose="020B0400000000000000" pitchFamily="50" charset="-128"/>
                        <a:ea typeface="游ゴシック" panose="020B0400000000000000" pitchFamily="50" charset="-128"/>
                      </a:endParaRP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9855168"/>
                  </a:ext>
                </a:extLst>
              </a:tr>
              <a:tr h="30898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dirty="0">
                          <a:latin typeface="游ゴシック" panose="020B0400000000000000" pitchFamily="50" charset="-128"/>
                          <a:ea typeface="游ゴシック" panose="020B0400000000000000" pitchFamily="50" charset="-128"/>
                        </a:rPr>
                        <a:t>約</a:t>
                      </a:r>
                      <a:r>
                        <a:rPr kumimoji="1" lang="en-US" altLang="ja-JP" sz="1400" dirty="0">
                          <a:latin typeface="游ゴシック" panose="020B0400000000000000" pitchFamily="50" charset="-128"/>
                          <a:ea typeface="游ゴシック" panose="020B0400000000000000" pitchFamily="50" charset="-128"/>
                        </a:rPr>
                        <a:t>91%(40</a:t>
                      </a:r>
                      <a:r>
                        <a:rPr kumimoji="1" lang="ja-JP" altLang="en-US" sz="1400" dirty="0">
                          <a:latin typeface="游ゴシック" panose="020B0400000000000000" pitchFamily="50" charset="-128"/>
                          <a:ea typeface="游ゴシック" panose="020B0400000000000000" pitchFamily="50" charset="-128"/>
                        </a:rPr>
                        <a:t>万戸</a:t>
                      </a:r>
                      <a:r>
                        <a:rPr kumimoji="1" lang="en-US" altLang="ja-JP" sz="1400" dirty="0">
                          <a:latin typeface="游ゴシック" panose="020B0400000000000000" pitchFamily="50" charset="-128"/>
                          <a:ea typeface="游ゴシック" panose="020B0400000000000000" pitchFamily="50" charset="-128"/>
                        </a:rPr>
                        <a:t>)</a:t>
                      </a:r>
                      <a:endParaRPr kumimoji="1" lang="ja-JP" altLang="en-US" sz="1400" dirty="0">
                        <a:latin typeface="游ゴシック" panose="020B0400000000000000" pitchFamily="50" charset="-128"/>
                        <a:ea typeface="游ゴシック" panose="020B0400000000000000" pitchFamily="50" charset="-128"/>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7509477"/>
                  </a:ext>
                </a:extLst>
              </a:tr>
            </a:tbl>
          </a:graphicData>
        </a:graphic>
      </p:graphicFrame>
      <p:sp>
        <p:nvSpPr>
          <p:cNvPr id="65" name="テキスト ボックス 64">
            <a:extLst>
              <a:ext uri="{FF2B5EF4-FFF2-40B4-BE49-F238E27FC236}">
                <a16:creationId xmlns:a16="http://schemas.microsoft.com/office/drawing/2014/main" id="{D0A3A198-D218-46FE-8529-6BF8BC95F7DF}"/>
              </a:ext>
            </a:extLst>
          </p:cNvPr>
          <p:cNvSpPr txBox="1"/>
          <p:nvPr/>
        </p:nvSpPr>
        <p:spPr>
          <a:xfrm>
            <a:off x="6081299" y="2720705"/>
            <a:ext cx="1858201" cy="230832"/>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r>
              <a:rPr lang="ja-JP" altLang="en-US" sz="900" dirty="0">
                <a:latin typeface="游ゴシック" panose="020B0400000000000000" pitchFamily="50" charset="-128"/>
                <a:ea typeface="游ゴシック" panose="020B0400000000000000" pitchFamily="50" charset="-128"/>
              </a:rPr>
              <a:t>（住宅･土地統計調査から推計）</a:t>
            </a:r>
            <a:endParaRPr lang="en-US" altLang="ja-JP" sz="9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999473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a:extLst>
              <a:ext uri="{FF2B5EF4-FFF2-40B4-BE49-F238E27FC236}">
                <a16:creationId xmlns:a16="http://schemas.microsoft.com/office/drawing/2014/main" id="{2DE8B6DF-8BAB-4F77-9402-D4EF8AF27CB1}"/>
              </a:ext>
            </a:extLst>
          </p:cNvPr>
          <p:cNvSpPr>
            <a:spLocks noGrp="1"/>
          </p:cNvSpPr>
          <p:nvPr>
            <p:ph type="title"/>
          </p:nvPr>
        </p:nvSpPr>
        <p:spPr>
          <a:xfrm>
            <a:off x="0" y="252000"/>
            <a:ext cx="6552000" cy="648000"/>
          </a:xfrm>
        </p:spPr>
        <p:txBody>
          <a:bodyPr/>
          <a:lstStyle/>
          <a:p>
            <a:r>
              <a:rPr lang="ja-JP" altLang="en-US" sz="2000" b="1" dirty="0">
                <a:latin typeface="游ゴシック" panose="020B0400000000000000" pitchFamily="50" charset="-128"/>
                <a:ea typeface="游ゴシック" panose="020B0400000000000000" pitchFamily="50" charset="-128"/>
              </a:rPr>
              <a:t>■広域緊急交通路沿道建築物</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社会的機運の醸成</a:t>
            </a:r>
            <a:r>
              <a:rPr lang="en-US" altLang="ja-JP" sz="2000" b="1" dirty="0">
                <a:latin typeface="游ゴシック" panose="020B0400000000000000" pitchFamily="50" charset="-128"/>
                <a:ea typeface="游ゴシック" panose="020B0400000000000000" pitchFamily="50" charset="-128"/>
              </a:rPr>
              <a:t>】</a:t>
            </a:r>
            <a:br>
              <a:rPr lang="en-US" altLang="ja-JP" sz="2000" b="1" dirty="0">
                <a:latin typeface="游ゴシック" panose="020B0400000000000000" pitchFamily="50" charset="-128"/>
                <a:ea typeface="游ゴシック" panose="020B0400000000000000" pitchFamily="50" charset="-128"/>
              </a:rPr>
            </a:br>
            <a:r>
              <a:rPr lang="ja-JP" altLang="en-US" sz="2000" b="1" dirty="0">
                <a:latin typeface="游ゴシック" panose="020B0400000000000000" pitchFamily="50" charset="-128"/>
                <a:ea typeface="游ゴシック" panose="020B0400000000000000" pitchFamily="50" charset="-128"/>
              </a:rPr>
              <a:t>　分かりやすい公表（建物）等</a:t>
            </a:r>
          </a:p>
        </p:txBody>
      </p:sp>
      <p:sp>
        <p:nvSpPr>
          <p:cNvPr id="12" name="テキスト ボックス 11">
            <a:extLst>
              <a:ext uri="{FF2B5EF4-FFF2-40B4-BE49-F238E27FC236}">
                <a16:creationId xmlns:a16="http://schemas.microsoft.com/office/drawing/2014/main" id="{1BF287F0-042F-4A4A-BE03-C893A4343750}"/>
              </a:ext>
            </a:extLst>
          </p:cNvPr>
          <p:cNvSpPr txBox="1"/>
          <p:nvPr/>
        </p:nvSpPr>
        <p:spPr>
          <a:xfrm>
            <a:off x="216000" y="2619039"/>
            <a:ext cx="4446707" cy="1384995"/>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○地域住民向けパンフレットを阪急電鉄や</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err="1">
                <a:ln>
                  <a:noFill/>
                </a:ln>
                <a:solidFill>
                  <a:srgbClr val="000000"/>
                </a:solidFill>
                <a:effectLst/>
                <a:uLnTx/>
                <a:uFillTx/>
                <a:latin typeface="游ゴシック" panose="020B0400000000000000" pitchFamily="50" charset="-128"/>
                <a:ea typeface="游ゴシック" panose="020B0400000000000000" pitchFamily="50" charset="-128"/>
                <a:cs typeface="+mn-cs"/>
              </a:rPr>
              <a:t>OsakaMetro</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の協力のもと駅に配架</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R2</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R5</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900</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部</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○対象路線毎に耐震性不足棟数に応じた色分け</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路線図を大阪府の</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HP</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で掲載、パンフレットに挟み</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込み配布</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3FD7DF0E-6240-44E1-B0C4-10E1DC43A0CD}"/>
              </a:ext>
            </a:extLst>
          </p:cNvPr>
          <p:cNvSpPr txBox="1"/>
          <p:nvPr/>
        </p:nvSpPr>
        <p:spPr>
          <a:xfrm>
            <a:off x="216000" y="4593150"/>
            <a:ext cx="4389718" cy="1169551"/>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○広域緊急交通路の重要性や機能確保の状況を</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地域住民等に周知するためには、駅での情報発信</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は有効な機会と考えている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○色分け路線図により、機能確保の状況をより分か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りやすく示すことができている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71458475-0A3B-AF5B-991E-1ED829C6D543}"/>
              </a:ext>
            </a:extLst>
          </p:cNvPr>
          <p:cNvSpPr/>
          <p:nvPr/>
        </p:nvSpPr>
        <p:spPr>
          <a:xfrm>
            <a:off x="216000" y="2268000"/>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取組実績</a:t>
            </a:r>
          </a:p>
        </p:txBody>
      </p:sp>
      <p:sp>
        <p:nvSpPr>
          <p:cNvPr id="9" name="テキスト ボックス 8">
            <a:extLst>
              <a:ext uri="{FF2B5EF4-FFF2-40B4-BE49-F238E27FC236}">
                <a16:creationId xmlns:a16="http://schemas.microsoft.com/office/drawing/2014/main" id="{6DD54A6D-8B6D-2ADC-60E8-E61B329AE250}"/>
              </a:ext>
            </a:extLst>
          </p:cNvPr>
          <p:cNvSpPr txBox="1"/>
          <p:nvPr/>
        </p:nvSpPr>
        <p:spPr>
          <a:xfrm>
            <a:off x="216000" y="1152000"/>
            <a:ext cx="8712000" cy="1008000"/>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tIns="36000" bIns="36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○広域緊急交通路沿道建築物の耐震化の取組みを周知するため、地域住民向けのパンフレットを作成</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○各路線ごとに耐震性が不足する建築物の分布状況を色分けで表示し、普及啓発のツールとして活用</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○イベントでパネル展示等により普及啓発</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pic>
        <p:nvPicPr>
          <p:cNvPr id="10" name="図 9">
            <a:extLst>
              <a:ext uri="{FF2B5EF4-FFF2-40B4-BE49-F238E27FC236}">
                <a16:creationId xmlns:a16="http://schemas.microsoft.com/office/drawing/2014/main" id="{27318F45-C820-4376-B828-D246BB17A96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153738" y="2390785"/>
            <a:ext cx="2774098" cy="3698798"/>
          </a:xfrm>
          <a:prstGeom prst="rect">
            <a:avLst/>
          </a:prstGeom>
        </p:spPr>
      </p:pic>
      <p:sp>
        <p:nvSpPr>
          <p:cNvPr id="11" name="テキスト ボックス 10">
            <a:extLst>
              <a:ext uri="{FF2B5EF4-FFF2-40B4-BE49-F238E27FC236}">
                <a16:creationId xmlns:a16="http://schemas.microsoft.com/office/drawing/2014/main" id="{D2EA2EA6-B564-E5E6-8C80-4D6C04A4EF08}"/>
              </a:ext>
            </a:extLst>
          </p:cNvPr>
          <p:cNvSpPr txBox="1"/>
          <p:nvPr/>
        </p:nvSpPr>
        <p:spPr>
          <a:xfrm>
            <a:off x="7534687" y="5719499"/>
            <a:ext cx="1261884" cy="253916"/>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色分け路線図</a:t>
            </a: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pic>
        <p:nvPicPr>
          <p:cNvPr id="3" name="図 2">
            <a:extLst>
              <a:ext uri="{FF2B5EF4-FFF2-40B4-BE49-F238E27FC236}">
                <a16:creationId xmlns:a16="http://schemas.microsoft.com/office/drawing/2014/main" id="{7D7D192C-FFFB-49D8-8573-70BF6F70ED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97" t="7949" r="60583" b="55572"/>
          <a:stretch/>
        </p:blipFill>
        <p:spPr>
          <a:xfrm>
            <a:off x="6224144" y="2798690"/>
            <a:ext cx="950268" cy="1231829"/>
          </a:xfrm>
          <a:prstGeom prst="rect">
            <a:avLst/>
          </a:prstGeom>
        </p:spPr>
      </p:pic>
      <p:sp>
        <p:nvSpPr>
          <p:cNvPr id="14" name="テキスト ボックス 13">
            <a:extLst>
              <a:ext uri="{FF2B5EF4-FFF2-40B4-BE49-F238E27FC236}">
                <a16:creationId xmlns:a16="http://schemas.microsoft.com/office/drawing/2014/main" id="{B739D0B3-20BF-E13A-A288-2D96BED16CE6}"/>
              </a:ext>
            </a:extLst>
          </p:cNvPr>
          <p:cNvSpPr txBox="1"/>
          <p:nvPr/>
        </p:nvSpPr>
        <p:spPr>
          <a:xfrm>
            <a:off x="4955911" y="3791493"/>
            <a:ext cx="889987" cy="261610"/>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駅配架</a:t>
            </a: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grpSp>
        <p:nvGrpSpPr>
          <p:cNvPr id="20" name="グループ化 19">
            <a:extLst>
              <a:ext uri="{FF2B5EF4-FFF2-40B4-BE49-F238E27FC236}">
                <a16:creationId xmlns:a16="http://schemas.microsoft.com/office/drawing/2014/main" id="{10EB5701-6377-4F61-97D9-EB84671D45A9}"/>
              </a:ext>
            </a:extLst>
          </p:cNvPr>
          <p:cNvGrpSpPr/>
          <p:nvPr/>
        </p:nvGrpSpPr>
        <p:grpSpPr>
          <a:xfrm>
            <a:off x="4725081" y="2274163"/>
            <a:ext cx="1261878" cy="1519554"/>
            <a:chOff x="3991000" y="1087419"/>
            <a:chExt cx="1695393" cy="2041591"/>
          </a:xfrm>
        </p:grpSpPr>
        <p:pic>
          <p:nvPicPr>
            <p:cNvPr id="23" name="図 22">
              <a:extLst>
                <a:ext uri="{FF2B5EF4-FFF2-40B4-BE49-F238E27FC236}">
                  <a16:creationId xmlns:a16="http://schemas.microsoft.com/office/drawing/2014/main" id="{47F0A784-A5FA-4CF1-9CA7-A13D11B618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9819"/>
            <a:stretch/>
          </p:blipFill>
          <p:spPr>
            <a:xfrm>
              <a:off x="3991001" y="1087419"/>
              <a:ext cx="1695392" cy="2041591"/>
            </a:xfrm>
            <a:prstGeom prst="rect">
              <a:avLst/>
            </a:prstGeom>
          </p:spPr>
        </p:pic>
        <p:sp>
          <p:nvSpPr>
            <p:cNvPr id="25" name="楕円 24">
              <a:extLst>
                <a:ext uri="{FF2B5EF4-FFF2-40B4-BE49-F238E27FC236}">
                  <a16:creationId xmlns:a16="http://schemas.microsoft.com/office/drawing/2014/main" id="{5C57C141-FFA7-4919-895D-3FC8E531C375}"/>
                </a:ext>
              </a:extLst>
            </p:cNvPr>
            <p:cNvSpPr/>
            <p:nvPr/>
          </p:nvSpPr>
          <p:spPr>
            <a:xfrm>
              <a:off x="3991000" y="2308835"/>
              <a:ext cx="879475" cy="73592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grpSp>
      <p:pic>
        <p:nvPicPr>
          <p:cNvPr id="17" name="図 16">
            <a:extLst>
              <a:ext uri="{FF2B5EF4-FFF2-40B4-BE49-F238E27FC236}">
                <a16:creationId xmlns:a16="http://schemas.microsoft.com/office/drawing/2014/main" id="{4393B4FD-825B-48D1-8F4C-E59C1340E69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758744" y="4164627"/>
            <a:ext cx="1194554" cy="1725467"/>
          </a:xfrm>
          <a:prstGeom prst="rect">
            <a:avLst/>
          </a:prstGeom>
        </p:spPr>
      </p:pic>
      <p:sp>
        <p:nvSpPr>
          <p:cNvPr id="19" name="テキスト ボックス 18">
            <a:extLst>
              <a:ext uri="{FF2B5EF4-FFF2-40B4-BE49-F238E27FC236}">
                <a16:creationId xmlns:a16="http://schemas.microsoft.com/office/drawing/2014/main" id="{8E11621E-927B-44C3-B430-6C8A180B76B4}"/>
              </a:ext>
            </a:extLst>
          </p:cNvPr>
          <p:cNvSpPr txBox="1"/>
          <p:nvPr/>
        </p:nvSpPr>
        <p:spPr>
          <a:xfrm>
            <a:off x="4564779" y="5823922"/>
            <a:ext cx="1665841" cy="253916"/>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地域住民向けパンフ</a:t>
            </a: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8" name="スライド番号プレースホルダー 3">
            <a:extLst>
              <a:ext uri="{FF2B5EF4-FFF2-40B4-BE49-F238E27FC236}">
                <a16:creationId xmlns:a16="http://schemas.microsoft.com/office/drawing/2014/main" id="{61139DA9-56E3-4611-80FA-2D3CE2FA59EC}"/>
              </a:ext>
            </a:extLst>
          </p:cNvPr>
          <p:cNvSpPr txBox="1">
            <a:spLocks/>
          </p:cNvSpPr>
          <p:nvPr/>
        </p:nvSpPr>
        <p:spPr bwMode="auto">
          <a:xfrm>
            <a:off x="7010400"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954CD4-AF95-4C78-B160-84012AB9CEDB}" type="slidenum">
              <a:rPr kumimoji="1" lang="en-US" altLang="ja-JP" sz="11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76A8676B-A465-4A90-831B-D203CE5F9472}"/>
              </a:ext>
            </a:extLst>
          </p:cNvPr>
          <p:cNvSpPr/>
          <p:nvPr/>
        </p:nvSpPr>
        <p:spPr>
          <a:xfrm>
            <a:off x="216000" y="6071421"/>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効果の評価　－</a:t>
            </a:r>
          </a:p>
        </p:txBody>
      </p:sp>
      <p:sp>
        <p:nvSpPr>
          <p:cNvPr id="24" name="正方形/長方形 23">
            <a:extLst>
              <a:ext uri="{FF2B5EF4-FFF2-40B4-BE49-F238E27FC236}">
                <a16:creationId xmlns:a16="http://schemas.microsoft.com/office/drawing/2014/main" id="{3D7EB7B5-F767-4BD2-B119-177A2F448E9D}"/>
              </a:ext>
            </a:extLst>
          </p:cNvPr>
          <p:cNvSpPr/>
          <p:nvPr/>
        </p:nvSpPr>
        <p:spPr>
          <a:xfrm>
            <a:off x="216000" y="4226780"/>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A</a:t>
            </a:r>
          </a:p>
        </p:txBody>
      </p:sp>
    </p:spTree>
    <p:extLst>
      <p:ext uri="{BB962C8B-B14F-4D97-AF65-F5344CB8AC3E}">
        <p14:creationId xmlns:p14="http://schemas.microsoft.com/office/powerpoint/2010/main" val="3120477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a:extLst>
              <a:ext uri="{FF2B5EF4-FFF2-40B4-BE49-F238E27FC236}">
                <a16:creationId xmlns:a16="http://schemas.microsoft.com/office/drawing/2014/main" id="{2DE8B6DF-8BAB-4F77-9402-D4EF8AF27CB1}"/>
              </a:ext>
            </a:extLst>
          </p:cNvPr>
          <p:cNvSpPr>
            <a:spLocks noGrp="1"/>
          </p:cNvSpPr>
          <p:nvPr>
            <p:ph type="title"/>
          </p:nvPr>
        </p:nvSpPr>
        <p:spPr>
          <a:xfrm>
            <a:off x="0" y="252000"/>
            <a:ext cx="7010400" cy="648000"/>
          </a:xfrm>
        </p:spPr>
        <p:txBody>
          <a:bodyPr/>
          <a:lstStyle/>
          <a:p>
            <a:r>
              <a:rPr lang="ja-JP" altLang="en-US" sz="2000" b="1" dirty="0">
                <a:latin typeface="游ゴシック" panose="020B0400000000000000" pitchFamily="50" charset="-128"/>
                <a:ea typeface="游ゴシック" panose="020B0400000000000000" pitchFamily="50" charset="-128"/>
              </a:rPr>
              <a:t>■広域緊急交通路沿道建築物</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きっかけづくり・具体化</a:t>
            </a:r>
            <a:r>
              <a:rPr lang="en-US" altLang="ja-JP" sz="2000" b="1" dirty="0">
                <a:latin typeface="游ゴシック" panose="020B0400000000000000" pitchFamily="50" charset="-128"/>
                <a:ea typeface="游ゴシック" panose="020B0400000000000000" pitchFamily="50" charset="-128"/>
              </a:rPr>
              <a:t>】</a:t>
            </a:r>
            <a:br>
              <a:rPr lang="en-US" altLang="ja-JP" sz="2000" b="1" dirty="0">
                <a:latin typeface="游ゴシック" panose="020B0400000000000000" pitchFamily="50" charset="-128"/>
                <a:ea typeface="游ゴシック" panose="020B0400000000000000" pitchFamily="50" charset="-128"/>
              </a:rPr>
            </a:br>
            <a:r>
              <a:rPr lang="ja-JP" altLang="en-US" sz="2000" b="1" dirty="0">
                <a:latin typeface="游ゴシック" panose="020B0400000000000000" pitchFamily="50" charset="-128"/>
                <a:ea typeface="游ゴシック" panose="020B0400000000000000" pitchFamily="50" charset="-128"/>
              </a:rPr>
              <a:t>　ダイレクトメール送付等による働きかけ（建物）</a:t>
            </a:r>
          </a:p>
        </p:txBody>
      </p:sp>
      <p:pic>
        <p:nvPicPr>
          <p:cNvPr id="3" name="図 2">
            <a:extLst>
              <a:ext uri="{FF2B5EF4-FFF2-40B4-BE49-F238E27FC236}">
                <a16:creationId xmlns:a16="http://schemas.microsoft.com/office/drawing/2014/main" id="{1C559BA1-BAFE-4610-AB66-2EFFE29C32F7}"/>
              </a:ext>
            </a:extLst>
          </p:cNvPr>
          <p:cNvPicPr>
            <a:picLocks noChangeAspect="1"/>
          </p:cNvPicPr>
          <p:nvPr/>
        </p:nvPicPr>
        <p:blipFill>
          <a:blip r:embed="rId3"/>
          <a:stretch>
            <a:fillRect/>
          </a:stretch>
        </p:blipFill>
        <p:spPr>
          <a:xfrm>
            <a:off x="6008432" y="2351542"/>
            <a:ext cx="1246153" cy="1800000"/>
          </a:xfrm>
          <a:prstGeom prst="rect">
            <a:avLst/>
          </a:prstGeom>
        </p:spPr>
      </p:pic>
      <p:pic>
        <p:nvPicPr>
          <p:cNvPr id="11" name="図 10">
            <a:extLst>
              <a:ext uri="{FF2B5EF4-FFF2-40B4-BE49-F238E27FC236}">
                <a16:creationId xmlns:a16="http://schemas.microsoft.com/office/drawing/2014/main" id="{CF02B5CC-73DA-4D7D-9453-87C6E0C9452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465795" y="2351541"/>
            <a:ext cx="1246154" cy="1800000"/>
          </a:xfrm>
          <a:prstGeom prst="rect">
            <a:avLst/>
          </a:prstGeom>
        </p:spPr>
      </p:pic>
      <p:sp>
        <p:nvSpPr>
          <p:cNvPr id="15" name="テキスト ボックス 14">
            <a:extLst>
              <a:ext uri="{FF2B5EF4-FFF2-40B4-BE49-F238E27FC236}">
                <a16:creationId xmlns:a16="http://schemas.microsoft.com/office/drawing/2014/main" id="{DDC0D391-68CD-4CF9-8423-58B8A679E278}"/>
              </a:ext>
            </a:extLst>
          </p:cNvPr>
          <p:cNvSpPr txBox="1"/>
          <p:nvPr/>
        </p:nvSpPr>
        <p:spPr>
          <a:xfrm>
            <a:off x="216000" y="2700000"/>
            <a:ext cx="5048201" cy="523220"/>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○毎年、所有者へダイレクトメールを送付</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R5</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174</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件</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AA5FC0A5-3E6A-4239-9445-5EA3B26719BD}"/>
              </a:ext>
            </a:extLst>
          </p:cNvPr>
          <p:cNvSpPr txBox="1"/>
          <p:nvPr/>
        </p:nvSpPr>
        <p:spPr>
          <a:xfrm>
            <a:off x="216000" y="4183758"/>
            <a:ext cx="5191527" cy="738664"/>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○ダイレクトメールによる定期的な情報提供や個別訪問による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補助制度等の丁寧な説明をしたことにより、</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6</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年間で</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50</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棟が</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耐震化がされている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3E6F1F53-B6A5-E77C-44F8-23AA8447F76C}"/>
              </a:ext>
            </a:extLst>
          </p:cNvPr>
          <p:cNvSpPr/>
          <p:nvPr/>
        </p:nvSpPr>
        <p:spPr>
          <a:xfrm>
            <a:off x="216000" y="2268000"/>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取組実績</a:t>
            </a:r>
          </a:p>
        </p:txBody>
      </p:sp>
      <p:sp>
        <p:nvSpPr>
          <p:cNvPr id="6" name="テキスト ボックス 5">
            <a:extLst>
              <a:ext uri="{FF2B5EF4-FFF2-40B4-BE49-F238E27FC236}">
                <a16:creationId xmlns:a16="http://schemas.microsoft.com/office/drawing/2014/main" id="{CBE38E83-CE48-33D4-30B3-EFB980633533}"/>
              </a:ext>
            </a:extLst>
          </p:cNvPr>
          <p:cNvSpPr txBox="1"/>
          <p:nvPr/>
        </p:nvSpPr>
        <p:spPr>
          <a:xfrm>
            <a:off x="216000" y="1152000"/>
            <a:ext cx="8712000" cy="1008000"/>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tIns="36000" bIns="36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○毎年、所有者へダイレクトメールを送付</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○広域緊急交通路の重要性を記載したパンフレットの他、耐震プロデューサー派遣や補助制度のチラシを</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送付</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5DB8F46E-4009-8039-E53F-07D1494B58D7}"/>
              </a:ext>
            </a:extLst>
          </p:cNvPr>
          <p:cNvSpPr txBox="1"/>
          <p:nvPr/>
        </p:nvSpPr>
        <p:spPr>
          <a:xfrm>
            <a:off x="6574447" y="4151541"/>
            <a:ext cx="1531188" cy="253916"/>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所有者向けパンフ</a:t>
            </a: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pic>
        <p:nvPicPr>
          <p:cNvPr id="14" name="図 13">
            <a:extLst>
              <a:ext uri="{FF2B5EF4-FFF2-40B4-BE49-F238E27FC236}">
                <a16:creationId xmlns:a16="http://schemas.microsoft.com/office/drawing/2014/main" id="{50300EBF-1A3C-44CE-A5BF-1223454A33E4}"/>
              </a:ext>
            </a:extLst>
          </p:cNvPr>
          <p:cNvPicPr>
            <a:picLocks noChangeAspect="1"/>
          </p:cNvPicPr>
          <p:nvPr/>
        </p:nvPicPr>
        <p:blipFill>
          <a:blip r:embed="rId5"/>
          <a:stretch>
            <a:fillRect/>
          </a:stretch>
        </p:blipFill>
        <p:spPr>
          <a:xfrm>
            <a:off x="6008432" y="4648918"/>
            <a:ext cx="1352469" cy="1800000"/>
          </a:xfrm>
          <a:prstGeom prst="rect">
            <a:avLst/>
          </a:prstGeom>
        </p:spPr>
      </p:pic>
      <p:pic>
        <p:nvPicPr>
          <p:cNvPr id="19" name="図 18">
            <a:extLst>
              <a:ext uri="{FF2B5EF4-FFF2-40B4-BE49-F238E27FC236}">
                <a16:creationId xmlns:a16="http://schemas.microsoft.com/office/drawing/2014/main" id="{AE7F9391-E1B1-4F21-AA6D-6F3AA175E9D2}"/>
              </a:ext>
            </a:extLst>
          </p:cNvPr>
          <p:cNvPicPr>
            <a:picLocks noChangeAspect="1"/>
          </p:cNvPicPr>
          <p:nvPr/>
        </p:nvPicPr>
        <p:blipFill>
          <a:blip r:embed="rId6"/>
          <a:stretch>
            <a:fillRect/>
          </a:stretch>
        </p:blipFill>
        <p:spPr>
          <a:xfrm>
            <a:off x="7458389" y="4651804"/>
            <a:ext cx="1276054" cy="1800000"/>
          </a:xfrm>
          <a:prstGeom prst="rect">
            <a:avLst/>
          </a:prstGeom>
        </p:spPr>
      </p:pic>
      <p:sp>
        <p:nvSpPr>
          <p:cNvPr id="22" name="テキスト ボックス 21">
            <a:extLst>
              <a:ext uri="{FF2B5EF4-FFF2-40B4-BE49-F238E27FC236}">
                <a16:creationId xmlns:a16="http://schemas.microsoft.com/office/drawing/2014/main" id="{D5E8814C-90DC-4B6F-AA68-ADB934E8CA6A}"/>
              </a:ext>
            </a:extLst>
          </p:cNvPr>
          <p:cNvSpPr txBox="1"/>
          <p:nvPr/>
        </p:nvSpPr>
        <p:spPr>
          <a:xfrm>
            <a:off x="6149904" y="6446770"/>
            <a:ext cx="1261884" cy="253916"/>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耐プロチラシ</a:t>
            </a: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3" name="テキスト ボックス 22">
            <a:extLst>
              <a:ext uri="{FF2B5EF4-FFF2-40B4-BE49-F238E27FC236}">
                <a16:creationId xmlns:a16="http://schemas.microsoft.com/office/drawing/2014/main" id="{C0AE9B97-CA0C-4B14-BF32-BAEBDE5C74D8}"/>
              </a:ext>
            </a:extLst>
          </p:cNvPr>
          <p:cNvSpPr txBox="1"/>
          <p:nvPr/>
        </p:nvSpPr>
        <p:spPr>
          <a:xfrm>
            <a:off x="7561654" y="6446770"/>
            <a:ext cx="1261884" cy="253916"/>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補助金チラシ</a:t>
            </a: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8" name="スライド番号プレースホルダー 3">
            <a:extLst>
              <a:ext uri="{FF2B5EF4-FFF2-40B4-BE49-F238E27FC236}">
                <a16:creationId xmlns:a16="http://schemas.microsoft.com/office/drawing/2014/main" id="{EBBF5AC7-D3CA-447F-832B-7026C20A7A22}"/>
              </a:ext>
            </a:extLst>
          </p:cNvPr>
          <p:cNvSpPr txBox="1">
            <a:spLocks/>
          </p:cNvSpPr>
          <p:nvPr/>
        </p:nvSpPr>
        <p:spPr bwMode="auto">
          <a:xfrm>
            <a:off x="7010400"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954CD4-AF95-4C78-B160-84012AB9CEDB}" type="slidenum">
              <a:rPr kumimoji="1" lang="en-US" altLang="ja-JP" sz="11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4" name="正方形/長方形 23">
            <a:extLst>
              <a:ext uri="{FF2B5EF4-FFF2-40B4-BE49-F238E27FC236}">
                <a16:creationId xmlns:a16="http://schemas.microsoft.com/office/drawing/2014/main" id="{7EA78BA7-7C69-4FF8-B50F-C07F4E2180D6}"/>
              </a:ext>
            </a:extLst>
          </p:cNvPr>
          <p:cNvSpPr/>
          <p:nvPr/>
        </p:nvSpPr>
        <p:spPr>
          <a:xfrm>
            <a:off x="216000" y="3808134"/>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A</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25" name="正方形/長方形 24">
            <a:extLst>
              <a:ext uri="{FF2B5EF4-FFF2-40B4-BE49-F238E27FC236}">
                <a16:creationId xmlns:a16="http://schemas.microsoft.com/office/drawing/2014/main" id="{93BA2D4A-3A93-4020-ACDF-8EB1D4EEE107}"/>
              </a:ext>
            </a:extLst>
          </p:cNvPr>
          <p:cNvSpPr/>
          <p:nvPr/>
        </p:nvSpPr>
        <p:spPr>
          <a:xfrm>
            <a:off x="216000" y="5511147"/>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効果の評価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A</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26" name="テキスト ボックス 25">
            <a:extLst>
              <a:ext uri="{FF2B5EF4-FFF2-40B4-BE49-F238E27FC236}">
                <a16:creationId xmlns:a16="http://schemas.microsoft.com/office/drawing/2014/main" id="{164F26D1-2784-4E28-B877-B45D3C4E9FA3}"/>
              </a:ext>
            </a:extLst>
          </p:cNvPr>
          <p:cNvSpPr txBox="1"/>
          <p:nvPr/>
        </p:nvSpPr>
        <p:spPr>
          <a:xfrm>
            <a:off x="216000" y="5867336"/>
            <a:ext cx="5611483" cy="738664"/>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○毎年送付することで、「所有者への継続的な意識喚起や耐震化</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の検討のきっかけ」や「所有権移転など状況の変化に関する情報</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の把握」など、一定の効果がある</a:t>
            </a:r>
          </a:p>
        </p:txBody>
      </p:sp>
    </p:spTree>
    <p:extLst>
      <p:ext uri="{BB962C8B-B14F-4D97-AF65-F5344CB8AC3E}">
        <p14:creationId xmlns:p14="http://schemas.microsoft.com/office/powerpoint/2010/main" val="1899491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a:extLst>
              <a:ext uri="{FF2B5EF4-FFF2-40B4-BE49-F238E27FC236}">
                <a16:creationId xmlns:a16="http://schemas.microsoft.com/office/drawing/2014/main" id="{2DE8B6DF-8BAB-4F77-9402-D4EF8AF27CB1}"/>
              </a:ext>
            </a:extLst>
          </p:cNvPr>
          <p:cNvSpPr>
            <a:spLocks noGrp="1"/>
          </p:cNvSpPr>
          <p:nvPr>
            <p:ph type="title"/>
          </p:nvPr>
        </p:nvSpPr>
        <p:spPr>
          <a:xfrm>
            <a:off x="-1" y="252000"/>
            <a:ext cx="7416601" cy="648000"/>
          </a:xfrm>
        </p:spPr>
        <p:txBody>
          <a:bodyPr/>
          <a:lstStyle/>
          <a:p>
            <a:r>
              <a:rPr lang="ja-JP" altLang="en-US" sz="2000" b="1" dirty="0">
                <a:latin typeface="游ゴシック" panose="020B0400000000000000" pitchFamily="50" charset="-128"/>
                <a:ea typeface="游ゴシック" panose="020B0400000000000000" pitchFamily="50" charset="-128"/>
              </a:rPr>
              <a:t>■広域緊急交通路沿道建築物</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きっかけづくり・具体化</a:t>
            </a:r>
            <a:r>
              <a:rPr lang="en-US" altLang="ja-JP" sz="2000" b="1" dirty="0">
                <a:latin typeface="游ゴシック" panose="020B0400000000000000" pitchFamily="50" charset="-128"/>
                <a:ea typeface="游ゴシック" panose="020B0400000000000000" pitchFamily="50" charset="-128"/>
              </a:rPr>
              <a:t>】</a:t>
            </a:r>
            <a:br>
              <a:rPr lang="en-US" altLang="ja-JP" sz="2000" b="1" dirty="0">
                <a:latin typeface="游ゴシック" panose="020B0400000000000000" pitchFamily="50" charset="-128"/>
                <a:ea typeface="游ゴシック" panose="020B0400000000000000" pitchFamily="50" charset="-128"/>
              </a:rPr>
            </a:br>
            <a:r>
              <a:rPr lang="ja-JP" altLang="en-US" sz="2000" b="1" dirty="0">
                <a:latin typeface="游ゴシック" panose="020B0400000000000000" pitchFamily="50" charset="-128"/>
                <a:ea typeface="游ゴシック" panose="020B0400000000000000" pitchFamily="50" charset="-128"/>
              </a:rPr>
              <a:t>　専門家派遣による支援（建物）</a:t>
            </a:r>
          </a:p>
        </p:txBody>
      </p:sp>
      <p:grpSp>
        <p:nvGrpSpPr>
          <p:cNvPr id="50" name="グループ化 49">
            <a:extLst>
              <a:ext uri="{FF2B5EF4-FFF2-40B4-BE49-F238E27FC236}">
                <a16:creationId xmlns:a16="http://schemas.microsoft.com/office/drawing/2014/main" id="{884FE8CC-0DD4-430B-8065-0C83E867ED0D}"/>
              </a:ext>
            </a:extLst>
          </p:cNvPr>
          <p:cNvGrpSpPr>
            <a:grpSpLocks noChangeAspect="1"/>
          </p:cNvGrpSpPr>
          <p:nvPr/>
        </p:nvGrpSpPr>
        <p:grpSpPr>
          <a:xfrm>
            <a:off x="6489163" y="5181224"/>
            <a:ext cx="1948470" cy="1309735"/>
            <a:chOff x="101658" y="3423590"/>
            <a:chExt cx="2319100" cy="1558867"/>
          </a:xfrm>
        </p:grpSpPr>
        <p:pic>
          <p:nvPicPr>
            <p:cNvPr id="51" name="図 50" descr="部屋の中にいる人たち&#10;&#10;低い精度で自動的に生成された説明">
              <a:extLst>
                <a:ext uri="{FF2B5EF4-FFF2-40B4-BE49-F238E27FC236}">
                  <a16:creationId xmlns:a16="http://schemas.microsoft.com/office/drawing/2014/main" id="{91F2E01F-4FFD-4929-918C-6D64EFE8A5D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5992"/>
            <a:stretch/>
          </p:blipFill>
          <p:spPr>
            <a:xfrm>
              <a:off x="101658" y="3423590"/>
              <a:ext cx="2319100" cy="1558867"/>
            </a:xfrm>
            <a:prstGeom prst="rect">
              <a:avLst/>
            </a:prstGeom>
          </p:spPr>
        </p:pic>
        <p:sp>
          <p:nvSpPr>
            <p:cNvPr id="52" name="四角形吹き出し 39">
              <a:extLst>
                <a:ext uri="{FF2B5EF4-FFF2-40B4-BE49-F238E27FC236}">
                  <a16:creationId xmlns:a16="http://schemas.microsoft.com/office/drawing/2014/main" id="{316912B1-35DD-400F-836B-889137A8A72C}"/>
                </a:ext>
              </a:extLst>
            </p:cNvPr>
            <p:cNvSpPr/>
            <p:nvPr/>
          </p:nvSpPr>
          <p:spPr>
            <a:xfrm>
              <a:off x="984819" y="3466482"/>
              <a:ext cx="844142" cy="209597"/>
            </a:xfrm>
            <a:prstGeom prst="wedgeRectCallout">
              <a:avLst>
                <a:gd name="adj1" fmla="val -20622"/>
                <a:gd name="adj2" fmla="val 88409"/>
              </a:avLst>
            </a:prstGeom>
            <a:ln>
              <a:noFill/>
            </a:ln>
          </p:spPr>
          <p:style>
            <a:lnRef idx="2">
              <a:schemeClr val="dk1"/>
            </a:lnRef>
            <a:fillRef idx="1">
              <a:schemeClr val="lt1"/>
            </a:fillRef>
            <a:effectRef idx="0">
              <a:schemeClr val="dk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耐震プロデューサー</a:t>
              </a:r>
            </a:p>
          </p:txBody>
        </p:sp>
        <p:sp>
          <p:nvSpPr>
            <p:cNvPr id="53" name="四角形吹き出し 6">
              <a:extLst>
                <a:ext uri="{FF2B5EF4-FFF2-40B4-BE49-F238E27FC236}">
                  <a16:creationId xmlns:a16="http://schemas.microsoft.com/office/drawing/2014/main" id="{FD978692-4CD4-4864-9ED1-752BA3EB8C32}"/>
                </a:ext>
              </a:extLst>
            </p:cNvPr>
            <p:cNvSpPr/>
            <p:nvPr/>
          </p:nvSpPr>
          <p:spPr>
            <a:xfrm>
              <a:off x="1793193" y="3825669"/>
              <a:ext cx="476822" cy="209597"/>
            </a:xfrm>
            <a:prstGeom prst="wedgeRectCallout">
              <a:avLst>
                <a:gd name="adj1" fmla="val 22034"/>
                <a:gd name="adj2" fmla="val 81593"/>
              </a:avLst>
            </a:prstGeom>
            <a:ln>
              <a:noFill/>
            </a:ln>
          </p:spPr>
          <p:style>
            <a:lnRef idx="2">
              <a:schemeClr val="dk1"/>
            </a:lnRef>
            <a:fillRef idx="1">
              <a:schemeClr val="lt1"/>
            </a:fillRef>
            <a:effectRef idx="0">
              <a:schemeClr val="dk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所有者</a:t>
              </a:r>
            </a:p>
          </p:txBody>
        </p:sp>
        <p:sp>
          <p:nvSpPr>
            <p:cNvPr id="54" name="四角形吹き出し 6">
              <a:extLst>
                <a:ext uri="{FF2B5EF4-FFF2-40B4-BE49-F238E27FC236}">
                  <a16:creationId xmlns:a16="http://schemas.microsoft.com/office/drawing/2014/main" id="{7E62961F-4C9F-401D-B663-6AFEF6E465F9}"/>
                </a:ext>
              </a:extLst>
            </p:cNvPr>
            <p:cNvSpPr/>
            <p:nvPr/>
          </p:nvSpPr>
          <p:spPr>
            <a:xfrm>
              <a:off x="250107" y="3554458"/>
              <a:ext cx="376903" cy="209597"/>
            </a:xfrm>
            <a:prstGeom prst="wedgeRectCallout">
              <a:avLst>
                <a:gd name="adj1" fmla="val -20622"/>
                <a:gd name="adj2" fmla="val 88409"/>
              </a:avLst>
            </a:prstGeom>
            <a:ln>
              <a:noFill/>
            </a:ln>
          </p:spPr>
          <p:style>
            <a:lnRef idx="2">
              <a:schemeClr val="dk1"/>
            </a:lnRef>
            <a:fillRef idx="1">
              <a:schemeClr val="lt1"/>
            </a:fillRef>
            <a:effectRef idx="0">
              <a:schemeClr val="dk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市</a:t>
              </a:r>
            </a:p>
          </p:txBody>
        </p:sp>
        <p:sp>
          <p:nvSpPr>
            <p:cNvPr id="55" name="四角形吹き出し 6">
              <a:extLst>
                <a:ext uri="{FF2B5EF4-FFF2-40B4-BE49-F238E27FC236}">
                  <a16:creationId xmlns:a16="http://schemas.microsoft.com/office/drawing/2014/main" id="{761DEEDE-5D11-4E2F-BC39-27DEE378E676}"/>
                </a:ext>
              </a:extLst>
            </p:cNvPr>
            <p:cNvSpPr/>
            <p:nvPr/>
          </p:nvSpPr>
          <p:spPr>
            <a:xfrm>
              <a:off x="212609" y="4720045"/>
              <a:ext cx="466084" cy="209597"/>
            </a:xfrm>
            <a:prstGeom prst="wedgeRectCallout">
              <a:avLst>
                <a:gd name="adj1" fmla="val -23680"/>
                <a:gd name="adj2" fmla="val -93369"/>
              </a:avLst>
            </a:prstGeom>
            <a:ln>
              <a:noFill/>
            </a:ln>
          </p:spPr>
          <p:style>
            <a:lnRef idx="2">
              <a:schemeClr val="dk1"/>
            </a:lnRef>
            <a:fillRef idx="1">
              <a:schemeClr val="lt1"/>
            </a:fillRef>
            <a:effectRef idx="0">
              <a:schemeClr val="dk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事務局</a:t>
              </a:r>
            </a:p>
          </p:txBody>
        </p:sp>
        <p:sp>
          <p:nvSpPr>
            <p:cNvPr id="56" name="四角形吹き出し 6">
              <a:extLst>
                <a:ext uri="{FF2B5EF4-FFF2-40B4-BE49-F238E27FC236}">
                  <a16:creationId xmlns:a16="http://schemas.microsoft.com/office/drawing/2014/main" id="{F54874BF-7040-407C-8FEF-7EEDCD9F6142}"/>
                </a:ext>
              </a:extLst>
            </p:cNvPr>
            <p:cNvSpPr/>
            <p:nvPr/>
          </p:nvSpPr>
          <p:spPr>
            <a:xfrm>
              <a:off x="1906026" y="4720045"/>
              <a:ext cx="466084" cy="209597"/>
            </a:xfrm>
            <a:prstGeom prst="wedgeRectCallout">
              <a:avLst>
                <a:gd name="adj1" fmla="val -46568"/>
                <a:gd name="adj2" fmla="val -86098"/>
              </a:avLst>
            </a:prstGeom>
            <a:ln>
              <a:noFill/>
            </a:ln>
          </p:spPr>
          <p:style>
            <a:lnRef idx="2">
              <a:schemeClr val="dk1"/>
            </a:lnRef>
            <a:fillRef idx="1">
              <a:schemeClr val="lt1"/>
            </a:fillRef>
            <a:effectRef idx="0">
              <a:schemeClr val="dk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大阪府</a:t>
              </a:r>
            </a:p>
          </p:txBody>
        </p:sp>
      </p:grpSp>
      <p:sp>
        <p:nvSpPr>
          <p:cNvPr id="2" name="テキスト ボックス 1">
            <a:extLst>
              <a:ext uri="{FF2B5EF4-FFF2-40B4-BE49-F238E27FC236}">
                <a16:creationId xmlns:a16="http://schemas.microsoft.com/office/drawing/2014/main" id="{3DAA9A3C-A473-4181-1AB1-5F7BCAC2E74A}"/>
              </a:ext>
            </a:extLst>
          </p:cNvPr>
          <p:cNvSpPr txBox="1"/>
          <p:nvPr/>
        </p:nvSpPr>
        <p:spPr>
          <a:xfrm>
            <a:off x="216000" y="2617141"/>
            <a:ext cx="4679154" cy="1169551"/>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○派遣棟数　  ２０棟</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○派遣回数　  ４９回</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○耐震化済　　３棟</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○Ｒ６耐震化予定　　４棟</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○前向きに検討中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10</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棟</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84CF7068-9094-8B4E-6B80-F6959CBF8AF8}"/>
              </a:ext>
            </a:extLst>
          </p:cNvPr>
          <p:cNvSpPr txBox="1"/>
          <p:nvPr/>
        </p:nvSpPr>
        <p:spPr>
          <a:xfrm>
            <a:off x="216000" y="4368103"/>
            <a:ext cx="5647653" cy="1169551"/>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○所有者の個別事情を踏まえたアドバイスにより、</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具体的な耐震化のイメージができ、改修のきっかけに</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つながっている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○特に耐震性不足の多い分譲マンションの耐震化を促進するため、</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マンション管理士など専門家の拡充を図る必要がある</a:t>
            </a:r>
          </a:p>
        </p:txBody>
      </p:sp>
      <p:sp>
        <p:nvSpPr>
          <p:cNvPr id="5" name="正方形/長方形 4">
            <a:extLst>
              <a:ext uri="{FF2B5EF4-FFF2-40B4-BE49-F238E27FC236}">
                <a16:creationId xmlns:a16="http://schemas.microsoft.com/office/drawing/2014/main" id="{02824F4A-5B6C-716E-F810-37EA5E5D26D9}"/>
              </a:ext>
            </a:extLst>
          </p:cNvPr>
          <p:cNvSpPr/>
          <p:nvPr/>
        </p:nvSpPr>
        <p:spPr>
          <a:xfrm>
            <a:off x="216000" y="2268000"/>
            <a:ext cx="1152000" cy="360000"/>
          </a:xfrm>
          <a:prstGeom prst="rect">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取組実績</a:t>
            </a:r>
          </a:p>
        </p:txBody>
      </p:sp>
      <p:sp>
        <p:nvSpPr>
          <p:cNvPr id="7" name="テキスト ボックス 6">
            <a:extLst>
              <a:ext uri="{FF2B5EF4-FFF2-40B4-BE49-F238E27FC236}">
                <a16:creationId xmlns:a16="http://schemas.microsoft.com/office/drawing/2014/main" id="{1F60A3CD-9B6B-3307-1EC0-1F44064BB870}"/>
              </a:ext>
            </a:extLst>
          </p:cNvPr>
          <p:cNvSpPr txBox="1"/>
          <p:nvPr/>
        </p:nvSpPr>
        <p:spPr>
          <a:xfrm>
            <a:off x="216000" y="1152000"/>
            <a:ext cx="8712000" cy="1008000"/>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tIns="36000" bIns="36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○耐震化に精通した耐震プロデューサーを派遣し、所有者の課題解決や事業計画立案のため、各種専門家（弁護士等）と連携しながら的確なアドバイスを実施</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1" name="Rectangle 3">
            <a:extLst>
              <a:ext uri="{FF2B5EF4-FFF2-40B4-BE49-F238E27FC236}">
                <a16:creationId xmlns:a16="http://schemas.microsoft.com/office/drawing/2014/main" id="{8C57132D-8E07-317B-0CBE-ACA7328A1401}"/>
              </a:ext>
            </a:extLst>
          </p:cNvPr>
          <p:cNvSpPr>
            <a:spLocks noChangeArrowheads="1"/>
          </p:cNvSpPr>
          <p:nvPr/>
        </p:nvSpPr>
        <p:spPr bwMode="auto">
          <a:xfrm>
            <a:off x="5133069" y="4037329"/>
            <a:ext cx="3823116" cy="972000"/>
          </a:xfrm>
          <a:prstGeom prst="roundRect">
            <a:avLst/>
          </a:prstGeom>
          <a:noFill/>
          <a:ln w="9525">
            <a:solidFill>
              <a:schemeClr val="accent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アドバイス等の内容</a:t>
            </a:r>
            <a:endParaRPr kumimoji="0"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☞耐震補強や建替えのイメージ案の提供</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☞概算工事費等の算出</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☞資金計画等についての情報提供</a:t>
            </a:r>
            <a:endParaRPr kumimoji="0"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☞区分所有者、賃借人の権利関係の法的解釈　等</a:t>
            </a:r>
          </a:p>
        </p:txBody>
      </p:sp>
      <p:grpSp>
        <p:nvGrpSpPr>
          <p:cNvPr id="13" name="グループ化 12">
            <a:extLst>
              <a:ext uri="{FF2B5EF4-FFF2-40B4-BE49-F238E27FC236}">
                <a16:creationId xmlns:a16="http://schemas.microsoft.com/office/drawing/2014/main" id="{DAE5BC15-BA99-8FB5-730F-FD125D79C28C}"/>
              </a:ext>
            </a:extLst>
          </p:cNvPr>
          <p:cNvGrpSpPr/>
          <p:nvPr/>
        </p:nvGrpSpPr>
        <p:grpSpPr>
          <a:xfrm>
            <a:off x="5133069" y="2227451"/>
            <a:ext cx="3823116" cy="1763712"/>
            <a:chOff x="5133069" y="2340884"/>
            <a:chExt cx="3823116" cy="1763712"/>
          </a:xfrm>
        </p:grpSpPr>
        <p:grpSp>
          <p:nvGrpSpPr>
            <p:cNvPr id="97" name="グループ化 96">
              <a:extLst>
                <a:ext uri="{FF2B5EF4-FFF2-40B4-BE49-F238E27FC236}">
                  <a16:creationId xmlns:a16="http://schemas.microsoft.com/office/drawing/2014/main" id="{994169A5-1627-49F9-AF08-9A2A124AD801}"/>
                </a:ext>
              </a:extLst>
            </p:cNvPr>
            <p:cNvGrpSpPr/>
            <p:nvPr/>
          </p:nvGrpSpPr>
          <p:grpSpPr>
            <a:xfrm>
              <a:off x="5133069" y="2574266"/>
              <a:ext cx="3629426" cy="1438118"/>
              <a:chOff x="7262924" y="4791553"/>
              <a:chExt cx="5134555" cy="2626222"/>
            </a:xfrm>
          </p:grpSpPr>
          <p:sp>
            <p:nvSpPr>
              <p:cNvPr id="98" name="楕円 97">
                <a:extLst>
                  <a:ext uri="{FF2B5EF4-FFF2-40B4-BE49-F238E27FC236}">
                    <a16:creationId xmlns:a16="http://schemas.microsoft.com/office/drawing/2014/main" id="{DEFE9871-FB6C-41AC-AF3D-97F983982092}"/>
                  </a:ext>
                </a:extLst>
              </p:cNvPr>
              <p:cNvSpPr/>
              <p:nvPr/>
            </p:nvSpPr>
            <p:spPr>
              <a:xfrm>
                <a:off x="8552535" y="6559281"/>
                <a:ext cx="799026" cy="570255"/>
              </a:xfrm>
              <a:prstGeom prst="ellipse">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所有者</a:t>
                </a:r>
              </a:p>
            </p:txBody>
          </p:sp>
          <p:sp>
            <p:nvSpPr>
              <p:cNvPr id="99" name="角丸四角形 35">
                <a:extLst>
                  <a:ext uri="{FF2B5EF4-FFF2-40B4-BE49-F238E27FC236}">
                    <a16:creationId xmlns:a16="http://schemas.microsoft.com/office/drawing/2014/main" id="{CC507B8E-0777-425B-9C95-1C963B8E64D4}"/>
                  </a:ext>
                </a:extLst>
              </p:cNvPr>
              <p:cNvSpPr/>
              <p:nvPr/>
            </p:nvSpPr>
            <p:spPr>
              <a:xfrm>
                <a:off x="10297985" y="5407244"/>
                <a:ext cx="354722" cy="187574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耐震プロデューサー</a:t>
                </a:r>
              </a:p>
            </p:txBody>
          </p:sp>
          <p:cxnSp>
            <p:nvCxnSpPr>
              <p:cNvPr id="100" name="直線矢印コネクタ 99">
                <a:extLst>
                  <a:ext uri="{FF2B5EF4-FFF2-40B4-BE49-F238E27FC236}">
                    <a16:creationId xmlns:a16="http://schemas.microsoft.com/office/drawing/2014/main" id="{13E794F5-F861-4B94-BF8D-FDBF2260C76C}"/>
                  </a:ext>
                </a:extLst>
              </p:cNvPr>
              <p:cNvCxnSpPr>
                <a:stCxn id="98" idx="6"/>
              </p:cNvCxnSpPr>
              <p:nvPr/>
            </p:nvCxnSpPr>
            <p:spPr>
              <a:xfrm flipV="1">
                <a:off x="9351561" y="6842959"/>
                <a:ext cx="992038" cy="145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1" name="正方形/長方形 100">
                <a:extLst>
                  <a:ext uri="{FF2B5EF4-FFF2-40B4-BE49-F238E27FC236}">
                    <a16:creationId xmlns:a16="http://schemas.microsoft.com/office/drawing/2014/main" id="{5F0B4CB5-5798-4E4F-BB2B-A6F292F9EDA2}"/>
                  </a:ext>
                </a:extLst>
              </p:cNvPr>
              <p:cNvSpPr/>
              <p:nvPr/>
            </p:nvSpPr>
            <p:spPr>
              <a:xfrm>
                <a:off x="9253196" y="6450375"/>
                <a:ext cx="1078880" cy="4612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相談</a:t>
                </a:r>
              </a:p>
            </p:txBody>
          </p:sp>
          <p:sp>
            <p:nvSpPr>
              <p:cNvPr id="102" name="楕円 101">
                <a:extLst>
                  <a:ext uri="{FF2B5EF4-FFF2-40B4-BE49-F238E27FC236}">
                    <a16:creationId xmlns:a16="http://schemas.microsoft.com/office/drawing/2014/main" id="{217B8AAE-DCA0-477C-B6F2-D1184CA31B7A}"/>
                  </a:ext>
                </a:extLst>
              </p:cNvPr>
              <p:cNvSpPr/>
              <p:nvPr/>
            </p:nvSpPr>
            <p:spPr>
              <a:xfrm>
                <a:off x="11162553" y="6756074"/>
                <a:ext cx="1124761" cy="380169"/>
              </a:xfrm>
              <a:prstGeom prst="ellipse">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FP</a:t>
                </a:r>
              </a:p>
            </p:txBody>
          </p:sp>
          <p:sp>
            <p:nvSpPr>
              <p:cNvPr id="103" name="正方形/長方形 102">
                <a:extLst>
                  <a:ext uri="{FF2B5EF4-FFF2-40B4-BE49-F238E27FC236}">
                    <a16:creationId xmlns:a16="http://schemas.microsoft.com/office/drawing/2014/main" id="{F4547CDD-8D6E-4AEF-BB25-C85F608B0998}"/>
                  </a:ext>
                </a:extLst>
              </p:cNvPr>
              <p:cNvSpPr/>
              <p:nvPr/>
            </p:nvSpPr>
            <p:spPr>
              <a:xfrm>
                <a:off x="9462238" y="7185936"/>
                <a:ext cx="725687" cy="22481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アドバイス</a:t>
                </a:r>
              </a:p>
            </p:txBody>
          </p:sp>
          <p:sp>
            <p:nvSpPr>
              <p:cNvPr id="104" name="正方形/長方形 103">
                <a:extLst>
                  <a:ext uri="{FF2B5EF4-FFF2-40B4-BE49-F238E27FC236}">
                    <a16:creationId xmlns:a16="http://schemas.microsoft.com/office/drawing/2014/main" id="{DD709AB2-9143-432A-AAA2-8C74E45E117E}"/>
                  </a:ext>
                </a:extLst>
              </p:cNvPr>
              <p:cNvSpPr/>
              <p:nvPr/>
            </p:nvSpPr>
            <p:spPr>
              <a:xfrm>
                <a:off x="10350680" y="5218756"/>
                <a:ext cx="1078880" cy="3485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連携</a:t>
                </a:r>
              </a:p>
            </p:txBody>
          </p:sp>
          <p:cxnSp>
            <p:nvCxnSpPr>
              <p:cNvPr id="105" name="直線コネクタ 104">
                <a:extLst>
                  <a:ext uri="{FF2B5EF4-FFF2-40B4-BE49-F238E27FC236}">
                    <a16:creationId xmlns:a16="http://schemas.microsoft.com/office/drawing/2014/main" id="{48631CEB-E6BB-4A10-9586-2DFD752F0156}"/>
                  </a:ext>
                </a:extLst>
              </p:cNvPr>
              <p:cNvCxnSpPr/>
              <p:nvPr/>
            </p:nvCxnSpPr>
            <p:spPr>
              <a:xfrm flipV="1">
                <a:off x="10679226" y="5614415"/>
                <a:ext cx="421786" cy="0"/>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6" name="矢印: 左 7">
                <a:extLst>
                  <a:ext uri="{FF2B5EF4-FFF2-40B4-BE49-F238E27FC236}">
                    <a16:creationId xmlns:a16="http://schemas.microsoft.com/office/drawing/2014/main" id="{1D1CD725-56AC-4BCE-8D77-2BD5B21C6774}"/>
                  </a:ext>
                </a:extLst>
              </p:cNvPr>
              <p:cNvSpPr/>
              <p:nvPr/>
            </p:nvSpPr>
            <p:spPr>
              <a:xfrm>
                <a:off x="9362108" y="6924442"/>
                <a:ext cx="887420" cy="249188"/>
              </a:xfrm>
              <a:prstGeom prst="lef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cxnSp>
            <p:nvCxnSpPr>
              <p:cNvPr id="108" name="直線コネクタ 107">
                <a:extLst>
                  <a:ext uri="{FF2B5EF4-FFF2-40B4-BE49-F238E27FC236}">
                    <a16:creationId xmlns:a16="http://schemas.microsoft.com/office/drawing/2014/main" id="{8BC59B38-82C8-48FE-A730-B37D5817D5EF}"/>
                  </a:ext>
                </a:extLst>
              </p:cNvPr>
              <p:cNvCxnSpPr/>
              <p:nvPr/>
            </p:nvCxnSpPr>
            <p:spPr>
              <a:xfrm flipV="1">
                <a:off x="10679227" y="6279945"/>
                <a:ext cx="421785" cy="0"/>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0" name="角丸四角形 46">
                <a:extLst>
                  <a:ext uri="{FF2B5EF4-FFF2-40B4-BE49-F238E27FC236}">
                    <a16:creationId xmlns:a16="http://schemas.microsoft.com/office/drawing/2014/main" id="{A36EA249-932D-41E5-8877-7F8EB74B7E17}"/>
                  </a:ext>
                </a:extLst>
              </p:cNvPr>
              <p:cNvSpPr/>
              <p:nvPr/>
            </p:nvSpPr>
            <p:spPr>
              <a:xfrm>
                <a:off x="8473382" y="5424329"/>
                <a:ext cx="937302" cy="668358"/>
              </a:xfrm>
              <a:prstGeom prst="roundRect">
                <a:avLst/>
              </a:prstGeom>
              <a:solidFill>
                <a:srgbClr val="9C9CDF"/>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事務局</a:t>
                </a:r>
              </a:p>
            </p:txBody>
          </p:sp>
          <p:sp>
            <p:nvSpPr>
              <p:cNvPr id="111" name="角丸四角形 47">
                <a:extLst>
                  <a:ext uri="{FF2B5EF4-FFF2-40B4-BE49-F238E27FC236}">
                    <a16:creationId xmlns:a16="http://schemas.microsoft.com/office/drawing/2014/main" id="{F9888133-253E-4861-864B-42B1C4572F24}"/>
                  </a:ext>
                </a:extLst>
              </p:cNvPr>
              <p:cNvSpPr/>
              <p:nvPr/>
            </p:nvSpPr>
            <p:spPr>
              <a:xfrm>
                <a:off x="7385038" y="5410364"/>
                <a:ext cx="656111" cy="668358"/>
              </a:xfrm>
              <a:prstGeom prst="roundRect">
                <a:avLst/>
              </a:prstGeom>
              <a:ln w="12700"/>
            </p:spPr>
            <p:style>
              <a:lnRef idx="2">
                <a:schemeClr val="accent3">
                  <a:shade val="50000"/>
                </a:schemeClr>
              </a:lnRef>
              <a:fillRef idx="1">
                <a:schemeClr val="accent3"/>
              </a:fillRef>
              <a:effectRef idx="0">
                <a:schemeClr val="accent3"/>
              </a:effectRef>
              <a:fontRef idx="minor">
                <a:schemeClr val="lt1"/>
              </a:fontRef>
            </p:style>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大阪府</a:t>
                </a:r>
              </a:p>
            </p:txBody>
          </p:sp>
          <p:sp>
            <p:nvSpPr>
              <p:cNvPr id="112" name="正方形/長方形 111">
                <a:extLst>
                  <a:ext uri="{FF2B5EF4-FFF2-40B4-BE49-F238E27FC236}">
                    <a16:creationId xmlns:a16="http://schemas.microsoft.com/office/drawing/2014/main" id="{CDBD571E-FBA3-4F2B-9645-FD1C2C5B815B}"/>
                  </a:ext>
                </a:extLst>
              </p:cNvPr>
              <p:cNvSpPr/>
              <p:nvPr/>
            </p:nvSpPr>
            <p:spPr>
              <a:xfrm>
                <a:off x="8765202" y="6154944"/>
                <a:ext cx="945353" cy="46122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派遣依頼</a:t>
                </a:r>
              </a:p>
            </p:txBody>
          </p:sp>
          <p:cxnSp>
            <p:nvCxnSpPr>
              <p:cNvPr id="113" name="直線矢印コネクタ 112">
                <a:extLst>
                  <a:ext uri="{FF2B5EF4-FFF2-40B4-BE49-F238E27FC236}">
                    <a16:creationId xmlns:a16="http://schemas.microsoft.com/office/drawing/2014/main" id="{EA042239-86AB-44C2-806C-37252DFA208F}"/>
                  </a:ext>
                </a:extLst>
              </p:cNvPr>
              <p:cNvCxnSpPr/>
              <p:nvPr/>
            </p:nvCxnSpPr>
            <p:spPr>
              <a:xfrm flipV="1">
                <a:off x="8092766" y="5622923"/>
                <a:ext cx="331810" cy="1446"/>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14" name="正方形/長方形 113">
                <a:extLst>
                  <a:ext uri="{FF2B5EF4-FFF2-40B4-BE49-F238E27FC236}">
                    <a16:creationId xmlns:a16="http://schemas.microsoft.com/office/drawing/2014/main" id="{EDB67A5B-B972-4751-BE58-DD50CDBEB601}"/>
                  </a:ext>
                </a:extLst>
              </p:cNvPr>
              <p:cNvSpPr/>
              <p:nvPr/>
            </p:nvSpPr>
            <p:spPr>
              <a:xfrm>
                <a:off x="7648253" y="5163142"/>
                <a:ext cx="1244418" cy="40418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委託</a:t>
                </a:r>
              </a:p>
            </p:txBody>
          </p:sp>
          <p:cxnSp>
            <p:nvCxnSpPr>
              <p:cNvPr id="115" name="直線矢印コネクタ 114">
                <a:extLst>
                  <a:ext uri="{FF2B5EF4-FFF2-40B4-BE49-F238E27FC236}">
                    <a16:creationId xmlns:a16="http://schemas.microsoft.com/office/drawing/2014/main" id="{A77E5661-ACD7-4758-85E0-3463E6FF1059}"/>
                  </a:ext>
                </a:extLst>
              </p:cNvPr>
              <p:cNvCxnSpPr/>
              <p:nvPr/>
            </p:nvCxnSpPr>
            <p:spPr>
              <a:xfrm>
                <a:off x="9446866" y="5706952"/>
                <a:ext cx="802662" cy="55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6" name="正方形/長方形 115">
                <a:extLst>
                  <a:ext uri="{FF2B5EF4-FFF2-40B4-BE49-F238E27FC236}">
                    <a16:creationId xmlns:a16="http://schemas.microsoft.com/office/drawing/2014/main" id="{3B942E67-F588-4630-BA9C-2D8B5A151E2D}"/>
                  </a:ext>
                </a:extLst>
              </p:cNvPr>
              <p:cNvSpPr/>
              <p:nvPr/>
            </p:nvSpPr>
            <p:spPr>
              <a:xfrm>
                <a:off x="9181392" y="5324535"/>
                <a:ext cx="1244418" cy="3623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出動要請</a:t>
                </a:r>
              </a:p>
            </p:txBody>
          </p:sp>
          <p:sp>
            <p:nvSpPr>
              <p:cNvPr id="117" name="角丸四角形 53">
                <a:extLst>
                  <a:ext uri="{FF2B5EF4-FFF2-40B4-BE49-F238E27FC236}">
                    <a16:creationId xmlns:a16="http://schemas.microsoft.com/office/drawing/2014/main" id="{B9FF463F-9E91-4A5E-A9DF-B6F80742DD53}"/>
                  </a:ext>
                </a:extLst>
              </p:cNvPr>
              <p:cNvSpPr/>
              <p:nvPr/>
            </p:nvSpPr>
            <p:spPr>
              <a:xfrm>
                <a:off x="10127201" y="5252781"/>
                <a:ext cx="2270278" cy="2164994"/>
              </a:xfrm>
              <a:prstGeom prst="roundRect">
                <a:avLst/>
              </a:prstGeom>
              <a:no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cxnSp>
            <p:nvCxnSpPr>
              <p:cNvPr id="118" name="直線コネクタ 117">
                <a:extLst>
                  <a:ext uri="{FF2B5EF4-FFF2-40B4-BE49-F238E27FC236}">
                    <a16:creationId xmlns:a16="http://schemas.microsoft.com/office/drawing/2014/main" id="{7A8343EE-FF6E-4C48-AB30-44927AC847AC}"/>
                  </a:ext>
                </a:extLst>
              </p:cNvPr>
              <p:cNvCxnSpPr/>
              <p:nvPr/>
            </p:nvCxnSpPr>
            <p:spPr>
              <a:xfrm flipV="1">
                <a:off x="8924168" y="5118574"/>
                <a:ext cx="0" cy="3037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a:extLst>
                  <a:ext uri="{FF2B5EF4-FFF2-40B4-BE49-F238E27FC236}">
                    <a16:creationId xmlns:a16="http://schemas.microsoft.com/office/drawing/2014/main" id="{305DC7EC-7D9D-421E-A65E-64BDB0D7280B}"/>
                  </a:ext>
                </a:extLst>
              </p:cNvPr>
              <p:cNvCxnSpPr/>
              <p:nvPr/>
            </p:nvCxnSpPr>
            <p:spPr>
              <a:xfrm>
                <a:off x="8916117" y="5118574"/>
                <a:ext cx="2868616" cy="94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直線矢印コネクタ 119">
                <a:extLst>
                  <a:ext uri="{FF2B5EF4-FFF2-40B4-BE49-F238E27FC236}">
                    <a16:creationId xmlns:a16="http://schemas.microsoft.com/office/drawing/2014/main" id="{C72A98A3-11CE-46C4-A2C7-B70A3B1B89B2}"/>
                  </a:ext>
                </a:extLst>
              </p:cNvPr>
              <p:cNvCxnSpPr>
                <a:cxnSpLocks/>
              </p:cNvCxnSpPr>
              <p:nvPr/>
            </p:nvCxnSpPr>
            <p:spPr>
              <a:xfrm>
                <a:off x="11773222" y="5128061"/>
                <a:ext cx="0" cy="279183"/>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21" name="正方形/長方形 120">
                <a:extLst>
                  <a:ext uri="{FF2B5EF4-FFF2-40B4-BE49-F238E27FC236}">
                    <a16:creationId xmlns:a16="http://schemas.microsoft.com/office/drawing/2014/main" id="{119C2DA7-E511-4523-BB89-C00C774C8DF8}"/>
                  </a:ext>
                </a:extLst>
              </p:cNvPr>
              <p:cNvSpPr/>
              <p:nvPr/>
            </p:nvSpPr>
            <p:spPr>
              <a:xfrm>
                <a:off x="9675229" y="4791553"/>
                <a:ext cx="1244418" cy="30769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派遣要請</a:t>
                </a:r>
              </a:p>
            </p:txBody>
          </p:sp>
          <p:cxnSp>
            <p:nvCxnSpPr>
              <p:cNvPr id="122" name="直線矢印コネクタ 121">
                <a:extLst>
                  <a:ext uri="{FF2B5EF4-FFF2-40B4-BE49-F238E27FC236}">
                    <a16:creationId xmlns:a16="http://schemas.microsoft.com/office/drawing/2014/main" id="{1E0184D3-2AC7-4E44-9C1D-F522E67DC8FE}"/>
                  </a:ext>
                </a:extLst>
              </p:cNvPr>
              <p:cNvCxnSpPr/>
              <p:nvPr/>
            </p:nvCxnSpPr>
            <p:spPr>
              <a:xfrm flipH="1">
                <a:off x="8078698" y="5886040"/>
                <a:ext cx="359927" cy="3402"/>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23" name="正方形/長方形 122">
                <a:extLst>
                  <a:ext uri="{FF2B5EF4-FFF2-40B4-BE49-F238E27FC236}">
                    <a16:creationId xmlns:a16="http://schemas.microsoft.com/office/drawing/2014/main" id="{30103CDF-3A1B-4614-A05F-7A7086DB0C7F}"/>
                  </a:ext>
                </a:extLst>
              </p:cNvPr>
              <p:cNvSpPr/>
              <p:nvPr/>
            </p:nvSpPr>
            <p:spPr>
              <a:xfrm>
                <a:off x="7645611" y="5911607"/>
                <a:ext cx="1244418" cy="46122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報告</a:t>
                </a:r>
              </a:p>
            </p:txBody>
          </p:sp>
          <p:cxnSp>
            <p:nvCxnSpPr>
              <p:cNvPr id="124" name="直線矢印コネクタ 123">
                <a:extLst>
                  <a:ext uri="{FF2B5EF4-FFF2-40B4-BE49-F238E27FC236}">
                    <a16:creationId xmlns:a16="http://schemas.microsoft.com/office/drawing/2014/main" id="{5AEF7A68-7BF6-434B-A636-F34FA0F93320}"/>
                  </a:ext>
                </a:extLst>
              </p:cNvPr>
              <p:cNvCxnSpPr/>
              <p:nvPr/>
            </p:nvCxnSpPr>
            <p:spPr>
              <a:xfrm flipH="1" flipV="1">
                <a:off x="9420758" y="5891745"/>
                <a:ext cx="830650" cy="736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5" name="正方形/長方形 124">
                <a:extLst>
                  <a:ext uri="{FF2B5EF4-FFF2-40B4-BE49-F238E27FC236}">
                    <a16:creationId xmlns:a16="http://schemas.microsoft.com/office/drawing/2014/main" id="{2A95EC54-738B-4950-A283-302F63650C38}"/>
                  </a:ext>
                </a:extLst>
              </p:cNvPr>
              <p:cNvSpPr/>
              <p:nvPr/>
            </p:nvSpPr>
            <p:spPr>
              <a:xfrm>
                <a:off x="9249022" y="5817674"/>
                <a:ext cx="1244418" cy="4612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報告</a:t>
                </a:r>
              </a:p>
            </p:txBody>
          </p:sp>
          <p:cxnSp>
            <p:nvCxnSpPr>
              <p:cNvPr id="126" name="直線コネクタ 125">
                <a:extLst>
                  <a:ext uri="{FF2B5EF4-FFF2-40B4-BE49-F238E27FC236}">
                    <a16:creationId xmlns:a16="http://schemas.microsoft.com/office/drawing/2014/main" id="{B74CDCEB-2639-4921-AEB6-F04ADBBCBF13}"/>
                  </a:ext>
                </a:extLst>
              </p:cNvPr>
              <p:cNvCxnSpPr/>
              <p:nvPr/>
            </p:nvCxnSpPr>
            <p:spPr>
              <a:xfrm flipH="1" flipV="1">
                <a:off x="7550125" y="6117155"/>
                <a:ext cx="2617" cy="7272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線矢印コネクタ 126">
                <a:extLst>
                  <a:ext uri="{FF2B5EF4-FFF2-40B4-BE49-F238E27FC236}">
                    <a16:creationId xmlns:a16="http://schemas.microsoft.com/office/drawing/2014/main" id="{796614EC-6B9E-4291-A8EE-7143D050375D}"/>
                  </a:ext>
                </a:extLst>
              </p:cNvPr>
              <p:cNvCxnSpPr>
                <a:endCxn id="98" idx="2"/>
              </p:cNvCxnSpPr>
              <p:nvPr/>
            </p:nvCxnSpPr>
            <p:spPr>
              <a:xfrm>
                <a:off x="7544576" y="6841510"/>
                <a:ext cx="1007961" cy="2898"/>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28" name="正方形/長方形 127">
                <a:extLst>
                  <a:ext uri="{FF2B5EF4-FFF2-40B4-BE49-F238E27FC236}">
                    <a16:creationId xmlns:a16="http://schemas.microsoft.com/office/drawing/2014/main" id="{D40F69C6-855D-4068-8D5A-4C3C0827B223}"/>
                  </a:ext>
                </a:extLst>
              </p:cNvPr>
              <p:cNvSpPr/>
              <p:nvPr/>
            </p:nvSpPr>
            <p:spPr>
              <a:xfrm>
                <a:off x="7262924" y="6447892"/>
                <a:ext cx="1551066" cy="4612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働きかけ</a:t>
                </a:r>
              </a:p>
            </p:txBody>
          </p:sp>
          <p:sp>
            <p:nvSpPr>
              <p:cNvPr id="129" name="楕円 128">
                <a:extLst>
                  <a:ext uri="{FF2B5EF4-FFF2-40B4-BE49-F238E27FC236}">
                    <a16:creationId xmlns:a16="http://schemas.microsoft.com/office/drawing/2014/main" id="{D714B121-AB31-47B9-89AB-CC5C5C433417}"/>
                  </a:ext>
                </a:extLst>
              </p:cNvPr>
              <p:cNvSpPr/>
              <p:nvPr/>
            </p:nvSpPr>
            <p:spPr>
              <a:xfrm>
                <a:off x="11162553" y="5424330"/>
                <a:ext cx="1124761" cy="380170"/>
              </a:xfrm>
              <a:prstGeom prst="ellipse">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弁護士</a:t>
                </a:r>
              </a:p>
            </p:txBody>
          </p:sp>
          <p:sp>
            <p:nvSpPr>
              <p:cNvPr id="130" name="楕円 129">
                <a:extLst>
                  <a:ext uri="{FF2B5EF4-FFF2-40B4-BE49-F238E27FC236}">
                    <a16:creationId xmlns:a16="http://schemas.microsoft.com/office/drawing/2014/main" id="{681EAD67-E399-460E-9DB2-14143869C31D}"/>
                  </a:ext>
                </a:extLst>
              </p:cNvPr>
              <p:cNvSpPr/>
              <p:nvPr/>
            </p:nvSpPr>
            <p:spPr>
              <a:xfrm>
                <a:off x="11162553" y="6089858"/>
                <a:ext cx="1124761" cy="380169"/>
              </a:xfrm>
              <a:prstGeom prst="ellipse">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構造建築士</a:t>
                </a:r>
              </a:p>
            </p:txBody>
          </p:sp>
          <p:cxnSp>
            <p:nvCxnSpPr>
              <p:cNvPr id="131" name="直線コネクタ 130">
                <a:extLst>
                  <a:ext uri="{FF2B5EF4-FFF2-40B4-BE49-F238E27FC236}">
                    <a16:creationId xmlns:a16="http://schemas.microsoft.com/office/drawing/2014/main" id="{EA769A3B-E145-4B3A-942A-9BAD5D6881BB}"/>
                  </a:ext>
                </a:extLst>
              </p:cNvPr>
              <p:cNvCxnSpPr/>
              <p:nvPr/>
            </p:nvCxnSpPr>
            <p:spPr>
              <a:xfrm>
                <a:off x="10679227" y="6946159"/>
                <a:ext cx="421785" cy="0"/>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2" name="直線矢印コネクタ 131">
                <a:extLst>
                  <a:ext uri="{FF2B5EF4-FFF2-40B4-BE49-F238E27FC236}">
                    <a16:creationId xmlns:a16="http://schemas.microsoft.com/office/drawing/2014/main" id="{0788F9C1-6292-4307-A70D-A766005E600B}"/>
                  </a:ext>
                </a:extLst>
              </p:cNvPr>
              <p:cNvCxnSpPr/>
              <p:nvPr/>
            </p:nvCxnSpPr>
            <p:spPr>
              <a:xfrm flipV="1">
                <a:off x="8934840" y="6125604"/>
                <a:ext cx="0" cy="421476"/>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9" name="テキスト ボックス 8">
              <a:extLst>
                <a:ext uri="{FF2B5EF4-FFF2-40B4-BE49-F238E27FC236}">
                  <a16:creationId xmlns:a16="http://schemas.microsoft.com/office/drawing/2014/main" id="{AADA3F81-59BA-CB89-D27E-9F6F46FA270D}"/>
                </a:ext>
              </a:extLst>
            </p:cNvPr>
            <p:cNvSpPr txBox="1"/>
            <p:nvPr/>
          </p:nvSpPr>
          <p:spPr>
            <a:xfrm>
              <a:off x="5260728" y="2354479"/>
              <a:ext cx="902811" cy="30777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フロー図</a:t>
              </a:r>
            </a:p>
          </p:txBody>
        </p:sp>
        <p:sp>
          <p:nvSpPr>
            <p:cNvPr id="12" name="Rectangle 3">
              <a:extLst>
                <a:ext uri="{FF2B5EF4-FFF2-40B4-BE49-F238E27FC236}">
                  <a16:creationId xmlns:a16="http://schemas.microsoft.com/office/drawing/2014/main" id="{AC346AC3-4E2F-CF36-01F4-69D45A109D90}"/>
                </a:ext>
              </a:extLst>
            </p:cNvPr>
            <p:cNvSpPr>
              <a:spLocks noChangeArrowheads="1"/>
            </p:cNvSpPr>
            <p:nvPr/>
          </p:nvSpPr>
          <p:spPr bwMode="auto">
            <a:xfrm>
              <a:off x="5133069" y="2340884"/>
              <a:ext cx="3823116" cy="1763712"/>
            </a:xfrm>
            <a:prstGeom prst="roundRect">
              <a:avLst>
                <a:gd name="adj" fmla="val 11123"/>
              </a:avLst>
            </a:prstGeom>
            <a:noFill/>
            <a:ln w="9525">
              <a:solidFill>
                <a:schemeClr val="accent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ja-JP" altLang="en-US"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grpSp>
      <p:sp>
        <p:nvSpPr>
          <p:cNvPr id="14" name="テキスト ボックス 13">
            <a:extLst>
              <a:ext uri="{FF2B5EF4-FFF2-40B4-BE49-F238E27FC236}">
                <a16:creationId xmlns:a16="http://schemas.microsoft.com/office/drawing/2014/main" id="{709B7104-105B-A885-BAB8-FF919B7A5CAB}"/>
              </a:ext>
            </a:extLst>
          </p:cNvPr>
          <p:cNvSpPr txBox="1"/>
          <p:nvPr/>
        </p:nvSpPr>
        <p:spPr>
          <a:xfrm>
            <a:off x="6853255" y="6498352"/>
            <a:ext cx="1261884" cy="253916"/>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派遣時の様子</a:t>
            </a: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58" name="テキスト ボックス 57">
            <a:extLst>
              <a:ext uri="{FF2B5EF4-FFF2-40B4-BE49-F238E27FC236}">
                <a16:creationId xmlns:a16="http://schemas.microsoft.com/office/drawing/2014/main" id="{DD39CB44-998C-4D74-B430-D0F76EE044F7}"/>
              </a:ext>
            </a:extLst>
          </p:cNvPr>
          <p:cNvSpPr txBox="1"/>
          <p:nvPr/>
        </p:nvSpPr>
        <p:spPr>
          <a:xfrm>
            <a:off x="1371556" y="2320223"/>
            <a:ext cx="1795006" cy="30777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令和</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2</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年度制度創設</a:t>
            </a:r>
          </a:p>
        </p:txBody>
      </p:sp>
      <p:sp>
        <p:nvSpPr>
          <p:cNvPr id="57" name="スライド番号プレースホルダー 3">
            <a:extLst>
              <a:ext uri="{FF2B5EF4-FFF2-40B4-BE49-F238E27FC236}">
                <a16:creationId xmlns:a16="http://schemas.microsoft.com/office/drawing/2014/main" id="{CD5DD1A9-BE0D-4A42-B1E9-9D949B142EB3}"/>
              </a:ext>
            </a:extLst>
          </p:cNvPr>
          <p:cNvSpPr txBox="1">
            <a:spLocks/>
          </p:cNvSpPr>
          <p:nvPr/>
        </p:nvSpPr>
        <p:spPr bwMode="auto">
          <a:xfrm>
            <a:off x="7010400"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954CD4-AF95-4C78-B160-84012AB9CEDB}" type="slidenum">
              <a:rPr kumimoji="1" lang="en-US" altLang="ja-JP" sz="11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59" name="テキスト ボックス 58">
            <a:extLst>
              <a:ext uri="{FF2B5EF4-FFF2-40B4-BE49-F238E27FC236}">
                <a16:creationId xmlns:a16="http://schemas.microsoft.com/office/drawing/2014/main" id="{626917A0-A8C6-4780-B65F-4344A4138C5D}"/>
              </a:ext>
            </a:extLst>
          </p:cNvPr>
          <p:cNvSpPr txBox="1"/>
          <p:nvPr/>
        </p:nvSpPr>
        <p:spPr>
          <a:xfrm>
            <a:off x="216000" y="6091770"/>
            <a:ext cx="5887890" cy="523220"/>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20</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棟に専門家の派遣を行った結果、７棟が耐震化（予定含む）</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につながっており、一定の効果がある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60" name="正方形/長方形 59">
            <a:extLst>
              <a:ext uri="{FF2B5EF4-FFF2-40B4-BE49-F238E27FC236}">
                <a16:creationId xmlns:a16="http://schemas.microsoft.com/office/drawing/2014/main" id="{A3C0F337-EC5F-49F3-9A45-5A155C65BA64}"/>
              </a:ext>
            </a:extLst>
          </p:cNvPr>
          <p:cNvSpPr/>
          <p:nvPr/>
        </p:nvSpPr>
        <p:spPr>
          <a:xfrm>
            <a:off x="216000" y="5731770"/>
            <a:ext cx="1620000" cy="360000"/>
          </a:xfrm>
          <a:prstGeom prst="rect">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効果の評価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A</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61" name="正方形/長方形 60">
            <a:extLst>
              <a:ext uri="{FF2B5EF4-FFF2-40B4-BE49-F238E27FC236}">
                <a16:creationId xmlns:a16="http://schemas.microsoft.com/office/drawing/2014/main" id="{9283E62D-4D2D-41F7-8418-95C1AC302AEB}"/>
              </a:ext>
            </a:extLst>
          </p:cNvPr>
          <p:cNvSpPr/>
          <p:nvPr/>
        </p:nvSpPr>
        <p:spPr>
          <a:xfrm>
            <a:off x="216000" y="4002466"/>
            <a:ext cx="1620000" cy="360000"/>
          </a:xfrm>
          <a:prstGeom prst="rect">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B</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2172740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a:extLst>
              <a:ext uri="{FF2B5EF4-FFF2-40B4-BE49-F238E27FC236}">
                <a16:creationId xmlns:a16="http://schemas.microsoft.com/office/drawing/2014/main" id="{2DE8B6DF-8BAB-4F77-9402-D4EF8AF27CB1}"/>
              </a:ext>
            </a:extLst>
          </p:cNvPr>
          <p:cNvSpPr>
            <a:spLocks noGrp="1"/>
          </p:cNvSpPr>
          <p:nvPr>
            <p:ph type="title"/>
          </p:nvPr>
        </p:nvSpPr>
        <p:spPr>
          <a:xfrm>
            <a:off x="-1" y="234000"/>
            <a:ext cx="9052561" cy="648000"/>
          </a:xfrm>
        </p:spPr>
        <p:txBody>
          <a:bodyPr/>
          <a:lstStyle/>
          <a:p>
            <a:r>
              <a:rPr lang="ja-JP" altLang="en-US" sz="2000" b="1" dirty="0">
                <a:latin typeface="游ゴシック" panose="020B0400000000000000" pitchFamily="50" charset="-128"/>
                <a:ea typeface="游ゴシック" panose="020B0400000000000000" pitchFamily="50" charset="-128"/>
              </a:rPr>
              <a:t>■広域緊急交通路沿道建築物</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きっかけづくり・具体化、負担軽減の支援</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　</a:t>
            </a:r>
            <a:br>
              <a:rPr lang="en-US" altLang="ja-JP" sz="2000" b="1" dirty="0">
                <a:latin typeface="游ゴシック" panose="020B0400000000000000" pitchFamily="50" charset="-128"/>
                <a:ea typeface="游ゴシック" panose="020B0400000000000000" pitchFamily="50" charset="-128"/>
              </a:rPr>
            </a:br>
            <a:r>
              <a:rPr lang="ja-JP" altLang="en-US" sz="2000" b="1" dirty="0">
                <a:latin typeface="游ゴシック" panose="020B0400000000000000" pitchFamily="50" charset="-128"/>
                <a:ea typeface="游ゴシック" panose="020B0400000000000000" pitchFamily="50" charset="-128"/>
              </a:rPr>
              <a:t>　ダイレクトメール送付等による働きかけ（ブロック塀）</a:t>
            </a:r>
          </a:p>
        </p:txBody>
      </p:sp>
      <p:pic>
        <p:nvPicPr>
          <p:cNvPr id="2" name="図 1">
            <a:extLst>
              <a:ext uri="{FF2B5EF4-FFF2-40B4-BE49-F238E27FC236}">
                <a16:creationId xmlns:a16="http://schemas.microsoft.com/office/drawing/2014/main" id="{D8EF6BEC-EC8C-430B-A1B4-E819A4A1ED1B}"/>
              </a:ext>
            </a:extLst>
          </p:cNvPr>
          <p:cNvPicPr>
            <a:picLocks noChangeAspect="1"/>
          </p:cNvPicPr>
          <p:nvPr/>
        </p:nvPicPr>
        <p:blipFill>
          <a:blip r:embed="rId4"/>
          <a:stretch>
            <a:fillRect/>
          </a:stretch>
        </p:blipFill>
        <p:spPr>
          <a:xfrm>
            <a:off x="7341862" y="4241515"/>
            <a:ext cx="1296001" cy="1872000"/>
          </a:xfrm>
          <a:prstGeom prst="rect">
            <a:avLst/>
          </a:prstGeom>
        </p:spPr>
      </p:pic>
      <p:graphicFrame>
        <p:nvGraphicFramePr>
          <p:cNvPr id="4" name="オブジェクト 3">
            <a:extLst>
              <a:ext uri="{FF2B5EF4-FFF2-40B4-BE49-F238E27FC236}">
                <a16:creationId xmlns:a16="http://schemas.microsoft.com/office/drawing/2014/main" id="{C2653EFB-B3FE-40A8-B275-AE3C79DE7981}"/>
              </a:ext>
            </a:extLst>
          </p:cNvPr>
          <p:cNvGraphicFramePr>
            <a:graphicFrameLocks noChangeAspect="1"/>
          </p:cNvGraphicFramePr>
          <p:nvPr/>
        </p:nvGraphicFramePr>
        <p:xfrm>
          <a:off x="5812053" y="2234023"/>
          <a:ext cx="1323047" cy="1872000"/>
        </p:xfrm>
        <a:graphic>
          <a:graphicData uri="http://schemas.openxmlformats.org/presentationml/2006/ole">
            <mc:AlternateContent xmlns:mc="http://schemas.openxmlformats.org/markup-compatibility/2006">
              <mc:Choice xmlns:v="urn:schemas-microsoft-com:vml" Requires="v">
                <p:oleObj spid="_x0000_s1052" name="Acrobat Document" r:id="rId5" imgW="4533728" imgH="6415686" progId="AcroExch.Document.DC">
                  <p:embed/>
                </p:oleObj>
              </mc:Choice>
              <mc:Fallback>
                <p:oleObj name="Acrobat Document" r:id="rId5" imgW="4533728" imgH="6415686" progId="AcroExch.Document.DC">
                  <p:embed/>
                  <p:pic>
                    <p:nvPicPr>
                      <p:cNvPr id="4" name="オブジェクト 3">
                        <a:extLst>
                          <a:ext uri="{FF2B5EF4-FFF2-40B4-BE49-F238E27FC236}">
                            <a16:creationId xmlns:a16="http://schemas.microsoft.com/office/drawing/2014/main" id="{C2653EFB-B3FE-40A8-B275-AE3C79DE7981}"/>
                          </a:ext>
                        </a:extLst>
                      </p:cNvPr>
                      <p:cNvPicPr/>
                      <p:nvPr/>
                    </p:nvPicPr>
                    <p:blipFill>
                      <a:blip r:embed="rId6"/>
                      <a:stretch>
                        <a:fillRect/>
                      </a:stretch>
                    </p:blipFill>
                    <p:spPr>
                      <a:xfrm>
                        <a:off x="5812053" y="2234023"/>
                        <a:ext cx="1323047" cy="1872000"/>
                      </a:xfrm>
                      <a:prstGeom prst="rect">
                        <a:avLst/>
                      </a:prstGeom>
                    </p:spPr>
                  </p:pic>
                </p:oleObj>
              </mc:Fallback>
            </mc:AlternateContent>
          </a:graphicData>
        </a:graphic>
      </p:graphicFrame>
      <p:pic>
        <p:nvPicPr>
          <p:cNvPr id="19" name="図 18">
            <a:extLst>
              <a:ext uri="{FF2B5EF4-FFF2-40B4-BE49-F238E27FC236}">
                <a16:creationId xmlns:a16="http://schemas.microsoft.com/office/drawing/2014/main" id="{60499480-8656-49F6-8DC6-45D62E257F2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200741" y="2234023"/>
            <a:ext cx="1456364" cy="1870674"/>
          </a:xfrm>
          <a:prstGeom prst="rect">
            <a:avLst/>
          </a:prstGeom>
        </p:spPr>
      </p:pic>
      <p:sp>
        <p:nvSpPr>
          <p:cNvPr id="12" name="テキスト ボックス 11">
            <a:extLst>
              <a:ext uri="{FF2B5EF4-FFF2-40B4-BE49-F238E27FC236}">
                <a16:creationId xmlns:a16="http://schemas.microsoft.com/office/drawing/2014/main" id="{327FE4AF-7881-066D-9EC0-4E0A81D44869}"/>
              </a:ext>
            </a:extLst>
          </p:cNvPr>
          <p:cNvSpPr txBox="1"/>
          <p:nvPr/>
        </p:nvSpPr>
        <p:spPr>
          <a:xfrm>
            <a:off x="216000" y="2700000"/>
            <a:ext cx="3951622" cy="523220"/>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○毎年度、所有者へダイレクトメールを送付</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R5</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37</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件</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EC443E70-B62D-38E8-E9C3-C54E3E9D613B}"/>
              </a:ext>
            </a:extLst>
          </p:cNvPr>
          <p:cNvSpPr txBox="1"/>
          <p:nvPr/>
        </p:nvSpPr>
        <p:spPr>
          <a:xfrm>
            <a:off x="215999" y="4241515"/>
            <a:ext cx="5596053" cy="95410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○所有者の中には高齢者が多く含まれていたため、個別訪問により、</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診断結果の公表や補助申請の手続きの流れなどをより丁寧に説明</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したことで、補助を受けて耐震診断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112</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件、除却等</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72</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件と多くの</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耐震化につながっている</a:t>
            </a:r>
          </a:p>
        </p:txBody>
      </p:sp>
      <p:sp>
        <p:nvSpPr>
          <p:cNvPr id="18" name="正方形/長方形 17">
            <a:extLst>
              <a:ext uri="{FF2B5EF4-FFF2-40B4-BE49-F238E27FC236}">
                <a16:creationId xmlns:a16="http://schemas.microsoft.com/office/drawing/2014/main" id="{C4AA084B-465C-246D-7EE2-E5ABB5F03B30}"/>
              </a:ext>
            </a:extLst>
          </p:cNvPr>
          <p:cNvSpPr/>
          <p:nvPr/>
        </p:nvSpPr>
        <p:spPr>
          <a:xfrm>
            <a:off x="216000" y="2268000"/>
            <a:ext cx="1152000" cy="360000"/>
          </a:xfrm>
          <a:prstGeom prst="rect">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取組実績</a:t>
            </a:r>
          </a:p>
        </p:txBody>
      </p:sp>
      <p:sp>
        <p:nvSpPr>
          <p:cNvPr id="21" name="テキスト ボックス 20">
            <a:extLst>
              <a:ext uri="{FF2B5EF4-FFF2-40B4-BE49-F238E27FC236}">
                <a16:creationId xmlns:a16="http://schemas.microsoft.com/office/drawing/2014/main" id="{860D30D5-CFE0-9359-3339-08AADC667731}"/>
              </a:ext>
            </a:extLst>
          </p:cNvPr>
          <p:cNvSpPr txBox="1"/>
          <p:nvPr/>
        </p:nvSpPr>
        <p:spPr>
          <a:xfrm>
            <a:off x="216000" y="1152000"/>
            <a:ext cx="8712000" cy="1008000"/>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tIns="36000" bIns="36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○広域緊急交通路沿道のブロック塀の所有者にダイレクトメール送付や個別訪問を実施</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○補助制度に加え、補助申請の手続きの流れのチラシを送付</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○令和４年度、令和５年度は耐震診断の結果の公表に向けて働きかけを強化</a:t>
            </a:r>
          </a:p>
        </p:txBody>
      </p:sp>
      <p:sp>
        <p:nvSpPr>
          <p:cNvPr id="4096" name="テキスト ボックス 4095">
            <a:extLst>
              <a:ext uri="{FF2B5EF4-FFF2-40B4-BE49-F238E27FC236}">
                <a16:creationId xmlns:a16="http://schemas.microsoft.com/office/drawing/2014/main" id="{C3020489-936F-7ECB-4723-44055798D998}"/>
              </a:ext>
            </a:extLst>
          </p:cNvPr>
          <p:cNvSpPr txBox="1"/>
          <p:nvPr/>
        </p:nvSpPr>
        <p:spPr>
          <a:xfrm>
            <a:off x="6111123" y="4444085"/>
            <a:ext cx="1127232" cy="253916"/>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送付資料例</a:t>
            </a: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5" name="スライド番号プレースホルダー 3">
            <a:extLst>
              <a:ext uri="{FF2B5EF4-FFF2-40B4-BE49-F238E27FC236}">
                <a16:creationId xmlns:a16="http://schemas.microsoft.com/office/drawing/2014/main" id="{01778390-930F-4FEF-8A62-E472B2F61DB0}"/>
              </a:ext>
            </a:extLst>
          </p:cNvPr>
          <p:cNvSpPr txBox="1">
            <a:spLocks/>
          </p:cNvSpPr>
          <p:nvPr/>
        </p:nvSpPr>
        <p:spPr bwMode="auto">
          <a:xfrm>
            <a:off x="7010400"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954CD4-AF95-4C78-B160-84012AB9CEDB}" type="slidenum">
              <a:rPr kumimoji="1" lang="en-US" altLang="ja-JP" sz="11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D179FBEC-A0D5-4306-B4F0-E0FFD16D8B27}"/>
              </a:ext>
            </a:extLst>
          </p:cNvPr>
          <p:cNvSpPr/>
          <p:nvPr/>
        </p:nvSpPr>
        <p:spPr>
          <a:xfrm>
            <a:off x="216000" y="5623216"/>
            <a:ext cx="1620000" cy="360000"/>
          </a:xfrm>
          <a:prstGeom prst="rect">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効果の評価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A</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CE67BC02-8F9F-4E64-AB6F-9D41F5A4CAB4}"/>
              </a:ext>
            </a:extLst>
          </p:cNvPr>
          <p:cNvSpPr txBox="1"/>
          <p:nvPr/>
        </p:nvSpPr>
        <p:spPr>
          <a:xfrm>
            <a:off x="215999" y="5983716"/>
            <a:ext cx="6984742" cy="523220"/>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○毎年送付することで、「所有者への継続的な意識喚起や耐震化の検討のきっかけ」</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や「所有権移転など状況の変化に関する情報の把握」など、一定の効果がある</a:t>
            </a:r>
          </a:p>
        </p:txBody>
      </p:sp>
      <p:sp>
        <p:nvSpPr>
          <p:cNvPr id="25" name="正方形/長方形 24">
            <a:extLst>
              <a:ext uri="{FF2B5EF4-FFF2-40B4-BE49-F238E27FC236}">
                <a16:creationId xmlns:a16="http://schemas.microsoft.com/office/drawing/2014/main" id="{686292A1-D032-4E7D-BB0B-49B48C8CD5A7}"/>
              </a:ext>
            </a:extLst>
          </p:cNvPr>
          <p:cNvSpPr/>
          <p:nvPr/>
        </p:nvSpPr>
        <p:spPr>
          <a:xfrm>
            <a:off x="216000" y="3866256"/>
            <a:ext cx="1620000" cy="360000"/>
          </a:xfrm>
          <a:prstGeom prst="rect">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A</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439358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9820AD3-64A3-4C9E-AFF3-45BA35CD1888}"/>
              </a:ext>
            </a:extLst>
          </p:cNvPr>
          <p:cNvSpPr>
            <a:spLocks noGrp="1"/>
          </p:cNvSpPr>
          <p:nvPr>
            <p:ph type="sldNum" sz="quarter" idx="12"/>
          </p:nvPr>
        </p:nvSpPr>
        <p:spPr>
          <a:xfrm>
            <a:off x="7010400" y="6570663"/>
            <a:ext cx="2133600" cy="287337"/>
          </a:xfrm>
        </p:spPr>
        <p:txBody>
          <a:bodyPr/>
          <a:lstStyle/>
          <a:p>
            <a:pPr>
              <a:defRPr/>
            </a:pPr>
            <a:fld id="{09954CD4-AF95-4C78-B160-84012AB9CEDB}" type="slidenum">
              <a:rPr lang="en-US" altLang="ja-JP" smtClean="0">
                <a:solidFill>
                  <a:srgbClr val="000000"/>
                </a:solidFill>
                <a:latin typeface="游ゴシック" panose="020B0400000000000000" pitchFamily="50" charset="-128"/>
                <a:ea typeface="游ゴシック" panose="020B0400000000000000" pitchFamily="50" charset="-128"/>
              </a:rPr>
              <a:pPr>
                <a:defRPr/>
              </a:pPr>
              <a:t>2</a:t>
            </a:fld>
            <a:endParaRPr lang="en-US" altLang="ja-JP" dirty="0">
              <a:solidFill>
                <a:srgbClr val="000000"/>
              </a:solidFill>
              <a:latin typeface="游ゴシック" panose="020B0400000000000000" pitchFamily="50" charset="-128"/>
              <a:ea typeface="游ゴシック" panose="020B0400000000000000" pitchFamily="50" charset="-128"/>
            </a:endParaRPr>
          </a:p>
        </p:txBody>
      </p:sp>
      <p:sp>
        <p:nvSpPr>
          <p:cNvPr id="6" name="タイトル 1">
            <a:extLst>
              <a:ext uri="{FF2B5EF4-FFF2-40B4-BE49-F238E27FC236}">
                <a16:creationId xmlns:a16="http://schemas.microsoft.com/office/drawing/2014/main" id="{75A26594-5CE2-47A3-ADD2-A7BC5227CDCA}"/>
              </a:ext>
            </a:extLst>
          </p:cNvPr>
          <p:cNvSpPr>
            <a:spLocks noGrp="1"/>
          </p:cNvSpPr>
          <p:nvPr>
            <p:ph type="title"/>
          </p:nvPr>
        </p:nvSpPr>
        <p:spPr>
          <a:xfrm>
            <a:off x="0" y="27143"/>
            <a:ext cx="3262407" cy="461653"/>
          </a:xfrm>
        </p:spPr>
        <p:txBody>
          <a:bodyPr wrap="none">
            <a:spAutoFit/>
          </a:bodyPr>
          <a:lstStyle/>
          <a:p>
            <a:r>
              <a:rPr kumimoji="1" lang="ja-JP" altLang="en-US" b="1" dirty="0">
                <a:latin typeface="游ゴシック" panose="020B0400000000000000" pitchFamily="50" charset="-128"/>
                <a:ea typeface="游ゴシック" panose="020B0400000000000000" pitchFamily="50" charset="-128"/>
              </a:rPr>
              <a:t>住宅の耐震化率の状況</a:t>
            </a:r>
          </a:p>
        </p:txBody>
      </p:sp>
      <p:grpSp>
        <p:nvGrpSpPr>
          <p:cNvPr id="11" name="グループ化 10">
            <a:extLst>
              <a:ext uri="{FF2B5EF4-FFF2-40B4-BE49-F238E27FC236}">
                <a16:creationId xmlns:a16="http://schemas.microsoft.com/office/drawing/2014/main" id="{19220C49-D2E5-43E8-92A4-B9BB045ECF8A}"/>
              </a:ext>
            </a:extLst>
          </p:cNvPr>
          <p:cNvGrpSpPr/>
          <p:nvPr/>
        </p:nvGrpSpPr>
        <p:grpSpPr>
          <a:xfrm>
            <a:off x="-471506" y="914400"/>
            <a:ext cx="9493586" cy="5485036"/>
            <a:chOff x="0" y="309283"/>
            <a:chExt cx="10150288" cy="5802110"/>
          </a:xfrm>
        </p:grpSpPr>
        <p:graphicFrame>
          <p:nvGraphicFramePr>
            <p:cNvPr id="12" name="グラフ 11">
              <a:extLst>
                <a:ext uri="{FF2B5EF4-FFF2-40B4-BE49-F238E27FC236}">
                  <a16:creationId xmlns:a16="http://schemas.microsoft.com/office/drawing/2014/main" id="{38A2C393-D927-4D37-9AC9-DEE1BE11E47F}"/>
                </a:ext>
              </a:extLst>
            </p:cNvPr>
            <p:cNvGraphicFramePr>
              <a:graphicFrameLocks/>
            </p:cNvGraphicFramePr>
            <p:nvPr>
              <p:extLst>
                <p:ext uri="{D42A27DB-BD31-4B8C-83A1-F6EECF244321}">
                  <p14:modId xmlns:p14="http://schemas.microsoft.com/office/powerpoint/2010/main" val="2853767357"/>
                </p:ext>
              </p:extLst>
            </p:nvPr>
          </p:nvGraphicFramePr>
          <p:xfrm>
            <a:off x="0" y="330054"/>
            <a:ext cx="10150288" cy="5781339"/>
          </p:xfrm>
          <a:graphic>
            <a:graphicData uri="http://schemas.openxmlformats.org/drawingml/2006/chart">
              <c:chart xmlns:c="http://schemas.openxmlformats.org/drawingml/2006/chart" xmlns:r="http://schemas.openxmlformats.org/officeDocument/2006/relationships" r:id="rId2"/>
            </a:graphicData>
          </a:graphic>
        </p:graphicFrame>
        <p:sp>
          <p:nvSpPr>
            <p:cNvPr id="13" name="正方形/長方形 12">
              <a:extLst>
                <a:ext uri="{FF2B5EF4-FFF2-40B4-BE49-F238E27FC236}">
                  <a16:creationId xmlns:a16="http://schemas.microsoft.com/office/drawing/2014/main" id="{CDAE41BD-A9B7-4C74-80F1-5624426649C4}"/>
                </a:ext>
              </a:extLst>
            </p:cNvPr>
            <p:cNvSpPr>
              <a:spLocks noChangeArrowheads="1"/>
            </p:cNvSpPr>
            <p:nvPr/>
          </p:nvSpPr>
          <p:spPr bwMode="auto">
            <a:xfrm>
              <a:off x="7464462" y="309283"/>
              <a:ext cx="618565" cy="5100678"/>
            </a:xfrm>
            <a:prstGeom prst="rect">
              <a:avLst/>
            </a:prstGeom>
            <a:solidFill>
              <a:srgbClr xmlns:mc="http://schemas.openxmlformats.org/markup-compatibility/2006" xmlns:a14="http://schemas.microsoft.com/office/drawing/2010/main" val="FFFFFF" mc:Ignorable="a14" a14:legacySpreadsheetColorIndex="9"/>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cxnSp>
          <p:nvCxnSpPr>
            <p:cNvPr id="14" name="直線コネクタ 13">
              <a:extLst>
                <a:ext uri="{FF2B5EF4-FFF2-40B4-BE49-F238E27FC236}">
                  <a16:creationId xmlns:a16="http://schemas.microsoft.com/office/drawing/2014/main" id="{DC026291-F214-42B7-A980-188B60D082DD}"/>
                </a:ext>
              </a:extLst>
            </p:cNvPr>
            <p:cNvCxnSpPr>
              <a:cxnSpLocks noChangeShapeType="1"/>
            </p:cNvCxnSpPr>
            <p:nvPr/>
          </p:nvCxnSpPr>
          <p:spPr bwMode="auto">
            <a:xfrm flipH="1">
              <a:off x="7450980" y="771748"/>
              <a:ext cx="7917" cy="4554074"/>
            </a:xfrm>
            <a:prstGeom prst="line">
              <a:avLst/>
            </a:prstGeom>
            <a:noFill/>
            <a:ln w="9525" algn="ctr">
              <a:solidFill>
                <a:srgbClr xmlns:mc="http://schemas.openxmlformats.org/markup-compatibility/2006" xmlns:a14="http://schemas.microsoft.com/office/drawing/2010/main" val="000000" mc:Ignorable="a14" a14:legacySpreadsheetColorIndex="6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5" name="直線コネクタ 14">
              <a:extLst>
                <a:ext uri="{FF2B5EF4-FFF2-40B4-BE49-F238E27FC236}">
                  <a16:creationId xmlns:a16="http://schemas.microsoft.com/office/drawing/2014/main" id="{6AED8D8D-0627-4EF4-8CFE-CB2C3425B174}"/>
                </a:ext>
              </a:extLst>
            </p:cNvPr>
            <p:cNvCxnSpPr>
              <a:cxnSpLocks noChangeShapeType="1"/>
            </p:cNvCxnSpPr>
            <p:nvPr/>
          </p:nvCxnSpPr>
          <p:spPr bwMode="auto">
            <a:xfrm>
              <a:off x="8087011" y="771134"/>
              <a:ext cx="0" cy="4550052"/>
            </a:xfrm>
            <a:prstGeom prst="line">
              <a:avLst/>
            </a:prstGeom>
            <a:noFill/>
            <a:ln w="9525" algn="ctr">
              <a:solidFill>
                <a:srgbClr xmlns:mc="http://schemas.openxmlformats.org/markup-compatibility/2006" xmlns:a14="http://schemas.microsoft.com/office/drawing/2010/main" val="000000" mc:Ignorable="a14" a14:legacySpreadsheetColorIndex="6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10" name="テキスト ボックス 9">
            <a:extLst>
              <a:ext uri="{FF2B5EF4-FFF2-40B4-BE49-F238E27FC236}">
                <a16:creationId xmlns:a16="http://schemas.microsoft.com/office/drawing/2014/main" id="{7754BB5F-2405-4D5C-9AB3-34212B53346D}"/>
              </a:ext>
            </a:extLst>
          </p:cNvPr>
          <p:cNvSpPr txBox="1"/>
          <p:nvPr/>
        </p:nvSpPr>
        <p:spPr>
          <a:xfrm>
            <a:off x="4475057" y="6136643"/>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各年「住宅・土地統計調査」（総務省統計局）を基に大阪府にて推計</a:t>
            </a:r>
          </a:p>
        </p:txBody>
      </p:sp>
    </p:spTree>
    <p:extLst>
      <p:ext uri="{BB962C8B-B14F-4D97-AF65-F5344CB8AC3E}">
        <p14:creationId xmlns:p14="http://schemas.microsoft.com/office/powerpoint/2010/main" val="2035678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E6E7C8F-F79D-4711-9A35-D5F96CBB505F}"/>
              </a:ext>
            </a:extLst>
          </p:cNvPr>
          <p:cNvSpPr>
            <a:spLocks noGrp="1"/>
          </p:cNvSpPr>
          <p:nvPr>
            <p:ph type="sldNum" sz="quarter" idx="12"/>
          </p:nvPr>
        </p:nvSpPr>
        <p:spPr>
          <a:xfrm>
            <a:off x="7010400" y="6570663"/>
            <a:ext cx="2133600" cy="287337"/>
          </a:xfrm>
        </p:spPr>
        <p:txBody>
          <a:bodyPr/>
          <a:lstStyle/>
          <a:p>
            <a:pPr>
              <a:defRPr/>
            </a:pPr>
            <a:fld id="{09954CD4-AF95-4C78-B160-84012AB9CEDB}" type="slidenum">
              <a:rPr lang="en-US" altLang="ja-JP" smtClean="0">
                <a:solidFill>
                  <a:srgbClr val="000000"/>
                </a:solidFill>
                <a:latin typeface="游ゴシック" panose="020B0400000000000000" pitchFamily="50" charset="-128"/>
                <a:ea typeface="游ゴシック" panose="020B0400000000000000" pitchFamily="50" charset="-128"/>
              </a:rPr>
              <a:pPr>
                <a:defRPr/>
              </a:pPr>
              <a:t>3</a:t>
            </a:fld>
            <a:endParaRPr lang="en-US" altLang="ja-JP">
              <a:solidFill>
                <a:srgbClr val="000000"/>
              </a:solidFill>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D5C63692-B66A-4987-9DDC-FDE0B9934114}"/>
              </a:ext>
            </a:extLst>
          </p:cNvPr>
          <p:cNvSpPr txBox="1"/>
          <p:nvPr/>
        </p:nvSpPr>
        <p:spPr>
          <a:xfrm>
            <a:off x="161910" y="1131783"/>
            <a:ext cx="4144083" cy="30777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r>
              <a:rPr lang="ja-JP" altLang="en-US" sz="1400" dirty="0">
                <a:latin typeface="游ゴシック" panose="020B0400000000000000" pitchFamily="50" charset="-128"/>
                <a:ea typeface="游ゴシック" panose="020B0400000000000000" pitchFamily="50" charset="-128"/>
              </a:rPr>
              <a:t>■大阪府における住宅の耐震化状況 </a:t>
            </a:r>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単位：万戸</a:t>
            </a:r>
            <a:r>
              <a:rPr lang="en-US" altLang="ja-JP" sz="1400" dirty="0">
                <a:latin typeface="游ゴシック" panose="020B0400000000000000" pitchFamily="50" charset="-128"/>
                <a:ea typeface="游ゴシック" panose="020B0400000000000000" pitchFamily="50" charset="-128"/>
              </a:rPr>
              <a:t>]</a:t>
            </a:r>
          </a:p>
        </p:txBody>
      </p:sp>
      <p:sp>
        <p:nvSpPr>
          <p:cNvPr id="16" name="タイトル 1">
            <a:extLst>
              <a:ext uri="{FF2B5EF4-FFF2-40B4-BE49-F238E27FC236}">
                <a16:creationId xmlns:a16="http://schemas.microsoft.com/office/drawing/2014/main" id="{C2C224FC-70EC-42CC-92EB-A5A6652FC905}"/>
              </a:ext>
            </a:extLst>
          </p:cNvPr>
          <p:cNvSpPr>
            <a:spLocks noGrp="1"/>
          </p:cNvSpPr>
          <p:nvPr>
            <p:ph type="title"/>
          </p:nvPr>
        </p:nvSpPr>
        <p:spPr>
          <a:xfrm>
            <a:off x="0" y="27143"/>
            <a:ext cx="4185737" cy="461653"/>
          </a:xfrm>
        </p:spPr>
        <p:txBody>
          <a:bodyPr wrap="none">
            <a:noAutofit/>
          </a:bodyPr>
          <a:lstStyle/>
          <a:p>
            <a:r>
              <a:rPr kumimoji="1" lang="ja-JP" altLang="en-US" b="1" dirty="0">
                <a:latin typeface="游ゴシック" panose="020B0400000000000000" pitchFamily="50" charset="-128"/>
                <a:ea typeface="游ゴシック" panose="020B0400000000000000" pitchFamily="50" charset="-128"/>
              </a:rPr>
              <a:t>住宅の耐震化率の状況</a:t>
            </a:r>
          </a:p>
        </p:txBody>
      </p:sp>
      <p:sp>
        <p:nvSpPr>
          <p:cNvPr id="8" name="テキスト ボックス 7">
            <a:extLst>
              <a:ext uri="{FF2B5EF4-FFF2-40B4-BE49-F238E27FC236}">
                <a16:creationId xmlns:a16="http://schemas.microsoft.com/office/drawing/2014/main" id="{BA8F70C9-14A0-44C5-B14F-2F4392FEC94F}"/>
              </a:ext>
            </a:extLst>
          </p:cNvPr>
          <p:cNvSpPr txBox="1"/>
          <p:nvPr/>
        </p:nvSpPr>
        <p:spPr>
          <a:xfrm>
            <a:off x="3762999" y="1176323"/>
            <a:ext cx="4384051" cy="246221"/>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algn="r" fontAlgn="base">
              <a:spcBef>
                <a:spcPct val="50000"/>
              </a:spcBef>
              <a:spcAft>
                <a:spcPct val="0"/>
              </a:spcAft>
            </a:pP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（各年「住宅・土地統計調査」（総務省統計局）を基に大阪府にて推計）</a:t>
            </a:r>
          </a:p>
        </p:txBody>
      </p:sp>
      <p:pic>
        <p:nvPicPr>
          <p:cNvPr id="5" name="図 4">
            <a:extLst>
              <a:ext uri="{FF2B5EF4-FFF2-40B4-BE49-F238E27FC236}">
                <a16:creationId xmlns:a16="http://schemas.microsoft.com/office/drawing/2014/main" id="{165657B7-E034-409B-9B57-CD2F8CB8D303}"/>
              </a:ext>
            </a:extLst>
          </p:cNvPr>
          <p:cNvPicPr>
            <a:picLocks noChangeAspect="1"/>
          </p:cNvPicPr>
          <p:nvPr/>
        </p:nvPicPr>
        <p:blipFill rotWithShape="1">
          <a:blip r:embed="rId2"/>
          <a:srcRect l="503"/>
          <a:stretch/>
        </p:blipFill>
        <p:spPr>
          <a:xfrm>
            <a:off x="23178" y="1763468"/>
            <a:ext cx="9097962" cy="4504544"/>
          </a:xfrm>
          <a:prstGeom prst="rect">
            <a:avLst/>
          </a:prstGeom>
        </p:spPr>
      </p:pic>
    </p:spTree>
    <p:extLst>
      <p:ext uri="{BB962C8B-B14F-4D97-AF65-F5344CB8AC3E}">
        <p14:creationId xmlns:p14="http://schemas.microsoft.com/office/powerpoint/2010/main" val="3262042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グラフ 20">
            <a:extLst>
              <a:ext uri="{FF2B5EF4-FFF2-40B4-BE49-F238E27FC236}">
                <a16:creationId xmlns:a16="http://schemas.microsoft.com/office/drawing/2014/main" id="{99DA9DF3-FF89-4762-BF72-7141B85A0ACB}"/>
              </a:ext>
            </a:extLst>
          </p:cNvPr>
          <p:cNvGraphicFramePr>
            <a:graphicFrameLocks/>
          </p:cNvGraphicFramePr>
          <p:nvPr>
            <p:extLst>
              <p:ext uri="{D42A27DB-BD31-4B8C-83A1-F6EECF244321}">
                <p14:modId xmlns:p14="http://schemas.microsoft.com/office/powerpoint/2010/main" val="1783553111"/>
              </p:ext>
            </p:extLst>
          </p:nvPr>
        </p:nvGraphicFramePr>
        <p:xfrm>
          <a:off x="5062185" y="822796"/>
          <a:ext cx="4633282" cy="2135833"/>
        </p:xfrm>
        <a:graphic>
          <a:graphicData uri="http://schemas.openxmlformats.org/drawingml/2006/chart">
            <c:chart xmlns:c="http://schemas.openxmlformats.org/drawingml/2006/chart" xmlns:r="http://schemas.openxmlformats.org/officeDocument/2006/relationships" r:id="rId2"/>
          </a:graphicData>
        </a:graphic>
      </p:graphicFrame>
      <p:sp>
        <p:nvSpPr>
          <p:cNvPr id="9" name="正方形/長方形 8"/>
          <p:cNvSpPr/>
          <p:nvPr/>
        </p:nvSpPr>
        <p:spPr>
          <a:xfrm>
            <a:off x="5715185" y="3613621"/>
            <a:ext cx="3066865" cy="241980"/>
          </a:xfrm>
          <a:prstGeom prst="rect">
            <a:avLst/>
          </a:prstGeom>
        </p:spPr>
        <p:txBody>
          <a:bodyPr wrap="square" lIns="0" tIns="36000" rIns="0" bIns="36000">
            <a:spAutoFit/>
          </a:bodyPr>
          <a:lstStyle/>
          <a:p>
            <a:pPr marL="173038" marR="152400" indent="-173038" algn="r">
              <a:spcAft>
                <a:spcPts val="0"/>
              </a:spcAft>
            </a:pPr>
            <a:r>
              <a:rPr lang="en-US" altLang="ja-JP" sz="1050" kern="100" dirty="0">
                <a:latin typeface="游ゴシック" panose="020B0400000000000000" pitchFamily="50" charset="-128"/>
                <a:ea typeface="游ゴシック" panose="020B0400000000000000" pitchFamily="50" charset="-128"/>
                <a:cs typeface="Meiryo UI" panose="020B0604030504040204" pitchFamily="50" charset="-128"/>
              </a:rPr>
              <a:t>※</a:t>
            </a:r>
            <a:r>
              <a:rPr lang="ja-JP" altLang="en-US" sz="1050" kern="100" dirty="0">
                <a:latin typeface="游ゴシック" panose="020B0400000000000000" pitchFamily="50" charset="-128"/>
                <a:ea typeface="游ゴシック" panose="020B0400000000000000" pitchFamily="50" charset="-128"/>
                <a:cs typeface="Meiryo UI" panose="020B0604030504040204" pitchFamily="50" charset="-128"/>
              </a:rPr>
              <a:t>設計については平成</a:t>
            </a:r>
            <a:r>
              <a:rPr lang="en-US" altLang="ja-JP" sz="1050" kern="100" dirty="0">
                <a:latin typeface="游ゴシック" panose="020B0400000000000000" pitchFamily="50" charset="-128"/>
                <a:ea typeface="游ゴシック" panose="020B0400000000000000" pitchFamily="50" charset="-128"/>
                <a:cs typeface="Meiryo UI" panose="020B0604030504040204" pitchFamily="50" charset="-128"/>
              </a:rPr>
              <a:t>23</a:t>
            </a:r>
            <a:r>
              <a:rPr lang="ja-JP" altLang="en-US" sz="1050" kern="100" dirty="0">
                <a:latin typeface="游ゴシック" panose="020B0400000000000000" pitchFamily="50" charset="-128"/>
                <a:ea typeface="游ゴシック" panose="020B0400000000000000" pitchFamily="50" charset="-128"/>
                <a:cs typeface="Meiryo UI" panose="020B0604030504040204" pitchFamily="50" charset="-128"/>
              </a:rPr>
              <a:t>年度から補助制度創設</a:t>
            </a:r>
            <a:endParaRPr lang="en-US" altLang="ja-JP" sz="1050" kern="100" dirty="0">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0" name="スライド番号プレースホルダー 3">
            <a:extLst>
              <a:ext uri="{FF2B5EF4-FFF2-40B4-BE49-F238E27FC236}">
                <a16:creationId xmlns:a16="http://schemas.microsoft.com/office/drawing/2014/main" id="{15E42E4A-E5DC-4E1B-A2C9-53187E97FF3B}"/>
              </a:ext>
            </a:extLst>
          </p:cNvPr>
          <p:cNvSpPr txBox="1">
            <a:spLocks/>
          </p:cNvSpPr>
          <p:nvPr/>
        </p:nvSpPr>
        <p:spPr bwMode="auto">
          <a:xfrm>
            <a:off x="6938965"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dirty="0">
                <a:solidFill>
                  <a:srgbClr val="000000"/>
                </a:solidFill>
                <a:latin typeface="游ゴシック" panose="020B0400000000000000" pitchFamily="50" charset="-128"/>
                <a:ea typeface="游ゴシック" panose="020B0400000000000000" pitchFamily="50" charset="-128"/>
              </a:rPr>
              <a:t>　</a:t>
            </a:r>
            <a:fld id="{09954CD4-AF95-4C78-B160-84012AB9CEDB}" type="slidenum">
              <a:rPr lang="en-US" altLang="ja-JP" smtClean="0">
                <a:solidFill>
                  <a:srgbClr val="000000"/>
                </a:solidFill>
                <a:latin typeface="游ゴシック" panose="020B0400000000000000" pitchFamily="50" charset="-128"/>
                <a:ea typeface="游ゴシック" panose="020B0400000000000000" pitchFamily="50" charset="-128"/>
              </a:rPr>
              <a:pPr>
                <a:defRPr/>
              </a:pPr>
              <a:t>4</a:t>
            </a:fld>
            <a:endParaRPr lang="en-US" altLang="ja-JP" dirty="0">
              <a:solidFill>
                <a:srgbClr val="000000"/>
              </a:solidFill>
              <a:latin typeface="游ゴシック" panose="020B0400000000000000" pitchFamily="50" charset="-128"/>
              <a:ea typeface="游ゴシック" panose="020B0400000000000000" pitchFamily="50" charset="-128"/>
            </a:endParaRPr>
          </a:p>
        </p:txBody>
      </p:sp>
      <p:sp>
        <p:nvSpPr>
          <p:cNvPr id="16" name="テキスト ボックス 15">
            <a:extLst>
              <a:ext uri="{FF2B5EF4-FFF2-40B4-BE49-F238E27FC236}">
                <a16:creationId xmlns:a16="http://schemas.microsoft.com/office/drawing/2014/main" id="{6AC4696D-7442-4F98-9CF1-40BE6ACEAD62}"/>
              </a:ext>
            </a:extLst>
          </p:cNvPr>
          <p:cNvSpPr txBox="1"/>
          <p:nvPr/>
        </p:nvSpPr>
        <p:spPr>
          <a:xfrm>
            <a:off x="255679" y="613433"/>
            <a:ext cx="3066865"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noAutofit/>
          </a:bodyPr>
          <a:lstStyle/>
          <a:p>
            <a:r>
              <a:rPr lang="ja-JP" altLang="en-US" sz="1400" dirty="0">
                <a:latin typeface="游ゴシック" panose="020B0400000000000000" pitchFamily="50" charset="-128"/>
                <a:ea typeface="游ゴシック" panose="020B0400000000000000" pitchFamily="50" charset="-128"/>
              </a:rPr>
              <a:t>■木造戸建（</a:t>
            </a:r>
            <a:r>
              <a:rPr lang="en-US" altLang="ja-JP" sz="1400" dirty="0">
                <a:latin typeface="游ゴシック" panose="020B0400000000000000" pitchFamily="50" charset="-128"/>
                <a:ea typeface="游ゴシック" panose="020B0400000000000000" pitchFamily="50" charset="-128"/>
              </a:rPr>
              <a:t>S55</a:t>
            </a:r>
            <a:r>
              <a:rPr lang="ja-JP" altLang="en-US" sz="1400" dirty="0">
                <a:latin typeface="游ゴシック" panose="020B0400000000000000" pitchFamily="50" charset="-128"/>
                <a:ea typeface="游ゴシック" panose="020B0400000000000000" pitchFamily="50" charset="-128"/>
              </a:rPr>
              <a:t>以前）の世帯主の年齢</a:t>
            </a:r>
            <a:endParaRPr lang="en-US" altLang="ja-JP" sz="1400" dirty="0">
              <a:latin typeface="游ゴシック" panose="020B0400000000000000" pitchFamily="50" charset="-128"/>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A7D5A6A8-643F-427A-AB7D-2C400C5CA24F}"/>
              </a:ext>
            </a:extLst>
          </p:cNvPr>
          <p:cNvSpPr txBox="1"/>
          <p:nvPr/>
        </p:nvSpPr>
        <p:spPr>
          <a:xfrm>
            <a:off x="2732701" y="881011"/>
            <a:ext cx="2329484" cy="246221"/>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1000" dirty="0">
                <a:latin typeface="游ゴシック" panose="020B0400000000000000" pitchFamily="50" charset="-128"/>
                <a:ea typeface="游ゴシック" panose="020B0400000000000000" pitchFamily="50" charset="-128"/>
              </a:rPr>
              <a:t>（</a:t>
            </a:r>
            <a:r>
              <a:rPr lang="en-US" altLang="ja-JP" sz="1000" dirty="0">
                <a:latin typeface="游ゴシック" panose="020B0400000000000000" pitchFamily="50" charset="-128"/>
                <a:ea typeface="游ゴシック" panose="020B0400000000000000" pitchFamily="50" charset="-128"/>
              </a:rPr>
              <a:t>R5</a:t>
            </a:r>
            <a:r>
              <a:rPr lang="ja-JP" altLang="en-US" sz="1000" dirty="0">
                <a:latin typeface="游ゴシック" panose="020B0400000000000000" pitchFamily="50" charset="-128"/>
                <a:ea typeface="游ゴシック" panose="020B0400000000000000" pitchFamily="50" charset="-128"/>
              </a:rPr>
              <a:t>住宅･土地統計調査により算出）</a:t>
            </a:r>
            <a:endParaRPr lang="en-US" altLang="ja-JP" sz="1000" dirty="0">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D12145EA-6622-4A56-87DA-1F23D00D265A}"/>
              </a:ext>
            </a:extLst>
          </p:cNvPr>
          <p:cNvSpPr txBox="1"/>
          <p:nvPr/>
        </p:nvSpPr>
        <p:spPr>
          <a:xfrm>
            <a:off x="5197514" y="604012"/>
            <a:ext cx="3381054"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noAutofit/>
          </a:bodyPr>
          <a:lstStyle/>
          <a:p>
            <a:r>
              <a:rPr lang="ja-JP" altLang="en-US" sz="1400" dirty="0">
                <a:latin typeface="游ゴシック" panose="020B0400000000000000" pitchFamily="50" charset="-128"/>
                <a:ea typeface="游ゴシック" panose="020B0400000000000000" pitchFamily="50" charset="-128"/>
              </a:rPr>
              <a:t>■木造戸建（</a:t>
            </a:r>
            <a:r>
              <a:rPr lang="en-US" altLang="ja-JP" sz="1400" dirty="0">
                <a:latin typeface="游ゴシック" panose="020B0400000000000000" pitchFamily="50" charset="-128"/>
                <a:ea typeface="游ゴシック" panose="020B0400000000000000" pitchFamily="50" charset="-128"/>
              </a:rPr>
              <a:t>S55</a:t>
            </a:r>
            <a:r>
              <a:rPr lang="ja-JP" altLang="en-US" sz="1400" dirty="0">
                <a:latin typeface="游ゴシック" panose="020B0400000000000000" pitchFamily="50" charset="-128"/>
                <a:ea typeface="游ゴシック" panose="020B0400000000000000" pitchFamily="50" charset="-128"/>
              </a:rPr>
              <a:t>以前）の建設時期別割合</a:t>
            </a:r>
            <a:endParaRPr lang="en-US" altLang="ja-JP" sz="1400" dirty="0">
              <a:latin typeface="游ゴシック" panose="020B0400000000000000" pitchFamily="50" charset="-128"/>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CDACA518-3F7B-4C67-987D-DCD5AAB43BEE}"/>
              </a:ext>
            </a:extLst>
          </p:cNvPr>
          <p:cNvSpPr txBox="1"/>
          <p:nvPr/>
        </p:nvSpPr>
        <p:spPr>
          <a:xfrm>
            <a:off x="1303264" y="2765554"/>
            <a:ext cx="6537471" cy="578882"/>
          </a:xfrm>
          <a:prstGeom prst="roundRect">
            <a:avLst/>
          </a:prstGeom>
          <a:noFill/>
          <a:ln w="6350" cap="flat" cmpd="sng" algn="ctr">
            <a:solidFill>
              <a:schemeClr val="accent1">
                <a:lumMod val="50000"/>
              </a:schemeClr>
            </a:solid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1400" dirty="0">
                <a:latin typeface="游ゴシック" panose="020B0400000000000000" pitchFamily="50" charset="-128"/>
                <a:ea typeface="游ゴシック" panose="020B0400000000000000" pitchFamily="50" charset="-128"/>
              </a:rPr>
              <a:t>・旧耐震の木造住宅は、</a:t>
            </a:r>
            <a:r>
              <a:rPr lang="en-US" altLang="ja-JP" sz="1400" dirty="0">
                <a:latin typeface="游ゴシック" panose="020B0400000000000000" pitchFamily="50" charset="-128"/>
                <a:ea typeface="游ゴシック" panose="020B0400000000000000" pitchFamily="50" charset="-128"/>
              </a:rPr>
              <a:t>65</a:t>
            </a:r>
            <a:r>
              <a:rPr lang="ja-JP" altLang="en-US" sz="1400" dirty="0">
                <a:latin typeface="游ゴシック" panose="020B0400000000000000" pitchFamily="50" charset="-128"/>
                <a:ea typeface="游ゴシック" panose="020B0400000000000000" pitchFamily="50" charset="-128"/>
              </a:rPr>
              <a:t>歳以上の世帯主の割合が</a:t>
            </a:r>
            <a:r>
              <a:rPr lang="en-US" altLang="ja-JP" sz="1400" dirty="0">
                <a:latin typeface="游ゴシック" panose="020B0400000000000000" pitchFamily="50" charset="-128"/>
                <a:ea typeface="游ゴシック" panose="020B0400000000000000" pitchFamily="50" charset="-128"/>
              </a:rPr>
              <a:t>77.8%</a:t>
            </a:r>
            <a:r>
              <a:rPr lang="ja-JP" altLang="en-US" sz="1400" dirty="0">
                <a:latin typeface="游ゴシック" panose="020B0400000000000000" pitchFamily="50" charset="-128"/>
                <a:ea typeface="游ゴシック" panose="020B0400000000000000" pitchFamily="50" charset="-128"/>
              </a:rPr>
              <a:t>を占めるとともに、</a:t>
            </a:r>
            <a:endParaRPr lang="en-US" altLang="ja-JP" sz="1400" dirty="0">
              <a:latin typeface="游ゴシック" panose="020B0400000000000000" pitchFamily="50" charset="-128"/>
              <a:ea typeface="游ゴシック" panose="020B0400000000000000" pitchFamily="50" charset="-128"/>
            </a:endParaRPr>
          </a:p>
          <a:p>
            <a:r>
              <a:rPr lang="ja-JP" altLang="en-US" sz="1400" dirty="0">
                <a:latin typeface="游ゴシック" panose="020B0400000000000000" pitchFamily="50" charset="-128"/>
                <a:ea typeface="游ゴシック" panose="020B0400000000000000" pitchFamily="50" charset="-128"/>
              </a:rPr>
              <a:t>　築</a:t>
            </a:r>
            <a:r>
              <a:rPr lang="en-US" altLang="ja-JP" sz="1400" dirty="0">
                <a:latin typeface="游ゴシック" panose="020B0400000000000000" pitchFamily="50" charset="-128"/>
                <a:ea typeface="游ゴシック" panose="020B0400000000000000" pitchFamily="50" charset="-128"/>
              </a:rPr>
              <a:t>50</a:t>
            </a:r>
            <a:r>
              <a:rPr lang="ja-JP" altLang="en-US" sz="1400" dirty="0">
                <a:latin typeface="游ゴシック" panose="020B0400000000000000" pitchFamily="50" charset="-128"/>
                <a:ea typeface="游ゴシック" panose="020B0400000000000000" pitchFamily="50" charset="-128"/>
              </a:rPr>
              <a:t>年以上経過する住宅の割合が</a:t>
            </a:r>
            <a:r>
              <a:rPr lang="en-US" altLang="ja-JP" sz="1400" dirty="0">
                <a:latin typeface="游ゴシック" panose="020B0400000000000000" pitchFamily="50" charset="-128"/>
                <a:ea typeface="游ゴシック" panose="020B0400000000000000" pitchFamily="50" charset="-128"/>
              </a:rPr>
              <a:t>42</a:t>
            </a:r>
            <a:r>
              <a:rPr lang="ja-JP" altLang="en-US" sz="1400" dirty="0">
                <a:latin typeface="游ゴシック" panose="020B0400000000000000" pitchFamily="50" charset="-128"/>
                <a:ea typeface="游ゴシック" panose="020B0400000000000000" pitchFamily="50" charset="-128"/>
              </a:rPr>
              <a:t>％となっており、高経年化が進んでいる</a:t>
            </a:r>
            <a:endParaRPr lang="en-US" altLang="ja-JP" sz="1400" dirty="0">
              <a:latin typeface="游ゴシック" panose="020B0400000000000000" pitchFamily="50" charset="-128"/>
              <a:ea typeface="游ゴシック" panose="020B0400000000000000" pitchFamily="50" charset="-128"/>
            </a:endParaRPr>
          </a:p>
        </p:txBody>
      </p:sp>
      <p:graphicFrame>
        <p:nvGraphicFramePr>
          <p:cNvPr id="24" name="グラフ 23">
            <a:extLst>
              <a:ext uri="{FF2B5EF4-FFF2-40B4-BE49-F238E27FC236}">
                <a16:creationId xmlns:a16="http://schemas.microsoft.com/office/drawing/2014/main" id="{AE838A55-D007-4275-B4C3-4ED391DBA9DE}"/>
              </a:ext>
            </a:extLst>
          </p:cNvPr>
          <p:cNvGraphicFramePr>
            <a:graphicFrameLocks/>
          </p:cNvGraphicFramePr>
          <p:nvPr>
            <p:extLst>
              <p:ext uri="{D42A27DB-BD31-4B8C-83A1-F6EECF244321}">
                <p14:modId xmlns:p14="http://schemas.microsoft.com/office/powerpoint/2010/main" val="1020615623"/>
              </p:ext>
            </p:extLst>
          </p:nvPr>
        </p:nvGraphicFramePr>
        <p:xfrm>
          <a:off x="161570" y="958931"/>
          <a:ext cx="4907538" cy="1806623"/>
        </p:xfrm>
        <a:graphic>
          <a:graphicData uri="http://schemas.openxmlformats.org/drawingml/2006/chart">
            <c:chart xmlns:c="http://schemas.openxmlformats.org/drawingml/2006/chart" xmlns:r="http://schemas.openxmlformats.org/officeDocument/2006/relationships" r:id="rId3"/>
          </a:graphicData>
        </a:graphic>
      </p:graphicFrame>
      <p:sp>
        <p:nvSpPr>
          <p:cNvPr id="25" name="テキスト ボックス 24">
            <a:extLst>
              <a:ext uri="{FF2B5EF4-FFF2-40B4-BE49-F238E27FC236}">
                <a16:creationId xmlns:a16="http://schemas.microsoft.com/office/drawing/2014/main" id="{FC2BD2A8-CFD4-48BD-B105-60ED795E3D6F}"/>
              </a:ext>
            </a:extLst>
          </p:cNvPr>
          <p:cNvSpPr txBox="1"/>
          <p:nvPr/>
        </p:nvSpPr>
        <p:spPr>
          <a:xfrm>
            <a:off x="6814516" y="881011"/>
            <a:ext cx="2329484" cy="246221"/>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r>
              <a:rPr lang="ja-JP" altLang="en-US" sz="1000" dirty="0">
                <a:latin typeface="游ゴシック" panose="020B0400000000000000" pitchFamily="50" charset="-128"/>
                <a:ea typeface="游ゴシック" panose="020B0400000000000000" pitchFamily="50" charset="-128"/>
              </a:rPr>
              <a:t>（</a:t>
            </a:r>
            <a:r>
              <a:rPr lang="en-US" altLang="ja-JP" sz="1000" dirty="0">
                <a:latin typeface="游ゴシック" panose="020B0400000000000000" pitchFamily="50" charset="-128"/>
                <a:ea typeface="游ゴシック" panose="020B0400000000000000" pitchFamily="50" charset="-128"/>
              </a:rPr>
              <a:t>R5</a:t>
            </a:r>
            <a:r>
              <a:rPr lang="ja-JP" altLang="en-US" sz="1000" dirty="0">
                <a:latin typeface="游ゴシック" panose="020B0400000000000000" pitchFamily="50" charset="-128"/>
                <a:ea typeface="游ゴシック" panose="020B0400000000000000" pitchFamily="50" charset="-128"/>
              </a:rPr>
              <a:t>住宅･土地統計調査により算出）</a:t>
            </a:r>
            <a:endParaRPr lang="en-US" altLang="ja-JP" sz="1000" dirty="0">
              <a:latin typeface="游ゴシック" panose="020B0400000000000000" pitchFamily="50" charset="-128"/>
              <a:ea typeface="游ゴシック" panose="020B0400000000000000" pitchFamily="50" charset="-128"/>
            </a:endParaRPr>
          </a:p>
        </p:txBody>
      </p:sp>
      <p:sp>
        <p:nvSpPr>
          <p:cNvPr id="28" name="タイトル 1">
            <a:extLst>
              <a:ext uri="{FF2B5EF4-FFF2-40B4-BE49-F238E27FC236}">
                <a16:creationId xmlns:a16="http://schemas.microsoft.com/office/drawing/2014/main" id="{67C40160-EF5F-40A1-85EF-AA27092DC852}"/>
              </a:ext>
            </a:extLst>
          </p:cNvPr>
          <p:cNvSpPr txBox="1">
            <a:spLocks/>
          </p:cNvSpPr>
          <p:nvPr/>
        </p:nvSpPr>
        <p:spPr>
          <a:xfrm>
            <a:off x="0" y="27143"/>
            <a:ext cx="4185737" cy="461653"/>
          </a:xfrm>
          <a:prstGeom prst="rect">
            <a:avLst/>
          </a:prstGeom>
        </p:spPr>
        <p:txBody>
          <a:bodyPr wrap="none">
            <a:noAutofit/>
          </a:bodyPr>
          <a:lstStyle>
            <a:lvl1pPr algn="l" rtl="0" eaLnBrk="0" fontAlgn="base" hangingPunct="0">
              <a:spcBef>
                <a:spcPct val="0"/>
              </a:spcBef>
              <a:spcAft>
                <a:spcPct val="0"/>
              </a:spcAft>
              <a:defRPr kumimoji="1" sz="2400">
                <a:solidFill>
                  <a:srgbClr val="1F497D"/>
                </a:solidFill>
                <a:latin typeface="+mj-lt"/>
                <a:ea typeface="+mj-ea"/>
                <a:cs typeface="+mj-cs"/>
              </a:defRPr>
            </a:lvl1pPr>
            <a:lvl2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5pPr>
            <a:lvl6pPr marL="457139"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278"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417"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555"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b="1" kern="0" dirty="0">
                <a:latin typeface="游ゴシック" panose="020B0400000000000000" pitchFamily="50" charset="-128"/>
                <a:ea typeface="游ゴシック" panose="020B0400000000000000" pitchFamily="50" charset="-128"/>
              </a:rPr>
              <a:t>住宅の耐震化率の状況（参考）</a:t>
            </a:r>
          </a:p>
        </p:txBody>
      </p:sp>
      <p:sp>
        <p:nvSpPr>
          <p:cNvPr id="29" name="テキスト ボックス 28">
            <a:extLst>
              <a:ext uri="{FF2B5EF4-FFF2-40B4-BE49-F238E27FC236}">
                <a16:creationId xmlns:a16="http://schemas.microsoft.com/office/drawing/2014/main" id="{36E90C83-99A0-49A4-B5A0-1C8E9A0D5E51}"/>
              </a:ext>
            </a:extLst>
          </p:cNvPr>
          <p:cNvSpPr txBox="1"/>
          <p:nvPr/>
        </p:nvSpPr>
        <p:spPr>
          <a:xfrm>
            <a:off x="244389" y="3456034"/>
            <a:ext cx="3066865"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noAutofit/>
          </a:bodyPr>
          <a:lstStyle/>
          <a:p>
            <a:r>
              <a:rPr lang="ja-JP" altLang="en-US" sz="1400" dirty="0">
                <a:latin typeface="游ゴシック" panose="020B0400000000000000" pitchFamily="50" charset="-128"/>
                <a:ea typeface="游ゴシック" panose="020B0400000000000000" pitchFamily="50" charset="-128"/>
              </a:rPr>
              <a:t>■補助実績</a:t>
            </a:r>
            <a:endParaRPr lang="en-US" altLang="ja-JP" sz="1400" dirty="0">
              <a:latin typeface="游ゴシック" panose="020B0400000000000000" pitchFamily="50" charset="-128"/>
              <a:ea typeface="游ゴシック" panose="020B0400000000000000" pitchFamily="50" charset="-128"/>
            </a:endParaRPr>
          </a:p>
        </p:txBody>
      </p:sp>
      <p:sp>
        <p:nvSpPr>
          <p:cNvPr id="30" name="テキスト ボックス 29">
            <a:extLst>
              <a:ext uri="{FF2B5EF4-FFF2-40B4-BE49-F238E27FC236}">
                <a16:creationId xmlns:a16="http://schemas.microsoft.com/office/drawing/2014/main" id="{E248790A-C98E-41B4-94E7-C466352CE1B0}"/>
              </a:ext>
            </a:extLst>
          </p:cNvPr>
          <p:cNvSpPr txBox="1"/>
          <p:nvPr/>
        </p:nvSpPr>
        <p:spPr>
          <a:xfrm>
            <a:off x="1303264" y="6244567"/>
            <a:ext cx="6537471" cy="578882"/>
          </a:xfrm>
          <a:prstGeom prst="roundRect">
            <a:avLst/>
          </a:prstGeom>
          <a:noFill/>
          <a:ln w="6350" cap="flat" cmpd="sng" algn="ctr">
            <a:solidFill>
              <a:schemeClr val="accent1">
                <a:lumMod val="50000"/>
              </a:schemeClr>
            </a:solid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1400" dirty="0">
                <a:latin typeface="游ゴシック" panose="020B0400000000000000" pitchFamily="50" charset="-128"/>
                <a:ea typeface="游ゴシック" panose="020B0400000000000000" pitchFamily="50" charset="-128"/>
              </a:rPr>
              <a:t>・市町村が実施する個別訪問による働きかけがコロナ禍により思うようにでき</a:t>
            </a:r>
            <a:endParaRPr lang="en-US" altLang="ja-JP" sz="1400" dirty="0">
              <a:latin typeface="游ゴシック" panose="020B0400000000000000" pitchFamily="50" charset="-128"/>
              <a:ea typeface="游ゴシック" panose="020B0400000000000000" pitchFamily="50" charset="-128"/>
            </a:endParaRPr>
          </a:p>
          <a:p>
            <a:r>
              <a:rPr lang="ja-JP" altLang="en-US" sz="1400" dirty="0">
                <a:latin typeface="游ゴシック" panose="020B0400000000000000" pitchFamily="50" charset="-128"/>
                <a:ea typeface="游ゴシック" panose="020B0400000000000000" pitchFamily="50" charset="-128"/>
              </a:rPr>
              <a:t>　ず、補助件数が大きく減少</a:t>
            </a:r>
            <a:endParaRPr lang="en-US" altLang="ja-JP" sz="1400" dirty="0">
              <a:latin typeface="游ゴシック" panose="020B0400000000000000" pitchFamily="50" charset="-128"/>
              <a:ea typeface="游ゴシック" panose="020B0400000000000000" pitchFamily="50" charset="-128"/>
            </a:endParaRPr>
          </a:p>
        </p:txBody>
      </p:sp>
      <p:sp>
        <p:nvSpPr>
          <p:cNvPr id="34" name="テキスト ボックス 33">
            <a:extLst>
              <a:ext uri="{FF2B5EF4-FFF2-40B4-BE49-F238E27FC236}">
                <a16:creationId xmlns:a16="http://schemas.microsoft.com/office/drawing/2014/main" id="{94E28D30-B616-4559-8E31-399DBD9D316E}"/>
              </a:ext>
            </a:extLst>
          </p:cNvPr>
          <p:cNvSpPr txBox="1"/>
          <p:nvPr/>
        </p:nvSpPr>
        <p:spPr>
          <a:xfrm>
            <a:off x="66959" y="2503777"/>
            <a:ext cx="506639" cy="246221"/>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rtlCol="0">
            <a:noAutofit/>
          </a:bodyPr>
          <a:lstStyle/>
          <a:p>
            <a:r>
              <a:rPr kumimoji="1"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rPr>
              <a:t>（万世帯）</a:t>
            </a:r>
          </a:p>
        </p:txBody>
      </p:sp>
      <p:cxnSp>
        <p:nvCxnSpPr>
          <p:cNvPr id="18" name="直線コネクタ 17">
            <a:extLst>
              <a:ext uri="{FF2B5EF4-FFF2-40B4-BE49-F238E27FC236}">
                <a16:creationId xmlns:a16="http://schemas.microsoft.com/office/drawing/2014/main" id="{1198F1B4-CEC7-4A82-BC13-F901179D3493}"/>
              </a:ext>
            </a:extLst>
          </p:cNvPr>
          <p:cNvCxnSpPr>
            <a:cxnSpLocks/>
          </p:cNvCxnSpPr>
          <p:nvPr/>
        </p:nvCxnSpPr>
        <p:spPr>
          <a:xfrm>
            <a:off x="6610695" y="1127232"/>
            <a:ext cx="0" cy="76348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B6E00116-8164-4974-8B15-697F86EBA122}"/>
              </a:ext>
            </a:extLst>
          </p:cNvPr>
          <p:cNvCxnSpPr>
            <a:cxnSpLocks/>
          </p:cNvCxnSpPr>
          <p:nvPr/>
        </p:nvCxnSpPr>
        <p:spPr>
          <a:xfrm>
            <a:off x="6610392" y="1890713"/>
            <a:ext cx="392906" cy="6549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円弧 4">
            <a:extLst>
              <a:ext uri="{FF2B5EF4-FFF2-40B4-BE49-F238E27FC236}">
                <a16:creationId xmlns:a16="http://schemas.microsoft.com/office/drawing/2014/main" id="{9DD1286A-1646-4461-89A2-7878E89E7CC3}"/>
              </a:ext>
            </a:extLst>
          </p:cNvPr>
          <p:cNvSpPr/>
          <p:nvPr/>
        </p:nvSpPr>
        <p:spPr>
          <a:xfrm>
            <a:off x="5871010" y="1128186"/>
            <a:ext cx="1498998" cy="1498998"/>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6" name="円弧 25">
            <a:extLst>
              <a:ext uri="{FF2B5EF4-FFF2-40B4-BE49-F238E27FC236}">
                <a16:creationId xmlns:a16="http://schemas.microsoft.com/office/drawing/2014/main" id="{0C5A8D07-FB58-4E4D-BFEF-4B856C28369E}"/>
              </a:ext>
            </a:extLst>
          </p:cNvPr>
          <p:cNvSpPr/>
          <p:nvPr/>
        </p:nvSpPr>
        <p:spPr>
          <a:xfrm rot="5400000">
            <a:off x="5849348" y="1127230"/>
            <a:ext cx="1520660" cy="1520660"/>
          </a:xfrm>
          <a:prstGeom prst="arc">
            <a:avLst>
              <a:gd name="adj1" fmla="val 15680637"/>
              <a:gd name="adj2" fmla="val 19685618"/>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aphicFrame>
        <p:nvGraphicFramePr>
          <p:cNvPr id="27" name="グラフ 26">
            <a:extLst>
              <a:ext uri="{FF2B5EF4-FFF2-40B4-BE49-F238E27FC236}">
                <a16:creationId xmlns:a16="http://schemas.microsoft.com/office/drawing/2014/main" id="{F2C43877-1996-4CC2-AC9A-9BA04CA1F324}"/>
              </a:ext>
            </a:extLst>
          </p:cNvPr>
          <p:cNvGraphicFramePr>
            <a:graphicFrameLocks/>
          </p:cNvGraphicFramePr>
          <p:nvPr>
            <p:extLst>
              <p:ext uri="{D42A27DB-BD31-4B8C-83A1-F6EECF244321}">
                <p14:modId xmlns:p14="http://schemas.microsoft.com/office/powerpoint/2010/main" val="752819932"/>
              </p:ext>
            </p:extLst>
          </p:nvPr>
        </p:nvGraphicFramePr>
        <p:xfrm>
          <a:off x="320278" y="3749073"/>
          <a:ext cx="8496885" cy="265778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20639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AE3F572-4D4B-4636-8BE2-20FF7A39DAAD}"/>
              </a:ext>
            </a:extLst>
          </p:cNvPr>
          <p:cNvSpPr>
            <a:spLocks noGrp="1"/>
          </p:cNvSpPr>
          <p:nvPr>
            <p:ph type="sldNum" sz="quarter" idx="12"/>
          </p:nvPr>
        </p:nvSpPr>
        <p:spPr>
          <a:xfrm>
            <a:off x="7010400" y="6570663"/>
            <a:ext cx="2133600" cy="287337"/>
          </a:xfrm>
        </p:spPr>
        <p:txBody>
          <a:bodyPr/>
          <a:lstStyle/>
          <a:p>
            <a:pPr>
              <a:defRPr/>
            </a:pPr>
            <a:fld id="{09954CD4-AF95-4C78-B160-84012AB9CEDB}" type="slidenum">
              <a:rPr lang="en-US" altLang="ja-JP" smtClean="0">
                <a:solidFill>
                  <a:srgbClr val="000000"/>
                </a:solidFill>
                <a:latin typeface="游ゴシック" panose="020B0400000000000000" pitchFamily="50" charset="-128"/>
                <a:ea typeface="游ゴシック" panose="020B0400000000000000" pitchFamily="50" charset="-128"/>
              </a:rPr>
              <a:pPr>
                <a:defRPr/>
              </a:pPr>
              <a:t>5</a:t>
            </a:fld>
            <a:endParaRPr lang="en-US" altLang="ja-JP" dirty="0">
              <a:solidFill>
                <a:srgbClr val="000000"/>
              </a:solidFill>
              <a:latin typeface="游ゴシック" panose="020B0400000000000000" pitchFamily="50" charset="-128"/>
              <a:ea typeface="游ゴシック" panose="020B0400000000000000" pitchFamily="50" charset="-128"/>
            </a:endParaRPr>
          </a:p>
        </p:txBody>
      </p:sp>
      <p:sp>
        <p:nvSpPr>
          <p:cNvPr id="5" name="タイトル 1">
            <a:extLst>
              <a:ext uri="{FF2B5EF4-FFF2-40B4-BE49-F238E27FC236}">
                <a16:creationId xmlns:a16="http://schemas.microsoft.com/office/drawing/2014/main" id="{B99721CC-81E4-43CC-850A-C1710C38AD2A}"/>
              </a:ext>
            </a:extLst>
          </p:cNvPr>
          <p:cNvSpPr txBox="1">
            <a:spLocks noGrp="1"/>
          </p:cNvSpPr>
          <p:nvPr>
            <p:ph type="title"/>
          </p:nvPr>
        </p:nvSpPr>
        <p:spPr bwMode="auto">
          <a:xfrm>
            <a:off x="0" y="27143"/>
            <a:ext cx="2339078"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28" tIns="45714" rIns="91428" bIns="45714" numCol="1" anchor="ctr" anchorCtr="0" compatLnSpc="1">
            <a:prstTxWarp prst="textNoShape">
              <a:avLst/>
            </a:prstTxWarp>
            <a:noAutofit/>
          </a:bodyPr>
          <a:lstStyle>
            <a:lvl1pPr algn="l" rtl="0" eaLnBrk="0" fontAlgn="base" hangingPunct="0">
              <a:spcBef>
                <a:spcPct val="0"/>
              </a:spcBef>
              <a:spcAft>
                <a:spcPct val="0"/>
              </a:spcAft>
              <a:defRPr kumimoji="1" sz="2400">
                <a:solidFill>
                  <a:srgbClr val="1F497D"/>
                </a:solidFill>
                <a:latin typeface="+mj-lt"/>
                <a:ea typeface="+mj-ea"/>
                <a:cs typeface="+mj-cs"/>
              </a:defRPr>
            </a:lvl1pPr>
            <a:lvl2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5pPr>
            <a:lvl6pPr marL="457139"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278"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417"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555"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b="1" kern="0" dirty="0">
                <a:latin typeface="游ゴシック" panose="020B0400000000000000" pitchFamily="50" charset="-128"/>
                <a:ea typeface="游ゴシック" panose="020B0400000000000000" pitchFamily="50" charset="-128"/>
              </a:rPr>
              <a:t>今後の課題</a:t>
            </a:r>
          </a:p>
        </p:txBody>
      </p:sp>
      <p:sp>
        <p:nvSpPr>
          <p:cNvPr id="7" name="テキスト ボックス 6">
            <a:extLst>
              <a:ext uri="{FF2B5EF4-FFF2-40B4-BE49-F238E27FC236}">
                <a16:creationId xmlns:a16="http://schemas.microsoft.com/office/drawing/2014/main" id="{AA7D60C4-9D4C-4C34-9268-C5DBC7363320}"/>
              </a:ext>
            </a:extLst>
          </p:cNvPr>
          <p:cNvSpPr txBox="1"/>
          <p:nvPr/>
        </p:nvSpPr>
        <p:spPr>
          <a:xfrm>
            <a:off x="1805828" y="864000"/>
            <a:ext cx="7200000" cy="1296000"/>
          </a:xfrm>
          <a:prstGeom prst="rect">
            <a:avLst/>
          </a:prstGeom>
          <a:noFill/>
          <a:ln w="15875" cap="flat" cmpd="sng" algn="ctr">
            <a:noFill/>
            <a:prstDash val="dash"/>
          </a:ln>
          <a:effectLst/>
        </p:spPr>
        <p:style>
          <a:lnRef idx="2">
            <a:schemeClr val="accent2"/>
          </a:lnRef>
          <a:fillRef idx="1">
            <a:schemeClr val="lt1"/>
          </a:fillRef>
          <a:effectRef idx="0">
            <a:schemeClr val="accent2"/>
          </a:effectRef>
          <a:fontRef idx="minor">
            <a:schemeClr val="dk1"/>
          </a:fontRef>
        </p:style>
        <p:txBody>
          <a:bodyPr wrap="square" rtlCol="0">
            <a:noAutofit/>
          </a:bodyPr>
          <a:lstStyle/>
          <a:p>
            <a:r>
              <a:rPr kumimoji="1" lang="ja-JP" altLang="en-US" sz="1600" dirty="0">
                <a:latin typeface="游ゴシック" panose="020B0400000000000000" pitchFamily="50" charset="-128"/>
                <a:ea typeface="游ゴシック" panose="020B0400000000000000" pitchFamily="50" charset="-128"/>
              </a:rPr>
              <a:t>・所有者の</a:t>
            </a:r>
            <a:r>
              <a:rPr lang="ja-JP" altLang="en-US" sz="1600" dirty="0">
                <a:latin typeface="游ゴシック" panose="020B0400000000000000" pitchFamily="50" charset="-128"/>
                <a:ea typeface="游ゴシック" panose="020B0400000000000000" pitchFamily="50" charset="-128"/>
              </a:rPr>
              <a:t>高齢化と建築物の高経年化がより一層進み耐震化意欲が低下</a:t>
            </a:r>
            <a:endParaRPr lang="en-US" altLang="ja-JP" sz="1600" dirty="0">
              <a:latin typeface="游ゴシック" panose="020B0400000000000000" pitchFamily="50" charset="-128"/>
              <a:ea typeface="游ゴシック" panose="020B0400000000000000" pitchFamily="50" charset="-128"/>
            </a:endParaRPr>
          </a:p>
          <a:p>
            <a:r>
              <a:rPr lang="ja-JP" altLang="en-US" sz="1600" dirty="0">
                <a:latin typeface="游ゴシック" panose="020B0400000000000000" pitchFamily="50" charset="-128"/>
                <a:ea typeface="游ゴシック" panose="020B0400000000000000" pitchFamily="50" charset="-128"/>
              </a:rPr>
              <a:t>・耐震改修の必要性やシェルター等の安全対策をより確実に所有者に伝える</a:t>
            </a:r>
            <a:endParaRPr lang="en-US" altLang="ja-JP" sz="1600" dirty="0">
              <a:latin typeface="游ゴシック" panose="020B0400000000000000" pitchFamily="50" charset="-128"/>
              <a:ea typeface="游ゴシック" panose="020B0400000000000000" pitchFamily="50" charset="-128"/>
            </a:endParaRPr>
          </a:p>
          <a:p>
            <a:r>
              <a:rPr lang="ja-JP" altLang="en-US" sz="1600" dirty="0">
                <a:latin typeface="游ゴシック" panose="020B0400000000000000" pitchFamily="50" charset="-128"/>
                <a:ea typeface="游ゴシック" panose="020B0400000000000000" pitchFamily="50" charset="-128"/>
              </a:rPr>
              <a:t>　ことが必要</a:t>
            </a:r>
            <a:endParaRPr lang="en-US" altLang="ja-JP" sz="1600" dirty="0">
              <a:latin typeface="游ゴシック" panose="020B0400000000000000" pitchFamily="50" charset="-128"/>
              <a:ea typeface="游ゴシック" panose="020B0400000000000000" pitchFamily="50" charset="-128"/>
            </a:endParaRPr>
          </a:p>
          <a:p>
            <a:r>
              <a:rPr lang="ja-JP" altLang="en-US" sz="1600" dirty="0">
                <a:latin typeface="游ゴシック" panose="020B0400000000000000" pitchFamily="50" charset="-128"/>
                <a:ea typeface="游ゴシック" panose="020B0400000000000000" pitchFamily="50" charset="-128"/>
              </a:rPr>
              <a:t>・旧耐震木造住宅の所在等を把握し、地域特性や世帯特性に応じた働きかけ　</a:t>
            </a:r>
            <a:endParaRPr lang="en-US" altLang="ja-JP" sz="1600" dirty="0">
              <a:latin typeface="游ゴシック" panose="020B0400000000000000" pitchFamily="50" charset="-128"/>
              <a:ea typeface="游ゴシック" panose="020B0400000000000000" pitchFamily="50" charset="-128"/>
            </a:endParaRPr>
          </a:p>
          <a:p>
            <a:r>
              <a:rPr lang="ja-JP" altLang="en-US" sz="1600" dirty="0">
                <a:latin typeface="游ゴシック" panose="020B0400000000000000" pitchFamily="50" charset="-128"/>
                <a:ea typeface="游ゴシック" panose="020B0400000000000000" pitchFamily="50" charset="-128"/>
              </a:rPr>
              <a:t>　の検討が必要</a:t>
            </a:r>
            <a:endParaRPr lang="en-US" altLang="ja-JP" sz="1600" dirty="0">
              <a:latin typeface="游ゴシック" panose="020B0400000000000000" pitchFamily="50" charset="-128"/>
              <a:ea typeface="游ゴシック" panose="020B0400000000000000" pitchFamily="50" charset="-128"/>
            </a:endParaRPr>
          </a:p>
          <a:p>
            <a:r>
              <a:rPr lang="ja-JP" altLang="en-US" sz="1600" dirty="0">
                <a:latin typeface="游ゴシック" panose="020B0400000000000000" pitchFamily="50" charset="-128"/>
                <a:ea typeface="游ゴシック" panose="020B0400000000000000" pitchFamily="50" charset="-128"/>
              </a:rPr>
              <a:t>（耐震改修、建替え、住替え、除却、シェルター、維持保全等の安全対策）</a:t>
            </a:r>
            <a:endParaRPr lang="en-US" altLang="ja-JP" sz="1600"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BF1AFF69-32BB-4860-A634-B7E1BBAAF0D1}"/>
              </a:ext>
            </a:extLst>
          </p:cNvPr>
          <p:cNvSpPr txBox="1"/>
          <p:nvPr/>
        </p:nvSpPr>
        <p:spPr>
          <a:xfrm>
            <a:off x="1805828" y="3908028"/>
            <a:ext cx="7200000" cy="673638"/>
          </a:xfrm>
          <a:prstGeom prst="rect">
            <a:avLst/>
          </a:prstGeom>
          <a:noFill/>
          <a:ln w="15875" cap="flat" cmpd="sng" algn="ctr">
            <a:noFill/>
            <a:prstDash val="dash"/>
          </a:ln>
          <a:effectLst/>
        </p:spPr>
        <p:style>
          <a:lnRef idx="2">
            <a:schemeClr val="accent2"/>
          </a:lnRef>
          <a:fillRef idx="1">
            <a:schemeClr val="lt1"/>
          </a:fillRef>
          <a:effectRef idx="0">
            <a:schemeClr val="accent2"/>
          </a:effectRef>
          <a:fontRef idx="minor">
            <a:schemeClr val="dk1"/>
          </a:fontRef>
        </p:style>
        <p:txBody>
          <a:bodyPr wrap="square" rtlCol="0">
            <a:noAutofit/>
          </a:bodyPr>
          <a:lstStyle/>
          <a:p>
            <a:pPr>
              <a:lnSpc>
                <a:spcPts val="2400"/>
              </a:lnSpc>
            </a:pPr>
            <a:r>
              <a:rPr lang="ja-JP" altLang="en-US" sz="1600" dirty="0">
                <a:latin typeface="游ゴシック" panose="020B0400000000000000" pitchFamily="50" charset="-128"/>
                <a:ea typeface="游ゴシック" panose="020B0400000000000000" pitchFamily="50" charset="-128"/>
              </a:rPr>
              <a:t>・耐震化の必要性や耐震改修事例に加えて建物用途の特性や所有者の状況に</a:t>
            </a:r>
            <a:endParaRPr lang="en-US" altLang="ja-JP" sz="1600" dirty="0">
              <a:latin typeface="游ゴシック" panose="020B0400000000000000" pitchFamily="50" charset="-128"/>
              <a:ea typeface="游ゴシック" panose="020B0400000000000000" pitchFamily="50" charset="-128"/>
            </a:endParaRPr>
          </a:p>
          <a:p>
            <a:pPr>
              <a:lnSpc>
                <a:spcPts val="2400"/>
              </a:lnSpc>
            </a:pPr>
            <a:r>
              <a:rPr lang="ja-JP" altLang="en-US" sz="1600" dirty="0">
                <a:latin typeface="游ゴシック" panose="020B0400000000000000" pitchFamily="50" charset="-128"/>
                <a:ea typeface="游ゴシック" panose="020B0400000000000000" pitchFamily="50" charset="-128"/>
              </a:rPr>
              <a:t>　応じた様々な手法の情報提供が必要</a:t>
            </a:r>
            <a:endParaRPr lang="en-US" altLang="ja-JP" sz="1600" dirty="0">
              <a:latin typeface="游ゴシック" panose="020B0400000000000000" pitchFamily="50" charset="-128"/>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610CBE6C-F26C-4E5D-B783-68D8C22A2019}"/>
              </a:ext>
            </a:extLst>
          </p:cNvPr>
          <p:cNvSpPr txBox="1"/>
          <p:nvPr/>
        </p:nvSpPr>
        <p:spPr>
          <a:xfrm>
            <a:off x="1805828" y="5059680"/>
            <a:ext cx="7200000" cy="1620000"/>
          </a:xfrm>
          <a:prstGeom prst="rect">
            <a:avLst/>
          </a:prstGeom>
          <a:noFill/>
          <a:ln w="15875" cap="flat" cmpd="sng" algn="ctr">
            <a:noFill/>
            <a:prstDash val="dash"/>
          </a:ln>
          <a:effectLst/>
        </p:spPr>
        <p:style>
          <a:lnRef idx="2">
            <a:schemeClr val="accent2"/>
          </a:lnRef>
          <a:fillRef idx="1">
            <a:schemeClr val="lt1"/>
          </a:fillRef>
          <a:effectRef idx="0">
            <a:schemeClr val="accent2"/>
          </a:effectRef>
          <a:fontRef idx="minor">
            <a:schemeClr val="dk1"/>
          </a:fontRef>
        </p:style>
        <p:txBody>
          <a:bodyPr wrap="square" rtlCol="0" anchor="ctr">
            <a:noAutofit/>
          </a:bodyPr>
          <a:lstStyle/>
          <a:p>
            <a:r>
              <a:rPr lang="ja-JP" altLang="en-US" sz="1600" dirty="0">
                <a:latin typeface="游ゴシック" panose="020B0400000000000000" pitchFamily="50" charset="-128"/>
                <a:ea typeface="游ゴシック" panose="020B0400000000000000" pitchFamily="50" charset="-128"/>
              </a:rPr>
              <a:t>・専門家派遣では、マンション管理士など用途に応じた専門家の種類の拡充</a:t>
            </a:r>
            <a:endParaRPr lang="en-US" altLang="ja-JP" sz="1600" dirty="0">
              <a:latin typeface="游ゴシック" panose="020B0400000000000000" pitchFamily="50" charset="-128"/>
              <a:ea typeface="游ゴシック" panose="020B0400000000000000" pitchFamily="50" charset="-128"/>
            </a:endParaRPr>
          </a:p>
          <a:p>
            <a:r>
              <a:rPr lang="ja-JP" altLang="en-US" sz="1600" dirty="0">
                <a:latin typeface="游ゴシック" panose="020B0400000000000000" pitchFamily="50" charset="-128"/>
                <a:ea typeface="游ゴシック" panose="020B0400000000000000" pitchFamily="50" charset="-128"/>
              </a:rPr>
              <a:t>　の検討</a:t>
            </a:r>
            <a:endParaRPr lang="en-US" altLang="ja-JP" sz="1600" dirty="0">
              <a:latin typeface="游ゴシック" panose="020B0400000000000000" pitchFamily="50" charset="-128"/>
              <a:ea typeface="游ゴシック" panose="020B0400000000000000" pitchFamily="50" charset="-128"/>
            </a:endParaRPr>
          </a:p>
          <a:p>
            <a:pPr>
              <a:lnSpc>
                <a:spcPts val="2400"/>
              </a:lnSpc>
            </a:pPr>
            <a:r>
              <a:rPr lang="ja-JP" altLang="en-US" sz="1600" dirty="0">
                <a:latin typeface="游ゴシック" panose="020B0400000000000000" pitchFamily="50" charset="-128"/>
                <a:ea typeface="游ゴシック" panose="020B0400000000000000" pitchFamily="50" charset="-128"/>
              </a:rPr>
              <a:t>・段階的な耐震改修の支援メニューの検討</a:t>
            </a:r>
            <a:endParaRPr lang="en-US" altLang="ja-JP" sz="1600" dirty="0">
              <a:latin typeface="游ゴシック" panose="020B0400000000000000" pitchFamily="50" charset="-128"/>
              <a:ea typeface="游ゴシック" panose="020B0400000000000000" pitchFamily="50" charset="-128"/>
            </a:endParaRPr>
          </a:p>
          <a:p>
            <a:pPr>
              <a:lnSpc>
                <a:spcPts val="2400"/>
              </a:lnSpc>
            </a:pPr>
            <a:r>
              <a:rPr lang="ja-JP" altLang="en-US" sz="1600" dirty="0">
                <a:latin typeface="游ゴシック" panose="020B0400000000000000" pitchFamily="50" charset="-128"/>
                <a:ea typeface="游ゴシック" panose="020B0400000000000000" pitchFamily="50" charset="-128"/>
              </a:rPr>
              <a:t>・道路を閉塞する恐れがある建物や区間を把握し、優先的に働きかけること</a:t>
            </a:r>
            <a:endParaRPr lang="en-US" altLang="ja-JP" sz="1600" dirty="0">
              <a:latin typeface="游ゴシック" panose="020B0400000000000000" pitchFamily="50" charset="-128"/>
              <a:ea typeface="游ゴシック" panose="020B0400000000000000" pitchFamily="50" charset="-128"/>
            </a:endParaRPr>
          </a:p>
          <a:p>
            <a:r>
              <a:rPr lang="ja-JP" altLang="en-US" sz="1600" dirty="0">
                <a:latin typeface="游ゴシック" panose="020B0400000000000000" pitchFamily="50" charset="-128"/>
                <a:ea typeface="游ゴシック" panose="020B0400000000000000" pitchFamily="50" charset="-128"/>
              </a:rPr>
              <a:t>　が必要</a:t>
            </a:r>
            <a:endParaRPr lang="en-US" altLang="ja-JP" sz="1600" dirty="0">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7996570F-A23B-403E-83B7-AFB8078F2B58}"/>
              </a:ext>
            </a:extLst>
          </p:cNvPr>
          <p:cNvSpPr txBox="1"/>
          <p:nvPr/>
        </p:nvSpPr>
        <p:spPr>
          <a:xfrm>
            <a:off x="1805828" y="2638014"/>
            <a:ext cx="7200000" cy="792000"/>
          </a:xfrm>
          <a:prstGeom prst="rect">
            <a:avLst/>
          </a:prstGeom>
          <a:noFill/>
          <a:ln w="15875" cap="flat" cmpd="sng" algn="ctr">
            <a:noFill/>
            <a:prstDash val="dash"/>
          </a:ln>
          <a:effectLst/>
        </p:spPr>
        <p:style>
          <a:lnRef idx="2">
            <a:schemeClr val="accent2"/>
          </a:lnRef>
          <a:fillRef idx="1">
            <a:schemeClr val="lt1"/>
          </a:fillRef>
          <a:effectRef idx="0">
            <a:schemeClr val="accent2"/>
          </a:effectRef>
          <a:fontRef idx="minor">
            <a:schemeClr val="dk1"/>
          </a:fontRef>
        </p:style>
        <p:txBody>
          <a:bodyPr wrap="square" rtlCol="0" anchor="ctr">
            <a:noAutofit/>
          </a:bodyPr>
          <a:lstStyle/>
          <a:p>
            <a:r>
              <a:rPr lang="ja-JP" altLang="en-US" sz="1600" dirty="0">
                <a:latin typeface="游ゴシック" panose="020B0400000000000000" pitchFamily="50" charset="-128"/>
                <a:ea typeface="游ゴシック" panose="020B0400000000000000" pitchFamily="50" charset="-128"/>
              </a:rPr>
              <a:t>・耐震診断の前段階となる初動時の更なる支援の検討が必要</a:t>
            </a:r>
            <a:endParaRPr lang="en-US" altLang="ja-JP" sz="1600" dirty="0">
              <a:latin typeface="游ゴシック" panose="020B0400000000000000" pitchFamily="50" charset="-128"/>
              <a:ea typeface="游ゴシック" panose="020B0400000000000000" pitchFamily="50" charset="-128"/>
            </a:endParaRPr>
          </a:p>
          <a:p>
            <a:r>
              <a:rPr lang="ja-JP" altLang="en-US" sz="1600" dirty="0">
                <a:latin typeface="游ゴシック" panose="020B0400000000000000" pitchFamily="50" charset="-128"/>
                <a:ea typeface="游ゴシック" panose="020B0400000000000000" pitchFamily="50" charset="-128"/>
              </a:rPr>
              <a:t>・適正管理から耐震化までのトータル的な啓発が必要</a:t>
            </a:r>
            <a:endParaRPr lang="en-US" altLang="ja-JP" sz="1600" dirty="0">
              <a:latin typeface="游ゴシック" panose="020B0400000000000000" pitchFamily="50" charset="-128"/>
              <a:ea typeface="游ゴシック" panose="020B0400000000000000" pitchFamily="50" charset="-128"/>
            </a:endParaRPr>
          </a:p>
          <a:p>
            <a:r>
              <a:rPr lang="ja-JP" altLang="en-US" sz="1600" dirty="0">
                <a:latin typeface="游ゴシック" panose="020B0400000000000000" pitchFamily="50" charset="-128"/>
                <a:ea typeface="游ゴシック" panose="020B0400000000000000" pitchFamily="50" charset="-128"/>
              </a:rPr>
              <a:t>　（耐震改修、建替え、除却）</a:t>
            </a:r>
            <a:endParaRPr lang="en-US" altLang="ja-JP" sz="1600" dirty="0">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1A99A43A-0E60-4BD7-AE77-8410938BB30F}"/>
              </a:ext>
            </a:extLst>
          </p:cNvPr>
          <p:cNvSpPr txBox="1"/>
          <p:nvPr/>
        </p:nvSpPr>
        <p:spPr>
          <a:xfrm>
            <a:off x="185828" y="864000"/>
            <a:ext cx="1620000" cy="1475340"/>
          </a:xfrm>
          <a:prstGeom prst="rect">
            <a:avLst/>
          </a:prstGeom>
          <a:solidFill>
            <a:schemeClr val="accent5"/>
          </a:solidFill>
          <a:ln w="15875"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rtlCol="0" anchor="ctr">
            <a:noAutofit/>
          </a:bodyPr>
          <a:lstStyle/>
          <a:p>
            <a:pPr indent="-576000" algn="ctr">
              <a:spcAft>
                <a:spcPts val="0"/>
              </a:spcAft>
            </a:pPr>
            <a:r>
              <a:rPr lang="ja-JP" altLang="ja-JP" sz="16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木造住宅</a:t>
            </a:r>
            <a:endParaRPr lang="en-US" altLang="ja-JP" sz="1600"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452B9AAE-855D-4C4D-94D4-3A9035E05804}"/>
              </a:ext>
            </a:extLst>
          </p:cNvPr>
          <p:cNvSpPr txBox="1"/>
          <p:nvPr/>
        </p:nvSpPr>
        <p:spPr>
          <a:xfrm>
            <a:off x="185828" y="2638014"/>
            <a:ext cx="1620000" cy="792000"/>
          </a:xfrm>
          <a:prstGeom prst="rect">
            <a:avLst/>
          </a:prstGeom>
          <a:solidFill>
            <a:schemeClr val="accent5"/>
          </a:solidFill>
          <a:ln w="15875"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spcAft>
                <a:spcPts val="0"/>
              </a:spcAft>
            </a:pPr>
            <a:r>
              <a:rPr lang="ja-JP" altLang="ja-JP" sz="16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分譲マンション</a:t>
            </a:r>
            <a:endParaRPr lang="en-US" altLang="ja-JP" sz="1600"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5" name="テキスト ボックス 14">
            <a:extLst>
              <a:ext uri="{FF2B5EF4-FFF2-40B4-BE49-F238E27FC236}">
                <a16:creationId xmlns:a16="http://schemas.microsoft.com/office/drawing/2014/main" id="{F1621C66-9E7B-4B47-B7EE-D63F7D8EC4C4}"/>
              </a:ext>
            </a:extLst>
          </p:cNvPr>
          <p:cNvSpPr txBox="1"/>
          <p:nvPr/>
        </p:nvSpPr>
        <p:spPr>
          <a:xfrm>
            <a:off x="185828" y="3908028"/>
            <a:ext cx="1620000" cy="673638"/>
          </a:xfrm>
          <a:prstGeom prst="rect">
            <a:avLst/>
          </a:prstGeom>
          <a:solidFill>
            <a:schemeClr val="accent5"/>
          </a:solidFill>
          <a:ln w="15875"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spcAft>
                <a:spcPts val="0"/>
              </a:spcAft>
            </a:pPr>
            <a:r>
              <a:rPr lang="ja-JP" altLang="ja-JP" sz="16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多数の者が利用する建築物</a:t>
            </a:r>
            <a:endParaRPr lang="en-US" altLang="ja-JP" sz="1600"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6" name="テキスト ボックス 15">
            <a:extLst>
              <a:ext uri="{FF2B5EF4-FFF2-40B4-BE49-F238E27FC236}">
                <a16:creationId xmlns:a16="http://schemas.microsoft.com/office/drawing/2014/main" id="{9E144054-6043-4813-A70E-CDF97D83DF7D}"/>
              </a:ext>
            </a:extLst>
          </p:cNvPr>
          <p:cNvSpPr txBox="1"/>
          <p:nvPr/>
        </p:nvSpPr>
        <p:spPr>
          <a:xfrm>
            <a:off x="185828" y="5059680"/>
            <a:ext cx="1620000" cy="1620000"/>
          </a:xfrm>
          <a:prstGeom prst="rect">
            <a:avLst/>
          </a:prstGeom>
          <a:solidFill>
            <a:schemeClr val="accent5"/>
          </a:solidFill>
          <a:ln w="15875"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spcAft>
                <a:spcPts val="0"/>
              </a:spcAft>
            </a:pPr>
            <a:r>
              <a:rPr lang="ja-JP" altLang="ja-JP" sz="16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広域緊急交通路沿道建築物</a:t>
            </a:r>
            <a:endParaRPr lang="en-US" altLang="ja-JP" sz="1600"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cxnSp>
        <p:nvCxnSpPr>
          <p:cNvPr id="3" name="直線コネクタ 2">
            <a:extLst>
              <a:ext uri="{FF2B5EF4-FFF2-40B4-BE49-F238E27FC236}">
                <a16:creationId xmlns:a16="http://schemas.microsoft.com/office/drawing/2014/main" id="{037739AE-BAAB-4E2E-98F6-5802190A24E8}"/>
              </a:ext>
            </a:extLst>
          </p:cNvPr>
          <p:cNvCxnSpPr>
            <a:cxnSpLocks/>
          </p:cNvCxnSpPr>
          <p:nvPr/>
        </p:nvCxnSpPr>
        <p:spPr>
          <a:xfrm>
            <a:off x="185828" y="2399007"/>
            <a:ext cx="882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087741C6-D4E9-4211-B9B0-462582CA25DE}"/>
              </a:ext>
            </a:extLst>
          </p:cNvPr>
          <p:cNvCxnSpPr>
            <a:cxnSpLocks/>
          </p:cNvCxnSpPr>
          <p:nvPr/>
        </p:nvCxnSpPr>
        <p:spPr>
          <a:xfrm>
            <a:off x="185828" y="3669021"/>
            <a:ext cx="882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BA4FEC21-E2D0-4FE0-A1CC-55411456B371}"/>
              </a:ext>
            </a:extLst>
          </p:cNvPr>
          <p:cNvCxnSpPr>
            <a:cxnSpLocks/>
          </p:cNvCxnSpPr>
          <p:nvPr/>
        </p:nvCxnSpPr>
        <p:spPr>
          <a:xfrm>
            <a:off x="185828" y="4820673"/>
            <a:ext cx="8820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087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a:extLst>
              <a:ext uri="{FF2B5EF4-FFF2-40B4-BE49-F238E27FC236}">
                <a16:creationId xmlns:a16="http://schemas.microsoft.com/office/drawing/2014/main" id="{0FBA30D4-3822-4738-8F89-D83004BCE4E2}"/>
              </a:ext>
            </a:extLst>
          </p:cNvPr>
          <p:cNvSpPr txBox="1">
            <a:spLocks/>
          </p:cNvSpPr>
          <p:nvPr/>
        </p:nvSpPr>
        <p:spPr bwMode="auto">
          <a:xfrm>
            <a:off x="7954" y="27885"/>
            <a:ext cx="4801290"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28" tIns="45714" rIns="91428" bIns="45714" numCol="1" anchor="ctr" anchorCtr="0" compatLnSpc="1">
            <a:prstTxWarp prst="textNoShape">
              <a:avLst/>
            </a:prstTxWarp>
            <a:spAutoFit/>
          </a:bodyPr>
          <a:lstStyle>
            <a:lvl1pPr algn="l" rtl="0" eaLnBrk="0" fontAlgn="base" hangingPunct="0">
              <a:spcBef>
                <a:spcPct val="0"/>
              </a:spcBef>
              <a:spcAft>
                <a:spcPct val="0"/>
              </a:spcAft>
              <a:defRPr kumimoji="1" sz="2400">
                <a:solidFill>
                  <a:srgbClr val="1F497D"/>
                </a:solidFill>
                <a:latin typeface="+mj-lt"/>
                <a:ea typeface="+mj-ea"/>
                <a:cs typeface="+mj-cs"/>
              </a:defRPr>
            </a:lvl1pPr>
            <a:lvl2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5pPr>
            <a:lvl6pPr marL="457139"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278"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417"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555"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b="1" kern="0" dirty="0">
                <a:latin typeface="游ゴシック" panose="020B0400000000000000" pitchFamily="50" charset="-128"/>
                <a:ea typeface="游ゴシック" panose="020B0400000000000000" pitchFamily="50" charset="-128"/>
              </a:rPr>
              <a:t>目標２　具体的な目標の取組状況</a:t>
            </a:r>
          </a:p>
        </p:txBody>
      </p:sp>
      <p:grpSp>
        <p:nvGrpSpPr>
          <p:cNvPr id="4" name="グループ化 3">
            <a:extLst>
              <a:ext uri="{FF2B5EF4-FFF2-40B4-BE49-F238E27FC236}">
                <a16:creationId xmlns:a16="http://schemas.microsoft.com/office/drawing/2014/main" id="{4BAA2051-9A81-4E1D-85D6-7CCC94F697DB}"/>
              </a:ext>
            </a:extLst>
          </p:cNvPr>
          <p:cNvGrpSpPr/>
          <p:nvPr/>
        </p:nvGrpSpPr>
        <p:grpSpPr>
          <a:xfrm>
            <a:off x="71828" y="870321"/>
            <a:ext cx="3816000" cy="5965800"/>
            <a:chOff x="146155" y="870321"/>
            <a:chExt cx="3816000" cy="5965800"/>
          </a:xfrm>
        </p:grpSpPr>
        <p:sp>
          <p:nvSpPr>
            <p:cNvPr id="14" name="角丸四角形 21">
              <a:extLst>
                <a:ext uri="{FF2B5EF4-FFF2-40B4-BE49-F238E27FC236}">
                  <a16:creationId xmlns:a16="http://schemas.microsoft.com/office/drawing/2014/main" id="{30CD6F2B-5B31-43B3-B6C4-85A533F70237}"/>
                </a:ext>
              </a:extLst>
            </p:cNvPr>
            <p:cNvSpPr/>
            <p:nvPr/>
          </p:nvSpPr>
          <p:spPr>
            <a:xfrm>
              <a:off x="146155" y="870321"/>
              <a:ext cx="3816000" cy="1440000"/>
            </a:xfrm>
            <a:prstGeom prst="rect">
              <a:avLst/>
            </a:prstGeom>
            <a:solidFill>
              <a:schemeClr val="accent5">
                <a:alpha val="60000"/>
              </a:schemeClr>
            </a:solidFill>
            <a:ln w="19050">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0000" tIns="46800" rIns="90000" bIns="46800" numCol="1" spcCol="0" rtlCol="0" fromWordArt="0" anchor="t" anchorCtr="0" forceAA="0" compatLnSpc="1">
              <a:prstTxWarp prst="textNoShape">
                <a:avLst/>
              </a:prstTxWarp>
              <a:noAutofit/>
            </a:bodyPr>
            <a:lstStyle/>
            <a:p>
              <a:pPr indent="-576000">
                <a:spcAft>
                  <a:spcPts val="0"/>
                </a:spcAft>
              </a:pPr>
              <a:r>
                <a:rPr lang="ja-JP" altLang="en-US" sz="1200" b="1" kern="100" dirty="0">
                  <a:latin typeface="游ゴシック" panose="020B0400000000000000" pitchFamily="50" charset="-128"/>
                  <a:ea typeface="游ゴシック" panose="020B0400000000000000" pitchFamily="50" charset="-128"/>
                  <a:cs typeface="Times New Roman" panose="02020603050405020304" pitchFamily="18" charset="0"/>
                </a:rPr>
                <a:t>１．</a:t>
              </a:r>
              <a:r>
                <a:rPr lang="ja-JP" sz="12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木造住宅</a:t>
              </a:r>
              <a:endParaRPr lang="en-US" altLang="ja-JP" sz="1200"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indent="-576000">
                <a:spcAft>
                  <a:spcPts val="0"/>
                </a:spcAft>
              </a:pPr>
              <a:endParaRPr lang="ja-JP" sz="1200"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indent="-576000">
                <a:spcAft>
                  <a:spcPts val="0"/>
                </a:spcAft>
              </a:pPr>
              <a:r>
                <a:rPr lang="ja-JP" altLang="en-US"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・約</a:t>
              </a:r>
              <a:r>
                <a:rPr lang="en-US"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39</a:t>
              </a:r>
              <a:r>
                <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万戸</a:t>
              </a:r>
              <a:r>
                <a:rPr lang="ja-JP" altLang="en-US" sz="1200" kern="100" dirty="0">
                  <a:latin typeface="游ゴシック" panose="020B0400000000000000" pitchFamily="50" charset="-128"/>
                  <a:ea typeface="游ゴシック" panose="020B0400000000000000" pitchFamily="50" charset="-128"/>
                  <a:cs typeface="Times New Roman" panose="02020603050405020304" pitchFamily="18" charset="0"/>
                </a:rPr>
                <a:t>に</a:t>
              </a:r>
              <a:r>
                <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確実な普及啓発</a:t>
              </a:r>
              <a:endParaRPr lang="en-US" alt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indent="-576000">
                <a:spcAft>
                  <a:spcPts val="0"/>
                </a:spcAft>
              </a:pPr>
              <a:endParaRPr lang="en-US" alt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spcAft>
                  <a:spcPts val="0"/>
                </a:spcAft>
              </a:pPr>
              <a:r>
                <a:rPr lang="ja-JP" altLang="en-US" sz="1200" kern="100" dirty="0">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関係団体との連携による効果的な</a:t>
              </a:r>
              <a:r>
                <a:rPr lang="ja-JP" altLang="en-US" sz="1200" kern="100" dirty="0">
                  <a:latin typeface="游ゴシック" panose="020B0400000000000000" pitchFamily="50" charset="-128"/>
                  <a:ea typeface="游ゴシック" panose="020B0400000000000000" pitchFamily="50" charset="-128"/>
                  <a:cs typeface="Times New Roman" panose="02020603050405020304" pitchFamily="18" charset="0"/>
                </a:rPr>
                <a:t>働きかけ</a:t>
              </a:r>
              <a:endPar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5" name="角丸四角形 28704">
              <a:extLst>
                <a:ext uri="{FF2B5EF4-FFF2-40B4-BE49-F238E27FC236}">
                  <a16:creationId xmlns:a16="http://schemas.microsoft.com/office/drawing/2014/main" id="{B953287B-473B-433D-82A6-63741B31DA49}"/>
                </a:ext>
              </a:extLst>
            </p:cNvPr>
            <p:cNvSpPr/>
            <p:nvPr/>
          </p:nvSpPr>
          <p:spPr>
            <a:xfrm>
              <a:off x="146155" y="2378921"/>
              <a:ext cx="3816000" cy="1440000"/>
            </a:xfrm>
            <a:prstGeom prst="rect">
              <a:avLst/>
            </a:prstGeom>
            <a:solidFill>
              <a:schemeClr val="accent5">
                <a:alpha val="60000"/>
              </a:schemeClr>
            </a:solidFill>
            <a:ln w="19050">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0000" tIns="46800" rIns="90000" bIns="46800" numCol="1" spcCol="0" rtlCol="0" fromWordArt="0" anchor="t" anchorCtr="0" forceAA="0" compatLnSpc="1">
              <a:prstTxWarp prst="textNoShape">
                <a:avLst/>
              </a:prstTxWarp>
              <a:noAutofit/>
            </a:bodyPr>
            <a:lstStyle/>
            <a:p>
              <a:pPr>
                <a:spcAft>
                  <a:spcPts val="0"/>
                </a:spcAft>
              </a:pPr>
              <a:r>
                <a:rPr lang="ja-JP" altLang="en-US" sz="1200" b="1" kern="100" dirty="0">
                  <a:latin typeface="游ゴシック" panose="020B0400000000000000" pitchFamily="50" charset="-128"/>
                  <a:ea typeface="游ゴシック" panose="020B0400000000000000" pitchFamily="50" charset="-128"/>
                  <a:cs typeface="Times New Roman" panose="02020603050405020304" pitchFamily="18" charset="0"/>
                </a:rPr>
                <a:t>２．</a:t>
              </a:r>
              <a:r>
                <a:rPr lang="ja-JP" sz="12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分譲マンション</a:t>
              </a:r>
              <a:endParaRPr lang="en-US" altLang="ja-JP" sz="1200"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spcAft>
                  <a:spcPts val="0"/>
                </a:spcAft>
              </a:pPr>
              <a:endParaRPr lang="ja-JP" sz="1200"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spcAft>
                  <a:spcPts val="0"/>
                </a:spcAft>
              </a:pPr>
              <a:r>
                <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・約</a:t>
              </a:r>
              <a:r>
                <a:rPr lang="en-US"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15</a:t>
              </a:r>
              <a:r>
                <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万戸に確実な普及啓発</a:t>
              </a:r>
              <a:endParaRPr lang="en-US" alt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spcAft>
                  <a:spcPts val="0"/>
                </a:spcAft>
              </a:pPr>
              <a:r>
                <a:rPr lang="ja-JP" altLang="en-US" sz="1200" kern="100" dirty="0">
                  <a:latin typeface="游ゴシック" panose="020B0400000000000000" pitchFamily="50" charset="-128"/>
                  <a:ea typeface="游ゴシック" panose="020B0400000000000000" pitchFamily="50" charset="-128"/>
                  <a:cs typeface="Times New Roman" panose="02020603050405020304" pitchFamily="18" charset="0"/>
                </a:rPr>
                <a:t>（管理組合　</a:t>
              </a:r>
              <a:r>
                <a:rPr lang="ja-JP" altLang="en-US" sz="1200" kern="100" dirty="0">
                  <a:solidFill>
                    <a:schemeClr val="tx1"/>
                  </a:solidFill>
                  <a:latin typeface="游ゴシック" panose="020B0400000000000000" pitchFamily="50" charset="-128"/>
                  <a:ea typeface="游ゴシック" panose="020B0400000000000000" pitchFamily="50" charset="-128"/>
                  <a:cs typeface="Times New Roman" panose="02020603050405020304" pitchFamily="18" charset="0"/>
                </a:rPr>
                <a:t>約１</a:t>
              </a:r>
              <a:r>
                <a:rPr lang="en-US" altLang="ja-JP" sz="1200" kern="100" dirty="0">
                  <a:solidFill>
                    <a:schemeClr val="tx1"/>
                  </a:solidFill>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1200" kern="100" dirty="0">
                  <a:solidFill>
                    <a:schemeClr val="tx1"/>
                  </a:solidFill>
                  <a:latin typeface="游ゴシック" panose="020B0400000000000000" pitchFamily="50" charset="-128"/>
                  <a:ea typeface="游ゴシック" panose="020B0400000000000000" pitchFamily="50" charset="-128"/>
                  <a:cs typeface="Times New Roman" panose="02020603050405020304" pitchFamily="18" charset="0"/>
                </a:rPr>
                <a:t>５</a:t>
              </a:r>
              <a:r>
                <a:rPr lang="en-US" altLang="ja-JP" sz="1200" kern="100" dirty="0">
                  <a:solidFill>
                    <a:schemeClr val="tx1"/>
                  </a:solidFill>
                  <a:latin typeface="游ゴシック" panose="020B0400000000000000" pitchFamily="50" charset="-128"/>
                  <a:ea typeface="游ゴシック" panose="020B0400000000000000" pitchFamily="50" charset="-128"/>
                  <a:cs typeface="Times New Roman" panose="02020603050405020304" pitchFamily="18" charset="0"/>
                </a:rPr>
                <a:t>00</a:t>
              </a:r>
              <a:r>
                <a:rPr lang="ja-JP" altLang="en-US" sz="1200" kern="100" dirty="0">
                  <a:solidFill>
                    <a:schemeClr val="tx1"/>
                  </a:solidFill>
                  <a:latin typeface="游ゴシック" panose="020B0400000000000000" pitchFamily="50" charset="-128"/>
                  <a:ea typeface="游ゴシック" panose="020B0400000000000000" pitchFamily="50" charset="-128"/>
                  <a:cs typeface="Times New Roman" panose="02020603050405020304" pitchFamily="18" charset="0"/>
                </a:rPr>
                <a:t>組合</a:t>
              </a:r>
              <a:r>
                <a:rPr lang="ja-JP" altLang="en-US" sz="1200" kern="100" dirty="0">
                  <a:latin typeface="游ゴシック" panose="020B0400000000000000" pitchFamily="50" charset="-128"/>
                  <a:ea typeface="游ゴシック" panose="020B0400000000000000" pitchFamily="50" charset="-128"/>
                  <a:cs typeface="Times New Roman" panose="02020603050405020304" pitchFamily="18" charset="0"/>
                </a:rPr>
                <a:t>）</a:t>
              </a:r>
              <a:endParaRPr lang="en-US" altLang="ja-JP" sz="1200"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a:spcAft>
                  <a:spcPts val="0"/>
                </a:spcAft>
              </a:pPr>
              <a:endParaRPr lang="en-US" alt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spcAft>
                  <a:spcPts val="0"/>
                </a:spcAft>
              </a:pPr>
              <a:r>
                <a:rPr lang="ja-JP" altLang="en-US" sz="1200" kern="100" dirty="0">
                  <a:latin typeface="游ゴシック" panose="020B0400000000000000" pitchFamily="50" charset="-128"/>
                  <a:ea typeface="游ゴシック" panose="020B0400000000000000" pitchFamily="50" charset="-128"/>
                  <a:cs typeface="Times New Roman" panose="02020603050405020304" pitchFamily="18" charset="0"/>
                </a:rPr>
                <a:t>・課題解決に向けた多角的･総合的な働きかけ</a:t>
              </a:r>
              <a:endPar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6" name="角丸四角形 22">
              <a:extLst>
                <a:ext uri="{FF2B5EF4-FFF2-40B4-BE49-F238E27FC236}">
                  <a16:creationId xmlns:a16="http://schemas.microsoft.com/office/drawing/2014/main" id="{811BCB27-C7F9-4549-8DC2-3CC503ECB319}"/>
                </a:ext>
              </a:extLst>
            </p:cNvPr>
            <p:cNvSpPr/>
            <p:nvPr/>
          </p:nvSpPr>
          <p:spPr>
            <a:xfrm>
              <a:off x="146155" y="3887521"/>
              <a:ext cx="3816000" cy="1440000"/>
            </a:xfrm>
            <a:prstGeom prst="rect">
              <a:avLst/>
            </a:prstGeom>
            <a:solidFill>
              <a:schemeClr val="accent5">
                <a:alpha val="60000"/>
              </a:schemeClr>
            </a:solidFill>
            <a:ln w="19050">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0000" tIns="46800" rIns="90000" bIns="46800" numCol="1" spcCol="0" rtlCol="0" fromWordArt="0" anchor="t" anchorCtr="0" forceAA="0" compatLnSpc="1">
              <a:prstTxWarp prst="textNoShape">
                <a:avLst/>
              </a:prstTxWarp>
              <a:noAutofit/>
            </a:bodyPr>
            <a:lstStyle/>
            <a:p>
              <a:pPr>
                <a:spcAft>
                  <a:spcPts val="0"/>
                </a:spcAft>
              </a:pPr>
              <a:r>
                <a:rPr lang="ja-JP" altLang="en-US" sz="1200" b="1" kern="100" dirty="0">
                  <a:latin typeface="游ゴシック" panose="020B0400000000000000" pitchFamily="50" charset="-128"/>
                  <a:ea typeface="游ゴシック" panose="020B0400000000000000" pitchFamily="50" charset="-128"/>
                  <a:cs typeface="Times New Roman" panose="02020603050405020304" pitchFamily="18" charset="0"/>
                </a:rPr>
                <a:t>３．</a:t>
              </a:r>
              <a:r>
                <a:rPr lang="ja-JP" sz="12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多数の者が利用する建築物</a:t>
              </a:r>
              <a:endParaRPr lang="en-US" altLang="ja-JP" sz="1200"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lnSpc>
                  <a:spcPct val="150000"/>
                </a:lnSpc>
                <a:spcAft>
                  <a:spcPts val="0"/>
                </a:spcAft>
              </a:pPr>
              <a:r>
                <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sz="1200" kern="0" dirty="0">
                  <a:effectLst/>
                  <a:latin typeface="游ゴシック" panose="020B0400000000000000" pitchFamily="50" charset="-128"/>
                  <a:ea typeface="游ゴシック" panose="020B0400000000000000" pitchFamily="50" charset="-128"/>
                  <a:cs typeface="Times New Roman" panose="02020603050405020304" pitchFamily="18" charset="0"/>
                </a:rPr>
                <a:t>約５千棟に確実な普及啓発</a:t>
              </a:r>
              <a:endParaRPr lang="en-US" altLang="ja-JP" sz="1200" kern="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marR="2540">
                <a:lnSpc>
                  <a:spcPct val="150000"/>
                </a:lnSpc>
                <a:spcAft>
                  <a:spcPts val="0"/>
                </a:spcAft>
                <a:tabLst>
                  <a:tab pos="5311140" algn="l"/>
                </a:tabLst>
              </a:pPr>
              <a:r>
                <a:rPr lang="ja-JP" altLang="en-US" sz="1200" kern="100" dirty="0">
                  <a:solidFill>
                    <a:srgbClr val="0D0D0D"/>
                  </a:solidFill>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sz="1200" kern="100" dirty="0">
                  <a:solidFill>
                    <a:srgbClr val="0D0D0D"/>
                  </a:solidFill>
                  <a:effectLst/>
                  <a:latin typeface="游ゴシック" panose="020B0400000000000000" pitchFamily="50" charset="-128"/>
                  <a:ea typeface="游ゴシック" panose="020B0400000000000000" pitchFamily="50" charset="-128"/>
                  <a:cs typeface="Times New Roman" panose="02020603050405020304" pitchFamily="18" charset="0"/>
                </a:rPr>
                <a:t>大規模建築物</a:t>
              </a:r>
              <a:r>
                <a:rPr lang="ja-JP" altLang="en-US" sz="1200" kern="100" dirty="0">
                  <a:solidFill>
                    <a:srgbClr val="0D0D0D"/>
                  </a:solidFill>
                  <a:effectLst/>
                  <a:latin typeface="游ゴシック" panose="020B0400000000000000" pitchFamily="50" charset="-128"/>
                  <a:ea typeface="游ゴシック" panose="020B0400000000000000" pitchFamily="50" charset="-128"/>
                  <a:cs typeface="Times New Roman" panose="02020603050405020304" pitchFamily="18" charset="0"/>
                </a:rPr>
                <a:t>への改修</a:t>
              </a:r>
              <a:r>
                <a:rPr lang="ja-JP" altLang="ja-JP" sz="1200" kern="100" dirty="0">
                  <a:solidFill>
                    <a:srgbClr val="0D0D0D"/>
                  </a:solidFill>
                  <a:effectLst/>
                  <a:latin typeface="游ゴシック" panose="020B0400000000000000" pitchFamily="50" charset="-128"/>
                  <a:ea typeface="游ゴシック" panose="020B0400000000000000" pitchFamily="50" charset="-128"/>
                  <a:cs typeface="Times New Roman" panose="02020603050405020304" pitchFamily="18" charset="0"/>
                </a:rPr>
                <a:t>工法提示</a:t>
              </a:r>
              <a:r>
                <a:rPr lang="ja-JP" altLang="en-US" sz="1200" kern="100" dirty="0">
                  <a:solidFill>
                    <a:srgbClr val="0D0D0D"/>
                  </a:solidFill>
                  <a:effectLst/>
                  <a:latin typeface="游ゴシック" panose="020B0400000000000000" pitchFamily="50" charset="-128"/>
                  <a:ea typeface="游ゴシック" panose="020B0400000000000000" pitchFamily="50" charset="-128"/>
                  <a:cs typeface="Times New Roman" panose="02020603050405020304" pitchFamily="18" charset="0"/>
                </a:rPr>
                <a:t>等の</a:t>
              </a:r>
              <a:r>
                <a:rPr lang="ja-JP" altLang="ja-JP" sz="1200" kern="100" dirty="0">
                  <a:solidFill>
                    <a:srgbClr val="0D0D0D"/>
                  </a:solidFill>
                  <a:effectLst/>
                  <a:latin typeface="游ゴシック" panose="020B0400000000000000" pitchFamily="50" charset="-128"/>
                  <a:ea typeface="游ゴシック" panose="020B0400000000000000" pitchFamily="50" charset="-128"/>
                  <a:cs typeface="Times New Roman" panose="02020603050405020304" pitchFamily="18" charset="0"/>
                </a:rPr>
                <a:t>効果的な働き</a:t>
              </a:r>
              <a:endParaRPr lang="en-US" altLang="ja-JP" sz="1200" kern="100" dirty="0">
                <a:solidFill>
                  <a:srgbClr val="0D0D0D"/>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p>
              <a:pPr marR="2540">
                <a:lnSpc>
                  <a:spcPct val="150000"/>
                </a:lnSpc>
                <a:spcAft>
                  <a:spcPts val="0"/>
                </a:spcAft>
                <a:tabLst>
                  <a:tab pos="5311140" algn="l"/>
                </a:tabLst>
              </a:pPr>
              <a:r>
                <a:rPr lang="ja-JP" altLang="en-US" sz="1200" kern="100" dirty="0">
                  <a:solidFill>
                    <a:srgbClr val="0D0D0D"/>
                  </a:solidFill>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ja-JP" sz="1200" kern="100" dirty="0">
                  <a:solidFill>
                    <a:srgbClr val="0D0D0D"/>
                  </a:solidFill>
                  <a:effectLst/>
                  <a:latin typeface="游ゴシック" panose="020B0400000000000000" pitchFamily="50" charset="-128"/>
                  <a:ea typeface="游ゴシック" panose="020B0400000000000000" pitchFamily="50" charset="-128"/>
                  <a:cs typeface="Times New Roman" panose="02020603050405020304" pitchFamily="18" charset="0"/>
                </a:rPr>
                <a:t>かけ</a:t>
              </a:r>
              <a:endParaRPr lang="en-US" altLang="ja-JP" sz="1200"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marR="2540">
                <a:lnSpc>
                  <a:spcPct val="150000"/>
                </a:lnSpc>
                <a:spcAft>
                  <a:spcPts val="0"/>
                </a:spcAft>
                <a:tabLst>
                  <a:tab pos="5311140" algn="l"/>
                </a:tabLst>
              </a:pPr>
              <a:r>
                <a:rPr lang="ja-JP" altLang="ja-JP" sz="1200" kern="100" dirty="0">
                  <a:solidFill>
                    <a:srgbClr val="0D0D0D"/>
                  </a:solidFill>
                  <a:effectLst/>
                  <a:latin typeface="游ゴシック" panose="020B0400000000000000" pitchFamily="50" charset="-128"/>
                  <a:ea typeface="游ゴシック" panose="020B0400000000000000" pitchFamily="50" charset="-128"/>
                  <a:cs typeface="Times New Roman" panose="02020603050405020304" pitchFamily="18" charset="0"/>
                </a:rPr>
                <a:t>・病院</a:t>
              </a:r>
              <a:r>
                <a:rPr lang="ja-JP" altLang="en-US" sz="1200" kern="100" dirty="0">
                  <a:solidFill>
                    <a:srgbClr val="0D0D0D"/>
                  </a:solidFill>
                  <a:effectLst/>
                  <a:latin typeface="游ゴシック" panose="020B0400000000000000" pitchFamily="50" charset="-128"/>
                  <a:ea typeface="游ゴシック" panose="020B0400000000000000" pitchFamily="50" charset="-128"/>
                  <a:cs typeface="Times New Roman" panose="02020603050405020304" pitchFamily="18" charset="0"/>
                </a:rPr>
                <a:t>への重点的な働きかけ</a:t>
              </a:r>
              <a:endParaRPr lang="ja-JP" alt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8" name="角丸四角形 26">
              <a:extLst>
                <a:ext uri="{FF2B5EF4-FFF2-40B4-BE49-F238E27FC236}">
                  <a16:creationId xmlns:a16="http://schemas.microsoft.com/office/drawing/2014/main" id="{921B5185-F906-4D17-9EAB-997DA29B525B}"/>
                </a:ext>
              </a:extLst>
            </p:cNvPr>
            <p:cNvSpPr/>
            <p:nvPr/>
          </p:nvSpPr>
          <p:spPr>
            <a:xfrm>
              <a:off x="146155" y="5396121"/>
              <a:ext cx="3816000" cy="1440000"/>
            </a:xfrm>
            <a:prstGeom prst="rect">
              <a:avLst/>
            </a:prstGeom>
            <a:solidFill>
              <a:schemeClr val="accent5">
                <a:alpha val="60000"/>
              </a:schemeClr>
            </a:solidFill>
            <a:ln w="19050">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0000" tIns="46800" rIns="90000" bIns="46800" numCol="1" spcCol="0" rtlCol="0" fromWordArt="0" anchor="t" anchorCtr="0" forceAA="0" compatLnSpc="1">
              <a:prstTxWarp prst="textNoShape">
                <a:avLst/>
              </a:prstTxWarp>
              <a:noAutofit/>
            </a:bodyPr>
            <a:lstStyle/>
            <a:p>
              <a:pPr>
                <a:spcAft>
                  <a:spcPts val="0"/>
                </a:spcAft>
              </a:pPr>
              <a:r>
                <a:rPr lang="ja-JP" altLang="en-US" sz="12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４．</a:t>
              </a:r>
              <a:r>
                <a:rPr lang="ja-JP" sz="12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広域緊急交通路沿道建築物</a:t>
              </a:r>
              <a:endParaRPr lang="en-US" altLang="ja-JP" sz="1200"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spcAft>
                  <a:spcPts val="0"/>
                </a:spcAft>
              </a:pPr>
              <a:endParaRPr lang="en-US" altLang="ja-JP" sz="1200"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spcAft>
                  <a:spcPts val="0"/>
                </a:spcAft>
              </a:pPr>
              <a:r>
                <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改修</a:t>
              </a:r>
              <a:r>
                <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工法提示</a:t>
              </a:r>
              <a:r>
                <a:rPr lang="ja-JP" altLang="en-US"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等の</a:t>
              </a:r>
              <a:r>
                <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効果的な働きかけ</a:t>
              </a:r>
              <a:endParaRPr lang="en-US" alt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spcAft>
                  <a:spcPts val="0"/>
                </a:spcAft>
              </a:pPr>
              <a:endParaRPr lang="en-US" alt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spcAft>
                  <a:spcPts val="0"/>
                </a:spcAft>
              </a:pPr>
              <a:r>
                <a:rPr lang="ja-JP" altLang="en-US" sz="1200" kern="100" dirty="0">
                  <a:latin typeface="游ゴシック" panose="020B0400000000000000" pitchFamily="50" charset="-128"/>
                  <a:ea typeface="游ゴシック" panose="020B0400000000000000" pitchFamily="50" charset="-128"/>
                  <a:cs typeface="Times New Roman" panose="02020603050405020304" pitchFamily="18" charset="0"/>
                </a:rPr>
                <a:t>・耐震性の特に低い建物や優先すべき路線にある建</a:t>
              </a:r>
              <a:endParaRPr lang="en-US" altLang="ja-JP" sz="1200"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a:spcAft>
                  <a:spcPts val="0"/>
                </a:spcAft>
              </a:pPr>
              <a:r>
                <a:rPr lang="ja-JP" altLang="en-US" sz="1200" kern="100" dirty="0">
                  <a:latin typeface="游ゴシック" panose="020B0400000000000000" pitchFamily="50" charset="-128"/>
                  <a:ea typeface="游ゴシック" panose="020B0400000000000000" pitchFamily="50" charset="-128"/>
                  <a:cs typeface="Times New Roman" panose="02020603050405020304" pitchFamily="18" charset="0"/>
                </a:rPr>
                <a:t>　物などへの優先的な耐震化の促進</a:t>
              </a:r>
              <a:endParaRPr lang="en-US" alt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grpSp>
      <p:sp>
        <p:nvSpPr>
          <p:cNvPr id="19" name="テキスト ボックス 78">
            <a:extLst>
              <a:ext uri="{FF2B5EF4-FFF2-40B4-BE49-F238E27FC236}">
                <a16:creationId xmlns:a16="http://schemas.microsoft.com/office/drawing/2014/main" id="{45C16A0D-62D5-49C4-9E2C-62A06DD6D2BC}"/>
              </a:ext>
            </a:extLst>
          </p:cNvPr>
          <p:cNvSpPr txBox="1"/>
          <p:nvPr/>
        </p:nvSpPr>
        <p:spPr>
          <a:xfrm>
            <a:off x="1190418" y="638955"/>
            <a:ext cx="1578821" cy="215444"/>
          </a:xfrm>
          <a:prstGeom prst="rect">
            <a:avLst/>
          </a:prstGeom>
          <a:noFill/>
          <a:ln>
            <a:noFill/>
          </a:ln>
        </p:spPr>
        <p:txBody>
          <a:bodyPr wrap="none" lIns="0" tIns="0" rIns="0" bIns="0" rtlCol="0">
            <a:noAutofit/>
          </a:bodyPr>
          <a:lstStyle/>
          <a:p>
            <a:pPr marL="203984" indent="-203984" algn="ctr"/>
            <a:r>
              <a:rPr lang="ja-JP" altLang="en-US" sz="14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目標２　具体的目標</a:t>
            </a:r>
            <a:endParaRPr lang="zh-CN" altLang="en-US" sz="14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0" name="テキスト ボックス 78">
            <a:extLst>
              <a:ext uri="{FF2B5EF4-FFF2-40B4-BE49-F238E27FC236}">
                <a16:creationId xmlns:a16="http://schemas.microsoft.com/office/drawing/2014/main" id="{AD425056-DC45-4B9A-9AC0-CE42F2B9B5A8}"/>
              </a:ext>
            </a:extLst>
          </p:cNvPr>
          <p:cNvSpPr txBox="1"/>
          <p:nvPr/>
        </p:nvSpPr>
        <p:spPr>
          <a:xfrm>
            <a:off x="4966131" y="638955"/>
            <a:ext cx="543739" cy="215444"/>
          </a:xfrm>
          <a:prstGeom prst="rect">
            <a:avLst/>
          </a:prstGeom>
          <a:noFill/>
          <a:ln>
            <a:noFill/>
          </a:ln>
        </p:spPr>
        <p:txBody>
          <a:bodyPr wrap="none" tIns="0" bIns="0" rtlCol="0">
            <a:spAutoFit/>
          </a:bodyPr>
          <a:lstStyle/>
          <a:p>
            <a:pPr marL="203984" indent="-203984"/>
            <a:r>
              <a:rPr lang="ja-JP" altLang="en-US" sz="14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取組</a:t>
            </a:r>
            <a:endParaRPr lang="zh-CN" altLang="en-US" sz="14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1" name="テキスト ボックス 78">
            <a:extLst>
              <a:ext uri="{FF2B5EF4-FFF2-40B4-BE49-F238E27FC236}">
                <a16:creationId xmlns:a16="http://schemas.microsoft.com/office/drawing/2014/main" id="{AFF2E2D2-6EC6-4D4D-A8AA-0F49ECD44885}"/>
              </a:ext>
            </a:extLst>
          </p:cNvPr>
          <p:cNvSpPr txBox="1"/>
          <p:nvPr/>
        </p:nvSpPr>
        <p:spPr>
          <a:xfrm>
            <a:off x="7558303" y="638955"/>
            <a:ext cx="543739" cy="215444"/>
          </a:xfrm>
          <a:prstGeom prst="rect">
            <a:avLst/>
          </a:prstGeom>
          <a:noFill/>
          <a:ln>
            <a:noFill/>
          </a:ln>
        </p:spPr>
        <p:txBody>
          <a:bodyPr wrap="none" tIns="0" bIns="0" rtlCol="0">
            <a:spAutoFit/>
          </a:bodyPr>
          <a:lstStyle/>
          <a:p>
            <a:pPr marL="203984" indent="-203984"/>
            <a:r>
              <a:rPr lang="ja-JP" altLang="en-US" sz="14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評価</a:t>
            </a:r>
            <a:endParaRPr lang="zh-CN" altLang="en-US" sz="14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endParaRPr>
          </a:p>
        </p:txBody>
      </p:sp>
      <p:grpSp>
        <p:nvGrpSpPr>
          <p:cNvPr id="7" name="グループ化 6">
            <a:extLst>
              <a:ext uri="{FF2B5EF4-FFF2-40B4-BE49-F238E27FC236}">
                <a16:creationId xmlns:a16="http://schemas.microsoft.com/office/drawing/2014/main" id="{35C00DEA-11AF-4E35-9733-8C7E739FBF21}"/>
              </a:ext>
            </a:extLst>
          </p:cNvPr>
          <p:cNvGrpSpPr/>
          <p:nvPr/>
        </p:nvGrpSpPr>
        <p:grpSpPr>
          <a:xfrm>
            <a:off x="3996000" y="870321"/>
            <a:ext cx="2484000" cy="5965800"/>
            <a:chOff x="4139999" y="870321"/>
            <a:chExt cx="2484000" cy="5965800"/>
          </a:xfrm>
        </p:grpSpPr>
        <p:sp>
          <p:nvSpPr>
            <p:cNvPr id="2" name="テキスト ボックス 1">
              <a:extLst>
                <a:ext uri="{FF2B5EF4-FFF2-40B4-BE49-F238E27FC236}">
                  <a16:creationId xmlns:a16="http://schemas.microsoft.com/office/drawing/2014/main" id="{243243E9-3941-4CE0-999C-22493C251D62}"/>
                </a:ext>
              </a:extLst>
            </p:cNvPr>
            <p:cNvSpPr txBox="1"/>
            <p:nvPr/>
          </p:nvSpPr>
          <p:spPr>
            <a:xfrm>
              <a:off x="4139999" y="870321"/>
              <a:ext cx="2484000" cy="1440000"/>
            </a:xfrm>
            <a:prstGeom prst="rect">
              <a:avLst/>
            </a:prstGeom>
            <a:noFill/>
            <a:ln w="6350" cap="flat" cmpd="sng" algn="ctr">
              <a:solidFill>
                <a:schemeClr val="accent2"/>
              </a:solidFill>
              <a:prstDash val="solid"/>
            </a:ln>
            <a:effectLst/>
          </p:spPr>
          <p:style>
            <a:lnRef idx="2">
              <a:schemeClr val="accent2"/>
            </a:lnRef>
            <a:fillRef idx="1">
              <a:schemeClr val="lt1"/>
            </a:fillRef>
            <a:effectRef idx="0">
              <a:schemeClr val="accent2"/>
            </a:effectRef>
            <a:fontRef idx="minor">
              <a:schemeClr val="dk1"/>
            </a:fontRef>
          </p:style>
          <p:txBody>
            <a:bodyPr wrap="square" rtlCol="0">
              <a:noAutofit/>
            </a:bodyPr>
            <a:lstStyle/>
            <a:p>
              <a:r>
                <a:rPr lang="ja-JP" altLang="en-US" sz="1200" dirty="0">
                  <a:latin typeface="游ゴシック" panose="020B0400000000000000" pitchFamily="50" charset="-128"/>
                  <a:ea typeface="游ゴシック" panose="020B0400000000000000" pitchFamily="50" charset="-128"/>
                </a:rPr>
                <a:t>・</a:t>
              </a:r>
              <a:r>
                <a:rPr kumimoji="1" lang="ja-JP" altLang="en-US" sz="1200" dirty="0">
                  <a:latin typeface="游ゴシック" panose="020B0400000000000000" pitchFamily="50" charset="-128"/>
                  <a:ea typeface="游ゴシック" panose="020B0400000000000000" pitchFamily="50" charset="-128"/>
                </a:rPr>
                <a:t>個別訪問　約１３万戸　</a:t>
              </a:r>
              <a:endParaRPr kumimoji="1"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DM</a:t>
              </a:r>
              <a:r>
                <a:rPr lang="ja-JP" altLang="en-US" sz="1200" dirty="0">
                  <a:latin typeface="游ゴシック" panose="020B0400000000000000" pitchFamily="50" charset="-128"/>
                  <a:ea typeface="游ゴシック" panose="020B0400000000000000" pitchFamily="50" charset="-128"/>
                </a:rPr>
                <a:t>　　約４３３万戸</a:t>
              </a:r>
              <a:endParaRPr lang="en-US" altLang="ja-JP" sz="1200" dirty="0">
                <a:latin typeface="游ゴシック" panose="020B0400000000000000" pitchFamily="50" charset="-128"/>
                <a:ea typeface="游ゴシック" panose="020B0400000000000000" pitchFamily="50" charset="-128"/>
              </a:endParaRPr>
            </a:p>
            <a:p>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a:t>
              </a:r>
              <a:r>
                <a:rPr kumimoji="1" lang="ja-JP" altLang="en-US" sz="1200" dirty="0">
                  <a:latin typeface="游ゴシック" panose="020B0400000000000000" pitchFamily="50" charset="-128"/>
                  <a:ea typeface="游ゴシック" panose="020B0400000000000000" pitchFamily="50" charset="-128"/>
                </a:rPr>
                <a:t>リフォーム事業</a:t>
              </a:r>
              <a:r>
                <a:rPr lang="ja-JP" altLang="en-US" sz="1200" dirty="0">
                  <a:latin typeface="游ゴシック" panose="020B0400000000000000" pitchFamily="50" charset="-128"/>
                  <a:ea typeface="游ゴシック" panose="020B0400000000000000" pitchFamily="50" charset="-128"/>
                </a:rPr>
                <a:t>者や不動産事業</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者と連携しチラシ等により周知</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啓発</a:t>
              </a:r>
              <a:endParaRPr lang="en-US" altLang="ja-JP" sz="1200" dirty="0">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4D9C0B4E-D28E-4DE8-9851-869DBA730CC4}"/>
                </a:ext>
              </a:extLst>
            </p:cNvPr>
            <p:cNvSpPr txBox="1"/>
            <p:nvPr/>
          </p:nvSpPr>
          <p:spPr>
            <a:xfrm>
              <a:off x="4139999" y="3887521"/>
              <a:ext cx="2484000" cy="1440000"/>
            </a:xfrm>
            <a:prstGeom prst="rect">
              <a:avLst/>
            </a:prstGeom>
            <a:noFill/>
            <a:ln w="6350" cap="flat" cmpd="sng" algn="ctr">
              <a:solidFill>
                <a:schemeClr val="accent2"/>
              </a:solidFill>
              <a:prstDash val="solid"/>
            </a:ln>
            <a:effectLst/>
          </p:spPr>
          <p:style>
            <a:lnRef idx="2">
              <a:schemeClr val="accent2"/>
            </a:lnRef>
            <a:fillRef idx="1">
              <a:schemeClr val="lt1"/>
            </a:fillRef>
            <a:effectRef idx="0">
              <a:schemeClr val="accent2"/>
            </a:effectRef>
            <a:fontRef idx="minor">
              <a:schemeClr val="dk1"/>
            </a:fontRef>
          </p:style>
          <p:txBody>
            <a:bodyPr wrap="square" rtlCol="0">
              <a:noAutofit/>
            </a:bodyPr>
            <a:lstStyle/>
            <a:p>
              <a:r>
                <a:rPr lang="ja-JP" altLang="en-US" sz="1200" dirty="0">
                  <a:latin typeface="游ゴシック" panose="020B0400000000000000" pitchFamily="50" charset="-128"/>
                  <a:ea typeface="游ゴシック" panose="020B0400000000000000" pitchFamily="50" charset="-128"/>
                </a:rPr>
                <a:t>・対象全ての所有者へ</a:t>
              </a:r>
              <a:r>
                <a:rPr lang="en-US" altLang="ja-JP" sz="1200" dirty="0">
                  <a:latin typeface="游ゴシック" panose="020B0400000000000000" pitchFamily="50" charset="-128"/>
                  <a:ea typeface="游ゴシック" panose="020B0400000000000000" pitchFamily="50" charset="-128"/>
                </a:rPr>
                <a:t>DM</a:t>
              </a:r>
            </a:p>
            <a:p>
              <a:r>
                <a:rPr lang="ja-JP" altLang="en-US" sz="1200" dirty="0">
                  <a:latin typeface="游ゴシック" panose="020B0400000000000000" pitchFamily="50" charset="-128"/>
                  <a:ea typeface="游ゴシック" panose="020B0400000000000000" pitchFamily="50" charset="-128"/>
                </a:rPr>
                <a:t>　</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・改修工法などの</a:t>
              </a:r>
              <a:r>
                <a:rPr lang="en-US" altLang="ja-JP" sz="1200" dirty="0">
                  <a:latin typeface="游ゴシック" panose="020B0400000000000000" pitchFamily="50" charset="-128"/>
                  <a:ea typeface="游ゴシック" panose="020B0400000000000000" pitchFamily="50" charset="-128"/>
                </a:rPr>
                <a:t>WEB</a:t>
              </a:r>
              <a:r>
                <a:rPr lang="ja-JP" altLang="en-US" sz="1200" dirty="0">
                  <a:latin typeface="游ゴシック" panose="020B0400000000000000" pitchFamily="50" charset="-128"/>
                  <a:ea typeface="游ゴシック" panose="020B0400000000000000" pitchFamily="50" charset="-128"/>
                </a:rPr>
                <a:t>説明会</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視聴回数　約</a:t>
              </a:r>
              <a:r>
                <a:rPr lang="en-US" altLang="ja-JP" sz="1200" dirty="0">
                  <a:latin typeface="游ゴシック" panose="020B0400000000000000" pitchFamily="50" charset="-128"/>
                  <a:ea typeface="游ゴシック" panose="020B0400000000000000" pitchFamily="50" charset="-128"/>
                </a:rPr>
                <a:t>840</a:t>
              </a:r>
              <a:r>
                <a:rPr lang="ja-JP" altLang="en-US" sz="1200" dirty="0">
                  <a:latin typeface="游ゴシック" panose="020B0400000000000000" pitchFamily="50" charset="-128"/>
                  <a:ea typeface="游ゴシック" panose="020B0400000000000000" pitchFamily="50" charset="-128"/>
                </a:rPr>
                <a:t>回</a:t>
              </a:r>
              <a:endParaRPr lang="en-US" altLang="ja-JP" sz="1200" dirty="0">
                <a:latin typeface="游ゴシック" panose="020B0400000000000000" pitchFamily="50" charset="-128"/>
                <a:ea typeface="游ゴシック" panose="020B0400000000000000" pitchFamily="50" charset="-128"/>
              </a:endParaRPr>
            </a:p>
            <a:p>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・毎年、病院向け説明会にて、</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耐震化の重要性を働きかけ</a:t>
              </a:r>
              <a:endParaRPr lang="en-US" altLang="ja-JP" sz="1200" dirty="0">
                <a:latin typeface="游ゴシック" panose="020B0400000000000000" pitchFamily="50" charset="-128"/>
                <a:ea typeface="游ゴシック" panose="020B0400000000000000" pitchFamily="50" charset="-128"/>
              </a:endParaRPr>
            </a:p>
          </p:txBody>
        </p:sp>
        <p:sp>
          <p:nvSpPr>
            <p:cNvPr id="27" name="テキスト ボックス 26">
              <a:extLst>
                <a:ext uri="{FF2B5EF4-FFF2-40B4-BE49-F238E27FC236}">
                  <a16:creationId xmlns:a16="http://schemas.microsoft.com/office/drawing/2014/main" id="{9F988127-035D-43D7-88F5-34793F67D7B5}"/>
                </a:ext>
              </a:extLst>
            </p:cNvPr>
            <p:cNvSpPr txBox="1"/>
            <p:nvPr/>
          </p:nvSpPr>
          <p:spPr>
            <a:xfrm>
              <a:off x="4139999" y="5396121"/>
              <a:ext cx="2484000" cy="1440000"/>
            </a:xfrm>
            <a:prstGeom prst="rect">
              <a:avLst/>
            </a:prstGeom>
            <a:noFill/>
            <a:ln w="6350" cap="flat" cmpd="sng" algn="ctr">
              <a:solidFill>
                <a:schemeClr val="accent2"/>
              </a:solidFill>
              <a:prstDash val="solid"/>
            </a:ln>
            <a:effectLst/>
          </p:spPr>
          <p:style>
            <a:lnRef idx="2">
              <a:schemeClr val="accent2"/>
            </a:lnRef>
            <a:fillRef idx="1">
              <a:schemeClr val="lt1"/>
            </a:fillRef>
            <a:effectRef idx="0">
              <a:schemeClr val="accent2"/>
            </a:effectRef>
            <a:fontRef idx="minor">
              <a:schemeClr val="dk1"/>
            </a:fontRef>
          </p:style>
          <p:txBody>
            <a:bodyPr wrap="square" rtlCol="0">
              <a:noAutofit/>
            </a:bodyPr>
            <a:lstStyle/>
            <a:p>
              <a:r>
                <a:rPr lang="ja-JP" altLang="en-US" sz="1200" dirty="0">
                  <a:latin typeface="游ゴシック" panose="020B0400000000000000" pitchFamily="50" charset="-128"/>
                  <a:ea typeface="游ゴシック" panose="020B0400000000000000" pitchFamily="50" charset="-128"/>
                </a:rPr>
                <a:t>・対象全ての所有者へ</a:t>
              </a:r>
              <a:r>
                <a:rPr lang="en-US" altLang="ja-JP" sz="1200" dirty="0">
                  <a:latin typeface="游ゴシック" panose="020B0400000000000000" pitchFamily="50" charset="-128"/>
                  <a:ea typeface="游ゴシック" panose="020B0400000000000000" pitchFamily="50" charset="-128"/>
                </a:rPr>
                <a:t>DM</a:t>
              </a:r>
            </a:p>
            <a:p>
              <a:r>
                <a:rPr lang="ja-JP" altLang="en-US" sz="1200" dirty="0">
                  <a:latin typeface="游ゴシック" panose="020B0400000000000000" pitchFamily="50" charset="-128"/>
                  <a:ea typeface="游ゴシック" panose="020B0400000000000000" pitchFamily="50" charset="-128"/>
                </a:rPr>
                <a:t>・対象となる全ての所有者へ</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改修工法を提示</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専門家派遣実績　</a:t>
              </a:r>
              <a:r>
                <a:rPr lang="en-US" altLang="ja-JP" sz="1200" dirty="0">
                  <a:latin typeface="游ゴシック" panose="020B0400000000000000" pitchFamily="50" charset="-128"/>
                  <a:ea typeface="游ゴシック" panose="020B0400000000000000" pitchFamily="50" charset="-128"/>
                </a:rPr>
                <a:t>20</a:t>
              </a:r>
              <a:r>
                <a:rPr lang="ja-JP" altLang="en-US" sz="1200" dirty="0">
                  <a:latin typeface="游ゴシック" panose="020B0400000000000000" pitchFamily="50" charset="-128"/>
                  <a:ea typeface="游ゴシック" panose="020B0400000000000000" pitchFamily="50" charset="-128"/>
                </a:rPr>
                <a:t>棟</a:t>
              </a:r>
              <a:endParaRPr lang="en-US" altLang="ja-JP" sz="1200" dirty="0">
                <a:latin typeface="游ゴシック" panose="020B0400000000000000" pitchFamily="50" charset="-128"/>
                <a:ea typeface="游ゴシック" panose="020B0400000000000000" pitchFamily="50" charset="-128"/>
              </a:endParaRPr>
            </a:p>
            <a:p>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・優先すべき路線にある建物等の</a:t>
              </a:r>
            </a:p>
            <a:p>
              <a:r>
                <a:rPr lang="ja-JP" altLang="en-US" sz="1200" dirty="0">
                  <a:latin typeface="游ゴシック" panose="020B0400000000000000" pitchFamily="50" charset="-128"/>
                  <a:ea typeface="游ゴシック" panose="020B0400000000000000" pitchFamily="50" charset="-128"/>
                </a:rPr>
                <a:t>　耐震化の状況　</a:t>
              </a:r>
              <a:r>
                <a:rPr lang="en-US" altLang="ja-JP" sz="1200" dirty="0">
                  <a:latin typeface="游ゴシック" panose="020B0400000000000000" pitchFamily="50" charset="-128"/>
                  <a:ea typeface="游ゴシック" panose="020B0400000000000000" pitchFamily="50" charset="-128"/>
                </a:rPr>
                <a:t>35</a:t>
              </a:r>
              <a:r>
                <a:rPr lang="ja-JP" altLang="en-US" sz="1200" dirty="0">
                  <a:latin typeface="游ゴシック" panose="020B0400000000000000" pitchFamily="50" charset="-128"/>
                  <a:ea typeface="游ゴシック" panose="020B0400000000000000" pitchFamily="50" charset="-128"/>
                </a:rPr>
                <a:t>棟→</a:t>
              </a:r>
              <a:r>
                <a:rPr lang="en-US" altLang="ja-JP" sz="1200" dirty="0">
                  <a:latin typeface="游ゴシック" panose="020B0400000000000000" pitchFamily="50" charset="-128"/>
                  <a:ea typeface="游ゴシック" panose="020B0400000000000000" pitchFamily="50" charset="-128"/>
                </a:rPr>
                <a:t>30</a:t>
              </a:r>
              <a:r>
                <a:rPr lang="ja-JP" altLang="en-US" sz="1200" dirty="0">
                  <a:latin typeface="游ゴシック" panose="020B0400000000000000" pitchFamily="50" charset="-128"/>
                  <a:ea typeface="游ゴシック" panose="020B0400000000000000" pitchFamily="50" charset="-128"/>
                </a:rPr>
                <a:t>棟</a:t>
              </a:r>
            </a:p>
            <a:p>
              <a:r>
                <a:rPr lang="ja-JP" altLang="en-US" sz="1200" dirty="0">
                  <a:latin typeface="游ゴシック" panose="020B0400000000000000" pitchFamily="50" charset="-128"/>
                  <a:ea typeface="游ゴシック" panose="020B0400000000000000" pitchFamily="50" charset="-128"/>
                </a:rPr>
                <a:t>　</a:t>
              </a:r>
              <a:endParaRPr lang="en-US" altLang="ja-JP" sz="1200" dirty="0">
                <a:latin typeface="游ゴシック" panose="020B0400000000000000" pitchFamily="50" charset="-128"/>
                <a:ea typeface="游ゴシック" panose="020B0400000000000000" pitchFamily="50" charset="-128"/>
              </a:endParaRPr>
            </a:p>
          </p:txBody>
        </p:sp>
        <p:sp>
          <p:nvSpPr>
            <p:cNvPr id="30" name="テキスト ボックス 29">
              <a:extLst>
                <a:ext uri="{FF2B5EF4-FFF2-40B4-BE49-F238E27FC236}">
                  <a16:creationId xmlns:a16="http://schemas.microsoft.com/office/drawing/2014/main" id="{0E36869A-E8E0-4B1A-94FB-A632A926229A}"/>
                </a:ext>
              </a:extLst>
            </p:cNvPr>
            <p:cNvSpPr txBox="1"/>
            <p:nvPr/>
          </p:nvSpPr>
          <p:spPr>
            <a:xfrm>
              <a:off x="4139999" y="2378921"/>
              <a:ext cx="2484000" cy="1440000"/>
            </a:xfrm>
            <a:prstGeom prst="rect">
              <a:avLst/>
            </a:prstGeom>
            <a:noFill/>
            <a:ln w="6350" cap="flat" cmpd="sng" algn="ctr">
              <a:solidFill>
                <a:schemeClr val="accent2"/>
              </a:solidFill>
              <a:prstDash val="solid"/>
            </a:ln>
            <a:effectLst/>
          </p:spPr>
          <p:style>
            <a:lnRef idx="2">
              <a:schemeClr val="accent2"/>
            </a:lnRef>
            <a:fillRef idx="1">
              <a:schemeClr val="lt1"/>
            </a:fillRef>
            <a:effectRef idx="0">
              <a:schemeClr val="accent2"/>
            </a:effectRef>
            <a:fontRef idx="minor">
              <a:schemeClr val="dk1"/>
            </a:fontRef>
          </p:style>
          <p:txBody>
            <a:bodyPr wrap="square" rtlCol="0">
              <a:noAutofit/>
            </a:bodyPr>
            <a:lstStyle/>
            <a:p>
              <a:r>
                <a:rPr lang="ja-JP" altLang="en-US" sz="1200" dirty="0">
                  <a:latin typeface="游ゴシック" panose="020B0400000000000000" pitchFamily="50" charset="-128"/>
                  <a:ea typeface="游ゴシック" panose="020B0400000000000000" pitchFamily="50" charset="-128"/>
                </a:rPr>
                <a:t>・管理組合へ</a:t>
              </a:r>
              <a:r>
                <a:rPr lang="en-US" altLang="ja-JP" sz="1200" dirty="0">
                  <a:latin typeface="游ゴシック" panose="020B0400000000000000" pitchFamily="50" charset="-128"/>
                  <a:ea typeface="游ゴシック" panose="020B0400000000000000" pitchFamily="50" charset="-128"/>
                </a:rPr>
                <a:t>DM</a:t>
              </a:r>
              <a:r>
                <a:rPr lang="ja-JP" altLang="en-US" sz="1200" dirty="0">
                  <a:latin typeface="游ゴシック" panose="020B0400000000000000" pitchFamily="50" charset="-128"/>
                  <a:ea typeface="游ゴシック" panose="020B0400000000000000" pitchFamily="50" charset="-128"/>
                </a:rPr>
                <a:t>　約</a:t>
              </a:r>
              <a:r>
                <a:rPr lang="en-US" altLang="ja-JP" sz="1200" dirty="0">
                  <a:latin typeface="游ゴシック" panose="020B0400000000000000" pitchFamily="50" charset="-128"/>
                  <a:ea typeface="游ゴシック" panose="020B0400000000000000" pitchFamily="50" charset="-128"/>
                </a:rPr>
                <a:t>8,000</a:t>
              </a:r>
              <a:r>
                <a:rPr lang="ja-JP" altLang="en-US" sz="1200" dirty="0">
                  <a:latin typeface="游ゴシック" panose="020B0400000000000000" pitchFamily="50" charset="-128"/>
                  <a:ea typeface="游ゴシック" panose="020B0400000000000000" pitchFamily="50" charset="-128"/>
                </a:rPr>
                <a:t>件</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管理会社へ</a:t>
              </a:r>
              <a:r>
                <a:rPr lang="en-US" altLang="ja-JP" sz="1200" dirty="0">
                  <a:latin typeface="游ゴシック" panose="020B0400000000000000" pitchFamily="50" charset="-128"/>
                  <a:ea typeface="游ゴシック" panose="020B0400000000000000" pitchFamily="50" charset="-128"/>
                </a:rPr>
                <a:t>DM</a:t>
              </a:r>
              <a:r>
                <a:rPr lang="ja-JP" altLang="en-US" sz="1200" dirty="0">
                  <a:latin typeface="游ゴシック" panose="020B0400000000000000" pitchFamily="50" charset="-128"/>
                  <a:ea typeface="游ゴシック" panose="020B0400000000000000" pitchFamily="50" charset="-128"/>
                </a:rPr>
                <a:t>　約</a:t>
              </a:r>
              <a:r>
                <a:rPr lang="en-US" altLang="ja-JP" sz="1200" dirty="0">
                  <a:latin typeface="游ゴシック" panose="020B0400000000000000" pitchFamily="50" charset="-128"/>
                  <a:ea typeface="游ゴシック" panose="020B0400000000000000" pitchFamily="50" charset="-128"/>
                </a:rPr>
                <a:t>700</a:t>
              </a:r>
              <a:r>
                <a:rPr lang="ja-JP" altLang="en-US" sz="1200" dirty="0">
                  <a:latin typeface="游ゴシック" panose="020B0400000000000000" pitchFamily="50" charset="-128"/>
                  <a:ea typeface="游ゴシック" panose="020B0400000000000000" pitchFamily="50" charset="-128"/>
                </a:rPr>
                <a:t>件　</a:t>
              </a:r>
              <a:endParaRPr lang="en-US" altLang="ja-JP" sz="1200" dirty="0">
                <a:latin typeface="游ゴシック" panose="020B0400000000000000" pitchFamily="50" charset="-128"/>
                <a:ea typeface="游ゴシック" panose="020B0400000000000000" pitchFamily="50" charset="-128"/>
              </a:endParaRPr>
            </a:p>
            <a:p>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・耐震化フォーラムの開催</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・耐震化サポート事業者の情報</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提供　</a:t>
              </a:r>
              <a:endParaRPr lang="en-US" altLang="ja-JP" sz="1200" dirty="0">
                <a:latin typeface="游ゴシック" panose="020B0400000000000000" pitchFamily="50" charset="-128"/>
                <a:ea typeface="游ゴシック" panose="020B0400000000000000" pitchFamily="50" charset="-128"/>
              </a:endParaRPr>
            </a:p>
          </p:txBody>
        </p:sp>
      </p:grpSp>
      <p:grpSp>
        <p:nvGrpSpPr>
          <p:cNvPr id="8" name="グループ化 7">
            <a:extLst>
              <a:ext uri="{FF2B5EF4-FFF2-40B4-BE49-F238E27FC236}">
                <a16:creationId xmlns:a16="http://schemas.microsoft.com/office/drawing/2014/main" id="{F2607284-76F3-43F5-A2BF-A6D6502EE23F}"/>
              </a:ext>
            </a:extLst>
          </p:cNvPr>
          <p:cNvGrpSpPr/>
          <p:nvPr/>
        </p:nvGrpSpPr>
        <p:grpSpPr>
          <a:xfrm>
            <a:off x="6588172" y="870321"/>
            <a:ext cx="2484000" cy="5965800"/>
            <a:chOff x="6657843" y="870321"/>
            <a:chExt cx="2484000" cy="5965800"/>
          </a:xfrm>
        </p:grpSpPr>
        <p:sp>
          <p:nvSpPr>
            <p:cNvPr id="17" name="テキスト ボックス 16">
              <a:extLst>
                <a:ext uri="{FF2B5EF4-FFF2-40B4-BE49-F238E27FC236}">
                  <a16:creationId xmlns:a16="http://schemas.microsoft.com/office/drawing/2014/main" id="{17708BF9-D64B-4402-A048-D7274C1D55F4}"/>
                </a:ext>
              </a:extLst>
            </p:cNvPr>
            <p:cNvSpPr txBox="1"/>
            <p:nvPr/>
          </p:nvSpPr>
          <p:spPr>
            <a:xfrm>
              <a:off x="6657843" y="870321"/>
              <a:ext cx="2484000" cy="1440000"/>
            </a:xfrm>
            <a:prstGeom prst="rect">
              <a:avLst/>
            </a:prstGeom>
            <a:noFill/>
            <a:ln w="6350" cap="flat" cmpd="sng" algn="ctr">
              <a:solidFill>
                <a:schemeClr val="accent2"/>
              </a:solidFill>
              <a:prstDash val="solid"/>
            </a:ln>
            <a:effectLst/>
          </p:spPr>
          <p:style>
            <a:lnRef idx="2">
              <a:schemeClr val="accent2"/>
            </a:lnRef>
            <a:fillRef idx="1">
              <a:schemeClr val="lt1"/>
            </a:fillRef>
            <a:effectRef idx="0">
              <a:schemeClr val="accent2"/>
            </a:effectRef>
            <a:fontRef idx="minor">
              <a:schemeClr val="dk1"/>
            </a:fontRef>
          </p:style>
          <p:txBody>
            <a:bodyPr wrap="square" rtlCol="0">
              <a:noAutofit/>
            </a:bodyPr>
            <a:lstStyle/>
            <a:p>
              <a:r>
                <a:rPr lang="ja-JP" altLang="en-US" sz="1200" dirty="0">
                  <a:latin typeface="游ゴシック" panose="020B0400000000000000" pitchFamily="50" charset="-128"/>
                  <a:ea typeface="游ゴシック" panose="020B0400000000000000" pitchFamily="50" charset="-128"/>
                </a:rPr>
                <a:t>・個別訪問や</a:t>
              </a:r>
              <a:r>
                <a:rPr lang="en-US" altLang="ja-JP" sz="1200" dirty="0">
                  <a:latin typeface="游ゴシック" panose="020B0400000000000000" pitchFamily="50" charset="-128"/>
                  <a:ea typeface="游ゴシック" panose="020B0400000000000000" pitchFamily="50" charset="-128"/>
                </a:rPr>
                <a:t>DM</a:t>
              </a:r>
              <a:r>
                <a:rPr lang="ja-JP" altLang="en-US" sz="1200" dirty="0">
                  <a:latin typeface="游ゴシック" panose="020B0400000000000000" pitchFamily="50" charset="-128"/>
                  <a:ea typeface="游ゴシック" panose="020B0400000000000000" pitchFamily="50" charset="-128"/>
                </a:rPr>
                <a:t>により耐震診断</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や耐震改修につながっており一</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定の効果がある</a:t>
              </a:r>
              <a:endParaRPr lang="en-US" altLang="ja-JP" sz="1200" dirty="0">
                <a:latin typeface="游ゴシック" panose="020B0400000000000000" pitchFamily="50" charset="-128"/>
                <a:ea typeface="游ゴシック" panose="020B0400000000000000" pitchFamily="50" charset="-128"/>
              </a:endParaRPr>
            </a:p>
            <a:p>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・リフォームや売買等の機会を捉</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えた周知啓発の他、更なる効果</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的な働きかけが必要</a:t>
              </a:r>
              <a:endParaRPr lang="en-US" altLang="ja-JP" sz="1200" dirty="0">
                <a:latin typeface="游ゴシック" panose="020B0400000000000000" pitchFamily="50" charset="-128"/>
                <a:ea typeface="游ゴシック" panose="020B0400000000000000" pitchFamily="50" charset="-128"/>
              </a:endParaRPr>
            </a:p>
            <a:p>
              <a:endParaRPr lang="en-US" altLang="ja-JP" sz="1200" dirty="0">
                <a:latin typeface="游ゴシック" panose="020B0400000000000000" pitchFamily="50" charset="-128"/>
                <a:ea typeface="游ゴシック" panose="020B0400000000000000" pitchFamily="50" charset="-128"/>
              </a:endParaRPr>
            </a:p>
          </p:txBody>
        </p:sp>
        <p:sp>
          <p:nvSpPr>
            <p:cNvPr id="25" name="テキスト ボックス 24">
              <a:extLst>
                <a:ext uri="{FF2B5EF4-FFF2-40B4-BE49-F238E27FC236}">
                  <a16:creationId xmlns:a16="http://schemas.microsoft.com/office/drawing/2014/main" id="{9D0EDC22-7CB0-4B5E-80BE-8287430DC07D}"/>
                </a:ext>
              </a:extLst>
            </p:cNvPr>
            <p:cNvSpPr txBox="1"/>
            <p:nvPr/>
          </p:nvSpPr>
          <p:spPr>
            <a:xfrm>
              <a:off x="6657843" y="3887521"/>
              <a:ext cx="2484000" cy="1440000"/>
            </a:xfrm>
            <a:prstGeom prst="rect">
              <a:avLst/>
            </a:prstGeom>
            <a:noFill/>
            <a:ln w="6350" cap="flat" cmpd="sng" algn="ctr">
              <a:solidFill>
                <a:schemeClr val="accent2"/>
              </a:solidFill>
              <a:prstDash val="solid"/>
            </a:ln>
            <a:effectLst/>
          </p:spPr>
          <p:style>
            <a:lnRef idx="2">
              <a:schemeClr val="accent2"/>
            </a:lnRef>
            <a:fillRef idx="1">
              <a:schemeClr val="lt1"/>
            </a:fillRef>
            <a:effectRef idx="0">
              <a:schemeClr val="accent2"/>
            </a:effectRef>
            <a:fontRef idx="minor">
              <a:schemeClr val="dk1"/>
            </a:fontRef>
          </p:style>
          <p:txBody>
            <a:bodyPr wrap="square" rtlCol="0">
              <a:noAutofit/>
            </a:bodyPr>
            <a:lstStyle/>
            <a:p>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DM</a:t>
              </a:r>
              <a:r>
                <a:rPr lang="ja-JP" altLang="en-US" sz="1200" dirty="0">
                  <a:latin typeface="游ゴシック" panose="020B0400000000000000" pitchFamily="50" charset="-128"/>
                  <a:ea typeface="游ゴシック" panose="020B0400000000000000" pitchFamily="50" charset="-128"/>
                </a:rPr>
                <a:t>により</a:t>
              </a:r>
              <a:r>
                <a:rPr lang="en-US" altLang="ja-JP" sz="1200" dirty="0">
                  <a:latin typeface="游ゴシック" panose="020B0400000000000000" pitchFamily="50" charset="-128"/>
                  <a:ea typeface="游ゴシック" panose="020B0400000000000000" pitchFamily="50" charset="-128"/>
                </a:rPr>
                <a:t>WEB</a:t>
              </a:r>
              <a:r>
                <a:rPr lang="ja-JP" altLang="en-US" sz="1200" dirty="0">
                  <a:latin typeface="游ゴシック" panose="020B0400000000000000" pitchFamily="50" charset="-128"/>
                  <a:ea typeface="游ゴシック" panose="020B0400000000000000" pitchFamily="50" charset="-128"/>
                </a:rPr>
                <a:t>説明会の視聴に</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つながっており一定の効果があ</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る</a:t>
              </a:r>
              <a:endParaRPr lang="en-US" altLang="ja-JP" sz="1200" dirty="0">
                <a:latin typeface="游ゴシック" panose="020B0400000000000000" pitchFamily="50" charset="-128"/>
                <a:ea typeface="游ゴシック" panose="020B0400000000000000" pitchFamily="50" charset="-128"/>
              </a:endParaRPr>
            </a:p>
            <a:p>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・病院に対して重点的に耐震化を</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働きかけ、関係部署と連携した</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フォローアップができている</a:t>
              </a:r>
              <a:endParaRPr lang="en-US" altLang="ja-JP" sz="1000" dirty="0">
                <a:latin typeface="游ゴシック" panose="020B0400000000000000" pitchFamily="50" charset="-128"/>
                <a:ea typeface="游ゴシック" panose="020B0400000000000000" pitchFamily="50" charset="-128"/>
              </a:endParaRPr>
            </a:p>
          </p:txBody>
        </p:sp>
        <p:sp>
          <p:nvSpPr>
            <p:cNvPr id="28" name="テキスト ボックス 27">
              <a:extLst>
                <a:ext uri="{FF2B5EF4-FFF2-40B4-BE49-F238E27FC236}">
                  <a16:creationId xmlns:a16="http://schemas.microsoft.com/office/drawing/2014/main" id="{1CD0A0D3-8EEA-4E97-AA54-75DC1AF84642}"/>
                </a:ext>
              </a:extLst>
            </p:cNvPr>
            <p:cNvSpPr txBox="1"/>
            <p:nvPr/>
          </p:nvSpPr>
          <p:spPr>
            <a:xfrm>
              <a:off x="6657843" y="5396121"/>
              <a:ext cx="2484000" cy="1440000"/>
            </a:xfrm>
            <a:prstGeom prst="rect">
              <a:avLst/>
            </a:prstGeom>
            <a:noFill/>
            <a:ln w="6350" cap="flat" cmpd="sng" algn="ctr">
              <a:solidFill>
                <a:schemeClr val="accent2"/>
              </a:solidFill>
              <a:prstDash val="solid"/>
            </a:ln>
            <a:effectLst/>
          </p:spPr>
          <p:style>
            <a:lnRef idx="2">
              <a:schemeClr val="accent2"/>
            </a:lnRef>
            <a:fillRef idx="1">
              <a:schemeClr val="lt1"/>
            </a:fillRef>
            <a:effectRef idx="0">
              <a:schemeClr val="accent2"/>
            </a:effectRef>
            <a:fontRef idx="minor">
              <a:schemeClr val="dk1"/>
            </a:fontRef>
          </p:style>
          <p:txBody>
            <a:bodyPr wrap="square" rtlCol="0">
              <a:noAutofit/>
            </a:bodyPr>
            <a:lstStyle/>
            <a:p>
              <a:r>
                <a:rPr lang="ja-JP" altLang="en-US" sz="1200" dirty="0">
                  <a:latin typeface="游ゴシック" panose="020B0400000000000000" pitchFamily="50" charset="-128"/>
                  <a:ea typeface="游ゴシック" panose="020B0400000000000000" pitchFamily="50" charset="-128"/>
                </a:rPr>
                <a:t>・専門家派遣は耐震改修等につな</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がっており一定の効果がある</a:t>
              </a:r>
              <a:endParaRPr lang="en-US" altLang="ja-JP" sz="1200" dirty="0">
                <a:latin typeface="游ゴシック" panose="020B0400000000000000" pitchFamily="50" charset="-128"/>
                <a:ea typeface="游ゴシック" panose="020B0400000000000000" pitchFamily="50" charset="-128"/>
              </a:endParaRPr>
            </a:p>
            <a:p>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・優先すべき路線にある建物の</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耐震化は一定図られてはいるも</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のの、引き続き働きかけが必要</a:t>
              </a:r>
              <a:endParaRPr lang="en-US" altLang="ja-JP" sz="1200" dirty="0">
                <a:latin typeface="游ゴシック" panose="020B0400000000000000" pitchFamily="50" charset="-128"/>
                <a:ea typeface="游ゴシック" panose="020B0400000000000000" pitchFamily="50" charset="-128"/>
              </a:endParaRPr>
            </a:p>
          </p:txBody>
        </p:sp>
        <p:sp>
          <p:nvSpPr>
            <p:cNvPr id="31" name="テキスト ボックス 30">
              <a:extLst>
                <a:ext uri="{FF2B5EF4-FFF2-40B4-BE49-F238E27FC236}">
                  <a16:creationId xmlns:a16="http://schemas.microsoft.com/office/drawing/2014/main" id="{29B175DF-1F82-47D5-A106-EBD4FF2DAC32}"/>
                </a:ext>
              </a:extLst>
            </p:cNvPr>
            <p:cNvSpPr txBox="1"/>
            <p:nvPr/>
          </p:nvSpPr>
          <p:spPr>
            <a:xfrm>
              <a:off x="6657843" y="2378921"/>
              <a:ext cx="2484000" cy="1440000"/>
            </a:xfrm>
            <a:prstGeom prst="rect">
              <a:avLst/>
            </a:prstGeom>
            <a:noFill/>
            <a:ln w="6350" cap="flat" cmpd="sng" algn="ctr">
              <a:solidFill>
                <a:schemeClr val="accent2"/>
              </a:solidFill>
              <a:prstDash val="solid"/>
            </a:ln>
            <a:effectLst/>
          </p:spPr>
          <p:style>
            <a:lnRef idx="2">
              <a:schemeClr val="accent2"/>
            </a:lnRef>
            <a:fillRef idx="1">
              <a:schemeClr val="lt1"/>
            </a:fillRef>
            <a:effectRef idx="0">
              <a:schemeClr val="accent2"/>
            </a:effectRef>
            <a:fontRef idx="minor">
              <a:schemeClr val="dk1"/>
            </a:fontRef>
          </p:style>
          <p:txBody>
            <a:bodyPr wrap="square" rtlCol="0">
              <a:noAutofit/>
            </a:bodyPr>
            <a:lstStyle/>
            <a:p>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DM</a:t>
              </a:r>
              <a:r>
                <a:rPr lang="ja-JP" altLang="en-US" sz="1200" dirty="0">
                  <a:latin typeface="游ゴシック" panose="020B0400000000000000" pitchFamily="50" charset="-128"/>
                  <a:ea typeface="游ゴシック" panose="020B0400000000000000" pitchFamily="50" charset="-128"/>
                </a:rPr>
                <a:t>により初動時の進め方の相</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談につながっており一定の効果</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がある</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・複数回開催することにより参加</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機会が増加し、管理組合の課題</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把握や知識の向上につながって　</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いる</a:t>
              </a:r>
            </a:p>
            <a:p>
              <a:endParaRPr lang="en-US" altLang="ja-JP" sz="1200" dirty="0">
                <a:latin typeface="游ゴシック" panose="020B0400000000000000" pitchFamily="50" charset="-128"/>
                <a:ea typeface="游ゴシック" panose="020B0400000000000000" pitchFamily="50" charset="-128"/>
              </a:endParaRPr>
            </a:p>
          </p:txBody>
        </p:sp>
      </p:grpSp>
      <p:sp>
        <p:nvSpPr>
          <p:cNvPr id="22" name="スライド番号プレースホルダー 3">
            <a:extLst>
              <a:ext uri="{FF2B5EF4-FFF2-40B4-BE49-F238E27FC236}">
                <a16:creationId xmlns:a16="http://schemas.microsoft.com/office/drawing/2014/main" id="{1E1863B2-F198-4186-939C-F3F2DE7F5765}"/>
              </a:ext>
            </a:extLst>
          </p:cNvPr>
          <p:cNvSpPr>
            <a:spLocks noGrp="1"/>
          </p:cNvSpPr>
          <p:nvPr>
            <p:ph type="sldNum" sz="quarter" idx="12"/>
          </p:nvPr>
        </p:nvSpPr>
        <p:spPr>
          <a:xfrm>
            <a:off x="7020560" y="6570663"/>
            <a:ext cx="2133600" cy="287337"/>
          </a:xfrm>
        </p:spPr>
        <p:txBody>
          <a:bodyPr/>
          <a:lstStyle/>
          <a:p>
            <a:pPr>
              <a:defRPr/>
            </a:pPr>
            <a:fld id="{09954CD4-AF95-4C78-B160-84012AB9CEDB}" type="slidenum">
              <a:rPr lang="en-US" altLang="ja-JP" smtClean="0">
                <a:solidFill>
                  <a:srgbClr val="000000"/>
                </a:solidFill>
                <a:latin typeface="游ゴシック" panose="020B0400000000000000" pitchFamily="50" charset="-128"/>
                <a:ea typeface="游ゴシック" panose="020B0400000000000000" pitchFamily="50" charset="-128"/>
              </a:rPr>
              <a:pPr>
                <a:defRPr/>
              </a:pPr>
              <a:t>6</a:t>
            </a:fld>
            <a:endParaRPr lang="en-US" altLang="ja-JP" dirty="0">
              <a:solidFill>
                <a:srgbClr val="00000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736192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a:extLst>
              <a:ext uri="{FF2B5EF4-FFF2-40B4-BE49-F238E27FC236}">
                <a16:creationId xmlns:a16="http://schemas.microsoft.com/office/drawing/2014/main" id="{2DE8B6DF-8BAB-4F77-9402-D4EF8AF27CB1}"/>
              </a:ext>
            </a:extLst>
          </p:cNvPr>
          <p:cNvSpPr>
            <a:spLocks noGrp="1"/>
          </p:cNvSpPr>
          <p:nvPr>
            <p:ph type="title"/>
          </p:nvPr>
        </p:nvSpPr>
        <p:spPr>
          <a:xfrm>
            <a:off x="0" y="252000"/>
            <a:ext cx="6552000" cy="648000"/>
          </a:xfrm>
        </p:spPr>
        <p:txBody>
          <a:bodyPr/>
          <a:lstStyle/>
          <a:p>
            <a:r>
              <a:rPr lang="ja-JP" altLang="en-US" sz="2000" b="1" dirty="0">
                <a:latin typeface="游ゴシック" panose="020B0400000000000000" pitchFamily="50" charset="-128"/>
                <a:ea typeface="游ゴシック" panose="020B0400000000000000" pitchFamily="50" charset="-128"/>
              </a:rPr>
              <a:t>■木造住宅</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社会的機運の醸成</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　</a:t>
            </a:r>
            <a:br>
              <a:rPr lang="en-US" altLang="ja-JP" sz="2000" b="1" dirty="0">
                <a:latin typeface="游ゴシック" panose="020B0400000000000000" pitchFamily="50" charset="-128"/>
                <a:ea typeface="游ゴシック" panose="020B0400000000000000" pitchFamily="50" charset="-128"/>
              </a:rPr>
            </a:br>
            <a:r>
              <a:rPr lang="ja-JP" altLang="en-US" sz="2000" b="1" dirty="0">
                <a:latin typeface="游ゴシック" panose="020B0400000000000000" pitchFamily="50" charset="-128"/>
                <a:ea typeface="游ゴシック" panose="020B0400000000000000" pitchFamily="50" charset="-128"/>
              </a:rPr>
              <a:t>　講習会やイベント等の実施</a:t>
            </a:r>
          </a:p>
        </p:txBody>
      </p:sp>
      <p:sp>
        <p:nvSpPr>
          <p:cNvPr id="8" name="テキスト ボックス 7">
            <a:extLst>
              <a:ext uri="{FF2B5EF4-FFF2-40B4-BE49-F238E27FC236}">
                <a16:creationId xmlns:a16="http://schemas.microsoft.com/office/drawing/2014/main" id="{53F670EA-60A0-4F80-8504-E5080457FC50}"/>
              </a:ext>
            </a:extLst>
          </p:cNvPr>
          <p:cNvSpPr txBox="1"/>
          <p:nvPr/>
        </p:nvSpPr>
        <p:spPr>
          <a:xfrm>
            <a:off x="216000" y="1152000"/>
            <a:ext cx="8712000" cy="1008000"/>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lIns="36000" tIns="36000" rIns="36000" bIns="36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○講習会や相談会、展示会等のイベントにより、幅広く府民に普及啓発を実施</a:t>
            </a:r>
          </a:p>
        </p:txBody>
      </p:sp>
      <p:sp>
        <p:nvSpPr>
          <p:cNvPr id="14" name="正方形/長方形 13">
            <a:extLst>
              <a:ext uri="{FF2B5EF4-FFF2-40B4-BE49-F238E27FC236}">
                <a16:creationId xmlns:a16="http://schemas.microsoft.com/office/drawing/2014/main" id="{075D13B1-01DA-42BF-BDA1-670BE94BED21}"/>
              </a:ext>
            </a:extLst>
          </p:cNvPr>
          <p:cNvSpPr/>
          <p:nvPr/>
        </p:nvSpPr>
        <p:spPr>
          <a:xfrm>
            <a:off x="216000" y="2268000"/>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取組実績</a:t>
            </a:r>
          </a:p>
        </p:txBody>
      </p:sp>
      <p:sp>
        <p:nvSpPr>
          <p:cNvPr id="16" name="正方形/長方形 15">
            <a:extLst>
              <a:ext uri="{FF2B5EF4-FFF2-40B4-BE49-F238E27FC236}">
                <a16:creationId xmlns:a16="http://schemas.microsoft.com/office/drawing/2014/main" id="{1B8A13DA-2F49-4946-817E-0DD653E1A38D}"/>
              </a:ext>
            </a:extLst>
          </p:cNvPr>
          <p:cNvSpPr/>
          <p:nvPr/>
        </p:nvSpPr>
        <p:spPr>
          <a:xfrm>
            <a:off x="216000" y="3938259"/>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A</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FFA49E3C-235D-479D-8577-93CB5AB6A2D1}"/>
              </a:ext>
            </a:extLst>
          </p:cNvPr>
          <p:cNvSpPr txBox="1"/>
          <p:nvPr/>
        </p:nvSpPr>
        <p:spPr>
          <a:xfrm>
            <a:off x="216000" y="4298259"/>
            <a:ext cx="6827510" cy="746936"/>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92075" marR="0" lvl="0" indent="-92075" algn="l" defTabSz="914400" rtl="0" eaLnBrk="1" fontAlgn="auto" latinLnBrk="0" hangingPunct="1">
              <a:lnSpc>
                <a:spcPct val="150000"/>
              </a:lnSpc>
              <a:spcBef>
                <a:spcPts val="30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○府内すべての市町村で講習会や相談会、展示会等のイベントの実施ができている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92075" marR="0" lvl="0" indent="-92075" algn="l" defTabSz="914400" rtl="0" eaLnBrk="1" fontAlgn="auto" latinLnBrk="0" hangingPunct="1">
              <a:lnSpc>
                <a:spcPct val="150000"/>
              </a:lnSpc>
              <a:spcBef>
                <a:spcPts val="30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○木造住宅倒壊模型の実演は、耐震化の必要性の理解につながっている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pic>
        <p:nvPicPr>
          <p:cNvPr id="5" name="図 4">
            <a:extLst>
              <a:ext uri="{FF2B5EF4-FFF2-40B4-BE49-F238E27FC236}">
                <a16:creationId xmlns:a16="http://schemas.microsoft.com/office/drawing/2014/main" id="{5324E160-53C7-4B28-A4B9-0F8A6D33B2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8323" y="2262064"/>
            <a:ext cx="2510721" cy="1673813"/>
          </a:xfrm>
          <a:prstGeom prst="rect">
            <a:avLst/>
          </a:prstGeom>
        </p:spPr>
      </p:pic>
      <p:sp>
        <p:nvSpPr>
          <p:cNvPr id="2" name="テキスト ボックス 1">
            <a:extLst>
              <a:ext uri="{FF2B5EF4-FFF2-40B4-BE49-F238E27FC236}">
                <a16:creationId xmlns:a16="http://schemas.microsoft.com/office/drawing/2014/main" id="{99ABCD3E-6EAB-4546-8502-087B165AB1FF}"/>
              </a:ext>
            </a:extLst>
          </p:cNvPr>
          <p:cNvSpPr txBox="1"/>
          <p:nvPr/>
        </p:nvSpPr>
        <p:spPr>
          <a:xfrm>
            <a:off x="216000" y="2633768"/>
            <a:ext cx="3794629" cy="708464"/>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○イベント等の開催回数：</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333</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回（</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R2</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R5</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○木造住宅倒壊模型の展示・実演</a:t>
            </a:r>
          </a:p>
        </p:txBody>
      </p:sp>
      <p:sp>
        <p:nvSpPr>
          <p:cNvPr id="3" name="テキスト ボックス 2">
            <a:extLst>
              <a:ext uri="{FF2B5EF4-FFF2-40B4-BE49-F238E27FC236}">
                <a16:creationId xmlns:a16="http://schemas.microsoft.com/office/drawing/2014/main" id="{4D9AD551-D49F-4C38-A2A8-9C5177CA0936}"/>
              </a:ext>
            </a:extLst>
          </p:cNvPr>
          <p:cNvSpPr txBox="1"/>
          <p:nvPr/>
        </p:nvSpPr>
        <p:spPr>
          <a:xfrm>
            <a:off x="4482327" y="108000"/>
            <a:ext cx="3600000" cy="720000"/>
          </a:xfrm>
          <a:prstGeom prst="rect">
            <a:avLst/>
          </a:prstGeom>
          <a:noFill/>
          <a:ln w="9525" cap="flat" cmpd="sng" algn="ctr">
            <a:solidFill>
              <a:schemeClr val="accent2"/>
            </a:solidFill>
            <a:prstDash val="solid"/>
          </a:ln>
          <a:effectLst/>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評価</a:t>
            </a:r>
            <a:r>
              <a:rPr kumimoji="1" lang="en-US" altLang="ja-JP"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 </a:t>
            </a:r>
            <a:r>
              <a:rPr kumimoji="1" lang="ja-JP" altLang="en-US"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取組を行うことができている</a:t>
            </a:r>
            <a:endParaRPr kumimoji="1" lang="en-US" altLang="ja-JP"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評価</a:t>
            </a:r>
            <a:r>
              <a:rPr kumimoji="1" lang="en-US" altLang="ja-JP"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B </a:t>
            </a:r>
            <a:r>
              <a:rPr kumimoji="1" lang="ja-JP" altLang="en-US"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さらに強化・充実を要する</a:t>
            </a:r>
            <a:endParaRPr kumimoji="1" lang="en-US" altLang="ja-JP"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評価</a:t>
            </a:r>
            <a:r>
              <a:rPr kumimoji="1" lang="en-US" altLang="ja-JP"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C</a:t>
            </a:r>
            <a:r>
              <a:rPr kumimoji="1" lang="ja-JP" altLang="en-US"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 他の手法も含めより一層の検討を要する</a:t>
            </a:r>
            <a:endParaRPr kumimoji="1" lang="en-US" altLang="ja-JP"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5" name="スライド番号プレースホルダー 3">
            <a:extLst>
              <a:ext uri="{FF2B5EF4-FFF2-40B4-BE49-F238E27FC236}">
                <a16:creationId xmlns:a16="http://schemas.microsoft.com/office/drawing/2014/main" id="{AD5BAE28-B2EE-4887-8AAB-6E97616543C5}"/>
              </a:ext>
            </a:extLst>
          </p:cNvPr>
          <p:cNvSpPr txBox="1">
            <a:spLocks/>
          </p:cNvSpPr>
          <p:nvPr/>
        </p:nvSpPr>
        <p:spPr bwMode="auto">
          <a:xfrm>
            <a:off x="7010400" y="6570663"/>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954CD4-AF95-4C78-B160-84012AB9CEDB}" type="slidenum">
              <a:rPr kumimoji="1" lang="en-US" altLang="ja-JP" sz="105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9" name="正方形/長方形 18">
            <a:extLst>
              <a:ext uri="{FF2B5EF4-FFF2-40B4-BE49-F238E27FC236}">
                <a16:creationId xmlns:a16="http://schemas.microsoft.com/office/drawing/2014/main" id="{C4C80156-86E1-49DA-97D4-B73F9D969DE1}"/>
              </a:ext>
            </a:extLst>
          </p:cNvPr>
          <p:cNvSpPr/>
          <p:nvPr/>
        </p:nvSpPr>
        <p:spPr>
          <a:xfrm>
            <a:off x="216000" y="5643727"/>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効果の評価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A</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9EF1C815-212E-4A1C-A294-CB6F3328A28B}"/>
              </a:ext>
            </a:extLst>
          </p:cNvPr>
          <p:cNvSpPr txBox="1"/>
          <p:nvPr/>
        </p:nvSpPr>
        <p:spPr>
          <a:xfrm>
            <a:off x="216000" y="6003727"/>
            <a:ext cx="8891895" cy="385298"/>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176213" marR="0" lvl="0" indent="-176213" algn="l" defTabSz="914400" rtl="0" eaLnBrk="1" fontAlgn="auto" latinLnBrk="0" hangingPunct="1">
              <a:lnSpc>
                <a:spcPct val="150000"/>
              </a:lnSpc>
              <a:spcBef>
                <a:spcPts val="30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○イベント等の開催に併せた相談会の実施により耐震診断の申込みにつながっており、一定の効果がある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pic>
        <p:nvPicPr>
          <p:cNvPr id="22" name="図 21">
            <a:extLst>
              <a:ext uri="{FF2B5EF4-FFF2-40B4-BE49-F238E27FC236}">
                <a16:creationId xmlns:a16="http://schemas.microsoft.com/office/drawing/2014/main" id="{099AA3E2-C00B-4CCC-B52F-9B3F66FDF6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13" t="15873" r="44684" b="27636"/>
          <a:stretch/>
        </p:blipFill>
        <p:spPr>
          <a:xfrm>
            <a:off x="6936739" y="2262064"/>
            <a:ext cx="1991261" cy="1673814"/>
          </a:xfrm>
          <a:prstGeom prst="rect">
            <a:avLst/>
          </a:prstGeom>
        </p:spPr>
      </p:pic>
    </p:spTree>
    <p:extLst>
      <p:ext uri="{BB962C8B-B14F-4D97-AF65-F5344CB8AC3E}">
        <p14:creationId xmlns:p14="http://schemas.microsoft.com/office/powerpoint/2010/main" val="596061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8644745E-8A12-47B3-A7F2-6578EDD6386C}"/>
              </a:ext>
            </a:extLst>
          </p:cNvPr>
          <p:cNvSpPr txBox="1"/>
          <p:nvPr/>
        </p:nvSpPr>
        <p:spPr>
          <a:xfrm>
            <a:off x="232725" y="4604117"/>
            <a:ext cx="7956024" cy="561692"/>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92075" marR="0" lvl="0" indent="-92075" algn="l" defTabSz="914400" rtl="0" eaLnBrk="1" fontAlgn="auto" latinLnBrk="0" hangingPunct="1">
              <a:lnSpc>
                <a:spcPct val="100000"/>
              </a:lnSpc>
              <a:spcBef>
                <a:spcPts val="30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まちまるにより市町村の人的負担を軽減しつつ、多くの個別訪問を実施することができている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92075" marR="0" lvl="0" indent="-92075" algn="l" defTabSz="914400" rtl="0" eaLnBrk="1" fontAlgn="auto" latinLnBrk="0" hangingPunct="1">
              <a:lnSpc>
                <a:spcPct val="100000"/>
              </a:lnSpc>
              <a:spcBef>
                <a:spcPts val="30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府内すべての市町村が管内全域に個別訪問又は</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DM</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等を行うよう進める必要がある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4098" name="タイトル 1">
            <a:extLst>
              <a:ext uri="{FF2B5EF4-FFF2-40B4-BE49-F238E27FC236}">
                <a16:creationId xmlns:a16="http://schemas.microsoft.com/office/drawing/2014/main" id="{2DE8B6DF-8BAB-4F77-9402-D4EF8AF27CB1}"/>
              </a:ext>
            </a:extLst>
          </p:cNvPr>
          <p:cNvSpPr>
            <a:spLocks noGrp="1"/>
          </p:cNvSpPr>
          <p:nvPr>
            <p:ph type="title"/>
          </p:nvPr>
        </p:nvSpPr>
        <p:spPr>
          <a:xfrm>
            <a:off x="0" y="252000"/>
            <a:ext cx="6552000" cy="648000"/>
          </a:xfrm>
        </p:spPr>
        <p:txBody>
          <a:bodyPr/>
          <a:lstStyle/>
          <a:p>
            <a:r>
              <a:rPr lang="ja-JP" altLang="en-US" sz="2000" b="1" dirty="0">
                <a:latin typeface="游ゴシック" panose="020B0400000000000000" pitchFamily="50" charset="-128"/>
                <a:ea typeface="游ゴシック" panose="020B0400000000000000" pitchFamily="50" charset="-128"/>
              </a:rPr>
              <a:t>■木造住宅</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きっかけづくり・具体化</a:t>
            </a:r>
            <a:r>
              <a:rPr lang="en-US" altLang="ja-JP" sz="2000" b="1" dirty="0">
                <a:latin typeface="游ゴシック" panose="020B0400000000000000" pitchFamily="50" charset="-128"/>
                <a:ea typeface="游ゴシック" panose="020B0400000000000000" pitchFamily="50" charset="-128"/>
              </a:rPr>
              <a:t>】</a:t>
            </a:r>
            <a:br>
              <a:rPr lang="en-US" altLang="ja-JP" sz="2000" b="1" dirty="0">
                <a:latin typeface="游ゴシック" panose="020B0400000000000000" pitchFamily="50" charset="-128"/>
                <a:ea typeface="游ゴシック" panose="020B0400000000000000" pitchFamily="50" charset="-128"/>
              </a:rPr>
            </a:br>
            <a:r>
              <a:rPr lang="ja-JP" altLang="en-US" sz="2000" b="1" dirty="0">
                <a:latin typeface="游ゴシック" panose="020B0400000000000000" pitchFamily="50" charset="-128"/>
                <a:ea typeface="游ゴシック" panose="020B0400000000000000" pitchFamily="50" charset="-128"/>
              </a:rPr>
              <a:t>　個別訪問・ダイレクトメール送付等による働きかけ</a:t>
            </a:r>
          </a:p>
        </p:txBody>
      </p:sp>
      <p:sp>
        <p:nvSpPr>
          <p:cNvPr id="9" name="テキスト ボックス 8">
            <a:extLst>
              <a:ext uri="{FF2B5EF4-FFF2-40B4-BE49-F238E27FC236}">
                <a16:creationId xmlns:a16="http://schemas.microsoft.com/office/drawing/2014/main" id="{53F670EA-60A0-4F80-8504-E5080457FC50}"/>
              </a:ext>
            </a:extLst>
          </p:cNvPr>
          <p:cNvSpPr txBox="1"/>
          <p:nvPr/>
        </p:nvSpPr>
        <p:spPr>
          <a:xfrm>
            <a:off x="216000" y="1152000"/>
            <a:ext cx="8712000" cy="1008000"/>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lIns="36000" tIns="36000" rIns="36000" bIns="36000" anchor="ctr">
            <a:noAutofit/>
          </a:bodyPr>
          <a:lstStyle>
            <a:defPPr>
              <a:defRPr lang="ja-JP"/>
            </a:defPPr>
            <a:lvl1pPr>
              <a:defRPr>
                <a:latin typeface="Meiryo UI" panose="020B0604030504040204" pitchFamily="50" charset="-128"/>
                <a:ea typeface="Meiryo UI" panose="020B0604030504040204" pitchFamily="50"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○市町村及び大阪府まちまるごと耐震化支援事業（以下「まちまる」）登録事業者等による個別訪問　</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○所有者宛のダイレクトメールの他、固定資産税の納税通知書に同封する等により送付</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耐震性不足の木造住宅戸数（</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H28</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時点：</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39</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万戸）</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FA96CE26-4D9F-4B18-9F97-9A628AF82013}"/>
              </a:ext>
            </a:extLst>
          </p:cNvPr>
          <p:cNvSpPr txBox="1"/>
          <p:nvPr/>
        </p:nvSpPr>
        <p:spPr>
          <a:xfrm>
            <a:off x="216000" y="2614884"/>
            <a:ext cx="3304105" cy="30777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defPPr>
              <a:defRPr lang="ja-JP"/>
            </a:defPPr>
            <a:lvl1pPr marL="85725" indent="-85725">
              <a:defRPr sz="1400">
                <a:latin typeface="Meiryo UI" panose="020B0604030504040204" pitchFamily="50" charset="-128"/>
                <a:ea typeface="Meiryo UI" panose="020B0604030504040204" pitchFamily="50" charset="-128"/>
              </a:defRPr>
            </a:lvl1pPr>
          </a:lstStyle>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○個別訪問（</a:t>
            </a:r>
            <a:r>
              <a:rPr kumimoji="1" lang="en-US" altLang="ja-JP"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H28</a:t>
            </a:r>
            <a:r>
              <a:rPr kumimoji="1" lang="ja-JP" altLang="en-US"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R5</a:t>
            </a:r>
            <a:r>
              <a:rPr kumimoji="1" lang="ja-JP" altLang="en-US"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134,493</a:t>
            </a:r>
            <a:r>
              <a:rPr kumimoji="1" lang="ja-JP" altLang="en-US"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戸）</a:t>
            </a:r>
          </a:p>
        </p:txBody>
      </p:sp>
      <p:sp>
        <p:nvSpPr>
          <p:cNvPr id="10" name="テキスト ボックス 9">
            <a:extLst>
              <a:ext uri="{FF2B5EF4-FFF2-40B4-BE49-F238E27FC236}">
                <a16:creationId xmlns:a16="http://schemas.microsoft.com/office/drawing/2014/main" id="{D83632F1-45A2-4FE0-A539-26138863A390}"/>
              </a:ext>
            </a:extLst>
          </p:cNvPr>
          <p:cNvSpPr txBox="1"/>
          <p:nvPr/>
        </p:nvSpPr>
        <p:spPr>
          <a:xfrm>
            <a:off x="4571474" y="2606862"/>
            <a:ext cx="4710358" cy="30777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defPPr>
              <a:defRPr lang="ja-JP"/>
            </a:defPPr>
            <a:lvl1pPr marL="85725" indent="-85725">
              <a:defRPr sz="1400">
                <a:latin typeface="Meiryo UI" panose="020B0604030504040204" pitchFamily="50" charset="-128"/>
                <a:ea typeface="Meiryo UI" panose="020B0604030504040204" pitchFamily="50" charset="-128"/>
              </a:defRPr>
            </a:lvl1pPr>
          </a:lstStyle>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○ダイレクトメールの送付（</a:t>
            </a:r>
            <a:r>
              <a:rPr kumimoji="1" lang="en-US" altLang="ja-JP"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H28</a:t>
            </a:r>
            <a:r>
              <a:rPr kumimoji="1" lang="ja-JP" altLang="en-US"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R5</a:t>
            </a:r>
            <a:r>
              <a:rPr kumimoji="1" lang="ja-JP" altLang="en-US"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4,330,853</a:t>
            </a:r>
            <a:r>
              <a:rPr kumimoji="1" lang="ja-JP" altLang="en-US"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戸）</a:t>
            </a:r>
          </a:p>
        </p:txBody>
      </p:sp>
      <p:sp>
        <p:nvSpPr>
          <p:cNvPr id="12" name="正方形/長方形 11">
            <a:extLst>
              <a:ext uri="{FF2B5EF4-FFF2-40B4-BE49-F238E27FC236}">
                <a16:creationId xmlns:a16="http://schemas.microsoft.com/office/drawing/2014/main" id="{CC3D2424-F1A6-4F2D-AA2A-B6B2C7B63B10}"/>
              </a:ext>
            </a:extLst>
          </p:cNvPr>
          <p:cNvSpPr/>
          <p:nvPr/>
        </p:nvSpPr>
        <p:spPr>
          <a:xfrm>
            <a:off x="216000" y="2268000"/>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取組実績</a:t>
            </a:r>
          </a:p>
        </p:txBody>
      </p:sp>
      <p:sp>
        <p:nvSpPr>
          <p:cNvPr id="13" name="正方形/長方形 12">
            <a:extLst>
              <a:ext uri="{FF2B5EF4-FFF2-40B4-BE49-F238E27FC236}">
                <a16:creationId xmlns:a16="http://schemas.microsoft.com/office/drawing/2014/main" id="{26E5AFE9-5294-4F0D-AF5D-1B815C69CF7C}"/>
              </a:ext>
            </a:extLst>
          </p:cNvPr>
          <p:cNvSpPr/>
          <p:nvPr/>
        </p:nvSpPr>
        <p:spPr>
          <a:xfrm>
            <a:off x="216000" y="4188108"/>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B</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graphicFrame>
        <p:nvGraphicFramePr>
          <p:cNvPr id="16" name="グラフ 15">
            <a:extLst>
              <a:ext uri="{FF2B5EF4-FFF2-40B4-BE49-F238E27FC236}">
                <a16:creationId xmlns:a16="http://schemas.microsoft.com/office/drawing/2014/main" id="{33DE1F35-D8BB-4C07-895C-DB44813BE4CE}"/>
              </a:ext>
            </a:extLst>
          </p:cNvPr>
          <p:cNvGraphicFramePr>
            <a:graphicFrameLocks/>
          </p:cNvGraphicFramePr>
          <p:nvPr/>
        </p:nvGraphicFramePr>
        <p:xfrm>
          <a:off x="4726940" y="2908164"/>
          <a:ext cx="4261507" cy="11677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グラフ 18">
            <a:extLst>
              <a:ext uri="{FF2B5EF4-FFF2-40B4-BE49-F238E27FC236}">
                <a16:creationId xmlns:a16="http://schemas.microsoft.com/office/drawing/2014/main" id="{0AE0F041-BAC2-4BA4-B729-050F96DFA112}"/>
              </a:ext>
            </a:extLst>
          </p:cNvPr>
          <p:cNvGraphicFramePr>
            <a:graphicFrameLocks/>
          </p:cNvGraphicFramePr>
          <p:nvPr/>
        </p:nvGraphicFramePr>
        <p:xfrm>
          <a:off x="216000" y="2835486"/>
          <a:ext cx="4261508" cy="1240379"/>
        </p:xfrm>
        <a:graphic>
          <a:graphicData uri="http://schemas.openxmlformats.org/drawingml/2006/chart">
            <c:chart xmlns:c="http://schemas.openxmlformats.org/drawingml/2006/chart" xmlns:r="http://schemas.openxmlformats.org/officeDocument/2006/relationships" r:id="rId4"/>
          </a:graphicData>
        </a:graphic>
      </p:graphicFrame>
      <p:sp>
        <p:nvSpPr>
          <p:cNvPr id="14" name="スライド番号プレースホルダー 3">
            <a:extLst>
              <a:ext uri="{FF2B5EF4-FFF2-40B4-BE49-F238E27FC236}">
                <a16:creationId xmlns:a16="http://schemas.microsoft.com/office/drawing/2014/main" id="{EAA68CBE-63BB-439F-A9D3-47427F1051BE}"/>
              </a:ext>
            </a:extLst>
          </p:cNvPr>
          <p:cNvSpPr txBox="1">
            <a:spLocks/>
          </p:cNvSpPr>
          <p:nvPr/>
        </p:nvSpPr>
        <p:spPr bwMode="auto">
          <a:xfrm>
            <a:off x="7010400" y="6577236"/>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954CD4-AF95-4C78-B160-84012AB9CEDB}" type="slidenum">
              <a:rPr kumimoji="1" lang="en-US" altLang="ja-JP" sz="11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2" name="テキスト ボックス 21">
            <a:extLst>
              <a:ext uri="{FF2B5EF4-FFF2-40B4-BE49-F238E27FC236}">
                <a16:creationId xmlns:a16="http://schemas.microsoft.com/office/drawing/2014/main" id="{99BCCDD7-576B-4C79-BAC3-07A0EB219A64}"/>
              </a:ext>
            </a:extLst>
          </p:cNvPr>
          <p:cNvSpPr txBox="1"/>
          <p:nvPr/>
        </p:nvSpPr>
        <p:spPr>
          <a:xfrm>
            <a:off x="232725" y="5694061"/>
            <a:ext cx="8712000" cy="1069524"/>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92075" marR="0" lvl="0" indent="-92075" algn="l" defTabSz="914400" rtl="0" eaLnBrk="1" fontAlgn="auto" latinLnBrk="0" hangingPunct="1">
              <a:lnSpc>
                <a:spcPct val="100000"/>
              </a:lnSpc>
              <a:spcBef>
                <a:spcPts val="30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まちまるを実施した市町の診断補助戸数のうち、まちまるによる補助申請の割合が</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33.6</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％であること</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92075" marR="0" lvl="0" indent="-92075" algn="l" defTabSz="914400" rtl="0" eaLnBrk="1" fontAlgn="auto" latinLnBrk="0" hangingPunct="1">
              <a:lnSpc>
                <a:spcPct val="100000"/>
              </a:lnSpc>
              <a:spcBef>
                <a:spcPts val="30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から一定の効果がある　　</a:t>
            </a:r>
            <a:r>
              <a:rPr kumimoji="1" lang="en-US" altLang="ja-JP"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まちまるによる診断件数</a:t>
            </a:r>
            <a:r>
              <a:rPr kumimoji="1" lang="en-US" altLang="ja-JP"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792</a:t>
            </a:r>
            <a:r>
              <a:rPr kumimoji="1" lang="ja-JP" altLang="en-US"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件</a:t>
            </a:r>
            <a:r>
              <a:rPr kumimoji="1" lang="en-US" altLang="ja-JP"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(H28-R5)</a:t>
            </a:r>
            <a:endParaRPr kumimoji="1" lang="ja-JP" altLang="en-US"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92075" marR="0" lvl="0" indent="-92075" algn="l" defTabSz="914400" rtl="0" eaLnBrk="1" fontAlgn="auto" latinLnBrk="0" hangingPunct="1">
              <a:lnSpc>
                <a:spcPct val="100000"/>
              </a:lnSpc>
              <a:spcBef>
                <a:spcPts val="30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補助申請者に対するアンケート調査において、「市町村からの</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DM</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」がきっかけで耐震診断に至った割合</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92075" marR="0" lvl="0" indent="-92075" algn="l" defTabSz="914400" rtl="0" eaLnBrk="1" fontAlgn="auto" latinLnBrk="0" hangingPunct="1">
              <a:lnSpc>
                <a:spcPct val="100000"/>
              </a:lnSpc>
              <a:spcBef>
                <a:spcPts val="30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が約</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44</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％であることからダイレクトメール送付による取組は一定の効果がある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3" name="正方形/長方形 22">
            <a:extLst>
              <a:ext uri="{FF2B5EF4-FFF2-40B4-BE49-F238E27FC236}">
                <a16:creationId xmlns:a16="http://schemas.microsoft.com/office/drawing/2014/main" id="{C68ABC81-8086-4803-A02C-501BC11050C5}"/>
              </a:ext>
            </a:extLst>
          </p:cNvPr>
          <p:cNvSpPr/>
          <p:nvPr/>
        </p:nvSpPr>
        <p:spPr>
          <a:xfrm>
            <a:off x="216000" y="5334061"/>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効果の評価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A</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6BD42E8F-B75A-4660-8B4C-437D70A8AEF4}"/>
              </a:ext>
            </a:extLst>
          </p:cNvPr>
          <p:cNvSpPr txBox="1"/>
          <p:nvPr/>
        </p:nvSpPr>
        <p:spPr>
          <a:xfrm>
            <a:off x="5814204" y="4034956"/>
            <a:ext cx="3012134" cy="230832"/>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9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固定資産税の納税通知書への同封による増加</a:t>
            </a:r>
          </a:p>
        </p:txBody>
      </p:sp>
    </p:spTree>
    <p:extLst>
      <p:ext uri="{BB962C8B-B14F-4D97-AF65-F5344CB8AC3E}">
        <p14:creationId xmlns:p14="http://schemas.microsoft.com/office/powerpoint/2010/main" val="3578500382"/>
      </p:ext>
    </p:extLst>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w="6350" cap="flat" cmpd="sng" algn="ctr">
          <a:noFill/>
          <a:prstDash val="solid"/>
        </a:ln>
        <a:effectLst/>
      </a:spPr>
      <a:bodyPr wrap="square">
        <a:noAutofit/>
      </a:bodyPr>
      <a:lstStyle>
        <a:defPPr>
          <a:defRPr dirty="0"/>
        </a:defPPr>
      </a:lstStyle>
      <a:style>
        <a:lnRef idx="2">
          <a:schemeClr val="accent2"/>
        </a:lnRef>
        <a:fillRef idx="1">
          <a:schemeClr val="lt1"/>
        </a:fillRef>
        <a:effectRef idx="0">
          <a:schemeClr val="accent2"/>
        </a:effectRef>
        <a:fontRef idx="minor">
          <a:schemeClr val="dk1"/>
        </a:fontRef>
      </a: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w="6350" cap="flat" cmpd="sng" algn="ctr">
          <a:noFill/>
          <a:prstDash val="solid"/>
        </a:ln>
        <a:effectLst/>
      </a:spPr>
      <a:bodyPr wrap="square">
        <a:noAutofit/>
      </a:bodyPr>
      <a:lstStyle>
        <a:defPPr>
          <a:defRPr dirty="0"/>
        </a:defPPr>
      </a:lstStyle>
      <a:style>
        <a:lnRef idx="2">
          <a:schemeClr val="accent2"/>
        </a:lnRef>
        <a:fillRef idx="1">
          <a:schemeClr val="lt1"/>
        </a:fillRef>
        <a:effectRef idx="0">
          <a:schemeClr val="accent2"/>
        </a:effectRef>
        <a:fontRef idx="minor">
          <a:schemeClr val="dk1"/>
        </a:fontRef>
      </a: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42081</TotalTime>
  <Words>5073</Words>
  <Application>Microsoft Office PowerPoint</Application>
  <PresentationFormat>画面に合わせる (4:3)</PresentationFormat>
  <Paragraphs>655</Paragraphs>
  <Slides>23</Slides>
  <Notes>8</Notes>
  <HiddenSlides>0</HiddenSlides>
  <MMClips>0</MMClips>
  <ScaleCrop>false</ScaleCrop>
  <HeadingPairs>
    <vt:vector size="8" baseType="variant">
      <vt:variant>
        <vt:lpstr>使用されているフォント</vt:lpstr>
      </vt:variant>
      <vt:variant>
        <vt:i4>6</vt:i4>
      </vt:variant>
      <vt:variant>
        <vt:lpstr>テーマ</vt:lpstr>
      </vt:variant>
      <vt:variant>
        <vt:i4>2</vt:i4>
      </vt:variant>
      <vt:variant>
        <vt:lpstr>埋め込まれた OLE サーバー</vt:lpstr>
      </vt:variant>
      <vt:variant>
        <vt:i4>1</vt:i4>
      </vt:variant>
      <vt:variant>
        <vt:lpstr>スライド タイトル</vt:lpstr>
      </vt:variant>
      <vt:variant>
        <vt:i4>23</vt:i4>
      </vt:variant>
    </vt:vector>
  </HeadingPairs>
  <TitlesOfParts>
    <vt:vector size="32" baseType="lpstr">
      <vt:lpstr>HGP創英角ｺﾞｼｯｸUB</vt:lpstr>
      <vt:lpstr>Meiryo UI</vt:lpstr>
      <vt:lpstr>ＭＳ ゴシック</vt:lpstr>
      <vt:lpstr>游ゴシック</vt:lpstr>
      <vt:lpstr>Arial</vt:lpstr>
      <vt:lpstr>Calibri</vt:lpstr>
      <vt:lpstr>標準デザイン</vt:lpstr>
      <vt:lpstr>1_標準デザイン</vt:lpstr>
      <vt:lpstr>Acrobat Document</vt:lpstr>
      <vt:lpstr>住宅建築物耐震10ヵ年戦略・大阪 進捗状況と今後の課題</vt:lpstr>
      <vt:lpstr>目標１　耐震化率の状況</vt:lpstr>
      <vt:lpstr>住宅の耐震化率の状況</vt:lpstr>
      <vt:lpstr>住宅の耐震化率の状況</vt:lpstr>
      <vt:lpstr>PowerPoint プレゼンテーション</vt:lpstr>
      <vt:lpstr>今後の課題</vt:lpstr>
      <vt:lpstr>PowerPoint プレゼンテーション</vt:lpstr>
      <vt:lpstr>■木造住宅【社会的機運の醸成】　 　講習会やイベント等の実施</vt:lpstr>
      <vt:lpstr>■木造住宅【きっかけづくり・具体化】 　個別訪問・ダイレクトメール送付等による働きかけ</vt:lpstr>
      <vt:lpstr>■木造住宅【きっかけづくり・具体化】 　リフォーム事業者との連携等</vt:lpstr>
      <vt:lpstr>■木造住宅【きっかけづくり・具体化】 　住まい手・建物に合った耐震化　など</vt:lpstr>
      <vt:lpstr>■木造住宅【負担軽減の支援】 　所有者の負担軽減支援のための各種取組</vt:lpstr>
      <vt:lpstr>■分譲マンション【社会的機運の醸成】 　耐震化フォーラムの開催</vt:lpstr>
      <vt:lpstr>■分譲マンション【きっかけづくり・具体化】　　 　ダイレクトメール送付・個別訪問等による働きかけ</vt:lpstr>
      <vt:lpstr>■分譲マンション【きっかけづくり・具体化】 　大阪府分譲マンション耐震化サポート事業者との連携</vt:lpstr>
      <vt:lpstr>■分譲マンション【きっかけづくり・具体化】 　耐震化WEBセミナーの開催</vt:lpstr>
      <vt:lpstr>■ 多数の者が利用する建築物【社会的機運の醸成】 　WEBを活用した講習会の開催（多数・大規模）</vt:lpstr>
      <vt:lpstr>■ 多数の者が利用する建築物【社会的機運の醸成】 　わかりやすい公表（大規模）</vt:lpstr>
      <vt:lpstr>■ 多数の者が利用する建築物【きっかけづくり・具体化】 　関係部局等との連携（大規模）</vt:lpstr>
      <vt:lpstr>■広域緊急交通路沿道建築物【社会的機運の醸成】 　分かりやすい公表（建物）等</vt:lpstr>
      <vt:lpstr>■広域緊急交通路沿道建築物【きっかけづくり・具体化】 　ダイレクトメール送付等による働きかけ（建物）</vt:lpstr>
      <vt:lpstr>■広域緊急交通路沿道建築物【きっかけづくり・具体化】 　専門家派遣による支援（建物）</vt:lpstr>
      <vt:lpstr>■広域緊急交通路沿道建築物【きっかけづくり・具体化、負担軽減の支援】　 　ダイレクトメール送付等による働きかけ（ブロック塀）</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平谷　忠雄</dc:creator>
  <cp:lastModifiedBy>山本　剛士</cp:lastModifiedBy>
  <cp:revision>2375</cp:revision>
  <cp:lastPrinted>2025-03-11T08:52:16Z</cp:lastPrinted>
  <dcterms:created xsi:type="dcterms:W3CDTF">2018-04-17T05:43:55Z</dcterms:created>
  <dcterms:modified xsi:type="dcterms:W3CDTF">2025-03-18T02:30:08Z</dcterms:modified>
</cp:coreProperties>
</file>