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2866" y="91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6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6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25A7F6B6-6951-449A-88FB-7AAB6684F913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6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6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5C113F58-AAA8-4390-8A08-4F68E841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83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19E67C32-A6F0-470F-91E1-215A21FD53ED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502C2471-DF82-45B8-AA09-2DF4E850C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31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9A06-AE02-41C1-9844-C962CA525176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21C3-7224-4782-87DF-D5507EA73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7EF66-BD9E-4995-A91B-F68751E5B904}" type="datetime1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421C3-7224-4782-87DF-D5507EA73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02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7069" y="231706"/>
            <a:ext cx="5147489" cy="23756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625" tIns="33812" rIns="67625" bIns="33812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教職員の懲戒処分における状況（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校種別・行為</a:t>
            </a:r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態様別件数）</a:t>
            </a:r>
            <a:r>
              <a:rPr lang="en-US" altLang="ja-JP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令和６年度</a:t>
            </a:r>
            <a:r>
              <a:rPr lang="en-US" altLang="ja-JP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634889" y="9561512"/>
            <a:ext cx="3201843" cy="251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700" dirty="0">
                <a:solidFill>
                  <a:schemeClr val="tx1"/>
                </a:solidFill>
              </a:rPr>
              <a:t>※</a:t>
            </a:r>
            <a:r>
              <a:rPr lang="ja-JP" altLang="en-US" sz="700" dirty="0">
                <a:solidFill>
                  <a:schemeClr val="tx1"/>
                </a:solidFill>
              </a:rPr>
              <a:t> （　）内は府費負担教職員数で内数。政令市、豊能地区教職員を除く。</a:t>
            </a:r>
            <a:endParaRPr lang="en-US" altLang="ja-JP" sz="700" dirty="0">
              <a:solidFill>
                <a:schemeClr val="tx1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865053"/>
              </p:ext>
            </p:extLst>
          </p:nvPr>
        </p:nvGraphicFramePr>
        <p:xfrm>
          <a:off x="270168" y="488504"/>
          <a:ext cx="618316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78">
                  <a:extLst>
                    <a:ext uri="{9D8B030D-6E8A-4147-A177-3AD203B41FA5}">
                      <a16:colId xmlns:a16="http://schemas.microsoft.com/office/drawing/2014/main" val="1770272993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441194766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139081747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816140048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677401531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350761197"/>
                    </a:ext>
                  </a:extLst>
                </a:gridCol>
              </a:tblGrid>
              <a:tr h="109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　種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53662557"/>
                  </a:ext>
                </a:extLst>
              </a:tr>
              <a:tr h="207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数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78106966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565493" y="120816"/>
            <a:ext cx="1003284" cy="30008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50" dirty="0"/>
              <a:t>参考資料２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803773" y="9617044"/>
            <a:ext cx="1057275" cy="3045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>
                <a:latin typeface="ＭＳ 明朝" pitchFamily="17" charset="-128"/>
                <a:ea typeface="ＭＳ 明朝" pitchFamily="17" charset="-128"/>
              </a:rPr>
              <a:t>1-9</a:t>
            </a: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8252EDD-AC31-4E3C-854A-DB5368D609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705910"/>
              </p:ext>
            </p:extLst>
          </p:nvPr>
        </p:nvGraphicFramePr>
        <p:xfrm>
          <a:off x="256512" y="5770419"/>
          <a:ext cx="6176008" cy="3863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4">
                  <a:extLst>
                    <a:ext uri="{9D8B030D-6E8A-4147-A177-3AD203B41FA5}">
                      <a16:colId xmlns:a16="http://schemas.microsoft.com/office/drawing/2014/main" val="3170033308"/>
                    </a:ext>
                  </a:extLst>
                </a:gridCol>
                <a:gridCol w="1368154">
                  <a:extLst>
                    <a:ext uri="{9D8B030D-6E8A-4147-A177-3AD203B41FA5}">
                      <a16:colId xmlns:a16="http://schemas.microsoft.com/office/drawing/2014/main" val="3558556589"/>
                    </a:ext>
                  </a:extLst>
                </a:gridCol>
                <a:gridCol w="707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88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種別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免職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減給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戒告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17">
                <a:tc rowSpan="9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一般服務</a:t>
                      </a:r>
                      <a:endParaRPr lang="en-US" altLang="zh-TW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体罰・暴行・傷害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4(3)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5(4)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児童・生徒へのわいせつ・</a:t>
                      </a:r>
                      <a:endParaRPr lang="en-US" altLang="ja-JP" sz="10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セクハラ行為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9(3)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12(4)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不適切な指導・言動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3(1)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en-US" altLang="ja-JP" sz="12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(1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1011091"/>
                  </a:ext>
                </a:extLst>
              </a:tr>
              <a:tr h="748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職務専念義務違反等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3(2)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20229337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倫理規定違反・経歴詐称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21239047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営利企業従事制限違反</a:t>
                      </a:r>
                      <a:endParaRPr lang="ja-JP" altLang="en-US" sz="10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579877"/>
                  </a:ext>
                </a:extLst>
              </a:tr>
              <a:tr h="2446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いじめ事案への不適切な対応</a:t>
                      </a:r>
                      <a:endParaRPr lang="en-US" altLang="ja-JP" sz="8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52452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欠勤・病気休暇中の旅行</a:t>
                      </a:r>
                      <a:endParaRPr lang="en-US" altLang="ja-JP" sz="10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82225"/>
                  </a:ext>
                </a:extLst>
              </a:tr>
              <a:tr h="249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不適正な事務処理等</a:t>
                      </a: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5427915"/>
                  </a:ext>
                </a:extLst>
              </a:tr>
              <a:tr h="24336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公金公物関係</a:t>
                      </a:r>
                      <a:r>
                        <a:rPr lang="ja-JP" altLang="en-US" sz="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（手当等不正受給）</a:t>
                      </a:r>
                      <a:endParaRPr lang="ja-JP" altLang="en-US" sz="8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8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8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467">
                <a:tc rowSpan="3"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公務外非行</a:t>
                      </a:r>
                      <a:endParaRPr lang="en-US" altLang="zh-TW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rowSpan="3" h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窃盗・遺失物横領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9006906"/>
                  </a:ext>
                </a:extLst>
              </a:tr>
              <a:tr h="182467">
                <a:tc gridSpan="2"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3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盗撮・痴漢・児童買春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4(2)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15798627"/>
                  </a:ext>
                </a:extLst>
              </a:tr>
              <a:tr h="21305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ストーカー規制法違反</a:t>
                      </a:r>
                      <a:endParaRPr lang="en-US" altLang="ja-JP" sz="10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83583720"/>
                  </a:ext>
                </a:extLst>
              </a:tr>
              <a:tr h="218301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交通事故・交通法規違反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835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監督責任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32442"/>
                  </a:ext>
                </a:extLst>
              </a:tr>
              <a:tr h="17879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200" b="1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４（１）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５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89A4C38-774F-4CF6-AD85-D59FFA4E4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970397"/>
              </p:ext>
            </p:extLst>
          </p:nvPr>
        </p:nvGraphicFramePr>
        <p:xfrm>
          <a:off x="249352" y="5242168"/>
          <a:ext cx="618316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78">
                  <a:extLst>
                    <a:ext uri="{9D8B030D-6E8A-4147-A177-3AD203B41FA5}">
                      <a16:colId xmlns:a16="http://schemas.microsoft.com/office/drawing/2014/main" val="1770272993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441194766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139081747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816140048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677401531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350761197"/>
                    </a:ext>
                  </a:extLst>
                </a:gridCol>
              </a:tblGrid>
              <a:tr h="109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　種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53662557"/>
                  </a:ext>
                </a:extLst>
              </a:tr>
              <a:tr h="207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数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78106966"/>
                  </a:ext>
                </a:extLst>
              </a:tr>
            </a:tbl>
          </a:graphicData>
        </a:graphic>
      </p:graphicFrame>
      <p:sp>
        <p:nvSpPr>
          <p:cNvPr id="19" name="Rectangle 2">
            <a:extLst>
              <a:ext uri="{FF2B5EF4-FFF2-40B4-BE49-F238E27FC236}">
                <a16:creationId xmlns:a16="http://schemas.microsoft.com/office/drawing/2014/main" id="{547BE7CF-A827-41EA-9837-179BA9861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537" y="4997194"/>
            <a:ext cx="5147489" cy="23756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625" tIns="33812" rIns="67625" bIns="33812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教職員の懲戒処分における状況（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校種別・行為</a:t>
            </a:r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態様別件数）</a:t>
            </a:r>
            <a:r>
              <a:rPr lang="en-US" altLang="ja-JP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令和５年度</a:t>
            </a:r>
            <a:r>
              <a:rPr lang="en-US" altLang="ja-JP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DE6055F4-5EA4-4FA8-B369-0814B1E4E1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402665"/>
              </p:ext>
            </p:extLst>
          </p:nvPr>
        </p:nvGraphicFramePr>
        <p:xfrm>
          <a:off x="277328" y="984436"/>
          <a:ext cx="6176008" cy="3968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96">
                  <a:extLst>
                    <a:ext uri="{9D8B030D-6E8A-4147-A177-3AD203B41FA5}">
                      <a16:colId xmlns:a16="http://schemas.microsoft.com/office/drawing/2014/main" val="3170033308"/>
                    </a:ext>
                  </a:extLst>
                </a:gridCol>
                <a:gridCol w="1368154">
                  <a:extLst>
                    <a:ext uri="{9D8B030D-6E8A-4147-A177-3AD203B41FA5}">
                      <a16:colId xmlns:a16="http://schemas.microsoft.com/office/drawing/2014/main" val="3558556589"/>
                    </a:ext>
                  </a:extLst>
                </a:gridCol>
                <a:gridCol w="707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88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種別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免職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減給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戒告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17">
                <a:tc rowSpan="9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一般服務</a:t>
                      </a:r>
                      <a:endParaRPr lang="en-US" altLang="zh-TW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体罰・傷害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２（１）</a:t>
                      </a: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４（３）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７（４）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児童・生徒へのわいせつ・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セクハラ行為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４（２）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７（３）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教職員へのわいせつ・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セクハラ行為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３（１）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1011091"/>
                  </a:ext>
                </a:extLst>
              </a:tr>
              <a:tr h="748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教職員へのパワハラ行為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20229337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不適切な指導・言動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２（１）</a:t>
                      </a: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５（１）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21239047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職務専念義務違反等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579877"/>
                  </a:ext>
                </a:extLst>
              </a:tr>
              <a:tr h="2446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個人情報の漏洩</a:t>
                      </a:r>
                      <a:endParaRPr lang="en-US" altLang="ja-JP" sz="10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52452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欠勤・特別休暇の不正取得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</a:t>
                      </a: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６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82225"/>
                  </a:ext>
                </a:extLst>
              </a:tr>
              <a:tr h="249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生徒画像の不正使用</a:t>
                      </a: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</a:t>
                      </a: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5427915"/>
                  </a:ext>
                </a:extLst>
              </a:tr>
              <a:tr h="24336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公金公物関係</a:t>
                      </a:r>
                      <a:r>
                        <a:rPr lang="ja-JP" altLang="en-US" sz="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（手当等不正受給）</a:t>
                      </a:r>
                      <a:endParaRPr lang="ja-JP" altLang="en-US" sz="8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１０（１）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１２（２）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467">
                <a:tc rowSpan="3"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公務外非行</a:t>
                      </a:r>
                      <a:endParaRPr lang="en-US" altLang="zh-TW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rowSpan="3" h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窃盗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４（１）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9006906"/>
                  </a:ext>
                </a:extLst>
              </a:tr>
              <a:tr h="182467">
                <a:tc gridSpan="2"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3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盗撮・性的暴行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４（４）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４（４）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15798627"/>
                  </a:ext>
                </a:extLst>
              </a:tr>
              <a:tr h="21305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器物損壊</a:t>
                      </a:r>
                      <a:endParaRPr lang="en-US" altLang="ja-JP" sz="10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83583720"/>
                  </a:ext>
                </a:extLst>
              </a:tr>
              <a:tr h="218301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交通事故・交通法規違反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</a:p>
                  </a:txBody>
                  <a:tcPr marL="4880" marR="4880" marT="5175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２（２）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835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監督責任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１（１）</a:t>
                      </a: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４（４）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５（５）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32442"/>
                  </a:ext>
                </a:extLst>
              </a:tr>
              <a:tr h="17879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200" b="1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（９）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２１（６）</a:t>
                      </a: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１１（７）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６１（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６）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66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3182</TotalTime>
  <Words>519</Words>
  <Application>Microsoft Office PowerPoint</Application>
  <PresentationFormat>A4 210 x 297 mm</PresentationFormat>
  <Paragraphs>178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Meiryo UI</vt:lpstr>
      <vt:lpstr>ＭＳ 明朝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★資料合体版</dc:title>
  <dc:creator>大阪府庁</dc:creator>
  <cp:lastModifiedBy>岡松　由介</cp:lastModifiedBy>
  <cp:revision>268</cp:revision>
  <cp:lastPrinted>2023-04-13T12:26:49Z</cp:lastPrinted>
  <dcterms:created xsi:type="dcterms:W3CDTF">2013-05-07T02:49:03Z</dcterms:created>
  <dcterms:modified xsi:type="dcterms:W3CDTF">2025-04-28T04:28:51Z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★資料合体版</vt:lpwstr>
  </property>
  <property fmtid="{D5CDD505-2E9C-101B-9397-08002B2CF9AE}" pid="3" name="SlideDescription">
    <vt:lpwstr/>
  </property>
</Properties>
</file>