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sldIdLst>
    <p:sldId id="294"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FFCC"/>
    <a:srgbClr val="CC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5392274-6749-434E-B2E1-53793BC99BC8}" type="datetimeFigureOut">
              <a:rPr kumimoji="1" lang="ja-JP" altLang="en-US" smtClean="0"/>
              <a:t>2025/4/10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9CE7184-79DC-4C05-8A88-A869422C57C8}" type="slidenum">
              <a:rPr kumimoji="1" lang="ja-JP" altLang="en-US" smtClean="0"/>
              <a:t>‹#›</a:t>
            </a:fld>
            <a:endParaRPr kumimoji="1" lang="ja-JP" altLang="en-US"/>
          </a:p>
        </p:txBody>
      </p:sp>
    </p:spTree>
    <p:extLst>
      <p:ext uri="{BB962C8B-B14F-4D97-AF65-F5344CB8AC3E}">
        <p14:creationId xmlns:p14="http://schemas.microsoft.com/office/powerpoint/2010/main" val="42787205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9CE7184-79DC-4C05-8A88-A869422C57C8}" type="slidenum">
              <a:rPr kumimoji="1" lang="ja-JP" altLang="en-US" smtClean="0"/>
              <a:t>0</a:t>
            </a:fld>
            <a:endParaRPr kumimoji="1" lang="ja-JP" altLang="en-US"/>
          </a:p>
        </p:txBody>
      </p:sp>
    </p:spTree>
    <p:extLst>
      <p:ext uri="{BB962C8B-B14F-4D97-AF65-F5344CB8AC3E}">
        <p14:creationId xmlns:p14="http://schemas.microsoft.com/office/powerpoint/2010/main" val="1885000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9C3CE9-D1FC-4E7A-AC86-758721FFB8F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DC38BE3-8146-4627-B018-62B99E0DF9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27E3A5D-7CCB-48A0-8660-C2BCD475DBF2}"/>
              </a:ext>
            </a:extLst>
          </p:cNvPr>
          <p:cNvSpPr>
            <a:spLocks noGrp="1"/>
          </p:cNvSpPr>
          <p:nvPr>
            <p:ph type="dt" sz="half" idx="10"/>
          </p:nvPr>
        </p:nvSpPr>
        <p:spPr/>
        <p:txBody>
          <a:bodyPr/>
          <a:lstStyle/>
          <a:p>
            <a:fld id="{CD67157F-5CAF-49E8-B3F1-3C2F7E4F1516}"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FA3A8279-802A-4907-BC26-0FEA6A8C78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249504-0350-4657-AC42-FEBDF115BC10}"/>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1680045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243C84-6712-466F-AD81-1B75E2053C2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24206AF-053A-41AF-9ECA-F5B0156C5AF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FA6F88F-0712-4067-A8C0-46DB7906FEB8}"/>
              </a:ext>
            </a:extLst>
          </p:cNvPr>
          <p:cNvSpPr>
            <a:spLocks noGrp="1"/>
          </p:cNvSpPr>
          <p:nvPr>
            <p:ph type="dt" sz="half" idx="10"/>
          </p:nvPr>
        </p:nvSpPr>
        <p:spPr/>
        <p:txBody>
          <a:bodyPr/>
          <a:lstStyle/>
          <a:p>
            <a:fld id="{4514B3D9-D3CF-4B11-9A7B-898EFD81D4BB}"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664364CF-4162-4A59-8FF9-EDC4C3B04A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8616A9-8B09-4367-A78B-EB1BC1FDEA82}"/>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2700665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8FE26DB-0CB2-49A2-8F80-EBA8C24B353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BDD1FE6-7C4D-458F-B2FB-F9EF3598DAF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B28F55-CB25-4279-A098-A945B490F9ED}"/>
              </a:ext>
            </a:extLst>
          </p:cNvPr>
          <p:cNvSpPr>
            <a:spLocks noGrp="1"/>
          </p:cNvSpPr>
          <p:nvPr>
            <p:ph type="dt" sz="half" idx="10"/>
          </p:nvPr>
        </p:nvSpPr>
        <p:spPr/>
        <p:txBody>
          <a:bodyPr/>
          <a:lstStyle/>
          <a:p>
            <a:fld id="{2CC876A0-445F-4B11-8E89-96E111DC434B}"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DB774BE3-FFD6-49C9-AE5E-CF572C4F43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D7A585-BD68-43D2-9E3D-0371A8259B12}"/>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2936962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F3F2A6-036D-4F02-A052-E474CA9B552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A197EE3-C2CA-4C99-9EFE-C4017432400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A8FA78-5F99-491C-BF84-3FCC403DA034}"/>
              </a:ext>
            </a:extLst>
          </p:cNvPr>
          <p:cNvSpPr>
            <a:spLocks noGrp="1"/>
          </p:cNvSpPr>
          <p:nvPr>
            <p:ph type="dt" sz="half" idx="10"/>
          </p:nvPr>
        </p:nvSpPr>
        <p:spPr/>
        <p:txBody>
          <a:bodyPr/>
          <a:lstStyle/>
          <a:p>
            <a:fld id="{5568145A-D511-4296-8D06-6047B3F319A8}"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B267ADD5-2CFE-4120-BE0C-08F9E8481D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0B5D4D-6CEB-48C3-8EC5-E6115F8EC51F}"/>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3452151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B6BE3-8E18-4A08-91D6-9D3708F5DC3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50DC5F6-D6D2-4809-BC95-09D40C7AD7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2714949-56C7-4049-A6BD-19A6C393EC1F}"/>
              </a:ext>
            </a:extLst>
          </p:cNvPr>
          <p:cNvSpPr>
            <a:spLocks noGrp="1"/>
          </p:cNvSpPr>
          <p:nvPr>
            <p:ph type="dt" sz="half" idx="10"/>
          </p:nvPr>
        </p:nvSpPr>
        <p:spPr/>
        <p:txBody>
          <a:bodyPr/>
          <a:lstStyle/>
          <a:p>
            <a:fld id="{63504565-358D-4E46-91ED-0C0C7A4CE5C2}"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81CB6DC7-3DA2-4FDD-ADDA-BE51728242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AB3D9D-9452-44BA-9740-7A38F9241637}"/>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428153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6429A-D38C-41A2-9176-A9F1BB673D0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FB0F8CC-BC16-4DBB-B6BD-68C3A4504DC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FB9E785-549E-467E-AAE6-F9D512F0B10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22CC65-D395-48E4-A3D5-3DB903588FC7}"/>
              </a:ext>
            </a:extLst>
          </p:cNvPr>
          <p:cNvSpPr>
            <a:spLocks noGrp="1"/>
          </p:cNvSpPr>
          <p:nvPr>
            <p:ph type="dt" sz="half" idx="10"/>
          </p:nvPr>
        </p:nvSpPr>
        <p:spPr/>
        <p:txBody>
          <a:bodyPr/>
          <a:lstStyle/>
          <a:p>
            <a:fld id="{873E7718-EC70-46A3-A388-0656CFD26FDC}" type="datetime1">
              <a:rPr kumimoji="1" lang="ja-JP" altLang="en-US" smtClean="0"/>
              <a:t>2025/4/10</a:t>
            </a:fld>
            <a:endParaRPr kumimoji="1" lang="ja-JP" altLang="en-US"/>
          </a:p>
        </p:txBody>
      </p:sp>
      <p:sp>
        <p:nvSpPr>
          <p:cNvPr id="6" name="フッター プレースホルダー 5">
            <a:extLst>
              <a:ext uri="{FF2B5EF4-FFF2-40B4-BE49-F238E27FC236}">
                <a16:creationId xmlns:a16="http://schemas.microsoft.com/office/drawing/2014/main" id="{A7F87930-1DA9-4FDD-A240-5E507DF47E9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52D5B6-EDBD-4EAD-AA84-B928867BA615}"/>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3373423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9769D-2E0E-4E9F-AB5A-0BA8C5CBA4D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3F4552C-D290-492B-BCBD-0592409D66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DF7AB00-BB9A-48BC-B2AB-35EB5C38000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C10DBCD-5645-4D02-928A-12A6333AB4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D3B30B3-C45B-467C-83F9-D7A7D60EAEC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F73CE1F-7D1F-4CD8-AD50-A624E360DFAB}"/>
              </a:ext>
            </a:extLst>
          </p:cNvPr>
          <p:cNvSpPr>
            <a:spLocks noGrp="1"/>
          </p:cNvSpPr>
          <p:nvPr>
            <p:ph type="dt" sz="half" idx="10"/>
          </p:nvPr>
        </p:nvSpPr>
        <p:spPr/>
        <p:txBody>
          <a:bodyPr/>
          <a:lstStyle/>
          <a:p>
            <a:fld id="{10249477-B6BB-4536-9B48-A9A8742834E1}" type="datetime1">
              <a:rPr kumimoji="1" lang="ja-JP" altLang="en-US" smtClean="0"/>
              <a:t>2025/4/10</a:t>
            </a:fld>
            <a:endParaRPr kumimoji="1" lang="ja-JP" altLang="en-US"/>
          </a:p>
        </p:txBody>
      </p:sp>
      <p:sp>
        <p:nvSpPr>
          <p:cNvPr id="8" name="フッター プレースホルダー 7">
            <a:extLst>
              <a:ext uri="{FF2B5EF4-FFF2-40B4-BE49-F238E27FC236}">
                <a16:creationId xmlns:a16="http://schemas.microsoft.com/office/drawing/2014/main" id="{F9146EB1-C1F7-4874-BBD9-0B17490DE10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DFE4EB5-103D-4CDE-92CC-261E9E0F6A96}"/>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1229422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D66741-4FD1-4082-8CF9-78CDCA4ACF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5111A68-65F9-4D98-9F0F-4089626C7475}"/>
              </a:ext>
            </a:extLst>
          </p:cNvPr>
          <p:cNvSpPr>
            <a:spLocks noGrp="1"/>
          </p:cNvSpPr>
          <p:nvPr>
            <p:ph type="dt" sz="half" idx="10"/>
          </p:nvPr>
        </p:nvSpPr>
        <p:spPr/>
        <p:txBody>
          <a:bodyPr/>
          <a:lstStyle/>
          <a:p>
            <a:fld id="{A50B84AB-A6D2-42CC-A9AC-651AF0917691}" type="datetime1">
              <a:rPr kumimoji="1" lang="ja-JP" altLang="en-US" smtClean="0"/>
              <a:t>2025/4/10</a:t>
            </a:fld>
            <a:endParaRPr kumimoji="1" lang="ja-JP" altLang="en-US"/>
          </a:p>
        </p:txBody>
      </p:sp>
      <p:sp>
        <p:nvSpPr>
          <p:cNvPr id="4" name="フッター プレースホルダー 3">
            <a:extLst>
              <a:ext uri="{FF2B5EF4-FFF2-40B4-BE49-F238E27FC236}">
                <a16:creationId xmlns:a16="http://schemas.microsoft.com/office/drawing/2014/main" id="{EF8DF004-D16E-46F4-9DF2-A602F81213E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28F5889-CC34-400D-860A-B0DE865D4B94}"/>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2548766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BD56472-1295-426D-960D-77B559814BCE}"/>
              </a:ext>
            </a:extLst>
          </p:cNvPr>
          <p:cNvSpPr>
            <a:spLocks noGrp="1"/>
          </p:cNvSpPr>
          <p:nvPr>
            <p:ph type="dt" sz="half" idx="10"/>
          </p:nvPr>
        </p:nvSpPr>
        <p:spPr/>
        <p:txBody>
          <a:bodyPr/>
          <a:lstStyle/>
          <a:p>
            <a:fld id="{C7C8DB2A-41E9-4BD5-985B-1559AD3FFB02}" type="datetime1">
              <a:rPr kumimoji="1" lang="ja-JP" altLang="en-US" smtClean="0"/>
              <a:t>2025/4/10</a:t>
            </a:fld>
            <a:endParaRPr kumimoji="1" lang="ja-JP" altLang="en-US"/>
          </a:p>
        </p:txBody>
      </p:sp>
      <p:sp>
        <p:nvSpPr>
          <p:cNvPr id="3" name="フッター プレースホルダー 2">
            <a:extLst>
              <a:ext uri="{FF2B5EF4-FFF2-40B4-BE49-F238E27FC236}">
                <a16:creationId xmlns:a16="http://schemas.microsoft.com/office/drawing/2014/main" id="{352D16CA-56D2-4BCD-8DEF-CD530BBE60C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D8B786B-B227-4E6D-88B1-65502E489BD9}"/>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238031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3A2091-CF51-48C6-A135-3BC24FC99FB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A1FA3E8-6DD5-4A21-988E-34F4CEBE10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71A3084-BA67-4C71-B854-3FD17C3323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163517D-9CE4-432D-84C7-9382085969CD}"/>
              </a:ext>
            </a:extLst>
          </p:cNvPr>
          <p:cNvSpPr>
            <a:spLocks noGrp="1"/>
          </p:cNvSpPr>
          <p:nvPr>
            <p:ph type="dt" sz="half" idx="10"/>
          </p:nvPr>
        </p:nvSpPr>
        <p:spPr/>
        <p:txBody>
          <a:bodyPr/>
          <a:lstStyle/>
          <a:p>
            <a:fld id="{91261B7B-5FA3-4F27-BE49-E5B302DDE2E9}" type="datetime1">
              <a:rPr kumimoji="1" lang="ja-JP" altLang="en-US" smtClean="0"/>
              <a:t>2025/4/10</a:t>
            </a:fld>
            <a:endParaRPr kumimoji="1" lang="ja-JP" altLang="en-US"/>
          </a:p>
        </p:txBody>
      </p:sp>
      <p:sp>
        <p:nvSpPr>
          <p:cNvPr id="6" name="フッター プレースホルダー 5">
            <a:extLst>
              <a:ext uri="{FF2B5EF4-FFF2-40B4-BE49-F238E27FC236}">
                <a16:creationId xmlns:a16="http://schemas.microsoft.com/office/drawing/2014/main" id="{6205C802-4BA8-4CED-B00A-7644BE20F20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174419-ACF4-442A-8F95-922ED835E05D}"/>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1928745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831FC0-4CAF-42F7-8337-42F44BC4D61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A633F7A-E2DF-4569-822C-3AE8661EA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0578C98-9AB0-4FC7-81DD-C3B7BB312B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3F61E6F-6BE0-4060-8D14-B364EA93AFDF}"/>
              </a:ext>
            </a:extLst>
          </p:cNvPr>
          <p:cNvSpPr>
            <a:spLocks noGrp="1"/>
          </p:cNvSpPr>
          <p:nvPr>
            <p:ph type="dt" sz="half" idx="10"/>
          </p:nvPr>
        </p:nvSpPr>
        <p:spPr/>
        <p:txBody>
          <a:bodyPr/>
          <a:lstStyle/>
          <a:p>
            <a:fld id="{0A7E7642-1107-4051-82C7-527DC0D51217}" type="datetime1">
              <a:rPr kumimoji="1" lang="ja-JP" altLang="en-US" smtClean="0"/>
              <a:t>2025/4/10</a:t>
            </a:fld>
            <a:endParaRPr kumimoji="1" lang="ja-JP" altLang="en-US"/>
          </a:p>
        </p:txBody>
      </p:sp>
      <p:sp>
        <p:nvSpPr>
          <p:cNvPr id="6" name="フッター プレースホルダー 5">
            <a:extLst>
              <a:ext uri="{FF2B5EF4-FFF2-40B4-BE49-F238E27FC236}">
                <a16:creationId xmlns:a16="http://schemas.microsoft.com/office/drawing/2014/main" id="{7A26211D-7AFF-4913-9CBB-F23A8097A32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58A67AF-D7F9-42D8-8948-EFF65152891F}"/>
              </a:ext>
            </a:extLst>
          </p:cNvPr>
          <p:cNvSpPr>
            <a:spLocks noGrp="1"/>
          </p:cNvSpPr>
          <p:nvPr>
            <p:ph type="sldNum" sz="quarter" idx="12"/>
          </p:nvPr>
        </p:nvSpPr>
        <p:spPr/>
        <p:txBody>
          <a:body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1883701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41A9C7-F7B1-42DB-852B-6561E9D271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D4D1918-144A-49F1-ABB0-FF63288453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0B5C41-BBAB-41A4-8484-21A05B12A4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E48-880B-4C9C-9D1C-5D7C026278FC}" type="datetime1">
              <a:rPr kumimoji="1" lang="ja-JP" altLang="en-US" smtClean="0"/>
              <a:t>2025/4/10</a:t>
            </a:fld>
            <a:endParaRPr kumimoji="1" lang="ja-JP" altLang="en-US"/>
          </a:p>
        </p:txBody>
      </p:sp>
      <p:sp>
        <p:nvSpPr>
          <p:cNvPr id="5" name="フッター プレースホルダー 4">
            <a:extLst>
              <a:ext uri="{FF2B5EF4-FFF2-40B4-BE49-F238E27FC236}">
                <a16:creationId xmlns:a16="http://schemas.microsoft.com/office/drawing/2014/main" id="{6D905BF5-2245-4EE1-AC83-381A0E3ADB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3E08291-A209-4938-AB81-76F24727B1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8771C-9DC5-4321-8B99-5981756AED9E}" type="slidenum">
              <a:rPr kumimoji="1" lang="ja-JP" altLang="en-US" smtClean="0"/>
              <a:t>‹#›</a:t>
            </a:fld>
            <a:endParaRPr kumimoji="1" lang="ja-JP" altLang="en-US"/>
          </a:p>
        </p:txBody>
      </p:sp>
    </p:spTree>
    <p:extLst>
      <p:ext uri="{BB962C8B-B14F-4D97-AF65-F5344CB8AC3E}">
        <p14:creationId xmlns:p14="http://schemas.microsoft.com/office/powerpoint/2010/main" val="2737904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C8BD78BF-0FF4-4862-A7D5-D707D9D98A60}"/>
              </a:ext>
            </a:extLst>
          </p:cNvPr>
          <p:cNvCxnSpPr/>
          <p:nvPr/>
        </p:nvCxnSpPr>
        <p:spPr>
          <a:xfrm flipV="1">
            <a:off x="37212" y="577977"/>
            <a:ext cx="6012000" cy="0"/>
          </a:xfrm>
          <a:prstGeom prst="line">
            <a:avLst/>
          </a:prstGeom>
          <a:ln w="28575">
            <a:solidFill>
              <a:srgbClr val="5B9BD5"/>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8F263193-FD09-40AD-B1BC-525AAB095F6D}"/>
              </a:ext>
            </a:extLst>
          </p:cNvPr>
          <p:cNvSpPr txBox="1"/>
          <p:nvPr/>
        </p:nvSpPr>
        <p:spPr>
          <a:xfrm>
            <a:off x="127959" y="1048480"/>
            <a:ext cx="5872809" cy="3198311"/>
          </a:xfrm>
          <a:prstGeom prst="rect">
            <a:avLst/>
          </a:prstGeom>
          <a:noFill/>
        </p:spPr>
        <p:txBody>
          <a:bodyPr wrap="square" rtlCol="0">
            <a:spAutoFit/>
          </a:bodyPr>
          <a:lstStyle/>
          <a:p>
            <a:pPr>
              <a:spcAft>
                <a:spcPts val="300"/>
              </a:spcAft>
            </a:pPr>
            <a:r>
              <a:rPr lang="ja-JP" altLang="en-US" sz="1600" b="1" dirty="0">
                <a:latin typeface="メイリオ" panose="020B0604030504040204" pitchFamily="50" charset="-128"/>
                <a:ea typeface="メイリオ" panose="020B0604030504040204" pitchFamily="50" charset="-128"/>
              </a:rPr>
              <a:t>■要件</a:t>
            </a:r>
            <a:endParaRPr lang="en-US" altLang="ja-JP" sz="1600" b="1" dirty="0">
              <a:latin typeface="メイリオ" panose="020B0604030504040204" pitchFamily="50" charset="-128"/>
              <a:ea typeface="メイリオ" panose="020B0604030504040204" pitchFamily="50" charset="-128"/>
            </a:endParaRPr>
          </a:p>
          <a:p>
            <a:pPr>
              <a:spcAft>
                <a:spcPts val="300"/>
              </a:spcAft>
            </a:pPr>
            <a:r>
              <a:rPr lang="ja-JP" altLang="en-US" sz="1600" dirty="0">
                <a:latin typeface="メイリオ" panose="020B0604030504040204" pitchFamily="50" charset="-128"/>
                <a:ea typeface="メイリオ" panose="020B0604030504040204" pitchFamily="50" charset="-128"/>
              </a:rPr>
              <a:t>　①数値目標</a:t>
            </a:r>
            <a:r>
              <a:rPr lang="ja-JP" altLang="en-US" sz="1200" dirty="0">
                <a:latin typeface="メイリオ" panose="020B0604030504040204" pitchFamily="50" charset="-128"/>
                <a:ea typeface="メイリオ" panose="020B0604030504040204" pitchFamily="50" charset="-128"/>
              </a:rPr>
              <a:t>（延床面積、財政効果額等）</a:t>
            </a:r>
            <a:r>
              <a:rPr lang="ja-JP" altLang="en-US" sz="1600" dirty="0">
                <a:latin typeface="メイリオ" panose="020B0604030504040204" pitchFamily="50" charset="-128"/>
                <a:ea typeface="メイリオ" panose="020B0604030504040204" pitchFamily="50" charset="-128"/>
              </a:rPr>
              <a:t>が設定されていること</a:t>
            </a:r>
            <a:endParaRPr lang="en-US" altLang="ja-JP" sz="1600" dirty="0">
              <a:latin typeface="メイリオ" panose="020B0604030504040204" pitchFamily="50" charset="-128"/>
              <a:ea typeface="メイリオ" panose="020B0604030504040204" pitchFamily="50" charset="-128"/>
            </a:endParaRPr>
          </a:p>
          <a:p>
            <a:pPr>
              <a:spcAft>
                <a:spcPts val="300"/>
              </a:spcAft>
            </a:pPr>
            <a:r>
              <a:rPr lang="ja-JP" altLang="en-US" sz="1600" dirty="0">
                <a:latin typeface="メイリオ" panose="020B0604030504040204" pitchFamily="50" charset="-128"/>
                <a:ea typeface="メイリオ" panose="020B0604030504040204" pitchFamily="50" charset="-128"/>
              </a:rPr>
              <a:t>　②再編方針</a:t>
            </a:r>
            <a:r>
              <a:rPr lang="ja-JP" altLang="en-US" sz="1200" dirty="0">
                <a:latin typeface="メイリオ" panose="020B0604030504040204" pitchFamily="50" charset="-128"/>
                <a:ea typeface="メイリオ" panose="020B0604030504040204" pitchFamily="50" charset="-128"/>
              </a:rPr>
              <a:t>（集約化、長寿命化、廃止等）</a:t>
            </a:r>
            <a:r>
              <a:rPr lang="ja-JP" altLang="en-US" sz="1600" dirty="0">
                <a:latin typeface="メイリオ" panose="020B0604030504040204" pitchFamily="50" charset="-128"/>
                <a:ea typeface="メイリオ" panose="020B0604030504040204" pitchFamily="50" charset="-128"/>
              </a:rPr>
              <a:t>及び時期を示すこと</a:t>
            </a:r>
            <a:endParaRPr lang="en-US" altLang="ja-JP" sz="1600" dirty="0">
              <a:latin typeface="メイリオ" panose="020B0604030504040204" pitchFamily="50" charset="-128"/>
              <a:ea typeface="メイリオ" panose="020B0604030504040204" pitchFamily="50" charset="-128"/>
            </a:endParaRPr>
          </a:p>
          <a:p>
            <a:pPr>
              <a:spcAft>
                <a:spcPts val="300"/>
              </a:spcAft>
            </a:pPr>
            <a:r>
              <a:rPr lang="ja-JP" altLang="en-US" sz="1600" dirty="0">
                <a:latin typeface="メイリオ" panose="020B0604030504040204" pitchFamily="50" charset="-128"/>
                <a:ea typeface="メイリオ" panose="020B0604030504040204" pitchFamily="50" charset="-128"/>
              </a:rPr>
              <a:t>　③計画の実施に要するコストを総額及び年度別で示すこと</a:t>
            </a:r>
            <a:endParaRPr lang="en-US" altLang="ja-JP" sz="1600" dirty="0">
              <a:latin typeface="メイリオ" panose="020B0604030504040204" pitchFamily="50" charset="-128"/>
              <a:ea typeface="メイリオ" panose="020B0604030504040204" pitchFamily="50" charset="-128"/>
            </a:endParaRPr>
          </a:p>
          <a:p>
            <a:pPr>
              <a:spcAft>
                <a:spcPts val="300"/>
              </a:spcAft>
            </a:pPr>
            <a:r>
              <a:rPr lang="ja-JP" altLang="en-US" sz="1600" dirty="0">
                <a:latin typeface="メイリオ" panose="020B0604030504040204" pitchFamily="50" charset="-128"/>
                <a:ea typeface="メイリオ" panose="020B0604030504040204" pitchFamily="50" charset="-128"/>
              </a:rPr>
              <a:t>　④原則全ての公共施設を対象とすること</a:t>
            </a:r>
            <a:endParaRPr lang="en-US" altLang="ja-JP" sz="1600" dirty="0">
              <a:latin typeface="メイリオ" panose="020B0604030504040204" pitchFamily="50" charset="-128"/>
              <a:ea typeface="メイリオ" panose="020B0604030504040204" pitchFamily="50" charset="-128"/>
            </a:endParaRPr>
          </a:p>
          <a:p>
            <a:pPr>
              <a:spcAft>
                <a:spcPts val="300"/>
              </a:spcAft>
            </a:pPr>
            <a:r>
              <a:rPr lang="ja-JP" altLang="en-US" sz="1600" dirty="0">
                <a:latin typeface="メイリオ" panose="020B0604030504040204" pitchFamily="50" charset="-128"/>
                <a:ea typeface="メイリオ" panose="020B0604030504040204" pitchFamily="50" charset="-128"/>
              </a:rPr>
              <a:t>　⑤計画期間は原則</a:t>
            </a:r>
            <a:r>
              <a:rPr lang="en-US" altLang="ja-JP" sz="1600" dirty="0">
                <a:latin typeface="メイリオ" panose="020B0604030504040204" pitchFamily="50" charset="-128"/>
                <a:ea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rPr>
              <a:t>年間とすること</a:t>
            </a:r>
            <a:endParaRPr lang="en-US" altLang="ja-JP" sz="1600" dirty="0">
              <a:latin typeface="メイリオ" panose="020B0604030504040204" pitchFamily="50" charset="-128"/>
              <a:ea typeface="メイリオ" panose="020B0604030504040204" pitchFamily="50" charset="-128"/>
            </a:endParaRPr>
          </a:p>
          <a:p>
            <a:pPr>
              <a:spcAft>
                <a:spcPts val="300"/>
              </a:spcAft>
            </a:pPr>
            <a:r>
              <a:rPr lang="ja-JP" altLang="en-US" sz="1600" dirty="0">
                <a:latin typeface="メイリオ" panose="020B0604030504040204" pitchFamily="50" charset="-128"/>
                <a:ea typeface="メイリオ" panose="020B0604030504040204" pitchFamily="50" charset="-128"/>
              </a:rPr>
              <a:t>　⑥個別の再編事例について取組状況や進捗状況を記載し、</a:t>
            </a:r>
            <a:endParaRPr lang="en-US" altLang="ja-JP" sz="1600" dirty="0">
              <a:latin typeface="メイリオ" panose="020B0604030504040204" pitchFamily="50" charset="-128"/>
              <a:ea typeface="メイリオ" panose="020B0604030504040204" pitchFamily="50" charset="-128"/>
            </a:endParaRPr>
          </a:p>
          <a:p>
            <a:pPr>
              <a:spcAft>
                <a:spcPts val="300"/>
              </a:spcAft>
            </a:pPr>
            <a:r>
              <a:rPr lang="ja-JP" altLang="en-US" sz="1600" dirty="0">
                <a:latin typeface="メイリオ" panose="020B0604030504040204" pitchFamily="50" charset="-128"/>
                <a:ea typeface="メイリオ" panose="020B0604030504040204" pitchFamily="50" charset="-128"/>
              </a:rPr>
              <a:t>　　適宜更新すること</a:t>
            </a:r>
            <a:endParaRPr lang="en-US" altLang="ja-JP" sz="1600" dirty="0">
              <a:latin typeface="メイリオ" panose="020B0604030504040204" pitchFamily="50" charset="-128"/>
              <a:ea typeface="メイリオ" panose="020B0604030504040204" pitchFamily="50" charset="-128"/>
            </a:endParaRPr>
          </a:p>
          <a:p>
            <a:pPr>
              <a:spcAft>
                <a:spcPts val="400"/>
              </a:spcAft>
            </a:pPr>
            <a:r>
              <a:rPr lang="ja-JP" altLang="en-US" sz="1600" dirty="0">
                <a:latin typeface="メイリオ" panose="020B0604030504040204" pitchFamily="50" charset="-128"/>
                <a:ea typeface="メイリオ" panose="020B0604030504040204" pitchFamily="50" charset="-128"/>
              </a:rPr>
              <a:t>　⑦原則</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つの計画として策定すること。</a:t>
            </a:r>
            <a:endParaRPr lang="en-US" altLang="ja-JP" sz="1600" dirty="0">
              <a:latin typeface="メイリオ" panose="020B0604030504040204" pitchFamily="50" charset="-128"/>
              <a:ea typeface="メイリオ" panose="020B0604030504040204" pitchFamily="50" charset="-128"/>
            </a:endParaRPr>
          </a:p>
          <a:p>
            <a:pPr>
              <a:spcAft>
                <a:spcPts val="300"/>
              </a:spcAft>
            </a:pPr>
            <a:r>
              <a:rPr lang="ja-JP" altLang="en-US" sz="1600" dirty="0">
                <a:latin typeface="メイリオ" panose="020B0604030504040204" pitchFamily="50" charset="-128"/>
                <a:ea typeface="メイリオ" panose="020B0604030504040204" pitchFamily="50" charset="-128"/>
              </a:rPr>
              <a:t>　⑧「広域連携」による再編について検討している場合は、</a:t>
            </a:r>
            <a:endParaRPr lang="en-US" altLang="ja-JP" sz="1600" dirty="0">
              <a:latin typeface="メイリオ" panose="020B0604030504040204" pitchFamily="50" charset="-128"/>
              <a:ea typeface="メイリオ" panose="020B0604030504040204" pitchFamily="50" charset="-128"/>
            </a:endParaRPr>
          </a:p>
          <a:p>
            <a:pPr>
              <a:spcAft>
                <a:spcPts val="300"/>
              </a:spcAft>
            </a:pPr>
            <a:r>
              <a:rPr lang="ja-JP" altLang="en-US" sz="1600" dirty="0">
                <a:latin typeface="メイリオ" panose="020B0604030504040204" pitchFamily="50" charset="-128"/>
                <a:ea typeface="メイリオ" panose="020B0604030504040204" pitchFamily="50" charset="-128"/>
              </a:rPr>
              <a:t>　　具体的に記載すること</a:t>
            </a:r>
            <a:endParaRPr lang="en-US" altLang="ja-JP" sz="16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4C795AA0-B342-4E1A-96AD-DF5D3022968F}"/>
              </a:ext>
            </a:extLst>
          </p:cNvPr>
          <p:cNvSpPr txBox="1"/>
          <p:nvPr/>
        </p:nvSpPr>
        <p:spPr>
          <a:xfrm>
            <a:off x="7783232" y="1362915"/>
            <a:ext cx="863552" cy="324498"/>
          </a:xfrm>
          <a:prstGeom prst="rect">
            <a:avLst/>
          </a:prstGeom>
          <a:noFill/>
          <a:ln w="28575">
            <a:solidFill>
              <a:schemeClr val="tx1"/>
            </a:solidFill>
          </a:ln>
        </p:spPr>
        <p:txBody>
          <a:bodyPr wrap="none" lIns="72000" tIns="72000" rIns="72000" bIns="36000" rtlCol="0" anchor="ctr" anchorCtr="0">
            <a:spAutoFit/>
          </a:bodyPr>
          <a:lstStyle/>
          <a:p>
            <a:pPr algn="ctr"/>
            <a:r>
              <a:rPr lang="ja-JP" altLang="en-US" sz="1400" b="1" dirty="0">
                <a:latin typeface="メイリオ" panose="020B0604030504040204" pitchFamily="50" charset="-128"/>
                <a:ea typeface="メイリオ" panose="020B0604030504040204" pitchFamily="50" charset="-128"/>
              </a:rPr>
              <a:t>数値目標</a:t>
            </a:r>
          </a:p>
        </p:txBody>
      </p:sp>
      <p:sp>
        <p:nvSpPr>
          <p:cNvPr id="13" name="テキスト ボックス 12">
            <a:extLst>
              <a:ext uri="{FF2B5EF4-FFF2-40B4-BE49-F238E27FC236}">
                <a16:creationId xmlns:a16="http://schemas.microsoft.com/office/drawing/2014/main" id="{F9A1FB76-5068-4D26-997F-5B4A891B8B3A}"/>
              </a:ext>
            </a:extLst>
          </p:cNvPr>
          <p:cNvSpPr txBox="1"/>
          <p:nvPr/>
        </p:nvSpPr>
        <p:spPr>
          <a:xfrm>
            <a:off x="6428858" y="2367512"/>
            <a:ext cx="1332000" cy="720000"/>
          </a:xfrm>
          <a:prstGeom prst="rect">
            <a:avLst/>
          </a:prstGeom>
          <a:noFill/>
          <a:ln w="28575">
            <a:solidFill>
              <a:schemeClr val="tx1"/>
            </a:solidFill>
          </a:ln>
        </p:spPr>
        <p:txBody>
          <a:bodyPr wrap="none" rtlCol="0">
            <a:spAutoFit/>
          </a:bodyPr>
          <a:lstStyle/>
          <a:p>
            <a:r>
              <a:rPr lang="ja-JP" altLang="en-US" sz="1050" u="sng" dirty="0">
                <a:latin typeface="メイリオ" panose="020B0604030504040204" pitchFamily="50" charset="-128"/>
                <a:ea typeface="メイリオ" panose="020B0604030504040204" pitchFamily="50" charset="-128"/>
              </a:rPr>
              <a:t>■教育施設</a:t>
            </a:r>
            <a:endParaRPr lang="en-US" altLang="ja-JP" sz="1050" u="sng"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A</a:t>
            </a:r>
            <a:r>
              <a:rPr lang="ja-JP" altLang="en-US" sz="800" dirty="0">
                <a:latin typeface="メイリオ" panose="020B0604030504040204" pitchFamily="50" charset="-128"/>
                <a:ea typeface="メイリオ" panose="020B0604030504040204" pitchFamily="50" charset="-128"/>
              </a:rPr>
              <a:t>小学校：長寿命化</a:t>
            </a:r>
            <a:endParaRPr lang="en-US" altLang="ja-JP" sz="800"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B</a:t>
            </a:r>
            <a:r>
              <a:rPr lang="ja-JP" altLang="en-US" sz="800" dirty="0">
                <a:latin typeface="メイリオ" panose="020B0604030504040204" pitchFamily="50" charset="-128"/>
                <a:ea typeface="メイリオ" panose="020B0604030504040204" pitchFamily="50" charset="-128"/>
              </a:rPr>
              <a:t>小学校：○年に</a:t>
            </a:r>
            <a:r>
              <a:rPr lang="en-US" altLang="ja-JP" sz="800" dirty="0">
                <a:latin typeface="メイリオ" panose="020B0604030504040204" pitchFamily="50" charset="-128"/>
                <a:ea typeface="メイリオ" panose="020B0604030504040204" pitchFamily="50" charset="-128"/>
              </a:rPr>
              <a:t>C</a:t>
            </a:r>
            <a:r>
              <a:rPr lang="ja-JP" altLang="en-US" sz="800" dirty="0">
                <a:latin typeface="メイリオ" panose="020B0604030504040204" pitchFamily="50" charset="-128"/>
                <a:ea typeface="メイリオ" panose="020B0604030504040204" pitchFamily="50" charset="-128"/>
              </a:rPr>
              <a:t>と統合</a:t>
            </a:r>
            <a:endParaRPr lang="en-US" altLang="ja-JP" sz="800"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C</a:t>
            </a:r>
            <a:r>
              <a:rPr lang="ja-JP" altLang="en-US" sz="800" dirty="0">
                <a:latin typeface="メイリオ" panose="020B0604030504040204" pitchFamily="50" charset="-128"/>
                <a:ea typeface="メイリオ" panose="020B0604030504040204" pitchFamily="50" charset="-128"/>
              </a:rPr>
              <a:t>中学校：○年に</a:t>
            </a:r>
            <a:r>
              <a:rPr lang="en-US" altLang="ja-JP" sz="800" dirty="0">
                <a:latin typeface="メイリオ" panose="020B0604030504040204" pitchFamily="50" charset="-128"/>
                <a:ea typeface="メイリオ" panose="020B0604030504040204" pitchFamily="50" charset="-128"/>
              </a:rPr>
              <a:t>B</a:t>
            </a:r>
            <a:r>
              <a:rPr lang="ja-JP" altLang="en-US" sz="800" dirty="0">
                <a:latin typeface="メイリオ" panose="020B0604030504040204" pitchFamily="50" charset="-128"/>
                <a:ea typeface="メイリオ" panose="020B0604030504040204" pitchFamily="50" charset="-128"/>
              </a:rPr>
              <a:t>と統合</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コスト（総額、年割）</a:t>
            </a:r>
            <a:endParaRPr lang="en-US" altLang="ja-JP" sz="8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52F590AF-A59C-4583-ADCE-8971B8B82A2F}"/>
              </a:ext>
            </a:extLst>
          </p:cNvPr>
          <p:cNvSpPr txBox="1"/>
          <p:nvPr/>
        </p:nvSpPr>
        <p:spPr>
          <a:xfrm>
            <a:off x="7870320" y="2370860"/>
            <a:ext cx="1260000" cy="720000"/>
          </a:xfrm>
          <a:prstGeom prst="rect">
            <a:avLst/>
          </a:prstGeom>
          <a:noFill/>
          <a:ln w="28575">
            <a:solidFill>
              <a:schemeClr val="tx1"/>
            </a:solidFill>
          </a:ln>
        </p:spPr>
        <p:txBody>
          <a:bodyPr wrap="none" rtlCol="0">
            <a:spAutoFit/>
          </a:bodyPr>
          <a:lstStyle/>
          <a:p>
            <a:r>
              <a:rPr lang="ja-JP" altLang="en-US" sz="1050" u="sng" dirty="0">
                <a:latin typeface="メイリオ" panose="020B0604030504040204" pitchFamily="50" charset="-128"/>
                <a:ea typeface="メイリオ" panose="020B0604030504040204" pitchFamily="50" charset="-128"/>
              </a:rPr>
              <a:t>■公民館</a:t>
            </a:r>
            <a:endParaRPr lang="en-US" altLang="ja-JP" sz="1050" u="sng"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A</a:t>
            </a:r>
            <a:r>
              <a:rPr lang="ja-JP" altLang="en-US" sz="800" dirty="0">
                <a:latin typeface="メイリオ" panose="020B0604030504040204" pitchFamily="50" charset="-128"/>
                <a:ea typeface="メイリオ" panose="020B0604030504040204" pitchFamily="50" charset="-128"/>
              </a:rPr>
              <a:t>公民館：○年に廃止</a:t>
            </a:r>
            <a:endParaRPr lang="en-US" altLang="ja-JP" sz="800"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B</a:t>
            </a:r>
            <a:r>
              <a:rPr lang="ja-JP" altLang="en-US" sz="800" dirty="0">
                <a:latin typeface="メイリオ" panose="020B0604030504040204" pitchFamily="50" charset="-128"/>
                <a:ea typeface="メイリオ" panose="020B0604030504040204" pitchFamily="50" charset="-128"/>
              </a:rPr>
              <a:t>公民館：○年に図書館</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に機能移管</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コスト（総額、年割）</a:t>
            </a:r>
            <a:endParaRPr lang="en-US" altLang="ja-JP" sz="800"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27DBDD02-47BB-4C8B-ABE9-3BF66C5CF249}"/>
              </a:ext>
            </a:extLst>
          </p:cNvPr>
          <p:cNvSpPr txBox="1"/>
          <p:nvPr/>
        </p:nvSpPr>
        <p:spPr>
          <a:xfrm>
            <a:off x="10336147" y="2367509"/>
            <a:ext cx="1080000" cy="720000"/>
          </a:xfrm>
          <a:prstGeom prst="rect">
            <a:avLst/>
          </a:prstGeom>
          <a:noFill/>
          <a:ln w="28575">
            <a:solidFill>
              <a:schemeClr val="tx1"/>
            </a:solidFill>
            <a:prstDash val="dash"/>
          </a:ln>
        </p:spPr>
        <p:txBody>
          <a:bodyPr wrap="none" rtlCol="0">
            <a:spAutoFit/>
          </a:bodyPr>
          <a:lstStyle/>
          <a:p>
            <a:r>
              <a:rPr lang="ja-JP" altLang="en-US" sz="1050" u="sng" dirty="0">
                <a:latin typeface="メイリオ" panose="020B0604030504040204" pitchFamily="50" charset="-128"/>
                <a:ea typeface="メイリオ" panose="020B0604030504040204" pitchFamily="50" charset="-128"/>
              </a:rPr>
              <a:t>■インフラ等　</a:t>
            </a:r>
            <a:endParaRPr lang="en-US" altLang="ja-JP" sz="1050" u="sng"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・道路、河川、</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ごみ処理施設　等</a:t>
            </a:r>
            <a:endParaRPr lang="en-US" altLang="ja-JP" sz="8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BA906FFE-4DA6-4637-857B-89DCDB3884F0}"/>
              </a:ext>
            </a:extLst>
          </p:cNvPr>
          <p:cNvSpPr txBox="1"/>
          <p:nvPr/>
        </p:nvSpPr>
        <p:spPr>
          <a:xfrm>
            <a:off x="7255253" y="3513985"/>
            <a:ext cx="1940770" cy="324498"/>
          </a:xfrm>
          <a:prstGeom prst="rect">
            <a:avLst/>
          </a:prstGeom>
          <a:noFill/>
          <a:ln w="28575">
            <a:solidFill>
              <a:schemeClr val="tx1"/>
            </a:solidFill>
          </a:ln>
        </p:spPr>
        <p:txBody>
          <a:bodyPr wrap="none" lIns="72000" tIns="72000" rIns="72000" bIns="36000" rtlCol="0" anchor="ctr" anchorCtr="0">
            <a:spAutoFit/>
          </a:bodyPr>
          <a:lstStyle/>
          <a:p>
            <a:pPr algn="ctr"/>
            <a:r>
              <a:rPr lang="ja-JP" altLang="en-US" sz="1400" b="1" dirty="0">
                <a:latin typeface="メイリオ" panose="020B0604030504040204" pitchFamily="50" charset="-128"/>
                <a:ea typeface="メイリオ" panose="020B0604030504040204" pitchFamily="50" charset="-128"/>
              </a:rPr>
              <a:t>コスト（総額、年割）</a:t>
            </a:r>
          </a:p>
        </p:txBody>
      </p:sp>
      <p:sp>
        <p:nvSpPr>
          <p:cNvPr id="17" name="テキスト ボックス 16">
            <a:extLst>
              <a:ext uri="{FF2B5EF4-FFF2-40B4-BE49-F238E27FC236}">
                <a16:creationId xmlns:a16="http://schemas.microsoft.com/office/drawing/2014/main" id="{C3AF9FC4-B876-414A-81DB-7F007809AF2B}"/>
              </a:ext>
            </a:extLst>
          </p:cNvPr>
          <p:cNvSpPr txBox="1"/>
          <p:nvPr/>
        </p:nvSpPr>
        <p:spPr>
          <a:xfrm>
            <a:off x="9240241" y="2374978"/>
            <a:ext cx="1008000" cy="720000"/>
          </a:xfrm>
          <a:prstGeom prst="rect">
            <a:avLst/>
          </a:prstGeom>
          <a:noFill/>
          <a:ln w="28575">
            <a:solidFill>
              <a:schemeClr val="tx1"/>
            </a:solidFill>
            <a:prstDash val="sysDash"/>
          </a:ln>
        </p:spPr>
        <p:txBody>
          <a:bodyPr wrap="none" rtlCol="0">
            <a:spAutoFit/>
          </a:bodyPr>
          <a:lstStyle/>
          <a:p>
            <a:r>
              <a:rPr lang="ja-JP" altLang="en-US" sz="1050" u="sng" dirty="0">
                <a:latin typeface="メイリオ" panose="020B0604030504040204" pitchFamily="50" charset="-128"/>
                <a:ea typeface="メイリオ" panose="020B0604030504040204" pitchFamily="50" charset="-128"/>
              </a:rPr>
              <a:t>■（その他）</a:t>
            </a:r>
            <a:endParaRPr lang="en-US" altLang="ja-JP" sz="1050" u="sng"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（その他ハコモノ）</a:t>
            </a:r>
            <a:endParaRPr lang="en-US" altLang="ja-JP" sz="8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p:txBody>
      </p:sp>
      <p:sp>
        <p:nvSpPr>
          <p:cNvPr id="19" name="角丸四角形 44">
            <a:extLst>
              <a:ext uri="{FF2B5EF4-FFF2-40B4-BE49-F238E27FC236}">
                <a16:creationId xmlns:a16="http://schemas.microsoft.com/office/drawing/2014/main" id="{81250E02-8D4D-4FC5-A7C2-55428F6D9CDE}"/>
              </a:ext>
            </a:extLst>
          </p:cNvPr>
          <p:cNvSpPr/>
          <p:nvPr/>
        </p:nvSpPr>
        <p:spPr>
          <a:xfrm>
            <a:off x="6331489" y="2167490"/>
            <a:ext cx="5220000" cy="1008000"/>
          </a:xfrm>
          <a:prstGeom prst="round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上下矢印 45">
            <a:extLst>
              <a:ext uri="{FF2B5EF4-FFF2-40B4-BE49-F238E27FC236}">
                <a16:creationId xmlns:a16="http://schemas.microsoft.com/office/drawing/2014/main" id="{512686B1-60AA-4D12-894A-4246EB2CED7B}"/>
              </a:ext>
            </a:extLst>
          </p:cNvPr>
          <p:cNvSpPr/>
          <p:nvPr/>
        </p:nvSpPr>
        <p:spPr>
          <a:xfrm>
            <a:off x="8128175" y="1697367"/>
            <a:ext cx="144000" cy="252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正方形/長方形 20">
            <a:extLst>
              <a:ext uri="{FF2B5EF4-FFF2-40B4-BE49-F238E27FC236}">
                <a16:creationId xmlns:a16="http://schemas.microsoft.com/office/drawing/2014/main" id="{E1F28CD8-D73E-4FAC-9586-63443F06F761}"/>
              </a:ext>
            </a:extLst>
          </p:cNvPr>
          <p:cNvSpPr/>
          <p:nvPr/>
        </p:nvSpPr>
        <p:spPr>
          <a:xfrm>
            <a:off x="6023144" y="1255466"/>
            <a:ext cx="5976000" cy="27000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角丸四角形 1">
            <a:extLst>
              <a:ext uri="{FF2B5EF4-FFF2-40B4-BE49-F238E27FC236}">
                <a16:creationId xmlns:a16="http://schemas.microsoft.com/office/drawing/2014/main" id="{1AC4F118-73E8-4205-B7EE-86C9DB60B58B}"/>
              </a:ext>
            </a:extLst>
          </p:cNvPr>
          <p:cNvSpPr/>
          <p:nvPr/>
        </p:nvSpPr>
        <p:spPr>
          <a:xfrm>
            <a:off x="6401607" y="1073527"/>
            <a:ext cx="1008000" cy="324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72000"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rPr>
              <a:t>再編計画</a:t>
            </a:r>
          </a:p>
        </p:txBody>
      </p:sp>
      <p:sp>
        <p:nvSpPr>
          <p:cNvPr id="23" name="上下矢印 21">
            <a:extLst>
              <a:ext uri="{FF2B5EF4-FFF2-40B4-BE49-F238E27FC236}">
                <a16:creationId xmlns:a16="http://schemas.microsoft.com/office/drawing/2014/main" id="{7B9AAC99-9152-4B39-8518-5AD80952E6CC}"/>
              </a:ext>
            </a:extLst>
          </p:cNvPr>
          <p:cNvSpPr/>
          <p:nvPr/>
        </p:nvSpPr>
        <p:spPr>
          <a:xfrm>
            <a:off x="8128175" y="3202633"/>
            <a:ext cx="144000" cy="252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24" name="カギ線コネクタ 3">
            <a:extLst>
              <a:ext uri="{FF2B5EF4-FFF2-40B4-BE49-F238E27FC236}">
                <a16:creationId xmlns:a16="http://schemas.microsoft.com/office/drawing/2014/main" id="{4383BB6F-4FB8-41F6-B20F-212E8A030769}"/>
              </a:ext>
            </a:extLst>
          </p:cNvPr>
          <p:cNvCxnSpPr>
            <a:cxnSpLocks/>
          </p:cNvCxnSpPr>
          <p:nvPr/>
        </p:nvCxnSpPr>
        <p:spPr>
          <a:xfrm rot="10800000" flipV="1">
            <a:off x="7279233" y="1540312"/>
            <a:ext cx="504000" cy="2160000"/>
          </a:xfrm>
          <a:prstGeom prst="bentConnector3">
            <a:avLst>
              <a:gd name="adj1" fmla="val 314472"/>
            </a:avLst>
          </a:prstGeom>
          <a:ln w="57150" cmpd="sng">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FC4CF431-BA2F-44B9-8DD2-C852318C3A1F}"/>
              </a:ext>
            </a:extLst>
          </p:cNvPr>
          <p:cNvSpPr txBox="1"/>
          <p:nvPr/>
        </p:nvSpPr>
        <p:spPr>
          <a:xfrm>
            <a:off x="6167511" y="3425485"/>
            <a:ext cx="1754651"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整合・進捗確認</a:t>
            </a:r>
            <a:endParaRPr lang="en-US" altLang="ja-JP" sz="1100" b="1" dirty="0">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2F6650BA-020C-4456-9509-B8153C04CB9D}"/>
              </a:ext>
            </a:extLst>
          </p:cNvPr>
          <p:cNvSpPr txBox="1"/>
          <p:nvPr/>
        </p:nvSpPr>
        <p:spPr>
          <a:xfrm>
            <a:off x="9296618" y="1744706"/>
            <a:ext cx="1624163" cy="415498"/>
          </a:xfrm>
          <a:prstGeom prst="rect">
            <a:avLst/>
          </a:prstGeom>
          <a:noFill/>
        </p:spPr>
        <p:txBody>
          <a:bodyPr wrap="none" rtlCol="0">
            <a:spAutoFit/>
          </a:bodyPr>
          <a:lstStyle/>
          <a:p>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策定時目標未達も可</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PDCA</a:t>
            </a:r>
            <a:r>
              <a:rPr lang="ja-JP" altLang="en-US" sz="1050" dirty="0">
                <a:latin typeface="メイリオ" panose="020B0604030504040204" pitchFamily="50" charset="-128"/>
                <a:ea typeface="メイリオ" panose="020B0604030504040204" pitchFamily="50" charset="-128"/>
              </a:rPr>
              <a:t>で継続検討）</a:t>
            </a:r>
            <a:endParaRPr lang="en-US" altLang="ja-JP" sz="1050" dirty="0">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A89E3323-A337-4E7D-A45F-C1C264CBAC77}"/>
              </a:ext>
            </a:extLst>
          </p:cNvPr>
          <p:cNvSpPr txBox="1"/>
          <p:nvPr/>
        </p:nvSpPr>
        <p:spPr>
          <a:xfrm>
            <a:off x="8251611" y="1733453"/>
            <a:ext cx="1292193"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整合・進捗確認</a:t>
            </a:r>
            <a:endParaRPr lang="en-US" altLang="ja-JP" sz="1100" b="1" dirty="0">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2BBCDEBA-E46F-4674-A2A2-49940D8C6B4B}"/>
              </a:ext>
            </a:extLst>
          </p:cNvPr>
          <p:cNvSpPr txBox="1"/>
          <p:nvPr/>
        </p:nvSpPr>
        <p:spPr>
          <a:xfrm>
            <a:off x="8251612" y="3231843"/>
            <a:ext cx="466794" cy="261610"/>
          </a:xfrm>
          <a:prstGeom prst="rect">
            <a:avLst/>
          </a:prstGeom>
          <a:noFill/>
        </p:spPr>
        <p:txBody>
          <a:bodyPr wrap="none" rtlCol="0">
            <a:spAutoFit/>
          </a:bodyPr>
          <a:lstStyle/>
          <a:p>
            <a:r>
              <a:rPr lang="ja-JP" altLang="en-US" sz="1100" b="1" dirty="0">
                <a:latin typeface="メイリオ" panose="020B0604030504040204" pitchFamily="50" charset="-128"/>
                <a:ea typeface="メイリオ" panose="020B0604030504040204" pitchFamily="50" charset="-128"/>
              </a:rPr>
              <a:t>整合</a:t>
            </a:r>
            <a:endParaRPr lang="en-US" altLang="ja-JP" sz="1100" b="1" dirty="0">
              <a:latin typeface="メイリオ" panose="020B0604030504040204" pitchFamily="50" charset="-128"/>
              <a:ea typeface="メイリオ" panose="020B0604030504040204" pitchFamily="50" charset="-128"/>
            </a:endParaRPr>
          </a:p>
        </p:txBody>
      </p:sp>
      <p:sp>
        <p:nvSpPr>
          <p:cNvPr id="29" name="テキスト ボックス 28">
            <a:extLst>
              <a:ext uri="{FF2B5EF4-FFF2-40B4-BE49-F238E27FC236}">
                <a16:creationId xmlns:a16="http://schemas.microsoft.com/office/drawing/2014/main" id="{D5A6ACC1-2289-4973-A4A3-D6F5DF04AF80}"/>
              </a:ext>
            </a:extLst>
          </p:cNvPr>
          <p:cNvSpPr txBox="1"/>
          <p:nvPr/>
        </p:nvSpPr>
        <p:spPr>
          <a:xfrm>
            <a:off x="7363461" y="1973347"/>
            <a:ext cx="1581697" cy="324498"/>
          </a:xfrm>
          <a:prstGeom prst="rect">
            <a:avLst/>
          </a:prstGeom>
          <a:solidFill>
            <a:schemeClr val="bg1"/>
          </a:solidFill>
          <a:ln w="28575">
            <a:solidFill>
              <a:schemeClr val="tx1"/>
            </a:solidFill>
          </a:ln>
        </p:spPr>
        <p:txBody>
          <a:bodyPr wrap="none" lIns="72000" tIns="72000" rIns="72000" bIns="36000" rtlCol="0" anchor="ctr" anchorCtr="0">
            <a:spAutoFit/>
          </a:bodyPr>
          <a:lstStyle/>
          <a:p>
            <a:pPr algn="ctr"/>
            <a:r>
              <a:rPr lang="ja-JP" altLang="en-US" sz="1400" b="1" dirty="0">
                <a:latin typeface="メイリオ" panose="020B0604030504040204" pitchFamily="50" charset="-128"/>
                <a:ea typeface="メイリオ" panose="020B0604030504040204" pitchFamily="50" charset="-128"/>
              </a:rPr>
              <a:t>取組み・再編事例</a:t>
            </a:r>
          </a:p>
        </p:txBody>
      </p:sp>
      <p:pic>
        <p:nvPicPr>
          <p:cNvPr id="2" name="図 1">
            <a:extLst>
              <a:ext uri="{FF2B5EF4-FFF2-40B4-BE49-F238E27FC236}">
                <a16:creationId xmlns:a16="http://schemas.microsoft.com/office/drawing/2014/main" id="{4190B494-25B9-4FCF-928E-996B37CB1ECF}"/>
              </a:ext>
            </a:extLst>
          </p:cNvPr>
          <p:cNvPicPr>
            <a:picLocks noChangeAspect="1"/>
          </p:cNvPicPr>
          <p:nvPr/>
        </p:nvPicPr>
        <p:blipFill rotWithShape="1">
          <a:blip r:embed="rId3"/>
          <a:srcRect l="16228" t="137"/>
          <a:stretch/>
        </p:blipFill>
        <p:spPr>
          <a:xfrm>
            <a:off x="10851959" y="1282645"/>
            <a:ext cx="854812" cy="864000"/>
          </a:xfrm>
          <a:prstGeom prst="rect">
            <a:avLst/>
          </a:prstGeom>
        </p:spPr>
      </p:pic>
      <p:sp>
        <p:nvSpPr>
          <p:cNvPr id="4" name="テキスト ボックス 3">
            <a:extLst>
              <a:ext uri="{FF2B5EF4-FFF2-40B4-BE49-F238E27FC236}">
                <a16:creationId xmlns:a16="http://schemas.microsoft.com/office/drawing/2014/main" id="{9B685A95-9D53-4036-B4B8-7651156AC16E}"/>
              </a:ext>
            </a:extLst>
          </p:cNvPr>
          <p:cNvSpPr txBox="1"/>
          <p:nvPr/>
        </p:nvSpPr>
        <p:spPr>
          <a:xfrm>
            <a:off x="10989603" y="1602203"/>
            <a:ext cx="612000" cy="246221"/>
          </a:xfrm>
          <a:prstGeom prst="rect">
            <a:avLst/>
          </a:prstGeom>
          <a:noFill/>
        </p:spPr>
        <p:txBody>
          <a:bodyPr wrap="square" rtlCol="0">
            <a:spAutoFit/>
          </a:bodyPr>
          <a:lstStyle/>
          <a:p>
            <a:r>
              <a:rPr kumimoji="1" lang="en-US" altLang="ja-JP" sz="1000" b="1" dirty="0">
                <a:solidFill>
                  <a:srgbClr val="FF0000"/>
                </a:solidFill>
                <a:latin typeface="メイリオ" panose="020B0604030504040204" pitchFamily="50" charset="-128"/>
                <a:ea typeface="メイリオ" panose="020B0604030504040204" pitchFamily="50" charset="-128"/>
              </a:rPr>
              <a:t>PDCA</a:t>
            </a:r>
            <a:endParaRPr kumimoji="1" lang="ja-JP" altLang="en-US" sz="1000" b="1" dirty="0">
              <a:solidFill>
                <a:srgbClr val="FF0000"/>
              </a:solidFill>
              <a:latin typeface="メイリオ" panose="020B0604030504040204" pitchFamily="50" charset="-128"/>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EC3AEB42-07EE-4DF4-82F4-A9B28DBF9226}"/>
              </a:ext>
            </a:extLst>
          </p:cNvPr>
          <p:cNvSpPr txBox="1"/>
          <p:nvPr/>
        </p:nvSpPr>
        <p:spPr>
          <a:xfrm>
            <a:off x="0" y="147485"/>
            <a:ext cx="12192000" cy="461665"/>
          </a:xfrm>
          <a:prstGeom prst="rect">
            <a:avLst/>
          </a:prstGeom>
          <a:noFill/>
        </p:spPr>
        <p:txBody>
          <a:bodyPr wrap="square" rtlCol="0">
            <a:spAutoFit/>
          </a:bodyPr>
          <a:lstStyle/>
          <a:p>
            <a:r>
              <a:rPr lang="ja-JP" altLang="en-US" sz="2400" b="1" dirty="0">
                <a:latin typeface="メイリオ" panose="020B0604030504040204" pitchFamily="50" charset="-128"/>
                <a:ea typeface="メイリオ" panose="020B0604030504040204" pitchFamily="50" charset="-128"/>
              </a:rPr>
              <a:t>公共施設再編計画の概要</a:t>
            </a:r>
            <a:endParaRPr lang="en-US" altLang="ja-JP" sz="2400" b="1" dirty="0">
              <a:latin typeface="メイリオ" panose="020B0604030504040204" pitchFamily="50" charset="-128"/>
              <a:ea typeface="メイリオ" panose="020B0604030504040204" pitchFamily="50" charset="-128"/>
            </a:endParaRPr>
          </a:p>
        </p:txBody>
      </p:sp>
      <p:sp>
        <p:nvSpPr>
          <p:cNvPr id="34" name="テキスト ボックス 33">
            <a:extLst>
              <a:ext uri="{FF2B5EF4-FFF2-40B4-BE49-F238E27FC236}">
                <a16:creationId xmlns:a16="http://schemas.microsoft.com/office/drawing/2014/main" id="{DCC7556C-3D43-41EC-8022-FD9F84D90B41}"/>
              </a:ext>
            </a:extLst>
          </p:cNvPr>
          <p:cNvSpPr txBox="1"/>
          <p:nvPr/>
        </p:nvSpPr>
        <p:spPr>
          <a:xfrm>
            <a:off x="0" y="654411"/>
            <a:ext cx="12260826" cy="400110"/>
          </a:xfrm>
          <a:prstGeom prst="rect">
            <a:avLst/>
          </a:prstGeom>
          <a:noFill/>
          <a:ln>
            <a:noFill/>
          </a:ln>
        </p:spPr>
        <p:txBody>
          <a:bodyPr wrap="square">
            <a:spAutoFit/>
          </a:bodyPr>
          <a:lstStyle/>
          <a:p>
            <a:pPr>
              <a:spcAft>
                <a:spcPts val="600"/>
              </a:spcAft>
            </a:pPr>
            <a:r>
              <a:rPr lang="ja-JP" altLang="en-US" sz="2000" dirty="0">
                <a:latin typeface="メイリオ" panose="020B0604030504040204" pitchFamily="50" charset="-128"/>
                <a:ea typeface="メイリオ" panose="020B0604030504040204" pitchFamily="50" charset="-128"/>
                <a:cs typeface="Times New Roman" panose="02020603050405020304" pitchFamily="18" charset="0"/>
              </a:rPr>
              <a:t>　集約化や広域での共同利用等による将来的な公共施設の最適配置や総量縮減のための実行計画</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（策定は任意）</a:t>
            </a:r>
            <a:endParaRPr lang="ja-JP" altLang="en-US"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5" name="テキスト ボックス 34">
            <a:extLst>
              <a:ext uri="{FF2B5EF4-FFF2-40B4-BE49-F238E27FC236}">
                <a16:creationId xmlns:a16="http://schemas.microsoft.com/office/drawing/2014/main" id="{A1045436-9885-415B-B57A-E998DCB14597}"/>
              </a:ext>
            </a:extLst>
          </p:cNvPr>
          <p:cNvSpPr txBox="1"/>
          <p:nvPr/>
        </p:nvSpPr>
        <p:spPr>
          <a:xfrm>
            <a:off x="9341948" y="3214836"/>
            <a:ext cx="2069797" cy="253916"/>
          </a:xfrm>
          <a:prstGeom prst="rect">
            <a:avLst/>
          </a:prstGeom>
          <a:noFill/>
        </p:spPr>
        <p:txBody>
          <a:bodyPr wrap="none" rtlCol="0">
            <a:spAutoFit/>
          </a:bodyPr>
          <a:lstStyle/>
          <a:p>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小規模施設・インフラは任意</a:t>
            </a:r>
            <a:endParaRPr lang="en-US" altLang="ja-JP" sz="1050" dirty="0">
              <a:latin typeface="メイリオ" panose="020B0604030504040204" pitchFamily="50" charset="-128"/>
              <a:ea typeface="メイリオ" panose="020B0604030504040204" pitchFamily="50" charset="-128"/>
            </a:endParaRPr>
          </a:p>
        </p:txBody>
      </p:sp>
      <p:sp>
        <p:nvSpPr>
          <p:cNvPr id="31" name="四角形: 角を丸くする 30">
            <a:extLst>
              <a:ext uri="{FF2B5EF4-FFF2-40B4-BE49-F238E27FC236}">
                <a16:creationId xmlns:a16="http://schemas.microsoft.com/office/drawing/2014/main" id="{0AA16425-AD09-4D06-AA16-9A32CEFE9402}"/>
              </a:ext>
            </a:extLst>
          </p:cNvPr>
          <p:cNvSpPr/>
          <p:nvPr/>
        </p:nvSpPr>
        <p:spPr>
          <a:xfrm>
            <a:off x="7228012" y="4219266"/>
            <a:ext cx="4896000" cy="2592000"/>
          </a:xfrm>
          <a:prstGeom prst="roundRect">
            <a:avLst>
              <a:gd name="adj" fmla="val 9521"/>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7ACE6D43-1BAE-48C9-9892-825011526207}"/>
              </a:ext>
            </a:extLst>
          </p:cNvPr>
          <p:cNvSpPr/>
          <p:nvPr/>
        </p:nvSpPr>
        <p:spPr>
          <a:xfrm>
            <a:off x="127584" y="4219266"/>
            <a:ext cx="7020000" cy="2592000"/>
          </a:xfrm>
          <a:prstGeom prst="roundRect">
            <a:avLst>
              <a:gd name="adj" fmla="val 9521"/>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CEBFF751-7B4A-4531-8294-8E7C5E3CB812}"/>
              </a:ext>
            </a:extLst>
          </p:cNvPr>
          <p:cNvSpPr txBox="1"/>
          <p:nvPr/>
        </p:nvSpPr>
        <p:spPr>
          <a:xfrm>
            <a:off x="9308866" y="4289065"/>
            <a:ext cx="2787481" cy="307777"/>
          </a:xfrm>
          <a:prstGeom prst="rect">
            <a:avLst/>
          </a:prstGeom>
          <a:noFill/>
        </p:spPr>
        <p:txBody>
          <a:bodyPr wrap="square" rtlCol="0">
            <a:spAutoFit/>
          </a:bodyPr>
          <a:lstStyle/>
          <a:p>
            <a:pPr algn="r"/>
            <a:r>
              <a:rPr kumimoji="1" lang="ja-JP" altLang="en-US" sz="1400" b="1" dirty="0">
                <a:solidFill>
                  <a:schemeClr val="accent2">
                    <a:lumMod val="75000"/>
                  </a:schemeClr>
                </a:solidFill>
                <a:latin typeface="メイリオ" panose="020B0604030504040204" pitchFamily="50" charset="-128"/>
                <a:ea typeface="メイリオ" panose="020B0604030504040204" pitchFamily="50" charset="-128"/>
              </a:rPr>
              <a:t>財政面でのサポート</a:t>
            </a:r>
          </a:p>
        </p:txBody>
      </p:sp>
      <p:sp>
        <p:nvSpPr>
          <p:cNvPr id="37" name="テキスト ボックス 36">
            <a:extLst>
              <a:ext uri="{FF2B5EF4-FFF2-40B4-BE49-F238E27FC236}">
                <a16:creationId xmlns:a16="http://schemas.microsoft.com/office/drawing/2014/main" id="{1FF23474-185C-4BF0-94EF-DDD6FA61B779}"/>
              </a:ext>
            </a:extLst>
          </p:cNvPr>
          <p:cNvSpPr txBox="1"/>
          <p:nvPr/>
        </p:nvSpPr>
        <p:spPr>
          <a:xfrm>
            <a:off x="141391" y="4285803"/>
            <a:ext cx="6984000" cy="1231106"/>
          </a:xfrm>
          <a:prstGeom prst="rect">
            <a:avLst/>
          </a:prstGeom>
          <a:noFill/>
        </p:spPr>
        <p:txBody>
          <a:bodyPr wrap="square" rtlCol="0">
            <a:spAutoFit/>
          </a:bodyPr>
          <a:lstStyle/>
          <a:p>
            <a:r>
              <a:rPr lang="ja-JP" altLang="en-US" sz="1600" b="1" dirty="0">
                <a:solidFill>
                  <a:prstClr val="black"/>
                </a:solidFill>
                <a:latin typeface="メイリオ" panose="020B0604030504040204" pitchFamily="50" charset="-128"/>
                <a:ea typeface="メイリオ" panose="020B0604030504040204" pitchFamily="50" charset="-128"/>
              </a:rPr>
              <a:t>有識者を活用した公共</a:t>
            </a:r>
            <a:r>
              <a:rPr lang="ja-JP" altLang="en-US" sz="1600" b="1" dirty="0">
                <a:latin typeface="メイリオ" panose="020B0604030504040204" pitchFamily="50" charset="-128"/>
                <a:ea typeface="メイリオ" panose="020B0604030504040204" pitchFamily="50" charset="-128"/>
              </a:rPr>
              <a:t>施設の最適配置の推進</a:t>
            </a:r>
            <a:endParaRPr lang="en-US" altLang="ja-JP" sz="1600" b="1"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・計画策定に加え、内容の充実や具体的再編事例の検討を目的とした研修会の実施</a:t>
            </a:r>
            <a:endParaRPr lang="en-US" altLang="ja-JP" sz="1400" dirty="0">
              <a:latin typeface="メイリオ" panose="020B0604030504040204" pitchFamily="50" charset="-128"/>
              <a:ea typeface="メイリオ" panose="020B0604030504040204" pitchFamily="50" charset="-128"/>
            </a:endParaRPr>
          </a:p>
          <a:p>
            <a:pPr>
              <a:defRPr/>
            </a:pPr>
            <a:r>
              <a:rPr lang="ja-JP" altLang="en-US" sz="1400" dirty="0">
                <a:latin typeface="メイリオ" panose="020B0604030504040204" pitchFamily="50" charset="-128"/>
                <a:ea typeface="メイリオ" panose="020B0604030504040204" pitchFamily="50" charset="-128"/>
              </a:rPr>
              <a:t>　・個別の事情や課題を抱える市町村に対する相談・助言の実施</a:t>
            </a:r>
            <a:endParaRPr lang="en-US" altLang="ja-JP" sz="1400" dirty="0">
              <a:latin typeface="メイリオ" panose="020B0604030504040204" pitchFamily="50" charset="-128"/>
              <a:ea typeface="メイリオ" panose="020B0604030504040204" pitchFamily="50" charset="-128"/>
            </a:endParaRPr>
          </a:p>
          <a:p>
            <a:pPr>
              <a:defRPr/>
            </a:pPr>
            <a:r>
              <a:rPr lang="ja-JP" altLang="en-US" sz="1400" dirty="0">
                <a:latin typeface="メイリオ" panose="020B0604030504040204" pitchFamily="50" charset="-128"/>
                <a:ea typeface="メイリオ" panose="020B0604030504040204" pitchFamily="50" charset="-128"/>
              </a:rPr>
              <a:t>　・市町村の負担軽減の観点から、再編計画に精通した事業者による</a:t>
            </a:r>
            <a:r>
              <a:rPr lang="ja-JP" altLang="en-US" sz="1400" dirty="0">
                <a:solidFill>
                  <a:prstClr val="black"/>
                </a:solidFill>
                <a:latin typeface="メイリオ" panose="020B0604030504040204" pitchFamily="50" charset="-128"/>
                <a:ea typeface="メイリオ" panose="020B0604030504040204" pitchFamily="50" charset="-128"/>
              </a:rPr>
              <a:t>個別支援</a:t>
            </a:r>
            <a:endParaRPr lang="en-US" altLang="ja-JP" sz="1400" dirty="0">
              <a:solidFill>
                <a:prstClr val="black"/>
              </a:solidFill>
              <a:latin typeface="メイリオ" panose="020B0604030504040204" pitchFamily="50" charset="-128"/>
              <a:ea typeface="メイリオ" panose="020B0604030504040204" pitchFamily="50" charset="-128"/>
            </a:endParaRPr>
          </a:p>
          <a:p>
            <a:pPr algn="r">
              <a:defRPr/>
            </a:pPr>
            <a:r>
              <a:rPr lang="ja-JP" altLang="en-US" sz="1400" dirty="0">
                <a:solidFill>
                  <a:prstClr val="black"/>
                </a:solidFill>
                <a:latin typeface="メイリオ" panose="020B0604030504040204" pitchFamily="50" charset="-128"/>
                <a:ea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rPr>
              <a:t>　（経営・財務マネジメント強化事業を活用）</a:t>
            </a:r>
            <a:endParaRPr lang="en-US" altLang="ja-JP" sz="1200" dirty="0">
              <a:solidFill>
                <a:prstClr val="black"/>
              </a:solidFill>
              <a:latin typeface="メイリオ" panose="020B0604030504040204" pitchFamily="50" charset="-128"/>
              <a:ea typeface="メイリオ" panose="020B0604030504040204" pitchFamily="50" charset="-128"/>
            </a:endParaRPr>
          </a:p>
        </p:txBody>
      </p:sp>
      <p:sp>
        <p:nvSpPr>
          <p:cNvPr id="38" name="テキスト ボックス 37">
            <a:extLst>
              <a:ext uri="{FF2B5EF4-FFF2-40B4-BE49-F238E27FC236}">
                <a16:creationId xmlns:a16="http://schemas.microsoft.com/office/drawing/2014/main" id="{191CA054-7303-47DB-A794-5F9C56D2B3D2}"/>
              </a:ext>
            </a:extLst>
          </p:cNvPr>
          <p:cNvSpPr txBox="1"/>
          <p:nvPr/>
        </p:nvSpPr>
        <p:spPr>
          <a:xfrm>
            <a:off x="7251312" y="4285803"/>
            <a:ext cx="4860000" cy="553998"/>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市町村振興補助金</a:t>
            </a:r>
            <a:endParaRPr lang="en-US" altLang="ja-JP" sz="1600" b="1" dirty="0">
              <a:latin typeface="メイリオ" panose="020B0604030504040204" pitchFamily="50" charset="-128"/>
              <a:ea typeface="メイリオ" panose="020B0604030504040204" pitchFamily="50" charset="-128"/>
            </a:endParaRPr>
          </a:p>
          <a:p>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・公共施設再編計画に基づく取組に応じて算定</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9" name="テキスト ボックス 38">
            <a:extLst>
              <a:ext uri="{FF2B5EF4-FFF2-40B4-BE49-F238E27FC236}">
                <a16:creationId xmlns:a16="http://schemas.microsoft.com/office/drawing/2014/main" id="{1A291387-2E8D-4825-9252-FB134232F6D6}"/>
              </a:ext>
            </a:extLst>
          </p:cNvPr>
          <p:cNvSpPr txBox="1"/>
          <p:nvPr/>
        </p:nvSpPr>
        <p:spPr>
          <a:xfrm>
            <a:off x="4324481" y="4288358"/>
            <a:ext cx="2787481" cy="307777"/>
          </a:xfrm>
          <a:prstGeom prst="rect">
            <a:avLst/>
          </a:prstGeom>
          <a:noFill/>
        </p:spPr>
        <p:txBody>
          <a:bodyPr wrap="square" rtlCol="0">
            <a:spAutoFit/>
          </a:bodyPr>
          <a:lstStyle/>
          <a:p>
            <a:pPr algn="r"/>
            <a:r>
              <a:rPr kumimoji="1" lang="ja-JP" altLang="en-US" sz="1400" b="1" dirty="0">
                <a:solidFill>
                  <a:schemeClr val="accent1"/>
                </a:solidFill>
                <a:latin typeface="メイリオ" panose="020B0604030504040204" pitchFamily="50" charset="-128"/>
                <a:ea typeface="メイリオ" panose="020B0604030504040204" pitchFamily="50" charset="-128"/>
              </a:rPr>
              <a:t>技術面でのサポート</a:t>
            </a:r>
          </a:p>
        </p:txBody>
      </p:sp>
      <p:graphicFrame>
        <p:nvGraphicFramePr>
          <p:cNvPr id="40" name="表 7">
            <a:extLst>
              <a:ext uri="{FF2B5EF4-FFF2-40B4-BE49-F238E27FC236}">
                <a16:creationId xmlns:a16="http://schemas.microsoft.com/office/drawing/2014/main" id="{F2DF21B8-257A-4077-A697-21AEAAE126AD}"/>
              </a:ext>
            </a:extLst>
          </p:cNvPr>
          <p:cNvGraphicFramePr>
            <a:graphicFrameLocks noGrp="1"/>
          </p:cNvGraphicFramePr>
          <p:nvPr>
            <p:extLst>
              <p:ext uri="{D42A27DB-BD31-4B8C-83A1-F6EECF244321}">
                <p14:modId xmlns:p14="http://schemas.microsoft.com/office/powerpoint/2010/main" val="431467506"/>
              </p:ext>
            </p:extLst>
          </p:nvPr>
        </p:nvGraphicFramePr>
        <p:xfrm>
          <a:off x="7732642" y="4864812"/>
          <a:ext cx="4392000" cy="1007460"/>
        </p:xfrm>
        <a:graphic>
          <a:graphicData uri="http://schemas.openxmlformats.org/drawingml/2006/table">
            <a:tbl>
              <a:tblPr firstRow="1" bandRow="1">
                <a:tableStyleId>{2D5ABB26-0587-4C30-8999-92F81FD0307C}</a:tableStyleId>
              </a:tblPr>
              <a:tblGrid>
                <a:gridCol w="1008000">
                  <a:extLst>
                    <a:ext uri="{9D8B030D-6E8A-4147-A177-3AD203B41FA5}">
                      <a16:colId xmlns:a16="http://schemas.microsoft.com/office/drawing/2014/main" val="2438841853"/>
                    </a:ext>
                  </a:extLst>
                </a:gridCol>
                <a:gridCol w="3384000">
                  <a:extLst>
                    <a:ext uri="{9D8B030D-6E8A-4147-A177-3AD203B41FA5}">
                      <a16:colId xmlns:a16="http://schemas.microsoft.com/office/drawing/2014/main" val="922952742"/>
                    </a:ext>
                  </a:extLst>
                </a:gridCol>
              </a:tblGrid>
              <a:tr h="252000">
                <a:tc gridSpan="2">
                  <a:txBody>
                    <a:bodyPr/>
                    <a:lstStyle/>
                    <a:p>
                      <a:pPr algn="l"/>
                      <a:r>
                        <a:rPr kumimoji="1" lang="ja-JP" altLang="en-US" sz="1050" b="1" dirty="0">
                          <a:latin typeface="メイリオ" panose="020B0604030504040204" pitchFamily="50" charset="-128"/>
                          <a:ea typeface="メイリオ" panose="020B0604030504040204" pitchFamily="50" charset="-128"/>
                        </a:rPr>
                        <a:t>①公共施設再編計画の策定</a:t>
                      </a:r>
                      <a:endParaRPr kumimoji="1" lang="en-US" altLang="ja-JP" sz="105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kumimoji="1" lang="ja-JP" altLang="en-US" dirty="0"/>
                    </a:p>
                  </a:txBody>
                  <a:tcPr/>
                </a:tc>
                <a:extLst>
                  <a:ext uri="{0D108BD9-81ED-4DB2-BD59-A6C34878D82A}">
                    <a16:rowId xmlns:a16="http://schemas.microsoft.com/office/drawing/2014/main" val="826963585"/>
                  </a:ext>
                </a:extLst>
              </a:tr>
              <a:tr h="252000">
                <a:tc rowSpan="2">
                  <a:txBody>
                    <a:bodyPr/>
                    <a:lstStyle/>
                    <a:p>
                      <a:pPr algn="l"/>
                      <a:r>
                        <a:rPr kumimoji="1" lang="ja-JP" altLang="en-US" sz="1050" b="1" dirty="0">
                          <a:latin typeface="メイリオ" panose="020B0604030504040204" pitchFamily="50" charset="-128"/>
                          <a:ea typeface="メイリオ" panose="020B0604030504040204" pitchFamily="50" charset="-128"/>
                        </a:rPr>
                        <a:t>②内容の充実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rPr>
                        <a:t>新たな再編事例</a:t>
                      </a:r>
                      <a:r>
                        <a:rPr kumimoji="1" lang="ja-JP" altLang="en-US" sz="1000" dirty="0">
                          <a:solidFill>
                            <a:schemeClr val="tx1"/>
                          </a:solidFill>
                          <a:latin typeface="メイリオ" panose="020B0604030504040204" pitchFamily="50" charset="-128"/>
                          <a:ea typeface="メイリオ" panose="020B0604030504040204" pitchFamily="50" charset="-128"/>
                        </a:rPr>
                        <a:t>の追加、</a:t>
                      </a:r>
                      <a:r>
                        <a:rPr kumimoji="1" lang="ja-JP" altLang="en-US" sz="1000" dirty="0">
                          <a:latin typeface="メイリオ" panose="020B0604030504040204" pitchFamily="50" charset="-128"/>
                          <a:ea typeface="メイリオ" panose="020B0604030504040204" pitchFamily="50" charset="-128"/>
                        </a:rPr>
                        <a:t>広域連携の検討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157134"/>
                  </a:ext>
                </a:extLst>
              </a:tr>
              <a:tr h="252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1000" dirty="0">
                          <a:latin typeface="メイリオ" panose="020B0604030504040204" pitchFamily="50" charset="-128"/>
                          <a:ea typeface="メイリオ" panose="020B0604030504040204" pitchFamily="50" charset="-128"/>
                        </a:rPr>
                        <a:t>コストの見直し・精緻化・財政比較・数値目標の改定</a:t>
                      </a:r>
                      <a:endParaRPr kumimoji="1" lang="en-US" altLang="ja-JP" sz="1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56735540"/>
                  </a:ext>
                </a:extLst>
              </a:tr>
              <a:tr h="216000">
                <a:tc gridSpan="2">
                  <a:txBody>
                    <a:bodyPr/>
                    <a:lstStyle/>
                    <a:p>
                      <a:pPr algn="l"/>
                      <a:r>
                        <a:rPr kumimoji="1" lang="ja-JP" altLang="en-US" sz="1050" b="1" dirty="0">
                          <a:latin typeface="メイリオ" panose="020B0604030504040204" pitchFamily="50" charset="-128"/>
                          <a:ea typeface="メイリオ" panose="020B0604030504040204" pitchFamily="50" charset="-128"/>
                        </a:rPr>
                        <a:t>③具体的な再編事例の検討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pPr algn="l"/>
                      <a:endParaRPr kumimoji="1" lang="en-US" altLang="ja-JP" sz="12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40972862"/>
                  </a:ext>
                </a:extLst>
              </a:tr>
            </a:tbl>
          </a:graphicData>
        </a:graphic>
      </p:graphicFrame>
      <p:sp>
        <p:nvSpPr>
          <p:cNvPr id="41" name="テキスト ボックス 40">
            <a:extLst>
              <a:ext uri="{FF2B5EF4-FFF2-40B4-BE49-F238E27FC236}">
                <a16:creationId xmlns:a16="http://schemas.microsoft.com/office/drawing/2014/main" id="{F4E2133F-47CB-4193-92BC-8AEF10E19A6F}"/>
              </a:ext>
            </a:extLst>
          </p:cNvPr>
          <p:cNvSpPr txBox="1"/>
          <p:nvPr/>
        </p:nvSpPr>
        <p:spPr>
          <a:xfrm>
            <a:off x="322090" y="5879796"/>
            <a:ext cx="2772000" cy="828000"/>
          </a:xfrm>
          <a:prstGeom prst="rect">
            <a:avLst/>
          </a:prstGeom>
          <a:solidFill>
            <a:schemeClr val="bg1"/>
          </a:solidFill>
          <a:ln>
            <a:noFill/>
          </a:ln>
        </p:spPr>
        <p:txBody>
          <a:bodyPr wrap="square" rtlCol="0">
            <a:spAutoFit/>
          </a:bodyPr>
          <a:lstStyle/>
          <a:p>
            <a:pPr>
              <a:lnSpc>
                <a:spcPts val="1200"/>
              </a:lnSpc>
              <a:defRPr/>
            </a:pPr>
            <a:r>
              <a:rPr lang="ja-JP" altLang="en-US" sz="1050" b="1" dirty="0">
                <a:solidFill>
                  <a:prstClr val="black"/>
                </a:solidFill>
                <a:latin typeface="メイリオ" panose="020B0604030504040204" pitchFamily="50" charset="-128"/>
                <a:ea typeface="メイリオ" panose="020B0604030504040204" pitchFamily="50" charset="-128"/>
              </a:rPr>
              <a:t>○「策定」に向けた研修会</a:t>
            </a:r>
            <a:endParaRPr lang="en-US" altLang="ja-JP" sz="1050" b="1" dirty="0">
              <a:solidFill>
                <a:prstClr val="black"/>
              </a:solidFill>
              <a:latin typeface="メイリオ" panose="020B0604030504040204" pitchFamily="50" charset="-128"/>
              <a:ea typeface="メイリオ" panose="020B0604030504040204" pitchFamily="50" charset="-128"/>
            </a:endParaRPr>
          </a:p>
          <a:p>
            <a:pPr>
              <a:lnSpc>
                <a:spcPts val="1200"/>
              </a:lnSpc>
              <a:defRPr/>
            </a:pPr>
            <a:r>
              <a:rPr lang="ja-JP" altLang="en-US" sz="1050" dirty="0">
                <a:solidFill>
                  <a:prstClr val="black"/>
                </a:solidFill>
                <a:latin typeface="メイリオ" panose="020B0604030504040204" pitchFamily="50" charset="-128"/>
                <a:ea typeface="メイリオ" panose="020B0604030504040204" pitchFamily="50" charset="-128"/>
              </a:rPr>
              <a:t>　・計画策定手法、支援メニュー</a:t>
            </a:r>
            <a:endParaRPr lang="en-US" altLang="ja-JP" sz="1050" dirty="0">
              <a:solidFill>
                <a:prstClr val="black"/>
              </a:solidFill>
              <a:latin typeface="メイリオ" panose="020B0604030504040204" pitchFamily="50" charset="-128"/>
              <a:ea typeface="メイリオ" panose="020B0604030504040204" pitchFamily="50" charset="-128"/>
            </a:endParaRPr>
          </a:p>
          <a:p>
            <a:pPr>
              <a:lnSpc>
                <a:spcPts val="1200"/>
              </a:lnSpc>
              <a:defRPr/>
            </a:pPr>
            <a:r>
              <a:rPr lang="ja-JP" altLang="en-US" sz="1050" b="1" dirty="0">
                <a:solidFill>
                  <a:prstClr val="black"/>
                </a:solidFill>
                <a:latin typeface="メイリオ" panose="020B0604030504040204" pitchFamily="50" charset="-128"/>
                <a:ea typeface="メイリオ" panose="020B0604030504040204" pitchFamily="50" charset="-128"/>
              </a:rPr>
              <a:t>○「内容の充実」に向けた研修会</a:t>
            </a:r>
            <a:endParaRPr lang="en-US" altLang="ja-JP" sz="1050" b="1" dirty="0">
              <a:solidFill>
                <a:prstClr val="black"/>
              </a:solidFill>
              <a:latin typeface="メイリオ" panose="020B0604030504040204" pitchFamily="50" charset="-128"/>
              <a:ea typeface="メイリオ" panose="020B0604030504040204" pitchFamily="50" charset="-128"/>
            </a:endParaRPr>
          </a:p>
          <a:p>
            <a:pPr>
              <a:lnSpc>
                <a:spcPts val="1200"/>
              </a:lnSpc>
              <a:defRPr/>
            </a:pPr>
            <a:r>
              <a:rPr lang="ja-JP" altLang="en-US" sz="1050" dirty="0">
                <a:solidFill>
                  <a:prstClr val="black"/>
                </a:solidFill>
                <a:latin typeface="メイリオ" panose="020B0604030504040204" pitchFamily="50" charset="-128"/>
                <a:ea typeface="メイリオ" panose="020B0604030504040204" pitchFamily="50" charset="-128"/>
              </a:rPr>
              <a:t>　・新たな再編事例の具体的検討手法</a:t>
            </a:r>
            <a:endParaRPr lang="en-US" altLang="ja-JP" sz="1050" dirty="0">
              <a:solidFill>
                <a:prstClr val="black"/>
              </a:solidFill>
              <a:latin typeface="メイリオ" panose="020B0604030504040204" pitchFamily="50" charset="-128"/>
              <a:ea typeface="メイリオ" panose="020B0604030504040204" pitchFamily="50" charset="-128"/>
            </a:endParaRPr>
          </a:p>
          <a:p>
            <a:pPr>
              <a:lnSpc>
                <a:spcPts val="1200"/>
              </a:lnSpc>
              <a:defRPr/>
            </a:pPr>
            <a:r>
              <a:rPr lang="ja-JP" altLang="en-US" sz="1050" dirty="0">
                <a:solidFill>
                  <a:prstClr val="black"/>
                </a:solidFill>
                <a:latin typeface="メイリオ" panose="020B0604030504040204" pitchFamily="50" charset="-128"/>
                <a:ea typeface="メイリオ" panose="020B0604030504040204" pitchFamily="50" charset="-128"/>
              </a:rPr>
              <a:t>　・コスト精緻化、数値目標改定等の手法</a:t>
            </a:r>
            <a:endParaRPr lang="en-US" altLang="ja-JP" sz="1050" dirty="0">
              <a:solidFill>
                <a:prstClr val="black"/>
              </a:solidFill>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0262527A-80FF-4318-9C69-7B051756E158}"/>
              </a:ext>
            </a:extLst>
          </p:cNvPr>
          <p:cNvSpPr txBox="1"/>
          <p:nvPr/>
        </p:nvSpPr>
        <p:spPr>
          <a:xfrm>
            <a:off x="322090" y="5588800"/>
            <a:ext cx="2772000" cy="288000"/>
          </a:xfrm>
          <a:prstGeom prst="rect">
            <a:avLst/>
          </a:prstGeom>
          <a:solidFill>
            <a:srgbClr val="0070C0"/>
          </a:solidFill>
        </p:spPr>
        <p:txBody>
          <a:bodyPr wrap="square">
            <a:spAutoFit/>
          </a:bodyPr>
          <a:lstStyle/>
          <a:p>
            <a:pPr>
              <a:lnSpc>
                <a:spcPts val="1800"/>
              </a:lnSpc>
              <a:defRPr/>
            </a:pPr>
            <a:r>
              <a:rPr lang="ja-JP" altLang="en-US" sz="1200" b="1" i="1" dirty="0">
                <a:solidFill>
                  <a:schemeClr val="bg1"/>
                </a:solidFill>
                <a:latin typeface="メイリオ" panose="020B0604030504040204" pitchFamily="50" charset="-128"/>
                <a:ea typeface="メイリオ" panose="020B0604030504040204" pitchFamily="50" charset="-128"/>
              </a:rPr>
              <a:t>大阪府主催の研修会</a:t>
            </a:r>
            <a:endParaRPr lang="en-US" altLang="ja-JP" sz="1200" b="1" i="1" dirty="0">
              <a:solidFill>
                <a:schemeClr val="bg1"/>
              </a:solidFill>
              <a:latin typeface="メイリオ" panose="020B0604030504040204" pitchFamily="50" charset="-128"/>
              <a:ea typeface="メイリオ" panose="020B0604030504040204" pitchFamily="50" charset="-128"/>
            </a:endParaRPr>
          </a:p>
        </p:txBody>
      </p:sp>
      <p:sp>
        <p:nvSpPr>
          <p:cNvPr id="44" name="十字形 43">
            <a:extLst>
              <a:ext uri="{FF2B5EF4-FFF2-40B4-BE49-F238E27FC236}">
                <a16:creationId xmlns:a16="http://schemas.microsoft.com/office/drawing/2014/main" id="{DEF945AF-72CE-4BE0-A531-A481726742EE}"/>
              </a:ext>
            </a:extLst>
          </p:cNvPr>
          <p:cNvSpPr/>
          <p:nvPr/>
        </p:nvSpPr>
        <p:spPr>
          <a:xfrm>
            <a:off x="3202139" y="6134049"/>
            <a:ext cx="288000" cy="288000"/>
          </a:xfrm>
          <a:prstGeom prst="plus">
            <a:avLst>
              <a:gd name="adj" fmla="val 401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6" name="テキスト ボックス 45">
            <a:extLst>
              <a:ext uri="{FF2B5EF4-FFF2-40B4-BE49-F238E27FC236}">
                <a16:creationId xmlns:a16="http://schemas.microsoft.com/office/drawing/2014/main" id="{A2A9EB65-356B-457D-9607-16326D8FA217}"/>
              </a:ext>
            </a:extLst>
          </p:cNvPr>
          <p:cNvSpPr txBox="1"/>
          <p:nvPr/>
        </p:nvSpPr>
        <p:spPr>
          <a:xfrm>
            <a:off x="7251312" y="6001369"/>
            <a:ext cx="4860000" cy="769441"/>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市町村施設整備資金貸付金振興補助金（特別枠）</a:t>
            </a:r>
            <a:endParaRPr lang="en-US" altLang="ja-JP" sz="1600" b="1" dirty="0">
              <a:latin typeface="メイリオ" panose="020B0604030504040204" pitchFamily="50" charset="-128"/>
              <a:ea typeface="メイリオ" panose="020B0604030504040204" pitchFamily="50" charset="-128"/>
            </a:endParaRPr>
          </a:p>
          <a:p>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・計画に基づき公共施設の面積減を伴う建替え及び除却</a:t>
            </a:r>
            <a:endPar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r>
              <a:rPr lang="ja-JP" altLang="en-US" sz="1400" dirty="0">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に取り組む市町村等に対して貸付け</a:t>
            </a:r>
            <a:endPar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48" name="テキスト ボックス 47">
            <a:extLst>
              <a:ext uri="{FF2B5EF4-FFF2-40B4-BE49-F238E27FC236}">
                <a16:creationId xmlns:a16="http://schemas.microsoft.com/office/drawing/2014/main" id="{79809298-B572-4F30-825A-58DA89397913}"/>
              </a:ext>
            </a:extLst>
          </p:cNvPr>
          <p:cNvSpPr txBox="1"/>
          <p:nvPr/>
        </p:nvSpPr>
        <p:spPr>
          <a:xfrm>
            <a:off x="3674889" y="5879796"/>
            <a:ext cx="3168000" cy="828000"/>
          </a:xfrm>
          <a:prstGeom prst="rect">
            <a:avLst/>
          </a:prstGeom>
          <a:solidFill>
            <a:schemeClr val="bg1"/>
          </a:solidFill>
          <a:ln>
            <a:noFill/>
          </a:ln>
        </p:spPr>
        <p:txBody>
          <a:bodyPr wrap="square" rtlCol="0">
            <a:spAutoFit/>
          </a:bodyPr>
          <a:lstStyle/>
          <a:p>
            <a:pPr>
              <a:lnSpc>
                <a:spcPts val="1800"/>
              </a:lnSpc>
              <a:defRPr/>
            </a:pPr>
            <a:r>
              <a:rPr lang="ja-JP" altLang="en-US" sz="1050" dirty="0">
                <a:solidFill>
                  <a:prstClr val="black"/>
                </a:solidFill>
                <a:latin typeface="メイリオ" panose="020B0604030504040204" pitchFamily="50" charset="-128"/>
                <a:ea typeface="メイリオ" panose="020B0604030504040204" pitchFamily="50" charset="-128"/>
              </a:rPr>
              <a:t>・計画</a:t>
            </a:r>
            <a:r>
              <a:rPr lang="ja-JP" altLang="en-US" sz="1050" dirty="0">
                <a:latin typeface="メイリオ" panose="020B0604030504040204" pitchFamily="50" charset="-128"/>
                <a:ea typeface="メイリオ" panose="020B0604030504040204" pitchFamily="50" charset="-128"/>
              </a:rPr>
              <a:t>策定支援（目標設定・コスト積算）</a:t>
            </a:r>
            <a:endParaRPr lang="en-US" altLang="ja-JP" sz="1050" dirty="0">
              <a:latin typeface="メイリオ" panose="020B0604030504040204" pitchFamily="50" charset="-128"/>
              <a:ea typeface="メイリオ" panose="020B0604030504040204" pitchFamily="50" charset="-128"/>
            </a:endParaRPr>
          </a:p>
          <a:p>
            <a:pPr>
              <a:lnSpc>
                <a:spcPts val="1800"/>
              </a:lnSpc>
              <a:defRPr/>
            </a:pPr>
            <a:r>
              <a:rPr lang="ja-JP" altLang="en-US" sz="1050" dirty="0">
                <a:latin typeface="メイリオ" panose="020B0604030504040204" pitchFamily="50" charset="-128"/>
                <a:ea typeface="メイリオ" panose="020B0604030504040204" pitchFamily="50" charset="-128"/>
              </a:rPr>
              <a:t>・内容充実支援（コスト精緻化、数値目標改定）</a:t>
            </a:r>
            <a:endParaRPr lang="en-US" altLang="ja-JP" sz="1050" dirty="0">
              <a:latin typeface="メイリオ" panose="020B0604030504040204" pitchFamily="50" charset="-128"/>
              <a:ea typeface="メイリオ" panose="020B0604030504040204" pitchFamily="50" charset="-128"/>
            </a:endParaRPr>
          </a:p>
          <a:p>
            <a:pPr>
              <a:lnSpc>
                <a:spcPts val="1800"/>
              </a:lnSpc>
              <a:defRPr/>
            </a:pPr>
            <a:r>
              <a:rPr lang="ja-JP" altLang="en-US" sz="1050" dirty="0">
                <a:latin typeface="メイリオ" panose="020B0604030504040204" pitchFamily="50" charset="-128"/>
                <a:ea typeface="メイリオ" panose="020B0604030504040204" pitchFamily="50" charset="-128"/>
              </a:rPr>
              <a:t>・再編対象・再編手法の具体化</a:t>
            </a:r>
            <a:endParaRPr lang="en-US" altLang="ja-JP" sz="1200" dirty="0">
              <a:latin typeface="メイリオ" panose="020B0604030504040204" pitchFamily="50" charset="-128"/>
              <a:ea typeface="メイリオ" panose="020B0604030504040204" pitchFamily="50" charset="-128"/>
            </a:endParaRPr>
          </a:p>
        </p:txBody>
      </p:sp>
      <p:sp>
        <p:nvSpPr>
          <p:cNvPr id="49" name="テキスト ボックス 48">
            <a:extLst>
              <a:ext uri="{FF2B5EF4-FFF2-40B4-BE49-F238E27FC236}">
                <a16:creationId xmlns:a16="http://schemas.microsoft.com/office/drawing/2014/main" id="{D3F1EE42-3283-41FB-A8AC-4FDEB1A42703}"/>
              </a:ext>
            </a:extLst>
          </p:cNvPr>
          <p:cNvSpPr txBox="1"/>
          <p:nvPr/>
        </p:nvSpPr>
        <p:spPr>
          <a:xfrm>
            <a:off x="3674889" y="5588800"/>
            <a:ext cx="3168000" cy="288000"/>
          </a:xfrm>
          <a:prstGeom prst="rect">
            <a:avLst/>
          </a:prstGeom>
          <a:solidFill>
            <a:srgbClr val="0070C0"/>
          </a:solidFill>
        </p:spPr>
        <p:txBody>
          <a:bodyPr wrap="square">
            <a:spAutoFit/>
          </a:bodyPr>
          <a:lstStyle/>
          <a:p>
            <a:pPr>
              <a:lnSpc>
                <a:spcPts val="1800"/>
              </a:lnSpc>
              <a:defRPr/>
            </a:pPr>
            <a:r>
              <a:rPr lang="ja-JP" altLang="en-US" sz="1200" b="1" i="1" dirty="0">
                <a:solidFill>
                  <a:schemeClr val="bg1"/>
                </a:solidFill>
                <a:latin typeface="メイリオ" panose="020B0604030504040204" pitchFamily="50" charset="-128"/>
                <a:ea typeface="メイリオ" panose="020B0604030504040204" pitchFamily="50" charset="-128"/>
              </a:rPr>
              <a:t>市町村への個別支援（適宜）</a:t>
            </a:r>
          </a:p>
        </p:txBody>
      </p:sp>
    </p:spTree>
    <p:extLst>
      <p:ext uri="{BB962C8B-B14F-4D97-AF65-F5344CB8AC3E}">
        <p14:creationId xmlns:p14="http://schemas.microsoft.com/office/powerpoint/2010/main" val="2476404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581</Words>
  <Application>Microsoft Office PowerPoint</Application>
  <PresentationFormat>ワイド画面</PresentationFormat>
  <Paragraphs>68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2025-04-10T07:22:14Z</dcterms:created>
  <dcterms:modified xsi:type="dcterms:W3CDTF">2025-04-10T07:22:22Z</dcterms:modified>
</cp:coreProperties>
</file>