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0" r:id="rId3"/>
    <p:sldId id="256" r:id="rId4"/>
    <p:sldId id="257" r:id="rId5"/>
    <p:sldId id="258" r:id="rId6"/>
    <p:sldId id="259" r:id="rId7"/>
    <p:sldId id="260" r:id="rId8"/>
    <p:sldId id="261" r:id="rId9"/>
    <p:sldId id="262" r:id="rId10"/>
    <p:sldId id="263" r:id="rId11"/>
    <p:sldId id="264" r:id="rId12"/>
    <p:sldId id="266" r:id="rId13"/>
    <p:sldId id="265" r:id="rId14"/>
    <p:sldId id="268" r:id="rId15"/>
    <p:sldId id="269" r:id="rId16"/>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8BD1B-BE93-4855-8613-386CBCF5A1B9}"/>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73B27F-4672-47ED-A2D2-FEF65869C2CA}"/>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DB281B-D7B4-4405-BF83-C96F091508E9}"/>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62F5480D-4A56-4780-8BEC-0CABD2A1D6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D9A99E-7ABB-4483-B576-0AA2B20B922B}"/>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127266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23CF98-AE6E-471C-8423-6BD42E249C1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8C5069-63E4-45A5-97CB-84F3305BF2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EAEFBF-3F78-4149-94CE-E451973232F1}"/>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37C4A79C-B942-4A04-94E8-A13BDE1F29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F35459-1C79-49EE-AEC3-2791EF49BB06}"/>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328020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7DC8056-7AA5-4A38-A080-B1295193151E}"/>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D2A574-14A5-4366-AA04-2767E4AAD0DF}"/>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4F6A2C-A2CB-4B2F-A2A7-7D34336DF6C1}"/>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26BCBBBB-4870-4F42-A5EE-C42EDA1F9B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60177E-C2F5-47A8-A866-9405C6F4061F}"/>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52936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4C62D-9FE1-4745-BF51-7F9775BF57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99FB1A7-6A2A-4612-92A6-BF21B30C130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A0ACAD-65F4-4C9D-95DA-635B02C10891}"/>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37942BE3-DB94-4D57-84FD-4F77783993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0C1298-1265-4F53-896A-0FA7726A8BC1}"/>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373376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1E2C76-BC75-47D2-B9B5-DE746FF1134D}"/>
              </a:ext>
            </a:extLst>
          </p:cNvPr>
          <p:cNvSpPr>
            <a:spLocks noGrp="1"/>
          </p:cNvSpPr>
          <p:nvPr>
            <p:ph type="title"/>
          </p:nvPr>
        </p:nvSpPr>
        <p:spPr>
          <a:xfrm>
            <a:off x="675878"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DC774A-E478-42B3-8928-9021BDBDF242}"/>
              </a:ext>
            </a:extLst>
          </p:cNvPr>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42035AB-2EE1-484D-9AAA-A1EE901EFDD4}"/>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C7C4B2EF-C874-4A7D-B5CA-5C9CF1D74E9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59BA3A-5737-4CAD-B7E2-9A1B98EE8496}"/>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337601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87C0D8-06A5-42F6-B0F0-6D45680FCB5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9946F6-762F-49FB-A39D-9CE66B6050F9}"/>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770BB13-2963-4700-8ED9-4D9D978B0582}"/>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F232A6-6402-41DC-99B8-CFD9D0DD92DE}"/>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4197E691-6B0D-4D48-B063-7D992E209D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BB50D3-D1F3-4BB4-9858-244943F6EFAF}"/>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202805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DF47E5-FC86-4590-8D34-C9BD5FADFB31}"/>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59D9BF-8ED1-4F10-9123-A5BC802A2662}"/>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A9ABC4A-9371-4B98-983A-2425264A9D2B}"/>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0C8AE9-C0DC-4F73-A976-B3D2B4455BA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23F7A27-98AA-415C-85AE-A7C90C1F8DC9}"/>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5CD86B6-353A-40A8-87DD-7A684B82EDC0}"/>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8" name="フッター プレースホルダー 7">
            <a:extLst>
              <a:ext uri="{FF2B5EF4-FFF2-40B4-BE49-F238E27FC236}">
                <a16:creationId xmlns:a16="http://schemas.microsoft.com/office/drawing/2014/main" id="{B9B3F5F7-8B2A-47D1-B5FB-4BE6E88631E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CD50F18-BABB-4901-8D70-32A5050B3647}"/>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31279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6E4CB-DF42-406B-9CC2-C3A554B7783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7B23C1E-A31A-4156-A07C-D0C8ABC57F22}"/>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2D741422-C821-4D9C-A0E7-4988DFB0541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EDE0B36-6D42-4CC5-BF1A-F45C00B741FB}"/>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24349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B0873D-6F11-4880-9500-DD59C61EF173}"/>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3" name="フッター プレースホルダー 2">
            <a:extLst>
              <a:ext uri="{FF2B5EF4-FFF2-40B4-BE49-F238E27FC236}">
                <a16:creationId xmlns:a16="http://schemas.microsoft.com/office/drawing/2014/main" id="{E113CDED-E7E8-4650-AA99-C856F4BC97F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DD7D367-E0FC-48F3-8D8A-22ADF11E1C32}"/>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19490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EF76AE-4765-4E05-9546-842D188A142A}"/>
              </a:ext>
            </a:extLst>
          </p:cNvPr>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AADC63-B302-4F57-ADD2-B76EFA970BEC}"/>
              </a:ext>
            </a:extLst>
          </p:cNvPr>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0E5C98-9ADB-4BE4-8F28-3B89533CDF83}"/>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CFC4A3A-7B0B-401C-BC06-69595B8A1E14}"/>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3DF0609D-3B93-4183-BE10-4D0786F394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18A080-3305-46FD-B60A-4FFA52768F91}"/>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250090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C75E1F-27BB-46EC-88D2-2BA4E990E0FC}"/>
              </a:ext>
            </a:extLst>
          </p:cNvPr>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E3CB970-1CE2-4882-A386-C3ACB8AE3368}"/>
              </a:ext>
            </a:extLst>
          </p:cNvPr>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E16D7A7-2723-4A01-A8B7-6D718F8DBC3D}"/>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46FBCF-4FD6-4CFC-8403-5FC6CF2FDB63}"/>
              </a:ext>
            </a:extLst>
          </p:cNvPr>
          <p:cNvSpPr>
            <a:spLocks noGrp="1"/>
          </p:cNvSpPr>
          <p:nvPr>
            <p:ph type="dt" sz="half" idx="10"/>
          </p:nvPr>
        </p:nvSpPr>
        <p:spPr/>
        <p:txBody>
          <a:bodyPr/>
          <a:lstStyle/>
          <a:p>
            <a:fld id="{40770EB5-6855-4348-A2A4-89AF2F12C8D3}"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F9CB555B-D99E-4862-83E4-8B9A2123AF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BC62FB-C60E-47FD-BC85-1E6B9BF26156}"/>
              </a:ext>
            </a:extLst>
          </p:cNvPr>
          <p:cNvSpPr>
            <a:spLocks noGrp="1"/>
          </p:cNvSpPr>
          <p:nvPr>
            <p:ph type="sldNum" sz="quarter" idx="12"/>
          </p:nvPr>
        </p:nvSpPr>
        <p:spPr/>
        <p:txBody>
          <a:body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123634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F1CADBD-2851-4435-B343-12E5934CD3C6}"/>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6EF1CA-58DC-4C93-8B3D-5634AA4AD802}"/>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78A19D-C080-483B-8594-8686A84A94E7}"/>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0EB5-6855-4348-A2A4-89AF2F12C8D3}"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C2F3A9CC-E0D4-4FF1-8479-DB07B2C6B01E}"/>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903EAD0-77BB-4F81-9453-866F73064F83}"/>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BB836-B739-4520-9481-0F3C6F6D2953}" type="slidenum">
              <a:rPr kumimoji="1" lang="ja-JP" altLang="en-US" smtClean="0"/>
              <a:t>‹#›</a:t>
            </a:fld>
            <a:endParaRPr kumimoji="1" lang="ja-JP" altLang="en-US"/>
          </a:p>
        </p:txBody>
      </p:sp>
    </p:spTree>
    <p:extLst>
      <p:ext uri="{BB962C8B-B14F-4D97-AF65-F5344CB8AC3E}">
        <p14:creationId xmlns:p14="http://schemas.microsoft.com/office/powerpoint/2010/main" val="340399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0FF814-81AF-4976-922C-30CEE9A0387F}"/>
              </a:ext>
            </a:extLst>
          </p:cNvPr>
          <p:cNvSpPr>
            <a:spLocks noGrp="1"/>
          </p:cNvSpPr>
          <p:nvPr>
            <p:ph type="ctrTitle"/>
          </p:nvPr>
        </p:nvSpPr>
        <p:spPr>
          <a:xfrm>
            <a:off x="911079" y="166018"/>
            <a:ext cx="7429500" cy="362488"/>
          </a:xfrm>
        </p:spPr>
        <p:txBody>
          <a:bodyPr>
            <a:normAutofit fontScale="90000"/>
          </a:bodyPr>
          <a:lstStyle/>
          <a:p>
            <a:r>
              <a:rPr lang="ja-JP" altLang="en-US" sz="2000" b="1" dirty="0">
                <a:latin typeface="メイリオ" panose="020B0604030504040204" pitchFamily="50" charset="-128"/>
                <a:ea typeface="メイリオ" panose="020B0604030504040204" pitchFamily="50" charset="-128"/>
              </a:rPr>
              <a:t>第５期大阪府地域福祉支援計画の中間見直しに向けて</a:t>
            </a:r>
            <a:endParaRPr kumimoji="1" lang="ja-JP" altLang="en-US" sz="20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7EC9D9E-1850-43C6-8D88-F34CF048F105}"/>
              </a:ext>
            </a:extLst>
          </p:cNvPr>
          <p:cNvSpPr txBox="1"/>
          <p:nvPr/>
        </p:nvSpPr>
        <p:spPr>
          <a:xfrm>
            <a:off x="612396" y="975376"/>
            <a:ext cx="9001563" cy="769441"/>
          </a:xfrm>
          <a:prstGeom prst="rect">
            <a:avLst/>
          </a:prstGeom>
          <a:noFill/>
          <a:ln w="12700">
            <a:solidFill>
              <a:schemeClr val="tx1"/>
            </a:solid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５．計画の期間</a:t>
            </a:r>
          </a:p>
          <a:p>
            <a:r>
              <a:rPr kumimoji="1" lang="ja-JP" altLang="en-US" sz="1100" dirty="0">
                <a:latin typeface="メイリオ" panose="020B0604030504040204" pitchFamily="50" charset="-128"/>
                <a:ea typeface="メイリオ" panose="020B0604030504040204" pitchFamily="50" charset="-128"/>
              </a:rPr>
              <a:t>計画期間は、令和</a:t>
            </a:r>
            <a:r>
              <a:rPr kumimoji="1" lang="en-US" altLang="ja-JP" sz="1100" dirty="0">
                <a:latin typeface="メイリオ" panose="020B0604030504040204" pitchFamily="50" charset="-128"/>
                <a:ea typeface="メイリオ" panose="020B0604030504040204" pitchFamily="50" charset="-128"/>
              </a:rPr>
              <a:t>6(2024)</a:t>
            </a:r>
            <a:r>
              <a:rPr kumimoji="1" lang="ja-JP" altLang="en-US" sz="1100" dirty="0">
                <a:latin typeface="メイリオ" panose="020B0604030504040204" pitchFamily="50" charset="-128"/>
                <a:ea typeface="メイリオ" panose="020B0604030504040204" pitchFamily="50" charset="-128"/>
              </a:rPr>
              <a:t>年度から令和</a:t>
            </a:r>
            <a:r>
              <a:rPr kumimoji="1" lang="en-US" altLang="ja-JP" sz="1100" dirty="0">
                <a:latin typeface="メイリオ" panose="020B0604030504040204" pitchFamily="50" charset="-128"/>
                <a:ea typeface="メイリオ" panose="020B0604030504040204" pitchFamily="50" charset="-128"/>
              </a:rPr>
              <a:t>11</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2029</a:t>
            </a:r>
            <a:r>
              <a:rPr kumimoji="1" lang="ja-JP" altLang="en-US" sz="1100" dirty="0">
                <a:latin typeface="メイリオ" panose="020B0604030504040204" pitchFamily="50" charset="-128"/>
                <a:ea typeface="メイリオ" panose="020B0604030504040204" pitchFamily="50" charset="-128"/>
              </a:rPr>
              <a:t>）年度までの</a:t>
            </a:r>
            <a:r>
              <a:rPr kumimoji="1" lang="en-US" altLang="ja-JP" sz="1100" dirty="0">
                <a:latin typeface="メイリオ" panose="020B0604030504040204" pitchFamily="50" charset="-128"/>
                <a:ea typeface="メイリオ" panose="020B0604030504040204" pitchFamily="50" charset="-128"/>
              </a:rPr>
              <a:t>6 </a:t>
            </a:r>
            <a:r>
              <a:rPr kumimoji="1" lang="ja-JP" altLang="en-US" sz="1100" dirty="0">
                <a:latin typeface="メイリオ" panose="020B0604030504040204" pitchFamily="50" charset="-128"/>
                <a:ea typeface="メイリオ" panose="020B0604030504040204" pitchFamily="50" charset="-128"/>
              </a:rPr>
              <a:t>年間とします。</a:t>
            </a:r>
          </a:p>
          <a:p>
            <a:r>
              <a:rPr kumimoji="1" lang="ja-JP" altLang="en-US" sz="1100" dirty="0">
                <a:latin typeface="メイリオ" panose="020B0604030504040204" pitchFamily="50" charset="-128"/>
                <a:ea typeface="メイリオ" panose="020B0604030504040204" pitchFamily="50" charset="-128"/>
              </a:rPr>
              <a:t>なお、府域における地域福祉を取り巻く状況変化や国の動向等を踏まえ、</a:t>
            </a:r>
            <a:r>
              <a:rPr kumimoji="1" lang="ja-JP" altLang="en-US" sz="1100" b="1" u="sng" dirty="0">
                <a:latin typeface="メイリオ" panose="020B0604030504040204" pitchFamily="50" charset="-128"/>
                <a:ea typeface="メイリオ" panose="020B0604030504040204" pitchFamily="50" charset="-128"/>
              </a:rPr>
              <a:t>中間年である令和</a:t>
            </a:r>
            <a:r>
              <a:rPr kumimoji="1" lang="en-US" altLang="ja-JP" sz="1100" b="1" u="sng" dirty="0">
                <a:latin typeface="メイリオ" panose="020B0604030504040204" pitchFamily="50" charset="-128"/>
                <a:ea typeface="メイリオ" panose="020B0604030504040204" pitchFamily="50" charset="-128"/>
              </a:rPr>
              <a:t>8</a:t>
            </a:r>
            <a:r>
              <a:rPr kumimoji="1" lang="ja-JP" altLang="en-US" sz="1100" b="1" u="sng" dirty="0">
                <a:latin typeface="メイリオ" panose="020B0604030504040204" pitchFamily="50" charset="-128"/>
                <a:ea typeface="メイリオ" panose="020B0604030504040204" pitchFamily="50" charset="-128"/>
              </a:rPr>
              <a:t>（</a:t>
            </a:r>
            <a:r>
              <a:rPr kumimoji="1" lang="en-US" altLang="ja-JP" sz="1100" b="1" u="sng" dirty="0">
                <a:latin typeface="メイリオ" panose="020B0604030504040204" pitchFamily="50" charset="-128"/>
                <a:ea typeface="メイリオ" panose="020B0604030504040204" pitchFamily="50" charset="-128"/>
              </a:rPr>
              <a:t>2026</a:t>
            </a:r>
            <a:r>
              <a:rPr kumimoji="1" lang="ja-JP" altLang="en-US" sz="1100" b="1" u="sng" dirty="0">
                <a:latin typeface="メイリオ" panose="020B0604030504040204" pitchFamily="50" charset="-128"/>
                <a:ea typeface="メイリオ" panose="020B0604030504040204" pitchFamily="50" charset="-128"/>
              </a:rPr>
              <a:t>）年度に本計画の点検・⾒直しを実施します。</a:t>
            </a:r>
            <a:endParaRPr kumimoji="1" lang="en-US" altLang="ja-JP" sz="1100" b="1" u="sng"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0516DCA-95A5-4A8F-AE8A-6078367A6A1A}"/>
              </a:ext>
            </a:extLst>
          </p:cNvPr>
          <p:cNvSpPr txBox="1"/>
          <p:nvPr/>
        </p:nvSpPr>
        <p:spPr>
          <a:xfrm>
            <a:off x="8375883" y="166018"/>
            <a:ext cx="1238076" cy="369332"/>
          </a:xfrm>
          <a:prstGeom prst="rect">
            <a:avLst/>
          </a:prstGeom>
          <a:noFill/>
          <a:ln w="28575">
            <a:solidFill>
              <a:schemeClr val="accent1"/>
            </a:solidFill>
          </a:ln>
        </p:spPr>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rPr>
              <a:t>資料３</a:t>
            </a:r>
            <a:endParaRPr kumimoji="1" lang="en-US" altLang="ja-JP" b="1" u="sng"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A1DD99E-534C-47C6-9AAD-8D26775BD250}"/>
              </a:ext>
            </a:extLst>
          </p:cNvPr>
          <p:cNvSpPr txBox="1"/>
          <p:nvPr/>
        </p:nvSpPr>
        <p:spPr>
          <a:xfrm>
            <a:off x="0" y="1914742"/>
            <a:ext cx="9906000" cy="369332"/>
          </a:xfrm>
          <a:prstGeom prst="rect">
            <a:avLst/>
          </a:prstGeom>
          <a:solidFill>
            <a:schemeClr val="accent1">
              <a:lumMod val="75000"/>
            </a:schemeClr>
          </a:solidFill>
          <a:ln>
            <a:noFill/>
          </a:ln>
        </p:spPr>
        <p:txBody>
          <a:bodyPr wrap="square" rtlCol="0">
            <a:sp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御議論いただきたい事項</a:t>
            </a:r>
          </a:p>
        </p:txBody>
      </p:sp>
      <p:sp>
        <p:nvSpPr>
          <p:cNvPr id="7" name="テキスト ボックス 6">
            <a:extLst>
              <a:ext uri="{FF2B5EF4-FFF2-40B4-BE49-F238E27FC236}">
                <a16:creationId xmlns:a16="http://schemas.microsoft.com/office/drawing/2014/main" id="{FBD189AE-C605-47A0-8DFE-D6CB99D1387B}"/>
              </a:ext>
            </a:extLst>
          </p:cNvPr>
          <p:cNvSpPr txBox="1"/>
          <p:nvPr/>
        </p:nvSpPr>
        <p:spPr>
          <a:xfrm>
            <a:off x="401965" y="3678622"/>
            <a:ext cx="9102055" cy="83099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（２） 生活困窮者自立支援制度の見直しについて</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生活困窮者自立支援法の改正</a:t>
            </a:r>
            <a:r>
              <a:rPr kumimoji="1"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自立相談支援事業における居住支援の強化</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2.</a:t>
            </a:r>
            <a:r>
              <a:rPr kumimoji="1" lang="ja-JP" altLang="en-US" sz="1200" dirty="0">
                <a:latin typeface="メイリオ" panose="020B0604030504040204" pitchFamily="50" charset="-128"/>
                <a:ea typeface="メイリオ" panose="020B0604030504040204" pitchFamily="50" charset="-128"/>
              </a:rPr>
              <a:t>支援会議設置の努力義務化</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府内の設置状況　</a:t>
            </a:r>
            <a:r>
              <a:rPr lang="en-US" altLang="ja-JP" sz="1200" dirty="0">
                <a:latin typeface="メイリオ" panose="020B0604030504040204" pitchFamily="50" charset="-128"/>
                <a:ea typeface="メイリオ" panose="020B0604030504040204" pitchFamily="50" charset="-128"/>
              </a:rPr>
              <a:t>22/35</a:t>
            </a:r>
            <a:r>
              <a:rPr lang="ja-JP" altLang="en-US" sz="1200" dirty="0">
                <a:latin typeface="メイリオ" panose="020B0604030504040204" pitchFamily="50" charset="-128"/>
                <a:ea typeface="メイリオ" panose="020B0604030504040204" pitchFamily="50" charset="-128"/>
              </a:rPr>
              <a:t>自治体</a:t>
            </a:r>
            <a:endParaRPr kumimoji="1" lang="en-US" altLang="ja-JP" sz="1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5F5FA91-CD0C-40ED-ADA3-961DF38BDE59}"/>
              </a:ext>
            </a:extLst>
          </p:cNvPr>
          <p:cNvSpPr txBox="1"/>
          <p:nvPr/>
        </p:nvSpPr>
        <p:spPr>
          <a:xfrm>
            <a:off x="401968" y="2526140"/>
            <a:ext cx="9102055" cy="1046440"/>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（１） 地域共生社会の実現に向けた包括的な支援体制の整備について</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社会福祉法の改正に向けた検討</a:t>
            </a:r>
            <a:r>
              <a:rPr kumimoji="1"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地域共生社会の在り方検討会議の概要</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2.</a:t>
            </a:r>
            <a:r>
              <a:rPr kumimoji="1" lang="ja-JP" altLang="en-US" sz="1200" dirty="0">
                <a:latin typeface="メイリオ" panose="020B0604030504040204" pitchFamily="50" charset="-128"/>
                <a:ea typeface="メイリオ" panose="020B0604030504040204" pitchFamily="50" charset="-128"/>
              </a:rPr>
              <a:t>重層的支援体制整備事業の見直しについて</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重層的支援体制整備事業交付金</a:t>
            </a:r>
            <a:r>
              <a:rPr lang="ja-JP" altLang="en-US" sz="1200" dirty="0">
                <a:latin typeface="メイリオ" panose="020B0604030504040204" pitchFamily="50" charset="-128"/>
                <a:ea typeface="メイリオ" panose="020B0604030504040204" pitchFamily="50" charset="-128"/>
              </a:rPr>
              <a:t>の見直し</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・都道府県による後方支援の強化</a:t>
            </a:r>
            <a:endParaRPr kumimoji="1" lang="en-US" altLang="ja-JP" sz="12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8E82C179-D61F-45BA-8777-7AB28B31B784}"/>
              </a:ext>
            </a:extLst>
          </p:cNvPr>
          <p:cNvSpPr txBox="1"/>
          <p:nvPr/>
        </p:nvSpPr>
        <p:spPr>
          <a:xfrm>
            <a:off x="401965" y="4646438"/>
            <a:ext cx="9102055" cy="646331"/>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（３）ヤングケアラー支援と孤独・孤立対策について</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子ども・若者育成支援法の改正、孤独・孤立対策推進法の施行</a:t>
            </a:r>
            <a:r>
              <a:rPr lang="en-US" altLang="ja-JP" sz="1200" dirty="0">
                <a:latin typeface="メイリオ" panose="020B0604030504040204" pitchFamily="50" charset="-128"/>
                <a:ea typeface="メイリオ" panose="020B0604030504040204" pitchFamily="50" charset="-128"/>
              </a:rPr>
              <a:t>】</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主に１８歳以上のヤングケアラーへの支援</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2.</a:t>
            </a:r>
            <a:r>
              <a:rPr kumimoji="1" lang="ja-JP" altLang="en-US" sz="1200" dirty="0">
                <a:latin typeface="メイリオ" panose="020B0604030504040204" pitchFamily="50" charset="-128"/>
                <a:ea typeface="メイリオ" panose="020B0604030504040204" pitchFamily="50" charset="-128"/>
              </a:rPr>
              <a:t>孤独・孤立対策に関する施策の推進を図るための重点計画</a:t>
            </a:r>
            <a:endParaRPr kumimoji="1" lang="en-US" altLang="ja-JP" sz="12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181C997-577E-4946-8ABE-137EFF573362}"/>
              </a:ext>
            </a:extLst>
          </p:cNvPr>
          <p:cNvSpPr txBox="1"/>
          <p:nvPr/>
        </p:nvSpPr>
        <p:spPr>
          <a:xfrm>
            <a:off x="401965" y="5429588"/>
            <a:ext cx="9102055" cy="83099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（４）その他</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成年後見制度（民法）の見直しに向けた検討、</a:t>
            </a:r>
            <a:r>
              <a:rPr lang="ja-JP" altLang="en-US" sz="1200" dirty="0">
                <a:latin typeface="メイリオ" panose="020B0604030504040204" pitchFamily="50" charset="-128"/>
                <a:ea typeface="メイリオ" panose="020B0604030504040204" pitchFamily="50" charset="-128"/>
              </a:rPr>
              <a:t>災害対策基本法等の改正、</a:t>
            </a:r>
            <a:r>
              <a:rPr kumimoji="1" lang="ja-JP" altLang="en-US" sz="1200" dirty="0">
                <a:latin typeface="メイリオ" panose="020B0604030504040204" pitchFamily="50" charset="-128"/>
                <a:ea typeface="メイリオ" panose="020B0604030504040204" pitchFamily="50" charset="-128"/>
              </a:rPr>
              <a:t>住宅セーフティネット法の改正</a:t>
            </a:r>
            <a:r>
              <a:rPr kumimoji="1"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成年後見制度の利用促進と権利擁護支援の推進</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2.DWAT</a:t>
            </a:r>
            <a:r>
              <a:rPr lang="ja-JP" altLang="en-US" sz="1200" dirty="0">
                <a:latin typeface="メイリオ" panose="020B0604030504040204" pitchFamily="50" charset="-128"/>
                <a:ea typeface="メイリオ" panose="020B0604030504040204" pitchFamily="50" charset="-128"/>
              </a:rPr>
              <a:t>の強化</a:t>
            </a:r>
            <a:endParaRPr lang="en-US" altLang="ja-JP" sz="1200" strike="sngStrike"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住宅セーフティネット法改正に伴う居住安定確保計画（</a:t>
            </a:r>
            <a:r>
              <a:rPr lang="en-US" altLang="ja-JP" sz="1200" dirty="0">
                <a:latin typeface="メイリオ" panose="020B0604030504040204" pitchFamily="50" charset="-128"/>
                <a:ea typeface="メイリオ" panose="020B0604030504040204" pitchFamily="50" charset="-128"/>
              </a:rPr>
              <a:t>R3</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R12</a:t>
            </a:r>
            <a:r>
              <a:rPr lang="ja-JP" altLang="en-US" sz="1200" dirty="0">
                <a:latin typeface="メイリオ" panose="020B0604030504040204" pitchFamily="50" charset="-128"/>
                <a:ea typeface="メイリオ" panose="020B0604030504040204" pitchFamily="50" charset="-128"/>
              </a:rPr>
              <a:t>年度）との整合性</a:t>
            </a:r>
            <a:endParaRPr kumimoji="1" lang="en-US" altLang="ja-JP" sz="12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164BC7D-EED9-4815-9FD5-F19500744AC8}"/>
              </a:ext>
            </a:extLst>
          </p:cNvPr>
          <p:cNvSpPr txBox="1"/>
          <p:nvPr/>
        </p:nvSpPr>
        <p:spPr>
          <a:xfrm>
            <a:off x="612396" y="713766"/>
            <a:ext cx="4953698" cy="261610"/>
          </a:xfrm>
          <a:prstGeom prst="rect">
            <a:avLst/>
          </a:prstGeom>
          <a:noFill/>
        </p:spPr>
        <p:txBody>
          <a:bodyPr wrap="square">
            <a:spAutoFit/>
          </a:bodyPr>
          <a:lstStyle/>
          <a:p>
            <a:r>
              <a:rPr kumimoji="1" lang="ja-JP" altLang="en-US" sz="1100" dirty="0">
                <a:latin typeface="メイリオ" panose="020B0604030504040204" pitchFamily="50" charset="-128"/>
                <a:ea typeface="メイリオ" panose="020B0604030504040204" pitchFamily="50" charset="-128"/>
              </a:rPr>
              <a:t>第５期大阪府地域福祉支援計画（</a:t>
            </a:r>
            <a:r>
              <a:rPr kumimoji="1" lang="en-US" altLang="ja-JP" sz="1100" dirty="0">
                <a:latin typeface="メイリオ" panose="020B0604030504040204" pitchFamily="50" charset="-128"/>
                <a:ea typeface="メイリオ" panose="020B0604030504040204" pitchFamily="50" charset="-128"/>
              </a:rPr>
              <a:t>13</a:t>
            </a:r>
            <a:r>
              <a:rPr kumimoji="1" lang="ja-JP" altLang="en-US" sz="1100" dirty="0">
                <a:latin typeface="メイリオ" panose="020B0604030504040204" pitchFamily="50" charset="-128"/>
                <a:ea typeface="メイリオ" panose="020B0604030504040204" pitchFamily="50" charset="-128"/>
              </a:rPr>
              <a:t>ページ）</a:t>
            </a:r>
            <a:endParaRPr kumimoji="1" lang="en-US" altLang="ja-JP" sz="1100" dirty="0">
              <a:latin typeface="メイリオ" panose="020B0604030504040204" pitchFamily="50" charset="-128"/>
              <a:ea typeface="メイリオ" panose="020B0604030504040204" pitchFamily="50" charset="-128"/>
            </a:endParaRPr>
          </a:p>
        </p:txBody>
      </p:sp>
      <p:sp>
        <p:nvSpPr>
          <p:cNvPr id="11" name="円/楕円 6">
            <a:extLst>
              <a:ext uri="{FF2B5EF4-FFF2-40B4-BE49-F238E27FC236}">
                <a16:creationId xmlns:a16="http://schemas.microsoft.com/office/drawing/2014/main" id="{624E832B-38AF-46A7-8DAE-2152641BAC74}"/>
              </a:ext>
            </a:extLst>
          </p:cNvPr>
          <p:cNvSpPr/>
          <p:nvPr/>
        </p:nvSpPr>
        <p:spPr>
          <a:xfrm>
            <a:off x="9437326" y="6432064"/>
            <a:ext cx="474980" cy="495530"/>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536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8E71962A-2E4B-44F0-9C5D-E021F8C1BF1F}"/>
              </a:ext>
            </a:extLst>
          </p:cNvPr>
          <p:cNvGrpSpPr/>
          <p:nvPr/>
        </p:nvGrpSpPr>
        <p:grpSpPr>
          <a:xfrm>
            <a:off x="0" y="1"/>
            <a:ext cx="9906000" cy="6734262"/>
            <a:chOff x="419636" y="280115"/>
            <a:chExt cx="9066727" cy="6297769"/>
          </a:xfrm>
        </p:grpSpPr>
        <p:pic>
          <p:nvPicPr>
            <p:cNvPr id="3" name="図 2">
              <a:extLst>
                <a:ext uri="{FF2B5EF4-FFF2-40B4-BE49-F238E27FC236}">
                  <a16:creationId xmlns:a16="http://schemas.microsoft.com/office/drawing/2014/main" id="{FF1CA8C7-1490-44AD-9897-B27EFFC119F3}"/>
                </a:ext>
              </a:extLst>
            </p:cNvPr>
            <p:cNvPicPr>
              <a:picLocks noChangeAspect="1"/>
            </p:cNvPicPr>
            <p:nvPr/>
          </p:nvPicPr>
          <p:blipFill>
            <a:blip r:embed="rId2"/>
            <a:stretch>
              <a:fillRect/>
            </a:stretch>
          </p:blipFill>
          <p:spPr>
            <a:xfrm>
              <a:off x="419636" y="280115"/>
              <a:ext cx="9066727" cy="6297769"/>
            </a:xfrm>
            <a:prstGeom prst="rect">
              <a:avLst/>
            </a:prstGeom>
          </p:spPr>
        </p:pic>
        <p:sp>
          <p:nvSpPr>
            <p:cNvPr id="4" name="正方形/長方形 3">
              <a:extLst>
                <a:ext uri="{FF2B5EF4-FFF2-40B4-BE49-F238E27FC236}">
                  <a16:creationId xmlns:a16="http://schemas.microsoft.com/office/drawing/2014/main" id="{5CD546DB-9AA5-40BE-8915-B44867837C6A}"/>
                </a:ext>
              </a:extLst>
            </p:cNvPr>
            <p:cNvSpPr/>
            <p:nvPr/>
          </p:nvSpPr>
          <p:spPr>
            <a:xfrm>
              <a:off x="4756558" y="6305550"/>
              <a:ext cx="411060" cy="272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DF7F212F-DC7C-4716-8236-A1E66CFF8B11}"/>
              </a:ext>
            </a:extLst>
          </p:cNvPr>
          <p:cNvSpPr txBox="1"/>
          <p:nvPr/>
        </p:nvSpPr>
        <p:spPr>
          <a:xfrm>
            <a:off x="8162488" y="411062"/>
            <a:ext cx="1291905"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(2)</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③</a:t>
            </a:r>
            <a:endParaRPr kumimoji="1" lang="en-US" altLang="ja-JP" b="1" dirty="0">
              <a:latin typeface="メイリオ" panose="020B0604030504040204" pitchFamily="50" charset="-128"/>
              <a:ea typeface="メイリオ" panose="020B0604030504040204" pitchFamily="50" charset="-128"/>
            </a:endParaRPr>
          </a:p>
        </p:txBody>
      </p:sp>
      <p:sp>
        <p:nvSpPr>
          <p:cNvPr id="7" name="円/楕円 6">
            <a:extLst>
              <a:ext uri="{FF2B5EF4-FFF2-40B4-BE49-F238E27FC236}">
                <a16:creationId xmlns:a16="http://schemas.microsoft.com/office/drawing/2014/main" id="{9C6A3804-B748-462F-8692-0391120C4676}"/>
              </a:ext>
            </a:extLst>
          </p:cNvPr>
          <p:cNvSpPr/>
          <p:nvPr/>
        </p:nvSpPr>
        <p:spPr>
          <a:xfrm>
            <a:off x="9238592" y="6519244"/>
            <a:ext cx="878665" cy="430037"/>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kern="0" dirty="0">
                <a:solidFill>
                  <a:prstClr val="black"/>
                </a:solidFill>
                <a:latin typeface="メイリオ" panose="020B0604030504040204" pitchFamily="50" charset="-128"/>
                <a:ea typeface="メイリオ" panose="020B0604030504040204" pitchFamily="50" charset="-128"/>
              </a:rPr>
              <a:t>10</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6874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C3C06C-C3A6-49C0-A11D-4D76517203BC}"/>
              </a:ext>
            </a:extLst>
          </p:cNvPr>
          <p:cNvPicPr>
            <a:picLocks noChangeAspect="1"/>
          </p:cNvPicPr>
          <p:nvPr/>
        </p:nvPicPr>
        <p:blipFill>
          <a:blip r:embed="rId2"/>
          <a:stretch>
            <a:fillRect/>
          </a:stretch>
        </p:blipFill>
        <p:spPr>
          <a:xfrm>
            <a:off x="0" y="13626"/>
            <a:ext cx="9906000" cy="6830747"/>
          </a:xfrm>
          <a:prstGeom prst="rect">
            <a:avLst/>
          </a:prstGeom>
        </p:spPr>
      </p:pic>
      <p:sp>
        <p:nvSpPr>
          <p:cNvPr id="4" name="テキスト ボックス 3">
            <a:extLst>
              <a:ext uri="{FF2B5EF4-FFF2-40B4-BE49-F238E27FC236}">
                <a16:creationId xmlns:a16="http://schemas.microsoft.com/office/drawing/2014/main" id="{B2A8A0E5-0998-41EE-A3F2-82A6CA55D6C3}"/>
              </a:ext>
            </a:extLst>
          </p:cNvPr>
          <p:cNvSpPr txBox="1"/>
          <p:nvPr/>
        </p:nvSpPr>
        <p:spPr>
          <a:xfrm>
            <a:off x="8380602" y="226503"/>
            <a:ext cx="1291904"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(2)</a:t>
            </a:r>
            <a:r>
              <a:rPr lang="en-US" altLang="ja-JP" b="1" dirty="0">
                <a:latin typeface="メイリオ" panose="020B0604030504040204" pitchFamily="50" charset="-128"/>
                <a:ea typeface="メイリオ" panose="020B0604030504040204" pitchFamily="50" charset="-128"/>
              </a:rPr>
              <a:t>-2</a:t>
            </a:r>
            <a:endParaRPr kumimoji="1" lang="en-US" altLang="ja-JP" b="1" dirty="0">
              <a:latin typeface="メイリオ" panose="020B0604030504040204" pitchFamily="50" charset="-128"/>
              <a:ea typeface="メイリオ" panose="020B0604030504040204" pitchFamily="50" charset="-128"/>
            </a:endParaRPr>
          </a:p>
        </p:txBody>
      </p:sp>
      <p:sp>
        <p:nvSpPr>
          <p:cNvPr id="6" name="円/楕円 6">
            <a:extLst>
              <a:ext uri="{FF2B5EF4-FFF2-40B4-BE49-F238E27FC236}">
                <a16:creationId xmlns:a16="http://schemas.microsoft.com/office/drawing/2014/main" id="{A2E43089-CC84-48BB-B28E-2505CDB384C9}"/>
              </a:ext>
            </a:extLst>
          </p:cNvPr>
          <p:cNvSpPr/>
          <p:nvPr/>
        </p:nvSpPr>
        <p:spPr>
          <a:xfrm>
            <a:off x="9328940" y="6631497"/>
            <a:ext cx="878665" cy="305331"/>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dirty="0">
                <a:solidFill>
                  <a:prstClr val="black"/>
                </a:solidFill>
                <a:latin typeface="メイリオ" panose="020B0604030504040204" pitchFamily="50" charset="-128"/>
                <a:ea typeface="メイリオ" panose="020B0604030504040204" pitchFamily="50" charset="-128"/>
              </a:rPr>
              <a:t>11</a:t>
            </a:r>
            <a:endParaRPr kumimoji="0"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98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549167A-A942-4DC1-96C6-D9D2C8D7E968}"/>
              </a:ext>
            </a:extLst>
          </p:cNvPr>
          <p:cNvPicPr>
            <a:picLocks noChangeAspect="1"/>
          </p:cNvPicPr>
          <p:nvPr/>
        </p:nvPicPr>
        <p:blipFill>
          <a:blip r:embed="rId2"/>
          <a:stretch>
            <a:fillRect/>
          </a:stretch>
        </p:blipFill>
        <p:spPr>
          <a:xfrm>
            <a:off x="0" y="0"/>
            <a:ext cx="9906000" cy="6797741"/>
          </a:xfrm>
          <a:prstGeom prst="rect">
            <a:avLst/>
          </a:prstGeom>
        </p:spPr>
      </p:pic>
      <p:sp>
        <p:nvSpPr>
          <p:cNvPr id="3" name="テキスト ボックス 2">
            <a:extLst>
              <a:ext uri="{FF2B5EF4-FFF2-40B4-BE49-F238E27FC236}">
                <a16:creationId xmlns:a16="http://schemas.microsoft.com/office/drawing/2014/main" id="{AA7ACC1E-F781-4532-B008-4CEA9290803E}"/>
              </a:ext>
            </a:extLst>
          </p:cNvPr>
          <p:cNvSpPr txBox="1"/>
          <p:nvPr/>
        </p:nvSpPr>
        <p:spPr>
          <a:xfrm>
            <a:off x="8237989" y="60259"/>
            <a:ext cx="1543574"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(3)</a:t>
            </a:r>
            <a:r>
              <a:rPr lang="en-US" altLang="ja-JP" b="1" dirty="0">
                <a:latin typeface="メイリオ" panose="020B0604030504040204" pitchFamily="50" charset="-128"/>
                <a:ea typeface="メイリオ" panose="020B0604030504040204" pitchFamily="50" charset="-128"/>
              </a:rPr>
              <a:t>-1</a:t>
            </a:r>
            <a:endParaRPr kumimoji="1" lang="en-US" altLang="ja-JP" b="1" dirty="0">
              <a:latin typeface="メイリオ" panose="020B0604030504040204" pitchFamily="50" charset="-128"/>
              <a:ea typeface="メイリオ" panose="020B0604030504040204" pitchFamily="50" charset="-128"/>
            </a:endParaRPr>
          </a:p>
        </p:txBody>
      </p:sp>
      <p:sp>
        <p:nvSpPr>
          <p:cNvPr id="5" name="円/楕円 6">
            <a:extLst>
              <a:ext uri="{FF2B5EF4-FFF2-40B4-BE49-F238E27FC236}">
                <a16:creationId xmlns:a16="http://schemas.microsoft.com/office/drawing/2014/main" id="{34AFD7C9-C29F-466D-8461-CA8631548750}"/>
              </a:ext>
            </a:extLst>
          </p:cNvPr>
          <p:cNvSpPr/>
          <p:nvPr/>
        </p:nvSpPr>
        <p:spPr>
          <a:xfrm>
            <a:off x="9342230" y="6602411"/>
            <a:ext cx="878665" cy="390660"/>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kern="0" dirty="0">
                <a:solidFill>
                  <a:prstClr val="black"/>
                </a:solidFill>
                <a:latin typeface="メイリオ" panose="020B0604030504040204" pitchFamily="50" charset="-128"/>
                <a:ea typeface="メイリオ" panose="020B0604030504040204" pitchFamily="50" charset="-128"/>
              </a:rPr>
              <a:t>12</a:t>
            </a:r>
            <a:endPar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3777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C303948-B5DE-43DB-8ADA-BC0651819C95}"/>
              </a:ext>
            </a:extLst>
          </p:cNvPr>
          <p:cNvPicPr>
            <a:picLocks noChangeAspect="1"/>
          </p:cNvPicPr>
          <p:nvPr/>
        </p:nvPicPr>
        <p:blipFill>
          <a:blip r:embed="rId2"/>
          <a:stretch>
            <a:fillRect/>
          </a:stretch>
        </p:blipFill>
        <p:spPr>
          <a:xfrm>
            <a:off x="32724" y="0"/>
            <a:ext cx="9840551" cy="6858000"/>
          </a:xfrm>
          <a:prstGeom prst="rect">
            <a:avLst/>
          </a:prstGeom>
        </p:spPr>
      </p:pic>
      <p:sp>
        <p:nvSpPr>
          <p:cNvPr id="3" name="テキスト ボックス 2">
            <a:extLst>
              <a:ext uri="{FF2B5EF4-FFF2-40B4-BE49-F238E27FC236}">
                <a16:creationId xmlns:a16="http://schemas.microsoft.com/office/drawing/2014/main" id="{A80156EC-7CE6-4359-99A6-ED55DD9972EC}"/>
              </a:ext>
            </a:extLst>
          </p:cNvPr>
          <p:cNvSpPr txBox="1"/>
          <p:nvPr/>
        </p:nvSpPr>
        <p:spPr>
          <a:xfrm>
            <a:off x="8606538" y="58723"/>
            <a:ext cx="1266737"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(3)</a:t>
            </a:r>
            <a:r>
              <a:rPr lang="en-US" altLang="ja-JP" b="1" dirty="0">
                <a:latin typeface="メイリオ" panose="020B0604030504040204" pitchFamily="50" charset="-128"/>
                <a:ea typeface="メイリオ" panose="020B0604030504040204" pitchFamily="50" charset="-128"/>
              </a:rPr>
              <a:t>-2</a:t>
            </a:r>
            <a:endParaRPr kumimoji="1" lang="en-US" altLang="ja-JP" b="1" dirty="0">
              <a:latin typeface="メイリオ" panose="020B0604030504040204" pitchFamily="50" charset="-128"/>
              <a:ea typeface="メイリオ" panose="020B0604030504040204" pitchFamily="50" charset="-128"/>
            </a:endParaRPr>
          </a:p>
        </p:txBody>
      </p:sp>
      <p:sp>
        <p:nvSpPr>
          <p:cNvPr id="6" name="円/楕円 6">
            <a:extLst>
              <a:ext uri="{FF2B5EF4-FFF2-40B4-BE49-F238E27FC236}">
                <a16:creationId xmlns:a16="http://schemas.microsoft.com/office/drawing/2014/main" id="{5971F5D0-BDA9-4DC0-8CBE-76645FF2D6C3}"/>
              </a:ext>
            </a:extLst>
          </p:cNvPr>
          <p:cNvSpPr/>
          <p:nvPr/>
        </p:nvSpPr>
        <p:spPr>
          <a:xfrm>
            <a:off x="9191296" y="6403862"/>
            <a:ext cx="878665" cy="660801"/>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kern="0" dirty="0">
                <a:solidFill>
                  <a:prstClr val="black"/>
                </a:solidFill>
                <a:latin typeface="メイリオ" panose="020B0604030504040204" pitchFamily="50" charset="-128"/>
                <a:ea typeface="メイリオ" panose="020B0604030504040204" pitchFamily="50" charset="-128"/>
              </a:rPr>
              <a:t>13</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600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F73E26-8BF2-4856-A821-516BFA93F83F}"/>
              </a:ext>
            </a:extLst>
          </p:cNvPr>
          <p:cNvPicPr>
            <a:picLocks noChangeAspect="1"/>
          </p:cNvPicPr>
          <p:nvPr/>
        </p:nvPicPr>
        <p:blipFill>
          <a:blip r:embed="rId2"/>
          <a:stretch>
            <a:fillRect/>
          </a:stretch>
        </p:blipFill>
        <p:spPr>
          <a:xfrm>
            <a:off x="0" y="5443"/>
            <a:ext cx="9906000" cy="6847114"/>
          </a:xfrm>
          <a:prstGeom prst="rect">
            <a:avLst/>
          </a:prstGeom>
        </p:spPr>
      </p:pic>
      <p:sp>
        <p:nvSpPr>
          <p:cNvPr id="4" name="テキスト ボックス 3">
            <a:extLst>
              <a:ext uri="{FF2B5EF4-FFF2-40B4-BE49-F238E27FC236}">
                <a16:creationId xmlns:a16="http://schemas.microsoft.com/office/drawing/2014/main" id="{2571CEA6-C2D4-4F7A-A3E1-057F7F338FFE}"/>
              </a:ext>
            </a:extLst>
          </p:cNvPr>
          <p:cNvSpPr txBox="1"/>
          <p:nvPr/>
        </p:nvSpPr>
        <p:spPr>
          <a:xfrm>
            <a:off x="8237989" y="60259"/>
            <a:ext cx="1543574"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４</a:t>
            </a:r>
            <a:r>
              <a:rPr kumimoji="1" lang="en-US" altLang="ja-JP"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-1</a:t>
            </a:r>
            <a:endParaRPr kumimoji="1" lang="en-US" altLang="ja-JP" b="1" dirty="0">
              <a:latin typeface="メイリオ" panose="020B0604030504040204" pitchFamily="50" charset="-128"/>
              <a:ea typeface="メイリオ" panose="020B0604030504040204" pitchFamily="50" charset="-128"/>
            </a:endParaRPr>
          </a:p>
        </p:txBody>
      </p:sp>
      <p:sp>
        <p:nvSpPr>
          <p:cNvPr id="6" name="円/楕円 6">
            <a:extLst>
              <a:ext uri="{FF2B5EF4-FFF2-40B4-BE49-F238E27FC236}">
                <a16:creationId xmlns:a16="http://schemas.microsoft.com/office/drawing/2014/main" id="{0E4697F9-2EB1-4F4C-B253-D6698D5ADFD6}"/>
              </a:ext>
            </a:extLst>
          </p:cNvPr>
          <p:cNvSpPr/>
          <p:nvPr/>
        </p:nvSpPr>
        <p:spPr>
          <a:xfrm>
            <a:off x="9191296" y="6403862"/>
            <a:ext cx="878665" cy="503511"/>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kern="0" dirty="0">
                <a:solidFill>
                  <a:prstClr val="black"/>
                </a:solidFill>
                <a:latin typeface="メイリオ" panose="020B0604030504040204" pitchFamily="50" charset="-128"/>
                <a:ea typeface="メイリオ" panose="020B0604030504040204" pitchFamily="50" charset="-128"/>
              </a:rPr>
              <a:t>14</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9766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B0F5A77-A6FE-4203-A07E-B2FCAB86CC59}"/>
              </a:ext>
            </a:extLst>
          </p:cNvPr>
          <p:cNvSpPr txBox="1"/>
          <p:nvPr/>
        </p:nvSpPr>
        <p:spPr>
          <a:xfrm>
            <a:off x="0" y="0"/>
            <a:ext cx="4823670" cy="646331"/>
          </a:xfrm>
          <a:prstGeom prst="rect">
            <a:avLst/>
          </a:prstGeom>
          <a:solidFill>
            <a:schemeClr val="accent1">
              <a:lumMod val="75000"/>
            </a:schemeClr>
          </a:solidFill>
          <a:ln>
            <a:noFill/>
          </a:ln>
        </p:spPr>
        <p:txBody>
          <a:bodyPr wrap="squar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災害対策基本法等の一部を改正する法律案</a:t>
            </a:r>
            <a:endParaRPr kumimoji="1" lang="en-US" altLang="ja-JP" b="1" dirty="0">
              <a:solidFill>
                <a:schemeClr val="bg1"/>
              </a:solidFill>
              <a:latin typeface="メイリオ" panose="020B0604030504040204" pitchFamily="50" charset="-128"/>
              <a:ea typeface="メイリオ" panose="020B0604030504040204" pitchFamily="50" charset="-128"/>
            </a:endParaRPr>
          </a:p>
          <a:p>
            <a:r>
              <a:rPr kumimoji="1" lang="ja-JP" altLang="en-US" b="1" dirty="0">
                <a:solidFill>
                  <a:schemeClr val="bg1"/>
                </a:solidFill>
                <a:latin typeface="メイリオ" panose="020B0604030504040204" pitchFamily="50" charset="-128"/>
                <a:ea typeface="メイリオ" panose="020B0604030504040204" pitchFamily="50" charset="-128"/>
              </a:rPr>
              <a:t>の概要＜一部抜粋＞</a:t>
            </a:r>
          </a:p>
        </p:txBody>
      </p:sp>
      <p:sp>
        <p:nvSpPr>
          <p:cNvPr id="3" name="テキスト ボックス 2">
            <a:extLst>
              <a:ext uri="{FF2B5EF4-FFF2-40B4-BE49-F238E27FC236}">
                <a16:creationId xmlns:a16="http://schemas.microsoft.com/office/drawing/2014/main" id="{57E0D233-5A12-47B3-AE63-907671B12D27}"/>
              </a:ext>
            </a:extLst>
          </p:cNvPr>
          <p:cNvSpPr txBox="1"/>
          <p:nvPr/>
        </p:nvSpPr>
        <p:spPr>
          <a:xfrm>
            <a:off x="5082332" y="0"/>
            <a:ext cx="4823670" cy="923330"/>
          </a:xfrm>
          <a:prstGeom prst="rect">
            <a:avLst/>
          </a:prstGeom>
          <a:solidFill>
            <a:schemeClr val="accent1">
              <a:lumMod val="75000"/>
            </a:schemeClr>
          </a:solidFill>
          <a:ln>
            <a:noFill/>
          </a:ln>
        </p:spPr>
        <p:txBody>
          <a:bodyPr wrap="squar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住宅確保要配慮者に対する賃貸住宅の供給の促進に関する法律等の一部を改正する法律案の概要＜一部抜粋＞</a:t>
            </a:r>
          </a:p>
        </p:txBody>
      </p:sp>
      <p:pic>
        <p:nvPicPr>
          <p:cNvPr id="5" name="図 4">
            <a:extLst>
              <a:ext uri="{FF2B5EF4-FFF2-40B4-BE49-F238E27FC236}">
                <a16:creationId xmlns:a16="http://schemas.microsoft.com/office/drawing/2014/main" id="{39EADA56-8A64-48CF-82F1-AD40BBBD2D21}"/>
              </a:ext>
            </a:extLst>
          </p:cNvPr>
          <p:cNvPicPr>
            <a:picLocks noChangeAspect="1"/>
          </p:cNvPicPr>
          <p:nvPr/>
        </p:nvPicPr>
        <p:blipFill>
          <a:blip r:embed="rId2"/>
          <a:stretch>
            <a:fillRect/>
          </a:stretch>
        </p:blipFill>
        <p:spPr>
          <a:xfrm>
            <a:off x="113378" y="824712"/>
            <a:ext cx="4710291" cy="1415150"/>
          </a:xfrm>
          <a:prstGeom prst="rect">
            <a:avLst/>
          </a:prstGeom>
        </p:spPr>
      </p:pic>
      <p:grpSp>
        <p:nvGrpSpPr>
          <p:cNvPr id="20" name="グループ化 19">
            <a:extLst>
              <a:ext uri="{FF2B5EF4-FFF2-40B4-BE49-F238E27FC236}">
                <a16:creationId xmlns:a16="http://schemas.microsoft.com/office/drawing/2014/main" id="{9A2674FA-E40F-49A6-9EE2-6794F5AE4C1A}"/>
              </a:ext>
            </a:extLst>
          </p:cNvPr>
          <p:cNvGrpSpPr/>
          <p:nvPr/>
        </p:nvGrpSpPr>
        <p:grpSpPr>
          <a:xfrm>
            <a:off x="113378" y="2418243"/>
            <a:ext cx="4710291" cy="4121130"/>
            <a:chOff x="113378" y="2555084"/>
            <a:chExt cx="4710291" cy="4121130"/>
          </a:xfrm>
        </p:grpSpPr>
        <p:pic>
          <p:nvPicPr>
            <p:cNvPr id="9" name="図 8">
              <a:extLst>
                <a:ext uri="{FF2B5EF4-FFF2-40B4-BE49-F238E27FC236}">
                  <a16:creationId xmlns:a16="http://schemas.microsoft.com/office/drawing/2014/main" id="{7E6BC574-269E-4626-8FB3-9A5BE372B821}"/>
                </a:ext>
              </a:extLst>
            </p:cNvPr>
            <p:cNvPicPr>
              <a:picLocks noChangeAspect="1"/>
            </p:cNvPicPr>
            <p:nvPr/>
          </p:nvPicPr>
          <p:blipFill>
            <a:blip r:embed="rId3"/>
            <a:stretch>
              <a:fillRect/>
            </a:stretch>
          </p:blipFill>
          <p:spPr>
            <a:xfrm>
              <a:off x="172101" y="2963707"/>
              <a:ext cx="4651568" cy="3712507"/>
            </a:xfrm>
            <a:prstGeom prst="rect">
              <a:avLst/>
            </a:prstGeom>
            <a:ln w="38100">
              <a:solidFill>
                <a:schemeClr val="accent6">
                  <a:lumMod val="75000"/>
                </a:schemeClr>
              </a:solidFill>
            </a:ln>
          </p:spPr>
        </p:pic>
        <p:sp>
          <p:nvSpPr>
            <p:cNvPr id="10" name="テキスト ボックス 9">
              <a:extLst>
                <a:ext uri="{FF2B5EF4-FFF2-40B4-BE49-F238E27FC236}">
                  <a16:creationId xmlns:a16="http://schemas.microsoft.com/office/drawing/2014/main" id="{254A9B7D-B516-4E9A-A5E9-5CBD512CE5B8}"/>
                </a:ext>
              </a:extLst>
            </p:cNvPr>
            <p:cNvSpPr txBox="1"/>
            <p:nvPr/>
          </p:nvSpPr>
          <p:spPr>
            <a:xfrm>
              <a:off x="113378" y="2555084"/>
              <a:ext cx="2273416" cy="408623"/>
            </a:xfrm>
            <a:prstGeom prst="roundRect">
              <a:avLst/>
            </a:prstGeom>
            <a:solidFill>
              <a:schemeClr val="accent6">
                <a:lumMod val="75000"/>
              </a:schemeClr>
            </a:solidFill>
          </p:spPr>
          <p:txBody>
            <a:bodyPr wrap="square" rtlCol="0">
              <a:spAutoFit/>
            </a:bodyPr>
            <a:lstStyle/>
            <a:p>
              <a:r>
                <a:rPr kumimoji="1" lang="ja-JP" altLang="en-US" b="1" dirty="0">
                  <a:solidFill>
                    <a:schemeClr val="bg1"/>
                  </a:solidFill>
                </a:rPr>
                <a:t>被災者支援の充実</a:t>
              </a:r>
            </a:p>
          </p:txBody>
        </p:sp>
      </p:grpSp>
      <p:pic>
        <p:nvPicPr>
          <p:cNvPr id="12" name="図 11">
            <a:extLst>
              <a:ext uri="{FF2B5EF4-FFF2-40B4-BE49-F238E27FC236}">
                <a16:creationId xmlns:a16="http://schemas.microsoft.com/office/drawing/2014/main" id="{A960C989-A776-407E-99A2-820AF881E70D}"/>
              </a:ext>
            </a:extLst>
          </p:cNvPr>
          <p:cNvPicPr>
            <a:picLocks noChangeAspect="1"/>
          </p:cNvPicPr>
          <p:nvPr/>
        </p:nvPicPr>
        <p:blipFill>
          <a:blip r:embed="rId4"/>
          <a:stretch>
            <a:fillRect/>
          </a:stretch>
        </p:blipFill>
        <p:spPr>
          <a:xfrm>
            <a:off x="5042814" y="1032973"/>
            <a:ext cx="4823670" cy="2851130"/>
          </a:xfrm>
          <a:prstGeom prst="rect">
            <a:avLst/>
          </a:prstGeom>
        </p:spPr>
      </p:pic>
      <p:grpSp>
        <p:nvGrpSpPr>
          <p:cNvPr id="19" name="グループ化 18">
            <a:extLst>
              <a:ext uri="{FF2B5EF4-FFF2-40B4-BE49-F238E27FC236}">
                <a16:creationId xmlns:a16="http://schemas.microsoft.com/office/drawing/2014/main" id="{552E673F-1F29-407A-BE86-D61BDC8C1D41}"/>
              </a:ext>
            </a:extLst>
          </p:cNvPr>
          <p:cNvGrpSpPr/>
          <p:nvPr/>
        </p:nvGrpSpPr>
        <p:grpSpPr bwMode="gray">
          <a:xfrm>
            <a:off x="5042814" y="4127101"/>
            <a:ext cx="4772844" cy="2370327"/>
            <a:chOff x="5045436" y="3741633"/>
            <a:chExt cx="4772844" cy="2213641"/>
          </a:xfrm>
        </p:grpSpPr>
        <p:pic>
          <p:nvPicPr>
            <p:cNvPr id="14" name="図 13">
              <a:extLst>
                <a:ext uri="{FF2B5EF4-FFF2-40B4-BE49-F238E27FC236}">
                  <a16:creationId xmlns:a16="http://schemas.microsoft.com/office/drawing/2014/main" id="{30F0A305-E5E0-49A4-953A-17F1B10FF589}"/>
                </a:ext>
              </a:extLst>
            </p:cNvPr>
            <p:cNvPicPr>
              <a:picLocks noChangeAspect="1"/>
            </p:cNvPicPr>
            <p:nvPr/>
          </p:nvPicPr>
          <p:blipFill>
            <a:blip r:embed="rId5"/>
            <a:stretch>
              <a:fillRect/>
            </a:stretch>
          </p:blipFill>
          <p:spPr bwMode="gray">
            <a:xfrm>
              <a:off x="5077104" y="4048100"/>
              <a:ext cx="4741176" cy="1907174"/>
            </a:xfrm>
            <a:prstGeom prst="rect">
              <a:avLst/>
            </a:prstGeom>
            <a:ln w="28575">
              <a:solidFill>
                <a:srgbClr val="92D050"/>
              </a:solidFill>
            </a:ln>
          </p:spPr>
        </p:pic>
        <p:sp>
          <p:nvSpPr>
            <p:cNvPr id="15" name="テキスト ボックス 14">
              <a:extLst>
                <a:ext uri="{FF2B5EF4-FFF2-40B4-BE49-F238E27FC236}">
                  <a16:creationId xmlns:a16="http://schemas.microsoft.com/office/drawing/2014/main" id="{C047F3B2-59B4-418A-8933-E0A055963EA4}"/>
                </a:ext>
              </a:extLst>
            </p:cNvPr>
            <p:cNvSpPr txBox="1"/>
            <p:nvPr/>
          </p:nvSpPr>
          <p:spPr bwMode="gray">
            <a:xfrm>
              <a:off x="5045436" y="3741633"/>
              <a:ext cx="4185076" cy="306467"/>
            </a:xfrm>
            <a:prstGeom prst="roundRect">
              <a:avLst/>
            </a:prstGeom>
            <a:solidFill>
              <a:srgbClr val="92D050"/>
            </a:solidFill>
          </p:spPr>
          <p:txBody>
            <a:bodyPr wrap="square" rtlCol="0">
              <a:spAutoFit/>
            </a:bodyPr>
            <a:lstStyle/>
            <a:p>
              <a:r>
                <a:rPr kumimoji="1" lang="ja-JP" altLang="en-US" sz="1200" b="1" dirty="0">
                  <a:solidFill>
                    <a:schemeClr val="bg1"/>
                  </a:solidFill>
                </a:rPr>
                <a:t>住宅施策と福祉施策が連携した地域の居住支援体制の強化</a:t>
              </a:r>
            </a:p>
          </p:txBody>
        </p:sp>
      </p:grpSp>
      <p:sp>
        <p:nvSpPr>
          <p:cNvPr id="21" name="テキスト ボックス 20">
            <a:extLst>
              <a:ext uri="{FF2B5EF4-FFF2-40B4-BE49-F238E27FC236}">
                <a16:creationId xmlns:a16="http://schemas.microsoft.com/office/drawing/2014/main" id="{6251E225-E5B1-4A12-8DBA-FFAB4CAA0DA8}"/>
              </a:ext>
            </a:extLst>
          </p:cNvPr>
          <p:cNvSpPr txBox="1"/>
          <p:nvPr/>
        </p:nvSpPr>
        <p:spPr>
          <a:xfrm>
            <a:off x="3640822" y="297357"/>
            <a:ext cx="1107346" cy="276999"/>
          </a:xfrm>
          <a:prstGeom prst="rect">
            <a:avLst/>
          </a:prstGeom>
          <a:solidFill>
            <a:schemeClr val="bg1"/>
          </a:solidFill>
          <a:ln w="12700">
            <a:solidFill>
              <a:schemeClr val="tx1"/>
            </a:solidFill>
          </a:ln>
        </p:spPr>
        <p:txBody>
          <a:bodyPr wrap="square" rtlCol="0">
            <a:spAutoFit/>
          </a:bodyPr>
          <a:lstStyle/>
          <a:p>
            <a:pPr algn="ct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４</a:t>
            </a:r>
            <a:r>
              <a:rPr kumimoji="1" lang="en-US" altLang="ja-JP"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２</a:t>
            </a:r>
            <a:endParaRPr kumimoji="1" lang="en-US" altLang="ja-JP" sz="1200"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ED768E98-E1FF-49A6-930F-B4178DF36DD7}"/>
              </a:ext>
            </a:extLst>
          </p:cNvPr>
          <p:cNvSpPr txBox="1"/>
          <p:nvPr/>
        </p:nvSpPr>
        <p:spPr>
          <a:xfrm>
            <a:off x="8600113" y="574356"/>
            <a:ext cx="1107346" cy="276999"/>
          </a:xfrm>
          <a:prstGeom prst="rect">
            <a:avLst/>
          </a:prstGeom>
          <a:solidFill>
            <a:schemeClr val="bg1"/>
          </a:solidFill>
          <a:ln w="12700">
            <a:solidFill>
              <a:schemeClr val="tx1"/>
            </a:solidFill>
          </a:ln>
        </p:spPr>
        <p:txBody>
          <a:bodyPr wrap="square" rtlCol="0">
            <a:spAutoFit/>
          </a:bodyPr>
          <a:lstStyle/>
          <a:p>
            <a:pPr algn="ct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４</a:t>
            </a:r>
            <a:r>
              <a:rPr kumimoji="1" lang="en-US" altLang="ja-JP"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３</a:t>
            </a:r>
            <a:endParaRPr kumimoji="1" lang="en-US" altLang="ja-JP" sz="1200" b="1" dirty="0">
              <a:latin typeface="メイリオ" panose="020B0604030504040204" pitchFamily="50" charset="-128"/>
              <a:ea typeface="メイリオ" panose="020B0604030504040204" pitchFamily="50" charset="-128"/>
            </a:endParaRPr>
          </a:p>
        </p:txBody>
      </p:sp>
      <p:sp>
        <p:nvSpPr>
          <p:cNvPr id="17" name="円/楕円 6">
            <a:extLst>
              <a:ext uri="{FF2B5EF4-FFF2-40B4-BE49-F238E27FC236}">
                <a16:creationId xmlns:a16="http://schemas.microsoft.com/office/drawing/2014/main" id="{67BE041D-9693-4F8F-BE62-1FA6CE2FD69B}"/>
              </a:ext>
            </a:extLst>
          </p:cNvPr>
          <p:cNvSpPr/>
          <p:nvPr/>
        </p:nvSpPr>
        <p:spPr>
          <a:xfrm>
            <a:off x="9187806" y="6497428"/>
            <a:ext cx="878665" cy="454138"/>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kern="0" dirty="0">
                <a:solidFill>
                  <a:prstClr val="black"/>
                </a:solidFill>
                <a:latin typeface="メイリオ" panose="020B0604030504040204" pitchFamily="50" charset="-128"/>
                <a:ea typeface="メイリオ" panose="020B0604030504040204" pitchFamily="50" charset="-128"/>
              </a:rPr>
              <a:t>15</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5854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7BD800-F7A7-403C-B4C3-1BC48291DC9E}"/>
              </a:ext>
            </a:extLst>
          </p:cNvPr>
          <p:cNvSpPr>
            <a:spLocks noGrp="1"/>
          </p:cNvSpPr>
          <p:nvPr>
            <p:ph type="title"/>
          </p:nvPr>
        </p:nvSpPr>
        <p:spPr>
          <a:xfrm>
            <a:off x="681036" y="68903"/>
            <a:ext cx="8543925" cy="440217"/>
          </a:xfrm>
        </p:spPr>
        <p:txBody>
          <a:bodyPr>
            <a:noAutofit/>
          </a:bodyPr>
          <a:lstStyle/>
          <a:p>
            <a:pPr algn="ctr"/>
            <a:r>
              <a:rPr kumimoji="1" lang="ja-JP" altLang="en-US" sz="1800" b="1" dirty="0">
                <a:latin typeface="メイリオ" panose="020B0604030504040204" pitchFamily="50" charset="-128"/>
                <a:ea typeface="メイリオ" panose="020B0604030504040204" pitchFamily="50" charset="-128"/>
              </a:rPr>
              <a:t>包括的な支援体制の整備に関する府内の状況について</a:t>
            </a:r>
          </a:p>
        </p:txBody>
      </p:sp>
      <p:pic>
        <p:nvPicPr>
          <p:cNvPr id="7" name="図 6">
            <a:extLst>
              <a:ext uri="{FF2B5EF4-FFF2-40B4-BE49-F238E27FC236}">
                <a16:creationId xmlns:a16="http://schemas.microsoft.com/office/drawing/2014/main" id="{64B38974-C93B-41E2-8538-8198BB9C02E7}"/>
              </a:ext>
            </a:extLst>
          </p:cNvPr>
          <p:cNvPicPr>
            <a:picLocks noChangeAspect="1"/>
          </p:cNvPicPr>
          <p:nvPr/>
        </p:nvPicPr>
        <p:blipFill>
          <a:blip r:embed="rId2"/>
          <a:stretch>
            <a:fillRect/>
          </a:stretch>
        </p:blipFill>
        <p:spPr>
          <a:xfrm>
            <a:off x="460140" y="1672976"/>
            <a:ext cx="3858026" cy="2484000"/>
          </a:xfrm>
          <a:prstGeom prst="rect">
            <a:avLst/>
          </a:prstGeom>
        </p:spPr>
      </p:pic>
      <p:pic>
        <p:nvPicPr>
          <p:cNvPr id="8" name="図 7">
            <a:extLst>
              <a:ext uri="{FF2B5EF4-FFF2-40B4-BE49-F238E27FC236}">
                <a16:creationId xmlns:a16="http://schemas.microsoft.com/office/drawing/2014/main" id="{A05B6F88-09A6-4321-A09D-510C088FFE2E}"/>
              </a:ext>
            </a:extLst>
          </p:cNvPr>
          <p:cNvPicPr>
            <a:picLocks noChangeAspect="1"/>
          </p:cNvPicPr>
          <p:nvPr/>
        </p:nvPicPr>
        <p:blipFill>
          <a:blip r:embed="rId3"/>
          <a:stretch>
            <a:fillRect/>
          </a:stretch>
        </p:blipFill>
        <p:spPr>
          <a:xfrm>
            <a:off x="4952998" y="1660130"/>
            <a:ext cx="3864002" cy="2484000"/>
          </a:xfrm>
          <a:prstGeom prst="rect">
            <a:avLst/>
          </a:prstGeom>
        </p:spPr>
      </p:pic>
      <p:sp>
        <p:nvSpPr>
          <p:cNvPr id="11" name="テキスト ボックス 10">
            <a:extLst>
              <a:ext uri="{FF2B5EF4-FFF2-40B4-BE49-F238E27FC236}">
                <a16:creationId xmlns:a16="http://schemas.microsoft.com/office/drawing/2014/main" id="{B15709F0-D965-4832-919F-FA717A9FAA89}"/>
              </a:ext>
            </a:extLst>
          </p:cNvPr>
          <p:cNvSpPr txBox="1"/>
          <p:nvPr/>
        </p:nvSpPr>
        <p:spPr>
          <a:xfrm>
            <a:off x="201336" y="415288"/>
            <a:ext cx="9622171" cy="1170192"/>
          </a:xfrm>
          <a:prstGeom prst="rect">
            <a:avLst/>
          </a:prstGeom>
          <a:noFill/>
        </p:spPr>
        <p:txBody>
          <a:bodyPr wrap="square">
            <a:spAutoFit/>
          </a:bodyPr>
          <a:lstStyle/>
          <a:p>
            <a:pPr>
              <a:lnSpc>
                <a:spcPts val="1700"/>
              </a:lnSpc>
            </a:pPr>
            <a:r>
              <a:rPr lang="ja-JP" altLang="en-US" sz="1100" dirty="0">
                <a:latin typeface="メイリオ" panose="020B0604030504040204" pitchFamily="50" charset="-128"/>
                <a:ea typeface="メイリオ" panose="020B0604030504040204" pitchFamily="50" charset="-128"/>
              </a:rPr>
              <a:t>◆調査対象、調査方法及び有効回答数</a:t>
            </a:r>
          </a:p>
          <a:p>
            <a:pPr>
              <a:lnSpc>
                <a:spcPts val="1700"/>
              </a:lnSpc>
            </a:pPr>
            <a:r>
              <a:rPr lang="ja-JP" altLang="en-US" sz="1100" dirty="0">
                <a:latin typeface="メイリオ" panose="020B0604030504040204" pitchFamily="50" charset="-128"/>
                <a:ea typeface="メイリオ" panose="020B0604030504040204" pitchFamily="50" charset="-128"/>
              </a:rPr>
              <a:t>　府内の</a:t>
            </a:r>
            <a:r>
              <a:rPr lang="en-US" altLang="ja-JP" sz="1100" dirty="0">
                <a:latin typeface="メイリオ" panose="020B0604030504040204" pitchFamily="50" charset="-128"/>
                <a:ea typeface="メイリオ" panose="020B0604030504040204" pitchFamily="50" charset="-128"/>
              </a:rPr>
              <a:t>43</a:t>
            </a:r>
            <a:r>
              <a:rPr lang="ja-JP" altLang="en-US" sz="1100" dirty="0">
                <a:latin typeface="メイリオ" panose="020B0604030504040204" pitchFamily="50" charset="-128"/>
                <a:ea typeface="メイリオ" panose="020B0604030504040204" pitchFamily="50" charset="-128"/>
              </a:rPr>
              <a:t>市町村に対して令和</a:t>
            </a:r>
            <a:r>
              <a:rPr lang="en-US" altLang="ja-JP" sz="1100" dirty="0">
                <a:latin typeface="メイリオ" panose="020B0604030504040204" pitchFamily="50" charset="-128"/>
                <a:ea typeface="メイリオ" panose="020B0604030504040204" pitchFamily="50" charset="-128"/>
              </a:rPr>
              <a:t>7</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月にインターネット回答方式で実施。</a:t>
            </a:r>
          </a:p>
          <a:p>
            <a:pPr>
              <a:lnSpc>
                <a:spcPts val="1700"/>
              </a:lnSpc>
            </a:pPr>
            <a:r>
              <a:rPr lang="ja-JP" altLang="en-US" sz="1100" dirty="0">
                <a:latin typeface="メイリオ" panose="020B0604030504040204" pitchFamily="50" charset="-128"/>
                <a:ea typeface="メイリオ" panose="020B0604030504040204" pitchFamily="50" charset="-128"/>
              </a:rPr>
              <a:t>　なお、重層的支援体制整備事業（又は移行準備事業）を実施している</a:t>
            </a:r>
            <a:r>
              <a:rPr lang="en-US" altLang="ja-JP" sz="1100" dirty="0">
                <a:latin typeface="メイリオ" panose="020B0604030504040204" pitchFamily="50" charset="-128"/>
                <a:ea typeface="メイリオ" panose="020B0604030504040204" pitchFamily="50" charset="-128"/>
              </a:rPr>
              <a:t>26</a:t>
            </a:r>
            <a:r>
              <a:rPr lang="ja-JP" altLang="en-US" sz="1100" dirty="0">
                <a:latin typeface="メイリオ" panose="020B0604030504040204" pitchFamily="50" charset="-128"/>
                <a:ea typeface="メイリオ" panose="020B0604030504040204" pitchFamily="50" charset="-128"/>
              </a:rPr>
              <a:t>市町村と、事業未実施の</a:t>
            </a:r>
            <a:r>
              <a:rPr lang="en-US" altLang="ja-JP" sz="1100" dirty="0">
                <a:latin typeface="メイリオ" panose="020B0604030504040204" pitchFamily="50" charset="-128"/>
                <a:ea typeface="メイリオ" panose="020B0604030504040204" pitchFamily="50" charset="-128"/>
              </a:rPr>
              <a:t>17</a:t>
            </a:r>
            <a:r>
              <a:rPr lang="ja-JP" altLang="en-US" sz="1100" dirty="0">
                <a:latin typeface="メイリオ" panose="020B0604030504040204" pitchFamily="50" charset="-128"/>
                <a:ea typeface="メイリオ" panose="020B0604030504040204" pitchFamily="50" charset="-128"/>
              </a:rPr>
              <a:t>市町村では、一部異なる調査項目を用いて実施</a:t>
            </a:r>
          </a:p>
          <a:p>
            <a:pPr>
              <a:lnSpc>
                <a:spcPts val="1700"/>
              </a:lnSpc>
            </a:pPr>
            <a:r>
              <a:rPr lang="ja-JP" altLang="en-US" sz="1100" dirty="0">
                <a:latin typeface="メイリオ" panose="020B0604030504040204" pitchFamily="50" charset="-128"/>
                <a:ea typeface="メイリオ" panose="020B0604030504040204" pitchFamily="50" charset="-128"/>
              </a:rPr>
              <a:t>　回答数　</a:t>
            </a:r>
            <a:r>
              <a:rPr lang="en-US" altLang="ja-JP" sz="1100" dirty="0">
                <a:latin typeface="メイリオ" panose="020B0604030504040204" pitchFamily="50" charset="-128"/>
                <a:ea typeface="メイリオ" panose="020B0604030504040204" pitchFamily="50" charset="-128"/>
              </a:rPr>
              <a:t>43</a:t>
            </a:r>
            <a:r>
              <a:rPr lang="ja-JP" altLang="en-US" sz="1100" dirty="0">
                <a:latin typeface="メイリオ" panose="020B0604030504040204" pitchFamily="50" charset="-128"/>
                <a:ea typeface="メイリオ" panose="020B0604030504040204" pitchFamily="50" charset="-128"/>
              </a:rPr>
              <a:t>市町村／</a:t>
            </a:r>
            <a:r>
              <a:rPr lang="en-US" altLang="ja-JP" sz="1100" dirty="0">
                <a:latin typeface="メイリオ" panose="020B0604030504040204" pitchFamily="50" charset="-128"/>
                <a:ea typeface="メイリオ" panose="020B0604030504040204" pitchFamily="50" charset="-128"/>
              </a:rPr>
              <a:t>43</a:t>
            </a:r>
            <a:r>
              <a:rPr lang="ja-JP" altLang="en-US" sz="1100" dirty="0">
                <a:latin typeface="メイリオ" panose="020B0604030504040204" pitchFamily="50" charset="-128"/>
                <a:ea typeface="メイリオ" panose="020B0604030504040204" pitchFamily="50" charset="-128"/>
              </a:rPr>
              <a:t>市町村（</a:t>
            </a:r>
            <a:r>
              <a:rPr lang="en-US" altLang="ja-JP" sz="1100" dirty="0">
                <a:latin typeface="メイリオ" panose="020B0604030504040204" pitchFamily="50" charset="-128"/>
                <a:ea typeface="メイリオ" panose="020B0604030504040204" pitchFamily="50" charset="-128"/>
              </a:rPr>
              <a:t>100</a:t>
            </a:r>
            <a:r>
              <a:rPr lang="ja-JP" altLang="en-US" sz="1100" dirty="0">
                <a:latin typeface="メイリオ" panose="020B0604030504040204" pitchFamily="50" charset="-128"/>
                <a:ea typeface="メイリオ" panose="020B0604030504040204" pitchFamily="50" charset="-128"/>
              </a:rPr>
              <a:t>％）　　　＜内訳＞重層事業（移行準備事業）実施　</a:t>
            </a:r>
            <a:r>
              <a:rPr lang="en-US" altLang="ja-JP" sz="1100" dirty="0">
                <a:latin typeface="メイリオ" panose="020B0604030504040204" pitchFamily="50" charset="-128"/>
                <a:ea typeface="メイリオ" panose="020B0604030504040204" pitchFamily="50" charset="-128"/>
              </a:rPr>
              <a:t>26</a:t>
            </a:r>
            <a:r>
              <a:rPr lang="ja-JP" altLang="en-US" sz="1100" dirty="0">
                <a:latin typeface="メイリオ" panose="020B0604030504040204" pitchFamily="50" charset="-128"/>
                <a:ea typeface="メイリオ" panose="020B0604030504040204" pitchFamily="50" charset="-128"/>
              </a:rPr>
              <a:t>市町村、未実施　</a:t>
            </a:r>
            <a:r>
              <a:rPr lang="en-US" altLang="ja-JP" sz="1100" dirty="0">
                <a:latin typeface="メイリオ" panose="020B0604030504040204" pitchFamily="50" charset="-128"/>
                <a:ea typeface="メイリオ" panose="020B0604030504040204" pitchFamily="50" charset="-128"/>
              </a:rPr>
              <a:t>17</a:t>
            </a:r>
            <a:r>
              <a:rPr lang="ja-JP" altLang="en-US" sz="1100" dirty="0">
                <a:latin typeface="メイリオ" panose="020B0604030504040204" pitchFamily="50" charset="-128"/>
                <a:ea typeface="メイリオ" panose="020B0604030504040204" pitchFamily="50" charset="-128"/>
              </a:rPr>
              <a:t>市町村</a:t>
            </a:r>
            <a:endParaRPr lang="en-US" altLang="ja-JP" sz="1100" dirty="0">
              <a:latin typeface="メイリオ" panose="020B0604030504040204" pitchFamily="50" charset="-128"/>
              <a:ea typeface="メイリオ" panose="020B0604030504040204" pitchFamily="50" charset="-128"/>
            </a:endParaRPr>
          </a:p>
          <a:p>
            <a:pPr>
              <a:lnSpc>
                <a:spcPts val="1700"/>
              </a:lnSpc>
            </a:pP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「多機関協働事業の外部への委託状況」については、国庫協議書から抽出</a:t>
            </a:r>
          </a:p>
        </p:txBody>
      </p:sp>
      <p:pic>
        <p:nvPicPr>
          <p:cNvPr id="14" name="コンテンツ プレースホルダー 13">
            <a:extLst>
              <a:ext uri="{FF2B5EF4-FFF2-40B4-BE49-F238E27FC236}">
                <a16:creationId xmlns:a16="http://schemas.microsoft.com/office/drawing/2014/main" id="{AAEBD9D0-C0ED-4423-A874-44F29EE6FE58}"/>
              </a:ext>
            </a:extLst>
          </p:cNvPr>
          <p:cNvPicPr>
            <a:picLocks noGrp="1" noChangeAspect="1"/>
          </p:cNvPicPr>
          <p:nvPr>
            <p:ph idx="1"/>
          </p:nvPr>
        </p:nvPicPr>
        <p:blipFill>
          <a:blip r:embed="rId4"/>
          <a:stretch>
            <a:fillRect/>
          </a:stretch>
        </p:blipFill>
        <p:spPr>
          <a:xfrm>
            <a:off x="4952998" y="4280977"/>
            <a:ext cx="3864002" cy="2487849"/>
          </a:xfrm>
          <a:prstGeom prst="rect">
            <a:avLst/>
          </a:prstGeom>
        </p:spPr>
      </p:pic>
      <p:pic>
        <p:nvPicPr>
          <p:cNvPr id="15" name="図 14">
            <a:extLst>
              <a:ext uri="{FF2B5EF4-FFF2-40B4-BE49-F238E27FC236}">
                <a16:creationId xmlns:a16="http://schemas.microsoft.com/office/drawing/2014/main" id="{DA79A3ED-B9ED-4516-A09F-C2CF3AF8E82B}"/>
              </a:ext>
            </a:extLst>
          </p:cNvPr>
          <p:cNvPicPr>
            <a:picLocks noChangeAspect="1"/>
          </p:cNvPicPr>
          <p:nvPr/>
        </p:nvPicPr>
        <p:blipFill>
          <a:blip r:embed="rId5"/>
          <a:stretch>
            <a:fillRect/>
          </a:stretch>
        </p:blipFill>
        <p:spPr>
          <a:xfrm>
            <a:off x="459060" y="4280977"/>
            <a:ext cx="3859106" cy="2487850"/>
          </a:xfrm>
          <a:prstGeom prst="rect">
            <a:avLst/>
          </a:prstGeom>
        </p:spPr>
      </p:pic>
      <p:sp>
        <p:nvSpPr>
          <p:cNvPr id="9" name="円/楕円 6">
            <a:extLst>
              <a:ext uri="{FF2B5EF4-FFF2-40B4-BE49-F238E27FC236}">
                <a16:creationId xmlns:a16="http://schemas.microsoft.com/office/drawing/2014/main" id="{F899505F-AC95-43EB-8C7A-39A733FA38A6}"/>
              </a:ext>
            </a:extLst>
          </p:cNvPr>
          <p:cNvSpPr/>
          <p:nvPr/>
        </p:nvSpPr>
        <p:spPr>
          <a:xfrm>
            <a:off x="9437326" y="6432064"/>
            <a:ext cx="474980" cy="495530"/>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17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A696B56-9E77-4FB7-88DC-7E4E3A545E04}"/>
              </a:ext>
            </a:extLst>
          </p:cNvPr>
          <p:cNvPicPr>
            <a:picLocks noChangeAspect="1"/>
          </p:cNvPicPr>
          <p:nvPr/>
        </p:nvPicPr>
        <p:blipFill>
          <a:blip r:embed="rId2"/>
          <a:stretch>
            <a:fillRect/>
          </a:stretch>
        </p:blipFill>
        <p:spPr>
          <a:xfrm>
            <a:off x="9850" y="0"/>
            <a:ext cx="9886300" cy="6858000"/>
          </a:xfrm>
          <a:prstGeom prst="rect">
            <a:avLst/>
          </a:prstGeom>
        </p:spPr>
      </p:pic>
      <p:sp>
        <p:nvSpPr>
          <p:cNvPr id="2" name="テキスト ボックス 1">
            <a:extLst>
              <a:ext uri="{FF2B5EF4-FFF2-40B4-BE49-F238E27FC236}">
                <a16:creationId xmlns:a16="http://schemas.microsoft.com/office/drawing/2014/main" id="{3F3D6A60-5183-459D-8A2D-E80C63582988}"/>
              </a:ext>
            </a:extLst>
          </p:cNvPr>
          <p:cNvSpPr txBox="1"/>
          <p:nvPr/>
        </p:nvSpPr>
        <p:spPr>
          <a:xfrm>
            <a:off x="8548382" y="285226"/>
            <a:ext cx="1191236"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(1)</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①</a:t>
            </a:r>
            <a:endParaRPr kumimoji="1" lang="en-US" altLang="ja-JP" b="1" dirty="0">
              <a:latin typeface="メイリオ" panose="020B0604030504040204" pitchFamily="50" charset="-128"/>
              <a:ea typeface="メイリオ" panose="020B0604030504040204" pitchFamily="50" charset="-128"/>
            </a:endParaRPr>
          </a:p>
        </p:txBody>
      </p:sp>
      <p:sp>
        <p:nvSpPr>
          <p:cNvPr id="4" name="円/楕円 6">
            <a:extLst>
              <a:ext uri="{FF2B5EF4-FFF2-40B4-BE49-F238E27FC236}">
                <a16:creationId xmlns:a16="http://schemas.microsoft.com/office/drawing/2014/main" id="{F123DFFA-ED41-4743-A075-50652EC00FBA}"/>
              </a:ext>
            </a:extLst>
          </p:cNvPr>
          <p:cNvSpPr/>
          <p:nvPr/>
        </p:nvSpPr>
        <p:spPr>
          <a:xfrm>
            <a:off x="9437326" y="6432064"/>
            <a:ext cx="474980" cy="495530"/>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1258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91B39DE-B55A-458F-B9F6-D022844E236D}"/>
              </a:ext>
            </a:extLst>
          </p:cNvPr>
          <p:cNvPicPr>
            <a:picLocks noChangeAspect="1"/>
          </p:cNvPicPr>
          <p:nvPr/>
        </p:nvPicPr>
        <p:blipFill>
          <a:blip r:embed="rId2"/>
          <a:stretch>
            <a:fillRect/>
          </a:stretch>
        </p:blipFill>
        <p:spPr>
          <a:xfrm>
            <a:off x="0" y="17207"/>
            <a:ext cx="9906000" cy="6823585"/>
          </a:xfrm>
          <a:prstGeom prst="rect">
            <a:avLst/>
          </a:prstGeom>
        </p:spPr>
      </p:pic>
      <p:sp>
        <p:nvSpPr>
          <p:cNvPr id="3" name="テキスト ボックス 2">
            <a:extLst>
              <a:ext uri="{FF2B5EF4-FFF2-40B4-BE49-F238E27FC236}">
                <a16:creationId xmlns:a16="http://schemas.microsoft.com/office/drawing/2014/main" id="{46083097-DE04-4ED9-9A1E-779B98CB5604}"/>
              </a:ext>
            </a:extLst>
          </p:cNvPr>
          <p:cNvSpPr txBox="1"/>
          <p:nvPr/>
        </p:nvSpPr>
        <p:spPr>
          <a:xfrm>
            <a:off x="8414158" y="260059"/>
            <a:ext cx="1275126"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(1)</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②</a:t>
            </a:r>
            <a:endParaRPr kumimoji="1" lang="en-US" altLang="ja-JP" b="1" dirty="0">
              <a:latin typeface="メイリオ" panose="020B0604030504040204" pitchFamily="50" charset="-128"/>
              <a:ea typeface="メイリオ" panose="020B0604030504040204" pitchFamily="50" charset="-128"/>
            </a:endParaRPr>
          </a:p>
        </p:txBody>
      </p:sp>
      <p:sp>
        <p:nvSpPr>
          <p:cNvPr id="4" name="円/楕円 6">
            <a:extLst>
              <a:ext uri="{FF2B5EF4-FFF2-40B4-BE49-F238E27FC236}">
                <a16:creationId xmlns:a16="http://schemas.microsoft.com/office/drawing/2014/main" id="{08F90134-9EB7-4210-871B-0AB6476CB791}"/>
              </a:ext>
            </a:extLst>
          </p:cNvPr>
          <p:cNvSpPr/>
          <p:nvPr/>
        </p:nvSpPr>
        <p:spPr>
          <a:xfrm>
            <a:off x="9437326" y="6432064"/>
            <a:ext cx="474980" cy="495530"/>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kern="0" dirty="0">
                <a:solidFill>
                  <a:prstClr val="black"/>
                </a:solidFill>
                <a:latin typeface="メイリオ" panose="020B0604030504040204" pitchFamily="50" charset="-128"/>
                <a:ea typeface="メイリオ" panose="020B0604030504040204" pitchFamily="50" charset="-128"/>
              </a:rPr>
              <a:t>4</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4006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024CE36-8358-4D4E-88C6-E0662B43AB37}"/>
              </a:ext>
            </a:extLst>
          </p:cNvPr>
          <p:cNvPicPr>
            <a:picLocks noChangeAspect="1"/>
          </p:cNvPicPr>
          <p:nvPr/>
        </p:nvPicPr>
        <p:blipFill>
          <a:blip r:embed="rId2"/>
          <a:stretch>
            <a:fillRect/>
          </a:stretch>
        </p:blipFill>
        <p:spPr>
          <a:xfrm>
            <a:off x="0" y="0"/>
            <a:ext cx="9905999" cy="6702898"/>
          </a:xfrm>
          <a:prstGeom prst="rect">
            <a:avLst/>
          </a:prstGeom>
        </p:spPr>
      </p:pic>
      <p:sp>
        <p:nvSpPr>
          <p:cNvPr id="4" name="テキスト ボックス 3">
            <a:extLst>
              <a:ext uri="{FF2B5EF4-FFF2-40B4-BE49-F238E27FC236}">
                <a16:creationId xmlns:a16="http://schemas.microsoft.com/office/drawing/2014/main" id="{3ABEB64D-808D-41AC-BC8B-9B10217AF120}"/>
              </a:ext>
            </a:extLst>
          </p:cNvPr>
          <p:cNvSpPr txBox="1"/>
          <p:nvPr/>
        </p:nvSpPr>
        <p:spPr>
          <a:xfrm>
            <a:off x="8422547" y="302004"/>
            <a:ext cx="1266737"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(1)</a:t>
            </a:r>
            <a:r>
              <a:rPr lang="en-US" altLang="ja-JP" b="1" dirty="0">
                <a:latin typeface="メイリオ" panose="020B0604030504040204" pitchFamily="50" charset="-128"/>
                <a:ea typeface="メイリオ" panose="020B0604030504040204" pitchFamily="50" charset="-128"/>
              </a:rPr>
              <a:t>-2-</a:t>
            </a:r>
            <a:r>
              <a:rPr lang="ja-JP" altLang="en-US" b="1" dirty="0">
                <a:latin typeface="メイリオ" panose="020B0604030504040204" pitchFamily="50" charset="-128"/>
                <a:ea typeface="メイリオ" panose="020B0604030504040204" pitchFamily="50" charset="-128"/>
              </a:rPr>
              <a:t>①</a:t>
            </a:r>
            <a:endParaRPr kumimoji="1" lang="en-US" altLang="ja-JP" b="1" dirty="0">
              <a:latin typeface="メイリオ" panose="020B0604030504040204" pitchFamily="50" charset="-128"/>
              <a:ea typeface="メイリオ" panose="020B0604030504040204" pitchFamily="50" charset="-128"/>
            </a:endParaRPr>
          </a:p>
        </p:txBody>
      </p:sp>
      <p:sp>
        <p:nvSpPr>
          <p:cNvPr id="5" name="円/楕円 6">
            <a:extLst>
              <a:ext uri="{FF2B5EF4-FFF2-40B4-BE49-F238E27FC236}">
                <a16:creationId xmlns:a16="http://schemas.microsoft.com/office/drawing/2014/main" id="{EF9397EB-2DB7-4427-8B6E-30B1E032004A}"/>
              </a:ext>
            </a:extLst>
          </p:cNvPr>
          <p:cNvSpPr/>
          <p:nvPr/>
        </p:nvSpPr>
        <p:spPr>
          <a:xfrm>
            <a:off x="9445209" y="6495128"/>
            <a:ext cx="474980" cy="495530"/>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5</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212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F4EF666-2F93-4BDA-94E7-3044624158AD}"/>
              </a:ext>
            </a:extLst>
          </p:cNvPr>
          <p:cNvPicPr>
            <a:picLocks noChangeAspect="1"/>
          </p:cNvPicPr>
          <p:nvPr/>
        </p:nvPicPr>
        <p:blipFill>
          <a:blip r:embed="rId2"/>
          <a:stretch>
            <a:fillRect/>
          </a:stretch>
        </p:blipFill>
        <p:spPr>
          <a:xfrm>
            <a:off x="0" y="0"/>
            <a:ext cx="9906000" cy="6659211"/>
          </a:xfrm>
          <a:prstGeom prst="rect">
            <a:avLst/>
          </a:prstGeom>
        </p:spPr>
      </p:pic>
      <p:sp>
        <p:nvSpPr>
          <p:cNvPr id="3" name="テキスト ボックス 2">
            <a:extLst>
              <a:ext uri="{FF2B5EF4-FFF2-40B4-BE49-F238E27FC236}">
                <a16:creationId xmlns:a16="http://schemas.microsoft.com/office/drawing/2014/main" id="{F427C657-43CE-44DA-82AE-D906F730F38F}"/>
              </a:ext>
            </a:extLst>
          </p:cNvPr>
          <p:cNvSpPr txBox="1"/>
          <p:nvPr/>
        </p:nvSpPr>
        <p:spPr>
          <a:xfrm>
            <a:off x="8649050" y="293615"/>
            <a:ext cx="1191236"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(1)</a:t>
            </a:r>
            <a:r>
              <a:rPr lang="en-US" altLang="ja-JP" b="1" dirty="0">
                <a:latin typeface="メイリオ" panose="020B0604030504040204" pitchFamily="50" charset="-128"/>
                <a:ea typeface="メイリオ" panose="020B0604030504040204" pitchFamily="50" charset="-128"/>
              </a:rPr>
              <a:t>-2-</a:t>
            </a:r>
            <a:r>
              <a:rPr lang="ja-JP" altLang="en-US" b="1" dirty="0">
                <a:latin typeface="メイリオ" panose="020B0604030504040204" pitchFamily="50" charset="-128"/>
                <a:ea typeface="メイリオ" panose="020B0604030504040204" pitchFamily="50" charset="-128"/>
              </a:rPr>
              <a:t>②</a:t>
            </a:r>
            <a:endParaRPr kumimoji="1" lang="en-US" altLang="ja-JP" b="1" dirty="0">
              <a:latin typeface="メイリオ" panose="020B0604030504040204" pitchFamily="50" charset="-128"/>
              <a:ea typeface="メイリオ" panose="020B0604030504040204" pitchFamily="50" charset="-128"/>
            </a:endParaRPr>
          </a:p>
        </p:txBody>
      </p:sp>
      <p:sp>
        <p:nvSpPr>
          <p:cNvPr id="4" name="円/楕円 6">
            <a:extLst>
              <a:ext uri="{FF2B5EF4-FFF2-40B4-BE49-F238E27FC236}">
                <a16:creationId xmlns:a16="http://schemas.microsoft.com/office/drawing/2014/main" id="{CD3A4F43-EF39-4B58-8343-250803EF6FFD}"/>
              </a:ext>
            </a:extLst>
          </p:cNvPr>
          <p:cNvSpPr/>
          <p:nvPr/>
        </p:nvSpPr>
        <p:spPr>
          <a:xfrm>
            <a:off x="9437326" y="6432064"/>
            <a:ext cx="474980" cy="495530"/>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101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F69503-53B3-4ED7-9D56-48B8B2D7CEFE}"/>
              </a:ext>
            </a:extLst>
          </p:cNvPr>
          <p:cNvPicPr>
            <a:picLocks noChangeAspect="1"/>
          </p:cNvPicPr>
          <p:nvPr/>
        </p:nvPicPr>
        <p:blipFill>
          <a:blip r:embed="rId2"/>
          <a:stretch>
            <a:fillRect/>
          </a:stretch>
        </p:blipFill>
        <p:spPr>
          <a:xfrm>
            <a:off x="0" y="0"/>
            <a:ext cx="9906000" cy="6858000"/>
          </a:xfrm>
          <a:prstGeom prst="rect">
            <a:avLst/>
          </a:prstGeom>
        </p:spPr>
      </p:pic>
      <p:sp>
        <p:nvSpPr>
          <p:cNvPr id="4" name="テキスト ボックス 3">
            <a:extLst>
              <a:ext uri="{FF2B5EF4-FFF2-40B4-BE49-F238E27FC236}">
                <a16:creationId xmlns:a16="http://schemas.microsoft.com/office/drawing/2014/main" id="{53766CA8-C464-4D11-9812-21C4FC076E36}"/>
              </a:ext>
            </a:extLst>
          </p:cNvPr>
          <p:cNvSpPr txBox="1"/>
          <p:nvPr/>
        </p:nvSpPr>
        <p:spPr>
          <a:xfrm>
            <a:off x="8447714" y="218114"/>
            <a:ext cx="1241570"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(1)</a:t>
            </a:r>
            <a:r>
              <a:rPr lang="en-US" altLang="ja-JP" b="1" dirty="0">
                <a:latin typeface="メイリオ" panose="020B0604030504040204" pitchFamily="50" charset="-128"/>
                <a:ea typeface="メイリオ" panose="020B0604030504040204" pitchFamily="50" charset="-128"/>
              </a:rPr>
              <a:t>-2-</a:t>
            </a:r>
            <a:r>
              <a:rPr lang="ja-JP" altLang="en-US" b="1" dirty="0">
                <a:latin typeface="メイリオ" panose="020B0604030504040204" pitchFamily="50" charset="-128"/>
                <a:ea typeface="メイリオ" panose="020B0604030504040204" pitchFamily="50" charset="-128"/>
              </a:rPr>
              <a:t>③</a:t>
            </a:r>
            <a:endParaRPr kumimoji="1" lang="en-US" altLang="ja-JP" b="1" dirty="0">
              <a:latin typeface="メイリオ" panose="020B0604030504040204" pitchFamily="50" charset="-128"/>
              <a:ea typeface="メイリオ" panose="020B0604030504040204" pitchFamily="50" charset="-128"/>
            </a:endParaRPr>
          </a:p>
        </p:txBody>
      </p:sp>
      <p:sp>
        <p:nvSpPr>
          <p:cNvPr id="5" name="円/楕円 6">
            <a:extLst>
              <a:ext uri="{FF2B5EF4-FFF2-40B4-BE49-F238E27FC236}">
                <a16:creationId xmlns:a16="http://schemas.microsoft.com/office/drawing/2014/main" id="{8842724D-DD31-4075-A5D2-B324C971A451}"/>
              </a:ext>
            </a:extLst>
          </p:cNvPr>
          <p:cNvSpPr/>
          <p:nvPr/>
        </p:nvSpPr>
        <p:spPr>
          <a:xfrm>
            <a:off x="9437326" y="6432064"/>
            <a:ext cx="474980" cy="495530"/>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kern="0" dirty="0">
                <a:solidFill>
                  <a:prstClr val="black"/>
                </a:solidFill>
                <a:latin typeface="メイリオ" panose="020B0604030504040204" pitchFamily="50" charset="-128"/>
                <a:ea typeface="メイリオ" panose="020B0604030504040204" pitchFamily="50" charset="-128"/>
              </a:rPr>
              <a:t>7</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0694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71F92D2-3A00-4EBF-8955-CA78D287BA36}"/>
              </a:ext>
            </a:extLst>
          </p:cNvPr>
          <p:cNvPicPr>
            <a:picLocks noChangeAspect="1"/>
          </p:cNvPicPr>
          <p:nvPr/>
        </p:nvPicPr>
        <p:blipFill>
          <a:blip r:embed="rId2"/>
          <a:stretch>
            <a:fillRect/>
          </a:stretch>
        </p:blipFill>
        <p:spPr>
          <a:xfrm>
            <a:off x="-52679" y="0"/>
            <a:ext cx="9958679" cy="6821914"/>
          </a:xfrm>
          <a:prstGeom prst="rect">
            <a:avLst/>
          </a:prstGeom>
        </p:spPr>
      </p:pic>
      <p:sp>
        <p:nvSpPr>
          <p:cNvPr id="4" name="テキスト ボックス 3">
            <a:extLst>
              <a:ext uri="{FF2B5EF4-FFF2-40B4-BE49-F238E27FC236}">
                <a16:creationId xmlns:a16="http://schemas.microsoft.com/office/drawing/2014/main" id="{02AFF8B5-5776-48AD-949E-A81B82E6F5EE}"/>
              </a:ext>
            </a:extLst>
          </p:cNvPr>
          <p:cNvSpPr txBox="1"/>
          <p:nvPr/>
        </p:nvSpPr>
        <p:spPr>
          <a:xfrm>
            <a:off x="8388991" y="184558"/>
            <a:ext cx="1300293"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(2)</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①</a:t>
            </a:r>
            <a:endParaRPr kumimoji="1" lang="en-US" altLang="ja-JP" b="1" dirty="0">
              <a:latin typeface="メイリオ" panose="020B0604030504040204" pitchFamily="50" charset="-128"/>
              <a:ea typeface="メイリオ" panose="020B0604030504040204" pitchFamily="50" charset="-128"/>
            </a:endParaRPr>
          </a:p>
        </p:txBody>
      </p:sp>
      <p:sp>
        <p:nvSpPr>
          <p:cNvPr id="5" name="円/楕円 6">
            <a:extLst>
              <a:ext uri="{FF2B5EF4-FFF2-40B4-BE49-F238E27FC236}">
                <a16:creationId xmlns:a16="http://schemas.microsoft.com/office/drawing/2014/main" id="{B6CCECCC-DAE9-402F-9B3F-7D66B324BB89}"/>
              </a:ext>
            </a:extLst>
          </p:cNvPr>
          <p:cNvSpPr/>
          <p:nvPr/>
        </p:nvSpPr>
        <p:spPr>
          <a:xfrm>
            <a:off x="9437326" y="6432064"/>
            <a:ext cx="474980" cy="495530"/>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kern="0" dirty="0">
                <a:solidFill>
                  <a:prstClr val="black"/>
                </a:solidFill>
                <a:latin typeface="メイリオ" panose="020B0604030504040204" pitchFamily="50" charset="-128"/>
                <a:ea typeface="メイリオ" panose="020B0604030504040204" pitchFamily="50" charset="-128"/>
              </a:rPr>
              <a:t>8</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3397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5B824D-BD8F-4115-A98E-DCE09CF62B55}"/>
              </a:ext>
            </a:extLst>
          </p:cNvPr>
          <p:cNvPicPr>
            <a:picLocks noChangeAspect="1"/>
          </p:cNvPicPr>
          <p:nvPr/>
        </p:nvPicPr>
        <p:blipFill>
          <a:blip r:embed="rId2"/>
          <a:stretch>
            <a:fillRect/>
          </a:stretch>
        </p:blipFill>
        <p:spPr>
          <a:xfrm>
            <a:off x="5090" y="0"/>
            <a:ext cx="9895819" cy="6858000"/>
          </a:xfrm>
          <a:prstGeom prst="rect">
            <a:avLst/>
          </a:prstGeom>
        </p:spPr>
      </p:pic>
      <p:sp>
        <p:nvSpPr>
          <p:cNvPr id="4" name="テキスト ボックス 3">
            <a:extLst>
              <a:ext uri="{FF2B5EF4-FFF2-40B4-BE49-F238E27FC236}">
                <a16:creationId xmlns:a16="http://schemas.microsoft.com/office/drawing/2014/main" id="{108670BD-9C9F-4808-9964-AD926C6476FE}"/>
              </a:ext>
            </a:extLst>
          </p:cNvPr>
          <p:cNvSpPr txBox="1"/>
          <p:nvPr/>
        </p:nvSpPr>
        <p:spPr>
          <a:xfrm>
            <a:off x="8414158" y="184558"/>
            <a:ext cx="1275126" cy="369332"/>
          </a:xfrm>
          <a:prstGeom prst="rect">
            <a:avLst/>
          </a:prstGeom>
          <a:solidFill>
            <a:schemeClr val="bg1"/>
          </a:solidFill>
          <a:ln w="12700">
            <a:solidFill>
              <a:schemeClr val="tx1"/>
            </a:solidFill>
          </a:ln>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(2)</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②</a:t>
            </a:r>
            <a:endParaRPr kumimoji="1" lang="en-US" altLang="ja-JP" b="1" dirty="0">
              <a:latin typeface="メイリオ" panose="020B0604030504040204" pitchFamily="50" charset="-128"/>
              <a:ea typeface="メイリオ" panose="020B0604030504040204" pitchFamily="50" charset="-128"/>
            </a:endParaRPr>
          </a:p>
        </p:txBody>
      </p:sp>
      <p:sp>
        <p:nvSpPr>
          <p:cNvPr id="5" name="円/楕円 6">
            <a:extLst>
              <a:ext uri="{FF2B5EF4-FFF2-40B4-BE49-F238E27FC236}">
                <a16:creationId xmlns:a16="http://schemas.microsoft.com/office/drawing/2014/main" id="{E92AE84A-BDA2-4B88-B58B-F7AC1219556B}"/>
              </a:ext>
            </a:extLst>
          </p:cNvPr>
          <p:cNvSpPr/>
          <p:nvPr/>
        </p:nvSpPr>
        <p:spPr>
          <a:xfrm>
            <a:off x="9437326" y="6432064"/>
            <a:ext cx="474980" cy="495530"/>
          </a:xfrm>
          <a:prstGeom prst="ellipse">
            <a:avLst/>
          </a:prstGeom>
          <a:no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9</a:t>
            </a:r>
            <a:endParaRPr kumimoji="0"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40085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618</Words>
  <Application>Microsoft Office PowerPoint</Application>
  <PresentationFormat>A4 210 x 297 mm</PresentationFormat>
  <Paragraphs>63</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メイリオ</vt:lpstr>
      <vt:lpstr>游ゴシック</vt:lpstr>
      <vt:lpstr>游ゴシック Light</vt:lpstr>
      <vt:lpstr>Arial</vt:lpstr>
      <vt:lpstr>Office テーマ</vt:lpstr>
      <vt:lpstr>第５期大阪府地域福祉支援計画の中間見直しに向けて</vt:lpstr>
      <vt:lpstr>包括的な支援体制の整備に関する府内の状況について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　夏子</dc:creator>
  <cp:lastModifiedBy>吉崎　啓司</cp:lastModifiedBy>
  <cp:revision>39</cp:revision>
  <cp:lastPrinted>2025-03-26T11:05:51Z</cp:lastPrinted>
  <dcterms:created xsi:type="dcterms:W3CDTF">2025-03-16T07:19:30Z</dcterms:created>
  <dcterms:modified xsi:type="dcterms:W3CDTF">2025-03-26T11:07:48Z</dcterms:modified>
</cp:coreProperties>
</file>