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60" r:id="rId5"/>
    <p:sldId id="259" r:id="rId6"/>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1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（１）</a:t>
          </a: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（２）</a:t>
          </a: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00B0F0"/>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（３）</a:t>
          </a: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（４）</a:t>
          </a: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pt>
    <dgm:pt modelId="{DF7A5F8E-B0A9-4DC8-9892-988BAF460BC4}" type="pres">
      <dgm:prSet presAssocID="{CBE9B4EE-1DAF-437F-B1F7-A78169498388}" presName="composite" presStyleCnt="0"/>
      <dgm:spPr/>
    </dgm:pt>
    <dgm:pt modelId="{263BD2CF-28C4-4092-9983-D3C77E96E283}" type="pres">
      <dgm:prSet presAssocID="{CBE9B4EE-1DAF-437F-B1F7-A78169498388}" presName="parentText" presStyleLbl="alignNode1" presStyleIdx="0" presStyleCnt="4" custScaleX="100522">
        <dgm:presLayoutVars>
          <dgm:chMax val="1"/>
          <dgm:bulletEnabled val="1"/>
        </dgm:presLayoutVars>
      </dgm:prSet>
      <dgm:spPr/>
    </dgm:pt>
    <dgm:pt modelId="{B6098A84-39E6-4259-82A2-B492BBB0368F}" type="pres">
      <dgm:prSet presAssocID="{CBE9B4EE-1DAF-437F-B1F7-A78169498388}" presName="descendantText" presStyleLbl="alignAcc1" presStyleIdx="0" presStyleCnt="4" custScaleY="100000">
        <dgm:presLayoutVars>
          <dgm:bulletEnabled val="1"/>
        </dgm:presLayoutVars>
      </dgm:prSet>
      <dgm:spPr/>
    </dgm:pt>
    <dgm:pt modelId="{5FAE5572-3B4F-45BE-82DE-5B247BEB7B44}" type="pres">
      <dgm:prSet presAssocID="{9D772164-BD76-4008-987B-BBB9B2E6CB4C}" presName="sp" presStyleCnt="0"/>
      <dgm:spPr/>
    </dgm:pt>
    <dgm:pt modelId="{B4C53216-A7C8-4052-8166-1E9D1DCCFEE8}" type="pres">
      <dgm:prSet presAssocID="{0655DC4D-101C-48E3-8CF7-5BC59D6E518F}" presName="composite" presStyleCnt="0"/>
      <dgm:spPr/>
    </dgm:pt>
    <dgm:pt modelId="{8B86865A-C7FC-4871-91B7-17601E608C00}" type="pres">
      <dgm:prSet presAssocID="{0655DC4D-101C-48E3-8CF7-5BC59D6E518F}" presName="parentText" presStyleLbl="alignNode1" presStyleIdx="1" presStyleCnt="4" custLinFactNeighborX="-1194" custLinFactNeighborY="-11368">
        <dgm:presLayoutVars>
          <dgm:chMax val="1"/>
          <dgm:bulletEnabled val="1"/>
        </dgm:presLayoutVars>
      </dgm:prSet>
      <dgm:spPr/>
    </dgm:pt>
    <dgm:pt modelId="{E224F703-97E3-44B3-A6CE-B1CDDB0646DA}" type="pres">
      <dgm:prSet presAssocID="{0655DC4D-101C-48E3-8CF7-5BC59D6E518F}" presName="descendantText" presStyleLbl="alignAcc1" presStyleIdx="1" presStyleCnt="4" custScaleY="116591" custLinFactNeighborY="-13909">
        <dgm:presLayoutVars>
          <dgm:bulletEnabled val="1"/>
        </dgm:presLayoutVars>
      </dgm:prSet>
      <dgm:spPr/>
    </dgm:pt>
    <dgm:pt modelId="{D5F1CB35-D694-44B0-B3E6-9D1819A7E907}" type="pres">
      <dgm:prSet presAssocID="{05DF7A3F-E284-408A-8EFC-A0D9E1206CA0}" presName="sp" presStyleCnt="0"/>
      <dgm:spPr/>
    </dgm:pt>
    <dgm:pt modelId="{9F8293BB-698E-4742-89B7-564E0DBA3B3C}" type="pres">
      <dgm:prSet presAssocID="{C214934C-DA12-4A94-B242-FD22DB0325AC}" presName="composite" presStyleCnt="0"/>
      <dgm:spPr/>
    </dgm:pt>
    <dgm:pt modelId="{5BEEA8FB-E323-4F70-A874-92E633AEA525}" type="pres">
      <dgm:prSet presAssocID="{C214934C-DA12-4A94-B242-FD22DB0325AC}" presName="parentText" presStyleLbl="alignNode1" presStyleIdx="2" presStyleCnt="4" custLinFactNeighborX="2427" custLinFactNeighborY="-19843">
        <dgm:presLayoutVars>
          <dgm:chMax val="1"/>
          <dgm:bulletEnabled val="1"/>
        </dgm:presLayoutVars>
      </dgm:prSet>
      <dgm:spPr/>
    </dgm:pt>
    <dgm:pt modelId="{1DF1873B-154B-4915-8178-8D74084BE029}" type="pres">
      <dgm:prSet presAssocID="{C214934C-DA12-4A94-B242-FD22DB0325AC}" presName="descendantText" presStyleLbl="alignAcc1" presStyleIdx="2" presStyleCnt="4" custScaleY="140254" custLinFactNeighborX="14" custLinFactNeighborY="-14040">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pt>
    <dgm:pt modelId="{81D2E59D-7E29-4517-949F-69586D768DC1}" type="pres">
      <dgm:prSet presAssocID="{05615420-162E-44F7-9FDD-75B1793BBBBC}" presName="sp" presStyleCnt="0"/>
      <dgm:spPr/>
    </dgm:pt>
    <dgm:pt modelId="{612FB2FA-8F7F-4E75-B16A-88CA3BD4DED9}" type="pres">
      <dgm:prSet presAssocID="{B10C239D-63CE-4CDE-ADBF-5A6E4F419954}" presName="composite" presStyleCnt="0"/>
      <dgm:spPr/>
    </dgm:pt>
    <dgm:pt modelId="{C3F31C96-FF38-402C-A0CE-402384DCB038}" type="pres">
      <dgm:prSet presAssocID="{B10C239D-63CE-4CDE-ADBF-5A6E4F419954}" presName="parentText" presStyleLbl="alignNode1" presStyleIdx="3" presStyleCnt="4" custLinFactNeighborX="1857" custLinFactNeighborY="-13063">
        <dgm:presLayoutVars>
          <dgm:chMax val="1"/>
          <dgm:bulletEnabled val="1"/>
        </dgm:presLayoutVars>
      </dgm:prSet>
      <dgm:spPr/>
    </dgm:pt>
    <dgm:pt modelId="{0BE81439-86E2-4CEE-B758-ABCAFD3F89C2}" type="pres">
      <dgm:prSet presAssocID="{B10C239D-63CE-4CDE-ADBF-5A6E4F419954}" presName="descendantText" presStyleLbl="alignAcc1" presStyleIdx="3" presStyleCnt="4" custScaleY="71238" custLinFactNeighborX="14" custLinFactNeighborY="-17620">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pt>
  </dgm:ptLst>
  <dgm:cxnLst>
    <dgm:cxn modelId="{FDB71611-E260-4B39-ACAD-EF8D0707E8C3}" type="presOf" srcId="{FF8B84D3-5758-4DD3-8157-34B1817C00B3}" destId="{E224F703-97E3-44B3-A6CE-B1CDDB0646DA}" srcOrd="0" destOrd="0" presId="urn:microsoft.com/office/officeart/2005/8/layout/chevron2"/>
    <dgm:cxn modelId="{8EED1236-93DE-4F6C-8F32-A99C8D055127}" type="presOf" srcId="{0655DC4D-101C-48E3-8CF7-5BC59D6E518F}" destId="{8B86865A-C7FC-4871-91B7-17601E608C00}"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42D43043-A3E2-4A2B-BD3D-91BD8C033DC2}" srcId="{7E27BC4B-9BED-41F5-A06A-2F49958F34DF}" destId="{B10C239D-63CE-4CDE-ADBF-5A6E4F419954}" srcOrd="3" destOrd="0" parTransId="{0A640807-6D76-4727-8E0A-7B3687668F7D}" sibTransId="{077AF86D-7E28-4415-988F-128D43AF0063}"/>
    <dgm:cxn modelId="{1098D146-4EB0-47DB-B217-709E0BCAF005}" type="presOf" srcId="{75DFA851-5014-4BED-9E2A-8EDF825F9950}" destId="{B6098A84-39E6-4259-82A2-B492BBB0368F}"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6D92981-71D1-4141-B743-7604EBEB52D0}" srcId="{7E27BC4B-9BED-41F5-A06A-2F49958F34DF}" destId="{C214934C-DA12-4A94-B242-FD22DB0325AC}" srcOrd="2" destOrd="0" parTransId="{34E46014-9EC3-45E3-BD34-F1ADA0AFFBE2}" sibTransId="{05615420-162E-44F7-9FDD-75B1793BBBBC}"/>
    <dgm:cxn modelId="{27397B83-B053-4382-9C95-12C497E11598}" type="presOf" srcId="{7E27BC4B-9BED-41F5-A06A-2F49958F34DF}" destId="{91F47603-AE00-436B-B4EE-2999C28EEAD2}" srcOrd="0" destOrd="0" presId="urn:microsoft.com/office/officeart/2005/8/layout/chevron2"/>
    <dgm:cxn modelId="{BD986DC4-5563-477D-986D-88EE76C05E04}" srcId="{7E27BC4B-9BED-41F5-A06A-2F49958F34DF}" destId="{CBE9B4EE-1DAF-437F-B1F7-A78169498388}" srcOrd="0" destOrd="0" parTransId="{8BBAC269-09C1-46F9-A0E9-710E0AF273E7}" sibTransId="{9D772164-BD76-4008-987B-BBB9B2E6CB4C}"/>
    <dgm:cxn modelId="{7E2542C8-3005-4DD9-8D80-5134A0630EE4}" type="presOf" srcId="{C214934C-DA12-4A94-B242-FD22DB0325AC}" destId="{5BEEA8FB-E323-4F70-A874-92E633AEA525}"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D6D317D0-D27C-425D-8C7E-590CDB13AC11}" type="presOf" srcId="{CBE9B4EE-1DAF-437F-B1F7-A78169498388}" destId="{263BD2CF-28C4-4092-9983-D3C77E96E283}" srcOrd="0" destOrd="0" presId="urn:microsoft.com/office/officeart/2005/8/layout/chevron2"/>
    <dgm:cxn modelId="{1F450BD6-67F5-4857-96D3-83A8F697D69B}" type="presOf" srcId="{B10C239D-63CE-4CDE-ADBF-5A6E4F419954}" destId="{C3F31C96-FF38-402C-A0CE-402384DCB038}"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94470" y="198763"/>
          <a:ext cx="1304410" cy="917853"/>
        </a:xfrm>
        <a:prstGeom prst="chevron">
          <a:avLst/>
        </a:prstGeom>
        <a:solidFill>
          <a:srgbClr val="F81B02"/>
        </a:solidFill>
        <a:ln w="15875" cap="flat" cmpd="sng" algn="ctr">
          <a:solidFill>
            <a:srgbClr val="FF0000"/>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（１）</a:t>
          </a:r>
        </a:p>
      </dsp:txBody>
      <dsp:txXfrm rot="-5400000">
        <a:off x="-1191" y="464412"/>
        <a:ext cx="917853" cy="386557"/>
      </dsp:txXfrm>
    </dsp:sp>
    <dsp:sp modelId="{B6098A84-39E6-4259-82A2-B492BBB0368F}">
      <dsp:nvSpPr>
        <dsp:cNvPr id="0" name=""/>
        <dsp:cNvSpPr/>
      </dsp:nvSpPr>
      <dsp:spPr>
        <a:xfrm rot="5400000">
          <a:off x="4719976" y="-3800211"/>
          <a:ext cx="848312" cy="8459707"/>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914279" y="46897"/>
        <a:ext cx="8418296" cy="765490"/>
      </dsp:txXfrm>
    </dsp:sp>
    <dsp:sp modelId="{8B86865A-C7FC-4871-91B7-17601E608C00}">
      <dsp:nvSpPr>
        <dsp:cNvPr id="0" name=""/>
        <dsp:cNvSpPr/>
      </dsp:nvSpPr>
      <dsp:spPr>
        <a:xfrm rot="5400000">
          <a:off x="-196853" y="1289375"/>
          <a:ext cx="1304410" cy="913087"/>
        </a:xfrm>
        <a:prstGeom prst="chevron">
          <a:avLst/>
        </a:prstGeom>
        <a:solidFill>
          <a:srgbClr val="FC7715"/>
        </a:solidFill>
        <a:ln w="15875" cap="flat" cmpd="sng" algn="ctr">
          <a:solidFill>
            <a:srgbClr val="FC7715"/>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（２）</a:t>
          </a:r>
        </a:p>
      </dsp:txBody>
      <dsp:txXfrm rot="-5400000">
        <a:off x="-1191" y="1550258"/>
        <a:ext cx="913087" cy="391323"/>
      </dsp:txXfrm>
    </dsp:sp>
    <dsp:sp modelId="{E224F703-97E3-44B3-A6CE-B1CDDB0646DA}">
      <dsp:nvSpPr>
        <dsp:cNvPr id="0" name=""/>
        <dsp:cNvSpPr/>
      </dsp:nvSpPr>
      <dsp:spPr>
        <a:xfrm rot="5400000">
          <a:off x="4647481" y="-2681850"/>
          <a:ext cx="988536" cy="8459707"/>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911896" y="1101991"/>
        <a:ext cx="8411451" cy="892024"/>
      </dsp:txXfrm>
    </dsp:sp>
    <dsp:sp modelId="{5BEEA8FB-E323-4F70-A874-92E633AEA525}">
      <dsp:nvSpPr>
        <dsp:cNvPr id="0" name=""/>
        <dsp:cNvSpPr/>
      </dsp:nvSpPr>
      <dsp:spPr>
        <a:xfrm rot="5400000">
          <a:off x="-174692" y="2515656"/>
          <a:ext cx="1304410" cy="913087"/>
        </a:xfrm>
        <a:prstGeom prst="chevron">
          <a:avLst/>
        </a:prstGeom>
        <a:solidFill>
          <a:srgbClr val="00B0F0"/>
        </a:solidFill>
        <a:ln w="15875" cap="flat" cmpd="sng" algn="ctr">
          <a:solidFill>
            <a:srgbClr val="00B0F0"/>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（３）</a:t>
          </a:r>
        </a:p>
      </dsp:txBody>
      <dsp:txXfrm rot="-5400000">
        <a:off x="20970" y="2776539"/>
        <a:ext cx="913087" cy="391323"/>
      </dsp:txXfrm>
    </dsp:sp>
    <dsp:sp modelId="{1DF1873B-154B-4915-8178-8D74084BE029}">
      <dsp:nvSpPr>
        <dsp:cNvPr id="0" name=""/>
        <dsp:cNvSpPr/>
      </dsp:nvSpPr>
      <dsp:spPr>
        <a:xfrm rot="5400000">
          <a:off x="4548350" y="-1346132"/>
          <a:ext cx="1189167" cy="8459707"/>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miter lim="800000"/>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79897" y="3770274"/>
          <a:ext cx="1304410" cy="913087"/>
        </a:xfrm>
        <a:prstGeom prst="chevron">
          <a:avLst/>
        </a:prstGeom>
        <a:solidFill>
          <a:srgbClr val="002060"/>
        </a:solidFill>
        <a:ln w="15875" cap="flat" cmpd="sng" algn="ctr">
          <a:solidFill>
            <a:srgbClr val="002060"/>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（４）</a:t>
          </a:r>
        </a:p>
      </dsp:txBody>
      <dsp:txXfrm rot="-5400000">
        <a:off x="15765" y="4031157"/>
        <a:ext cx="913087" cy="391323"/>
      </dsp:txXfrm>
    </dsp:sp>
    <dsp:sp modelId="{0BE81439-86E2-4CEE-B758-ABCAFD3F89C2}">
      <dsp:nvSpPr>
        <dsp:cNvPr id="0" name=""/>
        <dsp:cNvSpPr/>
      </dsp:nvSpPr>
      <dsp:spPr>
        <a:xfrm rot="5400000">
          <a:off x="4840932" y="-210306"/>
          <a:ext cx="604003" cy="8459707"/>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78113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123318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327560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53616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49756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336104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3735279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1936957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1131122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391397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DD93A0-2394-45C4-92E1-255AC7869657}"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100213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D93A0-2394-45C4-92E1-255AC7869657}"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BCD3F-DBB0-4F1A-A679-EC0E1ECA000E}" type="slidenum">
              <a:rPr kumimoji="1" lang="ja-JP" altLang="en-US" smtClean="0"/>
              <a:t>‹#›</a:t>
            </a:fld>
            <a:endParaRPr kumimoji="1" lang="ja-JP" altLang="en-US"/>
          </a:p>
        </p:txBody>
      </p:sp>
    </p:spTree>
    <p:extLst>
      <p:ext uri="{BB962C8B-B14F-4D97-AF65-F5344CB8AC3E}">
        <p14:creationId xmlns:p14="http://schemas.microsoft.com/office/powerpoint/2010/main" val="3202553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a:extLst>
              <a:ext uri="{FF2B5EF4-FFF2-40B4-BE49-F238E27FC236}">
                <a16:creationId xmlns:a16="http://schemas.microsoft.com/office/drawing/2014/main" id="{CFCB36FC-8BFD-4658-803C-13870827FB39}"/>
              </a:ext>
            </a:extLst>
          </p:cNvPr>
          <p:cNvSpPr txBox="1">
            <a:spLocks noChangeArrowheads="1"/>
          </p:cNvSpPr>
          <p:nvPr/>
        </p:nvSpPr>
        <p:spPr bwMode="auto">
          <a:xfrm>
            <a:off x="182931" y="142830"/>
            <a:ext cx="9723070" cy="1651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lnSpc>
                <a:spcPts val="2300"/>
              </a:lnSpc>
              <a:spcBef>
                <a:spcPct val="0"/>
              </a:spcBef>
              <a:buFontTx/>
              <a:buNone/>
            </a:pPr>
            <a:r>
              <a:rPr lang="ja-JP" altLang="en-US" sz="1800" b="1" u="sng" dirty="0">
                <a:latin typeface="メイリオ" panose="020B0604030504040204" pitchFamily="50" charset="-128"/>
                <a:ea typeface="メイリオ" panose="020B0604030504040204" pitchFamily="50" charset="-128"/>
                <a:cs typeface="Meiryo UI" pitchFamily="50" charset="-128"/>
              </a:rPr>
              <a:t>第５期大阪府地域福祉支援計画の概要</a:t>
            </a:r>
            <a:endParaRPr lang="en-US" altLang="ja-JP" sz="1800" b="1" u="sng" dirty="0">
              <a:latin typeface="メイリオ" panose="020B0604030504040204" pitchFamily="50" charset="-128"/>
              <a:ea typeface="メイリオ" panose="020B0604030504040204" pitchFamily="50" charset="-128"/>
              <a:cs typeface="Meiryo UI" pitchFamily="50" charset="-128"/>
            </a:endParaRPr>
          </a:p>
          <a:p>
            <a:pPr eaLnBrk="1" hangingPunct="1">
              <a:lnSpc>
                <a:spcPts val="2000"/>
              </a:lnSpc>
              <a:spcBef>
                <a:spcPct val="0"/>
              </a:spcBef>
              <a:buFontTx/>
              <a:buNone/>
            </a:pPr>
            <a:r>
              <a:rPr lang="ja-JP" altLang="en-US" sz="1200" dirty="0">
                <a:latin typeface="メイリオ" panose="020B0604030504040204" pitchFamily="50" charset="-128"/>
                <a:ea typeface="メイリオ" panose="020B0604030504040204" pitchFamily="50" charset="-128"/>
                <a:cs typeface="Meiryo UI" pitchFamily="50" charset="-128"/>
              </a:rPr>
              <a:t>　</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dirty="0">
                <a:latin typeface="メイリオ" panose="020B0604030504040204" pitchFamily="50" charset="-128"/>
                <a:ea typeface="メイリオ" panose="020B0604030504040204" pitchFamily="50" charset="-128"/>
                <a:cs typeface="Meiryo UI" pitchFamily="50" charset="-128"/>
              </a:rPr>
              <a:t>計画期間</a:t>
            </a:r>
            <a:r>
              <a:rPr lang="en-US" altLang="ja-JP" sz="1200" dirty="0">
                <a:latin typeface="メイリオ" panose="020B0604030504040204" pitchFamily="50" charset="-128"/>
                <a:ea typeface="メイリオ" panose="020B0604030504040204" pitchFamily="50" charset="-128"/>
                <a:cs typeface="Meiryo UI" pitchFamily="50" charset="-128"/>
              </a:rPr>
              <a:t>] </a:t>
            </a:r>
            <a:r>
              <a:rPr lang="ja-JP" altLang="en-US" sz="1200" dirty="0">
                <a:latin typeface="メイリオ" panose="020B0604030504040204" pitchFamily="50" charset="-128"/>
                <a:ea typeface="メイリオ" panose="020B0604030504040204" pitchFamily="50" charset="-128"/>
                <a:cs typeface="Meiryo UI" pitchFamily="50" charset="-128"/>
              </a:rPr>
              <a:t>　令和</a:t>
            </a:r>
            <a:r>
              <a:rPr lang="en-US" altLang="ja-JP" sz="1200" dirty="0">
                <a:latin typeface="メイリオ" panose="020B0604030504040204" pitchFamily="50" charset="-128"/>
                <a:ea typeface="メイリオ" panose="020B0604030504040204" pitchFamily="50" charset="-128"/>
                <a:cs typeface="Meiryo UI" pitchFamily="50" charset="-128"/>
              </a:rPr>
              <a:t>6</a:t>
            </a:r>
            <a:r>
              <a:rPr lang="ja-JP" altLang="en-US" sz="1200" dirty="0">
                <a:latin typeface="メイリオ" panose="020B0604030504040204" pitchFamily="50" charset="-128"/>
                <a:ea typeface="メイリオ" panose="020B0604030504040204" pitchFamily="50" charset="-128"/>
                <a:cs typeface="Meiryo UI" pitchFamily="50" charset="-128"/>
              </a:rPr>
              <a:t>年度から令和</a:t>
            </a:r>
            <a:r>
              <a:rPr lang="en-US" altLang="ja-JP" sz="1200" dirty="0">
                <a:latin typeface="メイリオ" panose="020B0604030504040204" pitchFamily="50" charset="-128"/>
                <a:ea typeface="メイリオ" panose="020B0604030504040204" pitchFamily="50" charset="-128"/>
                <a:cs typeface="Meiryo UI" pitchFamily="50" charset="-128"/>
              </a:rPr>
              <a:t>11</a:t>
            </a:r>
            <a:r>
              <a:rPr lang="ja-JP" altLang="en-US" sz="1200" dirty="0">
                <a:latin typeface="メイリオ" panose="020B0604030504040204" pitchFamily="50" charset="-128"/>
                <a:ea typeface="メイリオ" panose="020B0604030504040204" pitchFamily="50" charset="-128"/>
                <a:cs typeface="Meiryo UI" pitchFamily="50" charset="-128"/>
              </a:rPr>
              <a:t>年度（</a:t>
            </a:r>
            <a:r>
              <a:rPr lang="en-US" altLang="ja-JP" sz="1200" dirty="0">
                <a:latin typeface="メイリオ" panose="020B0604030504040204" pitchFamily="50" charset="-128"/>
                <a:ea typeface="メイリオ" panose="020B0604030504040204" pitchFamily="50" charset="-128"/>
                <a:cs typeface="Meiryo UI" pitchFamily="50" charset="-128"/>
              </a:rPr>
              <a:t>6</a:t>
            </a:r>
            <a:r>
              <a:rPr lang="ja-JP" altLang="en-US" sz="1200" dirty="0">
                <a:latin typeface="メイリオ" panose="020B0604030504040204" pitchFamily="50" charset="-128"/>
                <a:ea typeface="メイリオ" panose="020B0604030504040204" pitchFamily="50" charset="-128"/>
                <a:cs typeface="Meiryo UI" pitchFamily="50" charset="-128"/>
              </a:rPr>
              <a:t>年間）　</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dirty="0">
                <a:latin typeface="メイリオ" panose="020B0604030504040204" pitchFamily="50" charset="-128"/>
                <a:ea typeface="メイリオ" panose="020B0604030504040204" pitchFamily="50" charset="-128"/>
                <a:cs typeface="Meiryo UI" pitchFamily="50" charset="-128"/>
              </a:rPr>
              <a:t>令和</a:t>
            </a:r>
            <a:r>
              <a:rPr lang="en-US" altLang="ja-JP" sz="1200" dirty="0">
                <a:latin typeface="メイリオ" panose="020B0604030504040204" pitchFamily="50" charset="-128"/>
                <a:ea typeface="メイリオ" panose="020B0604030504040204" pitchFamily="50" charset="-128"/>
                <a:cs typeface="Meiryo UI" pitchFamily="50" charset="-128"/>
              </a:rPr>
              <a:t>8</a:t>
            </a:r>
            <a:r>
              <a:rPr lang="ja-JP" altLang="en-US" sz="1200" dirty="0">
                <a:latin typeface="メイリオ" panose="020B0604030504040204" pitchFamily="50" charset="-128"/>
                <a:ea typeface="メイリオ" panose="020B0604030504040204" pitchFamily="50" charset="-128"/>
                <a:cs typeface="Meiryo UI" pitchFamily="50" charset="-128"/>
              </a:rPr>
              <a:t>年度に中間見直し</a:t>
            </a:r>
          </a:p>
          <a:p>
            <a:pPr eaLnBrk="1" hangingPunct="1">
              <a:lnSpc>
                <a:spcPts val="2000"/>
              </a:lnSpc>
              <a:spcBef>
                <a:spcPct val="0"/>
              </a:spcBef>
              <a:buFontTx/>
              <a:buNone/>
            </a:pPr>
            <a:r>
              <a:rPr lang="ja-JP" altLang="en-US" sz="1200" dirty="0">
                <a:latin typeface="メイリオ" panose="020B0604030504040204" pitchFamily="50" charset="-128"/>
                <a:ea typeface="メイリオ" panose="020B0604030504040204" pitchFamily="50" charset="-128"/>
                <a:cs typeface="Meiryo UI" pitchFamily="50" charset="-128"/>
              </a:rPr>
              <a:t>　</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dirty="0">
                <a:latin typeface="メイリオ" panose="020B0604030504040204" pitchFamily="50" charset="-128"/>
                <a:ea typeface="メイリオ" panose="020B0604030504040204" pitchFamily="50" charset="-128"/>
                <a:cs typeface="Meiryo UI" pitchFamily="50" charset="-128"/>
              </a:rPr>
              <a:t>計画のめざすビジョン</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dirty="0">
                <a:latin typeface="メイリオ" panose="020B0604030504040204" pitchFamily="50" charset="-128"/>
                <a:ea typeface="メイリオ" panose="020B0604030504040204" pitchFamily="50" charset="-128"/>
                <a:cs typeface="Meiryo UI" pitchFamily="50" charset="-128"/>
              </a:rPr>
              <a:t>　</a:t>
            </a:r>
            <a:r>
              <a:rPr lang="ja-JP" altLang="en-US" sz="1200" spc="-100" dirty="0">
                <a:latin typeface="メイリオ" panose="020B0604030504040204" pitchFamily="50" charset="-128"/>
                <a:ea typeface="メイリオ" panose="020B0604030504040204" pitchFamily="50" charset="-128"/>
                <a:cs typeface="Meiryo UI" pitchFamily="50" charset="-128"/>
              </a:rPr>
              <a:t>●誰もが困ったときに身近なところで支援を受けられる地域社会　 </a:t>
            </a:r>
            <a:endParaRPr lang="en-US" altLang="ja-JP" sz="1200" spc="-100" dirty="0">
              <a:latin typeface="メイリオ" panose="020B0604030504040204" pitchFamily="50" charset="-128"/>
              <a:ea typeface="メイリオ" panose="020B0604030504040204" pitchFamily="50" charset="-128"/>
              <a:cs typeface="Meiryo UI" pitchFamily="50" charset="-128"/>
            </a:endParaRPr>
          </a:p>
          <a:p>
            <a:pPr eaLnBrk="1" hangingPunct="1">
              <a:lnSpc>
                <a:spcPts val="2000"/>
              </a:lnSpc>
              <a:spcBef>
                <a:spcPct val="0"/>
              </a:spcBef>
              <a:buFontTx/>
              <a:buNone/>
            </a:pPr>
            <a:r>
              <a:rPr lang="ja-JP" altLang="en-US" sz="1200" spc="-100" dirty="0">
                <a:latin typeface="メイリオ" panose="020B0604030504040204" pitchFamily="50" charset="-128"/>
                <a:ea typeface="メイリオ" panose="020B0604030504040204" pitchFamily="50" charset="-128"/>
                <a:cs typeface="Meiryo UI" pitchFamily="50" charset="-128"/>
              </a:rPr>
              <a:t>　　　　　　　　　　　　　　 ●地域のつながりの中で、ともに支え、ともに生きる地域社会</a:t>
            </a:r>
          </a:p>
          <a:p>
            <a:pPr eaLnBrk="1" hangingPunct="1">
              <a:lnSpc>
                <a:spcPts val="2000"/>
              </a:lnSpc>
              <a:spcBef>
                <a:spcPct val="0"/>
              </a:spcBef>
              <a:buFontTx/>
              <a:buNone/>
            </a:pPr>
            <a:r>
              <a:rPr lang="ja-JP" altLang="en-US" sz="1200" dirty="0">
                <a:latin typeface="メイリオ" panose="020B0604030504040204" pitchFamily="50" charset="-128"/>
                <a:ea typeface="メイリオ" panose="020B0604030504040204" pitchFamily="50" charset="-128"/>
                <a:cs typeface="Meiryo UI" pitchFamily="50" charset="-128"/>
              </a:rPr>
              <a:t>　    　　　　　　　　　　  ●あらゆる主体の協働により福祉活動が実践されている地域社会</a:t>
            </a:r>
            <a:endParaRPr lang="en-US" altLang="ja-JP" sz="1200" dirty="0">
              <a:latin typeface="メイリオ" panose="020B0604030504040204" pitchFamily="50" charset="-128"/>
              <a:ea typeface="メイリオ" panose="020B0604030504040204" pitchFamily="50" charset="-128"/>
              <a:cs typeface="Meiryo UI" pitchFamily="50" charset="-128"/>
            </a:endParaRPr>
          </a:p>
          <a:p>
            <a:pPr eaLnBrk="1" hangingPunct="1">
              <a:lnSpc>
                <a:spcPts val="2000"/>
              </a:lnSpc>
              <a:spcBef>
                <a:spcPct val="0"/>
              </a:spcBef>
              <a:buNone/>
            </a:pPr>
            <a:r>
              <a:rPr lang="ja-JP" altLang="en-US" sz="1200" dirty="0">
                <a:latin typeface="メイリオ" panose="020B0604030504040204" pitchFamily="50" charset="-128"/>
                <a:ea typeface="メイリオ" panose="020B0604030504040204" pitchFamily="50" charset="-128"/>
                <a:cs typeface="Meiryo UI" pitchFamily="50" charset="-128"/>
              </a:rPr>
              <a:t>　</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dirty="0">
                <a:latin typeface="メイリオ" panose="020B0604030504040204" pitchFamily="50" charset="-128"/>
                <a:ea typeface="メイリオ" panose="020B0604030504040204" pitchFamily="50" charset="-128"/>
                <a:cs typeface="Meiryo UI" pitchFamily="50" charset="-128"/>
              </a:rPr>
              <a:t>具体的な施策</a:t>
            </a:r>
            <a:r>
              <a:rPr lang="en-US" altLang="ja-JP" sz="1200" dirty="0">
                <a:latin typeface="メイリオ" panose="020B0604030504040204" pitchFamily="50" charset="-128"/>
                <a:ea typeface="メイリオ" panose="020B0604030504040204" pitchFamily="50" charset="-128"/>
                <a:cs typeface="Meiryo UI" pitchFamily="50" charset="-128"/>
              </a:rPr>
              <a:t>]</a:t>
            </a:r>
            <a:r>
              <a:rPr lang="ja-JP" altLang="en-US" sz="1200" spc="-100" dirty="0">
                <a:latin typeface="メイリオ" panose="020B0604030504040204" pitchFamily="50" charset="-128"/>
                <a:ea typeface="メイリオ" panose="020B0604030504040204" pitchFamily="50" charset="-128"/>
                <a:cs typeface="Meiryo UI" pitchFamily="50" charset="-128"/>
              </a:rPr>
              <a:t> 　上記の３つのビジョンを掲げ、（</a:t>
            </a:r>
            <a:r>
              <a:rPr lang="en-US" altLang="ja-JP" sz="1200" spc="-100" dirty="0">
                <a:latin typeface="メイリオ" panose="020B0604030504040204" pitchFamily="50" charset="-128"/>
                <a:ea typeface="メイリオ" panose="020B0604030504040204" pitchFamily="50" charset="-128"/>
                <a:cs typeface="Meiryo UI" pitchFamily="50" charset="-128"/>
              </a:rPr>
              <a:t>1</a:t>
            </a:r>
            <a:r>
              <a:rPr lang="ja-JP" altLang="en-US" sz="1200" spc="-100" dirty="0">
                <a:latin typeface="メイリオ" panose="020B0604030504040204" pitchFamily="50" charset="-128"/>
                <a:ea typeface="メイリオ" panose="020B0604030504040204" pitchFamily="50" charset="-128"/>
                <a:cs typeface="Meiryo UI" pitchFamily="50" charset="-128"/>
              </a:rPr>
              <a:t>）～（</a:t>
            </a:r>
            <a:r>
              <a:rPr lang="en-US" altLang="ja-JP" sz="1200" spc="-100" dirty="0">
                <a:latin typeface="メイリオ" panose="020B0604030504040204" pitchFamily="50" charset="-128"/>
                <a:ea typeface="メイリオ" panose="020B0604030504040204" pitchFamily="50" charset="-128"/>
                <a:cs typeface="Meiryo UI" pitchFamily="50" charset="-128"/>
              </a:rPr>
              <a:t>4</a:t>
            </a:r>
            <a:r>
              <a:rPr lang="ja-JP" altLang="en-US" sz="1200" spc="-100" dirty="0">
                <a:latin typeface="メイリオ" panose="020B0604030504040204" pitchFamily="50" charset="-128"/>
                <a:ea typeface="メイリオ" panose="020B0604030504040204" pitchFamily="50" charset="-128"/>
                <a:cs typeface="Meiryo UI" pitchFamily="50" charset="-128"/>
              </a:rPr>
              <a:t>）に掲げる</a:t>
            </a:r>
            <a:r>
              <a:rPr lang="en-US" altLang="ja-JP" sz="1200" spc="-100" dirty="0">
                <a:latin typeface="メイリオ" panose="020B0604030504040204" pitchFamily="50" charset="-128"/>
                <a:ea typeface="メイリオ" panose="020B0604030504040204" pitchFamily="50" charset="-128"/>
                <a:cs typeface="Meiryo UI" pitchFamily="50" charset="-128"/>
              </a:rPr>
              <a:t>4</a:t>
            </a:r>
            <a:r>
              <a:rPr lang="ja-JP" altLang="en-US" sz="1200" spc="-100" dirty="0">
                <a:latin typeface="メイリオ" panose="020B0604030504040204" pitchFamily="50" charset="-128"/>
                <a:ea typeface="メイリオ" panose="020B0604030504040204" pitchFamily="50" charset="-128"/>
                <a:cs typeface="Meiryo UI" pitchFamily="50" charset="-128"/>
              </a:rPr>
              <a:t>つの方向性に沿って、</a:t>
            </a:r>
            <a:r>
              <a:rPr lang="en-US" altLang="ja-JP" sz="1200" spc="-100" dirty="0">
                <a:latin typeface="メイリオ" panose="020B0604030504040204" pitchFamily="50" charset="-128"/>
                <a:ea typeface="メイリオ" panose="020B0604030504040204" pitchFamily="50" charset="-128"/>
                <a:cs typeface="Meiryo UI" pitchFamily="50" charset="-128"/>
              </a:rPr>
              <a:t>18</a:t>
            </a:r>
            <a:r>
              <a:rPr lang="ja-JP" altLang="en-US" sz="1200" spc="-100" dirty="0">
                <a:latin typeface="メイリオ" panose="020B0604030504040204" pitchFamily="50" charset="-128"/>
                <a:ea typeface="メイリオ" panose="020B0604030504040204" pitchFamily="50" charset="-128"/>
                <a:cs typeface="Meiryo UI" pitchFamily="50" charset="-128"/>
              </a:rPr>
              <a:t>項目の具体的な施策展開を図る。</a:t>
            </a:r>
          </a:p>
        </p:txBody>
      </p:sp>
      <p:grpSp>
        <p:nvGrpSpPr>
          <p:cNvPr id="18" name="グループ化 17">
            <a:extLst>
              <a:ext uri="{FF2B5EF4-FFF2-40B4-BE49-F238E27FC236}">
                <a16:creationId xmlns:a16="http://schemas.microsoft.com/office/drawing/2014/main" id="{59145FFA-EFB5-48E5-A7EE-E5DD1D149FCE}"/>
              </a:ext>
            </a:extLst>
          </p:cNvPr>
          <p:cNvGrpSpPr/>
          <p:nvPr/>
        </p:nvGrpSpPr>
        <p:grpSpPr>
          <a:xfrm>
            <a:off x="383600" y="1896725"/>
            <a:ext cx="9372795" cy="5061943"/>
            <a:chOff x="383600" y="1821224"/>
            <a:chExt cx="9372795" cy="5061943"/>
          </a:xfrm>
        </p:grpSpPr>
        <p:graphicFrame>
          <p:nvGraphicFramePr>
            <p:cNvPr id="8" name="図表 7">
              <a:extLst>
                <a:ext uri="{FF2B5EF4-FFF2-40B4-BE49-F238E27FC236}">
                  <a16:creationId xmlns:a16="http://schemas.microsoft.com/office/drawing/2014/main" id="{F55822EB-A9D2-4E78-9B24-539875055E1F}"/>
                </a:ext>
              </a:extLst>
            </p:cNvPr>
            <p:cNvGraphicFramePr/>
            <p:nvPr>
              <p:extLst>
                <p:ext uri="{D42A27DB-BD31-4B8C-83A1-F6EECF244321}">
                  <p14:modId xmlns:p14="http://schemas.microsoft.com/office/powerpoint/2010/main" val="809328063"/>
                </p:ext>
              </p:extLst>
            </p:nvPr>
          </p:nvGraphicFramePr>
          <p:xfrm>
            <a:off x="383600" y="1828263"/>
            <a:ext cx="9372795" cy="5054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正方形/長方形 8">
              <a:extLst>
                <a:ext uri="{FF2B5EF4-FFF2-40B4-BE49-F238E27FC236}">
                  <a16:creationId xmlns:a16="http://schemas.microsoft.com/office/drawing/2014/main" id="{0EE5EDA1-060E-4F21-B4DF-4D92210D6AE5}"/>
                </a:ext>
              </a:extLst>
            </p:cNvPr>
            <p:cNvSpPr/>
            <p:nvPr/>
          </p:nvSpPr>
          <p:spPr>
            <a:xfrm>
              <a:off x="1291621" y="1821224"/>
              <a:ext cx="5114492" cy="30777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誰ひとり取り残さない重層的なセーフティネットの拡充</a:t>
              </a:r>
            </a:p>
          </p:txBody>
        </p:sp>
        <p:sp>
          <p:nvSpPr>
            <p:cNvPr id="10" name="正方形/長方形 9">
              <a:extLst>
                <a:ext uri="{FF2B5EF4-FFF2-40B4-BE49-F238E27FC236}">
                  <a16:creationId xmlns:a16="http://schemas.microsoft.com/office/drawing/2014/main" id="{B535C3D9-E55D-4C5F-A926-2A4CC766082F}"/>
                </a:ext>
              </a:extLst>
            </p:cNvPr>
            <p:cNvSpPr/>
            <p:nvPr/>
          </p:nvSpPr>
          <p:spPr>
            <a:xfrm>
              <a:off x="1309843" y="2876018"/>
              <a:ext cx="3444115" cy="296326"/>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11" name="正方形/長方形 10">
              <a:extLst>
                <a:ext uri="{FF2B5EF4-FFF2-40B4-BE49-F238E27FC236}">
                  <a16:creationId xmlns:a16="http://schemas.microsoft.com/office/drawing/2014/main" id="{554DB4DA-230D-4F09-BA0D-5D4EB6C20CEE}"/>
                </a:ext>
              </a:extLst>
            </p:cNvPr>
            <p:cNvSpPr/>
            <p:nvPr/>
          </p:nvSpPr>
          <p:spPr>
            <a:xfrm>
              <a:off x="1291621" y="4117966"/>
              <a:ext cx="3444115" cy="296326"/>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12" name="正方形/長方形 11">
              <a:extLst>
                <a:ext uri="{FF2B5EF4-FFF2-40B4-BE49-F238E27FC236}">
                  <a16:creationId xmlns:a16="http://schemas.microsoft.com/office/drawing/2014/main" id="{539305CA-7AEA-4DF3-B9EB-BBCF9492F47F}"/>
                </a:ext>
              </a:extLst>
            </p:cNvPr>
            <p:cNvSpPr/>
            <p:nvPr/>
          </p:nvSpPr>
          <p:spPr>
            <a:xfrm>
              <a:off x="1309842" y="5542307"/>
              <a:ext cx="3444115" cy="296326"/>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14" name="正方形/長方形 13">
            <a:extLst>
              <a:ext uri="{FF2B5EF4-FFF2-40B4-BE49-F238E27FC236}">
                <a16:creationId xmlns:a16="http://schemas.microsoft.com/office/drawing/2014/main" id="{4FE682BA-4960-4CA1-A3C5-6D05AF7860BE}"/>
              </a:ext>
            </a:extLst>
          </p:cNvPr>
          <p:cNvSpPr/>
          <p:nvPr/>
        </p:nvSpPr>
        <p:spPr>
          <a:xfrm>
            <a:off x="1456060" y="2230545"/>
            <a:ext cx="8323235" cy="502702"/>
          </a:xfrm>
          <a:prstGeom prst="rect">
            <a:avLst/>
          </a:prstGeom>
        </p:spPr>
        <p:txBody>
          <a:bodyPr wrap="square" anchor="ctr">
            <a:spAutoFit/>
          </a:bodyPr>
          <a:lstStyle/>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① 重層的支援体制整備事業の推進　 ② 地域における権利擁護の推進　 ③ 生活困窮者への支援</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④ 虐待や</a:t>
            </a:r>
            <a:r>
              <a:rPr kumimoji="1" lang="en-US" altLang="ja-JP" sz="1200" b="1" dirty="0">
                <a:solidFill>
                  <a:prstClr val="black"/>
                </a:solidFill>
                <a:latin typeface="メイリオ" panose="020B0604030504040204" pitchFamily="50" charset="-128"/>
                <a:ea typeface="メイリオ" panose="020B0604030504040204" pitchFamily="50" charset="-128"/>
              </a:rPr>
              <a:t>DV</a:t>
            </a:r>
            <a:r>
              <a:rPr kumimoji="1" lang="ja-JP" altLang="en-US" sz="1200" b="1" dirty="0">
                <a:solidFill>
                  <a:prstClr val="black"/>
                </a:solidFill>
                <a:latin typeface="メイリオ" panose="020B0604030504040204" pitchFamily="50" charset="-128"/>
                <a:ea typeface="メイリオ" panose="020B0604030504040204" pitchFamily="50" charset="-128"/>
              </a:rPr>
              <a:t>防止に向けた地域における取組みの推進　⑤ 様々な課題への対応（ひきこもり、ヤングケアラー等）</a:t>
            </a: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C821487E-D747-48B2-8C80-0202C169DE28}"/>
              </a:ext>
            </a:extLst>
          </p:cNvPr>
          <p:cNvSpPr/>
          <p:nvPr/>
        </p:nvSpPr>
        <p:spPr>
          <a:xfrm>
            <a:off x="1444610" y="3260142"/>
            <a:ext cx="8323235" cy="702756"/>
          </a:xfrm>
          <a:prstGeom prst="rect">
            <a:avLst/>
          </a:prstGeom>
        </p:spPr>
        <p:txBody>
          <a:bodyPr wrap="square" anchor="ctr">
            <a:spAutoFit/>
          </a:bodyPr>
          <a:lstStyle/>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① 地域福祉のコーディネーターの協働　 ② 民生委員・児童委員が活動しやすい環境整備　</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ボランティアの参加促進・多様な機会創出　④ 災害時における避難行動要支援者に対する支援体制の充実  </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⑤ 介護・福祉人材の確保　⑥ 教育・保育人材の確保　</a:t>
            </a: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56B7C59D-12C7-4D81-89A0-D52AD03DB91C}"/>
              </a:ext>
            </a:extLst>
          </p:cNvPr>
          <p:cNvSpPr/>
          <p:nvPr/>
        </p:nvSpPr>
        <p:spPr>
          <a:xfrm>
            <a:off x="1399834" y="4459639"/>
            <a:ext cx="8323235" cy="913070"/>
          </a:xfrm>
          <a:prstGeom prst="rect">
            <a:avLst/>
          </a:prstGeom>
        </p:spPr>
        <p:txBody>
          <a:bodyPr wrap="square" anchor="ctr">
            <a:spAutoFit/>
          </a:bodyPr>
          <a:lstStyle/>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① 安全・安心に暮らせる住まいと福祉のまちづくりの推進　② 社会福祉協議会に対する活動支援 </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地域の多様な主体</a:t>
            </a:r>
            <a:r>
              <a:rPr kumimoji="1" lang="en-US" altLang="ja-JP" sz="1200" b="1" dirty="0">
                <a:solidFill>
                  <a:prstClr val="black"/>
                </a:solidFill>
                <a:latin typeface="メイリオ" panose="020B0604030504040204" pitchFamily="50" charset="-128"/>
                <a:ea typeface="メイリオ" panose="020B0604030504040204" pitchFamily="50" charset="-128"/>
              </a:rPr>
              <a:t>(</a:t>
            </a:r>
            <a:r>
              <a:rPr kumimoji="1" lang="ja-JP" altLang="en-US" sz="1200" b="1" dirty="0">
                <a:solidFill>
                  <a:prstClr val="black"/>
                </a:solidFill>
                <a:latin typeface="メイリオ" panose="020B0604030504040204" pitchFamily="50" charset="-128"/>
                <a:ea typeface="メイリオ" panose="020B0604030504040204" pitchFamily="50" charset="-128"/>
              </a:rPr>
              <a:t>企業、福祉施設等、隣保館、</a:t>
            </a:r>
            <a:r>
              <a:rPr kumimoji="1" lang="en-US" altLang="ja-JP" sz="1200" b="1" dirty="0">
                <a:solidFill>
                  <a:prstClr val="black"/>
                </a:solidFill>
                <a:latin typeface="メイリオ" panose="020B0604030504040204" pitchFamily="50" charset="-128"/>
                <a:ea typeface="メイリオ" panose="020B0604030504040204" pitchFamily="50" charset="-128"/>
              </a:rPr>
              <a:t>NPO</a:t>
            </a:r>
            <a:r>
              <a:rPr kumimoji="1" lang="ja-JP" altLang="en-US" sz="1200" b="1" dirty="0">
                <a:solidFill>
                  <a:prstClr val="black"/>
                </a:solidFill>
                <a:latin typeface="メイリオ" panose="020B0604030504040204" pitchFamily="50" charset="-128"/>
                <a:ea typeface="メイリオ" panose="020B0604030504040204" pitchFamily="50" charset="-128"/>
              </a:rPr>
              <a:t>など</a:t>
            </a:r>
            <a:r>
              <a:rPr kumimoji="1" lang="en-US" altLang="ja-JP" sz="1200" b="1" dirty="0">
                <a:solidFill>
                  <a:prstClr val="black"/>
                </a:solidFill>
                <a:latin typeface="メイリオ" panose="020B0604030504040204" pitchFamily="50" charset="-128"/>
                <a:ea typeface="メイリオ" panose="020B0604030504040204" pitchFamily="50" charset="-128"/>
              </a:rPr>
              <a:t>)</a:t>
            </a:r>
            <a:r>
              <a:rPr kumimoji="1" lang="ja-JP" altLang="en-US" sz="1200" b="1" dirty="0">
                <a:solidFill>
                  <a:prstClr val="black"/>
                </a:solidFill>
                <a:latin typeface="メイリオ" panose="020B0604030504040204" pitchFamily="50" charset="-128"/>
                <a:ea typeface="メイリオ" panose="020B0604030504040204" pitchFamily="50" charset="-128"/>
              </a:rPr>
              <a:t>との協働　④福祉基金の活用・推進　</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⑤ 矯正施設退所予定者等への社会復帰支援  ⑥ 第三者評価等による福祉サービスの質の向上</a:t>
            </a:r>
            <a:endParaRPr kumimoji="1" lang="en-US" altLang="ja-JP" sz="1200" b="1" dirty="0">
              <a:solidFill>
                <a:prstClr val="black"/>
              </a:solidFill>
              <a:latin typeface="メイリオ" panose="020B0604030504040204" pitchFamily="50" charset="-128"/>
              <a:ea typeface="メイリオ" panose="020B060403050404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⑦ 社会福祉法人及び福祉サービス事業者への適正な指導監査</a:t>
            </a: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672E47AA-70DB-4AA3-8632-7F07C52CAC2A}"/>
              </a:ext>
            </a:extLst>
          </p:cNvPr>
          <p:cNvSpPr/>
          <p:nvPr/>
        </p:nvSpPr>
        <p:spPr>
          <a:xfrm>
            <a:off x="1456060" y="5914134"/>
            <a:ext cx="8323235" cy="297517"/>
          </a:xfrm>
          <a:prstGeom prst="rect">
            <a:avLst/>
          </a:prstGeom>
        </p:spPr>
        <p:txBody>
          <a:bodyPr wrap="square" anchor="ctr">
            <a:spAutoFit/>
          </a:bodyPr>
          <a:lstStyle/>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① 市町村の取組みに対する支援　　② 市町村地域福祉計画等の策定・改定支援</a:t>
            </a: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C9C34EA9-667E-41F9-8777-01D16492E1F9}"/>
              </a:ext>
            </a:extLst>
          </p:cNvPr>
          <p:cNvSpPr txBox="1"/>
          <p:nvPr/>
        </p:nvSpPr>
        <p:spPr>
          <a:xfrm>
            <a:off x="8742955" y="142830"/>
            <a:ext cx="980114" cy="253916"/>
          </a:xfrm>
          <a:prstGeom prst="rect">
            <a:avLst/>
          </a:prstGeom>
          <a:noFill/>
          <a:ln w="19050">
            <a:solidFill>
              <a:schemeClr val="tx1"/>
            </a:solidFill>
          </a:ln>
        </p:spPr>
        <p:txBody>
          <a:bodyPr wrap="square" rtlCol="0" anchor="ctr">
            <a:spAutoFit/>
          </a:bodyPr>
          <a:lstStyle/>
          <a:p>
            <a:pPr algn="ctr"/>
            <a:r>
              <a:rPr kumimoji="1" lang="ja-JP" altLang="en-US" sz="1050" b="1" dirty="0">
                <a:latin typeface="メイリオ" panose="020B0604030504040204" pitchFamily="50" charset="-128"/>
                <a:ea typeface="メイリオ" panose="020B0604030504040204" pitchFamily="50" charset="-128"/>
              </a:rPr>
              <a:t>資料２</a:t>
            </a:r>
          </a:p>
        </p:txBody>
      </p:sp>
      <p:sp>
        <p:nvSpPr>
          <p:cNvPr id="20" name="円/楕円 6">
            <a:extLst>
              <a:ext uri="{FF2B5EF4-FFF2-40B4-BE49-F238E27FC236}">
                <a16:creationId xmlns:a16="http://schemas.microsoft.com/office/drawing/2014/main" id="{3832C767-0AAF-4714-8DB2-067A81275D0E}"/>
              </a:ext>
            </a:extLst>
          </p:cNvPr>
          <p:cNvSpPr/>
          <p:nvPr/>
        </p:nvSpPr>
        <p:spPr>
          <a:xfrm>
            <a:off x="9437326" y="6432064"/>
            <a:ext cx="474980" cy="49553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5810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CF001D-343C-46C0-9E8E-1EFE9B573240}"/>
              </a:ext>
            </a:extLst>
          </p:cNvPr>
          <p:cNvSpPr>
            <a:spLocks noGrp="1"/>
          </p:cNvSpPr>
          <p:nvPr>
            <p:ph type="ctrTitle"/>
          </p:nvPr>
        </p:nvSpPr>
        <p:spPr>
          <a:xfrm>
            <a:off x="694364" y="90205"/>
            <a:ext cx="8420100" cy="471749"/>
          </a:xfrm>
        </p:spPr>
        <p:txBody>
          <a:bodyPr>
            <a:noAutofit/>
          </a:bodyPr>
          <a:lstStyle/>
          <a:p>
            <a:r>
              <a:rPr kumimoji="1" lang="ja-JP" altLang="en-US" sz="1800" b="1" dirty="0">
                <a:latin typeface="メイリオ" panose="020B0604030504040204" pitchFamily="50" charset="-128"/>
                <a:ea typeface="メイリオ" panose="020B0604030504040204" pitchFamily="50" charset="-128"/>
              </a:rPr>
              <a:t>第５期大阪府地域福祉支援計画における目標・指標の進捗について</a:t>
            </a:r>
          </a:p>
        </p:txBody>
      </p:sp>
      <p:sp>
        <p:nvSpPr>
          <p:cNvPr id="5" name="テキスト ボックス 4">
            <a:extLst>
              <a:ext uri="{FF2B5EF4-FFF2-40B4-BE49-F238E27FC236}">
                <a16:creationId xmlns:a16="http://schemas.microsoft.com/office/drawing/2014/main" id="{C2A837F4-9BEC-4654-8F5C-4FD14722CA71}"/>
              </a:ext>
            </a:extLst>
          </p:cNvPr>
          <p:cNvSpPr txBox="1"/>
          <p:nvPr/>
        </p:nvSpPr>
        <p:spPr>
          <a:xfrm>
            <a:off x="0" y="673127"/>
            <a:ext cx="7204045" cy="307777"/>
          </a:xfrm>
          <a:prstGeom prst="rect">
            <a:avLst/>
          </a:prstGeom>
          <a:noFill/>
        </p:spPr>
        <p:txBody>
          <a:bodyPr wrap="square">
            <a:spAutoFit/>
          </a:bodyPr>
          <a:lstStyle/>
          <a:p>
            <a:r>
              <a:rPr lang="ja-JP" altLang="en-US" sz="1400" b="1" u="sng" dirty="0">
                <a:latin typeface="メイリオ" panose="020B0604030504040204" pitchFamily="50" charset="-128"/>
                <a:ea typeface="メイリオ" panose="020B0604030504040204" pitchFamily="50" charset="-128"/>
              </a:rPr>
              <a:t>（1）誰ひとり取り残さない重層的なセーフティネットの拡充</a:t>
            </a:r>
          </a:p>
        </p:txBody>
      </p:sp>
      <p:sp>
        <p:nvSpPr>
          <p:cNvPr id="7" name="テキスト ボックス 6">
            <a:extLst>
              <a:ext uri="{FF2B5EF4-FFF2-40B4-BE49-F238E27FC236}">
                <a16:creationId xmlns:a16="http://schemas.microsoft.com/office/drawing/2014/main" id="{D2A45AB4-0D3C-4B7A-9FE1-F3BF96F701B0}"/>
              </a:ext>
            </a:extLst>
          </p:cNvPr>
          <p:cNvSpPr txBox="1"/>
          <p:nvPr/>
        </p:nvSpPr>
        <p:spPr>
          <a:xfrm>
            <a:off x="153011" y="1044740"/>
            <a:ext cx="5601837" cy="900246"/>
          </a:xfrm>
          <a:prstGeom prst="rect">
            <a:avLst/>
          </a:prstGeom>
          <a:noFill/>
          <a:ln w="28575">
            <a:solidFill>
              <a:srgbClr val="FF0000"/>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▶重層的支援体制整備事業及び重層的支援体制整備事業への移行準備事業を実施している</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市町村数</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令和５（2023）年度：重層的支援体制整備事業　11市町</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重層的支援体制整備事業への移行準備事業　7市町村</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令和11（2029）年度目標：全市町村（</a:t>
            </a:r>
            <a:r>
              <a:rPr lang="en-US" altLang="ja-JP" sz="1050" dirty="0">
                <a:latin typeface="メイリオ" panose="020B0604030504040204" pitchFamily="50" charset="-128"/>
                <a:ea typeface="メイリオ" panose="020B0604030504040204" pitchFamily="50" charset="-128"/>
              </a:rPr>
              <a:t>43</a:t>
            </a:r>
            <a:r>
              <a:rPr lang="ja-JP" altLang="en-US" sz="1050" dirty="0">
                <a:latin typeface="メイリオ" panose="020B0604030504040204" pitchFamily="50" charset="-128"/>
                <a:ea typeface="メイリオ" panose="020B0604030504040204" pitchFamily="50" charset="-128"/>
              </a:rPr>
              <a:t>市町村）</a:t>
            </a:r>
          </a:p>
        </p:txBody>
      </p:sp>
      <p:sp>
        <p:nvSpPr>
          <p:cNvPr id="9" name="テキスト ボックス 8">
            <a:extLst>
              <a:ext uri="{FF2B5EF4-FFF2-40B4-BE49-F238E27FC236}">
                <a16:creationId xmlns:a16="http://schemas.microsoft.com/office/drawing/2014/main" id="{D26A5B4E-3FF0-4909-AAF0-7D20C90976BA}"/>
              </a:ext>
            </a:extLst>
          </p:cNvPr>
          <p:cNvSpPr txBox="1"/>
          <p:nvPr/>
        </p:nvSpPr>
        <p:spPr>
          <a:xfrm>
            <a:off x="153011" y="2016450"/>
            <a:ext cx="5601837" cy="2354491"/>
          </a:xfrm>
          <a:prstGeom prst="rect">
            <a:avLst/>
          </a:prstGeom>
          <a:noFill/>
          <a:ln w="28575">
            <a:solidFill>
              <a:srgbClr val="FF0000"/>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▶日常生活自立支援事業の待機者の解消等をめざすとともに、権利擁護支援を必要とする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人が適切な支援を受けられるよう、「権利擁護支援の地域連携ネットワーク」の構築に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向け、そのコーディネートを行う中核機関の整備や成年後見制度の担い手確保のための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市町村支援を行います。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a:t>
            </a:r>
            <a:r>
              <a:rPr lang="zh-TW" altLang="en-US" sz="1050" dirty="0">
                <a:latin typeface="メイリオ" panose="020B0604030504040204" pitchFamily="50" charset="-128"/>
                <a:ea typeface="メイリオ" panose="020B0604030504040204" pitchFamily="50" charset="-128"/>
              </a:rPr>
              <a:t>中核機関整備済市町村数</a:t>
            </a:r>
          </a:p>
          <a:p>
            <a:r>
              <a:rPr lang="zh-TW" altLang="en-US" sz="1050" dirty="0">
                <a:latin typeface="メイリオ" panose="020B0604030504040204" pitchFamily="50" charset="-128"/>
                <a:ea typeface="メイリオ" panose="020B0604030504040204" pitchFamily="50" charset="-128"/>
              </a:rPr>
              <a:t>   令和５（</a:t>
            </a:r>
            <a:r>
              <a:rPr lang="en-US" altLang="zh-TW" sz="1050" dirty="0">
                <a:latin typeface="メイリオ" panose="020B0604030504040204" pitchFamily="50" charset="-128"/>
                <a:ea typeface="メイリオ" panose="020B0604030504040204" pitchFamily="50" charset="-128"/>
              </a:rPr>
              <a:t>2023</a:t>
            </a:r>
            <a:r>
              <a:rPr lang="zh-TW" altLang="en-US" sz="1050" dirty="0">
                <a:latin typeface="メイリオ" panose="020B0604030504040204" pitchFamily="50" charset="-128"/>
                <a:ea typeface="メイリオ" panose="020B0604030504040204" pitchFamily="50" charset="-128"/>
              </a:rPr>
              <a:t>）年度：</a:t>
            </a:r>
            <a:r>
              <a:rPr lang="en-US" altLang="zh-TW" sz="1050" dirty="0">
                <a:latin typeface="メイリオ" panose="020B0604030504040204" pitchFamily="50" charset="-128"/>
                <a:ea typeface="メイリオ" panose="020B0604030504040204" pitchFamily="50" charset="-128"/>
              </a:rPr>
              <a:t>13</a:t>
            </a:r>
            <a:r>
              <a:rPr lang="zh-TW" altLang="en-US" sz="1050" dirty="0">
                <a:latin typeface="メイリオ" panose="020B0604030504040204" pitchFamily="50" charset="-128"/>
                <a:ea typeface="メイリオ" panose="020B0604030504040204" pitchFamily="50" charset="-128"/>
              </a:rPr>
              <a:t>市町</a:t>
            </a:r>
          </a:p>
          <a:p>
            <a:r>
              <a:rPr lang="zh-TW" altLang="en-US" sz="1050" dirty="0">
                <a:latin typeface="メイリオ" panose="020B0604030504040204" pitchFamily="50" charset="-128"/>
                <a:ea typeface="メイリオ" panose="020B0604030504040204" pitchFamily="50" charset="-128"/>
              </a:rPr>
              <a:t>   令和</a:t>
            </a:r>
            <a:r>
              <a:rPr lang="en-US" altLang="zh-TW" sz="1050" dirty="0">
                <a:latin typeface="メイリオ" panose="020B0604030504040204" pitchFamily="50" charset="-128"/>
                <a:ea typeface="メイリオ" panose="020B0604030504040204" pitchFamily="50" charset="-128"/>
              </a:rPr>
              <a:t>11</a:t>
            </a:r>
            <a:r>
              <a:rPr lang="zh-TW" altLang="en-US" sz="1050" dirty="0">
                <a:latin typeface="メイリオ" panose="020B0604030504040204" pitchFamily="50" charset="-128"/>
                <a:ea typeface="メイリオ" panose="020B0604030504040204" pitchFamily="50" charset="-128"/>
              </a:rPr>
              <a:t>（</a:t>
            </a:r>
            <a:r>
              <a:rPr lang="en-US" altLang="zh-TW" sz="1050" dirty="0">
                <a:latin typeface="メイリオ" panose="020B0604030504040204" pitchFamily="50" charset="-128"/>
                <a:ea typeface="メイリオ" panose="020B0604030504040204" pitchFamily="50" charset="-128"/>
              </a:rPr>
              <a:t>2029</a:t>
            </a:r>
            <a:r>
              <a:rPr lang="zh-TW" altLang="en-US" sz="1050" dirty="0">
                <a:latin typeface="メイリオ" panose="020B0604030504040204" pitchFamily="50" charset="-128"/>
                <a:ea typeface="メイリオ" panose="020B0604030504040204" pitchFamily="50" charset="-128"/>
              </a:rPr>
              <a:t>）年度目標：全市町村</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43</a:t>
            </a:r>
            <a:r>
              <a:rPr lang="ja-JP" altLang="en-US" sz="1050" dirty="0">
                <a:latin typeface="メイリオ" panose="020B0604030504040204" pitchFamily="50" charset="-128"/>
                <a:ea typeface="メイリオ" panose="020B0604030504040204" pitchFamily="50" charset="-128"/>
              </a:rPr>
              <a:t>市町村）</a:t>
            </a:r>
            <a:endParaRPr lang="en-US" altLang="zh-TW" sz="1050" dirty="0">
              <a:latin typeface="メイリオ" panose="020B0604030504040204" pitchFamily="50" charset="-128"/>
              <a:ea typeface="メイリオ" panose="020B0604030504040204" pitchFamily="50" charset="-128"/>
            </a:endParaRPr>
          </a:p>
          <a:p>
            <a:endParaRPr lang="en-US" altLang="zh-TW"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▶成年後見制度の担い手確保</a:t>
            </a: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）市民後見人養成・支援事業実施市町村数</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5</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2023</a:t>
            </a:r>
            <a:r>
              <a:rPr lang="ja-JP" altLang="en-US" sz="1050" dirty="0">
                <a:latin typeface="メイリオ" panose="020B0604030504040204" pitchFamily="50" charset="-128"/>
                <a:ea typeface="メイリオ" panose="020B0604030504040204" pitchFamily="50" charset="-128"/>
              </a:rPr>
              <a:t>）年度：</a:t>
            </a:r>
            <a:r>
              <a:rPr lang="en-US" altLang="ja-JP" sz="1050" dirty="0">
                <a:latin typeface="メイリオ" panose="020B0604030504040204" pitchFamily="50" charset="-128"/>
                <a:ea typeface="メイリオ" panose="020B0604030504040204" pitchFamily="50" charset="-128"/>
              </a:rPr>
              <a:t>23</a:t>
            </a:r>
            <a:r>
              <a:rPr lang="ja-JP" altLang="en-US" sz="1050" dirty="0">
                <a:latin typeface="メイリオ" panose="020B0604030504040204" pitchFamily="50" charset="-128"/>
                <a:ea typeface="メイリオ" panose="020B0604030504040204" pitchFamily="50" charset="-128"/>
              </a:rPr>
              <a:t>市町</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2029</a:t>
            </a:r>
            <a:r>
              <a:rPr lang="ja-JP" altLang="en-US" sz="1050" dirty="0">
                <a:latin typeface="メイリオ" panose="020B0604030504040204" pitchFamily="50" charset="-128"/>
                <a:ea typeface="メイリオ" panose="020B0604030504040204" pitchFamily="50" charset="-128"/>
              </a:rPr>
              <a:t>）年度目標：全市町村（</a:t>
            </a:r>
            <a:r>
              <a:rPr lang="en-US" altLang="ja-JP" sz="1050" dirty="0">
                <a:latin typeface="メイリオ" panose="020B0604030504040204" pitchFamily="50" charset="-128"/>
                <a:ea typeface="メイリオ" panose="020B0604030504040204" pitchFamily="50" charset="-128"/>
              </a:rPr>
              <a:t>43</a:t>
            </a:r>
            <a:r>
              <a:rPr lang="ja-JP" altLang="en-US" sz="1050" dirty="0">
                <a:latin typeface="メイリオ" panose="020B0604030504040204" pitchFamily="50" charset="-128"/>
                <a:ea typeface="メイリオ" panose="020B0604030504040204" pitchFamily="50" charset="-128"/>
              </a:rPr>
              <a:t>市町村）</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a:t>
            </a:r>
            <a:r>
              <a:rPr lang="ja-JP" altLang="en-US" sz="1050" dirty="0">
                <a:latin typeface="メイリオ" panose="020B0604030504040204" pitchFamily="50" charset="-128"/>
                <a:ea typeface="メイリオ" panose="020B0604030504040204" pitchFamily="50" charset="-128"/>
              </a:rPr>
              <a:t>）法人後見実施団体の育成について、市町村等と連携して取り組みます。</a:t>
            </a:r>
          </a:p>
        </p:txBody>
      </p:sp>
      <p:sp>
        <p:nvSpPr>
          <p:cNvPr id="11" name="テキスト ボックス 10">
            <a:extLst>
              <a:ext uri="{FF2B5EF4-FFF2-40B4-BE49-F238E27FC236}">
                <a16:creationId xmlns:a16="http://schemas.microsoft.com/office/drawing/2014/main" id="{F48DC36F-BF3B-48F8-8DFD-BAB59AF3E3B9}"/>
              </a:ext>
            </a:extLst>
          </p:cNvPr>
          <p:cNvSpPr txBox="1"/>
          <p:nvPr/>
        </p:nvSpPr>
        <p:spPr>
          <a:xfrm>
            <a:off x="153011" y="4442405"/>
            <a:ext cx="5601838" cy="738664"/>
          </a:xfrm>
          <a:prstGeom prst="rect">
            <a:avLst/>
          </a:prstGeom>
          <a:noFill/>
          <a:ln w="28575">
            <a:solidFill>
              <a:srgbClr val="FF0000"/>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▶生活困窮者自立支援制度に基づく努力義務事業を実施している自治体数（全</a:t>
            </a:r>
            <a:r>
              <a:rPr lang="en-US" altLang="ja-JP" sz="1050" dirty="0">
                <a:latin typeface="メイリオ" panose="020B0604030504040204" pitchFamily="50" charset="-128"/>
                <a:ea typeface="メイリオ" panose="020B0604030504040204" pitchFamily="50" charset="-128"/>
              </a:rPr>
              <a:t>35</a:t>
            </a:r>
            <a:r>
              <a:rPr lang="ja-JP" altLang="en-US" sz="1050" dirty="0">
                <a:latin typeface="メイリオ" panose="020B0604030504040204" pitchFamily="50" charset="-128"/>
                <a:ea typeface="メイリオ" panose="020B0604030504040204" pitchFamily="50" charset="-128"/>
              </a:rPr>
              <a:t>福祉事務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所設置自治体）</a:t>
            </a:r>
          </a:p>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家計改善　　　令和５（</a:t>
            </a:r>
            <a:r>
              <a:rPr lang="en-US" altLang="ja-JP" sz="1050" dirty="0">
                <a:latin typeface="メイリオ" panose="020B0604030504040204" pitchFamily="50" charset="-128"/>
                <a:ea typeface="メイリオ" panose="020B0604030504040204" pitchFamily="50" charset="-128"/>
              </a:rPr>
              <a:t>2023</a:t>
            </a:r>
            <a:r>
              <a:rPr lang="ja-JP" altLang="en-US" sz="1050" dirty="0">
                <a:latin typeface="メイリオ" panose="020B0604030504040204" pitchFamily="50" charset="-128"/>
                <a:ea typeface="メイリオ" panose="020B0604030504040204" pitchFamily="50" charset="-128"/>
              </a:rPr>
              <a:t>）年度：</a:t>
            </a:r>
            <a:r>
              <a:rPr lang="en-US" altLang="ja-JP" sz="1050" dirty="0">
                <a:latin typeface="メイリオ" panose="020B0604030504040204" pitchFamily="50" charset="-128"/>
                <a:ea typeface="メイリオ" panose="020B0604030504040204" pitchFamily="50" charset="-128"/>
              </a:rPr>
              <a:t>32</a:t>
            </a:r>
            <a:r>
              <a:rPr lang="ja-JP" altLang="en-US" sz="1050" dirty="0">
                <a:latin typeface="メイリオ" panose="020B0604030504040204" pitchFamily="50" charset="-128"/>
                <a:ea typeface="メイリオ" panose="020B0604030504040204" pitchFamily="50" charset="-128"/>
              </a:rPr>
              <a:t>自治体町</a:t>
            </a:r>
          </a:p>
          <a:p>
            <a:r>
              <a:rPr lang="ja-JP" altLang="en-US" sz="1050" dirty="0">
                <a:latin typeface="メイリオ" panose="020B0604030504040204" pitchFamily="50" charset="-128"/>
                <a:ea typeface="メイリオ" panose="020B0604030504040204" pitchFamily="50" charset="-128"/>
              </a:rPr>
              <a:t>　支援事業</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2029</a:t>
            </a:r>
            <a:r>
              <a:rPr lang="ja-JP" altLang="en-US" sz="1050" dirty="0">
                <a:latin typeface="メイリオ" panose="020B0604030504040204" pitchFamily="50" charset="-128"/>
                <a:ea typeface="メイリオ" panose="020B0604030504040204" pitchFamily="50" charset="-128"/>
              </a:rPr>
              <a:t>）年度目標：全福祉事務所設置自治体（</a:t>
            </a:r>
            <a:r>
              <a:rPr lang="en-US" altLang="ja-JP" sz="1050" dirty="0">
                <a:latin typeface="メイリオ" panose="020B0604030504040204" pitchFamily="50" charset="-128"/>
                <a:ea typeface="メイリオ" panose="020B0604030504040204" pitchFamily="50" charset="-128"/>
              </a:rPr>
              <a:t>35</a:t>
            </a:r>
            <a:r>
              <a:rPr lang="ja-JP" altLang="en-US" sz="1050" dirty="0">
                <a:latin typeface="メイリオ" panose="020B0604030504040204" pitchFamily="50" charset="-128"/>
                <a:ea typeface="メイリオ" panose="020B0604030504040204" pitchFamily="50" charset="-128"/>
              </a:rPr>
              <a:t>自治体）</a:t>
            </a:r>
          </a:p>
        </p:txBody>
      </p:sp>
      <p:sp>
        <p:nvSpPr>
          <p:cNvPr id="13" name="テキスト ボックス 12">
            <a:extLst>
              <a:ext uri="{FF2B5EF4-FFF2-40B4-BE49-F238E27FC236}">
                <a16:creationId xmlns:a16="http://schemas.microsoft.com/office/drawing/2014/main" id="{EA558744-15BA-47B7-81F2-5628F1DDA4F1}"/>
              </a:ext>
            </a:extLst>
          </p:cNvPr>
          <p:cNvSpPr txBox="1"/>
          <p:nvPr/>
        </p:nvSpPr>
        <p:spPr>
          <a:xfrm>
            <a:off x="153011" y="5288473"/>
            <a:ext cx="5601837" cy="1384995"/>
          </a:xfrm>
          <a:prstGeom prst="rect">
            <a:avLst/>
          </a:prstGeom>
          <a:noFill/>
          <a:ln w="28575">
            <a:solidFill>
              <a:srgbClr val="FF0000"/>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▶ひきこもりの早期発見と適切な支援機関につなぐ「市町村プラットフォーム」を早期に</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構築</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2022</a:t>
            </a:r>
            <a:r>
              <a:rPr lang="ja-JP" altLang="en-US" sz="1050" dirty="0">
                <a:latin typeface="メイリオ" panose="020B0604030504040204" pitchFamily="50" charset="-128"/>
                <a:ea typeface="メイリオ" panose="020B0604030504040204" pitchFamily="50" charset="-128"/>
              </a:rPr>
              <a:t>）年度：</a:t>
            </a:r>
            <a:r>
              <a:rPr lang="en-US" altLang="ja-JP" sz="1050" dirty="0">
                <a:latin typeface="メイリオ" panose="020B0604030504040204" pitchFamily="50" charset="-128"/>
                <a:ea typeface="メイリオ" panose="020B0604030504040204" pitchFamily="50" charset="-128"/>
              </a:rPr>
              <a:t>34</a:t>
            </a:r>
            <a:r>
              <a:rPr lang="ja-JP" altLang="en-US" sz="1050" dirty="0">
                <a:latin typeface="メイリオ" panose="020B0604030504040204" pitchFamily="50" charset="-128"/>
                <a:ea typeface="メイリオ" panose="020B0604030504040204" pitchFamily="50" charset="-128"/>
              </a:rPr>
              <a:t>市町村</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2029</a:t>
            </a:r>
            <a:r>
              <a:rPr lang="ja-JP" altLang="en-US" sz="1050" dirty="0">
                <a:latin typeface="メイリオ" panose="020B0604030504040204" pitchFamily="50" charset="-128"/>
                <a:ea typeface="メイリオ" panose="020B0604030504040204" pitchFamily="50" charset="-128"/>
              </a:rPr>
              <a:t>）年度目標：政令市除く全市町村（</a:t>
            </a:r>
            <a:r>
              <a:rPr lang="en-US" altLang="ja-JP" sz="1050" dirty="0">
                <a:latin typeface="メイリオ" panose="020B0604030504040204" pitchFamily="50" charset="-128"/>
                <a:ea typeface="メイリオ" panose="020B0604030504040204" pitchFamily="50" charset="-128"/>
              </a:rPr>
              <a:t>41</a:t>
            </a:r>
            <a:r>
              <a:rPr lang="ja-JP" altLang="en-US" sz="1050" dirty="0">
                <a:latin typeface="メイリオ" panose="020B0604030504040204" pitchFamily="50" charset="-128"/>
                <a:ea typeface="メイリオ" panose="020B0604030504040204" pitchFamily="50" charset="-128"/>
              </a:rPr>
              <a:t>市町村）</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▶ヤングケアラー相談窓口の設置</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5</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2023</a:t>
            </a:r>
            <a:r>
              <a:rPr lang="ja-JP" altLang="en-US" sz="1050" dirty="0">
                <a:latin typeface="メイリオ" panose="020B0604030504040204" pitchFamily="50" charset="-128"/>
                <a:ea typeface="メイリオ" panose="020B0604030504040204" pitchFamily="50" charset="-128"/>
              </a:rPr>
              <a:t>）年度：</a:t>
            </a:r>
            <a:r>
              <a:rPr lang="en-US" altLang="ja-JP" sz="1050" dirty="0">
                <a:latin typeface="メイリオ" panose="020B0604030504040204" pitchFamily="50" charset="-128"/>
                <a:ea typeface="メイリオ" panose="020B0604030504040204" pitchFamily="50" charset="-128"/>
              </a:rPr>
              <a:t>23</a:t>
            </a:r>
            <a:r>
              <a:rPr lang="ja-JP" altLang="en-US" sz="1050" dirty="0">
                <a:latin typeface="メイリオ" panose="020B0604030504040204" pitchFamily="50" charset="-128"/>
                <a:ea typeface="メイリオ" panose="020B0604030504040204" pitchFamily="50" charset="-128"/>
              </a:rPr>
              <a:t>市町村</a:t>
            </a:r>
          </a:p>
          <a:p>
            <a:r>
              <a:rPr lang="ja-JP" altLang="en-US" sz="1050" dirty="0">
                <a:latin typeface="メイリオ" panose="020B0604030504040204" pitchFamily="50" charset="-128"/>
                <a:ea typeface="メイリオ" panose="020B0604030504040204" pitchFamily="50" charset="-128"/>
              </a:rPr>
              <a:t>   令和</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2029</a:t>
            </a:r>
            <a:r>
              <a:rPr lang="ja-JP" altLang="en-US" sz="1050" dirty="0">
                <a:latin typeface="メイリオ" panose="020B0604030504040204" pitchFamily="50" charset="-128"/>
                <a:ea typeface="メイリオ" panose="020B0604030504040204" pitchFamily="50" charset="-128"/>
              </a:rPr>
              <a:t>）年度目標：全市町村（</a:t>
            </a:r>
            <a:r>
              <a:rPr lang="en-US" altLang="ja-JP" sz="1050" dirty="0">
                <a:latin typeface="メイリオ" panose="020B0604030504040204" pitchFamily="50" charset="-128"/>
                <a:ea typeface="メイリオ" panose="020B0604030504040204" pitchFamily="50" charset="-128"/>
              </a:rPr>
              <a:t>43</a:t>
            </a:r>
            <a:r>
              <a:rPr lang="ja-JP" altLang="en-US" sz="1050" dirty="0">
                <a:latin typeface="メイリオ" panose="020B0604030504040204" pitchFamily="50" charset="-128"/>
                <a:ea typeface="メイリオ" panose="020B0604030504040204" pitchFamily="50" charset="-128"/>
              </a:rPr>
              <a:t>市町村）</a:t>
            </a:r>
          </a:p>
        </p:txBody>
      </p:sp>
      <p:sp>
        <p:nvSpPr>
          <p:cNvPr id="10" name="テキスト ボックス 9">
            <a:extLst>
              <a:ext uri="{FF2B5EF4-FFF2-40B4-BE49-F238E27FC236}">
                <a16:creationId xmlns:a16="http://schemas.microsoft.com/office/drawing/2014/main" id="{11EB83D8-4770-46D5-80B3-129A1568E99D}"/>
              </a:ext>
            </a:extLst>
          </p:cNvPr>
          <p:cNvSpPr txBox="1"/>
          <p:nvPr/>
        </p:nvSpPr>
        <p:spPr>
          <a:xfrm>
            <a:off x="6300107" y="1028579"/>
            <a:ext cx="3521993" cy="900246"/>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令和6年度の実施状況：　</a:t>
            </a:r>
          </a:p>
          <a:p>
            <a:r>
              <a:rPr lang="ja-JP" altLang="en-US" sz="1050" b="1" dirty="0">
                <a:solidFill>
                  <a:schemeClr val="bg1"/>
                </a:solidFill>
                <a:latin typeface="メイリオ" panose="020B0604030504040204" pitchFamily="50" charset="-128"/>
                <a:ea typeface="メイリオ" panose="020B0604030504040204" pitchFamily="50" charset="-128"/>
              </a:rPr>
              <a:t>　重層的支援体制整備事業　18市町</a:t>
            </a:r>
          </a:p>
          <a:p>
            <a:r>
              <a:rPr lang="ja-JP" altLang="en-US" sz="1050" b="1" dirty="0">
                <a:solidFill>
                  <a:schemeClr val="bg1"/>
                </a:solidFill>
                <a:latin typeface="メイリオ" panose="020B0604030504040204" pitchFamily="50" charset="-128"/>
                <a:ea typeface="メイリオ" panose="020B0604030504040204" pitchFamily="50" charset="-128"/>
              </a:rPr>
              <a:t>　重層的支援体制整備事業への移行準備事業　8市町村</a:t>
            </a:r>
          </a:p>
          <a:p>
            <a:r>
              <a:rPr lang="ja-JP" altLang="en-US" sz="1050" b="1" dirty="0">
                <a:solidFill>
                  <a:schemeClr val="bg1"/>
                </a:solidFill>
                <a:latin typeface="メイリオ" panose="020B0604030504040204" pitchFamily="50" charset="-128"/>
                <a:ea typeface="メイリオ" panose="020B0604030504040204" pitchFamily="50" charset="-128"/>
              </a:rPr>
              <a:t>令和７年度の実施状況（予定）：</a:t>
            </a:r>
          </a:p>
          <a:p>
            <a:r>
              <a:rPr lang="ja-JP" altLang="en-US" sz="1050" b="1" dirty="0">
                <a:solidFill>
                  <a:schemeClr val="bg1"/>
                </a:solidFill>
                <a:latin typeface="メイリオ" panose="020B0604030504040204" pitchFamily="50" charset="-128"/>
                <a:ea typeface="メイリオ" panose="020B0604030504040204" pitchFamily="50" charset="-128"/>
              </a:rPr>
              <a:t>　重層的支援体制整備事業　26市町村</a:t>
            </a:r>
          </a:p>
        </p:txBody>
      </p:sp>
      <p:sp>
        <p:nvSpPr>
          <p:cNvPr id="12" name="テキスト ボックス 11">
            <a:extLst>
              <a:ext uri="{FF2B5EF4-FFF2-40B4-BE49-F238E27FC236}">
                <a16:creationId xmlns:a16="http://schemas.microsoft.com/office/drawing/2014/main" id="{9F445237-33F9-4E9F-9440-9CE80168CF01}"/>
              </a:ext>
            </a:extLst>
          </p:cNvPr>
          <p:cNvSpPr txBox="1"/>
          <p:nvPr/>
        </p:nvSpPr>
        <p:spPr>
          <a:xfrm>
            <a:off x="6300111" y="2027759"/>
            <a:ext cx="3521990" cy="900246"/>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地域連携ネットワークの構築に向け、市町村意見交換会や専門員派遣事業を実施</a:t>
            </a:r>
          </a:p>
          <a:p>
            <a:r>
              <a:rPr lang="en-US" altLang="ja-JP" sz="1050" b="1" dirty="0">
                <a:solidFill>
                  <a:schemeClr val="bg1"/>
                </a:solidFill>
                <a:latin typeface="メイリオ" panose="020B0604030504040204" pitchFamily="50" charset="-128"/>
                <a:ea typeface="メイリオ" panose="020B0604030504040204" pitchFamily="50" charset="-128"/>
              </a:rPr>
              <a:t>※</a:t>
            </a:r>
            <a:r>
              <a:rPr lang="ja-JP" altLang="en-US" sz="1050" b="1" dirty="0">
                <a:solidFill>
                  <a:schemeClr val="bg1"/>
                </a:solidFill>
                <a:latin typeface="メイリオ" panose="020B0604030504040204" pitchFamily="50" charset="-128"/>
                <a:ea typeface="メイリオ" panose="020B0604030504040204" pitchFamily="50" charset="-128"/>
              </a:rPr>
              <a:t>日常生活自立支援事業の利用実績</a:t>
            </a:r>
            <a:r>
              <a:rPr lang="ja-JP" altLang="en-US" sz="800" b="1" dirty="0">
                <a:solidFill>
                  <a:schemeClr val="bg1"/>
                </a:solidFill>
                <a:latin typeface="メイリオ" panose="020B0604030504040204" pitchFamily="50" charset="-128"/>
                <a:ea typeface="メイリオ" panose="020B0604030504040204" pitchFamily="50" charset="-128"/>
              </a:rPr>
              <a:t>（</a:t>
            </a:r>
            <a:r>
              <a:rPr lang="en-US" altLang="ja-JP" sz="800" b="1" dirty="0">
                <a:solidFill>
                  <a:schemeClr val="bg1"/>
                </a:solidFill>
                <a:latin typeface="メイリオ" panose="020B0604030504040204" pitchFamily="50" charset="-128"/>
                <a:ea typeface="メイリオ" panose="020B0604030504040204" pitchFamily="50" charset="-128"/>
              </a:rPr>
              <a:t>R6.12</a:t>
            </a:r>
            <a:r>
              <a:rPr lang="ja-JP" altLang="en-US" sz="800" b="1" dirty="0">
                <a:solidFill>
                  <a:schemeClr val="bg1"/>
                </a:solidFill>
                <a:latin typeface="メイリオ" panose="020B0604030504040204" pitchFamily="50" charset="-128"/>
                <a:ea typeface="メイリオ" panose="020B0604030504040204" pitchFamily="50" charset="-128"/>
              </a:rPr>
              <a:t>月末現在）</a:t>
            </a:r>
            <a:endParaRPr lang="ja-JP" altLang="en-US"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・利用契約者数　</a:t>
            </a:r>
            <a:r>
              <a:rPr lang="en-US" altLang="ja-JP" sz="1050" b="1" dirty="0">
                <a:solidFill>
                  <a:schemeClr val="bg1"/>
                </a:solidFill>
                <a:latin typeface="メイリオ" panose="020B0604030504040204" pitchFamily="50" charset="-128"/>
                <a:ea typeface="メイリオ" panose="020B0604030504040204" pitchFamily="50" charset="-128"/>
              </a:rPr>
              <a:t>2,945</a:t>
            </a:r>
            <a:r>
              <a:rPr lang="ja-JP" altLang="en-US" sz="1050" b="1" dirty="0">
                <a:solidFill>
                  <a:schemeClr val="bg1"/>
                </a:solidFill>
                <a:latin typeface="メイリオ" panose="020B0604030504040204" pitchFamily="50" charset="-128"/>
                <a:ea typeface="メイリオ" panose="020B0604030504040204" pitchFamily="50" charset="-128"/>
              </a:rPr>
              <a:t>名</a:t>
            </a:r>
          </a:p>
          <a:p>
            <a:r>
              <a:rPr lang="ja-JP" altLang="en-US" sz="1050" b="1" dirty="0">
                <a:solidFill>
                  <a:schemeClr val="bg1"/>
                </a:solidFill>
                <a:latin typeface="メイリオ" panose="020B0604030504040204" pitchFamily="50" charset="-128"/>
                <a:ea typeface="メイリオ" panose="020B0604030504040204" pitchFamily="50" charset="-128"/>
              </a:rPr>
              <a:t>　・待機者数　</a:t>
            </a:r>
            <a:r>
              <a:rPr lang="en-US" altLang="ja-JP" sz="1050" b="1" dirty="0">
                <a:solidFill>
                  <a:schemeClr val="bg1"/>
                </a:solidFill>
                <a:latin typeface="メイリオ" panose="020B0604030504040204" pitchFamily="50" charset="-128"/>
                <a:ea typeface="メイリオ" panose="020B0604030504040204" pitchFamily="50" charset="-128"/>
              </a:rPr>
              <a:t>121</a:t>
            </a:r>
            <a:r>
              <a:rPr lang="ja-JP" altLang="en-US" sz="1050" b="1" dirty="0">
                <a:solidFill>
                  <a:schemeClr val="bg1"/>
                </a:solidFill>
                <a:latin typeface="メイリオ" panose="020B0604030504040204" pitchFamily="50" charset="-128"/>
                <a:ea typeface="メイリオ" panose="020B0604030504040204" pitchFamily="50" charset="-128"/>
              </a:rPr>
              <a:t>名</a:t>
            </a:r>
          </a:p>
        </p:txBody>
      </p:sp>
      <p:sp>
        <p:nvSpPr>
          <p:cNvPr id="14" name="テキスト ボックス 13">
            <a:extLst>
              <a:ext uri="{FF2B5EF4-FFF2-40B4-BE49-F238E27FC236}">
                <a16:creationId xmlns:a16="http://schemas.microsoft.com/office/drawing/2014/main" id="{3D2BC2E5-686F-4FA4-AE7A-159B6E3781DE}"/>
              </a:ext>
            </a:extLst>
          </p:cNvPr>
          <p:cNvSpPr txBox="1"/>
          <p:nvPr/>
        </p:nvSpPr>
        <p:spPr>
          <a:xfrm>
            <a:off x="6300107" y="4643799"/>
            <a:ext cx="3521993" cy="415498"/>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努力義務事業を実施している自治体数</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令和６年度：</a:t>
            </a:r>
            <a:r>
              <a:rPr lang="en-US" altLang="ja-JP" sz="1050" b="1" dirty="0">
                <a:solidFill>
                  <a:schemeClr val="bg1"/>
                </a:solidFill>
                <a:latin typeface="メイリオ" panose="020B0604030504040204" pitchFamily="50" charset="-128"/>
                <a:ea typeface="メイリオ" panose="020B0604030504040204" pitchFamily="50" charset="-128"/>
              </a:rPr>
              <a:t>35</a:t>
            </a:r>
            <a:r>
              <a:rPr lang="ja-JP" altLang="en-US" sz="1050" b="1" dirty="0">
                <a:solidFill>
                  <a:schemeClr val="bg1"/>
                </a:solidFill>
                <a:latin typeface="メイリオ" panose="020B0604030504040204" pitchFamily="50" charset="-128"/>
                <a:ea typeface="メイリオ" panose="020B0604030504040204" pitchFamily="50" charset="-128"/>
              </a:rPr>
              <a:t>自治体</a:t>
            </a:r>
          </a:p>
        </p:txBody>
      </p:sp>
      <p:sp>
        <p:nvSpPr>
          <p:cNvPr id="15" name="テキスト ボックス 14">
            <a:extLst>
              <a:ext uri="{FF2B5EF4-FFF2-40B4-BE49-F238E27FC236}">
                <a16:creationId xmlns:a16="http://schemas.microsoft.com/office/drawing/2014/main" id="{2BE31B92-5E29-49B4-806F-6AF5EB0017B4}"/>
              </a:ext>
            </a:extLst>
          </p:cNvPr>
          <p:cNvSpPr txBox="1"/>
          <p:nvPr/>
        </p:nvSpPr>
        <p:spPr>
          <a:xfrm>
            <a:off x="6300107" y="5403939"/>
            <a:ext cx="3521993" cy="415498"/>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「市町村プラットフォーム」の構築市町村</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令和６年度：</a:t>
            </a:r>
            <a:r>
              <a:rPr lang="en-US" altLang="ja-JP" sz="1050" b="1" dirty="0">
                <a:solidFill>
                  <a:schemeClr val="bg1"/>
                </a:solidFill>
                <a:latin typeface="メイリオ" panose="020B0604030504040204" pitchFamily="50" charset="-128"/>
                <a:ea typeface="メイリオ" panose="020B0604030504040204" pitchFamily="50" charset="-128"/>
              </a:rPr>
              <a:t>38</a:t>
            </a:r>
            <a:r>
              <a:rPr lang="ja-JP" altLang="en-US" sz="1050" b="1" dirty="0">
                <a:solidFill>
                  <a:schemeClr val="bg1"/>
                </a:solidFill>
                <a:latin typeface="メイリオ" panose="020B0604030504040204" pitchFamily="50" charset="-128"/>
                <a:ea typeface="メイリオ" panose="020B0604030504040204" pitchFamily="50" charset="-128"/>
              </a:rPr>
              <a:t>市町村</a:t>
            </a:r>
          </a:p>
        </p:txBody>
      </p:sp>
      <p:sp>
        <p:nvSpPr>
          <p:cNvPr id="16" name="テキスト ボックス 15">
            <a:extLst>
              <a:ext uri="{FF2B5EF4-FFF2-40B4-BE49-F238E27FC236}">
                <a16:creationId xmlns:a16="http://schemas.microsoft.com/office/drawing/2014/main" id="{60ADD748-1DF2-48B9-A278-8D58828F5212}"/>
              </a:ext>
            </a:extLst>
          </p:cNvPr>
          <p:cNvSpPr txBox="1"/>
          <p:nvPr/>
        </p:nvSpPr>
        <p:spPr>
          <a:xfrm>
            <a:off x="6300107" y="3025939"/>
            <a:ext cx="3521993" cy="415498"/>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中核機関整備済市町村数</a:t>
            </a:r>
          </a:p>
          <a:p>
            <a:r>
              <a:rPr lang="en-US" altLang="ja-JP" sz="1050" b="1" dirty="0">
                <a:solidFill>
                  <a:schemeClr val="bg1"/>
                </a:solidFill>
                <a:latin typeface="メイリオ" panose="020B0604030504040204" pitchFamily="50" charset="-128"/>
                <a:ea typeface="メイリオ" panose="020B0604030504040204" pitchFamily="50" charset="-128"/>
              </a:rPr>
              <a:t>R6.12</a:t>
            </a:r>
            <a:r>
              <a:rPr lang="ja-JP" altLang="en-US" sz="1050" b="1" dirty="0">
                <a:solidFill>
                  <a:schemeClr val="bg1"/>
                </a:solidFill>
                <a:latin typeface="メイリオ" panose="020B0604030504040204" pitchFamily="50" charset="-128"/>
                <a:ea typeface="メイリオ" panose="020B0604030504040204" pitchFamily="50" charset="-128"/>
              </a:rPr>
              <a:t>月末現在：</a:t>
            </a:r>
            <a:r>
              <a:rPr lang="en-US" altLang="ja-JP" sz="1050" b="1" dirty="0">
                <a:solidFill>
                  <a:schemeClr val="bg1"/>
                </a:solidFill>
                <a:latin typeface="メイリオ" panose="020B0604030504040204" pitchFamily="50" charset="-128"/>
                <a:ea typeface="メイリオ" panose="020B0604030504040204" pitchFamily="50" charset="-128"/>
              </a:rPr>
              <a:t>17</a:t>
            </a:r>
            <a:r>
              <a:rPr lang="ja-JP" altLang="en-US" sz="1050" b="1" dirty="0">
                <a:solidFill>
                  <a:schemeClr val="bg1"/>
                </a:solidFill>
                <a:latin typeface="メイリオ" panose="020B0604030504040204" pitchFamily="50" charset="-128"/>
                <a:ea typeface="メイリオ" panose="020B0604030504040204" pitchFamily="50" charset="-128"/>
              </a:rPr>
              <a:t>市町</a:t>
            </a:r>
          </a:p>
        </p:txBody>
      </p:sp>
      <p:sp>
        <p:nvSpPr>
          <p:cNvPr id="17" name="テキスト ボックス 16">
            <a:extLst>
              <a:ext uri="{FF2B5EF4-FFF2-40B4-BE49-F238E27FC236}">
                <a16:creationId xmlns:a16="http://schemas.microsoft.com/office/drawing/2014/main" id="{BD4BE4DC-3739-4940-8D6F-A1E2701C745D}"/>
              </a:ext>
            </a:extLst>
          </p:cNvPr>
          <p:cNvSpPr txBox="1"/>
          <p:nvPr/>
        </p:nvSpPr>
        <p:spPr>
          <a:xfrm>
            <a:off x="6300107" y="3539371"/>
            <a:ext cx="3521993" cy="900246"/>
          </a:xfrm>
          <a:prstGeom prst="rect">
            <a:avLst/>
          </a:prstGeom>
          <a:solidFill>
            <a:srgbClr val="FF0000"/>
          </a:solidFill>
        </p:spPr>
        <p:txBody>
          <a:bodyPr wrap="square">
            <a:spAutoFit/>
          </a:bodyPr>
          <a:lstStyle/>
          <a:p>
            <a:r>
              <a:rPr lang="en-US" altLang="ja-JP" sz="1050" b="1" dirty="0">
                <a:solidFill>
                  <a:schemeClr val="bg1"/>
                </a:solidFill>
                <a:latin typeface="メイリオ" panose="020B0604030504040204" pitchFamily="50" charset="-128"/>
                <a:ea typeface="メイリオ" panose="020B0604030504040204" pitchFamily="50" charset="-128"/>
              </a:rPr>
              <a:t>(1)</a:t>
            </a:r>
            <a:r>
              <a:rPr lang="ja-JP" altLang="en-US" sz="1050" b="1" dirty="0">
                <a:solidFill>
                  <a:schemeClr val="bg1"/>
                </a:solidFill>
                <a:latin typeface="メイリオ" panose="020B0604030504040204" pitchFamily="50" charset="-128"/>
                <a:ea typeface="メイリオ" panose="020B0604030504040204" pitchFamily="50" charset="-128"/>
              </a:rPr>
              <a:t>市民後見人養成・支援事業実施市町村数</a:t>
            </a:r>
          </a:p>
          <a:p>
            <a:r>
              <a:rPr lang="ja-JP" altLang="en-US" sz="1050" b="1" dirty="0">
                <a:solidFill>
                  <a:schemeClr val="bg1"/>
                </a:solidFill>
                <a:latin typeface="メイリオ" panose="020B0604030504040204" pitchFamily="50" charset="-128"/>
                <a:ea typeface="メイリオ" panose="020B0604030504040204" pitchFamily="50" charset="-128"/>
              </a:rPr>
              <a:t>     </a:t>
            </a:r>
            <a:r>
              <a:rPr lang="en-US" altLang="ja-JP" sz="1050" b="1" dirty="0">
                <a:solidFill>
                  <a:schemeClr val="bg1"/>
                </a:solidFill>
                <a:latin typeface="メイリオ" panose="020B0604030504040204" pitchFamily="50" charset="-128"/>
                <a:ea typeface="メイリオ" panose="020B0604030504040204" pitchFamily="50" charset="-128"/>
              </a:rPr>
              <a:t>R6.12</a:t>
            </a:r>
            <a:r>
              <a:rPr lang="ja-JP" altLang="en-US" sz="1050" b="1" dirty="0">
                <a:solidFill>
                  <a:schemeClr val="bg1"/>
                </a:solidFill>
                <a:latin typeface="メイリオ" panose="020B0604030504040204" pitchFamily="50" charset="-128"/>
                <a:ea typeface="メイリオ" panose="020B0604030504040204" pitchFamily="50" charset="-128"/>
              </a:rPr>
              <a:t>月末現在　</a:t>
            </a:r>
            <a:r>
              <a:rPr lang="en-US" altLang="ja-JP" sz="1050" b="1" dirty="0">
                <a:solidFill>
                  <a:schemeClr val="bg1"/>
                </a:solidFill>
                <a:latin typeface="メイリオ" panose="020B0604030504040204" pitchFamily="50" charset="-128"/>
                <a:ea typeface="メイリオ" panose="020B0604030504040204" pitchFamily="50" charset="-128"/>
              </a:rPr>
              <a:t>24</a:t>
            </a:r>
            <a:r>
              <a:rPr lang="ja-JP" altLang="en-US" sz="1050" b="1" dirty="0">
                <a:solidFill>
                  <a:schemeClr val="bg1"/>
                </a:solidFill>
                <a:latin typeface="メイリオ" panose="020B0604030504040204" pitchFamily="50" charset="-128"/>
                <a:ea typeface="メイリオ" panose="020B0604030504040204" pitchFamily="50" charset="-128"/>
              </a:rPr>
              <a:t>市町</a:t>
            </a:r>
          </a:p>
          <a:p>
            <a:r>
              <a:rPr lang="en-US" altLang="ja-JP" sz="1050" b="1" dirty="0">
                <a:solidFill>
                  <a:schemeClr val="bg1"/>
                </a:solidFill>
                <a:latin typeface="メイリオ" panose="020B0604030504040204" pitchFamily="50" charset="-128"/>
                <a:ea typeface="メイリオ" panose="020B0604030504040204" pitchFamily="50" charset="-128"/>
              </a:rPr>
              <a:t>(2)</a:t>
            </a:r>
            <a:r>
              <a:rPr lang="ja-JP" altLang="en-US" sz="1050" b="1" dirty="0">
                <a:solidFill>
                  <a:schemeClr val="bg1"/>
                </a:solidFill>
                <a:latin typeface="メイリオ" panose="020B0604030504040204" pitchFamily="50" charset="-128"/>
                <a:ea typeface="メイリオ" panose="020B0604030504040204" pitchFamily="50" charset="-128"/>
              </a:rPr>
              <a:t>法人後見実施団体の育成</a:t>
            </a:r>
          </a:p>
          <a:p>
            <a:r>
              <a:rPr lang="ja-JP" altLang="en-US" sz="1050" b="1" dirty="0">
                <a:solidFill>
                  <a:schemeClr val="bg1"/>
                </a:solidFill>
                <a:latin typeface="メイリオ" panose="020B0604030504040204" pitchFamily="50" charset="-128"/>
                <a:ea typeface="メイリオ" panose="020B0604030504040204" pitchFamily="50" charset="-128"/>
              </a:rPr>
              <a:t>    社会福祉法人における法人後見専門職員養成研修を  </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en-US" altLang="ja-JP" sz="1050" b="1" dirty="0">
                <a:solidFill>
                  <a:schemeClr val="bg1"/>
                </a:solidFill>
                <a:latin typeface="メイリオ" panose="020B0604030504040204" pitchFamily="50" charset="-128"/>
                <a:ea typeface="メイリオ" panose="020B0604030504040204" pitchFamily="50" charset="-128"/>
              </a:rPr>
              <a:t>    </a:t>
            </a:r>
            <a:r>
              <a:rPr lang="ja-JP" altLang="en-US" sz="1050" b="1" dirty="0">
                <a:solidFill>
                  <a:schemeClr val="bg1"/>
                </a:solidFill>
                <a:latin typeface="メイリオ" panose="020B0604030504040204" pitchFamily="50" charset="-128"/>
                <a:ea typeface="メイリオ" panose="020B0604030504040204" pitchFamily="50" charset="-128"/>
              </a:rPr>
              <a:t>実施（</a:t>
            </a:r>
            <a:r>
              <a:rPr lang="en-US" altLang="ja-JP" sz="1050" b="1" dirty="0">
                <a:solidFill>
                  <a:schemeClr val="bg1"/>
                </a:solidFill>
                <a:latin typeface="メイリオ" panose="020B0604030504040204" pitchFamily="50" charset="-128"/>
                <a:ea typeface="メイリオ" panose="020B0604030504040204" pitchFamily="50" charset="-128"/>
              </a:rPr>
              <a:t>R7.2</a:t>
            </a:r>
            <a:r>
              <a:rPr lang="ja-JP" altLang="en-US" sz="1050" b="1" dirty="0">
                <a:solidFill>
                  <a:schemeClr val="bg1"/>
                </a:solidFill>
                <a:latin typeface="メイリオ" panose="020B0604030504040204" pitchFamily="50" charset="-128"/>
                <a:ea typeface="メイリオ" panose="020B0604030504040204" pitchFamily="50" charset="-128"/>
              </a:rPr>
              <a:t>月）</a:t>
            </a:r>
          </a:p>
        </p:txBody>
      </p:sp>
      <p:sp>
        <p:nvSpPr>
          <p:cNvPr id="18" name="テキスト ボックス 17">
            <a:extLst>
              <a:ext uri="{FF2B5EF4-FFF2-40B4-BE49-F238E27FC236}">
                <a16:creationId xmlns:a16="http://schemas.microsoft.com/office/drawing/2014/main" id="{13E41940-C6D5-4BD3-B0B9-49263B2E282F}"/>
              </a:ext>
            </a:extLst>
          </p:cNvPr>
          <p:cNvSpPr txBox="1"/>
          <p:nvPr/>
        </p:nvSpPr>
        <p:spPr>
          <a:xfrm>
            <a:off x="6300107" y="6103511"/>
            <a:ext cx="3521995" cy="415498"/>
          </a:xfrm>
          <a:prstGeom prst="rect">
            <a:avLst/>
          </a:prstGeom>
          <a:solidFill>
            <a:srgbClr val="FF000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ヤングケアラー相談窓口の設置</a:t>
            </a:r>
          </a:p>
          <a:p>
            <a:r>
              <a:rPr lang="ja-JP" altLang="en-US" sz="1050" b="1" dirty="0">
                <a:solidFill>
                  <a:schemeClr val="bg1"/>
                </a:solidFill>
                <a:latin typeface="メイリオ" panose="020B0604030504040204" pitchFamily="50" charset="-128"/>
                <a:ea typeface="メイリオ" panose="020B0604030504040204" pitchFamily="50" charset="-128"/>
              </a:rPr>
              <a:t>　令和</a:t>
            </a:r>
            <a:r>
              <a:rPr lang="en-US" altLang="ja-JP" sz="1050" b="1" dirty="0">
                <a:solidFill>
                  <a:schemeClr val="bg1"/>
                </a:solidFill>
                <a:latin typeface="メイリオ" panose="020B0604030504040204" pitchFamily="50" charset="-128"/>
                <a:ea typeface="メイリオ" panose="020B0604030504040204" pitchFamily="50" charset="-128"/>
              </a:rPr>
              <a:t>6</a:t>
            </a:r>
            <a:r>
              <a:rPr lang="ja-JP" altLang="en-US" sz="1050" b="1" dirty="0">
                <a:solidFill>
                  <a:schemeClr val="bg1"/>
                </a:solidFill>
                <a:latin typeface="メイリオ" panose="020B0604030504040204" pitchFamily="50" charset="-128"/>
                <a:ea typeface="メイリオ" panose="020B0604030504040204" pitchFamily="50" charset="-128"/>
              </a:rPr>
              <a:t>年度：</a:t>
            </a:r>
            <a:r>
              <a:rPr lang="en-US" altLang="ja-JP" sz="1050" b="1" dirty="0">
                <a:solidFill>
                  <a:schemeClr val="bg1"/>
                </a:solidFill>
                <a:latin typeface="メイリオ" panose="020B0604030504040204" pitchFamily="50" charset="-128"/>
                <a:ea typeface="メイリオ" panose="020B0604030504040204" pitchFamily="50" charset="-128"/>
              </a:rPr>
              <a:t>28</a:t>
            </a:r>
            <a:r>
              <a:rPr lang="ja-JP" altLang="en-US" sz="1050" b="1" dirty="0">
                <a:solidFill>
                  <a:schemeClr val="bg1"/>
                </a:solidFill>
                <a:latin typeface="メイリオ" panose="020B0604030504040204" pitchFamily="50" charset="-128"/>
                <a:ea typeface="メイリオ" panose="020B0604030504040204" pitchFamily="50" charset="-128"/>
              </a:rPr>
              <a:t>市町村</a:t>
            </a:r>
          </a:p>
        </p:txBody>
      </p:sp>
      <p:sp>
        <p:nvSpPr>
          <p:cNvPr id="8" name="矢印: 右 7">
            <a:extLst>
              <a:ext uri="{FF2B5EF4-FFF2-40B4-BE49-F238E27FC236}">
                <a16:creationId xmlns:a16="http://schemas.microsoft.com/office/drawing/2014/main" id="{E0B9CF4B-2B6E-4D36-A088-E63924E5026C}"/>
              </a:ext>
            </a:extLst>
          </p:cNvPr>
          <p:cNvSpPr/>
          <p:nvPr/>
        </p:nvSpPr>
        <p:spPr>
          <a:xfrm>
            <a:off x="5830349" y="1265351"/>
            <a:ext cx="444616"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E7635EBA-C8B4-4FFB-93C7-2E54A2D93DB9}"/>
              </a:ext>
            </a:extLst>
          </p:cNvPr>
          <p:cNvSpPr/>
          <p:nvPr/>
        </p:nvSpPr>
        <p:spPr>
          <a:xfrm>
            <a:off x="5830349" y="2214351"/>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右 25">
            <a:extLst>
              <a:ext uri="{FF2B5EF4-FFF2-40B4-BE49-F238E27FC236}">
                <a16:creationId xmlns:a16="http://schemas.microsoft.com/office/drawing/2014/main" id="{966531C5-85B7-470F-8617-171747DD6687}"/>
              </a:ext>
            </a:extLst>
          </p:cNvPr>
          <p:cNvSpPr/>
          <p:nvPr/>
        </p:nvSpPr>
        <p:spPr>
          <a:xfrm>
            <a:off x="5830348" y="2915332"/>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F9E77062-AEBE-4927-9782-35B139AF21FA}"/>
              </a:ext>
            </a:extLst>
          </p:cNvPr>
          <p:cNvSpPr/>
          <p:nvPr/>
        </p:nvSpPr>
        <p:spPr>
          <a:xfrm>
            <a:off x="5830349" y="3752290"/>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右 27">
            <a:extLst>
              <a:ext uri="{FF2B5EF4-FFF2-40B4-BE49-F238E27FC236}">
                <a16:creationId xmlns:a16="http://schemas.microsoft.com/office/drawing/2014/main" id="{2DB2D92F-A02D-422E-BFEA-AE3790CFFFBE}"/>
              </a:ext>
            </a:extLst>
          </p:cNvPr>
          <p:cNvSpPr/>
          <p:nvPr/>
        </p:nvSpPr>
        <p:spPr>
          <a:xfrm>
            <a:off x="5834522" y="4613606"/>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右 28">
            <a:extLst>
              <a:ext uri="{FF2B5EF4-FFF2-40B4-BE49-F238E27FC236}">
                <a16:creationId xmlns:a16="http://schemas.microsoft.com/office/drawing/2014/main" id="{DB371650-9654-4D85-ADCA-08DEC9761B8D}"/>
              </a:ext>
            </a:extLst>
          </p:cNvPr>
          <p:cNvSpPr/>
          <p:nvPr/>
        </p:nvSpPr>
        <p:spPr>
          <a:xfrm>
            <a:off x="5830349" y="5409550"/>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右 29">
            <a:extLst>
              <a:ext uri="{FF2B5EF4-FFF2-40B4-BE49-F238E27FC236}">
                <a16:creationId xmlns:a16="http://schemas.microsoft.com/office/drawing/2014/main" id="{B10F34C1-781C-4511-8876-7A2F8795AF95}"/>
              </a:ext>
            </a:extLst>
          </p:cNvPr>
          <p:cNvSpPr/>
          <p:nvPr/>
        </p:nvSpPr>
        <p:spPr>
          <a:xfrm>
            <a:off x="5855509" y="6037540"/>
            <a:ext cx="444601" cy="466652"/>
          </a:xfrm>
          <a:prstGeom prst="rightArrow">
            <a:avLst>
              <a:gd name="adj1" fmla="val 50000"/>
              <a:gd name="adj2" fmla="val 745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89136926-09A3-499E-ACFB-EFBB2DC74594}"/>
              </a:ext>
            </a:extLst>
          </p:cNvPr>
          <p:cNvSpPr txBox="1"/>
          <p:nvPr/>
        </p:nvSpPr>
        <p:spPr>
          <a:xfrm>
            <a:off x="6350451" y="747658"/>
            <a:ext cx="3471649"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令和６年度</a:t>
            </a:r>
          </a:p>
        </p:txBody>
      </p:sp>
      <p:sp>
        <p:nvSpPr>
          <p:cNvPr id="23" name="円/楕円 6">
            <a:extLst>
              <a:ext uri="{FF2B5EF4-FFF2-40B4-BE49-F238E27FC236}">
                <a16:creationId xmlns:a16="http://schemas.microsoft.com/office/drawing/2014/main" id="{5594D608-C196-4B69-A2BE-CC29069F3D61}"/>
              </a:ext>
            </a:extLst>
          </p:cNvPr>
          <p:cNvSpPr/>
          <p:nvPr/>
        </p:nvSpPr>
        <p:spPr>
          <a:xfrm>
            <a:off x="9437326" y="6432064"/>
            <a:ext cx="474980" cy="49553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28376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9F2091B-6377-4633-8491-94B8048BFA36}"/>
              </a:ext>
            </a:extLst>
          </p:cNvPr>
          <p:cNvSpPr txBox="1"/>
          <p:nvPr/>
        </p:nvSpPr>
        <p:spPr>
          <a:xfrm>
            <a:off x="253767" y="419342"/>
            <a:ext cx="4953698" cy="307777"/>
          </a:xfrm>
          <a:prstGeom prst="rect">
            <a:avLst/>
          </a:prstGeom>
          <a:noFill/>
        </p:spPr>
        <p:txBody>
          <a:bodyPr wrap="square">
            <a:spAutoFit/>
          </a:bodyPr>
          <a:lstStyle/>
          <a:p>
            <a:r>
              <a:rPr lang="ja-JP" altLang="en-US" sz="1400" b="1" u="sng" dirty="0">
                <a:latin typeface="メイリオ" panose="020B0604030504040204" pitchFamily="50" charset="-128"/>
                <a:ea typeface="メイリオ" panose="020B0604030504040204" pitchFamily="50" charset="-128"/>
              </a:rPr>
              <a:t>（2）地域福祉を担う多様な人づくり</a:t>
            </a:r>
          </a:p>
        </p:txBody>
      </p:sp>
      <p:sp>
        <p:nvSpPr>
          <p:cNvPr id="7" name="テキスト ボックス 6">
            <a:extLst>
              <a:ext uri="{FF2B5EF4-FFF2-40B4-BE49-F238E27FC236}">
                <a16:creationId xmlns:a16="http://schemas.microsoft.com/office/drawing/2014/main" id="{E7637781-14A3-4D8B-99C7-194D5B1A8E96}"/>
              </a:ext>
            </a:extLst>
          </p:cNvPr>
          <p:cNvSpPr txBox="1"/>
          <p:nvPr/>
        </p:nvSpPr>
        <p:spPr>
          <a:xfrm>
            <a:off x="161486" y="863257"/>
            <a:ext cx="5601600" cy="1384995"/>
          </a:xfrm>
          <a:prstGeom prst="rect">
            <a:avLst/>
          </a:prstGeom>
          <a:noFill/>
          <a:ln w="28575">
            <a:solidFill>
              <a:schemeClr val="accent2"/>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▶CSW配置人数について全中学校区に1名の配置をすすめます。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※政令市・中核市を除く（34市町村）</a:t>
            </a:r>
          </a:p>
          <a:p>
            <a:r>
              <a:rPr lang="ja-JP" altLang="en-US" sz="1050" dirty="0">
                <a:latin typeface="メイリオ" panose="020B0604030504040204" pitchFamily="50" charset="-128"/>
                <a:ea typeface="メイリオ" panose="020B0604030504040204" pitchFamily="50" charset="-128"/>
              </a:rPr>
              <a:t>      令和5（2023）年度：135名</a:t>
            </a:r>
          </a:p>
          <a:p>
            <a:r>
              <a:rPr lang="ja-JP" altLang="en-US" sz="1050" dirty="0">
                <a:latin typeface="メイリオ" panose="020B0604030504040204" pitchFamily="50" charset="-128"/>
                <a:ea typeface="メイリオ" panose="020B0604030504040204" pitchFamily="50" charset="-128"/>
              </a:rPr>
              <a:t>      令和11（2029）年度目標：160名</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▶地域で活動する各コーディネータ―がお互いの機能・役割を理解し、制度の狭間を埋め</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る連携ができるよう、研修等による地域福祉コーディネーターの養成を市町村に働きか</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けます。</a:t>
            </a:r>
          </a:p>
        </p:txBody>
      </p:sp>
      <p:sp>
        <p:nvSpPr>
          <p:cNvPr id="11" name="テキスト ボックス 10">
            <a:extLst>
              <a:ext uri="{FF2B5EF4-FFF2-40B4-BE49-F238E27FC236}">
                <a16:creationId xmlns:a16="http://schemas.microsoft.com/office/drawing/2014/main" id="{666A1703-BADD-426D-B0C9-E06C9960EBD8}"/>
              </a:ext>
            </a:extLst>
          </p:cNvPr>
          <p:cNvSpPr txBox="1"/>
          <p:nvPr/>
        </p:nvSpPr>
        <p:spPr>
          <a:xfrm>
            <a:off x="187869" y="2472560"/>
            <a:ext cx="5601600" cy="1061829"/>
          </a:xfrm>
          <a:prstGeom prst="rect">
            <a:avLst/>
          </a:prstGeom>
          <a:noFill/>
          <a:ln w="28575">
            <a:solidFill>
              <a:schemeClr val="accent2"/>
            </a:solidFill>
          </a:ln>
        </p:spPr>
        <p:txBody>
          <a:bodyPr wrap="square" anchor="ctr">
            <a:spAutoFit/>
          </a:bodyPr>
          <a:lstStyle/>
          <a:p>
            <a:r>
              <a:rPr lang="ja-JP" altLang="en-US" sz="1050" dirty="0">
                <a:latin typeface="メイリオ" panose="020B0604030504040204" pitchFamily="50" charset="-128"/>
                <a:ea typeface="メイリオ" panose="020B0604030504040204" pitchFamily="50" charset="-128"/>
              </a:rPr>
              <a:t>▶特に災害リスクが高いエリアに居住されている住民について、災害対策基本法改正から</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概ね５年（令和８（2026）年）以内の個別避難計画の作成をめざす市町村を支援します。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▶災害時の安否確認が円滑に行えるよう、市町村や関係機関等と連携し、平常時からの見</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守りなどの取組みをすすめます。</a:t>
            </a:r>
            <a:endParaRPr lang="en-US" altLang="ja-JP" sz="105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C54EAAA1-E29F-465F-964B-5A97900C42B7}"/>
              </a:ext>
            </a:extLst>
          </p:cNvPr>
          <p:cNvSpPr txBox="1"/>
          <p:nvPr/>
        </p:nvSpPr>
        <p:spPr>
          <a:xfrm>
            <a:off x="161484" y="3785146"/>
            <a:ext cx="5601601" cy="900246"/>
          </a:xfrm>
          <a:prstGeom prst="rect">
            <a:avLst/>
          </a:prstGeom>
          <a:noFill/>
          <a:ln w="28575">
            <a:solidFill>
              <a:schemeClr val="accent2"/>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▶需給推計を上回る介護・福祉人材の確保</a:t>
            </a:r>
          </a:p>
          <a:p>
            <a:r>
              <a:rPr lang="ja-JP" altLang="en-US" sz="1050" dirty="0">
                <a:latin typeface="メイリオ" panose="020B0604030504040204" pitchFamily="50" charset="-128"/>
                <a:ea typeface="メイリオ" panose="020B0604030504040204" pitchFamily="50" charset="-128"/>
              </a:rPr>
              <a:t>  2026年度　</a:t>
            </a:r>
          </a:p>
          <a:p>
            <a:r>
              <a:rPr lang="ja-JP" altLang="en-US" sz="1050" dirty="0">
                <a:latin typeface="メイリオ" panose="020B0604030504040204" pitchFamily="50" charset="-128"/>
                <a:ea typeface="メイリオ" panose="020B0604030504040204" pitchFamily="50" charset="-128"/>
              </a:rPr>
              <a:t>  需要推計215,481人　供給推計191,186人（※需給ギャップ（需要－供給）24,294人）</a:t>
            </a:r>
          </a:p>
          <a:p>
            <a:r>
              <a:rPr lang="ja-JP" altLang="en-US" sz="1050" dirty="0">
                <a:latin typeface="メイリオ" panose="020B0604030504040204" pitchFamily="50" charset="-128"/>
                <a:ea typeface="メイリオ" panose="020B0604030504040204" pitchFamily="50" charset="-128"/>
              </a:rPr>
              <a:t>  2030年度　</a:t>
            </a:r>
          </a:p>
          <a:p>
            <a:r>
              <a:rPr lang="ja-JP" altLang="en-US" sz="1050" dirty="0">
                <a:latin typeface="メイリオ" panose="020B0604030504040204" pitchFamily="50" charset="-128"/>
                <a:ea typeface="メイリオ" panose="020B0604030504040204" pitchFamily="50" charset="-128"/>
              </a:rPr>
              <a:t>  需要推計228,788人　供給推計188,134人（※需給ギャップ（需要－供給）40,654人）</a:t>
            </a:r>
          </a:p>
        </p:txBody>
      </p:sp>
      <p:sp>
        <p:nvSpPr>
          <p:cNvPr id="15" name="テキスト ボックス 14">
            <a:extLst>
              <a:ext uri="{FF2B5EF4-FFF2-40B4-BE49-F238E27FC236}">
                <a16:creationId xmlns:a16="http://schemas.microsoft.com/office/drawing/2014/main" id="{4BFF53D5-6526-4A0F-81D9-A5F7FD5A2C14}"/>
              </a:ext>
            </a:extLst>
          </p:cNvPr>
          <p:cNvSpPr txBox="1"/>
          <p:nvPr/>
        </p:nvSpPr>
        <p:spPr>
          <a:xfrm>
            <a:off x="161485" y="4877845"/>
            <a:ext cx="5601600" cy="415498"/>
          </a:xfrm>
          <a:prstGeom prst="rect">
            <a:avLst/>
          </a:prstGeom>
          <a:noFill/>
          <a:ln w="28575">
            <a:solidFill>
              <a:schemeClr val="accent2"/>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▶教育・保育人材の確保により、待機児童解消をめざすとともに、研修等の実施による</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保育の質の向上を図ります。</a:t>
            </a:r>
          </a:p>
        </p:txBody>
      </p:sp>
      <p:sp>
        <p:nvSpPr>
          <p:cNvPr id="18" name="テキスト ボックス 17">
            <a:extLst>
              <a:ext uri="{FF2B5EF4-FFF2-40B4-BE49-F238E27FC236}">
                <a16:creationId xmlns:a16="http://schemas.microsoft.com/office/drawing/2014/main" id="{8FB55882-8C44-44F3-BA55-F19BE07C51B7}"/>
              </a:ext>
            </a:extLst>
          </p:cNvPr>
          <p:cNvSpPr txBox="1"/>
          <p:nvPr/>
        </p:nvSpPr>
        <p:spPr>
          <a:xfrm>
            <a:off x="253767" y="5579783"/>
            <a:ext cx="4953698" cy="307777"/>
          </a:xfrm>
          <a:prstGeom prst="rect">
            <a:avLst/>
          </a:prstGeom>
          <a:noFill/>
        </p:spPr>
        <p:txBody>
          <a:bodyPr wrap="square">
            <a:spAutoFit/>
          </a:bodyPr>
          <a:lstStyle/>
          <a:p>
            <a:r>
              <a:rPr lang="ja-JP" altLang="en-US" sz="1400" b="1" u="sng" dirty="0">
                <a:latin typeface="メイリオ" panose="020B0604030504040204" pitchFamily="50" charset="-128"/>
                <a:ea typeface="メイリオ" panose="020B0604030504040204" pitchFamily="50" charset="-128"/>
              </a:rPr>
              <a:t>（3）地域の生活と福祉を支える基盤強化</a:t>
            </a:r>
          </a:p>
        </p:txBody>
      </p:sp>
      <p:sp>
        <p:nvSpPr>
          <p:cNvPr id="19" name="テキスト ボックス 18">
            <a:extLst>
              <a:ext uri="{FF2B5EF4-FFF2-40B4-BE49-F238E27FC236}">
                <a16:creationId xmlns:a16="http://schemas.microsoft.com/office/drawing/2014/main" id="{79EDDE64-8092-4859-BD87-0905B3A0811F}"/>
              </a:ext>
            </a:extLst>
          </p:cNvPr>
          <p:cNvSpPr txBox="1"/>
          <p:nvPr/>
        </p:nvSpPr>
        <p:spPr>
          <a:xfrm>
            <a:off x="161484" y="6044942"/>
            <a:ext cx="5601601" cy="577081"/>
          </a:xfrm>
          <a:prstGeom prst="rect">
            <a:avLst/>
          </a:prstGeom>
          <a:noFill/>
          <a:ln w="28575">
            <a:solidFill>
              <a:srgbClr val="0070C0"/>
            </a:solidFill>
          </a:ln>
        </p:spPr>
        <p:txBody>
          <a:bodyPr wrap="square">
            <a:spAutoFit/>
          </a:bodyPr>
          <a:lstStyle/>
          <a:p>
            <a:r>
              <a:rPr lang="ja-JP" altLang="en-US" sz="1050" dirty="0">
                <a:latin typeface="メイリオ" panose="020B0604030504040204" pitchFamily="50" charset="-128"/>
                <a:ea typeface="メイリオ" panose="020B0604030504040204" pitchFamily="50" charset="-128"/>
              </a:rPr>
              <a:t>▶居住支援協議会を設立した市区町村の人口カバー率を令和</a:t>
            </a:r>
            <a:r>
              <a:rPr lang="en-US" altLang="ja-JP" sz="1050" dirty="0">
                <a:latin typeface="メイリオ" panose="020B0604030504040204" pitchFamily="50" charset="-128"/>
                <a:ea typeface="メイリオ" panose="020B0604030504040204" pitchFamily="50" charset="-128"/>
              </a:rPr>
              <a:t>12</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2030</a:t>
            </a:r>
            <a:r>
              <a:rPr lang="ja-JP" altLang="en-US" sz="1050" dirty="0">
                <a:latin typeface="メイリオ" panose="020B0604030504040204" pitchFamily="50" charset="-128"/>
                <a:ea typeface="メイリオ" panose="020B0604030504040204" pitchFamily="50" charset="-128"/>
              </a:rPr>
              <a:t>）年度末までに</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50</a:t>
            </a:r>
            <a:r>
              <a:rPr lang="ja-JP" altLang="en-US" sz="1050" dirty="0">
                <a:latin typeface="メイリオ" panose="020B0604030504040204" pitchFamily="50" charset="-128"/>
                <a:ea typeface="メイリオ" panose="020B0604030504040204" pitchFamily="50" charset="-128"/>
              </a:rPr>
              <a:t>％以上を</a:t>
            </a:r>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めざし、市町村単位や行政区単位での居住支援協議会の設立を積極的に</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支援します。</a:t>
            </a:r>
          </a:p>
        </p:txBody>
      </p:sp>
      <p:sp>
        <p:nvSpPr>
          <p:cNvPr id="9" name="テキスト ボックス 8">
            <a:extLst>
              <a:ext uri="{FF2B5EF4-FFF2-40B4-BE49-F238E27FC236}">
                <a16:creationId xmlns:a16="http://schemas.microsoft.com/office/drawing/2014/main" id="{7B842701-07F4-475E-974E-0BEB0BB0E19C}"/>
              </a:ext>
            </a:extLst>
          </p:cNvPr>
          <p:cNvSpPr txBox="1"/>
          <p:nvPr/>
        </p:nvSpPr>
        <p:spPr>
          <a:xfrm>
            <a:off x="6291743" y="862554"/>
            <a:ext cx="3530363" cy="415498"/>
          </a:xfrm>
          <a:prstGeom prst="rect">
            <a:avLst/>
          </a:prstGeom>
          <a:solidFill>
            <a:schemeClr val="accent2"/>
          </a:solidFill>
        </p:spPr>
        <p:txBody>
          <a:bodyPr wrap="square">
            <a:spAutoFit/>
          </a:bodyPr>
          <a:lstStyle/>
          <a:p>
            <a:r>
              <a:rPr lang="en-US" altLang="ja-JP" sz="1050" b="1" dirty="0">
                <a:solidFill>
                  <a:schemeClr val="bg1"/>
                </a:solidFill>
                <a:latin typeface="メイリオ" panose="020B0604030504040204" pitchFamily="50" charset="-128"/>
                <a:ea typeface="メイリオ" panose="020B0604030504040204" pitchFamily="50" charset="-128"/>
              </a:rPr>
              <a:t>CSW</a:t>
            </a:r>
            <a:r>
              <a:rPr lang="ja-JP" altLang="en-US" sz="1050" b="1" dirty="0">
                <a:solidFill>
                  <a:schemeClr val="bg1"/>
                </a:solidFill>
                <a:latin typeface="メイリオ" panose="020B0604030504040204" pitchFamily="50" charset="-128"/>
                <a:ea typeface="メイリオ" panose="020B0604030504040204" pitchFamily="50" charset="-128"/>
              </a:rPr>
              <a:t>配置人数（全中学校区に</a:t>
            </a:r>
            <a:r>
              <a:rPr lang="en-US" altLang="ja-JP" sz="1050" b="1" dirty="0">
                <a:solidFill>
                  <a:schemeClr val="bg1"/>
                </a:solidFill>
                <a:latin typeface="メイリオ" panose="020B0604030504040204" pitchFamily="50" charset="-128"/>
                <a:ea typeface="メイリオ" panose="020B0604030504040204" pitchFamily="50" charset="-128"/>
              </a:rPr>
              <a:t>1</a:t>
            </a:r>
            <a:r>
              <a:rPr lang="ja-JP" altLang="en-US" sz="1050" b="1" dirty="0">
                <a:solidFill>
                  <a:schemeClr val="bg1"/>
                </a:solidFill>
                <a:latin typeface="メイリオ" panose="020B0604030504040204" pitchFamily="50" charset="-128"/>
                <a:ea typeface="メイリオ" panose="020B0604030504040204" pitchFamily="50" charset="-128"/>
              </a:rPr>
              <a:t>名配置）　</a:t>
            </a:r>
          </a:p>
          <a:p>
            <a:r>
              <a:rPr lang="ja-JP" altLang="en-US" sz="1050" b="1" dirty="0">
                <a:solidFill>
                  <a:schemeClr val="bg1"/>
                </a:solidFill>
                <a:latin typeface="メイリオ" panose="020B0604030504040204" pitchFamily="50" charset="-128"/>
                <a:ea typeface="メイリオ" panose="020B0604030504040204" pitchFamily="50" charset="-128"/>
              </a:rPr>
              <a:t> </a:t>
            </a:r>
            <a:r>
              <a:rPr lang="en-US" altLang="ja-JP" sz="1050" b="1" dirty="0">
                <a:solidFill>
                  <a:schemeClr val="bg1"/>
                </a:solidFill>
                <a:latin typeface="メイリオ" panose="020B0604030504040204" pitchFamily="50" charset="-128"/>
                <a:ea typeface="メイリオ" panose="020B0604030504040204" pitchFamily="50" charset="-128"/>
              </a:rPr>
              <a:t>2024</a:t>
            </a:r>
            <a:r>
              <a:rPr lang="ja-JP" altLang="en-US" sz="1050" b="1" dirty="0">
                <a:solidFill>
                  <a:schemeClr val="bg1"/>
                </a:solidFill>
                <a:latin typeface="メイリオ" panose="020B0604030504040204" pitchFamily="50" charset="-128"/>
                <a:ea typeface="メイリオ" panose="020B0604030504040204" pitchFamily="50" charset="-128"/>
              </a:rPr>
              <a:t>（</a:t>
            </a:r>
            <a:r>
              <a:rPr lang="en-US" altLang="ja-JP" sz="1050" b="1" dirty="0">
                <a:solidFill>
                  <a:schemeClr val="bg1"/>
                </a:solidFill>
                <a:latin typeface="メイリオ" panose="020B0604030504040204" pitchFamily="50" charset="-128"/>
                <a:ea typeface="メイリオ" panose="020B0604030504040204" pitchFamily="50" charset="-128"/>
              </a:rPr>
              <a:t>R6</a:t>
            </a:r>
            <a:r>
              <a:rPr lang="ja-JP" altLang="en-US" sz="1050" b="1" dirty="0">
                <a:solidFill>
                  <a:schemeClr val="bg1"/>
                </a:solidFill>
                <a:latin typeface="メイリオ" panose="020B0604030504040204" pitchFamily="50" charset="-128"/>
                <a:ea typeface="メイリオ" panose="020B0604030504040204" pitchFamily="50" charset="-128"/>
              </a:rPr>
              <a:t>）年度：</a:t>
            </a:r>
            <a:r>
              <a:rPr lang="en-US" altLang="ja-JP" sz="1050" b="1" dirty="0">
                <a:solidFill>
                  <a:schemeClr val="bg1"/>
                </a:solidFill>
                <a:latin typeface="メイリオ" panose="020B0604030504040204" pitchFamily="50" charset="-128"/>
                <a:ea typeface="メイリオ" panose="020B0604030504040204" pitchFamily="50" charset="-128"/>
              </a:rPr>
              <a:t>135</a:t>
            </a:r>
            <a:r>
              <a:rPr lang="ja-JP" altLang="en-US" sz="1050" b="1" dirty="0">
                <a:solidFill>
                  <a:schemeClr val="bg1"/>
                </a:solidFill>
                <a:latin typeface="メイリオ" panose="020B0604030504040204" pitchFamily="50" charset="-128"/>
                <a:ea typeface="メイリオ" panose="020B0604030504040204" pitchFamily="50" charset="-128"/>
              </a:rPr>
              <a:t>名（</a:t>
            </a:r>
            <a:r>
              <a:rPr lang="en-US" altLang="ja-JP" sz="1050" b="1" dirty="0">
                <a:solidFill>
                  <a:schemeClr val="bg1"/>
                </a:solidFill>
                <a:latin typeface="メイリオ" panose="020B0604030504040204" pitchFamily="50" charset="-128"/>
                <a:ea typeface="メイリオ" panose="020B0604030504040204" pitchFamily="50" charset="-128"/>
              </a:rPr>
              <a:t>34</a:t>
            </a:r>
            <a:r>
              <a:rPr lang="ja-JP" altLang="en-US" sz="1050" b="1" dirty="0">
                <a:solidFill>
                  <a:schemeClr val="bg1"/>
                </a:solidFill>
                <a:latin typeface="メイリオ" panose="020B0604030504040204" pitchFamily="50" charset="-128"/>
                <a:ea typeface="メイリオ" panose="020B0604030504040204" pitchFamily="50" charset="-128"/>
              </a:rPr>
              <a:t>市町村）</a:t>
            </a:r>
          </a:p>
        </p:txBody>
      </p:sp>
      <p:sp>
        <p:nvSpPr>
          <p:cNvPr id="10" name="テキスト ボックス 9">
            <a:extLst>
              <a:ext uri="{FF2B5EF4-FFF2-40B4-BE49-F238E27FC236}">
                <a16:creationId xmlns:a16="http://schemas.microsoft.com/office/drawing/2014/main" id="{C62B1AF5-AB7E-4FDF-BA62-B51DFAACF089}"/>
              </a:ext>
            </a:extLst>
          </p:cNvPr>
          <p:cNvSpPr txBox="1"/>
          <p:nvPr/>
        </p:nvSpPr>
        <p:spPr>
          <a:xfrm>
            <a:off x="6291744" y="2299892"/>
            <a:ext cx="3530362" cy="738664"/>
          </a:xfrm>
          <a:prstGeom prst="rect">
            <a:avLst/>
          </a:prstGeom>
          <a:solidFill>
            <a:schemeClr val="accent2"/>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避難行動要支援者に係る個別避難計画の作成推進に資するため、初任者向け研修会や、個別避難計画を作成するための作成優先度の考え方や交付金の活用について先行事例を共有する研修を実施</a:t>
            </a:r>
          </a:p>
        </p:txBody>
      </p:sp>
      <p:sp>
        <p:nvSpPr>
          <p:cNvPr id="12" name="テキスト ボックス 11">
            <a:extLst>
              <a:ext uri="{FF2B5EF4-FFF2-40B4-BE49-F238E27FC236}">
                <a16:creationId xmlns:a16="http://schemas.microsoft.com/office/drawing/2014/main" id="{BFF64745-6D12-4BB6-A08C-1D029EB61E0C}"/>
              </a:ext>
            </a:extLst>
          </p:cNvPr>
          <p:cNvSpPr txBox="1"/>
          <p:nvPr/>
        </p:nvSpPr>
        <p:spPr>
          <a:xfrm>
            <a:off x="6291743" y="3201768"/>
            <a:ext cx="3530361" cy="577081"/>
          </a:xfrm>
          <a:prstGeom prst="rect">
            <a:avLst/>
          </a:prstGeom>
          <a:solidFill>
            <a:schemeClr val="accent2"/>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市町村社協と社会福祉法人施設の担当者を対象に「社会福祉施設等と連携した災害時における取組み」について実践事例を提供</a:t>
            </a:r>
          </a:p>
        </p:txBody>
      </p:sp>
      <p:sp>
        <p:nvSpPr>
          <p:cNvPr id="14" name="テキスト ボックス 13">
            <a:extLst>
              <a:ext uri="{FF2B5EF4-FFF2-40B4-BE49-F238E27FC236}">
                <a16:creationId xmlns:a16="http://schemas.microsoft.com/office/drawing/2014/main" id="{9DFE285D-1BBD-4EEB-A6D5-665891F62B94}"/>
              </a:ext>
            </a:extLst>
          </p:cNvPr>
          <p:cNvSpPr txBox="1"/>
          <p:nvPr/>
        </p:nvSpPr>
        <p:spPr>
          <a:xfrm>
            <a:off x="6272867" y="4777554"/>
            <a:ext cx="3471649" cy="577081"/>
          </a:xfrm>
          <a:prstGeom prst="rect">
            <a:avLst/>
          </a:prstGeom>
          <a:solidFill>
            <a:schemeClr val="accent2"/>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・補助金等の活用により、教育・保育人材の確保を図</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り、待機児童数の減少に寄与した。</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・研修等の実施により、保育の質の向上を図った。</a:t>
            </a:r>
          </a:p>
        </p:txBody>
      </p:sp>
      <p:sp>
        <p:nvSpPr>
          <p:cNvPr id="16" name="テキスト ボックス 15">
            <a:extLst>
              <a:ext uri="{FF2B5EF4-FFF2-40B4-BE49-F238E27FC236}">
                <a16:creationId xmlns:a16="http://schemas.microsoft.com/office/drawing/2014/main" id="{B18DDEC8-A3A6-4B45-9CA9-95A9253B35F9}"/>
              </a:ext>
            </a:extLst>
          </p:cNvPr>
          <p:cNvSpPr txBox="1"/>
          <p:nvPr/>
        </p:nvSpPr>
        <p:spPr>
          <a:xfrm>
            <a:off x="6291743" y="5586171"/>
            <a:ext cx="3452773" cy="1061829"/>
          </a:xfrm>
          <a:prstGeom prst="rect">
            <a:avLst/>
          </a:prstGeom>
          <a:solidFill>
            <a:srgbClr val="0070C0"/>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・各地域で居住支援連携体制構築に向けた支援を実施</a:t>
            </a:r>
          </a:p>
          <a:p>
            <a:r>
              <a:rPr lang="ja-JP" altLang="en-US" sz="1050" b="1" dirty="0">
                <a:solidFill>
                  <a:schemeClr val="bg1"/>
                </a:solidFill>
                <a:latin typeface="メイリオ" panose="020B0604030504040204" pitchFamily="50" charset="-128"/>
                <a:ea typeface="メイリオ" panose="020B0604030504040204" pitchFamily="50" charset="-128"/>
              </a:rPr>
              <a:t>　市町村居住支援協議会設立数：</a:t>
            </a:r>
            <a:r>
              <a:rPr lang="en-US" altLang="ja-JP" sz="1050" b="1" dirty="0">
                <a:solidFill>
                  <a:schemeClr val="bg1"/>
                </a:solidFill>
                <a:latin typeface="メイリオ" panose="020B0604030504040204" pitchFamily="50" charset="-128"/>
                <a:ea typeface="メイリオ" panose="020B0604030504040204" pitchFamily="50" charset="-128"/>
              </a:rPr>
              <a:t>5</a:t>
            </a:r>
            <a:r>
              <a:rPr lang="ja-JP" altLang="en-US" sz="1050" b="1" dirty="0">
                <a:solidFill>
                  <a:schemeClr val="bg1"/>
                </a:solidFill>
                <a:latin typeface="メイリオ" panose="020B0604030504040204" pitchFamily="50" charset="-128"/>
                <a:ea typeface="メイリオ" panose="020B0604030504040204" pitchFamily="50" charset="-128"/>
              </a:rPr>
              <a:t>市（豊中市、岸和　</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田市、摂津市、吹田市、守口市）</a:t>
            </a:r>
          </a:p>
          <a:p>
            <a:r>
              <a:rPr lang="ja-JP" altLang="en-US" sz="1050" b="1" dirty="0">
                <a:solidFill>
                  <a:schemeClr val="bg1"/>
                </a:solidFill>
                <a:latin typeface="メイリオ" panose="020B0604030504040204" pitchFamily="50" charset="-128"/>
                <a:ea typeface="メイリオ" panose="020B0604030504040204" pitchFamily="50" charset="-128"/>
              </a:rPr>
              <a:t>・居住支援体制の構築を市町村に働きかけ、地域毎の</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支援者交流会を開催するなど、地域毎の居住支援体</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制の構築を促した。</a:t>
            </a:r>
          </a:p>
        </p:txBody>
      </p:sp>
      <p:sp>
        <p:nvSpPr>
          <p:cNvPr id="17" name="テキスト ボックス 16">
            <a:extLst>
              <a:ext uri="{FF2B5EF4-FFF2-40B4-BE49-F238E27FC236}">
                <a16:creationId xmlns:a16="http://schemas.microsoft.com/office/drawing/2014/main" id="{A9AFC3AE-CD02-4C8B-B225-ECC163B8498A}"/>
              </a:ext>
            </a:extLst>
          </p:cNvPr>
          <p:cNvSpPr txBox="1"/>
          <p:nvPr/>
        </p:nvSpPr>
        <p:spPr>
          <a:xfrm>
            <a:off x="6291743" y="1419640"/>
            <a:ext cx="3530362" cy="738664"/>
          </a:xfrm>
          <a:prstGeom prst="rect">
            <a:avLst/>
          </a:prstGeom>
          <a:solidFill>
            <a:schemeClr val="accent2"/>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・府内ですでに取り組んでいる自治体の地域福祉の</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コーディネーターの養成研修を体験できる研修を実施</a:t>
            </a:r>
          </a:p>
          <a:p>
            <a:r>
              <a:rPr lang="ja-JP" altLang="en-US" sz="1050" b="1" dirty="0">
                <a:solidFill>
                  <a:schemeClr val="bg1"/>
                </a:solidFill>
                <a:latin typeface="メイリオ" panose="020B0604030504040204" pitchFamily="50" charset="-128"/>
                <a:ea typeface="メイリオ" panose="020B0604030504040204" pitchFamily="50" charset="-128"/>
              </a:rPr>
              <a:t>・市町村</a:t>
            </a:r>
            <a:r>
              <a:rPr lang="en-US" altLang="ja-JP" sz="1050" b="1" dirty="0">
                <a:solidFill>
                  <a:schemeClr val="bg1"/>
                </a:solidFill>
                <a:latin typeface="メイリオ" panose="020B0604030504040204" pitchFamily="50" charset="-128"/>
                <a:ea typeface="メイリオ" panose="020B0604030504040204" pitchFamily="50" charset="-128"/>
              </a:rPr>
              <a:t>CSW</a:t>
            </a:r>
            <a:r>
              <a:rPr lang="ja-JP" altLang="en-US" sz="1050" b="1" dirty="0">
                <a:solidFill>
                  <a:schemeClr val="bg1"/>
                </a:solidFill>
                <a:latin typeface="メイリオ" panose="020B0604030504040204" pitchFamily="50" charset="-128"/>
                <a:ea typeface="メイリオ" panose="020B0604030504040204" pitchFamily="50" charset="-128"/>
              </a:rPr>
              <a:t>担当者及び</a:t>
            </a:r>
            <a:r>
              <a:rPr lang="en-US" altLang="ja-JP" sz="1050" b="1" dirty="0">
                <a:solidFill>
                  <a:schemeClr val="bg1"/>
                </a:solidFill>
                <a:latin typeface="メイリオ" panose="020B0604030504040204" pitchFamily="50" charset="-128"/>
                <a:ea typeface="メイリオ" panose="020B0604030504040204" pitchFamily="50" charset="-128"/>
              </a:rPr>
              <a:t>CSW</a:t>
            </a:r>
            <a:r>
              <a:rPr lang="ja-JP" altLang="en-US" sz="1050" b="1" dirty="0">
                <a:solidFill>
                  <a:schemeClr val="bg1"/>
                </a:solidFill>
                <a:latin typeface="メイリオ" panose="020B0604030504040204" pitchFamily="50" charset="-128"/>
                <a:ea typeface="メイリオ" panose="020B0604030504040204" pitchFamily="50" charset="-128"/>
              </a:rPr>
              <a:t>に対しアンケートを</a:t>
            </a:r>
            <a:r>
              <a:rPr lang="en-US" altLang="ja-JP" sz="1050" b="1" dirty="0">
                <a:solidFill>
                  <a:schemeClr val="bg1"/>
                </a:solidFill>
                <a:latin typeface="メイリオ" panose="020B0604030504040204" pitchFamily="50" charset="-128"/>
                <a:ea typeface="メイリオ" panose="020B0604030504040204" pitchFamily="50" charset="-128"/>
              </a:rPr>
              <a:t>2</a:t>
            </a:r>
            <a:r>
              <a:rPr lang="ja-JP" altLang="en-US" sz="1050" b="1" dirty="0">
                <a:solidFill>
                  <a:schemeClr val="bg1"/>
                </a:solidFill>
                <a:latin typeface="メイリオ" panose="020B0604030504040204" pitchFamily="50" charset="-128"/>
                <a:ea typeface="メイリオ" panose="020B0604030504040204" pitchFamily="50" charset="-128"/>
              </a:rPr>
              <a:t>月</a:t>
            </a:r>
            <a:endParaRPr lang="en-US" altLang="ja-JP" sz="1050" b="1" dirty="0">
              <a:solidFill>
                <a:schemeClr val="bg1"/>
              </a:solidFill>
              <a:latin typeface="メイリオ" panose="020B0604030504040204" pitchFamily="50" charset="-128"/>
              <a:ea typeface="メイリオ" panose="020B0604030504040204" pitchFamily="50" charset="-128"/>
            </a:endParaRPr>
          </a:p>
          <a:p>
            <a:r>
              <a:rPr lang="ja-JP" altLang="en-US" sz="1050" b="1" dirty="0">
                <a:solidFill>
                  <a:schemeClr val="bg1"/>
                </a:solidFill>
                <a:latin typeface="メイリオ" panose="020B0604030504040204" pitchFamily="50" charset="-128"/>
                <a:ea typeface="メイリオ" panose="020B0604030504040204" pitchFamily="50" charset="-128"/>
              </a:rPr>
              <a:t>　に実施</a:t>
            </a:r>
          </a:p>
        </p:txBody>
      </p:sp>
      <p:sp>
        <p:nvSpPr>
          <p:cNvPr id="20" name="テキスト ボックス 19">
            <a:extLst>
              <a:ext uri="{FF2B5EF4-FFF2-40B4-BE49-F238E27FC236}">
                <a16:creationId xmlns:a16="http://schemas.microsoft.com/office/drawing/2014/main" id="{66B32D2D-1BF4-45CA-AF42-2DA12AEFA130}"/>
              </a:ext>
            </a:extLst>
          </p:cNvPr>
          <p:cNvSpPr txBox="1"/>
          <p:nvPr/>
        </p:nvSpPr>
        <p:spPr>
          <a:xfrm>
            <a:off x="6272867" y="3999048"/>
            <a:ext cx="3471649" cy="415498"/>
          </a:xfrm>
          <a:prstGeom prst="rect">
            <a:avLst/>
          </a:prstGeom>
          <a:solidFill>
            <a:schemeClr val="accent2"/>
          </a:solidFill>
        </p:spPr>
        <p:txBody>
          <a:bodyPr wrap="square">
            <a:spAutoFit/>
          </a:bodyPr>
          <a:lstStyle/>
          <a:p>
            <a:r>
              <a:rPr lang="ja-JP" altLang="en-US" sz="1050" b="1" dirty="0">
                <a:solidFill>
                  <a:schemeClr val="bg1"/>
                </a:solidFill>
                <a:latin typeface="メイリオ" panose="020B0604030504040204" pitchFamily="50" charset="-128"/>
                <a:ea typeface="メイリオ" panose="020B0604030504040204" pitchFamily="50" charset="-128"/>
              </a:rPr>
              <a:t>需給推計を上回る介護・福祉人材の確保</a:t>
            </a:r>
          </a:p>
          <a:p>
            <a:r>
              <a:rPr lang="ja-JP" altLang="en-US" sz="1050" b="1" dirty="0">
                <a:solidFill>
                  <a:schemeClr val="bg1"/>
                </a:solidFill>
                <a:latin typeface="メイリオ" panose="020B0604030504040204" pitchFamily="50" charset="-128"/>
                <a:ea typeface="メイリオ" panose="020B0604030504040204" pitchFamily="50" charset="-128"/>
              </a:rPr>
              <a:t>　　</a:t>
            </a:r>
            <a:r>
              <a:rPr lang="en-US" altLang="ja-JP" sz="1050" b="1" dirty="0">
                <a:solidFill>
                  <a:schemeClr val="bg1"/>
                </a:solidFill>
                <a:latin typeface="メイリオ" panose="020B0604030504040204" pitchFamily="50" charset="-128"/>
                <a:ea typeface="メイリオ" panose="020B0604030504040204" pitchFamily="50" charset="-128"/>
              </a:rPr>
              <a:t>2023</a:t>
            </a:r>
            <a:r>
              <a:rPr lang="ja-JP" altLang="en-US" sz="1050" b="1" dirty="0">
                <a:solidFill>
                  <a:schemeClr val="bg1"/>
                </a:solidFill>
                <a:latin typeface="メイリオ" panose="020B0604030504040204" pitchFamily="50" charset="-128"/>
                <a:ea typeface="メイリオ" panose="020B0604030504040204" pitchFamily="50" charset="-128"/>
              </a:rPr>
              <a:t>（</a:t>
            </a:r>
            <a:r>
              <a:rPr lang="en-US" altLang="ja-JP" sz="1050" b="1" dirty="0">
                <a:solidFill>
                  <a:schemeClr val="bg1"/>
                </a:solidFill>
                <a:latin typeface="メイリオ" panose="020B0604030504040204" pitchFamily="50" charset="-128"/>
                <a:ea typeface="メイリオ" panose="020B0604030504040204" pitchFamily="50" charset="-128"/>
              </a:rPr>
              <a:t>R5</a:t>
            </a:r>
            <a:r>
              <a:rPr lang="ja-JP" altLang="en-US" sz="1050" b="1" dirty="0">
                <a:solidFill>
                  <a:schemeClr val="bg1"/>
                </a:solidFill>
                <a:latin typeface="メイリオ" panose="020B0604030504040204" pitchFamily="50" charset="-128"/>
                <a:ea typeface="メイリオ" panose="020B0604030504040204" pitchFamily="50" charset="-128"/>
              </a:rPr>
              <a:t>）年度：</a:t>
            </a:r>
            <a:r>
              <a:rPr lang="en-US" altLang="ja-JP" sz="1050" b="1" dirty="0">
                <a:solidFill>
                  <a:schemeClr val="bg1"/>
                </a:solidFill>
                <a:latin typeface="メイリオ" panose="020B0604030504040204" pitchFamily="50" charset="-128"/>
                <a:ea typeface="メイリオ" panose="020B0604030504040204" pitchFamily="50" charset="-128"/>
              </a:rPr>
              <a:t>186,498</a:t>
            </a:r>
            <a:r>
              <a:rPr lang="ja-JP" altLang="en-US" sz="1050" b="1" dirty="0">
                <a:solidFill>
                  <a:schemeClr val="bg1"/>
                </a:solidFill>
                <a:latin typeface="メイリオ" panose="020B0604030504040204" pitchFamily="50" charset="-128"/>
                <a:ea typeface="メイリオ" panose="020B0604030504040204" pitchFamily="50" charset="-128"/>
              </a:rPr>
              <a:t>人</a:t>
            </a:r>
          </a:p>
        </p:txBody>
      </p:sp>
      <p:sp>
        <p:nvSpPr>
          <p:cNvPr id="21" name="矢印: 右 20">
            <a:extLst>
              <a:ext uri="{FF2B5EF4-FFF2-40B4-BE49-F238E27FC236}">
                <a16:creationId xmlns:a16="http://schemas.microsoft.com/office/drawing/2014/main" id="{75BE3822-A003-4642-AD6C-E55F930198E3}"/>
              </a:ext>
            </a:extLst>
          </p:cNvPr>
          <p:cNvSpPr/>
          <p:nvPr/>
        </p:nvSpPr>
        <p:spPr>
          <a:xfrm>
            <a:off x="5834470" y="836977"/>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右 21">
            <a:extLst>
              <a:ext uri="{FF2B5EF4-FFF2-40B4-BE49-F238E27FC236}">
                <a16:creationId xmlns:a16="http://schemas.microsoft.com/office/drawing/2014/main" id="{E5F53149-137A-4756-84F6-D5424AC15595}"/>
              </a:ext>
            </a:extLst>
          </p:cNvPr>
          <p:cNvSpPr/>
          <p:nvPr/>
        </p:nvSpPr>
        <p:spPr>
          <a:xfrm>
            <a:off x="5847662" y="1619796"/>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右 22">
            <a:extLst>
              <a:ext uri="{FF2B5EF4-FFF2-40B4-BE49-F238E27FC236}">
                <a16:creationId xmlns:a16="http://schemas.microsoft.com/office/drawing/2014/main" id="{46B161C1-885D-4297-9FAE-435F4FCE1864}"/>
              </a:ext>
            </a:extLst>
          </p:cNvPr>
          <p:cNvSpPr/>
          <p:nvPr/>
        </p:nvSpPr>
        <p:spPr>
          <a:xfrm>
            <a:off x="5847662" y="2472560"/>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右 23">
            <a:extLst>
              <a:ext uri="{FF2B5EF4-FFF2-40B4-BE49-F238E27FC236}">
                <a16:creationId xmlns:a16="http://schemas.microsoft.com/office/drawing/2014/main" id="{274165D4-1307-4BD3-9BE9-61948FAA090E}"/>
              </a:ext>
            </a:extLst>
          </p:cNvPr>
          <p:cNvSpPr/>
          <p:nvPr/>
        </p:nvSpPr>
        <p:spPr>
          <a:xfrm>
            <a:off x="5828265" y="3127550"/>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892F66C8-F8BC-420F-838F-E8D7EE8DD008}"/>
              </a:ext>
            </a:extLst>
          </p:cNvPr>
          <p:cNvSpPr/>
          <p:nvPr/>
        </p:nvSpPr>
        <p:spPr>
          <a:xfrm>
            <a:off x="5828265" y="3957210"/>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右 25">
            <a:extLst>
              <a:ext uri="{FF2B5EF4-FFF2-40B4-BE49-F238E27FC236}">
                <a16:creationId xmlns:a16="http://schemas.microsoft.com/office/drawing/2014/main" id="{007F28E9-02AD-463B-891E-2E001B2517FE}"/>
              </a:ext>
            </a:extLst>
          </p:cNvPr>
          <p:cNvSpPr/>
          <p:nvPr/>
        </p:nvSpPr>
        <p:spPr>
          <a:xfrm>
            <a:off x="5828266" y="4852268"/>
            <a:ext cx="444601" cy="466652"/>
          </a:xfrm>
          <a:prstGeom prst="rightArrow">
            <a:avLst>
              <a:gd name="adj1" fmla="val 50000"/>
              <a:gd name="adj2" fmla="val 7453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C981A82E-E6B9-4A2D-92D3-7896BF738D54}"/>
              </a:ext>
            </a:extLst>
          </p:cNvPr>
          <p:cNvSpPr/>
          <p:nvPr/>
        </p:nvSpPr>
        <p:spPr>
          <a:xfrm>
            <a:off x="5847662" y="6103136"/>
            <a:ext cx="444601" cy="466652"/>
          </a:xfrm>
          <a:prstGeom prst="rightArrow">
            <a:avLst>
              <a:gd name="adj1" fmla="val 50000"/>
              <a:gd name="adj2" fmla="val 7453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B56E0FA-EBE0-441D-98B7-F607894B603B}"/>
              </a:ext>
            </a:extLst>
          </p:cNvPr>
          <p:cNvSpPr txBox="1"/>
          <p:nvPr/>
        </p:nvSpPr>
        <p:spPr>
          <a:xfrm>
            <a:off x="6350455" y="569719"/>
            <a:ext cx="3471649"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令和６年度</a:t>
            </a:r>
          </a:p>
        </p:txBody>
      </p:sp>
      <p:sp>
        <p:nvSpPr>
          <p:cNvPr id="29" name="円/楕円 6">
            <a:extLst>
              <a:ext uri="{FF2B5EF4-FFF2-40B4-BE49-F238E27FC236}">
                <a16:creationId xmlns:a16="http://schemas.microsoft.com/office/drawing/2014/main" id="{F319C707-C729-4644-AAB9-0CC3E2D962A4}"/>
              </a:ext>
            </a:extLst>
          </p:cNvPr>
          <p:cNvSpPr/>
          <p:nvPr/>
        </p:nvSpPr>
        <p:spPr>
          <a:xfrm>
            <a:off x="9437326" y="6432064"/>
            <a:ext cx="474980" cy="49553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1800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DB7806-8AA0-4F34-A2EB-098CBDB78AF9}"/>
              </a:ext>
            </a:extLst>
          </p:cNvPr>
          <p:cNvSpPr>
            <a:spLocks noGrp="1"/>
          </p:cNvSpPr>
          <p:nvPr>
            <p:ph type="title"/>
          </p:nvPr>
        </p:nvSpPr>
        <p:spPr>
          <a:xfrm>
            <a:off x="150815" y="386722"/>
            <a:ext cx="5285251" cy="524106"/>
          </a:xfrm>
        </p:spPr>
        <p:txBody>
          <a:bodyPr>
            <a:noAutofit/>
          </a:bodyPr>
          <a:lstStyle/>
          <a:p>
            <a:pPr algn="ctr"/>
            <a:r>
              <a:rPr kumimoji="1" lang="en-US" altLang="ja-JP" sz="2000" dirty="0">
                <a:latin typeface="メイリオ" panose="020B0604030504040204" pitchFamily="50" charset="-128"/>
                <a:ea typeface="メイリオ" panose="020B0604030504040204" pitchFamily="50" charset="-128"/>
              </a:rPr>
              <a:t>CSW</a:t>
            </a:r>
            <a:r>
              <a:rPr kumimoji="1" lang="ja-JP" altLang="en-US" sz="2000" dirty="0">
                <a:latin typeface="メイリオ" panose="020B0604030504040204" pitchFamily="50" charset="-128"/>
                <a:ea typeface="メイリオ" panose="020B0604030504040204" pitchFamily="50" charset="-128"/>
              </a:rPr>
              <a:t>に関する調査</a:t>
            </a:r>
          </a:p>
        </p:txBody>
      </p:sp>
      <p:pic>
        <p:nvPicPr>
          <p:cNvPr id="6" name="図 5">
            <a:extLst>
              <a:ext uri="{FF2B5EF4-FFF2-40B4-BE49-F238E27FC236}">
                <a16:creationId xmlns:a16="http://schemas.microsoft.com/office/drawing/2014/main" id="{93B2DA92-6FE9-4485-B135-A423DC30D2DB}"/>
              </a:ext>
            </a:extLst>
          </p:cNvPr>
          <p:cNvPicPr>
            <a:picLocks noChangeAspect="1"/>
          </p:cNvPicPr>
          <p:nvPr/>
        </p:nvPicPr>
        <p:blipFill>
          <a:blip r:embed="rId2"/>
          <a:stretch>
            <a:fillRect/>
          </a:stretch>
        </p:blipFill>
        <p:spPr>
          <a:xfrm>
            <a:off x="157187" y="3035483"/>
            <a:ext cx="4729897" cy="3516184"/>
          </a:xfrm>
          <a:prstGeom prst="rect">
            <a:avLst/>
          </a:prstGeom>
          <a:ln w="9525">
            <a:solidFill>
              <a:schemeClr val="tx1"/>
            </a:solidFill>
          </a:ln>
        </p:spPr>
      </p:pic>
      <p:pic>
        <p:nvPicPr>
          <p:cNvPr id="7" name="図 6">
            <a:extLst>
              <a:ext uri="{FF2B5EF4-FFF2-40B4-BE49-F238E27FC236}">
                <a16:creationId xmlns:a16="http://schemas.microsoft.com/office/drawing/2014/main" id="{BD2ACD6E-D950-415B-BEA7-B017E253399D}"/>
              </a:ext>
            </a:extLst>
          </p:cNvPr>
          <p:cNvPicPr>
            <a:picLocks noChangeAspect="1"/>
          </p:cNvPicPr>
          <p:nvPr/>
        </p:nvPicPr>
        <p:blipFill>
          <a:blip r:embed="rId3"/>
          <a:stretch>
            <a:fillRect/>
          </a:stretch>
        </p:blipFill>
        <p:spPr>
          <a:xfrm>
            <a:off x="5113525" y="3035483"/>
            <a:ext cx="4517037" cy="3516185"/>
          </a:xfrm>
          <a:prstGeom prst="rect">
            <a:avLst/>
          </a:prstGeom>
          <a:ln w="9525">
            <a:solidFill>
              <a:schemeClr val="tx1"/>
            </a:solidFill>
          </a:ln>
        </p:spPr>
      </p:pic>
      <p:sp>
        <p:nvSpPr>
          <p:cNvPr id="8" name="テキスト ボックス 7">
            <a:extLst>
              <a:ext uri="{FF2B5EF4-FFF2-40B4-BE49-F238E27FC236}">
                <a16:creationId xmlns:a16="http://schemas.microsoft.com/office/drawing/2014/main" id="{40050365-3681-4270-91AB-93FA1FF91738}"/>
              </a:ext>
            </a:extLst>
          </p:cNvPr>
          <p:cNvSpPr txBox="1"/>
          <p:nvPr/>
        </p:nvSpPr>
        <p:spPr>
          <a:xfrm>
            <a:off x="157187" y="1157620"/>
            <a:ext cx="5176194" cy="952184"/>
          </a:xfrm>
          <a:prstGeom prst="rect">
            <a:avLst/>
          </a:prstGeom>
          <a:noFill/>
        </p:spPr>
        <p:txBody>
          <a:bodyPr wrap="square">
            <a:spAutoFit/>
          </a:bodyPr>
          <a:lstStyle/>
          <a:p>
            <a:pPr>
              <a:lnSpc>
                <a:spcPts val="1700"/>
              </a:lnSpc>
            </a:pPr>
            <a:r>
              <a:rPr lang="ja-JP" altLang="en-US" sz="1100" dirty="0">
                <a:latin typeface="メイリオ" panose="020B0604030504040204" pitchFamily="50" charset="-128"/>
                <a:ea typeface="メイリオ" panose="020B0604030504040204" pitchFamily="50" charset="-128"/>
              </a:rPr>
              <a:t>◆調査対象、調査方法及び有効回答数</a:t>
            </a:r>
          </a:p>
          <a:p>
            <a:pPr>
              <a:lnSpc>
                <a:spcPts val="1700"/>
              </a:lnSpc>
            </a:pPr>
            <a:r>
              <a:rPr lang="ja-JP" altLang="en-US" sz="1100" dirty="0">
                <a:latin typeface="メイリオ" panose="020B0604030504040204" pitchFamily="50" charset="-128"/>
                <a:ea typeface="メイリオ" panose="020B0604030504040204" pitchFamily="50" charset="-128"/>
              </a:rPr>
              <a:t>　政令市を除く府内の</a:t>
            </a:r>
            <a:r>
              <a:rPr lang="en-US" altLang="ja-JP" sz="1100" dirty="0">
                <a:latin typeface="メイリオ" panose="020B0604030504040204" pitchFamily="50" charset="-128"/>
                <a:ea typeface="メイリオ" panose="020B0604030504040204" pitchFamily="50" charset="-128"/>
              </a:rPr>
              <a:t>41</a:t>
            </a:r>
            <a:r>
              <a:rPr lang="ja-JP" altLang="en-US" sz="1100" dirty="0">
                <a:latin typeface="メイリオ" panose="020B0604030504040204" pitchFamily="50" charset="-128"/>
                <a:ea typeface="メイリオ" panose="020B0604030504040204" pitchFamily="50" charset="-128"/>
              </a:rPr>
              <a:t>市町村の</a:t>
            </a:r>
            <a:r>
              <a:rPr lang="en-US" altLang="ja-JP" sz="1100" dirty="0">
                <a:latin typeface="メイリオ" panose="020B0604030504040204" pitchFamily="50" charset="-128"/>
                <a:ea typeface="メイリオ" panose="020B0604030504040204" pitchFamily="50" charset="-128"/>
              </a:rPr>
              <a:t>CSW</a:t>
            </a:r>
            <a:r>
              <a:rPr lang="ja-JP" altLang="en-US" sz="1100" dirty="0">
                <a:latin typeface="メイリオ" panose="020B0604030504040204" pitchFamily="50" charset="-128"/>
                <a:ea typeface="メイリオ" panose="020B0604030504040204" pitchFamily="50" charset="-128"/>
              </a:rPr>
              <a:t>の市町村担当者と</a:t>
            </a:r>
            <a:r>
              <a:rPr lang="en-US" altLang="ja-JP" sz="1100" dirty="0">
                <a:latin typeface="メイリオ" panose="020B0604030504040204" pitchFamily="50" charset="-128"/>
                <a:ea typeface="メイリオ" panose="020B0604030504040204" pitchFamily="50" charset="-128"/>
              </a:rPr>
              <a:t>CSW</a:t>
            </a:r>
            <a:r>
              <a:rPr lang="ja-JP" altLang="en-US" sz="1100" dirty="0">
                <a:latin typeface="メイリオ" panose="020B0604030504040204" pitchFamily="50" charset="-128"/>
                <a:ea typeface="メイリオ" panose="020B0604030504040204" pitchFamily="50" charset="-128"/>
              </a:rPr>
              <a:t>に対し、令和</a:t>
            </a:r>
            <a:r>
              <a:rPr lang="en-US" altLang="ja-JP" sz="1100" dirty="0">
                <a:latin typeface="メイリオ" panose="020B0604030504040204" pitchFamily="50" charset="-128"/>
                <a:ea typeface="メイリオ" panose="020B0604030504040204" pitchFamily="50" charset="-128"/>
              </a:rPr>
              <a:t>7</a:t>
            </a:r>
            <a:r>
              <a:rPr lang="ja-JP" altLang="en-US" sz="1100" dirty="0">
                <a:latin typeface="メイリオ" panose="020B0604030504040204" pitchFamily="50" charset="-128"/>
                <a:ea typeface="メイリオ" panose="020B0604030504040204" pitchFamily="50" charset="-128"/>
              </a:rPr>
              <a:t>年　</a:t>
            </a:r>
            <a:endParaRPr lang="en-US" altLang="ja-JP" sz="1100" dirty="0">
              <a:latin typeface="メイリオ" panose="020B0604030504040204" pitchFamily="50" charset="-128"/>
              <a:ea typeface="メイリオ" panose="020B0604030504040204" pitchFamily="50" charset="-128"/>
            </a:endParaRPr>
          </a:p>
          <a:p>
            <a:pPr>
              <a:lnSpc>
                <a:spcPts val="1700"/>
              </a:lnSpc>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月にメール回答で実施した。</a:t>
            </a:r>
          </a:p>
          <a:p>
            <a:pPr>
              <a:lnSpc>
                <a:spcPts val="1700"/>
              </a:lnSpc>
            </a:pPr>
            <a:r>
              <a:rPr lang="ja-JP" altLang="en-US" sz="1100" dirty="0">
                <a:latin typeface="メイリオ" panose="020B0604030504040204" pitchFamily="50" charset="-128"/>
                <a:ea typeface="メイリオ" panose="020B0604030504040204" pitchFamily="50" charset="-128"/>
              </a:rPr>
              <a:t>　回答数　市町村：</a:t>
            </a:r>
            <a:r>
              <a:rPr lang="en-US" altLang="ja-JP" sz="1100" dirty="0">
                <a:latin typeface="メイリオ" panose="020B0604030504040204" pitchFamily="50" charset="-128"/>
                <a:ea typeface="メイリオ" panose="020B0604030504040204" pitchFamily="50" charset="-128"/>
              </a:rPr>
              <a:t>39</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41</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95.1</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CSW</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197</a:t>
            </a:r>
            <a:r>
              <a:rPr lang="ja-JP" altLang="en-US" sz="1100" dirty="0">
                <a:latin typeface="メイリオ" panose="020B0604030504040204" pitchFamily="50" charset="-128"/>
                <a:ea typeface="メイリオ" panose="020B0604030504040204" pitchFamily="50" charset="-128"/>
              </a:rPr>
              <a:t>名</a:t>
            </a:r>
            <a:r>
              <a:rPr lang="en-US" altLang="ja-JP" sz="1100" dirty="0">
                <a:latin typeface="メイリオ" panose="020B0604030504040204" pitchFamily="50" charset="-128"/>
                <a:ea typeface="メイリオ" panose="020B0604030504040204" pitchFamily="50" charset="-128"/>
              </a:rPr>
              <a:t>/221</a:t>
            </a:r>
            <a:r>
              <a:rPr lang="ja-JP" altLang="en-US" sz="1100" dirty="0">
                <a:latin typeface="メイリオ" panose="020B0604030504040204" pitchFamily="50" charset="-128"/>
                <a:ea typeface="メイリオ" panose="020B0604030504040204" pitchFamily="50" charset="-128"/>
              </a:rPr>
              <a:t>名（</a:t>
            </a:r>
            <a:r>
              <a:rPr lang="en-US" altLang="ja-JP" sz="1100" dirty="0">
                <a:latin typeface="メイリオ" panose="020B0604030504040204" pitchFamily="50" charset="-128"/>
                <a:ea typeface="メイリオ" panose="020B0604030504040204" pitchFamily="50" charset="-128"/>
              </a:rPr>
              <a:t>89.1</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               </a:t>
            </a:r>
          </a:p>
        </p:txBody>
      </p:sp>
      <p:pic>
        <p:nvPicPr>
          <p:cNvPr id="9" name="図 8">
            <a:extLst>
              <a:ext uri="{FF2B5EF4-FFF2-40B4-BE49-F238E27FC236}">
                <a16:creationId xmlns:a16="http://schemas.microsoft.com/office/drawing/2014/main" id="{56F37D04-2404-4BB1-ABA0-DB0C98046D75}"/>
              </a:ext>
            </a:extLst>
          </p:cNvPr>
          <p:cNvPicPr>
            <a:picLocks noChangeAspect="1"/>
          </p:cNvPicPr>
          <p:nvPr/>
        </p:nvPicPr>
        <p:blipFill>
          <a:blip r:embed="rId4"/>
          <a:stretch>
            <a:fillRect/>
          </a:stretch>
        </p:blipFill>
        <p:spPr bwMode="gray">
          <a:xfrm>
            <a:off x="5436066" y="94586"/>
            <a:ext cx="4035105" cy="2841562"/>
          </a:xfrm>
          <a:prstGeom prst="rect">
            <a:avLst/>
          </a:prstGeom>
          <a:ln w="9525">
            <a:solidFill>
              <a:schemeClr val="bg1"/>
            </a:solidFill>
          </a:ln>
        </p:spPr>
      </p:pic>
      <p:sp>
        <p:nvSpPr>
          <p:cNvPr id="10" name="円/楕円 6">
            <a:extLst>
              <a:ext uri="{FF2B5EF4-FFF2-40B4-BE49-F238E27FC236}">
                <a16:creationId xmlns:a16="http://schemas.microsoft.com/office/drawing/2014/main" id="{E021925D-D0E5-456C-ACC7-851D8ECA5EA8}"/>
              </a:ext>
            </a:extLst>
          </p:cNvPr>
          <p:cNvSpPr/>
          <p:nvPr/>
        </p:nvSpPr>
        <p:spPr>
          <a:xfrm>
            <a:off x="9437326" y="6432064"/>
            <a:ext cx="474980" cy="49553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4</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083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F0574024-F701-407A-BFBE-86264593B75F}"/>
              </a:ext>
            </a:extLst>
          </p:cNvPr>
          <p:cNvPicPr>
            <a:picLocks noChangeAspect="1"/>
          </p:cNvPicPr>
          <p:nvPr/>
        </p:nvPicPr>
        <p:blipFill>
          <a:blip r:embed="rId2"/>
          <a:stretch>
            <a:fillRect/>
          </a:stretch>
        </p:blipFill>
        <p:spPr>
          <a:xfrm>
            <a:off x="639092" y="4137127"/>
            <a:ext cx="5267078" cy="2590060"/>
          </a:xfrm>
          <a:prstGeom prst="rect">
            <a:avLst/>
          </a:prstGeom>
        </p:spPr>
      </p:pic>
      <p:pic>
        <p:nvPicPr>
          <p:cNvPr id="10" name="図 9">
            <a:extLst>
              <a:ext uri="{FF2B5EF4-FFF2-40B4-BE49-F238E27FC236}">
                <a16:creationId xmlns:a16="http://schemas.microsoft.com/office/drawing/2014/main" id="{B107825C-2F96-468C-A2A7-061F15449AE3}"/>
              </a:ext>
            </a:extLst>
          </p:cNvPr>
          <p:cNvPicPr>
            <a:picLocks noChangeAspect="1"/>
          </p:cNvPicPr>
          <p:nvPr/>
        </p:nvPicPr>
        <p:blipFill>
          <a:blip r:embed="rId3"/>
          <a:stretch>
            <a:fillRect/>
          </a:stretch>
        </p:blipFill>
        <p:spPr>
          <a:xfrm>
            <a:off x="5350536" y="3989354"/>
            <a:ext cx="4896779" cy="2641102"/>
          </a:xfrm>
          <a:prstGeom prst="rect">
            <a:avLst/>
          </a:prstGeom>
        </p:spPr>
      </p:pic>
      <p:pic>
        <p:nvPicPr>
          <p:cNvPr id="13" name="コンテンツ プレースホルダー 3">
            <a:extLst>
              <a:ext uri="{FF2B5EF4-FFF2-40B4-BE49-F238E27FC236}">
                <a16:creationId xmlns:a16="http://schemas.microsoft.com/office/drawing/2014/main" id="{794BD78D-2DE8-40D3-B537-8632A3383215}"/>
              </a:ext>
            </a:extLst>
          </p:cNvPr>
          <p:cNvPicPr>
            <a:picLocks noChangeAspect="1"/>
          </p:cNvPicPr>
          <p:nvPr/>
        </p:nvPicPr>
        <p:blipFill>
          <a:blip r:embed="rId4"/>
          <a:stretch>
            <a:fillRect/>
          </a:stretch>
        </p:blipFill>
        <p:spPr>
          <a:xfrm>
            <a:off x="5139299" y="252872"/>
            <a:ext cx="4535517" cy="2736000"/>
          </a:xfrm>
          <a:prstGeom prst="rect">
            <a:avLst/>
          </a:prstGeom>
          <a:ln w="12700">
            <a:solidFill>
              <a:schemeClr val="tx1"/>
            </a:solidFill>
          </a:ln>
        </p:spPr>
      </p:pic>
      <p:sp>
        <p:nvSpPr>
          <p:cNvPr id="15" name="タイトル 1">
            <a:extLst>
              <a:ext uri="{FF2B5EF4-FFF2-40B4-BE49-F238E27FC236}">
                <a16:creationId xmlns:a16="http://schemas.microsoft.com/office/drawing/2014/main" id="{023E8CBC-DA36-4D4B-B274-3E4EEAD9247C}"/>
              </a:ext>
            </a:extLst>
          </p:cNvPr>
          <p:cNvSpPr>
            <a:spLocks noGrp="1"/>
          </p:cNvSpPr>
          <p:nvPr>
            <p:ph type="title"/>
          </p:nvPr>
        </p:nvSpPr>
        <p:spPr>
          <a:xfrm>
            <a:off x="339839" y="3132699"/>
            <a:ext cx="8543925" cy="524106"/>
          </a:xfrm>
        </p:spPr>
        <p:txBody>
          <a:bodyPr>
            <a:noAutofit/>
          </a:bodyPr>
          <a:lstStyle/>
          <a:p>
            <a:r>
              <a:rPr kumimoji="1" lang="ja-JP" altLang="en-US" sz="1400" dirty="0">
                <a:latin typeface="メイリオ" panose="020B0604030504040204" pitchFamily="50" charset="-128"/>
                <a:ea typeface="メイリオ" panose="020B0604030504040204" pitchFamily="50" charset="-128"/>
              </a:rPr>
              <a:t>（参考）地域福祉・高齢者福祉交付金の</a:t>
            </a:r>
            <a:r>
              <a:rPr kumimoji="1" lang="en-US" altLang="ja-JP" sz="1400" dirty="0">
                <a:latin typeface="メイリオ" panose="020B0604030504040204" pitchFamily="50" charset="-128"/>
                <a:ea typeface="メイリオ" panose="020B0604030504040204" pitchFamily="50" charset="-128"/>
              </a:rPr>
              <a:t>R5</a:t>
            </a:r>
            <a:r>
              <a:rPr kumimoji="1" lang="ja-JP" altLang="en-US" sz="1400" dirty="0">
                <a:latin typeface="メイリオ" panose="020B0604030504040204" pitchFamily="50" charset="-128"/>
                <a:ea typeface="メイリオ" panose="020B0604030504040204" pitchFamily="50" charset="-128"/>
              </a:rPr>
              <a:t>年度事業内容報告書から抽出（政令・中核市除く）</a:t>
            </a:r>
          </a:p>
        </p:txBody>
      </p:sp>
      <p:sp>
        <p:nvSpPr>
          <p:cNvPr id="17" name="テキスト ボックス 16">
            <a:extLst>
              <a:ext uri="{FF2B5EF4-FFF2-40B4-BE49-F238E27FC236}">
                <a16:creationId xmlns:a16="http://schemas.microsoft.com/office/drawing/2014/main" id="{C85A4E89-F5E2-4EAA-A7C0-761269DE8351}"/>
              </a:ext>
            </a:extLst>
          </p:cNvPr>
          <p:cNvSpPr txBox="1"/>
          <p:nvPr/>
        </p:nvSpPr>
        <p:spPr>
          <a:xfrm>
            <a:off x="515868" y="3656805"/>
            <a:ext cx="1891772" cy="369332"/>
          </a:xfrm>
          <a:prstGeom prst="rect">
            <a:avLst/>
          </a:prstGeom>
          <a:noFill/>
        </p:spPr>
        <p:txBody>
          <a:bodyPr wrap="square">
            <a:spAutoFit/>
          </a:bodyPr>
          <a:lstStyle/>
          <a:p>
            <a:r>
              <a:rPr lang="en-US" altLang="ja-JP" sz="1400" dirty="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相談内容別内訳</a:t>
            </a:r>
            <a:r>
              <a:rPr lang="en-US" altLang="ja-JP" sz="1400" dirty="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800" dirty="0">
                <a:latin typeface="メイリオ" panose="020B0604030504040204" pitchFamily="50" charset="-128"/>
                <a:ea typeface="メイリオ" panose="020B0604030504040204" pitchFamily="50" charset="-128"/>
                <a:cs typeface="Meiryo UI" panose="020B0604030504040204" pitchFamily="50" charset="-128"/>
              </a:rPr>
              <a:t>　　　　　　　</a:t>
            </a:r>
            <a:endParaRPr lang="ja-JP" altLang="en-US" dirty="0"/>
          </a:p>
        </p:txBody>
      </p:sp>
      <p:sp>
        <p:nvSpPr>
          <p:cNvPr id="18" name="テキスト ボックス 17">
            <a:extLst>
              <a:ext uri="{FF2B5EF4-FFF2-40B4-BE49-F238E27FC236}">
                <a16:creationId xmlns:a16="http://schemas.microsoft.com/office/drawing/2014/main" id="{9EF04877-2B4D-40EB-9626-7210BFA808E9}"/>
              </a:ext>
            </a:extLst>
          </p:cNvPr>
          <p:cNvSpPr txBox="1"/>
          <p:nvPr/>
        </p:nvSpPr>
        <p:spPr>
          <a:xfrm>
            <a:off x="4611801" y="3656805"/>
            <a:ext cx="1805777" cy="369332"/>
          </a:xfrm>
          <a:prstGeom prst="rect">
            <a:avLst/>
          </a:prstGeom>
          <a:noFill/>
        </p:spPr>
        <p:txBody>
          <a:bodyPr wrap="square">
            <a:spAutoFit/>
          </a:bodyPr>
          <a:lstStyle/>
          <a:p>
            <a:r>
              <a:rPr lang="en-US" altLang="ja-JP" sz="1400" dirty="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対象者別内訳</a:t>
            </a:r>
            <a:r>
              <a:rPr lang="en-US" altLang="ja-JP" sz="1400" dirty="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800" dirty="0">
                <a:latin typeface="メイリオ" panose="020B0604030504040204" pitchFamily="50" charset="-128"/>
                <a:ea typeface="メイリオ" panose="020B0604030504040204" pitchFamily="50" charset="-128"/>
                <a:cs typeface="Meiryo UI" panose="020B0604030504040204" pitchFamily="50" charset="-128"/>
              </a:rPr>
              <a:t>　　　　　　　</a:t>
            </a:r>
            <a:endParaRPr lang="ja-JP" altLang="en-US" dirty="0"/>
          </a:p>
        </p:txBody>
      </p:sp>
      <p:pic>
        <p:nvPicPr>
          <p:cNvPr id="2" name="図 1">
            <a:extLst>
              <a:ext uri="{FF2B5EF4-FFF2-40B4-BE49-F238E27FC236}">
                <a16:creationId xmlns:a16="http://schemas.microsoft.com/office/drawing/2014/main" id="{109A180E-767E-4E48-AE48-008E8C4B1BA2}"/>
              </a:ext>
            </a:extLst>
          </p:cNvPr>
          <p:cNvPicPr>
            <a:picLocks noChangeAspect="1"/>
          </p:cNvPicPr>
          <p:nvPr/>
        </p:nvPicPr>
        <p:blipFill>
          <a:blip r:embed="rId5"/>
          <a:stretch>
            <a:fillRect/>
          </a:stretch>
        </p:blipFill>
        <p:spPr>
          <a:xfrm>
            <a:off x="308183" y="252872"/>
            <a:ext cx="4458044" cy="2736000"/>
          </a:xfrm>
          <a:prstGeom prst="rect">
            <a:avLst/>
          </a:prstGeom>
          <a:ln w="12700">
            <a:solidFill>
              <a:schemeClr val="tx1"/>
            </a:solidFill>
          </a:ln>
        </p:spPr>
      </p:pic>
      <p:sp>
        <p:nvSpPr>
          <p:cNvPr id="11" name="円/楕円 6">
            <a:extLst>
              <a:ext uri="{FF2B5EF4-FFF2-40B4-BE49-F238E27FC236}">
                <a16:creationId xmlns:a16="http://schemas.microsoft.com/office/drawing/2014/main" id="{9754EEB9-0D21-45A4-8E88-BF5FA55D44FF}"/>
              </a:ext>
            </a:extLst>
          </p:cNvPr>
          <p:cNvSpPr/>
          <p:nvPr/>
        </p:nvSpPr>
        <p:spPr>
          <a:xfrm>
            <a:off x="9437326" y="6432064"/>
            <a:ext cx="474980" cy="49553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5</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473172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TotalTime>
  <Words>1695</Words>
  <Application>Microsoft Office PowerPoint</Application>
  <PresentationFormat>A4 210 x 297 mm</PresentationFormat>
  <Paragraphs>140</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メイリオ</vt:lpstr>
      <vt:lpstr>Arial</vt:lpstr>
      <vt:lpstr>Calibri</vt:lpstr>
      <vt:lpstr>Calibri Light</vt:lpstr>
      <vt:lpstr>Rockwell</vt:lpstr>
      <vt:lpstr>Office テーマ</vt:lpstr>
      <vt:lpstr>PowerPoint プレゼンテーション</vt:lpstr>
      <vt:lpstr>第５期大阪府地域福祉支援計画における目標・指標の進捗について</vt:lpstr>
      <vt:lpstr>PowerPoint プレゼンテーション</vt:lpstr>
      <vt:lpstr>CSWに関する調査</vt:lpstr>
      <vt:lpstr>（参考）地域福祉・高齢者福祉交付金のR5年度事業内容報告書から抽出（政令・中核市除く）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第５期大阪府地域福祉支援計画における目標・指標の進捗について</dc:title>
  <dc:creator>吉田　夏子</dc:creator>
  <cp:lastModifiedBy>吉田　夏子</cp:lastModifiedBy>
  <cp:revision>51</cp:revision>
  <cp:lastPrinted>2025-03-21T12:03:21Z</cp:lastPrinted>
  <dcterms:created xsi:type="dcterms:W3CDTF">2025-03-16T02:13:54Z</dcterms:created>
  <dcterms:modified xsi:type="dcterms:W3CDTF">2025-03-26T11:33:12Z</dcterms:modified>
</cp:coreProperties>
</file>