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 id="2147483785" r:id="rId5"/>
  </p:sldMasterIdLst>
  <p:notesMasterIdLst>
    <p:notesMasterId r:id="rId19"/>
  </p:notesMasterIdLst>
  <p:sldIdLst>
    <p:sldId id="256" r:id="rId6"/>
    <p:sldId id="261" r:id="rId7"/>
    <p:sldId id="263" r:id="rId8"/>
    <p:sldId id="266" r:id="rId9"/>
    <p:sldId id="279" r:id="rId10"/>
    <p:sldId id="268" r:id="rId11"/>
    <p:sldId id="269" r:id="rId12"/>
    <p:sldId id="275" r:id="rId13"/>
    <p:sldId id="278" r:id="rId14"/>
    <p:sldId id="274" r:id="rId15"/>
    <p:sldId id="273" r:id="rId16"/>
    <p:sldId id="272" r:id="rId17"/>
    <p:sldId id="271" r:id="rId1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1"/>
            <p14:sldId id="263"/>
            <p14:sldId id="266"/>
            <p14:sldId id="279"/>
            <p14:sldId id="268"/>
            <p14:sldId id="269"/>
            <p14:sldId id="275"/>
            <p14:sldId id="278"/>
            <p14:sldId id="274"/>
            <p14:sldId id="273"/>
            <p14:sldId id="272"/>
            <p14:sldId id="27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CCC"/>
    <a:srgbClr val="00B050"/>
    <a:srgbClr val="0000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showGuides="1">
      <p:cViewPr varScale="1">
        <p:scale>
          <a:sx n="111" d="100"/>
          <a:sy n="111" d="100"/>
        </p:scale>
        <p:origin x="1308" y="84"/>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（１）</a:t>
          </a: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（２）</a:t>
          </a: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（３）</a:t>
          </a: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4839135E-7AFD-4BE6-B065-73BA2EA5027F}">
      <dgm:prSet phldrT="[テキスト]"/>
      <dgm: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gm:spPr>
      <dgm:t>
        <a:bodyPr/>
        <a:lstStyle/>
        <a:p>
          <a:pPr>
            <a:lnSpc>
              <a:spcPct val="90000"/>
            </a:lnSpc>
          </a:pPr>
          <a:endParaRPr kumimoji="1" lang="ja-JP" altLang="en-US" sz="1000" dirty="0">
            <a:solidFill>
              <a:sysClr val="windowText" lastClr="000000"/>
            </a:solidFill>
            <a:latin typeface="Rockwell" panose="02060603020205020403"/>
            <a:ea typeface="ＭＳ Ｐゴシック" panose="020B0600070205080204" pitchFamily="50" charset="-128"/>
            <a:cs typeface="+mn-cs"/>
          </a:endParaRPr>
        </a:p>
      </dgm:t>
    </dgm:pt>
    <dgm:pt modelId="{99442563-5255-424D-B7B2-A23F2BAEDEA9}" type="parTrans" cxnId="{575C495A-57A1-4EE8-B29E-28E8639735C6}">
      <dgm:prSet/>
      <dgm:spPr/>
      <dgm:t>
        <a:bodyPr/>
        <a:lstStyle/>
        <a:p>
          <a:endParaRPr kumimoji="1" lang="ja-JP" altLang="en-US"/>
        </a:p>
      </dgm:t>
    </dgm:pt>
    <dgm:pt modelId="{BC0D51EE-ED92-4456-802D-6276122021D2}" type="sibTrans" cxnId="{575C495A-57A1-4EE8-B29E-28E8639735C6}">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（４）</a:t>
          </a: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DA9F9CB1-AB8F-4E9B-9646-FA3D524ED066}">
      <dgm:prSet phldrT="[テキスト]" custT="1"/>
      <dgm: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gm:spPr>
      <dgm:t>
        <a:bodyPr tIns="180000"/>
        <a:lstStyle/>
        <a:p>
          <a:pPr>
            <a:lnSpc>
              <a:spcPts val="1600"/>
            </a:lnSpc>
            <a:spcAft>
              <a:spcPts val="0"/>
            </a:spcAft>
          </a:pPr>
          <a:r>
            <a:rPr kumimoji="1" lang="ja-JP" altLang="en-US" sz="1400" b="1" dirty="0">
              <a:solidFill>
                <a:sysClr val="window" lastClr="FFFFFF"/>
              </a:solidFill>
              <a:latin typeface="Meiryo UI" panose="020B0604030504040204" pitchFamily="50" charset="-128"/>
              <a:ea typeface="Meiryo UI" panose="020B0604030504040204" pitchFamily="50" charset="-128"/>
              <a:cs typeface="+mn-cs"/>
            </a:rPr>
            <a:t>（５）</a:t>
          </a:r>
        </a:p>
      </dgm:t>
    </dgm:pt>
    <dgm:pt modelId="{24705D5C-C6FF-4D45-8D4A-A89F2525AF21}" type="parTrans" cxnId="{59AD96E5-407B-4DEF-8797-DC993D7F55E2}">
      <dgm:prSet/>
      <dgm:spPr/>
      <dgm:t>
        <a:bodyPr/>
        <a:lstStyle/>
        <a:p>
          <a:endParaRPr kumimoji="1" lang="ja-JP" altLang="en-US"/>
        </a:p>
      </dgm:t>
    </dgm:pt>
    <dgm:pt modelId="{048BAC0C-4724-4FD3-9C95-129D7721421B}" type="sibTrans" cxnId="{59AD96E5-407B-4DEF-8797-DC993D7F55E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pt>
    <dgm:pt modelId="{DF7A5F8E-B0A9-4DC8-9892-988BAF460BC4}" type="pres">
      <dgm:prSet presAssocID="{CBE9B4EE-1DAF-437F-B1F7-A78169498388}" presName="composite" presStyleCnt="0"/>
      <dgm:spPr/>
    </dgm:pt>
    <dgm:pt modelId="{263BD2CF-28C4-4092-9983-D3C77E96E283}" type="pres">
      <dgm:prSet presAssocID="{CBE9B4EE-1DAF-437F-B1F7-A78169498388}" presName="parentText" presStyleLbl="alignNode1" presStyleIdx="0" presStyleCnt="5" custScaleX="100522">
        <dgm:presLayoutVars>
          <dgm:chMax val="1"/>
          <dgm:bulletEnabled val="1"/>
        </dgm:presLayoutVars>
      </dgm:prSet>
      <dgm:spPr/>
    </dgm:pt>
    <dgm:pt modelId="{B6098A84-39E6-4259-82A2-B492BBB0368F}" type="pres">
      <dgm:prSet presAssocID="{CBE9B4EE-1DAF-437F-B1F7-A78169498388}" presName="descendantText" presStyleLbl="alignAcc1" presStyleIdx="0" presStyleCnt="5" custScaleY="100000">
        <dgm:presLayoutVars>
          <dgm:bulletEnabled val="1"/>
        </dgm:presLayoutVars>
      </dgm:prSet>
      <dgm:spPr/>
    </dgm:pt>
    <dgm:pt modelId="{5FAE5572-3B4F-45BE-82DE-5B247BEB7B44}" type="pres">
      <dgm:prSet presAssocID="{9D772164-BD76-4008-987B-BBB9B2E6CB4C}" presName="sp" presStyleCnt="0"/>
      <dgm:spPr/>
    </dgm:pt>
    <dgm:pt modelId="{B4C53216-A7C8-4052-8166-1E9D1DCCFEE8}" type="pres">
      <dgm:prSet presAssocID="{0655DC4D-101C-48E3-8CF7-5BC59D6E518F}" presName="composite" presStyleCnt="0"/>
      <dgm:spPr/>
    </dgm:pt>
    <dgm:pt modelId="{8B86865A-C7FC-4871-91B7-17601E608C00}" type="pres">
      <dgm:prSet presAssocID="{0655DC4D-101C-48E3-8CF7-5BC59D6E518F}" presName="parentText" presStyleLbl="alignNode1" presStyleIdx="1" presStyleCnt="5" custLinFactNeighborY="-9040">
        <dgm:presLayoutVars>
          <dgm:chMax val="1"/>
          <dgm:bulletEnabled val="1"/>
        </dgm:presLayoutVars>
      </dgm:prSet>
      <dgm:spPr/>
    </dgm:pt>
    <dgm:pt modelId="{E224F703-97E3-44B3-A6CE-B1CDDB0646DA}" type="pres">
      <dgm:prSet presAssocID="{0655DC4D-101C-48E3-8CF7-5BC59D6E518F}" presName="descendantText" presStyleLbl="alignAcc1" presStyleIdx="1" presStyleCnt="5" custScaleY="98617" custLinFactNeighborY="-13909">
        <dgm:presLayoutVars>
          <dgm:bulletEnabled val="1"/>
        </dgm:presLayoutVars>
      </dgm:prSet>
      <dgm:spPr/>
    </dgm:pt>
    <dgm:pt modelId="{D5F1CB35-D694-44B0-B3E6-9D1819A7E907}" type="pres">
      <dgm:prSet presAssocID="{05DF7A3F-E284-408A-8EFC-A0D9E1206CA0}" presName="sp" presStyleCnt="0"/>
      <dgm:spPr/>
    </dgm:pt>
    <dgm:pt modelId="{9F8293BB-698E-4742-89B7-564E0DBA3B3C}" type="pres">
      <dgm:prSet presAssocID="{C214934C-DA12-4A94-B242-FD22DB0325AC}" presName="composite" presStyleCnt="0"/>
      <dgm:spPr/>
    </dgm:pt>
    <dgm:pt modelId="{5BEEA8FB-E323-4F70-A874-92E633AEA525}" type="pres">
      <dgm:prSet presAssocID="{C214934C-DA12-4A94-B242-FD22DB0325AC}" presName="parentText" presStyleLbl="alignNode1" presStyleIdx="2" presStyleCnt="5" custLinFactNeighborX="183" custLinFactNeighborY="-18113">
        <dgm:presLayoutVars>
          <dgm:chMax val="1"/>
          <dgm:bulletEnabled val="1"/>
        </dgm:presLayoutVars>
      </dgm:prSet>
      <dgm:spPr/>
    </dgm:pt>
    <dgm:pt modelId="{1DF1873B-154B-4915-8178-8D74084BE029}" type="pres">
      <dgm:prSet presAssocID="{C214934C-DA12-4A94-B242-FD22DB0325AC}" presName="descendantText" presStyleLbl="alignAcc1" presStyleIdx="2" presStyleCnt="5" custScaleY="102460" custLinFactNeighborX="494" custLinFactNeighborY="-30087">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pt>
    <dgm:pt modelId="{81D2E59D-7E29-4517-949F-69586D768DC1}" type="pres">
      <dgm:prSet presAssocID="{05615420-162E-44F7-9FDD-75B1793BBBBC}" presName="sp" presStyleCnt="0"/>
      <dgm:spPr/>
    </dgm:pt>
    <dgm:pt modelId="{612FB2FA-8F7F-4E75-B16A-88CA3BD4DED9}" type="pres">
      <dgm:prSet presAssocID="{B10C239D-63CE-4CDE-ADBF-5A6E4F419954}" presName="composite" presStyleCnt="0"/>
      <dgm:spPr/>
    </dgm:pt>
    <dgm:pt modelId="{C3F31C96-FF38-402C-A0CE-402384DCB038}" type="pres">
      <dgm:prSet presAssocID="{B10C239D-63CE-4CDE-ADBF-5A6E4F419954}" presName="parentText" presStyleLbl="alignNode1" presStyleIdx="3" presStyleCnt="5" custLinFactNeighborY="-38720">
        <dgm:presLayoutVars>
          <dgm:chMax val="1"/>
          <dgm:bulletEnabled val="1"/>
        </dgm:presLayoutVars>
      </dgm:prSet>
      <dgm:spPr/>
    </dgm:pt>
    <dgm:pt modelId="{0BE81439-86E2-4CEE-B758-ABCAFD3F89C2}" type="pres">
      <dgm:prSet presAssocID="{B10C239D-63CE-4CDE-ADBF-5A6E4F419954}" presName="descendantText" presStyleLbl="alignAcc1" presStyleIdx="3" presStyleCnt="5" custScaleY="133851" custLinFactNeighborY="-43864">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pt>
    <dgm:pt modelId="{27564690-2E7B-4E23-835F-761D24C815F8}" type="pres">
      <dgm:prSet presAssocID="{077AF86D-7E28-4415-988F-128D43AF0063}" presName="sp" presStyleCnt="0"/>
      <dgm:spPr/>
    </dgm:pt>
    <dgm:pt modelId="{268FE6DE-17FB-4ADC-8E67-3725666307FD}" type="pres">
      <dgm:prSet presAssocID="{DA9F9CB1-AB8F-4E9B-9646-FA3D524ED066}" presName="composite" presStyleCnt="0"/>
      <dgm:spPr/>
    </dgm:pt>
    <dgm:pt modelId="{343228F4-28B5-4B59-95B2-28CD15F7327B}" type="pres">
      <dgm:prSet presAssocID="{DA9F9CB1-AB8F-4E9B-9646-FA3D524ED066}" presName="parentText" presStyleLbl="alignNode1" presStyleIdx="4" presStyleCnt="5" custLinFactNeighborY="-34176">
        <dgm:presLayoutVars>
          <dgm:chMax val="1"/>
          <dgm:bulletEnabled val="1"/>
        </dgm:presLayoutVars>
      </dgm:prSet>
      <dgm:spPr/>
    </dgm:pt>
    <dgm:pt modelId="{F0B67040-3C60-4477-954C-0A4CB818ABFE}" type="pres">
      <dgm:prSet presAssocID="{DA9F9CB1-AB8F-4E9B-9646-FA3D524ED066}" presName="descendantText" presStyleLbl="alignAcc1" presStyleIdx="4" presStyleCnt="5" custScaleY="98154" custLinFactNeighborX="-233" custLinFactNeighborY="-51963">
        <dgm:presLayoutVars>
          <dgm:bulletEnabled val="1"/>
        </dgm:presLayoutVars>
      </dgm:prSet>
      <dgm:spPr/>
    </dgm:pt>
  </dgm:ptLst>
  <dgm:cxnLst>
    <dgm:cxn modelId="{FDB71611-E260-4B39-ACAD-EF8D0707E8C3}" type="presOf" srcId="{FF8B84D3-5758-4DD3-8157-34B1817C00B3}" destId="{E224F703-97E3-44B3-A6CE-B1CDDB0646DA}" srcOrd="0" destOrd="0" presId="urn:microsoft.com/office/officeart/2005/8/layout/chevron2"/>
    <dgm:cxn modelId="{8EED1236-93DE-4F6C-8F32-A99C8D055127}" type="presOf" srcId="{0655DC4D-101C-48E3-8CF7-5BC59D6E518F}" destId="{8B86865A-C7FC-4871-91B7-17601E608C00}"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42D43043-A3E2-4A2B-BD3D-91BD8C033DC2}" srcId="{7E27BC4B-9BED-41F5-A06A-2F49958F34DF}" destId="{B10C239D-63CE-4CDE-ADBF-5A6E4F419954}" srcOrd="3" destOrd="0" parTransId="{0A640807-6D76-4727-8E0A-7B3687668F7D}" sibTransId="{077AF86D-7E28-4415-988F-128D43AF0063}"/>
    <dgm:cxn modelId="{1098D146-4EB0-47DB-B217-709E0BCAF005}" type="presOf" srcId="{75DFA851-5014-4BED-9E2A-8EDF825F9950}" destId="{B6098A84-39E6-4259-82A2-B492BBB0368F}" srcOrd="0" destOrd="0" presId="urn:microsoft.com/office/officeart/2005/8/layout/chevron2"/>
    <dgm:cxn modelId="{575C495A-57A1-4EE8-B29E-28E8639735C6}" srcId="{DA9F9CB1-AB8F-4E9B-9646-FA3D524ED066}" destId="{4839135E-7AFD-4BE6-B065-73BA2EA5027F}" srcOrd="0" destOrd="0" parTransId="{99442563-5255-424D-B7B2-A23F2BAEDEA9}" sibTransId="{BC0D51EE-ED92-4456-802D-6276122021D2}"/>
    <dgm:cxn modelId="{188A947D-AA98-4A93-8369-6AF3A01FED6A}" srcId="{7E27BC4B-9BED-41F5-A06A-2F49958F34DF}" destId="{0655DC4D-101C-48E3-8CF7-5BC59D6E518F}" srcOrd="1" destOrd="0" parTransId="{B1090960-B939-4437-8EE4-EB2243788DF1}" sibTransId="{05DF7A3F-E284-408A-8EFC-A0D9E1206CA0}"/>
    <dgm:cxn modelId="{16D92981-71D1-4141-B743-7604EBEB52D0}" srcId="{7E27BC4B-9BED-41F5-A06A-2F49958F34DF}" destId="{C214934C-DA12-4A94-B242-FD22DB0325AC}" srcOrd="2" destOrd="0" parTransId="{34E46014-9EC3-45E3-BD34-F1ADA0AFFBE2}" sibTransId="{05615420-162E-44F7-9FDD-75B1793BBBBC}"/>
    <dgm:cxn modelId="{27397B83-B053-4382-9C95-12C497E11598}" type="presOf" srcId="{7E27BC4B-9BED-41F5-A06A-2F49958F34DF}" destId="{91F47603-AE00-436B-B4EE-2999C28EEAD2}" srcOrd="0" destOrd="0" presId="urn:microsoft.com/office/officeart/2005/8/layout/chevron2"/>
    <dgm:cxn modelId="{07669FA2-9D59-40C5-B9DD-05A23AA4652C}" type="presOf" srcId="{DA9F9CB1-AB8F-4E9B-9646-FA3D524ED066}" destId="{343228F4-28B5-4B59-95B2-28CD15F7327B}" srcOrd="0" destOrd="0" presId="urn:microsoft.com/office/officeart/2005/8/layout/chevron2"/>
    <dgm:cxn modelId="{BD986DC4-5563-477D-986D-88EE76C05E04}" srcId="{7E27BC4B-9BED-41F5-A06A-2F49958F34DF}" destId="{CBE9B4EE-1DAF-437F-B1F7-A78169498388}" srcOrd="0" destOrd="0" parTransId="{8BBAC269-09C1-46F9-A0E9-710E0AF273E7}" sibTransId="{9D772164-BD76-4008-987B-BBB9B2E6CB4C}"/>
    <dgm:cxn modelId="{7E2542C8-3005-4DD9-8D80-5134A0630EE4}" type="presOf" srcId="{C214934C-DA12-4A94-B242-FD22DB0325AC}" destId="{5BEEA8FB-E323-4F70-A874-92E633AEA525}"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D6D317D0-D27C-425D-8C7E-590CDB13AC11}" type="presOf" srcId="{CBE9B4EE-1DAF-437F-B1F7-A78169498388}" destId="{263BD2CF-28C4-4092-9983-D3C77E96E283}" srcOrd="0" destOrd="0" presId="urn:microsoft.com/office/officeart/2005/8/layout/chevron2"/>
    <dgm:cxn modelId="{1F450BD6-67F5-4857-96D3-83A8F697D69B}" type="presOf" srcId="{B10C239D-63CE-4CDE-ADBF-5A6E4F419954}" destId="{C3F31C96-FF38-402C-A0CE-402384DCB038}" srcOrd="0" destOrd="0" presId="urn:microsoft.com/office/officeart/2005/8/layout/chevron2"/>
    <dgm:cxn modelId="{59AD96E5-407B-4DEF-8797-DC993D7F55E2}" srcId="{7E27BC4B-9BED-41F5-A06A-2F49958F34DF}" destId="{DA9F9CB1-AB8F-4E9B-9646-FA3D524ED066}" srcOrd="4" destOrd="0" parTransId="{24705D5C-C6FF-4D45-8D4A-A89F2525AF21}" sibTransId="{048BAC0C-4724-4FD3-9C95-129D7721421B}"/>
    <dgm:cxn modelId="{E403CAEA-7312-495C-A791-598EDB6EFF2F}" type="presOf" srcId="{4839135E-7AFD-4BE6-B065-73BA2EA5027F}" destId="{F0B67040-3C60-4477-954C-0A4CB818ABFE}"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 modelId="{675C1255-7FF9-4392-8C7A-4D3801ACDDEC}" type="presParOf" srcId="{91F47603-AE00-436B-B4EE-2999C28EEAD2}" destId="{27564690-2E7B-4E23-835F-761D24C815F8}" srcOrd="7" destOrd="0" presId="urn:microsoft.com/office/officeart/2005/8/layout/chevron2"/>
    <dgm:cxn modelId="{67621A19-0AD0-427F-BE1A-6F23758E430D}" type="presParOf" srcId="{91F47603-AE00-436B-B4EE-2999C28EEAD2}" destId="{268FE6DE-17FB-4ADC-8E67-3725666307FD}" srcOrd="8" destOrd="0" presId="urn:microsoft.com/office/officeart/2005/8/layout/chevron2"/>
    <dgm:cxn modelId="{6D08E3A6-2D08-4173-9C29-692684A1AA90}" type="presParOf" srcId="{268FE6DE-17FB-4ADC-8E67-3725666307FD}" destId="{343228F4-28B5-4B59-95B2-28CD15F7327B}" srcOrd="0" destOrd="0" presId="urn:microsoft.com/office/officeart/2005/8/layout/chevron2"/>
    <dgm:cxn modelId="{4D8133C1-62B0-4352-B03C-E50579EE7D48}" type="presParOf" srcId="{268FE6DE-17FB-4ADC-8E67-3725666307FD}" destId="{F0B67040-3C60-4477-954C-0A4CB818AB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67607" y="174439"/>
          <a:ext cx="1124230" cy="791069"/>
        </a:xfrm>
        <a:prstGeom prst="chevron">
          <a:avLst/>
        </a:prstGeom>
        <a:solidFill>
          <a:srgbClr val="F81B02"/>
        </a:solidFill>
        <a:ln w="15875" cap="flat" cmpd="sng" algn="ctr">
          <a:solidFill>
            <a:srgbClr val="FF000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（１）</a:t>
          </a:r>
        </a:p>
      </dsp:txBody>
      <dsp:txXfrm rot="-5400000">
        <a:off x="-1026" y="403394"/>
        <a:ext cx="791069" cy="333161"/>
      </dsp:txXfrm>
    </dsp:sp>
    <dsp:sp modelId="{B6098A84-39E6-4259-82A2-B492BBB0368F}">
      <dsp:nvSpPr>
        <dsp:cNvPr id="0" name=""/>
        <dsp:cNvSpPr/>
      </dsp:nvSpPr>
      <dsp: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87989" y="43549"/>
        <a:ext cx="7896695" cy="659752"/>
      </dsp:txXfrm>
    </dsp:sp>
    <dsp:sp modelId="{8B86865A-C7FC-4871-91B7-17601E608C00}">
      <dsp:nvSpPr>
        <dsp:cNvPr id="0" name=""/>
        <dsp:cNvSpPr/>
      </dsp:nvSpPr>
      <dsp:spPr>
        <a:xfrm rot="5400000">
          <a:off x="-169661" y="1085817"/>
          <a:ext cx="1124230" cy="786961"/>
        </a:xfrm>
        <a:prstGeom prst="chevron">
          <a:avLst/>
        </a:prstGeom>
        <a:solidFill>
          <a:srgbClr val="FC7715"/>
        </a:solidFill>
        <a:ln w="15875" cap="flat" cmpd="sng" algn="ctr">
          <a:solidFill>
            <a:srgbClr val="FC7715"/>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（２）</a:t>
          </a:r>
        </a:p>
      </dsp:txBody>
      <dsp:txXfrm rot="-5400000">
        <a:off x="-1026" y="1310664"/>
        <a:ext cx="786961" cy="337269"/>
      </dsp:txXfrm>
    </dsp:sp>
    <dsp:sp modelId="{E224F703-97E3-44B3-A6CE-B1CDDB0646DA}">
      <dsp:nvSpPr>
        <dsp:cNvPr id="0" name=""/>
        <dsp:cNvSpPr/>
      </dsp:nvSpPr>
      <dsp: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785934" y="957405"/>
        <a:ext cx="7897207" cy="650285"/>
      </dsp:txXfrm>
    </dsp:sp>
    <dsp:sp modelId="{5BEEA8FB-E323-4F70-A874-92E633AEA525}">
      <dsp:nvSpPr>
        <dsp:cNvPr id="0" name=""/>
        <dsp:cNvSpPr/>
      </dsp:nvSpPr>
      <dsp:spPr>
        <a:xfrm rot="5400000">
          <a:off x="-168221" y="2003758"/>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（３）</a:t>
          </a:r>
        </a:p>
      </dsp:txBody>
      <dsp:txXfrm rot="-5400000">
        <a:off x="414" y="2228605"/>
        <a:ext cx="786961" cy="337269"/>
      </dsp:txXfrm>
    </dsp:sp>
    <dsp:sp modelId="{1DF1873B-154B-4915-8178-8D74084BE029}">
      <dsp:nvSpPr>
        <dsp:cNvPr id="0" name=""/>
        <dsp:cNvSpPr/>
      </dsp:nvSpPr>
      <dsp: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69661" y="2906725"/>
          <a:ext cx="1124230" cy="786961"/>
        </a:xfrm>
        <a:prstGeom prst="chevron">
          <a:avLst/>
        </a:prstGeom>
        <a:solidFill>
          <a:srgbClr val="002060"/>
        </a:solidFill>
        <a:ln w="15875" cap="flat" cmpd="sng" algn="ctr">
          <a:solidFill>
            <a:srgbClr val="00206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（４）</a:t>
          </a:r>
        </a:p>
      </dsp:txBody>
      <dsp:txXfrm rot="-5400000">
        <a:off x="-1026" y="3131572"/>
        <a:ext cx="786961" cy="337269"/>
      </dsp:txXfrm>
    </dsp:sp>
    <dsp:sp modelId="{0BE81439-86E2-4CEE-B758-ABCAFD3F89C2}">
      <dsp:nvSpPr>
        <dsp:cNvPr id="0" name=""/>
        <dsp:cNvSpPr/>
      </dsp:nvSpPr>
      <dsp:spPr>
        <a:xfrm rot="5400000">
          <a:off x="4263069" y="-747961"/>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43228F4-28B5-4B59-95B2-28CD15F7327B}">
      <dsp:nvSpPr>
        <dsp:cNvPr id="0" name=""/>
        <dsp:cNvSpPr/>
      </dsp:nvSpPr>
      <dsp:spPr>
        <a:xfrm rot="5400000">
          <a:off x="-169661" y="3968764"/>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（５）</a:t>
          </a:r>
        </a:p>
      </dsp:txBody>
      <dsp:txXfrm rot="-5400000">
        <a:off x="-1026" y="4193611"/>
        <a:ext cx="786961" cy="337269"/>
      </dsp:txXfrm>
    </dsp:sp>
    <dsp:sp modelId="{F0B67040-3C60-4477-954C-0A4CB818ABFE}">
      <dsp:nvSpPr>
        <dsp:cNvPr id="0" name=""/>
        <dsp:cNvSpPr/>
      </dsp:nvSpPr>
      <dsp:spPr>
        <a:xfrm rot="5400000">
          <a:off x="4375015" y="203809"/>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endParaRPr kumimoji="1" lang="ja-JP" altLang="en-US" sz="44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67452" y="3846386"/>
        <a:ext cx="7897372" cy="647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2025/3/26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9136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59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79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0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5640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sz="6000" b="0" cap="all"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314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1446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315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50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12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84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7336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33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3/26/2025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5789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980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4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41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79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3/26/2025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68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3/26/2025</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7980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3/26/2025</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00446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b="1" dirty="0">
                <a:latin typeface="メイリオ" panose="020B0604030504040204" pitchFamily="50" charset="-128"/>
                <a:ea typeface="メイリオ" panose="020B0604030504040204" pitchFamily="50" charset="-128"/>
              </a:rPr>
              <a:t>第</a:t>
            </a:r>
            <a:r>
              <a:rPr lang="en-US" altLang="ja-JP" sz="4000" b="1" dirty="0">
                <a:latin typeface="メイリオ" panose="020B0604030504040204" pitchFamily="50" charset="-128"/>
                <a:ea typeface="メイリオ" panose="020B0604030504040204" pitchFamily="50" charset="-128"/>
              </a:rPr>
              <a:t>4</a:t>
            </a:r>
            <a:r>
              <a:rPr lang="ja-JP" altLang="en-US" sz="4000" b="1">
                <a:latin typeface="メイリオ" panose="020B0604030504040204" pitchFamily="50" charset="-128"/>
                <a:ea typeface="メイリオ" panose="020B0604030504040204" pitchFamily="50" charset="-128"/>
              </a:rPr>
              <a:t>期</a:t>
            </a:r>
            <a:r>
              <a:rPr lang="ja-JP" altLang="en-US" sz="4000" b="1" dirty="0">
                <a:latin typeface="メイリオ" panose="020B0604030504040204" pitchFamily="50" charset="-128"/>
                <a:ea typeface="メイリオ" panose="020B0604030504040204" pitchFamily="50" charset="-128"/>
              </a:rPr>
              <a:t>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905713"/>
            <a:ext cx="9245600" cy="667512"/>
          </a:xfrm>
        </p:spPr>
        <p:txBody>
          <a:bodyPr>
            <a:normAutofit/>
          </a:bodyPr>
          <a:lstStyle/>
          <a:p>
            <a:r>
              <a:rPr lang="en-US" altLang="ja-JP" sz="2400" b="1" dirty="0">
                <a:solidFill>
                  <a:schemeClr val="bg1"/>
                </a:solidFill>
                <a:latin typeface="メイリオ" panose="020B0604030504040204" pitchFamily="50" charset="-128"/>
                <a:ea typeface="メイリオ" panose="020B0604030504040204" pitchFamily="50" charset="-128"/>
              </a:rPr>
              <a:t>【</a:t>
            </a:r>
            <a:r>
              <a:rPr lang="ja-JP" altLang="en-US" sz="2400" b="1" dirty="0">
                <a:solidFill>
                  <a:schemeClr val="bg1"/>
                </a:solidFill>
                <a:latin typeface="メイリオ" panose="020B0604030504040204" pitchFamily="50" charset="-128"/>
                <a:ea typeface="メイリオ" panose="020B0604030504040204" pitchFamily="50" charset="-128"/>
              </a:rPr>
              <a:t>令和</a:t>
            </a:r>
            <a:r>
              <a:rPr lang="en-US" altLang="ja-JP" sz="2400" b="1" dirty="0">
                <a:solidFill>
                  <a:schemeClr val="bg1"/>
                </a:solidFill>
                <a:latin typeface="メイリオ" panose="020B0604030504040204" pitchFamily="50" charset="-128"/>
                <a:ea typeface="メイリオ" panose="020B0604030504040204" pitchFamily="50" charset="-128"/>
              </a:rPr>
              <a:t>5</a:t>
            </a:r>
            <a:r>
              <a:rPr lang="ja-JP" altLang="en-US" sz="2400" b="1" dirty="0">
                <a:solidFill>
                  <a:schemeClr val="bg1"/>
                </a:solidFill>
                <a:latin typeface="メイリオ" panose="020B0604030504040204" pitchFamily="50" charset="-128"/>
                <a:ea typeface="メイリオ" panose="020B0604030504040204" pitchFamily="50" charset="-128"/>
              </a:rPr>
              <a:t>年度 取組状況（概要）</a:t>
            </a:r>
            <a:r>
              <a:rPr lang="en-US" altLang="ja-JP" sz="2400" b="1" dirty="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四角形吹き出し 4"/>
          <p:cNvSpPr/>
          <p:nvPr/>
        </p:nvSpPr>
        <p:spPr>
          <a:xfrm>
            <a:off x="7895645" y="203802"/>
            <a:ext cx="1831515"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資料１</a:t>
            </a: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a:latin typeface="メイリオ" panose="020B0604030504040204" pitchFamily="50" charset="-128"/>
                <a:ea typeface="メイリオ" panose="020B0604030504040204" pitchFamily="50" charset="-128"/>
              </a:rPr>
              <a:t>大阪府地域福祉推進室地域福祉課</a:t>
            </a:r>
            <a:endParaRPr lang="en-US" altLang="ja-JP" sz="2400" b="1" dirty="0">
              <a:latin typeface="メイリオ" panose="020B0604030504040204" pitchFamily="50" charset="-128"/>
              <a:ea typeface="メイリオ" panose="020B0604030504040204" pitchFamily="50" charset="-128"/>
            </a:endParaRPr>
          </a:p>
          <a:p>
            <a:pPr algn="ctr">
              <a:lnSpc>
                <a:spcPts val="3600"/>
              </a:lnSpc>
            </a:pPr>
            <a:r>
              <a:rPr lang="ja-JP" altLang="en-US" sz="2400" b="1" dirty="0">
                <a:latin typeface="メイリオ" panose="020B0604030504040204" pitchFamily="50" charset="-128"/>
                <a:ea typeface="メイリオ" panose="020B0604030504040204" pitchFamily="50" charset="-128"/>
              </a:rPr>
              <a:t>令和</a:t>
            </a:r>
            <a:r>
              <a:rPr lang="en-US" altLang="ja-JP" sz="2400" b="1" dirty="0">
                <a:latin typeface="メイリオ" panose="020B0604030504040204" pitchFamily="50" charset="-128"/>
                <a:ea typeface="メイリオ" panose="020B0604030504040204" pitchFamily="50" charset="-128"/>
              </a:rPr>
              <a:t>7</a:t>
            </a:r>
            <a:r>
              <a:rPr lang="ja-JP" altLang="en-US" sz="2400" b="1" dirty="0">
                <a:latin typeface="メイリオ" panose="020B0604030504040204" pitchFamily="50" charset="-128"/>
                <a:ea typeface="メイリオ" panose="020B0604030504040204" pitchFamily="50" charset="-128"/>
              </a:rPr>
              <a:t>年</a:t>
            </a:r>
            <a:r>
              <a:rPr lang="en-US" altLang="ja-JP" sz="2400" b="1" dirty="0">
                <a:latin typeface="メイリオ" panose="020B0604030504040204" pitchFamily="50" charset="-128"/>
                <a:ea typeface="メイリオ" panose="020B0604030504040204" pitchFamily="50" charset="-128"/>
              </a:rPr>
              <a:t>3</a:t>
            </a:r>
            <a:r>
              <a:rPr lang="ja-JP" altLang="en-US" sz="2400" b="1" dirty="0">
                <a:latin typeface="メイリオ" panose="020B0604030504040204" pitchFamily="50" charset="-128"/>
                <a:ea typeface="メイリオ" panose="020B0604030504040204" pitchFamily="50" charset="-128"/>
              </a:rPr>
              <a:t>月</a:t>
            </a:r>
          </a:p>
        </p:txBody>
      </p:sp>
    </p:spTree>
    <p:extLst>
      <p:ext uri="{BB962C8B-B14F-4D97-AF65-F5344CB8AC3E}">
        <p14:creationId xmlns:p14="http://schemas.microsoft.com/office/powerpoint/2010/main" val="1721996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0348" y="40743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①　安全・安心に暮らせる住まいと福祉のまちづくりの推進</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（４）地域の生活と福祉を支える基盤強化（令和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3411217061"/>
              </p:ext>
            </p:extLst>
          </p:nvPr>
        </p:nvGraphicFramePr>
        <p:xfrm>
          <a:off x="453000" y="2504160"/>
          <a:ext cx="9000000" cy="3907518"/>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4000">
                <a:tc>
                  <a:txBody>
                    <a:bodyPr/>
                    <a:lstStyle/>
                    <a:p>
                      <a:pPr algn="ctr">
                        <a:lnSpc>
                          <a:spcPts val="19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3637">
                <a:tc>
                  <a:txBody>
                    <a:bodyPr/>
                    <a:lstStyle/>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▸住宅確保要配慮者に対して、登録住宅への入居にかかる情報提供や、相談・見守りなどの支援を行う社会福祉法人等を居住支援法人として</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指定した（令和</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▸市町村における居住支援体制構築に向け、福祉部と連携し、市町村の福祉部局・住宅部局、居住支援法人に対し働きかけを行った。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▸福祉有償運送制度の活性化を図るため、府ホームページで制度の広報を行うとともに、運営協議会（府内</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ブロック）に対し、事業推進に必要</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な情報提供を行った。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▸誰もが使いやすい施設整備が進むよう、大阪府福祉のまちづくり条例ガイドラインの改訂を行う（令和</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月）とともに、設計者向けの講習を実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施するなど周知を行った。また、大阪・関西万博を契機としてさらなる建築物のバリアフリー化を促進するため、福祉のまちづくり審議会において障が</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い当事者等を交えた意見交換等を実施した。</a:t>
                      </a: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▸府営住宅の空室活用を促進するため、事例集等を用いて制度や事例を周知した。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▸府営住宅の空室を、小規模保育事業所や地域子育て支援拠点、高齢者見守り・交流拠点や福祉相談窓口等として活用した。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4000">
                <a:tc>
                  <a:txBody>
                    <a:bodyPr/>
                    <a:lstStyle/>
                    <a:p>
                      <a:pPr algn="ctr">
                        <a:lnSpc>
                          <a:spcPts val="19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324000">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大阪府居住支援連携体制構築促進事業」において採択された事業者に対し、各地域での居住支援連携体制の構築に向けた支援を実施する</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◆引き続き、府ホームページの充実を図り、福祉有償運送制度の広報に努める。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◆公共施設や社会福祉施設等を活用した身近な拠点・居場所づくりに取り組む。</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86238517"/>
              </p:ext>
            </p:extLst>
          </p:nvPr>
        </p:nvGraphicFramePr>
        <p:xfrm>
          <a:off x="453000" y="772060"/>
          <a:ext cx="9000000" cy="1624532"/>
        </p:xfrm>
        <a:graphic>
          <a:graphicData uri="http://schemas.openxmlformats.org/drawingml/2006/table">
            <a:tbl>
              <a:tblPr firstRow="1" bandRow="1">
                <a:tableStyleId>{5940675A-B579-460E-94D1-54222C63F5DA}</a:tableStyleId>
              </a:tblPr>
              <a:tblGrid>
                <a:gridCol w="1176993">
                  <a:extLst>
                    <a:ext uri="{9D8B030D-6E8A-4147-A177-3AD203B41FA5}">
                      <a16:colId xmlns:a16="http://schemas.microsoft.com/office/drawing/2014/main" val="4233095434"/>
                    </a:ext>
                  </a:extLst>
                </a:gridCol>
                <a:gridCol w="7823007">
                  <a:extLst>
                    <a:ext uri="{9D8B030D-6E8A-4147-A177-3AD203B41FA5}">
                      <a16:colId xmlns:a16="http://schemas.microsoft.com/office/drawing/2014/main" val="20000"/>
                    </a:ext>
                  </a:extLst>
                </a:gridCol>
              </a:tblGrid>
              <a:tr h="595451">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◆居住支援協議会を設立した市区町村の人口カバー率を令和</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年度末までに</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％以上をめざし、市町村単位や</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行政区単位での居住支援協議会の設立を積極的に支援します。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858373">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▸居住支援協議会設立数：</a:t>
                      </a:r>
                      <a:r>
                        <a:rPr kumimoji="1"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地域の特性に応じた居住支援体制の構築を促すために、令和</a:t>
                      </a:r>
                      <a:r>
                        <a:rPr kumimoji="1" lang="en-US" altLang="ja-JP"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年度に新たに実施した「大阪府居住支援連携体制　</a:t>
                      </a:r>
                      <a:endParaRPr kumimoji="1" lang="en-US" altLang="ja-JP"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構築促進事業」において採択した</a:t>
                      </a:r>
                      <a:r>
                        <a:rPr kumimoji="1" lang="en-US" altLang="ja-JP"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事業者６区</a:t>
                      </a:r>
                      <a:r>
                        <a:rPr kumimoji="1" lang="en-US" altLang="ja-JP"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市に対し、各地域での居住支援連携体制の構築に向けた支援を</a:t>
                      </a:r>
                      <a:endParaRPr kumimoji="1" lang="en-US" altLang="ja-JP"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実施した。</a:t>
                      </a:r>
                      <a:endParaRPr kumimoji="1" lang="en-US" altLang="ja-JP"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31020"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９</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76188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58953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②　矯正施設退所予定者等への社会復帰支援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（４）地域の生活と福祉を支える基盤強化（令和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2742033067"/>
              </p:ext>
            </p:extLst>
          </p:nvPr>
        </p:nvGraphicFramePr>
        <p:xfrm>
          <a:off x="453000" y="1139009"/>
          <a:ext cx="9000000" cy="235951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8000">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77391">
                <a:tc>
                  <a:txBody>
                    <a:bodyPr/>
                    <a:lstStyle/>
                    <a:p>
                      <a:pPr>
                        <a:lnSpc>
                          <a:spcPts val="1800"/>
                        </a:lnSpc>
                      </a:pPr>
                      <a:r>
                        <a:rPr kumimoji="1" lang="ja-JP" altLang="en-US" sz="1200" spc="-6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市町村とのネットワーク構築と連携を目的とした府内市町村への訪問を実施し、地域定着支援センター事業に</a:t>
                      </a:r>
                      <a:endParaRPr kumimoji="1" lang="en-US" altLang="ja-JP"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対する理解と協力の促進を図った。（令和５年度訪問数：</a:t>
                      </a:r>
                      <a:r>
                        <a:rPr kumimoji="1" lang="en-US" altLang="ja-JP"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▸被疑者・被告</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段階の高齢者又は障がい者で福祉的なニーズのある対象者に対し、早期面会や支援</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ニーズの聞き取りを行い、地域の福祉サービス等に繋げる等の継続的な支援を実施した。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▸司法関係機関と連携を強化しながら、事業における課題整理等を行い、支援体制の構築を図った。</a:t>
                      </a:r>
                      <a:endParaRPr kumimoji="1" lang="en-US" altLang="ja-JP" sz="1200" i="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●地域生活定着支援センター事業費（</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45,085</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0781">
                <a:tc gridSpan="2">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地域生活定着支援センター事業の</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趣旨等を市町村等へ周知・啓発を行い、事業への理解・協力を働きかけていく。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月に策定された「第二次大阪府再犯防止推進計画」の進捗管理を行う。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03777603"/>
              </p:ext>
            </p:extLst>
          </p:nvPr>
        </p:nvGraphicFramePr>
        <p:xfrm>
          <a:off x="453000" y="4371699"/>
          <a:ext cx="9000000" cy="212356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4539">
                <a:tc>
                  <a:txBody>
                    <a:bodyPr/>
                    <a:lstStyle/>
                    <a:p>
                      <a:pPr algn="ctr">
                        <a:lnSpc>
                          <a:spcPts val="17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020910">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地域福祉・高齢者福祉交付金の活用を通じて、市町村社協における小地域ネットワーク活動を支援した。</a:t>
                      </a:r>
                      <a:endParaRPr kumimoji="1" lang="en-US" altLang="ja-JP"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▸市町村社協における地域貢献委員会の組織化等を進めるため、設置促進を行う府社協の「福祉活動</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指導員設置事業」に対し補助を実施。</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▸市町村社会福祉協議会及び社会福祉法人・福施設等の職員を対象に地域貢献委員会の取組みの</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情報共有を行う会議等を開催した。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小地域ネットワーク活動を支援</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23,378</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539">
                <a:tc gridSpan="2">
                  <a:txBody>
                    <a:bodyPr/>
                    <a:lstStyle/>
                    <a:p>
                      <a:pPr algn="ctr">
                        <a:lnSpc>
                          <a:spcPts val="17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2012">
                <a:tc gridSpan="2">
                  <a:txBody>
                    <a:bodyPr/>
                    <a:lstStyle/>
                    <a:p>
                      <a:pPr>
                        <a:lnSpc>
                          <a:spcPts val="17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◆府社協や市町村と連携を図り、府全域にわたる福祉ニーズ等に対応した施策展開を支援していく。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14000" y="395876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社会福祉協議会に対する活動支援　＊計画</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55-57</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10</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4272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5400" y="265394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⑤　第三者評価等による福祉サービスの質の向上</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（４）地域の生活と福祉を支える基盤強化（令和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6" name="表 5"/>
          <p:cNvGraphicFramePr>
            <a:graphicFrameLocks noGrp="1"/>
          </p:cNvGraphicFramePr>
          <p:nvPr>
            <p:extLst>
              <p:ext uri="{D42A27DB-BD31-4B8C-83A1-F6EECF244321}">
                <p14:modId xmlns:p14="http://schemas.microsoft.com/office/powerpoint/2010/main" val="3869094096"/>
              </p:ext>
            </p:extLst>
          </p:nvPr>
        </p:nvGraphicFramePr>
        <p:xfrm>
          <a:off x="461400" y="5169127"/>
          <a:ext cx="9000000" cy="1368001"/>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7631">
                <a:tc>
                  <a:txBody>
                    <a:bodyPr/>
                    <a:lstStyle/>
                    <a:p>
                      <a:pPr algn="ctr">
                        <a:lnSpc>
                          <a:spcPts val="16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07579">
                <a:tc>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福祉サービス事業者等に対し、指導監査を実施し、サービスの質の</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向上及び施設等の適正運営に寄与した。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●指導監査等にかかる事業費</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43,793</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7631">
                <a:tc gridSpan="2">
                  <a:txBody>
                    <a:bodyPr/>
                    <a:lstStyle/>
                    <a:p>
                      <a:pPr algn="ctr">
                        <a:lnSpc>
                          <a:spcPts val="16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160">
                <a:tc gridSpan="2">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◆引き続き、市町村とも連携しながら指導監査を行い、利用者のニーズに合わせた福祉サービスが提供されるよう適切な事業運営の確保に努める。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14000" y="472951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社会福祉法人及び福祉サービス事業者への適切な指導監査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027135473"/>
              </p:ext>
            </p:extLst>
          </p:nvPr>
        </p:nvGraphicFramePr>
        <p:xfrm>
          <a:off x="461400" y="829273"/>
          <a:ext cx="9000000" cy="1728359"/>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6445">
                <a:tc>
                  <a:txBody>
                    <a:bodyPr/>
                    <a:lstStyle/>
                    <a:p>
                      <a:pPr algn="ctr">
                        <a:lnSpc>
                          <a:spcPts val="16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53785">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▸助成事業の一層の透明化を図ることを目的に創設した「地域福祉推進助成事業評価制度」に</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基づき、助成事業を評価し、その結果を府ホームページで公表した。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大阪府福祉基金設置運営</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費</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123,165</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6445">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5326">
                <a:tc gridSpan="2">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◆助成金の事業評価を行い、その評価結果を公表し、広報することで、事業成果の見える化を進める。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◆地域の福祉課題に対応するため、施策推進公募型事業の効果的・効率的な企画立案を促進し、助成金の有効活用を推進していく。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174794" y="402998"/>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④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福祉基金の活用・推進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0895" y="6424988"/>
            <a:ext cx="75600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96736127"/>
              </p:ext>
            </p:extLst>
          </p:nvPr>
        </p:nvGraphicFramePr>
        <p:xfrm>
          <a:off x="457200" y="2987163"/>
          <a:ext cx="8991600" cy="1717681"/>
        </p:xfrm>
        <a:graphic>
          <a:graphicData uri="http://schemas.openxmlformats.org/drawingml/2006/table">
            <a:tbl>
              <a:tblPr firstRow="1" bandRow="1">
                <a:tableStyleId>{5940675A-B579-460E-94D1-54222C63F5DA}</a:tableStyleId>
              </a:tblPr>
              <a:tblGrid>
                <a:gridCol w="6476708">
                  <a:extLst>
                    <a:ext uri="{9D8B030D-6E8A-4147-A177-3AD203B41FA5}">
                      <a16:colId xmlns:a16="http://schemas.microsoft.com/office/drawing/2014/main" val="20000"/>
                    </a:ext>
                  </a:extLst>
                </a:gridCol>
                <a:gridCol w="2514892">
                  <a:extLst>
                    <a:ext uri="{9D8B030D-6E8A-4147-A177-3AD203B41FA5}">
                      <a16:colId xmlns:a16="http://schemas.microsoft.com/office/drawing/2014/main" val="4032548442"/>
                    </a:ext>
                  </a:extLst>
                </a:gridCol>
              </a:tblGrid>
              <a:tr h="300518">
                <a:tc>
                  <a:txBody>
                    <a:bodyPr/>
                    <a:lstStyle/>
                    <a:p>
                      <a:pPr algn="ctr">
                        <a:lnSpc>
                          <a:spcPts val="16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30921">
                <a:tc>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▸市町村地域福祉担当課長会議及び社会福祉法人等が集まる説明会等において、第三者評価事業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の説明や、資料提供を行うなど、受審促進を図った。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▸評価機関及び評価調査者の質を高めるため、養成研修等を開催した。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●福祉サービス第三者評価システム</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推進事業費（</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4,411</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0518">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724">
                <a:tc gridSpan="2">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◆市町村や庁内関係部局等と連携しながら、受審を喚起する普及啓発・施策展開を検討していく。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2910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地域の実情に合わせた施策立案の支援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（５）市町村支援（令和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4208822947"/>
              </p:ext>
            </p:extLst>
          </p:nvPr>
        </p:nvGraphicFramePr>
        <p:xfrm>
          <a:off x="463548" y="973450"/>
          <a:ext cx="9000000" cy="243462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▸大阪府地域福祉・高齢者福祉交付金を活用し、地域福祉及び高齢者福祉の分野を対象に、</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市町村が創意工夫を凝らし、地域の実情や住民ニーズに沿った施策を立案、推進することを支援。</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地域福祉分野（</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92</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事業）、高齢者福祉分野（</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事業）の事業を支援。</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▸重層的支援体制整備事業実施自治体に対しては当該事業に関するアンケート、未実施自治体に対　</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しては包括的な支援体制に関するアンケートを行い、とりまとめ結果については、市町村地域福祉課長</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会議の場を活用し、情報提供を行った。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50539">
                <a:tc gridSpan="2">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◆引き続き、地域ニーズに沿った施策展開を支援するとともに、先進事例や好事例を市町村へ提供し、施策立案をサポートしていく。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098577164"/>
              </p:ext>
            </p:extLst>
          </p:nvPr>
        </p:nvGraphicFramePr>
        <p:xfrm>
          <a:off x="461400" y="4569985"/>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▸市町村における改正社会福祉法を踏まえた地域福祉計画の見直しが進められるよう、アンケートの実施</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や市町村訪問及び市町村地域福祉担当課長会議を通じて、必要な情報提供や意見交換を行った。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▸交付金の活用により、地域福祉計画の理解・促進を図る住民説明会に対する財政支援を行った。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住民ニーズ調査事業の実施を支援</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◆引き続き、地域福祉計画の改定等に必要な助言や情報提供等を行っていく。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584848746"/>
              </p:ext>
            </p:extLst>
          </p:nvPr>
        </p:nvGraphicFramePr>
        <p:xfrm>
          <a:off x="461400" y="3873193"/>
          <a:ext cx="9000000" cy="612000"/>
        </p:xfrm>
        <a:graphic>
          <a:graphicData uri="http://schemas.openxmlformats.org/drawingml/2006/table">
            <a:tbl>
              <a:tblPr firstRow="1" bandRow="1">
                <a:tableStyleId>{5940675A-B579-460E-94D1-54222C63F5DA}</a:tableStyleId>
              </a:tblPr>
              <a:tblGrid>
                <a:gridCol w="3000000">
                  <a:extLst>
                    <a:ext uri="{9D8B030D-6E8A-4147-A177-3AD203B41FA5}">
                      <a16:colId xmlns:a16="http://schemas.microsoft.com/office/drawing/2014/main" val="20000"/>
                    </a:ext>
                  </a:extLst>
                </a:gridCol>
                <a:gridCol w="3000000">
                  <a:extLst>
                    <a:ext uri="{9D8B030D-6E8A-4147-A177-3AD203B41FA5}">
                      <a16:colId xmlns:a16="http://schemas.microsoft.com/office/drawing/2014/main" val="20001"/>
                    </a:ext>
                  </a:extLst>
                </a:gridCol>
                <a:gridCol w="3000000">
                  <a:extLst>
                    <a:ext uri="{9D8B030D-6E8A-4147-A177-3AD203B41FA5}">
                      <a16:colId xmlns:a16="http://schemas.microsoft.com/office/drawing/2014/main" val="1373461436"/>
                    </a:ext>
                  </a:extLst>
                </a:gridCol>
              </a:tblGrid>
              <a:tr h="306000">
                <a:tc gridSpan="2">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目標・指標：改正社会福祉法に対応した市町村地域福祉計画の改定</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Ｒ５年度目標：全市町村</a:t>
                      </a:r>
                    </a:p>
                  </a:txBody>
                  <a:tcPr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pt-BR"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pt-BR"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pt-BR"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126549" y="350540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②　市町村地域福祉計画の策定・改定支援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79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第４期大阪府地域福祉支援計画について</a:t>
            </a:r>
          </a:p>
        </p:txBody>
      </p:sp>
      <p:sp>
        <p:nvSpPr>
          <p:cNvPr id="14" name="テキスト ボックス 1"/>
          <p:cNvSpPr txBox="1">
            <a:spLocks noChangeArrowheads="1"/>
          </p:cNvSpPr>
          <p:nvPr/>
        </p:nvSpPr>
        <p:spPr bwMode="auto">
          <a:xfrm>
            <a:off x="132596" y="388564"/>
            <a:ext cx="10246525" cy="161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400" b="1" dirty="0">
                <a:latin typeface="Meiryo UI" pitchFamily="50" charset="-128"/>
                <a:ea typeface="Meiryo UI" pitchFamily="50" charset="-128"/>
                <a:cs typeface="Meiryo UI" pitchFamily="50" charset="-128"/>
              </a:rPr>
              <a:t>▽</a:t>
            </a:r>
            <a:r>
              <a:rPr lang="ja-JP" altLang="en-US" sz="1400" b="1" u="sng" dirty="0">
                <a:latin typeface="Meiryo UI" pitchFamily="50" charset="-128"/>
                <a:ea typeface="Meiryo UI" pitchFamily="50" charset="-128"/>
                <a:cs typeface="Meiryo UI" pitchFamily="50" charset="-128"/>
              </a:rPr>
              <a:t>本計画では、３つのビジョンを掲げ、５つの方向性（以下１～５）に沿った取組を推進するため、具体的な施策展開を図る。</a:t>
            </a:r>
            <a:endParaRPr lang="en-US" altLang="ja-JP" sz="1400" b="1" u="sng" dirty="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計画期間</a:t>
            </a:r>
            <a:r>
              <a:rPr lang="en-US" altLang="ja-JP" sz="1300" dirty="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●令和元年度から令和５年度（５年間）　</a:t>
            </a:r>
            <a:r>
              <a:rPr lang="en-US" altLang="ja-JP" sz="1300" dirty="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令和３年度に中間見直し</a:t>
            </a: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計画のめざすビジョン</a:t>
            </a:r>
            <a:r>
              <a:rPr lang="en-US" altLang="ja-JP" sz="1300" dirty="0">
                <a:latin typeface="Meiryo UI" pitchFamily="50" charset="-128"/>
                <a:ea typeface="Meiryo UI" pitchFamily="50" charset="-128"/>
                <a:cs typeface="Meiryo UI" pitchFamily="50" charset="-128"/>
              </a:rPr>
              <a:t>]</a:t>
            </a:r>
            <a:r>
              <a:rPr lang="ja-JP" altLang="en-US" sz="1350" spc="-100" dirty="0">
                <a:latin typeface="Meiryo UI" pitchFamily="50" charset="-128"/>
                <a:ea typeface="Meiryo UI" pitchFamily="50" charset="-128"/>
                <a:cs typeface="Meiryo UI" pitchFamily="50" charset="-128"/>
              </a:rPr>
              <a:t>●誰もが困ったときに身近なところで支援を受けられる地域社会　 ●地域のつながりの中で、ともに支え、ともに生きる地域社会</a:t>
            </a: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●あらゆる主体の協働により福祉活動が実践されている地域社会</a:t>
            </a:r>
            <a:endParaRPr lang="en-US" altLang="ja-JP" sz="1300" dirty="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a:latin typeface="Meiryo UI" pitchFamily="50" charset="-128"/>
                <a:ea typeface="Meiryo UI" pitchFamily="50" charset="-128"/>
                <a:cs typeface="Meiryo UI" pitchFamily="50" charset="-128"/>
              </a:rPr>
              <a:t>[</a:t>
            </a:r>
            <a:r>
              <a:rPr lang="ja-JP" altLang="en-US" sz="1300" dirty="0">
                <a:latin typeface="Meiryo UI" pitchFamily="50" charset="-128"/>
                <a:ea typeface="Meiryo UI" pitchFamily="50" charset="-128"/>
                <a:cs typeface="Meiryo UI" pitchFamily="50" charset="-128"/>
              </a:rPr>
              <a:t>地域福祉を推進する具体的施策＝重点取組（</a:t>
            </a:r>
            <a:r>
              <a:rPr lang="en-US" altLang="ja-JP" sz="1300" dirty="0">
                <a:latin typeface="Meiryo UI" pitchFamily="50" charset="-128"/>
                <a:ea typeface="Meiryo UI" pitchFamily="50" charset="-128"/>
                <a:cs typeface="Meiryo UI" pitchFamily="50" charset="-128"/>
              </a:rPr>
              <a:t>18</a:t>
            </a:r>
            <a:r>
              <a:rPr lang="ja-JP" altLang="en-US" sz="1300" dirty="0">
                <a:latin typeface="Meiryo UI" pitchFamily="50" charset="-128"/>
                <a:ea typeface="Meiryo UI" pitchFamily="50" charset="-128"/>
                <a:cs typeface="Meiryo UI" pitchFamily="50" charset="-128"/>
              </a:rPr>
              <a:t>）</a:t>
            </a:r>
            <a:r>
              <a:rPr lang="en-US" altLang="ja-JP" sz="1300" dirty="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a:p>
            <a:pPr eaLnBrk="1" hangingPunct="1">
              <a:lnSpc>
                <a:spcPts val="1900"/>
              </a:lnSpc>
              <a:spcBef>
                <a:spcPct val="0"/>
              </a:spcBef>
              <a:buFontTx/>
              <a:buNone/>
            </a:pPr>
            <a:r>
              <a:rPr lang="ja-JP" altLang="en-US" sz="1300" dirty="0">
                <a:latin typeface="Meiryo UI" pitchFamily="50" charset="-128"/>
                <a:ea typeface="Meiryo UI" pitchFamily="50" charset="-128"/>
                <a:cs typeface="Meiryo UI" pitchFamily="50" charset="-128"/>
              </a:rPr>
              <a:t>　</a:t>
            </a:r>
          </a:p>
        </p:txBody>
      </p:sp>
      <p:sp>
        <p:nvSpPr>
          <p:cNvPr id="23" name="スライド番号プレースホルダー 1"/>
          <p:cNvSpPr txBox="1">
            <a:spLocks/>
          </p:cNvSpPr>
          <p:nvPr/>
        </p:nvSpPr>
        <p:spPr bwMode="auto">
          <a:xfrm>
            <a:off x="8027300" y="1147690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grpSp>
        <p:nvGrpSpPr>
          <p:cNvPr id="58" name="グループ化 57"/>
          <p:cNvGrpSpPr/>
          <p:nvPr/>
        </p:nvGrpSpPr>
        <p:grpSpPr>
          <a:xfrm>
            <a:off x="544032" y="1832164"/>
            <a:ext cx="9368274" cy="5320828"/>
            <a:chOff x="130121" y="2136262"/>
            <a:chExt cx="9368274" cy="5023473"/>
          </a:xfrm>
        </p:grpSpPr>
        <p:sp>
          <p:nvSpPr>
            <p:cNvPr id="59" name="円/楕円 6"/>
            <p:cNvSpPr/>
            <p:nvPr/>
          </p:nvSpPr>
          <p:spPr>
            <a:xfrm>
              <a:off x="9023415" y="6479096"/>
              <a:ext cx="474980" cy="467837"/>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60" name="図表 59"/>
            <p:cNvGraphicFramePr/>
            <p:nvPr>
              <p:extLst>
                <p:ext uri="{D42A27DB-BD31-4B8C-83A1-F6EECF244321}">
                  <p14:modId xmlns:p14="http://schemas.microsoft.com/office/powerpoint/2010/main" val="4107582615"/>
                </p:ext>
              </p:extLst>
            </p:nvPr>
          </p:nvGraphicFramePr>
          <p:xfrm>
            <a:off x="130121" y="2140408"/>
            <a:ext cx="8719348" cy="5019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正方形/長方形 60"/>
            <p:cNvSpPr/>
            <p:nvPr/>
          </p:nvSpPr>
          <p:spPr>
            <a:xfrm>
              <a:off x="911977" y="2136262"/>
              <a:ext cx="3168000" cy="23791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地域福祉のセーフティネットの拡充</a:t>
              </a:r>
            </a:p>
          </p:txBody>
        </p:sp>
        <p:sp>
          <p:nvSpPr>
            <p:cNvPr id="62" name="正方形/長方形 61"/>
            <p:cNvSpPr/>
            <p:nvPr/>
          </p:nvSpPr>
          <p:spPr>
            <a:xfrm>
              <a:off x="911977" y="2979094"/>
              <a:ext cx="3204000" cy="237917"/>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地域における権利擁護の推進</a:t>
              </a:r>
            </a:p>
          </p:txBody>
        </p:sp>
        <p:sp>
          <p:nvSpPr>
            <p:cNvPr id="63" name="正方形/長方形 62"/>
            <p:cNvSpPr/>
            <p:nvPr/>
          </p:nvSpPr>
          <p:spPr>
            <a:xfrm>
              <a:off x="924856" y="3830574"/>
              <a:ext cx="3204000" cy="237917"/>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64" name="正方形/長方形 63"/>
            <p:cNvSpPr/>
            <p:nvPr/>
          </p:nvSpPr>
          <p:spPr>
            <a:xfrm>
              <a:off x="924856" y="4707373"/>
              <a:ext cx="3204000" cy="237917"/>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65" name="正方形/長方形 64"/>
            <p:cNvSpPr/>
            <p:nvPr/>
          </p:nvSpPr>
          <p:spPr>
            <a:xfrm>
              <a:off x="899098" y="5727077"/>
              <a:ext cx="3204000" cy="237917"/>
            </a:xfrm>
            <a:prstGeom prst="rect">
              <a:avLst/>
            </a:prstGeom>
            <a:solidFill>
              <a:srgbClr val="B560D4">
                <a:lumMod val="50000"/>
              </a:srgbClr>
            </a:solidFill>
            <a:ln>
              <a:solidFill>
                <a:srgbClr val="7030A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66" name="正方形/長方形 65"/>
          <p:cNvSpPr/>
          <p:nvPr/>
        </p:nvSpPr>
        <p:spPr>
          <a:xfrm>
            <a:off x="1493317" y="2106203"/>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市町村と連携したセーフティネットの拡充　　② 生活困窮者への支援や、ひきこもり・自殺対策等の充実</a:t>
            </a:r>
            <a:endParaRPr kumimoji="1" lang="ja-JP" altLang="en-US" sz="1200" dirty="0">
              <a:solidFill>
                <a:prstClr val="black"/>
              </a:solidFill>
              <a:latin typeface="Rockwell" panose="02060603020205020403"/>
              <a:ea typeface="ＭＳ Ｐゴシック" panose="020B060007020508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災害時における避難行動要支援者に対する支援体制の充実</a:t>
            </a:r>
            <a:endParaRPr kumimoji="1" lang="ja-JP" altLang="en-US" sz="1200" dirty="0">
              <a:solidFill>
                <a:prstClr val="black"/>
              </a:solidFill>
              <a:latin typeface="Rockwell" panose="02060603020205020403"/>
              <a:ea typeface="ＭＳ Ｐゴシック" panose="020B0600070205080204" pitchFamily="50" charset="-128"/>
            </a:endParaRPr>
          </a:p>
        </p:txBody>
      </p:sp>
      <p:sp>
        <p:nvSpPr>
          <p:cNvPr id="67" name="正方形/長方形 66"/>
          <p:cNvSpPr/>
          <p:nvPr/>
        </p:nvSpPr>
        <p:spPr>
          <a:xfrm>
            <a:off x="1493317" y="2988241"/>
            <a:ext cx="8808530" cy="502702"/>
          </a:xfrm>
          <a:prstGeom prst="rect">
            <a:avLst/>
          </a:prstGeom>
        </p:spPr>
        <p:txBody>
          <a:bodyPr wrap="square" anchor="ctr">
            <a:spAutoFit/>
          </a:bodyPr>
          <a:lstStyle/>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① 虐待や</a:t>
            </a:r>
            <a:r>
              <a:rPr kumimoji="1" lang="en-US" altLang="ja-JP" sz="1300" b="1" dirty="0">
                <a:solidFill>
                  <a:prstClr val="black"/>
                </a:solidFill>
                <a:latin typeface="Meiryo UI" panose="020B0604030504040204" pitchFamily="50" charset="-128"/>
                <a:ea typeface="Meiryo UI" panose="020B0604030504040204" pitchFamily="50" charset="-128"/>
              </a:rPr>
              <a:t>DV</a:t>
            </a:r>
            <a:r>
              <a:rPr kumimoji="1" lang="ja-JP" altLang="en-US" sz="1300" b="1" dirty="0">
                <a:solidFill>
                  <a:prstClr val="black"/>
                </a:solidFill>
                <a:latin typeface="Meiryo UI" panose="020B0604030504040204" pitchFamily="50" charset="-128"/>
                <a:ea typeface="Meiryo UI" panose="020B0604030504040204" pitchFamily="50" charset="-128"/>
              </a:rPr>
              <a:t>防止に向けた地域における取組の推進　　② 成年後見制度等の利用促進　　</a:t>
            </a:r>
            <a:endParaRPr kumimoji="1" lang="en-US" altLang="ja-JP" sz="1300" b="1" dirty="0">
              <a:solidFill>
                <a:prstClr val="black"/>
              </a:solidFill>
              <a:latin typeface="Meiryo UI" panose="020B0604030504040204" pitchFamily="50" charset="-128"/>
              <a:ea typeface="Meiryo UI" panose="020B0604030504040204" pitchFamily="50" charset="-128"/>
            </a:endParaRPr>
          </a:p>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③ 消費者被害等の未然防止</a:t>
            </a:r>
          </a:p>
        </p:txBody>
      </p:sp>
      <p:sp>
        <p:nvSpPr>
          <p:cNvPr id="68" name="正方形/長方形 67"/>
          <p:cNvSpPr/>
          <p:nvPr/>
        </p:nvSpPr>
        <p:spPr>
          <a:xfrm>
            <a:off x="1494178" y="3910600"/>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地域づくりにつながる人づくり　　② 民生委員・児童委員が活動しやすい環境づくり</a:t>
            </a:r>
          </a:p>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③ 介護・福祉人材の確保　　　　　④ 教育・保育人材の確保</a:t>
            </a:r>
          </a:p>
        </p:txBody>
      </p:sp>
      <p:sp>
        <p:nvSpPr>
          <p:cNvPr id="69" name="正方形/長方形 68"/>
          <p:cNvSpPr/>
          <p:nvPr/>
        </p:nvSpPr>
        <p:spPr>
          <a:xfrm>
            <a:off x="1493317" y="4817722"/>
            <a:ext cx="9000000" cy="784830"/>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安全・安心に暮らせる住まいと福祉のまちづくりの推進　　② 矯正施設退所予定者等への社会復帰支援</a:t>
            </a: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③ 社会福祉協議会に対する活動支援　　④ 福祉基金の活用・推進　　</a:t>
            </a:r>
            <a:endParaRPr kumimoji="1" lang="en-US" altLang="ja-JP"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⑤ 第三者評価等による福祉サービスの質の向上　　⑥ 社会福祉法人及び福祉サービス事業者への適切な指導監査</a:t>
            </a:r>
          </a:p>
        </p:txBody>
      </p:sp>
      <p:sp>
        <p:nvSpPr>
          <p:cNvPr id="70" name="正方形/長方形 69"/>
          <p:cNvSpPr/>
          <p:nvPr/>
        </p:nvSpPr>
        <p:spPr>
          <a:xfrm>
            <a:off x="1493317" y="5756799"/>
            <a:ext cx="8808530" cy="553998"/>
          </a:xfrm>
          <a:prstGeom prst="rect">
            <a:avLst/>
          </a:prstGeom>
        </p:spPr>
        <p:txBody>
          <a:bodyPr wrap="square" anchor="ctr">
            <a:spAutoFit/>
          </a:bodyPr>
          <a:lstStyle/>
          <a:p>
            <a:pPr>
              <a:lnSpc>
                <a:spcPts val="1800"/>
              </a:lnSpc>
            </a:pPr>
            <a:endParaRPr kumimoji="1" lang="ja-JP" altLang="en-US"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地域の実情に合わせた施策立案の支援　　② 市町村地域福祉計画の策定・改定支援</a:t>
            </a:r>
          </a:p>
        </p:txBody>
      </p:sp>
    </p:spTree>
    <p:extLst>
      <p:ext uri="{BB962C8B-B14F-4D97-AF65-F5344CB8AC3E}">
        <p14:creationId xmlns:p14="http://schemas.microsoft.com/office/powerpoint/2010/main" val="883406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46321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市町村と連携したセーフティネットの拡充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（１）地域福祉のセーフティネットの拡充（令和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3214180624"/>
              </p:ext>
            </p:extLst>
          </p:nvPr>
        </p:nvGraphicFramePr>
        <p:xfrm>
          <a:off x="453000" y="2372683"/>
          <a:ext cx="9000000" cy="4141700"/>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33093">
                <a:tc>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902150">
                <a:tc>
                  <a:txBody>
                    <a:bodyPr/>
                    <a:lstStyle/>
                    <a:p>
                      <a:pPr>
                        <a:lnSpc>
                          <a:spcPts val="2000"/>
                        </a:lnSpc>
                      </a:pPr>
                      <a:r>
                        <a:rPr kumimoji="1" lang="ja-JP" altLang="en-US" sz="12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市町村における包括的な支援体制の構築</a:t>
                      </a:r>
                      <a:endParaRPr kumimoji="1"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▸市町村地域福祉担当課長会議等を通じて、国動向や事例紹介、重層的支援体制整備事業に関</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するアンケート結果などの情報提供等を行った。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▸重層的支援体制整備事業について、制度理解に向けた研修や市町村の課題に合わせてアドバイザー</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等の派遣を行った。</a:t>
                      </a:r>
                      <a:endParaRPr kumimoji="1" lang="en-US" altLang="ja-JP" sz="12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地域づくりに資する環境整備</a:t>
                      </a:r>
                      <a:endParaRPr kumimoji="1" lang="en-US" altLang="ja-JP"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▸「地域福祉・高齢者福祉交付金」を活用し、小地域ネットワーク活動等の取組を支援するとともに、</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市町村地域福祉担当課長会議の場を活用し情報提供を行った。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地域福祉のネットワークの仕組みづくり</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▸コミュニティソーシャルワーカー（以下「</a:t>
                      </a:r>
                      <a:r>
                        <a:rPr kumimoji="1" lang="en-US" altLang="ja-JP"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」という。）の配置を支援し、「見守り・発見・つなぎのネット　</a:t>
                      </a:r>
                      <a:endParaRPr kumimoji="1" lang="en-US" altLang="ja-JP"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ワーク」の強化を図った。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配置促進、小地域ネットワーク</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活動等の取組を支援</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●包括的支援体制構築支援</a:t>
                      </a: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6,632</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692">
                <a:tc gridSpan="2">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5064">
                <a:tc gridSpan="2">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◆市町村における包括的な支援体制が構築・拡充されるよう、市町村訪問による助言や、先進事例・最新情報の提供などを行う。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をはじめ、各コーディネーターの配置促進や連携強化を通じて、地域住民のニーズに沿ったきめ細かな取組を進める。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845286786"/>
              </p:ext>
            </p:extLst>
          </p:nvPr>
        </p:nvGraphicFramePr>
        <p:xfrm>
          <a:off x="453000" y="884213"/>
          <a:ext cx="9000000" cy="61200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配置人数（全中学校区に１名配置）</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政令市・中核市を除く</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136</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名（全中学校区）</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28024766"/>
              </p:ext>
            </p:extLst>
          </p:nvPr>
        </p:nvGraphicFramePr>
        <p:xfrm>
          <a:off x="453000" y="1641818"/>
          <a:ext cx="9000000" cy="61200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目標・指標：重層的支援体制整備事業及び同事業への移行準備事業の実施自治体数</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年度：９自治体</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目標：府内全市町村</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12168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3697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生活困窮者への支援や、ひきこもり・自殺対策等の充実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（１）地域福祉のセーフティネットの拡充（令和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984558056"/>
              </p:ext>
            </p:extLst>
          </p:nvPr>
        </p:nvGraphicFramePr>
        <p:xfrm>
          <a:off x="463547" y="2292367"/>
          <a:ext cx="9000000" cy="4250878"/>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48441">
                <a:tc>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987862">
                <a:tc>
                  <a:txBody>
                    <a:bodyPr/>
                    <a:lstStyle/>
                    <a:p>
                      <a:pPr>
                        <a:lnSpc>
                          <a:spcPts val="1900"/>
                        </a:lnSpc>
                      </a:pPr>
                      <a:r>
                        <a:rPr kumimoji="1" lang="ja-JP" altLang="en-US" sz="1200" b="1" u="none"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endParaRPr kumimoji="1" lang="en-US" altLang="ja-JP"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▸任意事業の取組を促進し、円滑な事業実施（他機関・他制度との連携を含む）を支援するため、</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市町村連絡会議の開催等により、先進事例の紹介などを行った。</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a:t>
                      </a:r>
                      <a:endParaRPr kumimoji="1" lang="en-US" altLang="ja-JP"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▸新子育て支援交付金の優先配分事業に子どもの貧困対策関係として、学習等支援と居場所づくりの</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２つの事業を位置づけ、市町村が取り組む子どもの貧困対策を推進した。</a:t>
                      </a:r>
                    </a:p>
                    <a:p>
                      <a:pPr>
                        <a:lnSpc>
                          <a:spcPts val="1900"/>
                        </a:lnSpc>
                      </a:pPr>
                      <a:r>
                        <a:rPr kumimoji="1" lang="ja-JP" altLang="en-US" sz="1200" b="1" u="none"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▸生活困窮者や高齢者、</a:t>
                      </a:r>
                      <a:r>
                        <a:rPr kumimoji="1" lang="ja-JP" altLang="en-US" sz="1200" spc="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者、ひとり親家庭の親などの就職困難者に対して、各分野ごとの関係</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機関が、研修会・講習会等を実施するとともに、関係機関が連携し、就職相談・就業支援等を行った。</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様々な課題などの対応</a:t>
                      </a:r>
                      <a:endParaRPr kumimoji="1" lang="en-US" altLang="ja-JP" sz="1200" b="1" u="sng"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▸ひきこもりやヤングケアラーへの支援、孤独・孤立対策のほか、自殺、依存症などの様々な課題に対して、 </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相談・関係機関等とのネットワークの充実に取り組んだ。</a:t>
                      </a:r>
                      <a:endParaRPr kumimoji="1" lang="en-US" altLang="ja-JP"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89,779</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,995,549</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優先配分枠</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500,000</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●ひきこもり支援に携わる人材の養成</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研修、居場所づくり事業等</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●ヤングケアラー支援体制強化事業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8,669</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441">
                <a:tc gridSpan="2">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3256">
                <a:tc gridSpan="2">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◆引き続き、任意事業の取組を促進し、円滑な事業を推進するため、最新情報の提供などにより、市町村を支援する。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◆関係機関等との連携により、ひきこもりやヤングケ</a:t>
                      </a:r>
                      <a:r>
                        <a:rPr kumimoji="1" lang="ja-JP" altLang="en-US" sz="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ラー、子どもの貧困、就職困難者の就職支援など様々な課題に向けた取組を進める。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494174560"/>
              </p:ext>
            </p:extLst>
          </p:nvPr>
        </p:nvGraphicFramePr>
        <p:xfrm>
          <a:off x="463547" y="813467"/>
          <a:ext cx="8969719" cy="61200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6000">
                <a:tc gridSpan="2">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zh-TW"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努力義務事業実施自治体数 （全</a:t>
                      </a:r>
                      <a:r>
                        <a:rPr kumimoji="1" lang="en-US" altLang="zh-TW"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zh-TW"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年度：①</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801617834"/>
              </p:ext>
            </p:extLst>
          </p:nvPr>
        </p:nvGraphicFramePr>
        <p:xfrm>
          <a:off x="463547" y="1552917"/>
          <a:ext cx="8969719" cy="61200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5209">
                <a:tc gridSpan="2">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目標・指標：ひきこもり支援ネットワークの構築自治体数</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791">
                <a:tc>
                  <a:txBody>
                    <a:bodyPr/>
                    <a:lstStyle/>
                    <a:p>
                      <a:pPr algn="ctr">
                        <a:lnSpc>
                          <a:spcPts val="19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1" name="円/楕円 6"/>
          <p:cNvSpPr/>
          <p:nvPr/>
        </p:nvSpPr>
        <p:spPr>
          <a:xfrm>
            <a:off x="9431020" y="6392573"/>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３</a:t>
            </a:r>
          </a:p>
        </p:txBody>
      </p:sp>
    </p:spTree>
    <p:extLst>
      <p:ext uri="{BB962C8B-B14F-4D97-AF65-F5344CB8AC3E}">
        <p14:creationId xmlns:p14="http://schemas.microsoft.com/office/powerpoint/2010/main" val="374729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4669" y="354839"/>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③　災害時における避難行動要支援者に対する支援体制の充実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（１）地域福祉のセーフティネットの拡充（令和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1226468021"/>
              </p:ext>
            </p:extLst>
          </p:nvPr>
        </p:nvGraphicFramePr>
        <p:xfrm>
          <a:off x="450669" y="2151411"/>
          <a:ext cx="9000000" cy="4390516"/>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12200">
                <a:tc>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360931">
                <a:tc>
                  <a:txBody>
                    <a:bodyPr/>
                    <a:lstStyle/>
                    <a:p>
                      <a:pPr>
                        <a:lnSpc>
                          <a:spcPts val="1900"/>
                        </a:lnSpc>
                      </a:pPr>
                      <a:r>
                        <a:rPr kumimoji="1" lang="ja-JP" altLang="en-US" sz="1200" b="1" u="none"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個別避難計画作成支援体制の充実</a:t>
                      </a:r>
                      <a:endParaRPr kumimoji="1" lang="en-US" altLang="ja-JP" sz="1200" b="1" u="sng"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0"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部局長等を対象に研修会を開催し、個別避難計画作成の重要性の理解促進を図った。</a:t>
                      </a:r>
                      <a:endParaRPr kumimoji="1" lang="en-US" altLang="ja-JP" sz="1200" b="0" u="none"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2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個別避難計画を作成する人材の育成研修、先行事例を共有した市町村職員等を対象とした研修を実施した。</a:t>
                      </a:r>
                      <a:endParaRPr kumimoji="1" lang="en-US" altLang="ja-JP"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▸府内の先進事例をまとめた「市町村職員向け個別避難計画作成支援ガイド」に事例を追加した。</a:t>
                      </a:r>
                      <a:endParaRPr kumimoji="1" lang="en-US" altLang="ja-JP" sz="1200" b="0" u="none"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a:t>
                      </a:r>
                      <a:r>
                        <a:rPr kumimoji="1" lang="en-US" altLang="ja-JP" sz="1200" b="1" u="sng"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1" u="sng"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b="1" u="sng"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▸大阪府災害福祉支援ネットワーク会議を</a:t>
                      </a:r>
                      <a:r>
                        <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回開催した。</a:t>
                      </a:r>
                      <a:endPar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▸チーム員の養成等に向けて、３府県合同養成研修、ステップアップ研修、コーディネーター研修等の各種研修会を開催した。</a:t>
                      </a:r>
                      <a:endPar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▸令和６年能登半島地震への大阪</a:t>
                      </a:r>
                      <a:r>
                        <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チーム員を派遣した。</a:t>
                      </a:r>
                      <a:endPar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社会福祉施設における災害対策</a:t>
                      </a:r>
                      <a:endParaRPr kumimoji="1" lang="en-US" altLang="ja-JP" sz="1200" b="1" u="sng"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▸社会福祉施設等における災害への備えが進むよう、国補助制度の周知や活用を図りながら施設の耐震化の促進を図った。</a:t>
                      </a:r>
                      <a:endPar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1100">
                <a:tc>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1257842">
                <a:tc>
                  <a:txBody>
                    <a:bodyPr/>
                    <a:lstStyle/>
                    <a:p>
                      <a:pPr>
                        <a:lnSpc>
                          <a:spcPts val="1900"/>
                        </a:lnSpc>
                      </a:pP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◆個別避難計画作成実績は増加しているものの、未作成市町村が存在することを踏まえた取組支援</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個別にヒアリングするなどして事情を把握し、可能な限り早期に作成できるように個別の支援を実施</a:t>
                      </a:r>
                    </a:p>
                    <a:p>
                      <a:pPr>
                        <a:lnSpc>
                          <a:spcPts val="1900"/>
                        </a:lnSpc>
                      </a:pPr>
                      <a:r>
                        <a:rPr kumimoji="1" lang="ja-JP" altLang="en-US"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市町村の進捗状況や課題に応じた研修の充実</a:t>
                      </a:r>
                      <a:endParaRPr kumimoji="1" lang="en-US" altLang="ja-JP" sz="1200" b="0" strike="dbl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ＤＷＡＴの新たなチーム員の養成やステップアップ研修の実施、ネットワーク会議の開催等を通じて、災害時における福祉支援体制の充実・強化を進める。</a:t>
                      </a:r>
                      <a:endParaRPr kumimoji="1" lang="en-US" altLang="ja-JP"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◆社会福祉施設等における災害への備えが進むよう、周知・啓発及び働きかけを実施していく。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594323846"/>
              </p:ext>
            </p:extLst>
          </p:nvPr>
        </p:nvGraphicFramePr>
        <p:xfrm>
          <a:off x="450669" y="695430"/>
          <a:ext cx="9000000" cy="1263254"/>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841928">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6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◆市町村や関係機関等と連携し、平常時からの見守り等の取組を通じた災害時における円滑な安否確認の方法などに</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ついて、地域実情を踏まえて検討します。</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◆特に災害リスクが高いエリアに居住されている住民について、災害対策基本法改正から概ね５年以内の個別避難計画の作成をめざす市町村を支援します。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77048">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個別避難計画の作成推進に資するため、市町村職員、計画作成関係者を対象とした研修を実施</a:t>
                      </a:r>
                      <a:endParaRPr kumimoji="1" lang="en-US" altLang="ja-JP" sz="1300" b="0" u="none"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08929" y="2927073"/>
            <a:ext cx="1690358" cy="1264059"/>
          </a:xfrm>
          <a:prstGeom prst="rect">
            <a:avLst/>
          </a:prstGeom>
        </p:spPr>
      </p:pic>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74885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9115" y="42233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虐待や</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DV</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防止に向けた地域における取組の推進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（２）地域における権利擁護の推進（令和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3361382667"/>
              </p:ext>
            </p:extLst>
          </p:nvPr>
        </p:nvGraphicFramePr>
        <p:xfrm>
          <a:off x="426135" y="861608"/>
          <a:ext cx="9000000" cy="281571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48000">
                <a:tc>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▸地域における理解促進、虐待・</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の防止や早期発見に向けて、分野ごとに府ホームページで相談窓口　</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等の周知やリーフレット等の作成・配布を行った。また、児童虐待や</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防止については、民間団体等と</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連携し、オレンジリボンキャンペーンやパープルリボンキャンペーンとして広報啓発事業を実施した。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▸相談機能の強化や関係機関の連携に向けて、市町村や施設・事業所を対象に研修等を実施した。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▸広域的・専門的支援として、高齢・</a:t>
                      </a:r>
                      <a:r>
                        <a:rPr kumimoji="1"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分野にかかる困難事例に対応する市町村に対して、弁護士</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等の専門家を派遣し支援した。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防止に係る啓発</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関係事業（</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4,390</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オレンジリボン・パープルリボンキャン</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ペーンほか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●研修・実地指導に係る関係事業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4,916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a:t>
                      </a:r>
                      <a:r>
                        <a:rPr kumimoji="1"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◆研修や会議等を通じて、虐待・</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の防止や早期発見について啓発を行うとともに、相談窓口の周知徹底を行う。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◆引き続き、研修等の実施や専門家の派遣により市町村を支援していく（高齢・</a:t>
                      </a:r>
                      <a:r>
                        <a:rPr kumimoji="1"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123625" y="3823835"/>
            <a:ext cx="9792000" cy="394339"/>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成年後見制度等の利用促進　＊計画</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36-41</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42824253"/>
              </p:ext>
            </p:extLst>
          </p:nvPr>
        </p:nvGraphicFramePr>
        <p:xfrm>
          <a:off x="426134" y="5457359"/>
          <a:ext cx="4980752" cy="1150925"/>
        </p:xfrm>
        <a:graphic>
          <a:graphicData uri="http://schemas.openxmlformats.org/drawingml/2006/table">
            <a:tbl>
              <a:tblPr firstRow="1" bandRow="1">
                <a:tableStyleId>{5940675A-B579-460E-94D1-54222C63F5DA}</a:tableStyleId>
              </a:tblPr>
              <a:tblGrid>
                <a:gridCol w="1970506">
                  <a:extLst>
                    <a:ext uri="{9D8B030D-6E8A-4147-A177-3AD203B41FA5}">
                      <a16:colId xmlns:a16="http://schemas.microsoft.com/office/drawing/2014/main" val="20000"/>
                    </a:ext>
                  </a:extLst>
                </a:gridCol>
                <a:gridCol w="3010246">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目標・指標：成年後見制度の担い手確保</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年度目標：全市町村</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うち「市民後見人養成に参画する市町村数」</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62768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771620567"/>
              </p:ext>
            </p:extLst>
          </p:nvPr>
        </p:nvGraphicFramePr>
        <p:xfrm>
          <a:off x="426134" y="4260714"/>
          <a:ext cx="9000000" cy="1092962"/>
        </p:xfrm>
        <a:graphic>
          <a:graphicData uri="http://schemas.openxmlformats.org/drawingml/2006/table">
            <a:tbl>
              <a:tblPr firstRow="1" bandRow="1">
                <a:tableStyleId>{5940675A-B579-460E-94D1-54222C63F5DA}</a:tableStyleId>
              </a:tblPr>
              <a:tblGrid>
                <a:gridCol w="1000752">
                  <a:extLst>
                    <a:ext uri="{9D8B030D-6E8A-4147-A177-3AD203B41FA5}">
                      <a16:colId xmlns:a16="http://schemas.microsoft.com/office/drawing/2014/main" val="4233095434"/>
                    </a:ext>
                  </a:extLst>
                </a:gridCol>
                <a:gridCol w="799924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◆地域連携ネットワークの構築と中核機関の設置に向けて、モデル検討等を行うとともに、</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事業に着手するよう、各種の取組を検討します。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▸テーマ別市町村意見交換会や中核機関整備済み及び整備予定市町村を対象とした連絡会を実施し、体制整備の</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必要性や各市町村の取組方策などを共有した。</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596952943"/>
              </p:ext>
            </p:extLst>
          </p:nvPr>
        </p:nvGraphicFramePr>
        <p:xfrm>
          <a:off x="5510254" y="5462717"/>
          <a:ext cx="3915880" cy="1153465"/>
        </p:xfrm>
        <a:graphic>
          <a:graphicData uri="http://schemas.openxmlformats.org/drawingml/2006/table">
            <a:tbl>
              <a:tblPr firstRow="1" bandRow="1">
                <a:tableStyleId>{5940675A-B579-460E-94D1-54222C63F5DA}</a:tableStyleId>
              </a:tblPr>
              <a:tblGrid>
                <a:gridCol w="1841170">
                  <a:extLst>
                    <a:ext uri="{9D8B030D-6E8A-4147-A177-3AD203B41FA5}">
                      <a16:colId xmlns:a16="http://schemas.microsoft.com/office/drawing/2014/main" val="20000"/>
                    </a:ext>
                  </a:extLst>
                </a:gridCol>
                <a:gridCol w="2074710">
                  <a:extLst>
                    <a:ext uri="{9D8B030D-6E8A-4147-A177-3AD203B41FA5}">
                      <a16:colId xmlns:a16="http://schemas.microsoft.com/office/drawing/2014/main" val="20001"/>
                    </a:ext>
                  </a:extLst>
                </a:gridCol>
              </a:tblGrid>
              <a:tr h="306000">
                <a:tc gridSpan="2">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目標・指標：日常生活自立支援事業の待機者ゼロ</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　</a:t>
                      </a:r>
                      <a:endPar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年度目標：待機者ゼロ</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166</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983012"/>
                  </a:ext>
                </a:extLst>
              </a:tr>
            </a:tbl>
          </a:graphicData>
        </a:graphic>
      </p:graphicFrame>
      <p:sp>
        <p:nvSpPr>
          <p:cNvPr id="13" name="円/楕円 6"/>
          <p:cNvSpPr/>
          <p:nvPr/>
        </p:nvSpPr>
        <p:spPr>
          <a:xfrm>
            <a:off x="944064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５</a:t>
            </a:r>
          </a:p>
        </p:txBody>
      </p:sp>
    </p:spTree>
    <p:extLst>
      <p:ext uri="{BB962C8B-B14F-4D97-AF65-F5344CB8AC3E}">
        <p14:creationId xmlns:p14="http://schemas.microsoft.com/office/powerpoint/2010/main" val="2783131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41626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成年後見制度等の利用促進（続き）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（２）地域における権利擁護の推進（令和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1773109220"/>
              </p:ext>
            </p:extLst>
          </p:nvPr>
        </p:nvGraphicFramePr>
        <p:xfrm>
          <a:off x="453000" y="762649"/>
          <a:ext cx="9000000" cy="346036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39200">
                <a:tc>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707832">
                <a:tc>
                  <a:txBody>
                    <a:bodyPr/>
                    <a:lstStyle/>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▸大阪府域の担い手の育成方針、市町村に対する体制整備支援の方針施策に向けた意見徴収のため、</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「大阪府成年後見制度利用促進研究会」を</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▸市民後見人の養成事業に取り組む自治体へ財政支援を実施するとともに、事業の未実施市町村には、</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事業の必要性について、あらゆる機会を通じて働きかけを実施した。</a:t>
                      </a:r>
                      <a:endParaRPr kumimoji="1" lang="en-US" altLang="ja-JP" sz="1200" b="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▸日常生活自立支援事業の実施機関である市町村社会福祉協議会の職員向けの研修を実施し、</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権利擁護にかかる制度への理解を深めた。また、担当者間の連携を図るため担当者会議を実施した。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地域権利擁護総合推進事業</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36,557</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●権利擁護人材育成事業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25,494</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日常生活自立支援事業費補助金</a:t>
                      </a:r>
                      <a:endParaRPr kumimoji="1" lang="en-US" altLang="zh-TW"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324,108</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200">
                <a:tc gridSpan="2">
                  <a:txBody>
                    <a:bodyPr/>
                    <a:lstStyle/>
                    <a:p>
                      <a:pPr algn="ctr">
                        <a:lnSpc>
                          <a:spcPts val="20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817767">
                <a:tc gridSpan="2">
                  <a:txBody>
                    <a:bodyPr/>
                    <a:lstStyle/>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◆地域福祉支援計画と一体的・継続的に検討を進めるため、「大阪府権利擁護支援体制推進分科会」を立ち上げ、引き続き専門職団体・当事</a:t>
                      </a:r>
                      <a:endPar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者団体等から意見を聴取するとともに、府方針に基づき検討を進める。</a:t>
                      </a: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◆市町村の役割について理解を促すとともに、地域連携ネットワークの構築が進むよう、市町村意見交換会を開催する。</a:t>
                      </a:r>
                      <a:endParaRPr kumimoji="1" lang="en-US" altLang="ja-JP" sz="12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◆「地域における公益的な取組」としての法人後見の受任に向け、専門職団体、府社協、市町村中核機関等と連携を図り、円滑に実施する。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128697" y="4199038"/>
            <a:ext cx="9792000" cy="394339"/>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消費者被害等の未然防止　＊計画</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41-42</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307725799"/>
              </p:ext>
            </p:extLst>
          </p:nvPr>
        </p:nvGraphicFramePr>
        <p:xfrm>
          <a:off x="453000" y="4569399"/>
          <a:ext cx="9000000" cy="1966358"/>
        </p:xfrm>
        <a:graphic>
          <a:graphicData uri="http://schemas.openxmlformats.org/drawingml/2006/table">
            <a:tbl>
              <a:tblPr firstRow="1" bandRow="1">
                <a:tableStyleId>{5940675A-B579-460E-94D1-54222C63F5DA}</a:tableStyleId>
              </a:tblPr>
              <a:tblGrid>
                <a:gridCol w="6529680">
                  <a:extLst>
                    <a:ext uri="{9D8B030D-6E8A-4147-A177-3AD203B41FA5}">
                      <a16:colId xmlns:a16="http://schemas.microsoft.com/office/drawing/2014/main" val="20000"/>
                    </a:ext>
                  </a:extLst>
                </a:gridCol>
                <a:gridCol w="2470320">
                  <a:extLst>
                    <a:ext uri="{9D8B030D-6E8A-4147-A177-3AD203B41FA5}">
                      <a16:colId xmlns:a16="http://schemas.microsoft.com/office/drawing/2014/main" val="4032548442"/>
                    </a:ext>
                  </a:extLst>
                </a:gridCol>
              </a:tblGrid>
              <a:tr h="309114">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2000">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▸高齢消費者の被害の未然防止、拡大防止について府政だよりに掲載するとともに、「見守り者向け</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ハンドブック」</a:t>
                      </a:r>
                      <a:r>
                        <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を福祉関係者やスーパー・コンビニ等事業者に向けて配布した。</a:t>
                      </a:r>
                      <a:endParaRPr kumimoji="1" lang="ja-JP" altLang="en-US" sz="1200" spc="-6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▸市町村行政職員研修会を実施し、市町村への「消費者安全確保地域協議会」の設置支援を行った。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●高齢者の見守り体制の構築</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10,051</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9114">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56130">
                <a:tc gridSpan="2">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◆引き続き、福祉部等の関係部局や民間企業と連携し、高齢者・</a:t>
                      </a:r>
                      <a:r>
                        <a:rPr kumimoji="1"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者へ見守りを強化していく。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◆市町村に対し、地域の見守りを行う組織として有効な「消費者安全確保地域協議会」の設置を促進する。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６</a:t>
            </a:r>
          </a:p>
        </p:txBody>
      </p:sp>
    </p:spTree>
    <p:extLst>
      <p:ext uri="{BB962C8B-B14F-4D97-AF65-F5344CB8AC3E}">
        <p14:creationId xmlns:p14="http://schemas.microsoft.com/office/powerpoint/2010/main" val="3251063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3959" y="38596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①　地域づくりにつながる人づくり</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（３）地域福祉を担う多様な人づくり（令和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graphicFrame>
        <p:nvGraphicFramePr>
          <p:cNvPr id="12" name="表 11"/>
          <p:cNvGraphicFramePr>
            <a:graphicFrameLocks noGrp="1"/>
          </p:cNvGraphicFramePr>
          <p:nvPr>
            <p:extLst>
              <p:ext uri="{D42A27DB-BD31-4B8C-83A1-F6EECF244321}">
                <p14:modId xmlns:p14="http://schemas.microsoft.com/office/powerpoint/2010/main" val="1874379790"/>
              </p:ext>
            </p:extLst>
          </p:nvPr>
        </p:nvGraphicFramePr>
        <p:xfrm>
          <a:off x="426135" y="830574"/>
          <a:ext cx="9000000" cy="310946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43066">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651218">
                <a:tc>
                  <a:txBody>
                    <a:bodyPr/>
                    <a:lstStyle/>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▸地域のボランティアコーディネーターの人材養成や府民のボランティア活動への参加促進等を行う府社協の</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ボランティアコーディネーター設置を支援した。</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▸すべての小・中学校において、福祉に関する学習や福祉施設への訪問など福祉・ボランティアに係る活動を</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実施した。</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▸市町村地域福祉担当課長会議において、包括的な支援体制の構築や府地域福祉支援計画等の説明を</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通じて、地域づくりにつながる人材の育成に向けて、様々な世代が一緒になり学び合える場の必要性等に</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ついて説明し、取組促進を図った。</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2,059</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3066">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758650">
                <a:tc gridSpan="2">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◆府民へボランティア関連の情報提供を行うとともに、ボランティア活動への意識醸成を図る。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◆引き続き、地域の協力を得ながら福祉・ボランティア教育を進めていく。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◆地域づくりにつながる人材の育成について、市町村訪問や会議等を通じて、先進事例や最新情報の提供を行う。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203959" y="403359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②　民生委員・児童委員が活動しやすい環境づくり</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893773267"/>
              </p:ext>
            </p:extLst>
          </p:nvPr>
        </p:nvGraphicFramePr>
        <p:xfrm>
          <a:off x="426135" y="4446528"/>
          <a:ext cx="9000000" cy="2166667"/>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96276">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200817">
                <a:tc>
                  <a:txBody>
                    <a:bodyPr/>
                    <a:lstStyle/>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▸１期目の民生委員が抱える活動に対する悩み等により、活動継続が困難になってしまう「１期目の壁」に</a:t>
                      </a:r>
                    </a:p>
                    <a:p>
                      <a:pPr>
                        <a:lnSpc>
                          <a:spcPts val="1800"/>
                        </a:lnSpc>
                      </a:pPr>
                      <a:r>
                        <a:rPr kumimoji="1" lang="ja-JP" altLang="en-US" sz="1200" spc="-40">
                          <a:solidFill>
                            <a:schemeClr val="tx1"/>
                          </a:solidFill>
                          <a:latin typeface="Meiryo UI" panose="020B0604030504040204" pitchFamily="50" charset="-128"/>
                          <a:ea typeface="Meiryo UI" panose="020B0604030504040204" pitchFamily="50" charset="-128"/>
                          <a:cs typeface="Meiryo UI" panose="020B0604030504040204" pitchFamily="50" charset="-128"/>
                        </a:rPr>
                        <a:t>　 対応するため、１～２期目中の民生委員を対象としたフォローアップ研修を実施した。</a:t>
                      </a: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▸企業等と連携し、民生委員制度や活動内容の認知度向上のために広報用チラシを府内コンビニに配架す</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るとともに、生活協同組合の広報誌に民生委員・児童委員に関する記事を掲載した。</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▸民生委員の資質向上や関係機関等とのネットワーク構築を円滑に図るため、研修（委託）を実施した。</a:t>
                      </a:r>
                      <a:endParaRPr kumimoji="1" lang="en-US" altLang="ja-JP" sz="1200"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●民生委員関係事業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275,648</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●民生委員・児童委員研修</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6,211</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276">
                <a:tc gridSpan="2">
                  <a:txBody>
                    <a:bodyPr/>
                    <a:lstStyle/>
                    <a:p>
                      <a:pPr algn="ctr">
                        <a:lnSpc>
                          <a:spcPts val="18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6631">
                <a:tc gridSpan="2">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◆引き続き、市町村や関係機関と連携し、新たな担い手を確保するための方策を検討していく。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9259" y="1953776"/>
            <a:ext cx="1236876" cy="878160"/>
          </a:xfrm>
          <a:prstGeom prst="rect">
            <a:avLst/>
          </a:prstGeom>
        </p:spPr>
      </p:pic>
      <p:sp>
        <p:nvSpPr>
          <p:cNvPr id="8" name="円/楕円 6"/>
          <p:cNvSpPr/>
          <p:nvPr/>
        </p:nvSpPr>
        <p:spPr>
          <a:xfrm>
            <a:off x="942613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７</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24495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6549" y="35972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③　介護・福祉人材の確保</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a:solidFill>
                  <a:schemeClr val="bg1"/>
                </a:solidFill>
                <a:latin typeface="メイリオ" panose="020B0604030504040204" pitchFamily="50" charset="-128"/>
                <a:ea typeface="メイリオ" panose="020B0604030504040204" pitchFamily="50" charset="-128"/>
              </a:rPr>
              <a:t>（３）地域福祉を担う多様な人づくり（令和</a:t>
            </a:r>
            <a:r>
              <a:rPr lang="en-US" altLang="ja-JP" sz="2000" b="1" dirty="0">
                <a:solidFill>
                  <a:schemeClr val="bg1"/>
                </a:solidFill>
                <a:latin typeface="メイリオ" panose="020B0604030504040204" pitchFamily="50" charset="-128"/>
                <a:ea typeface="メイリオ" panose="020B0604030504040204" pitchFamily="50" charset="-128"/>
              </a:rPr>
              <a:t>5</a:t>
            </a:r>
            <a:r>
              <a:rPr lang="ja-JP" altLang="en-US" sz="2000" b="1" dirty="0">
                <a:solidFill>
                  <a:schemeClr val="bg1"/>
                </a:solidFill>
                <a:latin typeface="メイリオ" panose="020B0604030504040204" pitchFamily="50" charset="-128"/>
                <a:ea typeface="メイリオ" panose="020B0604030504040204" pitchFamily="50" charset="-128"/>
              </a:rPr>
              <a:t>年度 取組状況）</a:t>
            </a:r>
          </a:p>
        </p:txBody>
      </p:sp>
      <p:sp>
        <p:nvSpPr>
          <p:cNvPr id="6" name="正方形/長方形 5"/>
          <p:cNvSpPr/>
          <p:nvPr/>
        </p:nvSpPr>
        <p:spPr>
          <a:xfrm>
            <a:off x="126549" y="410322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④　教育・保育人材の確保</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374276966"/>
              </p:ext>
            </p:extLst>
          </p:nvPr>
        </p:nvGraphicFramePr>
        <p:xfrm>
          <a:off x="461400" y="5311489"/>
          <a:ext cx="9000000" cy="1283334"/>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76782">
                <a:tc>
                  <a:txBody>
                    <a:bodyPr/>
                    <a:lstStyle/>
                    <a:p>
                      <a:pPr algn="ctr">
                        <a:lnSpc>
                          <a:spcPts val="15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5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6736">
                <a:tc>
                  <a:txBody>
                    <a:bodyPr/>
                    <a:lstStyle/>
                    <a:p>
                      <a:pP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▸潜在保育士に対する就職あっせんやセミナー開催等により保育人材の確保に向けて取組を進めた。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▸各種研修の実施や、フォーラム等の開催により幼稚園・保育所等における教育機能の充実を図った。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●保育士・保育所支援センター運営</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12,672</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6782">
                <a:tc gridSpan="2">
                  <a:txBody>
                    <a:bodyPr/>
                    <a:lstStyle/>
                    <a:p>
                      <a:pPr algn="ctr">
                        <a:lnSpc>
                          <a:spcPts val="15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59700">
                <a:tc gridSpan="2">
                  <a:txBody>
                    <a:bodyPr/>
                    <a:lstStyle/>
                    <a:p>
                      <a:pPr>
                        <a:lnSpc>
                          <a:spcPts val="15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◆引き続き、安定的な教育・保育人材の確保により、待機児童解消をめざすとともに、研修等の実施による保育の質の向上を図る。</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217043390"/>
              </p:ext>
            </p:extLst>
          </p:nvPr>
        </p:nvGraphicFramePr>
        <p:xfrm>
          <a:off x="459252" y="1389297"/>
          <a:ext cx="9036000" cy="2657343"/>
        </p:xfrm>
        <a:graphic>
          <a:graphicData uri="http://schemas.openxmlformats.org/drawingml/2006/table">
            <a:tbl>
              <a:tblPr firstRow="1" bandRow="1">
                <a:tableStyleId>{5940675A-B579-460E-94D1-54222C63F5DA}</a:tableStyleId>
              </a:tblPr>
              <a:tblGrid>
                <a:gridCol w="6508690">
                  <a:extLst>
                    <a:ext uri="{9D8B030D-6E8A-4147-A177-3AD203B41FA5}">
                      <a16:colId xmlns:a16="http://schemas.microsoft.com/office/drawing/2014/main" val="20000"/>
                    </a:ext>
                  </a:extLst>
                </a:gridCol>
                <a:gridCol w="2527310">
                  <a:extLst>
                    <a:ext uri="{9D8B030D-6E8A-4147-A177-3AD203B41FA5}">
                      <a16:colId xmlns:a16="http://schemas.microsoft.com/office/drawing/2014/main" val="4032548442"/>
                    </a:ext>
                  </a:extLst>
                </a:gridCol>
              </a:tblGrid>
              <a:tr h="291469">
                <a:tc>
                  <a:txBody>
                    <a:bodyPr/>
                    <a:lstStyle/>
                    <a:p>
                      <a:pPr algn="ctr">
                        <a:lnSpc>
                          <a:spcPts val="17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88214">
                <a:tc>
                  <a:txBody>
                    <a:bodyPr/>
                    <a:lstStyle/>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▸介護現場における人材確保・定着を図るため、合同面接会・就職フェア、各種セミナー等を実施した。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（合同面接会・就職フェア参加者数：</a:t>
                      </a:r>
                      <a:r>
                        <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664</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人、セミナー参加者数：</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856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▸福祉・介護分野に関心のある方などを対象にした職場体験や、教育関係機関と連携を図り福祉・介護</a:t>
                      </a:r>
                      <a:endPar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の魅力発信を実施した。（職場体験者数：</a:t>
                      </a:r>
                      <a:r>
                        <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人、インターンシップ：</a:t>
                      </a:r>
                      <a:r>
                        <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91</a:t>
                      </a:r>
                      <a:r>
                        <a:rPr kumimoji="1" lang="ja-JP" altLang="en-US"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▸社会福祉施設・事業所の職員を対象に、職員の資質・人権意識等の向上を図る研修を実施した。</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（受講者：</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11,316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●マッチング力の向上事業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70,534</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参入促進・魅力発信事業</a:t>
                      </a:r>
                      <a:endParaRPr kumimoji="1" lang="en-US" altLang="ja-JP" sz="12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8,266</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●職員研修事業</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43,903</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1469">
                <a:tc gridSpan="2">
                  <a:txBody>
                    <a:bodyPr/>
                    <a:lstStyle/>
                    <a:p>
                      <a:pPr algn="ctr">
                        <a:lnSpc>
                          <a:spcPts val="1700"/>
                        </a:lnSpc>
                      </a:pPr>
                      <a:r>
                        <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486191">
                <a:tc gridSpan="2">
                  <a:txBody>
                    <a:bodyPr/>
                    <a:lstStyle/>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◆大阪府介護・福祉人材確保戦略</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R5.3</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策定）を踏まえ、「参入促進」「労働環境・</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処遇の改善」「資質の向上」の３つのアプローチ</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より、地域医療介護総合確保基金等を活用し、介護従事者の確保及び資質向上を図っていく。</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894814333"/>
              </p:ext>
            </p:extLst>
          </p:nvPr>
        </p:nvGraphicFramePr>
        <p:xfrm>
          <a:off x="453000" y="4443751"/>
          <a:ext cx="9000000" cy="79644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ja-JP" altLang="en-US" sz="1300" b="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300" b="1"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5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補助金等の活用により、教育・保育人材の確保を図り、待機児童数の減少に努めた。研修等を実施し、保育の質の向上を図った。</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８</a:t>
            </a:r>
          </a:p>
        </p:txBody>
      </p:sp>
      <p:sp>
        <p:nvSpPr>
          <p:cNvPr id="2" name="正方形/長方形 1">
            <a:extLst>
              <a:ext uri="{FF2B5EF4-FFF2-40B4-BE49-F238E27FC236}">
                <a16:creationId xmlns:a16="http://schemas.microsoft.com/office/drawing/2014/main" id="{E5265866-E1E7-4511-870F-F7BB75C41E75}"/>
              </a:ext>
            </a:extLst>
          </p:cNvPr>
          <p:cNvSpPr/>
          <p:nvPr/>
        </p:nvSpPr>
        <p:spPr>
          <a:xfrm>
            <a:off x="477252" y="720714"/>
            <a:ext cx="9000000" cy="291930"/>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13"/>
          <p:cNvGraphicFramePr>
            <a:graphicFrameLocks noGrp="1"/>
          </p:cNvGraphicFramePr>
          <p:nvPr>
            <p:extLst>
              <p:ext uri="{D42A27DB-BD31-4B8C-83A1-F6EECF244321}">
                <p14:modId xmlns:p14="http://schemas.microsoft.com/office/powerpoint/2010/main" val="3857881558"/>
              </p:ext>
            </p:extLst>
          </p:nvPr>
        </p:nvGraphicFramePr>
        <p:xfrm>
          <a:off x="477252" y="720713"/>
          <a:ext cx="9000000" cy="612000"/>
        </p:xfrm>
        <a:graphic>
          <a:graphicData uri="http://schemas.openxmlformats.org/drawingml/2006/table">
            <a:tbl>
              <a:tblPr firstRow="1" bandRow="1">
                <a:tableStyleId>{5940675A-B579-460E-94D1-54222C63F5DA}</a:tableStyleId>
              </a:tblPr>
              <a:tblGrid>
                <a:gridCol w="4022597">
                  <a:extLst>
                    <a:ext uri="{9D8B030D-6E8A-4147-A177-3AD203B41FA5}">
                      <a16:colId xmlns:a16="http://schemas.microsoft.com/office/drawing/2014/main" val="20000"/>
                    </a:ext>
                  </a:extLst>
                </a:gridCol>
                <a:gridCol w="4977403">
                  <a:extLst>
                    <a:ext uri="{9D8B030D-6E8A-4147-A177-3AD203B41FA5}">
                      <a16:colId xmlns:a16="http://schemas.microsoft.com/office/drawing/2014/main" val="20001"/>
                    </a:ext>
                  </a:extLst>
                </a:gridCol>
              </a:tblGrid>
              <a:tr h="306000">
                <a:tc gridSpan="2">
                  <a:txBody>
                    <a:bodyPr/>
                    <a:lstStyle/>
                    <a:p>
                      <a:pPr algn="ctr">
                        <a:lnSpc>
                          <a:spcPts val="1500"/>
                        </a:lnSpc>
                      </a:pPr>
                      <a:r>
                        <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目標・指標：需給推計による</a:t>
                      </a:r>
                      <a:r>
                        <a:rPr kumimoji="1" lang="ja-JP" altLang="en-US" sz="13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不足見込みの解消</a:t>
                      </a:r>
                      <a:endParaRPr kumimoji="1" lang="ja-JP" altLang="en-US" sz="1300" b="1"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no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5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3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181,354</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500"/>
                        </a:lnSpc>
                      </a:pPr>
                      <a:r>
                        <a:rPr kumimoji="1" lang="en-US" altLang="ja-JP"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年度需給推計：</a:t>
                      </a:r>
                      <a:r>
                        <a:rPr kumimoji="1" lang="zh-TW"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a:t>
                      </a:r>
                      <a:r>
                        <a:rPr kumimoji="1" lang="en-US" altLang="zh-TW"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209,510</a:t>
                      </a:r>
                      <a:r>
                        <a:rPr kumimoji="1" lang="zh-TW"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300" b="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a:t>
                      </a:r>
                      <a:r>
                        <a:rPr kumimoji="1" lang="en-US" altLang="zh-TW"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185,090</a:t>
                      </a:r>
                      <a:r>
                        <a:rPr kumimoji="1" lang="zh-TW"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8478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6FE910C12C38F4BBC0B41FAEEFCDD44" ma:contentTypeVersion="1" ma:contentTypeDescription="新しいドキュメントを作成します。" ma:contentTypeScope="" ma:versionID="8bf1644f010c1e489fca52e8db343e01">
  <xsd:schema xmlns:xsd="http://www.w3.org/2001/XMLSchema" xmlns:xs="http://www.w3.org/2001/XMLSchema" xmlns:p="http://schemas.microsoft.com/office/2006/metadata/properties" xmlns:ns2="f6098314-950f-4f07-9a8c-9507a18ba650" targetNamespace="http://schemas.microsoft.com/office/2006/metadata/properties" ma:root="true" ma:fieldsID="e62d76f026daf18713a82891fedbf7ea" ns2:_="">
    <xsd:import namespace="f6098314-950f-4f07-9a8c-9507a18ba65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98314-950f-4f07-9a8c-9507a18ba650"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325C86-7175-4230-BDFA-352B6A411957}">
  <ds:schemaRefs>
    <ds:schemaRef ds:uri="http://schemas.microsoft.com/office/infopath/2007/PartnerControls"/>
    <ds:schemaRef ds:uri="http://purl.org/dc/elements/1.1/"/>
    <ds:schemaRef ds:uri="http://purl.org/dc/terms/"/>
    <ds:schemaRef ds:uri="http://www.w3.org/XML/1998/namespace"/>
    <ds:schemaRef ds:uri="f6098314-950f-4f07-9a8c-9507a18ba650"/>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A78717C-29BC-4566-9D66-2761235449E9}">
  <ds:schemaRefs>
    <ds:schemaRef ds:uri="http://schemas.microsoft.com/sharepoint/v3/contenttype/forms"/>
  </ds:schemaRefs>
</ds:datastoreItem>
</file>

<file path=customXml/itemProps3.xml><?xml version="1.0" encoding="utf-8"?>
<ds:datastoreItem xmlns:ds="http://schemas.openxmlformats.org/officeDocument/2006/customXml" ds:itemID="{C20F626A-1E98-4F60-8D83-1BE9D4D81B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98314-950f-4f07-9a8c-9507a18ba6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5156</TotalTime>
  <Words>5362</Words>
  <Application>Microsoft Office PowerPoint</Application>
  <PresentationFormat>A4 210 x 297 mm</PresentationFormat>
  <Paragraphs>387</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13</vt:i4>
      </vt:variant>
    </vt:vector>
  </HeadingPairs>
  <TitlesOfParts>
    <vt:vector size="22" baseType="lpstr">
      <vt:lpstr>Meiryo UI</vt:lpstr>
      <vt:lpstr>メイリオ</vt:lpstr>
      <vt:lpstr>游ゴシック</vt:lpstr>
      <vt:lpstr>Calibri</vt:lpstr>
      <vt:lpstr>Corbel</vt:lpstr>
      <vt:lpstr>Rockwell</vt:lpstr>
      <vt:lpstr>Wingdings</vt:lpstr>
      <vt:lpstr>縞模様</vt:lpstr>
      <vt:lpstr>基礎</vt:lpstr>
      <vt:lpstr>第4期大阪府地域福祉支援計画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文子</dc:creator>
  <cp:lastModifiedBy>谷岡　伸子</cp:lastModifiedBy>
  <cp:revision>494</cp:revision>
  <cp:lastPrinted>2025-03-26T00:44:24Z</cp:lastPrinted>
  <dcterms:created xsi:type="dcterms:W3CDTF">2019-11-13T07:33:03Z</dcterms:created>
  <dcterms:modified xsi:type="dcterms:W3CDTF">2025-03-26T00:47:20Z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0x01010036FE910C12C38F4BBC0B41FAEEFCDD44</vt:lpwstr>
  </property>
</Properties>
</file>