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972026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z3MD+STGwaCKoXrG8wkU7w==" hashData="s6M9kedmj7tgaegAO3hbRAHOy81mjJKKrIv2BxctlVJfxrzpfE8iePUGJyGDFL5TcIj/1MA3Lg2wiS2R5OwN4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4168" autoAdjust="0"/>
  </p:normalViewPr>
  <p:slideViewPr>
    <p:cSldViewPr snapToGrid="0">
      <p:cViewPr varScale="1">
        <p:scale>
          <a:sx n="91" d="100"/>
          <a:sy n="91" d="100"/>
        </p:scale>
        <p:origin x="768" y="6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9020" y="1122363"/>
            <a:ext cx="8262224"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15033" y="3602038"/>
            <a:ext cx="7290197"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9521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7367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365125"/>
            <a:ext cx="2095932"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8269" y="365125"/>
            <a:ext cx="6166292"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5243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1787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3206" y="1709740"/>
            <a:ext cx="8383727"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3206" y="4589465"/>
            <a:ext cx="8383727"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84037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8268"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920883" y="1825625"/>
            <a:ext cx="4131112"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72018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9534" y="365127"/>
            <a:ext cx="8383727"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9535" y="1681163"/>
            <a:ext cx="411212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9535" y="2505075"/>
            <a:ext cx="4112126"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920884" y="1681163"/>
            <a:ext cx="41323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920884" y="2505075"/>
            <a:ext cx="413237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3856444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152710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8932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132378" y="987427"/>
            <a:ext cx="49208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5347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32378" y="987427"/>
            <a:ext cx="492088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5E00DB-43B3-4CE1-AEA3-9DE96A6E58C5}"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413189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365127"/>
            <a:ext cx="8383727"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8268" y="1825625"/>
            <a:ext cx="8383727"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8268" y="6356352"/>
            <a:ext cx="2187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E00DB-43B3-4CE1-AEA3-9DE96A6E58C5}" type="datetimeFigureOut">
              <a:rPr kumimoji="1" lang="ja-JP" altLang="en-US" smtClean="0"/>
              <a:t>2025/4/10</a:t>
            </a:fld>
            <a:endParaRPr kumimoji="1" lang="ja-JP" altLang="en-US"/>
          </a:p>
        </p:txBody>
      </p:sp>
      <p:sp>
        <p:nvSpPr>
          <p:cNvPr id="5" name="Footer Placeholder 4"/>
          <p:cNvSpPr>
            <a:spLocks noGrp="1"/>
          </p:cNvSpPr>
          <p:nvPr>
            <p:ph type="ftr" sz="quarter" idx="3"/>
          </p:nvPr>
        </p:nvSpPr>
        <p:spPr>
          <a:xfrm>
            <a:off x="3219837" y="6356352"/>
            <a:ext cx="32805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4936" y="6356352"/>
            <a:ext cx="2187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41737-9CA8-4C78-9D7B-5AC7366B06F0}" type="slidenum">
              <a:rPr kumimoji="1" lang="ja-JP" altLang="en-US" smtClean="0"/>
              <a:t>‹#›</a:t>
            </a:fld>
            <a:endParaRPr kumimoji="1" lang="ja-JP" altLang="en-US"/>
          </a:p>
        </p:txBody>
      </p:sp>
    </p:spTree>
    <p:extLst>
      <p:ext uri="{BB962C8B-B14F-4D97-AF65-F5344CB8AC3E}">
        <p14:creationId xmlns:p14="http://schemas.microsoft.com/office/powerpoint/2010/main" val="2210107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5"/>
            <a:ext cx="9720263" cy="37375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13"/>
          </a:p>
        </p:txBody>
      </p:sp>
      <p:sp>
        <p:nvSpPr>
          <p:cNvPr id="19" name="正方形/長方形 18">
            <a:extLst>
              <a:ext uri="{FF2B5EF4-FFF2-40B4-BE49-F238E27FC236}">
                <a16:creationId xmlns:a16="http://schemas.microsoft.com/office/drawing/2014/main" id="{D2E57B6F-9CB5-4690-A8A6-9A270667AACA}"/>
              </a:ext>
            </a:extLst>
          </p:cNvPr>
          <p:cNvSpPr/>
          <p:nvPr/>
        </p:nvSpPr>
        <p:spPr>
          <a:xfrm>
            <a:off x="198783" y="410939"/>
            <a:ext cx="9255318" cy="747046"/>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t"/>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日時</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9</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日（木）午後</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時から</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時</a:t>
            </a: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分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場所</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大阪府立男女共同参画・青少年センター（ドーンセンター）　</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議事</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（１）女性のアルコール関連問題啓発ツールについて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（２）アルコール関連問題のある方への支援における連携について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（３）その他　　　</a:t>
            </a:r>
          </a:p>
        </p:txBody>
      </p:sp>
      <p:sp>
        <p:nvSpPr>
          <p:cNvPr id="21" name="四角形: 角を丸くする 16">
            <a:extLst>
              <a:ext uri="{FF2B5EF4-FFF2-40B4-BE49-F238E27FC236}">
                <a16:creationId xmlns:a16="http://schemas.microsoft.com/office/drawing/2014/main" id="{577E0209-837E-470E-83FF-F0105CE1C8A4}"/>
              </a:ext>
            </a:extLst>
          </p:cNvPr>
          <p:cNvSpPr/>
          <p:nvPr/>
        </p:nvSpPr>
        <p:spPr>
          <a:xfrm>
            <a:off x="198783" y="1202846"/>
            <a:ext cx="9255318" cy="2119194"/>
          </a:xfrm>
          <a:prstGeom prst="roundRect">
            <a:avLst>
              <a:gd name="adj" fmla="val 3206"/>
            </a:avLst>
          </a:prstGeom>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sz="1050" b="1" dirty="0">
                <a:latin typeface="Meiryo UI" panose="020B0604030504040204" pitchFamily="50" charset="-128"/>
                <a:ea typeface="Meiryo UI" panose="020B0604030504040204" pitchFamily="50" charset="-128"/>
              </a:rPr>
              <a:t>（１）女性のアルコール関連問題啓発ツールについて</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＊事務局より、女性におけるアルコールの体への影響や飲酒による病気のリスクを啓発するリーフレットと啓発カードの作成にあたり、委員より意見をいただいた。</a:t>
            </a:r>
            <a:r>
              <a:rPr kumimoji="1" lang="ja-JP" altLang="en-US" sz="900" dirty="0">
                <a:latin typeface="Meiryo UI" panose="020B0604030504040204" pitchFamily="50" charset="-128"/>
                <a:ea typeface="Meiryo UI" panose="020B0604030504040204" pitchFamily="50" charset="-128"/>
              </a:rPr>
              <a:t>（発言意見を一部要約）</a:t>
            </a:r>
            <a:endParaRPr kumimoji="1" lang="en-US" altLang="ja-JP" sz="900"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（飲酒量の記載について）</a:t>
            </a:r>
            <a:endParaRPr lang="en-US" altLang="ja-JP" sz="900" b="1" dirty="0">
              <a:latin typeface="Meiryo UI" panose="020B0604030504040204" pitchFamily="50" charset="-128"/>
              <a:ea typeface="Meiryo UI" panose="020B0604030504040204" pitchFamily="50" charset="-128"/>
            </a:endParaRPr>
          </a:p>
          <a:p>
            <a:pPr marL="123893"/>
            <a:r>
              <a:rPr lang="ja-JP" altLang="en-US" sz="900" dirty="0">
                <a:latin typeface="Meiryo UI" panose="020B0604030504040204" pitchFamily="50" charset="-128"/>
                <a:ea typeface="Meiryo UI" panose="020B0604030504040204" pitchFamily="50" charset="-128"/>
              </a:rPr>
              <a:t>・アルコール健康障害対策基本法では、一日のアルコール飲酒量が男性では</a:t>
            </a:r>
            <a:r>
              <a:rPr lang="en-US" altLang="ja-JP" sz="900" dirty="0">
                <a:latin typeface="Meiryo UI" panose="020B0604030504040204" pitchFamily="50" charset="-128"/>
                <a:ea typeface="Meiryo UI" panose="020B0604030504040204" pitchFamily="50" charset="-128"/>
              </a:rPr>
              <a:t>40</a:t>
            </a:r>
            <a:r>
              <a:rPr lang="ja-JP" altLang="en-US" sz="900" dirty="0">
                <a:latin typeface="Meiryo UI" panose="020B0604030504040204" pitchFamily="50" charset="-128"/>
                <a:ea typeface="Meiryo UI" panose="020B0604030504040204" pitchFamily="50" charset="-128"/>
              </a:rPr>
              <a:t>ｇ、女性では</a:t>
            </a:r>
            <a:r>
              <a:rPr lang="en-US" altLang="ja-JP" sz="900" dirty="0">
                <a:latin typeface="Meiryo UI" panose="020B0604030504040204" pitchFamily="50" charset="-128"/>
                <a:ea typeface="Meiryo UI" panose="020B0604030504040204" pitchFamily="50" charset="-128"/>
              </a:rPr>
              <a:t>20</a:t>
            </a:r>
            <a:r>
              <a:rPr lang="ja-JP" altLang="en-US" sz="900" dirty="0">
                <a:latin typeface="Meiryo UI" panose="020B0604030504040204" pitchFamily="50" charset="-128"/>
                <a:ea typeface="Meiryo UI" panose="020B0604030504040204" pitchFamily="50" charset="-128"/>
              </a:rPr>
              <a:t>ｇを超えると生活習慣病のリスクが高まるとされているが、第</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期計画を改訂時に作成した</a:t>
            </a:r>
            <a:r>
              <a:rPr lang="ja-JP" altLang="en-US" sz="900" b="1" u="sng" dirty="0">
                <a:latin typeface="Meiryo UI" panose="020B0604030504040204" pitchFamily="50" charset="-128"/>
                <a:ea typeface="Meiryo UI" panose="020B0604030504040204" pitchFamily="50" charset="-128"/>
              </a:rPr>
              <a:t>ガイドライ</a:t>
            </a:r>
            <a:endParaRPr lang="en-US" altLang="ja-JP" sz="900" b="1" u="sng" dirty="0">
              <a:latin typeface="Meiryo UI" panose="020B0604030504040204" pitchFamily="50" charset="-128"/>
              <a:ea typeface="Meiryo UI" panose="020B0604030504040204" pitchFamily="50" charset="-128"/>
            </a:endParaRPr>
          </a:p>
          <a:p>
            <a:pPr marL="123893"/>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ンでは、少量の飲酒でも高血圧・脳出血発症のリスクが高まることが記載</a:t>
            </a:r>
            <a:r>
              <a:rPr lang="ja-JP" altLang="en-US" sz="900" dirty="0">
                <a:latin typeface="Meiryo UI" panose="020B0604030504040204" pitchFamily="50" charset="-128"/>
                <a:ea typeface="Meiryo UI" panose="020B0604030504040204" pitchFamily="50" charset="-128"/>
              </a:rPr>
              <a:t>された。国のガイドラインに飲酒量の記載がなくなった中では、リーフレットに飲酒量を入れるわけにはいかないため、</a:t>
            </a:r>
            <a:r>
              <a:rPr lang="ja-JP" altLang="en-US" sz="900" b="1" u="sng" dirty="0">
                <a:latin typeface="Meiryo UI" panose="020B0604030504040204" pitchFamily="50" charset="-128"/>
                <a:ea typeface="Meiryo UI" panose="020B0604030504040204" pitchFamily="50" charset="-128"/>
              </a:rPr>
              <a:t>「少な</a:t>
            </a:r>
            <a:endParaRPr lang="en-US" altLang="ja-JP" sz="900" b="1" u="sng" dirty="0">
              <a:latin typeface="Meiryo UI" panose="020B0604030504040204" pitchFamily="50" charset="-128"/>
              <a:ea typeface="Meiryo UI" panose="020B0604030504040204" pitchFamily="50" charset="-128"/>
            </a:endParaRPr>
          </a:p>
          <a:p>
            <a:pPr marL="123893"/>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ければ少ないほどいい」</a:t>
            </a:r>
            <a:r>
              <a:rPr lang="ja-JP" altLang="en-US" sz="900" dirty="0">
                <a:latin typeface="Meiryo UI" panose="020B0604030504040204" pitchFamily="50" charset="-128"/>
                <a:ea typeface="Meiryo UI" panose="020B0604030504040204" pitchFamily="50" charset="-128"/>
              </a:rPr>
              <a:t>というような表記にするのがいいのではないか。</a:t>
            </a:r>
            <a:endParaRPr lang="en-US" altLang="ja-JP" sz="900" dirty="0">
              <a:latin typeface="Meiryo UI" panose="020B0604030504040204" pitchFamily="50" charset="-128"/>
              <a:ea typeface="Meiryo UI" panose="020B0604030504040204" pitchFamily="50" charset="-128"/>
            </a:endParaRPr>
          </a:p>
          <a:p>
            <a:pPr marL="123825" indent="-123825"/>
            <a:r>
              <a:rPr lang="ja-JP" altLang="en-US" sz="900" b="1" dirty="0">
                <a:latin typeface="Meiryo UI" panose="020B0604030504040204" pitchFamily="50" charset="-128"/>
                <a:ea typeface="Meiryo UI" panose="020B0604030504040204" pitchFamily="50" charset="-128"/>
              </a:rPr>
              <a:t>（妊娠期・授乳期の飲酒について）</a:t>
            </a:r>
            <a:endParaRPr lang="en-US" altLang="ja-JP" sz="900" b="1" dirty="0">
              <a:latin typeface="Meiryo UI" panose="020B0604030504040204" pitchFamily="50" charset="-128"/>
              <a:ea typeface="Meiryo UI" panose="020B0604030504040204" pitchFamily="50" charset="-128"/>
            </a:endParaRPr>
          </a:p>
          <a:p>
            <a:pPr marL="123893"/>
            <a:r>
              <a:rPr lang="ja-JP" altLang="en-US" sz="900" b="1"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妊娠中や授乳中は飲酒はしない</a:t>
            </a:r>
            <a:r>
              <a:rPr lang="ja-JP" altLang="en-US" sz="900" dirty="0">
                <a:latin typeface="Meiryo UI" panose="020B0604030504040204" pitchFamily="50" charset="-128"/>
                <a:ea typeface="Meiryo UI" panose="020B0604030504040204" pitchFamily="50" charset="-128"/>
              </a:rPr>
              <a:t>ことが基本</a:t>
            </a:r>
            <a:endParaRPr lang="en-US" altLang="ja-JP" sz="900" dirty="0">
              <a:latin typeface="Meiryo UI" panose="020B0604030504040204" pitchFamily="50" charset="-128"/>
              <a:ea typeface="Meiryo UI" panose="020B0604030504040204" pitchFamily="50" charset="-128"/>
            </a:endParaRPr>
          </a:p>
          <a:p>
            <a:pPr marL="123825" indent="-123825"/>
            <a:r>
              <a:rPr lang="ja-JP" altLang="en-US" sz="900" b="1" dirty="0">
                <a:latin typeface="Meiryo UI" panose="020B0604030504040204" pitchFamily="50" charset="-128"/>
                <a:ea typeface="Meiryo UI" panose="020B0604030504040204" pitchFamily="50" charset="-128"/>
              </a:rPr>
              <a:t>（アルコール依存症の説明について）</a:t>
            </a:r>
            <a:endParaRPr lang="en-US" altLang="ja-JP" sz="900" b="1" dirty="0">
              <a:latin typeface="Meiryo UI" panose="020B0604030504040204" pitchFamily="50" charset="-128"/>
              <a:ea typeface="Meiryo UI" panose="020B0604030504040204" pitchFamily="50" charset="-128"/>
            </a:endParaRPr>
          </a:p>
          <a:p>
            <a:pPr marL="123893"/>
            <a:r>
              <a:rPr lang="ja-JP" altLang="en-US" sz="900"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女性のアルコール依存症が増えている</a:t>
            </a:r>
            <a:r>
              <a:rPr lang="ja-JP" altLang="en-US" sz="900" dirty="0">
                <a:latin typeface="Meiryo UI" panose="020B0604030504040204" pitchFamily="50" charset="-128"/>
                <a:ea typeface="Meiryo UI" panose="020B0604030504040204" pitchFamily="50" charset="-128"/>
              </a:rPr>
              <a:t>ことを伝えたり、背景に様々な</a:t>
            </a:r>
            <a:r>
              <a:rPr lang="ja-JP" altLang="en-US" sz="900" b="1" u="sng" dirty="0">
                <a:latin typeface="Meiryo UI" panose="020B0604030504040204" pitchFamily="50" charset="-128"/>
                <a:ea typeface="Meiryo UI" panose="020B0604030504040204" pitchFamily="50" charset="-128"/>
              </a:rPr>
              <a:t>傷つき体験や生きづらさ</a:t>
            </a:r>
            <a:r>
              <a:rPr lang="ja-JP" altLang="en-US" sz="900" dirty="0">
                <a:latin typeface="Meiryo UI" panose="020B0604030504040204" pitchFamily="50" charset="-128"/>
                <a:ea typeface="Meiryo UI" panose="020B0604030504040204" pitchFamily="50" charset="-128"/>
              </a:rPr>
              <a:t>があり、こういった</a:t>
            </a:r>
            <a:r>
              <a:rPr lang="ja-JP" altLang="en-US" sz="900" b="1" u="sng" dirty="0">
                <a:latin typeface="Meiryo UI" panose="020B0604030504040204" pitchFamily="50" charset="-128"/>
                <a:ea typeface="Meiryo UI" panose="020B0604030504040204" pitchFamily="50" charset="-128"/>
              </a:rPr>
              <a:t>しんどさから逃れようとして飲酒</a:t>
            </a:r>
            <a:r>
              <a:rPr lang="ja-JP" altLang="en-US" sz="900" dirty="0">
                <a:latin typeface="Meiryo UI" panose="020B0604030504040204" pitchFamily="50" charset="-128"/>
                <a:ea typeface="Meiryo UI" panose="020B0604030504040204" pitchFamily="50" charset="-128"/>
              </a:rPr>
              <a:t>していることにも触れるといいのでは。</a:t>
            </a:r>
            <a:endParaRPr lang="en-US" altLang="ja-JP" sz="900" dirty="0">
              <a:latin typeface="Meiryo UI" panose="020B0604030504040204" pitchFamily="50" charset="-128"/>
              <a:ea typeface="Meiryo UI" panose="020B0604030504040204" pitchFamily="50" charset="-128"/>
            </a:endParaRPr>
          </a:p>
          <a:p>
            <a:pPr marL="123893"/>
            <a:r>
              <a:rPr lang="ja-JP" altLang="en-US" sz="900" dirty="0">
                <a:latin typeface="Meiryo UI" panose="020B0604030504040204" pitchFamily="50" charset="-128"/>
                <a:ea typeface="Meiryo UI" panose="020B0604030504040204" pitchFamily="50" charset="-128"/>
              </a:rPr>
              <a:t>・アルコールの問題だけではなく、女性の生きづらさ、しんどさを相談できる</a:t>
            </a:r>
            <a:r>
              <a:rPr lang="ja-JP" altLang="en-US" sz="900" b="1" u="sng" dirty="0">
                <a:latin typeface="Meiryo UI" panose="020B0604030504040204" pitchFamily="50" charset="-128"/>
                <a:ea typeface="Meiryo UI" panose="020B0604030504040204" pitchFamily="50" charset="-128"/>
              </a:rPr>
              <a:t>相談先を記載</a:t>
            </a:r>
            <a:r>
              <a:rPr lang="ja-JP" altLang="en-US" sz="900" dirty="0">
                <a:latin typeface="Meiryo UI" panose="020B0604030504040204" pitchFamily="50" charset="-128"/>
                <a:ea typeface="Meiryo UI" panose="020B0604030504040204" pitchFamily="50" charset="-128"/>
              </a:rPr>
              <a:t>する</a:t>
            </a:r>
            <a:endParaRPr lang="en-US" altLang="ja-JP" sz="900" dirty="0">
              <a:latin typeface="Meiryo UI" panose="020B0604030504040204" pitchFamily="50" charset="-128"/>
              <a:ea typeface="Meiryo UI" panose="020B0604030504040204" pitchFamily="50" charset="-128"/>
            </a:endParaRPr>
          </a:p>
          <a:p>
            <a:pPr marL="123825" indent="-123825"/>
            <a:r>
              <a:rPr lang="ja-JP" altLang="en-US" sz="900" b="1" dirty="0">
                <a:latin typeface="Meiryo UI" panose="020B0604030504040204" pitchFamily="50" charset="-128"/>
                <a:ea typeface="Meiryo UI" panose="020B0604030504040204" pitchFamily="50" charset="-128"/>
              </a:rPr>
              <a:t>（その他）</a:t>
            </a:r>
            <a:endParaRPr lang="en-US" altLang="ja-JP" sz="900" b="1" dirty="0">
              <a:latin typeface="Meiryo UI" panose="020B0604030504040204" pitchFamily="50" charset="-128"/>
              <a:ea typeface="Meiryo UI" panose="020B0604030504040204" pitchFamily="50" charset="-128"/>
            </a:endParaRPr>
          </a:p>
          <a:p>
            <a:pPr marL="123893"/>
            <a:r>
              <a:rPr lang="ja-JP" altLang="en-US" sz="900"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女性向けの検診</a:t>
            </a:r>
            <a:r>
              <a:rPr lang="ja-JP" altLang="en-US" sz="900" dirty="0">
                <a:latin typeface="Meiryo UI" panose="020B0604030504040204" pitchFamily="50" charset="-128"/>
                <a:ea typeface="Meiryo UI" panose="020B0604030504040204" pitchFamily="50" charset="-128"/>
              </a:rPr>
              <a:t>で使ったり、</a:t>
            </a:r>
            <a:r>
              <a:rPr lang="ja-JP" altLang="en-US" sz="900" b="1" u="sng" dirty="0">
                <a:latin typeface="Meiryo UI" panose="020B0604030504040204" pitchFamily="50" charset="-128"/>
                <a:ea typeface="Meiryo UI" panose="020B0604030504040204" pitchFamily="50" charset="-128"/>
              </a:rPr>
              <a:t>妊娠中、授乳中、育児中</a:t>
            </a:r>
            <a:r>
              <a:rPr lang="ja-JP" altLang="en-US" sz="900" dirty="0">
                <a:latin typeface="Meiryo UI" panose="020B0604030504040204" pitchFamily="50" charset="-128"/>
                <a:ea typeface="Meiryo UI" panose="020B0604030504040204" pitchFamily="50" charset="-128"/>
              </a:rPr>
              <a:t>にも使えるようにすると、保健師等が使いやすい。</a:t>
            </a:r>
            <a:endParaRPr lang="en-US" altLang="ja-JP" sz="900" dirty="0">
              <a:latin typeface="Meiryo UI" panose="020B0604030504040204" pitchFamily="50" charset="-128"/>
              <a:ea typeface="Meiryo UI" panose="020B0604030504040204" pitchFamily="50" charset="-128"/>
            </a:endParaRPr>
          </a:p>
          <a:p>
            <a:pPr marL="123893"/>
            <a:r>
              <a:rPr lang="ja-JP" altLang="en-US" sz="900"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高校生や大学生も対象</a:t>
            </a:r>
            <a:r>
              <a:rPr lang="ja-JP" altLang="en-US" sz="900" dirty="0">
                <a:latin typeface="Meiryo UI" panose="020B0604030504040204" pitchFamily="50" charset="-128"/>
                <a:ea typeface="Meiryo UI" panose="020B0604030504040204" pitchFamily="50" charset="-128"/>
              </a:rPr>
              <a:t>とし、これからの人生の中で女性の飲酒についてのリスクを伝える。</a:t>
            </a:r>
            <a:endParaRPr lang="en-US" altLang="ja-JP" sz="1000"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a:p>
            <a:pPr marL="123893"/>
            <a:endParaRPr lang="en-US" altLang="ja-JP" sz="900"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a:p>
            <a:pPr marL="123893"/>
            <a:endParaRPr lang="en-US" altLang="ja-JP" sz="900" b="1" u="sng" dirty="0">
              <a:latin typeface="Meiryo UI" panose="020B0604030504040204" pitchFamily="50" charset="-128"/>
              <a:ea typeface="Meiryo UI" panose="020B0604030504040204" pitchFamily="50" charset="-128"/>
            </a:endParaRPr>
          </a:p>
        </p:txBody>
      </p:sp>
      <p:sp>
        <p:nvSpPr>
          <p:cNvPr id="24" name="四角形: 角を丸くする 16">
            <a:extLst>
              <a:ext uri="{FF2B5EF4-FFF2-40B4-BE49-F238E27FC236}">
                <a16:creationId xmlns:a16="http://schemas.microsoft.com/office/drawing/2014/main" id="{577E0209-837E-470E-83FF-F0105CE1C8A4}"/>
              </a:ext>
            </a:extLst>
          </p:cNvPr>
          <p:cNvSpPr/>
          <p:nvPr/>
        </p:nvSpPr>
        <p:spPr>
          <a:xfrm>
            <a:off x="198783" y="3429001"/>
            <a:ext cx="9285514" cy="3362770"/>
          </a:xfrm>
          <a:prstGeom prst="roundRect">
            <a:avLst>
              <a:gd name="adj" fmla="val 2898"/>
            </a:avLst>
          </a:prstGeom>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sz="1050" b="1" dirty="0">
                <a:latin typeface="Meiryo UI" panose="020B0604030504040204" pitchFamily="50" charset="-128"/>
                <a:ea typeface="Meiryo UI" panose="020B0604030504040204" pitchFamily="50" charset="-128"/>
              </a:rPr>
              <a:t>（２）アルコール関連問題のある方への支援における連携について　</a:t>
            </a:r>
            <a:endParaRPr kumimoji="1" lang="en-US" altLang="ja-JP" sz="105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＊各委員より、日頃の支援において、連携支援という視点で大切にしている点や具体的な支援内容について発言をいただいた。</a:t>
            </a:r>
            <a:r>
              <a:rPr kumimoji="1" lang="ja-JP" altLang="en-US" sz="900" dirty="0">
                <a:latin typeface="Meiryo UI" panose="020B0604030504040204" pitchFamily="50" charset="-128"/>
                <a:ea typeface="Meiryo UI" panose="020B0604030504040204" pitchFamily="50" charset="-128"/>
              </a:rPr>
              <a:t>（発言意見を一部要約）</a:t>
            </a:r>
            <a:endParaRPr kumimoji="1" lang="en-US" altLang="ja-JP" sz="9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身体合併症</a:t>
            </a:r>
            <a:r>
              <a:rPr lang="ja-JP" altLang="en-US" sz="900" dirty="0">
                <a:latin typeface="Meiryo UI" panose="020B0604030504040204" pitchFamily="50" charset="-128"/>
                <a:ea typeface="Meiryo UI" panose="020B0604030504040204" pitchFamily="50" charset="-128"/>
              </a:rPr>
              <a:t>がある場合、対応等に慣れていないこともあり、</a:t>
            </a:r>
            <a:r>
              <a:rPr lang="ja-JP" altLang="en-US" sz="900" b="1" u="sng" dirty="0">
                <a:latin typeface="Meiryo UI" panose="020B0604030504040204" pitchFamily="50" charset="-128"/>
                <a:ea typeface="Meiryo UI" panose="020B0604030504040204" pitchFamily="50" charset="-128"/>
              </a:rPr>
              <a:t>総合病院でなかなか受けてもらえず</a:t>
            </a:r>
            <a:r>
              <a:rPr lang="ja-JP" altLang="en-US" sz="900" dirty="0">
                <a:latin typeface="Meiryo UI" panose="020B0604030504040204" pitchFamily="50" charset="-128"/>
                <a:ea typeface="Meiryo UI" panose="020B0604030504040204" pitchFamily="50" charset="-128"/>
              </a:rPr>
              <a:t>困っている。</a:t>
            </a:r>
            <a:r>
              <a:rPr lang="ja-JP" altLang="en-US" sz="900" b="1" u="sng" dirty="0">
                <a:latin typeface="Meiryo UI" panose="020B0604030504040204" pitchFamily="50" charset="-128"/>
                <a:ea typeface="Meiryo UI" panose="020B0604030504040204" pitchFamily="50" charset="-128"/>
              </a:rPr>
              <a:t>かかわり方等が広まっていくといい</a:t>
            </a:r>
            <a:r>
              <a:rPr lang="ja-JP" altLang="en-US" sz="900" dirty="0">
                <a:latin typeface="Meiryo UI" panose="020B0604030504040204" pitchFamily="50" charset="-128"/>
                <a:ea typeface="Meiryo UI" panose="020B0604030504040204" pitchFamily="50" charset="-128"/>
              </a:rPr>
              <a:t>。（治療拠点病院）</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・保健所や地域の支援機関からの</a:t>
            </a:r>
            <a:r>
              <a:rPr lang="ja-JP" altLang="en-US" sz="900" b="1" u="sng" dirty="0">
                <a:latin typeface="Meiryo UI" panose="020B0604030504040204" pitchFamily="50" charset="-128"/>
                <a:ea typeface="Meiryo UI" panose="020B0604030504040204" pitchFamily="50" charset="-128"/>
              </a:rPr>
              <a:t>入院依頼</a:t>
            </a:r>
            <a:r>
              <a:rPr lang="ja-JP" altLang="en-US" sz="900" dirty="0">
                <a:latin typeface="Meiryo UI" panose="020B0604030504040204" pitchFamily="50" charset="-128"/>
                <a:ea typeface="Meiryo UI" panose="020B0604030504040204" pitchFamily="50" charset="-128"/>
              </a:rPr>
              <a:t>について、</a:t>
            </a:r>
            <a:r>
              <a:rPr lang="ja-JP" altLang="en-US" sz="900" b="1" u="sng" dirty="0">
                <a:latin typeface="Meiryo UI" panose="020B0604030504040204" pitchFamily="50" charset="-128"/>
                <a:ea typeface="Meiryo UI" panose="020B0604030504040204" pitchFamily="50" charset="-128"/>
              </a:rPr>
              <a:t>本人が治療したいと思うタイミングが大事</a:t>
            </a:r>
            <a:r>
              <a:rPr lang="ja-JP" altLang="en-US" sz="900" dirty="0">
                <a:latin typeface="Meiryo UI" panose="020B0604030504040204" pitchFamily="50" charset="-128"/>
                <a:ea typeface="Meiryo UI" panose="020B0604030504040204" pitchFamily="50" charset="-128"/>
              </a:rPr>
              <a:t>であることを共通認識としたい。（治療拠点病院）</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20</a:t>
            </a:r>
            <a:r>
              <a:rPr lang="ja-JP" altLang="en-US" sz="900" dirty="0">
                <a:latin typeface="Meiryo UI" panose="020B0604030504040204" pitchFamily="50" charset="-128"/>
                <a:ea typeface="Meiryo UI" panose="020B0604030504040204" pitchFamily="50" charset="-128"/>
              </a:rPr>
              <a:t>歳未満の飲酒防止や飲酒運転防止のキャンペーンを、</a:t>
            </a:r>
            <a:r>
              <a:rPr lang="ja-JP" altLang="en-US" sz="900" b="1" u="sng" dirty="0">
                <a:latin typeface="Meiryo UI" panose="020B0604030504040204" pitchFamily="50" charset="-128"/>
                <a:ea typeface="Meiryo UI" panose="020B0604030504040204" pitchFamily="50" charset="-128"/>
              </a:rPr>
              <a:t>警察や駅</a:t>
            </a:r>
            <a:r>
              <a:rPr lang="ja-JP" altLang="en-US" sz="900" dirty="0">
                <a:latin typeface="Meiryo UI" panose="020B0604030504040204" pitchFamily="50" charset="-128"/>
                <a:ea typeface="Meiryo UI" panose="020B0604030504040204" pitchFamily="50" charset="-128"/>
              </a:rPr>
              <a:t>と連携して実施。（民間事業者）</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・最近では、飲料メーカーも</a:t>
            </a:r>
            <a:r>
              <a:rPr lang="ja-JP" altLang="en-US" sz="900" b="1" u="sng" dirty="0">
                <a:latin typeface="Meiryo UI" panose="020B0604030504040204" pitchFamily="50" charset="-128"/>
                <a:ea typeface="Meiryo UI" panose="020B0604030504040204" pitchFamily="50" charset="-128"/>
              </a:rPr>
              <a:t>これはお酒ですというマークを入れたり</a:t>
            </a:r>
            <a:r>
              <a:rPr lang="ja-JP" altLang="en-US" sz="900"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アルコールのグラム数を缶に表示</a:t>
            </a:r>
            <a:r>
              <a:rPr lang="ja-JP" altLang="en-US" sz="900" dirty="0">
                <a:latin typeface="Meiryo UI" panose="020B0604030504040204" pitchFamily="50" charset="-128"/>
                <a:ea typeface="Meiryo UI" panose="020B0604030504040204" pitchFamily="50" charset="-128"/>
              </a:rPr>
              <a:t>するなどの啓発をしている。（民間事業者）</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・依存症治療について、</a:t>
            </a:r>
            <a:r>
              <a:rPr lang="ja-JP" altLang="en-US" sz="900" b="1" u="sng" dirty="0">
                <a:latin typeface="Meiryo UI" panose="020B0604030504040204" pitchFamily="50" charset="-128"/>
                <a:ea typeface="Meiryo UI" panose="020B0604030504040204" pitchFamily="50" charset="-128"/>
              </a:rPr>
              <a:t>精神的なケアや関係性のケアがあれば依存症専門治療を必要としないと認識している支援者が、専門治療につながった方を転院させてしまう</a:t>
            </a:r>
            <a:r>
              <a:rPr lang="ja-JP" altLang="en-US" sz="900" dirty="0">
                <a:latin typeface="Meiryo UI" panose="020B0604030504040204" pitchFamily="50" charset="-128"/>
                <a:ea typeface="Meiryo UI" panose="020B0604030504040204" pitchFamily="50" charset="-128"/>
              </a:rPr>
              <a:t>ことがあり困っている。連携を</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しようと思って依存症の回復の過程やプログラムの必要性等を説明すると、かかわりが切れ、他の専門治療をしていない医療機関等に転院させてしまう。（精神保健福祉士協会）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・精神科専門医療機関として、地域の支援機関との連携に課題を感じている。</a:t>
            </a:r>
            <a:r>
              <a:rPr lang="ja-JP" altLang="en-US" sz="900" b="1" u="sng" dirty="0">
                <a:latin typeface="Meiryo UI" panose="020B0604030504040204" pitchFamily="50" charset="-128"/>
                <a:ea typeface="Meiryo UI" panose="020B0604030504040204" pitchFamily="50" charset="-128"/>
              </a:rPr>
              <a:t>アルコール依存症の治療や支援について共通認識がない</a:t>
            </a:r>
            <a:r>
              <a:rPr lang="ja-JP" altLang="en-US" sz="900" dirty="0">
                <a:latin typeface="Meiryo UI" panose="020B0604030504040204" pitchFamily="50" charset="-128"/>
                <a:ea typeface="Meiryo UI" panose="020B0604030504040204" pitchFamily="50" charset="-128"/>
              </a:rPr>
              <a:t>中で、せっかく治療につながっても、支援者が早期に退院を希</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望したりする。</a:t>
            </a:r>
            <a:r>
              <a:rPr lang="ja-JP" altLang="en-US" sz="900" b="1" u="sng" dirty="0">
                <a:latin typeface="Meiryo UI" panose="020B0604030504040204" pitchFamily="50" charset="-128"/>
                <a:ea typeface="Meiryo UI" panose="020B0604030504040204" pitchFamily="50" charset="-128"/>
              </a:rPr>
              <a:t>入院治療の後は生活支援が重要となる</a:t>
            </a:r>
            <a:r>
              <a:rPr lang="ja-JP" altLang="en-US" sz="900" dirty="0">
                <a:latin typeface="Meiryo UI" panose="020B0604030504040204" pitchFamily="50" charset="-128"/>
                <a:ea typeface="Meiryo UI" panose="020B0604030504040204" pitchFamily="50" charset="-128"/>
              </a:rPr>
              <a:t>ため、退院後は生活支援の事業所との連携は必要であるが、どのように連携していけばいいのかと思う。（精神科病院協会）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・地域で各相談支援機関が</a:t>
            </a:r>
            <a:r>
              <a:rPr lang="ja-JP" altLang="en-US" sz="900" b="1" u="sng" dirty="0">
                <a:latin typeface="Meiryo UI" panose="020B0604030504040204" pitchFamily="50" charset="-128"/>
                <a:ea typeface="Meiryo UI" panose="020B0604030504040204" pitchFamily="50" charset="-128"/>
              </a:rPr>
              <a:t>横でつながり一緒に支援の方法を考えていく連携の会議</a:t>
            </a:r>
            <a:r>
              <a:rPr lang="ja-JP" altLang="en-US" sz="900" dirty="0">
                <a:latin typeface="Meiryo UI" panose="020B0604030504040204" pitchFamily="50" charset="-128"/>
                <a:ea typeface="Meiryo UI" panose="020B0604030504040204" pitchFamily="50" charset="-128"/>
              </a:rPr>
              <a:t>に参加している。検討される事例には</a:t>
            </a:r>
            <a:r>
              <a:rPr lang="ja-JP" altLang="en-US" sz="900" b="1" u="sng" dirty="0">
                <a:latin typeface="Meiryo UI" panose="020B0604030504040204" pitchFamily="50" charset="-128"/>
                <a:ea typeface="Meiryo UI" panose="020B0604030504040204" pitchFamily="50" charset="-128"/>
              </a:rPr>
              <a:t>アディクションの問題</a:t>
            </a:r>
            <a:r>
              <a:rPr lang="ja-JP" altLang="en-US" sz="900" dirty="0">
                <a:latin typeface="Meiryo UI" panose="020B0604030504040204" pitchFamily="50" charset="-128"/>
                <a:ea typeface="Meiryo UI" panose="020B0604030504040204" pitchFamily="50" charset="-128"/>
              </a:rPr>
              <a:t>も多く、依存症支援機関として参加。（回復施設）</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回復施設同士で、研修を行ったり、合同会議の開催、回復に向けての相談等をしている</a:t>
            </a:r>
            <a:r>
              <a:rPr lang="ja-JP" altLang="en-US" sz="900" dirty="0">
                <a:latin typeface="Meiryo UI" panose="020B0604030504040204" pitchFamily="50" charset="-128"/>
                <a:ea typeface="Meiryo UI" panose="020B0604030504040204" pitchFamily="50" charset="-128"/>
              </a:rPr>
              <a:t>。（回復施設）</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・一人でも多くの回復につながるよう、</a:t>
            </a:r>
            <a:r>
              <a:rPr lang="ja-JP" altLang="en-US" sz="900" b="1" u="sng" dirty="0">
                <a:latin typeface="Meiryo UI" panose="020B0604030504040204" pitchFamily="50" charset="-128"/>
                <a:ea typeface="Meiryo UI" panose="020B0604030504040204" pitchFamily="50" charset="-128"/>
              </a:rPr>
              <a:t>回復施設から精神科医療機関や大阪保護観察所、大阪刑務所</a:t>
            </a:r>
            <a:r>
              <a:rPr lang="ja-JP" altLang="en-US" sz="900" dirty="0">
                <a:latin typeface="Meiryo UI" panose="020B0604030504040204" pitchFamily="50" charset="-128"/>
                <a:ea typeface="Meiryo UI" panose="020B0604030504040204" pitchFamily="50" charset="-128"/>
              </a:rPr>
              <a:t>にメッセージを届けている。（回復施設）</a:t>
            </a:r>
            <a:r>
              <a:rPr lang="en-US" altLang="ja-JP" sz="900" dirty="0">
                <a:latin typeface="Meiryo UI" panose="020B0604030504040204" pitchFamily="50" charset="-128"/>
                <a:ea typeface="Meiryo UI" panose="020B0604030504040204" pitchFamily="50" charset="-128"/>
              </a:rPr>
              <a:t>	</a:t>
            </a:r>
          </a:p>
          <a:p>
            <a:r>
              <a:rPr lang="ja-JP" altLang="en-US" sz="900" dirty="0">
                <a:latin typeface="Meiryo UI" panose="020B0604030504040204" pitchFamily="50" charset="-128"/>
                <a:ea typeface="Meiryo UI" panose="020B0604030504040204" pitchFamily="50" charset="-128"/>
              </a:rPr>
              <a:t>　・一般的な精神科診療所は、</a:t>
            </a:r>
            <a:r>
              <a:rPr lang="ja-JP" altLang="en-US" sz="900" b="1" u="sng" dirty="0">
                <a:latin typeface="Meiryo UI" panose="020B0604030504040204" pitchFamily="50" charset="-128"/>
                <a:ea typeface="Meiryo UI" panose="020B0604030504040204" pitchFamily="50" charset="-128"/>
              </a:rPr>
              <a:t>患者のアディクションの問題に気づき、本人に伝え、専門医療機関や相談先につなぐ</a:t>
            </a:r>
            <a:r>
              <a:rPr lang="ja-JP" altLang="en-US" sz="900" dirty="0">
                <a:latin typeface="Meiryo UI" panose="020B0604030504040204" pitchFamily="50" charset="-128"/>
                <a:ea typeface="Meiryo UI" panose="020B0604030504040204" pitchFamily="50" charset="-128"/>
              </a:rPr>
              <a:t>ことが役割。（精神科診療所協会）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・アルコールの問題がある人の背景にある生きづらさなどを</a:t>
            </a:r>
            <a:r>
              <a:rPr lang="ja-JP" altLang="en-US" sz="900" b="1" u="sng" dirty="0">
                <a:latin typeface="Meiryo UI" panose="020B0604030504040204" pitchFamily="50" charset="-128"/>
                <a:ea typeface="Meiryo UI" panose="020B0604030504040204" pitchFamily="50" charset="-128"/>
              </a:rPr>
              <a:t>地域の支援者に知ってもらい、地域の支援者にかかわってもらえるようにする</a:t>
            </a:r>
            <a:r>
              <a:rPr lang="ja-JP" altLang="en-US" sz="900" dirty="0">
                <a:latin typeface="Meiryo UI" panose="020B0604030504040204" pitchFamily="50" charset="-128"/>
                <a:ea typeface="Meiryo UI" panose="020B0604030504040204" pitchFamily="50" charset="-128"/>
              </a:rPr>
              <a:t>ことが連携。専門医療につながるタイミングまで地域の支援者と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連携しながら</a:t>
            </a:r>
            <a:r>
              <a:rPr lang="ja-JP" altLang="en-US" sz="900" b="1" u="sng" dirty="0">
                <a:latin typeface="Meiryo UI" panose="020B0604030504040204" pitchFamily="50" charset="-128"/>
                <a:ea typeface="Meiryo UI" panose="020B0604030504040204" pitchFamily="50" charset="-128"/>
              </a:rPr>
              <a:t>支援が切れないように</a:t>
            </a:r>
            <a:r>
              <a:rPr lang="ja-JP" altLang="en-US" sz="900" dirty="0">
                <a:latin typeface="Meiryo UI" panose="020B0604030504040204" pitchFamily="50" charset="-128"/>
                <a:ea typeface="Meiryo UI" panose="020B0604030504040204" pitchFamily="50" charset="-128"/>
              </a:rPr>
              <a:t>している。（保健所）</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・ケアマネジャーは、</a:t>
            </a:r>
            <a:r>
              <a:rPr lang="ja-JP" altLang="en-US" sz="900" b="1" u="sng" dirty="0">
                <a:latin typeface="Meiryo UI" panose="020B0604030504040204" pitchFamily="50" charset="-128"/>
                <a:ea typeface="Meiryo UI" panose="020B0604030504040204" pitchFamily="50" charset="-128"/>
              </a:rPr>
              <a:t>生活課題のある人を社会資源につなげることが</a:t>
            </a:r>
            <a:r>
              <a:rPr lang="ja-JP" altLang="en-US" sz="900" dirty="0">
                <a:latin typeface="Meiryo UI" panose="020B0604030504040204" pitchFamily="50" charset="-128"/>
                <a:ea typeface="Meiryo UI" panose="020B0604030504040204" pitchFamily="50" charset="-128"/>
              </a:rPr>
              <a:t>専門性の一つであり、そのために、</a:t>
            </a:r>
            <a:r>
              <a:rPr lang="ja-JP" altLang="en-US" sz="900" b="1" u="sng" dirty="0">
                <a:latin typeface="Meiryo UI" panose="020B0604030504040204" pitchFamily="50" charset="-128"/>
                <a:ea typeface="Meiryo UI" panose="020B0604030504040204" pitchFamily="50" charset="-128"/>
              </a:rPr>
              <a:t>社会資源を知り、生活課題のある人の背景を理解する</a:t>
            </a:r>
            <a:r>
              <a:rPr lang="ja-JP" altLang="en-US" sz="900" dirty="0">
                <a:latin typeface="Meiryo UI" panose="020B0604030504040204" pitchFamily="50" charset="-128"/>
                <a:ea typeface="Meiryo UI" panose="020B0604030504040204" pitchFamily="50" charset="-128"/>
              </a:rPr>
              <a:t>姿勢を持っている。（民間団体）</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・アルコールを提供する側としては、</a:t>
            </a:r>
            <a:r>
              <a:rPr lang="ja-JP" altLang="en-US" sz="900" b="1" u="sng" dirty="0">
                <a:latin typeface="Meiryo UI" panose="020B0604030504040204" pitchFamily="50" charset="-128"/>
                <a:ea typeface="Meiryo UI" panose="020B0604030504040204" pitchFamily="50" charset="-128"/>
              </a:rPr>
              <a:t>少年の非行防止という切り口で警察と連携</a:t>
            </a:r>
            <a:r>
              <a:rPr lang="ja-JP" altLang="en-US" sz="900" dirty="0">
                <a:latin typeface="Meiryo UI" panose="020B0604030504040204" pitchFamily="50" charset="-128"/>
                <a:ea typeface="Meiryo UI" panose="020B0604030504040204" pitchFamily="50" charset="-128"/>
              </a:rPr>
              <a:t>している。（民間事業者）</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・精神保健福祉センターとして、長く</a:t>
            </a:r>
            <a:r>
              <a:rPr lang="ja-JP" altLang="en-US" sz="900" b="1" u="sng" dirty="0">
                <a:latin typeface="Meiryo UI" panose="020B0604030504040204" pitchFamily="50" charset="-128"/>
                <a:ea typeface="Meiryo UI" panose="020B0604030504040204" pitchFamily="50" charset="-128"/>
              </a:rPr>
              <a:t>断酒会と連携</a:t>
            </a:r>
            <a:r>
              <a:rPr lang="ja-JP" altLang="en-US" sz="900" dirty="0">
                <a:latin typeface="Meiryo UI" panose="020B0604030504040204" pitchFamily="50" charset="-128"/>
                <a:ea typeface="Meiryo UI" panose="020B0604030504040204" pitchFamily="50" charset="-128"/>
              </a:rPr>
              <a:t>しており、市のイベントや啓発活動を共同関係で実施している。（精神保健福祉センター）</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保健所等から紹介</a:t>
            </a:r>
            <a:r>
              <a:rPr lang="ja-JP" altLang="en-US" sz="900" dirty="0">
                <a:latin typeface="Meiryo UI" panose="020B0604030504040204" pitchFamily="50" charset="-128"/>
                <a:ea typeface="Meiryo UI" panose="020B0604030504040204" pitchFamily="50" charset="-128"/>
              </a:rPr>
              <a:t>されて家族会につながり、家族の思いは聞いているが、</a:t>
            </a:r>
            <a:r>
              <a:rPr lang="ja-JP" altLang="en-US" sz="900" b="1" u="sng" dirty="0">
                <a:latin typeface="Meiryo UI" panose="020B0604030504040204" pitchFamily="50" charset="-128"/>
                <a:ea typeface="Meiryo UI" panose="020B0604030504040204" pitchFamily="50" charset="-128"/>
              </a:rPr>
              <a:t>本人への支援については行政と連携が必要</a:t>
            </a:r>
            <a:r>
              <a:rPr lang="ja-JP" altLang="en-US" sz="900" dirty="0">
                <a:latin typeface="Meiryo UI" panose="020B0604030504040204" pitchFamily="50" charset="-128"/>
                <a:ea typeface="Meiryo UI" panose="020B0604030504040204" pitchFamily="50" charset="-128"/>
              </a:rPr>
              <a:t>。（自助団体）</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・予防啓発として、</a:t>
            </a:r>
            <a:r>
              <a:rPr lang="ja-JP" altLang="en-US" sz="900" b="1" u="sng" dirty="0">
                <a:latin typeface="Meiryo UI" panose="020B0604030504040204" pitchFamily="50" charset="-128"/>
                <a:ea typeface="Meiryo UI" panose="020B0604030504040204" pitchFamily="50" charset="-128"/>
              </a:rPr>
              <a:t>地域の大学と連携</a:t>
            </a:r>
            <a:r>
              <a:rPr lang="ja-JP" altLang="en-US" sz="900" dirty="0">
                <a:latin typeface="Meiryo UI" panose="020B0604030504040204" pitchFamily="50" charset="-128"/>
                <a:ea typeface="Meiryo UI" panose="020B0604030504040204" pitchFamily="50" charset="-128"/>
              </a:rPr>
              <a:t>し、大学生向けにアルコールについての健康</a:t>
            </a:r>
            <a:r>
              <a:rPr lang="ja-JP" altLang="en-US" sz="900">
                <a:latin typeface="Meiryo UI" panose="020B0604030504040204" pitchFamily="50" charset="-128"/>
                <a:ea typeface="Meiryo UI" panose="020B0604030504040204" pitchFamily="50" charset="-128"/>
              </a:rPr>
              <a:t>教育を行っている</a:t>
            </a:r>
            <a:r>
              <a:rPr lang="ja-JP" altLang="en-US" sz="900" dirty="0">
                <a:latin typeface="Meiryo UI" panose="020B0604030504040204" pitchFamily="50" charset="-128"/>
                <a:ea typeface="Meiryo UI" panose="020B0604030504040204" pitchFamily="50" charset="-128"/>
              </a:rPr>
              <a:t>。（精神保健福祉センター）</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・内科の医療機関では、各検査の中でアルコールの問題が疑われる場合、</a:t>
            </a:r>
            <a:r>
              <a:rPr lang="ja-JP" altLang="en-US" sz="900" b="1" i="1" u="sng" dirty="0">
                <a:latin typeface="Meiryo UI" panose="020B0604030504040204" pitchFamily="50" charset="-128"/>
                <a:ea typeface="Meiryo UI" panose="020B0604030504040204" pitchFamily="50" charset="-128"/>
              </a:rPr>
              <a:t>家族やケアマネジャー、訪問看護、ヘルパーなどから情報を聞いて</a:t>
            </a:r>
            <a:r>
              <a:rPr lang="ja-JP" altLang="en-US" sz="900" dirty="0">
                <a:latin typeface="Meiryo UI" panose="020B0604030504040204" pitchFamily="50" charset="-128"/>
                <a:ea typeface="Meiryo UI" panose="020B0604030504040204" pitchFamily="50" charset="-128"/>
              </a:rPr>
              <a:t>対応している。（医師会）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同じ目的に向かって、それぞれが役割が担ったり、共同で行うことが連携</a:t>
            </a:r>
            <a:r>
              <a:rPr lang="ja-JP" altLang="en-US" sz="900" dirty="0">
                <a:latin typeface="Meiryo UI" panose="020B0604030504040204" pitchFamily="50" charset="-128"/>
                <a:ea typeface="Meiryo UI" panose="020B0604030504040204" pitchFamily="50" charset="-128"/>
              </a:rPr>
              <a:t>である。目的が異なると連携が難しくなる。（関西アルコール関連問題学会）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pPr>
              <a:lnSpc>
                <a:spcPts val="1169"/>
              </a:lnSpc>
            </a:pP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900" dirty="0">
              <a:latin typeface="Meiryo UI" panose="020B0604030504040204" pitchFamily="50" charset="-128"/>
              <a:ea typeface="Meiryo UI" panose="020B0604030504040204" pitchFamily="50" charset="-128"/>
            </a:endParaRPr>
          </a:p>
          <a:p>
            <a:pPr>
              <a:lnSpc>
                <a:spcPts val="1169"/>
              </a:lnSpc>
            </a:pPr>
            <a:endParaRPr lang="en-US" altLang="ja-JP" sz="9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376912" y="0"/>
            <a:ext cx="5499280" cy="338554"/>
          </a:xfrm>
          <a:prstGeom prst="rect">
            <a:avLst/>
          </a:prstGeom>
          <a:noFill/>
        </p:spPr>
        <p:txBody>
          <a:bodyPr wrap="square" rtlCol="0">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令和６年度アルコール健康障がい対策部会の概要</a:t>
            </a:r>
          </a:p>
        </p:txBody>
      </p:sp>
      <p:sp>
        <p:nvSpPr>
          <p:cNvPr id="2" name="テキスト ボックス 1"/>
          <p:cNvSpPr txBox="1"/>
          <p:nvPr/>
        </p:nvSpPr>
        <p:spPr>
          <a:xfrm>
            <a:off x="8297823" y="51672"/>
            <a:ext cx="1000809" cy="261610"/>
          </a:xfrm>
          <a:prstGeom prst="rect">
            <a:avLst/>
          </a:prstGeom>
          <a:solidFill>
            <a:schemeClr val="bg1"/>
          </a:solidFill>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資料２－２</a:t>
            </a:r>
            <a:r>
              <a:rPr kumimoji="1" lang="en-US" altLang="ja-JP" sz="1100" dirty="0">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1557357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1297</Words>
  <Application>Microsoft Office PowerPoint</Application>
  <PresentationFormat>ユーザー設定</PresentationFormat>
  <Paragraphs>76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2025-04-08T10:07:39Z</dcterms:created>
  <dcterms:modified xsi:type="dcterms:W3CDTF">2025-04-10T09:03:06Z</dcterms:modified>
  <cp:contentStatus/>
</cp:coreProperties>
</file>