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329" r:id="rId2"/>
    <p:sldId id="267" r:id="rId3"/>
    <p:sldId id="321" r:id="rId4"/>
    <p:sldId id="268" r:id="rId5"/>
    <p:sldId id="269" r:id="rId6"/>
    <p:sldId id="270" r:id="rId7"/>
    <p:sldId id="258" r:id="rId8"/>
    <p:sldId id="257" r:id="rId9"/>
    <p:sldId id="326" r:id="rId10"/>
    <p:sldId id="328" r:id="rId11"/>
    <p:sldId id="263" r:id="rId12"/>
    <p:sldId id="264" r:id="rId13"/>
    <p:sldId id="266" r:id="rId14"/>
    <p:sldId id="265" r:id="rId15"/>
    <p:sldId id="273" r:id="rId16"/>
    <p:sldId id="271" r:id="rId17"/>
    <p:sldId id="272" r:id="rId18"/>
    <p:sldId id="274" r:id="rId19"/>
    <p:sldId id="256" r:id="rId2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2" d="100"/>
          <a:sy n="92" d="100"/>
        </p:scale>
        <p:origin x="2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791FA71-1E0A-4B02-8E83-CB7F51BEF9E6}" type="datetimeFigureOut">
              <a:rPr kumimoji="1" lang="ja-JP" altLang="en-US" smtClean="0"/>
              <a:t>2026/4/30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B7C5D62-6298-43D4-8EDC-ED450A8105C7}" type="slidenum">
              <a:rPr kumimoji="1" lang="ja-JP" altLang="en-US" smtClean="0"/>
              <a:t>‹#›</a:t>
            </a:fld>
            <a:endParaRPr kumimoji="1" lang="ja-JP" altLang="en-US"/>
          </a:p>
        </p:txBody>
      </p:sp>
    </p:spTree>
    <p:extLst>
      <p:ext uri="{BB962C8B-B14F-4D97-AF65-F5344CB8AC3E}">
        <p14:creationId xmlns:p14="http://schemas.microsoft.com/office/powerpoint/2010/main" val="2757550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3</a:t>
            </a:fld>
            <a:endParaRPr kumimoji="1" lang="ja-JP" altLang="en-US"/>
          </a:p>
        </p:txBody>
      </p:sp>
    </p:spTree>
    <p:extLst>
      <p:ext uri="{BB962C8B-B14F-4D97-AF65-F5344CB8AC3E}">
        <p14:creationId xmlns:p14="http://schemas.microsoft.com/office/powerpoint/2010/main" val="344392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7C5D62-6298-43D4-8EDC-ED450A8105C7}" type="slidenum">
              <a:rPr kumimoji="1" lang="ja-JP" altLang="en-US" smtClean="0"/>
              <a:t>12</a:t>
            </a:fld>
            <a:endParaRPr kumimoji="1" lang="ja-JP" altLang="en-US"/>
          </a:p>
        </p:txBody>
      </p:sp>
    </p:spTree>
    <p:extLst>
      <p:ext uri="{BB962C8B-B14F-4D97-AF65-F5344CB8AC3E}">
        <p14:creationId xmlns:p14="http://schemas.microsoft.com/office/powerpoint/2010/main" val="185128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F60C5-1930-2277-4167-67720538B2C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3045A14-3E55-667F-64DA-8C6BBF567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EB08B96-A3C3-E470-6828-44EEFCAFB7A7}"/>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5" name="フッター プレースホルダー 4">
            <a:extLst>
              <a:ext uri="{FF2B5EF4-FFF2-40B4-BE49-F238E27FC236}">
                <a16:creationId xmlns:a16="http://schemas.microsoft.com/office/drawing/2014/main" id="{8ACB667C-8698-CF47-3B41-6AE3973CBF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7551D-89B1-7075-D58E-98402D697046}"/>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49570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3DABB4-AD33-9AEE-80A0-67ADF3C213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0DEF0DE-B21F-35BB-E81C-AFE33155131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FDD4F6-1E9D-77A2-33AE-A80175CCAF79}"/>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5" name="フッター プレースホルダー 4">
            <a:extLst>
              <a:ext uri="{FF2B5EF4-FFF2-40B4-BE49-F238E27FC236}">
                <a16:creationId xmlns:a16="http://schemas.microsoft.com/office/drawing/2014/main" id="{6F4AEED7-14B7-3794-899A-5A47A94646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ED984F-0855-7E89-937D-32428468B140}"/>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31239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126D436-0202-BF94-69A8-C6E283E67E4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0F8068-BFE6-F032-D271-5A1E8AAB7AB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D14FDB-E2DD-C07B-EF95-ABF6E25E9AB3}"/>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5" name="フッター プレースホルダー 4">
            <a:extLst>
              <a:ext uri="{FF2B5EF4-FFF2-40B4-BE49-F238E27FC236}">
                <a16:creationId xmlns:a16="http://schemas.microsoft.com/office/drawing/2014/main" id="{E39FCFB6-3007-589A-2BE9-12E1C6D236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973084-EB9D-D758-0198-EF1F2905D91A}"/>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98363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DF13E1-9F73-9B6D-A96C-B69D3BF0B7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41BAA0-82E4-49CE-4EC1-D54FC3BE7AC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5985F8-4EF0-9F89-A60C-158BB22F7208}"/>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5" name="フッター プレースホルダー 4">
            <a:extLst>
              <a:ext uri="{FF2B5EF4-FFF2-40B4-BE49-F238E27FC236}">
                <a16:creationId xmlns:a16="http://schemas.microsoft.com/office/drawing/2014/main" id="{33151953-8863-8693-3387-9E62FF85FA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BFED39-DDF6-4E10-86BF-348D5D2652ED}"/>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194454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5F955-F5F8-24FA-80B0-A82EF2B63A1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2C79E9-5780-EFA6-6EC4-B61857BE76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6269BA2-A05F-C93D-70B9-D89AB8B7B951}"/>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5" name="フッター プレースホルダー 4">
            <a:extLst>
              <a:ext uri="{FF2B5EF4-FFF2-40B4-BE49-F238E27FC236}">
                <a16:creationId xmlns:a16="http://schemas.microsoft.com/office/drawing/2014/main" id="{4F46641E-E611-1CC4-3FDE-94D6737946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F005DB-185D-B6B4-BC01-0596C98C14C7}"/>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304996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8E38C2-5DC7-3092-D813-0464BA3F78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2FDAD0-DC2F-1D93-2C11-66513C7B3DD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74F9F2-0574-2A60-0AC0-AEB44D2FFC8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28445DE-E4A5-A327-D26F-9839E4C16E6E}"/>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6" name="フッター プレースホルダー 5">
            <a:extLst>
              <a:ext uri="{FF2B5EF4-FFF2-40B4-BE49-F238E27FC236}">
                <a16:creationId xmlns:a16="http://schemas.microsoft.com/office/drawing/2014/main" id="{83D7420C-22D4-C1C2-8105-83F10C6215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0C9A1B-8DB5-096E-1EB0-E2B7D0B22107}"/>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321835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2B73FB-DAD7-ABE6-3E45-9DBECCEE8E8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856335-AE7F-4646-584D-FA5870AEC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0F2C835-7224-422D-1EC7-48D7C7338AC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664631-8154-45AF-BE9A-C97E51F68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F1BA45C-AE80-9535-A663-9E6F125A6E7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0A8EA41-75AA-AC5C-0099-236B563E4E6B}"/>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8" name="フッター プレースホルダー 7">
            <a:extLst>
              <a:ext uri="{FF2B5EF4-FFF2-40B4-BE49-F238E27FC236}">
                <a16:creationId xmlns:a16="http://schemas.microsoft.com/office/drawing/2014/main" id="{C4ED5BC1-CBAC-0B4A-CBA5-9986EB63D37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FE80054-8645-FAEF-60B9-4B86CC61DCFC}"/>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268239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28F416-8BEA-DEB6-92DF-905DDC5723B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5B758DA-77E8-837E-45F8-5DCBFAD28CE1}"/>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4" name="フッター プレースホルダー 3">
            <a:extLst>
              <a:ext uri="{FF2B5EF4-FFF2-40B4-BE49-F238E27FC236}">
                <a16:creationId xmlns:a16="http://schemas.microsoft.com/office/drawing/2014/main" id="{5F6FA5CE-806E-C4B8-A2DD-1D6B651762A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D2CB130-A196-C335-099F-1231980DB84C}"/>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465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7610DA2-B85F-D728-63C2-435D308E0145}"/>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3" name="フッター プレースホルダー 2">
            <a:extLst>
              <a:ext uri="{FF2B5EF4-FFF2-40B4-BE49-F238E27FC236}">
                <a16:creationId xmlns:a16="http://schemas.microsoft.com/office/drawing/2014/main" id="{83DAAE87-B2D9-A3DF-2A94-76322A006D2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3A060FA-7DDF-D977-C3F8-068C0B3F4B44}"/>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401750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89396-9DF0-4848-E6A0-283AEBED6B2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E4B534-BE33-9953-ED28-0D460896E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8AFE218-BBAA-CE81-C5C0-B070B1E97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D0D1B67-8732-D833-C3F1-3812E4E6D924}"/>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6" name="フッター プレースホルダー 5">
            <a:extLst>
              <a:ext uri="{FF2B5EF4-FFF2-40B4-BE49-F238E27FC236}">
                <a16:creationId xmlns:a16="http://schemas.microsoft.com/office/drawing/2014/main" id="{B6DEE0DB-9A17-8CBF-274C-ED92F1147F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BAFA33-CB4D-C0B3-CC3E-DD2B237AEA45}"/>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355978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943019-2733-DD3B-247F-A0DA93E49A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C7E6639-8498-BE85-0FAE-D70CC91A6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5C705B3-A2D7-A73A-0209-199FECC59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A8172E-4B38-D942-D274-D6264FCE7F78}"/>
              </a:ext>
            </a:extLst>
          </p:cNvPr>
          <p:cNvSpPr>
            <a:spLocks noGrp="1"/>
          </p:cNvSpPr>
          <p:nvPr>
            <p:ph type="dt" sz="half" idx="10"/>
          </p:nvPr>
        </p:nvSpPr>
        <p:spPr/>
        <p:txBody>
          <a:bodyPr/>
          <a:lstStyle/>
          <a:p>
            <a:fld id="{76EBE540-958F-4E46-B7A4-EB72CEACDEAB}" type="datetimeFigureOut">
              <a:rPr kumimoji="1" lang="ja-JP" altLang="en-US" smtClean="0"/>
              <a:t>2026/4/30</a:t>
            </a:fld>
            <a:endParaRPr kumimoji="1" lang="ja-JP" altLang="en-US"/>
          </a:p>
        </p:txBody>
      </p:sp>
      <p:sp>
        <p:nvSpPr>
          <p:cNvPr id="6" name="フッター プレースホルダー 5">
            <a:extLst>
              <a:ext uri="{FF2B5EF4-FFF2-40B4-BE49-F238E27FC236}">
                <a16:creationId xmlns:a16="http://schemas.microsoft.com/office/drawing/2014/main" id="{C41168BB-03C5-083A-5648-AA09D35733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1AD351-CD1C-D06A-0CE8-F42E5E557C8D}"/>
              </a:ext>
            </a:extLst>
          </p:cNvPr>
          <p:cNvSpPr>
            <a:spLocks noGrp="1"/>
          </p:cNvSpPr>
          <p:nvPr>
            <p:ph type="sldNum" sz="quarter" idx="12"/>
          </p:nvPr>
        </p:nvSpPr>
        <p:spPr/>
        <p:txBody>
          <a:body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330622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88B6CBD-58AD-8915-C541-F680C881B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7F8298-0357-9DFA-BEEC-ACB01B29C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5A1F42-8F21-5D79-BE25-54EE9CC6C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EBE540-958F-4E46-B7A4-EB72CEACDEAB}" type="datetimeFigureOut">
              <a:rPr kumimoji="1" lang="ja-JP" altLang="en-US" smtClean="0"/>
              <a:t>2026/4/30</a:t>
            </a:fld>
            <a:endParaRPr kumimoji="1" lang="ja-JP" altLang="en-US"/>
          </a:p>
        </p:txBody>
      </p:sp>
      <p:sp>
        <p:nvSpPr>
          <p:cNvPr id="5" name="フッター プレースホルダー 4">
            <a:extLst>
              <a:ext uri="{FF2B5EF4-FFF2-40B4-BE49-F238E27FC236}">
                <a16:creationId xmlns:a16="http://schemas.microsoft.com/office/drawing/2014/main" id="{46546E15-B2C1-7904-1157-120130D02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AFE0DA4-A6B9-3F17-4335-B145CF03C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1FE7CF-AC4D-4A97-879E-B7CBD2CC0108}" type="slidenum">
              <a:rPr kumimoji="1" lang="ja-JP" altLang="en-US" smtClean="0"/>
              <a:t>‹#›</a:t>
            </a:fld>
            <a:endParaRPr kumimoji="1" lang="ja-JP" altLang="en-US"/>
          </a:p>
        </p:txBody>
      </p:sp>
    </p:spTree>
    <p:extLst>
      <p:ext uri="{BB962C8B-B14F-4D97-AF65-F5344CB8AC3E}">
        <p14:creationId xmlns:p14="http://schemas.microsoft.com/office/powerpoint/2010/main" val="1933286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PytExUNZ6Q&amp;list=PLdjIYcIOSNGoYHmeI2WV2TQeXhcUpL533" TargetMode="External"/><Relationship Id="rId2" Type="http://schemas.openxmlformats.org/officeDocument/2006/relationships/hyperlink" Target="https://www.youtube.com/watch?v=q6HAVqrtiw8"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iryokikaku@sbox.pref.osaka.lg.jp" TargetMode="External"/><Relationship Id="rId2" Type="http://schemas.openxmlformats.org/officeDocument/2006/relationships/hyperlink" Target="https://www.mhlw.go.jp/stf/newpage_05774.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ref.osaka.lg.jp/"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gpos.task-asp.net/cu/270008/ea/residents/procedures/apply/b085c7f1-9cb2-407b-9ae9-934db25adc30/star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35A89DA-9ADC-5BF1-D3B7-416647D9E453}"/>
              </a:ext>
            </a:extLst>
          </p:cNvPr>
          <p:cNvSpPr txBox="1"/>
          <p:nvPr/>
        </p:nvSpPr>
        <p:spPr>
          <a:xfrm>
            <a:off x="567655" y="1496300"/>
            <a:ext cx="11056690" cy="1938992"/>
          </a:xfrm>
          <a:prstGeom prst="rect">
            <a:avLst/>
          </a:prstGeom>
          <a:noFill/>
        </p:spPr>
        <p:txBody>
          <a:bodyPr wrap="square" rtlCol="0">
            <a:spAutoFit/>
          </a:bodyPr>
          <a:lstStyle/>
          <a:p>
            <a:pPr algn="ctr"/>
            <a:r>
              <a:rPr lang="ja-JP" altLang="en-US" sz="4000" b="1" i="0" dirty="0">
                <a:solidFill>
                  <a:srgbClr val="222222"/>
                </a:solidFill>
                <a:effectLst/>
                <a:latin typeface="BIZ UDPゴシック" panose="020B0400000000000000" pitchFamily="50" charset="-128"/>
                <a:ea typeface="BIZ UDPゴシック" panose="020B0400000000000000" pitchFamily="50" charset="-128"/>
              </a:rPr>
              <a:t>外国人患者受入れ医療機関における</a:t>
            </a:r>
            <a:endParaRPr lang="en-US" altLang="ja-JP" sz="4000" b="1" i="0" dirty="0">
              <a:solidFill>
                <a:srgbClr val="222222"/>
              </a:solidFill>
              <a:effectLst/>
              <a:latin typeface="BIZ UDPゴシック" panose="020B0400000000000000" pitchFamily="50" charset="-128"/>
              <a:ea typeface="BIZ UDPゴシック" panose="020B0400000000000000" pitchFamily="50" charset="-128"/>
            </a:endParaRPr>
          </a:p>
          <a:p>
            <a:pPr algn="ctr"/>
            <a:r>
              <a:rPr lang="ja-JP" altLang="en-US" sz="4000" b="1" i="0" dirty="0">
                <a:solidFill>
                  <a:srgbClr val="222222"/>
                </a:solidFill>
                <a:effectLst/>
                <a:latin typeface="BIZ UDPゴシック" panose="020B0400000000000000" pitchFamily="50" charset="-128"/>
                <a:ea typeface="BIZ UDPゴシック" panose="020B0400000000000000" pitchFamily="50" charset="-128"/>
              </a:rPr>
              <a:t>患者受入れ環境整備事業補助金</a:t>
            </a:r>
            <a:endParaRPr lang="en-US" altLang="ja-JP" sz="4000" b="1" i="0" dirty="0">
              <a:solidFill>
                <a:srgbClr val="222222"/>
              </a:solidFill>
              <a:effectLst/>
              <a:latin typeface="BIZ UDPゴシック" panose="020B0400000000000000" pitchFamily="50" charset="-128"/>
              <a:ea typeface="BIZ UDPゴシック" panose="020B0400000000000000" pitchFamily="50" charset="-128"/>
            </a:endParaRPr>
          </a:p>
          <a:p>
            <a:pPr algn="ctr"/>
            <a:r>
              <a:rPr lang="ja-JP" altLang="en-US" sz="4000" b="1" i="0" dirty="0">
                <a:solidFill>
                  <a:srgbClr val="222222"/>
                </a:solidFill>
                <a:effectLst/>
                <a:latin typeface="BIZ UDPゴシック" panose="020B0400000000000000" pitchFamily="50" charset="-128"/>
                <a:ea typeface="BIZ UDPゴシック" panose="020B0400000000000000" pitchFamily="50" charset="-128"/>
              </a:rPr>
              <a:t>（未収金対策にかかる費用補助）について</a:t>
            </a:r>
          </a:p>
        </p:txBody>
      </p:sp>
      <p:sp>
        <p:nvSpPr>
          <p:cNvPr id="5" name="テキスト ボックス 4">
            <a:extLst>
              <a:ext uri="{FF2B5EF4-FFF2-40B4-BE49-F238E27FC236}">
                <a16:creationId xmlns:a16="http://schemas.microsoft.com/office/drawing/2014/main" id="{007E0372-59D1-E0F2-F3EE-FF84FAC5F139}"/>
              </a:ext>
            </a:extLst>
          </p:cNvPr>
          <p:cNvSpPr txBox="1"/>
          <p:nvPr/>
        </p:nvSpPr>
        <p:spPr>
          <a:xfrm>
            <a:off x="492155" y="4492568"/>
            <a:ext cx="11056690" cy="707886"/>
          </a:xfrm>
          <a:prstGeom prst="rect">
            <a:avLst/>
          </a:prstGeom>
          <a:noFill/>
        </p:spPr>
        <p:txBody>
          <a:bodyPr wrap="square" rtlCol="0">
            <a:spAutoFit/>
          </a:bodyPr>
          <a:lstStyle/>
          <a:p>
            <a:pPr algn="ctr"/>
            <a:r>
              <a:rPr lang="en-US" altLang="ja-JP" sz="4000" b="1" i="0" dirty="0">
                <a:solidFill>
                  <a:srgbClr val="222222"/>
                </a:solidFill>
                <a:effectLst/>
                <a:latin typeface="BIZ UDPゴシック" panose="020B0400000000000000" pitchFamily="50" charset="-128"/>
                <a:ea typeface="BIZ UDPゴシック" panose="020B0400000000000000" pitchFamily="50" charset="-128"/>
              </a:rPr>
              <a:t>FAQ</a:t>
            </a:r>
          </a:p>
        </p:txBody>
      </p:sp>
      <p:sp>
        <p:nvSpPr>
          <p:cNvPr id="2" name="テキスト ボックス 1">
            <a:extLst>
              <a:ext uri="{FF2B5EF4-FFF2-40B4-BE49-F238E27FC236}">
                <a16:creationId xmlns:a16="http://schemas.microsoft.com/office/drawing/2014/main" id="{C87EC83F-8FBB-4554-A8EB-1622D7CF2982}"/>
              </a:ext>
            </a:extLst>
          </p:cNvPr>
          <p:cNvSpPr txBox="1"/>
          <p:nvPr/>
        </p:nvSpPr>
        <p:spPr>
          <a:xfrm>
            <a:off x="11652000" y="6488668"/>
            <a:ext cx="540000"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415328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0FDC93F-66EC-4481-C9FC-A2788E050621}"/>
              </a:ext>
            </a:extLst>
          </p:cNvPr>
          <p:cNvSpPr>
            <a:spLocks noGrp="1"/>
          </p:cNvSpPr>
          <p:nvPr>
            <p:ph idx="1"/>
          </p:nvPr>
        </p:nvSpPr>
        <p:spPr>
          <a:xfrm>
            <a:off x="696000" y="1741735"/>
            <a:ext cx="10800000" cy="5040000"/>
          </a:xfrm>
          <a:ln>
            <a:solidFill>
              <a:schemeClr val="tx1"/>
            </a:solidFill>
          </a:ln>
        </p:spPr>
        <p:txBody>
          <a:bodyPr anchor="ctr">
            <a:noAutofit/>
          </a:bodyPr>
          <a:lstStyle/>
          <a:p>
            <a:pPr marL="0" indent="0">
              <a:lnSpc>
                <a:spcPts val="2000"/>
              </a:lnSpc>
              <a:buNone/>
            </a:pPr>
            <a:r>
              <a:rPr kumimoji="1" lang="en-US" altLang="ja-JP" sz="2400" dirty="0">
                <a:latin typeface="BIZ UDPゴシック" panose="020B0400000000000000" pitchFamily="50" charset="-128"/>
                <a:ea typeface="BIZ UDPゴシック" panose="020B0400000000000000" pitchFamily="50" charset="-128"/>
              </a:rPr>
              <a:t>A6</a:t>
            </a:r>
            <a:r>
              <a:rPr kumimoji="1" lang="ja-JP" altLang="en-US" sz="2400" dirty="0">
                <a:latin typeface="BIZ UDPゴシック" panose="020B0400000000000000" pitchFamily="50" charset="-128"/>
                <a:ea typeface="BIZ UDPゴシック" panose="020B0400000000000000" pitchFamily="50" charset="-128"/>
              </a:rPr>
              <a:t>．契約期間が年度をまたぐサービスであっても、契約開始から１年以内の費用</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ts val="2000"/>
              </a:lnSpc>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であれば補助の対象となります</a:t>
            </a:r>
            <a:r>
              <a:rPr lang="ja-JP" altLang="en-US" sz="2400" dirty="0">
                <a:latin typeface="BIZ UDPゴシック" panose="020B0400000000000000" pitchFamily="50" charset="-128"/>
                <a:ea typeface="BIZ UDPゴシック" panose="020B0400000000000000" pitchFamily="50" charset="-128"/>
              </a:rPr>
              <a:t>。</a:t>
            </a:r>
            <a:endParaRPr lang="en-US" altLang="ja-JP" sz="2400" dirty="0">
              <a:latin typeface="BIZ UDPゴシック" panose="020B0400000000000000" pitchFamily="50" charset="-128"/>
              <a:ea typeface="BIZ UDPゴシック" panose="020B0400000000000000" pitchFamily="50" charset="-128"/>
            </a:endParaRPr>
          </a:p>
          <a:p>
            <a:pPr marL="0" indent="0">
              <a:lnSpc>
                <a:spcPts val="2000"/>
              </a:lnSpc>
              <a:buNone/>
            </a:pPr>
            <a:r>
              <a:rPr lang="ja-JP" altLang="en-US" sz="1800" dirty="0">
                <a:latin typeface="BIZ UDPゴシック" panose="020B0400000000000000" pitchFamily="50" charset="-128"/>
                <a:ea typeface="BIZ UDPゴシック" panose="020B0400000000000000" pitchFamily="50" charset="-128"/>
              </a:rPr>
              <a:t>（例１）交付決定後、令和</a:t>
            </a:r>
            <a:r>
              <a:rPr lang="en-US" altLang="ja-JP" sz="1800" dirty="0">
                <a:latin typeface="BIZ UDPゴシック" panose="020B0400000000000000" pitchFamily="50" charset="-128"/>
                <a:ea typeface="BIZ UDPゴシック" panose="020B0400000000000000" pitchFamily="50" charset="-128"/>
              </a:rPr>
              <a:t>8</a:t>
            </a:r>
            <a:r>
              <a:rPr lang="ja-JP" altLang="en-US" sz="1800" dirty="0">
                <a:latin typeface="BIZ UDPゴシック" panose="020B0400000000000000" pitchFamily="50" charset="-128"/>
                <a:ea typeface="BIZ UDPゴシック" panose="020B0400000000000000" pitchFamily="50" charset="-128"/>
              </a:rPr>
              <a:t>年</a:t>
            </a:r>
            <a:r>
              <a:rPr lang="en-US" altLang="ja-JP" sz="1800" dirty="0">
                <a:latin typeface="BIZ UDPゴシック" panose="020B0400000000000000" pitchFamily="50" charset="-128"/>
                <a:ea typeface="BIZ UDPゴシック" panose="020B0400000000000000" pitchFamily="50" charset="-128"/>
              </a:rPr>
              <a:t>12</a:t>
            </a:r>
            <a:r>
              <a:rPr lang="ja-JP" altLang="en-US" sz="1800" dirty="0">
                <a:latin typeface="BIZ UDPゴシック" panose="020B0400000000000000" pitchFamily="50" charset="-128"/>
                <a:ea typeface="BIZ UDPゴシック" panose="020B0400000000000000" pitchFamily="50" charset="-128"/>
              </a:rPr>
              <a:t>月１日に保険・保証サービスに加入</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交付決定が令和８年７月の場合）</a:t>
            </a:r>
          </a:p>
          <a:p>
            <a:pPr marL="0" indent="0">
              <a:lnSpc>
                <a:spcPts val="2000"/>
              </a:lnSpc>
              <a:buNone/>
            </a:pPr>
            <a:r>
              <a:rPr lang="ja-JP" altLang="en-US" sz="1800" dirty="0">
                <a:latin typeface="BIZ UDPゴシック" panose="020B0400000000000000" pitchFamily="50" charset="-128"/>
                <a:ea typeface="BIZ UDPゴシック" panose="020B0400000000000000" pitchFamily="50" charset="-128"/>
              </a:rPr>
              <a:t>　　　　⇒令和</a:t>
            </a:r>
            <a:r>
              <a:rPr lang="en-US" altLang="ja-JP" sz="1800" dirty="0">
                <a:latin typeface="BIZ UDPゴシック" panose="020B0400000000000000" pitchFamily="50" charset="-128"/>
                <a:ea typeface="BIZ UDPゴシック" panose="020B0400000000000000" pitchFamily="50" charset="-128"/>
              </a:rPr>
              <a:t>9</a:t>
            </a:r>
            <a:r>
              <a:rPr lang="ja-JP" altLang="en-US" sz="1800" dirty="0">
                <a:latin typeface="BIZ UDPゴシック" panose="020B0400000000000000" pitchFamily="50" charset="-128"/>
                <a:ea typeface="BIZ UDPゴシック" panose="020B0400000000000000" pitchFamily="50" charset="-128"/>
              </a:rPr>
              <a:t>年</a:t>
            </a:r>
            <a:r>
              <a:rPr lang="en-US" altLang="ja-JP" sz="1800" dirty="0">
                <a:latin typeface="BIZ UDPゴシック" panose="020B0400000000000000" pitchFamily="50" charset="-128"/>
                <a:ea typeface="BIZ UDPゴシック" panose="020B0400000000000000" pitchFamily="50" charset="-128"/>
              </a:rPr>
              <a:t>11</a:t>
            </a:r>
            <a:r>
              <a:rPr lang="ja-JP" altLang="en-US" sz="1800" dirty="0">
                <a:latin typeface="BIZ UDPゴシック" panose="020B0400000000000000" pitchFamily="50" charset="-128"/>
                <a:ea typeface="BIZ UDPゴシック" panose="020B0400000000000000" pitchFamily="50" charset="-128"/>
              </a:rPr>
              <a:t>月</a:t>
            </a:r>
            <a:r>
              <a:rPr lang="en-US" altLang="ja-JP" sz="1800" dirty="0">
                <a:latin typeface="BIZ UDPゴシック" panose="020B0400000000000000" pitchFamily="50" charset="-128"/>
                <a:ea typeface="BIZ UDPゴシック" panose="020B0400000000000000" pitchFamily="50" charset="-128"/>
              </a:rPr>
              <a:t>30</a:t>
            </a:r>
            <a:r>
              <a:rPr lang="ja-JP" altLang="en-US" sz="1800" dirty="0">
                <a:latin typeface="BIZ UDPゴシック" panose="020B0400000000000000" pitchFamily="50" charset="-128"/>
                <a:ea typeface="BIZ UDPゴシック" panose="020B0400000000000000" pitchFamily="50" charset="-128"/>
              </a:rPr>
              <a:t>日までの費用が補助対象</a:t>
            </a:r>
          </a:p>
          <a:p>
            <a:pPr marL="0" indent="0">
              <a:lnSpc>
                <a:spcPts val="2000"/>
              </a:lnSpc>
              <a:buNone/>
            </a:pPr>
            <a:r>
              <a:rPr lang="ja-JP" altLang="en-US" sz="1800" dirty="0">
                <a:latin typeface="BIZ UDPゴシック" panose="020B0400000000000000" pitchFamily="50" charset="-128"/>
                <a:ea typeface="BIZ UDPゴシック" panose="020B0400000000000000" pitchFamily="50" charset="-128"/>
              </a:rPr>
              <a:t>（例２）事前着手届を提出し、令和</a:t>
            </a:r>
            <a:r>
              <a:rPr lang="en-US" altLang="ja-JP" sz="1800" dirty="0">
                <a:latin typeface="BIZ UDPゴシック" panose="020B0400000000000000" pitchFamily="50" charset="-128"/>
                <a:ea typeface="BIZ UDPゴシック" panose="020B0400000000000000" pitchFamily="50" charset="-128"/>
              </a:rPr>
              <a:t>8</a:t>
            </a:r>
            <a:r>
              <a:rPr lang="ja-JP" altLang="en-US" sz="1800" dirty="0">
                <a:latin typeface="BIZ UDPゴシック" panose="020B0400000000000000" pitchFamily="50" charset="-128"/>
                <a:ea typeface="BIZ UDPゴシック" panose="020B0400000000000000" pitchFamily="50" charset="-128"/>
              </a:rPr>
              <a:t>年</a:t>
            </a:r>
            <a:r>
              <a:rPr lang="en-US" altLang="ja-JP" sz="1800" dirty="0">
                <a:latin typeface="BIZ UDPゴシック" panose="020B0400000000000000" pitchFamily="50" charset="-128"/>
                <a:ea typeface="BIZ UDPゴシック" panose="020B0400000000000000" pitchFamily="50" charset="-128"/>
              </a:rPr>
              <a:t>5</a:t>
            </a:r>
            <a:r>
              <a:rPr lang="ja-JP" altLang="en-US" sz="1800" dirty="0">
                <a:latin typeface="BIZ UDPゴシック" panose="020B0400000000000000" pitchFamily="50" charset="-128"/>
                <a:ea typeface="BIZ UDPゴシック" panose="020B0400000000000000" pitchFamily="50" charset="-128"/>
              </a:rPr>
              <a:t>月１日に保険・保証サービスに加入</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交付決定が令和８年７月の場合）</a:t>
            </a:r>
          </a:p>
          <a:p>
            <a:pPr marL="0" indent="0">
              <a:lnSpc>
                <a:spcPts val="2000"/>
              </a:lnSpc>
              <a:buNone/>
            </a:pPr>
            <a:r>
              <a:rPr lang="ja-JP" altLang="en-US" sz="1800" dirty="0">
                <a:latin typeface="BIZ UDPゴシック" panose="020B0400000000000000" pitchFamily="50" charset="-128"/>
                <a:ea typeface="BIZ UDPゴシック" panose="020B0400000000000000" pitchFamily="50" charset="-128"/>
              </a:rPr>
              <a:t>　　　　 ⇒令和</a:t>
            </a:r>
            <a:r>
              <a:rPr lang="en-US" altLang="ja-JP" sz="1800" dirty="0">
                <a:latin typeface="BIZ UDPゴシック" panose="020B0400000000000000" pitchFamily="50" charset="-128"/>
                <a:ea typeface="BIZ UDPゴシック" panose="020B0400000000000000" pitchFamily="50" charset="-128"/>
              </a:rPr>
              <a:t>9</a:t>
            </a:r>
            <a:r>
              <a:rPr lang="ja-JP" altLang="en-US" sz="1800" dirty="0">
                <a:latin typeface="BIZ UDPゴシック" panose="020B0400000000000000" pitchFamily="50" charset="-128"/>
                <a:ea typeface="BIZ UDPゴシック" panose="020B0400000000000000" pitchFamily="50" charset="-128"/>
              </a:rPr>
              <a:t>年</a:t>
            </a:r>
            <a:r>
              <a:rPr lang="en-US" altLang="ja-JP" sz="1800" dirty="0">
                <a:latin typeface="BIZ UDPゴシック" panose="020B0400000000000000" pitchFamily="50" charset="-128"/>
                <a:ea typeface="BIZ UDPゴシック" panose="020B0400000000000000" pitchFamily="50" charset="-128"/>
              </a:rPr>
              <a:t>4</a:t>
            </a:r>
            <a:r>
              <a:rPr lang="ja-JP" altLang="en-US" sz="1800" dirty="0">
                <a:latin typeface="BIZ UDPゴシック" panose="020B0400000000000000" pitchFamily="50" charset="-128"/>
                <a:ea typeface="BIZ UDPゴシック" panose="020B0400000000000000" pitchFamily="50" charset="-128"/>
              </a:rPr>
              <a:t>月</a:t>
            </a:r>
            <a:r>
              <a:rPr lang="en-US" altLang="ja-JP" sz="1800" dirty="0">
                <a:latin typeface="BIZ UDPゴシック" panose="020B0400000000000000" pitchFamily="50" charset="-128"/>
                <a:ea typeface="BIZ UDPゴシック" panose="020B0400000000000000" pitchFamily="50" charset="-128"/>
              </a:rPr>
              <a:t>30</a:t>
            </a:r>
            <a:r>
              <a:rPr lang="ja-JP" altLang="en-US" sz="1800" dirty="0">
                <a:latin typeface="BIZ UDPゴシック" panose="020B0400000000000000" pitchFamily="50" charset="-128"/>
                <a:ea typeface="BIZ UDPゴシック" panose="020B0400000000000000" pitchFamily="50" charset="-128"/>
              </a:rPr>
              <a:t>日までの費用が補助対象</a:t>
            </a:r>
            <a:br>
              <a:rPr lang="en-US" altLang="ja-JP" sz="1800" dirty="0">
                <a:latin typeface="BIZ UDPゴシック" panose="020B0400000000000000" pitchFamily="50" charset="-128"/>
                <a:ea typeface="BIZ UDPゴシック" panose="020B0400000000000000" pitchFamily="50" charset="-128"/>
              </a:rPr>
            </a:br>
            <a:endParaRPr lang="en-US" altLang="ja-JP" sz="1800" dirty="0">
              <a:latin typeface="BIZ UDPゴシック" panose="020B0400000000000000" pitchFamily="50" charset="-128"/>
              <a:ea typeface="BIZ UDPゴシック" panose="020B0400000000000000" pitchFamily="50" charset="-128"/>
            </a:endParaRPr>
          </a:p>
          <a:p>
            <a:pPr marL="0" indent="0">
              <a:lnSpc>
                <a:spcPts val="2000"/>
              </a:lnSpc>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ts val="2000"/>
              </a:lnSpc>
              <a:buNone/>
            </a:pPr>
            <a:r>
              <a:rPr lang="ja-JP" altLang="en-US" sz="2400" dirty="0">
                <a:latin typeface="BIZ UDPゴシック" panose="020B0400000000000000" pitchFamily="50" charset="-128"/>
                <a:ea typeface="BIZ UDPゴシック" panose="020B0400000000000000" pitchFamily="50" charset="-128"/>
              </a:rPr>
              <a:t>　　　また、令和７年度以前から、保険・保証サービスに加入している場合、</a:t>
            </a:r>
            <a:endParaRPr lang="en-US" altLang="ja-JP" sz="2400" dirty="0">
              <a:latin typeface="BIZ UDPゴシック" panose="020B0400000000000000" pitchFamily="50" charset="-128"/>
              <a:ea typeface="BIZ UDPゴシック" panose="020B0400000000000000" pitchFamily="50" charset="-128"/>
            </a:endParaRPr>
          </a:p>
          <a:p>
            <a:pPr marL="0" indent="0">
              <a:lnSpc>
                <a:spcPts val="2000"/>
              </a:lnSpc>
              <a:buNone/>
            </a:pPr>
            <a:r>
              <a:rPr lang="ja-JP" altLang="en-US" sz="2400" dirty="0">
                <a:latin typeface="BIZ UDPゴシック" panose="020B0400000000000000" pitchFamily="50" charset="-128"/>
                <a:ea typeface="BIZ UDPゴシック" panose="020B0400000000000000" pitchFamily="50" charset="-128"/>
              </a:rPr>
              <a:t>　　　令和８年度のサービス開始日から１年以内の費用が補助対象となります。</a:t>
            </a:r>
            <a:endParaRPr lang="en-US" altLang="ja-JP" sz="2400" dirty="0">
              <a:latin typeface="BIZ UDPゴシック" panose="020B0400000000000000" pitchFamily="50" charset="-128"/>
              <a:ea typeface="BIZ UDPゴシック" panose="020B0400000000000000" pitchFamily="50" charset="-128"/>
            </a:endParaRPr>
          </a:p>
          <a:p>
            <a:pPr marL="0" indent="0">
              <a:lnSpc>
                <a:spcPts val="2000"/>
              </a:lnSpc>
              <a:buNone/>
            </a:pPr>
            <a:r>
              <a:rPr lang="ja-JP" altLang="en-US" sz="24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事前着手届の提出必要）</a:t>
            </a:r>
            <a:endParaRPr lang="en-US" altLang="ja-JP" sz="1800" dirty="0">
              <a:latin typeface="BIZ UDPゴシック" panose="020B0400000000000000" pitchFamily="50" charset="-128"/>
              <a:ea typeface="BIZ UDPゴシック" panose="020B0400000000000000" pitchFamily="50" charset="-128"/>
            </a:endParaRPr>
          </a:p>
          <a:p>
            <a:pPr marL="0" indent="0">
              <a:lnSpc>
                <a:spcPts val="1500"/>
              </a:lnSpc>
              <a:buNone/>
            </a:pPr>
            <a:r>
              <a:rPr lang="ja-JP" altLang="en-US" sz="1800" dirty="0">
                <a:latin typeface="BIZ UDPゴシック" panose="020B0400000000000000" pitchFamily="50" charset="-128"/>
                <a:ea typeface="BIZ UDPゴシック" panose="020B0400000000000000" pitchFamily="50" charset="-128"/>
              </a:rPr>
              <a:t>（例３）令和</a:t>
            </a:r>
            <a:r>
              <a:rPr lang="en-US" altLang="ja-JP" sz="1800" dirty="0">
                <a:latin typeface="BIZ UDPゴシック" panose="020B0400000000000000" pitchFamily="50" charset="-128"/>
                <a:ea typeface="BIZ UDPゴシック" panose="020B0400000000000000" pitchFamily="50" charset="-128"/>
              </a:rPr>
              <a:t>6</a:t>
            </a:r>
            <a:r>
              <a:rPr lang="ja-JP" altLang="en-US" sz="1800" dirty="0">
                <a:latin typeface="BIZ UDPゴシック" panose="020B0400000000000000" pitchFamily="50" charset="-128"/>
                <a:ea typeface="BIZ UDPゴシック" panose="020B0400000000000000" pitchFamily="50" charset="-128"/>
              </a:rPr>
              <a:t>年度から継続して保険・保証サービスに加入（毎年４月１日に更新）</a:t>
            </a:r>
          </a:p>
          <a:p>
            <a:pPr marL="0" indent="0">
              <a:lnSpc>
                <a:spcPts val="1500"/>
              </a:lnSpc>
              <a:buNone/>
            </a:pPr>
            <a:r>
              <a:rPr lang="ja-JP" altLang="en-US" sz="1800" dirty="0">
                <a:latin typeface="BIZ UDPゴシック" panose="020B0400000000000000" pitchFamily="50" charset="-128"/>
                <a:ea typeface="BIZ UDPゴシック" panose="020B0400000000000000" pitchFamily="50" charset="-128"/>
              </a:rPr>
              <a:t>　　　　⇒令和</a:t>
            </a:r>
            <a:r>
              <a:rPr lang="en-US" altLang="ja-JP" sz="1800" dirty="0">
                <a:latin typeface="BIZ UDPゴシック" panose="020B0400000000000000" pitchFamily="50" charset="-128"/>
                <a:ea typeface="BIZ UDPゴシック" panose="020B0400000000000000" pitchFamily="50" charset="-128"/>
              </a:rPr>
              <a:t>8</a:t>
            </a:r>
            <a:r>
              <a:rPr lang="ja-JP" altLang="en-US" sz="1800" dirty="0">
                <a:latin typeface="BIZ UDPゴシック" panose="020B0400000000000000" pitchFamily="50" charset="-128"/>
                <a:ea typeface="BIZ UDPゴシック" panose="020B0400000000000000" pitchFamily="50" charset="-128"/>
              </a:rPr>
              <a:t>年４月１日から令和</a:t>
            </a:r>
            <a:r>
              <a:rPr lang="en-US" altLang="ja-JP" sz="1800" dirty="0">
                <a:latin typeface="BIZ UDPゴシック" panose="020B0400000000000000" pitchFamily="50" charset="-128"/>
                <a:ea typeface="BIZ UDPゴシック" panose="020B0400000000000000" pitchFamily="50" charset="-128"/>
              </a:rPr>
              <a:t>9</a:t>
            </a:r>
            <a:r>
              <a:rPr lang="ja-JP" altLang="en-US" sz="1800" dirty="0">
                <a:latin typeface="BIZ UDPゴシック" panose="020B0400000000000000" pitchFamily="50" charset="-128"/>
                <a:ea typeface="BIZ UDPゴシック" panose="020B0400000000000000" pitchFamily="50" charset="-128"/>
              </a:rPr>
              <a:t>年３月</a:t>
            </a:r>
            <a:r>
              <a:rPr lang="en-US" altLang="ja-JP" sz="1800" dirty="0">
                <a:latin typeface="BIZ UDPゴシック" panose="020B0400000000000000" pitchFamily="50" charset="-128"/>
                <a:ea typeface="BIZ UDPゴシック" panose="020B0400000000000000" pitchFamily="50" charset="-128"/>
              </a:rPr>
              <a:t>31</a:t>
            </a:r>
            <a:r>
              <a:rPr lang="ja-JP" altLang="en-US" sz="1800" dirty="0">
                <a:latin typeface="BIZ UDPゴシック" panose="020B0400000000000000" pitchFamily="50" charset="-128"/>
                <a:ea typeface="BIZ UDPゴシック" panose="020B0400000000000000" pitchFamily="50" charset="-128"/>
              </a:rPr>
              <a:t>日までの費用が補助対象</a:t>
            </a:r>
            <a:endParaRPr kumimoji="1" lang="en-US" altLang="ja-JP" sz="1800" dirty="0">
              <a:latin typeface="BIZ UDPゴシック" panose="020B0400000000000000" pitchFamily="50" charset="-128"/>
              <a:ea typeface="BIZ UDPゴシック" panose="020B0400000000000000" pitchFamily="50" charset="-128"/>
            </a:endParaRPr>
          </a:p>
        </p:txBody>
      </p:sp>
      <p:sp>
        <p:nvSpPr>
          <p:cNvPr id="5" name="タイトル 4">
            <a:extLst>
              <a:ext uri="{FF2B5EF4-FFF2-40B4-BE49-F238E27FC236}">
                <a16:creationId xmlns:a16="http://schemas.microsoft.com/office/drawing/2014/main" id="{EEF96379-DFC9-7F6C-F4DA-71A98D7EEE8B}"/>
              </a:ext>
            </a:extLst>
          </p:cNvPr>
          <p:cNvSpPr>
            <a:spLocks noGrp="1"/>
          </p:cNvSpPr>
          <p:nvPr>
            <p:ph type="title"/>
          </p:nvPr>
        </p:nvSpPr>
        <p:spPr>
          <a:xfrm>
            <a:off x="696000" y="336875"/>
            <a:ext cx="10800000" cy="1260000"/>
          </a:xfrm>
          <a:ln>
            <a:solidFill>
              <a:schemeClr val="tx1"/>
            </a:solidFill>
          </a:ln>
        </p:spPr>
        <p:txBody>
          <a:bodyPr>
            <a:normAutofit/>
          </a:bodyPr>
          <a:lstStyle/>
          <a:p>
            <a:r>
              <a:rPr lang="en-US" altLang="ja-JP" sz="2400" dirty="0">
                <a:latin typeface="BIZ UDPゴシック" panose="020B0400000000000000" pitchFamily="50" charset="-128"/>
                <a:ea typeface="BIZ UDPゴシック" panose="020B0400000000000000" pitchFamily="50" charset="-128"/>
              </a:rPr>
              <a:t>Q6</a:t>
            </a:r>
            <a:r>
              <a:rPr lang="ja-JP" altLang="en-US" sz="2400" dirty="0">
                <a:latin typeface="BIZ UDPゴシック" panose="020B0400000000000000" pitchFamily="50" charset="-128"/>
                <a:ea typeface="BIZ UDPゴシック" panose="020B0400000000000000" pitchFamily="50" charset="-128"/>
              </a:rPr>
              <a:t>．加入している保険・保証サービスの契約期間が年度をまたぐ場合は</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どこまで補助されるのか。　　　 </a:t>
            </a:r>
          </a:p>
        </p:txBody>
      </p:sp>
      <p:sp>
        <p:nvSpPr>
          <p:cNvPr id="4" name="テキスト ボックス 3">
            <a:extLst>
              <a:ext uri="{FF2B5EF4-FFF2-40B4-BE49-F238E27FC236}">
                <a16:creationId xmlns:a16="http://schemas.microsoft.com/office/drawing/2014/main" id="{5EE91AD4-AB48-4B58-AE85-EF8C6C74A711}"/>
              </a:ext>
            </a:extLst>
          </p:cNvPr>
          <p:cNvSpPr txBox="1"/>
          <p:nvPr/>
        </p:nvSpPr>
        <p:spPr>
          <a:xfrm>
            <a:off x="11652000" y="6488668"/>
            <a:ext cx="540000" cy="369332"/>
          </a:xfrm>
          <a:prstGeom prst="rect">
            <a:avLst/>
          </a:prstGeom>
          <a:noFill/>
        </p:spPr>
        <p:txBody>
          <a:bodyPr wrap="square" rtlCol="0">
            <a:spAutoFit/>
          </a:bodyPr>
          <a:lstStyle/>
          <a:p>
            <a:pPr algn="r"/>
            <a:r>
              <a:rPr lang="en-US" altLang="ja-JP" dirty="0">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19595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4013-88F6-C437-5D6E-093BB5942CC5}"/>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6CB1514B-CE62-52EE-0A3B-22497106933E}"/>
              </a:ext>
            </a:extLst>
          </p:cNvPr>
          <p:cNvSpPr>
            <a:spLocks noGrp="1"/>
          </p:cNvSpPr>
          <p:nvPr>
            <p:ph type="title"/>
          </p:nvPr>
        </p:nvSpPr>
        <p:spPr>
          <a:xfrm>
            <a:off x="838200" y="2766218"/>
            <a:ext cx="10515600" cy="1325563"/>
          </a:xfrm>
        </p:spPr>
        <p:txBody>
          <a:bodyPr>
            <a:normAutofit/>
          </a:bodyPr>
          <a:lstStyle/>
          <a:p>
            <a:pPr algn="ctr"/>
            <a:r>
              <a:rPr kumimoji="1" lang="ja-JP" altLang="en-US" sz="3200" dirty="0">
                <a:latin typeface="BIZ UDPゴシック" panose="020B0400000000000000" pitchFamily="50" charset="-128"/>
                <a:ea typeface="BIZ UDPゴシック" panose="020B0400000000000000" pitchFamily="50" charset="-128"/>
              </a:rPr>
              <a:t>３．医療費未収金対応を行うための研修参加・実施</a:t>
            </a:r>
          </a:p>
        </p:txBody>
      </p:sp>
      <p:sp>
        <p:nvSpPr>
          <p:cNvPr id="5" name="テキスト ボックス 4">
            <a:extLst>
              <a:ext uri="{FF2B5EF4-FFF2-40B4-BE49-F238E27FC236}">
                <a16:creationId xmlns:a16="http://schemas.microsoft.com/office/drawing/2014/main" id="{C22DF244-BF20-431F-8AB1-CB3A71374748}"/>
              </a:ext>
            </a:extLst>
          </p:cNvPr>
          <p:cNvSpPr txBox="1"/>
          <p:nvPr/>
        </p:nvSpPr>
        <p:spPr>
          <a:xfrm>
            <a:off x="11652000" y="6488668"/>
            <a:ext cx="540000" cy="369332"/>
          </a:xfrm>
          <a:prstGeom prst="rect">
            <a:avLst/>
          </a:prstGeom>
          <a:noFill/>
        </p:spPr>
        <p:txBody>
          <a:bodyPr wrap="square" rtlCol="0">
            <a:spAutoFit/>
          </a:bodyPr>
          <a:lstStyle/>
          <a:p>
            <a:pPr algn="r"/>
            <a:r>
              <a:rPr kumimoji="1" lang="en-US" altLang="ja-JP" dirty="0">
                <a:latin typeface="BIZ UDPゴシック" panose="020B0400000000000000" pitchFamily="50" charset="-128"/>
                <a:ea typeface="BIZ UDPゴシック" panose="020B0400000000000000" pitchFamily="50" charset="-128"/>
              </a:rPr>
              <a:t>11</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11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17D6-13C4-D498-C9E9-35944C5464CD}"/>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CEA6631-6A1E-6C31-D349-A64D50A934AD}"/>
              </a:ext>
            </a:extLst>
          </p:cNvPr>
          <p:cNvSpPr>
            <a:spLocks noGrp="1"/>
          </p:cNvSpPr>
          <p:nvPr>
            <p:ph idx="1"/>
          </p:nvPr>
        </p:nvSpPr>
        <p:spPr>
          <a:xfrm>
            <a:off x="696000" y="1741735"/>
            <a:ext cx="10800000" cy="5040000"/>
          </a:xfrm>
          <a:ln>
            <a:solidFill>
              <a:schemeClr val="tx1"/>
            </a:solidFill>
          </a:ln>
        </p:spPr>
        <p:txBody>
          <a:bodyPr>
            <a:noAutofit/>
          </a:bodyPr>
          <a:lstStyle/>
          <a:p>
            <a:pPr marL="0" indent="0">
              <a:buNone/>
            </a:pPr>
            <a:r>
              <a:rPr kumimoji="1" lang="en-US" altLang="ja-JP" sz="2400" dirty="0">
                <a:latin typeface="BIZ UDPゴシック" panose="020B0400000000000000" pitchFamily="50" charset="-128"/>
                <a:ea typeface="BIZ UDPゴシック" panose="020B0400000000000000" pitchFamily="50" charset="-128"/>
              </a:rPr>
              <a:t>A7</a:t>
            </a:r>
            <a:r>
              <a:rPr kumimoji="1" lang="ja-JP" altLang="en-US" sz="2400" dirty="0">
                <a:latin typeface="BIZ UDPゴシック" panose="020B0400000000000000" pitchFamily="50" charset="-128"/>
                <a:ea typeface="BIZ UDPゴシック" panose="020B0400000000000000" pitchFamily="50" charset="-128"/>
              </a:rPr>
              <a:t>．補助対象となる費用の例は以下のとおりです。</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5" name="タイトル 4">
            <a:extLst>
              <a:ext uri="{FF2B5EF4-FFF2-40B4-BE49-F238E27FC236}">
                <a16:creationId xmlns:a16="http://schemas.microsoft.com/office/drawing/2014/main" id="{00D74933-BE6A-263E-3183-97E80B6D883B}"/>
              </a:ext>
            </a:extLst>
          </p:cNvPr>
          <p:cNvSpPr>
            <a:spLocks noGrp="1"/>
          </p:cNvSpPr>
          <p:nvPr>
            <p:ph type="title"/>
          </p:nvPr>
        </p:nvSpPr>
        <p:spPr>
          <a:xfrm>
            <a:off x="696000" y="336875"/>
            <a:ext cx="10800000" cy="1260000"/>
          </a:xfrm>
          <a:ln>
            <a:solidFill>
              <a:schemeClr val="tx1"/>
            </a:solidFill>
          </a:ln>
        </p:spPr>
        <p:txBody>
          <a:bodyPr>
            <a:normAutofit/>
          </a:bodyPr>
          <a:lstStyle/>
          <a:p>
            <a:r>
              <a:rPr lang="en-US" altLang="ja-JP" sz="2400" dirty="0">
                <a:latin typeface="BIZ UDPゴシック" panose="020B0400000000000000" pitchFamily="50" charset="-128"/>
                <a:ea typeface="BIZ UDPゴシック" panose="020B0400000000000000" pitchFamily="50" charset="-128"/>
              </a:rPr>
              <a:t>Q7</a:t>
            </a:r>
            <a:r>
              <a:rPr lang="ja-JP" altLang="en-US" sz="2400" dirty="0">
                <a:latin typeface="BIZ UDPゴシック" panose="020B0400000000000000" pitchFamily="50" charset="-128"/>
                <a:ea typeface="BIZ UDPゴシック" panose="020B0400000000000000" pitchFamily="50" charset="-128"/>
              </a:rPr>
              <a:t>．どういった費用が補助対象となるのか。</a:t>
            </a:r>
          </a:p>
        </p:txBody>
      </p:sp>
      <p:graphicFrame>
        <p:nvGraphicFramePr>
          <p:cNvPr id="6" name="表 5">
            <a:extLst>
              <a:ext uri="{FF2B5EF4-FFF2-40B4-BE49-F238E27FC236}">
                <a16:creationId xmlns:a16="http://schemas.microsoft.com/office/drawing/2014/main" id="{AC824381-7144-BA1C-1BEB-F5ECD06FE1E2}"/>
              </a:ext>
            </a:extLst>
          </p:cNvPr>
          <p:cNvGraphicFramePr>
            <a:graphicFrameLocks noGrp="1"/>
          </p:cNvGraphicFramePr>
          <p:nvPr>
            <p:extLst>
              <p:ext uri="{D42A27DB-BD31-4B8C-83A1-F6EECF244321}">
                <p14:modId xmlns:p14="http://schemas.microsoft.com/office/powerpoint/2010/main" val="1444193365"/>
              </p:ext>
            </p:extLst>
          </p:nvPr>
        </p:nvGraphicFramePr>
        <p:xfrm>
          <a:off x="1056000" y="2233233"/>
          <a:ext cx="10080000" cy="4464000"/>
        </p:xfrm>
        <a:graphic>
          <a:graphicData uri="http://schemas.openxmlformats.org/drawingml/2006/table">
            <a:tbl>
              <a:tblPr firstRow="1" bandRow="1">
                <a:tableStyleId>{2D5ABB26-0587-4C30-8999-92F81FD0307C}</a:tableStyleId>
              </a:tblPr>
              <a:tblGrid>
                <a:gridCol w="2232000">
                  <a:extLst>
                    <a:ext uri="{9D8B030D-6E8A-4147-A177-3AD203B41FA5}">
                      <a16:colId xmlns:a16="http://schemas.microsoft.com/office/drawing/2014/main" val="1740728081"/>
                    </a:ext>
                  </a:extLst>
                </a:gridCol>
                <a:gridCol w="3924000">
                  <a:extLst>
                    <a:ext uri="{9D8B030D-6E8A-4147-A177-3AD203B41FA5}">
                      <a16:colId xmlns:a16="http://schemas.microsoft.com/office/drawing/2014/main" val="37545410"/>
                    </a:ext>
                  </a:extLst>
                </a:gridCol>
                <a:gridCol w="3924000">
                  <a:extLst>
                    <a:ext uri="{9D8B030D-6E8A-4147-A177-3AD203B41FA5}">
                      <a16:colId xmlns:a16="http://schemas.microsoft.com/office/drawing/2014/main" val="2966731681"/>
                    </a:ext>
                  </a:extLst>
                </a:gridCol>
              </a:tblGrid>
              <a:tr h="504000">
                <a:tc>
                  <a:txBody>
                    <a:bodyPr/>
                    <a:lstStyle/>
                    <a:p>
                      <a:pPr algn="ctr"/>
                      <a:r>
                        <a:rPr kumimoji="1" lang="ja-JP" altLang="en-US" dirty="0">
                          <a:latin typeface="BIZ UDPゴシック" panose="020B0400000000000000" pitchFamily="50" charset="-128"/>
                          <a:ea typeface="BIZ UDPゴシック" panose="020B0400000000000000" pitchFamily="50" charset="-128"/>
                        </a:rPr>
                        <a:t>研修方法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職員が参加する院外研修</a:t>
                      </a:r>
                      <a:endParaRPr kumimoji="1" lang="en-US" altLang="ja-JP"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外部講師による院内研修</a:t>
                      </a:r>
                      <a:endParaRPr kumimoji="1" lang="en-US" altLang="ja-JP"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487190"/>
                  </a:ext>
                </a:extLst>
              </a:tr>
              <a:tr h="2160000">
                <a:tc>
                  <a:txBody>
                    <a:bodyPr/>
                    <a:lstStyle/>
                    <a:p>
                      <a:pPr algn="ctr"/>
                      <a:r>
                        <a:rPr kumimoji="1" lang="ja-JP" altLang="en-US" dirty="0">
                          <a:latin typeface="BIZ UDPゴシック" panose="020B0400000000000000" pitchFamily="50" charset="-128"/>
                          <a:ea typeface="BIZ UDPゴシック" panose="020B0400000000000000" pitchFamily="50" charset="-128"/>
                        </a:rPr>
                        <a:t>研修内容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BIZ UDPゴシック" panose="020B0400000000000000" pitchFamily="50" charset="-128"/>
                          <a:ea typeface="BIZ UDPゴシック" panose="020B0400000000000000" pitchFamily="50" charset="-128"/>
                        </a:rPr>
                        <a:t>未収金発生リスクを抑制するための外国人患者対応研修</a:t>
                      </a:r>
                      <a:endParaRPr kumimoji="1" lang="en-US" altLang="ja-JP" sz="1800" b="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BIZ UDPゴシック" panose="020B0400000000000000" pitchFamily="50" charset="-128"/>
                          <a:ea typeface="BIZ UDPゴシック" panose="020B0400000000000000" pitchFamily="50" charset="-128"/>
                        </a:rPr>
                        <a:t>（補助対象となる研修内容の例）</a:t>
                      </a:r>
                      <a:endParaRPr kumimoji="1" lang="en-US" altLang="ja-JP" sz="14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BIZ UDPゴシック" panose="020B0400000000000000" pitchFamily="50" charset="-128"/>
                          <a:ea typeface="BIZ UDPゴシック" panose="020B0400000000000000" pitchFamily="50" charset="-128"/>
                        </a:rPr>
                        <a:t>・</a:t>
                      </a:r>
                      <a:r>
                        <a:rPr kumimoji="1" lang="ja-JP" altLang="en-US" sz="1400" b="1" u="sng" dirty="0">
                          <a:latin typeface="BIZ UDPゴシック" panose="020B0400000000000000" pitchFamily="50" charset="-128"/>
                          <a:ea typeface="BIZ UDPゴシック" panose="020B0400000000000000" pitchFamily="50" charset="-128"/>
                        </a:rPr>
                        <a:t>外国人患者における未収金リスクの現状と背景の理解</a:t>
                      </a:r>
                      <a:endParaRPr kumimoji="1" lang="en-US" altLang="ja-JP" sz="1400" b="1" u="sng"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BIZ UDPゴシック" panose="020B0400000000000000" pitchFamily="50" charset="-128"/>
                          <a:ea typeface="BIZ UDPゴシック" panose="020B0400000000000000" pitchFamily="50" charset="-128"/>
                        </a:rPr>
                        <a:t>　外国人患者の受診動向、未収金が発生しやすい要因、国籍・滞在形態ごとの特徴などを把握し、</a:t>
                      </a:r>
                      <a:endParaRPr kumimoji="1" lang="en-US" altLang="ja-JP" sz="14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BIZ UDPゴシック" panose="020B0400000000000000" pitchFamily="50" charset="-128"/>
                          <a:ea typeface="BIZ UDPゴシック" panose="020B0400000000000000" pitchFamily="50" charset="-128"/>
                        </a:rPr>
                        <a:t>　医療機関が直面する課題を整理する。</a:t>
                      </a:r>
                      <a:endParaRPr kumimoji="1" lang="en-US" altLang="ja-JP" sz="14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BIZ UDPゴシック" panose="020B0400000000000000" pitchFamily="50" charset="-128"/>
                          <a:ea typeface="BIZ UDPゴシック" panose="020B0400000000000000" pitchFamily="50" charset="-128"/>
                        </a:rPr>
                        <a:t>・</a:t>
                      </a:r>
                      <a:r>
                        <a:rPr kumimoji="1" lang="ja-JP" altLang="en-US" sz="1400" b="1" u="sng" dirty="0">
                          <a:latin typeface="BIZ UDPゴシック" panose="020B0400000000000000" pitchFamily="50" charset="-128"/>
                          <a:ea typeface="BIZ UDPゴシック" panose="020B0400000000000000" pitchFamily="50" charset="-128"/>
                        </a:rPr>
                        <a:t>外国人患者に対し実施すべきリスクチェックの習得</a:t>
                      </a:r>
                      <a:endParaRPr kumimoji="1" lang="en-US" altLang="ja-JP" sz="1400" b="1" u="sng"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BIZ UDPゴシック" panose="020B0400000000000000" pitchFamily="50" charset="-128"/>
                          <a:ea typeface="BIZ UDPゴシック" panose="020B0400000000000000" pitchFamily="50" charset="-128"/>
                        </a:rPr>
                        <a:t>　保険証・在留カード等の確認方法、支払い能力の事前確認、必要書類の取得、説明すべき事項など、</a:t>
                      </a:r>
                      <a:endParaRPr kumimoji="1" lang="en-US" altLang="ja-JP" sz="14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BIZ UDPゴシック" panose="020B0400000000000000" pitchFamily="50" charset="-128"/>
                          <a:ea typeface="BIZ UDPゴシック" panose="020B0400000000000000" pitchFamily="50" charset="-128"/>
                        </a:rPr>
                        <a:t>　未収金を未然に防ぐための具体的な対応手順を学ぶ。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3427885"/>
                  </a:ext>
                </a:extLst>
              </a:tr>
              <a:tr h="504000">
                <a:tc>
                  <a:txBody>
                    <a:bodyPr/>
                    <a:lstStyle/>
                    <a:p>
                      <a:pPr algn="ctr"/>
                      <a:r>
                        <a:rPr kumimoji="1" lang="ja-JP" altLang="en-US" dirty="0">
                          <a:latin typeface="BIZ UDPゴシック" panose="020B0400000000000000" pitchFamily="50" charset="-128"/>
                          <a:ea typeface="BIZ UDPゴシック" panose="020B0400000000000000" pitchFamily="50" charset="-128"/>
                        </a:rPr>
                        <a:t>参加・開催時期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BIZ UDPゴシック" panose="020B0400000000000000" pitchFamily="50" charset="-128"/>
                          <a:ea typeface="BIZ UDPゴシック" panose="020B0400000000000000" pitchFamily="50" charset="-128"/>
                        </a:rPr>
                        <a:t>原則、交付決定日～令和</a:t>
                      </a:r>
                      <a:r>
                        <a:rPr kumimoji="1" lang="en-US" altLang="ja-JP" sz="1800" dirty="0">
                          <a:latin typeface="BIZ UDPゴシック" panose="020B0400000000000000" pitchFamily="50" charset="-128"/>
                          <a:ea typeface="BIZ UDPゴシック" panose="020B0400000000000000" pitchFamily="50" charset="-128"/>
                        </a:rPr>
                        <a:t>8</a:t>
                      </a:r>
                      <a:r>
                        <a:rPr kumimoji="1" lang="ja-JP" altLang="en-US" sz="1800" dirty="0">
                          <a:latin typeface="BIZ UDPゴシック" panose="020B0400000000000000" pitchFamily="50" charset="-128"/>
                          <a:ea typeface="BIZ UDPゴシック" panose="020B0400000000000000" pitchFamily="50" charset="-128"/>
                        </a:rPr>
                        <a:t>年１</a:t>
                      </a:r>
                      <a:r>
                        <a:rPr kumimoji="1" lang="en-US" altLang="ja-JP" sz="1800" dirty="0">
                          <a:latin typeface="BIZ UDPゴシック" panose="020B0400000000000000" pitchFamily="50" charset="-128"/>
                          <a:ea typeface="BIZ UDPゴシック" panose="020B0400000000000000" pitchFamily="50" charset="-128"/>
                        </a:rPr>
                        <a:t>2</a:t>
                      </a:r>
                      <a:r>
                        <a:rPr kumimoji="1" lang="ja-JP" altLang="en-US" sz="1800" dirty="0">
                          <a:latin typeface="BIZ UDPゴシック" panose="020B0400000000000000" pitchFamily="50" charset="-128"/>
                          <a:ea typeface="BIZ UDPゴシック" panose="020B0400000000000000" pitchFamily="50" charset="-128"/>
                        </a:rPr>
                        <a:t>月３１日までの間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360968467"/>
                  </a:ext>
                </a:extLst>
              </a:tr>
              <a:tr h="1296000">
                <a:tc>
                  <a:txBody>
                    <a:bodyPr/>
                    <a:lstStyle/>
                    <a:p>
                      <a:pPr algn="ctr"/>
                      <a:r>
                        <a:rPr kumimoji="1" lang="ja-JP" altLang="en-US" dirty="0">
                          <a:latin typeface="BIZ UDPゴシック" panose="020B0400000000000000" pitchFamily="50" charset="-128"/>
                          <a:ea typeface="BIZ UDPゴシック" panose="020B0400000000000000" pitchFamily="50" charset="-128"/>
                        </a:rPr>
                        <a:t>補助対象となる</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費用の例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BIZ UDPゴシック" panose="020B0400000000000000" pitchFamily="50" charset="-128"/>
                          <a:ea typeface="BIZ UDPゴシック" panose="020B0400000000000000" pitchFamily="50" charset="-128"/>
                        </a:rPr>
                        <a:t>民間団体等が開催している外国人患者対応に</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かかる研修（実地・オンラインどちらも可）の参加</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費用（受講料・テキスト代等）</a:t>
                      </a:r>
                      <a:endParaRPr kumimoji="1" lang="en-US" altLang="ja-JP" sz="1400" dirty="0">
                        <a:latin typeface="BIZ UDPゴシック" panose="020B0400000000000000" pitchFamily="50" charset="-128"/>
                        <a:ea typeface="BIZ UDPゴシック" panose="020B0400000000000000" pitchFamily="50" charset="-128"/>
                      </a:endParaRPr>
                    </a:p>
                    <a:p>
                      <a:pPr algn="l"/>
                      <a:endParaRPr kumimoji="1" lang="en-US" altLang="ja-JP" sz="5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上記研修に要した旅費や通信費等は対象外</a:t>
                      </a:r>
                      <a:endParaRPr kumimoji="1" lang="en-US" altLang="ja-JP"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BIZ UDPゴシック" panose="020B0400000000000000" pitchFamily="50" charset="-128"/>
                          <a:ea typeface="BIZ UDPゴシック" panose="020B0400000000000000" pitchFamily="50" charset="-128"/>
                        </a:rPr>
                        <a:t>報償費（謝金）、旅費、印刷製本費、</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使用料及び賃借料（会場借料）等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731276"/>
                  </a:ext>
                </a:extLst>
              </a:tr>
            </a:tbl>
          </a:graphicData>
        </a:graphic>
      </p:graphicFrame>
      <p:sp>
        <p:nvSpPr>
          <p:cNvPr id="8" name="テキスト ボックス 7">
            <a:extLst>
              <a:ext uri="{FF2B5EF4-FFF2-40B4-BE49-F238E27FC236}">
                <a16:creationId xmlns:a16="http://schemas.microsoft.com/office/drawing/2014/main" id="{CC482FD1-E88B-471A-99AF-0D6E51D69BC8}"/>
              </a:ext>
            </a:extLst>
          </p:cNvPr>
          <p:cNvSpPr txBox="1"/>
          <p:nvPr/>
        </p:nvSpPr>
        <p:spPr>
          <a:xfrm>
            <a:off x="11652000" y="6488668"/>
            <a:ext cx="540000" cy="369332"/>
          </a:xfrm>
          <a:prstGeom prst="rect">
            <a:avLst/>
          </a:prstGeom>
          <a:noFill/>
        </p:spPr>
        <p:txBody>
          <a:bodyPr wrap="square" rtlCol="0">
            <a:spAutoFit/>
          </a:bodyPr>
          <a:lstStyle/>
          <a:p>
            <a:pPr algn="r"/>
            <a:r>
              <a:rPr kumimoji="1" lang="en-US" altLang="ja-JP" dirty="0">
                <a:latin typeface="BIZ UDPゴシック" panose="020B0400000000000000" pitchFamily="50" charset="-128"/>
                <a:ea typeface="BIZ UDPゴシック" panose="020B0400000000000000" pitchFamily="50" charset="-128"/>
              </a:rPr>
              <a:t>12</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7491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D18A6-4DD7-C2AF-F381-C594709AC5FD}"/>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64BD1145-32E8-750B-8197-3938A33BCF9A}"/>
              </a:ext>
            </a:extLst>
          </p:cNvPr>
          <p:cNvSpPr>
            <a:spLocks noGrp="1"/>
          </p:cNvSpPr>
          <p:nvPr>
            <p:ph type="title"/>
          </p:nvPr>
        </p:nvSpPr>
        <p:spPr>
          <a:xfrm>
            <a:off x="838200" y="2766218"/>
            <a:ext cx="10515600" cy="1325563"/>
          </a:xfrm>
        </p:spPr>
        <p:txBody>
          <a:bodyPr>
            <a:normAutofit/>
          </a:bodyPr>
          <a:lstStyle/>
          <a:p>
            <a:pPr algn="ctr"/>
            <a:r>
              <a:rPr lang="ja-JP" altLang="en-US" sz="3200" dirty="0">
                <a:latin typeface="BIZ UDPゴシック" panose="020B0400000000000000" pitchFamily="50" charset="-128"/>
                <a:ea typeface="BIZ UDPゴシック" panose="020B0400000000000000" pitchFamily="50" charset="-128"/>
              </a:rPr>
              <a:t>４</a:t>
            </a:r>
            <a:r>
              <a:rPr kumimoji="1" lang="ja-JP" altLang="en-US" sz="3200" dirty="0">
                <a:latin typeface="BIZ UDPゴシック" panose="020B0400000000000000" pitchFamily="50" charset="-128"/>
                <a:ea typeface="BIZ UDPゴシック" panose="020B0400000000000000" pitchFamily="50" charset="-128"/>
              </a:rPr>
              <a:t>．キャッシュレス化の導入</a:t>
            </a:r>
          </a:p>
        </p:txBody>
      </p:sp>
      <p:sp>
        <p:nvSpPr>
          <p:cNvPr id="3" name="テキスト ボックス 2">
            <a:extLst>
              <a:ext uri="{FF2B5EF4-FFF2-40B4-BE49-F238E27FC236}">
                <a16:creationId xmlns:a16="http://schemas.microsoft.com/office/drawing/2014/main" id="{FAFF9202-913F-44B9-821D-7F72757D8BCE}"/>
              </a:ext>
            </a:extLst>
          </p:cNvPr>
          <p:cNvSpPr txBox="1"/>
          <p:nvPr/>
        </p:nvSpPr>
        <p:spPr>
          <a:xfrm>
            <a:off x="11652000" y="6488668"/>
            <a:ext cx="540000" cy="369332"/>
          </a:xfrm>
          <a:prstGeom prst="rect">
            <a:avLst/>
          </a:prstGeom>
          <a:noFill/>
        </p:spPr>
        <p:txBody>
          <a:bodyPr wrap="square" rtlCol="0">
            <a:spAutoFit/>
          </a:bodyPr>
          <a:lstStyle/>
          <a:p>
            <a:pPr algn="r"/>
            <a:r>
              <a:rPr kumimoji="1" lang="en-US" altLang="ja-JP" dirty="0">
                <a:latin typeface="BIZ UDPゴシック" panose="020B0400000000000000" pitchFamily="50" charset="-128"/>
                <a:ea typeface="BIZ UDPゴシック" panose="020B0400000000000000" pitchFamily="50" charset="-128"/>
              </a:rPr>
              <a:t>13</a:t>
            </a:r>
          </a:p>
        </p:txBody>
      </p:sp>
    </p:spTree>
    <p:extLst>
      <p:ext uri="{BB962C8B-B14F-4D97-AF65-F5344CB8AC3E}">
        <p14:creationId xmlns:p14="http://schemas.microsoft.com/office/powerpoint/2010/main" val="415006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3729-ED47-692A-8960-3FDA75CB3B6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866B654-B126-EFFC-5B4E-68A2F46E81AD}"/>
              </a:ext>
            </a:extLst>
          </p:cNvPr>
          <p:cNvSpPr>
            <a:spLocks noGrp="1"/>
          </p:cNvSpPr>
          <p:nvPr>
            <p:ph idx="1"/>
          </p:nvPr>
        </p:nvSpPr>
        <p:spPr>
          <a:xfrm>
            <a:off x="696000" y="1741735"/>
            <a:ext cx="10800000" cy="1440000"/>
          </a:xfrm>
          <a:ln>
            <a:solidFill>
              <a:schemeClr val="tx1"/>
            </a:solidFill>
          </a:ln>
        </p:spPr>
        <p:txBody>
          <a:bodyPr anchor="ctr">
            <a:noAutofit/>
          </a:bodyPr>
          <a:lstStyle/>
          <a:p>
            <a:pPr marL="0" indent="0">
              <a:buNone/>
            </a:pPr>
            <a:r>
              <a:rPr kumimoji="1" lang="en-US" altLang="ja-JP" sz="2400" dirty="0">
                <a:latin typeface="BIZ UDPゴシック" panose="020B0400000000000000" pitchFamily="50" charset="-128"/>
                <a:ea typeface="BIZ UDPゴシック" panose="020B0400000000000000" pitchFamily="50" charset="-128"/>
              </a:rPr>
              <a:t>A8</a:t>
            </a:r>
            <a:r>
              <a:rPr kumimoji="1" lang="ja-JP" altLang="en-US" sz="2400" dirty="0">
                <a:latin typeface="BIZ UDPゴシック" panose="020B0400000000000000" pitchFamily="50" charset="-128"/>
                <a:ea typeface="BIZ UDPゴシック" panose="020B0400000000000000" pitchFamily="50" charset="-128"/>
              </a:rPr>
              <a:t>．補助対象となる費用の例は以下のとおりです。</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・キャッシュレス決済のための初期費用（決済端末の購入費用等）</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補助対象外：</a:t>
            </a:r>
            <a:r>
              <a:rPr lang="ja-JP" altLang="en-US" sz="1800" dirty="0">
                <a:latin typeface="BIZ UDPゴシック" panose="020B0400000000000000" pitchFamily="50" charset="-128"/>
                <a:ea typeface="BIZ UDPゴシック" panose="020B0400000000000000" pitchFamily="50" charset="-128"/>
              </a:rPr>
              <a:t>クレジットカード手数料等のランニングコスト</a:t>
            </a:r>
            <a:endParaRPr lang="en-US" altLang="ja-JP" sz="1800" dirty="0">
              <a:latin typeface="BIZ UDPゴシック" panose="020B0400000000000000" pitchFamily="50" charset="-128"/>
              <a:ea typeface="BIZ UDPゴシック" panose="020B0400000000000000" pitchFamily="50" charset="-128"/>
            </a:endParaRPr>
          </a:p>
        </p:txBody>
      </p:sp>
      <p:sp>
        <p:nvSpPr>
          <p:cNvPr id="5" name="タイトル 4">
            <a:extLst>
              <a:ext uri="{FF2B5EF4-FFF2-40B4-BE49-F238E27FC236}">
                <a16:creationId xmlns:a16="http://schemas.microsoft.com/office/drawing/2014/main" id="{F9AEB9AE-4880-07B5-AA62-C8EDEF629A82}"/>
              </a:ext>
            </a:extLst>
          </p:cNvPr>
          <p:cNvSpPr>
            <a:spLocks noGrp="1"/>
          </p:cNvSpPr>
          <p:nvPr>
            <p:ph type="title"/>
          </p:nvPr>
        </p:nvSpPr>
        <p:spPr>
          <a:xfrm>
            <a:off x="696000" y="336875"/>
            <a:ext cx="10800000" cy="1260000"/>
          </a:xfrm>
          <a:ln>
            <a:solidFill>
              <a:schemeClr val="tx1"/>
            </a:solidFill>
          </a:ln>
        </p:spPr>
        <p:txBody>
          <a:bodyPr>
            <a:normAutofit/>
          </a:bodyPr>
          <a:lstStyle/>
          <a:p>
            <a:r>
              <a:rPr lang="en-US" altLang="ja-JP" sz="2400" dirty="0">
                <a:latin typeface="BIZ UDPゴシック" panose="020B0400000000000000" pitchFamily="50" charset="-128"/>
                <a:ea typeface="BIZ UDPゴシック" panose="020B0400000000000000" pitchFamily="50" charset="-128"/>
              </a:rPr>
              <a:t>Q8</a:t>
            </a:r>
            <a:r>
              <a:rPr lang="ja-JP" altLang="en-US" sz="2400" dirty="0">
                <a:latin typeface="BIZ UDPゴシック" panose="020B0400000000000000" pitchFamily="50" charset="-128"/>
                <a:ea typeface="BIZ UDPゴシック" panose="020B0400000000000000" pitchFamily="50" charset="-128"/>
              </a:rPr>
              <a:t>．どういった費用が補助対象となるのか。</a:t>
            </a:r>
          </a:p>
        </p:txBody>
      </p:sp>
      <p:sp>
        <p:nvSpPr>
          <p:cNvPr id="4" name="タイトル 4">
            <a:extLst>
              <a:ext uri="{FF2B5EF4-FFF2-40B4-BE49-F238E27FC236}">
                <a16:creationId xmlns:a16="http://schemas.microsoft.com/office/drawing/2014/main" id="{4AC82A01-5D36-4C32-B844-AA5033285124}"/>
              </a:ext>
            </a:extLst>
          </p:cNvPr>
          <p:cNvSpPr txBox="1">
            <a:spLocks/>
          </p:cNvSpPr>
          <p:nvPr/>
        </p:nvSpPr>
        <p:spPr>
          <a:xfrm>
            <a:off x="696000" y="3547030"/>
            <a:ext cx="10800000" cy="1260000"/>
          </a:xfrm>
          <a:prstGeom prst="rect">
            <a:avLst/>
          </a:prstGeom>
          <a:solidFill>
            <a:schemeClr val="bg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BIZ UDPゴシック" panose="020B0400000000000000" pitchFamily="50" charset="-128"/>
                <a:ea typeface="BIZ UDPゴシック" panose="020B0400000000000000" pitchFamily="50" charset="-128"/>
              </a:rPr>
              <a:t>Q9</a:t>
            </a:r>
            <a:r>
              <a:rPr lang="ja-JP" altLang="en-US" sz="2400" dirty="0">
                <a:latin typeface="BIZ UDPゴシック" panose="020B0400000000000000" pitchFamily="50" charset="-128"/>
                <a:ea typeface="BIZ UDPゴシック" panose="020B0400000000000000" pitchFamily="50" charset="-128"/>
              </a:rPr>
              <a:t>．既にキャッシュレス決済にかかる機器を導入しており、新しい機器を購入し</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たいと考えているが、この場合の購入費用は補助対象となるのか。</a:t>
            </a:r>
          </a:p>
        </p:txBody>
      </p:sp>
      <p:sp>
        <p:nvSpPr>
          <p:cNvPr id="6" name="タイトル 4">
            <a:extLst>
              <a:ext uri="{FF2B5EF4-FFF2-40B4-BE49-F238E27FC236}">
                <a16:creationId xmlns:a16="http://schemas.microsoft.com/office/drawing/2014/main" id="{6A43FEFD-348E-4CBA-8DF3-39A578B37617}"/>
              </a:ext>
            </a:extLst>
          </p:cNvPr>
          <p:cNvSpPr txBox="1">
            <a:spLocks/>
          </p:cNvSpPr>
          <p:nvPr/>
        </p:nvSpPr>
        <p:spPr>
          <a:xfrm>
            <a:off x="696000" y="4951891"/>
            <a:ext cx="10800000" cy="1800000"/>
          </a:xfrm>
          <a:prstGeom prst="rect">
            <a:avLst/>
          </a:prstGeom>
          <a:solidFill>
            <a:schemeClr val="bg1"/>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indent="0">
              <a:buNone/>
            </a:pPr>
            <a:r>
              <a:rPr lang="en-US" altLang="ja-JP" sz="2400" dirty="0">
                <a:latin typeface="BIZ UDPゴシック" panose="020B0400000000000000" pitchFamily="50" charset="-128"/>
                <a:ea typeface="BIZ UDPゴシック" panose="020B0400000000000000" pitchFamily="50" charset="-128"/>
              </a:rPr>
              <a:t>A9</a:t>
            </a:r>
            <a:r>
              <a:rPr lang="ja-JP" altLang="en-US" sz="2400" dirty="0">
                <a:latin typeface="BIZ UDPゴシック" panose="020B0400000000000000" pitchFamily="50" charset="-128"/>
                <a:ea typeface="BIZ UDPゴシック" panose="020B0400000000000000" pitchFamily="50" charset="-128"/>
              </a:rPr>
              <a:t>．外国人患者の利用頻度の高いクレジットカードや決済方法に対応するなど、</a:t>
            </a:r>
            <a:endParaRPr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現在よりも多くの外国人患者を受け入れるための機器購入等の初期費用で</a:t>
            </a:r>
            <a:endParaRPr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あれば、補助対象となります。</a:t>
            </a:r>
            <a:endParaRPr lang="en-US" altLang="ja-JP" sz="2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E235912-1B17-4698-8161-96F973FD8FBF}"/>
              </a:ext>
            </a:extLst>
          </p:cNvPr>
          <p:cNvSpPr txBox="1"/>
          <p:nvPr/>
        </p:nvSpPr>
        <p:spPr>
          <a:xfrm>
            <a:off x="11652000" y="6488668"/>
            <a:ext cx="540000" cy="369332"/>
          </a:xfrm>
          <a:prstGeom prst="rect">
            <a:avLst/>
          </a:prstGeom>
          <a:noFill/>
        </p:spPr>
        <p:txBody>
          <a:bodyPr wrap="square" rtlCol="0">
            <a:spAutoFit/>
          </a:bodyPr>
          <a:lstStyle/>
          <a:p>
            <a:pPr algn="r"/>
            <a:r>
              <a:rPr kumimoji="1" lang="en-US" altLang="ja-JP" dirty="0">
                <a:latin typeface="BIZ UDPゴシック" panose="020B0400000000000000" pitchFamily="50" charset="-128"/>
                <a:ea typeface="BIZ UDPゴシック" panose="020B0400000000000000" pitchFamily="50" charset="-128"/>
              </a:rPr>
              <a:t>14</a:t>
            </a:r>
          </a:p>
        </p:txBody>
      </p:sp>
    </p:spTree>
    <p:extLst>
      <p:ext uri="{BB962C8B-B14F-4D97-AF65-F5344CB8AC3E}">
        <p14:creationId xmlns:p14="http://schemas.microsoft.com/office/powerpoint/2010/main" val="353039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3729-ED47-692A-8960-3FDA75CB3B6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866B654-B126-EFFC-5B4E-68A2F46E81AD}"/>
              </a:ext>
            </a:extLst>
          </p:cNvPr>
          <p:cNvSpPr>
            <a:spLocks noGrp="1"/>
          </p:cNvSpPr>
          <p:nvPr>
            <p:ph idx="1"/>
          </p:nvPr>
        </p:nvSpPr>
        <p:spPr>
          <a:xfrm>
            <a:off x="696000" y="2332650"/>
            <a:ext cx="10800000" cy="1800000"/>
          </a:xfrm>
          <a:ln>
            <a:solidFill>
              <a:schemeClr val="tx1"/>
            </a:solidFill>
          </a:ln>
        </p:spPr>
        <p:txBody>
          <a:bodyPr anchor="ctr">
            <a:noAutofit/>
          </a:bodyPr>
          <a:lstStyle/>
          <a:p>
            <a:pPr marL="0" indent="0">
              <a:lnSpc>
                <a:spcPct val="100000"/>
              </a:lnSpc>
              <a:spcBef>
                <a:spcPts val="0"/>
              </a:spcBef>
              <a:buNone/>
            </a:pPr>
            <a:r>
              <a:rPr kumimoji="1" lang="en-US" altLang="ja-JP" sz="2400" dirty="0">
                <a:latin typeface="BIZ UDPゴシック" panose="020B0400000000000000" pitchFamily="50" charset="-128"/>
                <a:ea typeface="BIZ UDPゴシック" panose="020B0400000000000000" pitchFamily="50" charset="-128"/>
              </a:rPr>
              <a:t>A10</a:t>
            </a:r>
            <a:r>
              <a:rPr kumimoji="1" lang="ja-JP" altLang="en-US" sz="2400" dirty="0">
                <a:latin typeface="BIZ UDPゴシック" panose="020B0400000000000000" pitchFamily="50" charset="-128"/>
                <a:ea typeface="BIZ UDPゴシック" panose="020B0400000000000000" pitchFamily="50" charset="-128"/>
              </a:rPr>
              <a:t>．交付要綱「別表」に記載のとおり、「キャッシュレス化の導入」への申請につ</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いては、</a:t>
            </a:r>
            <a:r>
              <a:rPr lang="ja-JP" altLang="en-US"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１医療機関につき１回限り」のため、過去に同メニュー</a:t>
            </a:r>
            <a:r>
              <a:rPr lang="ja-JP" altLang="en-US" sz="2400" dirty="0">
                <a:latin typeface="BIZ UDPゴシック" panose="020B0400000000000000" pitchFamily="50" charset="-128"/>
                <a:ea typeface="BIZ UDPゴシック" panose="020B0400000000000000" pitchFamily="50" charset="-128"/>
              </a:rPr>
              <a:t>に申請し、</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kumimoji="1" lang="ja-JP" altLang="en-US" sz="2400" dirty="0">
                <a:latin typeface="BIZ UDPゴシック" panose="020B0400000000000000" pitchFamily="50" charset="-128"/>
                <a:ea typeface="BIZ UDPゴシック" panose="020B0400000000000000" pitchFamily="50" charset="-128"/>
              </a:rPr>
              <a:t>　　　　採択を受けられた</a:t>
            </a:r>
            <a:r>
              <a:rPr lang="ja-JP" altLang="en-US" sz="2400" dirty="0">
                <a:latin typeface="BIZ UDPゴシック" panose="020B0400000000000000" pitchFamily="50" charset="-128"/>
                <a:ea typeface="BIZ UDPゴシック" panose="020B0400000000000000" pitchFamily="50" charset="-128"/>
              </a:rPr>
              <a:t>医療機関は</a:t>
            </a:r>
            <a:r>
              <a:rPr kumimoji="1" lang="ja-JP" altLang="en-US" sz="2400" dirty="0">
                <a:latin typeface="BIZ UDPゴシック" panose="020B0400000000000000" pitchFamily="50" charset="-128"/>
                <a:ea typeface="BIZ UDPゴシック" panose="020B0400000000000000" pitchFamily="50" charset="-128"/>
              </a:rPr>
              <a:t>、再度同メニューに申請いただくことはでき</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ません。</a:t>
            </a:r>
            <a:endParaRPr lang="en-US" altLang="ja-JP" sz="1800" dirty="0">
              <a:latin typeface="BIZ UDPゴシック" panose="020B0400000000000000" pitchFamily="50" charset="-128"/>
              <a:ea typeface="BIZ UDPゴシック" panose="020B0400000000000000" pitchFamily="50" charset="-128"/>
            </a:endParaRPr>
          </a:p>
        </p:txBody>
      </p:sp>
      <p:sp>
        <p:nvSpPr>
          <p:cNvPr id="5" name="タイトル 4">
            <a:extLst>
              <a:ext uri="{FF2B5EF4-FFF2-40B4-BE49-F238E27FC236}">
                <a16:creationId xmlns:a16="http://schemas.microsoft.com/office/drawing/2014/main" id="{F9AEB9AE-4880-07B5-AA62-C8EDEF629A82}"/>
              </a:ext>
            </a:extLst>
          </p:cNvPr>
          <p:cNvSpPr>
            <a:spLocks noGrp="1"/>
          </p:cNvSpPr>
          <p:nvPr>
            <p:ph type="title"/>
          </p:nvPr>
        </p:nvSpPr>
        <p:spPr>
          <a:xfrm>
            <a:off x="696000" y="336875"/>
            <a:ext cx="10800000" cy="1800000"/>
          </a:xfrm>
          <a:ln>
            <a:solidFill>
              <a:schemeClr val="tx1"/>
            </a:solidFill>
          </a:ln>
        </p:spPr>
        <p:txBody>
          <a:bodyPr>
            <a:normAutofit/>
          </a:bodyPr>
          <a:lstStyle/>
          <a:p>
            <a:pPr>
              <a:lnSpc>
                <a:spcPct val="100000"/>
              </a:lnSpc>
            </a:pPr>
            <a:r>
              <a:rPr lang="en-US" altLang="ja-JP" sz="2400" dirty="0">
                <a:latin typeface="BIZ UDPゴシック" panose="020B0400000000000000" pitchFamily="50" charset="-128"/>
                <a:ea typeface="BIZ UDPゴシック" panose="020B0400000000000000" pitchFamily="50" charset="-128"/>
              </a:rPr>
              <a:t>Q10</a:t>
            </a:r>
            <a:r>
              <a:rPr lang="ja-JP" altLang="en-US" sz="2400" dirty="0">
                <a:latin typeface="BIZ UDPゴシック" panose="020B0400000000000000" pitchFamily="50" charset="-128"/>
                <a:ea typeface="BIZ UDPゴシック" panose="020B0400000000000000" pitchFamily="50" charset="-128"/>
              </a:rPr>
              <a:t>．過去に本補助金の「キャッシュレス化の導入」に申請し、採択を受けたが、</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より多くの外国人患者を受け入れるため、再度同メニューに申請をする</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ことは可能か。</a:t>
            </a:r>
          </a:p>
        </p:txBody>
      </p:sp>
      <p:sp>
        <p:nvSpPr>
          <p:cNvPr id="7" name="テキスト ボックス 6">
            <a:extLst>
              <a:ext uri="{FF2B5EF4-FFF2-40B4-BE49-F238E27FC236}">
                <a16:creationId xmlns:a16="http://schemas.microsoft.com/office/drawing/2014/main" id="{82A44C3B-29DA-41FC-8E7A-E4F37AC09477}"/>
              </a:ext>
            </a:extLst>
          </p:cNvPr>
          <p:cNvSpPr txBox="1"/>
          <p:nvPr/>
        </p:nvSpPr>
        <p:spPr>
          <a:xfrm>
            <a:off x="11652000" y="6488668"/>
            <a:ext cx="540000" cy="369332"/>
          </a:xfrm>
          <a:prstGeom prst="rect">
            <a:avLst/>
          </a:prstGeom>
          <a:noFill/>
        </p:spPr>
        <p:txBody>
          <a:bodyPr wrap="square" rtlCol="0">
            <a:spAutoFit/>
          </a:bodyPr>
          <a:lstStyle/>
          <a:p>
            <a:pPr algn="r"/>
            <a:r>
              <a:rPr lang="en-US" altLang="ja-JP" dirty="0">
                <a:latin typeface="BIZ UDPゴシック" panose="020B0400000000000000" pitchFamily="50" charset="-128"/>
                <a:ea typeface="BIZ UDPゴシック" panose="020B0400000000000000" pitchFamily="50" charset="-128"/>
              </a:rPr>
              <a:t>15</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4079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D18A6-4DD7-C2AF-F381-C594709AC5FD}"/>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64BD1145-32E8-750B-8197-3938A33BCF9A}"/>
              </a:ext>
            </a:extLst>
          </p:cNvPr>
          <p:cNvSpPr>
            <a:spLocks noGrp="1"/>
          </p:cNvSpPr>
          <p:nvPr>
            <p:ph type="title"/>
          </p:nvPr>
        </p:nvSpPr>
        <p:spPr>
          <a:xfrm>
            <a:off x="838200" y="2766218"/>
            <a:ext cx="10515600" cy="1325563"/>
          </a:xfrm>
        </p:spPr>
        <p:txBody>
          <a:bodyPr>
            <a:normAutofit/>
          </a:bodyPr>
          <a:lstStyle/>
          <a:p>
            <a:pPr algn="ctr"/>
            <a:r>
              <a:rPr kumimoji="1" lang="en-US" altLang="ja-JP" sz="3200" dirty="0">
                <a:latin typeface="BIZ UDPゴシック" panose="020B0400000000000000" pitchFamily="50" charset="-128"/>
                <a:ea typeface="BIZ UDPゴシック" panose="020B0400000000000000" pitchFamily="50" charset="-128"/>
              </a:rPr>
              <a:t>5</a:t>
            </a:r>
            <a:r>
              <a:rPr kumimoji="1" lang="ja-JP" altLang="en-US" sz="3200" dirty="0">
                <a:latin typeface="BIZ UDPゴシック" panose="020B0400000000000000" pitchFamily="50" charset="-128"/>
                <a:ea typeface="BIZ UDPゴシック" panose="020B0400000000000000" pitchFamily="50" charset="-128"/>
              </a:rPr>
              <a:t>．外国人患者向けの情報発信</a:t>
            </a:r>
          </a:p>
        </p:txBody>
      </p:sp>
      <p:sp>
        <p:nvSpPr>
          <p:cNvPr id="3" name="テキスト ボックス 2">
            <a:extLst>
              <a:ext uri="{FF2B5EF4-FFF2-40B4-BE49-F238E27FC236}">
                <a16:creationId xmlns:a16="http://schemas.microsoft.com/office/drawing/2014/main" id="{39574F66-D12C-4EB9-B84D-A4E2BDD4CBE6}"/>
              </a:ext>
            </a:extLst>
          </p:cNvPr>
          <p:cNvSpPr txBox="1"/>
          <p:nvPr/>
        </p:nvSpPr>
        <p:spPr>
          <a:xfrm>
            <a:off x="11652000" y="6488668"/>
            <a:ext cx="540000" cy="369332"/>
          </a:xfrm>
          <a:prstGeom prst="rect">
            <a:avLst/>
          </a:prstGeom>
          <a:noFill/>
        </p:spPr>
        <p:txBody>
          <a:bodyPr wrap="square" rtlCol="0">
            <a:spAutoFit/>
          </a:bodyPr>
          <a:lstStyle/>
          <a:p>
            <a:pPr algn="r"/>
            <a:r>
              <a:rPr kumimoji="1" lang="en-US" altLang="ja-JP" dirty="0">
                <a:latin typeface="BIZ UDPゴシック" panose="020B0400000000000000" pitchFamily="50" charset="-128"/>
                <a:ea typeface="BIZ UDPゴシック" panose="020B0400000000000000" pitchFamily="50" charset="-128"/>
              </a:rPr>
              <a:t>16</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01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3729-ED47-692A-8960-3FDA75CB3B6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866B654-B126-EFFC-5B4E-68A2F46E81AD}"/>
              </a:ext>
            </a:extLst>
          </p:cNvPr>
          <p:cNvSpPr>
            <a:spLocks noGrp="1"/>
          </p:cNvSpPr>
          <p:nvPr>
            <p:ph idx="1"/>
          </p:nvPr>
        </p:nvSpPr>
        <p:spPr>
          <a:xfrm>
            <a:off x="696000" y="1741735"/>
            <a:ext cx="10800000" cy="5040000"/>
          </a:xfrm>
          <a:ln>
            <a:solidFill>
              <a:schemeClr val="tx1"/>
            </a:solidFill>
          </a:ln>
        </p:spPr>
        <p:txBody>
          <a:bodyPr anchor="t">
            <a:noAutofit/>
          </a:bodyPr>
          <a:lstStyle/>
          <a:p>
            <a:pPr marL="0" indent="0">
              <a:buNone/>
            </a:pPr>
            <a:r>
              <a:rPr kumimoji="1" lang="en-US" altLang="ja-JP" sz="2400" dirty="0">
                <a:latin typeface="BIZ UDPゴシック" panose="020B0400000000000000" pitchFamily="50" charset="-128"/>
                <a:ea typeface="BIZ UDPゴシック" panose="020B0400000000000000" pitchFamily="50" charset="-128"/>
              </a:rPr>
              <a:t>A1</a:t>
            </a:r>
            <a:r>
              <a:rPr kumimoji="1" lang="ja-JP" altLang="en-US" sz="2400" dirty="0">
                <a:latin typeface="BIZ UDPゴシック" panose="020B0400000000000000" pitchFamily="50" charset="-128"/>
                <a:ea typeface="BIZ UDPゴシック" panose="020B0400000000000000" pitchFamily="50" charset="-128"/>
              </a:rPr>
              <a:t>１．医療費未収金発生を防止するため、外国人患者に対して診察前の説明・</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確認事項を多言語で伝えるため環境整備に要する費用が対象となります。</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endParaRPr kumimoji="1" lang="en-US" altLang="ja-JP" sz="500" dirty="0">
              <a:latin typeface="BIZ UDPゴシック" panose="020B0400000000000000" pitchFamily="50" charset="-128"/>
              <a:ea typeface="BIZ UDPゴシック" panose="020B0400000000000000" pitchFamily="50" charset="-128"/>
            </a:endParaRPr>
          </a:p>
          <a:p>
            <a:pPr marL="0" indent="0">
              <a:buNone/>
            </a:pPr>
            <a:r>
              <a:rPr kumimoji="1" lang="ja-JP" altLang="en-US" sz="2000" dirty="0">
                <a:latin typeface="BIZ UDPゴシック" panose="020B0400000000000000" pitchFamily="50" charset="-128"/>
                <a:ea typeface="BIZ UDPゴシック" panose="020B0400000000000000" pitchFamily="50" charset="-128"/>
              </a:rPr>
              <a:t>（例</a:t>
            </a:r>
            <a:r>
              <a:rPr lang="ja-JP" altLang="en-US" sz="2000" dirty="0">
                <a:latin typeface="BIZ UDPゴシック" panose="020B0400000000000000" pitchFamily="50" charset="-128"/>
                <a:ea typeface="BIZ UDPゴシック" panose="020B0400000000000000" pitchFamily="50" charset="-128"/>
              </a:rPr>
              <a:t>１</a:t>
            </a:r>
            <a:r>
              <a:rPr kumimoji="1" lang="ja-JP" altLang="en-US" sz="2000" dirty="0">
                <a:latin typeface="BIZ UDPゴシック" panose="020B0400000000000000" pitchFamily="50" charset="-128"/>
                <a:ea typeface="BIZ UDPゴシック" panose="020B0400000000000000" pitchFamily="50" charset="-128"/>
              </a:rPr>
              <a:t>） 来院された外国人患者に対し、医療費支払いに関して、</a:t>
            </a:r>
            <a:endParaRPr kumimoji="1"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事前説明・確認する内容</a:t>
            </a:r>
            <a:r>
              <a:rPr lang="ja-JP" altLang="en-US" sz="2000" dirty="0">
                <a:latin typeface="BIZ UDPゴシック" panose="020B0400000000000000" pitchFamily="50" charset="-128"/>
                <a:ea typeface="BIZ UDPゴシック" panose="020B0400000000000000" pitchFamily="50" charset="-128"/>
              </a:rPr>
              <a:t>を多言語で提示する端末（</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１）等</a:t>
            </a:r>
            <a:endParaRPr lang="en-US" altLang="ja-JP" sz="2000" dirty="0">
              <a:latin typeface="BIZ UDPゴシック" panose="020B0400000000000000" pitchFamily="50" charset="-128"/>
              <a:ea typeface="BIZ UDPゴシック" panose="020B0400000000000000" pitchFamily="50" charset="-128"/>
            </a:endParaRPr>
          </a:p>
          <a:p>
            <a:pPr marL="0" indent="0">
              <a:buNone/>
            </a:pPr>
            <a:r>
              <a:rPr kumimoji="1" lang="ja-JP" altLang="en-US" sz="2000" dirty="0">
                <a:latin typeface="BIZ UDPゴシック" panose="020B0400000000000000" pitchFamily="50" charset="-128"/>
                <a:ea typeface="BIZ UDPゴシック" panose="020B0400000000000000" pitchFamily="50" charset="-128"/>
              </a:rPr>
              <a:t>　　　　 を導入するための費用（</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２）</a:t>
            </a:r>
            <a:endParaRPr kumimoji="1" lang="en-US" altLang="ja-JP" sz="2000" dirty="0">
              <a:latin typeface="BIZ UDPゴシック" panose="020B0400000000000000" pitchFamily="50" charset="-128"/>
              <a:ea typeface="BIZ UDPゴシック" panose="020B0400000000000000" pitchFamily="50" charset="-128"/>
            </a:endParaRPr>
          </a:p>
          <a:p>
            <a:pPr marL="0" indent="0">
              <a:lnSpc>
                <a:spcPts val="800"/>
              </a:lnSpc>
              <a:buNone/>
            </a:pPr>
            <a:r>
              <a:rPr lang="ja-JP" altLang="en-US" sz="20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１：翻訳ツールは除く</a:t>
            </a:r>
            <a:endParaRPr kumimoji="1" lang="en-US" altLang="ja-JP" sz="1200" dirty="0">
              <a:latin typeface="BIZ UDPゴシック" panose="020B0400000000000000" pitchFamily="50" charset="-128"/>
              <a:ea typeface="BIZ UDPゴシック" panose="020B0400000000000000" pitchFamily="50" charset="-128"/>
            </a:endParaRPr>
          </a:p>
          <a:p>
            <a:pPr marL="0" indent="0">
              <a:lnSpc>
                <a:spcPts val="800"/>
              </a:lnSpc>
              <a:buNone/>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２：</a:t>
            </a:r>
            <a:r>
              <a:rPr kumimoji="1" lang="ja-JP" altLang="en-US" sz="1200" dirty="0">
                <a:latin typeface="BIZ UDPゴシック" panose="020B0400000000000000" pitchFamily="50" charset="-128"/>
                <a:ea typeface="BIZ UDPゴシック" panose="020B0400000000000000" pitchFamily="50" charset="-128"/>
              </a:rPr>
              <a:t>端末購入費、コンテンツ制作費、設置費など</a:t>
            </a:r>
            <a:endParaRPr kumimoji="1" lang="en-US" altLang="ja-JP" sz="1200" dirty="0">
              <a:latin typeface="BIZ UDPゴシック" panose="020B0400000000000000" pitchFamily="50" charset="-128"/>
              <a:ea typeface="BIZ UDPゴシック" panose="020B0400000000000000" pitchFamily="50" charset="-128"/>
            </a:endParaRPr>
          </a:p>
          <a:p>
            <a:pPr marL="0" indent="0">
              <a:buNone/>
            </a:pPr>
            <a:endParaRPr lang="en-US" altLang="ja-JP" sz="500" dirty="0">
              <a:latin typeface="BIZ UDPゴシック" panose="020B0400000000000000" pitchFamily="50" charset="-128"/>
              <a:ea typeface="BIZ UDPゴシック" panose="020B0400000000000000" pitchFamily="50" charset="-128"/>
            </a:endParaRPr>
          </a:p>
          <a:p>
            <a:pPr marL="0" indent="0">
              <a:buNone/>
            </a:pPr>
            <a:r>
              <a:rPr kumimoji="1" lang="ja-JP" altLang="en-US" sz="2000" dirty="0">
                <a:latin typeface="BIZ UDPゴシック" panose="020B0400000000000000" pitchFamily="50" charset="-128"/>
                <a:ea typeface="BIZ UDPゴシック" panose="020B0400000000000000" pitchFamily="50" charset="-128"/>
              </a:rPr>
              <a:t>（例２） 来院前の外国人患者に対し、上記内容を多言語で事前周知</a:t>
            </a:r>
            <a:endParaRPr kumimoji="1"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するためのホームページ等の改修にかかる費用</a:t>
            </a: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kumimoji="1" lang="en-US" altLang="ja-JP" sz="500" dirty="0">
              <a:latin typeface="BIZ UDPゴシック" panose="020B0400000000000000" pitchFamily="50" charset="-128"/>
              <a:ea typeface="BIZ UDPゴシック" panose="020B0400000000000000" pitchFamily="50" charset="-128"/>
            </a:endParaRPr>
          </a:p>
          <a:p>
            <a:pPr marL="0" indent="0">
              <a:lnSpc>
                <a:spcPts val="800"/>
              </a:lnSpc>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掲載内容の検討にあたっては、</a:t>
            </a:r>
            <a:endParaRPr lang="en-US" altLang="ja-JP" sz="1400" dirty="0">
              <a:latin typeface="BIZ UDPゴシック" panose="020B0400000000000000" pitchFamily="50" charset="-128"/>
              <a:ea typeface="BIZ UDPゴシック" panose="020B0400000000000000" pitchFamily="50" charset="-128"/>
            </a:endParaRPr>
          </a:p>
          <a:p>
            <a:pPr marL="0" indent="0">
              <a:lnSpc>
                <a:spcPts val="800"/>
              </a:lnSpc>
              <a:buNone/>
            </a:pPr>
            <a:r>
              <a:rPr lang="ja-JP" altLang="en-US" sz="1400" dirty="0">
                <a:latin typeface="BIZ UDPゴシック" panose="020B0400000000000000" pitchFamily="50" charset="-128"/>
                <a:ea typeface="BIZ UDPゴシック" panose="020B0400000000000000" pitchFamily="50" charset="-128"/>
              </a:rPr>
              <a:t>　  厚労省「</a:t>
            </a:r>
            <a:r>
              <a:rPr lang="ja-JP" altLang="en-US" sz="1400" dirty="0">
                <a:latin typeface="BIZ UDPゴシック" panose="020B0400000000000000" pitchFamily="50" charset="-128"/>
                <a:ea typeface="BIZ UDPゴシック" panose="020B0400000000000000" pitchFamily="50" charset="-128"/>
                <a:hlinkClick r:id="rId2"/>
              </a:rPr>
              <a:t>訪日外国人患者来院時の対応チェックポイント解説動画</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0" indent="0">
              <a:lnSpc>
                <a:spcPts val="800"/>
              </a:lnSpc>
              <a:buNone/>
            </a:pPr>
            <a:r>
              <a:rPr lang="ja-JP" altLang="en-US" sz="1400" dirty="0">
                <a:latin typeface="BIZ UDPゴシック" panose="020B0400000000000000" pitchFamily="50" charset="-128"/>
                <a:ea typeface="BIZ UDPゴシック" panose="020B0400000000000000" pitchFamily="50" charset="-128"/>
              </a:rPr>
              <a:t>    大阪府「</a:t>
            </a:r>
            <a:r>
              <a:rPr lang="ja-JP" altLang="en-US" sz="1400" dirty="0">
                <a:latin typeface="BIZ UDPゴシック" panose="020B0400000000000000" pitchFamily="50" charset="-128"/>
                <a:ea typeface="BIZ UDPゴシック" panose="020B0400000000000000" pitchFamily="50" charset="-128"/>
                <a:hlinkClick r:id="rId3"/>
              </a:rPr>
              <a:t>日本の医療のかかり方動画</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0" indent="0">
              <a:lnSpc>
                <a:spcPts val="800"/>
              </a:lnSpc>
              <a:buNone/>
            </a:pPr>
            <a:r>
              <a:rPr lang="ja-JP" altLang="en-US" sz="1400" dirty="0">
                <a:latin typeface="BIZ UDPゴシック" panose="020B0400000000000000" pitchFamily="50" charset="-128"/>
                <a:ea typeface="BIZ UDPゴシック" panose="020B0400000000000000" pitchFamily="50" charset="-128"/>
              </a:rPr>
              <a:t>    をご参照ください。</a:t>
            </a:r>
            <a:endParaRPr lang="en-US" altLang="ja-JP" sz="1400" dirty="0">
              <a:latin typeface="BIZ UDPゴシック" panose="020B0400000000000000" pitchFamily="50" charset="-128"/>
              <a:ea typeface="BIZ UDPゴシック" panose="020B0400000000000000" pitchFamily="50" charset="-128"/>
            </a:endParaRPr>
          </a:p>
        </p:txBody>
      </p:sp>
      <p:sp>
        <p:nvSpPr>
          <p:cNvPr id="5" name="タイトル 4">
            <a:extLst>
              <a:ext uri="{FF2B5EF4-FFF2-40B4-BE49-F238E27FC236}">
                <a16:creationId xmlns:a16="http://schemas.microsoft.com/office/drawing/2014/main" id="{F9AEB9AE-4880-07B5-AA62-C8EDEF629A82}"/>
              </a:ext>
            </a:extLst>
          </p:cNvPr>
          <p:cNvSpPr>
            <a:spLocks noGrp="1"/>
          </p:cNvSpPr>
          <p:nvPr>
            <p:ph type="title"/>
          </p:nvPr>
        </p:nvSpPr>
        <p:spPr>
          <a:xfrm>
            <a:off x="696000" y="336875"/>
            <a:ext cx="10800000" cy="1260000"/>
          </a:xfrm>
          <a:ln>
            <a:solidFill>
              <a:schemeClr val="tx1"/>
            </a:solidFill>
          </a:ln>
        </p:spPr>
        <p:txBody>
          <a:bodyPr>
            <a:normAutofit/>
          </a:bodyPr>
          <a:lstStyle/>
          <a:p>
            <a:r>
              <a:rPr lang="en-US" altLang="ja-JP" sz="2400" dirty="0">
                <a:latin typeface="BIZ UDPゴシック" panose="020B0400000000000000" pitchFamily="50" charset="-128"/>
                <a:ea typeface="BIZ UDPゴシック" panose="020B0400000000000000" pitchFamily="50" charset="-128"/>
              </a:rPr>
              <a:t>Q</a:t>
            </a:r>
            <a:r>
              <a:rPr lang="ja-JP" altLang="en-US" sz="2400" dirty="0">
                <a:latin typeface="BIZ UDPゴシック" panose="020B0400000000000000" pitchFamily="50" charset="-128"/>
                <a:ea typeface="BIZ UDPゴシック" panose="020B0400000000000000" pitchFamily="50" charset="-128"/>
              </a:rPr>
              <a:t>１１．どういった費用が補助対象となるのか。</a:t>
            </a:r>
          </a:p>
        </p:txBody>
      </p:sp>
      <p:pic>
        <p:nvPicPr>
          <p:cNvPr id="2" name="図 1">
            <a:extLst>
              <a:ext uri="{FF2B5EF4-FFF2-40B4-BE49-F238E27FC236}">
                <a16:creationId xmlns:a16="http://schemas.microsoft.com/office/drawing/2014/main" id="{8A34961D-82DF-4E58-B193-38959E1E4AD5}"/>
              </a:ext>
            </a:extLst>
          </p:cNvPr>
          <p:cNvPicPr>
            <a:picLocks noChangeAspect="1"/>
          </p:cNvPicPr>
          <p:nvPr/>
        </p:nvPicPr>
        <p:blipFill>
          <a:blip r:embed="rId4"/>
          <a:stretch>
            <a:fillRect/>
          </a:stretch>
        </p:blipFill>
        <p:spPr>
          <a:xfrm>
            <a:off x="8790150" y="2568255"/>
            <a:ext cx="2609180" cy="2557100"/>
          </a:xfrm>
          <a:prstGeom prst="rect">
            <a:avLst/>
          </a:prstGeom>
        </p:spPr>
      </p:pic>
      <p:grpSp>
        <p:nvGrpSpPr>
          <p:cNvPr id="13" name="グループ化 12">
            <a:extLst>
              <a:ext uri="{FF2B5EF4-FFF2-40B4-BE49-F238E27FC236}">
                <a16:creationId xmlns:a16="http://schemas.microsoft.com/office/drawing/2014/main" id="{E4B1DCD0-B626-46E3-8560-9F38D9D92B23}"/>
              </a:ext>
            </a:extLst>
          </p:cNvPr>
          <p:cNvGrpSpPr/>
          <p:nvPr/>
        </p:nvGrpSpPr>
        <p:grpSpPr>
          <a:xfrm>
            <a:off x="6159555" y="5338253"/>
            <a:ext cx="5267185" cy="1419695"/>
            <a:chOff x="6037629" y="5338253"/>
            <a:chExt cx="5267185" cy="1419695"/>
          </a:xfrm>
        </p:grpSpPr>
        <p:pic>
          <p:nvPicPr>
            <p:cNvPr id="7" name="図 6">
              <a:extLst>
                <a:ext uri="{FF2B5EF4-FFF2-40B4-BE49-F238E27FC236}">
                  <a16:creationId xmlns:a16="http://schemas.microsoft.com/office/drawing/2014/main" id="{89475CEC-1B8C-48EC-9125-BD7A336EF3D7}"/>
                </a:ext>
              </a:extLst>
            </p:cNvPr>
            <p:cNvPicPr>
              <a:picLocks noChangeAspect="1"/>
            </p:cNvPicPr>
            <p:nvPr/>
          </p:nvPicPr>
          <p:blipFill>
            <a:blip r:embed="rId5"/>
            <a:stretch>
              <a:fillRect/>
            </a:stretch>
          </p:blipFill>
          <p:spPr>
            <a:xfrm>
              <a:off x="6703629" y="5338253"/>
              <a:ext cx="1080000" cy="1080000"/>
            </a:xfrm>
            <a:prstGeom prst="rect">
              <a:avLst/>
            </a:prstGeom>
          </p:spPr>
        </p:pic>
        <p:pic>
          <p:nvPicPr>
            <p:cNvPr id="9" name="図 8">
              <a:extLst>
                <a:ext uri="{FF2B5EF4-FFF2-40B4-BE49-F238E27FC236}">
                  <a16:creationId xmlns:a16="http://schemas.microsoft.com/office/drawing/2014/main" id="{4B6A50FB-69E9-49DA-B4B4-EB24CDD0F3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8675" y="5338253"/>
              <a:ext cx="1080000" cy="1080000"/>
            </a:xfrm>
            <a:prstGeom prst="rect">
              <a:avLst/>
            </a:prstGeom>
          </p:spPr>
        </p:pic>
        <p:sp>
          <p:nvSpPr>
            <p:cNvPr id="10" name="テキスト ボックス 9">
              <a:extLst>
                <a:ext uri="{FF2B5EF4-FFF2-40B4-BE49-F238E27FC236}">
                  <a16:creationId xmlns:a16="http://schemas.microsoft.com/office/drawing/2014/main" id="{0B60FC12-BC0B-41D5-BB2F-BDF9E93A067E}"/>
                </a:ext>
              </a:extLst>
            </p:cNvPr>
            <p:cNvSpPr txBox="1"/>
            <p:nvPr/>
          </p:nvSpPr>
          <p:spPr>
            <a:xfrm>
              <a:off x="6037629" y="6325948"/>
              <a:ext cx="2412000" cy="432000"/>
            </a:xfrm>
            <a:prstGeom prst="rect">
              <a:avLst/>
            </a:prstGeom>
            <a:noFill/>
          </p:spPr>
          <p:txBody>
            <a:bodyPr wrap="square" rtlCol="0" anchor="ctr">
              <a:spAutoFit/>
            </a:bodyPr>
            <a:lstStyle/>
            <a:p>
              <a:pPr algn="ctr"/>
              <a:r>
                <a:rPr kumimoji="1" lang="ja-JP" altLang="en-US" sz="1200" dirty="0">
                  <a:latin typeface="BIZ UDPゴシック" panose="020B0400000000000000" pitchFamily="50" charset="-128"/>
                  <a:ea typeface="BIZ UDPゴシック" panose="020B0400000000000000" pitchFamily="50" charset="-128"/>
                </a:rPr>
                <a:t>厚労省「訪日外国人患者来院時の</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対応チェックポイント解説動画」</a:t>
              </a:r>
            </a:p>
          </p:txBody>
        </p:sp>
        <p:sp>
          <p:nvSpPr>
            <p:cNvPr id="11" name="テキスト ボックス 10">
              <a:extLst>
                <a:ext uri="{FF2B5EF4-FFF2-40B4-BE49-F238E27FC236}">
                  <a16:creationId xmlns:a16="http://schemas.microsoft.com/office/drawing/2014/main" id="{FB499877-B0D5-4388-894E-509F02C14EFD}"/>
                </a:ext>
              </a:extLst>
            </p:cNvPr>
            <p:cNvSpPr txBox="1"/>
            <p:nvPr/>
          </p:nvSpPr>
          <p:spPr>
            <a:xfrm>
              <a:off x="8640814" y="6325948"/>
              <a:ext cx="2664000" cy="432000"/>
            </a:xfrm>
            <a:prstGeom prst="rect">
              <a:avLst/>
            </a:prstGeom>
            <a:noFill/>
          </p:spPr>
          <p:txBody>
            <a:bodyPr wrap="square" rtlCol="0" anchor="ctr">
              <a:spAutoFit/>
            </a:bodyPr>
            <a:lstStyle/>
            <a:p>
              <a:pPr algn="ctr"/>
              <a:r>
                <a:rPr lang="ja-JP" altLang="en-US" sz="1200" dirty="0">
                  <a:latin typeface="BIZ UDPゴシック" panose="020B0400000000000000" pitchFamily="50" charset="-128"/>
                  <a:ea typeface="BIZ UDPゴシック" panose="020B0400000000000000" pitchFamily="50" charset="-128"/>
                </a:rPr>
                <a:t>大阪府</a:t>
              </a:r>
              <a:r>
                <a:rPr kumimoji="1" lang="ja-JP" altLang="en-US" sz="1200" dirty="0">
                  <a:latin typeface="BIZ UDPゴシック" panose="020B0400000000000000" pitchFamily="50" charset="-128"/>
                  <a:ea typeface="BIZ UDPゴシック" panose="020B0400000000000000" pitchFamily="50" charset="-128"/>
                </a:rPr>
                <a:t>「日本の医療のかかり方動画」</a:t>
              </a:r>
            </a:p>
          </p:txBody>
        </p:sp>
      </p:grpSp>
      <p:sp>
        <p:nvSpPr>
          <p:cNvPr id="12" name="テキスト ボックス 11">
            <a:extLst>
              <a:ext uri="{FF2B5EF4-FFF2-40B4-BE49-F238E27FC236}">
                <a16:creationId xmlns:a16="http://schemas.microsoft.com/office/drawing/2014/main" id="{FC1F1E85-8353-4387-AEE5-6014A366ECB9}"/>
              </a:ext>
            </a:extLst>
          </p:cNvPr>
          <p:cNvSpPr txBox="1"/>
          <p:nvPr/>
        </p:nvSpPr>
        <p:spPr>
          <a:xfrm>
            <a:off x="8762740" y="5042871"/>
            <a:ext cx="2664000" cy="276999"/>
          </a:xfrm>
          <a:prstGeom prst="rect">
            <a:avLst/>
          </a:prstGeom>
          <a:noFill/>
        </p:spPr>
        <p:txBody>
          <a:bodyPr wrap="square" rtlCol="0" anchor="ctr">
            <a:spAutoFit/>
          </a:bodyPr>
          <a:lstStyle/>
          <a:p>
            <a:pPr algn="ctr"/>
            <a:r>
              <a:rPr kumimoji="1" lang="ja-JP" altLang="en-US" sz="1200" dirty="0">
                <a:latin typeface="BIZ UDPゴシック" panose="020B0400000000000000" pitchFamily="50" charset="-128"/>
                <a:ea typeface="BIZ UDPゴシック" panose="020B0400000000000000" pitchFamily="50" charset="-128"/>
              </a:rPr>
              <a:t>事前説明・確認用の端末イメージ</a:t>
            </a:r>
          </a:p>
        </p:txBody>
      </p:sp>
      <p:sp>
        <p:nvSpPr>
          <p:cNvPr id="4" name="吹き出し: 角を丸めた四角形 3">
            <a:extLst>
              <a:ext uri="{FF2B5EF4-FFF2-40B4-BE49-F238E27FC236}">
                <a16:creationId xmlns:a16="http://schemas.microsoft.com/office/drawing/2014/main" id="{77129B27-1DAD-4C84-B018-72C207351EB7}"/>
              </a:ext>
            </a:extLst>
          </p:cNvPr>
          <p:cNvSpPr/>
          <p:nvPr/>
        </p:nvSpPr>
        <p:spPr>
          <a:xfrm>
            <a:off x="5273480" y="3707030"/>
            <a:ext cx="3420000" cy="900000"/>
          </a:xfrm>
          <a:prstGeom prst="wedgeRoundRectCallout">
            <a:avLst>
              <a:gd name="adj1" fmla="val 48777"/>
              <a:gd name="adj2" fmla="val -66472"/>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実績報告において、外国人患者に対して説明・確認する事項の掲示状況が分かる写真を提出いただきます。</a:t>
            </a:r>
          </a:p>
        </p:txBody>
      </p:sp>
      <p:sp>
        <p:nvSpPr>
          <p:cNvPr id="14" name="テキスト ボックス 13">
            <a:extLst>
              <a:ext uri="{FF2B5EF4-FFF2-40B4-BE49-F238E27FC236}">
                <a16:creationId xmlns:a16="http://schemas.microsoft.com/office/drawing/2014/main" id="{7EC91445-DF26-413B-84A9-249F9824840E}"/>
              </a:ext>
            </a:extLst>
          </p:cNvPr>
          <p:cNvSpPr txBox="1"/>
          <p:nvPr/>
        </p:nvSpPr>
        <p:spPr>
          <a:xfrm>
            <a:off x="11652000" y="6488668"/>
            <a:ext cx="540000" cy="369332"/>
          </a:xfrm>
          <a:prstGeom prst="rect">
            <a:avLst/>
          </a:prstGeom>
          <a:noFill/>
        </p:spPr>
        <p:txBody>
          <a:bodyPr wrap="square" rtlCol="0">
            <a:spAutoFit/>
          </a:bodyPr>
          <a:lstStyle/>
          <a:p>
            <a:pPr algn="r"/>
            <a:r>
              <a:rPr lang="en-US" altLang="ja-JP" dirty="0">
                <a:latin typeface="BIZ UDPゴシック" panose="020B0400000000000000" pitchFamily="50" charset="-128"/>
                <a:ea typeface="BIZ UDPゴシック" panose="020B0400000000000000" pitchFamily="50" charset="-128"/>
              </a:rPr>
              <a:t>17</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1364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3729-ED47-692A-8960-3FDA75CB3B6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866B654-B126-EFFC-5B4E-68A2F46E81AD}"/>
              </a:ext>
            </a:extLst>
          </p:cNvPr>
          <p:cNvSpPr>
            <a:spLocks noGrp="1"/>
          </p:cNvSpPr>
          <p:nvPr>
            <p:ph idx="1"/>
          </p:nvPr>
        </p:nvSpPr>
        <p:spPr>
          <a:xfrm>
            <a:off x="696000" y="1645170"/>
            <a:ext cx="10800000" cy="1800000"/>
          </a:xfrm>
          <a:ln>
            <a:solidFill>
              <a:schemeClr val="tx1"/>
            </a:solidFill>
          </a:ln>
        </p:spPr>
        <p:txBody>
          <a:bodyPr anchor="ctr">
            <a:noAutofit/>
          </a:bodyPr>
          <a:lstStyle/>
          <a:p>
            <a:pPr marL="0" indent="0">
              <a:lnSpc>
                <a:spcPct val="100000"/>
              </a:lnSpc>
              <a:spcBef>
                <a:spcPts val="0"/>
              </a:spcBef>
              <a:buNone/>
            </a:pPr>
            <a:r>
              <a:rPr kumimoji="1" lang="en-US" altLang="ja-JP" sz="2400" dirty="0">
                <a:latin typeface="BIZ UDPゴシック" panose="020B0400000000000000" pitchFamily="50" charset="-128"/>
                <a:ea typeface="BIZ UDPゴシック" panose="020B0400000000000000" pitchFamily="50" charset="-128"/>
              </a:rPr>
              <a:t>A</a:t>
            </a:r>
            <a:r>
              <a:rPr lang="en-US" altLang="ja-JP" sz="2400" dirty="0">
                <a:latin typeface="BIZ UDPゴシック" panose="020B0400000000000000" pitchFamily="50" charset="-128"/>
                <a:ea typeface="BIZ UDPゴシック" panose="020B0400000000000000" pitchFamily="50" charset="-128"/>
              </a:rPr>
              <a:t>12</a:t>
            </a:r>
            <a:r>
              <a:rPr kumimoji="1" lang="ja-JP" altLang="en-US" sz="2400" dirty="0">
                <a:latin typeface="BIZ UDPゴシック" panose="020B0400000000000000" pitchFamily="50" charset="-128"/>
                <a:ea typeface="BIZ UDPゴシック" panose="020B0400000000000000" pitchFamily="50" charset="-128"/>
              </a:rPr>
              <a:t>．交付要綱「別表」に記載のとおり、「外国人患者向けの情報発信」への申請</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については、「１医療機関につき１回限り」のため、今年度本メニューに申請</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し、採択を受けられた</a:t>
            </a:r>
            <a:r>
              <a:rPr lang="ja-JP" altLang="en-US" sz="2400" dirty="0">
                <a:latin typeface="BIZ UDPゴシック" panose="020B0400000000000000" pitchFamily="50" charset="-128"/>
                <a:ea typeface="BIZ UDPゴシック" panose="020B0400000000000000" pitchFamily="50" charset="-128"/>
              </a:rPr>
              <a:t>医療機関は</a:t>
            </a:r>
            <a:r>
              <a:rPr kumimoji="1" lang="ja-JP" altLang="en-US" sz="2400" dirty="0">
                <a:latin typeface="BIZ UDPゴシック" panose="020B0400000000000000" pitchFamily="50" charset="-128"/>
                <a:ea typeface="BIZ UDPゴシック" panose="020B0400000000000000" pitchFamily="50" charset="-128"/>
              </a:rPr>
              <a:t>、来年度以降に本補助金が継続された</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場合、再度</a:t>
            </a:r>
            <a:r>
              <a:rPr lang="ja-JP" altLang="en-US" sz="2400" dirty="0">
                <a:latin typeface="BIZ UDPゴシック" panose="020B0400000000000000" pitchFamily="50" charset="-128"/>
                <a:ea typeface="BIZ UDPゴシック" panose="020B0400000000000000" pitchFamily="50" charset="-128"/>
              </a:rPr>
              <a:t>同メニューに</a:t>
            </a:r>
            <a:r>
              <a:rPr kumimoji="1" lang="ja-JP" altLang="en-US" sz="2400" dirty="0">
                <a:latin typeface="BIZ UDPゴシック" panose="020B0400000000000000" pitchFamily="50" charset="-128"/>
                <a:ea typeface="BIZ UDPゴシック" panose="020B0400000000000000" pitchFamily="50" charset="-128"/>
              </a:rPr>
              <a:t>申請いただくことはできません。</a:t>
            </a:r>
            <a:endParaRPr lang="en-US" altLang="ja-JP" sz="1800" dirty="0">
              <a:latin typeface="BIZ UDPゴシック" panose="020B0400000000000000" pitchFamily="50" charset="-128"/>
              <a:ea typeface="BIZ UDPゴシック" panose="020B0400000000000000" pitchFamily="50" charset="-128"/>
            </a:endParaRPr>
          </a:p>
        </p:txBody>
      </p:sp>
      <p:sp>
        <p:nvSpPr>
          <p:cNvPr id="6" name="タイトル 4">
            <a:extLst>
              <a:ext uri="{FF2B5EF4-FFF2-40B4-BE49-F238E27FC236}">
                <a16:creationId xmlns:a16="http://schemas.microsoft.com/office/drawing/2014/main" id="{8FAC01E9-A25F-4F3D-BC53-979867384890}"/>
              </a:ext>
            </a:extLst>
          </p:cNvPr>
          <p:cNvSpPr>
            <a:spLocks noGrp="1"/>
          </p:cNvSpPr>
          <p:nvPr>
            <p:ph type="title"/>
          </p:nvPr>
        </p:nvSpPr>
        <p:spPr>
          <a:xfrm>
            <a:off x="696000" y="336875"/>
            <a:ext cx="10800000" cy="1230668"/>
          </a:xfrm>
          <a:ln>
            <a:solidFill>
              <a:schemeClr val="tx1"/>
            </a:solidFill>
          </a:ln>
        </p:spPr>
        <p:txBody>
          <a:bodyPr>
            <a:normAutofit/>
          </a:bodyPr>
          <a:lstStyle/>
          <a:p>
            <a:pPr>
              <a:lnSpc>
                <a:spcPct val="100000"/>
              </a:lnSpc>
            </a:pPr>
            <a:r>
              <a:rPr lang="en-US" altLang="ja-JP" sz="2400" dirty="0">
                <a:latin typeface="BIZ UDPゴシック" panose="020B0400000000000000" pitchFamily="50" charset="-128"/>
                <a:ea typeface="BIZ UDPゴシック" panose="020B0400000000000000" pitchFamily="50" charset="-128"/>
              </a:rPr>
              <a:t>Q12</a:t>
            </a:r>
            <a:r>
              <a:rPr lang="ja-JP" altLang="en-US" sz="2400" dirty="0">
                <a:latin typeface="BIZ UDPゴシック" panose="020B0400000000000000" pitchFamily="50" charset="-128"/>
                <a:ea typeface="BIZ UDPゴシック" panose="020B0400000000000000" pitchFamily="50" charset="-128"/>
              </a:rPr>
              <a:t>．今年度「外国人患者向けの情報発信」に申請し、採択を受けた医療機関は、</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本補助金が来年度以降も継続される場合に、同メニューに申請をすること</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は可能か。</a:t>
            </a:r>
          </a:p>
        </p:txBody>
      </p:sp>
      <p:sp>
        <p:nvSpPr>
          <p:cNvPr id="7" name="テキスト ボックス 6">
            <a:extLst>
              <a:ext uri="{FF2B5EF4-FFF2-40B4-BE49-F238E27FC236}">
                <a16:creationId xmlns:a16="http://schemas.microsoft.com/office/drawing/2014/main" id="{B6C70868-CBAC-46F0-BC81-D2AD58E3E9AA}"/>
              </a:ext>
            </a:extLst>
          </p:cNvPr>
          <p:cNvSpPr txBox="1"/>
          <p:nvPr/>
        </p:nvSpPr>
        <p:spPr>
          <a:xfrm>
            <a:off x="11652000" y="6488668"/>
            <a:ext cx="540000" cy="369332"/>
          </a:xfrm>
          <a:prstGeom prst="rect">
            <a:avLst/>
          </a:prstGeom>
          <a:noFill/>
        </p:spPr>
        <p:txBody>
          <a:bodyPr wrap="square" rtlCol="0">
            <a:spAutoFit/>
          </a:bodyPr>
          <a:lstStyle/>
          <a:p>
            <a:pPr algn="r"/>
            <a:r>
              <a:rPr kumimoji="1" lang="en-US" altLang="ja-JP" dirty="0">
                <a:latin typeface="BIZ UDPゴシック" panose="020B0400000000000000" pitchFamily="50" charset="-128"/>
                <a:ea typeface="BIZ UDPゴシック" panose="020B0400000000000000" pitchFamily="50" charset="-128"/>
              </a:rPr>
              <a:t>18</a:t>
            </a:r>
            <a:endParaRPr kumimoji="1" lang="ja-JP" altLang="en-US" dirty="0">
              <a:latin typeface="BIZ UDPゴシック" panose="020B0400000000000000" pitchFamily="50" charset="-128"/>
              <a:ea typeface="BIZ UDPゴシック" panose="020B0400000000000000" pitchFamily="50" charset="-128"/>
            </a:endParaRPr>
          </a:p>
        </p:txBody>
      </p:sp>
      <p:sp>
        <p:nvSpPr>
          <p:cNvPr id="9" name="タイトル 4">
            <a:extLst>
              <a:ext uri="{FF2B5EF4-FFF2-40B4-BE49-F238E27FC236}">
                <a16:creationId xmlns:a16="http://schemas.microsoft.com/office/drawing/2014/main" id="{39EB6636-1D03-4CA6-9AC7-22714AB90BB5}"/>
              </a:ext>
            </a:extLst>
          </p:cNvPr>
          <p:cNvSpPr txBox="1">
            <a:spLocks/>
          </p:cNvSpPr>
          <p:nvPr/>
        </p:nvSpPr>
        <p:spPr>
          <a:xfrm>
            <a:off x="696000" y="3589301"/>
            <a:ext cx="10800000" cy="108000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2400" dirty="0">
                <a:solidFill>
                  <a:srgbClr val="FF0000"/>
                </a:solidFill>
                <a:latin typeface="BIZ UDPゴシック" panose="020B0400000000000000" pitchFamily="50" charset="-128"/>
                <a:ea typeface="BIZ UDPゴシック" panose="020B0400000000000000" pitchFamily="50" charset="-128"/>
              </a:rPr>
              <a:t>Q13</a:t>
            </a:r>
            <a:r>
              <a:rPr lang="ja-JP" altLang="en-US" sz="2400" dirty="0">
                <a:solidFill>
                  <a:srgbClr val="FF0000"/>
                </a:solidFill>
                <a:latin typeface="BIZ UDPゴシック" panose="020B0400000000000000" pitchFamily="50" charset="-128"/>
                <a:ea typeface="BIZ UDPゴシック" panose="020B0400000000000000" pitchFamily="50" charset="-128"/>
              </a:rPr>
              <a:t>．</a:t>
            </a:r>
            <a:r>
              <a:rPr lang="en-US" altLang="ja-JP" sz="2400" dirty="0">
                <a:solidFill>
                  <a:srgbClr val="FF0000"/>
                </a:solidFill>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外国人患者に対し、医療費支払いに関する事前説明・確認事項を多言語で</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a:lnSpc>
                <a:spcPct val="100000"/>
              </a:lnSpc>
            </a:pPr>
            <a:r>
              <a:rPr lang="ja-JP" altLang="en-US" sz="2400" dirty="0">
                <a:solidFill>
                  <a:srgbClr val="FF0000"/>
                </a:solidFill>
                <a:latin typeface="BIZ UDPゴシック" panose="020B0400000000000000" pitchFamily="50" charset="-128"/>
                <a:ea typeface="BIZ UDPゴシック" panose="020B0400000000000000" pitchFamily="50" charset="-128"/>
              </a:rPr>
              <a:t>　　　　 提示するためのコンテンツ制作で使用する</a:t>
            </a:r>
            <a:r>
              <a:rPr lang="en-US" altLang="ja-JP" sz="2400" dirty="0">
                <a:solidFill>
                  <a:srgbClr val="FF0000"/>
                </a:solidFill>
                <a:latin typeface="BIZ UDPゴシック" panose="020B0400000000000000" pitchFamily="50" charset="-128"/>
                <a:ea typeface="BIZ UDPゴシック" panose="020B0400000000000000" pitchFamily="50" charset="-128"/>
              </a:rPr>
              <a:t>PC</a:t>
            </a:r>
            <a:r>
              <a:rPr lang="ja-JP" altLang="en-US" sz="2400" dirty="0">
                <a:solidFill>
                  <a:srgbClr val="FF0000"/>
                </a:solidFill>
                <a:latin typeface="BIZ UDPゴシック" panose="020B0400000000000000" pitchFamily="50" charset="-128"/>
                <a:ea typeface="BIZ UDPゴシック" panose="020B0400000000000000" pitchFamily="50" charset="-128"/>
              </a:rPr>
              <a:t>は補助対象になるのか。</a:t>
            </a:r>
          </a:p>
        </p:txBody>
      </p:sp>
      <p:sp>
        <p:nvSpPr>
          <p:cNvPr id="10" name="コンテンツ プレースホルダー 2">
            <a:extLst>
              <a:ext uri="{FF2B5EF4-FFF2-40B4-BE49-F238E27FC236}">
                <a16:creationId xmlns:a16="http://schemas.microsoft.com/office/drawing/2014/main" id="{3FD935B9-05B5-407D-A64C-4C938CCD5EDA}"/>
              </a:ext>
            </a:extLst>
          </p:cNvPr>
          <p:cNvSpPr txBox="1">
            <a:spLocks/>
          </p:cNvSpPr>
          <p:nvPr/>
        </p:nvSpPr>
        <p:spPr>
          <a:xfrm>
            <a:off x="696000" y="4772901"/>
            <a:ext cx="10800000" cy="2016000"/>
          </a:xfrm>
          <a:prstGeom prst="rect">
            <a:avLst/>
          </a:prstGeom>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2400" dirty="0">
                <a:solidFill>
                  <a:srgbClr val="FF0000"/>
                </a:solidFill>
                <a:latin typeface="BIZ UDPゴシック" panose="020B0400000000000000" pitchFamily="50" charset="-128"/>
                <a:ea typeface="BIZ UDPゴシック" panose="020B0400000000000000" pitchFamily="50" charset="-128"/>
              </a:rPr>
              <a:t>A13</a:t>
            </a:r>
            <a:r>
              <a:rPr lang="ja-JP" altLang="en-US" sz="2400" dirty="0">
                <a:solidFill>
                  <a:srgbClr val="FF0000"/>
                </a:solidFill>
                <a:latin typeface="BIZ UDPゴシック" panose="020B0400000000000000" pitchFamily="50" charset="-128"/>
                <a:ea typeface="BIZ UDPゴシック" panose="020B0400000000000000" pitchFamily="50" charset="-128"/>
              </a:rPr>
              <a:t>．</a:t>
            </a:r>
            <a:r>
              <a:rPr lang="en-US" altLang="ja-JP" sz="2400" dirty="0">
                <a:solidFill>
                  <a:srgbClr val="FF0000"/>
                </a:solidFill>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コンテンツ制作のために使用する</a:t>
            </a:r>
            <a:r>
              <a:rPr lang="en-US" altLang="ja-JP" sz="2400" dirty="0">
                <a:solidFill>
                  <a:srgbClr val="FF0000"/>
                </a:solidFill>
                <a:latin typeface="BIZ UDPゴシック" panose="020B0400000000000000" pitchFamily="50" charset="-128"/>
                <a:ea typeface="BIZ UDPゴシック" panose="020B0400000000000000" pitchFamily="50" charset="-128"/>
              </a:rPr>
              <a:t>PC</a:t>
            </a:r>
            <a:r>
              <a:rPr lang="ja-JP" altLang="en-US" sz="2400" dirty="0">
                <a:solidFill>
                  <a:srgbClr val="FF0000"/>
                </a:solidFill>
                <a:latin typeface="BIZ UDPゴシック" panose="020B0400000000000000" pitchFamily="50" charset="-128"/>
                <a:ea typeface="BIZ UDPゴシック" panose="020B0400000000000000" pitchFamily="50" charset="-128"/>
              </a:rPr>
              <a:t>は補助対象外となります。</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r>
              <a:rPr lang="ja-JP" altLang="en-US" sz="2400" dirty="0">
                <a:solidFill>
                  <a:srgbClr val="FF0000"/>
                </a:solidFill>
                <a:latin typeface="BIZ UDPゴシック" panose="020B0400000000000000" pitchFamily="50" charset="-128"/>
                <a:ea typeface="BIZ UDPゴシック" panose="020B0400000000000000" pitchFamily="50" charset="-128"/>
              </a:rPr>
              <a:t>　　　　 本補助金の対象は、医療費支払いに関する事前説明・確認事項を“外国人</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r>
              <a:rPr lang="ja-JP" altLang="en-US" sz="2400" dirty="0">
                <a:solidFill>
                  <a:srgbClr val="FF0000"/>
                </a:solidFill>
                <a:latin typeface="BIZ UDPゴシック" panose="020B0400000000000000" pitchFamily="50" charset="-128"/>
                <a:ea typeface="BIZ UDPゴシック" panose="020B0400000000000000" pitchFamily="50" charset="-128"/>
              </a:rPr>
              <a:t>　　　　 患者が直接、視覚的に理解するために必要な費用”に限られます。</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r>
              <a:rPr lang="en-US" altLang="ja-JP" sz="2400" dirty="0">
                <a:solidFill>
                  <a:srgbClr val="FF0000"/>
                </a:solidFill>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そのため、コンテンツ制作を外部に委託し、外国人患者が実際に目にする</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r>
              <a:rPr lang="ja-JP" altLang="en-US" sz="2400" dirty="0">
                <a:solidFill>
                  <a:srgbClr val="FF0000"/>
                </a:solidFill>
                <a:latin typeface="BIZ UDPゴシック" panose="020B0400000000000000" pitchFamily="50" charset="-128"/>
                <a:ea typeface="BIZ UDPゴシック" panose="020B0400000000000000" pitchFamily="50" charset="-128"/>
              </a:rPr>
              <a:t>　　　　 形で納品されるものであれば、補助対象となります。</a:t>
            </a: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735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87EC83F-8FBB-4554-A8EB-1622D7CF2982}"/>
              </a:ext>
            </a:extLst>
          </p:cNvPr>
          <p:cNvSpPr txBox="1"/>
          <p:nvPr/>
        </p:nvSpPr>
        <p:spPr>
          <a:xfrm>
            <a:off x="11652000" y="6488668"/>
            <a:ext cx="540000" cy="338554"/>
          </a:xfrm>
          <a:prstGeom prst="rect">
            <a:avLst/>
          </a:prstGeom>
          <a:noFill/>
        </p:spPr>
        <p:txBody>
          <a:bodyPr wrap="square" rtlCol="0">
            <a:spAutoFit/>
          </a:bodyPr>
          <a:lstStyle/>
          <a:p>
            <a:pPr algn="r"/>
            <a:r>
              <a:rPr kumimoji="1" lang="ja-JP" altLang="en-US" sz="1600" dirty="0">
                <a:latin typeface="BIZ UDPゴシック" panose="020B0400000000000000" pitchFamily="50" charset="-128"/>
                <a:ea typeface="BIZ UDPゴシック" panose="020B0400000000000000" pitchFamily="50" charset="-128"/>
              </a:rPr>
              <a:t>１</a:t>
            </a:r>
          </a:p>
        </p:txBody>
      </p:sp>
      <p:sp>
        <p:nvSpPr>
          <p:cNvPr id="3" name="四角形: 角を丸くする 2">
            <a:extLst>
              <a:ext uri="{FF2B5EF4-FFF2-40B4-BE49-F238E27FC236}">
                <a16:creationId xmlns:a16="http://schemas.microsoft.com/office/drawing/2014/main" id="{FAC80148-8006-4975-89AB-A806BB0CD8EA}"/>
              </a:ext>
            </a:extLst>
          </p:cNvPr>
          <p:cNvSpPr/>
          <p:nvPr/>
        </p:nvSpPr>
        <p:spPr>
          <a:xfrm>
            <a:off x="139380" y="451191"/>
            <a:ext cx="3420000" cy="298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latin typeface="Meiryo UI" panose="020B0604030504040204" pitchFamily="50" charset="-128"/>
                <a:ea typeface="Meiryo UI" panose="020B0604030504040204" pitchFamily="50" charset="-128"/>
              </a:rPr>
              <a:t>医療費未収金発生を防止するため、外国人患者に対して診察前の説明・確認事項（支払い方法等）を多言語で伝えるための環境整備に要する費用である。</a:t>
            </a:r>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（具体例）</a:t>
            </a:r>
            <a:endParaRPr lang="en-US" altLang="ja-JP" sz="1350" dirty="0">
              <a:solidFill>
                <a:schemeClr val="tx1"/>
              </a:solidFill>
              <a:latin typeface="Meiryo UI" panose="020B0604030504040204" pitchFamily="50" charset="-128"/>
              <a:ea typeface="Meiryo UI" panose="020B0604030504040204" pitchFamily="50" charset="-128"/>
            </a:endParaRPr>
          </a:p>
          <a:p>
            <a:r>
              <a:rPr kumimoji="1" lang="ja-JP" altLang="en-US" sz="1350" dirty="0">
                <a:solidFill>
                  <a:schemeClr val="tx1"/>
                </a:solidFill>
                <a:latin typeface="Meiryo UI" panose="020B0604030504040204" pitchFamily="50" charset="-128"/>
                <a:ea typeface="Meiryo UI" panose="020B0604030504040204" pitchFamily="50" charset="-128"/>
              </a:rPr>
              <a:t>①来院時に上記事項を提示する</a:t>
            </a:r>
            <a:endParaRPr kumimoji="1"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a:t>
            </a:r>
            <a:r>
              <a:rPr kumimoji="1" lang="ja-JP" altLang="en-US" sz="1350" dirty="0">
                <a:solidFill>
                  <a:schemeClr val="tx1"/>
                </a:solidFill>
                <a:latin typeface="Meiryo UI" panose="020B0604030504040204" pitchFamily="50" charset="-128"/>
                <a:ea typeface="Meiryo UI" panose="020B0604030504040204" pitchFamily="50" charset="-128"/>
              </a:rPr>
              <a:t>ために必要な費用</a:t>
            </a:r>
            <a:endParaRPr kumimoji="1" lang="en-US" altLang="ja-JP" sz="1350" dirty="0">
              <a:solidFill>
                <a:schemeClr val="tx1"/>
              </a:solidFill>
              <a:latin typeface="Meiryo UI" panose="020B0604030504040204" pitchFamily="50" charset="-128"/>
              <a:ea typeface="Meiryo UI" panose="020B0604030504040204" pitchFamily="50" charset="-128"/>
            </a:endParaRPr>
          </a:p>
          <a:p>
            <a:r>
              <a:rPr lang="en-US" altLang="ja-JP" sz="1350" dirty="0">
                <a:solidFill>
                  <a:schemeClr val="tx1"/>
                </a:solidFill>
                <a:latin typeface="Meiryo UI" panose="020B0604030504040204" pitchFamily="50" charset="-128"/>
                <a:ea typeface="Meiryo UI" panose="020B0604030504040204" pitchFamily="50" charset="-128"/>
              </a:rPr>
              <a:t>  </a:t>
            </a:r>
            <a:r>
              <a:rPr kumimoji="1" lang="ja-JP" altLang="en-US" sz="1350" dirty="0">
                <a:solidFill>
                  <a:schemeClr val="tx1"/>
                </a:solidFill>
                <a:latin typeface="Meiryo UI" panose="020B0604030504040204" pitchFamily="50" charset="-128"/>
                <a:ea typeface="Meiryo UI" panose="020B0604030504040204" pitchFamily="50" charset="-128"/>
              </a:rPr>
              <a:t>（例：端末・紙媒体等による掲示）</a:t>
            </a:r>
            <a:endParaRPr kumimoji="1"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②来院前に上記事項を事前周知</a:t>
            </a:r>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するために必要な費用</a:t>
            </a:r>
            <a:endParaRPr lang="en-US" altLang="ja-JP" sz="1350" dirty="0">
              <a:solidFill>
                <a:schemeClr val="tx1"/>
              </a:solidFill>
              <a:latin typeface="Meiryo UI" panose="020B0604030504040204" pitchFamily="50" charset="-128"/>
              <a:ea typeface="Meiryo UI" panose="020B0604030504040204" pitchFamily="50" charset="-128"/>
            </a:endParaRPr>
          </a:p>
          <a:p>
            <a:r>
              <a:rPr lang="en-US" altLang="ja-JP" sz="1350" dirty="0">
                <a:solidFill>
                  <a:schemeClr val="tx1"/>
                </a:solidFill>
                <a:latin typeface="Meiryo UI" panose="020B0604030504040204" pitchFamily="50" charset="-128"/>
                <a:ea typeface="Meiryo UI" panose="020B0604030504040204" pitchFamily="50" charset="-128"/>
              </a:rPr>
              <a:t>  </a:t>
            </a:r>
            <a:r>
              <a:rPr lang="ja-JP" altLang="en-US" sz="1350" dirty="0">
                <a:solidFill>
                  <a:schemeClr val="tx1"/>
                </a:solidFill>
                <a:latin typeface="Meiryo UI" panose="020B0604030504040204" pitchFamily="50" charset="-128"/>
                <a:ea typeface="Meiryo UI" panose="020B0604030504040204" pitchFamily="50" charset="-128"/>
              </a:rPr>
              <a:t>（例：ホームページ等による事前周知）</a:t>
            </a:r>
          </a:p>
        </p:txBody>
      </p:sp>
      <p:sp>
        <p:nvSpPr>
          <p:cNvPr id="7" name="矢印: 右 6">
            <a:extLst>
              <a:ext uri="{FF2B5EF4-FFF2-40B4-BE49-F238E27FC236}">
                <a16:creationId xmlns:a16="http://schemas.microsoft.com/office/drawing/2014/main" id="{D348BBE7-E811-4E4F-A518-FF934FEBF710}"/>
              </a:ext>
            </a:extLst>
          </p:cNvPr>
          <p:cNvSpPr/>
          <p:nvPr/>
        </p:nvSpPr>
        <p:spPr>
          <a:xfrm>
            <a:off x="3634845" y="883191"/>
            <a:ext cx="1008000"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はい</a:t>
            </a:r>
          </a:p>
        </p:txBody>
      </p:sp>
      <p:sp>
        <p:nvSpPr>
          <p:cNvPr id="8" name="矢印: 下 7">
            <a:extLst>
              <a:ext uri="{FF2B5EF4-FFF2-40B4-BE49-F238E27FC236}">
                <a16:creationId xmlns:a16="http://schemas.microsoft.com/office/drawing/2014/main" id="{D0030D33-892F-421D-8E39-AAAEC6E2A18D}"/>
              </a:ext>
            </a:extLst>
          </p:cNvPr>
          <p:cNvSpPr/>
          <p:nvPr/>
        </p:nvSpPr>
        <p:spPr>
          <a:xfrm>
            <a:off x="1225889" y="3524180"/>
            <a:ext cx="1246981" cy="19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t>いいえ</a:t>
            </a:r>
          </a:p>
        </p:txBody>
      </p:sp>
      <p:sp>
        <p:nvSpPr>
          <p:cNvPr id="9" name="四角形: 角を丸くする 8">
            <a:extLst>
              <a:ext uri="{FF2B5EF4-FFF2-40B4-BE49-F238E27FC236}">
                <a16:creationId xmlns:a16="http://schemas.microsoft.com/office/drawing/2014/main" id="{543766C6-BFA2-4DB8-AD26-38BC2B1E83F0}"/>
              </a:ext>
            </a:extLst>
          </p:cNvPr>
          <p:cNvSpPr/>
          <p:nvPr/>
        </p:nvSpPr>
        <p:spPr>
          <a:xfrm>
            <a:off x="139380" y="5679865"/>
            <a:ext cx="3420000" cy="1080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補助金の対象外です。</a:t>
            </a:r>
            <a:endParaRPr kumimoji="1" lang="ja-JP" altLang="en-US" sz="1600" b="1" dirty="0">
              <a:solidFill>
                <a:schemeClr val="bg1"/>
              </a:solidFill>
            </a:endParaRPr>
          </a:p>
        </p:txBody>
      </p:sp>
      <p:sp>
        <p:nvSpPr>
          <p:cNvPr id="10" name="四角形: 角を丸くする 9">
            <a:extLst>
              <a:ext uri="{FF2B5EF4-FFF2-40B4-BE49-F238E27FC236}">
                <a16:creationId xmlns:a16="http://schemas.microsoft.com/office/drawing/2014/main" id="{39C9EF16-6DDF-4E72-97A5-E87E7339AF4F}"/>
              </a:ext>
            </a:extLst>
          </p:cNvPr>
          <p:cNvSpPr/>
          <p:nvPr/>
        </p:nvSpPr>
        <p:spPr>
          <a:xfrm>
            <a:off x="4718310" y="451191"/>
            <a:ext cx="3960000" cy="151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350" dirty="0">
                <a:solidFill>
                  <a:schemeClr val="tx1"/>
                </a:solidFill>
                <a:latin typeface="Meiryo UI" panose="020B0604030504040204" pitchFamily="50" charset="-128"/>
                <a:ea typeface="Meiryo UI" panose="020B0604030504040204" pitchFamily="50" charset="-128"/>
              </a:rPr>
              <a:t>【</a:t>
            </a:r>
            <a:r>
              <a:rPr kumimoji="1" lang="ja-JP" altLang="en-US" sz="1350" dirty="0">
                <a:solidFill>
                  <a:schemeClr val="tx1"/>
                </a:solidFill>
                <a:latin typeface="Meiryo UI" panose="020B0604030504040204" pitchFamily="50" charset="-128"/>
                <a:ea typeface="Meiryo UI" panose="020B0604030504040204" pitchFamily="50" charset="-128"/>
              </a:rPr>
              <a:t>様式第１号別紙１</a:t>
            </a:r>
            <a:r>
              <a:rPr kumimoji="1" lang="en-US" altLang="ja-JP" sz="1350" dirty="0">
                <a:solidFill>
                  <a:schemeClr val="tx1"/>
                </a:solidFill>
                <a:latin typeface="Meiryo UI" panose="020B0604030504040204" pitchFamily="50" charset="-128"/>
                <a:ea typeface="Meiryo UI" panose="020B0604030504040204" pitchFamily="50" charset="-128"/>
              </a:rPr>
              <a:t>】</a:t>
            </a:r>
            <a:endParaRPr lang="en-US" altLang="ja-JP" sz="1350" dirty="0">
              <a:solidFill>
                <a:schemeClr val="tx1"/>
              </a:solidFill>
              <a:latin typeface="Meiryo UI" panose="020B0604030504040204" pitchFamily="50" charset="-128"/>
              <a:ea typeface="Meiryo UI" panose="020B0604030504040204" pitchFamily="50" charset="-128"/>
            </a:endParaRPr>
          </a:p>
          <a:p>
            <a:r>
              <a:rPr kumimoji="1" lang="ja-JP" altLang="en-US" sz="1350" dirty="0">
                <a:solidFill>
                  <a:schemeClr val="tx1"/>
                </a:solidFill>
                <a:latin typeface="Meiryo UI" panose="020B0604030504040204" pitchFamily="50" charset="-128"/>
                <a:ea typeface="Meiryo UI" panose="020B0604030504040204" pitchFamily="50" charset="-128"/>
              </a:rPr>
              <a:t>事業概要欄に下記内容について、具体的に記載している。</a:t>
            </a:r>
            <a:endParaRPr kumimoji="1"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kumimoji="1" lang="ja-JP" altLang="en-US" sz="1350" dirty="0">
                <a:solidFill>
                  <a:schemeClr val="tx1"/>
                </a:solidFill>
                <a:latin typeface="Meiryo UI" panose="020B0604030504040204" pitchFamily="50" charset="-128"/>
                <a:ea typeface="Meiryo UI" panose="020B0604030504040204" pitchFamily="50" charset="-128"/>
              </a:rPr>
              <a:t>（具体例）</a:t>
            </a:r>
            <a:endParaRPr kumimoji="1" lang="en-US" altLang="ja-JP" sz="1350" dirty="0">
              <a:solidFill>
                <a:schemeClr val="tx1"/>
              </a:solidFill>
              <a:latin typeface="Meiryo UI" panose="020B0604030504040204" pitchFamily="50" charset="-128"/>
              <a:ea typeface="Meiryo UI" panose="020B0604030504040204" pitchFamily="50" charset="-128"/>
            </a:endParaRPr>
          </a:p>
          <a:p>
            <a:r>
              <a:rPr kumimoji="1" lang="ja-JP" altLang="en-US" sz="1350" dirty="0">
                <a:solidFill>
                  <a:schemeClr val="tx1"/>
                </a:solidFill>
                <a:latin typeface="Meiryo UI" panose="020B0604030504040204" pitchFamily="50" charset="-128"/>
                <a:ea typeface="Meiryo UI" panose="020B0604030504040204" pitchFamily="50" charset="-128"/>
              </a:rPr>
              <a:t>①掲示内容の詳細や掲示方法など</a:t>
            </a:r>
            <a:endParaRPr kumimoji="1"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②ホームページに等に掲示する</a:t>
            </a:r>
            <a:r>
              <a:rPr kumimoji="1" lang="ja-JP" altLang="en-US" sz="1350" dirty="0">
                <a:solidFill>
                  <a:schemeClr val="tx1"/>
                </a:solidFill>
                <a:latin typeface="Meiryo UI" panose="020B0604030504040204" pitchFamily="50" charset="-128"/>
                <a:ea typeface="Meiryo UI" panose="020B0604030504040204" pitchFamily="50" charset="-128"/>
              </a:rPr>
              <a:t>内容など</a:t>
            </a:r>
            <a:endParaRPr kumimoji="1" lang="en-US" altLang="ja-JP" sz="1350" dirty="0">
              <a:solidFill>
                <a:schemeClr val="tx1"/>
              </a:solidFill>
              <a:latin typeface="Meiryo UI" panose="020B0604030504040204" pitchFamily="50" charset="-128"/>
              <a:ea typeface="Meiryo UI" panose="020B0604030504040204" pitchFamily="50" charset="-128"/>
            </a:endParaRPr>
          </a:p>
        </p:txBody>
      </p:sp>
      <p:sp>
        <p:nvSpPr>
          <p:cNvPr id="11" name="矢印: 右 10">
            <a:extLst>
              <a:ext uri="{FF2B5EF4-FFF2-40B4-BE49-F238E27FC236}">
                <a16:creationId xmlns:a16="http://schemas.microsoft.com/office/drawing/2014/main" id="{356F6033-9A95-4CC1-92C7-DD888AD2D3BC}"/>
              </a:ext>
            </a:extLst>
          </p:cNvPr>
          <p:cNvSpPr/>
          <p:nvPr/>
        </p:nvSpPr>
        <p:spPr>
          <a:xfrm>
            <a:off x="8847183" y="883191"/>
            <a:ext cx="1008000"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いいえ</a:t>
            </a:r>
            <a:endParaRPr kumimoji="1" lang="ja-JP" altLang="en-US" sz="1600" dirty="0"/>
          </a:p>
        </p:txBody>
      </p:sp>
      <p:sp>
        <p:nvSpPr>
          <p:cNvPr id="13" name="矢印: 下 12">
            <a:extLst>
              <a:ext uri="{FF2B5EF4-FFF2-40B4-BE49-F238E27FC236}">
                <a16:creationId xmlns:a16="http://schemas.microsoft.com/office/drawing/2014/main" id="{C96ADBCA-76A2-47D2-9E2D-3B240FE3302F}"/>
              </a:ext>
            </a:extLst>
          </p:cNvPr>
          <p:cNvSpPr/>
          <p:nvPr/>
        </p:nvSpPr>
        <p:spPr>
          <a:xfrm>
            <a:off x="6082980" y="2042652"/>
            <a:ext cx="1260000" cy="54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a:t>はい</a:t>
            </a:r>
          </a:p>
        </p:txBody>
      </p:sp>
      <p:sp>
        <p:nvSpPr>
          <p:cNvPr id="14" name="四角形: 角を丸くする 13">
            <a:extLst>
              <a:ext uri="{FF2B5EF4-FFF2-40B4-BE49-F238E27FC236}">
                <a16:creationId xmlns:a16="http://schemas.microsoft.com/office/drawing/2014/main" id="{E3A7CBE3-EB03-492D-B719-9E948E4F6C86}"/>
              </a:ext>
            </a:extLst>
          </p:cNvPr>
          <p:cNvSpPr/>
          <p:nvPr/>
        </p:nvSpPr>
        <p:spPr>
          <a:xfrm>
            <a:off x="10012094" y="452845"/>
            <a:ext cx="2040526" cy="15103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50" dirty="0">
                <a:solidFill>
                  <a:schemeClr val="tx1"/>
                </a:solidFill>
                <a:latin typeface="Meiryo UI" panose="020B0604030504040204" pitchFamily="50" charset="-128"/>
                <a:ea typeface="Meiryo UI" panose="020B0604030504040204" pitchFamily="50" charset="-128"/>
              </a:rPr>
              <a:t>具体的に追記してください。</a:t>
            </a:r>
            <a:br>
              <a:rPr kumimoji="1" lang="en-US" altLang="ja-JP" sz="1350" dirty="0">
                <a:solidFill>
                  <a:schemeClr val="tx1"/>
                </a:solidFill>
                <a:latin typeface="Meiryo UI" panose="020B0604030504040204" pitchFamily="50" charset="-128"/>
                <a:ea typeface="Meiryo UI" panose="020B0604030504040204" pitchFamily="50" charset="-128"/>
              </a:rPr>
            </a:br>
            <a:r>
              <a:rPr kumimoji="1" lang="en-US" altLang="ja-JP" sz="1350" dirty="0">
                <a:solidFill>
                  <a:schemeClr val="tx1"/>
                </a:solidFill>
                <a:latin typeface="Meiryo UI" panose="020B0604030504040204" pitchFamily="50" charset="-128"/>
                <a:ea typeface="Meiryo UI" panose="020B0604030504040204" pitchFamily="50" charset="-128"/>
              </a:rPr>
              <a:t>※</a:t>
            </a:r>
            <a:r>
              <a:rPr kumimoji="1" lang="ja-JP" altLang="en-US" sz="1350" u="sng" dirty="0">
                <a:solidFill>
                  <a:schemeClr val="tx1"/>
                </a:solidFill>
                <a:latin typeface="Meiryo UI" panose="020B0604030504040204" pitchFamily="50" charset="-128"/>
                <a:ea typeface="Meiryo UI" panose="020B0604030504040204" pitchFamily="50" charset="-128"/>
              </a:rPr>
              <a:t>実績報告時に写真等で掲示状況を確認させていただきます</a:t>
            </a:r>
            <a:endParaRPr kumimoji="1" lang="en-US" altLang="ja-JP" sz="135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D9F0988D-D708-453C-BC3D-FE13693DC7BF}"/>
              </a:ext>
            </a:extLst>
          </p:cNvPr>
          <p:cNvSpPr/>
          <p:nvPr/>
        </p:nvSpPr>
        <p:spPr>
          <a:xfrm>
            <a:off x="4730272" y="2654202"/>
            <a:ext cx="3960000" cy="223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dirty="0">
                <a:solidFill>
                  <a:schemeClr val="tx1"/>
                </a:solidFill>
                <a:latin typeface="Meiryo UI" panose="020B0604030504040204" pitchFamily="50" charset="-128"/>
                <a:ea typeface="Meiryo UI" panose="020B0604030504040204" pitchFamily="50" charset="-128"/>
              </a:rPr>
              <a:t>【</a:t>
            </a:r>
            <a:r>
              <a:rPr lang="ja-JP" altLang="en-US" sz="1350" dirty="0">
                <a:solidFill>
                  <a:schemeClr val="tx1"/>
                </a:solidFill>
                <a:latin typeface="Meiryo UI" panose="020B0604030504040204" pitchFamily="50" charset="-128"/>
                <a:ea typeface="Meiryo UI" panose="020B0604030504040204" pitchFamily="50" charset="-128"/>
              </a:rPr>
              <a:t>見積書</a:t>
            </a:r>
            <a:r>
              <a:rPr lang="en-US" altLang="ja-JP" sz="1350" dirty="0">
                <a:solidFill>
                  <a:schemeClr val="tx1"/>
                </a:solidFill>
                <a:latin typeface="Meiryo UI" panose="020B0604030504040204" pitchFamily="50" charset="-128"/>
                <a:ea typeface="Meiryo UI" panose="020B0604030504040204" pitchFamily="50" charset="-128"/>
              </a:rPr>
              <a:t>】</a:t>
            </a:r>
          </a:p>
          <a:p>
            <a:r>
              <a:rPr lang="ja-JP" altLang="en-US" sz="1350" dirty="0">
                <a:solidFill>
                  <a:schemeClr val="tx1"/>
                </a:solidFill>
                <a:latin typeface="Meiryo UI" panose="020B0604030504040204" pitchFamily="50" charset="-128"/>
                <a:ea typeface="Meiryo UI" panose="020B0604030504040204" pitchFamily="50" charset="-128"/>
              </a:rPr>
              <a:t>下記の費用が見積額に計上されている。</a:t>
            </a:r>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①端末で掲示する場合、外国人患者に対して診察</a:t>
            </a:r>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前の説明・確認事項を多言語で伝えるためのコン　</a:t>
            </a:r>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テンツ等の制作費用</a:t>
            </a:r>
            <a:endParaRPr lang="en-US" altLang="ja-JP" sz="1350" dirty="0">
              <a:solidFill>
                <a:schemeClr val="tx1"/>
              </a:solidFill>
              <a:latin typeface="Meiryo UI" panose="020B0604030504040204" pitchFamily="50" charset="-128"/>
              <a:ea typeface="Meiryo UI" panose="020B0604030504040204" pitchFamily="50" charset="-128"/>
            </a:endParaRPr>
          </a:p>
          <a:p>
            <a:r>
              <a:rPr lang="en-US" altLang="ja-JP" sz="1350" dirty="0">
                <a:solidFill>
                  <a:schemeClr val="tx1"/>
                </a:solidFill>
                <a:latin typeface="Meiryo UI" panose="020B0604030504040204" pitchFamily="50" charset="-128"/>
                <a:ea typeface="Meiryo UI" panose="020B0604030504040204" pitchFamily="50" charset="-128"/>
              </a:rPr>
              <a:t>   ※</a:t>
            </a:r>
            <a:r>
              <a:rPr lang="ja-JP" altLang="en-US" sz="1350" dirty="0">
                <a:solidFill>
                  <a:schemeClr val="tx1"/>
                </a:solidFill>
                <a:latin typeface="Meiryo UI" panose="020B0604030504040204" pitchFamily="50" charset="-128"/>
                <a:ea typeface="Meiryo UI" panose="020B0604030504040204" pitchFamily="50" charset="-128"/>
              </a:rPr>
              <a:t>紙媒体で掲示する場合、見積書の備考欄に</a:t>
            </a:r>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掲示内容を記載してください。</a:t>
            </a:r>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②ホームページで掲示する場合、</a:t>
            </a:r>
            <a:r>
              <a:rPr lang="ja-JP" altLang="en-US" sz="1350" u="sng" dirty="0">
                <a:solidFill>
                  <a:schemeClr val="tx1"/>
                </a:solidFill>
                <a:latin typeface="Meiryo UI" panose="020B0604030504040204" pitchFamily="50" charset="-128"/>
                <a:ea typeface="Meiryo UI" panose="020B0604030504040204" pitchFamily="50" charset="-128"/>
              </a:rPr>
              <a:t>該当ページのみ</a:t>
            </a:r>
            <a:r>
              <a:rPr lang="ja-JP" altLang="en-US" sz="1350" dirty="0">
                <a:solidFill>
                  <a:schemeClr val="tx1"/>
                </a:solidFill>
                <a:latin typeface="Meiryo UI" panose="020B0604030504040204" pitchFamily="50" charset="-128"/>
                <a:ea typeface="Meiryo UI" panose="020B0604030504040204" pitchFamily="50" charset="-128"/>
              </a:rPr>
              <a:t>の</a:t>
            </a:r>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改修費用</a:t>
            </a:r>
          </a:p>
        </p:txBody>
      </p:sp>
      <p:sp>
        <p:nvSpPr>
          <p:cNvPr id="17" name="四角形: 角を丸くする 16">
            <a:extLst>
              <a:ext uri="{FF2B5EF4-FFF2-40B4-BE49-F238E27FC236}">
                <a16:creationId xmlns:a16="http://schemas.microsoft.com/office/drawing/2014/main" id="{F913ACFB-1D94-4F6B-94A2-2DF8C1B51618}"/>
              </a:ext>
            </a:extLst>
          </p:cNvPr>
          <p:cNvSpPr/>
          <p:nvPr/>
        </p:nvSpPr>
        <p:spPr>
          <a:xfrm>
            <a:off x="4730272" y="5679865"/>
            <a:ext cx="7322348"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大阪府行政オンラインシステムで申請してください。</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様式は記入例を参考に、必要事項が全て記入できているか確認してください。</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記入内容が具体的でない場合、大阪府より確認させていただく場合があります。</a:t>
            </a:r>
            <a:endParaRPr kumimoji="1" lang="ja-JP" altLang="en-US" sz="1600" dirty="0">
              <a:solidFill>
                <a:schemeClr val="tx1"/>
              </a:solidFill>
            </a:endParaRPr>
          </a:p>
        </p:txBody>
      </p:sp>
      <p:sp>
        <p:nvSpPr>
          <p:cNvPr id="20" name="四角形: 角を丸くする 19">
            <a:extLst>
              <a:ext uri="{FF2B5EF4-FFF2-40B4-BE49-F238E27FC236}">
                <a16:creationId xmlns:a16="http://schemas.microsoft.com/office/drawing/2014/main" id="{73EE592B-AFAC-4351-B6F3-DC7EF57AB32B}"/>
              </a:ext>
            </a:extLst>
          </p:cNvPr>
          <p:cNvSpPr/>
          <p:nvPr/>
        </p:nvSpPr>
        <p:spPr>
          <a:xfrm>
            <a:off x="10012094" y="2654202"/>
            <a:ext cx="2040526" cy="223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latin typeface="Meiryo UI" panose="020B0604030504040204" pitchFamily="50" charset="-128"/>
                <a:ea typeface="Meiryo UI" panose="020B0604030504040204" pitchFamily="50" charset="-128"/>
              </a:rPr>
              <a:t>再度見積書を取り直してください。</a:t>
            </a:r>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（補足）</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①端末で掲示する場合に</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既存のコンテンツ等を使</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用する場合は、コンテンツ</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等の内容について、様式</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第１号別紙１に具体的</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に記載してださい。</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2" name="矢印: 右 21">
            <a:extLst>
              <a:ext uri="{FF2B5EF4-FFF2-40B4-BE49-F238E27FC236}">
                <a16:creationId xmlns:a16="http://schemas.microsoft.com/office/drawing/2014/main" id="{9F1080D2-E1D4-4E0B-A8C4-EECF00B0D025}"/>
              </a:ext>
            </a:extLst>
          </p:cNvPr>
          <p:cNvSpPr/>
          <p:nvPr/>
        </p:nvSpPr>
        <p:spPr>
          <a:xfrm>
            <a:off x="8847183" y="3446672"/>
            <a:ext cx="1008000"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いいえ</a:t>
            </a:r>
            <a:endParaRPr kumimoji="1" lang="ja-JP" altLang="en-US" sz="1600" dirty="0"/>
          </a:p>
        </p:txBody>
      </p:sp>
      <p:sp>
        <p:nvSpPr>
          <p:cNvPr id="4" name="テキスト ボックス 3">
            <a:extLst>
              <a:ext uri="{FF2B5EF4-FFF2-40B4-BE49-F238E27FC236}">
                <a16:creationId xmlns:a16="http://schemas.microsoft.com/office/drawing/2014/main" id="{5640399F-23EF-4E23-B716-94B655ED5E71}"/>
              </a:ext>
            </a:extLst>
          </p:cNvPr>
          <p:cNvSpPr txBox="1"/>
          <p:nvPr/>
        </p:nvSpPr>
        <p:spPr>
          <a:xfrm>
            <a:off x="0" y="-3130"/>
            <a:ext cx="12191999" cy="369332"/>
          </a:xfrm>
          <a:prstGeom prst="rect">
            <a:avLst/>
          </a:prstGeom>
          <a:solidFill>
            <a:schemeClr val="accent1"/>
          </a:solid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（４）外国人患者向けの情報発信の補助金該当費用に関するフローチャート（令和８年４月</a:t>
            </a:r>
            <a:r>
              <a:rPr kumimoji="1" lang="en-US" altLang="ja-JP" b="1" dirty="0">
                <a:solidFill>
                  <a:schemeClr val="bg1"/>
                </a:solidFill>
                <a:latin typeface="Meiryo UI" panose="020B0604030504040204" pitchFamily="50" charset="-128"/>
                <a:ea typeface="Meiryo UI" panose="020B0604030504040204" pitchFamily="50" charset="-128"/>
              </a:rPr>
              <a:t>28</a:t>
            </a:r>
            <a:r>
              <a:rPr kumimoji="1" lang="ja-JP" altLang="en-US" b="1" dirty="0">
                <a:solidFill>
                  <a:schemeClr val="bg1"/>
                </a:solidFill>
                <a:latin typeface="Meiryo UI" panose="020B0604030504040204" pitchFamily="50" charset="-128"/>
                <a:ea typeface="Meiryo UI" panose="020B0604030504040204" pitchFamily="50" charset="-128"/>
              </a:rPr>
              <a:t>日追加）</a:t>
            </a:r>
          </a:p>
        </p:txBody>
      </p:sp>
      <p:sp>
        <p:nvSpPr>
          <p:cNvPr id="18" name="矢印: 下 17">
            <a:extLst>
              <a:ext uri="{FF2B5EF4-FFF2-40B4-BE49-F238E27FC236}">
                <a16:creationId xmlns:a16="http://schemas.microsoft.com/office/drawing/2014/main" id="{BE748813-181E-4D1C-BA35-F0885D2E96C7}"/>
              </a:ext>
            </a:extLst>
          </p:cNvPr>
          <p:cNvSpPr/>
          <p:nvPr/>
        </p:nvSpPr>
        <p:spPr>
          <a:xfrm>
            <a:off x="6082980" y="5029081"/>
            <a:ext cx="1260000" cy="54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a:t>はい</a:t>
            </a:r>
          </a:p>
        </p:txBody>
      </p:sp>
    </p:spTree>
    <p:extLst>
      <p:ext uri="{BB962C8B-B14F-4D97-AF65-F5344CB8AC3E}">
        <p14:creationId xmlns:p14="http://schemas.microsoft.com/office/powerpoint/2010/main" val="336315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D18A6-4DD7-C2AF-F381-C594709AC5FD}"/>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64BD1145-32E8-750B-8197-3938A33BCF9A}"/>
              </a:ext>
            </a:extLst>
          </p:cNvPr>
          <p:cNvSpPr>
            <a:spLocks noGrp="1"/>
          </p:cNvSpPr>
          <p:nvPr>
            <p:ph type="title"/>
          </p:nvPr>
        </p:nvSpPr>
        <p:spPr>
          <a:xfrm>
            <a:off x="838200" y="2766218"/>
            <a:ext cx="10515600" cy="1325563"/>
          </a:xfrm>
        </p:spPr>
        <p:txBody>
          <a:bodyPr>
            <a:normAutofit/>
          </a:bodyPr>
          <a:lstStyle/>
          <a:p>
            <a:pPr algn="ctr"/>
            <a:r>
              <a:rPr kumimoji="1" lang="ja-JP" altLang="en-US" sz="3200" dirty="0">
                <a:latin typeface="BIZ UDPゴシック" panose="020B0400000000000000" pitchFamily="50" charset="-128"/>
                <a:ea typeface="BIZ UDPゴシック" panose="020B0400000000000000" pitchFamily="50" charset="-128"/>
              </a:rPr>
              <a:t>１．全体事項</a:t>
            </a:r>
          </a:p>
        </p:txBody>
      </p:sp>
      <p:sp>
        <p:nvSpPr>
          <p:cNvPr id="5" name="テキスト ボックス 4">
            <a:extLst>
              <a:ext uri="{FF2B5EF4-FFF2-40B4-BE49-F238E27FC236}">
                <a16:creationId xmlns:a16="http://schemas.microsoft.com/office/drawing/2014/main" id="{57E85C18-4697-44AA-836C-11491689678A}"/>
              </a:ext>
            </a:extLst>
          </p:cNvPr>
          <p:cNvSpPr txBox="1"/>
          <p:nvPr/>
        </p:nvSpPr>
        <p:spPr>
          <a:xfrm>
            <a:off x="11652000" y="6488668"/>
            <a:ext cx="540000"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241738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11139" y="467999"/>
            <a:ext cx="12192000" cy="639000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rPr>
              <a:t>　</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15" name="角丸四角形 14"/>
          <p:cNvSpPr/>
          <p:nvPr/>
        </p:nvSpPr>
        <p:spPr>
          <a:xfrm>
            <a:off x="83127" y="840656"/>
            <a:ext cx="12020204" cy="4403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大阪府では、増加する来阪外国人に対応するため、医療機関における外国人患者の受入体制の強化に取り組んでいます。</a:t>
            </a:r>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引き続き、</a:t>
            </a:r>
            <a:r>
              <a:rPr lang="ja-JP" altLang="en-US" sz="1200" dirty="0">
                <a:latin typeface="Meiryo UI" panose="020B0604030504040204" pitchFamily="50" charset="-128"/>
                <a:ea typeface="Meiryo UI" panose="020B0604030504040204" pitchFamily="50" charset="-128"/>
              </a:rPr>
              <a:t>来阪外国人の医療需要のさらなる増加が見込まれることから、医療機関における「医療費未収金リスク」の低減につながる費用を補助します。</a:t>
            </a:r>
          </a:p>
        </p:txBody>
      </p:sp>
      <p:sp>
        <p:nvSpPr>
          <p:cNvPr id="3" name="スライド番号プレースホルダー 2"/>
          <p:cNvSpPr>
            <a:spLocks noGrp="1"/>
          </p:cNvSpPr>
          <p:nvPr>
            <p:ph type="sldNum" sz="quarter" idx="12"/>
          </p:nvPr>
        </p:nvSpPr>
        <p:spPr/>
        <p:txBody>
          <a:bodyPr/>
          <a:lstStyle/>
          <a:p>
            <a:fld id="{9B6EF87B-DB20-4253-9782-3C634FAD5830}" type="slidenum">
              <a:rPr kumimoji="1" lang="ja-JP" altLang="en-US" smtClean="0"/>
              <a:t>3</a:t>
            </a:fld>
            <a:endParaRPr kumimoji="1" lang="ja-JP" altLang="en-US"/>
          </a:p>
        </p:txBody>
      </p:sp>
      <p:sp>
        <p:nvSpPr>
          <p:cNvPr id="14" name="角丸四角形 13"/>
          <p:cNvSpPr/>
          <p:nvPr/>
        </p:nvSpPr>
        <p:spPr>
          <a:xfrm>
            <a:off x="1854391" y="5222037"/>
            <a:ext cx="8609441" cy="1420135"/>
          </a:xfrm>
          <a:prstGeom prst="roundRect">
            <a:avLst>
              <a:gd name="adj" fmla="val 47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25" name="角丸四角形 24"/>
          <p:cNvSpPr/>
          <p:nvPr/>
        </p:nvSpPr>
        <p:spPr>
          <a:xfrm>
            <a:off x="83127" y="1653693"/>
            <a:ext cx="12020204" cy="5146118"/>
          </a:xfrm>
          <a:prstGeom prst="roundRect">
            <a:avLst>
              <a:gd name="adj" fmla="val 0"/>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rPr>
              <a:t>○ 補助対象施設</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厚労省の「外国人患者を受け入れる医療機関の情報を取りまとめたリスト」（以下、「リスト」という。）に掲載されている大阪府内の医療機関</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（病院・医科診療所・歯科診療所）が対象（令和８年３月末：</a:t>
            </a:r>
            <a:r>
              <a:rPr lang="en-US" altLang="ja-JP" sz="1400" dirty="0">
                <a:solidFill>
                  <a:schemeClr val="tx1"/>
                </a:solidFill>
                <a:latin typeface="Meiryo UI" panose="020B0604030504040204" pitchFamily="50" charset="-128"/>
                <a:ea typeface="Meiryo UI" panose="020B0604030504040204" pitchFamily="50" charset="-128"/>
              </a:rPr>
              <a:t>332</a:t>
            </a:r>
            <a:r>
              <a:rPr lang="ja-JP" altLang="en-US" sz="1400" dirty="0">
                <a:solidFill>
                  <a:schemeClr val="tx1"/>
                </a:solidFill>
                <a:latin typeface="Meiryo UI" panose="020B0604030504040204" pitchFamily="50" charset="-128"/>
                <a:ea typeface="Meiryo UI" panose="020B0604030504040204" pitchFamily="50" charset="-128"/>
              </a:rPr>
              <a:t>医療機関）</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申請時にリスト未掲載の医療機関については、補助金申請受付後、リスト掲載にかかる手続きについてご案内させていただきます。</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補助対象費用</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ⅰ</a:t>
            </a:r>
            <a:r>
              <a:rPr lang="ja-JP" altLang="en-US" sz="1400" dirty="0">
                <a:solidFill>
                  <a:schemeClr val="tx1"/>
                </a:solidFill>
                <a:latin typeface="Meiryo UI" panose="020B0604030504040204" pitchFamily="50" charset="-128"/>
                <a:ea typeface="Meiryo UI" panose="020B0604030504040204" pitchFamily="50" charset="-128"/>
              </a:rPr>
              <a:t>）保険・保証サービスの費用</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・契約開始から１年以内のサービス費用（保険料・保証料等）が補助対象</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・外国人患者専用でなくとも、</a:t>
            </a:r>
            <a:r>
              <a:rPr lang="ja-JP" altLang="en-US" sz="1050" u="sng" dirty="0">
                <a:solidFill>
                  <a:schemeClr val="tx1"/>
                </a:solidFill>
                <a:latin typeface="Meiryo UI" panose="020B0604030504040204" pitchFamily="50" charset="-128"/>
                <a:ea typeface="Meiryo UI" panose="020B0604030504040204" pitchFamily="50" charset="-128"/>
              </a:rPr>
              <a:t>外国人患者も対象に含む</a:t>
            </a:r>
            <a:r>
              <a:rPr lang="ja-JP" altLang="en-US" sz="1050" dirty="0">
                <a:solidFill>
                  <a:schemeClr val="tx1"/>
                </a:solidFill>
                <a:latin typeface="Meiryo UI" panose="020B0604030504040204" pitchFamily="50" charset="-128"/>
                <a:ea typeface="Meiryo UI" panose="020B0604030504040204" pitchFamily="50" charset="-128"/>
              </a:rPr>
              <a:t>サービスであれば補助対象</a:t>
            </a:r>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ⅱ</a:t>
            </a:r>
            <a:r>
              <a:rPr lang="ja-JP" altLang="en-US" sz="1400" dirty="0">
                <a:solidFill>
                  <a:schemeClr val="tx1"/>
                </a:solidFill>
                <a:latin typeface="Meiryo UI" panose="020B0604030504040204" pitchFamily="50" charset="-128"/>
                <a:ea typeface="Meiryo UI" panose="020B0604030504040204" pitchFamily="50" charset="-128"/>
              </a:rPr>
              <a:t>）外国人患者対応研修に係る費用</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職員が参加する院外研修</a:t>
            </a:r>
            <a:r>
              <a:rPr lang="en-US" altLang="ja-JP" sz="1050" dirty="0">
                <a:solidFill>
                  <a:schemeClr val="tx1"/>
                </a:solidFill>
                <a:latin typeface="Meiryo UI" panose="020B0604030504040204" pitchFamily="50" charset="-128"/>
                <a:ea typeface="Meiryo UI" panose="020B0604030504040204" pitchFamily="50" charset="-128"/>
              </a:rPr>
              <a:t>】</a:t>
            </a:r>
          </a:p>
          <a:p>
            <a:r>
              <a:rPr lang="ja-JP" altLang="en-US" sz="1050" dirty="0">
                <a:solidFill>
                  <a:schemeClr val="tx1"/>
                </a:solidFill>
                <a:latin typeface="Meiryo UI" panose="020B0604030504040204" pitchFamily="50" charset="-128"/>
                <a:ea typeface="Meiryo UI" panose="020B0604030504040204" pitchFamily="50" charset="-128"/>
              </a:rPr>
              <a:t>　　　　　　　　　民間団体等が開催している外国人患者対応にかかる研修（実地・オンラインどちらも可）の参加費用（受講料・テキスト代等）</a:t>
            </a: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上記研修に要した旅費や通信費等は対象外</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外部講師による院内研修</a:t>
            </a:r>
            <a:r>
              <a:rPr lang="en-US" altLang="ja-JP" sz="1050" dirty="0">
                <a:solidFill>
                  <a:schemeClr val="tx1"/>
                </a:solidFill>
                <a:latin typeface="Meiryo UI" panose="020B0604030504040204" pitchFamily="50" charset="-128"/>
                <a:ea typeface="Meiryo UI" panose="020B0604030504040204" pitchFamily="50" charset="-128"/>
              </a:rPr>
              <a:t>】</a:t>
            </a:r>
          </a:p>
          <a:p>
            <a:r>
              <a:rPr lang="ja-JP" altLang="en-US" sz="1050" dirty="0">
                <a:solidFill>
                  <a:schemeClr val="tx1"/>
                </a:solidFill>
                <a:latin typeface="Meiryo UI" panose="020B0604030504040204" pitchFamily="50" charset="-128"/>
                <a:ea typeface="Meiryo UI" panose="020B0604030504040204" pitchFamily="50" charset="-128"/>
              </a:rPr>
              <a:t>　　　　　　　　　報償費（謝金）、旅費、印刷製本費、使用料及び賃借料（会場借料）等</a:t>
            </a:r>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ⅲ</a:t>
            </a:r>
            <a:r>
              <a:rPr lang="ja-JP" altLang="en-US" sz="1400" dirty="0">
                <a:solidFill>
                  <a:schemeClr val="tx1"/>
                </a:solidFill>
                <a:latin typeface="Meiryo UI" panose="020B0604030504040204" pitchFamily="50" charset="-128"/>
                <a:ea typeface="Meiryo UI" panose="020B0604030504040204" pitchFamily="50" charset="-128"/>
              </a:rPr>
              <a:t>）キャッシュレス化対応に係る初期費用</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当該事業区分の申請は</a:t>
            </a:r>
            <a:r>
              <a:rPr lang="en-US" altLang="ja-JP" sz="1050" dirty="0">
                <a:solidFill>
                  <a:schemeClr val="tx1"/>
                </a:solidFill>
                <a:latin typeface="Meiryo UI" panose="020B0604030504040204" pitchFamily="50" charset="-128"/>
                <a:ea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rPr>
              <a:t>医療機関につき</a:t>
            </a:r>
            <a:r>
              <a:rPr lang="en-US" altLang="ja-JP" sz="1050" dirty="0">
                <a:solidFill>
                  <a:schemeClr val="tx1"/>
                </a:solidFill>
                <a:latin typeface="Meiryo UI" panose="020B0604030504040204" pitchFamily="50" charset="-128"/>
                <a:ea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rPr>
              <a:t>回限り</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・決済端末の購入費用等が補助対象であり、クレジットカード手数料等のランニングコストは対象外</a:t>
            </a:r>
            <a:br>
              <a:rPr lang="en-US" altLang="ja-JP" sz="1050" dirty="0">
                <a:solidFill>
                  <a:schemeClr val="tx1"/>
                </a:solidFill>
                <a:latin typeface="Meiryo UI" panose="020B0604030504040204" pitchFamily="50" charset="-128"/>
                <a:ea typeface="Meiryo UI" panose="020B0604030504040204" pitchFamily="50" charset="-128"/>
              </a:rPr>
            </a:br>
            <a:r>
              <a:rPr lang="ja-JP" altLang="en-US" sz="1050" dirty="0">
                <a:solidFill>
                  <a:schemeClr val="tx1"/>
                </a:solidFill>
                <a:latin typeface="Meiryo UI" panose="020B0604030504040204" pitchFamily="50" charset="-128"/>
                <a:ea typeface="Meiryo UI" panose="020B0604030504040204" pitchFamily="50" charset="-128"/>
              </a:rPr>
              <a:t>　　　　　　　　・既にキャッシュレス決済を導入していても、外国人患者の利用頻度の高いクレジットカードや決済方法に対応するなど、 </a:t>
            </a:r>
            <a:br>
              <a:rPr lang="en-US" altLang="ja-JP" sz="1050" dirty="0">
                <a:solidFill>
                  <a:schemeClr val="tx1"/>
                </a:solidFill>
                <a:latin typeface="Meiryo UI" panose="020B0604030504040204" pitchFamily="50" charset="-128"/>
                <a:ea typeface="Meiryo UI" panose="020B0604030504040204" pitchFamily="50" charset="-128"/>
              </a:rPr>
            </a:br>
            <a:r>
              <a:rPr lang="ja-JP" altLang="en-US" sz="1050" dirty="0">
                <a:solidFill>
                  <a:schemeClr val="tx1"/>
                </a:solidFill>
                <a:latin typeface="Meiryo UI" panose="020B0604030504040204" pitchFamily="50" charset="-128"/>
                <a:ea typeface="Meiryo UI" panose="020B0604030504040204" pitchFamily="50" charset="-128"/>
              </a:rPr>
              <a:t>　　　　　　　　　現在よりも多くの外国人患者を受け入れるための機器購入等の初期費用であれば、補助対象</a:t>
            </a:r>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ⅳ</a:t>
            </a:r>
            <a:r>
              <a:rPr lang="ja-JP" altLang="en-US" sz="1400" dirty="0">
                <a:solidFill>
                  <a:schemeClr val="tx1"/>
                </a:solidFill>
                <a:latin typeface="Meiryo UI" panose="020B0604030504040204" pitchFamily="50" charset="-128"/>
                <a:ea typeface="Meiryo UI" panose="020B0604030504040204" pitchFamily="50" charset="-128"/>
              </a:rPr>
              <a:t>）外国人患者向けの情報発信</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当該事業区分の申請は</a:t>
            </a:r>
            <a:r>
              <a:rPr lang="en-US" altLang="ja-JP" sz="1050" dirty="0">
                <a:solidFill>
                  <a:schemeClr val="tx1"/>
                </a:solidFill>
                <a:latin typeface="Meiryo UI" panose="020B0604030504040204" pitchFamily="50" charset="-128"/>
                <a:ea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rPr>
              <a:t>医療機関につき</a:t>
            </a:r>
            <a:r>
              <a:rPr lang="en-US" altLang="ja-JP" sz="1050" dirty="0">
                <a:solidFill>
                  <a:schemeClr val="tx1"/>
                </a:solidFill>
                <a:latin typeface="Meiryo UI" panose="020B0604030504040204" pitchFamily="50" charset="-128"/>
                <a:ea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rPr>
              <a:t>回限り</a:t>
            </a:r>
            <a:br>
              <a:rPr lang="en-US" altLang="ja-JP" sz="1050" dirty="0">
                <a:solidFill>
                  <a:schemeClr val="tx1"/>
                </a:solidFill>
                <a:latin typeface="Meiryo UI" panose="020B0604030504040204" pitchFamily="50" charset="-128"/>
                <a:ea typeface="Meiryo UI" panose="020B0604030504040204" pitchFamily="50" charset="-128"/>
              </a:rPr>
            </a:br>
            <a:r>
              <a:rPr lang="ja-JP" altLang="en-US" sz="1050" dirty="0">
                <a:solidFill>
                  <a:schemeClr val="tx1"/>
                </a:solidFill>
                <a:latin typeface="Meiryo UI" panose="020B0604030504040204" pitchFamily="50" charset="-128"/>
                <a:ea typeface="Meiryo UI" panose="020B0604030504040204" pitchFamily="50" charset="-128"/>
              </a:rPr>
              <a:t>　　　　　　　　・外国人患者に対して診察前の説明・確認事項を多言語で伝えるため環境整備に要する費用</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・翻訳ツールの導入費用は対象外</a:t>
            </a:r>
            <a:br>
              <a:rPr lang="en-US" altLang="ja-JP" sz="1050" dirty="0">
                <a:solidFill>
                  <a:schemeClr val="tx1"/>
                </a:solidFill>
                <a:latin typeface="Meiryo UI" panose="020B0604030504040204" pitchFamily="50" charset="-128"/>
                <a:ea typeface="Meiryo UI" panose="020B0604030504040204" pitchFamily="50" charset="-128"/>
              </a:rPr>
            </a:b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交付申請期間</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令和８年４月</a:t>
            </a:r>
            <a:r>
              <a:rPr lang="en-US" altLang="ja-JP" sz="1400" dirty="0">
                <a:solidFill>
                  <a:schemeClr val="tx1"/>
                </a:solidFill>
                <a:latin typeface="Meiryo UI" panose="020B0604030504040204" pitchFamily="50" charset="-128"/>
                <a:ea typeface="Meiryo UI" panose="020B0604030504040204" pitchFamily="50" charset="-128"/>
              </a:rPr>
              <a:t>15</a:t>
            </a:r>
            <a:r>
              <a:rPr lang="ja-JP" altLang="en-US" sz="1400" dirty="0">
                <a:solidFill>
                  <a:schemeClr val="tx1"/>
                </a:solidFill>
                <a:latin typeface="Meiryo UI" panose="020B0604030504040204" pitchFamily="50" charset="-128"/>
                <a:ea typeface="Meiryo UI" panose="020B0604030504040204" pitchFamily="50" charset="-128"/>
              </a:rPr>
              <a:t>日（水）～令和８年５月</a:t>
            </a:r>
            <a:r>
              <a:rPr lang="en-US" altLang="ja-JP" sz="1400" dirty="0">
                <a:solidFill>
                  <a:schemeClr val="tx1"/>
                </a:solidFill>
                <a:latin typeface="Meiryo UI" panose="020B0604030504040204" pitchFamily="50" charset="-128"/>
                <a:ea typeface="Meiryo UI" panose="020B0604030504040204" pitchFamily="50" charset="-128"/>
              </a:rPr>
              <a:t>29</a:t>
            </a:r>
            <a:r>
              <a:rPr lang="ja-JP" altLang="en-US" sz="1400" dirty="0">
                <a:solidFill>
                  <a:schemeClr val="tx1"/>
                </a:solidFill>
                <a:latin typeface="Meiryo UI" panose="020B0604030504040204" pitchFamily="50" charset="-128"/>
                <a:ea typeface="Meiryo UI" panose="020B0604030504040204" pitchFamily="50" charset="-128"/>
              </a:rPr>
              <a:t>日（金）</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p:txBody>
      </p:sp>
      <p:graphicFrame>
        <p:nvGraphicFramePr>
          <p:cNvPr id="8" name="表 8">
            <a:extLst>
              <a:ext uri="{FF2B5EF4-FFF2-40B4-BE49-F238E27FC236}">
                <a16:creationId xmlns:a16="http://schemas.microsoft.com/office/drawing/2014/main" id="{1E9929D8-4B59-4EBB-94D8-040CDD4D5831}"/>
              </a:ext>
            </a:extLst>
          </p:cNvPr>
          <p:cNvGraphicFramePr>
            <a:graphicFrameLocks noGrp="1"/>
          </p:cNvGraphicFramePr>
          <p:nvPr>
            <p:extLst>
              <p:ext uri="{D42A27DB-BD31-4B8C-83A1-F6EECF244321}">
                <p14:modId xmlns:p14="http://schemas.microsoft.com/office/powerpoint/2010/main" val="842223127"/>
              </p:ext>
            </p:extLst>
          </p:nvPr>
        </p:nvGraphicFramePr>
        <p:xfrm>
          <a:off x="7669931" y="4099485"/>
          <a:ext cx="4284000" cy="261612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4864664"/>
                    </a:ext>
                  </a:extLst>
                </a:gridCol>
                <a:gridCol w="2340000">
                  <a:extLst>
                    <a:ext uri="{9D8B030D-6E8A-4147-A177-3AD203B41FA5}">
                      <a16:colId xmlns:a16="http://schemas.microsoft.com/office/drawing/2014/main" val="4235690838"/>
                    </a:ext>
                  </a:extLst>
                </a:gridCol>
                <a:gridCol w="828000">
                  <a:extLst>
                    <a:ext uri="{9D8B030D-6E8A-4147-A177-3AD203B41FA5}">
                      <a16:colId xmlns:a16="http://schemas.microsoft.com/office/drawing/2014/main" val="180090993"/>
                    </a:ext>
                  </a:extLst>
                </a:gridCol>
                <a:gridCol w="828000">
                  <a:extLst>
                    <a:ext uri="{9D8B030D-6E8A-4147-A177-3AD203B41FA5}">
                      <a16:colId xmlns:a16="http://schemas.microsoft.com/office/drawing/2014/main" val="4113618812"/>
                    </a:ext>
                  </a:extLst>
                </a:gridCol>
              </a:tblGrid>
              <a:tr h="288000">
                <a:tc rowSpan="2" gridSpan="2">
                  <a:txBody>
                    <a:bodyPr/>
                    <a:lstStyle/>
                    <a:p>
                      <a:pPr algn="ctr">
                        <a:lnSpc>
                          <a:spcPct val="100000"/>
                        </a:lnSpc>
                      </a:pPr>
                      <a:r>
                        <a:rPr kumimoji="1" lang="ja-JP" altLang="en-US" sz="1000" dirty="0">
                          <a:solidFill>
                            <a:schemeClr val="tx1"/>
                          </a:solidFill>
                          <a:latin typeface="Meiryo UI" panose="020B0604030504040204" pitchFamily="50" charset="-128"/>
                          <a:ea typeface="Meiryo UI" panose="020B0604030504040204" pitchFamily="50" charset="-128"/>
                        </a:rPr>
                        <a:t>補助上限額</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000" dirty="0">
                          <a:solidFill>
                            <a:schemeClr val="tx1"/>
                          </a:solidFill>
                          <a:latin typeface="Meiryo UI" panose="020B0604030504040204" pitchFamily="50" charset="-128"/>
                          <a:ea typeface="Meiryo UI" panose="020B0604030504040204" pitchFamily="50" charset="-128"/>
                        </a:rPr>
                        <a:t>（補助基準額）</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hMerge="1">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補助上限額</a:t>
                      </a:r>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ja-JP" altLang="en-US" sz="1000" dirty="0">
                          <a:solidFill>
                            <a:schemeClr val="tx1"/>
                          </a:solidFill>
                          <a:latin typeface="Meiryo UI" panose="020B0604030504040204" pitchFamily="50" charset="-128"/>
                          <a:ea typeface="Meiryo UI" panose="020B0604030504040204" pitchFamily="50" charset="-128"/>
                        </a:rPr>
                        <a:t>病　院</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000" dirty="0">
                          <a:solidFill>
                            <a:schemeClr val="tx1"/>
                          </a:solidFill>
                          <a:latin typeface="Meiryo UI" panose="020B0604030504040204" pitchFamily="50" charset="-128"/>
                          <a:ea typeface="Meiryo UI" panose="020B0604030504040204" pitchFamily="50" charset="-128"/>
                        </a:rPr>
                        <a:t>診療所</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19354236"/>
                  </a:ext>
                </a:extLst>
              </a:tr>
              <a:tr h="43200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50" b="1" u="sng" dirty="0">
                          <a:solidFill>
                            <a:schemeClr val="tx1"/>
                          </a:solidFill>
                          <a:latin typeface="Meiryo UI" panose="020B0604030504040204" pitchFamily="50" charset="-128"/>
                          <a:ea typeface="Meiryo UI" panose="020B0604030504040204" pitchFamily="50" charset="-128"/>
                        </a:rPr>
                        <a:t>25</a:t>
                      </a:r>
                      <a:r>
                        <a:rPr kumimoji="1" lang="ja-JP" altLang="en-US" sz="950" b="1" u="sng" dirty="0">
                          <a:solidFill>
                            <a:schemeClr val="tx1"/>
                          </a:solidFill>
                          <a:latin typeface="Meiryo UI" panose="020B0604030504040204" pitchFamily="50" charset="-128"/>
                          <a:ea typeface="Meiryo UI" panose="020B0604030504040204" pitchFamily="50" charset="-128"/>
                        </a:rPr>
                        <a:t>万円</a:t>
                      </a:r>
                      <a:endParaRPr kumimoji="1" lang="en-US" altLang="ja-JP" sz="950" b="1" u="sng"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b="1" u="sng" dirty="0">
                          <a:solidFill>
                            <a:schemeClr val="tx1"/>
                          </a:solidFill>
                          <a:latin typeface="Meiryo UI" panose="020B0604030504040204" pitchFamily="50" charset="-128"/>
                          <a:ea typeface="Meiryo UI" panose="020B0604030504040204" pitchFamily="50" charset="-128"/>
                        </a:rPr>
                        <a:t>（</a:t>
                      </a:r>
                      <a:r>
                        <a:rPr kumimoji="1" lang="en-US" altLang="ja-JP" sz="950" b="1" u="sng" dirty="0">
                          <a:solidFill>
                            <a:schemeClr val="tx1"/>
                          </a:solidFill>
                          <a:latin typeface="Meiryo UI" panose="020B0604030504040204" pitchFamily="50" charset="-128"/>
                          <a:ea typeface="Meiryo UI" panose="020B0604030504040204" pitchFamily="50" charset="-128"/>
                        </a:rPr>
                        <a:t>50</a:t>
                      </a:r>
                      <a:r>
                        <a:rPr kumimoji="1" lang="ja-JP" altLang="en-US" sz="950" b="1" u="sng" dirty="0">
                          <a:solidFill>
                            <a:schemeClr val="tx1"/>
                          </a:solidFill>
                          <a:latin typeface="Meiryo UI" panose="020B0604030504040204" pitchFamily="50" charset="-128"/>
                          <a:ea typeface="Meiryo UI" panose="020B0604030504040204" pitchFamily="50" charset="-128"/>
                        </a:rPr>
                        <a:t>万円）</a:t>
                      </a:r>
                      <a:endParaRPr kumimoji="1" lang="en-US" altLang="ja-JP" sz="950" b="1" u="sng"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50" b="1" u="sng" dirty="0">
                          <a:solidFill>
                            <a:schemeClr val="tx1"/>
                          </a:solidFill>
                          <a:latin typeface="Meiryo UI" panose="020B0604030504040204" pitchFamily="50" charset="-128"/>
                          <a:ea typeface="Meiryo UI" panose="020B0604030504040204" pitchFamily="50" charset="-128"/>
                        </a:rPr>
                        <a:t>25</a:t>
                      </a:r>
                      <a:r>
                        <a:rPr kumimoji="1" lang="ja-JP" altLang="en-US" sz="950" b="1" u="sng" dirty="0">
                          <a:solidFill>
                            <a:schemeClr val="tx1"/>
                          </a:solidFill>
                          <a:latin typeface="Meiryo UI" panose="020B0604030504040204" pitchFamily="50" charset="-128"/>
                          <a:ea typeface="Meiryo UI" panose="020B0604030504040204" pitchFamily="50" charset="-128"/>
                        </a:rPr>
                        <a:t>万円</a:t>
                      </a:r>
                      <a:endParaRPr kumimoji="1" lang="en-US" altLang="ja-JP" sz="950" b="1" u="sng"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b="1" u="sng" dirty="0">
                          <a:solidFill>
                            <a:schemeClr val="tx1"/>
                          </a:solidFill>
                          <a:latin typeface="Meiryo UI" panose="020B0604030504040204" pitchFamily="50" charset="-128"/>
                          <a:ea typeface="Meiryo UI" panose="020B0604030504040204" pitchFamily="50" charset="-128"/>
                        </a:rPr>
                        <a:t>（</a:t>
                      </a:r>
                      <a:r>
                        <a:rPr kumimoji="1" lang="en-US" altLang="ja-JP" sz="950" b="1" u="sng" dirty="0">
                          <a:solidFill>
                            <a:schemeClr val="tx1"/>
                          </a:solidFill>
                          <a:latin typeface="Meiryo UI" panose="020B0604030504040204" pitchFamily="50" charset="-128"/>
                          <a:ea typeface="Meiryo UI" panose="020B0604030504040204" pitchFamily="50" charset="-128"/>
                        </a:rPr>
                        <a:t>50</a:t>
                      </a:r>
                      <a:r>
                        <a:rPr kumimoji="1" lang="ja-JP" altLang="en-US" sz="950" b="1" u="sng" dirty="0">
                          <a:solidFill>
                            <a:schemeClr val="tx1"/>
                          </a:solidFill>
                          <a:latin typeface="Meiryo UI" panose="020B0604030504040204" pitchFamily="50" charset="-128"/>
                          <a:ea typeface="Meiryo UI" panose="020B0604030504040204" pitchFamily="50" charset="-128"/>
                        </a:rPr>
                        <a:t>万円）</a:t>
                      </a:r>
                      <a:endParaRPr kumimoji="1" lang="en-US" altLang="ja-JP" sz="950" b="1" u="sng"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309111231"/>
                  </a:ext>
                </a:extLst>
              </a:tr>
              <a:tr h="468000">
                <a:tc rowSpan="4">
                  <a:txBody>
                    <a:bodyPr/>
                    <a:lstStyle/>
                    <a:p>
                      <a:pPr algn="ctr"/>
                      <a:r>
                        <a:rPr kumimoji="1" lang="ja-JP" altLang="en-US" sz="1000" dirty="0">
                          <a:latin typeface="Meiryo UI" panose="020B0604030504040204" pitchFamily="50" charset="-128"/>
                          <a:ea typeface="Meiryo UI" panose="020B0604030504040204" pitchFamily="50" charset="-128"/>
                        </a:rPr>
                        <a:t>支援メニュー</a:t>
                      </a:r>
                    </a:p>
                  </a:txBody>
                  <a:tcPr vert="eaVert" anchor="ctr">
                    <a:lnT w="12700" cap="flat" cmpd="sng" algn="ctr">
                      <a:solidFill>
                        <a:schemeClr val="tx1"/>
                      </a:solidFill>
                      <a:prstDash val="solid"/>
                      <a:round/>
                      <a:headEnd type="none" w="med" len="med"/>
                      <a:tailEnd type="none" w="med" len="med"/>
                    </a:lnT>
                  </a:tcPr>
                </a:tc>
                <a:tc>
                  <a:txBody>
                    <a:bodyPr/>
                    <a:lstStyle/>
                    <a:p>
                      <a:pPr algn="l">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ⅰ</a:t>
                      </a:r>
                      <a:r>
                        <a:rPr kumimoji="1" lang="ja-JP" altLang="en-US" sz="950" dirty="0">
                          <a:solidFill>
                            <a:schemeClr val="tx1"/>
                          </a:solidFill>
                          <a:latin typeface="Meiryo UI" panose="020B0604030504040204" pitchFamily="50" charset="-128"/>
                          <a:ea typeface="Meiryo UI" panose="020B0604030504040204" pitchFamily="50" charset="-128"/>
                        </a:rPr>
                        <a:t>）保険・保証サービスの費用</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solidFill>
                            <a:schemeClr val="tx1"/>
                          </a:solidFill>
                          <a:latin typeface="Meiryo UI" panose="020B0604030504040204" pitchFamily="50" charset="-128"/>
                          <a:ea typeface="Meiryo UI" panose="020B0604030504040204" pitchFamily="50" charset="-128"/>
                        </a:rPr>
                        <a:t>25</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50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solidFill>
                            <a:schemeClr val="tx1"/>
                          </a:solidFill>
                          <a:latin typeface="Meiryo UI" panose="020B0604030504040204" pitchFamily="50" charset="-128"/>
                          <a:ea typeface="Meiryo UI" panose="020B0604030504040204" pitchFamily="50" charset="-128"/>
                        </a:rPr>
                        <a:t>25</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50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B w="635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827787423"/>
                  </a:ext>
                </a:extLst>
              </a:tr>
              <a:tr h="468000">
                <a:tc vMerge="1">
                  <a:txBody>
                    <a:bodyPr/>
                    <a:lstStyle/>
                    <a:p>
                      <a:endParaRPr kumimoji="1" lang="ja-JP" altLang="en-US"/>
                    </a:p>
                  </a:txBody>
                  <a:tcPr/>
                </a:tc>
                <a:tc>
                  <a:txBody>
                    <a:bodyPr/>
                    <a:lstStyle/>
                    <a:p>
                      <a:pPr algn="l">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ⅱ</a:t>
                      </a:r>
                      <a:r>
                        <a:rPr kumimoji="1" lang="ja-JP" altLang="en-US" sz="950" dirty="0">
                          <a:solidFill>
                            <a:schemeClr val="tx1"/>
                          </a:solidFill>
                          <a:latin typeface="Meiryo UI" panose="020B0604030504040204" pitchFamily="50" charset="-128"/>
                          <a:ea typeface="Meiryo UI" panose="020B0604030504040204" pitchFamily="50" charset="-128"/>
                        </a:rPr>
                        <a:t>）外国人患者対応研修に係る費用</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solidFill>
                            <a:schemeClr val="tx1"/>
                          </a:solidFill>
                          <a:latin typeface="Meiryo UI" panose="020B0604030504040204" pitchFamily="50" charset="-128"/>
                          <a:ea typeface="Meiryo UI" panose="020B0604030504040204" pitchFamily="50" charset="-128"/>
                        </a:rPr>
                        <a:t>5</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10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solidFill>
                            <a:schemeClr val="tx1"/>
                          </a:solidFill>
                          <a:latin typeface="Meiryo UI" panose="020B0604030504040204" pitchFamily="50" charset="-128"/>
                          <a:ea typeface="Meiryo UI" panose="020B0604030504040204" pitchFamily="50" charset="-128"/>
                        </a:rPr>
                        <a:t>2.5</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（５万円）</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372289715"/>
                  </a:ext>
                </a:extLst>
              </a:tr>
              <a:tr h="468000">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l">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ⅲ</a:t>
                      </a:r>
                      <a:r>
                        <a:rPr kumimoji="1" lang="ja-JP" altLang="en-US" sz="950" dirty="0">
                          <a:solidFill>
                            <a:schemeClr val="tx1"/>
                          </a:solidFill>
                          <a:latin typeface="Meiryo UI" panose="020B0604030504040204" pitchFamily="50" charset="-128"/>
                          <a:ea typeface="Meiryo UI" panose="020B0604030504040204" pitchFamily="50" charset="-128"/>
                        </a:rPr>
                        <a:t>）キャッシュレス化対応に係る初期費用</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l">
                        <a:lnSpc>
                          <a:spcPct val="100000"/>
                        </a:lnSpc>
                      </a:pP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クレジットカード手数料等のランニングコストは除く</a:t>
                      </a:r>
                      <a:br>
                        <a:rPr kumimoji="1" lang="en-US" altLang="ja-JP" sz="800" dirty="0">
                          <a:solidFill>
                            <a:schemeClr val="tx1"/>
                          </a:solidFill>
                          <a:latin typeface="Meiryo UI" panose="020B0604030504040204" pitchFamily="50" charset="-128"/>
                          <a:ea typeface="Meiryo UI" panose="020B0604030504040204" pitchFamily="50" charset="-128"/>
                        </a:rPr>
                      </a:b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当該事業区分の申請は</a:t>
                      </a:r>
                      <a:r>
                        <a:rPr kumimoji="1" lang="en-US" altLang="ja-JP" sz="800" dirty="0">
                          <a:solidFill>
                            <a:schemeClr val="tx1"/>
                          </a:solidFill>
                          <a:latin typeface="Meiryo UI" panose="020B0604030504040204" pitchFamily="50" charset="-128"/>
                          <a:ea typeface="Meiryo UI" panose="020B0604030504040204" pitchFamily="50" charset="-128"/>
                        </a:rPr>
                        <a:t>1</a:t>
                      </a:r>
                      <a:r>
                        <a:rPr kumimoji="1" lang="ja-JP" altLang="en-US" sz="800" dirty="0">
                          <a:solidFill>
                            <a:schemeClr val="tx1"/>
                          </a:solidFill>
                          <a:latin typeface="Meiryo UI" panose="020B0604030504040204" pitchFamily="50" charset="-128"/>
                          <a:ea typeface="Meiryo UI" panose="020B0604030504040204" pitchFamily="50" charset="-128"/>
                        </a:rPr>
                        <a:t>医療機関につき</a:t>
                      </a:r>
                      <a:r>
                        <a:rPr kumimoji="1" lang="en-US" altLang="ja-JP" sz="800" dirty="0">
                          <a:solidFill>
                            <a:schemeClr val="tx1"/>
                          </a:solidFill>
                          <a:latin typeface="Meiryo UI" panose="020B0604030504040204" pitchFamily="50" charset="-128"/>
                          <a:ea typeface="Meiryo UI" panose="020B0604030504040204" pitchFamily="50" charset="-128"/>
                        </a:rPr>
                        <a:t>1</a:t>
                      </a:r>
                      <a:r>
                        <a:rPr kumimoji="1" lang="ja-JP" altLang="en-US" sz="800" dirty="0">
                          <a:solidFill>
                            <a:schemeClr val="tx1"/>
                          </a:solidFill>
                          <a:latin typeface="Meiryo UI" panose="020B0604030504040204" pitchFamily="50" charset="-128"/>
                          <a:ea typeface="Meiryo UI" panose="020B0604030504040204" pitchFamily="50" charset="-128"/>
                        </a:rPr>
                        <a:t>回限り</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solidFill>
                            <a:schemeClr val="tx1"/>
                          </a:solidFill>
                          <a:latin typeface="Meiryo UI" panose="020B0604030504040204" pitchFamily="50" charset="-128"/>
                          <a:ea typeface="Meiryo UI" panose="020B0604030504040204" pitchFamily="50" charset="-128"/>
                        </a:rPr>
                        <a:t>10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20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solidFill>
                            <a:schemeClr val="tx1"/>
                          </a:solidFill>
                          <a:latin typeface="Meiryo UI" panose="020B0604030504040204" pitchFamily="50" charset="-128"/>
                          <a:ea typeface="Meiryo UI" panose="020B0604030504040204" pitchFamily="50" charset="-128"/>
                        </a:rPr>
                        <a:t>5</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10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517335902"/>
                  </a:ext>
                </a:extLst>
              </a:tr>
              <a:tr h="468000">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l">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ⅳ</a:t>
                      </a:r>
                      <a:r>
                        <a:rPr kumimoji="1" lang="ja-JP" altLang="en-US" sz="950" dirty="0">
                          <a:solidFill>
                            <a:schemeClr val="tx1"/>
                          </a:solidFill>
                          <a:latin typeface="Meiryo UI" panose="020B0604030504040204" pitchFamily="50" charset="-128"/>
                          <a:ea typeface="Meiryo UI" panose="020B0604030504040204" pitchFamily="50" charset="-128"/>
                        </a:rPr>
                        <a:t>）外国人患者向けの情報発信</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l">
                        <a:lnSpc>
                          <a:spcPct val="100000"/>
                        </a:lnSpc>
                      </a:pP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翻訳ツールの導入費用は除く</a:t>
                      </a:r>
                      <a:br>
                        <a:rPr kumimoji="1" lang="en-US" altLang="ja-JP" sz="800" dirty="0">
                          <a:solidFill>
                            <a:schemeClr val="tx1"/>
                          </a:solidFill>
                          <a:latin typeface="Meiryo UI" panose="020B0604030504040204" pitchFamily="50" charset="-128"/>
                          <a:ea typeface="Meiryo UI" panose="020B0604030504040204" pitchFamily="50" charset="-128"/>
                        </a:rPr>
                      </a:b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当該事業区分の申請は</a:t>
                      </a:r>
                      <a:r>
                        <a:rPr kumimoji="1" lang="en-US" altLang="ja-JP" sz="800" dirty="0">
                          <a:solidFill>
                            <a:schemeClr val="tx1"/>
                          </a:solidFill>
                          <a:latin typeface="Meiryo UI" panose="020B0604030504040204" pitchFamily="50" charset="-128"/>
                          <a:ea typeface="Meiryo UI" panose="020B0604030504040204" pitchFamily="50" charset="-128"/>
                        </a:rPr>
                        <a:t>1</a:t>
                      </a:r>
                      <a:r>
                        <a:rPr kumimoji="1" lang="ja-JP" altLang="en-US" sz="800" dirty="0">
                          <a:solidFill>
                            <a:schemeClr val="tx1"/>
                          </a:solidFill>
                          <a:latin typeface="Meiryo UI" panose="020B0604030504040204" pitchFamily="50" charset="-128"/>
                          <a:ea typeface="Meiryo UI" panose="020B0604030504040204" pitchFamily="50" charset="-128"/>
                        </a:rPr>
                        <a:t>医療機関につき</a:t>
                      </a:r>
                      <a:r>
                        <a:rPr kumimoji="1" lang="en-US" altLang="ja-JP" sz="800" dirty="0">
                          <a:solidFill>
                            <a:schemeClr val="tx1"/>
                          </a:solidFill>
                          <a:latin typeface="Meiryo UI" panose="020B0604030504040204" pitchFamily="50" charset="-128"/>
                          <a:ea typeface="Meiryo UI" panose="020B0604030504040204" pitchFamily="50" charset="-128"/>
                        </a:rPr>
                        <a:t>1</a:t>
                      </a:r>
                      <a:r>
                        <a:rPr kumimoji="1" lang="ja-JP" altLang="en-US" sz="800" dirty="0">
                          <a:solidFill>
                            <a:schemeClr val="tx1"/>
                          </a:solidFill>
                          <a:latin typeface="Meiryo UI" panose="020B0604030504040204" pitchFamily="50" charset="-128"/>
                          <a:ea typeface="Meiryo UI" panose="020B0604030504040204" pitchFamily="50" charset="-128"/>
                        </a:rPr>
                        <a:t>回限り</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tcPr>
                </a:tc>
                <a:tc>
                  <a:txBody>
                    <a:bodyPr/>
                    <a:lstStyle/>
                    <a:p>
                      <a:pPr algn="ctr">
                        <a:lnSpc>
                          <a:spcPct val="100000"/>
                        </a:lnSpc>
                      </a:pPr>
                      <a:r>
                        <a:rPr kumimoji="1" lang="en-US" altLang="ja-JP" sz="950" dirty="0">
                          <a:solidFill>
                            <a:schemeClr val="tx1"/>
                          </a:solidFill>
                          <a:latin typeface="Meiryo UI" panose="020B0604030504040204" pitchFamily="50" charset="-128"/>
                          <a:ea typeface="Meiryo UI" panose="020B0604030504040204" pitchFamily="50" charset="-128"/>
                        </a:rPr>
                        <a:t>20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40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tcPr>
                </a:tc>
                <a:tc>
                  <a:txBody>
                    <a:bodyPr/>
                    <a:lstStyle/>
                    <a:p>
                      <a:pPr algn="ctr">
                        <a:lnSpc>
                          <a:spcPct val="100000"/>
                        </a:lnSpc>
                      </a:pPr>
                      <a:r>
                        <a:rPr kumimoji="1" lang="en-US" altLang="ja-JP" sz="950" dirty="0">
                          <a:solidFill>
                            <a:schemeClr val="tx1"/>
                          </a:solidFill>
                          <a:latin typeface="Meiryo UI" panose="020B0604030504040204" pitchFamily="50" charset="-128"/>
                          <a:ea typeface="Meiryo UI" panose="020B0604030504040204" pitchFamily="50" charset="-128"/>
                        </a:rPr>
                        <a:t>20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950" dirty="0">
                          <a:solidFill>
                            <a:schemeClr val="tx1"/>
                          </a:solidFill>
                          <a:latin typeface="Meiryo UI" panose="020B0604030504040204" pitchFamily="50" charset="-128"/>
                          <a:ea typeface="Meiryo UI" panose="020B0604030504040204" pitchFamily="50" charset="-128"/>
                        </a:rPr>
                        <a:t>（</a:t>
                      </a:r>
                      <a:r>
                        <a:rPr kumimoji="1" lang="en-US" altLang="ja-JP" sz="950" dirty="0">
                          <a:solidFill>
                            <a:schemeClr val="tx1"/>
                          </a:solidFill>
                          <a:latin typeface="Meiryo UI" panose="020B0604030504040204" pitchFamily="50" charset="-128"/>
                          <a:ea typeface="Meiryo UI" panose="020B0604030504040204" pitchFamily="50" charset="-128"/>
                        </a:rPr>
                        <a:t>40</a:t>
                      </a:r>
                      <a:r>
                        <a:rPr kumimoji="1" lang="ja-JP" altLang="en-US" sz="950" dirty="0">
                          <a:solidFill>
                            <a:schemeClr val="tx1"/>
                          </a:solidFill>
                          <a:latin typeface="Meiryo UI" panose="020B0604030504040204" pitchFamily="50" charset="-128"/>
                          <a:ea typeface="Meiryo UI" panose="020B0604030504040204" pitchFamily="50" charset="-128"/>
                        </a:rPr>
                        <a:t>万円）</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932297313"/>
                  </a:ext>
                </a:extLst>
              </a:tr>
            </a:tbl>
          </a:graphicData>
        </a:graphic>
      </p:graphicFrame>
      <p:sp>
        <p:nvSpPr>
          <p:cNvPr id="19" name="タイトル 1">
            <a:extLst>
              <a:ext uri="{FF2B5EF4-FFF2-40B4-BE49-F238E27FC236}">
                <a16:creationId xmlns:a16="http://schemas.microsoft.com/office/drawing/2014/main" id="{CF53C5E3-58C8-4A63-B1BD-91A791DEB6BF}"/>
              </a:ext>
            </a:extLst>
          </p:cNvPr>
          <p:cNvSpPr txBox="1">
            <a:spLocks/>
          </p:cNvSpPr>
          <p:nvPr/>
        </p:nvSpPr>
        <p:spPr>
          <a:xfrm>
            <a:off x="-1" y="-1"/>
            <a:ext cx="12203139"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000" dirty="0">
                <a:solidFill>
                  <a:schemeClr val="bg1">
                    <a:lumMod val="95000"/>
                  </a:schemeClr>
                </a:solidFill>
                <a:latin typeface="HGP創英角ｺﾞｼｯｸUB" panose="020B0900000000000000" pitchFamily="50" charset="-128"/>
                <a:ea typeface="HGP創英角ｺﾞｼｯｸUB" panose="020B0900000000000000" pitchFamily="50" charset="-128"/>
              </a:rPr>
              <a:t>外国人患者受入れ医療機関における患者受入れ環境整備事業について</a:t>
            </a:r>
            <a:endParaRPr lang="en-US" altLang="ja-JP" sz="2000" dirty="0">
              <a:solidFill>
                <a:schemeClr val="bg1">
                  <a:lumMod val="95000"/>
                </a:schemeClr>
              </a:solidFill>
              <a:latin typeface="HGS創英角ｺﾞｼｯｸUB" panose="020B0900000000000000" pitchFamily="50" charset="-128"/>
              <a:ea typeface="HGS創英角ｺﾞｼｯｸUB" panose="020B0900000000000000" pitchFamily="50" charset="-128"/>
            </a:endParaRPr>
          </a:p>
        </p:txBody>
      </p:sp>
      <p:sp>
        <p:nvSpPr>
          <p:cNvPr id="20" name="ホームベース 98">
            <a:extLst>
              <a:ext uri="{FF2B5EF4-FFF2-40B4-BE49-F238E27FC236}">
                <a16:creationId xmlns:a16="http://schemas.microsoft.com/office/drawing/2014/main" id="{81B01059-AA55-46D9-98A9-BD43E07719C1}"/>
              </a:ext>
            </a:extLst>
          </p:cNvPr>
          <p:cNvSpPr/>
          <p:nvPr/>
        </p:nvSpPr>
        <p:spPr>
          <a:xfrm>
            <a:off x="11139" y="510518"/>
            <a:ext cx="5067936"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graphicFrame>
        <p:nvGraphicFramePr>
          <p:cNvPr id="18" name="表 8">
            <a:extLst>
              <a:ext uri="{FF2B5EF4-FFF2-40B4-BE49-F238E27FC236}">
                <a16:creationId xmlns:a16="http://schemas.microsoft.com/office/drawing/2014/main" id="{73D74130-7119-4333-AF65-76720BBEC4F4}"/>
              </a:ext>
            </a:extLst>
          </p:cNvPr>
          <p:cNvGraphicFramePr>
            <a:graphicFrameLocks noGrp="1"/>
          </p:cNvGraphicFramePr>
          <p:nvPr>
            <p:extLst>
              <p:ext uri="{D42A27DB-BD31-4B8C-83A1-F6EECF244321}">
                <p14:modId xmlns:p14="http://schemas.microsoft.com/office/powerpoint/2010/main" val="2806463261"/>
              </p:ext>
            </p:extLst>
          </p:nvPr>
        </p:nvGraphicFramePr>
        <p:xfrm>
          <a:off x="7669931" y="3485325"/>
          <a:ext cx="4284000" cy="5486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4864664"/>
                    </a:ext>
                  </a:extLst>
                </a:gridCol>
                <a:gridCol w="3996000">
                  <a:extLst>
                    <a:ext uri="{9D8B030D-6E8A-4147-A177-3AD203B41FA5}">
                      <a16:colId xmlns:a16="http://schemas.microsoft.com/office/drawing/2014/main" val="4235690838"/>
                    </a:ext>
                  </a:extLst>
                </a:gridCol>
              </a:tblGrid>
              <a:tr h="518940">
                <a:tc>
                  <a:txBody>
                    <a:bodyPr/>
                    <a:lstStyle/>
                    <a:p>
                      <a:pPr algn="ctr"/>
                      <a:r>
                        <a:rPr kumimoji="1" lang="ja-JP" altLang="en-US" sz="1000" dirty="0">
                          <a:latin typeface="Meiryo UI" panose="020B0604030504040204" pitchFamily="50" charset="-128"/>
                          <a:ea typeface="Meiryo UI" panose="020B0604030504040204" pitchFamily="50" charset="-128"/>
                        </a:rPr>
                        <a:t>補助率</a:t>
                      </a:r>
                    </a:p>
                  </a:txBody>
                  <a:tcPr anchor="ctr">
                    <a:no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支援メニュー（</a:t>
                      </a:r>
                      <a:r>
                        <a:rPr kumimoji="1" lang="en-US" altLang="ja-JP" sz="1100" b="0" dirty="0">
                          <a:solidFill>
                            <a:schemeClr val="tx1"/>
                          </a:solidFill>
                          <a:latin typeface="Meiryo UI" panose="020B0604030504040204" pitchFamily="50" charset="-128"/>
                          <a:ea typeface="Meiryo UI" panose="020B0604030504040204" pitchFamily="50" charset="-128"/>
                        </a:rPr>
                        <a:t>ⅰ</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a:solidFill>
                            <a:schemeClr val="tx1"/>
                          </a:solidFill>
                          <a:latin typeface="Meiryo UI" panose="020B0604030504040204" pitchFamily="50" charset="-128"/>
                          <a:ea typeface="Meiryo UI" panose="020B0604030504040204" pitchFamily="50" charset="-128"/>
                        </a:rPr>
                        <a:t>ⅳ</a:t>
                      </a:r>
                      <a:r>
                        <a:rPr kumimoji="1" lang="ja-JP" altLang="en-US" sz="1100" b="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ごとに</a:t>
                      </a:r>
                      <a:r>
                        <a:rPr kumimoji="1" lang="ja-JP" altLang="en-US" sz="1100" b="1" u="sng" dirty="0">
                          <a:solidFill>
                            <a:schemeClr val="tx1"/>
                          </a:solidFill>
                          <a:latin typeface="Meiryo UI" panose="020B0604030504040204" pitchFamily="50" charset="-128"/>
                          <a:ea typeface="Meiryo UI" panose="020B0604030504040204" pitchFamily="50" charset="-128"/>
                        </a:rPr>
                        <a:t>２分の１</a:t>
                      </a:r>
                      <a:endParaRPr kumimoji="1" lang="en-US" altLang="ja-JP" sz="1100" b="1" u="sng" dirty="0">
                        <a:solidFill>
                          <a:schemeClr val="tx1"/>
                        </a:solidFill>
                        <a:latin typeface="Meiryo UI" panose="020B0604030504040204" pitchFamily="50" charset="-128"/>
                        <a:ea typeface="Meiryo UI" panose="020B0604030504040204" pitchFamily="50" charset="-128"/>
                      </a:endParaRPr>
                    </a:p>
                    <a:p>
                      <a:pPr algn="ctr"/>
                      <a:r>
                        <a:rPr kumimoji="1" lang="en-US" altLang="ja-JP" sz="1100" b="0" u="sng" dirty="0">
                          <a:solidFill>
                            <a:schemeClr val="tx1"/>
                          </a:solidFill>
                          <a:latin typeface="Meiryo UI" panose="020B0604030504040204" pitchFamily="50" charset="-128"/>
                          <a:ea typeface="Meiryo UI" panose="020B0604030504040204" pitchFamily="50" charset="-128"/>
                        </a:rPr>
                        <a:t>※</a:t>
                      </a:r>
                      <a:r>
                        <a:rPr kumimoji="1" lang="ja-JP" altLang="en-US" sz="1100" b="0" u="sng" dirty="0">
                          <a:solidFill>
                            <a:schemeClr val="tx1"/>
                          </a:solidFill>
                          <a:latin typeface="Meiryo UI" panose="020B0604030504040204" pitchFamily="50" charset="-128"/>
                          <a:ea typeface="Meiryo UI" panose="020B0604030504040204" pitchFamily="50" charset="-128"/>
                        </a:rPr>
                        <a:t>ただし、補助上限額は１施設あたり</a:t>
                      </a:r>
                      <a:r>
                        <a:rPr kumimoji="1" lang="en-US" altLang="ja-JP" sz="1100" b="0" u="sng" dirty="0">
                          <a:solidFill>
                            <a:schemeClr val="tx1"/>
                          </a:solidFill>
                          <a:latin typeface="Meiryo UI" panose="020B0604030504040204" pitchFamily="50" charset="-128"/>
                          <a:ea typeface="Meiryo UI" panose="020B0604030504040204" pitchFamily="50" charset="-128"/>
                        </a:rPr>
                        <a:t>25</a:t>
                      </a:r>
                      <a:r>
                        <a:rPr kumimoji="1" lang="ja-JP" altLang="en-US" sz="1100" b="0" u="sng" dirty="0">
                          <a:solidFill>
                            <a:schemeClr val="tx1"/>
                          </a:solidFill>
                          <a:latin typeface="Meiryo UI" panose="020B0604030504040204" pitchFamily="50" charset="-128"/>
                          <a:ea typeface="Meiryo UI" panose="020B0604030504040204" pitchFamily="50" charset="-128"/>
                        </a:rPr>
                        <a:t>万円</a:t>
                      </a:r>
                      <a:endParaRPr kumimoji="1" lang="en-US" altLang="ja-JP" sz="1100" b="0" u="sng"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86920"/>
                  </a:ext>
                </a:extLst>
              </a:tr>
            </a:tbl>
          </a:graphicData>
        </a:graphic>
      </p:graphicFrame>
      <p:sp>
        <p:nvSpPr>
          <p:cNvPr id="13" name="ホームベース 98">
            <a:extLst>
              <a:ext uri="{FF2B5EF4-FFF2-40B4-BE49-F238E27FC236}">
                <a16:creationId xmlns:a16="http://schemas.microsoft.com/office/drawing/2014/main" id="{DE665750-E4D8-4E3C-8532-CCBCA82B9CEB}"/>
              </a:ext>
            </a:extLst>
          </p:cNvPr>
          <p:cNvSpPr/>
          <p:nvPr/>
        </p:nvSpPr>
        <p:spPr>
          <a:xfrm>
            <a:off x="11138" y="1324476"/>
            <a:ext cx="5067937"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補助対象施設・補助対象費用・交付申請期間について</a:t>
            </a:r>
          </a:p>
        </p:txBody>
      </p:sp>
      <p:pic>
        <p:nvPicPr>
          <p:cNvPr id="2" name="図 1">
            <a:extLst>
              <a:ext uri="{FF2B5EF4-FFF2-40B4-BE49-F238E27FC236}">
                <a16:creationId xmlns:a16="http://schemas.microsoft.com/office/drawing/2014/main" id="{9E811906-91A1-4DAE-90CE-921FAF5E43D8}"/>
              </a:ext>
            </a:extLst>
          </p:cNvPr>
          <p:cNvPicPr>
            <a:picLocks noChangeAspect="1"/>
          </p:cNvPicPr>
          <p:nvPr/>
        </p:nvPicPr>
        <p:blipFill rotWithShape="1">
          <a:blip r:embed="rId3"/>
          <a:srcRect l="12887" t="14300" r="12887" b="33201"/>
          <a:stretch/>
        </p:blipFill>
        <p:spPr>
          <a:xfrm>
            <a:off x="11197931" y="2670577"/>
            <a:ext cx="756000" cy="756011"/>
          </a:xfrm>
          <a:prstGeom prst="rect">
            <a:avLst/>
          </a:prstGeom>
          <a:ln>
            <a:solidFill>
              <a:schemeClr val="tx1"/>
            </a:solidFill>
          </a:ln>
        </p:spPr>
      </p:pic>
      <p:sp>
        <p:nvSpPr>
          <p:cNvPr id="4" name="吹き出し: 角を丸めた四角形 3">
            <a:extLst>
              <a:ext uri="{FF2B5EF4-FFF2-40B4-BE49-F238E27FC236}">
                <a16:creationId xmlns:a16="http://schemas.microsoft.com/office/drawing/2014/main" id="{8A0A8F6B-5322-4DC8-9E4D-22D1D7E53661}"/>
              </a:ext>
            </a:extLst>
          </p:cNvPr>
          <p:cNvSpPr/>
          <p:nvPr/>
        </p:nvSpPr>
        <p:spPr>
          <a:xfrm>
            <a:off x="8128031" y="2663805"/>
            <a:ext cx="2700000" cy="756000"/>
          </a:xfrm>
          <a:prstGeom prst="wedgeRoundRectCallout">
            <a:avLst>
              <a:gd name="adj1" fmla="val 58208"/>
              <a:gd name="adj2" fmla="val 19798"/>
              <a:gd name="adj3" fmla="val 16667"/>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BIZ UDPゴシック" panose="020B0400000000000000" pitchFamily="50" charset="-128"/>
                <a:ea typeface="BIZ UDPゴシック" panose="020B0400000000000000" pitchFamily="50" charset="-128"/>
              </a:rPr>
              <a:t>厚生労働省ホームページ</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「外国人患者を受け入れる医療機関</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の情報を取りまとめたリスト」</a:t>
            </a:r>
          </a:p>
        </p:txBody>
      </p:sp>
      <p:sp>
        <p:nvSpPr>
          <p:cNvPr id="16" name="テキスト ボックス 15">
            <a:extLst>
              <a:ext uri="{FF2B5EF4-FFF2-40B4-BE49-F238E27FC236}">
                <a16:creationId xmlns:a16="http://schemas.microsoft.com/office/drawing/2014/main" id="{8EACC4CC-F660-439C-83F5-1D52BB5F046B}"/>
              </a:ext>
            </a:extLst>
          </p:cNvPr>
          <p:cNvSpPr txBox="1"/>
          <p:nvPr/>
        </p:nvSpPr>
        <p:spPr>
          <a:xfrm>
            <a:off x="11652000" y="6488668"/>
            <a:ext cx="540000"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247043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3729-ED47-692A-8960-3FDA75CB3B6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866B654-B126-EFFC-5B4E-68A2F46E81AD}"/>
              </a:ext>
            </a:extLst>
          </p:cNvPr>
          <p:cNvSpPr>
            <a:spLocks noGrp="1"/>
          </p:cNvSpPr>
          <p:nvPr>
            <p:ph idx="1"/>
          </p:nvPr>
        </p:nvSpPr>
        <p:spPr>
          <a:xfrm>
            <a:off x="696000" y="1741735"/>
            <a:ext cx="10800000" cy="4860000"/>
          </a:xfrm>
          <a:ln>
            <a:solidFill>
              <a:schemeClr val="tx1"/>
            </a:solidFill>
          </a:ln>
        </p:spPr>
        <p:txBody>
          <a:bodyPr anchor="ctr">
            <a:noAutofit/>
          </a:bodyPr>
          <a:lstStyle/>
          <a:p>
            <a:pPr marL="0" indent="0">
              <a:buNone/>
            </a:pPr>
            <a:r>
              <a:rPr kumimoji="1" lang="en-US" altLang="ja-JP" sz="2400" dirty="0">
                <a:latin typeface="BIZ UDPゴシック" panose="020B0400000000000000" pitchFamily="50" charset="-128"/>
                <a:ea typeface="BIZ UDPゴシック" panose="020B0400000000000000" pitchFamily="50" charset="-128"/>
              </a:rPr>
              <a:t>A</a:t>
            </a:r>
            <a:r>
              <a:rPr kumimoji="1" lang="ja-JP" altLang="en-US" sz="2400" dirty="0">
                <a:latin typeface="BIZ UDPゴシック" panose="020B0400000000000000" pitchFamily="50" charset="-128"/>
                <a:ea typeface="BIZ UDPゴシック" panose="020B0400000000000000" pitchFamily="50" charset="-128"/>
              </a:rPr>
              <a:t>１．補助対象となる医療機関は、厚労省の「外国人患者を受け入れる医療機関</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の情報を取りまとめたリスト」に掲載されている大阪府内の医療機関（病院</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・医科診療所・歯科診療所）になります。（掲載申請中の医療機関を含む）</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　　　 </a:t>
            </a:r>
            <a:r>
              <a:rPr kumimoji="1" lang="ja-JP" altLang="en-US" sz="1800" dirty="0">
                <a:latin typeface="BIZ UDPゴシック" panose="020B0400000000000000" pitchFamily="50" charset="-128"/>
                <a:ea typeface="BIZ UDPゴシック" panose="020B0400000000000000" pitchFamily="50" charset="-128"/>
              </a:rPr>
              <a:t>参考</a:t>
            </a: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厚労省</a:t>
            </a:r>
            <a:r>
              <a:rPr kumimoji="1" lang="en-US" altLang="ja-JP" sz="1800" dirty="0">
                <a:latin typeface="BIZ UDPゴシック" panose="020B0400000000000000" pitchFamily="50" charset="-128"/>
                <a:ea typeface="BIZ UDPゴシック" panose="020B0400000000000000" pitchFamily="50" charset="-128"/>
              </a:rPr>
              <a:t>HP)</a:t>
            </a:r>
            <a:r>
              <a:rPr lang="ja-JP" altLang="en-US" sz="1800"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hlinkClick r:id="rId2"/>
              </a:rPr>
              <a:t>https://www.mhlw.go.jp/stf/newpage_05774.html</a:t>
            </a: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endParaRPr lang="en-US" altLang="ja-JP" sz="2400" dirty="0">
              <a:latin typeface="BIZ UDPゴシック" panose="020B0400000000000000" pitchFamily="50" charset="-128"/>
              <a:ea typeface="BIZ UDPゴシック" panose="020B0400000000000000" pitchFamily="50" charset="-128"/>
            </a:endParaRPr>
          </a:p>
          <a:p>
            <a:pPr marL="0" indent="0">
              <a:buNone/>
            </a:pPr>
            <a:r>
              <a:rPr kumimoji="1" lang="ja-JP" altLang="en-US" sz="2400" dirty="0">
                <a:latin typeface="BIZ UDPゴシック" panose="020B0400000000000000" pitchFamily="50" charset="-128"/>
                <a:ea typeface="BIZ UDPゴシック" panose="020B0400000000000000" pitchFamily="50" charset="-128"/>
              </a:rPr>
              <a:t>　　　本補助金申請にあたり</a:t>
            </a:r>
            <a:r>
              <a:rPr lang="ja-JP" altLang="en-US" sz="2400" dirty="0">
                <a:latin typeface="BIZ UDPゴシック" panose="020B0400000000000000" pitchFamily="50" charset="-128"/>
                <a:ea typeface="BIZ UDPゴシック" panose="020B0400000000000000" pitchFamily="50" charset="-128"/>
              </a:rPr>
              <a:t>、上記リストへの登録を行う場合、申請様式データを</a:t>
            </a:r>
            <a:endParaRPr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大阪府より送付させていただきますので、下記へご連絡願います。</a:t>
            </a:r>
            <a:endParaRPr lang="en-US" altLang="ja-JP" sz="2400" dirty="0">
              <a:latin typeface="BIZ UDPゴシック" panose="020B0400000000000000" pitchFamily="50" charset="-128"/>
              <a:ea typeface="BIZ UDPゴシック" panose="020B0400000000000000" pitchFamily="50" charset="-128"/>
            </a:endParaRPr>
          </a:p>
          <a:p>
            <a:pPr marL="0" indent="0">
              <a:lnSpc>
                <a:spcPts val="1200"/>
              </a:lnSpc>
              <a:buNone/>
            </a:pPr>
            <a:r>
              <a:rPr kumimoji="1" lang="ja-JP" altLang="en-US" sz="2400" dirty="0">
                <a:latin typeface="BIZ UDPゴシック" panose="020B0400000000000000" pitchFamily="50" charset="-128"/>
                <a:ea typeface="BIZ UDPゴシック" panose="020B0400000000000000" pitchFamily="50" charset="-128"/>
              </a:rPr>
              <a:t>　　　</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ts val="1200"/>
              </a:lnSpc>
              <a:buNone/>
            </a:pPr>
            <a:r>
              <a:rPr lang="en-US" altLang="ja-JP" sz="24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大阪府 健康医療部 保健医療室 保健医療企画課 </a:t>
            </a:r>
            <a:r>
              <a:rPr lang="ja-JP" altLang="en-US" sz="1800" dirty="0">
                <a:latin typeface="BIZ UDPゴシック" panose="020B0400000000000000" pitchFamily="50" charset="-128"/>
                <a:ea typeface="BIZ UDPゴシック" panose="020B0400000000000000" pitchFamily="50" charset="-128"/>
              </a:rPr>
              <a:t>企画調整グループ</a:t>
            </a:r>
            <a:r>
              <a:rPr kumimoji="1" lang="en-US" altLang="ja-JP" sz="1800" dirty="0">
                <a:latin typeface="BIZ UDPゴシック" panose="020B0400000000000000" pitchFamily="50" charset="-128"/>
                <a:ea typeface="BIZ UDPゴシック" panose="020B0400000000000000" pitchFamily="50" charset="-128"/>
              </a:rPr>
              <a:t>】</a:t>
            </a:r>
          </a:p>
          <a:p>
            <a:pPr marL="0" indent="0">
              <a:lnSpc>
                <a:spcPts val="1200"/>
              </a:lnSpc>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1800" dirty="0">
                <a:latin typeface="BIZ UDPゴシック" panose="020B0400000000000000" pitchFamily="50" charset="-128"/>
                <a:ea typeface="BIZ UDPゴシック" panose="020B0400000000000000" pitchFamily="50" charset="-128"/>
              </a:rPr>
              <a:t>電　話：</a:t>
            </a:r>
            <a:r>
              <a:rPr kumimoji="1" lang="en-US" altLang="ja-JP" sz="1800" dirty="0">
                <a:latin typeface="BIZ UDPゴシック" panose="020B0400000000000000" pitchFamily="50" charset="-128"/>
                <a:ea typeface="BIZ UDPゴシック" panose="020B0400000000000000" pitchFamily="50" charset="-128"/>
              </a:rPr>
              <a:t>06-6944-6027</a:t>
            </a:r>
            <a:endParaRPr lang="en-US" altLang="ja-JP" sz="1800" dirty="0">
              <a:latin typeface="BIZ UDPゴシック" panose="020B0400000000000000" pitchFamily="50" charset="-128"/>
              <a:ea typeface="BIZ UDPゴシック" panose="020B0400000000000000" pitchFamily="50" charset="-128"/>
            </a:endParaRPr>
          </a:p>
          <a:p>
            <a:pPr marL="0" indent="0">
              <a:lnSpc>
                <a:spcPts val="1200"/>
              </a:lnSpc>
              <a:buNone/>
            </a:pPr>
            <a:r>
              <a:rPr kumimoji="1" lang="ja-JP" altLang="en-US" sz="18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MAIL</a:t>
            </a:r>
            <a:r>
              <a:rPr kumimoji="1" lang="ja-JP" altLang="en-US" sz="1800" dirty="0">
                <a:latin typeface="BIZ UDPゴシック" panose="020B0400000000000000" pitchFamily="50" charset="-128"/>
                <a:ea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hlinkClick r:id="rId3"/>
              </a:rPr>
              <a:t>gaikokujin-iryou@</a:t>
            </a:r>
            <a:r>
              <a:rPr lang="en-US" altLang="ja-JP" sz="1800" dirty="0">
                <a:latin typeface="BIZ UDPゴシック" panose="020B0400000000000000" pitchFamily="50" charset="-128"/>
                <a:ea typeface="BIZ UDPゴシック" panose="020B0400000000000000" pitchFamily="50" charset="-128"/>
                <a:hlinkClick r:id="rId3"/>
              </a:rPr>
              <a:t>g</a:t>
            </a:r>
            <a:r>
              <a:rPr kumimoji="1" lang="en-US" altLang="ja-JP" sz="1800" dirty="0">
                <a:latin typeface="BIZ UDPゴシック" panose="020B0400000000000000" pitchFamily="50" charset="-128"/>
                <a:ea typeface="BIZ UDPゴシック" panose="020B0400000000000000" pitchFamily="50" charset="-128"/>
                <a:hlinkClick r:id="rId3"/>
              </a:rPr>
              <a:t>box.pref.osaka.lg.jp</a:t>
            </a:r>
            <a:endParaRPr kumimoji="1" lang="en-US" altLang="ja-JP" sz="1800" dirty="0">
              <a:latin typeface="BIZ UDPゴシック" panose="020B0400000000000000" pitchFamily="50" charset="-128"/>
              <a:ea typeface="BIZ UDPゴシック" panose="020B0400000000000000" pitchFamily="50" charset="-128"/>
            </a:endParaRPr>
          </a:p>
        </p:txBody>
      </p:sp>
      <p:sp>
        <p:nvSpPr>
          <p:cNvPr id="5" name="タイトル 4">
            <a:extLst>
              <a:ext uri="{FF2B5EF4-FFF2-40B4-BE49-F238E27FC236}">
                <a16:creationId xmlns:a16="http://schemas.microsoft.com/office/drawing/2014/main" id="{F9AEB9AE-4880-07B5-AA62-C8EDEF629A82}"/>
              </a:ext>
            </a:extLst>
          </p:cNvPr>
          <p:cNvSpPr>
            <a:spLocks noGrp="1"/>
          </p:cNvSpPr>
          <p:nvPr>
            <p:ph type="title"/>
          </p:nvPr>
        </p:nvSpPr>
        <p:spPr>
          <a:xfrm>
            <a:off x="696000" y="336875"/>
            <a:ext cx="10800000" cy="1260000"/>
          </a:xfrm>
          <a:ln>
            <a:solidFill>
              <a:schemeClr val="tx1"/>
            </a:solidFill>
          </a:ln>
        </p:spPr>
        <p:txBody>
          <a:bodyPr>
            <a:normAutofit/>
          </a:bodyPr>
          <a:lstStyle/>
          <a:p>
            <a:r>
              <a:rPr lang="en-US" altLang="ja-JP" sz="2400" dirty="0">
                <a:latin typeface="BIZ UDPゴシック" panose="020B0400000000000000" pitchFamily="50" charset="-128"/>
                <a:ea typeface="BIZ UDPゴシック" panose="020B0400000000000000" pitchFamily="50" charset="-128"/>
              </a:rPr>
              <a:t>Q</a:t>
            </a:r>
            <a:r>
              <a:rPr lang="ja-JP" altLang="en-US" sz="2400" dirty="0">
                <a:latin typeface="BIZ UDPゴシック" panose="020B0400000000000000" pitchFamily="50" charset="-128"/>
                <a:ea typeface="BIZ UDPゴシック" panose="020B0400000000000000" pitchFamily="50" charset="-128"/>
              </a:rPr>
              <a:t>１．どういった医療機関が補助対象となるのか。</a:t>
            </a:r>
          </a:p>
        </p:txBody>
      </p:sp>
      <p:sp>
        <p:nvSpPr>
          <p:cNvPr id="6" name="テキスト ボックス 5">
            <a:extLst>
              <a:ext uri="{FF2B5EF4-FFF2-40B4-BE49-F238E27FC236}">
                <a16:creationId xmlns:a16="http://schemas.microsoft.com/office/drawing/2014/main" id="{773552A1-483C-45EC-A5BF-6BEDFD3EB312}"/>
              </a:ext>
            </a:extLst>
          </p:cNvPr>
          <p:cNvSpPr txBox="1"/>
          <p:nvPr/>
        </p:nvSpPr>
        <p:spPr>
          <a:xfrm>
            <a:off x="11652000" y="6488668"/>
            <a:ext cx="540000" cy="369332"/>
          </a:xfrm>
          <a:prstGeom prst="rect">
            <a:avLst/>
          </a:prstGeom>
          <a:noFill/>
        </p:spPr>
        <p:txBody>
          <a:bodyPr wrap="square" rtlCol="0">
            <a:spAutoFit/>
          </a:bodyPr>
          <a:lstStyle/>
          <a:p>
            <a:pPr algn="r"/>
            <a:r>
              <a:rPr kumimoji="1" lang="ja-JP" altLang="en-US" dirty="0">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572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3729-ED47-692A-8960-3FDA75CB3B6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866B654-B126-EFFC-5B4E-68A2F46E81AD}"/>
              </a:ext>
            </a:extLst>
          </p:cNvPr>
          <p:cNvSpPr>
            <a:spLocks noGrp="1"/>
          </p:cNvSpPr>
          <p:nvPr>
            <p:ph idx="1"/>
          </p:nvPr>
        </p:nvSpPr>
        <p:spPr>
          <a:xfrm>
            <a:off x="696000" y="1741735"/>
            <a:ext cx="10800000" cy="5040000"/>
          </a:xfrm>
          <a:ln>
            <a:solidFill>
              <a:schemeClr val="tx1"/>
            </a:solidFill>
          </a:ln>
        </p:spPr>
        <p:txBody>
          <a:bodyPr anchor="t">
            <a:noAutofit/>
          </a:bodyPr>
          <a:lstStyle/>
          <a:p>
            <a:pPr marL="0" indent="0">
              <a:buNone/>
            </a:pPr>
            <a:r>
              <a:rPr kumimoji="1" lang="en-US" altLang="ja-JP" sz="2400" dirty="0">
                <a:latin typeface="BIZ UDPゴシック" panose="020B0400000000000000" pitchFamily="50" charset="-128"/>
                <a:ea typeface="BIZ UDPゴシック" panose="020B0400000000000000" pitchFamily="50" charset="-128"/>
              </a:rPr>
              <a:t>A</a:t>
            </a:r>
            <a:r>
              <a:rPr lang="ja-JP" altLang="en-US" sz="2400" dirty="0">
                <a:latin typeface="BIZ UDPゴシック" panose="020B0400000000000000" pitchFamily="50" charset="-128"/>
                <a:ea typeface="BIZ UDPゴシック" panose="020B0400000000000000" pitchFamily="50" charset="-128"/>
              </a:rPr>
              <a:t>２</a:t>
            </a:r>
            <a:r>
              <a:rPr kumimoji="1" lang="ja-JP" altLang="en-US" sz="2400" dirty="0">
                <a:latin typeface="BIZ UDPゴシック" panose="020B0400000000000000" pitchFamily="50" charset="-128"/>
                <a:ea typeface="BIZ UDPゴシック" panose="020B0400000000000000" pitchFamily="50" charset="-128"/>
              </a:rPr>
              <a:t>．下記の流れに沿って申請してください。（申請期限：令和８年</a:t>
            </a:r>
            <a:r>
              <a:rPr lang="ja-JP" altLang="en-US" sz="2400" dirty="0">
                <a:latin typeface="BIZ UDPゴシック" panose="020B0400000000000000" pitchFamily="50" charset="-128"/>
                <a:ea typeface="BIZ UDPゴシック" panose="020B0400000000000000" pitchFamily="50" charset="-128"/>
              </a:rPr>
              <a:t>５</a:t>
            </a:r>
            <a:r>
              <a:rPr kumimoji="1" lang="ja-JP" altLang="en-US" sz="2400" dirty="0">
                <a:latin typeface="BIZ UDPゴシック" panose="020B0400000000000000" pitchFamily="50" charset="-128"/>
                <a:ea typeface="BIZ UDPゴシック" panose="020B0400000000000000" pitchFamily="50" charset="-128"/>
              </a:rPr>
              <a:t>月</a:t>
            </a:r>
            <a:r>
              <a:rPr kumimoji="1" lang="en-US" altLang="ja-JP" sz="2400" dirty="0">
                <a:latin typeface="BIZ UDPゴシック" panose="020B0400000000000000" pitchFamily="50" charset="-128"/>
                <a:ea typeface="BIZ UDPゴシック" panose="020B0400000000000000" pitchFamily="50" charset="-128"/>
              </a:rPr>
              <a:t>29</a:t>
            </a:r>
            <a:r>
              <a:rPr kumimoji="1" lang="ja-JP" altLang="en-US" sz="2400" dirty="0">
                <a:latin typeface="BIZ UDPゴシック" panose="020B0400000000000000" pitchFamily="50" charset="-128"/>
                <a:ea typeface="BIZ UDPゴシック" panose="020B0400000000000000" pitchFamily="50" charset="-128"/>
              </a:rPr>
              <a:t>日）</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1</a:t>
            </a:r>
            <a:r>
              <a:rPr kumimoji="1" lang="ja-JP" altLang="en-US" sz="1800" dirty="0">
                <a:latin typeface="BIZ UDPゴシック" panose="020B0400000000000000" pitchFamily="50" charset="-128"/>
                <a:ea typeface="BIZ UDPゴシック" panose="020B0400000000000000" pitchFamily="50" charset="-128"/>
              </a:rPr>
              <a:t>）大阪府ホームページの補助金ページ</a:t>
            </a:r>
            <a:r>
              <a:rPr lang="ja-JP" altLang="en-US" sz="1800" dirty="0">
                <a:latin typeface="BIZ UDPゴシック" panose="020B0400000000000000" pitchFamily="50" charset="-128"/>
                <a:ea typeface="BIZ UDPゴシック" panose="020B0400000000000000" pitchFamily="50" charset="-128"/>
              </a:rPr>
              <a:t>にアクセスします</a:t>
            </a:r>
            <a:r>
              <a:rPr kumimoji="1" lang="ja-JP" altLang="en-US" sz="1800" dirty="0">
                <a:latin typeface="BIZ UDPゴシック" panose="020B0400000000000000" pitchFamily="50" charset="-128"/>
                <a:ea typeface="BIZ UDPゴシック" panose="020B0400000000000000" pitchFamily="50" charset="-128"/>
              </a:rPr>
              <a:t>。</a:t>
            </a: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r>
              <a:rPr kumimoji="1"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補助金ページのアクセス方法について</a:t>
            </a:r>
            <a:r>
              <a:rPr kumimoji="1" lang="en-US" altLang="ja-JP" sz="1800" dirty="0">
                <a:latin typeface="BIZ UDPゴシック" panose="020B0400000000000000" pitchFamily="50" charset="-128"/>
                <a:ea typeface="BIZ UDPゴシック" panose="020B0400000000000000" pitchFamily="50" charset="-128"/>
              </a:rPr>
              <a:t>】</a:t>
            </a:r>
            <a:endParaRPr kumimoji="1" lang="ja-JP" altLang="en-US" sz="1800" dirty="0">
              <a:latin typeface="BIZ UDPゴシック" panose="020B0400000000000000" pitchFamily="50" charset="-128"/>
              <a:ea typeface="BIZ UDPゴシック" panose="020B0400000000000000" pitchFamily="50" charset="-128"/>
            </a:endParaRPr>
          </a:p>
          <a:p>
            <a:pPr marL="0" indent="0">
              <a:buNone/>
            </a:pPr>
            <a:r>
              <a:rPr kumimoji="1" lang="ja-JP" altLang="en-US" sz="1800" dirty="0">
                <a:latin typeface="BIZ UDPゴシック" panose="020B0400000000000000" pitchFamily="50" charset="-128"/>
                <a:ea typeface="BIZ UDPゴシック" panose="020B0400000000000000" pitchFamily="50" charset="-128"/>
              </a:rPr>
              <a:t>　　　　① 大阪府ホームページ（</a:t>
            </a:r>
            <a:r>
              <a:rPr kumimoji="1" lang="en-US" altLang="ja-JP" sz="1800" dirty="0">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https://www.pref.osaka.lg.jp</a:t>
            </a:r>
            <a:r>
              <a:rPr kumimoji="1" lang="ja-JP" altLang="en-US" sz="1800" dirty="0">
                <a:latin typeface="BIZ UDPゴシック" panose="020B0400000000000000" pitchFamily="50" charset="-128"/>
                <a:ea typeface="BIZ UDPゴシック" panose="020B0400000000000000" pitchFamily="50" charset="-128"/>
              </a:rPr>
              <a:t>）にアクセスします。</a:t>
            </a:r>
          </a:p>
          <a:p>
            <a:pPr marL="0" indent="0">
              <a:buNone/>
            </a:pPr>
            <a:r>
              <a:rPr kumimoji="1" lang="ja-JP" altLang="en-US" sz="1800" dirty="0">
                <a:latin typeface="BIZ UDPゴシック" panose="020B0400000000000000" pitchFamily="50" charset="-128"/>
                <a:ea typeface="BIZ UDPゴシック" panose="020B0400000000000000" pitchFamily="50" charset="-128"/>
              </a:rPr>
              <a:t>　　　　② ページ右上の「キーワードから探す」をクリックします。</a:t>
            </a: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③ 「ページ</a:t>
            </a:r>
            <a:r>
              <a:rPr lang="en-US" altLang="ja-JP" sz="1800" dirty="0">
                <a:latin typeface="BIZ UDPゴシック" panose="020B0400000000000000" pitchFamily="50" charset="-128"/>
                <a:ea typeface="BIZ UDPゴシック" panose="020B0400000000000000" pitchFamily="50" charset="-128"/>
              </a:rPr>
              <a:t>ID</a:t>
            </a:r>
            <a:r>
              <a:rPr lang="ja-JP" altLang="en-US" sz="1800" dirty="0">
                <a:latin typeface="BIZ UDPゴシック" panose="020B0400000000000000" pitchFamily="50" charset="-128"/>
                <a:ea typeface="BIZ UDPゴシック" panose="020B0400000000000000" pitchFamily="50" charset="-128"/>
              </a:rPr>
              <a:t>検索」に「</a:t>
            </a:r>
            <a:r>
              <a:rPr lang="en-US" altLang="ja-JP" sz="1800" dirty="0">
                <a:latin typeface="BIZ UDPゴシック" panose="020B0400000000000000" pitchFamily="50" charset="-128"/>
                <a:ea typeface="BIZ UDPゴシック" panose="020B0400000000000000" pitchFamily="50" charset="-128"/>
              </a:rPr>
              <a:t>106405</a:t>
            </a:r>
            <a:r>
              <a:rPr lang="ja-JP" altLang="en-US" sz="1800" dirty="0">
                <a:latin typeface="BIZ UDPゴシック" panose="020B0400000000000000" pitchFamily="50" charset="-128"/>
                <a:ea typeface="BIZ UDPゴシック" panose="020B0400000000000000" pitchFamily="50" charset="-128"/>
              </a:rPr>
              <a:t>」と入力し、「検索」をクリックします。</a:t>
            </a: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endParaRPr lang="en-US" altLang="ja-JP" sz="1800" dirty="0">
              <a:latin typeface="BIZ UDPゴシック" panose="020B0400000000000000" pitchFamily="50" charset="-128"/>
              <a:ea typeface="BIZ UDPゴシック" panose="020B0400000000000000" pitchFamily="50" charset="-128"/>
            </a:endParaRPr>
          </a:p>
          <a:p>
            <a:pPr marL="0" indent="0">
              <a:buNone/>
            </a:pP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endParaRPr lang="en-US" altLang="ja-JP" sz="1800" dirty="0">
              <a:latin typeface="BIZ UDPゴシック" panose="020B0400000000000000" pitchFamily="50" charset="-128"/>
              <a:ea typeface="BIZ UDPゴシック" panose="020B0400000000000000" pitchFamily="50" charset="-128"/>
            </a:endParaRPr>
          </a:p>
          <a:p>
            <a:pPr marL="0" indent="0">
              <a:buNone/>
            </a:pP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　　　　</a:t>
            </a:r>
            <a:endParaRPr kumimoji="1" lang="ja-JP" altLang="en-US" sz="1800" dirty="0">
              <a:latin typeface="BIZ UDPゴシック" panose="020B0400000000000000" pitchFamily="50" charset="-128"/>
              <a:ea typeface="BIZ UDPゴシック" panose="020B0400000000000000" pitchFamily="50" charset="-128"/>
            </a:endParaRPr>
          </a:p>
          <a:p>
            <a:pPr marL="0" indent="0">
              <a:buNone/>
            </a:pPr>
            <a:endParaRPr kumimoji="1" lang="en-US" altLang="ja-JP" sz="1800" dirty="0">
              <a:latin typeface="BIZ UDPゴシック" panose="020B0400000000000000" pitchFamily="50" charset="-128"/>
              <a:ea typeface="BIZ UDPゴシック" panose="020B0400000000000000" pitchFamily="50" charset="-128"/>
            </a:endParaRPr>
          </a:p>
        </p:txBody>
      </p:sp>
      <p:sp>
        <p:nvSpPr>
          <p:cNvPr id="5" name="タイトル 4">
            <a:extLst>
              <a:ext uri="{FF2B5EF4-FFF2-40B4-BE49-F238E27FC236}">
                <a16:creationId xmlns:a16="http://schemas.microsoft.com/office/drawing/2014/main" id="{F9AEB9AE-4880-07B5-AA62-C8EDEF629A82}"/>
              </a:ext>
            </a:extLst>
          </p:cNvPr>
          <p:cNvSpPr>
            <a:spLocks noGrp="1"/>
          </p:cNvSpPr>
          <p:nvPr>
            <p:ph type="title"/>
          </p:nvPr>
        </p:nvSpPr>
        <p:spPr>
          <a:xfrm>
            <a:off x="696000" y="336875"/>
            <a:ext cx="10800000" cy="1260000"/>
          </a:xfrm>
          <a:ln>
            <a:solidFill>
              <a:schemeClr val="tx1"/>
            </a:solidFill>
          </a:ln>
        </p:spPr>
        <p:txBody>
          <a:bodyPr>
            <a:normAutofit/>
          </a:bodyPr>
          <a:lstStyle/>
          <a:p>
            <a:r>
              <a:rPr lang="en-US" altLang="ja-JP" sz="2400" dirty="0">
                <a:latin typeface="BIZ UDPゴシック" panose="020B0400000000000000" pitchFamily="50" charset="-128"/>
                <a:ea typeface="BIZ UDPゴシック" panose="020B0400000000000000" pitchFamily="50" charset="-128"/>
              </a:rPr>
              <a:t>Q</a:t>
            </a:r>
            <a:r>
              <a:rPr lang="ja-JP" altLang="en-US" sz="2400" dirty="0">
                <a:latin typeface="BIZ UDPゴシック" panose="020B0400000000000000" pitchFamily="50" charset="-128"/>
                <a:ea typeface="BIZ UDPゴシック" panose="020B0400000000000000" pitchFamily="50" charset="-128"/>
              </a:rPr>
              <a:t>２．申請方法について教えてください。</a:t>
            </a:r>
          </a:p>
        </p:txBody>
      </p:sp>
      <p:pic>
        <p:nvPicPr>
          <p:cNvPr id="2" name="図 1">
            <a:extLst>
              <a:ext uri="{FF2B5EF4-FFF2-40B4-BE49-F238E27FC236}">
                <a16:creationId xmlns:a16="http://schemas.microsoft.com/office/drawing/2014/main" id="{1C59CE2D-148D-40AD-9676-6055397C5048}"/>
              </a:ext>
            </a:extLst>
          </p:cNvPr>
          <p:cNvPicPr>
            <a:picLocks noChangeAspect="1"/>
          </p:cNvPicPr>
          <p:nvPr/>
        </p:nvPicPr>
        <p:blipFill>
          <a:blip r:embed="rId3"/>
          <a:stretch>
            <a:fillRect/>
          </a:stretch>
        </p:blipFill>
        <p:spPr>
          <a:xfrm>
            <a:off x="843278" y="4145073"/>
            <a:ext cx="4883319" cy="2545910"/>
          </a:xfrm>
          <a:prstGeom prst="rect">
            <a:avLst/>
          </a:prstGeom>
        </p:spPr>
      </p:pic>
      <p:grpSp>
        <p:nvGrpSpPr>
          <p:cNvPr id="6" name="グループ化 5">
            <a:extLst>
              <a:ext uri="{FF2B5EF4-FFF2-40B4-BE49-F238E27FC236}">
                <a16:creationId xmlns:a16="http://schemas.microsoft.com/office/drawing/2014/main" id="{88C00E7E-8D88-414F-868D-6502D139BD95}"/>
              </a:ext>
            </a:extLst>
          </p:cNvPr>
          <p:cNvGrpSpPr>
            <a:grpSpLocks noChangeAspect="1"/>
          </p:cNvGrpSpPr>
          <p:nvPr/>
        </p:nvGrpSpPr>
        <p:grpSpPr>
          <a:xfrm>
            <a:off x="4780624" y="4332158"/>
            <a:ext cx="695416" cy="273269"/>
            <a:chOff x="-17537" y="1148"/>
            <a:chExt cx="770393" cy="301621"/>
          </a:xfrm>
        </p:grpSpPr>
        <p:sp>
          <p:nvSpPr>
            <p:cNvPr id="7" name="正方形/長方形 6">
              <a:extLst>
                <a:ext uri="{FF2B5EF4-FFF2-40B4-BE49-F238E27FC236}">
                  <a16:creationId xmlns:a16="http://schemas.microsoft.com/office/drawing/2014/main" id="{C473E116-DD3F-495F-ABB6-68CFF116B803}"/>
                </a:ext>
              </a:extLst>
            </p:cNvPr>
            <p:cNvSpPr/>
            <p:nvPr/>
          </p:nvSpPr>
          <p:spPr>
            <a:xfrm>
              <a:off x="-17537" y="1148"/>
              <a:ext cx="492869" cy="301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 name="矢印: 右 7">
              <a:extLst>
                <a:ext uri="{FF2B5EF4-FFF2-40B4-BE49-F238E27FC236}">
                  <a16:creationId xmlns:a16="http://schemas.microsoft.com/office/drawing/2014/main" id="{AEA75219-A2B9-4CEC-B76E-0A45F23F6269}"/>
                </a:ext>
              </a:extLst>
            </p:cNvPr>
            <p:cNvSpPr/>
            <p:nvPr/>
          </p:nvSpPr>
          <p:spPr>
            <a:xfrm rot="10800000">
              <a:off x="536448" y="67056"/>
              <a:ext cx="216408" cy="180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9" name="図 8">
            <a:extLst>
              <a:ext uri="{FF2B5EF4-FFF2-40B4-BE49-F238E27FC236}">
                <a16:creationId xmlns:a16="http://schemas.microsoft.com/office/drawing/2014/main" id="{5C338A0D-14C9-47D7-9AB8-0DFE2F58BE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54246" y="4753669"/>
            <a:ext cx="5514173" cy="1937314"/>
          </a:xfrm>
          <a:prstGeom prst="rect">
            <a:avLst/>
          </a:prstGeom>
          <a:ln>
            <a:solidFill>
              <a:schemeClr val="tx1"/>
            </a:solidFill>
          </a:ln>
        </p:spPr>
      </p:pic>
      <p:sp>
        <p:nvSpPr>
          <p:cNvPr id="10" name="正方形/長方形 9">
            <a:extLst>
              <a:ext uri="{FF2B5EF4-FFF2-40B4-BE49-F238E27FC236}">
                <a16:creationId xmlns:a16="http://schemas.microsoft.com/office/drawing/2014/main" id="{BA40C566-423F-4DB1-8613-79C57D2E169D}"/>
              </a:ext>
            </a:extLst>
          </p:cNvPr>
          <p:cNvSpPr/>
          <p:nvPr/>
        </p:nvSpPr>
        <p:spPr>
          <a:xfrm>
            <a:off x="8957771" y="5488328"/>
            <a:ext cx="1907540" cy="46799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矢印: 右 10">
            <a:extLst>
              <a:ext uri="{FF2B5EF4-FFF2-40B4-BE49-F238E27FC236}">
                <a16:creationId xmlns:a16="http://schemas.microsoft.com/office/drawing/2014/main" id="{CD3A2561-B9A2-46B4-85E4-6862EA9F9F46}"/>
              </a:ext>
            </a:extLst>
          </p:cNvPr>
          <p:cNvSpPr/>
          <p:nvPr/>
        </p:nvSpPr>
        <p:spPr>
          <a:xfrm rot="10800000">
            <a:off x="10921519" y="5640785"/>
            <a:ext cx="195346" cy="16308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吹き出し: 角を丸めた四角形 3">
            <a:extLst>
              <a:ext uri="{FF2B5EF4-FFF2-40B4-BE49-F238E27FC236}">
                <a16:creationId xmlns:a16="http://schemas.microsoft.com/office/drawing/2014/main" id="{27D40E06-AACE-4189-85F0-A0409317EB53}"/>
              </a:ext>
            </a:extLst>
          </p:cNvPr>
          <p:cNvSpPr/>
          <p:nvPr/>
        </p:nvSpPr>
        <p:spPr>
          <a:xfrm>
            <a:off x="9856693" y="6073587"/>
            <a:ext cx="1440000" cy="360000"/>
          </a:xfrm>
          <a:prstGeom prst="wedgeRoundRectCallout">
            <a:avLst>
              <a:gd name="adj1" fmla="val -27395"/>
              <a:gd name="adj2" fmla="val -75162"/>
              <a:gd name="adj3" fmla="val 16667"/>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en-US" altLang="ja-JP" sz="1050" dirty="0">
                <a:solidFill>
                  <a:schemeClr val="tx1"/>
                </a:solidFill>
                <a:latin typeface="BIZ UDPゴシック" panose="020B0400000000000000" pitchFamily="50" charset="-128"/>
                <a:ea typeface="BIZ UDPゴシック" panose="020B0400000000000000" pitchFamily="50" charset="-128"/>
              </a:rPr>
              <a:t>106405</a:t>
            </a:r>
            <a:r>
              <a:rPr lang="ja-JP" altLang="en-US" sz="1050" dirty="0">
                <a:solidFill>
                  <a:schemeClr val="tx1"/>
                </a:solidFill>
                <a:latin typeface="BIZ UDPゴシック" panose="020B0400000000000000" pitchFamily="50" charset="-128"/>
                <a:ea typeface="BIZ UDPゴシック" panose="020B0400000000000000" pitchFamily="50" charset="-128"/>
              </a:rPr>
              <a:t>」と入力</a:t>
            </a: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25110D59-3D73-4F29-9236-B4224A07F025}"/>
              </a:ext>
            </a:extLst>
          </p:cNvPr>
          <p:cNvSpPr txBox="1"/>
          <p:nvPr/>
        </p:nvSpPr>
        <p:spPr>
          <a:xfrm>
            <a:off x="11652000" y="6488668"/>
            <a:ext cx="540000" cy="369332"/>
          </a:xfrm>
          <a:prstGeom prst="rect">
            <a:avLst/>
          </a:prstGeom>
          <a:noFill/>
        </p:spPr>
        <p:txBody>
          <a:bodyPr wrap="square" rtlCol="0">
            <a:spAutoFit/>
          </a:bodyPr>
          <a:lstStyle/>
          <a:p>
            <a:pPr algn="r"/>
            <a:r>
              <a:rPr lang="ja-JP" altLang="en-US" dirty="0">
                <a:latin typeface="BIZ UDPゴシック" panose="020B0400000000000000" pitchFamily="50" charset="-128"/>
                <a:ea typeface="BIZ UDPゴシック" panose="020B0400000000000000" pitchFamily="50" charset="-128"/>
              </a:rPr>
              <a:t>５</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0131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3729-ED47-692A-8960-3FDA75CB3B61}"/>
            </a:ext>
          </a:extLst>
        </p:cNvPr>
        <p:cNvGrpSpPr/>
        <p:nvPr/>
      </p:nvGrpSpPr>
      <p:grpSpPr>
        <a:xfrm>
          <a:off x="0" y="0"/>
          <a:ext cx="0" cy="0"/>
          <a:chOff x="0" y="0"/>
          <a:chExt cx="0" cy="0"/>
        </a:xfrm>
      </p:grpSpPr>
      <p:sp>
        <p:nvSpPr>
          <p:cNvPr id="16" name="タイトル 4">
            <a:extLst>
              <a:ext uri="{FF2B5EF4-FFF2-40B4-BE49-F238E27FC236}">
                <a16:creationId xmlns:a16="http://schemas.microsoft.com/office/drawing/2014/main" id="{91F9AECB-8B1F-41F9-A6B9-FEE12C96D713}"/>
              </a:ext>
            </a:extLst>
          </p:cNvPr>
          <p:cNvSpPr>
            <a:spLocks noGrp="1"/>
          </p:cNvSpPr>
          <p:nvPr>
            <p:ph type="title"/>
          </p:nvPr>
        </p:nvSpPr>
        <p:spPr>
          <a:xfrm>
            <a:off x="696000" y="336875"/>
            <a:ext cx="10800000" cy="6408000"/>
          </a:xfrm>
          <a:ln>
            <a:solidFill>
              <a:schemeClr val="tx1"/>
            </a:solidFill>
          </a:ln>
        </p:spPr>
        <p:txBody>
          <a:bodyPr anchor="t">
            <a:normAutofit/>
          </a:bodyPr>
          <a:lstStyle/>
          <a:p>
            <a:pPr marL="0" indent="0">
              <a:buNone/>
            </a:pPr>
            <a:r>
              <a:rPr lang="en-US" altLang="ja-JP" sz="2400" dirty="0">
                <a:latin typeface="BIZ UDPゴシック" panose="020B0400000000000000" pitchFamily="50" charset="-128"/>
                <a:ea typeface="BIZ UDPゴシック" panose="020B0400000000000000" pitchFamily="50" charset="-128"/>
              </a:rPr>
              <a:t>A</a:t>
            </a:r>
            <a:r>
              <a:rPr lang="ja-JP" altLang="en-US" sz="2400" dirty="0">
                <a:latin typeface="BIZ UDPゴシック" panose="020B0400000000000000" pitchFamily="50" charset="-128"/>
                <a:ea typeface="BIZ UDPゴシック" panose="020B0400000000000000" pitchFamily="50" charset="-128"/>
              </a:rPr>
              <a:t>２．申請の流れ（続き）</a:t>
            </a:r>
            <a:br>
              <a:rPr lang="en-US" altLang="ja-JP" sz="18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（２）補助金ページの内容を確認いただいた後、ページ下部のリンク先から、行政オンラインシステム</a:t>
            </a:r>
            <a:br>
              <a:rPr lang="en-US" altLang="ja-JP" sz="1800" dirty="0">
                <a:latin typeface="BIZ UDPゴシック" panose="020B0400000000000000" pitchFamily="50" charset="-128"/>
                <a:ea typeface="BIZ UDPゴシック" panose="020B0400000000000000" pitchFamily="50" charset="-128"/>
              </a:rPr>
            </a:br>
            <a:r>
              <a:rPr lang="ja-JP" altLang="en-US" sz="1800" dirty="0">
                <a:latin typeface="BIZ UDPゴシック" panose="020B0400000000000000" pitchFamily="50" charset="-128"/>
                <a:ea typeface="BIZ UDPゴシック" panose="020B0400000000000000" pitchFamily="50" charset="-128"/>
              </a:rPr>
              <a:t>　　　　　　　にアクセスしてください。</a:t>
            </a:r>
            <a:br>
              <a:rPr lang="en-US" altLang="ja-JP" sz="1800" dirty="0">
                <a:latin typeface="BIZ UDPゴシック" panose="020B0400000000000000" pitchFamily="50" charset="-128"/>
                <a:ea typeface="BIZ UDPゴシック" panose="020B0400000000000000" pitchFamily="50" charset="-128"/>
              </a:rPr>
            </a:br>
            <a:r>
              <a:rPr lang="ja-JP" altLang="en-US" sz="1800" dirty="0">
                <a:latin typeface="BIZ UDPゴシック" panose="020B0400000000000000" pitchFamily="50" charset="-128"/>
                <a:ea typeface="BIZ UDPゴシック" panose="020B0400000000000000" pitchFamily="50" charset="-128"/>
              </a:rPr>
              <a:t>　　　　　　　（「各種手続き」⇒「交付申請について」⇒「</a:t>
            </a:r>
            <a:r>
              <a:rPr lang="ja-JP" altLang="en-US" sz="1800" b="1" u="sng" dirty="0">
                <a:latin typeface="BIZ UDPゴシック" panose="020B0400000000000000" pitchFamily="50" charset="-128"/>
                <a:ea typeface="BIZ UDPゴシック" panose="020B0400000000000000" pitchFamily="50" charset="-128"/>
                <a:hlinkClick r:id="rId2"/>
              </a:rPr>
              <a:t>交付申請はこちら（外部サイトへリンク）」</a:t>
            </a:r>
            <a:r>
              <a:rPr lang="ja-JP" altLang="en-US" sz="1800" dirty="0">
                <a:latin typeface="BIZ UDPゴシック" panose="020B0400000000000000" pitchFamily="50" charset="-128"/>
                <a:ea typeface="BIZ UDPゴシック" panose="020B0400000000000000" pitchFamily="50" charset="-128"/>
              </a:rPr>
              <a:t>）</a:t>
            </a:r>
            <a:br>
              <a:rPr lang="en-US" altLang="ja-JP" sz="1800" dirty="0">
                <a:latin typeface="BIZ UDPゴシック" panose="020B0400000000000000" pitchFamily="50" charset="-128"/>
                <a:ea typeface="BIZ UDPゴシック" panose="020B0400000000000000" pitchFamily="50" charset="-128"/>
              </a:rPr>
            </a:br>
            <a:r>
              <a:rPr lang="ja-JP" altLang="en-US" sz="1800" dirty="0">
                <a:latin typeface="BIZ UDPゴシック" panose="020B0400000000000000" pitchFamily="50" charset="-128"/>
                <a:ea typeface="BIZ UDPゴシック" panose="020B0400000000000000" pitchFamily="50" charset="-128"/>
              </a:rPr>
              <a:t>　　　</a:t>
            </a:r>
            <a:br>
              <a:rPr lang="en-US" altLang="ja-JP" sz="1800" dirty="0">
                <a:latin typeface="BIZ UDPゴシック" panose="020B0400000000000000" pitchFamily="50" charset="-128"/>
                <a:ea typeface="BIZ UDPゴシック" panose="020B0400000000000000" pitchFamily="50" charset="-128"/>
              </a:rPr>
            </a:br>
            <a:br>
              <a:rPr lang="en-US" altLang="ja-JP" sz="1800" dirty="0">
                <a:latin typeface="BIZ UDPゴシック" panose="020B0400000000000000" pitchFamily="50" charset="-128"/>
                <a:ea typeface="BIZ UDPゴシック" panose="020B0400000000000000" pitchFamily="50" charset="-128"/>
              </a:rPr>
            </a:br>
            <a:br>
              <a:rPr lang="en-US" altLang="ja-JP" sz="1800" dirty="0">
                <a:latin typeface="BIZ UDPゴシック" panose="020B0400000000000000" pitchFamily="50" charset="-128"/>
                <a:ea typeface="BIZ UDPゴシック" panose="020B0400000000000000" pitchFamily="50" charset="-128"/>
              </a:rPr>
            </a:br>
            <a:br>
              <a:rPr lang="en-US" altLang="ja-JP" sz="1800" dirty="0">
                <a:latin typeface="BIZ UDPゴシック" panose="020B0400000000000000" pitchFamily="50" charset="-128"/>
                <a:ea typeface="BIZ UDPゴシック" panose="020B0400000000000000" pitchFamily="50" charset="-128"/>
              </a:rPr>
            </a:br>
            <a:br>
              <a:rPr lang="en-US" altLang="ja-JP" sz="1800" dirty="0">
                <a:latin typeface="BIZ UDPゴシック" panose="020B0400000000000000" pitchFamily="50" charset="-128"/>
                <a:ea typeface="BIZ UDPゴシック" panose="020B0400000000000000" pitchFamily="50" charset="-128"/>
              </a:rPr>
            </a:br>
            <a:br>
              <a:rPr lang="en-US" altLang="ja-JP" sz="1800" dirty="0">
                <a:latin typeface="BIZ UDPゴシック" panose="020B0400000000000000" pitchFamily="50" charset="-128"/>
                <a:ea typeface="BIZ UDPゴシック" panose="020B0400000000000000" pitchFamily="50" charset="-128"/>
              </a:rPr>
            </a:br>
            <a:br>
              <a:rPr lang="en-US" altLang="ja-JP" sz="1800" dirty="0">
                <a:latin typeface="BIZ UDPゴシック" panose="020B0400000000000000" pitchFamily="50" charset="-128"/>
                <a:ea typeface="BIZ UDPゴシック" panose="020B0400000000000000" pitchFamily="50" charset="-128"/>
              </a:rPr>
            </a:br>
            <a:br>
              <a:rPr lang="en-US" altLang="ja-JP" sz="1800" dirty="0">
                <a:latin typeface="BIZ UDPゴシック" panose="020B0400000000000000" pitchFamily="50" charset="-128"/>
                <a:ea typeface="BIZ UDPゴシック" panose="020B0400000000000000" pitchFamily="50" charset="-128"/>
              </a:rPr>
            </a:br>
            <a:r>
              <a:rPr lang="ja-JP" altLang="en-US" sz="1800" dirty="0">
                <a:latin typeface="BIZ UDPゴシック" panose="020B0400000000000000" pitchFamily="50" charset="-128"/>
                <a:ea typeface="BIZ UDPゴシック" panose="020B0400000000000000" pitchFamily="50" charset="-128"/>
              </a:rPr>
              <a:t>　　　　（３）行政オンラインシステムにアクセス後、「申請書・資料」から「交付申請書」、「交付要綱」を</a:t>
            </a:r>
            <a:br>
              <a:rPr lang="en-US" altLang="ja-JP" sz="1800" dirty="0">
                <a:latin typeface="BIZ UDPゴシック" panose="020B0400000000000000" pitchFamily="50" charset="-128"/>
                <a:ea typeface="BIZ UDPゴシック" panose="020B0400000000000000" pitchFamily="50" charset="-128"/>
              </a:rPr>
            </a:br>
            <a:r>
              <a:rPr lang="ja-JP" altLang="en-US" sz="1800" dirty="0">
                <a:latin typeface="BIZ UDPゴシック" panose="020B0400000000000000" pitchFamily="50" charset="-128"/>
                <a:ea typeface="BIZ UDPゴシック" panose="020B0400000000000000" pitchFamily="50" charset="-128"/>
              </a:rPr>
              <a:t>　　　　　　 ダウンロードし、内容を確認いただいた後、「交付申請書」に必要事項を記入してください。</a:t>
            </a:r>
            <a:br>
              <a:rPr lang="en-US" altLang="ja-JP" sz="1800" dirty="0">
                <a:latin typeface="BIZ UDPゴシック" panose="020B0400000000000000" pitchFamily="50" charset="-128"/>
                <a:ea typeface="BIZ UDPゴシック" panose="020B0400000000000000" pitchFamily="50" charset="-128"/>
              </a:rPr>
            </a:br>
            <a:r>
              <a:rPr lang="ja-JP" altLang="en-US" sz="1800" dirty="0">
                <a:latin typeface="BIZ UDPゴシック" panose="020B0400000000000000" pitchFamily="50" charset="-128"/>
                <a:ea typeface="BIZ UDPゴシック" panose="020B0400000000000000" pitchFamily="50" charset="-128"/>
              </a:rPr>
              <a:t>　　　　　　 次ページで「交付申請書」と「見積書等」をアップロードいただきましたら、申請は完了です。</a:t>
            </a:r>
            <a:br>
              <a:rPr lang="en-US" altLang="ja-JP" sz="18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　</a:t>
            </a:r>
            <a:endParaRPr lang="ja-JP" altLang="en-US" sz="1800" dirty="0">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F0677558-4B76-432C-A460-24243BFFB22A}"/>
              </a:ext>
            </a:extLst>
          </p:cNvPr>
          <p:cNvGrpSpPr/>
          <p:nvPr/>
        </p:nvGrpSpPr>
        <p:grpSpPr>
          <a:xfrm>
            <a:off x="3413718" y="1662545"/>
            <a:ext cx="5364561" cy="1595363"/>
            <a:chOff x="3393326" y="2593570"/>
            <a:chExt cx="5364561" cy="1595363"/>
          </a:xfrm>
        </p:grpSpPr>
        <p:pic>
          <p:nvPicPr>
            <p:cNvPr id="17" name="図 16">
              <a:extLst>
                <a:ext uri="{FF2B5EF4-FFF2-40B4-BE49-F238E27FC236}">
                  <a16:creationId xmlns:a16="http://schemas.microsoft.com/office/drawing/2014/main" id="{B80F1768-274C-4BE1-99A0-CE7B3E4F2FF7}"/>
                </a:ext>
              </a:extLst>
            </p:cNvPr>
            <p:cNvPicPr>
              <a:picLocks noChangeAspect="1"/>
            </p:cNvPicPr>
            <p:nvPr/>
          </p:nvPicPr>
          <p:blipFill rotWithShape="1">
            <a:blip r:embed="rId3"/>
            <a:srcRect l="301" t="24819" r="1283" b="28352"/>
            <a:stretch/>
          </p:blipFill>
          <p:spPr>
            <a:xfrm>
              <a:off x="3393326" y="2593570"/>
              <a:ext cx="5364561" cy="1595363"/>
            </a:xfrm>
            <a:prstGeom prst="rect">
              <a:avLst/>
            </a:prstGeom>
            <a:ln>
              <a:solidFill>
                <a:schemeClr val="tx1"/>
              </a:solidFill>
            </a:ln>
          </p:spPr>
        </p:pic>
        <p:sp>
          <p:nvSpPr>
            <p:cNvPr id="10" name="正方形/長方形 9">
              <a:extLst>
                <a:ext uri="{FF2B5EF4-FFF2-40B4-BE49-F238E27FC236}">
                  <a16:creationId xmlns:a16="http://schemas.microsoft.com/office/drawing/2014/main" id="{BA40C566-423F-4DB1-8613-79C57D2E169D}"/>
                </a:ext>
              </a:extLst>
            </p:cNvPr>
            <p:cNvSpPr/>
            <p:nvPr/>
          </p:nvSpPr>
          <p:spPr>
            <a:xfrm>
              <a:off x="3886296" y="3195001"/>
              <a:ext cx="2340000" cy="467995"/>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矢印: 右 10">
              <a:extLst>
                <a:ext uri="{FF2B5EF4-FFF2-40B4-BE49-F238E27FC236}">
                  <a16:creationId xmlns:a16="http://schemas.microsoft.com/office/drawing/2014/main" id="{CD3A2561-B9A2-46B4-85E4-6862EA9F9F46}"/>
                </a:ext>
              </a:extLst>
            </p:cNvPr>
            <p:cNvSpPr/>
            <p:nvPr/>
          </p:nvSpPr>
          <p:spPr>
            <a:xfrm rot="10800000">
              <a:off x="6299643" y="3347458"/>
              <a:ext cx="195346" cy="16308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19" name="図 18">
            <a:extLst>
              <a:ext uri="{FF2B5EF4-FFF2-40B4-BE49-F238E27FC236}">
                <a16:creationId xmlns:a16="http://schemas.microsoft.com/office/drawing/2014/main" id="{21B25845-877A-443A-ACBB-F41C67B27F05}"/>
              </a:ext>
            </a:extLst>
          </p:cNvPr>
          <p:cNvPicPr>
            <a:picLocks noChangeAspect="1"/>
          </p:cNvPicPr>
          <p:nvPr/>
        </p:nvPicPr>
        <p:blipFill rotWithShape="1">
          <a:blip r:embed="rId4"/>
          <a:srcRect l="10146" t="42036" r="10677" b="3271"/>
          <a:stretch/>
        </p:blipFill>
        <p:spPr>
          <a:xfrm>
            <a:off x="3413718" y="4389184"/>
            <a:ext cx="5364561" cy="2250226"/>
          </a:xfrm>
          <a:prstGeom prst="rect">
            <a:avLst/>
          </a:prstGeom>
          <a:ln>
            <a:solidFill>
              <a:schemeClr val="tx1"/>
            </a:solidFill>
          </a:ln>
        </p:spPr>
      </p:pic>
      <p:sp>
        <p:nvSpPr>
          <p:cNvPr id="21" name="正方形/長方形 20">
            <a:extLst>
              <a:ext uri="{FF2B5EF4-FFF2-40B4-BE49-F238E27FC236}">
                <a16:creationId xmlns:a16="http://schemas.microsoft.com/office/drawing/2014/main" id="{C16FD0FA-5D29-4D14-94B5-D130BCAF9504}"/>
              </a:ext>
            </a:extLst>
          </p:cNvPr>
          <p:cNvSpPr/>
          <p:nvPr/>
        </p:nvSpPr>
        <p:spPr>
          <a:xfrm>
            <a:off x="3502135" y="5600150"/>
            <a:ext cx="4140000" cy="972000"/>
          </a:xfrm>
          <a:prstGeom prst="rect">
            <a:avLst/>
          </a:prstGeom>
          <a:no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矢印: 右 21">
            <a:extLst>
              <a:ext uri="{FF2B5EF4-FFF2-40B4-BE49-F238E27FC236}">
                <a16:creationId xmlns:a16="http://schemas.microsoft.com/office/drawing/2014/main" id="{81437225-7431-4BBA-90F0-C7CDB52CC322}"/>
              </a:ext>
            </a:extLst>
          </p:cNvPr>
          <p:cNvSpPr/>
          <p:nvPr/>
        </p:nvSpPr>
        <p:spPr>
          <a:xfrm rot="10800000">
            <a:off x="7730552" y="6004610"/>
            <a:ext cx="195346" cy="16308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テキスト ボックス 12">
            <a:extLst>
              <a:ext uri="{FF2B5EF4-FFF2-40B4-BE49-F238E27FC236}">
                <a16:creationId xmlns:a16="http://schemas.microsoft.com/office/drawing/2014/main" id="{540BDC36-903D-42EC-8385-E1CD7F10195D}"/>
              </a:ext>
            </a:extLst>
          </p:cNvPr>
          <p:cNvSpPr txBox="1"/>
          <p:nvPr/>
        </p:nvSpPr>
        <p:spPr>
          <a:xfrm>
            <a:off x="11652000" y="6488668"/>
            <a:ext cx="540000" cy="369332"/>
          </a:xfrm>
          <a:prstGeom prst="rect">
            <a:avLst/>
          </a:prstGeom>
          <a:noFill/>
        </p:spPr>
        <p:txBody>
          <a:bodyPr wrap="square" rtlCol="0">
            <a:spAutoFit/>
          </a:bodyPr>
          <a:lstStyle/>
          <a:p>
            <a:pPr algn="r"/>
            <a:r>
              <a:rPr lang="ja-JP" altLang="en-US" dirty="0">
                <a:latin typeface="BIZ UDPゴシック" panose="020B0400000000000000" pitchFamily="50" charset="-128"/>
                <a:ea typeface="BIZ UDPゴシック" panose="020B0400000000000000" pitchFamily="50" charset="-128"/>
              </a:rPr>
              <a:t>６</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8500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13DEDED-142E-51C9-8295-CC7027805A18}"/>
              </a:ext>
            </a:extLst>
          </p:cNvPr>
          <p:cNvSpPr>
            <a:spLocks noGrp="1"/>
          </p:cNvSpPr>
          <p:nvPr>
            <p:ph type="title"/>
          </p:nvPr>
        </p:nvSpPr>
        <p:spPr>
          <a:xfrm>
            <a:off x="838200" y="2766218"/>
            <a:ext cx="10515600" cy="1325563"/>
          </a:xfrm>
        </p:spPr>
        <p:txBody>
          <a:bodyPr>
            <a:normAutofit/>
          </a:bodyPr>
          <a:lstStyle/>
          <a:p>
            <a:pPr algn="ctr"/>
            <a:r>
              <a:rPr lang="ja-JP" altLang="en-US" sz="3200" dirty="0">
                <a:latin typeface="BIZ UDPゴシック" panose="020B0400000000000000" pitchFamily="50" charset="-128"/>
                <a:ea typeface="BIZ UDPゴシック" panose="020B0400000000000000" pitchFamily="50" charset="-128"/>
              </a:rPr>
              <a:t>２</a:t>
            </a:r>
            <a:r>
              <a:rPr kumimoji="1" lang="ja-JP" altLang="en-US" sz="3200" dirty="0">
                <a:latin typeface="BIZ UDPゴシック" panose="020B0400000000000000" pitchFamily="50" charset="-128"/>
                <a:ea typeface="BIZ UDPゴシック" panose="020B0400000000000000" pitchFamily="50" charset="-128"/>
              </a:rPr>
              <a:t>．医療費未収金にかかる保険・保証サービスへの加入</a:t>
            </a:r>
          </a:p>
        </p:txBody>
      </p:sp>
      <p:sp>
        <p:nvSpPr>
          <p:cNvPr id="5" name="テキスト ボックス 4">
            <a:extLst>
              <a:ext uri="{FF2B5EF4-FFF2-40B4-BE49-F238E27FC236}">
                <a16:creationId xmlns:a16="http://schemas.microsoft.com/office/drawing/2014/main" id="{9F256E5D-D28D-4000-901C-7AD8050FBB20}"/>
              </a:ext>
            </a:extLst>
          </p:cNvPr>
          <p:cNvSpPr txBox="1"/>
          <p:nvPr/>
        </p:nvSpPr>
        <p:spPr>
          <a:xfrm>
            <a:off x="11652000" y="6488668"/>
            <a:ext cx="540000" cy="369332"/>
          </a:xfrm>
          <a:prstGeom prst="rect">
            <a:avLst/>
          </a:prstGeom>
          <a:noFill/>
        </p:spPr>
        <p:txBody>
          <a:bodyPr wrap="square" rtlCol="0">
            <a:spAutoFit/>
          </a:bodyPr>
          <a:lstStyle/>
          <a:p>
            <a:pPr algn="r"/>
            <a:r>
              <a:rPr lang="ja-JP" altLang="en-US" dirty="0">
                <a:latin typeface="BIZ UDPゴシック" panose="020B0400000000000000" pitchFamily="50" charset="-128"/>
                <a:ea typeface="BIZ UDPゴシック" panose="020B0400000000000000" pitchFamily="50" charset="-128"/>
              </a:rPr>
              <a:t>７</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4884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0FDC93F-66EC-4481-C9FC-A2788E050621}"/>
              </a:ext>
            </a:extLst>
          </p:cNvPr>
          <p:cNvSpPr>
            <a:spLocks noGrp="1"/>
          </p:cNvSpPr>
          <p:nvPr>
            <p:ph idx="1"/>
          </p:nvPr>
        </p:nvSpPr>
        <p:spPr>
          <a:xfrm>
            <a:off x="696000" y="1741735"/>
            <a:ext cx="10800000" cy="5040000"/>
          </a:xfrm>
          <a:ln>
            <a:solidFill>
              <a:schemeClr val="tx1"/>
            </a:solidFill>
          </a:ln>
        </p:spPr>
        <p:txBody>
          <a:bodyPr>
            <a:noAutofit/>
          </a:bodyPr>
          <a:lstStyle/>
          <a:p>
            <a:pPr marL="0" indent="0">
              <a:buNone/>
            </a:pPr>
            <a:r>
              <a:rPr kumimoji="1" lang="en-US" altLang="ja-JP" sz="2400" dirty="0">
                <a:latin typeface="BIZ UDPゴシック" panose="020B0400000000000000" pitchFamily="50" charset="-128"/>
                <a:ea typeface="BIZ UDPゴシック" panose="020B0400000000000000" pitchFamily="50" charset="-128"/>
              </a:rPr>
              <a:t>A</a:t>
            </a:r>
            <a:r>
              <a:rPr kumimoji="1" lang="ja-JP" altLang="en-US" sz="2400" dirty="0">
                <a:latin typeface="BIZ UDPゴシック" panose="020B0400000000000000" pitchFamily="50" charset="-128"/>
                <a:ea typeface="BIZ UDPゴシック" panose="020B0400000000000000" pitchFamily="50" charset="-128"/>
              </a:rPr>
              <a:t>３．主なサービスの類型は以下のとおりです。</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00000"/>
              </a:lnSpc>
              <a:buNone/>
            </a:pPr>
            <a:r>
              <a:rPr lang="en-US" altLang="ja-JP" sz="1800" b="1" u="sng" dirty="0">
                <a:latin typeface="BIZ UDPゴシック" panose="020B0400000000000000" pitchFamily="50" charset="-128"/>
                <a:ea typeface="BIZ UDPゴシック" panose="020B0400000000000000" pitchFamily="50" charset="-128"/>
              </a:rPr>
              <a:t>※</a:t>
            </a:r>
            <a:r>
              <a:rPr lang="ja-JP" altLang="en-US" sz="1800" b="1" u="sng" dirty="0">
                <a:latin typeface="BIZ UDPゴシック" panose="020B0400000000000000" pitchFamily="50" charset="-128"/>
                <a:ea typeface="BIZ UDPゴシック" panose="020B0400000000000000" pitchFamily="50" charset="-128"/>
              </a:rPr>
              <a:t>代表的なサービスについて紹介しているものであり、全てのサービスを網羅したものではありません。</a:t>
            </a:r>
            <a:endParaRPr kumimoji="1" lang="ja-JP" altLang="en-US" sz="1800" b="1" u="sng" dirty="0">
              <a:latin typeface="BIZ UDPゴシック" panose="020B0400000000000000" pitchFamily="50" charset="-128"/>
              <a:ea typeface="BIZ UDPゴシック" panose="020B0400000000000000" pitchFamily="50" charset="-128"/>
            </a:endParaRPr>
          </a:p>
          <a:p>
            <a:pPr marL="0" indent="0">
              <a:buNone/>
            </a:pPr>
            <a:endParaRPr kumimoji="1" lang="ja-JP" altLang="en-US" sz="2400" dirty="0">
              <a:latin typeface="BIZ UDPゴシック" panose="020B0400000000000000" pitchFamily="50" charset="-128"/>
              <a:ea typeface="BIZ UDPゴシック" panose="020B0400000000000000" pitchFamily="50" charset="-128"/>
            </a:endParaRPr>
          </a:p>
          <a:p>
            <a:pPr marL="0" indent="0">
              <a:buNone/>
            </a:pPr>
            <a:endParaRPr kumimoji="1"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kumimoji="1"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kumimoji="1"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kumimoji="1" lang="ja-JP" altLang="en-US" sz="2000" dirty="0">
              <a:latin typeface="BIZ UDPゴシック" panose="020B0400000000000000" pitchFamily="50" charset="-128"/>
              <a:ea typeface="BIZ UDPゴシック" panose="020B0400000000000000" pitchFamily="50" charset="-128"/>
            </a:endParaRPr>
          </a:p>
        </p:txBody>
      </p:sp>
      <p:sp>
        <p:nvSpPr>
          <p:cNvPr id="5" name="タイトル 4">
            <a:extLst>
              <a:ext uri="{FF2B5EF4-FFF2-40B4-BE49-F238E27FC236}">
                <a16:creationId xmlns:a16="http://schemas.microsoft.com/office/drawing/2014/main" id="{EEF96379-DFC9-7F6C-F4DA-71A98D7EEE8B}"/>
              </a:ext>
            </a:extLst>
          </p:cNvPr>
          <p:cNvSpPr>
            <a:spLocks noGrp="1"/>
          </p:cNvSpPr>
          <p:nvPr>
            <p:ph type="title"/>
          </p:nvPr>
        </p:nvSpPr>
        <p:spPr>
          <a:xfrm>
            <a:off x="696000" y="336875"/>
            <a:ext cx="10800000" cy="1260000"/>
          </a:xfrm>
          <a:ln>
            <a:solidFill>
              <a:schemeClr val="tx1"/>
            </a:solidFill>
          </a:ln>
        </p:spPr>
        <p:txBody>
          <a:bodyPr>
            <a:normAutofit/>
          </a:bodyPr>
          <a:lstStyle/>
          <a:p>
            <a:r>
              <a:rPr lang="en-US" altLang="ja-JP" sz="2400" dirty="0">
                <a:latin typeface="BIZ UDPゴシック" panose="020B0400000000000000" pitchFamily="50" charset="-128"/>
                <a:ea typeface="BIZ UDPゴシック" panose="020B0400000000000000" pitchFamily="50" charset="-128"/>
              </a:rPr>
              <a:t>Q</a:t>
            </a:r>
            <a:r>
              <a:rPr lang="ja-JP" altLang="en-US" sz="2400" dirty="0">
                <a:latin typeface="BIZ UDPゴシック" panose="020B0400000000000000" pitchFamily="50" charset="-128"/>
                <a:ea typeface="BIZ UDPゴシック" panose="020B0400000000000000" pitchFamily="50" charset="-128"/>
              </a:rPr>
              <a:t>３．対象となる保険・保証サービスにはどういったものがあるか。</a:t>
            </a:r>
          </a:p>
        </p:txBody>
      </p:sp>
      <p:graphicFrame>
        <p:nvGraphicFramePr>
          <p:cNvPr id="6" name="表 5">
            <a:extLst>
              <a:ext uri="{FF2B5EF4-FFF2-40B4-BE49-F238E27FC236}">
                <a16:creationId xmlns:a16="http://schemas.microsoft.com/office/drawing/2014/main" id="{A327D4FC-6067-90C7-7D79-1E13892D7721}"/>
              </a:ext>
            </a:extLst>
          </p:cNvPr>
          <p:cNvGraphicFramePr>
            <a:graphicFrameLocks noGrp="1"/>
          </p:cNvGraphicFramePr>
          <p:nvPr>
            <p:extLst>
              <p:ext uri="{D42A27DB-BD31-4B8C-83A1-F6EECF244321}">
                <p14:modId xmlns:p14="http://schemas.microsoft.com/office/powerpoint/2010/main" val="3685819324"/>
              </p:ext>
            </p:extLst>
          </p:nvPr>
        </p:nvGraphicFramePr>
        <p:xfrm>
          <a:off x="1056000" y="2703568"/>
          <a:ext cx="10080000" cy="3960000"/>
        </p:xfrm>
        <a:graphic>
          <a:graphicData uri="http://schemas.openxmlformats.org/drawingml/2006/table">
            <a:tbl>
              <a:tblPr firstRow="1" bandRow="1">
                <a:tableStyleId>{2D5ABB26-0587-4C30-8999-92F81FD0307C}</a:tableStyleId>
              </a:tblPr>
              <a:tblGrid>
                <a:gridCol w="2232000">
                  <a:extLst>
                    <a:ext uri="{9D8B030D-6E8A-4147-A177-3AD203B41FA5}">
                      <a16:colId xmlns:a16="http://schemas.microsoft.com/office/drawing/2014/main" val="1740728081"/>
                    </a:ext>
                  </a:extLst>
                </a:gridCol>
                <a:gridCol w="3924000">
                  <a:extLst>
                    <a:ext uri="{9D8B030D-6E8A-4147-A177-3AD203B41FA5}">
                      <a16:colId xmlns:a16="http://schemas.microsoft.com/office/drawing/2014/main" val="37545410"/>
                    </a:ext>
                  </a:extLst>
                </a:gridCol>
                <a:gridCol w="3924000">
                  <a:extLst>
                    <a:ext uri="{9D8B030D-6E8A-4147-A177-3AD203B41FA5}">
                      <a16:colId xmlns:a16="http://schemas.microsoft.com/office/drawing/2014/main" val="2966731681"/>
                    </a:ext>
                  </a:extLst>
                </a:gridCol>
              </a:tblGrid>
              <a:tr h="468254">
                <a:tc>
                  <a:txBody>
                    <a:bodyPr/>
                    <a:lstStyle/>
                    <a:p>
                      <a:pPr algn="ctr"/>
                      <a:r>
                        <a:rPr kumimoji="1" lang="ja-JP" altLang="en-US" dirty="0">
                          <a:latin typeface="BIZ UDPゴシック" panose="020B0400000000000000" pitchFamily="50" charset="-128"/>
                          <a:ea typeface="BIZ UDPゴシック" panose="020B0400000000000000" pitchFamily="50" charset="-128"/>
                        </a:rPr>
                        <a:t>類型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補償保険型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保証サービス型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487190"/>
                  </a:ext>
                </a:extLst>
              </a:tr>
              <a:tr h="570722">
                <a:tc>
                  <a:txBody>
                    <a:bodyPr/>
                    <a:lstStyle/>
                    <a:p>
                      <a:pPr algn="ctr"/>
                      <a:r>
                        <a:rPr kumimoji="1" lang="ja-JP" altLang="en-US" dirty="0">
                          <a:latin typeface="BIZ UDPゴシック" panose="020B0400000000000000" pitchFamily="50" charset="-128"/>
                          <a:ea typeface="BIZ UDPゴシック" panose="020B0400000000000000" pitchFamily="50" charset="-128"/>
                        </a:rPr>
                        <a:t>保険料の算出方法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・外国人患者数</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１名あたりの保険料（</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a:t>
                      </a:r>
                    </a:p>
                    <a:p>
                      <a:pPr algn="l"/>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１名あたりの支払限度額ごとに増減する。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・医療機関の未収金や回収実績を基に設定される。</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　（例）直近の年間未収金実績の●</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731276"/>
                  </a:ext>
                </a:extLst>
              </a:tr>
              <a:tr h="2080731">
                <a:tc>
                  <a:txBody>
                    <a:bodyPr/>
                    <a:lstStyle/>
                    <a:p>
                      <a:pPr algn="ctr"/>
                      <a:r>
                        <a:rPr kumimoji="1" lang="ja-JP" altLang="en-US" dirty="0">
                          <a:latin typeface="BIZ UDPゴシック" panose="020B0400000000000000" pitchFamily="50" charset="-128"/>
                          <a:ea typeface="BIZ UDPゴシック" panose="020B0400000000000000" pitchFamily="50" charset="-128"/>
                        </a:rPr>
                        <a:t>サービス内容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a:latin typeface="BIZ UDPゴシック" panose="020B0400000000000000" pitchFamily="50" charset="-128"/>
                          <a:ea typeface="BIZ UDPゴシック" panose="020B0400000000000000" pitchFamily="50" charset="-128"/>
                        </a:rPr>
                        <a:t>・発生から一定期間が経過した自己負担分の未収金が</a:t>
                      </a:r>
                      <a:endParaRPr kumimoji="1" lang="en-US" altLang="ja-JP" sz="1200">
                        <a:latin typeface="BIZ UDPゴシック" panose="020B0400000000000000" pitchFamily="50" charset="-128"/>
                        <a:ea typeface="BIZ UDPゴシック" panose="020B0400000000000000" pitchFamily="50" charset="-128"/>
                      </a:endParaRPr>
                    </a:p>
                    <a:p>
                      <a:pPr algn="l"/>
                      <a:r>
                        <a:rPr kumimoji="1" lang="ja-JP" altLang="en-US" sz="1200">
                          <a:latin typeface="BIZ UDPゴシック" panose="020B0400000000000000" pitchFamily="50" charset="-128"/>
                          <a:ea typeface="BIZ UDPゴシック" panose="020B0400000000000000" pitchFamily="50" charset="-128"/>
                        </a:rPr>
                        <a:t>　補償対象（</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a:t>
                      </a:r>
                    </a:p>
                    <a:p>
                      <a:pPr algn="l"/>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一定期間は自院で回収努力をする必要あり</a:t>
                      </a:r>
                    </a:p>
                    <a:p>
                      <a:pPr algn="l"/>
                      <a:r>
                        <a:rPr kumimoji="1" lang="ja-JP" altLang="en-US" sz="1200">
                          <a:latin typeface="BIZ UDPゴシック" panose="020B0400000000000000" pitchFamily="50" charset="-128"/>
                          <a:ea typeface="BIZ UDPゴシック" panose="020B0400000000000000" pitchFamily="50" charset="-128"/>
                        </a:rPr>
                        <a:t>・診療報酬点数単価は</a:t>
                      </a:r>
                      <a:r>
                        <a:rPr kumimoji="1" lang="en-US" altLang="ja-JP" sz="1200">
                          <a:latin typeface="BIZ UDPゴシック" panose="020B0400000000000000" pitchFamily="50" charset="-128"/>
                          <a:ea typeface="BIZ UDPゴシック" panose="020B0400000000000000" pitchFamily="50" charset="-128"/>
                        </a:rPr>
                        <a:t>1</a:t>
                      </a:r>
                      <a:r>
                        <a:rPr kumimoji="1" lang="ja-JP" altLang="en-US" sz="1200">
                          <a:latin typeface="BIZ UDPゴシック" panose="020B0400000000000000" pitchFamily="50" charset="-128"/>
                          <a:ea typeface="BIZ UDPゴシック" panose="020B0400000000000000" pitchFamily="50" charset="-128"/>
                        </a:rPr>
                        <a:t>点</a:t>
                      </a:r>
                      <a:r>
                        <a:rPr kumimoji="1" lang="en-US" altLang="ja-JP" sz="1200">
                          <a:latin typeface="BIZ UDPゴシック" panose="020B0400000000000000" pitchFamily="50" charset="-128"/>
                          <a:ea typeface="BIZ UDPゴシック" panose="020B0400000000000000" pitchFamily="50" charset="-128"/>
                        </a:rPr>
                        <a:t>10</a:t>
                      </a:r>
                      <a:r>
                        <a:rPr kumimoji="1" lang="ja-JP" altLang="en-US" sz="1200">
                          <a:latin typeface="BIZ UDPゴシック" panose="020B0400000000000000" pitchFamily="50" charset="-128"/>
                          <a:ea typeface="BIZ UDPゴシック" panose="020B0400000000000000" pitchFamily="50" charset="-128"/>
                        </a:rPr>
                        <a:t>円として計算した額が補償対象</a:t>
                      </a:r>
                      <a:endParaRPr kumimoji="1" lang="ja-JP" altLang="en-US"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・発生から一定期間が経過した自己負担分の未収金が</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　補償対象（</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a:t>
                      </a:r>
                    </a:p>
                    <a:p>
                      <a:pPr algn="l"/>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一定期間は自院で回収努力をする必要あり</a:t>
                      </a:r>
                    </a:p>
                    <a:p>
                      <a:pPr algn="l"/>
                      <a:r>
                        <a:rPr kumimoji="1" lang="ja-JP" altLang="en-US" sz="1200" dirty="0">
                          <a:latin typeface="BIZ UDPゴシック" panose="020B0400000000000000" pitchFamily="50" charset="-128"/>
                          <a:ea typeface="BIZ UDPゴシック" panose="020B0400000000000000" pitchFamily="50" charset="-128"/>
                        </a:rPr>
                        <a:t>・未収金発生以降の流れ</a:t>
                      </a:r>
                    </a:p>
                    <a:p>
                      <a:pPr algn="l"/>
                      <a:r>
                        <a:rPr kumimoji="1" lang="ja-JP" altLang="en-US" sz="1200" dirty="0">
                          <a:latin typeface="BIZ UDPゴシック" panose="020B0400000000000000" pitchFamily="50" charset="-128"/>
                          <a:ea typeface="BIZ UDPゴシック" panose="020B0400000000000000" pitchFamily="50" charset="-128"/>
                        </a:rPr>
                        <a:t>①未収金が発生</a:t>
                      </a:r>
                    </a:p>
                    <a:p>
                      <a:pPr algn="l"/>
                      <a:r>
                        <a:rPr kumimoji="1" lang="ja-JP" altLang="en-US" sz="1200" dirty="0">
                          <a:latin typeface="BIZ UDPゴシック" panose="020B0400000000000000" pitchFamily="50" charset="-128"/>
                          <a:ea typeface="BIZ UDPゴシック" panose="020B0400000000000000" pitchFamily="50" charset="-128"/>
                        </a:rPr>
                        <a:t>②医療機関から保証会社に代位弁済請求</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③保証会社から医療機関に代位弁済実行</a:t>
                      </a:r>
                    </a:p>
                    <a:p>
                      <a:pPr algn="l"/>
                      <a:r>
                        <a:rPr kumimoji="1" lang="ja-JP" altLang="en-US" sz="1200" dirty="0">
                          <a:latin typeface="BIZ UDPゴシック" panose="020B0400000000000000" pitchFamily="50" charset="-128"/>
                          <a:ea typeface="BIZ UDPゴシック" panose="020B0400000000000000" pitchFamily="50" charset="-128"/>
                        </a:rPr>
                        <a:t>④保証会社から患者に未払い医療費の請求</a:t>
                      </a:r>
                    </a:p>
                    <a:p>
                      <a:pPr algn="l"/>
                      <a:r>
                        <a:rPr kumimoji="1" lang="ja-JP" altLang="en-US" sz="1200" dirty="0">
                          <a:latin typeface="BIZ UDPゴシック" panose="020B0400000000000000" pitchFamily="50" charset="-128"/>
                          <a:ea typeface="BIZ UDPゴシック" panose="020B0400000000000000" pitchFamily="50" charset="-128"/>
                        </a:rPr>
                        <a:t>⑤患者から保証会社に支払い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920194"/>
                  </a:ext>
                </a:extLst>
              </a:tr>
              <a:tr h="840293">
                <a:tc>
                  <a:txBody>
                    <a:bodyPr/>
                    <a:lstStyle/>
                    <a:p>
                      <a:pPr algn="ctr"/>
                      <a:r>
                        <a:rPr kumimoji="1" lang="ja-JP" altLang="en-US" dirty="0">
                          <a:latin typeface="BIZ UDPゴシック" panose="020B0400000000000000" pitchFamily="50" charset="-128"/>
                          <a:ea typeface="BIZ UDPゴシック" panose="020B0400000000000000" pitchFamily="50" charset="-128"/>
                        </a:rPr>
                        <a:t>その他注意事項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・入院のみが対象となるサービスが多い</a:t>
                      </a:r>
                    </a:p>
                    <a:p>
                      <a:pPr algn="l"/>
                      <a:r>
                        <a:rPr kumimoji="1" lang="ja-JP" altLang="en-US" sz="1200" dirty="0">
                          <a:latin typeface="BIZ UDPゴシック" panose="020B0400000000000000" pitchFamily="50" charset="-128"/>
                          <a:ea typeface="BIZ UDPゴシック" panose="020B0400000000000000" pitchFamily="50" charset="-128"/>
                        </a:rPr>
                        <a:t>・国籍を把握するため、パスポートや在留カード等の</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　コピーの提出が必要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・入院のみが対象となるサービスが多い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430339"/>
                  </a:ext>
                </a:extLst>
              </a:tr>
            </a:tbl>
          </a:graphicData>
        </a:graphic>
      </p:graphicFrame>
      <p:sp>
        <p:nvSpPr>
          <p:cNvPr id="8" name="テキスト ボックス 7">
            <a:extLst>
              <a:ext uri="{FF2B5EF4-FFF2-40B4-BE49-F238E27FC236}">
                <a16:creationId xmlns:a16="http://schemas.microsoft.com/office/drawing/2014/main" id="{0527D77A-0C2C-4453-8C39-5AE65417ABA9}"/>
              </a:ext>
            </a:extLst>
          </p:cNvPr>
          <p:cNvSpPr txBox="1"/>
          <p:nvPr/>
        </p:nvSpPr>
        <p:spPr>
          <a:xfrm>
            <a:off x="11652000" y="6488668"/>
            <a:ext cx="540000" cy="369332"/>
          </a:xfrm>
          <a:prstGeom prst="rect">
            <a:avLst/>
          </a:prstGeom>
          <a:noFill/>
        </p:spPr>
        <p:txBody>
          <a:bodyPr wrap="square" rtlCol="0">
            <a:spAutoFit/>
          </a:bodyPr>
          <a:lstStyle/>
          <a:p>
            <a:pPr algn="r"/>
            <a:r>
              <a:rPr lang="en-US" altLang="ja-JP" dirty="0">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252228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6E91C9-95D8-4493-94B1-D4C4E5A9B366}"/>
              </a:ext>
            </a:extLst>
          </p:cNvPr>
          <p:cNvSpPr txBox="1"/>
          <p:nvPr/>
        </p:nvSpPr>
        <p:spPr>
          <a:xfrm>
            <a:off x="11652000" y="6488668"/>
            <a:ext cx="540000" cy="369332"/>
          </a:xfrm>
          <a:prstGeom prst="rect">
            <a:avLst/>
          </a:prstGeom>
          <a:noFill/>
        </p:spPr>
        <p:txBody>
          <a:bodyPr wrap="square" rtlCol="0">
            <a:spAutoFit/>
          </a:bodyPr>
          <a:lstStyle/>
          <a:p>
            <a:pPr algn="r"/>
            <a:r>
              <a:rPr kumimoji="1" lang="en-US" altLang="ja-JP" dirty="0">
                <a:latin typeface="BIZ UDPゴシック" panose="020B0400000000000000" pitchFamily="50" charset="-128"/>
                <a:ea typeface="BIZ UDPゴシック" panose="020B0400000000000000" pitchFamily="50" charset="-128"/>
              </a:rPr>
              <a:t>9</a:t>
            </a:r>
          </a:p>
        </p:txBody>
      </p:sp>
      <p:sp>
        <p:nvSpPr>
          <p:cNvPr id="6" name="タイトル 4">
            <a:extLst>
              <a:ext uri="{FF2B5EF4-FFF2-40B4-BE49-F238E27FC236}">
                <a16:creationId xmlns:a16="http://schemas.microsoft.com/office/drawing/2014/main" id="{D6573A6C-C694-496D-BCD1-963D94FB90D9}"/>
              </a:ext>
            </a:extLst>
          </p:cNvPr>
          <p:cNvSpPr txBox="1">
            <a:spLocks/>
          </p:cNvSpPr>
          <p:nvPr/>
        </p:nvSpPr>
        <p:spPr>
          <a:xfrm>
            <a:off x="696000" y="336875"/>
            <a:ext cx="10800000" cy="126000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a:latin typeface="BIZ UDPゴシック" panose="020B0400000000000000" pitchFamily="50" charset="-128"/>
                <a:ea typeface="BIZ UDPゴシック" panose="020B0400000000000000" pitchFamily="50" charset="-128"/>
              </a:rPr>
              <a:t>Q</a:t>
            </a:r>
            <a:r>
              <a:rPr lang="ja-JP" altLang="en-US" sz="2400">
                <a:latin typeface="BIZ UDPゴシック" panose="020B0400000000000000" pitchFamily="50" charset="-128"/>
                <a:ea typeface="BIZ UDPゴシック" panose="020B0400000000000000" pitchFamily="50" charset="-128"/>
              </a:rPr>
              <a:t>４．外国人患者専用のサービスでなくても補助対象となるか。</a:t>
            </a:r>
            <a:endParaRPr lang="ja-JP" altLang="en-US" sz="2400" dirty="0">
              <a:latin typeface="BIZ UDPゴシック" panose="020B0400000000000000" pitchFamily="50" charset="-128"/>
              <a:ea typeface="BIZ UDPゴシック" panose="020B0400000000000000" pitchFamily="50" charset="-128"/>
            </a:endParaRPr>
          </a:p>
        </p:txBody>
      </p:sp>
      <p:sp>
        <p:nvSpPr>
          <p:cNvPr id="7" name="タイトル 4">
            <a:extLst>
              <a:ext uri="{FF2B5EF4-FFF2-40B4-BE49-F238E27FC236}">
                <a16:creationId xmlns:a16="http://schemas.microsoft.com/office/drawing/2014/main" id="{45D22A2A-1F40-4063-B41F-27C171A50812}"/>
              </a:ext>
            </a:extLst>
          </p:cNvPr>
          <p:cNvSpPr txBox="1">
            <a:spLocks/>
          </p:cNvSpPr>
          <p:nvPr/>
        </p:nvSpPr>
        <p:spPr>
          <a:xfrm>
            <a:off x="696000" y="1788083"/>
            <a:ext cx="10800000" cy="126000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indent="0">
              <a:buNone/>
            </a:pPr>
            <a:r>
              <a:rPr lang="en-US" altLang="ja-JP" sz="2400" dirty="0">
                <a:latin typeface="BIZ UDPゴシック" panose="020B0400000000000000" pitchFamily="50" charset="-128"/>
                <a:ea typeface="BIZ UDPゴシック" panose="020B0400000000000000" pitchFamily="50" charset="-128"/>
              </a:rPr>
              <a:t>A</a:t>
            </a:r>
            <a:r>
              <a:rPr lang="ja-JP" altLang="en-US" sz="2400" dirty="0">
                <a:latin typeface="BIZ UDPゴシック" panose="020B0400000000000000" pitchFamily="50" charset="-128"/>
                <a:ea typeface="BIZ UDPゴシック" panose="020B0400000000000000" pitchFamily="50" charset="-128"/>
              </a:rPr>
              <a:t>４．</a:t>
            </a:r>
            <a:r>
              <a:rPr kumimoji="1" lang="ja-JP" altLang="en-US" sz="2400" dirty="0">
                <a:latin typeface="BIZ UDPゴシック" panose="020B0400000000000000" pitchFamily="50" charset="-128"/>
                <a:ea typeface="BIZ UDPゴシック" panose="020B0400000000000000" pitchFamily="50" charset="-128"/>
              </a:rPr>
              <a:t>外国人患者専用でなくとも、</a:t>
            </a:r>
            <a:r>
              <a:rPr kumimoji="1" lang="ja-JP" altLang="en-US" sz="2400" u="sng" dirty="0">
                <a:latin typeface="BIZ UDPゴシック" panose="020B0400000000000000" pitchFamily="50" charset="-128"/>
                <a:ea typeface="BIZ UDPゴシック" panose="020B0400000000000000" pitchFamily="50" charset="-128"/>
              </a:rPr>
              <a:t>外国人患者も対象に含む</a:t>
            </a:r>
            <a:r>
              <a:rPr kumimoji="1" lang="ja-JP" altLang="en-US" sz="2400" dirty="0">
                <a:latin typeface="BIZ UDPゴシック" panose="020B0400000000000000" pitchFamily="50" charset="-128"/>
                <a:ea typeface="BIZ UDPゴシック" panose="020B0400000000000000" pitchFamily="50" charset="-128"/>
              </a:rPr>
              <a:t>サービスであれば、</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補助対象となります。</a:t>
            </a:r>
          </a:p>
        </p:txBody>
      </p:sp>
      <p:sp>
        <p:nvSpPr>
          <p:cNvPr id="11" name="タイトル 4">
            <a:extLst>
              <a:ext uri="{FF2B5EF4-FFF2-40B4-BE49-F238E27FC236}">
                <a16:creationId xmlns:a16="http://schemas.microsoft.com/office/drawing/2014/main" id="{FF50D339-E08D-4C56-88B4-FBE0C1916819}"/>
              </a:ext>
            </a:extLst>
          </p:cNvPr>
          <p:cNvSpPr txBox="1">
            <a:spLocks/>
          </p:cNvSpPr>
          <p:nvPr/>
        </p:nvSpPr>
        <p:spPr>
          <a:xfrm>
            <a:off x="696000" y="3179918"/>
            <a:ext cx="10800000" cy="1260000"/>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BIZ UDPゴシック" panose="020B0400000000000000" pitchFamily="50" charset="-128"/>
                <a:ea typeface="BIZ UDPゴシック" panose="020B0400000000000000" pitchFamily="50" charset="-128"/>
              </a:rPr>
              <a:t>Q</a:t>
            </a:r>
            <a:r>
              <a:rPr lang="ja-JP" altLang="en-US" sz="2400" dirty="0">
                <a:latin typeface="BIZ UDPゴシック" panose="020B0400000000000000" pitchFamily="50" charset="-128"/>
                <a:ea typeface="BIZ UDPゴシック" panose="020B0400000000000000" pitchFamily="50" charset="-128"/>
              </a:rPr>
              <a:t>５．補助対象となるサービス費用の期間はいつまでか。</a:t>
            </a:r>
          </a:p>
        </p:txBody>
      </p:sp>
      <p:sp>
        <p:nvSpPr>
          <p:cNvPr id="12" name="タイトル 4">
            <a:extLst>
              <a:ext uri="{FF2B5EF4-FFF2-40B4-BE49-F238E27FC236}">
                <a16:creationId xmlns:a16="http://schemas.microsoft.com/office/drawing/2014/main" id="{9601DFED-7C00-4035-9DAC-286256BA7484}"/>
              </a:ext>
            </a:extLst>
          </p:cNvPr>
          <p:cNvSpPr txBox="1">
            <a:spLocks/>
          </p:cNvSpPr>
          <p:nvPr/>
        </p:nvSpPr>
        <p:spPr>
          <a:xfrm>
            <a:off x="696000" y="4560084"/>
            <a:ext cx="10800000" cy="2232000"/>
          </a:xfrm>
          <a:prstGeom prst="rect">
            <a:avLst/>
          </a:prstGeom>
          <a:ln>
            <a:solidFill>
              <a:schemeClr val="tx1"/>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en-US" altLang="ja-JP" sz="3400" dirty="0">
                <a:latin typeface="BIZ UDPゴシック" panose="020B0400000000000000" pitchFamily="50" charset="-128"/>
                <a:ea typeface="BIZ UDPゴシック" panose="020B0400000000000000" pitchFamily="50" charset="-128"/>
              </a:rPr>
              <a:t>A</a:t>
            </a:r>
            <a:r>
              <a:rPr lang="ja-JP" altLang="en-US" sz="3400" dirty="0">
                <a:latin typeface="BIZ UDPゴシック" panose="020B0400000000000000" pitchFamily="50" charset="-128"/>
                <a:ea typeface="BIZ UDPゴシック" panose="020B0400000000000000" pitchFamily="50" charset="-128"/>
              </a:rPr>
              <a:t>５．契約開始から</a:t>
            </a:r>
            <a:r>
              <a:rPr lang="ja-JP" altLang="en-US" sz="3400" u="sng" dirty="0">
                <a:latin typeface="BIZ UDPゴシック" panose="020B0400000000000000" pitchFamily="50" charset="-128"/>
                <a:ea typeface="BIZ UDPゴシック" panose="020B0400000000000000" pitchFamily="50" charset="-128"/>
              </a:rPr>
              <a:t>１年以内</a:t>
            </a:r>
            <a:r>
              <a:rPr lang="ja-JP" altLang="en-US" sz="3400" dirty="0">
                <a:latin typeface="BIZ UDPゴシック" panose="020B0400000000000000" pitchFamily="50" charset="-128"/>
                <a:ea typeface="BIZ UDPゴシック" panose="020B0400000000000000" pitchFamily="50" charset="-128"/>
              </a:rPr>
              <a:t>のサービス費用が補助対象となります。</a:t>
            </a:r>
            <a:endParaRPr lang="en-US" altLang="ja-JP" sz="3400" dirty="0">
              <a:latin typeface="BIZ UDPゴシック" panose="020B0400000000000000" pitchFamily="50" charset="-128"/>
              <a:ea typeface="BIZ UDPゴシック" panose="020B0400000000000000" pitchFamily="50" charset="-128"/>
            </a:endParaRPr>
          </a:p>
          <a:p>
            <a:pPr>
              <a:lnSpc>
                <a:spcPct val="120000"/>
              </a:lnSpc>
            </a:pPr>
            <a:r>
              <a:rPr lang="ja-JP" altLang="en-US" sz="2800" dirty="0">
                <a:latin typeface="BIZ UDPゴシック" panose="020B0400000000000000" pitchFamily="50" charset="-128"/>
                <a:ea typeface="BIZ UDPゴシック" panose="020B0400000000000000" pitchFamily="50" charset="-128"/>
              </a:rPr>
              <a:t>　　　　</a:t>
            </a:r>
            <a:r>
              <a:rPr lang="ja-JP" altLang="en-US" sz="2600" dirty="0">
                <a:latin typeface="BIZ UDPゴシック" panose="020B0400000000000000" pitchFamily="50" charset="-128"/>
                <a:ea typeface="BIZ UDPゴシック" panose="020B0400000000000000" pitchFamily="50" charset="-128"/>
              </a:rPr>
              <a:t>（契約開始時期は、原則、交付決定日～令和</a:t>
            </a:r>
            <a:r>
              <a:rPr lang="en-US" altLang="ja-JP" sz="2600" dirty="0">
                <a:latin typeface="BIZ UDPゴシック" panose="020B0400000000000000" pitchFamily="50" charset="-128"/>
                <a:ea typeface="BIZ UDPゴシック" panose="020B0400000000000000" pitchFamily="50" charset="-128"/>
              </a:rPr>
              <a:t>8</a:t>
            </a:r>
            <a:r>
              <a:rPr lang="ja-JP" altLang="en-US" sz="2600" dirty="0">
                <a:latin typeface="BIZ UDPゴシック" panose="020B0400000000000000" pitchFamily="50" charset="-128"/>
                <a:ea typeface="BIZ UDPゴシック" panose="020B0400000000000000" pitchFamily="50" charset="-128"/>
              </a:rPr>
              <a:t>年１</a:t>
            </a:r>
            <a:r>
              <a:rPr lang="en-US" altLang="ja-JP" sz="2600" dirty="0">
                <a:latin typeface="BIZ UDPゴシック" panose="020B0400000000000000" pitchFamily="50" charset="-128"/>
                <a:ea typeface="BIZ UDPゴシック" panose="020B0400000000000000" pitchFamily="50" charset="-128"/>
              </a:rPr>
              <a:t>2</a:t>
            </a:r>
            <a:r>
              <a:rPr lang="ja-JP" altLang="en-US" sz="2600" dirty="0">
                <a:latin typeface="BIZ UDPゴシック" panose="020B0400000000000000" pitchFamily="50" charset="-128"/>
                <a:ea typeface="BIZ UDPゴシック" panose="020B0400000000000000" pitchFamily="50" charset="-128"/>
              </a:rPr>
              <a:t>月３１日の間）</a:t>
            </a:r>
            <a:endParaRPr lang="en-US" altLang="ja-JP" sz="2600" dirty="0">
              <a:latin typeface="BIZ UDPゴシック" panose="020B0400000000000000" pitchFamily="50" charset="-128"/>
              <a:ea typeface="BIZ UDPゴシック" panose="020B0400000000000000" pitchFamily="50" charset="-128"/>
            </a:endParaRPr>
          </a:p>
          <a:p>
            <a:pPr>
              <a:lnSpc>
                <a:spcPct val="120000"/>
              </a:lnSpc>
            </a:pPr>
            <a:r>
              <a:rPr lang="en-US" altLang="ja-JP" sz="2600" dirty="0">
                <a:latin typeface="BIZ UDPゴシック" panose="020B0400000000000000" pitchFamily="50" charset="-128"/>
                <a:ea typeface="BIZ UDPゴシック" panose="020B0400000000000000" pitchFamily="50" charset="-128"/>
              </a:rPr>
              <a:t>※</a:t>
            </a:r>
            <a:r>
              <a:rPr kumimoji="1" lang="ja-JP" altLang="en-US" sz="2600" dirty="0">
                <a:latin typeface="BIZ UDPゴシック" panose="020B0400000000000000" pitchFamily="50" charset="-128"/>
                <a:ea typeface="BIZ UDPゴシック" panose="020B0400000000000000" pitchFamily="50" charset="-128"/>
              </a:rPr>
              <a:t>原則的に、補助金の交付決定前に事業を実施（保険・保証サービスに加入）した場合は、補助金の交付を</a:t>
            </a:r>
            <a:endParaRPr kumimoji="1" lang="en-US" altLang="ja-JP" sz="2600" dirty="0">
              <a:latin typeface="BIZ UDPゴシック" panose="020B0400000000000000" pitchFamily="50" charset="-128"/>
              <a:ea typeface="BIZ UDPゴシック" panose="020B0400000000000000" pitchFamily="50" charset="-128"/>
            </a:endParaRPr>
          </a:p>
          <a:p>
            <a:pPr>
              <a:lnSpc>
                <a:spcPct val="120000"/>
              </a:lnSpc>
            </a:pPr>
            <a:r>
              <a:rPr lang="ja-JP" altLang="en-US" sz="2600" dirty="0">
                <a:latin typeface="BIZ UDPゴシック" panose="020B0400000000000000" pitchFamily="50" charset="-128"/>
                <a:ea typeface="BIZ UDPゴシック" panose="020B0400000000000000" pitchFamily="50" charset="-128"/>
              </a:rPr>
              <a:t>　 </a:t>
            </a:r>
            <a:r>
              <a:rPr kumimoji="1" lang="ja-JP" altLang="en-US" sz="2600" dirty="0">
                <a:latin typeface="BIZ UDPゴシック" panose="020B0400000000000000" pitchFamily="50" charset="-128"/>
                <a:ea typeface="BIZ UDPゴシック" panose="020B0400000000000000" pitchFamily="50" charset="-128"/>
              </a:rPr>
              <a:t>受けることができませんが、やむを得ない事由により、交付決定前までに事業を実施（保険・保証サービス</a:t>
            </a:r>
            <a:endParaRPr kumimoji="1" lang="en-US" altLang="ja-JP" sz="2600" dirty="0">
              <a:latin typeface="BIZ UDPゴシック" panose="020B0400000000000000" pitchFamily="50" charset="-128"/>
              <a:ea typeface="BIZ UDPゴシック" panose="020B0400000000000000" pitchFamily="50" charset="-128"/>
            </a:endParaRPr>
          </a:p>
          <a:p>
            <a:pPr>
              <a:lnSpc>
                <a:spcPct val="120000"/>
              </a:lnSpc>
            </a:pPr>
            <a:r>
              <a:rPr lang="en-US" altLang="ja-JP" sz="2600" dirty="0">
                <a:latin typeface="BIZ UDPゴシック" panose="020B0400000000000000" pitchFamily="50" charset="-128"/>
                <a:ea typeface="BIZ UDPゴシック" panose="020B0400000000000000" pitchFamily="50" charset="-128"/>
              </a:rPr>
              <a:t>   </a:t>
            </a:r>
            <a:r>
              <a:rPr kumimoji="1" lang="ja-JP" altLang="en-US" sz="2600" dirty="0">
                <a:latin typeface="BIZ UDPゴシック" panose="020B0400000000000000" pitchFamily="50" charset="-128"/>
                <a:ea typeface="BIZ UDPゴシック" panose="020B0400000000000000" pitchFamily="50" charset="-128"/>
              </a:rPr>
              <a:t>に加入）しようとする場合においては、事前着手届を府に提出し、承認を受けた場合に限り、補助金の交付</a:t>
            </a:r>
            <a:endParaRPr kumimoji="1" lang="en-US" altLang="ja-JP" sz="2600" dirty="0">
              <a:latin typeface="BIZ UDPゴシック" panose="020B0400000000000000" pitchFamily="50" charset="-128"/>
              <a:ea typeface="BIZ UDPゴシック" panose="020B0400000000000000" pitchFamily="50" charset="-128"/>
            </a:endParaRPr>
          </a:p>
          <a:p>
            <a:pPr>
              <a:lnSpc>
                <a:spcPct val="120000"/>
              </a:lnSpc>
            </a:pPr>
            <a:r>
              <a:rPr lang="en-US" altLang="ja-JP" sz="2600" dirty="0">
                <a:latin typeface="BIZ UDPゴシック" panose="020B0400000000000000" pitchFamily="50" charset="-128"/>
                <a:ea typeface="BIZ UDPゴシック" panose="020B0400000000000000" pitchFamily="50" charset="-128"/>
              </a:rPr>
              <a:t>   </a:t>
            </a:r>
            <a:r>
              <a:rPr kumimoji="1" lang="ja-JP" altLang="en-US" sz="2600" dirty="0">
                <a:latin typeface="BIZ UDPゴシック" panose="020B0400000000000000" pitchFamily="50" charset="-128"/>
                <a:ea typeface="BIZ UDPゴシック" panose="020B0400000000000000" pitchFamily="50" charset="-128"/>
              </a:rPr>
              <a:t>を受けることが可能となります。</a:t>
            </a:r>
          </a:p>
          <a:p>
            <a:pPr marL="0" indent="0">
              <a:lnSpc>
                <a:spcPct val="120000"/>
              </a:lnSpc>
              <a:buNone/>
            </a:pPr>
            <a:r>
              <a:rPr kumimoji="1" lang="en-US" altLang="ja-JP" sz="2600" dirty="0">
                <a:latin typeface="BIZ UDPゴシック" panose="020B0400000000000000" pitchFamily="50" charset="-128"/>
                <a:ea typeface="BIZ UDPゴシック" panose="020B0400000000000000" pitchFamily="50" charset="-128"/>
              </a:rPr>
              <a:t>   </a:t>
            </a:r>
            <a:r>
              <a:rPr kumimoji="1" lang="ja-JP" altLang="en-US" sz="2600" dirty="0">
                <a:latin typeface="BIZ UDPゴシック" panose="020B0400000000000000" pitchFamily="50" charset="-128"/>
                <a:ea typeface="BIZ UDPゴシック" panose="020B0400000000000000" pitchFamily="50" charset="-128"/>
              </a:rPr>
              <a:t>詳しくは、事務局（</a:t>
            </a:r>
            <a:r>
              <a:rPr kumimoji="1" lang="en-US" altLang="ja-JP" sz="2600" dirty="0">
                <a:latin typeface="BIZ UDPゴシック" panose="020B0400000000000000" pitchFamily="50" charset="-128"/>
                <a:ea typeface="BIZ UDPゴシック" panose="020B0400000000000000" pitchFamily="50" charset="-128"/>
              </a:rPr>
              <a:t>06-6944-6027</a:t>
            </a:r>
            <a:r>
              <a:rPr kumimoji="1" lang="ja-JP" altLang="en-US" sz="2600" dirty="0">
                <a:latin typeface="BIZ UDPゴシック" panose="020B0400000000000000" pitchFamily="50" charset="-128"/>
                <a:ea typeface="BIZ UDPゴシック" panose="020B0400000000000000" pitchFamily="50" charset="-128"/>
              </a:rPr>
              <a:t>）まで、お問い合わせください。</a:t>
            </a:r>
          </a:p>
        </p:txBody>
      </p:sp>
    </p:spTree>
    <p:extLst>
      <p:ext uri="{BB962C8B-B14F-4D97-AF65-F5344CB8AC3E}">
        <p14:creationId xmlns:p14="http://schemas.microsoft.com/office/powerpoint/2010/main" val="24340013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3610</Words>
  <Application>Microsoft Office PowerPoint</Application>
  <PresentationFormat>ワイド画面</PresentationFormat>
  <Paragraphs>322</Paragraphs>
  <Slides>19</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BIZ UDPゴシック</vt:lpstr>
      <vt:lpstr>BIZ UDゴシック</vt:lpstr>
      <vt:lpstr>HGP創英角ｺﾞｼｯｸUB</vt:lpstr>
      <vt:lpstr>HGS創英角ｺﾞｼｯｸUB</vt:lpstr>
      <vt:lpstr>Meiryo UI</vt:lpstr>
      <vt:lpstr>游ゴシック</vt:lpstr>
      <vt:lpstr>游ゴシック Light</vt:lpstr>
      <vt:lpstr>Arial</vt:lpstr>
      <vt:lpstr>Office テーマ</vt:lpstr>
      <vt:lpstr>PowerPoint プレゼンテーション</vt:lpstr>
      <vt:lpstr>１．全体事項</vt:lpstr>
      <vt:lpstr>PowerPoint プレゼンテーション</vt:lpstr>
      <vt:lpstr>Q１．どういった医療機関が補助対象となるのか。</vt:lpstr>
      <vt:lpstr>Q２．申請方法について教えてください。</vt:lpstr>
      <vt:lpstr>A２．申請の流れ（続き） 　　　（２）補助金ページの内容を確認いただいた後、ページ下部のリンク先から、行政オンラインシステム 　　　　　　　にアクセスしてください。 　　　　　　　（「各種手続き」⇒「交付申請について」⇒「交付申請はこちら（外部サイトへリンク）」） 　　　        　　　　（３）行政オンラインシステムにアクセス後、「申請書・資料」から「交付申請書」、「交付要綱」を 　　　　　　 ダウンロードし、内容を確認いただいた後、「交付申請書」に必要事項を記入してください。 　　　　　　 次ページで「交付申請書」と「見積書等」をアップロードいただきましたら、申請は完了です。 　</vt:lpstr>
      <vt:lpstr>２．医療費未収金にかかる保険・保証サービスへの加入</vt:lpstr>
      <vt:lpstr>Q３．対象となる保険・保証サービスにはどういったものがあるか。</vt:lpstr>
      <vt:lpstr>PowerPoint プレゼンテーション</vt:lpstr>
      <vt:lpstr>Q6．加入している保険・保証サービスの契約期間が年度をまたぐ場合は 　　　 どこまで補助されるのか。　　　 </vt:lpstr>
      <vt:lpstr>３．医療費未収金対応を行うための研修参加・実施</vt:lpstr>
      <vt:lpstr>Q7．どういった費用が補助対象となるのか。</vt:lpstr>
      <vt:lpstr>４．キャッシュレス化の導入</vt:lpstr>
      <vt:lpstr>Q8．どういった費用が補助対象となるのか。</vt:lpstr>
      <vt:lpstr>Q10．過去に本補助金の「キャッシュレス化の導入」に申請し、採択を受けたが、 　　　　より多くの外国人患者を受け入れるため、再度同メニューに申請をする 　　　　ことは可能か。</vt:lpstr>
      <vt:lpstr>5．外国人患者向けの情報発信</vt:lpstr>
      <vt:lpstr>Q１１．どういった費用が補助対象となるのか。</vt:lpstr>
      <vt:lpstr>Q12．今年度「外国人患者向けの情報発信」に申請し、採択を受けた医療機関は、 　　　  本補助金が来年度以降も継続される場合に、同メニューに申請をすること 　　　  は可能か。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2026-04-06T06:29:41Z</dcterms:created>
  <dcterms:modified xsi:type="dcterms:W3CDTF">2026-04-30T08:29:52Z</dcterms:modified>
</cp:coreProperties>
</file>