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4848" r:id="rId5"/>
    <p:sldId id="5315" r:id="rId6"/>
    <p:sldId id="5316" r:id="rId7"/>
    <p:sldId id="5317" r:id="rId8"/>
  </p:sldIdLst>
  <p:sldSz cx="12192000" cy="6858000"/>
  <p:notesSz cx="6807200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563DE23-C690-4B80-8788-4DC5FCC64F06}">
          <p14:sldIdLst>
            <p14:sldId id="4848"/>
            <p14:sldId id="5315"/>
            <p14:sldId id="5316"/>
            <p14:sldId id="5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9999"/>
    <a:srgbClr val="FF7C80"/>
    <a:srgbClr val="CCECFF"/>
    <a:srgbClr val="FFE5FF"/>
    <a:srgbClr val="5FC1C7"/>
    <a:srgbClr val="FFEBFF"/>
    <a:srgbClr val="FFF3FF"/>
    <a:srgbClr val="5FC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600" autoAdjust="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0"/>
    </p:cViewPr>
  </p:sorterViewPr>
  <p:notesViewPr>
    <p:cSldViewPr snapToGrid="0">
      <p:cViewPr varScale="1">
        <p:scale>
          <a:sx n="51" d="100"/>
          <a:sy n="51" d="100"/>
        </p:scale>
        <p:origin x="29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EA772C1-A1C9-4F17-8B46-F811CBB03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8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prstGeom prst="rect">
            <a:avLst/>
          </a:prstGeom>
        </p:spPr>
        <p:txBody>
          <a:bodyPr lIns="91411" tIns="45705" rIns="91411" bIns="45705"/>
          <a:lstStyle/>
          <a:p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xfrm>
            <a:off x="907629" y="4721186"/>
            <a:ext cx="4991947" cy="4472702"/>
          </a:xfrm>
          <a:prstGeom prst="rect">
            <a:avLst/>
          </a:prstGeom>
        </p:spPr>
        <p:txBody>
          <a:bodyPr lIns="91411" tIns="45705" rIns="91411" bIns="4570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j-lt"/>
        <a:ea typeface="+mj-ea"/>
        <a:cs typeface="+mj-cs"/>
        <a:sym typeface="游ゴシック"/>
      </a:defRPr>
    </a:lvl1pPr>
    <a:lvl2pPr indent="228600" latinLnBrk="0">
      <a:defRPr sz="1200">
        <a:latin typeface="+mj-lt"/>
        <a:ea typeface="+mj-ea"/>
        <a:cs typeface="+mj-cs"/>
        <a:sym typeface="游ゴシック"/>
      </a:defRPr>
    </a:lvl2pPr>
    <a:lvl3pPr indent="457200" latinLnBrk="0">
      <a:defRPr sz="1200">
        <a:latin typeface="+mj-lt"/>
        <a:ea typeface="+mj-ea"/>
        <a:cs typeface="+mj-cs"/>
        <a:sym typeface="游ゴシック"/>
      </a:defRPr>
    </a:lvl3pPr>
    <a:lvl4pPr indent="685800" latinLnBrk="0">
      <a:defRPr sz="1200">
        <a:latin typeface="+mj-lt"/>
        <a:ea typeface="+mj-ea"/>
        <a:cs typeface="+mj-cs"/>
        <a:sym typeface="游ゴシック"/>
      </a:defRPr>
    </a:lvl4pPr>
    <a:lvl5pPr indent="914400" latinLnBrk="0">
      <a:defRPr sz="1200">
        <a:latin typeface="+mj-lt"/>
        <a:ea typeface="+mj-ea"/>
        <a:cs typeface="+mj-cs"/>
        <a:sym typeface="游ゴシック"/>
      </a:defRPr>
    </a:lvl5pPr>
    <a:lvl6pPr indent="1143000" latinLnBrk="0">
      <a:defRPr sz="1200">
        <a:latin typeface="+mj-lt"/>
        <a:ea typeface="+mj-ea"/>
        <a:cs typeface="+mj-cs"/>
        <a:sym typeface="游ゴシック"/>
      </a:defRPr>
    </a:lvl6pPr>
    <a:lvl7pPr indent="1371600" latinLnBrk="0">
      <a:defRPr sz="1200">
        <a:latin typeface="+mj-lt"/>
        <a:ea typeface="+mj-ea"/>
        <a:cs typeface="+mj-cs"/>
        <a:sym typeface="游ゴシック"/>
      </a:defRPr>
    </a:lvl7pPr>
    <a:lvl8pPr indent="1600200" latinLnBrk="0">
      <a:defRPr sz="1200">
        <a:latin typeface="+mj-lt"/>
        <a:ea typeface="+mj-ea"/>
        <a:cs typeface="+mj-cs"/>
        <a:sym typeface="游ゴシック"/>
      </a:defRPr>
    </a:lvl8pPr>
    <a:lvl9pPr indent="1828800" latinLnBrk="0">
      <a:defRPr sz="1200">
        <a:latin typeface="+mj-lt"/>
        <a:ea typeface="+mj-ea"/>
        <a:cs typeface="+mj-cs"/>
        <a:sym typeface="游ゴシック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402" tIns="45700" rIns="91402" bIns="45700"/>
          <a:lstStyle/>
          <a:p>
            <a:fld id="{ED46AC97-A672-49CE-B184-0580529B73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20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n_R_J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en_R_J01.png" descr="ten_R_J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948884" y="6291185"/>
            <a:ext cx="404917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46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47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27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78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7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289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9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0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0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タイトルテキスト</a:t>
            </a:r>
          </a:p>
        </p:txBody>
      </p:sp>
      <p:sp>
        <p:nvSpPr>
          <p:cNvPr id="312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21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タイトルテキスト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32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2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336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3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5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タイトルテキスト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3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4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7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360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6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15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60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6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9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37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73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0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406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7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40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6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419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2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29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432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3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1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anchor="t"/>
          <a:lstStyle/>
          <a:p>
            <a:r>
              <a:t>タイトルテキスト</a:t>
            </a:r>
          </a:p>
        </p:txBody>
      </p:sp>
      <p:sp>
        <p:nvSpPr>
          <p:cNvPr id="444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4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リード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5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18635" y="914496"/>
            <a:ext cx="11165935" cy="1486758"/>
          </a:xfrm>
          <a:prstGeom prst="rect">
            <a:avLst/>
          </a:prstGeom>
          <a:solidFill>
            <a:srgbClr val="EFEFEF"/>
          </a:solidFill>
        </p:spPr>
        <p:txBody>
          <a:bodyPr lIns="144000" tIns="144000" rIns="144000" bIns="144000"/>
          <a:lstStyle>
            <a:lvl1pPr>
              <a:defRPr sz="1400" b="1"/>
            </a:lvl1pPr>
            <a:lvl2pPr marL="590550" indent="-133350">
              <a:defRPr sz="1400" b="1"/>
            </a:lvl2pPr>
            <a:lvl3pPr marL="1074419" indent="-160019">
              <a:defRPr sz="1400" b="1"/>
            </a:lvl3pPr>
            <a:lvl4pPr marL="1549400" indent="-177800">
              <a:defRPr sz="1400" b="1"/>
            </a:lvl4pPr>
            <a:lvl5pPr marL="2006600" indent="-177800">
              <a:defRPr sz="1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56" name="タイトルテキスト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45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558472" y="6692584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8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6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7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639709" y="6537859"/>
            <a:ext cx="217151" cy="21844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87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タイトルテキスト"/>
          <p:cNvSpPr txBox="1">
            <a:spLocks noGrp="1"/>
          </p:cNvSpPr>
          <p:nvPr>
            <p:ph type="title"/>
          </p:nvPr>
        </p:nvSpPr>
        <p:spPr>
          <a:xfrm>
            <a:off x="246736" y="235781"/>
            <a:ext cx="11699083" cy="559000"/>
          </a:xfrm>
          <a:prstGeom prst="rect">
            <a:avLst/>
          </a:prstGeom>
        </p:spPr>
        <p:txBody>
          <a:bodyPr anchor="t"/>
          <a:lstStyle>
            <a:lvl1pPr>
              <a:defRPr sz="23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90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7130" y="6309321"/>
            <a:ext cx="11565197" cy="204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000">
                <a:latin typeface="Meiryo UI"/>
                <a:ea typeface="Meiryo UI"/>
                <a:cs typeface="Meiryo UI"/>
                <a:sym typeface="Meiryo UI"/>
              </a:defRPr>
            </a:lvl1pPr>
            <a:lvl2pPr marL="552450" indent="-9525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2pPr>
            <a:lvl3pPr marL="1028700" indent="-11430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3pPr>
            <a:lvl4pPr marL="1498600" indent="-12700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4pPr>
            <a:lvl5pPr marL="1955800" indent="-12700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（資料）●●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1" name="テキスト プレースホルダー 9"/>
          <p:cNvSpPr>
            <a:spLocks noGrp="1"/>
          </p:cNvSpPr>
          <p:nvPr>
            <p:ph type="body" sz="quarter" idx="21" hasCustomPrompt="1"/>
          </p:nvPr>
        </p:nvSpPr>
        <p:spPr>
          <a:xfrm>
            <a:off x="247134" y="3104969"/>
            <a:ext cx="1816205" cy="389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9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説明文（20pt）</a:t>
            </a:r>
          </a:p>
        </p:txBody>
      </p:sp>
      <p:sp>
        <p:nvSpPr>
          <p:cNvPr id="492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246736" y="3769295"/>
            <a:ext cx="1274390" cy="272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説明文（14pt）</a:t>
            </a:r>
          </a:p>
        </p:txBody>
      </p:sp>
      <p:sp>
        <p:nvSpPr>
          <p:cNvPr id="493" name="テキスト プレースホルダー 9"/>
          <p:cNvSpPr>
            <a:spLocks noGrp="1"/>
          </p:cNvSpPr>
          <p:nvPr>
            <p:ph type="body" sz="quarter" idx="23" hasCustomPrompt="1"/>
          </p:nvPr>
        </p:nvSpPr>
        <p:spPr>
          <a:xfrm>
            <a:off x="246735" y="4365104"/>
            <a:ext cx="1078821" cy="204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0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説明文（10.5pt）</a:t>
            </a:r>
          </a:p>
        </p:txBody>
      </p:sp>
      <p:sp>
        <p:nvSpPr>
          <p:cNvPr id="49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246187" y="764705"/>
            <a:ext cx="11699631" cy="607191"/>
          </a:xfrm>
          <a:prstGeom prst="rect">
            <a:avLst/>
          </a:prstGeom>
          <a:solidFill>
            <a:srgbClr val="99D6EC"/>
          </a:solidFill>
        </p:spPr>
        <p:txBody>
          <a:bodyPr lIns="107999" tIns="107999" rIns="107999" bIns="107999"/>
          <a:lstStyle/>
          <a:p>
            <a:pPr marL="251786" indent="-251786">
              <a:spcBef>
                <a:spcPts val="500"/>
              </a:spcBef>
              <a:buClr>
                <a:srgbClr val="002060"/>
              </a:buClr>
              <a:buFontTx/>
              <a:buChar char="●"/>
              <a:defRPr sz="19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49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16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タイトルテキスト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5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558473" y="6692584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8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準デザ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27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タイトルテキスト"/>
          <p:cNvSpPr txBox="1">
            <a:spLocks noGrp="1"/>
          </p:cNvSpPr>
          <p:nvPr>
            <p:ph type="title"/>
          </p:nvPr>
        </p:nvSpPr>
        <p:spPr>
          <a:xfrm>
            <a:off x="607220" y="91531"/>
            <a:ext cx="10977563" cy="473730"/>
          </a:xfrm>
          <a:prstGeom prst="rect">
            <a:avLst/>
          </a:prstGeom>
        </p:spPr>
        <p:txBody>
          <a:bodyPr anchor="t"/>
          <a:lstStyle>
            <a:lvl1pPr marR="32331" indent="3552" defTabSz="511497"/>
          </a:lstStyle>
          <a:p>
            <a:r>
              <a:t>タイトルテキスト</a:t>
            </a:r>
          </a:p>
        </p:txBody>
      </p:sp>
      <p:sp>
        <p:nvSpPr>
          <p:cNvPr id="5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95496" y="2856177"/>
            <a:ext cx="11201008" cy="1241891"/>
          </a:xfrm>
          <a:prstGeom prst="rect">
            <a:avLst/>
          </a:prstGeom>
        </p:spPr>
        <p:txBody>
          <a:bodyPr/>
          <a:lstStyle>
            <a:lvl1pPr marL="107004" marR="32331" defTabSz="511497">
              <a:spcBef>
                <a:spcPts val="600"/>
              </a:spcBef>
              <a:buClr>
                <a:srgbClr val="000000"/>
              </a:buClr>
            </a:lvl1pPr>
            <a:lvl2pPr marL="242787" marR="32331" defTabSz="511497">
              <a:spcBef>
                <a:spcPts val="600"/>
              </a:spcBef>
              <a:buClr>
                <a:srgbClr val="000000"/>
              </a:buClr>
            </a:lvl2pPr>
            <a:lvl3pPr marL="408018" marR="32331" indent="-320040" defTabSz="511497">
              <a:spcBef>
                <a:spcPts val="600"/>
              </a:spcBef>
              <a:buClr>
                <a:srgbClr val="000000"/>
              </a:buClr>
            </a:lvl3pPr>
            <a:lvl4pPr marL="571453" marR="32331" defTabSz="511497">
              <a:spcBef>
                <a:spcPts val="600"/>
              </a:spcBef>
              <a:buClr>
                <a:srgbClr val="000000"/>
              </a:buClr>
            </a:lvl4pPr>
            <a:lvl5pPr marL="699329" marR="32331" defTabSz="511497">
              <a:spcBef>
                <a:spcPts val="600"/>
              </a:spcBef>
              <a:buClr>
                <a:srgbClr val="000000"/>
              </a:buCl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3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013029" y="6245200"/>
            <a:ext cx="358413" cy="370841"/>
          </a:xfrm>
          <a:prstGeom prst="rect">
            <a:avLst/>
          </a:prstGeom>
        </p:spPr>
        <p:txBody>
          <a:bodyPr anchor="t"/>
          <a:lstStyle>
            <a:lvl1pPr algn="l" defTabSz="326791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170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7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562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563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565" name="タイトルテキスト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566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6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574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575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57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8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7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586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587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589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9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91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20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21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23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624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25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62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33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34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36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637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46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47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4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50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5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58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59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61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タイトルテキスト</a:t>
            </a:r>
          </a:p>
        </p:txBody>
      </p:sp>
      <p:sp>
        <p:nvSpPr>
          <p:cNvPr id="662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6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948884" y="6261915"/>
            <a:ext cx="404917" cy="553998"/>
          </a:xfrm>
        </p:spPr>
        <p:txBody>
          <a:bodyPr/>
          <a:lstStyle/>
          <a:p>
            <a:fld id="{75A2F583-1012-4CBB-8843-F2D133ABA39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37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リード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36" y="914497"/>
            <a:ext cx="11165933" cy="1865795"/>
          </a:xfrm>
          <a:prstGeom prst="rect">
            <a:avLst/>
          </a:prstGeom>
          <a:solidFill>
            <a:srgbClr val="EFEFEF"/>
          </a:solidFill>
        </p:spPr>
        <p:txBody>
          <a:bodyPr vert="horz" lIns="180000" tIns="144000" rIns="180000" bIns="144000" rtlCol="0">
            <a:spAutoFit/>
          </a:bodyPr>
          <a:lstStyle>
            <a:lvl1pPr>
              <a:defRPr lang="ja-JP" altLang="en-US" sz="1452" b="1" noProof="0" dirty="0" smtClean="0"/>
            </a:lvl1pPr>
            <a:lvl2pPr>
              <a:defRPr lang="ja-JP" altLang="en-US" b="1" noProof="0" dirty="0" smtClean="0"/>
            </a:lvl2pPr>
            <a:lvl3pPr>
              <a:defRPr lang="ja-JP" altLang="en-US" b="1" noProof="0" dirty="0" smtClean="0"/>
            </a:lvl3pPr>
            <a:lvl4pPr>
              <a:defRPr lang="ja-JP" altLang="en-US" b="1" noProof="0" dirty="0"/>
            </a:lvl4pPr>
          </a:lstStyle>
          <a:p>
            <a:pPr marR="0" lvl="0">
              <a:spcAft>
                <a:spcPts val="0"/>
              </a:spcAft>
              <a:tabLst/>
            </a:pPr>
            <a:r>
              <a:rPr kumimoji="1" lang="ja-JP" alt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マスター テキストの書式設定</a:t>
            </a:r>
          </a:p>
          <a:p>
            <a:pPr marR="0" lvl="1">
              <a:spcAft>
                <a:spcPts val="0"/>
              </a:spcAft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R="0" lvl="2">
              <a:spcAft>
                <a:spcPts val="0"/>
              </a:spcAft>
              <a:buSzTx/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  <a:p>
            <a:pPr marR="0" lvl="3"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tabLst/>
            </a:pP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 </a:t>
            </a:r>
            <a:r>
              <a:rPr kumimoji="1" lang="en-US" altLang="ja-JP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1" lang="ja-JP" altLang="en-US" sz="145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レベル</a:t>
            </a: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AC475D6D-EFDE-474E-B5E1-31B2A630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7215981-0AE2-4F81-8B7E-F5B4979E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527" y="6658109"/>
            <a:ext cx="5307420" cy="18895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endParaRPr kumimoji="1" lang="ja-JP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C55BBB2-D192-4944-823A-82A862F6E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961" y="6658109"/>
            <a:ext cx="410512" cy="19595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 fontAlgn="ctr">
              <a:defRPr sz="816" b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defRPr>
            </a:lvl1pPr>
          </a:lstStyle>
          <a:p>
            <a:fld id="{43917D35-CB2B-46E2-AAA2-A2005A22827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455197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AE7A82-2C27-63C4-6D2D-1468475C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180E65-3422-0A4B-E6E4-091077BF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D536-B93C-4FBD-8DA4-61959461E2CA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41244A-D026-F955-79FC-5B78E241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ED79C8-E4B2-3A56-F805-7F5AAE44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291-93E6-4E15-9A7B-6B6B455C0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0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8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8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タイトルテキスト</a:t>
            </a:r>
          </a:p>
        </p:txBody>
      </p:sp>
      <p:sp>
        <p:nvSpPr>
          <p:cNvPr id="191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9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タイトルテキスト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20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0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551339" y="6291185"/>
            <a:ext cx="802462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r>
              <a:rPr lang="en-US" altLang="ja-JP" dirty="0"/>
              <a:t>/15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3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1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948884" y="6291185"/>
            <a:ext cx="404917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タイトルテキスト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22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35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6" descr="図 6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551339" y="6291185"/>
            <a:ext cx="802462" cy="49545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lnSpc>
                <a:spcPct val="150000"/>
              </a:lnSpc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游ゴシック"/>
              </a:defRPr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r>
              <a:rPr lang="en-US" altLang="ja-JP" dirty="0"/>
              <a:t>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4" r:id="rId26"/>
    <p:sldLayoutId id="2147483695" r:id="rId27"/>
    <p:sldLayoutId id="2147483697" r:id="rId28"/>
    <p:sldLayoutId id="2147483698" r:id="rId29"/>
    <p:sldLayoutId id="2147483701" r:id="rId30"/>
    <p:sldLayoutId id="2147483702" r:id="rId31"/>
    <p:sldLayoutId id="2147483703" r:id="rId32"/>
    <p:sldLayoutId id="2147483706" r:id="rId33"/>
    <p:sldLayoutId id="2147483707" r:id="rId34"/>
    <p:sldLayoutId id="2147483708" r:id="rId35"/>
    <p:sldLayoutId id="2147483709" r:id="rId36"/>
    <p:sldLayoutId id="2147483711" r:id="rId37"/>
    <p:sldLayoutId id="2147483713" r:id="rId38"/>
    <p:sldLayoutId id="2147483835" r:id="rId39"/>
  </p:sldLayoutIdLst>
  <p:transition spd="med"/>
  <p:hf sldNum="0" hdr="0" ftr="0" dt="0"/>
  <p:txStyles>
    <p:titleStyle>
      <a:lvl1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1pPr>
      <a:lvl2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2pPr>
      <a:lvl3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3pPr>
      <a:lvl4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4pPr>
      <a:lvl5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5pPr>
      <a:lvl6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6pPr>
      <a:lvl7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7pPr>
      <a:lvl8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8pPr>
      <a:lvl9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9pPr>
    </p:titleStyle>
    <p:bodyStyle>
      <a:lvl1pPr marL="228600" marR="0" indent="-228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1pPr>
      <a:lvl2pPr marL="723900" marR="0" indent="-2667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2pPr>
      <a:lvl3pPr marL="1234439" marR="0" indent="-320039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3pPr>
      <a:lvl4pPr marL="17272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4pPr>
      <a:lvl5pPr marL="21844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5pPr>
      <a:lvl6pPr marL="26416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6pPr>
      <a:lvl7pPr marL="30988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7pPr>
      <a:lvl8pPr marL="35560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8pPr>
      <a:lvl9pPr marL="40132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9pPr>
    </p:bodyStyle>
    <p:otherStyle>
      <a:lvl1pPr marL="0" marR="0" indent="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1pPr>
      <a:lvl2pPr marL="0" marR="0" indent="4572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2pPr>
      <a:lvl3pPr marL="0" marR="0" indent="9144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3pPr>
      <a:lvl4pPr marL="0" marR="0" indent="13716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4pPr>
      <a:lvl5pPr marL="0" marR="0" indent="18288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5pPr>
      <a:lvl6pPr marL="0" marR="0" indent="22860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6pPr>
      <a:lvl7pPr marL="0" marR="0" indent="27432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7pPr>
      <a:lvl8pPr marL="0" marR="0" indent="32004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8pPr>
      <a:lvl9pPr marL="0" marR="0" indent="36576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90325" y="2133256"/>
            <a:ext cx="96549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sym typeface="Calibri"/>
              </a:rPr>
              <a:t>第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sym typeface="Calibri"/>
              </a:rPr>
              <a:t>1</a:t>
            </a: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sym typeface="Calibri"/>
              </a:rPr>
              <a:t>３回　</a:t>
            </a:r>
            <a:r>
              <a:rPr kumimoji="0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sym typeface="Calibri"/>
              </a:rPr>
              <a:t>2025</a:t>
            </a: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sym typeface="Calibri"/>
              </a:rPr>
              <a:t>年大阪・関西万博推進本部会議</a:t>
            </a:r>
            <a:endParaRPr kumimoji="0" lang="en-US" altLang="ja-JP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itchFamily="18"/>
              </a:rPr>
              <a:t>（来場促進</a:t>
            </a:r>
            <a:r>
              <a:rPr lang="ja-JP" altLang="en-US" sz="36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itchFamily="18"/>
              </a:rPr>
              <a:t>に向けた取組み）</a:t>
            </a:r>
            <a:endParaRPr kumimoji="0" lang="en-US" altLang="ja-JP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3005391" y="4558353"/>
            <a:ext cx="618302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  <a:sym typeface="Calibri"/>
              </a:rPr>
              <a:t>大阪府・大阪市万博推進局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69612" y="458447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  <a:sym typeface="Calibri"/>
              </a:rPr>
              <a:t>令和７年</a:t>
            </a:r>
            <a:r>
              <a:rPr lang="ja-JP" altLang="en-US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４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  <a:sym typeface="Calibri"/>
              </a:rPr>
              <a:t>月</a:t>
            </a:r>
            <a:r>
              <a:rPr lang="ja-JP" altLang="en-US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８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  <a:sym typeface="Calibri"/>
              </a:rPr>
              <a:t>日（火）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202E61-7B86-3719-B22D-9D164D813C39}"/>
              </a:ext>
            </a:extLst>
          </p:cNvPr>
          <p:cNvSpPr txBox="1"/>
          <p:nvPr/>
        </p:nvSpPr>
        <p:spPr>
          <a:xfrm>
            <a:off x="9757393" y="34429"/>
            <a:ext cx="25556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sym typeface="Calibri"/>
              </a:rPr>
              <a:t>資料３－１</a:t>
            </a:r>
            <a:endParaRPr kumimoji="0" lang="en-US" altLang="ja-JP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6927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764338" y="6642179"/>
            <a:ext cx="2992776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5BD1E21-57E4-DC98-5762-2E65F7FF52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39432" y="6296309"/>
            <a:ext cx="326369" cy="426463"/>
          </a:xfrm>
          <a:noFill/>
        </p:spPr>
        <p:txBody>
          <a:bodyPr/>
          <a:lstStyle/>
          <a:p>
            <a:fld id="{86CB4B4D-7CA3-9044-876B-883B54F8677D}" type="slidenum">
              <a:rPr lang="en-US" altLang="ja-JP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fld>
            <a:endParaRPr lang="ja-JP" alt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0452D3F-3EF6-4BD8-961C-7FB3225B4489}"/>
              </a:ext>
            </a:extLst>
          </p:cNvPr>
          <p:cNvSpPr txBox="1"/>
          <p:nvPr/>
        </p:nvSpPr>
        <p:spPr>
          <a:xfrm>
            <a:off x="312961" y="708741"/>
            <a:ext cx="11458002" cy="1449216"/>
          </a:xfrm>
          <a:prstGeom prst="rect">
            <a:avLst/>
          </a:prstGeom>
          <a:noFill/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大阪・関西万博は、「いのち輝く未来社会のデザイン」というテーマのもと、世界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158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の国と地域が最先端の技術等を展示する、次代を担う子どもたちが“ミライ”を感じ取るまたとない機会。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大阪の子どもたちが、</a:t>
            </a:r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万博に「行きたい！」、「体験してみたい！」と思ってもらえるよう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大阪の取組を中心に掲載した「大阪・関西万博の見どころガイド」を児童・生徒に配布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AFE271D5-F820-4D9F-984A-859608C8DD29}"/>
              </a:ext>
            </a:extLst>
          </p:cNvPr>
          <p:cNvSpPr txBox="1">
            <a:spLocks/>
          </p:cNvSpPr>
          <p:nvPr/>
        </p:nvSpPr>
        <p:spPr>
          <a:xfrm>
            <a:off x="154506" y="135228"/>
            <a:ext cx="11851963" cy="4991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ja-JP" altLang="en-US" sz="3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大阪・関西万博の見どころガイド</a:t>
            </a:r>
            <a:endParaRPr lang="ja-JP" altLang="en-US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DE98FB-DB1C-A6BD-6070-84EEA933E509}"/>
              </a:ext>
            </a:extLst>
          </p:cNvPr>
          <p:cNvSpPr txBox="1"/>
          <p:nvPr/>
        </p:nvSpPr>
        <p:spPr>
          <a:xfrm>
            <a:off x="548639" y="2406908"/>
            <a:ext cx="8829823" cy="4121486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配布時期 ：　令和７年４月８日（火）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配布部数 ：　約１００万部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配布対象 ：　大阪府内の小・中・高等学校等に在籍している児童・生徒に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各学校を通じて配布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400"/>
              </a:lnSpc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  <a:sym typeface="Calibri"/>
              </a:rPr>
              <a:t>　　　　　　　　　　　　　　　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  <a:sym typeface="Calibri"/>
              </a:rPr>
              <a:t>※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  <a:sym typeface="Calibri"/>
              </a:rPr>
              <a:t>府内在住で、府外の小・中・高等学校等に通う児童・生徒等は、申請に基づき送付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　　　様 ：　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５判／オールカラー　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44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lvl="2" indent="-3429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　　　容 ： ▶ 万博の概要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▶ 大阪ウィーク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▶ 大阪ヘルスケアパビリオン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▶ その他（チケット購入方法、アクセス）　　など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42D9A1-862F-81C5-AED6-0459F841E5A2}"/>
              </a:ext>
            </a:extLst>
          </p:cNvPr>
          <p:cNvSpPr txBox="1"/>
          <p:nvPr/>
        </p:nvSpPr>
        <p:spPr>
          <a:xfrm>
            <a:off x="295601" y="2057203"/>
            <a:ext cx="5035874" cy="601291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大阪・関西万博の見どころガイドの概要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0BE51E-4343-65C9-6EA1-46DE232B0520}"/>
              </a:ext>
            </a:extLst>
          </p:cNvPr>
          <p:cNvSpPr txBox="1"/>
          <p:nvPr/>
        </p:nvSpPr>
        <p:spPr>
          <a:xfrm>
            <a:off x="9631500" y="5611964"/>
            <a:ext cx="1951902" cy="419255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表紙イメージ（中高生向け）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 descr="テーブル, 男, 食品 が含まれている画像  自動的に生成された説明">
            <a:extLst>
              <a:ext uri="{FF2B5EF4-FFF2-40B4-BE49-F238E27FC236}">
                <a16:creationId xmlns:a16="http://schemas.microsoft.com/office/drawing/2014/main" id="{4BA7E768-2812-C263-8181-88BF8DB17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63" y="2643538"/>
            <a:ext cx="2135098" cy="3063073"/>
          </a:xfrm>
          <a:prstGeom prst="rect">
            <a:avLst/>
          </a:prstGeom>
        </p:spPr>
      </p:pic>
      <p:pic>
        <p:nvPicPr>
          <p:cNvPr id="8" name="図 7" descr="QR コード&#10;&#10;自動的に生成された説明">
            <a:extLst>
              <a:ext uri="{FF2B5EF4-FFF2-40B4-BE49-F238E27FC236}">
                <a16:creationId xmlns:a16="http://schemas.microsoft.com/office/drawing/2014/main" id="{D7505FBD-82D5-27EB-5C95-529C234C5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14" y="4356847"/>
            <a:ext cx="1080305" cy="10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42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4E30C27-DCFB-474C-9674-4F9278AA370C}"/>
              </a:ext>
            </a:extLst>
          </p:cNvPr>
          <p:cNvSpPr/>
          <p:nvPr/>
        </p:nvSpPr>
        <p:spPr>
          <a:xfrm>
            <a:off x="4936915" y="6636110"/>
            <a:ext cx="2287143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タイトル 9">
            <a:extLst>
              <a:ext uri="{FF2B5EF4-FFF2-40B4-BE49-F238E27FC236}">
                <a16:creationId xmlns:a16="http://schemas.microsoft.com/office/drawing/2014/main" id="{C2FABE96-59A6-55F7-B6D4-1DB3549F87C7}"/>
              </a:ext>
            </a:extLst>
          </p:cNvPr>
          <p:cNvSpPr txBox="1">
            <a:spLocks/>
          </p:cNvSpPr>
          <p:nvPr/>
        </p:nvSpPr>
        <p:spPr>
          <a:xfrm>
            <a:off x="154506" y="135228"/>
            <a:ext cx="11851963" cy="4991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ja-JP" altLang="en-US" sz="3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明日の万博情報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99F940-283C-44DD-ADD0-E0361FEEA48A}"/>
              </a:ext>
            </a:extLst>
          </p:cNvPr>
          <p:cNvSpPr txBox="1"/>
          <p:nvPr/>
        </p:nvSpPr>
        <p:spPr>
          <a:xfrm>
            <a:off x="268091" y="4855289"/>
            <a:ext cx="11655820" cy="17338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＜お知らせする主な方法＞</a:t>
            </a:r>
            <a:endParaRPr lang="en-US" altLang="ja-JP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500"/>
              </a:lnSpc>
            </a:pPr>
            <a:endParaRPr lang="en-US" altLang="ja-JP" sz="2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・府市ホームページへの掲載。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、関係団体のメールマガジン等によりリンク先のお知らせ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・来場者サポートデスク、ボランティア活動拠点でのお知らせ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各部局・区役所が所有する広報ツールや関係団体とのネットワーク等を活用し、積極的な発信をお願い</a:t>
            </a:r>
            <a:endParaRPr lang="en-US" altLang="ja-JP" sz="2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30C108-0D88-4116-B6A3-8FBE677F3C5B}"/>
              </a:ext>
            </a:extLst>
          </p:cNvPr>
          <p:cNvSpPr txBox="1"/>
          <p:nvPr/>
        </p:nvSpPr>
        <p:spPr>
          <a:xfrm>
            <a:off x="268091" y="2335987"/>
            <a:ext cx="11655821" cy="2456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＜お知らせする主な内容＞　</a:t>
            </a: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博覧会協会と調整中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800"/>
              </a:lnSpc>
            </a:pPr>
            <a:r>
              <a:rPr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2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✓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パビリオン情報   </a:t>
            </a:r>
            <a:r>
              <a:rPr lang="en-US" altLang="ja-JP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 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明日予約が可能なパビリオン、先着順で入館できるパビリオン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✓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イベント情報　     </a:t>
            </a:r>
            <a:r>
              <a:rPr lang="en-US" altLang="ja-JP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 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明日開催されるイベント一覧（開始時間、場所、予約なしで観れるかどうか）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  ナショナルデー・スペシャルデーの内容</a:t>
            </a:r>
            <a:endParaRPr lang="en-US" altLang="ja-JP" sz="2000" dirty="0">
              <a:solidFill>
                <a:schemeClr val="accent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✓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当日券情報　　 　 </a:t>
            </a:r>
            <a:r>
              <a:rPr lang="en-US" altLang="ja-JP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 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販売の有無、販売開始時間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✓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アクセス情報　　  </a:t>
            </a:r>
            <a:r>
              <a:rPr lang="en-US" altLang="ja-JP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 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大阪メトロ中央線の混雑予想、駅シャトルバスの予約状況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✓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その他臨時情報　</a:t>
            </a:r>
            <a:r>
              <a:rPr lang="en-US" altLang="ja-JP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 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熱中症アラートや荒天等による注意呼びかけ　　　　　　　　　 など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8A12A2-9D74-618A-924C-F58149D80E84}"/>
              </a:ext>
            </a:extLst>
          </p:cNvPr>
          <p:cNvSpPr txBox="1"/>
          <p:nvPr/>
        </p:nvSpPr>
        <p:spPr>
          <a:xfrm>
            <a:off x="366998" y="786440"/>
            <a:ext cx="11458002" cy="883420"/>
          </a:xfrm>
          <a:prstGeom prst="rect">
            <a:avLst/>
          </a:prstGeom>
          <a:noFill/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万博関連情報がワンストップでお知らせする</a:t>
            </a:r>
            <a:r>
              <a:rPr lang="ja-JP" altLang="en-US" sz="20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「明日の万博情報」を府市ホームページに開設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会場内の最新情報を広く発信することで、来場促進につなげる。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71E6CD17-74E9-7845-7052-77D26A9F67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02097" y="6351802"/>
            <a:ext cx="209351" cy="426463"/>
          </a:xfr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游ゴシック"/>
              </a:rPr>
              <a:pPr marL="0" marR="0" lvl="0" indent="0" algn="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游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CC6DAA-96CA-42D0-6A7A-737820923F00}"/>
              </a:ext>
            </a:extLst>
          </p:cNvPr>
          <p:cNvSpPr txBox="1"/>
          <p:nvPr/>
        </p:nvSpPr>
        <p:spPr>
          <a:xfrm>
            <a:off x="10326827" y="5926056"/>
            <a:ext cx="1670162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万博推進局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アカウント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FC33916-7460-4BA1-A306-DC0A318C8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74" t="38661" r="43273" b="37589"/>
          <a:stretch/>
        </p:blipFill>
        <p:spPr>
          <a:xfrm>
            <a:off x="10747423" y="5058675"/>
            <a:ext cx="828969" cy="828969"/>
          </a:xfrm>
          <a:prstGeom prst="rect">
            <a:avLst/>
          </a:prstGeom>
        </p:spPr>
      </p:pic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DECF1EBE-182E-49DD-BF82-BA3085F0D466}"/>
              </a:ext>
            </a:extLst>
          </p:cNvPr>
          <p:cNvSpPr/>
          <p:nvPr/>
        </p:nvSpPr>
        <p:spPr>
          <a:xfrm rot="10800000">
            <a:off x="4622026" y="5941907"/>
            <a:ext cx="2602032" cy="261611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 anchorCtr="0">
            <a:spAutoFit/>
          </a:bodyPr>
          <a:lstStyle/>
          <a:p>
            <a:pPr algn="l" defTabSz="457200" hangingPunct="1">
              <a:lnSpc>
                <a:spcPts val="2500"/>
              </a:lnSpc>
            </a:pPr>
            <a:endParaRPr kumimoji="1" lang="ja-JP" altLang="en-US" sz="1600" b="1" u="sng" kern="12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1C8431-1BA1-E437-BC4A-E31C284EB574}"/>
              </a:ext>
            </a:extLst>
          </p:cNvPr>
          <p:cNvSpPr txBox="1"/>
          <p:nvPr/>
        </p:nvSpPr>
        <p:spPr>
          <a:xfrm>
            <a:off x="268089" y="1896633"/>
            <a:ext cx="11655821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＜開設日＞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２０２５年４月１２日（土）午後　</a:t>
            </a:r>
            <a:r>
              <a:rPr lang="en-US" altLang="ja-JP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会期中、毎日午後に情報を更新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3349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764338" y="6642179"/>
            <a:ext cx="2992776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5BD1E21-57E4-DC98-5762-2E65F7FF52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43284" y="6137615"/>
            <a:ext cx="326369" cy="700507"/>
          </a:xfrm>
          <a:noFill/>
        </p:spPr>
        <p:txBody>
          <a:bodyPr/>
          <a:lstStyle/>
          <a:p>
            <a:fld id="{86CB4B4D-7CA3-9044-876B-883B54F8677D}" type="slidenum">
              <a:rPr lang="en-US" altLang="ja-JP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fld>
            <a:endParaRPr lang="ja-JP" alt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0452D3F-3EF6-4BD8-961C-7FB3225B4489}"/>
              </a:ext>
            </a:extLst>
          </p:cNvPr>
          <p:cNvSpPr txBox="1"/>
          <p:nvPr/>
        </p:nvSpPr>
        <p:spPr>
          <a:xfrm>
            <a:off x="312961" y="708741"/>
            <a:ext cx="11458002" cy="833663"/>
          </a:xfrm>
          <a:prstGeom prst="rect">
            <a:avLst/>
          </a:prstGeom>
          <a:noFill/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官民一体となり、歓迎ムードの創出や、大阪の街全体で万博を盛り上げるための取組みとして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府内の主要ターミナル・集客エリアを中心に、バナーフラッグ掲出などのシティドレッシングを実施。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タイトル 9">
            <a:extLst>
              <a:ext uri="{FF2B5EF4-FFF2-40B4-BE49-F238E27FC236}">
                <a16:creationId xmlns:a16="http://schemas.microsoft.com/office/drawing/2014/main" id="{AFE271D5-F820-4D9F-984A-859608C8DD29}"/>
              </a:ext>
            </a:extLst>
          </p:cNvPr>
          <p:cNvSpPr txBox="1">
            <a:spLocks/>
          </p:cNvSpPr>
          <p:nvPr/>
        </p:nvSpPr>
        <p:spPr>
          <a:xfrm>
            <a:off x="154506" y="135228"/>
            <a:ext cx="11851963" cy="4991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ja-JP" altLang="en-US" sz="3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シティドレッシングの取組み</a:t>
            </a:r>
            <a:endParaRPr lang="ja-JP" altLang="en-US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42D9A1-862F-81C5-AED6-0459F841E5A2}"/>
              </a:ext>
            </a:extLst>
          </p:cNvPr>
          <p:cNvSpPr txBox="1"/>
          <p:nvPr/>
        </p:nvSpPr>
        <p:spPr>
          <a:xfrm>
            <a:off x="8324421" y="3614128"/>
            <a:ext cx="2446258" cy="524668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配布可能な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3D1B105-4B88-1D24-F67A-EB209D09E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433" y="4434450"/>
            <a:ext cx="2568374" cy="93336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B0DED44-AB6D-958B-2138-615A6CA6D161}"/>
              </a:ext>
            </a:extLst>
          </p:cNvPr>
          <p:cNvSpPr txBox="1"/>
          <p:nvPr/>
        </p:nvSpPr>
        <p:spPr>
          <a:xfrm>
            <a:off x="162513" y="1440251"/>
            <a:ext cx="2229211" cy="562947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主な取組み例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018002-B61F-BC01-BE7C-4E893248171C}"/>
              </a:ext>
            </a:extLst>
          </p:cNvPr>
          <p:cNvSpPr txBox="1"/>
          <p:nvPr/>
        </p:nvSpPr>
        <p:spPr>
          <a:xfrm>
            <a:off x="6977150" y="6033707"/>
            <a:ext cx="2446258" cy="546625"/>
          </a:xfrm>
          <a:prstGeom prst="rect">
            <a:avLst/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のぼり旗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縦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180cm×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横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60cm)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857A130-AB65-442A-B383-D46A867520DA}"/>
              </a:ext>
            </a:extLst>
          </p:cNvPr>
          <p:cNvSpPr txBox="1"/>
          <p:nvPr/>
        </p:nvSpPr>
        <p:spPr>
          <a:xfrm>
            <a:off x="8200279" y="5315149"/>
            <a:ext cx="3563293" cy="546625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横断幕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縦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60cm×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横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180cm)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CEEBD22-A963-33A0-4082-ADF728A67427}"/>
              </a:ext>
            </a:extLst>
          </p:cNvPr>
          <p:cNvSpPr txBox="1"/>
          <p:nvPr/>
        </p:nvSpPr>
        <p:spPr>
          <a:xfrm>
            <a:off x="10750219" y="5812541"/>
            <a:ext cx="1719000" cy="524668"/>
          </a:xfrm>
          <a:prstGeom prst="rect">
            <a:avLst/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ポスター（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B2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D2FA176-76C5-7BE6-DC2F-F043AE31C948}"/>
              </a:ext>
            </a:extLst>
          </p:cNvPr>
          <p:cNvGrpSpPr/>
          <p:nvPr/>
        </p:nvGrpSpPr>
        <p:grpSpPr>
          <a:xfrm>
            <a:off x="4079555" y="1964183"/>
            <a:ext cx="2111696" cy="1464076"/>
            <a:chOff x="525812" y="1993715"/>
            <a:chExt cx="2247651" cy="15103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C75C1EE-512C-92BE-DEAA-B84EC1C85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812" y="2294107"/>
              <a:ext cx="2247651" cy="1209908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E42C760-8BFA-F7B0-8124-4FB0392E1743}"/>
                </a:ext>
              </a:extLst>
            </p:cNvPr>
            <p:cNvSpPr/>
            <p:nvPr/>
          </p:nvSpPr>
          <p:spPr>
            <a:xfrm>
              <a:off x="525812" y="1993715"/>
              <a:ext cx="2229211" cy="261608"/>
            </a:xfrm>
            <a:prstGeom prst="rect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1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Calibri"/>
                  <a:sym typeface="Calibri"/>
                </a:rPr>
                <a:t>バナーフラッグ（大阪城公園等）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9DC3675-6CBA-8010-8ABB-0FCA3BF438A8}"/>
              </a:ext>
            </a:extLst>
          </p:cNvPr>
          <p:cNvGrpSpPr/>
          <p:nvPr/>
        </p:nvGrpSpPr>
        <p:grpSpPr>
          <a:xfrm>
            <a:off x="8295529" y="1936294"/>
            <a:ext cx="1781646" cy="1435765"/>
            <a:chOff x="3004451" y="2000800"/>
            <a:chExt cx="2166132" cy="1449825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F5219AF-AF02-0DEE-9DC0-23AC217A5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4451" y="2225142"/>
              <a:ext cx="2166132" cy="1225483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31396D6-01F4-EBC7-0183-8B7BFEDD89E8}"/>
                </a:ext>
              </a:extLst>
            </p:cNvPr>
            <p:cNvSpPr/>
            <p:nvPr/>
          </p:nvSpPr>
          <p:spPr>
            <a:xfrm>
              <a:off x="3013671" y="2000800"/>
              <a:ext cx="2147692" cy="261608"/>
            </a:xfrm>
            <a:prstGeom prst="rect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1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Calibri"/>
                  <a:sym typeface="Calibri"/>
                </a:rPr>
                <a:t>階段装飾（夢洲駅）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FDB47B1-C08D-1296-1AB8-C6C841B26972}"/>
              </a:ext>
            </a:extLst>
          </p:cNvPr>
          <p:cNvGrpSpPr/>
          <p:nvPr/>
        </p:nvGrpSpPr>
        <p:grpSpPr>
          <a:xfrm>
            <a:off x="293624" y="1963152"/>
            <a:ext cx="1666257" cy="1442435"/>
            <a:chOff x="5412724" y="2000800"/>
            <a:chExt cx="1666257" cy="1442435"/>
          </a:xfrm>
        </p:grpSpPr>
        <p:pic>
          <p:nvPicPr>
            <p:cNvPr id="17" name="図 16" descr="落書きがされている建物  自動的に生成された説明">
              <a:extLst>
                <a:ext uri="{FF2B5EF4-FFF2-40B4-BE49-F238E27FC236}">
                  <a16:creationId xmlns:a16="http://schemas.microsoft.com/office/drawing/2014/main" id="{36F64DCD-5539-8111-9DE1-D7449344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1945" y="2244979"/>
              <a:ext cx="1657036" cy="1198256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1F0B004-07A6-BA2C-E484-4A43086E37C1}"/>
                </a:ext>
              </a:extLst>
            </p:cNvPr>
            <p:cNvSpPr/>
            <p:nvPr/>
          </p:nvSpPr>
          <p:spPr>
            <a:xfrm>
              <a:off x="5412724" y="2000800"/>
              <a:ext cx="1647816" cy="261608"/>
            </a:xfrm>
            <a:prstGeom prst="rect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1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Calibri"/>
                  <a:sym typeface="Calibri"/>
                </a:rPr>
                <a:t>懸垂幕（区役所庁舎）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16837BE-A8D8-82FF-0AFD-7002D8BC27A1}"/>
              </a:ext>
            </a:extLst>
          </p:cNvPr>
          <p:cNvGrpSpPr/>
          <p:nvPr/>
        </p:nvGrpSpPr>
        <p:grpSpPr>
          <a:xfrm>
            <a:off x="10127502" y="1920957"/>
            <a:ext cx="1781654" cy="1441577"/>
            <a:chOff x="7288481" y="1993277"/>
            <a:chExt cx="1781654" cy="1441577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2478E589-46C4-649F-1F3F-970841CAD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8481" y="2106296"/>
              <a:ext cx="1779319" cy="1328558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1F45DB8-1B24-EAEB-EA3A-BEF33175ACF8}"/>
                </a:ext>
              </a:extLst>
            </p:cNvPr>
            <p:cNvSpPr/>
            <p:nvPr/>
          </p:nvSpPr>
          <p:spPr>
            <a:xfrm>
              <a:off x="7290816" y="1993277"/>
              <a:ext cx="1779319" cy="430885"/>
            </a:xfrm>
            <a:prstGeom prst="rect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Calibri"/>
                </a:rPr>
                <a:t>モニュメント</a:t>
              </a:r>
              <a:endParaRPr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1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Calibri"/>
                  <a:sym typeface="Calibri"/>
                </a:rPr>
                <a:t>（ディアモール大阪）</a:t>
              </a:r>
            </a:p>
          </p:txBody>
        </p:sp>
      </p:grp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76357E96-B0A6-83FF-A00E-DB834212EFD7}"/>
              </a:ext>
            </a:extLst>
          </p:cNvPr>
          <p:cNvSpPr/>
          <p:nvPr/>
        </p:nvSpPr>
        <p:spPr>
          <a:xfrm rot="10800000">
            <a:off x="994746" y="3645550"/>
            <a:ext cx="4754880" cy="596659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 anchorCtr="0">
            <a:spAutoFit/>
          </a:bodyPr>
          <a:lstStyle/>
          <a:p>
            <a:pPr algn="l" defTabSz="457200" hangingPunct="1">
              <a:lnSpc>
                <a:spcPts val="2500"/>
              </a:lnSpc>
            </a:pPr>
            <a:endParaRPr kumimoji="1" lang="ja-JP" altLang="en-US" sz="1600" b="1" u="sng" kern="12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6BDC455-E6EA-9B9F-C640-57BA5B9FD9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219" y="3878780"/>
            <a:ext cx="1378594" cy="191592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45B9507-43D3-449E-A04F-B6B2B45952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775" y="3757590"/>
            <a:ext cx="813935" cy="228708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D321676-B632-45A6-A5E9-4AC7BD3EF9ED}"/>
              </a:ext>
            </a:extLst>
          </p:cNvPr>
          <p:cNvSpPr txBox="1"/>
          <p:nvPr/>
        </p:nvSpPr>
        <p:spPr>
          <a:xfrm>
            <a:off x="675282" y="3648751"/>
            <a:ext cx="5672877" cy="525886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pPr algn="ctr"/>
            <a:r>
              <a:rPr lang="ja-JP" altLang="en-US" sz="20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大阪全体の万博ムードを更に盛り上げるため</a:t>
            </a:r>
            <a:endParaRPr lang="en-US" altLang="ja-JP" sz="2000" b="1" i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68ADFF8-DC4E-497A-87CF-F393DC8ABBFE}"/>
              </a:ext>
            </a:extLst>
          </p:cNvPr>
          <p:cNvSpPr/>
          <p:nvPr/>
        </p:nvSpPr>
        <p:spPr>
          <a:xfrm>
            <a:off x="286338" y="4391086"/>
            <a:ext cx="6651076" cy="164215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 rtlCol="0" anchor="t" anchorCtr="0">
            <a:spAutoFit/>
          </a:bodyPr>
          <a:lstStyle/>
          <a:p>
            <a:pPr algn="l" defTabSz="457200" hangingPunct="1">
              <a:lnSpc>
                <a:spcPts val="2500"/>
              </a:lnSpc>
            </a:pPr>
            <a:endParaRPr kumimoji="1" lang="ja-JP" altLang="en-US" sz="1600" b="1" u="sng" kern="12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93FE956-FF3C-453E-ACB9-2D4D49F4F531}"/>
              </a:ext>
            </a:extLst>
          </p:cNvPr>
          <p:cNvSpPr txBox="1"/>
          <p:nvPr/>
        </p:nvSpPr>
        <p:spPr>
          <a:xfrm>
            <a:off x="286339" y="4434450"/>
            <a:ext cx="6651076" cy="1526160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tIns="108000" bIns="10800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府市の庁舎や管理施設（公園や集客施設など）における</a:t>
            </a:r>
            <a:endParaRPr lang="en-US" altLang="ja-JP" sz="2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en-US" altLang="ja-JP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ツールの掲出</a:t>
            </a:r>
            <a:endParaRPr lang="en-US" altLang="ja-JP" sz="2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公共交通機関など関係団体への掲出の働きかけ</a:t>
            </a:r>
            <a:endParaRPr lang="en-US" altLang="ja-JP" sz="2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についてご協力をお願い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6DF3CD-E825-5570-683E-38084DBB578F}"/>
              </a:ext>
            </a:extLst>
          </p:cNvPr>
          <p:cNvSpPr/>
          <p:nvPr/>
        </p:nvSpPr>
        <p:spPr>
          <a:xfrm>
            <a:off x="2007388" y="1963152"/>
            <a:ext cx="2012753" cy="261608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懸垂幕（府内市役所庁舎）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162" y="1995056"/>
            <a:ext cx="1986121" cy="1414700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E42C760-8BFA-F7B0-8124-4FB0392E1743}"/>
              </a:ext>
            </a:extLst>
          </p:cNvPr>
          <p:cNvSpPr/>
          <p:nvPr/>
        </p:nvSpPr>
        <p:spPr>
          <a:xfrm>
            <a:off x="6266663" y="1944469"/>
            <a:ext cx="1951117" cy="430885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モニュメント・デザインパネル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（中之島西剣先）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  <a:sym typeface="Calibri"/>
            </a:endParaRPr>
          </a:p>
        </p:txBody>
      </p:sp>
      <p:pic>
        <p:nvPicPr>
          <p:cNvPr id="15" name="図 14" descr="店の前に立っている建物&#10;&#10;低い精度で自動的に生成された説明">
            <a:extLst>
              <a:ext uri="{FF2B5EF4-FFF2-40B4-BE49-F238E27FC236}">
                <a16:creationId xmlns:a16="http://schemas.microsoft.com/office/drawing/2014/main" id="{7AB515DE-9139-2DF1-41FA-AD4DA0565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23" y="2236981"/>
            <a:ext cx="2028785" cy="11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564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デザインの設定">
  <a:themeElements>
    <a:clrScheme name="デザインの設定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ユーザー定義 2">
      <a:majorFont>
        <a:latin typeface="Century Gothic"/>
        <a:ea typeface="Meiryo UI"/>
        <a:cs typeface=""/>
      </a:majorFont>
      <a:minorFont>
        <a:latin typeface="Century"/>
        <a:ea typeface="Meiryo UI"/>
        <a:cs typeface=""/>
      </a:minorFont>
    </a:fontScheme>
    <a:fmtScheme name="デザインの設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 cmpd="sng" algn="ctr">
          <a:noFill/>
          <a:prstDash val="solid"/>
          <a:miter lim="800000"/>
        </a:ln>
        <a:effectLst/>
      </a:spPr>
      <a:bodyPr wrap="square" rtlCol="0" anchor="t" anchorCtr="0">
        <a:spAutoFit/>
      </a:bodyPr>
      <a:lstStyle>
        <a:defPPr algn="l" defTabSz="457200" hangingPunct="1">
          <a:lnSpc>
            <a:spcPts val="2500"/>
          </a:lnSpc>
          <a:defRPr kumimoji="1" sz="1600" b="1" u="sng" kern="1200" dirty="0">
            <a:solidFill>
              <a:schemeClr val="accent1">
                <a:lumMod val="75000"/>
              </a:schemeClr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algn="l"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n-ea"/>
            <a:ea typeface="+mn-ea"/>
            <a:cs typeface="Calibri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デザインの設定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デザインの設定">
      <a:majorFont>
        <a:latin typeface="游ゴシック"/>
        <a:ea typeface="游ゴシック"/>
        <a:cs typeface="游ゴシック"/>
      </a:majorFont>
      <a:minorFont>
        <a:latin typeface="Helvetica"/>
        <a:ea typeface="Helvetica"/>
        <a:cs typeface="Helvetica"/>
      </a:minorFont>
    </a:fontScheme>
    <a:fmtScheme name="デザインの設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1663b1-0665-46a1-a7be-bef1e3fe17e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689597D7CB34E469343EF970DA047E5" ma:contentTypeVersion="4" ma:contentTypeDescription="新しいドキュメントを作成します。" ma:contentTypeScope="" ma:versionID="fbac9f2c96a413ecc5f3249f852621cf">
  <xsd:schema xmlns:xsd="http://www.w3.org/2001/XMLSchema" xmlns:xs="http://www.w3.org/2001/XMLSchema" xmlns:p="http://schemas.microsoft.com/office/2006/metadata/properties" xmlns:ns2="4e253e65-ddd3-40f9-8e96-b479945cde68" xmlns:ns3="211663b1-0665-46a1-a7be-bef1e3fe17e3" targetNamespace="http://schemas.microsoft.com/office/2006/metadata/properties" ma:root="true" ma:fieldsID="3633567f435ade1fc48b1cf576be8402" ns2:_="" ns3:_="">
    <xsd:import namespace="4e253e65-ddd3-40f9-8e96-b479945cde68"/>
    <xsd:import namespace="211663b1-0665-46a1-a7be-bef1e3fe1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53e65-ddd3-40f9-8e96-b479945cd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663b1-0665-46a1-a7be-bef1e3fe1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1BA34-4453-49BB-B28E-DC77FF1A822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e253e65-ddd3-40f9-8e96-b479945cde68"/>
    <ds:schemaRef ds:uri="http://purl.org/dc/elements/1.1/"/>
    <ds:schemaRef ds:uri="http://schemas.microsoft.com/office/2006/metadata/properties"/>
    <ds:schemaRef ds:uri="211663b1-0665-46a1-a7be-bef1e3fe17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C5AA77-8700-4E02-9F22-8120944C7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A37DF-65D7-445B-9DF0-53112E11A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253e65-ddd3-40f9-8e96-b479945cde68"/>
    <ds:schemaRef ds:uri="211663b1-0665-46a1-a7be-bef1e3fe1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PresentationFormat>ワイド画面</PresentationFormat>
  <Paragraphs>67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BIZ UDPゴシック</vt:lpstr>
      <vt:lpstr>BIZ UDゴシック</vt:lpstr>
      <vt:lpstr>Meiryo UI</vt:lpstr>
      <vt:lpstr>UD デジタル 教科書体 NK-B</vt:lpstr>
      <vt:lpstr>游ゴシック</vt:lpstr>
      <vt:lpstr>Arial</vt:lpstr>
      <vt:lpstr>Calibri</vt:lpstr>
      <vt:lpstr>Century Gothic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2025-04-07T07:37:50Z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0x0101004689597D7CB34E469343EF970DA047E5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