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p:sldMasterIdLst>
    <p:sldMasterId id="2147483648" r:id="rId4"/>
  </p:sldMasterIdLst>
  <p:notesMasterIdLst>
    <p:notesMasterId r:id="rId25"/>
  </p:notesMasterIdLst>
  <p:handoutMasterIdLst>
    <p:handoutMasterId r:id="rId26"/>
  </p:handoutMasterIdLst>
  <p:sldIdLst>
    <p:sldId id="4848" r:id="rId5"/>
    <p:sldId id="5300" r:id="rId6"/>
    <p:sldId id="5301" r:id="rId7"/>
    <p:sldId id="5256" r:id="rId8"/>
    <p:sldId id="4925" r:id="rId9"/>
    <p:sldId id="5313" r:id="rId10"/>
    <p:sldId id="5333" r:id="rId11"/>
    <p:sldId id="5334" r:id="rId12"/>
    <p:sldId id="5302" r:id="rId13"/>
    <p:sldId id="5338" r:id="rId14"/>
    <p:sldId id="5339" r:id="rId15"/>
    <p:sldId id="5340" r:id="rId16"/>
    <p:sldId id="5262" r:id="rId17"/>
    <p:sldId id="4921" r:id="rId18"/>
    <p:sldId id="4926" r:id="rId19"/>
    <p:sldId id="5287" r:id="rId20"/>
    <p:sldId id="5288" r:id="rId21"/>
    <p:sldId id="5322" r:id="rId22"/>
    <p:sldId id="5337" r:id="rId23"/>
    <p:sldId id="5297" r:id="rId24"/>
  </p:sldIdLst>
  <p:sldSz cx="12192000" cy="6858000"/>
  <p:notesSz cx="6807200" cy="99393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p:defaultTextStyle>
  <p:extLst>
    <p:ext uri="{521415D9-36F7-43E2-AB2F-B90AF26B5E84}">
      <p14:sectionLst xmlns:p14="http://schemas.microsoft.com/office/powerpoint/2010/main">
        <p14:section name="既定のセクション" id="{4563DE23-C690-4B80-8788-4DC5FCC64F06}">
          <p14:sldIdLst>
            <p14:sldId id="4848"/>
            <p14:sldId id="5300"/>
            <p14:sldId id="5301"/>
            <p14:sldId id="5256"/>
            <p14:sldId id="4925"/>
            <p14:sldId id="5313"/>
            <p14:sldId id="5333"/>
            <p14:sldId id="5334"/>
            <p14:sldId id="5302"/>
            <p14:sldId id="5338"/>
            <p14:sldId id="5339"/>
            <p14:sldId id="5340"/>
            <p14:sldId id="5262"/>
            <p14:sldId id="4921"/>
            <p14:sldId id="4926"/>
            <p14:sldId id="5287"/>
            <p14:sldId id="5288"/>
            <p14:sldId id="5322"/>
            <p14:sldId id="5337"/>
            <p14:sldId id="529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成者"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5050"/>
    <a:srgbClr val="FF9999"/>
    <a:srgbClr val="FF7C80"/>
    <a:srgbClr val="CCECFF"/>
    <a:srgbClr val="FFE5FF"/>
    <a:srgbClr val="5FC1C7"/>
    <a:srgbClr val="FFEBFF"/>
    <a:srgbClr val="FFF3FF"/>
    <a:srgbClr val="5FC3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a:tcStyle>
        <a:tcBdr/>
        <a:fill>
          <a:solidFill>
            <a:srgbClr val="FFFFFF"/>
          </a:solidFill>
        </a:fill>
      </a:tcStyle>
    </a:band2H>
    <a:firstCo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96" autoAdjust="0"/>
    <p:restoredTop sz="76600" autoAdjust="0"/>
  </p:normalViewPr>
  <p:slideViewPr>
    <p:cSldViewPr snapToGrid="0">
      <p:cViewPr varScale="1">
        <p:scale>
          <a:sx n="65" d="100"/>
          <a:sy n="65" d="100"/>
        </p:scale>
        <p:origin x="76" y="112"/>
      </p:cViewPr>
      <p:guideLst>
        <p:guide orient="horz" pos="2160"/>
        <p:guide pos="3840"/>
      </p:guideLst>
    </p:cSldViewPr>
  </p:slideViewPr>
  <p:notesTextViewPr>
    <p:cViewPr>
      <p:scale>
        <a:sx n="1" d="1"/>
        <a:sy n="1" d="1"/>
      </p:scale>
      <p:origin x="0" y="0"/>
    </p:cViewPr>
  </p:notesTextViewPr>
  <p:sorterViewPr>
    <p:cViewPr>
      <p:scale>
        <a:sx n="100" d="100"/>
        <a:sy n="100" d="100"/>
      </p:scale>
      <p:origin x="0" y="-3360"/>
    </p:cViewPr>
  </p:sorterViewPr>
  <p:notesViewPr>
    <p:cSldViewPr snapToGrid="0">
      <p:cViewPr varScale="1">
        <p:scale>
          <a:sx n="51" d="100"/>
          <a:sy n="51" d="100"/>
        </p:scale>
        <p:origin x="297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575" cy="498475"/>
          </a:xfrm>
          <a:prstGeom prst="rect">
            <a:avLst/>
          </a:prstGeom>
        </p:spPr>
        <p:txBody>
          <a:bodyPr vert="horz" lIns="91431" tIns="45715" rIns="91431" bIns="45715" rtlCol="0"/>
          <a:lstStyle>
            <a:lvl1pPr algn="l">
              <a:defRPr sz="1200"/>
            </a:lvl1pPr>
          </a:lstStyle>
          <a:p>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31" tIns="45715" rIns="91431" bIns="45715"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9" y="9440863"/>
            <a:ext cx="2949575" cy="498475"/>
          </a:xfrm>
          <a:prstGeom prst="rect">
            <a:avLst/>
          </a:prstGeom>
        </p:spPr>
        <p:txBody>
          <a:bodyPr vert="horz" lIns="91431" tIns="45715" rIns="91431" bIns="45715" rtlCol="0" anchor="b"/>
          <a:lstStyle>
            <a:lvl1pPr algn="r">
              <a:defRPr sz="1200"/>
            </a:lvl1pPr>
          </a:lstStyle>
          <a:p>
            <a:fld id="{3EA772C1-A1C9-4F17-8B46-F811CBB03C28}" type="slidenum">
              <a:rPr kumimoji="1" lang="ja-JP" altLang="en-US" smtClean="0"/>
              <a:t>‹#›</a:t>
            </a:fld>
            <a:endParaRPr kumimoji="1" lang="ja-JP" altLang="en-US"/>
          </a:p>
        </p:txBody>
      </p:sp>
    </p:spTree>
    <p:extLst>
      <p:ext uri="{BB962C8B-B14F-4D97-AF65-F5344CB8AC3E}">
        <p14:creationId xmlns:p14="http://schemas.microsoft.com/office/powerpoint/2010/main" val="3261816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69" name="Shape 669"/>
          <p:cNvSpPr>
            <a:spLocks noGrp="1" noRot="1" noChangeAspect="1"/>
          </p:cNvSpPr>
          <p:nvPr>
            <p:ph type="sldImg"/>
          </p:nvPr>
        </p:nvSpPr>
        <p:spPr>
          <a:xfrm>
            <a:off x="92075" y="746125"/>
            <a:ext cx="6623050" cy="3725863"/>
          </a:xfrm>
          <a:prstGeom prst="rect">
            <a:avLst/>
          </a:prstGeom>
        </p:spPr>
        <p:txBody>
          <a:bodyPr lIns="91411" tIns="45705" rIns="91411" bIns="45705"/>
          <a:lstStyle/>
          <a:p>
            <a:endParaRPr/>
          </a:p>
        </p:txBody>
      </p:sp>
      <p:sp>
        <p:nvSpPr>
          <p:cNvPr id="670" name="Shape 670"/>
          <p:cNvSpPr>
            <a:spLocks noGrp="1"/>
          </p:cNvSpPr>
          <p:nvPr>
            <p:ph type="body" sz="quarter" idx="1"/>
          </p:nvPr>
        </p:nvSpPr>
        <p:spPr>
          <a:xfrm>
            <a:off x="907629" y="4721186"/>
            <a:ext cx="4991947" cy="4472702"/>
          </a:xfrm>
          <a:prstGeom prst="rect">
            <a:avLst/>
          </a:prstGeom>
        </p:spPr>
        <p:txBody>
          <a:bodyPr lIns="91411" tIns="45705" rIns="91411" bIns="45705"/>
          <a:lstStyle/>
          <a:p>
            <a:endParaRPr/>
          </a:p>
        </p:txBody>
      </p:sp>
    </p:spTree>
  </p:cSld>
  <p:clrMap bg1="lt1" tx1="dk1" bg2="lt2" tx2="dk2" accent1="accent1" accent2="accent2" accent3="accent3" accent4="accent4" accent5="accent5" accent6="accent6" hlink="hlink" folHlink="folHlink"/>
  <p:hf hdr="0" ftr="0" dt="0"/>
  <p:notesStyle>
    <a:lvl1pPr latinLnBrk="0">
      <a:defRPr sz="1200">
        <a:latin typeface="+mj-lt"/>
        <a:ea typeface="+mj-ea"/>
        <a:cs typeface="+mj-cs"/>
        <a:sym typeface="游ゴシック"/>
      </a:defRPr>
    </a:lvl1pPr>
    <a:lvl2pPr indent="228600" latinLnBrk="0">
      <a:defRPr sz="1200">
        <a:latin typeface="+mj-lt"/>
        <a:ea typeface="+mj-ea"/>
        <a:cs typeface="+mj-cs"/>
        <a:sym typeface="游ゴシック"/>
      </a:defRPr>
    </a:lvl2pPr>
    <a:lvl3pPr indent="457200" latinLnBrk="0">
      <a:defRPr sz="1200">
        <a:latin typeface="+mj-lt"/>
        <a:ea typeface="+mj-ea"/>
        <a:cs typeface="+mj-cs"/>
        <a:sym typeface="游ゴシック"/>
      </a:defRPr>
    </a:lvl3pPr>
    <a:lvl4pPr indent="685800" latinLnBrk="0">
      <a:defRPr sz="1200">
        <a:latin typeface="+mj-lt"/>
        <a:ea typeface="+mj-ea"/>
        <a:cs typeface="+mj-cs"/>
        <a:sym typeface="游ゴシック"/>
      </a:defRPr>
    </a:lvl4pPr>
    <a:lvl5pPr indent="914400" latinLnBrk="0">
      <a:defRPr sz="1200">
        <a:latin typeface="+mj-lt"/>
        <a:ea typeface="+mj-ea"/>
        <a:cs typeface="+mj-cs"/>
        <a:sym typeface="游ゴシック"/>
      </a:defRPr>
    </a:lvl5pPr>
    <a:lvl6pPr indent="1143000" latinLnBrk="0">
      <a:defRPr sz="1200">
        <a:latin typeface="+mj-lt"/>
        <a:ea typeface="+mj-ea"/>
        <a:cs typeface="+mj-cs"/>
        <a:sym typeface="游ゴシック"/>
      </a:defRPr>
    </a:lvl6pPr>
    <a:lvl7pPr indent="1371600" latinLnBrk="0">
      <a:defRPr sz="1200">
        <a:latin typeface="+mj-lt"/>
        <a:ea typeface="+mj-ea"/>
        <a:cs typeface="+mj-cs"/>
        <a:sym typeface="游ゴシック"/>
      </a:defRPr>
    </a:lvl7pPr>
    <a:lvl8pPr indent="1600200" latinLnBrk="0">
      <a:defRPr sz="1200">
        <a:latin typeface="+mj-lt"/>
        <a:ea typeface="+mj-ea"/>
        <a:cs typeface="+mj-cs"/>
        <a:sym typeface="游ゴシック"/>
      </a:defRPr>
    </a:lvl8pPr>
    <a:lvl9pPr indent="1828800" latinLnBrk="0">
      <a:defRPr sz="1200">
        <a:latin typeface="+mj-lt"/>
        <a:ea typeface="+mj-ea"/>
        <a:cs typeface="+mj-cs"/>
        <a:sym typeface="游ゴシック"/>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854439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34468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162207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3288746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en_R_J01">
    <p:spTree>
      <p:nvGrpSpPr>
        <p:cNvPr id="1" name=""/>
        <p:cNvGrpSpPr/>
        <p:nvPr/>
      </p:nvGrpSpPr>
      <p:grpSpPr>
        <a:xfrm>
          <a:off x="0" y="0"/>
          <a:ext cx="0" cy="0"/>
          <a:chOff x="0" y="0"/>
          <a:chExt cx="0" cy="0"/>
        </a:xfrm>
      </p:grpSpPr>
      <p:pic>
        <p:nvPicPr>
          <p:cNvPr id="43" name="ten_R_J01.png" descr="ten_R_J0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44" name="スライド番号"/>
          <p:cNvSpPr txBox="1">
            <a:spLocks noGrp="1"/>
          </p:cNvSpPr>
          <p:nvPr>
            <p:ph type="sldNum" sz="quarter" idx="2"/>
          </p:nvPr>
        </p:nvSpPr>
        <p:spPr>
          <a:xfrm>
            <a:off x="10948884" y="6291185"/>
            <a:ext cx="404917" cy="495457"/>
          </a:xfrm>
          <a:prstGeom prst="rect">
            <a:avLst/>
          </a:prstGeom>
        </p:spPr>
        <p:txBody>
          <a:bodyPr/>
          <a:lstStyle>
            <a:lvl1pPr>
              <a:defRPr sz="2000"/>
            </a:lvl1pPr>
          </a:lstStyle>
          <a:p>
            <a:fld id="{86CB4B4D-7CA3-9044-876B-883B54F8677D}" type="slidenum">
              <a:rPr lang="en-US" altLang="ja-JP" smtClean="0"/>
              <a:pPr/>
              <a:t>‹#›</a:t>
            </a:fld>
            <a:endParaRPr lang="en-US" altLang="ja-JP"/>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2_比較">
    <p:spTree>
      <p:nvGrpSpPr>
        <p:cNvPr id="1" name=""/>
        <p:cNvGrpSpPr/>
        <p:nvPr/>
      </p:nvGrpSpPr>
      <p:grpSpPr>
        <a:xfrm>
          <a:off x="0" y="0"/>
          <a:ext cx="0" cy="0"/>
          <a:chOff x="0" y="0"/>
          <a:chExt cx="0" cy="0"/>
        </a:xfrm>
      </p:grpSpPr>
      <p:pic>
        <p:nvPicPr>
          <p:cNvPr id="243"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44"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245" name="タイトルテキスト"/>
          <p:cNvSpPr txBox="1">
            <a:spLocks noGrp="1"/>
          </p:cNvSpPr>
          <p:nvPr>
            <p:ph type="title"/>
          </p:nvPr>
        </p:nvSpPr>
        <p:spPr>
          <a:xfrm>
            <a:off x="839787" y="365125"/>
            <a:ext cx="10515601" cy="1325563"/>
          </a:xfrm>
          <a:prstGeom prst="rect">
            <a:avLst/>
          </a:prstGeom>
        </p:spPr>
        <p:txBody>
          <a:bodyPr/>
          <a:lstStyle/>
          <a:p>
            <a:r>
              <a:t>タイトルテキスト</a:t>
            </a:r>
          </a:p>
        </p:txBody>
      </p:sp>
      <p:sp>
        <p:nvSpPr>
          <p:cNvPr id="246" name="本文レベル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本文レベル1</a:t>
            </a:r>
          </a:p>
          <a:p>
            <a:pPr lvl="1"/>
            <a:r>
              <a:t>本文レベル2</a:t>
            </a:r>
          </a:p>
          <a:p>
            <a:pPr lvl="2"/>
            <a:r>
              <a:t>本文レベル3</a:t>
            </a:r>
          </a:p>
          <a:p>
            <a:pPr lvl="3"/>
            <a:r>
              <a:t>本文レベル4</a:t>
            </a:r>
          </a:p>
          <a:p>
            <a:pPr lvl="4"/>
            <a:r>
              <a:t>本文レベル5</a:t>
            </a:r>
          </a:p>
        </p:txBody>
      </p:sp>
      <p:sp>
        <p:nvSpPr>
          <p:cNvPr id="247" name="テキスト プレースホルダー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24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2_白紙">
    <p:spTree>
      <p:nvGrpSpPr>
        <p:cNvPr id="1" name=""/>
        <p:cNvGrpSpPr/>
        <p:nvPr/>
      </p:nvGrpSpPr>
      <p:grpSpPr>
        <a:xfrm>
          <a:off x="0" y="0"/>
          <a:ext cx="0" cy="0"/>
          <a:chOff x="0" y="0"/>
          <a:chExt cx="0" cy="0"/>
        </a:xfrm>
      </p:grpSpPr>
      <p:pic>
        <p:nvPicPr>
          <p:cNvPr id="265"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66"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267"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タイトル付きの&#10;コンテンツ">
    <p:spTree>
      <p:nvGrpSpPr>
        <p:cNvPr id="1" name=""/>
        <p:cNvGrpSpPr/>
        <p:nvPr/>
      </p:nvGrpSpPr>
      <p:grpSpPr>
        <a:xfrm>
          <a:off x="0" y="0"/>
          <a:ext cx="0" cy="0"/>
          <a:chOff x="0" y="0"/>
          <a:chExt cx="0" cy="0"/>
        </a:xfrm>
      </p:grpSpPr>
      <p:pic>
        <p:nvPicPr>
          <p:cNvPr id="274"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75"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276"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277" name="本文レベル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本文レベル1</a:t>
            </a:r>
          </a:p>
          <a:p>
            <a:pPr lvl="1"/>
            <a:r>
              <a:t>本文レベル2</a:t>
            </a:r>
          </a:p>
          <a:p>
            <a:pPr lvl="2"/>
            <a:r>
              <a:t>本文レベル3</a:t>
            </a:r>
          </a:p>
          <a:p>
            <a:pPr lvl="3"/>
            <a:r>
              <a:t>本文レベル4</a:t>
            </a:r>
          </a:p>
          <a:p>
            <a:pPr lvl="4"/>
            <a:r>
              <a:t>本文レベル5</a:t>
            </a:r>
          </a:p>
        </p:txBody>
      </p:sp>
      <p:sp>
        <p:nvSpPr>
          <p:cNvPr id="278" name="テキスト プレースホルダー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27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2_タイトル付きの図">
    <p:spTree>
      <p:nvGrpSpPr>
        <p:cNvPr id="1" name=""/>
        <p:cNvGrpSpPr/>
        <p:nvPr/>
      </p:nvGrpSpPr>
      <p:grpSpPr>
        <a:xfrm>
          <a:off x="0" y="0"/>
          <a:ext cx="0" cy="0"/>
          <a:chOff x="0" y="0"/>
          <a:chExt cx="0" cy="0"/>
        </a:xfrm>
      </p:grpSpPr>
      <p:pic>
        <p:nvPicPr>
          <p:cNvPr id="286"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87"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288"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289" name="図プレースホルダー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290" name="本文レベル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本文レベル1</a:t>
            </a:r>
          </a:p>
          <a:p>
            <a:pPr lvl="1"/>
            <a:r>
              <a:t>本文レベル2</a:t>
            </a:r>
          </a:p>
          <a:p>
            <a:pPr lvl="2"/>
            <a:r>
              <a:t>本文レベル3</a:t>
            </a:r>
          </a:p>
          <a:p>
            <a:pPr lvl="3"/>
            <a:r>
              <a:t>本文レベル4</a:t>
            </a:r>
          </a:p>
          <a:p>
            <a:pPr lvl="4"/>
            <a:r>
              <a:t>本文レベル5</a:t>
            </a:r>
          </a:p>
        </p:txBody>
      </p:sp>
      <p:sp>
        <p:nvSpPr>
          <p:cNvPr id="29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タイトルと&#10;縦書きテキスト">
    <p:spTree>
      <p:nvGrpSpPr>
        <p:cNvPr id="1" name=""/>
        <p:cNvGrpSpPr/>
        <p:nvPr/>
      </p:nvGrpSpPr>
      <p:grpSpPr>
        <a:xfrm>
          <a:off x="0" y="0"/>
          <a:ext cx="0" cy="0"/>
          <a:chOff x="0" y="0"/>
          <a:chExt cx="0" cy="0"/>
        </a:xfrm>
      </p:grpSpPr>
      <p:pic>
        <p:nvPicPr>
          <p:cNvPr id="298"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99"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300" name="タイトルテキスト"/>
          <p:cNvSpPr txBox="1">
            <a:spLocks noGrp="1"/>
          </p:cNvSpPr>
          <p:nvPr>
            <p:ph type="title"/>
          </p:nvPr>
        </p:nvSpPr>
        <p:spPr>
          <a:prstGeom prst="rect">
            <a:avLst/>
          </a:prstGeom>
        </p:spPr>
        <p:txBody>
          <a:bodyPr/>
          <a:lstStyle/>
          <a:p>
            <a:r>
              <a:t>タイトルテキスト</a:t>
            </a:r>
          </a:p>
        </p:txBody>
      </p:sp>
      <p:sp>
        <p:nvSpPr>
          <p:cNvPr id="301" name="本文レベル1…"/>
          <p:cNvSpPr txBox="1">
            <a:spLocks noGrp="1"/>
          </p:cNvSpPr>
          <p:nvPr>
            <p:ph type="body" idx="1"/>
          </p:nvPr>
        </p:nvSpPr>
        <p:spPr>
          <a:prstGeom prst="rect">
            <a:avLst/>
          </a:prstGeom>
        </p:spPr>
        <p:txBody>
          <a:bodyPr vert="eaVert"/>
          <a:lstStyle/>
          <a:p>
            <a:r>
              <a:t>本文レベル1</a:t>
            </a:r>
          </a:p>
          <a:p>
            <a:pPr lvl="1"/>
            <a:r>
              <a:t>本文レベル2</a:t>
            </a:r>
          </a:p>
          <a:p>
            <a:pPr lvl="2"/>
            <a:r>
              <a:t>本文レベル3</a:t>
            </a:r>
          </a:p>
          <a:p>
            <a:pPr lvl="3"/>
            <a:r>
              <a:t>本文レベル4</a:t>
            </a:r>
          </a:p>
          <a:p>
            <a:pPr lvl="4"/>
            <a:r>
              <a:t>本文レベル5</a:t>
            </a:r>
          </a:p>
        </p:txBody>
      </p:sp>
      <p:sp>
        <p:nvSpPr>
          <p:cNvPr id="30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2_縦書きタイトルと&#10;縦書きテキスト">
    <p:spTree>
      <p:nvGrpSpPr>
        <p:cNvPr id="1" name=""/>
        <p:cNvGrpSpPr/>
        <p:nvPr/>
      </p:nvGrpSpPr>
      <p:grpSpPr>
        <a:xfrm>
          <a:off x="0" y="0"/>
          <a:ext cx="0" cy="0"/>
          <a:chOff x="0" y="0"/>
          <a:chExt cx="0" cy="0"/>
        </a:xfrm>
      </p:grpSpPr>
      <p:pic>
        <p:nvPicPr>
          <p:cNvPr id="309"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310"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311" name="タイトルテキスト"/>
          <p:cNvSpPr txBox="1">
            <a:spLocks noGrp="1"/>
          </p:cNvSpPr>
          <p:nvPr>
            <p:ph type="title"/>
          </p:nvPr>
        </p:nvSpPr>
        <p:spPr>
          <a:xfrm>
            <a:off x="8724900" y="365125"/>
            <a:ext cx="2628900" cy="5811838"/>
          </a:xfrm>
          <a:prstGeom prst="rect">
            <a:avLst/>
          </a:prstGeom>
        </p:spPr>
        <p:txBody>
          <a:bodyPr vert="eaVert"/>
          <a:lstStyle/>
          <a:p>
            <a:r>
              <a:t>タイトルテキスト</a:t>
            </a:r>
          </a:p>
        </p:txBody>
      </p:sp>
      <p:sp>
        <p:nvSpPr>
          <p:cNvPr id="312" name="本文レベル1…"/>
          <p:cNvSpPr txBox="1">
            <a:spLocks noGrp="1"/>
          </p:cNvSpPr>
          <p:nvPr>
            <p:ph type="body" idx="1"/>
          </p:nvPr>
        </p:nvSpPr>
        <p:spPr>
          <a:xfrm>
            <a:off x="838200" y="365125"/>
            <a:ext cx="7734300" cy="5811838"/>
          </a:xfrm>
          <a:prstGeom prst="rect">
            <a:avLst/>
          </a:prstGeom>
        </p:spPr>
        <p:txBody>
          <a:bodyPr vert="eaVert"/>
          <a:lstStyle/>
          <a:p>
            <a:r>
              <a:t>本文レベル1</a:t>
            </a:r>
          </a:p>
          <a:p>
            <a:pPr lvl="1"/>
            <a:r>
              <a:t>本文レベル2</a:t>
            </a:r>
          </a:p>
          <a:p>
            <a:pPr lvl="2"/>
            <a:r>
              <a:t>本文レベル3</a:t>
            </a:r>
          </a:p>
          <a:p>
            <a:pPr lvl="3"/>
            <a:r>
              <a:t>本文レベル4</a:t>
            </a:r>
          </a:p>
          <a:p>
            <a:pPr lvl="4"/>
            <a:r>
              <a:t>本文レベル5</a:t>
            </a:r>
          </a:p>
        </p:txBody>
      </p:sp>
      <p:sp>
        <p:nvSpPr>
          <p:cNvPr id="31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_タイトル スライド">
    <p:spTree>
      <p:nvGrpSpPr>
        <p:cNvPr id="1" name=""/>
        <p:cNvGrpSpPr/>
        <p:nvPr/>
      </p:nvGrpSpPr>
      <p:grpSpPr>
        <a:xfrm>
          <a:off x="0" y="0"/>
          <a:ext cx="0" cy="0"/>
          <a:chOff x="0" y="0"/>
          <a:chExt cx="0" cy="0"/>
        </a:xfrm>
      </p:grpSpPr>
      <p:sp>
        <p:nvSpPr>
          <p:cNvPr id="320"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321"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322"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323" name="タイトルテキスト"/>
          <p:cNvSpPr txBox="1">
            <a:spLocks noGrp="1"/>
          </p:cNvSpPr>
          <p:nvPr>
            <p:ph type="title"/>
          </p:nvPr>
        </p:nvSpPr>
        <p:spPr>
          <a:xfrm>
            <a:off x="1524000" y="1122362"/>
            <a:ext cx="9144000" cy="2387601"/>
          </a:xfrm>
          <a:prstGeom prst="rect">
            <a:avLst/>
          </a:prstGeom>
        </p:spPr>
        <p:txBody>
          <a:bodyPr anchor="b"/>
          <a:lstStyle>
            <a:lvl1pPr algn="ctr">
              <a:defRPr sz="6000"/>
            </a:lvl1pPr>
          </a:lstStyle>
          <a:p>
            <a:r>
              <a:t>タイトルテキスト</a:t>
            </a:r>
          </a:p>
        </p:txBody>
      </p:sp>
      <p:sp>
        <p:nvSpPr>
          <p:cNvPr id="324" name="本文レベル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本文レベル1</a:t>
            </a:r>
          </a:p>
          <a:p>
            <a:pPr lvl="1"/>
            <a:r>
              <a:t>本文レベル2</a:t>
            </a:r>
          </a:p>
          <a:p>
            <a:pPr lvl="2"/>
            <a:r>
              <a:t>本文レベル3</a:t>
            </a:r>
          </a:p>
          <a:p>
            <a:pPr lvl="3"/>
            <a:r>
              <a:t>本文レベル4</a:t>
            </a:r>
          </a:p>
          <a:p>
            <a:pPr lvl="4"/>
            <a:r>
              <a:t>本文レベル5</a:t>
            </a:r>
          </a:p>
        </p:txBody>
      </p:sp>
      <p:sp>
        <p:nvSpPr>
          <p:cNvPr id="325"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2_タイトルとコンテンツ">
    <p:spTree>
      <p:nvGrpSpPr>
        <p:cNvPr id="1" name=""/>
        <p:cNvGrpSpPr/>
        <p:nvPr/>
      </p:nvGrpSpPr>
      <p:grpSpPr>
        <a:xfrm>
          <a:off x="0" y="0"/>
          <a:ext cx="0" cy="0"/>
          <a:chOff x="0" y="0"/>
          <a:chExt cx="0" cy="0"/>
        </a:xfrm>
      </p:grpSpPr>
      <p:sp>
        <p:nvSpPr>
          <p:cNvPr id="332"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333"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334"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335" name="タイトルテキスト"/>
          <p:cNvSpPr txBox="1">
            <a:spLocks noGrp="1"/>
          </p:cNvSpPr>
          <p:nvPr>
            <p:ph type="title"/>
          </p:nvPr>
        </p:nvSpPr>
        <p:spPr>
          <a:prstGeom prst="rect">
            <a:avLst/>
          </a:prstGeom>
        </p:spPr>
        <p:txBody>
          <a:bodyPr anchor="t"/>
          <a:lstStyle/>
          <a:p>
            <a:r>
              <a:t>タイトルテキスト</a:t>
            </a:r>
          </a:p>
        </p:txBody>
      </p:sp>
      <p:sp>
        <p:nvSpPr>
          <p:cNvPr id="336"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337"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1_セクション見出し">
    <p:spTree>
      <p:nvGrpSpPr>
        <p:cNvPr id="1" name=""/>
        <p:cNvGrpSpPr/>
        <p:nvPr/>
      </p:nvGrpSpPr>
      <p:grpSpPr>
        <a:xfrm>
          <a:off x="0" y="0"/>
          <a:ext cx="0" cy="0"/>
          <a:chOff x="0" y="0"/>
          <a:chExt cx="0" cy="0"/>
        </a:xfrm>
      </p:grpSpPr>
      <p:sp>
        <p:nvSpPr>
          <p:cNvPr id="344"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345"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346"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347" name="タイトルテキスト"/>
          <p:cNvSpPr txBox="1">
            <a:spLocks noGrp="1"/>
          </p:cNvSpPr>
          <p:nvPr>
            <p:ph type="title"/>
          </p:nvPr>
        </p:nvSpPr>
        <p:spPr>
          <a:xfrm>
            <a:off x="831850" y="1709738"/>
            <a:ext cx="10515600" cy="2852737"/>
          </a:xfrm>
          <a:prstGeom prst="rect">
            <a:avLst/>
          </a:prstGeom>
        </p:spPr>
        <p:txBody>
          <a:bodyPr anchor="b"/>
          <a:lstStyle>
            <a:lvl1pPr>
              <a:defRPr sz="6000"/>
            </a:lvl1pPr>
          </a:lstStyle>
          <a:p>
            <a:r>
              <a:t>タイトルテキスト</a:t>
            </a:r>
          </a:p>
        </p:txBody>
      </p:sp>
      <p:sp>
        <p:nvSpPr>
          <p:cNvPr id="348" name="本文レベル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本文レベル1</a:t>
            </a:r>
          </a:p>
          <a:p>
            <a:pPr lvl="1"/>
            <a:r>
              <a:t>本文レベル2</a:t>
            </a:r>
          </a:p>
          <a:p>
            <a:pPr lvl="2"/>
            <a:r>
              <a:t>本文レベル3</a:t>
            </a:r>
          </a:p>
          <a:p>
            <a:pPr lvl="3"/>
            <a:r>
              <a:t>本文レベル4</a:t>
            </a:r>
          </a:p>
          <a:p>
            <a:pPr lvl="4"/>
            <a:r>
              <a:t>本文レベル5</a:t>
            </a:r>
          </a:p>
        </p:txBody>
      </p:sp>
      <p:sp>
        <p:nvSpPr>
          <p:cNvPr id="349"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_2 つのコンテンツ">
    <p:spTree>
      <p:nvGrpSpPr>
        <p:cNvPr id="1" name=""/>
        <p:cNvGrpSpPr/>
        <p:nvPr/>
      </p:nvGrpSpPr>
      <p:grpSpPr>
        <a:xfrm>
          <a:off x="0" y="0"/>
          <a:ext cx="0" cy="0"/>
          <a:chOff x="0" y="0"/>
          <a:chExt cx="0" cy="0"/>
        </a:xfrm>
      </p:grpSpPr>
      <p:sp>
        <p:nvSpPr>
          <p:cNvPr id="356"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357"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358"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359" name="タイトルテキスト"/>
          <p:cNvSpPr txBox="1">
            <a:spLocks noGrp="1"/>
          </p:cNvSpPr>
          <p:nvPr>
            <p:ph type="title"/>
          </p:nvPr>
        </p:nvSpPr>
        <p:spPr>
          <a:prstGeom prst="rect">
            <a:avLst/>
          </a:prstGeom>
        </p:spPr>
        <p:txBody>
          <a:bodyPr anchor="t"/>
          <a:lstStyle/>
          <a:p>
            <a:r>
              <a:t>タイトルテキスト</a:t>
            </a:r>
          </a:p>
        </p:txBody>
      </p:sp>
      <p:sp>
        <p:nvSpPr>
          <p:cNvPr id="360" name="本文レベル1…"/>
          <p:cNvSpPr txBox="1">
            <a:spLocks noGrp="1"/>
          </p:cNvSpPr>
          <p:nvPr>
            <p:ph type="body" sz="half" idx="1"/>
          </p:nvPr>
        </p:nvSpPr>
        <p:spPr>
          <a:xfrm>
            <a:off x="838200" y="1825625"/>
            <a:ext cx="5181600" cy="4351338"/>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361"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1_タイトル付きの&#10;コンテンツ">
    <p:spTree>
      <p:nvGrpSpPr>
        <p:cNvPr id="1" name=""/>
        <p:cNvGrpSpPr/>
        <p:nvPr/>
      </p:nvGrpSpPr>
      <p:grpSpPr>
        <a:xfrm>
          <a:off x="0" y="0"/>
          <a:ext cx="0" cy="0"/>
          <a:chOff x="0" y="0"/>
          <a:chExt cx="0" cy="0"/>
        </a:xfrm>
      </p:grpSpPr>
      <p:pic>
        <p:nvPicPr>
          <p:cNvPr id="157" name="図 6" descr="図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158"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159" name="本文レベル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本文レベル1</a:t>
            </a:r>
          </a:p>
          <a:p>
            <a:pPr lvl="1"/>
            <a:r>
              <a:t>本文レベル2</a:t>
            </a:r>
          </a:p>
          <a:p>
            <a:pPr lvl="2"/>
            <a:r>
              <a:t>本文レベル3</a:t>
            </a:r>
          </a:p>
          <a:p>
            <a:pPr lvl="3"/>
            <a:r>
              <a:t>本文レベル4</a:t>
            </a:r>
          </a:p>
          <a:p>
            <a:pPr lvl="4"/>
            <a:r>
              <a:t>本文レベル5</a:t>
            </a:r>
          </a:p>
        </p:txBody>
      </p:sp>
      <p:sp>
        <p:nvSpPr>
          <p:cNvPr id="160" name="テキスト プレースホルダー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16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1_比較">
    <p:spTree>
      <p:nvGrpSpPr>
        <p:cNvPr id="1" name=""/>
        <p:cNvGrpSpPr/>
        <p:nvPr/>
      </p:nvGrpSpPr>
      <p:grpSpPr>
        <a:xfrm>
          <a:off x="0" y="0"/>
          <a:ext cx="0" cy="0"/>
          <a:chOff x="0" y="0"/>
          <a:chExt cx="0" cy="0"/>
        </a:xfrm>
      </p:grpSpPr>
      <p:sp>
        <p:nvSpPr>
          <p:cNvPr id="368"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369"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370"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371" name="タイトルテキスト"/>
          <p:cNvSpPr txBox="1">
            <a:spLocks noGrp="1"/>
          </p:cNvSpPr>
          <p:nvPr>
            <p:ph type="title"/>
          </p:nvPr>
        </p:nvSpPr>
        <p:spPr>
          <a:xfrm>
            <a:off x="839787" y="365125"/>
            <a:ext cx="10515601" cy="1325563"/>
          </a:xfrm>
          <a:prstGeom prst="rect">
            <a:avLst/>
          </a:prstGeom>
        </p:spPr>
        <p:txBody>
          <a:bodyPr anchor="t"/>
          <a:lstStyle/>
          <a:p>
            <a:r>
              <a:t>タイトルテキスト</a:t>
            </a:r>
          </a:p>
        </p:txBody>
      </p:sp>
      <p:sp>
        <p:nvSpPr>
          <p:cNvPr id="372" name="本文レベル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本文レベル1</a:t>
            </a:r>
          </a:p>
          <a:p>
            <a:pPr lvl="1"/>
            <a:r>
              <a:t>本文レベル2</a:t>
            </a:r>
          </a:p>
          <a:p>
            <a:pPr lvl="2"/>
            <a:r>
              <a:t>本文レベル3</a:t>
            </a:r>
          </a:p>
          <a:p>
            <a:pPr lvl="3"/>
            <a:r>
              <a:t>本文レベル4</a:t>
            </a:r>
          </a:p>
          <a:p>
            <a:pPr lvl="4"/>
            <a:r>
              <a:t>本文レベル5</a:t>
            </a:r>
          </a:p>
        </p:txBody>
      </p:sp>
      <p:sp>
        <p:nvSpPr>
          <p:cNvPr id="373" name="テキスト プレースホルダー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374"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1_タイトル付きのコンテンツ">
    <p:spTree>
      <p:nvGrpSpPr>
        <p:cNvPr id="1" name=""/>
        <p:cNvGrpSpPr/>
        <p:nvPr/>
      </p:nvGrpSpPr>
      <p:grpSpPr>
        <a:xfrm>
          <a:off x="0" y="0"/>
          <a:ext cx="0" cy="0"/>
          <a:chOff x="0" y="0"/>
          <a:chExt cx="0" cy="0"/>
        </a:xfrm>
      </p:grpSpPr>
      <p:sp>
        <p:nvSpPr>
          <p:cNvPr id="402"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403"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404"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405"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406" name="本文レベル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本文レベル1</a:t>
            </a:r>
          </a:p>
          <a:p>
            <a:pPr lvl="1"/>
            <a:r>
              <a:t>本文レベル2</a:t>
            </a:r>
          </a:p>
          <a:p>
            <a:pPr lvl="2"/>
            <a:r>
              <a:t>本文レベル3</a:t>
            </a:r>
          </a:p>
          <a:p>
            <a:pPr lvl="3"/>
            <a:r>
              <a:t>本文レベル4</a:t>
            </a:r>
          </a:p>
          <a:p>
            <a:pPr lvl="4"/>
            <a:r>
              <a:t>本文レベル5</a:t>
            </a:r>
          </a:p>
        </p:txBody>
      </p:sp>
      <p:sp>
        <p:nvSpPr>
          <p:cNvPr id="407" name="テキスト プレースホルダー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408"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1_タイトル付きの図">
    <p:spTree>
      <p:nvGrpSpPr>
        <p:cNvPr id="1" name=""/>
        <p:cNvGrpSpPr/>
        <p:nvPr/>
      </p:nvGrpSpPr>
      <p:grpSpPr>
        <a:xfrm>
          <a:off x="0" y="0"/>
          <a:ext cx="0" cy="0"/>
          <a:chOff x="0" y="0"/>
          <a:chExt cx="0" cy="0"/>
        </a:xfrm>
      </p:grpSpPr>
      <p:sp>
        <p:nvSpPr>
          <p:cNvPr id="415"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416"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417"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418"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419" name="図プレースホルダー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420" name="本文レベル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本文レベル1</a:t>
            </a:r>
          </a:p>
          <a:p>
            <a:pPr lvl="1"/>
            <a:r>
              <a:t>本文レベル2</a:t>
            </a:r>
          </a:p>
          <a:p>
            <a:pPr lvl="2"/>
            <a:r>
              <a:t>本文レベル3</a:t>
            </a:r>
          </a:p>
          <a:p>
            <a:pPr lvl="3"/>
            <a:r>
              <a:t>本文レベル4</a:t>
            </a:r>
          </a:p>
          <a:p>
            <a:pPr lvl="4"/>
            <a:r>
              <a:t>本文レベル5</a:t>
            </a:r>
          </a:p>
        </p:txBody>
      </p:sp>
      <p:sp>
        <p:nvSpPr>
          <p:cNvPr id="421"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1_タイトルと縦書きテキスト">
    <p:spTree>
      <p:nvGrpSpPr>
        <p:cNvPr id="1" name=""/>
        <p:cNvGrpSpPr/>
        <p:nvPr/>
      </p:nvGrpSpPr>
      <p:grpSpPr>
        <a:xfrm>
          <a:off x="0" y="0"/>
          <a:ext cx="0" cy="0"/>
          <a:chOff x="0" y="0"/>
          <a:chExt cx="0" cy="0"/>
        </a:xfrm>
      </p:grpSpPr>
      <p:sp>
        <p:nvSpPr>
          <p:cNvPr id="428"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429"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430"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431" name="タイトルテキスト"/>
          <p:cNvSpPr txBox="1">
            <a:spLocks noGrp="1"/>
          </p:cNvSpPr>
          <p:nvPr>
            <p:ph type="title"/>
          </p:nvPr>
        </p:nvSpPr>
        <p:spPr>
          <a:prstGeom prst="rect">
            <a:avLst/>
          </a:prstGeom>
        </p:spPr>
        <p:txBody>
          <a:bodyPr anchor="t"/>
          <a:lstStyle/>
          <a:p>
            <a:r>
              <a:t>タイトルテキスト</a:t>
            </a:r>
          </a:p>
        </p:txBody>
      </p:sp>
      <p:sp>
        <p:nvSpPr>
          <p:cNvPr id="432" name="本文レベル1…"/>
          <p:cNvSpPr txBox="1">
            <a:spLocks noGrp="1"/>
          </p:cNvSpPr>
          <p:nvPr>
            <p:ph type="body" idx="1"/>
          </p:nvPr>
        </p:nvSpPr>
        <p:spPr>
          <a:prstGeom prst="rect">
            <a:avLst/>
          </a:prstGeom>
        </p:spPr>
        <p:txBody>
          <a:bodyPr vert="eaVert"/>
          <a:lstStyle/>
          <a:p>
            <a:r>
              <a:t>本文レベル1</a:t>
            </a:r>
          </a:p>
          <a:p>
            <a:pPr lvl="1"/>
            <a:r>
              <a:t>本文レベル2</a:t>
            </a:r>
          </a:p>
          <a:p>
            <a:pPr lvl="2"/>
            <a:r>
              <a:t>本文レベル3</a:t>
            </a:r>
          </a:p>
          <a:p>
            <a:pPr lvl="3"/>
            <a:r>
              <a:t>本文レベル4</a:t>
            </a:r>
          </a:p>
          <a:p>
            <a:pPr lvl="4"/>
            <a:r>
              <a:t>本文レベル5</a:t>
            </a:r>
          </a:p>
        </p:txBody>
      </p:sp>
      <p:sp>
        <p:nvSpPr>
          <p:cNvPr id="433"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1_縦書きタイトルと&#10;縦書きテキスト">
    <p:spTree>
      <p:nvGrpSpPr>
        <p:cNvPr id="1" name=""/>
        <p:cNvGrpSpPr/>
        <p:nvPr/>
      </p:nvGrpSpPr>
      <p:grpSpPr>
        <a:xfrm>
          <a:off x="0" y="0"/>
          <a:ext cx="0" cy="0"/>
          <a:chOff x="0" y="0"/>
          <a:chExt cx="0" cy="0"/>
        </a:xfrm>
      </p:grpSpPr>
      <p:sp>
        <p:nvSpPr>
          <p:cNvPr id="440"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441"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442"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443" name="タイトルテキスト"/>
          <p:cNvSpPr txBox="1">
            <a:spLocks noGrp="1"/>
          </p:cNvSpPr>
          <p:nvPr>
            <p:ph type="title"/>
          </p:nvPr>
        </p:nvSpPr>
        <p:spPr>
          <a:xfrm>
            <a:off x="8724900" y="365125"/>
            <a:ext cx="2628900" cy="5811838"/>
          </a:xfrm>
          <a:prstGeom prst="rect">
            <a:avLst/>
          </a:prstGeom>
        </p:spPr>
        <p:txBody>
          <a:bodyPr vert="eaVert" anchor="t"/>
          <a:lstStyle/>
          <a:p>
            <a:r>
              <a:t>タイトルテキスト</a:t>
            </a:r>
          </a:p>
        </p:txBody>
      </p:sp>
      <p:sp>
        <p:nvSpPr>
          <p:cNvPr id="444" name="本文レベル1…"/>
          <p:cNvSpPr txBox="1">
            <a:spLocks noGrp="1"/>
          </p:cNvSpPr>
          <p:nvPr>
            <p:ph type="body" idx="1"/>
          </p:nvPr>
        </p:nvSpPr>
        <p:spPr>
          <a:xfrm>
            <a:off x="838200" y="365125"/>
            <a:ext cx="7734300" cy="5811838"/>
          </a:xfrm>
          <a:prstGeom prst="rect">
            <a:avLst/>
          </a:prstGeom>
        </p:spPr>
        <p:txBody>
          <a:bodyPr vert="eaVert"/>
          <a:lstStyle/>
          <a:p>
            <a:r>
              <a:t>本文レベル1</a:t>
            </a:r>
          </a:p>
          <a:p>
            <a:pPr lvl="1"/>
            <a:r>
              <a:t>本文レベル2</a:t>
            </a:r>
          </a:p>
          <a:p>
            <a:pPr lvl="2"/>
            <a:r>
              <a:t>本文レベル3</a:t>
            </a:r>
          </a:p>
          <a:p>
            <a:pPr lvl="3"/>
            <a:r>
              <a:t>本文レベル4</a:t>
            </a:r>
          </a:p>
          <a:p>
            <a:pPr lvl="4"/>
            <a:r>
              <a:t>本文レベル5</a:t>
            </a:r>
          </a:p>
        </p:txBody>
      </p:sp>
      <p:sp>
        <p:nvSpPr>
          <p:cNvPr id="445"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2_リード文あり">
    <p:spTree>
      <p:nvGrpSpPr>
        <p:cNvPr id="1" name=""/>
        <p:cNvGrpSpPr/>
        <p:nvPr/>
      </p:nvGrpSpPr>
      <p:grpSpPr>
        <a:xfrm>
          <a:off x="0" y="0"/>
          <a:ext cx="0" cy="0"/>
          <a:chOff x="0" y="0"/>
          <a:chExt cx="0" cy="0"/>
        </a:xfrm>
      </p:grpSpPr>
      <p:sp>
        <p:nvSpPr>
          <p:cNvPr id="452"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453"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454"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455" name="本文レベル1…"/>
          <p:cNvSpPr txBox="1">
            <a:spLocks noGrp="1"/>
          </p:cNvSpPr>
          <p:nvPr>
            <p:ph type="body" sz="quarter" idx="1"/>
          </p:nvPr>
        </p:nvSpPr>
        <p:spPr>
          <a:xfrm>
            <a:off x="518635" y="914496"/>
            <a:ext cx="11165935" cy="1486758"/>
          </a:xfrm>
          <a:prstGeom prst="rect">
            <a:avLst/>
          </a:prstGeom>
          <a:solidFill>
            <a:srgbClr val="EFEFEF"/>
          </a:solidFill>
        </p:spPr>
        <p:txBody>
          <a:bodyPr lIns="144000" tIns="144000" rIns="144000" bIns="144000"/>
          <a:lstStyle>
            <a:lvl1pPr>
              <a:defRPr sz="1400" b="1"/>
            </a:lvl1pPr>
            <a:lvl2pPr marL="590550" indent="-133350">
              <a:defRPr sz="1400" b="1"/>
            </a:lvl2pPr>
            <a:lvl3pPr marL="1074419" indent="-160019">
              <a:defRPr sz="1400" b="1"/>
            </a:lvl3pPr>
            <a:lvl4pPr marL="1549400" indent="-177800">
              <a:defRPr sz="1400" b="1"/>
            </a:lvl4pPr>
            <a:lvl5pPr marL="2006600" indent="-177800">
              <a:defRPr sz="1400" b="1"/>
            </a:lvl5pPr>
          </a:lstStyle>
          <a:p>
            <a:r>
              <a:t>本文レベル1</a:t>
            </a:r>
          </a:p>
          <a:p>
            <a:pPr lvl="1"/>
            <a:r>
              <a:t>本文レベル2</a:t>
            </a:r>
          </a:p>
          <a:p>
            <a:pPr lvl="2"/>
            <a:r>
              <a:t>本文レベル3</a:t>
            </a:r>
          </a:p>
          <a:p>
            <a:pPr lvl="3"/>
            <a:r>
              <a:t>本文レベル4</a:t>
            </a:r>
          </a:p>
          <a:p>
            <a:pPr lvl="4"/>
            <a:r>
              <a:t>本文レベル5</a:t>
            </a:r>
          </a:p>
        </p:txBody>
      </p:sp>
      <p:sp>
        <p:nvSpPr>
          <p:cNvPr id="456" name="タイトルテキスト"/>
          <p:cNvSpPr txBox="1">
            <a:spLocks noGrp="1"/>
          </p:cNvSpPr>
          <p:nvPr>
            <p:ph type="title"/>
          </p:nvPr>
        </p:nvSpPr>
        <p:spPr>
          <a:xfrm>
            <a:off x="0" y="0"/>
            <a:ext cx="1271" cy="1271"/>
          </a:xfrm>
          <a:prstGeom prst="rect">
            <a:avLst/>
          </a:prstGeom>
        </p:spPr>
        <p:txBody>
          <a:bodyPr anchor="t"/>
          <a:lstStyle/>
          <a:p>
            <a:r>
              <a:t>タイトルテキスト</a:t>
            </a:r>
          </a:p>
        </p:txBody>
      </p:sp>
      <p:sp>
        <p:nvSpPr>
          <p:cNvPr id="457" name="スライド番号"/>
          <p:cNvSpPr txBox="1">
            <a:spLocks noGrp="1"/>
          </p:cNvSpPr>
          <p:nvPr>
            <p:ph type="sldNum" sz="quarter" idx="2"/>
          </p:nvPr>
        </p:nvSpPr>
        <p:spPr>
          <a:xfrm>
            <a:off x="11558472" y="6692584"/>
            <a:ext cx="127001" cy="127001"/>
          </a:xfrm>
          <a:prstGeom prst="rect">
            <a:avLst/>
          </a:prstGeom>
        </p:spPr>
        <p:txBody>
          <a:bodyPr lIns="0" tIns="0" rIns="0" bIns="0"/>
          <a:lstStyle>
            <a:lvl1pPr>
              <a:lnSpc>
                <a:spcPct val="100000"/>
              </a:lnSpc>
              <a:defRPr sz="800">
                <a:solidFill>
                  <a:srgbClr val="262626"/>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1_ユーザー設定レイアウト">
    <p:spTree>
      <p:nvGrpSpPr>
        <p:cNvPr id="1" name=""/>
        <p:cNvGrpSpPr/>
        <p:nvPr/>
      </p:nvGrpSpPr>
      <p:grpSpPr>
        <a:xfrm>
          <a:off x="0" y="0"/>
          <a:ext cx="0" cy="0"/>
          <a:chOff x="0" y="0"/>
          <a:chExt cx="0" cy="0"/>
        </a:xfrm>
      </p:grpSpPr>
      <p:sp>
        <p:nvSpPr>
          <p:cNvPr id="475"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476"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477"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478" name="本文レベル1…"/>
          <p:cNvSpPr txBox="1">
            <a:spLocks noGrp="1"/>
          </p:cNvSpPr>
          <p:nvPr>
            <p:ph type="body" idx="1"/>
          </p:nvPr>
        </p:nvSpPr>
        <p:spPr>
          <a:xfrm>
            <a:off x="838200" y="1825625"/>
            <a:ext cx="10515601" cy="4351338"/>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479" name="スライド番号"/>
          <p:cNvSpPr txBox="1">
            <a:spLocks noGrp="1"/>
          </p:cNvSpPr>
          <p:nvPr>
            <p:ph type="sldNum" sz="quarter" idx="2"/>
          </p:nvPr>
        </p:nvSpPr>
        <p:spPr>
          <a:xfrm>
            <a:off x="11639709" y="6537859"/>
            <a:ext cx="217151" cy="218441"/>
          </a:xfrm>
          <a:prstGeom prst="rect">
            <a:avLst/>
          </a:prstGeom>
        </p:spPr>
        <p:txBody>
          <a:bodyPr anchor="t"/>
          <a:lstStyle>
            <a:lvl1pPr algn="l">
              <a:lnSpc>
                <a:spcPct val="100000"/>
              </a:lnSpc>
              <a:defRPr sz="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標準スライド">
    <p:spTree>
      <p:nvGrpSpPr>
        <p:cNvPr id="1" name=""/>
        <p:cNvGrpSpPr/>
        <p:nvPr/>
      </p:nvGrpSpPr>
      <p:grpSpPr>
        <a:xfrm>
          <a:off x="0" y="0"/>
          <a:ext cx="0" cy="0"/>
          <a:chOff x="0" y="0"/>
          <a:chExt cx="0" cy="0"/>
        </a:xfrm>
      </p:grpSpPr>
      <p:sp>
        <p:nvSpPr>
          <p:cNvPr id="486"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487"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488"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489" name="タイトルテキスト"/>
          <p:cNvSpPr txBox="1">
            <a:spLocks noGrp="1"/>
          </p:cNvSpPr>
          <p:nvPr>
            <p:ph type="title"/>
          </p:nvPr>
        </p:nvSpPr>
        <p:spPr>
          <a:xfrm>
            <a:off x="246736" y="235781"/>
            <a:ext cx="11699083" cy="559000"/>
          </a:xfrm>
          <a:prstGeom prst="rect">
            <a:avLst/>
          </a:prstGeom>
        </p:spPr>
        <p:txBody>
          <a:bodyPr anchor="t"/>
          <a:lstStyle>
            <a:lvl1pPr>
              <a:defRPr sz="2300" b="1">
                <a:latin typeface="Meiryo UI"/>
                <a:ea typeface="Meiryo UI"/>
                <a:cs typeface="Meiryo UI"/>
                <a:sym typeface="Meiryo UI"/>
              </a:defRPr>
            </a:lvl1pPr>
          </a:lstStyle>
          <a:p>
            <a:r>
              <a:t>タイトルテキスト</a:t>
            </a:r>
          </a:p>
        </p:txBody>
      </p:sp>
      <p:sp>
        <p:nvSpPr>
          <p:cNvPr id="490" name="本文レベル1…"/>
          <p:cNvSpPr txBox="1">
            <a:spLocks noGrp="1"/>
          </p:cNvSpPr>
          <p:nvPr>
            <p:ph type="body" sz="quarter" idx="1" hasCustomPrompt="1"/>
          </p:nvPr>
        </p:nvSpPr>
        <p:spPr>
          <a:xfrm>
            <a:off x="247130" y="6309321"/>
            <a:ext cx="11565197" cy="204159"/>
          </a:xfrm>
          <a:prstGeom prst="rect">
            <a:avLst/>
          </a:prstGeom>
        </p:spPr>
        <p:txBody>
          <a:bodyPr lIns="0" tIns="0" rIns="0" bIns="0"/>
          <a:lstStyle>
            <a:lvl1pPr marL="0" indent="0">
              <a:spcBef>
                <a:spcPts val="0"/>
              </a:spcBef>
              <a:buSzTx/>
              <a:buFontTx/>
              <a:buNone/>
              <a:defRPr sz="1000">
                <a:latin typeface="Meiryo UI"/>
                <a:ea typeface="Meiryo UI"/>
                <a:cs typeface="Meiryo UI"/>
                <a:sym typeface="Meiryo UI"/>
              </a:defRPr>
            </a:lvl1pPr>
            <a:lvl2pPr marL="552450" indent="-95250">
              <a:spcBef>
                <a:spcPts val="0"/>
              </a:spcBef>
              <a:buFontTx/>
              <a:defRPr sz="1000">
                <a:latin typeface="Meiryo UI"/>
                <a:ea typeface="Meiryo UI"/>
                <a:cs typeface="Meiryo UI"/>
                <a:sym typeface="Meiryo UI"/>
              </a:defRPr>
            </a:lvl2pPr>
            <a:lvl3pPr marL="1028700" indent="-114300">
              <a:spcBef>
                <a:spcPts val="0"/>
              </a:spcBef>
              <a:buFontTx/>
              <a:defRPr sz="1000">
                <a:latin typeface="Meiryo UI"/>
                <a:ea typeface="Meiryo UI"/>
                <a:cs typeface="Meiryo UI"/>
                <a:sym typeface="Meiryo UI"/>
              </a:defRPr>
            </a:lvl3pPr>
            <a:lvl4pPr marL="1498600" indent="-127000">
              <a:spcBef>
                <a:spcPts val="0"/>
              </a:spcBef>
              <a:buFontTx/>
              <a:defRPr sz="1000">
                <a:latin typeface="Meiryo UI"/>
                <a:ea typeface="Meiryo UI"/>
                <a:cs typeface="Meiryo UI"/>
                <a:sym typeface="Meiryo UI"/>
              </a:defRPr>
            </a:lvl4pPr>
            <a:lvl5pPr marL="1955800" indent="-127000">
              <a:spcBef>
                <a:spcPts val="0"/>
              </a:spcBef>
              <a:buFontTx/>
              <a:defRPr sz="1000">
                <a:latin typeface="Meiryo UI"/>
                <a:ea typeface="Meiryo UI"/>
                <a:cs typeface="Meiryo UI"/>
                <a:sym typeface="Meiryo UI"/>
              </a:defRPr>
            </a:lvl5pPr>
          </a:lstStyle>
          <a:p>
            <a:r>
              <a:t>（資料）●●</a:t>
            </a:r>
          </a:p>
          <a:p>
            <a:pPr lvl="1"/>
            <a:endParaRPr/>
          </a:p>
          <a:p>
            <a:pPr lvl="2"/>
            <a:endParaRPr/>
          </a:p>
          <a:p>
            <a:pPr lvl="3"/>
            <a:endParaRPr/>
          </a:p>
          <a:p>
            <a:pPr lvl="4"/>
            <a:endParaRPr/>
          </a:p>
        </p:txBody>
      </p:sp>
      <p:sp>
        <p:nvSpPr>
          <p:cNvPr id="491" name="テキスト プレースホルダー 9"/>
          <p:cNvSpPr>
            <a:spLocks noGrp="1"/>
          </p:cNvSpPr>
          <p:nvPr>
            <p:ph type="body" sz="quarter" idx="21" hasCustomPrompt="1"/>
          </p:nvPr>
        </p:nvSpPr>
        <p:spPr>
          <a:xfrm>
            <a:off x="247134" y="3104969"/>
            <a:ext cx="1816205" cy="389082"/>
          </a:xfrm>
          <a:prstGeom prst="rect">
            <a:avLst/>
          </a:prstGeom>
        </p:spPr>
        <p:txBody>
          <a:bodyPr lIns="0" tIns="0" rIns="0" bIns="0"/>
          <a:lstStyle>
            <a:lvl1pPr marL="0" indent="0">
              <a:spcBef>
                <a:spcPts val="0"/>
              </a:spcBef>
              <a:buSzTx/>
              <a:buFontTx/>
              <a:buNone/>
              <a:defRPr sz="1900">
                <a:latin typeface="Meiryo UI"/>
                <a:ea typeface="Meiryo UI"/>
                <a:cs typeface="Meiryo UI"/>
                <a:sym typeface="Meiryo UI"/>
              </a:defRPr>
            </a:lvl1pPr>
          </a:lstStyle>
          <a:p>
            <a:r>
              <a:t>説明文（20pt）</a:t>
            </a:r>
          </a:p>
        </p:txBody>
      </p:sp>
      <p:sp>
        <p:nvSpPr>
          <p:cNvPr id="492" name="テキスト プレースホルダー 9"/>
          <p:cNvSpPr>
            <a:spLocks noGrp="1"/>
          </p:cNvSpPr>
          <p:nvPr>
            <p:ph type="body" sz="quarter" idx="22" hasCustomPrompt="1"/>
          </p:nvPr>
        </p:nvSpPr>
        <p:spPr>
          <a:xfrm>
            <a:off x="246736" y="3769295"/>
            <a:ext cx="1274390" cy="272255"/>
          </a:xfrm>
          <a:prstGeom prst="rect">
            <a:avLst/>
          </a:prstGeom>
        </p:spPr>
        <p:txBody>
          <a:bodyPr lIns="0" tIns="0" rIns="0" bIns="0"/>
          <a:lstStyle>
            <a:lvl1pPr marL="0" indent="0">
              <a:spcBef>
                <a:spcPts val="0"/>
              </a:spcBef>
              <a:buSzTx/>
              <a:buFontTx/>
              <a:buNone/>
              <a:defRPr sz="1300">
                <a:latin typeface="Meiryo UI"/>
                <a:ea typeface="Meiryo UI"/>
                <a:cs typeface="Meiryo UI"/>
                <a:sym typeface="Meiryo UI"/>
              </a:defRPr>
            </a:lvl1pPr>
          </a:lstStyle>
          <a:p>
            <a:r>
              <a:t>説明文（14pt）</a:t>
            </a:r>
          </a:p>
        </p:txBody>
      </p:sp>
      <p:sp>
        <p:nvSpPr>
          <p:cNvPr id="493" name="テキスト プレースホルダー 9"/>
          <p:cNvSpPr>
            <a:spLocks noGrp="1"/>
          </p:cNvSpPr>
          <p:nvPr>
            <p:ph type="body" sz="quarter" idx="23" hasCustomPrompt="1"/>
          </p:nvPr>
        </p:nvSpPr>
        <p:spPr>
          <a:xfrm>
            <a:off x="246735" y="4365104"/>
            <a:ext cx="1078821" cy="204159"/>
          </a:xfrm>
          <a:prstGeom prst="rect">
            <a:avLst/>
          </a:prstGeom>
        </p:spPr>
        <p:txBody>
          <a:bodyPr lIns="0" tIns="0" rIns="0" bIns="0"/>
          <a:lstStyle>
            <a:lvl1pPr marL="0" indent="0">
              <a:spcBef>
                <a:spcPts val="0"/>
              </a:spcBef>
              <a:buSzTx/>
              <a:buFontTx/>
              <a:buNone/>
              <a:defRPr sz="1000">
                <a:latin typeface="Meiryo UI"/>
                <a:ea typeface="Meiryo UI"/>
                <a:cs typeface="Meiryo UI"/>
                <a:sym typeface="Meiryo UI"/>
              </a:defRPr>
            </a:lvl1pPr>
          </a:lstStyle>
          <a:p>
            <a:r>
              <a:t>説明文（10.5pt）</a:t>
            </a:r>
          </a:p>
        </p:txBody>
      </p:sp>
      <p:sp>
        <p:nvSpPr>
          <p:cNvPr id="494" name="テキスト プレースホルダー 11"/>
          <p:cNvSpPr>
            <a:spLocks noGrp="1"/>
          </p:cNvSpPr>
          <p:nvPr>
            <p:ph type="body" sz="quarter" idx="24"/>
          </p:nvPr>
        </p:nvSpPr>
        <p:spPr>
          <a:xfrm>
            <a:off x="246187" y="764705"/>
            <a:ext cx="11699631" cy="607191"/>
          </a:xfrm>
          <a:prstGeom prst="rect">
            <a:avLst/>
          </a:prstGeom>
          <a:solidFill>
            <a:srgbClr val="99D6EC"/>
          </a:solidFill>
        </p:spPr>
        <p:txBody>
          <a:bodyPr lIns="107999" tIns="107999" rIns="107999" bIns="107999"/>
          <a:lstStyle/>
          <a:p>
            <a:pPr marL="251786" indent="-251786">
              <a:spcBef>
                <a:spcPts val="500"/>
              </a:spcBef>
              <a:buClr>
                <a:srgbClr val="002060"/>
              </a:buClr>
              <a:buFontTx/>
              <a:buChar char="●"/>
              <a:defRPr sz="1900">
                <a:latin typeface="Meiryo UI"/>
                <a:ea typeface="Meiryo UI"/>
                <a:cs typeface="Meiryo UI"/>
                <a:sym typeface="Meiryo UI"/>
              </a:defRPr>
            </a:pPr>
            <a:endParaRPr/>
          </a:p>
        </p:txBody>
      </p:sp>
      <p:sp>
        <p:nvSpPr>
          <p:cNvPr id="495" name="スライド番号"/>
          <p:cNvSpPr txBox="1">
            <a:spLocks noGrp="1"/>
          </p:cNvSpPr>
          <p:nvPr>
            <p:ph type="sldNum" sz="quarter" idx="2"/>
          </p:nvPr>
        </p:nvSpPr>
        <p:spPr>
          <a:xfrm>
            <a:off x="0" y="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4_白紙">
    <p:spTree>
      <p:nvGrpSpPr>
        <p:cNvPr id="1" name=""/>
        <p:cNvGrpSpPr/>
        <p:nvPr/>
      </p:nvGrpSpPr>
      <p:grpSpPr>
        <a:xfrm>
          <a:off x="0" y="0"/>
          <a:ext cx="0" cy="0"/>
          <a:chOff x="0" y="0"/>
          <a:chExt cx="0" cy="0"/>
        </a:xfrm>
      </p:grpSpPr>
      <p:sp>
        <p:nvSpPr>
          <p:cNvPr id="515"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516"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517"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518" name="タイトルテキスト"/>
          <p:cNvSpPr txBox="1">
            <a:spLocks noGrp="1"/>
          </p:cNvSpPr>
          <p:nvPr>
            <p:ph type="title"/>
          </p:nvPr>
        </p:nvSpPr>
        <p:spPr>
          <a:xfrm>
            <a:off x="0" y="0"/>
            <a:ext cx="1271" cy="1271"/>
          </a:xfrm>
          <a:prstGeom prst="rect">
            <a:avLst/>
          </a:prstGeom>
        </p:spPr>
        <p:txBody>
          <a:bodyPr anchor="t"/>
          <a:lstStyle/>
          <a:p>
            <a:r>
              <a:t>タイトルテキスト</a:t>
            </a:r>
          </a:p>
        </p:txBody>
      </p:sp>
      <p:sp>
        <p:nvSpPr>
          <p:cNvPr id="519" name="スライド番号"/>
          <p:cNvSpPr txBox="1">
            <a:spLocks noGrp="1"/>
          </p:cNvSpPr>
          <p:nvPr>
            <p:ph type="sldNum" sz="quarter" idx="2"/>
          </p:nvPr>
        </p:nvSpPr>
        <p:spPr>
          <a:xfrm>
            <a:off x="11558473" y="6692584"/>
            <a:ext cx="127001" cy="127001"/>
          </a:xfrm>
          <a:prstGeom prst="rect">
            <a:avLst/>
          </a:prstGeom>
        </p:spPr>
        <p:txBody>
          <a:bodyPr lIns="0" tIns="0" rIns="0" bIns="0"/>
          <a:lstStyle>
            <a:lvl1pPr>
              <a:lnSpc>
                <a:spcPct val="100000"/>
              </a:lnSpc>
              <a:defRPr sz="800">
                <a:solidFill>
                  <a:srgbClr val="262626"/>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標準デザイン">
    <p:spTree>
      <p:nvGrpSpPr>
        <p:cNvPr id="1" name=""/>
        <p:cNvGrpSpPr/>
        <p:nvPr/>
      </p:nvGrpSpPr>
      <p:grpSpPr>
        <a:xfrm>
          <a:off x="0" y="0"/>
          <a:ext cx="0" cy="0"/>
          <a:chOff x="0" y="0"/>
          <a:chExt cx="0" cy="0"/>
        </a:xfrm>
      </p:grpSpPr>
      <p:sp>
        <p:nvSpPr>
          <p:cNvPr id="526" name="直線コネクタ 10"/>
          <p:cNvSpPr/>
          <p:nvPr/>
        </p:nvSpPr>
        <p:spPr>
          <a:xfrm>
            <a:off x="353290" y="660509"/>
            <a:ext cx="11506615" cy="1"/>
          </a:xfrm>
          <a:prstGeom prst="line">
            <a:avLst/>
          </a:prstGeom>
          <a:ln w="25400">
            <a:solidFill>
              <a:srgbClr val="D2D7DA"/>
            </a:solidFill>
            <a:miter/>
          </a:ln>
        </p:spPr>
        <p:txBody>
          <a:bodyPr lIns="45719" rIns="45719"/>
          <a:lstStyle/>
          <a:p>
            <a:endParaRPr/>
          </a:p>
        </p:txBody>
      </p:sp>
      <p:pic>
        <p:nvPicPr>
          <p:cNvPr id="527"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528"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529" name="タイトルテキスト"/>
          <p:cNvSpPr txBox="1">
            <a:spLocks noGrp="1"/>
          </p:cNvSpPr>
          <p:nvPr>
            <p:ph type="title"/>
          </p:nvPr>
        </p:nvSpPr>
        <p:spPr>
          <a:xfrm>
            <a:off x="607220" y="91531"/>
            <a:ext cx="10977563" cy="473730"/>
          </a:xfrm>
          <a:prstGeom prst="rect">
            <a:avLst/>
          </a:prstGeom>
        </p:spPr>
        <p:txBody>
          <a:bodyPr anchor="t"/>
          <a:lstStyle>
            <a:lvl1pPr marR="32331" indent="3552" defTabSz="511497"/>
          </a:lstStyle>
          <a:p>
            <a:r>
              <a:t>タイトルテキスト</a:t>
            </a:r>
          </a:p>
        </p:txBody>
      </p:sp>
      <p:sp>
        <p:nvSpPr>
          <p:cNvPr id="530" name="本文レベル1…"/>
          <p:cNvSpPr txBox="1">
            <a:spLocks noGrp="1"/>
          </p:cNvSpPr>
          <p:nvPr>
            <p:ph type="body" sz="quarter" idx="1"/>
          </p:nvPr>
        </p:nvSpPr>
        <p:spPr>
          <a:xfrm>
            <a:off x="495496" y="2856177"/>
            <a:ext cx="11201008" cy="1241891"/>
          </a:xfrm>
          <a:prstGeom prst="rect">
            <a:avLst/>
          </a:prstGeom>
        </p:spPr>
        <p:txBody>
          <a:bodyPr/>
          <a:lstStyle>
            <a:lvl1pPr marL="107004" marR="32331" defTabSz="511497">
              <a:spcBef>
                <a:spcPts val="600"/>
              </a:spcBef>
              <a:buClr>
                <a:srgbClr val="000000"/>
              </a:buClr>
            </a:lvl1pPr>
            <a:lvl2pPr marL="242787" marR="32331" defTabSz="511497">
              <a:spcBef>
                <a:spcPts val="600"/>
              </a:spcBef>
              <a:buClr>
                <a:srgbClr val="000000"/>
              </a:buClr>
            </a:lvl2pPr>
            <a:lvl3pPr marL="408018" marR="32331" indent="-320040" defTabSz="511497">
              <a:spcBef>
                <a:spcPts val="600"/>
              </a:spcBef>
              <a:buClr>
                <a:srgbClr val="000000"/>
              </a:buClr>
            </a:lvl3pPr>
            <a:lvl4pPr marL="571453" marR="32331" defTabSz="511497">
              <a:spcBef>
                <a:spcPts val="600"/>
              </a:spcBef>
              <a:buClr>
                <a:srgbClr val="000000"/>
              </a:buClr>
            </a:lvl4pPr>
            <a:lvl5pPr marL="699329" marR="32331" defTabSz="511497">
              <a:spcBef>
                <a:spcPts val="600"/>
              </a:spcBef>
              <a:buClr>
                <a:srgbClr val="000000"/>
              </a:buClr>
            </a:lvl5pPr>
          </a:lstStyle>
          <a:p>
            <a:r>
              <a:t>本文レベル1</a:t>
            </a:r>
          </a:p>
          <a:p>
            <a:pPr lvl="1"/>
            <a:r>
              <a:t>本文レベル2</a:t>
            </a:r>
          </a:p>
          <a:p>
            <a:pPr lvl="2"/>
            <a:r>
              <a:t>本文レベル3</a:t>
            </a:r>
          </a:p>
          <a:p>
            <a:pPr lvl="3"/>
            <a:r>
              <a:t>本文レベル4</a:t>
            </a:r>
          </a:p>
          <a:p>
            <a:pPr lvl="4"/>
            <a:r>
              <a:t>本文レベル5</a:t>
            </a:r>
          </a:p>
        </p:txBody>
      </p:sp>
      <p:sp>
        <p:nvSpPr>
          <p:cNvPr id="531" name="スライド番号"/>
          <p:cNvSpPr txBox="1">
            <a:spLocks noGrp="1"/>
          </p:cNvSpPr>
          <p:nvPr>
            <p:ph type="sldNum" sz="quarter" idx="2"/>
          </p:nvPr>
        </p:nvSpPr>
        <p:spPr>
          <a:xfrm>
            <a:off x="10013029" y="6245200"/>
            <a:ext cx="358413" cy="370841"/>
          </a:xfrm>
          <a:prstGeom prst="rect">
            <a:avLst/>
          </a:prstGeom>
        </p:spPr>
        <p:txBody>
          <a:bodyPr anchor="t"/>
          <a:lstStyle>
            <a:lvl1pPr algn="l" defTabSz="326791">
              <a:lnSpc>
                <a:spcPct val="100000"/>
              </a:lnSpc>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3_タイトル付きの図">
    <p:spTree>
      <p:nvGrpSpPr>
        <p:cNvPr id="1" name=""/>
        <p:cNvGrpSpPr/>
        <p:nvPr/>
      </p:nvGrpSpPr>
      <p:grpSpPr>
        <a:xfrm>
          <a:off x="0" y="0"/>
          <a:ext cx="0" cy="0"/>
          <a:chOff x="0" y="0"/>
          <a:chExt cx="0" cy="0"/>
        </a:xfrm>
      </p:grpSpPr>
      <p:pic>
        <p:nvPicPr>
          <p:cNvPr id="168" name="図 6" descr="図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169"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170" name="図プレースホルダー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171" name="本文レベル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本文レベル1</a:t>
            </a:r>
          </a:p>
          <a:p>
            <a:pPr lvl="1"/>
            <a:r>
              <a:t>本文レベル2</a:t>
            </a:r>
          </a:p>
          <a:p>
            <a:pPr lvl="2"/>
            <a:r>
              <a:t>本文レベル3</a:t>
            </a:r>
          </a:p>
          <a:p>
            <a:pPr lvl="3"/>
            <a:r>
              <a:t>本文レベル4</a:t>
            </a:r>
          </a:p>
          <a:p>
            <a:pPr lvl="4"/>
            <a:r>
              <a:t>本文レベル5</a:t>
            </a:r>
          </a:p>
        </p:txBody>
      </p:sp>
      <p:sp>
        <p:nvSpPr>
          <p:cNvPr id="17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セクション見出し">
    <p:spTree>
      <p:nvGrpSpPr>
        <p:cNvPr id="1" name=""/>
        <p:cNvGrpSpPr/>
        <p:nvPr/>
      </p:nvGrpSpPr>
      <p:grpSpPr>
        <a:xfrm>
          <a:off x="0" y="0"/>
          <a:ext cx="0" cy="0"/>
          <a:chOff x="0" y="0"/>
          <a:chExt cx="0" cy="0"/>
        </a:xfrm>
      </p:grpSpPr>
      <p:grpSp>
        <p:nvGrpSpPr>
          <p:cNvPr id="564" name="四角形: 角を丸くする 21"/>
          <p:cNvGrpSpPr/>
          <p:nvPr/>
        </p:nvGrpSpPr>
        <p:grpSpPr>
          <a:xfrm>
            <a:off x="10489456" y="126589"/>
            <a:ext cx="1567588" cy="365126"/>
            <a:chOff x="0" y="0"/>
            <a:chExt cx="1567586" cy="365125"/>
          </a:xfrm>
        </p:grpSpPr>
        <p:sp>
          <p:nvSpPr>
            <p:cNvPr id="562" name="角丸四角形"/>
            <p:cNvSpPr/>
            <p:nvPr/>
          </p:nvSpPr>
          <p:spPr>
            <a:xfrm>
              <a:off x="0" y="0"/>
              <a:ext cx="1567587" cy="365125"/>
            </a:xfrm>
            <a:prstGeom prst="roundRect">
              <a:avLst>
                <a:gd name="adj" fmla="val 50000"/>
              </a:avLst>
            </a:prstGeom>
            <a:solidFill>
              <a:srgbClr val="E60012"/>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游ゴシック"/>
                </a:defRPr>
              </a:pPr>
              <a:endParaRPr/>
            </a:p>
          </p:txBody>
        </p:sp>
        <p:sp>
          <p:nvSpPr>
            <p:cNvPr id="563" name="関係者のみ閲覧可"/>
            <p:cNvSpPr txBox="1"/>
            <p:nvPr/>
          </p:nvSpPr>
          <p:spPr>
            <a:xfrm>
              <a:off x="99190" y="60642"/>
              <a:ext cx="1369207" cy="243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游ゴシック"/>
                </a:defRPr>
              </a:lvl1pPr>
            </a:lstStyle>
            <a:p>
              <a:r>
                <a:t>関係者のみ閲覧可</a:t>
              </a:r>
            </a:p>
          </p:txBody>
        </p:sp>
      </p:grpSp>
      <p:sp>
        <p:nvSpPr>
          <p:cNvPr id="565" name="タイトルテキスト"/>
          <p:cNvSpPr txBox="1">
            <a:spLocks noGrp="1"/>
          </p:cNvSpPr>
          <p:nvPr>
            <p:ph type="title"/>
          </p:nvPr>
        </p:nvSpPr>
        <p:spPr>
          <a:xfrm>
            <a:off x="831850" y="1709738"/>
            <a:ext cx="10515600" cy="2852737"/>
          </a:xfrm>
          <a:prstGeom prst="rect">
            <a:avLst/>
          </a:prstGeom>
        </p:spPr>
        <p:txBody>
          <a:bodyPr anchor="b"/>
          <a:lstStyle>
            <a:lvl1pPr>
              <a:defRPr sz="6000"/>
            </a:lvl1pPr>
          </a:lstStyle>
          <a:p>
            <a:r>
              <a:t>タイトルテキスト</a:t>
            </a:r>
          </a:p>
        </p:txBody>
      </p:sp>
      <p:sp>
        <p:nvSpPr>
          <p:cNvPr id="566" name="本文レベル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本文レベル1</a:t>
            </a:r>
          </a:p>
          <a:p>
            <a:pPr lvl="1"/>
            <a:r>
              <a:t>本文レベル2</a:t>
            </a:r>
          </a:p>
          <a:p>
            <a:pPr lvl="2"/>
            <a:r>
              <a:t>本文レベル3</a:t>
            </a:r>
          </a:p>
          <a:p>
            <a:pPr lvl="3"/>
            <a:r>
              <a:t>本文レベル4</a:t>
            </a:r>
          </a:p>
          <a:p>
            <a:pPr lvl="4"/>
            <a:r>
              <a:t>本文レベル5</a:t>
            </a:r>
          </a:p>
        </p:txBody>
      </p:sp>
      <p:sp>
        <p:nvSpPr>
          <p:cNvPr id="567"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2 つのコンテンツ">
    <p:spTree>
      <p:nvGrpSpPr>
        <p:cNvPr id="1" name=""/>
        <p:cNvGrpSpPr/>
        <p:nvPr/>
      </p:nvGrpSpPr>
      <p:grpSpPr>
        <a:xfrm>
          <a:off x="0" y="0"/>
          <a:ext cx="0" cy="0"/>
          <a:chOff x="0" y="0"/>
          <a:chExt cx="0" cy="0"/>
        </a:xfrm>
      </p:grpSpPr>
      <p:grpSp>
        <p:nvGrpSpPr>
          <p:cNvPr id="576" name="四角形: 角を丸くする 21"/>
          <p:cNvGrpSpPr/>
          <p:nvPr/>
        </p:nvGrpSpPr>
        <p:grpSpPr>
          <a:xfrm>
            <a:off x="10489456" y="126589"/>
            <a:ext cx="1567588" cy="365126"/>
            <a:chOff x="0" y="0"/>
            <a:chExt cx="1567586" cy="365125"/>
          </a:xfrm>
        </p:grpSpPr>
        <p:sp>
          <p:nvSpPr>
            <p:cNvPr id="574" name="角丸四角形"/>
            <p:cNvSpPr/>
            <p:nvPr/>
          </p:nvSpPr>
          <p:spPr>
            <a:xfrm>
              <a:off x="0" y="0"/>
              <a:ext cx="1567587" cy="365125"/>
            </a:xfrm>
            <a:prstGeom prst="roundRect">
              <a:avLst>
                <a:gd name="adj" fmla="val 50000"/>
              </a:avLst>
            </a:prstGeom>
            <a:solidFill>
              <a:srgbClr val="E60012"/>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游ゴシック"/>
                </a:defRPr>
              </a:pPr>
              <a:endParaRPr/>
            </a:p>
          </p:txBody>
        </p:sp>
        <p:sp>
          <p:nvSpPr>
            <p:cNvPr id="575" name="関係者のみ閲覧可"/>
            <p:cNvSpPr txBox="1"/>
            <p:nvPr/>
          </p:nvSpPr>
          <p:spPr>
            <a:xfrm>
              <a:off x="99190" y="60642"/>
              <a:ext cx="1369207" cy="243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游ゴシック"/>
                </a:defRPr>
              </a:lvl1pPr>
            </a:lstStyle>
            <a:p>
              <a:r>
                <a:t>関係者のみ閲覧可</a:t>
              </a:r>
            </a:p>
          </p:txBody>
        </p:sp>
      </p:grpSp>
      <p:sp>
        <p:nvSpPr>
          <p:cNvPr id="577" name="タイトルテキスト"/>
          <p:cNvSpPr txBox="1">
            <a:spLocks noGrp="1"/>
          </p:cNvSpPr>
          <p:nvPr>
            <p:ph type="title"/>
          </p:nvPr>
        </p:nvSpPr>
        <p:spPr>
          <a:prstGeom prst="rect">
            <a:avLst/>
          </a:prstGeom>
        </p:spPr>
        <p:txBody>
          <a:bodyPr/>
          <a:lstStyle/>
          <a:p>
            <a:r>
              <a:t>タイトルテキスト</a:t>
            </a:r>
          </a:p>
        </p:txBody>
      </p:sp>
      <p:sp>
        <p:nvSpPr>
          <p:cNvPr id="578" name="本文レベル1…"/>
          <p:cNvSpPr txBox="1">
            <a:spLocks noGrp="1"/>
          </p:cNvSpPr>
          <p:nvPr>
            <p:ph type="body" sz="half" idx="1"/>
          </p:nvPr>
        </p:nvSpPr>
        <p:spPr>
          <a:xfrm>
            <a:off x="838200" y="1825625"/>
            <a:ext cx="5181600" cy="4351338"/>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57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比較">
    <p:spTree>
      <p:nvGrpSpPr>
        <p:cNvPr id="1" name=""/>
        <p:cNvGrpSpPr/>
        <p:nvPr/>
      </p:nvGrpSpPr>
      <p:grpSpPr>
        <a:xfrm>
          <a:off x="0" y="0"/>
          <a:ext cx="0" cy="0"/>
          <a:chOff x="0" y="0"/>
          <a:chExt cx="0" cy="0"/>
        </a:xfrm>
      </p:grpSpPr>
      <p:grpSp>
        <p:nvGrpSpPr>
          <p:cNvPr id="588" name="四角形: 角を丸くする 21"/>
          <p:cNvGrpSpPr/>
          <p:nvPr/>
        </p:nvGrpSpPr>
        <p:grpSpPr>
          <a:xfrm>
            <a:off x="10489456" y="126589"/>
            <a:ext cx="1567588" cy="365126"/>
            <a:chOff x="0" y="0"/>
            <a:chExt cx="1567586" cy="365125"/>
          </a:xfrm>
        </p:grpSpPr>
        <p:sp>
          <p:nvSpPr>
            <p:cNvPr id="586" name="角丸四角形"/>
            <p:cNvSpPr/>
            <p:nvPr/>
          </p:nvSpPr>
          <p:spPr>
            <a:xfrm>
              <a:off x="0" y="0"/>
              <a:ext cx="1567587" cy="365125"/>
            </a:xfrm>
            <a:prstGeom prst="roundRect">
              <a:avLst>
                <a:gd name="adj" fmla="val 50000"/>
              </a:avLst>
            </a:prstGeom>
            <a:solidFill>
              <a:srgbClr val="E60012"/>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游ゴシック"/>
                </a:defRPr>
              </a:pPr>
              <a:endParaRPr/>
            </a:p>
          </p:txBody>
        </p:sp>
        <p:sp>
          <p:nvSpPr>
            <p:cNvPr id="587" name="関係者のみ閲覧可"/>
            <p:cNvSpPr txBox="1"/>
            <p:nvPr/>
          </p:nvSpPr>
          <p:spPr>
            <a:xfrm>
              <a:off x="99190" y="60642"/>
              <a:ext cx="1369207" cy="243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游ゴシック"/>
                </a:defRPr>
              </a:lvl1pPr>
            </a:lstStyle>
            <a:p>
              <a:r>
                <a:t>関係者のみ閲覧可</a:t>
              </a:r>
            </a:p>
          </p:txBody>
        </p:sp>
      </p:grpSp>
      <p:sp>
        <p:nvSpPr>
          <p:cNvPr id="589" name="タイトルテキスト"/>
          <p:cNvSpPr txBox="1">
            <a:spLocks noGrp="1"/>
          </p:cNvSpPr>
          <p:nvPr>
            <p:ph type="title"/>
          </p:nvPr>
        </p:nvSpPr>
        <p:spPr>
          <a:xfrm>
            <a:off x="839787" y="365125"/>
            <a:ext cx="10515601" cy="1325563"/>
          </a:xfrm>
          <a:prstGeom prst="rect">
            <a:avLst/>
          </a:prstGeom>
        </p:spPr>
        <p:txBody>
          <a:bodyPr/>
          <a:lstStyle/>
          <a:p>
            <a:r>
              <a:t>タイトルテキスト</a:t>
            </a:r>
          </a:p>
        </p:txBody>
      </p:sp>
      <p:sp>
        <p:nvSpPr>
          <p:cNvPr id="590" name="本文レベル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本文レベル1</a:t>
            </a:r>
          </a:p>
          <a:p>
            <a:pPr lvl="1"/>
            <a:r>
              <a:t>本文レベル2</a:t>
            </a:r>
          </a:p>
          <a:p>
            <a:pPr lvl="2"/>
            <a:r>
              <a:t>本文レベル3</a:t>
            </a:r>
          </a:p>
          <a:p>
            <a:pPr lvl="3"/>
            <a:r>
              <a:t>本文レベル4</a:t>
            </a:r>
          </a:p>
          <a:p>
            <a:pPr lvl="4"/>
            <a:r>
              <a:t>本文レベル5</a:t>
            </a:r>
          </a:p>
        </p:txBody>
      </p:sp>
      <p:sp>
        <p:nvSpPr>
          <p:cNvPr id="591" name="テキスト プレースホルダー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9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タイトル付きのコンテンツ">
    <p:spTree>
      <p:nvGrpSpPr>
        <p:cNvPr id="1" name=""/>
        <p:cNvGrpSpPr/>
        <p:nvPr/>
      </p:nvGrpSpPr>
      <p:grpSpPr>
        <a:xfrm>
          <a:off x="0" y="0"/>
          <a:ext cx="0" cy="0"/>
          <a:chOff x="0" y="0"/>
          <a:chExt cx="0" cy="0"/>
        </a:xfrm>
      </p:grpSpPr>
      <p:grpSp>
        <p:nvGrpSpPr>
          <p:cNvPr id="622" name="四角形: 角を丸くする 21"/>
          <p:cNvGrpSpPr/>
          <p:nvPr/>
        </p:nvGrpSpPr>
        <p:grpSpPr>
          <a:xfrm>
            <a:off x="10489456" y="126589"/>
            <a:ext cx="1567588" cy="365126"/>
            <a:chOff x="0" y="0"/>
            <a:chExt cx="1567586" cy="365125"/>
          </a:xfrm>
        </p:grpSpPr>
        <p:sp>
          <p:nvSpPr>
            <p:cNvPr id="620" name="角丸四角形"/>
            <p:cNvSpPr/>
            <p:nvPr/>
          </p:nvSpPr>
          <p:spPr>
            <a:xfrm>
              <a:off x="0" y="0"/>
              <a:ext cx="1567587" cy="365125"/>
            </a:xfrm>
            <a:prstGeom prst="roundRect">
              <a:avLst>
                <a:gd name="adj" fmla="val 50000"/>
              </a:avLst>
            </a:prstGeom>
            <a:solidFill>
              <a:srgbClr val="E60012"/>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游ゴシック"/>
                </a:defRPr>
              </a:pPr>
              <a:endParaRPr/>
            </a:p>
          </p:txBody>
        </p:sp>
        <p:sp>
          <p:nvSpPr>
            <p:cNvPr id="621" name="関係者のみ閲覧可"/>
            <p:cNvSpPr txBox="1"/>
            <p:nvPr/>
          </p:nvSpPr>
          <p:spPr>
            <a:xfrm>
              <a:off x="99190" y="60642"/>
              <a:ext cx="1369207" cy="243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游ゴシック"/>
                </a:defRPr>
              </a:lvl1pPr>
            </a:lstStyle>
            <a:p>
              <a:r>
                <a:t>関係者のみ閲覧可</a:t>
              </a:r>
            </a:p>
          </p:txBody>
        </p:sp>
      </p:grpSp>
      <p:sp>
        <p:nvSpPr>
          <p:cNvPr id="623"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624" name="本文レベル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本文レベル1</a:t>
            </a:r>
          </a:p>
          <a:p>
            <a:pPr lvl="1"/>
            <a:r>
              <a:t>本文レベル2</a:t>
            </a:r>
          </a:p>
          <a:p>
            <a:pPr lvl="2"/>
            <a:r>
              <a:t>本文レベル3</a:t>
            </a:r>
          </a:p>
          <a:p>
            <a:pPr lvl="3"/>
            <a:r>
              <a:t>本文レベル4</a:t>
            </a:r>
          </a:p>
          <a:p>
            <a:pPr lvl="4"/>
            <a:r>
              <a:t>本文レベル5</a:t>
            </a:r>
          </a:p>
        </p:txBody>
      </p:sp>
      <p:sp>
        <p:nvSpPr>
          <p:cNvPr id="625" name="テキスト プレースホルダー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626"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タイトル付きの図">
    <p:spTree>
      <p:nvGrpSpPr>
        <p:cNvPr id="1" name=""/>
        <p:cNvGrpSpPr/>
        <p:nvPr/>
      </p:nvGrpSpPr>
      <p:grpSpPr>
        <a:xfrm>
          <a:off x="0" y="0"/>
          <a:ext cx="0" cy="0"/>
          <a:chOff x="0" y="0"/>
          <a:chExt cx="0" cy="0"/>
        </a:xfrm>
      </p:grpSpPr>
      <p:grpSp>
        <p:nvGrpSpPr>
          <p:cNvPr id="635" name="四角形: 角を丸くする 21"/>
          <p:cNvGrpSpPr/>
          <p:nvPr/>
        </p:nvGrpSpPr>
        <p:grpSpPr>
          <a:xfrm>
            <a:off x="10489456" y="126589"/>
            <a:ext cx="1567588" cy="365126"/>
            <a:chOff x="0" y="0"/>
            <a:chExt cx="1567586" cy="365125"/>
          </a:xfrm>
        </p:grpSpPr>
        <p:sp>
          <p:nvSpPr>
            <p:cNvPr id="633" name="角丸四角形"/>
            <p:cNvSpPr/>
            <p:nvPr/>
          </p:nvSpPr>
          <p:spPr>
            <a:xfrm>
              <a:off x="0" y="0"/>
              <a:ext cx="1567587" cy="365125"/>
            </a:xfrm>
            <a:prstGeom prst="roundRect">
              <a:avLst>
                <a:gd name="adj" fmla="val 50000"/>
              </a:avLst>
            </a:prstGeom>
            <a:solidFill>
              <a:srgbClr val="E60012"/>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游ゴシック"/>
                </a:defRPr>
              </a:pPr>
              <a:endParaRPr/>
            </a:p>
          </p:txBody>
        </p:sp>
        <p:sp>
          <p:nvSpPr>
            <p:cNvPr id="634" name="関係者のみ閲覧可"/>
            <p:cNvSpPr txBox="1"/>
            <p:nvPr/>
          </p:nvSpPr>
          <p:spPr>
            <a:xfrm>
              <a:off x="99190" y="60642"/>
              <a:ext cx="1369207" cy="243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游ゴシック"/>
                </a:defRPr>
              </a:lvl1pPr>
            </a:lstStyle>
            <a:p>
              <a:r>
                <a:t>関係者のみ閲覧可</a:t>
              </a:r>
            </a:p>
          </p:txBody>
        </p:sp>
      </p:grpSp>
      <p:sp>
        <p:nvSpPr>
          <p:cNvPr id="636"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637" name="図プレースホルダー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638" name="本文レベル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本文レベル1</a:t>
            </a:r>
          </a:p>
          <a:p>
            <a:pPr lvl="1"/>
            <a:r>
              <a:t>本文レベル2</a:t>
            </a:r>
          </a:p>
          <a:p>
            <a:pPr lvl="2"/>
            <a:r>
              <a:t>本文レベル3</a:t>
            </a:r>
          </a:p>
          <a:p>
            <a:pPr lvl="3"/>
            <a:r>
              <a:t>本文レベル4</a:t>
            </a:r>
          </a:p>
          <a:p>
            <a:pPr lvl="4"/>
            <a:r>
              <a:t>本文レベル5</a:t>
            </a:r>
          </a:p>
        </p:txBody>
      </p:sp>
      <p:sp>
        <p:nvSpPr>
          <p:cNvPr id="63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タイトルと縦書きテキスト">
    <p:spTree>
      <p:nvGrpSpPr>
        <p:cNvPr id="1" name=""/>
        <p:cNvGrpSpPr/>
        <p:nvPr/>
      </p:nvGrpSpPr>
      <p:grpSpPr>
        <a:xfrm>
          <a:off x="0" y="0"/>
          <a:ext cx="0" cy="0"/>
          <a:chOff x="0" y="0"/>
          <a:chExt cx="0" cy="0"/>
        </a:xfrm>
      </p:grpSpPr>
      <p:grpSp>
        <p:nvGrpSpPr>
          <p:cNvPr id="648" name="四角形: 角を丸くする 21"/>
          <p:cNvGrpSpPr/>
          <p:nvPr/>
        </p:nvGrpSpPr>
        <p:grpSpPr>
          <a:xfrm>
            <a:off x="10489456" y="126589"/>
            <a:ext cx="1567588" cy="365126"/>
            <a:chOff x="0" y="0"/>
            <a:chExt cx="1567586" cy="365125"/>
          </a:xfrm>
        </p:grpSpPr>
        <p:sp>
          <p:nvSpPr>
            <p:cNvPr id="646" name="角丸四角形"/>
            <p:cNvSpPr/>
            <p:nvPr/>
          </p:nvSpPr>
          <p:spPr>
            <a:xfrm>
              <a:off x="0" y="0"/>
              <a:ext cx="1567587" cy="365125"/>
            </a:xfrm>
            <a:prstGeom prst="roundRect">
              <a:avLst>
                <a:gd name="adj" fmla="val 50000"/>
              </a:avLst>
            </a:prstGeom>
            <a:solidFill>
              <a:srgbClr val="E60012"/>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游ゴシック"/>
                </a:defRPr>
              </a:pPr>
              <a:endParaRPr/>
            </a:p>
          </p:txBody>
        </p:sp>
        <p:sp>
          <p:nvSpPr>
            <p:cNvPr id="647" name="関係者のみ閲覧可"/>
            <p:cNvSpPr txBox="1"/>
            <p:nvPr/>
          </p:nvSpPr>
          <p:spPr>
            <a:xfrm>
              <a:off x="99190" y="60642"/>
              <a:ext cx="1369207" cy="243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游ゴシック"/>
                </a:defRPr>
              </a:lvl1pPr>
            </a:lstStyle>
            <a:p>
              <a:r>
                <a:t>関係者のみ閲覧可</a:t>
              </a:r>
            </a:p>
          </p:txBody>
        </p:sp>
      </p:grpSp>
      <p:sp>
        <p:nvSpPr>
          <p:cNvPr id="649" name="タイトルテキスト"/>
          <p:cNvSpPr txBox="1">
            <a:spLocks noGrp="1"/>
          </p:cNvSpPr>
          <p:nvPr>
            <p:ph type="title"/>
          </p:nvPr>
        </p:nvSpPr>
        <p:spPr>
          <a:prstGeom prst="rect">
            <a:avLst/>
          </a:prstGeom>
        </p:spPr>
        <p:txBody>
          <a:bodyPr/>
          <a:lstStyle/>
          <a:p>
            <a:r>
              <a:t>タイトルテキスト</a:t>
            </a:r>
          </a:p>
        </p:txBody>
      </p:sp>
      <p:sp>
        <p:nvSpPr>
          <p:cNvPr id="650" name="本文レベル1…"/>
          <p:cNvSpPr txBox="1">
            <a:spLocks noGrp="1"/>
          </p:cNvSpPr>
          <p:nvPr>
            <p:ph type="body" idx="1"/>
          </p:nvPr>
        </p:nvSpPr>
        <p:spPr>
          <a:prstGeom prst="rect">
            <a:avLst/>
          </a:prstGeom>
        </p:spPr>
        <p:txBody>
          <a:bodyPr vert="eaVert"/>
          <a:lstStyle/>
          <a:p>
            <a:r>
              <a:t>本文レベル1</a:t>
            </a:r>
          </a:p>
          <a:p>
            <a:pPr lvl="1"/>
            <a:r>
              <a:t>本文レベル2</a:t>
            </a:r>
          </a:p>
          <a:p>
            <a:pPr lvl="2"/>
            <a:r>
              <a:t>本文レベル3</a:t>
            </a:r>
          </a:p>
          <a:p>
            <a:pPr lvl="3"/>
            <a:r>
              <a:t>本文レベル4</a:t>
            </a:r>
          </a:p>
          <a:p>
            <a:pPr lvl="4"/>
            <a:r>
              <a:t>本文レベル5</a:t>
            </a:r>
          </a:p>
        </p:txBody>
      </p:sp>
      <p:sp>
        <p:nvSpPr>
          <p:cNvPr id="65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縦書きタイトルと&#10;縦書きテキスト">
    <p:spTree>
      <p:nvGrpSpPr>
        <p:cNvPr id="1" name=""/>
        <p:cNvGrpSpPr/>
        <p:nvPr/>
      </p:nvGrpSpPr>
      <p:grpSpPr>
        <a:xfrm>
          <a:off x="0" y="0"/>
          <a:ext cx="0" cy="0"/>
          <a:chOff x="0" y="0"/>
          <a:chExt cx="0" cy="0"/>
        </a:xfrm>
      </p:grpSpPr>
      <p:grpSp>
        <p:nvGrpSpPr>
          <p:cNvPr id="660" name="四角形: 角を丸くする 21"/>
          <p:cNvGrpSpPr/>
          <p:nvPr/>
        </p:nvGrpSpPr>
        <p:grpSpPr>
          <a:xfrm>
            <a:off x="10489456" y="126589"/>
            <a:ext cx="1567588" cy="365126"/>
            <a:chOff x="0" y="0"/>
            <a:chExt cx="1567586" cy="365125"/>
          </a:xfrm>
        </p:grpSpPr>
        <p:sp>
          <p:nvSpPr>
            <p:cNvPr id="658" name="角丸四角形"/>
            <p:cNvSpPr/>
            <p:nvPr/>
          </p:nvSpPr>
          <p:spPr>
            <a:xfrm>
              <a:off x="0" y="0"/>
              <a:ext cx="1567587" cy="365125"/>
            </a:xfrm>
            <a:prstGeom prst="roundRect">
              <a:avLst>
                <a:gd name="adj" fmla="val 50000"/>
              </a:avLst>
            </a:prstGeom>
            <a:solidFill>
              <a:srgbClr val="E60012"/>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游ゴシック"/>
                </a:defRPr>
              </a:pPr>
              <a:endParaRPr/>
            </a:p>
          </p:txBody>
        </p:sp>
        <p:sp>
          <p:nvSpPr>
            <p:cNvPr id="659" name="関係者のみ閲覧可"/>
            <p:cNvSpPr txBox="1"/>
            <p:nvPr/>
          </p:nvSpPr>
          <p:spPr>
            <a:xfrm>
              <a:off x="99190" y="60642"/>
              <a:ext cx="1369207" cy="243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游ゴシック"/>
                </a:defRPr>
              </a:lvl1pPr>
            </a:lstStyle>
            <a:p>
              <a:r>
                <a:t>関係者のみ閲覧可</a:t>
              </a:r>
            </a:p>
          </p:txBody>
        </p:sp>
      </p:grpSp>
      <p:sp>
        <p:nvSpPr>
          <p:cNvPr id="661" name="タイトルテキスト"/>
          <p:cNvSpPr txBox="1">
            <a:spLocks noGrp="1"/>
          </p:cNvSpPr>
          <p:nvPr>
            <p:ph type="title"/>
          </p:nvPr>
        </p:nvSpPr>
        <p:spPr>
          <a:xfrm>
            <a:off x="8724900" y="365125"/>
            <a:ext cx="2628900" cy="5811838"/>
          </a:xfrm>
          <a:prstGeom prst="rect">
            <a:avLst/>
          </a:prstGeom>
        </p:spPr>
        <p:txBody>
          <a:bodyPr vert="eaVert"/>
          <a:lstStyle/>
          <a:p>
            <a:r>
              <a:t>タイトルテキスト</a:t>
            </a:r>
          </a:p>
        </p:txBody>
      </p:sp>
      <p:sp>
        <p:nvSpPr>
          <p:cNvPr id="662" name="本文レベル1…"/>
          <p:cNvSpPr txBox="1">
            <a:spLocks noGrp="1"/>
          </p:cNvSpPr>
          <p:nvPr>
            <p:ph type="body" idx="1"/>
          </p:nvPr>
        </p:nvSpPr>
        <p:spPr>
          <a:xfrm>
            <a:off x="838200" y="365125"/>
            <a:ext cx="7734300" cy="5811838"/>
          </a:xfrm>
          <a:prstGeom prst="rect">
            <a:avLst/>
          </a:prstGeom>
        </p:spPr>
        <p:txBody>
          <a:bodyPr vert="eaVert"/>
          <a:lstStyle/>
          <a:p>
            <a:r>
              <a:t>本文レベル1</a:t>
            </a:r>
          </a:p>
          <a:p>
            <a:pPr lvl="1"/>
            <a:r>
              <a:t>本文レベル2</a:t>
            </a:r>
          </a:p>
          <a:p>
            <a:pPr lvl="2"/>
            <a:r>
              <a:t>本文レベル3</a:t>
            </a:r>
          </a:p>
          <a:p>
            <a:pPr lvl="3"/>
            <a:r>
              <a:t>本文レベル4</a:t>
            </a:r>
          </a:p>
          <a:p>
            <a:pPr lvl="4"/>
            <a:r>
              <a:t>本文レベル5</a:t>
            </a:r>
          </a:p>
        </p:txBody>
      </p:sp>
      <p:sp>
        <p:nvSpPr>
          <p:cNvPr id="66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8"/>
            <a:ext cx="10363200" cy="1470024"/>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10948884" y="6261915"/>
            <a:ext cx="404917" cy="553998"/>
          </a:xfrm>
        </p:spPr>
        <p:txBody>
          <a:bodyPr/>
          <a:lstStyle/>
          <a:p>
            <a:fld id="{75A2F583-1012-4CBB-8843-F2D133ABA39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793372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リード文あり">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636" y="914497"/>
            <a:ext cx="11165933" cy="1865795"/>
          </a:xfrm>
          <a:prstGeom prst="rect">
            <a:avLst/>
          </a:prstGeom>
          <a:solidFill>
            <a:srgbClr val="EFEFEF"/>
          </a:solidFill>
        </p:spPr>
        <p:txBody>
          <a:bodyPr vert="horz" lIns="180000" tIns="144000" rIns="180000" bIns="144000" rtlCol="0">
            <a:spAutoFit/>
          </a:bodyPr>
          <a:lstStyle>
            <a:lvl1pPr>
              <a:defRPr lang="ja-JP" altLang="en-US" sz="1452" b="1" noProof="0" dirty="0" smtClean="0"/>
            </a:lvl1pPr>
            <a:lvl2pPr>
              <a:defRPr lang="ja-JP" altLang="en-US" b="1" noProof="0" dirty="0" smtClean="0"/>
            </a:lvl2pPr>
            <a:lvl3pPr>
              <a:defRPr lang="ja-JP" altLang="en-US" b="1" noProof="0" dirty="0" smtClean="0"/>
            </a:lvl3pPr>
            <a:lvl4pPr>
              <a:defRPr lang="ja-JP" altLang="en-US" b="1" noProof="0" dirty="0"/>
            </a:lvl4pPr>
          </a:lstStyle>
          <a:p>
            <a:pPr marR="0" lvl="0">
              <a:spcAft>
                <a:spcPts val="0"/>
              </a:spcAft>
              <a:tabLst/>
            </a:pPr>
            <a:r>
              <a:rPr kumimoji="1" lang="ja-JP" altLang="en-US" sz="1633" b="0" i="0" u="none" strike="noStrike" kern="1200" cap="none" spc="0" normalizeH="0" baseline="0" noProof="0" dirty="0">
                <a:ln>
                  <a:noFill/>
                </a:ln>
                <a:solidFill>
                  <a:prstClr val="black">
                    <a:lumMod val="85000"/>
                    <a:lumOff val="15000"/>
                  </a:prstClr>
                </a:solidFill>
                <a:effectLst/>
                <a:uLnTx/>
                <a:uFillTx/>
                <a:latin typeface="+mn-ea"/>
                <a:ea typeface="+mn-ea"/>
                <a:cs typeface="+mn-cs"/>
              </a:rPr>
              <a:t>マスター テキストの書式設定</a:t>
            </a:r>
          </a:p>
          <a:p>
            <a:pPr marR="0" lvl="1">
              <a:spcAft>
                <a:spcPts val="0"/>
              </a:spcAft>
              <a:tabLst/>
            </a:pPr>
            <a:r>
              <a:rPr kumimoji="1" lang="ja-JP" altLang="en-US"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第 </a:t>
            </a:r>
            <a:r>
              <a:rPr kumimoji="1" lang="en-US" altLang="ja-JP"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2 </a:t>
            </a:r>
            <a:r>
              <a:rPr kumimoji="1" lang="ja-JP" altLang="en-US"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レベル</a:t>
            </a:r>
          </a:p>
          <a:p>
            <a:pPr marR="0" lvl="2">
              <a:spcAft>
                <a:spcPts val="0"/>
              </a:spcAft>
              <a:buSzTx/>
              <a:tabLst/>
            </a:pPr>
            <a:r>
              <a:rPr kumimoji="1" lang="ja-JP" altLang="en-US"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第 </a:t>
            </a:r>
            <a:r>
              <a:rPr kumimoji="1" lang="en-US" altLang="ja-JP"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3 </a:t>
            </a:r>
            <a:r>
              <a:rPr kumimoji="1" lang="ja-JP" altLang="en-US"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レベル</a:t>
            </a:r>
          </a:p>
          <a:p>
            <a:pPr marR="0" lvl="3">
              <a:spcAft>
                <a:spcPts val="0"/>
              </a:spcAft>
              <a:buClr>
                <a:prstClr val="black">
                  <a:lumMod val="75000"/>
                  <a:lumOff val="25000"/>
                </a:prstClr>
              </a:buClr>
              <a:buSzTx/>
              <a:tabLst/>
            </a:pPr>
            <a:r>
              <a:rPr kumimoji="1" lang="ja-JP" altLang="en-US"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第 </a:t>
            </a:r>
            <a:r>
              <a:rPr kumimoji="1" lang="en-US" altLang="ja-JP"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4 </a:t>
            </a:r>
            <a:r>
              <a:rPr kumimoji="1" lang="ja-JP" altLang="en-US"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レベル</a:t>
            </a:r>
          </a:p>
        </p:txBody>
      </p:sp>
      <p:sp>
        <p:nvSpPr>
          <p:cNvPr id="7" name="タイトル 6">
            <a:extLst>
              <a:ext uri="{FF2B5EF4-FFF2-40B4-BE49-F238E27FC236}">
                <a16:creationId xmlns:a16="http://schemas.microsoft.com/office/drawing/2014/main" id="{AC475D6D-EFDE-474E-B5E1-31B2A6305C26}"/>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9" name="フッター プレースホルダー 8">
            <a:extLst>
              <a:ext uri="{FF2B5EF4-FFF2-40B4-BE49-F238E27FC236}">
                <a16:creationId xmlns:a16="http://schemas.microsoft.com/office/drawing/2014/main" id="{87215981-0AE2-4F81-8B7E-F5B4979EC043}"/>
              </a:ext>
            </a:extLst>
          </p:cNvPr>
          <p:cNvSpPr>
            <a:spLocks noGrp="1"/>
          </p:cNvSpPr>
          <p:nvPr>
            <p:ph type="ftr" sz="quarter" idx="11"/>
          </p:nvPr>
        </p:nvSpPr>
        <p:spPr>
          <a:xfrm>
            <a:off x="506527" y="6658109"/>
            <a:ext cx="5307420" cy="188951"/>
          </a:xfrm>
          <a:prstGeom prst="rect">
            <a:avLst/>
          </a:prstGeom>
        </p:spPr>
        <p:txBody>
          <a:bodyPr/>
          <a:lstStyle>
            <a:lvl1pPr algn="l">
              <a:defRPr/>
            </a:lvl1pPr>
          </a:lstStyle>
          <a:p>
            <a:pPr algn="l"/>
            <a:endParaRPr kumimoji="1" lang="ja-JP" altLang="en-US"/>
          </a:p>
        </p:txBody>
      </p:sp>
      <p:sp>
        <p:nvSpPr>
          <p:cNvPr id="11" name="Slide Number Placeholder 5">
            <a:extLst>
              <a:ext uri="{FF2B5EF4-FFF2-40B4-BE49-F238E27FC236}">
                <a16:creationId xmlns:a16="http://schemas.microsoft.com/office/drawing/2014/main" id="{0C55BBB2-D192-4944-823A-82A862F6E61B}"/>
              </a:ext>
            </a:extLst>
          </p:cNvPr>
          <p:cNvSpPr>
            <a:spLocks noGrp="1"/>
          </p:cNvSpPr>
          <p:nvPr>
            <p:ph type="sldNum" sz="quarter" idx="4"/>
          </p:nvPr>
        </p:nvSpPr>
        <p:spPr>
          <a:xfrm>
            <a:off x="11274961" y="6658109"/>
            <a:ext cx="410512" cy="195951"/>
          </a:xfrm>
          <a:prstGeom prst="rect">
            <a:avLst/>
          </a:prstGeom>
          <a:noFill/>
        </p:spPr>
        <p:txBody>
          <a:bodyPr vert="horz" lIns="0" tIns="0" rIns="0" bIns="0" rtlCol="0" anchor="ctr"/>
          <a:lstStyle>
            <a:lvl1pPr algn="r" fontAlgn="ctr">
              <a:defRPr sz="816" b="0">
                <a:solidFill>
                  <a:schemeClr val="tx1">
                    <a:lumMod val="85000"/>
                    <a:lumOff val="15000"/>
                  </a:schemeClr>
                </a:solidFill>
                <a:latin typeface="+mn-ea"/>
                <a:ea typeface="+mn-ea"/>
              </a:defRPr>
            </a:lvl1pPr>
          </a:lstStyle>
          <a:p>
            <a:fld id="{43917D35-CB2B-46E2-AAA2-A2005A228270}" type="slidenum">
              <a:rPr kumimoji="1" lang="ja-JP" altLang="en-US" smtClean="0"/>
              <a:pPr/>
              <a:t>‹#›</a:t>
            </a:fld>
            <a:endParaRPr kumimoji="1" lang="ja-JP" altLang="en-US" dirty="0"/>
          </a:p>
        </p:txBody>
      </p:sp>
    </p:spTree>
    <p:extLst>
      <p:ext uri="{BB962C8B-B14F-4D97-AF65-F5344CB8AC3E}">
        <p14:creationId xmlns:p14="http://schemas.microsoft.com/office/powerpoint/2010/main" val="4074551979"/>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AE7A82-2C27-63C4-6D2D-1468475C457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9180E65-3422-0A4B-E6E4-091077BF2B53}"/>
              </a:ext>
            </a:extLst>
          </p:cNvPr>
          <p:cNvSpPr>
            <a:spLocks noGrp="1"/>
          </p:cNvSpPr>
          <p:nvPr>
            <p:ph type="dt" sz="half" idx="10"/>
          </p:nvPr>
        </p:nvSpPr>
        <p:spPr/>
        <p:txBody>
          <a:bodyPr/>
          <a:lstStyle/>
          <a:p>
            <a:fld id="{2BF9D536-B93C-4FBD-8DA4-61959461E2CA}" type="datetimeFigureOut">
              <a:rPr kumimoji="1" lang="ja-JP" altLang="en-US" smtClean="0"/>
              <a:t>2025/4/8</a:t>
            </a:fld>
            <a:endParaRPr kumimoji="1" lang="ja-JP" altLang="en-US"/>
          </a:p>
        </p:txBody>
      </p:sp>
      <p:sp>
        <p:nvSpPr>
          <p:cNvPr id="4" name="フッター プレースホルダー 3">
            <a:extLst>
              <a:ext uri="{FF2B5EF4-FFF2-40B4-BE49-F238E27FC236}">
                <a16:creationId xmlns:a16="http://schemas.microsoft.com/office/drawing/2014/main" id="{D841244A-D026-F955-79FC-5B78E241CF8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BED79C8-E4B2-3A56-F805-7F5AAE448A12}"/>
              </a:ext>
            </a:extLst>
          </p:cNvPr>
          <p:cNvSpPr>
            <a:spLocks noGrp="1"/>
          </p:cNvSpPr>
          <p:nvPr>
            <p:ph type="sldNum" sz="quarter" idx="12"/>
          </p:nvPr>
        </p:nvSpPr>
        <p:spPr/>
        <p:txBody>
          <a:bodyPr/>
          <a:lstStyle/>
          <a:p>
            <a:fld id="{3AB3A291-93E6-4E15-9A7B-6B6B455C0CBF}" type="slidenum">
              <a:rPr kumimoji="1" lang="ja-JP" altLang="en-US" smtClean="0"/>
              <a:t>‹#›</a:t>
            </a:fld>
            <a:endParaRPr kumimoji="1" lang="ja-JP" altLang="en-US"/>
          </a:p>
        </p:txBody>
      </p:sp>
    </p:spTree>
    <p:extLst>
      <p:ext uri="{BB962C8B-B14F-4D97-AF65-F5344CB8AC3E}">
        <p14:creationId xmlns:p14="http://schemas.microsoft.com/office/powerpoint/2010/main" val="3360014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1_タイトルと&#10;縦書きテキスト">
    <p:spTree>
      <p:nvGrpSpPr>
        <p:cNvPr id="1" name=""/>
        <p:cNvGrpSpPr/>
        <p:nvPr/>
      </p:nvGrpSpPr>
      <p:grpSpPr>
        <a:xfrm>
          <a:off x="0" y="0"/>
          <a:ext cx="0" cy="0"/>
          <a:chOff x="0" y="0"/>
          <a:chExt cx="0" cy="0"/>
        </a:xfrm>
      </p:grpSpPr>
      <p:pic>
        <p:nvPicPr>
          <p:cNvPr id="179" name="図 6" descr="図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180" name="タイトルテキスト"/>
          <p:cNvSpPr txBox="1">
            <a:spLocks noGrp="1"/>
          </p:cNvSpPr>
          <p:nvPr>
            <p:ph type="title"/>
          </p:nvPr>
        </p:nvSpPr>
        <p:spPr>
          <a:prstGeom prst="rect">
            <a:avLst/>
          </a:prstGeom>
        </p:spPr>
        <p:txBody>
          <a:bodyPr/>
          <a:lstStyle/>
          <a:p>
            <a:r>
              <a:t>タイトルテキスト</a:t>
            </a:r>
          </a:p>
        </p:txBody>
      </p:sp>
      <p:sp>
        <p:nvSpPr>
          <p:cNvPr id="181" name="本文レベル1…"/>
          <p:cNvSpPr txBox="1">
            <a:spLocks noGrp="1"/>
          </p:cNvSpPr>
          <p:nvPr>
            <p:ph type="body" idx="1"/>
          </p:nvPr>
        </p:nvSpPr>
        <p:spPr>
          <a:prstGeom prst="rect">
            <a:avLst/>
          </a:prstGeom>
        </p:spPr>
        <p:txBody>
          <a:bodyPr vert="eaVert"/>
          <a:lstStyle/>
          <a:p>
            <a:r>
              <a:t>本文レベル1</a:t>
            </a:r>
          </a:p>
          <a:p>
            <a:pPr lvl="1"/>
            <a:r>
              <a:t>本文レベル2</a:t>
            </a:r>
          </a:p>
          <a:p>
            <a:pPr lvl="2"/>
            <a:r>
              <a:t>本文レベル3</a:t>
            </a:r>
          </a:p>
          <a:p>
            <a:pPr lvl="3"/>
            <a:r>
              <a:t>本文レベル4</a:t>
            </a:r>
          </a:p>
          <a:p>
            <a:pPr lvl="4"/>
            <a:r>
              <a:t>本文レベル5</a:t>
            </a:r>
          </a:p>
        </p:txBody>
      </p:sp>
      <p:sp>
        <p:nvSpPr>
          <p:cNvPr id="18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3_縦書きタイトルと&#10;縦書きテキスト">
    <p:spTree>
      <p:nvGrpSpPr>
        <p:cNvPr id="1" name=""/>
        <p:cNvGrpSpPr/>
        <p:nvPr/>
      </p:nvGrpSpPr>
      <p:grpSpPr>
        <a:xfrm>
          <a:off x="0" y="0"/>
          <a:ext cx="0" cy="0"/>
          <a:chOff x="0" y="0"/>
          <a:chExt cx="0" cy="0"/>
        </a:xfrm>
      </p:grpSpPr>
      <p:pic>
        <p:nvPicPr>
          <p:cNvPr id="189" name="図 6" descr="図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190" name="タイトルテキスト"/>
          <p:cNvSpPr txBox="1">
            <a:spLocks noGrp="1"/>
          </p:cNvSpPr>
          <p:nvPr>
            <p:ph type="title"/>
          </p:nvPr>
        </p:nvSpPr>
        <p:spPr>
          <a:xfrm>
            <a:off x="8724900" y="365125"/>
            <a:ext cx="2628900" cy="5811838"/>
          </a:xfrm>
          <a:prstGeom prst="rect">
            <a:avLst/>
          </a:prstGeom>
        </p:spPr>
        <p:txBody>
          <a:bodyPr vert="eaVert"/>
          <a:lstStyle/>
          <a:p>
            <a:r>
              <a:t>タイトルテキスト</a:t>
            </a:r>
          </a:p>
        </p:txBody>
      </p:sp>
      <p:sp>
        <p:nvSpPr>
          <p:cNvPr id="191" name="本文レベル1…"/>
          <p:cNvSpPr txBox="1">
            <a:spLocks noGrp="1"/>
          </p:cNvSpPr>
          <p:nvPr>
            <p:ph type="body" idx="1"/>
          </p:nvPr>
        </p:nvSpPr>
        <p:spPr>
          <a:xfrm>
            <a:off x="838200" y="365125"/>
            <a:ext cx="7734300" cy="5811838"/>
          </a:xfrm>
          <a:prstGeom prst="rect">
            <a:avLst/>
          </a:prstGeom>
        </p:spPr>
        <p:txBody>
          <a:bodyPr vert="eaVert"/>
          <a:lstStyle/>
          <a:p>
            <a:r>
              <a:t>本文レベル1</a:t>
            </a:r>
          </a:p>
          <a:p>
            <a:pPr lvl="1"/>
            <a:r>
              <a:t>本文レベル2</a:t>
            </a:r>
          </a:p>
          <a:p>
            <a:pPr lvl="2"/>
            <a:r>
              <a:t>本文レベル3</a:t>
            </a:r>
          </a:p>
          <a:p>
            <a:pPr lvl="3"/>
            <a:r>
              <a:t>本文レベル4</a:t>
            </a:r>
          </a:p>
          <a:p>
            <a:pPr lvl="4"/>
            <a:r>
              <a:t>本文レベル5</a:t>
            </a:r>
          </a:p>
        </p:txBody>
      </p:sp>
      <p:sp>
        <p:nvSpPr>
          <p:cNvPr id="19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2_タイトル スライド">
    <p:spTree>
      <p:nvGrpSpPr>
        <p:cNvPr id="1" name=""/>
        <p:cNvGrpSpPr/>
        <p:nvPr/>
      </p:nvGrpSpPr>
      <p:grpSpPr>
        <a:xfrm>
          <a:off x="0" y="0"/>
          <a:ext cx="0" cy="0"/>
          <a:chOff x="0" y="0"/>
          <a:chExt cx="0" cy="0"/>
        </a:xfrm>
      </p:grpSpPr>
      <p:pic>
        <p:nvPicPr>
          <p:cNvPr id="199"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00"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201" name="タイトルテキスト"/>
          <p:cNvSpPr txBox="1">
            <a:spLocks noGrp="1"/>
          </p:cNvSpPr>
          <p:nvPr>
            <p:ph type="title"/>
          </p:nvPr>
        </p:nvSpPr>
        <p:spPr>
          <a:xfrm>
            <a:off x="1524000" y="1122362"/>
            <a:ext cx="9144000" cy="2387601"/>
          </a:xfrm>
          <a:prstGeom prst="rect">
            <a:avLst/>
          </a:prstGeom>
        </p:spPr>
        <p:txBody>
          <a:bodyPr anchor="b"/>
          <a:lstStyle>
            <a:lvl1pPr algn="ctr">
              <a:defRPr sz="6000"/>
            </a:lvl1pPr>
          </a:lstStyle>
          <a:p>
            <a:r>
              <a:t>タイトルテキスト</a:t>
            </a:r>
          </a:p>
        </p:txBody>
      </p:sp>
      <p:sp>
        <p:nvSpPr>
          <p:cNvPr id="202" name="本文レベル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本文レベル1</a:t>
            </a:r>
          </a:p>
          <a:p>
            <a:pPr lvl="1"/>
            <a:r>
              <a:t>本文レベル2</a:t>
            </a:r>
          </a:p>
          <a:p>
            <a:pPr lvl="2"/>
            <a:r>
              <a:t>本文レベル3</a:t>
            </a:r>
          </a:p>
          <a:p>
            <a:pPr lvl="3"/>
            <a:r>
              <a:t>本文レベル4</a:t>
            </a:r>
          </a:p>
          <a:p>
            <a:pPr lvl="4"/>
            <a:r>
              <a:t>本文レベル5</a:t>
            </a:r>
          </a:p>
        </p:txBody>
      </p:sp>
      <p:sp>
        <p:nvSpPr>
          <p:cNvPr id="203" name="スライド番号"/>
          <p:cNvSpPr txBox="1">
            <a:spLocks noGrp="1"/>
          </p:cNvSpPr>
          <p:nvPr>
            <p:ph type="sldNum" sz="quarter" idx="2"/>
          </p:nvPr>
        </p:nvSpPr>
        <p:spPr>
          <a:xfrm>
            <a:off x="10551339" y="6291185"/>
            <a:ext cx="802462" cy="495457"/>
          </a:xfrm>
          <a:prstGeom prst="rect">
            <a:avLst/>
          </a:prstGeom>
        </p:spPr>
        <p:txBody>
          <a:bodyPr/>
          <a:lstStyle>
            <a:lvl1pPr>
              <a:defRPr sz="2000"/>
            </a:lvl1pPr>
          </a:lstStyle>
          <a:p>
            <a:fld id="{86CB4B4D-7CA3-9044-876B-883B54F8677D}" type="slidenum">
              <a:rPr lang="en-US" altLang="ja-JP" smtClean="0"/>
              <a:pPr/>
              <a:t>‹#›</a:t>
            </a:fld>
            <a:r>
              <a:rPr lang="en-US" altLang="ja-JP" dirty="0"/>
              <a:t>/15</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3_タイトルとコンテンツ">
    <p:spTree>
      <p:nvGrpSpPr>
        <p:cNvPr id="1" name=""/>
        <p:cNvGrpSpPr/>
        <p:nvPr/>
      </p:nvGrpSpPr>
      <p:grpSpPr>
        <a:xfrm>
          <a:off x="0" y="0"/>
          <a:ext cx="0" cy="0"/>
          <a:chOff x="0" y="0"/>
          <a:chExt cx="0" cy="0"/>
        </a:xfrm>
      </p:grpSpPr>
      <p:pic>
        <p:nvPicPr>
          <p:cNvPr id="210"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11"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212" name="タイトルテキスト"/>
          <p:cNvSpPr txBox="1">
            <a:spLocks noGrp="1"/>
          </p:cNvSpPr>
          <p:nvPr>
            <p:ph type="title"/>
          </p:nvPr>
        </p:nvSpPr>
        <p:spPr>
          <a:prstGeom prst="rect">
            <a:avLst/>
          </a:prstGeom>
        </p:spPr>
        <p:txBody>
          <a:bodyPr/>
          <a:lstStyle/>
          <a:p>
            <a:r>
              <a:t>タイトルテキスト</a:t>
            </a:r>
          </a:p>
        </p:txBody>
      </p:sp>
      <p:sp>
        <p:nvSpPr>
          <p:cNvPr id="213"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214" name="スライド番号"/>
          <p:cNvSpPr txBox="1">
            <a:spLocks noGrp="1"/>
          </p:cNvSpPr>
          <p:nvPr>
            <p:ph type="sldNum" sz="quarter" idx="2"/>
          </p:nvPr>
        </p:nvSpPr>
        <p:spPr>
          <a:xfrm>
            <a:off x="10948884" y="6291185"/>
            <a:ext cx="404917" cy="495457"/>
          </a:xfrm>
          <a:prstGeom prst="rect">
            <a:avLst/>
          </a:prstGeom>
        </p:spPr>
        <p:txBody>
          <a:bodyPr/>
          <a:lstStyle>
            <a:lvl1pPr>
              <a:defRPr sz="2000"/>
            </a:lvl1pPr>
          </a:lstStyle>
          <a:p>
            <a:fld id="{86CB4B4D-7CA3-9044-876B-883B54F8677D}" type="slidenum">
              <a:rPr lang="en-US" altLang="ja-JP" smtClean="0"/>
              <a:pPr/>
              <a:t>‹#›</a:t>
            </a:fld>
            <a:endParaRPr lang="ja-JP" altLang="en-US"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2_セクション見出し">
    <p:spTree>
      <p:nvGrpSpPr>
        <p:cNvPr id="1" name=""/>
        <p:cNvGrpSpPr/>
        <p:nvPr/>
      </p:nvGrpSpPr>
      <p:grpSpPr>
        <a:xfrm>
          <a:off x="0" y="0"/>
          <a:ext cx="0" cy="0"/>
          <a:chOff x="0" y="0"/>
          <a:chExt cx="0" cy="0"/>
        </a:xfrm>
      </p:grpSpPr>
      <p:pic>
        <p:nvPicPr>
          <p:cNvPr id="221"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22"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223" name="タイトルテキスト"/>
          <p:cNvSpPr txBox="1">
            <a:spLocks noGrp="1"/>
          </p:cNvSpPr>
          <p:nvPr>
            <p:ph type="title"/>
          </p:nvPr>
        </p:nvSpPr>
        <p:spPr>
          <a:xfrm>
            <a:off x="831850" y="1709738"/>
            <a:ext cx="10515600" cy="2852737"/>
          </a:xfrm>
          <a:prstGeom prst="rect">
            <a:avLst/>
          </a:prstGeom>
        </p:spPr>
        <p:txBody>
          <a:bodyPr anchor="b"/>
          <a:lstStyle>
            <a:lvl1pPr>
              <a:defRPr sz="6000"/>
            </a:lvl1pPr>
          </a:lstStyle>
          <a:p>
            <a:r>
              <a:t>タイトルテキスト</a:t>
            </a:r>
          </a:p>
        </p:txBody>
      </p:sp>
      <p:sp>
        <p:nvSpPr>
          <p:cNvPr id="224" name="本文レベル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本文レベル1</a:t>
            </a:r>
          </a:p>
          <a:p>
            <a:pPr lvl="1"/>
            <a:r>
              <a:t>本文レベル2</a:t>
            </a:r>
          </a:p>
          <a:p>
            <a:pPr lvl="2"/>
            <a:r>
              <a:t>本文レベル3</a:t>
            </a:r>
          </a:p>
          <a:p>
            <a:pPr lvl="3"/>
            <a:r>
              <a:t>本文レベル4</a:t>
            </a:r>
          </a:p>
          <a:p>
            <a:pPr lvl="4"/>
            <a:r>
              <a:t>本文レベル5</a:t>
            </a:r>
          </a:p>
        </p:txBody>
      </p:sp>
      <p:sp>
        <p:nvSpPr>
          <p:cNvPr id="22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2_2 つのコンテンツ">
    <p:spTree>
      <p:nvGrpSpPr>
        <p:cNvPr id="1" name=""/>
        <p:cNvGrpSpPr/>
        <p:nvPr/>
      </p:nvGrpSpPr>
      <p:grpSpPr>
        <a:xfrm>
          <a:off x="0" y="0"/>
          <a:ext cx="0" cy="0"/>
          <a:chOff x="0" y="0"/>
          <a:chExt cx="0" cy="0"/>
        </a:xfrm>
      </p:grpSpPr>
      <p:pic>
        <p:nvPicPr>
          <p:cNvPr id="232"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33"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234" name="タイトルテキスト"/>
          <p:cNvSpPr txBox="1">
            <a:spLocks noGrp="1"/>
          </p:cNvSpPr>
          <p:nvPr>
            <p:ph type="title"/>
          </p:nvPr>
        </p:nvSpPr>
        <p:spPr>
          <a:prstGeom prst="rect">
            <a:avLst/>
          </a:prstGeom>
        </p:spPr>
        <p:txBody>
          <a:bodyPr/>
          <a:lstStyle/>
          <a:p>
            <a:r>
              <a:t>タイトルテキスト</a:t>
            </a:r>
          </a:p>
        </p:txBody>
      </p:sp>
      <p:sp>
        <p:nvSpPr>
          <p:cNvPr id="235" name="本文レベル1…"/>
          <p:cNvSpPr txBox="1">
            <a:spLocks noGrp="1"/>
          </p:cNvSpPr>
          <p:nvPr>
            <p:ph type="body" sz="half" idx="1"/>
          </p:nvPr>
        </p:nvSpPr>
        <p:spPr>
          <a:xfrm>
            <a:off x="838200" y="1825625"/>
            <a:ext cx="5181600" cy="4351338"/>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236"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図 6" descr="図 6"/>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3" name="タイトルテキスト"/>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タイトルテキスト</a:t>
            </a:r>
          </a:p>
        </p:txBody>
      </p:sp>
      <p:sp>
        <p:nvSpPr>
          <p:cNvPr id="4" name="本文レベル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本文レベル1</a:t>
            </a:r>
          </a:p>
          <a:p>
            <a:pPr lvl="1"/>
            <a:r>
              <a:t>本文レベル2</a:t>
            </a:r>
          </a:p>
          <a:p>
            <a:pPr lvl="2"/>
            <a:r>
              <a:t>本文レベル3</a:t>
            </a:r>
          </a:p>
          <a:p>
            <a:pPr lvl="3"/>
            <a:r>
              <a:t>本文レベル4</a:t>
            </a:r>
          </a:p>
          <a:p>
            <a:pPr lvl="4"/>
            <a:r>
              <a:t>本文レベル5</a:t>
            </a:r>
          </a:p>
        </p:txBody>
      </p:sp>
      <p:sp>
        <p:nvSpPr>
          <p:cNvPr id="5" name="スライド番号"/>
          <p:cNvSpPr txBox="1">
            <a:spLocks noGrp="1"/>
          </p:cNvSpPr>
          <p:nvPr>
            <p:ph type="sldNum" sz="quarter" idx="2"/>
          </p:nvPr>
        </p:nvSpPr>
        <p:spPr>
          <a:xfrm>
            <a:off x="10551339" y="6291185"/>
            <a:ext cx="802462" cy="495457"/>
          </a:xfrm>
          <a:prstGeom prst="rect">
            <a:avLst/>
          </a:prstGeom>
          <a:ln w="12700">
            <a:miter lim="400000"/>
          </a:ln>
        </p:spPr>
        <p:txBody>
          <a:bodyPr wrap="none" lIns="45719" rIns="45719" anchor="ctr">
            <a:spAutoFit/>
          </a:bodyPr>
          <a:lstStyle>
            <a:lvl1pPr algn="r">
              <a:lnSpc>
                <a:spcPct val="150000"/>
              </a:lnSpc>
              <a:defRPr sz="2000">
                <a:solidFill>
                  <a:srgbClr val="888888"/>
                </a:solidFill>
                <a:latin typeface="+mj-lt"/>
                <a:ea typeface="+mj-ea"/>
                <a:cs typeface="+mj-cs"/>
                <a:sym typeface="游ゴシック"/>
              </a:defRPr>
            </a:lvl1pPr>
          </a:lstStyle>
          <a:p>
            <a:fld id="{86CB4B4D-7CA3-9044-876B-883B54F8677D}" type="slidenum">
              <a:rPr lang="en-US" altLang="ja-JP" smtClean="0"/>
              <a:pPr/>
              <a:t>‹#›</a:t>
            </a:fld>
            <a:r>
              <a:rPr lang="en-US" altLang="ja-JP" dirty="0"/>
              <a:t>/15</a:t>
            </a:r>
          </a:p>
        </p:txBody>
      </p:sp>
    </p:spTree>
  </p:cSld>
  <p:clrMap bg1="lt1" tx1="dk1" bg2="lt2" tx2="dk2" accent1="accent1" accent2="accent2" accent3="accent3" accent4="accent4" accent5="accent5" accent6="accent6" hlink="hlink" folHlink="folHlink"/>
  <p:sldLayoutIdLst>
    <p:sldLayoutId id="2147483653"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8" r:id="rId21"/>
    <p:sldLayoutId id="2147483689" r:id="rId22"/>
    <p:sldLayoutId id="2147483690" r:id="rId23"/>
    <p:sldLayoutId id="2147483691" r:id="rId24"/>
    <p:sldLayoutId id="2147483692" r:id="rId25"/>
    <p:sldLayoutId id="2147483694" r:id="rId26"/>
    <p:sldLayoutId id="2147483695" r:id="rId27"/>
    <p:sldLayoutId id="2147483697" r:id="rId28"/>
    <p:sldLayoutId id="2147483698" r:id="rId29"/>
    <p:sldLayoutId id="2147483701" r:id="rId30"/>
    <p:sldLayoutId id="2147483702" r:id="rId31"/>
    <p:sldLayoutId id="2147483703" r:id="rId32"/>
    <p:sldLayoutId id="2147483706" r:id="rId33"/>
    <p:sldLayoutId id="2147483707" r:id="rId34"/>
    <p:sldLayoutId id="2147483708" r:id="rId35"/>
    <p:sldLayoutId id="2147483709" r:id="rId36"/>
    <p:sldLayoutId id="2147483711" r:id="rId37"/>
    <p:sldLayoutId id="2147483713" r:id="rId38"/>
    <p:sldLayoutId id="2147483835" r:id="rId39"/>
  </p:sldLayoutIdLst>
  <p:transition spd="med"/>
  <p:hf sldNum="0" hdr="0" ftr="0" dt="0"/>
  <p:txStyles>
    <p:titleStyle>
      <a:lvl1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1pPr>
      <a:lvl2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2pPr>
      <a:lvl3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3pPr>
      <a:lvl4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4pPr>
      <a:lvl5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5pPr>
      <a:lvl6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6pPr>
      <a:lvl7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7pPr>
      <a:lvl8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8pPr>
      <a:lvl9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9pPr>
    </p:titleStyle>
    <p:bodyStyle>
      <a:lvl1pPr marL="228600" marR="0" indent="-228600"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1pPr>
      <a:lvl2pPr marL="723900" marR="0" indent="-266700"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2pPr>
      <a:lvl3pPr marL="1234439" marR="0" indent="-320039"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3pPr>
      <a:lvl4pPr marL="17272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4pPr>
      <a:lvl5pPr marL="21844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5pPr>
      <a:lvl6pPr marL="26416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6pPr>
      <a:lvl7pPr marL="30988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7pPr>
      <a:lvl8pPr marL="35560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8pPr>
      <a:lvl9pPr marL="40132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9pPr>
    </p:bodyStyle>
    <p:otherStyle>
      <a:lvl1pPr marL="0" marR="0" indent="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1pPr>
      <a:lvl2pPr marL="0" marR="0" indent="45720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2pPr>
      <a:lvl3pPr marL="0" marR="0" indent="91440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3pPr>
      <a:lvl4pPr marL="0" marR="0" indent="137160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4pPr>
      <a:lvl5pPr marL="0" marR="0" indent="182880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5pPr>
      <a:lvl6pPr marL="0" marR="0" indent="228600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6pPr>
      <a:lvl7pPr marL="0" marR="0" indent="274320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7pPr>
      <a:lvl8pPr marL="0" marR="0" indent="320040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8pPr>
      <a:lvl9pPr marL="0" marR="0" indent="365760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 Id="rId5" Type="http://schemas.openxmlformats.org/officeDocument/2006/relationships/image" Target="../media/image48.emf"/><Relationship Id="rId4" Type="http://schemas.openxmlformats.org/officeDocument/2006/relationships/image" Target="../media/image47.emf"/></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image" Target="../media/image63.png"/><Relationship Id="rId7" Type="http://schemas.openxmlformats.org/officeDocument/2006/relationships/image" Target="../media/image67.jpeg"/><Relationship Id="rId12" Type="http://schemas.openxmlformats.org/officeDocument/2006/relationships/image" Target="../media/image72.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6.emf"/><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jpeg"/><Relationship Id="rId3" Type="http://schemas.openxmlformats.org/officeDocument/2006/relationships/image" Target="../media/image73.emf"/><Relationship Id="rId7" Type="http://schemas.openxmlformats.org/officeDocument/2006/relationships/image" Target="../media/image77.jpeg"/><Relationship Id="rId12"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6.jpeg"/><Relationship Id="rId11" Type="http://schemas.openxmlformats.org/officeDocument/2006/relationships/image" Target="../media/image81.png"/><Relationship Id="rId5" Type="http://schemas.openxmlformats.org/officeDocument/2006/relationships/image" Target="../media/image75.png"/><Relationship Id="rId15" Type="http://schemas.microsoft.com/office/2007/relationships/hdphoto" Target="../media/hdphoto1.wdp"/><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jpeg"/><Relationship Id="rId14" Type="http://schemas.openxmlformats.org/officeDocument/2006/relationships/image" Target="../media/image84.png"/></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463430" y="2052574"/>
            <a:ext cx="9654948" cy="1200329"/>
          </a:xfrm>
          <a:prstGeom prst="rect">
            <a:avLst/>
          </a:prstGeom>
          <a:noFill/>
        </p:spPr>
        <p:txBody>
          <a:bodyPr wrap="square" lIns="91440" tIns="45720" rIns="91440" bIns="4572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ja-JP" altLang="en-US" sz="3600" b="1"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sym typeface="Calibri"/>
              </a:rPr>
              <a:t>第</a:t>
            </a:r>
            <a:r>
              <a:rPr kumimoji="0" lang="en-US" altLang="ja-JP" sz="3600" b="1"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sym typeface="Calibri"/>
              </a:rPr>
              <a:t>1</a:t>
            </a:r>
            <a:r>
              <a:rPr kumimoji="0" lang="ja-JP" altLang="en-US" sz="3600" b="1"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sym typeface="Calibri"/>
              </a:rPr>
              <a:t>３回　</a:t>
            </a:r>
            <a:r>
              <a:rPr kumimoji="0" lang="en-US" altLang="ja-JP" sz="3600" b="1"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sym typeface="Calibri"/>
              </a:rPr>
              <a:t>2025</a:t>
            </a:r>
            <a:r>
              <a:rPr kumimoji="0" lang="ja-JP" altLang="en-US" sz="3600" b="1"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sym typeface="Calibri"/>
              </a:rPr>
              <a:t>年大阪・関西万博推進本部会議</a:t>
            </a:r>
            <a:endParaRPr kumimoji="0" lang="en-US" altLang="ja-JP" sz="3600" b="1"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a:pPr>
            <a:r>
              <a:rPr lang="ja-JP" altLang="en-US" sz="3600" b="1" dirty="0">
                <a:latin typeface="BIZ UDPゴシック" panose="020B0400000000000000" pitchFamily="50" charset="-128"/>
                <a:ea typeface="BIZ UDPゴシック" panose="020B0400000000000000" pitchFamily="50" charset="-128"/>
                <a:cs typeface="Meiryo UI" panose="020B0604030504040204" pitchFamily="50" charset="-128"/>
              </a:rPr>
              <a:t>（</a:t>
            </a:r>
            <a:r>
              <a:rPr kumimoji="0" lang="ja-JP" altLang="en-US" sz="3600" b="1" i="0" u="none" strike="noStrike" kern="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Times New Roman" pitchFamily="18"/>
                <a:sym typeface="Calibri"/>
              </a:rPr>
              <a:t>会期中の各専門部会の主な取組み）</a:t>
            </a:r>
            <a:endParaRPr lang="en-US" altLang="ja-JP" sz="3600" b="1"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6" name="タイトル 1"/>
          <p:cNvSpPr txBox="1">
            <a:spLocks/>
          </p:cNvSpPr>
          <p:nvPr/>
        </p:nvSpPr>
        <p:spPr bwMode="auto">
          <a:xfrm>
            <a:off x="3005391" y="4558353"/>
            <a:ext cx="6183021"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sym typeface="Calibri"/>
              </a:rPr>
              <a:t>大阪府・大阪市万博推進局</a:t>
            </a:r>
            <a:endParaRPr kumimoji="1" lang="en-US" altLang="ja-JP" sz="2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sym typeface="Calibri"/>
            </a:endParaRPr>
          </a:p>
        </p:txBody>
      </p:sp>
      <p:sp>
        <p:nvSpPr>
          <p:cNvPr id="7" name="テキスト ボックス 6"/>
          <p:cNvSpPr txBox="1"/>
          <p:nvPr/>
        </p:nvSpPr>
        <p:spPr>
          <a:xfrm>
            <a:off x="4669612" y="4584479"/>
            <a:ext cx="2723823" cy="369332"/>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sym typeface="Calibri"/>
              </a:rPr>
              <a:t>令和７年</a:t>
            </a:r>
            <a:r>
              <a:rPr lang="ja-JP" altLang="en-US"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４</a:t>
            </a:r>
            <a:r>
              <a:rPr kumimoji="0" lang="ja-JP" altLang="en-US" sz="180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sym typeface="Calibri"/>
              </a:rPr>
              <a:t>月</a:t>
            </a:r>
            <a:r>
              <a:rPr lang="ja-JP" altLang="en-US"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８</a:t>
            </a:r>
            <a:r>
              <a:rPr kumimoji="0" lang="ja-JP" altLang="en-US" sz="180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sym typeface="Calibri"/>
              </a:rPr>
              <a:t>日（火）</a:t>
            </a:r>
          </a:p>
        </p:txBody>
      </p:sp>
      <p:sp>
        <p:nvSpPr>
          <p:cNvPr id="2" name="テキスト ボックス 1">
            <a:extLst>
              <a:ext uri="{FF2B5EF4-FFF2-40B4-BE49-F238E27FC236}">
                <a16:creationId xmlns:a16="http://schemas.microsoft.com/office/drawing/2014/main" id="{AB1718DF-AFA3-E818-890D-B415BE1E82FC}"/>
              </a:ext>
            </a:extLst>
          </p:cNvPr>
          <p:cNvSpPr txBox="1"/>
          <p:nvPr/>
        </p:nvSpPr>
        <p:spPr>
          <a:xfrm>
            <a:off x="10576210" y="0"/>
            <a:ext cx="1615790"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ja-JP" altLang="en-US" sz="3600" b="1"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sym typeface="Calibri"/>
              </a:rPr>
              <a:t>資料１</a:t>
            </a:r>
            <a:endParaRPr lang="en-US" altLang="ja-JP" sz="3600" b="1"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Tree>
    <p:extLst>
      <p:ext uri="{BB962C8B-B14F-4D97-AF65-F5344CB8AC3E}">
        <p14:creationId xmlns:p14="http://schemas.microsoft.com/office/powerpoint/2010/main" val="392569270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599612" y="6644230"/>
            <a:ext cx="2992776" cy="195943"/>
          </a:xfrm>
          <a:prstGeom prst="rect">
            <a:avLst/>
          </a:prstGeom>
          <a:solidFill>
            <a:srgbClr val="E6001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8" name="正方形/長方形 7"/>
          <p:cNvSpPr/>
          <p:nvPr/>
        </p:nvSpPr>
        <p:spPr>
          <a:xfrm>
            <a:off x="500988" y="449254"/>
            <a:ext cx="11366864" cy="153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989378" y="106088"/>
            <a:ext cx="9430539" cy="461665"/>
          </a:xfrm>
          <a:prstGeom prst="rect">
            <a:avLst/>
          </a:prstGeom>
          <a:solidFill>
            <a:schemeClr val="tx2">
              <a:lumMod val="50000"/>
            </a:schemeClr>
          </a:solidFill>
        </p:spPr>
        <p:txBody>
          <a:bodyPr wrap="square" rtlCol="0">
            <a:spAutoFit/>
          </a:bodyPr>
          <a:lstStyle/>
          <a:p>
            <a:r>
              <a:rPr kumimoji="1" lang="ja-JP" altLang="en-US" sz="2400" b="1" dirty="0">
                <a:solidFill>
                  <a:schemeClr val="bg1"/>
                </a:solidFill>
                <a:latin typeface="BIZ UDPゴシック" panose="020B0400000000000000" pitchFamily="50" charset="-128"/>
                <a:ea typeface="BIZ UDPゴシック" panose="020B0400000000000000" pitchFamily="50" charset="-128"/>
              </a:rPr>
              <a:t>交通対策部会　　　</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sp>
        <p:nvSpPr>
          <p:cNvPr id="17" name="テキスト ボックス 16"/>
          <p:cNvSpPr txBox="1"/>
          <p:nvPr/>
        </p:nvSpPr>
        <p:spPr>
          <a:xfrm>
            <a:off x="589167" y="554518"/>
            <a:ext cx="1247790" cy="338554"/>
          </a:xfrm>
          <a:prstGeom prst="rect">
            <a:avLst/>
          </a:prstGeom>
          <a:noFill/>
        </p:spPr>
        <p:txBody>
          <a:bodyPr wrap="square" rtlCol="0">
            <a:spAutoFit/>
          </a:bodyPr>
          <a:lstStyle/>
          <a:p>
            <a:r>
              <a:rPr kumimoji="1" lang="en-US" altLang="ja-JP" sz="1600" b="1" dirty="0">
                <a:latin typeface="BIZ UDPゴシック" panose="020B0400000000000000" pitchFamily="50" charset="-128"/>
                <a:ea typeface="BIZ UDPゴシック" panose="020B0400000000000000" pitchFamily="50" charset="-128"/>
              </a:rPr>
              <a:t>〈</a:t>
            </a:r>
            <a:r>
              <a:rPr kumimoji="1" lang="ja-JP" altLang="en-US" sz="1600" b="1" dirty="0">
                <a:latin typeface="BIZ UDPゴシック" panose="020B0400000000000000" pitchFamily="50" charset="-128"/>
                <a:ea typeface="BIZ UDPゴシック" panose="020B0400000000000000" pitchFamily="50" charset="-128"/>
              </a:rPr>
              <a:t>構成</a:t>
            </a:r>
            <a:r>
              <a:rPr kumimoji="1" lang="en-US" altLang="ja-JP" sz="1600" b="1" dirty="0">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DB4BD89F-C924-58D8-94D2-D45A11683ADE}"/>
              </a:ext>
            </a:extLst>
          </p:cNvPr>
          <p:cNvSpPr txBox="1"/>
          <p:nvPr/>
        </p:nvSpPr>
        <p:spPr>
          <a:xfrm>
            <a:off x="1528070" y="542820"/>
            <a:ext cx="1001888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　</a:t>
            </a:r>
            <a:r>
              <a:rPr kumimoji="1" lang="ja-JP" altLang="en-US" sz="1600" dirty="0">
                <a:latin typeface="BIZ UDPゴシック" panose="020B0400000000000000" pitchFamily="50" charset="-128"/>
                <a:ea typeface="BIZ UDPゴシック" panose="020B0400000000000000" pitchFamily="50" charset="-128"/>
              </a:rPr>
              <a:t>部会長：大阪府都市整備部長　　　　　　　　　　　副部会長：大阪市計画調整局長</a:t>
            </a:r>
            <a:endParaRPr kumimoji="1" lang="en-US" altLang="ja-JP" sz="1600" dirty="0">
              <a:latin typeface="BIZ UDPゴシック" panose="020B0400000000000000" pitchFamily="50" charset="-128"/>
              <a:ea typeface="BIZ UDPゴシック" panose="020B0400000000000000" pitchFamily="50" charset="-128"/>
            </a:endParaRPr>
          </a:p>
        </p:txBody>
      </p:sp>
      <p:graphicFrame>
        <p:nvGraphicFramePr>
          <p:cNvPr id="3" name="表 2">
            <a:extLst>
              <a:ext uri="{FF2B5EF4-FFF2-40B4-BE49-F238E27FC236}">
                <a16:creationId xmlns:a16="http://schemas.microsoft.com/office/drawing/2014/main" id="{F22EBFFA-D176-5199-6640-F89C090696F3}"/>
              </a:ext>
            </a:extLst>
          </p:cNvPr>
          <p:cNvGraphicFramePr>
            <a:graphicFrameLocks noGrp="1"/>
          </p:cNvGraphicFramePr>
          <p:nvPr>
            <p:extLst>
              <p:ext uri="{D42A27DB-BD31-4B8C-83A1-F6EECF244321}">
                <p14:modId xmlns:p14="http://schemas.microsoft.com/office/powerpoint/2010/main" val="600579888"/>
              </p:ext>
            </p:extLst>
          </p:nvPr>
        </p:nvGraphicFramePr>
        <p:xfrm>
          <a:off x="589167" y="882935"/>
          <a:ext cx="11020682" cy="1084059"/>
        </p:xfrm>
        <a:graphic>
          <a:graphicData uri="http://schemas.openxmlformats.org/drawingml/2006/table">
            <a:tbl>
              <a:tblPr firstRow="1" bandRow="1">
                <a:tableStyleId>{5C22544A-7EE6-4342-B048-85BDC9FD1C3A}</a:tableStyleId>
              </a:tblPr>
              <a:tblGrid>
                <a:gridCol w="5510341">
                  <a:extLst>
                    <a:ext uri="{9D8B030D-6E8A-4147-A177-3AD203B41FA5}">
                      <a16:colId xmlns:a16="http://schemas.microsoft.com/office/drawing/2014/main" val="3210187183"/>
                    </a:ext>
                  </a:extLst>
                </a:gridCol>
                <a:gridCol w="5510341">
                  <a:extLst>
                    <a:ext uri="{9D8B030D-6E8A-4147-A177-3AD203B41FA5}">
                      <a16:colId xmlns:a16="http://schemas.microsoft.com/office/drawing/2014/main" val="1381428020"/>
                    </a:ext>
                  </a:extLst>
                </a:gridCol>
              </a:tblGrid>
              <a:tr h="312118">
                <a:tc>
                  <a:txBody>
                    <a:bodyPr/>
                    <a:lstStyle/>
                    <a:p>
                      <a:pPr algn="ctr"/>
                      <a:r>
                        <a:rPr kumimoji="1" lang="ja-JP" altLang="en-US" sz="1400" dirty="0">
                          <a:latin typeface="BIZ UDPゴシック" panose="020B0400000000000000" pitchFamily="50" charset="-128"/>
                          <a:ea typeface="BIZ UDPゴシック" panose="020B0400000000000000" pitchFamily="50" charset="-128"/>
                        </a:rPr>
                        <a:t>大　　阪　　府</a:t>
                      </a:r>
                    </a:p>
                  </a:txBody>
                  <a:tcPr/>
                </a:tc>
                <a:tc>
                  <a:txBody>
                    <a:bodyPr/>
                    <a:lstStyle/>
                    <a:p>
                      <a:pPr algn="ctr"/>
                      <a:r>
                        <a:rPr kumimoji="1" lang="ja-JP" altLang="en-US" sz="1400" dirty="0">
                          <a:latin typeface="BIZ UDPゴシック" panose="020B0400000000000000" pitchFamily="50" charset="-128"/>
                          <a:ea typeface="BIZ UDPゴシック" panose="020B0400000000000000" pitchFamily="50" charset="-128"/>
                        </a:rPr>
                        <a:t>大　　阪　　市</a:t>
                      </a:r>
                    </a:p>
                  </a:txBody>
                  <a:tcPr/>
                </a:tc>
                <a:extLst>
                  <a:ext uri="{0D108BD9-81ED-4DB2-BD59-A6C34878D82A}">
                    <a16:rowId xmlns:a16="http://schemas.microsoft.com/office/drawing/2014/main" val="3769783393"/>
                  </a:ext>
                </a:extLst>
              </a:tr>
              <a:tr h="363499">
                <a:tc>
                  <a:txBody>
                    <a:bodyP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都市整備部、スマートシティ戦略部、府警本部</a:t>
                      </a:r>
                    </a:p>
                  </a:txBody>
                  <a:tcPr anchor="ctr"/>
                </a:tc>
                <a:tc>
                  <a:txBody>
                    <a:bodyPr/>
                    <a:lstStyle/>
                    <a:p>
                      <a:pPr algn="ctr"/>
                      <a:r>
                        <a:rPr kumimoji="1" lang="zh-TW" altLang="en-US" sz="1400" dirty="0">
                          <a:latin typeface="BIZ UDPゴシック" panose="020B0400000000000000" pitchFamily="50" charset="-128"/>
                          <a:ea typeface="BIZ UDPゴシック" panose="020B0400000000000000" pitchFamily="50" charset="-128"/>
                        </a:rPr>
                        <a:t>計画調整局、都市交通局、建設局</a:t>
                      </a:r>
                    </a:p>
                  </a:txBody>
                  <a:tcPr anchor="ctr"/>
                </a:tc>
                <a:extLst>
                  <a:ext uri="{0D108BD9-81ED-4DB2-BD59-A6C34878D82A}">
                    <a16:rowId xmlns:a16="http://schemas.microsoft.com/office/drawing/2014/main" val="121864346"/>
                  </a:ext>
                </a:extLst>
              </a:tr>
              <a:tr h="363499">
                <a:tc gridSpan="2">
                  <a:txBody>
                    <a:bodyP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万博推進局、大阪都市計画局、大阪港湾局</a:t>
                      </a:r>
                    </a:p>
                  </a:txBody>
                  <a:tcPr anchor="ctr"/>
                </a:tc>
                <a:tc hMerge="1">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301056381"/>
                  </a:ext>
                </a:extLst>
              </a:tr>
            </a:tbl>
          </a:graphicData>
        </a:graphic>
      </p:graphicFrame>
      <p:sp>
        <p:nvSpPr>
          <p:cNvPr id="16" name="正方形/長方形 15">
            <a:extLst>
              <a:ext uri="{FF2B5EF4-FFF2-40B4-BE49-F238E27FC236}">
                <a16:creationId xmlns:a16="http://schemas.microsoft.com/office/drawing/2014/main" id="{B668D5BA-CC5D-4E9F-AEBE-59903C2C6480}"/>
              </a:ext>
            </a:extLst>
          </p:cNvPr>
          <p:cNvSpPr/>
          <p:nvPr/>
        </p:nvSpPr>
        <p:spPr>
          <a:xfrm>
            <a:off x="526271" y="2512030"/>
            <a:ext cx="11020683" cy="2895946"/>
          </a:xfrm>
          <a:prstGeom prst="rect">
            <a:avLst/>
          </a:prstGeom>
          <a:solidFill>
            <a:srgbClr val="FFFFFF"/>
          </a:solidFill>
          <a:ln w="25400" cap="flat" cmpd="sng" algn="ctr">
            <a:solidFill>
              <a:schemeClr val="accent1"/>
            </a:solidFill>
            <a:prstDash val="solid"/>
            <a:miter lim="800000"/>
          </a:ln>
          <a:effectLst/>
        </p:spPr>
        <p:txBody>
          <a:bodyPr rtlCol="0" anchor="t" anchorCtr="0">
            <a:noAutofit/>
          </a:bodyPr>
          <a:lstStyle/>
          <a:p>
            <a:r>
              <a:rPr kumimoji="1" lang="ja-JP" altLang="en-US" sz="1600" b="1" dirty="0">
                <a:solidFill>
                  <a:schemeClr val="tx1"/>
                </a:solidFill>
                <a:latin typeface="BIZ UDPゴシック" panose="020B0400000000000000" pitchFamily="50" charset="-128"/>
                <a:ea typeface="BIZ UDPゴシック" panose="020B0400000000000000" pitchFamily="50" charset="-128"/>
              </a:rPr>
              <a:t>▶万博会場周辺の道路交通のモニタリング・分析・予測を行い、必要に応じて追加的対策を実施</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a:p>
            <a:r>
              <a:rPr kumimoji="1" lang="ja-JP" altLang="en-US" sz="1500" dirty="0">
                <a:solidFill>
                  <a:schemeClr val="tx1"/>
                </a:solidFill>
                <a:latin typeface="BIZ UDPゴシック" panose="020B0400000000000000" pitchFamily="50" charset="-128"/>
                <a:ea typeface="BIZ UDPゴシック" panose="020B0400000000000000" pitchFamily="50" charset="-128"/>
              </a:rPr>
              <a:t>・万博開催期間中の本市管理道路の交通円滑化を図り、来場者輸送に資することを目的に設置した</a:t>
            </a:r>
            <a:r>
              <a:rPr kumimoji="1" lang="ja-JP" altLang="en-US" sz="1500" b="1" u="sng" dirty="0">
                <a:solidFill>
                  <a:schemeClr val="tx1"/>
                </a:solidFill>
                <a:latin typeface="BIZ UDPゴシック" panose="020B0400000000000000" pitchFamily="50" charset="-128"/>
                <a:ea typeface="BIZ UDPゴシック" panose="020B0400000000000000" pitchFamily="50" charset="-128"/>
              </a:rPr>
              <a:t>「大阪市道路交通円滑化対策会議」を通じ</a:t>
            </a:r>
            <a:r>
              <a:rPr kumimoji="1" lang="ja-JP" altLang="en-US" sz="1500" dirty="0">
                <a:solidFill>
                  <a:schemeClr val="tx1"/>
                </a:solidFill>
                <a:latin typeface="BIZ UDPゴシック" panose="020B0400000000000000" pitchFamily="50" charset="-128"/>
                <a:ea typeface="BIZ UDPゴシック" panose="020B0400000000000000" pitchFamily="50" charset="-128"/>
              </a:rPr>
              <a:t>、 会場周辺の交通監視用カメラ（</a:t>
            </a:r>
            <a:r>
              <a:rPr kumimoji="1" lang="en-US" altLang="ja-JP" sz="1500" dirty="0">
                <a:solidFill>
                  <a:schemeClr val="tx1"/>
                </a:solidFill>
                <a:latin typeface="BIZ UDPゴシック" panose="020B0400000000000000" pitchFamily="50" charset="-128"/>
                <a:ea typeface="BIZ UDPゴシック" panose="020B0400000000000000" pitchFamily="50" charset="-128"/>
              </a:rPr>
              <a:t>ITV</a:t>
            </a:r>
            <a:r>
              <a:rPr kumimoji="1" lang="ja-JP" altLang="en-US" sz="1500" dirty="0">
                <a:solidFill>
                  <a:schemeClr val="tx1"/>
                </a:solidFill>
                <a:latin typeface="BIZ UDPゴシック" panose="020B0400000000000000" pitchFamily="50" charset="-128"/>
                <a:ea typeface="BIZ UDPゴシック" panose="020B0400000000000000" pitchFamily="50" charset="-128"/>
              </a:rPr>
              <a:t>）等を活用し、</a:t>
            </a:r>
            <a:r>
              <a:rPr kumimoji="1" lang="ja-JP" altLang="en-US" sz="1500" b="1" u="sng" dirty="0">
                <a:solidFill>
                  <a:schemeClr val="tx1"/>
                </a:solidFill>
                <a:latin typeface="BIZ UDPゴシック" panose="020B0400000000000000" pitchFamily="50" charset="-128"/>
                <a:ea typeface="BIZ UDPゴシック" panose="020B0400000000000000" pitchFamily="50" charset="-128"/>
              </a:rPr>
              <a:t>開催期間中の交通モニタリング・予測等を行い、</a:t>
            </a:r>
            <a:r>
              <a:rPr kumimoji="1" lang="ja-JP" altLang="en-US" sz="1500" dirty="0">
                <a:solidFill>
                  <a:schemeClr val="tx1"/>
                </a:solidFill>
                <a:latin typeface="BIZ UDPゴシック" panose="020B0400000000000000" pitchFamily="50" charset="-128"/>
                <a:ea typeface="BIZ UDPゴシック" panose="020B0400000000000000" pitchFamily="50" charset="-128"/>
              </a:rPr>
              <a:t>必要に応じて、</a:t>
            </a:r>
            <a:r>
              <a:rPr kumimoji="1" lang="ja-JP" altLang="en-US" sz="1500" b="1" u="sng" dirty="0">
                <a:solidFill>
                  <a:schemeClr val="tx1"/>
                </a:solidFill>
                <a:latin typeface="BIZ UDPゴシック" panose="020B0400000000000000" pitchFamily="50" charset="-128"/>
                <a:ea typeface="BIZ UDPゴシック" panose="020B0400000000000000" pitchFamily="50" charset="-128"/>
              </a:rPr>
              <a:t>追加的対策を実施</a:t>
            </a:r>
          </a:p>
          <a:p>
            <a:r>
              <a:rPr kumimoji="1" lang="ja-JP" altLang="en-US" sz="1500" dirty="0">
                <a:solidFill>
                  <a:schemeClr val="tx1"/>
                </a:solidFill>
                <a:latin typeface="BIZ UDPゴシック" panose="020B0400000000000000" pitchFamily="50" charset="-128"/>
                <a:ea typeface="BIZ UDPゴシック" panose="020B0400000000000000" pitchFamily="50" charset="-128"/>
              </a:rPr>
              <a:t>・来場者輸送情報センターと交通情報やシャトルバス運行情報等の連携を実施</a:t>
            </a: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b="1" dirty="0">
                <a:solidFill>
                  <a:schemeClr val="tx1"/>
                </a:solidFill>
                <a:latin typeface="BIZ UDPゴシック" panose="020B0400000000000000" pitchFamily="50" charset="-128"/>
                <a:ea typeface="BIZ UDPゴシック" panose="020B0400000000000000" pitchFamily="50" charset="-128"/>
              </a:rPr>
              <a:t>▶円滑な会場アクセスにつながる取組み</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a:p>
            <a:r>
              <a:rPr kumimoji="1" lang="ja-JP" altLang="en-US" sz="1500" dirty="0">
                <a:solidFill>
                  <a:schemeClr val="tx1"/>
                </a:solidFill>
                <a:latin typeface="BIZ UDPゴシック" panose="020B0400000000000000" pitchFamily="50" charset="-128"/>
                <a:ea typeface="BIZ UDPゴシック" panose="020B0400000000000000" pitchFamily="50" charset="-128"/>
              </a:rPr>
              <a:t>・会場へのアクセスルート主要駅の構内混雑状況の見える化機能を付加した</a:t>
            </a:r>
            <a:r>
              <a:rPr kumimoji="1" lang="en-US" altLang="ja-JP" sz="1500" b="1" u="sng" dirty="0">
                <a:solidFill>
                  <a:schemeClr val="tx1"/>
                </a:solidFill>
                <a:latin typeface="BIZ UDPゴシック" panose="020B0400000000000000" pitchFamily="50" charset="-128"/>
                <a:ea typeface="BIZ UDPゴシック" panose="020B0400000000000000" pitchFamily="50" charset="-128"/>
              </a:rPr>
              <a:t>e METRO</a:t>
            </a:r>
            <a:r>
              <a:rPr kumimoji="1" lang="ja-JP" altLang="en-US" sz="1500" b="1" u="sng" dirty="0">
                <a:solidFill>
                  <a:schemeClr val="tx1"/>
                </a:solidFill>
                <a:latin typeface="BIZ UDPゴシック" panose="020B0400000000000000" pitchFamily="50" charset="-128"/>
                <a:ea typeface="BIZ UDPゴシック" panose="020B0400000000000000" pitchFamily="50" charset="-128"/>
              </a:rPr>
              <a:t>アプリの活用</a:t>
            </a:r>
            <a:endParaRPr kumimoji="1" lang="en-US" altLang="ja-JP" sz="1500" b="1" u="sng" dirty="0">
              <a:solidFill>
                <a:schemeClr val="tx1"/>
              </a:solidFill>
              <a:latin typeface="BIZ UDPゴシック" panose="020B0400000000000000" pitchFamily="50" charset="-128"/>
              <a:ea typeface="BIZ UDPゴシック" panose="020B0400000000000000" pitchFamily="50" charset="-128"/>
            </a:endParaRPr>
          </a:p>
          <a:p>
            <a:r>
              <a:rPr kumimoji="1" lang="ja-JP" altLang="en-US" sz="1500" dirty="0">
                <a:solidFill>
                  <a:schemeClr val="tx1"/>
                </a:solidFill>
                <a:latin typeface="BIZ UDPゴシック" panose="020B0400000000000000" pitchFamily="50" charset="-128"/>
                <a:ea typeface="BIZ UDPゴシック" panose="020B0400000000000000" pitchFamily="50" charset="-128"/>
              </a:rPr>
              <a:t>・会場と主要な鉄道駅を結ぶシャトルバス及び空港直行バスの乗車券を予約・決済できる</a:t>
            </a:r>
            <a:r>
              <a:rPr kumimoji="1" lang="en-US" altLang="ja-JP" sz="1500" b="1" u="sng" dirty="0">
                <a:solidFill>
                  <a:schemeClr val="tx1"/>
                </a:solidFill>
                <a:latin typeface="BIZ UDPゴシック" panose="020B0400000000000000" pitchFamily="50" charset="-128"/>
                <a:ea typeface="BIZ UDPゴシック" panose="020B0400000000000000" pitchFamily="50" charset="-128"/>
              </a:rPr>
              <a:t>KANSAI </a:t>
            </a:r>
            <a:r>
              <a:rPr kumimoji="1" lang="en-US" altLang="ja-JP" sz="1500" b="1" u="sng" dirty="0" err="1">
                <a:solidFill>
                  <a:schemeClr val="tx1"/>
                </a:solidFill>
                <a:latin typeface="BIZ UDPゴシック" panose="020B0400000000000000" pitchFamily="50" charset="-128"/>
                <a:ea typeface="BIZ UDPゴシック" panose="020B0400000000000000" pitchFamily="50" charset="-128"/>
              </a:rPr>
              <a:t>MaaS</a:t>
            </a:r>
            <a:r>
              <a:rPr kumimoji="1" lang="ja-JP" altLang="en-US" sz="1500" b="1" u="sng" dirty="0">
                <a:solidFill>
                  <a:schemeClr val="tx1"/>
                </a:solidFill>
                <a:latin typeface="BIZ UDPゴシック" panose="020B0400000000000000" pitchFamily="50" charset="-128"/>
                <a:ea typeface="BIZ UDPゴシック" panose="020B0400000000000000" pitchFamily="50" charset="-128"/>
              </a:rPr>
              <a:t>の活用</a:t>
            </a:r>
            <a:endParaRPr kumimoji="1" lang="en-US" altLang="ja-JP" sz="1500" b="1" u="sng"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b="1" dirty="0">
                <a:solidFill>
                  <a:schemeClr val="tx1"/>
                </a:solidFill>
                <a:latin typeface="BIZ UDPゴシック" panose="020B0400000000000000" pitchFamily="50" charset="-128"/>
                <a:ea typeface="BIZ UDPゴシック" panose="020B0400000000000000" pitchFamily="50" charset="-128"/>
              </a:rPr>
              <a:t>▶府市等が実施する規制を伴う道路工事にかかる調整や占用事業者が実施する工事抑制への協力呼びかけ</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a:p>
            <a:r>
              <a:rPr kumimoji="1" lang="ja-JP" altLang="en-US" sz="1500" dirty="0">
                <a:solidFill>
                  <a:schemeClr val="tx1"/>
                </a:solidFill>
                <a:latin typeface="BIZ UDPゴシック" panose="020B0400000000000000" pitchFamily="50" charset="-128"/>
                <a:ea typeface="BIZ UDPゴシック" panose="020B0400000000000000" pitchFamily="50" charset="-128"/>
              </a:rPr>
              <a:t>・シャトルバスの運行ルートや来場者等の主要アクセスルートとなる阪神高速道路を補完する路線などで、</a:t>
            </a:r>
            <a:r>
              <a:rPr kumimoji="1" lang="en-US" altLang="ja-JP" sz="1500" dirty="0">
                <a:solidFill>
                  <a:schemeClr val="tx1"/>
                </a:solidFill>
                <a:latin typeface="BIZ UDPゴシック" panose="020B0400000000000000" pitchFamily="50" charset="-128"/>
                <a:ea typeface="BIZ UDPゴシック" panose="020B0400000000000000" pitchFamily="50" charset="-128"/>
              </a:rPr>
              <a:t>TDM</a:t>
            </a:r>
            <a:r>
              <a:rPr kumimoji="1" lang="ja-JP" altLang="en-US" sz="1500" dirty="0">
                <a:solidFill>
                  <a:schemeClr val="tx1"/>
                </a:solidFill>
                <a:latin typeface="BIZ UDPゴシック" panose="020B0400000000000000" pitchFamily="50" charset="-128"/>
                <a:ea typeface="BIZ UDPゴシック" panose="020B0400000000000000" pitchFamily="50" charset="-128"/>
              </a:rPr>
              <a:t>を強く呼びかける期間（</a:t>
            </a:r>
            <a:r>
              <a:rPr kumimoji="1" lang="en-US" altLang="ja-JP" sz="1500" dirty="0">
                <a:solidFill>
                  <a:schemeClr val="tx1"/>
                </a:solidFill>
                <a:latin typeface="BIZ UDPゴシック" panose="020B0400000000000000" pitchFamily="50" charset="-128"/>
                <a:ea typeface="BIZ UDPゴシック" panose="020B0400000000000000" pitchFamily="50" charset="-128"/>
              </a:rPr>
              <a:t>10</a:t>
            </a:r>
            <a:r>
              <a:rPr kumimoji="1" lang="ja-JP" altLang="en-US" sz="1500" dirty="0">
                <a:solidFill>
                  <a:schemeClr val="tx1"/>
                </a:solidFill>
                <a:latin typeface="BIZ UDPゴシック" panose="020B0400000000000000" pitchFamily="50" charset="-128"/>
                <a:ea typeface="BIZ UDPゴシック" panose="020B0400000000000000" pitchFamily="50" charset="-128"/>
              </a:rPr>
              <a:t>月～閉幕まで）、呼びかける期間（</a:t>
            </a:r>
            <a:r>
              <a:rPr kumimoji="1" lang="en-US" altLang="ja-JP" sz="1500" dirty="0">
                <a:solidFill>
                  <a:schemeClr val="tx1"/>
                </a:solidFill>
                <a:latin typeface="BIZ UDPゴシック" panose="020B0400000000000000" pitchFamily="50" charset="-128"/>
                <a:ea typeface="BIZ UDPゴシック" panose="020B0400000000000000" pitchFamily="50" charset="-128"/>
              </a:rPr>
              <a:t>6</a:t>
            </a:r>
            <a:r>
              <a:rPr kumimoji="1" lang="ja-JP" altLang="en-US" sz="1500" dirty="0">
                <a:solidFill>
                  <a:schemeClr val="tx1"/>
                </a:solidFill>
                <a:latin typeface="BIZ UDPゴシック" panose="020B0400000000000000" pitchFamily="50" charset="-128"/>
                <a:ea typeface="BIZ UDPゴシック" panose="020B0400000000000000" pitchFamily="50" charset="-128"/>
              </a:rPr>
              <a:t>月及び</a:t>
            </a:r>
            <a:r>
              <a:rPr kumimoji="1" lang="en-US" altLang="ja-JP" sz="1500" dirty="0">
                <a:solidFill>
                  <a:schemeClr val="tx1"/>
                </a:solidFill>
                <a:latin typeface="BIZ UDPゴシック" panose="020B0400000000000000" pitchFamily="50" charset="-128"/>
                <a:ea typeface="BIZ UDPゴシック" panose="020B0400000000000000" pitchFamily="50" charset="-128"/>
              </a:rPr>
              <a:t>8</a:t>
            </a:r>
            <a:r>
              <a:rPr kumimoji="1" lang="ja-JP" altLang="en-US" sz="1500" dirty="0">
                <a:solidFill>
                  <a:schemeClr val="tx1"/>
                </a:solidFill>
                <a:latin typeface="BIZ UDPゴシック" panose="020B0400000000000000" pitchFamily="50" charset="-128"/>
                <a:ea typeface="BIZ UDPゴシック" panose="020B0400000000000000" pitchFamily="50" charset="-128"/>
              </a:rPr>
              <a:t>月中旬から</a:t>
            </a:r>
            <a:r>
              <a:rPr kumimoji="1" lang="en-US" altLang="ja-JP" sz="1500" dirty="0">
                <a:solidFill>
                  <a:schemeClr val="tx1"/>
                </a:solidFill>
                <a:latin typeface="BIZ UDPゴシック" panose="020B0400000000000000" pitchFamily="50" charset="-128"/>
                <a:ea typeface="BIZ UDPゴシック" panose="020B0400000000000000" pitchFamily="50" charset="-128"/>
              </a:rPr>
              <a:t>9</a:t>
            </a:r>
            <a:r>
              <a:rPr kumimoji="1" lang="ja-JP" altLang="en-US" sz="1500" dirty="0">
                <a:solidFill>
                  <a:schemeClr val="tx1"/>
                </a:solidFill>
                <a:latin typeface="BIZ UDPゴシック" panose="020B0400000000000000" pitchFamily="50" charset="-128"/>
                <a:ea typeface="BIZ UDPゴシック" panose="020B0400000000000000" pitchFamily="50" charset="-128"/>
              </a:rPr>
              <a:t>月末）に、道路管理者による交通規制を伴う⼯事については、夜間⼯事への振替等を⾏うとともに、占⽤事業者に対しても協⼒を呼びかけ、工事抑制を実施	</a:t>
            </a: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p:txBody>
      </p:sp>
      <p:sp>
        <p:nvSpPr>
          <p:cNvPr id="19" name="正方形/長方形 18">
            <a:extLst>
              <a:ext uri="{FF2B5EF4-FFF2-40B4-BE49-F238E27FC236}">
                <a16:creationId xmlns:a16="http://schemas.microsoft.com/office/drawing/2014/main" id="{C2EA47B5-D569-4B5C-B4D0-5F8495DC2525}"/>
              </a:ext>
            </a:extLst>
          </p:cNvPr>
          <p:cNvSpPr/>
          <p:nvPr/>
        </p:nvSpPr>
        <p:spPr>
          <a:xfrm>
            <a:off x="359136" y="2152554"/>
            <a:ext cx="11354952" cy="325410"/>
          </a:xfrm>
          <a:prstGeom prst="rect">
            <a:avLst/>
          </a:prstGeom>
          <a:noFill/>
          <a:ln w="12700" cap="flat" cmpd="sng" algn="ctr">
            <a:noFill/>
            <a:prstDash val="solid"/>
            <a:miter lim="800000"/>
          </a:ln>
          <a:effectLst/>
        </p:spPr>
        <p:txBody>
          <a:bodyPr rtlCol="0" anchor="t" anchorCtr="0">
            <a:spAutoFit/>
          </a:bodyPr>
          <a:lstStyle/>
          <a:p>
            <a:pPr>
              <a:lnSpc>
                <a:spcPts val="2000"/>
              </a:lnSpc>
            </a:pPr>
            <a:r>
              <a:rPr kumimoji="1" lang="ja-JP" altLang="en-US" sz="1600" b="1" kern="1200" dirty="0">
                <a:solidFill>
                  <a:prstClr val="black"/>
                </a:solidFill>
                <a:latin typeface="BIZ UDPゴシック" panose="020B0400000000000000" pitchFamily="50" charset="-128"/>
                <a:ea typeface="BIZ UDPゴシック" panose="020B0400000000000000" pitchFamily="50" charset="-128"/>
              </a:rPr>
              <a:t>（１）交通の円滑化にかかる取組みを推進</a:t>
            </a:r>
            <a:endParaRPr kumimoji="1" lang="en-US" altLang="ja-JP" sz="1600" b="1" kern="1200" dirty="0">
              <a:solidFill>
                <a:prstClr val="black"/>
              </a:solidFill>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7DDCA82A-6436-452B-5D08-37307A9E1D65}"/>
              </a:ext>
            </a:extLst>
          </p:cNvPr>
          <p:cNvSpPr>
            <a:spLocks noGrp="1"/>
          </p:cNvSpPr>
          <p:nvPr>
            <p:ph type="sldNum" sz="quarter" idx="2"/>
          </p:nvPr>
        </p:nvSpPr>
        <p:spPr>
          <a:xfrm>
            <a:off x="11836791" y="6379695"/>
            <a:ext cx="326369" cy="426463"/>
          </a:xfrm>
        </p:spPr>
        <p:txBody>
          <a:bodyPr/>
          <a:lstStyle/>
          <a:p>
            <a:fld id="{86CB4B4D-7CA3-9044-876B-883B54F8677D}" type="slidenum">
              <a:rPr lang="en-US" altLang="ja-JP" sz="1600" b="1" smtClean="0">
                <a:solidFill>
                  <a:schemeClr val="tx1"/>
                </a:solidFill>
                <a:latin typeface="游ゴシック" panose="020B0400000000000000" pitchFamily="50" charset="-128"/>
                <a:ea typeface="游ゴシック" panose="020B0400000000000000" pitchFamily="50" charset="-128"/>
              </a:rPr>
              <a:t>9</a:t>
            </a:fld>
            <a:endParaRPr lang="ja-JP" altLang="en-US" sz="1600" b="1" dirty="0">
              <a:solidFill>
                <a:schemeClr val="tx1"/>
              </a:solidFill>
              <a:latin typeface="游ゴシック" panose="020B0400000000000000" pitchFamily="50" charset="-128"/>
              <a:ea typeface="游ゴシック" panose="020B0400000000000000" pitchFamily="50" charset="-128"/>
            </a:endParaRPr>
          </a:p>
        </p:txBody>
      </p:sp>
      <p:pic>
        <p:nvPicPr>
          <p:cNvPr id="6" name="図 5">
            <a:extLst>
              <a:ext uri="{FF2B5EF4-FFF2-40B4-BE49-F238E27FC236}">
                <a16:creationId xmlns:a16="http://schemas.microsoft.com/office/drawing/2014/main" id="{A71768FC-D7C9-3BEC-620E-D79A88191538}"/>
              </a:ext>
            </a:extLst>
          </p:cNvPr>
          <p:cNvPicPr>
            <a:picLocks noChangeAspect="1"/>
          </p:cNvPicPr>
          <p:nvPr/>
        </p:nvPicPr>
        <p:blipFill>
          <a:blip r:embed="rId2"/>
          <a:stretch>
            <a:fillRect/>
          </a:stretch>
        </p:blipFill>
        <p:spPr>
          <a:xfrm>
            <a:off x="10267928" y="3447775"/>
            <a:ext cx="1193238" cy="892940"/>
          </a:xfrm>
          <a:prstGeom prst="rect">
            <a:avLst/>
          </a:prstGeom>
        </p:spPr>
      </p:pic>
      <p:sp>
        <p:nvSpPr>
          <p:cNvPr id="12" name="テキスト ボックス 11">
            <a:extLst>
              <a:ext uri="{FF2B5EF4-FFF2-40B4-BE49-F238E27FC236}">
                <a16:creationId xmlns:a16="http://schemas.microsoft.com/office/drawing/2014/main" id="{A6C7A676-DAFF-7228-86FF-2C63050037F9}"/>
              </a:ext>
            </a:extLst>
          </p:cNvPr>
          <p:cNvSpPr txBox="1"/>
          <p:nvPr/>
        </p:nvSpPr>
        <p:spPr>
          <a:xfrm>
            <a:off x="10267928" y="4340715"/>
            <a:ext cx="1191004"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ja-JP" altLang="en-US" sz="800" dirty="0">
                <a:latin typeface="BIZ UDPゴシック" panose="020B0400000000000000" pitchFamily="50" charset="-128"/>
                <a:ea typeface="BIZ UDPゴシック" panose="020B0400000000000000" pitchFamily="50" charset="-128"/>
              </a:rPr>
              <a:t>配信する画像の一例</a:t>
            </a:r>
          </a:p>
        </p:txBody>
      </p:sp>
      <p:sp>
        <p:nvSpPr>
          <p:cNvPr id="9" name="正方形/長方形 8">
            <a:extLst>
              <a:ext uri="{FF2B5EF4-FFF2-40B4-BE49-F238E27FC236}">
                <a16:creationId xmlns:a16="http://schemas.microsoft.com/office/drawing/2014/main" id="{D535834A-6988-DABD-5D33-3337F3B263C4}"/>
              </a:ext>
            </a:extLst>
          </p:cNvPr>
          <p:cNvSpPr/>
          <p:nvPr/>
        </p:nvSpPr>
        <p:spPr>
          <a:xfrm>
            <a:off x="481839" y="5509582"/>
            <a:ext cx="11354952" cy="362343"/>
          </a:xfrm>
          <a:prstGeom prst="rect">
            <a:avLst/>
          </a:prstGeom>
          <a:noFill/>
          <a:ln w="12700" cap="flat" cmpd="sng" algn="ctr">
            <a:noFill/>
            <a:prstDash val="solid"/>
            <a:miter lim="800000"/>
          </a:ln>
          <a:effectLst/>
        </p:spPr>
        <p:txBody>
          <a:bodyPr rtlCol="0" anchor="t" anchorCtr="0">
            <a:spAutoFit/>
          </a:bodyPr>
          <a:lstStyle/>
          <a:p>
            <a:pPr defTabSz="457200" hangingPunct="1">
              <a:lnSpc>
                <a:spcPts val="2500"/>
              </a:lnSpc>
            </a:pP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（２）一般交通への</a:t>
            </a:r>
            <a:r>
              <a:rPr kumimoji="1" lang="en-US" altLang="ja-JP" sz="1600" b="1" kern="1200" dirty="0">
                <a:solidFill>
                  <a:schemeClr val="tx1"/>
                </a:solidFill>
                <a:latin typeface="BIZ UDPゴシック" panose="020B0400000000000000" pitchFamily="50" charset="-128"/>
                <a:ea typeface="BIZ UDPゴシック" panose="020B0400000000000000" pitchFamily="50" charset="-128"/>
              </a:rPr>
              <a:t>TDM</a:t>
            </a: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の働きかけ実施　　</a:t>
            </a:r>
            <a:r>
              <a:rPr kumimoji="1" lang="en-US" altLang="ja-JP" sz="1600" b="1" kern="1200"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a:t>
            </a:r>
            <a:r>
              <a:rPr lang="ja-JP" altLang="en-US" sz="1600" b="1" dirty="0">
                <a:latin typeface="BIZ UDPゴシック" panose="020B0400000000000000" pitchFamily="50" charset="-128"/>
                <a:ea typeface="BIZ UDPゴシック" panose="020B0400000000000000" pitchFamily="50" charset="-128"/>
              </a:rPr>
              <a:t>（参考） </a:t>
            </a:r>
            <a:r>
              <a:rPr lang="en-US" altLang="ja-JP" sz="1600" b="1" dirty="0">
                <a:latin typeface="BIZ UDPゴシック" panose="020B0400000000000000" pitchFamily="50" charset="-128"/>
                <a:ea typeface="BIZ UDPゴシック" panose="020B0400000000000000" pitchFamily="50" charset="-128"/>
              </a:rPr>
              <a:t>TDM</a:t>
            </a:r>
            <a:r>
              <a:rPr lang="ja-JP" altLang="en-US" sz="1600" b="1" dirty="0">
                <a:latin typeface="BIZ UDPゴシック" panose="020B0400000000000000" pitchFamily="50" charset="-128"/>
                <a:ea typeface="BIZ UDPゴシック" panose="020B0400000000000000" pitchFamily="50" charset="-128"/>
              </a:rPr>
              <a:t>の取組について」にて説明</a:t>
            </a:r>
          </a:p>
        </p:txBody>
      </p:sp>
    </p:spTree>
    <p:extLst>
      <p:ext uri="{BB962C8B-B14F-4D97-AF65-F5344CB8AC3E}">
        <p14:creationId xmlns:p14="http://schemas.microsoft.com/office/powerpoint/2010/main" val="376001141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432431" y="6618151"/>
            <a:ext cx="2992776" cy="195943"/>
          </a:xfrm>
          <a:prstGeom prst="rect">
            <a:avLst/>
          </a:prstGeom>
          <a:solidFill>
            <a:srgbClr val="E6001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1" name="正方形/長方形 10">
            <a:extLst>
              <a:ext uri="{FF2B5EF4-FFF2-40B4-BE49-F238E27FC236}">
                <a16:creationId xmlns:a16="http://schemas.microsoft.com/office/drawing/2014/main" id="{5E4D491B-00C0-8A5C-AD80-96D93554C928}"/>
              </a:ext>
            </a:extLst>
          </p:cNvPr>
          <p:cNvSpPr/>
          <p:nvPr/>
        </p:nvSpPr>
        <p:spPr>
          <a:xfrm>
            <a:off x="6252044" y="455630"/>
            <a:ext cx="4424921" cy="679225"/>
          </a:xfrm>
          <a:prstGeom prst="rect">
            <a:avLst/>
          </a:prstGeom>
          <a:noFill/>
          <a:ln w="28575" cap="flat" cmpd="sng" algn="ctr">
            <a:solidFill>
              <a:schemeClr val="accent1">
                <a:lumMod val="60000"/>
                <a:lumOff val="40000"/>
              </a:schemeClr>
            </a:solidFill>
            <a:prstDash val="solid"/>
            <a:miter lim="800000"/>
          </a:ln>
          <a:effectLst/>
        </p:spPr>
        <p:txBody>
          <a:bodyPr wrap="square" rtlCol="0" anchor="t" anchorCtr="0">
            <a:spAutoFit/>
          </a:bodyPr>
          <a:lstStyle/>
          <a:p>
            <a:pPr defTabSz="457200" hangingPunct="1">
              <a:lnSpc>
                <a:spcPts val="2500"/>
              </a:lnSpc>
            </a:pPr>
            <a:r>
              <a:rPr kumimoji="1" lang="ja-JP" altLang="en-US" sz="1400" b="1" kern="1200" dirty="0">
                <a:solidFill>
                  <a:schemeClr val="tx1"/>
                </a:solidFill>
                <a:latin typeface="BIZ UDPゴシック" panose="020B0400000000000000" pitchFamily="50" charset="-128"/>
                <a:ea typeface="BIZ UDPゴシック" panose="020B0400000000000000" pitchFamily="50" charset="-128"/>
              </a:rPr>
              <a:t>▶府市等が実施する規制を伴う道路工事にかかる調整</a:t>
            </a:r>
            <a:endParaRPr kumimoji="1" lang="en-US" altLang="ja-JP" sz="1400" b="1" kern="1200" dirty="0">
              <a:solidFill>
                <a:schemeClr val="tx1"/>
              </a:solidFill>
              <a:latin typeface="BIZ UDPゴシック" panose="020B0400000000000000" pitchFamily="50" charset="-128"/>
              <a:ea typeface="BIZ UDPゴシック" panose="020B0400000000000000" pitchFamily="50" charset="-128"/>
            </a:endParaRPr>
          </a:p>
          <a:p>
            <a:pPr defTabSz="457200" hangingPunct="1">
              <a:lnSpc>
                <a:spcPts val="2500"/>
              </a:lnSpc>
            </a:pPr>
            <a:r>
              <a:rPr kumimoji="1" lang="ja-JP" altLang="en-US" sz="1400" b="1" kern="1200" dirty="0">
                <a:solidFill>
                  <a:schemeClr val="tx1"/>
                </a:solidFill>
                <a:latin typeface="BIZ UDPゴシック" panose="020B0400000000000000" pitchFamily="50" charset="-128"/>
                <a:ea typeface="BIZ UDPゴシック" panose="020B0400000000000000" pitchFamily="50" charset="-128"/>
              </a:rPr>
              <a:t>　占用事業者が実施する工事抑制への協力呼びかけ</a:t>
            </a:r>
          </a:p>
        </p:txBody>
      </p:sp>
      <p:sp>
        <p:nvSpPr>
          <p:cNvPr id="4" name="スライド番号プレースホルダー 3">
            <a:extLst>
              <a:ext uri="{FF2B5EF4-FFF2-40B4-BE49-F238E27FC236}">
                <a16:creationId xmlns:a16="http://schemas.microsoft.com/office/drawing/2014/main" id="{7DDCA82A-6436-452B-5D08-37307A9E1D65}"/>
              </a:ext>
            </a:extLst>
          </p:cNvPr>
          <p:cNvSpPr>
            <a:spLocks noGrp="1"/>
          </p:cNvSpPr>
          <p:nvPr>
            <p:ph type="sldNum" sz="quarter" idx="2"/>
          </p:nvPr>
        </p:nvSpPr>
        <p:spPr>
          <a:xfrm>
            <a:off x="11836791" y="6379695"/>
            <a:ext cx="326369" cy="426463"/>
          </a:xfrm>
        </p:spPr>
        <p:txBody>
          <a:bodyPr/>
          <a:lstStyle/>
          <a:p>
            <a:fld id="{86CB4B4D-7CA3-9044-876B-883B54F8677D}" type="slidenum">
              <a:rPr lang="en-US" altLang="ja-JP" sz="1600" b="1" smtClean="0">
                <a:solidFill>
                  <a:schemeClr val="tx1"/>
                </a:solidFill>
                <a:latin typeface="游ゴシック" panose="020B0400000000000000" pitchFamily="50" charset="-128"/>
                <a:ea typeface="游ゴシック" panose="020B0400000000000000" pitchFamily="50" charset="-128"/>
              </a:rPr>
              <a:t>10</a:t>
            </a:fld>
            <a:endParaRPr lang="ja-JP" altLang="en-US" sz="1600" b="1" dirty="0">
              <a:solidFill>
                <a:schemeClr val="tx1"/>
              </a:solidFill>
              <a:latin typeface="游ゴシック" panose="020B0400000000000000" pitchFamily="50" charset="-128"/>
              <a:ea typeface="游ゴシック" panose="020B0400000000000000" pitchFamily="50" charset="-128"/>
            </a:endParaRPr>
          </a:p>
        </p:txBody>
      </p:sp>
      <p:sp>
        <p:nvSpPr>
          <p:cNvPr id="27" name="正方形/長方形 26">
            <a:extLst>
              <a:ext uri="{FF2B5EF4-FFF2-40B4-BE49-F238E27FC236}">
                <a16:creationId xmlns:a16="http://schemas.microsoft.com/office/drawing/2014/main" id="{B61D6F39-D314-4289-BFCC-62ADDBEAB629}"/>
              </a:ext>
            </a:extLst>
          </p:cNvPr>
          <p:cNvSpPr/>
          <p:nvPr/>
        </p:nvSpPr>
        <p:spPr>
          <a:xfrm>
            <a:off x="9316517" y="4484699"/>
            <a:ext cx="720839" cy="539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icture 3">
            <a:extLst>
              <a:ext uri="{FF2B5EF4-FFF2-40B4-BE49-F238E27FC236}">
                <a16:creationId xmlns:a16="http://schemas.microsoft.com/office/drawing/2014/main" id="{B2F2DFCC-649A-48BA-9AD8-A238D7F5C7F3}"/>
              </a:ext>
            </a:extLst>
          </p:cNvPr>
          <p:cNvPicPr>
            <a:picLocks noChangeAspect="1"/>
          </p:cNvPicPr>
          <p:nvPr/>
        </p:nvPicPr>
        <p:blipFill>
          <a:blip r:embed="rId2"/>
          <a:srcRect l="4426" t="6635" r="4427" b="7079"/>
          <a:stretch/>
        </p:blipFill>
        <p:spPr>
          <a:xfrm>
            <a:off x="9122287" y="1962077"/>
            <a:ext cx="2714504" cy="3761068"/>
          </a:xfrm>
          <a:prstGeom prst="rect">
            <a:avLst/>
          </a:prstGeom>
        </p:spPr>
      </p:pic>
      <p:pic>
        <p:nvPicPr>
          <p:cNvPr id="34" name="Picture 2">
            <a:extLst>
              <a:ext uri="{FF2B5EF4-FFF2-40B4-BE49-F238E27FC236}">
                <a16:creationId xmlns:a16="http://schemas.microsoft.com/office/drawing/2014/main" id="{321E3E4D-319C-420B-93B7-E167BE2A7ED3}"/>
              </a:ext>
            </a:extLst>
          </p:cNvPr>
          <p:cNvPicPr>
            <a:picLocks noChangeAspect="1"/>
          </p:cNvPicPr>
          <p:nvPr/>
        </p:nvPicPr>
        <p:blipFill>
          <a:blip r:embed="rId3"/>
          <a:srcRect l="1295" t="3512" r="1554" b="4251"/>
          <a:stretch/>
        </p:blipFill>
        <p:spPr>
          <a:xfrm>
            <a:off x="6213875" y="1718843"/>
            <a:ext cx="2994222" cy="4157379"/>
          </a:xfrm>
          <a:prstGeom prst="rect">
            <a:avLst/>
          </a:prstGeom>
        </p:spPr>
      </p:pic>
      <p:sp>
        <p:nvSpPr>
          <p:cNvPr id="35" name="テキスト ボックス 15">
            <a:extLst>
              <a:ext uri="{FF2B5EF4-FFF2-40B4-BE49-F238E27FC236}">
                <a16:creationId xmlns:a16="http://schemas.microsoft.com/office/drawing/2014/main" id="{BC407369-CE99-4E86-A754-BB1EA4772837}"/>
              </a:ext>
            </a:extLst>
          </p:cNvPr>
          <p:cNvSpPr txBox="1"/>
          <p:nvPr/>
        </p:nvSpPr>
        <p:spPr>
          <a:xfrm>
            <a:off x="6252044" y="1491009"/>
            <a:ext cx="2795933" cy="271370"/>
          </a:xfrm>
          <a:prstGeom prst="rect">
            <a:avLst/>
          </a:prstGeom>
          <a:solidFill>
            <a:schemeClr val="accent5"/>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000" b="1" dirty="0">
                <a:solidFill>
                  <a:schemeClr val="bg1"/>
                </a:solidFill>
                <a:latin typeface="BIZ UDPゴシック" panose="020B0400000000000000" pitchFamily="50" charset="-128"/>
                <a:ea typeface="BIZ UDPゴシック" panose="020B0400000000000000" pitchFamily="50" charset="-128"/>
              </a:rPr>
              <a:t>リーフレットによる協力呼びかけ</a:t>
            </a:r>
            <a:endParaRPr kumimoji="1" lang="en-US" altLang="ja-JP" sz="1000" b="1" dirty="0">
              <a:solidFill>
                <a:schemeClr val="bg1"/>
              </a:solidFill>
              <a:latin typeface="BIZ UDPゴシック" panose="020B0400000000000000" pitchFamily="50" charset="-128"/>
              <a:ea typeface="BIZ UDPゴシック" panose="020B0400000000000000" pitchFamily="50" charset="-128"/>
            </a:endParaRPr>
          </a:p>
        </p:txBody>
      </p:sp>
      <p:sp>
        <p:nvSpPr>
          <p:cNvPr id="36" name="正方形/長方形 35">
            <a:extLst>
              <a:ext uri="{FF2B5EF4-FFF2-40B4-BE49-F238E27FC236}">
                <a16:creationId xmlns:a16="http://schemas.microsoft.com/office/drawing/2014/main" id="{F8608A0C-3157-45E9-B0AA-DDF7D0DB69A7}"/>
              </a:ext>
            </a:extLst>
          </p:cNvPr>
          <p:cNvSpPr/>
          <p:nvPr/>
        </p:nvSpPr>
        <p:spPr>
          <a:xfrm>
            <a:off x="558144" y="501359"/>
            <a:ext cx="4052933" cy="314696"/>
          </a:xfrm>
          <a:prstGeom prst="rect">
            <a:avLst/>
          </a:prstGeom>
          <a:solidFill>
            <a:srgbClr val="FFFFFF"/>
          </a:solidFill>
          <a:ln w="28575" cap="flat" cmpd="sng" algn="ctr">
            <a:solidFill>
              <a:schemeClr val="accent1">
                <a:lumMod val="60000"/>
                <a:lumOff val="40000"/>
              </a:schemeClr>
            </a:solidFill>
            <a:prstDash val="solid"/>
            <a:miter lim="800000"/>
          </a:ln>
          <a:effectLst/>
        </p:spPr>
        <p:txBody>
          <a:bodyPr rtlCol="0" anchor="t" anchorCtr="0">
            <a:noAutofit/>
          </a:bodyPr>
          <a:lstStyle/>
          <a:p>
            <a:r>
              <a:rPr kumimoji="1" lang="ja-JP" altLang="en-US" sz="1400" b="1" dirty="0">
                <a:solidFill>
                  <a:schemeClr val="tx1"/>
                </a:solidFill>
                <a:latin typeface="BIZ UDPゴシック" panose="020B0400000000000000" pitchFamily="50" charset="-128"/>
                <a:ea typeface="BIZ UDPゴシック" panose="020B0400000000000000" pitchFamily="50" charset="-128"/>
              </a:rPr>
              <a:t>▶交通モニタリングを踏まえた、追加的対策の内容</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pic>
        <p:nvPicPr>
          <p:cNvPr id="6" name="図 5">
            <a:extLst>
              <a:ext uri="{FF2B5EF4-FFF2-40B4-BE49-F238E27FC236}">
                <a16:creationId xmlns:a16="http://schemas.microsoft.com/office/drawing/2014/main" id="{38746EAE-A0FE-9EAA-E7A3-DF9DAFE19BE4}"/>
              </a:ext>
            </a:extLst>
          </p:cNvPr>
          <p:cNvPicPr>
            <a:picLocks noChangeAspect="1"/>
          </p:cNvPicPr>
          <p:nvPr/>
        </p:nvPicPr>
        <p:blipFill>
          <a:blip r:embed="rId4"/>
          <a:stretch>
            <a:fillRect/>
          </a:stretch>
        </p:blipFill>
        <p:spPr>
          <a:xfrm>
            <a:off x="558144" y="1380719"/>
            <a:ext cx="5352187" cy="1338205"/>
          </a:xfrm>
          <a:prstGeom prst="rect">
            <a:avLst/>
          </a:prstGeom>
        </p:spPr>
      </p:pic>
      <p:pic>
        <p:nvPicPr>
          <p:cNvPr id="7" name="図 6">
            <a:extLst>
              <a:ext uri="{FF2B5EF4-FFF2-40B4-BE49-F238E27FC236}">
                <a16:creationId xmlns:a16="http://schemas.microsoft.com/office/drawing/2014/main" id="{D54F146A-BCA1-A6BE-70C2-EDE48EB5B107}"/>
              </a:ext>
            </a:extLst>
          </p:cNvPr>
          <p:cNvPicPr>
            <a:picLocks noChangeAspect="1"/>
          </p:cNvPicPr>
          <p:nvPr/>
        </p:nvPicPr>
        <p:blipFill>
          <a:blip r:embed="rId5"/>
          <a:stretch>
            <a:fillRect/>
          </a:stretch>
        </p:blipFill>
        <p:spPr>
          <a:xfrm>
            <a:off x="565141" y="3355884"/>
            <a:ext cx="5366148" cy="1984859"/>
          </a:xfrm>
          <a:prstGeom prst="rect">
            <a:avLst/>
          </a:prstGeom>
        </p:spPr>
      </p:pic>
      <p:sp>
        <p:nvSpPr>
          <p:cNvPr id="9" name="テキスト ボックス 8">
            <a:extLst>
              <a:ext uri="{FF2B5EF4-FFF2-40B4-BE49-F238E27FC236}">
                <a16:creationId xmlns:a16="http://schemas.microsoft.com/office/drawing/2014/main" id="{2CF7796A-E3B4-1692-A0BA-79EEFFA3780E}"/>
              </a:ext>
            </a:extLst>
          </p:cNvPr>
          <p:cNvSpPr txBox="1"/>
          <p:nvPr/>
        </p:nvSpPr>
        <p:spPr>
          <a:xfrm>
            <a:off x="297354" y="945306"/>
            <a:ext cx="6033772"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1" lang="ja-JP" altLang="en-US" sz="1400" dirty="0">
                <a:latin typeface="BIZ UDPゴシック" panose="020B0400000000000000" pitchFamily="50" charset="-128"/>
                <a:ea typeface="BIZ UDPゴシック" panose="020B0400000000000000" pitchFamily="50" charset="-128"/>
              </a:rPr>
              <a:t>・追加的対策</a:t>
            </a:r>
            <a:r>
              <a:rPr kumimoji="1" lang="en-US" altLang="ja-JP" sz="1400" dirty="0">
                <a:latin typeface="BIZ UDPゴシック" panose="020B0400000000000000" pitchFamily="50" charset="-128"/>
                <a:ea typeface="BIZ UDPゴシック" panose="020B0400000000000000" pitchFamily="50" charset="-128"/>
              </a:rPr>
              <a:t>A</a:t>
            </a:r>
            <a:r>
              <a:rPr kumimoji="1" lang="ja-JP" altLang="en-US" sz="1400" dirty="0">
                <a:latin typeface="BIZ UDPゴシック" panose="020B0400000000000000" pitchFamily="50" charset="-128"/>
                <a:ea typeface="BIZ UDPゴシック" panose="020B0400000000000000" pitchFamily="50" charset="-128"/>
              </a:rPr>
              <a:t>（交通量の状況に関わらず、予め期間を決めて実施する対策）</a:t>
            </a:r>
            <a:endParaRPr kumimoji="1" lang="en-US" altLang="ja-JP" sz="1400"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E0FA2AB5-E28C-868D-EDCD-444F7DC30A43}"/>
              </a:ext>
            </a:extLst>
          </p:cNvPr>
          <p:cNvSpPr txBox="1"/>
          <p:nvPr/>
        </p:nvSpPr>
        <p:spPr>
          <a:xfrm>
            <a:off x="282554" y="2994549"/>
            <a:ext cx="7124214"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1" lang="ja-JP" altLang="en-US" sz="1300" dirty="0">
                <a:latin typeface="+mn-ea"/>
                <a:ea typeface="+mn-ea"/>
              </a:rPr>
              <a:t>・追加的対策</a:t>
            </a:r>
            <a:r>
              <a:rPr kumimoji="1" lang="en-US" altLang="ja-JP" sz="1300" dirty="0">
                <a:latin typeface="+mn-ea"/>
                <a:ea typeface="+mn-ea"/>
              </a:rPr>
              <a:t>B</a:t>
            </a:r>
            <a:r>
              <a:rPr kumimoji="1" lang="ja-JP" altLang="en-US" sz="1300" dirty="0">
                <a:latin typeface="+mn-ea"/>
                <a:ea typeface="+mn-ea"/>
              </a:rPr>
              <a:t>（交通容量を超過する見込みとなった場合に、機動的に実施する対策</a:t>
            </a:r>
            <a:r>
              <a:rPr kumimoji="1" lang="ja-JP" altLang="en-US" sz="1300" dirty="0">
                <a:latin typeface="Meiryo UI" panose="020B0604030504040204" pitchFamily="50" charset="-128"/>
                <a:ea typeface="Meiryo UI" panose="020B0604030504040204" pitchFamily="50" charset="-128"/>
              </a:rPr>
              <a:t>）</a:t>
            </a:r>
            <a:endParaRPr kumimoji="1" lang="en-US" altLang="ja-JP" sz="1300" dirty="0">
              <a:latin typeface="+mn-ea"/>
              <a:ea typeface="+mn-ea"/>
            </a:endParaRPr>
          </a:p>
        </p:txBody>
      </p:sp>
    </p:spTree>
    <p:extLst>
      <p:ext uri="{BB962C8B-B14F-4D97-AF65-F5344CB8AC3E}">
        <p14:creationId xmlns:p14="http://schemas.microsoft.com/office/powerpoint/2010/main" val="211994141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05BD1E21-57E4-DC98-5762-2E65F7FF52C0}"/>
              </a:ext>
            </a:extLst>
          </p:cNvPr>
          <p:cNvSpPr>
            <a:spLocks noGrp="1"/>
          </p:cNvSpPr>
          <p:nvPr>
            <p:ph type="sldNum" sz="quarter" idx="2"/>
          </p:nvPr>
        </p:nvSpPr>
        <p:spPr>
          <a:xfrm>
            <a:off x="11843284" y="6352302"/>
            <a:ext cx="326369" cy="426463"/>
          </a:xfrm>
          <a:solidFill>
            <a:schemeClr val="bg1"/>
          </a:solidFill>
        </p:spPr>
        <p:txBody>
          <a:bodyPr/>
          <a:lstStyle/>
          <a:p>
            <a:fld id="{86CB4B4D-7CA3-9044-876B-883B54F8677D}" type="slidenum">
              <a:rPr lang="en-US" altLang="ja-JP" sz="1600" b="1" smtClean="0">
                <a:solidFill>
                  <a:schemeClr val="tx1"/>
                </a:solidFill>
                <a:latin typeface="游ゴシック" panose="020B0400000000000000" pitchFamily="50" charset="-128"/>
                <a:ea typeface="游ゴシック" panose="020B0400000000000000" pitchFamily="50" charset="-128"/>
              </a:rPr>
              <a:t>11</a:t>
            </a:fld>
            <a:endParaRPr lang="ja-JP" altLang="en-US" sz="1600" b="1" dirty="0">
              <a:solidFill>
                <a:schemeClr val="tx1"/>
              </a:solidFill>
              <a:latin typeface="游ゴシック" panose="020B0400000000000000" pitchFamily="50" charset="-128"/>
              <a:ea typeface="游ゴシック" panose="020B0400000000000000" pitchFamily="50" charset="-128"/>
            </a:endParaRPr>
          </a:p>
        </p:txBody>
      </p:sp>
      <p:sp>
        <p:nvSpPr>
          <p:cNvPr id="31" name="テキスト ボックス 30">
            <a:extLst>
              <a:ext uri="{FF2B5EF4-FFF2-40B4-BE49-F238E27FC236}">
                <a16:creationId xmlns:a16="http://schemas.microsoft.com/office/drawing/2014/main" id="{A0452D3F-3EF6-4BD8-961C-7FB3225B4489}"/>
              </a:ext>
            </a:extLst>
          </p:cNvPr>
          <p:cNvSpPr txBox="1"/>
          <p:nvPr/>
        </p:nvSpPr>
        <p:spPr>
          <a:xfrm>
            <a:off x="311469" y="953717"/>
            <a:ext cx="11556000" cy="3055349"/>
          </a:xfrm>
          <a:prstGeom prst="rect">
            <a:avLst/>
          </a:prstGeom>
          <a:solidFill>
            <a:schemeClr val="bg1"/>
          </a:solid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wrap="square" tIns="36000" bIns="18000">
            <a:spAutoFit/>
          </a:bodyPr>
          <a:lstStyle/>
          <a:p>
            <a:pPr>
              <a:lnSpc>
                <a:spcPts val="1800"/>
              </a:lnSpc>
            </a:pPr>
            <a:r>
              <a:rPr kumimoji="1" lang="ja-JP" altLang="en-US" sz="1400" b="1"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万博期間中の円滑な万博来場者輸送と経済活動の両立をめざすため、</a:t>
            </a:r>
            <a:r>
              <a:rPr lang="ja-JP" altLang="en-US" sz="1400" b="1" u="sng" dirty="0">
                <a:uFill>
                  <a:solidFill>
                    <a:schemeClr val="tx1"/>
                  </a:solidFill>
                </a:uFill>
                <a:latin typeface="BIZ UDPゴシック" panose="020B0400000000000000" pitchFamily="50" charset="-128"/>
                <a:ea typeface="BIZ UDPゴシック" panose="020B0400000000000000" pitchFamily="50" charset="-128"/>
              </a:rPr>
              <a:t>企業や府民・市民の皆さまに対し</a:t>
            </a:r>
            <a:r>
              <a:rPr lang="ja-JP" altLang="en-US" sz="1400" b="1" dirty="0">
                <a:uFill>
                  <a:solidFill>
                    <a:srgbClr val="FF0000"/>
                  </a:solidFill>
                </a:uFill>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TDM</a:t>
            </a:r>
            <a:r>
              <a:rPr lang="ja-JP" altLang="en-US" sz="1400" dirty="0">
                <a:latin typeface="BIZ UDPゴシック" panose="020B0400000000000000" pitchFamily="50" charset="-128"/>
                <a:ea typeface="BIZ UDPゴシック" panose="020B0400000000000000" pitchFamily="50" charset="-128"/>
              </a:rPr>
              <a:t>パートナー企業登録制度も活用し、</a:t>
            </a:r>
            <a:endParaRPr lang="en-US" altLang="ja-JP" sz="1400" dirty="0">
              <a:latin typeface="BIZ UDPゴシック" panose="020B0400000000000000" pitchFamily="50" charset="-128"/>
              <a:ea typeface="BIZ UDPゴシック" panose="020B0400000000000000" pitchFamily="50" charset="-128"/>
            </a:endParaRPr>
          </a:p>
          <a:p>
            <a:pPr>
              <a:lnSpc>
                <a:spcPts val="1800"/>
              </a:lnSpc>
            </a:pPr>
            <a:r>
              <a:rPr lang="en-US" altLang="ja-JP"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一般交通の抑制や分散、平準化などの</a:t>
            </a:r>
            <a:r>
              <a:rPr lang="ja-JP" altLang="en-US" sz="1400" b="1" u="sng" dirty="0">
                <a:latin typeface="BIZ UDPゴシック" panose="020B0400000000000000" pitchFamily="50" charset="-128"/>
                <a:ea typeface="BIZ UDPゴシック" panose="020B0400000000000000" pitchFamily="50" charset="-128"/>
              </a:rPr>
              <a:t>交通混雑緩和に寄与する</a:t>
            </a:r>
            <a:r>
              <a:rPr lang="en-US" altLang="ja-JP" sz="1400" b="1" u="sng" dirty="0">
                <a:latin typeface="BIZ UDPゴシック" panose="020B0400000000000000" pitchFamily="50" charset="-128"/>
                <a:ea typeface="BIZ UDPゴシック" panose="020B0400000000000000" pitchFamily="50" charset="-128"/>
              </a:rPr>
              <a:t>TDM</a:t>
            </a:r>
            <a:r>
              <a:rPr lang="ja-JP" altLang="en-US" sz="1400" b="1" u="sng" dirty="0">
                <a:latin typeface="BIZ UDPゴシック" panose="020B0400000000000000" pitchFamily="50" charset="-128"/>
                <a:ea typeface="BIZ UDPゴシック" panose="020B0400000000000000" pitchFamily="50" charset="-128"/>
              </a:rPr>
              <a:t>の取組みへの協力を呼びかけ</a:t>
            </a:r>
            <a:endParaRPr lang="en-US" altLang="ja-JP" sz="1400" b="1" u="sng" dirty="0">
              <a:latin typeface="BIZ UDPゴシック" panose="020B0400000000000000" pitchFamily="50" charset="-128"/>
              <a:ea typeface="BIZ UDPゴシック" panose="020B0400000000000000" pitchFamily="50" charset="-128"/>
            </a:endParaRPr>
          </a:p>
          <a:p>
            <a:pPr>
              <a:lnSpc>
                <a:spcPts val="1800"/>
              </a:lnSpc>
            </a:pPr>
            <a:r>
              <a:rPr lang="ja-JP" altLang="en-US" sz="1400" dirty="0">
                <a:latin typeface="BIZ UDPゴシック" panose="020B0400000000000000" pitchFamily="50" charset="-128"/>
                <a:ea typeface="BIZ UDPゴシック" panose="020B0400000000000000" pitchFamily="50" charset="-128"/>
              </a:rPr>
              <a:t>　</a:t>
            </a:r>
            <a:r>
              <a:rPr lang="en-US" altLang="ja-JP" sz="1400" b="1" u="sng" dirty="0">
                <a:solidFill>
                  <a:srgbClr val="FF0000"/>
                </a:solidFill>
                <a:latin typeface="BIZ UDPゴシック" panose="020B0400000000000000" pitchFamily="50" charset="-128"/>
                <a:ea typeface="BIZ UDPゴシック" panose="020B0400000000000000" pitchFamily="50" charset="-128"/>
              </a:rPr>
              <a:t>【</a:t>
            </a:r>
            <a:r>
              <a:rPr lang="ja-JP" altLang="en-US" sz="1400" b="1" u="sng" dirty="0">
                <a:solidFill>
                  <a:srgbClr val="FF0000"/>
                </a:solidFill>
                <a:latin typeface="BIZ UDPゴシック" panose="020B0400000000000000" pitchFamily="50" charset="-128"/>
                <a:ea typeface="BIZ UDPゴシック" panose="020B0400000000000000" pitchFamily="50" charset="-128"/>
              </a:rPr>
              <a:t>取組対象期間</a:t>
            </a:r>
            <a:r>
              <a:rPr lang="en-US" altLang="ja-JP" sz="1400" b="1" u="sng" dirty="0">
                <a:solidFill>
                  <a:srgbClr val="FF0000"/>
                </a:solidFill>
                <a:latin typeface="BIZ UDPゴシック" panose="020B0400000000000000" pitchFamily="50" charset="-128"/>
                <a:ea typeface="BIZ UDPゴシック" panose="020B0400000000000000" pitchFamily="50" charset="-128"/>
              </a:rPr>
              <a:t>】</a:t>
            </a:r>
            <a:r>
              <a:rPr lang="ja-JP" altLang="en-US" sz="1400" b="1" u="sng" dirty="0">
                <a:solidFill>
                  <a:srgbClr val="FF0000"/>
                </a:solidFill>
                <a:latin typeface="BIZ UDPゴシック" panose="020B0400000000000000" pitchFamily="50" charset="-128"/>
                <a:ea typeface="BIZ UDPゴシック" panose="020B0400000000000000" pitchFamily="50" charset="-128"/>
              </a:rPr>
              <a:t>　</a:t>
            </a:r>
          </a:p>
          <a:p>
            <a:pPr>
              <a:lnSpc>
                <a:spcPts val="1800"/>
              </a:lnSpc>
            </a:pPr>
            <a:r>
              <a:rPr lang="ja-JP" altLang="en-US" sz="1400" dirty="0">
                <a:latin typeface="BIZ UDPゴシック" panose="020B0400000000000000" pitchFamily="50" charset="-128"/>
                <a:ea typeface="BIZ UDPゴシック" panose="020B0400000000000000" pitchFamily="50" charset="-128"/>
              </a:rPr>
              <a:t>　</a:t>
            </a:r>
            <a:r>
              <a:rPr lang="ja-JP" altLang="en-US" sz="1400" dirty="0">
                <a:solidFill>
                  <a:srgbClr val="FF0000"/>
                </a:solidFill>
                <a:latin typeface="BIZ UDPゴシック" panose="020B0400000000000000" pitchFamily="50" charset="-128"/>
                <a:ea typeface="BIZ UDPゴシック" panose="020B0400000000000000" pitchFamily="50" charset="-128"/>
              </a:rPr>
              <a:t>　　</a:t>
            </a:r>
            <a:r>
              <a:rPr lang="ja-JP" altLang="en-US" sz="1400" b="1" dirty="0">
                <a:solidFill>
                  <a:srgbClr val="FF0000"/>
                </a:solidFill>
                <a:latin typeface="BIZ UDPゴシック" panose="020B0400000000000000" pitchFamily="50" charset="-128"/>
                <a:ea typeface="BIZ UDPゴシック" panose="020B0400000000000000" pitchFamily="50" charset="-128"/>
              </a:rPr>
              <a:t>・</a:t>
            </a:r>
            <a:r>
              <a:rPr lang="ja-JP" altLang="en-US" sz="1400" b="1" dirty="0">
                <a:solidFill>
                  <a:srgbClr val="FF0000"/>
                </a:solidFill>
                <a:uFill>
                  <a:solidFill>
                    <a:srgbClr val="FF0000"/>
                  </a:solidFill>
                </a:uFill>
                <a:latin typeface="BIZ UDPゴシック" panose="020B0400000000000000" pitchFamily="50" charset="-128"/>
                <a:ea typeface="BIZ UDPゴシック" panose="020B0400000000000000" pitchFamily="50" charset="-128"/>
              </a:rPr>
              <a:t>混雑する期間 （</a:t>
            </a:r>
            <a:r>
              <a:rPr lang="ja-JP" altLang="en-US" sz="1400" b="1" u="sng" dirty="0">
                <a:solidFill>
                  <a:srgbClr val="FF0000"/>
                </a:solidFill>
                <a:latin typeface="BIZ UDPゴシック" panose="020B0400000000000000" pitchFamily="50" charset="-128"/>
                <a:ea typeface="BIZ UDPゴシック" panose="020B0400000000000000" pitchFamily="50" charset="-128"/>
              </a:rPr>
              <a:t>令和７年</a:t>
            </a:r>
            <a:r>
              <a:rPr lang="en-US" altLang="ja-JP" sz="1400" b="1" u="sng" dirty="0">
                <a:solidFill>
                  <a:srgbClr val="FF0000"/>
                </a:solidFill>
                <a:latin typeface="BIZ UDPゴシック" panose="020B0400000000000000" pitchFamily="50" charset="-128"/>
                <a:ea typeface="BIZ UDPゴシック" panose="020B0400000000000000" pitchFamily="50" charset="-128"/>
              </a:rPr>
              <a:t>6⽉</a:t>
            </a:r>
            <a:r>
              <a:rPr lang="ja-JP" altLang="en-US" sz="1400" b="1" u="sng" dirty="0">
                <a:solidFill>
                  <a:srgbClr val="FF0000"/>
                </a:solidFill>
                <a:latin typeface="BIZ UDPゴシック" panose="020B0400000000000000" pitchFamily="50" charset="-128"/>
                <a:ea typeface="BIZ UDPゴシック" panose="020B0400000000000000" pitchFamily="50" charset="-128"/>
              </a:rPr>
              <a:t>１⽇</a:t>
            </a:r>
            <a:r>
              <a:rPr lang="en-US" altLang="ja-JP" sz="1400" b="1" u="sng" dirty="0">
                <a:solidFill>
                  <a:srgbClr val="FF0000"/>
                </a:solidFill>
                <a:latin typeface="BIZ UDPゴシック" panose="020B0400000000000000" pitchFamily="50" charset="-128"/>
                <a:ea typeface="BIZ UDPゴシック" panose="020B0400000000000000" pitchFamily="50" charset="-128"/>
              </a:rPr>
              <a:t>〜</a:t>
            </a:r>
            <a:r>
              <a:rPr lang="ja-JP" altLang="en-US" sz="1400" b="1" u="sng" dirty="0">
                <a:solidFill>
                  <a:srgbClr val="FF0000"/>
                </a:solidFill>
                <a:latin typeface="BIZ UDPゴシック" panose="020B0400000000000000" pitchFamily="50" charset="-128"/>
                <a:ea typeface="BIZ UDPゴシック" panose="020B0400000000000000" pitchFamily="50" charset="-128"/>
              </a:rPr>
              <a:t>６⽉</a:t>
            </a:r>
            <a:r>
              <a:rPr lang="en-US" altLang="ja-JP" sz="1400" b="1" u="sng" dirty="0">
                <a:solidFill>
                  <a:srgbClr val="FF0000"/>
                </a:solidFill>
                <a:latin typeface="BIZ UDPゴシック" panose="020B0400000000000000" pitchFamily="50" charset="-128"/>
                <a:ea typeface="BIZ UDPゴシック" panose="020B0400000000000000" pitchFamily="50" charset="-128"/>
              </a:rPr>
              <a:t>30⽇</a:t>
            </a:r>
            <a:r>
              <a:rPr lang="ja-JP" altLang="en-US" sz="1400" b="1" u="sng" dirty="0">
                <a:solidFill>
                  <a:srgbClr val="FF0000"/>
                </a:solidFill>
                <a:latin typeface="BIZ UDPゴシック" panose="020B0400000000000000" pitchFamily="50" charset="-128"/>
                <a:ea typeface="BIZ UDPゴシック" panose="020B0400000000000000" pitchFamily="50" charset="-128"/>
              </a:rPr>
              <a:t>、</a:t>
            </a:r>
            <a:r>
              <a:rPr lang="en-US" altLang="ja-JP" sz="1400" b="1" u="sng" dirty="0">
                <a:solidFill>
                  <a:srgbClr val="FF0000"/>
                </a:solidFill>
                <a:latin typeface="BIZ UDPゴシック" panose="020B0400000000000000" pitchFamily="50" charset="-128"/>
                <a:ea typeface="BIZ UDPゴシック" panose="020B0400000000000000" pitchFamily="50" charset="-128"/>
              </a:rPr>
              <a:t>8⽉18⽇〜</a:t>
            </a:r>
            <a:r>
              <a:rPr lang="ja-JP" altLang="en-US" sz="1400" b="1" u="sng" dirty="0">
                <a:solidFill>
                  <a:srgbClr val="FF0000"/>
                </a:solidFill>
                <a:latin typeface="BIZ UDPゴシック" panose="020B0400000000000000" pitchFamily="50" charset="-128"/>
                <a:ea typeface="BIZ UDPゴシック" panose="020B0400000000000000" pitchFamily="50" charset="-128"/>
              </a:rPr>
              <a:t>９⽉</a:t>
            </a:r>
            <a:r>
              <a:rPr lang="en-US" altLang="ja-JP" sz="1400" b="1" u="sng" dirty="0">
                <a:solidFill>
                  <a:srgbClr val="FF0000"/>
                </a:solidFill>
                <a:latin typeface="BIZ UDPゴシック" panose="020B0400000000000000" pitchFamily="50" charset="-128"/>
                <a:ea typeface="BIZ UDPゴシック" panose="020B0400000000000000" pitchFamily="50" charset="-128"/>
              </a:rPr>
              <a:t>30⽇</a:t>
            </a:r>
            <a:r>
              <a:rPr lang="ja-JP" altLang="en-US" sz="1400" b="1" dirty="0">
                <a:solidFill>
                  <a:srgbClr val="FF0000"/>
                </a:solidFill>
                <a:uFill>
                  <a:solidFill>
                    <a:srgbClr val="FF0000"/>
                  </a:solidFill>
                </a:uFill>
                <a:latin typeface="BIZ UDPゴシック" panose="020B0400000000000000" pitchFamily="50" charset="-128"/>
                <a:ea typeface="BIZ UDPゴシック" panose="020B0400000000000000" pitchFamily="50" charset="-128"/>
              </a:rPr>
              <a:t>）</a:t>
            </a:r>
          </a:p>
          <a:p>
            <a:pPr>
              <a:lnSpc>
                <a:spcPts val="1800"/>
              </a:lnSpc>
            </a:pPr>
            <a:r>
              <a:rPr lang="ja-JP" altLang="en-US" sz="1400" dirty="0">
                <a:solidFill>
                  <a:srgbClr val="FF0000"/>
                </a:solidFill>
                <a:latin typeface="BIZ UDPゴシック" panose="020B0400000000000000" pitchFamily="50" charset="-128"/>
                <a:ea typeface="BIZ UDPゴシック" panose="020B0400000000000000" pitchFamily="50" charset="-128"/>
              </a:rPr>
              <a:t>　　　</a:t>
            </a:r>
            <a:r>
              <a:rPr lang="ja-JP" altLang="en-US" sz="1400" b="1" dirty="0">
                <a:solidFill>
                  <a:srgbClr val="FF0000"/>
                </a:solidFill>
                <a:latin typeface="BIZ UDPゴシック" panose="020B0400000000000000" pitchFamily="50" charset="-128"/>
                <a:ea typeface="BIZ UDPゴシック" panose="020B0400000000000000" pitchFamily="50" charset="-128"/>
              </a:rPr>
              <a:t>・</a:t>
            </a:r>
            <a:r>
              <a:rPr lang="ja-JP" altLang="en-US" sz="1400" b="1" dirty="0">
                <a:solidFill>
                  <a:srgbClr val="FF0000"/>
                </a:solidFill>
                <a:uFill>
                  <a:solidFill>
                    <a:srgbClr val="FF0000"/>
                  </a:solidFill>
                </a:uFill>
                <a:latin typeface="BIZ UDPゴシック" panose="020B0400000000000000" pitchFamily="50" charset="-128"/>
                <a:ea typeface="BIZ UDPゴシック" panose="020B0400000000000000" pitchFamily="50" charset="-128"/>
              </a:rPr>
              <a:t>非常に混雑する期間　（</a:t>
            </a:r>
            <a:r>
              <a:rPr lang="ja-JP" altLang="en-US" sz="1400" b="1" u="sng" dirty="0">
                <a:solidFill>
                  <a:srgbClr val="FF0000"/>
                </a:solidFill>
                <a:latin typeface="BIZ UDPゴシック" panose="020B0400000000000000" pitchFamily="50" charset="-128"/>
                <a:ea typeface="BIZ UDPゴシック" panose="020B0400000000000000" pitchFamily="50" charset="-128"/>
              </a:rPr>
              <a:t>令和７年</a:t>
            </a:r>
            <a:r>
              <a:rPr lang="en-US" altLang="ja-JP" sz="1400" b="1" u="sng" dirty="0">
                <a:solidFill>
                  <a:srgbClr val="FF0000"/>
                </a:solidFill>
                <a:latin typeface="BIZ UDPゴシック" panose="020B0400000000000000" pitchFamily="50" charset="-128"/>
                <a:ea typeface="BIZ UDPゴシック" panose="020B0400000000000000" pitchFamily="50" charset="-128"/>
              </a:rPr>
              <a:t>10⽉</a:t>
            </a:r>
            <a:r>
              <a:rPr lang="ja-JP" altLang="en-US" sz="1400" b="1" u="sng" dirty="0">
                <a:solidFill>
                  <a:srgbClr val="FF0000"/>
                </a:solidFill>
                <a:latin typeface="BIZ UDPゴシック" panose="020B0400000000000000" pitchFamily="50" charset="-128"/>
                <a:ea typeface="BIZ UDPゴシック" panose="020B0400000000000000" pitchFamily="50" charset="-128"/>
              </a:rPr>
              <a:t>１⽇</a:t>
            </a:r>
            <a:r>
              <a:rPr lang="en-US" altLang="ja-JP" sz="1400" b="1" u="sng" dirty="0">
                <a:solidFill>
                  <a:srgbClr val="FF0000"/>
                </a:solidFill>
                <a:latin typeface="BIZ UDPゴシック" panose="020B0400000000000000" pitchFamily="50" charset="-128"/>
                <a:ea typeface="BIZ UDPゴシック" panose="020B0400000000000000" pitchFamily="50" charset="-128"/>
              </a:rPr>
              <a:t>〜10⽉13⽇</a:t>
            </a:r>
            <a:r>
              <a:rPr lang="ja-JP" altLang="en-US" sz="1400" b="1" dirty="0">
                <a:solidFill>
                  <a:srgbClr val="FF0000"/>
                </a:solidFill>
                <a:uFill>
                  <a:solidFill>
                    <a:srgbClr val="FF0000"/>
                  </a:solidFill>
                </a:uFill>
                <a:latin typeface="BIZ UDPゴシック" panose="020B0400000000000000" pitchFamily="50" charset="-128"/>
                <a:ea typeface="BIZ UDPゴシック" panose="020B0400000000000000" pitchFamily="50" charset="-128"/>
              </a:rPr>
              <a:t>）</a:t>
            </a:r>
            <a:endParaRPr lang="en-US" altLang="ja-JP" sz="1400" b="1" dirty="0">
              <a:solidFill>
                <a:srgbClr val="FF0000"/>
              </a:solidFill>
              <a:uFill>
                <a:solidFill>
                  <a:srgbClr val="FF0000"/>
                </a:solidFill>
              </a:uFill>
              <a:latin typeface="BIZ UDPゴシック" panose="020B0400000000000000" pitchFamily="50" charset="-128"/>
              <a:ea typeface="BIZ UDPゴシック" panose="020B0400000000000000" pitchFamily="50" charset="-128"/>
            </a:endParaRPr>
          </a:p>
          <a:p>
            <a:pPr>
              <a:lnSpc>
                <a:spcPts val="1800"/>
              </a:lnSpc>
            </a:pPr>
            <a:r>
              <a:rPr lang="ja-JP" altLang="en-US" sz="1400" dirty="0">
                <a:latin typeface="BIZ UDPゴシック" panose="020B0400000000000000" pitchFamily="50" charset="-128"/>
                <a:ea typeface="BIZ UDPゴシック" panose="020B0400000000000000" pitchFamily="50" charset="-128"/>
              </a:rPr>
              <a:t>　</a:t>
            </a:r>
            <a:r>
              <a:rPr lang="en-US" altLang="ja-JP" sz="1400" b="1" u="sng" dirty="0">
                <a:latin typeface="BIZ UDPゴシック" panose="020B0400000000000000" pitchFamily="50" charset="-128"/>
                <a:ea typeface="BIZ UDPゴシック" panose="020B0400000000000000" pitchFamily="50" charset="-128"/>
              </a:rPr>
              <a:t>【</a:t>
            </a:r>
            <a:r>
              <a:rPr lang="ja-JP" altLang="en-US" sz="1400" b="1" u="sng" dirty="0">
                <a:latin typeface="BIZ UDPゴシック" panose="020B0400000000000000" pitchFamily="50" charset="-128"/>
                <a:ea typeface="BIZ UDPゴシック" panose="020B0400000000000000" pitchFamily="50" charset="-128"/>
              </a:rPr>
              <a:t>協力いただきたい主な取組</a:t>
            </a:r>
            <a:r>
              <a:rPr lang="en-US" altLang="ja-JP" sz="1400" b="1" u="sng" dirty="0">
                <a:latin typeface="BIZ UDPゴシック" panose="020B0400000000000000" pitchFamily="50" charset="-128"/>
                <a:ea typeface="BIZ UDPゴシック" panose="020B0400000000000000" pitchFamily="50" charset="-128"/>
              </a:rPr>
              <a:t>】</a:t>
            </a:r>
          </a:p>
          <a:p>
            <a:pPr>
              <a:lnSpc>
                <a:spcPts val="1800"/>
              </a:lnSpc>
            </a:pPr>
            <a:r>
              <a:rPr lang="ja-JP" altLang="en-US" sz="1400" dirty="0">
                <a:latin typeface="BIZ UDPゴシック" panose="020B0400000000000000" pitchFamily="50" charset="-128"/>
                <a:ea typeface="BIZ UDPゴシック" panose="020B0400000000000000" pitchFamily="50" charset="-128"/>
              </a:rPr>
              <a:t>　　　・</a:t>
            </a:r>
            <a:r>
              <a:rPr lang="ja-JP" altLang="en-US" sz="1400" dirty="0">
                <a:uFill>
                  <a:solidFill>
                    <a:srgbClr val="FF0000"/>
                  </a:solidFill>
                </a:uFill>
                <a:latin typeface="BIZ UDPゴシック" panose="020B0400000000000000" pitchFamily="50" charset="-128"/>
                <a:ea typeface="BIZ UDPゴシック" panose="020B0400000000000000" pitchFamily="50" charset="-128"/>
              </a:rPr>
              <a:t>移動量・配送量を削減　　</a:t>
            </a:r>
            <a:r>
              <a:rPr lang="en-US" altLang="ja-JP" sz="1400" dirty="0">
                <a:latin typeface="BIZ UDPゴシック" panose="020B0400000000000000" pitchFamily="50" charset="-128"/>
                <a:ea typeface="BIZ UDPゴシック" panose="020B0400000000000000" pitchFamily="50" charset="-128"/>
              </a:rPr>
              <a:t>[</a:t>
            </a:r>
            <a:r>
              <a:rPr lang="ja-JP" altLang="en-US" sz="1400" b="1" u="sng" dirty="0">
                <a:latin typeface="BIZ UDPゴシック" panose="020B0400000000000000" pitchFamily="50" charset="-128"/>
                <a:ea typeface="BIZ UDPゴシック" panose="020B0400000000000000" pitchFamily="50" charset="-128"/>
              </a:rPr>
              <a:t>在宅勤務</a:t>
            </a:r>
            <a:r>
              <a:rPr lang="ja-JP" altLang="en-US" sz="1400" dirty="0">
                <a:latin typeface="BIZ UDPゴシック" panose="020B0400000000000000" pitchFamily="50" charset="-128"/>
                <a:ea typeface="BIZ UDPゴシック" panose="020B0400000000000000" pitchFamily="50" charset="-128"/>
              </a:rPr>
              <a:t>、まとめて納品　等</a:t>
            </a:r>
            <a:r>
              <a:rPr lang="en-US" altLang="ja-JP" sz="1400" dirty="0">
                <a:latin typeface="BIZ UDPゴシック" panose="020B0400000000000000" pitchFamily="50" charset="-128"/>
                <a:ea typeface="BIZ UDPゴシック" panose="020B0400000000000000" pitchFamily="50" charset="-128"/>
              </a:rPr>
              <a:t>]</a:t>
            </a:r>
          </a:p>
          <a:p>
            <a:pPr>
              <a:lnSpc>
                <a:spcPts val="1800"/>
              </a:lnSpc>
            </a:pPr>
            <a:r>
              <a:rPr lang="ja-JP" altLang="en-US" sz="1400" dirty="0">
                <a:latin typeface="BIZ UDPゴシック" panose="020B0400000000000000" pitchFamily="50" charset="-128"/>
                <a:ea typeface="BIZ UDPゴシック" panose="020B0400000000000000" pitchFamily="50" charset="-128"/>
              </a:rPr>
              <a:t>　　　・混雑時期・時間帯を回避 </a:t>
            </a:r>
            <a:r>
              <a:rPr lang="en-US" altLang="ja-JP" sz="1400" dirty="0">
                <a:latin typeface="BIZ UDPゴシック" panose="020B0400000000000000" pitchFamily="50" charset="-128"/>
                <a:ea typeface="BIZ UDPゴシック" panose="020B0400000000000000" pitchFamily="50" charset="-128"/>
              </a:rPr>
              <a:t>[</a:t>
            </a:r>
            <a:r>
              <a:rPr lang="ja-JP" altLang="en-US" sz="1400" b="1" u="sng" dirty="0">
                <a:latin typeface="BIZ UDPゴシック" panose="020B0400000000000000" pitchFamily="50" charset="-128"/>
                <a:ea typeface="BIZ UDPゴシック" panose="020B0400000000000000" pitchFamily="50" charset="-128"/>
              </a:rPr>
              <a:t>時差出勤</a:t>
            </a:r>
            <a:r>
              <a:rPr lang="ja-JP" altLang="en-US" sz="1400" dirty="0">
                <a:latin typeface="BIZ UDPゴシック" panose="020B0400000000000000" pitchFamily="50" charset="-128"/>
                <a:ea typeface="BIZ UDPゴシック" panose="020B0400000000000000" pitchFamily="50" charset="-128"/>
              </a:rPr>
              <a:t>、納品時期の変更　等］</a:t>
            </a:r>
            <a:endParaRPr lang="en-US" altLang="ja-JP" sz="1400" dirty="0">
              <a:latin typeface="BIZ UDPゴシック" panose="020B0400000000000000" pitchFamily="50" charset="-128"/>
              <a:ea typeface="BIZ UDPゴシック" panose="020B0400000000000000" pitchFamily="50" charset="-128"/>
            </a:endParaRPr>
          </a:p>
          <a:p>
            <a:pPr>
              <a:lnSpc>
                <a:spcPts val="1800"/>
              </a:lnSpc>
            </a:pPr>
            <a:r>
              <a:rPr lang="ja-JP" altLang="en-US" sz="1400" dirty="0">
                <a:latin typeface="BIZ UDPゴシック" panose="020B0400000000000000" pitchFamily="50" charset="-128"/>
                <a:ea typeface="BIZ UDPゴシック" panose="020B0400000000000000" pitchFamily="50" charset="-128"/>
              </a:rPr>
              <a:t>　　　・混雑場所・ルートを回避　［</a:t>
            </a:r>
            <a:r>
              <a:rPr lang="ja-JP" altLang="en-US" sz="1400" b="1" u="sng" dirty="0">
                <a:latin typeface="BIZ UDPゴシック" panose="020B0400000000000000" pitchFamily="50" charset="-128"/>
                <a:ea typeface="BIZ UDPゴシック" panose="020B0400000000000000" pitchFamily="50" charset="-128"/>
              </a:rPr>
              <a:t>迂回通勤</a:t>
            </a:r>
            <a:r>
              <a:rPr lang="ja-JP" altLang="en-US" sz="1400" dirty="0">
                <a:latin typeface="BIZ UDPゴシック" panose="020B0400000000000000" pitchFamily="50" charset="-128"/>
                <a:ea typeface="BIZ UDPゴシック" panose="020B0400000000000000" pitchFamily="50" charset="-128"/>
              </a:rPr>
              <a:t>、配送ルートの変更　等］</a:t>
            </a:r>
            <a:endParaRPr lang="en-US" altLang="ja-JP" sz="1400" dirty="0">
              <a:latin typeface="BIZ UDPゴシック" panose="020B0400000000000000" pitchFamily="50" charset="-128"/>
              <a:ea typeface="BIZ UDPゴシック" panose="020B0400000000000000" pitchFamily="50" charset="-128"/>
            </a:endParaRPr>
          </a:p>
          <a:p>
            <a:pPr>
              <a:lnSpc>
                <a:spcPts val="1800"/>
              </a:lnSpc>
            </a:pPr>
            <a:r>
              <a:rPr lang="ja-JP" altLang="en-US" sz="1400" dirty="0">
                <a:latin typeface="BIZ UDPゴシック" panose="020B0400000000000000" pitchFamily="50" charset="-128"/>
                <a:ea typeface="BIZ UDPゴシック" panose="020B0400000000000000" pitchFamily="50" charset="-128"/>
              </a:rPr>
              <a:t>　</a:t>
            </a:r>
            <a:r>
              <a:rPr lang="en-US" altLang="ja-JP" sz="1400" b="1" u="sng" dirty="0">
                <a:latin typeface="BIZ UDPゴシック" panose="020B0400000000000000" pitchFamily="50" charset="-128"/>
                <a:ea typeface="BIZ UDPゴシック" panose="020B0400000000000000" pitchFamily="50" charset="-128"/>
              </a:rPr>
              <a:t>【</a:t>
            </a:r>
            <a:r>
              <a:rPr lang="ja-JP" altLang="en-US" sz="1400" b="1" u="sng" dirty="0">
                <a:latin typeface="BIZ UDPゴシック" panose="020B0400000000000000" pitchFamily="50" charset="-128"/>
                <a:ea typeface="BIZ UDPゴシック" panose="020B0400000000000000" pitchFamily="50" charset="-128"/>
              </a:rPr>
              <a:t>特に混雑が予測される箇所</a:t>
            </a:r>
            <a:r>
              <a:rPr lang="en-US" altLang="ja-JP" sz="1400" b="1" u="sng" dirty="0">
                <a:latin typeface="BIZ UDPゴシック" panose="020B0400000000000000" pitchFamily="50" charset="-128"/>
                <a:ea typeface="BIZ UDPゴシック" panose="020B0400000000000000" pitchFamily="50" charset="-128"/>
              </a:rPr>
              <a:t>】</a:t>
            </a:r>
          </a:p>
          <a:p>
            <a:pPr>
              <a:lnSpc>
                <a:spcPts val="1800"/>
              </a:lnSpc>
            </a:pPr>
            <a:r>
              <a:rPr lang="ja-JP" altLang="en-US" sz="1400" b="1" dirty="0">
                <a:uFill>
                  <a:solidFill>
                    <a:srgbClr val="FF0000"/>
                  </a:solidFill>
                </a:uFill>
                <a:latin typeface="BIZ UDPゴシック" panose="020B0400000000000000" pitchFamily="50" charset="-128"/>
                <a:ea typeface="BIZ UDPゴシック" panose="020B0400000000000000" pitchFamily="50" charset="-128"/>
              </a:rPr>
              <a:t>　　　・</a:t>
            </a:r>
            <a:r>
              <a:rPr lang="ja-JP" altLang="en-US" sz="1400" b="1" u="sng" dirty="0">
                <a:latin typeface="BIZ UDPゴシック" panose="020B0400000000000000" pitchFamily="50" charset="-128"/>
                <a:ea typeface="BIZ UDPゴシック" panose="020B0400000000000000" pitchFamily="50" charset="-128"/>
              </a:rPr>
              <a:t>平日</a:t>
            </a:r>
            <a:r>
              <a:rPr lang="en-US" altLang="ja-JP" sz="1400" b="1" u="sng" dirty="0">
                <a:latin typeface="BIZ UDPゴシック" panose="020B0400000000000000" pitchFamily="50" charset="-128"/>
                <a:ea typeface="BIZ UDPゴシック" panose="020B0400000000000000" pitchFamily="50" charset="-128"/>
              </a:rPr>
              <a:t>8</a:t>
            </a:r>
            <a:r>
              <a:rPr lang="ja-JP" altLang="en-US" sz="1400" b="1" u="sng" dirty="0">
                <a:latin typeface="BIZ UDPゴシック" panose="020B0400000000000000" pitchFamily="50" charset="-128"/>
                <a:ea typeface="BIZ UDPゴシック" panose="020B0400000000000000" pitchFamily="50" charset="-128"/>
              </a:rPr>
              <a:t>時台～１０時台の</a:t>
            </a:r>
            <a:r>
              <a:rPr lang="en-US" altLang="ja-JP" sz="1400" b="1" u="sng" dirty="0">
                <a:latin typeface="BIZ UDPゴシック" panose="020B0400000000000000" pitchFamily="50" charset="-128"/>
                <a:ea typeface="BIZ UDPゴシック" panose="020B0400000000000000" pitchFamily="50" charset="-128"/>
              </a:rPr>
              <a:t>Osaka Metro</a:t>
            </a:r>
            <a:r>
              <a:rPr lang="ja-JP" altLang="en-US" sz="1400" b="1" u="sng" dirty="0">
                <a:latin typeface="BIZ UDPゴシック" panose="020B0400000000000000" pitchFamily="50" charset="-128"/>
                <a:ea typeface="BIZ UDPゴシック" panose="020B0400000000000000" pitchFamily="50" charset="-128"/>
              </a:rPr>
              <a:t>中央線、御堂筋線</a:t>
            </a:r>
            <a:endParaRPr lang="en-US" altLang="ja-JP" sz="1400" b="1" u="sng" dirty="0">
              <a:latin typeface="BIZ UDPゴシック" panose="020B0400000000000000" pitchFamily="50" charset="-128"/>
              <a:ea typeface="BIZ UDPゴシック" panose="020B0400000000000000" pitchFamily="50" charset="-128"/>
            </a:endParaRPr>
          </a:p>
          <a:p>
            <a:pPr>
              <a:lnSpc>
                <a:spcPts val="1800"/>
              </a:lnSpc>
            </a:pPr>
            <a:r>
              <a:rPr lang="ja-JP" altLang="en-US" sz="1400" dirty="0">
                <a:uFill>
                  <a:solidFill>
                    <a:srgbClr val="FF0000"/>
                  </a:solidFill>
                </a:uFill>
                <a:latin typeface="BIZ UDPゴシック" panose="020B0400000000000000" pitchFamily="50" charset="-128"/>
                <a:ea typeface="BIZ UDPゴシック" panose="020B0400000000000000" pitchFamily="50" charset="-128"/>
              </a:rPr>
              <a:t>　　　</a:t>
            </a:r>
            <a:r>
              <a:rPr lang="ja-JP" altLang="en-US" sz="1400" b="1" dirty="0">
                <a:uFill>
                  <a:solidFill>
                    <a:srgbClr val="FF0000"/>
                  </a:solidFill>
                </a:uFill>
                <a:latin typeface="BIZ UDPゴシック" panose="020B0400000000000000" pitchFamily="50" charset="-128"/>
                <a:ea typeface="BIZ UDPゴシック" panose="020B0400000000000000" pitchFamily="50" charset="-128"/>
              </a:rPr>
              <a:t>・</a:t>
            </a:r>
            <a:r>
              <a:rPr lang="ja-JP" altLang="en-US" sz="1400" b="1" u="sng" dirty="0">
                <a:latin typeface="BIZ UDPゴシック" panose="020B0400000000000000" pitchFamily="50" charset="-128"/>
                <a:ea typeface="BIZ UDPゴシック" panose="020B0400000000000000" pitchFamily="50" charset="-128"/>
              </a:rPr>
              <a:t>平日午前中の阪神高速道路 東大阪線等や湾岸舞洲出口、会場周辺の一般道路</a:t>
            </a:r>
            <a:endParaRPr lang="en-US" altLang="ja-JP" sz="1400" b="1" u="sng" dirty="0">
              <a:latin typeface="BIZ UDPゴシック" panose="020B0400000000000000" pitchFamily="50" charset="-128"/>
              <a:ea typeface="BIZ UDPゴシック" panose="020B0400000000000000" pitchFamily="50" charset="-128"/>
            </a:endParaRPr>
          </a:p>
          <a:p>
            <a:pPr>
              <a:lnSpc>
                <a:spcPts val="1800"/>
              </a:lnSpc>
            </a:pPr>
            <a:r>
              <a:rPr lang="ja-JP" altLang="en-US" sz="1400" dirty="0">
                <a:uFill>
                  <a:solidFill>
                    <a:srgbClr val="FF0000"/>
                  </a:solidFill>
                </a:uFill>
                <a:latin typeface="BIZ UDPゴシック" panose="020B0400000000000000" pitchFamily="50" charset="-128"/>
                <a:ea typeface="BIZ UDPゴシック" panose="020B0400000000000000" pitchFamily="50" charset="-128"/>
              </a:rPr>
              <a:t>　なお、会期中には大阪メトロ中央線や会場周辺道路の混雑予測情報</a:t>
            </a:r>
            <a:r>
              <a:rPr lang="en-US" altLang="ja-JP" sz="1400" dirty="0">
                <a:uFill>
                  <a:solidFill>
                    <a:srgbClr val="FF0000"/>
                  </a:solidFill>
                </a:uFill>
                <a:latin typeface="BIZ UDPゴシック" panose="020B0400000000000000" pitchFamily="50" charset="-128"/>
                <a:ea typeface="BIZ UDPゴシック" panose="020B0400000000000000" pitchFamily="50" charset="-128"/>
              </a:rPr>
              <a:t>(</a:t>
            </a:r>
            <a:r>
              <a:rPr lang="ja-JP" altLang="en-US" sz="1400" dirty="0">
                <a:uFill>
                  <a:solidFill>
                    <a:srgbClr val="FF0000"/>
                  </a:solidFill>
                </a:uFill>
                <a:latin typeface="BIZ UDPゴシック" panose="020B0400000000000000" pitchFamily="50" charset="-128"/>
                <a:ea typeface="BIZ UDPゴシック" panose="020B0400000000000000" pitchFamily="50" charset="-128"/>
              </a:rPr>
              <a:t>１週間分</a:t>
            </a:r>
            <a:r>
              <a:rPr lang="en-US" altLang="ja-JP" sz="1400" dirty="0">
                <a:uFill>
                  <a:solidFill>
                    <a:srgbClr val="FF0000"/>
                  </a:solidFill>
                </a:uFill>
                <a:latin typeface="BIZ UDPゴシック" panose="020B0400000000000000" pitchFamily="50" charset="-128"/>
                <a:ea typeface="BIZ UDPゴシック" panose="020B0400000000000000" pitchFamily="50" charset="-128"/>
              </a:rPr>
              <a:t>)</a:t>
            </a:r>
            <a:r>
              <a:rPr lang="ja-JP" altLang="en-US" sz="1400" dirty="0">
                <a:uFill>
                  <a:solidFill>
                    <a:srgbClr val="FF0000"/>
                  </a:solidFill>
                </a:uFill>
                <a:latin typeface="BIZ UDPゴシック" panose="020B0400000000000000" pitchFamily="50" charset="-128"/>
                <a:ea typeface="BIZ UDPゴシック" panose="020B0400000000000000" pitchFamily="50" charset="-128"/>
              </a:rPr>
              <a:t>を、ＴＤＭパートナー企業等へプッシュ型等で情報提供</a:t>
            </a:r>
            <a:endParaRPr lang="en-US" altLang="ja-JP" sz="1400" dirty="0">
              <a:uFill>
                <a:solidFill>
                  <a:srgbClr val="FF0000"/>
                </a:solidFill>
              </a:uFill>
              <a:latin typeface="BIZ UDPゴシック" panose="020B0400000000000000" pitchFamily="50" charset="-128"/>
              <a:ea typeface="BIZ UDPゴシック" panose="020B0400000000000000" pitchFamily="50" charset="-128"/>
            </a:endParaRPr>
          </a:p>
        </p:txBody>
      </p:sp>
      <p:sp>
        <p:nvSpPr>
          <p:cNvPr id="41" name="タイトル 9">
            <a:extLst>
              <a:ext uri="{FF2B5EF4-FFF2-40B4-BE49-F238E27FC236}">
                <a16:creationId xmlns:a16="http://schemas.microsoft.com/office/drawing/2014/main" id="{AFE271D5-F820-4D9F-984A-859608C8DD29}"/>
              </a:ext>
            </a:extLst>
          </p:cNvPr>
          <p:cNvSpPr txBox="1">
            <a:spLocks/>
          </p:cNvSpPr>
          <p:nvPr/>
        </p:nvSpPr>
        <p:spPr>
          <a:xfrm>
            <a:off x="154506" y="123861"/>
            <a:ext cx="11851963" cy="460800"/>
          </a:xfrm>
          <a:prstGeom prst="rect">
            <a:avLst/>
          </a:prstGeom>
          <a:solidFill>
            <a:srgbClr val="002060"/>
          </a:solidFill>
        </p:spPr>
        <p:txBody>
          <a:bodyPr vert="horz" lIns="68580" tIns="34290" rIns="68580" bIns="34290" rtlCol="0" anchor="ctr">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lvl="0" algn="ctr">
              <a:defRPr/>
            </a:pPr>
            <a:r>
              <a:rPr lang="ja-JP" altLang="en-US" sz="2400" b="1" dirty="0">
                <a:solidFill>
                  <a:prstClr val="white"/>
                </a:solidFill>
                <a:latin typeface="BIZ UDPゴシック" panose="020B0400000000000000" pitchFamily="50" charset="-128"/>
                <a:ea typeface="BIZ UDPゴシック" panose="020B0400000000000000" pitchFamily="50" charset="-128"/>
                <a:cs typeface="Meiryo UI" panose="020B0604030504040204" pitchFamily="50" charset="-128"/>
              </a:rPr>
              <a:t>（参考） </a:t>
            </a:r>
            <a:r>
              <a:rPr lang="en-US" altLang="ja-JP" sz="2400" b="1" dirty="0">
                <a:solidFill>
                  <a:prstClr val="white"/>
                </a:solidFill>
                <a:latin typeface="BIZ UDPゴシック" panose="020B0400000000000000" pitchFamily="50" charset="-128"/>
                <a:ea typeface="BIZ UDPゴシック" panose="020B0400000000000000" pitchFamily="50" charset="-128"/>
                <a:cs typeface="Meiryo UI" panose="020B0604030504040204" pitchFamily="50" charset="-128"/>
              </a:rPr>
              <a:t>TDM</a:t>
            </a:r>
            <a:r>
              <a:rPr lang="ja-JP" altLang="en-US" sz="2400" b="1" dirty="0">
                <a:solidFill>
                  <a:prstClr val="white"/>
                </a:solidFill>
                <a:latin typeface="BIZ UDPゴシック" panose="020B0400000000000000" pitchFamily="50" charset="-128"/>
                <a:ea typeface="BIZ UDPゴシック" panose="020B0400000000000000" pitchFamily="50" charset="-128"/>
                <a:cs typeface="Meiryo UI" panose="020B0604030504040204" pitchFamily="50" charset="-128"/>
              </a:rPr>
              <a:t>の取組について</a:t>
            </a:r>
          </a:p>
        </p:txBody>
      </p:sp>
      <p:sp>
        <p:nvSpPr>
          <p:cNvPr id="10" name="四角形: 角を丸くする 9">
            <a:extLst>
              <a:ext uri="{FF2B5EF4-FFF2-40B4-BE49-F238E27FC236}">
                <a16:creationId xmlns:a16="http://schemas.microsoft.com/office/drawing/2014/main" id="{E90F621D-B920-455A-8F2E-FEE741B5D5A2}"/>
              </a:ext>
            </a:extLst>
          </p:cNvPr>
          <p:cNvSpPr/>
          <p:nvPr/>
        </p:nvSpPr>
        <p:spPr bwMode="auto">
          <a:xfrm>
            <a:off x="236915" y="631188"/>
            <a:ext cx="3744000" cy="360000"/>
          </a:xfrm>
          <a:prstGeom prst="roundRect">
            <a:avLst>
              <a:gd name="adj" fmla="val 50000"/>
            </a:avLst>
          </a:prstGeom>
          <a:solidFill>
            <a:srgbClr val="002060"/>
          </a:solidFill>
          <a:ln w="9525">
            <a:noFill/>
            <a:miter lim="800000"/>
            <a:headEnd/>
            <a:tailEnd/>
          </a:ln>
          <a:effectLst/>
        </p:spPr>
        <p:txBody>
          <a:bodyPr wrap="none" rtlCol="0" anchor="ctr"/>
          <a:lstStyle/>
          <a:p>
            <a:pPr algn="ctr"/>
            <a:r>
              <a:rPr kumimoji="0" lang="en-US" altLang="ja-JP" sz="1500" b="1" dirty="0">
                <a:solidFill>
                  <a:schemeClr val="bg1"/>
                </a:solidFill>
                <a:latin typeface="BIZ UDPゴシック" panose="020B0400000000000000" pitchFamily="50" charset="-128"/>
                <a:ea typeface="BIZ UDPゴシック" panose="020B0400000000000000" pitchFamily="50" charset="-128"/>
              </a:rPr>
              <a:t>TDM</a:t>
            </a:r>
            <a:r>
              <a:rPr kumimoji="0" lang="ja-JP" altLang="en-US" sz="1500" b="1" dirty="0">
                <a:solidFill>
                  <a:schemeClr val="bg1"/>
                </a:solidFill>
                <a:latin typeface="BIZ UDPゴシック" panose="020B0400000000000000" pitchFamily="50" charset="-128"/>
                <a:ea typeface="BIZ UDPゴシック" panose="020B0400000000000000" pitchFamily="50" charset="-128"/>
              </a:rPr>
              <a:t>の取組みについて</a:t>
            </a:r>
            <a:endParaRPr kumimoji="0" lang="en-US" altLang="ja-JP" sz="1500" b="1" dirty="0">
              <a:solidFill>
                <a:schemeClr val="bg1"/>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1B02D002-FB8C-43A0-9623-972581A91863}"/>
              </a:ext>
            </a:extLst>
          </p:cNvPr>
          <p:cNvSpPr txBox="1"/>
          <p:nvPr/>
        </p:nvSpPr>
        <p:spPr>
          <a:xfrm>
            <a:off x="6817166" y="2705934"/>
            <a:ext cx="4979496" cy="408253"/>
          </a:xfrm>
          <a:prstGeom prst="rect">
            <a:avLst/>
          </a:prstGeom>
          <a:noFill/>
        </p:spPr>
        <p:txBody>
          <a:bodyPr wrap="none" lIns="0" tIns="0" rIns="0" bIns="0" rtlCol="0">
            <a:spAutoFit/>
          </a:bodyPr>
          <a:lstStyle/>
          <a:p>
            <a:pPr>
              <a:lnSpc>
                <a:spcPts val="1100"/>
              </a:lnSpc>
            </a:pPr>
            <a:r>
              <a:rPr kumimoji="1" lang="en-US" altLang="ja-JP" sz="8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8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　市役所</a:t>
            </a:r>
            <a:r>
              <a:rPr kumimoji="1" lang="ja-JP" altLang="en-US" sz="800" dirty="0">
                <a:latin typeface="Meiryo UI" panose="020B0604030504040204" pitchFamily="50" charset="-128"/>
                <a:ea typeface="Meiryo UI" panose="020B0604030504040204" pitchFamily="50" charset="-128"/>
              </a:rPr>
              <a:t>の所属（副首都推進局、市政改革室、デジタル統括室、総務局、都市交通局、政策企画室、</a:t>
            </a:r>
            <a:endParaRPr kumimoji="1" lang="en-US" altLang="ja-JP" sz="800" dirty="0">
              <a:latin typeface="Meiryo UI" panose="020B0604030504040204" pitchFamily="50" charset="-128"/>
              <a:ea typeface="Meiryo UI" panose="020B0604030504040204" pitchFamily="50" charset="-128"/>
            </a:endParaRPr>
          </a:p>
          <a:p>
            <a:pPr>
              <a:lnSpc>
                <a:spcPts val="1100"/>
              </a:lnSpc>
            </a:pPr>
            <a:r>
              <a:rPr lang="en-US" altLang="ja-JP" sz="800" dirty="0">
                <a:latin typeface="Meiryo UI" panose="020B0604030504040204" pitchFamily="50" charset="-128"/>
                <a:ea typeface="Meiryo UI" panose="020B0604030504040204" pitchFamily="50" charset="-128"/>
              </a:rPr>
              <a:t> </a:t>
            </a:r>
            <a:r>
              <a:rPr kumimoji="1" lang="ja-JP" altLang="en-US" sz="800" dirty="0">
                <a:latin typeface="Meiryo UI" panose="020B0604030504040204" pitchFamily="50" charset="-128"/>
                <a:ea typeface="Meiryo UI" panose="020B0604030504040204" pitchFamily="50" charset="-128"/>
              </a:rPr>
              <a:t>危機管理室、市民局、財政局、計画調整局、福祉局、健康局、こども青少年局、都市整備局、会計室、</a:t>
            </a:r>
            <a:endParaRPr kumimoji="1" lang="en-US" altLang="ja-JP" sz="800" dirty="0">
              <a:latin typeface="Meiryo UI" panose="020B0604030504040204" pitchFamily="50" charset="-128"/>
              <a:ea typeface="Meiryo UI" panose="020B0604030504040204" pitchFamily="50" charset="-128"/>
            </a:endParaRPr>
          </a:p>
          <a:p>
            <a:pPr>
              <a:lnSpc>
                <a:spcPts val="1100"/>
              </a:lnSpc>
            </a:pPr>
            <a:r>
              <a:rPr lang="en-US" altLang="ja-JP" sz="800" dirty="0">
                <a:latin typeface="Meiryo UI" panose="020B0604030504040204" pitchFamily="50" charset="-128"/>
                <a:ea typeface="Meiryo UI" panose="020B0604030504040204" pitchFamily="50" charset="-128"/>
              </a:rPr>
              <a:t> </a:t>
            </a:r>
            <a:r>
              <a:rPr kumimoji="1" lang="ja-JP" altLang="en-US" sz="800" dirty="0">
                <a:latin typeface="Meiryo UI" panose="020B0604030504040204" pitchFamily="50" charset="-128"/>
                <a:ea typeface="Meiryo UI" panose="020B0604030504040204" pitchFamily="50" charset="-128"/>
              </a:rPr>
              <a:t>教育委員会事務局、行政委員会事務局、市会事務局</a:t>
            </a: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、契約管財局、環境局</a:t>
            </a: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あべのルシアス</a:t>
            </a:r>
            <a:r>
              <a:rPr kumimoji="1"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、消防局、港区役所</a:t>
            </a:r>
            <a:endParaRPr kumimoji="1" lang="en-US" altLang="ja-JP" sz="800" dirty="0">
              <a:highlight>
                <a:srgbClr val="FFFF00"/>
              </a:highlight>
              <a:latin typeface="Meiryo UI" panose="020B0604030504040204" pitchFamily="50" charset="-128"/>
              <a:ea typeface="Meiryo UI" panose="020B0604030504040204" pitchFamily="50" charset="-128"/>
            </a:endParaRPr>
          </a:p>
        </p:txBody>
      </p:sp>
      <p:graphicFrame>
        <p:nvGraphicFramePr>
          <p:cNvPr id="23" name="表 22">
            <a:extLst>
              <a:ext uri="{FF2B5EF4-FFF2-40B4-BE49-F238E27FC236}">
                <a16:creationId xmlns:a16="http://schemas.microsoft.com/office/drawing/2014/main" id="{1FAFC830-5994-4898-9736-DCA1DC1C6DD6}"/>
              </a:ext>
            </a:extLst>
          </p:cNvPr>
          <p:cNvGraphicFramePr>
            <a:graphicFrameLocks noGrp="1"/>
          </p:cNvGraphicFramePr>
          <p:nvPr>
            <p:extLst>
              <p:ext uri="{D42A27DB-BD31-4B8C-83A1-F6EECF244321}">
                <p14:modId xmlns:p14="http://schemas.microsoft.com/office/powerpoint/2010/main" val="2628422169"/>
              </p:ext>
            </p:extLst>
          </p:nvPr>
        </p:nvGraphicFramePr>
        <p:xfrm>
          <a:off x="6832779" y="1846747"/>
          <a:ext cx="4320000" cy="835104"/>
        </p:xfrm>
        <a:graphic>
          <a:graphicData uri="http://schemas.openxmlformats.org/drawingml/2006/table">
            <a:tbl>
              <a:tblPr firstRow="1" bandRow="1">
                <a:tableStyleId>{5940675A-B579-460E-94D1-54222C63F5DA}</a:tableStyleId>
              </a:tblPr>
              <a:tblGrid>
                <a:gridCol w="1872000">
                  <a:extLst>
                    <a:ext uri="{9D8B030D-6E8A-4147-A177-3AD203B41FA5}">
                      <a16:colId xmlns:a16="http://schemas.microsoft.com/office/drawing/2014/main" val="213968160"/>
                    </a:ext>
                  </a:extLst>
                </a:gridCol>
                <a:gridCol w="1368000">
                  <a:extLst>
                    <a:ext uri="{9D8B030D-6E8A-4147-A177-3AD203B41FA5}">
                      <a16:colId xmlns:a16="http://schemas.microsoft.com/office/drawing/2014/main" val="349130888"/>
                    </a:ext>
                  </a:extLst>
                </a:gridCol>
                <a:gridCol w="1080000">
                  <a:extLst>
                    <a:ext uri="{9D8B030D-6E8A-4147-A177-3AD203B41FA5}">
                      <a16:colId xmlns:a16="http://schemas.microsoft.com/office/drawing/2014/main" val="278258529"/>
                    </a:ext>
                  </a:extLst>
                </a:gridCol>
              </a:tblGrid>
              <a:tr h="224184">
                <a:tc>
                  <a:txBody>
                    <a:bodyPr/>
                    <a:lstStyle/>
                    <a:p>
                      <a:pPr algn="ctr">
                        <a:lnSpc>
                          <a:spcPct val="10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対象職員</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36000" marR="18000" marT="18000" marB="18000" anchor="ctr"/>
                </a:tc>
                <a:tc>
                  <a:txBody>
                    <a:bodyPr/>
                    <a:lstStyle/>
                    <a:p>
                      <a:pPr algn="ctr">
                        <a:lnSpc>
                          <a:spcPct val="10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非常に混雑する期間</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36000" marR="18000" marT="18000" marB="18000" anchor="ctr"/>
                </a:tc>
                <a:tc>
                  <a:txBody>
                    <a:bodyPr/>
                    <a:lstStyle/>
                    <a:p>
                      <a:pPr algn="ctr">
                        <a:lnSpc>
                          <a:spcPct val="10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混雑する期間</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36000" marR="18000" marT="18000" marB="18000" anchor="ctr"/>
                </a:tc>
                <a:extLst>
                  <a:ext uri="{0D108BD9-81ED-4DB2-BD59-A6C34878D82A}">
                    <a16:rowId xmlns:a16="http://schemas.microsoft.com/office/drawing/2014/main" val="3117544828"/>
                  </a:ext>
                </a:extLst>
              </a:tr>
              <a:tr h="1834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咲洲庁舎・</a:t>
                      </a:r>
                      <a:r>
                        <a:rPr kumimoji="1" lang="en-US" altLang="ja-JP" sz="1100" dirty="0">
                          <a:solidFill>
                            <a:schemeClr val="tx1"/>
                          </a:solidFill>
                          <a:latin typeface="BIZ UDPゴシック" panose="020B0400000000000000" pitchFamily="50" charset="-128"/>
                          <a:ea typeface="BIZ UDPゴシック" panose="020B0400000000000000" pitchFamily="50" charset="-128"/>
                        </a:rPr>
                        <a:t>ATC</a:t>
                      </a:r>
                      <a:r>
                        <a:rPr kumimoji="1" lang="ja-JP" altLang="en-US" sz="1100" dirty="0">
                          <a:solidFill>
                            <a:schemeClr val="tx1"/>
                          </a:solidFill>
                          <a:latin typeface="BIZ UDPゴシック" panose="020B0400000000000000" pitchFamily="50" charset="-128"/>
                          <a:ea typeface="BIZ UDPゴシック" panose="020B0400000000000000" pitchFamily="50" charset="-128"/>
                        </a:rPr>
                        <a:t>庁舎</a:t>
                      </a:r>
                      <a:endParaRPr kumimoji="1" lang="ja-JP" altLang="en-US" sz="1100" baseline="30000" dirty="0">
                        <a:solidFill>
                          <a:schemeClr val="tx1"/>
                        </a:solidFill>
                        <a:latin typeface="BIZ UDPゴシック" panose="020B0400000000000000" pitchFamily="50" charset="-128"/>
                        <a:ea typeface="BIZ UDPゴシック" panose="020B0400000000000000" pitchFamily="50" charset="-128"/>
                      </a:endParaRPr>
                    </a:p>
                  </a:txBody>
                  <a:tcPr marL="36000" marR="18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u="sng" baseline="0" dirty="0">
                          <a:solidFill>
                            <a:schemeClr val="tx1"/>
                          </a:solidFill>
                          <a:uFillTx/>
                          <a:latin typeface="BIZ UDPゴシック" panose="020B0400000000000000" pitchFamily="50" charset="-128"/>
                          <a:ea typeface="BIZ UDPゴシック" panose="020B0400000000000000" pitchFamily="50" charset="-128"/>
                        </a:rPr>
                        <a:t>７割</a:t>
                      </a:r>
                    </a:p>
                  </a:txBody>
                  <a:tcPr marL="36000" marR="18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u="sng" baseline="0" dirty="0">
                          <a:solidFill>
                            <a:schemeClr val="tx1"/>
                          </a:solidFill>
                          <a:uFillTx/>
                          <a:latin typeface="BIZ UDPゴシック" panose="020B0400000000000000" pitchFamily="50" charset="-128"/>
                          <a:ea typeface="BIZ UDPゴシック" panose="020B0400000000000000" pitchFamily="50" charset="-128"/>
                        </a:rPr>
                        <a:t>３割</a:t>
                      </a:r>
                    </a:p>
                  </a:txBody>
                  <a:tcPr marL="36000" marR="18000" marT="18000" marB="18000" anchor="ctr"/>
                </a:tc>
                <a:extLst>
                  <a:ext uri="{0D108BD9-81ED-4DB2-BD59-A6C34878D82A}">
                    <a16:rowId xmlns:a16="http://schemas.microsoft.com/office/drawing/2014/main" val="2381464642"/>
                  </a:ext>
                </a:extLst>
              </a:tr>
              <a:tr h="183424">
                <a:tc>
                  <a:txBody>
                    <a:bodyPr/>
                    <a:lstStyle/>
                    <a:p>
                      <a:pPr algn="l">
                        <a:lnSpc>
                          <a:spcPct val="10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大阪府庁・大阪市役所など</a:t>
                      </a:r>
                      <a:r>
                        <a:rPr kumimoji="1" lang="en-US" altLang="ja-JP" sz="1100" baseline="30000" dirty="0">
                          <a:solidFill>
                            <a:schemeClr val="tx1"/>
                          </a:solidFill>
                          <a:latin typeface="BIZ UDPゴシック" panose="020B0400000000000000" pitchFamily="50" charset="-128"/>
                          <a:ea typeface="BIZ UDPゴシック" panose="020B0400000000000000" pitchFamily="50" charset="-128"/>
                        </a:rPr>
                        <a:t>※1</a:t>
                      </a:r>
                      <a:endParaRPr kumimoji="1" lang="ja-JP" altLang="en-US" sz="1100" baseline="30000" dirty="0">
                        <a:solidFill>
                          <a:schemeClr val="tx1"/>
                        </a:solidFill>
                        <a:latin typeface="BIZ UDPゴシック" panose="020B0400000000000000" pitchFamily="50" charset="-128"/>
                        <a:ea typeface="BIZ UDPゴシック" panose="020B0400000000000000" pitchFamily="50" charset="-128"/>
                      </a:endParaRPr>
                    </a:p>
                  </a:txBody>
                  <a:tcPr marL="36000" marR="18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u="sng" baseline="0" dirty="0">
                          <a:solidFill>
                            <a:schemeClr val="tx1"/>
                          </a:solidFill>
                          <a:uFillTx/>
                          <a:latin typeface="BIZ UDPゴシック" panose="020B0400000000000000" pitchFamily="50" charset="-128"/>
                          <a:ea typeface="BIZ UDPゴシック" panose="020B0400000000000000" pitchFamily="50" charset="-128"/>
                        </a:rPr>
                        <a:t>３割</a:t>
                      </a:r>
                    </a:p>
                  </a:txBody>
                  <a:tcPr marL="36000" marR="18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u="none" dirty="0">
                          <a:solidFill>
                            <a:schemeClr val="tx1"/>
                          </a:solidFill>
                          <a:latin typeface="BIZ UDPゴシック" panose="020B0400000000000000" pitchFamily="50" charset="-128"/>
                          <a:ea typeface="BIZ UDPゴシック" panose="020B0400000000000000" pitchFamily="50" charset="-128"/>
                        </a:rPr>
                        <a:t>可能な範囲</a:t>
                      </a:r>
                    </a:p>
                  </a:txBody>
                  <a:tcPr marL="36000" marR="18000" marT="18000" marB="18000" anchor="ctr"/>
                </a:tc>
                <a:extLst>
                  <a:ext uri="{0D108BD9-81ED-4DB2-BD59-A6C34878D82A}">
                    <a16:rowId xmlns:a16="http://schemas.microsoft.com/office/drawing/2014/main" val="37686702"/>
                  </a:ext>
                </a:extLst>
              </a:tr>
              <a:tr h="1834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大阪府市職員（上記除く）</a:t>
                      </a:r>
                    </a:p>
                  </a:txBody>
                  <a:tcPr marL="36000" marR="18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u="none" dirty="0">
                          <a:solidFill>
                            <a:schemeClr val="tx1"/>
                          </a:solidFill>
                          <a:latin typeface="BIZ UDPゴシック" panose="020B0400000000000000" pitchFamily="50" charset="-128"/>
                          <a:ea typeface="BIZ UDPゴシック" panose="020B0400000000000000" pitchFamily="50" charset="-128"/>
                        </a:rPr>
                        <a:t>可能な範囲</a:t>
                      </a:r>
                    </a:p>
                  </a:txBody>
                  <a:tcPr marL="36000" marR="18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u="none" dirty="0">
                          <a:solidFill>
                            <a:schemeClr val="tx1"/>
                          </a:solidFill>
                          <a:latin typeface="BIZ UDPゴシック" panose="020B0400000000000000" pitchFamily="50" charset="-128"/>
                          <a:ea typeface="BIZ UDPゴシック" panose="020B0400000000000000" pitchFamily="50" charset="-128"/>
                        </a:rPr>
                        <a:t>可能な範囲</a:t>
                      </a:r>
                    </a:p>
                  </a:txBody>
                  <a:tcPr marL="36000" marR="18000" marT="18000" marB="18000" anchor="ctr"/>
                </a:tc>
                <a:extLst>
                  <a:ext uri="{0D108BD9-81ED-4DB2-BD59-A6C34878D82A}">
                    <a16:rowId xmlns:a16="http://schemas.microsoft.com/office/drawing/2014/main" val="3838188215"/>
                  </a:ext>
                </a:extLst>
              </a:tr>
            </a:tbl>
          </a:graphicData>
        </a:graphic>
      </p:graphicFrame>
      <p:sp>
        <p:nvSpPr>
          <p:cNvPr id="19" name="正方形/長方形 18">
            <a:extLst>
              <a:ext uri="{FF2B5EF4-FFF2-40B4-BE49-F238E27FC236}">
                <a16:creationId xmlns:a16="http://schemas.microsoft.com/office/drawing/2014/main" id="{1C0E8213-63BF-4644-9232-AE74FFCABFE2}"/>
              </a:ext>
            </a:extLst>
          </p:cNvPr>
          <p:cNvSpPr/>
          <p:nvPr/>
        </p:nvSpPr>
        <p:spPr>
          <a:xfrm>
            <a:off x="260988" y="5081348"/>
            <a:ext cx="7410899" cy="1471013"/>
          </a:xfrm>
          <a:prstGeom prst="rect">
            <a:avLst/>
          </a:prstGeom>
          <a:solidFill>
            <a:srgbClr val="FFFFFF"/>
          </a:solidFill>
          <a:ln w="25400" cap="flat" cmpd="sng" algn="ctr">
            <a:solidFill>
              <a:schemeClr val="accent1"/>
            </a:solidFill>
            <a:prstDash val="solid"/>
            <a:miter lim="800000"/>
          </a:ln>
          <a:effectLst/>
        </p:spPr>
        <p:txBody>
          <a:bodyPr rtlCol="0" anchor="t" anchorCtr="0">
            <a:noAutofit/>
          </a:bodyPr>
          <a:lstStyle/>
          <a:p>
            <a:r>
              <a:rPr kumimoji="1" lang="ja-JP" altLang="en-US" sz="1400" b="1"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中央線沿線企業や府民・市民に向けた</a:t>
            </a:r>
            <a:r>
              <a:rPr lang="ja-JP" altLang="en-US" sz="1400" dirty="0">
                <a:latin typeface="BIZ UDPゴシック" panose="020B0400000000000000" pitchFamily="50" charset="-128"/>
                <a:ea typeface="BIZ UDPゴシック" panose="020B0400000000000000" pitchFamily="50" charset="-128"/>
              </a:rPr>
              <a:t>地下鉄車内・駅構内でのポスター・デジタルサイネージ  </a:t>
            </a:r>
            <a:br>
              <a:rPr lang="en-US" altLang="ja-JP" sz="1400" dirty="0">
                <a:latin typeface="BIZ UDPゴシック" panose="020B0400000000000000" pitchFamily="50" charset="-128"/>
                <a:ea typeface="BIZ UDPゴシック" panose="020B0400000000000000" pitchFamily="50" charset="-128"/>
              </a:rPr>
            </a:br>
            <a:r>
              <a:rPr lang="en-US" altLang="ja-JP"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を活用した周知、府市のホームページ・メールマガジンによる発信、経済団体等から会員企業</a:t>
            </a:r>
            <a:br>
              <a:rPr lang="en-US" altLang="ja-JP" sz="1400">
                <a:latin typeface="BIZ UDPゴシック" panose="020B0400000000000000" pitchFamily="50" charset="-128"/>
                <a:ea typeface="BIZ UDPゴシック" panose="020B0400000000000000" pitchFamily="50" charset="-128"/>
              </a:rPr>
            </a:br>
            <a:r>
              <a:rPr lang="en-US" altLang="ja-JP" sz="1400">
                <a:latin typeface="BIZ UDPゴシック" panose="020B0400000000000000" pitchFamily="50" charset="-128"/>
                <a:ea typeface="BIZ UDPゴシック" panose="020B0400000000000000" pitchFamily="50" charset="-128"/>
              </a:rPr>
              <a:t> </a:t>
            </a:r>
            <a:r>
              <a:rPr lang="ja-JP" altLang="en-US" sz="1400">
                <a:latin typeface="BIZ UDPゴシック" panose="020B0400000000000000" pitchFamily="50" charset="-128"/>
                <a:ea typeface="BIZ UDPゴシック" panose="020B0400000000000000" pitchFamily="50" charset="-128"/>
              </a:rPr>
              <a:t>等</a:t>
            </a:r>
            <a:r>
              <a:rPr lang="ja-JP" altLang="en-US" sz="1400" dirty="0">
                <a:latin typeface="BIZ UDPゴシック" panose="020B0400000000000000" pitchFamily="50" charset="-128"/>
                <a:ea typeface="BIZ UDPゴシック" panose="020B0400000000000000" pitchFamily="50" charset="-128"/>
              </a:rPr>
              <a:t>への呼びかけや説明会等による</a:t>
            </a:r>
            <a:r>
              <a:rPr lang="en-US" altLang="ja-JP" sz="1400" dirty="0">
                <a:latin typeface="BIZ UDPゴシック" panose="020B0400000000000000" pitchFamily="50" charset="-128"/>
                <a:ea typeface="BIZ UDPゴシック" panose="020B0400000000000000" pitchFamily="50" charset="-128"/>
              </a:rPr>
              <a:t>TDM</a:t>
            </a:r>
            <a:r>
              <a:rPr lang="ja-JP" altLang="en-US" sz="1400" dirty="0">
                <a:latin typeface="BIZ UDPゴシック" panose="020B0400000000000000" pitchFamily="50" charset="-128"/>
                <a:ea typeface="BIZ UDPゴシック" panose="020B0400000000000000" pitchFamily="50" charset="-128"/>
              </a:rPr>
              <a:t>への理解促進・協力の働きかけ</a:t>
            </a:r>
            <a:endParaRPr lang="en-US" altLang="ja-JP" sz="1400" dirty="0">
              <a:latin typeface="BIZ UDPゴシック" panose="020B0400000000000000" pitchFamily="50" charset="-128"/>
              <a:ea typeface="BIZ UDPゴシック" panose="020B0400000000000000" pitchFamily="50" charset="-128"/>
            </a:endParaRPr>
          </a:p>
          <a:p>
            <a:pPr>
              <a:lnSpc>
                <a:spcPts val="600"/>
              </a:lnSpc>
            </a:pPr>
            <a:endParaRPr kumimoji="1" lang="en-US" altLang="ja-JP" sz="1400" dirty="0">
              <a:solidFill>
                <a:srgbClr val="FF0000"/>
              </a:solidFill>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管理施設でのサイネージ等を活用した啓発</a:t>
            </a:r>
            <a:r>
              <a:rPr kumimoji="1" lang="en-US" altLang="ja-JP" sz="1400" dirty="0">
                <a:solidFill>
                  <a:schemeClr val="tx1"/>
                </a:solidFill>
                <a:latin typeface="BIZ UDPゴシック" panose="020B0400000000000000" pitchFamily="50" charset="-128"/>
                <a:ea typeface="BIZ UDPゴシック" panose="020B0400000000000000" pitchFamily="50" charset="-128"/>
              </a:rPr>
              <a:t>PR</a:t>
            </a:r>
            <a:r>
              <a:rPr kumimoji="1" lang="ja-JP" altLang="en-US" sz="1400" dirty="0">
                <a:solidFill>
                  <a:schemeClr val="tx1"/>
                </a:solidFill>
                <a:latin typeface="BIZ UDPゴシック" panose="020B0400000000000000" pitchFamily="50" charset="-128"/>
                <a:ea typeface="BIZ UDPゴシック" panose="020B0400000000000000" pitchFamily="50" charset="-128"/>
              </a:rPr>
              <a:t>や開催期間中を通じて管理道路での歩道橋</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  </a:t>
            </a:r>
            <a:r>
              <a:rPr kumimoji="1" lang="ja-JP" altLang="en-US" sz="1400" dirty="0">
                <a:solidFill>
                  <a:schemeClr val="tx1"/>
                </a:solidFill>
                <a:latin typeface="BIZ UDPゴシック" panose="020B0400000000000000" pitchFamily="50" charset="-128"/>
                <a:ea typeface="BIZ UDPゴシック" panose="020B0400000000000000" pitchFamily="50" charset="-128"/>
              </a:rPr>
              <a:t>横断幕等を活用した</a:t>
            </a:r>
            <a:r>
              <a:rPr kumimoji="1" lang="en-US" altLang="ja-JP" sz="1400" dirty="0">
                <a:solidFill>
                  <a:schemeClr val="tx1"/>
                </a:solidFill>
                <a:latin typeface="BIZ UDPゴシック" panose="020B0400000000000000" pitchFamily="50" charset="-128"/>
                <a:ea typeface="BIZ UDPゴシック" panose="020B0400000000000000" pitchFamily="50" charset="-128"/>
              </a:rPr>
              <a:t>TDM</a:t>
            </a:r>
            <a:r>
              <a:rPr kumimoji="1" lang="ja-JP" altLang="en-US" sz="1400" dirty="0">
                <a:solidFill>
                  <a:schemeClr val="tx1"/>
                </a:solidFill>
                <a:latin typeface="BIZ UDPゴシック" panose="020B0400000000000000" pitchFamily="50" charset="-128"/>
                <a:ea typeface="BIZ UDPゴシック" panose="020B0400000000000000" pitchFamily="50" charset="-128"/>
              </a:rPr>
              <a:t>への協力呼びかけ</a:t>
            </a:r>
            <a:r>
              <a:rPr lang="ja-JP" altLang="en-US" sz="1400" dirty="0">
                <a:latin typeface="BIZ UDPゴシック" panose="020B0400000000000000" pitchFamily="50" charset="-128"/>
                <a:ea typeface="BIZ UDPゴシック" panose="020B0400000000000000" pitchFamily="50" charset="-128"/>
              </a:rPr>
              <a:t>、</a:t>
            </a:r>
            <a:r>
              <a:rPr kumimoji="1" lang="en-US" altLang="ja-JP" sz="1400" dirty="0">
                <a:solidFill>
                  <a:schemeClr val="tx1"/>
                </a:solidFill>
                <a:latin typeface="BIZ UDPゴシック" panose="020B0400000000000000" pitchFamily="50" charset="-128"/>
                <a:ea typeface="BIZ UDPゴシック" panose="020B0400000000000000" pitchFamily="50" charset="-128"/>
              </a:rPr>
              <a:t>TDM</a:t>
            </a:r>
            <a:r>
              <a:rPr kumimoji="1" lang="ja-JP" altLang="en-US" sz="1400" dirty="0">
                <a:solidFill>
                  <a:schemeClr val="tx1"/>
                </a:solidFill>
                <a:latin typeface="BIZ UDPゴシック" panose="020B0400000000000000" pitchFamily="50" charset="-128"/>
                <a:ea typeface="BIZ UDPゴシック" panose="020B0400000000000000" pitchFamily="50" charset="-128"/>
              </a:rPr>
              <a:t>実施強度に応じて道路情報板による</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情報発信を実施</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sz="1400" b="1" strike="sngStrike" dirty="0">
              <a:solidFill>
                <a:srgbClr val="FF0000"/>
              </a:solidFill>
              <a:highlight>
                <a:srgbClr val="FFFF00"/>
              </a:highlight>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4AF9D70D-9011-4AC6-9097-9280AA1114AB}"/>
              </a:ext>
            </a:extLst>
          </p:cNvPr>
          <p:cNvSpPr/>
          <p:nvPr/>
        </p:nvSpPr>
        <p:spPr bwMode="auto">
          <a:xfrm>
            <a:off x="209185" y="4773516"/>
            <a:ext cx="3744000" cy="360000"/>
          </a:xfrm>
          <a:prstGeom prst="roundRect">
            <a:avLst>
              <a:gd name="adj" fmla="val 50000"/>
            </a:avLst>
          </a:prstGeom>
          <a:solidFill>
            <a:srgbClr val="002060"/>
          </a:solidFill>
          <a:ln w="9525">
            <a:noFill/>
            <a:miter lim="800000"/>
            <a:headEnd/>
            <a:tailEnd/>
          </a:ln>
          <a:effectLst/>
        </p:spPr>
        <p:txBody>
          <a:bodyPr wrap="none" rtlCol="0" anchor="ctr"/>
          <a:lstStyle/>
          <a:p>
            <a:pPr algn="ctr"/>
            <a:r>
              <a:rPr kumimoji="0" lang="ja-JP" altLang="en-US" sz="1500" b="1" dirty="0">
                <a:solidFill>
                  <a:schemeClr val="bg1"/>
                </a:solidFill>
                <a:latin typeface="BIZ UDPゴシック" panose="020B0400000000000000" pitchFamily="50" charset="-128"/>
                <a:ea typeface="BIZ UDPゴシック" panose="020B0400000000000000" pitchFamily="50" charset="-128"/>
              </a:rPr>
              <a:t>一般交通への働きかけ実施</a:t>
            </a:r>
            <a:endParaRPr kumimoji="0" lang="en-US" altLang="ja-JP" sz="1500" b="1" dirty="0">
              <a:solidFill>
                <a:schemeClr val="bg1"/>
              </a:solidFill>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D3B093FA-A4EE-4B2A-B674-D18A0F7906A3}"/>
              </a:ext>
            </a:extLst>
          </p:cNvPr>
          <p:cNvSpPr txBox="1"/>
          <p:nvPr/>
        </p:nvSpPr>
        <p:spPr>
          <a:xfrm>
            <a:off x="312991" y="4321694"/>
            <a:ext cx="11556000" cy="360850"/>
          </a:xfrm>
          <a:prstGeom prst="rect">
            <a:avLst/>
          </a:prstGeom>
          <a:solidFill>
            <a:schemeClr val="bg1"/>
          </a:solidFill>
          <a:ln w="28575" cap="flat">
            <a:solidFill>
              <a:schemeClr val="accent1"/>
            </a:solidFill>
            <a:miter lim="400000"/>
          </a:ln>
          <a:effectLst/>
          <a:sp3d/>
        </p:spPr>
        <p:style>
          <a:lnRef idx="0">
            <a:scrgbClr r="0" g="0" b="0"/>
          </a:lnRef>
          <a:fillRef idx="0">
            <a:scrgbClr r="0" g="0" b="0"/>
          </a:fillRef>
          <a:effectRef idx="0">
            <a:scrgbClr r="0" g="0" b="0"/>
          </a:effectRef>
          <a:fontRef idx="none"/>
        </p:style>
        <p:txBody>
          <a:bodyPr wrap="square" tIns="72000" bIns="72000">
            <a:spAutoFit/>
          </a:bodyPr>
          <a:lstStyle/>
          <a:p>
            <a:r>
              <a:rPr kumimoji="1" lang="ja-JP" altLang="en-US" sz="1400" b="1" dirty="0">
                <a:latin typeface="BIZ UDPゴシック" panose="020B0400000000000000" pitchFamily="50" charset="-128"/>
                <a:ea typeface="BIZ UDPゴシック" panose="020B0400000000000000" pitchFamily="50" charset="-128"/>
              </a:rPr>
              <a:t>▶</a:t>
            </a:r>
            <a:r>
              <a:rPr lang="ja-JP" altLang="en-US" sz="1400" dirty="0">
                <a:uFill>
                  <a:solidFill>
                    <a:srgbClr val="FF0000"/>
                  </a:solidFill>
                </a:uFill>
                <a:latin typeface="BIZ UDPゴシック" panose="020B0400000000000000" pitchFamily="50" charset="-128"/>
                <a:ea typeface="BIZ UDPゴシック" panose="020B0400000000000000" pitchFamily="50" charset="-128"/>
              </a:rPr>
              <a:t>府市の各部局から関係する企業・団体に対し、</a:t>
            </a:r>
            <a:r>
              <a:rPr lang="en-US" altLang="ja-JP" sz="1400" dirty="0">
                <a:uFill>
                  <a:solidFill>
                    <a:srgbClr val="FF0000"/>
                  </a:solidFill>
                </a:uFill>
                <a:latin typeface="BIZ UDPゴシック" panose="020B0400000000000000" pitchFamily="50" charset="-128"/>
                <a:ea typeface="BIZ UDPゴシック" panose="020B0400000000000000" pitchFamily="50" charset="-128"/>
              </a:rPr>
              <a:t>TDM</a:t>
            </a:r>
            <a:r>
              <a:rPr lang="ja-JP" altLang="en-US" sz="1400" dirty="0">
                <a:uFill>
                  <a:solidFill>
                    <a:srgbClr val="FF0000"/>
                  </a:solidFill>
                </a:uFill>
                <a:latin typeface="BIZ UDPゴシック" panose="020B0400000000000000" pitchFamily="50" charset="-128"/>
                <a:ea typeface="BIZ UDPゴシック" panose="020B0400000000000000" pitchFamily="50" charset="-128"/>
              </a:rPr>
              <a:t>の取組みの広報・</a:t>
            </a:r>
            <a:r>
              <a:rPr lang="en-US" altLang="ja-JP" sz="1400" dirty="0">
                <a:uFill>
                  <a:solidFill>
                    <a:srgbClr val="FF0000"/>
                  </a:solidFill>
                </a:uFill>
                <a:latin typeface="BIZ UDPゴシック" panose="020B0400000000000000" pitchFamily="50" charset="-128"/>
                <a:ea typeface="BIZ UDPゴシック" panose="020B0400000000000000" pitchFamily="50" charset="-128"/>
              </a:rPr>
              <a:t>PR</a:t>
            </a:r>
            <a:r>
              <a:rPr lang="ja-JP" altLang="en-US" sz="1400" dirty="0">
                <a:uFill>
                  <a:solidFill>
                    <a:srgbClr val="FF0000"/>
                  </a:solidFill>
                </a:uFill>
                <a:latin typeface="BIZ UDPゴシック" panose="020B0400000000000000" pitchFamily="50" charset="-128"/>
                <a:ea typeface="BIZ UDPゴシック" panose="020B0400000000000000" pitchFamily="50" charset="-128"/>
              </a:rPr>
              <a:t>に努め、更なる</a:t>
            </a:r>
            <a:r>
              <a:rPr lang="en-US" altLang="ja-JP" sz="1400" dirty="0">
                <a:uFill>
                  <a:solidFill>
                    <a:srgbClr val="FF0000"/>
                  </a:solidFill>
                </a:uFill>
                <a:latin typeface="BIZ UDPゴシック" panose="020B0400000000000000" pitchFamily="50" charset="-128"/>
                <a:ea typeface="BIZ UDPゴシック" panose="020B0400000000000000" pitchFamily="50" charset="-128"/>
              </a:rPr>
              <a:t>TDM</a:t>
            </a:r>
            <a:r>
              <a:rPr lang="ja-JP" altLang="en-US" sz="1400" dirty="0">
                <a:uFill>
                  <a:solidFill>
                    <a:srgbClr val="FF0000"/>
                  </a:solidFill>
                </a:uFill>
                <a:latin typeface="BIZ UDPゴシック" panose="020B0400000000000000" pitchFamily="50" charset="-128"/>
                <a:ea typeface="BIZ UDPゴシック" panose="020B0400000000000000" pitchFamily="50" charset="-128"/>
              </a:rPr>
              <a:t>パートナー企業登録の呼びかけ</a:t>
            </a:r>
            <a:endParaRPr lang="en-US" altLang="ja-JP" sz="1400" dirty="0">
              <a:uFill>
                <a:solidFill>
                  <a:srgbClr val="FF0000"/>
                </a:solidFill>
              </a:u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8047E251-48C0-4483-A347-6C1808D699B2}"/>
              </a:ext>
            </a:extLst>
          </p:cNvPr>
          <p:cNvSpPr txBox="1"/>
          <p:nvPr/>
        </p:nvSpPr>
        <p:spPr>
          <a:xfrm>
            <a:off x="8072878" y="1617035"/>
            <a:ext cx="2011251" cy="205629"/>
          </a:xfrm>
          <a:prstGeom prst="rect">
            <a:avLst/>
          </a:prstGeom>
          <a:noFill/>
        </p:spPr>
        <p:txBody>
          <a:bodyPr wrap="none" lIns="18000" tIns="18000" rIns="18000" bIns="18000" rtlCol="0">
            <a:spAutoFit/>
          </a:bodyPr>
          <a:lstStyle/>
          <a:p>
            <a:r>
              <a:rPr lang="ja-JP" altLang="en-US" sz="1100" dirty="0">
                <a:latin typeface="BIZ UDPゴシック" panose="020B0400000000000000" pitchFamily="50" charset="-128"/>
                <a:ea typeface="BIZ UDPゴシック" panose="020B0400000000000000" pitchFamily="50" charset="-128"/>
              </a:rPr>
              <a:t>府市職員の取組（通勤削減目標）</a:t>
            </a:r>
            <a:endParaRPr lang="en-US" altLang="ja-JP" sz="1100" dirty="0">
              <a:latin typeface="BIZ UDPゴシック" panose="020B0400000000000000" pitchFamily="50" charset="-128"/>
              <a:ea typeface="BIZ UDPゴシック" panose="020B0400000000000000" pitchFamily="50" charset="-128"/>
            </a:endParaRPr>
          </a:p>
        </p:txBody>
      </p:sp>
      <p:pic>
        <p:nvPicPr>
          <p:cNvPr id="25" name="図 24">
            <a:extLst>
              <a:ext uri="{FF2B5EF4-FFF2-40B4-BE49-F238E27FC236}">
                <a16:creationId xmlns:a16="http://schemas.microsoft.com/office/drawing/2014/main" id="{B132FE3F-7563-47B2-BEA2-83D094CB54D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54304" y="5089534"/>
            <a:ext cx="2027422" cy="1476000"/>
          </a:xfrm>
          <a:prstGeom prst="rect">
            <a:avLst/>
          </a:prstGeom>
        </p:spPr>
      </p:pic>
      <p:sp>
        <p:nvSpPr>
          <p:cNvPr id="29" name="テキスト ボックス 15">
            <a:extLst>
              <a:ext uri="{FF2B5EF4-FFF2-40B4-BE49-F238E27FC236}">
                <a16:creationId xmlns:a16="http://schemas.microsoft.com/office/drawing/2014/main" id="{80088981-123C-4606-9FDB-0B65F773CF22}"/>
              </a:ext>
            </a:extLst>
          </p:cNvPr>
          <p:cNvSpPr txBox="1"/>
          <p:nvPr/>
        </p:nvSpPr>
        <p:spPr>
          <a:xfrm>
            <a:off x="7819504" y="5126708"/>
            <a:ext cx="1879806" cy="221018"/>
          </a:xfrm>
          <a:prstGeom prst="rect">
            <a:avLst/>
          </a:prstGeom>
          <a:solidFill>
            <a:schemeClr val="accent5"/>
          </a:solidFill>
          <a:ln w="9525" cmpd="sng">
            <a:noFill/>
          </a:ln>
        </p:spPr>
        <p:style>
          <a:lnRef idx="0">
            <a:scrgbClr r="0" g="0" b="0"/>
          </a:lnRef>
          <a:fillRef idx="0">
            <a:scrgbClr r="0" g="0" b="0"/>
          </a:fillRef>
          <a:effectRef idx="0">
            <a:scrgbClr r="0" g="0" b="0"/>
          </a:effectRef>
          <a:fontRef idx="minor">
            <a:schemeClr val="dk1"/>
          </a:fontRef>
        </p:style>
        <p:txBody>
          <a:bodyPr wrap="none" lIns="18000" tIns="18000" rIns="18000" bIns="1800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dirty="0">
                <a:solidFill>
                  <a:schemeClr val="bg1"/>
                </a:solidFill>
                <a:latin typeface="BIZ UDPゴシック" panose="020B0400000000000000" pitchFamily="50" charset="-128"/>
                <a:ea typeface="BIZ UDPゴシック" panose="020B0400000000000000" pitchFamily="50" charset="-128"/>
              </a:rPr>
              <a:t>横断歩道橋での横断幕設置</a:t>
            </a:r>
            <a:endParaRPr kumimoji="1" lang="en-US" altLang="ja-JP" sz="1200" dirty="0">
              <a:solidFill>
                <a:schemeClr val="bg1"/>
              </a:solidFill>
              <a:latin typeface="BIZ UDPゴシック" panose="020B0400000000000000" pitchFamily="50" charset="-128"/>
              <a:ea typeface="BIZ UDPゴシック" panose="020B0400000000000000" pitchFamily="50" charset="-128"/>
            </a:endParaRPr>
          </a:p>
        </p:txBody>
      </p:sp>
      <p:pic>
        <p:nvPicPr>
          <p:cNvPr id="33" name="図 32">
            <a:extLst>
              <a:ext uri="{FF2B5EF4-FFF2-40B4-BE49-F238E27FC236}">
                <a16:creationId xmlns:a16="http://schemas.microsoft.com/office/drawing/2014/main" id="{0A488687-3DCB-43E4-BD8C-42FA3B5493E2}"/>
              </a:ext>
            </a:extLst>
          </p:cNvPr>
          <p:cNvPicPr preferRelativeResize="0">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04387" y="5076361"/>
            <a:ext cx="2005131" cy="1476000"/>
          </a:xfrm>
          <a:prstGeom prst="rect">
            <a:avLst/>
          </a:prstGeom>
        </p:spPr>
      </p:pic>
      <p:sp>
        <p:nvSpPr>
          <p:cNvPr id="34" name="テキスト ボックス 15">
            <a:extLst>
              <a:ext uri="{FF2B5EF4-FFF2-40B4-BE49-F238E27FC236}">
                <a16:creationId xmlns:a16="http://schemas.microsoft.com/office/drawing/2014/main" id="{EF40155E-672E-4A49-B33A-D793F68FDFC6}"/>
              </a:ext>
            </a:extLst>
          </p:cNvPr>
          <p:cNvSpPr txBox="1"/>
          <p:nvPr/>
        </p:nvSpPr>
        <p:spPr>
          <a:xfrm>
            <a:off x="10197882" y="5110062"/>
            <a:ext cx="1418140" cy="221018"/>
          </a:xfrm>
          <a:prstGeom prst="rect">
            <a:avLst/>
          </a:prstGeom>
          <a:solidFill>
            <a:schemeClr val="accent5"/>
          </a:solidFill>
          <a:ln w="9525" cmpd="sng">
            <a:noFill/>
          </a:ln>
        </p:spPr>
        <p:style>
          <a:lnRef idx="0">
            <a:scrgbClr r="0" g="0" b="0"/>
          </a:lnRef>
          <a:fillRef idx="0">
            <a:scrgbClr r="0" g="0" b="0"/>
          </a:fillRef>
          <a:effectRef idx="0">
            <a:scrgbClr r="0" g="0" b="0"/>
          </a:effectRef>
          <a:fontRef idx="minor">
            <a:schemeClr val="dk1"/>
          </a:fontRef>
        </p:style>
        <p:txBody>
          <a:bodyPr wrap="none" lIns="18000" tIns="18000" rIns="18000" bIns="1800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dirty="0">
                <a:solidFill>
                  <a:schemeClr val="bg1"/>
                </a:solidFill>
                <a:latin typeface="BIZ UDPゴシック" panose="020B0400000000000000" pitchFamily="50" charset="-128"/>
                <a:ea typeface="BIZ UDPゴシック" panose="020B0400000000000000" pitchFamily="50" charset="-128"/>
              </a:rPr>
              <a:t>工事現場での懸垂幕</a:t>
            </a:r>
          </a:p>
        </p:txBody>
      </p:sp>
      <p:sp>
        <p:nvSpPr>
          <p:cNvPr id="21" name="四角形: 角を丸くする 16">
            <a:extLst>
              <a:ext uri="{FF2B5EF4-FFF2-40B4-BE49-F238E27FC236}">
                <a16:creationId xmlns:a16="http://schemas.microsoft.com/office/drawing/2014/main" id="{CBC281A2-0FF6-431B-92F4-61B8FCAFA7DC}"/>
              </a:ext>
            </a:extLst>
          </p:cNvPr>
          <p:cNvSpPr/>
          <p:nvPr/>
        </p:nvSpPr>
        <p:spPr bwMode="auto">
          <a:xfrm>
            <a:off x="236915" y="4068170"/>
            <a:ext cx="3744000" cy="316557"/>
          </a:xfrm>
          <a:prstGeom prst="roundRect">
            <a:avLst>
              <a:gd name="adj" fmla="val 50000"/>
            </a:avLst>
          </a:prstGeom>
          <a:solidFill>
            <a:srgbClr val="002060"/>
          </a:solidFill>
          <a:ln w="9525">
            <a:noFill/>
            <a:miter lim="800000"/>
            <a:headEnd/>
            <a:tailEnd/>
          </a:ln>
          <a:effectLst/>
        </p:spPr>
        <p:txBody>
          <a:bodyPr wrap="none" rtlCol="0" anchor="ctr"/>
          <a:lstStyle/>
          <a:p>
            <a:pPr algn="ctr"/>
            <a:r>
              <a:rPr lang="en-US" altLang="ja-JP" sz="1500" b="1" dirty="0">
                <a:solidFill>
                  <a:schemeClr val="bg1"/>
                </a:solidFill>
                <a:latin typeface="BIZ UDPゴシック" panose="020B0400000000000000" pitchFamily="50" charset="-128"/>
                <a:ea typeface="BIZ UDPゴシック" panose="020B0400000000000000" pitchFamily="50" charset="-128"/>
              </a:rPr>
              <a:t>TDM</a:t>
            </a:r>
            <a:r>
              <a:rPr lang="ja-JP" altLang="en-US" sz="1500" b="1" dirty="0">
                <a:solidFill>
                  <a:schemeClr val="bg1"/>
                </a:solidFill>
                <a:latin typeface="BIZ UDPゴシック" panose="020B0400000000000000" pitchFamily="50" charset="-128"/>
                <a:ea typeface="BIZ UDPゴシック" panose="020B0400000000000000" pitchFamily="50" charset="-128"/>
              </a:rPr>
              <a:t>パートナー企業登録促進に向けて</a:t>
            </a:r>
            <a:endParaRPr kumimoji="0" lang="en-US" altLang="ja-JP" sz="1500" b="1"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853578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764338" y="6662057"/>
            <a:ext cx="2992776" cy="195943"/>
          </a:xfrm>
          <a:prstGeom prst="rect">
            <a:avLst/>
          </a:prstGeom>
          <a:solidFill>
            <a:srgbClr val="E6001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8" name="正方形/長方形 7"/>
          <p:cNvSpPr/>
          <p:nvPr/>
        </p:nvSpPr>
        <p:spPr>
          <a:xfrm>
            <a:off x="661576" y="442698"/>
            <a:ext cx="11366864" cy="153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657535" y="75473"/>
            <a:ext cx="9430539" cy="461665"/>
          </a:xfrm>
          <a:prstGeom prst="rect">
            <a:avLst/>
          </a:prstGeom>
          <a:solidFill>
            <a:schemeClr val="tx2">
              <a:lumMod val="50000"/>
            </a:schemeClr>
          </a:solidFill>
        </p:spPr>
        <p:txBody>
          <a:bodyPr wrap="square" rtlCol="0">
            <a:spAutoFit/>
          </a:bodyPr>
          <a:lstStyle/>
          <a:p>
            <a:r>
              <a:rPr kumimoji="1" lang="ja-JP" altLang="en-US" sz="2400" b="1" dirty="0">
                <a:solidFill>
                  <a:schemeClr val="bg1"/>
                </a:solidFill>
                <a:latin typeface="BIZ UDPゴシック" panose="020B0400000000000000" pitchFamily="50" charset="-128"/>
                <a:ea typeface="BIZ UDPゴシック" panose="020B0400000000000000" pitchFamily="50" charset="-128"/>
              </a:rPr>
              <a:t>ユニバーサルデザイン部会　　　</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sp>
        <p:nvSpPr>
          <p:cNvPr id="17" name="テキスト ボックス 16"/>
          <p:cNvSpPr txBox="1"/>
          <p:nvPr/>
        </p:nvSpPr>
        <p:spPr>
          <a:xfrm>
            <a:off x="589167" y="576273"/>
            <a:ext cx="1247790" cy="338554"/>
          </a:xfrm>
          <a:prstGeom prst="rect">
            <a:avLst/>
          </a:prstGeom>
          <a:noFill/>
        </p:spPr>
        <p:txBody>
          <a:bodyPr wrap="square" rtlCol="0">
            <a:spAutoFit/>
          </a:bodyPr>
          <a:lstStyle/>
          <a:p>
            <a:r>
              <a:rPr kumimoji="1" lang="en-US" altLang="ja-JP" sz="1600" b="1" dirty="0">
                <a:latin typeface="BIZ UDPゴシック" panose="020B0400000000000000" pitchFamily="50" charset="-128"/>
                <a:ea typeface="BIZ UDPゴシック" panose="020B0400000000000000" pitchFamily="50" charset="-128"/>
              </a:rPr>
              <a:t>〈</a:t>
            </a:r>
            <a:r>
              <a:rPr kumimoji="1" lang="ja-JP" altLang="en-US" sz="1600" b="1" dirty="0">
                <a:latin typeface="BIZ UDPゴシック" panose="020B0400000000000000" pitchFamily="50" charset="-128"/>
                <a:ea typeface="BIZ UDPゴシック" panose="020B0400000000000000" pitchFamily="50" charset="-128"/>
              </a:rPr>
              <a:t>構成</a:t>
            </a:r>
            <a:r>
              <a:rPr kumimoji="1" lang="en-US" altLang="ja-JP" sz="1600" b="1" dirty="0">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22" name="テキスト ボックス 21"/>
          <p:cNvSpPr txBox="1"/>
          <p:nvPr/>
        </p:nvSpPr>
        <p:spPr>
          <a:xfrm>
            <a:off x="1335566" y="554848"/>
            <a:ext cx="10018884" cy="369332"/>
          </a:xfrm>
          <a:prstGeom prst="rect">
            <a:avLst/>
          </a:prstGeom>
          <a:noFill/>
        </p:spPr>
        <p:txBody>
          <a:bodyPr wrap="square" rtlCol="0">
            <a:spAutoFit/>
          </a:bodyPr>
          <a:lstStyle/>
          <a:p>
            <a:r>
              <a:rPr kumimoji="1" lang="zh-TW" altLang="en-US" dirty="0">
                <a:latin typeface="BIZ UDPゴシック" panose="020B0400000000000000" pitchFamily="50" charset="-128"/>
                <a:ea typeface="BIZ UDPゴシック" panose="020B0400000000000000" pitchFamily="50" charset="-128"/>
              </a:rPr>
              <a:t>部会長：大阪府福祉部長　　副部会長：大阪市福祉局長</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14" name="正方形/長方形 13">
            <a:extLst>
              <a:ext uri="{FF2B5EF4-FFF2-40B4-BE49-F238E27FC236}">
                <a16:creationId xmlns:a16="http://schemas.microsoft.com/office/drawing/2014/main" id="{3F357C9B-ADD8-FD6F-BD91-865EAF8D0C77}"/>
              </a:ext>
            </a:extLst>
          </p:cNvPr>
          <p:cNvSpPr/>
          <p:nvPr/>
        </p:nvSpPr>
        <p:spPr>
          <a:xfrm>
            <a:off x="645023" y="1767023"/>
            <a:ext cx="11354952" cy="362343"/>
          </a:xfrm>
          <a:prstGeom prst="rect">
            <a:avLst/>
          </a:prstGeom>
          <a:noFill/>
          <a:ln w="12700" cap="flat" cmpd="sng" algn="ctr">
            <a:noFill/>
            <a:prstDash val="solid"/>
            <a:miter lim="800000"/>
          </a:ln>
          <a:effectLst/>
        </p:spPr>
        <p:txBody>
          <a:bodyPr rtlCol="0" anchor="t" anchorCtr="0">
            <a:spAutoFit/>
          </a:bodyPr>
          <a:lstStyle/>
          <a:p>
            <a:pPr defTabSz="457200" hangingPunct="1">
              <a:lnSpc>
                <a:spcPts val="2500"/>
              </a:lnSpc>
            </a:pP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（１）誰もが快適に利用できる宿泊施設や観光・集客施設、飲食店の拡大</a:t>
            </a:r>
          </a:p>
        </p:txBody>
      </p:sp>
      <p:sp>
        <p:nvSpPr>
          <p:cNvPr id="15" name="正方形/長方形 14">
            <a:extLst>
              <a:ext uri="{FF2B5EF4-FFF2-40B4-BE49-F238E27FC236}">
                <a16:creationId xmlns:a16="http://schemas.microsoft.com/office/drawing/2014/main" id="{3F357C9B-ADD8-FD6F-BD91-865EAF8D0C77}"/>
              </a:ext>
            </a:extLst>
          </p:cNvPr>
          <p:cNvSpPr/>
          <p:nvPr/>
        </p:nvSpPr>
        <p:spPr>
          <a:xfrm>
            <a:off x="726476" y="2123144"/>
            <a:ext cx="10872000" cy="1103842"/>
          </a:xfrm>
          <a:prstGeom prst="rect">
            <a:avLst/>
          </a:prstGeom>
          <a:solidFill>
            <a:srgbClr val="FFFFFF"/>
          </a:solidFill>
          <a:ln w="25400" cap="flat" cmpd="sng" algn="ctr">
            <a:solidFill>
              <a:schemeClr val="accent1"/>
            </a:solidFill>
            <a:prstDash val="solid"/>
            <a:miter lim="800000"/>
          </a:ln>
          <a:effectLst/>
        </p:spPr>
        <p:txBody>
          <a:bodyPr rtlCol="0" anchor="ctr" anchorCtr="0">
            <a:noAutofit/>
          </a:bodyPr>
          <a:lstStyle/>
          <a:p>
            <a:r>
              <a:rPr kumimoji="1" lang="ja-JP" altLang="en-US" sz="1600" b="1" dirty="0">
                <a:solidFill>
                  <a:schemeClr val="tx1"/>
                </a:solidFill>
                <a:latin typeface="BIZ UDPゴシック" panose="020B0400000000000000" pitchFamily="50" charset="-128"/>
                <a:ea typeface="BIZ UDPゴシック" panose="020B0400000000000000" pitchFamily="50" charset="-128"/>
              </a:rPr>
              <a:t>▶ </a:t>
            </a:r>
            <a:r>
              <a:rPr kumimoji="1" lang="ja-JP" altLang="en-US" sz="1600" b="1" u="sng" dirty="0">
                <a:solidFill>
                  <a:schemeClr val="tx1"/>
                </a:solidFill>
                <a:latin typeface="BIZ UDPゴシック" panose="020B0400000000000000" pitchFamily="50" charset="-128"/>
                <a:ea typeface="BIZ UDPゴシック" panose="020B0400000000000000" pitchFamily="50" charset="-128"/>
              </a:rPr>
              <a:t>観光施設における心のバリアフリー認定施設の周知</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等による</a:t>
            </a:r>
            <a:r>
              <a:rPr kumimoji="1" lang="ja-JP" altLang="en-US" sz="1600" b="1" u="sng" dirty="0">
                <a:solidFill>
                  <a:schemeClr val="tx1"/>
                </a:solidFill>
                <a:latin typeface="BIZ UDPゴシック" panose="020B0400000000000000" pitchFamily="50" charset="-128"/>
                <a:ea typeface="BIZ UDPゴシック" panose="020B0400000000000000" pitchFamily="50" charset="-128"/>
              </a:rPr>
              <a:t>来阪旅行者の利便性向上や安全確保</a:t>
            </a:r>
            <a:endParaRPr kumimoji="1" lang="en-US" altLang="ja-JP" sz="1600" b="1" u="sng" dirty="0">
              <a:solidFill>
                <a:schemeClr val="tx1"/>
              </a:solidFill>
              <a:latin typeface="BIZ UDPゴシック" panose="020B0400000000000000" pitchFamily="50" charset="-128"/>
              <a:ea typeface="BIZ UDPゴシック" panose="020B0400000000000000" pitchFamily="50" charset="-128"/>
            </a:endParaRPr>
          </a:p>
          <a:p>
            <a:r>
              <a:rPr kumimoji="1" lang="ja-JP" altLang="en-US" sz="1500" b="1"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ja-JP" altLang="en-US" sz="1500"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「観光施設</a:t>
            </a:r>
            <a:r>
              <a:rPr kumimoji="1" lang="ja-JP" altLang="en-US" sz="15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における</a:t>
            </a:r>
            <a:r>
              <a:rPr kumimoji="1" lang="ja-JP" altLang="ja-JP" sz="15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心のバリアフリー認定</a:t>
            </a:r>
            <a:r>
              <a:rPr kumimoji="1" lang="ja-JP" altLang="en-US" sz="15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施設」の拡大・周知</a:t>
            </a:r>
            <a:endParaRPr kumimoji="1" lang="en-US" altLang="ja-JP" sz="15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685800" hangingPunct="1"/>
            <a:r>
              <a:rPr kumimoji="1" lang="ja-JP" altLang="en-US" sz="1500"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・ユニバーサルデザインに準拠した観光案内表示板の整備（大阪市全域）、音声翻訳機の導入などの多言語</a:t>
            </a:r>
            <a:br>
              <a:rPr kumimoji="1" lang="en-US" altLang="ja-JP" sz="1500"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br>
            <a:r>
              <a:rPr kumimoji="1" lang="en-US" altLang="ja-JP" sz="1500"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500"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対応、宿泊施設等のユニバーサル化、災害・避難誘導情報の多言語・視覚化対応など</a:t>
            </a:r>
            <a:endParaRPr kumimoji="1" lang="ja-JP" altLang="en-US" sz="1500" dirty="0">
              <a:solidFill>
                <a:schemeClr val="tx1"/>
              </a:solidFill>
              <a:latin typeface="BIZ UDPゴシック" panose="020B0400000000000000" pitchFamily="50" charset="-128"/>
              <a:ea typeface="BIZ UDPゴシック" panose="020B0400000000000000" pitchFamily="50" charset="-128"/>
            </a:endParaRPr>
          </a:p>
        </p:txBody>
      </p:sp>
      <p:graphicFrame>
        <p:nvGraphicFramePr>
          <p:cNvPr id="16" name="表 15">
            <a:extLst>
              <a:ext uri="{FF2B5EF4-FFF2-40B4-BE49-F238E27FC236}">
                <a16:creationId xmlns:a16="http://schemas.microsoft.com/office/drawing/2014/main" id="{24B9032D-EE72-4BE6-B787-66B2470BE44C}"/>
              </a:ext>
            </a:extLst>
          </p:cNvPr>
          <p:cNvGraphicFramePr>
            <a:graphicFrameLocks noGrp="1"/>
          </p:cNvGraphicFramePr>
          <p:nvPr>
            <p:extLst>
              <p:ext uri="{D42A27DB-BD31-4B8C-83A1-F6EECF244321}">
                <p14:modId xmlns:p14="http://schemas.microsoft.com/office/powerpoint/2010/main" val="3965184262"/>
              </p:ext>
            </p:extLst>
          </p:nvPr>
        </p:nvGraphicFramePr>
        <p:xfrm>
          <a:off x="657535" y="882410"/>
          <a:ext cx="11020003" cy="782147"/>
        </p:xfrm>
        <a:graphic>
          <a:graphicData uri="http://schemas.openxmlformats.org/drawingml/2006/table">
            <a:tbl>
              <a:tblPr firstRow="1" bandRow="1">
                <a:tableStyleId>{5C22544A-7EE6-4342-B048-85BDC9FD1C3A}</a:tableStyleId>
              </a:tblPr>
              <a:tblGrid>
                <a:gridCol w="5539045">
                  <a:extLst>
                    <a:ext uri="{9D8B030D-6E8A-4147-A177-3AD203B41FA5}">
                      <a16:colId xmlns:a16="http://schemas.microsoft.com/office/drawing/2014/main" val="3210187183"/>
                    </a:ext>
                  </a:extLst>
                </a:gridCol>
                <a:gridCol w="5480958">
                  <a:extLst>
                    <a:ext uri="{9D8B030D-6E8A-4147-A177-3AD203B41FA5}">
                      <a16:colId xmlns:a16="http://schemas.microsoft.com/office/drawing/2014/main" val="1381428020"/>
                    </a:ext>
                  </a:extLst>
                </a:gridCol>
              </a:tblGrid>
              <a:tr h="306598">
                <a:tc>
                  <a:txBody>
                    <a:bodyPr/>
                    <a:lstStyle/>
                    <a:p>
                      <a:pPr algn="ctr"/>
                      <a:r>
                        <a:rPr kumimoji="1" lang="ja-JP" altLang="en-US" sz="1400" dirty="0">
                          <a:latin typeface="BIZ UDPゴシック" panose="020B0400000000000000" pitchFamily="50" charset="-128"/>
                          <a:ea typeface="BIZ UDPゴシック" panose="020B0400000000000000" pitchFamily="50" charset="-128"/>
                        </a:rPr>
                        <a:t>大　　阪　　府</a:t>
                      </a:r>
                    </a:p>
                  </a:txBody>
                  <a:tcPr/>
                </a:tc>
                <a:tc>
                  <a:txBody>
                    <a:bodyPr/>
                    <a:lstStyle/>
                    <a:p>
                      <a:pPr algn="ctr"/>
                      <a:r>
                        <a:rPr kumimoji="1" lang="ja-JP" altLang="en-US" sz="1400" dirty="0">
                          <a:latin typeface="BIZ UDPゴシック" panose="020B0400000000000000" pitchFamily="50" charset="-128"/>
                          <a:ea typeface="BIZ UDPゴシック" panose="020B0400000000000000" pitchFamily="50" charset="-128"/>
                        </a:rPr>
                        <a:t>大　　阪　　市</a:t>
                      </a:r>
                    </a:p>
                  </a:txBody>
                  <a:tcPr/>
                </a:tc>
                <a:extLst>
                  <a:ext uri="{0D108BD9-81ED-4DB2-BD59-A6C34878D82A}">
                    <a16:rowId xmlns:a16="http://schemas.microsoft.com/office/drawing/2014/main" val="3769783393"/>
                  </a:ext>
                </a:extLst>
              </a:tr>
              <a:tr h="425086">
                <a:tc>
                  <a:txBody>
                    <a:bodyPr/>
                    <a:lstStyle/>
                    <a:p>
                      <a:pPr algn="ctr"/>
                      <a:r>
                        <a:rPr kumimoji="1" lang="ja-JP" altLang="en-US" sz="1400" dirty="0">
                          <a:latin typeface="BIZ UDPゴシック" panose="020B0400000000000000" pitchFamily="50" charset="-128"/>
                          <a:ea typeface="BIZ UDPゴシック" panose="020B0400000000000000" pitchFamily="50" charset="-128"/>
                        </a:rPr>
                        <a:t>府民文化部、福祉部、都市整備部</a:t>
                      </a:r>
                    </a:p>
                  </a:txBody>
                  <a:tcPr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ja-JP" altLang="en-US" sz="1400" dirty="0">
                          <a:solidFill>
                            <a:schemeClr val="tx1"/>
                          </a:solidFill>
                          <a:latin typeface="BIZ UDPゴシック" panose="020B0400000000000000" pitchFamily="50" charset="-128"/>
                          <a:ea typeface="BIZ UDPゴシック" panose="020B0400000000000000" pitchFamily="50" charset="-128"/>
                        </a:rPr>
                        <a:t>区役所、都市交通局、計画調整局、福祉局、建設局</a:t>
                      </a:r>
                    </a:p>
                  </a:txBody>
                  <a:tcPr anchor="ctr"/>
                </a:tc>
                <a:extLst>
                  <a:ext uri="{0D108BD9-81ED-4DB2-BD59-A6C34878D82A}">
                    <a16:rowId xmlns:a16="http://schemas.microsoft.com/office/drawing/2014/main" val="121864346"/>
                  </a:ext>
                </a:extLst>
              </a:tr>
            </a:tbl>
          </a:graphicData>
        </a:graphic>
      </p:graphicFrame>
      <p:sp>
        <p:nvSpPr>
          <p:cNvPr id="19" name="正方形/長方形 18">
            <a:extLst>
              <a:ext uri="{FF2B5EF4-FFF2-40B4-BE49-F238E27FC236}">
                <a16:creationId xmlns:a16="http://schemas.microsoft.com/office/drawing/2014/main" id="{5EA3AC31-849F-4D94-87DF-99EE42046F38}"/>
              </a:ext>
            </a:extLst>
          </p:cNvPr>
          <p:cNvSpPr/>
          <p:nvPr/>
        </p:nvSpPr>
        <p:spPr>
          <a:xfrm>
            <a:off x="649544" y="3283771"/>
            <a:ext cx="11354952" cy="373500"/>
          </a:xfrm>
          <a:prstGeom prst="rect">
            <a:avLst/>
          </a:prstGeom>
          <a:noFill/>
          <a:ln w="12700" cap="flat" cmpd="sng" algn="ctr">
            <a:noFill/>
            <a:prstDash val="solid"/>
            <a:miter lim="800000"/>
          </a:ln>
          <a:effectLst/>
        </p:spPr>
        <p:txBody>
          <a:bodyPr rtlCol="0" anchor="t" anchorCtr="0">
            <a:spAutoFit/>
          </a:bodyPr>
          <a:lstStyle/>
          <a:p>
            <a:pPr defTabSz="457200" hangingPunct="1">
              <a:lnSpc>
                <a:spcPts val="2500"/>
              </a:lnSpc>
            </a:pP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（２）情報アクセシビリティの確保をはじめとした事業者や府民理解の促進</a:t>
            </a:r>
          </a:p>
        </p:txBody>
      </p:sp>
      <p:sp>
        <p:nvSpPr>
          <p:cNvPr id="20" name="正方形/長方形 19">
            <a:extLst>
              <a:ext uri="{FF2B5EF4-FFF2-40B4-BE49-F238E27FC236}">
                <a16:creationId xmlns:a16="http://schemas.microsoft.com/office/drawing/2014/main" id="{540147E7-C850-4248-88E0-F122355BE84B}"/>
              </a:ext>
            </a:extLst>
          </p:cNvPr>
          <p:cNvSpPr/>
          <p:nvPr/>
        </p:nvSpPr>
        <p:spPr>
          <a:xfrm>
            <a:off x="726476" y="3636246"/>
            <a:ext cx="10856047" cy="1162197"/>
          </a:xfrm>
          <a:prstGeom prst="rect">
            <a:avLst/>
          </a:prstGeom>
          <a:solidFill>
            <a:srgbClr val="FFFFFF"/>
          </a:solidFill>
          <a:ln w="25400" cap="flat" cmpd="sng" algn="ctr">
            <a:solidFill>
              <a:schemeClr val="accent1"/>
            </a:solidFill>
            <a:prstDash val="solid"/>
            <a:miter lim="800000"/>
          </a:ln>
          <a:effectLst/>
        </p:spPr>
        <p:txBody>
          <a:bodyPr rtlCol="0" anchor="ctr" anchorCtr="0">
            <a:noAutofit/>
          </a:bodyPr>
          <a:lstStyle/>
          <a:p>
            <a:r>
              <a:rPr kumimoji="1" lang="ja-JP" altLang="en-US" sz="1600" b="1" dirty="0">
                <a:latin typeface="BIZ UDPゴシック" panose="020B0400000000000000" pitchFamily="50" charset="-128"/>
                <a:ea typeface="BIZ UDPゴシック" panose="020B0400000000000000" pitchFamily="50" charset="-128"/>
              </a:rPr>
              <a:t>▶</a:t>
            </a:r>
            <a:r>
              <a:rPr kumimoji="1" lang="ja-JP" altLang="en-US" sz="1600" b="1" u="sng" dirty="0">
                <a:latin typeface="BIZ UDPゴシック" panose="020B0400000000000000" pitchFamily="50" charset="-128"/>
                <a:ea typeface="BIZ UDPゴシック" panose="020B0400000000000000" pitchFamily="50" charset="-128"/>
              </a:rPr>
              <a:t>障がいに関する府民の理解と認識の促進</a:t>
            </a:r>
            <a:r>
              <a:rPr kumimoji="1" lang="ja-JP" altLang="en-US" sz="1600" b="1" u="sng" dirty="0">
                <a:solidFill>
                  <a:schemeClr val="tx1"/>
                </a:solidFill>
                <a:latin typeface="BIZ UDPゴシック" panose="020B0400000000000000" pitchFamily="50" charset="-128"/>
                <a:ea typeface="BIZ UDPゴシック" panose="020B0400000000000000" pitchFamily="50" charset="-128"/>
              </a:rPr>
              <a:t>及び障がい者差別解消</a:t>
            </a:r>
            <a:endParaRPr kumimoji="1" lang="en-US" altLang="ja-JP" sz="1600" b="1" u="sng" dirty="0">
              <a:latin typeface="BIZ UDPゴシック" panose="020B0400000000000000" pitchFamily="50" charset="-128"/>
              <a:ea typeface="BIZ UDPゴシック" panose="020B0400000000000000" pitchFamily="50" charset="-128"/>
            </a:endParaRPr>
          </a:p>
          <a:p>
            <a:r>
              <a:rPr kumimoji="1" lang="ja-JP" altLang="en-US" sz="1500" dirty="0">
                <a:solidFill>
                  <a:schemeClr val="tx1"/>
                </a:solidFill>
                <a:latin typeface="BIZ UDPゴシック" panose="020B0400000000000000" pitchFamily="50" charset="-128"/>
                <a:ea typeface="BIZ UDPゴシック" panose="020B0400000000000000" pitchFamily="50" charset="-128"/>
              </a:rPr>
              <a:t>・宿泊施設等を通じた来阪外国人向けヘルプマーク（</a:t>
            </a:r>
            <a:r>
              <a:rPr kumimoji="1" lang="en-US" altLang="ja-JP" sz="1500" dirty="0">
                <a:solidFill>
                  <a:schemeClr val="tx1"/>
                </a:solidFill>
                <a:latin typeface="BIZ UDPゴシック" panose="020B0400000000000000" pitchFamily="50" charset="-128"/>
                <a:ea typeface="BIZ UDPゴシック" panose="020B0400000000000000" pitchFamily="50" charset="-128"/>
              </a:rPr>
              <a:t>※</a:t>
            </a:r>
            <a:r>
              <a:rPr kumimoji="1" lang="ja-JP" altLang="en-US" sz="1500" dirty="0">
                <a:solidFill>
                  <a:schemeClr val="tx1"/>
                </a:solidFill>
                <a:latin typeface="BIZ UDPゴシック" panose="020B0400000000000000" pitchFamily="50" charset="-128"/>
                <a:ea typeface="BIZ UDPゴシック" panose="020B0400000000000000" pitchFamily="50" charset="-128"/>
              </a:rPr>
              <a:t>）の周知・配布</a:t>
            </a: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100" dirty="0">
                <a:solidFill>
                  <a:schemeClr val="tx1"/>
                </a:solidFill>
                <a:latin typeface="BIZ UDPゴシック" panose="020B0400000000000000" pitchFamily="50" charset="-128"/>
                <a:ea typeface="BIZ UDPゴシック" panose="020B0400000000000000" pitchFamily="50" charset="-128"/>
              </a:rPr>
              <a:t>　</a:t>
            </a:r>
            <a:r>
              <a:rPr kumimoji="1" lang="en-US" altLang="ja-JP" sz="1200" spc="-150" dirty="0">
                <a:solidFill>
                  <a:schemeClr val="tx1"/>
                </a:solidFill>
                <a:latin typeface="BIZ UDPゴシック" panose="020B0400000000000000" pitchFamily="50" charset="-128"/>
                <a:ea typeface="BIZ UDPゴシック" panose="020B0400000000000000" pitchFamily="50" charset="-128"/>
              </a:rPr>
              <a:t>※</a:t>
            </a:r>
            <a:r>
              <a:rPr kumimoji="1" lang="ja-JP" altLang="en-US" sz="1200" spc="-150" dirty="0">
                <a:solidFill>
                  <a:schemeClr val="tx1"/>
                </a:solidFill>
                <a:latin typeface="BIZ UDPゴシック" panose="020B0400000000000000" pitchFamily="50" charset="-128"/>
                <a:ea typeface="BIZ UDPゴシック" panose="020B0400000000000000" pitchFamily="50" charset="-128"/>
              </a:rPr>
              <a:t>外見からはわからない援助や配慮を必要としている方々が周囲の方に配慮を必要としていることを知らせることで、援助を得やすくなるよう、作成されたマーク</a:t>
            </a:r>
            <a:endParaRPr kumimoji="1" lang="en-US" altLang="ja-JP" sz="1100" spc="-15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　（「支援を必要としていることを知らせる効果」と「支援を促す効果」がある）</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500" dirty="0">
                <a:solidFill>
                  <a:schemeClr val="tx1"/>
                </a:solidFill>
                <a:latin typeface="BIZ UDPゴシック" panose="020B0400000000000000" pitchFamily="50" charset="-128"/>
                <a:ea typeface="BIZ UDPゴシック" panose="020B0400000000000000" pitchFamily="50" charset="-128"/>
              </a:rPr>
              <a:t>・「あいサポート運動」や障がい者差別解消に向けた周知・啓発</a:t>
            </a:r>
          </a:p>
        </p:txBody>
      </p:sp>
      <p:sp>
        <p:nvSpPr>
          <p:cNvPr id="21" name="正方形/長方形 20">
            <a:extLst>
              <a:ext uri="{FF2B5EF4-FFF2-40B4-BE49-F238E27FC236}">
                <a16:creationId xmlns:a16="http://schemas.microsoft.com/office/drawing/2014/main" id="{ACBBB981-CCF9-424F-8655-6383D80EA169}"/>
              </a:ext>
            </a:extLst>
          </p:cNvPr>
          <p:cNvSpPr/>
          <p:nvPr/>
        </p:nvSpPr>
        <p:spPr>
          <a:xfrm>
            <a:off x="583250" y="4834539"/>
            <a:ext cx="11354952" cy="373500"/>
          </a:xfrm>
          <a:prstGeom prst="rect">
            <a:avLst/>
          </a:prstGeom>
          <a:noFill/>
          <a:ln w="12700" cap="flat" cmpd="sng" algn="ctr">
            <a:noFill/>
            <a:prstDash val="solid"/>
            <a:miter lim="800000"/>
          </a:ln>
          <a:effectLst/>
        </p:spPr>
        <p:txBody>
          <a:bodyPr rtlCol="0" anchor="t" anchorCtr="0">
            <a:spAutoFit/>
          </a:bodyPr>
          <a:lstStyle/>
          <a:p>
            <a:pPr defTabSz="457200" hangingPunct="1">
              <a:lnSpc>
                <a:spcPts val="2500"/>
              </a:lnSpc>
            </a:pP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（３）誰もが円滑に移動できるよう交通機関や道路等における環境整備の推進</a:t>
            </a:r>
          </a:p>
        </p:txBody>
      </p:sp>
      <p:sp>
        <p:nvSpPr>
          <p:cNvPr id="23" name="正方形/長方形 22">
            <a:extLst>
              <a:ext uri="{FF2B5EF4-FFF2-40B4-BE49-F238E27FC236}">
                <a16:creationId xmlns:a16="http://schemas.microsoft.com/office/drawing/2014/main" id="{8672BA92-4B07-4E04-966F-4136A558FEB8}"/>
              </a:ext>
            </a:extLst>
          </p:cNvPr>
          <p:cNvSpPr/>
          <p:nvPr/>
        </p:nvSpPr>
        <p:spPr>
          <a:xfrm>
            <a:off x="726476" y="5149029"/>
            <a:ext cx="10872000" cy="1119026"/>
          </a:xfrm>
          <a:prstGeom prst="rect">
            <a:avLst/>
          </a:prstGeom>
          <a:solidFill>
            <a:srgbClr val="FFFFFF"/>
          </a:solidFill>
          <a:ln w="25400" cap="flat" cmpd="sng" algn="ctr">
            <a:solidFill>
              <a:schemeClr val="accent1"/>
            </a:solidFill>
            <a:prstDash val="solid"/>
            <a:miter lim="800000"/>
          </a:ln>
          <a:effectLst/>
        </p:spPr>
        <p:txBody>
          <a:bodyPr rtlCol="0" anchor="ctr" anchorCtr="0">
            <a:noAutofit/>
          </a:bodyPr>
          <a:lstStyle/>
          <a:p>
            <a:r>
              <a:rPr kumimoji="1" lang="ja-JP" altLang="en-US" sz="1600" b="1" spc="-80" dirty="0">
                <a:latin typeface="BIZ UDPゴシック" panose="020B0400000000000000" pitchFamily="50" charset="-128"/>
                <a:ea typeface="BIZ UDPゴシック" panose="020B0400000000000000" pitchFamily="50" charset="-128"/>
              </a:rPr>
              <a:t>▶</a:t>
            </a:r>
            <a:r>
              <a:rPr kumimoji="1" lang="ja-JP" altLang="en-US" sz="1600" b="1" u="sng" spc="-80" dirty="0">
                <a:latin typeface="BIZ UDPゴシック" panose="020B0400000000000000" pitchFamily="50" charset="-128"/>
                <a:ea typeface="BIZ UDPゴシック" panose="020B0400000000000000" pitchFamily="50" charset="-128"/>
              </a:rPr>
              <a:t>小さな</a:t>
            </a:r>
            <a:r>
              <a:rPr kumimoji="1" lang="ja-JP" altLang="en-US" sz="1600" b="1" u="sng" spc="-100" dirty="0">
                <a:solidFill>
                  <a:schemeClr val="tx1"/>
                </a:solidFill>
                <a:latin typeface="BIZ UDPゴシック" panose="020B0400000000000000" pitchFamily="50" charset="-128"/>
                <a:ea typeface="BIZ UDPゴシック" panose="020B0400000000000000" pitchFamily="50" charset="-128"/>
              </a:rPr>
              <a:t>子ども連れ</a:t>
            </a:r>
            <a:r>
              <a:rPr kumimoji="1" lang="ja-JP" altLang="en-US" sz="1600" b="1" u="sng" spc="-80" dirty="0">
                <a:solidFill>
                  <a:schemeClr val="tx1"/>
                </a:solidFill>
                <a:latin typeface="BIZ UDPゴシック" panose="020B0400000000000000" pitchFamily="50" charset="-128"/>
                <a:ea typeface="BIZ UDPゴシック" panose="020B0400000000000000" pitchFamily="50" charset="-128"/>
              </a:rPr>
              <a:t>の方等が移動・外出しやすい社会づくり</a:t>
            </a:r>
            <a:r>
              <a:rPr kumimoji="1" lang="ja-JP" altLang="en-US" sz="1600" b="1" spc="-80" dirty="0">
                <a:solidFill>
                  <a:schemeClr val="tx1"/>
                </a:solidFill>
                <a:latin typeface="BIZ UDPゴシック" panose="020B0400000000000000" pitchFamily="50" charset="-128"/>
                <a:ea typeface="BIZ UDPゴシック" panose="020B0400000000000000" pitchFamily="50" charset="-128"/>
              </a:rPr>
              <a:t>及び</a:t>
            </a:r>
            <a:r>
              <a:rPr kumimoji="1" lang="ja-JP" altLang="en-US" sz="1600" b="1" u="sng" spc="-80" dirty="0">
                <a:solidFill>
                  <a:schemeClr val="tx1"/>
                </a:solidFill>
                <a:latin typeface="BIZ UDPゴシック" panose="020B0400000000000000" pitchFamily="50" charset="-128"/>
                <a:ea typeface="BIZ UDPゴシック" panose="020B0400000000000000" pitchFamily="50" charset="-128"/>
              </a:rPr>
              <a:t>交通機関等のバリアフリー化による安全・安心な移動環境の提供</a:t>
            </a:r>
          </a:p>
          <a:p>
            <a:r>
              <a:rPr kumimoji="1" lang="ja-JP" altLang="en-US" sz="1500" dirty="0">
                <a:solidFill>
                  <a:schemeClr val="tx1"/>
                </a:solidFill>
                <a:latin typeface="BIZ UDPゴシック" panose="020B0400000000000000" pitchFamily="50" charset="-128"/>
                <a:ea typeface="BIZ UDPゴシック" panose="020B0400000000000000" pitchFamily="50" charset="-128"/>
              </a:rPr>
              <a:t>・ベビーカーや</a:t>
            </a:r>
            <a:r>
              <a:rPr kumimoji="1" lang="ja-JP" altLang="en-US" sz="1400" strike="noStrike" dirty="0">
                <a:solidFill>
                  <a:schemeClr val="tx1"/>
                </a:solidFill>
                <a:latin typeface="BIZ UDPゴシック" panose="020B0400000000000000" pitchFamily="50" charset="-128"/>
                <a:ea typeface="BIZ UDPゴシック" panose="020B0400000000000000" pitchFamily="50" charset="-128"/>
              </a:rPr>
              <a:t>小さな子ども連れの方等</a:t>
            </a:r>
            <a:r>
              <a:rPr kumimoji="1" lang="ja-JP" altLang="en-US" sz="1500" dirty="0">
                <a:solidFill>
                  <a:schemeClr val="tx1"/>
                </a:solidFill>
                <a:latin typeface="BIZ UDPゴシック" panose="020B0400000000000000" pitchFamily="50" charset="-128"/>
                <a:ea typeface="BIZ UDPゴシック" panose="020B0400000000000000" pitchFamily="50" charset="-128"/>
              </a:rPr>
              <a:t>が、公共交通機関を安心・快適に利用できるようポスター等を用いた機運醸成</a:t>
            </a: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500" dirty="0">
                <a:solidFill>
                  <a:schemeClr val="tx1"/>
                </a:solidFill>
                <a:latin typeface="BIZ UDPゴシック" panose="020B0400000000000000" pitchFamily="50" charset="-128"/>
                <a:ea typeface="BIZ UDPゴシック" panose="020B0400000000000000" pitchFamily="50" charset="-128"/>
              </a:rPr>
              <a:t>・鉄道駅舎や駅周辺の主要な生活関連施設に至る道路等の重点的かつ一体的なバリアフリー化の推進</a:t>
            </a: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500" dirty="0">
                <a:solidFill>
                  <a:schemeClr val="tx1"/>
                </a:solidFill>
                <a:latin typeface="BIZ UDPゴシック" panose="020B0400000000000000" pitchFamily="50" charset="-128"/>
                <a:ea typeface="BIZ UDPゴシック" panose="020B0400000000000000" pitchFamily="50" charset="-128"/>
              </a:rPr>
              <a:t>・交通信号機に視覚障がい者用付加装置を整備</a:t>
            </a:r>
          </a:p>
        </p:txBody>
      </p:sp>
      <p:sp>
        <p:nvSpPr>
          <p:cNvPr id="2" name="スライド番号プレースホルダー 3">
            <a:extLst>
              <a:ext uri="{FF2B5EF4-FFF2-40B4-BE49-F238E27FC236}">
                <a16:creationId xmlns:a16="http://schemas.microsoft.com/office/drawing/2014/main" id="{8690B2E8-F691-FD40-A747-C4848ED58663}"/>
              </a:ext>
            </a:extLst>
          </p:cNvPr>
          <p:cNvSpPr>
            <a:spLocks noGrp="1"/>
          </p:cNvSpPr>
          <p:nvPr>
            <p:ph type="sldNum" sz="quarter" idx="2"/>
          </p:nvPr>
        </p:nvSpPr>
        <p:spPr>
          <a:xfrm>
            <a:off x="11836791" y="6379695"/>
            <a:ext cx="326369" cy="426463"/>
          </a:xfrm>
        </p:spPr>
        <p:txBody>
          <a:bodyPr/>
          <a:lstStyle/>
          <a:p>
            <a:fld id="{86CB4B4D-7CA3-9044-876B-883B54F8677D}" type="slidenum">
              <a:rPr lang="en-US" altLang="ja-JP" sz="1600" b="1" smtClean="0">
                <a:solidFill>
                  <a:schemeClr val="tx1"/>
                </a:solidFill>
                <a:latin typeface="游ゴシック" panose="020B0400000000000000" pitchFamily="50" charset="-128"/>
                <a:ea typeface="游ゴシック" panose="020B0400000000000000" pitchFamily="50" charset="-128"/>
              </a:rPr>
              <a:t>12</a:t>
            </a:fld>
            <a:endParaRPr lang="ja-JP" altLang="en-US" sz="1600" b="1" dirty="0">
              <a:solidFill>
                <a:schemeClr val="tx1"/>
              </a:solidFill>
              <a:latin typeface="游ゴシック" panose="020B0400000000000000" pitchFamily="50" charset="-128"/>
              <a:ea typeface="游ゴシック" panose="020B0400000000000000" pitchFamily="50" charset="-128"/>
            </a:endParaRPr>
          </a:p>
        </p:txBody>
      </p:sp>
      <p:pic>
        <p:nvPicPr>
          <p:cNvPr id="25" name="図 24">
            <a:extLst>
              <a:ext uri="{FF2B5EF4-FFF2-40B4-BE49-F238E27FC236}">
                <a16:creationId xmlns:a16="http://schemas.microsoft.com/office/drawing/2014/main" id="{F72CCCC9-1D68-475A-9583-CB6E8C68D7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4826" y="5522529"/>
            <a:ext cx="704325" cy="701112"/>
          </a:xfrm>
          <a:prstGeom prst="rect">
            <a:avLst/>
          </a:prstGeom>
        </p:spPr>
      </p:pic>
      <p:pic>
        <p:nvPicPr>
          <p:cNvPr id="4" name="図 3">
            <a:extLst>
              <a:ext uri="{FF2B5EF4-FFF2-40B4-BE49-F238E27FC236}">
                <a16:creationId xmlns:a16="http://schemas.microsoft.com/office/drawing/2014/main" id="{F814FD3B-85BA-4ACC-AB1E-3B44FF3E3F34}"/>
              </a:ext>
            </a:extLst>
          </p:cNvPr>
          <p:cNvPicPr>
            <a:picLocks noChangeAspect="1"/>
          </p:cNvPicPr>
          <p:nvPr/>
        </p:nvPicPr>
        <p:blipFill>
          <a:blip r:embed="rId3"/>
          <a:stretch>
            <a:fillRect/>
          </a:stretch>
        </p:blipFill>
        <p:spPr>
          <a:xfrm>
            <a:off x="10271229" y="3790864"/>
            <a:ext cx="1184614" cy="888460"/>
          </a:xfrm>
          <a:prstGeom prst="rect">
            <a:avLst/>
          </a:prstGeom>
        </p:spPr>
      </p:pic>
      <p:pic>
        <p:nvPicPr>
          <p:cNvPr id="24" name="図 23">
            <a:extLst>
              <a:ext uri="{FF2B5EF4-FFF2-40B4-BE49-F238E27FC236}">
                <a16:creationId xmlns:a16="http://schemas.microsoft.com/office/drawing/2014/main" id="{D27C0515-AE9D-4220-8303-89863F44D6A5}"/>
              </a:ext>
            </a:extLst>
          </p:cNvPr>
          <p:cNvPicPr>
            <a:picLocks noChangeAspect="1"/>
          </p:cNvPicPr>
          <p:nvPr/>
        </p:nvPicPr>
        <p:blipFill>
          <a:blip r:embed="rId4"/>
          <a:stretch>
            <a:fillRect/>
          </a:stretch>
        </p:blipFill>
        <p:spPr>
          <a:xfrm>
            <a:off x="9673646" y="2223610"/>
            <a:ext cx="860619" cy="886561"/>
          </a:xfrm>
          <a:prstGeom prst="rect">
            <a:avLst/>
          </a:prstGeom>
        </p:spPr>
      </p:pic>
      <p:pic>
        <p:nvPicPr>
          <p:cNvPr id="6" name="図 5">
            <a:extLst>
              <a:ext uri="{FF2B5EF4-FFF2-40B4-BE49-F238E27FC236}">
                <a16:creationId xmlns:a16="http://schemas.microsoft.com/office/drawing/2014/main" id="{0857AD7D-EC09-41CE-91D7-BFF40A71B476}"/>
              </a:ext>
            </a:extLst>
          </p:cNvPr>
          <p:cNvPicPr>
            <a:picLocks noChangeAspect="1"/>
          </p:cNvPicPr>
          <p:nvPr/>
        </p:nvPicPr>
        <p:blipFill>
          <a:blip r:embed="rId5"/>
          <a:stretch>
            <a:fillRect/>
          </a:stretch>
        </p:blipFill>
        <p:spPr>
          <a:xfrm>
            <a:off x="10664826" y="2145588"/>
            <a:ext cx="791017" cy="1008753"/>
          </a:xfrm>
          <a:prstGeom prst="rect">
            <a:avLst/>
          </a:prstGeom>
        </p:spPr>
      </p:pic>
    </p:spTree>
    <p:extLst>
      <p:ext uri="{BB962C8B-B14F-4D97-AF65-F5344CB8AC3E}">
        <p14:creationId xmlns:p14="http://schemas.microsoft.com/office/powerpoint/2010/main" val="78015820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798399" y="6476244"/>
            <a:ext cx="2992776" cy="195943"/>
          </a:xfrm>
          <a:prstGeom prst="rect">
            <a:avLst/>
          </a:prstGeom>
          <a:solidFill>
            <a:srgbClr val="E6001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8" name="正方形/長方形 7"/>
          <p:cNvSpPr/>
          <p:nvPr/>
        </p:nvSpPr>
        <p:spPr>
          <a:xfrm>
            <a:off x="661576" y="442698"/>
            <a:ext cx="11366864" cy="153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8" name="テキスト ボックス 17"/>
          <p:cNvSpPr txBox="1"/>
          <p:nvPr/>
        </p:nvSpPr>
        <p:spPr>
          <a:xfrm>
            <a:off x="989378" y="106088"/>
            <a:ext cx="9430539" cy="461665"/>
          </a:xfrm>
          <a:prstGeom prst="rect">
            <a:avLst/>
          </a:prstGeom>
          <a:solidFill>
            <a:schemeClr val="tx2">
              <a:lumMod val="50000"/>
            </a:schemeClr>
          </a:solidFill>
        </p:spPr>
        <p:txBody>
          <a:bodyPr wrap="square" rtlCol="0">
            <a:spAutoFit/>
          </a:bodyPr>
          <a:lstStyle/>
          <a:p>
            <a:r>
              <a:rPr kumimoji="1" lang="ja-JP" altLang="en-US" sz="2400" b="1" dirty="0">
                <a:solidFill>
                  <a:schemeClr val="bg1"/>
                </a:solidFill>
                <a:latin typeface="BIZ UDPゴシック" panose="020B0400000000000000" pitchFamily="50" charset="-128"/>
                <a:ea typeface="BIZ UDPゴシック" panose="020B0400000000000000" pitchFamily="50" charset="-128"/>
              </a:rPr>
              <a:t>参加促進部会　　　</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sp>
        <p:nvSpPr>
          <p:cNvPr id="17" name="テキスト ボックス 16"/>
          <p:cNvSpPr txBox="1"/>
          <p:nvPr/>
        </p:nvSpPr>
        <p:spPr>
          <a:xfrm>
            <a:off x="589167" y="576273"/>
            <a:ext cx="1247790" cy="338554"/>
          </a:xfrm>
          <a:prstGeom prst="rect">
            <a:avLst/>
          </a:prstGeom>
          <a:noFill/>
        </p:spPr>
        <p:txBody>
          <a:bodyPr wrap="square" rtlCol="0">
            <a:spAutoFit/>
          </a:bodyPr>
          <a:lstStyle/>
          <a:p>
            <a:r>
              <a:rPr kumimoji="1" lang="en-US" altLang="ja-JP" sz="1600" b="1" dirty="0">
                <a:latin typeface="BIZ UDPゴシック" panose="020B0400000000000000" pitchFamily="50" charset="-128"/>
                <a:ea typeface="BIZ UDPゴシック" panose="020B0400000000000000" pitchFamily="50" charset="-128"/>
              </a:rPr>
              <a:t>〈</a:t>
            </a:r>
            <a:r>
              <a:rPr kumimoji="1" lang="ja-JP" altLang="en-US" sz="1600" b="1" dirty="0">
                <a:latin typeface="BIZ UDPゴシック" panose="020B0400000000000000" pitchFamily="50" charset="-128"/>
                <a:ea typeface="BIZ UDPゴシック" panose="020B0400000000000000" pitchFamily="50" charset="-128"/>
              </a:rPr>
              <a:t>構成</a:t>
            </a:r>
            <a:r>
              <a:rPr kumimoji="1" lang="en-US" altLang="ja-JP" sz="1600" b="1" dirty="0">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2346111250"/>
              </p:ext>
            </p:extLst>
          </p:nvPr>
        </p:nvGraphicFramePr>
        <p:xfrm>
          <a:off x="609639" y="943981"/>
          <a:ext cx="11020682" cy="1084059"/>
        </p:xfrm>
        <a:graphic>
          <a:graphicData uri="http://schemas.openxmlformats.org/drawingml/2006/table">
            <a:tbl>
              <a:tblPr firstRow="1" bandRow="1">
                <a:tableStyleId>{5C22544A-7EE6-4342-B048-85BDC9FD1C3A}</a:tableStyleId>
              </a:tblPr>
              <a:tblGrid>
                <a:gridCol w="5510341">
                  <a:extLst>
                    <a:ext uri="{9D8B030D-6E8A-4147-A177-3AD203B41FA5}">
                      <a16:colId xmlns:a16="http://schemas.microsoft.com/office/drawing/2014/main" val="3210187183"/>
                    </a:ext>
                  </a:extLst>
                </a:gridCol>
                <a:gridCol w="5510341">
                  <a:extLst>
                    <a:ext uri="{9D8B030D-6E8A-4147-A177-3AD203B41FA5}">
                      <a16:colId xmlns:a16="http://schemas.microsoft.com/office/drawing/2014/main" val="1381428020"/>
                    </a:ext>
                  </a:extLst>
                </a:gridCol>
              </a:tblGrid>
              <a:tr h="312118">
                <a:tc>
                  <a:txBody>
                    <a:bodyPr/>
                    <a:lstStyle/>
                    <a:p>
                      <a:pPr algn="ctr"/>
                      <a:r>
                        <a:rPr kumimoji="1" lang="ja-JP" altLang="en-US" sz="1400" dirty="0">
                          <a:latin typeface="BIZ UDPゴシック" panose="020B0400000000000000" pitchFamily="50" charset="-128"/>
                          <a:ea typeface="BIZ UDPゴシック" panose="020B0400000000000000" pitchFamily="50" charset="-128"/>
                        </a:rPr>
                        <a:t>大　　阪　　府</a:t>
                      </a:r>
                    </a:p>
                  </a:txBody>
                  <a:tcPr/>
                </a:tc>
                <a:tc>
                  <a:txBody>
                    <a:bodyPr/>
                    <a:lstStyle/>
                    <a:p>
                      <a:pPr algn="ctr"/>
                      <a:r>
                        <a:rPr kumimoji="1" lang="ja-JP" altLang="en-US" sz="1400" dirty="0">
                          <a:latin typeface="BIZ UDPゴシック" panose="020B0400000000000000" pitchFamily="50" charset="-128"/>
                          <a:ea typeface="BIZ UDPゴシック" panose="020B0400000000000000" pitchFamily="50" charset="-128"/>
                        </a:rPr>
                        <a:t>大　　阪　　市</a:t>
                      </a:r>
                    </a:p>
                  </a:txBody>
                  <a:tcPr/>
                </a:tc>
                <a:extLst>
                  <a:ext uri="{0D108BD9-81ED-4DB2-BD59-A6C34878D82A}">
                    <a16:rowId xmlns:a16="http://schemas.microsoft.com/office/drawing/2014/main" val="3769783393"/>
                  </a:ext>
                </a:extLst>
              </a:tr>
              <a:tr h="3634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Pゴシック" panose="020B0400000000000000" pitchFamily="50" charset="-128"/>
                          <a:ea typeface="BIZ UDPゴシック" panose="020B0400000000000000" pitchFamily="50" charset="-128"/>
                        </a:rPr>
                        <a:t>政策企画部、総務部、府民文化部、福祉部、教育庁</a:t>
                      </a:r>
                    </a:p>
                  </a:txBody>
                  <a:tcPr anchor="ctr"/>
                </a:tc>
                <a:tc>
                  <a:txBody>
                    <a:bodyPr/>
                    <a:lstStyle/>
                    <a:p>
                      <a:pPr algn="l">
                        <a:lnSpc>
                          <a:spcPct val="100000"/>
                        </a:lnSpc>
                      </a:pPr>
                      <a:r>
                        <a:rPr kumimoji="1" lang="ja-JP" altLang="en-US" sz="1400" dirty="0">
                          <a:latin typeface="BIZ UDPゴシック" panose="020B0400000000000000" pitchFamily="50" charset="-128"/>
                          <a:ea typeface="BIZ UDPゴシック" panose="020B0400000000000000" pitchFamily="50" charset="-128"/>
                        </a:rPr>
                        <a:t>区役所、経済戦略局、福祉局、こども青少年局、教育委員会事務局</a:t>
                      </a:r>
                    </a:p>
                  </a:txBody>
                  <a:tcPr anchor="ctr"/>
                </a:tc>
                <a:extLst>
                  <a:ext uri="{0D108BD9-81ED-4DB2-BD59-A6C34878D82A}">
                    <a16:rowId xmlns:a16="http://schemas.microsoft.com/office/drawing/2014/main" val="121864346"/>
                  </a:ext>
                </a:extLst>
              </a:tr>
              <a:tr h="36349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Pゴシック" panose="020B0400000000000000" pitchFamily="50" charset="-128"/>
                          <a:ea typeface="BIZ UDPゴシック" panose="020B0400000000000000" pitchFamily="50" charset="-128"/>
                        </a:rPr>
                        <a:t>万博推進局</a:t>
                      </a:r>
                      <a:endParaRPr kumimoji="1" lang="en-US" altLang="ja-JP" sz="1400" dirty="0">
                        <a:latin typeface="BIZ UDPゴシック" panose="020B0400000000000000" pitchFamily="50" charset="-128"/>
                        <a:ea typeface="BIZ UDPゴシック" panose="020B0400000000000000" pitchFamily="50" charset="-128"/>
                      </a:endParaRPr>
                    </a:p>
                  </a:txBody>
                  <a:tcPr anchor="ctr"/>
                </a:tc>
                <a:tc hMerge="1">
                  <a:txBody>
                    <a:bodyPr/>
                    <a:lstStyle/>
                    <a:p>
                      <a:pPr algn="l">
                        <a:lnSpc>
                          <a:spcPct val="100000"/>
                        </a:lnSpc>
                      </a:pP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936480497"/>
                  </a:ext>
                </a:extLst>
              </a:tr>
            </a:tbl>
          </a:graphicData>
        </a:graphic>
      </p:graphicFrame>
      <p:sp>
        <p:nvSpPr>
          <p:cNvPr id="22" name="テキスト ボックス 21"/>
          <p:cNvSpPr txBox="1"/>
          <p:nvPr/>
        </p:nvSpPr>
        <p:spPr>
          <a:xfrm>
            <a:off x="1148081" y="555327"/>
            <a:ext cx="1001888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　</a:t>
            </a:r>
            <a:r>
              <a:rPr kumimoji="1" lang="ja-JP" altLang="en-US" sz="1600" dirty="0">
                <a:latin typeface="BIZ UDPゴシック" panose="020B0400000000000000" pitchFamily="50" charset="-128"/>
                <a:ea typeface="BIZ UDPゴシック" panose="020B0400000000000000" pitchFamily="50" charset="-128"/>
              </a:rPr>
              <a:t>部会長：大阪府市万博推進局長</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14" name="正方形/長方形 13">
            <a:extLst>
              <a:ext uri="{FF2B5EF4-FFF2-40B4-BE49-F238E27FC236}">
                <a16:creationId xmlns:a16="http://schemas.microsoft.com/office/drawing/2014/main" id="{3F357C9B-ADD8-FD6F-BD91-865EAF8D0C77}"/>
              </a:ext>
            </a:extLst>
          </p:cNvPr>
          <p:cNvSpPr/>
          <p:nvPr/>
        </p:nvSpPr>
        <p:spPr>
          <a:xfrm>
            <a:off x="493091" y="2117400"/>
            <a:ext cx="11354952" cy="362343"/>
          </a:xfrm>
          <a:prstGeom prst="rect">
            <a:avLst/>
          </a:prstGeom>
          <a:noFill/>
          <a:ln w="12700" cap="flat" cmpd="sng" algn="ctr">
            <a:noFill/>
            <a:prstDash val="solid"/>
            <a:miter lim="800000"/>
          </a:ln>
          <a:effectLst/>
        </p:spPr>
        <p:txBody>
          <a:bodyPr rtlCol="0" anchor="t" anchorCtr="0">
            <a:spAutoFit/>
          </a:bodyPr>
          <a:lstStyle/>
          <a:p>
            <a:pPr defTabSz="457200" hangingPunct="1">
              <a:lnSpc>
                <a:spcPts val="2500"/>
              </a:lnSpc>
            </a:pP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（１）大阪の魅力発信に向けたオール大阪による催事参加</a:t>
            </a:r>
            <a:endParaRPr kumimoji="1" lang="en-US" altLang="ja-JP" sz="1600" b="1" kern="1200" dirty="0">
              <a:solidFill>
                <a:schemeClr val="tx1"/>
              </a:solidFill>
              <a:latin typeface="BIZ UDPゴシック" panose="020B0400000000000000" pitchFamily="50" charset="-128"/>
              <a:ea typeface="BIZ UDPゴシック" panose="020B0400000000000000" pitchFamily="50" charset="-128"/>
            </a:endParaRPr>
          </a:p>
        </p:txBody>
      </p:sp>
      <p:sp>
        <p:nvSpPr>
          <p:cNvPr id="19" name="正方形/長方形 18">
            <a:extLst>
              <a:ext uri="{FF2B5EF4-FFF2-40B4-BE49-F238E27FC236}">
                <a16:creationId xmlns:a16="http://schemas.microsoft.com/office/drawing/2014/main" id="{3F357C9B-ADD8-FD6F-BD91-865EAF8D0C77}"/>
              </a:ext>
            </a:extLst>
          </p:cNvPr>
          <p:cNvSpPr/>
          <p:nvPr/>
        </p:nvSpPr>
        <p:spPr>
          <a:xfrm>
            <a:off x="512488" y="4266979"/>
            <a:ext cx="11354952" cy="373500"/>
          </a:xfrm>
          <a:prstGeom prst="rect">
            <a:avLst/>
          </a:prstGeom>
          <a:noFill/>
          <a:ln w="12700" cap="flat" cmpd="sng" algn="ctr">
            <a:noFill/>
            <a:prstDash val="solid"/>
            <a:miter lim="800000"/>
          </a:ln>
          <a:effectLst/>
        </p:spPr>
        <p:txBody>
          <a:bodyPr rtlCol="0" anchor="t" anchorCtr="0">
            <a:spAutoFit/>
          </a:bodyPr>
          <a:lstStyle/>
          <a:p>
            <a:pPr defTabSz="457200" hangingPunct="1">
              <a:lnSpc>
                <a:spcPts val="2500"/>
              </a:lnSpc>
            </a:pP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（２）大阪の子どもたちを万博会場へ招待</a:t>
            </a:r>
            <a:endParaRPr kumimoji="1" lang="en-US" altLang="ja-JP" sz="1600" b="1" kern="1200" dirty="0">
              <a:solidFill>
                <a:schemeClr val="tx1"/>
              </a:solidFill>
              <a:latin typeface="BIZ UDPゴシック" panose="020B0400000000000000" pitchFamily="50" charset="-128"/>
              <a:ea typeface="BIZ UDPゴシック" panose="020B0400000000000000" pitchFamily="50" charset="-128"/>
            </a:endParaRPr>
          </a:p>
        </p:txBody>
      </p:sp>
      <p:sp>
        <p:nvSpPr>
          <p:cNvPr id="21" name="正方形/長方形 20">
            <a:extLst>
              <a:ext uri="{FF2B5EF4-FFF2-40B4-BE49-F238E27FC236}">
                <a16:creationId xmlns:a16="http://schemas.microsoft.com/office/drawing/2014/main" id="{3F357C9B-ADD8-FD6F-BD91-865EAF8D0C77}"/>
              </a:ext>
            </a:extLst>
          </p:cNvPr>
          <p:cNvSpPr/>
          <p:nvPr/>
        </p:nvSpPr>
        <p:spPr>
          <a:xfrm>
            <a:off x="503898" y="4627498"/>
            <a:ext cx="10872000" cy="1775755"/>
          </a:xfrm>
          <a:prstGeom prst="rect">
            <a:avLst/>
          </a:prstGeom>
          <a:solidFill>
            <a:srgbClr val="FFFFFF"/>
          </a:solidFill>
          <a:ln w="25400" cap="flat" cmpd="sng" algn="ctr">
            <a:solidFill>
              <a:schemeClr val="accent1"/>
            </a:solidFill>
            <a:prstDash val="solid"/>
            <a:miter lim="800000"/>
          </a:ln>
          <a:effectLst/>
        </p:spPr>
        <p:txBody>
          <a:bodyPr rtlCol="0" anchor="ctr" anchorCtr="0">
            <a:noAutofit/>
          </a:bodyPr>
          <a:lstStyle/>
          <a:p>
            <a:pPr>
              <a:spcAft>
                <a:spcPts val="600"/>
              </a:spcAft>
            </a:pPr>
            <a:r>
              <a:rPr kumimoji="1" lang="ja-JP" altLang="en-US" sz="1500" b="1" dirty="0">
                <a:latin typeface="BIZ UDPゴシック" panose="020B0400000000000000" pitchFamily="50" charset="-128"/>
                <a:ea typeface="BIZ UDPゴシック" panose="020B0400000000000000" pitchFamily="50" charset="-128"/>
              </a:rPr>
              <a:t>▶大阪</a:t>
            </a:r>
            <a:r>
              <a:rPr kumimoji="1" lang="ja-JP" altLang="en-US" sz="1500" b="1" dirty="0">
                <a:solidFill>
                  <a:schemeClr val="tx1"/>
                </a:solidFill>
                <a:latin typeface="BIZ UDPゴシック" panose="020B0400000000000000" pitchFamily="50" charset="-128"/>
                <a:ea typeface="BIZ UDPゴシック" panose="020B0400000000000000" pitchFamily="50" charset="-128"/>
              </a:rPr>
              <a:t>の子どもたちが、府や市町村から配付された入場チケットにより、万博会場で未来社会を体験</a:t>
            </a:r>
          </a:p>
          <a:p>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府内の小・中・高校生等約</a:t>
            </a:r>
            <a:r>
              <a:rPr kumimoji="1" lang="en-US" altLang="ja-JP" sz="1400" b="1" u="sng" dirty="0">
                <a:solidFill>
                  <a:schemeClr val="tx1"/>
                </a:solidFill>
                <a:latin typeface="BIZ UDPゴシック" panose="020B0400000000000000" pitchFamily="50" charset="-128"/>
                <a:ea typeface="BIZ UDPゴシック" panose="020B0400000000000000" pitchFamily="50" charset="-128"/>
              </a:rPr>
              <a:t>58</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万人が学校単位で万博会場に来場予定</a:t>
            </a:r>
            <a:r>
              <a:rPr kumimoji="1" lang="ja-JP" altLang="en-US" sz="1400" dirty="0">
                <a:solidFill>
                  <a:schemeClr val="tx1"/>
                </a:solidFill>
                <a:latin typeface="BIZ UDPゴシック" panose="020B0400000000000000" pitchFamily="50" charset="-128"/>
                <a:ea typeface="BIZ UDPゴシック" panose="020B0400000000000000" pitchFamily="50" charset="-128"/>
              </a:rPr>
              <a:t>。また、</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学校単位で来場されない</a:t>
            </a:r>
            <a:endParaRPr kumimoji="1" lang="en-US" altLang="ja-JP" sz="1400" b="1" u="sng"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b="1" dirty="0">
                <a:solidFill>
                  <a:schemeClr val="tx1"/>
                </a:solidFill>
                <a:latin typeface="BIZ UDPゴシック" panose="020B0400000000000000" pitchFamily="50" charset="-128"/>
                <a:ea typeface="BIZ UDPゴシック" panose="020B0400000000000000" pitchFamily="50" charset="-128"/>
              </a:rPr>
              <a:t>　</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児童生徒約</a:t>
            </a:r>
            <a:r>
              <a:rPr kumimoji="1" lang="en-US" altLang="ja-JP" sz="1400" b="1" u="sng" dirty="0">
                <a:solidFill>
                  <a:schemeClr val="tx1"/>
                </a:solidFill>
                <a:latin typeface="BIZ UDPゴシック" panose="020B0400000000000000" pitchFamily="50" charset="-128"/>
                <a:ea typeface="BIZ UDPゴシック" panose="020B0400000000000000" pitchFamily="50" charset="-128"/>
              </a:rPr>
              <a:t>30</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万人については、学校を通じて入場チケットを配布</a:t>
            </a:r>
            <a:r>
              <a:rPr kumimoji="1" lang="ja-JP" altLang="en-US" sz="1400" dirty="0">
                <a:solidFill>
                  <a:schemeClr val="tx1"/>
                </a:solidFill>
                <a:latin typeface="BIZ UDPゴシック" panose="020B0400000000000000" pitchFamily="50" charset="-128"/>
                <a:ea typeface="BIZ UDPゴシック" panose="020B0400000000000000" pitchFamily="50" charset="-128"/>
              </a:rPr>
              <a:t>。加えて</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府内在住の</a:t>
            </a:r>
            <a:r>
              <a:rPr kumimoji="1" lang="en-US" altLang="ja-JP" sz="1400" b="1" u="sng" dirty="0">
                <a:solidFill>
                  <a:schemeClr val="tx1"/>
                </a:solidFill>
                <a:latin typeface="BIZ UDPゴシック" panose="020B0400000000000000" pitchFamily="50" charset="-128"/>
                <a:ea typeface="BIZ UDPゴシック" panose="020B0400000000000000" pitchFamily="50" charset="-128"/>
              </a:rPr>
              <a:t>4</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a:t>
            </a:r>
            <a:r>
              <a:rPr kumimoji="1" lang="en-US" altLang="ja-JP" sz="1400" b="1" u="sng" dirty="0">
                <a:solidFill>
                  <a:schemeClr val="tx1"/>
                </a:solidFill>
                <a:latin typeface="BIZ UDPゴシック" panose="020B0400000000000000" pitchFamily="50" charset="-128"/>
                <a:ea typeface="BIZ UDPゴシック" panose="020B0400000000000000" pitchFamily="50" charset="-128"/>
              </a:rPr>
              <a:t>5</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歳児や</a:t>
            </a:r>
            <a:endParaRPr kumimoji="1" lang="en-US" altLang="ja-JP" sz="1400" b="1" u="sng"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b="1" dirty="0">
                <a:solidFill>
                  <a:schemeClr val="tx1"/>
                </a:solidFill>
                <a:latin typeface="BIZ UDPゴシック" panose="020B0400000000000000" pitchFamily="50" charset="-128"/>
                <a:ea typeface="BIZ UDPゴシック" panose="020B0400000000000000" pitchFamily="50" charset="-128"/>
              </a:rPr>
              <a:t>　</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府外の学校への通学者等約</a:t>
            </a:r>
            <a:r>
              <a:rPr kumimoji="1" lang="en-US" altLang="ja-JP" sz="1400" b="1" u="sng" dirty="0">
                <a:solidFill>
                  <a:schemeClr val="tx1"/>
                </a:solidFill>
                <a:latin typeface="BIZ UDPゴシック" panose="020B0400000000000000" pitchFamily="50" charset="-128"/>
                <a:ea typeface="BIZ UDPゴシック" panose="020B0400000000000000" pitchFamily="50" charset="-128"/>
              </a:rPr>
              <a:t>14</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万人には、各家庭からの申請に基づき入場チケットを配付</a:t>
            </a:r>
          </a:p>
          <a:p>
            <a:r>
              <a:rPr kumimoji="1" lang="ja-JP" altLang="en-US" sz="1400" dirty="0">
                <a:solidFill>
                  <a:schemeClr val="tx1"/>
                </a:solidFill>
                <a:latin typeface="BIZ UDPゴシック" panose="020B0400000000000000" pitchFamily="50" charset="-128"/>
                <a:ea typeface="BIZ UDPゴシック" panose="020B0400000000000000" pitchFamily="50" charset="-128"/>
              </a:rPr>
              <a:t>・大阪市内在住の子どもたち（</a:t>
            </a:r>
            <a:r>
              <a:rPr kumimoji="1" lang="en-US" altLang="ja-JP" sz="1400" dirty="0">
                <a:solidFill>
                  <a:schemeClr val="tx1"/>
                </a:solidFill>
                <a:latin typeface="BIZ UDPゴシック" panose="020B0400000000000000" pitchFamily="50" charset="-128"/>
                <a:ea typeface="BIZ UDPゴシック" panose="020B0400000000000000" pitchFamily="50" charset="-128"/>
              </a:rPr>
              <a:t>4</a:t>
            </a: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en-US" altLang="ja-JP" sz="1400" dirty="0">
                <a:solidFill>
                  <a:schemeClr val="tx1"/>
                </a:solidFill>
                <a:latin typeface="BIZ UDPゴシック" panose="020B0400000000000000" pitchFamily="50" charset="-128"/>
                <a:ea typeface="BIZ UDPゴシック" panose="020B0400000000000000" pitchFamily="50" charset="-128"/>
              </a:rPr>
              <a:t>17</a:t>
            </a:r>
            <a:r>
              <a:rPr kumimoji="1" lang="ja-JP" altLang="en-US" sz="1400" dirty="0">
                <a:solidFill>
                  <a:schemeClr val="tx1"/>
                </a:solidFill>
                <a:latin typeface="BIZ UDPゴシック" panose="020B0400000000000000" pitchFamily="50" charset="-128"/>
                <a:ea typeface="BIZ UDPゴシック" panose="020B0400000000000000" pitchFamily="50" charset="-128"/>
              </a:rPr>
              <a:t>歳）については、上記府の取組みに加えて、夏休み期間中に何度でも</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入場できる夏パスを配付。その他の府内</a:t>
            </a:r>
            <a:r>
              <a:rPr kumimoji="1" lang="en-US" altLang="ja-JP" sz="1400" dirty="0">
                <a:solidFill>
                  <a:schemeClr val="tx1"/>
                </a:solidFill>
                <a:latin typeface="BIZ UDPゴシック" panose="020B0400000000000000" pitchFamily="50" charset="-128"/>
                <a:ea typeface="BIZ UDPゴシック" panose="020B0400000000000000" pitchFamily="50" charset="-128"/>
              </a:rPr>
              <a:t>32</a:t>
            </a:r>
            <a:r>
              <a:rPr kumimoji="1" lang="ja-JP" altLang="en-US" sz="1400" dirty="0">
                <a:solidFill>
                  <a:schemeClr val="tx1"/>
                </a:solidFill>
                <a:latin typeface="BIZ UDPゴシック" panose="020B0400000000000000" pitchFamily="50" charset="-128"/>
                <a:ea typeface="BIZ UDPゴシック" panose="020B0400000000000000" pitchFamily="50" charset="-128"/>
              </a:rPr>
              <a:t>市町村においても、府の取組みに加えて子ども等に</a:t>
            </a:r>
            <a:br>
              <a:rPr kumimoji="1" lang="en-US" altLang="ja-JP" sz="1400" dirty="0">
                <a:solidFill>
                  <a:schemeClr val="tx1"/>
                </a:solidFill>
                <a:latin typeface="BIZ UDPゴシック" panose="020B0400000000000000" pitchFamily="50" charset="-128"/>
                <a:ea typeface="BIZ UDPゴシック" panose="020B0400000000000000" pitchFamily="50" charset="-128"/>
              </a:rPr>
            </a:br>
            <a:r>
              <a:rPr kumimoji="1" lang="en-US" altLang="ja-JP" sz="1400" dirty="0">
                <a:solidFill>
                  <a:schemeClr val="tx1"/>
                </a:solidFill>
                <a:latin typeface="BIZ UDPゴシック" panose="020B0400000000000000" pitchFamily="50" charset="-128"/>
                <a:ea typeface="BIZ UDPゴシック" panose="020B0400000000000000" pitchFamily="50" charset="-128"/>
              </a:rPr>
              <a:t>  </a:t>
            </a:r>
            <a:r>
              <a:rPr kumimoji="1" lang="ja-JP" altLang="en-US" sz="1400" dirty="0">
                <a:solidFill>
                  <a:schemeClr val="tx1"/>
                </a:solidFill>
                <a:latin typeface="BIZ UDPゴシック" panose="020B0400000000000000" pitchFamily="50" charset="-128"/>
                <a:ea typeface="BIZ UDPゴシック" panose="020B0400000000000000" pitchFamily="50" charset="-128"/>
              </a:rPr>
              <a:t>入場券チケットを配布</a:t>
            </a:r>
          </a:p>
        </p:txBody>
      </p:sp>
      <p:sp>
        <p:nvSpPr>
          <p:cNvPr id="2" name="スライド番号プレースホルダー 3">
            <a:extLst>
              <a:ext uri="{FF2B5EF4-FFF2-40B4-BE49-F238E27FC236}">
                <a16:creationId xmlns:a16="http://schemas.microsoft.com/office/drawing/2014/main" id="{05BD1E21-57E4-DC98-5762-2E65F7FF52C0}"/>
              </a:ext>
            </a:extLst>
          </p:cNvPr>
          <p:cNvSpPr>
            <a:spLocks noGrp="1"/>
          </p:cNvSpPr>
          <p:nvPr>
            <p:ph type="sldNum" sz="quarter" idx="2"/>
          </p:nvPr>
        </p:nvSpPr>
        <p:spPr>
          <a:xfrm>
            <a:off x="11836791" y="6207419"/>
            <a:ext cx="326369" cy="426463"/>
          </a:xfrm>
        </p:spPr>
        <p:txBody>
          <a:bodyPr/>
          <a:lstStyle/>
          <a:p>
            <a:fld id="{86CB4B4D-7CA3-9044-876B-883B54F8677D}" type="slidenum">
              <a:rPr lang="en-US" altLang="ja-JP" sz="1600" b="1" smtClean="0">
                <a:solidFill>
                  <a:schemeClr val="tx1"/>
                </a:solidFill>
                <a:latin typeface="游ゴシック" panose="020B0400000000000000" pitchFamily="50" charset="-128"/>
                <a:ea typeface="游ゴシック" panose="020B0400000000000000" pitchFamily="50" charset="-128"/>
              </a:rPr>
              <a:t>13</a:t>
            </a:fld>
            <a:endParaRPr lang="ja-JP" altLang="en-US" sz="1600" b="1" dirty="0">
              <a:solidFill>
                <a:schemeClr val="tx1"/>
              </a:solidFill>
              <a:latin typeface="游ゴシック" panose="020B0400000000000000" pitchFamily="50" charset="-128"/>
              <a:ea typeface="游ゴシック" panose="020B0400000000000000" pitchFamily="50" charset="-128"/>
            </a:endParaRPr>
          </a:p>
        </p:txBody>
      </p:sp>
      <p:pic>
        <p:nvPicPr>
          <p:cNvPr id="10" name="図 9" descr="テーブル, 寝室 が含まれている画像  自動的に生成された説明">
            <a:extLst>
              <a:ext uri="{FF2B5EF4-FFF2-40B4-BE49-F238E27FC236}">
                <a16:creationId xmlns:a16="http://schemas.microsoft.com/office/drawing/2014/main" id="{351EF87B-6895-221B-3BF6-EEB230AA32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1664" y="4652220"/>
            <a:ext cx="2904424" cy="1648261"/>
          </a:xfrm>
          <a:prstGeom prst="rect">
            <a:avLst/>
          </a:prstGeom>
        </p:spPr>
      </p:pic>
      <p:sp>
        <p:nvSpPr>
          <p:cNvPr id="7" name="テキスト ボックス 6">
            <a:extLst>
              <a:ext uri="{FF2B5EF4-FFF2-40B4-BE49-F238E27FC236}">
                <a16:creationId xmlns:a16="http://schemas.microsoft.com/office/drawing/2014/main" id="{EDFB87E5-900D-4047-32B7-B8DE4C1F6311}"/>
              </a:ext>
            </a:extLst>
          </p:cNvPr>
          <p:cNvSpPr txBox="1"/>
          <p:nvPr/>
        </p:nvSpPr>
        <p:spPr>
          <a:xfrm>
            <a:off x="9468040" y="6219160"/>
            <a:ext cx="2333919" cy="108000"/>
          </a:xfrm>
          <a:prstGeom prst="rect">
            <a:avLst/>
          </a:prstGeom>
          <a:solidFill>
            <a:srgbClr val="FFFFFF">
              <a:alpha val="5019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oAutofit/>
          </a:bodyPr>
          <a:lstStyle/>
          <a:p>
            <a:pPr algn="l"/>
            <a:r>
              <a:rPr lang="ja-JP" altLang="en-US" sz="800" dirty="0">
                <a:latin typeface="+mn-ea"/>
                <a:ea typeface="+mn-ea"/>
              </a:rPr>
              <a:t>大阪府万博子ども招待特設</a:t>
            </a:r>
            <a:r>
              <a:rPr lang="en-US" altLang="ja-JP" sz="800" dirty="0">
                <a:latin typeface="+mn-ea"/>
                <a:ea typeface="+mn-ea"/>
              </a:rPr>
              <a:t>WEB</a:t>
            </a:r>
            <a:r>
              <a:rPr lang="ja-JP" altLang="en-US" sz="800" dirty="0">
                <a:latin typeface="+mn-ea"/>
                <a:ea typeface="+mn-ea"/>
              </a:rPr>
              <a:t>サイト（申請受付中）</a:t>
            </a:r>
            <a:endParaRPr kumimoji="0" lang="ja-JP" altLang="en-US" sz="800" b="0" i="0" u="none" strike="noStrike" cap="none" spc="0" normalizeH="0" baseline="0" dirty="0">
              <a:ln>
                <a:noFill/>
              </a:ln>
              <a:solidFill>
                <a:srgbClr val="000000"/>
              </a:solidFill>
              <a:effectLst/>
              <a:uFillTx/>
              <a:latin typeface="+mn-ea"/>
              <a:ea typeface="+mn-ea"/>
              <a:cs typeface="Calibri"/>
              <a:sym typeface="Calibri"/>
            </a:endParaRPr>
          </a:p>
        </p:txBody>
      </p:sp>
      <p:sp>
        <p:nvSpPr>
          <p:cNvPr id="9" name="正方形/長方形 8">
            <a:extLst>
              <a:ext uri="{FF2B5EF4-FFF2-40B4-BE49-F238E27FC236}">
                <a16:creationId xmlns:a16="http://schemas.microsoft.com/office/drawing/2014/main" id="{4BC77DBC-08A7-5416-B74B-35E2E6837294}"/>
              </a:ext>
            </a:extLst>
          </p:cNvPr>
          <p:cNvSpPr/>
          <p:nvPr/>
        </p:nvSpPr>
        <p:spPr>
          <a:xfrm>
            <a:off x="500613" y="2490049"/>
            <a:ext cx="11016000" cy="1770708"/>
          </a:xfrm>
          <a:prstGeom prst="rect">
            <a:avLst/>
          </a:prstGeom>
          <a:solidFill>
            <a:srgbClr val="FFFFFF"/>
          </a:solidFill>
          <a:ln w="25400" cap="flat" cmpd="sng" algn="ctr">
            <a:solidFill>
              <a:schemeClr val="accent1"/>
            </a:solidFill>
            <a:prstDash val="solid"/>
            <a:miter lim="800000"/>
          </a:ln>
          <a:effectLst/>
        </p:spPr>
        <p:txBody>
          <a:bodyPr rtlCol="0" anchor="ctr" anchorCtr="0">
            <a:noAutofit/>
          </a:bodyPr>
          <a:lstStyle/>
          <a:p>
            <a:r>
              <a:rPr kumimoji="1" lang="ja-JP" altLang="en-US" sz="1500" b="1" dirty="0">
                <a:latin typeface="BIZ UDPゴシック" panose="020B0400000000000000" pitchFamily="50" charset="-128"/>
                <a:ea typeface="BIZ UDPゴシック" panose="020B0400000000000000" pitchFamily="50" charset="-128"/>
              </a:rPr>
              <a:t>▶</a:t>
            </a:r>
            <a:r>
              <a:rPr kumimoji="1" lang="ja-JP" altLang="en-US" sz="1500" b="1" dirty="0">
                <a:solidFill>
                  <a:schemeClr val="tx1"/>
                </a:solidFill>
                <a:latin typeface="BIZ UDPゴシック" panose="020B0400000000000000" pitchFamily="50" charset="-128"/>
                <a:ea typeface="BIZ UDPゴシック" panose="020B0400000000000000" pitchFamily="50" charset="-128"/>
              </a:rPr>
              <a:t>万博会場内で、府内市町村とともに、地域の魅力を発信する「大阪ウィーク～春・夏・秋～」を開催</a:t>
            </a:r>
          </a:p>
          <a:p>
            <a:pPr>
              <a:spcBef>
                <a:spcPts val="600"/>
              </a:spcBef>
            </a:pPr>
            <a:r>
              <a:rPr kumimoji="1" lang="ja-JP" altLang="en-US" sz="1300" dirty="0">
                <a:solidFill>
                  <a:schemeClr val="tx1"/>
                </a:solidFill>
                <a:latin typeface="BIZ UDPゴシック" panose="020B0400000000000000" pitchFamily="50" charset="-128"/>
                <a:ea typeface="BIZ UDPゴシック" panose="020B0400000000000000" pitchFamily="50" charset="-128"/>
              </a:rPr>
              <a:t>・春</a:t>
            </a:r>
            <a:r>
              <a:rPr kumimoji="1" lang="en-US" altLang="ja-JP" sz="1300" dirty="0">
                <a:solidFill>
                  <a:schemeClr val="tx1"/>
                </a:solidFill>
                <a:latin typeface="BIZ UDPゴシック" panose="020B0400000000000000" pitchFamily="50" charset="-128"/>
                <a:ea typeface="BIZ UDPゴシック" panose="020B0400000000000000" pitchFamily="50" charset="-128"/>
              </a:rPr>
              <a:t>5</a:t>
            </a:r>
            <a:r>
              <a:rPr kumimoji="1" lang="ja-JP" altLang="en-US" sz="1300" dirty="0">
                <a:solidFill>
                  <a:schemeClr val="tx1"/>
                </a:solidFill>
                <a:latin typeface="BIZ UDPゴシック" panose="020B0400000000000000" pitchFamily="50" charset="-128"/>
                <a:ea typeface="BIZ UDPゴシック" panose="020B0400000000000000" pitchFamily="50" charset="-128"/>
              </a:rPr>
              <a:t>月</a:t>
            </a:r>
            <a:r>
              <a:rPr kumimoji="1" lang="en-US" altLang="ja-JP" sz="1300" dirty="0">
                <a:solidFill>
                  <a:schemeClr val="tx1"/>
                </a:solidFill>
                <a:latin typeface="BIZ UDPゴシック" panose="020B0400000000000000" pitchFamily="50" charset="-128"/>
                <a:ea typeface="BIZ UDPゴシック" panose="020B0400000000000000" pitchFamily="50" charset="-128"/>
              </a:rPr>
              <a:t>9</a:t>
            </a:r>
            <a:r>
              <a:rPr kumimoji="1" lang="ja-JP" altLang="en-US" sz="1300" dirty="0">
                <a:solidFill>
                  <a:schemeClr val="tx1"/>
                </a:solidFill>
                <a:latin typeface="BIZ UDPゴシック" panose="020B0400000000000000" pitchFamily="50" charset="-128"/>
                <a:ea typeface="BIZ UDPゴシック" panose="020B0400000000000000" pitchFamily="50" charset="-128"/>
              </a:rPr>
              <a:t>日</a:t>
            </a:r>
            <a:r>
              <a:rPr kumimoji="1" lang="en-US" altLang="ja-JP" sz="1300" dirty="0">
                <a:solidFill>
                  <a:schemeClr val="tx1"/>
                </a:solidFill>
                <a:latin typeface="BIZ UDPゴシック" panose="020B0400000000000000" pitchFamily="50" charset="-128"/>
                <a:ea typeface="BIZ UDPゴシック" panose="020B0400000000000000" pitchFamily="50" charset="-128"/>
              </a:rPr>
              <a:t>(</a:t>
            </a:r>
            <a:r>
              <a:rPr kumimoji="1" lang="ja-JP" altLang="en-US" sz="1300" dirty="0">
                <a:solidFill>
                  <a:schemeClr val="tx1"/>
                </a:solidFill>
                <a:latin typeface="BIZ UDPゴシック" panose="020B0400000000000000" pitchFamily="50" charset="-128"/>
                <a:ea typeface="BIZ UDPゴシック" panose="020B0400000000000000" pitchFamily="50" charset="-128"/>
              </a:rPr>
              <a:t>金</a:t>
            </a:r>
            <a:r>
              <a:rPr kumimoji="1" lang="en-US" altLang="ja-JP" sz="1300" dirty="0">
                <a:solidFill>
                  <a:schemeClr val="tx1"/>
                </a:solidFill>
                <a:latin typeface="BIZ UDPゴシック" panose="020B0400000000000000" pitchFamily="50" charset="-128"/>
                <a:ea typeface="BIZ UDPゴシック" panose="020B0400000000000000" pitchFamily="50" charset="-128"/>
              </a:rPr>
              <a:t>)</a:t>
            </a:r>
            <a:r>
              <a:rPr kumimoji="1" lang="ja-JP" altLang="en-US" sz="1300" dirty="0">
                <a:solidFill>
                  <a:schemeClr val="tx1"/>
                </a:solidFill>
                <a:latin typeface="BIZ UDPゴシック" panose="020B0400000000000000" pitchFamily="50" charset="-128"/>
                <a:ea typeface="BIZ UDPゴシック" panose="020B0400000000000000" pitchFamily="50" charset="-128"/>
              </a:rPr>
              <a:t>～</a:t>
            </a:r>
            <a:r>
              <a:rPr kumimoji="1" lang="en-US" altLang="ja-JP" sz="1300" dirty="0">
                <a:solidFill>
                  <a:schemeClr val="tx1"/>
                </a:solidFill>
                <a:latin typeface="BIZ UDPゴシック" panose="020B0400000000000000" pitchFamily="50" charset="-128"/>
                <a:ea typeface="BIZ UDPゴシック" panose="020B0400000000000000" pitchFamily="50" charset="-128"/>
              </a:rPr>
              <a:t>18</a:t>
            </a:r>
            <a:r>
              <a:rPr kumimoji="1" lang="ja-JP" altLang="en-US" sz="1300" dirty="0">
                <a:solidFill>
                  <a:schemeClr val="tx1"/>
                </a:solidFill>
                <a:latin typeface="BIZ UDPゴシック" panose="020B0400000000000000" pitchFamily="50" charset="-128"/>
                <a:ea typeface="BIZ UDPゴシック" panose="020B0400000000000000" pitchFamily="50" charset="-128"/>
              </a:rPr>
              <a:t>日</a:t>
            </a:r>
            <a:r>
              <a:rPr kumimoji="1" lang="en-US" altLang="ja-JP" sz="1300" dirty="0">
                <a:solidFill>
                  <a:schemeClr val="tx1"/>
                </a:solidFill>
                <a:latin typeface="BIZ UDPゴシック" panose="020B0400000000000000" pitchFamily="50" charset="-128"/>
                <a:ea typeface="BIZ UDPゴシック" panose="020B0400000000000000" pitchFamily="50" charset="-128"/>
              </a:rPr>
              <a:t>(</a:t>
            </a:r>
            <a:r>
              <a:rPr kumimoji="1" lang="ja-JP" altLang="en-US" sz="1300" dirty="0">
                <a:solidFill>
                  <a:schemeClr val="tx1"/>
                </a:solidFill>
                <a:latin typeface="BIZ UDPゴシック" panose="020B0400000000000000" pitchFamily="50" charset="-128"/>
                <a:ea typeface="BIZ UDPゴシック" panose="020B0400000000000000" pitchFamily="50" charset="-128"/>
              </a:rPr>
              <a:t>日</a:t>
            </a:r>
            <a:r>
              <a:rPr kumimoji="1" lang="en-US" altLang="ja-JP" sz="1300" dirty="0">
                <a:solidFill>
                  <a:schemeClr val="tx1"/>
                </a:solidFill>
                <a:latin typeface="BIZ UDPゴシック" panose="020B0400000000000000" pitchFamily="50" charset="-128"/>
                <a:ea typeface="BIZ UDPゴシック" panose="020B0400000000000000" pitchFamily="50" charset="-128"/>
              </a:rPr>
              <a:t>)</a:t>
            </a:r>
            <a:r>
              <a:rPr kumimoji="1" lang="ja-JP" altLang="en-US" sz="1300" dirty="0">
                <a:solidFill>
                  <a:schemeClr val="tx1"/>
                </a:solidFill>
                <a:latin typeface="BIZ UDPゴシック" panose="020B0400000000000000" pitchFamily="50" charset="-128"/>
                <a:ea typeface="BIZ UDPゴシック" panose="020B0400000000000000" pitchFamily="50" charset="-128"/>
              </a:rPr>
              <a:t>、夏</a:t>
            </a:r>
            <a:r>
              <a:rPr kumimoji="1" lang="en-US" altLang="ja-JP" sz="1300" dirty="0">
                <a:solidFill>
                  <a:schemeClr val="tx1"/>
                </a:solidFill>
                <a:latin typeface="BIZ UDPゴシック" panose="020B0400000000000000" pitchFamily="50" charset="-128"/>
                <a:ea typeface="BIZ UDPゴシック" panose="020B0400000000000000" pitchFamily="50" charset="-128"/>
              </a:rPr>
              <a:t>7</a:t>
            </a:r>
            <a:r>
              <a:rPr kumimoji="1" lang="ja-JP" altLang="en-US" sz="1300" dirty="0">
                <a:solidFill>
                  <a:schemeClr val="tx1"/>
                </a:solidFill>
                <a:latin typeface="BIZ UDPゴシック" panose="020B0400000000000000" pitchFamily="50" charset="-128"/>
                <a:ea typeface="BIZ UDPゴシック" panose="020B0400000000000000" pitchFamily="50" charset="-128"/>
              </a:rPr>
              <a:t>月</a:t>
            </a:r>
            <a:r>
              <a:rPr kumimoji="1" lang="en-US" altLang="ja-JP" sz="1300" dirty="0">
                <a:solidFill>
                  <a:schemeClr val="tx1"/>
                </a:solidFill>
                <a:latin typeface="BIZ UDPゴシック" panose="020B0400000000000000" pitchFamily="50" charset="-128"/>
                <a:ea typeface="BIZ UDPゴシック" panose="020B0400000000000000" pitchFamily="50" charset="-128"/>
              </a:rPr>
              <a:t>24</a:t>
            </a:r>
            <a:r>
              <a:rPr kumimoji="1" lang="ja-JP" altLang="en-US" sz="1300" dirty="0">
                <a:solidFill>
                  <a:schemeClr val="tx1"/>
                </a:solidFill>
                <a:latin typeface="BIZ UDPゴシック" panose="020B0400000000000000" pitchFamily="50" charset="-128"/>
                <a:ea typeface="BIZ UDPゴシック" panose="020B0400000000000000" pitchFamily="50" charset="-128"/>
              </a:rPr>
              <a:t>日</a:t>
            </a:r>
            <a:r>
              <a:rPr kumimoji="1" lang="en-US" altLang="ja-JP" sz="1300" dirty="0">
                <a:solidFill>
                  <a:schemeClr val="tx1"/>
                </a:solidFill>
                <a:latin typeface="BIZ UDPゴシック" panose="020B0400000000000000" pitchFamily="50" charset="-128"/>
                <a:ea typeface="BIZ UDPゴシック" panose="020B0400000000000000" pitchFamily="50" charset="-128"/>
              </a:rPr>
              <a:t>(</a:t>
            </a:r>
            <a:r>
              <a:rPr kumimoji="1" lang="ja-JP" altLang="en-US" sz="1300" dirty="0">
                <a:solidFill>
                  <a:schemeClr val="tx1"/>
                </a:solidFill>
                <a:latin typeface="BIZ UDPゴシック" panose="020B0400000000000000" pitchFamily="50" charset="-128"/>
                <a:ea typeface="BIZ UDPゴシック" panose="020B0400000000000000" pitchFamily="50" charset="-128"/>
              </a:rPr>
              <a:t>木</a:t>
            </a:r>
            <a:r>
              <a:rPr kumimoji="1" lang="en-US" altLang="ja-JP" sz="1300" dirty="0">
                <a:solidFill>
                  <a:schemeClr val="tx1"/>
                </a:solidFill>
                <a:latin typeface="BIZ UDPゴシック" panose="020B0400000000000000" pitchFamily="50" charset="-128"/>
                <a:ea typeface="BIZ UDPゴシック" panose="020B0400000000000000" pitchFamily="50" charset="-128"/>
              </a:rPr>
              <a:t>)</a:t>
            </a:r>
            <a:r>
              <a:rPr kumimoji="1" lang="ja-JP" altLang="en-US" sz="1300" dirty="0">
                <a:solidFill>
                  <a:schemeClr val="tx1"/>
                </a:solidFill>
                <a:latin typeface="BIZ UDPゴシック" panose="020B0400000000000000" pitchFamily="50" charset="-128"/>
                <a:ea typeface="BIZ UDPゴシック" panose="020B0400000000000000" pitchFamily="50" charset="-128"/>
              </a:rPr>
              <a:t>～</a:t>
            </a:r>
            <a:r>
              <a:rPr kumimoji="1" lang="en-US" altLang="ja-JP" sz="1300" dirty="0">
                <a:solidFill>
                  <a:schemeClr val="tx1"/>
                </a:solidFill>
                <a:latin typeface="BIZ UDPゴシック" panose="020B0400000000000000" pitchFamily="50" charset="-128"/>
                <a:ea typeface="BIZ UDPゴシック" panose="020B0400000000000000" pitchFamily="50" charset="-128"/>
              </a:rPr>
              <a:t>8</a:t>
            </a:r>
            <a:r>
              <a:rPr kumimoji="1" lang="ja-JP" altLang="en-US" sz="1300" dirty="0">
                <a:solidFill>
                  <a:schemeClr val="tx1"/>
                </a:solidFill>
                <a:latin typeface="BIZ UDPゴシック" panose="020B0400000000000000" pitchFamily="50" charset="-128"/>
                <a:ea typeface="BIZ UDPゴシック" panose="020B0400000000000000" pitchFamily="50" charset="-128"/>
              </a:rPr>
              <a:t>月</a:t>
            </a:r>
            <a:r>
              <a:rPr kumimoji="1" lang="en-US" altLang="ja-JP" sz="1300" dirty="0">
                <a:solidFill>
                  <a:schemeClr val="tx1"/>
                </a:solidFill>
                <a:latin typeface="BIZ UDPゴシック" panose="020B0400000000000000" pitchFamily="50" charset="-128"/>
                <a:ea typeface="BIZ UDPゴシック" panose="020B0400000000000000" pitchFamily="50" charset="-128"/>
              </a:rPr>
              <a:t>3</a:t>
            </a:r>
            <a:r>
              <a:rPr kumimoji="1" lang="ja-JP" altLang="en-US" sz="1300" dirty="0">
                <a:solidFill>
                  <a:schemeClr val="tx1"/>
                </a:solidFill>
                <a:latin typeface="BIZ UDPゴシック" panose="020B0400000000000000" pitchFamily="50" charset="-128"/>
                <a:ea typeface="BIZ UDPゴシック" panose="020B0400000000000000" pitchFamily="50" charset="-128"/>
              </a:rPr>
              <a:t>日</a:t>
            </a:r>
            <a:r>
              <a:rPr kumimoji="1" lang="en-US" altLang="ja-JP" sz="1300" dirty="0">
                <a:solidFill>
                  <a:schemeClr val="tx1"/>
                </a:solidFill>
                <a:latin typeface="BIZ UDPゴシック" panose="020B0400000000000000" pitchFamily="50" charset="-128"/>
                <a:ea typeface="BIZ UDPゴシック" panose="020B0400000000000000" pitchFamily="50" charset="-128"/>
              </a:rPr>
              <a:t>(</a:t>
            </a:r>
            <a:r>
              <a:rPr kumimoji="1" lang="ja-JP" altLang="en-US" sz="1300" dirty="0">
                <a:solidFill>
                  <a:schemeClr val="tx1"/>
                </a:solidFill>
                <a:latin typeface="BIZ UDPゴシック" panose="020B0400000000000000" pitchFamily="50" charset="-128"/>
                <a:ea typeface="BIZ UDPゴシック" panose="020B0400000000000000" pitchFamily="50" charset="-128"/>
              </a:rPr>
              <a:t>日</a:t>
            </a:r>
            <a:r>
              <a:rPr kumimoji="1" lang="en-US" altLang="ja-JP" sz="1300" dirty="0">
                <a:solidFill>
                  <a:schemeClr val="tx1"/>
                </a:solidFill>
                <a:latin typeface="BIZ UDPゴシック" panose="020B0400000000000000" pitchFamily="50" charset="-128"/>
                <a:ea typeface="BIZ UDPゴシック" panose="020B0400000000000000" pitchFamily="50" charset="-128"/>
              </a:rPr>
              <a:t>)､</a:t>
            </a:r>
            <a:r>
              <a:rPr kumimoji="1" lang="ja-JP" altLang="en-US" sz="1300" dirty="0">
                <a:solidFill>
                  <a:schemeClr val="tx1"/>
                </a:solidFill>
                <a:latin typeface="BIZ UDPゴシック" panose="020B0400000000000000" pitchFamily="50" charset="-128"/>
                <a:ea typeface="BIZ UDPゴシック" panose="020B0400000000000000" pitchFamily="50" charset="-128"/>
              </a:rPr>
              <a:t>秋</a:t>
            </a:r>
            <a:r>
              <a:rPr kumimoji="1" lang="en-US" altLang="ja-JP" sz="1300" dirty="0">
                <a:solidFill>
                  <a:schemeClr val="tx1"/>
                </a:solidFill>
                <a:latin typeface="BIZ UDPゴシック" panose="020B0400000000000000" pitchFamily="50" charset="-128"/>
                <a:ea typeface="BIZ UDPゴシック" panose="020B0400000000000000" pitchFamily="50" charset="-128"/>
              </a:rPr>
              <a:t>9</a:t>
            </a:r>
            <a:r>
              <a:rPr kumimoji="1" lang="ja-JP" altLang="en-US" sz="1300" dirty="0">
                <a:solidFill>
                  <a:schemeClr val="tx1"/>
                </a:solidFill>
                <a:latin typeface="BIZ UDPゴシック" panose="020B0400000000000000" pitchFamily="50" charset="-128"/>
                <a:ea typeface="BIZ UDPゴシック" panose="020B0400000000000000" pitchFamily="50" charset="-128"/>
              </a:rPr>
              <a:t>月</a:t>
            </a:r>
            <a:r>
              <a:rPr kumimoji="1" lang="en-US" altLang="ja-JP" sz="1300" dirty="0">
                <a:solidFill>
                  <a:schemeClr val="tx1"/>
                </a:solidFill>
                <a:latin typeface="BIZ UDPゴシック" panose="020B0400000000000000" pitchFamily="50" charset="-128"/>
                <a:ea typeface="BIZ UDPゴシック" panose="020B0400000000000000" pitchFamily="50" charset="-128"/>
              </a:rPr>
              <a:t>4</a:t>
            </a:r>
            <a:r>
              <a:rPr kumimoji="1" lang="ja-JP" altLang="en-US" sz="1300" dirty="0">
                <a:solidFill>
                  <a:schemeClr val="tx1"/>
                </a:solidFill>
                <a:latin typeface="BIZ UDPゴシック" panose="020B0400000000000000" pitchFamily="50" charset="-128"/>
                <a:ea typeface="BIZ UDPゴシック" panose="020B0400000000000000" pitchFamily="50" charset="-128"/>
              </a:rPr>
              <a:t>日</a:t>
            </a:r>
            <a:r>
              <a:rPr kumimoji="1" lang="en-US" altLang="ja-JP" sz="1300" dirty="0">
                <a:solidFill>
                  <a:schemeClr val="tx1"/>
                </a:solidFill>
                <a:latin typeface="BIZ UDPゴシック" panose="020B0400000000000000" pitchFamily="50" charset="-128"/>
                <a:ea typeface="BIZ UDPゴシック" panose="020B0400000000000000" pitchFamily="50" charset="-128"/>
              </a:rPr>
              <a:t>(</a:t>
            </a:r>
            <a:r>
              <a:rPr kumimoji="1" lang="ja-JP" altLang="en-US" sz="1300" dirty="0">
                <a:solidFill>
                  <a:schemeClr val="tx1"/>
                </a:solidFill>
                <a:latin typeface="BIZ UDPゴシック" panose="020B0400000000000000" pitchFamily="50" charset="-128"/>
                <a:ea typeface="BIZ UDPゴシック" panose="020B0400000000000000" pitchFamily="50" charset="-128"/>
              </a:rPr>
              <a:t>木</a:t>
            </a:r>
            <a:r>
              <a:rPr kumimoji="1" lang="en-US" altLang="ja-JP" sz="1300" dirty="0">
                <a:solidFill>
                  <a:schemeClr val="tx1"/>
                </a:solidFill>
                <a:latin typeface="BIZ UDPゴシック" panose="020B0400000000000000" pitchFamily="50" charset="-128"/>
                <a:ea typeface="BIZ UDPゴシック" panose="020B0400000000000000" pitchFamily="50" charset="-128"/>
              </a:rPr>
              <a:t>)</a:t>
            </a:r>
            <a:r>
              <a:rPr kumimoji="1" lang="ja-JP" altLang="en-US" sz="1300" dirty="0">
                <a:solidFill>
                  <a:schemeClr val="tx1"/>
                </a:solidFill>
                <a:latin typeface="BIZ UDPゴシック" panose="020B0400000000000000" pitchFamily="50" charset="-128"/>
                <a:ea typeface="BIZ UDPゴシック" panose="020B0400000000000000" pitchFamily="50" charset="-128"/>
              </a:rPr>
              <a:t>～</a:t>
            </a:r>
            <a:r>
              <a:rPr kumimoji="1" lang="en-US" altLang="ja-JP" sz="1300" dirty="0">
                <a:solidFill>
                  <a:schemeClr val="tx1"/>
                </a:solidFill>
                <a:latin typeface="BIZ UDPゴシック" panose="020B0400000000000000" pitchFamily="50" charset="-128"/>
                <a:ea typeface="BIZ UDPゴシック" panose="020B0400000000000000" pitchFamily="50" charset="-128"/>
              </a:rPr>
              <a:t>17</a:t>
            </a:r>
            <a:r>
              <a:rPr kumimoji="1" lang="ja-JP" altLang="en-US" sz="1300" dirty="0">
                <a:solidFill>
                  <a:schemeClr val="tx1"/>
                </a:solidFill>
                <a:latin typeface="BIZ UDPゴシック" panose="020B0400000000000000" pitchFamily="50" charset="-128"/>
                <a:ea typeface="BIZ UDPゴシック" panose="020B0400000000000000" pitchFamily="50" charset="-128"/>
              </a:rPr>
              <a:t>日</a:t>
            </a:r>
            <a:r>
              <a:rPr kumimoji="1" lang="en-US" altLang="ja-JP" sz="1300" dirty="0">
                <a:solidFill>
                  <a:schemeClr val="tx1"/>
                </a:solidFill>
                <a:latin typeface="BIZ UDPゴシック" panose="020B0400000000000000" pitchFamily="50" charset="-128"/>
                <a:ea typeface="BIZ UDPゴシック" panose="020B0400000000000000" pitchFamily="50" charset="-128"/>
              </a:rPr>
              <a:t>(</a:t>
            </a:r>
            <a:r>
              <a:rPr kumimoji="1" lang="ja-JP" altLang="en-US" sz="1300" dirty="0">
                <a:solidFill>
                  <a:schemeClr val="tx1"/>
                </a:solidFill>
                <a:latin typeface="BIZ UDPゴシック" panose="020B0400000000000000" pitchFamily="50" charset="-128"/>
                <a:ea typeface="BIZ UDPゴシック" panose="020B0400000000000000" pitchFamily="50" charset="-128"/>
              </a:rPr>
              <a:t>水</a:t>
            </a:r>
            <a:r>
              <a:rPr kumimoji="1" lang="en-US" altLang="ja-JP" sz="1300" dirty="0">
                <a:solidFill>
                  <a:schemeClr val="tx1"/>
                </a:solidFill>
                <a:latin typeface="BIZ UDPゴシック" panose="020B0400000000000000" pitchFamily="50" charset="-128"/>
                <a:ea typeface="BIZ UDPゴシック" panose="020B0400000000000000" pitchFamily="50" charset="-128"/>
              </a:rPr>
              <a:t>)</a:t>
            </a:r>
            <a:r>
              <a:rPr kumimoji="1" lang="ja-JP" altLang="en-US" sz="1300" dirty="0">
                <a:solidFill>
                  <a:schemeClr val="tx1"/>
                </a:solidFill>
                <a:latin typeface="BIZ UDPゴシック" panose="020B0400000000000000" pitchFamily="50" charset="-128"/>
                <a:ea typeface="BIZ UDPゴシック" panose="020B0400000000000000" pitchFamily="50" charset="-128"/>
              </a:rPr>
              <a:t>の</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300" dirty="0">
                <a:solidFill>
                  <a:schemeClr val="tx1"/>
                </a:solidFill>
                <a:latin typeface="BIZ UDPゴシック" panose="020B0400000000000000" pitchFamily="50" charset="-128"/>
                <a:ea typeface="BIZ UDPゴシック" panose="020B0400000000000000" pitchFamily="50" charset="-128"/>
              </a:rPr>
              <a:t>　</a:t>
            </a:r>
            <a:r>
              <a:rPr kumimoji="1" lang="en-US" altLang="ja-JP" sz="1300" b="1" u="sng" dirty="0">
                <a:solidFill>
                  <a:schemeClr val="tx1"/>
                </a:solidFill>
                <a:latin typeface="BIZ UDPゴシック" panose="020B0400000000000000" pitchFamily="50" charset="-128"/>
                <a:ea typeface="BIZ UDPゴシック" panose="020B0400000000000000" pitchFamily="50" charset="-128"/>
              </a:rPr>
              <a:t>3</a:t>
            </a:r>
            <a:r>
              <a:rPr kumimoji="1" lang="ja-JP" altLang="en-US" sz="1300" b="1" u="sng" dirty="0">
                <a:solidFill>
                  <a:schemeClr val="tx1"/>
                </a:solidFill>
                <a:latin typeface="BIZ UDPゴシック" panose="020B0400000000000000" pitchFamily="50" charset="-128"/>
                <a:ea typeface="BIZ UDPゴシック" panose="020B0400000000000000" pitchFamily="50" charset="-128"/>
              </a:rPr>
              <a:t>期にわたり、“祭”をキーワードに約</a:t>
            </a:r>
            <a:r>
              <a:rPr kumimoji="1" lang="en-US" altLang="ja-JP" sz="1300" b="1" u="sng" dirty="0">
                <a:solidFill>
                  <a:schemeClr val="tx1"/>
                </a:solidFill>
                <a:latin typeface="BIZ UDPゴシック" panose="020B0400000000000000" pitchFamily="50" charset="-128"/>
                <a:ea typeface="BIZ UDPゴシック" panose="020B0400000000000000" pitchFamily="50" charset="-128"/>
              </a:rPr>
              <a:t>400</a:t>
            </a:r>
            <a:r>
              <a:rPr kumimoji="1" lang="ja-JP" altLang="en-US" sz="1300" b="1" u="sng" dirty="0">
                <a:solidFill>
                  <a:schemeClr val="tx1"/>
                </a:solidFill>
                <a:latin typeface="BIZ UDPゴシック" panose="020B0400000000000000" pitchFamily="50" charset="-128"/>
                <a:ea typeface="BIZ UDPゴシック" panose="020B0400000000000000" pitchFamily="50" charset="-128"/>
              </a:rPr>
              <a:t>件のプログラムを実施</a:t>
            </a:r>
            <a:endParaRPr kumimoji="1" lang="en-US" altLang="ja-JP" sz="1300" b="1" u="sng" dirty="0">
              <a:solidFill>
                <a:schemeClr val="tx1"/>
              </a:solidFill>
              <a:latin typeface="BIZ UDPゴシック" panose="020B0400000000000000" pitchFamily="50" charset="-128"/>
              <a:ea typeface="BIZ UDPゴシック" panose="020B0400000000000000" pitchFamily="50" charset="-128"/>
            </a:endParaRPr>
          </a:p>
          <a:p>
            <a:r>
              <a:rPr kumimoji="1" lang="ja-JP" altLang="en-US" sz="1300" dirty="0">
                <a:solidFill>
                  <a:schemeClr val="tx1"/>
                </a:solidFill>
                <a:latin typeface="BIZ UDPゴシック" panose="020B0400000000000000" pitchFamily="50" charset="-128"/>
                <a:ea typeface="BIZ UDPゴシック" panose="020B0400000000000000" pitchFamily="50" charset="-128"/>
              </a:rPr>
              <a:t>・春には大阪各地のだんじり・やぐら・太鼓台などの展示・実演、夏には盆踊りの世界記録への挑戦</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300" dirty="0">
                <a:solidFill>
                  <a:schemeClr val="tx1"/>
                </a:solidFill>
                <a:latin typeface="BIZ UDPゴシック" panose="020B0400000000000000" pitchFamily="50" charset="-128"/>
                <a:ea typeface="BIZ UDPゴシック" panose="020B0400000000000000" pitchFamily="50" charset="-128"/>
              </a:rPr>
              <a:t>　や次代を担う子ども達の様々なパフォーマンス披露、秋には大阪ゆかりの音楽フェスティバルを開催</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300" dirty="0">
                <a:solidFill>
                  <a:schemeClr val="tx1"/>
                </a:solidFill>
                <a:latin typeface="BIZ UDPゴシック" panose="020B0400000000000000" pitchFamily="50" charset="-128"/>
                <a:ea typeface="BIZ UDPゴシック" panose="020B0400000000000000" pitchFamily="50" charset="-128"/>
              </a:rPr>
              <a:t>・さらに、</a:t>
            </a:r>
            <a:r>
              <a:rPr kumimoji="1" lang="en-US" altLang="ja-JP" sz="1300" dirty="0">
                <a:solidFill>
                  <a:schemeClr val="tx1"/>
                </a:solidFill>
                <a:latin typeface="BIZ UDPゴシック" panose="020B0400000000000000" pitchFamily="50" charset="-128"/>
                <a:ea typeface="BIZ UDPゴシック" panose="020B0400000000000000" pitchFamily="50" charset="-128"/>
              </a:rPr>
              <a:t>3</a:t>
            </a:r>
            <a:r>
              <a:rPr kumimoji="1" lang="ja-JP" altLang="en-US" sz="1300" dirty="0">
                <a:solidFill>
                  <a:schemeClr val="tx1"/>
                </a:solidFill>
                <a:latin typeface="BIZ UDPゴシック" panose="020B0400000000000000" pitchFamily="50" charset="-128"/>
                <a:ea typeface="BIZ UDPゴシック" panose="020B0400000000000000" pitchFamily="50" charset="-128"/>
              </a:rPr>
              <a:t>期を通して、大阪が誇る食や観光、文化など、大阪</a:t>
            </a:r>
            <a:r>
              <a:rPr kumimoji="1" lang="en-US" altLang="ja-JP" sz="1300" dirty="0">
                <a:solidFill>
                  <a:schemeClr val="tx1"/>
                </a:solidFill>
                <a:latin typeface="BIZ UDPゴシック" panose="020B0400000000000000" pitchFamily="50" charset="-128"/>
                <a:ea typeface="BIZ UDPゴシック" panose="020B0400000000000000" pitchFamily="50" charset="-128"/>
              </a:rPr>
              <a:t>43</a:t>
            </a:r>
            <a:r>
              <a:rPr kumimoji="1" lang="ja-JP" altLang="en-US" sz="1300" dirty="0">
                <a:solidFill>
                  <a:schemeClr val="tx1"/>
                </a:solidFill>
                <a:latin typeface="BIZ UDPゴシック" panose="020B0400000000000000" pitchFamily="50" charset="-128"/>
                <a:ea typeface="BIZ UDPゴシック" panose="020B0400000000000000" pitchFamily="50" charset="-128"/>
              </a:rPr>
              <a:t>市町村の見どころを体験できる</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300" dirty="0">
                <a:solidFill>
                  <a:schemeClr val="tx1"/>
                </a:solidFill>
                <a:latin typeface="BIZ UDPゴシック" panose="020B0400000000000000" pitchFamily="50" charset="-128"/>
                <a:ea typeface="BIZ UDPゴシック" panose="020B0400000000000000" pitchFamily="50" charset="-128"/>
              </a:rPr>
              <a:t>　イベントも開催</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p:txBody>
      </p:sp>
      <p:pic>
        <p:nvPicPr>
          <p:cNvPr id="11" name="図 10">
            <a:extLst>
              <a:ext uri="{FF2B5EF4-FFF2-40B4-BE49-F238E27FC236}">
                <a16:creationId xmlns:a16="http://schemas.microsoft.com/office/drawing/2014/main" id="{6FD4DF7E-EE98-51E8-BA07-E1E511E4A50C}"/>
              </a:ext>
            </a:extLst>
          </p:cNvPr>
          <p:cNvPicPr>
            <a:picLocks noChangeAspect="1"/>
          </p:cNvPicPr>
          <p:nvPr/>
        </p:nvPicPr>
        <p:blipFill>
          <a:blip r:embed="rId3"/>
          <a:stretch>
            <a:fillRect/>
          </a:stretch>
        </p:blipFill>
        <p:spPr>
          <a:xfrm>
            <a:off x="7978469" y="2870279"/>
            <a:ext cx="1154657" cy="1626394"/>
          </a:xfrm>
          <a:prstGeom prst="rect">
            <a:avLst/>
          </a:prstGeom>
        </p:spPr>
      </p:pic>
      <p:pic>
        <p:nvPicPr>
          <p:cNvPr id="12" name="図 11" descr="フェンス, 屋外, 人, 立つ が含まれている画像  自動的に生成された説明">
            <a:extLst>
              <a:ext uri="{FF2B5EF4-FFF2-40B4-BE49-F238E27FC236}">
                <a16:creationId xmlns:a16="http://schemas.microsoft.com/office/drawing/2014/main" id="{D71E8FE1-6612-22EB-AFD4-DB59586B9F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3126" y="2554210"/>
            <a:ext cx="1454939" cy="976301"/>
          </a:xfrm>
          <a:prstGeom prst="rect">
            <a:avLst/>
          </a:prstGeom>
        </p:spPr>
      </p:pic>
      <p:pic>
        <p:nvPicPr>
          <p:cNvPr id="16" name="図 15" descr="草, 屋外, 建物, 民衆 が含まれている画像  自動的に生成された説明">
            <a:extLst>
              <a:ext uri="{FF2B5EF4-FFF2-40B4-BE49-F238E27FC236}">
                <a16:creationId xmlns:a16="http://schemas.microsoft.com/office/drawing/2014/main" id="{E69B5C39-CD73-4C7A-D9A6-C362D48353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744" r="12743"/>
          <a:stretch/>
        </p:blipFill>
        <p:spPr>
          <a:xfrm>
            <a:off x="10596681" y="2554222"/>
            <a:ext cx="1454939" cy="976301"/>
          </a:xfrm>
          <a:prstGeom prst="rect">
            <a:avLst/>
          </a:prstGeom>
        </p:spPr>
      </p:pic>
      <p:pic>
        <p:nvPicPr>
          <p:cNvPr id="23" name="図 22" descr="ステージで演奏するバンドと観客  自動的に生成された説明">
            <a:extLst>
              <a:ext uri="{FF2B5EF4-FFF2-40B4-BE49-F238E27FC236}">
                <a16:creationId xmlns:a16="http://schemas.microsoft.com/office/drawing/2014/main" id="{513E895C-D3F3-BDA4-81E8-67CA552F73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23530" y="3553192"/>
            <a:ext cx="1464535" cy="953527"/>
          </a:xfrm>
          <a:prstGeom prst="rect">
            <a:avLst/>
          </a:prstGeom>
        </p:spPr>
      </p:pic>
      <p:pic>
        <p:nvPicPr>
          <p:cNvPr id="24" name="図 23" descr="草, 再生, 子供, スポーツゲーム が含まれている画像  自動的に生成された説明">
            <a:extLst>
              <a:ext uri="{FF2B5EF4-FFF2-40B4-BE49-F238E27FC236}">
                <a16:creationId xmlns:a16="http://schemas.microsoft.com/office/drawing/2014/main" id="{BA2F7BAB-D201-B98D-2C50-4BAD4895DB1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625"/>
          <a:stretch/>
        </p:blipFill>
        <p:spPr>
          <a:xfrm>
            <a:off x="10596681" y="3547713"/>
            <a:ext cx="1465841" cy="952109"/>
          </a:xfrm>
          <a:prstGeom prst="rect">
            <a:avLst/>
          </a:prstGeom>
        </p:spPr>
      </p:pic>
      <p:sp>
        <p:nvSpPr>
          <p:cNvPr id="25" name="テキスト ボックス 24">
            <a:extLst>
              <a:ext uri="{FF2B5EF4-FFF2-40B4-BE49-F238E27FC236}">
                <a16:creationId xmlns:a16="http://schemas.microsoft.com/office/drawing/2014/main" id="{F7D434E5-3C70-A530-F848-5908AF5BE27D}"/>
              </a:ext>
            </a:extLst>
          </p:cNvPr>
          <p:cNvSpPr txBox="1"/>
          <p:nvPr/>
        </p:nvSpPr>
        <p:spPr>
          <a:xfrm>
            <a:off x="9000090" y="2525177"/>
            <a:ext cx="1596591" cy="246221"/>
          </a:xfrm>
          <a:prstGeom prst="rect">
            <a:avLst/>
          </a:prstGeom>
          <a:solidFill>
            <a:srgbClr val="FFFFFF">
              <a:alpha val="5019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algn="l"/>
            <a:r>
              <a:rPr kumimoji="0" lang="ja-JP" altLang="en-US" sz="8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春</a:t>
            </a:r>
            <a:endParaRPr kumimoji="0" lang="en-US" altLang="ja-JP" sz="8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endParaRPr>
          </a:p>
          <a:p>
            <a:pPr algn="l"/>
            <a:r>
              <a:rPr kumimoji="0" lang="ja-JP" altLang="en-US" sz="8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だんじり・やぐら・太鼓台等展示実演</a:t>
            </a:r>
          </a:p>
        </p:txBody>
      </p:sp>
      <p:sp>
        <p:nvSpPr>
          <p:cNvPr id="26" name="テキスト ボックス 25">
            <a:extLst>
              <a:ext uri="{FF2B5EF4-FFF2-40B4-BE49-F238E27FC236}">
                <a16:creationId xmlns:a16="http://schemas.microsoft.com/office/drawing/2014/main" id="{276BCDC4-DBEA-2285-3B06-0E54DFB935C6}"/>
              </a:ext>
            </a:extLst>
          </p:cNvPr>
          <p:cNvSpPr txBox="1"/>
          <p:nvPr/>
        </p:nvSpPr>
        <p:spPr>
          <a:xfrm>
            <a:off x="10634999" y="2587131"/>
            <a:ext cx="910506" cy="246221"/>
          </a:xfrm>
          <a:prstGeom prst="rect">
            <a:avLst/>
          </a:prstGeom>
          <a:solidFill>
            <a:srgbClr val="FFFFFF">
              <a:alpha val="5019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algn="l"/>
            <a:r>
              <a:rPr kumimoji="0" lang="ja-JP" altLang="en-US" sz="8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夏</a:t>
            </a:r>
            <a:endParaRPr kumimoji="0" lang="en-US" altLang="ja-JP" sz="8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endParaRPr>
          </a:p>
          <a:p>
            <a:pPr algn="l"/>
            <a:r>
              <a:rPr lang="ja-JP" altLang="en-US" sz="800" dirty="0">
                <a:latin typeface="BIZ UDPゴシック" panose="020B0400000000000000" pitchFamily="50" charset="-128"/>
                <a:ea typeface="BIZ UDPゴシック" panose="020B0400000000000000" pitchFamily="50" charset="-128"/>
              </a:rPr>
              <a:t>盆踊り世界記録挑戦</a:t>
            </a:r>
            <a:endParaRPr kumimoji="0" lang="ja-JP" altLang="en-US" sz="8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endParaRPr>
          </a:p>
        </p:txBody>
      </p:sp>
      <p:sp>
        <p:nvSpPr>
          <p:cNvPr id="27" name="テキスト ボックス 26">
            <a:extLst>
              <a:ext uri="{FF2B5EF4-FFF2-40B4-BE49-F238E27FC236}">
                <a16:creationId xmlns:a16="http://schemas.microsoft.com/office/drawing/2014/main" id="{811DA373-A4CE-28C6-A48B-731FFA7FFCBA}"/>
              </a:ext>
            </a:extLst>
          </p:cNvPr>
          <p:cNvSpPr txBox="1"/>
          <p:nvPr/>
        </p:nvSpPr>
        <p:spPr>
          <a:xfrm>
            <a:off x="9123530" y="3570257"/>
            <a:ext cx="1463542" cy="246221"/>
          </a:xfrm>
          <a:prstGeom prst="rect">
            <a:avLst/>
          </a:prstGeom>
          <a:solidFill>
            <a:srgbClr val="FFFFFF">
              <a:alpha val="5019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algn="l"/>
            <a:r>
              <a:rPr kumimoji="0" lang="ja-JP" altLang="en-US" sz="8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秋</a:t>
            </a:r>
            <a:endParaRPr kumimoji="0" lang="en-US" altLang="ja-JP" sz="8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endParaRPr>
          </a:p>
          <a:p>
            <a:pPr algn="l"/>
            <a:r>
              <a:rPr lang="ja-JP" altLang="en-US" sz="800" dirty="0">
                <a:latin typeface="BIZ UDPゴシック" panose="020B0400000000000000" pitchFamily="50" charset="-128"/>
                <a:ea typeface="BIZ UDPゴシック" panose="020B0400000000000000" pitchFamily="50" charset="-128"/>
              </a:rPr>
              <a:t>大阪ゆかりの音楽フェスティバル</a:t>
            </a:r>
            <a:endParaRPr kumimoji="0" lang="en-US" altLang="ja-JP" sz="8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endParaRPr>
          </a:p>
        </p:txBody>
      </p:sp>
      <p:sp>
        <p:nvSpPr>
          <p:cNvPr id="28" name="テキスト ボックス 27">
            <a:extLst>
              <a:ext uri="{FF2B5EF4-FFF2-40B4-BE49-F238E27FC236}">
                <a16:creationId xmlns:a16="http://schemas.microsoft.com/office/drawing/2014/main" id="{5F72AD68-0BB7-166F-B24D-8ED3956004D1}"/>
              </a:ext>
            </a:extLst>
          </p:cNvPr>
          <p:cNvSpPr txBox="1"/>
          <p:nvPr/>
        </p:nvSpPr>
        <p:spPr>
          <a:xfrm>
            <a:off x="10606247" y="3564018"/>
            <a:ext cx="1163780" cy="246221"/>
          </a:xfrm>
          <a:prstGeom prst="rect">
            <a:avLst/>
          </a:prstGeom>
          <a:solidFill>
            <a:srgbClr val="FFFFFF">
              <a:alpha val="5019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algn="l"/>
            <a:r>
              <a:rPr kumimoji="0" lang="ja-JP" altLang="en-US" sz="8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春・夏・秋</a:t>
            </a:r>
            <a:endParaRPr kumimoji="0" lang="en-US" altLang="ja-JP" sz="8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endParaRPr>
          </a:p>
          <a:p>
            <a:pPr algn="l"/>
            <a:r>
              <a:rPr kumimoji="0" lang="ja-JP" altLang="en-US" sz="8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大阪</a:t>
            </a:r>
            <a:r>
              <a:rPr kumimoji="0" lang="en-US" altLang="ja-JP" sz="8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43</a:t>
            </a:r>
            <a:r>
              <a:rPr kumimoji="0" lang="ja-JP" altLang="en-US" sz="8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市町村のみどころ</a:t>
            </a:r>
          </a:p>
        </p:txBody>
      </p:sp>
    </p:spTree>
    <p:extLst>
      <p:ext uri="{BB962C8B-B14F-4D97-AF65-F5344CB8AC3E}">
        <p14:creationId xmlns:p14="http://schemas.microsoft.com/office/powerpoint/2010/main" val="229449792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正方形/長方形 37">
            <a:extLst>
              <a:ext uri="{FF2B5EF4-FFF2-40B4-BE49-F238E27FC236}">
                <a16:creationId xmlns:a16="http://schemas.microsoft.com/office/drawing/2014/main" id="{418D90E4-7345-9DC1-0327-2F69578F4294}"/>
              </a:ext>
            </a:extLst>
          </p:cNvPr>
          <p:cNvSpPr/>
          <p:nvPr/>
        </p:nvSpPr>
        <p:spPr>
          <a:xfrm>
            <a:off x="536092" y="5939375"/>
            <a:ext cx="546100" cy="36933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BIZ UDPゴシック" panose="020B0400000000000000" pitchFamily="50" charset="-128"/>
              <a:ea typeface="BIZ UDPゴシック" panose="020B0400000000000000" pitchFamily="50" charset="-128"/>
              <a:sym typeface="Calibri"/>
            </a:endParaRPr>
          </a:p>
        </p:txBody>
      </p:sp>
      <p:sp>
        <p:nvSpPr>
          <p:cNvPr id="8" name="正方形/長方形 7"/>
          <p:cNvSpPr/>
          <p:nvPr/>
        </p:nvSpPr>
        <p:spPr>
          <a:xfrm>
            <a:off x="661576" y="213808"/>
            <a:ext cx="11366864" cy="153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4" name="正方形/長方形 13">
            <a:extLst>
              <a:ext uri="{FF2B5EF4-FFF2-40B4-BE49-F238E27FC236}">
                <a16:creationId xmlns:a16="http://schemas.microsoft.com/office/drawing/2014/main" id="{3F357C9B-ADD8-FD6F-BD91-865EAF8D0C77}"/>
              </a:ext>
            </a:extLst>
          </p:cNvPr>
          <p:cNvSpPr/>
          <p:nvPr/>
        </p:nvSpPr>
        <p:spPr>
          <a:xfrm>
            <a:off x="470432" y="200568"/>
            <a:ext cx="11354952" cy="373500"/>
          </a:xfrm>
          <a:prstGeom prst="rect">
            <a:avLst/>
          </a:prstGeom>
          <a:noFill/>
          <a:ln w="12700" cap="flat" cmpd="sng" algn="ctr">
            <a:noFill/>
            <a:prstDash val="solid"/>
            <a:miter lim="800000"/>
          </a:ln>
          <a:effectLst/>
        </p:spPr>
        <p:txBody>
          <a:bodyPr rtlCol="0" anchor="t" anchorCtr="0">
            <a:spAutoFit/>
          </a:bodyPr>
          <a:lstStyle/>
          <a:p>
            <a:pPr defTabSz="457200" hangingPunct="1">
              <a:lnSpc>
                <a:spcPts val="2500"/>
              </a:lnSpc>
            </a:pP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（３）ボランティア活動を通じた万博への参加</a:t>
            </a:r>
            <a:endParaRPr kumimoji="1" lang="en-US" altLang="ja-JP" sz="1600" b="1" kern="1200" dirty="0">
              <a:solidFill>
                <a:schemeClr val="tx1"/>
              </a:solidFill>
              <a:latin typeface="BIZ UDPゴシック" panose="020B0400000000000000" pitchFamily="50" charset="-128"/>
              <a:ea typeface="BIZ UDPゴシック" panose="020B0400000000000000" pitchFamily="50" charset="-128"/>
            </a:endParaRPr>
          </a:p>
        </p:txBody>
      </p:sp>
      <p:sp>
        <p:nvSpPr>
          <p:cNvPr id="19" name="正方形/長方形 18">
            <a:extLst>
              <a:ext uri="{FF2B5EF4-FFF2-40B4-BE49-F238E27FC236}">
                <a16:creationId xmlns:a16="http://schemas.microsoft.com/office/drawing/2014/main" id="{3F357C9B-ADD8-FD6F-BD91-865EAF8D0C77}"/>
              </a:ext>
            </a:extLst>
          </p:cNvPr>
          <p:cNvSpPr/>
          <p:nvPr/>
        </p:nvSpPr>
        <p:spPr>
          <a:xfrm>
            <a:off x="470432" y="2565263"/>
            <a:ext cx="11354952" cy="373500"/>
          </a:xfrm>
          <a:prstGeom prst="rect">
            <a:avLst/>
          </a:prstGeom>
          <a:noFill/>
          <a:ln w="12700" cap="flat" cmpd="sng" algn="ctr">
            <a:noFill/>
            <a:prstDash val="solid"/>
            <a:miter lim="800000"/>
          </a:ln>
          <a:effectLst/>
        </p:spPr>
        <p:txBody>
          <a:bodyPr rtlCol="0" anchor="t" anchorCtr="0">
            <a:spAutoFit/>
          </a:bodyPr>
          <a:lstStyle/>
          <a:p>
            <a:pPr defTabSz="457200" hangingPunct="1">
              <a:lnSpc>
                <a:spcPts val="2500"/>
              </a:lnSpc>
            </a:pP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（４）障がい者や高齢者などの催事参加</a:t>
            </a:r>
          </a:p>
        </p:txBody>
      </p:sp>
      <p:sp>
        <p:nvSpPr>
          <p:cNvPr id="21" name="正方形/長方形 20">
            <a:extLst>
              <a:ext uri="{FF2B5EF4-FFF2-40B4-BE49-F238E27FC236}">
                <a16:creationId xmlns:a16="http://schemas.microsoft.com/office/drawing/2014/main" id="{3F357C9B-ADD8-FD6F-BD91-865EAF8D0C77}"/>
              </a:ext>
            </a:extLst>
          </p:cNvPr>
          <p:cNvSpPr/>
          <p:nvPr/>
        </p:nvSpPr>
        <p:spPr>
          <a:xfrm>
            <a:off x="616873" y="2904891"/>
            <a:ext cx="11016000" cy="1278253"/>
          </a:xfrm>
          <a:prstGeom prst="rect">
            <a:avLst/>
          </a:prstGeom>
          <a:solidFill>
            <a:srgbClr val="FFFFFF"/>
          </a:solidFill>
          <a:ln w="25400" cap="flat" cmpd="sng" algn="ctr">
            <a:solidFill>
              <a:schemeClr val="accent1"/>
            </a:solidFill>
            <a:prstDash val="solid"/>
            <a:miter lim="800000"/>
          </a:ln>
          <a:effectLst/>
        </p:spPr>
        <p:txBody>
          <a:bodyPr rtlCol="0" anchor="ctr" anchorCtr="0">
            <a:noAutofit/>
          </a:bodyPr>
          <a:lstStyle/>
          <a:p>
            <a:r>
              <a:rPr kumimoji="1" lang="ja-JP" altLang="en-US" sz="1400" b="1" dirty="0">
                <a:solidFill>
                  <a:schemeClr val="tx1"/>
                </a:solidFill>
                <a:latin typeface="BIZ UDPゴシック" panose="020B0400000000000000" pitchFamily="50" charset="-128"/>
                <a:ea typeface="BIZ UDPゴシック" panose="020B0400000000000000" pitchFamily="50" charset="-128"/>
              </a:rPr>
              <a:t>▶障がい者や高齢者などが参画する舞台芸術や現代アート展等を開催</a:t>
            </a:r>
          </a:p>
          <a:p>
            <a:pPr>
              <a:lnSpc>
                <a:spcPts val="1400"/>
              </a:lnSpc>
              <a:spcBef>
                <a:spcPts val="600"/>
              </a:spcBef>
            </a:pPr>
            <a:r>
              <a:rPr kumimoji="1" lang="ja-JP" altLang="en-US" sz="1400" dirty="0">
                <a:solidFill>
                  <a:schemeClr val="tx1"/>
                </a:solidFill>
                <a:latin typeface="+mn-ea"/>
                <a:ea typeface="+mn-ea"/>
              </a:rPr>
              <a:t>・障がいの有無や、プロ・アマチュアを問わず、多様な方々によるダンス作品の発表や、障がいのあるアーティストによる現代アートの</a:t>
            </a:r>
            <a:endParaRPr kumimoji="1" lang="en-US" altLang="ja-JP" sz="1400" dirty="0">
              <a:solidFill>
                <a:schemeClr val="tx1"/>
              </a:solidFill>
              <a:latin typeface="+mn-ea"/>
              <a:ea typeface="+mn-ea"/>
            </a:endParaRPr>
          </a:p>
          <a:p>
            <a:pPr>
              <a:lnSpc>
                <a:spcPts val="1400"/>
              </a:lnSpc>
              <a:spcBef>
                <a:spcPts val="600"/>
              </a:spcBef>
            </a:pPr>
            <a:r>
              <a:rPr kumimoji="1" lang="ja-JP" altLang="en-US" sz="1400" dirty="0">
                <a:solidFill>
                  <a:schemeClr val="tx1"/>
                </a:solidFill>
                <a:latin typeface="+mn-ea"/>
                <a:ea typeface="+mn-ea"/>
              </a:rPr>
              <a:t>　展示会を開催。また、子どもや高齢者、</a:t>
            </a:r>
            <a:r>
              <a:rPr kumimoji="1" lang="ja-JP" altLang="en-US" sz="1400" dirty="0" err="1">
                <a:solidFill>
                  <a:schemeClr val="tx1"/>
                </a:solidFill>
                <a:latin typeface="+mn-ea"/>
                <a:ea typeface="+mn-ea"/>
              </a:rPr>
              <a:t>障がい</a:t>
            </a:r>
            <a:r>
              <a:rPr kumimoji="1" lang="ja-JP" altLang="en-US" sz="1400" dirty="0">
                <a:solidFill>
                  <a:schemeClr val="tx1"/>
                </a:solidFill>
                <a:latin typeface="+mn-ea"/>
                <a:ea typeface="+mn-ea"/>
              </a:rPr>
              <a:t>者を支える福祉分野における様々な活動を紹介するステージイベントを開催</a:t>
            </a:r>
            <a:endParaRPr kumimoji="1" lang="en-US" altLang="ja-JP" sz="1400" dirty="0">
              <a:solidFill>
                <a:schemeClr val="tx1"/>
              </a:solidFill>
              <a:latin typeface="+mn-ea"/>
              <a:ea typeface="+mn-ea"/>
            </a:endParaRPr>
          </a:p>
          <a:p>
            <a:pPr>
              <a:lnSpc>
                <a:spcPts val="1400"/>
              </a:lnSpc>
              <a:spcBef>
                <a:spcPts val="600"/>
              </a:spcBef>
            </a:pPr>
            <a:r>
              <a:rPr kumimoji="1" lang="ja-JP" altLang="en-US" sz="1400" dirty="0">
                <a:solidFill>
                  <a:schemeClr val="tx1"/>
                </a:solidFill>
                <a:latin typeface="+mn-ea"/>
                <a:ea typeface="+mn-ea"/>
              </a:rPr>
              <a:t>・</a:t>
            </a:r>
            <a:r>
              <a:rPr kumimoji="1" lang="ja-JP" altLang="en-US" sz="1400" dirty="0" err="1">
                <a:solidFill>
                  <a:schemeClr val="tx1"/>
                </a:solidFill>
                <a:latin typeface="+mn-ea"/>
                <a:ea typeface="+mn-ea"/>
              </a:rPr>
              <a:t>障がい</a:t>
            </a:r>
            <a:r>
              <a:rPr kumimoji="1" lang="ja-JP" altLang="en-US" sz="1400" dirty="0">
                <a:solidFill>
                  <a:schemeClr val="tx1"/>
                </a:solidFill>
                <a:latin typeface="+mn-ea"/>
                <a:ea typeface="+mn-ea"/>
              </a:rPr>
              <a:t>者や高齢者などが安心して催事参加、来場できるようにするための情報を発信</a:t>
            </a:r>
          </a:p>
        </p:txBody>
      </p:sp>
      <p:sp>
        <p:nvSpPr>
          <p:cNvPr id="16" name="正方形/長方形 15">
            <a:extLst>
              <a:ext uri="{FF2B5EF4-FFF2-40B4-BE49-F238E27FC236}">
                <a16:creationId xmlns:a16="http://schemas.microsoft.com/office/drawing/2014/main" id="{1199EACE-B6A4-4DC0-B4B9-7D284F0C486C}"/>
              </a:ext>
            </a:extLst>
          </p:cNvPr>
          <p:cNvSpPr/>
          <p:nvPr/>
        </p:nvSpPr>
        <p:spPr>
          <a:xfrm>
            <a:off x="470432" y="4147813"/>
            <a:ext cx="11354952" cy="373500"/>
          </a:xfrm>
          <a:prstGeom prst="rect">
            <a:avLst/>
          </a:prstGeom>
          <a:noFill/>
          <a:ln w="12700" cap="flat" cmpd="sng" algn="ctr">
            <a:noFill/>
            <a:prstDash val="solid"/>
            <a:miter lim="800000"/>
          </a:ln>
          <a:effectLst/>
        </p:spPr>
        <p:txBody>
          <a:bodyPr rtlCol="0" anchor="t" anchorCtr="0">
            <a:spAutoFit/>
          </a:bodyPr>
          <a:lstStyle/>
          <a:p>
            <a:pPr defTabSz="457200" hangingPunct="1">
              <a:lnSpc>
                <a:spcPts val="2500"/>
              </a:lnSpc>
            </a:pP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（５）万博を契機とした国際交流</a:t>
            </a:r>
          </a:p>
        </p:txBody>
      </p:sp>
      <p:sp>
        <p:nvSpPr>
          <p:cNvPr id="23" name="正方形/長方形 22">
            <a:extLst>
              <a:ext uri="{FF2B5EF4-FFF2-40B4-BE49-F238E27FC236}">
                <a16:creationId xmlns:a16="http://schemas.microsoft.com/office/drawing/2014/main" id="{A10D28A7-5191-4C8E-B255-71E13421BBB4}"/>
              </a:ext>
            </a:extLst>
          </p:cNvPr>
          <p:cNvSpPr/>
          <p:nvPr/>
        </p:nvSpPr>
        <p:spPr>
          <a:xfrm>
            <a:off x="639908" y="4484350"/>
            <a:ext cx="11016000" cy="1142537"/>
          </a:xfrm>
          <a:prstGeom prst="rect">
            <a:avLst/>
          </a:prstGeom>
          <a:solidFill>
            <a:srgbClr val="FFFFFF"/>
          </a:solidFill>
          <a:ln w="25400" cap="flat" cmpd="sng" algn="ctr">
            <a:solidFill>
              <a:schemeClr val="accent1"/>
            </a:solidFill>
            <a:prstDash val="solid"/>
            <a:miter lim="800000"/>
          </a:ln>
          <a:effectLst/>
        </p:spPr>
        <p:txBody>
          <a:bodyPr rtlCol="0" anchor="ctr" anchorCtr="0">
            <a:noAutofit/>
          </a:bodyPr>
          <a:lstStyle/>
          <a:p>
            <a:r>
              <a:rPr kumimoji="1" lang="ja-JP" altLang="en-US" sz="1400" b="1" dirty="0">
                <a:latin typeface="BIZ UDPゴシック" panose="020B0400000000000000" pitchFamily="50" charset="-128"/>
                <a:ea typeface="BIZ UDPゴシック" panose="020B0400000000000000" pitchFamily="50" charset="-128"/>
              </a:rPr>
              <a:t>▶万博参加国と府市各部局や各区・市町村が様々な国際交流を展開</a:t>
            </a:r>
          </a:p>
          <a:p>
            <a:pPr lvl="0">
              <a:lnSpc>
                <a:spcPts val="1800"/>
              </a:lnSpc>
              <a:spcBef>
                <a:spcPts val="600"/>
              </a:spcBef>
            </a:pPr>
            <a:r>
              <a:rPr kumimoji="1" lang="ja-JP" altLang="en-US" sz="1500" dirty="0">
                <a:latin typeface="Meiryo UI"/>
                <a:ea typeface="Meiryo UI"/>
              </a:rPr>
              <a:t>・海外参加国の万博関係者を地元の学校等に招待。講演会や授業等の実施に加え、学生等が相手国パビリオンを訪問する交流事業等を実施</a:t>
            </a:r>
            <a:endParaRPr kumimoji="1" lang="en-US" altLang="ja-JP" sz="1500" dirty="0">
              <a:latin typeface="Meiryo UI"/>
              <a:ea typeface="Meiryo UI"/>
            </a:endParaRPr>
          </a:p>
          <a:p>
            <a:pPr lvl="0">
              <a:lnSpc>
                <a:spcPts val="1100"/>
              </a:lnSpc>
              <a:spcBef>
                <a:spcPts val="600"/>
              </a:spcBef>
            </a:pPr>
            <a:r>
              <a:rPr kumimoji="1" lang="ja-JP" altLang="en-US" sz="1400" dirty="0">
                <a:latin typeface="Meiryo UI"/>
                <a:ea typeface="Meiryo UI"/>
              </a:rPr>
              <a:t>≪大阪府≫フランス</a:t>
            </a:r>
            <a:r>
              <a:rPr kumimoji="1" lang="en-US" altLang="ja-JP" sz="1400" dirty="0">
                <a:latin typeface="Meiryo UI"/>
                <a:ea typeface="Meiryo UI"/>
              </a:rPr>
              <a:t>､</a:t>
            </a:r>
            <a:r>
              <a:rPr kumimoji="1" lang="ja-JP" altLang="en-US" sz="1400" dirty="0">
                <a:latin typeface="Meiryo UI"/>
                <a:ea typeface="Meiryo UI"/>
              </a:rPr>
              <a:t>米国</a:t>
            </a:r>
            <a:r>
              <a:rPr kumimoji="1" lang="en-US" altLang="ja-JP" sz="1400" dirty="0">
                <a:latin typeface="Meiryo UI"/>
                <a:ea typeface="Meiryo UI"/>
              </a:rPr>
              <a:t>､</a:t>
            </a:r>
            <a:r>
              <a:rPr kumimoji="1" lang="ja-JP" altLang="en-US" sz="1400" dirty="0">
                <a:latin typeface="Meiryo UI"/>
                <a:ea typeface="Meiryo UI"/>
              </a:rPr>
              <a:t>オーストラリア</a:t>
            </a:r>
            <a:r>
              <a:rPr kumimoji="1" lang="en-US" altLang="ja-JP" sz="1400" dirty="0">
                <a:latin typeface="Meiryo UI"/>
                <a:ea typeface="Meiryo UI"/>
              </a:rPr>
              <a:t>､</a:t>
            </a:r>
            <a:r>
              <a:rPr kumimoji="1" lang="ja-JP" altLang="en-US" sz="1400" dirty="0">
                <a:latin typeface="Meiryo UI"/>
                <a:ea typeface="Meiryo UI"/>
              </a:rPr>
              <a:t>アラブ首長国連邦等　計８か国　　≪大阪市≫オーストラリア</a:t>
            </a:r>
            <a:r>
              <a:rPr kumimoji="1" lang="en-US" altLang="ja-JP" sz="1400" dirty="0">
                <a:latin typeface="Meiryo UI"/>
                <a:ea typeface="Meiryo UI"/>
              </a:rPr>
              <a:t>､</a:t>
            </a:r>
            <a:r>
              <a:rPr kumimoji="1" lang="ja-JP" altLang="en-US" sz="1400" dirty="0">
                <a:latin typeface="Meiryo UI"/>
                <a:ea typeface="Meiryo UI"/>
              </a:rPr>
              <a:t>ドイツ</a:t>
            </a:r>
            <a:r>
              <a:rPr kumimoji="1" lang="en-US" altLang="ja-JP" sz="1400" dirty="0">
                <a:latin typeface="Meiryo UI"/>
                <a:ea typeface="Meiryo UI"/>
              </a:rPr>
              <a:t>､</a:t>
            </a:r>
            <a:r>
              <a:rPr kumimoji="1" lang="ja-JP" altLang="en-US" sz="1400" dirty="0">
                <a:latin typeface="Meiryo UI"/>
                <a:ea typeface="Meiryo UI"/>
              </a:rPr>
              <a:t>パプアニューギニア、ペルー等　計</a:t>
            </a:r>
            <a:r>
              <a:rPr kumimoji="1" lang="en-US" altLang="ja-JP" sz="1400" dirty="0">
                <a:latin typeface="Meiryo UI"/>
                <a:ea typeface="Meiryo UI"/>
              </a:rPr>
              <a:t>12</a:t>
            </a:r>
            <a:r>
              <a:rPr kumimoji="1" lang="ja-JP" altLang="en-US" sz="1400" dirty="0">
                <a:latin typeface="Meiryo UI"/>
                <a:ea typeface="Meiryo UI"/>
              </a:rPr>
              <a:t>か国</a:t>
            </a:r>
          </a:p>
          <a:p>
            <a:pPr lvl="0">
              <a:lnSpc>
                <a:spcPts val="1100"/>
              </a:lnSpc>
              <a:spcBef>
                <a:spcPts val="600"/>
              </a:spcBef>
            </a:pPr>
            <a:r>
              <a:rPr kumimoji="1" lang="ja-JP" altLang="en-US" sz="1400" dirty="0">
                <a:latin typeface="Meiryo UI"/>
                <a:ea typeface="Meiryo UI"/>
              </a:rPr>
              <a:t>≪その他</a:t>
            </a:r>
            <a:r>
              <a:rPr kumimoji="1" lang="en-US" altLang="ja-JP" sz="1400" dirty="0">
                <a:latin typeface="Meiryo UI"/>
                <a:ea typeface="Meiryo UI"/>
              </a:rPr>
              <a:t>17</a:t>
            </a:r>
            <a:r>
              <a:rPr kumimoji="1" lang="ja-JP" altLang="en-US" sz="1400" dirty="0">
                <a:latin typeface="Meiryo UI"/>
                <a:ea typeface="Meiryo UI"/>
              </a:rPr>
              <a:t>市町村≫フランス</a:t>
            </a:r>
            <a:r>
              <a:rPr kumimoji="1" lang="en-US" altLang="ja-JP" sz="1400" dirty="0">
                <a:latin typeface="Meiryo UI"/>
                <a:ea typeface="Meiryo UI"/>
              </a:rPr>
              <a:t>､</a:t>
            </a:r>
            <a:r>
              <a:rPr kumimoji="1" lang="ja-JP" altLang="en-US" sz="1400" dirty="0">
                <a:latin typeface="Meiryo UI"/>
                <a:ea typeface="Meiryo UI"/>
              </a:rPr>
              <a:t>米国</a:t>
            </a:r>
            <a:r>
              <a:rPr kumimoji="1" lang="en-US" altLang="ja-JP" sz="1400" dirty="0">
                <a:latin typeface="Meiryo UI"/>
                <a:ea typeface="Meiryo UI"/>
              </a:rPr>
              <a:t>､</a:t>
            </a:r>
            <a:r>
              <a:rPr kumimoji="1" lang="ja-JP" altLang="en-US" sz="1400" dirty="0">
                <a:latin typeface="Meiryo UI"/>
                <a:ea typeface="Meiryo UI"/>
              </a:rPr>
              <a:t>スイス</a:t>
            </a:r>
            <a:r>
              <a:rPr kumimoji="1" lang="en-US" altLang="ja-JP" sz="1400" dirty="0">
                <a:latin typeface="Meiryo UI"/>
                <a:ea typeface="Meiryo UI"/>
              </a:rPr>
              <a:t>､</a:t>
            </a:r>
            <a:r>
              <a:rPr kumimoji="1" lang="ja-JP" altLang="en-US" sz="1400" dirty="0">
                <a:latin typeface="Meiryo UI"/>
                <a:ea typeface="Meiryo UI"/>
              </a:rPr>
              <a:t>中国</a:t>
            </a:r>
            <a:r>
              <a:rPr kumimoji="1" lang="en-US" altLang="ja-JP" sz="1400" dirty="0">
                <a:latin typeface="Meiryo UI"/>
                <a:ea typeface="Meiryo UI"/>
              </a:rPr>
              <a:t>､</a:t>
            </a:r>
            <a:r>
              <a:rPr kumimoji="1" lang="ja-JP" altLang="en-US" sz="1400" dirty="0">
                <a:latin typeface="Meiryo UI"/>
                <a:ea typeface="Meiryo UI"/>
              </a:rPr>
              <a:t>ウガンダ</a:t>
            </a:r>
            <a:r>
              <a:rPr kumimoji="1" lang="en-US" altLang="ja-JP" sz="1400" dirty="0">
                <a:latin typeface="Meiryo UI"/>
                <a:ea typeface="Meiryo UI"/>
              </a:rPr>
              <a:t>､</a:t>
            </a:r>
            <a:r>
              <a:rPr kumimoji="1" lang="ja-JP" altLang="en-US" sz="1400" dirty="0">
                <a:latin typeface="Meiryo UI"/>
                <a:ea typeface="Meiryo UI"/>
              </a:rPr>
              <a:t>タンザニア</a:t>
            </a:r>
            <a:r>
              <a:rPr kumimoji="1" lang="en-US" altLang="ja-JP" sz="1400" dirty="0">
                <a:latin typeface="Meiryo UI"/>
                <a:ea typeface="Meiryo UI"/>
              </a:rPr>
              <a:t>､</a:t>
            </a:r>
            <a:r>
              <a:rPr kumimoji="1" lang="ja-JP" altLang="en-US" sz="1400" dirty="0">
                <a:latin typeface="Meiryo UI"/>
                <a:ea typeface="Meiryo UI"/>
              </a:rPr>
              <a:t>オーストラリア</a:t>
            </a:r>
            <a:r>
              <a:rPr kumimoji="1" lang="en-US" altLang="ja-JP" sz="1400" dirty="0">
                <a:latin typeface="Meiryo UI"/>
                <a:ea typeface="Meiryo UI"/>
              </a:rPr>
              <a:t>､</a:t>
            </a:r>
            <a:r>
              <a:rPr kumimoji="1" lang="ja-JP" altLang="en-US" sz="1400" dirty="0">
                <a:latin typeface="Meiryo UI"/>
                <a:ea typeface="Meiryo UI"/>
              </a:rPr>
              <a:t>韓国</a:t>
            </a:r>
            <a:r>
              <a:rPr kumimoji="1" lang="en-US" altLang="ja-JP" sz="1400" dirty="0">
                <a:latin typeface="Meiryo UI"/>
                <a:ea typeface="Meiryo UI"/>
              </a:rPr>
              <a:t>､</a:t>
            </a:r>
            <a:r>
              <a:rPr kumimoji="1" lang="ja-JP" altLang="en-US" sz="1400" dirty="0">
                <a:latin typeface="Meiryo UI"/>
                <a:ea typeface="Meiryo UI"/>
              </a:rPr>
              <a:t>セネガル</a:t>
            </a:r>
            <a:r>
              <a:rPr kumimoji="1" lang="en-US" altLang="ja-JP" sz="1400" dirty="0">
                <a:latin typeface="Meiryo UI"/>
                <a:ea typeface="Meiryo UI"/>
              </a:rPr>
              <a:t>､</a:t>
            </a:r>
            <a:r>
              <a:rPr kumimoji="1" lang="ja-JP" altLang="en-US" sz="1400" dirty="0">
                <a:latin typeface="Meiryo UI"/>
                <a:ea typeface="Meiryo UI"/>
              </a:rPr>
              <a:t>エチオピア 等 計</a:t>
            </a:r>
            <a:r>
              <a:rPr kumimoji="1" lang="en-US" altLang="ja-JP" sz="1400" dirty="0">
                <a:latin typeface="Meiryo UI"/>
                <a:ea typeface="Meiryo UI"/>
              </a:rPr>
              <a:t>19</a:t>
            </a:r>
            <a:r>
              <a:rPr kumimoji="1" lang="ja-JP" altLang="en-US" sz="1400" dirty="0">
                <a:latin typeface="Meiryo UI"/>
                <a:ea typeface="Meiryo UI"/>
              </a:rPr>
              <a:t>か国</a:t>
            </a:r>
          </a:p>
        </p:txBody>
      </p:sp>
      <p:sp>
        <p:nvSpPr>
          <p:cNvPr id="24" name="正方形/長方形 23">
            <a:extLst>
              <a:ext uri="{FF2B5EF4-FFF2-40B4-BE49-F238E27FC236}">
                <a16:creationId xmlns:a16="http://schemas.microsoft.com/office/drawing/2014/main" id="{8FEC65A7-A85E-49A6-B892-9B357B038E92}"/>
              </a:ext>
            </a:extLst>
          </p:cNvPr>
          <p:cNvSpPr/>
          <p:nvPr/>
        </p:nvSpPr>
        <p:spPr>
          <a:xfrm>
            <a:off x="463235" y="5583620"/>
            <a:ext cx="11169638" cy="373500"/>
          </a:xfrm>
          <a:prstGeom prst="rect">
            <a:avLst/>
          </a:prstGeom>
          <a:noFill/>
          <a:ln w="12700" cap="flat" cmpd="sng" algn="ctr">
            <a:noFill/>
            <a:prstDash val="solid"/>
            <a:miter lim="800000"/>
          </a:ln>
          <a:effectLst/>
        </p:spPr>
        <p:txBody>
          <a:bodyPr wrap="square" rtlCol="0" anchor="ctr" anchorCtr="0">
            <a:spAutoFit/>
          </a:bodyPr>
          <a:lstStyle/>
          <a:p>
            <a:pPr defTabSz="457200" hangingPunct="1">
              <a:lnSpc>
                <a:spcPts val="2500"/>
              </a:lnSpc>
            </a:pP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（６）修学旅行など全国からの誘客促進</a:t>
            </a:r>
          </a:p>
        </p:txBody>
      </p:sp>
      <p:sp>
        <p:nvSpPr>
          <p:cNvPr id="25" name="正方形/長方形 24">
            <a:extLst>
              <a:ext uri="{FF2B5EF4-FFF2-40B4-BE49-F238E27FC236}">
                <a16:creationId xmlns:a16="http://schemas.microsoft.com/office/drawing/2014/main" id="{65C98D44-FFA3-49EA-99F3-DDE59EDDBBDC}"/>
              </a:ext>
            </a:extLst>
          </p:cNvPr>
          <p:cNvSpPr/>
          <p:nvPr/>
        </p:nvSpPr>
        <p:spPr>
          <a:xfrm>
            <a:off x="639908" y="5924192"/>
            <a:ext cx="11016000" cy="720000"/>
          </a:xfrm>
          <a:prstGeom prst="rect">
            <a:avLst/>
          </a:prstGeom>
          <a:solidFill>
            <a:srgbClr val="FFFFFF"/>
          </a:solidFill>
          <a:ln w="25400" cap="flat" cmpd="sng" algn="ctr">
            <a:solidFill>
              <a:schemeClr val="accent1"/>
            </a:solidFill>
            <a:prstDash val="solid"/>
            <a:miter lim="800000"/>
          </a:ln>
          <a:effectLst/>
        </p:spPr>
        <p:txBody>
          <a:bodyPr rtlCol="0" anchor="ctr" anchorCtr="0">
            <a:noAutofit/>
          </a:bodyPr>
          <a:lstStyle/>
          <a:p>
            <a:r>
              <a:rPr kumimoji="1" lang="ja-JP" altLang="en-US" sz="1400" b="1" dirty="0">
                <a:latin typeface="BIZ UDPゴシック" panose="020B0400000000000000" pitchFamily="50" charset="-128"/>
                <a:ea typeface="BIZ UDPゴシック" panose="020B0400000000000000" pitchFamily="50" charset="-128"/>
              </a:rPr>
              <a:t>▶全国から多数の修学旅行生等が来阪し、大阪府内各地を周遊</a:t>
            </a:r>
          </a:p>
          <a:p>
            <a:pPr>
              <a:spcBef>
                <a:spcPts val="600"/>
              </a:spcBef>
            </a:pPr>
            <a:r>
              <a:rPr kumimoji="1" lang="ja-JP" altLang="en-US" sz="1400" dirty="0">
                <a:latin typeface="BIZ UDPゴシック" panose="020B0400000000000000" pitchFamily="50" charset="-128"/>
                <a:ea typeface="BIZ UDPゴシック" panose="020B0400000000000000" pitchFamily="50" charset="-128"/>
              </a:rPr>
              <a:t>・修学旅行生等に対する宿泊税の課税免除や、大阪における体験型教育プログラムの取組み等を通じて、修学旅行生等が府内各地を周遊。</a:t>
            </a:r>
          </a:p>
        </p:txBody>
      </p:sp>
      <p:sp>
        <p:nvSpPr>
          <p:cNvPr id="2" name="スライド番号プレースホルダー 3">
            <a:extLst>
              <a:ext uri="{FF2B5EF4-FFF2-40B4-BE49-F238E27FC236}">
                <a16:creationId xmlns:a16="http://schemas.microsoft.com/office/drawing/2014/main" id="{A89598DA-A247-5AC6-92C9-1BE55BCA469F}"/>
              </a:ext>
            </a:extLst>
          </p:cNvPr>
          <p:cNvSpPr>
            <a:spLocks noGrp="1"/>
          </p:cNvSpPr>
          <p:nvPr>
            <p:ph type="sldNum" sz="quarter" idx="2"/>
          </p:nvPr>
        </p:nvSpPr>
        <p:spPr>
          <a:xfrm>
            <a:off x="11825384" y="6361729"/>
            <a:ext cx="326369" cy="426463"/>
          </a:xfrm>
        </p:spPr>
        <p:txBody>
          <a:bodyPr/>
          <a:lstStyle/>
          <a:p>
            <a:fld id="{86CB4B4D-7CA3-9044-876B-883B54F8677D}" type="slidenum">
              <a:rPr lang="en-US" altLang="ja-JP" sz="1600" b="1" smtClean="0">
                <a:solidFill>
                  <a:schemeClr val="tx1"/>
                </a:solidFill>
                <a:latin typeface="游ゴシック" panose="020B0400000000000000" pitchFamily="50" charset="-128"/>
                <a:ea typeface="游ゴシック" panose="020B0400000000000000" pitchFamily="50" charset="-128"/>
              </a:rPr>
              <a:t>14</a:t>
            </a:fld>
            <a:endParaRPr lang="ja-JP" altLang="en-US" sz="1600" b="1" dirty="0">
              <a:solidFill>
                <a:schemeClr val="tx1"/>
              </a:solidFill>
              <a:latin typeface="游ゴシック" panose="020B0400000000000000" pitchFamily="50" charset="-128"/>
              <a:ea typeface="游ゴシック" panose="020B0400000000000000" pitchFamily="50" charset="-128"/>
            </a:endParaRPr>
          </a:p>
        </p:txBody>
      </p:sp>
      <p:pic>
        <p:nvPicPr>
          <p:cNvPr id="11" name="図 10" descr="テーブル, 屋内, ダンサー, ケーキ が含まれている画像  自動的に生成された説明">
            <a:extLst>
              <a:ext uri="{FF2B5EF4-FFF2-40B4-BE49-F238E27FC236}">
                <a16:creationId xmlns:a16="http://schemas.microsoft.com/office/drawing/2014/main" id="{88743158-F02E-B2FE-519B-D38E9226D8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3604" y="2894326"/>
            <a:ext cx="1949269" cy="1299382"/>
          </a:xfrm>
          <a:prstGeom prst="rect">
            <a:avLst/>
          </a:prstGeom>
        </p:spPr>
      </p:pic>
      <p:sp>
        <p:nvSpPr>
          <p:cNvPr id="33" name="テキスト ボックス 32">
            <a:extLst>
              <a:ext uri="{FF2B5EF4-FFF2-40B4-BE49-F238E27FC236}">
                <a16:creationId xmlns:a16="http://schemas.microsoft.com/office/drawing/2014/main" id="{E2089854-77A8-270E-1803-47074B7172D2}"/>
              </a:ext>
            </a:extLst>
          </p:cNvPr>
          <p:cNvSpPr txBox="1"/>
          <p:nvPr/>
        </p:nvSpPr>
        <p:spPr>
          <a:xfrm>
            <a:off x="9683604" y="2916867"/>
            <a:ext cx="1616844" cy="263716"/>
          </a:xfrm>
          <a:prstGeom prst="rect">
            <a:avLst/>
          </a:prstGeom>
          <a:solidFill>
            <a:schemeClr val="bg1">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noAutofit/>
          </a:bodyPr>
          <a:lstStyle/>
          <a:p>
            <a:pPr algn="l"/>
            <a:r>
              <a:rPr kumimoji="0" lang="en-US" altLang="ja-JP" sz="8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9/5 </a:t>
            </a:r>
            <a:r>
              <a:rPr kumimoji="0" lang="ja-JP" altLang="en-US" sz="8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多様な方々によるダンス作品発表</a:t>
            </a:r>
            <a:endParaRPr kumimoji="0" lang="en-US" altLang="ja-JP" sz="8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endParaRPr>
          </a:p>
          <a:p>
            <a:pPr algn="l"/>
            <a:r>
              <a:rPr lang="ja-JP" altLang="en-US" sz="800" dirty="0">
                <a:latin typeface="BIZ UDPゴシック" panose="020B0400000000000000" pitchFamily="50" charset="-128"/>
                <a:ea typeface="BIZ UDPゴシック" panose="020B0400000000000000" pitchFamily="50" charset="-128"/>
              </a:rPr>
              <a:t>　　　（</a:t>
            </a:r>
            <a:r>
              <a:rPr lang="en-US" altLang="ja-JP" sz="800" dirty="0">
                <a:latin typeface="BIZ UDPゴシック" panose="020B0400000000000000" pitchFamily="50" charset="-128"/>
                <a:ea typeface="BIZ UDPゴシック" panose="020B0400000000000000" pitchFamily="50" charset="-128"/>
              </a:rPr>
              <a:t>EXPO</a:t>
            </a:r>
            <a:r>
              <a:rPr lang="ja-JP" altLang="en-US" sz="800" dirty="0">
                <a:latin typeface="BIZ UDPゴシック" panose="020B0400000000000000" pitchFamily="50" charset="-128"/>
                <a:ea typeface="BIZ UDPゴシック" panose="020B0400000000000000" pitchFamily="50" charset="-128"/>
              </a:rPr>
              <a:t>ホール）</a:t>
            </a:r>
            <a:endParaRPr kumimoji="0" lang="ja-JP" altLang="en-US" sz="8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endParaRPr>
          </a:p>
        </p:txBody>
      </p:sp>
      <p:sp>
        <p:nvSpPr>
          <p:cNvPr id="39" name="テキスト ボックス 38">
            <a:extLst>
              <a:ext uri="{FF2B5EF4-FFF2-40B4-BE49-F238E27FC236}">
                <a16:creationId xmlns:a16="http://schemas.microsoft.com/office/drawing/2014/main" id="{D02CAD80-8922-4F23-287B-C46B71879D90}"/>
              </a:ext>
            </a:extLst>
          </p:cNvPr>
          <p:cNvSpPr txBox="1"/>
          <p:nvPr/>
        </p:nvSpPr>
        <p:spPr>
          <a:xfrm>
            <a:off x="11084146" y="4286509"/>
            <a:ext cx="583493" cy="107722"/>
          </a:xfrm>
          <a:prstGeom prst="rect">
            <a:avLst/>
          </a:prstGeom>
          <a:solidFill>
            <a:srgbClr val="FFFFFF">
              <a:alpha val="5019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algn="l"/>
            <a:r>
              <a:rPr kumimoji="0" lang="ja-JP" altLang="en-US" sz="7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撮影：冨田了平</a:t>
            </a:r>
          </a:p>
        </p:txBody>
      </p:sp>
      <p:sp>
        <p:nvSpPr>
          <p:cNvPr id="3" name="正方形/長方形 2">
            <a:extLst>
              <a:ext uri="{FF2B5EF4-FFF2-40B4-BE49-F238E27FC236}">
                <a16:creationId xmlns:a16="http://schemas.microsoft.com/office/drawing/2014/main" id="{B0F56335-A40D-90B3-AAED-0C3FF273CCE8}"/>
              </a:ext>
            </a:extLst>
          </p:cNvPr>
          <p:cNvSpPr/>
          <p:nvPr/>
        </p:nvSpPr>
        <p:spPr>
          <a:xfrm>
            <a:off x="616873" y="537680"/>
            <a:ext cx="10872000" cy="2027406"/>
          </a:xfrm>
          <a:prstGeom prst="rect">
            <a:avLst/>
          </a:prstGeom>
          <a:solidFill>
            <a:srgbClr val="FFFFFF"/>
          </a:solidFill>
          <a:ln w="25400" cap="flat" cmpd="sng" algn="ctr">
            <a:solidFill>
              <a:schemeClr val="accent1"/>
            </a:solidFill>
            <a:prstDash val="solid"/>
            <a:miter lim="800000"/>
          </a:ln>
          <a:effectLst/>
        </p:spPr>
        <p:txBody>
          <a:bodyPr rtlCol="0" anchor="ctr" anchorCtr="0">
            <a:noAutofit/>
          </a:bodyPr>
          <a:lstStyle/>
          <a:p>
            <a:r>
              <a:rPr kumimoji="1" lang="ja-JP" altLang="en-US" sz="1600" b="1" dirty="0">
                <a:solidFill>
                  <a:schemeClr val="tx1"/>
                </a:solidFill>
                <a:latin typeface="BIZ UDPゴシック" panose="020B0400000000000000" pitchFamily="50" charset="-128"/>
                <a:ea typeface="BIZ UDPゴシック" panose="020B0400000000000000" pitchFamily="50" charset="-128"/>
              </a:rPr>
              <a:t>▶大阪・関西万博ボランティアが、万博会場や大阪のまちなかで、国内外からの来場者をおもてなし</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a:p>
            <a:pPr>
              <a:spcBef>
                <a:spcPts val="600"/>
              </a:spcBef>
            </a:pPr>
            <a:r>
              <a:rPr kumimoji="1" lang="ja-JP" altLang="en-US" sz="1400" dirty="0">
                <a:solidFill>
                  <a:schemeClr val="tx1"/>
                </a:solidFill>
                <a:latin typeface="BIZ UDPゴシック" panose="020B0400000000000000" pitchFamily="50" charset="-128"/>
                <a:ea typeface="BIZ UDPゴシック" panose="020B0400000000000000" pitchFamily="50" charset="-128"/>
              </a:rPr>
              <a:t>・万博会場においては、入場ゲートやエントランス広場等における来場者の歓迎や案内、</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美化活動のサポート、案内所や休憩所等での運営を補助。大阪ヘルスケアパビリオンに</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おいては、来館者への案内や観覧サポートなどを実施</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・大阪のまちなかにおいては、大阪国際（伊丹）空港や新大阪駅など府内の主要駅で、</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交通案内や万博・観光情報の案内等を実施</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・大阪市内の交流スペースでは、万博の歴史を英語で学ぶ講座や関西の観光情報等を、</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おもてなしに生かすワークショップ、ボランティア間の意見交換などを行う交流イベントを実施</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p:txBody>
      </p:sp>
      <p:pic>
        <p:nvPicPr>
          <p:cNvPr id="6" name="図 5">
            <a:extLst>
              <a:ext uri="{FF2B5EF4-FFF2-40B4-BE49-F238E27FC236}">
                <a16:creationId xmlns:a16="http://schemas.microsoft.com/office/drawing/2014/main" id="{A657595E-2186-AC57-A8F4-326BBF6962AB}"/>
              </a:ext>
            </a:extLst>
          </p:cNvPr>
          <p:cNvPicPr>
            <a:picLocks noChangeAspect="1"/>
          </p:cNvPicPr>
          <p:nvPr/>
        </p:nvPicPr>
        <p:blipFill>
          <a:blip r:embed="rId3"/>
          <a:stretch>
            <a:fillRect/>
          </a:stretch>
        </p:blipFill>
        <p:spPr>
          <a:xfrm>
            <a:off x="8192846" y="944182"/>
            <a:ext cx="3677241" cy="1716045"/>
          </a:xfrm>
          <a:prstGeom prst="rect">
            <a:avLst/>
          </a:prstGeom>
        </p:spPr>
      </p:pic>
      <p:sp>
        <p:nvSpPr>
          <p:cNvPr id="7" name="テキスト ボックス 6">
            <a:extLst>
              <a:ext uri="{FF2B5EF4-FFF2-40B4-BE49-F238E27FC236}">
                <a16:creationId xmlns:a16="http://schemas.microsoft.com/office/drawing/2014/main" id="{E1F2354C-1390-AB5D-B75C-2874DAD8AF5B}"/>
              </a:ext>
            </a:extLst>
          </p:cNvPr>
          <p:cNvSpPr txBox="1"/>
          <p:nvPr/>
        </p:nvSpPr>
        <p:spPr>
          <a:xfrm>
            <a:off x="8192846" y="947763"/>
            <a:ext cx="1910897" cy="230830"/>
          </a:xfrm>
          <a:prstGeom prst="rect">
            <a:avLst/>
          </a:prstGeom>
          <a:solidFill>
            <a:srgbClr val="FFFFFF"/>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大阪まちボランティアの活動場所</a:t>
            </a:r>
            <a:endParaRPr kumimoji="0" lang="ja-JP" altLang="en-US" sz="9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endParaRPr>
          </a:p>
        </p:txBody>
      </p:sp>
      <p:sp>
        <p:nvSpPr>
          <p:cNvPr id="10" name="正方形/長方形 9">
            <a:extLst>
              <a:ext uri="{FF2B5EF4-FFF2-40B4-BE49-F238E27FC236}">
                <a16:creationId xmlns:a16="http://schemas.microsoft.com/office/drawing/2014/main" id="{7E5BBF92-C624-A5A2-C26A-00804CCE12E4}"/>
              </a:ext>
            </a:extLst>
          </p:cNvPr>
          <p:cNvSpPr/>
          <p:nvPr/>
        </p:nvSpPr>
        <p:spPr>
          <a:xfrm>
            <a:off x="4848620" y="6676664"/>
            <a:ext cx="2992776" cy="144000"/>
          </a:xfrm>
          <a:prstGeom prst="rect">
            <a:avLst/>
          </a:prstGeom>
          <a:solidFill>
            <a:srgbClr val="E6001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2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endParaRPr>
          </a:p>
        </p:txBody>
      </p:sp>
    </p:spTree>
    <p:extLst>
      <p:ext uri="{BB962C8B-B14F-4D97-AF65-F5344CB8AC3E}">
        <p14:creationId xmlns:p14="http://schemas.microsoft.com/office/powerpoint/2010/main" val="361477054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764338" y="6662057"/>
            <a:ext cx="2992776" cy="195943"/>
          </a:xfrm>
          <a:prstGeom prst="rect">
            <a:avLst/>
          </a:prstGeom>
          <a:solidFill>
            <a:srgbClr val="E6001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5" name="正方形/長方形 14">
            <a:extLst>
              <a:ext uri="{FF2B5EF4-FFF2-40B4-BE49-F238E27FC236}">
                <a16:creationId xmlns:a16="http://schemas.microsoft.com/office/drawing/2014/main" id="{3F357C9B-ADD8-FD6F-BD91-865EAF8D0C77}"/>
              </a:ext>
            </a:extLst>
          </p:cNvPr>
          <p:cNvSpPr/>
          <p:nvPr/>
        </p:nvSpPr>
        <p:spPr>
          <a:xfrm>
            <a:off x="590504" y="2277788"/>
            <a:ext cx="11088421" cy="3840475"/>
          </a:xfrm>
          <a:prstGeom prst="rect">
            <a:avLst/>
          </a:prstGeom>
          <a:solidFill>
            <a:srgbClr val="FFFFFF"/>
          </a:solidFill>
          <a:ln w="25400" cap="flat" cmpd="sng" algn="ctr">
            <a:solidFill>
              <a:schemeClr val="accent1"/>
            </a:solidFill>
            <a:prstDash val="solid"/>
            <a:miter lim="800000"/>
          </a:ln>
          <a:effectLst/>
        </p:spPr>
        <p:txBody>
          <a:bodyPr rtlCol="0" anchor="ctr" anchorCtr="0">
            <a:noAutofit/>
          </a:bodyPr>
          <a:lstStyle/>
          <a:p>
            <a:r>
              <a:rPr kumimoji="1" lang="ja-JP" altLang="en-US" sz="1600" b="1" dirty="0">
                <a:solidFill>
                  <a:schemeClr val="tx1"/>
                </a:solidFill>
                <a:latin typeface="BIZ UDPゴシック" panose="020B0400000000000000" pitchFamily="50" charset="-128"/>
                <a:ea typeface="BIZ UDPゴシック" panose="020B0400000000000000" pitchFamily="50" charset="-128"/>
              </a:rPr>
              <a:t>▶カーボンニュートラルに資する技術等を会場内外で披露するとともに、</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CO</a:t>
            </a:r>
            <a:r>
              <a:rPr kumimoji="1" lang="en-US" altLang="ja-JP" sz="1600" b="1" baseline="-25000" dirty="0">
                <a:solidFill>
                  <a:schemeClr val="tx1"/>
                </a:solidFill>
                <a:latin typeface="BIZ UDPゴシック" panose="020B0400000000000000" pitchFamily="50" charset="-128"/>
                <a:ea typeface="BIZ UDPゴシック" panose="020B0400000000000000" pitchFamily="50" charset="-128"/>
              </a:rPr>
              <a:t>2</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排出量の見える化により脱炭素行動を拡大</a:t>
            </a: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pPr marL="285750" indent="-109538">
              <a:spcBef>
                <a:spcPts val="600"/>
              </a:spcBef>
              <a:buFont typeface="Arial" panose="020B0604020202020204" pitchFamily="34" charset="0"/>
              <a:buChar char="•"/>
            </a:pPr>
            <a:r>
              <a:rPr kumimoji="1" lang="ja-JP" altLang="en-US" sz="1400" dirty="0">
                <a:solidFill>
                  <a:schemeClr val="tx1"/>
                </a:solidFill>
                <a:latin typeface="BIZ UDPゴシック" panose="020B0400000000000000" pitchFamily="50" charset="-128"/>
                <a:ea typeface="BIZ UDPゴシック" panose="020B0400000000000000" pitchFamily="50" charset="-128"/>
              </a:rPr>
              <a:t>ペロブスカイト太陽電池やメタネーション技術、帯水層蓄熱技術等</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カーボンニュートラルに資する技術の試作開発や実証等の取組みを万博会場内外で披露</a:t>
            </a:r>
            <a:endParaRPr kumimoji="1" lang="en-US" altLang="ja-JP" sz="1400" b="1" u="sng" dirty="0">
              <a:solidFill>
                <a:schemeClr val="tx1"/>
              </a:solidFill>
              <a:latin typeface="BIZ UDPゴシック" panose="020B0400000000000000" pitchFamily="50" charset="-128"/>
              <a:ea typeface="BIZ UDPゴシック" panose="020B0400000000000000" pitchFamily="50" charset="-128"/>
            </a:endParaRPr>
          </a:p>
          <a:p>
            <a:pPr marL="266700" indent="-92075">
              <a:spcAft>
                <a:spcPts val="600"/>
              </a:spcAft>
              <a:buFont typeface="Arial" panose="020B0604020202020204" pitchFamily="34" charset="0"/>
              <a:buChar char="•"/>
            </a:pPr>
            <a:r>
              <a:rPr kumimoji="1" lang="ja-JP" altLang="en-US" sz="1400" dirty="0">
                <a:solidFill>
                  <a:schemeClr val="tx1"/>
                </a:solidFill>
                <a:latin typeface="BIZ UDPゴシック" panose="020B0400000000000000" pitchFamily="50" charset="-128"/>
                <a:ea typeface="BIZ UDPゴシック" panose="020B0400000000000000" pitchFamily="50" charset="-128"/>
              </a:rPr>
              <a:t>「大阪湾</a:t>
            </a:r>
            <a:r>
              <a:rPr kumimoji="1" lang="en-US" altLang="ja-JP" sz="1400" dirty="0">
                <a:solidFill>
                  <a:schemeClr val="tx1"/>
                </a:solidFill>
                <a:latin typeface="BIZ UDPゴシック" panose="020B0400000000000000" pitchFamily="50" charset="-128"/>
                <a:ea typeface="BIZ UDPゴシック" panose="020B0400000000000000" pitchFamily="50" charset="-128"/>
              </a:rPr>
              <a:t>MOBA</a:t>
            </a:r>
            <a:r>
              <a:rPr kumimoji="1" lang="ja-JP" altLang="en-US" sz="1400" dirty="0">
                <a:solidFill>
                  <a:schemeClr val="tx1"/>
                </a:solidFill>
                <a:latin typeface="BIZ UDPゴシック" panose="020B0400000000000000" pitchFamily="50" charset="-128"/>
                <a:ea typeface="BIZ UDPゴシック" panose="020B0400000000000000" pitchFamily="50" charset="-128"/>
              </a:rPr>
              <a:t>リンク構想」の実現に向け、産学官民のプラットフォーム「大阪湾ブルーカーボン生態系アライアンス</a:t>
            </a:r>
            <a:r>
              <a:rPr kumimoji="1" lang="en-US" altLang="ja-JP" sz="1400" dirty="0">
                <a:solidFill>
                  <a:schemeClr val="tx1"/>
                </a:solidFill>
                <a:latin typeface="BIZ UDPゴシック" panose="020B0400000000000000" pitchFamily="50" charset="-128"/>
                <a:ea typeface="BIZ UDPゴシック" panose="020B0400000000000000" pitchFamily="50" charset="-128"/>
              </a:rPr>
              <a:t>(MOBA)</a:t>
            </a:r>
            <a:r>
              <a:rPr kumimoji="1" lang="ja-JP" altLang="en-US" sz="1400" dirty="0">
                <a:solidFill>
                  <a:schemeClr val="tx1"/>
                </a:solidFill>
                <a:latin typeface="BIZ UDPゴシック" panose="020B0400000000000000" pitchFamily="50" charset="-128"/>
                <a:ea typeface="BIZ UDPゴシック" panose="020B0400000000000000" pitchFamily="50" charset="-128"/>
              </a:rPr>
              <a:t>」を通じて</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藻場の保全・再生・創出を推進</a:t>
            </a:r>
            <a:r>
              <a:rPr kumimoji="1" lang="ja-JP" altLang="en-US" sz="1400" dirty="0">
                <a:solidFill>
                  <a:schemeClr val="tx1"/>
                </a:solidFill>
                <a:latin typeface="BIZ UDPゴシック" panose="020B0400000000000000" pitchFamily="50" charset="-128"/>
                <a:ea typeface="BIZ UDPゴシック" panose="020B0400000000000000" pitchFamily="50" charset="-128"/>
              </a:rPr>
              <a:t>するとともに、ブルーカーボン生態系の重要性や大阪湾の取組みについてＶＲコンテンツ等を通じて発信</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176212">
              <a:spcAft>
                <a:spcPts val="600"/>
              </a:spcAft>
            </a:pP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pPr marL="176212">
              <a:spcAft>
                <a:spcPts val="600"/>
              </a:spcAft>
            </a:pP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pPr marL="176212">
              <a:spcAft>
                <a:spcPts val="600"/>
              </a:spcAft>
            </a:pP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pPr marL="176212">
              <a:spcAft>
                <a:spcPts val="600"/>
              </a:spcAft>
            </a:pP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pPr marL="176212">
              <a:spcAft>
                <a:spcPts val="600"/>
              </a:spcAft>
            </a:pP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pPr marL="176212">
              <a:spcAft>
                <a:spcPts val="600"/>
              </a:spcAft>
            </a:pP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pPr marL="285750" indent="-109538">
              <a:spcBef>
                <a:spcPts val="600"/>
              </a:spcBef>
              <a:buFont typeface="Arial" panose="020B0604020202020204" pitchFamily="34" charset="0"/>
              <a:buChar char="•"/>
            </a:pPr>
            <a:r>
              <a:rPr kumimoji="1" lang="ja-JP" altLang="en-US" sz="1400" dirty="0">
                <a:solidFill>
                  <a:schemeClr val="tx1"/>
                </a:solidFill>
                <a:latin typeface="BIZ UDPゴシック" panose="020B0400000000000000" pitchFamily="50" charset="-128"/>
                <a:ea typeface="BIZ UDPゴシック" panose="020B0400000000000000" pitchFamily="50" charset="-128"/>
              </a:rPr>
              <a:t>スマートフォンのアプリを活用した個人の脱炭素行動による</a:t>
            </a:r>
            <a:r>
              <a:rPr kumimoji="1" lang="en-US" altLang="ja-JP" sz="1400" dirty="0">
                <a:solidFill>
                  <a:schemeClr val="tx1"/>
                </a:solidFill>
                <a:latin typeface="BIZ UDPゴシック" panose="020B0400000000000000" pitchFamily="50" charset="-128"/>
                <a:ea typeface="BIZ UDPゴシック" panose="020B0400000000000000" pitchFamily="50" charset="-128"/>
              </a:rPr>
              <a:t>CO</a:t>
            </a:r>
            <a:r>
              <a:rPr kumimoji="1" lang="en-US" altLang="ja-JP" sz="1400" baseline="-25000" dirty="0">
                <a:solidFill>
                  <a:schemeClr val="tx1"/>
                </a:solidFill>
                <a:latin typeface="BIZ UDPゴシック" panose="020B0400000000000000" pitchFamily="50" charset="-128"/>
                <a:ea typeface="BIZ UDPゴシック" panose="020B0400000000000000" pitchFamily="50" charset="-128"/>
              </a:rPr>
              <a:t>2</a:t>
            </a:r>
            <a:r>
              <a:rPr kumimoji="1" lang="ja-JP" altLang="en-US" sz="1400" dirty="0">
                <a:solidFill>
                  <a:schemeClr val="tx1"/>
                </a:solidFill>
                <a:latin typeface="BIZ UDPゴシック" panose="020B0400000000000000" pitchFamily="50" charset="-128"/>
                <a:ea typeface="BIZ UDPゴシック" panose="020B0400000000000000" pitchFamily="50" charset="-128"/>
              </a:rPr>
              <a:t>削減量の見える化や、おおさかカーボンフットプリントプロジェクトを展開し、府域での</a:t>
            </a:r>
            <a:r>
              <a:rPr kumimoji="1" lang="en-US" altLang="ja-JP" sz="1400" dirty="0">
                <a:solidFill>
                  <a:schemeClr val="tx1"/>
                </a:solidFill>
                <a:latin typeface="BIZ UDPゴシック" panose="020B0400000000000000" pitchFamily="50" charset="-128"/>
                <a:ea typeface="BIZ UDPゴシック" panose="020B0400000000000000" pitchFamily="50" charset="-128"/>
              </a:rPr>
              <a:t>CFP</a:t>
            </a:r>
            <a:r>
              <a:rPr kumimoji="1" lang="ja-JP" altLang="en-US" sz="1400" dirty="0">
                <a:solidFill>
                  <a:schemeClr val="tx1"/>
                </a:solidFill>
                <a:latin typeface="BIZ UDPゴシック" panose="020B0400000000000000" pitchFamily="50" charset="-128"/>
                <a:ea typeface="BIZ UDPゴシック" panose="020B0400000000000000" pitchFamily="50" charset="-128"/>
              </a:rPr>
              <a:t>ラベルの表示を拡大</a:t>
            </a:r>
          </a:p>
        </p:txBody>
      </p:sp>
      <p:sp>
        <p:nvSpPr>
          <p:cNvPr id="8" name="正方形/長方形 7"/>
          <p:cNvSpPr/>
          <p:nvPr/>
        </p:nvSpPr>
        <p:spPr>
          <a:xfrm>
            <a:off x="661576" y="442698"/>
            <a:ext cx="11366864" cy="153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8" name="テキスト ボックス 17"/>
          <p:cNvSpPr txBox="1"/>
          <p:nvPr/>
        </p:nvSpPr>
        <p:spPr>
          <a:xfrm>
            <a:off x="989378" y="106088"/>
            <a:ext cx="9430539" cy="461665"/>
          </a:xfrm>
          <a:prstGeom prst="rect">
            <a:avLst/>
          </a:prstGeom>
          <a:solidFill>
            <a:schemeClr val="tx2">
              <a:lumMod val="50000"/>
            </a:schemeClr>
          </a:solidFill>
        </p:spPr>
        <p:txBody>
          <a:bodyPr wrap="square" rtlCol="0">
            <a:spAutoFit/>
          </a:bodyPr>
          <a:lstStyle/>
          <a:p>
            <a:r>
              <a:rPr kumimoji="1" lang="ja-JP" altLang="en-US" sz="2400" b="1" dirty="0">
                <a:solidFill>
                  <a:schemeClr val="bg1"/>
                </a:solidFill>
                <a:latin typeface="BIZ UDPゴシック" panose="020B0400000000000000" pitchFamily="50" charset="-128"/>
                <a:ea typeface="BIZ UDPゴシック" panose="020B0400000000000000" pitchFamily="50" charset="-128"/>
              </a:rPr>
              <a:t>環境部会　　　</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sp>
        <p:nvSpPr>
          <p:cNvPr id="17" name="テキスト ボックス 16"/>
          <p:cNvSpPr txBox="1"/>
          <p:nvPr/>
        </p:nvSpPr>
        <p:spPr>
          <a:xfrm>
            <a:off x="589167" y="576273"/>
            <a:ext cx="1247790" cy="338554"/>
          </a:xfrm>
          <a:prstGeom prst="rect">
            <a:avLst/>
          </a:prstGeom>
          <a:noFill/>
        </p:spPr>
        <p:txBody>
          <a:bodyPr wrap="square" rtlCol="0">
            <a:spAutoFit/>
          </a:bodyPr>
          <a:lstStyle/>
          <a:p>
            <a:r>
              <a:rPr kumimoji="1" lang="en-US" altLang="ja-JP" sz="1600" b="1" dirty="0">
                <a:latin typeface="BIZ UDPゴシック" panose="020B0400000000000000" pitchFamily="50" charset="-128"/>
                <a:ea typeface="BIZ UDPゴシック" panose="020B0400000000000000" pitchFamily="50" charset="-128"/>
              </a:rPr>
              <a:t>〈</a:t>
            </a:r>
            <a:r>
              <a:rPr kumimoji="1" lang="ja-JP" altLang="en-US" sz="1600" b="1" dirty="0">
                <a:latin typeface="BIZ UDPゴシック" panose="020B0400000000000000" pitchFamily="50" charset="-128"/>
                <a:ea typeface="BIZ UDPゴシック" panose="020B0400000000000000" pitchFamily="50" charset="-128"/>
              </a:rPr>
              <a:t>構成</a:t>
            </a:r>
            <a:r>
              <a:rPr kumimoji="1" lang="en-US" altLang="ja-JP" sz="1600" b="1" dirty="0">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3796225599"/>
              </p:ext>
            </p:extLst>
          </p:nvPr>
        </p:nvGraphicFramePr>
        <p:xfrm>
          <a:off x="609639" y="943981"/>
          <a:ext cx="11020682" cy="720560"/>
        </p:xfrm>
        <a:graphic>
          <a:graphicData uri="http://schemas.openxmlformats.org/drawingml/2006/table">
            <a:tbl>
              <a:tblPr firstRow="1" bandRow="1">
                <a:tableStyleId>{5C22544A-7EE6-4342-B048-85BDC9FD1C3A}</a:tableStyleId>
              </a:tblPr>
              <a:tblGrid>
                <a:gridCol w="5510341">
                  <a:extLst>
                    <a:ext uri="{9D8B030D-6E8A-4147-A177-3AD203B41FA5}">
                      <a16:colId xmlns:a16="http://schemas.microsoft.com/office/drawing/2014/main" val="3210187183"/>
                    </a:ext>
                  </a:extLst>
                </a:gridCol>
                <a:gridCol w="5510341">
                  <a:extLst>
                    <a:ext uri="{9D8B030D-6E8A-4147-A177-3AD203B41FA5}">
                      <a16:colId xmlns:a16="http://schemas.microsoft.com/office/drawing/2014/main" val="1381428020"/>
                    </a:ext>
                  </a:extLst>
                </a:gridCol>
              </a:tblGrid>
              <a:tr h="312118">
                <a:tc>
                  <a:txBody>
                    <a:bodyPr/>
                    <a:lstStyle/>
                    <a:p>
                      <a:pPr algn="ctr"/>
                      <a:r>
                        <a:rPr kumimoji="1" lang="ja-JP" altLang="en-US" sz="1400" dirty="0">
                          <a:latin typeface="BIZ UDPゴシック" panose="020B0400000000000000" pitchFamily="50" charset="-128"/>
                          <a:ea typeface="BIZ UDPゴシック" panose="020B0400000000000000" pitchFamily="50" charset="-128"/>
                        </a:rPr>
                        <a:t>大　　阪　　府</a:t>
                      </a:r>
                    </a:p>
                  </a:txBody>
                  <a:tcPr/>
                </a:tc>
                <a:tc>
                  <a:txBody>
                    <a:bodyPr/>
                    <a:lstStyle/>
                    <a:p>
                      <a:pPr algn="ctr"/>
                      <a:r>
                        <a:rPr kumimoji="1" lang="ja-JP" altLang="en-US" sz="1400" dirty="0">
                          <a:latin typeface="BIZ UDPゴシック" panose="020B0400000000000000" pitchFamily="50" charset="-128"/>
                          <a:ea typeface="BIZ UDPゴシック" panose="020B0400000000000000" pitchFamily="50" charset="-128"/>
                        </a:rPr>
                        <a:t>大　　阪　　市</a:t>
                      </a:r>
                    </a:p>
                  </a:txBody>
                  <a:tcPr/>
                </a:tc>
                <a:extLst>
                  <a:ext uri="{0D108BD9-81ED-4DB2-BD59-A6C34878D82A}">
                    <a16:rowId xmlns:a16="http://schemas.microsoft.com/office/drawing/2014/main" val="3769783393"/>
                  </a:ext>
                </a:extLst>
              </a:tr>
              <a:tr h="3634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400" dirty="0">
                          <a:latin typeface="BIZ UDPゴシック" panose="020B0400000000000000" pitchFamily="50" charset="-128"/>
                          <a:ea typeface="BIZ UDPゴシック" panose="020B0400000000000000" pitchFamily="50" charset="-128"/>
                        </a:rPr>
                        <a:t>環境農林水産部、商工労働部、政策企画部</a:t>
                      </a:r>
                    </a:p>
                  </a:txBody>
                  <a:tcPr anchor="ctr"/>
                </a:tc>
                <a:tc>
                  <a:txBody>
                    <a:bodyPr/>
                    <a:lstStyle/>
                    <a:p>
                      <a:pPr algn="l">
                        <a:lnSpc>
                          <a:spcPct val="100000"/>
                        </a:lnSpc>
                      </a:pPr>
                      <a:r>
                        <a:rPr kumimoji="1" lang="ja-JP" altLang="en-US" sz="1400" dirty="0">
                          <a:latin typeface="BIZ UDPゴシック" panose="020B0400000000000000" pitchFamily="50" charset="-128"/>
                          <a:ea typeface="BIZ UDPゴシック" panose="020B0400000000000000" pitchFamily="50" charset="-128"/>
                        </a:rPr>
                        <a:t>環境局、経済戦略局、政策企画室</a:t>
                      </a:r>
                    </a:p>
                  </a:txBody>
                  <a:tcPr anchor="ctr"/>
                </a:tc>
                <a:extLst>
                  <a:ext uri="{0D108BD9-81ED-4DB2-BD59-A6C34878D82A}">
                    <a16:rowId xmlns:a16="http://schemas.microsoft.com/office/drawing/2014/main" val="121864346"/>
                  </a:ext>
                </a:extLst>
              </a:tr>
            </a:tbl>
          </a:graphicData>
        </a:graphic>
      </p:graphicFrame>
      <p:sp>
        <p:nvSpPr>
          <p:cNvPr id="14" name="正方形/長方形 13">
            <a:extLst>
              <a:ext uri="{FF2B5EF4-FFF2-40B4-BE49-F238E27FC236}">
                <a16:creationId xmlns:a16="http://schemas.microsoft.com/office/drawing/2014/main" id="{3F357C9B-ADD8-FD6F-BD91-865EAF8D0C77}"/>
              </a:ext>
            </a:extLst>
          </p:cNvPr>
          <p:cNvSpPr/>
          <p:nvPr/>
        </p:nvSpPr>
        <p:spPr>
          <a:xfrm>
            <a:off x="609639" y="1878500"/>
            <a:ext cx="11354952" cy="362343"/>
          </a:xfrm>
          <a:prstGeom prst="rect">
            <a:avLst/>
          </a:prstGeom>
          <a:noFill/>
          <a:ln w="12700" cap="flat" cmpd="sng" algn="ctr">
            <a:noFill/>
            <a:prstDash val="solid"/>
            <a:miter lim="800000"/>
          </a:ln>
          <a:effectLst/>
        </p:spPr>
        <p:txBody>
          <a:bodyPr rtlCol="0" anchor="t" anchorCtr="0">
            <a:spAutoFit/>
          </a:bodyPr>
          <a:lstStyle/>
          <a:p>
            <a:pPr defTabSz="457200" hangingPunct="1">
              <a:lnSpc>
                <a:spcPts val="2500"/>
              </a:lnSpc>
            </a:pP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（１）カーボンニュートラル</a:t>
            </a:r>
            <a:endParaRPr kumimoji="1" lang="en-US" altLang="ja-JP" sz="1600" b="1" kern="1200" dirty="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3CAADCF6-9DD9-37A5-EB02-7AD6EC528CE0}"/>
              </a:ext>
            </a:extLst>
          </p:cNvPr>
          <p:cNvSpPr txBox="1"/>
          <p:nvPr/>
        </p:nvSpPr>
        <p:spPr>
          <a:xfrm>
            <a:off x="1357030" y="580148"/>
            <a:ext cx="8935014" cy="338554"/>
          </a:xfrm>
          <a:prstGeom prst="rect">
            <a:avLst/>
          </a:prstGeom>
          <a:noFill/>
        </p:spPr>
        <p:txBody>
          <a:bodyPr wrap="square" rtlCol="0">
            <a:spAutoFit/>
          </a:bodyPr>
          <a:lstStyle/>
          <a:p>
            <a:r>
              <a:rPr kumimoji="1" lang="zh-TW" altLang="en-US" sz="1600" dirty="0">
                <a:latin typeface="BIZ UDPゴシック" panose="020B0400000000000000" pitchFamily="50" charset="-128"/>
                <a:ea typeface="BIZ UDPゴシック" panose="020B0400000000000000" pitchFamily="50" charset="-128"/>
              </a:rPr>
              <a:t>部会長：大阪府環境農林水産部長　　副部会長：大阪市環境局長</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3CFE1830-9F76-1079-CBC4-26313C3C9897}"/>
              </a:ext>
            </a:extLst>
          </p:cNvPr>
          <p:cNvSpPr>
            <a:spLocks noGrp="1"/>
          </p:cNvSpPr>
          <p:nvPr>
            <p:ph type="sldNum" sz="quarter" idx="2"/>
          </p:nvPr>
        </p:nvSpPr>
        <p:spPr>
          <a:xfrm>
            <a:off x="11836791" y="6379695"/>
            <a:ext cx="326369" cy="426463"/>
          </a:xfrm>
        </p:spPr>
        <p:txBody>
          <a:bodyPr/>
          <a:lstStyle/>
          <a:p>
            <a:fld id="{86CB4B4D-7CA3-9044-876B-883B54F8677D}" type="slidenum">
              <a:rPr lang="en-US" altLang="ja-JP" sz="1600" b="1" smtClean="0">
                <a:solidFill>
                  <a:schemeClr val="tx1"/>
                </a:solidFill>
                <a:latin typeface="游ゴシック" panose="020B0400000000000000" pitchFamily="50" charset="-128"/>
                <a:ea typeface="游ゴシック" panose="020B0400000000000000" pitchFamily="50" charset="-128"/>
              </a:rPr>
              <a:t>15</a:t>
            </a:fld>
            <a:endParaRPr lang="ja-JP" altLang="en-US" sz="1600" b="1" dirty="0">
              <a:solidFill>
                <a:schemeClr val="tx1"/>
              </a:solidFill>
              <a:latin typeface="游ゴシック" panose="020B0400000000000000" pitchFamily="50" charset="-128"/>
              <a:ea typeface="游ゴシック" panose="020B0400000000000000" pitchFamily="50" charset="-128"/>
            </a:endParaRPr>
          </a:p>
        </p:txBody>
      </p:sp>
      <p:sp>
        <p:nvSpPr>
          <p:cNvPr id="46" name="四角形: 角を丸くする 45">
            <a:extLst>
              <a:ext uri="{FF2B5EF4-FFF2-40B4-BE49-F238E27FC236}">
                <a16:creationId xmlns:a16="http://schemas.microsoft.com/office/drawing/2014/main" id="{53A83BC6-B2A3-4178-9BD5-0A338346BFA3}"/>
              </a:ext>
            </a:extLst>
          </p:cNvPr>
          <p:cNvSpPr/>
          <p:nvPr/>
        </p:nvSpPr>
        <p:spPr>
          <a:xfrm>
            <a:off x="862148" y="3669137"/>
            <a:ext cx="6876365" cy="1672669"/>
          </a:xfrm>
          <a:prstGeom prst="roundRect">
            <a:avLst>
              <a:gd name="adj" fmla="val 1253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solidFill>
                <a:schemeClr val="tx1"/>
              </a:solidFill>
              <a:latin typeface="BIZ UDPゴシック" panose="020B0400000000000000" pitchFamily="50" charset="-128"/>
              <a:ea typeface="BIZ UDPゴシック" panose="020B0400000000000000" pitchFamily="50" charset="-128"/>
            </a:endParaRPr>
          </a:p>
        </p:txBody>
      </p:sp>
      <p:pic>
        <p:nvPicPr>
          <p:cNvPr id="19" name="Picture 2">
            <a:extLst>
              <a:ext uri="{FF2B5EF4-FFF2-40B4-BE49-F238E27FC236}">
                <a16:creationId xmlns:a16="http://schemas.microsoft.com/office/drawing/2014/main" id="{18CFDAA1-A304-40E0-95B9-3D926345B78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1886" y="4256118"/>
            <a:ext cx="1413924" cy="799652"/>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21">
            <a:extLst>
              <a:ext uri="{FF2B5EF4-FFF2-40B4-BE49-F238E27FC236}">
                <a16:creationId xmlns:a16="http://schemas.microsoft.com/office/drawing/2014/main" id="{9CBF9D71-B7F2-4172-9364-CBA9146B98C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41984" y="4078327"/>
            <a:ext cx="1193315" cy="989137"/>
          </a:xfrm>
          <a:prstGeom prst="rect">
            <a:avLst/>
          </a:prstGeom>
        </p:spPr>
      </p:pic>
      <p:cxnSp>
        <p:nvCxnSpPr>
          <p:cNvPr id="23" name="直線矢印コネクタ 22">
            <a:extLst>
              <a:ext uri="{FF2B5EF4-FFF2-40B4-BE49-F238E27FC236}">
                <a16:creationId xmlns:a16="http://schemas.microsoft.com/office/drawing/2014/main" id="{B1A245D8-DC33-42B3-A893-881334AFC69E}"/>
              </a:ext>
            </a:extLst>
          </p:cNvPr>
          <p:cNvCxnSpPr>
            <a:cxnSpLocks/>
          </p:cNvCxnSpPr>
          <p:nvPr/>
        </p:nvCxnSpPr>
        <p:spPr>
          <a:xfrm>
            <a:off x="3674771" y="4466530"/>
            <a:ext cx="168668" cy="2668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881D994F-1DE7-4957-8D7F-235EF80B8956}"/>
              </a:ext>
            </a:extLst>
          </p:cNvPr>
          <p:cNvSpPr txBox="1"/>
          <p:nvPr/>
        </p:nvSpPr>
        <p:spPr>
          <a:xfrm>
            <a:off x="3456652" y="5056171"/>
            <a:ext cx="1311624" cy="415498"/>
          </a:xfrm>
          <a:prstGeom prst="rect">
            <a:avLst/>
          </a:prstGeom>
          <a:noFill/>
        </p:spPr>
        <p:txBody>
          <a:bodyPr wrap="square">
            <a:spAutoFit/>
          </a:bodyPr>
          <a:lstStyle/>
          <a:p>
            <a:pPr algn="ctr">
              <a:spcBef>
                <a:spcPts val="100"/>
              </a:spcBef>
              <a:spcAft>
                <a:spcPts val="100"/>
              </a:spcAft>
            </a:pPr>
            <a:r>
              <a:rPr lang="ja-JP" altLang="en-US" sz="700" dirty="0">
                <a:latin typeface="BIZ UDPゴシック" panose="020B0400000000000000" pitchFamily="50" charset="-128"/>
                <a:ea typeface="BIZ UDPゴシック" panose="020B0400000000000000" pitchFamily="50" charset="-128"/>
              </a:rPr>
              <a:t>（西日本旅客鉄道株式会社</a:t>
            </a:r>
            <a:br>
              <a:rPr lang="en-US" altLang="ja-JP" sz="700" dirty="0">
                <a:latin typeface="BIZ UDPゴシック" panose="020B0400000000000000" pitchFamily="50" charset="-128"/>
                <a:ea typeface="BIZ UDPゴシック" panose="020B0400000000000000" pitchFamily="50" charset="-128"/>
              </a:rPr>
            </a:br>
            <a:r>
              <a:rPr lang="ja-JP" altLang="en-US" sz="700" dirty="0">
                <a:latin typeface="BIZ UDPゴシック" panose="020B0400000000000000" pitchFamily="50" charset="-128"/>
                <a:ea typeface="BIZ UDPゴシック" panose="020B0400000000000000" pitchFamily="50" charset="-128"/>
              </a:rPr>
              <a:t>プレスリリース資料（</a:t>
            </a:r>
            <a:r>
              <a:rPr lang="en-US" altLang="ja-JP" sz="700" dirty="0">
                <a:latin typeface="BIZ UDPゴシック" panose="020B0400000000000000" pitchFamily="50" charset="-128"/>
                <a:ea typeface="BIZ UDPゴシック" panose="020B0400000000000000" pitchFamily="50" charset="-128"/>
              </a:rPr>
              <a:t>2022.8))</a:t>
            </a:r>
          </a:p>
        </p:txBody>
      </p:sp>
      <p:pic>
        <p:nvPicPr>
          <p:cNvPr id="25" name="図 24">
            <a:extLst>
              <a:ext uri="{FF2B5EF4-FFF2-40B4-BE49-F238E27FC236}">
                <a16:creationId xmlns:a16="http://schemas.microsoft.com/office/drawing/2014/main" id="{93BF6200-173B-4030-B43F-8BD25EBF61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52472" y="4215179"/>
            <a:ext cx="861138" cy="840591"/>
          </a:xfrm>
          <a:prstGeom prst="rect">
            <a:avLst/>
          </a:prstGeom>
        </p:spPr>
      </p:pic>
      <p:sp>
        <p:nvSpPr>
          <p:cNvPr id="26" name="テキスト ボックス 25">
            <a:extLst>
              <a:ext uri="{FF2B5EF4-FFF2-40B4-BE49-F238E27FC236}">
                <a16:creationId xmlns:a16="http://schemas.microsoft.com/office/drawing/2014/main" id="{293D30B8-1F28-481A-9306-A578093BC928}"/>
              </a:ext>
            </a:extLst>
          </p:cNvPr>
          <p:cNvSpPr txBox="1"/>
          <p:nvPr/>
        </p:nvSpPr>
        <p:spPr>
          <a:xfrm>
            <a:off x="2154782" y="5044219"/>
            <a:ext cx="1413924" cy="415498"/>
          </a:xfrm>
          <a:prstGeom prst="rect">
            <a:avLst/>
          </a:prstGeom>
          <a:noFill/>
        </p:spPr>
        <p:txBody>
          <a:bodyPr wrap="square">
            <a:spAutoFit/>
          </a:bodyPr>
          <a:lstStyle/>
          <a:p>
            <a:pPr algn="ctr"/>
            <a:r>
              <a:rPr lang="ja-JP" altLang="en-US" sz="700" dirty="0">
                <a:latin typeface="BIZ UDPゴシック" panose="020B0400000000000000" pitchFamily="50" charset="-128"/>
                <a:ea typeface="BIZ UDPゴシック" panose="020B0400000000000000" pitchFamily="50" charset="-128"/>
              </a:rPr>
              <a:t>（積水化学工業株式会社</a:t>
            </a:r>
            <a:endParaRPr lang="en-US" altLang="ja-JP" sz="700" dirty="0">
              <a:latin typeface="BIZ UDPゴシック" panose="020B0400000000000000" pitchFamily="50" charset="-128"/>
              <a:ea typeface="BIZ UDPゴシック" panose="020B0400000000000000" pitchFamily="50" charset="-128"/>
            </a:endParaRPr>
          </a:p>
          <a:p>
            <a:pPr algn="ctr"/>
            <a:r>
              <a:rPr lang="ja-JP" altLang="en-US" sz="700" dirty="0">
                <a:latin typeface="BIZ UDPゴシック" panose="020B0400000000000000" pitchFamily="50" charset="-128"/>
                <a:ea typeface="BIZ UDPゴシック" panose="020B0400000000000000" pitchFamily="50" charset="-128"/>
              </a:rPr>
              <a:t>プレスリリース資料</a:t>
            </a:r>
            <a:r>
              <a:rPr lang="en-US" altLang="ja-JP" sz="700" dirty="0">
                <a:latin typeface="BIZ UDPゴシック" panose="020B0400000000000000" pitchFamily="50" charset="-128"/>
                <a:ea typeface="BIZ UDPゴシック" panose="020B0400000000000000" pitchFamily="50" charset="-128"/>
              </a:rPr>
              <a:t>(2023.7))</a:t>
            </a:r>
          </a:p>
        </p:txBody>
      </p:sp>
      <p:sp>
        <p:nvSpPr>
          <p:cNvPr id="30" name="テキスト ボックス 29">
            <a:extLst>
              <a:ext uri="{FF2B5EF4-FFF2-40B4-BE49-F238E27FC236}">
                <a16:creationId xmlns:a16="http://schemas.microsoft.com/office/drawing/2014/main" id="{6901A639-9CB5-4668-AD2E-F83CDADF9143}"/>
              </a:ext>
            </a:extLst>
          </p:cNvPr>
          <p:cNvSpPr txBox="1"/>
          <p:nvPr/>
        </p:nvSpPr>
        <p:spPr>
          <a:xfrm>
            <a:off x="751694" y="3677119"/>
            <a:ext cx="7393873" cy="246221"/>
          </a:xfrm>
          <a:prstGeom prst="rect">
            <a:avLst/>
          </a:prstGeom>
          <a:noFill/>
        </p:spPr>
        <p:txBody>
          <a:bodyPr wrap="square">
            <a:spAutoFit/>
          </a:bodyPr>
          <a:lstStyle/>
          <a:p>
            <a:r>
              <a:rPr lang="ja-JP" altLang="en-US" sz="1000" b="1" dirty="0">
                <a:solidFill>
                  <a:schemeClr val="tx1"/>
                </a:solidFill>
                <a:latin typeface="BIZ UDPゴシック" panose="020B0400000000000000" pitchFamily="50" charset="-128"/>
                <a:ea typeface="BIZ UDPゴシック" panose="020B0400000000000000" pitchFamily="50" charset="-128"/>
              </a:rPr>
              <a:t>　　</a:t>
            </a:r>
            <a:r>
              <a:rPr lang="en-US" altLang="ja-JP" sz="1000" b="1" dirty="0">
                <a:solidFill>
                  <a:schemeClr val="tx1"/>
                </a:solidFill>
                <a:latin typeface="BIZ UDPゴシック" panose="020B0400000000000000" pitchFamily="50" charset="-128"/>
                <a:ea typeface="BIZ UDPゴシック" panose="020B0400000000000000" pitchFamily="50" charset="-128"/>
              </a:rPr>
              <a:t>【</a:t>
            </a:r>
            <a:r>
              <a:rPr lang="ja-JP" altLang="en-US" sz="1000" b="1" dirty="0">
                <a:solidFill>
                  <a:schemeClr val="tx1"/>
                </a:solidFill>
                <a:latin typeface="BIZ UDPゴシック" panose="020B0400000000000000" pitchFamily="50" charset="-128"/>
                <a:ea typeface="BIZ UDPゴシック" panose="020B0400000000000000" pitchFamily="50" charset="-128"/>
              </a:rPr>
              <a:t>フィルム型ペロブスカイト太陽電池</a:t>
            </a:r>
            <a:r>
              <a:rPr lang="en-US" altLang="ja-JP" sz="1000" b="1" dirty="0">
                <a:solidFill>
                  <a:schemeClr val="tx1"/>
                </a:solidFill>
                <a:latin typeface="BIZ UDPゴシック" panose="020B0400000000000000" pitchFamily="50" charset="-128"/>
                <a:ea typeface="BIZ UDPゴシック" panose="020B0400000000000000" pitchFamily="50" charset="-128"/>
              </a:rPr>
              <a:t>】</a:t>
            </a:r>
            <a:r>
              <a:rPr lang="ja-JP" altLang="en-US" sz="1000" b="1" dirty="0">
                <a:solidFill>
                  <a:schemeClr val="tx1"/>
                </a:solidFill>
                <a:latin typeface="BIZ UDPゴシック" panose="020B0400000000000000" pitchFamily="50" charset="-128"/>
                <a:ea typeface="BIZ UDPゴシック" panose="020B0400000000000000" pitchFamily="50" charset="-128"/>
              </a:rPr>
              <a:t>　　　　　　　　　　　　　　　　　　　　　</a:t>
            </a:r>
            <a:r>
              <a:rPr lang="en-US" altLang="ja-JP" sz="1000" b="1" dirty="0">
                <a:solidFill>
                  <a:schemeClr val="tx1"/>
                </a:solidFill>
                <a:latin typeface="BIZ UDPゴシック" panose="020B0400000000000000" pitchFamily="50" charset="-128"/>
                <a:ea typeface="BIZ UDPゴシック" panose="020B0400000000000000" pitchFamily="50" charset="-128"/>
              </a:rPr>
              <a:t>【</a:t>
            </a:r>
            <a:r>
              <a:rPr lang="ja-JP" altLang="en-US" sz="1000" b="1" dirty="0">
                <a:solidFill>
                  <a:schemeClr val="tx1"/>
                </a:solidFill>
                <a:latin typeface="BIZ UDPゴシック" panose="020B0400000000000000" pitchFamily="50" charset="-128"/>
                <a:ea typeface="BIZ UDPゴシック" panose="020B0400000000000000" pitchFamily="50" charset="-128"/>
              </a:rPr>
              <a:t>メタネーション</a:t>
            </a:r>
            <a:r>
              <a:rPr lang="en-US" altLang="ja-JP" sz="1000" b="1" dirty="0">
                <a:solidFill>
                  <a:schemeClr val="tx1"/>
                </a:solidFill>
                <a:latin typeface="BIZ UDPゴシック" panose="020B0400000000000000" pitchFamily="50" charset="-128"/>
                <a:ea typeface="BIZ UDPゴシック" panose="020B0400000000000000" pitchFamily="50" charset="-128"/>
              </a:rPr>
              <a:t>】</a:t>
            </a:r>
            <a:r>
              <a:rPr lang="ja-JP" altLang="en-US" sz="1000" b="1" dirty="0">
                <a:solidFill>
                  <a:schemeClr val="tx1"/>
                </a:solidFill>
                <a:latin typeface="BIZ UDPゴシック" panose="020B0400000000000000" pitchFamily="50" charset="-128"/>
                <a:ea typeface="BIZ UDPゴシック" panose="020B0400000000000000" pitchFamily="50" charset="-128"/>
              </a:rPr>
              <a:t>　　　　　　　</a:t>
            </a:r>
            <a:r>
              <a:rPr lang="en-US" altLang="ja-JP" sz="1000" b="1" dirty="0">
                <a:solidFill>
                  <a:schemeClr val="tx1"/>
                </a:solidFill>
                <a:latin typeface="BIZ UDPゴシック" panose="020B0400000000000000" pitchFamily="50" charset="-128"/>
                <a:ea typeface="BIZ UDPゴシック" panose="020B0400000000000000" pitchFamily="50" charset="-128"/>
              </a:rPr>
              <a:t>【</a:t>
            </a:r>
            <a:r>
              <a:rPr lang="ja-JP" altLang="en-US" sz="1000" b="1" dirty="0">
                <a:solidFill>
                  <a:schemeClr val="tx1"/>
                </a:solidFill>
                <a:latin typeface="BIZ UDPゴシック" panose="020B0400000000000000" pitchFamily="50" charset="-128"/>
                <a:ea typeface="BIZ UDPゴシック" panose="020B0400000000000000" pitchFamily="50" charset="-128"/>
              </a:rPr>
              <a:t>帯水層蓄熱技術</a:t>
            </a:r>
            <a:r>
              <a:rPr lang="en-US" altLang="ja-JP" sz="1000" b="1" dirty="0">
                <a:solidFill>
                  <a:schemeClr val="tx1"/>
                </a:solidFill>
                <a:latin typeface="BIZ UDPゴシック" panose="020B0400000000000000" pitchFamily="50" charset="-128"/>
                <a:ea typeface="BIZ UDPゴシック" panose="020B0400000000000000" pitchFamily="50" charset="-128"/>
              </a:rPr>
              <a:t>】</a:t>
            </a:r>
          </a:p>
        </p:txBody>
      </p:sp>
      <p:sp>
        <p:nvSpPr>
          <p:cNvPr id="32" name="テキスト ボックス 31">
            <a:extLst>
              <a:ext uri="{FF2B5EF4-FFF2-40B4-BE49-F238E27FC236}">
                <a16:creationId xmlns:a16="http://schemas.microsoft.com/office/drawing/2014/main" id="{77A78182-14CB-4391-87C3-78B53A4FB217}"/>
              </a:ext>
            </a:extLst>
          </p:cNvPr>
          <p:cNvSpPr txBox="1"/>
          <p:nvPr/>
        </p:nvSpPr>
        <p:spPr>
          <a:xfrm>
            <a:off x="795111" y="3851156"/>
            <a:ext cx="3850912"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ja-JP" altLang="en-US" sz="800" dirty="0">
                <a:latin typeface="BIZ UDPゴシック" panose="020B0400000000000000" pitchFamily="50" charset="-128"/>
                <a:ea typeface="BIZ UDPゴシック" panose="020B0400000000000000" pitchFamily="50" charset="-128"/>
              </a:rPr>
              <a:t>　</a:t>
            </a:r>
            <a:r>
              <a:rPr lang="en-US" altLang="ja-JP" sz="800" dirty="0">
                <a:latin typeface="BIZ UDPゴシック" panose="020B0400000000000000" pitchFamily="50" charset="-128"/>
                <a:ea typeface="BIZ UDPゴシック" panose="020B0400000000000000" pitchFamily="50" charset="-128"/>
              </a:rPr>
              <a:t>【</a:t>
            </a:r>
            <a:r>
              <a:rPr lang="ja-JP" altLang="en-US" sz="800" dirty="0">
                <a:latin typeface="BIZ UDPゴシック" panose="020B0400000000000000" pitchFamily="50" charset="-128"/>
                <a:ea typeface="BIZ UDPゴシック" panose="020B0400000000000000" pitchFamily="50" charset="-128"/>
              </a:rPr>
              <a:t>会場内</a:t>
            </a:r>
            <a:r>
              <a:rPr lang="en-US" altLang="ja-JP" sz="800" dirty="0">
                <a:latin typeface="BIZ UDPゴシック" panose="020B0400000000000000" pitchFamily="50" charset="-128"/>
                <a:ea typeface="BIZ UDPゴシック" panose="020B0400000000000000" pitchFamily="50" charset="-128"/>
              </a:rPr>
              <a:t>】</a:t>
            </a:r>
            <a:r>
              <a:rPr lang="ja-JP" altLang="en-US" sz="800" dirty="0">
                <a:latin typeface="BIZ UDPゴシック" panose="020B0400000000000000" pitchFamily="50" charset="-128"/>
                <a:ea typeface="BIZ UDPゴシック" panose="020B0400000000000000" pitchFamily="50" charset="-128"/>
              </a:rPr>
              <a:t>　西ゲート交通ターミナルのバスシェルター、大阪ヘルスケアパビリオン　　　　　　　　　　　　</a:t>
            </a:r>
          </a:p>
          <a:p>
            <a:r>
              <a:rPr lang="ja-JP" altLang="en-US" sz="800" dirty="0">
                <a:latin typeface="BIZ UDPゴシック" panose="020B0400000000000000" pitchFamily="50" charset="-128"/>
                <a:ea typeface="BIZ UDPゴシック" panose="020B0400000000000000" pitchFamily="50" charset="-128"/>
              </a:rPr>
              <a:t>　</a:t>
            </a:r>
            <a:r>
              <a:rPr lang="en-US" altLang="ja-JP" sz="800" dirty="0">
                <a:latin typeface="BIZ UDPゴシック" panose="020B0400000000000000" pitchFamily="50" charset="-128"/>
                <a:ea typeface="BIZ UDPゴシック" panose="020B0400000000000000" pitchFamily="50" charset="-128"/>
              </a:rPr>
              <a:t>【</a:t>
            </a:r>
            <a:r>
              <a:rPr lang="ja-JP" altLang="en-US" sz="800" dirty="0">
                <a:latin typeface="BIZ UDPゴシック" panose="020B0400000000000000" pitchFamily="50" charset="-128"/>
                <a:ea typeface="BIZ UDPゴシック" panose="020B0400000000000000" pitchFamily="50" charset="-128"/>
              </a:rPr>
              <a:t>会場外</a:t>
            </a:r>
            <a:r>
              <a:rPr lang="en-US" altLang="ja-JP" sz="800" dirty="0">
                <a:latin typeface="BIZ UDPゴシック" panose="020B0400000000000000" pitchFamily="50" charset="-128"/>
                <a:ea typeface="BIZ UDPゴシック" panose="020B0400000000000000" pitchFamily="50" charset="-128"/>
              </a:rPr>
              <a:t>】</a:t>
            </a:r>
            <a:r>
              <a:rPr lang="ja-JP" altLang="en-US" sz="800" dirty="0">
                <a:latin typeface="BIZ UDPゴシック" panose="020B0400000000000000" pitchFamily="50" charset="-128"/>
                <a:ea typeface="BIZ UDPゴシック" panose="020B0400000000000000" pitchFamily="50" charset="-128"/>
              </a:rPr>
              <a:t>　うめきた（大阪）駅　広場部分</a:t>
            </a:r>
          </a:p>
        </p:txBody>
      </p:sp>
      <p:sp>
        <p:nvSpPr>
          <p:cNvPr id="33" name="テキスト ボックス 32">
            <a:extLst>
              <a:ext uri="{FF2B5EF4-FFF2-40B4-BE49-F238E27FC236}">
                <a16:creationId xmlns:a16="http://schemas.microsoft.com/office/drawing/2014/main" id="{5443AAAE-5E22-4641-B71D-26D6AB5B1155}"/>
              </a:ext>
            </a:extLst>
          </p:cNvPr>
          <p:cNvSpPr txBox="1"/>
          <p:nvPr/>
        </p:nvSpPr>
        <p:spPr>
          <a:xfrm>
            <a:off x="2374086" y="4826842"/>
            <a:ext cx="1127676" cy="246221"/>
          </a:xfrm>
          <a:prstGeom prst="rect">
            <a:avLst/>
          </a:prstGeom>
          <a:noFill/>
        </p:spPr>
        <p:txBody>
          <a:bodyPr wrap="square">
            <a:spAutoFit/>
          </a:bodyPr>
          <a:lstStyle/>
          <a:p>
            <a:r>
              <a:rPr lang="ja-JP" altLang="en-US" sz="10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バスシェルター</a:t>
            </a:r>
            <a:endParaRPr lang="ja-JP" altLang="en-US" sz="100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34" name="テキスト ボックス 33">
            <a:extLst>
              <a:ext uri="{FF2B5EF4-FFF2-40B4-BE49-F238E27FC236}">
                <a16:creationId xmlns:a16="http://schemas.microsoft.com/office/drawing/2014/main" id="{07235CA7-80F7-45ED-9954-9DA170A69A29}"/>
              </a:ext>
            </a:extLst>
          </p:cNvPr>
          <p:cNvSpPr txBox="1"/>
          <p:nvPr/>
        </p:nvSpPr>
        <p:spPr>
          <a:xfrm>
            <a:off x="3407987" y="4821243"/>
            <a:ext cx="715928" cy="246221"/>
          </a:xfrm>
          <a:prstGeom prst="rect">
            <a:avLst/>
          </a:prstGeom>
          <a:noFill/>
        </p:spPr>
        <p:txBody>
          <a:bodyPr wrap="square">
            <a:spAutoFit/>
          </a:bodyPr>
          <a:lstStyle/>
          <a:p>
            <a:r>
              <a:rPr lang="ja-JP" altLang="en-US" sz="10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うめきた</a:t>
            </a:r>
            <a:endParaRPr lang="ja-JP" altLang="en-US" sz="100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B8466F68-0EAF-4C12-BC7D-062A532FA112}"/>
              </a:ext>
            </a:extLst>
          </p:cNvPr>
          <p:cNvSpPr txBox="1"/>
          <p:nvPr/>
        </p:nvSpPr>
        <p:spPr>
          <a:xfrm>
            <a:off x="836825" y="5031430"/>
            <a:ext cx="1571585" cy="200055"/>
          </a:xfrm>
          <a:prstGeom prst="rect">
            <a:avLst/>
          </a:prstGeom>
          <a:noFill/>
        </p:spPr>
        <p:txBody>
          <a:bodyPr wrap="square">
            <a:spAutoFit/>
          </a:bodyPr>
          <a:lstStyle/>
          <a:p>
            <a:pPr>
              <a:spcBef>
                <a:spcPts val="100"/>
              </a:spcBef>
              <a:spcAft>
                <a:spcPts val="100"/>
              </a:spcAft>
            </a:pPr>
            <a:r>
              <a:rPr lang="ja-JP" altLang="en-US" sz="700" dirty="0">
                <a:latin typeface="BIZ UDPゴシック" panose="020B0400000000000000" pitchFamily="50" charset="-128"/>
                <a:ea typeface="BIZ UDPゴシック" panose="020B0400000000000000" pitchFamily="50" charset="-128"/>
              </a:rPr>
              <a:t>画像提供：積水化学工業株式会社</a:t>
            </a:r>
            <a:endParaRPr lang="en-US" altLang="ja-JP" sz="700" dirty="0">
              <a:latin typeface="BIZ UDPゴシック" panose="020B0400000000000000" pitchFamily="50" charset="-128"/>
              <a:ea typeface="BIZ UDPゴシック" panose="020B0400000000000000" pitchFamily="50" charset="-128"/>
            </a:endParaRPr>
          </a:p>
        </p:txBody>
      </p:sp>
      <p:pic>
        <p:nvPicPr>
          <p:cNvPr id="6" name="図 5">
            <a:extLst>
              <a:ext uri="{FF2B5EF4-FFF2-40B4-BE49-F238E27FC236}">
                <a16:creationId xmlns:a16="http://schemas.microsoft.com/office/drawing/2014/main" id="{9BC3D052-B023-4ABD-96A9-85910221C2B6}"/>
              </a:ext>
            </a:extLst>
          </p:cNvPr>
          <p:cNvPicPr>
            <a:picLocks noChangeAspect="1"/>
          </p:cNvPicPr>
          <p:nvPr/>
        </p:nvPicPr>
        <p:blipFill>
          <a:blip r:embed="rId6"/>
          <a:stretch>
            <a:fillRect/>
          </a:stretch>
        </p:blipFill>
        <p:spPr>
          <a:xfrm>
            <a:off x="4779000" y="4205015"/>
            <a:ext cx="1481955" cy="862449"/>
          </a:xfrm>
          <a:prstGeom prst="rect">
            <a:avLst/>
          </a:prstGeom>
        </p:spPr>
      </p:pic>
      <p:sp>
        <p:nvSpPr>
          <p:cNvPr id="38" name="テキスト ボックス 37">
            <a:extLst>
              <a:ext uri="{FF2B5EF4-FFF2-40B4-BE49-F238E27FC236}">
                <a16:creationId xmlns:a16="http://schemas.microsoft.com/office/drawing/2014/main" id="{A7A00CF3-E9DC-448A-A528-F0805A3A812C}"/>
              </a:ext>
            </a:extLst>
          </p:cNvPr>
          <p:cNvSpPr txBox="1"/>
          <p:nvPr/>
        </p:nvSpPr>
        <p:spPr>
          <a:xfrm>
            <a:off x="4701423" y="5062208"/>
            <a:ext cx="2078768"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ja-JP" altLang="en-US" sz="700" b="0" i="0" u="none" strike="noStrike" baseline="0" dirty="0">
                <a:solidFill>
                  <a:srgbClr val="000000"/>
                </a:solidFill>
                <a:latin typeface="BIZ UDPゴシック" panose="020B0400000000000000" pitchFamily="50" charset="-128"/>
                <a:ea typeface="BIZ UDPゴシック" panose="020B0400000000000000" pitchFamily="50" charset="-128"/>
              </a:rPr>
              <a:t>大阪・関西万博会場内　実証設備イメージパース</a:t>
            </a:r>
          </a:p>
          <a:p>
            <a:r>
              <a:rPr lang="ja-JP" altLang="en-US" sz="700" b="0" i="0" u="none" strike="noStrike" baseline="0" dirty="0">
                <a:solidFill>
                  <a:srgbClr val="000000"/>
                </a:solidFill>
                <a:latin typeface="BIZ UDPゴシック" panose="020B0400000000000000" pitchFamily="50" charset="-128"/>
                <a:ea typeface="BIZ UDPゴシック" panose="020B0400000000000000" pitchFamily="50" charset="-128"/>
              </a:rPr>
              <a:t>提供：大阪ガス（株）</a:t>
            </a:r>
            <a:endParaRPr lang="ja-JP" altLang="en-US" sz="700" dirty="0">
              <a:latin typeface="BIZ UDPゴシック" panose="020B0400000000000000" pitchFamily="50" charset="-128"/>
              <a:ea typeface="BIZ UDPゴシック" panose="020B0400000000000000" pitchFamily="50" charset="-128"/>
            </a:endParaRPr>
          </a:p>
        </p:txBody>
      </p:sp>
      <p:grpSp>
        <p:nvGrpSpPr>
          <p:cNvPr id="9" name="グループ化 8">
            <a:extLst>
              <a:ext uri="{FF2B5EF4-FFF2-40B4-BE49-F238E27FC236}">
                <a16:creationId xmlns:a16="http://schemas.microsoft.com/office/drawing/2014/main" id="{612538F1-7E15-4CD9-B078-7021327A8E7F}"/>
              </a:ext>
            </a:extLst>
          </p:cNvPr>
          <p:cNvGrpSpPr/>
          <p:nvPr/>
        </p:nvGrpSpPr>
        <p:grpSpPr>
          <a:xfrm>
            <a:off x="7789628" y="3657530"/>
            <a:ext cx="3806073" cy="1682732"/>
            <a:chOff x="7864807" y="3954569"/>
            <a:chExt cx="3806073" cy="1682732"/>
          </a:xfrm>
        </p:grpSpPr>
        <p:sp>
          <p:nvSpPr>
            <p:cNvPr id="51" name="四角形: 角を丸くする 50">
              <a:extLst>
                <a:ext uri="{FF2B5EF4-FFF2-40B4-BE49-F238E27FC236}">
                  <a16:creationId xmlns:a16="http://schemas.microsoft.com/office/drawing/2014/main" id="{862D1718-BD09-41BD-9AC2-A9E3C9307A5B}"/>
                </a:ext>
              </a:extLst>
            </p:cNvPr>
            <p:cNvSpPr/>
            <p:nvPr/>
          </p:nvSpPr>
          <p:spPr>
            <a:xfrm>
              <a:off x="7864807" y="3964632"/>
              <a:ext cx="3722849" cy="1672669"/>
            </a:xfrm>
            <a:prstGeom prst="roundRect">
              <a:avLst>
                <a:gd name="adj" fmla="val 938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pic>
          <p:nvPicPr>
            <p:cNvPr id="40" name="図 39">
              <a:extLst>
                <a:ext uri="{FF2B5EF4-FFF2-40B4-BE49-F238E27FC236}">
                  <a16:creationId xmlns:a16="http://schemas.microsoft.com/office/drawing/2014/main" id="{7665C011-7233-420E-BE51-B6306FEA72B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1824"/>
            <a:stretch/>
          </p:blipFill>
          <p:spPr>
            <a:xfrm>
              <a:off x="9502064" y="4197808"/>
              <a:ext cx="2011461" cy="749106"/>
            </a:xfrm>
            <a:prstGeom prst="rect">
              <a:avLst/>
            </a:prstGeom>
          </p:spPr>
        </p:pic>
        <p:pic>
          <p:nvPicPr>
            <p:cNvPr id="48" name="図 47">
              <a:extLst>
                <a:ext uri="{FF2B5EF4-FFF2-40B4-BE49-F238E27FC236}">
                  <a16:creationId xmlns:a16="http://schemas.microsoft.com/office/drawing/2014/main" id="{46D201AA-1974-4D57-99E0-F11B4116FFF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65919" y="4226978"/>
              <a:ext cx="1373429" cy="1151064"/>
            </a:xfrm>
            <a:prstGeom prst="rect">
              <a:avLst/>
            </a:prstGeom>
          </p:spPr>
        </p:pic>
        <p:pic>
          <p:nvPicPr>
            <p:cNvPr id="49" name="図 48">
              <a:extLst>
                <a:ext uri="{FF2B5EF4-FFF2-40B4-BE49-F238E27FC236}">
                  <a16:creationId xmlns:a16="http://schemas.microsoft.com/office/drawing/2014/main" id="{F21B5D43-F29E-490F-8064-2A458EEDA09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7870" r="19506"/>
            <a:stretch/>
          </p:blipFill>
          <p:spPr>
            <a:xfrm rot="5400000">
              <a:off x="10868474" y="4910632"/>
              <a:ext cx="582247" cy="697318"/>
            </a:xfrm>
            <a:prstGeom prst="rect">
              <a:avLst/>
            </a:prstGeom>
          </p:spPr>
        </p:pic>
        <p:sp>
          <p:nvSpPr>
            <p:cNvPr id="53" name="テキスト ボックス 52">
              <a:extLst>
                <a:ext uri="{FF2B5EF4-FFF2-40B4-BE49-F238E27FC236}">
                  <a16:creationId xmlns:a16="http://schemas.microsoft.com/office/drawing/2014/main" id="{CFE8C522-C796-4519-93AA-FCC2D5A4F308}"/>
                </a:ext>
              </a:extLst>
            </p:cNvPr>
            <p:cNvSpPr txBox="1"/>
            <p:nvPr/>
          </p:nvSpPr>
          <p:spPr>
            <a:xfrm>
              <a:off x="10735726" y="5357904"/>
              <a:ext cx="697319" cy="246221"/>
            </a:xfrm>
            <a:prstGeom prst="rect">
              <a:avLst/>
            </a:prstGeom>
            <a:noFill/>
          </p:spPr>
          <p:txBody>
            <a:bodyPr wrap="square">
              <a:spAutoFit/>
            </a:bodyPr>
            <a:lstStyle/>
            <a:p>
              <a:r>
                <a:rPr lang="en-US" altLang="ja-JP" sz="10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VR</a:t>
              </a:r>
              <a:r>
                <a:rPr lang="ja-JP" altLang="en-US" sz="10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動画</a:t>
              </a:r>
              <a:endParaRPr lang="ja-JP" altLang="en-US" sz="100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pic>
          <p:nvPicPr>
            <p:cNvPr id="55" name="図 54">
              <a:extLst>
                <a:ext uri="{FF2B5EF4-FFF2-40B4-BE49-F238E27FC236}">
                  <a16:creationId xmlns:a16="http://schemas.microsoft.com/office/drawing/2014/main" id="{11E09470-F6FB-475A-A1BF-8013CBE1833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9041"/>
            <a:stretch/>
          </p:blipFill>
          <p:spPr>
            <a:xfrm>
              <a:off x="9490463" y="4952984"/>
              <a:ext cx="634561" cy="589580"/>
            </a:xfrm>
            <a:prstGeom prst="rect">
              <a:avLst/>
            </a:prstGeom>
          </p:spPr>
        </p:pic>
        <p:sp>
          <p:nvSpPr>
            <p:cNvPr id="37" name="テキスト ボックス 36">
              <a:extLst>
                <a:ext uri="{FF2B5EF4-FFF2-40B4-BE49-F238E27FC236}">
                  <a16:creationId xmlns:a16="http://schemas.microsoft.com/office/drawing/2014/main" id="{9711481E-B891-4EA8-A472-64C6235F4D74}"/>
                </a:ext>
              </a:extLst>
            </p:cNvPr>
            <p:cNvSpPr txBox="1"/>
            <p:nvPr/>
          </p:nvSpPr>
          <p:spPr>
            <a:xfrm>
              <a:off x="7864807" y="3954569"/>
              <a:ext cx="3806073" cy="246221"/>
            </a:xfrm>
            <a:prstGeom prst="rect">
              <a:avLst/>
            </a:prstGeom>
            <a:noFill/>
          </p:spPr>
          <p:txBody>
            <a:bodyPr wrap="square">
              <a:spAutoFit/>
            </a:bodyPr>
            <a:lstStyle/>
            <a:p>
              <a:r>
                <a:rPr lang="en-US" altLang="ja-JP" sz="1000" b="1" dirty="0">
                  <a:latin typeface="BIZ UDPゴシック" panose="020B0400000000000000" pitchFamily="50" charset="-128"/>
                  <a:ea typeface="BIZ UDPゴシック" panose="020B0400000000000000" pitchFamily="50" charset="-128"/>
                </a:rPr>
                <a:t>【</a:t>
              </a:r>
              <a:r>
                <a:rPr lang="ja-JP" altLang="en-US" sz="1000" b="1" dirty="0">
                  <a:latin typeface="BIZ UDPゴシック" panose="020B0400000000000000" pitchFamily="50" charset="-128"/>
                  <a:ea typeface="BIZ UDPゴシック" panose="020B0400000000000000" pitchFamily="50" charset="-128"/>
                </a:rPr>
                <a:t>大阪湾</a:t>
              </a:r>
              <a:r>
                <a:rPr lang="en-US" altLang="ja-JP" sz="1000" b="1" dirty="0">
                  <a:latin typeface="BIZ UDPゴシック" panose="020B0400000000000000" pitchFamily="50" charset="-128"/>
                  <a:ea typeface="BIZ UDPゴシック" panose="020B0400000000000000" pitchFamily="50" charset="-128"/>
                </a:rPr>
                <a:t>MOBA</a:t>
              </a:r>
              <a:r>
                <a:rPr lang="ja-JP" altLang="en-US" sz="1000" b="1" dirty="0">
                  <a:latin typeface="BIZ UDPゴシック" panose="020B0400000000000000" pitchFamily="50" charset="-128"/>
                  <a:ea typeface="BIZ UDPゴシック" panose="020B0400000000000000" pitchFamily="50" charset="-128"/>
                </a:rPr>
                <a:t>リンク構想</a:t>
              </a:r>
              <a:r>
                <a:rPr lang="en-US" altLang="ja-JP" sz="1000" b="1" dirty="0">
                  <a:latin typeface="BIZ UDPゴシック" panose="020B0400000000000000" pitchFamily="50" charset="-128"/>
                  <a:ea typeface="BIZ UDPゴシック" panose="020B0400000000000000" pitchFamily="50" charset="-128"/>
                </a:rPr>
                <a:t>】</a:t>
              </a:r>
              <a:r>
                <a:rPr lang="ja-JP" altLang="en-US" sz="1000" b="1" dirty="0">
                  <a:latin typeface="BIZ UDPゴシック" panose="020B0400000000000000" pitchFamily="50" charset="-128"/>
                  <a:ea typeface="BIZ UDPゴシック" panose="020B0400000000000000" pitchFamily="50" charset="-128"/>
                </a:rPr>
                <a:t>　　　</a:t>
              </a:r>
              <a:r>
                <a:rPr lang="en-US" altLang="ja-JP" sz="1000" b="1" dirty="0">
                  <a:latin typeface="BIZ UDPゴシック" panose="020B0400000000000000" pitchFamily="50" charset="-128"/>
                  <a:ea typeface="BIZ UDPゴシック" panose="020B0400000000000000" pitchFamily="50" charset="-128"/>
                </a:rPr>
                <a:t>【</a:t>
              </a:r>
              <a:r>
                <a:rPr lang="ja-JP" altLang="en-US" sz="1000" b="1" dirty="0">
                  <a:latin typeface="BIZ UDPゴシック" panose="020B0400000000000000" pitchFamily="50" charset="-128"/>
                  <a:ea typeface="BIZ UDPゴシック" panose="020B0400000000000000" pitchFamily="50" charset="-128"/>
                </a:rPr>
                <a:t>情報発信コンテンツ</a:t>
              </a:r>
              <a:r>
                <a:rPr lang="en-US" altLang="ja-JP" sz="1000" b="1" dirty="0">
                  <a:latin typeface="BIZ UDPゴシック" panose="020B0400000000000000" pitchFamily="50" charset="-128"/>
                  <a:ea typeface="BIZ UDPゴシック" panose="020B0400000000000000" pitchFamily="50" charset="-128"/>
                </a:rPr>
                <a:t>(</a:t>
              </a:r>
              <a:r>
                <a:rPr lang="ja-JP" altLang="en-US" sz="1000" b="1" dirty="0">
                  <a:latin typeface="BIZ UDPゴシック" panose="020B0400000000000000" pitchFamily="50" charset="-128"/>
                  <a:ea typeface="BIZ UDPゴシック" panose="020B0400000000000000" pitchFamily="50" charset="-128"/>
                </a:rPr>
                <a:t>例</a:t>
              </a:r>
              <a:r>
                <a:rPr lang="en-US" altLang="ja-JP" sz="1000" b="1" dirty="0">
                  <a:latin typeface="BIZ UDPゴシック" panose="020B0400000000000000" pitchFamily="50" charset="-128"/>
                  <a:ea typeface="BIZ UDPゴシック" panose="020B0400000000000000" pitchFamily="50" charset="-128"/>
                </a:rPr>
                <a:t>)】</a:t>
              </a:r>
            </a:p>
          </p:txBody>
        </p:sp>
        <p:pic>
          <p:nvPicPr>
            <p:cNvPr id="39" name="図 38">
              <a:extLst>
                <a:ext uri="{FF2B5EF4-FFF2-40B4-BE49-F238E27FC236}">
                  <a16:creationId xmlns:a16="http://schemas.microsoft.com/office/drawing/2014/main" id="{91AD435B-47FB-4DA5-8058-1BA4B20BBBF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0144874" y="4962482"/>
              <a:ext cx="628458" cy="582247"/>
            </a:xfrm>
            <a:prstGeom prst="rect">
              <a:avLst/>
            </a:prstGeom>
          </p:spPr>
        </p:pic>
      </p:grpSp>
      <p:sp>
        <p:nvSpPr>
          <p:cNvPr id="7" name="テキスト ボックス 6">
            <a:extLst>
              <a:ext uri="{FF2B5EF4-FFF2-40B4-BE49-F238E27FC236}">
                <a16:creationId xmlns:a16="http://schemas.microsoft.com/office/drawing/2014/main" id="{CA96C210-8B66-04AA-1AAD-A7BC9D4248E3}"/>
              </a:ext>
            </a:extLst>
          </p:cNvPr>
          <p:cNvSpPr txBox="1"/>
          <p:nvPr/>
        </p:nvSpPr>
        <p:spPr>
          <a:xfrm>
            <a:off x="4529052" y="3837483"/>
            <a:ext cx="1833514"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ja-JP" altLang="en-US" sz="800" dirty="0">
                <a:solidFill>
                  <a:schemeClr val="tx1"/>
                </a:solidFill>
                <a:latin typeface="BIZ UDPゴシック" panose="020B0400000000000000" pitchFamily="50" charset="-128"/>
                <a:ea typeface="BIZ UDPゴシック" panose="020B0400000000000000" pitchFamily="50" charset="-128"/>
              </a:rPr>
              <a:t>　</a:t>
            </a:r>
            <a:r>
              <a:rPr lang="en-US" altLang="ja-JP" sz="800" dirty="0">
                <a:solidFill>
                  <a:schemeClr val="tx1"/>
                </a:solidFill>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会場内</a:t>
            </a:r>
            <a:r>
              <a:rPr lang="en-US" altLang="ja-JP" sz="800" dirty="0">
                <a:solidFill>
                  <a:schemeClr val="tx1"/>
                </a:solidFill>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　</a:t>
            </a:r>
            <a:r>
              <a:rPr lang="ja-JP" altLang="en-US" sz="800" spc="-150" dirty="0">
                <a:solidFill>
                  <a:schemeClr val="tx1"/>
                </a:solidFill>
                <a:latin typeface="BIZ UDPゴシック" panose="020B0400000000000000" pitchFamily="50" charset="-128"/>
                <a:ea typeface="BIZ UDPゴシック" panose="020B0400000000000000" pitchFamily="50" charset="-128"/>
              </a:rPr>
              <a:t>カーボンリサイクルファクトリー</a:t>
            </a:r>
            <a:endParaRPr lang="en-US" altLang="ja-JP" sz="800" spc="-150" dirty="0">
              <a:solidFill>
                <a:schemeClr val="tx1"/>
              </a:solidFill>
              <a:latin typeface="BIZ UDPゴシック" panose="020B0400000000000000" pitchFamily="50" charset="-128"/>
              <a:ea typeface="BIZ UDPゴシック" panose="020B0400000000000000" pitchFamily="50" charset="-128"/>
            </a:endParaRPr>
          </a:p>
          <a:p>
            <a:r>
              <a:rPr lang="ja-JP" altLang="en-US" sz="800" dirty="0">
                <a:solidFill>
                  <a:schemeClr val="tx1"/>
                </a:solidFill>
                <a:latin typeface="BIZ UDPゴシック" panose="020B0400000000000000" pitchFamily="50" charset="-128"/>
                <a:ea typeface="BIZ UDPゴシック" panose="020B0400000000000000" pitchFamily="50" charset="-128"/>
              </a:rPr>
              <a:t>　</a:t>
            </a:r>
            <a:r>
              <a:rPr lang="en-US" altLang="ja-JP" sz="800" dirty="0">
                <a:solidFill>
                  <a:schemeClr val="tx1"/>
                </a:solidFill>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会場外</a:t>
            </a:r>
            <a:r>
              <a:rPr lang="en-US" altLang="ja-JP" sz="800" dirty="0">
                <a:solidFill>
                  <a:schemeClr val="tx1"/>
                </a:solidFill>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　舞洲工場（</a:t>
            </a:r>
            <a:r>
              <a:rPr lang="en-US" altLang="ja-JP" sz="800" dirty="0">
                <a:solidFill>
                  <a:schemeClr val="tx1"/>
                </a:solidFill>
                <a:latin typeface="BIZ UDPゴシック" panose="020B0400000000000000" pitchFamily="50" charset="-128"/>
                <a:ea typeface="BIZ UDPゴシック" panose="020B0400000000000000" pitchFamily="50" charset="-128"/>
              </a:rPr>
              <a:t>R6</a:t>
            </a:r>
            <a:r>
              <a:rPr lang="ja-JP" altLang="en-US" sz="800" dirty="0">
                <a:solidFill>
                  <a:schemeClr val="tx1"/>
                </a:solidFill>
                <a:latin typeface="BIZ UDPゴシック" panose="020B0400000000000000" pitchFamily="50" charset="-128"/>
                <a:ea typeface="BIZ UDPゴシック" panose="020B0400000000000000" pitchFamily="50" charset="-128"/>
              </a:rPr>
              <a:t>）</a:t>
            </a:r>
          </a:p>
        </p:txBody>
      </p:sp>
      <p:sp>
        <p:nvSpPr>
          <p:cNvPr id="10" name="テキスト ボックス 9">
            <a:extLst>
              <a:ext uri="{FF2B5EF4-FFF2-40B4-BE49-F238E27FC236}">
                <a16:creationId xmlns:a16="http://schemas.microsoft.com/office/drawing/2014/main" id="{4BE17FC8-D149-3727-20E7-DDD56EADA71D}"/>
              </a:ext>
            </a:extLst>
          </p:cNvPr>
          <p:cNvSpPr txBox="1"/>
          <p:nvPr/>
        </p:nvSpPr>
        <p:spPr>
          <a:xfrm>
            <a:off x="6224526" y="3840502"/>
            <a:ext cx="1453722"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ja-JP" altLang="en-US" sz="800" dirty="0">
                <a:solidFill>
                  <a:schemeClr val="tx1"/>
                </a:solidFill>
                <a:latin typeface="BIZ UDPゴシック" panose="020B0400000000000000" pitchFamily="50" charset="-128"/>
                <a:ea typeface="BIZ UDPゴシック" panose="020B0400000000000000" pitchFamily="50" charset="-128"/>
              </a:rPr>
              <a:t>　</a:t>
            </a:r>
            <a:r>
              <a:rPr lang="en-US" altLang="ja-JP" sz="800" dirty="0">
                <a:solidFill>
                  <a:schemeClr val="tx1"/>
                </a:solidFill>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会場内</a:t>
            </a:r>
            <a:r>
              <a:rPr lang="en-US" altLang="ja-JP" sz="800" dirty="0">
                <a:solidFill>
                  <a:schemeClr val="tx1"/>
                </a:solidFill>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　パビリオン空調</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r>
              <a:rPr lang="ja-JP" altLang="en-US" sz="800" dirty="0">
                <a:solidFill>
                  <a:schemeClr val="tx1"/>
                </a:solidFill>
                <a:latin typeface="BIZ UDPゴシック" panose="020B0400000000000000" pitchFamily="50" charset="-128"/>
                <a:ea typeface="BIZ UDPゴシック" panose="020B0400000000000000" pitchFamily="50" charset="-128"/>
              </a:rPr>
              <a:t>　</a:t>
            </a:r>
            <a:r>
              <a:rPr lang="en-US" altLang="ja-JP" sz="800" dirty="0">
                <a:solidFill>
                  <a:schemeClr val="tx1"/>
                </a:solidFill>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会場外</a:t>
            </a:r>
            <a:r>
              <a:rPr lang="en-US" altLang="ja-JP" sz="800" dirty="0">
                <a:solidFill>
                  <a:schemeClr val="tx1"/>
                </a:solidFill>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　アミティ舞洲 他</a:t>
            </a:r>
          </a:p>
        </p:txBody>
      </p:sp>
      <p:pic>
        <p:nvPicPr>
          <p:cNvPr id="11" name="図 10">
            <a:extLst>
              <a:ext uri="{FF2B5EF4-FFF2-40B4-BE49-F238E27FC236}">
                <a16:creationId xmlns:a16="http://schemas.microsoft.com/office/drawing/2014/main" id="{680AE0FF-FA1E-6485-949C-460D82CEBE5B}"/>
              </a:ext>
            </a:extLst>
          </p:cNvPr>
          <p:cNvPicPr>
            <a:picLocks noChangeAspect="1"/>
          </p:cNvPicPr>
          <p:nvPr/>
        </p:nvPicPr>
        <p:blipFill>
          <a:blip r:embed="rId12"/>
          <a:stretch>
            <a:fillRect/>
          </a:stretch>
        </p:blipFill>
        <p:spPr>
          <a:xfrm>
            <a:off x="6419127" y="4178510"/>
            <a:ext cx="1345323" cy="892783"/>
          </a:xfrm>
          <a:prstGeom prst="rect">
            <a:avLst/>
          </a:prstGeom>
        </p:spPr>
      </p:pic>
    </p:spTree>
    <p:extLst>
      <p:ext uri="{BB962C8B-B14F-4D97-AF65-F5344CB8AC3E}">
        <p14:creationId xmlns:p14="http://schemas.microsoft.com/office/powerpoint/2010/main" val="69203391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正方形/長方形 47">
            <a:extLst>
              <a:ext uri="{FF2B5EF4-FFF2-40B4-BE49-F238E27FC236}">
                <a16:creationId xmlns:a16="http://schemas.microsoft.com/office/drawing/2014/main" id="{6DC58916-7478-425E-BA48-CED923B45C2F}"/>
              </a:ext>
            </a:extLst>
          </p:cNvPr>
          <p:cNvSpPr/>
          <p:nvPr/>
        </p:nvSpPr>
        <p:spPr>
          <a:xfrm>
            <a:off x="541004" y="693229"/>
            <a:ext cx="11038743" cy="1236041"/>
          </a:xfrm>
          <a:prstGeom prst="rect">
            <a:avLst/>
          </a:prstGeom>
          <a:solidFill>
            <a:srgbClr val="FFFFFF"/>
          </a:solidFill>
          <a:ln w="25400" cap="flat" cmpd="sng" algn="ctr">
            <a:solidFill>
              <a:schemeClr val="accent1"/>
            </a:solidFill>
            <a:prstDash val="solid"/>
            <a:miter lim="800000"/>
          </a:ln>
          <a:effectLst/>
        </p:spPr>
        <p:txBody>
          <a:bodyPr rtlCol="0" anchor="ctr" anchorCtr="0">
            <a:noAutofit/>
          </a:bodyPr>
          <a:lstStyle/>
          <a:p>
            <a:pPr>
              <a:spcAft>
                <a:spcPts val="600"/>
              </a:spcAft>
            </a:pPr>
            <a:r>
              <a:rPr kumimoji="1" lang="ja-JP" altLang="en-US" sz="1600" b="1" dirty="0">
                <a:latin typeface="BIZ UDPゴシック" panose="020B0400000000000000" pitchFamily="50" charset="-128"/>
                <a:ea typeface="BIZ UDPゴシック" panose="020B0400000000000000" pitchFamily="50" charset="-128"/>
              </a:rPr>
              <a:t>▶万博会場へのアクセス等で</a:t>
            </a:r>
            <a:r>
              <a:rPr kumimoji="1" lang="en-US" altLang="ja-JP" sz="1600" b="1" dirty="0">
                <a:latin typeface="BIZ UDPゴシック" panose="020B0400000000000000" pitchFamily="50" charset="-128"/>
                <a:ea typeface="BIZ UDPゴシック" panose="020B0400000000000000" pitchFamily="50" charset="-128"/>
              </a:rPr>
              <a:t>EV</a:t>
            </a:r>
            <a:r>
              <a:rPr kumimoji="1" lang="ja-JP" altLang="en-US" sz="1600" b="1" dirty="0">
                <a:latin typeface="BIZ UDPゴシック" panose="020B0400000000000000" pitchFamily="50" charset="-128"/>
                <a:ea typeface="BIZ UDPゴシック" panose="020B0400000000000000" pitchFamily="50" charset="-128"/>
              </a:rPr>
              <a:t>・</a:t>
            </a:r>
            <a:r>
              <a:rPr kumimoji="1" lang="en-US" altLang="ja-JP" sz="1600" b="1" dirty="0">
                <a:latin typeface="BIZ UDPゴシック" panose="020B0400000000000000" pitchFamily="50" charset="-128"/>
                <a:ea typeface="BIZ UDPゴシック" panose="020B0400000000000000" pitchFamily="50" charset="-128"/>
              </a:rPr>
              <a:t>FC</a:t>
            </a:r>
            <a:r>
              <a:rPr kumimoji="1" lang="ja-JP" altLang="en-US" sz="1600" b="1" dirty="0">
                <a:latin typeface="BIZ UDPゴシック" panose="020B0400000000000000" pitchFamily="50" charset="-128"/>
                <a:ea typeface="BIZ UDPゴシック" panose="020B0400000000000000" pitchFamily="50" charset="-128"/>
              </a:rPr>
              <a:t>バスを活用</a:t>
            </a:r>
            <a:endParaRPr kumimoji="1" lang="en-US" altLang="ja-JP" sz="1600" b="1" dirty="0">
              <a:latin typeface="BIZ UDPゴシック" panose="020B0400000000000000" pitchFamily="50" charset="-128"/>
              <a:ea typeface="BIZ UDPゴシック" panose="020B0400000000000000" pitchFamily="50" charset="-128"/>
            </a:endParaRPr>
          </a:p>
          <a:p>
            <a:pPr marL="285750" indent="-109538">
              <a:buFont typeface="Arial" panose="020B0604020202020204" pitchFamily="34" charset="0"/>
              <a:buChar char="•"/>
            </a:pPr>
            <a:r>
              <a:rPr kumimoji="1" lang="ja-JP" altLang="en-US" sz="1400" dirty="0">
                <a:solidFill>
                  <a:schemeClr val="tx1"/>
                </a:solidFill>
                <a:latin typeface="BIZ UDPゴシック" panose="020B0400000000000000" pitchFamily="50" charset="-128"/>
                <a:ea typeface="BIZ UDPゴシック" panose="020B0400000000000000" pitchFamily="50" charset="-128"/>
              </a:rPr>
              <a:t>府市が補助を行い、バス事業者等において導入された</a:t>
            </a:r>
            <a:r>
              <a:rPr kumimoji="1" lang="en-US" altLang="ja-JP" sz="1400" b="1" u="sng" dirty="0">
                <a:solidFill>
                  <a:schemeClr val="tx1"/>
                </a:solidFill>
                <a:latin typeface="BIZ UDPゴシック" panose="020B0400000000000000" pitchFamily="50" charset="-128"/>
                <a:ea typeface="BIZ UDPゴシック" panose="020B0400000000000000" pitchFamily="50" charset="-128"/>
              </a:rPr>
              <a:t>EV</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バス</a:t>
            </a:r>
            <a:r>
              <a:rPr kumimoji="1" lang="en-US" altLang="ja-JP" sz="1400" b="1" u="sng" dirty="0">
                <a:solidFill>
                  <a:schemeClr val="tx1"/>
                </a:solidFill>
                <a:latin typeface="BIZ UDPゴシック" panose="020B0400000000000000" pitchFamily="50" charset="-128"/>
                <a:ea typeface="BIZ UDPゴシック" panose="020B0400000000000000" pitchFamily="50" charset="-128"/>
              </a:rPr>
              <a:t>89</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台</a:t>
            </a: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176212"/>
            <a:r>
              <a:rPr kumimoji="1"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en-US" altLang="ja-JP" sz="1400" b="1" u="sng" dirty="0">
                <a:solidFill>
                  <a:schemeClr val="tx1"/>
                </a:solidFill>
                <a:latin typeface="BIZ UDPゴシック" panose="020B0400000000000000" pitchFamily="50" charset="-128"/>
                <a:ea typeface="BIZ UDPゴシック" panose="020B0400000000000000" pitchFamily="50" charset="-128"/>
              </a:rPr>
              <a:t>FC</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バス１台を桜島駅からのシャトルバス等に活用</a:t>
            </a:r>
            <a:endParaRPr kumimoji="1" lang="en-US" altLang="ja-JP" sz="1400" b="1" u="sng" dirty="0">
              <a:solidFill>
                <a:schemeClr val="tx1"/>
              </a:solidFill>
              <a:latin typeface="BIZ UDPゴシック" panose="020B0400000000000000" pitchFamily="50" charset="-128"/>
              <a:ea typeface="BIZ UDPゴシック" panose="020B0400000000000000" pitchFamily="50" charset="-128"/>
            </a:endParaRPr>
          </a:p>
        </p:txBody>
      </p:sp>
      <p:sp>
        <p:nvSpPr>
          <p:cNvPr id="5" name="正方形/長方形 4"/>
          <p:cNvSpPr/>
          <p:nvPr/>
        </p:nvSpPr>
        <p:spPr>
          <a:xfrm>
            <a:off x="4764338" y="6662057"/>
            <a:ext cx="2992776" cy="195943"/>
          </a:xfrm>
          <a:prstGeom prst="rect">
            <a:avLst/>
          </a:prstGeom>
          <a:solidFill>
            <a:srgbClr val="E6001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8" name="正方形/長方形 7"/>
          <p:cNvSpPr/>
          <p:nvPr/>
        </p:nvSpPr>
        <p:spPr>
          <a:xfrm>
            <a:off x="661576" y="213808"/>
            <a:ext cx="11366864" cy="153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4" name="正方形/長方形 13">
            <a:extLst>
              <a:ext uri="{FF2B5EF4-FFF2-40B4-BE49-F238E27FC236}">
                <a16:creationId xmlns:a16="http://schemas.microsoft.com/office/drawing/2014/main" id="{3F357C9B-ADD8-FD6F-BD91-865EAF8D0C77}"/>
              </a:ext>
            </a:extLst>
          </p:cNvPr>
          <p:cNvSpPr/>
          <p:nvPr/>
        </p:nvSpPr>
        <p:spPr>
          <a:xfrm>
            <a:off x="661576" y="1936995"/>
            <a:ext cx="11354952" cy="373500"/>
          </a:xfrm>
          <a:prstGeom prst="rect">
            <a:avLst/>
          </a:prstGeom>
          <a:noFill/>
          <a:ln w="12700" cap="flat" cmpd="sng" algn="ctr">
            <a:noFill/>
            <a:prstDash val="solid"/>
            <a:miter lim="800000"/>
          </a:ln>
          <a:effectLst/>
        </p:spPr>
        <p:txBody>
          <a:bodyPr rtlCol="0" anchor="t" anchorCtr="0">
            <a:spAutoFit/>
          </a:bodyPr>
          <a:lstStyle/>
          <a:p>
            <a:pPr defTabSz="457200" hangingPunct="1">
              <a:lnSpc>
                <a:spcPts val="2500"/>
              </a:lnSpc>
            </a:pP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（３）大阪ブルー･オーシャン･ビジョン</a:t>
            </a:r>
            <a:endParaRPr kumimoji="1" lang="en-US" altLang="ja-JP" sz="1600" b="1" kern="1200" dirty="0">
              <a:solidFill>
                <a:schemeClr val="tx1"/>
              </a:solidFill>
              <a:latin typeface="BIZ UDPゴシック" panose="020B0400000000000000" pitchFamily="50" charset="-128"/>
              <a:ea typeface="BIZ UDPゴシック" panose="020B0400000000000000" pitchFamily="50" charset="-128"/>
            </a:endParaRPr>
          </a:p>
        </p:txBody>
      </p:sp>
      <p:sp>
        <p:nvSpPr>
          <p:cNvPr id="26" name="正方形/長方形 25">
            <a:extLst>
              <a:ext uri="{FF2B5EF4-FFF2-40B4-BE49-F238E27FC236}">
                <a16:creationId xmlns:a16="http://schemas.microsoft.com/office/drawing/2014/main" id="{99605D28-F176-4797-979E-AFD2F01A9580}"/>
              </a:ext>
            </a:extLst>
          </p:cNvPr>
          <p:cNvSpPr/>
          <p:nvPr/>
        </p:nvSpPr>
        <p:spPr>
          <a:xfrm>
            <a:off x="541004" y="2375442"/>
            <a:ext cx="11038744" cy="3874532"/>
          </a:xfrm>
          <a:prstGeom prst="rect">
            <a:avLst/>
          </a:prstGeom>
          <a:solidFill>
            <a:srgbClr val="FFFFFF"/>
          </a:solidFill>
          <a:ln w="25400" cap="flat" cmpd="sng" algn="ctr">
            <a:solidFill>
              <a:schemeClr val="accent1"/>
            </a:solidFill>
            <a:prstDash val="solid"/>
            <a:miter lim="800000"/>
          </a:ln>
          <a:effectLst/>
        </p:spPr>
        <p:txBody>
          <a:bodyPr rtlCol="0" anchor="ctr" anchorCtr="0">
            <a:noAutofit/>
          </a:bodyPr>
          <a:lstStyle/>
          <a:p>
            <a:pPr>
              <a:spcAft>
                <a:spcPts val="600"/>
              </a:spcAft>
            </a:pPr>
            <a:r>
              <a:rPr kumimoji="1" lang="ja-JP" altLang="en-US" sz="1400" b="1" dirty="0">
                <a:latin typeface="BIZ UDPゴシック" panose="020B0400000000000000" pitchFamily="50" charset="-128"/>
                <a:ea typeface="BIZ UDPゴシック" panose="020B0400000000000000" pitchFamily="50" charset="-128"/>
              </a:rPr>
              <a:t>▶</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オール大阪で府域の清掃活動の活性化を図るなど、海洋プラスチックごみ対策を促進</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pPr marL="285750" indent="-109538">
              <a:buFont typeface="Arial" panose="020B0604020202020204" pitchFamily="34" charset="0"/>
              <a:buChar char="•"/>
            </a:pPr>
            <a:r>
              <a:rPr kumimoji="1" lang="ja-JP" altLang="en-US" sz="1400" dirty="0">
                <a:solidFill>
                  <a:schemeClr val="tx1"/>
                </a:solidFill>
                <a:latin typeface="BIZ UDPゴシック" panose="020B0400000000000000" pitchFamily="50" charset="-128"/>
                <a:ea typeface="BIZ UDPゴシック" panose="020B0400000000000000" pitchFamily="50" charset="-128"/>
              </a:rPr>
              <a:t>街・川・海にごみのないきれいな大阪の実現をめざし、オール大阪でのごみ削減や機運醸成を</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176212">
              <a:spcAft>
                <a:spcPts val="600"/>
              </a:spcAft>
            </a:pPr>
            <a:r>
              <a:rPr kumimoji="1" lang="ja-JP" altLang="en-US" sz="1400" dirty="0">
                <a:solidFill>
                  <a:schemeClr val="tx1"/>
                </a:solidFill>
                <a:latin typeface="BIZ UDPゴシック" panose="020B0400000000000000" pitchFamily="50" charset="-128"/>
                <a:ea typeface="BIZ UDPゴシック" panose="020B0400000000000000" pitchFamily="50" charset="-128"/>
              </a:rPr>
              <a:t>  図ることを目的に</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令和</a:t>
            </a:r>
            <a:r>
              <a:rPr kumimoji="1" lang="en-US" altLang="ja-JP" sz="1400" b="1" u="sng" dirty="0">
                <a:solidFill>
                  <a:schemeClr val="tx1"/>
                </a:solidFill>
                <a:latin typeface="BIZ UDPゴシック" panose="020B0400000000000000" pitchFamily="50" charset="-128"/>
                <a:ea typeface="BIZ UDPゴシック" panose="020B0400000000000000" pitchFamily="50" charset="-128"/>
              </a:rPr>
              <a:t>6</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年</a:t>
            </a:r>
            <a:r>
              <a:rPr kumimoji="1" lang="en-US" altLang="ja-JP" sz="1400" b="1" u="sng" dirty="0">
                <a:solidFill>
                  <a:schemeClr val="tx1"/>
                </a:solidFill>
                <a:latin typeface="BIZ UDPゴシック" panose="020B0400000000000000" pitchFamily="50" charset="-128"/>
                <a:ea typeface="BIZ UDPゴシック" panose="020B0400000000000000" pitchFamily="50" charset="-128"/>
              </a:rPr>
              <a:t>4</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月から</a:t>
            </a:r>
            <a:r>
              <a:rPr kumimoji="1" lang="en-US" altLang="ja-JP" sz="1400" b="1" u="sng" dirty="0">
                <a:solidFill>
                  <a:schemeClr val="tx1"/>
                </a:solidFill>
                <a:latin typeface="BIZ UDPゴシック" panose="020B0400000000000000" pitchFamily="50" charset="-128"/>
                <a:ea typeface="BIZ UDPゴシック" panose="020B0400000000000000" pitchFamily="50" charset="-128"/>
              </a:rPr>
              <a:t>OSAKA</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ごみゼロプロジェクトを開始</a:t>
            </a:r>
          </a:p>
          <a:p>
            <a:pPr marL="176212"/>
            <a:r>
              <a:rPr kumimoji="1" lang="ja-JP" altLang="en-US" sz="1400" dirty="0">
                <a:solidFill>
                  <a:schemeClr val="tx1"/>
                </a:solidFill>
                <a:latin typeface="BIZ UDPゴシック" panose="020B0400000000000000" pitchFamily="50" charset="-128"/>
                <a:ea typeface="BIZ UDPゴシック" panose="020B0400000000000000" pitchFamily="50" charset="-128"/>
              </a:rPr>
              <a:t>　○マイ容器やマイボトルで食料品や飲み物などの持ち帰りが可能な店舗等を検索できる</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176212"/>
            <a:r>
              <a:rPr kumimoji="1" lang="ja-JP" altLang="en-US" sz="1400" dirty="0">
                <a:solidFill>
                  <a:schemeClr val="tx1"/>
                </a:solidFill>
                <a:latin typeface="BIZ UDPゴシック" panose="020B0400000000000000" pitchFamily="50" charset="-128"/>
                <a:ea typeface="BIZ UDPゴシック" panose="020B0400000000000000" pitchFamily="50" charset="-128"/>
              </a:rPr>
              <a:t>　　 ウェブサイト</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おおさかほかさんマップ</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等によりマイボトル等の利用を促進</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176212"/>
            <a:r>
              <a:rPr kumimoji="1" lang="ja-JP" altLang="en-US" sz="1400" dirty="0">
                <a:solidFill>
                  <a:schemeClr val="tx1"/>
                </a:solidFill>
                <a:latin typeface="BIZ UDPゴシック" panose="020B0400000000000000" pitchFamily="50" charset="-128"/>
                <a:ea typeface="BIZ UDPゴシック" panose="020B0400000000000000" pitchFamily="50" charset="-128"/>
              </a:rPr>
              <a:t>　○会場内に設置される約</a:t>
            </a:r>
            <a:r>
              <a:rPr kumimoji="1" lang="en-US" altLang="ja-JP" sz="1400" dirty="0">
                <a:solidFill>
                  <a:schemeClr val="tx1"/>
                </a:solidFill>
                <a:latin typeface="BIZ UDPゴシック" panose="020B0400000000000000" pitchFamily="50" charset="-128"/>
                <a:ea typeface="BIZ UDPゴシック" panose="020B0400000000000000" pitchFamily="50" charset="-128"/>
              </a:rPr>
              <a:t>80</a:t>
            </a:r>
            <a:r>
              <a:rPr kumimoji="1" lang="ja-JP" altLang="en-US" sz="1400" dirty="0">
                <a:solidFill>
                  <a:schemeClr val="tx1"/>
                </a:solidFill>
                <a:latin typeface="BIZ UDPゴシック" panose="020B0400000000000000" pitchFamily="50" charset="-128"/>
                <a:ea typeface="BIZ UDPゴシック" panose="020B0400000000000000" pitchFamily="50" charset="-128"/>
              </a:rPr>
              <a:t>カ所の給水スポットの利用を促進</a:t>
            </a:r>
          </a:p>
          <a:p>
            <a:pPr marL="176212">
              <a:spcAft>
                <a:spcPts val="600"/>
              </a:spcAft>
            </a:pPr>
            <a:r>
              <a:rPr kumimoji="1" lang="ja-JP" altLang="en-US" sz="1400" dirty="0">
                <a:solidFill>
                  <a:schemeClr val="tx1"/>
                </a:solidFill>
                <a:latin typeface="BIZ UDPゴシック" panose="020B0400000000000000" pitchFamily="50" charset="-128"/>
                <a:ea typeface="BIZ UDPゴシック" panose="020B0400000000000000" pitchFamily="50" charset="-128"/>
              </a:rPr>
              <a:t>　○府が旗振り役となり府域での清掃活動</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愛称</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ごみゼロアクション</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を活性化</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176212">
              <a:spcAft>
                <a:spcPts val="600"/>
              </a:spcAft>
            </a:pP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pPr marL="285750" indent="-109538">
              <a:buFont typeface="Arial" panose="020B0604020202020204" pitchFamily="34" charset="0"/>
              <a:buChar char="•"/>
            </a:pPr>
            <a:r>
              <a:rPr kumimoji="1" lang="ja-JP" altLang="en-US" sz="1500" dirty="0">
                <a:solidFill>
                  <a:schemeClr val="tx1"/>
                </a:solidFill>
                <a:latin typeface="BIZ UDPゴシック" panose="020B0400000000000000" pitchFamily="50" charset="-128"/>
                <a:ea typeface="BIZ UDPゴシック" panose="020B0400000000000000" pitchFamily="50" charset="-128"/>
              </a:rPr>
              <a:t>バイオプラスチック製品のビジネス化プロジェクトの組成・開発の支援や、製品開発の取組みを実施</a:t>
            </a: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pPr marL="176212"/>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pPr marL="176212"/>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pPr marL="176212"/>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pPr marL="176212"/>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pPr marL="176212"/>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6A48A8D0-877B-9201-8AEE-58F6CC6FC2C7}"/>
              </a:ext>
            </a:extLst>
          </p:cNvPr>
          <p:cNvSpPr/>
          <p:nvPr/>
        </p:nvSpPr>
        <p:spPr>
          <a:xfrm>
            <a:off x="707748" y="307957"/>
            <a:ext cx="11354952" cy="373500"/>
          </a:xfrm>
          <a:prstGeom prst="rect">
            <a:avLst/>
          </a:prstGeom>
          <a:noFill/>
          <a:ln w="12700" cap="flat" cmpd="sng" algn="ctr">
            <a:noFill/>
            <a:prstDash val="solid"/>
            <a:miter lim="800000"/>
          </a:ln>
          <a:effectLst/>
        </p:spPr>
        <p:txBody>
          <a:bodyPr rtlCol="0" anchor="t" anchorCtr="0">
            <a:spAutoFit/>
          </a:bodyPr>
          <a:lstStyle/>
          <a:p>
            <a:pPr defTabSz="457200" hangingPunct="1">
              <a:lnSpc>
                <a:spcPts val="2500"/>
              </a:lnSpc>
            </a:pP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（２）ゼロエミッションモビリティ</a:t>
            </a:r>
            <a:endParaRPr kumimoji="1" lang="en-US" altLang="ja-JP" sz="1600" b="1" kern="1200" dirty="0">
              <a:solidFill>
                <a:schemeClr val="tx1"/>
              </a:solidFill>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0483FEB-4516-0D73-B233-0CE4319CEDD3}"/>
              </a:ext>
            </a:extLst>
          </p:cNvPr>
          <p:cNvSpPr>
            <a:spLocks noGrp="1"/>
          </p:cNvSpPr>
          <p:nvPr>
            <p:ph type="sldNum" sz="quarter" idx="2"/>
          </p:nvPr>
        </p:nvSpPr>
        <p:spPr>
          <a:xfrm>
            <a:off x="11836791" y="6379695"/>
            <a:ext cx="326369" cy="426463"/>
          </a:xfrm>
        </p:spPr>
        <p:txBody>
          <a:bodyPr/>
          <a:lstStyle/>
          <a:p>
            <a:fld id="{86CB4B4D-7CA3-9044-876B-883B54F8677D}" type="slidenum">
              <a:rPr lang="en-US" altLang="ja-JP" sz="1600" b="1" smtClean="0">
                <a:solidFill>
                  <a:schemeClr val="tx1"/>
                </a:solidFill>
                <a:latin typeface="游ゴシック" panose="020B0400000000000000" pitchFamily="50" charset="-128"/>
                <a:ea typeface="游ゴシック" panose="020B0400000000000000" pitchFamily="50" charset="-128"/>
              </a:rPr>
              <a:t>16</a:t>
            </a:fld>
            <a:endParaRPr lang="ja-JP" altLang="en-US" sz="1600" b="1" dirty="0">
              <a:solidFill>
                <a:schemeClr val="tx1"/>
              </a:solidFill>
              <a:latin typeface="游ゴシック" panose="020B0400000000000000" pitchFamily="50" charset="-128"/>
              <a:ea typeface="游ゴシック" panose="020B0400000000000000" pitchFamily="50" charset="-128"/>
            </a:endParaRPr>
          </a:p>
        </p:txBody>
      </p:sp>
      <p:sp>
        <p:nvSpPr>
          <p:cNvPr id="30" name="四角形: 角を丸くする 29">
            <a:extLst>
              <a:ext uri="{FF2B5EF4-FFF2-40B4-BE49-F238E27FC236}">
                <a16:creationId xmlns:a16="http://schemas.microsoft.com/office/drawing/2014/main" id="{4EF4CB73-7C51-49CB-ABE0-A2BA606181F3}"/>
              </a:ext>
            </a:extLst>
          </p:cNvPr>
          <p:cNvSpPr/>
          <p:nvPr/>
        </p:nvSpPr>
        <p:spPr>
          <a:xfrm>
            <a:off x="8232538" y="2429014"/>
            <a:ext cx="3254652" cy="2088000"/>
          </a:xfrm>
          <a:prstGeom prst="roundRect">
            <a:avLst>
              <a:gd name="adj" fmla="val 938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0BE89322-35B3-47F0-B740-79705ADE2C30}"/>
              </a:ext>
            </a:extLst>
          </p:cNvPr>
          <p:cNvGrpSpPr/>
          <p:nvPr/>
        </p:nvGrpSpPr>
        <p:grpSpPr>
          <a:xfrm>
            <a:off x="8232538" y="2551909"/>
            <a:ext cx="3254652" cy="1853264"/>
            <a:chOff x="8019757" y="2827148"/>
            <a:chExt cx="3464495" cy="1938927"/>
          </a:xfrm>
        </p:grpSpPr>
        <p:pic>
          <p:nvPicPr>
            <p:cNvPr id="13" name="図 12">
              <a:extLst>
                <a:ext uri="{FF2B5EF4-FFF2-40B4-BE49-F238E27FC236}">
                  <a16:creationId xmlns:a16="http://schemas.microsoft.com/office/drawing/2014/main" id="{5E33CE65-1476-404F-9AB5-BA16F0DA0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26557" y="2827148"/>
              <a:ext cx="3256772" cy="799209"/>
            </a:xfrm>
            <a:prstGeom prst="rect">
              <a:avLst/>
            </a:prstGeom>
            <a:effectLst>
              <a:outerShdw blurRad="50800" dist="38100" dir="2700000" algn="tl" rotWithShape="0">
                <a:prstClr val="black">
                  <a:alpha val="40000"/>
                </a:prstClr>
              </a:outerShdw>
            </a:effectLst>
          </p:spPr>
        </p:pic>
        <p:pic>
          <p:nvPicPr>
            <p:cNvPr id="15" name="図 14">
              <a:extLst>
                <a:ext uri="{FF2B5EF4-FFF2-40B4-BE49-F238E27FC236}">
                  <a16:creationId xmlns:a16="http://schemas.microsoft.com/office/drawing/2014/main" id="{2FAE232E-197B-4DD7-8C9E-478FC970D0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19757" y="3719868"/>
              <a:ext cx="847912" cy="940411"/>
            </a:xfrm>
            <a:prstGeom prst="rect">
              <a:avLst/>
            </a:prstGeom>
          </p:spPr>
        </p:pic>
        <p:pic>
          <p:nvPicPr>
            <p:cNvPr id="16" name="図 15">
              <a:extLst>
                <a:ext uri="{FF2B5EF4-FFF2-40B4-BE49-F238E27FC236}">
                  <a16:creationId xmlns:a16="http://schemas.microsoft.com/office/drawing/2014/main" id="{9A44891E-4939-4AC7-91BD-5BE739661F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08166" y="3702565"/>
              <a:ext cx="904424" cy="964607"/>
            </a:xfrm>
            <a:prstGeom prst="rect">
              <a:avLst/>
            </a:prstGeom>
          </p:spPr>
        </p:pic>
        <p:pic>
          <p:nvPicPr>
            <p:cNvPr id="17" name="図 16">
              <a:extLst>
                <a:ext uri="{FF2B5EF4-FFF2-40B4-BE49-F238E27FC236}">
                  <a16:creationId xmlns:a16="http://schemas.microsoft.com/office/drawing/2014/main" id="{D2B70916-580F-4ED7-82B6-BA1D374378D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10892" y="3706719"/>
              <a:ext cx="1381102" cy="914120"/>
            </a:xfrm>
            <a:prstGeom prst="rect">
              <a:avLst/>
            </a:prstGeom>
          </p:spPr>
        </p:pic>
        <p:sp>
          <p:nvSpPr>
            <p:cNvPr id="19" name="正方形/長方形 18">
              <a:extLst>
                <a:ext uri="{FF2B5EF4-FFF2-40B4-BE49-F238E27FC236}">
                  <a16:creationId xmlns:a16="http://schemas.microsoft.com/office/drawing/2014/main" id="{BF1F75A4-8621-4287-A78C-CCBA09E48264}"/>
                </a:ext>
              </a:extLst>
            </p:cNvPr>
            <p:cNvSpPr/>
            <p:nvPr/>
          </p:nvSpPr>
          <p:spPr>
            <a:xfrm>
              <a:off x="10103150" y="4640257"/>
              <a:ext cx="1381102" cy="125818"/>
            </a:xfrm>
            <a:prstGeom prst="rect">
              <a:avLst/>
            </a:prstGeom>
          </p:spPr>
          <p:txBody>
            <a:bodyPr wrap="square" lIns="0" tIns="0" rIns="0" bIns="0">
              <a:spAutoFit/>
            </a:bodyPr>
            <a:lstStyle/>
            <a:p>
              <a:pPr marL="95250" indent="-95250"/>
              <a:r>
                <a:rPr lang="en-US" altLang="ja-JP" sz="800" dirty="0">
                  <a:latin typeface="BIZ UDPゴシック" panose="020B0400000000000000" pitchFamily="50" charset="-128"/>
                  <a:ea typeface="BIZ UDPゴシック" panose="020B0400000000000000" pitchFamily="50" charset="-128"/>
                  <a:cs typeface="Meiryo UI" panose="020B0604030504040204" pitchFamily="50" charset="-128"/>
                </a:rPr>
                <a:t>R6.5.30</a:t>
              </a:r>
              <a:r>
                <a:rPr lang="ja-JP" altLang="en-US" sz="800" dirty="0">
                  <a:latin typeface="BIZ UDPゴシック" panose="020B0400000000000000" pitchFamily="50" charset="-128"/>
                  <a:ea typeface="BIZ UDPゴシック" panose="020B0400000000000000" pitchFamily="50" charset="-128"/>
                  <a:cs typeface="Meiryo UI" panose="020B0604030504040204" pitchFamily="50" charset="-128"/>
                </a:rPr>
                <a:t>　清掃活動の様子</a:t>
              </a:r>
              <a:endParaRPr lang="en-US" altLang="ja-JP" sz="8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grpSp>
      <p:sp>
        <p:nvSpPr>
          <p:cNvPr id="34" name="四角形: 角を丸くする 33">
            <a:extLst>
              <a:ext uri="{FF2B5EF4-FFF2-40B4-BE49-F238E27FC236}">
                <a16:creationId xmlns:a16="http://schemas.microsoft.com/office/drawing/2014/main" id="{4FF9A2EB-7A0F-4B4F-9509-4884C2C2A535}"/>
              </a:ext>
            </a:extLst>
          </p:cNvPr>
          <p:cNvSpPr/>
          <p:nvPr/>
        </p:nvSpPr>
        <p:spPr>
          <a:xfrm>
            <a:off x="1158267" y="4944846"/>
            <a:ext cx="10225061" cy="1287306"/>
          </a:xfrm>
          <a:prstGeom prst="roundRect">
            <a:avLst>
              <a:gd name="adj" fmla="val 1253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solidFill>
                <a:schemeClr val="tx1"/>
              </a:solidFill>
              <a:latin typeface="BIZ UDPゴシック" panose="020B0400000000000000" pitchFamily="50" charset="-128"/>
              <a:ea typeface="BIZ UDPゴシック" panose="020B0400000000000000" pitchFamily="50" charset="-128"/>
            </a:endParaRPr>
          </a:p>
        </p:txBody>
      </p:sp>
      <p:grpSp>
        <p:nvGrpSpPr>
          <p:cNvPr id="7" name="グループ化 6">
            <a:extLst>
              <a:ext uri="{FF2B5EF4-FFF2-40B4-BE49-F238E27FC236}">
                <a16:creationId xmlns:a16="http://schemas.microsoft.com/office/drawing/2014/main" id="{C26BA740-381A-4667-8A7B-E5DE4CD3EC09}"/>
              </a:ext>
            </a:extLst>
          </p:cNvPr>
          <p:cNvGrpSpPr/>
          <p:nvPr/>
        </p:nvGrpSpPr>
        <p:grpSpPr>
          <a:xfrm>
            <a:off x="1312379" y="4969233"/>
            <a:ext cx="10070949" cy="1269877"/>
            <a:chOff x="1312379" y="4969233"/>
            <a:chExt cx="10070949" cy="1269877"/>
          </a:xfrm>
        </p:grpSpPr>
        <p:pic>
          <p:nvPicPr>
            <p:cNvPr id="21" name="図 20">
              <a:extLst>
                <a:ext uri="{FF2B5EF4-FFF2-40B4-BE49-F238E27FC236}">
                  <a16:creationId xmlns:a16="http://schemas.microsoft.com/office/drawing/2014/main" id="{E437DE9C-46A9-4E9F-B410-5344AEE7836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311923" y="5204711"/>
              <a:ext cx="1260889" cy="940411"/>
            </a:xfrm>
            <a:prstGeom prst="rect">
              <a:avLst/>
            </a:prstGeom>
          </p:spPr>
        </p:pic>
        <p:sp>
          <p:nvSpPr>
            <p:cNvPr id="22" name="テキスト ボックス 21">
              <a:extLst>
                <a:ext uri="{FF2B5EF4-FFF2-40B4-BE49-F238E27FC236}">
                  <a16:creationId xmlns:a16="http://schemas.microsoft.com/office/drawing/2014/main" id="{435BC07E-4991-4B52-A06D-99CCA1441BCE}"/>
                </a:ext>
              </a:extLst>
            </p:cNvPr>
            <p:cNvSpPr txBox="1"/>
            <p:nvPr/>
          </p:nvSpPr>
          <p:spPr>
            <a:xfrm>
              <a:off x="5042354" y="4971478"/>
              <a:ext cx="4443851" cy="246221"/>
            </a:xfrm>
            <a:prstGeom prst="rect">
              <a:avLst/>
            </a:prstGeom>
            <a:noFill/>
          </p:spPr>
          <p:txBody>
            <a:bodyPr wrap="square">
              <a:spAutoFit/>
            </a:bodyPr>
            <a:lstStyle/>
            <a:p>
              <a:r>
                <a:rPr kumimoji="0" lang="en-US" altLang="ja-JP" sz="10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0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会場内にて</a:t>
              </a:r>
              <a:r>
                <a:rPr kumimoji="0" lang="ja-JP" altLang="en-US" sz="1000" b="1" dirty="0">
                  <a:latin typeface="BIZ UDPゴシック" panose="020B0400000000000000" pitchFamily="50" charset="-128"/>
                  <a:ea typeface="BIZ UDPゴシック" panose="020B0400000000000000" pitchFamily="50" charset="-128"/>
                </a:rPr>
                <a:t>展示</a:t>
              </a:r>
              <a:r>
                <a:rPr kumimoji="0" lang="en-US" altLang="ja-JP" sz="10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0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0" lang="en-US" altLang="ja-JP" sz="10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0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会場内にて使用</a:t>
              </a:r>
              <a:r>
                <a:rPr kumimoji="0" lang="en-US" altLang="ja-JP" sz="10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p>
          </p:txBody>
        </p:sp>
        <p:pic>
          <p:nvPicPr>
            <p:cNvPr id="23" name="図 22">
              <a:extLst>
                <a:ext uri="{FF2B5EF4-FFF2-40B4-BE49-F238E27FC236}">
                  <a16:creationId xmlns:a16="http://schemas.microsoft.com/office/drawing/2014/main" id="{6F81CE33-CDC6-4C04-B933-6B2767C2843D}"/>
                </a:ext>
              </a:extLst>
            </p:cNvPr>
            <p:cNvPicPr/>
            <p:nvPr/>
          </p:nvPicPr>
          <p:blipFill rotWithShape="1">
            <a:blip r:embed="rId8" cstate="email">
              <a:extLst>
                <a:ext uri="{28A0092B-C50C-407E-A947-70E740481C1C}">
                  <a14:useLocalDpi xmlns:a14="http://schemas.microsoft.com/office/drawing/2010/main"/>
                </a:ext>
              </a:extLst>
            </a:blip>
            <a:srcRect/>
            <a:stretch/>
          </p:blipFill>
          <p:spPr bwMode="auto">
            <a:xfrm>
              <a:off x="1629692" y="5210506"/>
              <a:ext cx="1260889" cy="837042"/>
            </a:xfrm>
            <a:prstGeom prst="rect">
              <a:avLst/>
            </a:prstGeom>
            <a:noFill/>
            <a:ln>
              <a:noFill/>
            </a:ln>
            <a:extLst>
              <a:ext uri="{53640926-AAD7-44D8-BBD7-CCE9431645EC}">
                <a14:shadowObscured xmlns:a14="http://schemas.microsoft.com/office/drawing/2010/main"/>
              </a:ext>
            </a:extLst>
          </p:spPr>
        </p:pic>
        <p:sp>
          <p:nvSpPr>
            <p:cNvPr id="24" name="テキスト ボックス 23">
              <a:extLst>
                <a:ext uri="{FF2B5EF4-FFF2-40B4-BE49-F238E27FC236}">
                  <a16:creationId xmlns:a16="http://schemas.microsoft.com/office/drawing/2014/main" id="{F12B0935-A076-4CF0-AA59-AA973E703781}"/>
                </a:ext>
              </a:extLst>
            </p:cNvPr>
            <p:cNvSpPr txBox="1"/>
            <p:nvPr/>
          </p:nvSpPr>
          <p:spPr>
            <a:xfrm>
              <a:off x="1436239" y="6023666"/>
              <a:ext cx="3197934" cy="215444"/>
            </a:xfrm>
            <a:prstGeom prst="rect">
              <a:avLst/>
            </a:prstGeom>
            <a:noFill/>
          </p:spPr>
          <p:txBody>
            <a:bodyPr wrap="square">
              <a:spAutoFit/>
            </a:bodyPr>
            <a:lstStyle/>
            <a:p>
              <a:r>
                <a:rPr lang="ja-JP" altLang="en-US" sz="800" dirty="0">
                  <a:latin typeface="BIZ UDPゴシック" panose="020B0400000000000000" pitchFamily="50" charset="-128"/>
                  <a:ea typeface="BIZ UDPゴシック" panose="020B0400000000000000" pitchFamily="50" charset="-128"/>
                </a:rPr>
                <a:t>バイオプラスチック製知育玩具      バイオプラスチック製無針注射器　</a:t>
              </a:r>
            </a:p>
          </p:txBody>
        </p:sp>
        <p:sp>
          <p:nvSpPr>
            <p:cNvPr id="25" name="テキスト ボックス 24">
              <a:extLst>
                <a:ext uri="{FF2B5EF4-FFF2-40B4-BE49-F238E27FC236}">
                  <a16:creationId xmlns:a16="http://schemas.microsoft.com/office/drawing/2014/main" id="{157BD39F-EB5D-43EC-B04B-8F07C967A97D}"/>
                </a:ext>
              </a:extLst>
            </p:cNvPr>
            <p:cNvSpPr txBox="1"/>
            <p:nvPr/>
          </p:nvSpPr>
          <p:spPr>
            <a:xfrm>
              <a:off x="1312379" y="4969233"/>
              <a:ext cx="2743924" cy="246221"/>
            </a:xfrm>
            <a:prstGeom prst="rect">
              <a:avLst/>
            </a:prstGeom>
            <a:noFill/>
          </p:spPr>
          <p:txBody>
            <a:bodyPr wrap="square">
              <a:spAutoFit/>
            </a:bodyPr>
            <a:lstStyle/>
            <a:p>
              <a:r>
                <a:rPr lang="en-US" altLang="ja-JP" sz="1000" b="1" dirty="0">
                  <a:latin typeface="BIZ UDPゴシック" panose="020B0400000000000000" pitchFamily="50" charset="-128"/>
                  <a:ea typeface="BIZ UDPゴシック" panose="020B0400000000000000" pitchFamily="50" charset="-128"/>
                </a:rPr>
                <a:t>【</a:t>
              </a:r>
              <a:r>
                <a:rPr lang="ja-JP" altLang="en-US" sz="1000" b="1" dirty="0">
                  <a:latin typeface="BIZ UDPゴシック" panose="020B0400000000000000" pitchFamily="50" charset="-128"/>
                  <a:ea typeface="BIZ UDPゴシック" panose="020B0400000000000000" pitchFamily="50" charset="-128"/>
                </a:rPr>
                <a:t>大阪ヘルスケアパビリオンにて展示</a:t>
              </a:r>
              <a:r>
                <a:rPr lang="en-US" altLang="ja-JP" sz="1000" b="1" dirty="0">
                  <a:latin typeface="BIZ UDPゴシック" panose="020B0400000000000000" pitchFamily="50" charset="-128"/>
                  <a:ea typeface="BIZ UDPゴシック" panose="020B0400000000000000" pitchFamily="50" charset="-128"/>
                </a:rPr>
                <a:t>】</a:t>
              </a:r>
            </a:p>
          </p:txBody>
        </p:sp>
        <p:pic>
          <p:nvPicPr>
            <p:cNvPr id="29" name="図 28">
              <a:extLst>
                <a:ext uri="{FF2B5EF4-FFF2-40B4-BE49-F238E27FC236}">
                  <a16:creationId xmlns:a16="http://schemas.microsoft.com/office/drawing/2014/main" id="{2C697CEE-24A9-4A28-9C0F-0C28201FCEDD}"/>
                </a:ext>
              </a:extLst>
            </p:cNvPr>
            <p:cNvPicPr/>
            <p:nvPr/>
          </p:nvPicPr>
          <p:blipFill>
            <a:blip r:embed="rId9" cstate="email">
              <a:extLst>
                <a:ext uri="{28A0092B-C50C-407E-A947-70E740481C1C}">
                  <a14:useLocalDpi xmlns:a14="http://schemas.microsoft.com/office/drawing/2010/main"/>
                </a:ext>
              </a:extLst>
            </a:blip>
            <a:srcRect/>
            <a:stretch>
              <a:fillRect/>
            </a:stretch>
          </p:blipFill>
          <p:spPr bwMode="auto">
            <a:xfrm>
              <a:off x="3147346" y="5204711"/>
              <a:ext cx="1260890" cy="819076"/>
            </a:xfrm>
            <a:prstGeom prst="rect">
              <a:avLst/>
            </a:prstGeom>
            <a:noFill/>
            <a:ln>
              <a:noFill/>
            </a:ln>
          </p:spPr>
        </p:pic>
        <p:sp>
          <p:nvSpPr>
            <p:cNvPr id="31" name="テキスト ボックス 30">
              <a:extLst>
                <a:ext uri="{FF2B5EF4-FFF2-40B4-BE49-F238E27FC236}">
                  <a16:creationId xmlns:a16="http://schemas.microsoft.com/office/drawing/2014/main" id="{EAF14AA2-2380-4487-AE30-D4C95E1BEA51}"/>
                </a:ext>
              </a:extLst>
            </p:cNvPr>
            <p:cNvSpPr txBox="1"/>
            <p:nvPr/>
          </p:nvSpPr>
          <p:spPr>
            <a:xfrm>
              <a:off x="6572812" y="5254463"/>
              <a:ext cx="1203113"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ja-JP" altLang="en-US" sz="800" dirty="0">
                  <a:latin typeface="BIZ UDPゴシック" panose="020B0400000000000000" pitchFamily="50" charset="-128"/>
                  <a:ea typeface="BIZ UDPゴシック" panose="020B0400000000000000" pitchFamily="50" charset="-128"/>
                </a:rPr>
                <a:t>バイオプラスチックを使用したオブジェ</a:t>
              </a:r>
            </a:p>
          </p:txBody>
        </p:sp>
        <p:sp>
          <p:nvSpPr>
            <p:cNvPr id="32" name="テキスト ボックス 31">
              <a:extLst>
                <a:ext uri="{FF2B5EF4-FFF2-40B4-BE49-F238E27FC236}">
                  <a16:creationId xmlns:a16="http://schemas.microsoft.com/office/drawing/2014/main" id="{F16E333C-B3EE-462E-90AC-233C6ED8905E}"/>
                </a:ext>
              </a:extLst>
            </p:cNvPr>
            <p:cNvSpPr txBox="1"/>
            <p:nvPr/>
          </p:nvSpPr>
          <p:spPr>
            <a:xfrm>
              <a:off x="6601774" y="5549939"/>
              <a:ext cx="2043180" cy="2000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ja-JP" altLang="en-US" sz="700" dirty="0">
                  <a:latin typeface="BIZ UDPゴシック" panose="020B0400000000000000" pitchFamily="50" charset="-128"/>
                  <a:ea typeface="BIZ UDPゴシック" panose="020B0400000000000000" pitchFamily="50" charset="-128"/>
                </a:rPr>
                <a:t>（提供：パナソニック ホールディングス株式会社）</a:t>
              </a:r>
            </a:p>
          </p:txBody>
        </p:sp>
        <p:pic>
          <p:nvPicPr>
            <p:cNvPr id="33" name="図 32">
              <a:extLst>
                <a:ext uri="{FF2B5EF4-FFF2-40B4-BE49-F238E27FC236}">
                  <a16:creationId xmlns:a16="http://schemas.microsoft.com/office/drawing/2014/main" id="{27036EFB-803E-48B2-A2EB-8E4F830E061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651877" y="5233735"/>
              <a:ext cx="1413409" cy="932184"/>
            </a:xfrm>
            <a:prstGeom prst="rect">
              <a:avLst/>
            </a:prstGeom>
          </p:spPr>
        </p:pic>
        <p:sp>
          <p:nvSpPr>
            <p:cNvPr id="35" name="テキスト ボックス 34">
              <a:extLst>
                <a:ext uri="{FF2B5EF4-FFF2-40B4-BE49-F238E27FC236}">
                  <a16:creationId xmlns:a16="http://schemas.microsoft.com/office/drawing/2014/main" id="{0057B775-01E3-46E7-9ADC-E653260C9121}"/>
                </a:ext>
              </a:extLst>
            </p:cNvPr>
            <p:cNvSpPr txBox="1"/>
            <p:nvPr/>
          </p:nvSpPr>
          <p:spPr>
            <a:xfrm>
              <a:off x="10030699" y="5569711"/>
              <a:ext cx="1352629" cy="2000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zh-CN" altLang="en-US" sz="700" dirty="0">
                  <a:latin typeface="BIZ UDPゴシック" panose="020B0400000000000000" pitchFamily="50" charset="-128"/>
                  <a:ea typeface="BIZ UDPゴシック" panose="020B0400000000000000" pitchFamily="50" charset="-128"/>
                </a:rPr>
                <a:t>（提供：三井化学株式会社）</a:t>
              </a:r>
            </a:p>
          </p:txBody>
        </p:sp>
        <p:sp>
          <p:nvSpPr>
            <p:cNvPr id="36" name="テキスト ボックス 35">
              <a:extLst>
                <a:ext uri="{FF2B5EF4-FFF2-40B4-BE49-F238E27FC236}">
                  <a16:creationId xmlns:a16="http://schemas.microsoft.com/office/drawing/2014/main" id="{937A07D8-6F7F-4F50-96F3-40AD816807C2}"/>
                </a:ext>
              </a:extLst>
            </p:cNvPr>
            <p:cNvSpPr txBox="1"/>
            <p:nvPr/>
          </p:nvSpPr>
          <p:spPr>
            <a:xfrm>
              <a:off x="10041643" y="5254463"/>
              <a:ext cx="1158137"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ja-JP" altLang="en-US" sz="800" dirty="0">
                  <a:latin typeface="BIZ UDPゴシック" panose="020B0400000000000000" pitchFamily="50" charset="-128"/>
                  <a:ea typeface="BIZ UDPゴシック" panose="020B0400000000000000" pitchFamily="50" charset="-128"/>
                </a:rPr>
                <a:t>バイオマス樹脂を使用した床材タイル</a:t>
              </a:r>
            </a:p>
            <a:p>
              <a:endParaRPr lang="ja-JP" altLang="en-US" sz="800" dirty="0">
                <a:latin typeface="BIZ UDPゴシック" panose="020B0400000000000000" pitchFamily="50" charset="-128"/>
                <a:ea typeface="BIZ UDPゴシック" panose="020B0400000000000000" pitchFamily="50" charset="-128"/>
              </a:endParaRPr>
            </a:p>
          </p:txBody>
        </p:sp>
      </p:grpSp>
      <p:sp>
        <p:nvSpPr>
          <p:cNvPr id="38" name="四角形: 角を丸くする 37">
            <a:extLst>
              <a:ext uri="{FF2B5EF4-FFF2-40B4-BE49-F238E27FC236}">
                <a16:creationId xmlns:a16="http://schemas.microsoft.com/office/drawing/2014/main" id="{7E06C841-B7F1-4A65-AAA4-AD9897894C56}"/>
              </a:ext>
            </a:extLst>
          </p:cNvPr>
          <p:cNvSpPr/>
          <p:nvPr/>
        </p:nvSpPr>
        <p:spPr>
          <a:xfrm>
            <a:off x="6272981" y="712587"/>
            <a:ext cx="5223845" cy="1159462"/>
          </a:xfrm>
          <a:prstGeom prst="roundRect">
            <a:avLst>
              <a:gd name="adj" fmla="val 1253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nchorCtr="0"/>
          <a:lstStyle/>
          <a:p>
            <a:r>
              <a:rPr lang="ja-JP" altLang="en-US" sz="1000" dirty="0">
                <a:solidFill>
                  <a:schemeClr val="tx1"/>
                </a:solidFill>
                <a:latin typeface="BIZ UDPゴシック" panose="020B0400000000000000" pitchFamily="50" charset="-128"/>
                <a:ea typeface="BIZ UDPゴシック" panose="020B0400000000000000" pitchFamily="50" charset="-128"/>
              </a:rPr>
              <a:t>　　大阪シティバス　　　　　　岸和田観光バス　　　　　　　南海バス　　　　　　　　　　阪急バス</a:t>
            </a:r>
          </a:p>
        </p:txBody>
      </p:sp>
      <p:pic>
        <p:nvPicPr>
          <p:cNvPr id="39" name="図 38">
            <a:extLst>
              <a:ext uri="{FF2B5EF4-FFF2-40B4-BE49-F238E27FC236}">
                <a16:creationId xmlns:a16="http://schemas.microsoft.com/office/drawing/2014/main" id="{BC8AB6A7-FB19-4BDF-8C91-4FC26616C34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24856" y="922542"/>
            <a:ext cx="1034230" cy="740901"/>
          </a:xfrm>
          <a:prstGeom prst="rect">
            <a:avLst/>
          </a:prstGeom>
          <a:effectLst>
            <a:softEdge rad="38100"/>
          </a:effectLst>
        </p:spPr>
      </p:pic>
      <p:pic>
        <p:nvPicPr>
          <p:cNvPr id="40" name="図 39">
            <a:extLst>
              <a:ext uri="{FF2B5EF4-FFF2-40B4-BE49-F238E27FC236}">
                <a16:creationId xmlns:a16="http://schemas.microsoft.com/office/drawing/2014/main" id="{353B7AC3-48CB-49C5-A16A-CAC6AF471B3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173667" y="911562"/>
            <a:ext cx="1183369" cy="690792"/>
          </a:xfrm>
          <a:prstGeom prst="rect">
            <a:avLst/>
          </a:prstGeom>
          <a:effectLst>
            <a:softEdge rad="38100"/>
          </a:effectLst>
        </p:spPr>
      </p:pic>
      <p:pic>
        <p:nvPicPr>
          <p:cNvPr id="41" name="図 40">
            <a:extLst>
              <a:ext uri="{FF2B5EF4-FFF2-40B4-BE49-F238E27FC236}">
                <a16:creationId xmlns:a16="http://schemas.microsoft.com/office/drawing/2014/main" id="{299F3EDE-E152-4C98-933A-265E4B0C69D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839562" y="895904"/>
            <a:ext cx="1288393" cy="803351"/>
          </a:xfrm>
          <a:prstGeom prst="rect">
            <a:avLst/>
          </a:prstGeom>
          <a:effectLst>
            <a:softEdge rad="76200"/>
          </a:effectLst>
        </p:spPr>
      </p:pic>
      <p:pic>
        <p:nvPicPr>
          <p:cNvPr id="42" name="図 41">
            <a:extLst>
              <a:ext uri="{FF2B5EF4-FFF2-40B4-BE49-F238E27FC236}">
                <a16:creationId xmlns:a16="http://schemas.microsoft.com/office/drawing/2014/main" id="{4A83E491-B7CA-4B47-A35A-8947F368906A}"/>
              </a:ext>
            </a:extLst>
          </p:cNvPr>
          <p:cNvPicPr>
            <a:picLocks noChangeAspect="1"/>
          </p:cNvPicPr>
          <p:nvPr/>
        </p:nvPicPr>
        <p:blipFill>
          <a:blip r:embed="rId14" cstate="screen">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364277" y="857851"/>
            <a:ext cx="1251096" cy="867072"/>
          </a:xfrm>
          <a:prstGeom prst="rect">
            <a:avLst/>
          </a:prstGeom>
          <a:effectLst>
            <a:softEdge rad="50800"/>
          </a:effectLst>
        </p:spPr>
      </p:pic>
    </p:spTree>
    <p:extLst>
      <p:ext uri="{BB962C8B-B14F-4D97-AF65-F5344CB8AC3E}">
        <p14:creationId xmlns:p14="http://schemas.microsoft.com/office/powerpoint/2010/main" val="64825350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764338" y="6662057"/>
            <a:ext cx="2992776" cy="195943"/>
          </a:xfrm>
          <a:prstGeom prst="rect">
            <a:avLst/>
          </a:prstGeom>
          <a:solidFill>
            <a:srgbClr val="E6001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8" name="正方形/長方形 7"/>
          <p:cNvSpPr/>
          <p:nvPr/>
        </p:nvSpPr>
        <p:spPr>
          <a:xfrm>
            <a:off x="661576" y="442698"/>
            <a:ext cx="11366864" cy="153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8" name="テキスト ボックス 17"/>
          <p:cNvSpPr txBox="1"/>
          <p:nvPr/>
        </p:nvSpPr>
        <p:spPr>
          <a:xfrm>
            <a:off x="989378" y="106088"/>
            <a:ext cx="9430539" cy="461665"/>
          </a:xfrm>
          <a:prstGeom prst="rect">
            <a:avLst/>
          </a:prstGeom>
          <a:solidFill>
            <a:schemeClr val="tx2">
              <a:lumMod val="50000"/>
            </a:schemeClr>
          </a:solidFill>
        </p:spPr>
        <p:txBody>
          <a:bodyPr wrap="square" rtlCol="0">
            <a:spAutoFit/>
          </a:bodyPr>
          <a:lstStyle/>
          <a:p>
            <a:r>
              <a:rPr kumimoji="1" lang="ja-JP" altLang="en-US" sz="2400" b="1" i="0" u="none" strike="noStrike" kern="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sym typeface="Calibri"/>
              </a:rPr>
              <a:t>スーパーシティの推進に関する取組み（スーパーシティ部会）　　　</a:t>
            </a:r>
            <a:r>
              <a:rPr kumimoji="1" lang="ja-JP" altLang="en-US" sz="2400" b="1" dirty="0">
                <a:solidFill>
                  <a:schemeClr val="bg1"/>
                </a:solidFill>
                <a:latin typeface="BIZ UDPゴシック" panose="020B0400000000000000" pitchFamily="50" charset="-128"/>
                <a:ea typeface="BIZ UDPゴシック" panose="020B0400000000000000" pitchFamily="50" charset="-128"/>
              </a:rPr>
              <a:t>　　　　　</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2862353918"/>
              </p:ext>
            </p:extLst>
          </p:nvPr>
        </p:nvGraphicFramePr>
        <p:xfrm>
          <a:off x="609639" y="996989"/>
          <a:ext cx="11020682" cy="720560"/>
        </p:xfrm>
        <a:graphic>
          <a:graphicData uri="http://schemas.openxmlformats.org/drawingml/2006/table">
            <a:tbl>
              <a:tblPr firstRow="1" bandRow="1">
                <a:tableStyleId>{5C22544A-7EE6-4342-B048-85BDC9FD1C3A}</a:tableStyleId>
              </a:tblPr>
              <a:tblGrid>
                <a:gridCol w="5510341">
                  <a:extLst>
                    <a:ext uri="{9D8B030D-6E8A-4147-A177-3AD203B41FA5}">
                      <a16:colId xmlns:a16="http://schemas.microsoft.com/office/drawing/2014/main" val="3210187183"/>
                    </a:ext>
                  </a:extLst>
                </a:gridCol>
                <a:gridCol w="5510341">
                  <a:extLst>
                    <a:ext uri="{9D8B030D-6E8A-4147-A177-3AD203B41FA5}">
                      <a16:colId xmlns:a16="http://schemas.microsoft.com/office/drawing/2014/main" val="1381428020"/>
                    </a:ext>
                  </a:extLst>
                </a:gridCol>
              </a:tblGrid>
              <a:tr h="312118">
                <a:tc>
                  <a:txBody>
                    <a:bodyPr/>
                    <a:lstStyle/>
                    <a:p>
                      <a:pPr algn="ctr"/>
                      <a:r>
                        <a:rPr kumimoji="1" lang="ja-JP" altLang="en-US" sz="1400" dirty="0">
                          <a:latin typeface="BIZ UDPゴシック" panose="020B0400000000000000" pitchFamily="50" charset="-128"/>
                          <a:ea typeface="BIZ UDPゴシック" panose="020B0400000000000000" pitchFamily="50" charset="-128"/>
                        </a:rPr>
                        <a:t>大　　阪　　府</a:t>
                      </a:r>
                    </a:p>
                  </a:txBody>
                  <a:tcPr/>
                </a:tc>
                <a:tc>
                  <a:txBody>
                    <a:bodyPr/>
                    <a:lstStyle/>
                    <a:p>
                      <a:pPr algn="ctr"/>
                      <a:r>
                        <a:rPr kumimoji="1" lang="ja-JP" altLang="en-US" sz="1400" dirty="0">
                          <a:latin typeface="BIZ UDPゴシック" panose="020B0400000000000000" pitchFamily="50" charset="-128"/>
                          <a:ea typeface="BIZ UDPゴシック" panose="020B0400000000000000" pitchFamily="50" charset="-128"/>
                        </a:rPr>
                        <a:t>大　　阪　　市</a:t>
                      </a:r>
                    </a:p>
                  </a:txBody>
                  <a:tcPr/>
                </a:tc>
                <a:extLst>
                  <a:ext uri="{0D108BD9-81ED-4DB2-BD59-A6C34878D82A}">
                    <a16:rowId xmlns:a16="http://schemas.microsoft.com/office/drawing/2014/main" val="3769783393"/>
                  </a:ext>
                </a:extLst>
              </a:tr>
              <a:tr h="3634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Pゴシック" panose="020B0400000000000000" pitchFamily="50" charset="-128"/>
                          <a:ea typeface="BIZ UDPゴシック" panose="020B0400000000000000" pitchFamily="50" charset="-128"/>
                        </a:rPr>
                        <a:t>スマートシティ戦略部</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Pゴシック" panose="020B0400000000000000" pitchFamily="50" charset="-128"/>
                          <a:ea typeface="BIZ UDPゴシック" panose="020B0400000000000000" pitchFamily="50" charset="-128"/>
                        </a:rPr>
                        <a:t>デジタル統括室、経済戦略局</a:t>
                      </a:r>
                    </a:p>
                  </a:txBody>
                  <a:tcPr anchor="ctr"/>
                </a:tc>
                <a:extLst>
                  <a:ext uri="{0D108BD9-81ED-4DB2-BD59-A6C34878D82A}">
                    <a16:rowId xmlns:a16="http://schemas.microsoft.com/office/drawing/2014/main" val="121864346"/>
                  </a:ext>
                </a:extLst>
              </a:tr>
            </a:tbl>
          </a:graphicData>
        </a:graphic>
      </p:graphicFrame>
      <p:sp>
        <p:nvSpPr>
          <p:cNvPr id="14" name="正方形/長方形 13">
            <a:extLst>
              <a:ext uri="{FF2B5EF4-FFF2-40B4-BE49-F238E27FC236}">
                <a16:creationId xmlns:a16="http://schemas.microsoft.com/office/drawing/2014/main" id="{3F357C9B-ADD8-FD6F-BD91-865EAF8D0C77}"/>
              </a:ext>
            </a:extLst>
          </p:cNvPr>
          <p:cNvSpPr/>
          <p:nvPr/>
        </p:nvSpPr>
        <p:spPr>
          <a:xfrm>
            <a:off x="551782" y="3988660"/>
            <a:ext cx="11354952" cy="362343"/>
          </a:xfrm>
          <a:prstGeom prst="rect">
            <a:avLst/>
          </a:prstGeom>
          <a:noFill/>
          <a:ln w="12700" cap="flat" cmpd="sng" algn="ctr">
            <a:noFill/>
            <a:prstDash val="solid"/>
            <a:miter lim="800000"/>
          </a:ln>
          <a:effectLst/>
        </p:spPr>
        <p:txBody>
          <a:bodyPr rtlCol="0" anchor="t" anchorCtr="0">
            <a:spAutoFit/>
          </a:bodyPr>
          <a:lstStyle/>
          <a:p>
            <a:pPr defTabSz="457200" hangingPunct="1">
              <a:lnSpc>
                <a:spcPts val="2500"/>
              </a:lnSpc>
            </a:pP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（２）モビリティ</a:t>
            </a:r>
            <a:endParaRPr kumimoji="1" lang="en-US" altLang="ja-JP" sz="1600" b="1" kern="1200"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3F357C9B-ADD8-FD6F-BD91-865EAF8D0C77}"/>
              </a:ext>
            </a:extLst>
          </p:cNvPr>
          <p:cNvSpPr/>
          <p:nvPr/>
        </p:nvSpPr>
        <p:spPr>
          <a:xfrm>
            <a:off x="661576" y="4408523"/>
            <a:ext cx="11113476" cy="1149066"/>
          </a:xfrm>
          <a:prstGeom prst="rect">
            <a:avLst/>
          </a:prstGeom>
          <a:solidFill>
            <a:srgbClr val="FFFFFF"/>
          </a:solidFill>
          <a:ln w="25400" cap="flat" cmpd="sng" algn="ctr">
            <a:solidFill>
              <a:schemeClr val="accent1"/>
            </a:solidFill>
            <a:prstDash val="solid"/>
            <a:miter lim="800000"/>
          </a:ln>
          <a:effectLst/>
        </p:spPr>
        <p:txBody>
          <a:bodyPr rtlCol="0" anchor="t" anchorCtr="0">
            <a:noAutofit/>
          </a:bodyPr>
          <a:lstStyle/>
          <a:p>
            <a:r>
              <a:rPr kumimoji="1" lang="ja-JP" altLang="en-US" sz="1600" b="1" dirty="0">
                <a:solidFill>
                  <a:schemeClr val="tx1"/>
                </a:solidFill>
                <a:latin typeface="BIZ UDPゴシック" panose="020B0400000000000000" pitchFamily="50" charset="-128"/>
                <a:ea typeface="BIZ UDPゴシック" panose="020B0400000000000000" pitchFamily="50" charset="-128"/>
              </a:rPr>
              <a:t>▶万博アクセスや会場内での自動運転バス、</a:t>
            </a:r>
            <a:r>
              <a:rPr kumimoji="1" lang="en-US" altLang="ja-JP" sz="1600" b="1" dirty="0" err="1">
                <a:solidFill>
                  <a:schemeClr val="tx1"/>
                </a:solidFill>
                <a:latin typeface="BIZ UDPゴシック" panose="020B0400000000000000" pitchFamily="50" charset="-128"/>
                <a:ea typeface="BIZ UDPゴシック" panose="020B0400000000000000" pitchFamily="50" charset="-128"/>
              </a:rPr>
              <a:t>MaaS</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による移動の円滑化及び空飛ぶクルマのデモフライトを実施</a:t>
            </a:r>
          </a:p>
          <a:p>
            <a:r>
              <a:rPr kumimoji="1" lang="ja-JP" altLang="en-US" sz="1600" kern="1200" spc="-30" dirty="0">
                <a:solidFill>
                  <a:schemeClr val="tx1"/>
                </a:solidFill>
                <a:latin typeface="BIZ UDPゴシック" panose="020B0400000000000000" pitchFamily="50" charset="-128"/>
                <a:ea typeface="BIZ UDPゴシック" panose="020B0400000000000000" pitchFamily="50" charset="-128"/>
              </a:rPr>
              <a:t>　・万博会場へのアクセスや会場内移動の一部においてバスの自動運転を実施（一部の区間についてはレベル４）</a:t>
            </a:r>
            <a:endParaRPr kumimoji="1" lang="en-US" altLang="ja-JP" sz="1600" kern="1200" spc="-3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kern="1200" dirty="0">
                <a:solidFill>
                  <a:schemeClr val="tx1"/>
                </a:solidFill>
                <a:latin typeface="BIZ UDPゴシック" panose="020B0400000000000000" pitchFamily="50" charset="-128"/>
                <a:ea typeface="BIZ UDPゴシック" panose="020B0400000000000000" pitchFamily="50" charset="-128"/>
              </a:rPr>
              <a:t>　・空飛ぶクルマによる２地点間／周回飛行を実施</a:t>
            </a:r>
            <a:endParaRPr kumimoji="1" lang="en-US" altLang="ja-JP" sz="1600" kern="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kern="1200" dirty="0">
                <a:solidFill>
                  <a:schemeClr val="tx1"/>
                </a:solidFill>
                <a:latin typeface="BIZ UDPゴシック" panose="020B0400000000000000" pitchFamily="50" charset="-128"/>
                <a:ea typeface="BIZ UDPゴシック" panose="020B0400000000000000" pitchFamily="50" charset="-128"/>
              </a:rPr>
              <a:t>　・関西</a:t>
            </a:r>
            <a:r>
              <a:rPr kumimoji="1" lang="en-US" altLang="ja-JP" sz="1600" kern="1200" dirty="0" err="1">
                <a:solidFill>
                  <a:schemeClr val="tx1"/>
                </a:solidFill>
                <a:latin typeface="BIZ UDPゴシック" panose="020B0400000000000000" pitchFamily="50" charset="-128"/>
                <a:ea typeface="BIZ UDPゴシック" panose="020B0400000000000000" pitchFamily="50" charset="-128"/>
              </a:rPr>
              <a:t>MaaS</a:t>
            </a:r>
            <a:r>
              <a:rPr kumimoji="1" lang="ja-JP" altLang="en-US" sz="1600" kern="1200" dirty="0">
                <a:solidFill>
                  <a:schemeClr val="tx1"/>
                </a:solidFill>
                <a:latin typeface="BIZ UDPゴシック" panose="020B0400000000000000" pitchFamily="50" charset="-128"/>
                <a:ea typeface="BIZ UDPゴシック" panose="020B0400000000000000" pitchFamily="50" charset="-128"/>
              </a:rPr>
              <a:t>協議会により観光、交通に関する電子チケット等のサービスを実施</a:t>
            </a:r>
            <a:endParaRPr kumimoji="1" lang="en-US" altLang="ja-JP" sz="1600" b="0"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endParaRPr lang="ja-JP" altLang="en-US" sz="1800" b="0" i="0" u="none" strike="noStrike" baseline="0" dirty="0">
              <a:latin typeface="BIZ UDPゴシック" panose="020B0400000000000000" pitchFamily="50" charset="-128"/>
              <a:ea typeface="BIZ UDPゴシック" panose="020B0400000000000000" pitchFamily="50" charset="-128"/>
            </a:endParaRPr>
          </a:p>
          <a:p>
            <a:r>
              <a:rPr lang="ja-JP" altLang="en-US" sz="1800" b="0" i="0" u="none" strike="noStrike" baseline="0" dirty="0">
                <a:solidFill>
                  <a:srgbClr val="000000"/>
                </a:solidFill>
                <a:latin typeface="BIZ UDPゴシック" panose="020B0400000000000000" pitchFamily="50" charset="-128"/>
                <a:ea typeface="BIZ UDPゴシック" panose="020B0400000000000000" pitchFamily="50" charset="-128"/>
              </a:rPr>
              <a:t>	</a:t>
            </a:r>
          </a:p>
          <a:p>
            <a:pPr>
              <a:spcBef>
                <a:spcPts val="600"/>
              </a:spcBef>
            </a:pP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p:txBody>
      </p:sp>
      <p:sp>
        <p:nvSpPr>
          <p:cNvPr id="19" name="正方形/長方形 18">
            <a:extLst>
              <a:ext uri="{FF2B5EF4-FFF2-40B4-BE49-F238E27FC236}">
                <a16:creationId xmlns:a16="http://schemas.microsoft.com/office/drawing/2014/main" id="{3F357C9B-ADD8-FD6F-BD91-865EAF8D0C77}"/>
              </a:ext>
            </a:extLst>
          </p:cNvPr>
          <p:cNvSpPr/>
          <p:nvPr/>
        </p:nvSpPr>
        <p:spPr>
          <a:xfrm>
            <a:off x="589167" y="1878778"/>
            <a:ext cx="11354952" cy="373500"/>
          </a:xfrm>
          <a:prstGeom prst="rect">
            <a:avLst/>
          </a:prstGeom>
          <a:noFill/>
          <a:ln w="12700" cap="flat" cmpd="sng" algn="ctr">
            <a:noFill/>
            <a:prstDash val="solid"/>
            <a:miter lim="800000"/>
          </a:ln>
          <a:effectLst/>
        </p:spPr>
        <p:txBody>
          <a:bodyPr rtlCol="0" anchor="t" anchorCtr="0">
            <a:spAutoFit/>
          </a:bodyPr>
          <a:lstStyle/>
          <a:p>
            <a:pPr defTabSz="457200" hangingPunct="1">
              <a:lnSpc>
                <a:spcPts val="2500"/>
              </a:lnSpc>
            </a:pP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（１）ヘルスケア</a:t>
            </a:r>
            <a:endParaRPr kumimoji="1" lang="en-US" altLang="ja-JP" sz="1600" b="1" kern="1200" dirty="0">
              <a:solidFill>
                <a:schemeClr val="tx1"/>
              </a:solidFill>
              <a:latin typeface="BIZ UDPゴシック" panose="020B0400000000000000" pitchFamily="50" charset="-128"/>
              <a:ea typeface="BIZ UDPゴシック" panose="020B0400000000000000" pitchFamily="50" charset="-128"/>
            </a:endParaRPr>
          </a:p>
        </p:txBody>
      </p:sp>
      <p:sp>
        <p:nvSpPr>
          <p:cNvPr id="21" name="正方形/長方形 20">
            <a:extLst>
              <a:ext uri="{FF2B5EF4-FFF2-40B4-BE49-F238E27FC236}">
                <a16:creationId xmlns:a16="http://schemas.microsoft.com/office/drawing/2014/main" id="{3F357C9B-ADD8-FD6F-BD91-865EAF8D0C77}"/>
              </a:ext>
            </a:extLst>
          </p:cNvPr>
          <p:cNvSpPr/>
          <p:nvPr/>
        </p:nvSpPr>
        <p:spPr>
          <a:xfrm>
            <a:off x="661576" y="2256901"/>
            <a:ext cx="11135364" cy="1603838"/>
          </a:xfrm>
          <a:prstGeom prst="rect">
            <a:avLst/>
          </a:prstGeom>
          <a:solidFill>
            <a:srgbClr val="FFFFFF"/>
          </a:solidFill>
          <a:ln w="25400" cap="flat" cmpd="sng" algn="ctr">
            <a:solidFill>
              <a:schemeClr val="accent1"/>
            </a:solidFill>
            <a:prstDash val="solid"/>
            <a:miter lim="800000"/>
          </a:ln>
          <a:effectLst/>
        </p:spPr>
        <p:txBody>
          <a:bodyPr rtlCol="0" anchor="t" anchorCtr="0">
            <a:noAutofit/>
          </a:bodyPr>
          <a:lstStyle/>
          <a:p>
            <a:r>
              <a:rPr kumimoji="1" lang="ja-JP" altLang="en-US"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0"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「大阪</a:t>
            </a:r>
            <a:r>
              <a:rPr kumimoji="1" lang="ja-JP" altLang="en-US" sz="1600" dirty="0">
                <a:solidFill>
                  <a:schemeClr val="tx1"/>
                </a:solidFill>
                <a:latin typeface="BIZ UDPゴシック" panose="020B0400000000000000" pitchFamily="50" charset="-128"/>
                <a:ea typeface="BIZ UDPゴシック" panose="020B0400000000000000" pitchFamily="50" charset="-128"/>
              </a:rPr>
              <a:t>ヘルスケア</a:t>
            </a:r>
            <a:r>
              <a:rPr kumimoji="1" lang="ja-JP" altLang="en-US" sz="1600" b="0"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パビリオン」において、</a:t>
            </a:r>
            <a:r>
              <a:rPr kumimoji="1" lang="en-US" altLang="ja-JP" sz="1600" b="0"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REBORN</a:t>
            </a:r>
            <a:r>
              <a:rPr kumimoji="1" lang="ja-JP" altLang="en-US" sz="1600" b="0"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をテーマに未来の医療・健康サービス</a:t>
            </a:r>
            <a:r>
              <a:rPr kumimoji="1" lang="ja-JP" altLang="en-US" sz="1600" dirty="0">
                <a:solidFill>
                  <a:schemeClr val="tx1"/>
                </a:solidFill>
                <a:latin typeface="BIZ UDPゴシック" panose="020B0400000000000000" pitchFamily="50" charset="-128"/>
                <a:ea typeface="BIZ UDPゴシック" panose="020B0400000000000000" pitchFamily="50" charset="-128"/>
              </a:rPr>
              <a:t>を提供</a:t>
            </a:r>
          </a:p>
          <a:p>
            <a:pPr algn="l"/>
            <a:r>
              <a:rPr kumimoji="1" lang="ja-JP" altLang="en-US" sz="1600" b="1" i="0" u="none" strike="noStrike" baseline="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i="0" u="none" strike="noStrike" baseline="0" dirty="0">
                <a:solidFill>
                  <a:schemeClr val="tx1"/>
                </a:solidFill>
                <a:latin typeface="BIZ UDPゴシック" panose="020B0400000000000000" pitchFamily="50" charset="-128"/>
                <a:ea typeface="BIZ UDPゴシック" panose="020B0400000000000000" pitchFamily="50" charset="-128"/>
              </a:rPr>
              <a:t>・パビリオン来館者には、健康データを測定する「カラダ測定ポッド」に入っていただき、</a:t>
            </a:r>
            <a:endParaRPr kumimoji="1" lang="en-US" altLang="ja-JP" sz="1600" i="0" u="none" strike="noStrike" baseline="0" dirty="0">
              <a:solidFill>
                <a:schemeClr val="tx1"/>
              </a:solidFill>
              <a:latin typeface="BIZ UDPゴシック" panose="020B0400000000000000" pitchFamily="50" charset="-128"/>
              <a:ea typeface="BIZ UDPゴシック" panose="020B0400000000000000" pitchFamily="50" charset="-128"/>
            </a:endParaRPr>
          </a:p>
          <a:p>
            <a:pPr algn="l"/>
            <a:r>
              <a:rPr kumimoji="1"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i="0" u="none" strike="noStrike" baseline="0" dirty="0">
                <a:solidFill>
                  <a:schemeClr val="tx1"/>
                </a:solidFill>
                <a:latin typeface="BIZ UDPゴシック" panose="020B0400000000000000" pitchFamily="50" charset="-128"/>
                <a:ea typeface="BIZ UDPゴシック" panose="020B0400000000000000" pitchFamily="50" charset="-128"/>
              </a:rPr>
              <a:t>心血管や筋骨格、肌・髪等の測定したデータをもとに生み出される</a:t>
            </a:r>
            <a:r>
              <a:rPr kumimoji="1" lang="en-US" altLang="ja-JP" sz="1600" b="1" i="0" u="sng" strike="noStrike" baseline="0" dirty="0">
                <a:solidFill>
                  <a:schemeClr val="tx1"/>
                </a:solidFill>
                <a:latin typeface="BIZ UDPゴシック" panose="020B0400000000000000" pitchFamily="50" charset="-128"/>
                <a:ea typeface="BIZ UDPゴシック" panose="020B0400000000000000" pitchFamily="50" charset="-128"/>
              </a:rPr>
              <a:t>25</a:t>
            </a:r>
            <a:r>
              <a:rPr kumimoji="1" lang="ja-JP" altLang="en-US" sz="1600" b="1" i="0" u="sng" strike="noStrike" baseline="0" dirty="0">
                <a:solidFill>
                  <a:schemeClr val="tx1"/>
                </a:solidFill>
                <a:latin typeface="BIZ UDPゴシック" panose="020B0400000000000000" pitchFamily="50" charset="-128"/>
                <a:ea typeface="BIZ UDPゴシック" panose="020B0400000000000000" pitchFamily="50" charset="-128"/>
              </a:rPr>
              <a:t>年後の</a:t>
            </a:r>
            <a:endParaRPr kumimoji="1" lang="en-US" altLang="ja-JP" sz="1600" b="1" u="sng" dirty="0">
              <a:solidFill>
                <a:schemeClr val="tx1"/>
              </a:solidFill>
              <a:latin typeface="BIZ UDPゴシック" panose="020B0400000000000000" pitchFamily="50" charset="-128"/>
              <a:ea typeface="BIZ UDPゴシック" panose="020B0400000000000000" pitchFamily="50" charset="-128"/>
            </a:endParaRPr>
          </a:p>
          <a:p>
            <a:pPr algn="l"/>
            <a:r>
              <a:rPr kumimoji="1" lang="ja-JP" altLang="en-US" sz="1600" b="1" i="0" strike="noStrike" baseline="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b="1" i="0" u="sng" strike="noStrike" baseline="0" dirty="0">
                <a:solidFill>
                  <a:schemeClr val="tx1"/>
                </a:solidFill>
                <a:latin typeface="BIZ UDPゴシック" panose="020B0400000000000000" pitchFamily="50" charset="-128"/>
                <a:ea typeface="BIZ UDPゴシック" panose="020B0400000000000000" pitchFamily="50" charset="-128"/>
              </a:rPr>
              <a:t>「ミライのじぶん」アバターとともに、</a:t>
            </a:r>
            <a:r>
              <a:rPr kumimoji="1" lang="en-US" altLang="ja-JP" sz="1600" b="1" i="0" u="sng" strike="noStrike" baseline="0" dirty="0">
                <a:solidFill>
                  <a:schemeClr val="tx1"/>
                </a:solidFill>
                <a:latin typeface="BIZ UDPゴシック" panose="020B0400000000000000" pitchFamily="50" charset="-128"/>
                <a:ea typeface="BIZ UDPゴシック" panose="020B0400000000000000" pitchFamily="50" charset="-128"/>
              </a:rPr>
              <a:t>2050</a:t>
            </a:r>
            <a:r>
              <a:rPr kumimoji="1" lang="ja-JP" altLang="en-US" sz="1600" b="1" i="0" u="sng" strike="noStrike" baseline="0" dirty="0">
                <a:solidFill>
                  <a:schemeClr val="tx1"/>
                </a:solidFill>
                <a:latin typeface="BIZ UDPゴシック" panose="020B0400000000000000" pitchFamily="50" charset="-128"/>
                <a:ea typeface="BIZ UDPゴシック" panose="020B0400000000000000" pitchFamily="50" charset="-128"/>
              </a:rPr>
              <a:t>年の「ミライの都市生活」の体験</a:t>
            </a:r>
            <a:r>
              <a:rPr kumimoji="1" lang="ja-JP" altLang="en-US" sz="1600" i="0" u="none" strike="noStrike" baseline="0" dirty="0">
                <a:solidFill>
                  <a:schemeClr val="tx1"/>
                </a:solidFill>
                <a:latin typeface="BIZ UDPゴシック" panose="020B0400000000000000" pitchFamily="50" charset="-128"/>
                <a:ea typeface="BIZ UDPゴシック" panose="020B0400000000000000" pitchFamily="50" charset="-128"/>
              </a:rPr>
              <a:t>を提供</a:t>
            </a:r>
          </a:p>
          <a:p>
            <a:pPr algn="l"/>
            <a:r>
              <a:rPr lang="ja-JP" altLang="en-US" sz="1600" b="0" i="0" strike="noStrike" baseline="0" dirty="0">
                <a:solidFill>
                  <a:schemeClr val="tx1"/>
                </a:solidFill>
                <a:latin typeface="BIZ UDPゴシック" panose="020B0400000000000000" pitchFamily="50" charset="-128"/>
                <a:ea typeface="BIZ UDPゴシック" panose="020B0400000000000000" pitchFamily="50" charset="-128"/>
              </a:rPr>
              <a:t>　・「ミライのヘルスケア」ゾーンでは、食や美容、フィットネス等をテーマとした</a:t>
            </a:r>
            <a:r>
              <a:rPr lang="ja-JP" altLang="en-US" sz="1600" b="1" i="0" u="sng" strike="noStrike" baseline="0" dirty="0">
                <a:solidFill>
                  <a:schemeClr val="tx1"/>
                </a:solidFill>
                <a:latin typeface="BIZ UDPゴシック" panose="020B0400000000000000" pitchFamily="50" charset="-128"/>
                <a:ea typeface="BIZ UDPゴシック" panose="020B0400000000000000" pitchFamily="50" charset="-128"/>
              </a:rPr>
              <a:t>協賛企業による</a:t>
            </a:r>
            <a:endParaRPr lang="en-US" altLang="ja-JP" sz="1600" b="1" i="0" u="sng" strike="noStrike" baseline="0" dirty="0">
              <a:solidFill>
                <a:schemeClr val="tx1"/>
              </a:solidFill>
              <a:latin typeface="BIZ UDPゴシック" panose="020B0400000000000000" pitchFamily="50" charset="-128"/>
              <a:ea typeface="BIZ UDPゴシック" panose="020B0400000000000000" pitchFamily="50" charset="-128"/>
            </a:endParaRPr>
          </a:p>
          <a:p>
            <a:pPr algn="l"/>
            <a:r>
              <a:rPr lang="ja-JP" altLang="en-US" sz="1600" b="1" i="0" strike="noStrike" baseline="0" dirty="0">
                <a:solidFill>
                  <a:schemeClr val="tx1"/>
                </a:solidFill>
                <a:latin typeface="BIZ UDPゴシック" panose="020B0400000000000000" pitchFamily="50" charset="-128"/>
                <a:ea typeface="BIZ UDPゴシック" panose="020B0400000000000000" pitchFamily="50" charset="-128"/>
              </a:rPr>
              <a:t>　 </a:t>
            </a:r>
            <a:r>
              <a:rPr lang="ja-JP" altLang="en-US" sz="1600" b="1" i="0" u="sng" strike="noStrike" baseline="0" dirty="0">
                <a:solidFill>
                  <a:schemeClr val="tx1"/>
                </a:solidFill>
                <a:latin typeface="BIZ UDPゴシック" panose="020B0400000000000000" pitchFamily="50" charset="-128"/>
                <a:ea typeface="BIZ UDPゴシック" panose="020B0400000000000000" pitchFamily="50" charset="-128"/>
              </a:rPr>
              <a:t>様々な展示コンテンツを展開</a:t>
            </a:r>
          </a:p>
          <a:p>
            <a:pPr algn="l"/>
            <a:endParaRPr lang="ja-JP" altLang="en-US" sz="1600" b="0" i="0" u="none" strike="noStrike" baseline="0" dirty="0">
              <a:solidFill>
                <a:srgbClr val="000000"/>
              </a:solidFill>
              <a:highlight>
                <a:srgbClr val="FFFF00"/>
              </a:highlight>
              <a:latin typeface="BIZ UDPゴシック" panose="020B0400000000000000" pitchFamily="50" charset="-128"/>
              <a:ea typeface="BIZ UDPゴシック" panose="020B0400000000000000" pitchFamily="50" charset="-128"/>
            </a:endParaRPr>
          </a:p>
        </p:txBody>
      </p:sp>
      <p:sp>
        <p:nvSpPr>
          <p:cNvPr id="2" name="スライド番号プレースホルダー 3">
            <a:extLst>
              <a:ext uri="{FF2B5EF4-FFF2-40B4-BE49-F238E27FC236}">
                <a16:creationId xmlns:a16="http://schemas.microsoft.com/office/drawing/2014/main" id="{F6A24376-0527-D79E-D78A-2F8C612C29C5}"/>
              </a:ext>
            </a:extLst>
          </p:cNvPr>
          <p:cNvSpPr>
            <a:spLocks noGrp="1"/>
          </p:cNvSpPr>
          <p:nvPr>
            <p:ph type="sldNum" sz="quarter" idx="2"/>
          </p:nvPr>
        </p:nvSpPr>
        <p:spPr>
          <a:xfrm>
            <a:off x="11836791" y="6379695"/>
            <a:ext cx="326369" cy="426463"/>
          </a:xfrm>
        </p:spPr>
        <p:txBody>
          <a:bodyPr/>
          <a:lstStyle/>
          <a:p>
            <a:fld id="{86CB4B4D-7CA3-9044-876B-883B54F8677D}" type="slidenum">
              <a:rPr lang="en-US" altLang="ja-JP" sz="1600" b="1" smtClean="0">
                <a:solidFill>
                  <a:schemeClr val="tx1"/>
                </a:solidFill>
                <a:latin typeface="游ゴシック" panose="020B0400000000000000" pitchFamily="50" charset="-128"/>
                <a:ea typeface="游ゴシック" panose="020B0400000000000000" pitchFamily="50" charset="-128"/>
              </a:rPr>
              <a:t>17</a:t>
            </a:fld>
            <a:endParaRPr lang="ja-JP" altLang="en-US" sz="1600" b="1" dirty="0">
              <a:solidFill>
                <a:schemeClr val="tx1"/>
              </a:solidFill>
              <a:latin typeface="游ゴシック" panose="020B0400000000000000" pitchFamily="50" charset="-128"/>
              <a:ea typeface="游ゴシック" panose="020B0400000000000000" pitchFamily="50" charset="-128"/>
            </a:endParaRPr>
          </a:p>
        </p:txBody>
      </p:sp>
      <p:pic>
        <p:nvPicPr>
          <p:cNvPr id="6" name="図 5" descr="道路を走っているバス  AI によって生成されたコンテンツは間違っている可能性があります。">
            <a:extLst>
              <a:ext uri="{FF2B5EF4-FFF2-40B4-BE49-F238E27FC236}">
                <a16:creationId xmlns:a16="http://schemas.microsoft.com/office/drawing/2014/main" id="{7185A904-8F93-2D27-740C-6AE5057A7D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4234" y="4498415"/>
            <a:ext cx="1196754" cy="957801"/>
          </a:xfrm>
          <a:prstGeom prst="rect">
            <a:avLst/>
          </a:prstGeom>
        </p:spPr>
      </p:pic>
      <p:pic>
        <p:nvPicPr>
          <p:cNvPr id="3" name="図 2">
            <a:extLst>
              <a:ext uri="{FF2B5EF4-FFF2-40B4-BE49-F238E27FC236}">
                <a16:creationId xmlns:a16="http://schemas.microsoft.com/office/drawing/2014/main" id="{78D1FE0C-CA1B-2361-35BA-B64F5CA5D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0568" y="2273353"/>
            <a:ext cx="2436372" cy="1563322"/>
          </a:xfrm>
          <a:prstGeom prst="rect">
            <a:avLst/>
          </a:prstGeom>
        </p:spPr>
      </p:pic>
      <p:sp>
        <p:nvSpPr>
          <p:cNvPr id="4" name="テキスト ボックス 3">
            <a:extLst>
              <a:ext uri="{FF2B5EF4-FFF2-40B4-BE49-F238E27FC236}">
                <a16:creationId xmlns:a16="http://schemas.microsoft.com/office/drawing/2014/main" id="{C4972764-8993-BE1F-C037-5B9F44269B5B}"/>
              </a:ext>
            </a:extLst>
          </p:cNvPr>
          <p:cNvSpPr txBox="1"/>
          <p:nvPr/>
        </p:nvSpPr>
        <p:spPr>
          <a:xfrm>
            <a:off x="589167" y="642533"/>
            <a:ext cx="1247790" cy="338554"/>
          </a:xfrm>
          <a:prstGeom prst="rect">
            <a:avLst/>
          </a:prstGeom>
          <a:noFill/>
        </p:spPr>
        <p:txBody>
          <a:bodyPr wrap="square" rtlCol="0">
            <a:spAutoFit/>
          </a:bodyPr>
          <a:lstStyle/>
          <a:p>
            <a:r>
              <a:rPr kumimoji="1" lang="en-US" altLang="ja-JP" sz="1600" b="1" dirty="0">
                <a:latin typeface="BIZ UDPゴシック" panose="020B0400000000000000" pitchFamily="50" charset="-128"/>
                <a:ea typeface="BIZ UDPゴシック" panose="020B0400000000000000" pitchFamily="50" charset="-128"/>
              </a:rPr>
              <a:t>〈</a:t>
            </a:r>
            <a:r>
              <a:rPr kumimoji="1" lang="ja-JP" altLang="en-US" sz="1600" b="1" dirty="0">
                <a:latin typeface="BIZ UDPゴシック" panose="020B0400000000000000" pitchFamily="50" charset="-128"/>
                <a:ea typeface="BIZ UDPゴシック" panose="020B0400000000000000" pitchFamily="50" charset="-128"/>
              </a:rPr>
              <a:t>構成</a:t>
            </a:r>
            <a:r>
              <a:rPr kumimoji="1" lang="en-US" altLang="ja-JP" sz="1600" b="1" dirty="0">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8EBC4B62-21DA-1C32-E441-FFCCD76468CA}"/>
              </a:ext>
            </a:extLst>
          </p:cNvPr>
          <p:cNvSpPr txBox="1"/>
          <p:nvPr/>
        </p:nvSpPr>
        <p:spPr>
          <a:xfrm>
            <a:off x="1357030" y="646408"/>
            <a:ext cx="8935014" cy="338554"/>
          </a:xfrm>
          <a:prstGeom prst="rect">
            <a:avLst/>
          </a:prstGeom>
          <a:noFill/>
        </p:spPr>
        <p:txBody>
          <a:bodyPr wrap="square" rtlCol="0">
            <a:spAutoFit/>
          </a:bodyPr>
          <a:lstStyle/>
          <a:p>
            <a:r>
              <a:rPr kumimoji="1" lang="zh-TW" altLang="en-US" sz="1600" dirty="0">
                <a:latin typeface="BIZ UDPゴシック" panose="020B0400000000000000" pitchFamily="50" charset="-128"/>
                <a:ea typeface="BIZ UDPゴシック" panose="020B0400000000000000" pitchFamily="50" charset="-128"/>
              </a:rPr>
              <a:t>部会長：</a:t>
            </a:r>
            <a:r>
              <a:rPr kumimoji="1" lang="ja-JP" altLang="en-US" sz="1600" dirty="0">
                <a:latin typeface="BIZ UDPゴシック" panose="020B0400000000000000" pitchFamily="50" charset="-128"/>
                <a:ea typeface="BIZ UDPゴシック" panose="020B0400000000000000" pitchFamily="50" charset="-128"/>
              </a:rPr>
              <a:t>スマートシティ戦略</a:t>
            </a:r>
            <a:r>
              <a:rPr kumimoji="1" lang="zh-TW" altLang="en-US" sz="1600" dirty="0">
                <a:latin typeface="BIZ UDPゴシック" panose="020B0400000000000000" pitchFamily="50" charset="-128"/>
                <a:ea typeface="BIZ UDPゴシック" panose="020B0400000000000000" pitchFamily="50" charset="-128"/>
              </a:rPr>
              <a:t>部長　　副部会長：</a:t>
            </a:r>
            <a:r>
              <a:rPr kumimoji="1" lang="ja-JP" altLang="en-US" sz="1600" dirty="0">
                <a:latin typeface="BIZ UDPゴシック" panose="020B0400000000000000" pitchFamily="50" charset="-128"/>
                <a:ea typeface="BIZ UDPゴシック" panose="020B0400000000000000" pitchFamily="50" charset="-128"/>
              </a:rPr>
              <a:t>デジタル統括室</a:t>
            </a:r>
            <a:r>
              <a:rPr kumimoji="1" lang="zh-TW" altLang="en-US" sz="1600" dirty="0">
                <a:latin typeface="BIZ UDPゴシック" panose="020B0400000000000000" pitchFamily="50" charset="-128"/>
                <a:ea typeface="BIZ UDPゴシック" panose="020B0400000000000000" pitchFamily="50" charset="-128"/>
              </a:rPr>
              <a:t>長</a:t>
            </a:r>
            <a:endParaRPr kumimoji="1" lang="en-US" altLang="ja-JP" sz="16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6381858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780770" y="6653940"/>
            <a:ext cx="2992776" cy="195943"/>
          </a:xfrm>
          <a:prstGeom prst="rect">
            <a:avLst/>
          </a:prstGeom>
          <a:solidFill>
            <a:srgbClr val="E6001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8" name="正方形/長方形 7"/>
          <p:cNvSpPr/>
          <p:nvPr/>
        </p:nvSpPr>
        <p:spPr>
          <a:xfrm>
            <a:off x="661576" y="442698"/>
            <a:ext cx="11366864" cy="153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8" name="テキスト ボックス 17"/>
          <p:cNvSpPr txBox="1"/>
          <p:nvPr/>
        </p:nvSpPr>
        <p:spPr>
          <a:xfrm>
            <a:off x="989378" y="106088"/>
            <a:ext cx="9430539" cy="461665"/>
          </a:xfrm>
          <a:prstGeom prst="rect">
            <a:avLst/>
          </a:prstGeom>
          <a:solidFill>
            <a:schemeClr val="tx2">
              <a:lumMod val="50000"/>
            </a:schemeClr>
          </a:solidFill>
        </p:spPr>
        <p:txBody>
          <a:bodyPr wrap="square" rtlCol="0">
            <a:spAutoFit/>
          </a:bodyPr>
          <a:lstStyle/>
          <a:p>
            <a:r>
              <a:rPr kumimoji="1" lang="ja-JP" altLang="en-US" sz="2400" b="1" dirty="0">
                <a:solidFill>
                  <a:schemeClr val="bg1"/>
                </a:solidFill>
                <a:latin typeface="BIZ UDPゴシック" panose="020B0400000000000000" pitchFamily="50" charset="-128"/>
                <a:ea typeface="BIZ UDPゴシック" panose="020B0400000000000000" pitchFamily="50" charset="-128"/>
              </a:rPr>
              <a:t>賓客歓迎部会　　　</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sp>
        <p:nvSpPr>
          <p:cNvPr id="17" name="テキスト ボックス 16"/>
          <p:cNvSpPr txBox="1"/>
          <p:nvPr/>
        </p:nvSpPr>
        <p:spPr>
          <a:xfrm>
            <a:off x="571323" y="550894"/>
            <a:ext cx="1247790" cy="338554"/>
          </a:xfrm>
          <a:prstGeom prst="rect">
            <a:avLst/>
          </a:prstGeom>
          <a:noFill/>
        </p:spPr>
        <p:txBody>
          <a:bodyPr wrap="square" rtlCol="0">
            <a:spAutoFit/>
          </a:bodyPr>
          <a:lstStyle/>
          <a:p>
            <a:r>
              <a:rPr kumimoji="1" lang="en-US" altLang="ja-JP" sz="1600" b="1" dirty="0">
                <a:latin typeface="BIZ UDPゴシック" panose="020B0400000000000000" pitchFamily="50" charset="-128"/>
                <a:ea typeface="BIZ UDPゴシック" panose="020B0400000000000000" pitchFamily="50" charset="-128"/>
              </a:rPr>
              <a:t>〈</a:t>
            </a:r>
            <a:r>
              <a:rPr kumimoji="1" lang="ja-JP" altLang="en-US" sz="1600" b="1" dirty="0">
                <a:latin typeface="BIZ UDPゴシック" panose="020B0400000000000000" pitchFamily="50" charset="-128"/>
                <a:ea typeface="BIZ UDPゴシック" panose="020B0400000000000000" pitchFamily="50" charset="-128"/>
              </a:rPr>
              <a:t>構成</a:t>
            </a:r>
            <a:r>
              <a:rPr kumimoji="1" lang="en-US" altLang="ja-JP" sz="1600" b="1" dirty="0">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3F357C9B-ADD8-FD6F-BD91-865EAF8D0C77}"/>
              </a:ext>
            </a:extLst>
          </p:cNvPr>
          <p:cNvSpPr/>
          <p:nvPr/>
        </p:nvSpPr>
        <p:spPr>
          <a:xfrm>
            <a:off x="235131" y="2517930"/>
            <a:ext cx="11721737" cy="3897372"/>
          </a:xfrm>
          <a:prstGeom prst="rect">
            <a:avLst/>
          </a:prstGeom>
          <a:solidFill>
            <a:srgbClr val="FFFFFF"/>
          </a:solidFill>
          <a:ln w="25400" cap="flat" cmpd="sng" algn="ctr">
            <a:solidFill>
              <a:schemeClr val="accent1"/>
            </a:solidFill>
            <a:prstDash val="solid"/>
            <a:miter lim="800000"/>
          </a:ln>
          <a:effectLst/>
        </p:spPr>
        <p:txBody>
          <a:bodyPr rtlCol="0" anchor="t" anchorCtr="0">
            <a:noAutofit/>
          </a:bodyPr>
          <a:lstStyle/>
          <a:p>
            <a:pPr marL="179388" indent="-179388">
              <a:lnSpc>
                <a:spcPts val="2400"/>
              </a:lnSpc>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▶皇室や総理大臣等の国内賓客、参加国・国際機関からの海外賓客を丁寧におもてなし</a:t>
            </a:r>
          </a:p>
          <a:p>
            <a:pPr marL="179388" indent="-88900">
              <a:lnSpc>
                <a:spcPts val="2400"/>
              </a:lnSpc>
            </a:pPr>
            <a:r>
              <a:rPr kumimoji="1" lang="ja-JP" altLang="en-US" sz="1600" dirty="0">
                <a:solidFill>
                  <a:schemeClr val="tx1"/>
                </a:solidFill>
                <a:latin typeface="BIZ UDPゴシック" panose="020B0400000000000000" pitchFamily="50" charset="-128"/>
                <a:ea typeface="BIZ UDPゴシック" panose="020B0400000000000000" pitchFamily="50" charset="-128"/>
              </a:rPr>
              <a:t>・万博推進局儀典課は、知事等の特別職のナショナルデー・スペシャルデー（以下「</a:t>
            </a:r>
            <a:r>
              <a:rPr kumimoji="1" lang="en-US" altLang="ja-JP" sz="1600" dirty="0">
                <a:solidFill>
                  <a:schemeClr val="tx1"/>
                </a:solidFill>
                <a:latin typeface="BIZ UDPゴシック" panose="020B0400000000000000" pitchFamily="50" charset="-128"/>
                <a:ea typeface="BIZ UDPゴシック" panose="020B0400000000000000" pitchFamily="50" charset="-128"/>
              </a:rPr>
              <a:t>ND</a:t>
            </a:r>
            <a:r>
              <a:rPr kumimoji="1" lang="ja-JP" altLang="en-US" sz="1600" dirty="0">
                <a:solidFill>
                  <a:schemeClr val="tx1"/>
                </a:solidFill>
                <a:latin typeface="BIZ UDPゴシック" panose="020B0400000000000000" pitchFamily="50" charset="-128"/>
                <a:ea typeface="BIZ UDPゴシック" panose="020B0400000000000000" pitchFamily="50" charset="-128"/>
              </a:rPr>
              <a:t>等」と</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marL="179388" indent="-88900">
              <a:lnSpc>
                <a:spcPts val="2400"/>
              </a:lnSpc>
            </a:pPr>
            <a:r>
              <a:rPr kumimoji="1" lang="ja-JP" altLang="en-US" sz="1600" dirty="0">
                <a:solidFill>
                  <a:schemeClr val="tx1"/>
                </a:solidFill>
                <a:latin typeface="BIZ UDPゴシック" panose="020B0400000000000000" pitchFamily="50" charset="-128"/>
                <a:ea typeface="BIZ UDPゴシック" panose="020B0400000000000000" pitchFamily="50" charset="-128"/>
              </a:rPr>
              <a:t>　いう）への出席を手配し、地元自治体としての歓迎の意を表する。また、会場内での表敬や</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marL="179388" indent="-88900">
              <a:lnSpc>
                <a:spcPts val="2400"/>
              </a:lnSpc>
            </a:pPr>
            <a:r>
              <a:rPr kumimoji="1" lang="ja-JP" altLang="en-US" sz="1600" dirty="0">
                <a:solidFill>
                  <a:schemeClr val="tx1"/>
                </a:solidFill>
                <a:latin typeface="BIZ UDPゴシック" panose="020B0400000000000000" pitchFamily="50" charset="-128"/>
                <a:ea typeface="BIZ UDPゴシック" panose="020B0400000000000000" pitchFamily="50" charset="-128"/>
              </a:rPr>
              <a:t>　大阪ヘルスケアパビリオンの視察などの対応を行う。</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marL="179388" indent="-88900">
              <a:lnSpc>
                <a:spcPts val="24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en-US" altLang="ja-JP" sz="1400" dirty="0">
                <a:solidFill>
                  <a:schemeClr val="tx1"/>
                </a:solidFill>
                <a:latin typeface="BIZ UDPゴシック" panose="020B0400000000000000" pitchFamily="50" charset="-128"/>
                <a:ea typeface="BIZ UDPゴシック" panose="020B0400000000000000" pitchFamily="50" charset="-128"/>
              </a:rPr>
              <a:t>2025</a:t>
            </a:r>
            <a:r>
              <a:rPr kumimoji="1" lang="ja-JP" altLang="en-US" sz="1400" dirty="0">
                <a:solidFill>
                  <a:schemeClr val="tx1"/>
                </a:solidFill>
                <a:latin typeface="BIZ UDPゴシック" panose="020B0400000000000000" pitchFamily="50" charset="-128"/>
                <a:ea typeface="BIZ UDPゴシック" panose="020B0400000000000000" pitchFamily="50" charset="-128"/>
              </a:rPr>
              <a:t>年２月</a:t>
            </a:r>
            <a:r>
              <a:rPr kumimoji="1" lang="en-US" altLang="ja-JP" sz="1400" dirty="0">
                <a:solidFill>
                  <a:schemeClr val="tx1"/>
                </a:solidFill>
                <a:latin typeface="BIZ UDPゴシック" panose="020B0400000000000000" pitchFamily="50" charset="-128"/>
                <a:ea typeface="BIZ UDPゴシック" panose="020B0400000000000000" pitchFamily="50" charset="-128"/>
              </a:rPr>
              <a:t>20</a:t>
            </a:r>
            <a:r>
              <a:rPr kumimoji="1" lang="ja-JP" altLang="en-US" sz="1400" dirty="0">
                <a:solidFill>
                  <a:schemeClr val="tx1"/>
                </a:solidFill>
                <a:latin typeface="BIZ UDPゴシック" panose="020B0400000000000000" pitchFamily="50" charset="-128"/>
                <a:ea typeface="BIZ UDPゴシック" panose="020B0400000000000000" pitchFamily="50" charset="-128"/>
              </a:rPr>
              <a:t>日時点で</a:t>
            </a:r>
            <a:r>
              <a:rPr kumimoji="1" lang="en-US" altLang="ja-JP" sz="1400" dirty="0">
                <a:solidFill>
                  <a:schemeClr val="tx1"/>
                </a:solidFill>
                <a:latin typeface="BIZ UDPゴシック" panose="020B0400000000000000" pitchFamily="50" charset="-128"/>
                <a:ea typeface="BIZ UDPゴシック" panose="020B0400000000000000" pitchFamily="50" charset="-128"/>
              </a:rPr>
              <a:t>151</a:t>
            </a:r>
            <a:r>
              <a:rPr kumimoji="1" lang="ja-JP" altLang="en-US" sz="1400" dirty="0">
                <a:solidFill>
                  <a:schemeClr val="tx1"/>
                </a:solidFill>
                <a:latin typeface="BIZ UDPゴシック" panose="020B0400000000000000" pitchFamily="50" charset="-128"/>
                <a:ea typeface="BIZ UDPゴシック" panose="020B0400000000000000" pitchFamily="50" charset="-128"/>
              </a:rPr>
              <a:t>か国・７国際機関の</a:t>
            </a:r>
            <a:r>
              <a:rPr kumimoji="1" lang="en-US" altLang="ja-JP" sz="1400" dirty="0">
                <a:solidFill>
                  <a:schemeClr val="tx1"/>
                </a:solidFill>
                <a:latin typeface="BIZ UDPゴシック" panose="020B0400000000000000" pitchFamily="50" charset="-128"/>
                <a:ea typeface="BIZ UDPゴシック" panose="020B0400000000000000" pitchFamily="50" charset="-128"/>
              </a:rPr>
              <a:t>ND</a:t>
            </a:r>
            <a:r>
              <a:rPr kumimoji="1" lang="ja-JP" altLang="en-US" sz="1400" dirty="0">
                <a:solidFill>
                  <a:schemeClr val="tx1"/>
                </a:solidFill>
                <a:latin typeface="BIZ UDPゴシック" panose="020B0400000000000000" pitchFamily="50" charset="-128"/>
                <a:ea typeface="BIZ UDPゴシック" panose="020B0400000000000000" pitchFamily="50" charset="-128"/>
              </a:rPr>
              <a:t>等の日程が公表済） </a:t>
            </a:r>
            <a:r>
              <a:rPr kumimoji="1" lang="ja-JP" altLang="en-US" sz="1600" dirty="0">
                <a:solidFill>
                  <a:schemeClr val="tx1"/>
                </a:solidFill>
                <a:latin typeface="BIZ UDPゴシック" panose="020B0400000000000000" pitchFamily="50" charset="-128"/>
                <a:ea typeface="BIZ UDPゴシック" panose="020B0400000000000000" pitchFamily="50" charset="-128"/>
              </a:rPr>
              <a:t>。</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marL="179388" indent="-88900">
              <a:lnSpc>
                <a:spcPts val="2400"/>
              </a:lnSpc>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179388" indent="-88900">
              <a:lnSpc>
                <a:spcPts val="2400"/>
              </a:lnSpc>
            </a:pPr>
            <a:r>
              <a:rPr kumimoji="1" lang="ja-JP" altLang="en-US" sz="1600" dirty="0">
                <a:solidFill>
                  <a:schemeClr val="tx1"/>
                </a:solidFill>
                <a:latin typeface="BIZ UDPゴシック" panose="020B0400000000000000" pitchFamily="50" charset="-128"/>
                <a:ea typeface="BIZ UDPゴシック" panose="020B0400000000000000" pitchFamily="50" charset="-128"/>
              </a:rPr>
              <a:t>・府政策企画部大阪儀典室、市政策企画室秘書部秘書課（賓客接遇グループ）</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marL="179388" indent="-88900">
              <a:lnSpc>
                <a:spcPts val="2400"/>
              </a:lnSpc>
            </a:pPr>
            <a:r>
              <a:rPr kumimoji="1" lang="en-US" altLang="ja-JP"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をはじめ全庁一丸となって会場内外での表敬や視察などの接遇を行う。</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marL="179388" indent="-88900">
              <a:lnSpc>
                <a:spcPts val="2400"/>
              </a:lnSpc>
            </a:pP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marL="179388" indent="-88900">
              <a:lnSpc>
                <a:spcPts val="2400"/>
              </a:lnSpc>
            </a:pPr>
            <a:r>
              <a:rPr kumimoji="1" lang="ja-JP" altLang="en-US" sz="1600" dirty="0">
                <a:solidFill>
                  <a:schemeClr val="tx1"/>
                </a:solidFill>
                <a:latin typeface="BIZ UDPゴシック" panose="020B0400000000000000" pitchFamily="50" charset="-128"/>
                <a:ea typeface="BIZ UDPゴシック" panose="020B0400000000000000" pitchFamily="50" charset="-128"/>
              </a:rPr>
              <a:t>・接遇を通じて、万博後の大阪の成長・発展につながる国際交流、ビジネス、国際金融、</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marL="179388" indent="-88900">
              <a:lnSpc>
                <a:spcPts val="2400"/>
              </a:lnSpc>
            </a:pPr>
            <a:r>
              <a:rPr kumimoji="1" lang="ja-JP" altLang="en-US" sz="1600" dirty="0">
                <a:solidFill>
                  <a:schemeClr val="tx1"/>
                </a:solidFill>
                <a:latin typeface="BIZ UDPゴシック" panose="020B0400000000000000" pitchFamily="50" charset="-128"/>
                <a:ea typeface="BIZ UDPゴシック" panose="020B0400000000000000" pitchFamily="50" charset="-128"/>
              </a:rPr>
              <a:t>　大阪産（もん）を含む様々な関係構築をめざす。</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marL="179388" indent="-88900">
              <a:lnSpc>
                <a:spcPts val="2400"/>
              </a:lnSpc>
            </a:pPr>
            <a:r>
              <a:rPr kumimoji="1" lang="ja-JP" altLang="en-US" sz="1500" dirty="0">
                <a:solidFill>
                  <a:schemeClr val="tx1"/>
                </a:solidFill>
                <a:latin typeface="BIZ UDPゴシック" panose="020B0400000000000000" pitchFamily="50" charset="-128"/>
                <a:ea typeface="BIZ UDPゴシック" panose="020B0400000000000000" pitchFamily="50" charset="-128"/>
              </a:rPr>
              <a:t>　</a:t>
            </a:r>
          </a:p>
        </p:txBody>
      </p:sp>
      <p:sp>
        <p:nvSpPr>
          <p:cNvPr id="2" name="テキスト ボックス 1">
            <a:extLst>
              <a:ext uri="{FF2B5EF4-FFF2-40B4-BE49-F238E27FC236}">
                <a16:creationId xmlns:a16="http://schemas.microsoft.com/office/drawing/2014/main" id="{E560F6ED-46AA-8AC3-C62E-7F585EFC88A0}"/>
              </a:ext>
            </a:extLst>
          </p:cNvPr>
          <p:cNvSpPr txBox="1"/>
          <p:nvPr/>
        </p:nvSpPr>
        <p:spPr>
          <a:xfrm>
            <a:off x="1205295" y="506810"/>
            <a:ext cx="1001888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　</a:t>
            </a:r>
            <a:r>
              <a:rPr kumimoji="1" lang="ja-JP" altLang="en-US" sz="1600" dirty="0">
                <a:latin typeface="BIZ UDPゴシック" panose="020B0400000000000000" pitchFamily="50" charset="-128"/>
                <a:ea typeface="BIZ UDPゴシック" panose="020B0400000000000000" pitchFamily="50" charset="-128"/>
              </a:rPr>
              <a:t>部会長：万博推進局長　　　　　　　　　　　　　</a:t>
            </a:r>
            <a:endParaRPr kumimoji="1" lang="en-US" altLang="ja-JP" sz="1600" dirty="0">
              <a:latin typeface="BIZ UDPゴシック" panose="020B0400000000000000" pitchFamily="50" charset="-128"/>
              <a:ea typeface="BIZ UDPゴシック" panose="020B0400000000000000" pitchFamily="50" charset="-128"/>
            </a:endParaRPr>
          </a:p>
        </p:txBody>
      </p:sp>
      <p:graphicFrame>
        <p:nvGraphicFramePr>
          <p:cNvPr id="3" name="表 2">
            <a:extLst>
              <a:ext uri="{FF2B5EF4-FFF2-40B4-BE49-F238E27FC236}">
                <a16:creationId xmlns:a16="http://schemas.microsoft.com/office/drawing/2014/main" id="{8867A3C1-6C5A-9F20-A4DD-FCA27154A3A7}"/>
              </a:ext>
            </a:extLst>
          </p:cNvPr>
          <p:cNvGraphicFramePr>
            <a:graphicFrameLocks noGrp="1"/>
          </p:cNvGraphicFramePr>
          <p:nvPr>
            <p:extLst>
              <p:ext uri="{D42A27DB-BD31-4B8C-83A1-F6EECF244321}">
                <p14:modId xmlns:p14="http://schemas.microsoft.com/office/powerpoint/2010/main" val="151905471"/>
              </p:ext>
            </p:extLst>
          </p:nvPr>
        </p:nvGraphicFramePr>
        <p:xfrm>
          <a:off x="649235" y="833918"/>
          <a:ext cx="11020682" cy="1084059"/>
        </p:xfrm>
        <a:graphic>
          <a:graphicData uri="http://schemas.openxmlformats.org/drawingml/2006/table">
            <a:tbl>
              <a:tblPr firstRow="1" bandRow="1">
                <a:tableStyleId>{5C22544A-7EE6-4342-B048-85BDC9FD1C3A}</a:tableStyleId>
              </a:tblPr>
              <a:tblGrid>
                <a:gridCol w="5510341">
                  <a:extLst>
                    <a:ext uri="{9D8B030D-6E8A-4147-A177-3AD203B41FA5}">
                      <a16:colId xmlns:a16="http://schemas.microsoft.com/office/drawing/2014/main" val="3210187183"/>
                    </a:ext>
                  </a:extLst>
                </a:gridCol>
                <a:gridCol w="5510341">
                  <a:extLst>
                    <a:ext uri="{9D8B030D-6E8A-4147-A177-3AD203B41FA5}">
                      <a16:colId xmlns:a16="http://schemas.microsoft.com/office/drawing/2014/main" val="1381428020"/>
                    </a:ext>
                  </a:extLst>
                </a:gridCol>
              </a:tblGrid>
              <a:tr h="312118">
                <a:tc>
                  <a:txBody>
                    <a:bodyPr/>
                    <a:lstStyle/>
                    <a:p>
                      <a:pPr algn="ctr"/>
                      <a:r>
                        <a:rPr kumimoji="1" lang="ja-JP" altLang="en-US" sz="1400" dirty="0">
                          <a:latin typeface="BIZ UDPゴシック" panose="020B0400000000000000" pitchFamily="50" charset="-128"/>
                          <a:ea typeface="BIZ UDPゴシック" panose="020B0400000000000000" pitchFamily="50" charset="-128"/>
                        </a:rPr>
                        <a:t>大　　阪　　府</a:t>
                      </a:r>
                    </a:p>
                  </a:txBody>
                  <a:tcPr/>
                </a:tc>
                <a:tc>
                  <a:txBody>
                    <a:bodyPr/>
                    <a:lstStyle/>
                    <a:p>
                      <a:pPr algn="ctr"/>
                      <a:r>
                        <a:rPr kumimoji="1" lang="ja-JP" altLang="en-US" sz="1400" dirty="0">
                          <a:latin typeface="BIZ UDPゴシック" panose="020B0400000000000000" pitchFamily="50" charset="-128"/>
                          <a:ea typeface="BIZ UDPゴシック" panose="020B0400000000000000" pitchFamily="50" charset="-128"/>
                        </a:rPr>
                        <a:t>大　　阪　　市</a:t>
                      </a:r>
                    </a:p>
                  </a:txBody>
                  <a:tcPr/>
                </a:tc>
                <a:extLst>
                  <a:ext uri="{0D108BD9-81ED-4DB2-BD59-A6C34878D82A}">
                    <a16:rowId xmlns:a16="http://schemas.microsoft.com/office/drawing/2014/main" val="3769783393"/>
                  </a:ext>
                </a:extLst>
              </a:tr>
              <a:tr h="363499">
                <a:tc>
                  <a:txBody>
                    <a:bodyP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政策企画部、府民文化部、商工労働部、都市整備部</a:t>
                      </a:r>
                    </a:p>
                  </a:txBody>
                  <a:tcPr anchor="ctr"/>
                </a:tc>
                <a:tc>
                  <a:txBody>
                    <a:bodyPr/>
                    <a:lstStyle/>
                    <a:p>
                      <a:pPr algn="ctr"/>
                      <a:r>
                        <a:rPr kumimoji="1" lang="ja-JP" altLang="en-US" sz="1400" dirty="0">
                          <a:latin typeface="BIZ UDPゴシック" panose="020B0400000000000000" pitchFamily="50" charset="-128"/>
                          <a:ea typeface="BIZ UDPゴシック" panose="020B0400000000000000" pitchFamily="50" charset="-128"/>
                        </a:rPr>
                        <a:t>政策企画室、経済戦略局、建設局</a:t>
                      </a:r>
                    </a:p>
                  </a:txBody>
                  <a:tcPr anchor="ctr"/>
                </a:tc>
                <a:extLst>
                  <a:ext uri="{0D108BD9-81ED-4DB2-BD59-A6C34878D82A}">
                    <a16:rowId xmlns:a16="http://schemas.microsoft.com/office/drawing/2014/main" val="121864346"/>
                  </a:ext>
                </a:extLst>
              </a:tr>
              <a:tr h="363499">
                <a:tc gridSpan="2">
                  <a:txBody>
                    <a:bodyP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大阪港湾局、大阪府市万博推進局</a:t>
                      </a:r>
                    </a:p>
                  </a:txBody>
                  <a:tcPr anchor="ctr"/>
                </a:tc>
                <a:tc hMerge="1">
                  <a:txBody>
                    <a:bodyPr/>
                    <a:lstStyle/>
                    <a:p>
                      <a:pPr algn="l"/>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015773998"/>
                  </a:ext>
                </a:extLst>
              </a:tr>
            </a:tbl>
          </a:graphicData>
        </a:graphic>
      </p:graphicFrame>
      <p:sp>
        <p:nvSpPr>
          <p:cNvPr id="4" name="正方形/長方形 3">
            <a:extLst>
              <a:ext uri="{FF2B5EF4-FFF2-40B4-BE49-F238E27FC236}">
                <a16:creationId xmlns:a16="http://schemas.microsoft.com/office/drawing/2014/main" id="{3BD2DC54-E8FE-86DE-6210-485EABEC5171}"/>
              </a:ext>
            </a:extLst>
          </p:cNvPr>
          <p:cNvSpPr/>
          <p:nvPr/>
        </p:nvSpPr>
        <p:spPr>
          <a:xfrm>
            <a:off x="131931" y="2181349"/>
            <a:ext cx="6153632" cy="412934"/>
          </a:xfrm>
          <a:prstGeom prst="rect">
            <a:avLst/>
          </a:prstGeom>
          <a:noFill/>
          <a:ln w="12700" cap="flat" cmpd="sng" algn="ctr">
            <a:noFill/>
            <a:prstDash val="solid"/>
            <a:miter lim="800000"/>
          </a:ln>
          <a:effectLst/>
        </p:spPr>
        <p:txBody>
          <a:bodyPr wrap="square" rtlCol="0" anchor="t" anchorCtr="0">
            <a:spAutoFit/>
          </a:bodyPr>
          <a:lstStyle/>
          <a:p>
            <a:pPr defTabSz="457200" hangingPunct="1">
              <a:lnSpc>
                <a:spcPts val="2500"/>
              </a:lnSpc>
            </a:pP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a:t>
            </a:r>
            <a:r>
              <a:rPr kumimoji="1" lang="en-US" altLang="ja-JP" sz="1600" b="1" kern="1200" dirty="0">
                <a:solidFill>
                  <a:schemeClr val="tx1"/>
                </a:solidFill>
                <a:latin typeface="BIZ UDPゴシック" panose="020B0400000000000000" pitchFamily="50" charset="-128"/>
                <a:ea typeface="BIZ UDPゴシック" panose="020B0400000000000000" pitchFamily="50" charset="-128"/>
              </a:rPr>
              <a:t>1</a:t>
            </a: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）国内外からの賓客に対する適切な接遇の実施</a:t>
            </a:r>
            <a:endParaRPr kumimoji="1" lang="en-US" altLang="ja-JP" sz="1600" b="1" kern="1200" dirty="0">
              <a:solidFill>
                <a:schemeClr val="tx1"/>
              </a:solidFill>
              <a:latin typeface="BIZ UDPゴシック" panose="020B0400000000000000" pitchFamily="50" charset="-128"/>
              <a:ea typeface="BIZ UDPゴシック" panose="020B0400000000000000" pitchFamily="50" charset="-128"/>
            </a:endParaRPr>
          </a:p>
        </p:txBody>
      </p:sp>
      <p:sp>
        <p:nvSpPr>
          <p:cNvPr id="6" name="スライド番号プレースホルダー 3">
            <a:extLst>
              <a:ext uri="{FF2B5EF4-FFF2-40B4-BE49-F238E27FC236}">
                <a16:creationId xmlns:a16="http://schemas.microsoft.com/office/drawing/2014/main" id="{5DBD4B0A-60F9-CEB8-F49F-3D5B9EDB756C}"/>
              </a:ext>
            </a:extLst>
          </p:cNvPr>
          <p:cNvSpPr>
            <a:spLocks noGrp="1"/>
          </p:cNvSpPr>
          <p:nvPr>
            <p:ph type="sldNum" sz="quarter" idx="2"/>
          </p:nvPr>
        </p:nvSpPr>
        <p:spPr>
          <a:xfrm>
            <a:off x="11836791" y="6379695"/>
            <a:ext cx="326369" cy="426463"/>
          </a:xfrm>
        </p:spPr>
        <p:txBody>
          <a:bodyPr/>
          <a:lstStyle/>
          <a:p>
            <a:fld id="{86CB4B4D-7CA3-9044-876B-883B54F8677D}" type="slidenum">
              <a:rPr lang="en-US" altLang="ja-JP" sz="1600" b="1" smtClean="0">
                <a:solidFill>
                  <a:schemeClr val="tx1"/>
                </a:solidFill>
                <a:latin typeface="游ゴシック" panose="020B0400000000000000" pitchFamily="50" charset="-128"/>
                <a:ea typeface="游ゴシック" panose="020B0400000000000000" pitchFamily="50" charset="-128"/>
              </a:rPr>
              <a:t>18</a:t>
            </a:fld>
            <a:endParaRPr lang="ja-JP" altLang="en-US" sz="1600" b="1" dirty="0">
              <a:solidFill>
                <a:schemeClr val="tx1"/>
              </a:solidFill>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ED5702C5-5EB6-FF67-CCC7-A8AE21ADC4EE}"/>
              </a:ext>
            </a:extLst>
          </p:cNvPr>
          <p:cNvSpPr/>
          <p:nvPr/>
        </p:nvSpPr>
        <p:spPr>
          <a:xfrm>
            <a:off x="5119924" y="5992950"/>
            <a:ext cx="2721263" cy="358240"/>
          </a:xfrm>
          <a:prstGeom prst="rect">
            <a:avLst/>
          </a:prstGeom>
          <a:noFill/>
          <a:ln w="12700" cap="flat" cmpd="sng" algn="ctr">
            <a:noFill/>
            <a:prstDash val="solid"/>
            <a:miter lim="800000"/>
          </a:ln>
          <a:effectLst/>
        </p:spPr>
        <p:txBody>
          <a:bodyPr wrap="square" rtlCol="0" anchor="t" anchorCtr="0">
            <a:spAutoFit/>
          </a:bodyPr>
          <a:lstStyle/>
          <a:p>
            <a:pPr defTabSz="457200" hangingPunct="1">
              <a:lnSpc>
                <a:spcPts val="2500"/>
              </a:lnSpc>
            </a:pPr>
            <a:r>
              <a:rPr kumimoji="1" lang="ja-JP" altLang="en-US" sz="900" kern="1200" dirty="0">
                <a:solidFill>
                  <a:schemeClr val="tx1"/>
                </a:solidFill>
                <a:latin typeface="Meiryo UI" panose="020B0604030504040204" pitchFamily="50" charset="-128"/>
                <a:ea typeface="Meiryo UI" panose="020B0604030504040204" pitchFamily="50" charset="-128"/>
              </a:rPr>
              <a:t>（出典）第１回大阪府万博接遇推進本部会議資料</a:t>
            </a:r>
            <a:endParaRPr kumimoji="1" lang="en-US" altLang="ja-JP" sz="900" kern="1200" dirty="0">
              <a:solidFill>
                <a:schemeClr val="tx1"/>
              </a:solidFill>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07ED6897-6C7F-7DB1-05ED-927B80DB7F30}"/>
              </a:ext>
            </a:extLst>
          </p:cNvPr>
          <p:cNvPicPr>
            <a:picLocks noChangeAspect="1"/>
          </p:cNvPicPr>
          <p:nvPr/>
        </p:nvPicPr>
        <p:blipFill>
          <a:blip r:embed="rId2"/>
          <a:stretch>
            <a:fillRect/>
          </a:stretch>
        </p:blipFill>
        <p:spPr>
          <a:xfrm>
            <a:off x="8455695" y="2633847"/>
            <a:ext cx="3501173" cy="3521062"/>
          </a:xfrm>
          <a:prstGeom prst="rect">
            <a:avLst/>
          </a:prstGeom>
        </p:spPr>
      </p:pic>
    </p:spTree>
    <p:extLst>
      <p:ext uri="{BB962C8B-B14F-4D97-AF65-F5344CB8AC3E}">
        <p14:creationId xmlns:p14="http://schemas.microsoft.com/office/powerpoint/2010/main" val="53315623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764338" y="6662057"/>
            <a:ext cx="2992776" cy="195943"/>
          </a:xfrm>
          <a:prstGeom prst="rect">
            <a:avLst/>
          </a:prstGeom>
          <a:solidFill>
            <a:srgbClr val="E6001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8" name="正方形/長方形 7"/>
          <p:cNvSpPr/>
          <p:nvPr/>
        </p:nvSpPr>
        <p:spPr>
          <a:xfrm>
            <a:off x="661576" y="442698"/>
            <a:ext cx="11366864" cy="153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8" name="テキスト ボックス 17"/>
          <p:cNvSpPr txBox="1"/>
          <p:nvPr/>
        </p:nvSpPr>
        <p:spPr>
          <a:xfrm>
            <a:off x="989378" y="106088"/>
            <a:ext cx="9430539" cy="461665"/>
          </a:xfrm>
          <a:prstGeom prst="rect">
            <a:avLst/>
          </a:prstGeom>
          <a:solidFill>
            <a:schemeClr val="tx2">
              <a:lumMod val="50000"/>
            </a:schemeClr>
          </a:solidFill>
        </p:spPr>
        <p:txBody>
          <a:bodyPr wrap="square" rtlCol="0">
            <a:spAutoFit/>
          </a:bodyPr>
          <a:lstStyle/>
          <a:p>
            <a:r>
              <a:rPr kumimoji="1" lang="ja-JP" altLang="en-US" sz="2400" b="1" dirty="0">
                <a:solidFill>
                  <a:schemeClr val="bg1"/>
                </a:solidFill>
                <a:latin typeface="BIZ UDPゴシック" panose="020B0400000000000000" pitchFamily="50" charset="-128"/>
                <a:ea typeface="BIZ UDPゴシック" panose="020B0400000000000000" pitchFamily="50" charset="-128"/>
              </a:rPr>
              <a:t>財政総務部会　　　</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sp>
        <p:nvSpPr>
          <p:cNvPr id="17" name="テキスト ボックス 16"/>
          <p:cNvSpPr txBox="1"/>
          <p:nvPr/>
        </p:nvSpPr>
        <p:spPr>
          <a:xfrm>
            <a:off x="589167" y="576273"/>
            <a:ext cx="1247790" cy="338554"/>
          </a:xfrm>
          <a:prstGeom prst="rect">
            <a:avLst/>
          </a:prstGeom>
          <a:noFill/>
        </p:spPr>
        <p:txBody>
          <a:bodyPr wrap="square" rtlCol="0">
            <a:spAutoFit/>
          </a:bodyPr>
          <a:lstStyle/>
          <a:p>
            <a:r>
              <a:rPr kumimoji="1" lang="en-US" altLang="ja-JP" sz="1600" b="1" dirty="0">
                <a:latin typeface="BIZ UDPゴシック" panose="020B0400000000000000" pitchFamily="50" charset="-128"/>
                <a:ea typeface="BIZ UDPゴシック" panose="020B0400000000000000" pitchFamily="50" charset="-128"/>
              </a:rPr>
              <a:t>〈</a:t>
            </a:r>
            <a:r>
              <a:rPr kumimoji="1" lang="ja-JP" altLang="en-US" sz="1600" b="1" dirty="0">
                <a:latin typeface="BIZ UDPゴシック" panose="020B0400000000000000" pitchFamily="50" charset="-128"/>
                <a:ea typeface="BIZ UDPゴシック" panose="020B0400000000000000" pitchFamily="50" charset="-128"/>
              </a:rPr>
              <a:t>構成</a:t>
            </a:r>
            <a:r>
              <a:rPr kumimoji="1" lang="en-US" altLang="ja-JP" sz="1600" b="1" dirty="0">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2405580131"/>
              </p:ext>
            </p:extLst>
          </p:nvPr>
        </p:nvGraphicFramePr>
        <p:xfrm>
          <a:off x="609639" y="943981"/>
          <a:ext cx="11020682" cy="1084059"/>
        </p:xfrm>
        <a:graphic>
          <a:graphicData uri="http://schemas.openxmlformats.org/drawingml/2006/table">
            <a:tbl>
              <a:tblPr firstRow="1" bandRow="1">
                <a:tableStyleId>{5C22544A-7EE6-4342-B048-85BDC9FD1C3A}</a:tableStyleId>
              </a:tblPr>
              <a:tblGrid>
                <a:gridCol w="5510341">
                  <a:extLst>
                    <a:ext uri="{9D8B030D-6E8A-4147-A177-3AD203B41FA5}">
                      <a16:colId xmlns:a16="http://schemas.microsoft.com/office/drawing/2014/main" val="3210187183"/>
                    </a:ext>
                  </a:extLst>
                </a:gridCol>
                <a:gridCol w="5510341">
                  <a:extLst>
                    <a:ext uri="{9D8B030D-6E8A-4147-A177-3AD203B41FA5}">
                      <a16:colId xmlns:a16="http://schemas.microsoft.com/office/drawing/2014/main" val="1381428020"/>
                    </a:ext>
                  </a:extLst>
                </a:gridCol>
              </a:tblGrid>
              <a:tr h="312118">
                <a:tc>
                  <a:txBody>
                    <a:bodyPr/>
                    <a:lstStyle/>
                    <a:p>
                      <a:pPr algn="ctr"/>
                      <a:r>
                        <a:rPr kumimoji="1" lang="ja-JP" altLang="en-US" sz="1400" dirty="0">
                          <a:latin typeface="BIZ UDPゴシック" panose="020B0400000000000000" pitchFamily="50" charset="-128"/>
                          <a:ea typeface="BIZ UDPゴシック" panose="020B0400000000000000" pitchFamily="50" charset="-128"/>
                        </a:rPr>
                        <a:t>大　　阪　　府</a:t>
                      </a:r>
                    </a:p>
                  </a:txBody>
                  <a:tcPr/>
                </a:tc>
                <a:tc>
                  <a:txBody>
                    <a:bodyPr/>
                    <a:lstStyle/>
                    <a:p>
                      <a:pPr algn="ctr"/>
                      <a:r>
                        <a:rPr kumimoji="1" lang="ja-JP" altLang="en-US" sz="1400" dirty="0">
                          <a:latin typeface="BIZ UDPゴシック" panose="020B0400000000000000" pitchFamily="50" charset="-128"/>
                          <a:ea typeface="BIZ UDPゴシック" panose="020B0400000000000000" pitchFamily="50" charset="-128"/>
                        </a:rPr>
                        <a:t>大　　阪　　市</a:t>
                      </a:r>
                    </a:p>
                  </a:txBody>
                  <a:tcPr/>
                </a:tc>
                <a:extLst>
                  <a:ext uri="{0D108BD9-81ED-4DB2-BD59-A6C34878D82A}">
                    <a16:rowId xmlns:a16="http://schemas.microsoft.com/office/drawing/2014/main" val="3769783393"/>
                  </a:ext>
                </a:extLst>
              </a:tr>
              <a:tr h="363499">
                <a:tc>
                  <a:txBody>
                    <a:bodyP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政策企画部、総務部、財務部</a:t>
                      </a:r>
                    </a:p>
                  </a:txBody>
                  <a:tcPr anchor="ctr"/>
                </a:tc>
                <a:tc>
                  <a:txBody>
                    <a:bodyPr/>
                    <a:lstStyle/>
                    <a:p>
                      <a:pPr algn="ctr"/>
                      <a:r>
                        <a:rPr kumimoji="1" lang="ja-JP" altLang="en-US" sz="1400" dirty="0">
                          <a:latin typeface="BIZ UDPゴシック" panose="020B0400000000000000" pitchFamily="50" charset="-128"/>
                          <a:ea typeface="BIZ UDPゴシック" panose="020B0400000000000000" pitchFamily="50" charset="-128"/>
                        </a:rPr>
                        <a:t>総務局、政策企画室、財政局</a:t>
                      </a:r>
                    </a:p>
                  </a:txBody>
                  <a:tcPr anchor="ctr"/>
                </a:tc>
                <a:extLst>
                  <a:ext uri="{0D108BD9-81ED-4DB2-BD59-A6C34878D82A}">
                    <a16:rowId xmlns:a16="http://schemas.microsoft.com/office/drawing/2014/main" val="121864346"/>
                  </a:ext>
                </a:extLst>
              </a:tr>
              <a:tr h="363499">
                <a:tc gridSpan="2">
                  <a:txBody>
                    <a:bodyP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万博推進局</a:t>
                      </a:r>
                    </a:p>
                  </a:txBody>
                  <a:tcPr anchor="ctr"/>
                </a:tc>
                <a:tc hMerge="1">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936480497"/>
                  </a:ext>
                </a:extLst>
              </a:tr>
            </a:tbl>
          </a:graphicData>
        </a:graphic>
      </p:graphicFrame>
      <p:sp>
        <p:nvSpPr>
          <p:cNvPr id="15" name="正方形/長方形 14">
            <a:extLst>
              <a:ext uri="{FF2B5EF4-FFF2-40B4-BE49-F238E27FC236}">
                <a16:creationId xmlns:a16="http://schemas.microsoft.com/office/drawing/2014/main" id="{3F357C9B-ADD8-FD6F-BD91-865EAF8D0C77}"/>
              </a:ext>
            </a:extLst>
          </p:cNvPr>
          <p:cNvSpPr/>
          <p:nvPr/>
        </p:nvSpPr>
        <p:spPr>
          <a:xfrm>
            <a:off x="683980" y="2741656"/>
            <a:ext cx="10872000" cy="1036326"/>
          </a:xfrm>
          <a:prstGeom prst="rect">
            <a:avLst/>
          </a:prstGeom>
          <a:solidFill>
            <a:srgbClr val="FFFFFF"/>
          </a:solidFill>
          <a:ln w="25400" cap="flat" cmpd="sng" algn="ctr">
            <a:solidFill>
              <a:schemeClr val="accent1"/>
            </a:solidFill>
            <a:prstDash val="solid"/>
            <a:miter lim="800000"/>
          </a:ln>
          <a:effectLst/>
        </p:spPr>
        <p:txBody>
          <a:bodyPr rtlCol="0" anchor="t" anchorCtr="0">
            <a:noAutofit/>
          </a:bodyPr>
          <a:lstStyle/>
          <a:p>
            <a:pPr>
              <a:spcBef>
                <a:spcPts val="600"/>
              </a:spcBef>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▶大阪版万博アクションプランに定める</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2025</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年時点の取組の実現をはかる</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a:p>
            <a:pPr marL="266700" indent="-266700">
              <a:spcBef>
                <a:spcPts val="600"/>
              </a:spcBef>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・関係部局と緊密に連携しアクションプランに掲げた取組みの実現を図り、万博開催時に実証・実装を行うことで、新たなイノベーションの創出や、万博後の産業化等につなげる。</a:t>
            </a: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E560F6ED-46AA-8AC3-C62E-7F585EFC88A0}"/>
              </a:ext>
            </a:extLst>
          </p:cNvPr>
          <p:cNvSpPr txBox="1"/>
          <p:nvPr/>
        </p:nvSpPr>
        <p:spPr>
          <a:xfrm>
            <a:off x="1251284" y="554848"/>
            <a:ext cx="1001888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　</a:t>
            </a:r>
            <a:r>
              <a:rPr kumimoji="1" lang="ja-JP" altLang="en-US" sz="1600" dirty="0">
                <a:latin typeface="BIZ UDPゴシック" panose="020B0400000000000000" pitchFamily="50" charset="-128"/>
                <a:ea typeface="BIZ UDPゴシック" panose="020B0400000000000000" pitchFamily="50" charset="-128"/>
              </a:rPr>
              <a:t>部会長：大阪府政策企画部長　　　　　　　　　　　　　副部会長：大阪市政策企画室長</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539660B8-7955-4CB9-8FE6-3B0D54646612}"/>
              </a:ext>
            </a:extLst>
          </p:cNvPr>
          <p:cNvSpPr/>
          <p:nvPr/>
        </p:nvSpPr>
        <p:spPr>
          <a:xfrm>
            <a:off x="442504" y="2343594"/>
            <a:ext cx="11354952" cy="373500"/>
          </a:xfrm>
          <a:prstGeom prst="rect">
            <a:avLst/>
          </a:prstGeom>
          <a:noFill/>
          <a:ln w="12700" cap="flat" cmpd="sng" algn="ctr">
            <a:noFill/>
            <a:prstDash val="solid"/>
            <a:miter lim="800000"/>
          </a:ln>
          <a:effectLst/>
        </p:spPr>
        <p:txBody>
          <a:bodyPr rtlCol="0" anchor="t" anchorCtr="0">
            <a:spAutoFit/>
          </a:bodyPr>
          <a:lstStyle/>
          <a:p>
            <a:pPr defTabSz="457200" hangingPunct="1">
              <a:lnSpc>
                <a:spcPts val="2500"/>
              </a:lnSpc>
            </a:pP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　</a:t>
            </a:r>
            <a:r>
              <a:rPr kumimoji="1" lang="en-US" altLang="ja-JP" sz="1600" b="1" kern="1200" dirty="0">
                <a:solidFill>
                  <a:schemeClr val="tx1"/>
                </a:solidFill>
                <a:latin typeface="BIZ UDPゴシック" panose="020B0400000000000000" pitchFamily="50" charset="-128"/>
                <a:ea typeface="BIZ UDPゴシック" panose="020B0400000000000000" pitchFamily="50" charset="-128"/>
              </a:rPr>
              <a:t>(1)</a:t>
            </a: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大阪版万博アクションプランの実現</a:t>
            </a:r>
            <a:endParaRPr kumimoji="1" lang="en-US" altLang="ja-JP" sz="1600" b="1" kern="1200"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3">
            <a:extLst>
              <a:ext uri="{FF2B5EF4-FFF2-40B4-BE49-F238E27FC236}">
                <a16:creationId xmlns:a16="http://schemas.microsoft.com/office/drawing/2014/main" id="{775A35D9-FDE8-E614-05D4-8C85D4B9702F}"/>
              </a:ext>
            </a:extLst>
          </p:cNvPr>
          <p:cNvSpPr>
            <a:spLocks noGrp="1"/>
          </p:cNvSpPr>
          <p:nvPr>
            <p:ph type="sldNum" sz="quarter" idx="2"/>
          </p:nvPr>
        </p:nvSpPr>
        <p:spPr>
          <a:xfrm>
            <a:off x="11836791" y="6379695"/>
            <a:ext cx="326369" cy="426463"/>
          </a:xfrm>
        </p:spPr>
        <p:txBody>
          <a:bodyPr/>
          <a:lstStyle/>
          <a:p>
            <a:fld id="{86CB4B4D-7CA3-9044-876B-883B54F8677D}" type="slidenum">
              <a:rPr lang="en-US" altLang="ja-JP" sz="1600" b="1" smtClean="0">
                <a:solidFill>
                  <a:schemeClr val="tx1"/>
                </a:solidFill>
                <a:latin typeface="游ゴシック" panose="020B0400000000000000" pitchFamily="50" charset="-128"/>
                <a:ea typeface="游ゴシック" panose="020B0400000000000000" pitchFamily="50" charset="-128"/>
              </a:rPr>
              <a:t>1</a:t>
            </a:fld>
            <a:endParaRPr lang="ja-JP" altLang="en-US" sz="1600" b="1" dirty="0">
              <a:solidFill>
                <a:schemeClr val="tx1"/>
              </a:solidFill>
              <a:latin typeface="游ゴシック" panose="020B0400000000000000" pitchFamily="50" charset="-128"/>
              <a:ea typeface="游ゴシック" panose="020B0400000000000000" pitchFamily="50" charset="-128"/>
            </a:endParaRPr>
          </a:p>
        </p:txBody>
      </p:sp>
      <p:sp>
        <p:nvSpPr>
          <p:cNvPr id="4" name="正方形/長方形 3">
            <a:extLst>
              <a:ext uri="{FF2B5EF4-FFF2-40B4-BE49-F238E27FC236}">
                <a16:creationId xmlns:a16="http://schemas.microsoft.com/office/drawing/2014/main" id="{9A1EE4F4-A848-1743-41D2-9506104D8355}"/>
              </a:ext>
            </a:extLst>
          </p:cNvPr>
          <p:cNvSpPr/>
          <p:nvPr/>
        </p:nvSpPr>
        <p:spPr>
          <a:xfrm>
            <a:off x="683980" y="4402814"/>
            <a:ext cx="10872000" cy="885830"/>
          </a:xfrm>
          <a:prstGeom prst="rect">
            <a:avLst/>
          </a:prstGeom>
          <a:solidFill>
            <a:srgbClr val="FFFFFF"/>
          </a:solidFill>
          <a:ln w="25400" cap="flat" cmpd="sng" algn="ctr">
            <a:solidFill>
              <a:schemeClr val="accent1"/>
            </a:solidFill>
            <a:prstDash val="solid"/>
            <a:miter lim="800000"/>
          </a:ln>
          <a:effectLst/>
        </p:spPr>
        <p:txBody>
          <a:bodyPr rtlCol="0" anchor="t" anchorCtr="0">
            <a:noAutofit/>
          </a:bodyPr>
          <a:lstStyle/>
          <a:p>
            <a:pPr>
              <a:spcBef>
                <a:spcPts val="600"/>
              </a:spcBef>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▶関係者と調整を図り、万博の円滑な運営を下支えする</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a:p>
            <a:pPr>
              <a:spcBef>
                <a:spcPts val="600"/>
              </a:spcBef>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・博覧会協会をはじめ関係機関等と緊密に連携し、万博の円滑な開催を下支え。</a:t>
            </a: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F930BCD6-0149-B3AB-3DE6-A33F95C858D8}"/>
              </a:ext>
            </a:extLst>
          </p:cNvPr>
          <p:cNvSpPr/>
          <p:nvPr/>
        </p:nvSpPr>
        <p:spPr>
          <a:xfrm>
            <a:off x="442504" y="3998302"/>
            <a:ext cx="11354952" cy="373500"/>
          </a:xfrm>
          <a:prstGeom prst="rect">
            <a:avLst/>
          </a:prstGeom>
          <a:noFill/>
          <a:ln w="12700" cap="flat" cmpd="sng" algn="ctr">
            <a:noFill/>
            <a:prstDash val="solid"/>
            <a:miter lim="800000"/>
          </a:ln>
          <a:effectLst/>
        </p:spPr>
        <p:txBody>
          <a:bodyPr rtlCol="0" anchor="t" anchorCtr="0">
            <a:spAutoFit/>
          </a:bodyPr>
          <a:lstStyle/>
          <a:p>
            <a:pPr defTabSz="457200" hangingPunct="1">
              <a:lnSpc>
                <a:spcPts val="2500"/>
              </a:lnSpc>
            </a:pP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　</a:t>
            </a:r>
            <a:r>
              <a:rPr kumimoji="1" lang="en-US" altLang="ja-JP" sz="1600" b="1" kern="1200"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２</a:t>
            </a:r>
            <a:r>
              <a:rPr kumimoji="1" lang="en-US" altLang="ja-JP" sz="1600" b="1" kern="1200"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円滑な万博開催の下支え</a:t>
            </a:r>
            <a:endParaRPr kumimoji="1" lang="en-US" altLang="ja-JP" sz="1600" b="1" kern="12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8443621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584099" y="6678000"/>
            <a:ext cx="2992776" cy="180000"/>
          </a:xfrm>
          <a:prstGeom prst="rect">
            <a:avLst/>
          </a:prstGeom>
          <a:solidFill>
            <a:srgbClr val="E6001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BIZ UDPゴシック" panose="020B0400000000000000" pitchFamily="50" charset="-128"/>
              <a:ea typeface="BIZ UDPゴシック" panose="020B0400000000000000" pitchFamily="50" charset="-128"/>
              <a:sym typeface="Calibri"/>
            </a:endParaRPr>
          </a:p>
        </p:txBody>
      </p:sp>
      <p:sp>
        <p:nvSpPr>
          <p:cNvPr id="2" name="スライド番号プレースホルダー 3">
            <a:extLst>
              <a:ext uri="{FF2B5EF4-FFF2-40B4-BE49-F238E27FC236}">
                <a16:creationId xmlns:a16="http://schemas.microsoft.com/office/drawing/2014/main" id="{05BD1E21-57E4-DC98-5762-2E65F7FF52C0}"/>
              </a:ext>
            </a:extLst>
          </p:cNvPr>
          <p:cNvSpPr>
            <a:spLocks noGrp="1"/>
          </p:cNvSpPr>
          <p:nvPr>
            <p:ph type="sldNum" sz="quarter" idx="2"/>
          </p:nvPr>
        </p:nvSpPr>
        <p:spPr>
          <a:xfrm>
            <a:off x="11843284" y="6346887"/>
            <a:ext cx="326369" cy="426463"/>
          </a:xfrm>
          <a:noFill/>
        </p:spPr>
        <p:txBody>
          <a:bodyPr/>
          <a:lstStyle/>
          <a:p>
            <a:fld id="{86CB4B4D-7CA3-9044-876B-883B54F8677D}" type="slidenum">
              <a:rPr lang="en-US" altLang="ja-JP" sz="1600" b="1" smtClean="0">
                <a:solidFill>
                  <a:schemeClr val="tx1"/>
                </a:solidFill>
                <a:latin typeface="游ゴシック" panose="020B0400000000000000" pitchFamily="50" charset="-128"/>
                <a:ea typeface="游ゴシック" panose="020B0400000000000000" pitchFamily="50" charset="-128"/>
              </a:rPr>
              <a:t>19</a:t>
            </a:fld>
            <a:endParaRPr lang="ja-JP" altLang="en-US" sz="1600" b="1" dirty="0">
              <a:solidFill>
                <a:schemeClr val="tx1"/>
              </a:solidFill>
              <a:latin typeface="游ゴシック" panose="020B0400000000000000" pitchFamily="50" charset="-128"/>
              <a:ea typeface="游ゴシック" panose="020B0400000000000000" pitchFamily="50" charset="-128"/>
            </a:endParaRPr>
          </a:p>
        </p:txBody>
      </p:sp>
      <p:sp>
        <p:nvSpPr>
          <p:cNvPr id="31" name="テキスト ボックス 30">
            <a:extLst>
              <a:ext uri="{FF2B5EF4-FFF2-40B4-BE49-F238E27FC236}">
                <a16:creationId xmlns:a16="http://schemas.microsoft.com/office/drawing/2014/main" id="{A0452D3F-3EF6-4BD8-961C-7FB3225B4489}"/>
              </a:ext>
            </a:extLst>
          </p:cNvPr>
          <p:cNvSpPr txBox="1"/>
          <p:nvPr/>
        </p:nvSpPr>
        <p:spPr>
          <a:xfrm>
            <a:off x="312961" y="708741"/>
            <a:ext cx="11458002" cy="1295327"/>
          </a:xfrm>
          <a:prstGeom prst="rect">
            <a:avLst/>
          </a:prstGeom>
          <a:noFill/>
          <a:ln w="28575" cap="flat">
            <a:solidFill>
              <a:srgbClr val="0070C0"/>
            </a:solidFill>
            <a:miter lim="400000"/>
          </a:ln>
          <a:effectLst/>
          <a:sp3d/>
        </p:spPr>
        <p:style>
          <a:lnRef idx="0">
            <a:scrgbClr r="0" g="0" b="0"/>
          </a:lnRef>
          <a:fillRef idx="0">
            <a:scrgbClr r="0" g="0" b="0"/>
          </a:fillRef>
          <a:effectRef idx="0">
            <a:scrgbClr r="0" g="0" b="0"/>
          </a:effectRef>
          <a:fontRef idx="none"/>
        </p:style>
        <p:txBody>
          <a:bodyPr wrap="square" tIns="108000" bIns="108000">
            <a:spAutoFit/>
          </a:bodyPr>
          <a:lstStyle/>
          <a:p>
            <a:r>
              <a:rPr lang="ja-JP" altLang="en-US" sz="2000" dirty="0">
                <a:latin typeface="BIZ UDPゴシック" panose="020B0400000000000000" pitchFamily="50" charset="-128"/>
                <a:ea typeface="BIZ UDPゴシック" panose="020B0400000000000000" pitchFamily="50" charset="-128"/>
              </a:rPr>
              <a:t>・大阪・関西万博の成功のため、府市の各部局や区役所が、主体的に自らが有する機能をフルに発揮し、</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　迅速・的確に取組みを進め、万博の円滑な開催を支援することを目的に推進本部を設置</a:t>
            </a:r>
            <a:endParaRPr lang="en-US" altLang="ja-JP" sz="2000" dirty="0">
              <a:latin typeface="BIZ UDPゴシック" panose="020B0400000000000000" pitchFamily="50" charset="-128"/>
              <a:ea typeface="BIZ UDPゴシック" panose="020B0400000000000000" pitchFamily="50" charset="-128"/>
            </a:endParaRPr>
          </a:p>
          <a:p>
            <a:endParaRPr lang="en-US" altLang="ja-JP" sz="1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・府市一体で検討を進めてきた各専門部会の会期中の主な取組を共有し、開幕に向け万全を期す</a:t>
            </a:r>
            <a:endParaRPr lang="en-US" altLang="ja-JP" sz="2000" dirty="0">
              <a:latin typeface="BIZ UDPゴシック" panose="020B0400000000000000" pitchFamily="50" charset="-128"/>
              <a:ea typeface="BIZ UDPゴシック" panose="020B0400000000000000" pitchFamily="50" charset="-128"/>
            </a:endParaRPr>
          </a:p>
        </p:txBody>
      </p:sp>
      <p:grpSp>
        <p:nvGrpSpPr>
          <p:cNvPr id="4" name="グループ化 3">
            <a:extLst>
              <a:ext uri="{FF2B5EF4-FFF2-40B4-BE49-F238E27FC236}">
                <a16:creationId xmlns:a16="http://schemas.microsoft.com/office/drawing/2014/main" id="{EC4E58B8-7F71-49EE-8C63-362421D6B0CA}"/>
              </a:ext>
            </a:extLst>
          </p:cNvPr>
          <p:cNvGrpSpPr/>
          <p:nvPr/>
        </p:nvGrpSpPr>
        <p:grpSpPr>
          <a:xfrm>
            <a:off x="967247" y="2085052"/>
            <a:ext cx="10465020" cy="4506578"/>
            <a:chOff x="1514374" y="2424441"/>
            <a:chExt cx="9283070" cy="3836690"/>
          </a:xfrm>
          <a:solidFill>
            <a:schemeClr val="bg1"/>
          </a:solidFill>
        </p:grpSpPr>
        <p:sp>
          <p:nvSpPr>
            <p:cNvPr id="48" name="テキスト ボックス 47">
              <a:extLst>
                <a:ext uri="{FF2B5EF4-FFF2-40B4-BE49-F238E27FC236}">
                  <a16:creationId xmlns:a16="http://schemas.microsoft.com/office/drawing/2014/main" id="{E122E635-8BD3-42B8-AF78-F3B6F14B57B5}"/>
                </a:ext>
              </a:extLst>
            </p:cNvPr>
            <p:cNvSpPr txBox="1"/>
            <p:nvPr/>
          </p:nvSpPr>
          <p:spPr>
            <a:xfrm>
              <a:off x="1514374" y="2424441"/>
              <a:ext cx="3312368" cy="288229"/>
            </a:xfrm>
            <a:prstGeom prst="rect">
              <a:avLst/>
            </a:prstGeom>
            <a:grpFill/>
          </p:spPr>
          <p:txBody>
            <a:bodyPr wrap="square" rtlCol="0">
              <a:spAutoFit/>
            </a:bodyPr>
            <a:lstStyle/>
            <a:p>
              <a:r>
                <a:rPr lang="ja-JP" altLang="en-US" sz="1600" b="1" u="sng" dirty="0">
                  <a:latin typeface="BIZ UDPゴシック" panose="020B0400000000000000" pitchFamily="50" charset="-128"/>
                  <a:ea typeface="BIZ UDPゴシック" panose="020B0400000000000000" pitchFamily="50" charset="-128"/>
                  <a:cs typeface="Meiryo UI" panose="020B0604030504040204" pitchFamily="50" charset="-128"/>
                </a:rPr>
                <a:t>■本部体制</a:t>
              </a:r>
              <a:endParaRPr lang="en-US" altLang="ja-JP" sz="1600" b="1" u="sng"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49" name="正方形/長方形 48">
              <a:extLst>
                <a:ext uri="{FF2B5EF4-FFF2-40B4-BE49-F238E27FC236}">
                  <a16:creationId xmlns:a16="http://schemas.microsoft.com/office/drawing/2014/main" id="{4AF5CF2D-D749-4B0E-93C7-B45835C0F503}"/>
                </a:ext>
              </a:extLst>
            </p:cNvPr>
            <p:cNvSpPr/>
            <p:nvPr/>
          </p:nvSpPr>
          <p:spPr>
            <a:xfrm>
              <a:off x="1710388" y="2739860"/>
              <a:ext cx="8552345" cy="1485814"/>
            </a:xfrm>
            <a:prstGeom prst="rect">
              <a:avLst/>
            </a:prstGeom>
            <a:grp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b="1">
                <a:solidFill>
                  <a:schemeClr val="tx1"/>
                </a:solidFill>
                <a:latin typeface="BIZ UDPゴシック" panose="020B0400000000000000" pitchFamily="50" charset="-128"/>
                <a:ea typeface="BIZ UDPゴシック" panose="020B0400000000000000" pitchFamily="50" charset="-128"/>
              </a:endParaRPr>
            </a:p>
            <a:p>
              <a:pPr algn="ctr"/>
              <a:endParaRPr lang="en-US" altLang="ja-JP" b="1">
                <a:solidFill>
                  <a:schemeClr val="tx1"/>
                </a:solidFill>
                <a:latin typeface="BIZ UDPゴシック" panose="020B0400000000000000" pitchFamily="50" charset="-128"/>
                <a:ea typeface="BIZ UDPゴシック" panose="020B0400000000000000" pitchFamily="50" charset="-128"/>
              </a:endParaRPr>
            </a:p>
            <a:p>
              <a:pPr algn="ctr"/>
              <a:endParaRPr lang="en-US" altLang="ja-JP" b="1">
                <a:solidFill>
                  <a:schemeClr val="tx1"/>
                </a:solidFill>
                <a:latin typeface="BIZ UDPゴシック" panose="020B0400000000000000" pitchFamily="50" charset="-128"/>
                <a:ea typeface="BIZ UDPゴシック" panose="020B0400000000000000" pitchFamily="50" charset="-128"/>
              </a:endParaRPr>
            </a:p>
            <a:p>
              <a:pPr algn="ctr"/>
              <a:endParaRPr lang="en-US" altLang="ja-JP" b="1">
                <a:solidFill>
                  <a:schemeClr val="tx1"/>
                </a:solidFill>
                <a:latin typeface="BIZ UDPゴシック" panose="020B0400000000000000" pitchFamily="50" charset="-128"/>
                <a:ea typeface="BIZ UDPゴシック" panose="020B0400000000000000" pitchFamily="50" charset="-128"/>
              </a:endParaRPr>
            </a:p>
            <a:p>
              <a:pPr algn="ctr"/>
              <a:endParaRPr lang="en-US" altLang="ja-JP" b="1">
                <a:solidFill>
                  <a:schemeClr val="tx1"/>
                </a:solidFill>
                <a:latin typeface="BIZ UDPゴシック" panose="020B0400000000000000" pitchFamily="50" charset="-128"/>
                <a:ea typeface="BIZ UDPゴシック" panose="020B0400000000000000" pitchFamily="50" charset="-128"/>
              </a:endParaRPr>
            </a:p>
            <a:p>
              <a:pPr algn="ctr"/>
              <a:endParaRPr lang="en-US" altLang="ja-JP" b="1">
                <a:solidFill>
                  <a:schemeClr val="tx1"/>
                </a:solidFill>
                <a:latin typeface="BIZ UDPゴシック" panose="020B0400000000000000" pitchFamily="50" charset="-128"/>
                <a:ea typeface="BIZ UDPゴシック" panose="020B0400000000000000" pitchFamily="50" charset="-128"/>
              </a:endParaRPr>
            </a:p>
            <a:p>
              <a:pPr algn="ctr"/>
              <a:endParaRPr lang="en-US" altLang="ja-JP" b="1">
                <a:solidFill>
                  <a:schemeClr val="tx1"/>
                </a:solidFill>
                <a:latin typeface="BIZ UDPゴシック" panose="020B0400000000000000" pitchFamily="50" charset="-128"/>
                <a:ea typeface="BIZ UDPゴシック" panose="020B0400000000000000" pitchFamily="50" charset="-128"/>
              </a:endParaRPr>
            </a:p>
            <a:p>
              <a:pPr algn="ctr"/>
              <a:endParaRPr lang="ja-JP" altLang="en-US" b="1">
                <a:solidFill>
                  <a:schemeClr val="tx1"/>
                </a:solidFill>
                <a:latin typeface="BIZ UDPゴシック" panose="020B0400000000000000" pitchFamily="50" charset="-128"/>
                <a:ea typeface="BIZ UDPゴシック" panose="020B0400000000000000" pitchFamily="50" charset="-128"/>
              </a:endParaRPr>
            </a:p>
          </p:txBody>
        </p:sp>
        <p:cxnSp>
          <p:nvCxnSpPr>
            <p:cNvPr id="50" name="直線コネクタ 49">
              <a:extLst>
                <a:ext uri="{FF2B5EF4-FFF2-40B4-BE49-F238E27FC236}">
                  <a16:creationId xmlns:a16="http://schemas.microsoft.com/office/drawing/2014/main" id="{592F6567-FE3C-4F10-803D-7773464F35EC}"/>
                </a:ext>
              </a:extLst>
            </p:cNvPr>
            <p:cNvCxnSpPr>
              <a:cxnSpLocks/>
            </p:cNvCxnSpPr>
            <p:nvPr/>
          </p:nvCxnSpPr>
          <p:spPr>
            <a:xfrm>
              <a:off x="3147851" y="4890731"/>
              <a:ext cx="5736169" cy="12457"/>
            </a:xfrm>
            <a:prstGeom prst="line">
              <a:avLst/>
            </a:prstGeom>
            <a:grpFill/>
            <a:ln w="38100"/>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3F533CF7-2A7F-4056-AC8C-BDE8588DEA5D}"/>
                </a:ext>
              </a:extLst>
            </p:cNvPr>
            <p:cNvSpPr/>
            <p:nvPr/>
          </p:nvSpPr>
          <p:spPr>
            <a:xfrm>
              <a:off x="1645559" y="4505616"/>
              <a:ext cx="1171212" cy="1692324"/>
            </a:xfrm>
            <a:prstGeom prst="rect">
              <a:avLst/>
            </a:prstGeom>
            <a:solidFill>
              <a:schemeClr val="accent6">
                <a:lumMod val="20000"/>
                <a:lumOff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latin typeface="BIZ UDPゴシック" panose="020B0400000000000000" pitchFamily="50" charset="-128"/>
                  <a:ea typeface="BIZ UDPゴシック" panose="020B0400000000000000" pitchFamily="50" charset="-128"/>
                </a:rPr>
                <a:t>府</a:t>
              </a:r>
              <a:endParaRPr lang="en-US" altLang="ja-JP" b="1">
                <a:solidFill>
                  <a:schemeClr val="tx1"/>
                </a:solidFill>
                <a:latin typeface="BIZ UDPゴシック" panose="020B0400000000000000" pitchFamily="50" charset="-128"/>
                <a:ea typeface="BIZ UDPゴシック" panose="020B0400000000000000" pitchFamily="50" charset="-128"/>
              </a:endParaRPr>
            </a:p>
            <a:p>
              <a:pPr algn="ctr"/>
              <a:r>
                <a:rPr lang="ja-JP" altLang="en-US" b="1">
                  <a:solidFill>
                    <a:schemeClr val="tx1"/>
                  </a:solidFill>
                  <a:latin typeface="BIZ UDPゴシック" panose="020B0400000000000000" pitchFamily="50" charset="-128"/>
                  <a:ea typeface="BIZ UDPゴシック" panose="020B0400000000000000" pitchFamily="50" charset="-128"/>
                </a:rPr>
                <a:t>各部局</a:t>
              </a:r>
              <a:endParaRPr lang="en-US" altLang="ja-JP" sz="1200">
                <a:solidFill>
                  <a:schemeClr val="tx1"/>
                </a:solidFill>
                <a:latin typeface="BIZ UDPゴシック" panose="020B0400000000000000" pitchFamily="50" charset="-128"/>
                <a:ea typeface="BIZ UDPゴシック" panose="020B0400000000000000" pitchFamily="50" charset="-128"/>
              </a:endParaRPr>
            </a:p>
          </p:txBody>
        </p:sp>
        <p:sp>
          <p:nvSpPr>
            <p:cNvPr id="52" name="正方形/長方形 51">
              <a:extLst>
                <a:ext uri="{FF2B5EF4-FFF2-40B4-BE49-F238E27FC236}">
                  <a16:creationId xmlns:a16="http://schemas.microsoft.com/office/drawing/2014/main" id="{55472CCB-7E51-464D-AAEA-681AF1B50B58}"/>
                </a:ext>
              </a:extLst>
            </p:cNvPr>
            <p:cNvSpPr/>
            <p:nvPr/>
          </p:nvSpPr>
          <p:spPr>
            <a:xfrm>
              <a:off x="9246222" y="4501330"/>
              <a:ext cx="1168975" cy="1687398"/>
            </a:xfrm>
            <a:prstGeom prst="rect">
              <a:avLst/>
            </a:prstGeom>
            <a:solidFill>
              <a:schemeClr val="accent2">
                <a:lumMod val="20000"/>
                <a:lumOff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latin typeface="BIZ UDPゴシック" panose="020B0400000000000000" pitchFamily="50" charset="-128"/>
                  <a:ea typeface="BIZ UDPゴシック" panose="020B0400000000000000" pitchFamily="50" charset="-128"/>
                </a:rPr>
                <a:t>市</a:t>
              </a:r>
              <a:endParaRPr lang="en-US" altLang="ja-JP" b="1">
                <a:solidFill>
                  <a:schemeClr val="tx1"/>
                </a:solidFill>
                <a:latin typeface="BIZ UDPゴシック" panose="020B0400000000000000" pitchFamily="50" charset="-128"/>
                <a:ea typeface="BIZ UDPゴシック" panose="020B0400000000000000" pitchFamily="50" charset="-128"/>
              </a:endParaRPr>
            </a:p>
            <a:p>
              <a:pPr algn="ctr"/>
              <a:r>
                <a:rPr lang="ja-JP" altLang="en-US" b="1">
                  <a:solidFill>
                    <a:schemeClr val="tx1"/>
                  </a:solidFill>
                  <a:latin typeface="BIZ UDPゴシック" panose="020B0400000000000000" pitchFamily="50" charset="-128"/>
                  <a:ea typeface="BIZ UDPゴシック" panose="020B0400000000000000" pitchFamily="50" charset="-128"/>
                </a:rPr>
                <a:t>各部局</a:t>
              </a:r>
              <a:endParaRPr lang="en-US" altLang="ja-JP" b="1">
                <a:solidFill>
                  <a:schemeClr val="tx1"/>
                </a:solidFill>
                <a:latin typeface="BIZ UDPゴシック" panose="020B0400000000000000" pitchFamily="50" charset="-128"/>
                <a:ea typeface="BIZ UDPゴシック" panose="020B0400000000000000" pitchFamily="50" charset="-128"/>
              </a:endParaRPr>
            </a:p>
            <a:p>
              <a:pPr algn="ctr"/>
              <a:r>
                <a:rPr lang="ja-JP" altLang="en-US" b="1">
                  <a:solidFill>
                    <a:schemeClr val="tx1"/>
                  </a:solidFill>
                  <a:latin typeface="BIZ UDPゴシック" panose="020B0400000000000000" pitchFamily="50" charset="-128"/>
                  <a:ea typeface="BIZ UDPゴシック" panose="020B0400000000000000" pitchFamily="50" charset="-128"/>
                </a:rPr>
                <a:t>区役所</a:t>
              </a:r>
              <a:endParaRPr lang="en-US" altLang="ja-JP" b="1">
                <a:solidFill>
                  <a:schemeClr val="tx1"/>
                </a:solidFill>
                <a:latin typeface="BIZ UDPゴシック" panose="020B0400000000000000" pitchFamily="50" charset="-128"/>
                <a:ea typeface="BIZ UDPゴシック" panose="020B0400000000000000" pitchFamily="50" charset="-128"/>
              </a:endParaRPr>
            </a:p>
          </p:txBody>
        </p:sp>
        <p:cxnSp>
          <p:nvCxnSpPr>
            <p:cNvPr id="53" name="直線コネクタ 52">
              <a:extLst>
                <a:ext uri="{FF2B5EF4-FFF2-40B4-BE49-F238E27FC236}">
                  <a16:creationId xmlns:a16="http://schemas.microsoft.com/office/drawing/2014/main" id="{26F51070-0E81-4440-86F6-33B01FCA4704}"/>
                </a:ext>
              </a:extLst>
            </p:cNvPr>
            <p:cNvCxnSpPr/>
            <p:nvPr/>
          </p:nvCxnSpPr>
          <p:spPr>
            <a:xfrm flipH="1">
              <a:off x="3170558" y="4889344"/>
              <a:ext cx="0" cy="331891"/>
            </a:xfrm>
            <a:prstGeom prst="line">
              <a:avLst/>
            </a:prstGeom>
            <a:grpFill/>
            <a:ln w="38100"/>
          </p:spPr>
          <p:style>
            <a:lnRef idx="1">
              <a:schemeClr val="accent1"/>
            </a:lnRef>
            <a:fillRef idx="0">
              <a:schemeClr val="accent1"/>
            </a:fillRef>
            <a:effectRef idx="0">
              <a:schemeClr val="accent1"/>
            </a:effectRef>
            <a:fontRef idx="minor">
              <a:schemeClr val="tx1"/>
            </a:fontRef>
          </p:style>
        </p:cxnSp>
        <p:sp>
          <p:nvSpPr>
            <p:cNvPr id="54" name="正方形/長方形 53">
              <a:extLst>
                <a:ext uri="{FF2B5EF4-FFF2-40B4-BE49-F238E27FC236}">
                  <a16:creationId xmlns:a16="http://schemas.microsoft.com/office/drawing/2014/main" id="{D96CE78B-10A1-4C46-BFFA-47A6514D7176}"/>
                </a:ext>
              </a:extLst>
            </p:cNvPr>
            <p:cNvSpPr/>
            <p:nvPr/>
          </p:nvSpPr>
          <p:spPr>
            <a:xfrm>
              <a:off x="2974049" y="5221234"/>
              <a:ext cx="393018" cy="101322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100">
                  <a:solidFill>
                    <a:schemeClr val="tx1"/>
                  </a:solidFill>
                  <a:latin typeface="BIZ UDPゴシック" panose="020B0400000000000000" pitchFamily="50" charset="-128"/>
                  <a:ea typeface="BIZ UDPゴシック" panose="020B0400000000000000" pitchFamily="50" charset="-128"/>
                </a:rPr>
                <a:t>財政総務</a:t>
              </a:r>
              <a:endParaRPr kumimoji="1" lang="ja-JP" altLang="en-US" sz="1100">
                <a:solidFill>
                  <a:schemeClr val="tx1"/>
                </a:solidFill>
                <a:latin typeface="BIZ UDPゴシック" panose="020B0400000000000000" pitchFamily="50" charset="-128"/>
                <a:ea typeface="BIZ UDPゴシック" panose="020B0400000000000000" pitchFamily="50" charset="-128"/>
              </a:endParaRPr>
            </a:p>
          </p:txBody>
        </p:sp>
        <p:sp>
          <p:nvSpPr>
            <p:cNvPr id="55" name="正方形/長方形 54">
              <a:extLst>
                <a:ext uri="{FF2B5EF4-FFF2-40B4-BE49-F238E27FC236}">
                  <a16:creationId xmlns:a16="http://schemas.microsoft.com/office/drawing/2014/main" id="{1396E07B-72F0-46A4-88FD-C3B5CF023F96}"/>
                </a:ext>
              </a:extLst>
            </p:cNvPr>
            <p:cNvSpPr/>
            <p:nvPr/>
          </p:nvSpPr>
          <p:spPr>
            <a:xfrm>
              <a:off x="3585262" y="5229871"/>
              <a:ext cx="347001" cy="101781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100">
                  <a:solidFill>
                    <a:schemeClr val="tx1"/>
                  </a:solidFill>
                  <a:latin typeface="BIZ UDPゴシック" panose="020B0400000000000000" pitchFamily="50" charset="-128"/>
                  <a:ea typeface="BIZ UDPゴシック" panose="020B0400000000000000" pitchFamily="50" charset="-128"/>
                </a:rPr>
                <a:t>危機管理</a:t>
              </a:r>
              <a:endParaRPr kumimoji="1" lang="ja-JP" altLang="en-US" sz="1100">
                <a:solidFill>
                  <a:schemeClr val="tx1"/>
                </a:solidFill>
                <a:latin typeface="BIZ UDPゴシック" panose="020B0400000000000000" pitchFamily="50" charset="-128"/>
                <a:ea typeface="BIZ UDPゴシック" panose="020B0400000000000000" pitchFamily="50" charset="-128"/>
              </a:endParaRPr>
            </a:p>
          </p:txBody>
        </p:sp>
        <p:sp>
          <p:nvSpPr>
            <p:cNvPr id="56" name="正方形/長方形 55">
              <a:extLst>
                <a:ext uri="{FF2B5EF4-FFF2-40B4-BE49-F238E27FC236}">
                  <a16:creationId xmlns:a16="http://schemas.microsoft.com/office/drawing/2014/main" id="{79EF584C-C7B3-44D0-BB42-4F244B0E37CB}"/>
                </a:ext>
              </a:extLst>
            </p:cNvPr>
            <p:cNvSpPr/>
            <p:nvPr/>
          </p:nvSpPr>
          <p:spPr>
            <a:xfrm>
              <a:off x="4171379" y="5209670"/>
              <a:ext cx="310376" cy="103125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vert="eaVert" lIns="36000" rIns="36000" rtlCol="0" anchor="ctr"/>
            <a:lstStyle/>
            <a:p>
              <a:pPr algn="ctr"/>
              <a:r>
                <a:rPr kumimoji="1" lang="ja-JP" altLang="en-US" sz="1100">
                  <a:solidFill>
                    <a:schemeClr val="tx1"/>
                  </a:solidFill>
                  <a:latin typeface="BIZ UDPゴシック" panose="020B0400000000000000" pitchFamily="50" charset="-128"/>
                  <a:ea typeface="BIZ UDPゴシック" panose="020B0400000000000000" pitchFamily="50" charset="-128"/>
                </a:rPr>
                <a:t>医療衛生</a:t>
              </a:r>
            </a:p>
          </p:txBody>
        </p:sp>
        <p:sp>
          <p:nvSpPr>
            <p:cNvPr id="57" name="タイトル 3">
              <a:extLst>
                <a:ext uri="{FF2B5EF4-FFF2-40B4-BE49-F238E27FC236}">
                  <a16:creationId xmlns:a16="http://schemas.microsoft.com/office/drawing/2014/main" id="{9D2C19A9-E35D-41EE-A01E-13B8E044C746}"/>
                </a:ext>
              </a:extLst>
            </p:cNvPr>
            <p:cNvSpPr txBox="1">
              <a:spLocks/>
            </p:cNvSpPr>
            <p:nvPr/>
          </p:nvSpPr>
          <p:spPr>
            <a:xfrm>
              <a:off x="2180282" y="3330638"/>
              <a:ext cx="8617162" cy="738773"/>
            </a:xfrm>
            <a:prstGeom prst="rect">
              <a:avLst/>
            </a:prstGeom>
            <a:noFill/>
          </p:spPr>
          <p:txBody>
            <a:bodyPr vert="horz" lIns="65310" tIns="65310" rIns="65310" bIns="65310" rtlCol="0" anchor="t" anchorCtr="0">
              <a:noAutofit/>
            </a:bodyPr>
            <a:lstStyle>
              <a:lvl1pPr algn="ctr" defTabSz="914368" rtl="0" eaLnBrk="1" latinLnBrk="0" hangingPunct="1">
                <a:spcBef>
                  <a:spcPct val="0"/>
                </a:spcBef>
                <a:buNone/>
                <a:defRPr kumimoji="1" sz="6000" kern="1200">
                  <a:solidFill>
                    <a:schemeClr val="tx1"/>
                  </a:solidFill>
                  <a:latin typeface="+mj-lt"/>
                  <a:ea typeface="+mj-ea"/>
                  <a:cs typeface="+mj-cs"/>
                </a:defRPr>
              </a:lvl1pPr>
            </a:lstStyle>
            <a:p>
              <a:pPr marL="165607" indent="-165607" algn="l">
                <a:lnSpc>
                  <a:spcPts val="1814"/>
                </a:lnSpc>
                <a:spcBef>
                  <a:spcPts val="0"/>
                </a:spcBef>
              </a:pPr>
              <a:r>
                <a:rPr lang="ja-JP" altLang="en-US" sz="1400" dirty="0">
                  <a:latin typeface="BIZ UDPゴシック" panose="020B0400000000000000" pitchFamily="50" charset="-128"/>
                  <a:ea typeface="BIZ UDPゴシック" panose="020B0400000000000000" pitchFamily="50" charset="-128"/>
                </a:rPr>
                <a:t>・本部長　　：知事　　　　　　　　　　　　　　　　 ・本部長代行：市長　　　　</a:t>
              </a:r>
              <a:endParaRPr lang="en-US" altLang="ja-JP" sz="1400" dirty="0">
                <a:latin typeface="BIZ UDPゴシック" panose="020B0400000000000000" pitchFamily="50" charset="-128"/>
                <a:ea typeface="BIZ UDPゴシック" panose="020B0400000000000000" pitchFamily="50" charset="-128"/>
              </a:endParaRPr>
            </a:p>
            <a:p>
              <a:pPr marL="165607" indent="-165607" algn="l">
                <a:lnSpc>
                  <a:spcPts val="1814"/>
                </a:lnSpc>
                <a:spcBef>
                  <a:spcPts val="0"/>
                </a:spcBef>
              </a:pPr>
              <a:r>
                <a:rPr lang="ja-JP" altLang="en-US" sz="1400" dirty="0">
                  <a:latin typeface="BIZ UDPゴシック" panose="020B0400000000000000" pitchFamily="50" charset="-128"/>
                  <a:ea typeface="BIZ UDPゴシック" panose="020B0400000000000000" pitchFamily="50" charset="-128"/>
                </a:rPr>
                <a:t>・副本部長 ：副知事、副市長　　　　　  　　　 ・本部員　    ：府・市　部局長・区長</a:t>
              </a:r>
              <a:r>
                <a:rPr lang="en-US" altLang="ja-JP" sz="1400" baseline="30000" dirty="0">
                  <a:latin typeface="BIZ UDPゴシック" panose="020B0400000000000000" pitchFamily="50" charset="-128"/>
                  <a:ea typeface="BIZ UDPゴシック" panose="020B0400000000000000" pitchFamily="50" charset="-128"/>
                </a:rPr>
                <a:t>※</a:t>
              </a:r>
              <a:endParaRPr lang="en-US" altLang="ja-JP" sz="1050" dirty="0">
                <a:latin typeface="BIZ UDPゴシック" panose="020B0400000000000000" pitchFamily="50" charset="-128"/>
                <a:ea typeface="BIZ UDPゴシック" panose="020B0400000000000000" pitchFamily="50" charset="-128"/>
              </a:endParaRPr>
            </a:p>
            <a:p>
              <a:pPr marL="165607" indent="-165607" algn="l">
                <a:lnSpc>
                  <a:spcPts val="1814"/>
                </a:lnSpc>
                <a:spcBef>
                  <a:spcPts val="0"/>
                </a:spcBef>
              </a:pPr>
              <a:r>
                <a:rPr lang="ja-JP" altLang="en-US" sz="1400" dirty="0">
                  <a:latin typeface="BIZ UDPゴシック" panose="020B0400000000000000" pitchFamily="50" charset="-128"/>
                  <a:ea typeface="BIZ UDPゴシック" panose="020B0400000000000000" pitchFamily="50" charset="-128"/>
                </a:rPr>
                <a:t>・事務局　  ：大阪府・大阪市万博推進局　　　　　　　　　</a:t>
              </a:r>
              <a:endParaRPr lang="en-US" altLang="ja-JP" sz="1400" dirty="0">
                <a:latin typeface="BIZ UDPゴシック" panose="020B0400000000000000" pitchFamily="50" charset="-128"/>
                <a:ea typeface="BIZ UDPゴシック" panose="020B0400000000000000" pitchFamily="50" charset="-128"/>
              </a:endParaRPr>
            </a:p>
            <a:p>
              <a:pPr marL="165607" indent="-165607" algn="l">
                <a:lnSpc>
                  <a:spcPts val="1814"/>
                </a:lnSpc>
                <a:spcBef>
                  <a:spcPts val="0"/>
                </a:spcBef>
              </a:pPr>
              <a:r>
                <a:rPr lang="ja-JP" altLang="en-US" sz="1400" dirty="0">
                  <a:latin typeface="BIZ UDPゴシック" panose="020B0400000000000000" pitchFamily="50" charset="-128"/>
                  <a:ea typeface="BIZ UDPゴシック" panose="020B0400000000000000" pitchFamily="50" charset="-128"/>
                </a:rPr>
                <a:t>　　</a:t>
              </a:r>
              <a:endParaRPr lang="en-US" altLang="ja-JP" sz="1400" dirty="0">
                <a:latin typeface="BIZ UDPゴシック" panose="020B0400000000000000" pitchFamily="50" charset="-128"/>
                <a:ea typeface="BIZ UDPゴシック" panose="020B0400000000000000" pitchFamily="50" charset="-128"/>
              </a:endParaRPr>
            </a:p>
          </p:txBody>
        </p:sp>
        <p:cxnSp>
          <p:nvCxnSpPr>
            <p:cNvPr id="58" name="直線コネクタ 57">
              <a:extLst>
                <a:ext uri="{FF2B5EF4-FFF2-40B4-BE49-F238E27FC236}">
                  <a16:creationId xmlns:a16="http://schemas.microsoft.com/office/drawing/2014/main" id="{CC0DFE38-BFEA-4BAF-A6B1-A69DF4F3D49B}"/>
                </a:ext>
              </a:extLst>
            </p:cNvPr>
            <p:cNvCxnSpPr/>
            <p:nvPr/>
          </p:nvCxnSpPr>
          <p:spPr>
            <a:xfrm>
              <a:off x="5726228" y="4262933"/>
              <a:ext cx="0" cy="626411"/>
            </a:xfrm>
            <a:prstGeom prst="line">
              <a:avLst/>
            </a:prstGeom>
            <a:grpFill/>
            <a:ln w="38100"/>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CB1697A1-BF2A-4AEC-A654-F1EAA95503C6}"/>
                </a:ext>
              </a:extLst>
            </p:cNvPr>
            <p:cNvCxnSpPr/>
            <p:nvPr/>
          </p:nvCxnSpPr>
          <p:spPr>
            <a:xfrm>
              <a:off x="3750250" y="4903188"/>
              <a:ext cx="0" cy="321779"/>
            </a:xfrm>
            <a:prstGeom prst="line">
              <a:avLst/>
            </a:prstGeom>
            <a:grpFill/>
            <a:ln w="38100"/>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D68AF836-C47D-4C5D-9B02-4D81829F7E5E}"/>
                </a:ext>
              </a:extLst>
            </p:cNvPr>
            <p:cNvCxnSpPr/>
            <p:nvPr/>
          </p:nvCxnSpPr>
          <p:spPr>
            <a:xfrm>
              <a:off x="8390524" y="4889343"/>
              <a:ext cx="0" cy="336748"/>
            </a:xfrm>
            <a:prstGeom prst="line">
              <a:avLst/>
            </a:prstGeom>
            <a:grpFill/>
            <a:ln w="38100"/>
          </p:spPr>
          <p:style>
            <a:lnRef idx="1">
              <a:schemeClr val="accent1"/>
            </a:lnRef>
            <a:fillRef idx="0">
              <a:schemeClr val="accent1"/>
            </a:fillRef>
            <a:effectRef idx="0">
              <a:schemeClr val="accent1"/>
            </a:effectRef>
            <a:fontRef idx="minor">
              <a:schemeClr val="tx1"/>
            </a:fontRef>
          </p:style>
        </p:cxnSp>
        <p:sp>
          <p:nvSpPr>
            <p:cNvPr id="61" name="正方形/長方形 60">
              <a:extLst>
                <a:ext uri="{FF2B5EF4-FFF2-40B4-BE49-F238E27FC236}">
                  <a16:creationId xmlns:a16="http://schemas.microsoft.com/office/drawing/2014/main" id="{10FBE083-EA74-44C1-9D72-0502A430057C}"/>
                </a:ext>
              </a:extLst>
            </p:cNvPr>
            <p:cNvSpPr/>
            <p:nvPr/>
          </p:nvSpPr>
          <p:spPr>
            <a:xfrm>
              <a:off x="1933602" y="2857173"/>
              <a:ext cx="8133056" cy="392540"/>
            </a:xfrm>
            <a:prstGeom prst="rect">
              <a:avLst/>
            </a:prstGeom>
            <a:solidFill>
              <a:schemeClr val="accent5">
                <a:lumMod val="20000"/>
                <a:lumOff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lang="en-US" altLang="ja-JP" b="1" dirty="0">
                <a:solidFill>
                  <a:schemeClr val="tx1"/>
                </a:solidFill>
                <a:latin typeface="BIZ UDPゴシック" panose="020B0400000000000000" pitchFamily="50" charset="-128"/>
                <a:ea typeface="BIZ UDPゴシック" panose="020B0400000000000000" pitchFamily="50" charset="-128"/>
              </a:endParaRPr>
            </a:p>
            <a:p>
              <a:pPr algn="ctr"/>
              <a:r>
                <a:rPr lang="ja-JP" altLang="en-US" b="1" dirty="0">
                  <a:solidFill>
                    <a:schemeClr val="tx1"/>
                  </a:solidFill>
                  <a:latin typeface="BIZ UDPゴシック" panose="020B0400000000000000" pitchFamily="50" charset="-128"/>
                  <a:ea typeface="BIZ UDPゴシック" panose="020B0400000000000000" pitchFamily="50" charset="-128"/>
                </a:rPr>
                <a:t>推進本部会議</a:t>
              </a:r>
              <a:endParaRPr lang="en-US" altLang="ja-JP" b="1" dirty="0">
                <a:solidFill>
                  <a:schemeClr val="tx1"/>
                </a:solidFill>
                <a:latin typeface="BIZ UDPゴシック" panose="020B0400000000000000" pitchFamily="50" charset="-128"/>
                <a:ea typeface="BIZ UDPゴシック" panose="020B0400000000000000" pitchFamily="50" charset="-128"/>
              </a:endParaRPr>
            </a:p>
            <a:p>
              <a:pPr algn="ctr"/>
              <a:endParaRPr lang="ja-JP" altLang="en-US" b="1" dirty="0">
                <a:solidFill>
                  <a:schemeClr val="tx1"/>
                </a:solidFill>
                <a:latin typeface="BIZ UDPゴシック" panose="020B0400000000000000" pitchFamily="50" charset="-128"/>
                <a:ea typeface="BIZ UDPゴシック" panose="020B0400000000000000" pitchFamily="50" charset="-128"/>
              </a:endParaRPr>
            </a:p>
          </p:txBody>
        </p:sp>
        <p:cxnSp>
          <p:nvCxnSpPr>
            <p:cNvPr id="62" name="直線コネクタ 61">
              <a:extLst>
                <a:ext uri="{FF2B5EF4-FFF2-40B4-BE49-F238E27FC236}">
                  <a16:creationId xmlns:a16="http://schemas.microsoft.com/office/drawing/2014/main" id="{305D9103-3F84-471E-B74F-47B642CF1340}"/>
                </a:ext>
              </a:extLst>
            </p:cNvPr>
            <p:cNvCxnSpPr>
              <a:cxnSpLocks/>
            </p:cNvCxnSpPr>
            <p:nvPr/>
          </p:nvCxnSpPr>
          <p:spPr>
            <a:xfrm>
              <a:off x="2231165" y="4253722"/>
              <a:ext cx="0" cy="251894"/>
            </a:xfrm>
            <a:prstGeom prst="line">
              <a:avLst/>
            </a:prstGeom>
            <a:grpFill/>
            <a:ln w="38100"/>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464E325D-683E-4987-B9DD-5D7610FF600C}"/>
                </a:ext>
              </a:extLst>
            </p:cNvPr>
            <p:cNvCxnSpPr/>
            <p:nvPr/>
          </p:nvCxnSpPr>
          <p:spPr>
            <a:xfrm>
              <a:off x="9830709" y="4253722"/>
              <a:ext cx="1189" cy="238343"/>
            </a:xfrm>
            <a:prstGeom prst="line">
              <a:avLst/>
            </a:prstGeom>
            <a:grpFill/>
            <a:ln w="38100"/>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0B91242A-C0D3-42B0-9DE4-C26D934DA12A}"/>
                </a:ext>
              </a:extLst>
            </p:cNvPr>
            <p:cNvSpPr/>
            <p:nvPr/>
          </p:nvSpPr>
          <p:spPr>
            <a:xfrm>
              <a:off x="4753946" y="5229872"/>
              <a:ext cx="321033" cy="103125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100">
                  <a:solidFill>
                    <a:schemeClr val="tx1"/>
                  </a:solidFill>
                  <a:latin typeface="BIZ UDPゴシック" panose="020B0400000000000000" pitchFamily="50" charset="-128"/>
                  <a:ea typeface="BIZ UDPゴシック" panose="020B0400000000000000" pitchFamily="50" charset="-128"/>
                </a:rPr>
                <a:t>産業振興</a:t>
              </a:r>
              <a:endParaRPr kumimoji="1" lang="ja-JP" altLang="en-US" sz="1100">
                <a:solidFill>
                  <a:schemeClr val="tx1"/>
                </a:solidFill>
                <a:latin typeface="BIZ UDPゴシック" panose="020B0400000000000000" pitchFamily="50" charset="-128"/>
                <a:ea typeface="BIZ UDPゴシック" panose="020B0400000000000000" pitchFamily="50" charset="-128"/>
              </a:endParaRPr>
            </a:p>
          </p:txBody>
        </p:sp>
        <p:sp>
          <p:nvSpPr>
            <p:cNvPr id="65" name="正方形/長方形 64">
              <a:extLst>
                <a:ext uri="{FF2B5EF4-FFF2-40B4-BE49-F238E27FC236}">
                  <a16:creationId xmlns:a16="http://schemas.microsoft.com/office/drawing/2014/main" id="{30098DAF-1C4D-412A-89A1-F09FDAD1C697}"/>
                </a:ext>
              </a:extLst>
            </p:cNvPr>
            <p:cNvSpPr/>
            <p:nvPr/>
          </p:nvSpPr>
          <p:spPr>
            <a:xfrm>
              <a:off x="5330033" y="5229872"/>
              <a:ext cx="331112" cy="101777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100" dirty="0">
                  <a:solidFill>
                    <a:schemeClr val="tx1"/>
                  </a:solidFill>
                  <a:latin typeface="BIZ UDPゴシック" panose="020B0400000000000000" pitchFamily="50" charset="-128"/>
                  <a:ea typeface="BIZ UDPゴシック" panose="020B0400000000000000" pitchFamily="50" charset="-128"/>
                </a:rPr>
                <a:t>地域連携</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100" dirty="0">
                  <a:solidFill>
                    <a:schemeClr val="tx1"/>
                  </a:solidFill>
                  <a:latin typeface="BIZ UDPゴシック" panose="020B0400000000000000" pitchFamily="50" charset="-128"/>
                  <a:ea typeface="BIZ UDPゴシック" panose="020B0400000000000000" pitchFamily="50" charset="-128"/>
                </a:rPr>
                <a:t>イベント</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66" name="正方形/長方形 65">
              <a:extLst>
                <a:ext uri="{FF2B5EF4-FFF2-40B4-BE49-F238E27FC236}">
                  <a16:creationId xmlns:a16="http://schemas.microsoft.com/office/drawing/2014/main" id="{867CD753-146D-4F8F-A2C5-F89741999DB4}"/>
                </a:ext>
              </a:extLst>
            </p:cNvPr>
            <p:cNvSpPr/>
            <p:nvPr/>
          </p:nvSpPr>
          <p:spPr>
            <a:xfrm>
              <a:off x="5925059" y="5224967"/>
              <a:ext cx="330787" cy="102758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100">
                  <a:solidFill>
                    <a:schemeClr val="tx1"/>
                  </a:solidFill>
                  <a:latin typeface="BIZ UDPゴシック" panose="020B0400000000000000" pitchFamily="50" charset="-128"/>
                  <a:ea typeface="BIZ UDPゴシック" panose="020B0400000000000000" pitchFamily="50" charset="-128"/>
                </a:rPr>
                <a:t>交通対策</a:t>
              </a:r>
              <a:endParaRPr kumimoji="1" lang="ja-JP" altLang="en-US" sz="1100">
                <a:solidFill>
                  <a:schemeClr val="tx1"/>
                </a:solidFill>
                <a:latin typeface="BIZ UDPゴシック" panose="020B0400000000000000" pitchFamily="50" charset="-128"/>
                <a:ea typeface="BIZ UDPゴシック" panose="020B0400000000000000" pitchFamily="50" charset="-128"/>
              </a:endParaRPr>
            </a:p>
          </p:txBody>
        </p:sp>
        <p:sp>
          <p:nvSpPr>
            <p:cNvPr id="68" name="正方形/長方形 67">
              <a:extLst>
                <a:ext uri="{FF2B5EF4-FFF2-40B4-BE49-F238E27FC236}">
                  <a16:creationId xmlns:a16="http://schemas.microsoft.com/office/drawing/2014/main" id="{4F1F7A57-777C-411F-BEE8-274DB9722492}"/>
                </a:ext>
              </a:extLst>
            </p:cNvPr>
            <p:cNvSpPr/>
            <p:nvPr/>
          </p:nvSpPr>
          <p:spPr>
            <a:xfrm>
              <a:off x="7073138" y="5223201"/>
              <a:ext cx="312292" cy="1004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a:solidFill>
                    <a:schemeClr val="tx1"/>
                  </a:solidFill>
                  <a:latin typeface="BIZ UDPゴシック" panose="020B0400000000000000" pitchFamily="50" charset="-128"/>
                  <a:ea typeface="BIZ UDPゴシック" panose="020B0400000000000000" pitchFamily="50" charset="-128"/>
                </a:rPr>
                <a:t>参加促進</a:t>
              </a:r>
            </a:p>
          </p:txBody>
        </p:sp>
        <p:sp>
          <p:nvSpPr>
            <p:cNvPr id="69" name="正方形/長方形 68">
              <a:extLst>
                <a:ext uri="{FF2B5EF4-FFF2-40B4-BE49-F238E27FC236}">
                  <a16:creationId xmlns:a16="http://schemas.microsoft.com/office/drawing/2014/main" id="{7DDF8886-6904-44D6-BFFB-9C120592C8E1}"/>
                </a:ext>
              </a:extLst>
            </p:cNvPr>
            <p:cNvSpPr/>
            <p:nvPr/>
          </p:nvSpPr>
          <p:spPr>
            <a:xfrm>
              <a:off x="8213148" y="5223151"/>
              <a:ext cx="322608" cy="10045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ス</a:t>
              </a:r>
              <a:r>
                <a:rPr lang="en-US" altLang="ja-JP"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パ</a:t>
              </a:r>
              <a:r>
                <a:rPr lang="en-US" altLang="ja-JP"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シティ</a:t>
              </a:r>
            </a:p>
          </p:txBody>
        </p:sp>
        <p:sp>
          <p:nvSpPr>
            <p:cNvPr id="70" name="正方形/長方形 69">
              <a:extLst>
                <a:ext uri="{FF2B5EF4-FFF2-40B4-BE49-F238E27FC236}">
                  <a16:creationId xmlns:a16="http://schemas.microsoft.com/office/drawing/2014/main" id="{63314CFC-C154-46D4-A6EE-3158CCAA50C0}"/>
                </a:ext>
              </a:extLst>
            </p:cNvPr>
            <p:cNvSpPr/>
            <p:nvPr/>
          </p:nvSpPr>
          <p:spPr>
            <a:xfrm>
              <a:off x="7623548" y="5209669"/>
              <a:ext cx="351482" cy="1004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100">
                  <a:solidFill>
                    <a:schemeClr val="tx1"/>
                  </a:solidFill>
                  <a:latin typeface="BIZ UDPゴシック" panose="020B0400000000000000" pitchFamily="50" charset="-128"/>
                  <a:ea typeface="BIZ UDPゴシック" panose="020B0400000000000000" pitchFamily="50" charset="-128"/>
                </a:rPr>
                <a:t>環境</a:t>
              </a:r>
              <a:endParaRPr kumimoji="1" lang="ja-JP" altLang="en-US" sz="1100">
                <a:solidFill>
                  <a:schemeClr val="tx1"/>
                </a:solidFill>
                <a:latin typeface="BIZ UDPゴシック" panose="020B0400000000000000" pitchFamily="50" charset="-128"/>
                <a:ea typeface="BIZ UDPゴシック" panose="020B0400000000000000" pitchFamily="50" charset="-128"/>
              </a:endParaRPr>
            </a:p>
          </p:txBody>
        </p:sp>
        <p:cxnSp>
          <p:nvCxnSpPr>
            <p:cNvPr id="71" name="直線コネクタ 70">
              <a:extLst>
                <a:ext uri="{FF2B5EF4-FFF2-40B4-BE49-F238E27FC236}">
                  <a16:creationId xmlns:a16="http://schemas.microsoft.com/office/drawing/2014/main" id="{93D73FC3-B9DB-4E29-871E-20B4E0E4BAFC}"/>
                </a:ext>
              </a:extLst>
            </p:cNvPr>
            <p:cNvCxnSpPr/>
            <p:nvPr/>
          </p:nvCxnSpPr>
          <p:spPr>
            <a:xfrm>
              <a:off x="4326567" y="4908094"/>
              <a:ext cx="0" cy="321779"/>
            </a:xfrm>
            <a:prstGeom prst="line">
              <a:avLst/>
            </a:prstGeom>
            <a:grpFill/>
            <a:ln w="38100"/>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EACC0B96-FAC0-47B2-9889-92AA2AE5D394}"/>
                </a:ext>
              </a:extLst>
            </p:cNvPr>
            <p:cNvCxnSpPr/>
            <p:nvPr/>
          </p:nvCxnSpPr>
          <p:spPr>
            <a:xfrm>
              <a:off x="4914461" y="4893151"/>
              <a:ext cx="0" cy="321779"/>
            </a:xfrm>
            <a:prstGeom prst="line">
              <a:avLst/>
            </a:prstGeom>
            <a:grpFill/>
            <a:ln w="38100"/>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CB1BFAE7-06AE-4B06-B2F4-89E6C713FDE6}"/>
                </a:ext>
              </a:extLst>
            </p:cNvPr>
            <p:cNvCxnSpPr/>
            <p:nvPr/>
          </p:nvCxnSpPr>
          <p:spPr>
            <a:xfrm>
              <a:off x="5500835" y="4889344"/>
              <a:ext cx="0" cy="321779"/>
            </a:xfrm>
            <a:prstGeom prst="line">
              <a:avLst/>
            </a:prstGeom>
            <a:grpFill/>
            <a:ln w="38100"/>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E0DD046F-CD55-4A07-9FD1-3403F4331C11}"/>
                </a:ext>
              </a:extLst>
            </p:cNvPr>
            <p:cNvCxnSpPr/>
            <p:nvPr/>
          </p:nvCxnSpPr>
          <p:spPr>
            <a:xfrm>
              <a:off x="6090451" y="4908094"/>
              <a:ext cx="0" cy="321779"/>
            </a:xfrm>
            <a:prstGeom prst="line">
              <a:avLst/>
            </a:prstGeom>
            <a:grpFill/>
            <a:ln w="38100"/>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30A2DF74-EEC6-41BA-88B9-352BDDBDE7AF}"/>
                </a:ext>
              </a:extLst>
            </p:cNvPr>
            <p:cNvCxnSpPr/>
            <p:nvPr/>
          </p:nvCxnSpPr>
          <p:spPr>
            <a:xfrm>
              <a:off x="6661441" y="4896827"/>
              <a:ext cx="0" cy="321779"/>
            </a:xfrm>
            <a:prstGeom prst="line">
              <a:avLst/>
            </a:prstGeom>
            <a:grpFill/>
            <a:ln w="38100"/>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7BB92159-1365-47CE-B9AD-84B150510574}"/>
                </a:ext>
              </a:extLst>
            </p:cNvPr>
            <p:cNvCxnSpPr/>
            <p:nvPr/>
          </p:nvCxnSpPr>
          <p:spPr>
            <a:xfrm>
              <a:off x="7229284" y="4896828"/>
              <a:ext cx="0" cy="321779"/>
            </a:xfrm>
            <a:prstGeom prst="line">
              <a:avLst/>
            </a:prstGeom>
            <a:grpFill/>
            <a:ln w="38100"/>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2D9B244A-8623-4F33-AC6A-BAD58FFB2094}"/>
                </a:ext>
              </a:extLst>
            </p:cNvPr>
            <p:cNvCxnSpPr/>
            <p:nvPr/>
          </p:nvCxnSpPr>
          <p:spPr>
            <a:xfrm>
              <a:off x="7778261" y="4908094"/>
              <a:ext cx="0" cy="321779"/>
            </a:xfrm>
            <a:prstGeom prst="line">
              <a:avLst/>
            </a:prstGeom>
            <a:grpFill/>
            <a:ln w="38100"/>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2900A354-0CE8-4EE7-BDBA-1A6398E85FED}"/>
                </a:ext>
              </a:extLst>
            </p:cNvPr>
            <p:cNvSpPr txBox="1"/>
            <p:nvPr/>
          </p:nvSpPr>
          <p:spPr>
            <a:xfrm>
              <a:off x="6933697" y="3749577"/>
              <a:ext cx="3534740" cy="209621"/>
            </a:xfrm>
            <a:prstGeom prst="rect">
              <a:avLst/>
            </a:prstGeom>
            <a:noFill/>
            <a:ln>
              <a:noFill/>
            </a:ln>
          </p:spPr>
          <p:txBody>
            <a:bodyPr wrap="square" rtlCol="0">
              <a:spAutoFit/>
            </a:bodyPr>
            <a:lstStyle/>
            <a:p>
              <a:r>
                <a:rPr lang="ja-JP" altLang="en-US" sz="1000" dirty="0">
                  <a:latin typeface="BIZ UDPゴシック" panose="020B0400000000000000" pitchFamily="50" charset="-128"/>
                  <a:ea typeface="BIZ UDPゴシック" panose="020B0400000000000000" pitchFamily="50" charset="-128"/>
                </a:rPr>
                <a:t>（</a:t>
              </a:r>
              <a:r>
                <a:rPr lang="en-US" altLang="ja-JP" sz="1000" dirty="0">
                  <a:latin typeface="BIZ UDPゴシック" panose="020B0400000000000000" pitchFamily="50" charset="-128"/>
                  <a:ea typeface="BIZ UDPゴシック" panose="020B0400000000000000" pitchFamily="50" charset="-128"/>
                </a:rPr>
                <a:t>※</a:t>
              </a:r>
              <a:r>
                <a:rPr lang="ja-JP" altLang="en-US" sz="1000" dirty="0">
                  <a:latin typeface="BIZ UDPゴシック" panose="020B0400000000000000" pitchFamily="50" charset="-128"/>
                  <a:ea typeface="BIZ UDPゴシック" panose="020B0400000000000000" pitchFamily="50" charset="-128"/>
                </a:rPr>
                <a:t>区長会議会長、同副会長</a:t>
              </a:r>
              <a:r>
                <a:rPr lang="en-US" altLang="ja-JP" sz="1000" dirty="0">
                  <a:latin typeface="BIZ UDPゴシック" panose="020B0400000000000000" pitchFamily="50" charset="-128"/>
                  <a:ea typeface="BIZ UDPゴシック" panose="020B0400000000000000" pitchFamily="50" charset="-128"/>
                </a:rPr>
                <a:t>1</a:t>
              </a:r>
              <a:r>
                <a:rPr lang="ja-JP" altLang="en-US" sz="1000" dirty="0">
                  <a:latin typeface="BIZ UDPゴシック" panose="020B0400000000000000" pitchFamily="50" charset="-128"/>
                  <a:ea typeface="BIZ UDPゴシック" panose="020B0400000000000000" pitchFamily="50" charset="-128"/>
                </a:rPr>
                <a:t>名、まちづくり・にぎわい部会長）</a:t>
              </a:r>
            </a:p>
          </p:txBody>
        </p:sp>
        <p:sp>
          <p:nvSpPr>
            <p:cNvPr id="79" name="テキスト ボックス 78">
              <a:extLst>
                <a:ext uri="{FF2B5EF4-FFF2-40B4-BE49-F238E27FC236}">
                  <a16:creationId xmlns:a16="http://schemas.microsoft.com/office/drawing/2014/main" id="{A8E08127-7B49-4B47-B0C8-0BA0969A52A5}"/>
                </a:ext>
              </a:extLst>
            </p:cNvPr>
            <p:cNvSpPr txBox="1"/>
            <p:nvPr/>
          </p:nvSpPr>
          <p:spPr>
            <a:xfrm>
              <a:off x="3735493" y="4445026"/>
              <a:ext cx="4042768" cy="262027"/>
            </a:xfrm>
            <a:prstGeom prst="rect">
              <a:avLst/>
            </a:prstGeom>
            <a:grpFill/>
            <a:ln>
              <a:solidFill>
                <a:schemeClr val="accent1"/>
              </a:solidFill>
            </a:ln>
          </p:spPr>
          <p:txBody>
            <a:bodyPr wrap="square" rtlCol="0">
              <a:spAutoFit/>
            </a:bodyPr>
            <a:lstStyle/>
            <a:p>
              <a:pPr algn="ctr"/>
              <a:r>
                <a:rPr lang="en-US" altLang="ja-JP" sz="1400" dirty="0">
                  <a:latin typeface="BIZ UDPゴシック" panose="020B0400000000000000" pitchFamily="50" charset="-128"/>
                  <a:ea typeface="BIZ UDPゴシック" panose="020B0400000000000000" pitchFamily="50" charset="-128"/>
                </a:rPr>
                <a:t>11</a:t>
              </a:r>
              <a:r>
                <a:rPr kumimoji="1" lang="ja-JP" altLang="en-US" sz="1400" dirty="0">
                  <a:latin typeface="BIZ UDPゴシック" panose="020B0400000000000000" pitchFamily="50" charset="-128"/>
                  <a:ea typeface="BIZ UDPゴシック" panose="020B0400000000000000" pitchFamily="50" charset="-128"/>
                </a:rPr>
                <a:t>の課題について部会等で取組を推進</a:t>
              </a:r>
            </a:p>
          </p:txBody>
        </p:sp>
        <p:sp>
          <p:nvSpPr>
            <p:cNvPr id="80" name="正方形/長方形 79">
              <a:extLst>
                <a:ext uri="{FF2B5EF4-FFF2-40B4-BE49-F238E27FC236}">
                  <a16:creationId xmlns:a16="http://schemas.microsoft.com/office/drawing/2014/main" id="{92DB1138-8397-4A74-94F6-A6F4F7709029}"/>
                </a:ext>
              </a:extLst>
            </p:cNvPr>
            <p:cNvSpPr/>
            <p:nvPr/>
          </p:nvSpPr>
          <p:spPr>
            <a:xfrm>
              <a:off x="8722716" y="5229773"/>
              <a:ext cx="322608" cy="10045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賓客歓迎</a:t>
              </a:r>
            </a:p>
          </p:txBody>
        </p:sp>
        <p:cxnSp>
          <p:nvCxnSpPr>
            <p:cNvPr id="81" name="直線コネクタ 80">
              <a:extLst>
                <a:ext uri="{FF2B5EF4-FFF2-40B4-BE49-F238E27FC236}">
                  <a16:creationId xmlns:a16="http://schemas.microsoft.com/office/drawing/2014/main" id="{55CD87A3-08FD-42EA-9C5E-EA9D4E15460B}"/>
                </a:ext>
              </a:extLst>
            </p:cNvPr>
            <p:cNvCxnSpPr/>
            <p:nvPr/>
          </p:nvCxnSpPr>
          <p:spPr>
            <a:xfrm>
              <a:off x="8858971" y="4903188"/>
              <a:ext cx="0" cy="336748"/>
            </a:xfrm>
            <a:prstGeom prst="line">
              <a:avLst/>
            </a:prstGeom>
            <a:grpFill/>
            <a:ln w="38100"/>
          </p:spPr>
          <p:style>
            <a:lnRef idx="1">
              <a:schemeClr val="accent1"/>
            </a:lnRef>
            <a:fillRef idx="0">
              <a:schemeClr val="accent1"/>
            </a:fillRef>
            <a:effectRef idx="0">
              <a:schemeClr val="accent1"/>
            </a:effectRef>
            <a:fontRef idx="minor">
              <a:schemeClr val="tx1"/>
            </a:fontRef>
          </p:style>
        </p:cxnSp>
      </p:grpSp>
      <p:sp>
        <p:nvSpPr>
          <p:cNvPr id="41" name="タイトル 9">
            <a:extLst>
              <a:ext uri="{FF2B5EF4-FFF2-40B4-BE49-F238E27FC236}">
                <a16:creationId xmlns:a16="http://schemas.microsoft.com/office/drawing/2014/main" id="{AFE271D5-F820-4D9F-984A-859608C8DD29}"/>
              </a:ext>
            </a:extLst>
          </p:cNvPr>
          <p:cNvSpPr txBox="1">
            <a:spLocks/>
          </p:cNvSpPr>
          <p:nvPr/>
        </p:nvSpPr>
        <p:spPr>
          <a:xfrm>
            <a:off x="154506" y="135228"/>
            <a:ext cx="11851963" cy="499148"/>
          </a:xfrm>
          <a:prstGeom prst="rect">
            <a:avLst/>
          </a:prstGeom>
          <a:solidFill>
            <a:srgbClr val="002060"/>
          </a:solidFill>
        </p:spPr>
        <p:txBody>
          <a:bodyPr vert="horz" lIns="68580" tIns="34290" rIns="68580" bIns="34290" rtlCol="0" anchor="ctr">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lvl="0" algn="ctr">
              <a:defRPr/>
            </a:pPr>
            <a:r>
              <a:rPr lang="ja-JP" altLang="en-US" sz="3000" b="1" dirty="0">
                <a:solidFill>
                  <a:prstClr val="white"/>
                </a:solidFill>
                <a:latin typeface="BIZ UDPゴシック" panose="020B0400000000000000" pitchFamily="50" charset="-128"/>
                <a:ea typeface="BIZ UDPゴシック" panose="020B0400000000000000" pitchFamily="50" charset="-128"/>
                <a:cs typeface="Meiryo UI" panose="020B0604030504040204" pitchFamily="50" charset="-128"/>
              </a:rPr>
              <a:t>（参考）万博推進本部</a:t>
            </a:r>
            <a:endParaRPr lang="ja-JP" altLang="en-US" sz="2000" b="1" dirty="0">
              <a:solidFill>
                <a:prstClr val="white"/>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3" name="正方形/長方形 2">
            <a:extLst>
              <a:ext uri="{FF2B5EF4-FFF2-40B4-BE49-F238E27FC236}">
                <a16:creationId xmlns:a16="http://schemas.microsoft.com/office/drawing/2014/main" id="{130BF4ED-58B9-3926-D1D2-AD640BE67E63}"/>
              </a:ext>
            </a:extLst>
          </p:cNvPr>
          <p:cNvSpPr/>
          <p:nvPr/>
        </p:nvSpPr>
        <p:spPr>
          <a:xfrm>
            <a:off x="6600312" y="5350520"/>
            <a:ext cx="373270" cy="11954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100" dirty="0">
                <a:solidFill>
                  <a:schemeClr val="tx1"/>
                </a:solidFill>
                <a:latin typeface="BIZ UDPゴシック" panose="020B0400000000000000" pitchFamily="50" charset="-128"/>
                <a:ea typeface="BIZ UDPゴシック" panose="020B0400000000000000" pitchFamily="50" charset="-128"/>
              </a:rPr>
              <a:t>ユニバーサル</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デザイン</a:t>
            </a:r>
          </a:p>
        </p:txBody>
      </p:sp>
    </p:spTree>
    <p:extLst>
      <p:ext uri="{BB962C8B-B14F-4D97-AF65-F5344CB8AC3E}">
        <p14:creationId xmlns:p14="http://schemas.microsoft.com/office/powerpoint/2010/main" val="17144487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764338" y="6662057"/>
            <a:ext cx="2992776" cy="195943"/>
          </a:xfrm>
          <a:prstGeom prst="rect">
            <a:avLst/>
          </a:prstGeom>
          <a:solidFill>
            <a:srgbClr val="E6001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8" name="正方形/長方形 7"/>
          <p:cNvSpPr/>
          <p:nvPr/>
        </p:nvSpPr>
        <p:spPr>
          <a:xfrm>
            <a:off x="661576" y="442698"/>
            <a:ext cx="11366864" cy="153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989378" y="106088"/>
            <a:ext cx="9430539" cy="461665"/>
          </a:xfrm>
          <a:prstGeom prst="rect">
            <a:avLst/>
          </a:prstGeom>
          <a:solidFill>
            <a:schemeClr val="tx2">
              <a:lumMod val="50000"/>
            </a:schemeClr>
          </a:solidFill>
        </p:spPr>
        <p:txBody>
          <a:bodyPr wrap="square" rtlCol="0">
            <a:spAutoFit/>
          </a:bodyPr>
          <a:lstStyle/>
          <a:p>
            <a:r>
              <a:rPr kumimoji="1" lang="ja-JP" altLang="en-US" sz="2400" b="1" dirty="0">
                <a:solidFill>
                  <a:schemeClr val="bg1"/>
                </a:solidFill>
                <a:latin typeface="BIZ UDPゴシック" panose="020B0400000000000000" pitchFamily="50" charset="-128"/>
                <a:ea typeface="BIZ UDPゴシック" panose="020B0400000000000000" pitchFamily="50" charset="-128"/>
              </a:rPr>
              <a:t>危機管理部会　　　　　　</a:t>
            </a:r>
          </a:p>
        </p:txBody>
      </p:sp>
      <p:sp>
        <p:nvSpPr>
          <p:cNvPr id="17" name="テキスト ボックス 16"/>
          <p:cNvSpPr txBox="1"/>
          <p:nvPr/>
        </p:nvSpPr>
        <p:spPr>
          <a:xfrm>
            <a:off x="597000" y="537624"/>
            <a:ext cx="1247790" cy="338554"/>
          </a:xfrm>
          <a:prstGeom prst="rect">
            <a:avLst/>
          </a:prstGeom>
          <a:noFill/>
        </p:spPr>
        <p:txBody>
          <a:bodyPr wrap="square" rtlCol="0">
            <a:spAutoFit/>
          </a:bodyPr>
          <a:lstStyle/>
          <a:p>
            <a:r>
              <a:rPr kumimoji="1" lang="en-US" altLang="ja-JP" sz="1600" b="1" dirty="0">
                <a:latin typeface="BIZ UDPゴシック" panose="020B0400000000000000" pitchFamily="50" charset="-128"/>
                <a:ea typeface="BIZ UDPゴシック" panose="020B0400000000000000" pitchFamily="50" charset="-128"/>
              </a:rPr>
              <a:t>〈</a:t>
            </a:r>
            <a:r>
              <a:rPr kumimoji="1" lang="ja-JP" altLang="en-US" sz="1600" b="1" dirty="0">
                <a:latin typeface="BIZ UDPゴシック" panose="020B0400000000000000" pitchFamily="50" charset="-128"/>
                <a:ea typeface="BIZ UDPゴシック" panose="020B0400000000000000" pitchFamily="50" charset="-128"/>
              </a:rPr>
              <a:t>構成</a:t>
            </a:r>
            <a:r>
              <a:rPr kumimoji="1" lang="en-US" altLang="ja-JP" sz="1600" b="1" dirty="0">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908123836"/>
              </p:ext>
            </p:extLst>
          </p:nvPr>
        </p:nvGraphicFramePr>
        <p:xfrm>
          <a:off x="329439" y="836254"/>
          <a:ext cx="11507352" cy="897413"/>
        </p:xfrm>
        <a:graphic>
          <a:graphicData uri="http://schemas.openxmlformats.org/drawingml/2006/table">
            <a:tbl>
              <a:tblPr firstRow="1" bandRow="1">
                <a:tableStyleId>{5C22544A-7EE6-4342-B048-85BDC9FD1C3A}</a:tableStyleId>
              </a:tblPr>
              <a:tblGrid>
                <a:gridCol w="5753676">
                  <a:extLst>
                    <a:ext uri="{9D8B030D-6E8A-4147-A177-3AD203B41FA5}">
                      <a16:colId xmlns:a16="http://schemas.microsoft.com/office/drawing/2014/main" val="3210187183"/>
                    </a:ext>
                  </a:extLst>
                </a:gridCol>
                <a:gridCol w="5753676">
                  <a:extLst>
                    <a:ext uri="{9D8B030D-6E8A-4147-A177-3AD203B41FA5}">
                      <a16:colId xmlns:a16="http://schemas.microsoft.com/office/drawing/2014/main" val="1381428020"/>
                    </a:ext>
                  </a:extLst>
                </a:gridCol>
              </a:tblGrid>
              <a:tr h="283492">
                <a:tc>
                  <a:txBody>
                    <a:bodyPr/>
                    <a:lstStyle/>
                    <a:p>
                      <a:pPr algn="ctr">
                        <a:lnSpc>
                          <a:spcPct val="100000"/>
                        </a:lnSpc>
                      </a:pPr>
                      <a:r>
                        <a:rPr kumimoji="1" lang="ja-JP" altLang="en-US" sz="1400" dirty="0">
                          <a:latin typeface="BIZ UDPゴシック" panose="020B0400000000000000" pitchFamily="50" charset="-128"/>
                          <a:ea typeface="BIZ UDPゴシック" panose="020B0400000000000000" pitchFamily="50" charset="-128"/>
                        </a:rPr>
                        <a:t>大　　阪　　府</a:t>
                      </a:r>
                    </a:p>
                  </a:txBody>
                  <a:tcPr anchor="ctr"/>
                </a:tc>
                <a:tc>
                  <a:txBody>
                    <a:bodyPr/>
                    <a:lstStyle/>
                    <a:p>
                      <a:pPr algn="ctr">
                        <a:lnSpc>
                          <a:spcPct val="100000"/>
                        </a:lnSpc>
                      </a:pPr>
                      <a:r>
                        <a:rPr kumimoji="1" lang="ja-JP" altLang="en-US" sz="1400" dirty="0">
                          <a:latin typeface="BIZ UDPゴシック" panose="020B0400000000000000" pitchFamily="50" charset="-128"/>
                          <a:ea typeface="BIZ UDPゴシック" panose="020B0400000000000000" pitchFamily="50" charset="-128"/>
                        </a:rPr>
                        <a:t>大　　阪　　市</a:t>
                      </a:r>
                    </a:p>
                  </a:txBody>
                  <a:tcPr anchor="ctr"/>
                </a:tc>
                <a:extLst>
                  <a:ext uri="{0D108BD9-81ED-4DB2-BD59-A6C34878D82A}">
                    <a16:rowId xmlns:a16="http://schemas.microsoft.com/office/drawing/2014/main" val="3769783393"/>
                  </a:ext>
                </a:extLst>
              </a:tr>
              <a:tr h="2776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300" dirty="0">
                          <a:latin typeface="BIZ UDPゴシック" panose="020B0400000000000000" pitchFamily="50" charset="-128"/>
                          <a:ea typeface="BIZ UDPゴシック" panose="020B0400000000000000" pitchFamily="50" charset="-128"/>
                        </a:rPr>
                        <a:t>危機管理室</a:t>
                      </a:r>
                      <a:r>
                        <a:rPr kumimoji="1" lang="ja-JP" altLang="en-US" sz="1300" dirty="0">
                          <a:latin typeface="BIZ UDPゴシック" panose="020B0400000000000000" pitchFamily="50" charset="-128"/>
                          <a:ea typeface="BIZ UDPゴシック" panose="020B0400000000000000" pitchFamily="50" charset="-128"/>
                        </a:rPr>
                        <a:t>、財務部、</a:t>
                      </a:r>
                      <a:r>
                        <a:rPr kumimoji="1" lang="zh-TW" altLang="en-US" sz="1300" dirty="0">
                          <a:latin typeface="BIZ UDPゴシック" panose="020B0400000000000000" pitchFamily="50" charset="-128"/>
                          <a:ea typeface="BIZ UDPゴシック" panose="020B0400000000000000" pitchFamily="50" charset="-128"/>
                        </a:rPr>
                        <a:t>健康医療部</a:t>
                      </a:r>
                      <a:r>
                        <a:rPr kumimoji="1" lang="ja-JP" altLang="en-US" sz="1300" dirty="0">
                          <a:latin typeface="BIZ UDPゴシック" panose="020B0400000000000000" pitchFamily="50" charset="-128"/>
                          <a:ea typeface="BIZ UDPゴシック" panose="020B0400000000000000" pitchFamily="50" charset="-128"/>
                        </a:rPr>
                        <a:t>、</a:t>
                      </a:r>
                      <a:r>
                        <a:rPr kumimoji="1" lang="zh-TW" altLang="en-US" sz="1300" dirty="0">
                          <a:latin typeface="BIZ UDPゴシック" panose="020B0400000000000000" pitchFamily="50" charset="-128"/>
                          <a:ea typeface="BIZ UDPゴシック" panose="020B0400000000000000" pitchFamily="50" charset="-128"/>
                        </a:rPr>
                        <a:t>都市整備部</a:t>
                      </a:r>
                      <a:r>
                        <a:rPr kumimoji="1" lang="ja-JP" altLang="en-US" sz="1300" dirty="0">
                          <a:latin typeface="BIZ UDPゴシック" panose="020B0400000000000000" pitchFamily="50" charset="-128"/>
                          <a:ea typeface="BIZ UDPゴシック" panose="020B0400000000000000" pitchFamily="50" charset="-128"/>
                        </a:rPr>
                        <a:t>、警察</a:t>
                      </a:r>
                      <a:r>
                        <a:rPr kumimoji="1" lang="zh-TW" altLang="en-US" sz="1300" dirty="0">
                          <a:latin typeface="BIZ UDPゴシック" panose="020B0400000000000000" pitchFamily="50" charset="-128"/>
                          <a:ea typeface="BIZ UDPゴシック" panose="020B0400000000000000" pitchFamily="50" charset="-128"/>
                        </a:rPr>
                        <a:t>本部</a:t>
                      </a:r>
                    </a:p>
                  </a:txBody>
                  <a:tcPr anchor="ctr"/>
                </a:tc>
                <a:tc>
                  <a:txBody>
                    <a:bodyPr/>
                    <a:lstStyle/>
                    <a:p>
                      <a:pPr algn="ctr">
                        <a:lnSpc>
                          <a:spcPct val="100000"/>
                        </a:lnSpc>
                      </a:pPr>
                      <a:r>
                        <a:rPr kumimoji="1" lang="zh-TW" altLang="en-US" sz="1300" dirty="0">
                          <a:latin typeface="BIZ UDPゴシック" panose="020B0400000000000000" pitchFamily="50" charset="-128"/>
                          <a:ea typeface="BIZ UDPゴシック" panose="020B0400000000000000" pitchFamily="50" charset="-128"/>
                        </a:rPr>
                        <a:t>危機管理室</a:t>
                      </a:r>
                      <a:r>
                        <a:rPr kumimoji="1" lang="ja-JP" altLang="en-US" sz="1300" dirty="0">
                          <a:latin typeface="BIZ UDPゴシック" panose="020B0400000000000000" pitchFamily="50" charset="-128"/>
                          <a:ea typeface="BIZ UDPゴシック" panose="020B0400000000000000" pitchFamily="50" charset="-128"/>
                        </a:rPr>
                        <a:t>、</a:t>
                      </a:r>
                      <a:r>
                        <a:rPr kumimoji="1" lang="zh-TW" altLang="en-US" sz="1300" dirty="0">
                          <a:latin typeface="BIZ UDPゴシック" panose="020B0400000000000000" pitchFamily="50" charset="-128"/>
                          <a:ea typeface="BIZ UDPゴシック" panose="020B0400000000000000" pitchFamily="50" charset="-128"/>
                        </a:rPr>
                        <a:t>消防局</a:t>
                      </a:r>
                      <a:r>
                        <a:rPr kumimoji="1" lang="ja-JP" altLang="en-US" sz="1300" dirty="0">
                          <a:latin typeface="BIZ UDPゴシック" panose="020B0400000000000000" pitchFamily="50" charset="-128"/>
                          <a:ea typeface="BIZ UDPゴシック" panose="020B0400000000000000" pitchFamily="50" charset="-128"/>
                        </a:rPr>
                        <a:t>、</a:t>
                      </a:r>
                      <a:r>
                        <a:rPr kumimoji="1" lang="zh-TW" altLang="en-US" sz="1300" dirty="0">
                          <a:latin typeface="BIZ UDPゴシック" panose="020B0400000000000000" pitchFamily="50" charset="-128"/>
                          <a:ea typeface="BIZ UDPゴシック" panose="020B0400000000000000" pitchFamily="50" charset="-128"/>
                        </a:rPr>
                        <a:t>建設局</a:t>
                      </a:r>
                      <a:r>
                        <a:rPr kumimoji="1" lang="ja-JP" altLang="en-US" sz="1300" dirty="0">
                          <a:latin typeface="BIZ UDPゴシック" panose="020B0400000000000000" pitchFamily="50" charset="-128"/>
                          <a:ea typeface="BIZ UDPゴシック" panose="020B0400000000000000" pitchFamily="50" charset="-128"/>
                        </a:rPr>
                        <a:t>、デジタル統括室、</a:t>
                      </a:r>
                      <a:r>
                        <a:rPr kumimoji="1" lang="zh-TW" altLang="en-US" sz="1300" dirty="0">
                          <a:latin typeface="BIZ UDPゴシック" panose="020B0400000000000000" pitchFamily="50" charset="-128"/>
                          <a:ea typeface="BIZ UDPゴシック" panose="020B0400000000000000" pitchFamily="50" charset="-128"/>
                        </a:rPr>
                        <a:t>区役所</a:t>
                      </a:r>
                      <a:endParaRPr kumimoji="1" lang="en-US" altLang="ja-JP" sz="1300" dirty="0">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21864346"/>
                  </a:ext>
                </a:extLst>
              </a:tr>
              <a:tr h="303053">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BIZ UDPゴシック" panose="020B0400000000000000" pitchFamily="50" charset="-128"/>
                          <a:ea typeface="BIZ UDPゴシック" panose="020B0400000000000000" pitchFamily="50" charset="-128"/>
                        </a:rPr>
                        <a:t>大阪都市計画局、大阪港湾局</a:t>
                      </a:r>
                      <a:endParaRPr kumimoji="1" lang="zh-TW" altLang="en-US" sz="1300" dirty="0">
                        <a:latin typeface="BIZ UDPゴシック" panose="020B0400000000000000" pitchFamily="50" charset="-128"/>
                        <a:ea typeface="BIZ UDPゴシック" panose="020B0400000000000000" pitchFamily="50" charset="-128"/>
                      </a:endParaRPr>
                    </a:p>
                  </a:txBody>
                  <a:tcPr anchor="ctr"/>
                </a:tc>
                <a:tc hMerge="1">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936480497"/>
                  </a:ext>
                </a:extLst>
              </a:tr>
            </a:tbl>
          </a:graphicData>
        </a:graphic>
      </p:graphicFrame>
      <p:sp>
        <p:nvSpPr>
          <p:cNvPr id="22" name="テキスト ボックス 21"/>
          <p:cNvSpPr txBox="1"/>
          <p:nvPr/>
        </p:nvSpPr>
        <p:spPr>
          <a:xfrm>
            <a:off x="1251284" y="527084"/>
            <a:ext cx="1001888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　</a:t>
            </a:r>
            <a:r>
              <a:rPr kumimoji="1" lang="ja-JP" altLang="en-US" sz="1600" dirty="0">
                <a:latin typeface="BIZ UDPゴシック" panose="020B0400000000000000" pitchFamily="50" charset="-128"/>
                <a:ea typeface="BIZ UDPゴシック" panose="020B0400000000000000" pitchFamily="50" charset="-128"/>
              </a:rPr>
              <a:t>部会長：</a:t>
            </a:r>
            <a:r>
              <a:rPr lang="ja-JP" altLang="en-US" sz="1600" dirty="0">
                <a:solidFill>
                  <a:prstClr val="black"/>
                </a:solidFill>
                <a:latin typeface="BIZ UDPゴシック" panose="020B0400000000000000" pitchFamily="50" charset="-128"/>
                <a:ea typeface="BIZ UDPゴシック" panose="020B0400000000000000" pitchFamily="50" charset="-128"/>
              </a:rPr>
              <a:t>大阪府危機管理監</a:t>
            </a:r>
            <a:r>
              <a:rPr kumimoji="1" lang="ja-JP" altLang="en-US" sz="1600" dirty="0">
                <a:latin typeface="BIZ UDPゴシック" panose="020B0400000000000000" pitchFamily="50" charset="-128"/>
                <a:ea typeface="BIZ UDPゴシック" panose="020B0400000000000000" pitchFamily="50" charset="-128"/>
              </a:rPr>
              <a:t>　　副部会長：</a:t>
            </a:r>
            <a:r>
              <a:rPr lang="ja-JP" altLang="en-US" sz="1600" dirty="0">
                <a:solidFill>
                  <a:prstClr val="black"/>
                </a:solidFill>
                <a:latin typeface="BIZ UDPゴシック" panose="020B0400000000000000" pitchFamily="50" charset="-128"/>
                <a:ea typeface="BIZ UDPゴシック" panose="020B0400000000000000" pitchFamily="50" charset="-128"/>
              </a:rPr>
              <a:t>大阪市危機管理監</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14" name="正方形/長方形 13">
            <a:extLst>
              <a:ext uri="{FF2B5EF4-FFF2-40B4-BE49-F238E27FC236}">
                <a16:creationId xmlns:a16="http://schemas.microsoft.com/office/drawing/2014/main" id="{3F357C9B-ADD8-FD6F-BD91-865EAF8D0C77}"/>
              </a:ext>
            </a:extLst>
          </p:cNvPr>
          <p:cNvSpPr/>
          <p:nvPr/>
        </p:nvSpPr>
        <p:spPr>
          <a:xfrm>
            <a:off x="405639" y="1706596"/>
            <a:ext cx="11354952" cy="410049"/>
          </a:xfrm>
          <a:prstGeom prst="rect">
            <a:avLst/>
          </a:prstGeom>
          <a:noFill/>
          <a:ln w="12700" cap="flat" cmpd="sng" algn="ctr">
            <a:noFill/>
            <a:prstDash val="solid"/>
            <a:miter lim="800000"/>
          </a:ln>
          <a:effectLst/>
        </p:spPr>
        <p:txBody>
          <a:bodyPr rtlCol="0" anchor="t" anchorCtr="0">
            <a:spAutoFit/>
          </a:bodyPr>
          <a:lstStyle/>
          <a:p>
            <a:pPr>
              <a:lnSpc>
                <a:spcPct val="150000"/>
              </a:lnSpc>
            </a:pPr>
            <a:r>
              <a:rPr kumimoji="1" lang="ja-JP" altLang="en-US" sz="1600" b="1" dirty="0">
                <a:solidFill>
                  <a:schemeClr val="tx1"/>
                </a:solidFill>
                <a:latin typeface="+mn-ea"/>
                <a:ea typeface="+mn-ea"/>
              </a:rPr>
              <a:t>▶安全・安心な万博開催に向け、警察・消防・危機管理をはじめとする関係部局が連携した体制を構築</a:t>
            </a:r>
            <a:endParaRPr kumimoji="1" lang="en-US" altLang="ja-JP" sz="1600" b="1" dirty="0">
              <a:solidFill>
                <a:schemeClr val="tx1"/>
              </a:solidFill>
              <a:latin typeface="+mn-ea"/>
              <a:ea typeface="+mn-ea"/>
            </a:endParaRPr>
          </a:p>
        </p:txBody>
      </p:sp>
      <p:sp>
        <p:nvSpPr>
          <p:cNvPr id="15" name="正方形/長方形 14">
            <a:extLst>
              <a:ext uri="{FF2B5EF4-FFF2-40B4-BE49-F238E27FC236}">
                <a16:creationId xmlns:a16="http://schemas.microsoft.com/office/drawing/2014/main" id="{3F357C9B-ADD8-FD6F-BD91-865EAF8D0C77}"/>
              </a:ext>
            </a:extLst>
          </p:cNvPr>
          <p:cNvSpPr/>
          <p:nvPr/>
        </p:nvSpPr>
        <p:spPr>
          <a:xfrm>
            <a:off x="514863" y="2090244"/>
            <a:ext cx="11321928" cy="4210561"/>
          </a:xfrm>
          <a:prstGeom prst="rect">
            <a:avLst/>
          </a:prstGeom>
          <a:solidFill>
            <a:schemeClr val="bg1"/>
          </a:solidFill>
          <a:ln w="25400" cap="flat" cmpd="sng" algn="ctr">
            <a:solidFill>
              <a:schemeClr val="accent1"/>
            </a:solidFill>
            <a:prstDash val="solid"/>
            <a:miter lim="800000"/>
          </a:ln>
          <a:effectLst/>
        </p:spPr>
        <p:txBody>
          <a:bodyPr rtlCol="0" anchor="t" anchorCtr="0">
            <a:noAutofit/>
          </a:bodyPr>
          <a:lstStyle/>
          <a:p>
            <a:pPr>
              <a:lnSpc>
                <a:spcPct val="125000"/>
              </a:lnSpc>
            </a:pP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１</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万博会場との連絡調整</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a:p>
            <a:pPr marL="285750" indent="-285750">
              <a:lnSpc>
                <a:spcPct val="125000"/>
              </a:lnSpc>
              <a:buFont typeface="Arial" panose="020B0604020202020204" pitchFamily="34" charset="0"/>
              <a:buChar char="•"/>
            </a:pPr>
            <a:r>
              <a:rPr kumimoji="1" lang="ja-JP" altLang="en-US" sz="1400" dirty="0">
                <a:solidFill>
                  <a:schemeClr val="tx1"/>
                </a:solidFill>
                <a:latin typeface="BIZ UDPゴシック" panose="020B0400000000000000" pitchFamily="50" charset="-128"/>
                <a:ea typeface="BIZ UDPゴシック" panose="020B0400000000000000" pitchFamily="50" charset="-128"/>
              </a:rPr>
              <a:t>博覧会協会及び万博推進局をはじめとする関係部局と連携し、</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a:lnSpc>
                <a:spcPct val="125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　　 平時から緊密な情報</a:t>
            </a:r>
            <a:r>
              <a:rPr kumimoji="0" lang="ja-JP" altLang="en-US" sz="1400" b="0" i="0" u="none" strike="noStrike" kern="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sym typeface="Calibri"/>
              </a:rPr>
              <a:t>連絡体制を構築するとともに、</a:t>
            </a:r>
            <a:r>
              <a:rPr lang="ja-JP" altLang="en-US" sz="1400" dirty="0">
                <a:solidFill>
                  <a:schemeClr val="tx1"/>
                </a:solidFill>
                <a:latin typeface="BIZ UDPゴシック" panose="020B0400000000000000" pitchFamily="50" charset="-128"/>
                <a:ea typeface="BIZ UDPゴシック" panose="020B0400000000000000" pitchFamily="50" charset="-128"/>
              </a:rPr>
              <a:t>大規模災害の発生に備え、</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a:lnSpc>
                <a:spcPct val="125000"/>
              </a:lnSpc>
            </a:pPr>
            <a:r>
              <a:rPr kumimoji="0" lang="ja-JP" altLang="en-US" sz="1400" b="0" i="0" u="none" strike="noStrike" kern="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sym typeface="Calibri"/>
              </a:rPr>
              <a:t>　　 </a:t>
            </a:r>
            <a:r>
              <a:rPr kumimoji="0" lang="ja-JP" altLang="en-US" sz="1400" b="1" i="0" u="sng" strike="noStrike" kern="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sym typeface="Calibri"/>
              </a:rPr>
              <a:t>万博会場内に府・市の危機管理室職員を現地連絡調整員（リエゾン）</a:t>
            </a:r>
            <a:r>
              <a:rPr lang="ja-JP" altLang="en-US" sz="1400" b="1" u="sng" dirty="0">
                <a:solidFill>
                  <a:schemeClr val="tx1"/>
                </a:solidFill>
                <a:latin typeface="BIZ UDPゴシック" panose="020B0400000000000000" pitchFamily="50" charset="-128"/>
                <a:ea typeface="BIZ UDPゴシック" panose="020B0400000000000000" pitchFamily="50" charset="-128"/>
              </a:rPr>
              <a:t>として</a:t>
            </a:r>
            <a:r>
              <a:rPr kumimoji="0" lang="ja-JP" altLang="en-US" sz="1400" b="1" i="0" u="sng" strike="noStrike" kern="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sym typeface="Calibri"/>
              </a:rPr>
              <a:t>派遣</a:t>
            </a:r>
            <a:r>
              <a:rPr kumimoji="0" lang="ja-JP" altLang="en-US" sz="1400" b="0" i="0" u="none" strike="noStrike" kern="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sym typeface="Calibri"/>
              </a:rPr>
              <a:t>し、</a:t>
            </a:r>
            <a:endParaRPr kumimoji="0" lang="en-US" altLang="ja-JP" sz="1400" b="0" i="0" u="none" strike="noStrike" kern="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sym typeface="Calibri"/>
            </a:endParaRPr>
          </a:p>
          <a:p>
            <a:pPr>
              <a:lnSpc>
                <a:spcPct val="125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kumimoji="0" lang="ja-JP" altLang="en-US" sz="1400" b="0" i="0" u="none" strike="noStrike" kern="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sym typeface="Calibri"/>
              </a:rPr>
              <a:t>災害発生時の迅速かつ正確な情報の収集・共有</a:t>
            </a:r>
            <a:r>
              <a:rPr lang="ja-JP" altLang="en-US" sz="1400" dirty="0">
                <a:solidFill>
                  <a:schemeClr val="tx1"/>
                </a:solidFill>
                <a:latin typeface="BIZ UDPゴシック" panose="020B0400000000000000" pitchFamily="50" charset="-128"/>
                <a:ea typeface="BIZ UDPゴシック" panose="020B0400000000000000" pitchFamily="50" charset="-128"/>
              </a:rPr>
              <a:t>を実施</a:t>
            </a:r>
            <a:endParaRPr kumimoji="0" lang="en-US" altLang="ja-JP" sz="1400" b="0" i="0" u="none" strike="noStrike" kern="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sym typeface="Calibri"/>
            </a:endParaRPr>
          </a:p>
          <a:p>
            <a:pPr>
              <a:lnSpc>
                <a:spcPct val="125000"/>
              </a:lnSpc>
            </a:pP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２</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警備体制</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a:p>
            <a:pPr marL="285750" indent="-285750">
              <a:lnSpc>
                <a:spcPct val="125000"/>
              </a:lnSpc>
              <a:buFont typeface="Arial" panose="020B0604020202020204" pitchFamily="34" charset="0"/>
              <a:buChar char="•"/>
            </a:pP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約</a:t>
            </a:r>
            <a:r>
              <a:rPr kumimoji="1" lang="en-US" altLang="ja-JP" sz="1400" b="1" u="sng" dirty="0">
                <a:solidFill>
                  <a:schemeClr val="tx1"/>
                </a:solidFill>
                <a:latin typeface="BIZ UDPゴシック" panose="020B0400000000000000" pitchFamily="50" charset="-128"/>
                <a:ea typeface="BIZ UDPゴシック" panose="020B0400000000000000" pitchFamily="50" charset="-128"/>
              </a:rPr>
              <a:t>250</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人の会場警察隊</a:t>
            </a:r>
            <a:r>
              <a:rPr kumimoji="1" lang="ja-JP" altLang="en-US" sz="1400" dirty="0">
                <a:solidFill>
                  <a:schemeClr val="tx1"/>
                </a:solidFill>
                <a:latin typeface="BIZ UDPゴシック" panose="020B0400000000000000" pitchFamily="50" charset="-128"/>
                <a:ea typeface="BIZ UDPゴシック" panose="020B0400000000000000" pitchFamily="50" charset="-128"/>
              </a:rPr>
              <a:t>が</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交代制で会場内に</a:t>
            </a:r>
            <a:r>
              <a:rPr kumimoji="1" lang="en-US" altLang="ja-JP" sz="1400" b="1" u="sng" dirty="0">
                <a:solidFill>
                  <a:schemeClr val="tx1"/>
                </a:solidFill>
                <a:latin typeface="BIZ UDPゴシック" panose="020B0400000000000000" pitchFamily="50" charset="-128"/>
                <a:ea typeface="BIZ UDPゴシック" panose="020B0400000000000000" pitchFamily="50" charset="-128"/>
              </a:rPr>
              <a:t>24</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時間常駐</a:t>
            </a:r>
            <a:endParaRPr kumimoji="1" lang="en-US" altLang="ja-JP" sz="1400" b="1" u="sng" dirty="0">
              <a:solidFill>
                <a:schemeClr val="tx1"/>
              </a:solidFill>
              <a:latin typeface="BIZ UDPゴシック" panose="020B0400000000000000" pitchFamily="50" charset="-128"/>
              <a:ea typeface="BIZ UDPゴシック" panose="020B0400000000000000" pitchFamily="50" charset="-128"/>
            </a:endParaRPr>
          </a:p>
          <a:p>
            <a:pPr marL="285750" indent="-285750">
              <a:lnSpc>
                <a:spcPct val="125000"/>
              </a:lnSpc>
              <a:buFont typeface="Arial" panose="020B0604020202020204" pitchFamily="34" charset="0"/>
              <a:buChar char="•"/>
            </a:pPr>
            <a:r>
              <a:rPr kumimoji="1" lang="ja-JP" altLang="en-US" sz="1400" dirty="0">
                <a:solidFill>
                  <a:schemeClr val="tx1"/>
                </a:solidFill>
                <a:latin typeface="BIZ UDPゴシック" panose="020B0400000000000000" pitchFamily="50" charset="-128"/>
                <a:ea typeface="BIZ UDPゴシック" panose="020B0400000000000000" pitchFamily="50" charset="-128"/>
              </a:rPr>
              <a:t>博覧会協会等が手配する民間警備員等と連携し、会場内や周辺で事件や事故が発生した際の対応や要人警護、雑踏警備等を実施</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a:lnSpc>
                <a:spcPct val="125000"/>
              </a:lnSpc>
            </a:pP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３</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消防防災体制</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a:p>
            <a:pPr marL="285750" indent="-285750">
              <a:lnSpc>
                <a:spcPct val="125000"/>
              </a:lnSpc>
              <a:buFont typeface="Arial" panose="020B0604020202020204" pitchFamily="34" charset="0"/>
              <a:buChar char="•"/>
            </a:pPr>
            <a:r>
              <a:rPr kumimoji="1" lang="ja-JP" altLang="en-US" sz="1400" dirty="0">
                <a:solidFill>
                  <a:schemeClr val="tx1"/>
                </a:solidFill>
                <a:latin typeface="BIZ UDPゴシック" panose="020B0400000000000000" pitchFamily="50" charset="-128"/>
                <a:ea typeface="BIZ UDPゴシック" panose="020B0400000000000000" pitchFamily="50" charset="-128"/>
              </a:rPr>
              <a:t>令和７年４月１日</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火</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からを特別警戒期間とし、</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消防局に「大阪・関西万博消防対策推進本部」を設置</a:t>
            </a:r>
            <a:r>
              <a:rPr kumimoji="1" lang="ja-JP" altLang="en-US" sz="1400" dirty="0">
                <a:solidFill>
                  <a:schemeClr val="tx1"/>
                </a:solidFill>
                <a:latin typeface="BIZ UDPゴシック" panose="020B0400000000000000" pitchFamily="50" charset="-128"/>
                <a:ea typeface="BIZ UDPゴシック" panose="020B0400000000000000" pitchFamily="50" charset="-128"/>
              </a:rPr>
              <a:t>し、</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a:lnSpc>
                <a:spcPct val="125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　　 開会式や閉会式、万博に伴う行幸啓等、必要に応じて特別警戒を行う体制を構築</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285750" indent="-285750" defTabSz="342909">
              <a:lnSpc>
                <a:spcPct val="125000"/>
              </a:lnSpc>
              <a:buFont typeface="Arial" panose="020B0604020202020204" pitchFamily="34" charset="0"/>
              <a:buChar char="•"/>
            </a:pPr>
            <a:r>
              <a:rPr kumimoji="0" lang="ja-JP" altLang="en-US" sz="1400" b="1" i="0" u="sng" strike="noStrike" kern="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sym typeface="Calibri"/>
              </a:rPr>
              <a:t>会場内の大阪・関西万博消防センターに消防車や救急車等の車両を常駐</a:t>
            </a:r>
            <a:endParaRPr kumimoji="0" lang="en-US" altLang="ja-JP" sz="1400" b="1" i="0" u="sng" strike="noStrike" kern="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sym typeface="Calibri"/>
            </a:endParaRPr>
          </a:p>
          <a:p>
            <a:pPr>
              <a:lnSpc>
                <a:spcPct val="125000"/>
              </a:lnSpc>
            </a:pP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４</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災害時の医療体制</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a:p>
            <a:pPr marL="285750" indent="-285750">
              <a:lnSpc>
                <a:spcPct val="125000"/>
              </a:lnSpc>
              <a:buFont typeface="Arial" panose="020B0604020202020204" pitchFamily="34" charset="0"/>
              <a:buChar char="•"/>
            </a:pPr>
            <a:r>
              <a:rPr kumimoji="1" lang="ja-JP" altLang="en-US" sz="1400" b="0" i="0" strike="noStrike" kern="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sym typeface="Calibri"/>
              </a:rPr>
              <a:t>災害拠点病院・災害医療協力病院等における患者受入、</a:t>
            </a:r>
            <a:r>
              <a:rPr kumimoji="1" lang="en-US" altLang="ja-JP" sz="1400" b="0" i="0" strike="noStrike" kern="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sym typeface="Calibri"/>
              </a:rPr>
              <a:t>DMAT</a:t>
            </a:r>
            <a:r>
              <a:rPr kumimoji="1" lang="ja-JP" altLang="en-US" sz="1400" b="0" i="0" strike="noStrike" kern="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sym typeface="Calibri"/>
              </a:rPr>
              <a:t>等の医療救護班の派遣、大阪府ドクターヘリの運用</a:t>
            </a:r>
            <a:r>
              <a:rPr kumimoji="1" lang="ja-JP" altLang="en-US" sz="1400" dirty="0">
                <a:solidFill>
                  <a:schemeClr val="tx1"/>
                </a:solidFill>
                <a:latin typeface="BIZ UDPゴシック" panose="020B0400000000000000" pitchFamily="50" charset="-128"/>
                <a:ea typeface="BIZ UDPゴシック" panose="020B0400000000000000" pitchFamily="50" charset="-128"/>
              </a:rPr>
              <a:t>等</a:t>
            </a:r>
            <a:r>
              <a:rPr kumimoji="1" lang="ja-JP" altLang="en-US" sz="1400" b="0" i="0" strike="noStrike" kern="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sym typeface="Calibri"/>
              </a:rPr>
              <a:t>、</a:t>
            </a:r>
            <a:endParaRPr kumimoji="1" lang="en-US" altLang="ja-JP" sz="1400" b="0" i="0" strike="noStrike" kern="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sym typeface="Calibri"/>
            </a:endParaRPr>
          </a:p>
          <a:p>
            <a:pPr>
              <a:lnSpc>
                <a:spcPct val="125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ja-JP" altLang="en-US" sz="1400" b="0" i="0" strike="noStrike" kern="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sym typeface="Calibri"/>
              </a:rPr>
              <a:t>安全・安心な万博の開催に向けた災害医療体制を</a:t>
            </a:r>
            <a:r>
              <a:rPr kumimoji="1" lang="ja-JP" altLang="en-US" sz="1400" dirty="0">
                <a:solidFill>
                  <a:schemeClr val="tx1"/>
                </a:solidFill>
                <a:latin typeface="BIZ UDPゴシック" panose="020B0400000000000000" pitchFamily="50" charset="-128"/>
                <a:ea typeface="BIZ UDPゴシック" panose="020B0400000000000000" pitchFamily="50" charset="-128"/>
              </a:rPr>
              <a:t>整備</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pPr defTabSz="342909">
              <a:lnSpc>
                <a:spcPct val="125000"/>
              </a:lnSpc>
            </a:pPr>
            <a:endParaRPr kumimoji="0" lang="en-US" altLang="ja-JP" sz="1400" b="0" i="0" u="none" strike="noStrike" kern="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sym typeface="Calibri"/>
            </a:endParaRPr>
          </a:p>
        </p:txBody>
      </p:sp>
      <p:sp>
        <p:nvSpPr>
          <p:cNvPr id="2" name="スライド番号プレースホルダー 3">
            <a:extLst>
              <a:ext uri="{FF2B5EF4-FFF2-40B4-BE49-F238E27FC236}">
                <a16:creationId xmlns:a16="http://schemas.microsoft.com/office/drawing/2014/main" id="{3A5B8179-EEE0-8F42-E4D8-9DC026D10B00}"/>
              </a:ext>
            </a:extLst>
          </p:cNvPr>
          <p:cNvSpPr>
            <a:spLocks noGrp="1"/>
          </p:cNvSpPr>
          <p:nvPr>
            <p:ph type="sldNum" sz="quarter" idx="2"/>
          </p:nvPr>
        </p:nvSpPr>
        <p:spPr>
          <a:xfrm>
            <a:off x="11836791" y="6379695"/>
            <a:ext cx="326369" cy="426463"/>
          </a:xfrm>
        </p:spPr>
        <p:txBody>
          <a:bodyPr/>
          <a:lstStyle/>
          <a:p>
            <a:fld id="{86CB4B4D-7CA3-9044-876B-883B54F8677D}" type="slidenum">
              <a:rPr lang="en-US" altLang="ja-JP" sz="1600" b="1" smtClean="0">
                <a:solidFill>
                  <a:schemeClr val="tx1"/>
                </a:solidFill>
                <a:latin typeface="游ゴシック" panose="020B0400000000000000" pitchFamily="50" charset="-128"/>
                <a:ea typeface="游ゴシック" panose="020B0400000000000000" pitchFamily="50" charset="-128"/>
              </a:rPr>
              <a:t>2</a:t>
            </a:fld>
            <a:endParaRPr lang="ja-JP" altLang="en-US" sz="1600" b="1" dirty="0">
              <a:solidFill>
                <a:schemeClr val="tx1"/>
              </a:solidFill>
              <a:latin typeface="游ゴシック" panose="020B0400000000000000" pitchFamily="50" charset="-128"/>
              <a:ea typeface="游ゴシック" panose="020B0400000000000000" pitchFamily="50" charset="-128"/>
            </a:endParaRPr>
          </a:p>
        </p:txBody>
      </p:sp>
      <p:sp>
        <p:nvSpPr>
          <p:cNvPr id="45" name="正方形/長方形 44">
            <a:extLst>
              <a:ext uri="{FF2B5EF4-FFF2-40B4-BE49-F238E27FC236}">
                <a16:creationId xmlns:a16="http://schemas.microsoft.com/office/drawing/2014/main" id="{50EB9220-5226-4B57-9BFF-51B9A1D1B43C}"/>
              </a:ext>
            </a:extLst>
          </p:cNvPr>
          <p:cNvSpPr/>
          <p:nvPr/>
        </p:nvSpPr>
        <p:spPr>
          <a:xfrm>
            <a:off x="9981499" y="2496649"/>
            <a:ext cx="1468473" cy="611633"/>
          </a:xfrm>
          <a:prstGeom prst="rect">
            <a:avLst/>
          </a:prstGeom>
          <a:solidFill>
            <a:schemeClr val="accent5">
              <a:lumMod val="20000"/>
              <a:lumOff val="80000"/>
            </a:schemeClr>
          </a:solid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21" name="図 20">
            <a:extLst>
              <a:ext uri="{FF2B5EF4-FFF2-40B4-BE49-F238E27FC236}">
                <a16:creationId xmlns:a16="http://schemas.microsoft.com/office/drawing/2014/main" id="{DD1EBD5F-8B38-4059-A79D-09E1524A9DBA}"/>
              </a:ext>
            </a:extLst>
          </p:cNvPr>
          <p:cNvPicPr>
            <a:picLocks noChangeAspect="1"/>
          </p:cNvPicPr>
          <p:nvPr/>
        </p:nvPicPr>
        <p:blipFill>
          <a:blip r:embed="rId2"/>
          <a:stretch>
            <a:fillRect/>
          </a:stretch>
        </p:blipFill>
        <p:spPr>
          <a:xfrm>
            <a:off x="5708390" y="3411751"/>
            <a:ext cx="387610" cy="687556"/>
          </a:xfrm>
          <a:prstGeom prst="rect">
            <a:avLst/>
          </a:prstGeom>
        </p:spPr>
      </p:pic>
      <p:pic>
        <p:nvPicPr>
          <p:cNvPr id="23" name="図 22">
            <a:extLst>
              <a:ext uri="{FF2B5EF4-FFF2-40B4-BE49-F238E27FC236}">
                <a16:creationId xmlns:a16="http://schemas.microsoft.com/office/drawing/2014/main" id="{42FF4611-14B4-4038-9FA8-0F07FC4ACD97}"/>
              </a:ext>
            </a:extLst>
          </p:cNvPr>
          <p:cNvPicPr>
            <a:picLocks noChangeAspect="1"/>
          </p:cNvPicPr>
          <p:nvPr/>
        </p:nvPicPr>
        <p:blipFill>
          <a:blip r:embed="rId3"/>
          <a:stretch>
            <a:fillRect/>
          </a:stretch>
        </p:blipFill>
        <p:spPr>
          <a:xfrm>
            <a:off x="5325135" y="3411753"/>
            <a:ext cx="387609" cy="687554"/>
          </a:xfrm>
          <a:prstGeom prst="rect">
            <a:avLst/>
          </a:prstGeom>
        </p:spPr>
      </p:pic>
      <p:sp>
        <p:nvSpPr>
          <p:cNvPr id="26" name="正方形/長方形 25">
            <a:extLst>
              <a:ext uri="{FF2B5EF4-FFF2-40B4-BE49-F238E27FC236}">
                <a16:creationId xmlns:a16="http://schemas.microsoft.com/office/drawing/2014/main" id="{A821A63F-8A39-4461-9F27-D38812C21493}"/>
              </a:ext>
            </a:extLst>
          </p:cNvPr>
          <p:cNvSpPr/>
          <p:nvPr/>
        </p:nvSpPr>
        <p:spPr>
          <a:xfrm>
            <a:off x="7240385" y="2291225"/>
            <a:ext cx="1757082" cy="1488611"/>
          </a:xfrm>
          <a:prstGeom prst="rect">
            <a:avLst/>
          </a:prstGeom>
          <a:no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b="0" i="0" u="none" strike="noStrike" cap="none" spc="0" normalizeH="0" baseline="0">
              <a:ln>
                <a:noFill/>
              </a:ln>
              <a:solidFill>
                <a:srgbClr val="000000"/>
              </a:solidFill>
              <a:effectLst/>
              <a:uFillTx/>
              <a:latin typeface="Calibri"/>
              <a:ea typeface="Calibri"/>
              <a:cs typeface="Calibri"/>
              <a:sym typeface="Calibri"/>
            </a:endParaRPr>
          </a:p>
        </p:txBody>
      </p:sp>
      <p:sp>
        <p:nvSpPr>
          <p:cNvPr id="10" name="テキスト ボックス 9">
            <a:extLst>
              <a:ext uri="{FF2B5EF4-FFF2-40B4-BE49-F238E27FC236}">
                <a16:creationId xmlns:a16="http://schemas.microsoft.com/office/drawing/2014/main" id="{290882F2-4BE1-4AA5-ABFC-B2DFC8F4251D}"/>
              </a:ext>
            </a:extLst>
          </p:cNvPr>
          <p:cNvSpPr txBox="1"/>
          <p:nvPr/>
        </p:nvSpPr>
        <p:spPr>
          <a:xfrm>
            <a:off x="7564416" y="2127657"/>
            <a:ext cx="1067096" cy="307775"/>
          </a:xfrm>
          <a:prstGeom prst="rect">
            <a:avLst/>
          </a:prstGeom>
          <a:solidFill>
            <a:schemeClr val="bg1"/>
          </a:solidFill>
          <a:ln w="285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kumimoji="0" lang="ja-JP" altLang="en-US" sz="1400" b="0" i="0" u="none" strike="noStrike" cap="none" spc="0" normalizeH="0" baseline="0" dirty="0">
                <a:ln>
                  <a:noFill/>
                </a:ln>
                <a:solidFill>
                  <a:schemeClr val="tx1"/>
                </a:solidFill>
                <a:effectLst/>
                <a:uFillTx/>
                <a:latin typeface="+mn-ea"/>
                <a:ea typeface="+mn-ea"/>
                <a:cs typeface="Calibri"/>
                <a:sym typeface="Calibri"/>
              </a:rPr>
              <a:t>万博会場</a:t>
            </a:r>
          </a:p>
        </p:txBody>
      </p:sp>
      <p:sp>
        <p:nvSpPr>
          <p:cNvPr id="27" name="正方形/長方形 26">
            <a:extLst>
              <a:ext uri="{FF2B5EF4-FFF2-40B4-BE49-F238E27FC236}">
                <a16:creationId xmlns:a16="http://schemas.microsoft.com/office/drawing/2014/main" id="{720869AA-FD38-4B5B-9B9D-EC67217151DA}"/>
              </a:ext>
            </a:extLst>
          </p:cNvPr>
          <p:cNvSpPr/>
          <p:nvPr/>
        </p:nvSpPr>
        <p:spPr>
          <a:xfrm>
            <a:off x="7374141" y="2631998"/>
            <a:ext cx="1468473" cy="1063709"/>
          </a:xfrm>
          <a:prstGeom prst="rect">
            <a:avLst/>
          </a:prstGeom>
          <a:solidFill>
            <a:schemeClr val="accent5">
              <a:lumMod val="20000"/>
              <a:lumOff val="80000"/>
            </a:schemeClr>
          </a:solid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3" name="正方形/長方形 12">
            <a:extLst>
              <a:ext uri="{FF2B5EF4-FFF2-40B4-BE49-F238E27FC236}">
                <a16:creationId xmlns:a16="http://schemas.microsoft.com/office/drawing/2014/main" id="{0CC4B0C3-B857-41C6-8D9B-49903A8E7964}"/>
              </a:ext>
            </a:extLst>
          </p:cNvPr>
          <p:cNvSpPr/>
          <p:nvPr/>
        </p:nvSpPr>
        <p:spPr>
          <a:xfrm>
            <a:off x="7569159" y="2466135"/>
            <a:ext cx="1017298" cy="461663"/>
          </a:xfrm>
          <a:prstGeom prst="rect">
            <a:avLst/>
          </a:prstGeom>
          <a:solidFill>
            <a:srgbClr val="FFFFFF"/>
          </a:solid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ja-JP" altLang="en-US" sz="1200" b="0" i="0" u="none" strike="noStrike" cap="none" spc="0" normalizeH="0" baseline="0" dirty="0">
                <a:ln>
                  <a:noFill/>
                </a:ln>
                <a:solidFill>
                  <a:schemeClr val="tx1"/>
                </a:solidFill>
                <a:effectLst/>
                <a:uFillTx/>
                <a:latin typeface="+mj-ea"/>
                <a:ea typeface="+mj-ea"/>
                <a:cs typeface="Calibri"/>
                <a:sym typeface="Calibri"/>
              </a:rPr>
              <a:t>危機管理</a:t>
            </a:r>
            <a:endParaRPr kumimoji="0" lang="en-US" altLang="ja-JP" sz="1200" b="0" i="0" u="none" strike="noStrike" cap="none" spc="0" normalizeH="0" baseline="0" dirty="0">
              <a:ln>
                <a:noFill/>
              </a:ln>
              <a:solidFill>
                <a:schemeClr val="tx1"/>
              </a:solidFill>
              <a:effectLst/>
              <a:uFillTx/>
              <a:latin typeface="+mj-ea"/>
              <a:ea typeface="+mj-ea"/>
              <a:cs typeface="Calibri"/>
              <a:sym typeface="Calibri"/>
            </a:endParaRPr>
          </a:p>
          <a:p>
            <a:pPr marL="0" marR="0" indent="0" algn="ctr" defTabSz="914400" rtl="0" fontAlgn="auto" latinLnBrk="0" hangingPunct="0">
              <a:lnSpc>
                <a:spcPct val="100000"/>
              </a:lnSpc>
              <a:spcBef>
                <a:spcPts val="0"/>
              </a:spcBef>
              <a:spcAft>
                <a:spcPts val="0"/>
              </a:spcAft>
              <a:buClrTx/>
              <a:buSzTx/>
              <a:buFontTx/>
              <a:buNone/>
              <a:tabLst/>
            </a:pPr>
            <a:r>
              <a:rPr kumimoji="0" lang="ja-JP" altLang="en-US" sz="1200" b="0" i="0" u="none" strike="noStrike" cap="none" spc="0" normalizeH="0" baseline="0" dirty="0">
                <a:ln>
                  <a:noFill/>
                </a:ln>
                <a:solidFill>
                  <a:schemeClr val="tx1"/>
                </a:solidFill>
                <a:effectLst/>
                <a:uFillTx/>
                <a:latin typeface="+mj-ea"/>
                <a:ea typeface="+mj-ea"/>
                <a:cs typeface="Calibri"/>
                <a:sym typeface="Calibri"/>
              </a:rPr>
              <a:t>センター</a:t>
            </a:r>
          </a:p>
        </p:txBody>
      </p:sp>
      <p:pic>
        <p:nvPicPr>
          <p:cNvPr id="19" name="図 18">
            <a:extLst>
              <a:ext uri="{FF2B5EF4-FFF2-40B4-BE49-F238E27FC236}">
                <a16:creationId xmlns:a16="http://schemas.microsoft.com/office/drawing/2014/main" id="{29BE5DFF-E0EE-48CC-BDBF-5C88C96C8720}"/>
              </a:ext>
            </a:extLst>
          </p:cNvPr>
          <p:cNvPicPr>
            <a:picLocks noChangeAspect="1"/>
          </p:cNvPicPr>
          <p:nvPr/>
        </p:nvPicPr>
        <p:blipFill>
          <a:blip r:embed="rId4"/>
          <a:stretch>
            <a:fillRect/>
          </a:stretch>
        </p:blipFill>
        <p:spPr>
          <a:xfrm>
            <a:off x="7464326" y="2937442"/>
            <a:ext cx="585575" cy="585575"/>
          </a:xfrm>
          <a:prstGeom prst="rect">
            <a:avLst/>
          </a:prstGeom>
        </p:spPr>
      </p:pic>
      <p:pic>
        <p:nvPicPr>
          <p:cNvPr id="25" name="図 24">
            <a:extLst>
              <a:ext uri="{FF2B5EF4-FFF2-40B4-BE49-F238E27FC236}">
                <a16:creationId xmlns:a16="http://schemas.microsoft.com/office/drawing/2014/main" id="{174E223F-F8A4-44E0-8AF2-3F02F8EFAD5B}"/>
              </a:ext>
            </a:extLst>
          </p:cNvPr>
          <p:cNvPicPr>
            <a:picLocks noChangeAspect="1"/>
          </p:cNvPicPr>
          <p:nvPr/>
        </p:nvPicPr>
        <p:blipFill>
          <a:blip r:embed="rId5"/>
          <a:stretch>
            <a:fillRect/>
          </a:stretch>
        </p:blipFill>
        <p:spPr>
          <a:xfrm>
            <a:off x="8056984" y="2950938"/>
            <a:ext cx="585575" cy="585575"/>
          </a:xfrm>
          <a:prstGeom prst="rect">
            <a:avLst/>
          </a:prstGeom>
        </p:spPr>
      </p:pic>
      <p:sp>
        <p:nvSpPr>
          <p:cNvPr id="29" name="テキスト ボックス 28">
            <a:extLst>
              <a:ext uri="{FF2B5EF4-FFF2-40B4-BE49-F238E27FC236}">
                <a16:creationId xmlns:a16="http://schemas.microsoft.com/office/drawing/2014/main" id="{E42AEC44-4732-49F6-AAF8-0D17D3DAE35C}"/>
              </a:ext>
            </a:extLst>
          </p:cNvPr>
          <p:cNvSpPr txBox="1"/>
          <p:nvPr/>
        </p:nvSpPr>
        <p:spPr>
          <a:xfrm>
            <a:off x="7487653" y="3439424"/>
            <a:ext cx="115844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kumimoji="0" lang="ja-JP" altLang="en-US" sz="1200" b="0" i="0" u="none" strike="noStrike" cap="none" spc="0" normalizeH="0" baseline="0" dirty="0">
                <a:ln>
                  <a:noFill/>
                </a:ln>
                <a:solidFill>
                  <a:srgbClr val="000000"/>
                </a:solidFill>
                <a:effectLst/>
                <a:uFillTx/>
                <a:latin typeface="+mn-ea"/>
                <a:ea typeface="+mn-ea"/>
                <a:cs typeface="Calibri"/>
                <a:sym typeface="Calibri"/>
              </a:rPr>
              <a:t>府・市リエゾン</a:t>
            </a:r>
          </a:p>
        </p:txBody>
      </p:sp>
      <p:sp>
        <p:nvSpPr>
          <p:cNvPr id="33" name="正方形/長方形 32">
            <a:extLst>
              <a:ext uri="{FF2B5EF4-FFF2-40B4-BE49-F238E27FC236}">
                <a16:creationId xmlns:a16="http://schemas.microsoft.com/office/drawing/2014/main" id="{9F4E41EB-57BB-4A01-A198-B5AE5FEAF003}"/>
              </a:ext>
            </a:extLst>
          </p:cNvPr>
          <p:cNvSpPr/>
          <p:nvPr/>
        </p:nvSpPr>
        <p:spPr>
          <a:xfrm>
            <a:off x="9839556" y="2291225"/>
            <a:ext cx="1721162" cy="1488611"/>
          </a:xfrm>
          <a:prstGeom prst="rect">
            <a:avLst/>
          </a:prstGeom>
          <a:no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b="0" i="0" u="none" strike="noStrike" cap="none" spc="0" normalizeH="0" baseline="0" dirty="0">
              <a:ln>
                <a:noFill/>
              </a:ln>
              <a:solidFill>
                <a:srgbClr val="000000"/>
              </a:solidFill>
              <a:effectLst/>
              <a:uFillTx/>
              <a:latin typeface="Calibri"/>
              <a:ea typeface="Calibri"/>
              <a:cs typeface="Calibri"/>
              <a:sym typeface="Calibri"/>
            </a:endParaRPr>
          </a:p>
        </p:txBody>
      </p:sp>
      <p:sp>
        <p:nvSpPr>
          <p:cNvPr id="31" name="テキスト ボックス 30">
            <a:extLst>
              <a:ext uri="{FF2B5EF4-FFF2-40B4-BE49-F238E27FC236}">
                <a16:creationId xmlns:a16="http://schemas.microsoft.com/office/drawing/2014/main" id="{B05EA0B2-6804-41E4-87FD-D9F43AFE3228}"/>
              </a:ext>
            </a:extLst>
          </p:cNvPr>
          <p:cNvSpPr txBox="1"/>
          <p:nvPr/>
        </p:nvSpPr>
        <p:spPr>
          <a:xfrm>
            <a:off x="9058232" y="2672181"/>
            <a:ext cx="86293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ja-JP" altLang="en-US" sz="1200" dirty="0">
                <a:latin typeface="+mn-ea"/>
                <a:ea typeface="+mn-ea"/>
              </a:rPr>
              <a:t>情報共有</a:t>
            </a:r>
            <a:endParaRPr kumimoji="0" lang="ja-JP" altLang="en-US" sz="1200" b="0" i="0" u="none" strike="noStrike" cap="none" spc="0" normalizeH="0" baseline="0" dirty="0">
              <a:ln>
                <a:noFill/>
              </a:ln>
              <a:solidFill>
                <a:srgbClr val="000000"/>
              </a:solidFill>
              <a:effectLst/>
              <a:uFillTx/>
              <a:latin typeface="+mn-ea"/>
              <a:ea typeface="+mn-ea"/>
              <a:cs typeface="Calibri"/>
              <a:sym typeface="Calibri"/>
            </a:endParaRPr>
          </a:p>
        </p:txBody>
      </p:sp>
      <p:sp>
        <p:nvSpPr>
          <p:cNvPr id="38" name="テキスト ボックス 37">
            <a:extLst>
              <a:ext uri="{FF2B5EF4-FFF2-40B4-BE49-F238E27FC236}">
                <a16:creationId xmlns:a16="http://schemas.microsoft.com/office/drawing/2014/main" id="{0275BDB8-678B-4219-832C-62A3A6995F70}"/>
              </a:ext>
            </a:extLst>
          </p:cNvPr>
          <p:cNvSpPr txBox="1"/>
          <p:nvPr/>
        </p:nvSpPr>
        <p:spPr>
          <a:xfrm>
            <a:off x="10162563" y="2117685"/>
            <a:ext cx="1067096" cy="307775"/>
          </a:xfrm>
          <a:prstGeom prst="rect">
            <a:avLst/>
          </a:prstGeom>
          <a:solidFill>
            <a:schemeClr val="bg1"/>
          </a:solidFill>
          <a:ln w="285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ja-JP" altLang="en-US" sz="1400" dirty="0">
                <a:solidFill>
                  <a:schemeClr val="tx1"/>
                </a:solidFill>
                <a:latin typeface="+mn-ea"/>
                <a:ea typeface="+mn-ea"/>
              </a:rPr>
              <a:t>大阪府・市</a:t>
            </a:r>
            <a:endParaRPr kumimoji="0" lang="ja-JP" altLang="en-US" sz="1400" b="0" i="0" u="none" strike="noStrike" cap="none" spc="0" normalizeH="0" baseline="0" dirty="0">
              <a:ln>
                <a:noFill/>
              </a:ln>
              <a:solidFill>
                <a:schemeClr val="tx1"/>
              </a:solidFill>
              <a:effectLst/>
              <a:uFillTx/>
              <a:latin typeface="+mn-ea"/>
              <a:ea typeface="+mn-ea"/>
              <a:cs typeface="Calibri"/>
              <a:sym typeface="Calibri"/>
            </a:endParaRPr>
          </a:p>
        </p:txBody>
      </p:sp>
      <p:sp>
        <p:nvSpPr>
          <p:cNvPr id="39" name="矢印: 左右 38">
            <a:extLst>
              <a:ext uri="{FF2B5EF4-FFF2-40B4-BE49-F238E27FC236}">
                <a16:creationId xmlns:a16="http://schemas.microsoft.com/office/drawing/2014/main" id="{24C17F48-9FBB-4275-8912-DF942C5A3A82}"/>
              </a:ext>
            </a:extLst>
          </p:cNvPr>
          <p:cNvSpPr/>
          <p:nvPr/>
        </p:nvSpPr>
        <p:spPr>
          <a:xfrm>
            <a:off x="8649643" y="2891222"/>
            <a:ext cx="1463222" cy="296977"/>
          </a:xfrm>
          <a:prstGeom prst="leftRightArrow">
            <a:avLst/>
          </a:prstGeom>
          <a:solidFill>
            <a:schemeClr val="accent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b="0" i="0" u="none" strike="noStrike" cap="none" spc="0" normalizeH="0" baseline="0">
              <a:ln>
                <a:noFill/>
              </a:ln>
              <a:solidFill>
                <a:srgbClr val="000000"/>
              </a:solidFill>
              <a:effectLst/>
              <a:uFillTx/>
              <a:latin typeface="Calibri"/>
              <a:ea typeface="Calibri"/>
              <a:cs typeface="Calibri"/>
              <a:sym typeface="Calibri"/>
            </a:endParaRPr>
          </a:p>
        </p:txBody>
      </p:sp>
      <p:sp>
        <p:nvSpPr>
          <p:cNvPr id="42" name="正方形/長方形 41">
            <a:extLst>
              <a:ext uri="{FF2B5EF4-FFF2-40B4-BE49-F238E27FC236}">
                <a16:creationId xmlns:a16="http://schemas.microsoft.com/office/drawing/2014/main" id="{24D96B06-59BC-4B71-BF59-CE3C8A8C236C}"/>
              </a:ext>
            </a:extLst>
          </p:cNvPr>
          <p:cNvSpPr/>
          <p:nvPr/>
        </p:nvSpPr>
        <p:spPr>
          <a:xfrm>
            <a:off x="10147704" y="3461831"/>
            <a:ext cx="1107113" cy="276997"/>
          </a:xfrm>
          <a:prstGeom prst="rect">
            <a:avLst/>
          </a:prstGeom>
          <a:solidFill>
            <a:srgbClr val="FFFFFF"/>
          </a:solid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ja-JP" altLang="en-US" sz="1200" dirty="0">
                <a:solidFill>
                  <a:schemeClr val="tx1"/>
                </a:solidFill>
                <a:latin typeface="+mj-ea"/>
                <a:ea typeface="+mj-ea"/>
              </a:rPr>
              <a:t>関係部局等</a:t>
            </a:r>
            <a:endParaRPr kumimoji="0" lang="en-US" altLang="ja-JP" sz="1200" b="0" i="0" u="none" strike="noStrike" cap="none" spc="0" normalizeH="0" baseline="0" dirty="0">
              <a:ln>
                <a:noFill/>
              </a:ln>
              <a:solidFill>
                <a:schemeClr val="tx1"/>
              </a:solidFill>
              <a:effectLst/>
              <a:uFillTx/>
              <a:latin typeface="+mj-ea"/>
              <a:ea typeface="+mj-ea"/>
              <a:cs typeface="Calibri"/>
              <a:sym typeface="Calibri"/>
            </a:endParaRPr>
          </a:p>
        </p:txBody>
      </p:sp>
      <p:sp>
        <p:nvSpPr>
          <p:cNvPr id="44" name="テキスト ボックス 43">
            <a:extLst>
              <a:ext uri="{FF2B5EF4-FFF2-40B4-BE49-F238E27FC236}">
                <a16:creationId xmlns:a16="http://schemas.microsoft.com/office/drawing/2014/main" id="{1BF5C4B6-246A-4AAC-88EC-5FC6200F2873}"/>
              </a:ext>
            </a:extLst>
          </p:cNvPr>
          <p:cNvSpPr txBox="1"/>
          <p:nvPr/>
        </p:nvSpPr>
        <p:spPr>
          <a:xfrm>
            <a:off x="10789905" y="3134754"/>
            <a:ext cx="783533"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ja-JP" altLang="en-US" sz="1200" dirty="0">
                <a:latin typeface="+mn-ea"/>
                <a:ea typeface="+mn-ea"/>
              </a:rPr>
              <a:t>情報共有</a:t>
            </a:r>
            <a:endParaRPr kumimoji="0" lang="ja-JP" altLang="en-US" sz="1200" b="0" i="0" u="none" strike="noStrike" cap="none" spc="0" normalizeH="0" baseline="0" dirty="0">
              <a:ln>
                <a:noFill/>
              </a:ln>
              <a:solidFill>
                <a:srgbClr val="000000"/>
              </a:solidFill>
              <a:effectLst/>
              <a:uFillTx/>
              <a:latin typeface="+mn-ea"/>
              <a:ea typeface="+mn-ea"/>
              <a:cs typeface="Calibri"/>
              <a:sym typeface="Calibri"/>
            </a:endParaRPr>
          </a:p>
        </p:txBody>
      </p:sp>
      <p:sp>
        <p:nvSpPr>
          <p:cNvPr id="46" name="正方形/長方形 45">
            <a:extLst>
              <a:ext uri="{FF2B5EF4-FFF2-40B4-BE49-F238E27FC236}">
                <a16:creationId xmlns:a16="http://schemas.microsoft.com/office/drawing/2014/main" id="{C9C681FD-18BB-431D-A162-64F90413C785}"/>
              </a:ext>
            </a:extLst>
          </p:cNvPr>
          <p:cNvSpPr/>
          <p:nvPr/>
        </p:nvSpPr>
        <p:spPr>
          <a:xfrm>
            <a:off x="10149461" y="2383905"/>
            <a:ext cx="1107113" cy="276997"/>
          </a:xfrm>
          <a:prstGeom prst="rect">
            <a:avLst/>
          </a:prstGeom>
          <a:solidFill>
            <a:srgbClr val="FFFFFF"/>
          </a:solid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ja-JP" altLang="en-US" sz="1200" dirty="0">
                <a:solidFill>
                  <a:schemeClr val="tx1"/>
                </a:solidFill>
                <a:latin typeface="+mj-ea"/>
                <a:ea typeface="+mj-ea"/>
              </a:rPr>
              <a:t>危機管理室</a:t>
            </a:r>
            <a:endParaRPr kumimoji="0" lang="en-US" altLang="ja-JP" sz="1200" b="0" i="0" u="none" strike="noStrike" cap="none" spc="0" normalizeH="0" baseline="0" dirty="0">
              <a:ln>
                <a:noFill/>
              </a:ln>
              <a:solidFill>
                <a:schemeClr val="tx1"/>
              </a:solidFill>
              <a:effectLst/>
              <a:uFillTx/>
              <a:latin typeface="+mj-ea"/>
              <a:ea typeface="+mj-ea"/>
              <a:cs typeface="Calibri"/>
              <a:sym typeface="Calibri"/>
            </a:endParaRPr>
          </a:p>
        </p:txBody>
      </p:sp>
      <p:sp>
        <p:nvSpPr>
          <p:cNvPr id="43" name="矢印: 左右 42">
            <a:extLst>
              <a:ext uri="{FF2B5EF4-FFF2-40B4-BE49-F238E27FC236}">
                <a16:creationId xmlns:a16="http://schemas.microsoft.com/office/drawing/2014/main" id="{93643028-80F4-4DDD-A7B1-CF57C6FF32C1}"/>
              </a:ext>
            </a:extLst>
          </p:cNvPr>
          <p:cNvSpPr/>
          <p:nvPr/>
        </p:nvSpPr>
        <p:spPr>
          <a:xfrm rot="16200000">
            <a:off x="10463359" y="3140953"/>
            <a:ext cx="486276" cy="281738"/>
          </a:xfrm>
          <a:prstGeom prst="leftRightArrow">
            <a:avLst>
              <a:gd name="adj1" fmla="val 41141"/>
              <a:gd name="adj2" fmla="val 50000"/>
            </a:avLst>
          </a:prstGeom>
          <a:solidFill>
            <a:schemeClr val="accent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b="0" i="0" u="none" strike="noStrike" cap="none" spc="0" normalizeH="0" baseline="0">
              <a:ln>
                <a:noFill/>
              </a:ln>
              <a:solidFill>
                <a:srgbClr val="000000"/>
              </a:solidFill>
              <a:effectLst/>
              <a:uFillTx/>
              <a:latin typeface="Calibri"/>
              <a:ea typeface="Calibri"/>
              <a:cs typeface="Calibri"/>
              <a:sym typeface="Calibri"/>
            </a:endParaRPr>
          </a:p>
        </p:txBody>
      </p:sp>
      <p:pic>
        <p:nvPicPr>
          <p:cNvPr id="48" name="図 47">
            <a:extLst>
              <a:ext uri="{FF2B5EF4-FFF2-40B4-BE49-F238E27FC236}">
                <a16:creationId xmlns:a16="http://schemas.microsoft.com/office/drawing/2014/main" id="{BA592788-F93B-4B46-901D-3373E1601C7A}"/>
              </a:ext>
            </a:extLst>
          </p:cNvPr>
          <p:cNvPicPr>
            <a:picLocks noChangeAspect="1"/>
          </p:cNvPicPr>
          <p:nvPr/>
        </p:nvPicPr>
        <p:blipFill>
          <a:blip r:embed="rId4"/>
          <a:stretch>
            <a:fillRect/>
          </a:stretch>
        </p:blipFill>
        <p:spPr>
          <a:xfrm flipH="1">
            <a:off x="10189839" y="2641640"/>
            <a:ext cx="486275" cy="486275"/>
          </a:xfrm>
          <a:prstGeom prst="rect">
            <a:avLst/>
          </a:prstGeom>
        </p:spPr>
      </p:pic>
      <p:pic>
        <p:nvPicPr>
          <p:cNvPr id="49" name="図 48">
            <a:extLst>
              <a:ext uri="{FF2B5EF4-FFF2-40B4-BE49-F238E27FC236}">
                <a16:creationId xmlns:a16="http://schemas.microsoft.com/office/drawing/2014/main" id="{5F3D080B-F337-48F4-946F-3BA587E7B0F2}"/>
              </a:ext>
            </a:extLst>
          </p:cNvPr>
          <p:cNvPicPr>
            <a:picLocks noChangeAspect="1"/>
          </p:cNvPicPr>
          <p:nvPr/>
        </p:nvPicPr>
        <p:blipFill>
          <a:blip r:embed="rId5"/>
          <a:stretch>
            <a:fillRect/>
          </a:stretch>
        </p:blipFill>
        <p:spPr>
          <a:xfrm flipH="1">
            <a:off x="10736879" y="2627164"/>
            <a:ext cx="500751" cy="500751"/>
          </a:xfrm>
          <a:prstGeom prst="rect">
            <a:avLst/>
          </a:prstGeom>
        </p:spPr>
      </p:pic>
      <p:pic>
        <p:nvPicPr>
          <p:cNvPr id="32" name="図 31">
            <a:extLst>
              <a:ext uri="{FF2B5EF4-FFF2-40B4-BE49-F238E27FC236}">
                <a16:creationId xmlns:a16="http://schemas.microsoft.com/office/drawing/2014/main" id="{B265203E-FC8C-46D0-BA28-D18B6D505801}"/>
              </a:ext>
            </a:extLst>
          </p:cNvPr>
          <p:cNvPicPr>
            <a:picLocks noChangeAspect="1"/>
          </p:cNvPicPr>
          <p:nvPr/>
        </p:nvPicPr>
        <p:blipFill rotWithShape="1">
          <a:blip r:embed="rId6"/>
          <a:srcRect t="31840" b="40865"/>
          <a:stretch/>
        </p:blipFill>
        <p:spPr>
          <a:xfrm>
            <a:off x="8842614" y="4419468"/>
            <a:ext cx="2868931" cy="1174572"/>
          </a:xfrm>
          <a:prstGeom prst="rect">
            <a:avLst/>
          </a:prstGeom>
        </p:spPr>
      </p:pic>
    </p:spTree>
    <p:extLst>
      <p:ext uri="{BB962C8B-B14F-4D97-AF65-F5344CB8AC3E}">
        <p14:creationId xmlns:p14="http://schemas.microsoft.com/office/powerpoint/2010/main" val="178439403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598588" y="6639612"/>
            <a:ext cx="3464225" cy="195943"/>
          </a:xfrm>
          <a:prstGeom prst="rect">
            <a:avLst/>
          </a:prstGeom>
          <a:solidFill>
            <a:srgbClr val="E6001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5" name="正方形/長方形 14">
            <a:extLst>
              <a:ext uri="{FF2B5EF4-FFF2-40B4-BE49-F238E27FC236}">
                <a16:creationId xmlns:a16="http://schemas.microsoft.com/office/drawing/2014/main" id="{3D2F36DA-0039-4863-88CD-2F1B749B1FAF}"/>
              </a:ext>
            </a:extLst>
          </p:cNvPr>
          <p:cNvSpPr/>
          <p:nvPr/>
        </p:nvSpPr>
        <p:spPr>
          <a:xfrm>
            <a:off x="660000" y="278296"/>
            <a:ext cx="11176791" cy="6361316"/>
          </a:xfrm>
          <a:prstGeom prst="rect">
            <a:avLst/>
          </a:prstGeom>
          <a:solidFill>
            <a:srgbClr val="FFFFFF"/>
          </a:solidFill>
          <a:ln w="25400" cap="flat" cmpd="sng" algn="ctr">
            <a:solidFill>
              <a:schemeClr val="accent1"/>
            </a:solidFill>
            <a:prstDash val="solid"/>
            <a:miter lim="800000"/>
          </a:ln>
          <a:effectLst/>
        </p:spPr>
        <p:txBody>
          <a:bodyPr rtlCol="0" anchor="t" anchorCtr="0">
            <a:noAutofit/>
          </a:bodyPr>
          <a:lstStyle/>
          <a:p>
            <a:pPr>
              <a:lnSpc>
                <a:spcPct val="120000"/>
              </a:lnSpc>
            </a:pPr>
            <a:r>
              <a:rPr kumimoji="1" lang="en-US" altLang="ja-JP" sz="1600" b="1" kern="1200"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５</a:t>
            </a:r>
            <a:r>
              <a:rPr kumimoji="1" lang="en-US" altLang="ja-JP" sz="1600" b="1" kern="1200"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災害時の備え</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a:p>
            <a:pPr marL="342900" indent="-342900">
              <a:lnSpc>
                <a:spcPct val="120000"/>
              </a:lnSpc>
              <a:buFont typeface="+mj-lt"/>
              <a:buAutoNum type="arabicPeriod"/>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関係機関との連携体制の構築</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pPr>
              <a:lnSpc>
                <a:spcPct val="120000"/>
              </a:lnSpc>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　　・　</a:t>
            </a:r>
            <a:r>
              <a:rPr kumimoji="1" lang="ja-JP" altLang="en-US" sz="1400" dirty="0">
                <a:solidFill>
                  <a:schemeClr val="tx1"/>
                </a:solidFill>
                <a:latin typeface="BIZ UDPゴシック" panose="020B0400000000000000" pitchFamily="50" charset="-128"/>
                <a:ea typeface="BIZ UDPゴシック" panose="020B0400000000000000" pitchFamily="50" charset="-128"/>
              </a:rPr>
              <a:t>南海トラフ巨大地震等の大規模自然災害や危機事象を想定した各種訓練の実施により、</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博覧会協会、各救助機関及び鉄道、</a:t>
            </a:r>
            <a:endParaRPr kumimoji="1" lang="en-US" altLang="ja-JP" sz="1400" b="1" u="sng" dirty="0">
              <a:solidFill>
                <a:schemeClr val="tx1"/>
              </a:solidFill>
              <a:latin typeface="BIZ UDPゴシック" panose="020B0400000000000000" pitchFamily="50" charset="-128"/>
              <a:ea typeface="BIZ UDPゴシック" panose="020B0400000000000000" pitchFamily="50" charset="-128"/>
            </a:endParaRPr>
          </a:p>
          <a:p>
            <a:pPr>
              <a:lnSpc>
                <a:spcPct val="120000"/>
              </a:lnSpc>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　　　　</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バス等の公共交通機関等の関係機関との災害発生時における緊密な連携体制を構築</a:t>
            </a:r>
            <a:endParaRPr kumimoji="1" lang="en-US" altLang="ja-JP" sz="1600" b="1" u="sng" kern="1200" dirty="0">
              <a:solidFill>
                <a:schemeClr val="tx1"/>
              </a:solidFill>
              <a:latin typeface="BIZ UDPゴシック" panose="020B0400000000000000" pitchFamily="50" charset="-128"/>
              <a:ea typeface="BIZ UDPゴシック" panose="020B0400000000000000" pitchFamily="50" charset="-128"/>
            </a:endParaRPr>
          </a:p>
          <a:p>
            <a:pPr>
              <a:lnSpc>
                <a:spcPct val="120000"/>
              </a:lnSpc>
            </a:pP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a:p>
            <a:pPr>
              <a:lnSpc>
                <a:spcPct val="120000"/>
              </a:lnSpc>
            </a:pP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a:p>
            <a:pPr>
              <a:lnSpc>
                <a:spcPct val="120000"/>
              </a:lnSpc>
            </a:pP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a:p>
            <a:pPr>
              <a:lnSpc>
                <a:spcPct val="120000"/>
              </a:lnSpc>
            </a:pP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a:p>
            <a:pPr>
              <a:lnSpc>
                <a:spcPct val="120000"/>
              </a:lnSpc>
            </a:pP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a:p>
            <a:pPr>
              <a:lnSpc>
                <a:spcPct val="120000"/>
              </a:lnSpc>
            </a:pP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a:p>
            <a:pPr>
              <a:lnSpc>
                <a:spcPct val="120000"/>
              </a:lnSpc>
            </a:pP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a:p>
            <a:pPr>
              <a:lnSpc>
                <a:spcPct val="120000"/>
              </a:lnSpc>
            </a:pP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pPr marL="342900" indent="-342900">
              <a:lnSpc>
                <a:spcPct val="120000"/>
              </a:lnSpc>
              <a:buFont typeface="+mj-lt"/>
              <a:buAutoNum type="arabicPeriod" startAt="2"/>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帰宅困難者への対策</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pPr marL="540000" indent="-288000">
              <a:lnSpc>
                <a:spcPct val="120000"/>
              </a:lnSpc>
              <a:buFont typeface="+mj-lt"/>
              <a:buAutoNum type="romanLcPeriod"/>
            </a:pPr>
            <a:r>
              <a:rPr kumimoji="1" lang="ja-JP" altLang="en-US" sz="1400" b="1" i="0" strike="noStrike" kern="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sym typeface="Calibri"/>
              </a:rPr>
              <a:t>会場周辺</a:t>
            </a:r>
            <a:endParaRPr kumimoji="1" lang="en-US" altLang="ja-JP" sz="1400" b="1" i="0" strike="noStrike" kern="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sym typeface="Calibri"/>
            </a:endParaRPr>
          </a:p>
          <a:p>
            <a:pPr marL="252000">
              <a:lnSpc>
                <a:spcPct val="120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　・　</a:t>
            </a:r>
            <a:r>
              <a:rPr kumimoji="1" lang="ja-JP" altLang="en-US" sz="1400" b="0" i="0" strike="noStrike" kern="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sym typeface="Calibri"/>
              </a:rPr>
              <a:t>備蓄食料の追加配備 ⇒ </a:t>
            </a:r>
            <a:r>
              <a:rPr lang="ja-JP" altLang="en-US" sz="1400" kern="0" dirty="0">
                <a:solidFill>
                  <a:schemeClr val="tx1"/>
                </a:solidFill>
                <a:latin typeface="BIZ UDPゴシック" panose="020B0400000000000000" pitchFamily="50" charset="-128"/>
                <a:ea typeface="BIZ UDPゴシック" panose="020B0400000000000000" pitchFamily="50" charset="-128"/>
                <a:sym typeface="Calibri"/>
              </a:rPr>
              <a:t>博覧会協会が調達した</a:t>
            </a:r>
            <a:r>
              <a:rPr lang="en-US" altLang="ja-JP" sz="1400" kern="0" dirty="0">
                <a:solidFill>
                  <a:schemeClr val="tx1"/>
                </a:solidFill>
                <a:latin typeface="BIZ UDPゴシック" panose="020B0400000000000000" pitchFamily="50" charset="-128"/>
                <a:ea typeface="BIZ UDPゴシック" panose="020B0400000000000000" pitchFamily="50" charset="-128"/>
                <a:sym typeface="Calibri"/>
              </a:rPr>
              <a:t>60</a:t>
            </a:r>
            <a:r>
              <a:rPr lang="ja-JP" altLang="en-US" sz="1400" kern="0" dirty="0">
                <a:solidFill>
                  <a:schemeClr val="tx1"/>
                </a:solidFill>
                <a:latin typeface="BIZ UDPゴシック" panose="020B0400000000000000" pitchFamily="50" charset="-128"/>
                <a:ea typeface="BIZ UDPゴシック" panose="020B0400000000000000" pitchFamily="50" charset="-128"/>
                <a:sym typeface="Calibri"/>
              </a:rPr>
              <a:t>万食に加え、</a:t>
            </a:r>
            <a:r>
              <a:rPr lang="ja-JP" altLang="en-US" sz="1400" b="1" u="sng" kern="0" dirty="0">
                <a:solidFill>
                  <a:schemeClr val="tx1"/>
                </a:solidFill>
                <a:latin typeface="BIZ UDPゴシック" panose="020B0400000000000000" pitchFamily="50" charset="-128"/>
                <a:ea typeface="BIZ UDPゴシック" panose="020B0400000000000000" pitchFamily="50" charset="-128"/>
                <a:sym typeface="Calibri"/>
              </a:rPr>
              <a:t>大阪府市１：１の割合で</a:t>
            </a:r>
            <a:r>
              <a:rPr lang="en-US" altLang="ja-JP" sz="1400" b="1" u="sng" kern="0" dirty="0">
                <a:solidFill>
                  <a:schemeClr val="tx1"/>
                </a:solidFill>
                <a:latin typeface="BIZ UDPゴシック" panose="020B0400000000000000" pitchFamily="50" charset="-128"/>
                <a:ea typeface="BIZ UDPゴシック" panose="020B0400000000000000" pitchFamily="50" charset="-128"/>
                <a:sym typeface="Calibri"/>
              </a:rPr>
              <a:t>30</a:t>
            </a:r>
            <a:r>
              <a:rPr lang="ja-JP" altLang="en-US" sz="1400" b="1" u="sng" kern="0" dirty="0">
                <a:solidFill>
                  <a:schemeClr val="tx1"/>
                </a:solidFill>
                <a:latin typeface="BIZ UDPゴシック" panose="020B0400000000000000" pitchFamily="50" charset="-128"/>
                <a:ea typeface="BIZ UDPゴシック" panose="020B0400000000000000" pitchFamily="50" charset="-128"/>
                <a:sym typeface="Calibri"/>
              </a:rPr>
              <a:t>万食を万博会場内に追加配備</a:t>
            </a:r>
            <a:endParaRPr kumimoji="1" lang="en-US" altLang="ja-JP" sz="1400" b="1" u="sng" dirty="0">
              <a:solidFill>
                <a:schemeClr val="tx1"/>
              </a:solidFill>
              <a:latin typeface="BIZ UDPゴシック" panose="020B0400000000000000" pitchFamily="50" charset="-128"/>
              <a:ea typeface="BIZ UDPゴシック" panose="020B0400000000000000" pitchFamily="50" charset="-128"/>
            </a:endParaRPr>
          </a:p>
          <a:p>
            <a:pPr marL="252000">
              <a:lnSpc>
                <a:spcPct val="120000"/>
              </a:lnSpc>
            </a:pPr>
            <a:r>
              <a:rPr lang="ja-JP" altLang="en-US" sz="1400" kern="0" dirty="0">
                <a:solidFill>
                  <a:schemeClr val="tx1"/>
                </a:solidFill>
                <a:latin typeface="BIZ UDPゴシック" panose="020B0400000000000000" pitchFamily="50" charset="-128"/>
                <a:ea typeface="BIZ UDPゴシック" panose="020B0400000000000000" pitchFamily="50" charset="-128"/>
                <a:sym typeface="Calibri"/>
              </a:rPr>
              <a:t>　・　一時滞在施設の確保 ⇒ 万博会場内の一時滞在施設が不足するケースを想定し、夢洲、咲洲及び舞洲において、</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a:lnSpc>
                <a:spcPct val="12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kern="0" dirty="0">
                <a:solidFill>
                  <a:schemeClr val="tx1"/>
                </a:solidFill>
                <a:latin typeface="BIZ UDPゴシック" panose="020B0400000000000000" pitchFamily="50" charset="-128"/>
                <a:ea typeface="BIZ UDPゴシック" panose="020B0400000000000000" pitchFamily="50" charset="-128"/>
                <a:sym typeface="Calibri"/>
              </a:rPr>
              <a:t>Ａ</a:t>
            </a:r>
            <a:r>
              <a:rPr lang="en-US" altLang="ja-JP" sz="1400" kern="0" dirty="0">
                <a:solidFill>
                  <a:schemeClr val="tx1"/>
                </a:solidFill>
                <a:latin typeface="BIZ UDPゴシック" panose="020B0400000000000000" pitchFamily="50" charset="-128"/>
                <a:ea typeface="BIZ UDPゴシック" panose="020B0400000000000000" pitchFamily="50" charset="-128"/>
                <a:sym typeface="Calibri"/>
              </a:rPr>
              <a:t>TC</a:t>
            </a:r>
            <a:r>
              <a:rPr lang="ja-JP" altLang="en-US" sz="1400" kern="0" dirty="0">
                <a:solidFill>
                  <a:schemeClr val="tx1"/>
                </a:solidFill>
                <a:latin typeface="BIZ UDPゴシック" panose="020B0400000000000000" pitchFamily="50" charset="-128"/>
                <a:ea typeface="BIZ UDPゴシック" panose="020B0400000000000000" pitchFamily="50" charset="-128"/>
                <a:sym typeface="Calibri"/>
              </a:rPr>
              <a:t>や森ノ宮医療大学、アミティ舞洲等、</a:t>
            </a:r>
            <a:r>
              <a:rPr lang="en-US" altLang="ja-JP" sz="1400" b="1" u="sng" kern="0" dirty="0">
                <a:solidFill>
                  <a:schemeClr val="tx1"/>
                </a:solidFill>
                <a:latin typeface="BIZ UDPゴシック" panose="020B0400000000000000" pitchFamily="50" charset="-128"/>
                <a:ea typeface="BIZ UDPゴシック" panose="020B0400000000000000" pitchFamily="50" charset="-128"/>
                <a:sym typeface="Calibri"/>
              </a:rPr>
              <a:t>8</a:t>
            </a:r>
            <a:r>
              <a:rPr lang="ja-JP" altLang="en-US" sz="1400" b="1" u="sng" kern="0" dirty="0">
                <a:solidFill>
                  <a:schemeClr val="tx1"/>
                </a:solidFill>
                <a:latin typeface="BIZ UDPゴシック" panose="020B0400000000000000" pitchFamily="50" charset="-128"/>
                <a:ea typeface="BIZ UDPゴシック" panose="020B0400000000000000" pitchFamily="50" charset="-128"/>
                <a:sym typeface="Calibri"/>
              </a:rPr>
              <a:t>カ所の会場外一時滞在施設を確保</a:t>
            </a:r>
            <a:endParaRPr lang="en-US" altLang="ja-JP" sz="1400" b="1" u="sng" kern="0" dirty="0">
              <a:solidFill>
                <a:schemeClr val="tx1"/>
              </a:solidFill>
              <a:latin typeface="BIZ UDPゴシック" panose="020B0400000000000000" pitchFamily="50" charset="-128"/>
              <a:ea typeface="BIZ UDPゴシック" panose="020B0400000000000000" pitchFamily="50" charset="-128"/>
              <a:sym typeface="Calibri"/>
            </a:endParaRPr>
          </a:p>
          <a:p>
            <a:pPr marL="652050" indent="-400050">
              <a:lnSpc>
                <a:spcPct val="120000"/>
              </a:lnSpc>
              <a:buFont typeface="+mj-lt"/>
              <a:buAutoNum type="romanLcPeriod" startAt="2"/>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ターミナル駅（新大阪・大阪・京橋・鶴橋・難波・天王寺）</a:t>
            </a:r>
            <a:r>
              <a:rPr kumimoji="1" lang="ja-JP" altLang="en-US" sz="1400" b="1" i="0" strike="noStrike" kern="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sym typeface="Calibri"/>
              </a:rPr>
              <a:t>周辺</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pPr marL="252000">
              <a:lnSpc>
                <a:spcPct val="120000"/>
              </a:lnSpc>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　・　</a:t>
            </a:r>
            <a:r>
              <a:rPr kumimoji="1" lang="ja-JP" altLang="en-US" sz="1400" dirty="0">
                <a:solidFill>
                  <a:schemeClr val="tx1"/>
                </a:solidFill>
                <a:latin typeface="BIZ UDPゴシック" panose="020B0400000000000000" pitchFamily="50" charset="-128"/>
                <a:ea typeface="BIZ UDPゴシック" panose="020B0400000000000000" pitchFamily="50" charset="-128"/>
              </a:rPr>
              <a:t>災害時に、市内に集中する来阪者への対応として、帰宅困難者がターミナル駅周辺等に滞留することにより発生の恐れのある二次災害　　</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252000">
              <a:lnSpc>
                <a:spcPct val="120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　　を防止し、安全安心に滞在できる都市を実現するため、一時滞在施設の確保</a:t>
            </a:r>
            <a:r>
              <a:rPr lang="ja-JP" altLang="ja-JP" sz="14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（令和７年３月末時点：</a:t>
            </a:r>
            <a:r>
              <a:rPr lang="en-US" altLang="ja-JP" sz="14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69</a:t>
            </a:r>
            <a:r>
              <a:rPr lang="ja-JP" altLang="ja-JP" sz="14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箇所）</a:t>
            </a:r>
            <a:r>
              <a:rPr kumimoji="1" lang="ja-JP" altLang="en-US" sz="1400" dirty="0">
                <a:solidFill>
                  <a:schemeClr val="tx1"/>
                </a:solidFill>
                <a:latin typeface="BIZ UDPゴシック" panose="020B0400000000000000" pitchFamily="50" charset="-128"/>
                <a:ea typeface="BIZ UDPゴシック" panose="020B0400000000000000" pitchFamily="50" charset="-128"/>
              </a:rPr>
              <a:t>をはじめ、備蓄支援、帰宅困</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252000">
              <a:lnSpc>
                <a:spcPct val="120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　　難者対策協議会へのサポート等を実施</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a:p>
            <a:pPr>
              <a:lnSpc>
                <a:spcPct val="120000"/>
              </a:lnSpc>
            </a:pP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６</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防災情報の発信</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a:p>
            <a:pPr marL="285750" marR="0" lvl="0" indent="-285750" algn="l" defTabSz="914400" rtl="0" eaLnBrk="1" fontAlgn="auto" latinLnBrk="0" hangingPunct="0">
              <a:lnSpc>
                <a:spcPct val="120000"/>
              </a:lnSpc>
              <a:spcBef>
                <a:spcPts val="0"/>
              </a:spcBef>
              <a:spcAft>
                <a:spcPts val="0"/>
              </a:spcAft>
              <a:buClrTx/>
              <a:buSzTx/>
              <a:buFont typeface="Arial" panose="020B0604020202020204" pitchFamily="34" charset="0"/>
              <a:buChar char="•"/>
              <a:tabLst/>
              <a:defRPr/>
            </a:pPr>
            <a:r>
              <a:rPr kumimoji="1" lang="ja-JP" altLang="en-US" sz="1400" i="0" strike="noStrike" kern="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sym typeface="Calibri"/>
              </a:rPr>
              <a:t>来阪者</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に対して、広く防災情報を発信するため、</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大阪防災アプリと大阪観光局アプリ「</a:t>
            </a:r>
            <a:r>
              <a:rPr kumimoji="1" lang="en-US" altLang="ja-JP" sz="1400" b="1" u="sng" dirty="0" err="1">
                <a:solidFill>
                  <a:schemeClr val="tx1"/>
                </a:solidFill>
                <a:latin typeface="BIZ UDPゴシック" panose="020B0400000000000000" pitchFamily="50" charset="-128"/>
                <a:ea typeface="BIZ UDPゴシック" panose="020B0400000000000000" pitchFamily="50" charset="-128"/>
              </a:rPr>
              <a:t>DiscoverOsaka</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」とが連携して防災情報を発信</a:t>
            </a:r>
          </a:p>
          <a:p>
            <a:pPr>
              <a:lnSpc>
                <a:spcPct val="120000"/>
              </a:lnSpc>
            </a:pP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2" name="スライド番号プレースホルダー 3">
            <a:extLst>
              <a:ext uri="{FF2B5EF4-FFF2-40B4-BE49-F238E27FC236}">
                <a16:creationId xmlns:a16="http://schemas.microsoft.com/office/drawing/2014/main" id="{A3626F86-5BBA-611B-7CDA-60939B8A6682}"/>
              </a:ext>
            </a:extLst>
          </p:cNvPr>
          <p:cNvSpPr>
            <a:spLocks noGrp="1"/>
          </p:cNvSpPr>
          <p:nvPr>
            <p:ph type="sldNum" sz="quarter" idx="2"/>
          </p:nvPr>
        </p:nvSpPr>
        <p:spPr>
          <a:xfrm>
            <a:off x="11836791" y="6379695"/>
            <a:ext cx="326369" cy="426463"/>
          </a:xfrm>
        </p:spPr>
        <p:txBody>
          <a:bodyPr/>
          <a:lstStyle/>
          <a:p>
            <a:fld id="{86CB4B4D-7CA3-9044-876B-883B54F8677D}" type="slidenum">
              <a:rPr lang="en-US" altLang="ja-JP" sz="1600" b="1" smtClean="0">
                <a:solidFill>
                  <a:schemeClr val="tx1"/>
                </a:solidFill>
                <a:latin typeface="游ゴシック" panose="020B0400000000000000" pitchFamily="50" charset="-128"/>
                <a:ea typeface="游ゴシック" panose="020B0400000000000000" pitchFamily="50" charset="-128"/>
              </a:rPr>
              <a:t>3</a:t>
            </a:fld>
            <a:endParaRPr lang="ja-JP" altLang="en-US" sz="1600" b="1" dirty="0">
              <a:solidFill>
                <a:schemeClr val="tx1"/>
              </a:solidFill>
              <a:latin typeface="游ゴシック" panose="020B0400000000000000" pitchFamily="50" charset="-128"/>
              <a:ea typeface="游ゴシック" panose="020B0400000000000000" pitchFamily="50" charset="-128"/>
            </a:endParaRPr>
          </a:p>
        </p:txBody>
      </p:sp>
      <p:sp>
        <p:nvSpPr>
          <p:cNvPr id="10" name="四角形: 角を丸くする 9">
            <a:extLst>
              <a:ext uri="{FF2B5EF4-FFF2-40B4-BE49-F238E27FC236}">
                <a16:creationId xmlns:a16="http://schemas.microsoft.com/office/drawing/2014/main" id="{F635519F-6A78-4206-8B36-245149800395}"/>
              </a:ext>
            </a:extLst>
          </p:cNvPr>
          <p:cNvSpPr/>
          <p:nvPr/>
        </p:nvSpPr>
        <p:spPr>
          <a:xfrm>
            <a:off x="900323" y="1408631"/>
            <a:ext cx="10723536" cy="2268000"/>
          </a:xfrm>
          <a:prstGeom prst="roundRect">
            <a:avLst>
              <a:gd name="adj" fmla="val 11117"/>
            </a:avLst>
          </a:prstGeom>
          <a:solidFill>
            <a:schemeClr val="accent5">
              <a:lumMod val="20000"/>
              <a:lumOff val="80000"/>
            </a:schemeClr>
          </a:solidFill>
          <a:ln w="12700" cap="flat">
            <a:solidFill>
              <a:schemeClr val="accent5">
                <a:lumMod val="20000"/>
                <a:lumOff val="8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7" name="図 6">
            <a:extLst>
              <a:ext uri="{FF2B5EF4-FFF2-40B4-BE49-F238E27FC236}">
                <a16:creationId xmlns:a16="http://schemas.microsoft.com/office/drawing/2014/main" id="{6ADEE8FE-AE38-4FD3-A63B-34CDBB3AE7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9497558" y="1141755"/>
            <a:ext cx="1483922" cy="2550080"/>
          </a:xfrm>
          <a:prstGeom prst="rect">
            <a:avLst/>
          </a:prstGeom>
        </p:spPr>
      </p:pic>
      <p:pic>
        <p:nvPicPr>
          <p:cNvPr id="8" name="図 7">
            <a:extLst>
              <a:ext uri="{FF2B5EF4-FFF2-40B4-BE49-F238E27FC236}">
                <a16:creationId xmlns:a16="http://schemas.microsoft.com/office/drawing/2014/main" id="{AE4F4ECA-F637-4CBC-A207-0C4517090FE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8583" y="1666595"/>
            <a:ext cx="2630056" cy="1514918"/>
          </a:xfrm>
          <a:prstGeom prst="rect">
            <a:avLst/>
          </a:prstGeom>
        </p:spPr>
      </p:pic>
      <p:sp>
        <p:nvSpPr>
          <p:cNvPr id="9" name="テキスト ボックス 8">
            <a:extLst>
              <a:ext uri="{FF2B5EF4-FFF2-40B4-BE49-F238E27FC236}">
                <a16:creationId xmlns:a16="http://schemas.microsoft.com/office/drawing/2014/main" id="{EF57B43E-5486-4E01-A039-22A06588883C}"/>
              </a:ext>
            </a:extLst>
          </p:cNvPr>
          <p:cNvSpPr txBox="1"/>
          <p:nvPr/>
        </p:nvSpPr>
        <p:spPr>
          <a:xfrm>
            <a:off x="1000680" y="1384710"/>
            <a:ext cx="289299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ja-JP" altLang="en-US" sz="1400" u="sng" dirty="0">
                <a:latin typeface="+mn-ea"/>
                <a:ea typeface="+mn-ea"/>
              </a:rPr>
              <a:t>■</a:t>
            </a:r>
            <a:r>
              <a:rPr lang="en-US" altLang="ja-JP" sz="1400" u="sng" dirty="0">
                <a:latin typeface="+mn-ea"/>
                <a:ea typeface="+mn-ea"/>
              </a:rPr>
              <a:t>R6.11</a:t>
            </a:r>
            <a:r>
              <a:rPr lang="ja-JP" altLang="en-US" sz="1400" u="sng" dirty="0">
                <a:latin typeface="+mn-ea"/>
                <a:ea typeface="+mn-ea"/>
              </a:rPr>
              <a:t>　協会・府・市合同図上訓練</a:t>
            </a:r>
            <a:endParaRPr kumimoji="0" lang="ja-JP" altLang="en-US" sz="1400" b="0" i="0" u="sng" strike="noStrike" cap="none" spc="0" normalizeH="0" baseline="0" dirty="0">
              <a:ln>
                <a:noFill/>
              </a:ln>
              <a:solidFill>
                <a:srgbClr val="000000"/>
              </a:solidFill>
              <a:effectLst/>
              <a:uFillTx/>
              <a:latin typeface="+mn-ea"/>
              <a:ea typeface="+mn-ea"/>
              <a:cs typeface="Calibri"/>
              <a:sym typeface="Calibri"/>
            </a:endParaRPr>
          </a:p>
        </p:txBody>
      </p:sp>
      <p:sp>
        <p:nvSpPr>
          <p:cNvPr id="4" name="テキスト ボックス 3">
            <a:extLst>
              <a:ext uri="{FF2B5EF4-FFF2-40B4-BE49-F238E27FC236}">
                <a16:creationId xmlns:a16="http://schemas.microsoft.com/office/drawing/2014/main" id="{637202E6-D7B1-45AC-9B07-666C17FCF7AB}"/>
              </a:ext>
            </a:extLst>
          </p:cNvPr>
          <p:cNvSpPr txBox="1"/>
          <p:nvPr/>
        </p:nvSpPr>
        <p:spPr>
          <a:xfrm>
            <a:off x="1069380" y="3193257"/>
            <a:ext cx="2755595" cy="492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ja-JP" altLang="en-US" sz="1300" kern="100" dirty="0">
                <a:solidFill>
                  <a:schemeClr val="tx1"/>
                </a:solidFill>
                <a:latin typeface="BIZ UDPゴシック" panose="020B0400000000000000" pitchFamily="50" charset="-128"/>
                <a:ea typeface="BIZ UDPゴシック" panose="020B0400000000000000" pitchFamily="50" charset="-128"/>
                <a:cs typeface="Courier New" panose="02070309020205020404" pitchFamily="49" charset="0"/>
              </a:rPr>
              <a:t>○１８機関、約</a:t>
            </a:r>
            <a:r>
              <a:rPr lang="ja-JP" altLang="en-US" sz="1300" kern="100" dirty="0">
                <a:solidFill>
                  <a:schemeClr val="tx1"/>
                </a:solidFill>
                <a:effectLst/>
                <a:latin typeface="BIZ UDPゴシック" panose="020B0400000000000000" pitchFamily="50" charset="-128"/>
                <a:ea typeface="BIZ UDPゴシック" panose="020B0400000000000000" pitchFamily="50" charset="-128"/>
                <a:cs typeface="Courier New" panose="02070309020205020404" pitchFamily="49" charset="0"/>
              </a:rPr>
              <a:t>９０名が参加し、</a:t>
            </a:r>
            <a:endParaRPr lang="en-US" altLang="ja-JP" sz="1300" kern="100" dirty="0">
              <a:solidFill>
                <a:schemeClr val="tx1"/>
              </a:solidFill>
              <a:effectLst/>
              <a:latin typeface="BIZ UDPゴシック" panose="020B0400000000000000" pitchFamily="50" charset="-128"/>
              <a:ea typeface="BIZ UDPゴシック" panose="020B0400000000000000" pitchFamily="50" charset="-128"/>
              <a:cs typeface="Courier New" panose="02070309020205020404" pitchFamily="49" charset="0"/>
            </a:endParaRPr>
          </a:p>
          <a:p>
            <a:r>
              <a:rPr lang="ja-JP" altLang="en-US" sz="1300" kern="100" dirty="0">
                <a:solidFill>
                  <a:schemeClr val="tx1"/>
                </a:solidFill>
                <a:latin typeface="BIZ UDPゴシック" panose="020B0400000000000000" pitchFamily="50" charset="-128"/>
                <a:ea typeface="BIZ UDPゴシック" panose="020B0400000000000000" pitchFamily="50" charset="-128"/>
                <a:cs typeface="Courier New" panose="02070309020205020404" pitchFamily="49" charset="0"/>
              </a:rPr>
              <a:t>　 </a:t>
            </a:r>
            <a:r>
              <a:rPr lang="ja-JP" altLang="en-US" sz="1300" kern="100" dirty="0">
                <a:solidFill>
                  <a:schemeClr val="tx1"/>
                </a:solidFill>
                <a:effectLst/>
                <a:latin typeface="BIZ UDPゴシック" panose="020B0400000000000000" pitchFamily="50" charset="-128"/>
                <a:ea typeface="BIZ UDPゴシック" panose="020B0400000000000000" pitchFamily="50" charset="-128"/>
                <a:cs typeface="Courier New" panose="02070309020205020404" pitchFamily="49" charset="0"/>
              </a:rPr>
              <a:t>「議論形式」による訓練を実施</a:t>
            </a:r>
            <a:endParaRPr kumimoji="1" lang="en-US" altLang="ja-JP" sz="1300" dirty="0">
              <a:solidFill>
                <a:schemeClr val="tx1"/>
              </a:solidFill>
              <a:latin typeface="+mn-ea"/>
              <a:ea typeface="+mn-ea"/>
            </a:endParaRPr>
          </a:p>
        </p:txBody>
      </p:sp>
      <p:pic>
        <p:nvPicPr>
          <p:cNvPr id="16" name="図 15">
            <a:extLst>
              <a:ext uri="{FF2B5EF4-FFF2-40B4-BE49-F238E27FC236}">
                <a16:creationId xmlns:a16="http://schemas.microsoft.com/office/drawing/2014/main" id="{78D9698B-6FFA-4D0E-8DC3-B57BB8E11FF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01130" y="1675379"/>
            <a:ext cx="2279129" cy="1483377"/>
          </a:xfrm>
          <a:prstGeom prst="rect">
            <a:avLst/>
          </a:prstGeom>
        </p:spPr>
      </p:pic>
      <p:pic>
        <p:nvPicPr>
          <p:cNvPr id="18" name="図 17">
            <a:extLst>
              <a:ext uri="{FF2B5EF4-FFF2-40B4-BE49-F238E27FC236}">
                <a16:creationId xmlns:a16="http://schemas.microsoft.com/office/drawing/2014/main" id="{B2ECFF97-E8D8-4467-A01A-1D1A11E9DF1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917548" y="1666595"/>
            <a:ext cx="2505714" cy="1483922"/>
          </a:xfrm>
          <a:prstGeom prst="rect">
            <a:avLst/>
          </a:prstGeom>
          <a:ln w="28575">
            <a:noFill/>
          </a:ln>
        </p:spPr>
      </p:pic>
      <p:sp>
        <p:nvSpPr>
          <p:cNvPr id="11" name="テキスト ボックス 10">
            <a:extLst>
              <a:ext uri="{FF2B5EF4-FFF2-40B4-BE49-F238E27FC236}">
                <a16:creationId xmlns:a16="http://schemas.microsoft.com/office/drawing/2014/main" id="{C475E2CB-A592-488F-BE6A-7878213C4D3A}"/>
              </a:ext>
            </a:extLst>
          </p:cNvPr>
          <p:cNvSpPr txBox="1"/>
          <p:nvPr/>
        </p:nvSpPr>
        <p:spPr>
          <a:xfrm>
            <a:off x="4049414" y="1384710"/>
            <a:ext cx="473233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ja-JP" altLang="en-US" sz="1400" u="sng" dirty="0">
                <a:latin typeface="+mn-ea"/>
                <a:ea typeface="+mn-ea"/>
              </a:rPr>
              <a:t>■</a:t>
            </a:r>
            <a:r>
              <a:rPr lang="en-US" altLang="ja-JP" sz="1400" u="sng" dirty="0">
                <a:latin typeface="+mn-ea"/>
                <a:ea typeface="+mn-ea"/>
              </a:rPr>
              <a:t>R7.1</a:t>
            </a:r>
            <a:r>
              <a:rPr lang="ja-JP" altLang="en-US" sz="1400" u="sng" dirty="0">
                <a:latin typeface="+mn-ea"/>
                <a:ea typeface="+mn-ea"/>
              </a:rPr>
              <a:t>　</a:t>
            </a:r>
            <a:r>
              <a:rPr lang="ja-JP" altLang="en-US" sz="1400" u="sng" dirty="0">
                <a:latin typeface="+mj-ea"/>
                <a:ea typeface="+mj-ea"/>
              </a:rPr>
              <a:t>大阪府地震・津波災害対策訓練　</a:t>
            </a:r>
            <a:endParaRPr kumimoji="0" lang="ja-JP" altLang="en-US" sz="1400" i="0" u="sng" strike="noStrike" cap="none" spc="0" normalizeH="0" baseline="0" dirty="0">
              <a:ln>
                <a:noFill/>
              </a:ln>
              <a:solidFill>
                <a:srgbClr val="000000"/>
              </a:solidFill>
              <a:effectLst/>
              <a:uFillTx/>
              <a:latin typeface="+mj-ea"/>
              <a:ea typeface="+mj-ea"/>
              <a:cs typeface="Calibri"/>
              <a:sym typeface="Calibri"/>
            </a:endParaRPr>
          </a:p>
        </p:txBody>
      </p:sp>
      <p:sp>
        <p:nvSpPr>
          <p:cNvPr id="19" name="テキスト ボックス 18">
            <a:extLst>
              <a:ext uri="{FF2B5EF4-FFF2-40B4-BE49-F238E27FC236}">
                <a16:creationId xmlns:a16="http://schemas.microsoft.com/office/drawing/2014/main" id="{553A7DC4-AA15-4AF3-BB22-25F113FCC5D5}"/>
              </a:ext>
            </a:extLst>
          </p:cNvPr>
          <p:cNvSpPr txBox="1"/>
          <p:nvPr/>
        </p:nvSpPr>
        <p:spPr>
          <a:xfrm>
            <a:off x="9020939" y="1384710"/>
            <a:ext cx="2386116"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ja-JP" altLang="en-US" sz="1400" u="sng" dirty="0">
                <a:latin typeface="+mn-ea"/>
                <a:ea typeface="+mn-ea"/>
              </a:rPr>
              <a:t>■</a:t>
            </a:r>
            <a:r>
              <a:rPr lang="en-US" altLang="ja-JP" sz="1400" u="sng" dirty="0">
                <a:latin typeface="+mn-ea"/>
                <a:ea typeface="+mn-ea"/>
              </a:rPr>
              <a:t>R7.2</a:t>
            </a:r>
            <a:r>
              <a:rPr lang="ja-JP" altLang="en-US" sz="1400" u="sng" dirty="0">
                <a:latin typeface="+mn-ea"/>
                <a:ea typeface="+mn-ea"/>
              </a:rPr>
              <a:t>　国民保護共同訓練</a:t>
            </a:r>
            <a:endParaRPr kumimoji="0" lang="ja-JP" altLang="en-US" sz="1400" b="0" i="0" u="sng" strike="noStrike" cap="none" spc="0" normalizeH="0" baseline="0" dirty="0">
              <a:ln>
                <a:noFill/>
              </a:ln>
              <a:solidFill>
                <a:srgbClr val="000000"/>
              </a:solidFill>
              <a:effectLst/>
              <a:uFillTx/>
              <a:latin typeface="+mn-ea"/>
              <a:ea typeface="+mn-ea"/>
              <a:cs typeface="Calibri"/>
              <a:sym typeface="Calibri"/>
            </a:endParaRPr>
          </a:p>
        </p:txBody>
      </p:sp>
      <p:sp>
        <p:nvSpPr>
          <p:cNvPr id="20" name="テキスト ボックス 19">
            <a:extLst>
              <a:ext uri="{FF2B5EF4-FFF2-40B4-BE49-F238E27FC236}">
                <a16:creationId xmlns:a16="http://schemas.microsoft.com/office/drawing/2014/main" id="{0C335085-E1D7-4E25-8EB7-CDDA65B8601C}"/>
              </a:ext>
            </a:extLst>
          </p:cNvPr>
          <p:cNvSpPr txBox="1"/>
          <p:nvPr/>
        </p:nvSpPr>
        <p:spPr>
          <a:xfrm>
            <a:off x="3658990" y="3170135"/>
            <a:ext cx="5513178" cy="492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ja-JP" altLang="en-US" sz="1300" dirty="0">
                <a:latin typeface="BIZ UDPゴシック" panose="020B0400000000000000" pitchFamily="50" charset="-128"/>
                <a:ea typeface="BIZ UDPゴシック" panose="020B0400000000000000" pitchFamily="50" charset="-128"/>
              </a:rPr>
              <a:t>○舞洲を夢洲に見立て、ヘリによる</a:t>
            </a:r>
            <a:r>
              <a:rPr lang="ja-JP" altLang="en-US" sz="1300" dirty="0">
                <a:solidFill>
                  <a:schemeClr val="tx1"/>
                </a:solidFill>
                <a:latin typeface="BIZ UDPゴシック" panose="020B0400000000000000" pitchFamily="50" charset="-128"/>
                <a:ea typeface="BIZ UDPゴシック" panose="020B0400000000000000" pitchFamily="50" charset="-128"/>
              </a:rPr>
              <a:t>航空搬送・八尾</a:t>
            </a:r>
            <a:r>
              <a:rPr lang="en-US" altLang="ja-JP" sz="1300" dirty="0">
                <a:solidFill>
                  <a:schemeClr val="tx1"/>
                </a:solidFill>
                <a:latin typeface="BIZ UDPゴシック" panose="020B0400000000000000" pitchFamily="50" charset="-128"/>
                <a:ea typeface="BIZ UDPゴシック" panose="020B0400000000000000" pitchFamily="50" charset="-128"/>
              </a:rPr>
              <a:t>SCU</a:t>
            </a:r>
            <a:r>
              <a:rPr lang="ja-JP" altLang="en-US" sz="1300" dirty="0">
                <a:solidFill>
                  <a:schemeClr val="tx1"/>
                </a:solidFill>
                <a:latin typeface="BIZ UDPゴシック" panose="020B0400000000000000" pitchFamily="50" charset="-128"/>
                <a:ea typeface="BIZ UDPゴシック" panose="020B0400000000000000" pitchFamily="50" charset="-128"/>
              </a:rPr>
              <a:t>での医療救護</a:t>
            </a:r>
            <a:endParaRPr lang="en-US" altLang="ja-JP" sz="1300" dirty="0">
              <a:solidFill>
                <a:schemeClr val="tx1"/>
              </a:solidFill>
              <a:latin typeface="BIZ UDPゴシック" panose="020B0400000000000000" pitchFamily="50" charset="-128"/>
              <a:ea typeface="BIZ UDPゴシック" panose="020B0400000000000000" pitchFamily="50" charset="-128"/>
            </a:endParaRPr>
          </a:p>
          <a:p>
            <a:r>
              <a:rPr lang="ja-JP" altLang="en-US" sz="1300" dirty="0">
                <a:solidFill>
                  <a:schemeClr val="tx1"/>
                </a:solidFill>
                <a:latin typeface="BIZ UDPゴシック" panose="020B0400000000000000" pitchFamily="50" charset="-128"/>
                <a:ea typeface="BIZ UDPゴシック" panose="020B0400000000000000" pitchFamily="50" charset="-128"/>
              </a:rPr>
              <a:t>　 活動訓練や船舶に</a:t>
            </a:r>
            <a:r>
              <a:rPr lang="ja-JP" altLang="en-US" sz="1300" dirty="0">
                <a:latin typeface="BIZ UDPゴシック" panose="020B0400000000000000" pitchFamily="50" charset="-128"/>
                <a:ea typeface="BIZ UDPゴシック" panose="020B0400000000000000" pitchFamily="50" charset="-128"/>
              </a:rPr>
              <a:t>よる物資・帰宅困難者の輸送等の実動訓練を実施</a:t>
            </a:r>
            <a:endParaRPr kumimoji="1" lang="en-US" altLang="ja-JP" sz="1300" dirty="0">
              <a:solidFill>
                <a:schemeClr val="tx1"/>
              </a:solidFill>
              <a:latin typeface="+mn-ea"/>
              <a:ea typeface="+mn-ea"/>
            </a:endParaRPr>
          </a:p>
        </p:txBody>
      </p:sp>
      <p:sp>
        <p:nvSpPr>
          <p:cNvPr id="21" name="テキスト ボックス 20">
            <a:extLst>
              <a:ext uri="{FF2B5EF4-FFF2-40B4-BE49-F238E27FC236}">
                <a16:creationId xmlns:a16="http://schemas.microsoft.com/office/drawing/2014/main" id="{EDC39E2F-C904-450B-A234-C91C376758C7}"/>
              </a:ext>
            </a:extLst>
          </p:cNvPr>
          <p:cNvSpPr txBox="1"/>
          <p:nvPr/>
        </p:nvSpPr>
        <p:spPr>
          <a:xfrm>
            <a:off x="8904024" y="3158756"/>
            <a:ext cx="2755595" cy="492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kumimoji="1" lang="ja-JP" altLang="en-US" sz="1300" dirty="0">
                <a:solidFill>
                  <a:schemeClr val="tx1"/>
                </a:solidFill>
                <a:latin typeface="+mn-ea"/>
                <a:ea typeface="+mn-ea"/>
              </a:rPr>
              <a:t>○</a:t>
            </a:r>
            <a:r>
              <a:rPr lang="ja-JP" altLang="en-US" sz="1300" dirty="0">
                <a:solidFill>
                  <a:schemeClr val="tx1"/>
                </a:solidFill>
                <a:latin typeface="BIZ UDPゴシック" panose="020B0400000000000000" pitchFamily="50" charset="-128"/>
                <a:ea typeface="BIZ UDPゴシック" panose="020B0400000000000000" pitchFamily="50" charset="-128"/>
              </a:rPr>
              <a:t>夢洲駅にて化学剤散布テロが発生</a:t>
            </a:r>
            <a:endParaRPr lang="en-US" altLang="ja-JP" sz="1300" dirty="0">
              <a:solidFill>
                <a:schemeClr val="tx1"/>
              </a:solidFill>
              <a:latin typeface="BIZ UDPゴシック" panose="020B0400000000000000" pitchFamily="50" charset="-128"/>
              <a:ea typeface="BIZ UDPゴシック" panose="020B0400000000000000" pitchFamily="50" charset="-128"/>
            </a:endParaRPr>
          </a:p>
          <a:p>
            <a:r>
              <a:rPr lang="ja-JP" altLang="en-US" sz="1300" dirty="0">
                <a:solidFill>
                  <a:schemeClr val="tx1"/>
                </a:solidFill>
                <a:latin typeface="BIZ UDPゴシック" panose="020B0400000000000000" pitchFamily="50" charset="-128"/>
                <a:ea typeface="BIZ UDPゴシック" panose="020B0400000000000000" pitchFamily="50" charset="-128"/>
              </a:rPr>
              <a:t>　 したとの想定で実動訓練を実施</a:t>
            </a:r>
            <a:endParaRPr kumimoji="1" lang="en-US" altLang="ja-JP" sz="1300" dirty="0">
              <a:solidFill>
                <a:schemeClr val="tx1"/>
              </a:solidFill>
              <a:latin typeface="+mn-ea"/>
              <a:ea typeface="+mn-ea"/>
            </a:endParaRPr>
          </a:p>
        </p:txBody>
      </p:sp>
    </p:spTree>
    <p:extLst>
      <p:ext uri="{BB962C8B-B14F-4D97-AF65-F5344CB8AC3E}">
        <p14:creationId xmlns:p14="http://schemas.microsoft.com/office/powerpoint/2010/main" val="297788248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FBE4BDA7-0200-8CF5-4F58-14B3BC2177DA}"/>
              </a:ext>
            </a:extLst>
          </p:cNvPr>
          <p:cNvPicPr>
            <a:picLocks noChangeAspect="1"/>
          </p:cNvPicPr>
          <p:nvPr/>
        </p:nvPicPr>
        <p:blipFill>
          <a:blip r:embed="rId2"/>
          <a:stretch>
            <a:fillRect/>
          </a:stretch>
        </p:blipFill>
        <p:spPr>
          <a:xfrm>
            <a:off x="4915877" y="5022855"/>
            <a:ext cx="1800612" cy="1338272"/>
          </a:xfrm>
          <a:prstGeom prst="rect">
            <a:avLst/>
          </a:prstGeom>
        </p:spPr>
      </p:pic>
      <p:sp>
        <p:nvSpPr>
          <p:cNvPr id="3" name="正方形/長方形 2">
            <a:extLst>
              <a:ext uri="{FF2B5EF4-FFF2-40B4-BE49-F238E27FC236}">
                <a16:creationId xmlns:a16="http://schemas.microsoft.com/office/drawing/2014/main" id="{80AC7F70-2D49-4F7B-9AAA-EA5CA27477C2}"/>
              </a:ext>
            </a:extLst>
          </p:cNvPr>
          <p:cNvSpPr/>
          <p:nvPr/>
        </p:nvSpPr>
        <p:spPr>
          <a:xfrm>
            <a:off x="452575" y="2019168"/>
            <a:ext cx="11442975" cy="2519444"/>
          </a:xfrm>
          <a:prstGeom prst="rect">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5" name="正方形/長方形 4"/>
          <p:cNvSpPr/>
          <p:nvPr/>
        </p:nvSpPr>
        <p:spPr>
          <a:xfrm>
            <a:off x="4764338" y="6701813"/>
            <a:ext cx="2992776" cy="195943"/>
          </a:xfrm>
          <a:prstGeom prst="rect">
            <a:avLst/>
          </a:prstGeom>
          <a:solidFill>
            <a:srgbClr val="E6001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8" name="正方形/長方形 7"/>
          <p:cNvSpPr/>
          <p:nvPr/>
        </p:nvSpPr>
        <p:spPr>
          <a:xfrm>
            <a:off x="661576" y="442698"/>
            <a:ext cx="11366864" cy="153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7060F6F4-CEFA-4B68-B48C-B6D84E430C67}"/>
              </a:ext>
            </a:extLst>
          </p:cNvPr>
          <p:cNvSpPr txBox="1"/>
          <p:nvPr/>
        </p:nvSpPr>
        <p:spPr>
          <a:xfrm>
            <a:off x="989378" y="106088"/>
            <a:ext cx="9430539" cy="461665"/>
          </a:xfrm>
          <a:prstGeom prst="rect">
            <a:avLst/>
          </a:prstGeom>
          <a:solidFill>
            <a:schemeClr val="tx2">
              <a:lumMod val="50000"/>
            </a:schemeClr>
          </a:solidFill>
        </p:spPr>
        <p:txBody>
          <a:bodyPr wrap="square" rtlCol="0">
            <a:spAutoFit/>
          </a:bodyPr>
          <a:lstStyle/>
          <a:p>
            <a:r>
              <a:rPr kumimoji="1" lang="ja-JP" altLang="en-US" sz="2400" b="1" dirty="0">
                <a:solidFill>
                  <a:schemeClr val="bg1"/>
                </a:solidFill>
                <a:latin typeface="BIZ UDPゴシック" panose="020B0400000000000000" pitchFamily="50" charset="-128"/>
                <a:ea typeface="BIZ UDPゴシック" panose="020B0400000000000000" pitchFamily="50" charset="-128"/>
              </a:rPr>
              <a:t>医療衛生部会　　　</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AC9E6233-0508-4AB1-85FD-A0D2E4610BB8}"/>
              </a:ext>
            </a:extLst>
          </p:cNvPr>
          <p:cNvSpPr txBox="1"/>
          <p:nvPr/>
        </p:nvSpPr>
        <p:spPr>
          <a:xfrm>
            <a:off x="989378" y="582817"/>
            <a:ext cx="1247790" cy="338554"/>
          </a:xfrm>
          <a:prstGeom prst="rect">
            <a:avLst/>
          </a:prstGeom>
          <a:noFill/>
        </p:spPr>
        <p:txBody>
          <a:bodyPr wrap="square" rtlCol="0">
            <a:spAutoFit/>
          </a:bodyPr>
          <a:lstStyle/>
          <a:p>
            <a:r>
              <a:rPr kumimoji="1" lang="en-US" altLang="ja-JP" sz="1600" b="1" dirty="0">
                <a:latin typeface="BIZ UDPゴシック" panose="020B0400000000000000" pitchFamily="50" charset="-128"/>
                <a:ea typeface="BIZ UDPゴシック" panose="020B0400000000000000" pitchFamily="50" charset="-128"/>
              </a:rPr>
              <a:t>〈</a:t>
            </a:r>
            <a:r>
              <a:rPr kumimoji="1" lang="ja-JP" altLang="en-US" sz="1600" b="1" dirty="0">
                <a:latin typeface="BIZ UDPゴシック" panose="020B0400000000000000" pitchFamily="50" charset="-128"/>
                <a:ea typeface="BIZ UDPゴシック" panose="020B0400000000000000" pitchFamily="50" charset="-128"/>
              </a:rPr>
              <a:t>構成</a:t>
            </a:r>
            <a:r>
              <a:rPr kumimoji="1" lang="en-US" altLang="ja-JP" sz="1600" b="1" dirty="0">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p:txBody>
      </p:sp>
      <p:graphicFrame>
        <p:nvGraphicFramePr>
          <p:cNvPr id="23" name="表 22">
            <a:extLst>
              <a:ext uri="{FF2B5EF4-FFF2-40B4-BE49-F238E27FC236}">
                <a16:creationId xmlns:a16="http://schemas.microsoft.com/office/drawing/2014/main" id="{12DD68B3-37F6-440A-B1F8-1777F7F5195B}"/>
              </a:ext>
            </a:extLst>
          </p:cNvPr>
          <p:cNvGraphicFramePr>
            <a:graphicFrameLocks noGrp="1"/>
          </p:cNvGraphicFramePr>
          <p:nvPr>
            <p:extLst>
              <p:ext uri="{D42A27DB-BD31-4B8C-83A1-F6EECF244321}">
                <p14:modId xmlns:p14="http://schemas.microsoft.com/office/powerpoint/2010/main" val="2324154213"/>
              </p:ext>
            </p:extLst>
          </p:nvPr>
        </p:nvGraphicFramePr>
        <p:xfrm>
          <a:off x="624703" y="891615"/>
          <a:ext cx="11020682" cy="714122"/>
        </p:xfrm>
        <a:graphic>
          <a:graphicData uri="http://schemas.openxmlformats.org/drawingml/2006/table">
            <a:tbl>
              <a:tblPr firstRow="1" bandRow="1">
                <a:tableStyleId>{5C22544A-7EE6-4342-B048-85BDC9FD1C3A}</a:tableStyleId>
              </a:tblPr>
              <a:tblGrid>
                <a:gridCol w="5510341">
                  <a:extLst>
                    <a:ext uri="{9D8B030D-6E8A-4147-A177-3AD203B41FA5}">
                      <a16:colId xmlns:a16="http://schemas.microsoft.com/office/drawing/2014/main" val="3210187183"/>
                    </a:ext>
                  </a:extLst>
                </a:gridCol>
                <a:gridCol w="5510341">
                  <a:extLst>
                    <a:ext uri="{9D8B030D-6E8A-4147-A177-3AD203B41FA5}">
                      <a16:colId xmlns:a16="http://schemas.microsoft.com/office/drawing/2014/main" val="1381428020"/>
                    </a:ext>
                  </a:extLst>
                </a:gridCol>
              </a:tblGrid>
              <a:tr h="337242">
                <a:tc>
                  <a:txBody>
                    <a:bodyPr/>
                    <a:lstStyle/>
                    <a:p>
                      <a:pPr algn="ctr"/>
                      <a:r>
                        <a:rPr kumimoji="1" lang="ja-JP" altLang="en-US" sz="1400" dirty="0">
                          <a:latin typeface="BIZ UDPゴシック" panose="020B0400000000000000" pitchFamily="50" charset="-128"/>
                          <a:ea typeface="BIZ UDPゴシック" panose="020B0400000000000000" pitchFamily="50" charset="-128"/>
                        </a:rPr>
                        <a:t>大　　阪　　府</a:t>
                      </a:r>
                    </a:p>
                  </a:txBody>
                  <a:tcPr/>
                </a:tc>
                <a:tc>
                  <a:txBody>
                    <a:bodyPr/>
                    <a:lstStyle/>
                    <a:p>
                      <a:pPr algn="ctr"/>
                      <a:r>
                        <a:rPr kumimoji="1" lang="ja-JP" altLang="en-US" sz="1400" dirty="0">
                          <a:latin typeface="BIZ UDPゴシック" panose="020B0400000000000000" pitchFamily="50" charset="-128"/>
                          <a:ea typeface="BIZ UDPゴシック" panose="020B0400000000000000" pitchFamily="50" charset="-128"/>
                        </a:rPr>
                        <a:t>大　　阪　　市</a:t>
                      </a:r>
                    </a:p>
                  </a:txBody>
                  <a:tcPr/>
                </a:tc>
                <a:extLst>
                  <a:ext uri="{0D108BD9-81ED-4DB2-BD59-A6C34878D82A}">
                    <a16:rowId xmlns:a16="http://schemas.microsoft.com/office/drawing/2014/main" val="3769783393"/>
                  </a:ext>
                </a:extLst>
              </a:tr>
              <a:tr h="337242">
                <a:tc>
                  <a:txBody>
                    <a:bodyPr/>
                    <a:lstStyle/>
                    <a:p>
                      <a:pPr algn="ctr"/>
                      <a:r>
                        <a:rPr kumimoji="1" lang="ja-JP" altLang="en-US" sz="1400" dirty="0">
                          <a:latin typeface="BIZ UDPゴシック" panose="020B0400000000000000" pitchFamily="50" charset="-128"/>
                          <a:ea typeface="BIZ UDPゴシック" panose="020B0400000000000000" pitchFamily="50" charset="-128"/>
                        </a:rPr>
                        <a:t>健康医療部</a:t>
                      </a:r>
                    </a:p>
                  </a:txBody>
                  <a:tcPr anchor="ctr"/>
                </a:tc>
                <a:tc>
                  <a:txBody>
                    <a:bodyPr/>
                    <a:lstStyle/>
                    <a:p>
                      <a:pPr algn="ctr"/>
                      <a:r>
                        <a:rPr kumimoji="1" lang="ja-JP" altLang="en-US" sz="1400" dirty="0">
                          <a:latin typeface="BIZ UDPゴシック" panose="020B0400000000000000" pitchFamily="50" charset="-128"/>
                          <a:ea typeface="BIZ UDPゴシック" panose="020B0400000000000000" pitchFamily="50" charset="-128"/>
                        </a:rPr>
                        <a:t>健康局、消防局、区役所</a:t>
                      </a:r>
                    </a:p>
                  </a:txBody>
                  <a:tcPr anchor="ctr"/>
                </a:tc>
                <a:extLst>
                  <a:ext uri="{0D108BD9-81ED-4DB2-BD59-A6C34878D82A}">
                    <a16:rowId xmlns:a16="http://schemas.microsoft.com/office/drawing/2014/main" val="121864346"/>
                  </a:ext>
                </a:extLst>
              </a:tr>
            </a:tbl>
          </a:graphicData>
        </a:graphic>
      </p:graphicFrame>
      <p:sp>
        <p:nvSpPr>
          <p:cNvPr id="24" name="テキスト ボックス 23">
            <a:extLst>
              <a:ext uri="{FF2B5EF4-FFF2-40B4-BE49-F238E27FC236}">
                <a16:creationId xmlns:a16="http://schemas.microsoft.com/office/drawing/2014/main" id="{24AAF0AC-0BAC-4FE1-8B49-006CE4E54585}"/>
              </a:ext>
            </a:extLst>
          </p:cNvPr>
          <p:cNvSpPr txBox="1"/>
          <p:nvPr/>
        </p:nvSpPr>
        <p:spPr>
          <a:xfrm>
            <a:off x="1876666" y="590616"/>
            <a:ext cx="10018884" cy="338554"/>
          </a:xfrm>
          <a:prstGeom prst="rect">
            <a:avLst/>
          </a:prstGeom>
          <a:noFill/>
        </p:spPr>
        <p:txBody>
          <a:bodyPr wrap="square" rtlCol="0">
            <a:spAutoFit/>
          </a:bodyPr>
          <a:lstStyle/>
          <a:p>
            <a:r>
              <a:rPr kumimoji="1" lang="zh-TW" altLang="en-US" sz="1600" dirty="0">
                <a:latin typeface="BIZ UDPゴシック" panose="020B0400000000000000" pitchFamily="50" charset="-128"/>
                <a:ea typeface="BIZ UDPゴシック" panose="020B0400000000000000" pitchFamily="50" charset="-128"/>
              </a:rPr>
              <a:t>　部会長：大阪府健康医療部長　　副部会長：大阪市健康局長</a:t>
            </a:r>
          </a:p>
        </p:txBody>
      </p:sp>
      <p:sp>
        <p:nvSpPr>
          <p:cNvPr id="2" name="スライド番号プレースホルダー 3">
            <a:extLst>
              <a:ext uri="{FF2B5EF4-FFF2-40B4-BE49-F238E27FC236}">
                <a16:creationId xmlns:a16="http://schemas.microsoft.com/office/drawing/2014/main" id="{4E9ED300-8B2D-F327-41DA-D687C766E7FD}"/>
              </a:ext>
            </a:extLst>
          </p:cNvPr>
          <p:cNvSpPr>
            <a:spLocks noGrp="1"/>
          </p:cNvSpPr>
          <p:nvPr>
            <p:ph type="sldNum" sz="quarter" idx="2"/>
          </p:nvPr>
        </p:nvSpPr>
        <p:spPr>
          <a:xfrm>
            <a:off x="11836791" y="6419451"/>
            <a:ext cx="326369" cy="426463"/>
          </a:xfrm>
        </p:spPr>
        <p:txBody>
          <a:bodyPr/>
          <a:lstStyle/>
          <a:p>
            <a:fld id="{86CB4B4D-7CA3-9044-876B-883B54F8677D}" type="slidenum">
              <a:rPr lang="en-US" altLang="ja-JP" sz="1600" b="1" smtClean="0">
                <a:solidFill>
                  <a:schemeClr val="tx1"/>
                </a:solidFill>
                <a:latin typeface="游ゴシック" panose="020B0400000000000000" pitchFamily="50" charset="-128"/>
                <a:ea typeface="游ゴシック" panose="020B0400000000000000" pitchFamily="50" charset="-128"/>
              </a:rPr>
              <a:t>4</a:t>
            </a:fld>
            <a:endParaRPr lang="ja-JP" altLang="en-US" sz="1600" b="1" dirty="0">
              <a:solidFill>
                <a:schemeClr val="tx1"/>
              </a:solidFill>
              <a:latin typeface="游ゴシック" panose="020B0400000000000000" pitchFamily="50" charset="-128"/>
              <a:ea typeface="游ゴシック" panose="020B0400000000000000" pitchFamily="50" charset="-128"/>
            </a:endParaRPr>
          </a:p>
        </p:txBody>
      </p:sp>
      <p:sp>
        <p:nvSpPr>
          <p:cNvPr id="14" name="タイトル 2">
            <a:extLst>
              <a:ext uri="{FF2B5EF4-FFF2-40B4-BE49-F238E27FC236}">
                <a16:creationId xmlns:a16="http://schemas.microsoft.com/office/drawing/2014/main" id="{AFBDBB88-8AE2-4464-A0F1-74FF64B103D0}"/>
              </a:ext>
            </a:extLst>
          </p:cNvPr>
          <p:cNvSpPr txBox="1">
            <a:spLocks noChangeAspect="1"/>
          </p:cNvSpPr>
          <p:nvPr/>
        </p:nvSpPr>
        <p:spPr>
          <a:xfrm>
            <a:off x="661576" y="2074749"/>
            <a:ext cx="7462836" cy="713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noAutofit/>
          </a:bodyPr>
          <a:lstStyle>
            <a:lvl1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1pPr>
            <a:lvl2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2pPr>
            <a:lvl3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3pPr>
            <a:lvl4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4pPr>
            <a:lvl5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5pPr>
            <a:lvl6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6pPr>
            <a:lvl7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7pPr>
            <a:lvl8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8pPr>
            <a:lvl9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9pPr>
          </a:lstStyle>
          <a:p>
            <a:pPr hangingPunct="1"/>
            <a:endParaRPr lang="ja-JP" altLang="en-US" sz="1600" dirty="0">
              <a:latin typeface="+mn-ea"/>
              <a:ea typeface="+mn-ea"/>
            </a:endParaRPr>
          </a:p>
        </p:txBody>
      </p:sp>
      <p:sp>
        <p:nvSpPr>
          <p:cNvPr id="17" name="テキスト ボックス 16">
            <a:extLst>
              <a:ext uri="{FF2B5EF4-FFF2-40B4-BE49-F238E27FC236}">
                <a16:creationId xmlns:a16="http://schemas.microsoft.com/office/drawing/2014/main" id="{6B0172DB-5541-4AE6-B08C-C67C69DAA9B8}"/>
              </a:ext>
            </a:extLst>
          </p:cNvPr>
          <p:cNvSpPr txBox="1"/>
          <p:nvPr/>
        </p:nvSpPr>
        <p:spPr>
          <a:xfrm>
            <a:off x="135818" y="1697669"/>
            <a:ext cx="8074627"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1"/>
            <a:r>
              <a:rPr lang="ja-JP" altLang="en-US" sz="1600" b="1" dirty="0">
                <a:latin typeface="BIZ UDPゴシック" panose="020B0400000000000000" pitchFamily="50" charset="-128"/>
                <a:ea typeface="BIZ UDPゴシック" panose="020B0400000000000000" pitchFamily="50" charset="-128"/>
              </a:rPr>
              <a:t>（１）感染症対策の強化（「大阪・関西万博感染症情報解析センター」の設置等）</a:t>
            </a:r>
          </a:p>
        </p:txBody>
      </p:sp>
      <p:graphicFrame>
        <p:nvGraphicFramePr>
          <p:cNvPr id="51" name="表 2">
            <a:extLst>
              <a:ext uri="{FF2B5EF4-FFF2-40B4-BE49-F238E27FC236}">
                <a16:creationId xmlns:a16="http://schemas.microsoft.com/office/drawing/2014/main" id="{3C663FF3-B8C8-48E9-AFF6-ACF1554C7FD1}"/>
              </a:ext>
            </a:extLst>
          </p:cNvPr>
          <p:cNvGraphicFramePr>
            <a:graphicFrameLocks noGrp="1"/>
          </p:cNvGraphicFramePr>
          <p:nvPr>
            <p:extLst>
              <p:ext uri="{D42A27DB-BD31-4B8C-83A1-F6EECF244321}">
                <p14:modId xmlns:p14="http://schemas.microsoft.com/office/powerpoint/2010/main" val="862094982"/>
              </p:ext>
            </p:extLst>
          </p:nvPr>
        </p:nvGraphicFramePr>
        <p:xfrm>
          <a:off x="4032739" y="3914608"/>
          <a:ext cx="7789490" cy="548908"/>
        </p:xfrm>
        <a:graphic>
          <a:graphicData uri="http://schemas.openxmlformats.org/drawingml/2006/table">
            <a:tbl>
              <a:tblPr firstRow="1" bandRow="1">
                <a:tableStyleId>{5C22544A-7EE6-4342-B048-85BDC9FD1C3A}</a:tableStyleId>
              </a:tblPr>
              <a:tblGrid>
                <a:gridCol w="1557898">
                  <a:extLst>
                    <a:ext uri="{9D8B030D-6E8A-4147-A177-3AD203B41FA5}">
                      <a16:colId xmlns:a16="http://schemas.microsoft.com/office/drawing/2014/main" val="3617474795"/>
                    </a:ext>
                  </a:extLst>
                </a:gridCol>
                <a:gridCol w="1557898">
                  <a:extLst>
                    <a:ext uri="{9D8B030D-6E8A-4147-A177-3AD203B41FA5}">
                      <a16:colId xmlns:a16="http://schemas.microsoft.com/office/drawing/2014/main" val="2164909161"/>
                    </a:ext>
                  </a:extLst>
                </a:gridCol>
                <a:gridCol w="1557898">
                  <a:extLst>
                    <a:ext uri="{9D8B030D-6E8A-4147-A177-3AD203B41FA5}">
                      <a16:colId xmlns:a16="http://schemas.microsoft.com/office/drawing/2014/main" val="3781531945"/>
                    </a:ext>
                  </a:extLst>
                </a:gridCol>
                <a:gridCol w="1557898">
                  <a:extLst>
                    <a:ext uri="{9D8B030D-6E8A-4147-A177-3AD203B41FA5}">
                      <a16:colId xmlns:a16="http://schemas.microsoft.com/office/drawing/2014/main" val="1924822513"/>
                    </a:ext>
                  </a:extLst>
                </a:gridCol>
                <a:gridCol w="1557898">
                  <a:extLst>
                    <a:ext uri="{9D8B030D-6E8A-4147-A177-3AD203B41FA5}">
                      <a16:colId xmlns:a16="http://schemas.microsoft.com/office/drawing/2014/main" val="3345382662"/>
                    </a:ext>
                  </a:extLst>
                </a:gridCol>
              </a:tblGrid>
              <a:tr h="275061">
                <a:tc gridSpan="5">
                  <a:txBody>
                    <a:bodyPr/>
                    <a:lstStyle/>
                    <a:p>
                      <a:pPr algn="ctr"/>
                      <a:r>
                        <a:rPr kumimoji="1" lang="ja-JP" altLang="en-US" sz="1200" b="0" dirty="0">
                          <a:latin typeface="BIZ UDPゴシック" panose="020B0400000000000000" pitchFamily="50" charset="-128"/>
                          <a:ea typeface="BIZ UDPゴシック" panose="020B0400000000000000" pitchFamily="50" charset="-128"/>
                        </a:rPr>
                        <a:t>強化サーベイランス（様々な角度から万博に影響する感染症情報を探知）</a:t>
                      </a:r>
                    </a:p>
                  </a:txBody>
                  <a:tcPr marL="36000" marR="36000"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hMerge="1">
                  <a:txBody>
                    <a:bodyPr/>
                    <a:lstStyle/>
                    <a:p>
                      <a:pPr algn="ctr"/>
                      <a:endParaRPr kumimoji="1" lang="ja-JP" altLang="en-US" sz="1200" b="0"/>
                    </a:p>
                  </a:txBody>
                  <a:tcPr marL="36000" marR="36000" marT="0" marB="0" anchor="ctr"/>
                </a:tc>
                <a:tc hMerge="1">
                  <a:txBody>
                    <a:bodyPr/>
                    <a:lstStyle/>
                    <a:p>
                      <a:pPr algn="ctr"/>
                      <a:endParaRPr kumimoji="1" lang="ja-JP" altLang="en-US" sz="1200" b="0" dirty="0"/>
                    </a:p>
                  </a:txBody>
                  <a:tcPr marL="36000" marR="36000" marT="0" marB="0" anchor="ctr"/>
                </a:tc>
                <a:tc hMerge="1">
                  <a:txBody>
                    <a:bodyPr/>
                    <a:lstStyle/>
                    <a:p>
                      <a:pPr algn="ctr"/>
                      <a:endParaRPr kumimoji="1" lang="ja-JP" altLang="en-US" sz="1200" b="0" dirty="0"/>
                    </a:p>
                  </a:txBody>
                  <a:tcPr marL="36000" marR="36000" marT="0" marB="0" anchor="ctr"/>
                </a:tc>
                <a:tc hMerge="1">
                  <a:txBody>
                    <a:bodyPr/>
                    <a:lstStyle/>
                    <a:p>
                      <a:pPr algn="ctr"/>
                      <a:endParaRPr kumimoji="1" lang="ja-JP" altLang="en-US" sz="1200" b="0" dirty="0"/>
                    </a:p>
                  </a:txBody>
                  <a:tcPr marL="36000" marR="36000" marT="0" marB="0" anchor="ctr"/>
                </a:tc>
                <a:extLst>
                  <a:ext uri="{0D108BD9-81ED-4DB2-BD59-A6C34878D82A}">
                    <a16:rowId xmlns:a16="http://schemas.microsoft.com/office/drawing/2014/main" val="1192566580"/>
                  </a:ext>
                </a:extLst>
              </a:tr>
              <a:tr h="273847">
                <a:tc>
                  <a:txBody>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万博関連情報の探知強化</a:t>
                      </a:r>
                    </a:p>
                  </a:txBody>
                  <a:tcPr marL="36000" marR="36000"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会場内の感染症兆候探知</a:t>
                      </a:r>
                    </a:p>
                  </a:txBody>
                  <a:tcPr marL="36000" marR="36000"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蚊媒介病原体の探知強化</a:t>
                      </a:r>
                    </a:p>
                  </a:txBody>
                  <a:tcPr marL="36000" marR="36000"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国内外メディア情報収集</a:t>
                      </a:r>
                    </a:p>
                  </a:txBody>
                  <a:tcPr marL="36000" marR="36000"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治療薬処方情報の収集</a:t>
                      </a:r>
                    </a:p>
                  </a:txBody>
                  <a:tcPr marL="36000" marR="36000"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492797761"/>
                  </a:ext>
                </a:extLst>
              </a:tr>
            </a:tbl>
          </a:graphicData>
        </a:graphic>
      </p:graphicFrame>
      <p:grpSp>
        <p:nvGrpSpPr>
          <p:cNvPr id="4" name="グループ化 3">
            <a:extLst>
              <a:ext uri="{FF2B5EF4-FFF2-40B4-BE49-F238E27FC236}">
                <a16:creationId xmlns:a16="http://schemas.microsoft.com/office/drawing/2014/main" id="{6ADDC3B0-5C55-44D8-89A2-98A4D13A8F8D}"/>
              </a:ext>
            </a:extLst>
          </p:cNvPr>
          <p:cNvGrpSpPr/>
          <p:nvPr/>
        </p:nvGrpSpPr>
        <p:grpSpPr>
          <a:xfrm>
            <a:off x="3832662" y="1993734"/>
            <a:ext cx="8049847" cy="1913995"/>
            <a:chOff x="592171" y="3353596"/>
            <a:chExt cx="8653375" cy="2239866"/>
          </a:xfrm>
        </p:grpSpPr>
        <p:sp>
          <p:nvSpPr>
            <p:cNvPr id="26" name="テキスト ボックス 25">
              <a:extLst>
                <a:ext uri="{FF2B5EF4-FFF2-40B4-BE49-F238E27FC236}">
                  <a16:creationId xmlns:a16="http://schemas.microsoft.com/office/drawing/2014/main" id="{030DE4B4-D47E-4E87-A5FD-093361026043}"/>
                </a:ext>
              </a:extLst>
            </p:cNvPr>
            <p:cNvSpPr txBox="1"/>
            <p:nvPr/>
          </p:nvSpPr>
          <p:spPr>
            <a:xfrm>
              <a:off x="592171" y="3690426"/>
              <a:ext cx="2270405" cy="295871"/>
            </a:xfrm>
            <a:prstGeom prst="rect">
              <a:avLst/>
            </a:prstGeom>
            <a:solidFill>
              <a:schemeClr val="bg1"/>
            </a:solidFill>
            <a:ln w="9525">
              <a:noFill/>
            </a:ln>
          </p:spPr>
          <p:txBody>
            <a:bodyPr wrap="square" lIns="72000" rIns="72000" rtlCol="0">
              <a:spAutoFit/>
            </a:bodyPr>
            <a:lstStyle/>
            <a:p>
              <a:pPr algn="ctr"/>
              <a:r>
                <a:rPr kumimoji="1" lang="ja-JP" altLang="en-US" sz="1200" b="1" dirty="0">
                  <a:solidFill>
                    <a:srgbClr val="FD623D"/>
                  </a:solidFill>
                  <a:latin typeface="BIZ UDPゴシック" panose="020B0400000000000000" pitchFamily="50" charset="-128"/>
                  <a:ea typeface="BIZ UDPゴシック" panose="020B0400000000000000" pitchFamily="50" charset="-128"/>
                </a:rPr>
                <a:t>感染予防・意識向上等</a:t>
              </a:r>
              <a:endParaRPr kumimoji="1" lang="en-US" altLang="ja-JP" sz="1200" b="1" dirty="0">
                <a:solidFill>
                  <a:srgbClr val="FD623D"/>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5A555577-22E7-4CA5-A986-C54262AB074C}"/>
                </a:ext>
              </a:extLst>
            </p:cNvPr>
            <p:cNvSpPr txBox="1"/>
            <p:nvPr/>
          </p:nvSpPr>
          <p:spPr>
            <a:xfrm>
              <a:off x="6144367" y="3353596"/>
              <a:ext cx="3033353" cy="309258"/>
            </a:xfrm>
            <a:prstGeom prst="rect">
              <a:avLst/>
            </a:prstGeom>
            <a:noFill/>
            <a:ln w="9525">
              <a:noFill/>
            </a:ln>
          </p:spPr>
          <p:txBody>
            <a:bodyPr wrap="square" lIns="72000" rIns="72000" rtlCol="0">
              <a:spAutoFit/>
            </a:bodyPr>
            <a:lstStyle/>
            <a:p>
              <a:pPr algn="ctr"/>
              <a:r>
                <a:rPr kumimoji="1" lang="ja-JP" altLang="en-US" sz="1200" b="1" dirty="0">
                  <a:solidFill>
                    <a:srgbClr val="FD623D"/>
                  </a:solidFill>
                  <a:latin typeface="BIZ UDPゴシック" panose="020B0400000000000000" pitchFamily="50" charset="-128"/>
                  <a:ea typeface="BIZ UDPゴシック" panose="020B0400000000000000" pitchFamily="50" charset="-128"/>
                </a:rPr>
                <a:t>万博関係者や参加者へ注意喚起・啓発等</a:t>
              </a:r>
              <a:endParaRPr kumimoji="1" lang="en-US" altLang="ja-JP" sz="1200" b="1" dirty="0">
                <a:solidFill>
                  <a:srgbClr val="FD623D"/>
                </a:solidFill>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61656A3F-8563-4421-940F-27BB29B0D59B}"/>
                </a:ext>
              </a:extLst>
            </p:cNvPr>
            <p:cNvSpPr txBox="1"/>
            <p:nvPr/>
          </p:nvSpPr>
          <p:spPr>
            <a:xfrm>
              <a:off x="6032334" y="4490915"/>
              <a:ext cx="3213212" cy="324160"/>
            </a:xfrm>
            <a:prstGeom prst="rect">
              <a:avLst/>
            </a:prstGeom>
            <a:solidFill>
              <a:schemeClr val="bg1"/>
            </a:solidFill>
            <a:ln w="9525">
              <a:noFill/>
            </a:ln>
          </p:spPr>
          <p:txBody>
            <a:bodyPr wrap="square" lIns="72000" rIns="72000" rtlCol="0">
              <a:spAutoFit/>
            </a:bodyPr>
            <a:lstStyle/>
            <a:p>
              <a:pPr algn="ctr"/>
              <a:r>
                <a:rPr kumimoji="1" lang="ja-JP" altLang="en-US" sz="1200" b="1" dirty="0">
                  <a:solidFill>
                    <a:srgbClr val="FD623D"/>
                  </a:solidFill>
                  <a:latin typeface="BIZ UDPゴシック" panose="020B0400000000000000" pitchFamily="50" charset="-128"/>
                  <a:ea typeface="BIZ UDPゴシック" panose="020B0400000000000000" pitchFamily="50" charset="-128"/>
                </a:rPr>
                <a:t>医療機関へ情報提供　疫学調査等に活用等</a:t>
              </a:r>
            </a:p>
          </p:txBody>
        </p:sp>
        <p:sp>
          <p:nvSpPr>
            <p:cNvPr id="29" name="テキスト ボックス 28">
              <a:extLst>
                <a:ext uri="{FF2B5EF4-FFF2-40B4-BE49-F238E27FC236}">
                  <a16:creationId xmlns:a16="http://schemas.microsoft.com/office/drawing/2014/main" id="{FB53D9C5-A665-4A7F-8EA1-1EBBB4895CCE}"/>
                </a:ext>
              </a:extLst>
            </p:cNvPr>
            <p:cNvSpPr txBox="1"/>
            <p:nvPr/>
          </p:nvSpPr>
          <p:spPr>
            <a:xfrm>
              <a:off x="1186598" y="5047568"/>
              <a:ext cx="1081550" cy="292078"/>
            </a:xfrm>
            <a:prstGeom prst="rect">
              <a:avLst/>
            </a:prstGeom>
            <a:noFill/>
          </p:spPr>
          <p:txBody>
            <a:bodyPr wrap="square" rtlCol="0">
              <a:spAutoFit/>
            </a:bodyPr>
            <a:lstStyle/>
            <a:p>
              <a:r>
                <a:rPr kumimoji="1" lang="ja-JP" altLang="en-US" sz="1100" b="1" dirty="0">
                  <a:latin typeface="BIZ UDPゴシック" panose="020B0400000000000000" pitchFamily="50" charset="-128"/>
                  <a:ea typeface="BIZ UDPゴシック" panose="020B0400000000000000" pitchFamily="50" charset="-128"/>
                </a:rPr>
                <a:t>一般住民等</a:t>
              </a:r>
              <a:endParaRPr kumimoji="1" lang="en-US" altLang="ja-JP" sz="1100" b="1" dirty="0">
                <a:latin typeface="BIZ UDPゴシック" panose="020B0400000000000000" pitchFamily="50" charset="-128"/>
                <a:ea typeface="BIZ UDPゴシック" panose="020B0400000000000000" pitchFamily="50" charset="-128"/>
              </a:endParaRPr>
            </a:p>
          </p:txBody>
        </p:sp>
        <p:pic>
          <p:nvPicPr>
            <p:cNvPr id="30" name="Picture 12">
              <a:extLst>
                <a:ext uri="{FF2B5EF4-FFF2-40B4-BE49-F238E27FC236}">
                  <a16:creationId xmlns:a16="http://schemas.microsoft.com/office/drawing/2014/main" id="{54E5426A-5E77-4E77-9B82-81041EDC58D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31371" y="4772595"/>
              <a:ext cx="664234" cy="77700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8">
              <a:extLst>
                <a:ext uri="{FF2B5EF4-FFF2-40B4-BE49-F238E27FC236}">
                  <a16:creationId xmlns:a16="http://schemas.microsoft.com/office/drawing/2014/main" id="{40DC3914-0C0C-471D-B421-DA47F34A6F3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9651" y="3911908"/>
              <a:ext cx="1544289" cy="1259216"/>
            </a:xfrm>
            <a:prstGeom prst="rect">
              <a:avLst/>
            </a:prstGeom>
            <a:noFill/>
            <a:extLst>
              <a:ext uri="{909E8E84-426E-40DD-AFC4-6F175D3DCCD1}">
                <a14:hiddenFill xmlns:a14="http://schemas.microsoft.com/office/drawing/2010/main">
                  <a:solidFill>
                    <a:srgbClr val="FFFFFF"/>
                  </a:solidFill>
                </a14:hiddenFill>
              </a:ext>
            </a:extLst>
          </p:spPr>
        </p:pic>
        <p:sp>
          <p:nvSpPr>
            <p:cNvPr id="32" name="矢印: 左 31">
              <a:extLst>
                <a:ext uri="{FF2B5EF4-FFF2-40B4-BE49-F238E27FC236}">
                  <a16:creationId xmlns:a16="http://schemas.microsoft.com/office/drawing/2014/main" id="{030FD5FA-D131-48F2-A447-7DF013D69F49}"/>
                </a:ext>
              </a:extLst>
            </p:cNvPr>
            <p:cNvSpPr/>
            <p:nvPr/>
          </p:nvSpPr>
          <p:spPr>
            <a:xfrm>
              <a:off x="2444411" y="4240732"/>
              <a:ext cx="617111" cy="336644"/>
            </a:xfrm>
            <a:prstGeom prst="leftArrow">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CFFB78FF-0BD3-4D24-8072-FF0C2A350F6D}"/>
                </a:ext>
              </a:extLst>
            </p:cNvPr>
            <p:cNvSpPr txBox="1"/>
            <p:nvPr/>
          </p:nvSpPr>
          <p:spPr>
            <a:xfrm>
              <a:off x="5574214" y="5196776"/>
              <a:ext cx="715677" cy="261609"/>
            </a:xfrm>
            <a:prstGeom prst="rect">
              <a:avLst/>
            </a:prstGeom>
            <a:noFill/>
          </p:spPr>
          <p:txBody>
            <a:bodyPr wrap="square" rtlCol="0">
              <a:spAutoFit/>
            </a:bodyPr>
            <a:lstStyle/>
            <a:p>
              <a:pPr algn="ctr"/>
              <a:r>
                <a:rPr kumimoji="1" lang="ja-JP" altLang="en-US" sz="1100" b="1" dirty="0">
                  <a:latin typeface="BIZ UDPゴシック" panose="020B0400000000000000" pitchFamily="50" charset="-128"/>
                  <a:ea typeface="BIZ UDPゴシック" panose="020B0400000000000000" pitchFamily="50" charset="-128"/>
                </a:rPr>
                <a:t>保健所</a:t>
              </a:r>
            </a:p>
          </p:txBody>
        </p:sp>
        <p:pic>
          <p:nvPicPr>
            <p:cNvPr id="34" name="Picture 20">
              <a:extLst>
                <a:ext uri="{FF2B5EF4-FFF2-40B4-BE49-F238E27FC236}">
                  <a16:creationId xmlns:a16="http://schemas.microsoft.com/office/drawing/2014/main" id="{DE63BA2D-521F-4A15-9786-86637F70DC1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88631" y="4810757"/>
              <a:ext cx="741438" cy="7414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6">
              <a:extLst>
                <a:ext uri="{FF2B5EF4-FFF2-40B4-BE49-F238E27FC236}">
                  <a16:creationId xmlns:a16="http://schemas.microsoft.com/office/drawing/2014/main" id="{2DC38C17-4C09-404F-A450-5D1A334CC6B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31490" y="4702581"/>
              <a:ext cx="1003808" cy="890881"/>
            </a:xfrm>
            <a:prstGeom prst="rect">
              <a:avLst/>
            </a:prstGeom>
            <a:noFill/>
            <a:extLst>
              <a:ext uri="{909E8E84-426E-40DD-AFC4-6F175D3DCCD1}">
                <a14:hiddenFill xmlns:a14="http://schemas.microsoft.com/office/drawing/2010/main">
                  <a:solidFill>
                    <a:srgbClr val="FFFFFF"/>
                  </a:solidFill>
                </a14:hiddenFill>
              </a:ext>
            </a:extLst>
          </p:spPr>
        </p:pic>
        <p:sp>
          <p:nvSpPr>
            <p:cNvPr id="36" name="矢印: 左 35">
              <a:extLst>
                <a:ext uri="{FF2B5EF4-FFF2-40B4-BE49-F238E27FC236}">
                  <a16:creationId xmlns:a16="http://schemas.microsoft.com/office/drawing/2014/main" id="{13A94724-A824-4F64-A233-46C4709F7E79}"/>
                </a:ext>
              </a:extLst>
            </p:cNvPr>
            <p:cNvSpPr/>
            <p:nvPr/>
          </p:nvSpPr>
          <p:spPr>
            <a:xfrm rot="10800000">
              <a:off x="7201692" y="3916981"/>
              <a:ext cx="487273" cy="265349"/>
            </a:xfrm>
            <a:prstGeom prst="leftArrow">
              <a:avLst/>
            </a:prstGeom>
            <a:solidFill>
              <a:schemeClr val="bg2">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7" name="テキスト ボックス 36">
              <a:extLst>
                <a:ext uri="{FF2B5EF4-FFF2-40B4-BE49-F238E27FC236}">
                  <a16:creationId xmlns:a16="http://schemas.microsoft.com/office/drawing/2014/main" id="{7C3D6309-E591-4621-B13A-9320C00EFA8D}"/>
                </a:ext>
              </a:extLst>
            </p:cNvPr>
            <p:cNvSpPr txBox="1"/>
            <p:nvPr/>
          </p:nvSpPr>
          <p:spPr>
            <a:xfrm>
              <a:off x="2309593" y="4507031"/>
              <a:ext cx="1035512" cy="430887"/>
            </a:xfrm>
            <a:prstGeom prst="rect">
              <a:avLst/>
            </a:prstGeom>
            <a:noFill/>
          </p:spPr>
          <p:txBody>
            <a:bodyPr wrap="square" rtlCol="0">
              <a:spAutoFit/>
            </a:bodyPr>
            <a:lstStyle/>
            <a:p>
              <a:pPr algn="ctr"/>
              <a:r>
                <a:rPr kumimoji="1" lang="en-US" altLang="ja-JP" sz="1100" dirty="0">
                  <a:latin typeface="BIZ UDPゴシック" panose="020B0400000000000000" pitchFamily="50" charset="-128"/>
                  <a:ea typeface="BIZ UDPゴシック" panose="020B0400000000000000" pitchFamily="50" charset="-128"/>
                </a:rPr>
                <a:t>HP</a:t>
              </a:r>
              <a:r>
                <a:rPr kumimoji="1" lang="ja-JP" altLang="en-US" sz="1100" dirty="0">
                  <a:latin typeface="BIZ UDPゴシック" panose="020B0400000000000000" pitchFamily="50" charset="-128"/>
                  <a:ea typeface="BIZ UDPゴシック" panose="020B0400000000000000" pitchFamily="50" charset="-128"/>
                </a:rPr>
                <a:t>等</a:t>
              </a:r>
              <a:endParaRPr kumimoji="1" lang="en-US" altLang="ja-JP" sz="1100" dirty="0">
                <a:latin typeface="BIZ UDPゴシック" panose="020B0400000000000000" pitchFamily="50" charset="-128"/>
                <a:ea typeface="BIZ UDPゴシック" panose="020B0400000000000000" pitchFamily="50" charset="-128"/>
              </a:endParaRPr>
            </a:p>
            <a:p>
              <a:pPr algn="ctr"/>
              <a:r>
                <a:rPr kumimoji="1" lang="ja-JP" altLang="en-US" sz="1100" dirty="0">
                  <a:latin typeface="BIZ UDPゴシック" panose="020B0400000000000000" pitchFamily="50" charset="-128"/>
                  <a:ea typeface="BIZ UDPゴシック" panose="020B0400000000000000" pitchFamily="50" charset="-128"/>
                </a:rPr>
                <a:t>情報発信</a:t>
              </a:r>
              <a:endParaRPr kumimoji="1" lang="ja-JP" altLang="en-US" sz="1050" dirty="0">
                <a:latin typeface="BIZ UDPゴシック" panose="020B0400000000000000" pitchFamily="50" charset="-128"/>
                <a:ea typeface="BIZ UDPゴシック" panose="020B0400000000000000" pitchFamily="50" charset="-128"/>
              </a:endParaRPr>
            </a:p>
          </p:txBody>
        </p:sp>
        <p:pic>
          <p:nvPicPr>
            <p:cNvPr id="38" name="Picture 28">
              <a:extLst>
                <a:ext uri="{FF2B5EF4-FFF2-40B4-BE49-F238E27FC236}">
                  <a16:creationId xmlns:a16="http://schemas.microsoft.com/office/drawing/2014/main" id="{A164EC27-ABE4-4ABF-BFB7-B3B74010FF0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222209" y="3638250"/>
              <a:ext cx="436975" cy="57377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0">
              <a:extLst>
                <a:ext uri="{FF2B5EF4-FFF2-40B4-BE49-F238E27FC236}">
                  <a16:creationId xmlns:a16="http://schemas.microsoft.com/office/drawing/2014/main" id="{34D00CC2-446D-477D-A808-B3B7EDA4AD0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753854" y="3684467"/>
              <a:ext cx="425696" cy="55896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2">
              <a:extLst>
                <a:ext uri="{FF2B5EF4-FFF2-40B4-BE49-F238E27FC236}">
                  <a16:creationId xmlns:a16="http://schemas.microsoft.com/office/drawing/2014/main" id="{A99592D6-06AF-4459-81D4-EAB04696BF4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455507" y="3847379"/>
              <a:ext cx="436976" cy="57377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4">
              <a:extLst>
                <a:ext uri="{FF2B5EF4-FFF2-40B4-BE49-F238E27FC236}">
                  <a16:creationId xmlns:a16="http://schemas.microsoft.com/office/drawing/2014/main" id="{18E5D4FE-B54A-47DB-89F8-5EDA7748F5F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963726" y="3865840"/>
              <a:ext cx="425690" cy="558962"/>
            </a:xfrm>
            <a:prstGeom prst="rect">
              <a:avLst/>
            </a:prstGeom>
            <a:noFill/>
            <a:extLst>
              <a:ext uri="{909E8E84-426E-40DD-AFC4-6F175D3DCCD1}">
                <a14:hiddenFill xmlns:a14="http://schemas.microsoft.com/office/drawing/2010/main">
                  <a:solidFill>
                    <a:srgbClr val="FFFFFF"/>
                  </a:solidFill>
                </a14:hiddenFill>
              </a:ext>
            </a:extLst>
          </p:spPr>
        </p:pic>
        <p:sp>
          <p:nvSpPr>
            <p:cNvPr id="42" name="フリーフォーム: 図形 41">
              <a:extLst>
                <a:ext uri="{FF2B5EF4-FFF2-40B4-BE49-F238E27FC236}">
                  <a16:creationId xmlns:a16="http://schemas.microsoft.com/office/drawing/2014/main" id="{9AA7D52E-E633-48DA-BCC6-C7D9DCC17EE7}"/>
                </a:ext>
              </a:extLst>
            </p:cNvPr>
            <p:cNvSpPr/>
            <p:nvPr/>
          </p:nvSpPr>
          <p:spPr>
            <a:xfrm>
              <a:off x="3056589" y="3478874"/>
              <a:ext cx="2460840" cy="1568694"/>
            </a:xfrm>
            <a:custGeom>
              <a:avLst/>
              <a:gdLst>
                <a:gd name="connsiteX0" fmla="*/ 74008 w 2269548"/>
                <a:gd name="connsiteY0" fmla="*/ 693728 h 1404246"/>
                <a:gd name="connsiteX1" fmla="*/ 72865 w 2269548"/>
                <a:gd name="connsiteY1" fmla="*/ 700537 h 1404246"/>
                <a:gd name="connsiteX2" fmla="*/ 1141030 w 2269548"/>
                <a:gd name="connsiteY2" fmla="*/ 1342051 h 1404246"/>
                <a:gd name="connsiteX3" fmla="*/ 2209195 w 2269548"/>
                <a:gd name="connsiteY3" fmla="*/ 700537 h 1404246"/>
                <a:gd name="connsiteX4" fmla="*/ 2208052 w 2269548"/>
                <a:gd name="connsiteY4" fmla="*/ 693728 h 1404246"/>
                <a:gd name="connsiteX5" fmla="*/ 1134774 w 2269548"/>
                <a:gd name="connsiteY5" fmla="*/ 0 h 1404246"/>
                <a:gd name="connsiteX6" fmla="*/ 2269548 w 2269548"/>
                <a:gd name="connsiteY6" fmla="*/ 702123 h 1404246"/>
                <a:gd name="connsiteX7" fmla="*/ 1134774 w 2269548"/>
                <a:gd name="connsiteY7" fmla="*/ 1404246 h 1404246"/>
                <a:gd name="connsiteX8" fmla="*/ 0 w 2269548"/>
                <a:gd name="connsiteY8" fmla="*/ 702123 h 1404246"/>
                <a:gd name="connsiteX9" fmla="*/ 1134774 w 2269548"/>
                <a:gd name="connsiteY9" fmla="*/ 0 h 140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9548" h="1404246">
                  <a:moveTo>
                    <a:pt x="74008" y="693728"/>
                  </a:moveTo>
                  <a:lnTo>
                    <a:pt x="72865" y="700537"/>
                  </a:lnTo>
                  <a:cubicBezTo>
                    <a:pt x="72865" y="1054835"/>
                    <a:pt x="551099" y="1342051"/>
                    <a:pt x="1141030" y="1342051"/>
                  </a:cubicBezTo>
                  <a:cubicBezTo>
                    <a:pt x="1730961" y="1342051"/>
                    <a:pt x="2209195" y="1054835"/>
                    <a:pt x="2209195" y="700537"/>
                  </a:cubicBezTo>
                  <a:lnTo>
                    <a:pt x="2208052" y="693728"/>
                  </a:lnTo>
                  <a:close/>
                  <a:moveTo>
                    <a:pt x="1134774" y="0"/>
                  </a:moveTo>
                  <a:cubicBezTo>
                    <a:pt x="1761492" y="0"/>
                    <a:pt x="2269548" y="314351"/>
                    <a:pt x="2269548" y="702123"/>
                  </a:cubicBezTo>
                  <a:cubicBezTo>
                    <a:pt x="2269548" y="1089895"/>
                    <a:pt x="1761492" y="1404246"/>
                    <a:pt x="1134774" y="1404246"/>
                  </a:cubicBezTo>
                  <a:cubicBezTo>
                    <a:pt x="508056" y="1404246"/>
                    <a:pt x="0" y="1089895"/>
                    <a:pt x="0" y="702123"/>
                  </a:cubicBezTo>
                  <a:cubicBezTo>
                    <a:pt x="0" y="314351"/>
                    <a:pt x="508056" y="0"/>
                    <a:pt x="1134774" y="0"/>
                  </a:cubicBezTo>
                  <a:close/>
                </a:path>
              </a:pathLst>
            </a:custGeom>
            <a:solidFill>
              <a:srgbClr val="60B5A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3" name="テキスト ボックス 42">
              <a:extLst>
                <a:ext uri="{FF2B5EF4-FFF2-40B4-BE49-F238E27FC236}">
                  <a16:creationId xmlns:a16="http://schemas.microsoft.com/office/drawing/2014/main" id="{D04D8296-B443-4F69-965C-4186A16D3399}"/>
                </a:ext>
              </a:extLst>
            </p:cNvPr>
            <p:cNvSpPr txBox="1"/>
            <p:nvPr/>
          </p:nvSpPr>
          <p:spPr>
            <a:xfrm>
              <a:off x="3037009" y="3633298"/>
              <a:ext cx="2536852" cy="612304"/>
            </a:xfrm>
            <a:prstGeom prst="rect">
              <a:avLst/>
            </a:prstGeom>
            <a:noFill/>
          </p:spPr>
          <p:txBody>
            <a:bodyPr wrap="square" rtlCol="0">
              <a:spAutoFit/>
            </a:bodyPr>
            <a:lstStyle/>
            <a:p>
              <a:pPr algn="ctr"/>
              <a:r>
                <a:rPr kumimoji="1" lang="ja-JP" altLang="en-US" sz="14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大阪・関西万博</a:t>
              </a:r>
              <a:endParaRPr kumimoji="1" lang="en-US" altLang="ja-JP" sz="14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algn="ctr"/>
              <a:r>
                <a:rPr kumimoji="1" lang="ja-JP" altLang="en-US" sz="14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感染症情報解析センター</a:t>
              </a:r>
              <a:endParaRPr kumimoji="1" lang="en-US" altLang="ja-JP" sz="14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44" name="テキスト ボックス 43">
              <a:extLst>
                <a:ext uri="{FF2B5EF4-FFF2-40B4-BE49-F238E27FC236}">
                  <a16:creationId xmlns:a16="http://schemas.microsoft.com/office/drawing/2014/main" id="{6A68D4D4-D569-4254-A30F-7B1FD607D030}"/>
                </a:ext>
              </a:extLst>
            </p:cNvPr>
            <p:cNvSpPr txBox="1"/>
            <p:nvPr/>
          </p:nvSpPr>
          <p:spPr>
            <a:xfrm>
              <a:off x="3227573" y="4287597"/>
              <a:ext cx="2199031" cy="461665"/>
            </a:xfrm>
            <a:prstGeom prst="rect">
              <a:avLst/>
            </a:prstGeom>
            <a:noFill/>
          </p:spPr>
          <p:txBody>
            <a:bodyPr wrap="square" rtlCol="0">
              <a:spAutoFit/>
            </a:bodyPr>
            <a:lstStyle/>
            <a:p>
              <a:pPr algn="ctr"/>
              <a:r>
                <a:rPr kumimoji="1" lang="ja-JP" altLang="en-US" sz="1200" b="1" dirty="0">
                  <a:latin typeface="BIZ UDPゴシック" panose="020B0400000000000000" pitchFamily="50" charset="-128"/>
                  <a:ea typeface="BIZ UDPゴシック" panose="020B0400000000000000" pitchFamily="50" charset="-128"/>
                </a:rPr>
                <a:t>感染拡大や重症例発生等の</a:t>
              </a:r>
              <a:endParaRPr kumimoji="1" lang="en-US" altLang="ja-JP" sz="1200" b="1" dirty="0">
                <a:latin typeface="BIZ UDPゴシック" panose="020B0400000000000000" pitchFamily="50" charset="-128"/>
                <a:ea typeface="BIZ UDPゴシック" panose="020B0400000000000000" pitchFamily="50" charset="-128"/>
              </a:endParaRPr>
            </a:p>
            <a:p>
              <a:pPr algn="ctr"/>
              <a:r>
                <a:rPr kumimoji="1" lang="ja-JP" altLang="en-US" sz="1200" b="1" dirty="0">
                  <a:latin typeface="BIZ UDPゴシック" panose="020B0400000000000000" pitchFamily="50" charset="-128"/>
                  <a:ea typeface="BIZ UDPゴシック" panose="020B0400000000000000" pitchFamily="50" charset="-128"/>
                </a:rPr>
                <a:t>リスク評価を実施</a:t>
              </a:r>
            </a:p>
          </p:txBody>
        </p:sp>
        <p:sp>
          <p:nvSpPr>
            <p:cNvPr id="45" name="矢印: 左 44">
              <a:extLst>
                <a:ext uri="{FF2B5EF4-FFF2-40B4-BE49-F238E27FC236}">
                  <a16:creationId xmlns:a16="http://schemas.microsoft.com/office/drawing/2014/main" id="{742A3083-A13E-4B75-8468-037971304D70}"/>
                </a:ext>
              </a:extLst>
            </p:cNvPr>
            <p:cNvSpPr/>
            <p:nvPr/>
          </p:nvSpPr>
          <p:spPr>
            <a:xfrm rot="10800000">
              <a:off x="6976946" y="4991308"/>
              <a:ext cx="368348" cy="305288"/>
            </a:xfrm>
            <a:prstGeom prst="leftArrow">
              <a:avLst/>
            </a:prstGeom>
            <a:solidFill>
              <a:schemeClr val="bg2">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6" name="矢印: 上 45">
              <a:extLst>
                <a:ext uri="{FF2B5EF4-FFF2-40B4-BE49-F238E27FC236}">
                  <a16:creationId xmlns:a16="http://schemas.microsoft.com/office/drawing/2014/main" id="{52684F20-9B73-45D2-82BD-C4FF3367EB7D}"/>
                </a:ext>
              </a:extLst>
            </p:cNvPr>
            <p:cNvSpPr/>
            <p:nvPr/>
          </p:nvSpPr>
          <p:spPr>
            <a:xfrm>
              <a:off x="3435361" y="5099590"/>
              <a:ext cx="1792644" cy="449523"/>
            </a:xfrm>
            <a:prstGeom prst="upArrow">
              <a:avLst>
                <a:gd name="adj1" fmla="val 61232"/>
                <a:gd name="adj2" fmla="val 50000"/>
              </a:avLst>
            </a:prstGeom>
            <a:ln>
              <a:solidFill>
                <a:schemeClr val="accent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r>
                <a:rPr kumimoji="1" lang="ja-JP" altLang="en-US" sz="12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情報集約</a:t>
              </a:r>
            </a:p>
          </p:txBody>
        </p:sp>
        <p:sp>
          <p:nvSpPr>
            <p:cNvPr id="47" name="矢印: 左 46">
              <a:extLst>
                <a:ext uri="{FF2B5EF4-FFF2-40B4-BE49-F238E27FC236}">
                  <a16:creationId xmlns:a16="http://schemas.microsoft.com/office/drawing/2014/main" id="{BC119F66-FA62-40C2-AD09-CB1873EA54A2}"/>
                </a:ext>
              </a:extLst>
            </p:cNvPr>
            <p:cNvSpPr/>
            <p:nvPr/>
          </p:nvSpPr>
          <p:spPr>
            <a:xfrm rot="9666347">
              <a:off x="5477556" y="3649989"/>
              <a:ext cx="670759" cy="330150"/>
            </a:xfrm>
            <a:prstGeom prst="leftArrow">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8" name="矢印: 左 47">
              <a:extLst>
                <a:ext uri="{FF2B5EF4-FFF2-40B4-BE49-F238E27FC236}">
                  <a16:creationId xmlns:a16="http://schemas.microsoft.com/office/drawing/2014/main" id="{F6FD0A82-6C29-445A-8F5E-CB376F879B12}"/>
                </a:ext>
              </a:extLst>
            </p:cNvPr>
            <p:cNvSpPr/>
            <p:nvPr/>
          </p:nvSpPr>
          <p:spPr>
            <a:xfrm rot="12224561">
              <a:off x="5476731" y="4491346"/>
              <a:ext cx="680096" cy="328752"/>
            </a:xfrm>
            <a:prstGeom prst="leftArrow">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9" name="円: 塗りつぶしなし 48">
              <a:extLst>
                <a:ext uri="{FF2B5EF4-FFF2-40B4-BE49-F238E27FC236}">
                  <a16:creationId xmlns:a16="http://schemas.microsoft.com/office/drawing/2014/main" id="{29F1D82C-0F3B-4A4E-8BE5-3DA848B8725E}"/>
                </a:ext>
              </a:extLst>
            </p:cNvPr>
            <p:cNvSpPr>
              <a:spLocks noChangeAspect="1"/>
            </p:cNvSpPr>
            <p:nvPr/>
          </p:nvSpPr>
          <p:spPr>
            <a:xfrm>
              <a:off x="6329747" y="3661564"/>
              <a:ext cx="751372" cy="751370"/>
            </a:xfrm>
            <a:prstGeom prst="donut">
              <a:avLst>
                <a:gd name="adj" fmla="val 11495"/>
              </a:avLst>
            </a:prstGeom>
            <a:blipFill>
              <a:blip r:embed="rId11"/>
              <a:tile tx="0" ty="0" sx="100000" sy="100000" flip="none" algn="tl"/>
            </a:bli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BIZ UDPゴシック" panose="020B0400000000000000" pitchFamily="50" charset="-128"/>
                <a:ea typeface="BIZ UDPゴシック" panose="020B0400000000000000" pitchFamily="50" charset="-128"/>
              </a:endParaRPr>
            </a:p>
          </p:txBody>
        </p:sp>
        <p:sp>
          <p:nvSpPr>
            <p:cNvPr id="50" name="テキスト ボックス 49">
              <a:extLst>
                <a:ext uri="{FF2B5EF4-FFF2-40B4-BE49-F238E27FC236}">
                  <a16:creationId xmlns:a16="http://schemas.microsoft.com/office/drawing/2014/main" id="{0CBA3EC4-98F8-4F45-B9E3-49D008BFF8F5}"/>
                </a:ext>
              </a:extLst>
            </p:cNvPr>
            <p:cNvSpPr txBox="1"/>
            <p:nvPr/>
          </p:nvSpPr>
          <p:spPr>
            <a:xfrm>
              <a:off x="6329747" y="3752773"/>
              <a:ext cx="732416" cy="540267"/>
            </a:xfrm>
            <a:prstGeom prst="rect">
              <a:avLst/>
            </a:prstGeom>
            <a:noFill/>
          </p:spPr>
          <p:txBody>
            <a:bodyPr wrap="square" rtlCol="0">
              <a:spAutoFit/>
            </a:bodyPr>
            <a:lstStyle/>
            <a:p>
              <a:pPr algn="ctr"/>
              <a:r>
                <a:rPr kumimoji="1" lang="ja-JP" altLang="en-US" sz="1200" b="1" dirty="0">
                  <a:latin typeface="BIZ UDPゴシック" panose="020B0400000000000000" pitchFamily="50" charset="-128"/>
                  <a:ea typeface="BIZ UDPゴシック" panose="020B0400000000000000" pitchFamily="50" charset="-128"/>
                </a:rPr>
                <a:t>万博</a:t>
              </a:r>
              <a:endParaRPr kumimoji="1" lang="en-US" altLang="ja-JP" sz="1200" b="1" dirty="0">
                <a:latin typeface="BIZ UDPゴシック" panose="020B0400000000000000" pitchFamily="50" charset="-128"/>
                <a:ea typeface="BIZ UDPゴシック" panose="020B0400000000000000" pitchFamily="50" charset="-128"/>
              </a:endParaRPr>
            </a:p>
            <a:p>
              <a:pPr algn="ctr"/>
              <a:r>
                <a:rPr kumimoji="1" lang="ja-JP" altLang="en-US" sz="1200" b="1" dirty="0">
                  <a:latin typeface="BIZ UDPゴシック" panose="020B0400000000000000" pitchFamily="50" charset="-128"/>
                  <a:ea typeface="BIZ UDPゴシック" panose="020B0400000000000000" pitchFamily="50" charset="-128"/>
                </a:rPr>
                <a:t>協会</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52" name="テキスト ボックス 51">
              <a:extLst>
                <a:ext uri="{FF2B5EF4-FFF2-40B4-BE49-F238E27FC236}">
                  <a16:creationId xmlns:a16="http://schemas.microsoft.com/office/drawing/2014/main" id="{BD3BEA51-0ED2-44C3-AAF5-E9086D9F2022}"/>
                </a:ext>
              </a:extLst>
            </p:cNvPr>
            <p:cNvSpPr txBox="1"/>
            <p:nvPr/>
          </p:nvSpPr>
          <p:spPr>
            <a:xfrm>
              <a:off x="5415991" y="3952379"/>
              <a:ext cx="853469" cy="430887"/>
            </a:xfrm>
            <a:prstGeom prst="rect">
              <a:avLst/>
            </a:prstGeom>
            <a:noFill/>
          </p:spPr>
          <p:txBody>
            <a:bodyPr wrap="square" rtlCol="0">
              <a:spAutoFit/>
            </a:bodyPr>
            <a:lstStyle/>
            <a:p>
              <a:pPr algn="ctr"/>
              <a:r>
                <a:rPr kumimoji="1" lang="ja-JP" altLang="en-US" sz="1100" dirty="0">
                  <a:latin typeface="BIZ UDPゴシック" panose="020B0400000000000000" pitchFamily="50" charset="-128"/>
                  <a:ea typeface="BIZ UDPゴシック" panose="020B0400000000000000" pitchFamily="50" charset="-128"/>
                </a:rPr>
                <a:t>フィードバック</a:t>
              </a:r>
              <a:endParaRPr kumimoji="1" lang="ja-JP" altLang="en-US" sz="1050" dirty="0">
                <a:latin typeface="BIZ UDPゴシック" panose="020B0400000000000000" pitchFamily="50" charset="-128"/>
                <a:ea typeface="BIZ UDPゴシック" panose="020B0400000000000000" pitchFamily="50" charset="-128"/>
              </a:endParaRPr>
            </a:p>
          </p:txBody>
        </p:sp>
      </p:grpSp>
      <p:sp>
        <p:nvSpPr>
          <p:cNvPr id="54" name="テキスト ボックス 53">
            <a:extLst>
              <a:ext uri="{FF2B5EF4-FFF2-40B4-BE49-F238E27FC236}">
                <a16:creationId xmlns:a16="http://schemas.microsoft.com/office/drawing/2014/main" id="{1FA6879D-B565-40AE-B102-947CD5E8ED49}"/>
              </a:ext>
            </a:extLst>
          </p:cNvPr>
          <p:cNvSpPr txBox="1"/>
          <p:nvPr/>
        </p:nvSpPr>
        <p:spPr>
          <a:xfrm>
            <a:off x="452575" y="2034232"/>
            <a:ext cx="3570423" cy="2446824"/>
          </a:xfrm>
          <a:prstGeom prst="rect">
            <a:avLst/>
          </a:prstGeom>
          <a:noFill/>
        </p:spPr>
        <p:txBody>
          <a:bodyPr wrap="square">
            <a:spAutoFit/>
          </a:bodyPr>
          <a:lstStyle/>
          <a:p>
            <a:pPr marL="285750" indent="-285750">
              <a:spcBef>
                <a:spcPts val="600"/>
              </a:spcBef>
              <a:buFont typeface="Arial" panose="020B0604020202020204" pitchFamily="34" charset="0"/>
              <a:buChar char="•"/>
            </a:pPr>
            <a:r>
              <a:rPr kumimoji="1" lang="ja-JP" altLang="en-US" sz="1300" dirty="0">
                <a:solidFill>
                  <a:schemeClr val="tx1"/>
                </a:solidFill>
                <a:latin typeface="BIZ UDPゴシック" panose="020B0400000000000000" pitchFamily="50" charset="-128"/>
                <a:ea typeface="BIZ UDPゴシック" panose="020B0400000000000000" pitchFamily="50" charset="-128"/>
              </a:rPr>
              <a:t>府、市、大阪健康安全基盤研究所、国立感染症研究所で構成する「</a:t>
            </a:r>
            <a:r>
              <a:rPr kumimoji="1" lang="ja-JP" altLang="en-US" sz="1300" b="1" u="sng" dirty="0">
                <a:solidFill>
                  <a:schemeClr val="tx1"/>
                </a:solidFill>
                <a:latin typeface="BIZ UDPゴシック" panose="020B0400000000000000" pitchFamily="50" charset="-128"/>
                <a:ea typeface="BIZ UDPゴシック" panose="020B0400000000000000" pitchFamily="50" charset="-128"/>
              </a:rPr>
              <a:t>大阪・関西万博感染症情報解析センター」を令和７年１月</a:t>
            </a:r>
            <a:r>
              <a:rPr kumimoji="1" lang="en-US" altLang="ja-JP" sz="1300" b="1" u="sng" dirty="0">
                <a:solidFill>
                  <a:schemeClr val="tx1"/>
                </a:solidFill>
                <a:latin typeface="BIZ UDPゴシック" panose="020B0400000000000000" pitchFamily="50" charset="-128"/>
                <a:ea typeface="BIZ UDPゴシック" panose="020B0400000000000000" pitchFamily="50" charset="-128"/>
              </a:rPr>
              <a:t>14</a:t>
            </a:r>
            <a:r>
              <a:rPr kumimoji="1" lang="ja-JP" altLang="en-US" sz="1300" b="1" u="sng" dirty="0">
                <a:solidFill>
                  <a:schemeClr val="tx1"/>
                </a:solidFill>
                <a:latin typeface="BIZ UDPゴシック" panose="020B0400000000000000" pitchFamily="50" charset="-128"/>
                <a:ea typeface="BIZ UDPゴシック" panose="020B0400000000000000" pitchFamily="50" charset="-128"/>
              </a:rPr>
              <a:t>日から運営開始</a:t>
            </a:r>
            <a:r>
              <a:rPr kumimoji="1" lang="ja-JP" altLang="en-US" sz="1050" dirty="0">
                <a:solidFill>
                  <a:schemeClr val="tx1"/>
                </a:solidFill>
                <a:latin typeface="BIZ UDPゴシック" panose="020B0400000000000000" pitchFamily="50" charset="-128"/>
                <a:ea typeface="BIZ UDPゴシック" panose="020B0400000000000000" pitchFamily="50" charset="-128"/>
              </a:rPr>
              <a:t>（３月</a:t>
            </a:r>
            <a:r>
              <a:rPr kumimoji="1" lang="en-US" altLang="ja-JP" sz="1050" dirty="0">
                <a:solidFill>
                  <a:schemeClr val="tx1"/>
                </a:solidFill>
                <a:latin typeface="BIZ UDPゴシック" panose="020B0400000000000000" pitchFamily="50" charset="-128"/>
                <a:ea typeface="BIZ UDPゴシック" panose="020B0400000000000000" pitchFamily="50" charset="-128"/>
              </a:rPr>
              <a:t>31</a:t>
            </a:r>
            <a:r>
              <a:rPr kumimoji="1" lang="ja-JP" altLang="en-US" sz="1050" dirty="0">
                <a:solidFill>
                  <a:schemeClr val="tx1"/>
                </a:solidFill>
                <a:latin typeface="BIZ UDPゴシック" panose="020B0400000000000000" pitchFamily="50" charset="-128"/>
                <a:ea typeface="BIZ UDPゴシック" panose="020B0400000000000000" pitchFamily="50" charset="-128"/>
              </a:rPr>
              <a:t>日時点構成員　計</a:t>
            </a:r>
            <a:r>
              <a:rPr kumimoji="1" lang="en-US" altLang="ja-JP" sz="1050" dirty="0">
                <a:solidFill>
                  <a:schemeClr val="tx1"/>
                </a:solidFill>
                <a:latin typeface="BIZ UDPゴシック" panose="020B0400000000000000" pitchFamily="50" charset="-128"/>
                <a:ea typeface="BIZ UDPゴシック" panose="020B0400000000000000" pitchFamily="50" charset="-128"/>
              </a:rPr>
              <a:t>22</a:t>
            </a:r>
            <a:r>
              <a:rPr kumimoji="1" lang="ja-JP" altLang="en-US" sz="1050" dirty="0">
                <a:solidFill>
                  <a:schemeClr val="tx1"/>
                </a:solidFill>
                <a:latin typeface="BIZ UDPゴシック" panose="020B0400000000000000" pitchFamily="50" charset="-128"/>
                <a:ea typeface="BIZ UDPゴシック" panose="020B0400000000000000" pitchFamily="50" charset="-128"/>
              </a:rPr>
              <a:t>名）</a:t>
            </a:r>
            <a:endParaRPr kumimoji="1" lang="en-US" altLang="ja-JP" sz="1300" dirty="0">
              <a:latin typeface="BIZ UDPゴシック" panose="020B0400000000000000" pitchFamily="50" charset="-128"/>
              <a:ea typeface="BIZ UDPゴシック" panose="020B0400000000000000" pitchFamily="50" charset="-128"/>
            </a:endParaRPr>
          </a:p>
          <a:p>
            <a:pPr marL="285750" indent="-285750">
              <a:spcBef>
                <a:spcPts val="600"/>
              </a:spcBef>
              <a:buFont typeface="Arial" panose="020B0604020202020204" pitchFamily="34" charset="0"/>
              <a:buChar char="•"/>
            </a:pPr>
            <a:r>
              <a:rPr kumimoji="1" lang="ja-JP" altLang="en-US" sz="1300" dirty="0">
                <a:solidFill>
                  <a:schemeClr val="tx1"/>
                </a:solidFill>
                <a:latin typeface="BIZ UDPゴシック" panose="020B0400000000000000" pitchFamily="50" charset="-128"/>
                <a:ea typeface="BIZ UDPゴシック" panose="020B0400000000000000" pitchFamily="50" charset="-128"/>
              </a:rPr>
              <a:t>感染症情報を幅広く集約し、リスク評価の上、関係機関へのフィードバックや一般住民等への情報発信を行い、府内の感染症対策を向上</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p>
            <a:pPr marL="285750" indent="-285750">
              <a:spcBef>
                <a:spcPts val="600"/>
              </a:spcBef>
              <a:buFont typeface="Arial" panose="020B0604020202020204" pitchFamily="34" charset="0"/>
              <a:buChar char="•"/>
            </a:pPr>
            <a:r>
              <a:rPr kumimoji="1" lang="ja-JP" altLang="en-US" sz="1300" dirty="0">
                <a:solidFill>
                  <a:schemeClr val="tx1"/>
                </a:solidFill>
                <a:latin typeface="BIZ UDPゴシック" panose="020B0400000000000000" pitchFamily="50" charset="-128"/>
                <a:ea typeface="BIZ UDPゴシック" panose="020B0400000000000000" pitchFamily="50" charset="-128"/>
              </a:rPr>
              <a:t>会場内等で、麻しんや侵襲性髄膜炎菌感染症が発生した場合を想定した</a:t>
            </a:r>
            <a:r>
              <a:rPr kumimoji="1" lang="ja-JP" altLang="en-US" sz="1300" dirty="0">
                <a:latin typeface="BIZ UDPゴシック" panose="020B0400000000000000" pitchFamily="50" charset="-128"/>
                <a:ea typeface="BIZ UDPゴシック" panose="020B0400000000000000" pitchFamily="50" charset="-128"/>
              </a:rPr>
              <a:t>訓練など各種訓練・研修を実施</a:t>
            </a:r>
            <a:endParaRPr kumimoji="1" lang="en-US" altLang="ja-JP" sz="1300" dirty="0">
              <a:latin typeface="BIZ UDPゴシック" panose="020B0400000000000000" pitchFamily="50" charset="-128"/>
              <a:ea typeface="BIZ UDPゴシック" panose="020B0400000000000000" pitchFamily="50" charset="-128"/>
            </a:endParaRPr>
          </a:p>
        </p:txBody>
      </p:sp>
      <p:sp>
        <p:nvSpPr>
          <p:cNvPr id="55" name="テキスト ボックス 54">
            <a:extLst>
              <a:ext uri="{FF2B5EF4-FFF2-40B4-BE49-F238E27FC236}">
                <a16:creationId xmlns:a16="http://schemas.microsoft.com/office/drawing/2014/main" id="{4F8A881B-CD8D-4685-9075-1E0FB7B10F4D}"/>
              </a:ext>
            </a:extLst>
          </p:cNvPr>
          <p:cNvSpPr txBox="1"/>
          <p:nvPr/>
        </p:nvSpPr>
        <p:spPr>
          <a:xfrm>
            <a:off x="134245" y="4573539"/>
            <a:ext cx="6630482"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1"/>
            <a:r>
              <a:rPr lang="ja-JP" altLang="en-US" sz="1600" b="1" dirty="0">
                <a:latin typeface="+mn-ea"/>
                <a:ea typeface="+mn-ea"/>
              </a:rPr>
              <a:t>（２）救急医療体制の整備（「万博協力病院」との協定締結等）</a:t>
            </a:r>
          </a:p>
        </p:txBody>
      </p:sp>
      <p:sp>
        <p:nvSpPr>
          <p:cNvPr id="74" name="テキスト ボックス 73">
            <a:extLst>
              <a:ext uri="{FF2B5EF4-FFF2-40B4-BE49-F238E27FC236}">
                <a16:creationId xmlns:a16="http://schemas.microsoft.com/office/drawing/2014/main" id="{30D95A43-A7F0-4CF4-9C70-A3ED10585895}"/>
              </a:ext>
            </a:extLst>
          </p:cNvPr>
          <p:cNvSpPr txBox="1"/>
          <p:nvPr/>
        </p:nvSpPr>
        <p:spPr>
          <a:xfrm>
            <a:off x="452575" y="4963156"/>
            <a:ext cx="4353751" cy="1369606"/>
          </a:xfrm>
          <a:prstGeom prst="rect">
            <a:avLst/>
          </a:prstGeom>
          <a:solidFill>
            <a:schemeClr val="bg1"/>
          </a:solidFill>
        </p:spPr>
        <p:txBody>
          <a:bodyPr wrap="square">
            <a:spAutoFit/>
          </a:bodyPr>
          <a:lstStyle/>
          <a:p>
            <a:pPr marL="285750" indent="-285750" algn="l">
              <a:spcBef>
                <a:spcPts val="600"/>
              </a:spcBef>
              <a:buFont typeface="Arial" panose="020B0604020202020204" pitchFamily="34" charset="0"/>
              <a:buChar char="•"/>
            </a:pPr>
            <a:r>
              <a:rPr lang="ja-JP" altLang="en-US" sz="1300" kern="100" dirty="0">
                <a:latin typeface="BIZ UDPゴシック" panose="020B0400000000000000" pitchFamily="50" charset="-128"/>
                <a:ea typeface="BIZ UDPゴシック" panose="020B0400000000000000" pitchFamily="50" charset="-128"/>
                <a:cs typeface="Times New Roman" panose="02020603050405020304" pitchFamily="18" charset="0"/>
              </a:rPr>
              <a:t>大阪市内の二次救急医療機関で、万博会場からの患者の積極的な受入を行う医療機関を</a:t>
            </a:r>
            <a:r>
              <a:rPr lang="ja-JP" altLang="en-US" sz="1300" b="1" u="sng" kern="100" dirty="0">
                <a:latin typeface="BIZ UDPゴシック" panose="020B0400000000000000" pitchFamily="50" charset="-128"/>
                <a:ea typeface="BIZ UDPゴシック" panose="020B0400000000000000" pitchFamily="50" charset="-128"/>
                <a:cs typeface="Times New Roman" panose="02020603050405020304" pitchFamily="18" charset="0"/>
              </a:rPr>
              <a:t>「万博協力病院」</a:t>
            </a:r>
            <a:r>
              <a:rPr lang="ja-JP" altLang="en-US" sz="1300" kern="100" dirty="0">
                <a:latin typeface="BIZ UDPゴシック" panose="020B0400000000000000" pitchFamily="50" charset="-128"/>
                <a:ea typeface="BIZ UDPゴシック" panose="020B0400000000000000" pitchFamily="50" charset="-128"/>
                <a:cs typeface="Times New Roman" panose="02020603050405020304" pitchFamily="18" charset="0"/>
              </a:rPr>
              <a:t>とし、円滑な転院搬送を行うことで、医療救護活動を迅速かつ適切に実施</a:t>
            </a:r>
            <a:r>
              <a:rPr lang="ja-JP" altLang="en-US" sz="1300" b="1" u="sng"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300" b="1" u="sng" kern="100" dirty="0">
                <a:latin typeface="BIZ UDPゴシック" panose="020B0400000000000000" pitchFamily="50" charset="-128"/>
                <a:ea typeface="BIZ UDPゴシック" panose="020B0400000000000000" pitchFamily="50" charset="-128"/>
                <a:cs typeface="Times New Roman" panose="02020603050405020304" pitchFamily="18" charset="0"/>
              </a:rPr>
              <a:t>66</a:t>
            </a:r>
            <a:r>
              <a:rPr lang="ja-JP" altLang="en-US" sz="1300" b="1" u="sng" kern="100" dirty="0">
                <a:latin typeface="BIZ UDPゴシック" panose="020B0400000000000000" pitchFamily="50" charset="-128"/>
                <a:ea typeface="BIZ UDPゴシック" panose="020B0400000000000000" pitchFamily="50" charset="-128"/>
                <a:cs typeface="Times New Roman" panose="02020603050405020304" pitchFamily="18" charset="0"/>
              </a:rPr>
              <a:t>病院と協定締結）</a:t>
            </a:r>
            <a:endParaRPr lang="en-US" altLang="ja-JP" sz="1300" b="1" u="sng"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285750" indent="-285750">
              <a:spcBef>
                <a:spcPts val="600"/>
              </a:spcBef>
              <a:buFont typeface="Arial" panose="020B0604020202020204" pitchFamily="34" charset="0"/>
              <a:buChar char="•"/>
            </a:pPr>
            <a:r>
              <a:rPr lang="zh-TW" altLang="en-US" sz="13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救急患者転院搬送訓練</a:t>
            </a:r>
            <a:r>
              <a:rPr lang="ja-JP" altLang="en-US" sz="13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や、大規模災害等の発生を想定し、近畿地方</a:t>
            </a:r>
            <a:r>
              <a:rPr lang="en-US" altLang="ja-JP" sz="13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DMAT</a:t>
            </a:r>
            <a:r>
              <a:rPr lang="ja-JP" altLang="en-US" sz="13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ブロック訓練等を実施</a:t>
            </a:r>
          </a:p>
        </p:txBody>
      </p:sp>
      <p:grpSp>
        <p:nvGrpSpPr>
          <p:cNvPr id="56" name="グループ化 55">
            <a:extLst>
              <a:ext uri="{FF2B5EF4-FFF2-40B4-BE49-F238E27FC236}">
                <a16:creationId xmlns:a16="http://schemas.microsoft.com/office/drawing/2014/main" id="{157D1FB2-2C6B-4A27-AF97-F6B160DC8EFE}"/>
              </a:ext>
            </a:extLst>
          </p:cNvPr>
          <p:cNvGrpSpPr/>
          <p:nvPr/>
        </p:nvGrpSpPr>
        <p:grpSpPr>
          <a:xfrm>
            <a:off x="4915877" y="5022187"/>
            <a:ext cx="6920914" cy="1321682"/>
            <a:chOff x="1492580" y="8455682"/>
            <a:chExt cx="7026660" cy="1368000"/>
          </a:xfrm>
        </p:grpSpPr>
        <p:sp>
          <p:nvSpPr>
            <p:cNvPr id="58" name="正方形/長方形 57">
              <a:extLst>
                <a:ext uri="{FF2B5EF4-FFF2-40B4-BE49-F238E27FC236}">
                  <a16:creationId xmlns:a16="http://schemas.microsoft.com/office/drawing/2014/main" id="{B8C9DECE-5862-4602-8E8A-DA20FC1FF544}"/>
                </a:ext>
              </a:extLst>
            </p:cNvPr>
            <p:cNvSpPr/>
            <p:nvPr/>
          </p:nvSpPr>
          <p:spPr>
            <a:xfrm>
              <a:off x="1492580" y="8455682"/>
              <a:ext cx="4644000" cy="1368000"/>
            </a:xfrm>
            <a:prstGeom prst="rect">
              <a:avLst/>
            </a:prstGeom>
            <a:noFill/>
            <a:ln w="19050" cap="flat" cmpd="sng" algn="ctr">
              <a:solidFill>
                <a:sysClr val="windowText" lastClr="000000">
                  <a:lumMod val="75000"/>
                  <a:lumOff val="25000"/>
                </a:sysClr>
              </a:solidFill>
              <a:prstDash val="solid"/>
              <a:miter lim="800000"/>
            </a:ln>
            <a:effectLst/>
          </p:spPr>
          <p:txBody>
            <a:bodyPr wrap="none"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5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9" name="正方形/長方形 58">
              <a:extLst>
                <a:ext uri="{FF2B5EF4-FFF2-40B4-BE49-F238E27FC236}">
                  <a16:creationId xmlns:a16="http://schemas.microsoft.com/office/drawing/2014/main" id="{F19D42AF-3963-4C9D-8C3D-33AC923C3DAA}"/>
                </a:ext>
              </a:extLst>
            </p:cNvPr>
            <p:cNvSpPr/>
            <p:nvPr/>
          </p:nvSpPr>
          <p:spPr>
            <a:xfrm>
              <a:off x="7151240" y="8455682"/>
              <a:ext cx="1368000" cy="1368000"/>
            </a:xfrm>
            <a:prstGeom prst="rect">
              <a:avLst/>
            </a:prstGeom>
            <a:solidFill>
              <a:sysClr val="window" lastClr="FFFFFF"/>
            </a:solidFill>
            <a:ln w="15875" cap="flat" cmpd="sng" algn="ctr">
              <a:solidFill>
                <a:sysClr val="windowText" lastClr="000000">
                  <a:lumMod val="75000"/>
                  <a:lumOff val="25000"/>
                </a:sysClr>
              </a:solidFill>
              <a:prstDash val="solid"/>
              <a:miter lim="800000"/>
            </a:ln>
            <a:effectLst/>
          </p:spPr>
          <p:txBody>
            <a:bodyPr wrap="none" lIns="36000" tIns="72000" rIns="36000" bIns="3600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100" b="1" i="0" u="sng"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万博</a:t>
              </a:r>
              <a:r>
                <a:rPr kumimoji="0" lang="ja-JP" altLang="en-US" sz="1100" b="1" i="0" u="sng"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協力病院</a:t>
              </a:r>
              <a:endParaRPr kumimoji="0" lang="en-US" altLang="ja-JP" sz="1100" b="1" i="0" u="sng"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6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050" b="0" i="0" u="none" strike="noStrike" kern="0" cap="none" spc="-8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平時の患者</a:t>
              </a:r>
              <a:r>
                <a:rPr kumimoji="0" lang="ja-JP" altLang="en-US" sz="1050" b="0" i="0" u="none" strike="noStrike" kern="0" cap="none" spc="-8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en-US" altLang="ja-JP" sz="1050" b="0" i="0" u="none" strike="noStrike" kern="0" cap="none" spc="-8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α</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8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の受入れに対応</a:t>
              </a:r>
              <a:endParaRPr kumimoji="1" lang="ja-JP" altLang="en-US" sz="1050" b="0" i="0" u="none" strike="noStrike" kern="0" cap="none" spc="-8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60" name="図 59">
              <a:extLst>
                <a:ext uri="{FF2B5EF4-FFF2-40B4-BE49-F238E27FC236}">
                  <a16:creationId xmlns:a16="http://schemas.microsoft.com/office/drawing/2014/main" id="{9F93BC6A-6D35-4AEE-A91D-C6F09D95486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401441" y="8765437"/>
              <a:ext cx="875659" cy="648000"/>
            </a:xfrm>
            <a:prstGeom prst="rect">
              <a:avLst/>
            </a:prstGeom>
          </p:spPr>
        </p:pic>
        <p:sp>
          <p:nvSpPr>
            <p:cNvPr id="61" name="正方形/長方形 60">
              <a:extLst>
                <a:ext uri="{FF2B5EF4-FFF2-40B4-BE49-F238E27FC236}">
                  <a16:creationId xmlns:a16="http://schemas.microsoft.com/office/drawing/2014/main" id="{2DCBC83D-CEEB-454F-9CF8-644787A33073}"/>
                </a:ext>
              </a:extLst>
            </p:cNvPr>
            <p:cNvSpPr/>
            <p:nvPr/>
          </p:nvSpPr>
          <p:spPr>
            <a:xfrm>
              <a:off x="1492580" y="8455682"/>
              <a:ext cx="1044000" cy="252000"/>
            </a:xfrm>
            <a:prstGeom prst="rect">
              <a:avLst/>
            </a:prstGeom>
            <a:solidFill>
              <a:srgbClr val="FFC000">
                <a:lumMod val="40000"/>
                <a:lumOff val="60000"/>
              </a:srgbClr>
            </a:solidFill>
            <a:ln w="19050" cap="flat" cmpd="sng" algn="ctr">
              <a:solidFill>
                <a:sysClr val="windowText" lastClr="000000">
                  <a:lumMod val="75000"/>
                  <a:lumOff val="25000"/>
                </a:sysClr>
              </a:solidFill>
              <a:prstDash val="solid"/>
              <a:miter lim="800000"/>
            </a:ln>
            <a:effectLst/>
          </p:spPr>
          <p:txBody>
            <a:bodyPr wrap="none" lIns="36000" tIns="36000" rIns="36000" bIns="5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万 博 会 場</a:t>
              </a:r>
            </a:p>
          </p:txBody>
        </p:sp>
        <p:sp>
          <p:nvSpPr>
            <p:cNvPr id="62" name="正方形/長方形 61">
              <a:extLst>
                <a:ext uri="{FF2B5EF4-FFF2-40B4-BE49-F238E27FC236}">
                  <a16:creationId xmlns:a16="http://schemas.microsoft.com/office/drawing/2014/main" id="{063AB263-5E30-4A3E-863C-40560273DC83}"/>
                </a:ext>
              </a:extLst>
            </p:cNvPr>
            <p:cNvSpPr/>
            <p:nvPr/>
          </p:nvSpPr>
          <p:spPr>
            <a:xfrm>
              <a:off x="3580739" y="8516302"/>
              <a:ext cx="2376000" cy="1224000"/>
            </a:xfrm>
            <a:prstGeom prst="rect">
              <a:avLst/>
            </a:prstGeom>
            <a:solidFill>
              <a:sysClr val="window" lastClr="FFFFFF"/>
            </a:solidFill>
            <a:ln w="12700" cap="flat" cmpd="sng" algn="ctr">
              <a:solidFill>
                <a:sysClr val="windowText" lastClr="000000">
                  <a:lumMod val="75000"/>
                  <a:lumOff val="25000"/>
                </a:sysClr>
              </a:solidFill>
              <a:prstDash val="sysDash"/>
              <a:miter lim="800000"/>
            </a:ln>
            <a:effectLst/>
          </p:spPr>
          <p:txBody>
            <a:bodyPr wrap="none" lIns="36000" tIns="36000" rIns="36000" bIns="36000"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63" name="図 62">
              <a:extLst>
                <a:ext uri="{FF2B5EF4-FFF2-40B4-BE49-F238E27FC236}">
                  <a16:creationId xmlns:a16="http://schemas.microsoft.com/office/drawing/2014/main" id="{8B9EB3B5-3C0B-430B-BE38-B6974395DC2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957947" y="8994546"/>
              <a:ext cx="504000" cy="504000"/>
            </a:xfrm>
            <a:prstGeom prst="rect">
              <a:avLst/>
            </a:prstGeom>
          </p:spPr>
        </p:pic>
        <p:pic>
          <p:nvPicPr>
            <p:cNvPr id="64" name="図 63">
              <a:extLst>
                <a:ext uri="{FF2B5EF4-FFF2-40B4-BE49-F238E27FC236}">
                  <a16:creationId xmlns:a16="http://schemas.microsoft.com/office/drawing/2014/main" id="{04DA731B-533B-43CD-AFAB-1BD935EEA3B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050112" y="8923265"/>
              <a:ext cx="720000" cy="720000"/>
            </a:xfrm>
            <a:prstGeom prst="rect">
              <a:avLst/>
            </a:prstGeom>
          </p:spPr>
        </p:pic>
        <p:sp>
          <p:nvSpPr>
            <p:cNvPr id="65" name="矢印: 右 64">
              <a:extLst>
                <a:ext uri="{FF2B5EF4-FFF2-40B4-BE49-F238E27FC236}">
                  <a16:creationId xmlns:a16="http://schemas.microsoft.com/office/drawing/2014/main" id="{492FA129-27E3-4307-A32E-6749AF324C67}"/>
                </a:ext>
              </a:extLst>
            </p:cNvPr>
            <p:cNvSpPr/>
            <p:nvPr/>
          </p:nvSpPr>
          <p:spPr>
            <a:xfrm>
              <a:off x="5843010" y="9148959"/>
              <a:ext cx="1368000" cy="432000"/>
            </a:xfrm>
            <a:prstGeom prst="rightArrow">
              <a:avLst>
                <a:gd name="adj1" fmla="val 60079"/>
                <a:gd name="adj2" fmla="val 50000"/>
              </a:avLst>
            </a:prstGeom>
            <a:solidFill>
              <a:srgbClr val="4472C4"/>
            </a:solidFill>
            <a:ln w="12700" cap="flat" cmpd="sng" algn="ctr">
              <a:solidFill>
                <a:sysClr val="window" lastClr="FFFFFF"/>
              </a:solidFill>
              <a:prstDash val="solid"/>
              <a:miter lim="800000"/>
            </a:ln>
            <a:effectLst/>
          </p:spPr>
          <p:txBody>
            <a:bodyPr wrap="none" lIns="36000" tIns="36000" rIns="36000" bIns="5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転院搬送等</a:t>
              </a:r>
              <a:endParaRPr kumimoji="1" lang="ja-JP" altLang="en-US" sz="11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66" name="正方形/長方形 65">
              <a:extLst>
                <a:ext uri="{FF2B5EF4-FFF2-40B4-BE49-F238E27FC236}">
                  <a16:creationId xmlns:a16="http://schemas.microsoft.com/office/drawing/2014/main" id="{7908F68B-0631-40AC-8F0F-F7B62BBD0147}"/>
                </a:ext>
              </a:extLst>
            </p:cNvPr>
            <p:cNvSpPr/>
            <p:nvPr/>
          </p:nvSpPr>
          <p:spPr>
            <a:xfrm>
              <a:off x="3680936" y="8868859"/>
              <a:ext cx="576000" cy="216000"/>
            </a:xfrm>
            <a:prstGeom prst="rect">
              <a:avLst/>
            </a:prstGeom>
            <a:noFill/>
            <a:ln w="12700" cap="flat" cmpd="sng" algn="ctr">
              <a:noFill/>
              <a:prstDash val="sysDash"/>
              <a:miter lim="800000"/>
            </a:ln>
            <a:effectLst/>
          </p:spPr>
          <p:txBody>
            <a:bodyPr wrap="none" lIns="36000" tIns="36000" rIns="36000" b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軽症</a:t>
              </a:r>
            </a:p>
          </p:txBody>
        </p:sp>
        <p:sp>
          <p:nvSpPr>
            <p:cNvPr id="67" name="正方形/長方形 66">
              <a:extLst>
                <a:ext uri="{FF2B5EF4-FFF2-40B4-BE49-F238E27FC236}">
                  <a16:creationId xmlns:a16="http://schemas.microsoft.com/office/drawing/2014/main" id="{E8E00F35-3F6A-42D7-8E8E-80F5901428D8}"/>
                </a:ext>
              </a:extLst>
            </p:cNvPr>
            <p:cNvSpPr/>
            <p:nvPr/>
          </p:nvSpPr>
          <p:spPr>
            <a:xfrm>
              <a:off x="3790414" y="9477941"/>
              <a:ext cx="770481" cy="216000"/>
            </a:xfrm>
            <a:prstGeom prst="rect">
              <a:avLst/>
            </a:prstGeom>
            <a:noFill/>
            <a:ln w="12700" cap="flat" cmpd="sng" algn="ctr">
              <a:noFill/>
              <a:prstDash val="sysDash"/>
              <a:miter lim="800000"/>
            </a:ln>
            <a:effectLst/>
          </p:spPr>
          <p:txBody>
            <a:bodyPr wrap="none"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診療所で対応完了</a:t>
              </a:r>
            </a:p>
          </p:txBody>
        </p:sp>
        <p:sp>
          <p:nvSpPr>
            <p:cNvPr id="68" name="正方形/長方形 67">
              <a:extLst>
                <a:ext uri="{FF2B5EF4-FFF2-40B4-BE49-F238E27FC236}">
                  <a16:creationId xmlns:a16="http://schemas.microsoft.com/office/drawing/2014/main" id="{0E3CF025-AFA5-481F-AD57-6D1AD6FE3772}"/>
                </a:ext>
              </a:extLst>
            </p:cNvPr>
            <p:cNvSpPr/>
            <p:nvPr/>
          </p:nvSpPr>
          <p:spPr>
            <a:xfrm>
              <a:off x="4837486" y="8884098"/>
              <a:ext cx="576000" cy="360000"/>
            </a:xfrm>
            <a:prstGeom prst="rect">
              <a:avLst/>
            </a:prstGeom>
            <a:noFill/>
            <a:ln w="12700" cap="flat" cmpd="sng" algn="ctr">
              <a:noFill/>
              <a:prstDash val="sysDash"/>
              <a:miter lim="800000"/>
            </a:ln>
            <a:effectLst/>
          </p:spPr>
          <p:txBody>
            <a:bodyPr wrap="none" lIns="36000" tIns="36000" rIns="36000" b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中等症</a:t>
              </a:r>
              <a:endPar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･重症</a:t>
              </a:r>
              <a:endParaRPr kumimoji="1"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9" name="四角形: 角を丸くする 68">
              <a:extLst>
                <a:ext uri="{FF2B5EF4-FFF2-40B4-BE49-F238E27FC236}">
                  <a16:creationId xmlns:a16="http://schemas.microsoft.com/office/drawing/2014/main" id="{A49083B9-F01F-447E-A74E-840697FBB6EF}"/>
                </a:ext>
              </a:extLst>
            </p:cNvPr>
            <p:cNvSpPr/>
            <p:nvPr/>
          </p:nvSpPr>
          <p:spPr>
            <a:xfrm>
              <a:off x="4765514" y="8851416"/>
              <a:ext cx="1080000" cy="828000"/>
            </a:xfrm>
            <a:prstGeom prst="roundRect">
              <a:avLst>
                <a:gd name="adj" fmla="val 16329"/>
              </a:avLst>
            </a:prstGeom>
            <a:noFill/>
            <a:ln w="254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70" name="矢印: 右 69">
              <a:extLst>
                <a:ext uri="{FF2B5EF4-FFF2-40B4-BE49-F238E27FC236}">
                  <a16:creationId xmlns:a16="http://schemas.microsoft.com/office/drawing/2014/main" id="{C3086A40-14D9-4592-95B3-796B9ED2AA20}"/>
                </a:ext>
              </a:extLst>
            </p:cNvPr>
            <p:cNvSpPr/>
            <p:nvPr/>
          </p:nvSpPr>
          <p:spPr>
            <a:xfrm>
              <a:off x="2750189" y="9148959"/>
              <a:ext cx="936000" cy="432000"/>
            </a:xfrm>
            <a:prstGeom prst="rightArrow">
              <a:avLst>
                <a:gd name="adj1" fmla="val 60079"/>
                <a:gd name="adj2" fmla="val 50000"/>
              </a:avLst>
            </a:prstGeom>
            <a:solidFill>
              <a:srgbClr val="4472C4"/>
            </a:solidFill>
            <a:ln w="12700" cap="flat" cmpd="sng" algn="ctr">
              <a:solidFill>
                <a:sysClr val="window" lastClr="FFFFFF"/>
              </a:solidFill>
              <a:prstDash val="solid"/>
              <a:miter lim="800000"/>
            </a:ln>
            <a:effectLst/>
          </p:spPr>
          <p:txBody>
            <a:bodyPr wrap="none" lIns="36000" tIns="36000" rIns="36000" bIns="5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1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傷病者発生</a:t>
              </a:r>
            </a:p>
          </p:txBody>
        </p:sp>
        <p:pic>
          <p:nvPicPr>
            <p:cNvPr id="71" name="図 70">
              <a:extLst>
                <a:ext uri="{FF2B5EF4-FFF2-40B4-BE49-F238E27FC236}">
                  <a16:creationId xmlns:a16="http://schemas.microsoft.com/office/drawing/2014/main" id="{3ABC31D1-58A1-4D22-83CC-AF2A30EF523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323635" y="8745499"/>
              <a:ext cx="520039" cy="504000"/>
            </a:xfrm>
            <a:prstGeom prst="rect">
              <a:avLst/>
            </a:prstGeom>
          </p:spPr>
        </p:pic>
        <p:sp>
          <p:nvSpPr>
            <p:cNvPr id="73" name="正方形/長方形 72">
              <a:extLst>
                <a:ext uri="{FF2B5EF4-FFF2-40B4-BE49-F238E27FC236}">
                  <a16:creationId xmlns:a16="http://schemas.microsoft.com/office/drawing/2014/main" id="{2216B529-0B8D-46EF-9C22-755B3AD77B58}"/>
                </a:ext>
              </a:extLst>
            </p:cNvPr>
            <p:cNvSpPr/>
            <p:nvPr/>
          </p:nvSpPr>
          <p:spPr>
            <a:xfrm>
              <a:off x="3637097" y="8573559"/>
              <a:ext cx="2268000" cy="216000"/>
            </a:xfrm>
            <a:prstGeom prst="rect">
              <a:avLst/>
            </a:prstGeom>
            <a:solidFill>
              <a:schemeClr val="accent2">
                <a:lumMod val="60000"/>
                <a:lumOff val="40000"/>
              </a:schemeClr>
            </a:solidFill>
            <a:ln w="12700" cap="flat" cmpd="sng" algn="ctr">
              <a:noFill/>
              <a:prstDash val="sysDash"/>
              <a:miter lim="800000"/>
            </a:ln>
            <a:effectLst/>
          </p:spPr>
          <p:txBody>
            <a:bodyPr wrap="none" lIns="36000" tIns="36000" rIns="36000" bIns="5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万博会場内診療所</a:t>
              </a:r>
            </a:p>
          </p:txBody>
        </p:sp>
      </p:grpSp>
      <p:sp>
        <p:nvSpPr>
          <p:cNvPr id="75" name="正方形/長方形 74">
            <a:extLst>
              <a:ext uri="{FF2B5EF4-FFF2-40B4-BE49-F238E27FC236}">
                <a16:creationId xmlns:a16="http://schemas.microsoft.com/office/drawing/2014/main" id="{C79B9705-EB6C-4F83-BB77-D3C71978744C}"/>
              </a:ext>
            </a:extLst>
          </p:cNvPr>
          <p:cNvSpPr/>
          <p:nvPr/>
        </p:nvSpPr>
        <p:spPr>
          <a:xfrm>
            <a:off x="452575" y="4922466"/>
            <a:ext cx="11442975" cy="1476000"/>
          </a:xfrm>
          <a:prstGeom prst="rect">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6" name="AutoShape 2">
            <a:extLst>
              <a:ext uri="{FF2B5EF4-FFF2-40B4-BE49-F238E27FC236}">
                <a16:creationId xmlns:a16="http://schemas.microsoft.com/office/drawing/2014/main" id="{C51410B2-9493-D05D-2BFC-C5C5E644B80A}"/>
              </a:ext>
            </a:extLst>
          </p:cNvPr>
          <p:cNvSpPr>
            <a:spLocks noChangeAspect="1" noChangeArrowheads="1"/>
          </p:cNvSpPr>
          <p:nvPr/>
        </p:nvSpPr>
        <p:spPr bwMode="auto">
          <a:xfrm>
            <a:off x="5943600" y="331635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116939717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テキスト ボックス 196">
            <a:extLst>
              <a:ext uri="{FF2B5EF4-FFF2-40B4-BE49-F238E27FC236}">
                <a16:creationId xmlns:a16="http://schemas.microsoft.com/office/drawing/2014/main" id="{B5F160EB-17AF-4AA8-BA64-0E36698003F0}"/>
              </a:ext>
            </a:extLst>
          </p:cNvPr>
          <p:cNvSpPr txBox="1"/>
          <p:nvPr/>
        </p:nvSpPr>
        <p:spPr>
          <a:xfrm>
            <a:off x="393438" y="4468245"/>
            <a:ext cx="9720000" cy="98250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422175" indent="-285750" algn="just">
              <a:lnSpc>
                <a:spcPts val="1600"/>
              </a:lnSpc>
              <a:spcBef>
                <a:spcPts val="600"/>
              </a:spcBef>
              <a:buFont typeface="Arial" panose="020B0604020202020204" pitchFamily="34" charset="0"/>
              <a:buChar char="•"/>
            </a:pPr>
            <a:r>
              <a:rPr lang="ja-JP" altLang="en-US" sz="1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外国人患者受入れ医療機関</a:t>
            </a:r>
            <a:r>
              <a:rPr lang="ja-JP" altLang="en-US" sz="1300" kern="100" dirty="0">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en-US" sz="1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拡充するため、受入れ環境整備を行うための補助を実施（</a:t>
            </a:r>
            <a:r>
              <a:rPr lang="en-US" altLang="ja-JP" sz="1300"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176</a:t>
            </a:r>
            <a:r>
              <a:rPr lang="ja-JP" altLang="en-US" sz="1300"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医療</a:t>
            </a:r>
            <a:r>
              <a:rPr lang="ja-JP" altLang="en-US" sz="1300" kern="100" dirty="0">
                <a:latin typeface="BIZ UDPゴシック" panose="020B0400000000000000" pitchFamily="50" charset="-128"/>
                <a:ea typeface="BIZ UDPゴシック" panose="020B0400000000000000" pitchFamily="50" charset="-128"/>
                <a:cs typeface="Times New Roman" panose="02020603050405020304" pitchFamily="18" charset="0"/>
              </a:rPr>
              <a:t>機関に拡充予定</a:t>
            </a:r>
            <a:r>
              <a:rPr lang="ja-JP" altLang="en-US" sz="1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13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422175" indent="-285750" algn="just">
              <a:lnSpc>
                <a:spcPts val="1600"/>
              </a:lnSpc>
              <a:spcBef>
                <a:spcPts val="600"/>
              </a:spcBef>
              <a:buFont typeface="Arial" panose="020B0604020202020204" pitchFamily="34" charset="0"/>
              <a:buChar char="•"/>
            </a:pPr>
            <a:r>
              <a:rPr lang="ja-JP" altLang="ja-JP" sz="1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「おおさかメディカルネット</a:t>
            </a:r>
            <a:r>
              <a:rPr lang="en-US" altLang="ja-JP" sz="1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for Foreigners</a:t>
            </a:r>
            <a:r>
              <a:rPr lang="en-US" altLang="ja-JP" sz="1300" kern="100" baseline="300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」等について、対応言語に万博公式参加国の主要言語である</a:t>
            </a:r>
            <a:r>
              <a:rPr lang="ja-JP" altLang="en-US" sz="1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仏</a:t>
            </a:r>
            <a:r>
              <a:rPr lang="ja-JP" altLang="ja-JP" sz="1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語を追加</a:t>
            </a:r>
            <a:endParaRPr lang="en-US" altLang="ja-JP" sz="1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422175" indent="-285750" algn="just">
              <a:lnSpc>
                <a:spcPts val="1600"/>
              </a:lnSpc>
              <a:spcBef>
                <a:spcPts val="600"/>
              </a:spcBef>
              <a:buFont typeface="Arial" panose="020B0604020202020204" pitchFamily="34" charset="0"/>
              <a:buChar char="•"/>
            </a:pPr>
            <a:r>
              <a:rPr lang="ja-JP" altLang="ja-JP" sz="1300" b="1" u="sng"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外国人向けに日本での医療のかかり方等について、啓発する動画を作成</a:t>
            </a:r>
            <a:r>
              <a:rPr lang="ja-JP" altLang="en-US" sz="1300" b="1" u="sng" kern="100" dirty="0">
                <a:latin typeface="BIZ UDPゴシック" panose="020B0400000000000000" pitchFamily="50" charset="-128"/>
                <a:ea typeface="BIZ UDPゴシック" panose="020B0400000000000000" pitchFamily="50" charset="-128"/>
                <a:cs typeface="Times New Roman" panose="02020603050405020304" pitchFamily="18" charset="0"/>
              </a:rPr>
              <a:t>、公表</a:t>
            </a:r>
            <a:endParaRPr lang="en-US" altLang="ja-JP" sz="1100" b="1" u="sng"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422175" indent="-285750" algn="just">
              <a:lnSpc>
                <a:spcPts val="1600"/>
              </a:lnSpc>
              <a:spcBef>
                <a:spcPts val="600"/>
              </a:spcBef>
              <a:buFont typeface="Arial" panose="020B0604020202020204" pitchFamily="34" charset="0"/>
              <a:buChar char="•"/>
            </a:pPr>
            <a:endParaRPr lang="ja-JP" altLang="ja-JP" sz="1300" b="1" u="sng"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8" name="正方形/長方形 37">
            <a:extLst>
              <a:ext uri="{FF2B5EF4-FFF2-40B4-BE49-F238E27FC236}">
                <a16:creationId xmlns:a16="http://schemas.microsoft.com/office/drawing/2014/main" id="{730240DF-8506-4416-B344-90B9546F12AC}"/>
              </a:ext>
            </a:extLst>
          </p:cNvPr>
          <p:cNvSpPr/>
          <p:nvPr/>
        </p:nvSpPr>
        <p:spPr>
          <a:xfrm>
            <a:off x="532282" y="4438670"/>
            <a:ext cx="11379129" cy="900000"/>
          </a:xfrm>
          <a:prstGeom prst="rect">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3" name="テキスト ボックス 12">
            <a:extLst>
              <a:ext uri="{FF2B5EF4-FFF2-40B4-BE49-F238E27FC236}">
                <a16:creationId xmlns:a16="http://schemas.microsoft.com/office/drawing/2014/main" id="{FC935091-58A3-48D5-B3DD-1265F96FCC73}"/>
              </a:ext>
            </a:extLst>
          </p:cNvPr>
          <p:cNvSpPr txBox="1"/>
          <p:nvPr/>
        </p:nvSpPr>
        <p:spPr>
          <a:xfrm>
            <a:off x="544119" y="587777"/>
            <a:ext cx="4022544" cy="34624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lgn="just">
              <a:buFont typeface="Arial" panose="020B0604020202020204" pitchFamily="34" charset="0"/>
              <a:buChar char="•"/>
            </a:pPr>
            <a:r>
              <a:rPr lang="ja-JP" altLang="en-US" sz="1300" b="1" u="sng" kern="100" dirty="0">
                <a:latin typeface="BIZ UDPゴシック" panose="020B0400000000000000" pitchFamily="50" charset="-128"/>
                <a:ea typeface="BIZ UDPゴシック" panose="020B0400000000000000" pitchFamily="50" charset="-128"/>
                <a:cs typeface="Times New Roman" panose="02020603050405020304" pitchFamily="18" charset="0"/>
              </a:rPr>
              <a:t>「会場衛生監視センター」を令和７年２月３日から運営開始</a:t>
            </a:r>
            <a:r>
              <a:rPr lang="ja-JP" altLang="en-US" sz="13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05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050" kern="100" dirty="0">
                <a:latin typeface="BIZ UDPゴシック" panose="020B0400000000000000" pitchFamily="50" charset="-128"/>
                <a:ea typeface="BIZ UDPゴシック" panose="020B0400000000000000" pitchFamily="50" charset="-128"/>
                <a:cs typeface="Times New Roman" panose="02020603050405020304" pitchFamily="18" charset="0"/>
              </a:rPr>
              <a:t>4</a:t>
            </a:r>
            <a:r>
              <a:rPr lang="ja-JP" altLang="en-US" sz="1050" kern="100" dirty="0">
                <a:latin typeface="BIZ UDPゴシック" panose="020B0400000000000000" pitchFamily="50" charset="-128"/>
                <a:ea typeface="BIZ UDPゴシック" panose="020B0400000000000000" pitchFamily="50" charset="-128"/>
                <a:cs typeface="Times New Roman" panose="02020603050405020304" pitchFamily="18" charset="0"/>
              </a:rPr>
              <a:t>月</a:t>
            </a:r>
            <a:r>
              <a:rPr lang="en-US" altLang="ja-JP" sz="1050" kern="100" dirty="0">
                <a:latin typeface="BIZ UDPゴシック" panose="020B0400000000000000" pitchFamily="50" charset="-128"/>
                <a:ea typeface="BIZ UDPゴシック" panose="020B0400000000000000" pitchFamily="50" charset="-128"/>
                <a:cs typeface="Times New Roman" panose="02020603050405020304" pitchFamily="18" charset="0"/>
              </a:rPr>
              <a:t>1</a:t>
            </a:r>
            <a:r>
              <a:rPr lang="ja-JP" altLang="en-US" sz="1050" kern="100" dirty="0">
                <a:latin typeface="BIZ UDPゴシック" panose="020B0400000000000000" pitchFamily="50" charset="-128"/>
                <a:ea typeface="BIZ UDPゴシック" panose="020B0400000000000000" pitchFamily="50" charset="-128"/>
                <a:cs typeface="Times New Roman" panose="02020603050405020304" pitchFamily="18" charset="0"/>
              </a:rPr>
              <a:t>日時点職員　計</a:t>
            </a:r>
            <a:r>
              <a:rPr lang="en-US" altLang="ja-JP" sz="1050" kern="100" dirty="0">
                <a:latin typeface="BIZ UDPゴシック" panose="020B0400000000000000" pitchFamily="50" charset="-128"/>
                <a:ea typeface="BIZ UDPゴシック" panose="020B0400000000000000" pitchFamily="50" charset="-128"/>
                <a:cs typeface="Times New Roman" panose="02020603050405020304" pitchFamily="18" charset="0"/>
              </a:rPr>
              <a:t>18</a:t>
            </a:r>
            <a:r>
              <a:rPr lang="ja-JP" altLang="en-US" sz="1050" kern="100" dirty="0">
                <a:latin typeface="BIZ UDPゴシック" panose="020B0400000000000000" pitchFamily="50" charset="-128"/>
                <a:ea typeface="BIZ UDPゴシック" panose="020B0400000000000000" pitchFamily="50" charset="-128"/>
                <a:cs typeface="Times New Roman" panose="02020603050405020304" pitchFamily="18" charset="0"/>
              </a:rPr>
              <a:t>名</a:t>
            </a:r>
            <a:r>
              <a:rPr lang="en-US" altLang="ja-JP" sz="105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050" kern="100" dirty="0">
                <a:latin typeface="BIZ UDPゴシック" panose="020B0400000000000000" pitchFamily="50" charset="-128"/>
                <a:ea typeface="BIZ UDPゴシック" panose="020B0400000000000000" pitchFamily="50" charset="-128"/>
                <a:cs typeface="Times New Roman" panose="02020603050405020304" pitchFamily="18" charset="0"/>
              </a:rPr>
              <a:t>市</a:t>
            </a:r>
            <a:r>
              <a:rPr lang="en-US" altLang="ja-JP" sz="1050" kern="100" dirty="0">
                <a:latin typeface="BIZ UDPゴシック" panose="020B0400000000000000" pitchFamily="50" charset="-128"/>
                <a:ea typeface="BIZ UDPゴシック" panose="020B0400000000000000" pitchFamily="50" charset="-128"/>
                <a:cs typeface="Times New Roman" panose="02020603050405020304" pitchFamily="18" charset="0"/>
              </a:rPr>
              <a:t>15</a:t>
            </a:r>
            <a:r>
              <a:rPr lang="ja-JP" altLang="en-US" sz="1050" kern="100" dirty="0">
                <a:latin typeface="BIZ UDPゴシック" panose="020B0400000000000000" pitchFamily="50" charset="-128"/>
                <a:ea typeface="BIZ UDPゴシック" panose="020B0400000000000000" pitchFamily="50" charset="-128"/>
                <a:cs typeface="Times New Roman" panose="02020603050405020304" pitchFamily="18" charset="0"/>
              </a:rPr>
              <a:t>名・府３名））</a:t>
            </a:r>
            <a:endParaRPr lang="en-US" alt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ts val="560"/>
              </a:lnSpc>
              <a:spcBef>
                <a:spcPts val="600"/>
              </a:spcBef>
            </a:pPr>
            <a:endParaRPr lang="en-US" altLang="ja-JP" sz="1300" b="1" u="sng"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285750" indent="-285750" algn="just">
              <a:spcBef>
                <a:spcPts val="600"/>
              </a:spcBef>
              <a:buFont typeface="Arial" panose="020B0604020202020204" pitchFamily="34" charset="0"/>
              <a:buChar char="•"/>
            </a:pPr>
            <a:endParaRPr lang="en-US" altLang="ja-JP" sz="1300" b="1" u="sng"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285750" indent="-285750" algn="just">
              <a:spcBef>
                <a:spcPts val="600"/>
              </a:spcBef>
              <a:buFont typeface="Arial" panose="020B0604020202020204" pitchFamily="34" charset="0"/>
              <a:buChar char="•"/>
            </a:pPr>
            <a:endParaRPr lang="en-US" altLang="ja-JP" sz="1300" b="1" u="sng"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285750" indent="-285750" algn="just">
              <a:spcBef>
                <a:spcPts val="600"/>
              </a:spcBef>
              <a:buFont typeface="Arial" panose="020B0604020202020204" pitchFamily="34" charset="0"/>
              <a:buChar char="•"/>
            </a:pPr>
            <a:endParaRPr lang="en-US" altLang="ja-JP" sz="1300" b="1" u="sng"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285750" indent="-285750" algn="just">
              <a:spcBef>
                <a:spcPts val="600"/>
              </a:spcBef>
              <a:buFont typeface="Arial" panose="020B0604020202020204" pitchFamily="34" charset="0"/>
              <a:buChar char="•"/>
            </a:pPr>
            <a:endParaRPr lang="en-US" altLang="ja-JP" sz="1300" b="1" u="sng"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285750" indent="-285750" algn="just">
              <a:lnSpc>
                <a:spcPts val="560"/>
              </a:lnSpc>
              <a:spcBef>
                <a:spcPts val="600"/>
              </a:spcBef>
              <a:buFont typeface="Arial" panose="020B0604020202020204" pitchFamily="34" charset="0"/>
              <a:buChar char="•"/>
            </a:pPr>
            <a:endParaRPr lang="en-US" altLang="ja-JP" sz="1300" b="1" u="sng"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285750" indent="-285750" algn="just">
              <a:spcBef>
                <a:spcPts val="600"/>
              </a:spcBef>
              <a:buFont typeface="Arial" panose="020B0604020202020204" pitchFamily="34" charset="0"/>
              <a:buChar char="•"/>
            </a:pPr>
            <a:r>
              <a:rPr lang="ja-JP" altLang="en-US" sz="1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府内の宿泊施設や万博に関連する食品関係施設等に対する監視指導を</a:t>
            </a:r>
            <a:r>
              <a:rPr lang="ja-JP" altLang="en-US" sz="1300" kern="100" dirty="0">
                <a:latin typeface="BIZ UDPゴシック" panose="020B0400000000000000" pitchFamily="50" charset="-128"/>
                <a:ea typeface="BIZ UDPゴシック" panose="020B0400000000000000" pitchFamily="50" charset="-128"/>
                <a:cs typeface="Times New Roman" panose="02020603050405020304" pitchFamily="18" charset="0"/>
              </a:rPr>
              <a:t>強化するとともに、</a:t>
            </a:r>
            <a:r>
              <a:rPr lang="ja-JP" altLang="en-US" sz="1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衛生</a:t>
            </a:r>
            <a:r>
              <a:rPr lang="zh-TW" altLang="en-US" sz="1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管理</a:t>
            </a:r>
            <a:r>
              <a:rPr lang="ja-JP" altLang="en-US" sz="1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や</a:t>
            </a:r>
            <a:r>
              <a:rPr lang="ja-JP" altLang="en-US" sz="1300" kern="100" dirty="0">
                <a:latin typeface="BIZ UDPゴシック" panose="020B0400000000000000" pitchFamily="50" charset="-128"/>
                <a:ea typeface="BIZ UDPゴシック" panose="020B0400000000000000" pitchFamily="50" charset="-128"/>
                <a:cs typeface="Times New Roman" panose="02020603050405020304" pitchFamily="18" charset="0"/>
              </a:rPr>
              <a:t>食品衛生の講習会等を実施</a:t>
            </a:r>
            <a:endParaRPr lang="en-US" altLang="ja-JP" sz="13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285750" indent="-285750" algn="just">
              <a:spcBef>
                <a:spcPts val="600"/>
              </a:spcBef>
              <a:buFont typeface="Arial" panose="020B0604020202020204" pitchFamily="34" charset="0"/>
              <a:buChar char="•"/>
            </a:pPr>
            <a:r>
              <a:rPr lang="ja-JP" altLang="en-US" sz="1300" kern="100" dirty="0">
                <a:latin typeface="BIZ UDPゴシック" panose="020B0400000000000000" pitchFamily="50" charset="-128"/>
                <a:ea typeface="BIZ UDPゴシック" panose="020B0400000000000000" pitchFamily="50" charset="-128"/>
                <a:cs typeface="Times New Roman" panose="02020603050405020304" pitchFamily="18" charset="0"/>
              </a:rPr>
              <a:t>来阪外国人が安全安心に滞在できるよう、食物アレルギー発生防止のピクトグラム</a:t>
            </a:r>
            <a:r>
              <a:rPr lang="ja-JP" altLang="en-US" sz="1300" dirty="0">
                <a:latin typeface="BIZ UDPゴシック" panose="020B0400000000000000" pitchFamily="50" charset="-128"/>
                <a:ea typeface="BIZ UDPゴシック" panose="020B0400000000000000" pitchFamily="50" charset="-128"/>
              </a:rPr>
              <a:t>を活用した多言語コミュニケーションシートの作成、</a:t>
            </a:r>
            <a:r>
              <a:rPr lang="ja-JP" altLang="en-US" sz="1300" kern="100" dirty="0">
                <a:latin typeface="BIZ UDPゴシック" panose="020B0400000000000000" pitchFamily="50" charset="-128"/>
                <a:ea typeface="BIZ UDPゴシック" panose="020B0400000000000000" pitchFamily="50" charset="-128"/>
                <a:cs typeface="Times New Roman" panose="02020603050405020304" pitchFamily="18" charset="0"/>
              </a:rPr>
              <a:t>宿泊マナー啓発チラシの配布</a:t>
            </a:r>
            <a:endParaRPr lang="en-US" altLang="ja-JP" sz="13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 name="四角形: 角を丸くする 2">
            <a:extLst>
              <a:ext uri="{FF2B5EF4-FFF2-40B4-BE49-F238E27FC236}">
                <a16:creationId xmlns:a16="http://schemas.microsoft.com/office/drawing/2014/main" id="{D1799528-C46A-494D-9900-BE3F006D23E1}"/>
              </a:ext>
            </a:extLst>
          </p:cNvPr>
          <p:cNvSpPr/>
          <p:nvPr/>
        </p:nvSpPr>
        <p:spPr>
          <a:xfrm>
            <a:off x="934625" y="1157111"/>
            <a:ext cx="3351562" cy="1260000"/>
          </a:xfrm>
          <a:prstGeom prst="roundRect">
            <a:avLst/>
          </a:prstGeom>
          <a:solidFill>
            <a:schemeClr val="accent1">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5" name="正方形/長方形 4"/>
          <p:cNvSpPr/>
          <p:nvPr/>
        </p:nvSpPr>
        <p:spPr>
          <a:xfrm>
            <a:off x="4598588" y="6639612"/>
            <a:ext cx="3464225" cy="195943"/>
          </a:xfrm>
          <a:prstGeom prst="rect">
            <a:avLst/>
          </a:prstGeom>
          <a:solidFill>
            <a:srgbClr val="E6001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 name="スライド番号プレースホルダー 3">
            <a:extLst>
              <a:ext uri="{FF2B5EF4-FFF2-40B4-BE49-F238E27FC236}">
                <a16:creationId xmlns:a16="http://schemas.microsoft.com/office/drawing/2014/main" id="{193B2F13-82B5-4A67-CE6B-3F400196AFA0}"/>
              </a:ext>
            </a:extLst>
          </p:cNvPr>
          <p:cNvSpPr>
            <a:spLocks noGrp="1"/>
          </p:cNvSpPr>
          <p:nvPr>
            <p:ph type="sldNum" sz="quarter" idx="2"/>
          </p:nvPr>
        </p:nvSpPr>
        <p:spPr>
          <a:xfrm>
            <a:off x="11836791" y="6379695"/>
            <a:ext cx="326369" cy="426463"/>
          </a:xfrm>
        </p:spPr>
        <p:txBody>
          <a:bodyPr/>
          <a:lstStyle/>
          <a:p>
            <a:fld id="{86CB4B4D-7CA3-9044-876B-883B54F8677D}" type="slidenum">
              <a:rPr lang="en-US" altLang="ja-JP" sz="1600" b="1" smtClean="0">
                <a:solidFill>
                  <a:schemeClr val="tx1"/>
                </a:solidFill>
                <a:latin typeface="游ゴシック" panose="020B0400000000000000" pitchFamily="50" charset="-128"/>
                <a:ea typeface="游ゴシック" panose="020B0400000000000000" pitchFamily="50" charset="-128"/>
              </a:rPr>
              <a:t>5</a:t>
            </a:fld>
            <a:endParaRPr lang="ja-JP" altLang="en-US" sz="1600" b="1" dirty="0">
              <a:solidFill>
                <a:schemeClr val="tx1"/>
              </a:solidFill>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A4612822-417A-4080-B724-E9CD87B0AA79}"/>
              </a:ext>
            </a:extLst>
          </p:cNvPr>
          <p:cNvSpPr txBox="1"/>
          <p:nvPr/>
        </p:nvSpPr>
        <p:spPr>
          <a:xfrm>
            <a:off x="267730" y="244074"/>
            <a:ext cx="7217507"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1"/>
            <a:r>
              <a:rPr lang="ja-JP" altLang="en-US" sz="1600" b="1" dirty="0">
                <a:latin typeface="BIZ UDPゴシック" panose="020B0400000000000000" pitchFamily="50" charset="-128"/>
                <a:ea typeface="BIZ UDPゴシック" panose="020B0400000000000000" pitchFamily="50" charset="-128"/>
              </a:rPr>
              <a:t>（３）衛生対策の実施（「会場衛生監視センター」の運営等）</a:t>
            </a:r>
          </a:p>
        </p:txBody>
      </p:sp>
      <p:sp>
        <p:nvSpPr>
          <p:cNvPr id="18" name="テキスト ボックス 17">
            <a:extLst>
              <a:ext uri="{FF2B5EF4-FFF2-40B4-BE49-F238E27FC236}">
                <a16:creationId xmlns:a16="http://schemas.microsoft.com/office/drawing/2014/main" id="{A157D46D-4B65-4793-960F-B962F686EF08}"/>
              </a:ext>
            </a:extLst>
          </p:cNvPr>
          <p:cNvSpPr txBox="1"/>
          <p:nvPr/>
        </p:nvSpPr>
        <p:spPr>
          <a:xfrm>
            <a:off x="305830" y="4131069"/>
            <a:ext cx="3704416"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1"/>
            <a:r>
              <a:rPr lang="ja-JP" altLang="en-US" sz="1600" b="1" dirty="0">
                <a:latin typeface="BIZ UDPゴシック" panose="020B0400000000000000" pitchFamily="50" charset="-128"/>
                <a:ea typeface="BIZ UDPゴシック" panose="020B0400000000000000" pitchFamily="50" charset="-128"/>
              </a:rPr>
              <a:t>（４）外国人患者受入れ体制の整備</a:t>
            </a:r>
          </a:p>
        </p:txBody>
      </p:sp>
      <p:sp>
        <p:nvSpPr>
          <p:cNvPr id="20" name="テキスト ボックス 19">
            <a:extLst>
              <a:ext uri="{FF2B5EF4-FFF2-40B4-BE49-F238E27FC236}">
                <a16:creationId xmlns:a16="http://schemas.microsoft.com/office/drawing/2014/main" id="{CF2CE4DF-E2A0-4DA9-839D-E8CC64CB89F5}"/>
              </a:ext>
            </a:extLst>
          </p:cNvPr>
          <p:cNvSpPr txBox="1"/>
          <p:nvPr/>
        </p:nvSpPr>
        <p:spPr>
          <a:xfrm>
            <a:off x="305830" y="5369256"/>
            <a:ext cx="2742010"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1"/>
            <a:r>
              <a:rPr lang="ja-JP" altLang="en-US" sz="1600" b="1" dirty="0">
                <a:latin typeface="BIZ UDPゴシック" panose="020B0400000000000000" pitchFamily="50" charset="-128"/>
                <a:ea typeface="BIZ UDPゴシック" panose="020B0400000000000000" pitchFamily="50" charset="-128"/>
              </a:rPr>
              <a:t>（５）</a:t>
            </a:r>
            <a:r>
              <a:rPr lang="zh-TW" altLang="en-US" sz="1600" b="1" dirty="0">
                <a:latin typeface="BIZ UDPゴシック" panose="020B0400000000000000" pitchFamily="50" charset="-128"/>
                <a:ea typeface="BIZ UDPゴシック" panose="020B0400000000000000" pitchFamily="50" charset="-128"/>
              </a:rPr>
              <a:t>毒劇物適正管理</a:t>
            </a:r>
          </a:p>
        </p:txBody>
      </p:sp>
      <p:sp>
        <p:nvSpPr>
          <p:cNvPr id="21" name="テキスト ボックス 196">
            <a:extLst>
              <a:ext uri="{FF2B5EF4-FFF2-40B4-BE49-F238E27FC236}">
                <a16:creationId xmlns:a16="http://schemas.microsoft.com/office/drawing/2014/main" id="{BB6DA2D6-9311-456D-8CD8-AA6B1687AE0E}"/>
              </a:ext>
            </a:extLst>
          </p:cNvPr>
          <p:cNvSpPr txBox="1"/>
          <p:nvPr/>
        </p:nvSpPr>
        <p:spPr>
          <a:xfrm>
            <a:off x="470113" y="5749480"/>
            <a:ext cx="8314539" cy="631420"/>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52425" indent="-285750" algn="just">
              <a:spcBef>
                <a:spcPts val="600"/>
              </a:spcBef>
              <a:buFont typeface="Arial" panose="020B0604020202020204" pitchFamily="34" charset="0"/>
              <a:buChar char="•"/>
            </a:pPr>
            <a:r>
              <a:rPr lang="ja-JP" altLang="en-US" sz="1300" kern="100" dirty="0">
                <a:latin typeface="BIZ UDPゴシック" panose="020B0400000000000000" pitchFamily="50" charset="-128"/>
                <a:ea typeface="BIZ UDPゴシック" panose="020B0400000000000000" pitchFamily="50" charset="-128"/>
                <a:cs typeface="Times New Roman" panose="02020603050405020304" pitchFamily="18" charset="0"/>
              </a:rPr>
              <a:t>毒劇物の保管管理の適正化を図るため、毒劇物の関連業者向けの講習会や監視指導を実施</a:t>
            </a:r>
            <a:endParaRPr lang="en-US" altLang="ja-JP" sz="13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352425" indent="-285750" algn="just">
              <a:spcBef>
                <a:spcPts val="600"/>
              </a:spcBef>
              <a:buFont typeface="Arial" panose="020B0604020202020204" pitchFamily="34" charset="0"/>
              <a:buChar char="•"/>
            </a:pPr>
            <a:r>
              <a:rPr lang="ja-JP" altLang="en-US" sz="1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テロ発生時に必要な解毒剤のうち不足が見込まれるものを確保、医療機関等への迅速な供給体制を整備</a:t>
            </a:r>
          </a:p>
          <a:p>
            <a:pPr marL="200025" indent="-133350" algn="just">
              <a:spcBef>
                <a:spcPts val="600"/>
              </a:spcBef>
            </a:pPr>
            <a:endParaRPr lang="ja-JP" sz="1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23" name="図 22">
            <a:extLst>
              <a:ext uri="{FF2B5EF4-FFF2-40B4-BE49-F238E27FC236}">
                <a16:creationId xmlns:a16="http://schemas.microsoft.com/office/drawing/2014/main" id="{C4025979-7ABC-4B65-86EA-01FD65CBFF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5363" t="29255" r="2029" b="28699"/>
          <a:stretch/>
        </p:blipFill>
        <p:spPr>
          <a:xfrm>
            <a:off x="8742645" y="5206365"/>
            <a:ext cx="1796058" cy="1057156"/>
          </a:xfrm>
          <a:prstGeom prst="rect">
            <a:avLst/>
          </a:prstGeom>
        </p:spPr>
      </p:pic>
      <p:grpSp>
        <p:nvGrpSpPr>
          <p:cNvPr id="24" name="グループ化 23">
            <a:extLst>
              <a:ext uri="{FF2B5EF4-FFF2-40B4-BE49-F238E27FC236}">
                <a16:creationId xmlns:a16="http://schemas.microsoft.com/office/drawing/2014/main" id="{FB6BE60C-C99E-499B-B64D-142E923E74CE}"/>
              </a:ext>
            </a:extLst>
          </p:cNvPr>
          <p:cNvGrpSpPr/>
          <p:nvPr/>
        </p:nvGrpSpPr>
        <p:grpSpPr>
          <a:xfrm>
            <a:off x="8854072" y="5295099"/>
            <a:ext cx="474729" cy="461422"/>
            <a:chOff x="7651301" y="11436758"/>
            <a:chExt cx="646428" cy="665937"/>
          </a:xfrm>
        </p:grpSpPr>
        <p:sp>
          <p:nvSpPr>
            <p:cNvPr id="27" name="楕円 26">
              <a:extLst>
                <a:ext uri="{FF2B5EF4-FFF2-40B4-BE49-F238E27FC236}">
                  <a16:creationId xmlns:a16="http://schemas.microsoft.com/office/drawing/2014/main" id="{6638BF9D-692B-4650-B54A-7319C04D60AF}"/>
                </a:ext>
              </a:extLst>
            </p:cNvPr>
            <p:cNvSpPr/>
            <p:nvPr/>
          </p:nvSpPr>
          <p:spPr>
            <a:xfrm>
              <a:off x="7651301" y="11436758"/>
              <a:ext cx="646428" cy="665937"/>
            </a:xfrm>
            <a:prstGeom prst="ellipse">
              <a:avLst/>
            </a:prstGeom>
            <a:solidFill>
              <a:srgbClr val="5B9BD5">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8" name="フローチャート: 組合せ 27">
              <a:extLst>
                <a:ext uri="{FF2B5EF4-FFF2-40B4-BE49-F238E27FC236}">
                  <a16:creationId xmlns:a16="http://schemas.microsoft.com/office/drawing/2014/main" id="{43B632BD-C4AF-4A4E-979B-82CCB4206213}"/>
                </a:ext>
              </a:extLst>
            </p:cNvPr>
            <p:cNvSpPr/>
            <p:nvPr/>
          </p:nvSpPr>
          <p:spPr>
            <a:xfrm rot="16200000">
              <a:off x="7825205" y="11594175"/>
              <a:ext cx="384336" cy="351105"/>
            </a:xfrm>
            <a:prstGeom prst="flowChartMerge">
              <a:avLst/>
            </a:prstGeom>
            <a:solidFill>
              <a:srgbClr val="5B9BD5">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pic>
        <p:nvPicPr>
          <p:cNvPr id="29" name="図 28">
            <a:extLst>
              <a:ext uri="{FF2B5EF4-FFF2-40B4-BE49-F238E27FC236}">
                <a16:creationId xmlns:a16="http://schemas.microsoft.com/office/drawing/2014/main" id="{BDB1BB56-8449-4788-A62C-09440887B1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178" t="6606" r="600" b="4312"/>
          <a:stretch/>
        </p:blipFill>
        <p:spPr>
          <a:xfrm>
            <a:off x="10040732" y="4499075"/>
            <a:ext cx="1796059" cy="1018080"/>
          </a:xfrm>
          <a:prstGeom prst="rect">
            <a:avLst/>
          </a:prstGeom>
        </p:spPr>
      </p:pic>
      <p:sp>
        <p:nvSpPr>
          <p:cNvPr id="25" name="テキスト ボックス 24">
            <a:extLst>
              <a:ext uri="{FF2B5EF4-FFF2-40B4-BE49-F238E27FC236}">
                <a16:creationId xmlns:a16="http://schemas.microsoft.com/office/drawing/2014/main" id="{8786F815-3F10-4CCC-BD33-C5DF1540355E}"/>
              </a:ext>
            </a:extLst>
          </p:cNvPr>
          <p:cNvSpPr txBox="1"/>
          <p:nvPr/>
        </p:nvSpPr>
        <p:spPr>
          <a:xfrm>
            <a:off x="785262" y="1178002"/>
            <a:ext cx="3500925" cy="1169551"/>
          </a:xfrm>
          <a:prstGeom prst="rect">
            <a:avLst/>
          </a:prstGeom>
          <a:noFill/>
          <a:ln cmpd="dbl">
            <a:noFill/>
          </a:ln>
        </p:spPr>
        <p:txBody>
          <a:bodyPr wrap="square" rtlCol="0">
            <a:spAutoFit/>
          </a:bodyPr>
          <a:lstStyle/>
          <a:p>
            <a:pPr marL="252000"/>
            <a:r>
              <a:rPr lang="ja-JP" altLang="en-US" sz="1000" b="1" u="sng" dirty="0">
                <a:latin typeface="BIZ UDPゴシック" panose="020B0400000000000000" pitchFamily="50" charset="-128"/>
                <a:ea typeface="BIZ UDPゴシック" panose="020B0400000000000000" pitchFamily="50" charset="-128"/>
              </a:rPr>
              <a:t>主な業務</a:t>
            </a:r>
            <a:endParaRPr lang="en-US" altLang="ja-JP" sz="1000" b="1" u="sng" dirty="0">
              <a:latin typeface="BIZ UDPゴシック" panose="020B0400000000000000" pitchFamily="50" charset="-128"/>
              <a:ea typeface="BIZ UDPゴシック" panose="020B0400000000000000" pitchFamily="50" charset="-128"/>
            </a:endParaRPr>
          </a:p>
          <a:p>
            <a:pPr marL="252000"/>
            <a:r>
              <a:rPr lang="ja-JP" altLang="en-US" sz="1000" dirty="0">
                <a:latin typeface="BIZ UDPゴシック" panose="020B0400000000000000" pitchFamily="50" charset="-128"/>
                <a:ea typeface="BIZ UDPゴシック" panose="020B0400000000000000" pitchFamily="50" charset="-128"/>
              </a:rPr>
              <a:t>　・　食品営業施設等の許可・届出受付</a:t>
            </a:r>
            <a:endParaRPr lang="en-US" altLang="ja-JP" sz="1000" dirty="0">
              <a:latin typeface="BIZ UDPゴシック" panose="020B0400000000000000" pitchFamily="50" charset="-128"/>
              <a:ea typeface="BIZ UDPゴシック" panose="020B0400000000000000" pitchFamily="50" charset="-128"/>
            </a:endParaRPr>
          </a:p>
          <a:p>
            <a:pPr marL="252000"/>
            <a:r>
              <a:rPr lang="ja-JP" altLang="en-US" sz="1000" dirty="0">
                <a:latin typeface="BIZ UDPゴシック" panose="020B0400000000000000" pitchFamily="50" charset="-128"/>
                <a:ea typeface="BIZ UDPゴシック" panose="020B0400000000000000" pitchFamily="50" charset="-128"/>
              </a:rPr>
              <a:t>　・　飲食店、パビリオン、イベント会場等の監視指導</a:t>
            </a:r>
            <a:endParaRPr lang="en-US" altLang="ja-JP" sz="1000" dirty="0">
              <a:latin typeface="BIZ UDPゴシック" panose="020B0400000000000000" pitchFamily="50" charset="-128"/>
              <a:ea typeface="BIZ UDPゴシック" panose="020B0400000000000000" pitchFamily="50" charset="-128"/>
            </a:endParaRPr>
          </a:p>
          <a:p>
            <a:pPr marL="252000"/>
            <a:r>
              <a:rPr lang="ja-JP" altLang="en-US" sz="1000" dirty="0">
                <a:latin typeface="BIZ UDPゴシック" panose="020B0400000000000000" pitchFamily="50" charset="-128"/>
                <a:ea typeface="BIZ UDPゴシック" panose="020B0400000000000000" pitchFamily="50" charset="-128"/>
              </a:rPr>
              <a:t>　・　販売食品の収去検査、食中毒発生時の対応　</a:t>
            </a:r>
            <a:endParaRPr lang="en-US" altLang="ja-JP" sz="1000" dirty="0">
              <a:latin typeface="BIZ UDPゴシック" panose="020B0400000000000000" pitchFamily="50" charset="-128"/>
              <a:ea typeface="BIZ UDPゴシック" panose="020B0400000000000000" pitchFamily="50" charset="-128"/>
            </a:endParaRPr>
          </a:p>
          <a:p>
            <a:pPr marL="252000"/>
            <a:r>
              <a:rPr lang="ja-JP" altLang="en-US" sz="1000" dirty="0">
                <a:latin typeface="BIZ UDPゴシック" panose="020B0400000000000000" pitchFamily="50" charset="-128"/>
                <a:ea typeface="BIZ UDPゴシック" panose="020B0400000000000000" pitchFamily="50" charset="-128"/>
              </a:rPr>
              <a:t>　・　来場者に対する食中毒予防の普及啓発</a:t>
            </a:r>
            <a:endParaRPr lang="en-US" altLang="ja-JP" sz="1000" dirty="0">
              <a:latin typeface="BIZ UDPゴシック" panose="020B0400000000000000" pitchFamily="50" charset="-128"/>
              <a:ea typeface="BIZ UDPゴシック" panose="020B0400000000000000" pitchFamily="50" charset="-128"/>
            </a:endParaRPr>
          </a:p>
          <a:p>
            <a:pPr marL="252000"/>
            <a:r>
              <a:rPr lang="ja-JP" altLang="en-US" sz="1000" dirty="0">
                <a:latin typeface="BIZ UDPゴシック" panose="020B0400000000000000" pitchFamily="50" charset="-128"/>
                <a:ea typeface="BIZ UDPゴシック" panose="020B0400000000000000" pitchFamily="50" charset="-128"/>
              </a:rPr>
              <a:t>　・　建築物等の空気環境測定や水質検査等</a:t>
            </a:r>
            <a:endParaRPr lang="en-US" altLang="ja-JP" sz="1000" dirty="0">
              <a:latin typeface="BIZ UDPゴシック" panose="020B0400000000000000" pitchFamily="50" charset="-128"/>
              <a:ea typeface="BIZ UDPゴシック" panose="020B0400000000000000" pitchFamily="50" charset="-128"/>
            </a:endParaRPr>
          </a:p>
          <a:p>
            <a:pPr marL="252000"/>
            <a:r>
              <a:rPr lang="ja-JP" altLang="en-US" sz="1000" dirty="0">
                <a:latin typeface="BIZ UDPゴシック" panose="020B0400000000000000" pitchFamily="50" charset="-128"/>
                <a:ea typeface="BIZ UDPゴシック" panose="020B0400000000000000" pitchFamily="50" charset="-128"/>
              </a:rPr>
              <a:t>　・　そ族昆虫類の生息状況調査等</a:t>
            </a:r>
            <a:endParaRPr lang="en-US" altLang="ja-JP" sz="1000" dirty="0">
              <a:latin typeface="BIZ UDPゴシック" panose="020B0400000000000000" pitchFamily="50" charset="-128"/>
              <a:ea typeface="BIZ UDPゴシック" panose="020B0400000000000000" pitchFamily="50" charset="-128"/>
            </a:endParaRPr>
          </a:p>
        </p:txBody>
      </p:sp>
      <p:pic>
        <p:nvPicPr>
          <p:cNvPr id="26" name="図 25">
            <a:extLst>
              <a:ext uri="{FF2B5EF4-FFF2-40B4-BE49-F238E27FC236}">
                <a16:creationId xmlns:a16="http://schemas.microsoft.com/office/drawing/2014/main" id="{D1959A6C-5F2E-440D-A6C1-5968AD1030B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15110" y="772134"/>
            <a:ext cx="3195426" cy="1386400"/>
          </a:xfrm>
          <a:prstGeom prst="rect">
            <a:avLst/>
          </a:prstGeom>
        </p:spPr>
      </p:pic>
      <p:sp>
        <p:nvSpPr>
          <p:cNvPr id="30" name="テキスト ボックス 29">
            <a:extLst>
              <a:ext uri="{FF2B5EF4-FFF2-40B4-BE49-F238E27FC236}">
                <a16:creationId xmlns:a16="http://schemas.microsoft.com/office/drawing/2014/main" id="{72193D67-D653-42BA-A923-87E11510685C}"/>
              </a:ext>
            </a:extLst>
          </p:cNvPr>
          <p:cNvSpPr txBox="1"/>
          <p:nvPr/>
        </p:nvSpPr>
        <p:spPr>
          <a:xfrm>
            <a:off x="6377814" y="2120852"/>
            <a:ext cx="1681169" cy="200055"/>
          </a:xfrm>
          <a:prstGeom prst="rect">
            <a:avLst/>
          </a:prstGeom>
          <a:noFill/>
        </p:spPr>
        <p:txBody>
          <a:bodyPr wrap="square" rtlCol="0">
            <a:spAutoFit/>
          </a:bodyPr>
          <a:lstStyle/>
          <a:p>
            <a:r>
              <a:rPr kumimoji="1" lang="ja-JP" altLang="en-US" sz="700" dirty="0">
                <a:latin typeface="BIZ UDPゴシック" panose="020B0400000000000000" pitchFamily="50" charset="-128"/>
                <a:ea typeface="BIZ UDPゴシック" panose="020B0400000000000000" pitchFamily="50" charset="-128"/>
              </a:rPr>
              <a:t>会場衛生監視センターが入る管理棟</a:t>
            </a:r>
          </a:p>
        </p:txBody>
      </p:sp>
      <p:pic>
        <p:nvPicPr>
          <p:cNvPr id="31" name="図 30">
            <a:extLst>
              <a:ext uri="{FF2B5EF4-FFF2-40B4-BE49-F238E27FC236}">
                <a16:creationId xmlns:a16="http://schemas.microsoft.com/office/drawing/2014/main" id="{DB6933F8-720E-4601-914B-298B530585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70509" y="762072"/>
            <a:ext cx="3666282" cy="2589109"/>
          </a:xfrm>
          <a:prstGeom prst="rect">
            <a:avLst/>
          </a:prstGeom>
        </p:spPr>
      </p:pic>
      <p:sp>
        <p:nvSpPr>
          <p:cNvPr id="32" name="テキスト ボックス 31">
            <a:extLst>
              <a:ext uri="{FF2B5EF4-FFF2-40B4-BE49-F238E27FC236}">
                <a16:creationId xmlns:a16="http://schemas.microsoft.com/office/drawing/2014/main" id="{92D755D4-B568-4A78-BABB-6BFE5622D0EA}"/>
              </a:ext>
            </a:extLst>
          </p:cNvPr>
          <p:cNvSpPr txBox="1"/>
          <p:nvPr/>
        </p:nvSpPr>
        <p:spPr>
          <a:xfrm>
            <a:off x="10601223" y="5477214"/>
            <a:ext cx="1398752" cy="200055"/>
          </a:xfrm>
          <a:prstGeom prst="rect">
            <a:avLst/>
          </a:prstGeom>
          <a:noFill/>
        </p:spPr>
        <p:txBody>
          <a:bodyPr wrap="square" rtlCol="0">
            <a:spAutoFit/>
          </a:bodyPr>
          <a:lstStyle/>
          <a:p>
            <a:r>
              <a:rPr kumimoji="1" lang="ja-JP" altLang="en-US" sz="700" dirty="0">
                <a:latin typeface="BIZ UDPゴシック" panose="020B0400000000000000" pitchFamily="50" charset="-128"/>
                <a:ea typeface="BIZ UDPゴシック" panose="020B0400000000000000" pitchFamily="50" charset="-128"/>
              </a:rPr>
              <a:t>医療機関のかかり方動画等</a:t>
            </a:r>
          </a:p>
        </p:txBody>
      </p:sp>
      <p:pic>
        <p:nvPicPr>
          <p:cNvPr id="33" name="図 32">
            <a:extLst>
              <a:ext uri="{FF2B5EF4-FFF2-40B4-BE49-F238E27FC236}">
                <a16:creationId xmlns:a16="http://schemas.microsoft.com/office/drawing/2014/main" id="{9F4EB7D9-E072-41B6-BD97-51A918EE948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15110" y="2456171"/>
            <a:ext cx="3202222" cy="1449298"/>
          </a:xfrm>
          <a:prstGeom prst="rect">
            <a:avLst/>
          </a:prstGeom>
        </p:spPr>
      </p:pic>
      <p:sp>
        <p:nvSpPr>
          <p:cNvPr id="34" name="テキスト ボックス 33">
            <a:extLst>
              <a:ext uri="{FF2B5EF4-FFF2-40B4-BE49-F238E27FC236}">
                <a16:creationId xmlns:a16="http://schemas.microsoft.com/office/drawing/2014/main" id="{4E132DD8-550E-467E-978C-DCD4F1BFE554}"/>
              </a:ext>
            </a:extLst>
          </p:cNvPr>
          <p:cNvSpPr txBox="1"/>
          <p:nvPr/>
        </p:nvSpPr>
        <p:spPr>
          <a:xfrm>
            <a:off x="7126104" y="3865115"/>
            <a:ext cx="1121460" cy="200055"/>
          </a:xfrm>
          <a:prstGeom prst="rect">
            <a:avLst/>
          </a:prstGeom>
          <a:noFill/>
        </p:spPr>
        <p:txBody>
          <a:bodyPr wrap="square" rtlCol="0">
            <a:spAutoFit/>
          </a:bodyPr>
          <a:lstStyle/>
          <a:p>
            <a:r>
              <a:rPr kumimoji="1" lang="ja-JP" altLang="en-US" sz="700" dirty="0">
                <a:latin typeface="BIZ UDPゴシック" panose="020B0400000000000000" pitchFamily="50" charset="-128"/>
                <a:ea typeface="BIZ UDPゴシック" panose="020B0400000000000000" pitchFamily="50" charset="-128"/>
              </a:rPr>
              <a:t>衛生管理等講習会</a:t>
            </a:r>
          </a:p>
        </p:txBody>
      </p:sp>
      <p:sp>
        <p:nvSpPr>
          <p:cNvPr id="36" name="テキスト ボックス 35">
            <a:extLst>
              <a:ext uri="{FF2B5EF4-FFF2-40B4-BE49-F238E27FC236}">
                <a16:creationId xmlns:a16="http://schemas.microsoft.com/office/drawing/2014/main" id="{7924949A-7128-47B1-84BC-2833EFAD9252}"/>
              </a:ext>
            </a:extLst>
          </p:cNvPr>
          <p:cNvSpPr txBox="1"/>
          <p:nvPr/>
        </p:nvSpPr>
        <p:spPr>
          <a:xfrm>
            <a:off x="10115352" y="3323696"/>
            <a:ext cx="1796059" cy="200055"/>
          </a:xfrm>
          <a:prstGeom prst="rect">
            <a:avLst/>
          </a:prstGeom>
          <a:noFill/>
        </p:spPr>
        <p:txBody>
          <a:bodyPr wrap="square" rtlCol="0">
            <a:spAutoFit/>
          </a:bodyPr>
          <a:lstStyle/>
          <a:p>
            <a:r>
              <a:rPr kumimoji="1" lang="ja-JP" altLang="en-US" sz="700" dirty="0">
                <a:latin typeface="BIZ UDPゴシック" panose="020B0400000000000000" pitchFamily="50" charset="-128"/>
                <a:ea typeface="BIZ UDPゴシック" panose="020B0400000000000000" pitchFamily="50" charset="-128"/>
              </a:rPr>
              <a:t>食物アレルギーコミュニケーションシート</a:t>
            </a:r>
          </a:p>
        </p:txBody>
      </p:sp>
      <p:sp>
        <p:nvSpPr>
          <p:cNvPr id="37" name="正方形/長方形 36">
            <a:extLst>
              <a:ext uri="{FF2B5EF4-FFF2-40B4-BE49-F238E27FC236}">
                <a16:creationId xmlns:a16="http://schemas.microsoft.com/office/drawing/2014/main" id="{4E7A9BAE-1825-4C6F-8803-78B034F2DEA1}"/>
              </a:ext>
            </a:extLst>
          </p:cNvPr>
          <p:cNvSpPr/>
          <p:nvPr/>
        </p:nvSpPr>
        <p:spPr>
          <a:xfrm>
            <a:off x="540275" y="5703327"/>
            <a:ext cx="8001940" cy="648000"/>
          </a:xfrm>
          <a:prstGeom prst="rect">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39" name="正方形/長方形 38">
            <a:extLst>
              <a:ext uri="{FF2B5EF4-FFF2-40B4-BE49-F238E27FC236}">
                <a16:creationId xmlns:a16="http://schemas.microsoft.com/office/drawing/2014/main" id="{7BA624FF-318A-481E-A7C7-1CFA0CE880B4}"/>
              </a:ext>
            </a:extLst>
          </p:cNvPr>
          <p:cNvSpPr/>
          <p:nvPr/>
        </p:nvSpPr>
        <p:spPr>
          <a:xfrm>
            <a:off x="532281" y="581341"/>
            <a:ext cx="11379129" cy="3492000"/>
          </a:xfrm>
          <a:prstGeom prst="rect">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40" name="テキスト ボックス 39">
            <a:extLst>
              <a:ext uri="{FF2B5EF4-FFF2-40B4-BE49-F238E27FC236}">
                <a16:creationId xmlns:a16="http://schemas.microsoft.com/office/drawing/2014/main" id="{6A89E9E3-C1B1-411C-B45D-D0C4ED5875DF}"/>
              </a:ext>
            </a:extLst>
          </p:cNvPr>
          <p:cNvSpPr txBox="1"/>
          <p:nvPr/>
        </p:nvSpPr>
        <p:spPr>
          <a:xfrm>
            <a:off x="6799385" y="4938529"/>
            <a:ext cx="3314053" cy="215444"/>
          </a:xfrm>
          <a:prstGeom prst="rect">
            <a:avLst/>
          </a:prstGeom>
          <a:noFill/>
        </p:spPr>
        <p:txBody>
          <a:bodyPr wrap="square">
            <a:spAutoFit/>
          </a:bodyPr>
          <a:lstStyle/>
          <a:p>
            <a:r>
              <a:rPr lang="en-US" altLang="ja-JP" sz="800" dirty="0">
                <a:latin typeface="BIZ UDPゴシック" panose="020B0400000000000000" pitchFamily="50" charset="-128"/>
                <a:ea typeface="BIZ UDPゴシック" panose="020B0400000000000000" pitchFamily="50" charset="-128"/>
              </a:rPr>
              <a:t>※</a:t>
            </a:r>
            <a:r>
              <a:rPr lang="ja-JP" altLang="en-US" sz="800" dirty="0">
                <a:latin typeface="BIZ UDPゴシック" panose="020B0400000000000000" pitchFamily="50" charset="-128"/>
                <a:ea typeface="BIZ UDPゴシック" panose="020B0400000000000000" pitchFamily="50" charset="-128"/>
              </a:rPr>
              <a:t>外国人が医療機関を受診するとき、役立つ情報を取りまとめたサイト</a:t>
            </a:r>
          </a:p>
        </p:txBody>
      </p:sp>
    </p:spTree>
    <p:extLst>
      <p:ext uri="{BB962C8B-B14F-4D97-AF65-F5344CB8AC3E}">
        <p14:creationId xmlns:p14="http://schemas.microsoft.com/office/powerpoint/2010/main" val="45145376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257560" y="6657723"/>
            <a:ext cx="2992776" cy="195943"/>
          </a:xfrm>
          <a:prstGeom prst="rect">
            <a:avLst/>
          </a:prstGeom>
          <a:solidFill>
            <a:srgbClr val="E6001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8" name="正方形/長方形 7"/>
          <p:cNvSpPr/>
          <p:nvPr/>
        </p:nvSpPr>
        <p:spPr>
          <a:xfrm>
            <a:off x="168107" y="644039"/>
            <a:ext cx="11366864" cy="153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989378" y="106088"/>
            <a:ext cx="9430539" cy="461665"/>
          </a:xfrm>
          <a:prstGeom prst="rect">
            <a:avLst/>
          </a:prstGeom>
          <a:solidFill>
            <a:schemeClr val="tx2">
              <a:lumMod val="50000"/>
            </a:schemeClr>
          </a:solidFill>
        </p:spPr>
        <p:txBody>
          <a:bodyPr wrap="square" rtlCol="0">
            <a:spAutoFit/>
          </a:bodyPr>
          <a:lstStyle/>
          <a:p>
            <a:r>
              <a:rPr kumimoji="1" lang="ja-JP" altLang="en-US" sz="2400" b="1" dirty="0">
                <a:solidFill>
                  <a:schemeClr val="bg1"/>
                </a:solidFill>
                <a:latin typeface="BIZ UDPゴシック" panose="020B0400000000000000" pitchFamily="50" charset="-128"/>
                <a:ea typeface="BIZ UDPゴシック" panose="020B0400000000000000" pitchFamily="50" charset="-128"/>
              </a:rPr>
              <a:t>産業振興部会　　　</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sp>
        <p:nvSpPr>
          <p:cNvPr id="16" name="正方形/長方形 15"/>
          <p:cNvSpPr/>
          <p:nvPr/>
        </p:nvSpPr>
        <p:spPr>
          <a:xfrm>
            <a:off x="201844" y="503337"/>
            <a:ext cx="11366864" cy="1710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358795" y="540354"/>
            <a:ext cx="1247790" cy="338554"/>
          </a:xfrm>
          <a:prstGeom prst="rect">
            <a:avLst/>
          </a:prstGeom>
          <a:noFill/>
        </p:spPr>
        <p:txBody>
          <a:bodyPr wrap="square" rtlCol="0">
            <a:spAutoFit/>
          </a:bodyPr>
          <a:lstStyle/>
          <a:p>
            <a:r>
              <a:rPr kumimoji="1" lang="en-US" altLang="ja-JP" sz="1600" b="1" dirty="0">
                <a:latin typeface="BIZ UDPゴシック" panose="020B0400000000000000" pitchFamily="50" charset="-128"/>
                <a:ea typeface="BIZ UDPゴシック" panose="020B0400000000000000" pitchFamily="50" charset="-128"/>
              </a:rPr>
              <a:t>〈</a:t>
            </a:r>
            <a:r>
              <a:rPr kumimoji="1" lang="ja-JP" altLang="en-US" sz="1600" b="1" dirty="0">
                <a:latin typeface="BIZ UDPゴシック" panose="020B0400000000000000" pitchFamily="50" charset="-128"/>
                <a:ea typeface="BIZ UDPゴシック" panose="020B0400000000000000" pitchFamily="50" charset="-128"/>
              </a:rPr>
              <a:t>構成</a:t>
            </a:r>
            <a:r>
              <a:rPr kumimoji="1" lang="en-US" altLang="ja-JP" sz="1600" b="1" dirty="0">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2485434214"/>
              </p:ext>
            </p:extLst>
          </p:nvPr>
        </p:nvGraphicFramePr>
        <p:xfrm>
          <a:off x="243607" y="858183"/>
          <a:ext cx="11020682" cy="720560"/>
        </p:xfrm>
        <a:graphic>
          <a:graphicData uri="http://schemas.openxmlformats.org/drawingml/2006/table">
            <a:tbl>
              <a:tblPr firstRow="1" bandRow="1">
                <a:tableStyleId>{5C22544A-7EE6-4342-B048-85BDC9FD1C3A}</a:tableStyleId>
              </a:tblPr>
              <a:tblGrid>
                <a:gridCol w="5510341">
                  <a:extLst>
                    <a:ext uri="{9D8B030D-6E8A-4147-A177-3AD203B41FA5}">
                      <a16:colId xmlns:a16="http://schemas.microsoft.com/office/drawing/2014/main" val="3210187183"/>
                    </a:ext>
                  </a:extLst>
                </a:gridCol>
                <a:gridCol w="5510341">
                  <a:extLst>
                    <a:ext uri="{9D8B030D-6E8A-4147-A177-3AD203B41FA5}">
                      <a16:colId xmlns:a16="http://schemas.microsoft.com/office/drawing/2014/main" val="1381428020"/>
                    </a:ext>
                  </a:extLst>
                </a:gridCol>
              </a:tblGrid>
              <a:tr h="312118">
                <a:tc>
                  <a:txBody>
                    <a:bodyPr/>
                    <a:lstStyle/>
                    <a:p>
                      <a:pPr algn="ctr"/>
                      <a:r>
                        <a:rPr kumimoji="1" lang="ja-JP" altLang="en-US" sz="1400" dirty="0">
                          <a:latin typeface="BIZ UDPゴシック" panose="020B0400000000000000" pitchFamily="50" charset="-128"/>
                          <a:ea typeface="BIZ UDPゴシック" panose="020B0400000000000000" pitchFamily="50" charset="-128"/>
                        </a:rPr>
                        <a:t>大　　阪　　府</a:t>
                      </a:r>
                    </a:p>
                  </a:txBody>
                  <a:tcPr/>
                </a:tc>
                <a:tc>
                  <a:txBody>
                    <a:bodyPr/>
                    <a:lstStyle/>
                    <a:p>
                      <a:pPr algn="ctr"/>
                      <a:r>
                        <a:rPr kumimoji="1" lang="ja-JP" altLang="en-US" sz="1400" dirty="0">
                          <a:latin typeface="BIZ UDPゴシック" panose="020B0400000000000000" pitchFamily="50" charset="-128"/>
                          <a:ea typeface="BIZ UDPゴシック" panose="020B0400000000000000" pitchFamily="50" charset="-128"/>
                        </a:rPr>
                        <a:t>大　　阪　　市</a:t>
                      </a:r>
                    </a:p>
                  </a:txBody>
                  <a:tcPr/>
                </a:tc>
                <a:extLst>
                  <a:ext uri="{0D108BD9-81ED-4DB2-BD59-A6C34878D82A}">
                    <a16:rowId xmlns:a16="http://schemas.microsoft.com/office/drawing/2014/main" val="3769783393"/>
                  </a:ext>
                </a:extLst>
              </a:tr>
              <a:tr h="363499">
                <a:tc>
                  <a:txBody>
                    <a:bodyP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商工労働部、環境農林水産部、府民文化部</a:t>
                      </a:r>
                    </a:p>
                  </a:txBody>
                  <a:tcPr anchor="ctr"/>
                </a:tc>
                <a:tc>
                  <a:txBody>
                    <a:bodyPr/>
                    <a:lstStyle/>
                    <a:p>
                      <a:pPr algn="ctr"/>
                      <a:r>
                        <a:rPr kumimoji="1" lang="ja-JP" altLang="en-US" sz="1400" dirty="0">
                          <a:latin typeface="BIZ UDPゴシック" panose="020B0400000000000000" pitchFamily="50" charset="-128"/>
                          <a:ea typeface="BIZ UDPゴシック" panose="020B0400000000000000" pitchFamily="50" charset="-128"/>
                        </a:rPr>
                        <a:t>経済戦略局</a:t>
                      </a:r>
                    </a:p>
                  </a:txBody>
                  <a:tcPr anchor="ctr"/>
                </a:tc>
                <a:extLst>
                  <a:ext uri="{0D108BD9-81ED-4DB2-BD59-A6C34878D82A}">
                    <a16:rowId xmlns:a16="http://schemas.microsoft.com/office/drawing/2014/main" val="121864346"/>
                  </a:ext>
                </a:extLst>
              </a:tr>
            </a:tbl>
          </a:graphicData>
        </a:graphic>
      </p:graphicFrame>
      <p:sp>
        <p:nvSpPr>
          <p:cNvPr id="22" name="テキスト ボックス 21"/>
          <p:cNvSpPr txBox="1"/>
          <p:nvPr/>
        </p:nvSpPr>
        <p:spPr>
          <a:xfrm>
            <a:off x="1245405" y="509576"/>
            <a:ext cx="1001888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　</a:t>
            </a:r>
            <a:r>
              <a:rPr kumimoji="1" lang="ja-JP" altLang="en-US" sz="1600" dirty="0">
                <a:latin typeface="BIZ UDPゴシック" panose="020B0400000000000000" pitchFamily="50" charset="-128"/>
                <a:ea typeface="BIZ UDPゴシック" panose="020B0400000000000000" pitchFamily="50" charset="-128"/>
              </a:rPr>
              <a:t>部会長：大阪府商工労働部長　　　　　　　　　　　副部会長：大阪市経済戦略局長</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888A31ED-4331-4D92-826B-AA8585E8223E}"/>
              </a:ext>
            </a:extLst>
          </p:cNvPr>
          <p:cNvSpPr txBox="1"/>
          <p:nvPr/>
        </p:nvSpPr>
        <p:spPr>
          <a:xfrm>
            <a:off x="134370" y="1828726"/>
            <a:ext cx="3583671"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6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a:t>
            </a:r>
            <a:r>
              <a:rPr lang="ja-JP" altLang="en-US" sz="1600" b="1" dirty="0">
                <a:solidFill>
                  <a:schemeClr val="tx1"/>
                </a:solidFill>
                <a:latin typeface="BIZ UDPゴシック" panose="020B0400000000000000" pitchFamily="50" charset="-128"/>
                <a:ea typeface="BIZ UDPゴシック" panose="020B0400000000000000" pitchFamily="50" charset="-128"/>
              </a:rPr>
              <a:t>１</a:t>
            </a:r>
            <a:r>
              <a:rPr kumimoji="0" lang="ja-JP" altLang="en-US" sz="1600" b="1"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）万博を契機とした社会実装の実現</a:t>
            </a:r>
          </a:p>
        </p:txBody>
      </p:sp>
      <p:sp>
        <p:nvSpPr>
          <p:cNvPr id="6" name="テキスト ボックス 5">
            <a:extLst>
              <a:ext uri="{FF2B5EF4-FFF2-40B4-BE49-F238E27FC236}">
                <a16:creationId xmlns:a16="http://schemas.microsoft.com/office/drawing/2014/main" id="{D19F6A6C-E4F8-49FA-B37F-D1BBE98D4CA6}"/>
              </a:ext>
            </a:extLst>
          </p:cNvPr>
          <p:cNvSpPr txBox="1"/>
          <p:nvPr/>
        </p:nvSpPr>
        <p:spPr>
          <a:xfrm>
            <a:off x="278526" y="2180753"/>
            <a:ext cx="11634948" cy="4221152"/>
          </a:xfrm>
          <a:prstGeom prst="rect">
            <a:avLst/>
          </a:prstGeom>
          <a:noFill/>
          <a:ln w="1905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algn="l"/>
            <a:r>
              <a:rPr kumimoji="0" lang="ja-JP" altLang="en-US" sz="16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▶万博開催時を一つの到達点とした社会実装を見据えた技術革新</a:t>
            </a:r>
            <a:endParaRPr kumimoji="0" lang="en-US" altLang="ja-JP" sz="16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endParaRPr>
          </a:p>
          <a:p>
            <a:pPr algn="l"/>
            <a:r>
              <a:rPr lang="ja-JP" altLang="en-US" sz="1500" dirty="0">
                <a:latin typeface="BIZ UDPゴシック" panose="020B0400000000000000" pitchFamily="50" charset="-128"/>
                <a:ea typeface="BIZ UDPゴシック" panose="020B0400000000000000" pitchFamily="50" charset="-128"/>
              </a:rPr>
              <a:t>・万博での「空飛ぶクルマ」の</a:t>
            </a:r>
            <a:r>
              <a:rPr lang="ja-JP" altLang="en-US" sz="1500" dirty="0">
                <a:solidFill>
                  <a:schemeClr val="tx1"/>
                </a:solidFill>
                <a:latin typeface="BIZ UDPゴシック" panose="020B0400000000000000" pitchFamily="50" charset="-128"/>
                <a:ea typeface="BIZ UDPゴシック" panose="020B0400000000000000" pitchFamily="50" charset="-128"/>
              </a:rPr>
              <a:t>２地点間飛行、</a:t>
            </a:r>
            <a:r>
              <a:rPr lang="en-US" altLang="ja-JP" sz="1500" dirty="0">
                <a:latin typeface="BIZ UDPゴシック" panose="020B0400000000000000" pitchFamily="50" charset="-128"/>
                <a:ea typeface="BIZ UDPゴシック" panose="020B0400000000000000" pitchFamily="50" charset="-128"/>
              </a:rPr>
              <a:t>Beyond 5G</a:t>
            </a:r>
            <a:r>
              <a:rPr lang="ja-JP" altLang="en-US" sz="1500" dirty="0">
                <a:latin typeface="BIZ UDPゴシック" panose="020B0400000000000000" pitchFamily="50" charset="-128"/>
                <a:ea typeface="BIZ UDPゴシック" panose="020B0400000000000000" pitchFamily="50" charset="-128"/>
              </a:rPr>
              <a:t>への対応、バイオプラスチック製品のビジネス化など、万博を契機とした技術革新</a:t>
            </a:r>
            <a:endParaRPr lang="en-US" altLang="ja-JP" sz="1500" dirty="0">
              <a:latin typeface="BIZ UDPゴシック" panose="020B0400000000000000" pitchFamily="50" charset="-128"/>
              <a:ea typeface="BIZ UDPゴシック" panose="020B0400000000000000" pitchFamily="50" charset="-128"/>
            </a:endParaRPr>
          </a:p>
          <a:p>
            <a:pPr algn="l"/>
            <a:r>
              <a:rPr lang="ja-JP" altLang="en-US" sz="1500" dirty="0">
                <a:latin typeface="BIZ UDPゴシック" panose="020B0400000000000000" pitchFamily="50" charset="-128"/>
                <a:ea typeface="BIZ UDPゴシック" panose="020B0400000000000000" pitchFamily="50" charset="-128"/>
              </a:rPr>
              <a:t>　の社会実装</a:t>
            </a:r>
          </a:p>
          <a:p>
            <a:pPr algn="l"/>
            <a:r>
              <a:rPr lang="ja-JP" altLang="en-US" sz="1500" dirty="0">
                <a:latin typeface="BIZ UDPゴシック" panose="020B0400000000000000" pitchFamily="50" charset="-128"/>
                <a:ea typeface="BIZ UDPゴシック" panose="020B0400000000000000" pitchFamily="50" charset="-128"/>
              </a:rPr>
              <a:t>・</a:t>
            </a:r>
            <a:r>
              <a:rPr lang="ja-JP" altLang="en-US" sz="1500" b="1" u="sng" dirty="0">
                <a:latin typeface="BIZ UDPゴシック" panose="020B0400000000000000" pitchFamily="50" charset="-128"/>
                <a:ea typeface="BIZ UDPゴシック" panose="020B0400000000000000" pitchFamily="50" charset="-128"/>
              </a:rPr>
              <a:t>ディープテックスタートアップの輩出、スタートアップの海外進出の実現</a:t>
            </a:r>
            <a:endParaRPr lang="en-US" altLang="ja-JP" sz="1500" b="1" u="sng" dirty="0">
              <a:latin typeface="BIZ UDPゴシック" panose="020B0400000000000000" pitchFamily="50" charset="-128"/>
              <a:ea typeface="BIZ UDPゴシック" panose="020B0400000000000000" pitchFamily="50" charset="-128"/>
            </a:endParaRPr>
          </a:p>
          <a:p>
            <a:pPr algn="l"/>
            <a:r>
              <a:rPr lang="ja-JP" altLang="en-US" sz="1500" dirty="0">
                <a:latin typeface="BIZ UDPゴシック" panose="020B0400000000000000" pitchFamily="50" charset="-128"/>
                <a:ea typeface="BIZ UDPゴシック" panose="020B0400000000000000" pitchFamily="50" charset="-128"/>
              </a:rPr>
              <a:t>・</a:t>
            </a:r>
            <a:r>
              <a:rPr lang="ja-JP" altLang="en-US" sz="1500" b="1" u="sng" dirty="0">
                <a:latin typeface="BIZ UDPゴシック" panose="020B0400000000000000" pitchFamily="50" charset="-128"/>
                <a:ea typeface="BIZ UDPゴシック" panose="020B0400000000000000" pitchFamily="50" charset="-128"/>
              </a:rPr>
              <a:t>中之島クロスにおける再生医療等の産業化の推進</a:t>
            </a:r>
          </a:p>
          <a:p>
            <a:pPr algn="l"/>
            <a:r>
              <a:rPr lang="ja-JP" altLang="en-US" sz="1500" dirty="0">
                <a:latin typeface="BIZ UDPゴシック" panose="020B0400000000000000" pitchFamily="50" charset="-128"/>
                <a:ea typeface="BIZ UDPゴシック" panose="020B0400000000000000" pitchFamily="50" charset="-128"/>
              </a:rPr>
              <a:t>・</a:t>
            </a:r>
            <a:r>
              <a:rPr lang="ja-JP" altLang="en-US" sz="1500" dirty="0">
                <a:solidFill>
                  <a:schemeClr val="tx1"/>
                </a:solidFill>
                <a:latin typeface="BIZ UDPゴシック" panose="020B0400000000000000" pitchFamily="50" charset="-128"/>
                <a:ea typeface="BIZ UDPゴシック" panose="020B0400000000000000" pitchFamily="50" charset="-128"/>
              </a:rPr>
              <a:t>ヘルスケア関連の革新的技術の展示・体験会等を行う「健都</a:t>
            </a:r>
            <a:r>
              <a:rPr lang="ja-JP" altLang="en-US" sz="1500" dirty="0">
                <a:latin typeface="BIZ UDPゴシック" panose="020B0400000000000000" pitchFamily="50" charset="-128"/>
                <a:ea typeface="BIZ UDPゴシック" panose="020B0400000000000000" pitchFamily="50" charset="-128"/>
              </a:rPr>
              <a:t>万博」の開催、及び産学官民が連携した実証事業の実施　</a:t>
            </a:r>
            <a:endParaRPr lang="en-US" altLang="ja-JP" sz="1500" dirty="0">
              <a:solidFill>
                <a:srgbClr val="0070C0"/>
              </a:solidFill>
              <a:latin typeface="BIZ UDPゴシック" panose="020B0400000000000000" pitchFamily="50" charset="-128"/>
              <a:ea typeface="BIZ UDPゴシック" panose="020B0400000000000000" pitchFamily="50" charset="-128"/>
            </a:endParaRPr>
          </a:p>
        </p:txBody>
      </p:sp>
      <p:sp>
        <p:nvSpPr>
          <p:cNvPr id="2" name="スライド番号プレースホルダー 3">
            <a:extLst>
              <a:ext uri="{FF2B5EF4-FFF2-40B4-BE49-F238E27FC236}">
                <a16:creationId xmlns:a16="http://schemas.microsoft.com/office/drawing/2014/main" id="{49AB42F4-B11E-33C6-4707-117C38CE5B15}"/>
              </a:ext>
            </a:extLst>
          </p:cNvPr>
          <p:cNvSpPr>
            <a:spLocks noGrp="1"/>
          </p:cNvSpPr>
          <p:nvPr>
            <p:ph type="sldNum" sz="quarter" idx="2"/>
          </p:nvPr>
        </p:nvSpPr>
        <p:spPr>
          <a:xfrm>
            <a:off x="11836791" y="6379695"/>
            <a:ext cx="326369" cy="426463"/>
          </a:xfrm>
        </p:spPr>
        <p:txBody>
          <a:bodyPr/>
          <a:lstStyle/>
          <a:p>
            <a:fld id="{86CB4B4D-7CA3-9044-876B-883B54F8677D}" type="slidenum">
              <a:rPr lang="en-US" altLang="ja-JP" sz="1600" b="1" smtClean="0">
                <a:solidFill>
                  <a:schemeClr val="tx1"/>
                </a:solidFill>
                <a:latin typeface="游ゴシック" panose="020B0400000000000000" pitchFamily="50" charset="-128"/>
                <a:ea typeface="游ゴシック" panose="020B0400000000000000" pitchFamily="50" charset="-128"/>
              </a:rPr>
              <a:t>6</a:t>
            </a:fld>
            <a:endParaRPr lang="ja-JP" altLang="en-US" sz="1600" b="1" dirty="0">
              <a:solidFill>
                <a:schemeClr val="tx1"/>
              </a:solidFill>
              <a:latin typeface="游ゴシック" panose="020B0400000000000000" pitchFamily="50" charset="-128"/>
              <a:ea typeface="游ゴシック" panose="020B0400000000000000" pitchFamily="50" charset="-128"/>
            </a:endParaRPr>
          </a:p>
        </p:txBody>
      </p:sp>
      <p:sp>
        <p:nvSpPr>
          <p:cNvPr id="4" name="正方形/長方形 3">
            <a:extLst>
              <a:ext uri="{FF2B5EF4-FFF2-40B4-BE49-F238E27FC236}">
                <a16:creationId xmlns:a16="http://schemas.microsoft.com/office/drawing/2014/main" id="{D256D8BA-0AD2-4A34-848E-6268ACC56EBD}"/>
              </a:ext>
            </a:extLst>
          </p:cNvPr>
          <p:cNvSpPr/>
          <p:nvPr/>
        </p:nvSpPr>
        <p:spPr>
          <a:xfrm>
            <a:off x="493130" y="3704280"/>
            <a:ext cx="5837929" cy="2509681"/>
          </a:xfrm>
          <a:prstGeom prst="rect">
            <a:avLst/>
          </a:prstGeom>
          <a:noFill/>
          <a:ln w="12700" cap="flat" cmpd="sng" algn="ctr">
            <a:solidFill>
              <a:schemeClr val="accent1"/>
            </a:solidFill>
            <a:prstDash val="solid"/>
            <a:miter lim="800000"/>
          </a:ln>
          <a:effectLst/>
        </p:spPr>
        <p:txBody>
          <a:bodyPr wrap="square" rtlCol="0" anchor="ctr" anchorCtr="0">
            <a:noAutofit/>
          </a:bodyPr>
          <a:lstStyle/>
          <a:p>
            <a:pPr algn="l" defTabSz="457200" hangingPunct="1">
              <a:lnSpc>
                <a:spcPts val="2500"/>
              </a:lnSpc>
            </a:pP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　　　　　　　　　　</a:t>
            </a:r>
            <a:endParaRPr kumimoji="1" lang="ja-JP" altLang="en-US" sz="1600" b="1" kern="1200" dirty="0">
              <a:solidFill>
                <a:srgbClr val="FF0000"/>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4A36FE46-F6EA-40FA-B845-086222BFB4D0}"/>
              </a:ext>
            </a:extLst>
          </p:cNvPr>
          <p:cNvSpPr/>
          <p:nvPr/>
        </p:nvSpPr>
        <p:spPr>
          <a:xfrm>
            <a:off x="6545663" y="3704280"/>
            <a:ext cx="5291128" cy="2509681"/>
          </a:xfrm>
          <a:prstGeom prst="rect">
            <a:avLst/>
          </a:prstGeom>
          <a:noFill/>
          <a:ln w="12700" cap="flat" cmpd="sng" algn="ctr">
            <a:solidFill>
              <a:schemeClr val="accent1"/>
            </a:solidFill>
            <a:prstDash val="solid"/>
            <a:miter lim="800000"/>
          </a:ln>
          <a:effectLst/>
        </p:spPr>
        <p:txBody>
          <a:bodyPr wrap="square" rtlCol="0" anchor="ctr" anchorCtr="0">
            <a:noAutofit/>
          </a:bodyPr>
          <a:lstStyle/>
          <a:p>
            <a:pPr algn="l" defTabSz="457200" hangingPunct="1">
              <a:lnSpc>
                <a:spcPts val="2500"/>
              </a:lnSpc>
            </a:pP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　　　　　　</a:t>
            </a:r>
            <a:endParaRPr kumimoji="1" lang="ja-JP" altLang="en-US" sz="1600" b="1" kern="1200" dirty="0">
              <a:solidFill>
                <a:srgbClr val="FF0000"/>
              </a:solidFill>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549767EA-5278-4954-8ACF-53343B3F79F4}"/>
              </a:ext>
            </a:extLst>
          </p:cNvPr>
          <p:cNvSpPr txBox="1"/>
          <p:nvPr/>
        </p:nvSpPr>
        <p:spPr>
          <a:xfrm>
            <a:off x="454542" y="3713056"/>
            <a:ext cx="3226665" cy="276999"/>
          </a:xfrm>
          <a:prstGeom prst="rect">
            <a:avLst/>
          </a:prstGeom>
          <a:noFill/>
        </p:spPr>
        <p:txBody>
          <a:bodyPr wrap="square" rtlCol="0">
            <a:spAutoFit/>
          </a:bodyPr>
          <a:lstStyle/>
          <a:p>
            <a:pPr algn="ctr"/>
            <a:r>
              <a:rPr lang="en-US" altLang="ja-JP" sz="1200" b="1" dirty="0" err="1">
                <a:latin typeface="BIZ UDPゴシック" panose="020B0400000000000000" pitchFamily="50" charset="-128"/>
                <a:ea typeface="BIZ UDPゴシック" panose="020B0400000000000000" pitchFamily="50" charset="-128"/>
              </a:rPr>
              <a:t>Grobal</a:t>
            </a:r>
            <a:r>
              <a:rPr lang="en-US" altLang="ja-JP" sz="1200" b="1" dirty="0">
                <a:latin typeface="BIZ UDPゴシック" panose="020B0400000000000000" pitchFamily="50" charset="-128"/>
                <a:ea typeface="BIZ UDPゴシック" panose="020B0400000000000000" pitchFamily="50" charset="-128"/>
              </a:rPr>
              <a:t> Startup</a:t>
            </a:r>
            <a:r>
              <a:rPr lang="ja-JP" altLang="en-US" sz="1200" b="1" dirty="0">
                <a:latin typeface="BIZ UDPゴシック" panose="020B0400000000000000" pitchFamily="50" charset="-128"/>
                <a:ea typeface="BIZ UDPゴシック" panose="020B0400000000000000" pitchFamily="50" charset="-128"/>
              </a:rPr>
              <a:t> </a:t>
            </a:r>
            <a:r>
              <a:rPr lang="en-US" altLang="ja-JP" sz="1200" b="1" dirty="0">
                <a:latin typeface="BIZ UDPゴシック" panose="020B0400000000000000" pitchFamily="50" charset="-128"/>
                <a:ea typeface="BIZ UDPゴシック" panose="020B0400000000000000" pitchFamily="50" charset="-128"/>
              </a:rPr>
              <a:t>Expo 2025</a:t>
            </a:r>
            <a:r>
              <a:rPr lang="ja-JP" altLang="en-US" sz="1200" b="1" dirty="0">
                <a:latin typeface="BIZ UDPゴシック" panose="020B0400000000000000" pitchFamily="50" charset="-128"/>
                <a:ea typeface="BIZ UDPゴシック" panose="020B0400000000000000" pitchFamily="50" charset="-128"/>
              </a:rPr>
              <a:t>（イメージ）</a:t>
            </a:r>
            <a:endParaRPr lang="en-US" altLang="ja-JP" sz="1200" b="1" dirty="0">
              <a:latin typeface="BIZ UDPゴシック" panose="020B0400000000000000" pitchFamily="50" charset="-128"/>
              <a:ea typeface="BIZ UDPゴシック" panose="020B0400000000000000" pitchFamily="50" charset="-128"/>
            </a:endParaRPr>
          </a:p>
        </p:txBody>
      </p:sp>
      <p:pic>
        <p:nvPicPr>
          <p:cNvPr id="23" name="図 22">
            <a:extLst>
              <a:ext uri="{FF2B5EF4-FFF2-40B4-BE49-F238E27FC236}">
                <a16:creationId xmlns:a16="http://schemas.microsoft.com/office/drawing/2014/main" id="{105E2267-62B5-4CD1-B312-11094175B8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84879" y="3974458"/>
            <a:ext cx="2821695" cy="1995087"/>
          </a:xfrm>
          <a:prstGeom prst="rect">
            <a:avLst/>
          </a:prstGeom>
        </p:spPr>
      </p:pic>
      <p:sp>
        <p:nvSpPr>
          <p:cNvPr id="24" name="テキスト ボックス 23">
            <a:extLst>
              <a:ext uri="{FF2B5EF4-FFF2-40B4-BE49-F238E27FC236}">
                <a16:creationId xmlns:a16="http://schemas.microsoft.com/office/drawing/2014/main" id="{28903F35-AE2C-4590-91E0-025CA8606F0D}"/>
              </a:ext>
            </a:extLst>
          </p:cNvPr>
          <p:cNvSpPr txBox="1"/>
          <p:nvPr/>
        </p:nvSpPr>
        <p:spPr>
          <a:xfrm>
            <a:off x="639412" y="5934940"/>
            <a:ext cx="2950158" cy="200055"/>
          </a:xfrm>
          <a:prstGeom prst="rect">
            <a:avLst/>
          </a:prstGeom>
          <a:noFill/>
        </p:spPr>
        <p:txBody>
          <a:bodyPr wrap="square" rtlCol="0">
            <a:spAutoFit/>
          </a:bodyPr>
          <a:lstStyle/>
          <a:p>
            <a:pPr algn="r"/>
            <a:r>
              <a:rPr lang="ja-JP" altLang="en-US" sz="700" dirty="0">
                <a:latin typeface="BIZ UDPゴシック" panose="020B0400000000000000" pitchFamily="50" charset="-128"/>
                <a:ea typeface="BIZ UDPゴシック" panose="020B0400000000000000" pitchFamily="50" charset="-128"/>
              </a:rPr>
              <a:t>出典</a:t>
            </a:r>
            <a:r>
              <a:rPr lang="zh-CN" altLang="en-US" sz="700" dirty="0">
                <a:latin typeface="BIZ UDPゴシック" panose="020B0400000000000000" pitchFamily="50" charset="-128"/>
                <a:ea typeface="BIZ UDPゴシック" panose="020B0400000000000000" pitchFamily="50" charset="-128"/>
              </a:rPr>
              <a:t>：２０２５年日本国際博覧会協会</a:t>
            </a:r>
            <a:r>
              <a:rPr lang="ja-JP" altLang="en-US" sz="700" dirty="0">
                <a:latin typeface="BIZ UDPゴシック" panose="020B0400000000000000" pitchFamily="50" charset="-128"/>
                <a:ea typeface="BIZ UDPゴシック" panose="020B0400000000000000" pitchFamily="50" charset="-128"/>
              </a:rPr>
              <a:t>（屋外イベント広場イメージ）</a:t>
            </a:r>
          </a:p>
        </p:txBody>
      </p:sp>
      <p:sp>
        <p:nvSpPr>
          <p:cNvPr id="7" name="テキスト ボックス 6">
            <a:extLst>
              <a:ext uri="{FF2B5EF4-FFF2-40B4-BE49-F238E27FC236}">
                <a16:creationId xmlns:a16="http://schemas.microsoft.com/office/drawing/2014/main" id="{DB014B0F-84E1-40CA-B151-E35EF514A63A}"/>
              </a:ext>
            </a:extLst>
          </p:cNvPr>
          <p:cNvSpPr txBox="1"/>
          <p:nvPr/>
        </p:nvSpPr>
        <p:spPr>
          <a:xfrm>
            <a:off x="3549473" y="3933998"/>
            <a:ext cx="2746057" cy="11695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kumimoji="0" lang="ja-JP" altLang="en-US" sz="1400" b="0"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世界中のスタートアップ関係者が</a:t>
            </a:r>
            <a:endParaRPr kumimoji="0" lang="en-US" altLang="ja-JP" sz="1400" b="0"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endParaRPr>
          </a:p>
          <a:p>
            <a:r>
              <a:rPr kumimoji="0" lang="ja-JP" altLang="en-US" sz="1400" b="0"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集結する</a:t>
            </a:r>
            <a:r>
              <a:rPr lang="ja-JP" altLang="en-US" sz="1400" b="1" u="sng" dirty="0">
                <a:solidFill>
                  <a:schemeClr val="tx1"/>
                </a:solidFill>
                <a:latin typeface="BIZ UDPゴシック" panose="020B0400000000000000" pitchFamily="50" charset="-128"/>
                <a:ea typeface="BIZ UDPゴシック" panose="020B0400000000000000" pitchFamily="50" charset="-128"/>
              </a:rPr>
              <a:t>「</a:t>
            </a:r>
            <a:r>
              <a:rPr lang="en-US" altLang="ja-JP" sz="1400" b="1" u="sng" dirty="0" err="1">
                <a:solidFill>
                  <a:schemeClr val="tx1"/>
                </a:solidFill>
                <a:latin typeface="BIZ UDPゴシック" panose="020B0400000000000000" pitchFamily="50" charset="-128"/>
                <a:ea typeface="BIZ UDPゴシック" panose="020B0400000000000000" pitchFamily="50" charset="-128"/>
              </a:rPr>
              <a:t>Grobal</a:t>
            </a:r>
            <a:r>
              <a:rPr lang="en-US" altLang="ja-JP" sz="1400" b="1" u="sng" dirty="0">
                <a:solidFill>
                  <a:schemeClr val="tx1"/>
                </a:solidFill>
                <a:latin typeface="BIZ UDPゴシック" panose="020B0400000000000000" pitchFamily="50" charset="-128"/>
                <a:ea typeface="BIZ UDPゴシック" panose="020B0400000000000000" pitchFamily="50" charset="-128"/>
              </a:rPr>
              <a:t> Startup Expo</a:t>
            </a:r>
            <a:r>
              <a:rPr lang="ja-JP" altLang="en-US" sz="1400" b="1" u="sng" dirty="0">
                <a:solidFill>
                  <a:schemeClr val="tx1"/>
                </a:solidFill>
                <a:latin typeface="BIZ UDPゴシック" panose="020B0400000000000000" pitchFamily="50" charset="-128"/>
                <a:ea typeface="BIZ UDPゴシック" panose="020B0400000000000000" pitchFamily="50" charset="-128"/>
              </a:rPr>
              <a:t>　</a:t>
            </a:r>
            <a:r>
              <a:rPr lang="en-US" altLang="ja-JP" sz="1400" b="1" u="sng" dirty="0">
                <a:solidFill>
                  <a:schemeClr val="tx1"/>
                </a:solidFill>
                <a:latin typeface="BIZ UDPゴシック" panose="020B0400000000000000" pitchFamily="50" charset="-128"/>
                <a:ea typeface="BIZ UDPゴシック" panose="020B0400000000000000" pitchFamily="50" charset="-128"/>
              </a:rPr>
              <a:t>2025</a:t>
            </a:r>
            <a:r>
              <a:rPr lang="ja-JP" altLang="en-US" sz="1400" b="1" u="sng" dirty="0">
                <a:solidFill>
                  <a:schemeClr val="tx1"/>
                </a:solidFill>
                <a:latin typeface="BIZ UDPゴシック" panose="020B0400000000000000" pitchFamily="50" charset="-128"/>
                <a:ea typeface="BIZ UDPゴシック" panose="020B0400000000000000" pitchFamily="50" charset="-128"/>
              </a:rPr>
              <a:t>」（</a:t>
            </a:r>
            <a:r>
              <a:rPr lang="en-US" altLang="ja-JP" sz="1400" b="1" u="sng" dirty="0">
                <a:solidFill>
                  <a:schemeClr val="tx1"/>
                </a:solidFill>
                <a:latin typeface="BIZ UDPゴシック" panose="020B0400000000000000" pitchFamily="50" charset="-128"/>
                <a:ea typeface="BIZ UDPゴシック" panose="020B0400000000000000" pitchFamily="50" charset="-128"/>
              </a:rPr>
              <a:t>GSE</a:t>
            </a:r>
            <a:r>
              <a:rPr lang="ja-JP" altLang="en-US" sz="1400" b="1" u="sng"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にて日本、関西のスタートアップの技術・サービスを発信</a:t>
            </a:r>
            <a:endParaRPr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22891FE4-AB42-46D1-97C7-8AED064132F4}"/>
              </a:ext>
            </a:extLst>
          </p:cNvPr>
          <p:cNvSpPr txBox="1"/>
          <p:nvPr/>
        </p:nvSpPr>
        <p:spPr>
          <a:xfrm>
            <a:off x="3552041" y="5137777"/>
            <a:ext cx="2779018" cy="10823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spcAft>
                <a:spcPts val="975"/>
              </a:spcAft>
            </a:pPr>
            <a:r>
              <a:rPr lang="ja-JP" altLang="en-US" sz="1400" dirty="0">
                <a:solidFill>
                  <a:schemeClr val="tx1"/>
                </a:solidFill>
                <a:latin typeface="BIZ UDPゴシック" panose="020B0400000000000000" pitchFamily="50" charset="-128"/>
                <a:ea typeface="BIZ UDPゴシック" panose="020B0400000000000000" pitchFamily="50" charset="-128"/>
              </a:rPr>
              <a:t>会場内外においても、世界で活躍するスタートアップを交えた、セッション、ピッチイベント、企画展示等様々なイベントを開催</a:t>
            </a:r>
            <a:endParaRPr lang="en-US" altLang="ja-JP" sz="1400" dirty="0">
              <a:solidFill>
                <a:schemeClr val="tx1"/>
              </a:solidFill>
              <a:latin typeface="BIZ UDPゴシック" panose="020B0400000000000000" pitchFamily="50" charset="-128"/>
              <a:ea typeface="BIZ UDPゴシック" panose="020B0400000000000000" pitchFamily="50" charset="-128"/>
            </a:endParaRPr>
          </a:p>
        </p:txBody>
      </p:sp>
      <p:grpSp>
        <p:nvGrpSpPr>
          <p:cNvPr id="26" name="グループ化 25">
            <a:extLst>
              <a:ext uri="{FF2B5EF4-FFF2-40B4-BE49-F238E27FC236}">
                <a16:creationId xmlns:a16="http://schemas.microsoft.com/office/drawing/2014/main" id="{B6B61BDF-95E5-4660-B8A7-E5CAE4A1900E}"/>
              </a:ext>
            </a:extLst>
          </p:cNvPr>
          <p:cNvGrpSpPr/>
          <p:nvPr/>
        </p:nvGrpSpPr>
        <p:grpSpPr>
          <a:xfrm>
            <a:off x="6659461" y="3782350"/>
            <a:ext cx="2394497" cy="2400687"/>
            <a:chOff x="530337" y="2647236"/>
            <a:chExt cx="3252726" cy="3466425"/>
          </a:xfrm>
        </p:grpSpPr>
        <p:sp>
          <p:nvSpPr>
            <p:cNvPr id="27" name="テキスト ボックス 26">
              <a:extLst>
                <a:ext uri="{FF2B5EF4-FFF2-40B4-BE49-F238E27FC236}">
                  <a16:creationId xmlns:a16="http://schemas.microsoft.com/office/drawing/2014/main" id="{5D9D5D36-CF35-4308-829B-223B385B7B0F}"/>
                </a:ext>
              </a:extLst>
            </p:cNvPr>
            <p:cNvSpPr txBox="1"/>
            <p:nvPr/>
          </p:nvSpPr>
          <p:spPr>
            <a:xfrm>
              <a:off x="709499" y="5802575"/>
              <a:ext cx="3073564" cy="311086"/>
            </a:xfrm>
            <a:prstGeom prst="rect">
              <a:avLst/>
            </a:prstGeom>
            <a:noFill/>
          </p:spPr>
          <p:txBody>
            <a:bodyPr wrap="square" rtlCol="0">
              <a:spAutoFit/>
            </a:bodyPr>
            <a:lstStyle/>
            <a:p>
              <a:r>
                <a:rPr lang="zh-TW" altLang="en-US" sz="800" dirty="0">
                  <a:solidFill>
                    <a:sysClr val="windowText" lastClr="000000"/>
                  </a:solidFill>
                  <a:latin typeface="BIZ UDPゴシック" panose="020B0400000000000000" pitchFamily="50" charset="-128"/>
                  <a:ea typeface="BIZ UDPゴシック" panose="020B0400000000000000" pitchFamily="50" charset="-128"/>
                </a:rPr>
                <a:t>提供：一般財団法人未来医療推進機構</a:t>
              </a:r>
              <a:endParaRPr lang="ja-JP" altLang="en-US" sz="800" dirty="0">
                <a:solidFill>
                  <a:sysClr val="windowText" lastClr="000000"/>
                </a:solidFill>
                <a:latin typeface="BIZ UDPゴシック" panose="020B0400000000000000" pitchFamily="50" charset="-128"/>
                <a:ea typeface="BIZ UDPゴシック" panose="020B0400000000000000" pitchFamily="50" charset="-128"/>
              </a:endParaRPr>
            </a:p>
          </p:txBody>
        </p:sp>
        <p:pic>
          <p:nvPicPr>
            <p:cNvPr id="28" name="図 27">
              <a:extLst>
                <a:ext uri="{FF2B5EF4-FFF2-40B4-BE49-F238E27FC236}">
                  <a16:creationId xmlns:a16="http://schemas.microsoft.com/office/drawing/2014/main" id="{AA2C6BF0-24D9-4731-8110-1B65ACED9E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0337" y="2647236"/>
              <a:ext cx="2604465" cy="3170842"/>
            </a:xfrm>
            <a:prstGeom prst="rect">
              <a:avLst/>
            </a:prstGeom>
          </p:spPr>
        </p:pic>
        <p:pic>
          <p:nvPicPr>
            <p:cNvPr id="29" name="図 28">
              <a:extLst>
                <a:ext uri="{FF2B5EF4-FFF2-40B4-BE49-F238E27FC236}">
                  <a16:creationId xmlns:a16="http://schemas.microsoft.com/office/drawing/2014/main" id="{E58C43C1-EB9A-43EF-9E76-A9458D2FBF18}"/>
                </a:ext>
              </a:extLst>
            </p:cNvPr>
            <p:cNvPicPr>
              <a:picLocks noChangeAspect="1"/>
            </p:cNvPicPr>
            <p:nvPr/>
          </p:nvPicPr>
          <p:blipFill>
            <a:blip r:embed="rId4"/>
            <a:stretch>
              <a:fillRect/>
            </a:stretch>
          </p:blipFill>
          <p:spPr>
            <a:xfrm>
              <a:off x="563907" y="2682200"/>
              <a:ext cx="1850703" cy="390244"/>
            </a:xfrm>
            <a:prstGeom prst="rect">
              <a:avLst/>
            </a:prstGeom>
          </p:spPr>
        </p:pic>
      </p:grpSp>
      <p:sp>
        <p:nvSpPr>
          <p:cNvPr id="30" name="テキスト ボックス 29">
            <a:extLst>
              <a:ext uri="{FF2B5EF4-FFF2-40B4-BE49-F238E27FC236}">
                <a16:creationId xmlns:a16="http://schemas.microsoft.com/office/drawing/2014/main" id="{6C705EB8-9DA4-4F72-9B07-1418946E1255}"/>
              </a:ext>
            </a:extLst>
          </p:cNvPr>
          <p:cNvSpPr txBox="1"/>
          <p:nvPr/>
        </p:nvSpPr>
        <p:spPr>
          <a:xfrm>
            <a:off x="8588687" y="3890424"/>
            <a:ext cx="3178200" cy="8156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spcAft>
                <a:spcPts val="600"/>
              </a:spcAft>
            </a:pPr>
            <a:r>
              <a:rPr kumimoji="1" lang="ja-JP" altLang="en-US" sz="1400" dirty="0">
                <a:solidFill>
                  <a:schemeClr val="tx1"/>
                </a:solidFill>
                <a:latin typeface="BIZ UDPゴシック" panose="020B0400000000000000" pitchFamily="50" charset="-128"/>
                <a:ea typeface="BIZ UDPゴシック" panose="020B0400000000000000" pitchFamily="50" charset="-128"/>
              </a:rPr>
              <a:t>医療機関と企業、スタートアップ、支援機関等が一つ屋根の下に集積する他に類を見ない未来医療の産業化拠点</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C1590998-475E-41BC-B8AE-F70B48C5C9D1}"/>
              </a:ext>
            </a:extLst>
          </p:cNvPr>
          <p:cNvSpPr txBox="1"/>
          <p:nvPr/>
        </p:nvSpPr>
        <p:spPr>
          <a:xfrm>
            <a:off x="8578850" y="4637589"/>
            <a:ext cx="3183370" cy="8156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spcAft>
                <a:spcPts val="600"/>
              </a:spcAft>
            </a:pPr>
            <a:r>
              <a:rPr kumimoji="1" lang="ja-JP" altLang="en-US" sz="1400" dirty="0">
                <a:solidFill>
                  <a:schemeClr val="tx1"/>
                </a:solidFill>
                <a:latin typeface="BIZ UDPゴシック" panose="020B0400000000000000" pitchFamily="50" charset="-128"/>
                <a:ea typeface="BIZ UDPゴシック" panose="020B0400000000000000" pitchFamily="50" charset="-128"/>
              </a:rPr>
              <a:t>再生医療等の産業化に向けて、中之島で拠点形成・オープンイノベーションを推進</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2197397E-5D08-4BCE-A1C7-2DEF98D1BE56}"/>
              </a:ext>
            </a:extLst>
          </p:cNvPr>
          <p:cNvSpPr txBox="1"/>
          <p:nvPr/>
        </p:nvSpPr>
        <p:spPr>
          <a:xfrm>
            <a:off x="8585342" y="5386857"/>
            <a:ext cx="3303855" cy="6001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spcAft>
                <a:spcPts val="600"/>
              </a:spcAft>
            </a:pPr>
            <a:r>
              <a:rPr lang="ja-JP" altLang="en-US" sz="1400" dirty="0">
                <a:solidFill>
                  <a:schemeClr val="tx1"/>
                </a:solidFill>
                <a:latin typeface="BIZ UDPゴシック" panose="020B0400000000000000" pitchFamily="50" charset="-128"/>
                <a:ea typeface="BIZ UDPゴシック" panose="020B0400000000000000" pitchFamily="50" charset="-128"/>
              </a:rPr>
              <a:t>万博の国内外への発信力を最大限活用し、再生医療の普及・産業の活性化を加速</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4720069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388888" y="6651502"/>
            <a:ext cx="2992776" cy="195943"/>
          </a:xfrm>
          <a:prstGeom prst="rect">
            <a:avLst/>
          </a:prstGeom>
          <a:solidFill>
            <a:srgbClr val="E6001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8" name="正方形/長方形 7"/>
          <p:cNvSpPr/>
          <p:nvPr/>
        </p:nvSpPr>
        <p:spPr>
          <a:xfrm>
            <a:off x="168107" y="644039"/>
            <a:ext cx="11366864" cy="153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201844" y="503337"/>
            <a:ext cx="11366864" cy="1710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0120CE5-4758-45ED-BF36-8567436FB109}"/>
              </a:ext>
            </a:extLst>
          </p:cNvPr>
          <p:cNvSpPr txBox="1"/>
          <p:nvPr/>
        </p:nvSpPr>
        <p:spPr>
          <a:xfrm>
            <a:off x="72504" y="584967"/>
            <a:ext cx="5964708"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ja-JP" altLang="en-US" sz="1600" b="1" dirty="0">
                <a:latin typeface="BIZ UDPゴシック" panose="020B0400000000000000" pitchFamily="50" charset="-128"/>
                <a:ea typeface="BIZ UDPゴシック" panose="020B0400000000000000" pitchFamily="50" charset="-128"/>
              </a:rPr>
              <a:t>（２）万博を活用したビジネス機会の創出・拡大</a:t>
            </a:r>
          </a:p>
        </p:txBody>
      </p:sp>
      <p:sp>
        <p:nvSpPr>
          <p:cNvPr id="23" name="テキスト ボックス 22">
            <a:extLst>
              <a:ext uri="{FF2B5EF4-FFF2-40B4-BE49-F238E27FC236}">
                <a16:creationId xmlns:a16="http://schemas.microsoft.com/office/drawing/2014/main" id="{D945052C-CF83-4E8C-8915-8AEB13DFF0E2}"/>
              </a:ext>
            </a:extLst>
          </p:cNvPr>
          <p:cNvSpPr txBox="1"/>
          <p:nvPr/>
        </p:nvSpPr>
        <p:spPr>
          <a:xfrm>
            <a:off x="168107" y="923136"/>
            <a:ext cx="11634948" cy="5645212"/>
          </a:xfrm>
          <a:prstGeom prst="rect">
            <a:avLst/>
          </a:prstGeom>
          <a:solidFill>
            <a:srgbClr val="FFFFFF"/>
          </a:solidFill>
          <a:ln w="1905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algn="l">
              <a:lnSpc>
                <a:spcPts val="2100"/>
              </a:lnSpc>
            </a:pPr>
            <a:r>
              <a:rPr kumimoji="0" lang="ja-JP" altLang="en-US" sz="16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▶万博がなければリーチすることができなかった、会場内外におけるビジネス機会及び万博への参画機会の創出・拡大</a:t>
            </a:r>
            <a:endParaRPr kumimoji="0" lang="en-US" altLang="ja-JP" sz="1600" b="1"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endParaRPr>
          </a:p>
          <a:p>
            <a:pPr>
              <a:lnSpc>
                <a:spcPts val="2100"/>
              </a:lnSpc>
            </a:pPr>
            <a:r>
              <a:rPr lang="en-US" altLang="ja-JP" sz="1400" b="1" u="sng" dirty="0">
                <a:latin typeface="BIZ UDPゴシック" panose="020B0400000000000000" pitchFamily="50" charset="-128"/>
                <a:ea typeface="BIZ UDPゴシック" panose="020B0400000000000000" pitchFamily="50" charset="-128"/>
              </a:rPr>
              <a:t>【</a:t>
            </a:r>
            <a:r>
              <a:rPr lang="ja-JP" altLang="en-US" sz="1400" b="1" u="sng" dirty="0">
                <a:latin typeface="BIZ UDPゴシック" panose="020B0400000000000000" pitchFamily="50" charset="-128"/>
                <a:ea typeface="BIZ UDPゴシック" panose="020B0400000000000000" pitchFamily="50" charset="-128"/>
              </a:rPr>
              <a:t>会場内外</a:t>
            </a:r>
            <a:r>
              <a:rPr lang="en-US" altLang="ja-JP" sz="1400" b="1" u="sng" dirty="0">
                <a:latin typeface="BIZ UDPゴシック" panose="020B0400000000000000" pitchFamily="50" charset="-128"/>
                <a:ea typeface="BIZ UDPゴシック" panose="020B0400000000000000" pitchFamily="50" charset="-128"/>
              </a:rPr>
              <a:t>】</a:t>
            </a:r>
          </a:p>
          <a:p>
            <a:pPr>
              <a:lnSpc>
                <a:spcPts val="2100"/>
              </a:lnSpc>
            </a:pPr>
            <a:r>
              <a:rPr lang="ja-JP" altLang="en-US" sz="1500" dirty="0">
                <a:latin typeface="BIZ UDPゴシック" panose="020B0400000000000000" pitchFamily="50" charset="-128"/>
                <a:ea typeface="BIZ UDPゴシック" panose="020B0400000000000000" pitchFamily="50" charset="-128"/>
              </a:rPr>
              <a:t>・大阪産</a:t>
            </a:r>
            <a:r>
              <a:rPr lang="en-US" altLang="ja-JP" sz="1500" dirty="0">
                <a:latin typeface="BIZ UDPゴシック" panose="020B0400000000000000" pitchFamily="50" charset="-128"/>
                <a:ea typeface="BIZ UDPゴシック" panose="020B0400000000000000" pitchFamily="50" charset="-128"/>
              </a:rPr>
              <a:t>(</a:t>
            </a:r>
            <a:r>
              <a:rPr lang="ja-JP" altLang="en-US" sz="1500" dirty="0">
                <a:latin typeface="BIZ UDPゴシック" panose="020B0400000000000000" pitchFamily="50" charset="-128"/>
                <a:ea typeface="BIZ UDPゴシック" panose="020B0400000000000000" pitchFamily="50" charset="-128"/>
              </a:rPr>
              <a:t>もん</a:t>
            </a:r>
            <a:r>
              <a:rPr lang="en-US" altLang="ja-JP" sz="1500" dirty="0">
                <a:latin typeface="BIZ UDPゴシック" panose="020B0400000000000000" pitchFamily="50" charset="-128"/>
                <a:ea typeface="BIZ UDPゴシック" panose="020B0400000000000000" pitchFamily="50" charset="-128"/>
              </a:rPr>
              <a:t>)</a:t>
            </a:r>
            <a:r>
              <a:rPr lang="ja-JP" altLang="en-US" sz="1500" dirty="0">
                <a:solidFill>
                  <a:schemeClr val="tx1"/>
                </a:solidFill>
                <a:latin typeface="BIZ UDPゴシック" panose="020B0400000000000000" pitchFamily="50" charset="-128"/>
                <a:ea typeface="BIZ UDPゴシック" panose="020B0400000000000000" pitchFamily="50" charset="-128"/>
              </a:rPr>
              <a:t>活用拡大のため「大阪産（もん）データベース」の周知や大阪ウィーク～春・夏・秋～で</a:t>
            </a:r>
            <a:r>
              <a:rPr lang="en-US" altLang="ja-JP" sz="1500" dirty="0">
                <a:solidFill>
                  <a:schemeClr val="tx1"/>
                </a:solidFill>
                <a:latin typeface="BIZ UDPゴシック" panose="020B0400000000000000" pitchFamily="50" charset="-128"/>
                <a:ea typeface="BIZ UDPゴシック" panose="020B0400000000000000" pitchFamily="50" charset="-128"/>
              </a:rPr>
              <a:t>PR</a:t>
            </a:r>
          </a:p>
          <a:p>
            <a:pPr>
              <a:lnSpc>
                <a:spcPts val="2100"/>
              </a:lnSpc>
            </a:pPr>
            <a:r>
              <a:rPr lang="ja-JP" altLang="en-US" sz="1500" dirty="0">
                <a:solidFill>
                  <a:schemeClr val="tx1"/>
                </a:solidFill>
                <a:latin typeface="BIZ UDPゴシック" panose="020B0400000000000000" pitchFamily="50" charset="-128"/>
                <a:ea typeface="BIZ UDPゴシック" panose="020B0400000000000000" pitchFamily="50" charset="-128"/>
              </a:rPr>
              <a:t>　</a:t>
            </a: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en-US" altLang="ja-JP" sz="1400" dirty="0">
                <a:solidFill>
                  <a:schemeClr val="tx1"/>
                </a:solidFill>
                <a:latin typeface="BIZ UDPゴシック" panose="020B0400000000000000" pitchFamily="50" charset="-128"/>
                <a:ea typeface="BIZ UDPゴシック" panose="020B0400000000000000" pitchFamily="50" charset="-128"/>
              </a:rPr>
              <a:t>EXPO</a:t>
            </a:r>
            <a:r>
              <a:rPr lang="ja-JP" altLang="en-US" sz="1400" dirty="0">
                <a:solidFill>
                  <a:schemeClr val="tx1"/>
                </a:solidFill>
                <a:latin typeface="BIZ UDPゴシック" panose="020B0400000000000000" pitchFamily="50" charset="-128"/>
                <a:ea typeface="BIZ UDPゴシック" panose="020B0400000000000000" pitchFamily="50" charset="-128"/>
              </a:rPr>
              <a:t>メッセ「たべなはれゾーン」で、旬の食材を使用した会場内限定の特別メニューの提供等）</a:t>
            </a:r>
          </a:p>
          <a:p>
            <a:pPr>
              <a:lnSpc>
                <a:spcPts val="2100"/>
              </a:lnSpc>
            </a:pPr>
            <a:r>
              <a:rPr lang="ja-JP" altLang="en-US" sz="1500" b="1" u="sng" dirty="0">
                <a:latin typeface="BIZ UDPゴシック" panose="020B0400000000000000" pitchFamily="50" charset="-128"/>
                <a:ea typeface="BIZ UDPゴシック" panose="020B0400000000000000" pitchFamily="50" charset="-128"/>
              </a:rPr>
              <a:t>・海外展開をめざす中小企業の展示会や商談出展の実現</a:t>
            </a:r>
            <a:r>
              <a:rPr lang="ja-JP" altLang="en-US" sz="1400" b="1" u="sng" dirty="0">
                <a:latin typeface="BIZ UDPゴシック" panose="020B0400000000000000" pitchFamily="50" charset="-128"/>
                <a:ea typeface="BIZ UDPゴシック" panose="020B0400000000000000" pitchFamily="50" charset="-128"/>
              </a:rPr>
              <a:t>（大阪ヘルスケアパビリオンでのリボーン</a:t>
            </a:r>
            <a:endParaRPr lang="en-US" altLang="ja-JP" sz="1400" b="1" u="sng" dirty="0">
              <a:latin typeface="BIZ UDPゴシック" panose="020B0400000000000000" pitchFamily="50" charset="-128"/>
              <a:ea typeface="BIZ UDPゴシック" panose="020B0400000000000000" pitchFamily="50" charset="-128"/>
            </a:endParaRPr>
          </a:p>
          <a:p>
            <a:pPr>
              <a:lnSpc>
                <a:spcPts val="2100"/>
              </a:lnSpc>
            </a:pPr>
            <a:r>
              <a:rPr lang="ja-JP" altLang="en-US" sz="1400" b="1" dirty="0">
                <a:latin typeface="BIZ UDPゴシック" panose="020B0400000000000000" pitchFamily="50" charset="-128"/>
                <a:ea typeface="BIZ UDPゴシック" panose="020B0400000000000000" pitchFamily="50" charset="-128"/>
              </a:rPr>
              <a:t>　</a:t>
            </a:r>
            <a:r>
              <a:rPr lang="ja-JP" altLang="en-US" sz="1400" b="1" u="sng" dirty="0">
                <a:latin typeface="BIZ UDPゴシック" panose="020B0400000000000000" pitchFamily="50" charset="-128"/>
                <a:ea typeface="BIZ UDPゴシック" panose="020B0400000000000000" pitchFamily="50" charset="-128"/>
              </a:rPr>
              <a:t>チャレンジ、</a:t>
            </a:r>
            <a:r>
              <a:rPr lang="en-US" altLang="ja-JP" sz="1400" b="1" u="sng" dirty="0">
                <a:latin typeface="BIZ UDPゴシック" panose="020B0400000000000000" pitchFamily="50" charset="-128"/>
                <a:ea typeface="BIZ UDPゴシック" panose="020B0400000000000000" pitchFamily="50" charset="-128"/>
              </a:rPr>
              <a:t>JR</a:t>
            </a:r>
            <a:r>
              <a:rPr lang="ja-JP" altLang="en-US" sz="1400" b="1" u="sng" dirty="0">
                <a:latin typeface="BIZ UDPゴシック" panose="020B0400000000000000" pitchFamily="50" charset="-128"/>
                <a:ea typeface="BIZ UDPゴシック" panose="020B0400000000000000" pitchFamily="50" charset="-128"/>
              </a:rPr>
              <a:t>大阪駅（うめきたエリア）地下コンコース等でのカーボンニュートラル最先端技術の展示等）</a:t>
            </a:r>
            <a:r>
              <a:rPr lang="ja-JP" altLang="en-US" sz="1500" b="1" u="sng" dirty="0">
                <a:latin typeface="BIZ UDPゴシック" panose="020B0400000000000000" pitchFamily="50" charset="-128"/>
                <a:ea typeface="BIZ UDPゴシック" panose="020B0400000000000000" pitchFamily="50" charset="-128"/>
              </a:rPr>
              <a:t> </a:t>
            </a:r>
          </a:p>
          <a:p>
            <a:pPr>
              <a:lnSpc>
                <a:spcPts val="2100"/>
              </a:lnSpc>
            </a:pPr>
            <a:r>
              <a:rPr lang="ja-JP" altLang="en-US" sz="1500" dirty="0">
                <a:latin typeface="BIZ UDPゴシック" panose="020B0400000000000000" pitchFamily="50" charset="-128"/>
                <a:ea typeface="BIZ UDPゴシック" panose="020B0400000000000000" pitchFamily="50" charset="-128"/>
              </a:rPr>
              <a:t>・中小企業等を対象とした商品（大阪土産）の磨き上げ支援、万博来場者等に対する代表商品の</a:t>
            </a:r>
            <a:endParaRPr lang="en-US" altLang="ja-JP" sz="1500" dirty="0">
              <a:latin typeface="BIZ UDPゴシック" panose="020B0400000000000000" pitchFamily="50" charset="-128"/>
              <a:ea typeface="BIZ UDPゴシック" panose="020B0400000000000000" pitchFamily="50" charset="-128"/>
            </a:endParaRPr>
          </a:p>
          <a:p>
            <a:pPr>
              <a:lnSpc>
                <a:spcPts val="2100"/>
              </a:lnSpc>
            </a:pPr>
            <a:r>
              <a:rPr lang="ja-JP" altLang="en-US" sz="1500" dirty="0">
                <a:latin typeface="BIZ UDPゴシック" panose="020B0400000000000000" pitchFamily="50" charset="-128"/>
                <a:ea typeface="BIZ UDPゴシック" panose="020B0400000000000000" pitchFamily="50" charset="-128"/>
              </a:rPr>
              <a:t>　販売・</a:t>
            </a:r>
            <a:r>
              <a:rPr lang="en-US" altLang="ja-JP" sz="1500" dirty="0">
                <a:latin typeface="BIZ UDPゴシック" panose="020B0400000000000000" pitchFamily="50" charset="-128"/>
                <a:ea typeface="BIZ UDPゴシック" panose="020B0400000000000000" pitchFamily="50" charset="-128"/>
              </a:rPr>
              <a:t>PR</a:t>
            </a:r>
          </a:p>
          <a:p>
            <a:pPr>
              <a:lnSpc>
                <a:spcPts val="2100"/>
              </a:lnSpc>
            </a:pPr>
            <a:endParaRPr lang="en-US" altLang="ja-JP" sz="1500" b="1" u="sng" dirty="0">
              <a:latin typeface="BIZ UDPゴシック" panose="020B0400000000000000" pitchFamily="50" charset="-128"/>
              <a:ea typeface="BIZ UDPゴシック" panose="020B0400000000000000" pitchFamily="50" charset="-128"/>
            </a:endParaRPr>
          </a:p>
          <a:p>
            <a:pPr>
              <a:lnSpc>
                <a:spcPts val="2100"/>
              </a:lnSpc>
            </a:pPr>
            <a:r>
              <a:rPr lang="en-US" altLang="ja-JP" sz="1500" b="1" u="sng" dirty="0">
                <a:latin typeface="BIZ UDPゴシック" panose="020B0400000000000000" pitchFamily="50" charset="-128"/>
                <a:ea typeface="BIZ UDPゴシック" panose="020B0400000000000000" pitchFamily="50" charset="-128"/>
              </a:rPr>
              <a:t>【</a:t>
            </a:r>
            <a:r>
              <a:rPr lang="ja-JP" altLang="en-US" sz="1500" b="1" u="sng" dirty="0">
                <a:latin typeface="BIZ UDPゴシック" panose="020B0400000000000000" pitchFamily="50" charset="-128"/>
                <a:ea typeface="BIZ UDPゴシック" panose="020B0400000000000000" pitchFamily="50" charset="-128"/>
              </a:rPr>
              <a:t>会場内</a:t>
            </a:r>
            <a:r>
              <a:rPr lang="en-US" altLang="ja-JP" sz="1500" b="1" u="sng" dirty="0">
                <a:latin typeface="BIZ UDPゴシック" panose="020B0400000000000000" pitchFamily="50" charset="-128"/>
                <a:ea typeface="BIZ UDPゴシック" panose="020B0400000000000000" pitchFamily="50" charset="-128"/>
              </a:rPr>
              <a:t>】</a:t>
            </a:r>
          </a:p>
          <a:p>
            <a:r>
              <a:rPr lang="ja-JP" altLang="en-US" sz="1500" dirty="0">
                <a:solidFill>
                  <a:schemeClr val="tx1"/>
                </a:solidFill>
                <a:latin typeface="BIZ UDPゴシック" panose="020B0400000000000000" pitchFamily="50" charset="-128"/>
                <a:ea typeface="BIZ UDPゴシック" panose="020B0400000000000000" pitchFamily="50" charset="-128"/>
              </a:rPr>
              <a:t>・大阪ウィークにおいて、「大阪製ブランド認定製品」と大阪の伝統工芸品の展示～夏～　</a:t>
            </a:r>
            <a:endParaRPr lang="en-US" altLang="ja-JP" sz="1500" dirty="0">
              <a:solidFill>
                <a:schemeClr val="tx1"/>
              </a:solidFill>
              <a:latin typeface="BIZ UDPゴシック" panose="020B0400000000000000" pitchFamily="50" charset="-128"/>
              <a:ea typeface="BIZ UDPゴシック" panose="020B0400000000000000" pitchFamily="50" charset="-128"/>
            </a:endParaRPr>
          </a:p>
          <a:p>
            <a:r>
              <a:rPr lang="ja-JP" altLang="en-US" sz="1500" dirty="0">
                <a:solidFill>
                  <a:schemeClr val="tx1"/>
                </a:solidFill>
                <a:latin typeface="BIZ UDPゴシック" panose="020B0400000000000000" pitchFamily="50" charset="-128"/>
                <a:ea typeface="BIZ UDPゴシック" panose="020B0400000000000000" pitchFamily="50" charset="-128"/>
              </a:rPr>
              <a:t>　（</a:t>
            </a:r>
            <a:r>
              <a:rPr lang="en-US" altLang="ja-JP" sz="1500" dirty="0">
                <a:solidFill>
                  <a:schemeClr val="tx1"/>
                </a:solidFill>
                <a:latin typeface="BIZ UDPゴシック" panose="020B0400000000000000" pitchFamily="50" charset="-128"/>
                <a:ea typeface="BIZ UDPゴシック" panose="020B0400000000000000" pitchFamily="50" charset="-128"/>
              </a:rPr>
              <a:t>EXPO</a:t>
            </a:r>
            <a:r>
              <a:rPr lang="ja-JP" altLang="en-US" sz="1500" dirty="0">
                <a:solidFill>
                  <a:schemeClr val="tx1"/>
                </a:solidFill>
                <a:latin typeface="BIZ UDPゴシック" panose="020B0400000000000000" pitchFamily="50" charset="-128"/>
                <a:ea typeface="BIZ UDPゴシック" panose="020B0400000000000000" pitchFamily="50" charset="-128"/>
              </a:rPr>
              <a:t>メッセ「みなはれゾーン」）や、高い技術力に関する展示やワークショップ等～秋～</a:t>
            </a:r>
            <a:endParaRPr lang="en-US" altLang="ja-JP" sz="1500" dirty="0">
              <a:solidFill>
                <a:schemeClr val="tx1"/>
              </a:solidFill>
              <a:latin typeface="BIZ UDPゴシック" panose="020B0400000000000000" pitchFamily="50" charset="-128"/>
              <a:ea typeface="BIZ UDPゴシック" panose="020B0400000000000000" pitchFamily="50" charset="-128"/>
            </a:endParaRPr>
          </a:p>
          <a:p>
            <a:r>
              <a:rPr lang="ja-JP" altLang="en-US" sz="1500" dirty="0">
                <a:solidFill>
                  <a:schemeClr val="tx1"/>
                </a:solidFill>
                <a:latin typeface="BIZ UDPゴシック" panose="020B0400000000000000" pitchFamily="50" charset="-128"/>
                <a:ea typeface="BIZ UDPゴシック" panose="020B0400000000000000" pitchFamily="50" charset="-128"/>
              </a:rPr>
              <a:t>　（ギャラリー</a:t>
            </a:r>
            <a:r>
              <a:rPr lang="en-US" altLang="ja-JP" sz="1500" dirty="0">
                <a:solidFill>
                  <a:schemeClr val="tx1"/>
                </a:solidFill>
                <a:latin typeface="BIZ UDPゴシック" panose="020B0400000000000000" pitchFamily="50" charset="-128"/>
                <a:ea typeface="BIZ UDPゴシック" panose="020B0400000000000000" pitchFamily="50" charset="-128"/>
              </a:rPr>
              <a:t>WEST</a:t>
            </a:r>
            <a:r>
              <a:rPr lang="ja-JP" altLang="en-US" sz="1500" dirty="0">
                <a:solidFill>
                  <a:schemeClr val="tx1"/>
                </a:solidFill>
                <a:latin typeface="BIZ UDPゴシック" panose="020B0400000000000000" pitchFamily="50" charset="-128"/>
                <a:ea typeface="BIZ UDPゴシック" panose="020B0400000000000000" pitchFamily="50" charset="-128"/>
              </a:rPr>
              <a:t>）を行い、中小企業等の魅力を発信</a:t>
            </a:r>
            <a:endParaRPr lang="en-US" altLang="ja-JP" sz="1500" dirty="0">
              <a:solidFill>
                <a:schemeClr val="tx1"/>
              </a:solidFill>
              <a:latin typeface="BIZ UDPゴシック" panose="020B0400000000000000" pitchFamily="50" charset="-128"/>
              <a:ea typeface="BIZ UDPゴシック" panose="020B0400000000000000" pitchFamily="50" charset="-128"/>
            </a:endParaRPr>
          </a:p>
          <a:p>
            <a:pPr>
              <a:lnSpc>
                <a:spcPts val="2100"/>
              </a:lnSpc>
            </a:pPr>
            <a:endParaRPr lang="en-US" altLang="ja-JP" sz="1500" b="1" u="sng" dirty="0">
              <a:latin typeface="BIZ UDPゴシック" panose="020B0400000000000000" pitchFamily="50" charset="-128"/>
              <a:ea typeface="BIZ UDPゴシック" panose="020B0400000000000000" pitchFamily="50" charset="-128"/>
            </a:endParaRPr>
          </a:p>
          <a:p>
            <a:pPr>
              <a:lnSpc>
                <a:spcPts val="2100"/>
              </a:lnSpc>
            </a:pPr>
            <a:r>
              <a:rPr lang="en-US" altLang="ja-JP" sz="1500" b="1" u="sng" dirty="0">
                <a:latin typeface="BIZ UDPゴシック" panose="020B0400000000000000" pitchFamily="50" charset="-128"/>
                <a:ea typeface="BIZ UDPゴシック" panose="020B0400000000000000" pitchFamily="50" charset="-128"/>
              </a:rPr>
              <a:t>【</a:t>
            </a:r>
            <a:r>
              <a:rPr lang="ja-JP" altLang="en-US" sz="1500" b="1" u="sng" dirty="0">
                <a:latin typeface="BIZ UDPゴシック" panose="020B0400000000000000" pitchFamily="50" charset="-128"/>
                <a:ea typeface="BIZ UDPゴシック" panose="020B0400000000000000" pitchFamily="50" charset="-128"/>
              </a:rPr>
              <a:t>会場外</a:t>
            </a:r>
            <a:r>
              <a:rPr lang="en-US" altLang="ja-JP" sz="1500" b="1" u="sng" dirty="0">
                <a:latin typeface="BIZ UDPゴシック" panose="020B0400000000000000" pitchFamily="50" charset="-128"/>
                <a:ea typeface="BIZ UDPゴシック" panose="020B0400000000000000" pitchFamily="50" charset="-128"/>
              </a:rPr>
              <a:t>】</a:t>
            </a:r>
          </a:p>
          <a:p>
            <a:pPr>
              <a:lnSpc>
                <a:spcPts val="2100"/>
              </a:lnSpc>
            </a:pPr>
            <a:r>
              <a:rPr lang="ja-JP" altLang="en-US" sz="1500" dirty="0">
                <a:latin typeface="BIZ UDPゴシック" panose="020B0400000000000000" pitchFamily="50" charset="-128"/>
                <a:ea typeface="BIZ UDPゴシック" panose="020B0400000000000000" pitchFamily="50" charset="-128"/>
              </a:rPr>
              <a:t>・商店街の魅力発信の継続 と、万博来場者を商店街へ呼びこむことでにぎわいを促進</a:t>
            </a:r>
          </a:p>
          <a:p>
            <a:pPr>
              <a:lnSpc>
                <a:spcPts val="2100"/>
              </a:lnSpc>
            </a:pPr>
            <a:r>
              <a:rPr lang="ja-JP" altLang="en-US" sz="1500" dirty="0">
                <a:latin typeface="BIZ UDPゴシック" panose="020B0400000000000000" pitchFamily="50" charset="-128"/>
                <a:ea typeface="BIZ UDPゴシック" panose="020B0400000000000000" pitchFamily="50" charset="-128"/>
              </a:rPr>
              <a:t>・大阪府市・支援機関で</a:t>
            </a:r>
            <a:r>
              <a:rPr lang="ja-JP" altLang="en-US" sz="1500" dirty="0">
                <a:solidFill>
                  <a:schemeClr val="tx1"/>
                </a:solidFill>
                <a:latin typeface="BIZ UDPゴシック" panose="020B0400000000000000" pitchFamily="50" charset="-128"/>
                <a:ea typeface="BIZ UDPゴシック" panose="020B0400000000000000" pitchFamily="50" charset="-128"/>
              </a:rPr>
              <a:t>構成する「大阪海外ビジネスワンストップ窓口」を設置・運営するとともに、</a:t>
            </a:r>
            <a:endParaRPr lang="en-US" altLang="ja-JP" sz="1500" dirty="0">
              <a:solidFill>
                <a:schemeClr val="tx1"/>
              </a:solidFill>
              <a:latin typeface="BIZ UDPゴシック" panose="020B0400000000000000" pitchFamily="50" charset="-128"/>
              <a:ea typeface="BIZ UDPゴシック" panose="020B0400000000000000" pitchFamily="50" charset="-128"/>
            </a:endParaRPr>
          </a:p>
          <a:p>
            <a:pPr>
              <a:lnSpc>
                <a:spcPts val="2100"/>
              </a:lnSpc>
            </a:pPr>
            <a:r>
              <a:rPr lang="ja-JP" altLang="en-US" sz="1500" dirty="0">
                <a:solidFill>
                  <a:schemeClr val="tx1"/>
                </a:solidFill>
                <a:latin typeface="BIZ UDPゴシック" panose="020B0400000000000000" pitchFamily="50" charset="-128"/>
                <a:ea typeface="BIZ UDPゴシック" panose="020B0400000000000000" pitchFamily="50" charset="-128"/>
              </a:rPr>
              <a:t>　海外からのビジネス相談へ対応</a:t>
            </a:r>
            <a:endParaRPr lang="en-US" altLang="ja-JP" sz="1500" dirty="0">
              <a:solidFill>
                <a:schemeClr val="tx1"/>
              </a:solidFill>
              <a:latin typeface="BIZ UDPゴシック" panose="020B0400000000000000" pitchFamily="50" charset="-128"/>
              <a:ea typeface="BIZ UDPゴシック" panose="020B0400000000000000" pitchFamily="50" charset="-128"/>
            </a:endParaRPr>
          </a:p>
          <a:p>
            <a:pPr>
              <a:lnSpc>
                <a:spcPts val="2100"/>
              </a:lnSpc>
            </a:pPr>
            <a:r>
              <a:rPr lang="ja-JP" altLang="en-US" sz="1500" dirty="0">
                <a:solidFill>
                  <a:schemeClr val="tx1"/>
                </a:solidFill>
                <a:latin typeface="BIZ UDPゴシック" panose="020B0400000000000000" pitchFamily="50" charset="-128"/>
                <a:ea typeface="BIZ UDPゴシック" panose="020B0400000000000000" pitchFamily="50" charset="-128"/>
              </a:rPr>
              <a:t>・万博のテーマである「</a:t>
            </a:r>
            <a:r>
              <a:rPr lang="en-US" altLang="ja-JP" sz="1500" dirty="0" err="1">
                <a:solidFill>
                  <a:schemeClr val="tx1"/>
                </a:solidFill>
                <a:latin typeface="BIZ UDPゴシック" panose="020B0400000000000000" pitchFamily="50" charset="-128"/>
                <a:ea typeface="BIZ UDPゴシック" panose="020B0400000000000000" pitchFamily="50" charset="-128"/>
              </a:rPr>
              <a:t>SDGs+Beyond</a:t>
            </a:r>
            <a:r>
              <a:rPr lang="ja-JP" altLang="en-US" sz="1500" dirty="0">
                <a:solidFill>
                  <a:schemeClr val="tx1"/>
                </a:solidFill>
                <a:latin typeface="BIZ UDPゴシック" panose="020B0400000000000000" pitchFamily="50" charset="-128"/>
                <a:ea typeface="BIZ UDPゴシック" panose="020B0400000000000000" pitchFamily="50" charset="-128"/>
              </a:rPr>
              <a:t>」などに関連した</a:t>
            </a:r>
            <a:r>
              <a:rPr lang="en-US" altLang="ja-JP" sz="1500" dirty="0">
                <a:solidFill>
                  <a:schemeClr val="tx1"/>
                </a:solidFill>
                <a:latin typeface="BIZ UDPゴシック" panose="020B0400000000000000" pitchFamily="50" charset="-128"/>
                <a:ea typeface="BIZ UDPゴシック" panose="020B0400000000000000" pitchFamily="50" charset="-128"/>
              </a:rPr>
              <a:t>MICE</a:t>
            </a:r>
            <a:r>
              <a:rPr lang="ja-JP" altLang="en-US" sz="1500" dirty="0">
                <a:solidFill>
                  <a:schemeClr val="tx1"/>
                </a:solidFill>
                <a:latin typeface="BIZ UDPゴシック" panose="020B0400000000000000" pitchFamily="50" charset="-128"/>
                <a:ea typeface="BIZ UDPゴシック" panose="020B0400000000000000" pitchFamily="50" charset="-128"/>
              </a:rPr>
              <a:t>（国際会議等）の開催</a:t>
            </a:r>
          </a:p>
        </p:txBody>
      </p:sp>
      <p:sp>
        <p:nvSpPr>
          <p:cNvPr id="2" name="スライド番号プレースホルダー 3">
            <a:extLst>
              <a:ext uri="{FF2B5EF4-FFF2-40B4-BE49-F238E27FC236}">
                <a16:creationId xmlns:a16="http://schemas.microsoft.com/office/drawing/2014/main" id="{49AB42F4-B11E-33C6-4707-117C38CE5B15}"/>
              </a:ext>
            </a:extLst>
          </p:cNvPr>
          <p:cNvSpPr>
            <a:spLocks noGrp="1"/>
          </p:cNvSpPr>
          <p:nvPr>
            <p:ph type="sldNum" sz="quarter" idx="2"/>
          </p:nvPr>
        </p:nvSpPr>
        <p:spPr>
          <a:xfrm>
            <a:off x="11836791" y="6379695"/>
            <a:ext cx="326369" cy="426463"/>
          </a:xfrm>
        </p:spPr>
        <p:txBody>
          <a:bodyPr/>
          <a:lstStyle/>
          <a:p>
            <a:fld id="{86CB4B4D-7CA3-9044-876B-883B54F8677D}" type="slidenum">
              <a:rPr lang="en-US" altLang="ja-JP" sz="1600" b="1" smtClean="0">
                <a:solidFill>
                  <a:schemeClr val="tx1"/>
                </a:solidFill>
                <a:latin typeface="游ゴシック" panose="020B0400000000000000" pitchFamily="50" charset="-128"/>
                <a:ea typeface="游ゴシック" panose="020B0400000000000000" pitchFamily="50" charset="-128"/>
              </a:rPr>
              <a:t>7</a:t>
            </a:fld>
            <a:endParaRPr lang="ja-JP" altLang="en-US" sz="1600" b="1" dirty="0">
              <a:solidFill>
                <a:schemeClr val="tx1"/>
              </a:solidFill>
              <a:latin typeface="游ゴシック" panose="020B0400000000000000" pitchFamily="50" charset="-128"/>
              <a:ea typeface="游ゴシック" panose="020B0400000000000000" pitchFamily="50" charset="-128"/>
            </a:endParaRPr>
          </a:p>
        </p:txBody>
      </p:sp>
      <p:sp>
        <p:nvSpPr>
          <p:cNvPr id="14" name="正方形/長方形 13">
            <a:extLst>
              <a:ext uri="{FF2B5EF4-FFF2-40B4-BE49-F238E27FC236}">
                <a16:creationId xmlns:a16="http://schemas.microsoft.com/office/drawing/2014/main" id="{9480D282-17CC-45DA-AF35-646633380E8C}"/>
              </a:ext>
            </a:extLst>
          </p:cNvPr>
          <p:cNvSpPr/>
          <p:nvPr/>
        </p:nvSpPr>
        <p:spPr>
          <a:xfrm>
            <a:off x="8732167" y="1279527"/>
            <a:ext cx="2950158" cy="3860726"/>
          </a:xfrm>
          <a:prstGeom prst="rect">
            <a:avLst/>
          </a:prstGeom>
          <a:noFill/>
          <a:ln w="12700" cap="flat" cmpd="sng" algn="ctr">
            <a:solidFill>
              <a:schemeClr val="accent1"/>
            </a:solidFill>
            <a:prstDash val="solid"/>
            <a:miter lim="800000"/>
          </a:ln>
          <a:effectLst/>
        </p:spPr>
        <p:txBody>
          <a:bodyPr wrap="square" rtlCol="0" anchor="t" anchorCtr="0">
            <a:noAutofit/>
          </a:bodyPr>
          <a:lstStyle/>
          <a:p>
            <a:pPr algn="l" defTabSz="457200" hangingPunct="1">
              <a:lnSpc>
                <a:spcPts val="2500"/>
              </a:lnSpc>
            </a:pPr>
            <a:endParaRPr kumimoji="1" lang="en-US" altLang="ja-JP" sz="1600" b="1" kern="1200" dirty="0">
              <a:solidFill>
                <a:srgbClr val="FF0000"/>
              </a:solidFill>
              <a:latin typeface="BIZ UDPゴシック" panose="020B0400000000000000" pitchFamily="50" charset="-128"/>
              <a:ea typeface="BIZ UDPゴシック" panose="020B0400000000000000" pitchFamily="50" charset="-128"/>
            </a:endParaRPr>
          </a:p>
        </p:txBody>
      </p:sp>
      <p:pic>
        <p:nvPicPr>
          <p:cNvPr id="19" name="図 18">
            <a:extLst>
              <a:ext uri="{FF2B5EF4-FFF2-40B4-BE49-F238E27FC236}">
                <a16:creationId xmlns:a16="http://schemas.microsoft.com/office/drawing/2014/main" id="{B1064582-2F11-4BE7-A5EB-4BE780DD93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36097" y="3451181"/>
            <a:ext cx="2391421" cy="1594278"/>
          </a:xfrm>
          <a:prstGeom prst="rect">
            <a:avLst/>
          </a:prstGeom>
        </p:spPr>
      </p:pic>
      <p:sp>
        <p:nvSpPr>
          <p:cNvPr id="24" name="テキスト ボックス 23">
            <a:extLst>
              <a:ext uri="{FF2B5EF4-FFF2-40B4-BE49-F238E27FC236}">
                <a16:creationId xmlns:a16="http://schemas.microsoft.com/office/drawing/2014/main" id="{5015C4D2-8B23-436B-98E9-94C03BA1E6BF}"/>
              </a:ext>
            </a:extLst>
          </p:cNvPr>
          <p:cNvSpPr txBox="1"/>
          <p:nvPr/>
        </p:nvSpPr>
        <p:spPr>
          <a:xfrm>
            <a:off x="8732852" y="3086859"/>
            <a:ext cx="2950158" cy="355675"/>
          </a:xfrm>
          <a:prstGeom prst="rect">
            <a:avLst/>
          </a:prstGeom>
          <a:noFill/>
        </p:spPr>
        <p:txBody>
          <a:bodyPr wrap="square" rtlCol="0">
            <a:spAutoFit/>
          </a:bodyPr>
          <a:lstStyle/>
          <a:p>
            <a:pPr algn="l" defTabSz="457200" hangingPunct="1">
              <a:lnSpc>
                <a:spcPts val="2500"/>
              </a:lnSpc>
            </a:pPr>
            <a:r>
              <a:rPr kumimoji="1" lang="ja-JP" altLang="en-US" sz="900" b="1" kern="1200" dirty="0">
                <a:solidFill>
                  <a:sysClr val="windowText" lastClr="000000"/>
                </a:solidFill>
                <a:latin typeface="+mn-ea"/>
                <a:ea typeface="+mn-ea"/>
              </a:rPr>
              <a:t>●</a:t>
            </a:r>
            <a:r>
              <a:rPr lang="en-US" altLang="ja-JP" sz="900" dirty="0">
                <a:solidFill>
                  <a:sysClr val="windowText" lastClr="000000"/>
                </a:solidFill>
                <a:latin typeface="+mn-ea"/>
                <a:ea typeface="+mn-ea"/>
              </a:rPr>
              <a:t>JR</a:t>
            </a:r>
            <a:r>
              <a:rPr lang="ja-JP" altLang="en-US" sz="900" dirty="0">
                <a:solidFill>
                  <a:sysClr val="windowText" lastClr="000000"/>
                </a:solidFill>
                <a:latin typeface="+mn-ea"/>
                <a:ea typeface="+mn-ea"/>
              </a:rPr>
              <a:t>大阪駅</a:t>
            </a:r>
            <a:r>
              <a:rPr lang="en-US" altLang="ja-JP" sz="900" dirty="0">
                <a:solidFill>
                  <a:sysClr val="windowText" lastClr="000000"/>
                </a:solidFill>
                <a:latin typeface="+mn-ea"/>
                <a:ea typeface="+mn-ea"/>
              </a:rPr>
              <a:t>(</a:t>
            </a:r>
            <a:r>
              <a:rPr lang="ja-JP" altLang="en-US" sz="900" dirty="0">
                <a:solidFill>
                  <a:sysClr val="windowText" lastClr="000000"/>
                </a:solidFill>
                <a:latin typeface="+mn-ea"/>
                <a:ea typeface="+mn-ea"/>
              </a:rPr>
              <a:t>うめきたエリア</a:t>
            </a:r>
            <a:r>
              <a:rPr lang="en-US" altLang="ja-JP" sz="900" dirty="0">
                <a:solidFill>
                  <a:sysClr val="windowText" lastClr="000000"/>
                </a:solidFill>
                <a:latin typeface="+mn-ea"/>
                <a:ea typeface="+mn-ea"/>
              </a:rPr>
              <a:t>)</a:t>
            </a:r>
            <a:r>
              <a:rPr lang="ja-JP" altLang="en-US" sz="900" dirty="0">
                <a:solidFill>
                  <a:sysClr val="windowText" lastClr="000000"/>
                </a:solidFill>
                <a:latin typeface="+mn-ea"/>
                <a:ea typeface="+mn-ea"/>
              </a:rPr>
              <a:t> 地下コンコースでのスペース</a:t>
            </a:r>
            <a:endParaRPr kumimoji="1" lang="ja-JP" altLang="en-US" sz="900" b="1" kern="1200" dirty="0">
              <a:solidFill>
                <a:sysClr val="windowText" lastClr="000000"/>
              </a:solidFill>
              <a:latin typeface="+mn-ea"/>
              <a:ea typeface="+mn-ea"/>
            </a:endParaRPr>
          </a:p>
        </p:txBody>
      </p:sp>
      <p:sp>
        <p:nvSpPr>
          <p:cNvPr id="25" name="テキスト ボックス 24">
            <a:extLst>
              <a:ext uri="{FF2B5EF4-FFF2-40B4-BE49-F238E27FC236}">
                <a16:creationId xmlns:a16="http://schemas.microsoft.com/office/drawing/2014/main" id="{22720E4B-630C-41D5-9F0F-4552A9200069}"/>
              </a:ext>
            </a:extLst>
          </p:cNvPr>
          <p:cNvSpPr txBox="1"/>
          <p:nvPr/>
        </p:nvSpPr>
        <p:spPr>
          <a:xfrm>
            <a:off x="8738190" y="1186939"/>
            <a:ext cx="2950158" cy="412934"/>
          </a:xfrm>
          <a:prstGeom prst="rect">
            <a:avLst/>
          </a:prstGeom>
          <a:noFill/>
        </p:spPr>
        <p:txBody>
          <a:bodyPr wrap="square" rtlCol="0">
            <a:spAutoFit/>
          </a:bodyPr>
          <a:lstStyle/>
          <a:p>
            <a:pPr algn="l" defTabSz="457200" hangingPunct="1">
              <a:lnSpc>
                <a:spcPts val="2500"/>
              </a:lnSpc>
            </a:pPr>
            <a:r>
              <a:rPr kumimoji="1" lang="ja-JP" altLang="en-US" sz="900" kern="1200" dirty="0">
                <a:solidFill>
                  <a:sysClr val="windowText" lastClr="000000"/>
                </a:solidFill>
                <a:latin typeface="+mn-ea"/>
                <a:ea typeface="+mn-ea"/>
              </a:rPr>
              <a:t>●リボーンチャレンジでの展示イメージ</a:t>
            </a:r>
          </a:p>
        </p:txBody>
      </p:sp>
      <p:pic>
        <p:nvPicPr>
          <p:cNvPr id="26" name="図 25">
            <a:extLst>
              <a:ext uri="{FF2B5EF4-FFF2-40B4-BE49-F238E27FC236}">
                <a16:creationId xmlns:a16="http://schemas.microsoft.com/office/drawing/2014/main" id="{8904E59C-06BB-4878-B7C9-A1BF185223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55761" y="1542008"/>
            <a:ext cx="2433233" cy="1534414"/>
          </a:xfrm>
          <a:prstGeom prst="rect">
            <a:avLst/>
          </a:prstGeom>
        </p:spPr>
      </p:pic>
    </p:spTree>
    <p:extLst>
      <p:ext uri="{BB962C8B-B14F-4D97-AF65-F5344CB8AC3E}">
        <p14:creationId xmlns:p14="http://schemas.microsoft.com/office/powerpoint/2010/main" val="369716932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599612" y="6647649"/>
            <a:ext cx="2992776" cy="195943"/>
          </a:xfrm>
          <a:prstGeom prst="rect">
            <a:avLst/>
          </a:prstGeom>
          <a:solidFill>
            <a:srgbClr val="E6001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8" name="正方形/長方形 7"/>
          <p:cNvSpPr/>
          <p:nvPr/>
        </p:nvSpPr>
        <p:spPr>
          <a:xfrm>
            <a:off x="661576" y="442698"/>
            <a:ext cx="11366864" cy="153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8" name="テキスト ボックス 17"/>
          <p:cNvSpPr txBox="1"/>
          <p:nvPr/>
        </p:nvSpPr>
        <p:spPr>
          <a:xfrm>
            <a:off x="989378" y="106088"/>
            <a:ext cx="9430539" cy="461665"/>
          </a:xfrm>
          <a:prstGeom prst="rect">
            <a:avLst/>
          </a:prstGeom>
          <a:solidFill>
            <a:schemeClr val="tx2">
              <a:lumMod val="50000"/>
            </a:schemeClr>
          </a:solidFill>
        </p:spPr>
        <p:txBody>
          <a:bodyPr wrap="square" rtlCol="0">
            <a:spAutoFit/>
          </a:bodyPr>
          <a:lstStyle/>
          <a:p>
            <a:r>
              <a:rPr kumimoji="1" lang="ja-JP" altLang="en-US" sz="2400" b="1" dirty="0">
                <a:solidFill>
                  <a:schemeClr val="bg1"/>
                </a:solidFill>
                <a:latin typeface="BIZ UDPゴシック" panose="020B0400000000000000" pitchFamily="50" charset="-128"/>
                <a:ea typeface="BIZ UDPゴシック" panose="020B0400000000000000" pitchFamily="50" charset="-128"/>
              </a:rPr>
              <a:t>地域連携イベント部会　　　</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sp>
        <p:nvSpPr>
          <p:cNvPr id="17" name="テキスト ボックス 16"/>
          <p:cNvSpPr txBox="1"/>
          <p:nvPr/>
        </p:nvSpPr>
        <p:spPr>
          <a:xfrm>
            <a:off x="589167" y="576273"/>
            <a:ext cx="1247790" cy="338554"/>
          </a:xfrm>
          <a:prstGeom prst="rect">
            <a:avLst/>
          </a:prstGeom>
          <a:noFill/>
        </p:spPr>
        <p:txBody>
          <a:bodyPr wrap="square" rtlCol="0">
            <a:spAutoFit/>
          </a:bodyPr>
          <a:lstStyle/>
          <a:p>
            <a:r>
              <a:rPr kumimoji="1" lang="en-US" altLang="ja-JP" sz="1600" b="1" dirty="0">
                <a:latin typeface="BIZ UDPゴシック" panose="020B0400000000000000" pitchFamily="50" charset="-128"/>
                <a:ea typeface="BIZ UDPゴシック" panose="020B0400000000000000" pitchFamily="50" charset="-128"/>
              </a:rPr>
              <a:t>〈</a:t>
            </a:r>
            <a:r>
              <a:rPr kumimoji="1" lang="ja-JP" altLang="en-US" sz="1600" b="1" dirty="0">
                <a:latin typeface="BIZ UDPゴシック" panose="020B0400000000000000" pitchFamily="50" charset="-128"/>
                <a:ea typeface="BIZ UDPゴシック" panose="020B0400000000000000" pitchFamily="50" charset="-128"/>
              </a:rPr>
              <a:t>構成</a:t>
            </a:r>
            <a:r>
              <a:rPr kumimoji="1" lang="en-US" altLang="ja-JP" sz="1600" b="1" dirty="0">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3563983603"/>
              </p:ext>
            </p:extLst>
          </p:nvPr>
        </p:nvGraphicFramePr>
        <p:xfrm>
          <a:off x="609639" y="943981"/>
          <a:ext cx="11020682" cy="1105741"/>
        </p:xfrm>
        <a:graphic>
          <a:graphicData uri="http://schemas.openxmlformats.org/drawingml/2006/table">
            <a:tbl>
              <a:tblPr firstRow="1" bandRow="1">
                <a:tableStyleId>{5C22544A-7EE6-4342-B048-85BDC9FD1C3A}</a:tableStyleId>
              </a:tblPr>
              <a:tblGrid>
                <a:gridCol w="5510341">
                  <a:extLst>
                    <a:ext uri="{9D8B030D-6E8A-4147-A177-3AD203B41FA5}">
                      <a16:colId xmlns:a16="http://schemas.microsoft.com/office/drawing/2014/main" val="3210187183"/>
                    </a:ext>
                  </a:extLst>
                </a:gridCol>
                <a:gridCol w="5510341">
                  <a:extLst>
                    <a:ext uri="{9D8B030D-6E8A-4147-A177-3AD203B41FA5}">
                      <a16:colId xmlns:a16="http://schemas.microsoft.com/office/drawing/2014/main" val="1381428020"/>
                    </a:ext>
                  </a:extLst>
                </a:gridCol>
              </a:tblGrid>
              <a:tr h="312118">
                <a:tc>
                  <a:txBody>
                    <a:bodyPr/>
                    <a:lstStyle/>
                    <a:p>
                      <a:pPr algn="ctr"/>
                      <a:r>
                        <a:rPr kumimoji="1" lang="ja-JP" altLang="en-US" sz="1400" dirty="0">
                          <a:latin typeface="BIZ UDPゴシック" panose="020B0400000000000000" pitchFamily="50" charset="-128"/>
                          <a:ea typeface="BIZ UDPゴシック" panose="020B0400000000000000" pitchFamily="50" charset="-128"/>
                        </a:rPr>
                        <a:t>大　　阪　　府</a:t>
                      </a:r>
                    </a:p>
                  </a:txBody>
                  <a:tcPr/>
                </a:tc>
                <a:tc>
                  <a:txBody>
                    <a:bodyPr/>
                    <a:lstStyle/>
                    <a:p>
                      <a:pPr algn="ctr"/>
                      <a:r>
                        <a:rPr kumimoji="1" lang="ja-JP" altLang="en-US" sz="1400" dirty="0">
                          <a:latin typeface="BIZ UDPゴシック" panose="020B0400000000000000" pitchFamily="50" charset="-128"/>
                          <a:ea typeface="BIZ UDPゴシック" panose="020B0400000000000000" pitchFamily="50" charset="-128"/>
                        </a:rPr>
                        <a:t>大　　阪　　市</a:t>
                      </a:r>
                    </a:p>
                  </a:txBody>
                  <a:tcPr/>
                </a:tc>
                <a:extLst>
                  <a:ext uri="{0D108BD9-81ED-4DB2-BD59-A6C34878D82A}">
                    <a16:rowId xmlns:a16="http://schemas.microsoft.com/office/drawing/2014/main" val="3769783393"/>
                  </a:ext>
                </a:extLst>
              </a:tr>
              <a:tr h="3851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Pゴシック" panose="020B0400000000000000" pitchFamily="50" charset="-128"/>
                          <a:ea typeface="BIZ UDPゴシック" panose="020B0400000000000000" pitchFamily="50" charset="-128"/>
                        </a:rPr>
                        <a:t>府民文化部、総務部</a:t>
                      </a:r>
                    </a:p>
                  </a:txBody>
                  <a:tcPr anchor="ctr"/>
                </a:tc>
                <a:tc>
                  <a:txBody>
                    <a:bodyPr/>
                    <a:lstStyle/>
                    <a:p>
                      <a:pPr algn="ctr">
                        <a:lnSpc>
                          <a:spcPct val="100000"/>
                        </a:lnSpc>
                      </a:pPr>
                      <a:r>
                        <a:rPr kumimoji="1" lang="ja-JP" altLang="en-US" sz="1400" dirty="0">
                          <a:latin typeface="BIZ UDPゴシック" panose="020B0400000000000000" pitchFamily="50" charset="-128"/>
                          <a:ea typeface="BIZ UDPゴシック" panose="020B0400000000000000" pitchFamily="50" charset="-128"/>
                        </a:rPr>
                        <a:t>経済戦略局、建設局、区役所</a:t>
                      </a:r>
                    </a:p>
                  </a:txBody>
                  <a:tcPr anchor="ctr"/>
                </a:tc>
                <a:extLst>
                  <a:ext uri="{0D108BD9-81ED-4DB2-BD59-A6C34878D82A}">
                    <a16:rowId xmlns:a16="http://schemas.microsoft.com/office/drawing/2014/main" val="121864346"/>
                  </a:ext>
                </a:extLst>
              </a:tr>
              <a:tr h="36349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Pゴシック" panose="020B0400000000000000" pitchFamily="50" charset="-128"/>
                          <a:ea typeface="BIZ UDPゴシック" panose="020B0400000000000000" pitchFamily="50" charset="-128"/>
                        </a:rPr>
                        <a:t>大阪都市計画局</a:t>
                      </a:r>
                      <a:endParaRPr kumimoji="1" lang="en-US" altLang="ja-JP" sz="1400" dirty="0">
                        <a:latin typeface="BIZ UDPゴシック" panose="020B0400000000000000" pitchFamily="50" charset="-128"/>
                        <a:ea typeface="BIZ UDPゴシック" panose="020B0400000000000000" pitchFamily="50" charset="-128"/>
                      </a:endParaRPr>
                    </a:p>
                  </a:txBody>
                  <a:tcPr anchor="ctr"/>
                </a:tc>
                <a:tc hMerge="1">
                  <a:txBody>
                    <a:bodyPr/>
                    <a:lstStyle/>
                    <a:p>
                      <a:pPr algn="l">
                        <a:lnSpc>
                          <a:spcPct val="100000"/>
                        </a:lnSpc>
                      </a:pP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936480497"/>
                  </a:ext>
                </a:extLst>
              </a:tr>
            </a:tbl>
          </a:graphicData>
        </a:graphic>
      </p:graphicFrame>
      <p:sp>
        <p:nvSpPr>
          <p:cNvPr id="14" name="正方形/長方形 13">
            <a:extLst>
              <a:ext uri="{FF2B5EF4-FFF2-40B4-BE49-F238E27FC236}">
                <a16:creationId xmlns:a16="http://schemas.microsoft.com/office/drawing/2014/main" id="{3F357C9B-ADD8-FD6F-BD91-865EAF8D0C77}"/>
              </a:ext>
            </a:extLst>
          </p:cNvPr>
          <p:cNvSpPr/>
          <p:nvPr/>
        </p:nvSpPr>
        <p:spPr>
          <a:xfrm>
            <a:off x="507018" y="2138584"/>
            <a:ext cx="11354952" cy="362343"/>
          </a:xfrm>
          <a:prstGeom prst="rect">
            <a:avLst/>
          </a:prstGeom>
          <a:noFill/>
          <a:ln w="12700" cap="flat" cmpd="sng" algn="ctr">
            <a:noFill/>
            <a:prstDash val="solid"/>
            <a:miter lim="800000"/>
          </a:ln>
          <a:effectLst/>
        </p:spPr>
        <p:txBody>
          <a:bodyPr rtlCol="0" anchor="t" anchorCtr="0">
            <a:spAutoFit/>
          </a:bodyPr>
          <a:lstStyle/>
          <a:p>
            <a:pPr defTabSz="457200" hangingPunct="1">
              <a:lnSpc>
                <a:spcPts val="2500"/>
              </a:lnSpc>
            </a:pP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（１）大阪府・市関係部局の主催行事等での取組み</a:t>
            </a:r>
            <a:endParaRPr kumimoji="1" lang="en-US" altLang="ja-JP" sz="1600" b="1" kern="1200"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3F357C9B-ADD8-FD6F-BD91-865EAF8D0C77}"/>
              </a:ext>
            </a:extLst>
          </p:cNvPr>
          <p:cNvSpPr/>
          <p:nvPr/>
        </p:nvSpPr>
        <p:spPr>
          <a:xfrm>
            <a:off x="545293" y="2512272"/>
            <a:ext cx="11316677" cy="2400592"/>
          </a:xfrm>
          <a:prstGeom prst="rect">
            <a:avLst/>
          </a:prstGeom>
          <a:solidFill>
            <a:srgbClr val="FFFFFF"/>
          </a:solidFill>
          <a:ln w="25400" cap="flat" cmpd="sng" algn="ctr">
            <a:solidFill>
              <a:schemeClr val="accent1"/>
            </a:solidFill>
            <a:prstDash val="solid"/>
            <a:miter lim="800000"/>
          </a:ln>
          <a:effectLst/>
        </p:spPr>
        <p:txBody>
          <a:bodyPr rtlCol="0" anchor="t" anchorCtr="0">
            <a:noAutofit/>
          </a:bodyPr>
          <a:lstStyle/>
          <a:p>
            <a:r>
              <a:rPr kumimoji="1" lang="ja-JP" altLang="en-US"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u="sng" dirty="0">
                <a:solidFill>
                  <a:schemeClr val="tx1"/>
                </a:solidFill>
                <a:latin typeface="BIZ UDPゴシック" panose="020B0400000000000000" pitchFamily="50" charset="-128"/>
                <a:ea typeface="BIZ UDPゴシック" panose="020B0400000000000000" pitchFamily="50" charset="-128"/>
              </a:rPr>
              <a:t>大阪府・市関係部局の主催行事等でさらなる来場促進に取り組む</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とともに、</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b="1" dirty="0">
                <a:solidFill>
                  <a:schemeClr val="tx1"/>
                </a:solidFill>
                <a:latin typeface="BIZ UDPゴシック" panose="020B0400000000000000" pitchFamily="50" charset="-128"/>
                <a:ea typeface="BIZ UDPゴシック" panose="020B0400000000000000" pitchFamily="50" charset="-128"/>
              </a:rPr>
              <a:t>   </a:t>
            </a:r>
            <a:r>
              <a:rPr kumimoji="1" lang="ja-JP" altLang="en-US" sz="1600" b="1" u="sng" dirty="0">
                <a:solidFill>
                  <a:schemeClr val="tx1"/>
                </a:solidFill>
                <a:latin typeface="BIZ UDPゴシック" panose="020B0400000000000000" pitchFamily="50" charset="-128"/>
                <a:ea typeface="BIZ UDPゴシック" panose="020B0400000000000000" pitchFamily="50" charset="-128"/>
              </a:rPr>
              <a:t>大阪の多様な都市魅力を発信</a:t>
            </a:r>
            <a:endParaRPr kumimoji="1" lang="en-US" altLang="ja-JP" sz="1600" b="1" u="sng" dirty="0">
              <a:solidFill>
                <a:schemeClr val="tx1"/>
              </a:solidFill>
              <a:latin typeface="BIZ UDPゴシック" panose="020B0400000000000000" pitchFamily="50" charset="-128"/>
              <a:ea typeface="BIZ UDPゴシック" panose="020B0400000000000000" pitchFamily="50" charset="-128"/>
            </a:endParaRPr>
          </a:p>
          <a:p>
            <a:pPr>
              <a:lnSpc>
                <a:spcPts val="800"/>
              </a:lnSpc>
            </a:pP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a:p>
            <a:pPr>
              <a:lnSpc>
                <a:spcPts val="1800"/>
              </a:lnSpc>
            </a:pPr>
            <a:r>
              <a:rPr kumimoji="1" lang="ja-JP" altLang="en-US" sz="1500" dirty="0">
                <a:solidFill>
                  <a:schemeClr val="tx1"/>
                </a:solidFill>
                <a:latin typeface="BIZ UDPゴシック" panose="020B0400000000000000" pitchFamily="50" charset="-128"/>
                <a:ea typeface="BIZ UDPゴシック" panose="020B0400000000000000" pitchFamily="50" charset="-128"/>
              </a:rPr>
              <a:t>・大阪のにぎわいを創出し、魅力をより一層発信するための大規模イベント</a:t>
            </a: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pPr>
              <a:lnSpc>
                <a:spcPts val="1800"/>
              </a:lnSpc>
            </a:pPr>
            <a:r>
              <a:rPr kumimoji="1" lang="ja-JP" altLang="en-US" sz="1500" dirty="0">
                <a:solidFill>
                  <a:schemeClr val="tx1"/>
                </a:solidFill>
                <a:latin typeface="BIZ UDPゴシック" panose="020B0400000000000000" pitchFamily="50" charset="-128"/>
                <a:ea typeface="BIZ UDPゴシック" panose="020B0400000000000000" pitchFamily="50" charset="-128"/>
              </a:rPr>
              <a:t>　や水の回廊の新たな拠点の整備を実施</a:t>
            </a: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pPr>
              <a:lnSpc>
                <a:spcPts val="1800"/>
              </a:lnSpc>
            </a:pPr>
            <a:r>
              <a:rPr kumimoji="1" lang="ja-JP" altLang="en-US" sz="1500" dirty="0">
                <a:solidFill>
                  <a:schemeClr val="tx1"/>
                </a:solidFill>
                <a:latin typeface="BIZ UDPゴシック" panose="020B0400000000000000" pitchFamily="50" charset="-128"/>
                <a:ea typeface="BIZ UDPゴシック" panose="020B0400000000000000" pitchFamily="50" charset="-128"/>
              </a:rPr>
              <a:t>・大阪府内での滞在や周遊を楽しんでいただけるよう、府内各所で</a:t>
            </a: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pPr>
              <a:lnSpc>
                <a:spcPts val="1800"/>
              </a:lnSpc>
            </a:pPr>
            <a:r>
              <a:rPr kumimoji="1" lang="ja-JP" altLang="en-US" sz="1500" dirty="0">
                <a:solidFill>
                  <a:srgbClr val="FF0000"/>
                </a:solidFill>
                <a:latin typeface="BIZ UDPゴシック" panose="020B0400000000000000" pitchFamily="50" charset="-128"/>
                <a:ea typeface="BIZ UDPゴシック" panose="020B0400000000000000" pitchFamily="50" charset="-128"/>
              </a:rPr>
              <a:t>　</a:t>
            </a:r>
            <a:r>
              <a:rPr kumimoji="1" lang="ja-JP" altLang="en-US" sz="1500" dirty="0">
                <a:solidFill>
                  <a:schemeClr val="tx1"/>
                </a:solidFill>
                <a:latin typeface="BIZ UDPゴシック" panose="020B0400000000000000" pitchFamily="50" charset="-128"/>
                <a:ea typeface="BIZ UDPゴシック" panose="020B0400000000000000" pitchFamily="50" charset="-128"/>
              </a:rPr>
              <a:t>イベントやキャンペーン等を実施するとともに、万博の</a:t>
            </a:r>
            <a:r>
              <a:rPr kumimoji="1" lang="en-US" altLang="ja-JP" sz="1500" dirty="0">
                <a:solidFill>
                  <a:schemeClr val="tx1"/>
                </a:solidFill>
                <a:latin typeface="BIZ UDPゴシック" panose="020B0400000000000000" pitchFamily="50" charset="-128"/>
                <a:ea typeface="BIZ UDPゴシック" panose="020B0400000000000000" pitchFamily="50" charset="-128"/>
              </a:rPr>
              <a:t>PR</a:t>
            </a:r>
            <a:r>
              <a:rPr kumimoji="1" lang="ja-JP" altLang="en-US" sz="1500" dirty="0">
                <a:solidFill>
                  <a:schemeClr val="tx1"/>
                </a:solidFill>
                <a:latin typeface="BIZ UDPゴシック" panose="020B0400000000000000" pitchFamily="50" charset="-128"/>
                <a:ea typeface="BIZ UDPゴシック" panose="020B0400000000000000" pitchFamily="50" charset="-128"/>
              </a:rPr>
              <a:t>を実施</a:t>
            </a: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pPr>
              <a:lnSpc>
                <a:spcPts val="800"/>
              </a:lnSpc>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［関連取組］</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r>
              <a:rPr kumimoji="1" lang="en-US" altLang="ja-JP" sz="1200" dirty="0">
                <a:solidFill>
                  <a:schemeClr val="tx1"/>
                </a:solidFill>
                <a:latin typeface="BIZ UDPゴシック" panose="020B0400000000000000" pitchFamily="50" charset="-128"/>
                <a:ea typeface="BIZ UDPゴシック" panose="020B0400000000000000" pitchFamily="50" charset="-128"/>
              </a:rPr>
              <a:t>  </a:t>
            </a:r>
            <a:r>
              <a:rPr kumimoji="1" lang="ja-JP" altLang="en-US" sz="1200" dirty="0">
                <a:solidFill>
                  <a:schemeClr val="tx1"/>
                </a:solidFill>
                <a:latin typeface="BIZ UDPゴシック" panose="020B0400000000000000" pitchFamily="50" charset="-128"/>
                <a:ea typeface="BIZ UDPゴシック" panose="020B0400000000000000" pitchFamily="50" charset="-128"/>
              </a:rPr>
              <a:t>御堂筋を実験フィールドとしたモビリティ実験やエリアマネジメント団体が実施する賑わいイベント等、</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　万博と連携したショーケース事業の実施に向けた、フィールド提供や受け入れにかかる整備を実施</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a:spcBef>
                <a:spcPts val="600"/>
              </a:spcBef>
            </a:pP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p:txBody>
      </p:sp>
      <p:sp>
        <p:nvSpPr>
          <p:cNvPr id="19" name="正方形/長方形 18">
            <a:extLst>
              <a:ext uri="{FF2B5EF4-FFF2-40B4-BE49-F238E27FC236}">
                <a16:creationId xmlns:a16="http://schemas.microsoft.com/office/drawing/2014/main" id="{3F357C9B-ADD8-FD6F-BD91-865EAF8D0C77}"/>
              </a:ext>
            </a:extLst>
          </p:cNvPr>
          <p:cNvSpPr/>
          <p:nvPr/>
        </p:nvSpPr>
        <p:spPr>
          <a:xfrm>
            <a:off x="519718" y="4927125"/>
            <a:ext cx="11354952" cy="373500"/>
          </a:xfrm>
          <a:prstGeom prst="rect">
            <a:avLst/>
          </a:prstGeom>
          <a:noFill/>
          <a:ln w="12700" cap="flat" cmpd="sng" algn="ctr">
            <a:noFill/>
            <a:prstDash val="solid"/>
            <a:miter lim="800000"/>
          </a:ln>
          <a:effectLst/>
        </p:spPr>
        <p:txBody>
          <a:bodyPr rtlCol="0" anchor="t" anchorCtr="0">
            <a:spAutoFit/>
          </a:bodyPr>
          <a:lstStyle/>
          <a:p>
            <a:pPr defTabSz="457200" hangingPunct="1">
              <a:lnSpc>
                <a:spcPts val="2500"/>
              </a:lnSpc>
            </a:pPr>
            <a:r>
              <a:rPr kumimoji="1" lang="ja-JP" altLang="en-US" sz="1600" b="1" kern="1200" dirty="0">
                <a:solidFill>
                  <a:schemeClr val="tx1"/>
                </a:solidFill>
                <a:latin typeface="BIZ UDPゴシック" panose="020B0400000000000000" pitchFamily="50" charset="-128"/>
                <a:ea typeface="BIZ UDPゴシック" panose="020B0400000000000000" pitchFamily="50" charset="-128"/>
              </a:rPr>
              <a:t>（２）府内市町村が主催する行事等との連携</a:t>
            </a:r>
            <a:endParaRPr kumimoji="1" lang="en-US" altLang="ja-JP" sz="1600" b="1" kern="1200" dirty="0">
              <a:solidFill>
                <a:schemeClr val="tx1"/>
              </a:solidFill>
              <a:latin typeface="BIZ UDPゴシック" panose="020B0400000000000000" pitchFamily="50" charset="-128"/>
              <a:ea typeface="BIZ UDPゴシック" panose="020B0400000000000000" pitchFamily="50" charset="-128"/>
            </a:endParaRPr>
          </a:p>
        </p:txBody>
      </p:sp>
      <p:sp>
        <p:nvSpPr>
          <p:cNvPr id="21" name="正方形/長方形 20">
            <a:extLst>
              <a:ext uri="{FF2B5EF4-FFF2-40B4-BE49-F238E27FC236}">
                <a16:creationId xmlns:a16="http://schemas.microsoft.com/office/drawing/2014/main" id="{3F357C9B-ADD8-FD6F-BD91-865EAF8D0C77}"/>
              </a:ext>
            </a:extLst>
          </p:cNvPr>
          <p:cNvSpPr/>
          <p:nvPr/>
        </p:nvSpPr>
        <p:spPr>
          <a:xfrm>
            <a:off x="557994" y="5314076"/>
            <a:ext cx="11305346" cy="1023992"/>
          </a:xfrm>
          <a:prstGeom prst="rect">
            <a:avLst/>
          </a:prstGeom>
          <a:solidFill>
            <a:srgbClr val="FFFFFF"/>
          </a:solidFill>
          <a:ln w="25400" cap="flat" cmpd="sng" algn="ctr">
            <a:solidFill>
              <a:schemeClr val="accent1"/>
            </a:solidFill>
            <a:prstDash val="solid"/>
            <a:miter lim="800000"/>
          </a:ln>
          <a:effectLst/>
        </p:spPr>
        <p:txBody>
          <a:bodyPr rtlCol="0" anchor="t" anchorCtr="0">
            <a:noAutofit/>
          </a:bodyPr>
          <a:lstStyle/>
          <a:p>
            <a:r>
              <a:rPr kumimoji="1" lang="ja-JP" altLang="en-US" sz="1600" b="1" dirty="0">
                <a:solidFill>
                  <a:schemeClr val="tx1"/>
                </a:solidFill>
                <a:latin typeface="BIZ UDPゴシック" panose="020B0400000000000000" pitchFamily="50" charset="-128"/>
                <a:ea typeface="BIZ UDPゴシック" panose="020B0400000000000000" pitchFamily="50" charset="-128"/>
              </a:rPr>
              <a:t>▶府域全体での機運醸成及び来場促進をめざし、</a:t>
            </a:r>
            <a:r>
              <a:rPr kumimoji="1" lang="ja-JP" altLang="en-US" sz="1600" b="1" u="sng" dirty="0">
                <a:solidFill>
                  <a:schemeClr val="tx1"/>
                </a:solidFill>
                <a:latin typeface="BIZ UDPゴシック" panose="020B0400000000000000" pitchFamily="50" charset="-128"/>
                <a:ea typeface="BIZ UDPゴシック" panose="020B0400000000000000" pitchFamily="50" charset="-128"/>
              </a:rPr>
              <a:t>地域連携イベント開催支援事業補助金を市町村に交付</a:t>
            </a:r>
            <a:endParaRPr kumimoji="1" lang="en-US" altLang="ja-JP" sz="1600" b="1" u="sng" dirty="0">
              <a:solidFill>
                <a:schemeClr val="tx1"/>
              </a:solidFill>
              <a:latin typeface="BIZ UDPゴシック" panose="020B0400000000000000" pitchFamily="50" charset="-128"/>
              <a:ea typeface="BIZ UDPゴシック" panose="020B0400000000000000" pitchFamily="50" charset="-128"/>
            </a:endParaRPr>
          </a:p>
          <a:p>
            <a:pPr>
              <a:spcBef>
                <a:spcPts val="600"/>
              </a:spcBef>
            </a:pPr>
            <a:r>
              <a:rPr kumimoji="1" lang="ja-JP" altLang="en-US" sz="1500" dirty="0">
                <a:solidFill>
                  <a:schemeClr val="tx1"/>
                </a:solidFill>
                <a:latin typeface="BIZ UDPゴシック" panose="020B0400000000000000" pitchFamily="50" charset="-128"/>
                <a:ea typeface="BIZ UDPゴシック" panose="020B0400000000000000" pitchFamily="50" charset="-128"/>
              </a:rPr>
              <a:t>・府内市町村が主催又は共催する、万博の機運醸成及び来場促進を目的に含むイベント等の開催に要する経費を補助</a:t>
            </a: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pPr>
              <a:spcBef>
                <a:spcPts val="600"/>
              </a:spcBef>
            </a:pPr>
            <a:r>
              <a:rPr kumimoji="1" lang="ja-JP" altLang="en-US" sz="1400" dirty="0">
                <a:solidFill>
                  <a:schemeClr val="tx1"/>
                </a:solidFill>
                <a:latin typeface="BIZ UDPゴシック" panose="020B0400000000000000" pitchFamily="50" charset="-128"/>
                <a:ea typeface="BIZ UDPゴシック" panose="020B0400000000000000" pitchFamily="50" charset="-128"/>
              </a:rPr>
              <a:t>（交付決定事業数：</a:t>
            </a:r>
            <a:r>
              <a:rPr kumimoji="1" lang="en-US" altLang="ja-JP" sz="1400" dirty="0">
                <a:solidFill>
                  <a:schemeClr val="tx1"/>
                </a:solidFill>
                <a:latin typeface="BIZ UDPゴシック" panose="020B0400000000000000" pitchFamily="50" charset="-128"/>
                <a:ea typeface="BIZ UDPゴシック" panose="020B0400000000000000" pitchFamily="50" charset="-128"/>
              </a:rPr>
              <a:t>82</a:t>
            </a:r>
            <a:r>
              <a:rPr kumimoji="1" lang="ja-JP" altLang="en-US" sz="1400" dirty="0">
                <a:solidFill>
                  <a:schemeClr val="tx1"/>
                </a:solidFill>
                <a:latin typeface="BIZ UDPゴシック" panose="020B0400000000000000" pitchFamily="50" charset="-128"/>
                <a:ea typeface="BIZ UDPゴシック" panose="020B0400000000000000" pitchFamily="50" charset="-128"/>
              </a:rPr>
              <a:t>事業、交付決定総額：</a:t>
            </a:r>
            <a:r>
              <a:rPr kumimoji="1" lang="en-US" altLang="ja-JP" sz="1400" dirty="0">
                <a:solidFill>
                  <a:schemeClr val="tx1"/>
                </a:solidFill>
                <a:latin typeface="BIZ UDPゴシック" panose="020B0400000000000000" pitchFamily="50" charset="-128"/>
                <a:ea typeface="BIZ UDPゴシック" panose="020B0400000000000000" pitchFamily="50" charset="-128"/>
              </a:rPr>
              <a:t>35,751</a:t>
            </a:r>
            <a:r>
              <a:rPr kumimoji="1" lang="ja-JP" altLang="en-US" sz="1400" dirty="0">
                <a:solidFill>
                  <a:schemeClr val="tx1"/>
                </a:solidFill>
                <a:latin typeface="BIZ UDPゴシック" panose="020B0400000000000000" pitchFamily="50" charset="-128"/>
                <a:ea typeface="BIZ UDPゴシック" panose="020B0400000000000000" pitchFamily="50" charset="-128"/>
              </a:rPr>
              <a:t>千円　</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令和５年～７年度計 令和７年度は４月１日時点）</a:t>
            </a:r>
          </a:p>
        </p:txBody>
      </p:sp>
      <p:sp>
        <p:nvSpPr>
          <p:cNvPr id="2" name="テキスト ボックス 1">
            <a:extLst>
              <a:ext uri="{FF2B5EF4-FFF2-40B4-BE49-F238E27FC236}">
                <a16:creationId xmlns:a16="http://schemas.microsoft.com/office/drawing/2014/main" id="{E560F6ED-46AA-8AC3-C62E-7F585EFC88A0}"/>
              </a:ext>
            </a:extLst>
          </p:cNvPr>
          <p:cNvSpPr txBox="1"/>
          <p:nvPr/>
        </p:nvSpPr>
        <p:spPr>
          <a:xfrm>
            <a:off x="1251284" y="554848"/>
            <a:ext cx="1001888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　</a:t>
            </a:r>
            <a:r>
              <a:rPr kumimoji="1" lang="ja-JP" altLang="en-US" sz="1600" dirty="0">
                <a:latin typeface="BIZ UDPゴシック" panose="020B0400000000000000" pitchFamily="50" charset="-128"/>
                <a:ea typeface="BIZ UDPゴシック" panose="020B0400000000000000" pitchFamily="50" charset="-128"/>
              </a:rPr>
              <a:t>部会長：府民文化部長　　　　　　　　　　　　　副部会長：経済戦略局長</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3" name="スライド番号プレースホルダー 3">
            <a:extLst>
              <a:ext uri="{FF2B5EF4-FFF2-40B4-BE49-F238E27FC236}">
                <a16:creationId xmlns:a16="http://schemas.microsoft.com/office/drawing/2014/main" id="{C772BA41-50F7-262A-48D9-BC9F84EC4981}"/>
              </a:ext>
            </a:extLst>
          </p:cNvPr>
          <p:cNvSpPr>
            <a:spLocks noGrp="1"/>
          </p:cNvSpPr>
          <p:nvPr>
            <p:ph type="sldNum" sz="quarter" idx="2"/>
          </p:nvPr>
        </p:nvSpPr>
        <p:spPr>
          <a:xfrm>
            <a:off x="11711485" y="6319157"/>
            <a:ext cx="326369" cy="426463"/>
          </a:xfrm>
        </p:spPr>
        <p:txBody>
          <a:bodyPr/>
          <a:lstStyle/>
          <a:p>
            <a:fld id="{86CB4B4D-7CA3-9044-876B-883B54F8677D}" type="slidenum">
              <a:rPr lang="en-US" altLang="ja-JP" sz="1600" b="1" smtClean="0">
                <a:solidFill>
                  <a:schemeClr val="tx1"/>
                </a:solidFill>
                <a:latin typeface="游ゴシック" panose="020B0400000000000000" pitchFamily="50" charset="-128"/>
                <a:ea typeface="游ゴシック" panose="020B0400000000000000" pitchFamily="50" charset="-128"/>
              </a:rPr>
              <a:t>8</a:t>
            </a:fld>
            <a:endParaRPr lang="ja-JP" altLang="en-US" sz="1600" b="1" dirty="0">
              <a:solidFill>
                <a:schemeClr val="tx1"/>
              </a:solidFill>
              <a:latin typeface="游ゴシック" panose="020B0400000000000000" pitchFamily="50" charset="-128"/>
              <a:ea typeface="游ゴシック" panose="020B0400000000000000" pitchFamily="50" charset="-128"/>
            </a:endParaRPr>
          </a:p>
        </p:txBody>
      </p:sp>
      <p:pic>
        <p:nvPicPr>
          <p:cNvPr id="6" name="図 5">
            <a:extLst>
              <a:ext uri="{FF2B5EF4-FFF2-40B4-BE49-F238E27FC236}">
                <a16:creationId xmlns:a16="http://schemas.microsoft.com/office/drawing/2014/main" id="{133FC0A0-86BF-4DFE-A691-1D2D0F5776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24067" y="2657266"/>
            <a:ext cx="1390175" cy="926249"/>
          </a:xfrm>
          <a:prstGeom prst="rect">
            <a:avLst/>
          </a:prstGeom>
        </p:spPr>
      </p:pic>
      <p:pic>
        <p:nvPicPr>
          <p:cNvPr id="22" name="図 21">
            <a:extLst>
              <a:ext uri="{FF2B5EF4-FFF2-40B4-BE49-F238E27FC236}">
                <a16:creationId xmlns:a16="http://schemas.microsoft.com/office/drawing/2014/main" id="{2FC936E4-2ED7-4AF9-AC44-DAA38788D3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07567" y="3797516"/>
            <a:ext cx="1550352" cy="824688"/>
          </a:xfrm>
          <a:prstGeom prst="rect">
            <a:avLst/>
          </a:prstGeom>
        </p:spPr>
      </p:pic>
      <p:pic>
        <p:nvPicPr>
          <p:cNvPr id="23" name="図 22">
            <a:extLst>
              <a:ext uri="{FF2B5EF4-FFF2-40B4-BE49-F238E27FC236}">
                <a16:creationId xmlns:a16="http://schemas.microsoft.com/office/drawing/2014/main" id="{7001BF5A-ECDF-4827-842C-F3F2A8CCA7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75951" y="2667523"/>
            <a:ext cx="1218098" cy="915829"/>
          </a:xfrm>
          <a:prstGeom prst="rect">
            <a:avLst/>
          </a:prstGeom>
        </p:spPr>
      </p:pic>
      <p:sp>
        <p:nvSpPr>
          <p:cNvPr id="12" name="テキスト ボックス 11">
            <a:extLst>
              <a:ext uri="{FF2B5EF4-FFF2-40B4-BE49-F238E27FC236}">
                <a16:creationId xmlns:a16="http://schemas.microsoft.com/office/drawing/2014/main" id="{3B45B1BC-0C94-4A98-AABD-C7F97684CEEB}"/>
              </a:ext>
            </a:extLst>
          </p:cNvPr>
          <p:cNvSpPr txBox="1"/>
          <p:nvPr/>
        </p:nvSpPr>
        <p:spPr>
          <a:xfrm>
            <a:off x="9202920" y="3533715"/>
            <a:ext cx="1608619"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en-US" altLang="ja-JP" sz="1000" b="0" i="0" u="none" strike="noStrike" cap="none" spc="-15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OSAKA</a:t>
            </a:r>
            <a:r>
              <a:rPr kumimoji="0" lang="ja-JP" altLang="en-US" sz="1000" b="0" i="0" u="none" strike="noStrike" cap="none" spc="-15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 リバーファンタジー</a:t>
            </a:r>
          </a:p>
        </p:txBody>
      </p:sp>
      <p:sp>
        <p:nvSpPr>
          <p:cNvPr id="24" name="テキスト ボックス 23">
            <a:extLst>
              <a:ext uri="{FF2B5EF4-FFF2-40B4-BE49-F238E27FC236}">
                <a16:creationId xmlns:a16="http://schemas.microsoft.com/office/drawing/2014/main" id="{D4533282-6EB4-4C89-A058-6C7AEA5280E1}"/>
              </a:ext>
            </a:extLst>
          </p:cNvPr>
          <p:cNvSpPr txBox="1"/>
          <p:nvPr/>
        </p:nvSpPr>
        <p:spPr>
          <a:xfrm>
            <a:off x="7611908" y="3533715"/>
            <a:ext cx="1510556"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ja-JP" altLang="en-US" sz="10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大阪・光の饗宴</a:t>
            </a:r>
            <a:r>
              <a:rPr kumimoji="0" lang="en-US" altLang="ja-JP" sz="10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2025</a:t>
            </a:r>
            <a:endParaRPr kumimoji="0" lang="ja-JP" altLang="en-US" sz="10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endParaRPr>
          </a:p>
        </p:txBody>
      </p:sp>
      <p:sp>
        <p:nvSpPr>
          <p:cNvPr id="25" name="テキスト ボックス 24">
            <a:extLst>
              <a:ext uri="{FF2B5EF4-FFF2-40B4-BE49-F238E27FC236}">
                <a16:creationId xmlns:a16="http://schemas.microsoft.com/office/drawing/2014/main" id="{CD726629-FFC9-4C55-A6A4-E14FE1577E88}"/>
              </a:ext>
            </a:extLst>
          </p:cNvPr>
          <p:cNvSpPr txBox="1"/>
          <p:nvPr/>
        </p:nvSpPr>
        <p:spPr>
          <a:xfrm>
            <a:off x="10623897" y="4192794"/>
            <a:ext cx="1226743" cy="415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ja-JP" altLang="en-US" sz="1000" dirty="0">
                <a:latin typeface="BIZ UDPゴシック" panose="020B0400000000000000" pitchFamily="50" charset="-128"/>
                <a:ea typeface="BIZ UDPゴシック" panose="020B0400000000000000" pitchFamily="50" charset="-128"/>
              </a:rPr>
              <a:t>大阪国際文化芸術</a:t>
            </a:r>
            <a:endParaRPr lang="en-US" altLang="ja-JP" sz="1000" dirty="0">
              <a:latin typeface="BIZ UDPゴシック" panose="020B0400000000000000" pitchFamily="50" charset="-128"/>
              <a:ea typeface="BIZ UDPゴシック" panose="020B0400000000000000" pitchFamily="50" charset="-128"/>
            </a:endParaRPr>
          </a:p>
          <a:p>
            <a:pPr algn="ctr"/>
            <a:r>
              <a:rPr lang="ja-JP" altLang="en-US" sz="1000" dirty="0">
                <a:latin typeface="BIZ UDPゴシック" panose="020B0400000000000000" pitchFamily="50" charset="-128"/>
                <a:ea typeface="BIZ UDPゴシック" panose="020B0400000000000000" pitchFamily="50" charset="-128"/>
              </a:rPr>
              <a:t>プロジェクト</a:t>
            </a:r>
            <a:endParaRPr kumimoji="0" lang="ja-JP" altLang="en-US" sz="1000" b="0" i="0" u="none" strike="noStrike" cap="none" spc="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endParaRPr>
          </a:p>
        </p:txBody>
      </p:sp>
      <p:sp>
        <p:nvSpPr>
          <p:cNvPr id="26" name="テキスト ボックス 25">
            <a:extLst>
              <a:ext uri="{FF2B5EF4-FFF2-40B4-BE49-F238E27FC236}">
                <a16:creationId xmlns:a16="http://schemas.microsoft.com/office/drawing/2014/main" id="{21904708-5CCB-4F50-BB7F-36256F791A49}"/>
              </a:ext>
            </a:extLst>
          </p:cNvPr>
          <p:cNvSpPr txBox="1"/>
          <p:nvPr/>
        </p:nvSpPr>
        <p:spPr>
          <a:xfrm>
            <a:off x="7616001" y="4564787"/>
            <a:ext cx="1464183"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ja-JP" altLang="en-US" sz="1000" b="0" i="0" u="none" strike="noStrike" cap="none" spc="-15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大阪来てな！キャンペーン</a:t>
            </a:r>
          </a:p>
        </p:txBody>
      </p:sp>
      <p:sp>
        <p:nvSpPr>
          <p:cNvPr id="27" name="テキスト ボックス 26">
            <a:extLst>
              <a:ext uri="{FF2B5EF4-FFF2-40B4-BE49-F238E27FC236}">
                <a16:creationId xmlns:a16="http://schemas.microsoft.com/office/drawing/2014/main" id="{4D31E60B-5516-457E-9E13-F9305D20B78C}"/>
              </a:ext>
            </a:extLst>
          </p:cNvPr>
          <p:cNvSpPr txBox="1"/>
          <p:nvPr/>
        </p:nvSpPr>
        <p:spPr>
          <a:xfrm>
            <a:off x="9244387" y="4555906"/>
            <a:ext cx="1742260"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ja-JP" altLang="en-US" sz="1000" b="0" i="0" u="none" strike="noStrike" cap="none" spc="-15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rPr>
              <a:t>大阪</a:t>
            </a:r>
            <a:r>
              <a:rPr lang="ja-JP" altLang="en-US" sz="1000" spc="-150" dirty="0">
                <a:latin typeface="BIZ UDPゴシック" panose="020B0400000000000000" pitchFamily="50" charset="-128"/>
                <a:ea typeface="BIZ UDPゴシック" panose="020B0400000000000000" pitchFamily="50" charset="-128"/>
              </a:rPr>
              <a:t>文化資源魅力向上事業</a:t>
            </a:r>
            <a:endParaRPr kumimoji="0" lang="ja-JP" altLang="en-US" sz="1000" b="0" i="0" u="none" strike="noStrike" cap="none" spc="-150" normalizeH="0" baseline="0" dirty="0">
              <a:ln>
                <a:noFill/>
              </a:ln>
              <a:solidFill>
                <a:srgbClr val="000000"/>
              </a:solidFill>
              <a:effectLst/>
              <a:uFillTx/>
              <a:latin typeface="BIZ UDPゴシック" panose="020B0400000000000000" pitchFamily="50" charset="-128"/>
              <a:ea typeface="BIZ UDPゴシック" panose="020B0400000000000000" pitchFamily="50" charset="-128"/>
              <a:sym typeface="Calibri"/>
            </a:endParaRPr>
          </a:p>
        </p:txBody>
      </p:sp>
      <p:pic>
        <p:nvPicPr>
          <p:cNvPr id="7" name="図 6">
            <a:extLst>
              <a:ext uri="{FF2B5EF4-FFF2-40B4-BE49-F238E27FC236}">
                <a16:creationId xmlns:a16="http://schemas.microsoft.com/office/drawing/2014/main" id="{9D4C9F35-2069-47C0-B21C-CCBCEDE669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48426" y="3795582"/>
            <a:ext cx="1226743" cy="814948"/>
          </a:xfrm>
          <a:prstGeom prst="rect">
            <a:avLst/>
          </a:prstGeom>
        </p:spPr>
      </p:pic>
      <p:pic>
        <p:nvPicPr>
          <p:cNvPr id="11" name="図 10">
            <a:extLst>
              <a:ext uri="{FF2B5EF4-FFF2-40B4-BE49-F238E27FC236}">
                <a16:creationId xmlns:a16="http://schemas.microsoft.com/office/drawing/2014/main" id="{BBA2DB8E-6C55-406E-B636-151A53B0D1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43400" y="2954552"/>
            <a:ext cx="987739" cy="1288157"/>
          </a:xfrm>
          <a:prstGeom prst="rect">
            <a:avLst/>
          </a:prstGeom>
        </p:spPr>
      </p:pic>
    </p:spTree>
    <p:extLst>
      <p:ext uri="{BB962C8B-B14F-4D97-AF65-F5344CB8AC3E}">
        <p14:creationId xmlns:p14="http://schemas.microsoft.com/office/powerpoint/2010/main" val="676312077"/>
      </p:ext>
    </p:extLst>
  </p:cSld>
  <p:clrMapOvr>
    <a:masterClrMapping/>
  </p:clrMapOvr>
  <p:transition spd="med"/>
</p:sld>
</file>

<file path=ppt/theme/theme1.xml><?xml version="1.0" encoding="utf-8"?>
<a:theme xmlns:a="http://schemas.openxmlformats.org/drawingml/2006/main" name="デザインの設定">
  <a:themeElements>
    <a:clrScheme name="デザインの設定">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ユーザー定義 2">
      <a:majorFont>
        <a:latin typeface="Century Gothic"/>
        <a:ea typeface="Meiryo UI"/>
        <a:cs typeface=""/>
      </a:majorFont>
      <a:minorFont>
        <a:latin typeface="Century"/>
        <a:ea typeface="Meiryo UI"/>
        <a:cs typeface=""/>
      </a:minorFont>
    </a:fontScheme>
    <a:fmtScheme name="デザインの設定">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cmpd="sng" algn="ctr">
          <a:noFill/>
          <a:prstDash val="solid"/>
          <a:miter lim="800000"/>
        </a:ln>
        <a:effectLst/>
      </a:spPr>
      <a:bodyPr wrap="square" rtlCol="0" anchor="t" anchorCtr="0">
        <a:spAutoFit/>
      </a:bodyPr>
      <a:lstStyle>
        <a:defPPr algn="l" defTabSz="457200" hangingPunct="1">
          <a:lnSpc>
            <a:spcPts val="2500"/>
          </a:lnSpc>
          <a:defRPr kumimoji="1" sz="1600" b="1" u="sng" kern="1200" dirty="0">
            <a:solidFill>
              <a:schemeClr val="accent1">
                <a:lumMod val="75000"/>
              </a:schemeClr>
            </a:solidFill>
            <a:latin typeface="BIZ UDPゴシック" panose="020B0400000000000000" pitchFamily="50" charset="-128"/>
            <a:ea typeface="BIZ UDPゴシック" panose="020B0400000000000000" pitchFamily="50" charset="-128"/>
          </a:defRPr>
        </a:defPPr>
      </a:lst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algn="l">
          <a:defRPr kumimoji="0" sz="1800" b="0" i="0" u="none" strike="noStrike" cap="none" spc="0" normalizeH="0" baseline="0" dirty="0" smtClean="0">
            <a:ln>
              <a:noFill/>
            </a:ln>
            <a:solidFill>
              <a:srgbClr val="000000"/>
            </a:solidFill>
            <a:effectLst/>
            <a:uFillTx/>
            <a:latin typeface="+mn-ea"/>
            <a:ea typeface="+mn-ea"/>
            <a:cs typeface="Calibri"/>
            <a:sym typeface="Calibri"/>
          </a:defRPr>
        </a:def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デザインの設定">
  <a:themeElements>
    <a:clrScheme name="デザインの設定">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デザインの設定">
      <a:majorFont>
        <a:latin typeface="游ゴシック"/>
        <a:ea typeface="游ゴシック"/>
        <a:cs typeface="游ゴシック"/>
      </a:majorFont>
      <a:minorFont>
        <a:latin typeface="Helvetica"/>
        <a:ea typeface="Helvetica"/>
        <a:cs typeface="Helvetica"/>
      </a:minorFont>
    </a:fontScheme>
    <a:fmtScheme name="デザインの設定">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4689597D7CB34E469343EF970DA047E5" ma:contentTypeVersion="4" ma:contentTypeDescription="新しいドキュメントを作成します。" ma:contentTypeScope="" ma:versionID="fbac9f2c96a413ecc5f3249f852621cf">
  <xsd:schema xmlns:xsd="http://www.w3.org/2001/XMLSchema" xmlns:xs="http://www.w3.org/2001/XMLSchema" xmlns:p="http://schemas.microsoft.com/office/2006/metadata/properties" xmlns:ns2="4e253e65-ddd3-40f9-8e96-b479945cde68" xmlns:ns3="211663b1-0665-46a1-a7be-bef1e3fe17e3" targetNamespace="http://schemas.microsoft.com/office/2006/metadata/properties" ma:root="true" ma:fieldsID="3633567f435ade1fc48b1cf576be8402" ns2:_="" ns3:_="">
    <xsd:import namespace="4e253e65-ddd3-40f9-8e96-b479945cde68"/>
    <xsd:import namespace="211663b1-0665-46a1-a7be-bef1e3fe17e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253e65-ddd3-40f9-8e96-b479945cde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11663b1-0665-46a1-a7be-bef1e3fe17e3"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211663b1-0665-46a1-a7be-bef1e3fe17e3">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2A37DF-65D7-445B-9DF0-53112E11A5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253e65-ddd3-40f9-8e96-b479945cde68"/>
    <ds:schemaRef ds:uri="211663b1-0665-46a1-a7be-bef1e3fe17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81BA34-4453-49BB-B28E-DC77FF1A822F}">
  <ds:schemaRefs>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4e253e65-ddd3-40f9-8e96-b479945cde68"/>
    <ds:schemaRef ds:uri="http://purl.org/dc/elements/1.1/"/>
    <ds:schemaRef ds:uri="http://schemas.microsoft.com/office/infopath/2007/PartnerControls"/>
    <ds:schemaRef ds:uri="211663b1-0665-46a1-a7be-bef1e3fe17e3"/>
    <ds:schemaRef ds:uri="http://www.w3.org/XML/1998/namespace"/>
  </ds:schemaRefs>
</ds:datastoreItem>
</file>

<file path=customXml/itemProps3.xml><?xml version="1.0" encoding="utf-8"?>
<ds:datastoreItem xmlns:ds="http://schemas.openxmlformats.org/officeDocument/2006/customXml" ds:itemID="{6AC5AA77-8700-4E02-9F22-8120944C7A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6459</Words>
  <PresentationFormat>ワイド画面</PresentationFormat>
  <Paragraphs>547</Paragraphs>
  <Slides>20</Slides>
  <Notes>4</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20</vt:i4>
      </vt:variant>
    </vt:vector>
  </HeadingPairs>
  <TitlesOfParts>
    <vt:vector size="29" baseType="lpstr">
      <vt:lpstr>BIZ UDPゴシック</vt:lpstr>
      <vt:lpstr>BIZ UDゴシック</vt:lpstr>
      <vt:lpstr>Meiryo UI</vt:lpstr>
      <vt:lpstr>游ゴシック</vt:lpstr>
      <vt:lpstr>Arial</vt:lpstr>
      <vt:lpstr>Calibri</vt:lpstr>
      <vt:lpstr>Century</vt:lpstr>
      <vt:lpstr>Century Gothic</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dcterms:modified xsi:type="dcterms:W3CDTF">2025-04-08T01:13:06Z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0x0101004689597D7CB34E469343EF970DA047E5</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