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  <p:sldMasterId id="2147483672" r:id="rId2"/>
  </p:sldMasterIdLst>
  <p:notesMasterIdLst>
    <p:notesMasterId r:id="rId5"/>
  </p:notesMasterIdLst>
  <p:sldIdLst>
    <p:sldId id="2147473591" r:id="rId3"/>
    <p:sldId id="2147473592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CC99"/>
    <a:srgbClr val="FFCCCC"/>
    <a:srgbClr val="FFCCFF"/>
    <a:srgbClr val="FFFFCC"/>
    <a:srgbClr val="FF00FF"/>
    <a:srgbClr val="CCECFF"/>
    <a:srgbClr val="FF6600"/>
    <a:srgbClr val="FF99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517" y="605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49DB0-F6A6-4215-AFB3-4B25D009B63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40FD8-3498-4C93-B1A0-2388556D8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35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AAB7-238B-410D-8F80-BE67209B4CC8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16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3BF9B1-A9C7-45D0-855B-3E178E575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D1214A-73AE-45EC-B09A-9BA965926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A65750-3A04-4598-B6C7-89BCD7F8E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FBC0-44F8-4D2C-97B1-7E9EBECB2B56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AC22D-01F2-4172-BE72-9CE10D51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8C8D69-ABE6-46D8-B2AD-6DFA745B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9987-FF3C-4016-85E7-53CBE5B267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03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A88F-3A49-401C-9B7C-BB703C716039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7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4332-4F90-4176-B7D4-C43FBC839305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167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BECB-199C-4841-98EA-F1389F936709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169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4CA2-47CD-476D-87E1-28AA17C1C2A9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02EC-FBEB-4795-A4DF-EC5618D6FE28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83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61C7-B63B-4B05-9E12-7B5E9896094C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AE31-292F-4E91-AB18-6CAE9A3D1EFD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4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C02C-1D17-48EE-BB6C-89AB90A49553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618-D88C-4BBB-BC2B-13CC59BBA004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41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6115-866A-44DC-A2BD-F610A1AD1E84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97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44E9-EA3B-4EA2-AD9D-C607BE9CD46A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8F8D-D450-4C9B-9326-9EF3A41A4F46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51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4C3C-B610-44CA-BEDC-57DD7C57D396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76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4E6-A6C2-4795-870A-721426B40631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9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05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647FA-1ECD-4E40-9897-39965DED8678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7150" y="649287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EDBE3D93-8807-4DBC-A32D-253AC9E3350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887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7544C-4336-4031-A88E-750973F82DAD}" type="datetime1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E3D93-8807-4DBC-A32D-253AC9E33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4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直線矢印コネクタ 98">
            <a:extLst>
              <a:ext uri="{FF2B5EF4-FFF2-40B4-BE49-F238E27FC236}">
                <a16:creationId xmlns:a16="http://schemas.microsoft.com/office/drawing/2014/main" id="{62B5F68C-C3D0-4FB9-A887-88C8E64765B9}"/>
              </a:ext>
            </a:extLst>
          </p:cNvPr>
          <p:cNvCxnSpPr>
            <a:cxnSpLocks/>
          </p:cNvCxnSpPr>
          <p:nvPr/>
        </p:nvCxnSpPr>
        <p:spPr>
          <a:xfrm>
            <a:off x="9029069" y="2950443"/>
            <a:ext cx="0" cy="513186"/>
          </a:xfrm>
          <a:prstGeom prst="straightConnector1">
            <a:avLst/>
          </a:prstGeom>
          <a:ln w="127000" cap="sq">
            <a:solidFill>
              <a:srgbClr val="0070C0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ECE77425-F793-4E6D-921C-686F24A5691B}"/>
              </a:ext>
            </a:extLst>
          </p:cNvPr>
          <p:cNvCxnSpPr>
            <a:cxnSpLocks/>
          </p:cNvCxnSpPr>
          <p:nvPr/>
        </p:nvCxnSpPr>
        <p:spPr>
          <a:xfrm>
            <a:off x="4875592" y="2950443"/>
            <a:ext cx="0" cy="513186"/>
          </a:xfrm>
          <a:prstGeom prst="straightConnector1">
            <a:avLst/>
          </a:prstGeom>
          <a:ln w="127000" cap="sq">
            <a:solidFill>
              <a:srgbClr val="0070C0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40E4BEBA-F88D-41A5-9845-9F3DDC8FBFDE}"/>
              </a:ext>
            </a:extLst>
          </p:cNvPr>
          <p:cNvCxnSpPr>
            <a:cxnSpLocks/>
          </p:cNvCxnSpPr>
          <p:nvPr/>
        </p:nvCxnSpPr>
        <p:spPr>
          <a:xfrm>
            <a:off x="1579651" y="2905428"/>
            <a:ext cx="0" cy="513186"/>
          </a:xfrm>
          <a:prstGeom prst="straightConnector1">
            <a:avLst/>
          </a:prstGeom>
          <a:ln w="127000" cap="sq">
            <a:solidFill>
              <a:srgbClr val="0070C0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95AB5D93-376B-4EC6-8B3A-9714FC65964E}"/>
              </a:ext>
            </a:extLst>
          </p:cNvPr>
          <p:cNvCxnSpPr>
            <a:cxnSpLocks/>
          </p:cNvCxnSpPr>
          <p:nvPr/>
        </p:nvCxnSpPr>
        <p:spPr>
          <a:xfrm>
            <a:off x="8996345" y="1105637"/>
            <a:ext cx="0" cy="513186"/>
          </a:xfrm>
          <a:prstGeom prst="straightConnector1">
            <a:avLst/>
          </a:prstGeom>
          <a:ln w="127000" cap="sq">
            <a:solidFill>
              <a:srgbClr val="0070C0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24FBFA09-B6E6-4417-BE2E-3E25B36AEBD4}"/>
              </a:ext>
            </a:extLst>
          </p:cNvPr>
          <p:cNvCxnSpPr>
            <a:cxnSpLocks/>
          </p:cNvCxnSpPr>
          <p:nvPr/>
        </p:nvCxnSpPr>
        <p:spPr>
          <a:xfrm flipH="1">
            <a:off x="7553983" y="1140395"/>
            <a:ext cx="23911" cy="2319936"/>
          </a:xfrm>
          <a:prstGeom prst="straightConnector1">
            <a:avLst/>
          </a:prstGeom>
          <a:ln w="127000" cap="sq">
            <a:solidFill>
              <a:srgbClr val="0070C0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BAB262E9-F370-4AC2-AA63-2425B6CC184E}"/>
              </a:ext>
            </a:extLst>
          </p:cNvPr>
          <p:cNvCxnSpPr>
            <a:cxnSpLocks/>
          </p:cNvCxnSpPr>
          <p:nvPr/>
        </p:nvCxnSpPr>
        <p:spPr>
          <a:xfrm>
            <a:off x="1600735" y="1089922"/>
            <a:ext cx="0" cy="513186"/>
          </a:xfrm>
          <a:prstGeom prst="straightConnector1">
            <a:avLst/>
          </a:prstGeom>
          <a:ln w="127000" cap="sq">
            <a:solidFill>
              <a:srgbClr val="0070C0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5D9A97ED-357B-4558-99BA-AFB96CB62133}"/>
              </a:ext>
            </a:extLst>
          </p:cNvPr>
          <p:cNvCxnSpPr>
            <a:cxnSpLocks/>
          </p:cNvCxnSpPr>
          <p:nvPr/>
        </p:nvCxnSpPr>
        <p:spPr>
          <a:xfrm>
            <a:off x="4875184" y="1116665"/>
            <a:ext cx="0" cy="513186"/>
          </a:xfrm>
          <a:prstGeom prst="straightConnector1">
            <a:avLst/>
          </a:prstGeom>
          <a:ln w="127000" cap="sq">
            <a:solidFill>
              <a:srgbClr val="0070C0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C98D031-0CB2-453D-81E1-FF7C0006C12D}"/>
              </a:ext>
            </a:extLst>
          </p:cNvPr>
          <p:cNvSpPr/>
          <p:nvPr/>
        </p:nvSpPr>
        <p:spPr>
          <a:xfrm>
            <a:off x="161769" y="4506996"/>
            <a:ext cx="9616424" cy="2126202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977B7C3-61E3-4093-BB05-FABA8D6C2E8A}"/>
              </a:ext>
            </a:extLst>
          </p:cNvPr>
          <p:cNvSpPr/>
          <p:nvPr/>
        </p:nvSpPr>
        <p:spPr>
          <a:xfrm>
            <a:off x="446620" y="4677828"/>
            <a:ext cx="2546475" cy="1860124"/>
          </a:xfrm>
          <a:prstGeom prst="rect">
            <a:avLst/>
          </a:prstGeom>
          <a:solidFill>
            <a:srgbClr val="FFFFCC"/>
          </a:solidFill>
          <a:ln w="9525">
            <a:noFill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AEAA2A-6151-4CD1-A135-18B77A77C5B3}"/>
              </a:ext>
            </a:extLst>
          </p:cNvPr>
          <p:cNvSpPr/>
          <p:nvPr/>
        </p:nvSpPr>
        <p:spPr>
          <a:xfrm>
            <a:off x="104580" y="3463629"/>
            <a:ext cx="9725219" cy="57743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horz" wrap="square" anchor="ctr" anchorCtr="0">
            <a:noAutofit/>
          </a:bodyPr>
          <a:lstStyle/>
          <a:p>
            <a:pPr algn="ctr"/>
            <a:endParaRPr lang="en-US" altLang="ja-JP" b="1" kern="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27DB09F3-3DCE-4923-A829-3A78140EED78}"/>
              </a:ext>
            </a:extLst>
          </p:cNvPr>
          <p:cNvCxnSpPr>
            <a:cxnSpLocks/>
          </p:cNvCxnSpPr>
          <p:nvPr/>
        </p:nvCxnSpPr>
        <p:spPr>
          <a:xfrm>
            <a:off x="1031464" y="-516414"/>
            <a:ext cx="7933880" cy="0"/>
          </a:xfrm>
          <a:prstGeom prst="line">
            <a:avLst/>
          </a:prstGeom>
          <a:ln w="3175">
            <a:solidFill>
              <a:srgbClr val="FF00FF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A592382-491C-46DD-93BA-CAE36CB923B8}"/>
              </a:ext>
            </a:extLst>
          </p:cNvPr>
          <p:cNvSpPr/>
          <p:nvPr/>
        </p:nvSpPr>
        <p:spPr>
          <a:xfrm>
            <a:off x="3116796" y="4693067"/>
            <a:ext cx="6563231" cy="1844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FA8C054-F6CF-4670-9E77-5038484FCFEC}"/>
              </a:ext>
            </a:extLst>
          </p:cNvPr>
          <p:cNvSpPr/>
          <p:nvPr/>
        </p:nvSpPr>
        <p:spPr>
          <a:xfrm>
            <a:off x="0" y="0"/>
            <a:ext cx="9906000" cy="4191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■万博における賓客等への接遇について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930F8C3-0A76-4C9C-A442-9677F5A2483C}"/>
              </a:ext>
            </a:extLst>
          </p:cNvPr>
          <p:cNvSpPr/>
          <p:nvPr/>
        </p:nvSpPr>
        <p:spPr>
          <a:xfrm>
            <a:off x="560524" y="5044009"/>
            <a:ext cx="2288904" cy="13915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horz" wrap="square" anchor="ctr" anchorCtr="0">
            <a:noAutofit/>
          </a:bodyPr>
          <a:lstStyle/>
          <a:p>
            <a:pPr algn="ctr"/>
            <a:r>
              <a:rPr lang="ja-JP" altLang="en-US" sz="16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万博推進局</a:t>
            </a:r>
            <a:endParaRPr lang="en-US" altLang="ja-JP" sz="1600" b="1" kern="100" spc="6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76DBFEF5-863D-4836-93E3-9987A40D0B6E}"/>
              </a:ext>
            </a:extLst>
          </p:cNvPr>
          <p:cNvGrpSpPr/>
          <p:nvPr/>
        </p:nvGrpSpPr>
        <p:grpSpPr>
          <a:xfrm>
            <a:off x="3205751" y="1563807"/>
            <a:ext cx="3351272" cy="1440765"/>
            <a:chOff x="5147310" y="1730264"/>
            <a:chExt cx="1803446" cy="1197875"/>
          </a:xfrm>
          <a:solidFill>
            <a:srgbClr val="FFCC99"/>
          </a:solidFill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B14542B6-A65B-40D6-A82D-9F1D73912838}"/>
                </a:ext>
              </a:extLst>
            </p:cNvPr>
            <p:cNvSpPr/>
            <p:nvPr/>
          </p:nvSpPr>
          <p:spPr>
            <a:xfrm>
              <a:off x="5147310" y="1730264"/>
              <a:ext cx="1803446" cy="1045681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txBody>
            <a:bodyPr vert="horz" wrap="square" anchor="ctr" anchorCtr="0">
              <a:noAutofit/>
            </a:bodyPr>
            <a:lstStyle/>
            <a:p>
              <a:pPr algn="ctr"/>
              <a:r>
                <a:rPr lang="ja-JP" altLang="en-US" sz="1600" b="1" kern="100" spc="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大阪府</a:t>
              </a:r>
              <a:endParaRPr lang="en-US" altLang="ja-JP" sz="16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600" b="1" kern="100" spc="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各部局</a:t>
              </a:r>
              <a:endParaRPr lang="en-US" altLang="ja-JP" sz="16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988F9B7-4461-439E-B07E-741588C6BB40}"/>
                </a:ext>
              </a:extLst>
            </p:cNvPr>
            <p:cNvSpPr txBox="1"/>
            <p:nvPr/>
          </p:nvSpPr>
          <p:spPr>
            <a:xfrm>
              <a:off x="5238050" y="2595481"/>
              <a:ext cx="1627720" cy="332658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2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万博接遇担当</a:t>
              </a:r>
              <a:endParaRPr kumimoji="1"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kumimoji="1" lang="ja-JP" altLang="en-US" sz="8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（各部局に設置）</a:t>
              </a:r>
              <a:endParaRPr lang="ja-JP" altLang="en-US" sz="800" dirty="0"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1F96E8E7-D23C-4048-BCED-1749D25BBCFC}"/>
              </a:ext>
            </a:extLst>
          </p:cNvPr>
          <p:cNvGrpSpPr/>
          <p:nvPr/>
        </p:nvGrpSpPr>
        <p:grpSpPr>
          <a:xfrm>
            <a:off x="7485774" y="4989404"/>
            <a:ext cx="2036972" cy="1446160"/>
            <a:chOff x="6599529" y="3953756"/>
            <a:chExt cx="1626201" cy="1218433"/>
          </a:xfrm>
        </p:grpSpPr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F7E8E8DD-5937-4576-81B9-789DA292FF4C}"/>
                </a:ext>
              </a:extLst>
            </p:cNvPr>
            <p:cNvSpPr/>
            <p:nvPr/>
          </p:nvSpPr>
          <p:spPr>
            <a:xfrm>
              <a:off x="6599529" y="4128217"/>
              <a:ext cx="1626201" cy="10439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vert="horz" wrap="square" anchor="ctr" anchorCtr="0">
              <a:noAutofit/>
            </a:bodyPr>
            <a:lstStyle/>
            <a:p>
              <a:pPr algn="ctr"/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b="1" kern="100" spc="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市町村</a:t>
              </a:r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8ECCF12-1F60-43F0-9FE4-8E86670335AF}"/>
                </a:ext>
              </a:extLst>
            </p:cNvPr>
            <p:cNvSpPr txBox="1"/>
            <p:nvPr/>
          </p:nvSpPr>
          <p:spPr>
            <a:xfrm>
              <a:off x="6734980" y="3953756"/>
              <a:ext cx="1349229" cy="4001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2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万博接遇担当</a:t>
              </a:r>
              <a:endParaRPr kumimoji="1"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kumimoji="1" lang="ja-JP" altLang="en-US" sz="8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（各市町村に設置）</a:t>
              </a:r>
              <a:endParaRPr lang="ja-JP" altLang="en-US" sz="800" dirty="0"/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FE29475-C74B-4B4C-970D-1DE323AD2048}"/>
              </a:ext>
            </a:extLst>
          </p:cNvPr>
          <p:cNvGrpSpPr/>
          <p:nvPr/>
        </p:nvGrpSpPr>
        <p:grpSpPr>
          <a:xfrm>
            <a:off x="3247117" y="4989404"/>
            <a:ext cx="2036972" cy="1446161"/>
            <a:chOff x="5147310" y="1547210"/>
            <a:chExt cx="1973208" cy="1228735"/>
          </a:xfrm>
          <a:solidFill>
            <a:srgbClr val="FFCC99"/>
          </a:solidFill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359457DC-A8AA-45C8-B848-981F2C30C0C2}"/>
                </a:ext>
              </a:extLst>
            </p:cNvPr>
            <p:cNvSpPr/>
            <p:nvPr/>
          </p:nvSpPr>
          <p:spPr>
            <a:xfrm>
              <a:off x="5147310" y="1730264"/>
              <a:ext cx="1973208" cy="1045681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txBody>
            <a:bodyPr vert="horz" wrap="square" anchor="ctr" anchorCtr="0">
              <a:noAutofit/>
            </a:bodyPr>
            <a:lstStyle/>
            <a:p>
              <a:pPr algn="ctr"/>
              <a:r>
                <a:rPr lang="ja-JP" altLang="en-US" sz="1400" b="1" kern="100" spc="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大阪府</a:t>
              </a:r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各部局</a:t>
              </a:r>
              <a:endParaRPr lang="en-US" altLang="ja-JP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74EC2293-089C-4364-A87E-B158F1136AF0}"/>
                </a:ext>
              </a:extLst>
            </p:cNvPr>
            <p:cNvSpPr txBox="1"/>
            <p:nvPr/>
          </p:nvSpPr>
          <p:spPr>
            <a:xfrm>
              <a:off x="5344629" y="1547210"/>
              <a:ext cx="1578567" cy="40011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2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万博接遇担当</a:t>
              </a:r>
              <a:endParaRPr kumimoji="1"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kumimoji="1" lang="ja-JP" altLang="en-US" sz="8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（各部局に設置）</a:t>
              </a:r>
              <a:endParaRPr lang="ja-JP" altLang="en-US" sz="900" dirty="0"/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62D6E10-A936-4AFE-9661-AF41662B2245}"/>
              </a:ext>
            </a:extLst>
          </p:cNvPr>
          <p:cNvSpPr/>
          <p:nvPr/>
        </p:nvSpPr>
        <p:spPr>
          <a:xfrm>
            <a:off x="8253584" y="1538789"/>
            <a:ext cx="1509401" cy="12337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txBody>
          <a:bodyPr vert="horz" wrap="square" anchor="ctr" anchorCtr="0">
            <a:noAutofit/>
          </a:bodyPr>
          <a:lstStyle/>
          <a:p>
            <a:pPr algn="ctr"/>
            <a:r>
              <a:rPr lang="ja-JP" altLang="en-US" sz="16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大阪市</a:t>
            </a:r>
            <a:endParaRPr lang="en-US" altLang="ja-JP" sz="1600" b="1" kern="100" spc="6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各部局</a:t>
            </a:r>
            <a:endParaRPr lang="en-US" altLang="ja-JP" sz="1600" b="1" kern="100" spc="6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0B5DE35-35C8-4EDA-BD91-33B80DFDEC0D}"/>
              </a:ext>
            </a:extLst>
          </p:cNvPr>
          <p:cNvSpPr/>
          <p:nvPr/>
        </p:nvSpPr>
        <p:spPr>
          <a:xfrm>
            <a:off x="161769" y="1545662"/>
            <a:ext cx="2687660" cy="13869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horz" wrap="square" anchor="ctr" anchorCtr="0">
            <a:noAutofit/>
          </a:bodyPr>
          <a:lstStyle/>
          <a:p>
            <a:pPr algn="ctr"/>
            <a:r>
              <a:rPr lang="ja-JP" altLang="en-US" sz="16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万博推進局</a:t>
            </a:r>
            <a:endParaRPr lang="en-US" altLang="ja-JP" sz="1600" b="1" kern="100" spc="6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A0A73C4A-E8CE-40F0-9700-D1DA25DF97D2}"/>
              </a:ext>
            </a:extLst>
          </p:cNvPr>
          <p:cNvSpPr txBox="1"/>
          <p:nvPr/>
        </p:nvSpPr>
        <p:spPr>
          <a:xfrm>
            <a:off x="3106999" y="4523909"/>
            <a:ext cx="932427" cy="369332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ja-JP" altLang="en-US" sz="1400" b="1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会場　</a:t>
            </a:r>
            <a:r>
              <a:rPr lang="ja-JP" altLang="en-US" b="1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外</a:t>
            </a:r>
            <a:endParaRPr lang="en-US" altLang="ja-JP" sz="1600" b="1" kern="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47F5F271-3D59-4C57-9C28-DD2BD0D3B4F8}"/>
              </a:ext>
            </a:extLst>
          </p:cNvPr>
          <p:cNvSpPr txBox="1"/>
          <p:nvPr/>
        </p:nvSpPr>
        <p:spPr>
          <a:xfrm>
            <a:off x="515629" y="4491587"/>
            <a:ext cx="932427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ja-JP" altLang="en-US" sz="1400" b="1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会場　</a:t>
            </a:r>
            <a:r>
              <a:rPr lang="ja-JP" altLang="en-US" b="1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内</a:t>
            </a:r>
            <a:endParaRPr lang="en-US" altLang="ja-JP" sz="1600" b="1" kern="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D85D3A-B767-44BF-928F-DB55B5123E80}"/>
              </a:ext>
            </a:extLst>
          </p:cNvPr>
          <p:cNvSpPr/>
          <p:nvPr/>
        </p:nvSpPr>
        <p:spPr>
          <a:xfrm>
            <a:off x="104580" y="581293"/>
            <a:ext cx="9725220" cy="4878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horz" wrap="square" anchor="ctr" anchorCtr="0">
            <a:noAutofit/>
          </a:bodyPr>
          <a:lstStyle/>
          <a:p>
            <a:pPr algn="ctr"/>
            <a:r>
              <a:rPr lang="ja-JP" altLang="en-US" b="1" kern="100" spc="3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賓客・要人</a:t>
            </a:r>
            <a:r>
              <a:rPr lang="ja-JP" altLang="en-US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（海外・国内）</a:t>
            </a:r>
            <a:r>
              <a:rPr lang="ja-JP" altLang="en-US" b="1" kern="100" spc="3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等</a:t>
            </a:r>
            <a:endParaRPr lang="en-US" altLang="ja-JP" b="1" kern="100" spc="6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19C05F6-8599-473E-A695-0EE62931BEE4}"/>
              </a:ext>
            </a:extLst>
          </p:cNvPr>
          <p:cNvSpPr txBox="1"/>
          <p:nvPr/>
        </p:nvSpPr>
        <p:spPr>
          <a:xfrm>
            <a:off x="40995" y="5121387"/>
            <a:ext cx="443564" cy="630019"/>
          </a:xfrm>
          <a:prstGeom prst="round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6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対応</a:t>
            </a:r>
            <a:endParaRPr lang="en-US" altLang="ja-JP" sz="16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7145E53-E6B5-4576-8717-12FC7D7DF844}"/>
              </a:ext>
            </a:extLst>
          </p:cNvPr>
          <p:cNvSpPr txBox="1"/>
          <p:nvPr/>
        </p:nvSpPr>
        <p:spPr>
          <a:xfrm>
            <a:off x="220717" y="3569722"/>
            <a:ext cx="9459310" cy="40011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000" b="1" kern="100" spc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大阪儀典室</a:t>
            </a:r>
            <a:r>
              <a:rPr lang="ja-JP" altLang="en-US" sz="2000" b="1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（大阪府政策企画部）</a:t>
            </a:r>
            <a:endParaRPr lang="en-US" altLang="ja-JP" sz="2000" b="1" kern="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A6086086-BF03-4C9D-A781-60FBFF3ED102}"/>
              </a:ext>
            </a:extLst>
          </p:cNvPr>
          <p:cNvSpPr txBox="1"/>
          <p:nvPr/>
        </p:nvSpPr>
        <p:spPr>
          <a:xfrm>
            <a:off x="667219" y="1153980"/>
            <a:ext cx="943990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接遇依頼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8E6CAEDA-B0B0-45B6-B675-6F7C373DC764}"/>
              </a:ext>
            </a:extLst>
          </p:cNvPr>
          <p:cNvGrpSpPr/>
          <p:nvPr/>
        </p:nvGrpSpPr>
        <p:grpSpPr>
          <a:xfrm>
            <a:off x="1719856" y="4041063"/>
            <a:ext cx="6780602" cy="1043936"/>
            <a:chOff x="2522396" y="4246241"/>
            <a:chExt cx="6366654" cy="889672"/>
          </a:xfrm>
        </p:grpSpPr>
        <p:cxnSp>
          <p:nvCxnSpPr>
            <p:cNvPr id="82" name="直線矢印コネクタ 81">
              <a:extLst>
                <a:ext uri="{FF2B5EF4-FFF2-40B4-BE49-F238E27FC236}">
                  <a16:creationId xmlns:a16="http://schemas.microsoft.com/office/drawing/2014/main" id="{ABD9953F-712E-48D2-A8FC-49E0A8751DB7}"/>
                </a:ext>
              </a:extLst>
            </p:cNvPr>
            <p:cNvCxnSpPr>
              <a:cxnSpLocks/>
            </p:cNvCxnSpPr>
            <p:nvPr/>
          </p:nvCxnSpPr>
          <p:spPr>
            <a:xfrm>
              <a:off x="2582784" y="4596204"/>
              <a:ext cx="0" cy="539709"/>
            </a:xfrm>
            <a:prstGeom prst="straightConnector1">
              <a:avLst/>
            </a:prstGeom>
            <a:ln w="127000" cap="sq">
              <a:solidFill>
                <a:srgbClr val="FF99CC"/>
              </a:solidFill>
              <a:headEnd w="sm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9D2FA8DB-8EBF-40B1-8008-CF9B0E2FA629}"/>
                </a:ext>
              </a:extLst>
            </p:cNvPr>
            <p:cNvGrpSpPr/>
            <p:nvPr/>
          </p:nvGrpSpPr>
          <p:grpSpPr>
            <a:xfrm>
              <a:off x="2522396" y="4246241"/>
              <a:ext cx="6366654" cy="810802"/>
              <a:chOff x="2173754" y="4322977"/>
              <a:chExt cx="6366654" cy="884710"/>
            </a:xfrm>
          </p:grpSpPr>
          <p:cxnSp>
            <p:nvCxnSpPr>
              <p:cNvPr id="88" name="直線コネクタ 87">
                <a:extLst>
                  <a:ext uri="{FF2B5EF4-FFF2-40B4-BE49-F238E27FC236}">
                    <a16:creationId xmlns:a16="http://schemas.microsoft.com/office/drawing/2014/main" id="{38A4E28B-61C7-4F8F-A8D7-43ACBA3342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19421" y="4322977"/>
                <a:ext cx="0" cy="326161"/>
              </a:xfrm>
              <a:prstGeom prst="line">
                <a:avLst/>
              </a:prstGeom>
              <a:ln w="152400" cmpd="sng">
                <a:solidFill>
                  <a:srgbClr val="FF99CC"/>
                </a:solidFill>
                <a:prstDash val="soli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>
                <a:extLst>
                  <a:ext uri="{FF2B5EF4-FFF2-40B4-BE49-F238E27FC236}">
                    <a16:creationId xmlns:a16="http://schemas.microsoft.com/office/drawing/2014/main" id="{0E9272CF-100E-4DCF-B9FD-2FA73C1848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73754" y="4649138"/>
                <a:ext cx="6366654" cy="7691"/>
              </a:xfrm>
              <a:prstGeom prst="line">
                <a:avLst/>
              </a:prstGeom>
              <a:ln w="101600" cmpd="sng">
                <a:solidFill>
                  <a:srgbClr val="FF99CC"/>
                </a:solidFill>
                <a:prstDash val="soli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直線矢印コネクタ 84">
                <a:extLst>
                  <a:ext uri="{FF2B5EF4-FFF2-40B4-BE49-F238E27FC236}">
                    <a16:creationId xmlns:a16="http://schemas.microsoft.com/office/drawing/2014/main" id="{97C3E30A-3C24-4BD2-B3F2-94C5C86700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09451" y="4670189"/>
                <a:ext cx="0" cy="537498"/>
              </a:xfrm>
              <a:prstGeom prst="straightConnector1">
                <a:avLst/>
              </a:prstGeom>
              <a:ln w="127000" cap="sq">
                <a:solidFill>
                  <a:srgbClr val="FF99CC"/>
                </a:solidFill>
                <a:headEnd w="sm" len="sm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矢印コネクタ 85">
                <a:extLst>
                  <a:ext uri="{FF2B5EF4-FFF2-40B4-BE49-F238E27FC236}">
                    <a16:creationId xmlns:a16="http://schemas.microsoft.com/office/drawing/2014/main" id="{C07E7B90-ADBB-49AD-974C-C8968BF779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0167" y="4736755"/>
                <a:ext cx="0" cy="470932"/>
              </a:xfrm>
              <a:prstGeom prst="straightConnector1">
                <a:avLst/>
              </a:prstGeom>
              <a:ln w="127000" cap="sq">
                <a:solidFill>
                  <a:srgbClr val="FF99CC"/>
                </a:solidFill>
                <a:headEnd w="sm" len="sm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B3D24B81-542A-4EB4-A3F4-FAA880DE9A3E}"/>
              </a:ext>
            </a:extLst>
          </p:cNvPr>
          <p:cNvSpPr txBox="1"/>
          <p:nvPr/>
        </p:nvSpPr>
        <p:spPr>
          <a:xfrm>
            <a:off x="5102887" y="4044364"/>
            <a:ext cx="4488187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調整結果伝達／情報共有・対応依頼</a:t>
            </a:r>
            <a:endParaRPr lang="en-US" altLang="ja-JP" sz="8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62F6F893-3B18-4044-B475-B04ED4061A66}"/>
              </a:ext>
            </a:extLst>
          </p:cNvPr>
          <p:cNvGrpSpPr/>
          <p:nvPr/>
        </p:nvGrpSpPr>
        <p:grpSpPr>
          <a:xfrm>
            <a:off x="5369877" y="4994689"/>
            <a:ext cx="2036972" cy="1440875"/>
            <a:chOff x="6667027" y="4022652"/>
            <a:chExt cx="1737818" cy="1228382"/>
          </a:xfrm>
        </p:grpSpPr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03CF7D50-0BF8-4A93-80CD-C6C68E57B430}"/>
                </a:ext>
              </a:extLst>
            </p:cNvPr>
            <p:cNvSpPr/>
            <p:nvPr/>
          </p:nvSpPr>
          <p:spPr>
            <a:xfrm>
              <a:off x="6667027" y="4207062"/>
              <a:ext cx="1737818" cy="10439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vert="horz" wrap="square" anchor="ctr" anchorCtr="0">
              <a:noAutofit/>
            </a:bodyPr>
            <a:lstStyle/>
            <a:p>
              <a:pPr algn="ctr"/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b="1" kern="100" spc="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大阪市</a:t>
              </a:r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b="1" kern="100" spc="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各部局</a:t>
              </a:r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endParaRPr lang="en-US" altLang="ja-JP" sz="1400" b="1" kern="100" spc="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491F5666-E577-4ADB-8054-31A43A08C8D8}"/>
                </a:ext>
              </a:extLst>
            </p:cNvPr>
            <p:cNvSpPr txBox="1"/>
            <p:nvPr/>
          </p:nvSpPr>
          <p:spPr>
            <a:xfrm>
              <a:off x="6745132" y="4022652"/>
              <a:ext cx="1626201" cy="4001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2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政策企画室</a:t>
              </a:r>
              <a:endParaRPr kumimoji="1"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kumimoji="1" lang="ja-JP" altLang="en-US" sz="8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（賓客接遇</a:t>
              </a:r>
              <a:r>
                <a:rPr kumimoji="1" lang="en-US" altLang="ja-JP" sz="8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G</a:t>
              </a:r>
              <a:r>
                <a:rPr kumimoji="1" lang="ja-JP" altLang="en-US" sz="8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）</a:t>
              </a:r>
              <a:endParaRPr lang="ja-JP" altLang="en-US" sz="800" dirty="0"/>
            </a:p>
          </p:txBody>
        </p:sp>
      </p:grp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FE73E85C-582A-4F55-B9CC-FFCFC8E831D4}"/>
              </a:ext>
            </a:extLst>
          </p:cNvPr>
          <p:cNvSpPr txBox="1"/>
          <p:nvPr/>
        </p:nvSpPr>
        <p:spPr>
          <a:xfrm>
            <a:off x="8460010" y="2542123"/>
            <a:ext cx="1136004" cy="40011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kumimoji="1" lang="ja-JP" altLang="en-US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政策企画室</a:t>
            </a:r>
            <a:endParaRPr kumimoji="1" lang="en-US" altLang="ja-JP" sz="1200" b="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kumimoji="1" lang="ja-JP" altLang="en-US" sz="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（賓客接遇</a:t>
            </a:r>
            <a:r>
              <a:rPr kumimoji="1" lang="en-US" altLang="ja-JP" sz="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G</a:t>
            </a:r>
            <a:r>
              <a:rPr kumimoji="1" lang="ja-JP" altLang="en-US" sz="8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altLang="en-US" sz="800" dirty="0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57611704-82BF-471E-8C02-886606C8826F}"/>
              </a:ext>
            </a:extLst>
          </p:cNvPr>
          <p:cNvSpPr txBox="1"/>
          <p:nvPr/>
        </p:nvSpPr>
        <p:spPr>
          <a:xfrm>
            <a:off x="3920721" y="1167200"/>
            <a:ext cx="943990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接遇依頼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00DFBCDF-ED42-4994-B1E7-9A0BF1DFC5A0}"/>
              </a:ext>
            </a:extLst>
          </p:cNvPr>
          <p:cNvSpPr txBox="1"/>
          <p:nvPr/>
        </p:nvSpPr>
        <p:spPr>
          <a:xfrm>
            <a:off x="6734153" y="1993896"/>
            <a:ext cx="943990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接遇依頼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FE2B5B24-6162-461C-930B-4A8AA16676BD}"/>
              </a:ext>
            </a:extLst>
          </p:cNvPr>
          <p:cNvSpPr txBox="1"/>
          <p:nvPr/>
        </p:nvSpPr>
        <p:spPr>
          <a:xfrm>
            <a:off x="8056364" y="1202038"/>
            <a:ext cx="943990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接遇依頼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3028D178-4A55-4339-82E0-5267ADDF6126}"/>
              </a:ext>
            </a:extLst>
          </p:cNvPr>
          <p:cNvSpPr txBox="1"/>
          <p:nvPr/>
        </p:nvSpPr>
        <p:spPr>
          <a:xfrm>
            <a:off x="656745" y="2966918"/>
            <a:ext cx="943990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調整依頼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E6C6E413-4519-4F9C-A7D0-A24D22832F01}"/>
              </a:ext>
            </a:extLst>
          </p:cNvPr>
          <p:cNvSpPr txBox="1"/>
          <p:nvPr/>
        </p:nvSpPr>
        <p:spPr>
          <a:xfrm>
            <a:off x="3759192" y="3001511"/>
            <a:ext cx="943990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調整依頼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810E4B73-BC0F-4352-87F1-EA606CA55C29}"/>
              </a:ext>
            </a:extLst>
          </p:cNvPr>
          <p:cNvSpPr txBox="1"/>
          <p:nvPr/>
        </p:nvSpPr>
        <p:spPr>
          <a:xfrm>
            <a:off x="8085079" y="2969812"/>
            <a:ext cx="943990" cy="306467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調整依頼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19" name="直線矢印コネクタ 118">
            <a:extLst>
              <a:ext uri="{FF2B5EF4-FFF2-40B4-BE49-F238E27FC236}">
                <a16:creationId xmlns:a16="http://schemas.microsoft.com/office/drawing/2014/main" id="{01BE6175-987D-4CCC-9063-020503157086}"/>
              </a:ext>
            </a:extLst>
          </p:cNvPr>
          <p:cNvCxnSpPr>
            <a:cxnSpLocks/>
          </p:cNvCxnSpPr>
          <p:nvPr/>
        </p:nvCxnSpPr>
        <p:spPr>
          <a:xfrm>
            <a:off x="8480505" y="4414447"/>
            <a:ext cx="19953" cy="574957"/>
          </a:xfrm>
          <a:prstGeom prst="straightConnector1">
            <a:avLst/>
          </a:prstGeom>
          <a:ln w="127000" cap="sq">
            <a:solidFill>
              <a:srgbClr val="FF99CC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F33845A-EB75-43EB-8DB2-2740C495D696}"/>
              </a:ext>
            </a:extLst>
          </p:cNvPr>
          <p:cNvSpPr/>
          <p:nvPr/>
        </p:nvSpPr>
        <p:spPr>
          <a:xfrm>
            <a:off x="8694420" y="56457"/>
            <a:ext cx="1083773" cy="3129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資料２</a:t>
            </a:r>
            <a:endParaRPr kumimoji="1"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1E2BA0F-765D-42BB-86A2-C7F5E473B67C}"/>
              </a:ext>
            </a:extLst>
          </p:cNvPr>
          <p:cNvSpPr txBox="1"/>
          <p:nvPr/>
        </p:nvSpPr>
        <p:spPr>
          <a:xfrm>
            <a:off x="9537734" y="647947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65883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FF0E7B66-12C1-499E-AD25-41B47989F01E}"/>
              </a:ext>
            </a:extLst>
          </p:cNvPr>
          <p:cNvSpPr/>
          <p:nvPr/>
        </p:nvSpPr>
        <p:spPr>
          <a:xfrm>
            <a:off x="309827" y="3943985"/>
            <a:ext cx="3960000" cy="2700000"/>
          </a:xfrm>
          <a:prstGeom prst="roundRect">
            <a:avLst>
              <a:gd name="adj" fmla="val 501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A06A881-F41D-4A69-979E-0402251ACEE1}"/>
              </a:ext>
            </a:extLst>
          </p:cNvPr>
          <p:cNvSpPr/>
          <p:nvPr/>
        </p:nvSpPr>
        <p:spPr>
          <a:xfrm>
            <a:off x="101245" y="727199"/>
            <a:ext cx="9386527" cy="1440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6250" rIns="146250" rtlCol="0" anchor="ctr"/>
          <a:lstStyle/>
          <a:p>
            <a:pPr>
              <a:lnSpc>
                <a:spcPts val="1950"/>
              </a:lnSpc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大阪儀典室は、賓客等のニーズに応じ、会場外視察やビジネスマッチングの機会等が提供できるよう、総合調整を実施</a:t>
            </a:r>
            <a:endParaRPr lang="en-US" altLang="ja-JP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50"/>
              </a:lnSpc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併せて、</a:t>
            </a:r>
            <a:r>
              <a:rPr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万博後の大阪の成長・発展に向け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賓客等の属性に応じて積極的にアプローチを行っていくことも重要である</a:t>
            </a:r>
            <a:endParaRPr lang="en-US" altLang="ja-JP" sz="13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5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ことから、関係部局には、</a:t>
            </a:r>
            <a:r>
              <a:rPr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賓客等の属性に応じた情報を提供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</a:t>
            </a:r>
          </a:p>
          <a:p>
            <a:pPr>
              <a:lnSpc>
                <a:spcPts val="195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・特に、</a:t>
            </a:r>
            <a:r>
              <a:rPr lang="ja-JP" altLang="en-US" sz="12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①「国際交流」、②「ビジネス」、③「国際金融」、④「大阪産（もん）」については、関係部局長を責任者、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実務担当者を大阪儀典室の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5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兼務とし、</a:t>
            </a:r>
            <a:r>
              <a:rPr lang="ja-JP" altLang="en-US" sz="12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賓客等の情報を自らチェックできる体制を構築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9BB6F93-FAA6-40F0-A0FF-601F6FA23350}"/>
              </a:ext>
            </a:extLst>
          </p:cNvPr>
          <p:cNvSpPr/>
          <p:nvPr/>
        </p:nvSpPr>
        <p:spPr>
          <a:xfrm>
            <a:off x="0" y="368460"/>
            <a:ext cx="4953000" cy="33791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6250" rIns="146250" rtlCol="0" anchor="ctr"/>
          <a:lstStyle/>
          <a:p>
            <a:pPr>
              <a:lnSpc>
                <a:spcPts val="1950"/>
              </a:lnSpc>
            </a:pP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　賓客等への積極的なアプローチについて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91EA780-288F-45CE-9BC0-AF98673AA512}"/>
              </a:ext>
            </a:extLst>
          </p:cNvPr>
          <p:cNvSpPr txBox="1"/>
          <p:nvPr/>
        </p:nvSpPr>
        <p:spPr>
          <a:xfrm>
            <a:off x="420587" y="2499033"/>
            <a:ext cx="3960000" cy="360000"/>
          </a:xfrm>
          <a:prstGeom prst="roundRect">
            <a:avLst/>
          </a:prstGeom>
          <a:solidFill>
            <a:schemeClr val="accent5"/>
          </a:solidFill>
        </p:spPr>
        <p:txBody>
          <a:bodyPr wrap="square" anchor="ctr">
            <a:spAutoFit/>
          </a:bodyPr>
          <a:lstStyle/>
          <a:p>
            <a:pPr algn="ctr">
              <a:lnSpc>
                <a:spcPts val="1381"/>
              </a:lnSpc>
            </a:pPr>
            <a:r>
              <a:rPr lang="ja-JP" altLang="en-US" sz="1600" b="1" spc="488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賓　客　等</a:t>
            </a:r>
            <a:endParaRPr lang="en-US" altLang="ja-JP" sz="1600" b="1" spc="488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フローチャート: 磁気ディスク 16">
            <a:extLst>
              <a:ext uri="{FF2B5EF4-FFF2-40B4-BE49-F238E27FC236}">
                <a16:creationId xmlns:a16="http://schemas.microsoft.com/office/drawing/2014/main" id="{E7F5BF6B-C919-47B3-959A-E5438F7413F0}"/>
              </a:ext>
            </a:extLst>
          </p:cNvPr>
          <p:cNvSpPr/>
          <p:nvPr/>
        </p:nvSpPr>
        <p:spPr>
          <a:xfrm>
            <a:off x="414730" y="2904506"/>
            <a:ext cx="3960000" cy="540000"/>
          </a:xfrm>
          <a:prstGeom prst="flowChartMagneticDisk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来 阪 情 報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矢印: 左カーブ 19">
            <a:extLst>
              <a:ext uri="{FF2B5EF4-FFF2-40B4-BE49-F238E27FC236}">
                <a16:creationId xmlns:a16="http://schemas.microsoft.com/office/drawing/2014/main" id="{0609AEEC-A6D8-4C06-AF70-1E59B839E396}"/>
              </a:ext>
            </a:extLst>
          </p:cNvPr>
          <p:cNvSpPr/>
          <p:nvPr/>
        </p:nvSpPr>
        <p:spPr>
          <a:xfrm flipV="1">
            <a:off x="4164933" y="2167199"/>
            <a:ext cx="719537" cy="3609924"/>
          </a:xfrm>
          <a:prstGeom prst="curvedLeftArrow">
            <a:avLst>
              <a:gd name="adj1" fmla="val 77571"/>
              <a:gd name="adj2" fmla="val 144168"/>
              <a:gd name="adj3" fmla="val 51132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77C4EE1-07EB-41EE-8E6D-0713C3B2BFEC}"/>
              </a:ext>
            </a:extLst>
          </p:cNvPr>
          <p:cNvSpPr txBox="1"/>
          <p:nvPr/>
        </p:nvSpPr>
        <p:spPr>
          <a:xfrm>
            <a:off x="4317681" y="3535138"/>
            <a:ext cx="388568" cy="1358869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algn="ctr">
              <a:lnSpc>
                <a:spcPts val="1381"/>
              </a:lnSpc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アプローチ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0114191D-49A6-49ED-ACDD-4989FEAD1C12}"/>
              </a:ext>
            </a:extLst>
          </p:cNvPr>
          <p:cNvSpPr/>
          <p:nvPr/>
        </p:nvSpPr>
        <p:spPr>
          <a:xfrm rot="10800000" flipV="1">
            <a:off x="1049403" y="3450105"/>
            <a:ext cx="2880000" cy="540000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0BC474E-338F-4779-B6F4-4DB0A5873AF3}"/>
              </a:ext>
            </a:extLst>
          </p:cNvPr>
          <p:cNvSpPr>
            <a:spLocks noChangeAspect="1"/>
          </p:cNvSpPr>
          <p:nvPr/>
        </p:nvSpPr>
        <p:spPr>
          <a:xfrm>
            <a:off x="5248014" y="2636133"/>
            <a:ext cx="4352441" cy="17359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38" dirty="0">
              <a:solidFill>
                <a:schemeClr val="tx1">
                  <a:lumMod val="85000"/>
                  <a:lumOff val="1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7C463AB-31EA-4BA2-AC9F-81CE00F68C3F}"/>
              </a:ext>
            </a:extLst>
          </p:cNvPr>
          <p:cNvSpPr txBox="1"/>
          <p:nvPr/>
        </p:nvSpPr>
        <p:spPr>
          <a:xfrm>
            <a:off x="5407080" y="2680398"/>
            <a:ext cx="1755000" cy="267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742931">
              <a:defRPr/>
            </a:pPr>
            <a:r>
              <a:rPr lang="ja-JP" altLang="en-US" sz="1138" b="1" spc="406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先端技術の視察等</a:t>
            </a:r>
            <a:endParaRPr lang="en-US" altLang="ja-JP" sz="1138" b="1" spc="406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1DDC25F-A23A-4B9B-86C4-7D637E656E44}"/>
              </a:ext>
            </a:extLst>
          </p:cNvPr>
          <p:cNvSpPr txBox="1"/>
          <p:nvPr/>
        </p:nvSpPr>
        <p:spPr>
          <a:xfrm>
            <a:off x="7636098" y="2680398"/>
            <a:ext cx="1755000" cy="267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defTabSz="742931">
              <a:defRPr/>
            </a:pPr>
            <a:r>
              <a:rPr lang="ja-JP" altLang="en-US" sz="1138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ビジネスマッチング等</a:t>
            </a:r>
            <a:endParaRPr lang="en-US" altLang="ja-JP" sz="1138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29C8E12-97BB-4982-89F1-23726650B24A}"/>
              </a:ext>
            </a:extLst>
          </p:cNvPr>
          <p:cNvSpPr txBox="1"/>
          <p:nvPr/>
        </p:nvSpPr>
        <p:spPr>
          <a:xfrm>
            <a:off x="5407080" y="4352894"/>
            <a:ext cx="4080692" cy="542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42931">
              <a:defRPr/>
            </a:pPr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大阪企業の海外とのビジネスチャンスの創出</a:t>
            </a:r>
            <a:endParaRPr lang="en-US" altLang="ja-JP" sz="1463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defTabSz="742931">
              <a:defRPr/>
            </a:pPr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ビジネス交流の活性化など</a:t>
            </a:r>
            <a:endParaRPr lang="en-US" altLang="ja-JP" sz="1463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98910020-3AA2-4B7E-ACEA-A368FB1D7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14969" y="4894007"/>
            <a:ext cx="668744" cy="1013989"/>
          </a:xfrm>
          <a:prstGeom prst="rect">
            <a:avLst/>
          </a:prstGeom>
        </p:spPr>
      </p:pic>
      <p:pic>
        <p:nvPicPr>
          <p:cNvPr id="31" name="Picture 2" descr="関連する画像の詳細をご覧ください。【世界地図 ユーラシア, 東南アジア, オーストラリア, 太平洋】の画像素材(31700330) | イラスト素材ならイメージナビ">
            <a:extLst>
              <a:ext uri="{FF2B5EF4-FFF2-40B4-BE49-F238E27FC236}">
                <a16:creationId xmlns:a16="http://schemas.microsoft.com/office/drawing/2014/main" id="{DBC78C2F-1363-4839-9871-0BB74F83D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584" y="4899623"/>
            <a:ext cx="877500" cy="87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0A5A4E-D308-4981-87BB-32407A1504F5}"/>
              </a:ext>
            </a:extLst>
          </p:cNvPr>
          <p:cNvSpPr txBox="1"/>
          <p:nvPr/>
        </p:nvSpPr>
        <p:spPr>
          <a:xfrm>
            <a:off x="5228534" y="2301649"/>
            <a:ext cx="4437784" cy="317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42931">
              <a:defRPr/>
            </a:pPr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大阪のポテンシャルをアピール</a:t>
            </a:r>
            <a:endParaRPr lang="en-US" altLang="ja-JP" sz="1463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3A6197FD-3E2E-443B-881A-B87296BC7D4E}"/>
              </a:ext>
            </a:extLst>
          </p:cNvPr>
          <p:cNvSpPr/>
          <p:nvPr/>
        </p:nvSpPr>
        <p:spPr>
          <a:xfrm rot="10800000">
            <a:off x="5894234" y="5970150"/>
            <a:ext cx="3060000" cy="36000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113BFAE-7D38-41E8-90F4-A454F5881B2C}"/>
              </a:ext>
            </a:extLst>
          </p:cNvPr>
          <p:cNvSpPr/>
          <p:nvPr/>
        </p:nvSpPr>
        <p:spPr>
          <a:xfrm>
            <a:off x="1257985" y="5567689"/>
            <a:ext cx="2832301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・国際交流：国際課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・ビジネス：国際ビジネス・スタートアップ支援課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・国際金融：成長戦略局（</a:t>
            </a:r>
            <a:r>
              <a:rPr lang="zh-CN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国際⾦融都市担当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・大阪産（もん）：ブランド戦略推進課　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1B25F17-7EEA-4ACC-B1E0-319FEADD8441}"/>
              </a:ext>
            </a:extLst>
          </p:cNvPr>
          <p:cNvSpPr/>
          <p:nvPr/>
        </p:nvSpPr>
        <p:spPr>
          <a:xfrm>
            <a:off x="1420007" y="4553755"/>
            <a:ext cx="2484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381"/>
              </a:lnSpc>
            </a:pPr>
            <a:r>
              <a:rPr lang="ja-JP" altLang="en-US" sz="1056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大阪儀典室が必要に応じて情報を共有</a:t>
            </a:r>
            <a:endParaRPr lang="en-US" altLang="ja-JP" sz="1056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6A55BB7-67AC-49C1-BDD9-F4F743C0A3C9}"/>
              </a:ext>
            </a:extLst>
          </p:cNvPr>
          <p:cNvSpPr/>
          <p:nvPr/>
        </p:nvSpPr>
        <p:spPr>
          <a:xfrm>
            <a:off x="1280057" y="5199740"/>
            <a:ext cx="2830791" cy="515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責任者：関係部局長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実務担当者：</a:t>
            </a:r>
            <a:r>
              <a:rPr lang="zh-TW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課長補佐級等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（儀典室と兼務）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フレーム 36">
            <a:extLst>
              <a:ext uri="{FF2B5EF4-FFF2-40B4-BE49-F238E27FC236}">
                <a16:creationId xmlns:a16="http://schemas.microsoft.com/office/drawing/2014/main" id="{8DB9AFDD-8ACC-4638-B32D-8D336EAF831C}"/>
              </a:ext>
            </a:extLst>
          </p:cNvPr>
          <p:cNvSpPr/>
          <p:nvPr/>
        </p:nvSpPr>
        <p:spPr>
          <a:xfrm>
            <a:off x="1084918" y="4271745"/>
            <a:ext cx="3072397" cy="2276789"/>
          </a:xfrm>
          <a:prstGeom prst="frame">
            <a:avLst>
              <a:gd name="adj1" fmla="val 428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D975BD9-AE14-4A14-A438-6C6C9720264C}"/>
              </a:ext>
            </a:extLst>
          </p:cNvPr>
          <p:cNvSpPr txBox="1"/>
          <p:nvPr/>
        </p:nvSpPr>
        <p:spPr>
          <a:xfrm>
            <a:off x="669828" y="3626105"/>
            <a:ext cx="359999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情報を確認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741DBFE-CA81-42BF-8FF0-6778BDE46A25}"/>
              </a:ext>
            </a:extLst>
          </p:cNvPr>
          <p:cNvSpPr/>
          <p:nvPr/>
        </p:nvSpPr>
        <p:spPr>
          <a:xfrm>
            <a:off x="1684749" y="4133940"/>
            <a:ext cx="1800000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各分野所管所属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E290736D-FF38-45DF-A966-A8D594C8F9E5}"/>
              </a:ext>
            </a:extLst>
          </p:cNvPr>
          <p:cNvSpPr/>
          <p:nvPr/>
        </p:nvSpPr>
        <p:spPr>
          <a:xfrm>
            <a:off x="802209" y="4884036"/>
            <a:ext cx="265891" cy="761567"/>
          </a:xfrm>
          <a:prstGeom prst="rightArrow">
            <a:avLst>
              <a:gd name="adj1" fmla="val 50000"/>
              <a:gd name="adj2" fmla="val 3567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D2953E6-063F-4625-A37B-BCF75659ACBA}"/>
              </a:ext>
            </a:extLst>
          </p:cNvPr>
          <p:cNvSpPr/>
          <p:nvPr/>
        </p:nvSpPr>
        <p:spPr>
          <a:xfrm>
            <a:off x="1223691" y="5050108"/>
            <a:ext cx="2776808" cy="1328213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405D56D-6701-4FC7-A897-D44FA570075A}"/>
              </a:ext>
            </a:extLst>
          </p:cNvPr>
          <p:cNvSpPr txBox="1"/>
          <p:nvPr/>
        </p:nvSpPr>
        <p:spPr>
          <a:xfrm>
            <a:off x="5255835" y="6330988"/>
            <a:ext cx="4437784" cy="317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42931">
              <a:defRPr/>
            </a:pPr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万博後の大阪の成長・発展へ</a:t>
            </a:r>
            <a:endParaRPr lang="en-US" altLang="ja-JP" sz="1463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47DB7B9-A058-465B-8E83-9EFDB0B740D1}"/>
              </a:ext>
            </a:extLst>
          </p:cNvPr>
          <p:cNvSpPr/>
          <p:nvPr/>
        </p:nvSpPr>
        <p:spPr>
          <a:xfrm>
            <a:off x="1699561" y="4871765"/>
            <a:ext cx="1800000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重点分野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DDBD8D3-23FD-406F-90A1-27F521112757}"/>
              </a:ext>
            </a:extLst>
          </p:cNvPr>
          <p:cNvSpPr/>
          <p:nvPr/>
        </p:nvSpPr>
        <p:spPr>
          <a:xfrm>
            <a:off x="414356" y="4125969"/>
            <a:ext cx="432000" cy="24225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大阪儀典室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16CED8E-AD3B-4EF3-A912-237806D303DB}"/>
              </a:ext>
            </a:extLst>
          </p:cNvPr>
          <p:cNvSpPr txBox="1"/>
          <p:nvPr/>
        </p:nvSpPr>
        <p:spPr>
          <a:xfrm>
            <a:off x="9537734" y="647947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53E74D2-ADF4-4D59-8DD3-5BBCCC8933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227" y="3077134"/>
            <a:ext cx="1130705" cy="117692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406BCFE-D90C-4619-93C6-7D47A60CCF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691" y="4879792"/>
            <a:ext cx="1417950" cy="99745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36360CF-9FFB-4AD9-9E2D-9272853374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509" y="3173971"/>
            <a:ext cx="1365997" cy="98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21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372</Words>
  <Application>Microsoft Office PowerPoint</Application>
  <PresentationFormat>A4 210 x 297 mm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BIZ UDゴシック</vt:lpstr>
      <vt:lpstr>UD デジタル 教科書体 NK-B</vt:lpstr>
      <vt:lpstr>游ゴシック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2024-06-14T09:47:18Z</dcterms:created>
  <dcterms:modified xsi:type="dcterms:W3CDTF">2025-03-28T12:40:32Z</dcterms:modified>
</cp:coreProperties>
</file>