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7"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99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911" autoAdjust="0"/>
    <p:restoredTop sz="94701" autoAdjust="0"/>
  </p:normalViewPr>
  <p:slideViewPr>
    <p:cSldViewPr snapToGrid="0">
      <p:cViewPr varScale="1">
        <p:scale>
          <a:sx n="94" d="100"/>
          <a:sy n="94" d="100"/>
        </p:scale>
        <p:origin x="1686" y="10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4" tIns="45717" rIns="91434" bIns="45717" rtlCol="0"/>
          <a:lstStyle>
            <a:lvl1pPr algn="r">
              <a:defRPr sz="1200"/>
            </a:lvl1pPr>
          </a:lstStyle>
          <a:p>
            <a:fld id="{3E9D99FF-2983-4EDF-924E-E43ECAE71DFF}" type="datetimeFigureOut">
              <a:rPr kumimoji="1" lang="ja-JP" altLang="en-US" smtClean="0"/>
              <a:t>2025/3/28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4" tIns="45717" rIns="91434" bIns="45717" rtlCol="0" anchor="b"/>
          <a:lstStyle>
            <a:lvl1pPr algn="r">
              <a:defRPr sz="1200"/>
            </a:lvl1pPr>
          </a:lstStyle>
          <a:p>
            <a:fld id="{9987B913-9833-495C-B09E-32D498A4ED6F}" type="slidenum">
              <a:rPr kumimoji="1" lang="ja-JP" altLang="en-US" smtClean="0"/>
              <a:t>‹#›</a:t>
            </a:fld>
            <a:endParaRPr kumimoji="1" lang="ja-JP" altLang="en-US"/>
          </a:p>
        </p:txBody>
      </p:sp>
    </p:spTree>
    <p:extLst>
      <p:ext uri="{BB962C8B-B14F-4D97-AF65-F5344CB8AC3E}">
        <p14:creationId xmlns:p14="http://schemas.microsoft.com/office/powerpoint/2010/main" val="2619467342"/>
      </p:ext>
    </p:extLst>
  </p:cSld>
  <p:clrMap bg1="lt1" tx1="dk1" bg2="lt2" tx2="dk2" accent1="accent1" accent2="accent2" accent3="accent3" accent4="accent4" accent5="accent5" accent6="accent6" hlink="hlink" folHlink="folHlink"/>
  <p:notesStyle>
    <a:lvl1pPr marL="0" algn="l" defTabSz="1221692" rtl="0" eaLnBrk="1" latinLnBrk="0" hangingPunct="1">
      <a:defRPr kumimoji="1" sz="1604" kern="1200">
        <a:solidFill>
          <a:schemeClr val="tx1"/>
        </a:solidFill>
        <a:latin typeface="+mn-lt"/>
        <a:ea typeface="+mn-ea"/>
        <a:cs typeface="+mn-cs"/>
      </a:defRPr>
    </a:lvl1pPr>
    <a:lvl2pPr marL="610845" algn="l" defTabSz="1221692" rtl="0" eaLnBrk="1" latinLnBrk="0" hangingPunct="1">
      <a:defRPr kumimoji="1" sz="1604" kern="1200">
        <a:solidFill>
          <a:schemeClr val="tx1"/>
        </a:solidFill>
        <a:latin typeface="+mn-lt"/>
        <a:ea typeface="+mn-ea"/>
        <a:cs typeface="+mn-cs"/>
      </a:defRPr>
    </a:lvl2pPr>
    <a:lvl3pPr marL="1221692" algn="l" defTabSz="1221692" rtl="0" eaLnBrk="1" latinLnBrk="0" hangingPunct="1">
      <a:defRPr kumimoji="1" sz="1604" kern="1200">
        <a:solidFill>
          <a:schemeClr val="tx1"/>
        </a:solidFill>
        <a:latin typeface="+mn-lt"/>
        <a:ea typeface="+mn-ea"/>
        <a:cs typeface="+mn-cs"/>
      </a:defRPr>
    </a:lvl3pPr>
    <a:lvl4pPr marL="1832539" algn="l" defTabSz="1221692" rtl="0" eaLnBrk="1" latinLnBrk="0" hangingPunct="1">
      <a:defRPr kumimoji="1" sz="1604" kern="1200">
        <a:solidFill>
          <a:schemeClr val="tx1"/>
        </a:solidFill>
        <a:latin typeface="+mn-lt"/>
        <a:ea typeface="+mn-ea"/>
        <a:cs typeface="+mn-cs"/>
      </a:defRPr>
    </a:lvl4pPr>
    <a:lvl5pPr marL="2443384" algn="l" defTabSz="1221692" rtl="0" eaLnBrk="1" latinLnBrk="0" hangingPunct="1">
      <a:defRPr kumimoji="1" sz="1604" kern="1200">
        <a:solidFill>
          <a:schemeClr val="tx1"/>
        </a:solidFill>
        <a:latin typeface="+mn-lt"/>
        <a:ea typeface="+mn-ea"/>
        <a:cs typeface="+mn-cs"/>
      </a:defRPr>
    </a:lvl5pPr>
    <a:lvl6pPr marL="3054231" algn="l" defTabSz="1221692" rtl="0" eaLnBrk="1" latinLnBrk="0" hangingPunct="1">
      <a:defRPr kumimoji="1" sz="1604" kern="1200">
        <a:solidFill>
          <a:schemeClr val="tx1"/>
        </a:solidFill>
        <a:latin typeface="+mn-lt"/>
        <a:ea typeface="+mn-ea"/>
        <a:cs typeface="+mn-cs"/>
      </a:defRPr>
    </a:lvl6pPr>
    <a:lvl7pPr marL="3665077" algn="l" defTabSz="1221692" rtl="0" eaLnBrk="1" latinLnBrk="0" hangingPunct="1">
      <a:defRPr kumimoji="1" sz="1604" kern="1200">
        <a:solidFill>
          <a:schemeClr val="tx1"/>
        </a:solidFill>
        <a:latin typeface="+mn-lt"/>
        <a:ea typeface="+mn-ea"/>
        <a:cs typeface="+mn-cs"/>
      </a:defRPr>
    </a:lvl7pPr>
    <a:lvl8pPr marL="4275923" algn="l" defTabSz="1221692" rtl="0" eaLnBrk="1" latinLnBrk="0" hangingPunct="1">
      <a:defRPr kumimoji="1" sz="1604" kern="1200">
        <a:solidFill>
          <a:schemeClr val="tx1"/>
        </a:solidFill>
        <a:latin typeface="+mn-lt"/>
        <a:ea typeface="+mn-ea"/>
        <a:cs typeface="+mn-cs"/>
      </a:defRPr>
    </a:lvl8pPr>
    <a:lvl9pPr marL="4886769" algn="l" defTabSz="1221692" rtl="0" eaLnBrk="1" latinLnBrk="0" hangingPunct="1">
      <a:defRPr kumimoji="1" sz="16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49325" y="1350963"/>
            <a:ext cx="4859338" cy="36464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ACA7BDA-AB0A-4384-8B21-4E910E025FED}" type="slidenum">
              <a:rPr kumimoji="1" lang="ja-JP" altLang="en-US" smtClean="0"/>
              <a:t>1</a:t>
            </a:fld>
            <a:endParaRPr kumimoji="1" lang="ja-JP" altLang="en-US"/>
          </a:p>
        </p:txBody>
      </p:sp>
    </p:spTree>
    <p:extLst>
      <p:ext uri="{BB962C8B-B14F-4D97-AF65-F5344CB8AC3E}">
        <p14:creationId xmlns:p14="http://schemas.microsoft.com/office/powerpoint/2010/main" val="1401829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EC7F4CE-0275-4B6D-95E6-BBAF539DE646}"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8271C5-6875-4537-B96F-D2E35BF13136}" type="slidenum">
              <a:rPr kumimoji="1" lang="ja-JP" altLang="en-US" smtClean="0"/>
              <a:t>‹#›</a:t>
            </a:fld>
            <a:endParaRPr kumimoji="1" lang="ja-JP" altLang="en-US"/>
          </a:p>
        </p:txBody>
      </p:sp>
    </p:spTree>
    <p:extLst>
      <p:ext uri="{BB962C8B-B14F-4D97-AF65-F5344CB8AC3E}">
        <p14:creationId xmlns:p14="http://schemas.microsoft.com/office/powerpoint/2010/main" val="3591983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C7F4CE-0275-4B6D-95E6-BBAF539DE646}"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8271C5-6875-4537-B96F-D2E35BF13136}" type="slidenum">
              <a:rPr kumimoji="1" lang="ja-JP" altLang="en-US" smtClean="0"/>
              <a:t>‹#›</a:t>
            </a:fld>
            <a:endParaRPr kumimoji="1" lang="ja-JP" altLang="en-US"/>
          </a:p>
        </p:txBody>
      </p:sp>
    </p:spTree>
    <p:extLst>
      <p:ext uri="{BB962C8B-B14F-4D97-AF65-F5344CB8AC3E}">
        <p14:creationId xmlns:p14="http://schemas.microsoft.com/office/powerpoint/2010/main" val="2065644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C7F4CE-0275-4B6D-95E6-BBAF539DE646}"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8271C5-6875-4537-B96F-D2E35BF13136}" type="slidenum">
              <a:rPr kumimoji="1" lang="ja-JP" altLang="en-US" smtClean="0"/>
              <a:t>‹#›</a:t>
            </a:fld>
            <a:endParaRPr kumimoji="1" lang="ja-JP" altLang="en-US"/>
          </a:p>
        </p:txBody>
      </p:sp>
    </p:spTree>
    <p:extLst>
      <p:ext uri="{BB962C8B-B14F-4D97-AF65-F5344CB8AC3E}">
        <p14:creationId xmlns:p14="http://schemas.microsoft.com/office/powerpoint/2010/main" val="1461025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C7F4CE-0275-4B6D-95E6-BBAF539DE646}"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8271C5-6875-4537-B96F-D2E35BF13136}" type="slidenum">
              <a:rPr kumimoji="1" lang="ja-JP" altLang="en-US" smtClean="0"/>
              <a:t>‹#›</a:t>
            </a:fld>
            <a:endParaRPr kumimoji="1" lang="ja-JP" altLang="en-US"/>
          </a:p>
        </p:txBody>
      </p:sp>
    </p:spTree>
    <p:extLst>
      <p:ext uri="{BB962C8B-B14F-4D97-AF65-F5344CB8AC3E}">
        <p14:creationId xmlns:p14="http://schemas.microsoft.com/office/powerpoint/2010/main" val="2475282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EC7F4CE-0275-4B6D-95E6-BBAF539DE646}"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8271C5-6875-4537-B96F-D2E35BF13136}" type="slidenum">
              <a:rPr kumimoji="1" lang="ja-JP" altLang="en-US" smtClean="0"/>
              <a:t>‹#›</a:t>
            </a:fld>
            <a:endParaRPr kumimoji="1" lang="ja-JP" altLang="en-US"/>
          </a:p>
        </p:txBody>
      </p:sp>
    </p:spTree>
    <p:extLst>
      <p:ext uri="{BB962C8B-B14F-4D97-AF65-F5344CB8AC3E}">
        <p14:creationId xmlns:p14="http://schemas.microsoft.com/office/powerpoint/2010/main" val="2340668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EC7F4CE-0275-4B6D-95E6-BBAF539DE646}"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08271C5-6875-4537-B96F-D2E35BF13136}" type="slidenum">
              <a:rPr kumimoji="1" lang="ja-JP" altLang="en-US" smtClean="0"/>
              <a:t>‹#›</a:t>
            </a:fld>
            <a:endParaRPr kumimoji="1" lang="ja-JP" altLang="en-US"/>
          </a:p>
        </p:txBody>
      </p:sp>
    </p:spTree>
    <p:extLst>
      <p:ext uri="{BB962C8B-B14F-4D97-AF65-F5344CB8AC3E}">
        <p14:creationId xmlns:p14="http://schemas.microsoft.com/office/powerpoint/2010/main" val="2102403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EC7F4CE-0275-4B6D-95E6-BBAF539DE646}" type="datetimeFigureOut">
              <a:rPr kumimoji="1" lang="ja-JP" altLang="en-US" smtClean="0"/>
              <a:t>2025/3/28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08271C5-6875-4537-B96F-D2E35BF13136}" type="slidenum">
              <a:rPr kumimoji="1" lang="ja-JP" altLang="en-US" smtClean="0"/>
              <a:t>‹#›</a:t>
            </a:fld>
            <a:endParaRPr kumimoji="1" lang="ja-JP" altLang="en-US"/>
          </a:p>
        </p:txBody>
      </p:sp>
    </p:spTree>
    <p:extLst>
      <p:ext uri="{BB962C8B-B14F-4D97-AF65-F5344CB8AC3E}">
        <p14:creationId xmlns:p14="http://schemas.microsoft.com/office/powerpoint/2010/main" val="1047126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EC7F4CE-0275-4B6D-95E6-BBAF539DE646}" type="datetimeFigureOut">
              <a:rPr kumimoji="1" lang="ja-JP" altLang="en-US" smtClean="0"/>
              <a:t>2025/3/28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08271C5-6875-4537-B96F-D2E35BF13136}" type="slidenum">
              <a:rPr kumimoji="1" lang="ja-JP" altLang="en-US" smtClean="0"/>
              <a:t>‹#›</a:t>
            </a:fld>
            <a:endParaRPr kumimoji="1" lang="ja-JP" altLang="en-US"/>
          </a:p>
        </p:txBody>
      </p:sp>
    </p:spTree>
    <p:extLst>
      <p:ext uri="{BB962C8B-B14F-4D97-AF65-F5344CB8AC3E}">
        <p14:creationId xmlns:p14="http://schemas.microsoft.com/office/powerpoint/2010/main" val="4171994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C7F4CE-0275-4B6D-95E6-BBAF539DE646}" type="datetimeFigureOut">
              <a:rPr kumimoji="1" lang="ja-JP" altLang="en-US" smtClean="0"/>
              <a:t>2025/3/28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08271C5-6875-4537-B96F-D2E35BF13136}" type="slidenum">
              <a:rPr kumimoji="1" lang="ja-JP" altLang="en-US" smtClean="0"/>
              <a:t>‹#›</a:t>
            </a:fld>
            <a:endParaRPr kumimoji="1" lang="ja-JP" altLang="en-US"/>
          </a:p>
        </p:txBody>
      </p:sp>
    </p:spTree>
    <p:extLst>
      <p:ext uri="{BB962C8B-B14F-4D97-AF65-F5344CB8AC3E}">
        <p14:creationId xmlns:p14="http://schemas.microsoft.com/office/powerpoint/2010/main" val="101331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C7F4CE-0275-4B6D-95E6-BBAF539DE646}"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08271C5-6875-4537-B96F-D2E35BF13136}" type="slidenum">
              <a:rPr kumimoji="1" lang="ja-JP" altLang="en-US" smtClean="0"/>
              <a:t>‹#›</a:t>
            </a:fld>
            <a:endParaRPr kumimoji="1" lang="ja-JP" altLang="en-US"/>
          </a:p>
        </p:txBody>
      </p:sp>
    </p:spTree>
    <p:extLst>
      <p:ext uri="{BB962C8B-B14F-4D97-AF65-F5344CB8AC3E}">
        <p14:creationId xmlns:p14="http://schemas.microsoft.com/office/powerpoint/2010/main" val="1915898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C7F4CE-0275-4B6D-95E6-BBAF539DE646}"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08271C5-6875-4537-B96F-D2E35BF13136}" type="slidenum">
              <a:rPr kumimoji="1" lang="ja-JP" altLang="en-US" smtClean="0"/>
              <a:t>‹#›</a:t>
            </a:fld>
            <a:endParaRPr kumimoji="1" lang="ja-JP" altLang="en-US"/>
          </a:p>
        </p:txBody>
      </p:sp>
    </p:spTree>
    <p:extLst>
      <p:ext uri="{BB962C8B-B14F-4D97-AF65-F5344CB8AC3E}">
        <p14:creationId xmlns:p14="http://schemas.microsoft.com/office/powerpoint/2010/main" val="409917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EC7F4CE-0275-4B6D-95E6-BBAF539DE646}" type="datetimeFigureOut">
              <a:rPr kumimoji="1" lang="ja-JP" altLang="en-US" smtClean="0"/>
              <a:t>2025/3/28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C08271C5-6875-4537-B96F-D2E35BF13136}" type="slidenum">
              <a:rPr kumimoji="1" lang="ja-JP" altLang="en-US" smtClean="0"/>
              <a:t>‹#›</a:t>
            </a:fld>
            <a:endParaRPr kumimoji="1" lang="ja-JP" altLang="en-US"/>
          </a:p>
        </p:txBody>
      </p:sp>
    </p:spTree>
    <p:extLst>
      <p:ext uri="{BB962C8B-B14F-4D97-AF65-F5344CB8AC3E}">
        <p14:creationId xmlns:p14="http://schemas.microsoft.com/office/powerpoint/2010/main" val="22062953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テキスト ボックス 34">
            <a:extLst>
              <a:ext uri="{FF2B5EF4-FFF2-40B4-BE49-F238E27FC236}">
                <a16:creationId xmlns:a16="http://schemas.microsoft.com/office/drawing/2014/main" id="{E482AE1B-116E-46D9-B431-823FE6813CEE}"/>
              </a:ext>
            </a:extLst>
          </p:cNvPr>
          <p:cNvSpPr txBox="1"/>
          <p:nvPr/>
        </p:nvSpPr>
        <p:spPr>
          <a:xfrm>
            <a:off x="3756518" y="6475112"/>
            <a:ext cx="3240000" cy="630942"/>
          </a:xfrm>
          <a:prstGeom prst="rect">
            <a:avLst/>
          </a:prstGeom>
          <a:noFill/>
          <a:ln w="12700">
            <a:solidFill>
              <a:schemeClr val="tx1"/>
            </a:solidFill>
          </a:ln>
        </p:spPr>
        <p:txBody>
          <a:bodyPr wrap="square" rIns="25200" rtlCol="0">
            <a:spAutoFit/>
          </a:bodyPr>
          <a:lstStyle/>
          <a:p>
            <a:pPr>
              <a:lnSpc>
                <a:spcPts val="600"/>
              </a:lnSpc>
            </a:pPr>
            <a:r>
              <a:rPr kumimoji="1" lang="ja-JP" altLang="en-US" sz="1000" b="1" dirty="0">
                <a:latin typeface="BIZ UDゴシック" panose="020B0400000000000000" pitchFamily="49" charset="-128"/>
                <a:ea typeface="BIZ UDゴシック" panose="020B0400000000000000" pitchFamily="49" charset="-128"/>
              </a:rPr>
              <a:t> </a:t>
            </a:r>
            <a:endParaRPr kumimoji="1" lang="en-US" altLang="ja-JP" sz="1000" b="1"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○地震や高潮への備えと貝毒等への対応が必要</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b="1" dirty="0">
                <a:latin typeface="BIZ UDゴシック" panose="020B0400000000000000" pitchFamily="49" charset="-128"/>
                <a:ea typeface="BIZ UDゴシック" panose="020B0400000000000000" pitchFamily="49" charset="-128"/>
              </a:rPr>
              <a:t>　→４．漁港や水産物の安全対策</a:t>
            </a:r>
            <a:endParaRPr kumimoji="1" lang="en-US" altLang="ja-JP" sz="1000" b="1" dirty="0">
              <a:latin typeface="BIZ UDゴシック" panose="020B0400000000000000" pitchFamily="49" charset="-128"/>
              <a:ea typeface="BIZ UDゴシック" panose="020B0400000000000000" pitchFamily="49" charset="-128"/>
            </a:endParaRPr>
          </a:p>
          <a:p>
            <a:endParaRPr kumimoji="1" lang="en-US" altLang="ja-JP" sz="1000" b="1" dirty="0">
              <a:highlight>
                <a:srgbClr val="00FF00"/>
              </a:highlight>
              <a:latin typeface="BIZ UDゴシック" panose="020B0400000000000000" pitchFamily="49" charset="-128"/>
              <a:ea typeface="BIZ UDゴシック" panose="020B0400000000000000" pitchFamily="49" charset="-128"/>
            </a:endParaRPr>
          </a:p>
        </p:txBody>
      </p:sp>
      <p:sp>
        <p:nvSpPr>
          <p:cNvPr id="11" name="AutoShape 37">
            <a:extLst>
              <a:ext uri="{FF2B5EF4-FFF2-40B4-BE49-F238E27FC236}">
                <a16:creationId xmlns:a16="http://schemas.microsoft.com/office/drawing/2014/main" id="{45F7ADF1-C155-D7D8-8590-17A38C4BFB9A}"/>
              </a:ext>
            </a:extLst>
          </p:cNvPr>
          <p:cNvSpPr>
            <a:spLocks noChangeArrowheads="1"/>
          </p:cNvSpPr>
          <p:nvPr/>
        </p:nvSpPr>
        <p:spPr bwMode="auto">
          <a:xfrm>
            <a:off x="8298385" y="828457"/>
            <a:ext cx="2376000" cy="252000"/>
          </a:xfrm>
          <a:prstGeom prst="roundRect">
            <a:avLst>
              <a:gd name="adj" fmla="val 34139"/>
            </a:avLst>
          </a:prstGeom>
          <a:solidFill>
            <a:srgbClr val="0070C0"/>
          </a:solidFill>
          <a:ln w="19050">
            <a:solidFill>
              <a:srgbClr val="0000FF"/>
            </a:solidFill>
            <a:round/>
            <a:headEnd/>
            <a:tailEnd/>
          </a:ln>
          <a:effectLst>
            <a:outerShdw dist="35921" dir="2700000" algn="ctr" rotWithShape="0">
              <a:srgbClr val="808080">
                <a:alpha val="50000"/>
              </a:srgbClr>
            </a:outerShdw>
          </a:effectLst>
        </p:spPr>
        <p:txBody>
          <a:bodyPr vert="horz" wrap="square" lIns="41791" tIns="20250" rIns="41791" bIns="5001"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200" b="1"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主な取組</a:t>
            </a:r>
            <a:endParaRPr lang="ja-JP" altLang="en-US" sz="1200" dirty="0"/>
          </a:p>
        </p:txBody>
      </p:sp>
      <p:sp>
        <p:nvSpPr>
          <p:cNvPr id="45" name="AutoShape 37">
            <a:extLst>
              <a:ext uri="{FF2B5EF4-FFF2-40B4-BE49-F238E27FC236}">
                <a16:creationId xmlns:a16="http://schemas.microsoft.com/office/drawing/2014/main" id="{9C632E1C-D0D9-45C4-9453-3A2B91ACAD6A}"/>
              </a:ext>
            </a:extLst>
          </p:cNvPr>
          <p:cNvSpPr>
            <a:spLocks noChangeArrowheads="1"/>
          </p:cNvSpPr>
          <p:nvPr/>
        </p:nvSpPr>
        <p:spPr bwMode="auto">
          <a:xfrm>
            <a:off x="466273" y="836534"/>
            <a:ext cx="2425378" cy="252000"/>
          </a:xfrm>
          <a:prstGeom prst="roundRect">
            <a:avLst>
              <a:gd name="adj" fmla="val 34139"/>
            </a:avLst>
          </a:prstGeom>
          <a:solidFill>
            <a:srgbClr val="0070C0"/>
          </a:solidFill>
          <a:ln w="19050">
            <a:noFill/>
            <a:round/>
            <a:headEnd/>
            <a:tailEnd/>
          </a:ln>
          <a:effectLst>
            <a:outerShdw dist="35921" dir="2700000" algn="ctr" rotWithShape="0">
              <a:srgbClr val="808080">
                <a:alpha val="50000"/>
              </a:srgbClr>
            </a:outerShdw>
          </a:effectLst>
        </p:spPr>
        <p:txBody>
          <a:bodyPr vert="horz" wrap="square" lIns="41791" tIns="20250" rIns="41791" bIns="5001" numCol="1" anchor="t" anchorCtr="0" compatLnSpc="1">
            <a:prstTxWarp prst="textNoShape">
              <a:avLst/>
            </a:prstTxWarp>
          </a:bodyPr>
          <a:lstStyle/>
          <a:p>
            <a:pPr algn="ctr"/>
            <a:r>
              <a:rPr lang="ja-JP" altLang="en-US" sz="1200" b="1"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水産業を取り巻く環境</a:t>
            </a:r>
            <a:endParaRPr lang="ja-JP" altLang="en-US" sz="1200" dirty="0"/>
          </a:p>
        </p:txBody>
      </p:sp>
      <p:sp>
        <p:nvSpPr>
          <p:cNvPr id="10" name="正方形/長方形 9">
            <a:extLst>
              <a:ext uri="{FF2B5EF4-FFF2-40B4-BE49-F238E27FC236}">
                <a16:creationId xmlns:a16="http://schemas.microsoft.com/office/drawing/2014/main" id="{1330D929-C062-41E0-83F5-A2E2BA25A884}"/>
              </a:ext>
            </a:extLst>
          </p:cNvPr>
          <p:cNvSpPr/>
          <p:nvPr/>
        </p:nvSpPr>
        <p:spPr>
          <a:xfrm>
            <a:off x="7263170" y="1356358"/>
            <a:ext cx="5413201" cy="23760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5"/>
          </a:p>
        </p:txBody>
      </p:sp>
      <p:sp>
        <p:nvSpPr>
          <p:cNvPr id="2" name="テキスト ボックス 1">
            <a:extLst>
              <a:ext uri="{FF2B5EF4-FFF2-40B4-BE49-F238E27FC236}">
                <a16:creationId xmlns:a16="http://schemas.microsoft.com/office/drawing/2014/main" id="{051EC447-FB16-4386-BB6A-1372D7D13438}"/>
              </a:ext>
            </a:extLst>
          </p:cNvPr>
          <p:cNvSpPr txBox="1"/>
          <p:nvPr/>
        </p:nvSpPr>
        <p:spPr>
          <a:xfrm>
            <a:off x="187217" y="1226074"/>
            <a:ext cx="3276000" cy="1323439"/>
          </a:xfrm>
          <a:prstGeom prst="rect">
            <a:avLst/>
          </a:prstGeom>
          <a:noFill/>
          <a:ln w="12700">
            <a:solidFill>
              <a:schemeClr val="tx1"/>
            </a:solidFill>
            <a:prstDash val="dash"/>
          </a:ln>
        </p:spPr>
        <p:txBody>
          <a:bodyPr wrap="square" rtlCol="0">
            <a:spAutoFit/>
          </a:bodyPr>
          <a:lstStyle/>
          <a:p>
            <a:r>
              <a:rPr kumimoji="1" lang="ja-JP" altLang="en-US" sz="1000" b="1" dirty="0">
                <a:latin typeface="BIZ UDゴシック" panose="020B0400000000000000" pitchFamily="49" charset="-128"/>
                <a:ea typeface="BIZ UDゴシック" panose="020B0400000000000000" pitchFamily="49" charset="-128"/>
              </a:rPr>
              <a:t>◆全国的な状況変化 及び 環境</a:t>
            </a:r>
          </a:p>
          <a:p>
            <a:r>
              <a:rPr kumimoji="1" lang="ja-JP" altLang="en-US" sz="1000" dirty="0">
                <a:latin typeface="BIZ UDゴシック" panose="020B0400000000000000" pitchFamily="49" charset="-128"/>
                <a:ea typeface="BIZ UDゴシック" panose="020B0400000000000000" pitchFamily="49" charset="-128"/>
              </a:rPr>
              <a:t>・底魚等の漁獲量の減少</a:t>
            </a:r>
          </a:p>
          <a:p>
            <a:r>
              <a:rPr kumimoji="1" lang="ja-JP" altLang="en-US" sz="1000" dirty="0">
                <a:latin typeface="BIZ UDゴシック" panose="020B0400000000000000" pitchFamily="49" charset="-128"/>
                <a:ea typeface="BIZ UDゴシック" panose="020B0400000000000000" pitchFamily="49" charset="-128"/>
              </a:rPr>
              <a:t>・少子高齢化による漁業者（後継者）の減少</a:t>
            </a:r>
          </a:p>
          <a:p>
            <a:r>
              <a:rPr kumimoji="1" lang="ja-JP" altLang="en-US" sz="1000" dirty="0">
                <a:latin typeface="BIZ UDゴシック" panose="020B0400000000000000" pitchFamily="49" charset="-128"/>
                <a:ea typeface="BIZ UDゴシック" panose="020B0400000000000000" pitchFamily="49" charset="-128"/>
              </a:rPr>
              <a:t>・気候変動による魚の分布と漁獲量の変化</a:t>
            </a:r>
          </a:p>
          <a:p>
            <a:r>
              <a:rPr kumimoji="1" lang="ja-JP" altLang="en-US" sz="1000" dirty="0">
                <a:latin typeface="BIZ UDゴシック" panose="020B0400000000000000" pitchFamily="49" charset="-128"/>
                <a:ea typeface="BIZ UDゴシック" panose="020B0400000000000000" pitchFamily="49" charset="-128"/>
              </a:rPr>
              <a:t>・漁業法等改正（海業の推進、資源管理の徹底等）</a:t>
            </a:r>
          </a:p>
          <a:p>
            <a:r>
              <a:rPr kumimoji="1" lang="ja-JP" altLang="en-US" sz="1000" dirty="0">
                <a:latin typeface="BIZ UDゴシック" panose="020B0400000000000000" pitchFamily="49" charset="-128"/>
                <a:ea typeface="BIZ UDゴシック" panose="020B0400000000000000" pitchFamily="49" charset="-128"/>
              </a:rPr>
              <a:t>・陸上養殖の増加</a:t>
            </a:r>
          </a:p>
          <a:p>
            <a:r>
              <a:rPr kumimoji="1" lang="ja-JP" altLang="en-US" sz="1000" dirty="0">
                <a:latin typeface="BIZ UDゴシック" panose="020B0400000000000000" pitchFamily="49" charset="-128"/>
                <a:ea typeface="BIZ UDゴシック" panose="020B0400000000000000" pitchFamily="49" charset="-128"/>
              </a:rPr>
              <a:t>・ブルーカーボン生態系としての藻場、干潟の重要</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性や社会的関心の高まり</a:t>
            </a:r>
          </a:p>
        </p:txBody>
      </p:sp>
      <p:sp>
        <p:nvSpPr>
          <p:cNvPr id="44" name="テキスト ボックス 43">
            <a:extLst>
              <a:ext uri="{FF2B5EF4-FFF2-40B4-BE49-F238E27FC236}">
                <a16:creationId xmlns:a16="http://schemas.microsoft.com/office/drawing/2014/main" id="{C4534504-A892-4729-8CBF-CA5238FB83C5}"/>
              </a:ext>
            </a:extLst>
          </p:cNvPr>
          <p:cNvSpPr txBox="1"/>
          <p:nvPr/>
        </p:nvSpPr>
        <p:spPr>
          <a:xfrm>
            <a:off x="187217" y="2623471"/>
            <a:ext cx="3276000" cy="1631216"/>
          </a:xfrm>
          <a:prstGeom prst="rect">
            <a:avLst/>
          </a:prstGeom>
          <a:noFill/>
          <a:ln w="12700">
            <a:solidFill>
              <a:schemeClr val="tx1"/>
            </a:solidFill>
            <a:prstDash val="dash"/>
          </a:ln>
        </p:spPr>
        <p:txBody>
          <a:bodyPr wrap="square" rIns="18000" rtlCol="0">
            <a:spAutoFit/>
          </a:bodyPr>
          <a:lstStyle/>
          <a:p>
            <a:r>
              <a:rPr kumimoji="1" lang="ja-JP" altLang="en-US" sz="1000" b="1" dirty="0">
                <a:latin typeface="BIZ UDゴシック" panose="020B0400000000000000" pitchFamily="49" charset="-128"/>
                <a:ea typeface="BIZ UDゴシック" panose="020B0400000000000000" pitchFamily="49" charset="-128"/>
              </a:rPr>
              <a:t>◆大阪府における状況</a:t>
            </a:r>
          </a:p>
          <a:p>
            <a:r>
              <a:rPr kumimoji="1" lang="ja-JP" altLang="en-US" sz="1000" dirty="0">
                <a:latin typeface="BIZ UDゴシック" panose="020B0400000000000000" pitchFamily="49" charset="-128"/>
                <a:ea typeface="BIZ UDゴシック" panose="020B0400000000000000" pitchFamily="49" charset="-128"/>
              </a:rPr>
              <a:t>・港ごとに漁獲量に差</a:t>
            </a:r>
          </a:p>
          <a:p>
            <a:r>
              <a:rPr kumimoji="1" lang="ja-JP" altLang="en-US" sz="1000" dirty="0">
                <a:latin typeface="BIZ UDゴシック" panose="020B0400000000000000" pitchFamily="49" charset="-128"/>
                <a:ea typeface="BIZ UDゴシック" panose="020B0400000000000000" pitchFamily="49" charset="-128"/>
              </a:rPr>
              <a:t>・湾奥部での栄養塩類の偏在や貧酸素水塊の発生、</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湾南部での栄養塩類濃度の低下</a:t>
            </a:r>
          </a:p>
          <a:p>
            <a:r>
              <a:rPr kumimoji="1" lang="ja-JP" altLang="en-US" sz="1000" dirty="0">
                <a:latin typeface="BIZ UDゴシック" panose="020B0400000000000000" pitchFamily="49" charset="-128"/>
                <a:ea typeface="BIZ UDゴシック" panose="020B0400000000000000" pitchFamily="49" charset="-128"/>
              </a:rPr>
              <a:t>・大規模イベントの開催（</a:t>
            </a:r>
            <a:r>
              <a:rPr kumimoji="1" lang="ja-JP" altLang="en-US" sz="900" dirty="0">
                <a:latin typeface="BIZ UDゴシック" panose="020B0400000000000000" pitchFamily="49" charset="-128"/>
                <a:ea typeface="BIZ UDゴシック" panose="020B0400000000000000" pitchFamily="49" charset="-128"/>
              </a:rPr>
              <a:t>大阪･関西万博、第</a:t>
            </a:r>
            <a:r>
              <a:rPr kumimoji="1" lang="en-US" altLang="ja-JP" sz="900" dirty="0">
                <a:latin typeface="BIZ UDゴシック" panose="020B0400000000000000" pitchFamily="49" charset="-128"/>
                <a:ea typeface="BIZ UDゴシック" panose="020B0400000000000000" pitchFamily="49" charset="-128"/>
              </a:rPr>
              <a:t>45</a:t>
            </a:r>
            <a:r>
              <a:rPr kumimoji="1" lang="ja-JP" altLang="en-US" sz="900" dirty="0">
                <a:latin typeface="BIZ UDゴシック" panose="020B0400000000000000" pitchFamily="49" charset="-128"/>
                <a:ea typeface="BIZ UDゴシック" panose="020B0400000000000000" pitchFamily="49" charset="-128"/>
              </a:rPr>
              <a:t>回全国</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豊かな海づくり大会～魚庭</a:t>
            </a:r>
            <a:r>
              <a:rPr kumimoji="1" lang="en-US" altLang="ja-JP" sz="900" dirty="0">
                <a:latin typeface="BIZ UDゴシック" panose="020B0400000000000000" pitchFamily="49" charset="-128"/>
                <a:ea typeface="BIZ UDゴシック" panose="020B0400000000000000" pitchFamily="49" charset="-128"/>
              </a:rPr>
              <a:t>(</a:t>
            </a:r>
            <a:r>
              <a:rPr kumimoji="1" lang="ja-JP" altLang="en-US" sz="900" dirty="0">
                <a:latin typeface="BIZ UDゴシック" panose="020B0400000000000000" pitchFamily="49" charset="-128"/>
                <a:ea typeface="BIZ UDゴシック" panose="020B0400000000000000" pitchFamily="49" charset="-128"/>
              </a:rPr>
              <a:t>なにわ</a:t>
            </a:r>
            <a:r>
              <a:rPr kumimoji="1" lang="en-US" altLang="ja-JP" sz="900" dirty="0">
                <a:latin typeface="BIZ UDゴシック" panose="020B0400000000000000" pitchFamily="49" charset="-128"/>
                <a:ea typeface="BIZ UDゴシック" panose="020B0400000000000000" pitchFamily="49" charset="-128"/>
              </a:rPr>
              <a:t>)</a:t>
            </a:r>
            <a:r>
              <a:rPr kumimoji="1" lang="ja-JP" altLang="en-US" sz="900" dirty="0">
                <a:latin typeface="BIZ UDゴシック" panose="020B0400000000000000" pitchFamily="49" charset="-128"/>
                <a:ea typeface="BIZ UDゴシック" panose="020B0400000000000000" pitchFamily="49" charset="-128"/>
              </a:rPr>
              <a:t>の海おおさか大会～</a:t>
            </a:r>
            <a:r>
              <a:rPr kumimoji="1" lang="ja-JP" altLang="en-US" sz="1000" dirty="0">
                <a:latin typeface="BIZ UDゴシック" panose="020B0400000000000000" pitchFamily="49" charset="-128"/>
                <a:ea typeface="BIZ UDゴシック" panose="020B0400000000000000" pitchFamily="49" charset="-128"/>
              </a:rPr>
              <a:t>）</a:t>
            </a:r>
          </a:p>
          <a:p>
            <a:r>
              <a:rPr kumimoji="1" lang="ja-JP" altLang="en-US" sz="1000" dirty="0">
                <a:latin typeface="BIZ UDゴシック" panose="020B0400000000000000" pitchFamily="49" charset="-128"/>
                <a:ea typeface="BIZ UDゴシック" panose="020B0400000000000000" pitchFamily="49" charset="-128"/>
              </a:rPr>
              <a:t>・インバウンドの回復</a:t>
            </a:r>
          </a:p>
          <a:p>
            <a:r>
              <a:rPr kumimoji="1" lang="ja-JP" altLang="en-US" sz="1000" dirty="0">
                <a:latin typeface="BIZ UDゴシック" panose="020B0400000000000000" pitchFamily="49" charset="-128"/>
                <a:ea typeface="BIZ UDゴシック" panose="020B0400000000000000" pitchFamily="49" charset="-128"/>
              </a:rPr>
              <a:t>・大阪ブルー・オーシャン・ビジョンの実現に向けた</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海洋プラスチックごみ削減への取組</a:t>
            </a:r>
          </a:p>
          <a:p>
            <a:r>
              <a:rPr kumimoji="1" lang="ja-JP" altLang="en-US" sz="1000" dirty="0">
                <a:latin typeface="BIZ UDゴシック" panose="020B0400000000000000" pitchFamily="49" charset="-128"/>
                <a:ea typeface="BIZ UDゴシック" panose="020B0400000000000000" pitchFamily="49" charset="-128"/>
              </a:rPr>
              <a:t>・南海トラフ地震対策</a:t>
            </a:r>
          </a:p>
        </p:txBody>
      </p:sp>
      <p:sp>
        <p:nvSpPr>
          <p:cNvPr id="47" name="テキスト ボックス 46">
            <a:extLst>
              <a:ext uri="{FF2B5EF4-FFF2-40B4-BE49-F238E27FC236}">
                <a16:creationId xmlns:a16="http://schemas.microsoft.com/office/drawing/2014/main" id="{14F82F15-5C52-42DD-9D78-8EDDB65CCED9}"/>
              </a:ext>
            </a:extLst>
          </p:cNvPr>
          <p:cNvSpPr txBox="1"/>
          <p:nvPr/>
        </p:nvSpPr>
        <p:spPr>
          <a:xfrm>
            <a:off x="187217" y="4314381"/>
            <a:ext cx="3276000" cy="1169551"/>
          </a:xfrm>
          <a:prstGeom prst="rect">
            <a:avLst/>
          </a:prstGeom>
          <a:noFill/>
          <a:ln w="12700">
            <a:solidFill>
              <a:schemeClr val="tx1"/>
            </a:solidFill>
            <a:prstDash val="dash"/>
          </a:ln>
        </p:spPr>
        <p:txBody>
          <a:bodyPr wrap="square" rtlCol="0">
            <a:spAutoFit/>
          </a:bodyPr>
          <a:lstStyle/>
          <a:p>
            <a:r>
              <a:rPr kumimoji="1" lang="ja-JP" altLang="en-US" sz="1000" b="1" dirty="0">
                <a:latin typeface="BIZ UDゴシック" panose="020B0400000000000000" pitchFamily="49" charset="-128"/>
                <a:ea typeface="BIZ UDゴシック" panose="020B0400000000000000" pitchFamily="49" charset="-128"/>
              </a:rPr>
              <a:t>◆漁業者の主な意見</a:t>
            </a:r>
          </a:p>
          <a:p>
            <a:r>
              <a:rPr kumimoji="1" lang="ja-JP" altLang="en-US" sz="1000" dirty="0">
                <a:latin typeface="BIZ UDゴシック" panose="020B0400000000000000" pitchFamily="49" charset="-128"/>
                <a:ea typeface="BIZ UDゴシック" panose="020B0400000000000000" pitchFamily="49" charset="-128"/>
              </a:rPr>
              <a:t>・底魚等の漁獲量が大きく減っている</a:t>
            </a:r>
          </a:p>
          <a:p>
            <a:r>
              <a:rPr kumimoji="1" lang="ja-JP" altLang="en-US" sz="1000" dirty="0">
                <a:latin typeface="BIZ UDゴシック" panose="020B0400000000000000" pitchFamily="49" charset="-128"/>
                <a:ea typeface="BIZ UDゴシック" panose="020B0400000000000000" pitchFamily="49" charset="-128"/>
              </a:rPr>
              <a:t>・新規就業者が入ってこない</a:t>
            </a:r>
          </a:p>
          <a:p>
            <a:r>
              <a:rPr kumimoji="1" lang="ja-JP" altLang="en-US" sz="1000" dirty="0">
                <a:latin typeface="BIZ UDゴシック" panose="020B0400000000000000" pitchFamily="49" charset="-128"/>
                <a:ea typeface="BIZ UDゴシック" panose="020B0400000000000000" pitchFamily="49" charset="-128"/>
              </a:rPr>
              <a:t>・今後は、魚の売り方や魚価のアップ・付加価値の</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向上が重要である</a:t>
            </a:r>
          </a:p>
          <a:p>
            <a:r>
              <a:rPr kumimoji="1" lang="ja-JP" altLang="en-US" sz="1000" dirty="0">
                <a:latin typeface="BIZ UDゴシック" panose="020B0400000000000000" pitchFamily="49" charset="-128"/>
                <a:ea typeface="BIZ UDゴシック" panose="020B0400000000000000" pitchFamily="49" charset="-128"/>
              </a:rPr>
              <a:t>・漁獲量が減っており、海業など新規事業を行う</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必要がある（ノウハウを持つ者と連携したい）</a:t>
            </a:r>
          </a:p>
        </p:txBody>
      </p:sp>
      <p:sp>
        <p:nvSpPr>
          <p:cNvPr id="48" name="テキスト ボックス 47">
            <a:extLst>
              <a:ext uri="{FF2B5EF4-FFF2-40B4-BE49-F238E27FC236}">
                <a16:creationId xmlns:a16="http://schemas.microsoft.com/office/drawing/2014/main" id="{7B814F1F-9179-4256-859F-6179EBF8467C}"/>
              </a:ext>
            </a:extLst>
          </p:cNvPr>
          <p:cNvSpPr txBox="1"/>
          <p:nvPr/>
        </p:nvSpPr>
        <p:spPr>
          <a:xfrm>
            <a:off x="187217" y="5548331"/>
            <a:ext cx="3276000" cy="1631216"/>
          </a:xfrm>
          <a:prstGeom prst="rect">
            <a:avLst/>
          </a:prstGeom>
          <a:noFill/>
          <a:ln w="12700">
            <a:solidFill>
              <a:schemeClr val="tx1"/>
            </a:solidFill>
            <a:prstDash val="dash"/>
          </a:ln>
        </p:spPr>
        <p:txBody>
          <a:bodyPr wrap="square" rtlCol="0">
            <a:spAutoFit/>
          </a:bodyPr>
          <a:lstStyle/>
          <a:p>
            <a:r>
              <a:rPr kumimoji="1" lang="ja-JP" altLang="en-US" sz="1000" b="1" dirty="0">
                <a:latin typeface="BIZ UDゴシック" panose="020B0400000000000000" pitchFamily="49" charset="-128"/>
                <a:ea typeface="BIZ UDゴシック" panose="020B0400000000000000" pitchFamily="49" charset="-128"/>
              </a:rPr>
              <a:t>◆前プランでの主な課題</a:t>
            </a:r>
          </a:p>
          <a:p>
            <a:r>
              <a:rPr kumimoji="1" lang="ja-JP" altLang="en-US" sz="1000" dirty="0">
                <a:latin typeface="BIZ UDゴシック" panose="020B0400000000000000" pitchFamily="49" charset="-128"/>
                <a:ea typeface="BIZ UDゴシック" panose="020B0400000000000000" pitchFamily="49" charset="-128"/>
              </a:rPr>
              <a:t>　前プランの目標については一定達成しているものの、　</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一部課題が残されている</a:t>
            </a:r>
          </a:p>
          <a:p>
            <a:r>
              <a:rPr kumimoji="1" lang="en-US" altLang="ja-JP" sz="1000" dirty="0">
                <a:latin typeface="BIZ UDゴシック" panose="020B0400000000000000" pitchFamily="49" charset="-128"/>
                <a:ea typeface="BIZ UDゴシック" panose="020B0400000000000000" pitchFamily="49" charset="-128"/>
              </a:rPr>
              <a:t>〔</a:t>
            </a:r>
            <a:r>
              <a:rPr kumimoji="1" lang="ja-JP" altLang="en-US" sz="1000" dirty="0">
                <a:latin typeface="BIZ UDゴシック" panose="020B0400000000000000" pitchFamily="49" charset="-128"/>
                <a:ea typeface="BIZ UDゴシック" panose="020B0400000000000000" pitchFamily="49" charset="-128"/>
              </a:rPr>
              <a:t>課題</a:t>
            </a:r>
            <a:r>
              <a:rPr kumimoji="1" lang="en-US" altLang="ja-JP" sz="1000" dirty="0">
                <a:latin typeface="BIZ UDゴシック" panose="020B0400000000000000" pitchFamily="49" charset="-128"/>
                <a:ea typeface="BIZ UDゴシック" panose="020B0400000000000000" pitchFamily="49" charset="-128"/>
              </a:rPr>
              <a:t>〕</a:t>
            </a:r>
          </a:p>
          <a:p>
            <a:r>
              <a:rPr kumimoji="1" lang="ja-JP" altLang="en-US" sz="1000" dirty="0">
                <a:latin typeface="BIZ UDゴシック" panose="020B0400000000000000" pitchFamily="49" charset="-128"/>
                <a:ea typeface="BIZ UDゴシック" panose="020B0400000000000000" pitchFamily="49" charset="-128"/>
              </a:rPr>
              <a:t>・若手漁業者の割合や新規就業者数</a:t>
            </a:r>
          </a:p>
          <a:p>
            <a:r>
              <a:rPr kumimoji="1" lang="ja-JP" altLang="en-US" sz="1000" dirty="0">
                <a:latin typeface="BIZ UDゴシック" panose="020B0400000000000000" pitchFamily="49" charset="-128"/>
                <a:ea typeface="BIZ UDゴシック" panose="020B0400000000000000" pitchFamily="49" charset="-128"/>
              </a:rPr>
              <a:t>・大阪産（もん）水産物に対する食体験と評価</a:t>
            </a:r>
          </a:p>
          <a:p>
            <a:r>
              <a:rPr kumimoji="1" lang="ja-JP" altLang="en-US" sz="1000" dirty="0">
                <a:latin typeface="BIZ UDゴシック" panose="020B0400000000000000" pitchFamily="49" charset="-128"/>
                <a:ea typeface="BIZ UDゴシック" panose="020B0400000000000000" pitchFamily="49" charset="-128"/>
              </a:rPr>
              <a:t>・ブランド化等による大阪産（もん）水産物の</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付加価値向上</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・青空市場等による港のにぎわい</a:t>
            </a:r>
          </a:p>
          <a:p>
            <a:r>
              <a:rPr kumimoji="1" lang="ja-JP" altLang="en-US" sz="1000" dirty="0">
                <a:latin typeface="BIZ UDゴシック" panose="020B0400000000000000" pitchFamily="49" charset="-128"/>
                <a:ea typeface="BIZ UDゴシック" panose="020B0400000000000000" pitchFamily="49" charset="-128"/>
              </a:rPr>
              <a:t>・大阪湾の環境に対する府民の意識向上</a:t>
            </a:r>
          </a:p>
        </p:txBody>
      </p:sp>
      <p:sp>
        <p:nvSpPr>
          <p:cNvPr id="53" name="二等辺三角形 52">
            <a:extLst>
              <a:ext uri="{FF2B5EF4-FFF2-40B4-BE49-F238E27FC236}">
                <a16:creationId xmlns:a16="http://schemas.microsoft.com/office/drawing/2014/main" id="{5D08930C-8FF6-44AD-99EF-AC9B2557A330}"/>
              </a:ext>
            </a:extLst>
          </p:cNvPr>
          <p:cNvSpPr/>
          <p:nvPr/>
        </p:nvSpPr>
        <p:spPr>
          <a:xfrm rot="5400000">
            <a:off x="2546648" y="4012626"/>
            <a:ext cx="2160000" cy="144000"/>
          </a:xfrm>
          <a:prstGeom prst="triangle">
            <a:avLst>
              <a:gd name="adj" fmla="val 512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520"/>
          </a:p>
        </p:txBody>
      </p:sp>
      <p:sp>
        <p:nvSpPr>
          <p:cNvPr id="76" name="テキスト ボックス 75">
            <a:extLst>
              <a:ext uri="{FF2B5EF4-FFF2-40B4-BE49-F238E27FC236}">
                <a16:creationId xmlns:a16="http://schemas.microsoft.com/office/drawing/2014/main" id="{D483768D-89AC-4A78-B7B0-4E868BD46761}"/>
              </a:ext>
            </a:extLst>
          </p:cNvPr>
          <p:cNvSpPr txBox="1"/>
          <p:nvPr/>
        </p:nvSpPr>
        <p:spPr>
          <a:xfrm>
            <a:off x="3756518" y="1365672"/>
            <a:ext cx="3240000" cy="2272417"/>
          </a:xfrm>
          <a:prstGeom prst="rect">
            <a:avLst/>
          </a:prstGeom>
          <a:noFill/>
          <a:ln w="12700">
            <a:solidFill>
              <a:schemeClr val="tx1"/>
            </a:solidFill>
          </a:ln>
        </p:spPr>
        <p:txBody>
          <a:bodyPr wrap="square" rIns="25200" rtlCol="0">
            <a:spAutoFit/>
          </a:bodyPr>
          <a:lstStyle/>
          <a:p>
            <a:r>
              <a:rPr kumimoji="1" lang="ja-JP" altLang="en-US" sz="1000" dirty="0">
                <a:latin typeface="BIZ UDゴシック" panose="020B0400000000000000" pitchFamily="49" charset="-128"/>
                <a:ea typeface="BIZ UDゴシック" panose="020B0400000000000000" pitchFamily="49" charset="-128"/>
              </a:rPr>
              <a:t>○漁獲量の減少・頭打ちのため</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・水産資源の維持向上</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・漁獲物の付加価値向上</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・漁業以外の新たな収益の確保　が必要</a:t>
            </a:r>
            <a:endParaRPr kumimoji="1" lang="en-US" altLang="ja-JP" sz="1000" dirty="0">
              <a:latin typeface="BIZ UDゴシック" panose="020B0400000000000000" pitchFamily="49" charset="-128"/>
              <a:ea typeface="BIZ UDゴシック" panose="020B0400000000000000" pitchFamily="49" charset="-128"/>
            </a:endParaRPr>
          </a:p>
          <a:p>
            <a:pPr>
              <a:lnSpc>
                <a:spcPts val="700"/>
              </a:lnSpc>
            </a:pP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○漁業者の減少のため</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・漁協の経営基盤強化</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・人材育成 　　　　　　等　が必要</a:t>
            </a:r>
            <a:endParaRPr kumimoji="1" lang="en-US" altLang="ja-JP" sz="1000" dirty="0">
              <a:latin typeface="BIZ UDゴシック" panose="020B0400000000000000" pitchFamily="49" charset="-128"/>
              <a:ea typeface="BIZ UDゴシック" panose="020B0400000000000000" pitchFamily="49" charset="-128"/>
            </a:endParaRPr>
          </a:p>
          <a:p>
            <a:pPr>
              <a:lnSpc>
                <a:spcPts val="700"/>
              </a:lnSpc>
            </a:pP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○大消費地</a:t>
            </a:r>
            <a:r>
              <a:rPr kumimoji="1" lang="en-US" altLang="ja-JP" sz="1000" dirty="0">
                <a:latin typeface="BIZ UDゴシック" panose="020B0400000000000000" pitchFamily="49" charset="-128"/>
                <a:ea typeface="BIZ UDゴシック" panose="020B0400000000000000" pitchFamily="49" charset="-128"/>
              </a:rPr>
              <a:t>(</a:t>
            </a:r>
            <a:r>
              <a:rPr kumimoji="1" lang="ja-JP" altLang="en-US" sz="1000" dirty="0">
                <a:latin typeface="BIZ UDゴシック" panose="020B0400000000000000" pitchFamily="49" charset="-128"/>
                <a:ea typeface="BIZ UDゴシック" panose="020B0400000000000000" pitchFamily="49" charset="-128"/>
              </a:rPr>
              <a:t>食の都</a:t>
            </a:r>
            <a:r>
              <a:rPr kumimoji="1" lang="en-US" altLang="ja-JP" sz="1000" dirty="0">
                <a:latin typeface="BIZ UDゴシック" panose="020B0400000000000000" pitchFamily="49" charset="-128"/>
                <a:ea typeface="BIZ UDゴシック" panose="020B0400000000000000" pitchFamily="49" charset="-128"/>
              </a:rPr>
              <a:t>)</a:t>
            </a:r>
            <a:r>
              <a:rPr kumimoji="1" lang="ja-JP" altLang="en-US" sz="1000" dirty="0">
                <a:latin typeface="BIZ UDゴシック" panose="020B0400000000000000" pitchFamily="49" charset="-128"/>
                <a:ea typeface="BIZ UDゴシック" panose="020B0400000000000000" pitchFamily="49" charset="-128"/>
              </a:rPr>
              <a:t>に近接する立地特性を活かした都</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市型漁業のシーズの活用や、成長産業化の推進</a:t>
            </a:r>
            <a:endParaRPr kumimoji="1" lang="en-US" altLang="ja-JP" sz="1000" dirty="0">
              <a:latin typeface="BIZ UDゴシック" panose="020B0400000000000000" pitchFamily="49" charset="-128"/>
              <a:ea typeface="BIZ UDゴシック" panose="020B0400000000000000" pitchFamily="49" charset="-128"/>
            </a:endParaRPr>
          </a:p>
          <a:p>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b="1" dirty="0">
                <a:latin typeface="BIZ UDゴシック" panose="020B0400000000000000" pitchFamily="49" charset="-128"/>
                <a:ea typeface="BIZ UDゴシック" panose="020B0400000000000000" pitchFamily="49" charset="-128"/>
              </a:rPr>
              <a:t>　　→ １．大阪の水産業の成長産業化</a:t>
            </a:r>
            <a:endParaRPr kumimoji="1" lang="en-US" altLang="ja-JP" sz="1000" b="1" dirty="0">
              <a:latin typeface="BIZ UDゴシック" panose="020B0400000000000000" pitchFamily="49" charset="-128"/>
              <a:ea typeface="BIZ UDゴシック" panose="020B0400000000000000" pitchFamily="49" charset="-128"/>
            </a:endParaRPr>
          </a:p>
          <a:p>
            <a:endParaRPr kumimoji="1" lang="en-US" altLang="ja-JP" sz="1000" b="1" dirty="0">
              <a:highlight>
                <a:srgbClr val="00FF00"/>
              </a:highlight>
              <a:latin typeface="BIZ UDゴシック" panose="020B0400000000000000" pitchFamily="49" charset="-128"/>
              <a:ea typeface="BIZ UDゴシック" panose="020B0400000000000000" pitchFamily="49" charset="-128"/>
            </a:endParaRPr>
          </a:p>
          <a:p>
            <a:endParaRPr kumimoji="1" lang="ja-JP" altLang="en-US" sz="1000" b="1" dirty="0">
              <a:highlight>
                <a:srgbClr val="00FF00"/>
              </a:highlight>
              <a:latin typeface="BIZ UDゴシック" panose="020B0400000000000000" pitchFamily="49" charset="-128"/>
              <a:ea typeface="BIZ UDゴシック" panose="020B0400000000000000" pitchFamily="49" charset="-128"/>
            </a:endParaRPr>
          </a:p>
        </p:txBody>
      </p:sp>
      <p:sp>
        <p:nvSpPr>
          <p:cNvPr id="78" name="テキスト ボックス 77">
            <a:extLst>
              <a:ext uri="{FF2B5EF4-FFF2-40B4-BE49-F238E27FC236}">
                <a16:creationId xmlns:a16="http://schemas.microsoft.com/office/drawing/2014/main" id="{B3C7AF78-46B0-450C-953E-FF1A199FCBE7}"/>
              </a:ext>
            </a:extLst>
          </p:cNvPr>
          <p:cNvSpPr txBox="1"/>
          <p:nvPr/>
        </p:nvSpPr>
        <p:spPr>
          <a:xfrm>
            <a:off x="7375685" y="1414551"/>
            <a:ext cx="5192829" cy="861774"/>
          </a:xfrm>
          <a:prstGeom prst="rect">
            <a:avLst/>
          </a:prstGeom>
          <a:noFill/>
          <a:ln>
            <a:solidFill>
              <a:schemeClr val="tx1"/>
            </a:solidFill>
          </a:ln>
        </p:spPr>
        <p:txBody>
          <a:bodyPr wrap="square" lIns="54000" rIns="14400" rtlCol="0">
            <a:spAutoFit/>
          </a:bodyPr>
          <a:lstStyle/>
          <a:p>
            <a:r>
              <a:rPr kumimoji="1" lang="en-US" altLang="ja-JP" sz="1000" dirty="0">
                <a:latin typeface="BIZ UDゴシック" panose="020B0400000000000000" pitchFamily="49" charset="-128"/>
                <a:ea typeface="BIZ UDゴシック" panose="020B0400000000000000" pitchFamily="49" charset="-128"/>
              </a:rPr>
              <a:t>(1)</a:t>
            </a:r>
            <a:r>
              <a:rPr kumimoji="1" lang="ja-JP" altLang="en-US" sz="1000" dirty="0">
                <a:latin typeface="BIZ UDゴシック" panose="020B0400000000000000" pitchFamily="49" charset="-128"/>
                <a:ea typeface="BIZ UDゴシック" panose="020B0400000000000000" pitchFamily="49" charset="-128"/>
              </a:rPr>
              <a:t>漁獲量の維持・向上に資する取組</a:t>
            </a:r>
          </a:p>
          <a:p>
            <a:r>
              <a:rPr kumimoji="1" lang="en-US" altLang="ja-JP" sz="1000" dirty="0">
                <a:latin typeface="BIZ UDゴシック" panose="020B0400000000000000" pitchFamily="49" charset="-128"/>
                <a:ea typeface="BIZ UDゴシック" panose="020B0400000000000000" pitchFamily="49" charset="-128"/>
              </a:rPr>
              <a:t> ①</a:t>
            </a:r>
            <a:r>
              <a:rPr kumimoji="1" lang="ja-JP" altLang="en-US" sz="1000" dirty="0">
                <a:latin typeface="BIZ UDゴシック" panose="020B0400000000000000" pitchFamily="49" charset="-128"/>
                <a:ea typeface="BIZ UDゴシック" panose="020B0400000000000000" pitchFamily="49" charset="-128"/>
              </a:rPr>
              <a:t>広域的な漁場整備（藻場ブロックの設置等）</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②栽培漁業（キジハタ等放流）</a:t>
            </a:r>
            <a:endParaRPr kumimoji="1" lang="ja-JP" altLang="en-US" sz="1000" dirty="0">
              <a:highlight>
                <a:srgbClr val="FFFF00"/>
              </a:highlight>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③科学的知見に基づく水産資源の適切な管理 　 </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⑤新たな海面養殖（新技術による牡蠣養殖等）</a:t>
            </a:r>
          </a:p>
        </p:txBody>
      </p:sp>
      <p:sp>
        <p:nvSpPr>
          <p:cNvPr id="81" name="テキスト ボックス 80">
            <a:extLst>
              <a:ext uri="{FF2B5EF4-FFF2-40B4-BE49-F238E27FC236}">
                <a16:creationId xmlns:a16="http://schemas.microsoft.com/office/drawing/2014/main" id="{24AF82C2-52D6-4C38-9525-30D9F23AA42B}"/>
              </a:ext>
            </a:extLst>
          </p:cNvPr>
          <p:cNvSpPr txBox="1"/>
          <p:nvPr/>
        </p:nvSpPr>
        <p:spPr>
          <a:xfrm>
            <a:off x="7375684" y="2336263"/>
            <a:ext cx="5192827" cy="707886"/>
          </a:xfrm>
          <a:prstGeom prst="rect">
            <a:avLst/>
          </a:prstGeom>
          <a:noFill/>
          <a:ln>
            <a:solidFill>
              <a:schemeClr val="tx1"/>
            </a:solidFill>
          </a:ln>
        </p:spPr>
        <p:txBody>
          <a:bodyPr wrap="square" lIns="54000" rIns="25200" rtlCol="0">
            <a:spAutoFit/>
          </a:bodyPr>
          <a:lstStyle/>
          <a:p>
            <a:r>
              <a:rPr kumimoji="1" lang="en-US" altLang="ja-JP" sz="1000" dirty="0">
                <a:latin typeface="BIZ UDゴシック" panose="020B0400000000000000" pitchFamily="49" charset="-128"/>
                <a:ea typeface="BIZ UDゴシック" panose="020B0400000000000000" pitchFamily="49" charset="-128"/>
              </a:rPr>
              <a:t>(2)</a:t>
            </a:r>
            <a:r>
              <a:rPr kumimoji="1" lang="ja-JP" altLang="en-US" sz="1000" dirty="0">
                <a:latin typeface="BIZ UDゴシック" panose="020B0400000000000000" pitchFamily="49" charset="-128"/>
                <a:ea typeface="BIZ UDゴシック" panose="020B0400000000000000" pitchFamily="49" charset="-128"/>
              </a:rPr>
              <a:t>大阪漁業の競争力強化に資する取組</a:t>
            </a:r>
          </a:p>
          <a:p>
            <a:r>
              <a:rPr kumimoji="1" lang="en-US" altLang="ja-JP" sz="1000" dirty="0">
                <a:latin typeface="BIZ UDゴシック" panose="020B0400000000000000" pitchFamily="49" charset="-128"/>
                <a:ea typeface="BIZ UDゴシック" panose="020B0400000000000000" pitchFamily="49" charset="-128"/>
              </a:rPr>
              <a:t> </a:t>
            </a:r>
            <a:r>
              <a:rPr kumimoji="1" lang="ja-JP" altLang="en-US" sz="1000" dirty="0">
                <a:latin typeface="BIZ UDゴシック" panose="020B0400000000000000" pitchFamily="49" charset="-128"/>
                <a:ea typeface="BIZ UDゴシック" panose="020B0400000000000000" pitchFamily="49" charset="-128"/>
              </a:rPr>
              <a:t>⑦</a:t>
            </a:r>
            <a:r>
              <a:rPr kumimoji="1" lang="en-US" altLang="ja-JP" sz="1000" dirty="0">
                <a:latin typeface="BIZ UDゴシック" panose="020B0400000000000000" pitchFamily="49" charset="-128"/>
                <a:ea typeface="BIZ UDゴシック" panose="020B0400000000000000" pitchFamily="49" charset="-128"/>
              </a:rPr>
              <a:t>ICT</a:t>
            </a:r>
            <a:r>
              <a:rPr kumimoji="1" lang="ja-JP" altLang="en-US" sz="1000" dirty="0">
                <a:latin typeface="BIZ UDゴシック" panose="020B0400000000000000" pitchFamily="49" charset="-128"/>
                <a:ea typeface="BIZ UDゴシック" panose="020B0400000000000000" pitchFamily="49" charset="-128"/>
              </a:rPr>
              <a:t>等を活用した効率的・効果的な販売（セリ場統合、</a:t>
            </a:r>
            <a:r>
              <a:rPr kumimoji="1" lang="en-US" altLang="ja-JP" sz="1000" dirty="0">
                <a:latin typeface="BIZ UDゴシック" panose="020B0400000000000000" pitchFamily="49" charset="-128"/>
                <a:ea typeface="BIZ UDゴシック" panose="020B0400000000000000" pitchFamily="49" charset="-128"/>
              </a:rPr>
              <a:t>EC</a:t>
            </a:r>
            <a:r>
              <a:rPr kumimoji="1" lang="ja-JP" altLang="en-US" sz="1000" dirty="0">
                <a:latin typeface="BIZ UDゴシック" panose="020B0400000000000000" pitchFamily="49" charset="-128"/>
                <a:ea typeface="BIZ UDゴシック" panose="020B0400000000000000" pitchFamily="49" charset="-128"/>
              </a:rPr>
              <a:t>サイトでの鮮魚販売）</a:t>
            </a:r>
          </a:p>
          <a:p>
            <a:r>
              <a:rPr kumimoji="1" lang="ja-JP" altLang="en-US" sz="1000" dirty="0">
                <a:latin typeface="BIZ UDゴシック" panose="020B0400000000000000" pitchFamily="49" charset="-128"/>
                <a:ea typeface="BIZ UDゴシック" panose="020B0400000000000000" pitchFamily="49" charset="-128"/>
              </a:rPr>
              <a:t> ⑧付加価値向上のためのブランド化や</a:t>
            </a:r>
            <a:r>
              <a:rPr kumimoji="1" lang="en-US" altLang="ja-JP" sz="1000" dirty="0">
                <a:latin typeface="BIZ UDゴシック" panose="020B0400000000000000" pitchFamily="49" charset="-128"/>
                <a:ea typeface="BIZ UDゴシック" panose="020B0400000000000000" pitchFamily="49" charset="-128"/>
              </a:rPr>
              <a:t>6</a:t>
            </a:r>
            <a:r>
              <a:rPr kumimoji="1" lang="ja-JP" altLang="en-US" sz="1000" dirty="0">
                <a:latin typeface="BIZ UDゴシック" panose="020B0400000000000000" pitchFamily="49" charset="-128"/>
                <a:ea typeface="BIZ UDゴシック" panose="020B0400000000000000" pitchFamily="49" charset="-128"/>
              </a:rPr>
              <a:t>次産業化の推進（アカガイ等）</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⑩漁協の事業・経営基盤の強化（漁協統合、人材育成、新規就業者の確保）</a:t>
            </a:r>
          </a:p>
        </p:txBody>
      </p:sp>
      <p:sp>
        <p:nvSpPr>
          <p:cNvPr id="82" name="テキスト ボックス 81">
            <a:extLst>
              <a:ext uri="{FF2B5EF4-FFF2-40B4-BE49-F238E27FC236}">
                <a16:creationId xmlns:a16="http://schemas.microsoft.com/office/drawing/2014/main" id="{E53F6996-D36A-414E-B496-9D4A996B8060}"/>
              </a:ext>
            </a:extLst>
          </p:cNvPr>
          <p:cNvSpPr txBox="1"/>
          <p:nvPr/>
        </p:nvSpPr>
        <p:spPr>
          <a:xfrm>
            <a:off x="7375684" y="3114814"/>
            <a:ext cx="5192827" cy="553998"/>
          </a:xfrm>
          <a:prstGeom prst="rect">
            <a:avLst/>
          </a:prstGeom>
          <a:noFill/>
          <a:ln>
            <a:solidFill>
              <a:schemeClr val="tx1"/>
            </a:solidFill>
          </a:ln>
        </p:spPr>
        <p:txBody>
          <a:bodyPr wrap="square" lIns="54000" rIns="3600" rtlCol="0">
            <a:spAutoFit/>
          </a:bodyPr>
          <a:lstStyle/>
          <a:p>
            <a:r>
              <a:rPr kumimoji="1" lang="en-US" altLang="ja-JP" sz="1000" dirty="0">
                <a:latin typeface="BIZ UDゴシック" panose="020B0400000000000000" pitchFamily="49" charset="-128"/>
                <a:ea typeface="BIZ UDゴシック" panose="020B0400000000000000" pitchFamily="49" charset="-128"/>
              </a:rPr>
              <a:t>(3)</a:t>
            </a:r>
            <a:r>
              <a:rPr kumimoji="1" lang="ja-JP" altLang="en-US" sz="1000" spc="-20" dirty="0">
                <a:latin typeface="BIZ UDゴシック" panose="020B0400000000000000" pitchFamily="49" charset="-128"/>
                <a:ea typeface="BIZ UDゴシック" panose="020B0400000000000000" pitchFamily="49" charset="-128"/>
              </a:rPr>
              <a:t>海ビジネスや陸上養殖など新たな収益の確保及び港の活性化に資する取組</a:t>
            </a:r>
          </a:p>
          <a:p>
            <a:r>
              <a:rPr kumimoji="1" lang="en-US" altLang="ja-JP" sz="1000" dirty="0">
                <a:latin typeface="BIZ UDゴシック" panose="020B0400000000000000" pitchFamily="49" charset="-128"/>
                <a:ea typeface="BIZ UDゴシック" panose="020B0400000000000000" pitchFamily="49" charset="-128"/>
              </a:rPr>
              <a:t> </a:t>
            </a:r>
            <a:r>
              <a:rPr kumimoji="1" lang="ja-JP" altLang="en-US" sz="1000" dirty="0">
                <a:latin typeface="BIZ UDゴシック" panose="020B0400000000000000" pitchFamily="49" charset="-128"/>
                <a:ea typeface="BIZ UDゴシック" panose="020B0400000000000000" pitchFamily="49" charset="-128"/>
              </a:rPr>
              <a:t>⑬港のにぎわいの創出に向けた海業の推進（漁業体験、青空市場等）</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⑭陸上養殖の推進</a:t>
            </a:r>
            <a:endParaRPr kumimoji="1" lang="en-US" altLang="ja-JP" sz="1000" dirty="0">
              <a:latin typeface="BIZ UDゴシック" panose="020B0400000000000000" pitchFamily="49" charset="-128"/>
              <a:ea typeface="BIZ UDゴシック" panose="020B0400000000000000" pitchFamily="49" charset="-128"/>
            </a:endParaRPr>
          </a:p>
        </p:txBody>
      </p:sp>
      <p:sp>
        <p:nvSpPr>
          <p:cNvPr id="83" name="テキスト ボックス 82">
            <a:extLst>
              <a:ext uri="{FF2B5EF4-FFF2-40B4-BE49-F238E27FC236}">
                <a16:creationId xmlns:a16="http://schemas.microsoft.com/office/drawing/2014/main" id="{9DCB159F-B3AC-4FE6-82B8-8221BA45BD70}"/>
              </a:ext>
            </a:extLst>
          </p:cNvPr>
          <p:cNvSpPr txBox="1"/>
          <p:nvPr/>
        </p:nvSpPr>
        <p:spPr>
          <a:xfrm>
            <a:off x="7245322" y="4031063"/>
            <a:ext cx="5400000" cy="1323439"/>
          </a:xfrm>
          <a:prstGeom prst="rect">
            <a:avLst/>
          </a:prstGeom>
          <a:solidFill>
            <a:schemeClr val="accent4">
              <a:lumMod val="20000"/>
              <a:lumOff val="80000"/>
            </a:schemeClr>
          </a:solidFill>
          <a:ln>
            <a:solidFill>
              <a:schemeClr val="tx1"/>
            </a:solidFill>
          </a:ln>
        </p:spPr>
        <p:txBody>
          <a:bodyPr wrap="square" rIns="25200" rtlCol="0">
            <a:spAutoFit/>
          </a:bodyPr>
          <a:lstStyle/>
          <a:p>
            <a:r>
              <a:rPr kumimoji="1" lang="ja-JP" altLang="en-US" sz="1000" dirty="0">
                <a:latin typeface="BIZ UDゴシック" panose="020B0400000000000000" pitchFamily="49" charset="-128"/>
                <a:ea typeface="BIZ UDゴシック" panose="020B0400000000000000" pitchFamily="49" charset="-128"/>
              </a:rPr>
              <a:t>⑮ブルーカーボン生態系の保全・再生・創出</a:t>
            </a:r>
          </a:p>
          <a:p>
            <a:r>
              <a:rPr kumimoji="1" lang="en-US" altLang="ja-JP" sz="1000" dirty="0">
                <a:latin typeface="BIZ UDゴシック" panose="020B0400000000000000" pitchFamily="49" charset="-128"/>
                <a:ea typeface="BIZ UDゴシック" panose="020B0400000000000000" pitchFamily="49" charset="-128"/>
              </a:rPr>
              <a:t>  </a:t>
            </a:r>
            <a:r>
              <a:rPr kumimoji="1" lang="ja-JP" altLang="en-US" sz="1000" dirty="0">
                <a:latin typeface="BIZ UDゴシック" panose="020B0400000000000000" pitchFamily="49" charset="-128"/>
                <a:ea typeface="BIZ UDゴシック" panose="020B0400000000000000" pitchFamily="49" charset="-128"/>
              </a:rPr>
              <a:t>（大阪湾ＭＯＢＡリンク構想（藻場・干潟の保全・再生・創出の推進））</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⑯海域の実情に応じた水環境の保全・再生及び栄養塩類の管理</a:t>
            </a:r>
            <a:endParaRPr kumimoji="1" lang="en-US" altLang="ja-JP" sz="1000" spc="-300" dirty="0">
              <a:latin typeface="BIZ UDゴシック" panose="020B0400000000000000" pitchFamily="49" charset="-128"/>
              <a:ea typeface="BIZ UDゴシック" panose="020B0400000000000000" pitchFamily="49" charset="-128"/>
            </a:endParaRPr>
          </a:p>
          <a:p>
            <a:r>
              <a:rPr kumimoji="1" lang="ja-JP" altLang="en-US" sz="1000" spc="-300" dirty="0">
                <a:latin typeface="BIZ UDゴシック" panose="020B0400000000000000" pitchFamily="49" charset="-128"/>
                <a:ea typeface="BIZ UDゴシック" panose="020B0400000000000000" pitchFamily="49" charset="-128"/>
              </a:rPr>
              <a:t>　</a:t>
            </a:r>
            <a:r>
              <a:rPr kumimoji="1" lang="ja-JP" altLang="en-US" sz="1000" dirty="0">
                <a:latin typeface="BIZ UDゴシック" panose="020B0400000000000000" pitchFamily="49" charset="-128"/>
                <a:ea typeface="BIZ UDゴシック" panose="020B0400000000000000" pitchFamily="49" charset="-128"/>
              </a:rPr>
              <a:t>（水質総量削減制度等の実施、栄養塩類の管理等）</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⑰大阪ブルー･オーシャン･ビジョンの実現に向けた海域･河川のごみ対策</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（ＯＳＡＫＡごみゼロプロジェクト）　</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⑱大阪湾の水産資源、環境保全に関する研究機能の充実</a:t>
            </a:r>
          </a:p>
          <a:p>
            <a:r>
              <a:rPr kumimoji="1" lang="ja-JP" altLang="en-US" sz="1000" dirty="0">
                <a:latin typeface="BIZ UDゴシック" panose="020B0400000000000000" pitchFamily="49" charset="-128"/>
                <a:ea typeface="BIZ UDゴシック" panose="020B0400000000000000" pitchFamily="49" charset="-128"/>
              </a:rPr>
              <a:t>㉑希少生物保護など生物多様性の保全</a:t>
            </a:r>
            <a:endParaRPr kumimoji="1" lang="en-US" altLang="ja-JP" sz="1000" dirty="0">
              <a:latin typeface="BIZ UDゴシック" panose="020B0400000000000000" pitchFamily="49" charset="-128"/>
              <a:ea typeface="BIZ UDゴシック" panose="020B0400000000000000" pitchFamily="49" charset="-128"/>
            </a:endParaRPr>
          </a:p>
        </p:txBody>
      </p:sp>
      <p:sp>
        <p:nvSpPr>
          <p:cNvPr id="84" name="テキスト ボックス 83">
            <a:extLst>
              <a:ext uri="{FF2B5EF4-FFF2-40B4-BE49-F238E27FC236}">
                <a16:creationId xmlns:a16="http://schemas.microsoft.com/office/drawing/2014/main" id="{EB671906-7268-4AEF-A9BC-3594522ABD00}"/>
              </a:ext>
            </a:extLst>
          </p:cNvPr>
          <p:cNvSpPr txBox="1"/>
          <p:nvPr/>
        </p:nvSpPr>
        <p:spPr>
          <a:xfrm>
            <a:off x="7276371" y="6532262"/>
            <a:ext cx="5400000" cy="553998"/>
          </a:xfrm>
          <a:prstGeom prst="rect">
            <a:avLst/>
          </a:prstGeom>
          <a:solidFill>
            <a:schemeClr val="accent4">
              <a:lumMod val="20000"/>
              <a:lumOff val="80000"/>
            </a:schemeClr>
          </a:solidFill>
          <a:ln>
            <a:solidFill>
              <a:schemeClr val="tx1"/>
            </a:solidFill>
          </a:ln>
        </p:spPr>
        <p:txBody>
          <a:bodyPr wrap="square" rIns="25200" rtlCol="0">
            <a:spAutoFit/>
          </a:bodyPr>
          <a:lstStyle/>
          <a:p>
            <a:r>
              <a:rPr kumimoji="1" lang="ja-JP" altLang="en-US" sz="1000" dirty="0">
                <a:latin typeface="BIZ UDゴシック" panose="020B0400000000000000" pitchFamily="49" charset="-128"/>
                <a:ea typeface="BIZ UDゴシック" panose="020B0400000000000000" pitchFamily="49" charset="-128"/>
              </a:rPr>
              <a:t>㉕大規模な地震や津波等に備えた漁港、海岸の整備（防潮扉の遠隔操作化の検討）</a:t>
            </a:r>
          </a:p>
          <a:p>
            <a:r>
              <a:rPr kumimoji="1" lang="ja-JP" altLang="en-US" sz="1000" dirty="0">
                <a:latin typeface="BIZ UDゴシック" panose="020B0400000000000000" pitchFamily="49" charset="-128"/>
                <a:ea typeface="BIZ UDゴシック" panose="020B0400000000000000" pitchFamily="49" charset="-128"/>
              </a:rPr>
              <a:t>㉗貝毒発生時の健康被害防止対策の徹底</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㉘漁港の効率的な利用</a:t>
            </a:r>
            <a:endParaRPr kumimoji="1" lang="en-US" altLang="ja-JP" sz="1000" strike="sngStrike" dirty="0">
              <a:latin typeface="BIZ UDゴシック" panose="020B0400000000000000" pitchFamily="49" charset="-128"/>
              <a:ea typeface="BIZ UDゴシック" panose="020B0400000000000000" pitchFamily="49" charset="-128"/>
            </a:endParaRPr>
          </a:p>
        </p:txBody>
      </p:sp>
      <p:sp>
        <p:nvSpPr>
          <p:cNvPr id="85" name="テキスト ボックス 84">
            <a:extLst>
              <a:ext uri="{FF2B5EF4-FFF2-40B4-BE49-F238E27FC236}">
                <a16:creationId xmlns:a16="http://schemas.microsoft.com/office/drawing/2014/main" id="{8BF394BB-08C9-4757-989C-1238EA82380B}"/>
              </a:ext>
            </a:extLst>
          </p:cNvPr>
          <p:cNvSpPr txBox="1"/>
          <p:nvPr/>
        </p:nvSpPr>
        <p:spPr>
          <a:xfrm>
            <a:off x="7252775" y="5655606"/>
            <a:ext cx="5400000" cy="553998"/>
          </a:xfrm>
          <a:prstGeom prst="rect">
            <a:avLst/>
          </a:prstGeom>
          <a:solidFill>
            <a:schemeClr val="accent4">
              <a:lumMod val="20000"/>
              <a:lumOff val="80000"/>
            </a:schemeClr>
          </a:solidFill>
          <a:ln>
            <a:solidFill>
              <a:schemeClr val="tx1"/>
            </a:solidFill>
          </a:ln>
        </p:spPr>
        <p:txBody>
          <a:bodyPr wrap="square" rIns="25200" rtlCol="0">
            <a:spAutoFit/>
          </a:bodyPr>
          <a:lstStyle/>
          <a:p>
            <a:r>
              <a:rPr kumimoji="1" lang="ja-JP" altLang="en-US" sz="1000" dirty="0">
                <a:latin typeface="BIZ UDゴシック" panose="020B0400000000000000" pitchFamily="49" charset="-128"/>
                <a:ea typeface="BIZ UDゴシック" panose="020B0400000000000000" pitchFamily="49" charset="-128"/>
              </a:rPr>
              <a:t>㉒全国豊かな海づくり大会を契機とした大阪漁業・魅力の発信</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㉓大阪産</a:t>
            </a:r>
            <a:r>
              <a:rPr kumimoji="1" lang="en-US" altLang="ja-JP" sz="1000" dirty="0">
                <a:latin typeface="BIZ UDゴシック" panose="020B0400000000000000" pitchFamily="49" charset="-128"/>
                <a:ea typeface="BIZ UDゴシック" panose="020B0400000000000000" pitchFamily="49" charset="-128"/>
              </a:rPr>
              <a:t>(</a:t>
            </a:r>
            <a:r>
              <a:rPr kumimoji="1" lang="ja-JP" altLang="en-US" sz="1000" dirty="0">
                <a:latin typeface="BIZ UDゴシック" panose="020B0400000000000000" pitchFamily="49" charset="-128"/>
                <a:ea typeface="BIZ UDゴシック" panose="020B0400000000000000" pitchFamily="49" charset="-128"/>
              </a:rPr>
              <a:t>もん</a:t>
            </a:r>
            <a:r>
              <a:rPr kumimoji="1" lang="en-US" altLang="ja-JP" sz="1000" dirty="0">
                <a:latin typeface="BIZ UDゴシック" panose="020B0400000000000000" pitchFamily="49" charset="-128"/>
                <a:ea typeface="BIZ UDゴシック" panose="020B0400000000000000" pitchFamily="49" charset="-128"/>
              </a:rPr>
              <a:t>)</a:t>
            </a:r>
            <a:r>
              <a:rPr kumimoji="1" lang="ja-JP" altLang="en-US" sz="1000" dirty="0">
                <a:latin typeface="BIZ UDゴシック" panose="020B0400000000000000" pitchFamily="49" charset="-128"/>
                <a:ea typeface="BIZ UDゴシック" panose="020B0400000000000000" pitchFamily="49" charset="-128"/>
              </a:rPr>
              <a:t>水産物の認知度向上及び食べる機会の創出</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㉔大阪湾を体験できる機会の創出（海業）、内水面漁業権河川の活用</a:t>
            </a:r>
          </a:p>
        </p:txBody>
      </p:sp>
      <p:sp>
        <p:nvSpPr>
          <p:cNvPr id="101" name="Rectangle 2">
            <a:extLst>
              <a:ext uri="{FF2B5EF4-FFF2-40B4-BE49-F238E27FC236}">
                <a16:creationId xmlns:a16="http://schemas.microsoft.com/office/drawing/2014/main" id="{51DD7CFB-D2DC-4256-8538-650EF500BFD0}"/>
              </a:ext>
            </a:extLst>
          </p:cNvPr>
          <p:cNvSpPr>
            <a:spLocks noChangeArrowheads="1"/>
          </p:cNvSpPr>
          <p:nvPr/>
        </p:nvSpPr>
        <p:spPr bwMode="auto">
          <a:xfrm>
            <a:off x="4645979" y="271835"/>
            <a:ext cx="8006796" cy="468000"/>
          </a:xfrm>
          <a:prstGeom prst="rect">
            <a:avLst/>
          </a:prstGeom>
          <a:solidFill>
            <a:schemeClr val="accent4">
              <a:lumMod val="20000"/>
              <a:lumOff val="80000"/>
            </a:schemeClr>
          </a:solidFill>
          <a:ln w="9525">
            <a:solidFill>
              <a:schemeClr val="tx1"/>
            </a:solidFill>
            <a:miter lim="800000"/>
            <a:headEnd/>
            <a:tailEnd/>
          </a:ln>
          <a:effectLst/>
        </p:spPr>
        <p:txBody>
          <a:bodyPr vert="horz" wrap="square" lIns="68580" tIns="34290" rIns="68580" bIns="34290" numCol="1" anchor="ctr" anchorCtr="0" compatLnSpc="1">
            <a:prstTxWarp prst="textNoShape">
              <a:avLst/>
            </a:prstTxWarp>
            <a:noAutofit/>
          </a:bodyPr>
          <a:lstStyle/>
          <a:p>
            <a:pPr defTabSz="685830" eaLnBrk="0" fontAlgn="base" hangingPunct="0">
              <a:spcBef>
                <a:spcPct val="0"/>
              </a:spcBef>
              <a:spcAft>
                <a:spcPct val="0"/>
              </a:spcAft>
            </a:pPr>
            <a:r>
              <a:rPr lang="ja-JP" altLang="en-US" sz="1200" dirty="0">
                <a:latin typeface="BIZ UDゴシック" panose="020B0400000000000000" pitchFamily="49" charset="-128"/>
                <a:ea typeface="BIZ UDゴシック" panose="020B0400000000000000" pitchFamily="49" charset="-128"/>
                <a:cs typeface="Times New Roman" panose="02020603050405020304" pitchFamily="18" charset="0"/>
              </a:rPr>
              <a:t>基本目標：</a:t>
            </a:r>
            <a:r>
              <a:rPr lang="ja-JP" altLang="en-US" sz="1200" b="1" dirty="0">
                <a:latin typeface="BIZ UDゴシック" panose="020B0400000000000000" pitchFamily="49" charset="-128"/>
                <a:ea typeface="BIZ UDゴシック" panose="020B0400000000000000" pitchFamily="49" charset="-128"/>
                <a:cs typeface="Times New Roman" panose="02020603050405020304" pitchFamily="18" charset="0"/>
              </a:rPr>
              <a:t>豊かな漁場環境の創出 と 「はま」が活気づく新たな都市型漁業の実現</a:t>
            </a:r>
            <a:endParaRPr lang="en-US" altLang="ja-JP" sz="1200" b="1" dirty="0">
              <a:latin typeface="BIZ UDゴシック" panose="020B0400000000000000" pitchFamily="49" charset="-128"/>
              <a:ea typeface="BIZ UDゴシック" panose="020B0400000000000000" pitchFamily="49" charset="-128"/>
              <a:cs typeface="Times New Roman" panose="02020603050405020304" pitchFamily="18" charset="0"/>
            </a:endParaRPr>
          </a:p>
          <a:p>
            <a:pPr defTabSz="685830" eaLnBrk="0" fontAlgn="base" hangingPunct="0">
              <a:spcBef>
                <a:spcPct val="0"/>
              </a:spcBef>
              <a:spcAft>
                <a:spcPct val="0"/>
              </a:spcAft>
            </a:pPr>
            <a:r>
              <a:rPr lang="ja-JP" altLang="en-US" sz="1200" dirty="0">
                <a:latin typeface="BIZ UDゴシック" panose="020B0400000000000000" pitchFamily="49" charset="-128"/>
                <a:ea typeface="BIZ UDゴシック" panose="020B0400000000000000" pitchFamily="49" charset="-128"/>
                <a:cs typeface="Times New Roman" panose="02020603050405020304" pitchFamily="18" charset="0"/>
              </a:rPr>
              <a:t>期　　間：令和７年度～令和</a:t>
            </a:r>
            <a:r>
              <a:rPr lang="en-US" altLang="ja-JP" sz="1200" dirty="0">
                <a:latin typeface="BIZ UDゴシック" panose="020B0400000000000000" pitchFamily="49" charset="-128"/>
                <a:ea typeface="BIZ UDゴシック" panose="020B0400000000000000" pitchFamily="49" charset="-128"/>
                <a:cs typeface="Times New Roman" panose="02020603050405020304" pitchFamily="18" charset="0"/>
              </a:rPr>
              <a:t>16</a:t>
            </a:r>
            <a:r>
              <a:rPr lang="ja-JP" altLang="en-US" sz="1200" dirty="0">
                <a:latin typeface="BIZ UDゴシック" panose="020B0400000000000000" pitchFamily="49" charset="-128"/>
                <a:ea typeface="BIZ UDゴシック" panose="020B0400000000000000" pitchFamily="49" charset="-128"/>
                <a:cs typeface="Times New Roman" panose="02020603050405020304" pitchFamily="18" charset="0"/>
              </a:rPr>
              <a:t>年度（</a:t>
            </a:r>
            <a:r>
              <a:rPr lang="en-US" altLang="ja-JP" sz="1200" dirty="0">
                <a:latin typeface="BIZ UDゴシック" panose="020B0400000000000000" pitchFamily="49" charset="-128"/>
                <a:ea typeface="BIZ UDゴシック" panose="020B0400000000000000" pitchFamily="49" charset="-128"/>
                <a:cs typeface="Times New Roman" panose="02020603050405020304" pitchFamily="18" charset="0"/>
              </a:rPr>
              <a:t>10</a:t>
            </a:r>
            <a:r>
              <a:rPr lang="ja-JP" altLang="en-US" sz="1200" dirty="0">
                <a:latin typeface="BIZ UDゴシック" panose="020B0400000000000000" pitchFamily="49" charset="-128"/>
                <a:ea typeface="BIZ UDゴシック" panose="020B0400000000000000" pitchFamily="49" charset="-128"/>
                <a:cs typeface="Times New Roman" panose="02020603050405020304" pitchFamily="18" charset="0"/>
              </a:rPr>
              <a:t>年間） </a:t>
            </a:r>
            <a:r>
              <a:rPr lang="en-US" altLang="ja-JP" sz="1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100" dirty="0">
                <a:latin typeface="BIZ UDゴシック" panose="020B0400000000000000" pitchFamily="49" charset="-128"/>
                <a:ea typeface="BIZ UDゴシック" panose="020B0400000000000000" pitchFamily="49" charset="-128"/>
                <a:cs typeface="Times New Roman" panose="02020603050405020304" pitchFamily="18" charset="0"/>
              </a:rPr>
              <a:t>毎年、進行管理を実施しつつ、概ね５年を目処に中間見直し予定</a:t>
            </a:r>
            <a:endParaRPr lang="en-US" altLang="ja-JP" sz="14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110" name="Rectangle 2">
            <a:extLst>
              <a:ext uri="{FF2B5EF4-FFF2-40B4-BE49-F238E27FC236}">
                <a16:creationId xmlns:a16="http://schemas.microsoft.com/office/drawing/2014/main" id="{0EA822A5-6D3D-44F5-BA8C-C1C2B668AEFB}"/>
              </a:ext>
            </a:extLst>
          </p:cNvPr>
          <p:cNvSpPr>
            <a:spLocks noChangeArrowheads="1"/>
          </p:cNvSpPr>
          <p:nvPr/>
        </p:nvSpPr>
        <p:spPr bwMode="auto">
          <a:xfrm>
            <a:off x="7177793" y="1111431"/>
            <a:ext cx="2425378" cy="238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r>
              <a:rPr kumimoji="1" lang="ja-JP" altLang="en-US" sz="1100" b="1" dirty="0">
                <a:latin typeface="BIZ UDゴシック" panose="020B0400000000000000" pitchFamily="49" charset="-128"/>
                <a:ea typeface="BIZ UDゴシック" panose="020B0400000000000000" pitchFamily="49" charset="-128"/>
              </a:rPr>
              <a:t>１．大阪の水産業の成長産業化</a:t>
            </a:r>
            <a:endParaRPr kumimoji="1" lang="en-US" altLang="ja-JP" sz="1100" b="1" dirty="0">
              <a:latin typeface="BIZ UDゴシック" panose="020B0400000000000000" pitchFamily="49" charset="-128"/>
              <a:ea typeface="BIZ UDゴシック" panose="020B0400000000000000" pitchFamily="49" charset="-128"/>
            </a:endParaRPr>
          </a:p>
        </p:txBody>
      </p:sp>
      <p:sp>
        <p:nvSpPr>
          <p:cNvPr id="111" name="Rectangle 2">
            <a:extLst>
              <a:ext uri="{FF2B5EF4-FFF2-40B4-BE49-F238E27FC236}">
                <a16:creationId xmlns:a16="http://schemas.microsoft.com/office/drawing/2014/main" id="{1FC71217-DC64-419B-A1C6-7D0AC6CD39CB}"/>
              </a:ext>
            </a:extLst>
          </p:cNvPr>
          <p:cNvSpPr>
            <a:spLocks noChangeArrowheads="1"/>
          </p:cNvSpPr>
          <p:nvPr/>
        </p:nvSpPr>
        <p:spPr bwMode="auto">
          <a:xfrm>
            <a:off x="7154186" y="3787253"/>
            <a:ext cx="3003231" cy="238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r>
              <a:rPr kumimoji="1" lang="ja-JP" altLang="en-US" sz="1100" b="1" dirty="0">
                <a:latin typeface="BIZ UDゴシック" panose="020B0400000000000000" pitchFamily="49" charset="-128"/>
                <a:ea typeface="BIZ UDゴシック" panose="020B0400000000000000" pitchFamily="49" charset="-128"/>
              </a:rPr>
              <a:t>２．大阪湾の豊かな環境の保全・再生・創出</a:t>
            </a:r>
          </a:p>
        </p:txBody>
      </p:sp>
      <p:sp>
        <p:nvSpPr>
          <p:cNvPr id="112" name="Rectangle 2">
            <a:extLst>
              <a:ext uri="{FF2B5EF4-FFF2-40B4-BE49-F238E27FC236}">
                <a16:creationId xmlns:a16="http://schemas.microsoft.com/office/drawing/2014/main" id="{5413CD3C-36B8-4843-ABDC-711AE3E3F9C9}"/>
              </a:ext>
            </a:extLst>
          </p:cNvPr>
          <p:cNvSpPr>
            <a:spLocks noChangeArrowheads="1"/>
          </p:cNvSpPr>
          <p:nvPr/>
        </p:nvSpPr>
        <p:spPr bwMode="auto">
          <a:xfrm>
            <a:off x="7201194" y="5414826"/>
            <a:ext cx="2224875" cy="238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r>
              <a:rPr kumimoji="1" lang="ja-JP" altLang="en-US" sz="1100" b="1" dirty="0">
                <a:latin typeface="BIZ UDゴシック" panose="020B0400000000000000" pitchFamily="49" charset="-128"/>
                <a:ea typeface="BIZ UDゴシック" panose="020B0400000000000000" pitchFamily="49" charset="-128"/>
              </a:rPr>
              <a:t>３．府民への海の恵みの提供</a:t>
            </a:r>
          </a:p>
        </p:txBody>
      </p:sp>
      <p:sp>
        <p:nvSpPr>
          <p:cNvPr id="113" name="Rectangle 2">
            <a:extLst>
              <a:ext uri="{FF2B5EF4-FFF2-40B4-BE49-F238E27FC236}">
                <a16:creationId xmlns:a16="http://schemas.microsoft.com/office/drawing/2014/main" id="{8AEA810B-EBA0-4A75-B249-5C5F62F5DD0E}"/>
              </a:ext>
            </a:extLst>
          </p:cNvPr>
          <p:cNvSpPr>
            <a:spLocks noChangeArrowheads="1"/>
          </p:cNvSpPr>
          <p:nvPr/>
        </p:nvSpPr>
        <p:spPr bwMode="auto">
          <a:xfrm>
            <a:off x="7252775" y="6291978"/>
            <a:ext cx="2196000" cy="238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r>
              <a:rPr kumimoji="1" lang="ja-JP" altLang="en-US" sz="1100" b="1" dirty="0">
                <a:latin typeface="BIZ UDゴシック" panose="020B0400000000000000" pitchFamily="49" charset="-128"/>
                <a:ea typeface="BIZ UDゴシック" panose="020B0400000000000000" pitchFamily="49" charset="-128"/>
              </a:rPr>
              <a:t>４．漁港や水産物の安全対策</a:t>
            </a:r>
          </a:p>
        </p:txBody>
      </p:sp>
      <p:sp>
        <p:nvSpPr>
          <p:cNvPr id="33" name="テキスト ボックス 32">
            <a:extLst>
              <a:ext uri="{FF2B5EF4-FFF2-40B4-BE49-F238E27FC236}">
                <a16:creationId xmlns:a16="http://schemas.microsoft.com/office/drawing/2014/main" id="{F809C838-6289-4EA0-8A80-D4F0A33B975B}"/>
              </a:ext>
            </a:extLst>
          </p:cNvPr>
          <p:cNvSpPr txBox="1"/>
          <p:nvPr/>
        </p:nvSpPr>
        <p:spPr>
          <a:xfrm>
            <a:off x="3756518" y="4032817"/>
            <a:ext cx="3240000" cy="951543"/>
          </a:xfrm>
          <a:prstGeom prst="rect">
            <a:avLst/>
          </a:prstGeom>
          <a:noFill/>
          <a:ln w="12700">
            <a:solidFill>
              <a:schemeClr val="tx1"/>
            </a:solidFill>
          </a:ln>
        </p:spPr>
        <p:txBody>
          <a:bodyPr wrap="square" rIns="25200" rtlCol="0">
            <a:spAutoFit/>
          </a:bodyPr>
          <a:lstStyle/>
          <a:p>
            <a:r>
              <a:rPr kumimoji="1" lang="ja-JP" altLang="en-US" sz="1000" dirty="0">
                <a:latin typeface="BIZ UDゴシック" panose="020B0400000000000000" pitchFamily="49" charset="-128"/>
                <a:ea typeface="BIZ UDゴシック" panose="020B0400000000000000" pitchFamily="49" charset="-128"/>
              </a:rPr>
              <a:t>○大規模イベント開催により大阪湾が大きく注目され</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る機会に、豊かな環境の保全・再生・創出が必要</a:t>
            </a:r>
            <a:endParaRPr kumimoji="1" lang="en-US" altLang="ja-JP" sz="1000" dirty="0">
              <a:latin typeface="BIZ UDゴシック" panose="020B0400000000000000" pitchFamily="49" charset="-128"/>
              <a:ea typeface="BIZ UDゴシック" panose="020B0400000000000000" pitchFamily="49" charset="-128"/>
            </a:endParaRPr>
          </a:p>
          <a:p>
            <a:pPr>
              <a:lnSpc>
                <a:spcPts val="700"/>
              </a:lnSpc>
            </a:pP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a:t>
            </a:r>
            <a:r>
              <a:rPr kumimoji="1" lang="ja-JP" altLang="en-US" sz="1000" b="1" dirty="0">
                <a:latin typeface="BIZ UDゴシック" panose="020B0400000000000000" pitchFamily="49" charset="-128"/>
                <a:ea typeface="BIZ UDゴシック" panose="020B0400000000000000" pitchFamily="49" charset="-128"/>
              </a:rPr>
              <a:t>→２．大阪湾の豊かな環境の保全・再生・創出</a:t>
            </a:r>
            <a:endParaRPr kumimoji="1" lang="en-US" altLang="ja-JP" sz="1000" b="1" dirty="0">
              <a:latin typeface="BIZ UDゴシック" panose="020B0400000000000000" pitchFamily="49" charset="-128"/>
              <a:ea typeface="BIZ UDゴシック" panose="020B0400000000000000" pitchFamily="49" charset="-128"/>
            </a:endParaRPr>
          </a:p>
          <a:p>
            <a:endParaRPr kumimoji="1" lang="en-US" altLang="ja-JP" sz="1000" b="1" dirty="0">
              <a:highlight>
                <a:srgbClr val="00FF00"/>
              </a:highlight>
              <a:latin typeface="BIZ UDゴシック" panose="020B0400000000000000" pitchFamily="49" charset="-128"/>
              <a:ea typeface="BIZ UDゴシック" panose="020B0400000000000000" pitchFamily="49" charset="-128"/>
            </a:endParaRPr>
          </a:p>
          <a:p>
            <a:endParaRPr kumimoji="1" lang="en-US" altLang="ja-JP" sz="1000" b="1" dirty="0">
              <a:highlight>
                <a:srgbClr val="00FF00"/>
              </a:highlight>
              <a:latin typeface="BIZ UDゴシック" panose="020B0400000000000000" pitchFamily="49" charset="-128"/>
              <a:ea typeface="BIZ UDゴシック" panose="020B0400000000000000" pitchFamily="49" charset="-128"/>
            </a:endParaRPr>
          </a:p>
        </p:txBody>
      </p:sp>
      <p:sp>
        <p:nvSpPr>
          <p:cNvPr id="34" name="テキスト ボックス 33">
            <a:extLst>
              <a:ext uri="{FF2B5EF4-FFF2-40B4-BE49-F238E27FC236}">
                <a16:creationId xmlns:a16="http://schemas.microsoft.com/office/drawing/2014/main" id="{4A6272BB-5482-4DA1-9274-962FA4B4E76F}"/>
              </a:ext>
            </a:extLst>
          </p:cNvPr>
          <p:cNvSpPr txBox="1"/>
          <p:nvPr/>
        </p:nvSpPr>
        <p:spPr>
          <a:xfrm>
            <a:off x="3748166" y="5164196"/>
            <a:ext cx="3240000" cy="1131079"/>
          </a:xfrm>
          <a:prstGeom prst="rect">
            <a:avLst/>
          </a:prstGeom>
          <a:noFill/>
          <a:ln w="12700">
            <a:solidFill>
              <a:schemeClr val="tx1"/>
            </a:solidFill>
          </a:ln>
        </p:spPr>
        <p:txBody>
          <a:bodyPr wrap="square" rIns="25200" rtlCol="0">
            <a:spAutoFit/>
          </a:bodyPr>
          <a:lstStyle/>
          <a:p>
            <a:pPr>
              <a:lnSpc>
                <a:spcPts val="500"/>
              </a:lnSpc>
            </a:pP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○大規模イベント開催を契機に魅力発信と港に人を呼</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び込むため、「府民の大阪湾の意識向上」</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　「大阪の魚介類の認知度</a:t>
            </a:r>
            <a:r>
              <a:rPr kumimoji="1" lang="en-US" altLang="ja-JP" sz="1000" dirty="0">
                <a:latin typeface="BIZ UDゴシック" panose="020B0400000000000000" pitchFamily="49" charset="-128"/>
                <a:ea typeface="BIZ UDゴシック" panose="020B0400000000000000" pitchFamily="49" charset="-128"/>
              </a:rPr>
              <a:t>UP</a:t>
            </a:r>
            <a:r>
              <a:rPr kumimoji="1" lang="ja-JP" altLang="en-US" sz="1000" dirty="0">
                <a:latin typeface="BIZ UDゴシック" panose="020B0400000000000000" pitchFamily="49" charset="-128"/>
                <a:ea typeface="BIZ UDゴシック" panose="020B0400000000000000" pitchFamily="49" charset="-128"/>
              </a:rPr>
              <a:t>」　が必要</a:t>
            </a:r>
            <a:endParaRPr kumimoji="1" lang="en-US" altLang="ja-JP" sz="1000" dirty="0">
              <a:latin typeface="BIZ UDゴシック" panose="020B0400000000000000" pitchFamily="49" charset="-128"/>
              <a:ea typeface="BIZ UDゴシック" panose="020B0400000000000000" pitchFamily="49" charset="-128"/>
            </a:endParaRPr>
          </a:p>
          <a:p>
            <a:pPr>
              <a:lnSpc>
                <a:spcPts val="400"/>
              </a:lnSpc>
            </a:pP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b="1" dirty="0">
                <a:latin typeface="BIZ UDゴシック" panose="020B0400000000000000" pitchFamily="49" charset="-128"/>
                <a:ea typeface="BIZ UDゴシック" panose="020B0400000000000000" pitchFamily="49" charset="-128"/>
              </a:rPr>
              <a:t>　→３．府民への海の恵みの提供</a:t>
            </a:r>
            <a:endParaRPr kumimoji="1" lang="en-US" altLang="ja-JP" sz="1000" b="1" dirty="0">
              <a:latin typeface="BIZ UDゴシック" panose="020B0400000000000000" pitchFamily="49" charset="-128"/>
              <a:ea typeface="BIZ UDゴシック" panose="020B0400000000000000" pitchFamily="49" charset="-128"/>
            </a:endParaRPr>
          </a:p>
          <a:p>
            <a:endParaRPr kumimoji="1" lang="en-US" altLang="ja-JP" sz="1000" b="1" dirty="0">
              <a:highlight>
                <a:srgbClr val="00FF00"/>
              </a:highlight>
              <a:latin typeface="BIZ UDゴシック" panose="020B0400000000000000" pitchFamily="49" charset="-128"/>
              <a:ea typeface="BIZ UDゴシック" panose="020B0400000000000000" pitchFamily="49" charset="-128"/>
            </a:endParaRPr>
          </a:p>
          <a:p>
            <a:endParaRPr kumimoji="1" lang="en-US" altLang="ja-JP" sz="1000" b="1" dirty="0">
              <a:highlight>
                <a:srgbClr val="00FF00"/>
              </a:highlight>
              <a:latin typeface="BIZ UDゴシック" panose="020B0400000000000000" pitchFamily="49" charset="-128"/>
              <a:ea typeface="BIZ UDゴシック" panose="020B0400000000000000" pitchFamily="49" charset="-128"/>
            </a:endParaRPr>
          </a:p>
        </p:txBody>
      </p:sp>
      <p:sp>
        <p:nvSpPr>
          <p:cNvPr id="6" name="四角形: 角を丸くする 5">
            <a:extLst>
              <a:ext uri="{FF2B5EF4-FFF2-40B4-BE49-F238E27FC236}">
                <a16:creationId xmlns:a16="http://schemas.microsoft.com/office/drawing/2014/main" id="{B251E618-B7B4-46FD-9FC7-8999767C416C}"/>
              </a:ext>
            </a:extLst>
          </p:cNvPr>
          <p:cNvSpPr/>
          <p:nvPr/>
        </p:nvSpPr>
        <p:spPr>
          <a:xfrm>
            <a:off x="4173877" y="3388188"/>
            <a:ext cx="788128" cy="155716"/>
          </a:xfrm>
          <a:prstGeom prst="roundRect">
            <a:avLst>
              <a:gd name="adj" fmla="val 47248"/>
            </a:avLst>
          </a:prstGeom>
          <a:noFill/>
        </p:spPr>
        <p:style>
          <a:lnRef idx="2">
            <a:schemeClr val="accent1">
              <a:shade val="50000"/>
            </a:schemeClr>
          </a:lnRef>
          <a:fillRef idx="1">
            <a:schemeClr val="accent1"/>
          </a:fillRef>
          <a:effectRef idx="0">
            <a:schemeClr val="accent1"/>
          </a:effectRef>
          <a:fontRef idx="minor">
            <a:schemeClr val="lt1"/>
          </a:fontRef>
        </p:style>
        <p:txBody>
          <a:bodyPr lIns="54000" tIns="18000" rIns="54000" bIns="18000" rtlCol="0" anchor="ctr"/>
          <a:lstStyle/>
          <a:p>
            <a:pPr algn="ctr"/>
            <a:r>
              <a:rPr kumimoji="1" lang="ja-JP" altLang="en-US" sz="800" dirty="0">
                <a:solidFill>
                  <a:schemeClr val="tx1"/>
                </a:solidFill>
                <a:latin typeface="BIZ UDゴシック" panose="020B0400000000000000" pitchFamily="49" charset="-128"/>
                <a:ea typeface="BIZ UDゴシック" panose="020B0400000000000000" pitchFamily="49" charset="-128"/>
              </a:rPr>
              <a:t>儲かる漁業</a:t>
            </a:r>
          </a:p>
        </p:txBody>
      </p:sp>
      <p:sp>
        <p:nvSpPr>
          <p:cNvPr id="37" name="四角形: 角を丸くする 36">
            <a:extLst>
              <a:ext uri="{FF2B5EF4-FFF2-40B4-BE49-F238E27FC236}">
                <a16:creationId xmlns:a16="http://schemas.microsoft.com/office/drawing/2014/main" id="{5F90E39C-7283-4BD4-9AC3-80DBD2B465CF}"/>
              </a:ext>
            </a:extLst>
          </p:cNvPr>
          <p:cNvSpPr/>
          <p:nvPr/>
        </p:nvSpPr>
        <p:spPr>
          <a:xfrm>
            <a:off x="5482716" y="3381402"/>
            <a:ext cx="925325" cy="155716"/>
          </a:xfrm>
          <a:prstGeom prst="roundRect">
            <a:avLst>
              <a:gd name="adj" fmla="val 47248"/>
            </a:avLst>
          </a:prstGeom>
          <a:noFill/>
        </p:spPr>
        <p:style>
          <a:lnRef idx="2">
            <a:schemeClr val="accent1">
              <a:shade val="50000"/>
            </a:schemeClr>
          </a:lnRef>
          <a:fillRef idx="1">
            <a:schemeClr val="accent1"/>
          </a:fillRef>
          <a:effectRef idx="0">
            <a:schemeClr val="accent1"/>
          </a:effectRef>
          <a:fontRef idx="minor">
            <a:schemeClr val="lt1"/>
          </a:fontRef>
        </p:style>
        <p:txBody>
          <a:bodyPr lIns="54000" tIns="18000" rIns="54000" bIns="18000" rtlCol="0" anchor="ctr"/>
          <a:lstStyle/>
          <a:p>
            <a:pPr algn="ctr"/>
            <a:r>
              <a:rPr kumimoji="1" lang="ja-JP" altLang="en-US" sz="800" dirty="0">
                <a:solidFill>
                  <a:schemeClr val="tx1"/>
                </a:solidFill>
                <a:latin typeface="BIZ UDゴシック" panose="020B0400000000000000" pitchFamily="49" charset="-128"/>
                <a:ea typeface="BIZ UDゴシック" panose="020B0400000000000000" pitchFamily="49" charset="-128"/>
              </a:rPr>
              <a:t>港のにぎわい</a:t>
            </a:r>
          </a:p>
        </p:txBody>
      </p:sp>
      <p:sp>
        <p:nvSpPr>
          <p:cNvPr id="38" name="AutoShape 37">
            <a:extLst>
              <a:ext uri="{FF2B5EF4-FFF2-40B4-BE49-F238E27FC236}">
                <a16:creationId xmlns:a16="http://schemas.microsoft.com/office/drawing/2014/main" id="{9E6539AB-5AA5-4CAB-8AFB-CEFB1022AAC4}"/>
              </a:ext>
            </a:extLst>
          </p:cNvPr>
          <p:cNvSpPr>
            <a:spLocks noChangeArrowheads="1"/>
          </p:cNvSpPr>
          <p:nvPr/>
        </p:nvSpPr>
        <p:spPr bwMode="auto">
          <a:xfrm>
            <a:off x="4152927" y="836071"/>
            <a:ext cx="2425378" cy="252000"/>
          </a:xfrm>
          <a:prstGeom prst="roundRect">
            <a:avLst>
              <a:gd name="adj" fmla="val 34139"/>
            </a:avLst>
          </a:prstGeom>
          <a:solidFill>
            <a:srgbClr val="0070C0"/>
          </a:solidFill>
          <a:ln w="19050">
            <a:noFill/>
            <a:round/>
            <a:headEnd/>
            <a:tailEnd/>
          </a:ln>
          <a:effectLst>
            <a:outerShdw dist="35921" dir="2700000" algn="ctr" rotWithShape="0">
              <a:srgbClr val="808080">
                <a:alpha val="50000"/>
              </a:srgbClr>
            </a:outerShdw>
          </a:effectLst>
        </p:spPr>
        <p:txBody>
          <a:bodyPr vert="horz" wrap="square" lIns="41791" tIns="20250" rIns="41791" bIns="5001" numCol="1" anchor="t" anchorCtr="0" compatLnSpc="1">
            <a:prstTxWarp prst="textNoShape">
              <a:avLst/>
            </a:prstTxWarp>
          </a:bodyPr>
          <a:lstStyle/>
          <a:p>
            <a:pPr algn="ctr"/>
            <a:r>
              <a:rPr lang="ja-JP" altLang="en-US" sz="1200" b="1"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取組ポイント・視点を整理</a:t>
            </a:r>
            <a:endParaRPr lang="ja-JP" altLang="en-US" sz="1200" dirty="0"/>
          </a:p>
        </p:txBody>
      </p:sp>
      <p:sp>
        <p:nvSpPr>
          <p:cNvPr id="41" name="四角形: 角を丸くする 40">
            <a:extLst>
              <a:ext uri="{FF2B5EF4-FFF2-40B4-BE49-F238E27FC236}">
                <a16:creationId xmlns:a16="http://schemas.microsoft.com/office/drawing/2014/main" id="{9CC5D014-CCD6-4387-934D-91B132FC3437}"/>
              </a:ext>
            </a:extLst>
          </p:cNvPr>
          <p:cNvSpPr/>
          <p:nvPr/>
        </p:nvSpPr>
        <p:spPr>
          <a:xfrm>
            <a:off x="3978498" y="4723115"/>
            <a:ext cx="1195482" cy="162000"/>
          </a:xfrm>
          <a:prstGeom prst="roundRect">
            <a:avLst>
              <a:gd name="adj" fmla="val 47248"/>
            </a:avLst>
          </a:prstGeom>
          <a:noFill/>
        </p:spPr>
        <p:style>
          <a:lnRef idx="2">
            <a:schemeClr val="accent1">
              <a:shade val="50000"/>
            </a:schemeClr>
          </a:lnRef>
          <a:fillRef idx="1">
            <a:schemeClr val="accent1"/>
          </a:fillRef>
          <a:effectRef idx="0">
            <a:schemeClr val="accent1"/>
          </a:effectRef>
          <a:fontRef idx="minor">
            <a:schemeClr val="lt1"/>
          </a:fontRef>
        </p:style>
        <p:txBody>
          <a:bodyPr lIns="54000" tIns="18000" rIns="54000" bIns="18000" rtlCol="0" anchor="ctr"/>
          <a:lstStyle/>
          <a:p>
            <a:pPr algn="ctr"/>
            <a:r>
              <a:rPr kumimoji="1" lang="ja-JP" altLang="en-US" sz="800" dirty="0">
                <a:solidFill>
                  <a:schemeClr val="tx1"/>
                </a:solidFill>
                <a:latin typeface="BIZ UDゴシック" panose="020B0400000000000000" pitchFamily="49" charset="-128"/>
                <a:ea typeface="BIZ UDゴシック" panose="020B0400000000000000" pitchFamily="49" charset="-128"/>
              </a:rPr>
              <a:t>ブルーカーボン生態系</a:t>
            </a:r>
            <a:endParaRPr kumimoji="1" lang="en-US" altLang="ja-JP" sz="800" dirty="0">
              <a:solidFill>
                <a:schemeClr val="tx1"/>
              </a:solidFill>
              <a:latin typeface="BIZ UDゴシック" panose="020B0400000000000000" pitchFamily="49" charset="-128"/>
              <a:ea typeface="BIZ UDゴシック" panose="020B0400000000000000" pitchFamily="49" charset="-128"/>
            </a:endParaRPr>
          </a:p>
        </p:txBody>
      </p:sp>
      <p:sp>
        <p:nvSpPr>
          <p:cNvPr id="42" name="四角形: 角を丸くする 41">
            <a:extLst>
              <a:ext uri="{FF2B5EF4-FFF2-40B4-BE49-F238E27FC236}">
                <a16:creationId xmlns:a16="http://schemas.microsoft.com/office/drawing/2014/main" id="{89EDF180-EE05-4993-BE1D-B28173BD805F}"/>
              </a:ext>
            </a:extLst>
          </p:cNvPr>
          <p:cNvSpPr/>
          <p:nvPr/>
        </p:nvSpPr>
        <p:spPr>
          <a:xfrm>
            <a:off x="5281930" y="4723115"/>
            <a:ext cx="632525" cy="156508"/>
          </a:xfrm>
          <a:prstGeom prst="roundRect">
            <a:avLst>
              <a:gd name="adj" fmla="val 47248"/>
            </a:avLst>
          </a:prstGeom>
          <a:noFill/>
        </p:spPr>
        <p:style>
          <a:lnRef idx="2">
            <a:schemeClr val="accent1">
              <a:shade val="50000"/>
            </a:schemeClr>
          </a:lnRef>
          <a:fillRef idx="1">
            <a:schemeClr val="accent1"/>
          </a:fillRef>
          <a:effectRef idx="0">
            <a:schemeClr val="accent1"/>
          </a:effectRef>
          <a:fontRef idx="minor">
            <a:schemeClr val="lt1"/>
          </a:fontRef>
        </p:style>
        <p:txBody>
          <a:bodyPr lIns="54000" tIns="18000" rIns="54000" bIns="18000" rtlCol="0" anchor="ctr"/>
          <a:lstStyle/>
          <a:p>
            <a:pPr algn="ctr"/>
            <a:r>
              <a:rPr kumimoji="1" lang="ja-JP" altLang="en-US" sz="800" dirty="0">
                <a:solidFill>
                  <a:schemeClr val="tx1"/>
                </a:solidFill>
                <a:latin typeface="BIZ UDゴシック" panose="020B0400000000000000" pitchFamily="49" charset="-128"/>
                <a:ea typeface="BIZ UDゴシック" panose="020B0400000000000000" pitchFamily="49" charset="-128"/>
              </a:rPr>
              <a:t>海ごみ</a:t>
            </a:r>
          </a:p>
        </p:txBody>
      </p:sp>
      <p:sp>
        <p:nvSpPr>
          <p:cNvPr id="43" name="四角形: 角を丸くする 42">
            <a:extLst>
              <a:ext uri="{FF2B5EF4-FFF2-40B4-BE49-F238E27FC236}">
                <a16:creationId xmlns:a16="http://schemas.microsoft.com/office/drawing/2014/main" id="{7293594E-9F15-405B-AB60-7E89421DEBB3}"/>
              </a:ext>
            </a:extLst>
          </p:cNvPr>
          <p:cNvSpPr/>
          <p:nvPr/>
        </p:nvSpPr>
        <p:spPr>
          <a:xfrm>
            <a:off x="6068511" y="4723115"/>
            <a:ext cx="632527" cy="156508"/>
          </a:xfrm>
          <a:prstGeom prst="roundRect">
            <a:avLst>
              <a:gd name="adj" fmla="val 47248"/>
            </a:avLst>
          </a:prstGeom>
          <a:noFill/>
        </p:spPr>
        <p:style>
          <a:lnRef idx="2">
            <a:schemeClr val="accent1">
              <a:shade val="50000"/>
            </a:schemeClr>
          </a:lnRef>
          <a:fillRef idx="1">
            <a:schemeClr val="accent1"/>
          </a:fillRef>
          <a:effectRef idx="0">
            <a:schemeClr val="accent1"/>
          </a:effectRef>
          <a:fontRef idx="minor">
            <a:schemeClr val="lt1"/>
          </a:fontRef>
        </p:style>
        <p:txBody>
          <a:bodyPr lIns="54000" tIns="18000" rIns="54000" bIns="18000" rtlCol="0" anchor="ctr"/>
          <a:lstStyle/>
          <a:p>
            <a:pPr algn="ctr"/>
            <a:r>
              <a:rPr kumimoji="1" lang="ja-JP" altLang="en-US" sz="800" dirty="0">
                <a:solidFill>
                  <a:schemeClr val="tx1"/>
                </a:solidFill>
                <a:latin typeface="BIZ UDゴシック" panose="020B0400000000000000" pitchFamily="49" charset="-128"/>
                <a:ea typeface="BIZ UDゴシック" panose="020B0400000000000000" pitchFamily="49" charset="-128"/>
              </a:rPr>
              <a:t>栄養塩</a:t>
            </a:r>
          </a:p>
        </p:txBody>
      </p:sp>
      <p:sp>
        <p:nvSpPr>
          <p:cNvPr id="40" name="二等辺三角形 39">
            <a:extLst>
              <a:ext uri="{FF2B5EF4-FFF2-40B4-BE49-F238E27FC236}">
                <a16:creationId xmlns:a16="http://schemas.microsoft.com/office/drawing/2014/main" id="{7CAE21E3-0ADF-48B1-AE5A-06EC8C7B9C0F}"/>
              </a:ext>
            </a:extLst>
          </p:cNvPr>
          <p:cNvSpPr/>
          <p:nvPr/>
        </p:nvSpPr>
        <p:spPr>
          <a:xfrm rot="5400000">
            <a:off x="6675269" y="2460151"/>
            <a:ext cx="900000" cy="144000"/>
          </a:xfrm>
          <a:prstGeom prst="triangle">
            <a:avLst>
              <a:gd name="adj" fmla="val 512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520"/>
          </a:p>
        </p:txBody>
      </p:sp>
      <p:sp>
        <p:nvSpPr>
          <p:cNvPr id="51" name="二等辺三角形 50">
            <a:extLst>
              <a:ext uri="{FF2B5EF4-FFF2-40B4-BE49-F238E27FC236}">
                <a16:creationId xmlns:a16="http://schemas.microsoft.com/office/drawing/2014/main" id="{C8BE93EA-607D-46D9-A035-1710D90DDF58}"/>
              </a:ext>
            </a:extLst>
          </p:cNvPr>
          <p:cNvSpPr/>
          <p:nvPr/>
        </p:nvSpPr>
        <p:spPr>
          <a:xfrm rot="5400000">
            <a:off x="6754702" y="4506829"/>
            <a:ext cx="720000" cy="144000"/>
          </a:xfrm>
          <a:prstGeom prst="triangle">
            <a:avLst>
              <a:gd name="adj" fmla="val 512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520"/>
          </a:p>
        </p:txBody>
      </p:sp>
      <p:sp>
        <p:nvSpPr>
          <p:cNvPr id="52" name="二等辺三角形 51">
            <a:extLst>
              <a:ext uri="{FF2B5EF4-FFF2-40B4-BE49-F238E27FC236}">
                <a16:creationId xmlns:a16="http://schemas.microsoft.com/office/drawing/2014/main" id="{AF6B8E5F-66F2-4A53-886B-53667E6479AD}"/>
              </a:ext>
            </a:extLst>
          </p:cNvPr>
          <p:cNvSpPr/>
          <p:nvPr/>
        </p:nvSpPr>
        <p:spPr>
          <a:xfrm rot="5400000">
            <a:off x="6774420" y="5686067"/>
            <a:ext cx="720000" cy="144000"/>
          </a:xfrm>
          <a:prstGeom prst="triangle">
            <a:avLst>
              <a:gd name="adj" fmla="val 512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520"/>
          </a:p>
        </p:txBody>
      </p:sp>
      <p:sp>
        <p:nvSpPr>
          <p:cNvPr id="54" name="二等辺三角形 53">
            <a:extLst>
              <a:ext uri="{FF2B5EF4-FFF2-40B4-BE49-F238E27FC236}">
                <a16:creationId xmlns:a16="http://schemas.microsoft.com/office/drawing/2014/main" id="{02CA195D-A3D5-4D73-810F-6883EE8143A3}"/>
              </a:ext>
            </a:extLst>
          </p:cNvPr>
          <p:cNvSpPr/>
          <p:nvPr/>
        </p:nvSpPr>
        <p:spPr>
          <a:xfrm rot="5400000">
            <a:off x="6760222" y="6680111"/>
            <a:ext cx="720000" cy="144000"/>
          </a:xfrm>
          <a:prstGeom prst="triangle">
            <a:avLst>
              <a:gd name="adj" fmla="val 512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520"/>
          </a:p>
        </p:txBody>
      </p:sp>
      <p:pic>
        <p:nvPicPr>
          <p:cNvPr id="63" name="Picture 2">
            <a:extLst>
              <a:ext uri="{FF2B5EF4-FFF2-40B4-BE49-F238E27FC236}">
                <a16:creationId xmlns:a16="http://schemas.microsoft.com/office/drawing/2014/main" id="{E8D05386-ED97-4A26-9C7A-EE18D32C32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62487" y="799516"/>
            <a:ext cx="288000" cy="28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表 4">
            <a:extLst>
              <a:ext uri="{FF2B5EF4-FFF2-40B4-BE49-F238E27FC236}">
                <a16:creationId xmlns:a16="http://schemas.microsoft.com/office/drawing/2014/main" id="{AF801E91-3C22-4865-8F52-810AC2A1842E}"/>
              </a:ext>
            </a:extLst>
          </p:cNvPr>
          <p:cNvGraphicFramePr>
            <a:graphicFrameLocks noGrp="1"/>
          </p:cNvGraphicFramePr>
          <p:nvPr>
            <p:extLst>
              <p:ext uri="{D42A27DB-BD31-4B8C-83A1-F6EECF244321}">
                <p14:modId xmlns:p14="http://schemas.microsoft.com/office/powerpoint/2010/main" val="223150186"/>
              </p:ext>
            </p:extLst>
          </p:nvPr>
        </p:nvGraphicFramePr>
        <p:xfrm>
          <a:off x="1657959" y="7651328"/>
          <a:ext cx="3780000" cy="1901367"/>
        </p:xfrm>
        <a:graphic>
          <a:graphicData uri="http://schemas.openxmlformats.org/drawingml/2006/table">
            <a:tbl>
              <a:tblPr firstRow="1" bandRow="1">
                <a:tableStyleId>{B301B821-A1FF-4177-AEE7-76D212191A09}</a:tableStyleId>
              </a:tblPr>
              <a:tblGrid>
                <a:gridCol w="2340000">
                  <a:extLst>
                    <a:ext uri="{9D8B030D-6E8A-4147-A177-3AD203B41FA5}">
                      <a16:colId xmlns:a16="http://schemas.microsoft.com/office/drawing/2014/main" val="733213417"/>
                    </a:ext>
                  </a:extLst>
                </a:gridCol>
                <a:gridCol w="1440000">
                  <a:extLst>
                    <a:ext uri="{9D8B030D-6E8A-4147-A177-3AD203B41FA5}">
                      <a16:colId xmlns:a16="http://schemas.microsoft.com/office/drawing/2014/main" val="2014661548"/>
                    </a:ext>
                  </a:extLst>
                </a:gridCol>
              </a:tblGrid>
              <a:tr h="275981">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lang="ja-JP" altLang="en-US" sz="1050" b="0" dirty="0">
                          <a:solidFill>
                            <a:schemeClr val="tx1"/>
                          </a:solidFill>
                          <a:latin typeface="BIZ UDゴシック" panose="020B0400000000000000" pitchFamily="49" charset="-128"/>
                          <a:ea typeface="BIZ UDゴシック" panose="020B0400000000000000" pitchFamily="49" charset="-128"/>
                        </a:rPr>
                        <a:t>項目</a:t>
                      </a:r>
                      <a:endParaRPr lang="en-US" altLang="ja-JP" sz="1050" b="0" dirty="0">
                        <a:solidFill>
                          <a:schemeClr val="tx1"/>
                        </a:solidFill>
                        <a:latin typeface="BIZ UDゴシック" panose="020B0400000000000000" pitchFamily="49" charset="-128"/>
                        <a:ea typeface="BIZ UDゴシック" panose="020B0400000000000000" pitchFamily="49"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000"/>
                        </a:lnSpc>
                      </a:pPr>
                      <a:r>
                        <a:rPr kumimoji="1" lang="ja-JP" altLang="en-US" sz="1050" b="0" dirty="0">
                          <a:solidFill>
                            <a:schemeClr val="tx1"/>
                          </a:solidFill>
                          <a:latin typeface="BIZ UDゴシック" panose="020B0400000000000000" pitchFamily="49" charset="-128"/>
                          <a:ea typeface="BIZ UDゴシック" panose="020B0400000000000000" pitchFamily="49" charset="-128"/>
                        </a:rPr>
                        <a:t>目標</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4443415"/>
                  </a:ext>
                </a:extLst>
              </a:tr>
              <a:tr h="275981">
                <a:tc>
                  <a:txBody>
                    <a:bodyPr/>
                    <a:lstStyle/>
                    <a:p>
                      <a:pPr algn="l">
                        <a:lnSpc>
                          <a:spcPts val="1000"/>
                        </a:lnSpc>
                      </a:pPr>
                      <a:r>
                        <a:rPr lang="ja-JP" altLang="en-US" sz="1050" b="0" dirty="0">
                          <a:solidFill>
                            <a:schemeClr val="tx1"/>
                          </a:solidFill>
                          <a:latin typeface="BIZ UDゴシック" panose="020B0400000000000000" pitchFamily="49" charset="-128"/>
                          <a:ea typeface="BIZ UDゴシック" panose="020B0400000000000000" pitchFamily="49" charset="-128"/>
                        </a:rPr>
                        <a:t>藻場造成面積</a:t>
                      </a:r>
                      <a:endParaRPr kumimoji="1" lang="ja-JP" altLang="en-US" sz="1050" b="0" dirty="0">
                        <a:solidFill>
                          <a:schemeClr val="tx1"/>
                        </a:solidFill>
                        <a:latin typeface="BIZ UDゴシック" panose="020B0400000000000000" pitchFamily="49" charset="-128"/>
                        <a:ea typeface="BIZ UDゴシック" panose="020B0400000000000000" pitchFamily="49" charset="-128"/>
                      </a:endParaRPr>
                    </a:p>
                  </a:txBody>
                  <a:tcPr marR="3600"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000"/>
                        </a:lnSpc>
                      </a:pPr>
                      <a:r>
                        <a:rPr kumimoji="1" lang="en-US" altLang="ja-JP" sz="1100" b="0" dirty="0">
                          <a:solidFill>
                            <a:schemeClr val="tx1"/>
                          </a:solidFill>
                          <a:latin typeface="BIZ UDゴシック" panose="020B0400000000000000" pitchFamily="49" charset="-128"/>
                          <a:ea typeface="BIZ UDゴシック" panose="020B0400000000000000" pitchFamily="49" charset="-128"/>
                        </a:rPr>
                        <a:t>11ha</a:t>
                      </a:r>
                      <a:r>
                        <a:rPr kumimoji="1" lang="ja-JP" altLang="en-US" sz="1100" b="0" dirty="0">
                          <a:solidFill>
                            <a:schemeClr val="tx1"/>
                          </a:solidFill>
                          <a:latin typeface="BIZ UDゴシック" panose="020B0400000000000000" pitchFamily="49" charset="-128"/>
                          <a:ea typeface="BIZ UDゴシック" panose="020B0400000000000000" pitchFamily="49" charset="-128"/>
                        </a:rPr>
                        <a:t>（累計）</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4925906"/>
                  </a:ext>
                </a:extLst>
              </a:tr>
              <a:tr h="275981">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1050" b="0" dirty="0">
                          <a:solidFill>
                            <a:schemeClr val="tx1"/>
                          </a:solidFill>
                          <a:latin typeface="BIZ UDゴシック" panose="020B0400000000000000" pitchFamily="49" charset="-128"/>
                          <a:ea typeface="BIZ UDゴシック" panose="020B0400000000000000" pitchFamily="49" charset="-128"/>
                        </a:rPr>
                        <a:t>海業の新規取組事業数</a:t>
                      </a:r>
                      <a:endParaRPr lang="en-US" altLang="zh-CN" sz="1050" b="0" dirty="0">
                        <a:solidFill>
                          <a:schemeClr val="tx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000"/>
                        </a:lnSpc>
                      </a:pPr>
                      <a:r>
                        <a:rPr kumimoji="1" lang="en-US" altLang="ja-JP" sz="1100" b="0" dirty="0">
                          <a:solidFill>
                            <a:schemeClr val="tx1"/>
                          </a:solidFill>
                          <a:latin typeface="BIZ UDゴシック" panose="020B0400000000000000" pitchFamily="49" charset="-128"/>
                          <a:ea typeface="BIZ UDゴシック" panose="020B0400000000000000" pitchFamily="49" charset="-128"/>
                        </a:rPr>
                        <a:t>10</a:t>
                      </a:r>
                      <a:r>
                        <a:rPr kumimoji="1" lang="ja-JP" altLang="en-US" sz="1100" b="0" dirty="0">
                          <a:solidFill>
                            <a:schemeClr val="tx1"/>
                          </a:solidFill>
                          <a:latin typeface="BIZ UDゴシック" panose="020B0400000000000000" pitchFamily="49" charset="-128"/>
                          <a:ea typeface="BIZ UDゴシック" panose="020B0400000000000000" pitchFamily="49" charset="-128"/>
                        </a:rPr>
                        <a:t>事業（累計）</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1943431"/>
                  </a:ext>
                </a:extLst>
              </a:tr>
              <a:tr h="275981">
                <a:tc>
                  <a:txBody>
                    <a:bodyPr/>
                    <a:lstStyle/>
                    <a:p>
                      <a:pPr algn="l">
                        <a:lnSpc>
                          <a:spcPts val="1000"/>
                        </a:lnSpc>
                      </a:pPr>
                      <a:r>
                        <a:rPr lang="zh-TW" altLang="en-US" sz="1050" b="0" dirty="0">
                          <a:solidFill>
                            <a:schemeClr val="tx1"/>
                          </a:solidFill>
                          <a:latin typeface="BIZ UDゴシック" panose="020B0400000000000000" pitchFamily="49" charset="-128"/>
                          <a:ea typeface="BIZ UDゴシック" panose="020B0400000000000000" pitchFamily="49" charset="-128"/>
                        </a:rPr>
                        <a:t>陸上養殖新規届出事業数</a:t>
                      </a:r>
                      <a:endParaRPr kumimoji="1" lang="ja-JP" altLang="en-US" sz="1050" b="0" dirty="0">
                        <a:solidFill>
                          <a:schemeClr val="tx1"/>
                        </a:solidFill>
                        <a:latin typeface="BIZ UDゴシック" panose="020B0400000000000000" pitchFamily="49" charset="-128"/>
                        <a:ea typeface="BIZ UDゴシック" panose="020B0400000000000000" pitchFamily="49" charset="-128"/>
                      </a:endParaRPr>
                    </a:p>
                  </a:txBody>
                  <a:tcPr marR="5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000"/>
                        </a:lnSpc>
                      </a:pPr>
                      <a:r>
                        <a:rPr kumimoji="1" lang="ja-JP" altLang="en-US" sz="1100" b="0" dirty="0">
                          <a:solidFill>
                            <a:schemeClr val="tx1"/>
                          </a:solidFill>
                          <a:latin typeface="BIZ UDゴシック" panose="020B0400000000000000" pitchFamily="49" charset="-128"/>
                          <a:ea typeface="BIZ UDゴシック" panose="020B0400000000000000" pitchFamily="49" charset="-128"/>
                        </a:rPr>
                        <a:t>５事業者（累計）</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txBody>
                  <a:tcPr marR="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1035936"/>
                  </a:ext>
                </a:extLst>
              </a:tr>
              <a:tr h="275981">
                <a:tc>
                  <a:txBody>
                    <a:bodyPr/>
                    <a:lstStyle/>
                    <a:p>
                      <a:pPr>
                        <a:lnSpc>
                          <a:spcPts val="1000"/>
                        </a:lnSpc>
                      </a:pPr>
                      <a:r>
                        <a:rPr lang="ja-JP" altLang="en-US" sz="1050" b="0" dirty="0">
                          <a:solidFill>
                            <a:schemeClr val="tx1"/>
                          </a:solidFill>
                          <a:latin typeface="BIZ UDゴシック" panose="020B0400000000000000" pitchFamily="49" charset="-128"/>
                          <a:ea typeface="BIZ UDゴシック" panose="020B0400000000000000" pitchFamily="49" charset="-128"/>
                        </a:rPr>
                        <a:t>海域ごみの回収量</a:t>
                      </a:r>
                      <a:endParaRPr kumimoji="1" lang="ja-JP" altLang="en-US" sz="1050" b="0" dirty="0">
                        <a:solidFill>
                          <a:schemeClr val="tx1"/>
                        </a:solidFill>
                        <a:latin typeface="BIZ UDゴシック" panose="020B0400000000000000" pitchFamily="49" charset="-128"/>
                        <a:ea typeface="BIZ UDゴシック" panose="020B0400000000000000" pitchFamily="49" charset="-128"/>
                      </a:endParaRPr>
                    </a:p>
                  </a:txBody>
                  <a:tcPr marR="3600"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000"/>
                        </a:lnSpc>
                      </a:pPr>
                      <a:r>
                        <a:rPr lang="en-US" altLang="ja-JP" sz="1100" b="0" dirty="0">
                          <a:solidFill>
                            <a:schemeClr val="tx1"/>
                          </a:solidFill>
                          <a:latin typeface="BIZ UDゴシック" panose="020B0400000000000000" pitchFamily="49" charset="-128"/>
                          <a:ea typeface="BIZ UDゴシック" panose="020B0400000000000000" pitchFamily="49" charset="-128"/>
                        </a:rPr>
                        <a:t>6</a:t>
                      </a:r>
                      <a:r>
                        <a:rPr lang="ja-JP" altLang="en-US" sz="1100" b="0" dirty="0">
                          <a:solidFill>
                            <a:schemeClr val="tx1"/>
                          </a:solidFill>
                          <a:latin typeface="BIZ UDゴシック" panose="020B0400000000000000" pitchFamily="49" charset="-128"/>
                          <a:ea typeface="BIZ UDゴシック" panose="020B0400000000000000" pitchFamily="49" charset="-128"/>
                        </a:rPr>
                        <a:t>千ｍ</a:t>
                      </a:r>
                      <a:r>
                        <a:rPr lang="ja-JP" altLang="en-US" sz="1100" b="0" baseline="30000" dirty="0">
                          <a:solidFill>
                            <a:schemeClr val="tx1"/>
                          </a:solidFill>
                          <a:latin typeface="BIZ UDゴシック" panose="020B0400000000000000" pitchFamily="49" charset="-128"/>
                          <a:ea typeface="BIZ UDゴシック" panose="020B0400000000000000" pitchFamily="49" charset="-128"/>
                        </a:rPr>
                        <a:t>３</a:t>
                      </a:r>
                      <a:r>
                        <a:rPr lang="en-US" altLang="ja-JP" sz="1100" b="0" dirty="0">
                          <a:solidFill>
                            <a:schemeClr val="tx1"/>
                          </a:solidFill>
                          <a:latin typeface="BIZ UDゴシック" panose="020B0400000000000000" pitchFamily="49" charset="-128"/>
                          <a:ea typeface="BIZ UDゴシック" panose="020B0400000000000000" pitchFamily="49" charset="-128"/>
                        </a:rPr>
                        <a:t>/</a:t>
                      </a:r>
                      <a:r>
                        <a:rPr lang="ja-JP" altLang="en-US" sz="1100" b="0" dirty="0">
                          <a:solidFill>
                            <a:schemeClr val="tx1"/>
                          </a:solidFill>
                          <a:latin typeface="BIZ UDゴシック" panose="020B0400000000000000" pitchFamily="49" charset="-128"/>
                          <a:ea typeface="BIZ UDゴシック" panose="020B0400000000000000" pitchFamily="49" charset="-128"/>
                        </a:rPr>
                        <a:t>年</a:t>
                      </a:r>
                      <a:endParaRPr kumimoji="1" lang="ja-JP" altLang="en-US" sz="1100" b="0" dirty="0">
                        <a:latin typeface="BIZ UDゴシック" panose="020B0400000000000000" pitchFamily="49" charset="-128"/>
                        <a:ea typeface="BIZ UDゴシック" panose="020B0400000000000000" pitchFamily="49"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5400361"/>
                  </a:ext>
                </a:extLst>
              </a:tr>
              <a:tr h="275981">
                <a:tc>
                  <a:txBody>
                    <a:bodyPr/>
                    <a:lstStyle/>
                    <a:p>
                      <a:pPr>
                        <a:lnSpc>
                          <a:spcPts val="1000"/>
                        </a:lnSpc>
                      </a:pPr>
                      <a:r>
                        <a:rPr lang="ja-JP" altLang="en-US" sz="1050" b="0" dirty="0">
                          <a:solidFill>
                            <a:schemeClr val="tx1"/>
                          </a:solidFill>
                          <a:latin typeface="BIZ UDゴシック" panose="020B0400000000000000" pitchFamily="49" charset="-128"/>
                          <a:ea typeface="BIZ UDゴシック" panose="020B0400000000000000" pitchFamily="49" charset="-128"/>
                        </a:rPr>
                        <a:t>青空市場来場者数　</a:t>
                      </a:r>
                      <a:endParaRPr kumimoji="1" lang="ja-JP" altLang="en-US" sz="1050" b="0" dirty="0">
                        <a:solidFill>
                          <a:schemeClr val="tx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000"/>
                        </a:lnSpc>
                      </a:pPr>
                      <a:r>
                        <a:rPr kumimoji="1" lang="en-US" altLang="ja-JP" sz="1100" b="0" dirty="0">
                          <a:latin typeface="BIZ UDゴシック" panose="020B0400000000000000" pitchFamily="49" charset="-128"/>
                          <a:ea typeface="BIZ UDゴシック" panose="020B0400000000000000" pitchFamily="49" charset="-128"/>
                        </a:rPr>
                        <a:t>50</a:t>
                      </a:r>
                      <a:r>
                        <a:rPr kumimoji="1" lang="ja-JP" altLang="en-US" sz="1100" b="0" dirty="0">
                          <a:latin typeface="BIZ UDゴシック" panose="020B0400000000000000" pitchFamily="49" charset="-128"/>
                          <a:ea typeface="BIZ UDゴシック" panose="020B0400000000000000" pitchFamily="49" charset="-128"/>
                        </a:rPr>
                        <a:t>万人</a:t>
                      </a:r>
                      <a:r>
                        <a:rPr kumimoji="1" lang="en-US" altLang="ja-JP" sz="1100" b="0" dirty="0">
                          <a:latin typeface="BIZ UDゴシック" panose="020B0400000000000000" pitchFamily="49" charset="-128"/>
                          <a:ea typeface="BIZ UDゴシック" panose="020B0400000000000000" pitchFamily="49" charset="-128"/>
                        </a:rPr>
                        <a:t>/</a:t>
                      </a:r>
                      <a:r>
                        <a:rPr kumimoji="1" lang="ja-JP" altLang="en-US" sz="1100" b="0" dirty="0">
                          <a:latin typeface="BIZ UDゴシック" panose="020B0400000000000000" pitchFamily="49" charset="-128"/>
                          <a:ea typeface="BIZ UDゴシック" panose="020B0400000000000000" pitchFamily="49" charset="-128"/>
                        </a:rPr>
                        <a:t>年</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437121"/>
                  </a:ext>
                </a:extLst>
              </a:tr>
              <a:tr h="245481">
                <a:tc>
                  <a:txBody>
                    <a:bodyPr/>
                    <a:lstStyle/>
                    <a:p>
                      <a:pPr>
                        <a:lnSpc>
                          <a:spcPts val="1000"/>
                        </a:lnSpc>
                      </a:pPr>
                      <a:r>
                        <a:rPr lang="ja-JP" altLang="en-US" sz="1050" b="0" dirty="0">
                          <a:solidFill>
                            <a:schemeClr val="tx1"/>
                          </a:solidFill>
                          <a:latin typeface="BIZ UDゴシック" panose="020B0400000000000000" pitchFamily="49" charset="-128"/>
                          <a:ea typeface="BIZ UDゴシック" panose="020B0400000000000000" pitchFamily="49" charset="-128"/>
                        </a:rPr>
                        <a:t>防潮堤の高潮対策整備延長</a:t>
                      </a:r>
                      <a:endParaRPr kumimoji="1" lang="ja-JP" altLang="en-US" sz="1050" b="0" dirty="0">
                        <a:solidFill>
                          <a:schemeClr val="tx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000"/>
                        </a:lnSpc>
                      </a:pPr>
                      <a:r>
                        <a:rPr kumimoji="1" lang="en-US" altLang="ja-JP" sz="1100" b="0" dirty="0">
                          <a:latin typeface="BIZ UDゴシック" panose="020B0400000000000000" pitchFamily="49" charset="-128"/>
                          <a:ea typeface="BIZ UDゴシック" panose="020B0400000000000000" pitchFamily="49" charset="-128"/>
                        </a:rPr>
                        <a:t>1,970</a:t>
                      </a:r>
                      <a:r>
                        <a:rPr kumimoji="1" lang="ja-JP" altLang="en-US" sz="1100" b="0" dirty="0">
                          <a:latin typeface="BIZ UDゴシック" panose="020B0400000000000000" pitchFamily="49" charset="-128"/>
                          <a:ea typeface="BIZ UDゴシック" panose="020B0400000000000000" pitchFamily="49" charset="-128"/>
                        </a:rPr>
                        <a:t>ｍ（累計）</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2282009"/>
                  </a:ext>
                </a:extLst>
              </a:tr>
            </a:tbl>
          </a:graphicData>
        </a:graphic>
      </p:graphicFrame>
      <p:graphicFrame>
        <p:nvGraphicFramePr>
          <p:cNvPr id="12" name="表 4">
            <a:extLst>
              <a:ext uri="{FF2B5EF4-FFF2-40B4-BE49-F238E27FC236}">
                <a16:creationId xmlns:a16="http://schemas.microsoft.com/office/drawing/2014/main" id="{5DBE8AF3-E992-C66D-0015-0287F7732D71}"/>
              </a:ext>
            </a:extLst>
          </p:cNvPr>
          <p:cNvGraphicFramePr>
            <a:graphicFrameLocks noGrp="1"/>
          </p:cNvGraphicFramePr>
          <p:nvPr>
            <p:extLst>
              <p:ext uri="{D42A27DB-BD31-4B8C-83A1-F6EECF244321}">
                <p14:modId xmlns:p14="http://schemas.microsoft.com/office/powerpoint/2010/main" val="3875980182"/>
              </p:ext>
            </p:extLst>
          </p:nvPr>
        </p:nvGraphicFramePr>
        <p:xfrm>
          <a:off x="5960371" y="7651328"/>
          <a:ext cx="6088875" cy="1651196"/>
        </p:xfrm>
        <a:graphic>
          <a:graphicData uri="http://schemas.openxmlformats.org/drawingml/2006/table">
            <a:tbl>
              <a:tblPr firstRow="1" bandRow="1">
                <a:tableStyleId>{1E171933-4619-4E11-9A3F-F7608DF75F80}</a:tableStyleId>
              </a:tblPr>
              <a:tblGrid>
                <a:gridCol w="3000749">
                  <a:extLst>
                    <a:ext uri="{9D8B030D-6E8A-4147-A177-3AD203B41FA5}">
                      <a16:colId xmlns:a16="http://schemas.microsoft.com/office/drawing/2014/main" val="733213417"/>
                    </a:ext>
                  </a:extLst>
                </a:gridCol>
                <a:gridCol w="1320800">
                  <a:extLst>
                    <a:ext uri="{9D8B030D-6E8A-4147-A177-3AD203B41FA5}">
                      <a16:colId xmlns:a16="http://schemas.microsoft.com/office/drawing/2014/main" val="2014661548"/>
                    </a:ext>
                  </a:extLst>
                </a:gridCol>
                <a:gridCol w="1767326">
                  <a:extLst>
                    <a:ext uri="{9D8B030D-6E8A-4147-A177-3AD203B41FA5}">
                      <a16:colId xmlns:a16="http://schemas.microsoft.com/office/drawing/2014/main" val="3349917662"/>
                    </a:ext>
                  </a:extLst>
                </a:gridCol>
              </a:tblGrid>
              <a:tr h="300640">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lang="ja-JP" altLang="en-US" sz="1050" b="0" dirty="0">
                          <a:solidFill>
                            <a:schemeClr val="tx1"/>
                          </a:solidFill>
                          <a:latin typeface="BIZ UDゴシック" panose="020B0400000000000000" pitchFamily="49" charset="-128"/>
                          <a:ea typeface="BIZ UDゴシック" panose="020B0400000000000000" pitchFamily="49" charset="-128"/>
                        </a:rPr>
                        <a:t>項目</a:t>
                      </a:r>
                      <a:endParaRPr lang="en-US" altLang="ja-JP" sz="1050" b="0" dirty="0">
                        <a:solidFill>
                          <a:schemeClr val="tx1"/>
                        </a:solidFill>
                        <a:latin typeface="BIZ UDゴシック" panose="020B0400000000000000" pitchFamily="49" charset="-128"/>
                        <a:ea typeface="BIZ UDゴシック" panose="020B0400000000000000" pitchFamily="49"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000"/>
                        </a:lnSpc>
                      </a:pPr>
                      <a:r>
                        <a:rPr kumimoji="1" lang="ja-JP" altLang="en-US" sz="1050" b="0" dirty="0">
                          <a:solidFill>
                            <a:schemeClr val="tx1"/>
                          </a:solidFill>
                          <a:latin typeface="BIZ UDゴシック" panose="020B0400000000000000" pitchFamily="49" charset="-128"/>
                          <a:ea typeface="BIZ UDゴシック" panose="020B0400000000000000" pitchFamily="49" charset="-128"/>
                        </a:rPr>
                        <a:t>目標</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000"/>
                        </a:lnSpc>
                      </a:pPr>
                      <a:r>
                        <a:rPr kumimoji="1" lang="ja-JP" altLang="en-US" sz="1050" b="0" dirty="0">
                          <a:solidFill>
                            <a:schemeClr val="tx1"/>
                          </a:solidFill>
                          <a:latin typeface="BIZ UDゴシック" panose="020B0400000000000000" pitchFamily="49" charset="-128"/>
                          <a:ea typeface="BIZ UDゴシック" panose="020B0400000000000000" pitchFamily="49" charset="-128"/>
                        </a:rPr>
                        <a:t>実績</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4443415"/>
                  </a:ext>
                </a:extLst>
              </a:tr>
              <a:tr h="335599">
                <a:tc>
                  <a:txBody>
                    <a:bodyPr/>
                    <a:lstStyle/>
                    <a:p>
                      <a:pPr>
                        <a:lnSpc>
                          <a:spcPts val="1200"/>
                        </a:lnSpc>
                      </a:pPr>
                      <a:r>
                        <a:rPr kumimoji="1" lang="ja-JP" altLang="en-US" sz="1050" b="0" dirty="0">
                          <a:solidFill>
                            <a:schemeClr val="tx1"/>
                          </a:solidFill>
                          <a:latin typeface="BIZ UDゴシック" panose="020B0400000000000000" pitchFamily="49" charset="-128"/>
                          <a:ea typeface="BIZ UDゴシック" panose="020B0400000000000000" pitchFamily="49" charset="-128"/>
                        </a:rPr>
                        <a:t>漁業産出額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pPr>
                      <a:r>
                        <a:rPr lang="en-US" altLang="ja-JP" sz="1100" dirty="0">
                          <a:solidFill>
                            <a:schemeClr val="tx1"/>
                          </a:solidFill>
                          <a:latin typeface="BIZ UDゴシック" panose="020B0400000000000000" pitchFamily="49" charset="-128"/>
                          <a:ea typeface="BIZ UDゴシック" panose="020B0400000000000000" pitchFamily="49" charset="-128"/>
                        </a:rPr>
                        <a:t>46.6</a:t>
                      </a:r>
                      <a:r>
                        <a:rPr lang="ja-JP" altLang="en-US" sz="1100" dirty="0">
                          <a:solidFill>
                            <a:schemeClr val="tx1"/>
                          </a:solidFill>
                          <a:latin typeface="BIZ UDゴシック" panose="020B0400000000000000" pitchFamily="49" charset="-128"/>
                          <a:ea typeface="BIZ UDゴシック" panose="020B0400000000000000" pitchFamily="49" charset="-128"/>
                        </a:rPr>
                        <a:t>億円</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pPr algn="ctr">
                        <a:lnSpc>
                          <a:spcPts val="1200"/>
                        </a:lnSpc>
                      </a:pPr>
                      <a:r>
                        <a:rPr kumimoji="1" lang="en-US" altLang="ja-JP" sz="800" b="0" dirty="0">
                          <a:solidFill>
                            <a:schemeClr val="tx1"/>
                          </a:solidFill>
                          <a:latin typeface="BIZ UDゴシック" panose="020B0400000000000000" pitchFamily="49" charset="-128"/>
                          <a:ea typeface="BIZ UDゴシック" panose="020B0400000000000000" pitchFamily="49" charset="-128"/>
                        </a:rPr>
                        <a:t>※</a:t>
                      </a:r>
                      <a:r>
                        <a:rPr kumimoji="1" lang="ja-JP" altLang="en-US" sz="800" b="0" dirty="0">
                          <a:solidFill>
                            <a:schemeClr val="tx1"/>
                          </a:solidFill>
                          <a:latin typeface="BIZ UDゴシック" panose="020B0400000000000000" pitchFamily="49" charset="-128"/>
                          <a:ea typeface="BIZ UDゴシック" panose="020B0400000000000000" pitchFamily="49" charset="-128"/>
                        </a:rPr>
                        <a:t>物価上昇の影響を除く</a:t>
                      </a:r>
                    </a:p>
                  </a:txBody>
                  <a:tcPr marR="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pPr>
                      <a:r>
                        <a:rPr kumimoji="1" lang="en-US" altLang="ja-JP" sz="1100" b="0" dirty="0">
                          <a:solidFill>
                            <a:schemeClr val="tx1"/>
                          </a:solidFill>
                          <a:latin typeface="BIZ UDゴシック" panose="020B0400000000000000" pitchFamily="49" charset="-128"/>
                          <a:ea typeface="BIZ UDゴシック" panose="020B0400000000000000" pitchFamily="49" charset="-128"/>
                        </a:rPr>
                        <a:t>42.4</a:t>
                      </a:r>
                      <a:r>
                        <a:rPr kumimoji="1" lang="ja-JP" altLang="en-US" sz="1100" b="0" dirty="0">
                          <a:solidFill>
                            <a:schemeClr val="tx1"/>
                          </a:solidFill>
                          <a:latin typeface="BIZ UDゴシック" panose="020B0400000000000000" pitchFamily="49" charset="-128"/>
                          <a:ea typeface="BIZ UDゴシック" panose="020B0400000000000000" pitchFamily="49" charset="-128"/>
                        </a:rPr>
                        <a:t>億円</a:t>
                      </a:r>
                      <a:r>
                        <a:rPr kumimoji="1" lang="ja-JP" altLang="en-US" sz="1000" b="0" dirty="0">
                          <a:solidFill>
                            <a:schemeClr val="tx1"/>
                          </a:solidFill>
                          <a:latin typeface="BIZ UDゴシック" panose="020B0400000000000000" pitchFamily="49" charset="-128"/>
                          <a:ea typeface="BIZ UDゴシック" panose="020B0400000000000000" pitchFamily="49" charset="-128"/>
                        </a:rPr>
                        <a:t>（Ｒ２～４平均）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2101022"/>
                  </a:ext>
                </a:extLst>
              </a:tr>
              <a:tr h="335599">
                <a:tc>
                  <a:txBody>
                    <a:bodyPr/>
                    <a:lstStyle/>
                    <a:p>
                      <a:pPr>
                        <a:lnSpc>
                          <a:spcPts val="1200"/>
                        </a:lnSpc>
                      </a:pPr>
                      <a:r>
                        <a:rPr lang="ja-JP" altLang="en-US" sz="1050" dirty="0">
                          <a:solidFill>
                            <a:schemeClr val="tx1"/>
                          </a:solidFill>
                          <a:latin typeface="BIZ UDゴシック" panose="020B0400000000000000" pitchFamily="49" charset="-128"/>
                          <a:ea typeface="BIZ UDゴシック" panose="020B0400000000000000" pitchFamily="49" charset="-128"/>
                        </a:rPr>
                        <a:t>養殖生産量</a:t>
                      </a:r>
                      <a:endParaRPr kumimoji="1" lang="ja-JP" altLang="en-US" sz="1050" b="0" dirty="0">
                        <a:solidFill>
                          <a:schemeClr val="tx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pPr>
                      <a:r>
                        <a:rPr lang="en-US" altLang="ja-JP" sz="1100" dirty="0">
                          <a:solidFill>
                            <a:schemeClr val="tx1"/>
                          </a:solidFill>
                          <a:latin typeface="BIZ UDゴシック" panose="020B0400000000000000" pitchFamily="49" charset="-128"/>
                          <a:ea typeface="BIZ UDゴシック" panose="020B0400000000000000" pitchFamily="49" charset="-128"/>
                        </a:rPr>
                        <a:t>520</a:t>
                      </a:r>
                      <a:r>
                        <a:rPr lang="ja-JP" altLang="en-US" sz="1100" dirty="0">
                          <a:solidFill>
                            <a:schemeClr val="tx1"/>
                          </a:solidFill>
                          <a:latin typeface="BIZ UDゴシック" panose="020B0400000000000000" pitchFamily="49" charset="-128"/>
                          <a:ea typeface="BIZ UDゴシック" panose="020B0400000000000000" pitchFamily="49" charset="-128"/>
                        </a:rPr>
                        <a:t>トン</a:t>
                      </a:r>
                      <a:endParaRPr kumimoji="1" lang="ja-JP" altLang="en-US" sz="1100" b="0"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pPr>
                      <a:r>
                        <a:rPr kumimoji="1" lang="en-US" altLang="ja-JP" sz="1100" b="0" dirty="0">
                          <a:latin typeface="BIZ UDゴシック" panose="020B0400000000000000" pitchFamily="49" charset="-128"/>
                          <a:ea typeface="BIZ UDゴシック" panose="020B0400000000000000" pitchFamily="49" charset="-128"/>
                        </a:rPr>
                        <a:t>471</a:t>
                      </a:r>
                      <a:r>
                        <a:rPr kumimoji="1" lang="ja-JP" altLang="en-US" sz="1100" b="0" dirty="0">
                          <a:latin typeface="BIZ UDゴシック" panose="020B0400000000000000" pitchFamily="49" charset="-128"/>
                          <a:ea typeface="BIZ UDゴシック" panose="020B0400000000000000" pitchFamily="49" charset="-128"/>
                        </a:rPr>
                        <a:t>トン（</a:t>
                      </a:r>
                      <a:r>
                        <a:rPr kumimoji="1" lang="ja-JP" altLang="en-US" sz="1000" b="0" dirty="0">
                          <a:latin typeface="BIZ UDゴシック" panose="020B0400000000000000" pitchFamily="49" charset="-128"/>
                          <a:ea typeface="BIZ UDゴシック" panose="020B0400000000000000" pitchFamily="49" charset="-128"/>
                        </a:rPr>
                        <a:t>Ｒ２～４平均）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1943431"/>
                  </a:ext>
                </a:extLst>
              </a:tr>
              <a:tr h="335599">
                <a:tc>
                  <a:txBody>
                    <a:bodyPr/>
                    <a:lstStyle/>
                    <a:p>
                      <a:pPr marL="0" marR="0" lvl="0" indent="0" algn="l" defTabSz="1280160" rtl="0" eaLnBrk="1" fontAlgn="auto" latinLnBrk="0" hangingPunct="1">
                        <a:lnSpc>
                          <a:spcPts val="1200"/>
                        </a:lnSpc>
                        <a:spcBef>
                          <a:spcPts val="0"/>
                        </a:spcBef>
                        <a:spcAft>
                          <a:spcPts val="0"/>
                        </a:spcAft>
                        <a:buClrTx/>
                        <a:buSzTx/>
                        <a:buFontTx/>
                        <a:buNone/>
                        <a:tabLst/>
                        <a:defRPr/>
                      </a:pPr>
                      <a:r>
                        <a:rPr lang="ja-JP" altLang="en-US" sz="1050" dirty="0">
                          <a:solidFill>
                            <a:schemeClr val="tx1"/>
                          </a:solidFill>
                          <a:latin typeface="BIZ UDゴシック" panose="020B0400000000000000" pitchFamily="49" charset="-128"/>
                          <a:ea typeface="BIZ UDゴシック" panose="020B0400000000000000" pitchFamily="49" charset="-128"/>
                        </a:rPr>
                        <a:t>大阪湾</a:t>
                      </a:r>
                      <a:r>
                        <a:rPr lang="ja-JP" altLang="en-US" sz="1050">
                          <a:solidFill>
                            <a:schemeClr val="tx1"/>
                          </a:solidFill>
                          <a:latin typeface="BIZ UDゴシック" panose="020B0400000000000000" pitchFamily="49" charset="-128"/>
                          <a:ea typeface="BIZ UDゴシック" panose="020B0400000000000000" pitchFamily="49" charset="-128"/>
                        </a:rPr>
                        <a:t>で獲れる水産物の</a:t>
                      </a:r>
                      <a:r>
                        <a:rPr lang="ja-JP" altLang="en-US" sz="1050" dirty="0">
                          <a:solidFill>
                            <a:schemeClr val="tx1"/>
                          </a:solidFill>
                          <a:latin typeface="BIZ UDゴシック" panose="020B0400000000000000" pitchFamily="49" charset="-128"/>
                          <a:ea typeface="BIZ UDゴシック" panose="020B0400000000000000" pitchFamily="49" charset="-128"/>
                        </a:rPr>
                        <a:t>認知度</a:t>
                      </a:r>
                      <a:r>
                        <a:rPr lang="ja-JP" altLang="en-US" sz="105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　</a:t>
                      </a:r>
                      <a:endParaRPr lang="en-US" altLang="zh-CN" sz="1050" b="0" dirty="0">
                        <a:solidFill>
                          <a:schemeClr val="tx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pPr>
                      <a:r>
                        <a:rPr kumimoji="1" lang="en-US" altLang="ja-JP" sz="1100" b="0" dirty="0">
                          <a:latin typeface="BIZ UDゴシック" panose="020B0400000000000000" pitchFamily="49" charset="-128"/>
                          <a:ea typeface="BIZ UDゴシック" panose="020B0400000000000000" pitchFamily="49" charset="-128"/>
                        </a:rPr>
                        <a:t>50</a:t>
                      </a:r>
                      <a:r>
                        <a:rPr kumimoji="1" lang="ja-JP" altLang="en-US" sz="1100" b="0" dirty="0">
                          <a:latin typeface="BIZ UDゴシック" panose="020B0400000000000000" pitchFamily="49" charset="-128"/>
                          <a:ea typeface="BIZ UDゴシック" panose="020B0400000000000000" pitchFamily="49" charset="-128"/>
                        </a:rPr>
                        <a:t>％</a:t>
                      </a:r>
                    </a:p>
                  </a:txBody>
                  <a:tcPr marR="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pPr>
                      <a:r>
                        <a:rPr kumimoji="1" lang="en-US" altLang="ja-JP" sz="1100" b="0" dirty="0">
                          <a:latin typeface="BIZ UDゴシック" panose="020B0400000000000000" pitchFamily="49" charset="-128"/>
                          <a:ea typeface="BIZ UDゴシック" panose="020B0400000000000000" pitchFamily="49" charset="-128"/>
                        </a:rPr>
                        <a:t>35.3</a:t>
                      </a:r>
                      <a:r>
                        <a:rPr kumimoji="1" lang="ja-JP" altLang="en-US" sz="1100" b="0" dirty="0">
                          <a:latin typeface="BIZ UDゴシック" panose="020B0400000000000000" pitchFamily="49" charset="-128"/>
                          <a:ea typeface="BIZ UDゴシック" panose="020B0400000000000000" pitchFamily="49" charset="-128"/>
                        </a:rPr>
                        <a:t>％</a:t>
                      </a:r>
                      <a:r>
                        <a:rPr kumimoji="1" lang="ja-JP" altLang="en-US" sz="1000" b="0" dirty="0">
                          <a:latin typeface="BIZ UDゴシック" panose="020B0400000000000000" pitchFamily="49" charset="-128"/>
                          <a:ea typeface="BIZ UDゴシック" panose="020B0400000000000000" pitchFamily="49" charset="-128"/>
                        </a:rPr>
                        <a:t>（Ｒ６）</a:t>
                      </a:r>
                      <a:endParaRPr kumimoji="1" lang="ja-JP" altLang="en-US" sz="1100" b="0"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5727289"/>
                  </a:ext>
                </a:extLst>
              </a:tr>
              <a:tr h="306613">
                <a:tc>
                  <a:txBody>
                    <a:bodyPr/>
                    <a:lstStyle/>
                    <a:p>
                      <a:pPr>
                        <a:lnSpc>
                          <a:spcPts val="1100"/>
                        </a:lnSpc>
                      </a:pPr>
                      <a:r>
                        <a:rPr lang="ja-JP" altLang="en-US" sz="1050" dirty="0">
                          <a:solidFill>
                            <a:schemeClr val="tx1"/>
                          </a:solidFill>
                          <a:latin typeface="BIZ UDゴシック" panose="020B0400000000000000" pitchFamily="49" charset="-128"/>
                          <a:ea typeface="BIZ UDゴシック" panose="020B0400000000000000" pitchFamily="49" charset="-128"/>
                        </a:rPr>
                        <a:t>大阪府内の漁港へ出かけたことがある人の割合</a:t>
                      </a:r>
                      <a:endParaRPr kumimoji="1" lang="ja-JP" altLang="en-US" sz="1050" b="0" dirty="0">
                        <a:solidFill>
                          <a:schemeClr val="tx1"/>
                        </a:solidFill>
                        <a:latin typeface="BIZ UDゴシック" panose="020B0400000000000000" pitchFamily="49" charset="-128"/>
                        <a:ea typeface="BIZ UDゴシック" panose="020B0400000000000000" pitchFamily="49" charset="-128"/>
                      </a:endParaRPr>
                    </a:p>
                  </a:txBody>
                  <a:tcPr marL="90000" marR="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100"/>
                        </a:lnSpc>
                      </a:pPr>
                      <a:r>
                        <a:rPr kumimoji="1" lang="en-US" altLang="ja-JP" sz="1100" b="0" dirty="0">
                          <a:latin typeface="BIZ UDゴシック" panose="020B0400000000000000" pitchFamily="49" charset="-128"/>
                          <a:ea typeface="BIZ UDゴシック" panose="020B0400000000000000" pitchFamily="49" charset="-128"/>
                        </a:rPr>
                        <a:t>25</a:t>
                      </a:r>
                      <a:r>
                        <a:rPr kumimoji="1" lang="ja-JP" altLang="en-US" sz="1100" b="0" dirty="0">
                          <a:latin typeface="BIZ UDゴシック" panose="020B0400000000000000" pitchFamily="49" charset="-128"/>
                          <a:ea typeface="BIZ UDゴシック" panose="020B0400000000000000" pitchFamily="49" charset="-128"/>
                        </a:rPr>
                        <a:t>％</a:t>
                      </a:r>
                    </a:p>
                  </a:txBody>
                  <a:tcPr marR="90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100"/>
                        </a:lnSpc>
                      </a:pPr>
                      <a:r>
                        <a:rPr kumimoji="1" lang="en-US" altLang="ja-JP" sz="1100" b="0" dirty="0">
                          <a:latin typeface="BIZ UDゴシック" panose="020B0400000000000000" pitchFamily="49" charset="-128"/>
                          <a:ea typeface="BIZ UDゴシック" panose="020B0400000000000000" pitchFamily="49" charset="-128"/>
                        </a:rPr>
                        <a:t>16.5</a:t>
                      </a:r>
                      <a:r>
                        <a:rPr kumimoji="1" lang="ja-JP" altLang="en-US" sz="1100" b="0" dirty="0">
                          <a:latin typeface="BIZ UDゴシック" panose="020B0400000000000000" pitchFamily="49" charset="-128"/>
                          <a:ea typeface="BIZ UDゴシック" panose="020B0400000000000000" pitchFamily="49" charset="-128"/>
                        </a:rPr>
                        <a:t>％</a:t>
                      </a:r>
                      <a:r>
                        <a:rPr kumimoji="1" lang="ja-JP" altLang="en-US" sz="1000" b="0" dirty="0">
                          <a:latin typeface="BIZ UDゴシック" panose="020B0400000000000000" pitchFamily="49" charset="-128"/>
                          <a:ea typeface="BIZ UDゴシック" panose="020B0400000000000000" pitchFamily="49" charset="-128"/>
                        </a:rPr>
                        <a:t>（Ｒ６）</a:t>
                      </a:r>
                      <a:endParaRPr kumimoji="1" lang="ja-JP" altLang="en-US" sz="1100" b="0" dirty="0">
                        <a:latin typeface="BIZ UDゴシック" panose="020B0400000000000000" pitchFamily="49" charset="-128"/>
                        <a:ea typeface="BIZ UDゴシック" panose="020B0400000000000000" pitchFamily="49" charset="-128"/>
                      </a:endParaRP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1035936"/>
                  </a:ext>
                </a:extLst>
              </a:tr>
            </a:tbl>
          </a:graphicData>
        </a:graphic>
      </p:graphicFrame>
      <p:grpSp>
        <p:nvGrpSpPr>
          <p:cNvPr id="55" name="グループ化 4">
            <a:extLst>
              <a:ext uri="{FF2B5EF4-FFF2-40B4-BE49-F238E27FC236}">
                <a16:creationId xmlns:a16="http://schemas.microsoft.com/office/drawing/2014/main" id="{11E5FD20-BCF8-473A-AE20-60574817407C}"/>
              </a:ext>
            </a:extLst>
          </p:cNvPr>
          <p:cNvGrpSpPr>
            <a:grpSpLocks/>
          </p:cNvGrpSpPr>
          <p:nvPr/>
        </p:nvGrpSpPr>
        <p:grpSpPr bwMode="auto">
          <a:xfrm>
            <a:off x="0" y="152629"/>
            <a:ext cx="4603805" cy="590550"/>
            <a:chOff x="45692" y="215800"/>
            <a:chExt cx="4374991" cy="367649"/>
          </a:xfrm>
        </p:grpSpPr>
        <p:sp>
          <p:nvSpPr>
            <p:cNvPr id="56" name="Rectangle 1066">
              <a:extLst>
                <a:ext uri="{FF2B5EF4-FFF2-40B4-BE49-F238E27FC236}">
                  <a16:creationId xmlns:a16="http://schemas.microsoft.com/office/drawing/2014/main" id="{34411065-F57B-4A42-8045-A7E5169613ED}"/>
                </a:ext>
              </a:extLst>
            </p:cNvPr>
            <p:cNvSpPr>
              <a:spLocks noChangeArrowheads="1"/>
            </p:cNvSpPr>
            <p:nvPr/>
          </p:nvSpPr>
          <p:spPr bwMode="auto">
            <a:xfrm>
              <a:off x="45692" y="384987"/>
              <a:ext cx="104957" cy="178563"/>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lgn="ctr">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141" tIns="32072" rIns="64141" bIns="32072" anchor="ctr">
              <a:spAutoFit/>
            </a:bodyPr>
            <a:lstStyle>
              <a:lvl1pPr>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400" b="0" i="0"/>
            </a:p>
          </p:txBody>
        </p:sp>
        <p:sp>
          <p:nvSpPr>
            <p:cNvPr id="58" name="Rectangle 30">
              <a:extLst>
                <a:ext uri="{FF2B5EF4-FFF2-40B4-BE49-F238E27FC236}">
                  <a16:creationId xmlns:a16="http://schemas.microsoft.com/office/drawing/2014/main" id="{5853EF5D-FB6D-4526-A08C-27F48C471EAD}"/>
                </a:ext>
              </a:extLst>
            </p:cNvPr>
            <p:cNvSpPr>
              <a:spLocks noChangeArrowheads="1"/>
            </p:cNvSpPr>
            <p:nvPr/>
          </p:nvSpPr>
          <p:spPr bwMode="auto">
            <a:xfrm>
              <a:off x="4243543" y="215800"/>
              <a:ext cx="177140" cy="25846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400"/>
            </a:p>
          </p:txBody>
        </p:sp>
        <p:sp>
          <p:nvSpPr>
            <p:cNvPr id="59" name="Rectangle 31">
              <a:extLst>
                <a:ext uri="{FF2B5EF4-FFF2-40B4-BE49-F238E27FC236}">
                  <a16:creationId xmlns:a16="http://schemas.microsoft.com/office/drawing/2014/main" id="{55C4DB2A-A83A-42FA-B7F9-0B086D3675CB}"/>
                </a:ext>
              </a:extLst>
            </p:cNvPr>
            <p:cNvSpPr>
              <a:spLocks noChangeArrowheads="1"/>
            </p:cNvSpPr>
            <p:nvPr/>
          </p:nvSpPr>
          <p:spPr bwMode="auto">
            <a:xfrm>
              <a:off x="151530" y="472040"/>
              <a:ext cx="4091376" cy="111409"/>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400"/>
            </a:p>
          </p:txBody>
        </p:sp>
        <p:sp>
          <p:nvSpPr>
            <p:cNvPr id="60" name="Rectangle 32">
              <a:extLst>
                <a:ext uri="{FF2B5EF4-FFF2-40B4-BE49-F238E27FC236}">
                  <a16:creationId xmlns:a16="http://schemas.microsoft.com/office/drawing/2014/main" id="{FEE6B2BE-EF62-44D4-A230-6DB11A460A9B}"/>
                </a:ext>
              </a:extLst>
            </p:cNvPr>
            <p:cNvSpPr>
              <a:spLocks noChangeArrowheads="1"/>
            </p:cNvSpPr>
            <p:nvPr/>
          </p:nvSpPr>
          <p:spPr bwMode="auto">
            <a:xfrm>
              <a:off x="4243543" y="467584"/>
              <a:ext cx="177140" cy="115865"/>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400"/>
            </a:p>
          </p:txBody>
        </p:sp>
        <p:sp>
          <p:nvSpPr>
            <p:cNvPr id="66" name="Rectangle 29">
              <a:extLst>
                <a:ext uri="{FF2B5EF4-FFF2-40B4-BE49-F238E27FC236}">
                  <a16:creationId xmlns:a16="http://schemas.microsoft.com/office/drawing/2014/main" id="{2A440FC3-AAD8-493F-9D56-02A01277EB23}"/>
                </a:ext>
              </a:extLst>
            </p:cNvPr>
            <p:cNvSpPr>
              <a:spLocks noChangeArrowheads="1"/>
            </p:cNvSpPr>
            <p:nvPr/>
          </p:nvSpPr>
          <p:spPr bwMode="auto">
            <a:xfrm>
              <a:off x="152189" y="215800"/>
              <a:ext cx="4091376" cy="255971"/>
            </a:xfrm>
            <a:prstGeom prst="rect">
              <a:avLst/>
            </a:prstGeom>
            <a:solidFill>
              <a:srgbClr val="008000"/>
            </a:solidFill>
            <a:ln>
              <a:noFill/>
            </a:ln>
          </p:spPr>
          <p:txBody>
            <a:bodyPr lIns="52139" tIns="6239" rIns="52139" bIns="6239" anchor="ctr"/>
            <a:lstStyle>
              <a:lvl1pPr>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9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400" b="1" i="0" dirty="0">
                  <a:solidFill>
                    <a:srgbClr val="FFFFFF"/>
                  </a:solidFill>
                  <a:latin typeface="BIZ UDゴシック" panose="020B0400000000000000" pitchFamily="49" charset="-128"/>
                  <a:ea typeface="BIZ UDゴシック" panose="020B0400000000000000" pitchFamily="49" charset="-128"/>
                </a:rPr>
                <a:t>大阪府豊かな海づくりプラン（</a:t>
              </a:r>
              <a:r>
                <a:rPr lang="en-US" altLang="ja-JP" sz="1400" b="1" i="0" dirty="0">
                  <a:solidFill>
                    <a:srgbClr val="FFFFFF"/>
                  </a:solidFill>
                  <a:latin typeface="BIZ UDゴシック" panose="020B0400000000000000" pitchFamily="49" charset="-128"/>
                  <a:ea typeface="BIZ UDゴシック" panose="020B0400000000000000" pitchFamily="49" charset="-128"/>
                </a:rPr>
                <a:t>Ⅲ</a:t>
              </a:r>
              <a:r>
                <a:rPr lang="ja-JP" altLang="en-US" sz="1400" b="1" i="0" dirty="0">
                  <a:solidFill>
                    <a:srgbClr val="FFFFFF"/>
                  </a:solidFill>
                  <a:latin typeface="BIZ UDゴシック" panose="020B0400000000000000" pitchFamily="49" charset="-128"/>
                  <a:ea typeface="BIZ UDゴシック" panose="020B0400000000000000" pitchFamily="49" charset="-128"/>
                </a:rPr>
                <a:t>期）改定案の概要</a:t>
              </a:r>
            </a:p>
          </p:txBody>
        </p:sp>
      </p:grpSp>
      <p:sp>
        <p:nvSpPr>
          <p:cNvPr id="46" name="四角形: 角を丸くする 45">
            <a:extLst>
              <a:ext uri="{FF2B5EF4-FFF2-40B4-BE49-F238E27FC236}">
                <a16:creationId xmlns:a16="http://schemas.microsoft.com/office/drawing/2014/main" id="{ACFF5039-5C2C-42E0-8EF8-402171564A1D}"/>
              </a:ext>
            </a:extLst>
          </p:cNvPr>
          <p:cNvSpPr/>
          <p:nvPr/>
        </p:nvSpPr>
        <p:spPr>
          <a:xfrm>
            <a:off x="5931557" y="6049355"/>
            <a:ext cx="792000" cy="159963"/>
          </a:xfrm>
          <a:prstGeom prst="roundRect">
            <a:avLst>
              <a:gd name="adj" fmla="val 47248"/>
            </a:avLst>
          </a:prstGeom>
          <a:noFill/>
        </p:spPr>
        <p:style>
          <a:lnRef idx="2">
            <a:schemeClr val="accent1">
              <a:shade val="50000"/>
            </a:schemeClr>
          </a:lnRef>
          <a:fillRef idx="1">
            <a:schemeClr val="accent1"/>
          </a:fillRef>
          <a:effectRef idx="0">
            <a:schemeClr val="accent1"/>
          </a:effectRef>
          <a:fontRef idx="minor">
            <a:schemeClr val="lt1"/>
          </a:fontRef>
        </p:style>
        <p:txBody>
          <a:bodyPr lIns="54000" tIns="18000" rIns="54000" bIns="18000" rtlCol="0" anchor="ctr"/>
          <a:lstStyle/>
          <a:p>
            <a:pPr algn="ctr"/>
            <a:r>
              <a:rPr kumimoji="1" lang="ja-JP" altLang="en-US" sz="800" dirty="0">
                <a:solidFill>
                  <a:schemeClr val="tx1"/>
                </a:solidFill>
                <a:latin typeface="BIZ UDゴシック" panose="020B0400000000000000" pitchFamily="49" charset="-128"/>
                <a:ea typeface="BIZ UDゴシック" panose="020B0400000000000000" pitchFamily="49" charset="-128"/>
              </a:rPr>
              <a:t>インバウンド</a:t>
            </a:r>
            <a:endParaRPr kumimoji="1" lang="en-US" altLang="ja-JP" sz="800" dirty="0">
              <a:solidFill>
                <a:schemeClr val="tx1"/>
              </a:solidFill>
              <a:latin typeface="BIZ UDゴシック" panose="020B0400000000000000" pitchFamily="49" charset="-128"/>
              <a:ea typeface="BIZ UDゴシック" panose="020B0400000000000000" pitchFamily="49" charset="-128"/>
            </a:endParaRPr>
          </a:p>
        </p:txBody>
      </p:sp>
      <p:sp>
        <p:nvSpPr>
          <p:cNvPr id="49" name="四角形: 角を丸くする 48">
            <a:extLst>
              <a:ext uri="{FF2B5EF4-FFF2-40B4-BE49-F238E27FC236}">
                <a16:creationId xmlns:a16="http://schemas.microsoft.com/office/drawing/2014/main" id="{47EEEC1A-C881-43E5-9EFD-85D883AD5033}"/>
              </a:ext>
            </a:extLst>
          </p:cNvPr>
          <p:cNvSpPr/>
          <p:nvPr/>
        </p:nvSpPr>
        <p:spPr>
          <a:xfrm>
            <a:off x="4143321" y="6059663"/>
            <a:ext cx="396000" cy="162000"/>
          </a:xfrm>
          <a:prstGeom prst="roundRect">
            <a:avLst>
              <a:gd name="adj" fmla="val 47248"/>
            </a:avLst>
          </a:prstGeom>
          <a:noFill/>
        </p:spPr>
        <p:style>
          <a:lnRef idx="2">
            <a:schemeClr val="accent1">
              <a:shade val="50000"/>
            </a:schemeClr>
          </a:lnRef>
          <a:fillRef idx="1">
            <a:schemeClr val="accent1"/>
          </a:fillRef>
          <a:effectRef idx="0">
            <a:schemeClr val="accent1"/>
          </a:effectRef>
          <a:fontRef idx="minor">
            <a:schemeClr val="lt1"/>
          </a:fontRef>
        </p:style>
        <p:txBody>
          <a:bodyPr lIns="54000" tIns="18000" rIns="54000" bIns="18000" rtlCol="0" anchor="ctr"/>
          <a:lstStyle/>
          <a:p>
            <a:pPr algn="ctr"/>
            <a:r>
              <a:rPr kumimoji="1" lang="ja-JP" altLang="en-US" sz="800" dirty="0">
                <a:solidFill>
                  <a:schemeClr val="tx1"/>
                </a:solidFill>
                <a:latin typeface="BIZ UDゴシック" panose="020B0400000000000000" pitchFamily="49" charset="-128"/>
                <a:ea typeface="BIZ UDゴシック" panose="020B0400000000000000" pitchFamily="49" charset="-128"/>
              </a:rPr>
              <a:t>万博</a:t>
            </a:r>
            <a:endParaRPr kumimoji="1" lang="en-US" altLang="ja-JP" sz="800" dirty="0">
              <a:solidFill>
                <a:schemeClr val="tx1"/>
              </a:solidFill>
              <a:latin typeface="BIZ UDゴシック" panose="020B0400000000000000" pitchFamily="49" charset="-128"/>
              <a:ea typeface="BIZ UDゴシック" panose="020B0400000000000000" pitchFamily="49" charset="-128"/>
            </a:endParaRPr>
          </a:p>
        </p:txBody>
      </p:sp>
      <p:sp>
        <p:nvSpPr>
          <p:cNvPr id="50" name="四角形: 角を丸くする 49">
            <a:extLst>
              <a:ext uri="{FF2B5EF4-FFF2-40B4-BE49-F238E27FC236}">
                <a16:creationId xmlns:a16="http://schemas.microsoft.com/office/drawing/2014/main" id="{F17AEAC8-0886-43CC-86F1-DA9E1D987FD9}"/>
              </a:ext>
            </a:extLst>
          </p:cNvPr>
          <p:cNvSpPr/>
          <p:nvPr/>
        </p:nvSpPr>
        <p:spPr>
          <a:xfrm>
            <a:off x="4795114" y="6051369"/>
            <a:ext cx="874412" cy="162000"/>
          </a:xfrm>
          <a:prstGeom prst="roundRect">
            <a:avLst>
              <a:gd name="adj" fmla="val 47248"/>
            </a:avLst>
          </a:prstGeom>
          <a:noFill/>
        </p:spPr>
        <p:style>
          <a:lnRef idx="2">
            <a:schemeClr val="accent1">
              <a:shade val="50000"/>
            </a:schemeClr>
          </a:lnRef>
          <a:fillRef idx="1">
            <a:schemeClr val="accent1"/>
          </a:fillRef>
          <a:effectRef idx="0">
            <a:schemeClr val="accent1"/>
          </a:effectRef>
          <a:fontRef idx="minor">
            <a:schemeClr val="lt1"/>
          </a:fontRef>
        </p:style>
        <p:txBody>
          <a:bodyPr lIns="54000" tIns="18000" rIns="54000" bIns="18000" rtlCol="0" anchor="ctr"/>
          <a:lstStyle/>
          <a:p>
            <a:pPr algn="ctr"/>
            <a:r>
              <a:rPr kumimoji="1" lang="ja-JP" altLang="en-US" sz="800" dirty="0">
                <a:solidFill>
                  <a:schemeClr val="tx1"/>
                </a:solidFill>
                <a:latin typeface="BIZ UDゴシック" panose="020B0400000000000000" pitchFamily="49" charset="-128"/>
                <a:ea typeface="BIZ UDゴシック" panose="020B0400000000000000" pitchFamily="49" charset="-128"/>
              </a:rPr>
              <a:t>海づくり大会</a:t>
            </a:r>
            <a:endParaRPr kumimoji="1" lang="en-US" altLang="ja-JP" sz="800" dirty="0">
              <a:solidFill>
                <a:schemeClr val="tx1"/>
              </a:solidFill>
              <a:latin typeface="BIZ UDゴシック" panose="020B0400000000000000" pitchFamily="49" charset="-128"/>
              <a:ea typeface="BIZ UDゴシック" panose="020B0400000000000000" pitchFamily="49" charset="-128"/>
            </a:endParaRPr>
          </a:p>
        </p:txBody>
      </p:sp>
      <p:sp>
        <p:nvSpPr>
          <p:cNvPr id="39" name="四角形: 角を丸くする 38">
            <a:extLst>
              <a:ext uri="{FF2B5EF4-FFF2-40B4-BE49-F238E27FC236}">
                <a16:creationId xmlns:a16="http://schemas.microsoft.com/office/drawing/2014/main" id="{77D4CD3A-7CCA-4AFD-A972-2F4E9B710727}"/>
              </a:ext>
            </a:extLst>
          </p:cNvPr>
          <p:cNvSpPr/>
          <p:nvPr/>
        </p:nvSpPr>
        <p:spPr>
          <a:xfrm>
            <a:off x="6015042" y="6880405"/>
            <a:ext cx="720000" cy="162000"/>
          </a:xfrm>
          <a:prstGeom prst="roundRect">
            <a:avLst>
              <a:gd name="adj" fmla="val 47248"/>
            </a:avLst>
          </a:prstGeom>
          <a:noFill/>
        </p:spPr>
        <p:style>
          <a:lnRef idx="2">
            <a:schemeClr val="accent1">
              <a:shade val="50000"/>
            </a:schemeClr>
          </a:lnRef>
          <a:fillRef idx="1">
            <a:schemeClr val="accent1"/>
          </a:fillRef>
          <a:effectRef idx="0">
            <a:schemeClr val="accent1"/>
          </a:effectRef>
          <a:fontRef idx="minor">
            <a:schemeClr val="lt1"/>
          </a:fontRef>
        </p:style>
        <p:txBody>
          <a:bodyPr lIns="54000" tIns="18000" rIns="54000" bIns="18000" rtlCol="0" anchor="ctr"/>
          <a:lstStyle/>
          <a:p>
            <a:pPr algn="ctr"/>
            <a:r>
              <a:rPr kumimoji="1" lang="ja-JP" altLang="en-US" sz="800" dirty="0">
                <a:solidFill>
                  <a:schemeClr val="tx1"/>
                </a:solidFill>
                <a:latin typeface="BIZ UDゴシック" panose="020B0400000000000000" pitchFamily="49" charset="-128"/>
                <a:ea typeface="BIZ UDゴシック" panose="020B0400000000000000" pitchFamily="49" charset="-128"/>
              </a:rPr>
              <a:t>安全・安心</a:t>
            </a:r>
            <a:endParaRPr kumimoji="1" lang="en-US" altLang="ja-JP" sz="800" dirty="0">
              <a:solidFill>
                <a:schemeClr val="tx1"/>
              </a:solidFill>
              <a:latin typeface="BIZ UDゴシック" panose="020B0400000000000000" pitchFamily="49" charset="-128"/>
              <a:ea typeface="BIZ UDゴシック" panose="020B0400000000000000" pitchFamily="49" charset="-128"/>
            </a:endParaRPr>
          </a:p>
        </p:txBody>
      </p:sp>
      <p:sp>
        <p:nvSpPr>
          <p:cNvPr id="67" name="Rectangle 2">
            <a:extLst>
              <a:ext uri="{FF2B5EF4-FFF2-40B4-BE49-F238E27FC236}">
                <a16:creationId xmlns:a16="http://schemas.microsoft.com/office/drawing/2014/main" id="{39C160AD-5FE1-4F99-A807-E555CA6FFA83}"/>
              </a:ext>
            </a:extLst>
          </p:cNvPr>
          <p:cNvSpPr>
            <a:spLocks noChangeArrowheads="1"/>
          </p:cNvSpPr>
          <p:nvPr/>
        </p:nvSpPr>
        <p:spPr bwMode="auto">
          <a:xfrm>
            <a:off x="10204083" y="7097418"/>
            <a:ext cx="2712138" cy="238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r>
              <a:rPr kumimoji="1" lang="en-US" altLang="ja-JP" sz="1100" dirty="0">
                <a:latin typeface="BIZ UDゴシック" panose="020B0400000000000000" pitchFamily="49" charset="-128"/>
                <a:ea typeface="BIZ UDゴシック" panose="020B0400000000000000" pitchFamily="49" charset="-128"/>
              </a:rPr>
              <a:t>※</a:t>
            </a:r>
            <a:r>
              <a:rPr kumimoji="1" lang="ja-JP" altLang="en-US" sz="1100" dirty="0">
                <a:latin typeface="BIZ UDゴシック" panose="020B0400000000000000" pitchFamily="49" charset="-128"/>
                <a:ea typeface="BIZ UDゴシック" panose="020B0400000000000000" pitchFamily="49" charset="-128"/>
              </a:rPr>
              <a:t>〇数字は施策番号（全部で</a:t>
            </a:r>
            <a:r>
              <a:rPr kumimoji="1" lang="en-US" altLang="ja-JP" sz="1100" dirty="0">
                <a:latin typeface="BIZ UDゴシック" panose="020B0400000000000000" pitchFamily="49" charset="-128"/>
                <a:ea typeface="BIZ UDゴシック" panose="020B0400000000000000" pitchFamily="49" charset="-128"/>
              </a:rPr>
              <a:t>31</a:t>
            </a:r>
            <a:r>
              <a:rPr kumimoji="1" lang="ja-JP" altLang="en-US" sz="1100" dirty="0">
                <a:latin typeface="BIZ UDゴシック" panose="020B0400000000000000" pitchFamily="49" charset="-128"/>
                <a:ea typeface="BIZ UDゴシック" panose="020B0400000000000000" pitchFamily="49" charset="-128"/>
              </a:rPr>
              <a:t>項目）</a:t>
            </a:r>
            <a:endParaRPr kumimoji="1" lang="en-US" altLang="ja-JP" sz="1100" dirty="0">
              <a:latin typeface="BIZ UDゴシック" panose="020B0400000000000000" pitchFamily="49" charset="-128"/>
              <a:ea typeface="BIZ UDゴシック" panose="020B0400000000000000" pitchFamily="49" charset="-128"/>
            </a:endParaRPr>
          </a:p>
        </p:txBody>
      </p:sp>
      <p:pic>
        <p:nvPicPr>
          <p:cNvPr id="68" name="図 67">
            <a:extLst>
              <a:ext uri="{FF2B5EF4-FFF2-40B4-BE49-F238E27FC236}">
                <a16:creationId xmlns:a16="http://schemas.microsoft.com/office/drawing/2014/main" id="{3BA60AC2-C144-4CFF-9661-D7D6AE1AE3D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81375" y="839218"/>
            <a:ext cx="1536711" cy="216000"/>
          </a:xfrm>
          <a:prstGeom prst="rect">
            <a:avLst/>
          </a:prstGeom>
        </p:spPr>
      </p:pic>
      <p:sp>
        <p:nvSpPr>
          <p:cNvPr id="62" name="AutoShape 37">
            <a:extLst>
              <a:ext uri="{FF2B5EF4-FFF2-40B4-BE49-F238E27FC236}">
                <a16:creationId xmlns:a16="http://schemas.microsoft.com/office/drawing/2014/main" id="{46E3086B-8E69-4FCC-8008-2006A5729DC0}"/>
              </a:ext>
            </a:extLst>
          </p:cNvPr>
          <p:cNvSpPr>
            <a:spLocks noChangeArrowheads="1"/>
          </p:cNvSpPr>
          <p:nvPr/>
        </p:nvSpPr>
        <p:spPr bwMode="auto">
          <a:xfrm>
            <a:off x="1657959" y="7301848"/>
            <a:ext cx="1439595" cy="252000"/>
          </a:xfrm>
          <a:prstGeom prst="roundRect">
            <a:avLst>
              <a:gd name="adj" fmla="val 34139"/>
            </a:avLst>
          </a:prstGeom>
          <a:solidFill>
            <a:srgbClr val="0070C0"/>
          </a:solidFill>
          <a:ln w="19050">
            <a:solidFill>
              <a:srgbClr val="0000FF"/>
            </a:solidFill>
            <a:round/>
            <a:headEnd/>
            <a:tailEnd/>
          </a:ln>
          <a:effectLst>
            <a:outerShdw dist="35921" dir="2700000" algn="ctr" rotWithShape="0">
              <a:srgbClr val="808080">
                <a:alpha val="50000"/>
              </a:srgbClr>
            </a:outerShdw>
          </a:effectLst>
        </p:spPr>
        <p:txBody>
          <a:bodyPr vert="horz" wrap="square" lIns="41791" tIns="20250" rIns="41791" bIns="5001"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200" b="1" dirty="0">
                <a:solidFill>
                  <a:srgbClr val="FFFFFF"/>
                </a:solidFill>
                <a:latin typeface="Meiryo UI" panose="020B0604030504040204" pitchFamily="50" charset="-128"/>
                <a:ea typeface="Meiryo UI" panose="020B0604030504040204" pitchFamily="50" charset="-128"/>
                <a:cs typeface="ＭＳ Ｐゴシック" panose="020B0600070205080204" pitchFamily="50" charset="-128"/>
              </a:rPr>
              <a:t>主な数値目標</a:t>
            </a:r>
            <a:endParaRPr lang="ja-JP" altLang="en-US" sz="1200" dirty="0"/>
          </a:p>
        </p:txBody>
      </p:sp>
      <p:sp>
        <p:nvSpPr>
          <p:cNvPr id="64" name="AutoShape 37">
            <a:extLst>
              <a:ext uri="{FF2B5EF4-FFF2-40B4-BE49-F238E27FC236}">
                <a16:creationId xmlns:a16="http://schemas.microsoft.com/office/drawing/2014/main" id="{AC6E88AB-065E-4AC9-834C-811C85CA6AB9}"/>
              </a:ext>
            </a:extLst>
          </p:cNvPr>
          <p:cNvSpPr>
            <a:spLocks noChangeArrowheads="1"/>
          </p:cNvSpPr>
          <p:nvPr/>
        </p:nvSpPr>
        <p:spPr bwMode="auto">
          <a:xfrm>
            <a:off x="5960371" y="7301848"/>
            <a:ext cx="1584000" cy="252000"/>
          </a:xfrm>
          <a:prstGeom prst="roundRect">
            <a:avLst>
              <a:gd name="adj" fmla="val 34139"/>
            </a:avLst>
          </a:prstGeom>
          <a:solidFill>
            <a:srgbClr val="0070C0"/>
          </a:solidFill>
          <a:ln w="19050">
            <a:solidFill>
              <a:srgbClr val="0000FF"/>
            </a:solidFill>
            <a:round/>
            <a:headEnd/>
            <a:tailEnd/>
          </a:ln>
          <a:effectLst>
            <a:outerShdw dist="35921" dir="2700000" algn="ctr" rotWithShape="0">
              <a:srgbClr val="808080">
                <a:alpha val="50000"/>
              </a:srgbClr>
            </a:outerShdw>
          </a:effectLst>
        </p:spPr>
        <p:txBody>
          <a:bodyPr vert="horz" wrap="square" lIns="41791" tIns="20250" rIns="41791" bIns="5001"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200" b="1" dirty="0">
                <a:solidFill>
                  <a:srgbClr val="FFFFFF"/>
                </a:solidFill>
                <a:latin typeface="Meiryo UI" panose="020B0604030504040204" pitchFamily="50" charset="-128"/>
                <a:ea typeface="Meiryo UI" panose="020B0604030504040204" pitchFamily="50" charset="-128"/>
              </a:rPr>
              <a:t>主な成果指標</a:t>
            </a:r>
          </a:p>
        </p:txBody>
      </p:sp>
    </p:spTree>
    <p:extLst>
      <p:ext uri="{BB962C8B-B14F-4D97-AF65-F5344CB8AC3E}">
        <p14:creationId xmlns:p14="http://schemas.microsoft.com/office/powerpoint/2010/main" val="31802803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1251</TotalTime>
  <Words>1205</Words>
  <Application>Microsoft Office PowerPoint</Application>
  <PresentationFormat>A3 297x420 mm</PresentationFormat>
  <Paragraphs>140</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UDゴシック</vt:lpstr>
      <vt:lpstr>Meiryo UI</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福原　敬介</dc:creator>
  <cp:lastModifiedBy>志津馬　大起</cp:lastModifiedBy>
  <cp:revision>132</cp:revision>
  <cp:lastPrinted>2025-01-28T12:19:59Z</cp:lastPrinted>
  <dcterms:created xsi:type="dcterms:W3CDTF">2024-12-09T09:30:14Z</dcterms:created>
  <dcterms:modified xsi:type="dcterms:W3CDTF">2025-03-28T02:42:33Z</dcterms:modified>
</cp:coreProperties>
</file>