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20" r:id="rId1"/>
  </p:sldMasterIdLst>
  <p:sldIdLst>
    <p:sldId id="256" r:id="rId2"/>
  </p:sldIdLst>
  <p:sldSz cx="6858000" cy="9906000" type="A4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B3D6"/>
    <a:srgbClr val="FFFFCC"/>
    <a:srgbClr val="CCFF99"/>
    <a:srgbClr val="F3FA94"/>
    <a:srgbClr val="EBEBA3"/>
    <a:srgbClr val="0774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112" d="100"/>
          <a:sy n="112" d="100"/>
        </p:scale>
        <p:origin x="2424" y="-4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3849" y="2974128"/>
            <a:ext cx="6860063" cy="2641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39" y="3129195"/>
            <a:ext cx="6452756" cy="2512390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4500" spc="0" baseline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734900"/>
            <a:ext cx="5143500" cy="1891146"/>
          </a:xfrm>
        </p:spPr>
        <p:txBody>
          <a:bodyPr>
            <a:normAutofit/>
          </a:bodyPr>
          <a:lstStyle>
            <a:lvl1pPr marL="0" indent="0" algn="ctr">
              <a:buNone/>
              <a:defRPr sz="15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5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3336F-14F1-4A17-B404-44FE2FD55CA8}" type="datetimeFigureOut">
              <a:rPr kumimoji="1" lang="ja-JP" altLang="en-US" smtClean="0"/>
              <a:t>2025/5/21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06375-B095-4DC2-8818-8BE19186F14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6443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3336F-14F1-4A17-B404-44FE2FD55CA8}" type="datetimeFigureOut">
              <a:rPr kumimoji="1" lang="ja-JP" altLang="en-US" smtClean="0"/>
              <a:t>2025/5/21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06375-B095-4DC2-8818-8BE19186F14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7565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073363" y="0"/>
            <a:ext cx="1543050" cy="990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152851" y="880534"/>
            <a:ext cx="1351339" cy="8144933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880534"/>
            <a:ext cx="4484976" cy="8144933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277458"/>
            <a:ext cx="1543048" cy="527403"/>
          </a:xfrm>
        </p:spPr>
        <p:txBody>
          <a:bodyPr/>
          <a:lstStyle/>
          <a:p>
            <a:fld id="{1BD3336F-14F1-4A17-B404-44FE2FD55CA8}" type="datetimeFigureOut">
              <a:rPr kumimoji="1" lang="ja-JP" altLang="en-US" smtClean="0"/>
              <a:t>2025/5/21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24077" y="9277458"/>
            <a:ext cx="2407314" cy="527403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41091" y="9277458"/>
            <a:ext cx="494864" cy="527403"/>
          </a:xfrm>
        </p:spPr>
        <p:txBody>
          <a:bodyPr/>
          <a:lstStyle/>
          <a:p>
            <a:fld id="{57306375-B095-4DC2-8818-8BE19186F14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25462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3336F-14F1-4A17-B404-44FE2FD55CA8}" type="datetimeFigureOut">
              <a:rPr kumimoji="1" lang="ja-JP" altLang="en-US" smtClean="0"/>
              <a:t>2025/5/21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06375-B095-4DC2-8818-8BE19186F14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9898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3849" y="2974128"/>
            <a:ext cx="6860063" cy="264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670" y="3190603"/>
            <a:ext cx="5915025" cy="2421467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4500" b="0" spc="0" baseline="0">
                <a:solidFill>
                  <a:schemeClr val="bg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670" y="5755245"/>
            <a:ext cx="5915025" cy="1696701"/>
          </a:xfrm>
        </p:spPr>
        <p:txBody>
          <a:bodyPr anchor="t">
            <a:normAutofit/>
          </a:bodyPr>
          <a:lstStyle>
            <a:lvl1pPr marL="0" indent="0" algn="ctr">
              <a:buNone/>
              <a:defRPr sz="1500">
                <a:solidFill>
                  <a:schemeClr val="tx2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BD3336F-14F1-4A17-B404-44FE2FD55CA8}" type="datetimeFigureOut">
              <a:rPr kumimoji="1" lang="ja-JP" altLang="en-US" smtClean="0"/>
              <a:t>2025/5/21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7306375-B095-4DC2-8818-8BE19186F14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78588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48" y="2905760"/>
            <a:ext cx="2743200" cy="60756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00450" y="2905760"/>
            <a:ext cx="2743200" cy="60756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3336F-14F1-4A17-B404-44FE2FD55CA8}" type="datetimeFigureOut">
              <a:rPr kumimoji="1" lang="ja-JP" altLang="en-US" smtClean="0"/>
              <a:t>2025/5/21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06375-B095-4DC2-8818-8BE19186F14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3901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2763901"/>
            <a:ext cx="2743200" cy="1073358"/>
          </a:xfrm>
        </p:spPr>
        <p:txBody>
          <a:bodyPr anchor="ctr">
            <a:normAutofit/>
          </a:bodyPr>
          <a:lstStyle>
            <a:lvl1pPr marL="0" indent="0">
              <a:buNone/>
              <a:defRPr sz="15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3837262"/>
            <a:ext cx="2743200" cy="515112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00321" y="2763901"/>
            <a:ext cx="2743200" cy="1073358"/>
          </a:xfrm>
        </p:spPr>
        <p:txBody>
          <a:bodyPr anchor="ctr">
            <a:normAutofit/>
          </a:bodyPr>
          <a:lstStyle>
            <a:lvl1pPr marL="0" indent="0">
              <a:buNone/>
              <a:defRPr sz="15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600321" y="3837259"/>
            <a:ext cx="2743200" cy="515112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3336F-14F1-4A17-B404-44FE2FD55CA8}" type="datetimeFigureOut">
              <a:rPr kumimoji="1" lang="ja-JP" altLang="en-US" smtClean="0"/>
              <a:t>2025/5/21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06375-B095-4DC2-8818-8BE19186F14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2054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3336F-14F1-4A17-B404-44FE2FD55CA8}" type="datetimeFigureOut">
              <a:rPr kumimoji="1" lang="ja-JP" altLang="en-US" smtClean="0"/>
              <a:t>2025/5/21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06375-B095-4DC2-8818-8BE19186F14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2856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3336F-14F1-4A17-B404-44FE2FD55CA8}" type="datetimeFigureOut">
              <a:rPr kumimoji="1" lang="ja-JP" altLang="en-US" smtClean="0"/>
              <a:t>2025/5/21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06375-B095-4DC2-8818-8BE19186F14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5870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" y="3103880"/>
            <a:ext cx="3429000" cy="5547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19426" y="3101926"/>
            <a:ext cx="1920240" cy="4957794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3336F-14F1-4A17-B404-44FE2FD55CA8}" type="datetimeFigureOut">
              <a:rPr kumimoji="1" lang="ja-JP" altLang="en-US" smtClean="0"/>
              <a:t>2025/5/21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06375-B095-4DC2-8818-8BE19186F14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6250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350" y="3194380"/>
            <a:ext cx="3566160" cy="554736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2400">
                <a:solidFill>
                  <a:schemeClr val="tx1">
                    <a:lumMod val="50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14013" y="3106453"/>
            <a:ext cx="1920240" cy="4953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3336F-14F1-4A17-B404-44FE2FD55CA8}" type="datetimeFigureOut">
              <a:rPr kumimoji="1" lang="ja-JP" altLang="en-US" smtClean="0"/>
              <a:t>2025/5/21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06375-B095-4DC2-8818-8BE19186F14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7142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71" y="254380"/>
            <a:ext cx="6856286" cy="237743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3764" y="410476"/>
            <a:ext cx="5829300" cy="21793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764" y="2905760"/>
            <a:ext cx="5829300" cy="6075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1168" y="9277458"/>
            <a:ext cx="1946282" cy="527403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788">
                <a:solidFill>
                  <a:schemeClr val="tx1"/>
                </a:solidFill>
              </a:defRPr>
            </a:lvl1pPr>
          </a:lstStyle>
          <a:p>
            <a:fld id="{1BD3336F-14F1-4A17-B404-44FE2FD55CA8}" type="datetimeFigureOut">
              <a:rPr kumimoji="1" lang="ja-JP" altLang="en-US" smtClean="0"/>
              <a:t>2025/5/21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43251" y="9277458"/>
            <a:ext cx="304547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tx1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98854" y="9277458"/>
            <a:ext cx="532274" cy="527403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</a:defRPr>
            </a:lvl1pPr>
          </a:lstStyle>
          <a:p>
            <a:fld id="{57306375-B095-4DC2-8818-8BE19186F14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1825645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kumimoji="1" sz="3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37160" indent="-13716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tx1"/>
        </a:buClr>
        <a:buFont typeface="Wingdings" pitchFamily="2" charset="2"/>
        <a:buChar char=""/>
        <a:defRPr kumimoji="1" sz="1650" kern="1200">
          <a:solidFill>
            <a:schemeClr val="tx1"/>
          </a:solidFill>
          <a:latin typeface="+mn-lt"/>
          <a:ea typeface="+mn-ea"/>
          <a:cs typeface="+mn-cs"/>
        </a:defRPr>
      </a:lvl1pPr>
      <a:lvl2pPr marL="30861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Font typeface="Wingdings" pitchFamily="2" charset="2"/>
        <a:buChar char="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48006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Font typeface="Wingdings" pitchFamily="2" charset="2"/>
        <a:buChar char="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65151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Font typeface="Wingdings" pitchFamily="2" charset="2"/>
        <a:buChar char=""/>
        <a:defRPr kumimoji="1"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82296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Font typeface="Wingdings" pitchFamily="2" charset="2"/>
        <a:buChar char=""/>
        <a:defRPr kumimoji="1"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6345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Font typeface="Wingdings" pitchFamily="2" charset="2"/>
        <a:buChar char=""/>
        <a:defRPr kumimoji="1"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10385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Font typeface="Wingdings" pitchFamily="2" charset="2"/>
        <a:buChar char=""/>
        <a:defRPr kumimoji="1"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2175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Font typeface="Wingdings" pitchFamily="2" charset="2"/>
        <a:buChar char=""/>
        <a:defRPr kumimoji="1"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5465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Font typeface="Wingdings" pitchFamily="2" charset="2"/>
        <a:buChar char=""/>
        <a:defRPr kumimoji="1"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emf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-4762" y="5339044"/>
            <a:ext cx="6867524" cy="37544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正方形/長方形 25"/>
          <p:cNvSpPr/>
          <p:nvPr/>
        </p:nvSpPr>
        <p:spPr>
          <a:xfrm>
            <a:off x="-4762" y="2962326"/>
            <a:ext cx="6867524" cy="66172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ja-JP" altLang="en-US" sz="1100" kern="100" dirty="0">
                <a:solidFill>
                  <a:schemeClr val="bg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　</a:t>
            </a:r>
            <a:r>
              <a:rPr lang="ja-JP" altLang="ja-JP" sz="1100" kern="100" dirty="0">
                <a:solidFill>
                  <a:schemeClr val="bg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高次脳機能障がい（こうじのうきのうしょうがい）とは、</a:t>
            </a:r>
            <a:endParaRPr lang="en-US" altLang="ja-JP" sz="1100" kern="100" dirty="0">
              <a:solidFill>
                <a:schemeClr val="bg1">
                  <a:lumMod val="75000"/>
                  <a:lumOff val="2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ja-JP" altLang="en-US" sz="1100" kern="100" dirty="0">
                <a:solidFill>
                  <a:schemeClr val="bg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　</a:t>
            </a:r>
            <a:r>
              <a:rPr lang="ja-JP" altLang="ja-JP" sz="1100" kern="100" dirty="0">
                <a:solidFill>
                  <a:schemeClr val="bg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脳卒中や交通事故などにより脳が傷ついたことによって起こる、認知機能などの障がいを</a:t>
            </a:r>
            <a:r>
              <a:rPr lang="ja-JP" altLang="en-US" sz="1100" kern="100" dirty="0">
                <a:solidFill>
                  <a:schemeClr val="bg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い</a:t>
            </a:r>
            <a:r>
              <a:rPr lang="ja-JP" altLang="ja-JP" sz="1100" kern="100" dirty="0">
                <a:solidFill>
                  <a:schemeClr val="bg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います。</a:t>
            </a:r>
          </a:p>
          <a:p>
            <a:pPr>
              <a:spcAft>
                <a:spcPts val="0"/>
              </a:spcAft>
            </a:pPr>
            <a:r>
              <a:rPr lang="ja-JP" altLang="en-US" sz="1100" kern="100" dirty="0">
                <a:solidFill>
                  <a:schemeClr val="bg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　</a:t>
            </a:r>
            <a:r>
              <a:rPr lang="ja-JP" altLang="ja-JP" sz="1100" kern="100" dirty="0">
                <a:solidFill>
                  <a:schemeClr val="bg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高次脳機能障がいについて</a:t>
            </a:r>
            <a:r>
              <a:rPr lang="ja-JP" altLang="en-US" sz="1100" kern="100" dirty="0">
                <a:solidFill>
                  <a:schemeClr val="bg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、この機会に一緒に考えてみませんか？ </a:t>
            </a:r>
            <a:r>
              <a:rPr lang="ja-JP" altLang="ja-JP" sz="1100" kern="100" dirty="0">
                <a:solidFill>
                  <a:schemeClr val="bg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みなさまのご参加をお待ちしております。</a:t>
            </a:r>
          </a:p>
          <a:p>
            <a:pPr>
              <a:spcAft>
                <a:spcPts val="0"/>
              </a:spcAft>
            </a:pPr>
            <a:r>
              <a:rPr lang="en-US" altLang="ja-JP" sz="400" kern="100" dirty="0">
                <a:solidFill>
                  <a:schemeClr val="bg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-121966" y="719325"/>
            <a:ext cx="6934541" cy="203132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kumimoji="1" lang="ja-JP" altLang="en-US" sz="6300" b="1" dirty="0">
                <a:solidFill>
                  <a:schemeClr val="bg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高次脳機能障がい</a:t>
            </a:r>
          </a:p>
          <a:p>
            <a:r>
              <a:rPr kumimoji="1" lang="ja-JP" altLang="en-US" sz="6300" b="1" dirty="0">
                <a:solidFill>
                  <a:schemeClr val="bg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を知ろう！</a:t>
            </a:r>
            <a:r>
              <a:rPr kumimoji="1" lang="en-US" altLang="ja-JP" sz="6300" b="1" dirty="0">
                <a:solidFill>
                  <a:schemeClr val="bg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!</a:t>
            </a:r>
            <a:endParaRPr kumimoji="1" lang="ja-JP" altLang="en-US" sz="6300" b="1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テキスト ボックス 3"/>
          <p:cNvSpPr txBox="1"/>
          <p:nvPr/>
        </p:nvSpPr>
        <p:spPr>
          <a:xfrm>
            <a:off x="0" y="2595480"/>
            <a:ext cx="6867524" cy="31034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rot="0" spcFirstLastPara="0" vert="horz" wrap="square" lIns="74295" tIns="8890" rIns="74295" bIns="88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altLang="en-US" sz="1900" b="1" kern="100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 </a:t>
            </a:r>
            <a:r>
              <a:rPr lang="ja-JP" sz="1900" b="1" kern="100" dirty="0">
                <a:ln>
                  <a:noFill/>
                </a:ln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～脳卒中や事故などのあと、もしかすると！？～</a:t>
            </a:r>
            <a:endParaRPr lang="ja-JP" sz="1900" b="1" kern="100" dirty="0">
              <a:solidFill>
                <a:schemeClr val="bg1">
                  <a:lumMod val="75000"/>
                  <a:lumOff val="25000"/>
                </a:schemeClr>
              </a:solidFill>
              <a:effectLst/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</p:txBody>
      </p:sp>
      <p:grpSp>
        <p:nvGrpSpPr>
          <p:cNvPr id="29" name="グループ化 28">
            <a:extLst>
              <a:ext uri="{FF2B5EF4-FFF2-40B4-BE49-F238E27FC236}">
                <a16:creationId xmlns:a16="http://schemas.microsoft.com/office/drawing/2014/main" id="{991D61DC-7717-4984-9761-15BB6EC6151E}"/>
              </a:ext>
            </a:extLst>
          </p:cNvPr>
          <p:cNvGrpSpPr/>
          <p:nvPr/>
        </p:nvGrpSpPr>
        <p:grpSpPr>
          <a:xfrm>
            <a:off x="77616" y="234213"/>
            <a:ext cx="6711883" cy="631118"/>
            <a:chOff x="73257" y="375404"/>
            <a:chExt cx="6711883" cy="631118"/>
          </a:xfrm>
        </p:grpSpPr>
        <p:grpSp>
          <p:nvGrpSpPr>
            <p:cNvPr id="28" name="グループ化 27">
              <a:extLst>
                <a:ext uri="{FF2B5EF4-FFF2-40B4-BE49-F238E27FC236}">
                  <a16:creationId xmlns:a16="http://schemas.microsoft.com/office/drawing/2014/main" id="{56CA442D-4BE4-4F1D-A420-2914683B3DBF}"/>
                </a:ext>
              </a:extLst>
            </p:cNvPr>
            <p:cNvGrpSpPr/>
            <p:nvPr/>
          </p:nvGrpSpPr>
          <p:grpSpPr>
            <a:xfrm>
              <a:off x="73257" y="375404"/>
              <a:ext cx="2578702" cy="631118"/>
              <a:chOff x="114339" y="299280"/>
              <a:chExt cx="2578702" cy="631118"/>
            </a:xfrm>
          </p:grpSpPr>
          <p:sp>
            <p:nvSpPr>
              <p:cNvPr id="16" name="対角する 2 つの角を切り取った四角形 15"/>
              <p:cNvSpPr/>
              <p:nvPr/>
            </p:nvSpPr>
            <p:spPr>
              <a:xfrm>
                <a:off x="114339" y="299280"/>
                <a:ext cx="2578702" cy="631118"/>
              </a:xfrm>
              <a:prstGeom prst="snip2DiagRect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/>
              </a:p>
            </p:txBody>
          </p:sp>
          <p:grpSp>
            <p:nvGrpSpPr>
              <p:cNvPr id="23" name="グループ化 22">
                <a:extLst>
                  <a:ext uri="{FF2B5EF4-FFF2-40B4-BE49-F238E27FC236}">
                    <a16:creationId xmlns:a16="http://schemas.microsoft.com/office/drawing/2014/main" id="{B4A4EFAB-DF07-4C3F-8102-B0F79CFB0E52}"/>
                  </a:ext>
                </a:extLst>
              </p:cNvPr>
              <p:cNvGrpSpPr/>
              <p:nvPr/>
            </p:nvGrpSpPr>
            <p:grpSpPr>
              <a:xfrm>
                <a:off x="122587" y="468107"/>
                <a:ext cx="2449004" cy="400110"/>
                <a:chOff x="122587" y="468107"/>
                <a:chExt cx="2449004" cy="400110"/>
              </a:xfrm>
            </p:grpSpPr>
            <p:pic>
              <p:nvPicPr>
                <p:cNvPr id="17" name="図 16" descr="\\10.19.12.25\tisui\011　高次脳機能障がい及びその関連障がい支援事業\20 普及啓発事業\R2\02　イオンとの打ち合わせ準備\poster_yoko_png.png"/>
                <p:cNvPicPr/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339873" y="474648"/>
                  <a:ext cx="1231718" cy="381736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8" name="図 17"/>
                <p:cNvPicPr/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22587" y="505187"/>
                  <a:ext cx="976757" cy="352284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36" name="テキスト ボックス 35"/>
                <p:cNvSpPr txBox="1"/>
                <p:nvPr/>
              </p:nvSpPr>
              <p:spPr>
                <a:xfrm>
                  <a:off x="918109" y="468107"/>
                  <a:ext cx="105410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en-US" altLang="ja-JP" sz="2000" b="1" dirty="0">
                      <a:solidFill>
                        <a:schemeClr val="bg1"/>
                      </a:solidFill>
                    </a:rPr>
                    <a:t>×</a:t>
                  </a:r>
                  <a:endParaRPr kumimoji="1" lang="ja-JP" altLang="en-US" sz="2000" b="1" dirty="0">
                    <a:solidFill>
                      <a:schemeClr val="bg1"/>
                    </a:solidFill>
                  </a:endParaRPr>
                </a:p>
              </p:txBody>
            </p:sp>
          </p:grpSp>
        </p:grpSp>
        <p:sp>
          <p:nvSpPr>
            <p:cNvPr id="37" name="テキスト ボックス 1"/>
            <p:cNvSpPr txBox="1"/>
            <p:nvPr/>
          </p:nvSpPr>
          <p:spPr>
            <a:xfrm>
              <a:off x="2729639" y="376522"/>
              <a:ext cx="4055501" cy="630000"/>
            </a:xfrm>
            <a:prstGeom prst="snip2DiagRect">
              <a:avLst/>
            </a:prstGeom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ot="0" spcFirstLastPara="0" vert="horz" wrap="square" lIns="74295" tIns="8890" rIns="74295" bIns="889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just">
                <a:spcAft>
                  <a:spcPts val="0"/>
                </a:spcAft>
              </a:pPr>
              <a:r>
                <a:rPr lang="ja-JP" altLang="en-US" sz="1600" kern="100" dirty="0">
                  <a:effectLst>
                    <a:outerShdw blurRad="38100" dist="19050" dir="2700000" algn="tl">
                      <a:schemeClr val="dk1">
                        <a:alpha val="40000"/>
                      </a:schemeClr>
                    </a:outerShd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大阪府</a:t>
              </a:r>
              <a:r>
                <a:rPr lang="ja-JP" altLang="en-US" sz="1600" kern="100" dirty="0" err="1">
                  <a:effectLst>
                    <a:outerShdw blurRad="38100" dist="19050" dir="2700000" algn="tl">
                      <a:schemeClr val="dk1">
                        <a:alpha val="40000"/>
                      </a:schemeClr>
                    </a:outerShd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高次脳機能障がい</a:t>
              </a:r>
              <a:r>
                <a:rPr lang="ja-JP" altLang="en-US" sz="1600" kern="100" dirty="0">
                  <a:effectLst>
                    <a:outerShdw blurRad="38100" dist="19050" dir="2700000" algn="tl">
                      <a:schemeClr val="dk1">
                        <a:alpha val="40000"/>
                      </a:schemeClr>
                    </a:outerShd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普及啓発イベント</a:t>
              </a:r>
              <a:endParaRPr lang="ja-JP" sz="1000" kern="1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</p:txBody>
        </p:sp>
      </p:grpSp>
      <p:sp>
        <p:nvSpPr>
          <p:cNvPr id="38" name="テキスト ボックス 2"/>
          <p:cNvSpPr txBox="1">
            <a:spLocks noChangeArrowheads="1"/>
          </p:cNvSpPr>
          <p:nvPr/>
        </p:nvSpPr>
        <p:spPr bwMode="auto">
          <a:xfrm>
            <a:off x="0" y="8498507"/>
            <a:ext cx="1209687" cy="294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ts val="1200"/>
              </a:lnSpc>
              <a:spcAft>
                <a:spcPts val="0"/>
              </a:spcAft>
            </a:pPr>
            <a:r>
              <a:rPr lang="en-US" sz="750" kern="100" dirty="0">
                <a:solidFill>
                  <a:schemeClr val="bg2">
                    <a:lumMod val="75000"/>
                  </a:schemeClr>
                </a:solidFill>
                <a:effectLst/>
                <a:latin typeface="Segoe UI Symbol" panose="020B0502040204020203" pitchFamily="34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🄫2014 </a:t>
            </a:r>
            <a:r>
              <a:rPr lang="ja-JP" sz="750" kern="100" dirty="0">
                <a:solidFill>
                  <a:schemeClr val="bg2">
                    <a:lumMod val="75000"/>
                  </a:schemeClr>
                </a:solidFill>
                <a:effectLst/>
                <a:latin typeface="ＭＳ ゴシック" panose="020B0609070205080204" pitchFamily="49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大阪府も</a:t>
            </a:r>
            <a:r>
              <a:rPr lang="ja-JP" sz="750" kern="100" dirty="0" err="1">
                <a:solidFill>
                  <a:schemeClr val="bg2">
                    <a:lumMod val="75000"/>
                  </a:schemeClr>
                </a:solidFill>
                <a:effectLst/>
                <a:latin typeface="ＭＳ ゴシック" panose="020B0609070205080204" pitchFamily="49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ずやん</a:t>
            </a:r>
            <a:endParaRPr lang="ja-JP" sz="750" kern="100" dirty="0">
              <a:solidFill>
                <a:schemeClr val="bg2">
                  <a:lumMod val="75000"/>
                </a:schemeClr>
              </a:solidFill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grpSp>
        <p:nvGrpSpPr>
          <p:cNvPr id="31" name="グループ化 30">
            <a:extLst>
              <a:ext uri="{FF2B5EF4-FFF2-40B4-BE49-F238E27FC236}">
                <a16:creationId xmlns:a16="http://schemas.microsoft.com/office/drawing/2014/main" id="{F12FA107-0D4E-4D08-8C5C-26F948D028FD}"/>
              </a:ext>
            </a:extLst>
          </p:cNvPr>
          <p:cNvGrpSpPr/>
          <p:nvPr/>
        </p:nvGrpSpPr>
        <p:grpSpPr>
          <a:xfrm>
            <a:off x="-96363" y="3806093"/>
            <a:ext cx="6943035" cy="1667605"/>
            <a:chOff x="-22709" y="3800341"/>
            <a:chExt cx="7142955" cy="1667605"/>
          </a:xfrm>
        </p:grpSpPr>
        <p:sp>
          <p:nvSpPr>
            <p:cNvPr id="10" name="吹き出し: 四角形 6"/>
            <p:cNvSpPr/>
            <p:nvPr/>
          </p:nvSpPr>
          <p:spPr>
            <a:xfrm>
              <a:off x="-22709" y="3800341"/>
              <a:ext cx="7142955" cy="1667605"/>
            </a:xfrm>
            <a:prstGeom prst="wedgeRectCallout">
              <a:avLst>
                <a:gd name="adj1" fmla="val 49717"/>
                <a:gd name="adj2" fmla="val -14704"/>
              </a:avLst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spcAft>
                  <a:spcPts val="0"/>
                </a:spcAft>
              </a:pPr>
              <a:r>
                <a:rPr lang="en-US" altLang="ja-JP" sz="2400" kern="100" dirty="0">
                  <a:effectLst/>
                  <a:latin typeface="ＭＳ ゴシック" panose="020B0609070205080204" pitchFamily="49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 </a:t>
              </a:r>
              <a:r>
                <a:rPr lang="ja-JP" sz="2400" kern="100" dirty="0">
                  <a:effectLst/>
                  <a:latin typeface="ＭＳ ゴシック" panose="020B0609070205080204" pitchFamily="49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令和</a:t>
              </a:r>
              <a:r>
                <a:rPr lang="ja-JP" altLang="en-US" sz="3200" b="1" kern="100" dirty="0">
                  <a:effectLst/>
                  <a:latin typeface="ＭＳ ゴシック" panose="020B0609070205080204" pitchFamily="49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７</a:t>
              </a:r>
              <a:r>
                <a:rPr lang="ja-JP" sz="2400" kern="100" dirty="0">
                  <a:effectLst/>
                  <a:latin typeface="ＭＳ ゴシック" panose="020B0609070205080204" pitchFamily="49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年</a:t>
              </a:r>
              <a:r>
                <a:rPr lang="ja-JP" altLang="en-US" sz="3200" b="1" kern="100" dirty="0">
                  <a:latin typeface="ＭＳ ゴシック" panose="020B0609070205080204" pitchFamily="49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６</a:t>
              </a:r>
              <a:r>
                <a:rPr lang="ja-JP" sz="2400" kern="100" dirty="0">
                  <a:effectLst/>
                  <a:latin typeface="ＭＳ ゴシック" panose="020B0609070205080204" pitchFamily="49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月</a:t>
              </a:r>
              <a:r>
                <a:rPr lang="ja-JP" altLang="en-US" sz="3200" b="1" kern="100" dirty="0">
                  <a:effectLst/>
                  <a:latin typeface="ＭＳ ゴシック" panose="020B0609070205080204" pitchFamily="49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１４</a:t>
              </a:r>
              <a:r>
                <a:rPr lang="ja-JP" sz="2400" kern="100" dirty="0">
                  <a:effectLst/>
                  <a:latin typeface="ＭＳ ゴシック" panose="020B0609070205080204" pitchFamily="49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日（</a:t>
              </a:r>
              <a:r>
                <a:rPr lang="ja-JP" altLang="en-US" sz="2400" kern="100" dirty="0">
                  <a:effectLst/>
                  <a:latin typeface="ＭＳ ゴシック" panose="020B0609070205080204" pitchFamily="49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土</a:t>
              </a:r>
              <a:r>
                <a:rPr lang="ja-JP" sz="2400" kern="100" dirty="0">
                  <a:effectLst/>
                  <a:latin typeface="ＭＳ ゴシック" panose="020B0609070205080204" pitchFamily="49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）</a:t>
              </a:r>
              <a:r>
                <a:rPr lang="ja-JP" sz="3200" b="1" kern="100" dirty="0">
                  <a:effectLst/>
                  <a:latin typeface="ＭＳ ゴシック" panose="020B0609070205080204" pitchFamily="49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１０：００～１</a:t>
              </a:r>
              <a:r>
                <a:rPr lang="ja-JP" altLang="en-US" sz="3200" b="1" kern="100" dirty="0">
                  <a:effectLst/>
                  <a:latin typeface="ＭＳ ゴシック" panose="020B0609070205080204" pitchFamily="49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５</a:t>
              </a:r>
              <a:r>
                <a:rPr lang="ja-JP" sz="3200" b="1" kern="100" dirty="0">
                  <a:effectLst/>
                  <a:latin typeface="ＭＳ ゴシック" panose="020B0609070205080204" pitchFamily="49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：００</a:t>
              </a:r>
              <a:endParaRPr lang="ja-JP" sz="2400" kern="100" dirty="0"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endParaRPr>
            </a:p>
            <a:p>
              <a:pPr algn="just">
                <a:spcAft>
                  <a:spcPts val="0"/>
                </a:spcAft>
              </a:pPr>
              <a:r>
                <a:rPr lang="ja-JP" altLang="en-US" sz="2100" b="1" kern="100" dirty="0">
                  <a:latin typeface="ＭＳ ゴシック" panose="020B0609070205080204" pitchFamily="49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 　</a:t>
              </a:r>
              <a:r>
                <a:rPr lang="ja-JP" altLang="en-US" sz="2100" b="1" kern="100" dirty="0">
                  <a:effectLst/>
                  <a:latin typeface="ＭＳ ゴシック" panose="020B0609070205080204" pitchFamily="49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会場　</a:t>
              </a:r>
              <a:r>
                <a:rPr lang="ja-JP" sz="2100" b="1" kern="100" dirty="0">
                  <a:effectLst/>
                  <a:latin typeface="ＭＳ ゴシック" panose="020B0609070205080204" pitchFamily="49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イオンモール</a:t>
              </a:r>
              <a:r>
                <a:rPr lang="ja-JP" altLang="en-US" sz="2100" b="1" kern="100" dirty="0">
                  <a:effectLst/>
                  <a:latin typeface="ＭＳ ゴシック" panose="020B0609070205080204" pitchFamily="49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四條畷　</a:t>
              </a:r>
              <a:r>
                <a:rPr lang="ja-JP" altLang="en-US" sz="2100" b="1" kern="100" dirty="0">
                  <a:latin typeface="ＭＳ ゴシック" panose="020B0609070205080204" pitchFamily="49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１</a:t>
              </a:r>
              <a:r>
                <a:rPr lang="ja-JP" sz="2100" b="1" kern="100" dirty="0">
                  <a:effectLst/>
                  <a:latin typeface="ＭＳ ゴシック" panose="020B0609070205080204" pitchFamily="49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階　</a:t>
              </a:r>
              <a:r>
                <a:rPr lang="ja-JP" altLang="en-US" sz="2100" b="1" kern="100" dirty="0">
                  <a:latin typeface="ＭＳ ゴシック" panose="020B0609070205080204" pitchFamily="49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風のコート</a:t>
              </a:r>
              <a:endParaRPr lang="en-US" altLang="ja-JP" sz="2100" b="1" kern="100" dirty="0">
                <a:effectLst/>
                <a:latin typeface="ＭＳ ゴシック" panose="020B0609070205080204" pitchFamily="49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algn="just">
                <a:spcAft>
                  <a:spcPts val="0"/>
                </a:spcAft>
              </a:pPr>
              <a:endParaRPr lang="en-US" altLang="ja-JP" sz="500" b="1" kern="100" dirty="0">
                <a:effectLst/>
                <a:latin typeface="ＭＳ ゴシック" panose="020B0609070205080204" pitchFamily="49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algn="just">
                <a:spcAft>
                  <a:spcPts val="0"/>
                </a:spcAft>
              </a:pPr>
              <a:r>
                <a:rPr lang="en-US" altLang="ja-JP" sz="1400" b="1" kern="100" dirty="0">
                  <a:latin typeface="ＭＳ ゴシック" panose="020B0609070205080204" pitchFamily="49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                                        </a:t>
              </a:r>
              <a:r>
                <a:rPr lang="ja-JP" altLang="en-US" sz="1400" b="1" kern="100" dirty="0">
                  <a:latin typeface="ＭＳ ゴシック" panose="020B0609070205080204" pitchFamily="49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　</a:t>
              </a:r>
              <a:r>
                <a:rPr lang="en-US" altLang="ja-JP" sz="1400" b="1" kern="100" dirty="0">
                  <a:latin typeface="ＭＳ ゴシック" panose="020B0609070205080204" pitchFamily="49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(</a:t>
              </a:r>
              <a:r>
                <a:rPr lang="ja-JP" altLang="en-US" sz="1400" b="1" kern="100" dirty="0">
                  <a:latin typeface="ＭＳ ゴシック" panose="020B0609070205080204" pitchFamily="49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大阪府四條畷市</a:t>
              </a:r>
              <a:r>
                <a:rPr lang="zh-TW" altLang="en-US" sz="1400" b="1" kern="100" dirty="0">
                  <a:latin typeface="ＭＳ ゴシック" panose="020B0609070205080204" pitchFamily="49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砂</a:t>
              </a:r>
              <a:r>
                <a:rPr lang="ja-JP" altLang="en-US" sz="1400" b="1" kern="100" dirty="0">
                  <a:latin typeface="ＭＳ ゴシック" panose="020B0609070205080204" pitchFamily="49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４－３－２）</a:t>
              </a:r>
              <a:endParaRPr lang="en-US" altLang="ja-JP" sz="1400" b="1" kern="100" dirty="0">
                <a:latin typeface="ＭＳ ゴシック" panose="020B0609070205080204" pitchFamily="49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algn="just">
                <a:spcAft>
                  <a:spcPts val="0"/>
                </a:spcAft>
              </a:pPr>
              <a:endParaRPr lang="en-US" altLang="ja-JP" sz="500" b="1" kern="1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algn="just">
                <a:spcAft>
                  <a:spcPts val="0"/>
                </a:spcAft>
              </a:pPr>
              <a:r>
                <a:rPr lang="en-US" altLang="ja-JP" sz="1200" kern="100" dirty="0">
                  <a:effectLst/>
                  <a:latin typeface="ＭＳ ゴシック" panose="020B0609070205080204" pitchFamily="49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                                              </a:t>
              </a:r>
              <a:r>
                <a:rPr lang="ja-JP" altLang="en-US" sz="1200" kern="100" dirty="0">
                  <a:effectLst/>
                  <a:latin typeface="ＭＳ ゴシック" panose="020B0609070205080204" pitchFamily="49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　　</a:t>
              </a:r>
              <a:r>
                <a:rPr lang="ja-JP" sz="1200" kern="100" dirty="0">
                  <a:effectLst/>
                  <a:latin typeface="ＭＳ ゴシック" panose="020B0609070205080204" pitchFamily="49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最寄</a:t>
              </a:r>
              <a:r>
                <a:rPr lang="ja-JP" altLang="en-US" sz="1200" kern="100" dirty="0">
                  <a:effectLst/>
                  <a:latin typeface="ＭＳ ゴシック" panose="020B0609070205080204" pitchFamily="49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バス停</a:t>
              </a:r>
              <a:r>
                <a:rPr lang="ja-JP" sz="1200" kern="100" dirty="0">
                  <a:effectLst/>
                  <a:latin typeface="ＭＳ ゴシック" panose="020B0609070205080204" pitchFamily="49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　</a:t>
              </a:r>
              <a:r>
                <a:rPr lang="ja-JP" altLang="en-US" sz="1200" kern="100" dirty="0">
                  <a:latin typeface="ＭＳ ゴシック" panose="020B0609070205080204" pitchFamily="49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 </a:t>
              </a:r>
              <a:endParaRPr lang="en-US" altLang="ja-JP" sz="1200" kern="100" dirty="0">
                <a:latin typeface="ＭＳ ゴシック" panose="020B0609070205080204" pitchFamily="49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algn="just">
                <a:spcAft>
                  <a:spcPts val="0"/>
                </a:spcAft>
              </a:pPr>
              <a:r>
                <a:rPr lang="ja-JP" altLang="en-US" sz="1200" kern="100" dirty="0">
                  <a:latin typeface="ＭＳ ゴシック" panose="020B0609070205080204" pitchFamily="49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　　　　　　　　　　　　　　　　　　　　　　　　　　　　　　　　　　　　　　京阪バス「イオンモール四條畷」停留所下車</a:t>
              </a:r>
              <a:endParaRPr lang="en-US" altLang="ja-JP" sz="1200" b="1" kern="100" dirty="0">
                <a:solidFill>
                  <a:srgbClr val="FF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cs typeface="Times New Roman" panose="02020603050405020304" pitchFamily="18" charset="0"/>
              </a:endParaRPr>
            </a:p>
            <a:p>
              <a:pPr algn="just">
                <a:spcAft>
                  <a:spcPts val="0"/>
                </a:spcAft>
              </a:pPr>
              <a:r>
                <a:rPr lang="ja-JP" altLang="en-US" sz="1400" b="1" kern="100" dirty="0">
                  <a:solidFill>
                    <a:srgbClr val="FF0000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  <a:cs typeface="Times New Roman" panose="02020603050405020304" pitchFamily="18" charset="0"/>
                </a:rPr>
                <a:t>　　　　　　　　　　　　　　　　　　　　　</a:t>
              </a:r>
              <a:endParaRPr lang="en-US" altLang="ja-JP" sz="1400" b="1" kern="100" dirty="0">
                <a:solidFill>
                  <a:srgbClr val="FF0000"/>
                </a:solidFill>
                <a:effectLst/>
                <a:latin typeface="ＭＳ ゴシック" panose="020B0609070205080204" pitchFamily="49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algn="just">
                <a:spcAft>
                  <a:spcPts val="0"/>
                </a:spcAft>
              </a:pPr>
              <a:r>
                <a:rPr lang="ja-JP" altLang="en-US" sz="1100" kern="100" dirty="0">
                  <a:effectLst/>
                  <a:latin typeface="ＭＳ ゴシック" panose="020B0609070205080204" pitchFamily="49" charset="-128"/>
                  <a:ea typeface="ＭＳ ゴシック" panose="020B0609070205080204" pitchFamily="49" charset="-128"/>
                  <a:cs typeface="Times New Roman" panose="02020603050405020304" pitchFamily="18" charset="0"/>
                </a:rPr>
                <a:t>　　　　　　　　　　　　　　　　　　　　　　　　　　　</a:t>
              </a:r>
              <a:endParaRPr lang="ja-JP" sz="1600" b="1" kern="100" dirty="0">
                <a:effectLst/>
                <a:latin typeface="BIZ UDゴシック" panose="020B0400000000000000" pitchFamily="49" charset="-128"/>
                <a:ea typeface="BIZ UDゴシック" panose="020B0400000000000000" pitchFamily="49" charset="-128"/>
                <a:cs typeface="Times New Roman" panose="02020603050405020304" pitchFamily="18" charset="0"/>
              </a:endParaRPr>
            </a:p>
          </p:txBody>
        </p:sp>
        <p:sp>
          <p:nvSpPr>
            <p:cNvPr id="8" name="テキスト ボックス 1"/>
            <p:cNvSpPr txBox="1"/>
            <p:nvPr/>
          </p:nvSpPr>
          <p:spPr>
            <a:xfrm>
              <a:off x="317292" y="4679424"/>
              <a:ext cx="3098523" cy="496590"/>
            </a:xfrm>
            <a:prstGeom prst="wedgeRoundRectCallout">
              <a:avLst>
                <a:gd name="adj1" fmla="val 16876"/>
                <a:gd name="adj2" fmla="val 50056"/>
                <a:gd name="adj3" fmla="val 16667"/>
              </a:avLst>
            </a:prstGeom>
            <a:ln w="34925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ot="0" spcFirstLastPara="0" vert="horz" wrap="square" lIns="74295" tIns="8890" rIns="74295" bIns="889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just">
                <a:spcAft>
                  <a:spcPts val="0"/>
                </a:spcAft>
              </a:pPr>
              <a:r>
                <a:rPr lang="ja-JP" altLang="en-US" sz="1400" kern="100" dirty="0">
                  <a:effectLst>
                    <a:outerShdw blurRad="38100" dist="19050" dir="2700000" algn="tl">
                      <a:schemeClr val="dk1">
                        <a:alpha val="40000"/>
                      </a:schemeClr>
                    </a:outerShd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福祉事業所で作った</a:t>
              </a:r>
            </a:p>
            <a:p>
              <a:pPr algn="just">
                <a:spcAft>
                  <a:spcPts val="0"/>
                </a:spcAft>
              </a:pPr>
              <a:r>
                <a:rPr lang="ja-JP" altLang="en-US" sz="1400" kern="100" dirty="0">
                  <a:effectLst>
                    <a:outerShdw blurRad="38100" dist="19050" dir="2700000" algn="tl">
                      <a:schemeClr val="dk1">
                        <a:alpha val="40000"/>
                      </a:schemeClr>
                    </a:outerShd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お菓子も配布します！（先着</a:t>
              </a:r>
              <a:r>
                <a:rPr lang="en-US" altLang="ja-JP" sz="1400" kern="100" dirty="0">
                  <a:solidFill>
                    <a:schemeClr val="bg1"/>
                  </a:solidFill>
                  <a:effectLst>
                    <a:outerShdw blurRad="38100" dist="19050" dir="2700000" algn="tl">
                      <a:schemeClr val="dk1">
                        <a:alpha val="40000"/>
                      </a:schemeClr>
                    </a:outerShd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150</a:t>
              </a:r>
              <a:r>
                <a:rPr lang="ja-JP" altLang="en-US" sz="1400" kern="100" dirty="0">
                  <a:solidFill>
                    <a:schemeClr val="bg1"/>
                  </a:solidFill>
                  <a:effectLst>
                    <a:outerShdw blurRad="38100" dist="19050" dir="2700000" algn="tl">
                      <a:schemeClr val="dk1">
                        <a:alpha val="40000"/>
                      </a:schemeClr>
                    </a:outerShd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名</a:t>
              </a:r>
              <a:r>
                <a:rPr lang="ja-JP" altLang="en-US" sz="1400" kern="100" dirty="0">
                  <a:effectLst>
                    <a:outerShdw blurRad="38100" dist="19050" dir="2700000" algn="tl">
                      <a:schemeClr val="dk1">
                        <a:alpha val="40000"/>
                      </a:schemeClr>
                    </a:outerShd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）</a:t>
              </a:r>
              <a:endParaRPr lang="ja-JP" sz="900" kern="1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</p:txBody>
        </p:sp>
      </p:grpSp>
      <p:sp>
        <p:nvSpPr>
          <p:cNvPr id="40" name="テキスト ボックス 39"/>
          <p:cNvSpPr txBox="1"/>
          <p:nvPr/>
        </p:nvSpPr>
        <p:spPr>
          <a:xfrm>
            <a:off x="1706506" y="677942"/>
            <a:ext cx="1057751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300" dirty="0">
                <a:ln w="3175">
                  <a:noFill/>
                </a:ln>
                <a:solidFill>
                  <a:srgbClr val="FAB3D6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脳</a:t>
            </a:r>
          </a:p>
        </p:txBody>
      </p: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F7D78199-8E46-4FB1-BF96-9BFFB9893FF6}"/>
              </a:ext>
            </a:extLst>
          </p:cNvPr>
          <p:cNvGrpSpPr/>
          <p:nvPr/>
        </p:nvGrpSpPr>
        <p:grpSpPr>
          <a:xfrm>
            <a:off x="61994" y="8875295"/>
            <a:ext cx="6750581" cy="983787"/>
            <a:chOff x="61994" y="8887354"/>
            <a:chExt cx="6750581" cy="983787"/>
          </a:xfrm>
        </p:grpSpPr>
        <p:sp>
          <p:nvSpPr>
            <p:cNvPr id="24" name="吹き出し: 四角形 21"/>
            <p:cNvSpPr/>
            <p:nvPr/>
          </p:nvSpPr>
          <p:spPr>
            <a:xfrm>
              <a:off x="61994" y="8889598"/>
              <a:ext cx="3054880" cy="981543"/>
            </a:xfrm>
            <a:prstGeom prst="roundRect">
              <a:avLst/>
            </a:prstGeom>
            <a:solidFill>
              <a:schemeClr val="bg2">
                <a:lumMod val="20000"/>
                <a:lumOff val="80000"/>
              </a:schemeClr>
            </a:solidFill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spcAft>
                  <a:spcPts val="0"/>
                </a:spcAft>
              </a:pPr>
              <a:r>
                <a:rPr lang="ja-JP" altLang="en-US" sz="1000" b="1" kern="100" dirty="0">
                  <a:solidFill>
                    <a:schemeClr val="bg1">
                      <a:lumMod val="75000"/>
                      <a:lumOff val="25000"/>
                    </a:schemeClr>
                  </a:solidFill>
                  <a:effectLst/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イベントについての</a:t>
              </a:r>
              <a:r>
                <a:rPr lang="ja-JP" sz="1000" b="1" kern="100" dirty="0">
                  <a:solidFill>
                    <a:schemeClr val="bg1">
                      <a:lumMod val="75000"/>
                      <a:lumOff val="25000"/>
                    </a:schemeClr>
                  </a:solidFill>
                  <a:effectLst/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お問合せ先</a:t>
              </a:r>
              <a:r>
                <a:rPr lang="ja-JP" sz="1000" kern="100" dirty="0">
                  <a:solidFill>
                    <a:schemeClr val="bg1">
                      <a:lumMod val="75000"/>
                      <a:lumOff val="25000"/>
                    </a:schemeClr>
                  </a:solidFill>
                  <a:effectLst/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 </a:t>
              </a:r>
              <a:r>
                <a:rPr lang="ja-JP" altLang="en-US" sz="1000" kern="100" dirty="0">
                  <a:solidFill>
                    <a:schemeClr val="bg1">
                      <a:lumMod val="75000"/>
                      <a:lumOff val="25000"/>
                    </a:schemeClr>
                  </a:solidFill>
                  <a:effectLst/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　</a:t>
              </a:r>
              <a:endParaRPr lang="en-US" altLang="ja-JP" sz="1000" kern="100" dirty="0">
                <a:solidFill>
                  <a:schemeClr val="bg1">
                    <a:lumMod val="75000"/>
                    <a:lumOff val="25000"/>
                  </a:schemeClr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algn="l">
                <a:spcAft>
                  <a:spcPts val="0"/>
                </a:spcAft>
              </a:pPr>
              <a:r>
                <a:rPr lang="ja-JP" sz="1000" kern="100" dirty="0">
                  <a:solidFill>
                    <a:schemeClr val="bg1">
                      <a:lumMod val="75000"/>
                      <a:lumOff val="25000"/>
                    </a:schemeClr>
                  </a:solidFill>
                  <a:effectLst/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大阪府</a:t>
              </a:r>
              <a:r>
                <a:rPr lang="en-US" altLang="ja-JP" sz="1000" kern="100" dirty="0">
                  <a:solidFill>
                    <a:schemeClr val="bg1">
                      <a:lumMod val="75000"/>
                      <a:lumOff val="25000"/>
                    </a:schemeClr>
                  </a:solidFill>
                  <a:effectLst/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 </a:t>
              </a:r>
              <a:r>
                <a:rPr lang="ja-JP" sz="1000" kern="100" dirty="0">
                  <a:solidFill>
                    <a:schemeClr val="bg1">
                      <a:lumMod val="75000"/>
                      <a:lumOff val="25000"/>
                    </a:schemeClr>
                  </a:solidFill>
                  <a:effectLst/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福祉部</a:t>
              </a:r>
              <a:r>
                <a:rPr lang="en-US" altLang="ja-JP" sz="1000" kern="100" dirty="0">
                  <a:solidFill>
                    <a:schemeClr val="bg1">
                      <a:lumMod val="75000"/>
                      <a:lumOff val="25000"/>
                    </a:schemeClr>
                  </a:solidFill>
                  <a:effectLst/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 </a:t>
              </a:r>
              <a:r>
                <a:rPr lang="ja-JP" sz="1000" kern="100" dirty="0" err="1">
                  <a:solidFill>
                    <a:schemeClr val="bg1">
                      <a:lumMod val="75000"/>
                      <a:lumOff val="25000"/>
                    </a:schemeClr>
                  </a:solidFill>
                  <a:effectLst/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障がい</a:t>
              </a:r>
              <a:r>
                <a:rPr lang="ja-JP" sz="1000" kern="100" dirty="0">
                  <a:solidFill>
                    <a:schemeClr val="bg1">
                      <a:lumMod val="75000"/>
                      <a:lumOff val="25000"/>
                    </a:schemeClr>
                  </a:solidFill>
                  <a:effectLst/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福祉室</a:t>
              </a:r>
              <a:r>
                <a:rPr lang="en-US" altLang="ja-JP" sz="1000" kern="100" dirty="0">
                  <a:solidFill>
                    <a:schemeClr val="bg1">
                      <a:lumMod val="75000"/>
                      <a:lumOff val="25000"/>
                    </a:schemeClr>
                  </a:solidFill>
                  <a:effectLst/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 </a:t>
              </a:r>
              <a:r>
                <a:rPr lang="ja-JP" sz="1000" kern="100" dirty="0">
                  <a:solidFill>
                    <a:schemeClr val="bg1">
                      <a:lumMod val="75000"/>
                      <a:lumOff val="25000"/>
                    </a:schemeClr>
                  </a:solidFill>
                  <a:effectLst/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地域生活支援課</a:t>
              </a:r>
              <a:endParaRPr lang="en-US" altLang="ja-JP" sz="1000" kern="100" dirty="0">
                <a:solidFill>
                  <a:schemeClr val="bg1">
                    <a:lumMod val="75000"/>
                    <a:lumOff val="25000"/>
                  </a:schemeClr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algn="l">
                <a:spcAft>
                  <a:spcPts val="0"/>
                </a:spcAft>
              </a:pPr>
              <a:r>
                <a:rPr lang="en-US" altLang="ja-JP" sz="1000" kern="100" dirty="0">
                  <a:solidFill>
                    <a:schemeClr val="bg1">
                      <a:lumMod val="75000"/>
                      <a:lumOff val="25000"/>
                    </a:schemeClr>
                  </a:solidFill>
                  <a:effectLst/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 </a:t>
              </a:r>
              <a:r>
                <a:rPr lang="ja-JP" sz="1000" kern="100" dirty="0">
                  <a:solidFill>
                    <a:schemeClr val="bg1">
                      <a:lumMod val="75000"/>
                      <a:lumOff val="25000"/>
                    </a:schemeClr>
                  </a:solidFill>
                  <a:effectLst/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「</a:t>
              </a:r>
              <a:r>
                <a:rPr lang="ja-JP" altLang="en-US" sz="1000" kern="100" dirty="0">
                  <a:solidFill>
                    <a:schemeClr val="bg1">
                      <a:lumMod val="75000"/>
                      <a:lumOff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高次脳機能障がい</a:t>
              </a:r>
              <a:r>
                <a:rPr lang="ja-JP" sz="1000" kern="100" dirty="0">
                  <a:solidFill>
                    <a:schemeClr val="bg1">
                      <a:lumMod val="75000"/>
                      <a:lumOff val="25000"/>
                    </a:schemeClr>
                  </a:solidFill>
                  <a:effectLst/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イベント担当」</a:t>
              </a:r>
              <a:endParaRPr lang="en-US" altLang="ja-JP" sz="1000" kern="100" dirty="0">
                <a:solidFill>
                  <a:schemeClr val="bg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algn="l">
                <a:spcAft>
                  <a:spcPts val="0"/>
                </a:spcAft>
              </a:pPr>
              <a:r>
                <a:rPr lang="en-US" sz="900" kern="100" dirty="0">
                  <a:solidFill>
                    <a:schemeClr val="bg1">
                      <a:lumMod val="75000"/>
                      <a:lumOff val="25000"/>
                    </a:schemeClr>
                  </a:solidFill>
                  <a:effectLst/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TEL: 06-6944-6671 </a:t>
              </a:r>
              <a:r>
                <a:rPr lang="ja-JP" altLang="en-US" sz="900" kern="100" dirty="0">
                  <a:solidFill>
                    <a:schemeClr val="bg1">
                      <a:lumMod val="75000"/>
                      <a:lumOff val="25000"/>
                    </a:schemeClr>
                  </a:solidFill>
                  <a:effectLst/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　</a:t>
              </a:r>
              <a:r>
                <a:rPr lang="en-US" sz="900" kern="100" dirty="0">
                  <a:solidFill>
                    <a:schemeClr val="bg1">
                      <a:lumMod val="75000"/>
                      <a:lumOff val="25000"/>
                    </a:schemeClr>
                  </a:solidFill>
                  <a:effectLst/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 FAX: 06-</a:t>
              </a:r>
              <a:r>
                <a:rPr lang="ja-JP" sz="900" kern="100" dirty="0">
                  <a:solidFill>
                    <a:schemeClr val="bg1">
                      <a:lumMod val="75000"/>
                      <a:lumOff val="25000"/>
                    </a:schemeClr>
                  </a:solidFill>
                  <a:effectLst/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６</a:t>
              </a:r>
              <a:r>
                <a:rPr lang="en-US" sz="900" kern="100" dirty="0">
                  <a:solidFill>
                    <a:schemeClr val="bg1">
                      <a:lumMod val="75000"/>
                      <a:lumOff val="25000"/>
                    </a:schemeClr>
                  </a:solidFill>
                  <a:effectLst/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944-2237</a:t>
              </a:r>
              <a:endParaRPr lang="ja-JP" sz="900" kern="100" dirty="0">
                <a:solidFill>
                  <a:schemeClr val="bg1">
                    <a:lumMod val="75000"/>
                    <a:lumOff val="25000"/>
                  </a:schemeClr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</p:txBody>
        </p:sp>
        <p:grpSp>
          <p:nvGrpSpPr>
            <p:cNvPr id="32" name="グループ化 31">
              <a:extLst>
                <a:ext uri="{FF2B5EF4-FFF2-40B4-BE49-F238E27FC236}">
                  <a16:creationId xmlns:a16="http://schemas.microsoft.com/office/drawing/2014/main" id="{B0C1A4C3-4521-4410-A323-9B28C11E1E49}"/>
                </a:ext>
              </a:extLst>
            </p:cNvPr>
            <p:cNvGrpSpPr/>
            <p:nvPr/>
          </p:nvGrpSpPr>
          <p:grpSpPr>
            <a:xfrm>
              <a:off x="3144496" y="8887354"/>
              <a:ext cx="3668079" cy="981543"/>
              <a:chOff x="3097026" y="8809720"/>
              <a:chExt cx="3668079" cy="689729"/>
            </a:xfrm>
          </p:grpSpPr>
          <p:sp>
            <p:nvSpPr>
              <p:cNvPr id="39" name="吹き出し: 四角形 21"/>
              <p:cNvSpPr/>
              <p:nvPr/>
            </p:nvSpPr>
            <p:spPr>
              <a:xfrm>
                <a:off x="3097026" y="8809720"/>
                <a:ext cx="3668079" cy="689729"/>
              </a:xfrm>
              <a:prstGeom prst="round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38100">
                <a:solidFill>
                  <a:schemeClr val="bg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spcAft>
                    <a:spcPts val="0"/>
                  </a:spcAft>
                </a:pPr>
                <a:r>
                  <a:rPr lang="ja-JP" altLang="en-US" sz="1000" b="1" kern="100" dirty="0">
                    <a:solidFill>
                      <a:schemeClr val="bg1">
                        <a:lumMod val="75000"/>
                        <a:lumOff val="25000"/>
                      </a:schemeClr>
                    </a:solidFill>
                    <a:effectLst/>
                    <a:latin typeface="BIZ UDPゴシック" panose="020B0400000000000000" pitchFamily="50" charset="-128"/>
                    <a:ea typeface="BIZ UDPゴシック" panose="020B0400000000000000" pitchFamily="50" charset="-128"/>
                    <a:cs typeface="Times New Roman" panose="02020603050405020304" pitchFamily="18" charset="0"/>
                  </a:rPr>
                  <a:t>高次脳機能障がいの相談窓口　</a:t>
                </a:r>
                <a:endParaRPr lang="en-US" altLang="ja-JP" sz="1000" b="1" kern="100" dirty="0">
                  <a:solidFill>
                    <a:schemeClr val="bg1">
                      <a:lumMod val="75000"/>
                      <a:lumOff val="25000"/>
                    </a:schemeClr>
                  </a:solidFill>
                  <a:effectLst/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endParaRPr>
              </a:p>
              <a:p>
                <a:pPr algn="l">
                  <a:spcAft>
                    <a:spcPts val="0"/>
                  </a:spcAft>
                </a:pPr>
                <a:r>
                  <a:rPr lang="ja-JP" altLang="en-US" sz="800" kern="100" dirty="0">
                    <a:solidFill>
                      <a:schemeClr val="bg1">
                        <a:lumMod val="75000"/>
                        <a:lumOff val="25000"/>
                      </a:schemeClr>
                    </a:solidFill>
                    <a:effectLst/>
                    <a:latin typeface="BIZ UDPゴシック" panose="020B0400000000000000" pitchFamily="50" charset="-128"/>
                    <a:ea typeface="BIZ UDPゴシック" panose="020B0400000000000000" pitchFamily="50" charset="-128"/>
                    <a:cs typeface="Times New Roman" panose="02020603050405020304" pitchFamily="18" charset="0"/>
                  </a:rPr>
                  <a:t>府民の方：</a:t>
                </a:r>
                <a:r>
                  <a:rPr lang="ja-JP" altLang="en-US" sz="800" kern="100" dirty="0" err="1">
                    <a:solidFill>
                      <a:schemeClr val="bg1">
                        <a:lumMod val="75000"/>
                        <a:lumOff val="25000"/>
                      </a:schemeClr>
                    </a:solidFill>
                    <a:effectLst/>
                    <a:latin typeface="BIZ UDPゴシック" panose="020B0400000000000000" pitchFamily="50" charset="-128"/>
                    <a:ea typeface="BIZ UDPゴシック" panose="020B0400000000000000" pitchFamily="50" charset="-128"/>
                    <a:cs typeface="Times New Roman" panose="02020603050405020304" pitchFamily="18" charset="0"/>
                  </a:rPr>
                  <a:t>大阪府障がい</a:t>
                </a:r>
                <a:r>
                  <a:rPr lang="ja-JP" altLang="en-US" sz="800" kern="100" dirty="0">
                    <a:solidFill>
                      <a:schemeClr val="bg1">
                        <a:lumMod val="75000"/>
                        <a:lumOff val="25000"/>
                      </a:schemeClr>
                    </a:solidFill>
                    <a:effectLst/>
                    <a:latin typeface="BIZ UDPゴシック" panose="020B0400000000000000" pitchFamily="50" charset="-128"/>
                    <a:ea typeface="BIZ UDPゴシック" panose="020B0400000000000000" pitchFamily="50" charset="-128"/>
                    <a:cs typeface="Times New Roman" panose="02020603050405020304" pitchFamily="18" charset="0"/>
                  </a:rPr>
                  <a:t>者自立相談支援センター身体障がい者支援課</a:t>
                </a:r>
                <a:endParaRPr lang="en-US" sz="800" kern="100" dirty="0">
                  <a:solidFill>
                    <a:schemeClr val="bg1">
                      <a:lumMod val="75000"/>
                      <a:lumOff val="25000"/>
                    </a:schemeClr>
                  </a:solidFill>
                  <a:effectLst/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endParaRPr>
              </a:p>
              <a:p>
                <a:pPr algn="l">
                  <a:spcAft>
                    <a:spcPts val="0"/>
                  </a:spcAft>
                </a:pPr>
                <a:r>
                  <a:rPr lang="en-US" sz="800" kern="100" dirty="0">
                    <a:solidFill>
                      <a:schemeClr val="bg1">
                        <a:lumMod val="75000"/>
                        <a:lumOff val="25000"/>
                      </a:schemeClr>
                    </a:solidFill>
                    <a:effectLst/>
                    <a:latin typeface="BIZ UDPゴシック" panose="020B0400000000000000" pitchFamily="50" charset="-128"/>
                    <a:ea typeface="BIZ UDPゴシック" panose="020B0400000000000000" pitchFamily="50" charset="-128"/>
                    <a:cs typeface="Times New Roman" panose="02020603050405020304" pitchFamily="18" charset="0"/>
                  </a:rPr>
                  <a:t>TEL: 06-</a:t>
                </a:r>
                <a:r>
                  <a:rPr lang="en-US" altLang="ja-JP" sz="800" kern="100" dirty="0">
                    <a:solidFill>
                      <a:schemeClr val="bg1">
                        <a:lumMod val="75000"/>
                        <a:lumOff val="25000"/>
                      </a:schemeClr>
                    </a:solidFill>
                    <a:effectLst/>
                    <a:latin typeface="BIZ UDPゴシック" panose="020B0400000000000000" pitchFamily="50" charset="-128"/>
                    <a:ea typeface="BIZ UDPゴシック" panose="020B0400000000000000" pitchFamily="50" charset="-128"/>
                    <a:cs typeface="Times New Roman" panose="02020603050405020304" pitchFamily="18" charset="0"/>
                  </a:rPr>
                  <a:t>6692</a:t>
                </a:r>
                <a:r>
                  <a:rPr lang="en-US" altLang="ja-JP" sz="800" kern="100" dirty="0">
                    <a:solidFill>
                      <a:schemeClr val="bg1">
                        <a:lumMod val="75000"/>
                        <a:lumOff val="25000"/>
                      </a:schemeClr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  <a:cs typeface="Times New Roman" panose="02020603050405020304" pitchFamily="18" charset="0"/>
                  </a:rPr>
                  <a:t>-5262</a:t>
                </a:r>
                <a:r>
                  <a:rPr lang="ja-JP" altLang="en-US" sz="800" kern="100" dirty="0">
                    <a:solidFill>
                      <a:schemeClr val="bg1">
                        <a:lumMod val="75000"/>
                        <a:lumOff val="25000"/>
                      </a:schemeClr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  <a:cs typeface="Times New Roman" panose="02020603050405020304" pitchFamily="18" charset="0"/>
                  </a:rPr>
                  <a:t>    </a:t>
                </a:r>
                <a:r>
                  <a:rPr lang="en-US" sz="800" kern="100" dirty="0">
                    <a:solidFill>
                      <a:schemeClr val="bg1">
                        <a:lumMod val="75000"/>
                        <a:lumOff val="25000"/>
                      </a:schemeClr>
                    </a:solidFill>
                    <a:effectLst/>
                    <a:latin typeface="BIZ UDPゴシック" panose="020B0400000000000000" pitchFamily="50" charset="-128"/>
                    <a:ea typeface="BIZ UDPゴシック" panose="020B0400000000000000" pitchFamily="50" charset="-128"/>
                    <a:cs typeface="Times New Roman" panose="02020603050405020304" pitchFamily="18" charset="0"/>
                  </a:rPr>
                  <a:t>FAX: 06-</a:t>
                </a:r>
                <a:r>
                  <a:rPr lang="en-US" sz="800" kern="100" dirty="0">
                    <a:solidFill>
                      <a:schemeClr val="bg1">
                        <a:lumMod val="75000"/>
                        <a:lumOff val="25000"/>
                      </a:schemeClr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  <a:cs typeface="Times New Roman" panose="02020603050405020304" pitchFamily="18" charset="0"/>
                  </a:rPr>
                  <a:t>6692-5340</a:t>
                </a:r>
                <a:endParaRPr lang="en-US" sz="800" kern="100" dirty="0">
                  <a:solidFill>
                    <a:schemeClr val="bg1">
                      <a:lumMod val="75000"/>
                      <a:lumOff val="25000"/>
                    </a:schemeClr>
                  </a:solidFill>
                  <a:effectLst/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endParaRPr>
              </a:p>
              <a:p>
                <a:pPr algn="l">
                  <a:spcAft>
                    <a:spcPts val="0"/>
                  </a:spcAft>
                </a:pPr>
                <a:r>
                  <a:rPr lang="ja-JP" altLang="en-US" sz="800" kern="100" dirty="0">
                    <a:solidFill>
                      <a:schemeClr val="bg1">
                        <a:lumMod val="75000"/>
                        <a:lumOff val="25000"/>
                      </a:schemeClr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  <a:cs typeface="Times New Roman" panose="02020603050405020304" pitchFamily="18" charset="0"/>
                  </a:rPr>
                  <a:t>堺市民の方：堺市立健康福祉プラザ　生活リハビリテーションセンター</a:t>
                </a:r>
                <a:endParaRPr lang="en-US" altLang="ja-JP" sz="800" kern="100" dirty="0">
                  <a:solidFill>
                    <a:schemeClr val="bg1">
                      <a:lumMod val="75000"/>
                      <a:lumOff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endParaRPr>
              </a:p>
              <a:p>
                <a:r>
                  <a:rPr lang="en-US" altLang="ja-JP" sz="800" kern="100" dirty="0">
                    <a:solidFill>
                      <a:schemeClr val="bg1">
                        <a:lumMod val="75000"/>
                        <a:lumOff val="25000"/>
                      </a:schemeClr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  <a:cs typeface="Times New Roman" panose="02020603050405020304" pitchFamily="18" charset="0"/>
                  </a:rPr>
                  <a:t>TEL: </a:t>
                </a:r>
                <a:r>
                  <a:rPr lang="ja-JP" altLang="en-US" sz="800" kern="100" dirty="0">
                    <a:solidFill>
                      <a:schemeClr val="bg1">
                        <a:lumMod val="75000"/>
                        <a:lumOff val="25000"/>
                      </a:schemeClr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  <a:cs typeface="Times New Roman" panose="02020603050405020304" pitchFamily="18" charset="0"/>
                  </a:rPr>
                  <a:t>０７２</a:t>
                </a:r>
                <a:r>
                  <a:rPr lang="en-US" altLang="ja-JP" sz="800" kern="100" dirty="0">
                    <a:solidFill>
                      <a:schemeClr val="bg1">
                        <a:lumMod val="75000"/>
                        <a:lumOff val="25000"/>
                      </a:schemeClr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  <a:cs typeface="Times New Roman" panose="02020603050405020304" pitchFamily="18" charset="0"/>
                  </a:rPr>
                  <a:t>-275-</a:t>
                </a:r>
                <a:r>
                  <a:rPr lang="ja-JP" altLang="en-US" sz="800" kern="100" dirty="0">
                    <a:solidFill>
                      <a:schemeClr val="bg1">
                        <a:lumMod val="75000"/>
                        <a:lumOff val="25000"/>
                      </a:schemeClr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  <a:cs typeface="Times New Roman" panose="02020603050405020304" pitchFamily="18" charset="0"/>
                  </a:rPr>
                  <a:t>５０１９    </a:t>
                </a:r>
                <a:r>
                  <a:rPr lang="en-US" altLang="ja-JP" sz="800" kern="100" dirty="0">
                    <a:solidFill>
                      <a:schemeClr val="bg1">
                        <a:lumMod val="75000"/>
                        <a:lumOff val="25000"/>
                      </a:schemeClr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  <a:cs typeface="Times New Roman" panose="02020603050405020304" pitchFamily="18" charset="0"/>
                  </a:rPr>
                  <a:t>FAX: </a:t>
                </a:r>
                <a:r>
                  <a:rPr lang="ja-JP" altLang="en-US" sz="800" kern="100" dirty="0">
                    <a:solidFill>
                      <a:schemeClr val="bg1">
                        <a:lumMod val="75000"/>
                        <a:lumOff val="25000"/>
                      </a:schemeClr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  <a:cs typeface="Times New Roman" panose="02020603050405020304" pitchFamily="18" charset="0"/>
                  </a:rPr>
                  <a:t>０７２</a:t>
                </a:r>
                <a:r>
                  <a:rPr lang="en-US" altLang="ja-JP" sz="800" kern="100" dirty="0">
                    <a:solidFill>
                      <a:schemeClr val="bg1">
                        <a:lumMod val="75000"/>
                        <a:lumOff val="25000"/>
                      </a:schemeClr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  <a:cs typeface="Times New Roman" panose="02020603050405020304" pitchFamily="18" charset="0"/>
                  </a:rPr>
                  <a:t>-243-</a:t>
                </a:r>
                <a:r>
                  <a:rPr lang="ja-JP" altLang="en-US" sz="800" kern="100" dirty="0">
                    <a:solidFill>
                      <a:schemeClr val="bg1">
                        <a:lumMod val="75000"/>
                        <a:lumOff val="25000"/>
                      </a:schemeClr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  <a:cs typeface="Times New Roman" panose="02020603050405020304" pitchFamily="18" charset="0"/>
                  </a:rPr>
                  <a:t>０２０２</a:t>
                </a:r>
              </a:p>
            </p:txBody>
          </p:sp>
          <p:pic>
            <p:nvPicPr>
              <p:cNvPr id="7" name="図 6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31378" y="9152073"/>
                <a:ext cx="410855" cy="297301"/>
              </a:xfrm>
              <a:prstGeom prst="rect">
                <a:avLst/>
              </a:prstGeom>
            </p:spPr>
          </p:pic>
        </p:grpSp>
      </p:grpSp>
      <p:sp>
        <p:nvSpPr>
          <p:cNvPr id="27" name="波線 26">
            <a:extLst>
              <a:ext uri="{FF2B5EF4-FFF2-40B4-BE49-F238E27FC236}">
                <a16:creationId xmlns:a16="http://schemas.microsoft.com/office/drawing/2014/main" id="{B50A606C-4ED6-4E16-98BA-2708D4CA0E4E}"/>
              </a:ext>
            </a:extLst>
          </p:cNvPr>
          <p:cNvSpPr/>
          <p:nvPr/>
        </p:nvSpPr>
        <p:spPr>
          <a:xfrm>
            <a:off x="4939523" y="11779"/>
            <a:ext cx="1927860" cy="448575"/>
          </a:xfrm>
          <a:prstGeom prst="wave">
            <a:avLst/>
          </a:prstGeom>
          <a:solidFill>
            <a:srgbClr val="00B0F0"/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800" b="1" dirty="0">
                <a:solidFill>
                  <a:schemeClr val="bg1">
                    <a:lumMod val="90000"/>
                    <a:lumOff val="1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事前申込不要</a:t>
            </a:r>
          </a:p>
        </p:txBody>
      </p:sp>
      <p:grpSp>
        <p:nvGrpSpPr>
          <p:cNvPr id="22" name="グループ化 21">
            <a:extLst>
              <a:ext uri="{FF2B5EF4-FFF2-40B4-BE49-F238E27FC236}">
                <a16:creationId xmlns:a16="http://schemas.microsoft.com/office/drawing/2014/main" id="{A1B8D87B-71CE-4EEF-A173-38957A4E58D8}"/>
              </a:ext>
            </a:extLst>
          </p:cNvPr>
          <p:cNvGrpSpPr/>
          <p:nvPr/>
        </p:nvGrpSpPr>
        <p:grpSpPr>
          <a:xfrm>
            <a:off x="2137392" y="5395227"/>
            <a:ext cx="4709283" cy="3429864"/>
            <a:chOff x="2137392" y="5395227"/>
            <a:chExt cx="4709283" cy="3429864"/>
          </a:xfrm>
        </p:grpSpPr>
        <p:grpSp>
          <p:nvGrpSpPr>
            <p:cNvPr id="33" name="グループ化 32">
              <a:extLst>
                <a:ext uri="{FF2B5EF4-FFF2-40B4-BE49-F238E27FC236}">
                  <a16:creationId xmlns:a16="http://schemas.microsoft.com/office/drawing/2014/main" id="{C528B066-F467-4E84-9750-153CFB913FB9}"/>
                </a:ext>
              </a:extLst>
            </p:cNvPr>
            <p:cNvGrpSpPr/>
            <p:nvPr/>
          </p:nvGrpSpPr>
          <p:grpSpPr>
            <a:xfrm>
              <a:off x="2137392" y="7996467"/>
              <a:ext cx="4709280" cy="828624"/>
              <a:chOff x="40725" y="2157190"/>
              <a:chExt cx="4709280" cy="919354"/>
            </a:xfrm>
          </p:grpSpPr>
          <p:sp>
            <p:nvSpPr>
              <p:cNvPr id="34" name="矢印: 五方向 33">
                <a:extLst>
                  <a:ext uri="{FF2B5EF4-FFF2-40B4-BE49-F238E27FC236}">
                    <a16:creationId xmlns:a16="http://schemas.microsoft.com/office/drawing/2014/main" id="{A018D5CD-C7F7-4B30-9B27-60197ADE153A}"/>
                  </a:ext>
                </a:extLst>
              </p:cNvPr>
              <p:cNvSpPr/>
              <p:nvPr/>
            </p:nvSpPr>
            <p:spPr>
              <a:xfrm rot="10800000">
                <a:off x="40725" y="2157190"/>
                <a:ext cx="4709280" cy="914536"/>
              </a:xfrm>
              <a:prstGeom prst="homePlate">
                <a:avLst/>
              </a:prstGeom>
              <a:solidFill>
                <a:srgbClr val="FFFFCC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5" name="矢印: 五方向 4">
                <a:extLst>
                  <a:ext uri="{FF2B5EF4-FFF2-40B4-BE49-F238E27FC236}">
                    <a16:creationId xmlns:a16="http://schemas.microsoft.com/office/drawing/2014/main" id="{C7AB1394-6097-4300-88E2-C43A527270A9}"/>
                  </a:ext>
                </a:extLst>
              </p:cNvPr>
              <p:cNvSpPr txBox="1"/>
              <p:nvPr/>
            </p:nvSpPr>
            <p:spPr>
              <a:xfrm>
                <a:off x="269359" y="2162008"/>
                <a:ext cx="4480646" cy="91453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08474" tIns="64770" rIns="120904" bIns="64770" numCol="1" spcCol="1270" anchor="ctr" anchorCtr="0">
                <a:noAutofit/>
              </a:bodyPr>
              <a:lstStyle/>
              <a:p>
                <a:pPr marL="0" lvl="0" indent="0" algn="l" defTabSz="7556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ja-JP" altLang="en-US" sz="1700" b="1" kern="1200" dirty="0">
                    <a:solidFill>
                      <a:schemeClr val="bg1">
                        <a:lumMod val="75000"/>
                        <a:lumOff val="25000"/>
                      </a:schemeClr>
                    </a:solidFill>
                    <a:latin typeface="ＭＳ ゴシック" panose="020B0609070205080204" pitchFamily="49" charset="-128"/>
                    <a:ea typeface="BIZ UDPゴシック" panose="020B0400000000000000" pitchFamily="50" charset="-128"/>
                    <a:cs typeface="Times New Roman" panose="02020603050405020304" pitchFamily="18" charset="0"/>
                  </a:rPr>
                  <a:t>　　　　　</a:t>
                </a:r>
                <a:r>
                  <a:rPr lang="ja-JP" altLang="en-US" sz="1500" b="1" kern="1200" dirty="0">
                    <a:solidFill>
                      <a:schemeClr val="bg1">
                        <a:lumMod val="75000"/>
                        <a:lumOff val="25000"/>
                      </a:schemeClr>
                    </a:solidFill>
                    <a:latin typeface="ＭＳ ゴシック" panose="020B0609070205080204" pitchFamily="49" charset="-128"/>
                    <a:ea typeface="BIZ UDPゴシック" panose="020B0400000000000000" pitchFamily="50" charset="-128"/>
                    <a:cs typeface="Times New Roman" panose="02020603050405020304" pitchFamily="18" charset="0"/>
                  </a:rPr>
                  <a:t>脳を鍛えるゲームコーナー</a:t>
                </a:r>
                <a:endParaRPr lang="en-US" altLang="ja-JP" sz="1500" b="1" dirty="0">
                  <a:solidFill>
                    <a:schemeClr val="bg1">
                      <a:lumMod val="75000"/>
                      <a:lumOff val="25000"/>
                    </a:schemeClr>
                  </a:solidFill>
                  <a:latin typeface="ＭＳ ゴシック" panose="020B0609070205080204" pitchFamily="49" charset="-128"/>
                  <a:ea typeface="BIZ UDPゴシック" panose="020B0400000000000000" pitchFamily="50" charset="-128"/>
                  <a:cs typeface="Times New Roman" panose="02020603050405020304" pitchFamily="18" charset="0"/>
                </a:endParaRPr>
              </a:p>
              <a:p>
                <a:pPr marL="0" lvl="0" indent="0" algn="l" defTabSz="7556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ja-JP" altLang="en-US" sz="1500" b="1" kern="1200" dirty="0">
                    <a:solidFill>
                      <a:schemeClr val="bg1">
                        <a:lumMod val="75000"/>
                        <a:lumOff val="25000"/>
                      </a:schemeClr>
                    </a:solidFill>
                    <a:effectLst/>
                    <a:latin typeface="ＭＳ ゴシック" panose="020B0609070205080204" pitchFamily="49" charset="-128"/>
                    <a:ea typeface="BIZ UDPゴシック" panose="020B0400000000000000" pitchFamily="50" charset="-128"/>
                    <a:cs typeface="Times New Roman" panose="02020603050405020304" pitchFamily="18" charset="0"/>
                  </a:rPr>
                  <a:t>　　　　　 </a:t>
                </a:r>
                <a:r>
                  <a:rPr lang="ja-JP" altLang="en-US" sz="1200" kern="1200" dirty="0">
                    <a:solidFill>
                      <a:schemeClr val="bg1">
                        <a:lumMod val="75000"/>
                        <a:lumOff val="25000"/>
                      </a:schemeClr>
                    </a:solidFill>
                    <a:effectLst/>
                    <a:latin typeface="BIZ UDPゴシック" panose="020B0400000000000000" pitchFamily="50" charset="-128"/>
                    <a:ea typeface="BIZ UDPゴシック" panose="020B0400000000000000" pitchFamily="50" charset="-128"/>
                    <a:cs typeface="Times New Roman" panose="02020603050405020304" pitchFamily="18" charset="0"/>
                  </a:rPr>
                  <a:t>簡単なゲームを通じて脳を鍛える体験コーナーを</a:t>
                </a:r>
                <a:endParaRPr lang="en-US" altLang="ja-JP" sz="1200" dirty="0">
                  <a:solidFill>
                    <a:schemeClr val="bg1">
                      <a:lumMod val="75000"/>
                      <a:lumOff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endParaRPr>
              </a:p>
              <a:p>
                <a:pPr marL="0" lvl="0" indent="0" algn="l" defTabSz="7556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ja-JP" altLang="en-US" sz="1200" kern="1200" dirty="0">
                    <a:solidFill>
                      <a:schemeClr val="bg1">
                        <a:lumMod val="75000"/>
                        <a:lumOff val="25000"/>
                      </a:schemeClr>
                    </a:solidFill>
                    <a:effectLst/>
                    <a:latin typeface="BIZ UDPゴシック" panose="020B0400000000000000" pitchFamily="50" charset="-128"/>
                    <a:ea typeface="BIZ UDPゴシック" panose="020B0400000000000000" pitchFamily="50" charset="-128"/>
                    <a:cs typeface="Times New Roman" panose="02020603050405020304" pitchFamily="18" charset="0"/>
                  </a:rPr>
                  <a:t>　　　　　　</a:t>
                </a:r>
                <a:r>
                  <a:rPr lang="ja-JP" altLang="en-US" sz="1200" dirty="0">
                    <a:solidFill>
                      <a:schemeClr val="bg1">
                        <a:lumMod val="75000"/>
                        <a:lumOff val="25000"/>
                      </a:schemeClr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  <a:cs typeface="Times New Roman" panose="02020603050405020304" pitchFamily="18" charset="0"/>
                  </a:rPr>
                  <a:t>　 </a:t>
                </a:r>
                <a:r>
                  <a:rPr lang="ja-JP" altLang="en-US" sz="1200" kern="1200" dirty="0">
                    <a:solidFill>
                      <a:schemeClr val="bg1">
                        <a:lumMod val="75000"/>
                        <a:lumOff val="25000"/>
                      </a:schemeClr>
                    </a:solidFill>
                    <a:effectLst/>
                    <a:latin typeface="BIZ UDPゴシック" panose="020B0400000000000000" pitchFamily="50" charset="-128"/>
                    <a:ea typeface="BIZ UDPゴシック" panose="020B0400000000000000" pitchFamily="50" charset="-128"/>
                    <a:cs typeface="Times New Roman" panose="02020603050405020304" pitchFamily="18" charset="0"/>
                  </a:rPr>
                  <a:t>実施</a:t>
                </a:r>
                <a:r>
                  <a:rPr lang="ja-JP" altLang="en-US" sz="1200" dirty="0">
                    <a:solidFill>
                      <a:schemeClr val="bg1">
                        <a:lumMod val="75000"/>
                        <a:lumOff val="25000"/>
                      </a:schemeClr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  <a:cs typeface="Times New Roman" panose="02020603050405020304" pitchFamily="18" charset="0"/>
                  </a:rPr>
                  <a:t>します</a:t>
                </a:r>
                <a:r>
                  <a:rPr lang="ja-JP" sz="1200" kern="1200" dirty="0">
                    <a:solidFill>
                      <a:schemeClr val="bg1">
                        <a:lumMod val="75000"/>
                        <a:lumOff val="25000"/>
                      </a:schemeClr>
                    </a:solidFill>
                    <a:effectLst/>
                    <a:latin typeface="BIZ UDPゴシック" panose="020B0400000000000000" pitchFamily="50" charset="-128"/>
                    <a:ea typeface="BIZ UDPゴシック" panose="020B0400000000000000" pitchFamily="50" charset="-128"/>
                    <a:cs typeface="Times New Roman" panose="02020603050405020304" pitchFamily="18" charset="0"/>
                  </a:rPr>
                  <a:t>！</a:t>
                </a:r>
                <a:endParaRPr kumimoji="1" lang="ja-JP" altLang="en-US" sz="1200" kern="1200" dirty="0">
                  <a:solidFill>
                    <a:schemeClr val="bg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sp>
          <p:nvSpPr>
            <p:cNvPr id="47" name="矢印: 五方向 46">
              <a:extLst>
                <a:ext uri="{FF2B5EF4-FFF2-40B4-BE49-F238E27FC236}">
                  <a16:creationId xmlns:a16="http://schemas.microsoft.com/office/drawing/2014/main" id="{558E7892-7DE6-4537-BF1A-EC6DB64AE942}"/>
                </a:ext>
              </a:extLst>
            </p:cNvPr>
            <p:cNvSpPr/>
            <p:nvPr/>
          </p:nvSpPr>
          <p:spPr>
            <a:xfrm rot="10800000">
              <a:off x="2137395" y="5395227"/>
              <a:ext cx="4709280" cy="824283"/>
            </a:xfrm>
            <a:prstGeom prst="homePlate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ja-JP" altLang="en-US" dirty="0"/>
            </a:p>
          </p:txBody>
        </p:sp>
        <p:sp>
          <p:nvSpPr>
            <p:cNvPr id="48" name="矢印: 五方向 47">
              <a:extLst>
                <a:ext uri="{FF2B5EF4-FFF2-40B4-BE49-F238E27FC236}">
                  <a16:creationId xmlns:a16="http://schemas.microsoft.com/office/drawing/2014/main" id="{EBBAFE53-F673-4EEB-97BD-47314BDB55C9}"/>
                </a:ext>
              </a:extLst>
            </p:cNvPr>
            <p:cNvSpPr/>
            <p:nvPr/>
          </p:nvSpPr>
          <p:spPr>
            <a:xfrm rot="10800000">
              <a:off x="2137393" y="7126559"/>
              <a:ext cx="4709280" cy="824281"/>
            </a:xfrm>
            <a:prstGeom prst="homePlate">
              <a:avLst/>
            </a:prstGeom>
            <a:solidFill>
              <a:srgbClr val="CCFF99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9" name="矢印: 五方向 48">
              <a:extLst>
                <a:ext uri="{FF2B5EF4-FFF2-40B4-BE49-F238E27FC236}">
                  <a16:creationId xmlns:a16="http://schemas.microsoft.com/office/drawing/2014/main" id="{B33BCC38-15BA-4F37-BC70-A3C0C21A77E9}"/>
                </a:ext>
              </a:extLst>
            </p:cNvPr>
            <p:cNvSpPr/>
            <p:nvPr/>
          </p:nvSpPr>
          <p:spPr>
            <a:xfrm rot="10800000">
              <a:off x="2137394" y="6260894"/>
              <a:ext cx="4709280" cy="824281"/>
            </a:xfrm>
            <a:prstGeom prst="homePlat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sp>
        <p:nvSpPr>
          <p:cNvPr id="50" name="楕円 49">
            <a:extLst>
              <a:ext uri="{FF2B5EF4-FFF2-40B4-BE49-F238E27FC236}">
                <a16:creationId xmlns:a16="http://schemas.microsoft.com/office/drawing/2014/main" id="{29C5AAC0-3EC5-4D10-AB0D-68A80C43A9A9}"/>
              </a:ext>
            </a:extLst>
          </p:cNvPr>
          <p:cNvSpPr/>
          <p:nvPr/>
        </p:nvSpPr>
        <p:spPr>
          <a:xfrm>
            <a:off x="2595067" y="5495493"/>
            <a:ext cx="625735" cy="681888"/>
          </a:xfrm>
          <a:prstGeom prst="ellipse">
            <a:avLst/>
          </a:prstGeom>
          <a:blipFill>
            <a:blip r:embed="rId5"/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1" name="楕円 50">
            <a:extLst>
              <a:ext uri="{FF2B5EF4-FFF2-40B4-BE49-F238E27FC236}">
                <a16:creationId xmlns:a16="http://schemas.microsoft.com/office/drawing/2014/main" id="{A6460F33-B217-4114-949B-21F9F379A68E}"/>
              </a:ext>
            </a:extLst>
          </p:cNvPr>
          <p:cNvSpPr/>
          <p:nvPr/>
        </p:nvSpPr>
        <p:spPr>
          <a:xfrm>
            <a:off x="2598437" y="6372661"/>
            <a:ext cx="618997" cy="656935"/>
          </a:xfrm>
          <a:prstGeom prst="ellipse">
            <a:avLst/>
          </a:prstGeom>
          <a:blipFill>
            <a:blip r:embed="rId6"/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2" name="楕円 51">
            <a:extLst>
              <a:ext uri="{FF2B5EF4-FFF2-40B4-BE49-F238E27FC236}">
                <a16:creationId xmlns:a16="http://schemas.microsoft.com/office/drawing/2014/main" id="{C2B57256-5437-4386-93C6-16704A2E68AD}"/>
              </a:ext>
            </a:extLst>
          </p:cNvPr>
          <p:cNvSpPr/>
          <p:nvPr/>
        </p:nvSpPr>
        <p:spPr>
          <a:xfrm>
            <a:off x="2592817" y="7192002"/>
            <a:ext cx="630239" cy="659222"/>
          </a:xfrm>
          <a:prstGeom prst="ellipse">
            <a:avLst/>
          </a:prstGeom>
          <a:blipFill>
            <a:blip r:embed="rId7"/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6" name="矢印: 五方向 4">
            <a:extLst>
              <a:ext uri="{FF2B5EF4-FFF2-40B4-BE49-F238E27FC236}">
                <a16:creationId xmlns:a16="http://schemas.microsoft.com/office/drawing/2014/main" id="{F1ACA7A1-37EC-4325-B2D2-4962F931820E}"/>
              </a:ext>
            </a:extLst>
          </p:cNvPr>
          <p:cNvSpPr txBox="1"/>
          <p:nvPr/>
        </p:nvSpPr>
        <p:spPr>
          <a:xfrm>
            <a:off x="2246725" y="7165942"/>
            <a:ext cx="4480646" cy="74551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08474" tIns="64770" rIns="120904" bIns="64770" numCol="1" spcCol="1270" anchor="ctr" anchorCtr="0">
            <a:noAutofit/>
          </a:bodyPr>
          <a:lstStyle/>
          <a:p>
            <a:pPr marL="0" lvl="0" indent="0" algn="l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ja-JP" altLang="en-US" sz="1700" b="1" kern="1200" dirty="0">
                <a:solidFill>
                  <a:schemeClr val="bg1">
                    <a:lumMod val="75000"/>
                    <a:lumOff val="25000"/>
                  </a:schemeClr>
                </a:solidFill>
                <a:latin typeface="ＭＳ ゴシック" panose="020B0609070205080204" pitchFamily="49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　　　　　 </a:t>
            </a:r>
            <a:r>
              <a:rPr lang="ja-JP" altLang="en-US" sz="1500" b="1" kern="1200" dirty="0">
                <a:solidFill>
                  <a:schemeClr val="bg1">
                    <a:lumMod val="75000"/>
                    <a:lumOff val="25000"/>
                  </a:schemeClr>
                </a:solidFill>
                <a:latin typeface="ＭＳ ゴシック" panose="020B0609070205080204" pitchFamily="49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作品展示</a:t>
            </a:r>
          </a:p>
          <a:p>
            <a:pPr marL="0" lvl="0" indent="0" algn="l" defTabSz="755650">
              <a:lnSpc>
                <a:spcPct val="8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ja-JP" altLang="en-US" sz="1500" b="1" kern="1200" dirty="0">
                <a:solidFill>
                  <a:schemeClr val="bg1">
                    <a:lumMod val="75000"/>
                    <a:lumOff val="25000"/>
                  </a:schemeClr>
                </a:solidFill>
                <a:latin typeface="ＭＳ ゴシック" panose="020B0609070205080204" pitchFamily="49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　　　     </a:t>
            </a:r>
            <a:r>
              <a:rPr lang="ja-JP" altLang="en-US" sz="1200" kern="1200" dirty="0">
                <a:solidFill>
                  <a:schemeClr val="bg1">
                    <a:lumMod val="75000"/>
                    <a:lumOff val="25000"/>
                  </a:schemeClr>
                </a:solidFill>
                <a:latin typeface="ＭＳ ゴシック" panose="020B0609070205080204" pitchFamily="49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地元・北河内地域の福祉事業所等による作品や、</a:t>
            </a:r>
          </a:p>
          <a:p>
            <a:pPr marL="0" lvl="0" indent="0" algn="l" defTabSz="755650">
              <a:lnSpc>
                <a:spcPct val="8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ja-JP" altLang="en-US" sz="1200" kern="1200" dirty="0">
                <a:solidFill>
                  <a:schemeClr val="bg1">
                    <a:lumMod val="75000"/>
                    <a:lumOff val="25000"/>
                  </a:schemeClr>
                </a:solidFill>
                <a:latin typeface="ＭＳ ゴシック" panose="020B0609070205080204" pitchFamily="49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　　　       事業所紹介のポスターなどを展示します！</a:t>
            </a:r>
          </a:p>
        </p:txBody>
      </p:sp>
      <p:sp>
        <p:nvSpPr>
          <p:cNvPr id="60" name="楕円 59">
            <a:extLst>
              <a:ext uri="{FF2B5EF4-FFF2-40B4-BE49-F238E27FC236}">
                <a16:creationId xmlns:a16="http://schemas.microsoft.com/office/drawing/2014/main" id="{29A62B8A-1C3A-4A89-8E45-F42C7ADCDDD9}"/>
              </a:ext>
            </a:extLst>
          </p:cNvPr>
          <p:cNvSpPr/>
          <p:nvPr/>
        </p:nvSpPr>
        <p:spPr>
          <a:xfrm>
            <a:off x="2534868" y="8109433"/>
            <a:ext cx="678540" cy="652003"/>
          </a:xfrm>
          <a:prstGeom prst="ellipse">
            <a:avLst/>
          </a:prstGeom>
          <a:blipFill>
            <a:blip r:embed="rId8"/>
            <a:srcRect/>
            <a:stretch>
              <a:fillRect t="-8000" b="-8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4" name="矢印: 五方向 4">
            <a:extLst>
              <a:ext uri="{FF2B5EF4-FFF2-40B4-BE49-F238E27FC236}">
                <a16:creationId xmlns:a16="http://schemas.microsoft.com/office/drawing/2014/main" id="{D868538F-EC82-4DA9-BA6A-A2F07D1BF73D}"/>
              </a:ext>
            </a:extLst>
          </p:cNvPr>
          <p:cNvSpPr txBox="1"/>
          <p:nvPr/>
        </p:nvSpPr>
        <p:spPr>
          <a:xfrm>
            <a:off x="2581310" y="6253352"/>
            <a:ext cx="4480646" cy="82428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08474" tIns="64770" rIns="120904" bIns="64770" numCol="1" spcCol="1270" anchor="ctr" anchorCtr="0">
            <a:noAutofit/>
          </a:bodyPr>
          <a:lstStyle/>
          <a:p>
            <a:pPr marL="0" lvl="0" indent="0" algn="l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ja-JP" altLang="en-US" sz="1500" b="1" kern="1200" dirty="0">
                <a:solidFill>
                  <a:schemeClr val="bg1">
                    <a:lumMod val="75000"/>
                    <a:lumOff val="25000"/>
                  </a:schemeClr>
                </a:solidFill>
                <a:latin typeface="ＭＳ ゴシック" panose="020B0609070205080204" pitchFamily="49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　　　　講演会・脳トレ体験</a:t>
            </a:r>
          </a:p>
          <a:p>
            <a:pPr marL="0" lvl="0" indent="0" algn="l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ja-JP" altLang="en-US" sz="1200" kern="1200" dirty="0">
                <a:solidFill>
                  <a:schemeClr val="bg1">
                    <a:lumMod val="75000"/>
                    <a:lumOff val="25000"/>
                  </a:schemeClr>
                </a:solidFill>
                <a:latin typeface="ＭＳ ゴシック" panose="020B0609070205080204" pitchFamily="49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　　　　　高次脳機能障がいに関する講演や脳トレ体験を</a:t>
            </a:r>
          </a:p>
          <a:p>
            <a:pPr marL="0" lvl="0" indent="0" algn="l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ja-JP" altLang="en-US" sz="1200" kern="1200" dirty="0">
                <a:solidFill>
                  <a:schemeClr val="bg1">
                    <a:lumMod val="75000"/>
                    <a:lumOff val="25000"/>
                  </a:schemeClr>
                </a:solidFill>
                <a:latin typeface="ＭＳ ゴシック" panose="020B0609070205080204" pitchFamily="49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　　　　　行います！（１</a:t>
            </a:r>
            <a:r>
              <a:rPr lang="ja-JP" altLang="en-US" sz="1200" dirty="0">
                <a:solidFill>
                  <a:schemeClr val="bg1">
                    <a:lumMod val="75000"/>
                    <a:lumOff val="25000"/>
                  </a:schemeClr>
                </a:solidFill>
                <a:latin typeface="ＭＳ ゴシック" panose="020B0609070205080204" pitchFamily="49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３</a:t>
            </a:r>
            <a:r>
              <a:rPr lang="ja-JP" altLang="en-US" sz="1200" kern="1200" dirty="0">
                <a:solidFill>
                  <a:schemeClr val="bg1">
                    <a:lumMod val="75000"/>
                    <a:lumOff val="25000"/>
                  </a:schemeClr>
                </a:solidFill>
                <a:latin typeface="ＭＳ ゴシック" panose="020B0609070205080204" pitchFamily="49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時半～１４時 席数先着３０名）</a:t>
            </a:r>
          </a:p>
        </p:txBody>
      </p:sp>
      <p:sp>
        <p:nvSpPr>
          <p:cNvPr id="57" name="矢印: 五方向 4">
            <a:extLst>
              <a:ext uri="{FF2B5EF4-FFF2-40B4-BE49-F238E27FC236}">
                <a16:creationId xmlns:a16="http://schemas.microsoft.com/office/drawing/2014/main" id="{F43B4EC9-7691-41DC-9312-A43E1428EC6E}"/>
              </a:ext>
            </a:extLst>
          </p:cNvPr>
          <p:cNvSpPr txBox="1"/>
          <p:nvPr/>
        </p:nvSpPr>
        <p:spPr>
          <a:xfrm>
            <a:off x="2534868" y="5391419"/>
            <a:ext cx="4480646" cy="82428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08474" tIns="64770" rIns="120904" bIns="64770" numCol="1" spcCol="1270" anchor="ctr" anchorCtr="0">
            <a:noAutofit/>
          </a:bodyPr>
          <a:lstStyle/>
          <a:p>
            <a:pPr marL="0" lvl="0" indent="0" algn="l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ja-JP" altLang="en-US" sz="1500" b="1" kern="1200" dirty="0">
                <a:solidFill>
                  <a:schemeClr val="bg1">
                    <a:lumMod val="75000"/>
                    <a:lumOff val="25000"/>
                  </a:schemeClr>
                </a:solidFill>
                <a:latin typeface="ＭＳ ゴシック" panose="020B0609070205080204" pitchFamily="49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    　無料相談ブース</a:t>
            </a:r>
          </a:p>
          <a:p>
            <a:pPr marL="0" lvl="0" indent="0" algn="l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ja-JP" altLang="en-US" sz="1200" kern="1200" dirty="0">
                <a:solidFill>
                  <a:schemeClr val="bg1">
                    <a:lumMod val="75000"/>
                    <a:lumOff val="25000"/>
                  </a:schemeClr>
                </a:solidFill>
                <a:latin typeface="ＭＳ ゴシック" panose="020B0609070205080204" pitchFamily="49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       相談員による、相談ブースを設置します！高次脳機能   </a:t>
            </a:r>
            <a:endParaRPr lang="en-US" altLang="ja-JP" sz="1200" kern="1200" dirty="0">
              <a:solidFill>
                <a:schemeClr val="bg1">
                  <a:lumMod val="75000"/>
                  <a:lumOff val="25000"/>
                </a:schemeClr>
              </a:solidFill>
              <a:latin typeface="ＭＳ ゴシック" panose="020B0609070205080204" pitchFamily="49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marL="0" lvl="0" indent="0" algn="l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altLang="ja-JP" sz="1200" dirty="0">
                <a:solidFill>
                  <a:schemeClr val="bg1">
                    <a:lumMod val="75000"/>
                    <a:lumOff val="25000"/>
                  </a:schemeClr>
                </a:solidFill>
                <a:latin typeface="ＭＳ ゴシック" panose="020B0609070205080204" pitchFamily="49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      </a:t>
            </a:r>
            <a:r>
              <a:rPr lang="ja-JP" altLang="en-US" sz="1200" dirty="0">
                <a:solidFill>
                  <a:schemeClr val="bg1">
                    <a:lumMod val="75000"/>
                    <a:lumOff val="25000"/>
                  </a:schemeClr>
                </a:solidFill>
                <a:latin typeface="ＭＳ ゴシック" panose="020B0609070205080204" pitchFamily="49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　</a:t>
            </a:r>
            <a:r>
              <a:rPr lang="ja-JP" altLang="en-US" sz="1200" kern="1200" dirty="0">
                <a:solidFill>
                  <a:schemeClr val="bg1">
                    <a:lumMod val="75000"/>
                    <a:lumOff val="25000"/>
                  </a:schemeClr>
                </a:solidFill>
                <a:latin typeface="ＭＳ ゴシック" panose="020B0609070205080204" pitchFamily="49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障がいの質問や、お悩みをお気軽にご相談ください！</a:t>
            </a:r>
          </a:p>
        </p:txBody>
      </p:sp>
      <p:sp>
        <p:nvSpPr>
          <p:cNvPr id="25" name="テキスト ボックス 16"/>
          <p:cNvSpPr txBox="1"/>
          <p:nvPr/>
        </p:nvSpPr>
        <p:spPr>
          <a:xfrm>
            <a:off x="-350931" y="5889181"/>
            <a:ext cx="3308570" cy="375445"/>
          </a:xfrm>
          <a:prstGeom prst="ellipse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0"/>
              </a:spcAft>
            </a:pPr>
            <a:r>
              <a:rPr lang="ja-JP" altLang="en-US" sz="1100" b="1" kern="100" dirty="0">
                <a:solidFill>
                  <a:schemeClr val="bg1">
                    <a:lumMod val="75000"/>
                    <a:lumOff val="25000"/>
                  </a:schemeClr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（</a:t>
            </a:r>
            <a:r>
              <a:rPr lang="en-US" sz="1100" b="1" kern="100" dirty="0">
                <a:solidFill>
                  <a:schemeClr val="bg1">
                    <a:lumMod val="75000"/>
                    <a:lumOff val="25000"/>
                  </a:schemeClr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11</a:t>
            </a:r>
            <a:r>
              <a:rPr lang="ja-JP" sz="1100" b="1" kern="100" dirty="0">
                <a:solidFill>
                  <a:schemeClr val="bg1">
                    <a:lumMod val="75000"/>
                    <a:lumOff val="25000"/>
                  </a:schemeClr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時～</a:t>
            </a:r>
            <a:r>
              <a:rPr lang="en-US" altLang="ja-JP" sz="1100" b="1" kern="100" dirty="0">
                <a:solidFill>
                  <a:schemeClr val="bg1">
                    <a:lumMod val="75000"/>
                    <a:lumOff val="25000"/>
                  </a:schemeClr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11</a:t>
            </a:r>
            <a:r>
              <a:rPr lang="ja-JP" altLang="en-US" sz="1100" b="1" kern="100" dirty="0">
                <a:solidFill>
                  <a:schemeClr val="bg1">
                    <a:lumMod val="75000"/>
                    <a:lumOff val="25000"/>
                  </a:schemeClr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時半</a:t>
            </a:r>
            <a:r>
              <a:rPr lang="ja-JP" sz="1100" b="1" kern="100" dirty="0">
                <a:solidFill>
                  <a:schemeClr val="bg1">
                    <a:lumMod val="75000"/>
                    <a:lumOff val="25000"/>
                  </a:schemeClr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、</a:t>
            </a:r>
            <a:r>
              <a:rPr lang="en-US" sz="1100" b="1" kern="100" dirty="0">
                <a:solidFill>
                  <a:schemeClr val="bg1">
                    <a:lumMod val="75000"/>
                    <a:lumOff val="25000"/>
                  </a:schemeClr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14</a:t>
            </a:r>
            <a:r>
              <a:rPr lang="ja-JP" sz="1100" b="1" kern="100" dirty="0">
                <a:solidFill>
                  <a:schemeClr val="bg1">
                    <a:lumMod val="75000"/>
                    <a:lumOff val="25000"/>
                  </a:schemeClr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時</a:t>
            </a:r>
            <a:r>
              <a:rPr lang="ja-JP" altLang="en-US" sz="1100" b="1" kern="100" dirty="0">
                <a:solidFill>
                  <a:schemeClr val="bg1">
                    <a:lumMod val="75000"/>
                    <a:lumOff val="25000"/>
                  </a:schemeClr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～</a:t>
            </a:r>
            <a:r>
              <a:rPr lang="en-US" altLang="ja-JP" sz="1100" b="1" kern="100" dirty="0">
                <a:solidFill>
                  <a:schemeClr val="bg1">
                    <a:lumMod val="75000"/>
                    <a:lumOff val="25000"/>
                  </a:schemeClr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14</a:t>
            </a:r>
            <a:r>
              <a:rPr lang="ja-JP" altLang="en-US" sz="1100" b="1" kern="100" dirty="0">
                <a:solidFill>
                  <a:schemeClr val="bg1">
                    <a:lumMod val="75000"/>
                    <a:lumOff val="25000"/>
                  </a:schemeClr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時半</a:t>
            </a:r>
            <a:r>
              <a:rPr lang="ja-JP" altLang="en-US" sz="1100" b="1" kern="100" dirty="0">
                <a:solidFill>
                  <a:schemeClr val="bg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）</a:t>
            </a:r>
            <a:endParaRPr lang="ja-JP" sz="1100" kern="100" dirty="0">
              <a:solidFill>
                <a:schemeClr val="bg1">
                  <a:lumMod val="75000"/>
                  <a:lumOff val="25000"/>
                </a:schemeClr>
              </a:solidFill>
              <a:effectLst/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196120" y="5342639"/>
            <a:ext cx="18264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 err="1">
                <a:solidFill>
                  <a:schemeClr val="bg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もずやん</a:t>
            </a:r>
            <a:r>
              <a:rPr kumimoji="1" lang="ja-JP" altLang="en-US" b="1" dirty="0">
                <a:solidFill>
                  <a:schemeClr val="bg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と</a:t>
            </a:r>
            <a:endParaRPr kumimoji="1" lang="en-US" altLang="ja-JP" b="1" dirty="0">
              <a:solidFill>
                <a:schemeClr val="bg1">
                  <a:lumMod val="75000"/>
                  <a:lumOff val="2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b="1" dirty="0">
                <a:solidFill>
                  <a:schemeClr val="bg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写真を撮ろう！</a:t>
            </a:r>
          </a:p>
        </p:txBody>
      </p:sp>
      <p:pic>
        <p:nvPicPr>
          <p:cNvPr id="45" name="図 44">
            <a:extLst>
              <a:ext uri="{FF2B5EF4-FFF2-40B4-BE49-F238E27FC236}">
                <a16:creationId xmlns:a16="http://schemas.microsoft.com/office/drawing/2014/main" id="{3D6B4AF1-2639-4165-A2AE-7869CEA04C1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1044" y="5515985"/>
            <a:ext cx="3756711" cy="3798035"/>
          </a:xfrm>
          <a:prstGeom prst="rect">
            <a:avLst/>
          </a:prstGeom>
        </p:spPr>
      </p:pic>
      <p:pic>
        <p:nvPicPr>
          <p:cNvPr id="53" name="図 52">
            <a:extLst>
              <a:ext uri="{FF2B5EF4-FFF2-40B4-BE49-F238E27FC236}">
                <a16:creationId xmlns:a16="http://schemas.microsoft.com/office/drawing/2014/main" id="{264E1B34-316B-404C-A231-D65E24E93E04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6" t="5722" r="5494" b="6751"/>
          <a:stretch/>
        </p:blipFill>
        <p:spPr>
          <a:xfrm>
            <a:off x="6369224" y="8929687"/>
            <a:ext cx="413610" cy="402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22069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縞模様">
  <a:themeElements>
    <a:clrScheme name="縞模様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縞模様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縞模様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TM03090430[[fn=縞模様]]</Template>
  <TotalTime>0</TotalTime>
  <Words>521</Words>
  <Application>Microsoft Office PowerPoint</Application>
  <PresentationFormat>A4 210 x 297 mm</PresentationFormat>
  <Paragraphs>47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BIZ UDPゴシック</vt:lpstr>
      <vt:lpstr>BIZ UDゴシック</vt:lpstr>
      <vt:lpstr>ＭＳ ゴシック</vt:lpstr>
      <vt:lpstr>Corbel</vt:lpstr>
      <vt:lpstr>Segoe UI Symbol</vt:lpstr>
      <vt:lpstr>Wingdings</vt:lpstr>
      <vt:lpstr>縞模様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2024-04-15T10:16:00Z</dcterms:created>
  <dcterms:modified xsi:type="dcterms:W3CDTF">2025-05-21T02:38:18Z</dcterms:modified>
</cp:coreProperties>
</file>