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95" r:id="rId2"/>
    <p:sldId id="293" r:id="rId3"/>
    <p:sldId id="301" r:id="rId4"/>
    <p:sldId id="275" r:id="rId5"/>
    <p:sldId id="298" r:id="rId6"/>
    <p:sldId id="262" r:id="rId7"/>
    <p:sldId id="285" r:id="rId8"/>
    <p:sldId id="311" r:id="rId9"/>
    <p:sldId id="276" r:id="rId10"/>
    <p:sldId id="299" r:id="rId11"/>
    <p:sldId id="291" r:id="rId12"/>
    <p:sldId id="314" r:id="rId13"/>
    <p:sldId id="310" r:id="rId14"/>
    <p:sldId id="300" r:id="rId15"/>
    <p:sldId id="289" r:id="rId16"/>
    <p:sldId id="281" r:id="rId17"/>
    <p:sldId id="309" r:id="rId18"/>
    <p:sldId id="303" r:id="rId19"/>
    <p:sldId id="304" r:id="rId20"/>
    <p:sldId id="302" r:id="rId21"/>
    <p:sldId id="313" r:id="rId22"/>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藤原 穂乃香" initials="藤原" lastIdx="1" clrIdx="0">
    <p:extLst>
      <p:ext uri="{19B8F6BF-5375-455C-9EA6-DF929625EA0E}">
        <p15:presenceInfo xmlns:p15="http://schemas.microsoft.com/office/powerpoint/2012/main" userId="S-1-5-21-3037098528-1463502173-3955877253-170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43" autoAdjust="0"/>
    <p:restoredTop sz="92559" autoAdjust="0"/>
  </p:normalViewPr>
  <p:slideViewPr>
    <p:cSldViewPr>
      <p:cViewPr varScale="1">
        <p:scale>
          <a:sx n="74" d="100"/>
          <a:sy n="74" d="100"/>
        </p:scale>
        <p:origin x="816"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60" d="100"/>
        <a:sy n="160" d="100"/>
      </p:scale>
      <p:origin x="0" y="-1968"/>
    </p:cViewPr>
  </p:sorterViewPr>
  <p:notesViewPr>
    <p:cSldViewPr showGuides="1">
      <p:cViewPr varScale="1">
        <p:scale>
          <a:sx n="52" d="100"/>
          <a:sy n="52" d="100"/>
        </p:scale>
        <p:origin x="756" y="60"/>
      </p:cViewPr>
      <p:guideLst/>
    </p:cSldViewPr>
  </p:notesViewPr>
  <p:gridSpacing cx="111599" cy="111599"/>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B8E72B-E2B3-459A-9368-E17F5CCAE50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2DA54C18-581C-4741-8C89-82AD98A1B298}">
      <dgm:prSet phldrT="[テキスト]" custT="1"/>
      <dgm:spPr>
        <a:solidFill>
          <a:schemeClr val="accent5"/>
        </a:solidFill>
      </dgm:spPr>
      <dgm:t>
        <a:bodyPr/>
        <a:lstStyle/>
        <a:p>
          <a:r>
            <a:rPr kumimoji="1" lang="ja-JP" altLang="en-US" sz="2000" b="1" dirty="0"/>
            <a:t>サプライヤーリスト</a:t>
          </a:r>
        </a:p>
      </dgm:t>
    </dgm:pt>
    <dgm:pt modelId="{5187307C-A956-424E-8271-825E0CBAFB5C}" type="parTrans" cxnId="{7D1D608C-2B67-4366-9581-7CC7D39B4781}">
      <dgm:prSet/>
      <dgm:spPr/>
      <dgm:t>
        <a:bodyPr/>
        <a:lstStyle/>
        <a:p>
          <a:endParaRPr kumimoji="1" lang="ja-JP" altLang="en-US" sz="2400"/>
        </a:p>
      </dgm:t>
    </dgm:pt>
    <dgm:pt modelId="{7986A2D9-DEE3-47B1-B004-EB2967DB48B7}" type="sibTrans" cxnId="{7D1D608C-2B67-4366-9581-7CC7D39B4781}">
      <dgm:prSet/>
      <dgm:spPr/>
      <dgm:t>
        <a:bodyPr/>
        <a:lstStyle/>
        <a:p>
          <a:endParaRPr kumimoji="1" lang="ja-JP" altLang="en-US" sz="2400"/>
        </a:p>
      </dgm:t>
    </dgm:pt>
    <dgm:pt modelId="{2B6D3A6F-87F2-4FF5-A76F-941604E22AB1}">
      <dgm:prSet phldrT="[テキスト]" custT="1"/>
      <dgm:spPr>
        <a:solidFill>
          <a:schemeClr val="accent5"/>
        </a:solidFill>
      </dgm:spPr>
      <dgm:t>
        <a:bodyPr/>
        <a:lstStyle/>
        <a:p>
          <a:r>
            <a:rPr kumimoji="1" lang="en-US" altLang="ja-JP" sz="2000" b="1" dirty="0"/>
            <a:t>Web</a:t>
          </a:r>
          <a:r>
            <a:rPr kumimoji="1" lang="ja-JP" altLang="en-US" sz="2000" b="1" dirty="0"/>
            <a:t>商談マッチング機能</a:t>
          </a:r>
        </a:p>
      </dgm:t>
    </dgm:pt>
    <dgm:pt modelId="{1C2FBF29-2837-4D56-93C6-10CED7B0E4EB}" type="parTrans" cxnId="{2123611A-6461-4349-B841-C786D93D8D3B}">
      <dgm:prSet/>
      <dgm:spPr/>
      <dgm:t>
        <a:bodyPr/>
        <a:lstStyle/>
        <a:p>
          <a:endParaRPr kumimoji="1" lang="ja-JP" altLang="en-US" sz="2800"/>
        </a:p>
      </dgm:t>
    </dgm:pt>
    <dgm:pt modelId="{6B742AA2-0B0E-4D4B-82BC-C3896A84C232}" type="sibTrans" cxnId="{2123611A-6461-4349-B841-C786D93D8D3B}">
      <dgm:prSet/>
      <dgm:spPr/>
      <dgm:t>
        <a:bodyPr/>
        <a:lstStyle/>
        <a:p>
          <a:endParaRPr kumimoji="1" lang="ja-JP" altLang="en-US" sz="2800"/>
        </a:p>
      </dgm:t>
    </dgm:pt>
    <dgm:pt modelId="{7284C3FC-D003-4A1B-85DF-1297C4B4144B}" type="pres">
      <dgm:prSet presAssocID="{62B8E72B-E2B3-459A-9368-E17F5CCAE508}" presName="linear" presStyleCnt="0">
        <dgm:presLayoutVars>
          <dgm:animLvl val="lvl"/>
          <dgm:resizeHandles val="exact"/>
        </dgm:presLayoutVars>
      </dgm:prSet>
      <dgm:spPr/>
      <dgm:t>
        <a:bodyPr/>
        <a:lstStyle/>
        <a:p>
          <a:endParaRPr kumimoji="1" lang="ja-JP" altLang="en-US"/>
        </a:p>
      </dgm:t>
    </dgm:pt>
    <dgm:pt modelId="{F55A76B5-9FDF-4584-843F-409AF4101F96}" type="pres">
      <dgm:prSet presAssocID="{2DA54C18-581C-4741-8C89-82AD98A1B298}" presName="parentText" presStyleLbl="node1" presStyleIdx="0" presStyleCnt="2" custScaleX="41853" custScaleY="52378" custLinFactY="-107750" custLinFactNeighborX="-27302" custLinFactNeighborY="-200000">
        <dgm:presLayoutVars>
          <dgm:chMax val="0"/>
          <dgm:bulletEnabled val="1"/>
        </dgm:presLayoutVars>
      </dgm:prSet>
      <dgm:spPr/>
      <dgm:t>
        <a:bodyPr/>
        <a:lstStyle/>
        <a:p>
          <a:endParaRPr kumimoji="1" lang="ja-JP" altLang="en-US"/>
        </a:p>
      </dgm:t>
    </dgm:pt>
    <dgm:pt modelId="{468D690F-412A-4F31-BE3A-22B0A7DEB297}" type="pres">
      <dgm:prSet presAssocID="{7986A2D9-DEE3-47B1-B004-EB2967DB48B7}" presName="spacer" presStyleCnt="0"/>
      <dgm:spPr/>
    </dgm:pt>
    <dgm:pt modelId="{8A2FCEF5-BEF3-4B07-8B5D-DAF467DD5050}" type="pres">
      <dgm:prSet presAssocID="{2B6D3A6F-87F2-4FF5-A76F-941604E22AB1}" presName="parentText" presStyleLbl="node1" presStyleIdx="1" presStyleCnt="2" custScaleX="41485" custScaleY="52352" custLinFactY="-8019" custLinFactNeighborX="-28564" custLinFactNeighborY="-100000">
        <dgm:presLayoutVars>
          <dgm:chMax val="0"/>
          <dgm:bulletEnabled val="1"/>
        </dgm:presLayoutVars>
      </dgm:prSet>
      <dgm:spPr/>
      <dgm:t>
        <a:bodyPr/>
        <a:lstStyle/>
        <a:p>
          <a:endParaRPr kumimoji="1" lang="ja-JP" altLang="en-US"/>
        </a:p>
      </dgm:t>
    </dgm:pt>
  </dgm:ptLst>
  <dgm:cxnLst>
    <dgm:cxn modelId="{7D1D608C-2B67-4366-9581-7CC7D39B4781}" srcId="{62B8E72B-E2B3-459A-9368-E17F5CCAE508}" destId="{2DA54C18-581C-4741-8C89-82AD98A1B298}" srcOrd="0" destOrd="0" parTransId="{5187307C-A956-424E-8271-825E0CBAFB5C}" sibTransId="{7986A2D9-DEE3-47B1-B004-EB2967DB48B7}"/>
    <dgm:cxn modelId="{1CE509B2-D45D-4150-B9D5-E23F0490D888}" type="presOf" srcId="{2DA54C18-581C-4741-8C89-82AD98A1B298}" destId="{F55A76B5-9FDF-4584-843F-409AF4101F96}" srcOrd="0" destOrd="0" presId="urn:microsoft.com/office/officeart/2005/8/layout/vList2"/>
    <dgm:cxn modelId="{2123611A-6461-4349-B841-C786D93D8D3B}" srcId="{62B8E72B-E2B3-459A-9368-E17F5CCAE508}" destId="{2B6D3A6F-87F2-4FF5-A76F-941604E22AB1}" srcOrd="1" destOrd="0" parTransId="{1C2FBF29-2837-4D56-93C6-10CED7B0E4EB}" sibTransId="{6B742AA2-0B0E-4D4B-82BC-C3896A84C232}"/>
    <dgm:cxn modelId="{B79AA852-6BDC-4024-B0A6-1804ED4A0ABE}" type="presOf" srcId="{62B8E72B-E2B3-459A-9368-E17F5CCAE508}" destId="{7284C3FC-D003-4A1B-85DF-1297C4B4144B}" srcOrd="0" destOrd="0" presId="urn:microsoft.com/office/officeart/2005/8/layout/vList2"/>
    <dgm:cxn modelId="{E0E1FAA6-3392-4BF8-87A3-46C8A16F032D}" type="presOf" srcId="{2B6D3A6F-87F2-4FF5-A76F-941604E22AB1}" destId="{8A2FCEF5-BEF3-4B07-8B5D-DAF467DD5050}" srcOrd="0" destOrd="0" presId="urn:microsoft.com/office/officeart/2005/8/layout/vList2"/>
    <dgm:cxn modelId="{DB740B23-3E15-49B2-93C8-A5DD8EE56D78}" type="presParOf" srcId="{7284C3FC-D003-4A1B-85DF-1297C4B4144B}" destId="{F55A76B5-9FDF-4584-843F-409AF4101F96}" srcOrd="0" destOrd="0" presId="urn:microsoft.com/office/officeart/2005/8/layout/vList2"/>
    <dgm:cxn modelId="{4364A851-DD24-46A5-A1A6-E755FF82ACB0}" type="presParOf" srcId="{7284C3FC-D003-4A1B-85DF-1297C4B4144B}" destId="{468D690F-412A-4F31-BE3A-22B0A7DEB297}" srcOrd="1" destOrd="0" presId="urn:microsoft.com/office/officeart/2005/8/layout/vList2"/>
    <dgm:cxn modelId="{48A501A7-6550-4F79-967C-33F7ACA6400F}" type="presParOf" srcId="{7284C3FC-D003-4A1B-85DF-1297C4B4144B}" destId="{8A2FCEF5-BEF3-4B07-8B5D-DAF467DD505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B8E72B-E2B3-459A-9368-E17F5CCAE508}"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kumimoji="1" lang="ja-JP" altLang="en-US"/>
        </a:p>
      </dgm:t>
    </dgm:pt>
    <dgm:pt modelId="{2DA54C18-581C-4741-8C89-82AD98A1B298}">
      <dgm:prSet phldrT="[テキスト]" custT="1"/>
      <dgm:spPr>
        <a:solidFill>
          <a:schemeClr val="accent5"/>
        </a:solidFill>
        <a:ln>
          <a:solidFill>
            <a:schemeClr val="accent5"/>
          </a:solidFill>
        </a:ln>
      </dgm:spPr>
      <dgm:t>
        <a:bodyPr/>
        <a:lstStyle/>
        <a:p>
          <a:r>
            <a:rPr kumimoji="1" lang="ja-JP" altLang="en-US" sz="2000" b="1" dirty="0"/>
            <a:t>発注側：万博関連資材やサービスの仕入先、業務を発注したい企業・団体</a:t>
          </a:r>
        </a:p>
      </dgm:t>
    </dgm:pt>
    <dgm:pt modelId="{5187307C-A956-424E-8271-825E0CBAFB5C}" type="parTrans" cxnId="{7D1D608C-2B67-4366-9581-7CC7D39B4781}">
      <dgm:prSet/>
      <dgm:spPr/>
      <dgm:t>
        <a:bodyPr/>
        <a:lstStyle/>
        <a:p>
          <a:endParaRPr kumimoji="1" lang="ja-JP" altLang="en-US" sz="2400"/>
        </a:p>
      </dgm:t>
    </dgm:pt>
    <dgm:pt modelId="{7986A2D9-DEE3-47B1-B004-EB2967DB48B7}" type="sibTrans" cxnId="{7D1D608C-2B67-4366-9581-7CC7D39B4781}">
      <dgm:prSet/>
      <dgm:spPr/>
      <dgm:t>
        <a:bodyPr/>
        <a:lstStyle/>
        <a:p>
          <a:endParaRPr kumimoji="1" lang="ja-JP" altLang="en-US" sz="2400"/>
        </a:p>
      </dgm:t>
    </dgm:pt>
    <dgm:pt modelId="{2B6D3A6F-87F2-4FF5-A76F-941604E22AB1}">
      <dgm:prSet phldrT="[テキスト]" custT="1"/>
      <dgm:spPr>
        <a:solidFill>
          <a:schemeClr val="accent5"/>
        </a:solidFill>
      </dgm:spPr>
      <dgm:t>
        <a:bodyPr/>
        <a:lstStyle/>
        <a:p>
          <a:r>
            <a:rPr kumimoji="1" lang="ja-JP" altLang="en-US" sz="2000" b="1" dirty="0"/>
            <a:t>受注側：自社の商品やサービスを</a:t>
          </a:r>
          <a:r>
            <a:rPr kumimoji="1" lang="en-US" altLang="ja-JP" sz="2000" b="1" dirty="0"/>
            <a:t>PR</a:t>
          </a:r>
          <a:r>
            <a:rPr kumimoji="1" lang="ja-JP" altLang="en-US" sz="2000" b="1" dirty="0"/>
            <a:t>したい大阪府内の中小企業</a:t>
          </a:r>
        </a:p>
      </dgm:t>
    </dgm:pt>
    <dgm:pt modelId="{1C2FBF29-2837-4D56-93C6-10CED7B0E4EB}" type="parTrans" cxnId="{2123611A-6461-4349-B841-C786D93D8D3B}">
      <dgm:prSet/>
      <dgm:spPr/>
      <dgm:t>
        <a:bodyPr/>
        <a:lstStyle/>
        <a:p>
          <a:endParaRPr kumimoji="1" lang="ja-JP" altLang="en-US" sz="2800"/>
        </a:p>
      </dgm:t>
    </dgm:pt>
    <dgm:pt modelId="{6B742AA2-0B0E-4D4B-82BC-C3896A84C232}" type="sibTrans" cxnId="{2123611A-6461-4349-B841-C786D93D8D3B}">
      <dgm:prSet/>
      <dgm:spPr/>
      <dgm:t>
        <a:bodyPr/>
        <a:lstStyle/>
        <a:p>
          <a:endParaRPr kumimoji="1" lang="ja-JP" altLang="en-US" sz="2800"/>
        </a:p>
      </dgm:t>
    </dgm:pt>
    <dgm:pt modelId="{7284C3FC-D003-4A1B-85DF-1297C4B4144B}" type="pres">
      <dgm:prSet presAssocID="{62B8E72B-E2B3-459A-9368-E17F5CCAE508}" presName="linear" presStyleCnt="0">
        <dgm:presLayoutVars>
          <dgm:animLvl val="lvl"/>
          <dgm:resizeHandles val="exact"/>
        </dgm:presLayoutVars>
      </dgm:prSet>
      <dgm:spPr/>
      <dgm:t>
        <a:bodyPr/>
        <a:lstStyle/>
        <a:p>
          <a:endParaRPr kumimoji="1" lang="ja-JP" altLang="en-US"/>
        </a:p>
      </dgm:t>
    </dgm:pt>
    <dgm:pt modelId="{F55A76B5-9FDF-4584-843F-409AF4101F96}" type="pres">
      <dgm:prSet presAssocID="{2DA54C18-581C-4741-8C89-82AD98A1B298}" presName="parentText" presStyleLbl="node1" presStyleIdx="0" presStyleCnt="2" custScaleY="59657" custLinFactY="-109759" custLinFactNeighborY="-200000">
        <dgm:presLayoutVars>
          <dgm:chMax val="0"/>
          <dgm:bulletEnabled val="1"/>
        </dgm:presLayoutVars>
      </dgm:prSet>
      <dgm:spPr/>
      <dgm:t>
        <a:bodyPr/>
        <a:lstStyle/>
        <a:p>
          <a:endParaRPr kumimoji="1" lang="ja-JP" altLang="en-US"/>
        </a:p>
      </dgm:t>
    </dgm:pt>
    <dgm:pt modelId="{468D690F-412A-4F31-BE3A-22B0A7DEB297}" type="pres">
      <dgm:prSet presAssocID="{7986A2D9-DEE3-47B1-B004-EB2967DB48B7}" presName="spacer" presStyleCnt="0"/>
      <dgm:spPr/>
    </dgm:pt>
    <dgm:pt modelId="{8A2FCEF5-BEF3-4B07-8B5D-DAF467DD5050}" type="pres">
      <dgm:prSet presAssocID="{2B6D3A6F-87F2-4FF5-A76F-941604E22AB1}" presName="parentText" presStyleLbl="node1" presStyleIdx="1" presStyleCnt="2" custScaleY="56436" custLinFactNeighborY="1303">
        <dgm:presLayoutVars>
          <dgm:chMax val="0"/>
          <dgm:bulletEnabled val="1"/>
        </dgm:presLayoutVars>
      </dgm:prSet>
      <dgm:spPr/>
      <dgm:t>
        <a:bodyPr/>
        <a:lstStyle/>
        <a:p>
          <a:endParaRPr kumimoji="1" lang="ja-JP" altLang="en-US"/>
        </a:p>
      </dgm:t>
    </dgm:pt>
  </dgm:ptLst>
  <dgm:cxnLst>
    <dgm:cxn modelId="{7D1D608C-2B67-4366-9581-7CC7D39B4781}" srcId="{62B8E72B-E2B3-459A-9368-E17F5CCAE508}" destId="{2DA54C18-581C-4741-8C89-82AD98A1B298}" srcOrd="0" destOrd="0" parTransId="{5187307C-A956-424E-8271-825E0CBAFB5C}" sibTransId="{7986A2D9-DEE3-47B1-B004-EB2967DB48B7}"/>
    <dgm:cxn modelId="{1CE509B2-D45D-4150-B9D5-E23F0490D888}" type="presOf" srcId="{2DA54C18-581C-4741-8C89-82AD98A1B298}" destId="{F55A76B5-9FDF-4584-843F-409AF4101F96}" srcOrd="0" destOrd="0" presId="urn:microsoft.com/office/officeart/2005/8/layout/vList2"/>
    <dgm:cxn modelId="{2123611A-6461-4349-B841-C786D93D8D3B}" srcId="{62B8E72B-E2B3-459A-9368-E17F5CCAE508}" destId="{2B6D3A6F-87F2-4FF5-A76F-941604E22AB1}" srcOrd="1" destOrd="0" parTransId="{1C2FBF29-2837-4D56-93C6-10CED7B0E4EB}" sibTransId="{6B742AA2-0B0E-4D4B-82BC-C3896A84C232}"/>
    <dgm:cxn modelId="{B79AA852-6BDC-4024-B0A6-1804ED4A0ABE}" type="presOf" srcId="{62B8E72B-E2B3-459A-9368-E17F5CCAE508}" destId="{7284C3FC-D003-4A1B-85DF-1297C4B4144B}" srcOrd="0" destOrd="0" presId="urn:microsoft.com/office/officeart/2005/8/layout/vList2"/>
    <dgm:cxn modelId="{E0E1FAA6-3392-4BF8-87A3-46C8A16F032D}" type="presOf" srcId="{2B6D3A6F-87F2-4FF5-A76F-941604E22AB1}" destId="{8A2FCEF5-BEF3-4B07-8B5D-DAF467DD5050}" srcOrd="0" destOrd="0" presId="urn:microsoft.com/office/officeart/2005/8/layout/vList2"/>
    <dgm:cxn modelId="{DB740B23-3E15-49B2-93C8-A5DD8EE56D78}" type="presParOf" srcId="{7284C3FC-D003-4A1B-85DF-1297C4B4144B}" destId="{F55A76B5-9FDF-4584-843F-409AF4101F96}" srcOrd="0" destOrd="0" presId="urn:microsoft.com/office/officeart/2005/8/layout/vList2"/>
    <dgm:cxn modelId="{4364A851-DD24-46A5-A1A6-E755FF82ACB0}" type="presParOf" srcId="{7284C3FC-D003-4A1B-85DF-1297C4B4144B}" destId="{468D690F-412A-4F31-BE3A-22B0A7DEB297}" srcOrd="1" destOrd="0" presId="urn:microsoft.com/office/officeart/2005/8/layout/vList2"/>
    <dgm:cxn modelId="{48A501A7-6550-4F79-967C-33F7ACA6400F}" type="presParOf" srcId="{7284C3FC-D003-4A1B-85DF-1297C4B4144B}" destId="{8A2FCEF5-BEF3-4B07-8B5D-DAF467DD505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B8E72B-E2B3-459A-9368-E17F5CCAE50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2DA54C18-581C-4741-8C89-82AD98A1B298}">
      <dgm:prSet phldrT="[テキスト]" custT="1"/>
      <dgm:spPr>
        <a:solidFill>
          <a:schemeClr val="accent5"/>
        </a:solidFill>
      </dgm:spPr>
      <dgm:t>
        <a:bodyPr/>
        <a:lstStyle/>
        <a:p>
          <a:pPr algn="l"/>
          <a:r>
            <a:rPr kumimoji="1" lang="ja-JP" altLang="en-US" sz="2400" b="1" dirty="0"/>
            <a:t>想定検索</a:t>
          </a:r>
          <a:r>
            <a:rPr kumimoji="1" lang="ja-JP" altLang="en-US" sz="2400" b="1" dirty="0" smtClean="0"/>
            <a:t>項目</a:t>
          </a:r>
          <a:endParaRPr kumimoji="1" lang="ja-JP" altLang="en-US" sz="2400" b="1" dirty="0"/>
        </a:p>
      </dgm:t>
    </dgm:pt>
    <dgm:pt modelId="{7986A2D9-DEE3-47B1-B004-EB2967DB48B7}" type="sibTrans" cxnId="{7D1D608C-2B67-4366-9581-7CC7D39B4781}">
      <dgm:prSet/>
      <dgm:spPr/>
      <dgm:t>
        <a:bodyPr/>
        <a:lstStyle/>
        <a:p>
          <a:endParaRPr kumimoji="1" lang="ja-JP" altLang="en-US" sz="1800" b="0"/>
        </a:p>
      </dgm:t>
    </dgm:pt>
    <dgm:pt modelId="{5187307C-A956-424E-8271-825E0CBAFB5C}" type="parTrans" cxnId="{7D1D608C-2B67-4366-9581-7CC7D39B4781}">
      <dgm:prSet/>
      <dgm:spPr/>
      <dgm:t>
        <a:bodyPr/>
        <a:lstStyle/>
        <a:p>
          <a:endParaRPr kumimoji="1" lang="ja-JP" altLang="en-US" sz="1800" b="0"/>
        </a:p>
      </dgm:t>
    </dgm:pt>
    <dgm:pt modelId="{3078C85F-ECCE-432A-B7C2-405E74319EE7}">
      <dgm:prSet/>
      <dgm:spPr>
        <a:noFill/>
      </dgm:spPr>
      <dgm:t>
        <a:bodyPr/>
        <a:lstStyle/>
        <a:p>
          <a:r>
            <a:rPr lang="ja-JP" altLang="en-US" b="0" i="0" dirty="0" smtClean="0">
              <a:solidFill>
                <a:schemeClr val="tx1"/>
              </a:solidFill>
            </a:rPr>
            <a:t>・納期（最短、</a:t>
          </a:r>
          <a:r>
            <a:rPr lang="en-US" altLang="ja-JP" b="0" i="0" dirty="0" smtClean="0">
              <a:solidFill>
                <a:schemeClr val="tx1"/>
              </a:solidFill>
            </a:rPr>
            <a:t>3</a:t>
          </a:r>
          <a:r>
            <a:rPr lang="ja-JP" altLang="en-US" b="0" i="0" dirty="0" smtClean="0">
              <a:solidFill>
                <a:schemeClr val="tx1"/>
              </a:solidFill>
            </a:rPr>
            <a:t>日、</a:t>
          </a:r>
          <a:r>
            <a:rPr lang="en-US" altLang="ja-JP" b="0" i="0" dirty="0" smtClean="0">
              <a:solidFill>
                <a:schemeClr val="tx1"/>
              </a:solidFill>
            </a:rPr>
            <a:t>1</a:t>
          </a:r>
          <a:r>
            <a:rPr lang="ja-JP" altLang="en-US" b="0" i="0" dirty="0" smtClean="0">
              <a:solidFill>
                <a:schemeClr val="tx1"/>
              </a:solidFill>
            </a:rPr>
            <a:t>週間）</a:t>
          </a:r>
          <a:r>
            <a:rPr lang="ja-JP" altLang="en-US" b="0" dirty="0" smtClean="0">
              <a:solidFill>
                <a:schemeClr val="tx1"/>
              </a:solidFill>
            </a:rPr>
            <a:t/>
          </a:r>
          <a:br>
            <a:rPr lang="ja-JP" altLang="en-US" b="0" dirty="0" smtClean="0">
              <a:solidFill>
                <a:schemeClr val="tx1"/>
              </a:solidFill>
            </a:rPr>
          </a:br>
          <a:r>
            <a:rPr lang="ja-JP" altLang="en-US" b="0" i="0" dirty="0" smtClean="0">
              <a:solidFill>
                <a:schemeClr val="tx1"/>
              </a:solidFill>
            </a:rPr>
            <a:t>・小ロット可能（どれぐらいの量から対応可能か）</a:t>
          </a:r>
          <a:r>
            <a:rPr lang="ja-JP" altLang="en-US" b="0" dirty="0" smtClean="0">
              <a:solidFill>
                <a:schemeClr val="tx1"/>
              </a:solidFill>
            </a:rPr>
            <a:t/>
          </a:r>
          <a:br>
            <a:rPr lang="ja-JP" altLang="en-US" b="0" dirty="0" smtClean="0">
              <a:solidFill>
                <a:schemeClr val="tx1"/>
              </a:solidFill>
            </a:rPr>
          </a:br>
          <a:r>
            <a:rPr lang="ja-JP" altLang="en-US" b="0" i="0" dirty="0" smtClean="0">
              <a:solidFill>
                <a:schemeClr val="tx1"/>
              </a:solidFill>
            </a:rPr>
            <a:t>・販売方法（</a:t>
          </a:r>
          <a:r>
            <a:rPr lang="en-US" altLang="ja-JP" b="0" i="0" dirty="0" smtClean="0">
              <a:solidFill>
                <a:schemeClr val="tx1"/>
              </a:solidFill>
            </a:rPr>
            <a:t>EC</a:t>
          </a:r>
          <a:r>
            <a:rPr lang="ja-JP" altLang="en-US" b="0" i="0" dirty="0" smtClean="0">
              <a:solidFill>
                <a:schemeClr val="tx1"/>
              </a:solidFill>
            </a:rPr>
            <a:t>販売可能か、海外輸出が可能な商品の取扱い）</a:t>
          </a:r>
          <a:r>
            <a:rPr lang="ja-JP" altLang="en-US" b="0" dirty="0" smtClean="0">
              <a:solidFill>
                <a:schemeClr val="tx1"/>
              </a:solidFill>
            </a:rPr>
            <a:t/>
          </a:r>
          <a:br>
            <a:rPr lang="ja-JP" altLang="en-US" b="0" dirty="0" smtClean="0">
              <a:solidFill>
                <a:schemeClr val="tx1"/>
              </a:solidFill>
            </a:rPr>
          </a:br>
          <a:r>
            <a:rPr lang="ja-JP" altLang="en-US" b="0" i="0" dirty="0" smtClean="0">
              <a:solidFill>
                <a:schemeClr val="tx1"/>
              </a:solidFill>
            </a:rPr>
            <a:t>・価格（ロットごとの最低単価・予算の表記など）</a:t>
          </a:r>
          <a:endParaRPr kumimoji="1" lang="ja-JP" altLang="en-US" b="0" dirty="0">
            <a:solidFill>
              <a:schemeClr val="tx1"/>
            </a:solidFill>
          </a:endParaRPr>
        </a:p>
      </dgm:t>
    </dgm:pt>
    <dgm:pt modelId="{3E632FF5-BA98-44ED-B69F-3EB343C85D6B}" type="sibTrans" cxnId="{91977942-BFA1-497F-9518-1E8EA3E8034B}">
      <dgm:prSet/>
      <dgm:spPr/>
      <dgm:t>
        <a:bodyPr/>
        <a:lstStyle/>
        <a:p>
          <a:endParaRPr kumimoji="1" lang="ja-JP" altLang="en-US"/>
        </a:p>
      </dgm:t>
    </dgm:pt>
    <dgm:pt modelId="{B3A93B44-586E-4953-B3A3-A27F26EAF1EC}" type="parTrans" cxnId="{91977942-BFA1-497F-9518-1E8EA3E8034B}">
      <dgm:prSet/>
      <dgm:spPr/>
      <dgm:t>
        <a:bodyPr/>
        <a:lstStyle/>
        <a:p>
          <a:endParaRPr kumimoji="1" lang="ja-JP" altLang="en-US"/>
        </a:p>
      </dgm:t>
    </dgm:pt>
    <dgm:pt modelId="{7284C3FC-D003-4A1B-85DF-1297C4B4144B}" type="pres">
      <dgm:prSet presAssocID="{62B8E72B-E2B3-459A-9368-E17F5CCAE508}" presName="linear" presStyleCnt="0">
        <dgm:presLayoutVars>
          <dgm:animLvl val="lvl"/>
          <dgm:resizeHandles val="exact"/>
        </dgm:presLayoutVars>
      </dgm:prSet>
      <dgm:spPr/>
      <dgm:t>
        <a:bodyPr/>
        <a:lstStyle/>
        <a:p>
          <a:endParaRPr kumimoji="1" lang="ja-JP" altLang="en-US"/>
        </a:p>
      </dgm:t>
    </dgm:pt>
    <dgm:pt modelId="{F55A76B5-9FDF-4584-843F-409AF4101F96}" type="pres">
      <dgm:prSet presAssocID="{2DA54C18-581C-4741-8C89-82AD98A1B298}" presName="parentText" presStyleLbl="node1" presStyleIdx="0" presStyleCnt="2" custScaleY="29275" custLinFactY="-628" custLinFactNeighborY="-100000">
        <dgm:presLayoutVars>
          <dgm:chMax val="0"/>
          <dgm:bulletEnabled val="1"/>
        </dgm:presLayoutVars>
      </dgm:prSet>
      <dgm:spPr/>
      <dgm:t>
        <a:bodyPr/>
        <a:lstStyle/>
        <a:p>
          <a:endParaRPr kumimoji="1" lang="ja-JP" altLang="en-US"/>
        </a:p>
      </dgm:t>
    </dgm:pt>
    <dgm:pt modelId="{2D938D7B-7739-40CB-991B-0EE22C2EC4B2}" type="pres">
      <dgm:prSet presAssocID="{7986A2D9-DEE3-47B1-B004-EB2967DB48B7}" presName="spacer" presStyleCnt="0"/>
      <dgm:spPr/>
    </dgm:pt>
    <dgm:pt modelId="{5135CA04-E79B-4C40-BFF2-63D4D7B179DC}" type="pres">
      <dgm:prSet presAssocID="{3078C85F-ECCE-432A-B7C2-405E74319EE7}" presName="parentText" presStyleLbl="node1" presStyleIdx="1" presStyleCnt="2">
        <dgm:presLayoutVars>
          <dgm:chMax val="0"/>
          <dgm:bulletEnabled val="1"/>
        </dgm:presLayoutVars>
      </dgm:prSet>
      <dgm:spPr/>
      <dgm:t>
        <a:bodyPr/>
        <a:lstStyle/>
        <a:p>
          <a:endParaRPr kumimoji="1" lang="ja-JP" altLang="en-US"/>
        </a:p>
      </dgm:t>
    </dgm:pt>
  </dgm:ptLst>
  <dgm:cxnLst>
    <dgm:cxn modelId="{7D1D608C-2B67-4366-9581-7CC7D39B4781}" srcId="{62B8E72B-E2B3-459A-9368-E17F5CCAE508}" destId="{2DA54C18-581C-4741-8C89-82AD98A1B298}" srcOrd="0" destOrd="0" parTransId="{5187307C-A956-424E-8271-825E0CBAFB5C}" sibTransId="{7986A2D9-DEE3-47B1-B004-EB2967DB48B7}"/>
    <dgm:cxn modelId="{1CE509B2-D45D-4150-B9D5-E23F0490D888}" type="presOf" srcId="{2DA54C18-581C-4741-8C89-82AD98A1B298}" destId="{F55A76B5-9FDF-4584-843F-409AF4101F96}" srcOrd="0" destOrd="0" presId="urn:microsoft.com/office/officeart/2005/8/layout/vList2"/>
    <dgm:cxn modelId="{09406960-D1F7-4181-8C6B-82649421F266}" type="presOf" srcId="{3078C85F-ECCE-432A-B7C2-405E74319EE7}" destId="{5135CA04-E79B-4C40-BFF2-63D4D7B179DC}" srcOrd="0" destOrd="0" presId="urn:microsoft.com/office/officeart/2005/8/layout/vList2"/>
    <dgm:cxn modelId="{91977942-BFA1-497F-9518-1E8EA3E8034B}" srcId="{62B8E72B-E2B3-459A-9368-E17F5CCAE508}" destId="{3078C85F-ECCE-432A-B7C2-405E74319EE7}" srcOrd="1" destOrd="0" parTransId="{B3A93B44-586E-4953-B3A3-A27F26EAF1EC}" sibTransId="{3E632FF5-BA98-44ED-B69F-3EB343C85D6B}"/>
    <dgm:cxn modelId="{B79AA852-6BDC-4024-B0A6-1804ED4A0ABE}" type="presOf" srcId="{62B8E72B-E2B3-459A-9368-E17F5CCAE508}" destId="{7284C3FC-D003-4A1B-85DF-1297C4B4144B}" srcOrd="0" destOrd="0" presId="urn:microsoft.com/office/officeart/2005/8/layout/vList2"/>
    <dgm:cxn modelId="{DB740B23-3E15-49B2-93C8-A5DD8EE56D78}" type="presParOf" srcId="{7284C3FC-D003-4A1B-85DF-1297C4B4144B}" destId="{F55A76B5-9FDF-4584-843F-409AF4101F96}" srcOrd="0" destOrd="0" presId="urn:microsoft.com/office/officeart/2005/8/layout/vList2"/>
    <dgm:cxn modelId="{AD22085E-0813-453D-92A1-1B11E5E9AD70}" type="presParOf" srcId="{7284C3FC-D003-4A1B-85DF-1297C4B4144B}" destId="{2D938D7B-7739-40CB-991B-0EE22C2EC4B2}" srcOrd="1" destOrd="0" presId="urn:microsoft.com/office/officeart/2005/8/layout/vList2"/>
    <dgm:cxn modelId="{E0EF9B9E-C631-46F4-BCF6-7A542590B88E}" type="presParOf" srcId="{7284C3FC-D003-4A1B-85DF-1297C4B4144B}" destId="{5135CA04-E79B-4C40-BFF2-63D4D7B179D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A76B5-9FDF-4584-843F-409AF4101F96}">
      <dsp:nvSpPr>
        <dsp:cNvPr id="0" name=""/>
        <dsp:cNvSpPr/>
      </dsp:nvSpPr>
      <dsp:spPr>
        <a:xfrm>
          <a:off x="156357" y="159409"/>
          <a:ext cx="3694061" cy="627530"/>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1" lang="ja-JP" altLang="en-US" sz="2000" b="1" kern="1200" dirty="0"/>
            <a:t>サプライヤーリスト</a:t>
          </a:r>
        </a:p>
      </dsp:txBody>
      <dsp:txXfrm>
        <a:off x="186990" y="190042"/>
        <a:ext cx="3632795" cy="566264"/>
      </dsp:txXfrm>
    </dsp:sp>
    <dsp:sp modelId="{8A2FCEF5-BEF3-4B07-8B5D-DAF467DD5050}">
      <dsp:nvSpPr>
        <dsp:cNvPr id="0" name=""/>
        <dsp:cNvSpPr/>
      </dsp:nvSpPr>
      <dsp:spPr>
        <a:xfrm>
          <a:off x="61210" y="2350436"/>
          <a:ext cx="3661580" cy="627218"/>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1" lang="en-US" altLang="ja-JP" sz="2000" b="1" kern="1200" dirty="0"/>
            <a:t>Web</a:t>
          </a:r>
          <a:r>
            <a:rPr kumimoji="1" lang="ja-JP" altLang="en-US" sz="2000" b="1" kern="1200" dirty="0"/>
            <a:t>商談マッチング機能</a:t>
          </a:r>
        </a:p>
      </dsp:txBody>
      <dsp:txXfrm>
        <a:off x="91828" y="2381054"/>
        <a:ext cx="3600344" cy="5659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A76B5-9FDF-4584-843F-409AF4101F96}">
      <dsp:nvSpPr>
        <dsp:cNvPr id="0" name=""/>
        <dsp:cNvSpPr/>
      </dsp:nvSpPr>
      <dsp:spPr>
        <a:xfrm>
          <a:off x="0" y="249669"/>
          <a:ext cx="10713504" cy="725906"/>
        </a:xfrm>
        <a:prstGeom prst="roundRect">
          <a:avLst/>
        </a:prstGeom>
        <a:solidFill>
          <a:schemeClr val="accent5"/>
        </a:solidFill>
        <a:ln>
          <a:solidFill>
            <a:schemeClr val="accent5"/>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1" lang="ja-JP" altLang="en-US" sz="2000" b="1" kern="1200" dirty="0"/>
            <a:t>発注側：万博関連資材やサービスの仕入先、業務を発注したい企業・団体</a:t>
          </a:r>
        </a:p>
      </dsp:txBody>
      <dsp:txXfrm>
        <a:off x="35436" y="285105"/>
        <a:ext cx="10642632" cy="655034"/>
      </dsp:txXfrm>
    </dsp:sp>
    <dsp:sp modelId="{8A2FCEF5-BEF3-4B07-8B5D-DAF467DD5050}">
      <dsp:nvSpPr>
        <dsp:cNvPr id="0" name=""/>
        <dsp:cNvSpPr/>
      </dsp:nvSpPr>
      <dsp:spPr>
        <a:xfrm>
          <a:off x="0" y="2875162"/>
          <a:ext cx="10713504" cy="686713"/>
        </a:xfrm>
        <a:prstGeom prst="roundRect">
          <a:avLst/>
        </a:prstGeom>
        <a:solidFill>
          <a:schemeClr val="accent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1" lang="ja-JP" altLang="en-US" sz="2000" b="1" kern="1200" dirty="0"/>
            <a:t>受注側：自社の商品やサービスを</a:t>
          </a:r>
          <a:r>
            <a:rPr kumimoji="1" lang="en-US" altLang="ja-JP" sz="2000" b="1" kern="1200" dirty="0"/>
            <a:t>PR</a:t>
          </a:r>
          <a:r>
            <a:rPr kumimoji="1" lang="ja-JP" altLang="en-US" sz="2000" b="1" kern="1200" dirty="0"/>
            <a:t>したい大阪府内の中小企業</a:t>
          </a:r>
        </a:p>
      </dsp:txBody>
      <dsp:txXfrm>
        <a:off x="33523" y="2908685"/>
        <a:ext cx="10646458" cy="6196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A76B5-9FDF-4584-843F-409AF4101F96}">
      <dsp:nvSpPr>
        <dsp:cNvPr id="0" name=""/>
        <dsp:cNvSpPr/>
      </dsp:nvSpPr>
      <dsp:spPr>
        <a:xfrm>
          <a:off x="0" y="0"/>
          <a:ext cx="10515600" cy="794747"/>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kumimoji="1" lang="ja-JP" altLang="en-US" sz="2400" b="1" kern="1200" dirty="0"/>
            <a:t>想定検索</a:t>
          </a:r>
          <a:r>
            <a:rPr kumimoji="1" lang="ja-JP" altLang="en-US" sz="2400" b="1" kern="1200" dirty="0" smtClean="0"/>
            <a:t>項目</a:t>
          </a:r>
          <a:endParaRPr kumimoji="1" lang="ja-JP" altLang="en-US" sz="2400" b="1" kern="1200" dirty="0"/>
        </a:p>
      </dsp:txBody>
      <dsp:txXfrm>
        <a:off x="38796" y="38796"/>
        <a:ext cx="10438008" cy="717155"/>
      </dsp:txXfrm>
    </dsp:sp>
    <dsp:sp modelId="{5135CA04-E79B-4C40-BFF2-63D4D7B179DC}">
      <dsp:nvSpPr>
        <dsp:cNvPr id="0" name=""/>
        <dsp:cNvSpPr/>
      </dsp:nvSpPr>
      <dsp:spPr>
        <a:xfrm>
          <a:off x="0" y="932157"/>
          <a:ext cx="10515600" cy="2714765"/>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ja-JP" altLang="en-US" sz="2400" b="0" i="0" kern="1200" dirty="0" smtClean="0">
              <a:solidFill>
                <a:schemeClr val="tx1"/>
              </a:solidFill>
            </a:rPr>
            <a:t>・納期（最短、</a:t>
          </a:r>
          <a:r>
            <a:rPr lang="en-US" altLang="ja-JP" sz="2400" b="0" i="0" kern="1200" dirty="0" smtClean="0">
              <a:solidFill>
                <a:schemeClr val="tx1"/>
              </a:solidFill>
            </a:rPr>
            <a:t>3</a:t>
          </a:r>
          <a:r>
            <a:rPr lang="ja-JP" altLang="en-US" sz="2400" b="0" i="0" kern="1200" dirty="0" smtClean="0">
              <a:solidFill>
                <a:schemeClr val="tx1"/>
              </a:solidFill>
            </a:rPr>
            <a:t>日、</a:t>
          </a:r>
          <a:r>
            <a:rPr lang="en-US" altLang="ja-JP" sz="2400" b="0" i="0" kern="1200" dirty="0" smtClean="0">
              <a:solidFill>
                <a:schemeClr val="tx1"/>
              </a:solidFill>
            </a:rPr>
            <a:t>1</a:t>
          </a:r>
          <a:r>
            <a:rPr lang="ja-JP" altLang="en-US" sz="2400" b="0" i="0" kern="1200" dirty="0" smtClean="0">
              <a:solidFill>
                <a:schemeClr val="tx1"/>
              </a:solidFill>
            </a:rPr>
            <a:t>週間）</a:t>
          </a:r>
          <a:r>
            <a:rPr lang="ja-JP" altLang="en-US" sz="2400" b="0" kern="1200" dirty="0" smtClean="0">
              <a:solidFill>
                <a:schemeClr val="tx1"/>
              </a:solidFill>
            </a:rPr>
            <a:t/>
          </a:r>
          <a:br>
            <a:rPr lang="ja-JP" altLang="en-US" sz="2400" b="0" kern="1200" dirty="0" smtClean="0">
              <a:solidFill>
                <a:schemeClr val="tx1"/>
              </a:solidFill>
            </a:rPr>
          </a:br>
          <a:r>
            <a:rPr lang="ja-JP" altLang="en-US" sz="2400" b="0" i="0" kern="1200" dirty="0" smtClean="0">
              <a:solidFill>
                <a:schemeClr val="tx1"/>
              </a:solidFill>
            </a:rPr>
            <a:t>・小ロット可能（どれぐらいの量から対応可能か）</a:t>
          </a:r>
          <a:r>
            <a:rPr lang="ja-JP" altLang="en-US" sz="2400" b="0" kern="1200" dirty="0" smtClean="0">
              <a:solidFill>
                <a:schemeClr val="tx1"/>
              </a:solidFill>
            </a:rPr>
            <a:t/>
          </a:r>
          <a:br>
            <a:rPr lang="ja-JP" altLang="en-US" sz="2400" b="0" kern="1200" dirty="0" smtClean="0">
              <a:solidFill>
                <a:schemeClr val="tx1"/>
              </a:solidFill>
            </a:rPr>
          </a:br>
          <a:r>
            <a:rPr lang="ja-JP" altLang="en-US" sz="2400" b="0" i="0" kern="1200" dirty="0" smtClean="0">
              <a:solidFill>
                <a:schemeClr val="tx1"/>
              </a:solidFill>
            </a:rPr>
            <a:t>・販売方法（</a:t>
          </a:r>
          <a:r>
            <a:rPr lang="en-US" altLang="ja-JP" sz="2400" b="0" i="0" kern="1200" dirty="0" smtClean="0">
              <a:solidFill>
                <a:schemeClr val="tx1"/>
              </a:solidFill>
            </a:rPr>
            <a:t>EC</a:t>
          </a:r>
          <a:r>
            <a:rPr lang="ja-JP" altLang="en-US" sz="2400" b="0" i="0" kern="1200" dirty="0" smtClean="0">
              <a:solidFill>
                <a:schemeClr val="tx1"/>
              </a:solidFill>
            </a:rPr>
            <a:t>販売可能か、海外輸出が可能な商品の取扱い）</a:t>
          </a:r>
          <a:r>
            <a:rPr lang="ja-JP" altLang="en-US" sz="2400" b="0" kern="1200" dirty="0" smtClean="0">
              <a:solidFill>
                <a:schemeClr val="tx1"/>
              </a:solidFill>
            </a:rPr>
            <a:t/>
          </a:r>
          <a:br>
            <a:rPr lang="ja-JP" altLang="en-US" sz="2400" b="0" kern="1200" dirty="0" smtClean="0">
              <a:solidFill>
                <a:schemeClr val="tx1"/>
              </a:solidFill>
            </a:rPr>
          </a:br>
          <a:r>
            <a:rPr lang="ja-JP" altLang="en-US" sz="2400" b="0" i="0" kern="1200" dirty="0" smtClean="0">
              <a:solidFill>
                <a:schemeClr val="tx1"/>
              </a:solidFill>
            </a:rPr>
            <a:t>・価格（ロットごとの最低単価・予算の表記など）</a:t>
          </a:r>
          <a:endParaRPr kumimoji="1" lang="ja-JP" altLang="en-US" sz="2400" b="0" kern="1200" dirty="0">
            <a:solidFill>
              <a:schemeClr val="tx1"/>
            </a:solidFill>
          </a:endParaRPr>
        </a:p>
      </dsp:txBody>
      <dsp:txXfrm>
        <a:off x="132524" y="1064681"/>
        <a:ext cx="10250552" cy="244971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9B9EB35-A317-4A2F-9292-5AFA50F7C265}"/>
              </a:ext>
            </a:extLst>
          </p:cNvPr>
          <p:cNvSpPr>
            <a:spLocks noGrp="1"/>
          </p:cNvSpPr>
          <p:nvPr>
            <p:ph type="hdr" sz="quarter"/>
          </p:nvPr>
        </p:nvSpPr>
        <p:spPr>
          <a:xfrm>
            <a:off x="1"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63913CB-1D32-47CC-BD29-50EEC178A264}"/>
              </a:ext>
            </a:extLst>
          </p:cNvPr>
          <p:cNvSpPr>
            <a:spLocks noGrp="1"/>
          </p:cNvSpPr>
          <p:nvPr>
            <p:ph type="dt" sz="quarter" idx="1"/>
          </p:nvPr>
        </p:nvSpPr>
        <p:spPr>
          <a:xfrm>
            <a:off x="3855839" y="0"/>
            <a:ext cx="2949787" cy="498693"/>
          </a:xfrm>
          <a:prstGeom prst="rect">
            <a:avLst/>
          </a:prstGeom>
        </p:spPr>
        <p:txBody>
          <a:bodyPr vert="horz" lIns="91440" tIns="45720" rIns="91440" bIns="45720" rtlCol="0"/>
          <a:lstStyle>
            <a:lvl1pPr algn="r">
              <a:defRPr sz="1200"/>
            </a:lvl1pPr>
          </a:lstStyle>
          <a:p>
            <a:fld id="{C2AFF8E0-A7B0-4D93-85ED-58E5E4F7F1B6}" type="datetimeFigureOut">
              <a:rPr kumimoji="1" lang="ja-JP" altLang="en-US" smtClean="0"/>
              <a:t>2023/6/26</a:t>
            </a:fld>
            <a:endParaRPr kumimoji="1" lang="ja-JP" altLang="en-US"/>
          </a:p>
        </p:txBody>
      </p:sp>
      <p:sp>
        <p:nvSpPr>
          <p:cNvPr id="4" name="フッター プレースホルダー 3">
            <a:extLst>
              <a:ext uri="{FF2B5EF4-FFF2-40B4-BE49-F238E27FC236}">
                <a16:creationId xmlns:a16="http://schemas.microsoft.com/office/drawing/2014/main" id="{B56C7578-189D-4412-A2A5-8C6645797A79}"/>
              </a:ext>
            </a:extLst>
          </p:cNvPr>
          <p:cNvSpPr>
            <a:spLocks noGrp="1"/>
          </p:cNvSpPr>
          <p:nvPr>
            <p:ph type="ftr" sz="quarter" idx="2"/>
          </p:nvPr>
        </p:nvSpPr>
        <p:spPr>
          <a:xfrm>
            <a:off x="1" y="9440648"/>
            <a:ext cx="2949787" cy="498691"/>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B80E29B-AC74-4789-BB3D-F554056A4155}"/>
              </a:ext>
            </a:extLst>
          </p:cNvPr>
          <p:cNvSpPr>
            <a:spLocks noGrp="1"/>
          </p:cNvSpPr>
          <p:nvPr>
            <p:ph type="sldNum" sz="quarter" idx="3"/>
          </p:nvPr>
        </p:nvSpPr>
        <p:spPr>
          <a:xfrm>
            <a:off x="3855839" y="9440648"/>
            <a:ext cx="2949787" cy="498691"/>
          </a:xfrm>
          <a:prstGeom prst="rect">
            <a:avLst/>
          </a:prstGeom>
        </p:spPr>
        <p:txBody>
          <a:bodyPr vert="horz" lIns="91440" tIns="45720" rIns="91440" bIns="45720" rtlCol="0" anchor="b"/>
          <a:lstStyle>
            <a:lvl1pPr algn="r">
              <a:defRPr sz="1200"/>
            </a:lvl1pPr>
          </a:lstStyle>
          <a:p>
            <a:fld id="{1707AA01-6531-4BBD-8211-2778D8944CFD}" type="slidenum">
              <a:rPr kumimoji="1" lang="ja-JP" altLang="en-US" smtClean="0"/>
              <a:t>‹#›</a:t>
            </a:fld>
            <a:endParaRPr kumimoji="1" lang="ja-JP" altLang="en-US"/>
          </a:p>
        </p:txBody>
      </p:sp>
    </p:spTree>
    <p:extLst>
      <p:ext uri="{BB962C8B-B14F-4D97-AF65-F5344CB8AC3E}">
        <p14:creationId xmlns:p14="http://schemas.microsoft.com/office/powerpoint/2010/main" val="182271129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8693"/>
          </a:xfrm>
          <a:prstGeom prst="rect">
            <a:avLst/>
          </a:prstGeom>
        </p:spPr>
        <p:txBody>
          <a:bodyPr vert="horz" lIns="91440" tIns="45720" rIns="91440" bIns="45720" rtlCol="0"/>
          <a:lstStyle>
            <a:lvl1pPr algn="r">
              <a:defRPr sz="1200"/>
            </a:lvl1pPr>
          </a:lstStyle>
          <a:p>
            <a:fld id="{0E204CAF-FEEC-46C1-BF73-8651D3336010}" type="datetimeFigureOut">
              <a:rPr kumimoji="1" lang="ja-JP" altLang="en-US" smtClean="0"/>
              <a:t>2023/6/26</a:t>
            </a:fld>
            <a:endParaRPr kumimoji="1" lang="ja-JP" altLang="en-US"/>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8"/>
            <a:ext cx="2949787" cy="49869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8"/>
            <a:ext cx="2949787" cy="498691"/>
          </a:xfrm>
          <a:prstGeom prst="rect">
            <a:avLst/>
          </a:prstGeom>
        </p:spPr>
        <p:txBody>
          <a:bodyPr vert="horz" lIns="91440" tIns="45720" rIns="91440" bIns="45720" rtlCol="0" anchor="b"/>
          <a:lstStyle>
            <a:lvl1pPr algn="r">
              <a:defRPr sz="1200"/>
            </a:lvl1pPr>
          </a:lstStyle>
          <a:p>
            <a:fld id="{39381088-1F35-4DEE-BB09-82D01CACCF20}" type="slidenum">
              <a:rPr kumimoji="1" lang="ja-JP" altLang="en-US" smtClean="0"/>
              <a:t>‹#›</a:t>
            </a:fld>
            <a:endParaRPr kumimoji="1" lang="ja-JP" altLang="en-US"/>
          </a:p>
        </p:txBody>
      </p:sp>
    </p:spTree>
    <p:extLst>
      <p:ext uri="{BB962C8B-B14F-4D97-AF65-F5344CB8AC3E}">
        <p14:creationId xmlns:p14="http://schemas.microsoft.com/office/powerpoint/2010/main" val="186436439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35533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703155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828705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kern="1200" dirty="0">
                <a:solidFill>
                  <a:schemeClr val="tx1"/>
                </a:solidFill>
                <a:effectLst/>
                <a:latin typeface="+mn-lt"/>
                <a:ea typeface="+mn-ea"/>
                <a:cs typeface="+mn-cs"/>
              </a:rPr>
              <a:t>SDGs</a:t>
            </a:r>
            <a:r>
              <a:rPr kumimoji="1" lang="ja-JP" altLang="en-US" sz="1200" b="0" i="0" kern="1200" dirty="0">
                <a:solidFill>
                  <a:schemeClr val="tx1"/>
                </a:solidFill>
                <a:effectLst/>
                <a:latin typeface="+mn-lt"/>
                <a:ea typeface="+mn-ea"/>
                <a:cs typeface="+mn-cs"/>
              </a:rPr>
              <a:t>に向けた取り組みの例になります。 工場内の照明を全てＬＥＤ化することでＣＯ２排出量を削減している リユース可能な食容器を使用することで、廃棄物発生の削減 自然素材を手作業で加工することで、環境負荷のかからない製品を扱っている </a:t>
            </a:r>
            <a:r>
              <a:rPr kumimoji="1" lang="en-US" altLang="ja-JP" sz="1200" b="0" i="0" kern="1200" dirty="0">
                <a:solidFill>
                  <a:schemeClr val="tx1"/>
                </a:solidFill>
                <a:effectLst/>
                <a:latin typeface="+mn-lt"/>
                <a:ea typeface="+mn-ea"/>
                <a:cs typeface="+mn-cs"/>
              </a:rPr>
              <a:t>100%</a:t>
            </a:r>
            <a:r>
              <a:rPr kumimoji="1" lang="ja-JP" altLang="en-US" sz="1200" b="0" i="0" kern="1200" dirty="0">
                <a:solidFill>
                  <a:schemeClr val="tx1"/>
                </a:solidFill>
                <a:effectLst/>
                <a:latin typeface="+mn-lt"/>
                <a:ea typeface="+mn-ea"/>
                <a:cs typeface="+mn-cs"/>
              </a:rPr>
              <a:t>天然由来を使用し、海洋汚染対策をしている など</a:t>
            </a:r>
            <a:r>
              <a:rPr kumimoji="1" lang="en-US" altLang="ja-JP" sz="1200" b="0" i="0" kern="1200" dirty="0">
                <a:solidFill>
                  <a:schemeClr val="tx1"/>
                </a:solidFill>
                <a:effectLst/>
                <a:latin typeface="+mn-lt"/>
                <a:ea typeface="+mn-ea"/>
                <a:cs typeface="+mn-cs"/>
              </a:rPr>
              <a:t>SDGs</a:t>
            </a:r>
            <a:r>
              <a:rPr kumimoji="1" lang="ja-JP" altLang="en-US" sz="1200" b="0" i="0" kern="1200" dirty="0">
                <a:solidFill>
                  <a:schemeClr val="tx1"/>
                </a:solidFill>
                <a:effectLst/>
                <a:latin typeface="+mn-lt"/>
                <a:ea typeface="+mn-ea"/>
                <a:cs typeface="+mn-cs"/>
              </a:rPr>
              <a:t>に向けた取り組みを入力お願いします。 </a:t>
            </a:r>
            <a:r>
              <a:rPr lang="ja-JP" altLang="en-US" dirty="0"/>
              <a:t/>
            </a:r>
            <a:br>
              <a:rPr lang="ja-JP" altLang="en-US" dirty="0"/>
            </a:br>
            <a:endParaRPr kumimoji="1" lang="ja-JP" altLang="en-US" dirty="0"/>
          </a:p>
        </p:txBody>
      </p:sp>
    </p:spTree>
    <p:extLst>
      <p:ext uri="{BB962C8B-B14F-4D97-AF65-F5344CB8AC3E}">
        <p14:creationId xmlns:p14="http://schemas.microsoft.com/office/powerpoint/2010/main" val="4277719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4538"/>
            <a:ext cx="6604000" cy="371475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237755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47417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457149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97176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69364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812526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次に、発注側としての利用方法です。まずは事前準備として、案件のルール確認を行っていただきます。</a:t>
            </a:r>
            <a:r>
              <a:rPr kumimoji="1" lang="ja-JP" altLang="en-US" sz="1200" b="1" i="0" kern="1200" dirty="0">
                <a:solidFill>
                  <a:schemeClr val="tx1"/>
                </a:solidFill>
                <a:effectLst/>
                <a:latin typeface="+mn-lt"/>
                <a:ea typeface="+mn-ea"/>
                <a:cs typeface="+mn-cs"/>
              </a:rPr>
              <a:t>掲載ルール</a:t>
            </a:r>
            <a:r>
              <a:rPr kumimoji="1" lang="ja-JP" altLang="en-US" sz="1200" b="0" i="0" kern="1200" dirty="0">
                <a:solidFill>
                  <a:schemeClr val="tx1"/>
                </a:solidFill>
                <a:effectLst/>
                <a:latin typeface="+mn-lt"/>
                <a:ea typeface="+mn-ea"/>
                <a:cs typeface="+mn-cs"/>
              </a:rPr>
              <a:t>にある、募集案件として登録可能な案件は次の通りです。</a:t>
            </a:r>
            <a:r>
              <a:rPr kumimoji="1" lang="en-US" altLang="ja-JP" sz="1200" b="0" i="0" kern="1200" dirty="0">
                <a:solidFill>
                  <a:schemeClr val="tx1"/>
                </a:solidFill>
                <a:effectLst/>
                <a:latin typeface="+mn-lt"/>
                <a:ea typeface="+mn-ea"/>
                <a:cs typeface="+mn-cs"/>
              </a:rPr>
              <a:t>][</a:t>
            </a:r>
            <a:r>
              <a:rPr kumimoji="1" lang="ja-JP" altLang="en-US" sz="1200" b="1" i="0" kern="1200" dirty="0">
                <a:solidFill>
                  <a:schemeClr val="tx1"/>
                </a:solidFill>
                <a:effectLst/>
                <a:latin typeface="+mn-lt"/>
                <a:ea typeface="+mn-ea"/>
                <a:cs typeface="+mn-cs"/>
              </a:rPr>
              <a:t>商品や資材の仕入先</a:t>
            </a:r>
            <a:r>
              <a:rPr kumimoji="1" lang="ja-JP" altLang="en-US" sz="1200" b="0" i="0" kern="1200" dirty="0">
                <a:solidFill>
                  <a:schemeClr val="tx1"/>
                </a:solidFill>
                <a:effectLst/>
                <a:latin typeface="+mn-lt"/>
                <a:ea typeface="+mn-ea"/>
                <a:cs typeface="+mn-cs"/>
              </a:rPr>
              <a:t>、調達先の募集、作業の依頼先の募集、企業への業務発注案件など、</a:t>
            </a:r>
            <a:r>
              <a:rPr kumimoji="1" lang="en-US" altLang="ja-JP" sz="1200" b="1" i="0" kern="1200" dirty="0">
                <a:solidFill>
                  <a:schemeClr val="tx1"/>
                </a:solidFill>
                <a:effectLst/>
                <a:latin typeface="+mn-lt"/>
                <a:ea typeface="+mn-ea"/>
                <a:cs typeface="+mn-cs"/>
              </a:rPr>
              <a:t>2025</a:t>
            </a:r>
            <a:r>
              <a:rPr kumimoji="1" lang="ja-JP" altLang="en-US" sz="1200" b="1" i="0" kern="1200" dirty="0">
                <a:solidFill>
                  <a:schemeClr val="tx1"/>
                </a:solidFill>
                <a:effectLst/>
                <a:latin typeface="+mn-lt"/>
                <a:ea typeface="+mn-ea"/>
                <a:cs typeface="+mn-cs"/>
              </a:rPr>
              <a:t>年関西万博に関連する募集案件</a:t>
            </a:r>
            <a:r>
              <a:rPr kumimoji="1" lang="ja-JP" altLang="en-US" sz="1200" b="0" i="0" kern="1200" dirty="0">
                <a:solidFill>
                  <a:schemeClr val="tx1"/>
                </a:solidFill>
                <a:effectLst/>
                <a:latin typeface="+mn-lt"/>
                <a:ea typeface="+mn-ea"/>
                <a:cs typeface="+mn-cs"/>
              </a:rPr>
              <a:t>であるものが掲載可能でございます。</a:t>
            </a:r>
            <a:r>
              <a:rPr kumimoji="1" lang="ja-JP" altLang="en-US" sz="1200" b="1" i="0" kern="1200" dirty="0">
                <a:solidFill>
                  <a:schemeClr val="tx1"/>
                </a:solidFill>
                <a:effectLst/>
                <a:latin typeface="+mn-lt"/>
                <a:ea typeface="+mn-ea"/>
                <a:cs typeface="+mn-cs"/>
              </a:rPr>
              <a:t>「○○を仕入れたい」「○○できる企業様を探しています」など、明確な「買いたい」案件を登録</a:t>
            </a:r>
            <a:r>
              <a:rPr kumimoji="1" lang="ja-JP" altLang="en-US" sz="1200" b="0" i="0" kern="1200" dirty="0">
                <a:solidFill>
                  <a:schemeClr val="tx1"/>
                </a:solidFill>
                <a:effectLst/>
                <a:latin typeface="+mn-lt"/>
                <a:ea typeface="+mn-ea"/>
                <a:cs typeface="+mn-cs"/>
              </a:rPr>
              <a:t>していただくことで、受注側からの応募が届きやすくなります。</a:t>
            </a:r>
            <a:endParaRPr kumimoji="1" lang="ja-JP" altLang="en-US" dirty="0"/>
          </a:p>
        </p:txBody>
      </p:sp>
    </p:spTree>
    <p:extLst>
      <p:ext uri="{BB962C8B-B14F-4D97-AF65-F5344CB8AC3E}">
        <p14:creationId xmlns:p14="http://schemas.microsoft.com/office/powerpoint/2010/main" val="3187958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1201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タイトル スライド">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485"/>
            </a:lvl1pPr>
            <a:lvl2pPr marL="92444" indent="0" algn="ctr">
              <a:buNone/>
              <a:defRPr sz="404"/>
            </a:lvl2pPr>
            <a:lvl3pPr marL="184888" indent="0" algn="ctr">
              <a:buNone/>
              <a:defRPr sz="364"/>
            </a:lvl3pPr>
            <a:lvl4pPr marL="277332" indent="0" algn="ctr">
              <a:buNone/>
              <a:defRPr sz="323"/>
            </a:lvl4pPr>
            <a:lvl5pPr marL="369776" indent="0" algn="ctr">
              <a:buNone/>
              <a:defRPr sz="323"/>
            </a:lvl5pPr>
            <a:lvl6pPr marL="462220" indent="0" algn="ctr">
              <a:buNone/>
              <a:defRPr sz="323"/>
            </a:lvl6pPr>
            <a:lvl7pPr marL="554664" indent="0" algn="ctr">
              <a:buNone/>
              <a:defRPr sz="323"/>
            </a:lvl7pPr>
            <a:lvl8pPr marL="647108" indent="0" algn="ctr">
              <a:buNone/>
              <a:defRPr sz="323"/>
            </a:lvl8pPr>
            <a:lvl9pPr marL="739552" indent="0" algn="ctr">
              <a:buNone/>
              <a:defRPr sz="323"/>
            </a:lvl9pPr>
          </a:lstStyle>
          <a:p>
            <a:r>
              <a:rPr lang="ja-JP" altLang="en-US"/>
              <a:t>マスター サブタイトルの書式設定</a:t>
            </a:r>
            <a:endParaRPr lang="en-US" dirty="0"/>
          </a:p>
        </p:txBody>
      </p:sp>
      <p:sp>
        <p:nvSpPr>
          <p:cNvPr id="7" name="日付プレースホルダー 6">
            <a:extLst>
              <a:ext uri="{FF2B5EF4-FFF2-40B4-BE49-F238E27FC236}">
                <a16:creationId xmlns:a16="http://schemas.microsoft.com/office/drawing/2014/main" id="{3872A59D-C050-453A-89C7-623A83A9FEB9}"/>
              </a:ext>
            </a:extLst>
          </p:cNvPr>
          <p:cNvSpPr>
            <a:spLocks noGrp="1"/>
          </p:cNvSpPr>
          <p:nvPr>
            <p:ph type="dt" sz="half" idx="10"/>
          </p:nvPr>
        </p:nvSpPr>
        <p:spPr/>
        <p:txBody>
          <a:bodyPr/>
          <a:lstStyle/>
          <a:p>
            <a:fld id="{A998677F-BF51-4AA3-A968-4AA9E92DFF8D}" type="datetime1">
              <a:rPr kumimoji="1" lang="ja-JP" altLang="en-US" smtClean="0"/>
              <a:t>2023/6/26</a:t>
            </a:fld>
            <a:endParaRPr kumimoji="1" lang="ja-JP" altLang="en-US"/>
          </a:p>
        </p:txBody>
      </p:sp>
      <p:sp>
        <p:nvSpPr>
          <p:cNvPr id="8" name="フッター プレースホルダー 7">
            <a:extLst>
              <a:ext uri="{FF2B5EF4-FFF2-40B4-BE49-F238E27FC236}">
                <a16:creationId xmlns:a16="http://schemas.microsoft.com/office/drawing/2014/main" id="{D1BF8030-0C6A-4B59-AFD7-323845E4919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4364AFC-227C-4747-9B53-559B4AFFAABB}"/>
              </a:ext>
            </a:extLst>
          </p:cNvPr>
          <p:cNvSpPr>
            <a:spLocks noGrp="1"/>
          </p:cNvSpPr>
          <p:nvPr>
            <p:ph type="sldNum" sz="quarter" idx="12"/>
          </p:nvPr>
        </p:nvSpPr>
        <p:spPr/>
        <p:txBody>
          <a:bodyPr/>
          <a:lstStyle/>
          <a:p>
            <a:fld id="{03946589-08E0-4416-966A-003788EEBAFC}" type="slidenum">
              <a:rPr kumimoji="1" lang="ja-JP" altLang="en-US" smtClean="0"/>
              <a:t>‹#›</a:t>
            </a:fld>
            <a:endParaRPr kumimoji="1" lang="ja-JP" altLang="en-US"/>
          </a:p>
        </p:txBody>
      </p:sp>
      <p:sp>
        <p:nvSpPr>
          <p:cNvPr id="10" name="タイトル 9">
            <a:extLst>
              <a:ext uri="{FF2B5EF4-FFF2-40B4-BE49-F238E27FC236}">
                <a16:creationId xmlns:a16="http://schemas.microsoft.com/office/drawing/2014/main" id="{1731D00D-2B13-4CCA-A1E0-BDB480B798B1}"/>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870456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64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90" y="987428"/>
            <a:ext cx="6172201" cy="4873625"/>
          </a:xfrm>
        </p:spPr>
        <p:txBody>
          <a:bodyPr anchor="t"/>
          <a:lstStyle>
            <a:lvl1pPr marL="0" indent="0">
              <a:buNone/>
              <a:defRPr sz="647"/>
            </a:lvl1pPr>
            <a:lvl2pPr marL="92444" indent="0">
              <a:buNone/>
              <a:defRPr sz="566"/>
            </a:lvl2pPr>
            <a:lvl3pPr marL="184888" indent="0">
              <a:buNone/>
              <a:defRPr sz="485"/>
            </a:lvl3pPr>
            <a:lvl4pPr marL="277332" indent="0">
              <a:buNone/>
              <a:defRPr sz="404"/>
            </a:lvl4pPr>
            <a:lvl5pPr marL="369776" indent="0">
              <a:buNone/>
              <a:defRPr sz="404"/>
            </a:lvl5pPr>
            <a:lvl6pPr marL="462220" indent="0">
              <a:buNone/>
              <a:defRPr sz="404"/>
            </a:lvl6pPr>
            <a:lvl7pPr marL="554664" indent="0">
              <a:buNone/>
              <a:defRPr sz="404"/>
            </a:lvl7pPr>
            <a:lvl8pPr marL="647108" indent="0">
              <a:buNone/>
              <a:defRPr sz="404"/>
            </a:lvl8pPr>
            <a:lvl9pPr marL="739552" indent="0">
              <a:buNone/>
              <a:defRPr sz="404"/>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323"/>
            </a:lvl1pPr>
            <a:lvl2pPr marL="92444" indent="0">
              <a:buNone/>
              <a:defRPr sz="283"/>
            </a:lvl2pPr>
            <a:lvl3pPr marL="184888" indent="0">
              <a:buNone/>
              <a:defRPr sz="242"/>
            </a:lvl3pPr>
            <a:lvl4pPr marL="277332" indent="0">
              <a:buNone/>
              <a:defRPr sz="202"/>
            </a:lvl4pPr>
            <a:lvl5pPr marL="369776" indent="0">
              <a:buNone/>
              <a:defRPr sz="202"/>
            </a:lvl5pPr>
            <a:lvl6pPr marL="462220" indent="0">
              <a:buNone/>
              <a:defRPr sz="202"/>
            </a:lvl6pPr>
            <a:lvl7pPr marL="554664" indent="0">
              <a:buNone/>
              <a:defRPr sz="202"/>
            </a:lvl7pPr>
            <a:lvl8pPr marL="647108" indent="0">
              <a:buNone/>
              <a:defRPr sz="202"/>
            </a:lvl8pPr>
            <a:lvl9pPr marL="739552" indent="0">
              <a:buNone/>
              <a:defRPr sz="2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23733B1-14EC-496D-ABF5-9552F41635DC}" type="datetime1">
              <a:rPr kumimoji="1" lang="ja-JP" altLang="en-US" smtClean="0"/>
              <a:t>2023/6/26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3946589-08E0-4416-966A-003788EEBAFC}" type="slidenum">
              <a:rPr kumimoji="1" lang="ja-JP" altLang="en-US" smtClean="0"/>
              <a:t>‹#›</a:t>
            </a:fld>
            <a:endParaRPr kumimoji="1" lang="ja-JP" altLang="en-US"/>
          </a:p>
        </p:txBody>
      </p:sp>
    </p:spTree>
    <p:extLst>
      <p:ext uri="{BB962C8B-B14F-4D97-AF65-F5344CB8AC3E}">
        <p14:creationId xmlns:p14="http://schemas.microsoft.com/office/powerpoint/2010/main" val="2359757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358725"/>
          </a:xfr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F5DE146-FE2B-4970-8788-0331DC8A3995}" type="datetime1">
              <a:rPr kumimoji="1" lang="ja-JP" altLang="en-US" smtClean="0"/>
              <a:t>2023/6/26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3946589-08E0-4416-966A-003788EEBAFC}" type="slidenum">
              <a:rPr kumimoji="1" lang="ja-JP" altLang="en-US" smtClean="0"/>
              <a:t>‹#›</a:t>
            </a:fld>
            <a:endParaRPr kumimoji="1" lang="ja-JP" altLang="en-US"/>
          </a:p>
        </p:txBody>
      </p:sp>
    </p:spTree>
    <p:extLst>
      <p:ext uri="{BB962C8B-B14F-4D97-AF65-F5344CB8AC3E}">
        <p14:creationId xmlns:p14="http://schemas.microsoft.com/office/powerpoint/2010/main" val="668906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2C7E16E-5680-4B0E-983A-878C108AF98C}" type="datetime1">
              <a:rPr kumimoji="1" lang="ja-JP" altLang="en-US" smtClean="0"/>
              <a:t>2023/6/26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3946589-08E0-4416-966A-003788EEBAFC}" type="slidenum">
              <a:rPr kumimoji="1" lang="ja-JP" altLang="en-US" smtClean="0"/>
              <a:t>‹#›</a:t>
            </a:fld>
            <a:endParaRPr kumimoji="1" lang="ja-JP" altLang="en-US"/>
          </a:p>
        </p:txBody>
      </p:sp>
    </p:spTree>
    <p:extLst>
      <p:ext uri="{BB962C8B-B14F-4D97-AF65-F5344CB8AC3E}">
        <p14:creationId xmlns:p14="http://schemas.microsoft.com/office/powerpoint/2010/main" val="4168916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023B60-4AB2-41DF-B4F5-FE75E2461F3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3AE0039-E467-4755-A2E5-5489230552AC}"/>
              </a:ext>
            </a:extLst>
          </p:cNvPr>
          <p:cNvSpPr>
            <a:spLocks noGrp="1"/>
          </p:cNvSpPr>
          <p:nvPr>
            <p:ph type="dt" sz="half" idx="10"/>
          </p:nvPr>
        </p:nvSpPr>
        <p:spPr/>
        <p:txBody>
          <a:bodyPr/>
          <a:lstStyle/>
          <a:p>
            <a:fld id="{D344B518-78FB-4380-9374-0D449AF8F25C}" type="datetime1">
              <a:rPr kumimoji="1" lang="ja-JP" altLang="en-US" smtClean="0"/>
              <a:t>2023/6/26</a:t>
            </a:fld>
            <a:endParaRPr kumimoji="1" lang="ja-JP" altLang="en-US"/>
          </a:p>
        </p:txBody>
      </p:sp>
      <p:sp>
        <p:nvSpPr>
          <p:cNvPr id="4" name="フッター プレースホルダー 3">
            <a:extLst>
              <a:ext uri="{FF2B5EF4-FFF2-40B4-BE49-F238E27FC236}">
                <a16:creationId xmlns:a16="http://schemas.microsoft.com/office/drawing/2014/main" id="{4A857859-ED94-4221-BE8F-CDAFCD09915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D5EE2A3-A584-4EFA-8E65-4BE06655743D}"/>
              </a:ext>
            </a:extLst>
          </p:cNvPr>
          <p:cNvSpPr>
            <a:spLocks noGrp="1"/>
          </p:cNvSpPr>
          <p:nvPr>
            <p:ph type="sldNum" sz="quarter" idx="12"/>
          </p:nvPr>
        </p:nvSpPr>
        <p:spPr/>
        <p:txBody>
          <a:bodyPr/>
          <a:lstStyle/>
          <a:p>
            <a:fld id="{03946589-08E0-4416-966A-003788EEBAFC}" type="slidenum">
              <a:rPr kumimoji="1" lang="ja-JP" altLang="en-US" smtClean="0"/>
              <a:t>‹#›</a:t>
            </a:fld>
            <a:endParaRPr kumimoji="1" lang="ja-JP" altLang="en-US"/>
          </a:p>
        </p:txBody>
      </p:sp>
    </p:spTree>
    <p:extLst>
      <p:ext uri="{BB962C8B-B14F-4D97-AF65-F5344CB8AC3E}">
        <p14:creationId xmlns:p14="http://schemas.microsoft.com/office/powerpoint/2010/main" val="3997460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362682"/>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0" y="619204"/>
            <a:ext cx="11606784" cy="548062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43C161-CF6C-40FE-B429-39976AFD5F2F}" type="datetime1">
              <a:rPr kumimoji="1" lang="ja-JP" altLang="en-US" smtClean="0"/>
              <a:t>2023/6/26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3946589-08E0-4416-966A-003788EEBAFC}" type="slidenum">
              <a:rPr kumimoji="1" lang="ja-JP" altLang="en-US" smtClean="0"/>
              <a:t>‹#›</a:t>
            </a:fld>
            <a:endParaRPr kumimoji="1" lang="ja-JP" altLang="en-US"/>
          </a:p>
        </p:txBody>
      </p:sp>
    </p:spTree>
    <p:extLst>
      <p:ext uri="{BB962C8B-B14F-4D97-AF65-F5344CB8AC3E}">
        <p14:creationId xmlns:p14="http://schemas.microsoft.com/office/powerpoint/2010/main" val="12545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3" y="1709740"/>
            <a:ext cx="10515600" cy="2852737"/>
          </a:xfrm>
        </p:spPr>
        <p:txBody>
          <a:bodyPr anchor="b"/>
          <a:lstStyle>
            <a:lvl1pPr>
              <a:defRPr sz="121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3" y="4589466"/>
            <a:ext cx="10515600" cy="1500187"/>
          </a:xfrm>
        </p:spPr>
        <p:txBody>
          <a:bodyPr/>
          <a:lstStyle>
            <a:lvl1pPr marL="0" indent="0">
              <a:buNone/>
              <a:defRPr sz="485">
                <a:solidFill>
                  <a:schemeClr val="tx1"/>
                </a:solidFill>
              </a:defRPr>
            </a:lvl1pPr>
            <a:lvl2pPr marL="92444" indent="0">
              <a:buNone/>
              <a:defRPr sz="404">
                <a:solidFill>
                  <a:schemeClr val="tx1">
                    <a:tint val="75000"/>
                  </a:schemeClr>
                </a:solidFill>
              </a:defRPr>
            </a:lvl2pPr>
            <a:lvl3pPr marL="184888" indent="0">
              <a:buNone/>
              <a:defRPr sz="364">
                <a:solidFill>
                  <a:schemeClr val="tx1">
                    <a:tint val="75000"/>
                  </a:schemeClr>
                </a:solidFill>
              </a:defRPr>
            </a:lvl3pPr>
            <a:lvl4pPr marL="277332" indent="0">
              <a:buNone/>
              <a:defRPr sz="323">
                <a:solidFill>
                  <a:schemeClr val="tx1">
                    <a:tint val="75000"/>
                  </a:schemeClr>
                </a:solidFill>
              </a:defRPr>
            </a:lvl4pPr>
            <a:lvl5pPr marL="369776" indent="0">
              <a:buNone/>
              <a:defRPr sz="323">
                <a:solidFill>
                  <a:schemeClr val="tx1">
                    <a:tint val="75000"/>
                  </a:schemeClr>
                </a:solidFill>
              </a:defRPr>
            </a:lvl5pPr>
            <a:lvl6pPr marL="462220" indent="0">
              <a:buNone/>
              <a:defRPr sz="323">
                <a:solidFill>
                  <a:schemeClr val="tx1">
                    <a:tint val="75000"/>
                  </a:schemeClr>
                </a:solidFill>
              </a:defRPr>
            </a:lvl6pPr>
            <a:lvl7pPr marL="554664" indent="0">
              <a:buNone/>
              <a:defRPr sz="323">
                <a:solidFill>
                  <a:schemeClr val="tx1">
                    <a:tint val="75000"/>
                  </a:schemeClr>
                </a:solidFill>
              </a:defRPr>
            </a:lvl7pPr>
            <a:lvl8pPr marL="647108" indent="0">
              <a:buNone/>
              <a:defRPr sz="323">
                <a:solidFill>
                  <a:schemeClr val="tx1">
                    <a:tint val="75000"/>
                  </a:schemeClr>
                </a:solidFill>
              </a:defRPr>
            </a:lvl8pPr>
            <a:lvl9pPr marL="739552" indent="0">
              <a:buNone/>
              <a:defRPr sz="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B61919B-4F27-4825-96B8-C05F0566648C}" type="datetime1">
              <a:rPr kumimoji="1" lang="ja-JP" altLang="en-US" smtClean="0"/>
              <a:t>2023/6/26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3946589-08E0-4416-966A-003788EEBAFC}" type="slidenum">
              <a:rPr kumimoji="1" lang="ja-JP" altLang="en-US" smtClean="0"/>
              <a:t>‹#›</a:t>
            </a:fld>
            <a:endParaRPr kumimoji="1" lang="ja-JP" altLang="en-US"/>
          </a:p>
        </p:txBody>
      </p:sp>
    </p:spTree>
    <p:extLst>
      <p:ext uri="{BB962C8B-B14F-4D97-AF65-F5344CB8AC3E}">
        <p14:creationId xmlns:p14="http://schemas.microsoft.com/office/powerpoint/2010/main" val="188955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358725"/>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D0B9E68-96A7-4411-94DA-080A41501252}" type="datetime1">
              <a:rPr kumimoji="1" lang="ja-JP" altLang="en-US" smtClean="0"/>
              <a:t>2023/6/26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3946589-08E0-4416-966A-003788EEBAFC}" type="slidenum">
              <a:rPr kumimoji="1" lang="ja-JP" altLang="en-US" smtClean="0"/>
              <a:t>‹#›</a:t>
            </a:fld>
            <a:endParaRPr kumimoji="1" lang="ja-JP" altLang="en-US"/>
          </a:p>
        </p:txBody>
      </p:sp>
    </p:spTree>
    <p:extLst>
      <p:ext uri="{BB962C8B-B14F-4D97-AF65-F5344CB8AC3E}">
        <p14:creationId xmlns:p14="http://schemas.microsoft.com/office/powerpoint/2010/main" val="1379451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91" y="1681164"/>
            <a:ext cx="5157787" cy="823912"/>
          </a:xfrm>
        </p:spPr>
        <p:txBody>
          <a:bodyPr anchor="b"/>
          <a:lstStyle>
            <a:lvl1pPr marL="0" indent="0">
              <a:buNone/>
              <a:defRPr sz="485" b="1"/>
            </a:lvl1pPr>
            <a:lvl2pPr marL="92444" indent="0">
              <a:buNone/>
              <a:defRPr sz="404" b="1"/>
            </a:lvl2pPr>
            <a:lvl3pPr marL="184888" indent="0">
              <a:buNone/>
              <a:defRPr sz="364" b="1"/>
            </a:lvl3pPr>
            <a:lvl4pPr marL="277332" indent="0">
              <a:buNone/>
              <a:defRPr sz="323" b="1"/>
            </a:lvl4pPr>
            <a:lvl5pPr marL="369776" indent="0">
              <a:buNone/>
              <a:defRPr sz="323" b="1"/>
            </a:lvl5pPr>
            <a:lvl6pPr marL="462220" indent="0">
              <a:buNone/>
              <a:defRPr sz="323" b="1"/>
            </a:lvl6pPr>
            <a:lvl7pPr marL="554664" indent="0">
              <a:buNone/>
              <a:defRPr sz="323" b="1"/>
            </a:lvl7pPr>
            <a:lvl8pPr marL="647108" indent="0">
              <a:buNone/>
              <a:defRPr sz="323" b="1"/>
            </a:lvl8pPr>
            <a:lvl9pPr marL="739552" indent="0">
              <a:buNone/>
              <a:defRPr sz="323" b="1"/>
            </a:lvl9pPr>
          </a:lstStyle>
          <a:p>
            <a:pPr lvl="0"/>
            <a:r>
              <a:rPr lang="ja-JP" altLang="en-US"/>
              <a:t>マスター テキストの書式設定</a:t>
            </a:r>
          </a:p>
        </p:txBody>
      </p:sp>
      <p:sp>
        <p:nvSpPr>
          <p:cNvPr id="4" name="Content Placeholder 3"/>
          <p:cNvSpPr>
            <a:spLocks noGrp="1"/>
          </p:cNvSpPr>
          <p:nvPr>
            <p:ph sz="half" idx="2"/>
          </p:nvPr>
        </p:nvSpPr>
        <p:spPr>
          <a:xfrm>
            <a:off x="839791" y="2505076"/>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3" y="1681164"/>
            <a:ext cx="5183188" cy="823912"/>
          </a:xfrm>
        </p:spPr>
        <p:txBody>
          <a:bodyPr anchor="b"/>
          <a:lstStyle>
            <a:lvl1pPr marL="0" indent="0">
              <a:buNone/>
              <a:defRPr sz="485" b="1"/>
            </a:lvl1pPr>
            <a:lvl2pPr marL="92444" indent="0">
              <a:buNone/>
              <a:defRPr sz="404" b="1"/>
            </a:lvl2pPr>
            <a:lvl3pPr marL="184888" indent="0">
              <a:buNone/>
              <a:defRPr sz="364" b="1"/>
            </a:lvl3pPr>
            <a:lvl4pPr marL="277332" indent="0">
              <a:buNone/>
              <a:defRPr sz="323" b="1"/>
            </a:lvl4pPr>
            <a:lvl5pPr marL="369776" indent="0">
              <a:buNone/>
              <a:defRPr sz="323" b="1"/>
            </a:lvl5pPr>
            <a:lvl6pPr marL="462220" indent="0">
              <a:buNone/>
              <a:defRPr sz="323" b="1"/>
            </a:lvl6pPr>
            <a:lvl7pPr marL="554664" indent="0">
              <a:buNone/>
              <a:defRPr sz="323" b="1"/>
            </a:lvl7pPr>
            <a:lvl8pPr marL="647108" indent="0">
              <a:buNone/>
              <a:defRPr sz="323" b="1"/>
            </a:lvl8pPr>
            <a:lvl9pPr marL="739552" indent="0">
              <a:buNone/>
              <a:defRPr sz="323" b="1"/>
            </a:lvl9pPr>
          </a:lstStyle>
          <a:p>
            <a:pPr lvl="0"/>
            <a:r>
              <a:rPr lang="ja-JP" altLang="en-US"/>
              <a:t>マスター テキストの書式設定</a:t>
            </a:r>
          </a:p>
        </p:txBody>
      </p:sp>
      <p:sp>
        <p:nvSpPr>
          <p:cNvPr id="6" name="Content Placeholder 5"/>
          <p:cNvSpPr>
            <a:spLocks noGrp="1"/>
          </p:cNvSpPr>
          <p:nvPr>
            <p:ph sz="quarter" idx="4"/>
          </p:nvPr>
        </p:nvSpPr>
        <p:spPr>
          <a:xfrm>
            <a:off x="6172203" y="2505076"/>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61700DA-36DF-4AEB-A6DF-F247A5943146}" type="datetime1">
              <a:rPr kumimoji="1" lang="ja-JP" altLang="en-US" smtClean="0"/>
              <a:t>2023/6/26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3946589-08E0-4416-966A-003788EEBAFC}" type="slidenum">
              <a:rPr kumimoji="1" lang="ja-JP" altLang="en-US" smtClean="0"/>
              <a:t>‹#›</a:t>
            </a:fld>
            <a:endParaRPr kumimoji="1" lang="ja-JP" altLang="en-US"/>
          </a:p>
        </p:txBody>
      </p:sp>
    </p:spTree>
    <p:extLst>
      <p:ext uri="{BB962C8B-B14F-4D97-AF65-F5344CB8AC3E}">
        <p14:creationId xmlns:p14="http://schemas.microsoft.com/office/powerpoint/2010/main" val="2207694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358726"/>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F27D424-282F-4218-ADB0-C258C20DAE72}" type="datetime1">
              <a:rPr kumimoji="1" lang="ja-JP" altLang="en-US" smtClean="0"/>
              <a:t>2023/6/26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3946589-08E0-4416-966A-003788EEBAFC}" type="slidenum">
              <a:rPr kumimoji="1" lang="ja-JP" altLang="en-US" smtClean="0"/>
              <a:t>‹#›</a:t>
            </a:fld>
            <a:endParaRPr kumimoji="1" lang="ja-JP" altLang="en-US"/>
          </a:p>
        </p:txBody>
      </p:sp>
    </p:spTree>
    <p:extLst>
      <p:ext uri="{BB962C8B-B14F-4D97-AF65-F5344CB8AC3E}">
        <p14:creationId xmlns:p14="http://schemas.microsoft.com/office/powerpoint/2010/main" val="181457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E0F45-71C6-42F4-939A-274E960CE817}" type="datetime1">
              <a:rPr kumimoji="1" lang="ja-JP" altLang="en-US" smtClean="0"/>
              <a:t>2023/6/26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3946589-08E0-4416-966A-003788EEBAFC}" type="slidenum">
              <a:rPr kumimoji="1" lang="ja-JP" altLang="en-US" smtClean="0"/>
              <a:t>‹#›</a:t>
            </a:fld>
            <a:endParaRPr kumimoji="1" lang="ja-JP" altLang="en-US"/>
          </a:p>
        </p:txBody>
      </p:sp>
    </p:spTree>
    <p:extLst>
      <p:ext uri="{BB962C8B-B14F-4D97-AF65-F5344CB8AC3E}">
        <p14:creationId xmlns:p14="http://schemas.microsoft.com/office/powerpoint/2010/main" val="259580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647"/>
            </a:lvl1pPr>
          </a:lstStyle>
          <a:p>
            <a:r>
              <a:rPr lang="ja-JP" altLang="en-US"/>
              <a:t>マスター タイトルの書式設定</a:t>
            </a:r>
            <a:endParaRPr lang="en-US" dirty="0"/>
          </a:p>
        </p:txBody>
      </p:sp>
      <p:sp>
        <p:nvSpPr>
          <p:cNvPr id="3" name="Content Placeholder 2"/>
          <p:cNvSpPr>
            <a:spLocks noGrp="1"/>
          </p:cNvSpPr>
          <p:nvPr>
            <p:ph idx="1"/>
          </p:nvPr>
        </p:nvSpPr>
        <p:spPr>
          <a:xfrm>
            <a:off x="5183190" y="987428"/>
            <a:ext cx="6172201" cy="4873625"/>
          </a:xfrm>
        </p:spPr>
        <p:txBody>
          <a:bodyPr/>
          <a:lstStyle>
            <a:lvl1pPr>
              <a:defRPr sz="647"/>
            </a:lvl1pPr>
            <a:lvl2pPr>
              <a:defRPr sz="566"/>
            </a:lvl2pPr>
            <a:lvl3pPr>
              <a:defRPr sz="485"/>
            </a:lvl3pPr>
            <a:lvl4pPr>
              <a:defRPr sz="404"/>
            </a:lvl4pPr>
            <a:lvl5pPr>
              <a:defRPr sz="404"/>
            </a:lvl5pPr>
            <a:lvl6pPr>
              <a:defRPr sz="404"/>
            </a:lvl6pPr>
            <a:lvl7pPr>
              <a:defRPr sz="404"/>
            </a:lvl7pPr>
            <a:lvl8pPr>
              <a:defRPr sz="404"/>
            </a:lvl8pPr>
            <a:lvl9pPr>
              <a:defRPr sz="40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323"/>
            </a:lvl1pPr>
            <a:lvl2pPr marL="92444" indent="0">
              <a:buNone/>
              <a:defRPr sz="283"/>
            </a:lvl2pPr>
            <a:lvl3pPr marL="184888" indent="0">
              <a:buNone/>
              <a:defRPr sz="242"/>
            </a:lvl3pPr>
            <a:lvl4pPr marL="277332" indent="0">
              <a:buNone/>
              <a:defRPr sz="202"/>
            </a:lvl4pPr>
            <a:lvl5pPr marL="369776" indent="0">
              <a:buNone/>
              <a:defRPr sz="202"/>
            </a:lvl5pPr>
            <a:lvl6pPr marL="462220" indent="0">
              <a:buNone/>
              <a:defRPr sz="202"/>
            </a:lvl6pPr>
            <a:lvl7pPr marL="554664" indent="0">
              <a:buNone/>
              <a:defRPr sz="202"/>
            </a:lvl7pPr>
            <a:lvl8pPr marL="647108" indent="0">
              <a:buNone/>
              <a:defRPr sz="202"/>
            </a:lvl8pPr>
            <a:lvl9pPr marL="739552" indent="0">
              <a:buNone/>
              <a:defRPr sz="2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EBD14D6-B26A-4BC4-8E80-45EF797949EE}" type="datetime1">
              <a:rPr kumimoji="1" lang="ja-JP" altLang="en-US" smtClean="0"/>
              <a:t>2023/6/26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3946589-08E0-4416-966A-003788EEBAFC}" type="slidenum">
              <a:rPr kumimoji="1" lang="ja-JP" altLang="en-US" smtClean="0"/>
              <a:t>‹#›</a:t>
            </a:fld>
            <a:endParaRPr kumimoji="1" lang="ja-JP" altLang="en-US"/>
          </a:p>
        </p:txBody>
      </p:sp>
    </p:spTree>
    <p:extLst>
      <p:ext uri="{BB962C8B-B14F-4D97-AF65-F5344CB8AC3E}">
        <p14:creationId xmlns:p14="http://schemas.microsoft.com/office/powerpoint/2010/main" val="1372370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alpha val="99000"/>
          </a:schemeClr>
        </a:solidFill>
        <a:effectLst/>
      </p:bgPr>
    </p:bg>
    <p:spTree>
      <p:nvGrpSpPr>
        <p:cNvPr id="1" name=""/>
        <p:cNvGrpSpPr/>
        <p:nvPr/>
      </p:nvGrpSpPr>
      <p:grpSpPr>
        <a:xfrm>
          <a:off x="0" y="0"/>
          <a:ext cx="0" cy="0"/>
          <a:chOff x="0" y="0"/>
          <a:chExt cx="0" cy="0"/>
        </a:xfrm>
      </p:grpSpPr>
      <p:sp>
        <p:nvSpPr>
          <p:cNvPr id="9" name="正方形/長方形 8"/>
          <p:cNvSpPr/>
          <p:nvPr/>
        </p:nvSpPr>
        <p:spPr>
          <a:xfrm>
            <a:off x="0" y="437951"/>
            <a:ext cx="12192000" cy="258386"/>
          </a:xfrm>
          <a:prstGeom prst="rect">
            <a:avLst/>
          </a:prstGeom>
          <a:gradFill>
            <a:gsLst>
              <a:gs pos="0">
                <a:schemeClr val="bg1">
                  <a:lumMod val="75000"/>
                </a:schemeClr>
              </a:gs>
              <a:gs pos="15000">
                <a:schemeClr val="bg1">
                  <a:lumMod val="85000"/>
                </a:schemeClr>
              </a:gs>
              <a:gs pos="50000">
                <a:schemeClr val="bg1">
                  <a:lumMod val="95000"/>
                </a:schemeClr>
              </a:gs>
              <a:gs pos="100000">
                <a:schemeClr val="bg1"/>
              </a:gs>
            </a:gsLst>
            <a:lin ang="5400000" scaled="1"/>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l"/>
            <a:endParaRPr kumimoji="1" lang="ja-JP" altLang="en-US" sz="969" dirty="0">
              <a:solidFill>
                <a:schemeClr val="tx1"/>
              </a:solidFill>
              <a:latin typeface="Meiryo UI" panose="020B0604030504040204" pitchFamily="50" charset="-128"/>
              <a:ea typeface="Meiryo UI" panose="020B0604030504040204" pitchFamily="50" charset="-128"/>
            </a:endParaRPr>
          </a:p>
        </p:txBody>
      </p:sp>
      <p:sp>
        <p:nvSpPr>
          <p:cNvPr id="2" name="Title Placeholder 1"/>
          <p:cNvSpPr>
            <a:spLocks noGrp="1"/>
          </p:cNvSpPr>
          <p:nvPr>
            <p:ph type="title"/>
          </p:nvPr>
        </p:nvSpPr>
        <p:spPr>
          <a:xfrm>
            <a:off x="0" y="0"/>
            <a:ext cx="12192000" cy="370352"/>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5120" y="696337"/>
            <a:ext cx="11606784" cy="548062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242">
                <a:solidFill>
                  <a:schemeClr val="tx1">
                    <a:tint val="75000"/>
                  </a:schemeClr>
                </a:solidFill>
                <a:latin typeface="Meiryo UI" panose="020B0604030504040204" pitchFamily="50" charset="-128"/>
                <a:ea typeface="Meiryo UI" panose="020B0604030504040204" pitchFamily="50" charset="-128"/>
              </a:defRPr>
            </a:lvl1pPr>
          </a:lstStyle>
          <a:p>
            <a:fld id="{65F8BB6F-0F07-407D-B555-D2DE582D87AC}" type="datetime1">
              <a:rPr kumimoji="1" lang="ja-JP" altLang="en-US" smtClean="0"/>
              <a:t>2023/6/26</a:t>
            </a:fld>
            <a:endParaRPr kumimoji="1" lang="ja-JP" altLang="en-US"/>
          </a:p>
        </p:txBody>
      </p:sp>
      <p:sp>
        <p:nvSpPr>
          <p:cNvPr id="5" name="Footer Placeholder 4"/>
          <p:cNvSpPr>
            <a:spLocks noGrp="1"/>
          </p:cNvSpPr>
          <p:nvPr>
            <p:ph type="ftr" sz="quarter" idx="3"/>
          </p:nvPr>
        </p:nvSpPr>
        <p:spPr>
          <a:xfrm>
            <a:off x="4038604" y="6356353"/>
            <a:ext cx="4114800" cy="365125"/>
          </a:xfrm>
          <a:prstGeom prst="rect">
            <a:avLst/>
          </a:prstGeom>
        </p:spPr>
        <p:txBody>
          <a:bodyPr vert="horz" lIns="91440" tIns="45720" rIns="91440" bIns="45720" rtlCol="0" anchor="ctr"/>
          <a:lstStyle>
            <a:lvl1pPr algn="ctr">
              <a:defRPr sz="242">
                <a:solidFill>
                  <a:schemeClr val="tx1">
                    <a:tint val="75000"/>
                  </a:schemeClr>
                </a:solidFill>
                <a:latin typeface="Meiryo UI" panose="020B0604030504040204" pitchFamily="50" charset="-128"/>
                <a:ea typeface="Meiryo UI" panose="020B0604030504040204" pitchFamily="50" charset="-128"/>
              </a:defRPr>
            </a:lvl1pPr>
          </a:lstStyle>
          <a:p>
            <a:endParaRPr kumimoji="1" lang="ja-JP" altLang="en-US"/>
          </a:p>
        </p:txBody>
      </p:sp>
      <p:sp>
        <p:nvSpPr>
          <p:cNvPr id="7" name="正方形/長方形 6"/>
          <p:cNvSpPr/>
          <p:nvPr/>
        </p:nvSpPr>
        <p:spPr>
          <a:xfrm>
            <a:off x="0" y="370354"/>
            <a:ext cx="12192000" cy="64597"/>
          </a:xfrm>
          <a:prstGeom prst="rect">
            <a:avLst/>
          </a:prstGeom>
          <a:solidFill>
            <a:srgbClr val="3333CC"/>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85">
              <a:latin typeface="Meiryo UI" panose="020B0604030504040204" pitchFamily="50" charset="-128"/>
              <a:ea typeface="Meiryo UI" panose="020B0604030504040204" pitchFamily="50" charset="-128"/>
            </a:endParaRPr>
          </a:p>
        </p:txBody>
      </p:sp>
      <p:sp>
        <p:nvSpPr>
          <p:cNvPr id="8" name="正方形/長方形 7"/>
          <p:cNvSpPr/>
          <p:nvPr/>
        </p:nvSpPr>
        <p:spPr>
          <a:xfrm>
            <a:off x="0" y="6692203"/>
            <a:ext cx="12192000" cy="165798"/>
          </a:xfrm>
          <a:prstGeom prst="rect">
            <a:avLst/>
          </a:prstGeom>
          <a:solidFill>
            <a:srgbClr val="3333CC"/>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lIns="9705" rIns="9705" rtlCol="0" anchor="ctr"/>
          <a:lstStyle/>
          <a:p>
            <a:pPr marL="0" marR="0" lvl="0" indent="0" algn="l" defTabSz="633039" rtl="0" eaLnBrk="1" fontAlgn="auto" latinLnBrk="0" hangingPunct="1">
              <a:lnSpc>
                <a:spcPct val="100000"/>
              </a:lnSpc>
              <a:spcBef>
                <a:spcPts val="0"/>
              </a:spcBef>
              <a:spcAft>
                <a:spcPts val="0"/>
              </a:spcAft>
              <a:buClrTx/>
              <a:buSzTx/>
              <a:buFontTx/>
              <a:buNone/>
              <a:tabLst/>
              <a:defRPr/>
            </a:pPr>
            <a:r>
              <a:rPr lang="ja-JP" altLang="en-US" sz="623"/>
              <a:t>万博関連事業受注者登録システム登録促進等事業業務</a:t>
            </a:r>
            <a:endParaRPr kumimoji="1" lang="ja-JP" altLang="en-US" sz="623">
              <a:solidFill>
                <a:schemeClr val="bg1"/>
              </a:solidFill>
              <a:latin typeface="Meiryo UI" panose="020B0604030504040204" pitchFamily="50" charset="-128"/>
              <a:ea typeface="Meiryo UI" panose="020B0604030504040204" pitchFamily="50" charset="-128"/>
            </a:endParaRPr>
          </a:p>
        </p:txBody>
      </p:sp>
      <p:sp>
        <p:nvSpPr>
          <p:cNvPr id="6" name="Slide Number Placeholder 5"/>
          <p:cNvSpPr>
            <a:spLocks noGrp="1"/>
          </p:cNvSpPr>
          <p:nvPr>
            <p:ph type="sldNum" sz="quarter" idx="4"/>
          </p:nvPr>
        </p:nvSpPr>
        <p:spPr>
          <a:xfrm>
            <a:off x="9457268" y="6692204"/>
            <a:ext cx="2743200" cy="165797"/>
          </a:xfrm>
          <a:prstGeom prst="rect">
            <a:avLst/>
          </a:prstGeom>
        </p:spPr>
        <p:txBody>
          <a:bodyPr vert="horz" lIns="91440" tIns="45720" rIns="91440" bIns="45720" rtlCol="0" anchor="ctr"/>
          <a:lstStyle>
            <a:lvl1pPr algn="r">
              <a:defRPr sz="692" b="1">
                <a:solidFill>
                  <a:schemeClr val="bg1"/>
                </a:solidFill>
                <a:latin typeface="Meiryo UI" panose="020B0604030504040204" pitchFamily="50" charset="-128"/>
                <a:ea typeface="Meiryo UI" panose="020B0604030504040204" pitchFamily="50" charset="-128"/>
              </a:defRPr>
            </a:lvl1pPr>
          </a:lstStyle>
          <a:p>
            <a:fld id="{03946589-08E0-4416-966A-003788EEBAFC}" type="slidenum">
              <a:rPr kumimoji="1" lang="ja-JP" altLang="en-US" smtClean="0"/>
              <a:t>‹#›</a:t>
            </a:fld>
            <a:endParaRPr kumimoji="1" lang="ja-JP" altLang="en-US"/>
          </a:p>
        </p:txBody>
      </p:sp>
    </p:spTree>
    <p:extLst>
      <p:ext uri="{BB962C8B-B14F-4D97-AF65-F5344CB8AC3E}">
        <p14:creationId xmlns:p14="http://schemas.microsoft.com/office/powerpoint/2010/main" val="2684619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184888" rtl="0" eaLnBrk="1" latinLnBrk="0" hangingPunct="1">
        <a:lnSpc>
          <a:spcPct val="90000"/>
        </a:lnSpc>
        <a:spcBef>
          <a:spcPct val="0"/>
        </a:spcBef>
        <a:buNone/>
        <a:defRPr kumimoji="1" sz="1662" b="1" kern="1200">
          <a:solidFill>
            <a:schemeClr val="tx1"/>
          </a:solidFill>
          <a:latin typeface="Meiryo UI" panose="020B0604030504040204" pitchFamily="50" charset="-128"/>
          <a:ea typeface="Meiryo UI" panose="020B0604030504040204" pitchFamily="50" charset="-128"/>
          <a:cs typeface="+mj-cs"/>
        </a:defRPr>
      </a:lvl1pPr>
    </p:titleStyle>
    <p:bodyStyle>
      <a:lvl1pPr marL="46222" indent="-46222" algn="l" defTabSz="184888" rtl="0" eaLnBrk="1" latinLnBrk="0" hangingPunct="1">
        <a:lnSpc>
          <a:spcPct val="90000"/>
        </a:lnSpc>
        <a:spcBef>
          <a:spcPts val="202"/>
        </a:spcBef>
        <a:buFont typeface="Arial" panose="020B0604020202020204" pitchFamily="34" charset="0"/>
        <a:buChar char="•"/>
        <a:defRPr kumimoji="1" sz="566" kern="1200">
          <a:solidFill>
            <a:schemeClr val="tx1"/>
          </a:solidFill>
          <a:latin typeface="Meiryo UI" panose="020B0604030504040204" pitchFamily="50" charset="-128"/>
          <a:ea typeface="Meiryo UI" panose="020B0604030504040204" pitchFamily="50" charset="-128"/>
          <a:cs typeface="+mn-cs"/>
        </a:defRPr>
      </a:lvl1pPr>
      <a:lvl2pPr marL="138666" indent="-46222" algn="l" defTabSz="184888" rtl="0" eaLnBrk="1" latinLnBrk="0" hangingPunct="1">
        <a:lnSpc>
          <a:spcPct val="90000"/>
        </a:lnSpc>
        <a:spcBef>
          <a:spcPts val="101"/>
        </a:spcBef>
        <a:buFont typeface="Arial" panose="020B0604020202020204" pitchFamily="34" charset="0"/>
        <a:buChar char="•"/>
        <a:defRPr kumimoji="1" sz="485" kern="1200">
          <a:solidFill>
            <a:schemeClr val="tx1"/>
          </a:solidFill>
          <a:latin typeface="Meiryo UI" panose="020B0604030504040204" pitchFamily="50" charset="-128"/>
          <a:ea typeface="Meiryo UI" panose="020B0604030504040204" pitchFamily="50" charset="-128"/>
          <a:cs typeface="+mn-cs"/>
        </a:defRPr>
      </a:lvl2pPr>
      <a:lvl3pPr marL="231110" indent="-46222" algn="l" defTabSz="184888" rtl="0" eaLnBrk="1" latinLnBrk="0" hangingPunct="1">
        <a:lnSpc>
          <a:spcPct val="90000"/>
        </a:lnSpc>
        <a:spcBef>
          <a:spcPts val="101"/>
        </a:spcBef>
        <a:buFont typeface="Arial" panose="020B0604020202020204" pitchFamily="34" charset="0"/>
        <a:buChar char="•"/>
        <a:defRPr kumimoji="1" sz="404" kern="1200">
          <a:solidFill>
            <a:schemeClr val="tx1"/>
          </a:solidFill>
          <a:latin typeface="Meiryo UI" panose="020B0604030504040204" pitchFamily="50" charset="-128"/>
          <a:ea typeface="Meiryo UI" panose="020B0604030504040204" pitchFamily="50" charset="-128"/>
          <a:cs typeface="+mn-cs"/>
        </a:defRPr>
      </a:lvl3pPr>
      <a:lvl4pPr marL="323554" indent="-46222" algn="l" defTabSz="184888" rtl="0" eaLnBrk="1" latinLnBrk="0" hangingPunct="1">
        <a:lnSpc>
          <a:spcPct val="90000"/>
        </a:lnSpc>
        <a:spcBef>
          <a:spcPts val="101"/>
        </a:spcBef>
        <a:buFont typeface="Arial" panose="020B0604020202020204" pitchFamily="34" charset="0"/>
        <a:buChar char="•"/>
        <a:defRPr kumimoji="1" sz="364" kern="1200">
          <a:solidFill>
            <a:schemeClr val="tx1"/>
          </a:solidFill>
          <a:latin typeface="Meiryo UI" panose="020B0604030504040204" pitchFamily="50" charset="-128"/>
          <a:ea typeface="Meiryo UI" panose="020B0604030504040204" pitchFamily="50" charset="-128"/>
          <a:cs typeface="+mn-cs"/>
        </a:defRPr>
      </a:lvl4pPr>
      <a:lvl5pPr marL="415998" indent="-46222" algn="l" defTabSz="184888" rtl="0" eaLnBrk="1" latinLnBrk="0" hangingPunct="1">
        <a:lnSpc>
          <a:spcPct val="90000"/>
        </a:lnSpc>
        <a:spcBef>
          <a:spcPts val="101"/>
        </a:spcBef>
        <a:buFont typeface="Arial" panose="020B0604020202020204" pitchFamily="34" charset="0"/>
        <a:buChar char="•"/>
        <a:defRPr kumimoji="1" sz="364" kern="1200">
          <a:solidFill>
            <a:schemeClr val="tx1"/>
          </a:solidFill>
          <a:latin typeface="Meiryo UI" panose="020B0604030504040204" pitchFamily="50" charset="-128"/>
          <a:ea typeface="Meiryo UI" panose="020B0604030504040204" pitchFamily="50" charset="-128"/>
          <a:cs typeface="+mn-cs"/>
        </a:defRPr>
      </a:lvl5pPr>
      <a:lvl6pPr marL="508442" indent="-46222" algn="l" defTabSz="184888" rtl="0" eaLnBrk="1" latinLnBrk="0" hangingPunct="1">
        <a:lnSpc>
          <a:spcPct val="90000"/>
        </a:lnSpc>
        <a:spcBef>
          <a:spcPts val="101"/>
        </a:spcBef>
        <a:buFont typeface="Arial" panose="020B0604020202020204" pitchFamily="34" charset="0"/>
        <a:buChar char="•"/>
        <a:defRPr kumimoji="1" sz="364" kern="1200">
          <a:solidFill>
            <a:schemeClr val="tx1"/>
          </a:solidFill>
          <a:latin typeface="+mn-lt"/>
          <a:ea typeface="+mn-ea"/>
          <a:cs typeface="+mn-cs"/>
        </a:defRPr>
      </a:lvl6pPr>
      <a:lvl7pPr marL="600886" indent="-46222" algn="l" defTabSz="184888" rtl="0" eaLnBrk="1" latinLnBrk="0" hangingPunct="1">
        <a:lnSpc>
          <a:spcPct val="90000"/>
        </a:lnSpc>
        <a:spcBef>
          <a:spcPts val="101"/>
        </a:spcBef>
        <a:buFont typeface="Arial" panose="020B0604020202020204" pitchFamily="34" charset="0"/>
        <a:buChar char="•"/>
        <a:defRPr kumimoji="1" sz="364" kern="1200">
          <a:solidFill>
            <a:schemeClr val="tx1"/>
          </a:solidFill>
          <a:latin typeface="+mn-lt"/>
          <a:ea typeface="+mn-ea"/>
          <a:cs typeface="+mn-cs"/>
        </a:defRPr>
      </a:lvl7pPr>
      <a:lvl8pPr marL="693330" indent="-46222" algn="l" defTabSz="184888" rtl="0" eaLnBrk="1" latinLnBrk="0" hangingPunct="1">
        <a:lnSpc>
          <a:spcPct val="90000"/>
        </a:lnSpc>
        <a:spcBef>
          <a:spcPts val="101"/>
        </a:spcBef>
        <a:buFont typeface="Arial" panose="020B0604020202020204" pitchFamily="34" charset="0"/>
        <a:buChar char="•"/>
        <a:defRPr kumimoji="1" sz="364" kern="1200">
          <a:solidFill>
            <a:schemeClr val="tx1"/>
          </a:solidFill>
          <a:latin typeface="+mn-lt"/>
          <a:ea typeface="+mn-ea"/>
          <a:cs typeface="+mn-cs"/>
        </a:defRPr>
      </a:lvl8pPr>
      <a:lvl9pPr marL="785774" indent="-46222" algn="l" defTabSz="184888" rtl="0" eaLnBrk="1" latinLnBrk="0" hangingPunct="1">
        <a:lnSpc>
          <a:spcPct val="90000"/>
        </a:lnSpc>
        <a:spcBef>
          <a:spcPts val="101"/>
        </a:spcBef>
        <a:buFont typeface="Arial" panose="020B0604020202020204" pitchFamily="34" charset="0"/>
        <a:buChar char="•"/>
        <a:defRPr kumimoji="1" sz="364" kern="1200">
          <a:solidFill>
            <a:schemeClr val="tx1"/>
          </a:solidFill>
          <a:latin typeface="+mn-lt"/>
          <a:ea typeface="+mn-ea"/>
          <a:cs typeface="+mn-cs"/>
        </a:defRPr>
      </a:lvl9pPr>
    </p:bodyStyle>
    <p:otherStyle>
      <a:defPPr>
        <a:defRPr lang="en-US"/>
      </a:defPPr>
      <a:lvl1pPr marL="0" algn="l" defTabSz="184888" rtl="0" eaLnBrk="1" latinLnBrk="0" hangingPunct="1">
        <a:defRPr kumimoji="1" sz="364" kern="1200">
          <a:solidFill>
            <a:schemeClr val="tx1"/>
          </a:solidFill>
          <a:latin typeface="+mn-lt"/>
          <a:ea typeface="+mn-ea"/>
          <a:cs typeface="+mn-cs"/>
        </a:defRPr>
      </a:lvl1pPr>
      <a:lvl2pPr marL="92444" algn="l" defTabSz="184888" rtl="0" eaLnBrk="1" latinLnBrk="0" hangingPunct="1">
        <a:defRPr kumimoji="1" sz="364" kern="1200">
          <a:solidFill>
            <a:schemeClr val="tx1"/>
          </a:solidFill>
          <a:latin typeface="+mn-lt"/>
          <a:ea typeface="+mn-ea"/>
          <a:cs typeface="+mn-cs"/>
        </a:defRPr>
      </a:lvl2pPr>
      <a:lvl3pPr marL="184888" algn="l" defTabSz="184888" rtl="0" eaLnBrk="1" latinLnBrk="0" hangingPunct="1">
        <a:defRPr kumimoji="1" sz="364" kern="1200">
          <a:solidFill>
            <a:schemeClr val="tx1"/>
          </a:solidFill>
          <a:latin typeface="+mn-lt"/>
          <a:ea typeface="+mn-ea"/>
          <a:cs typeface="+mn-cs"/>
        </a:defRPr>
      </a:lvl3pPr>
      <a:lvl4pPr marL="277332" algn="l" defTabSz="184888" rtl="0" eaLnBrk="1" latinLnBrk="0" hangingPunct="1">
        <a:defRPr kumimoji="1" sz="364" kern="1200">
          <a:solidFill>
            <a:schemeClr val="tx1"/>
          </a:solidFill>
          <a:latin typeface="+mn-lt"/>
          <a:ea typeface="+mn-ea"/>
          <a:cs typeface="+mn-cs"/>
        </a:defRPr>
      </a:lvl4pPr>
      <a:lvl5pPr marL="369776" algn="l" defTabSz="184888" rtl="0" eaLnBrk="1" latinLnBrk="0" hangingPunct="1">
        <a:defRPr kumimoji="1" sz="364" kern="1200">
          <a:solidFill>
            <a:schemeClr val="tx1"/>
          </a:solidFill>
          <a:latin typeface="+mn-lt"/>
          <a:ea typeface="+mn-ea"/>
          <a:cs typeface="+mn-cs"/>
        </a:defRPr>
      </a:lvl5pPr>
      <a:lvl6pPr marL="462220" algn="l" defTabSz="184888" rtl="0" eaLnBrk="1" latinLnBrk="0" hangingPunct="1">
        <a:defRPr kumimoji="1" sz="364" kern="1200">
          <a:solidFill>
            <a:schemeClr val="tx1"/>
          </a:solidFill>
          <a:latin typeface="+mn-lt"/>
          <a:ea typeface="+mn-ea"/>
          <a:cs typeface="+mn-cs"/>
        </a:defRPr>
      </a:lvl6pPr>
      <a:lvl7pPr marL="554664" algn="l" defTabSz="184888" rtl="0" eaLnBrk="1" latinLnBrk="0" hangingPunct="1">
        <a:defRPr kumimoji="1" sz="364" kern="1200">
          <a:solidFill>
            <a:schemeClr val="tx1"/>
          </a:solidFill>
          <a:latin typeface="+mn-lt"/>
          <a:ea typeface="+mn-ea"/>
          <a:cs typeface="+mn-cs"/>
        </a:defRPr>
      </a:lvl7pPr>
      <a:lvl8pPr marL="647108" algn="l" defTabSz="184888" rtl="0" eaLnBrk="1" latinLnBrk="0" hangingPunct="1">
        <a:defRPr kumimoji="1" sz="364" kern="1200">
          <a:solidFill>
            <a:schemeClr val="tx1"/>
          </a:solidFill>
          <a:latin typeface="+mn-lt"/>
          <a:ea typeface="+mn-ea"/>
          <a:cs typeface="+mn-cs"/>
        </a:defRPr>
      </a:lvl8pPr>
      <a:lvl9pPr marL="739552" algn="l" defTabSz="184888" rtl="0" eaLnBrk="1" latinLnBrk="0" hangingPunct="1">
        <a:defRPr kumimoji="1" sz="36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2.sv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3.tmp"/><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hyperlink" Target="mailto:team-mozuyanmall@careerlink.co.jp" TargetMode="External"/><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hyperlink" Target="mailto:mozuyanmall@expo-mozuyanmall.j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tmp"/></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4.tmp"/><Relationship Id="rId4" Type="http://schemas.openxmlformats.org/officeDocument/2006/relationships/image" Target="../media/image14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2ED2A97-EBCF-40D6-8042-64C8374153F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88797" y="3808541"/>
            <a:ext cx="1380897" cy="1380897"/>
          </a:xfrm>
          <a:prstGeom prst="rect">
            <a:avLst/>
          </a:prstGeom>
        </p:spPr>
      </p:pic>
      <p:pic>
        <p:nvPicPr>
          <p:cNvPr id="7" name="図 6">
            <a:extLst>
              <a:ext uri="{FF2B5EF4-FFF2-40B4-BE49-F238E27FC236}">
                <a16:creationId xmlns:a16="http://schemas.microsoft.com/office/drawing/2014/main" id="{3467DE52-5928-44E2-987B-506D8BE4F464}"/>
              </a:ext>
            </a:extLst>
          </p:cNvPr>
          <p:cNvPicPr>
            <a:picLocks noChangeAspect="1"/>
          </p:cNvPicPr>
          <p:nvPr/>
        </p:nvPicPr>
        <p:blipFill>
          <a:blip r:embed="rId3"/>
          <a:stretch>
            <a:fillRect/>
          </a:stretch>
        </p:blipFill>
        <p:spPr>
          <a:xfrm>
            <a:off x="3227278" y="5339125"/>
            <a:ext cx="5714017" cy="357126"/>
          </a:xfrm>
          <a:prstGeom prst="rect">
            <a:avLst/>
          </a:prstGeom>
        </p:spPr>
      </p:pic>
      <p:sp>
        <p:nvSpPr>
          <p:cNvPr id="11" name="テキスト ボックス 10">
            <a:extLst>
              <a:ext uri="{FF2B5EF4-FFF2-40B4-BE49-F238E27FC236}">
                <a16:creationId xmlns:a16="http://schemas.microsoft.com/office/drawing/2014/main" id="{AF21B717-A670-47AF-B174-F023763ADE4E}"/>
              </a:ext>
            </a:extLst>
          </p:cNvPr>
          <p:cNvSpPr txBox="1"/>
          <p:nvPr/>
        </p:nvSpPr>
        <p:spPr>
          <a:xfrm>
            <a:off x="3846631" y="5812217"/>
            <a:ext cx="4352361" cy="1304203"/>
          </a:xfrm>
          <a:prstGeom prst="rect">
            <a:avLst/>
          </a:prstGeom>
          <a:noFill/>
        </p:spPr>
        <p:txBody>
          <a:bodyPr wrap="square" rtlCol="0">
            <a:spAutoFit/>
          </a:bodyPr>
          <a:lstStyle/>
          <a:p>
            <a:pPr algn="ctr">
              <a:lnSpc>
                <a:spcPct val="150000"/>
              </a:lnSpc>
            </a:pPr>
            <a:r>
              <a:rPr lang="ja-JP" altLang="en-US" spc="300" dirty="0">
                <a:ea typeface="Meiryo UI" panose="020B0604030504040204" pitchFamily="50" charset="-128"/>
              </a:rPr>
              <a:t>令和</a:t>
            </a:r>
            <a:r>
              <a:rPr lang="en-US" altLang="ja-JP" spc="300" dirty="0">
                <a:ea typeface="Meiryo UI" panose="020B0604030504040204" pitchFamily="50" charset="-128"/>
              </a:rPr>
              <a:t>5</a:t>
            </a:r>
            <a:r>
              <a:rPr lang="ja-JP" altLang="en-US" spc="300" dirty="0">
                <a:ea typeface="Meiryo UI" panose="020B0604030504040204" pitchFamily="50" charset="-128"/>
              </a:rPr>
              <a:t>年</a:t>
            </a:r>
            <a:r>
              <a:rPr kumimoji="1" lang="en-US" altLang="ja-JP" spc="300" dirty="0">
                <a:ea typeface="Meiryo UI" panose="020B0604030504040204" pitchFamily="50" charset="-128"/>
              </a:rPr>
              <a:t>6</a:t>
            </a:r>
            <a:r>
              <a:rPr kumimoji="1" lang="ja-JP" altLang="en-US" spc="300" dirty="0">
                <a:ea typeface="Meiryo UI" panose="020B0604030504040204" pitchFamily="50" charset="-128"/>
              </a:rPr>
              <a:t>月</a:t>
            </a:r>
            <a:r>
              <a:rPr kumimoji="1" lang="en-US" altLang="ja-JP" spc="300" dirty="0">
                <a:ea typeface="Meiryo UI" panose="020B0604030504040204" pitchFamily="50" charset="-128"/>
              </a:rPr>
              <a:t>26</a:t>
            </a:r>
            <a:r>
              <a:rPr kumimoji="1" lang="ja-JP" altLang="en-US" spc="300" dirty="0">
                <a:ea typeface="Meiryo UI" panose="020B0604030504040204" pitchFamily="50" charset="-128"/>
              </a:rPr>
              <a:t>日（月）</a:t>
            </a:r>
            <a:endParaRPr kumimoji="1" lang="en-US" altLang="ja-JP" spc="300" dirty="0">
              <a:ea typeface="Meiryo UI" panose="020B0604030504040204" pitchFamily="50" charset="-128"/>
            </a:endParaRPr>
          </a:p>
          <a:p>
            <a:pPr algn="ctr">
              <a:lnSpc>
                <a:spcPct val="150000"/>
              </a:lnSpc>
            </a:pPr>
            <a:r>
              <a:rPr lang="ja-JP" altLang="en-US" spc="300" dirty="0">
                <a:ea typeface="Meiryo UI" panose="020B0604030504040204" pitchFamily="50" charset="-128"/>
              </a:rPr>
              <a:t>キャリアリンク株式会社</a:t>
            </a:r>
            <a:endParaRPr kumimoji="1" lang="en-US" altLang="ja-JP" spc="300" dirty="0">
              <a:ea typeface="Meiryo UI" panose="020B0604030504040204" pitchFamily="50" charset="-128"/>
            </a:endParaRPr>
          </a:p>
          <a:p>
            <a:pPr algn="ctr">
              <a:lnSpc>
                <a:spcPct val="150000"/>
              </a:lnSpc>
            </a:pPr>
            <a:endParaRPr kumimoji="1" lang="ja-JP" altLang="en-US" spc="300" dirty="0">
              <a:ea typeface="Meiryo UI" panose="020B0604030504040204" pitchFamily="50" charset="-128"/>
            </a:endParaRPr>
          </a:p>
        </p:txBody>
      </p:sp>
      <p:sp>
        <p:nvSpPr>
          <p:cNvPr id="12" name="正方形/長方形 11">
            <a:extLst>
              <a:ext uri="{FF2B5EF4-FFF2-40B4-BE49-F238E27FC236}">
                <a16:creationId xmlns:a16="http://schemas.microsoft.com/office/drawing/2014/main" id="{E5C94A31-7E9F-4804-8A11-FA9793F50129}"/>
              </a:ext>
            </a:extLst>
          </p:cNvPr>
          <p:cNvSpPr/>
          <p:nvPr/>
        </p:nvSpPr>
        <p:spPr>
          <a:xfrm>
            <a:off x="3295978" y="2997890"/>
            <a:ext cx="6121989" cy="637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accent1"/>
                </a:solidFill>
                <a:latin typeface="メイリオ" panose="020B0604030504040204" pitchFamily="50" charset="-128"/>
                <a:ea typeface="メイリオ" panose="020B0604030504040204" pitchFamily="50" charset="-128"/>
              </a:rPr>
              <a:t>第１回支援機関向け説明会　　</a:t>
            </a:r>
          </a:p>
        </p:txBody>
      </p:sp>
      <p:sp>
        <p:nvSpPr>
          <p:cNvPr id="8" name="正方形/長方形 7">
            <a:extLst>
              <a:ext uri="{FF2B5EF4-FFF2-40B4-BE49-F238E27FC236}">
                <a16:creationId xmlns:a16="http://schemas.microsoft.com/office/drawing/2014/main" id="{B62D797A-7609-4FE0-9693-82D1BCEF5D57}"/>
              </a:ext>
            </a:extLst>
          </p:cNvPr>
          <p:cNvSpPr/>
          <p:nvPr/>
        </p:nvSpPr>
        <p:spPr>
          <a:xfrm>
            <a:off x="3529223" y="4681854"/>
            <a:ext cx="3632504" cy="369332"/>
          </a:xfrm>
          <a:prstGeom prst="rect">
            <a:avLst/>
          </a:prstGeom>
        </p:spPr>
        <p:txBody>
          <a:bodyPr wrap="square">
            <a:spAutoFit/>
          </a:bodyPr>
          <a:lstStyle/>
          <a:p>
            <a:r>
              <a:rPr lang="en-US" altLang="ja-JP" b="1" dirty="0">
                <a:latin typeface="MiGoMB1Std-DeBold"/>
              </a:rPr>
              <a:t>https://www.expo-mozuyanmall.jp/</a:t>
            </a:r>
            <a:endParaRPr lang="ja-JP" altLang="en-US" sz="4800" dirty="0"/>
          </a:p>
        </p:txBody>
      </p:sp>
      <p:grpSp>
        <p:nvGrpSpPr>
          <p:cNvPr id="16" name="グループ化 15">
            <a:extLst>
              <a:ext uri="{FF2B5EF4-FFF2-40B4-BE49-F238E27FC236}">
                <a16:creationId xmlns:a16="http://schemas.microsoft.com/office/drawing/2014/main" id="{B2CA9CA2-7736-47AE-94C6-D007DFF429A4}"/>
              </a:ext>
            </a:extLst>
          </p:cNvPr>
          <p:cNvGrpSpPr/>
          <p:nvPr/>
        </p:nvGrpSpPr>
        <p:grpSpPr>
          <a:xfrm>
            <a:off x="3575965" y="4054727"/>
            <a:ext cx="3408082" cy="444263"/>
            <a:chOff x="5721338" y="3901112"/>
            <a:chExt cx="3015109" cy="429892"/>
          </a:xfrm>
        </p:grpSpPr>
        <p:sp>
          <p:nvSpPr>
            <p:cNvPr id="10" name="フローチャート: 端子 9">
              <a:extLst>
                <a:ext uri="{FF2B5EF4-FFF2-40B4-BE49-F238E27FC236}">
                  <a16:creationId xmlns:a16="http://schemas.microsoft.com/office/drawing/2014/main" id="{48375FAB-AE42-4F99-9980-8AA20158DBF1}"/>
                </a:ext>
              </a:extLst>
            </p:cNvPr>
            <p:cNvSpPr/>
            <p:nvPr/>
          </p:nvSpPr>
          <p:spPr>
            <a:xfrm>
              <a:off x="5721338" y="3901112"/>
              <a:ext cx="3015109" cy="429892"/>
            </a:xfrm>
            <a:prstGeom prst="flowChartTerminator">
              <a:avLst/>
            </a:prstGeom>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kumimoji="1" lang="ja-JP" altLang="en-US" sz="2000" dirty="0"/>
                <a:t>もずやんモール</a:t>
              </a:r>
            </a:p>
          </p:txBody>
        </p:sp>
        <p:pic>
          <p:nvPicPr>
            <p:cNvPr id="14" name="グラフィックス 13" descr="拡大鏡">
              <a:extLst>
                <a:ext uri="{FF2B5EF4-FFF2-40B4-BE49-F238E27FC236}">
                  <a16:creationId xmlns:a16="http://schemas.microsoft.com/office/drawing/2014/main" id="{DDFDD5A6-1089-446F-A83A-37341DD5B34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982195" y="3949285"/>
              <a:ext cx="338554" cy="338554"/>
            </a:xfrm>
            <a:prstGeom prst="rect">
              <a:avLst/>
            </a:prstGeom>
          </p:spPr>
        </p:pic>
      </p:grpSp>
      <p:pic>
        <p:nvPicPr>
          <p:cNvPr id="17" name="図 16">
            <a:extLst>
              <a:ext uri="{FF2B5EF4-FFF2-40B4-BE49-F238E27FC236}">
                <a16:creationId xmlns:a16="http://schemas.microsoft.com/office/drawing/2014/main" id="{979F03E5-B63C-4932-BEF5-B5E21833B7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9629" y="645985"/>
            <a:ext cx="5817316" cy="1691299"/>
          </a:xfrm>
          <a:prstGeom prst="rect">
            <a:avLst/>
          </a:prstGeom>
        </p:spPr>
      </p:pic>
      <p:sp>
        <p:nvSpPr>
          <p:cNvPr id="18" name="正方形/長方形 17">
            <a:extLst>
              <a:ext uri="{FF2B5EF4-FFF2-40B4-BE49-F238E27FC236}">
                <a16:creationId xmlns:a16="http://schemas.microsoft.com/office/drawing/2014/main" id="{AC255D3B-F35A-4305-8E95-7D1D1491B81E}"/>
              </a:ext>
            </a:extLst>
          </p:cNvPr>
          <p:cNvSpPr/>
          <p:nvPr/>
        </p:nvSpPr>
        <p:spPr>
          <a:xfrm>
            <a:off x="2272341" y="2337284"/>
            <a:ext cx="8483656" cy="7965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spc="600" dirty="0">
                <a:solidFill>
                  <a:srgbClr val="D21229"/>
                </a:solidFill>
                <a:latin typeface="メイリオ" panose="020B0604030504040204" pitchFamily="50" charset="-128"/>
                <a:ea typeface="メイリオ" panose="020B0604030504040204" pitchFamily="50" charset="-128"/>
              </a:rPr>
              <a:t>キックオフセミナー</a:t>
            </a:r>
            <a:r>
              <a:rPr kumimoji="1" lang="ja-JP" altLang="en-US" sz="3600" b="1" spc="600" dirty="0">
                <a:solidFill>
                  <a:srgbClr val="D21229"/>
                </a:solidFill>
                <a:latin typeface="メイリオ" panose="020B0604030504040204" pitchFamily="50" charset="-128"/>
                <a:ea typeface="メイリオ" panose="020B0604030504040204" pitchFamily="50" charset="-128"/>
              </a:rPr>
              <a:t>　　</a:t>
            </a:r>
          </a:p>
        </p:txBody>
      </p:sp>
      <p:sp>
        <p:nvSpPr>
          <p:cNvPr id="4" name="スライド番号プレースホルダー 3"/>
          <p:cNvSpPr>
            <a:spLocks noGrp="1"/>
          </p:cNvSpPr>
          <p:nvPr>
            <p:ph type="sldNum" sz="quarter" idx="12"/>
          </p:nvPr>
        </p:nvSpPr>
        <p:spPr/>
        <p:txBody>
          <a:bodyPr/>
          <a:lstStyle/>
          <a:p>
            <a:fld id="{03946589-08E0-4416-966A-003788EEBAFC}" type="slidenum">
              <a:rPr kumimoji="1" lang="ja-JP" altLang="en-US" sz="1600" smtClean="0"/>
              <a:t>1</a:t>
            </a:fld>
            <a:endParaRPr kumimoji="1" lang="ja-JP" altLang="en-US" sz="1600"/>
          </a:p>
        </p:txBody>
      </p:sp>
    </p:spTree>
    <p:extLst>
      <p:ext uri="{BB962C8B-B14F-4D97-AF65-F5344CB8AC3E}">
        <p14:creationId xmlns:p14="http://schemas.microsoft.com/office/powerpoint/2010/main" val="2000494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B52270-38C3-437B-AB21-4F7B15730832}"/>
              </a:ext>
            </a:extLst>
          </p:cNvPr>
          <p:cNvSpPr>
            <a:spLocks noGrp="1"/>
          </p:cNvSpPr>
          <p:nvPr>
            <p:ph type="title"/>
          </p:nvPr>
        </p:nvSpPr>
        <p:spPr>
          <a:xfrm>
            <a:off x="838200" y="523544"/>
            <a:ext cx="10515600" cy="917985"/>
          </a:xfrm>
        </p:spPr>
        <p:txBody>
          <a:bodyPr>
            <a:normAutofit/>
          </a:bodyPr>
          <a:lstStyle/>
          <a:p>
            <a:r>
              <a:rPr lang="ja-JP" altLang="en-US" sz="3200" u="sng" dirty="0"/>
              <a:t>商談までの流れ</a:t>
            </a:r>
            <a:endParaRPr kumimoji="1" lang="ja-JP" altLang="en-US" sz="3200" b="1" u="sng" dirty="0"/>
          </a:p>
        </p:txBody>
      </p:sp>
      <p:pic>
        <p:nvPicPr>
          <p:cNvPr id="3" name="図 2">
            <a:extLst>
              <a:ext uri="{FF2B5EF4-FFF2-40B4-BE49-F238E27FC236}">
                <a16:creationId xmlns:a16="http://schemas.microsoft.com/office/drawing/2014/main" id="{66C87549-4447-4E4A-B5F5-20DD7D3CEEA3}"/>
              </a:ext>
            </a:extLst>
          </p:cNvPr>
          <p:cNvPicPr>
            <a:picLocks noChangeAspect="1"/>
          </p:cNvPicPr>
          <p:nvPr/>
        </p:nvPicPr>
        <p:blipFill>
          <a:blip r:embed="rId2"/>
          <a:stretch>
            <a:fillRect/>
          </a:stretch>
        </p:blipFill>
        <p:spPr>
          <a:xfrm>
            <a:off x="838200" y="3759697"/>
            <a:ext cx="4106890" cy="2801847"/>
          </a:xfrm>
          <a:prstGeom prst="rect">
            <a:avLst/>
          </a:prstGeom>
        </p:spPr>
      </p:pic>
      <p:sp>
        <p:nvSpPr>
          <p:cNvPr id="5" name="矢印: 右 4">
            <a:extLst>
              <a:ext uri="{FF2B5EF4-FFF2-40B4-BE49-F238E27FC236}">
                <a16:creationId xmlns:a16="http://schemas.microsoft.com/office/drawing/2014/main" id="{8B21141A-9EBC-4C4C-8926-B6F45A8367C5}"/>
              </a:ext>
            </a:extLst>
          </p:cNvPr>
          <p:cNvSpPr/>
          <p:nvPr/>
        </p:nvSpPr>
        <p:spPr>
          <a:xfrm>
            <a:off x="5579314" y="4323219"/>
            <a:ext cx="955785" cy="664199"/>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dirty="0"/>
          </a:p>
        </p:txBody>
      </p:sp>
      <p:sp>
        <p:nvSpPr>
          <p:cNvPr id="8" name="四角形: 角を丸くする 7">
            <a:extLst>
              <a:ext uri="{FF2B5EF4-FFF2-40B4-BE49-F238E27FC236}">
                <a16:creationId xmlns:a16="http://schemas.microsoft.com/office/drawing/2014/main" id="{3746B6DD-836C-45A1-85AB-7096745F9B20}"/>
              </a:ext>
            </a:extLst>
          </p:cNvPr>
          <p:cNvSpPr/>
          <p:nvPr/>
        </p:nvSpPr>
        <p:spPr>
          <a:xfrm>
            <a:off x="7428154" y="4147602"/>
            <a:ext cx="2462212" cy="839816"/>
          </a:xfrm>
          <a:prstGeom prst="roundRect">
            <a:avLst/>
          </a:prstGeom>
          <a:solidFill>
            <a:srgbClr val="FF0000"/>
          </a:solidFill>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2800" b="1" dirty="0"/>
              <a:t>質問する</a:t>
            </a:r>
          </a:p>
        </p:txBody>
      </p:sp>
      <p:sp>
        <p:nvSpPr>
          <p:cNvPr id="22" name="四角形: 角を丸くする 21">
            <a:extLst>
              <a:ext uri="{FF2B5EF4-FFF2-40B4-BE49-F238E27FC236}">
                <a16:creationId xmlns:a16="http://schemas.microsoft.com/office/drawing/2014/main" id="{103B25CE-52BC-4149-8539-775CBF6ECB62}"/>
              </a:ext>
            </a:extLst>
          </p:cNvPr>
          <p:cNvSpPr/>
          <p:nvPr/>
        </p:nvSpPr>
        <p:spPr>
          <a:xfrm>
            <a:off x="7428154" y="5368419"/>
            <a:ext cx="2462212" cy="839816"/>
          </a:xfrm>
          <a:prstGeom prst="roundRect">
            <a:avLst/>
          </a:prstGeom>
          <a:solidFill>
            <a:schemeClr val="accent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2800" b="1" dirty="0"/>
              <a:t>応募する</a:t>
            </a:r>
            <a:endParaRPr kumimoji="1" lang="ja-JP" altLang="en-US" sz="2800" b="1" dirty="0"/>
          </a:p>
        </p:txBody>
      </p:sp>
      <p:sp>
        <p:nvSpPr>
          <p:cNvPr id="13" name="四角形: 角を丸くする 12">
            <a:extLst>
              <a:ext uri="{FF2B5EF4-FFF2-40B4-BE49-F238E27FC236}">
                <a16:creationId xmlns:a16="http://schemas.microsoft.com/office/drawing/2014/main" id="{A542F47F-FAEF-4C0B-9D3D-CBB76F0A66E4}"/>
              </a:ext>
            </a:extLst>
          </p:cNvPr>
          <p:cNvSpPr/>
          <p:nvPr/>
        </p:nvSpPr>
        <p:spPr>
          <a:xfrm>
            <a:off x="504458" y="1370665"/>
            <a:ext cx="1339188" cy="582514"/>
          </a:xfrm>
          <a:prstGeom prst="roundRect">
            <a:avLst/>
          </a:prstGeom>
          <a:solidFill>
            <a:schemeClr val="accent5"/>
          </a:solidFill>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kumimoji="1" lang="ja-JP" altLang="en-US" sz="2800" b="1" dirty="0"/>
              <a:t>受注側</a:t>
            </a:r>
          </a:p>
        </p:txBody>
      </p:sp>
      <p:sp>
        <p:nvSpPr>
          <p:cNvPr id="4" name="正方形/長方形 3">
            <a:extLst>
              <a:ext uri="{FF2B5EF4-FFF2-40B4-BE49-F238E27FC236}">
                <a16:creationId xmlns:a16="http://schemas.microsoft.com/office/drawing/2014/main" id="{5C37C77D-D594-4803-8E5A-465AF8153B2E}"/>
              </a:ext>
            </a:extLst>
          </p:cNvPr>
          <p:cNvSpPr/>
          <p:nvPr/>
        </p:nvSpPr>
        <p:spPr>
          <a:xfrm>
            <a:off x="452740" y="1882314"/>
            <a:ext cx="5417891" cy="1800493"/>
          </a:xfrm>
          <a:prstGeom prst="rect">
            <a:avLst/>
          </a:prstGeom>
        </p:spPr>
        <p:txBody>
          <a:bodyPr wrap="square">
            <a:spAutoFit/>
          </a:bodyPr>
          <a:lstStyle/>
          <a:p>
            <a:pPr marL="457200" indent="-457200">
              <a:lnSpc>
                <a:spcPct val="150000"/>
              </a:lnSpc>
              <a:buFont typeface="+mj-ea"/>
              <a:buAutoNum type="circleNumDbPlain" startAt="2"/>
            </a:pPr>
            <a:r>
              <a:rPr lang="ja-JP" altLang="en-US" sz="2800" b="1" dirty="0">
                <a:latin typeface="Meiryo" panose="020B0604030504040204" pitchFamily="50" charset="-128"/>
                <a:ea typeface="Meiryo" panose="020B0604030504040204" pitchFamily="50" charset="-128"/>
              </a:rPr>
              <a:t>案件を見つける</a:t>
            </a:r>
            <a:endParaRPr lang="en-US" altLang="ja-JP" sz="2800" b="1" dirty="0">
              <a:latin typeface="Meiryo" panose="020B0604030504040204" pitchFamily="50" charset="-128"/>
              <a:ea typeface="Meiryo" panose="020B0604030504040204" pitchFamily="50" charset="-128"/>
            </a:endParaRPr>
          </a:p>
          <a:p>
            <a:pPr>
              <a:lnSpc>
                <a:spcPct val="150000"/>
              </a:lnSpc>
            </a:pPr>
            <a:r>
              <a:rPr lang="ja-JP" altLang="en-US" sz="2400" dirty="0">
                <a:latin typeface="Meiryo" panose="020B0604030504040204" pitchFamily="50" charset="-128"/>
                <a:ea typeface="Meiryo" panose="020B0604030504040204" pitchFamily="50" charset="-128"/>
              </a:rPr>
              <a:t>　関心カテゴリを設定すると新着案件</a:t>
            </a:r>
            <a:endParaRPr lang="en-US" altLang="ja-JP" sz="2400" dirty="0">
              <a:latin typeface="Meiryo" panose="020B0604030504040204" pitchFamily="50" charset="-128"/>
              <a:ea typeface="Meiryo" panose="020B0604030504040204" pitchFamily="50" charset="-128"/>
            </a:endParaRPr>
          </a:p>
          <a:p>
            <a:pPr>
              <a:lnSpc>
                <a:spcPct val="150000"/>
              </a:lnSpc>
            </a:pPr>
            <a:r>
              <a:rPr lang="ja-JP" altLang="en-US" sz="2400" dirty="0">
                <a:latin typeface="Meiryo" panose="020B0604030504040204" pitchFamily="50" charset="-128"/>
                <a:ea typeface="Meiryo" panose="020B0604030504040204" pitchFamily="50" charset="-128"/>
              </a:rPr>
              <a:t>　をメールでお知らせ</a:t>
            </a:r>
            <a:endParaRPr lang="en-US" altLang="ja-JP" sz="2400" dirty="0">
              <a:latin typeface="Meiryo" panose="020B0604030504040204" pitchFamily="50" charset="-128"/>
              <a:ea typeface="Meiryo" panose="020B0604030504040204" pitchFamily="50" charset="-128"/>
            </a:endParaRPr>
          </a:p>
        </p:txBody>
      </p:sp>
      <p:sp>
        <p:nvSpPr>
          <p:cNvPr id="9" name="正方形/長方形 8">
            <a:extLst>
              <a:ext uri="{FF2B5EF4-FFF2-40B4-BE49-F238E27FC236}">
                <a16:creationId xmlns:a16="http://schemas.microsoft.com/office/drawing/2014/main" id="{12BD96B4-5C87-428E-9D4F-46C1FA132929}"/>
              </a:ext>
            </a:extLst>
          </p:cNvPr>
          <p:cNvSpPr/>
          <p:nvPr/>
        </p:nvSpPr>
        <p:spPr>
          <a:xfrm>
            <a:off x="5870631" y="1679380"/>
            <a:ext cx="6321369" cy="1800493"/>
          </a:xfrm>
          <a:prstGeom prst="rect">
            <a:avLst/>
          </a:prstGeom>
        </p:spPr>
        <p:txBody>
          <a:bodyPr wrap="square">
            <a:spAutoFit/>
          </a:bodyPr>
          <a:lstStyle/>
          <a:p>
            <a:pPr marL="457200" indent="-457200">
              <a:lnSpc>
                <a:spcPct val="150000"/>
              </a:lnSpc>
              <a:buFont typeface="+mj-ea"/>
              <a:buAutoNum type="circleNumDbPlain" startAt="3"/>
            </a:pPr>
            <a:r>
              <a:rPr lang="ja-JP" altLang="en-US" sz="2800" b="1" dirty="0">
                <a:latin typeface="Meiryo" panose="020B0604030504040204" pitchFamily="50" charset="-128"/>
                <a:ea typeface="Meiryo" panose="020B0604030504040204" pitchFamily="50" charset="-128"/>
              </a:rPr>
              <a:t>提案・応募をする</a:t>
            </a:r>
            <a:endParaRPr lang="en-US" altLang="ja-JP" sz="2800" b="1" dirty="0">
              <a:latin typeface="Meiryo" panose="020B0604030504040204" pitchFamily="50" charset="-128"/>
              <a:ea typeface="Meiryo" panose="020B0604030504040204" pitchFamily="50" charset="-128"/>
            </a:endParaRPr>
          </a:p>
          <a:p>
            <a:pPr marL="800100" lvl="1" indent="-342900">
              <a:lnSpc>
                <a:spcPct val="150000"/>
              </a:lnSpc>
              <a:buFont typeface="Arial" panose="020B0604020202020204" pitchFamily="34" charset="0"/>
              <a:buChar char="•"/>
            </a:pPr>
            <a:r>
              <a:rPr lang="ja-JP" altLang="en-US" sz="2400" dirty="0">
                <a:latin typeface="Meiryo" panose="020B0604030504040204" pitchFamily="50" charset="-128"/>
                <a:ea typeface="Meiryo" panose="020B0604030504040204" pitchFamily="50" charset="-128"/>
              </a:rPr>
              <a:t>質問がある場合「質問」機能で尋ねる</a:t>
            </a:r>
            <a:endParaRPr lang="en-US" altLang="ja-JP" sz="2400" dirty="0">
              <a:latin typeface="Meiryo" panose="020B0604030504040204" pitchFamily="50" charset="-128"/>
              <a:ea typeface="Meiryo" panose="020B0604030504040204" pitchFamily="50" charset="-128"/>
            </a:endParaRPr>
          </a:p>
          <a:p>
            <a:pPr marL="800100" lvl="1" indent="-342900">
              <a:lnSpc>
                <a:spcPct val="150000"/>
              </a:lnSpc>
              <a:buFont typeface="Arial" panose="020B0604020202020204" pitchFamily="34" charset="0"/>
              <a:buChar char="•"/>
            </a:pPr>
            <a:r>
              <a:rPr lang="ja-JP" altLang="en-US" sz="2400" dirty="0">
                <a:latin typeface="Meiryo" panose="020B0604030504040204" pitchFamily="50" charset="-128"/>
                <a:ea typeface="Meiryo" panose="020B0604030504040204" pitchFamily="50" charset="-128"/>
              </a:rPr>
              <a:t>１つの募集に対して</a:t>
            </a:r>
            <a:r>
              <a:rPr lang="en-US" altLang="ja-JP" sz="2400" dirty="0">
                <a:latin typeface="Meiryo" panose="020B0604030504040204" pitchFamily="50" charset="-128"/>
                <a:ea typeface="Meiryo" panose="020B0604030504040204" pitchFamily="50" charset="-128"/>
              </a:rPr>
              <a:t>1</a:t>
            </a:r>
            <a:r>
              <a:rPr lang="ja-JP" altLang="en-US" sz="2400" dirty="0">
                <a:latin typeface="Meiryo" panose="020B0604030504040204" pitchFamily="50" charset="-128"/>
                <a:ea typeface="Meiryo" panose="020B0604030504040204" pitchFamily="50" charset="-128"/>
              </a:rPr>
              <a:t>回のみ</a:t>
            </a:r>
            <a:endParaRPr lang="ja-JP" altLang="en-US" sz="2000" dirty="0"/>
          </a:p>
        </p:txBody>
      </p:sp>
      <p:sp>
        <p:nvSpPr>
          <p:cNvPr id="7" name="スライド番号プレースホルダー 6"/>
          <p:cNvSpPr>
            <a:spLocks noGrp="1"/>
          </p:cNvSpPr>
          <p:nvPr>
            <p:ph type="sldNum" sz="quarter" idx="12"/>
          </p:nvPr>
        </p:nvSpPr>
        <p:spPr/>
        <p:txBody>
          <a:bodyPr/>
          <a:lstStyle/>
          <a:p>
            <a:fld id="{03946589-08E0-4416-966A-003788EEBAFC}" type="slidenum">
              <a:rPr kumimoji="1" lang="ja-JP" altLang="en-US" sz="1600" smtClean="0"/>
              <a:t>10</a:t>
            </a:fld>
            <a:endParaRPr kumimoji="1" lang="ja-JP" altLang="en-US" sz="1600"/>
          </a:p>
        </p:txBody>
      </p:sp>
    </p:spTree>
    <p:extLst>
      <p:ext uri="{BB962C8B-B14F-4D97-AF65-F5344CB8AC3E}">
        <p14:creationId xmlns:p14="http://schemas.microsoft.com/office/powerpoint/2010/main" val="1594507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B52270-38C3-437B-AB21-4F7B15730832}"/>
              </a:ext>
            </a:extLst>
          </p:cNvPr>
          <p:cNvSpPr>
            <a:spLocks noGrp="1"/>
          </p:cNvSpPr>
          <p:nvPr>
            <p:ph type="title"/>
          </p:nvPr>
        </p:nvSpPr>
        <p:spPr>
          <a:xfrm>
            <a:off x="838200" y="540855"/>
            <a:ext cx="10515600" cy="917985"/>
          </a:xfrm>
        </p:spPr>
        <p:txBody>
          <a:bodyPr>
            <a:normAutofit/>
          </a:bodyPr>
          <a:lstStyle/>
          <a:p>
            <a:r>
              <a:rPr lang="ja-JP" altLang="en-US" sz="3200" u="sng" dirty="0"/>
              <a:t>商談までの流れ</a:t>
            </a:r>
            <a:endParaRPr kumimoji="1" lang="ja-JP" altLang="en-US" sz="3200" b="1" u="sng" dirty="0"/>
          </a:p>
        </p:txBody>
      </p:sp>
      <p:sp>
        <p:nvSpPr>
          <p:cNvPr id="13" name="四角形: 角を丸くする 12">
            <a:extLst>
              <a:ext uri="{FF2B5EF4-FFF2-40B4-BE49-F238E27FC236}">
                <a16:creationId xmlns:a16="http://schemas.microsoft.com/office/drawing/2014/main" id="{A542F47F-FAEF-4C0B-9D3D-CBB76F0A66E4}"/>
              </a:ext>
            </a:extLst>
          </p:cNvPr>
          <p:cNvSpPr/>
          <p:nvPr/>
        </p:nvSpPr>
        <p:spPr>
          <a:xfrm>
            <a:off x="627649" y="1375964"/>
            <a:ext cx="1339188" cy="582514"/>
          </a:xfrm>
          <a:prstGeom prst="roundRect">
            <a:avLst/>
          </a:prstGeom>
          <a:solidFill>
            <a:schemeClr val="accent5"/>
          </a:solidFill>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kumimoji="1" lang="ja-JP" altLang="en-US" sz="2800" b="1" dirty="0"/>
              <a:t>受注側</a:t>
            </a:r>
          </a:p>
        </p:txBody>
      </p:sp>
      <p:sp>
        <p:nvSpPr>
          <p:cNvPr id="4" name="正方形/長方形 3">
            <a:extLst>
              <a:ext uri="{FF2B5EF4-FFF2-40B4-BE49-F238E27FC236}">
                <a16:creationId xmlns:a16="http://schemas.microsoft.com/office/drawing/2014/main" id="{5C37C77D-D594-4803-8E5A-465AF8153B2E}"/>
              </a:ext>
            </a:extLst>
          </p:cNvPr>
          <p:cNvSpPr/>
          <p:nvPr/>
        </p:nvSpPr>
        <p:spPr>
          <a:xfrm>
            <a:off x="475720" y="2016190"/>
            <a:ext cx="4638868" cy="1800493"/>
          </a:xfrm>
          <a:prstGeom prst="rect">
            <a:avLst/>
          </a:prstGeom>
        </p:spPr>
        <p:txBody>
          <a:bodyPr wrap="square">
            <a:spAutoFit/>
          </a:bodyPr>
          <a:lstStyle/>
          <a:p>
            <a:pPr marL="457200" indent="-457200">
              <a:lnSpc>
                <a:spcPct val="150000"/>
              </a:lnSpc>
              <a:buFont typeface="+mj-ea"/>
              <a:buAutoNum type="circleNumDbPlain" startAt="4"/>
            </a:pPr>
            <a:r>
              <a:rPr lang="ja-JP" altLang="en-US" sz="2800" b="1" dirty="0">
                <a:latin typeface="Meiryo" panose="020B0604030504040204" pitchFamily="50" charset="-128"/>
                <a:ea typeface="Meiryo" panose="020B0604030504040204" pitchFamily="50" charset="-128"/>
              </a:rPr>
              <a:t>商談</a:t>
            </a:r>
            <a:endParaRPr lang="en-US" altLang="ja-JP" sz="2800" b="1" dirty="0">
              <a:latin typeface="Meiryo" panose="020B0604030504040204" pitchFamily="50" charset="-128"/>
              <a:ea typeface="Meiryo" panose="020B0604030504040204" pitchFamily="50" charset="-128"/>
            </a:endParaRPr>
          </a:p>
          <a:p>
            <a:pPr lvl="1">
              <a:lnSpc>
                <a:spcPct val="150000"/>
              </a:lnSpc>
            </a:pPr>
            <a:r>
              <a:rPr lang="ja-JP" altLang="en-US" sz="2400" dirty="0">
                <a:latin typeface="Meiryo" panose="020B0604030504040204" pitchFamily="50" charset="-128"/>
                <a:ea typeface="Meiryo" panose="020B0604030504040204" pitchFamily="50" charset="-128"/>
              </a:rPr>
              <a:t>お互い連絡先が表示され、</a:t>
            </a:r>
            <a:endParaRPr lang="en-US" altLang="ja-JP" sz="2400" dirty="0">
              <a:latin typeface="Meiryo" panose="020B0604030504040204" pitchFamily="50" charset="-128"/>
              <a:ea typeface="Meiryo" panose="020B0604030504040204" pitchFamily="50" charset="-128"/>
            </a:endParaRPr>
          </a:p>
          <a:p>
            <a:pPr lvl="1">
              <a:lnSpc>
                <a:spcPct val="150000"/>
              </a:lnSpc>
            </a:pPr>
            <a:r>
              <a:rPr lang="ja-JP" altLang="en-US" sz="2400" dirty="0">
                <a:latin typeface="Meiryo" panose="020B0604030504040204" pitchFamily="50" charset="-128"/>
                <a:ea typeface="Meiryo" panose="020B0604030504040204" pitchFamily="50" charset="-128"/>
              </a:rPr>
              <a:t>直接やり取り</a:t>
            </a:r>
            <a:endParaRPr lang="en-US" altLang="ja-JP" sz="2400" dirty="0">
              <a:latin typeface="Meiryo" panose="020B0604030504040204" pitchFamily="50" charset="-128"/>
              <a:ea typeface="Meiryo" panose="020B0604030504040204" pitchFamily="50" charset="-128"/>
            </a:endParaRPr>
          </a:p>
        </p:txBody>
      </p:sp>
      <p:sp>
        <p:nvSpPr>
          <p:cNvPr id="9" name="正方形/長方形 8">
            <a:extLst>
              <a:ext uri="{FF2B5EF4-FFF2-40B4-BE49-F238E27FC236}">
                <a16:creationId xmlns:a16="http://schemas.microsoft.com/office/drawing/2014/main" id="{12BD96B4-5C87-428E-9D4F-46C1FA132929}"/>
              </a:ext>
            </a:extLst>
          </p:cNvPr>
          <p:cNvSpPr/>
          <p:nvPr/>
        </p:nvSpPr>
        <p:spPr>
          <a:xfrm>
            <a:off x="6321369" y="2006972"/>
            <a:ext cx="6096000" cy="684803"/>
          </a:xfrm>
          <a:prstGeom prst="rect">
            <a:avLst/>
          </a:prstGeom>
        </p:spPr>
        <p:txBody>
          <a:bodyPr>
            <a:spAutoFit/>
          </a:bodyPr>
          <a:lstStyle/>
          <a:p>
            <a:pPr marL="457200" indent="-457200">
              <a:lnSpc>
                <a:spcPct val="150000"/>
              </a:lnSpc>
              <a:buFont typeface="+mj-ea"/>
              <a:buAutoNum type="circleNumDbPlain" startAt="5"/>
            </a:pPr>
            <a:r>
              <a:rPr lang="ja-JP" altLang="en-US" sz="2800" b="1" dirty="0">
                <a:latin typeface="Meiryo" panose="020B0604030504040204" pitchFamily="50" charset="-128"/>
                <a:ea typeface="Meiryo" panose="020B0604030504040204" pitchFamily="50" charset="-128"/>
              </a:rPr>
              <a:t>成立・不成立</a:t>
            </a:r>
            <a:endParaRPr lang="ja-JP" altLang="en-US" sz="2000" dirty="0"/>
          </a:p>
        </p:txBody>
      </p:sp>
      <p:sp>
        <p:nvSpPr>
          <p:cNvPr id="15" name="吹き出し: 四角形 14">
            <a:extLst>
              <a:ext uri="{FF2B5EF4-FFF2-40B4-BE49-F238E27FC236}">
                <a16:creationId xmlns:a16="http://schemas.microsoft.com/office/drawing/2014/main" id="{8F451854-016F-4ADE-9AA2-AFF330F2D1C9}"/>
              </a:ext>
            </a:extLst>
          </p:cNvPr>
          <p:cNvSpPr/>
          <p:nvPr/>
        </p:nvSpPr>
        <p:spPr>
          <a:xfrm>
            <a:off x="860464" y="4221869"/>
            <a:ext cx="4231145" cy="1800493"/>
          </a:xfrm>
          <a:prstGeom prst="wedgeRectCallout">
            <a:avLst>
              <a:gd name="adj1" fmla="val -21396"/>
              <a:gd name="adj2" fmla="val -64759"/>
            </a:avLst>
          </a:prstGeom>
          <a:ln w="3810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marL="285750" indent="-285750">
              <a:buFont typeface="Wingdings" panose="05000000000000000000" pitchFamily="2" charset="2"/>
              <a:buChar char="l"/>
            </a:pPr>
            <a:r>
              <a:rPr kumimoji="1" lang="ja-JP" altLang="en-US" sz="2000" dirty="0"/>
              <a:t>電話</a:t>
            </a:r>
            <a:endParaRPr kumimoji="1" lang="en-US" altLang="ja-JP" sz="2000" dirty="0"/>
          </a:p>
          <a:p>
            <a:pPr marL="285750" indent="-285750">
              <a:buFont typeface="Wingdings" panose="05000000000000000000" pitchFamily="2" charset="2"/>
              <a:buChar char="l"/>
            </a:pPr>
            <a:r>
              <a:rPr lang="ja-JP" altLang="en-US" sz="2000" dirty="0"/>
              <a:t>メール</a:t>
            </a:r>
            <a:endParaRPr lang="en-US" altLang="ja-JP" sz="2000" dirty="0"/>
          </a:p>
          <a:p>
            <a:pPr marL="285750" indent="-285750">
              <a:buFont typeface="Wingdings" panose="05000000000000000000" pitchFamily="2" charset="2"/>
              <a:buChar char="l"/>
            </a:pPr>
            <a:r>
              <a:rPr kumimoji="1" lang="ja-JP" altLang="en-US" sz="2000" dirty="0"/>
              <a:t>直接</a:t>
            </a:r>
            <a:r>
              <a:rPr lang="ja-JP" altLang="en-US" sz="2000" dirty="0"/>
              <a:t>面談</a:t>
            </a:r>
            <a:endParaRPr lang="en-US" altLang="ja-JP" sz="2000" dirty="0"/>
          </a:p>
          <a:p>
            <a:pPr marL="285750" indent="-285750">
              <a:buFont typeface="Wingdings" panose="05000000000000000000" pitchFamily="2" charset="2"/>
              <a:buChar char="l"/>
            </a:pPr>
            <a:r>
              <a:rPr lang="ja-JP" altLang="en-US" sz="2000" dirty="0" err="1"/>
              <a:t>もずやん</a:t>
            </a:r>
            <a:r>
              <a:rPr lang="ja-JP" altLang="en-US" sz="2000" dirty="0"/>
              <a:t>モール内商談チャット掲示板</a:t>
            </a:r>
            <a:endParaRPr kumimoji="1" lang="en-US" altLang="ja-JP" sz="2000" dirty="0"/>
          </a:p>
        </p:txBody>
      </p:sp>
      <p:pic>
        <p:nvPicPr>
          <p:cNvPr id="18" name="コンテンツ プレースホルダー 3">
            <a:extLst>
              <a:ext uri="{FF2B5EF4-FFF2-40B4-BE49-F238E27FC236}">
                <a16:creationId xmlns:a16="http://schemas.microsoft.com/office/drawing/2014/main" id="{2761BA47-9849-4653-84C1-8D3D3FB0669C}"/>
              </a:ext>
            </a:extLst>
          </p:cNvPr>
          <p:cNvPicPr>
            <a:picLocks noGrp="1" noChangeAspect="1"/>
          </p:cNvPicPr>
          <p:nvPr>
            <p:ph idx="1"/>
          </p:nvPr>
        </p:nvPicPr>
        <p:blipFill rotWithShape="1">
          <a:blip r:embed="rId2"/>
          <a:srcRect t="4090" b="79368"/>
          <a:stretch/>
        </p:blipFill>
        <p:spPr>
          <a:xfrm>
            <a:off x="6104785" y="3815376"/>
            <a:ext cx="5647433" cy="1531777"/>
          </a:xfrm>
          <a:prstGeom prst="rect">
            <a:avLst/>
          </a:prstGeom>
        </p:spPr>
      </p:pic>
      <p:sp>
        <p:nvSpPr>
          <p:cNvPr id="16" name="正方形/長方形 15">
            <a:extLst>
              <a:ext uri="{FF2B5EF4-FFF2-40B4-BE49-F238E27FC236}">
                <a16:creationId xmlns:a16="http://schemas.microsoft.com/office/drawing/2014/main" id="{D279A491-DCE8-45C2-9078-FBF1DDB50402}"/>
              </a:ext>
            </a:extLst>
          </p:cNvPr>
          <p:cNvSpPr/>
          <p:nvPr/>
        </p:nvSpPr>
        <p:spPr>
          <a:xfrm>
            <a:off x="6321369" y="2798602"/>
            <a:ext cx="4391320" cy="600164"/>
          </a:xfrm>
          <a:prstGeom prst="rect">
            <a:avLst/>
          </a:prstGeom>
        </p:spPr>
        <p:txBody>
          <a:bodyPr wrap="square">
            <a:spAutoFit/>
          </a:bodyPr>
          <a:lstStyle/>
          <a:p>
            <a:pPr lvl="1">
              <a:lnSpc>
                <a:spcPct val="150000"/>
              </a:lnSpc>
            </a:pPr>
            <a:r>
              <a:rPr lang="ja-JP" altLang="en-US" sz="2400" dirty="0">
                <a:latin typeface="Meiryo" panose="020B0604030504040204" pitchFamily="50" charset="-128"/>
                <a:ea typeface="Meiryo" panose="020B0604030504040204" pitchFamily="50" charset="-128"/>
              </a:rPr>
              <a:t>マイページから報告</a:t>
            </a:r>
            <a:endParaRPr lang="en-US" altLang="ja-JP" sz="2400" dirty="0">
              <a:latin typeface="Meiryo" panose="020B0604030504040204" pitchFamily="50" charset="-128"/>
              <a:ea typeface="Meiryo" panose="020B0604030504040204" pitchFamily="50" charset="-128"/>
            </a:endParaRPr>
          </a:p>
        </p:txBody>
      </p:sp>
      <p:sp>
        <p:nvSpPr>
          <p:cNvPr id="20" name="楕円 19">
            <a:extLst>
              <a:ext uri="{FF2B5EF4-FFF2-40B4-BE49-F238E27FC236}">
                <a16:creationId xmlns:a16="http://schemas.microsoft.com/office/drawing/2014/main" id="{975DA84E-9F0F-4DD9-80B8-E21BE2A9EA3D}"/>
              </a:ext>
            </a:extLst>
          </p:cNvPr>
          <p:cNvSpPr/>
          <p:nvPr/>
        </p:nvSpPr>
        <p:spPr>
          <a:xfrm>
            <a:off x="9004503" y="4581265"/>
            <a:ext cx="2745272" cy="633319"/>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kumimoji="1" lang="ja-JP" altLang="en-US" dirty="0"/>
          </a:p>
        </p:txBody>
      </p:sp>
      <p:sp>
        <p:nvSpPr>
          <p:cNvPr id="5" name="スライド番号プレースホルダー 4"/>
          <p:cNvSpPr>
            <a:spLocks noGrp="1"/>
          </p:cNvSpPr>
          <p:nvPr>
            <p:ph type="sldNum" sz="quarter" idx="12"/>
          </p:nvPr>
        </p:nvSpPr>
        <p:spPr/>
        <p:txBody>
          <a:bodyPr/>
          <a:lstStyle/>
          <a:p>
            <a:fld id="{03946589-08E0-4416-966A-003788EEBAFC}" type="slidenum">
              <a:rPr kumimoji="1" lang="ja-JP" altLang="en-US" sz="1600" smtClean="0"/>
              <a:t>11</a:t>
            </a:fld>
            <a:endParaRPr kumimoji="1" lang="ja-JP" altLang="en-US" sz="1600"/>
          </a:p>
        </p:txBody>
      </p:sp>
    </p:spTree>
    <p:extLst>
      <p:ext uri="{BB962C8B-B14F-4D97-AF65-F5344CB8AC3E}">
        <p14:creationId xmlns:p14="http://schemas.microsoft.com/office/powerpoint/2010/main" val="405972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B52270-38C3-437B-AB21-4F7B15730832}"/>
              </a:ext>
            </a:extLst>
          </p:cNvPr>
          <p:cNvSpPr>
            <a:spLocks noGrp="1"/>
          </p:cNvSpPr>
          <p:nvPr>
            <p:ph type="title"/>
          </p:nvPr>
        </p:nvSpPr>
        <p:spPr/>
        <p:txBody>
          <a:bodyPr>
            <a:normAutofit/>
          </a:bodyPr>
          <a:lstStyle/>
          <a:p>
            <a:r>
              <a:rPr kumimoji="1" lang="ja-JP" altLang="en-US" sz="3200" u="sng" dirty="0"/>
              <a:t>商談までの流れ</a:t>
            </a:r>
            <a:endParaRPr kumimoji="1" lang="ja-JP" altLang="en-US" sz="3200" b="1" u="sng" dirty="0"/>
          </a:p>
        </p:txBody>
      </p:sp>
      <p:sp>
        <p:nvSpPr>
          <p:cNvPr id="25" name="コンテンツ プレースホルダー 14">
            <a:extLst>
              <a:ext uri="{FF2B5EF4-FFF2-40B4-BE49-F238E27FC236}">
                <a16:creationId xmlns:a16="http://schemas.microsoft.com/office/drawing/2014/main" id="{0208209F-C34F-4AE6-9FF2-2BF17BD599AB}"/>
              </a:ext>
            </a:extLst>
          </p:cNvPr>
          <p:cNvSpPr txBox="1">
            <a:spLocks/>
          </p:cNvSpPr>
          <p:nvPr/>
        </p:nvSpPr>
        <p:spPr>
          <a:xfrm>
            <a:off x="607836" y="1607686"/>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b="1" dirty="0"/>
          </a:p>
        </p:txBody>
      </p:sp>
      <p:sp>
        <p:nvSpPr>
          <p:cNvPr id="27" name="正方形/長方形 26">
            <a:extLst>
              <a:ext uri="{FF2B5EF4-FFF2-40B4-BE49-F238E27FC236}">
                <a16:creationId xmlns:a16="http://schemas.microsoft.com/office/drawing/2014/main" id="{09D49C3B-BC9B-44E2-96CE-01EEE2267E49}"/>
              </a:ext>
            </a:extLst>
          </p:cNvPr>
          <p:cNvSpPr/>
          <p:nvPr/>
        </p:nvSpPr>
        <p:spPr>
          <a:xfrm>
            <a:off x="795047" y="2214936"/>
            <a:ext cx="4240762" cy="523220"/>
          </a:xfrm>
          <a:prstGeom prst="rect">
            <a:avLst/>
          </a:prstGeom>
        </p:spPr>
        <p:txBody>
          <a:bodyPr wrap="square">
            <a:spAutoFit/>
          </a:bodyPr>
          <a:lstStyle/>
          <a:p>
            <a:pPr marL="571500" indent="-571500">
              <a:buFont typeface="+mj-ea"/>
              <a:buAutoNum type="circleNumDbPlain"/>
            </a:pPr>
            <a:r>
              <a:rPr lang="ja-JP" altLang="en-US" sz="2800" b="1" dirty="0">
                <a:latin typeface="Meiryo" panose="020B0604030504040204" pitchFamily="50" charset="-128"/>
                <a:ea typeface="Meiryo" panose="020B0604030504040204" pitchFamily="50" charset="-128"/>
              </a:rPr>
              <a:t>事前準備</a:t>
            </a:r>
            <a:endParaRPr lang="en-US" altLang="ja-JP" sz="2800" b="1" dirty="0">
              <a:latin typeface="Meiryo" panose="020B0604030504040204" pitchFamily="50" charset="-128"/>
              <a:ea typeface="Meiryo" panose="020B0604030504040204" pitchFamily="50" charset="-128"/>
            </a:endParaRPr>
          </a:p>
        </p:txBody>
      </p:sp>
      <p:sp>
        <p:nvSpPr>
          <p:cNvPr id="3" name="正方形/長方形 2">
            <a:extLst>
              <a:ext uri="{FF2B5EF4-FFF2-40B4-BE49-F238E27FC236}">
                <a16:creationId xmlns:a16="http://schemas.microsoft.com/office/drawing/2014/main" id="{E0E6B881-6A26-4EFF-87E6-2971EA770ADC}"/>
              </a:ext>
            </a:extLst>
          </p:cNvPr>
          <p:cNvSpPr/>
          <p:nvPr/>
        </p:nvSpPr>
        <p:spPr>
          <a:xfrm>
            <a:off x="3529223" y="2158584"/>
            <a:ext cx="7361324" cy="707886"/>
          </a:xfrm>
          <a:prstGeom prst="rect">
            <a:avLst/>
          </a:prstGeom>
        </p:spPr>
        <p:txBody>
          <a:bodyPr wrap="square">
            <a:spAutoFit/>
          </a:bodyPr>
          <a:lstStyle/>
          <a:p>
            <a:r>
              <a:rPr lang="ja-JP" altLang="en-US" sz="2000" dirty="0">
                <a:latin typeface="Meiryo" panose="020B0604030504040204" pitchFamily="50" charset="-128"/>
                <a:ea typeface="Meiryo" panose="020B0604030504040204" pitchFamily="50" charset="-128"/>
              </a:rPr>
              <a:t>見積を取りたい内容、提案を受けたい内容やポイントを整理し、</a:t>
            </a:r>
            <a:endParaRPr lang="en-US" altLang="ja-JP" sz="2000" dirty="0">
              <a:latin typeface="Meiryo" panose="020B0604030504040204" pitchFamily="50" charset="-128"/>
              <a:ea typeface="Meiryo" panose="020B0604030504040204" pitchFamily="50" charset="-128"/>
            </a:endParaRPr>
          </a:p>
          <a:p>
            <a:r>
              <a:rPr lang="ja-JP" altLang="en-US" sz="2000" dirty="0">
                <a:latin typeface="Meiryo" panose="020B0604030504040204" pitchFamily="50" charset="-128"/>
                <a:ea typeface="Meiryo" panose="020B0604030504040204" pitchFamily="50" charset="-128"/>
              </a:rPr>
              <a:t>案件ルールや、利用にあたっての必要な事項を確認。</a:t>
            </a:r>
            <a:endParaRPr lang="ja-JP" altLang="en-US" sz="2000" dirty="0"/>
          </a:p>
        </p:txBody>
      </p:sp>
      <p:sp>
        <p:nvSpPr>
          <p:cNvPr id="4" name="正方形/長方形 3">
            <a:extLst>
              <a:ext uri="{FF2B5EF4-FFF2-40B4-BE49-F238E27FC236}">
                <a16:creationId xmlns:a16="http://schemas.microsoft.com/office/drawing/2014/main" id="{961BF0DE-4182-4E3C-854E-57EC958555D0}"/>
              </a:ext>
            </a:extLst>
          </p:cNvPr>
          <p:cNvSpPr/>
          <p:nvPr/>
        </p:nvSpPr>
        <p:spPr>
          <a:xfrm>
            <a:off x="506527" y="3230109"/>
            <a:ext cx="2430942" cy="497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案件掲載ルール</a:t>
            </a:r>
          </a:p>
        </p:txBody>
      </p:sp>
      <p:cxnSp>
        <p:nvCxnSpPr>
          <p:cNvPr id="7" name="直線コネクタ 6">
            <a:extLst>
              <a:ext uri="{FF2B5EF4-FFF2-40B4-BE49-F238E27FC236}">
                <a16:creationId xmlns:a16="http://schemas.microsoft.com/office/drawing/2014/main" id="{8BAA6800-B92D-47BA-B3D3-894B30AF66BA}"/>
              </a:ext>
            </a:extLst>
          </p:cNvPr>
          <p:cNvCxnSpPr>
            <a:cxnSpLocks/>
          </p:cNvCxnSpPr>
          <p:nvPr/>
        </p:nvCxnSpPr>
        <p:spPr>
          <a:xfrm flipV="1">
            <a:off x="3100622" y="3838635"/>
            <a:ext cx="4658925" cy="1"/>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68335C86-5466-4845-8BAD-2FECDFD340C8}"/>
              </a:ext>
            </a:extLst>
          </p:cNvPr>
          <p:cNvSpPr txBox="1"/>
          <p:nvPr/>
        </p:nvSpPr>
        <p:spPr>
          <a:xfrm>
            <a:off x="3100622" y="3324368"/>
            <a:ext cx="4910356" cy="461665"/>
          </a:xfrm>
          <a:prstGeom prst="rect">
            <a:avLst/>
          </a:prstGeom>
          <a:noFill/>
        </p:spPr>
        <p:txBody>
          <a:bodyPr wrap="square" rtlCol="0">
            <a:spAutoFit/>
          </a:bodyPr>
          <a:lstStyle/>
          <a:p>
            <a:pPr algn="l"/>
            <a:r>
              <a:rPr kumimoji="1" lang="ja-JP" altLang="en-US" sz="2400" b="1" spc="300" dirty="0">
                <a:latin typeface="Meiryo UI" panose="020B0604030504040204" pitchFamily="50" charset="-128"/>
                <a:ea typeface="Meiryo UI" panose="020B0604030504040204" pitchFamily="50" charset="-128"/>
              </a:rPr>
              <a:t>募集案件として登録可能な案件</a:t>
            </a:r>
          </a:p>
        </p:txBody>
      </p:sp>
      <p:sp>
        <p:nvSpPr>
          <p:cNvPr id="10" name="テキスト ボックス 9">
            <a:extLst>
              <a:ext uri="{FF2B5EF4-FFF2-40B4-BE49-F238E27FC236}">
                <a16:creationId xmlns:a16="http://schemas.microsoft.com/office/drawing/2014/main" id="{823076FD-EB81-4C72-96C3-8AE95F388366}"/>
              </a:ext>
            </a:extLst>
          </p:cNvPr>
          <p:cNvSpPr txBox="1"/>
          <p:nvPr/>
        </p:nvSpPr>
        <p:spPr>
          <a:xfrm>
            <a:off x="1074045" y="4243931"/>
            <a:ext cx="8593123" cy="1200329"/>
          </a:xfrm>
          <a:prstGeom prst="rect">
            <a:avLst/>
          </a:prstGeom>
          <a:noFill/>
        </p:spPr>
        <p:txBody>
          <a:bodyPr wrap="square" rtlCol="0">
            <a:spAutoFit/>
          </a:bodyPr>
          <a:lstStyle/>
          <a:p>
            <a:pPr marL="342900" indent="-342900" algn="l">
              <a:buFont typeface="Arial" panose="020B0604020202020204" pitchFamily="34" charset="0"/>
              <a:buChar char="•"/>
            </a:pPr>
            <a:r>
              <a:rPr kumimoji="1" lang="ja-JP" altLang="en-US" sz="2400" spc="300" dirty="0">
                <a:latin typeface="Meiryo UI" panose="020B0604030504040204" pitchFamily="50" charset="-128"/>
                <a:ea typeface="Meiryo UI" panose="020B0604030504040204" pitchFamily="50" charset="-128"/>
              </a:rPr>
              <a:t>商品や資材の仕入先、調達先の募集</a:t>
            </a:r>
            <a:endParaRPr kumimoji="1" lang="en-US" altLang="ja-JP" sz="2400" spc="300" dirty="0">
              <a:latin typeface="Meiryo UI" panose="020B0604030504040204" pitchFamily="50" charset="-128"/>
              <a:ea typeface="Meiryo UI" panose="020B0604030504040204" pitchFamily="50" charset="-128"/>
            </a:endParaRPr>
          </a:p>
          <a:p>
            <a:pPr marL="342900" indent="-342900" algn="l">
              <a:buFont typeface="Arial" panose="020B0604020202020204" pitchFamily="34" charset="0"/>
              <a:buChar char="•"/>
            </a:pPr>
            <a:r>
              <a:rPr lang="ja-JP" altLang="en-US" sz="2400" spc="300" dirty="0">
                <a:latin typeface="Meiryo UI" panose="020B0604030504040204" pitchFamily="50" charset="-128"/>
                <a:ea typeface="Meiryo UI" panose="020B0604030504040204" pitchFamily="50" charset="-128"/>
              </a:rPr>
              <a:t>作業の依頼先の募集</a:t>
            </a:r>
            <a:endParaRPr lang="en-US" altLang="ja-JP" sz="2400" spc="300" dirty="0">
              <a:latin typeface="Meiryo UI" panose="020B0604030504040204" pitchFamily="50" charset="-128"/>
              <a:ea typeface="Meiryo UI" panose="020B0604030504040204" pitchFamily="50" charset="-128"/>
            </a:endParaRPr>
          </a:p>
          <a:p>
            <a:pPr marL="342900" indent="-342900" algn="l">
              <a:buFont typeface="Arial" panose="020B0604020202020204" pitchFamily="34" charset="0"/>
              <a:buChar char="•"/>
            </a:pPr>
            <a:r>
              <a:rPr lang="ja-JP" altLang="en-US" sz="2400" spc="300" dirty="0">
                <a:latin typeface="Meiryo UI" panose="020B0604030504040204" pitchFamily="50" charset="-128"/>
                <a:ea typeface="Meiryo UI" panose="020B0604030504040204" pitchFamily="50" charset="-128"/>
              </a:rPr>
              <a:t>企業への業務発注</a:t>
            </a:r>
            <a:r>
              <a:rPr lang="ja-JP" altLang="en-US" sz="2400" spc="300" dirty="0" smtClean="0">
                <a:latin typeface="Meiryo UI" panose="020B0604030504040204" pitchFamily="50" charset="-128"/>
                <a:ea typeface="Meiryo UI" panose="020B0604030504040204" pitchFamily="50" charset="-128"/>
              </a:rPr>
              <a:t>案件</a:t>
            </a:r>
            <a:endParaRPr lang="en-US" altLang="ja-JP" sz="2400" spc="300" dirty="0">
              <a:latin typeface="Meiryo UI" panose="020B0604030504040204" pitchFamily="50" charset="-128"/>
              <a:ea typeface="Meiryo UI" panose="020B0604030504040204" pitchFamily="50" charset="-128"/>
            </a:endParaRPr>
          </a:p>
        </p:txBody>
      </p:sp>
      <p:sp>
        <p:nvSpPr>
          <p:cNvPr id="5" name="吹き出し: 四角形 4">
            <a:extLst>
              <a:ext uri="{FF2B5EF4-FFF2-40B4-BE49-F238E27FC236}">
                <a16:creationId xmlns:a16="http://schemas.microsoft.com/office/drawing/2014/main" id="{493700F3-0738-4D23-B812-638D4282ECD1}"/>
              </a:ext>
            </a:extLst>
          </p:cNvPr>
          <p:cNvSpPr/>
          <p:nvPr/>
        </p:nvSpPr>
        <p:spPr>
          <a:xfrm>
            <a:off x="7546787" y="4130289"/>
            <a:ext cx="4439037" cy="1325538"/>
          </a:xfrm>
          <a:prstGeom prst="wedgeRectCallout">
            <a:avLst>
              <a:gd name="adj1" fmla="val -54977"/>
              <a:gd name="adj2" fmla="val 15715"/>
            </a:avLst>
          </a:prstGeom>
          <a:ln w="28575">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kumimoji="1" lang="ja-JP" altLang="en-US" dirty="0"/>
              <a:t>「○○を仕入れたい」</a:t>
            </a:r>
            <a:endParaRPr kumimoji="1" lang="en-US" altLang="ja-JP" dirty="0"/>
          </a:p>
          <a:p>
            <a:pPr>
              <a:lnSpc>
                <a:spcPct val="150000"/>
              </a:lnSpc>
            </a:pPr>
            <a:r>
              <a:rPr lang="ja-JP" altLang="en-US" dirty="0"/>
              <a:t>「○○できる企業様を探しています」</a:t>
            </a:r>
            <a:endParaRPr lang="en-US" altLang="ja-JP" dirty="0"/>
          </a:p>
          <a:p>
            <a:pPr>
              <a:lnSpc>
                <a:spcPct val="150000"/>
              </a:lnSpc>
            </a:pPr>
            <a:r>
              <a:rPr kumimoji="1" lang="ja-JP" altLang="en-US" dirty="0"/>
              <a:t>など、明確な</a:t>
            </a:r>
            <a:r>
              <a:rPr kumimoji="1" lang="ja-JP" altLang="en-US" b="1" dirty="0"/>
              <a:t>「買いたい」案件を登録</a:t>
            </a:r>
          </a:p>
        </p:txBody>
      </p:sp>
      <p:sp>
        <p:nvSpPr>
          <p:cNvPr id="15" name="四角形: 角を丸くする 14">
            <a:extLst>
              <a:ext uri="{FF2B5EF4-FFF2-40B4-BE49-F238E27FC236}">
                <a16:creationId xmlns:a16="http://schemas.microsoft.com/office/drawing/2014/main" id="{AAD9F533-6E32-492D-B205-AD628D00874B}"/>
              </a:ext>
            </a:extLst>
          </p:cNvPr>
          <p:cNvSpPr/>
          <p:nvPr/>
        </p:nvSpPr>
        <p:spPr>
          <a:xfrm>
            <a:off x="444683" y="1416149"/>
            <a:ext cx="1414804" cy="534199"/>
          </a:xfrm>
          <a:prstGeom prst="roundRect">
            <a:avLst/>
          </a:prstGeom>
          <a:solidFill>
            <a:srgbClr val="FF0000"/>
          </a:solidFill>
        </p:spPr>
        <p:style>
          <a:lnRef idx="3">
            <a:schemeClr val="lt1"/>
          </a:lnRef>
          <a:fillRef idx="1">
            <a:schemeClr val="accent5"/>
          </a:fillRef>
          <a:effectRef idx="1">
            <a:schemeClr val="accent5"/>
          </a:effectRef>
          <a:fontRef idx="minor">
            <a:schemeClr val="lt1"/>
          </a:fontRef>
        </p:style>
        <p:txBody>
          <a:bodyPr rtlCol="0" anchor="ctr"/>
          <a:lstStyle/>
          <a:p>
            <a:pPr>
              <a:lnSpc>
                <a:spcPct val="150000"/>
              </a:lnSpc>
            </a:pPr>
            <a:r>
              <a:rPr lang="ja-JP" altLang="en-US" sz="2800" b="1" dirty="0"/>
              <a:t>発注側</a:t>
            </a:r>
            <a:endParaRPr kumimoji="1" lang="ja-JP" altLang="en-US" sz="2800" b="1" dirty="0"/>
          </a:p>
        </p:txBody>
      </p:sp>
      <p:sp>
        <p:nvSpPr>
          <p:cNvPr id="6" name="スライド番号プレースホルダー 5"/>
          <p:cNvSpPr>
            <a:spLocks noGrp="1"/>
          </p:cNvSpPr>
          <p:nvPr>
            <p:ph type="sldNum" sz="quarter" idx="12"/>
          </p:nvPr>
        </p:nvSpPr>
        <p:spPr/>
        <p:txBody>
          <a:bodyPr/>
          <a:lstStyle/>
          <a:p>
            <a:fld id="{03946589-08E0-4416-966A-003788EEBAFC}" type="slidenum">
              <a:rPr kumimoji="1" lang="ja-JP" altLang="en-US" sz="1600" smtClean="0"/>
              <a:t>12</a:t>
            </a:fld>
            <a:endParaRPr kumimoji="1" lang="ja-JP" altLang="en-US" sz="1600"/>
          </a:p>
        </p:txBody>
      </p:sp>
    </p:spTree>
    <p:extLst>
      <p:ext uri="{BB962C8B-B14F-4D97-AF65-F5344CB8AC3E}">
        <p14:creationId xmlns:p14="http://schemas.microsoft.com/office/powerpoint/2010/main" val="3444150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B52270-38C3-437B-AB21-4F7B15730832}"/>
              </a:ext>
            </a:extLst>
          </p:cNvPr>
          <p:cNvSpPr>
            <a:spLocks noGrp="1"/>
          </p:cNvSpPr>
          <p:nvPr>
            <p:ph type="title"/>
          </p:nvPr>
        </p:nvSpPr>
        <p:spPr>
          <a:xfrm>
            <a:off x="839789" y="192629"/>
            <a:ext cx="10515600" cy="1325563"/>
          </a:xfrm>
        </p:spPr>
        <p:txBody>
          <a:bodyPr>
            <a:normAutofit/>
          </a:bodyPr>
          <a:lstStyle/>
          <a:p>
            <a:r>
              <a:rPr kumimoji="1" lang="ja-JP" altLang="en-US" sz="3200" u="sng" dirty="0"/>
              <a:t>商談までの流れ</a:t>
            </a:r>
            <a:endParaRPr kumimoji="1" lang="ja-JP" altLang="en-US" sz="3200" b="1" u="sng" dirty="0"/>
          </a:p>
        </p:txBody>
      </p:sp>
      <p:sp>
        <p:nvSpPr>
          <p:cNvPr id="25" name="コンテンツ プレースホルダー 14">
            <a:extLst>
              <a:ext uri="{FF2B5EF4-FFF2-40B4-BE49-F238E27FC236}">
                <a16:creationId xmlns:a16="http://schemas.microsoft.com/office/drawing/2014/main" id="{0208209F-C34F-4AE6-9FF2-2BF17BD599AB}"/>
              </a:ext>
            </a:extLst>
          </p:cNvPr>
          <p:cNvSpPr txBox="1">
            <a:spLocks/>
          </p:cNvSpPr>
          <p:nvPr/>
        </p:nvSpPr>
        <p:spPr>
          <a:xfrm>
            <a:off x="607836" y="1585798"/>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b="1" dirty="0"/>
          </a:p>
        </p:txBody>
      </p:sp>
      <p:sp>
        <p:nvSpPr>
          <p:cNvPr id="4" name="正方形/長方形 3">
            <a:extLst>
              <a:ext uri="{FF2B5EF4-FFF2-40B4-BE49-F238E27FC236}">
                <a16:creationId xmlns:a16="http://schemas.microsoft.com/office/drawing/2014/main" id="{961BF0DE-4182-4E3C-854E-57EC958555D0}"/>
              </a:ext>
            </a:extLst>
          </p:cNvPr>
          <p:cNvSpPr/>
          <p:nvPr/>
        </p:nvSpPr>
        <p:spPr>
          <a:xfrm>
            <a:off x="2078436" y="1197020"/>
            <a:ext cx="2430942" cy="497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案件掲載ルール</a:t>
            </a:r>
          </a:p>
        </p:txBody>
      </p:sp>
      <p:sp>
        <p:nvSpPr>
          <p:cNvPr id="15" name="四角形: 角を丸くする 14">
            <a:extLst>
              <a:ext uri="{FF2B5EF4-FFF2-40B4-BE49-F238E27FC236}">
                <a16:creationId xmlns:a16="http://schemas.microsoft.com/office/drawing/2014/main" id="{AAD9F533-6E32-492D-B205-AD628D00874B}"/>
              </a:ext>
            </a:extLst>
          </p:cNvPr>
          <p:cNvSpPr/>
          <p:nvPr/>
        </p:nvSpPr>
        <p:spPr>
          <a:xfrm>
            <a:off x="444683" y="1220816"/>
            <a:ext cx="1414804" cy="534199"/>
          </a:xfrm>
          <a:prstGeom prst="roundRect">
            <a:avLst/>
          </a:prstGeom>
          <a:solidFill>
            <a:srgbClr val="FF0000"/>
          </a:solidFill>
        </p:spPr>
        <p:style>
          <a:lnRef idx="3">
            <a:schemeClr val="lt1"/>
          </a:lnRef>
          <a:fillRef idx="1">
            <a:schemeClr val="accent5"/>
          </a:fillRef>
          <a:effectRef idx="1">
            <a:schemeClr val="accent5"/>
          </a:effectRef>
          <a:fontRef idx="minor">
            <a:schemeClr val="lt1"/>
          </a:fontRef>
        </p:style>
        <p:txBody>
          <a:bodyPr rtlCol="0" anchor="ctr"/>
          <a:lstStyle/>
          <a:p>
            <a:pPr>
              <a:lnSpc>
                <a:spcPct val="150000"/>
              </a:lnSpc>
            </a:pPr>
            <a:r>
              <a:rPr lang="ja-JP" altLang="en-US" sz="2800" b="1" dirty="0"/>
              <a:t>発注側</a:t>
            </a:r>
            <a:endParaRPr kumimoji="1" lang="ja-JP" altLang="en-US" sz="2800" b="1" dirty="0"/>
          </a:p>
        </p:txBody>
      </p:sp>
      <p:sp>
        <p:nvSpPr>
          <p:cNvPr id="12" name="テキスト ボックス 11">
            <a:extLst>
              <a:ext uri="{FF2B5EF4-FFF2-40B4-BE49-F238E27FC236}">
                <a16:creationId xmlns:a16="http://schemas.microsoft.com/office/drawing/2014/main" id="{10E04EEB-47DA-461A-811D-BB7946D1FD09}"/>
              </a:ext>
            </a:extLst>
          </p:cNvPr>
          <p:cNvSpPr txBox="1"/>
          <p:nvPr/>
        </p:nvSpPr>
        <p:spPr>
          <a:xfrm>
            <a:off x="4756812" y="1197020"/>
            <a:ext cx="4910356" cy="461665"/>
          </a:xfrm>
          <a:prstGeom prst="rect">
            <a:avLst/>
          </a:prstGeom>
          <a:noFill/>
        </p:spPr>
        <p:txBody>
          <a:bodyPr wrap="square" rtlCol="0">
            <a:spAutoFit/>
          </a:bodyPr>
          <a:lstStyle/>
          <a:p>
            <a:pPr algn="l"/>
            <a:r>
              <a:rPr kumimoji="1" lang="ja-JP" altLang="en-US" sz="2400" b="1" spc="300" dirty="0">
                <a:latin typeface="Meiryo UI" panose="020B0604030504040204" pitchFamily="50" charset="-128"/>
                <a:ea typeface="Meiryo UI" panose="020B0604030504040204" pitchFamily="50" charset="-128"/>
              </a:rPr>
              <a:t>募集案件として登録不可案件</a:t>
            </a:r>
          </a:p>
        </p:txBody>
      </p:sp>
      <p:cxnSp>
        <p:nvCxnSpPr>
          <p:cNvPr id="13" name="直線コネクタ 12">
            <a:extLst>
              <a:ext uri="{FF2B5EF4-FFF2-40B4-BE49-F238E27FC236}">
                <a16:creationId xmlns:a16="http://schemas.microsoft.com/office/drawing/2014/main" id="{7A543EA6-67FF-4A2E-9FF2-EBA2B0A22CE5}"/>
              </a:ext>
            </a:extLst>
          </p:cNvPr>
          <p:cNvCxnSpPr>
            <a:cxnSpLocks/>
          </p:cNvCxnSpPr>
          <p:nvPr/>
        </p:nvCxnSpPr>
        <p:spPr>
          <a:xfrm flipV="1">
            <a:off x="4785045" y="1643416"/>
            <a:ext cx="4658925" cy="1"/>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11" name="テキスト ボックス 10">
            <a:extLst>
              <a:ext uri="{FF2B5EF4-FFF2-40B4-BE49-F238E27FC236}">
                <a16:creationId xmlns:a16="http://schemas.microsoft.com/office/drawing/2014/main" id="{BFAFA265-674B-40F0-B488-B34F9E137918}"/>
              </a:ext>
            </a:extLst>
          </p:cNvPr>
          <p:cNvSpPr txBox="1"/>
          <p:nvPr/>
        </p:nvSpPr>
        <p:spPr>
          <a:xfrm>
            <a:off x="404451" y="1755015"/>
            <a:ext cx="11383098" cy="4801314"/>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dirty="0">
                <a:latin typeface="+mn-ea"/>
              </a:rPr>
              <a:t>１．自社が「発注側（買い手）」ではないもの。</a:t>
            </a:r>
          </a:p>
          <a:p>
            <a:r>
              <a:rPr lang="ja-JP" altLang="en-US" dirty="0">
                <a:latin typeface="+mn-ea"/>
              </a:rPr>
              <a:t>２．自社の商品・サービスの</a:t>
            </a:r>
            <a:r>
              <a:rPr lang="en-US" altLang="ja-JP" dirty="0">
                <a:latin typeface="+mn-ea"/>
              </a:rPr>
              <a:t>PR</a:t>
            </a:r>
            <a:r>
              <a:rPr lang="ja-JP" altLang="en-US" dirty="0" err="1">
                <a:latin typeface="+mn-ea"/>
              </a:rPr>
              <a:t>、</a:t>
            </a:r>
            <a:r>
              <a:rPr lang="ja-JP" altLang="en-US" dirty="0">
                <a:latin typeface="+mn-ea"/>
              </a:rPr>
              <a:t>広報となる</a:t>
            </a:r>
            <a:r>
              <a:rPr lang="ja-JP" altLang="en-US" dirty="0" smtClean="0">
                <a:latin typeface="+mn-ea"/>
              </a:rPr>
              <a:t>もの</a:t>
            </a:r>
            <a:endParaRPr lang="en-US" altLang="ja-JP" dirty="0" smtClean="0">
              <a:latin typeface="+mn-ea"/>
            </a:endParaRPr>
          </a:p>
          <a:p>
            <a:r>
              <a:rPr lang="ja-JP" altLang="en-US" dirty="0" smtClean="0">
                <a:latin typeface="+mn-ea"/>
              </a:rPr>
              <a:t>（</a:t>
            </a:r>
            <a:r>
              <a:rPr lang="ja-JP" altLang="en-US" dirty="0">
                <a:latin typeface="+mn-ea"/>
              </a:rPr>
              <a:t>「弊社の商品を仕入れていただける所を募集しています」等の「売りたい情報」）</a:t>
            </a:r>
          </a:p>
          <a:p>
            <a:r>
              <a:rPr lang="ja-JP" altLang="en-US" dirty="0">
                <a:latin typeface="+mn-ea"/>
              </a:rPr>
              <a:t>３．自社が携わるイベント、催事などへの出店（出展）の募集</a:t>
            </a:r>
          </a:p>
          <a:p>
            <a:r>
              <a:rPr lang="ja-JP" altLang="en-US" dirty="0">
                <a:latin typeface="+mn-ea"/>
              </a:rPr>
              <a:t>４．受注側（売り手）側に手数料等の費用を求めるもの</a:t>
            </a:r>
          </a:p>
          <a:p>
            <a:r>
              <a:rPr lang="ja-JP" altLang="en-US" dirty="0">
                <a:latin typeface="+mn-ea"/>
              </a:rPr>
              <a:t>５．販売代理店・営業代行・取次店・委託販売など自社商品・サービスの拡販を求めるもの</a:t>
            </a:r>
          </a:p>
          <a:p>
            <a:r>
              <a:rPr lang="ja-JP" altLang="en-US" dirty="0">
                <a:latin typeface="+mn-ea"/>
              </a:rPr>
              <a:t>６．パートナー、協力会社、提携などの募集等、具体的な発注内容が確定していない案件</a:t>
            </a:r>
          </a:p>
          <a:p>
            <a:r>
              <a:rPr lang="ja-JP" altLang="en-US" dirty="0">
                <a:latin typeface="+mn-ea"/>
              </a:rPr>
              <a:t>７．成約時・成約後において、対価が発生しない案件</a:t>
            </a:r>
          </a:p>
          <a:p>
            <a:r>
              <a:rPr lang="ja-JP" altLang="en-US" dirty="0">
                <a:latin typeface="+mn-ea"/>
              </a:rPr>
              <a:t>８．求人・派遣など、人の募集、およびそれに類する案件</a:t>
            </a:r>
          </a:p>
          <a:p>
            <a:r>
              <a:rPr lang="ja-JP" altLang="en-US" dirty="0">
                <a:latin typeface="+mn-ea"/>
              </a:rPr>
              <a:t>９．発注側（買い手）を特定する情報（社名、</a:t>
            </a:r>
            <a:r>
              <a:rPr lang="en-US" altLang="ja-JP" dirty="0">
                <a:latin typeface="+mn-ea"/>
              </a:rPr>
              <a:t>URL</a:t>
            </a:r>
            <a:r>
              <a:rPr lang="ja-JP" altLang="en-US" dirty="0">
                <a:latin typeface="+mn-ea"/>
              </a:rPr>
              <a:t>など）の記載</a:t>
            </a:r>
          </a:p>
          <a:p>
            <a:r>
              <a:rPr lang="ja-JP" altLang="en-US" dirty="0">
                <a:latin typeface="+mn-ea"/>
              </a:rPr>
              <a:t>１０．他企業の「募集案件」の代理登録</a:t>
            </a:r>
          </a:p>
          <a:p>
            <a:r>
              <a:rPr lang="ja-JP" altLang="en-US" dirty="0">
                <a:latin typeface="+mn-ea"/>
              </a:rPr>
              <a:t>１１．発注側（買い手）が他社から受託した案件を全面的に委託（丸投げ）する場合の委託先募集</a:t>
            </a:r>
          </a:p>
          <a:p>
            <a:r>
              <a:rPr lang="ja-JP" altLang="en-US" dirty="0">
                <a:latin typeface="+mn-ea"/>
              </a:rPr>
              <a:t>１２．マルチ商法および、それに類する案件、法令・公序良俗に反する案件</a:t>
            </a:r>
          </a:p>
          <a:p>
            <a:r>
              <a:rPr lang="ja-JP" altLang="en-US" dirty="0">
                <a:latin typeface="+mn-ea"/>
              </a:rPr>
              <a:t>１３．募集できない商品・サービス（例）</a:t>
            </a:r>
          </a:p>
          <a:p>
            <a:r>
              <a:rPr lang="ja-JP" altLang="en-US" dirty="0" smtClean="0">
                <a:latin typeface="+mn-ea"/>
              </a:rPr>
              <a:t>　①</a:t>
            </a:r>
            <a:r>
              <a:rPr lang="ja-JP" altLang="en-US" dirty="0">
                <a:latin typeface="+mn-ea"/>
              </a:rPr>
              <a:t>非合法商品・サービス</a:t>
            </a:r>
            <a:r>
              <a:rPr lang="ja-JP" altLang="en-US" dirty="0" smtClean="0">
                <a:latin typeface="+mn-ea"/>
              </a:rPr>
              <a:t>全般　②会員権　③</a:t>
            </a:r>
            <a:r>
              <a:rPr lang="ja-JP" altLang="en-US" dirty="0">
                <a:latin typeface="+mn-ea"/>
              </a:rPr>
              <a:t>アダルト関連商品・サービス</a:t>
            </a:r>
          </a:p>
          <a:p>
            <a:r>
              <a:rPr lang="ja-JP" altLang="en-US" dirty="0" smtClean="0">
                <a:latin typeface="+mn-ea"/>
              </a:rPr>
              <a:t>　④</a:t>
            </a:r>
            <a:r>
              <a:rPr lang="ja-JP" altLang="en-US" dirty="0">
                <a:latin typeface="+mn-ea"/>
              </a:rPr>
              <a:t>有価証券、郵便切手、収入印紙などの金券、現金</a:t>
            </a:r>
            <a:r>
              <a:rPr lang="ja-JP" altLang="en-US" dirty="0" smtClean="0">
                <a:latin typeface="+mn-ea"/>
              </a:rPr>
              <a:t>同等物　⑤</a:t>
            </a:r>
            <a:r>
              <a:rPr lang="ja-JP" altLang="en-US" dirty="0">
                <a:latin typeface="+mn-ea"/>
              </a:rPr>
              <a:t>生き物、細菌・ウイルスなど</a:t>
            </a:r>
          </a:p>
          <a:p>
            <a:r>
              <a:rPr lang="ja-JP" altLang="en-US" dirty="0">
                <a:latin typeface="+mn-ea"/>
              </a:rPr>
              <a:t>１４．その他、万博商談も</a:t>
            </a:r>
            <a:r>
              <a:rPr lang="ja-JP" altLang="en-US" dirty="0" err="1">
                <a:latin typeface="+mn-ea"/>
              </a:rPr>
              <a:t>ずやん</a:t>
            </a:r>
            <a:r>
              <a:rPr lang="ja-JP" altLang="en-US" dirty="0">
                <a:latin typeface="+mn-ea"/>
              </a:rPr>
              <a:t>モール事務局が不適切と判断したもの</a:t>
            </a:r>
          </a:p>
        </p:txBody>
      </p:sp>
      <p:sp>
        <p:nvSpPr>
          <p:cNvPr id="5" name="スライド番号プレースホルダー 4"/>
          <p:cNvSpPr>
            <a:spLocks noGrp="1"/>
          </p:cNvSpPr>
          <p:nvPr>
            <p:ph type="sldNum" sz="quarter" idx="12"/>
          </p:nvPr>
        </p:nvSpPr>
        <p:spPr/>
        <p:txBody>
          <a:bodyPr/>
          <a:lstStyle/>
          <a:p>
            <a:fld id="{03946589-08E0-4416-966A-003788EEBAFC}" type="slidenum">
              <a:rPr kumimoji="1" lang="ja-JP" altLang="en-US" sz="1600" smtClean="0"/>
              <a:t>13</a:t>
            </a:fld>
            <a:endParaRPr kumimoji="1" lang="ja-JP" altLang="en-US" sz="1600"/>
          </a:p>
        </p:txBody>
      </p:sp>
    </p:spTree>
    <p:extLst>
      <p:ext uri="{BB962C8B-B14F-4D97-AF65-F5344CB8AC3E}">
        <p14:creationId xmlns:p14="http://schemas.microsoft.com/office/powerpoint/2010/main" val="275268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B52270-38C3-437B-AB21-4F7B15730832}"/>
              </a:ext>
            </a:extLst>
          </p:cNvPr>
          <p:cNvSpPr>
            <a:spLocks noGrp="1"/>
          </p:cNvSpPr>
          <p:nvPr>
            <p:ph type="title"/>
          </p:nvPr>
        </p:nvSpPr>
        <p:spPr/>
        <p:txBody>
          <a:bodyPr>
            <a:normAutofit/>
          </a:bodyPr>
          <a:lstStyle/>
          <a:p>
            <a:r>
              <a:rPr kumimoji="1" lang="ja-JP" altLang="en-US" sz="3200" u="sng" dirty="0"/>
              <a:t>商談までの流れ</a:t>
            </a:r>
            <a:endParaRPr kumimoji="1" lang="ja-JP" altLang="en-US" sz="3200" b="1" u="sng" dirty="0"/>
          </a:p>
        </p:txBody>
      </p:sp>
      <p:sp>
        <p:nvSpPr>
          <p:cNvPr id="25" name="コンテンツ プレースホルダー 14">
            <a:extLst>
              <a:ext uri="{FF2B5EF4-FFF2-40B4-BE49-F238E27FC236}">
                <a16:creationId xmlns:a16="http://schemas.microsoft.com/office/drawing/2014/main" id="{0208209F-C34F-4AE6-9FF2-2BF17BD599AB}"/>
              </a:ext>
            </a:extLst>
          </p:cNvPr>
          <p:cNvSpPr txBox="1">
            <a:spLocks/>
          </p:cNvSpPr>
          <p:nvPr/>
        </p:nvSpPr>
        <p:spPr>
          <a:xfrm>
            <a:off x="738955" y="1525734"/>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b="1" dirty="0"/>
          </a:p>
        </p:txBody>
      </p:sp>
      <p:sp>
        <p:nvSpPr>
          <p:cNvPr id="12" name="テキスト ボックス 11">
            <a:extLst>
              <a:ext uri="{FF2B5EF4-FFF2-40B4-BE49-F238E27FC236}">
                <a16:creationId xmlns:a16="http://schemas.microsoft.com/office/drawing/2014/main" id="{A441C712-E860-4CDD-8F59-4AF7D35FF9DF}"/>
              </a:ext>
            </a:extLst>
          </p:cNvPr>
          <p:cNvSpPr txBox="1"/>
          <p:nvPr/>
        </p:nvSpPr>
        <p:spPr>
          <a:xfrm>
            <a:off x="7658386" y="2520681"/>
            <a:ext cx="4240762" cy="3879973"/>
          </a:xfrm>
          <a:prstGeom prst="rect">
            <a:avLst/>
          </a:prstGeom>
          <a:ln w="38100">
            <a:solidFill>
              <a:schemeClr val="accent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lnSpc>
                <a:spcPct val="150000"/>
              </a:lnSpc>
            </a:pPr>
            <a:endParaRPr kumimoji="1" lang="en-US" altLang="ja-JP" sz="2800" dirty="0">
              <a:latin typeface="Meiryo UI" panose="020B0604030504040204" pitchFamily="50" charset="-128"/>
              <a:ea typeface="Meiryo UI" panose="020B0604030504040204" pitchFamily="50" charset="-128"/>
            </a:endParaRPr>
          </a:p>
          <a:p>
            <a:pPr marL="457200" indent="-457200" algn="l">
              <a:lnSpc>
                <a:spcPct val="150000"/>
              </a:lnSpc>
              <a:buFont typeface="Arial" panose="020B0604020202020204" pitchFamily="34" charset="0"/>
              <a:buChar char="•"/>
            </a:pPr>
            <a:r>
              <a:rPr kumimoji="1" lang="ja-JP" altLang="en-US" sz="2800" dirty="0">
                <a:latin typeface="Meiryo UI" panose="020B0604030504040204" pitchFamily="50" charset="-128"/>
                <a:ea typeface="Meiryo UI" panose="020B0604030504040204" pitchFamily="50" charset="-128"/>
              </a:rPr>
              <a:t>案件内容</a:t>
            </a:r>
            <a:endParaRPr kumimoji="1" lang="en-US" altLang="ja-JP" sz="2800" dirty="0">
              <a:latin typeface="Meiryo UI" panose="020B0604030504040204" pitchFamily="50" charset="-128"/>
              <a:ea typeface="Meiryo UI" panose="020B0604030504040204" pitchFamily="50" charset="-128"/>
            </a:endParaRPr>
          </a:p>
          <a:p>
            <a:pPr marL="457200" indent="-457200" algn="l">
              <a:lnSpc>
                <a:spcPct val="150000"/>
              </a:lnSpc>
              <a:buFont typeface="Arial" panose="020B0604020202020204" pitchFamily="34" charset="0"/>
              <a:buChar char="•"/>
            </a:pPr>
            <a:r>
              <a:rPr lang="ja-JP" altLang="en-US" sz="2800" dirty="0">
                <a:latin typeface="Meiryo UI" panose="020B0604030504040204" pitchFamily="50" charset="-128"/>
                <a:ea typeface="Meiryo UI" panose="020B0604030504040204" pitchFamily="50" charset="-128"/>
              </a:rPr>
              <a:t>調達コード</a:t>
            </a:r>
            <a:endParaRPr lang="en-US" altLang="ja-JP" sz="2800" dirty="0">
              <a:latin typeface="Meiryo UI" panose="020B0604030504040204" pitchFamily="50" charset="-128"/>
              <a:ea typeface="Meiryo UI" panose="020B0604030504040204" pitchFamily="50" charset="-128"/>
            </a:endParaRPr>
          </a:p>
          <a:p>
            <a:pPr marL="457200" indent="-457200" algn="l">
              <a:lnSpc>
                <a:spcPct val="150000"/>
              </a:lnSpc>
              <a:buFont typeface="Arial" panose="020B0604020202020204" pitchFamily="34" charset="0"/>
              <a:buChar char="•"/>
            </a:pPr>
            <a:r>
              <a:rPr lang="ja-JP" altLang="en-US" sz="2800" dirty="0">
                <a:latin typeface="Meiryo UI" panose="020B0604030504040204" pitchFamily="50" charset="-128"/>
                <a:ea typeface="Meiryo UI" panose="020B0604030504040204" pitchFamily="50" charset="-128"/>
              </a:rPr>
              <a:t>提案日の〆切日の設定</a:t>
            </a:r>
            <a:endParaRPr lang="en-US" altLang="ja-JP" sz="2800" dirty="0">
              <a:latin typeface="Meiryo UI" panose="020B0604030504040204" pitchFamily="50" charset="-128"/>
              <a:ea typeface="Meiryo UI" panose="020B0604030504040204" pitchFamily="50" charset="-128"/>
            </a:endParaRPr>
          </a:p>
          <a:p>
            <a:pPr marL="457200" indent="-457200" algn="l">
              <a:lnSpc>
                <a:spcPct val="150000"/>
              </a:lnSpc>
              <a:buFont typeface="Arial" panose="020B0604020202020204" pitchFamily="34" charset="0"/>
              <a:buChar char="•"/>
            </a:pPr>
            <a:r>
              <a:rPr lang="ja-JP" altLang="en-US" sz="2800" dirty="0">
                <a:latin typeface="Meiryo UI" panose="020B0604030504040204" pitchFamily="50" charset="-128"/>
                <a:ea typeface="Meiryo UI" panose="020B0604030504040204" pitchFamily="50" charset="-128"/>
              </a:rPr>
              <a:t>回答期限</a:t>
            </a:r>
            <a:endParaRPr lang="en-US" altLang="ja-JP" sz="2800" dirty="0">
              <a:latin typeface="Meiryo UI" panose="020B0604030504040204" pitchFamily="50" charset="-128"/>
              <a:ea typeface="Meiryo UI" panose="020B0604030504040204" pitchFamily="50" charset="-128"/>
            </a:endParaRPr>
          </a:p>
          <a:p>
            <a:pPr marL="457200" indent="-457200" algn="l">
              <a:lnSpc>
                <a:spcPct val="150000"/>
              </a:lnSpc>
              <a:buFont typeface="Arial" panose="020B0604020202020204" pitchFamily="34" charset="0"/>
              <a:buChar char="•"/>
            </a:pPr>
            <a:r>
              <a:rPr lang="ja-JP" altLang="en-US" sz="2800" dirty="0">
                <a:latin typeface="Meiryo UI" panose="020B0604030504040204" pitchFamily="50" charset="-128"/>
                <a:ea typeface="Meiryo UI" panose="020B0604030504040204" pitchFamily="50" charset="-128"/>
              </a:rPr>
              <a:t>取引希望の地域</a:t>
            </a:r>
            <a:endParaRPr lang="en-US" altLang="ja-JP" sz="2800" dirty="0">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09D49C3B-BC9B-44E2-96CE-01EEE2267E49}"/>
              </a:ext>
            </a:extLst>
          </p:cNvPr>
          <p:cNvSpPr/>
          <p:nvPr/>
        </p:nvSpPr>
        <p:spPr>
          <a:xfrm>
            <a:off x="839789" y="2034530"/>
            <a:ext cx="4240762" cy="523220"/>
          </a:xfrm>
          <a:prstGeom prst="rect">
            <a:avLst/>
          </a:prstGeom>
        </p:spPr>
        <p:txBody>
          <a:bodyPr wrap="square">
            <a:spAutoFit/>
          </a:bodyPr>
          <a:lstStyle/>
          <a:p>
            <a:pPr marL="571500" indent="-571500">
              <a:buFont typeface="+mj-ea"/>
              <a:buAutoNum type="circleNumDbPlain" startAt="2"/>
            </a:pPr>
            <a:r>
              <a:rPr lang="ja-JP" altLang="en-US" sz="2800" b="1" dirty="0">
                <a:latin typeface="Meiryo" panose="020B0604030504040204" pitchFamily="50" charset="-128"/>
                <a:ea typeface="Meiryo" panose="020B0604030504040204" pitchFamily="50" charset="-128"/>
              </a:rPr>
              <a:t>案件登録</a:t>
            </a:r>
            <a:endParaRPr lang="en-US" altLang="ja-JP" sz="2800" b="1" dirty="0">
              <a:latin typeface="Meiryo" panose="020B0604030504040204" pitchFamily="50" charset="-128"/>
              <a:ea typeface="Meiryo" panose="020B0604030504040204" pitchFamily="50" charset="-128"/>
            </a:endParaRPr>
          </a:p>
        </p:txBody>
      </p:sp>
      <p:pic>
        <p:nvPicPr>
          <p:cNvPr id="16" name="図 15">
            <a:extLst>
              <a:ext uri="{FF2B5EF4-FFF2-40B4-BE49-F238E27FC236}">
                <a16:creationId xmlns:a16="http://schemas.microsoft.com/office/drawing/2014/main" id="{305EF348-7CBF-4919-92D0-E731688C4F58}"/>
              </a:ext>
            </a:extLst>
          </p:cNvPr>
          <p:cNvPicPr>
            <a:picLocks noChangeAspect="1"/>
          </p:cNvPicPr>
          <p:nvPr/>
        </p:nvPicPr>
        <p:blipFill>
          <a:blip r:embed="rId3"/>
          <a:stretch>
            <a:fillRect/>
          </a:stretch>
        </p:blipFill>
        <p:spPr>
          <a:xfrm>
            <a:off x="1031080" y="3300814"/>
            <a:ext cx="5240367" cy="3192598"/>
          </a:xfrm>
          <a:prstGeom prst="rect">
            <a:avLst/>
          </a:prstGeom>
        </p:spPr>
      </p:pic>
      <p:pic>
        <p:nvPicPr>
          <p:cNvPr id="10" name="図 9">
            <a:extLst>
              <a:ext uri="{FF2B5EF4-FFF2-40B4-BE49-F238E27FC236}">
                <a16:creationId xmlns:a16="http://schemas.microsoft.com/office/drawing/2014/main" id="{FC9CCD01-588C-4BC8-8A42-3E3C24487882}"/>
              </a:ext>
            </a:extLst>
          </p:cNvPr>
          <p:cNvPicPr>
            <a:picLocks noChangeAspect="1"/>
          </p:cNvPicPr>
          <p:nvPr/>
        </p:nvPicPr>
        <p:blipFill rotWithShape="1">
          <a:blip r:embed="rId4">
            <a:extLst>
              <a:ext uri="{28A0092B-C50C-407E-A947-70E740481C1C}">
                <a14:useLocalDpi xmlns:a14="http://schemas.microsoft.com/office/drawing/2010/main" val="0"/>
              </a:ext>
            </a:extLst>
          </a:blip>
          <a:srcRect t="45869"/>
          <a:stretch/>
        </p:blipFill>
        <p:spPr>
          <a:xfrm>
            <a:off x="391884" y="2557750"/>
            <a:ext cx="6389703" cy="661232"/>
          </a:xfrm>
          <a:prstGeom prst="rect">
            <a:avLst/>
          </a:prstGeom>
        </p:spPr>
      </p:pic>
      <p:sp>
        <p:nvSpPr>
          <p:cNvPr id="3" name="テキスト ボックス 2">
            <a:extLst>
              <a:ext uri="{FF2B5EF4-FFF2-40B4-BE49-F238E27FC236}">
                <a16:creationId xmlns:a16="http://schemas.microsoft.com/office/drawing/2014/main" id="{1F031FFF-F580-4256-A253-0939ADD72168}"/>
              </a:ext>
            </a:extLst>
          </p:cNvPr>
          <p:cNvSpPr txBox="1"/>
          <p:nvPr/>
        </p:nvSpPr>
        <p:spPr>
          <a:xfrm>
            <a:off x="7803937" y="2676614"/>
            <a:ext cx="2090630" cy="523220"/>
          </a:xfrm>
          <a:prstGeom prst="rect">
            <a:avLst/>
          </a:prstGeom>
          <a:ln w="38100">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en-US" altLang="ja-JP" sz="2800" b="1" dirty="0">
                <a:latin typeface="Meiryo UI" panose="020B0604030504040204" pitchFamily="50" charset="-128"/>
                <a:ea typeface="Meiryo UI" panose="020B0604030504040204" pitchFamily="50" charset="-128"/>
              </a:rPr>
              <a:t>【</a:t>
            </a:r>
            <a:r>
              <a:rPr kumimoji="1" lang="ja-JP" altLang="en-US" sz="2800" b="1" dirty="0">
                <a:latin typeface="Meiryo UI" panose="020B0604030504040204" pitchFamily="50" charset="-128"/>
                <a:ea typeface="Meiryo UI" panose="020B0604030504040204" pitchFamily="50" charset="-128"/>
              </a:rPr>
              <a:t>入力項目</a:t>
            </a:r>
            <a:r>
              <a:rPr kumimoji="1" lang="en-US" altLang="ja-JP" sz="2800" b="1" dirty="0">
                <a:latin typeface="Meiryo UI" panose="020B0604030504040204" pitchFamily="50" charset="-128"/>
                <a:ea typeface="Meiryo UI" panose="020B0604030504040204" pitchFamily="50" charset="-128"/>
              </a:rPr>
              <a:t>】</a:t>
            </a:r>
            <a:endParaRPr kumimoji="1" lang="ja-JP" altLang="en-US" sz="2800" b="1" dirty="0">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D8D33F23-DF3F-41F9-B7CB-2B35A077AA14}"/>
              </a:ext>
            </a:extLst>
          </p:cNvPr>
          <p:cNvSpPr/>
          <p:nvPr/>
        </p:nvSpPr>
        <p:spPr>
          <a:xfrm>
            <a:off x="432111" y="1407211"/>
            <a:ext cx="1414804" cy="534199"/>
          </a:xfrm>
          <a:prstGeom prst="roundRect">
            <a:avLst/>
          </a:prstGeom>
          <a:solidFill>
            <a:srgbClr val="FF0000"/>
          </a:solidFill>
        </p:spPr>
        <p:style>
          <a:lnRef idx="3">
            <a:schemeClr val="lt1"/>
          </a:lnRef>
          <a:fillRef idx="1">
            <a:schemeClr val="accent5"/>
          </a:fillRef>
          <a:effectRef idx="1">
            <a:schemeClr val="accent5"/>
          </a:effectRef>
          <a:fontRef idx="minor">
            <a:schemeClr val="lt1"/>
          </a:fontRef>
        </p:style>
        <p:txBody>
          <a:bodyPr rtlCol="0" anchor="ctr"/>
          <a:lstStyle/>
          <a:p>
            <a:pPr>
              <a:lnSpc>
                <a:spcPct val="150000"/>
              </a:lnSpc>
            </a:pPr>
            <a:r>
              <a:rPr lang="ja-JP" altLang="en-US" sz="2800" b="1" dirty="0"/>
              <a:t>発注側</a:t>
            </a:r>
            <a:endParaRPr kumimoji="1" lang="ja-JP" altLang="en-US" sz="2800" b="1" dirty="0"/>
          </a:p>
        </p:txBody>
      </p:sp>
      <p:sp>
        <p:nvSpPr>
          <p:cNvPr id="5" name="スライド番号プレースホルダー 4"/>
          <p:cNvSpPr>
            <a:spLocks noGrp="1"/>
          </p:cNvSpPr>
          <p:nvPr>
            <p:ph type="sldNum" sz="quarter" idx="12"/>
          </p:nvPr>
        </p:nvSpPr>
        <p:spPr/>
        <p:txBody>
          <a:bodyPr/>
          <a:lstStyle/>
          <a:p>
            <a:fld id="{03946589-08E0-4416-966A-003788EEBAFC}" type="slidenum">
              <a:rPr kumimoji="1" lang="ja-JP" altLang="en-US" sz="1600" smtClean="0"/>
              <a:t>14</a:t>
            </a:fld>
            <a:endParaRPr kumimoji="1" lang="ja-JP" altLang="en-US" sz="1600"/>
          </a:p>
        </p:txBody>
      </p:sp>
    </p:spTree>
    <p:extLst>
      <p:ext uri="{BB962C8B-B14F-4D97-AF65-F5344CB8AC3E}">
        <p14:creationId xmlns:p14="http://schemas.microsoft.com/office/powerpoint/2010/main" val="1209779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B52270-38C3-437B-AB21-4F7B15730832}"/>
              </a:ext>
            </a:extLst>
          </p:cNvPr>
          <p:cNvSpPr>
            <a:spLocks noGrp="1"/>
          </p:cNvSpPr>
          <p:nvPr>
            <p:ph type="title"/>
          </p:nvPr>
        </p:nvSpPr>
        <p:spPr/>
        <p:txBody>
          <a:bodyPr>
            <a:normAutofit/>
          </a:bodyPr>
          <a:lstStyle/>
          <a:p>
            <a:r>
              <a:rPr kumimoji="1" lang="ja-JP" altLang="en-US" sz="3200" u="sng" dirty="0"/>
              <a:t>商談までの流れ</a:t>
            </a:r>
            <a:endParaRPr kumimoji="1" lang="ja-JP" altLang="en-US" sz="3200" b="1" u="sng" dirty="0"/>
          </a:p>
        </p:txBody>
      </p:sp>
      <p:sp>
        <p:nvSpPr>
          <p:cNvPr id="25" name="コンテンツ プレースホルダー 14">
            <a:extLst>
              <a:ext uri="{FF2B5EF4-FFF2-40B4-BE49-F238E27FC236}">
                <a16:creationId xmlns:a16="http://schemas.microsoft.com/office/drawing/2014/main" id="{0208209F-C34F-4AE6-9FF2-2BF17BD599AB}"/>
              </a:ext>
            </a:extLst>
          </p:cNvPr>
          <p:cNvSpPr txBox="1">
            <a:spLocks/>
          </p:cNvSpPr>
          <p:nvPr/>
        </p:nvSpPr>
        <p:spPr>
          <a:xfrm>
            <a:off x="738955" y="1525734"/>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b="1" dirty="0"/>
          </a:p>
        </p:txBody>
      </p:sp>
      <p:sp>
        <p:nvSpPr>
          <p:cNvPr id="27" name="正方形/長方形 26">
            <a:extLst>
              <a:ext uri="{FF2B5EF4-FFF2-40B4-BE49-F238E27FC236}">
                <a16:creationId xmlns:a16="http://schemas.microsoft.com/office/drawing/2014/main" id="{09D49C3B-BC9B-44E2-96CE-01EEE2267E49}"/>
              </a:ext>
            </a:extLst>
          </p:cNvPr>
          <p:cNvSpPr/>
          <p:nvPr/>
        </p:nvSpPr>
        <p:spPr>
          <a:xfrm>
            <a:off x="1068676" y="2096620"/>
            <a:ext cx="2285147" cy="523220"/>
          </a:xfrm>
          <a:prstGeom prst="rect">
            <a:avLst/>
          </a:prstGeom>
        </p:spPr>
        <p:txBody>
          <a:bodyPr wrap="square">
            <a:spAutoFit/>
          </a:bodyPr>
          <a:lstStyle/>
          <a:p>
            <a:pPr marL="571500" indent="-571500">
              <a:buFont typeface="+mj-ea"/>
              <a:buAutoNum type="circleNumDbPlain" startAt="3"/>
            </a:pPr>
            <a:r>
              <a:rPr lang="ja-JP" altLang="en-US" sz="2800" b="1" dirty="0">
                <a:latin typeface="Meiryo" panose="020B0604030504040204" pitchFamily="50" charset="-128"/>
                <a:ea typeface="Meiryo" panose="020B0604030504040204" pitchFamily="50" charset="-128"/>
              </a:rPr>
              <a:t>募集開始</a:t>
            </a:r>
            <a:endParaRPr lang="en-US" altLang="ja-JP" sz="2800" b="1" dirty="0">
              <a:latin typeface="Meiryo" panose="020B0604030504040204" pitchFamily="50" charset="-128"/>
              <a:ea typeface="Meiryo" panose="020B0604030504040204" pitchFamily="50" charset="-128"/>
            </a:endParaRPr>
          </a:p>
        </p:txBody>
      </p:sp>
      <p:sp>
        <p:nvSpPr>
          <p:cNvPr id="3" name="正方形/長方形 2">
            <a:extLst>
              <a:ext uri="{FF2B5EF4-FFF2-40B4-BE49-F238E27FC236}">
                <a16:creationId xmlns:a16="http://schemas.microsoft.com/office/drawing/2014/main" id="{2CFDAEC7-92F5-489F-980C-C991DA401B72}"/>
              </a:ext>
            </a:extLst>
          </p:cNvPr>
          <p:cNvSpPr/>
          <p:nvPr/>
        </p:nvSpPr>
        <p:spPr>
          <a:xfrm>
            <a:off x="3187155" y="2061626"/>
            <a:ext cx="4694237" cy="473206"/>
          </a:xfrm>
          <a:prstGeom prst="rect">
            <a:avLst/>
          </a:prstGeom>
        </p:spPr>
        <p:txBody>
          <a:bodyPr wrap="square">
            <a:spAutoFit/>
          </a:bodyPr>
          <a:lstStyle/>
          <a:p>
            <a:pPr lvl="1">
              <a:lnSpc>
                <a:spcPct val="150000"/>
              </a:lnSpc>
            </a:pPr>
            <a:r>
              <a:rPr lang="ja-JP" altLang="en-US" dirty="0">
                <a:latin typeface="Meiryo" panose="020B0604030504040204" pitchFamily="50" charset="-128"/>
                <a:ea typeface="Meiryo" panose="020B0604030504040204" pitchFamily="50" charset="-128"/>
              </a:rPr>
              <a:t>提案・質問はメールでお知らせ</a:t>
            </a:r>
            <a:endParaRPr lang="en-US" altLang="ja-JP" dirty="0">
              <a:latin typeface="Meiryo" panose="020B0604030504040204" pitchFamily="50" charset="-128"/>
              <a:ea typeface="Meiryo" panose="020B0604030504040204" pitchFamily="50" charset="-128"/>
            </a:endParaRPr>
          </a:p>
        </p:txBody>
      </p:sp>
      <p:pic>
        <p:nvPicPr>
          <p:cNvPr id="15" name="図 14">
            <a:extLst>
              <a:ext uri="{FF2B5EF4-FFF2-40B4-BE49-F238E27FC236}">
                <a16:creationId xmlns:a16="http://schemas.microsoft.com/office/drawing/2014/main" id="{DF2C5D27-083A-4F83-ABC9-D8DCD0FDE04B}"/>
              </a:ext>
            </a:extLst>
          </p:cNvPr>
          <p:cNvPicPr>
            <a:picLocks noChangeAspect="1"/>
          </p:cNvPicPr>
          <p:nvPr/>
        </p:nvPicPr>
        <p:blipFill rotWithShape="1">
          <a:blip r:embed="rId3"/>
          <a:srcRect b="25861"/>
          <a:stretch/>
        </p:blipFill>
        <p:spPr>
          <a:xfrm>
            <a:off x="1436931" y="2686781"/>
            <a:ext cx="7581440" cy="2508616"/>
          </a:xfrm>
          <a:prstGeom prst="rect">
            <a:avLst/>
          </a:prstGeom>
        </p:spPr>
      </p:pic>
      <p:sp>
        <p:nvSpPr>
          <p:cNvPr id="23" name="矢印: 下 22">
            <a:extLst>
              <a:ext uri="{FF2B5EF4-FFF2-40B4-BE49-F238E27FC236}">
                <a16:creationId xmlns:a16="http://schemas.microsoft.com/office/drawing/2014/main" id="{B9456CBD-A9E9-47CE-8531-AF427FF16116}"/>
              </a:ext>
            </a:extLst>
          </p:cNvPr>
          <p:cNvSpPr/>
          <p:nvPr/>
        </p:nvSpPr>
        <p:spPr>
          <a:xfrm>
            <a:off x="2257805" y="5568315"/>
            <a:ext cx="522570" cy="400109"/>
          </a:xfrm>
          <a:prstGeom prst="downArrow">
            <a:avLst>
              <a:gd name="adj1" fmla="val 47271"/>
              <a:gd name="adj2" fmla="val 473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矢印: 下 23">
            <a:extLst>
              <a:ext uri="{FF2B5EF4-FFF2-40B4-BE49-F238E27FC236}">
                <a16:creationId xmlns:a16="http://schemas.microsoft.com/office/drawing/2014/main" id="{BB09AF46-E41B-4383-B3F6-3D789746D14C}"/>
              </a:ext>
            </a:extLst>
          </p:cNvPr>
          <p:cNvSpPr/>
          <p:nvPr/>
        </p:nvSpPr>
        <p:spPr>
          <a:xfrm>
            <a:off x="7213328" y="5568315"/>
            <a:ext cx="522570" cy="400109"/>
          </a:xfrm>
          <a:prstGeom prst="downArrow">
            <a:avLst>
              <a:gd name="adj1" fmla="val 47271"/>
              <a:gd name="adj2" fmla="val 473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a:extLst>
              <a:ext uri="{FF2B5EF4-FFF2-40B4-BE49-F238E27FC236}">
                <a16:creationId xmlns:a16="http://schemas.microsoft.com/office/drawing/2014/main" id="{9174ABA1-8988-491D-BC93-7247A2A2BC1A}"/>
              </a:ext>
            </a:extLst>
          </p:cNvPr>
          <p:cNvSpPr txBox="1"/>
          <p:nvPr/>
        </p:nvSpPr>
        <p:spPr>
          <a:xfrm>
            <a:off x="1129951" y="6010955"/>
            <a:ext cx="3292064" cy="707886"/>
          </a:xfrm>
          <a:prstGeom prst="rect">
            <a:avLst/>
          </a:prstGeom>
          <a:noFill/>
        </p:spPr>
        <p:txBody>
          <a:bodyPr wrap="square" rtlCol="0">
            <a:spAutoFit/>
          </a:bodyPr>
          <a:lstStyle/>
          <a:p>
            <a:pPr algn="l"/>
            <a:r>
              <a:rPr lang="ja-JP" altLang="en-US" sz="2000" dirty="0">
                <a:latin typeface="Meiryo UI" panose="020B0604030504040204" pitchFamily="50" charset="-128"/>
                <a:ea typeface="Meiryo UI" panose="020B0604030504040204" pitchFamily="50" charset="-128"/>
              </a:rPr>
              <a:t>万博商談も</a:t>
            </a:r>
            <a:r>
              <a:rPr lang="ja-JP" altLang="en-US" sz="2000" dirty="0" err="1">
                <a:latin typeface="Meiryo UI" panose="020B0604030504040204" pitchFamily="50" charset="-128"/>
                <a:ea typeface="Meiryo UI" panose="020B0604030504040204" pitchFamily="50" charset="-128"/>
              </a:rPr>
              <a:t>ずやん</a:t>
            </a:r>
            <a:r>
              <a:rPr lang="ja-JP" altLang="en-US" sz="2000" dirty="0">
                <a:latin typeface="Meiryo UI" panose="020B0604030504040204" pitchFamily="50" charset="-128"/>
                <a:ea typeface="Meiryo UI" panose="020B0604030504040204" pitchFamily="50" charset="-128"/>
              </a:rPr>
              <a:t>モール</a:t>
            </a:r>
            <a:r>
              <a:rPr kumimoji="1" lang="ja-JP" altLang="en-US" sz="2000" dirty="0" smtClean="0">
                <a:latin typeface="Meiryo UI" panose="020B0604030504040204" pitchFamily="50" charset="-128"/>
                <a:ea typeface="Meiryo UI" panose="020B0604030504040204" pitchFamily="50" charset="-128"/>
              </a:rPr>
              <a:t>から</a:t>
            </a:r>
            <a:endParaRPr kumimoji="1" lang="en-US" altLang="ja-JP" sz="2000" dirty="0" smtClean="0">
              <a:latin typeface="Meiryo UI" panose="020B0604030504040204" pitchFamily="50" charset="-128"/>
              <a:ea typeface="Meiryo UI" panose="020B0604030504040204" pitchFamily="50" charset="-128"/>
            </a:endParaRPr>
          </a:p>
          <a:p>
            <a:pPr algn="l"/>
            <a:r>
              <a:rPr kumimoji="1" lang="ja-JP" altLang="en-US" sz="2000" dirty="0" smtClean="0">
                <a:latin typeface="Meiryo UI" panose="020B0604030504040204" pitchFamily="50" charset="-128"/>
                <a:ea typeface="Meiryo UI" panose="020B0604030504040204" pitchFamily="50" charset="-128"/>
              </a:rPr>
              <a:t>見送り</a:t>
            </a:r>
            <a:r>
              <a:rPr kumimoji="1" lang="ja-JP" altLang="en-US" sz="2000" dirty="0">
                <a:latin typeface="Meiryo UI" panose="020B0604030504040204" pitchFamily="50" charset="-128"/>
                <a:ea typeface="Meiryo UI" panose="020B0604030504040204" pitchFamily="50" charset="-128"/>
              </a:rPr>
              <a:t>メールを送信</a:t>
            </a:r>
          </a:p>
        </p:txBody>
      </p:sp>
      <p:sp>
        <p:nvSpPr>
          <p:cNvPr id="28" name="テキスト ボックス 27">
            <a:extLst>
              <a:ext uri="{FF2B5EF4-FFF2-40B4-BE49-F238E27FC236}">
                <a16:creationId xmlns:a16="http://schemas.microsoft.com/office/drawing/2014/main" id="{F4E349E6-50DF-40EE-989E-D2EA68EA5260}"/>
              </a:ext>
            </a:extLst>
          </p:cNvPr>
          <p:cNvSpPr txBox="1"/>
          <p:nvPr/>
        </p:nvSpPr>
        <p:spPr>
          <a:xfrm>
            <a:off x="6631037" y="6010956"/>
            <a:ext cx="2340614" cy="461665"/>
          </a:xfrm>
          <a:prstGeom prst="rect">
            <a:avLst/>
          </a:prstGeom>
          <a:noFill/>
        </p:spPr>
        <p:txBody>
          <a:bodyPr wrap="square" rtlCol="0">
            <a:spAutoFit/>
          </a:bodyPr>
          <a:lstStyle/>
          <a:p>
            <a:pPr algn="l"/>
            <a:r>
              <a:rPr kumimoji="1" lang="ja-JP" altLang="en-US" sz="2400" b="1" dirty="0">
                <a:latin typeface="Meiryo UI" panose="020B0604030504040204" pitchFamily="50" charset="-128"/>
                <a:ea typeface="Meiryo UI" panose="020B0604030504040204" pitchFamily="50" charset="-128"/>
              </a:rPr>
              <a:t>直接やりとり</a:t>
            </a:r>
          </a:p>
        </p:txBody>
      </p:sp>
      <p:sp>
        <p:nvSpPr>
          <p:cNvPr id="20" name="正方形/長方形 19">
            <a:extLst>
              <a:ext uri="{FF2B5EF4-FFF2-40B4-BE49-F238E27FC236}">
                <a16:creationId xmlns:a16="http://schemas.microsoft.com/office/drawing/2014/main" id="{C1CF3114-F224-4EF8-B0E8-9DF2BCAEE086}"/>
              </a:ext>
            </a:extLst>
          </p:cNvPr>
          <p:cNvSpPr/>
          <p:nvPr/>
        </p:nvSpPr>
        <p:spPr>
          <a:xfrm>
            <a:off x="1163434" y="5013702"/>
            <a:ext cx="3277171" cy="400109"/>
          </a:xfrm>
          <a:prstGeom prst="rect">
            <a:avLst/>
          </a:prstGeom>
          <a:solidFill>
            <a:srgbClr val="BD151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この提案を見送ります</a:t>
            </a:r>
          </a:p>
        </p:txBody>
      </p:sp>
      <p:sp>
        <p:nvSpPr>
          <p:cNvPr id="21" name="正方形/長方形 20">
            <a:extLst>
              <a:ext uri="{FF2B5EF4-FFF2-40B4-BE49-F238E27FC236}">
                <a16:creationId xmlns:a16="http://schemas.microsoft.com/office/drawing/2014/main" id="{C3F91A11-87B7-4406-BDD4-9A396DF13456}"/>
              </a:ext>
            </a:extLst>
          </p:cNvPr>
          <p:cNvSpPr/>
          <p:nvPr/>
        </p:nvSpPr>
        <p:spPr>
          <a:xfrm>
            <a:off x="4765597" y="5071294"/>
            <a:ext cx="5021955" cy="40011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t>詳しく話を聞きたい（商談に進む）</a:t>
            </a:r>
            <a:endParaRPr kumimoji="1" lang="ja-JP" altLang="en-US" sz="2000" b="1" dirty="0"/>
          </a:p>
        </p:txBody>
      </p:sp>
      <p:sp>
        <p:nvSpPr>
          <p:cNvPr id="29" name="吹き出し: 四角形 28">
            <a:extLst>
              <a:ext uri="{FF2B5EF4-FFF2-40B4-BE49-F238E27FC236}">
                <a16:creationId xmlns:a16="http://schemas.microsoft.com/office/drawing/2014/main" id="{B844AC7C-CF1C-4C92-8D04-147B8EAD61DC}"/>
              </a:ext>
            </a:extLst>
          </p:cNvPr>
          <p:cNvSpPr/>
          <p:nvPr/>
        </p:nvSpPr>
        <p:spPr>
          <a:xfrm>
            <a:off x="9286957" y="5071294"/>
            <a:ext cx="2881894" cy="1548859"/>
          </a:xfrm>
          <a:prstGeom prst="wedgeRectCallout">
            <a:avLst>
              <a:gd name="adj1" fmla="val -71289"/>
              <a:gd name="adj2" fmla="val 10596"/>
            </a:avLst>
          </a:prstGeom>
          <a:ln w="28575">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marL="285750" indent="-285750">
              <a:buFont typeface="Arial" panose="020B0604020202020204" pitchFamily="34" charset="0"/>
              <a:buChar char="•"/>
            </a:pPr>
            <a:r>
              <a:rPr kumimoji="1" lang="ja-JP" altLang="en-US" dirty="0"/>
              <a:t>電話</a:t>
            </a:r>
            <a:endParaRPr kumimoji="1" lang="en-US" altLang="ja-JP" dirty="0"/>
          </a:p>
          <a:p>
            <a:pPr marL="285750" indent="-285750">
              <a:buFont typeface="Arial" panose="020B0604020202020204" pitchFamily="34" charset="0"/>
              <a:buChar char="•"/>
            </a:pPr>
            <a:r>
              <a:rPr lang="ja-JP" altLang="en-US" dirty="0"/>
              <a:t>メール</a:t>
            </a:r>
            <a:endParaRPr lang="en-US" altLang="ja-JP" dirty="0"/>
          </a:p>
          <a:p>
            <a:pPr marL="285750" indent="-285750">
              <a:buFont typeface="Arial" panose="020B0604020202020204" pitchFamily="34" charset="0"/>
              <a:buChar char="•"/>
            </a:pPr>
            <a:r>
              <a:rPr kumimoji="1" lang="ja-JP" altLang="en-US" dirty="0"/>
              <a:t>直接</a:t>
            </a:r>
            <a:r>
              <a:rPr lang="ja-JP" altLang="en-US" dirty="0"/>
              <a:t>面談</a:t>
            </a:r>
            <a:endParaRPr lang="en-US" altLang="ja-JP" dirty="0"/>
          </a:p>
          <a:p>
            <a:pPr marL="285750" indent="-285750">
              <a:buFont typeface="Arial" panose="020B0604020202020204" pitchFamily="34" charset="0"/>
              <a:buChar char="•"/>
            </a:pPr>
            <a:r>
              <a:rPr lang="ja-JP" altLang="en-US" dirty="0" err="1"/>
              <a:t>もずやん</a:t>
            </a:r>
            <a:r>
              <a:rPr lang="ja-JP" altLang="en-US" dirty="0"/>
              <a:t>モール内</a:t>
            </a:r>
            <a:endParaRPr lang="en-US" altLang="ja-JP" dirty="0"/>
          </a:p>
          <a:p>
            <a:r>
              <a:rPr lang="ja-JP" altLang="en-US" dirty="0"/>
              <a:t>  商談チャット掲示板</a:t>
            </a:r>
            <a:endParaRPr kumimoji="1" lang="en-US" altLang="ja-JP" dirty="0"/>
          </a:p>
        </p:txBody>
      </p:sp>
      <p:pic>
        <p:nvPicPr>
          <p:cNvPr id="30" name="グラフィックス 29" descr="封筒">
            <a:extLst>
              <a:ext uri="{FF2B5EF4-FFF2-40B4-BE49-F238E27FC236}">
                <a16:creationId xmlns:a16="http://schemas.microsoft.com/office/drawing/2014/main" id="{18D2A827-5090-40A9-833F-1FF12343E772}"/>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786175">
            <a:off x="8271978" y="1925811"/>
            <a:ext cx="914400" cy="914400"/>
          </a:xfrm>
          <a:prstGeom prst="rect">
            <a:avLst/>
          </a:prstGeom>
        </p:spPr>
      </p:pic>
      <p:sp>
        <p:nvSpPr>
          <p:cNvPr id="31" name="四角形: 角を丸くする 30">
            <a:extLst>
              <a:ext uri="{FF2B5EF4-FFF2-40B4-BE49-F238E27FC236}">
                <a16:creationId xmlns:a16="http://schemas.microsoft.com/office/drawing/2014/main" id="{A9814FE6-4503-4447-A44F-5C379F3F6E9A}"/>
              </a:ext>
            </a:extLst>
          </p:cNvPr>
          <p:cNvSpPr/>
          <p:nvPr/>
        </p:nvSpPr>
        <p:spPr>
          <a:xfrm>
            <a:off x="456032" y="1407662"/>
            <a:ext cx="1414804" cy="534199"/>
          </a:xfrm>
          <a:prstGeom prst="roundRect">
            <a:avLst/>
          </a:prstGeom>
          <a:solidFill>
            <a:srgbClr val="FF0000"/>
          </a:solidFill>
        </p:spPr>
        <p:style>
          <a:lnRef idx="3">
            <a:schemeClr val="lt1"/>
          </a:lnRef>
          <a:fillRef idx="1">
            <a:schemeClr val="accent5"/>
          </a:fillRef>
          <a:effectRef idx="1">
            <a:schemeClr val="accent5"/>
          </a:effectRef>
          <a:fontRef idx="minor">
            <a:schemeClr val="lt1"/>
          </a:fontRef>
        </p:style>
        <p:txBody>
          <a:bodyPr rtlCol="0" anchor="ctr"/>
          <a:lstStyle/>
          <a:p>
            <a:pPr>
              <a:lnSpc>
                <a:spcPct val="150000"/>
              </a:lnSpc>
            </a:pPr>
            <a:r>
              <a:rPr lang="ja-JP" altLang="en-US" sz="2800" b="1" dirty="0"/>
              <a:t>発注側</a:t>
            </a:r>
            <a:endParaRPr kumimoji="1" lang="ja-JP" altLang="en-US" sz="2800" b="1" dirty="0"/>
          </a:p>
        </p:txBody>
      </p:sp>
      <p:sp>
        <p:nvSpPr>
          <p:cNvPr id="5" name="スライド番号プレースホルダー 4"/>
          <p:cNvSpPr>
            <a:spLocks noGrp="1"/>
          </p:cNvSpPr>
          <p:nvPr>
            <p:ph type="sldNum" sz="quarter" idx="12"/>
          </p:nvPr>
        </p:nvSpPr>
        <p:spPr/>
        <p:txBody>
          <a:bodyPr/>
          <a:lstStyle/>
          <a:p>
            <a:fld id="{03946589-08E0-4416-966A-003788EEBAFC}" type="slidenum">
              <a:rPr kumimoji="1" lang="ja-JP" altLang="en-US" sz="1600" smtClean="0"/>
              <a:t>15</a:t>
            </a:fld>
            <a:endParaRPr kumimoji="1" lang="ja-JP" altLang="en-US" sz="1600"/>
          </a:p>
        </p:txBody>
      </p:sp>
    </p:spTree>
    <p:extLst>
      <p:ext uri="{BB962C8B-B14F-4D97-AF65-F5344CB8AC3E}">
        <p14:creationId xmlns:p14="http://schemas.microsoft.com/office/powerpoint/2010/main" val="3977230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B52270-38C3-437B-AB21-4F7B15730832}"/>
              </a:ext>
            </a:extLst>
          </p:cNvPr>
          <p:cNvSpPr>
            <a:spLocks noGrp="1"/>
          </p:cNvSpPr>
          <p:nvPr>
            <p:ph type="title"/>
          </p:nvPr>
        </p:nvSpPr>
        <p:spPr>
          <a:xfrm>
            <a:off x="838200" y="365125"/>
            <a:ext cx="10515600" cy="917985"/>
          </a:xfrm>
        </p:spPr>
        <p:txBody>
          <a:bodyPr>
            <a:normAutofit/>
          </a:bodyPr>
          <a:lstStyle/>
          <a:p>
            <a:r>
              <a:rPr kumimoji="1" lang="ja-JP" altLang="en-US" sz="3200" b="1" u="sng" dirty="0"/>
              <a:t>企業・</a:t>
            </a:r>
            <a:r>
              <a:rPr kumimoji="1" lang="en-US" altLang="ja-JP" sz="3200" b="1" u="sng" dirty="0"/>
              <a:t>PR</a:t>
            </a:r>
            <a:r>
              <a:rPr kumimoji="1" lang="ja-JP" altLang="en-US" sz="3200" b="1" u="sng" dirty="0"/>
              <a:t>情報</a:t>
            </a:r>
          </a:p>
        </p:txBody>
      </p:sp>
      <p:grpSp>
        <p:nvGrpSpPr>
          <p:cNvPr id="11" name="グループ化 10">
            <a:extLst>
              <a:ext uri="{FF2B5EF4-FFF2-40B4-BE49-F238E27FC236}">
                <a16:creationId xmlns:a16="http://schemas.microsoft.com/office/drawing/2014/main" id="{35BD4A0D-BF9A-414D-891A-5010AF71BB62}"/>
              </a:ext>
            </a:extLst>
          </p:cNvPr>
          <p:cNvGrpSpPr/>
          <p:nvPr/>
        </p:nvGrpSpPr>
        <p:grpSpPr>
          <a:xfrm>
            <a:off x="149234" y="1292286"/>
            <a:ext cx="4885358" cy="4432340"/>
            <a:chOff x="434814" y="2121432"/>
            <a:chExt cx="5772869" cy="4432340"/>
          </a:xfrm>
        </p:grpSpPr>
        <p:pic>
          <p:nvPicPr>
            <p:cNvPr id="12" name="図 11">
              <a:extLst>
                <a:ext uri="{FF2B5EF4-FFF2-40B4-BE49-F238E27FC236}">
                  <a16:creationId xmlns:a16="http://schemas.microsoft.com/office/drawing/2014/main" id="{329AC2A4-4839-4646-868A-C7F6E86B7D3C}"/>
                </a:ext>
              </a:extLst>
            </p:cNvPr>
            <p:cNvPicPr>
              <a:picLocks noChangeAspect="1"/>
            </p:cNvPicPr>
            <p:nvPr/>
          </p:nvPicPr>
          <p:blipFill>
            <a:blip r:embed="rId3"/>
            <a:stretch>
              <a:fillRect/>
            </a:stretch>
          </p:blipFill>
          <p:spPr>
            <a:xfrm>
              <a:off x="434814" y="2121432"/>
              <a:ext cx="5772869" cy="2111297"/>
            </a:xfrm>
            <a:prstGeom prst="rect">
              <a:avLst/>
            </a:prstGeom>
          </p:spPr>
        </p:pic>
        <p:pic>
          <p:nvPicPr>
            <p:cNvPr id="13" name="図 12">
              <a:extLst>
                <a:ext uri="{FF2B5EF4-FFF2-40B4-BE49-F238E27FC236}">
                  <a16:creationId xmlns:a16="http://schemas.microsoft.com/office/drawing/2014/main" id="{7B96036A-0E27-43DF-B143-7AB5531F6AEF}"/>
                </a:ext>
              </a:extLst>
            </p:cNvPr>
            <p:cNvPicPr>
              <a:picLocks noChangeAspect="1"/>
            </p:cNvPicPr>
            <p:nvPr/>
          </p:nvPicPr>
          <p:blipFill>
            <a:blip r:embed="rId4"/>
            <a:stretch>
              <a:fillRect/>
            </a:stretch>
          </p:blipFill>
          <p:spPr>
            <a:xfrm>
              <a:off x="434814" y="4157840"/>
              <a:ext cx="5755857" cy="2395932"/>
            </a:xfrm>
            <a:prstGeom prst="rect">
              <a:avLst/>
            </a:prstGeom>
          </p:spPr>
        </p:pic>
      </p:grpSp>
      <p:pic>
        <p:nvPicPr>
          <p:cNvPr id="15" name="図 14">
            <a:extLst>
              <a:ext uri="{FF2B5EF4-FFF2-40B4-BE49-F238E27FC236}">
                <a16:creationId xmlns:a16="http://schemas.microsoft.com/office/drawing/2014/main" id="{40EE53F3-AC89-4109-9390-23BB84BC45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2018" y="108739"/>
            <a:ext cx="5941518" cy="6640521"/>
          </a:xfrm>
          <a:prstGeom prst="rect">
            <a:avLst/>
          </a:prstGeom>
        </p:spPr>
      </p:pic>
      <p:sp>
        <p:nvSpPr>
          <p:cNvPr id="16" name="矢印: 右 15">
            <a:extLst>
              <a:ext uri="{FF2B5EF4-FFF2-40B4-BE49-F238E27FC236}">
                <a16:creationId xmlns:a16="http://schemas.microsoft.com/office/drawing/2014/main" id="{5FF85F6D-9779-4758-8BDD-9F3A4C129252}"/>
              </a:ext>
            </a:extLst>
          </p:cNvPr>
          <p:cNvSpPr/>
          <p:nvPr/>
        </p:nvSpPr>
        <p:spPr>
          <a:xfrm rot="20841221">
            <a:off x="4910562" y="3018347"/>
            <a:ext cx="729833" cy="542472"/>
          </a:xfrm>
          <a:prstGeom prst="rightArrow">
            <a:avLst/>
          </a:prstGeom>
          <a:solidFill>
            <a:srgbClr val="FF000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23" name="四角形: 角を丸くする 22">
            <a:extLst>
              <a:ext uri="{FF2B5EF4-FFF2-40B4-BE49-F238E27FC236}">
                <a16:creationId xmlns:a16="http://schemas.microsoft.com/office/drawing/2014/main" id="{BD44FD88-8640-4A0B-BD88-71EDD11BC51B}"/>
              </a:ext>
            </a:extLst>
          </p:cNvPr>
          <p:cNvSpPr/>
          <p:nvPr/>
        </p:nvSpPr>
        <p:spPr>
          <a:xfrm>
            <a:off x="5764701" y="2610447"/>
            <a:ext cx="3344472" cy="71757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b="1" dirty="0"/>
              <a:t>標準規格・規格基準など</a:t>
            </a:r>
            <a:r>
              <a:rPr lang="ja-JP" altLang="en-US" dirty="0"/>
              <a:t/>
            </a:r>
            <a:br>
              <a:rPr lang="ja-JP" altLang="en-US" dirty="0"/>
            </a:br>
            <a:r>
              <a:rPr lang="ja-JP" altLang="en-US" dirty="0"/>
              <a:t>（例）</a:t>
            </a:r>
            <a:r>
              <a:rPr lang="en-US" altLang="ja-JP" dirty="0"/>
              <a:t>ISO</a:t>
            </a:r>
            <a:r>
              <a:rPr lang="ja-JP" altLang="en-US" dirty="0"/>
              <a:t>・</a:t>
            </a:r>
            <a:r>
              <a:rPr lang="en-US" altLang="ja-JP" dirty="0"/>
              <a:t>IEC</a:t>
            </a:r>
            <a:r>
              <a:rPr lang="ja-JP" altLang="en-US" dirty="0"/>
              <a:t>・</a:t>
            </a:r>
            <a:r>
              <a:rPr lang="en-US" altLang="ja-JP" dirty="0"/>
              <a:t>JIS</a:t>
            </a:r>
            <a:r>
              <a:rPr lang="ja-JP" altLang="en-US" dirty="0"/>
              <a:t>・</a:t>
            </a:r>
            <a:r>
              <a:rPr lang="en-US" altLang="ja-JP" dirty="0"/>
              <a:t>JAS</a:t>
            </a:r>
            <a:endParaRPr kumimoji="1" lang="ja-JP" altLang="en-US" dirty="0"/>
          </a:p>
        </p:txBody>
      </p:sp>
      <p:sp>
        <p:nvSpPr>
          <p:cNvPr id="24" name="四角形: 角を丸くする 23">
            <a:extLst>
              <a:ext uri="{FF2B5EF4-FFF2-40B4-BE49-F238E27FC236}">
                <a16:creationId xmlns:a16="http://schemas.microsoft.com/office/drawing/2014/main" id="{0F0CFD64-DB45-4A91-B585-CF75A99765F7}"/>
              </a:ext>
            </a:extLst>
          </p:cNvPr>
          <p:cNvSpPr/>
          <p:nvPr/>
        </p:nvSpPr>
        <p:spPr>
          <a:xfrm>
            <a:off x="5692338" y="600412"/>
            <a:ext cx="3400075" cy="5560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a:t>大阪製ブランド認定製品</a:t>
            </a:r>
            <a:endParaRPr lang="en-US" altLang="ja-JP" b="1" dirty="0"/>
          </a:p>
        </p:txBody>
      </p:sp>
      <p:sp>
        <p:nvSpPr>
          <p:cNvPr id="25" name="四角形: 角を丸くする 24">
            <a:extLst>
              <a:ext uri="{FF2B5EF4-FFF2-40B4-BE49-F238E27FC236}">
                <a16:creationId xmlns:a16="http://schemas.microsoft.com/office/drawing/2014/main" id="{6AC41E3F-7B5C-4720-AE60-6DF54C22EA67}"/>
              </a:ext>
            </a:extLst>
          </p:cNvPr>
          <p:cNvSpPr/>
          <p:nvPr/>
        </p:nvSpPr>
        <p:spPr>
          <a:xfrm>
            <a:off x="5690925" y="4177341"/>
            <a:ext cx="3401489" cy="7241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b="1" dirty="0"/>
              <a:t>SDG</a:t>
            </a:r>
            <a:r>
              <a:rPr lang="ja-JP" altLang="en-US" b="1" dirty="0"/>
              <a:t>ｓに向けた取組ＰＲ</a:t>
            </a:r>
            <a:endParaRPr kumimoji="1" lang="ja-JP" altLang="en-US" dirty="0"/>
          </a:p>
        </p:txBody>
      </p:sp>
      <p:sp>
        <p:nvSpPr>
          <p:cNvPr id="18" name="四角形: 角を丸くする 23">
            <a:extLst>
              <a:ext uri="{FF2B5EF4-FFF2-40B4-BE49-F238E27FC236}">
                <a16:creationId xmlns:a16="http://schemas.microsoft.com/office/drawing/2014/main" id="{0F0CFD64-DB45-4A91-B585-CF75A99765F7}"/>
              </a:ext>
            </a:extLst>
          </p:cNvPr>
          <p:cNvSpPr/>
          <p:nvPr/>
        </p:nvSpPr>
        <p:spPr>
          <a:xfrm>
            <a:off x="5706415" y="1279874"/>
            <a:ext cx="3385998" cy="5560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a:t>伝統工芸品（国・府指定）</a:t>
            </a:r>
            <a:endParaRPr lang="en-US" altLang="ja-JP" b="1" dirty="0"/>
          </a:p>
        </p:txBody>
      </p:sp>
      <p:sp>
        <p:nvSpPr>
          <p:cNvPr id="19" name="四角形: 角を丸くする 23">
            <a:extLst>
              <a:ext uri="{FF2B5EF4-FFF2-40B4-BE49-F238E27FC236}">
                <a16:creationId xmlns:a16="http://schemas.microsoft.com/office/drawing/2014/main" id="{0F0CFD64-DB45-4A91-B585-CF75A99765F7}"/>
              </a:ext>
            </a:extLst>
          </p:cNvPr>
          <p:cNvSpPr/>
          <p:nvPr/>
        </p:nvSpPr>
        <p:spPr>
          <a:xfrm>
            <a:off x="5740114" y="1959336"/>
            <a:ext cx="3352299" cy="5560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a:t>匠</a:t>
            </a:r>
            <a:endParaRPr lang="en-US" altLang="ja-JP" b="1" dirty="0"/>
          </a:p>
        </p:txBody>
      </p:sp>
      <p:sp>
        <p:nvSpPr>
          <p:cNvPr id="20" name="四角形: 角を丸くする 24">
            <a:extLst>
              <a:ext uri="{FF2B5EF4-FFF2-40B4-BE49-F238E27FC236}">
                <a16:creationId xmlns:a16="http://schemas.microsoft.com/office/drawing/2014/main" id="{6AC41E3F-7B5C-4720-AE60-6DF54C22EA67}"/>
              </a:ext>
            </a:extLst>
          </p:cNvPr>
          <p:cNvSpPr/>
          <p:nvPr/>
        </p:nvSpPr>
        <p:spPr>
          <a:xfrm>
            <a:off x="5719270" y="3374418"/>
            <a:ext cx="3401489" cy="7241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a:t>大阪もん</a:t>
            </a:r>
            <a:endParaRPr kumimoji="1" lang="ja-JP" altLang="en-US" dirty="0"/>
          </a:p>
        </p:txBody>
      </p:sp>
      <p:sp>
        <p:nvSpPr>
          <p:cNvPr id="21" name="四角形: 角を丸くする 24">
            <a:extLst>
              <a:ext uri="{FF2B5EF4-FFF2-40B4-BE49-F238E27FC236}">
                <a16:creationId xmlns:a16="http://schemas.microsoft.com/office/drawing/2014/main" id="{6AC41E3F-7B5C-4720-AE60-6DF54C22EA67}"/>
              </a:ext>
            </a:extLst>
          </p:cNvPr>
          <p:cNvSpPr/>
          <p:nvPr/>
        </p:nvSpPr>
        <p:spPr>
          <a:xfrm>
            <a:off x="5706415" y="4992233"/>
            <a:ext cx="3401489" cy="7241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b="1" dirty="0"/>
              <a:t>BCP</a:t>
            </a:r>
            <a:r>
              <a:rPr lang="ja-JP" altLang="en-US" b="1" dirty="0"/>
              <a:t>の策定</a:t>
            </a:r>
            <a:endParaRPr kumimoji="1" lang="ja-JP" altLang="en-US" dirty="0"/>
          </a:p>
        </p:txBody>
      </p:sp>
      <p:sp>
        <p:nvSpPr>
          <p:cNvPr id="26" name="四角形: 角を丸くする 24">
            <a:extLst>
              <a:ext uri="{FF2B5EF4-FFF2-40B4-BE49-F238E27FC236}">
                <a16:creationId xmlns:a16="http://schemas.microsoft.com/office/drawing/2014/main" id="{6AC41E3F-7B5C-4720-AE60-6DF54C22EA67}"/>
              </a:ext>
            </a:extLst>
          </p:cNvPr>
          <p:cNvSpPr/>
          <p:nvPr/>
        </p:nvSpPr>
        <p:spPr>
          <a:xfrm>
            <a:off x="5719270" y="5860167"/>
            <a:ext cx="3401489" cy="7241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latin typeface="+mj-lt"/>
              </a:rPr>
              <a:t>その他の企業</a:t>
            </a:r>
            <a:r>
              <a:rPr kumimoji="1" lang="en-US" altLang="ja-JP" b="1" dirty="0">
                <a:latin typeface="+mj-lt"/>
              </a:rPr>
              <a:t>PR</a:t>
            </a:r>
            <a:endParaRPr kumimoji="1" lang="ja-JP" altLang="en-US" b="1" dirty="0">
              <a:latin typeface="+mj-lt"/>
            </a:endParaRPr>
          </a:p>
        </p:txBody>
      </p:sp>
      <p:sp>
        <p:nvSpPr>
          <p:cNvPr id="4" name="スライド番号プレースホルダー 3"/>
          <p:cNvSpPr>
            <a:spLocks noGrp="1"/>
          </p:cNvSpPr>
          <p:nvPr>
            <p:ph type="sldNum" sz="quarter" idx="12"/>
          </p:nvPr>
        </p:nvSpPr>
        <p:spPr/>
        <p:txBody>
          <a:bodyPr/>
          <a:lstStyle/>
          <a:p>
            <a:fld id="{03946589-08E0-4416-966A-003788EEBAFC}" type="slidenum">
              <a:rPr kumimoji="1" lang="ja-JP" altLang="en-US" sz="1600" smtClean="0"/>
              <a:t>16</a:t>
            </a:fld>
            <a:endParaRPr kumimoji="1" lang="ja-JP" altLang="en-US" sz="1600"/>
          </a:p>
        </p:txBody>
      </p:sp>
    </p:spTree>
    <p:extLst>
      <p:ext uri="{BB962C8B-B14F-4D97-AF65-F5344CB8AC3E}">
        <p14:creationId xmlns:p14="http://schemas.microsoft.com/office/powerpoint/2010/main" val="1707047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B52270-38C3-437B-AB21-4F7B15730832}"/>
              </a:ext>
            </a:extLst>
          </p:cNvPr>
          <p:cNvSpPr>
            <a:spLocks noGrp="1"/>
          </p:cNvSpPr>
          <p:nvPr>
            <p:ph type="title"/>
          </p:nvPr>
        </p:nvSpPr>
        <p:spPr>
          <a:xfrm>
            <a:off x="838200" y="365125"/>
            <a:ext cx="10515600" cy="917985"/>
          </a:xfrm>
        </p:spPr>
        <p:txBody>
          <a:bodyPr>
            <a:normAutofit/>
          </a:bodyPr>
          <a:lstStyle/>
          <a:p>
            <a:r>
              <a:rPr lang="en-US" altLang="ja-JP" sz="3200" u="sng" dirty="0"/>
              <a:t>SDG</a:t>
            </a:r>
            <a:r>
              <a:rPr lang="ja-JP" altLang="en-US" sz="3200" u="sng" dirty="0" err="1"/>
              <a:t>ｓ</a:t>
            </a:r>
            <a:r>
              <a:rPr lang="ja-JP" altLang="en-US" sz="3200" u="sng" dirty="0"/>
              <a:t>に向けた取組ＰＲ</a:t>
            </a:r>
            <a:endParaRPr kumimoji="1" lang="ja-JP" altLang="en-US" sz="3200" b="1" u="sng" dirty="0"/>
          </a:p>
        </p:txBody>
      </p:sp>
      <p:sp>
        <p:nvSpPr>
          <p:cNvPr id="10" name="コンテンツ プレースホルダー 3">
            <a:extLst>
              <a:ext uri="{FF2B5EF4-FFF2-40B4-BE49-F238E27FC236}">
                <a16:creationId xmlns:a16="http://schemas.microsoft.com/office/drawing/2014/main" id="{B9E76FCF-B899-42D1-83A2-A4C2D2E4F1D2}"/>
              </a:ext>
            </a:extLst>
          </p:cNvPr>
          <p:cNvSpPr>
            <a:spLocks noGrp="1"/>
          </p:cNvSpPr>
          <p:nvPr>
            <p:ph idx="1"/>
          </p:nvPr>
        </p:nvSpPr>
        <p:spPr>
          <a:xfrm>
            <a:off x="307975" y="1283110"/>
            <a:ext cx="11606784" cy="4961058"/>
          </a:xfrm>
        </p:spPr>
        <p:txBody>
          <a:bodyPr>
            <a:noAutofit/>
          </a:bodyPr>
          <a:lstStyle/>
          <a:p>
            <a:pPr>
              <a:lnSpc>
                <a:spcPct val="200000"/>
              </a:lnSpc>
            </a:pPr>
            <a:r>
              <a:rPr lang="ja-JP" altLang="en-US" sz="2400" dirty="0" smtClean="0"/>
              <a:t>環境負荷低減した生産ラインで製造しています</a:t>
            </a:r>
            <a:endParaRPr lang="en-US" altLang="ja-JP" sz="2400" dirty="0" smtClean="0"/>
          </a:p>
          <a:p>
            <a:pPr>
              <a:lnSpc>
                <a:spcPct val="200000"/>
              </a:lnSpc>
            </a:pPr>
            <a:r>
              <a:rPr lang="ja-JP" altLang="en-US" sz="2400" dirty="0" smtClean="0"/>
              <a:t>原材料に再生プラスチックを使用し、化石燃料の使用量削減、廃棄物削減に寄与しています</a:t>
            </a:r>
            <a:endParaRPr lang="en-US" altLang="ja-JP" sz="2400" dirty="0" smtClean="0"/>
          </a:p>
          <a:p>
            <a:pPr>
              <a:lnSpc>
                <a:spcPct val="200000"/>
              </a:lnSpc>
            </a:pPr>
            <a:r>
              <a:rPr lang="ja-JP" altLang="en-US" sz="2400" dirty="0" smtClean="0"/>
              <a:t>間伐材など環境に配慮した原料を使用しています</a:t>
            </a:r>
            <a:endParaRPr lang="en-US" altLang="ja-JP" sz="2400" dirty="0" smtClean="0"/>
          </a:p>
          <a:p>
            <a:pPr>
              <a:lnSpc>
                <a:spcPct val="200000"/>
              </a:lnSpc>
            </a:pPr>
            <a:r>
              <a:rPr lang="ja-JP" altLang="en-US" sz="2400" dirty="0" smtClean="0"/>
              <a:t>自然</a:t>
            </a:r>
            <a:r>
              <a:rPr lang="ja-JP" altLang="en-US" sz="2400" dirty="0"/>
              <a:t>素材を手作業で加工することで</a:t>
            </a:r>
            <a:r>
              <a:rPr lang="ja-JP" altLang="en-US" sz="2400" dirty="0" smtClean="0"/>
              <a:t>、環境への負荷を</a:t>
            </a:r>
            <a:r>
              <a:rPr lang="ja-JP" altLang="en-US" sz="2400" dirty="0"/>
              <a:t>軽減</a:t>
            </a:r>
            <a:r>
              <a:rPr lang="ja-JP" altLang="en-US" sz="2400" dirty="0" smtClean="0"/>
              <a:t>しています</a:t>
            </a:r>
            <a:endParaRPr lang="en-US" altLang="ja-JP" sz="2400" dirty="0"/>
          </a:p>
          <a:p>
            <a:pPr>
              <a:lnSpc>
                <a:spcPct val="200000"/>
              </a:lnSpc>
            </a:pPr>
            <a:r>
              <a:rPr lang="ja-JP" altLang="ja-JP" sz="2400" dirty="0"/>
              <a:t>工場内の照明を全てＬＥＤ化することでＣＯ２排出量を削減して</a:t>
            </a:r>
            <a:r>
              <a:rPr lang="ja-JP" altLang="ja-JP" sz="2400" dirty="0" smtClean="0"/>
              <a:t>い</a:t>
            </a:r>
            <a:r>
              <a:rPr lang="ja-JP" altLang="en-US" sz="2400" dirty="0" smtClean="0"/>
              <a:t>ます</a:t>
            </a:r>
            <a:endParaRPr lang="en-US" altLang="ja-JP" sz="2400" dirty="0"/>
          </a:p>
          <a:p>
            <a:pPr>
              <a:lnSpc>
                <a:spcPct val="200000"/>
              </a:lnSpc>
            </a:pPr>
            <a:r>
              <a:rPr lang="ja-JP" altLang="en-US" sz="2400" dirty="0" smtClean="0"/>
              <a:t>海洋</a:t>
            </a:r>
            <a:r>
              <a:rPr lang="ja-JP" altLang="en-US" sz="2400" dirty="0"/>
              <a:t>汚染</a:t>
            </a:r>
            <a:r>
              <a:rPr lang="ja-JP" altLang="en-US" sz="2400" dirty="0" smtClean="0"/>
              <a:t>対策の一環として原材料に生分解性プラスチックを使用しています</a:t>
            </a:r>
            <a:endParaRPr lang="en-US" altLang="ja-JP" sz="2400" dirty="0"/>
          </a:p>
          <a:p>
            <a:pPr>
              <a:lnSpc>
                <a:spcPct val="200000"/>
              </a:lnSpc>
            </a:pPr>
            <a:r>
              <a:rPr lang="ja-JP" altLang="en-US" sz="2400" dirty="0"/>
              <a:t>リユース可能な食容器を使用することで、</a:t>
            </a:r>
            <a:r>
              <a:rPr lang="ja-JP" altLang="en-US" sz="2400" dirty="0" smtClean="0"/>
              <a:t>廃棄物量を削減しています</a:t>
            </a:r>
            <a:endParaRPr lang="en-US" altLang="ja-JP" sz="2400" dirty="0"/>
          </a:p>
        </p:txBody>
      </p:sp>
      <p:pic>
        <p:nvPicPr>
          <p:cNvPr id="16" name="Picture 2" descr="sdgs-title | 紀州くちくまの熱中小学校">
            <a:extLst>
              <a:ext uri="{FF2B5EF4-FFF2-40B4-BE49-F238E27FC236}">
                <a16:creationId xmlns:a16="http://schemas.microsoft.com/office/drawing/2014/main" id="{6ADE0D42-FDCF-4F6E-93E3-48DB016A516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211990" y="639279"/>
            <a:ext cx="4672386" cy="161626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SDGsとは | 全国SDGsデザインセンター"/>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 name="AutoShape 4" descr="SDGsとは | 全国SDGsデザインセンター"/>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スライド番号プレースホルダー 5"/>
          <p:cNvSpPr>
            <a:spLocks noGrp="1"/>
          </p:cNvSpPr>
          <p:nvPr>
            <p:ph type="sldNum" sz="quarter" idx="12"/>
          </p:nvPr>
        </p:nvSpPr>
        <p:spPr/>
        <p:txBody>
          <a:bodyPr/>
          <a:lstStyle/>
          <a:p>
            <a:fld id="{03946589-08E0-4416-966A-003788EEBAFC}" type="slidenum">
              <a:rPr kumimoji="1" lang="ja-JP" altLang="en-US" sz="1600" smtClean="0"/>
              <a:t>17</a:t>
            </a:fld>
            <a:endParaRPr kumimoji="1" lang="ja-JP" altLang="en-US" sz="1600"/>
          </a:p>
        </p:txBody>
      </p:sp>
    </p:spTree>
    <p:extLst>
      <p:ext uri="{BB962C8B-B14F-4D97-AF65-F5344CB8AC3E}">
        <p14:creationId xmlns:p14="http://schemas.microsoft.com/office/powerpoint/2010/main" val="2443983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B52270-38C3-437B-AB21-4F7B15730832}"/>
              </a:ext>
            </a:extLst>
          </p:cNvPr>
          <p:cNvSpPr>
            <a:spLocks noGrp="1"/>
          </p:cNvSpPr>
          <p:nvPr>
            <p:ph type="title"/>
          </p:nvPr>
        </p:nvSpPr>
        <p:spPr>
          <a:xfrm>
            <a:off x="838200" y="365125"/>
            <a:ext cx="10515600" cy="917985"/>
          </a:xfrm>
        </p:spPr>
        <p:txBody>
          <a:bodyPr>
            <a:normAutofit/>
          </a:bodyPr>
          <a:lstStyle/>
          <a:p>
            <a:r>
              <a:rPr lang="ja-JP" altLang="en-US" sz="3200" u="sng" dirty="0"/>
              <a:t>その他の企業</a:t>
            </a:r>
            <a:r>
              <a:rPr lang="en-US" altLang="ja-JP" sz="3200" u="sng" dirty="0"/>
              <a:t>PR</a:t>
            </a:r>
            <a:endParaRPr kumimoji="1" lang="ja-JP" altLang="en-US" sz="3200" b="1" u="sng" dirty="0"/>
          </a:p>
        </p:txBody>
      </p:sp>
      <p:grpSp>
        <p:nvGrpSpPr>
          <p:cNvPr id="5" name="グループ化 4">
            <a:extLst>
              <a:ext uri="{FF2B5EF4-FFF2-40B4-BE49-F238E27FC236}">
                <a16:creationId xmlns:a16="http://schemas.microsoft.com/office/drawing/2014/main" id="{417FF9E6-B567-4899-A118-BFDA1B1BB0E2}"/>
              </a:ext>
            </a:extLst>
          </p:cNvPr>
          <p:cNvGrpSpPr/>
          <p:nvPr/>
        </p:nvGrpSpPr>
        <p:grpSpPr>
          <a:xfrm>
            <a:off x="428840" y="1345682"/>
            <a:ext cx="10924960" cy="791459"/>
            <a:chOff x="0" y="82823"/>
            <a:chExt cx="10658257" cy="736457"/>
          </a:xfrm>
        </p:grpSpPr>
        <p:sp>
          <p:nvSpPr>
            <p:cNvPr id="7" name="四角形: 角を丸くする 6">
              <a:extLst>
                <a:ext uri="{FF2B5EF4-FFF2-40B4-BE49-F238E27FC236}">
                  <a16:creationId xmlns:a16="http://schemas.microsoft.com/office/drawing/2014/main" id="{6BF10276-1E9B-4773-95A8-F4CBEC4EF5DF}"/>
                </a:ext>
              </a:extLst>
            </p:cNvPr>
            <p:cNvSpPr/>
            <p:nvPr/>
          </p:nvSpPr>
          <p:spPr>
            <a:xfrm>
              <a:off x="0" y="82823"/>
              <a:ext cx="10658257" cy="674814"/>
            </a:xfrm>
            <a:prstGeom prst="roundRect">
              <a:avLst/>
            </a:prstGeom>
            <a:solidFill>
              <a:schemeClr val="accent5"/>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8" name="四角形: 角を丸くする 4">
              <a:extLst>
                <a:ext uri="{FF2B5EF4-FFF2-40B4-BE49-F238E27FC236}">
                  <a16:creationId xmlns:a16="http://schemas.microsoft.com/office/drawing/2014/main" id="{CB939CD8-7ED6-4E71-97C6-AB966C8BAD4F}"/>
                </a:ext>
              </a:extLst>
            </p:cNvPr>
            <p:cNvSpPr txBox="1"/>
            <p:nvPr/>
          </p:nvSpPr>
          <p:spPr>
            <a:xfrm>
              <a:off x="42466" y="144466"/>
              <a:ext cx="10256393" cy="6748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r>
                <a:rPr lang="ja-JP" altLang="en-US" sz="2000" b="1" dirty="0">
                  <a:solidFill>
                    <a:schemeClr val="bg1"/>
                  </a:solidFill>
                </a:rPr>
                <a:t>発注側が魅力的と感じる情報や、検索すると思われる項目等を入力することが効果的！！</a:t>
              </a:r>
            </a:p>
          </p:txBody>
        </p:sp>
      </p:grpSp>
      <p:sp>
        <p:nvSpPr>
          <p:cNvPr id="9" name="四角形: 角を丸くする 23">
            <a:extLst>
              <a:ext uri="{FF2B5EF4-FFF2-40B4-BE49-F238E27FC236}">
                <a16:creationId xmlns:a16="http://schemas.microsoft.com/office/drawing/2014/main" id="{6758CD47-B269-4CE3-A46D-9457DE2690DF}"/>
              </a:ext>
            </a:extLst>
          </p:cNvPr>
          <p:cNvSpPr/>
          <p:nvPr/>
        </p:nvSpPr>
        <p:spPr>
          <a:xfrm>
            <a:off x="7203677" y="981180"/>
            <a:ext cx="5018360" cy="5874161"/>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endParaRPr lang="en-US" altLang="ja-JP" b="1" dirty="0"/>
          </a:p>
        </p:txBody>
      </p:sp>
      <p:sp>
        <p:nvSpPr>
          <p:cNvPr id="12" name="コンテンツ プレースホルダー 2">
            <a:extLst>
              <a:ext uri="{FF2B5EF4-FFF2-40B4-BE49-F238E27FC236}">
                <a16:creationId xmlns:a16="http://schemas.microsoft.com/office/drawing/2014/main" id="{EF8E15B0-BC7C-4792-9261-BD32E81D6C2A}"/>
              </a:ext>
            </a:extLst>
          </p:cNvPr>
          <p:cNvSpPr txBox="1">
            <a:spLocks/>
          </p:cNvSpPr>
          <p:nvPr/>
        </p:nvSpPr>
        <p:spPr>
          <a:xfrm>
            <a:off x="627649" y="2322223"/>
            <a:ext cx="11271499" cy="4004855"/>
          </a:xfrm>
          <a:prstGeom prst="rect">
            <a:avLst/>
          </a:prstGeom>
        </p:spPr>
        <p:txBody>
          <a:bodyPr vert="horz" lIns="91440" tIns="45720" rIns="91440" bIns="45720" numCol="2" rtlCol="0">
            <a:noAutofit/>
          </a:bodyPr>
          <a:lstStyle>
            <a:lvl1pPr marL="46222" indent="-46222" algn="l" defTabSz="184888" rtl="0" eaLnBrk="1" latinLnBrk="0" hangingPunct="1">
              <a:lnSpc>
                <a:spcPct val="90000"/>
              </a:lnSpc>
              <a:spcBef>
                <a:spcPts val="202"/>
              </a:spcBef>
              <a:buFont typeface="Arial" panose="020B0604020202020204" pitchFamily="34" charset="0"/>
              <a:buChar char="•"/>
              <a:defRPr kumimoji="1" sz="566" kern="1200">
                <a:solidFill>
                  <a:schemeClr val="tx1"/>
                </a:solidFill>
                <a:latin typeface="Meiryo UI" panose="020B0604030504040204" pitchFamily="50" charset="-128"/>
                <a:ea typeface="Meiryo UI" panose="020B0604030504040204" pitchFamily="50" charset="-128"/>
                <a:cs typeface="+mn-cs"/>
              </a:defRPr>
            </a:lvl1pPr>
            <a:lvl2pPr marL="138666" indent="-46222" algn="l" defTabSz="184888" rtl="0" eaLnBrk="1" latinLnBrk="0" hangingPunct="1">
              <a:lnSpc>
                <a:spcPct val="90000"/>
              </a:lnSpc>
              <a:spcBef>
                <a:spcPts val="101"/>
              </a:spcBef>
              <a:buFont typeface="Arial" panose="020B0604020202020204" pitchFamily="34" charset="0"/>
              <a:buChar char="•"/>
              <a:defRPr kumimoji="1" sz="485" kern="1200">
                <a:solidFill>
                  <a:schemeClr val="tx1"/>
                </a:solidFill>
                <a:latin typeface="Meiryo UI" panose="020B0604030504040204" pitchFamily="50" charset="-128"/>
                <a:ea typeface="Meiryo UI" panose="020B0604030504040204" pitchFamily="50" charset="-128"/>
                <a:cs typeface="+mn-cs"/>
              </a:defRPr>
            </a:lvl2pPr>
            <a:lvl3pPr marL="231110" indent="-46222" algn="l" defTabSz="184888" rtl="0" eaLnBrk="1" latinLnBrk="0" hangingPunct="1">
              <a:lnSpc>
                <a:spcPct val="90000"/>
              </a:lnSpc>
              <a:spcBef>
                <a:spcPts val="101"/>
              </a:spcBef>
              <a:buFont typeface="Arial" panose="020B0604020202020204" pitchFamily="34" charset="0"/>
              <a:buChar char="•"/>
              <a:defRPr kumimoji="1" sz="404" kern="1200">
                <a:solidFill>
                  <a:schemeClr val="tx1"/>
                </a:solidFill>
                <a:latin typeface="Meiryo UI" panose="020B0604030504040204" pitchFamily="50" charset="-128"/>
                <a:ea typeface="Meiryo UI" panose="020B0604030504040204" pitchFamily="50" charset="-128"/>
                <a:cs typeface="+mn-cs"/>
              </a:defRPr>
            </a:lvl3pPr>
            <a:lvl4pPr marL="323554" indent="-46222" algn="l" defTabSz="184888" rtl="0" eaLnBrk="1" latinLnBrk="0" hangingPunct="1">
              <a:lnSpc>
                <a:spcPct val="90000"/>
              </a:lnSpc>
              <a:spcBef>
                <a:spcPts val="101"/>
              </a:spcBef>
              <a:buFont typeface="Arial" panose="020B0604020202020204" pitchFamily="34" charset="0"/>
              <a:buChar char="•"/>
              <a:defRPr kumimoji="1" sz="364" kern="1200">
                <a:solidFill>
                  <a:schemeClr val="tx1"/>
                </a:solidFill>
                <a:latin typeface="Meiryo UI" panose="020B0604030504040204" pitchFamily="50" charset="-128"/>
                <a:ea typeface="Meiryo UI" panose="020B0604030504040204" pitchFamily="50" charset="-128"/>
                <a:cs typeface="+mn-cs"/>
              </a:defRPr>
            </a:lvl4pPr>
            <a:lvl5pPr marL="415998" indent="-46222" algn="l" defTabSz="184888" rtl="0" eaLnBrk="1" latinLnBrk="0" hangingPunct="1">
              <a:lnSpc>
                <a:spcPct val="90000"/>
              </a:lnSpc>
              <a:spcBef>
                <a:spcPts val="101"/>
              </a:spcBef>
              <a:buFont typeface="Arial" panose="020B0604020202020204" pitchFamily="34" charset="0"/>
              <a:buChar char="•"/>
              <a:defRPr kumimoji="1" sz="364" kern="1200">
                <a:solidFill>
                  <a:schemeClr val="tx1"/>
                </a:solidFill>
                <a:latin typeface="Meiryo UI" panose="020B0604030504040204" pitchFamily="50" charset="-128"/>
                <a:ea typeface="Meiryo UI" panose="020B0604030504040204" pitchFamily="50" charset="-128"/>
                <a:cs typeface="+mn-cs"/>
              </a:defRPr>
            </a:lvl5pPr>
            <a:lvl6pPr marL="508442" indent="-46222" algn="l" defTabSz="184888" rtl="0" eaLnBrk="1" latinLnBrk="0" hangingPunct="1">
              <a:lnSpc>
                <a:spcPct val="90000"/>
              </a:lnSpc>
              <a:spcBef>
                <a:spcPts val="101"/>
              </a:spcBef>
              <a:buFont typeface="Arial" panose="020B0604020202020204" pitchFamily="34" charset="0"/>
              <a:buChar char="•"/>
              <a:defRPr kumimoji="1" sz="364" kern="1200">
                <a:solidFill>
                  <a:schemeClr val="tx1"/>
                </a:solidFill>
                <a:latin typeface="+mn-lt"/>
                <a:ea typeface="+mn-ea"/>
                <a:cs typeface="+mn-cs"/>
              </a:defRPr>
            </a:lvl6pPr>
            <a:lvl7pPr marL="600886" indent="-46222" algn="l" defTabSz="184888" rtl="0" eaLnBrk="1" latinLnBrk="0" hangingPunct="1">
              <a:lnSpc>
                <a:spcPct val="90000"/>
              </a:lnSpc>
              <a:spcBef>
                <a:spcPts val="101"/>
              </a:spcBef>
              <a:buFont typeface="Arial" panose="020B0604020202020204" pitchFamily="34" charset="0"/>
              <a:buChar char="•"/>
              <a:defRPr kumimoji="1" sz="364" kern="1200">
                <a:solidFill>
                  <a:schemeClr val="tx1"/>
                </a:solidFill>
                <a:latin typeface="+mn-lt"/>
                <a:ea typeface="+mn-ea"/>
                <a:cs typeface="+mn-cs"/>
              </a:defRPr>
            </a:lvl7pPr>
            <a:lvl8pPr marL="693330" indent="-46222" algn="l" defTabSz="184888" rtl="0" eaLnBrk="1" latinLnBrk="0" hangingPunct="1">
              <a:lnSpc>
                <a:spcPct val="90000"/>
              </a:lnSpc>
              <a:spcBef>
                <a:spcPts val="101"/>
              </a:spcBef>
              <a:buFont typeface="Arial" panose="020B0604020202020204" pitchFamily="34" charset="0"/>
              <a:buChar char="•"/>
              <a:defRPr kumimoji="1" sz="364" kern="1200">
                <a:solidFill>
                  <a:schemeClr val="tx1"/>
                </a:solidFill>
                <a:latin typeface="+mn-lt"/>
                <a:ea typeface="+mn-ea"/>
                <a:cs typeface="+mn-cs"/>
              </a:defRPr>
            </a:lvl8pPr>
            <a:lvl9pPr marL="785774" indent="-46222" algn="l" defTabSz="184888" rtl="0" eaLnBrk="1" latinLnBrk="0" hangingPunct="1">
              <a:lnSpc>
                <a:spcPct val="90000"/>
              </a:lnSpc>
              <a:spcBef>
                <a:spcPts val="101"/>
              </a:spcBef>
              <a:buFont typeface="Arial" panose="020B0604020202020204" pitchFamily="34" charset="0"/>
              <a:buChar char="•"/>
              <a:defRPr kumimoji="1" sz="364"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ja-JP" altLang="en-US" sz="2000" dirty="0">
                <a:latin typeface="+mn-lt"/>
                <a:ea typeface="+mj-ea"/>
              </a:rPr>
              <a:t>・特長や強み</a:t>
            </a:r>
            <a:endParaRPr lang="en-US" altLang="ja-JP" sz="2000" dirty="0">
              <a:latin typeface="+mn-lt"/>
              <a:ea typeface="+mj-ea"/>
            </a:endParaRPr>
          </a:p>
          <a:p>
            <a:pPr marL="0" indent="0">
              <a:lnSpc>
                <a:spcPct val="150000"/>
              </a:lnSpc>
              <a:buFont typeface="Arial" panose="020B0604020202020204" pitchFamily="34" charset="0"/>
              <a:buNone/>
            </a:pPr>
            <a:r>
              <a:rPr lang="ja-JP" altLang="en-US" sz="2000" dirty="0">
                <a:latin typeface="+mn-lt"/>
                <a:ea typeface="+mj-ea"/>
              </a:rPr>
              <a:t>・顧客の要望を叶えることができる特徴</a:t>
            </a:r>
            <a:endParaRPr lang="en-US" altLang="ja-JP" sz="2000" dirty="0">
              <a:latin typeface="+mn-lt"/>
              <a:ea typeface="+mj-ea"/>
            </a:endParaRPr>
          </a:p>
          <a:p>
            <a:pPr marL="0" indent="0">
              <a:lnSpc>
                <a:spcPct val="150000"/>
              </a:lnSpc>
              <a:buFont typeface="Arial" panose="020B0604020202020204" pitchFamily="34" charset="0"/>
              <a:buNone/>
            </a:pPr>
            <a:r>
              <a:rPr lang="ja-JP" altLang="en-US" sz="2000" dirty="0">
                <a:latin typeface="+mn-lt"/>
                <a:ea typeface="+mj-ea"/>
              </a:rPr>
              <a:t>・材料、企画、開発に対するこだわり</a:t>
            </a:r>
            <a:endParaRPr lang="en-US" altLang="ja-JP" sz="2000" dirty="0">
              <a:latin typeface="+mn-lt"/>
              <a:ea typeface="+mj-ea"/>
            </a:endParaRPr>
          </a:p>
          <a:p>
            <a:pPr marL="0" indent="0">
              <a:lnSpc>
                <a:spcPct val="150000"/>
              </a:lnSpc>
              <a:buFont typeface="Arial" panose="020B0604020202020204" pitchFamily="34" charset="0"/>
              <a:buNone/>
            </a:pPr>
            <a:r>
              <a:rPr lang="ja-JP" altLang="en-US" sz="2000" dirty="0">
                <a:latin typeface="+mn-lt"/>
                <a:ea typeface="+mj-ea"/>
              </a:rPr>
              <a:t>・特許</a:t>
            </a:r>
            <a:endParaRPr lang="en-US" altLang="ja-JP" sz="2000" dirty="0">
              <a:latin typeface="+mn-lt"/>
              <a:ea typeface="+mj-ea"/>
            </a:endParaRPr>
          </a:p>
          <a:p>
            <a:pPr marL="0" indent="0">
              <a:lnSpc>
                <a:spcPct val="150000"/>
              </a:lnSpc>
              <a:buFont typeface="Arial" panose="020B0604020202020204" pitchFamily="34" charset="0"/>
              <a:buNone/>
            </a:pPr>
            <a:r>
              <a:rPr lang="ja-JP" altLang="en-US" sz="2000" dirty="0">
                <a:latin typeface="+mn-lt"/>
                <a:ea typeface="+mj-ea"/>
              </a:rPr>
              <a:t>・ノウハウ、ナレッジ</a:t>
            </a:r>
            <a:endParaRPr lang="en-US" altLang="ja-JP" sz="2000" dirty="0">
              <a:latin typeface="+mn-lt"/>
              <a:ea typeface="+mj-ea"/>
            </a:endParaRPr>
          </a:p>
          <a:p>
            <a:pPr marL="0" indent="0">
              <a:lnSpc>
                <a:spcPct val="150000"/>
              </a:lnSpc>
              <a:buFont typeface="Arial" panose="020B0604020202020204" pitchFamily="34" charset="0"/>
              <a:buNone/>
            </a:pPr>
            <a:r>
              <a:rPr lang="ja-JP" altLang="en-US" sz="2000" dirty="0">
                <a:latin typeface="+mn-lt"/>
                <a:ea typeface="+mj-ea"/>
              </a:rPr>
              <a:t>・実例、サンプル</a:t>
            </a:r>
            <a:endParaRPr lang="en-US" altLang="ja-JP" sz="2000" dirty="0">
              <a:latin typeface="+mn-lt"/>
              <a:ea typeface="+mj-ea"/>
            </a:endParaRPr>
          </a:p>
          <a:p>
            <a:pPr marL="0" indent="0">
              <a:lnSpc>
                <a:spcPct val="150000"/>
              </a:lnSpc>
              <a:buFont typeface="Arial" panose="020B0604020202020204" pitchFamily="34" charset="0"/>
              <a:buNone/>
            </a:pPr>
            <a:r>
              <a:rPr lang="ja-JP" altLang="en-US" sz="2000" dirty="0">
                <a:latin typeface="+mn-lt"/>
                <a:ea typeface="+mj-ea"/>
              </a:rPr>
              <a:t>・用途、人気、売上実績</a:t>
            </a:r>
            <a:endParaRPr lang="en-US" altLang="ja-JP" sz="2000" dirty="0">
              <a:latin typeface="+mn-lt"/>
              <a:ea typeface="+mj-ea"/>
            </a:endParaRPr>
          </a:p>
          <a:p>
            <a:pPr marL="0" indent="0">
              <a:lnSpc>
                <a:spcPct val="150000"/>
              </a:lnSpc>
              <a:buFont typeface="Arial" panose="020B0604020202020204" pitchFamily="34" charset="0"/>
              <a:buNone/>
            </a:pPr>
            <a:r>
              <a:rPr lang="ja-JP" altLang="en-US" sz="2000" dirty="0">
                <a:latin typeface="+mn-lt"/>
                <a:ea typeface="+mj-ea"/>
              </a:rPr>
              <a:t>・顧客の声</a:t>
            </a:r>
            <a:endParaRPr lang="en-US" altLang="ja-JP" sz="2000" dirty="0">
              <a:latin typeface="+mn-lt"/>
              <a:ea typeface="+mj-ea"/>
            </a:endParaRPr>
          </a:p>
          <a:p>
            <a:pPr marL="0" indent="0">
              <a:lnSpc>
                <a:spcPct val="150000"/>
              </a:lnSpc>
              <a:buFont typeface="Arial" panose="020B0604020202020204" pitchFamily="34" charset="0"/>
              <a:buNone/>
            </a:pPr>
            <a:endParaRPr lang="en-US" altLang="ja-JP" sz="2000" dirty="0">
              <a:latin typeface="+mn-lt"/>
              <a:ea typeface="+mj-ea"/>
            </a:endParaRPr>
          </a:p>
          <a:p>
            <a:pPr marL="0" indent="0">
              <a:lnSpc>
                <a:spcPct val="150000"/>
              </a:lnSpc>
              <a:buFont typeface="Arial" panose="020B0604020202020204" pitchFamily="34" charset="0"/>
              <a:buNone/>
            </a:pPr>
            <a:r>
              <a:rPr lang="ja-JP" altLang="en-US" sz="2000" dirty="0">
                <a:latin typeface="+mn-lt"/>
                <a:ea typeface="+mj-ea"/>
              </a:rPr>
              <a:t>・使用、導入前後のビフォーアフター</a:t>
            </a:r>
            <a:endParaRPr lang="en-US" altLang="ja-JP" sz="2000" dirty="0">
              <a:latin typeface="+mn-lt"/>
              <a:ea typeface="+mj-ea"/>
            </a:endParaRPr>
          </a:p>
          <a:p>
            <a:pPr marL="0" indent="0">
              <a:lnSpc>
                <a:spcPct val="150000"/>
              </a:lnSpc>
              <a:buFont typeface="Arial" panose="020B0604020202020204" pitchFamily="34" charset="0"/>
              <a:buNone/>
            </a:pPr>
            <a:r>
              <a:rPr lang="ja-JP" altLang="en-US" sz="2000" dirty="0">
                <a:latin typeface="+mn-lt"/>
                <a:ea typeface="+mj-ea"/>
              </a:rPr>
              <a:t>・</a:t>
            </a:r>
            <a:r>
              <a:rPr lang="en-US" altLang="ja-JP" sz="2000" dirty="0">
                <a:latin typeface="+mn-lt"/>
                <a:ea typeface="+mj-ea"/>
              </a:rPr>
              <a:t>TV</a:t>
            </a:r>
            <a:r>
              <a:rPr lang="ja-JP" altLang="en-US" sz="2000" dirty="0">
                <a:latin typeface="+mn-lt"/>
                <a:ea typeface="+mj-ea"/>
              </a:rPr>
              <a:t>や雑誌での紹介実績</a:t>
            </a:r>
            <a:endParaRPr lang="en-US" altLang="ja-JP" sz="2000" dirty="0">
              <a:latin typeface="+mn-lt"/>
              <a:ea typeface="+mj-ea"/>
            </a:endParaRPr>
          </a:p>
          <a:p>
            <a:pPr marL="0" indent="0">
              <a:lnSpc>
                <a:spcPct val="150000"/>
              </a:lnSpc>
              <a:buFont typeface="Arial" panose="020B0604020202020204" pitchFamily="34" charset="0"/>
              <a:buNone/>
            </a:pPr>
            <a:r>
              <a:rPr lang="ja-JP" altLang="en-US" sz="2000" dirty="0">
                <a:latin typeface="+mn-lt"/>
                <a:ea typeface="+mj-ea"/>
              </a:rPr>
              <a:t>・技術力、技術者の実績</a:t>
            </a:r>
            <a:endParaRPr lang="en-US" altLang="ja-JP" sz="2000" dirty="0">
              <a:latin typeface="+mn-lt"/>
              <a:ea typeface="+mj-ea"/>
            </a:endParaRPr>
          </a:p>
          <a:p>
            <a:pPr marL="0" indent="0">
              <a:lnSpc>
                <a:spcPct val="150000"/>
              </a:lnSpc>
              <a:buFont typeface="Arial" panose="020B0604020202020204" pitchFamily="34" charset="0"/>
              <a:buNone/>
            </a:pPr>
            <a:r>
              <a:rPr lang="ja-JP" altLang="en-US" sz="2000" dirty="0">
                <a:latin typeface="+mn-lt"/>
                <a:ea typeface="+mj-ea"/>
              </a:rPr>
              <a:t>・サポート体制、アフターフォロー制度</a:t>
            </a:r>
            <a:endParaRPr lang="en-US" altLang="ja-JP" sz="2000" dirty="0">
              <a:latin typeface="+mn-lt"/>
              <a:ea typeface="+mj-ea"/>
            </a:endParaRPr>
          </a:p>
          <a:p>
            <a:pPr marL="0" indent="0">
              <a:lnSpc>
                <a:spcPct val="150000"/>
              </a:lnSpc>
              <a:buFont typeface="Arial" panose="020B0604020202020204" pitchFamily="34" charset="0"/>
              <a:buNone/>
            </a:pPr>
            <a:r>
              <a:rPr lang="ja-JP" altLang="en-US" sz="2000" dirty="0">
                <a:latin typeface="+mn-lt"/>
                <a:ea typeface="+mj-ea"/>
              </a:rPr>
              <a:t>・手順や段取り、工程</a:t>
            </a:r>
            <a:endParaRPr lang="en-US" altLang="ja-JP" sz="2000" dirty="0">
              <a:latin typeface="+mn-lt"/>
              <a:ea typeface="+mj-ea"/>
            </a:endParaRPr>
          </a:p>
          <a:p>
            <a:pPr marL="0" indent="0">
              <a:lnSpc>
                <a:spcPct val="150000"/>
              </a:lnSpc>
              <a:buFont typeface="Arial" panose="020B0604020202020204" pitchFamily="34" charset="0"/>
              <a:buNone/>
            </a:pPr>
            <a:r>
              <a:rPr lang="ja-JP" altLang="en-US" sz="2000" dirty="0">
                <a:latin typeface="+mn-lt"/>
                <a:ea typeface="+mj-ea"/>
              </a:rPr>
              <a:t>・特典、イベント情報</a:t>
            </a:r>
            <a:endParaRPr lang="en-US" altLang="ja-JP" sz="2000" dirty="0">
              <a:latin typeface="+mn-lt"/>
              <a:ea typeface="+mj-ea"/>
            </a:endParaRPr>
          </a:p>
          <a:p>
            <a:pPr marL="0" indent="0">
              <a:lnSpc>
                <a:spcPct val="150000"/>
              </a:lnSpc>
              <a:buFont typeface="Arial" panose="020B0604020202020204" pitchFamily="34" charset="0"/>
              <a:buNone/>
            </a:pPr>
            <a:r>
              <a:rPr lang="ja-JP" altLang="en-US" sz="2000" dirty="0">
                <a:latin typeface="+mn-lt"/>
                <a:ea typeface="+mj-ea"/>
              </a:rPr>
              <a:t>・社会貢献</a:t>
            </a:r>
            <a:endParaRPr lang="en-US" altLang="ja-JP" sz="2000" dirty="0">
              <a:latin typeface="+mn-lt"/>
              <a:ea typeface="+mj-ea"/>
            </a:endParaRPr>
          </a:p>
          <a:p>
            <a:pPr marL="0" indent="0">
              <a:lnSpc>
                <a:spcPct val="150000"/>
              </a:lnSpc>
              <a:buFont typeface="Arial" panose="020B0604020202020204" pitchFamily="34" charset="0"/>
              <a:buNone/>
            </a:pPr>
            <a:endParaRPr lang="ja-JP" altLang="en-US" sz="2000" dirty="0">
              <a:latin typeface="+mn-lt"/>
              <a:ea typeface="+mj-ea"/>
            </a:endParaRPr>
          </a:p>
        </p:txBody>
      </p:sp>
      <p:sp>
        <p:nvSpPr>
          <p:cNvPr id="3" name="スライド番号プレースホルダー 2"/>
          <p:cNvSpPr>
            <a:spLocks noGrp="1"/>
          </p:cNvSpPr>
          <p:nvPr>
            <p:ph type="sldNum" sz="quarter" idx="12"/>
          </p:nvPr>
        </p:nvSpPr>
        <p:spPr/>
        <p:txBody>
          <a:bodyPr/>
          <a:lstStyle/>
          <a:p>
            <a:fld id="{03946589-08E0-4416-966A-003788EEBAFC}" type="slidenum">
              <a:rPr kumimoji="1" lang="ja-JP" altLang="en-US" sz="1600" smtClean="0"/>
              <a:t>18</a:t>
            </a:fld>
            <a:endParaRPr kumimoji="1" lang="ja-JP" altLang="en-US" sz="1600"/>
          </a:p>
        </p:txBody>
      </p:sp>
    </p:spTree>
    <p:extLst>
      <p:ext uri="{BB962C8B-B14F-4D97-AF65-F5344CB8AC3E}">
        <p14:creationId xmlns:p14="http://schemas.microsoft.com/office/powerpoint/2010/main" val="1749202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292852" y="1274573"/>
            <a:ext cx="7714216" cy="4832803"/>
          </a:xfrm>
          <a:prstGeom prst="rect">
            <a:avLst/>
          </a:prstGeom>
        </p:spPr>
      </p:pic>
      <p:sp>
        <p:nvSpPr>
          <p:cNvPr id="6" name="タイトル 1">
            <a:extLst>
              <a:ext uri="{FF2B5EF4-FFF2-40B4-BE49-F238E27FC236}">
                <a16:creationId xmlns:a16="http://schemas.microsoft.com/office/drawing/2014/main" id="{11B52270-38C3-437B-AB21-4F7B15730832}"/>
              </a:ext>
            </a:extLst>
          </p:cNvPr>
          <p:cNvSpPr txBox="1">
            <a:spLocks/>
          </p:cNvSpPr>
          <p:nvPr/>
        </p:nvSpPr>
        <p:spPr>
          <a:xfrm>
            <a:off x="838200" y="365125"/>
            <a:ext cx="10515600" cy="917985"/>
          </a:xfrm>
          <a:prstGeom prst="rect">
            <a:avLst/>
          </a:prstGeom>
        </p:spPr>
        <p:txBody>
          <a:bodyPr vert="horz" lIns="91440" tIns="45720" rIns="91440" bIns="45720" rtlCol="0" anchor="ctr">
            <a:normAutofit/>
          </a:bodyPr>
          <a:lstStyle>
            <a:lvl1pPr algn="l" defTabSz="184888" rtl="0" eaLnBrk="1" latinLnBrk="0" hangingPunct="1">
              <a:lnSpc>
                <a:spcPct val="90000"/>
              </a:lnSpc>
              <a:spcBef>
                <a:spcPct val="0"/>
              </a:spcBef>
              <a:buNone/>
              <a:defRPr kumimoji="1" sz="1662" b="1" kern="1200">
                <a:solidFill>
                  <a:schemeClr val="tx1"/>
                </a:solidFill>
                <a:latin typeface="Meiryo UI" panose="020B0604030504040204" pitchFamily="50" charset="-128"/>
                <a:ea typeface="Meiryo UI" panose="020B0604030504040204" pitchFamily="50" charset="-128"/>
                <a:cs typeface="+mj-cs"/>
              </a:defRPr>
            </a:lvl1pPr>
          </a:lstStyle>
          <a:p>
            <a:r>
              <a:rPr lang="ja-JP" altLang="en-US" sz="3200" u="sng" dirty="0"/>
              <a:t>商品・サービス情報</a:t>
            </a:r>
          </a:p>
        </p:txBody>
      </p:sp>
      <p:sp>
        <p:nvSpPr>
          <p:cNvPr id="7" name="四角形: 角を丸くする 23">
            <a:extLst>
              <a:ext uri="{FF2B5EF4-FFF2-40B4-BE49-F238E27FC236}">
                <a16:creationId xmlns:a16="http://schemas.microsoft.com/office/drawing/2014/main" id="{0F0CFD64-DB45-4A91-B585-CF75A99765F7}"/>
              </a:ext>
            </a:extLst>
          </p:cNvPr>
          <p:cNvSpPr/>
          <p:nvPr/>
        </p:nvSpPr>
        <p:spPr>
          <a:xfrm>
            <a:off x="8104782" y="806159"/>
            <a:ext cx="3905965" cy="2176445"/>
          </a:xfrm>
          <a:prstGeom prst="roundRect">
            <a:avLst/>
          </a:prstGeom>
        </p:spPr>
        <p:style>
          <a:lnRef idx="2">
            <a:schemeClr val="dk1"/>
          </a:lnRef>
          <a:fillRef idx="1">
            <a:schemeClr val="lt1"/>
          </a:fillRef>
          <a:effectRef idx="0">
            <a:schemeClr val="dk1"/>
          </a:effectRef>
          <a:fontRef idx="minor">
            <a:schemeClr val="dk1"/>
          </a:fontRef>
        </p:style>
        <p:txBody>
          <a:bodyPr lIns="36000" tIns="36000" rIns="36000" bIns="36000" rtlCol="0" anchor="t"/>
          <a:lstStyle/>
          <a:p>
            <a:pPr>
              <a:lnSpc>
                <a:spcPct val="150000"/>
              </a:lnSpc>
            </a:pPr>
            <a:r>
              <a:rPr lang="ja-JP" altLang="en-US" sz="1900" dirty="0"/>
              <a:t>発注側が提案の比較検討する際に閲覧するページです。</a:t>
            </a:r>
            <a:endParaRPr lang="en-US" altLang="ja-JP" sz="1900" dirty="0"/>
          </a:p>
          <a:p>
            <a:pPr>
              <a:lnSpc>
                <a:spcPct val="150000"/>
              </a:lnSpc>
            </a:pPr>
            <a:r>
              <a:rPr lang="ja-JP" altLang="en-US" sz="1900" b="1" dirty="0" smtClean="0"/>
              <a:t>なるべく</a:t>
            </a:r>
            <a:r>
              <a:rPr lang="ja-JP" altLang="en-US" sz="1900" b="1" dirty="0"/>
              <a:t>多くの</a:t>
            </a:r>
            <a:r>
              <a:rPr lang="en-US" altLang="ja-JP" sz="1900" b="1" dirty="0" smtClean="0"/>
              <a:t>PR</a:t>
            </a:r>
            <a:r>
              <a:rPr lang="ja-JP" altLang="en-US" sz="1900" b="1" dirty="0" smtClean="0"/>
              <a:t>ポイントを</a:t>
            </a:r>
            <a:r>
              <a:rPr lang="ja-JP" altLang="en-US" sz="1900" b="1" dirty="0"/>
              <a:t>載せて、商談の成功率をアップ</a:t>
            </a:r>
            <a:r>
              <a:rPr lang="ja-JP" altLang="en-US" sz="1900" b="1" dirty="0" smtClean="0"/>
              <a:t>！</a:t>
            </a:r>
            <a:endParaRPr lang="en-US" altLang="ja-JP" sz="1900" b="1" dirty="0" smtClean="0"/>
          </a:p>
          <a:p>
            <a:pPr>
              <a:lnSpc>
                <a:spcPct val="150000"/>
              </a:lnSpc>
            </a:pPr>
            <a:endParaRPr lang="en-US" altLang="ja-JP" sz="1900" b="1" dirty="0" smtClean="0"/>
          </a:p>
        </p:txBody>
      </p:sp>
      <p:sp>
        <p:nvSpPr>
          <p:cNvPr id="3" name="角丸四角形吹き出し 2"/>
          <p:cNvSpPr/>
          <p:nvPr/>
        </p:nvSpPr>
        <p:spPr>
          <a:xfrm>
            <a:off x="8327980" y="3094203"/>
            <a:ext cx="3682767" cy="3236371"/>
          </a:xfrm>
          <a:prstGeom prst="wedgeRoundRectCallout">
            <a:avLst>
              <a:gd name="adj1" fmla="val -57732"/>
              <a:gd name="adj2" fmla="val -3065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b="1" dirty="0" smtClean="0">
                <a:solidFill>
                  <a:schemeClr val="tx1"/>
                </a:solidFill>
              </a:rPr>
              <a:t>・「商品使用例の写真」</a:t>
            </a:r>
            <a:r>
              <a:rPr lang="ja-JP" altLang="en-US" b="1" dirty="0">
                <a:solidFill>
                  <a:schemeClr val="tx1"/>
                </a:solidFill>
              </a:rPr>
              <a:t>や</a:t>
            </a:r>
            <a:endParaRPr lang="en-US" altLang="ja-JP" b="1" dirty="0" smtClean="0">
              <a:solidFill>
                <a:schemeClr val="tx1"/>
              </a:solidFill>
            </a:endParaRPr>
          </a:p>
          <a:p>
            <a:pPr>
              <a:lnSpc>
                <a:spcPct val="150000"/>
              </a:lnSpc>
            </a:pPr>
            <a:r>
              <a:rPr lang="ja-JP" altLang="en-US" b="1" dirty="0" smtClean="0">
                <a:solidFill>
                  <a:schemeClr val="tx1"/>
                </a:solidFill>
              </a:rPr>
              <a:t>「商品諸元の詳しいデータ（カラーバリエーションや、サイズ違い等）」の情報付加で他社との差別化</a:t>
            </a:r>
            <a:r>
              <a:rPr lang="en-US" altLang="ja-JP" b="1" dirty="0" smtClean="0">
                <a:solidFill>
                  <a:schemeClr val="tx1"/>
                </a:solidFill>
              </a:rPr>
              <a:t>PR</a:t>
            </a:r>
            <a:r>
              <a:rPr lang="ja-JP" altLang="en-US" b="1" dirty="0" smtClean="0">
                <a:solidFill>
                  <a:schemeClr val="tx1"/>
                </a:solidFill>
              </a:rPr>
              <a:t>が可能！</a:t>
            </a:r>
            <a:endParaRPr lang="en-US" altLang="ja-JP" b="1" dirty="0" smtClean="0">
              <a:solidFill>
                <a:schemeClr val="tx1"/>
              </a:solidFill>
            </a:endParaRPr>
          </a:p>
          <a:p>
            <a:pPr>
              <a:lnSpc>
                <a:spcPct val="150000"/>
              </a:lnSpc>
            </a:pPr>
            <a:r>
              <a:rPr lang="ja-JP" altLang="en-US" b="1" dirty="0">
                <a:solidFill>
                  <a:schemeClr val="tx1"/>
                </a:solidFill>
              </a:rPr>
              <a:t>・</a:t>
            </a:r>
            <a:r>
              <a:rPr lang="en-US" altLang="ja-JP" b="1" dirty="0" smtClean="0">
                <a:solidFill>
                  <a:schemeClr val="tx1"/>
                </a:solidFill>
              </a:rPr>
              <a:t>URL</a:t>
            </a:r>
            <a:r>
              <a:rPr lang="ja-JP" altLang="en-US" b="1" dirty="0">
                <a:solidFill>
                  <a:schemeClr val="tx1"/>
                </a:solidFill>
              </a:rPr>
              <a:t>の掲載が３件まで</a:t>
            </a:r>
            <a:r>
              <a:rPr lang="ja-JP" altLang="en-US" b="1" dirty="0" smtClean="0">
                <a:solidFill>
                  <a:schemeClr val="tx1"/>
                </a:solidFill>
              </a:rPr>
              <a:t>可能</a:t>
            </a:r>
            <a:endParaRPr lang="en-US" altLang="ja-JP" b="1" dirty="0">
              <a:solidFill>
                <a:schemeClr val="tx1"/>
              </a:solidFill>
            </a:endParaRPr>
          </a:p>
          <a:p>
            <a:pPr>
              <a:lnSpc>
                <a:spcPct val="150000"/>
              </a:lnSpc>
            </a:pPr>
            <a:r>
              <a:rPr lang="ja-JP" altLang="en-US" b="1" dirty="0" smtClean="0">
                <a:solidFill>
                  <a:schemeClr val="tx1"/>
                </a:solidFill>
              </a:rPr>
              <a:t>・</a:t>
            </a:r>
            <a:r>
              <a:rPr lang="en-US" altLang="ja-JP" b="1" dirty="0" smtClean="0">
                <a:solidFill>
                  <a:schemeClr val="tx1"/>
                </a:solidFill>
              </a:rPr>
              <a:t>YouTube</a:t>
            </a:r>
            <a:r>
              <a:rPr lang="ja-JP" altLang="en-US" b="1" dirty="0">
                <a:solidFill>
                  <a:schemeClr val="tx1"/>
                </a:solidFill>
              </a:rPr>
              <a:t>の掲載可能</a:t>
            </a:r>
            <a:endParaRPr lang="en-US" altLang="ja-JP" b="1" dirty="0">
              <a:solidFill>
                <a:schemeClr val="tx1"/>
              </a:solidFill>
            </a:endParaRPr>
          </a:p>
          <a:p>
            <a:pPr algn="ctr"/>
            <a:endParaRPr kumimoji="1" lang="ja-JP" altLang="en-US" dirty="0">
              <a:solidFill>
                <a:schemeClr val="tx1"/>
              </a:solidFill>
            </a:endParaRPr>
          </a:p>
        </p:txBody>
      </p:sp>
      <p:sp>
        <p:nvSpPr>
          <p:cNvPr id="4" name="スライド番号プレースホルダー 3"/>
          <p:cNvSpPr>
            <a:spLocks noGrp="1"/>
          </p:cNvSpPr>
          <p:nvPr>
            <p:ph type="sldNum" sz="quarter" idx="12"/>
          </p:nvPr>
        </p:nvSpPr>
        <p:spPr/>
        <p:txBody>
          <a:bodyPr/>
          <a:lstStyle/>
          <a:p>
            <a:fld id="{03946589-08E0-4416-966A-003788EEBAFC}" type="slidenum">
              <a:rPr kumimoji="1" lang="ja-JP" altLang="en-US" sz="1600" smtClean="0"/>
              <a:t>19</a:t>
            </a:fld>
            <a:endParaRPr kumimoji="1" lang="ja-JP" altLang="en-US" sz="1600"/>
          </a:p>
        </p:txBody>
      </p:sp>
    </p:spTree>
    <p:extLst>
      <p:ext uri="{BB962C8B-B14F-4D97-AF65-F5344CB8AC3E}">
        <p14:creationId xmlns:p14="http://schemas.microsoft.com/office/powerpoint/2010/main" val="146990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B52270-38C3-437B-AB21-4F7B15730832}"/>
              </a:ext>
            </a:extLst>
          </p:cNvPr>
          <p:cNvSpPr>
            <a:spLocks noGrp="1"/>
          </p:cNvSpPr>
          <p:nvPr>
            <p:ph type="title"/>
          </p:nvPr>
        </p:nvSpPr>
        <p:spPr>
          <a:xfrm>
            <a:off x="838200" y="365125"/>
            <a:ext cx="10515600" cy="917985"/>
          </a:xfrm>
        </p:spPr>
        <p:txBody>
          <a:bodyPr>
            <a:normAutofit/>
          </a:bodyPr>
          <a:lstStyle/>
          <a:p>
            <a:r>
              <a:rPr kumimoji="1" lang="ja-JP" altLang="en-US" sz="3200" b="1" u="sng" dirty="0"/>
              <a:t>本日のスケジュール</a:t>
            </a:r>
          </a:p>
        </p:txBody>
      </p:sp>
      <p:sp>
        <p:nvSpPr>
          <p:cNvPr id="10" name="正方形/長方形 9">
            <a:extLst>
              <a:ext uri="{FF2B5EF4-FFF2-40B4-BE49-F238E27FC236}">
                <a16:creationId xmlns:a16="http://schemas.microsoft.com/office/drawing/2014/main" id="{D5ABC126-F04E-438C-8875-61350F92E857}"/>
              </a:ext>
            </a:extLst>
          </p:cNvPr>
          <p:cNvSpPr/>
          <p:nvPr/>
        </p:nvSpPr>
        <p:spPr>
          <a:xfrm>
            <a:off x="936348" y="1306448"/>
            <a:ext cx="11271499" cy="4893647"/>
          </a:xfrm>
          <a:prstGeom prst="rect">
            <a:avLst/>
          </a:prstGeom>
        </p:spPr>
        <p:txBody>
          <a:bodyPr wrap="square" numCol="2">
            <a:spAutoFit/>
          </a:bodyPr>
          <a:lstStyle/>
          <a:p>
            <a:pPr marL="742950" lvl="0" indent="-742950">
              <a:lnSpc>
                <a:spcPct val="200000"/>
              </a:lnSpc>
              <a:buFont typeface="+mj-lt"/>
              <a:buAutoNum type="arabicPeriod"/>
            </a:pPr>
            <a:r>
              <a:rPr lang="ja-JP" altLang="en-US" sz="3200" dirty="0"/>
              <a:t>挨拶</a:t>
            </a:r>
            <a:endParaRPr lang="en-US" altLang="ja-JP" sz="3200" dirty="0"/>
          </a:p>
          <a:p>
            <a:pPr marL="742950" lvl="0" indent="-742950">
              <a:lnSpc>
                <a:spcPct val="200000"/>
              </a:lnSpc>
              <a:buFont typeface="+mj-lt"/>
              <a:buAutoNum type="arabicPeriod"/>
            </a:pPr>
            <a:r>
              <a:rPr lang="ja-JP" altLang="en-US" sz="3200" dirty="0"/>
              <a:t>事業概要</a:t>
            </a:r>
            <a:endParaRPr lang="en-US" altLang="ja-JP" sz="3200" dirty="0"/>
          </a:p>
          <a:p>
            <a:pPr marL="742950" lvl="0" indent="-742950">
              <a:lnSpc>
                <a:spcPct val="200000"/>
              </a:lnSpc>
              <a:buFont typeface="+mj-lt"/>
              <a:buAutoNum type="arabicPeriod"/>
            </a:pPr>
            <a:r>
              <a:rPr lang="ja-JP" altLang="en-US" sz="3200" dirty="0"/>
              <a:t>もずやんモールとは</a:t>
            </a:r>
            <a:endParaRPr lang="en-US" altLang="ja-JP" sz="3200" dirty="0"/>
          </a:p>
          <a:p>
            <a:pPr marL="742950" lvl="0" indent="-742950">
              <a:lnSpc>
                <a:spcPct val="200000"/>
              </a:lnSpc>
              <a:buFont typeface="+mj-lt"/>
              <a:buAutoNum type="arabicPeriod"/>
            </a:pPr>
            <a:r>
              <a:rPr lang="ja-JP" altLang="en-US" sz="3200" dirty="0"/>
              <a:t>ユーザー登録方法</a:t>
            </a:r>
            <a:endParaRPr lang="en-US" altLang="ja-JP" sz="3200" dirty="0"/>
          </a:p>
          <a:p>
            <a:pPr marL="742950" lvl="0" indent="-742950">
              <a:lnSpc>
                <a:spcPct val="200000"/>
              </a:lnSpc>
              <a:buFont typeface="+mj-lt"/>
              <a:buAutoNum type="arabicPeriod"/>
            </a:pPr>
            <a:endParaRPr lang="en-US" altLang="ja-JP" sz="3200" dirty="0"/>
          </a:p>
          <a:p>
            <a:pPr marL="742950" lvl="0" indent="-742950">
              <a:lnSpc>
                <a:spcPct val="200000"/>
              </a:lnSpc>
              <a:buFont typeface="+mj-lt"/>
              <a:buAutoNum type="arabicPeriod" startAt="5"/>
            </a:pPr>
            <a:r>
              <a:rPr lang="ja-JP" altLang="en-US" sz="3200" dirty="0"/>
              <a:t>商談までの流れ</a:t>
            </a:r>
            <a:endParaRPr lang="en-US" altLang="ja-JP" sz="3200" dirty="0"/>
          </a:p>
          <a:p>
            <a:pPr marL="742950" lvl="0" indent="-742950">
              <a:lnSpc>
                <a:spcPct val="200000"/>
              </a:lnSpc>
              <a:buFont typeface="+mj-lt"/>
              <a:buAutoNum type="arabicPeriod" startAt="5"/>
            </a:pPr>
            <a:r>
              <a:rPr lang="en-US" altLang="ja-JP" sz="3200" dirty="0"/>
              <a:t>PR</a:t>
            </a:r>
            <a:r>
              <a:rPr lang="ja-JP" altLang="en-US" sz="3200" dirty="0"/>
              <a:t>項目</a:t>
            </a:r>
            <a:endParaRPr lang="en-US" altLang="ja-JP" sz="3200" dirty="0"/>
          </a:p>
          <a:p>
            <a:pPr marL="742950" lvl="0" indent="-742950">
              <a:lnSpc>
                <a:spcPct val="200000"/>
              </a:lnSpc>
              <a:buFont typeface="+mj-lt"/>
              <a:buAutoNum type="arabicPeriod" startAt="5"/>
            </a:pPr>
            <a:r>
              <a:rPr lang="ja-JP" altLang="en-US" sz="3200" dirty="0"/>
              <a:t>今後の流れ</a:t>
            </a:r>
            <a:endParaRPr lang="en-US" altLang="ja-JP" sz="3200" dirty="0"/>
          </a:p>
          <a:p>
            <a:pPr marL="742950" lvl="0" indent="-742950">
              <a:lnSpc>
                <a:spcPct val="200000"/>
              </a:lnSpc>
              <a:buFont typeface="+mj-lt"/>
              <a:buAutoNum type="arabicPeriod" startAt="5"/>
            </a:pPr>
            <a:r>
              <a:rPr lang="ja-JP" altLang="en-US" sz="3200" dirty="0"/>
              <a:t>質疑応答</a:t>
            </a:r>
          </a:p>
        </p:txBody>
      </p:sp>
      <p:sp>
        <p:nvSpPr>
          <p:cNvPr id="4" name="テキスト ボックス 3">
            <a:extLst>
              <a:ext uri="{FF2B5EF4-FFF2-40B4-BE49-F238E27FC236}">
                <a16:creationId xmlns:a16="http://schemas.microsoft.com/office/drawing/2014/main" id="{B6B497EF-C9C2-47C0-BB56-88D5E6011615}"/>
              </a:ext>
            </a:extLst>
          </p:cNvPr>
          <p:cNvSpPr txBox="1"/>
          <p:nvPr/>
        </p:nvSpPr>
        <p:spPr>
          <a:xfrm>
            <a:off x="460250" y="5884178"/>
            <a:ext cx="11271499" cy="400110"/>
          </a:xfrm>
          <a:prstGeom prst="rect">
            <a:avLst/>
          </a:prstGeom>
          <a:solidFill>
            <a:schemeClr val="accent5"/>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kumimoji="1" lang="en-US" altLang="ja-JP" sz="2000" b="1" dirty="0"/>
              <a:t>TEAMS</a:t>
            </a:r>
            <a:r>
              <a:rPr kumimoji="1" lang="ja-JP" altLang="en-US" sz="2000" b="1" dirty="0"/>
              <a:t>ご参加者様、カメラ「オン」マイク</a:t>
            </a:r>
            <a:r>
              <a:rPr kumimoji="1" lang="ja-JP" altLang="en-US" sz="2000" dirty="0">
                <a:ln>
                  <a:solidFill>
                    <a:schemeClr val="bg1"/>
                  </a:solidFill>
                </a:ln>
                <a:solidFill>
                  <a:schemeClr val="bg1"/>
                </a:solidFill>
              </a:rPr>
              <a:t>「</a:t>
            </a:r>
            <a:r>
              <a:rPr kumimoji="1" lang="ja-JP" altLang="en-US" sz="2000" b="1" dirty="0"/>
              <a:t>オフ」の設定をお願いいたします。</a:t>
            </a:r>
          </a:p>
        </p:txBody>
      </p:sp>
      <p:sp>
        <p:nvSpPr>
          <p:cNvPr id="5" name="スライド番号プレースホルダー 4"/>
          <p:cNvSpPr>
            <a:spLocks noGrp="1"/>
          </p:cNvSpPr>
          <p:nvPr>
            <p:ph type="sldNum" sz="quarter" idx="12"/>
          </p:nvPr>
        </p:nvSpPr>
        <p:spPr/>
        <p:txBody>
          <a:bodyPr/>
          <a:lstStyle/>
          <a:p>
            <a:fld id="{03946589-08E0-4416-966A-003788EEBAFC}" type="slidenum">
              <a:rPr kumimoji="1" lang="ja-JP" altLang="en-US" sz="1600" smtClean="0"/>
              <a:t>2</a:t>
            </a:fld>
            <a:endParaRPr kumimoji="1" lang="ja-JP" altLang="en-US" sz="1600"/>
          </a:p>
        </p:txBody>
      </p:sp>
    </p:spTree>
    <p:extLst>
      <p:ext uri="{BB962C8B-B14F-4D97-AF65-F5344CB8AC3E}">
        <p14:creationId xmlns:p14="http://schemas.microsoft.com/office/powerpoint/2010/main" val="15197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B52270-38C3-437B-AB21-4F7B15730832}"/>
              </a:ext>
            </a:extLst>
          </p:cNvPr>
          <p:cNvSpPr>
            <a:spLocks noGrp="1"/>
          </p:cNvSpPr>
          <p:nvPr>
            <p:ph type="title"/>
          </p:nvPr>
        </p:nvSpPr>
        <p:spPr>
          <a:xfrm>
            <a:off x="838200" y="365125"/>
            <a:ext cx="10515600" cy="917985"/>
          </a:xfrm>
        </p:spPr>
        <p:txBody>
          <a:bodyPr>
            <a:normAutofit/>
          </a:bodyPr>
          <a:lstStyle/>
          <a:p>
            <a:r>
              <a:rPr lang="ja-JP" altLang="en-US" sz="3200" b="1" u="sng" dirty="0" smtClean="0"/>
              <a:t>よく検索されると想定される情報（現時点）</a:t>
            </a:r>
            <a:endParaRPr kumimoji="1" lang="ja-JP" altLang="en-US" sz="3200" b="1" u="sng" dirty="0"/>
          </a:p>
        </p:txBody>
      </p:sp>
      <p:graphicFrame>
        <p:nvGraphicFramePr>
          <p:cNvPr id="4" name="コンテンツ プレースホルダー 3">
            <a:extLst>
              <a:ext uri="{FF2B5EF4-FFF2-40B4-BE49-F238E27FC236}">
                <a16:creationId xmlns:a16="http://schemas.microsoft.com/office/drawing/2014/main" id="{71134FF8-40B3-45A7-ABFD-97A54254987B}"/>
              </a:ext>
            </a:extLst>
          </p:cNvPr>
          <p:cNvGraphicFramePr>
            <a:graphicFrameLocks noGrp="1"/>
          </p:cNvGraphicFramePr>
          <p:nvPr>
            <p:ph idx="1"/>
            <p:extLst>
              <p:ext uri="{D42A27DB-BD31-4B8C-83A1-F6EECF244321}">
                <p14:modId xmlns:p14="http://schemas.microsoft.com/office/powerpoint/2010/main" val="3643742017"/>
              </p:ext>
            </p:extLst>
          </p:nvPr>
        </p:nvGraphicFramePr>
        <p:xfrm>
          <a:off x="838200" y="1085421"/>
          <a:ext cx="10515600" cy="3712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スライド番号プレースホルダー 5"/>
          <p:cNvSpPr>
            <a:spLocks noGrp="1"/>
          </p:cNvSpPr>
          <p:nvPr>
            <p:ph type="sldNum" sz="quarter" idx="12"/>
          </p:nvPr>
        </p:nvSpPr>
        <p:spPr/>
        <p:txBody>
          <a:bodyPr/>
          <a:lstStyle/>
          <a:p>
            <a:fld id="{03946589-08E0-4416-966A-003788EEBAFC}" type="slidenum">
              <a:rPr kumimoji="1" lang="ja-JP" altLang="en-US" sz="1600" smtClean="0"/>
              <a:t>20</a:t>
            </a:fld>
            <a:endParaRPr kumimoji="1" lang="ja-JP" altLang="en-US" sz="1600"/>
          </a:p>
        </p:txBody>
      </p:sp>
    </p:spTree>
    <p:extLst>
      <p:ext uri="{BB962C8B-B14F-4D97-AF65-F5344CB8AC3E}">
        <p14:creationId xmlns:p14="http://schemas.microsoft.com/office/powerpoint/2010/main" val="2701817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B52270-38C3-437B-AB21-4F7B15730832}"/>
              </a:ext>
            </a:extLst>
          </p:cNvPr>
          <p:cNvSpPr>
            <a:spLocks noGrp="1"/>
          </p:cNvSpPr>
          <p:nvPr>
            <p:ph type="title"/>
          </p:nvPr>
        </p:nvSpPr>
        <p:spPr>
          <a:xfrm>
            <a:off x="838200" y="365125"/>
            <a:ext cx="10515600" cy="917985"/>
          </a:xfrm>
        </p:spPr>
        <p:txBody>
          <a:bodyPr>
            <a:normAutofit/>
          </a:bodyPr>
          <a:lstStyle/>
          <a:p>
            <a:r>
              <a:rPr lang="ja-JP" altLang="en-US" sz="3200" b="1" u="sng" dirty="0" smtClean="0"/>
              <a:t>登録支援の取組み</a:t>
            </a:r>
            <a:endParaRPr kumimoji="1" lang="ja-JP" altLang="en-US" sz="3200" b="1" u="sng" dirty="0"/>
          </a:p>
        </p:txBody>
      </p:sp>
      <p:pic>
        <p:nvPicPr>
          <p:cNvPr id="2050" name="Picture 2" descr="説明するスーツ姿の男性のイラスト | 高品質の無料イラスト素材集のイラサポフリー">
            <a:extLst>
              <a:ext uri="{FF2B5EF4-FFF2-40B4-BE49-F238E27FC236}">
                <a16:creationId xmlns:a16="http://schemas.microsoft.com/office/drawing/2014/main" id="{247D4F2E-0933-4922-ABC5-623D9F57D94C}"/>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997574" y="3652198"/>
            <a:ext cx="2661357" cy="2231980"/>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DE5B7DCD-91DD-4839-A66C-02C3A2299CAB}"/>
              </a:ext>
            </a:extLst>
          </p:cNvPr>
          <p:cNvSpPr txBox="1"/>
          <p:nvPr/>
        </p:nvSpPr>
        <p:spPr>
          <a:xfrm>
            <a:off x="838200" y="1085421"/>
            <a:ext cx="10936702" cy="5463034"/>
          </a:xfrm>
          <a:prstGeom prst="rect">
            <a:avLst/>
          </a:prstGeom>
          <a:noFill/>
        </p:spPr>
        <p:txBody>
          <a:bodyPr wrap="square" rtlCol="0">
            <a:spAutoFit/>
          </a:bodyPr>
          <a:lstStyle/>
          <a:p>
            <a:pPr>
              <a:lnSpc>
                <a:spcPct val="150000"/>
              </a:lnSpc>
            </a:pPr>
            <a:r>
              <a:rPr kumimoji="1" lang="ja-JP" altLang="en-US" sz="2400" dirty="0" smtClean="0">
                <a:latin typeface="Meiryo UI" panose="020B0604030504040204" pitchFamily="50" charset="-128"/>
                <a:ea typeface="Meiryo UI" panose="020B0604030504040204" pitchFamily="50" charset="-128"/>
              </a:rPr>
              <a:t>・お得な情報（よくある案件、登録の工夫、</a:t>
            </a:r>
            <a:r>
              <a:rPr kumimoji="1" lang="en-US" altLang="ja-JP" sz="2400" dirty="0" smtClean="0">
                <a:latin typeface="Meiryo UI" panose="020B0604030504040204" pitchFamily="50" charset="-128"/>
                <a:ea typeface="Meiryo UI" panose="020B0604030504040204" pitchFamily="50" charset="-128"/>
              </a:rPr>
              <a:t>FAQ</a:t>
            </a:r>
            <a:r>
              <a:rPr kumimoji="1" lang="ja-JP" altLang="en-US"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など</a:t>
            </a:r>
            <a:r>
              <a:rPr lang="ja-JP" altLang="en-US" sz="2400" dirty="0" smtClean="0">
                <a:latin typeface="Meiryo UI" panose="020B0604030504040204" pitchFamily="50" charset="-128"/>
                <a:ea typeface="Meiryo UI" panose="020B0604030504040204" pitchFamily="50" charset="-128"/>
              </a:rPr>
              <a:t>は随時サイト上でお知らせします</a:t>
            </a:r>
            <a:endParaRPr lang="en-US" altLang="ja-JP" sz="2400" dirty="0" smtClean="0">
              <a:latin typeface="Meiryo UI" panose="020B0604030504040204" pitchFamily="50" charset="-128"/>
              <a:ea typeface="Meiryo UI" panose="020B0604030504040204" pitchFamily="50" charset="-128"/>
            </a:endParaRPr>
          </a:p>
          <a:p>
            <a:pPr>
              <a:lnSpc>
                <a:spcPct val="150000"/>
              </a:lnSpc>
            </a:pPr>
            <a:r>
              <a:rPr lang="ja-JP" altLang="en-US" sz="2400" dirty="0">
                <a:latin typeface="Meiryo UI" panose="020B0604030504040204" pitchFamily="50" charset="-128"/>
                <a:ea typeface="Meiryo UI" panose="020B0604030504040204" pitchFamily="50" charset="-128"/>
              </a:rPr>
              <a:t>・登録説明会は、各支援機関・団体からご要望があれば伺います</a:t>
            </a:r>
            <a:endParaRPr lang="en-US" altLang="ja-JP" sz="2400" dirty="0">
              <a:latin typeface="Meiryo UI" panose="020B0604030504040204" pitchFamily="50" charset="-128"/>
              <a:ea typeface="Meiryo UI" panose="020B0604030504040204" pitchFamily="50" charset="-128"/>
            </a:endParaRPr>
          </a:p>
          <a:p>
            <a:pPr>
              <a:lnSpc>
                <a:spcPct val="150000"/>
              </a:lnSpc>
            </a:pPr>
            <a:endParaRPr lang="en-US" altLang="ja-JP" dirty="0">
              <a:latin typeface="Meiryo UI" panose="020B0604030504040204" pitchFamily="50" charset="-128"/>
              <a:ea typeface="Meiryo UI" panose="020B0604030504040204" pitchFamily="50" charset="-128"/>
            </a:endParaRPr>
          </a:p>
          <a:p>
            <a:pPr>
              <a:lnSpc>
                <a:spcPct val="150000"/>
              </a:lnSpc>
            </a:pP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お問い合わせ</a:t>
            </a:r>
            <a:r>
              <a:rPr lang="en-US" altLang="ja-JP" sz="1600" dirty="0" smtClean="0">
                <a:latin typeface="Meiryo UI" panose="020B0604030504040204" pitchFamily="50" charset="-128"/>
                <a:ea typeface="Meiryo UI" panose="020B0604030504040204" pitchFamily="50" charset="-128"/>
              </a:rPr>
              <a:t>】</a:t>
            </a:r>
          </a:p>
          <a:p>
            <a:pPr>
              <a:lnSpc>
                <a:spcPct val="150000"/>
              </a:lnSpc>
            </a:pPr>
            <a:r>
              <a:rPr lang="ja-JP" altLang="en-US" sz="1600" dirty="0">
                <a:latin typeface="Meiryo UI" panose="020B0604030504040204" pitchFamily="50" charset="-128"/>
                <a:ea typeface="Meiryo UI" panose="020B0604030504040204" pitchFamily="50" charset="-128"/>
              </a:rPr>
              <a:t>〇</a:t>
            </a:r>
            <a:r>
              <a:rPr kumimoji="1" lang="ja-JP" altLang="en-US" sz="1600" dirty="0" smtClean="0">
                <a:latin typeface="Meiryo UI" panose="020B0604030504040204" pitchFamily="50" charset="-128"/>
                <a:ea typeface="Meiryo UI" panose="020B0604030504040204" pitchFamily="50" charset="-128"/>
              </a:rPr>
              <a:t>登録促進に関すること</a:t>
            </a:r>
            <a:endParaRPr kumimoji="1" lang="en-US" altLang="ja-JP" sz="1600" dirty="0" smtClean="0">
              <a:latin typeface="Meiryo UI" panose="020B0604030504040204" pitchFamily="50" charset="-128"/>
              <a:ea typeface="Meiryo UI" panose="020B0604030504040204" pitchFamily="50" charset="-128"/>
            </a:endParaRPr>
          </a:p>
          <a:p>
            <a:pPr>
              <a:lnSpc>
                <a:spcPct val="150000"/>
              </a:lnSpc>
            </a:pPr>
            <a:r>
              <a:rPr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万博商談も</a:t>
            </a:r>
            <a:r>
              <a:rPr kumimoji="1" lang="ja-JP" altLang="en-US" sz="1600" dirty="0" err="1" smtClean="0">
                <a:latin typeface="Meiryo UI" panose="020B0604030504040204" pitchFamily="50" charset="-128"/>
                <a:ea typeface="Meiryo UI" panose="020B0604030504040204" pitchFamily="50" charset="-128"/>
              </a:rPr>
              <a:t>ずやん</a:t>
            </a:r>
            <a:r>
              <a:rPr kumimoji="1" lang="ja-JP" altLang="en-US" sz="1600" dirty="0" smtClean="0">
                <a:latin typeface="Meiryo UI" panose="020B0604030504040204" pitchFamily="50" charset="-128"/>
                <a:ea typeface="Meiryo UI" panose="020B0604030504040204" pitchFamily="50" charset="-128"/>
              </a:rPr>
              <a:t>モール推進プロジェクトチーム（キャリアリンク㈱内）</a:t>
            </a:r>
            <a:endParaRPr kumimoji="1" lang="en-US" altLang="ja-JP" sz="1600" dirty="0" smtClean="0">
              <a:latin typeface="Meiryo UI" panose="020B0604030504040204" pitchFamily="50" charset="-128"/>
              <a:ea typeface="Meiryo UI" panose="020B0604030504040204" pitchFamily="50" charset="-128"/>
            </a:endParaRPr>
          </a:p>
          <a:p>
            <a:r>
              <a:rPr lang="ja-JP" altLang="en-US" sz="1600" spc="300" dirty="0" smtClean="0">
                <a:latin typeface="Meiryo UI" panose="020B0604030504040204" pitchFamily="50" charset="-128"/>
                <a:ea typeface="Meiryo UI" panose="020B0604030504040204" pitchFamily="50" charset="-128"/>
              </a:rPr>
              <a:t>　</a:t>
            </a:r>
            <a:r>
              <a:rPr lang="en-US" altLang="ja-JP" sz="1600" spc="300" dirty="0" smtClean="0">
                <a:latin typeface="Meiryo UI" panose="020B0604030504040204" pitchFamily="50" charset="-128"/>
                <a:ea typeface="Meiryo UI" panose="020B0604030504040204" pitchFamily="50" charset="-128"/>
              </a:rPr>
              <a:t>TEL</a:t>
            </a:r>
            <a:r>
              <a:rPr lang="ja-JP" altLang="en-US" sz="1600" spc="300" dirty="0">
                <a:latin typeface="Meiryo UI" panose="020B0604030504040204" pitchFamily="50" charset="-128"/>
                <a:ea typeface="Meiryo UI" panose="020B0604030504040204" pitchFamily="50" charset="-128"/>
              </a:rPr>
              <a:t>：</a:t>
            </a:r>
            <a:r>
              <a:rPr lang="en-US" altLang="ja-JP" sz="1600" spc="300" dirty="0">
                <a:latin typeface="Meiryo UI" panose="020B0604030504040204" pitchFamily="50" charset="-128"/>
                <a:ea typeface="Meiryo UI" panose="020B0604030504040204" pitchFamily="50" charset="-128"/>
              </a:rPr>
              <a:t>070-3107-1588</a:t>
            </a:r>
            <a:endParaRPr lang="en-US" altLang="ja-JP" sz="1600" u="sng" spc="300" dirty="0">
              <a:latin typeface="Meiryo UI" panose="020B0604030504040204" pitchFamily="50" charset="-128"/>
              <a:ea typeface="Meiryo UI" panose="020B0604030504040204" pitchFamily="50" charset="-128"/>
            </a:endParaRPr>
          </a:p>
          <a:p>
            <a:r>
              <a:rPr lang="ja-JP" altLang="en-US" sz="1600" spc="300" dirty="0" smtClean="0">
                <a:latin typeface="Meiryo UI" panose="020B0604030504040204" pitchFamily="50" charset="-128"/>
                <a:ea typeface="Meiryo UI" panose="020B0604030504040204" pitchFamily="50" charset="-128"/>
              </a:rPr>
              <a:t>　</a:t>
            </a:r>
            <a:r>
              <a:rPr lang="en-US" altLang="ja-JP" sz="1600" spc="300" dirty="0" smtClean="0">
                <a:latin typeface="Meiryo UI" panose="020B0604030504040204" pitchFamily="50" charset="-128"/>
                <a:ea typeface="Meiryo UI" panose="020B0604030504040204" pitchFamily="50" charset="-128"/>
              </a:rPr>
              <a:t>Mail</a:t>
            </a:r>
            <a:r>
              <a:rPr lang="ja-JP" altLang="en-US" sz="1600" spc="300" dirty="0">
                <a:latin typeface="Meiryo UI" panose="020B0604030504040204" pitchFamily="50" charset="-128"/>
                <a:ea typeface="Meiryo UI" panose="020B0604030504040204" pitchFamily="50" charset="-128"/>
              </a:rPr>
              <a:t>：</a:t>
            </a:r>
            <a:r>
              <a:rPr lang="en-US" altLang="ja-JP" sz="1600" spc="300" dirty="0" smtClean="0">
                <a:latin typeface="Meiryo UI" panose="020B0604030504040204" pitchFamily="50" charset="-128"/>
                <a:ea typeface="Meiryo UI" panose="020B0604030504040204" pitchFamily="50" charset="-128"/>
                <a:hlinkClick r:id="rId3"/>
              </a:rPr>
              <a:t>team-mozuyanmall@careerlink.co.jp</a:t>
            </a:r>
            <a:endParaRPr lang="en-US" altLang="ja-JP" sz="1600" spc="300" dirty="0" smtClean="0">
              <a:latin typeface="Meiryo UI" panose="020B0604030504040204" pitchFamily="50" charset="-128"/>
              <a:ea typeface="Meiryo UI" panose="020B0604030504040204" pitchFamily="50" charset="-128"/>
            </a:endParaRPr>
          </a:p>
          <a:p>
            <a:r>
              <a:rPr lang="en-US" altLang="ja-JP" sz="1600" spc="300" dirty="0">
                <a:latin typeface="Meiryo UI" panose="020B0604030504040204" pitchFamily="50" charset="-128"/>
                <a:ea typeface="Meiryo UI" panose="020B0604030504040204" pitchFamily="50" charset="-128"/>
              </a:rPr>
              <a:t> </a:t>
            </a:r>
            <a:r>
              <a:rPr lang="en-US" altLang="ja-JP" sz="1600" spc="300" dirty="0" smtClean="0">
                <a:latin typeface="Meiryo UI" panose="020B0604030504040204" pitchFamily="50" charset="-128"/>
                <a:ea typeface="Meiryo UI" panose="020B0604030504040204" pitchFamily="50" charset="-128"/>
              </a:rPr>
              <a:t>9:00~16:30(</a:t>
            </a:r>
            <a:r>
              <a:rPr lang="ja-JP" altLang="en-US" sz="1600" spc="300" dirty="0" smtClean="0">
                <a:latin typeface="Meiryo UI" panose="020B0604030504040204" pitchFamily="50" charset="-128"/>
                <a:ea typeface="Meiryo UI" panose="020B0604030504040204" pitchFamily="50" charset="-128"/>
              </a:rPr>
              <a:t>土日祝・年末年始を除く</a:t>
            </a:r>
            <a:r>
              <a:rPr lang="en-US" altLang="ja-JP" sz="1600" spc="300" dirty="0" smtClean="0">
                <a:latin typeface="Meiryo UI" panose="020B0604030504040204" pitchFamily="50" charset="-128"/>
                <a:ea typeface="Meiryo UI" panose="020B0604030504040204" pitchFamily="50" charset="-128"/>
              </a:rPr>
              <a:t>)</a:t>
            </a:r>
          </a:p>
          <a:p>
            <a:endParaRPr kumimoji="1" lang="en-US" altLang="ja-JP" sz="1600" dirty="0" smtClean="0">
              <a:latin typeface="Meiryo UI" panose="020B0604030504040204" pitchFamily="50" charset="-128"/>
              <a:ea typeface="Meiryo UI" panose="020B0604030504040204" pitchFamily="50" charset="-128"/>
            </a:endParaRPr>
          </a:p>
          <a:p>
            <a:pPr>
              <a:lnSpc>
                <a:spcPct val="150000"/>
              </a:lnSpc>
            </a:pPr>
            <a:r>
              <a:rPr lang="ja-JP" altLang="en-US" sz="1600" dirty="0">
                <a:latin typeface="Meiryo UI" panose="020B0604030504040204" pitchFamily="50" charset="-128"/>
                <a:ea typeface="Meiryo UI" panose="020B0604030504040204" pitchFamily="50" charset="-128"/>
              </a:rPr>
              <a:t>〇</a:t>
            </a:r>
            <a:r>
              <a:rPr lang="ja-JP" altLang="en-US" sz="1600" dirty="0" smtClean="0">
                <a:latin typeface="Meiryo UI" panose="020B0604030504040204" pitchFamily="50" charset="-128"/>
                <a:ea typeface="Meiryo UI" panose="020B0604030504040204" pitchFamily="50" charset="-128"/>
              </a:rPr>
              <a:t>システムの操作方法や運用に</a:t>
            </a:r>
            <a:r>
              <a:rPr lang="ja-JP" altLang="en-US" sz="1600" dirty="0">
                <a:latin typeface="Meiryo UI" panose="020B0604030504040204" pitchFamily="50" charset="-128"/>
                <a:ea typeface="Meiryo UI" panose="020B0604030504040204" pitchFamily="50" charset="-128"/>
              </a:rPr>
              <a:t>関すること</a:t>
            </a:r>
            <a:endParaRPr lang="en-US" altLang="ja-JP" sz="1600" dirty="0" smtClean="0">
              <a:latin typeface="Meiryo UI" panose="020B0604030504040204" pitchFamily="50" charset="-128"/>
              <a:ea typeface="Meiryo UI" panose="020B0604030504040204" pitchFamily="50" charset="-128"/>
            </a:endParaRPr>
          </a:p>
          <a:p>
            <a:pPr>
              <a:lnSpc>
                <a:spcPct val="150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万博商談も</a:t>
            </a:r>
            <a:r>
              <a:rPr lang="ja-JP" altLang="en-US" sz="1600" dirty="0" err="1" smtClean="0">
                <a:latin typeface="Meiryo UI" panose="020B0604030504040204" pitchFamily="50" charset="-128"/>
                <a:ea typeface="Meiryo UI" panose="020B0604030504040204" pitchFamily="50" charset="-128"/>
              </a:rPr>
              <a:t>ずやん</a:t>
            </a:r>
            <a:r>
              <a:rPr lang="ja-JP" altLang="en-US" sz="1600" dirty="0" smtClean="0">
                <a:latin typeface="Meiryo UI" panose="020B0604030504040204" pitchFamily="50" charset="-128"/>
                <a:ea typeface="Meiryo UI" panose="020B0604030504040204" pitchFamily="50" charset="-128"/>
              </a:rPr>
              <a:t>モール事務局　（大阪商工会議所内）</a:t>
            </a:r>
            <a:endParaRPr lang="en-US" altLang="ja-JP" sz="1600" dirty="0" smtClean="0">
              <a:latin typeface="Meiryo UI" panose="020B0604030504040204" pitchFamily="50" charset="-128"/>
              <a:ea typeface="Meiryo UI" panose="020B0604030504040204" pitchFamily="50" charset="-128"/>
            </a:endParaRPr>
          </a:p>
          <a:p>
            <a:r>
              <a:rPr lang="ja-JP" altLang="en-US" sz="1600" spc="300" dirty="0" smtClean="0">
                <a:latin typeface="Meiryo UI" panose="020B0604030504040204" pitchFamily="50" charset="-128"/>
                <a:ea typeface="Meiryo UI" panose="020B0604030504040204" pitchFamily="50" charset="-128"/>
              </a:rPr>
              <a:t>　</a:t>
            </a:r>
            <a:r>
              <a:rPr lang="en-US" altLang="ja-JP" sz="1600" spc="300" dirty="0" smtClean="0">
                <a:latin typeface="Meiryo UI" panose="020B0604030504040204" pitchFamily="50" charset="-128"/>
                <a:ea typeface="Meiryo UI" panose="020B0604030504040204" pitchFamily="50" charset="-128"/>
              </a:rPr>
              <a:t>TEL</a:t>
            </a:r>
            <a:r>
              <a:rPr lang="ja-JP" altLang="en-US" sz="1600" spc="300" dirty="0">
                <a:latin typeface="Meiryo UI" panose="020B0604030504040204" pitchFamily="50" charset="-128"/>
                <a:ea typeface="Meiryo UI" panose="020B0604030504040204" pitchFamily="50" charset="-128"/>
              </a:rPr>
              <a:t>：</a:t>
            </a:r>
            <a:r>
              <a:rPr lang="en-US" altLang="ja-JP" sz="1600" spc="300" dirty="0" smtClean="0">
                <a:latin typeface="Meiryo UI" panose="020B0604030504040204" pitchFamily="50" charset="-128"/>
                <a:ea typeface="Meiryo UI" panose="020B0604030504040204" pitchFamily="50" charset="-128"/>
              </a:rPr>
              <a:t>06-6944-6240</a:t>
            </a:r>
            <a:endParaRPr lang="en-US" altLang="ja-JP" sz="1600" u="sng" spc="300" dirty="0">
              <a:latin typeface="Meiryo UI" panose="020B0604030504040204" pitchFamily="50" charset="-128"/>
              <a:ea typeface="Meiryo UI" panose="020B0604030504040204" pitchFamily="50" charset="-128"/>
            </a:endParaRPr>
          </a:p>
          <a:p>
            <a:r>
              <a:rPr lang="ja-JP" altLang="en-US" sz="1600" spc="300" dirty="0">
                <a:latin typeface="Meiryo UI" panose="020B0604030504040204" pitchFamily="50" charset="-128"/>
                <a:ea typeface="Meiryo UI" panose="020B0604030504040204" pitchFamily="50" charset="-128"/>
              </a:rPr>
              <a:t>　</a:t>
            </a:r>
            <a:r>
              <a:rPr lang="en-US" altLang="ja-JP" sz="1600" spc="300" dirty="0">
                <a:latin typeface="Meiryo UI" panose="020B0604030504040204" pitchFamily="50" charset="-128"/>
                <a:ea typeface="Meiryo UI" panose="020B0604030504040204" pitchFamily="50" charset="-128"/>
              </a:rPr>
              <a:t>Mail</a:t>
            </a:r>
            <a:r>
              <a:rPr lang="ja-JP" altLang="en-US" sz="1600" spc="300" dirty="0" smtClean="0">
                <a:latin typeface="Meiryo UI" panose="020B0604030504040204" pitchFamily="50" charset="-128"/>
                <a:ea typeface="Meiryo UI" panose="020B0604030504040204" pitchFamily="50" charset="-128"/>
              </a:rPr>
              <a:t>：</a:t>
            </a:r>
            <a:r>
              <a:rPr lang="en-US" altLang="ja-JP" sz="1600" spc="300" dirty="0" smtClean="0">
                <a:latin typeface="Meiryo UI" panose="020B0604030504040204" pitchFamily="50" charset="-128"/>
                <a:ea typeface="Meiryo UI" panose="020B0604030504040204" pitchFamily="50" charset="-128"/>
                <a:hlinkClick r:id="rId4"/>
              </a:rPr>
              <a:t>mozuyanmall@expo-mozuyanmall.jp</a:t>
            </a:r>
            <a:endParaRPr lang="en-US" altLang="ja-JP" sz="1600" spc="300" dirty="0" smtClean="0">
              <a:latin typeface="Meiryo UI" panose="020B0604030504040204" pitchFamily="50" charset="-128"/>
              <a:ea typeface="Meiryo UI" panose="020B0604030504040204" pitchFamily="50" charset="-128"/>
            </a:endParaRPr>
          </a:p>
          <a:p>
            <a:r>
              <a:rPr lang="ja-JP" altLang="en-US" sz="1600" spc="300" dirty="0" smtClean="0">
                <a:latin typeface="Meiryo UI" panose="020B0604030504040204" pitchFamily="50" charset="-128"/>
                <a:ea typeface="Meiryo UI" panose="020B0604030504040204" pitchFamily="50" charset="-128"/>
              </a:rPr>
              <a:t>　</a:t>
            </a:r>
            <a:r>
              <a:rPr lang="en-US" altLang="ja-JP" sz="1600" spc="300" dirty="0" smtClean="0">
                <a:latin typeface="Meiryo UI" panose="020B0604030504040204" pitchFamily="50" charset="-128"/>
                <a:ea typeface="Meiryo UI" panose="020B0604030504040204" pitchFamily="50" charset="-128"/>
              </a:rPr>
              <a:t>9:00~12:00 13:00~16:30(</a:t>
            </a:r>
            <a:r>
              <a:rPr lang="ja-JP" altLang="en-US" sz="1600" spc="300" dirty="0" smtClean="0">
                <a:latin typeface="Meiryo UI" panose="020B0604030504040204" pitchFamily="50" charset="-128"/>
                <a:ea typeface="Meiryo UI" panose="020B0604030504040204" pitchFamily="50" charset="-128"/>
              </a:rPr>
              <a:t>土日祝・年末年始・</a:t>
            </a:r>
            <a:r>
              <a:rPr lang="en-US" altLang="ja-JP" sz="1600" spc="300" dirty="0" smtClean="0">
                <a:latin typeface="Meiryo UI" panose="020B0604030504040204" pitchFamily="50" charset="-128"/>
                <a:ea typeface="Meiryo UI" panose="020B0604030504040204" pitchFamily="50" charset="-128"/>
              </a:rPr>
              <a:t>8/15</a:t>
            </a:r>
            <a:r>
              <a:rPr lang="ja-JP" altLang="en-US" sz="1600" spc="300" dirty="0" smtClean="0">
                <a:latin typeface="Meiryo UI" panose="020B0604030504040204" pitchFamily="50" charset="-128"/>
                <a:ea typeface="Meiryo UI" panose="020B0604030504040204" pitchFamily="50" charset="-128"/>
              </a:rPr>
              <a:t>を除く</a:t>
            </a:r>
            <a:r>
              <a:rPr lang="en-US" altLang="ja-JP" sz="1600" spc="300" dirty="0" smtClean="0">
                <a:latin typeface="Meiryo UI" panose="020B0604030504040204" pitchFamily="50" charset="-128"/>
                <a:ea typeface="Meiryo UI" panose="020B0604030504040204" pitchFamily="50" charset="-128"/>
              </a:rPr>
              <a:t>)</a:t>
            </a:r>
          </a:p>
          <a:p>
            <a:endParaRPr kumimoji="1" lang="en-US" altLang="ja-JP"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03946589-08E0-4416-966A-003788EEBAFC}" type="slidenum">
              <a:rPr kumimoji="1" lang="ja-JP" altLang="en-US" sz="1600" smtClean="0"/>
              <a:t>21</a:t>
            </a:fld>
            <a:endParaRPr kumimoji="1" lang="ja-JP" altLang="en-US" sz="1600"/>
          </a:p>
        </p:txBody>
      </p:sp>
    </p:spTree>
    <p:extLst>
      <p:ext uri="{BB962C8B-B14F-4D97-AF65-F5344CB8AC3E}">
        <p14:creationId xmlns:p14="http://schemas.microsoft.com/office/powerpoint/2010/main" val="4062666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図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2259" y="4625056"/>
            <a:ext cx="1530029" cy="1147523"/>
          </a:xfrm>
          <a:prstGeom prst="rect">
            <a:avLst/>
          </a:prstGeom>
        </p:spPr>
      </p:pic>
      <p:pic>
        <p:nvPicPr>
          <p:cNvPr id="30" name="図 2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67307" y="2396628"/>
            <a:ext cx="653876" cy="775932"/>
          </a:xfrm>
          <a:prstGeom prst="rect">
            <a:avLst/>
          </a:prstGeom>
        </p:spPr>
      </p:pic>
      <p:sp>
        <p:nvSpPr>
          <p:cNvPr id="23" name="正方形/長方形 22">
            <a:extLst>
              <a:ext uri="{FF2B5EF4-FFF2-40B4-BE49-F238E27FC236}">
                <a16:creationId xmlns:a16="http://schemas.microsoft.com/office/drawing/2014/main" id="{825CD048-1CB4-5248-8C4F-366F80C7A711}"/>
              </a:ext>
            </a:extLst>
          </p:cNvPr>
          <p:cNvSpPr/>
          <p:nvPr/>
        </p:nvSpPr>
        <p:spPr>
          <a:xfrm>
            <a:off x="5398" y="1030156"/>
            <a:ext cx="12186602" cy="1282854"/>
          </a:xfrm>
          <a:prstGeom prst="rect">
            <a:avLst/>
          </a:prstGeom>
          <a:solidFill>
            <a:schemeClr val="accent2">
              <a:lumMod val="40000"/>
              <a:lumOff val="60000"/>
            </a:schemeClr>
          </a:solidFill>
        </p:spPr>
        <p:txBody>
          <a:bodyPr wrap="square" anchor="ctr">
            <a:noAutofit/>
          </a:bodyPr>
          <a:lstStyle/>
          <a:p>
            <a:pPr marL="261938" lvl="0" indent="-261938" fontAlgn="ctr">
              <a:lnSpc>
                <a:spcPts val="2800"/>
              </a:lnSpc>
              <a:defRPr/>
            </a:pPr>
            <a:r>
              <a:rPr lang="ja-JP" altLang="en-US" sz="2200" b="1" dirty="0">
                <a:latin typeface="Meiryo UI" panose="020B0604030504040204" pitchFamily="50" charset="-128"/>
                <a:ea typeface="Meiryo UI" panose="020B0604030504040204" pitchFamily="50" charset="-128"/>
              </a:rPr>
              <a:t>◆万博関連の取引支援サイト「万博商談も</a:t>
            </a:r>
            <a:r>
              <a:rPr lang="ja-JP" altLang="en-US" sz="2200" b="1" dirty="0" err="1">
                <a:latin typeface="Meiryo UI" panose="020B0604030504040204" pitchFamily="50" charset="-128"/>
                <a:ea typeface="Meiryo UI" panose="020B0604030504040204" pitchFamily="50" charset="-128"/>
              </a:rPr>
              <a:t>ずやん</a:t>
            </a:r>
            <a:r>
              <a:rPr lang="ja-JP" altLang="en-US" sz="2200" b="1" dirty="0">
                <a:latin typeface="Meiryo UI" panose="020B0604030504040204" pitchFamily="50" charset="-128"/>
                <a:ea typeface="Meiryo UI" panose="020B0604030504040204" pitchFamily="50" charset="-128"/>
              </a:rPr>
              <a:t>モール」の運用を６月</a:t>
            </a:r>
            <a:r>
              <a:rPr lang="en-US" altLang="ja-JP" sz="2200" b="1" dirty="0">
                <a:latin typeface="Meiryo UI" panose="020B0604030504040204" pitchFamily="50" charset="-128"/>
                <a:ea typeface="Meiryo UI" panose="020B0604030504040204" pitchFamily="50" charset="-128"/>
              </a:rPr>
              <a:t>22</a:t>
            </a:r>
            <a:r>
              <a:rPr lang="ja-JP" altLang="en-US" sz="2200" b="1" dirty="0">
                <a:latin typeface="Meiryo UI" panose="020B0604030504040204" pitchFamily="50" charset="-128"/>
                <a:ea typeface="Meiryo UI" panose="020B0604030504040204" pitchFamily="50" charset="-128"/>
              </a:rPr>
              <a:t>日（木）より開始！</a:t>
            </a:r>
            <a:endParaRPr lang="en-US" altLang="ja-JP" sz="2200" b="1" dirty="0">
              <a:latin typeface="Meiryo UI" panose="020B0604030504040204" pitchFamily="50" charset="-128"/>
              <a:ea typeface="Meiryo UI" panose="020B0604030504040204" pitchFamily="50" charset="-128"/>
            </a:endParaRPr>
          </a:p>
          <a:p>
            <a:pPr marL="261938" lvl="0" indent="-261938" fontAlgn="ctr">
              <a:lnSpc>
                <a:spcPts val="2800"/>
              </a:lnSpc>
              <a:defRPr/>
            </a:pPr>
            <a:r>
              <a:rPr lang="ja-JP" altLang="en-US" sz="2200" b="1" dirty="0">
                <a:latin typeface="Meiryo UI" panose="020B0604030504040204" pitchFamily="50" charset="-128"/>
                <a:ea typeface="Meiryo UI" panose="020B0604030504040204" pitchFamily="50" charset="-128"/>
              </a:rPr>
              <a:t>◆万博に向けて発生するさまざまな需要・調達を、地元大阪の事業者が取り込めるよう受発注を支援！</a:t>
            </a:r>
            <a:endParaRPr lang="en-US" altLang="ja-JP" sz="2200" b="1" dirty="0">
              <a:latin typeface="Meiryo UI" panose="020B0604030504040204" pitchFamily="50" charset="-128"/>
              <a:ea typeface="Meiryo UI" panose="020B0604030504040204" pitchFamily="50" charset="-128"/>
            </a:endParaRPr>
          </a:p>
          <a:p>
            <a:pPr marL="261938" lvl="0" indent="-261938" fontAlgn="ctr">
              <a:lnSpc>
                <a:spcPts val="2800"/>
              </a:lnSpc>
              <a:defRPr/>
            </a:pPr>
            <a:r>
              <a:rPr lang="ja-JP" altLang="en-US" sz="2200" b="1" dirty="0">
                <a:latin typeface="Meiryo UI" panose="020B0604030504040204" pitchFamily="50" charset="-128"/>
                <a:ea typeface="Meiryo UI" panose="020B0604030504040204" pitchFamily="50" charset="-128"/>
              </a:rPr>
              <a:t>◆府内事業者の皆様はぜひご登録を！</a:t>
            </a:r>
            <a:endParaRPr lang="en-US" altLang="ja-JP" sz="2200" b="1" dirty="0">
              <a:latin typeface="Meiryo UI" panose="020B0604030504040204" pitchFamily="50" charset="-128"/>
              <a:ea typeface="Meiryo UI" panose="020B0604030504040204" pitchFamily="50" charset="-128"/>
            </a:endParaRPr>
          </a:p>
        </p:txBody>
      </p:sp>
      <p:sp>
        <p:nvSpPr>
          <p:cNvPr id="17" name="正方形/長方形 16"/>
          <p:cNvSpPr/>
          <p:nvPr/>
        </p:nvSpPr>
        <p:spPr>
          <a:xfrm>
            <a:off x="214993" y="5884178"/>
            <a:ext cx="11725410" cy="475229"/>
          </a:xfrm>
          <a:prstGeom prst="rect">
            <a:avLst/>
          </a:prstGeom>
          <a:pattFill prst="pct25">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b="1" dirty="0">
                <a:solidFill>
                  <a:schemeClr val="tx1"/>
                </a:solidFill>
                <a:latin typeface="Meiryo UI" panose="020B0604030504040204" pitchFamily="50" charset="-128"/>
                <a:ea typeface="Meiryo UI" panose="020B0604030504040204" pitchFamily="50" charset="-128"/>
              </a:rPr>
              <a:t> も</a:t>
            </a:r>
            <a:r>
              <a:rPr kumimoji="1" lang="ja-JP" altLang="en-US" sz="2200" b="1" dirty="0" err="1">
                <a:solidFill>
                  <a:schemeClr val="tx1"/>
                </a:solidFill>
                <a:latin typeface="Meiryo UI" panose="020B0604030504040204" pitchFamily="50" charset="-128"/>
                <a:ea typeface="Meiryo UI" panose="020B0604030504040204" pitchFamily="50" charset="-128"/>
              </a:rPr>
              <a:t>ずやん</a:t>
            </a:r>
            <a:r>
              <a:rPr kumimoji="1" lang="ja-JP" altLang="en-US" sz="2200" b="1" dirty="0">
                <a:solidFill>
                  <a:schemeClr val="tx1"/>
                </a:solidFill>
                <a:latin typeface="Meiryo UI" panose="020B0604030504040204" pitchFamily="50" charset="-128"/>
                <a:ea typeface="Meiryo UI" panose="020B0604030504040204" pitchFamily="50" charset="-128"/>
              </a:rPr>
              <a:t>モールで新たなビジネスチャンスをつかみましょう！まずは登録から →　　</a:t>
            </a:r>
          </a:p>
        </p:txBody>
      </p:sp>
      <p:sp>
        <p:nvSpPr>
          <p:cNvPr id="26" name="角丸四角形 25"/>
          <p:cNvSpPr/>
          <p:nvPr/>
        </p:nvSpPr>
        <p:spPr>
          <a:xfrm>
            <a:off x="9197544" y="5884178"/>
            <a:ext cx="1951974" cy="3691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err="1">
                <a:solidFill>
                  <a:schemeClr val="tx1"/>
                </a:solidFill>
                <a:latin typeface="Meiryo UI" panose="020B0604030504040204" pitchFamily="50" charset="-128"/>
                <a:ea typeface="Meiryo UI" panose="020B0604030504040204" pitchFamily="50" charset="-128"/>
              </a:rPr>
              <a:t>もずやん</a:t>
            </a:r>
            <a:r>
              <a:rPr kumimoji="1" lang="ja-JP" altLang="en-US" sz="2000" b="1" dirty="0">
                <a:solidFill>
                  <a:schemeClr val="tx1"/>
                </a:solidFill>
                <a:latin typeface="Meiryo UI" panose="020B0604030504040204" pitchFamily="50" charset="-128"/>
                <a:ea typeface="Meiryo UI" panose="020B0604030504040204" pitchFamily="50" charset="-128"/>
              </a:rPr>
              <a:t>モール</a:t>
            </a:r>
          </a:p>
        </p:txBody>
      </p:sp>
      <p:sp>
        <p:nvSpPr>
          <p:cNvPr id="28" name="角丸四角形 27"/>
          <p:cNvSpPr/>
          <p:nvPr/>
        </p:nvSpPr>
        <p:spPr>
          <a:xfrm>
            <a:off x="11241848" y="5884178"/>
            <a:ext cx="461302" cy="39115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a:t>
            </a:r>
          </a:p>
        </p:txBody>
      </p:sp>
      <p:sp>
        <p:nvSpPr>
          <p:cNvPr id="35" name="テキスト ボックス 34"/>
          <p:cNvSpPr txBox="1"/>
          <p:nvPr/>
        </p:nvSpPr>
        <p:spPr>
          <a:xfrm>
            <a:off x="573522" y="6330574"/>
            <a:ext cx="11004936"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お問い合わせ：万博商談も</a:t>
            </a:r>
            <a:r>
              <a:rPr kumimoji="1" lang="ja-JP" altLang="en-US" sz="1400" dirty="0" err="1">
                <a:latin typeface="Meiryo UI" panose="020B0604030504040204" pitchFamily="50" charset="-128"/>
                <a:ea typeface="Meiryo UI" panose="020B0604030504040204" pitchFamily="50" charset="-128"/>
              </a:rPr>
              <a:t>ずやん</a:t>
            </a:r>
            <a:r>
              <a:rPr kumimoji="1" lang="ja-JP" altLang="en-US" sz="1400" dirty="0">
                <a:latin typeface="Meiryo UI" panose="020B0604030504040204" pitchFamily="50" charset="-128"/>
                <a:ea typeface="Meiryo UI" panose="020B0604030504040204" pitchFamily="50" charset="-128"/>
              </a:rPr>
              <a:t>モール事務局　☎</a:t>
            </a:r>
            <a:r>
              <a:rPr kumimoji="1" lang="en-US" altLang="ja-JP" sz="1400" dirty="0">
                <a:latin typeface="Meiryo UI" panose="020B0604030504040204" pitchFamily="50" charset="-128"/>
                <a:ea typeface="Meiryo UI" panose="020B0604030504040204" pitchFamily="50" charset="-128"/>
              </a:rPr>
              <a:t>06-6944-6240</a:t>
            </a:r>
            <a:r>
              <a:rPr kumimoji="1" lang="ja-JP" altLang="en-US" sz="1400" dirty="0">
                <a:latin typeface="Meiryo UI" panose="020B0604030504040204" pitchFamily="50" charset="-128"/>
                <a:ea typeface="Meiryo UI" panose="020B0604030504040204" pitchFamily="50" charset="-128"/>
              </a:rPr>
              <a:t>（平日 </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12</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13</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16</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30</a:t>
            </a:r>
            <a:r>
              <a:rPr kumimoji="1" lang="ja-JP" altLang="en-US" sz="1400" dirty="0">
                <a:latin typeface="Meiryo UI" panose="020B0604030504040204" pitchFamily="50" charset="-128"/>
                <a:ea typeface="Meiryo UI" panose="020B0604030504040204" pitchFamily="50" charset="-128"/>
              </a:rPr>
              <a:t>分（土日祝、年末年始、</a:t>
            </a:r>
            <a:r>
              <a:rPr kumimoji="1" lang="en-US" altLang="ja-JP" sz="1400" dirty="0">
                <a:latin typeface="Meiryo UI" panose="020B0604030504040204" pitchFamily="50" charset="-128"/>
                <a:ea typeface="Meiryo UI" panose="020B0604030504040204" pitchFamily="50" charset="-128"/>
              </a:rPr>
              <a:t>8/15</a:t>
            </a:r>
            <a:r>
              <a:rPr kumimoji="1" lang="ja-JP" altLang="en-US" sz="1400" dirty="0">
                <a:latin typeface="Meiryo UI" panose="020B0604030504040204" pitchFamily="50" charset="-128"/>
                <a:ea typeface="Meiryo UI" panose="020B0604030504040204" pitchFamily="50" charset="-128"/>
              </a:rPr>
              <a:t>を除く））</a:t>
            </a:r>
          </a:p>
        </p:txBody>
      </p:sp>
      <p:sp>
        <p:nvSpPr>
          <p:cNvPr id="31" name="テキスト ボックス 30"/>
          <p:cNvSpPr txBox="1"/>
          <p:nvPr/>
        </p:nvSpPr>
        <p:spPr>
          <a:xfrm>
            <a:off x="598620" y="3015048"/>
            <a:ext cx="1542914" cy="123111"/>
          </a:xfrm>
          <a:prstGeom prst="rect">
            <a:avLst/>
          </a:prstGeom>
          <a:noFill/>
        </p:spPr>
        <p:txBody>
          <a:bodyPr wrap="square" lIns="0" tIns="0" rIns="0" bIns="0" rtlCol="0">
            <a:spAutoFit/>
          </a:bodyPr>
          <a:lstStyle/>
          <a:p>
            <a:pPr algn="ctr"/>
            <a:r>
              <a:rPr lang="en-US" altLang="ja-JP" sz="800" dirty="0">
                <a:latin typeface="Meiryo UI" panose="020B0604030504040204" pitchFamily="50" charset="-128"/>
                <a:ea typeface="Meiryo UI" panose="020B0604030504040204" pitchFamily="50" charset="-128"/>
              </a:rPr>
              <a:t>©2014</a:t>
            </a:r>
            <a:r>
              <a:rPr lang="ja-JP" altLang="en-US" sz="800" dirty="0">
                <a:latin typeface="Meiryo UI" panose="020B0604030504040204" pitchFamily="50" charset="-128"/>
                <a:ea typeface="Meiryo UI" panose="020B0604030504040204" pitchFamily="50" charset="-128"/>
              </a:rPr>
              <a:t>大阪府も</a:t>
            </a:r>
            <a:r>
              <a:rPr lang="ja-JP" altLang="en-US" sz="800" dirty="0" err="1">
                <a:latin typeface="Meiryo UI" panose="020B0604030504040204" pitchFamily="50" charset="-128"/>
                <a:ea typeface="Meiryo UI" panose="020B0604030504040204" pitchFamily="50" charset="-128"/>
              </a:rPr>
              <a:t>ずやん</a:t>
            </a:r>
            <a:endParaRPr kumimoji="1" lang="ja-JP" altLang="en-US" sz="4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875177" y="2536208"/>
            <a:ext cx="4166379" cy="307777"/>
          </a:xfrm>
          <a:prstGeom prst="rect">
            <a:avLst/>
          </a:prstGeom>
          <a:noFill/>
        </p:spPr>
        <p:txBody>
          <a:bodyPr wrap="square" lIns="0" tIns="0" rIns="0" bIns="0" rtlCol="0">
            <a:spAutoFit/>
          </a:bodyPr>
          <a:lstStyle/>
          <a:p>
            <a:pPr algn="ctr"/>
            <a:r>
              <a:rPr lang="ja-JP" altLang="en-US" sz="2000" b="1" u="sng" dirty="0">
                <a:latin typeface="Meiryo UI" panose="020B0604030504040204" pitchFamily="50" charset="-128"/>
                <a:ea typeface="Meiryo UI" panose="020B0604030504040204" pitchFamily="50" charset="-128"/>
              </a:rPr>
              <a:t>万博商談も</a:t>
            </a:r>
            <a:r>
              <a:rPr lang="ja-JP" altLang="en-US" sz="2000" b="1" u="sng" dirty="0" err="1">
                <a:latin typeface="Meiryo UI" panose="020B0604030504040204" pitchFamily="50" charset="-128"/>
                <a:ea typeface="Meiryo UI" panose="020B0604030504040204" pitchFamily="50" charset="-128"/>
              </a:rPr>
              <a:t>ずやん</a:t>
            </a:r>
            <a:r>
              <a:rPr lang="ja-JP" altLang="en-US" sz="2000" b="1" u="sng" dirty="0">
                <a:latin typeface="Meiryo UI" panose="020B0604030504040204" pitchFamily="50" charset="-128"/>
                <a:ea typeface="Meiryo UI" panose="020B0604030504040204" pitchFamily="50" charset="-128"/>
              </a:rPr>
              <a:t>モールでできること</a:t>
            </a:r>
            <a:endParaRPr kumimoji="1" lang="ja-JP" altLang="en-US" sz="1200" b="1" u="sng" dirty="0">
              <a:latin typeface="Meiryo UI" panose="020B0604030504040204" pitchFamily="50" charset="-128"/>
              <a:ea typeface="Meiryo UI" panose="020B0604030504040204" pitchFamily="50" charset="-128"/>
            </a:endParaRPr>
          </a:p>
        </p:txBody>
      </p:sp>
      <p:sp>
        <p:nvSpPr>
          <p:cNvPr id="34" name="角丸四角形 33"/>
          <p:cNvSpPr/>
          <p:nvPr/>
        </p:nvSpPr>
        <p:spPr>
          <a:xfrm>
            <a:off x="8902563" y="3365748"/>
            <a:ext cx="3083411" cy="51025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商品・サービスなど、</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r>
              <a:rPr kumimoji="1" lang="ja-JP" altLang="en-US" sz="1600" b="1" dirty="0">
                <a:solidFill>
                  <a:schemeClr val="tx1"/>
                </a:solidFill>
                <a:latin typeface="Meiryo UI" panose="020B0604030504040204" pitchFamily="50" charset="-128"/>
                <a:ea typeface="Meiryo UI" panose="020B0604030504040204" pitchFamily="50" charset="-128"/>
              </a:rPr>
              <a:t>いい発注先を効率的に探したい</a:t>
            </a:r>
            <a:r>
              <a:rPr kumimoji="1" lang="en-US" altLang="ja-JP" sz="1600" b="1" dirty="0">
                <a:solidFill>
                  <a:schemeClr val="tx1"/>
                </a:solidFill>
                <a:latin typeface="Meiryo UI" panose="020B0604030504040204" pitchFamily="50" charset="-128"/>
                <a:ea typeface="Meiryo UI" panose="020B0604030504040204" pitchFamily="50" charset="-128"/>
              </a:rPr>
              <a:t>…</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36" name="角丸四角形 35"/>
          <p:cNvSpPr/>
          <p:nvPr/>
        </p:nvSpPr>
        <p:spPr>
          <a:xfrm>
            <a:off x="230564" y="3365748"/>
            <a:ext cx="2539656" cy="51025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商品・サービス、</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r>
              <a:rPr kumimoji="1" lang="ja-JP" altLang="en-US" sz="1600" b="1" dirty="0">
                <a:solidFill>
                  <a:schemeClr val="tx1"/>
                </a:solidFill>
                <a:latin typeface="Meiryo UI" panose="020B0604030504040204" pitchFamily="50" charset="-128"/>
                <a:ea typeface="Meiryo UI" panose="020B0604030504040204" pitchFamily="50" charset="-128"/>
              </a:rPr>
              <a:t>強みを</a:t>
            </a:r>
            <a:r>
              <a:rPr kumimoji="1" lang="en-US" altLang="ja-JP" sz="1600" b="1" dirty="0">
                <a:solidFill>
                  <a:schemeClr val="tx1"/>
                </a:solidFill>
                <a:latin typeface="Meiryo UI" panose="020B0604030504040204" pitchFamily="50" charset="-128"/>
                <a:ea typeface="Meiryo UI" panose="020B0604030504040204" pitchFamily="50" charset="-128"/>
              </a:rPr>
              <a:t>PR</a:t>
            </a:r>
            <a:r>
              <a:rPr kumimoji="1" lang="ja-JP" altLang="en-US" sz="1600" b="1" dirty="0">
                <a:solidFill>
                  <a:schemeClr val="tx1"/>
                </a:solidFill>
                <a:latin typeface="Meiryo UI" panose="020B0604030504040204" pitchFamily="50" charset="-128"/>
                <a:ea typeface="Meiryo UI" panose="020B0604030504040204" pitchFamily="50" charset="-128"/>
              </a:rPr>
              <a:t>したい</a:t>
            </a:r>
            <a:r>
              <a:rPr kumimoji="1" lang="en-US" altLang="ja-JP" sz="1600" b="1" dirty="0">
                <a:solidFill>
                  <a:schemeClr val="tx1"/>
                </a:solidFill>
                <a:latin typeface="Meiryo UI" panose="020B0604030504040204" pitchFamily="50" charset="-128"/>
                <a:ea typeface="Meiryo UI" panose="020B0604030504040204" pitchFamily="50" charset="-128"/>
              </a:rPr>
              <a:t>…</a:t>
            </a:r>
          </a:p>
        </p:txBody>
      </p:sp>
      <p:sp>
        <p:nvSpPr>
          <p:cNvPr id="3" name="楕円 2"/>
          <p:cNvSpPr/>
          <p:nvPr/>
        </p:nvSpPr>
        <p:spPr>
          <a:xfrm>
            <a:off x="1183099" y="4121642"/>
            <a:ext cx="157961" cy="12257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p:cNvSpPr/>
          <p:nvPr/>
        </p:nvSpPr>
        <p:spPr>
          <a:xfrm>
            <a:off x="958454" y="3923273"/>
            <a:ext cx="212742" cy="20807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p:cNvSpPr/>
          <p:nvPr/>
        </p:nvSpPr>
        <p:spPr>
          <a:xfrm>
            <a:off x="10885186" y="4143185"/>
            <a:ext cx="157961" cy="12257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p:cNvSpPr/>
          <p:nvPr/>
        </p:nvSpPr>
        <p:spPr>
          <a:xfrm>
            <a:off x="11043147" y="3950858"/>
            <a:ext cx="212742" cy="20807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角丸四角形 49"/>
          <p:cNvSpPr/>
          <p:nvPr/>
        </p:nvSpPr>
        <p:spPr>
          <a:xfrm>
            <a:off x="7643042" y="4768188"/>
            <a:ext cx="1856908" cy="71397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u="sng" dirty="0">
                <a:solidFill>
                  <a:schemeClr val="tx1"/>
                </a:solidFill>
                <a:latin typeface="Meiryo UI" panose="020B0604030504040204" pitchFamily="50" charset="-128"/>
                <a:ea typeface="Meiryo UI" panose="020B0604030504040204" pitchFamily="50" charset="-128"/>
              </a:rPr>
              <a:t>買いたい案件を</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pPr algn="ctr"/>
            <a:r>
              <a:rPr kumimoji="1" lang="ja-JP" altLang="en-US" sz="1600" b="1" u="sng" dirty="0">
                <a:solidFill>
                  <a:schemeClr val="tx1"/>
                </a:solidFill>
                <a:latin typeface="Meiryo UI" panose="020B0604030504040204" pitchFamily="50" charset="-128"/>
                <a:ea typeface="Meiryo UI" panose="020B0604030504040204" pitchFamily="50" charset="-128"/>
              </a:rPr>
              <a:t>登録</a:t>
            </a:r>
          </a:p>
        </p:txBody>
      </p:sp>
      <p:sp>
        <p:nvSpPr>
          <p:cNvPr id="51" name="角丸四角形 50"/>
          <p:cNvSpPr/>
          <p:nvPr/>
        </p:nvSpPr>
        <p:spPr>
          <a:xfrm>
            <a:off x="7631636" y="3986995"/>
            <a:ext cx="1859619" cy="72398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キーワードで</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ja-JP" altLang="en-US" sz="1600" b="1" u="sng" dirty="0">
                <a:solidFill>
                  <a:schemeClr val="tx1"/>
                </a:solidFill>
                <a:latin typeface="Meiryo UI" panose="020B0604030504040204" pitchFamily="50" charset="-128"/>
                <a:ea typeface="Meiryo UI" panose="020B0604030504040204" pitchFamily="50" charset="-128"/>
              </a:rPr>
              <a:t>必要な情報を検索</a:t>
            </a:r>
          </a:p>
        </p:txBody>
      </p:sp>
      <p:sp>
        <p:nvSpPr>
          <p:cNvPr id="52" name="角丸四角形 51"/>
          <p:cNvSpPr/>
          <p:nvPr/>
        </p:nvSpPr>
        <p:spPr>
          <a:xfrm>
            <a:off x="2608169" y="4768188"/>
            <a:ext cx="1859619" cy="71390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メール通知で</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ja-JP" altLang="en-US" sz="1600" b="1" u="sng" dirty="0">
                <a:solidFill>
                  <a:schemeClr val="tx1"/>
                </a:solidFill>
                <a:latin typeface="Meiryo UI" panose="020B0604030504040204" pitchFamily="50" charset="-128"/>
                <a:ea typeface="Meiryo UI" panose="020B0604030504040204" pitchFamily="50" charset="-128"/>
              </a:rPr>
              <a:t>発注情報を</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pPr algn="ctr"/>
            <a:r>
              <a:rPr kumimoji="1" lang="ja-JP" altLang="en-US" sz="1600" b="1" u="sng" dirty="0">
                <a:solidFill>
                  <a:schemeClr val="tx1"/>
                </a:solidFill>
                <a:latin typeface="Meiryo UI" panose="020B0604030504040204" pitchFamily="50" charset="-128"/>
                <a:ea typeface="Meiryo UI" panose="020B0604030504040204" pitchFamily="50" charset="-128"/>
              </a:rPr>
              <a:t>入手</a:t>
            </a:r>
          </a:p>
        </p:txBody>
      </p:sp>
      <p:sp>
        <p:nvSpPr>
          <p:cNvPr id="53" name="角丸四角形 52"/>
          <p:cNvSpPr/>
          <p:nvPr/>
        </p:nvSpPr>
        <p:spPr>
          <a:xfrm>
            <a:off x="2608169" y="3986995"/>
            <a:ext cx="1859619" cy="6904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u="sng" dirty="0">
                <a:solidFill>
                  <a:schemeClr val="tx1"/>
                </a:solidFill>
                <a:latin typeface="Meiryo UI" panose="020B0604030504040204" pitchFamily="50" charset="-128"/>
                <a:ea typeface="Meiryo UI" panose="020B0604030504040204" pitchFamily="50" charset="-128"/>
              </a:rPr>
              <a:t>商品・サービスを</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pPr algn="ctr"/>
            <a:r>
              <a:rPr kumimoji="1" lang="ja-JP" altLang="en-US" sz="1600" b="1" u="sng" dirty="0">
                <a:solidFill>
                  <a:schemeClr val="tx1"/>
                </a:solidFill>
                <a:latin typeface="Meiryo UI" panose="020B0604030504040204" pitchFamily="50" charset="-128"/>
                <a:ea typeface="Meiryo UI" panose="020B0604030504040204" pitchFamily="50" charset="-128"/>
              </a:rPr>
              <a:t>登録</a:t>
            </a:r>
          </a:p>
        </p:txBody>
      </p:sp>
      <p:sp>
        <p:nvSpPr>
          <p:cNvPr id="55" name="フローチャート: 端子 54"/>
          <p:cNvSpPr/>
          <p:nvPr/>
        </p:nvSpPr>
        <p:spPr>
          <a:xfrm>
            <a:off x="10125813" y="4294390"/>
            <a:ext cx="1257041" cy="442219"/>
          </a:xfrm>
          <a:prstGeom prst="flowChartTerminator">
            <a:avLst/>
          </a:prstGeom>
          <a:solidFill>
            <a:srgbClr val="FF00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dirty="0">
                <a:latin typeface="Meiryo UI" panose="020B0604030504040204" pitchFamily="50" charset="-128"/>
                <a:ea typeface="Meiryo UI" panose="020B0604030504040204" pitchFamily="50" charset="-128"/>
              </a:rPr>
              <a:t>発注者</a:t>
            </a:r>
            <a:endParaRPr kumimoji="1" lang="en-US" altLang="ja-JP" sz="1600" b="1" dirty="0">
              <a:latin typeface="Meiryo UI" panose="020B0604030504040204" pitchFamily="50" charset="-128"/>
              <a:ea typeface="Meiryo UI" panose="020B0604030504040204" pitchFamily="50" charset="-128"/>
            </a:endParaRPr>
          </a:p>
          <a:p>
            <a:pPr lvl="0" algn="ctr"/>
            <a:r>
              <a:rPr kumimoji="1" lang="ja-JP" altLang="en-US" sz="1050" b="1" dirty="0">
                <a:solidFill>
                  <a:prstClr val="black"/>
                </a:solidFill>
                <a:latin typeface="Meiryo UI" panose="020B0604030504040204" pitchFamily="50" charset="-128"/>
                <a:ea typeface="Meiryo UI" panose="020B0604030504040204" pitchFamily="50" charset="-128"/>
              </a:rPr>
              <a:t>（出展者など）</a:t>
            </a:r>
          </a:p>
        </p:txBody>
      </p:sp>
      <p:sp>
        <p:nvSpPr>
          <p:cNvPr id="58" name="フローチャート: 端子 57"/>
          <p:cNvSpPr/>
          <p:nvPr/>
        </p:nvSpPr>
        <p:spPr>
          <a:xfrm>
            <a:off x="875178" y="4312246"/>
            <a:ext cx="1257041" cy="424364"/>
          </a:xfrm>
          <a:prstGeom prst="flowChartTerminator">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dirty="0">
                <a:latin typeface="Meiryo UI" panose="020B0604030504040204" pitchFamily="50" charset="-128"/>
                <a:ea typeface="Meiryo UI" panose="020B0604030504040204" pitchFamily="50" charset="-128"/>
              </a:rPr>
              <a:t>受注者</a:t>
            </a: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1050" b="1" dirty="0">
                <a:solidFill>
                  <a:schemeClr val="tx1"/>
                </a:solidFill>
                <a:latin typeface="Meiryo UI" panose="020B0604030504040204" pitchFamily="50" charset="-128"/>
                <a:ea typeface="Meiryo UI" panose="020B0604030504040204" pitchFamily="50" charset="-128"/>
              </a:rPr>
              <a:t>（府内事業者）</a:t>
            </a:r>
          </a:p>
        </p:txBody>
      </p:sp>
      <p:pic>
        <p:nvPicPr>
          <p:cNvPr id="60" name="図 59"/>
          <p:cNvPicPr>
            <a:picLocks noChangeAspect="1"/>
          </p:cNvPicPr>
          <p:nvPr/>
        </p:nvPicPr>
        <p:blipFill rotWithShape="1">
          <a:blip r:embed="rId5" cstate="print">
            <a:extLst>
              <a:ext uri="{28A0092B-C50C-407E-A947-70E740481C1C}">
                <a14:useLocalDpi xmlns:a14="http://schemas.microsoft.com/office/drawing/2010/main" val="0"/>
              </a:ext>
            </a:extLst>
          </a:blip>
          <a:srcRect t="19913" b="5840"/>
          <a:stretch/>
        </p:blipFill>
        <p:spPr>
          <a:xfrm>
            <a:off x="4659210" y="4098594"/>
            <a:ext cx="2804216" cy="1259982"/>
          </a:xfrm>
          <a:prstGeom prst="rect">
            <a:avLst/>
          </a:prstGeom>
        </p:spPr>
      </p:pic>
      <p:sp>
        <p:nvSpPr>
          <p:cNvPr id="64" name="角丸四角形 63"/>
          <p:cNvSpPr/>
          <p:nvPr/>
        </p:nvSpPr>
        <p:spPr>
          <a:xfrm>
            <a:off x="96293" y="2396629"/>
            <a:ext cx="11999412" cy="3375950"/>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2918052" y="3192057"/>
            <a:ext cx="5984512" cy="553998"/>
          </a:xfrm>
          <a:prstGeom prst="rect">
            <a:avLst/>
          </a:prstGeom>
          <a:noFill/>
        </p:spPr>
        <p:txBody>
          <a:bodyPr wrap="square" lIns="0" tIns="0" rIns="0" bIns="0" rtlCol="0" anchor="ctr">
            <a:spAutoFit/>
          </a:bodyPr>
          <a:lstStyle/>
          <a:p>
            <a:r>
              <a:rPr kumimoji="1" lang="ja-JP" altLang="en-US" b="1" dirty="0">
                <a:latin typeface="Meiryo UI" panose="020B0604030504040204" pitchFamily="50" charset="-128"/>
                <a:ea typeface="Meiryo UI" panose="020B0604030504040204" pitchFamily="50" charset="-128"/>
              </a:rPr>
              <a:t>●環境配慮製品など、特長や強みを発信！</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●今すぐほしい！というニーズにも、府内事業者が迅速に対応！</a:t>
            </a:r>
            <a:endParaRPr kumimoji="1" lang="en-US" altLang="ja-JP" b="1" dirty="0">
              <a:latin typeface="Meiryo UI" panose="020B0604030504040204" pitchFamily="50" charset="-128"/>
              <a:ea typeface="Meiryo UI" panose="020B0604030504040204" pitchFamily="50" charset="-128"/>
            </a:endParaRPr>
          </a:p>
        </p:txBody>
      </p:sp>
      <p:pic>
        <p:nvPicPr>
          <p:cNvPr id="37" name="図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491" y="4622718"/>
            <a:ext cx="1732991" cy="1299742"/>
          </a:xfrm>
          <a:prstGeom prst="rect">
            <a:avLst/>
          </a:prstGeom>
        </p:spPr>
      </p:pic>
      <p:sp>
        <p:nvSpPr>
          <p:cNvPr id="32" name="タイトル 1">
            <a:extLst>
              <a:ext uri="{FF2B5EF4-FFF2-40B4-BE49-F238E27FC236}">
                <a16:creationId xmlns:a16="http://schemas.microsoft.com/office/drawing/2014/main" id="{11B52270-38C3-437B-AB21-4F7B15730832}"/>
              </a:ext>
            </a:extLst>
          </p:cNvPr>
          <p:cNvSpPr txBox="1">
            <a:spLocks/>
          </p:cNvSpPr>
          <p:nvPr/>
        </p:nvSpPr>
        <p:spPr>
          <a:xfrm>
            <a:off x="838200" y="304228"/>
            <a:ext cx="10515600" cy="917985"/>
          </a:xfrm>
          <a:prstGeom prst="rect">
            <a:avLst/>
          </a:prstGeom>
        </p:spPr>
        <p:txBody>
          <a:bodyPr vert="horz" lIns="91440" tIns="45720" rIns="91440" bIns="45720" rtlCol="0" anchor="ctr">
            <a:normAutofit/>
          </a:bodyPr>
          <a:lstStyle>
            <a:lvl1pPr algn="l" defTabSz="184888" rtl="0" eaLnBrk="1" latinLnBrk="0" hangingPunct="1">
              <a:lnSpc>
                <a:spcPct val="90000"/>
              </a:lnSpc>
              <a:spcBef>
                <a:spcPct val="0"/>
              </a:spcBef>
              <a:buNone/>
              <a:defRPr kumimoji="1" sz="1662" b="1" kern="1200">
                <a:solidFill>
                  <a:schemeClr val="tx1"/>
                </a:solidFill>
                <a:latin typeface="Meiryo UI" panose="020B0604030504040204" pitchFamily="50" charset="-128"/>
                <a:ea typeface="Meiryo UI" panose="020B0604030504040204" pitchFamily="50" charset="-128"/>
                <a:cs typeface="+mj-cs"/>
              </a:defRPr>
            </a:lvl1pPr>
          </a:lstStyle>
          <a:p>
            <a:r>
              <a:rPr lang="ja-JP" altLang="en-US" sz="3200" u="sng" dirty="0"/>
              <a:t>事業概要</a:t>
            </a:r>
          </a:p>
        </p:txBody>
      </p:sp>
      <p:sp>
        <p:nvSpPr>
          <p:cNvPr id="4" name="スライド番号プレースホルダー 3"/>
          <p:cNvSpPr>
            <a:spLocks noGrp="1"/>
          </p:cNvSpPr>
          <p:nvPr>
            <p:ph type="sldNum" sz="quarter" idx="12"/>
          </p:nvPr>
        </p:nvSpPr>
        <p:spPr/>
        <p:txBody>
          <a:bodyPr/>
          <a:lstStyle/>
          <a:p>
            <a:fld id="{03946589-08E0-4416-966A-003788EEBAFC}" type="slidenum">
              <a:rPr kumimoji="1" lang="ja-JP" altLang="en-US" sz="1600" smtClean="0"/>
              <a:t>3</a:t>
            </a:fld>
            <a:endParaRPr kumimoji="1" lang="ja-JP" altLang="en-US" sz="1600"/>
          </a:p>
        </p:txBody>
      </p:sp>
    </p:spTree>
    <p:extLst>
      <p:ext uri="{BB962C8B-B14F-4D97-AF65-F5344CB8AC3E}">
        <p14:creationId xmlns:p14="http://schemas.microsoft.com/office/powerpoint/2010/main" val="1364666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B52270-38C3-437B-AB21-4F7B15730832}"/>
              </a:ext>
            </a:extLst>
          </p:cNvPr>
          <p:cNvSpPr>
            <a:spLocks noGrp="1"/>
          </p:cNvSpPr>
          <p:nvPr>
            <p:ph type="title"/>
          </p:nvPr>
        </p:nvSpPr>
        <p:spPr>
          <a:xfrm>
            <a:off x="838200" y="365125"/>
            <a:ext cx="10515600" cy="917985"/>
          </a:xfrm>
        </p:spPr>
        <p:txBody>
          <a:bodyPr>
            <a:normAutofit/>
          </a:bodyPr>
          <a:lstStyle/>
          <a:p>
            <a:r>
              <a:rPr kumimoji="1" lang="ja-JP" altLang="en-US" sz="3200" b="1" u="sng" dirty="0" err="1"/>
              <a:t>もずやん</a:t>
            </a:r>
            <a:r>
              <a:rPr kumimoji="1" lang="ja-JP" altLang="en-US" sz="3200" b="1" u="sng" dirty="0"/>
              <a:t>モールとは</a:t>
            </a:r>
          </a:p>
        </p:txBody>
      </p:sp>
      <p:graphicFrame>
        <p:nvGraphicFramePr>
          <p:cNvPr id="4" name="コンテンツ プレースホルダー 3">
            <a:extLst>
              <a:ext uri="{FF2B5EF4-FFF2-40B4-BE49-F238E27FC236}">
                <a16:creationId xmlns:a16="http://schemas.microsoft.com/office/drawing/2014/main" id="{71134FF8-40B3-45A7-ABFD-97A54254987B}"/>
              </a:ext>
            </a:extLst>
          </p:cNvPr>
          <p:cNvGraphicFramePr>
            <a:graphicFrameLocks noGrp="1"/>
          </p:cNvGraphicFramePr>
          <p:nvPr>
            <p:ph idx="1"/>
            <p:extLst>
              <p:ext uri="{D42A27DB-BD31-4B8C-83A1-F6EECF244321}">
                <p14:modId xmlns:p14="http://schemas.microsoft.com/office/powerpoint/2010/main" val="586080960"/>
              </p:ext>
            </p:extLst>
          </p:nvPr>
        </p:nvGraphicFramePr>
        <p:xfrm>
          <a:off x="171298" y="1273497"/>
          <a:ext cx="8826276" cy="5077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テキスト ボックス 2">
            <a:extLst>
              <a:ext uri="{FF2B5EF4-FFF2-40B4-BE49-F238E27FC236}">
                <a16:creationId xmlns:a16="http://schemas.microsoft.com/office/drawing/2014/main" id="{043224AD-A9F5-40B0-B8B6-1E5906C7AB17}"/>
              </a:ext>
            </a:extLst>
          </p:cNvPr>
          <p:cNvSpPr txBox="1"/>
          <p:nvPr/>
        </p:nvSpPr>
        <p:spPr>
          <a:xfrm>
            <a:off x="164133" y="2092310"/>
            <a:ext cx="6098424" cy="1719702"/>
          </a:xfrm>
          <a:prstGeom prst="rect">
            <a:avLst/>
          </a:prstGeom>
          <a:noFill/>
        </p:spPr>
        <p:txBody>
          <a:bodyPr wrap="square" rtlCol="0">
            <a:spAutoFit/>
          </a:bodyPr>
          <a:lstStyle/>
          <a:p>
            <a:pPr marL="90900" lvl="0" indent="-342900">
              <a:lnSpc>
                <a:spcPct val="150000"/>
              </a:lnSpc>
              <a:buFont typeface="Wingdings" panose="05000000000000000000" pitchFamily="2" charset="2"/>
              <a:buChar char="u"/>
            </a:pPr>
            <a:r>
              <a:rPr lang="ja-JP" altLang="en-US" dirty="0"/>
              <a:t>サービス、業務などの</a:t>
            </a:r>
            <a:r>
              <a:rPr lang="ja-JP" altLang="en-US" b="1" dirty="0"/>
              <a:t>取引先を検索できる機能</a:t>
            </a:r>
            <a:endParaRPr lang="en-US" altLang="ja-JP" b="1" dirty="0"/>
          </a:p>
          <a:p>
            <a:pPr marL="548100" lvl="1" indent="-342900">
              <a:lnSpc>
                <a:spcPct val="150000"/>
              </a:lnSpc>
              <a:buFont typeface="Arial" panose="020B0604020202020204" pitchFamily="34" charset="0"/>
              <a:buChar char="•"/>
            </a:pPr>
            <a:r>
              <a:rPr lang="ja-JP" altLang="en-US" b="1" dirty="0"/>
              <a:t>受注側</a:t>
            </a:r>
            <a:r>
              <a:rPr lang="ja-JP" altLang="en-US" dirty="0"/>
              <a:t>：自社のサービス内容、強みを掲載し</a:t>
            </a:r>
            <a:r>
              <a:rPr lang="en-US" altLang="ja-JP" dirty="0"/>
              <a:t>PR</a:t>
            </a:r>
          </a:p>
          <a:p>
            <a:pPr marL="548100" lvl="1" indent="-342900">
              <a:lnSpc>
                <a:spcPct val="150000"/>
              </a:lnSpc>
              <a:buFont typeface="Arial" panose="020B0604020202020204" pitchFamily="34" charset="0"/>
              <a:buChar char="•"/>
            </a:pPr>
            <a:r>
              <a:rPr lang="ja-JP" altLang="en-US" b="1" dirty="0"/>
              <a:t>発注側</a:t>
            </a:r>
            <a:r>
              <a:rPr lang="ja-JP" altLang="en-US" dirty="0"/>
              <a:t>：一覧から検索し直接オファー</a:t>
            </a:r>
            <a:endParaRPr lang="en-US" altLang="ja-JP" dirty="0"/>
          </a:p>
          <a:p>
            <a:pPr marL="90900" lvl="0" indent="-342900">
              <a:lnSpc>
                <a:spcPct val="150000"/>
              </a:lnSpc>
              <a:buFont typeface="Wingdings" panose="05000000000000000000" pitchFamily="2" charset="2"/>
              <a:buChar char="u"/>
            </a:pPr>
            <a:endParaRPr lang="ja-JP" altLang="en-US" dirty="0"/>
          </a:p>
        </p:txBody>
      </p:sp>
      <p:sp>
        <p:nvSpPr>
          <p:cNvPr id="5" name="テキスト ボックス 4">
            <a:extLst>
              <a:ext uri="{FF2B5EF4-FFF2-40B4-BE49-F238E27FC236}">
                <a16:creationId xmlns:a16="http://schemas.microsoft.com/office/drawing/2014/main" id="{3579BDC6-C351-4C52-AED2-278BABCA348B}"/>
              </a:ext>
            </a:extLst>
          </p:cNvPr>
          <p:cNvSpPr txBox="1"/>
          <p:nvPr/>
        </p:nvSpPr>
        <p:spPr>
          <a:xfrm>
            <a:off x="171298" y="4357675"/>
            <a:ext cx="6361143" cy="2135200"/>
          </a:xfrm>
          <a:prstGeom prst="rect">
            <a:avLst/>
          </a:prstGeom>
          <a:noFill/>
        </p:spPr>
        <p:txBody>
          <a:bodyPr wrap="square" rtlCol="0">
            <a:spAutoFit/>
          </a:bodyPr>
          <a:lstStyle/>
          <a:p>
            <a:pPr marL="90900" lvl="0" indent="-342900">
              <a:lnSpc>
                <a:spcPct val="150000"/>
              </a:lnSpc>
              <a:buFont typeface="Wingdings" panose="05000000000000000000" pitchFamily="2" charset="2"/>
              <a:buChar char="u"/>
            </a:pPr>
            <a:r>
              <a:rPr lang="ja-JP" altLang="en-US" dirty="0"/>
              <a:t>発注側と受注側を効率よく</a:t>
            </a:r>
            <a:r>
              <a:rPr lang="ja-JP" altLang="en-US" b="1" dirty="0"/>
              <a:t>マッチングできる機能</a:t>
            </a:r>
            <a:endParaRPr lang="en-US" altLang="ja-JP" b="1" dirty="0"/>
          </a:p>
          <a:p>
            <a:pPr marL="548100" lvl="1" indent="-342900">
              <a:lnSpc>
                <a:spcPct val="150000"/>
              </a:lnSpc>
              <a:buFont typeface="Arial" panose="020B0604020202020204" pitchFamily="34" charset="0"/>
              <a:buChar char="•"/>
            </a:pPr>
            <a:r>
              <a:rPr lang="ja-JP" altLang="en-US" b="1" dirty="0"/>
              <a:t>発注側</a:t>
            </a:r>
            <a:r>
              <a:rPr lang="ja-JP" altLang="en-US" dirty="0"/>
              <a:t>：登録されている売り手に対して</a:t>
            </a:r>
            <a:endParaRPr lang="en-US" altLang="ja-JP" dirty="0"/>
          </a:p>
          <a:p>
            <a:pPr marL="205200" lvl="1">
              <a:lnSpc>
                <a:spcPct val="150000"/>
              </a:lnSpc>
            </a:pPr>
            <a:r>
              <a:rPr lang="ja-JP" altLang="en-US" dirty="0"/>
              <a:t>　　　　　購入・調達・発注等を目的とした提案募集</a:t>
            </a:r>
            <a:endParaRPr lang="en-US" altLang="ja-JP" dirty="0"/>
          </a:p>
          <a:p>
            <a:pPr marL="548100" lvl="1" indent="-342900">
              <a:lnSpc>
                <a:spcPct val="150000"/>
              </a:lnSpc>
              <a:buFont typeface="Arial" panose="020B0604020202020204" pitchFamily="34" charset="0"/>
              <a:buChar char="•"/>
            </a:pPr>
            <a:r>
              <a:rPr lang="ja-JP" altLang="en-US" b="1" dirty="0"/>
              <a:t>受注側</a:t>
            </a:r>
            <a:r>
              <a:rPr lang="ja-JP" altLang="en-US" dirty="0"/>
              <a:t>：予め関心カテゴリを登録する事によって</a:t>
            </a:r>
            <a:endParaRPr lang="en-US" altLang="ja-JP" dirty="0"/>
          </a:p>
          <a:p>
            <a:pPr marL="205200" lvl="1">
              <a:lnSpc>
                <a:spcPct val="150000"/>
              </a:lnSpc>
            </a:pPr>
            <a:r>
              <a:rPr lang="ja-JP" altLang="en-US" dirty="0"/>
              <a:t>　　　　　発注者からの新着案件メール受信</a:t>
            </a:r>
            <a:endParaRPr lang="en-US" altLang="ja-JP" dirty="0"/>
          </a:p>
        </p:txBody>
      </p:sp>
      <p:pic>
        <p:nvPicPr>
          <p:cNvPr id="6" name="コンテンツ プレースホルダー 11">
            <a:extLst>
              <a:ext uri="{FF2B5EF4-FFF2-40B4-BE49-F238E27FC236}">
                <a16:creationId xmlns:a16="http://schemas.microsoft.com/office/drawing/2014/main" id="{B8083F34-BDDB-4BE8-A21B-174FC4FA1F76}"/>
              </a:ext>
            </a:extLst>
          </p:cNvPr>
          <p:cNvPicPr>
            <a:picLocks noChangeAspect="1"/>
          </p:cNvPicPr>
          <p:nvPr/>
        </p:nvPicPr>
        <p:blipFill rotWithShape="1">
          <a:blip r:embed="rId7">
            <a:extLst>
              <a:ext uri="{28A0092B-C50C-407E-A947-70E740481C1C}">
                <a14:useLocalDpi xmlns:a14="http://schemas.microsoft.com/office/drawing/2010/main" val="0"/>
              </a:ext>
            </a:extLst>
          </a:blip>
          <a:srcRect r="-876" b="28000"/>
          <a:stretch/>
        </p:blipFill>
        <p:spPr>
          <a:xfrm>
            <a:off x="6319989" y="1085421"/>
            <a:ext cx="5510932" cy="5077030"/>
          </a:xfrm>
          <a:prstGeom prst="rect">
            <a:avLst/>
          </a:prstGeom>
        </p:spPr>
      </p:pic>
      <p:sp>
        <p:nvSpPr>
          <p:cNvPr id="8" name="スライド番号プレースホルダー 7"/>
          <p:cNvSpPr>
            <a:spLocks noGrp="1"/>
          </p:cNvSpPr>
          <p:nvPr>
            <p:ph type="sldNum" sz="quarter" idx="12"/>
          </p:nvPr>
        </p:nvSpPr>
        <p:spPr/>
        <p:txBody>
          <a:bodyPr/>
          <a:lstStyle/>
          <a:p>
            <a:fld id="{03946589-08E0-4416-966A-003788EEBAFC}" type="slidenum">
              <a:rPr kumimoji="1" lang="ja-JP" altLang="en-US" sz="1600" smtClean="0"/>
              <a:t>4</a:t>
            </a:fld>
            <a:endParaRPr kumimoji="1" lang="ja-JP" altLang="en-US" sz="1600"/>
          </a:p>
        </p:txBody>
      </p:sp>
    </p:spTree>
    <p:extLst>
      <p:ext uri="{BB962C8B-B14F-4D97-AF65-F5344CB8AC3E}">
        <p14:creationId xmlns:p14="http://schemas.microsoft.com/office/powerpoint/2010/main" val="2847732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B52270-38C3-437B-AB21-4F7B15730832}"/>
              </a:ext>
            </a:extLst>
          </p:cNvPr>
          <p:cNvSpPr>
            <a:spLocks noGrp="1"/>
          </p:cNvSpPr>
          <p:nvPr>
            <p:ph type="title"/>
          </p:nvPr>
        </p:nvSpPr>
        <p:spPr>
          <a:xfrm>
            <a:off x="838200" y="365125"/>
            <a:ext cx="10515600" cy="917985"/>
          </a:xfrm>
        </p:spPr>
        <p:txBody>
          <a:bodyPr>
            <a:normAutofit/>
          </a:bodyPr>
          <a:lstStyle/>
          <a:p>
            <a:r>
              <a:rPr kumimoji="1" lang="ja-JP" altLang="en-US" sz="3200" b="1" u="sng" dirty="0"/>
              <a:t>万博商談もずやんモールとは</a:t>
            </a:r>
          </a:p>
        </p:txBody>
      </p:sp>
      <p:grpSp>
        <p:nvGrpSpPr>
          <p:cNvPr id="8" name="グループ化 7">
            <a:extLst>
              <a:ext uri="{FF2B5EF4-FFF2-40B4-BE49-F238E27FC236}">
                <a16:creationId xmlns:a16="http://schemas.microsoft.com/office/drawing/2014/main" id="{70F4CA93-9B5E-4FE2-9C42-62DA75C2CA28}"/>
              </a:ext>
            </a:extLst>
          </p:cNvPr>
          <p:cNvGrpSpPr/>
          <p:nvPr/>
        </p:nvGrpSpPr>
        <p:grpSpPr>
          <a:xfrm>
            <a:off x="825355" y="1276559"/>
            <a:ext cx="9176610" cy="684083"/>
            <a:chOff x="-43890" y="167800"/>
            <a:chExt cx="10702147" cy="941767"/>
          </a:xfrm>
        </p:grpSpPr>
        <p:sp>
          <p:nvSpPr>
            <p:cNvPr id="9" name="四角形: 角を丸くする 8">
              <a:extLst>
                <a:ext uri="{FF2B5EF4-FFF2-40B4-BE49-F238E27FC236}">
                  <a16:creationId xmlns:a16="http://schemas.microsoft.com/office/drawing/2014/main" id="{00B95399-CB58-44A4-9D2B-BB2A762BA804}"/>
                </a:ext>
              </a:extLst>
            </p:cNvPr>
            <p:cNvSpPr/>
            <p:nvPr/>
          </p:nvSpPr>
          <p:spPr>
            <a:xfrm>
              <a:off x="0" y="167800"/>
              <a:ext cx="10658257" cy="941767"/>
            </a:xfrm>
            <a:prstGeom prst="roundRect">
              <a:avLst/>
            </a:prstGeom>
            <a:solidFill>
              <a:schemeClr val="accent5"/>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0" name="四角形: 角を丸くする 4">
              <a:extLst>
                <a:ext uri="{FF2B5EF4-FFF2-40B4-BE49-F238E27FC236}">
                  <a16:creationId xmlns:a16="http://schemas.microsoft.com/office/drawing/2014/main" id="{4C58765C-553E-42CF-B1D8-F10C07DF08BC}"/>
                </a:ext>
              </a:extLst>
            </p:cNvPr>
            <p:cNvSpPr txBox="1"/>
            <p:nvPr/>
          </p:nvSpPr>
          <p:spPr>
            <a:xfrm>
              <a:off x="-43890" y="324339"/>
              <a:ext cx="10566311" cy="7054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ja-JP" altLang="en-US" sz="2400" b="1" dirty="0"/>
                <a:t>大阪府が開設：</a:t>
              </a:r>
              <a:r>
                <a:rPr lang="en-US" altLang="ja-JP" sz="2400" b="1" dirty="0"/>
                <a:t>2025</a:t>
              </a:r>
              <a:r>
                <a:rPr lang="ja-JP" altLang="en-US" sz="2400" b="1" dirty="0"/>
                <a:t>大阪・関西万博関連の調達支援サイト</a:t>
              </a:r>
              <a:endParaRPr kumimoji="1" lang="ja-JP" altLang="en-US" sz="2400" b="1" kern="1200" dirty="0"/>
            </a:p>
          </p:txBody>
        </p:sp>
      </p:grpSp>
      <p:sp>
        <p:nvSpPr>
          <p:cNvPr id="11" name="楕円 10">
            <a:extLst>
              <a:ext uri="{FF2B5EF4-FFF2-40B4-BE49-F238E27FC236}">
                <a16:creationId xmlns:a16="http://schemas.microsoft.com/office/drawing/2014/main" id="{EDEFDF85-D8AF-40EB-BEA1-EDBB4CF77D81}"/>
              </a:ext>
            </a:extLst>
          </p:cNvPr>
          <p:cNvSpPr/>
          <p:nvPr/>
        </p:nvSpPr>
        <p:spPr>
          <a:xfrm>
            <a:off x="689296" y="2901757"/>
            <a:ext cx="3262585" cy="223255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ltLang="ja-JP" sz="3200" dirty="0"/>
          </a:p>
          <a:p>
            <a:pPr algn="ctr"/>
            <a:endParaRPr kumimoji="1" lang="en-US" altLang="ja-JP" sz="3200" dirty="0"/>
          </a:p>
        </p:txBody>
      </p:sp>
      <p:sp>
        <p:nvSpPr>
          <p:cNvPr id="12" name="楕円 11">
            <a:extLst>
              <a:ext uri="{FF2B5EF4-FFF2-40B4-BE49-F238E27FC236}">
                <a16:creationId xmlns:a16="http://schemas.microsoft.com/office/drawing/2014/main" id="{732A6273-3639-49A0-8BFC-47EB691BBED5}"/>
              </a:ext>
            </a:extLst>
          </p:cNvPr>
          <p:cNvSpPr/>
          <p:nvPr/>
        </p:nvSpPr>
        <p:spPr>
          <a:xfrm>
            <a:off x="8503085" y="2910909"/>
            <a:ext cx="3203676" cy="2257567"/>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en-US" altLang="ja-JP" sz="3600" b="1" dirty="0"/>
          </a:p>
          <a:p>
            <a:pPr algn="ctr"/>
            <a:endParaRPr lang="en-US" altLang="ja-JP" sz="3600" dirty="0"/>
          </a:p>
          <a:p>
            <a:pPr algn="ctr"/>
            <a:endParaRPr kumimoji="1" lang="en-US" altLang="ja-JP" sz="3600" dirty="0"/>
          </a:p>
        </p:txBody>
      </p:sp>
      <p:sp>
        <p:nvSpPr>
          <p:cNvPr id="13" name="矢印: 右 12">
            <a:extLst>
              <a:ext uri="{FF2B5EF4-FFF2-40B4-BE49-F238E27FC236}">
                <a16:creationId xmlns:a16="http://schemas.microsoft.com/office/drawing/2014/main" id="{FF7CB9E5-D021-475D-A7D3-38CD21F48CE0}"/>
              </a:ext>
            </a:extLst>
          </p:cNvPr>
          <p:cNvSpPr/>
          <p:nvPr/>
        </p:nvSpPr>
        <p:spPr>
          <a:xfrm>
            <a:off x="4566606" y="3697017"/>
            <a:ext cx="3337029" cy="11425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spc="300" dirty="0"/>
              <a:t>調達案件情報</a:t>
            </a:r>
          </a:p>
        </p:txBody>
      </p:sp>
      <p:sp>
        <p:nvSpPr>
          <p:cNvPr id="14" name="矢印: 左 13">
            <a:extLst>
              <a:ext uri="{FF2B5EF4-FFF2-40B4-BE49-F238E27FC236}">
                <a16:creationId xmlns:a16="http://schemas.microsoft.com/office/drawing/2014/main" id="{671DDF32-B5CD-485F-BA6C-1BAD9CDDF3A4}"/>
              </a:ext>
            </a:extLst>
          </p:cNvPr>
          <p:cNvSpPr/>
          <p:nvPr/>
        </p:nvSpPr>
        <p:spPr>
          <a:xfrm>
            <a:off x="4427485" y="2777058"/>
            <a:ext cx="3337029" cy="1142529"/>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t>物品・サービス情報</a:t>
            </a:r>
          </a:p>
        </p:txBody>
      </p:sp>
      <p:sp>
        <p:nvSpPr>
          <p:cNvPr id="17" name="テキスト ボックス 16">
            <a:extLst>
              <a:ext uri="{FF2B5EF4-FFF2-40B4-BE49-F238E27FC236}">
                <a16:creationId xmlns:a16="http://schemas.microsoft.com/office/drawing/2014/main" id="{3AB406BF-7268-48ED-8C74-C641FA265BBC}"/>
              </a:ext>
            </a:extLst>
          </p:cNvPr>
          <p:cNvSpPr txBox="1"/>
          <p:nvPr/>
        </p:nvSpPr>
        <p:spPr>
          <a:xfrm>
            <a:off x="3470971" y="4966970"/>
            <a:ext cx="5016230" cy="671522"/>
          </a:xfrm>
          <a:prstGeom prst="rect">
            <a:avLst/>
          </a:prstGeom>
          <a:noFill/>
        </p:spPr>
        <p:txBody>
          <a:bodyPr wrap="square" rtlCol="0">
            <a:spAutoFit/>
          </a:bodyPr>
          <a:lstStyle/>
          <a:p>
            <a:pPr algn="ctr"/>
            <a:r>
              <a:rPr kumimoji="1" lang="ja-JP" altLang="en-US" sz="3600" b="1" spc="300" dirty="0">
                <a:solidFill>
                  <a:srgbClr val="C00000"/>
                </a:solidFill>
                <a:latin typeface="Meiryo UI" panose="020B0604030504040204" pitchFamily="50" charset="-128"/>
                <a:ea typeface="Meiryo UI" panose="020B0604030504040204" pitchFamily="50" charset="-128"/>
              </a:rPr>
              <a:t>調達マッチングの支援</a:t>
            </a:r>
          </a:p>
        </p:txBody>
      </p:sp>
      <p:sp>
        <p:nvSpPr>
          <p:cNvPr id="19" name="テキスト ボックス 18">
            <a:extLst>
              <a:ext uri="{FF2B5EF4-FFF2-40B4-BE49-F238E27FC236}">
                <a16:creationId xmlns:a16="http://schemas.microsoft.com/office/drawing/2014/main" id="{DE8CE10E-A828-48B9-87A2-1E2080C23C42}"/>
              </a:ext>
            </a:extLst>
          </p:cNvPr>
          <p:cNvSpPr txBox="1"/>
          <p:nvPr/>
        </p:nvSpPr>
        <p:spPr>
          <a:xfrm>
            <a:off x="8659176" y="2131083"/>
            <a:ext cx="2916165" cy="707886"/>
          </a:xfrm>
          <a:prstGeom prst="rect">
            <a:avLst/>
          </a:prstGeom>
          <a:noFill/>
        </p:spPr>
        <p:txBody>
          <a:bodyPr wrap="square" rtlCol="0">
            <a:spAutoFit/>
          </a:bodyPr>
          <a:lstStyle/>
          <a:p>
            <a:pPr algn="ctr"/>
            <a:r>
              <a:rPr lang="ja-JP" altLang="en-US" sz="4000" b="1" spc="300" dirty="0">
                <a:latin typeface="Meiryo UI" panose="020B0604030504040204" pitchFamily="50" charset="-128"/>
                <a:ea typeface="Meiryo UI" panose="020B0604030504040204" pitchFamily="50" charset="-128"/>
              </a:rPr>
              <a:t>受注者</a:t>
            </a:r>
            <a:endParaRPr lang="en-US" altLang="ja-JP" sz="4000" b="1" spc="3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A4390205-3D5C-4B16-AC4D-1563D40B7887}"/>
              </a:ext>
            </a:extLst>
          </p:cNvPr>
          <p:cNvSpPr txBox="1"/>
          <p:nvPr/>
        </p:nvSpPr>
        <p:spPr>
          <a:xfrm>
            <a:off x="616659" y="2149497"/>
            <a:ext cx="3085777" cy="707886"/>
          </a:xfrm>
          <a:prstGeom prst="rect">
            <a:avLst/>
          </a:prstGeom>
          <a:noFill/>
        </p:spPr>
        <p:txBody>
          <a:bodyPr wrap="square" rtlCol="0">
            <a:spAutoFit/>
          </a:bodyPr>
          <a:lstStyle/>
          <a:p>
            <a:pPr algn="ctr"/>
            <a:r>
              <a:rPr lang="ja-JP" altLang="en-US" sz="4000" b="1" spc="300" dirty="0">
                <a:latin typeface="Meiryo UI" panose="020B0604030504040204" pitchFamily="50" charset="-128"/>
                <a:ea typeface="Meiryo UI" panose="020B0604030504040204" pitchFamily="50" charset="-128"/>
              </a:rPr>
              <a:t>発注者</a:t>
            </a:r>
            <a:endParaRPr lang="en-US" altLang="ja-JP" sz="2800" spc="3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EFBB001-9811-43CA-8BBE-EB68512BDB91}"/>
              </a:ext>
            </a:extLst>
          </p:cNvPr>
          <p:cNvSpPr txBox="1"/>
          <p:nvPr/>
        </p:nvSpPr>
        <p:spPr>
          <a:xfrm>
            <a:off x="1092224" y="3368442"/>
            <a:ext cx="2610212" cy="1384995"/>
          </a:xfrm>
          <a:prstGeom prst="rect">
            <a:avLst/>
          </a:prstGeom>
          <a:noFill/>
        </p:spPr>
        <p:txBody>
          <a:bodyPr wrap="square" rtlCol="0">
            <a:spAutoFit/>
          </a:bodyPr>
          <a:lstStyle/>
          <a:p>
            <a:r>
              <a:rPr lang="ja-JP" altLang="en-US" sz="2800" b="1" spc="300" dirty="0">
                <a:solidFill>
                  <a:schemeClr val="bg1"/>
                </a:solidFill>
                <a:latin typeface="Meiryo UI" panose="020B0604030504040204" pitchFamily="50" charset="-128"/>
                <a:ea typeface="Meiryo UI" panose="020B0604030504040204" pitchFamily="50" charset="-128"/>
              </a:rPr>
              <a:t>万博関連商材</a:t>
            </a:r>
            <a:endParaRPr lang="en-US" altLang="ja-JP" sz="2800" b="1" spc="300" dirty="0">
              <a:solidFill>
                <a:schemeClr val="bg1"/>
              </a:solidFill>
              <a:latin typeface="Meiryo UI" panose="020B0604030504040204" pitchFamily="50" charset="-128"/>
              <a:ea typeface="Meiryo UI" panose="020B0604030504040204" pitchFamily="50" charset="-128"/>
            </a:endParaRPr>
          </a:p>
          <a:p>
            <a:r>
              <a:rPr lang="ja-JP" altLang="en-US" sz="2800" b="1" spc="300" dirty="0">
                <a:solidFill>
                  <a:schemeClr val="bg1"/>
                </a:solidFill>
                <a:latin typeface="Meiryo UI" panose="020B0604030504040204" pitchFamily="50" charset="-128"/>
                <a:ea typeface="Meiryo UI" panose="020B0604030504040204" pitchFamily="50" charset="-128"/>
              </a:rPr>
              <a:t>を調達したい</a:t>
            </a:r>
            <a:endParaRPr lang="en-US" altLang="ja-JP" sz="2800" b="1" spc="300" dirty="0">
              <a:solidFill>
                <a:schemeClr val="bg1"/>
              </a:solidFill>
              <a:latin typeface="Meiryo UI" panose="020B0604030504040204" pitchFamily="50" charset="-128"/>
              <a:ea typeface="Meiryo UI" panose="020B0604030504040204" pitchFamily="50" charset="-128"/>
            </a:endParaRPr>
          </a:p>
          <a:p>
            <a:r>
              <a:rPr lang="ja-JP" altLang="en-US" sz="2800" b="1" spc="300" dirty="0">
                <a:solidFill>
                  <a:schemeClr val="bg1"/>
                </a:solidFill>
                <a:latin typeface="Meiryo UI" panose="020B0604030504040204" pitchFamily="50" charset="-128"/>
                <a:ea typeface="Meiryo UI" panose="020B0604030504040204" pitchFamily="50" charset="-128"/>
              </a:rPr>
              <a:t>企業・団体様</a:t>
            </a:r>
            <a:endParaRPr lang="en-US" altLang="ja-JP" sz="2800" b="1" spc="300" dirty="0">
              <a:solidFill>
                <a:schemeClr val="bg1"/>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1BC03A26-9925-4D03-ACD4-99DACE278D31}"/>
              </a:ext>
            </a:extLst>
          </p:cNvPr>
          <p:cNvSpPr txBox="1"/>
          <p:nvPr/>
        </p:nvSpPr>
        <p:spPr>
          <a:xfrm>
            <a:off x="8477947" y="3460999"/>
            <a:ext cx="3319711" cy="954107"/>
          </a:xfrm>
          <a:prstGeom prst="rect">
            <a:avLst/>
          </a:prstGeom>
          <a:noFill/>
        </p:spPr>
        <p:txBody>
          <a:bodyPr wrap="square" rtlCol="0">
            <a:spAutoFit/>
          </a:bodyPr>
          <a:lstStyle/>
          <a:p>
            <a:pPr algn="ctr"/>
            <a:r>
              <a:rPr lang="ja-JP" altLang="en-US" sz="2800" b="1" spc="300" dirty="0">
                <a:solidFill>
                  <a:schemeClr val="bg1"/>
                </a:solidFill>
                <a:latin typeface="Meiryo UI" panose="020B0604030504040204" pitchFamily="50" charset="-128"/>
                <a:ea typeface="Meiryo UI" panose="020B0604030504040204" pitchFamily="50" charset="-128"/>
              </a:rPr>
              <a:t>大阪府内</a:t>
            </a:r>
            <a:endParaRPr lang="en-US" altLang="ja-JP" sz="2800" spc="300" dirty="0">
              <a:solidFill>
                <a:schemeClr val="bg1"/>
              </a:solidFill>
              <a:latin typeface="Meiryo UI" panose="020B0604030504040204" pitchFamily="50" charset="-128"/>
              <a:ea typeface="Meiryo UI" panose="020B0604030504040204" pitchFamily="50" charset="-128"/>
            </a:endParaRPr>
          </a:p>
          <a:p>
            <a:pPr algn="ctr"/>
            <a:r>
              <a:rPr lang="ja-JP" altLang="en-US" sz="2800" b="1" spc="300" dirty="0">
                <a:solidFill>
                  <a:schemeClr val="bg1"/>
                </a:solidFill>
                <a:latin typeface="Meiryo UI" panose="020B0604030504040204" pitchFamily="50" charset="-128"/>
                <a:ea typeface="Meiryo UI" panose="020B0604030504040204" pitchFamily="50" charset="-128"/>
              </a:rPr>
              <a:t>中小企業・団体</a:t>
            </a:r>
            <a:endParaRPr lang="en-US" altLang="ja-JP" sz="2800" b="1" spc="300" dirty="0">
              <a:solidFill>
                <a:schemeClr val="bg1"/>
              </a:solidFill>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263660E2-481C-4A40-A011-2BD4B38559CF}"/>
              </a:ext>
            </a:extLst>
          </p:cNvPr>
          <p:cNvSpPr/>
          <p:nvPr/>
        </p:nvSpPr>
        <p:spPr>
          <a:xfrm>
            <a:off x="642240" y="5302731"/>
            <a:ext cx="3356695" cy="707886"/>
          </a:xfrm>
          <a:prstGeom prst="rect">
            <a:avLst/>
          </a:prstGeom>
        </p:spPr>
        <p:txBody>
          <a:bodyPr wrap="square">
            <a:spAutoFit/>
          </a:bodyPr>
          <a:lstStyle/>
          <a:p>
            <a:r>
              <a:rPr lang="ja-JP" altLang="en-US" sz="2000" spc="300" dirty="0">
                <a:latin typeface="Meiryo UI" panose="020B0604030504040204" pitchFamily="50" charset="-128"/>
                <a:ea typeface="Meiryo UI" panose="020B0604030504040204" pitchFamily="50" charset="-128"/>
              </a:rPr>
              <a:t>全国・海外の企業</a:t>
            </a:r>
            <a:endParaRPr lang="en-US" altLang="ja-JP" sz="2000" spc="300" dirty="0">
              <a:latin typeface="Meiryo UI" panose="020B0604030504040204" pitchFamily="50" charset="-128"/>
              <a:ea typeface="Meiryo UI" panose="020B0604030504040204" pitchFamily="50" charset="-128"/>
            </a:endParaRPr>
          </a:p>
          <a:p>
            <a:r>
              <a:rPr lang="ja-JP" altLang="en-US" sz="2000" spc="300" dirty="0">
                <a:latin typeface="Meiryo UI" panose="020B0604030504040204" pitchFamily="50" charset="-128"/>
                <a:ea typeface="Meiryo UI" panose="020B0604030504040204" pitchFamily="50" charset="-128"/>
              </a:rPr>
              <a:t>博覧会</a:t>
            </a:r>
            <a:r>
              <a:rPr lang="ja-JP" altLang="en-US" sz="2000" spc="300" dirty="0" smtClean="0">
                <a:latin typeface="Meiryo UI" panose="020B0604030504040204" pitchFamily="50" charset="-128"/>
                <a:ea typeface="Meiryo UI" panose="020B0604030504040204" pitchFamily="50" charset="-128"/>
              </a:rPr>
              <a:t>協会、大阪府</a:t>
            </a:r>
            <a:endParaRPr lang="ja-JP" altLang="en-US" sz="2000" dirty="0"/>
          </a:p>
        </p:txBody>
      </p:sp>
      <p:sp>
        <p:nvSpPr>
          <p:cNvPr id="4" name="正方形/長方形 3">
            <a:extLst>
              <a:ext uri="{FF2B5EF4-FFF2-40B4-BE49-F238E27FC236}">
                <a16:creationId xmlns:a16="http://schemas.microsoft.com/office/drawing/2014/main" id="{6967B019-A80E-4C6F-AA9C-788A26CC8AEC}"/>
              </a:ext>
            </a:extLst>
          </p:cNvPr>
          <p:cNvSpPr/>
          <p:nvPr/>
        </p:nvSpPr>
        <p:spPr>
          <a:xfrm>
            <a:off x="8334756" y="5306542"/>
            <a:ext cx="3896202" cy="707886"/>
          </a:xfrm>
          <a:prstGeom prst="rect">
            <a:avLst/>
          </a:prstGeom>
        </p:spPr>
        <p:txBody>
          <a:bodyPr wrap="square">
            <a:spAutoFit/>
          </a:bodyPr>
          <a:lstStyle/>
          <a:p>
            <a:r>
              <a:rPr lang="ja-JP" altLang="en-US" sz="2000" dirty="0"/>
              <a:t>大阪府内に有人の事務所があり</a:t>
            </a:r>
            <a:endParaRPr lang="en-US" altLang="ja-JP" sz="2000" dirty="0"/>
          </a:p>
          <a:p>
            <a:r>
              <a:rPr lang="ja-JP" altLang="en-US" sz="2000" dirty="0"/>
              <a:t>営業実態があれば利用可能</a:t>
            </a:r>
            <a:endParaRPr lang="en-US" altLang="ja-JP" sz="2000" spc="300" dirty="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03946589-08E0-4416-966A-003788EEBAFC}" type="slidenum">
              <a:rPr kumimoji="1" lang="ja-JP" altLang="en-US" sz="1600" smtClean="0"/>
              <a:t>5</a:t>
            </a:fld>
            <a:endParaRPr kumimoji="1" lang="ja-JP" altLang="en-US" sz="1600"/>
          </a:p>
        </p:txBody>
      </p:sp>
    </p:spTree>
    <p:extLst>
      <p:ext uri="{BB962C8B-B14F-4D97-AF65-F5344CB8AC3E}">
        <p14:creationId xmlns:p14="http://schemas.microsoft.com/office/powerpoint/2010/main" val="3671096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B52270-38C3-437B-AB21-4F7B15730832}"/>
              </a:ext>
            </a:extLst>
          </p:cNvPr>
          <p:cNvSpPr>
            <a:spLocks noGrp="1"/>
          </p:cNvSpPr>
          <p:nvPr>
            <p:ph type="title"/>
          </p:nvPr>
        </p:nvSpPr>
        <p:spPr>
          <a:xfrm>
            <a:off x="838200" y="365125"/>
            <a:ext cx="10515600" cy="917985"/>
          </a:xfrm>
        </p:spPr>
        <p:txBody>
          <a:bodyPr>
            <a:normAutofit/>
          </a:bodyPr>
          <a:lstStyle/>
          <a:p>
            <a:r>
              <a:rPr kumimoji="1" lang="ja-JP" altLang="en-US" sz="3200" b="1" u="sng" dirty="0"/>
              <a:t>利用できる事業者</a:t>
            </a:r>
          </a:p>
        </p:txBody>
      </p:sp>
      <p:graphicFrame>
        <p:nvGraphicFramePr>
          <p:cNvPr id="4" name="コンテンツ プレースホルダー 3">
            <a:extLst>
              <a:ext uri="{FF2B5EF4-FFF2-40B4-BE49-F238E27FC236}">
                <a16:creationId xmlns:a16="http://schemas.microsoft.com/office/drawing/2014/main" id="{71134FF8-40B3-45A7-ABFD-97A54254987B}"/>
              </a:ext>
            </a:extLst>
          </p:cNvPr>
          <p:cNvGraphicFramePr>
            <a:graphicFrameLocks noGrp="1"/>
          </p:cNvGraphicFramePr>
          <p:nvPr>
            <p:ph idx="1"/>
            <p:extLst>
              <p:ext uri="{D42A27DB-BD31-4B8C-83A1-F6EECF244321}">
                <p14:modId xmlns:p14="http://schemas.microsoft.com/office/powerpoint/2010/main" val="3797047807"/>
              </p:ext>
            </p:extLst>
          </p:nvPr>
        </p:nvGraphicFramePr>
        <p:xfrm>
          <a:off x="739248" y="973822"/>
          <a:ext cx="10713504" cy="5519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テキスト ボックス 2">
            <a:extLst>
              <a:ext uri="{FF2B5EF4-FFF2-40B4-BE49-F238E27FC236}">
                <a16:creationId xmlns:a16="http://schemas.microsoft.com/office/drawing/2014/main" id="{043224AD-A9F5-40B0-B8B6-1E5906C7AB17}"/>
              </a:ext>
            </a:extLst>
          </p:cNvPr>
          <p:cNvSpPr txBox="1"/>
          <p:nvPr/>
        </p:nvSpPr>
        <p:spPr>
          <a:xfrm>
            <a:off x="417670" y="2066316"/>
            <a:ext cx="12111094" cy="1438855"/>
          </a:xfrm>
          <a:prstGeom prst="rect">
            <a:avLst/>
          </a:prstGeom>
          <a:noFill/>
        </p:spPr>
        <p:txBody>
          <a:bodyPr wrap="square" rtlCol="0">
            <a:spAutoFit/>
          </a:bodyPr>
          <a:lstStyle/>
          <a:p>
            <a:pPr marL="90900" lvl="0" indent="-342900">
              <a:lnSpc>
                <a:spcPct val="150000"/>
              </a:lnSpc>
              <a:buFont typeface="Wingdings" panose="05000000000000000000" pitchFamily="2" charset="2"/>
              <a:buChar char="u"/>
            </a:pPr>
            <a:r>
              <a:rPr lang="ja-JP" altLang="en-US" sz="2000" dirty="0"/>
              <a:t>博覧会協会、協会からの受託、各国政府、出展企業、大阪パビリオン関係、会場外の</a:t>
            </a:r>
            <a:endParaRPr lang="en-US" altLang="ja-JP" sz="2000" dirty="0"/>
          </a:p>
          <a:p>
            <a:pPr lvl="0">
              <a:lnSpc>
                <a:spcPct val="150000"/>
              </a:lnSpc>
            </a:pPr>
            <a:r>
              <a:rPr lang="ja-JP" altLang="en-US" sz="2000" dirty="0"/>
              <a:t>　　需要者のイベンター、商店街、その他万博に関する調達を行いたい企業　</a:t>
            </a:r>
            <a:endParaRPr lang="en-US" altLang="ja-JP" sz="2000" dirty="0"/>
          </a:p>
          <a:p>
            <a:pPr marL="90900" lvl="0" indent="-342900">
              <a:lnSpc>
                <a:spcPct val="150000"/>
              </a:lnSpc>
              <a:buFont typeface="Wingdings" panose="05000000000000000000" pitchFamily="2" charset="2"/>
              <a:buChar char="u"/>
            </a:pPr>
            <a:r>
              <a:rPr lang="ja-JP" altLang="en-US" sz="2000" dirty="0"/>
              <a:t>日本国内に有人の事務所を構えている海外企業</a:t>
            </a:r>
            <a:endParaRPr lang="en-US" altLang="ja-JP" sz="2000" dirty="0"/>
          </a:p>
        </p:txBody>
      </p:sp>
      <p:sp>
        <p:nvSpPr>
          <p:cNvPr id="5" name="テキスト ボックス 4">
            <a:extLst>
              <a:ext uri="{FF2B5EF4-FFF2-40B4-BE49-F238E27FC236}">
                <a16:creationId xmlns:a16="http://schemas.microsoft.com/office/drawing/2014/main" id="{3579BDC6-C351-4C52-AED2-278BABCA348B}"/>
              </a:ext>
            </a:extLst>
          </p:cNvPr>
          <p:cNvSpPr txBox="1"/>
          <p:nvPr/>
        </p:nvSpPr>
        <p:spPr>
          <a:xfrm>
            <a:off x="404451" y="4791684"/>
            <a:ext cx="11606296" cy="1438855"/>
          </a:xfrm>
          <a:prstGeom prst="rect">
            <a:avLst/>
          </a:prstGeom>
          <a:noFill/>
        </p:spPr>
        <p:txBody>
          <a:bodyPr wrap="square" rtlCol="0">
            <a:spAutoFit/>
          </a:bodyPr>
          <a:lstStyle/>
          <a:p>
            <a:pPr marL="90900" lvl="0" indent="-342900">
              <a:lnSpc>
                <a:spcPct val="150000"/>
              </a:lnSpc>
              <a:buFont typeface="Wingdings" panose="05000000000000000000" pitchFamily="2" charset="2"/>
              <a:buChar char="u"/>
            </a:pPr>
            <a:r>
              <a:rPr lang="ja-JP" altLang="en-US" sz="2000" dirty="0"/>
              <a:t>個人事業者含む大阪府内の中小企業　大阪府内に有人の事務所があり営業実態があれば利用可能</a:t>
            </a:r>
            <a:endParaRPr lang="en-US" altLang="ja-JP" sz="2000" dirty="0"/>
          </a:p>
          <a:p>
            <a:pPr marL="90900" lvl="0" indent="-342900">
              <a:lnSpc>
                <a:spcPct val="150000"/>
              </a:lnSpc>
              <a:buFont typeface="Wingdings" panose="05000000000000000000" pitchFamily="2" charset="2"/>
              <a:buChar char="u"/>
            </a:pPr>
            <a:r>
              <a:rPr lang="ja-JP" altLang="en-US" sz="2000" dirty="0"/>
              <a:t>中小企業とは、中小企業基本法に規定の対象者に企業組合・協業組合を加えた中小企業者・</a:t>
            </a:r>
            <a:endParaRPr lang="en-US" altLang="ja-JP" sz="2000" dirty="0"/>
          </a:p>
          <a:p>
            <a:pPr lvl="0">
              <a:lnSpc>
                <a:spcPct val="150000"/>
              </a:lnSpc>
            </a:pPr>
            <a:r>
              <a:rPr lang="ja-JP" altLang="en-US" sz="2000" dirty="0"/>
              <a:t>　　小規模企業者</a:t>
            </a:r>
            <a:endParaRPr lang="en-US" altLang="ja-JP" sz="2000" dirty="0"/>
          </a:p>
        </p:txBody>
      </p:sp>
      <p:sp>
        <p:nvSpPr>
          <p:cNvPr id="6" name="スライド番号プレースホルダー 5"/>
          <p:cNvSpPr>
            <a:spLocks noGrp="1"/>
          </p:cNvSpPr>
          <p:nvPr>
            <p:ph type="sldNum" sz="quarter" idx="12"/>
          </p:nvPr>
        </p:nvSpPr>
        <p:spPr/>
        <p:txBody>
          <a:bodyPr/>
          <a:lstStyle/>
          <a:p>
            <a:fld id="{03946589-08E0-4416-966A-003788EEBAFC}" type="slidenum">
              <a:rPr kumimoji="1" lang="ja-JP" altLang="en-US" sz="1600" smtClean="0"/>
              <a:t>6</a:t>
            </a:fld>
            <a:endParaRPr kumimoji="1" lang="ja-JP" altLang="en-US" sz="1600"/>
          </a:p>
        </p:txBody>
      </p:sp>
    </p:spTree>
    <p:extLst>
      <p:ext uri="{BB962C8B-B14F-4D97-AF65-F5344CB8AC3E}">
        <p14:creationId xmlns:p14="http://schemas.microsoft.com/office/powerpoint/2010/main" val="3159255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B52270-38C3-437B-AB21-4F7B15730832}"/>
              </a:ext>
            </a:extLst>
          </p:cNvPr>
          <p:cNvSpPr>
            <a:spLocks noGrp="1"/>
          </p:cNvSpPr>
          <p:nvPr>
            <p:ph type="title"/>
          </p:nvPr>
        </p:nvSpPr>
        <p:spPr>
          <a:xfrm>
            <a:off x="838200" y="365125"/>
            <a:ext cx="10515600" cy="917985"/>
          </a:xfrm>
        </p:spPr>
        <p:txBody>
          <a:bodyPr>
            <a:normAutofit/>
          </a:bodyPr>
          <a:lstStyle/>
          <a:p>
            <a:r>
              <a:rPr lang="ja-JP" altLang="en-US" sz="3200" u="sng" dirty="0"/>
              <a:t>ユーザー登録方法</a:t>
            </a:r>
            <a:endParaRPr kumimoji="1" lang="ja-JP" altLang="en-US" sz="3200" b="1" u="sng" dirty="0"/>
          </a:p>
        </p:txBody>
      </p:sp>
      <p:pic>
        <p:nvPicPr>
          <p:cNvPr id="14" name="図 13">
            <a:extLst>
              <a:ext uri="{FF2B5EF4-FFF2-40B4-BE49-F238E27FC236}">
                <a16:creationId xmlns:a16="http://schemas.microsoft.com/office/drawing/2014/main" id="{1E69E704-8315-4DF3-8BA6-7D6580AEE237}"/>
              </a:ext>
            </a:extLst>
          </p:cNvPr>
          <p:cNvPicPr>
            <a:picLocks noChangeAspect="1"/>
          </p:cNvPicPr>
          <p:nvPr/>
        </p:nvPicPr>
        <p:blipFill>
          <a:blip r:embed="rId3"/>
          <a:stretch>
            <a:fillRect/>
          </a:stretch>
        </p:blipFill>
        <p:spPr>
          <a:xfrm>
            <a:off x="0" y="1011428"/>
            <a:ext cx="8258325" cy="5504673"/>
          </a:xfrm>
          <a:prstGeom prst="rect">
            <a:avLst/>
          </a:prstGeom>
        </p:spPr>
      </p:pic>
      <p:cxnSp>
        <p:nvCxnSpPr>
          <p:cNvPr id="23" name="コネクタ: カギ線 22">
            <a:extLst>
              <a:ext uri="{FF2B5EF4-FFF2-40B4-BE49-F238E27FC236}">
                <a16:creationId xmlns:a16="http://schemas.microsoft.com/office/drawing/2014/main" id="{A1EEF14C-1AEA-490F-A0A8-1616B79B7C99}"/>
              </a:ext>
            </a:extLst>
          </p:cNvPr>
          <p:cNvCxnSpPr>
            <a:cxnSpLocks/>
          </p:cNvCxnSpPr>
          <p:nvPr/>
        </p:nvCxnSpPr>
        <p:spPr>
          <a:xfrm flipV="1">
            <a:off x="1069999" y="1432045"/>
            <a:ext cx="4676837" cy="344413"/>
          </a:xfrm>
          <a:prstGeom prst="bent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AAB50F3D-8129-446E-A338-856CA8CF5093}"/>
              </a:ext>
            </a:extLst>
          </p:cNvPr>
          <p:cNvSpPr/>
          <p:nvPr/>
        </p:nvSpPr>
        <p:spPr>
          <a:xfrm>
            <a:off x="7769985" y="5126067"/>
            <a:ext cx="4101562" cy="10602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t>買い手、売り手の両方で登録する場合、</a:t>
            </a:r>
            <a:r>
              <a:rPr kumimoji="1" lang="ja-JP" altLang="en-US" sz="2000" b="1" dirty="0" smtClean="0"/>
              <a:t>メールアドレス２つ</a:t>
            </a:r>
            <a:r>
              <a:rPr kumimoji="1" lang="ja-JP" altLang="en-US" sz="2000" dirty="0"/>
              <a:t>必要</a:t>
            </a:r>
          </a:p>
        </p:txBody>
      </p:sp>
      <p:sp>
        <p:nvSpPr>
          <p:cNvPr id="5" name="AutoShape 2" descr="https://www.expo-mozuyanmall.jp/img/about_03.jpg">
            <a:extLst>
              <a:ext uri="{FF2B5EF4-FFF2-40B4-BE49-F238E27FC236}">
                <a16:creationId xmlns:a16="http://schemas.microsoft.com/office/drawing/2014/main" id="{49C59C23-4DAC-4714-BD01-3E6EF2F612D7}"/>
              </a:ext>
            </a:extLst>
          </p:cNvPr>
          <p:cNvSpPr>
            <a:spLocks noChangeAspect="1" noChangeArrowheads="1"/>
          </p:cNvSpPr>
          <p:nvPr/>
        </p:nvSpPr>
        <p:spPr bwMode="auto">
          <a:xfrm>
            <a:off x="5879089" y="-2103102"/>
            <a:ext cx="5178401" cy="5178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AutoShape 4" descr="https://www.expo-mozuyanmall.jp/img/about_03.jpg">
            <a:extLst>
              <a:ext uri="{FF2B5EF4-FFF2-40B4-BE49-F238E27FC236}">
                <a16:creationId xmlns:a16="http://schemas.microsoft.com/office/drawing/2014/main" id="{37932A7F-E4BB-461B-96E6-3373A9A6C288}"/>
              </a:ext>
            </a:extLst>
          </p:cNvPr>
          <p:cNvSpPr>
            <a:spLocks noChangeAspect="1" noChangeArrowheads="1"/>
          </p:cNvSpPr>
          <p:nvPr/>
        </p:nvSpPr>
        <p:spPr bwMode="auto">
          <a:xfrm>
            <a:off x="9653469" y="486099"/>
            <a:ext cx="2357277" cy="23572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7" name="図 6">
            <a:extLst>
              <a:ext uri="{FF2B5EF4-FFF2-40B4-BE49-F238E27FC236}">
                <a16:creationId xmlns:a16="http://schemas.microsoft.com/office/drawing/2014/main" id="{D4BB9A7B-A539-40FA-97C1-DF3E2D7159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4984" y="549883"/>
            <a:ext cx="5756563" cy="1862827"/>
          </a:xfrm>
          <a:prstGeom prst="rect">
            <a:avLst/>
          </a:prstGeom>
        </p:spPr>
      </p:pic>
      <p:sp>
        <p:nvSpPr>
          <p:cNvPr id="4" name="スライド番号プレースホルダー 3"/>
          <p:cNvSpPr>
            <a:spLocks noGrp="1"/>
          </p:cNvSpPr>
          <p:nvPr>
            <p:ph type="sldNum" sz="quarter" idx="12"/>
          </p:nvPr>
        </p:nvSpPr>
        <p:spPr/>
        <p:txBody>
          <a:bodyPr/>
          <a:lstStyle/>
          <a:p>
            <a:fld id="{03946589-08E0-4416-966A-003788EEBAFC}" type="slidenum">
              <a:rPr kumimoji="1" lang="ja-JP" altLang="en-US" sz="1600" smtClean="0"/>
              <a:t>7</a:t>
            </a:fld>
            <a:endParaRPr kumimoji="1" lang="ja-JP" altLang="en-US" sz="1600"/>
          </a:p>
        </p:txBody>
      </p:sp>
    </p:spTree>
    <p:extLst>
      <p:ext uri="{BB962C8B-B14F-4D97-AF65-F5344CB8AC3E}">
        <p14:creationId xmlns:p14="http://schemas.microsoft.com/office/powerpoint/2010/main" val="264063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23"/>
                                        </p:tgtEl>
                                      </p:cBhvr>
                                    </p:animEffect>
                                    <p:animScale>
                                      <p:cBhvr>
                                        <p:cTn id="10" dur="250" autoRev="1" fill="hold"/>
                                        <p:tgtEl>
                                          <p:spTgt spid="23"/>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B52270-38C3-437B-AB21-4F7B15730832}"/>
              </a:ext>
            </a:extLst>
          </p:cNvPr>
          <p:cNvSpPr>
            <a:spLocks noGrp="1"/>
          </p:cNvSpPr>
          <p:nvPr>
            <p:ph type="title"/>
          </p:nvPr>
        </p:nvSpPr>
        <p:spPr/>
        <p:txBody>
          <a:bodyPr>
            <a:normAutofit/>
          </a:bodyPr>
          <a:lstStyle/>
          <a:p>
            <a:r>
              <a:rPr kumimoji="1" lang="ja-JP" altLang="en-US" sz="3200" u="sng" dirty="0"/>
              <a:t>商談までの流れ</a:t>
            </a:r>
            <a:endParaRPr kumimoji="1" lang="ja-JP" altLang="en-US" sz="3200" b="1" u="sng" dirty="0"/>
          </a:p>
        </p:txBody>
      </p:sp>
      <p:sp>
        <p:nvSpPr>
          <p:cNvPr id="25" name="コンテンツ プレースホルダー 14">
            <a:extLst>
              <a:ext uri="{FF2B5EF4-FFF2-40B4-BE49-F238E27FC236}">
                <a16:creationId xmlns:a16="http://schemas.microsoft.com/office/drawing/2014/main" id="{0208209F-C34F-4AE6-9FF2-2BF17BD599AB}"/>
              </a:ext>
            </a:extLst>
          </p:cNvPr>
          <p:cNvSpPr txBox="1">
            <a:spLocks/>
          </p:cNvSpPr>
          <p:nvPr/>
        </p:nvSpPr>
        <p:spPr>
          <a:xfrm>
            <a:off x="738955" y="1525734"/>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b="1" dirty="0"/>
          </a:p>
        </p:txBody>
      </p:sp>
      <p:sp>
        <p:nvSpPr>
          <p:cNvPr id="3" name="正方形/長方形 2">
            <a:extLst>
              <a:ext uri="{FF2B5EF4-FFF2-40B4-BE49-F238E27FC236}">
                <a16:creationId xmlns:a16="http://schemas.microsoft.com/office/drawing/2014/main" id="{580A0DD1-1485-4B02-8E4E-0F70FC24595B}"/>
              </a:ext>
            </a:extLst>
          </p:cNvPr>
          <p:cNvSpPr/>
          <p:nvPr/>
        </p:nvSpPr>
        <p:spPr>
          <a:xfrm>
            <a:off x="738955" y="1378588"/>
            <a:ext cx="10155509" cy="5216813"/>
          </a:xfrm>
          <a:prstGeom prst="rect">
            <a:avLst/>
          </a:prstGeom>
        </p:spPr>
        <p:txBody>
          <a:bodyPr wrap="square">
            <a:spAutoFit/>
          </a:bodyPr>
          <a:lstStyle/>
          <a:p>
            <a:pPr marL="457200" indent="-457200">
              <a:lnSpc>
                <a:spcPct val="150000"/>
              </a:lnSpc>
              <a:buFont typeface="+mj-ea"/>
              <a:buAutoNum type="circleNumDbPlain"/>
            </a:pPr>
            <a:r>
              <a:rPr lang="ja-JP" altLang="en-US" sz="2400" b="1" dirty="0">
                <a:latin typeface="Meiryo" panose="020B0604030504040204" pitchFamily="50" charset="-128"/>
                <a:ea typeface="Meiryo" panose="020B0604030504040204" pitchFamily="50" charset="-128"/>
              </a:rPr>
              <a:t>事前準備</a:t>
            </a:r>
            <a:endParaRPr lang="en-US" altLang="ja-JP" sz="2400" b="1" dirty="0">
              <a:latin typeface="Meiryo" panose="020B0604030504040204" pitchFamily="50" charset="-128"/>
              <a:ea typeface="Meiryo" panose="020B0604030504040204" pitchFamily="50" charset="-128"/>
            </a:endParaRPr>
          </a:p>
          <a:p>
            <a:pPr marL="914400" lvl="1" indent="-457200">
              <a:lnSpc>
                <a:spcPct val="150000"/>
              </a:lnSpc>
              <a:buFont typeface="Arial" panose="020B0604020202020204" pitchFamily="34" charset="0"/>
              <a:buChar char="•"/>
            </a:pPr>
            <a:r>
              <a:rPr lang="ja-JP" altLang="en-US" sz="2000" dirty="0">
                <a:latin typeface="Meiryo" panose="020B0604030504040204" pitchFamily="50" charset="-128"/>
                <a:ea typeface="Meiryo" panose="020B0604030504040204" pitchFamily="50" charset="-128"/>
              </a:rPr>
              <a:t>商品・サービス情報登録</a:t>
            </a:r>
            <a:endParaRPr lang="en-US" altLang="ja-JP" sz="2000" dirty="0">
              <a:latin typeface="Meiryo" panose="020B0604030504040204" pitchFamily="50" charset="-128"/>
              <a:ea typeface="Meiryo" panose="020B0604030504040204" pitchFamily="50" charset="-128"/>
            </a:endParaRPr>
          </a:p>
          <a:p>
            <a:pPr marL="571500" indent="-571500">
              <a:lnSpc>
                <a:spcPct val="150000"/>
              </a:lnSpc>
              <a:buFont typeface="+mj-ea"/>
              <a:buAutoNum type="circleNumDbPlain" startAt="2"/>
            </a:pPr>
            <a:r>
              <a:rPr lang="ja-JP" altLang="en-US" sz="2400" b="1" dirty="0">
                <a:latin typeface="Meiryo" panose="020B0604030504040204" pitchFamily="50" charset="-128"/>
                <a:ea typeface="Meiryo" panose="020B0604030504040204" pitchFamily="50" charset="-128"/>
              </a:rPr>
              <a:t>案件を見つける</a:t>
            </a:r>
            <a:endParaRPr lang="en-US" altLang="ja-JP" sz="2400" b="1" dirty="0">
              <a:latin typeface="Meiryo" panose="020B0604030504040204" pitchFamily="50" charset="-128"/>
              <a:ea typeface="Meiryo" panose="020B0604030504040204" pitchFamily="50" charset="-128"/>
            </a:endParaRPr>
          </a:p>
          <a:p>
            <a:pPr marL="971550" lvl="1" indent="-514350">
              <a:lnSpc>
                <a:spcPct val="150000"/>
              </a:lnSpc>
              <a:buFont typeface="Arial" panose="020B0604020202020204" pitchFamily="34" charset="0"/>
              <a:buChar char="•"/>
            </a:pPr>
            <a:r>
              <a:rPr lang="ja-JP" altLang="en-US" sz="2000" dirty="0">
                <a:latin typeface="Meiryo" panose="020B0604030504040204" pitchFamily="50" charset="-128"/>
                <a:ea typeface="Meiryo" panose="020B0604030504040204" pitchFamily="50" charset="-128"/>
              </a:rPr>
              <a:t>関心カテゴリを設定すると新着案件をメールでお知らせ</a:t>
            </a:r>
            <a:endParaRPr lang="en-US" altLang="ja-JP" sz="2000" dirty="0">
              <a:latin typeface="Meiryo" panose="020B0604030504040204" pitchFamily="50" charset="-128"/>
              <a:ea typeface="Meiryo" panose="020B0604030504040204" pitchFamily="50" charset="-128"/>
            </a:endParaRPr>
          </a:p>
          <a:p>
            <a:pPr marL="571500" indent="-571500">
              <a:lnSpc>
                <a:spcPct val="150000"/>
              </a:lnSpc>
              <a:buFont typeface="+mj-lt"/>
              <a:buAutoNum type="circleNumDbPlain" startAt="2"/>
            </a:pPr>
            <a:r>
              <a:rPr lang="ja-JP" altLang="en-US" sz="2400" b="1" dirty="0">
                <a:latin typeface="Meiryo" panose="020B0604030504040204" pitchFamily="50" charset="-128"/>
                <a:ea typeface="Meiryo" panose="020B0604030504040204" pitchFamily="50" charset="-128"/>
              </a:rPr>
              <a:t>提案・応募をする</a:t>
            </a:r>
            <a:endParaRPr lang="en-US" altLang="ja-JP" sz="2400" b="1" dirty="0">
              <a:latin typeface="Meiryo" panose="020B0604030504040204" pitchFamily="50" charset="-128"/>
              <a:ea typeface="Meiryo" panose="020B0604030504040204" pitchFamily="50" charset="-128"/>
            </a:endParaRPr>
          </a:p>
          <a:p>
            <a:pPr marL="971550" lvl="1" indent="-514350">
              <a:lnSpc>
                <a:spcPct val="150000"/>
              </a:lnSpc>
              <a:buFont typeface="Arial" panose="020B0604020202020204" pitchFamily="34" charset="0"/>
              <a:buChar char="•"/>
            </a:pPr>
            <a:r>
              <a:rPr lang="ja-JP" altLang="en-US" sz="2000" dirty="0">
                <a:latin typeface="Meiryo" panose="020B0604030504040204" pitchFamily="50" charset="-128"/>
                <a:ea typeface="Meiryo" panose="020B0604030504040204" pitchFamily="50" charset="-128"/>
              </a:rPr>
              <a:t>質問がある場合「質問」機能で尋ねる</a:t>
            </a:r>
            <a:endParaRPr lang="en-US" altLang="ja-JP" sz="2000" dirty="0">
              <a:latin typeface="Meiryo" panose="020B0604030504040204" pitchFamily="50" charset="-128"/>
              <a:ea typeface="Meiryo" panose="020B0604030504040204" pitchFamily="50" charset="-128"/>
            </a:endParaRPr>
          </a:p>
          <a:p>
            <a:pPr marL="971550" lvl="1" indent="-514350">
              <a:lnSpc>
                <a:spcPct val="150000"/>
              </a:lnSpc>
              <a:buFont typeface="Arial" panose="020B0604020202020204" pitchFamily="34" charset="0"/>
              <a:buChar char="•"/>
            </a:pPr>
            <a:r>
              <a:rPr lang="ja-JP" altLang="en-US" sz="2000" dirty="0">
                <a:latin typeface="Meiryo" panose="020B0604030504040204" pitchFamily="50" charset="-128"/>
                <a:ea typeface="Meiryo" panose="020B0604030504040204" pitchFamily="50" charset="-128"/>
              </a:rPr>
              <a:t>１つの募集に対して</a:t>
            </a:r>
            <a:r>
              <a:rPr lang="en-US" altLang="ja-JP" sz="2000" dirty="0">
                <a:latin typeface="Meiryo" panose="020B0604030504040204" pitchFamily="50" charset="-128"/>
                <a:ea typeface="Meiryo" panose="020B0604030504040204" pitchFamily="50" charset="-128"/>
              </a:rPr>
              <a:t>1</a:t>
            </a:r>
            <a:r>
              <a:rPr lang="ja-JP" altLang="en-US" sz="2000" dirty="0">
                <a:latin typeface="Meiryo" panose="020B0604030504040204" pitchFamily="50" charset="-128"/>
                <a:ea typeface="Meiryo" panose="020B0604030504040204" pitchFamily="50" charset="-128"/>
              </a:rPr>
              <a:t>回のみ</a:t>
            </a:r>
            <a:endParaRPr lang="en-US" altLang="ja-JP" sz="2000" dirty="0">
              <a:latin typeface="Meiryo" panose="020B0604030504040204" pitchFamily="50" charset="-128"/>
              <a:ea typeface="Meiryo" panose="020B0604030504040204" pitchFamily="50" charset="-128"/>
            </a:endParaRPr>
          </a:p>
          <a:p>
            <a:pPr marL="571500" indent="-571500">
              <a:lnSpc>
                <a:spcPct val="150000"/>
              </a:lnSpc>
              <a:buFont typeface="+mj-lt"/>
              <a:buAutoNum type="circleNumDbPlain" startAt="2"/>
            </a:pPr>
            <a:r>
              <a:rPr lang="ja-JP" altLang="en-US" sz="2400" b="1" dirty="0">
                <a:latin typeface="Meiryo" panose="020B0604030504040204" pitchFamily="50" charset="-128"/>
                <a:ea typeface="Meiryo" panose="020B0604030504040204" pitchFamily="50" charset="-128"/>
              </a:rPr>
              <a:t>商談</a:t>
            </a:r>
            <a:endParaRPr lang="en-US" altLang="ja-JP" sz="2400" b="1" dirty="0">
              <a:latin typeface="Meiryo" panose="020B0604030504040204" pitchFamily="50" charset="-128"/>
              <a:ea typeface="Meiryo" panose="020B0604030504040204" pitchFamily="50" charset="-128"/>
            </a:endParaRPr>
          </a:p>
          <a:p>
            <a:pPr marL="971550" lvl="1" indent="-514350">
              <a:lnSpc>
                <a:spcPct val="150000"/>
              </a:lnSpc>
              <a:buFont typeface="Arial" panose="020B0604020202020204" pitchFamily="34" charset="0"/>
              <a:buChar char="•"/>
            </a:pPr>
            <a:r>
              <a:rPr lang="ja-JP" altLang="en-US" sz="2000" dirty="0">
                <a:latin typeface="Meiryo" panose="020B0604030504040204" pitchFamily="50" charset="-128"/>
                <a:ea typeface="Meiryo" panose="020B0604030504040204" pitchFamily="50" charset="-128"/>
              </a:rPr>
              <a:t>お互い連絡先が表示され、直接やり取り</a:t>
            </a:r>
            <a:endParaRPr lang="en-US" altLang="ja-JP" sz="2000" dirty="0">
              <a:latin typeface="Meiryo" panose="020B0604030504040204" pitchFamily="50" charset="-128"/>
              <a:ea typeface="Meiryo" panose="020B0604030504040204" pitchFamily="50" charset="-128"/>
            </a:endParaRPr>
          </a:p>
          <a:p>
            <a:pPr marL="571500" indent="-571500">
              <a:lnSpc>
                <a:spcPct val="150000"/>
              </a:lnSpc>
              <a:buFont typeface="+mj-lt"/>
              <a:buAutoNum type="circleNumDbPlain" startAt="2"/>
            </a:pPr>
            <a:r>
              <a:rPr lang="ja-JP" altLang="en-US" sz="2400" b="1" dirty="0">
                <a:latin typeface="Meiryo" panose="020B0604030504040204" pitchFamily="50" charset="-128"/>
                <a:ea typeface="Meiryo" panose="020B0604030504040204" pitchFamily="50" charset="-128"/>
              </a:rPr>
              <a:t>成立</a:t>
            </a:r>
            <a:r>
              <a:rPr lang="en-US" altLang="ja-JP" sz="2400" b="1" dirty="0">
                <a:latin typeface="Meiryo" panose="020B0604030504040204" pitchFamily="50" charset="-128"/>
                <a:ea typeface="Meiryo" panose="020B0604030504040204" pitchFamily="50" charset="-128"/>
              </a:rPr>
              <a:t>/</a:t>
            </a:r>
            <a:r>
              <a:rPr lang="ja-JP" altLang="en-US" sz="2400" b="1" dirty="0">
                <a:latin typeface="Meiryo" panose="020B0604030504040204" pitchFamily="50" charset="-128"/>
                <a:ea typeface="Meiryo" panose="020B0604030504040204" pitchFamily="50" charset="-128"/>
              </a:rPr>
              <a:t>不成立報告</a:t>
            </a:r>
            <a:endParaRPr lang="en-US" altLang="ja-JP" sz="2400" b="1" dirty="0">
              <a:latin typeface="Meiryo" panose="020B0604030504040204" pitchFamily="50" charset="-128"/>
              <a:ea typeface="Meiryo" panose="020B0604030504040204" pitchFamily="50" charset="-128"/>
            </a:endParaRPr>
          </a:p>
        </p:txBody>
      </p:sp>
      <p:pic>
        <p:nvPicPr>
          <p:cNvPr id="8" name="グラフィックス 7" descr="封筒">
            <a:extLst>
              <a:ext uri="{FF2B5EF4-FFF2-40B4-BE49-F238E27FC236}">
                <a16:creationId xmlns:a16="http://schemas.microsoft.com/office/drawing/2014/main" id="{23B081BC-9340-4673-8A4E-3E5DAF3A0A6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786175">
            <a:off x="7406155" y="2183095"/>
            <a:ext cx="914400" cy="914400"/>
          </a:xfrm>
          <a:prstGeom prst="rect">
            <a:avLst/>
          </a:prstGeom>
        </p:spPr>
      </p:pic>
      <p:sp>
        <p:nvSpPr>
          <p:cNvPr id="9" name="吹き出し: 四角形 8">
            <a:extLst>
              <a:ext uri="{FF2B5EF4-FFF2-40B4-BE49-F238E27FC236}">
                <a16:creationId xmlns:a16="http://schemas.microsoft.com/office/drawing/2014/main" id="{2F8A0641-EC8C-4BD8-951A-9F7C533A0BA7}"/>
              </a:ext>
            </a:extLst>
          </p:cNvPr>
          <p:cNvSpPr/>
          <p:nvPr/>
        </p:nvSpPr>
        <p:spPr>
          <a:xfrm>
            <a:off x="6842748" y="3986995"/>
            <a:ext cx="4512641" cy="1234095"/>
          </a:xfrm>
          <a:prstGeom prst="wedgeRectCallout">
            <a:avLst>
              <a:gd name="adj1" fmla="val -46935"/>
              <a:gd name="adj2" fmla="val 78826"/>
            </a:avLst>
          </a:prstGeom>
          <a:ln w="3810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marL="285750" indent="-285750">
              <a:buFont typeface="Wingdings" panose="05000000000000000000" pitchFamily="2" charset="2"/>
              <a:buChar char="l"/>
            </a:pPr>
            <a:r>
              <a:rPr kumimoji="1" lang="ja-JP" altLang="en-US" dirty="0"/>
              <a:t>電話</a:t>
            </a:r>
            <a:endParaRPr kumimoji="1" lang="en-US" altLang="ja-JP" dirty="0"/>
          </a:p>
          <a:p>
            <a:pPr marL="285750" indent="-285750">
              <a:buFont typeface="Wingdings" panose="05000000000000000000" pitchFamily="2" charset="2"/>
              <a:buChar char="l"/>
            </a:pPr>
            <a:r>
              <a:rPr lang="ja-JP" altLang="en-US" dirty="0"/>
              <a:t>メール</a:t>
            </a:r>
            <a:endParaRPr lang="en-US" altLang="ja-JP" dirty="0"/>
          </a:p>
          <a:p>
            <a:pPr marL="285750" indent="-285750">
              <a:buFont typeface="Wingdings" panose="05000000000000000000" pitchFamily="2" charset="2"/>
              <a:buChar char="l"/>
            </a:pPr>
            <a:r>
              <a:rPr kumimoji="1" lang="ja-JP" altLang="en-US" dirty="0"/>
              <a:t>直接</a:t>
            </a:r>
            <a:r>
              <a:rPr lang="ja-JP" altLang="en-US" dirty="0"/>
              <a:t>面談</a:t>
            </a:r>
            <a:endParaRPr lang="en-US" altLang="ja-JP" dirty="0"/>
          </a:p>
          <a:p>
            <a:pPr marL="285750" indent="-285750">
              <a:buFont typeface="Wingdings" panose="05000000000000000000" pitchFamily="2" charset="2"/>
              <a:buChar char="l"/>
            </a:pPr>
            <a:r>
              <a:rPr lang="ja-JP" altLang="en-US" dirty="0" err="1"/>
              <a:t>もずやん</a:t>
            </a:r>
            <a:r>
              <a:rPr lang="ja-JP" altLang="en-US" dirty="0"/>
              <a:t>モール内商談チャット掲示板</a:t>
            </a:r>
            <a:endParaRPr kumimoji="1" lang="en-US" altLang="ja-JP" dirty="0"/>
          </a:p>
        </p:txBody>
      </p:sp>
      <p:sp>
        <p:nvSpPr>
          <p:cNvPr id="13" name="四角形: 角を丸くする 12">
            <a:extLst>
              <a:ext uri="{FF2B5EF4-FFF2-40B4-BE49-F238E27FC236}">
                <a16:creationId xmlns:a16="http://schemas.microsoft.com/office/drawing/2014/main" id="{EBC435F0-6B99-4D8D-A17E-C178F188237C}"/>
              </a:ext>
            </a:extLst>
          </p:cNvPr>
          <p:cNvSpPr/>
          <p:nvPr/>
        </p:nvSpPr>
        <p:spPr>
          <a:xfrm>
            <a:off x="4331788" y="756206"/>
            <a:ext cx="1473838" cy="543403"/>
          </a:xfrm>
          <a:prstGeom prst="roundRect">
            <a:avLst/>
          </a:prstGeom>
          <a:solidFill>
            <a:schemeClr val="accent5"/>
          </a:solidFill>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kumimoji="1" lang="ja-JP" altLang="en-US" sz="2800" b="1" dirty="0"/>
              <a:t>受注側</a:t>
            </a:r>
          </a:p>
        </p:txBody>
      </p:sp>
      <p:sp>
        <p:nvSpPr>
          <p:cNvPr id="4" name="スライド番号プレースホルダー 3"/>
          <p:cNvSpPr>
            <a:spLocks noGrp="1"/>
          </p:cNvSpPr>
          <p:nvPr>
            <p:ph type="sldNum" sz="quarter" idx="12"/>
          </p:nvPr>
        </p:nvSpPr>
        <p:spPr/>
        <p:txBody>
          <a:bodyPr/>
          <a:lstStyle/>
          <a:p>
            <a:fld id="{03946589-08E0-4416-966A-003788EEBAFC}" type="slidenum">
              <a:rPr kumimoji="1" lang="ja-JP" altLang="en-US" sz="1600" smtClean="0"/>
              <a:t>8</a:t>
            </a:fld>
            <a:endParaRPr kumimoji="1" lang="ja-JP" altLang="en-US" sz="1600"/>
          </a:p>
        </p:txBody>
      </p:sp>
    </p:spTree>
    <p:extLst>
      <p:ext uri="{BB962C8B-B14F-4D97-AF65-F5344CB8AC3E}">
        <p14:creationId xmlns:p14="http://schemas.microsoft.com/office/powerpoint/2010/main" val="4181139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B52270-38C3-437B-AB21-4F7B15730832}"/>
              </a:ext>
            </a:extLst>
          </p:cNvPr>
          <p:cNvSpPr>
            <a:spLocks noGrp="1"/>
          </p:cNvSpPr>
          <p:nvPr>
            <p:ph type="title"/>
          </p:nvPr>
        </p:nvSpPr>
        <p:spPr/>
        <p:txBody>
          <a:bodyPr>
            <a:normAutofit/>
          </a:bodyPr>
          <a:lstStyle/>
          <a:p>
            <a:r>
              <a:rPr kumimoji="1" lang="ja-JP" altLang="en-US" sz="3200" u="sng" dirty="0"/>
              <a:t>商談までの流れ</a:t>
            </a:r>
            <a:endParaRPr kumimoji="1" lang="ja-JP" altLang="en-US" sz="3200" b="1" u="sng" dirty="0"/>
          </a:p>
        </p:txBody>
      </p:sp>
      <p:sp>
        <p:nvSpPr>
          <p:cNvPr id="25" name="コンテンツ プレースホルダー 14">
            <a:extLst>
              <a:ext uri="{FF2B5EF4-FFF2-40B4-BE49-F238E27FC236}">
                <a16:creationId xmlns:a16="http://schemas.microsoft.com/office/drawing/2014/main" id="{0208209F-C34F-4AE6-9FF2-2BF17BD599AB}"/>
              </a:ext>
            </a:extLst>
          </p:cNvPr>
          <p:cNvSpPr txBox="1">
            <a:spLocks/>
          </p:cNvSpPr>
          <p:nvPr/>
        </p:nvSpPr>
        <p:spPr>
          <a:xfrm>
            <a:off x="738955" y="1525734"/>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b="1" dirty="0"/>
          </a:p>
        </p:txBody>
      </p:sp>
      <p:grpSp>
        <p:nvGrpSpPr>
          <p:cNvPr id="17" name="グループ化 16">
            <a:extLst>
              <a:ext uri="{FF2B5EF4-FFF2-40B4-BE49-F238E27FC236}">
                <a16:creationId xmlns:a16="http://schemas.microsoft.com/office/drawing/2014/main" id="{080D15F4-BE36-46CC-B957-0014FD0BF62D}"/>
              </a:ext>
            </a:extLst>
          </p:cNvPr>
          <p:cNvGrpSpPr/>
          <p:nvPr/>
        </p:nvGrpSpPr>
        <p:grpSpPr>
          <a:xfrm>
            <a:off x="512433" y="2815787"/>
            <a:ext cx="4634607" cy="545186"/>
            <a:chOff x="507684" y="1459862"/>
            <a:chExt cx="4418604" cy="480490"/>
          </a:xfrm>
        </p:grpSpPr>
        <p:sp>
          <p:nvSpPr>
            <p:cNvPr id="18" name="四角形: 角を丸くする 17">
              <a:extLst>
                <a:ext uri="{FF2B5EF4-FFF2-40B4-BE49-F238E27FC236}">
                  <a16:creationId xmlns:a16="http://schemas.microsoft.com/office/drawing/2014/main" id="{73284A8D-4C0D-456D-907E-2286D045F73B}"/>
                </a:ext>
              </a:extLst>
            </p:cNvPr>
            <p:cNvSpPr/>
            <p:nvPr/>
          </p:nvSpPr>
          <p:spPr>
            <a:xfrm>
              <a:off x="507684" y="1459862"/>
              <a:ext cx="4418604" cy="480490"/>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kumimoji="1" lang="ja-JP" altLang="en-US" sz="2400" b="1" dirty="0"/>
                <a:t>　</a:t>
              </a:r>
              <a:r>
                <a:rPr lang="ja-JP" altLang="en-US" sz="2400" b="1" dirty="0" smtClean="0"/>
                <a:t>企業・</a:t>
              </a:r>
              <a:r>
                <a:rPr lang="en-US" altLang="ja-JP" sz="2400" b="1" dirty="0" smtClean="0"/>
                <a:t>PR</a:t>
              </a:r>
              <a:r>
                <a:rPr kumimoji="1" lang="ja-JP" altLang="en-US" sz="2400" b="1" dirty="0" smtClean="0"/>
                <a:t>情報</a:t>
              </a:r>
              <a:endParaRPr kumimoji="1" lang="ja-JP" altLang="en-US" sz="2400" b="1" dirty="0"/>
            </a:p>
          </p:txBody>
        </p:sp>
        <p:pic>
          <p:nvPicPr>
            <p:cNvPr id="19" name="グラフィックス 18" descr="再生">
              <a:extLst>
                <a:ext uri="{FF2B5EF4-FFF2-40B4-BE49-F238E27FC236}">
                  <a16:creationId xmlns:a16="http://schemas.microsoft.com/office/drawing/2014/main" id="{78AAFEC0-7CE8-47E8-B002-1CA29E62927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271755" y="1571256"/>
              <a:ext cx="326799" cy="326799"/>
            </a:xfrm>
            <a:prstGeom prst="rect">
              <a:avLst/>
            </a:prstGeom>
          </p:spPr>
        </p:pic>
      </p:grpSp>
      <p:sp>
        <p:nvSpPr>
          <p:cNvPr id="12" name="テキスト ボックス 11">
            <a:extLst>
              <a:ext uri="{FF2B5EF4-FFF2-40B4-BE49-F238E27FC236}">
                <a16:creationId xmlns:a16="http://schemas.microsoft.com/office/drawing/2014/main" id="{A441C712-E860-4CDD-8F59-4AF7D35FF9DF}"/>
              </a:ext>
            </a:extLst>
          </p:cNvPr>
          <p:cNvSpPr txBox="1"/>
          <p:nvPr/>
        </p:nvSpPr>
        <p:spPr>
          <a:xfrm>
            <a:off x="825280" y="3626374"/>
            <a:ext cx="4418604" cy="954107"/>
          </a:xfrm>
          <a:prstGeom prst="rect">
            <a:avLst/>
          </a:prstGeom>
          <a:noFill/>
        </p:spPr>
        <p:txBody>
          <a:bodyPr wrap="square" rtlCol="0">
            <a:spAutoFit/>
          </a:bodyPr>
          <a:lstStyle/>
          <a:p>
            <a:pPr algn="l"/>
            <a:r>
              <a:rPr lang="ja-JP" altLang="en-US" sz="2800" dirty="0" smtClean="0">
                <a:latin typeface="Meiryo UI" panose="020B0604030504040204" pitchFamily="50" charset="-128"/>
                <a:ea typeface="Meiryo UI" panose="020B0604030504040204" pitchFamily="50" charset="-128"/>
              </a:rPr>
              <a:t>企業基本情報、付加情報</a:t>
            </a:r>
            <a:endParaRPr kumimoji="1" lang="en-US" altLang="ja-JP" sz="2800" dirty="0">
              <a:latin typeface="Meiryo UI" panose="020B0604030504040204" pitchFamily="50" charset="-128"/>
              <a:ea typeface="Meiryo UI" panose="020B0604030504040204" pitchFamily="50" charset="-128"/>
            </a:endParaRPr>
          </a:p>
          <a:p>
            <a:pPr algn="l"/>
            <a:r>
              <a:rPr lang="ja-JP" altLang="en-US" sz="2800" dirty="0">
                <a:latin typeface="Meiryo UI" panose="020B0604030504040204" pitchFamily="50" charset="-128"/>
                <a:ea typeface="Meiryo UI" panose="020B0604030504040204" pitchFamily="50" charset="-128"/>
              </a:rPr>
              <a:t>商品・</a:t>
            </a:r>
            <a:r>
              <a:rPr lang="ja-JP" altLang="en-US" sz="2800" dirty="0" smtClean="0">
                <a:latin typeface="Meiryo UI" panose="020B0604030504040204" pitchFamily="50" charset="-128"/>
                <a:ea typeface="Meiryo UI" panose="020B0604030504040204" pitchFamily="50" charset="-128"/>
              </a:rPr>
              <a:t>サービス情報を登録</a:t>
            </a:r>
            <a:endParaRPr kumimoji="1" lang="ja-JP" altLang="en-US" sz="2800" dirty="0">
              <a:latin typeface="Meiryo UI" panose="020B0604030504040204" pitchFamily="50" charset="-128"/>
              <a:ea typeface="Meiryo UI" panose="020B0604030504040204" pitchFamily="50" charset="-128"/>
            </a:endParaRPr>
          </a:p>
        </p:txBody>
      </p:sp>
      <p:sp>
        <p:nvSpPr>
          <p:cNvPr id="24" name="矢印: 下 23">
            <a:extLst>
              <a:ext uri="{FF2B5EF4-FFF2-40B4-BE49-F238E27FC236}">
                <a16:creationId xmlns:a16="http://schemas.microsoft.com/office/drawing/2014/main" id="{397FA6D4-7E16-4E1B-9897-806EA89CD4BF}"/>
              </a:ext>
            </a:extLst>
          </p:cNvPr>
          <p:cNvSpPr/>
          <p:nvPr/>
        </p:nvSpPr>
        <p:spPr>
          <a:xfrm>
            <a:off x="2060148" y="4866838"/>
            <a:ext cx="733258" cy="5232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a:extLst>
              <a:ext uri="{FF2B5EF4-FFF2-40B4-BE49-F238E27FC236}">
                <a16:creationId xmlns:a16="http://schemas.microsoft.com/office/drawing/2014/main" id="{5565EF14-6457-48DF-AADA-1B2C70D50712}"/>
              </a:ext>
            </a:extLst>
          </p:cNvPr>
          <p:cNvSpPr txBox="1"/>
          <p:nvPr/>
        </p:nvSpPr>
        <p:spPr>
          <a:xfrm>
            <a:off x="963715" y="5667398"/>
            <a:ext cx="4141734" cy="523220"/>
          </a:xfrm>
          <a:prstGeom prst="rect">
            <a:avLst/>
          </a:prstGeom>
          <a:noFill/>
        </p:spPr>
        <p:txBody>
          <a:bodyPr wrap="square" rtlCol="0">
            <a:spAutoFit/>
          </a:bodyPr>
          <a:lstStyle/>
          <a:p>
            <a:pPr algn="l"/>
            <a:r>
              <a:rPr lang="ja-JP" altLang="en-US" sz="2800" dirty="0">
                <a:latin typeface="Meiryo UI" panose="020B0604030504040204" pitchFamily="50" charset="-128"/>
                <a:ea typeface="Meiryo UI" panose="020B0604030504040204" pitchFamily="50" charset="-128"/>
              </a:rPr>
              <a:t>サプライヤーリストに掲載</a:t>
            </a:r>
            <a:endParaRPr kumimoji="1" lang="ja-JP" altLang="en-US" sz="2800" dirty="0">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09D49C3B-BC9B-44E2-96CE-01EEE2267E49}"/>
              </a:ext>
            </a:extLst>
          </p:cNvPr>
          <p:cNvSpPr/>
          <p:nvPr/>
        </p:nvSpPr>
        <p:spPr>
          <a:xfrm>
            <a:off x="451151" y="2136829"/>
            <a:ext cx="4240762" cy="523220"/>
          </a:xfrm>
          <a:prstGeom prst="rect">
            <a:avLst/>
          </a:prstGeom>
        </p:spPr>
        <p:txBody>
          <a:bodyPr wrap="square">
            <a:spAutoFit/>
          </a:bodyPr>
          <a:lstStyle/>
          <a:p>
            <a:pPr marL="571500" indent="-571500">
              <a:buFont typeface="+mj-ea"/>
              <a:buAutoNum type="circleNumDbPlain"/>
            </a:pPr>
            <a:r>
              <a:rPr lang="ja-JP" altLang="en-US" sz="2800" b="1" dirty="0">
                <a:latin typeface="Meiryo" panose="020B0604030504040204" pitchFamily="50" charset="-128"/>
                <a:ea typeface="Meiryo" panose="020B0604030504040204" pitchFamily="50" charset="-128"/>
              </a:rPr>
              <a:t>事前準備</a:t>
            </a:r>
            <a:endParaRPr lang="en-US" altLang="ja-JP" sz="2800" b="1" dirty="0">
              <a:latin typeface="Meiryo" panose="020B0604030504040204" pitchFamily="50" charset="-128"/>
              <a:ea typeface="Meiryo" panose="020B0604030504040204" pitchFamily="50" charset="-128"/>
            </a:endParaRPr>
          </a:p>
        </p:txBody>
      </p:sp>
      <p:sp>
        <p:nvSpPr>
          <p:cNvPr id="14" name="四角形: 角を丸くする 13">
            <a:extLst>
              <a:ext uri="{FF2B5EF4-FFF2-40B4-BE49-F238E27FC236}">
                <a16:creationId xmlns:a16="http://schemas.microsoft.com/office/drawing/2014/main" id="{CAAACDBA-CCEC-4537-B22F-20698DC7F455}"/>
              </a:ext>
            </a:extLst>
          </p:cNvPr>
          <p:cNvSpPr/>
          <p:nvPr/>
        </p:nvSpPr>
        <p:spPr>
          <a:xfrm>
            <a:off x="451151" y="1418988"/>
            <a:ext cx="1473838" cy="543403"/>
          </a:xfrm>
          <a:prstGeom prst="roundRect">
            <a:avLst/>
          </a:prstGeom>
          <a:solidFill>
            <a:schemeClr val="accent5"/>
          </a:solidFill>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kumimoji="1" lang="ja-JP" altLang="en-US" sz="2800" b="1" dirty="0"/>
              <a:t>受注側</a:t>
            </a:r>
          </a:p>
        </p:txBody>
      </p:sp>
      <p:pic>
        <p:nvPicPr>
          <p:cNvPr id="4" name="図 3">
            <a:extLst>
              <a:ext uri="{FF2B5EF4-FFF2-40B4-BE49-F238E27FC236}">
                <a16:creationId xmlns:a16="http://schemas.microsoft.com/office/drawing/2014/main" id="{C4D19E1E-0250-4A38-A20F-FCD29020BB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5315" y="1024356"/>
            <a:ext cx="5329241" cy="5519051"/>
          </a:xfrm>
          <a:prstGeom prst="rect">
            <a:avLst/>
          </a:prstGeom>
        </p:spPr>
      </p:pic>
      <p:sp>
        <p:nvSpPr>
          <p:cNvPr id="5" name="正方形/長方形 4">
            <a:extLst>
              <a:ext uri="{FF2B5EF4-FFF2-40B4-BE49-F238E27FC236}">
                <a16:creationId xmlns:a16="http://schemas.microsoft.com/office/drawing/2014/main" id="{31ADB93D-992A-4BEE-9C00-DAFE46E2D0FB}"/>
              </a:ext>
            </a:extLst>
          </p:cNvPr>
          <p:cNvSpPr/>
          <p:nvPr/>
        </p:nvSpPr>
        <p:spPr>
          <a:xfrm>
            <a:off x="6765594" y="2536208"/>
            <a:ext cx="2343578" cy="917438"/>
          </a:xfrm>
          <a:prstGeom prst="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b="1" dirty="0" smtClean="0"/>
              <a:t>企業基本情報</a:t>
            </a:r>
            <a:endParaRPr kumimoji="1" lang="ja-JP" altLang="en-US" sz="2400" b="1" dirty="0"/>
          </a:p>
        </p:txBody>
      </p:sp>
      <p:sp>
        <p:nvSpPr>
          <p:cNvPr id="28" name="正方形/長方形 27">
            <a:extLst>
              <a:ext uri="{FF2B5EF4-FFF2-40B4-BE49-F238E27FC236}">
                <a16:creationId xmlns:a16="http://schemas.microsoft.com/office/drawing/2014/main" id="{FF64EFD1-1E2B-4FA8-A0BC-EC02AFD64A64}"/>
              </a:ext>
            </a:extLst>
          </p:cNvPr>
          <p:cNvSpPr/>
          <p:nvPr/>
        </p:nvSpPr>
        <p:spPr>
          <a:xfrm>
            <a:off x="6765594" y="4347079"/>
            <a:ext cx="2343578" cy="660470"/>
          </a:xfrm>
          <a:prstGeom prst="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b="1" dirty="0"/>
              <a:t>付加情報</a:t>
            </a:r>
          </a:p>
        </p:txBody>
      </p:sp>
      <p:sp>
        <p:nvSpPr>
          <p:cNvPr id="29" name="正方形/長方形 28">
            <a:extLst>
              <a:ext uri="{FF2B5EF4-FFF2-40B4-BE49-F238E27FC236}">
                <a16:creationId xmlns:a16="http://schemas.microsoft.com/office/drawing/2014/main" id="{B0CB88C2-EE0E-4926-91F6-6B4845163665}"/>
              </a:ext>
            </a:extLst>
          </p:cNvPr>
          <p:cNvSpPr/>
          <p:nvPr/>
        </p:nvSpPr>
        <p:spPr>
          <a:xfrm>
            <a:off x="6765594" y="5666778"/>
            <a:ext cx="3069133" cy="660470"/>
          </a:xfrm>
          <a:prstGeom prst="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b="1" dirty="0"/>
              <a:t>商品・サービス情報</a:t>
            </a:r>
          </a:p>
        </p:txBody>
      </p:sp>
      <p:sp>
        <p:nvSpPr>
          <p:cNvPr id="6" name="スライド番号プレースホルダー 5"/>
          <p:cNvSpPr>
            <a:spLocks noGrp="1"/>
          </p:cNvSpPr>
          <p:nvPr>
            <p:ph type="sldNum" sz="quarter" idx="12"/>
          </p:nvPr>
        </p:nvSpPr>
        <p:spPr/>
        <p:txBody>
          <a:bodyPr/>
          <a:lstStyle/>
          <a:p>
            <a:fld id="{03946589-08E0-4416-966A-003788EEBAFC}" type="slidenum">
              <a:rPr kumimoji="1" lang="ja-JP" altLang="en-US" sz="1600" smtClean="0"/>
              <a:t>9</a:t>
            </a:fld>
            <a:endParaRPr kumimoji="1" lang="ja-JP" altLang="en-US" sz="1600"/>
          </a:p>
        </p:txBody>
      </p:sp>
    </p:spTree>
    <p:extLst>
      <p:ext uri="{BB962C8B-B14F-4D97-AF65-F5344CB8AC3E}">
        <p14:creationId xmlns:p14="http://schemas.microsoft.com/office/powerpoint/2010/main" val="59289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p:bldLst>
  </p:timing>
</p:sld>
</file>

<file path=ppt/theme/theme1.xml><?xml version="1.0" encoding="utf-8"?>
<a:theme xmlns:a="http://schemas.openxmlformats.org/drawingml/2006/main" name="テーマ1">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2">
      <a:majorFont>
        <a:latin typeface="メイリオ"/>
        <a:ea typeface="メイリオ"/>
        <a:cs typeface=""/>
      </a:majorFont>
      <a:minorFont>
        <a:latin typeface="メイリオ"/>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100" dirty="0">
            <a:latin typeface="Meiryo UI" panose="020B0604030504040204" pitchFamily="50" charset="-128"/>
            <a:ea typeface="Meiryo UI" panose="020B0604030504040204" pitchFamily="50" charset="-128"/>
          </a:defRPr>
        </a:defPPr>
      </a:lstStyle>
    </a:txDef>
  </a:objectDefaults>
  <a:extraClrSchemeLst/>
  <a:extLst>
    <a:ext uri="{05A4C25C-085E-4340-85A3-A5531E510DB2}">
      <thm15:themeFamily xmlns:thm15="http://schemas.microsoft.com/office/thememl/2012/main" name="テーマ1" id="{4B8F57BA-3385-47AA-B801-419F6F67E8D8}" vid="{E75D8740-8FC1-41CD-84AC-5B667EF8E4A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テーマ1</Template>
  <TotalTime>3034</TotalTime>
  <Words>2047</Words>
  <Application>Microsoft Office PowerPoint</Application>
  <PresentationFormat>ワイド画面</PresentationFormat>
  <Paragraphs>274</Paragraphs>
  <Slides>21</Slides>
  <Notes>12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21</vt:i4>
      </vt:variant>
    </vt:vector>
  </HeadingPairs>
  <TitlesOfParts>
    <vt:vector size="29" baseType="lpstr">
      <vt:lpstr>Meiryo UI</vt:lpstr>
      <vt:lpstr>MiGoMB1Std-DeBold</vt:lpstr>
      <vt:lpstr>メイリオ</vt:lpstr>
      <vt:lpstr>メイリオ</vt:lpstr>
      <vt:lpstr>游ゴシック</vt:lpstr>
      <vt:lpstr>Arial</vt:lpstr>
      <vt:lpstr>Wingdings</vt:lpstr>
      <vt:lpstr>テーマ1</vt:lpstr>
      <vt:lpstr>PowerPoint プレゼンテーション</vt:lpstr>
      <vt:lpstr>本日のスケジュール</vt:lpstr>
      <vt:lpstr>PowerPoint プレゼンテーション</vt:lpstr>
      <vt:lpstr>もずやんモールとは</vt:lpstr>
      <vt:lpstr>万博商談もずやんモールとは</vt:lpstr>
      <vt:lpstr>利用できる事業者</vt:lpstr>
      <vt:lpstr>ユーザー登録方法</vt:lpstr>
      <vt:lpstr>商談までの流れ</vt:lpstr>
      <vt:lpstr>商談までの流れ</vt:lpstr>
      <vt:lpstr>商談までの流れ</vt:lpstr>
      <vt:lpstr>商談までの流れ</vt:lpstr>
      <vt:lpstr>商談までの流れ</vt:lpstr>
      <vt:lpstr>商談までの流れ</vt:lpstr>
      <vt:lpstr>商談までの流れ</vt:lpstr>
      <vt:lpstr>商談までの流れ</vt:lpstr>
      <vt:lpstr>企業・PR情報</vt:lpstr>
      <vt:lpstr>SDGｓに向けた取組ＰＲ</vt:lpstr>
      <vt:lpstr>その他の企業PR</vt:lpstr>
      <vt:lpstr>PowerPoint プレゼンテーション</vt:lpstr>
      <vt:lpstr>よく検索されると想定される情報（現時点）</vt:lpstr>
      <vt:lpstr>登録支援の取組み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若本 由紀</dc:creator>
  <cp:lastModifiedBy>橋本　彩香</cp:lastModifiedBy>
  <cp:revision>229</cp:revision>
  <cp:lastPrinted>2023-06-23T12:48:41Z</cp:lastPrinted>
  <dcterms:created xsi:type="dcterms:W3CDTF">2023-06-09T00:01:05Z</dcterms:created>
  <dcterms:modified xsi:type="dcterms:W3CDTF">2023-06-26T08:10:10Z</dcterms:modified>
</cp:coreProperties>
</file>