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87" r:id="rId2"/>
    <p:sldId id="288"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BA0C21F-3CA2-549F-3F1D-9AC6AB0871A0}" name="野本　篤史" initials="野本　篤史" userId="S::A2114491@o365.daiwa.co.jp::fb49181f-c13f-42cd-a8b7-f083e4acedd0" providerId="AD"/>
  <p188:author id="{2E199CAD-119C-3785-2694-B1E1605B7660}" name="浜田　浩史" initials="" userId="S::A4124937@o365.daiwa.co.jp::0bd63d20-c4a3-4495-8144-f8ac1681877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286" autoAdjust="0"/>
  </p:normalViewPr>
  <p:slideViewPr>
    <p:cSldViewPr>
      <p:cViewPr varScale="1">
        <p:scale>
          <a:sx n="93" d="100"/>
          <a:sy n="93" d="100"/>
        </p:scale>
        <p:origin x="1162" y="91"/>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10" Type="http://schemas.microsoft.com/office/2018/10/relationships/authors" Targe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098D43DA-FC10-486F-B4FD-89B80A1DAA1E}"/>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95F8C979-BFF9-4B77-847F-A7D405142F62}"/>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B9E87A65-8DFC-4405-B937-23EAA6C51C94}" type="datetimeFigureOut">
              <a:rPr kumimoji="1" lang="ja-JP" altLang="en-US" smtClean="0"/>
              <a:t>2025/2/6</a:t>
            </a:fld>
            <a:endParaRPr kumimoji="1" lang="ja-JP" altLang="en-US"/>
          </a:p>
        </p:txBody>
      </p:sp>
      <p:sp>
        <p:nvSpPr>
          <p:cNvPr id="4" name="フッター プレースホルダー 3">
            <a:extLst>
              <a:ext uri="{FF2B5EF4-FFF2-40B4-BE49-F238E27FC236}">
                <a16:creationId xmlns:a16="http://schemas.microsoft.com/office/drawing/2014/main" id="{68F6B0EB-1A42-4969-8DCE-D77CAB751BA5}"/>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DE5649E8-755E-43E6-93B3-E90A25B291EF}"/>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61C8B434-0122-4314-ADD7-30AC6D03AE38}" type="slidenum">
              <a:rPr kumimoji="1" lang="ja-JP" altLang="en-US" smtClean="0"/>
              <a:t>‹#›</a:t>
            </a:fld>
            <a:endParaRPr kumimoji="1" lang="ja-JP" altLang="en-US"/>
          </a:p>
        </p:txBody>
      </p:sp>
    </p:spTree>
    <p:extLst>
      <p:ext uri="{BB962C8B-B14F-4D97-AF65-F5344CB8AC3E}">
        <p14:creationId xmlns:p14="http://schemas.microsoft.com/office/powerpoint/2010/main" val="324332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AD3BEEFA-29BB-48D0-8C9A-C7B5506E0AC4}" type="datetimeFigureOut">
              <a:rPr kumimoji="1" lang="ja-JP" altLang="en-US" smtClean="0"/>
              <a:t>2025/2/6</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AD3F8664-8F7A-48D6-9361-91D09411A4DA}" type="slidenum">
              <a:rPr kumimoji="1" lang="ja-JP" altLang="en-US" smtClean="0"/>
              <a:t>‹#›</a:t>
            </a:fld>
            <a:endParaRPr kumimoji="1" lang="ja-JP" altLang="en-US"/>
          </a:p>
        </p:txBody>
      </p:sp>
    </p:spTree>
    <p:extLst>
      <p:ext uri="{BB962C8B-B14F-4D97-AF65-F5344CB8AC3E}">
        <p14:creationId xmlns:p14="http://schemas.microsoft.com/office/powerpoint/2010/main" val="28515858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0" y="746125"/>
            <a:ext cx="4965700" cy="3725863"/>
          </a:xfrm>
        </p:spPr>
      </p:sp>
      <p:sp>
        <p:nvSpPr>
          <p:cNvPr id="3" name="ノート プレースホルダー 2"/>
          <p:cNvSpPr>
            <a:spLocks noGrp="1"/>
          </p:cNvSpPr>
          <p:nvPr>
            <p:ph type="body" idx="1"/>
          </p:nvPr>
        </p:nvSpPr>
        <p:spPr/>
        <p:txBody>
          <a:bodyPr/>
          <a:lstStyle/>
          <a:p>
            <a:endParaRPr kumimoji="1"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fld id="{1884801D-7CD0-47E3-810E-149B6EE291E4}" type="slidenum">
              <a:rPr kumimoji="1" lang="ja-JP" altLang="en-US" smtClean="0"/>
              <a:t>1</a:t>
            </a:fld>
            <a:endParaRPr kumimoji="1" lang="ja-JP" altLang="en-US"/>
          </a:p>
        </p:txBody>
      </p:sp>
    </p:spTree>
    <p:extLst>
      <p:ext uri="{BB962C8B-B14F-4D97-AF65-F5344CB8AC3E}">
        <p14:creationId xmlns:p14="http://schemas.microsoft.com/office/powerpoint/2010/main" val="4133754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0" y="746125"/>
            <a:ext cx="4965700" cy="3725863"/>
          </a:xfrm>
        </p:spPr>
      </p:sp>
      <p:sp>
        <p:nvSpPr>
          <p:cNvPr id="3" name="ノート プレースホルダー 2"/>
          <p:cNvSpPr>
            <a:spLocks noGrp="1"/>
          </p:cNvSpPr>
          <p:nvPr>
            <p:ph type="body" idx="1"/>
          </p:nvPr>
        </p:nvSpPr>
        <p:spPr/>
        <p:txBody>
          <a:bodyPr/>
          <a:lstStyle/>
          <a:p>
            <a:endParaRPr kumimoji="1"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fld id="{1884801D-7CD0-47E3-810E-149B6EE291E4}" type="slidenum">
              <a:rPr kumimoji="1" lang="ja-JP" altLang="en-US" smtClean="0"/>
              <a:t>2</a:t>
            </a:fld>
            <a:endParaRPr kumimoji="1" lang="ja-JP" altLang="en-US"/>
          </a:p>
        </p:txBody>
      </p:sp>
    </p:spTree>
    <p:extLst>
      <p:ext uri="{BB962C8B-B14F-4D97-AF65-F5344CB8AC3E}">
        <p14:creationId xmlns:p14="http://schemas.microsoft.com/office/powerpoint/2010/main" val="1586938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0A0ED58-6354-48BC-904E-5ACF91540F40}" type="datetimeFigureOut">
              <a:rPr kumimoji="1" lang="ja-JP" altLang="en-US" smtClean="0"/>
              <a:t>2025/2/6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1637351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0A0ED58-6354-48BC-904E-5ACF91540F40}" type="datetimeFigureOut">
              <a:rPr kumimoji="1" lang="ja-JP" altLang="en-US" smtClean="0"/>
              <a:t>2025/2/6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2273237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0A0ED58-6354-48BC-904E-5ACF91540F40}" type="datetimeFigureOut">
              <a:rPr kumimoji="1" lang="ja-JP" altLang="en-US" smtClean="0"/>
              <a:t>2025/2/6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3453829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0A0ED58-6354-48BC-904E-5ACF91540F40}" type="datetimeFigureOut">
              <a:rPr kumimoji="1" lang="ja-JP" altLang="en-US" smtClean="0"/>
              <a:t>2025/2/6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601143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0A0ED58-6354-48BC-904E-5ACF91540F40}" type="datetimeFigureOut">
              <a:rPr kumimoji="1" lang="ja-JP" altLang="en-US" smtClean="0"/>
              <a:t>2025/2/6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3434668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0A0ED58-6354-48BC-904E-5ACF91540F40}" type="datetimeFigureOut">
              <a:rPr kumimoji="1" lang="ja-JP" altLang="en-US" smtClean="0"/>
              <a:t>2025/2/6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3537165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0A0ED58-6354-48BC-904E-5ACF91540F40}" type="datetimeFigureOut">
              <a:rPr kumimoji="1" lang="ja-JP" altLang="en-US" smtClean="0"/>
              <a:t>2025/2/6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2227883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0A0ED58-6354-48BC-904E-5ACF91540F40}" type="datetimeFigureOut">
              <a:rPr kumimoji="1" lang="ja-JP" altLang="en-US" smtClean="0"/>
              <a:t>2025/2/6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4249020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0A0ED58-6354-48BC-904E-5ACF91540F40}" type="datetimeFigureOut">
              <a:rPr kumimoji="1" lang="ja-JP" altLang="en-US" smtClean="0"/>
              <a:t>2025/2/6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760696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0A0ED58-6354-48BC-904E-5ACF91540F40}" type="datetimeFigureOut">
              <a:rPr kumimoji="1" lang="ja-JP" altLang="en-US" smtClean="0"/>
              <a:t>2025/2/6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4094097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0A0ED58-6354-48BC-904E-5ACF91540F40}" type="datetimeFigureOut">
              <a:rPr kumimoji="1" lang="ja-JP" altLang="en-US" smtClean="0"/>
              <a:t>2025/2/6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17869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A0ED58-6354-48BC-904E-5ACF91540F40}" type="datetimeFigureOut">
              <a:rPr kumimoji="1" lang="ja-JP" altLang="en-US" smtClean="0"/>
              <a:t>2025/2/6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10577245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12"/>
          <p:cNvSpPr>
            <a:spLocks noChangeArrowheads="1"/>
          </p:cNvSpPr>
          <p:nvPr/>
        </p:nvSpPr>
        <p:spPr bwMode="auto">
          <a:xfrm>
            <a:off x="0" y="1"/>
            <a:ext cx="9143999" cy="253961"/>
          </a:xfrm>
          <a:prstGeom prst="roundRect">
            <a:avLst>
              <a:gd name="adj" fmla="val 0"/>
            </a:avLst>
          </a:prstGeom>
          <a:gradFill rotWithShape="1">
            <a:gsLst>
              <a:gs pos="0">
                <a:srgbClr val="0066CC"/>
              </a:gs>
              <a:gs pos="100000">
                <a:srgbClr val="66CCFF"/>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ja-JP" altLang="en-US" sz="2000" b="1" dirty="0">
                <a:solidFill>
                  <a:sysClr val="windowText" lastClr="000000"/>
                </a:solidFill>
                <a:latin typeface="メイリオ" pitchFamily="50" charset="-128"/>
                <a:ea typeface="メイリオ" pitchFamily="50" charset="-128"/>
                <a:cs typeface="メイリオ" pitchFamily="50" charset="-128"/>
              </a:rPr>
              <a:t>　　　　　　　　　　　　　　　　　　　　　　　　　　　　　　　　　</a:t>
            </a:r>
            <a:endParaRPr kumimoji="1" lang="ja-JP" altLang="en-US" sz="2000" b="1" dirty="0">
              <a:solidFill>
                <a:sysClr val="windowText" lastClr="000000"/>
              </a:solidFill>
              <a:latin typeface="メイリオ" pitchFamily="50" charset="-128"/>
              <a:ea typeface="メイリオ" pitchFamily="50" charset="-128"/>
              <a:cs typeface="メイリオ" pitchFamily="50" charset="-128"/>
            </a:endParaRPr>
          </a:p>
          <a:p>
            <a:endParaRPr lang="en-US" altLang="ja-JP" sz="2000" b="1" dirty="0">
              <a:solidFill>
                <a:schemeClr val="bg1"/>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8" name="テキスト ボックス 16"/>
          <p:cNvSpPr txBox="1">
            <a:spLocks noChangeArrowheads="1"/>
          </p:cNvSpPr>
          <p:nvPr/>
        </p:nvSpPr>
        <p:spPr bwMode="auto">
          <a:xfrm>
            <a:off x="7977567" y="16967"/>
            <a:ext cx="1062990" cy="213675"/>
          </a:xfrm>
          <a:prstGeom prst="rect">
            <a:avLst/>
          </a:prstGeom>
          <a:solidFill>
            <a:srgbClr val="FFFFFF"/>
          </a:solidFill>
          <a:ln w="12700">
            <a:solidFill>
              <a:srgbClr val="000000"/>
            </a:solidFill>
            <a:miter lim="800000"/>
            <a:headEnd/>
            <a:tailEnd/>
          </a:ln>
        </p:spPr>
        <p:txBody>
          <a:bodyPr rot="0" vert="horz" wrap="square" lIns="0" tIns="8890" rIns="0" bIns="8890" anchor="ctr" anchorCtr="0" upright="1">
            <a:noAutofit/>
          </a:bodyPr>
          <a:lstStyle/>
          <a:p>
            <a:pPr algn="ctr">
              <a:spcAft>
                <a:spcPts val="0"/>
              </a:spcAft>
            </a:pPr>
            <a:r>
              <a:rPr lang="ja-JP" sz="1200" b="1" dirty="0">
                <a:effectLst/>
                <a:latin typeface="ＭＳ ゴシック"/>
                <a:ea typeface="ＭＳ Ｐゴシック"/>
                <a:cs typeface="Times New Roman"/>
              </a:rPr>
              <a:t>資料</a:t>
            </a:r>
            <a:r>
              <a:rPr lang="ja-JP" altLang="en-US" sz="1200" b="1" dirty="0">
                <a:effectLst/>
                <a:latin typeface="ＭＳ ゴシック"/>
                <a:ea typeface="ＭＳ Ｐゴシック"/>
                <a:cs typeface="Times New Roman"/>
              </a:rPr>
              <a:t>６</a:t>
            </a:r>
            <a:endParaRPr lang="ja-JP" sz="1200" dirty="0">
              <a:effectLst/>
              <a:latin typeface="ＭＳ ゴシック"/>
              <a:cs typeface="Times New Roman"/>
            </a:endParaRPr>
          </a:p>
        </p:txBody>
      </p:sp>
      <p:sp>
        <p:nvSpPr>
          <p:cNvPr id="22" name="正方形/長方形 21"/>
          <p:cNvSpPr/>
          <p:nvPr/>
        </p:nvSpPr>
        <p:spPr>
          <a:xfrm>
            <a:off x="-50181" y="-1007"/>
            <a:ext cx="4298145" cy="2880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ja-JP" altLang="en-US" sz="1400" b="1" dirty="0">
                <a:solidFill>
                  <a:schemeClr val="bg1"/>
                </a:solidFill>
                <a:latin typeface="ＭＳ Ｐゴシック" panose="020B0600070205080204" pitchFamily="50" charset="-128"/>
                <a:ea typeface="ＭＳ Ｐゴシック" panose="020B0600070205080204" pitchFamily="50" charset="-128"/>
                <a:cs typeface="メイリオ" pitchFamily="50" charset="-128"/>
              </a:rPr>
              <a:t>■高速道路会社債の購入について　</a:t>
            </a:r>
            <a:r>
              <a:rPr lang="ja-JP" altLang="en-US" sz="1400" b="1" dirty="0">
                <a:solidFill>
                  <a:schemeClr val="bg1"/>
                </a:solidFill>
                <a:latin typeface="メイリオ" pitchFamily="50" charset="-128"/>
                <a:ea typeface="メイリオ" pitchFamily="50" charset="-128"/>
                <a:cs typeface="メイリオ" pitchFamily="50" charset="-128"/>
              </a:rPr>
              <a:t>　　　　　　　　　　　　　　　　　　　　　　　　　　　　　　　　　</a:t>
            </a:r>
            <a:endParaRPr kumimoji="1" lang="ja-JP" altLang="en-US" sz="1400" b="1" dirty="0">
              <a:solidFill>
                <a:schemeClr val="bg1"/>
              </a:solidFill>
              <a:latin typeface="メイリオ" pitchFamily="50" charset="-128"/>
              <a:ea typeface="メイリオ" pitchFamily="50" charset="-128"/>
              <a:cs typeface="メイリオ" pitchFamily="50" charset="-128"/>
            </a:endParaRPr>
          </a:p>
        </p:txBody>
      </p:sp>
      <p:sp>
        <p:nvSpPr>
          <p:cNvPr id="17" name="テキスト ボックス 16"/>
          <p:cNvSpPr txBox="1"/>
          <p:nvPr/>
        </p:nvSpPr>
        <p:spPr>
          <a:xfrm>
            <a:off x="57551" y="1815107"/>
            <a:ext cx="8983007" cy="5016758"/>
          </a:xfrm>
          <a:prstGeom prst="rect">
            <a:avLst/>
          </a:prstGeom>
          <a:noFill/>
          <a:ln w="19050">
            <a:solidFill>
              <a:schemeClr val="tx1"/>
            </a:solidFill>
          </a:ln>
        </p:spPr>
        <p:txBody>
          <a:bodyPr wrap="square" rtlCol="0" anchor="ctr">
            <a:spAutoFit/>
          </a:bodyPr>
          <a:lstStyle/>
          <a:p>
            <a:pPr lvl="0"/>
            <a:r>
              <a:rPr lang="ja-JP" altLang="en-US" sz="1200" b="1" dirty="0">
                <a:latin typeface="Meiryo UI" panose="020B0604030504040204" pitchFamily="50" charset="-128"/>
                <a:ea typeface="Meiryo UI" panose="020B0604030504040204" pitchFamily="50" charset="-128"/>
                <a:cs typeface="メイリオ" panose="020B0604030504040204" pitchFamily="50" charset="-128"/>
              </a:rPr>
              <a:t>○高速道路会社債について</a:t>
            </a:r>
            <a:endParaRPr lang="en-US" altLang="ja-JP" sz="1200" b="1" dirty="0">
              <a:latin typeface="Meiryo UI" panose="020B0604030504040204" pitchFamily="50" charset="-128"/>
              <a:ea typeface="Meiryo UI" panose="020B0604030504040204" pitchFamily="50" charset="-128"/>
              <a:cs typeface="メイリオ" panose="020B0604030504040204" pitchFamily="50" charset="-128"/>
            </a:endParaRPr>
          </a:p>
          <a:p>
            <a:pPr lvl="0"/>
            <a:r>
              <a:rPr lang="ja-JP" altLang="en-US" sz="1200" dirty="0">
                <a:latin typeface="Meiryo UI" panose="020B0604030504040204" pitchFamily="50" charset="-128"/>
                <a:ea typeface="Meiryo UI" panose="020B0604030504040204" pitchFamily="50" charset="-128"/>
                <a:cs typeface="メイリオ" panose="020B0604030504040204" pitchFamily="50" charset="-128"/>
              </a:rPr>
              <a:t>■設立根拠法に基づき国の様々な監督や認可を受けて政策的役割を果たす、株主は全て財務大臣と沿線の都道府県・政令指定都市</a:t>
            </a:r>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r>
              <a:rPr lang="ja-JP" altLang="en-US" sz="1200" dirty="0">
                <a:latin typeface="Meiryo UI" panose="020B0604030504040204" pitchFamily="50" charset="-128"/>
                <a:ea typeface="Meiryo UI" panose="020B0604030504040204" pitchFamily="50" charset="-128"/>
                <a:cs typeface="メイリオ" panose="020B0604030504040204" pitchFamily="50" charset="-128"/>
              </a:rPr>
              <a:t>■高速道路の建設と管理を実施。債券は道路の建設・更新・修繕という公共性の高い事業のために発行</a:t>
            </a:r>
            <a:endParaRPr lang="en-US" altLang="ja-JP" sz="1200" strike="sngStrike" dirty="0">
              <a:latin typeface="Meiryo UI" panose="020B0604030504040204" pitchFamily="50" charset="-128"/>
              <a:ea typeface="Meiryo UI" panose="020B0604030504040204" pitchFamily="50" charset="-128"/>
              <a:cs typeface="メイリオ" panose="020B0604030504040204" pitchFamily="50" charset="-128"/>
            </a:endParaRPr>
          </a:p>
          <a:p>
            <a:pPr lvl="0"/>
            <a:r>
              <a:rPr lang="ja-JP" altLang="en-US" sz="1200" dirty="0">
                <a:latin typeface="Meiryo UI" panose="020B0604030504040204" pitchFamily="50" charset="-128"/>
                <a:ea typeface="Meiryo UI" panose="020B0604030504040204" pitchFamily="50" charset="-128"/>
                <a:cs typeface="メイリオ" panose="020B0604030504040204" pitchFamily="50" charset="-128"/>
              </a:rPr>
              <a:t>■国債や地方債、地方公共団体金融機構債と同等の格付けを有する</a:t>
            </a:r>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r>
              <a:rPr lang="ja-JP" altLang="en-US" sz="1200" dirty="0">
                <a:latin typeface="Meiryo UI" panose="020B0604030504040204" pitchFamily="50" charset="-128"/>
                <a:ea typeface="Meiryo UI" panose="020B0604030504040204" pitchFamily="50" charset="-128"/>
                <a:cs typeface="メイリオ" panose="020B0604030504040204" pitchFamily="50" charset="-128"/>
              </a:rPr>
              <a:t>■工事完了後、高速道路資産と債務は（独）日本高速道路保有・債務返済機構に引渡され、引渡し後の元利償還は機構が行う　　　</a:t>
            </a:r>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r>
              <a:rPr lang="ja-JP" altLang="en-US" sz="1200" dirty="0">
                <a:latin typeface="Meiryo UI" panose="020B0604030504040204" pitchFamily="50" charset="-128"/>
                <a:ea typeface="Meiryo UI" panose="020B0604030504040204" pitchFamily="50" charset="-128"/>
                <a:cs typeface="メイリオ" panose="020B0604030504040204" pitchFamily="50" charset="-128"/>
              </a:rPr>
              <a:t>　⇒</a:t>
            </a:r>
            <a:r>
              <a:rPr lang="en-US" altLang="ja-JP" sz="1200" dirty="0">
                <a:latin typeface="Meiryo UI" panose="020B0604030504040204" pitchFamily="50" charset="-128"/>
                <a:ea typeface="Meiryo UI" panose="020B0604030504040204" pitchFamily="50" charset="-128"/>
                <a:cs typeface="メイリオ" panose="020B0604030504040204" pitchFamily="50" charset="-128"/>
              </a:rPr>
              <a:t>BIS</a:t>
            </a:r>
            <a:r>
              <a:rPr lang="ja-JP" altLang="en-US" sz="1200" dirty="0">
                <a:latin typeface="Meiryo UI" panose="020B0604030504040204" pitchFamily="50" charset="-128"/>
                <a:ea typeface="Meiryo UI" panose="020B0604030504040204" pitchFamily="50" charset="-128"/>
                <a:cs typeface="メイリオ" panose="020B0604030504040204" pitchFamily="50" charset="-128"/>
              </a:rPr>
              <a:t>規制のリスクウェイトが</a:t>
            </a:r>
            <a:r>
              <a:rPr lang="en-US" altLang="ja-JP" sz="1200" dirty="0">
                <a:latin typeface="Meiryo UI" panose="020B0604030504040204" pitchFamily="50" charset="-128"/>
                <a:ea typeface="Meiryo UI" panose="020B0604030504040204" pitchFamily="50" charset="-128"/>
                <a:cs typeface="メイリオ" panose="020B0604030504040204" pitchFamily="50" charset="-128"/>
              </a:rPr>
              <a:t>20</a:t>
            </a:r>
            <a:r>
              <a:rPr lang="ja-JP" altLang="en-US" sz="1200" dirty="0">
                <a:latin typeface="Meiryo UI" panose="020B0604030504040204" pitchFamily="50" charset="-128"/>
                <a:ea typeface="Meiryo UI" panose="020B0604030504040204" pitchFamily="50" charset="-128"/>
                <a:cs typeface="メイリオ" panose="020B0604030504040204" pitchFamily="50" charset="-128"/>
              </a:rPr>
              <a:t>％から</a:t>
            </a:r>
            <a:r>
              <a:rPr lang="en-US" altLang="ja-JP" sz="1200" dirty="0">
                <a:latin typeface="Meiryo UI" panose="020B0604030504040204" pitchFamily="50" charset="-128"/>
                <a:ea typeface="Meiryo UI" panose="020B0604030504040204" pitchFamily="50" charset="-128"/>
                <a:cs typeface="メイリオ" panose="020B0604030504040204" pitchFamily="50" charset="-128"/>
              </a:rPr>
              <a:t>10</a:t>
            </a:r>
            <a:r>
              <a:rPr lang="ja-JP" altLang="en-US" sz="1200" dirty="0">
                <a:latin typeface="Meiryo UI" panose="020B0604030504040204" pitchFamily="50" charset="-128"/>
                <a:ea typeface="Meiryo UI" panose="020B0604030504040204" pitchFamily="50" charset="-128"/>
                <a:cs typeface="メイリオ" panose="020B0604030504040204" pitchFamily="50" charset="-128"/>
              </a:rPr>
              <a:t>％に変更、主たる債務者が財投機関である高速道路機構となる（高速道路会社との連帯債務）</a:t>
            </a:r>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endParaRPr lang="en-US" altLang="ja-JP" sz="500" dirty="0">
              <a:latin typeface="Meiryo UI" panose="020B0604030504040204" pitchFamily="50" charset="-128"/>
              <a:ea typeface="Meiryo UI" panose="020B0604030504040204" pitchFamily="50" charset="-128"/>
              <a:cs typeface="メイリオ" panose="020B0604030504040204" pitchFamily="50" charset="-128"/>
            </a:endParaRPr>
          </a:p>
          <a:p>
            <a:pPr lvl="0"/>
            <a:endParaRPr lang="en-US" altLang="ja-JP" sz="600" dirty="0">
              <a:latin typeface="Meiryo UI" panose="020B0604030504040204" pitchFamily="50" charset="-128"/>
              <a:ea typeface="Meiryo UI" panose="020B0604030504040204" pitchFamily="50" charset="-128"/>
              <a:cs typeface="メイリオ" panose="020B0604030504040204" pitchFamily="50" charset="-128"/>
            </a:endParaRPr>
          </a:p>
          <a:p>
            <a:pPr lvl="0"/>
            <a:endParaRPr lang="en-US" altLang="ja-JP" sz="300" dirty="0">
              <a:latin typeface="Meiryo UI" panose="020B0604030504040204" pitchFamily="50" charset="-128"/>
              <a:ea typeface="Meiryo UI" panose="020B0604030504040204" pitchFamily="50" charset="-128"/>
              <a:cs typeface="メイリオ" panose="020B0604030504040204" pitchFamily="50" charset="-128"/>
            </a:endParaRPr>
          </a:p>
          <a:p>
            <a:pPr lvl="0"/>
            <a:r>
              <a:rPr lang="ja-JP" altLang="en-US" sz="1200" dirty="0">
                <a:latin typeface="Meiryo UI" panose="020B0604030504040204" pitchFamily="50" charset="-128"/>
                <a:ea typeface="Meiryo UI" panose="020B0604030504040204" pitchFamily="50" charset="-128"/>
                <a:cs typeface="メイリオ" panose="020B0604030504040204" pitchFamily="50" charset="-128"/>
              </a:rPr>
              <a:t>■地方債と比較すると高い利回り（スプレッド）が期待できる</a:t>
            </a:r>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lvl="0"/>
            <a:endParaRPr lang="en-US" altLang="ja-JP" sz="900" dirty="0">
              <a:latin typeface="Meiryo UI" panose="020B0604030504040204" pitchFamily="50" charset="-128"/>
              <a:ea typeface="Meiryo UI" panose="020B0604030504040204" pitchFamily="50" charset="-128"/>
              <a:cs typeface="メイリオ" panose="020B0604030504040204" pitchFamily="50" charset="-128"/>
            </a:endParaRPr>
          </a:p>
          <a:p>
            <a:pPr lvl="0"/>
            <a:r>
              <a:rPr lang="ja-JP" altLang="en-US" sz="1200" dirty="0">
                <a:latin typeface="Meiryo UI" panose="020B0604030504040204" pitchFamily="50" charset="-128"/>
                <a:ea typeface="Meiryo UI" panose="020B0604030504040204" pitchFamily="50" charset="-128"/>
                <a:cs typeface="メイリオ" panose="020B0604030504040204" pitchFamily="50" charset="-128"/>
              </a:rPr>
              <a:t>■１回の発行額が</a:t>
            </a:r>
            <a:r>
              <a:rPr lang="en-US" altLang="ja-JP" sz="1200" dirty="0">
                <a:latin typeface="Meiryo UI" panose="020B0604030504040204" pitchFamily="50" charset="-128"/>
                <a:ea typeface="Meiryo UI" panose="020B0604030504040204" pitchFamily="50" charset="-128"/>
                <a:cs typeface="メイリオ" panose="020B0604030504040204" pitchFamily="50" charset="-128"/>
              </a:rPr>
              <a:t>300</a:t>
            </a:r>
            <a:r>
              <a:rPr lang="ja-JP" altLang="en-US" sz="1200" dirty="0">
                <a:latin typeface="Meiryo UI" panose="020B0604030504040204" pitchFamily="50" charset="-128"/>
                <a:ea typeface="Meiryo UI" panose="020B0604030504040204" pitchFamily="50" charset="-128"/>
                <a:cs typeface="メイリオ" panose="020B0604030504040204" pitchFamily="50" charset="-128"/>
              </a:rPr>
              <a:t>億円～</a:t>
            </a:r>
            <a:r>
              <a:rPr lang="en-US" altLang="ja-JP" sz="1200">
                <a:latin typeface="Meiryo UI" panose="020B0604030504040204" pitchFamily="50" charset="-128"/>
                <a:ea typeface="Meiryo UI" panose="020B0604030504040204" pitchFamily="50" charset="-128"/>
                <a:cs typeface="メイリオ" panose="020B0604030504040204" pitchFamily="50" charset="-128"/>
              </a:rPr>
              <a:t>1,400</a:t>
            </a:r>
            <a:r>
              <a:rPr lang="ja-JP" altLang="en-US" sz="1200" dirty="0">
                <a:latin typeface="Meiryo UI" panose="020B0604030504040204" pitchFamily="50" charset="-128"/>
                <a:ea typeface="Meiryo UI" panose="020B0604030504040204" pitchFamily="50" charset="-128"/>
                <a:cs typeface="メイリオ" panose="020B0604030504040204" pitchFamily="50" charset="-128"/>
              </a:rPr>
              <a:t>億円と大きく、１銘柄で数十億円のロット確保が期待でき、保有債券の管理等、事務の効率化を図れる</a:t>
            </a:r>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28" name="正方形/長方形 27">
            <a:extLst>
              <a:ext uri="{FF2B5EF4-FFF2-40B4-BE49-F238E27FC236}">
                <a16:creationId xmlns:a16="http://schemas.microsoft.com/office/drawing/2014/main" id="{44EB4899-A4B2-4F69-88E8-682EE9973CCD}"/>
              </a:ext>
            </a:extLst>
          </p:cNvPr>
          <p:cNvSpPr/>
          <p:nvPr/>
        </p:nvSpPr>
        <p:spPr>
          <a:xfrm>
            <a:off x="57551" y="277115"/>
            <a:ext cx="8983007" cy="1492716"/>
          </a:xfrm>
          <a:prstGeom prst="rect">
            <a:avLst/>
          </a:prstGeom>
          <a:ln w="19050">
            <a:solidFill>
              <a:schemeClr val="tx1"/>
            </a:solidFill>
          </a:ln>
        </p:spPr>
        <p:txBody>
          <a:bodyPr wrap="square">
            <a:spAutoFit/>
          </a:bodyPr>
          <a:lstStyle/>
          <a:p>
            <a:r>
              <a:rPr lang="ja-JP" altLang="en-US" sz="1200" b="1" dirty="0">
                <a:latin typeface="Meiryo UI" panose="020B0604030504040204" pitchFamily="50" charset="-128"/>
                <a:ea typeface="Meiryo UI" panose="020B0604030504040204" pitchFamily="50" charset="-128"/>
              </a:rPr>
              <a:t>○現状と課題</a:t>
            </a:r>
            <a:endParaRPr lang="en-US" altLang="ja-JP" sz="1200" b="1"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■運用対象は、国債、地方債、政府保証債、地方公共団体金融機構債、財投機関債（５年以下、リスクウェイト</a:t>
            </a:r>
            <a:r>
              <a:rPr lang="en-US" altLang="ja-JP" sz="1200" dirty="0">
                <a:latin typeface="Meiryo UI" panose="020B0604030504040204" pitchFamily="50" charset="-128"/>
                <a:ea typeface="Meiryo UI" panose="020B0604030504040204" pitchFamily="50" charset="-128"/>
              </a:rPr>
              <a:t>10</a:t>
            </a:r>
            <a:r>
              <a:rPr lang="ja-JP" altLang="en-US" sz="1200" dirty="0">
                <a:latin typeface="Meiryo UI" panose="020B0604030504040204" pitchFamily="50" charset="-128"/>
                <a:ea typeface="Meiryo UI" panose="020B0604030504040204" pitchFamily="50" charset="-128"/>
              </a:rPr>
              <a:t>％等条件付き）</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■地方債発行量が年々減少する</a:t>
            </a:r>
            <a:r>
              <a:rPr lang="en-US" altLang="ja-JP" sz="8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なか、債券購入が困難になる状況を避けるため運用対象の拡大が必要</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⇒国の設立根拠法に基づいて設立された株式会社（特殊会社）で、高速道路機構との一体性が高い</a:t>
            </a:r>
            <a:r>
              <a:rPr lang="ja-JP" altLang="en-US" sz="1200" b="1" u="sng" dirty="0">
                <a:latin typeface="Meiryo UI" panose="020B0604030504040204" pitchFamily="50" charset="-128"/>
                <a:ea typeface="Meiryo UI" panose="020B0604030504040204" pitchFamily="50" charset="-128"/>
              </a:rPr>
              <a:t>高速道路会社債</a:t>
            </a:r>
            <a:r>
              <a:rPr lang="ja-JP" altLang="en-US" sz="1200" dirty="0">
                <a:latin typeface="Meiryo UI" panose="020B0604030504040204" pitchFamily="50" charset="-128"/>
                <a:ea typeface="Meiryo UI" panose="020B0604030504040204" pitchFamily="50" charset="-128"/>
              </a:rPr>
              <a:t>を運用対象として検討</a:t>
            </a:r>
            <a:endParaRPr lang="en-US" altLang="ja-JP" sz="1200" dirty="0">
              <a:latin typeface="Meiryo UI" panose="020B0604030504040204" pitchFamily="50" charset="-128"/>
              <a:ea typeface="Meiryo UI" panose="020B0604030504040204" pitchFamily="50" charset="-128"/>
            </a:endParaRPr>
          </a:p>
          <a:p>
            <a:endParaRPr lang="en-US" altLang="ja-JP" sz="100" dirty="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市場公募地方債発行額の推移（地方債統計年報より）</a:t>
            </a:r>
            <a:endParaRPr lang="en-US" altLang="ja-JP" sz="900" dirty="0">
              <a:latin typeface="Meiryo UI" panose="020B0604030504040204" pitchFamily="50" charset="-128"/>
              <a:ea typeface="Meiryo UI" panose="020B0604030504040204" pitchFamily="50" charset="-128"/>
            </a:endParaRPr>
          </a:p>
          <a:p>
            <a:endParaRPr lang="en-US" altLang="ja-JP" sz="9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p:txBody>
      </p:sp>
      <p:graphicFrame>
        <p:nvGraphicFramePr>
          <p:cNvPr id="13" name="表 38">
            <a:extLst>
              <a:ext uri="{FF2B5EF4-FFF2-40B4-BE49-F238E27FC236}">
                <a16:creationId xmlns:a16="http://schemas.microsoft.com/office/drawing/2014/main" id="{0E598262-25F8-4204-A013-50DF7C862A86}"/>
              </a:ext>
            </a:extLst>
          </p:cNvPr>
          <p:cNvGraphicFramePr>
            <a:graphicFrameLocks noGrp="1"/>
          </p:cNvGraphicFramePr>
          <p:nvPr>
            <p:extLst>
              <p:ext uri="{D42A27DB-BD31-4B8C-83A1-F6EECF244321}">
                <p14:modId xmlns:p14="http://schemas.microsoft.com/office/powerpoint/2010/main" val="4063939246"/>
              </p:ext>
            </p:extLst>
          </p:nvPr>
        </p:nvGraphicFramePr>
        <p:xfrm>
          <a:off x="202448" y="5754888"/>
          <a:ext cx="3590471" cy="685800"/>
        </p:xfrm>
        <a:graphic>
          <a:graphicData uri="http://schemas.openxmlformats.org/drawingml/2006/table">
            <a:tbl>
              <a:tblPr firstRow="1" bandRow="1">
                <a:tableStyleId>{5C22544A-7EE6-4342-B048-85BDC9FD1C3A}</a:tableStyleId>
              </a:tblPr>
              <a:tblGrid>
                <a:gridCol w="1737571">
                  <a:extLst>
                    <a:ext uri="{9D8B030D-6E8A-4147-A177-3AD203B41FA5}">
                      <a16:colId xmlns:a16="http://schemas.microsoft.com/office/drawing/2014/main" val="2215977269"/>
                    </a:ext>
                  </a:extLst>
                </a:gridCol>
                <a:gridCol w="1852900">
                  <a:extLst>
                    <a:ext uri="{9D8B030D-6E8A-4147-A177-3AD203B41FA5}">
                      <a16:colId xmlns:a16="http://schemas.microsoft.com/office/drawing/2014/main" val="2138136933"/>
                    </a:ext>
                  </a:extLst>
                </a:gridCol>
              </a:tblGrid>
              <a:tr h="0">
                <a:tc>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令和６年８月（５年債）</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条件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43461604"/>
                  </a:ext>
                </a:extLst>
              </a:tr>
              <a:tr h="0">
                <a:tc>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地方債</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国債Ｃ＋</a:t>
                      </a:r>
                      <a:r>
                        <a:rPr kumimoji="1" lang="en-US" altLang="ja-JP" sz="900" dirty="0">
                          <a:solidFill>
                            <a:schemeClr val="tx1"/>
                          </a:solidFill>
                          <a:latin typeface="Meiryo UI" panose="020B0604030504040204" pitchFamily="50" charset="-128"/>
                          <a:ea typeface="Meiryo UI" panose="020B0604030504040204" pitchFamily="50" charset="-128"/>
                        </a:rPr>
                        <a:t>6bp</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2386362"/>
                  </a:ext>
                </a:extLst>
              </a:tr>
              <a:tr h="123111">
                <a:tc>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西日本高速道路会社債</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国債Ｃ＋</a:t>
                      </a:r>
                      <a:r>
                        <a:rPr kumimoji="1" lang="en-US" altLang="ja-JP" sz="900" dirty="0">
                          <a:solidFill>
                            <a:schemeClr val="tx1"/>
                          </a:solidFill>
                          <a:latin typeface="Meiryo UI" panose="020B0604030504040204" pitchFamily="50" charset="-128"/>
                          <a:ea typeface="Meiryo UI" panose="020B0604030504040204" pitchFamily="50" charset="-128"/>
                        </a:rPr>
                        <a:t>17bp</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507870"/>
                  </a:ext>
                </a:extLst>
              </a:tr>
            </a:tbl>
          </a:graphicData>
        </a:graphic>
      </p:graphicFrame>
      <p:grpSp>
        <p:nvGrpSpPr>
          <p:cNvPr id="40" name="グループ化 39">
            <a:extLst>
              <a:ext uri="{FF2B5EF4-FFF2-40B4-BE49-F238E27FC236}">
                <a16:creationId xmlns:a16="http://schemas.microsoft.com/office/drawing/2014/main" id="{F3A2EB51-F9D8-4043-949E-0BBC6403C43E}"/>
              </a:ext>
            </a:extLst>
          </p:cNvPr>
          <p:cNvGrpSpPr/>
          <p:nvPr/>
        </p:nvGrpSpPr>
        <p:grpSpPr>
          <a:xfrm>
            <a:off x="119225" y="3114148"/>
            <a:ext cx="8616256" cy="2246097"/>
            <a:chOff x="64635" y="2924944"/>
            <a:chExt cx="8616256" cy="2246097"/>
          </a:xfrm>
        </p:grpSpPr>
        <p:sp>
          <p:nvSpPr>
            <p:cNvPr id="31" name="四角形: 角を丸くする 30">
              <a:extLst>
                <a:ext uri="{FF2B5EF4-FFF2-40B4-BE49-F238E27FC236}">
                  <a16:creationId xmlns:a16="http://schemas.microsoft.com/office/drawing/2014/main" id="{0A860426-53CE-4B89-8D86-05D9908FC23E}"/>
                </a:ext>
              </a:extLst>
            </p:cNvPr>
            <p:cNvSpPr/>
            <p:nvPr/>
          </p:nvSpPr>
          <p:spPr>
            <a:xfrm>
              <a:off x="219465" y="3205714"/>
              <a:ext cx="670640" cy="1556053"/>
            </a:xfrm>
            <a:prstGeom prst="roundRect">
              <a:avLst/>
            </a:prstGeom>
          </p:spPr>
          <p:style>
            <a:lnRef idx="2">
              <a:schemeClr val="accent6"/>
            </a:lnRef>
            <a:fillRef idx="1">
              <a:schemeClr val="lt1"/>
            </a:fillRef>
            <a:effectRef idx="0">
              <a:schemeClr val="accent6"/>
            </a:effectRef>
            <a:fontRef idx="minor">
              <a:schemeClr val="dk1"/>
            </a:fontRef>
          </p:style>
          <p:txBody>
            <a:bodyPr vert="eaVert" rtlCol="0" anchor="ctr"/>
            <a:lstStyle/>
            <a:p>
              <a:pPr algn="ctr"/>
              <a:r>
                <a:rPr kumimoji="1" lang="ja-JP" altLang="en-US" sz="900" b="1" dirty="0">
                  <a:latin typeface="Meiryo UI" panose="020B0604030504040204" pitchFamily="50" charset="-128"/>
                  <a:ea typeface="Meiryo UI" panose="020B0604030504040204" pitchFamily="50" charset="-128"/>
                </a:rPr>
                <a:t>大阪府</a:t>
              </a:r>
            </a:p>
          </p:txBody>
        </p:sp>
        <p:sp>
          <p:nvSpPr>
            <p:cNvPr id="32" name="四角形: 角を丸くする 31">
              <a:extLst>
                <a:ext uri="{FF2B5EF4-FFF2-40B4-BE49-F238E27FC236}">
                  <a16:creationId xmlns:a16="http://schemas.microsoft.com/office/drawing/2014/main" id="{366EB31E-2471-465E-88A7-BF5DA769C9EA}"/>
                </a:ext>
              </a:extLst>
            </p:cNvPr>
            <p:cNvSpPr/>
            <p:nvPr/>
          </p:nvSpPr>
          <p:spPr>
            <a:xfrm>
              <a:off x="3838450" y="3156809"/>
              <a:ext cx="807892" cy="1093408"/>
            </a:xfrm>
            <a:prstGeom prst="roundRect">
              <a:avLst/>
            </a:prstGeom>
          </p:spPr>
          <p:style>
            <a:lnRef idx="2">
              <a:schemeClr val="accent6"/>
            </a:lnRef>
            <a:fillRef idx="1">
              <a:schemeClr val="lt1"/>
            </a:fillRef>
            <a:effectRef idx="0">
              <a:schemeClr val="accent6"/>
            </a:effectRef>
            <a:fontRef idx="minor">
              <a:schemeClr val="dk1"/>
            </a:fontRef>
          </p:style>
          <p:txBody>
            <a:bodyPr vert="eaVert" rtlCol="0" anchor="ctr"/>
            <a:lstStyle/>
            <a:p>
              <a:pPr algn="ctr"/>
              <a:r>
                <a:rPr kumimoji="1" lang="ja-JP" altLang="en-US" sz="900" b="1" dirty="0">
                  <a:latin typeface="Meiryo UI" panose="020B0604030504040204" pitchFamily="50" charset="-128"/>
                  <a:ea typeface="Meiryo UI" panose="020B0604030504040204" pitchFamily="50" charset="-128"/>
                </a:rPr>
                <a:t>高速道路会社</a:t>
              </a:r>
              <a:endParaRPr lang="en-US" altLang="ja-JP" sz="900" b="1" dirty="0">
                <a:latin typeface="Meiryo UI" panose="020B0604030504040204" pitchFamily="50" charset="-128"/>
                <a:ea typeface="Meiryo UI" panose="020B0604030504040204" pitchFamily="50" charset="-128"/>
              </a:endParaRPr>
            </a:p>
            <a:p>
              <a:pPr algn="ctr"/>
              <a:r>
                <a:rPr lang="ja-JP" altLang="en-US" sz="900" dirty="0">
                  <a:latin typeface="Meiryo UI" panose="020B0604030504040204" pitchFamily="50" charset="-128"/>
                  <a:ea typeface="Meiryo UI" panose="020B0604030504040204" pitchFamily="50" charset="-128"/>
                </a:rPr>
                <a:t>①高速道路建設等のため資金調達</a:t>
              </a:r>
              <a:endParaRPr lang="en-US" altLang="ja-JP" sz="900" dirty="0">
                <a:latin typeface="Meiryo UI" panose="020B0604030504040204" pitchFamily="50" charset="-128"/>
                <a:ea typeface="Meiryo UI" panose="020B0604030504040204" pitchFamily="50" charset="-128"/>
              </a:endParaRPr>
            </a:p>
            <a:p>
              <a:pPr algn="ctr"/>
              <a:r>
                <a:rPr lang="ja-JP" altLang="en-US" sz="900" dirty="0">
                  <a:latin typeface="Meiryo UI" panose="020B0604030504040204" pitchFamily="50" charset="-128"/>
                  <a:ea typeface="Meiryo UI" panose="020B0604030504040204" pitchFamily="50" charset="-128"/>
                </a:rPr>
                <a:t>（社債発行）</a:t>
              </a:r>
              <a:endParaRPr lang="en-US" altLang="ja-JP" sz="900" dirty="0">
                <a:latin typeface="Meiryo UI" panose="020B0604030504040204" pitchFamily="50" charset="-128"/>
                <a:ea typeface="Meiryo UI" panose="020B0604030504040204" pitchFamily="50" charset="-128"/>
              </a:endParaRPr>
            </a:p>
          </p:txBody>
        </p:sp>
        <p:sp>
          <p:nvSpPr>
            <p:cNvPr id="33" name="四角形: 角を丸くする 32">
              <a:extLst>
                <a:ext uri="{FF2B5EF4-FFF2-40B4-BE49-F238E27FC236}">
                  <a16:creationId xmlns:a16="http://schemas.microsoft.com/office/drawing/2014/main" id="{CF434D50-723A-4E95-BF9B-9B5D82185D17}"/>
                </a:ext>
              </a:extLst>
            </p:cNvPr>
            <p:cNvSpPr/>
            <p:nvPr/>
          </p:nvSpPr>
          <p:spPr>
            <a:xfrm>
              <a:off x="7853236" y="3120697"/>
              <a:ext cx="648072" cy="1556054"/>
            </a:xfrm>
            <a:prstGeom prst="roundRect">
              <a:avLst/>
            </a:prstGeom>
          </p:spPr>
          <p:style>
            <a:lnRef idx="2">
              <a:schemeClr val="accent6"/>
            </a:lnRef>
            <a:fillRef idx="1">
              <a:schemeClr val="lt1"/>
            </a:fillRef>
            <a:effectRef idx="0">
              <a:schemeClr val="accent6"/>
            </a:effectRef>
            <a:fontRef idx="minor">
              <a:schemeClr val="dk1"/>
            </a:fontRef>
          </p:style>
          <p:txBody>
            <a:bodyPr vert="eaVert" rtlCol="0" anchor="ctr"/>
            <a:lstStyle/>
            <a:p>
              <a:pPr algn="ctr"/>
              <a:r>
                <a:rPr kumimoji="1" lang="ja-JP" altLang="en-US" sz="900" b="1" dirty="0">
                  <a:latin typeface="Meiryo UI" panose="020B0604030504040204" pitchFamily="50" charset="-128"/>
                  <a:ea typeface="Meiryo UI" panose="020B0604030504040204" pitchFamily="50" charset="-128"/>
                </a:rPr>
                <a:t>日本高速道路保有・</a:t>
              </a:r>
              <a:endParaRPr kumimoji="1" lang="en-US" altLang="ja-JP" sz="900" b="1" dirty="0">
                <a:latin typeface="Meiryo UI" panose="020B0604030504040204" pitchFamily="50" charset="-128"/>
                <a:ea typeface="Meiryo UI" panose="020B0604030504040204" pitchFamily="50" charset="-128"/>
              </a:endParaRPr>
            </a:p>
            <a:p>
              <a:pPr algn="ctr"/>
              <a:r>
                <a:rPr kumimoji="1" lang="ja-JP" altLang="en-US" sz="900" b="1" dirty="0">
                  <a:latin typeface="Meiryo UI" panose="020B0604030504040204" pitchFamily="50" charset="-128"/>
                  <a:ea typeface="Meiryo UI" panose="020B0604030504040204" pitchFamily="50" charset="-128"/>
                </a:rPr>
                <a:t>債務返済機構</a:t>
              </a:r>
            </a:p>
          </p:txBody>
        </p:sp>
        <p:sp>
          <p:nvSpPr>
            <p:cNvPr id="34" name="矢印: 右 33">
              <a:extLst>
                <a:ext uri="{FF2B5EF4-FFF2-40B4-BE49-F238E27FC236}">
                  <a16:creationId xmlns:a16="http://schemas.microsoft.com/office/drawing/2014/main" id="{994F45AF-92BC-4A75-9736-D91D8C1F7667}"/>
                </a:ext>
              </a:extLst>
            </p:cNvPr>
            <p:cNvSpPr/>
            <p:nvPr/>
          </p:nvSpPr>
          <p:spPr>
            <a:xfrm>
              <a:off x="1089226" y="3166950"/>
              <a:ext cx="2581759" cy="623953"/>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900" dirty="0">
                  <a:latin typeface="Meiryo UI" panose="020B0604030504040204" pitchFamily="50" charset="-128"/>
                  <a:ea typeface="Meiryo UI" panose="020B0604030504040204" pitchFamily="50" charset="-128"/>
                </a:rPr>
                <a:t>②債券購入</a:t>
              </a:r>
              <a:endParaRPr kumimoji="1" lang="en-US" altLang="ja-JP" sz="900" dirty="0">
                <a:latin typeface="Meiryo UI" panose="020B0604030504040204" pitchFamily="50" charset="-128"/>
                <a:ea typeface="Meiryo UI" panose="020B0604030504040204" pitchFamily="50" charset="-128"/>
              </a:endParaRPr>
            </a:p>
            <a:p>
              <a:pPr algn="ctr"/>
              <a:r>
                <a:rPr lang="ja-JP" altLang="en-US" sz="900" dirty="0">
                  <a:latin typeface="Meiryo UI" panose="020B0604030504040204" pitchFamily="50" charset="-128"/>
                  <a:ea typeface="Meiryo UI" panose="020B0604030504040204" pitchFamily="50" charset="-128"/>
                </a:rPr>
                <a:t>（購入時は普通社債、リスクウェイト</a:t>
              </a:r>
              <a:r>
                <a:rPr lang="en-US" altLang="ja-JP" sz="900" dirty="0">
                  <a:latin typeface="Meiryo UI" panose="020B0604030504040204" pitchFamily="50" charset="-128"/>
                  <a:ea typeface="Meiryo UI" panose="020B0604030504040204" pitchFamily="50" charset="-128"/>
                </a:rPr>
                <a:t>20</a:t>
              </a:r>
              <a:r>
                <a:rPr lang="ja-JP" altLang="en-US"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p:txBody>
        </p:sp>
        <p:sp>
          <p:nvSpPr>
            <p:cNvPr id="35" name="矢印: 左 34">
              <a:extLst>
                <a:ext uri="{FF2B5EF4-FFF2-40B4-BE49-F238E27FC236}">
                  <a16:creationId xmlns:a16="http://schemas.microsoft.com/office/drawing/2014/main" id="{0150BE16-EC1D-4F9D-8597-217D68256DC5}"/>
                </a:ext>
              </a:extLst>
            </p:cNvPr>
            <p:cNvSpPr/>
            <p:nvPr/>
          </p:nvSpPr>
          <p:spPr>
            <a:xfrm>
              <a:off x="1010734" y="3740690"/>
              <a:ext cx="2571785" cy="623953"/>
            </a:xfrm>
            <a:prstGeom prst="lef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en-US" altLang="ja-JP" sz="900" dirty="0">
                <a:solidFill>
                  <a:schemeClr val="tx1"/>
                </a:solidFill>
                <a:latin typeface="Meiryo UI" panose="020B0604030504040204" pitchFamily="50" charset="-128"/>
                <a:ea typeface="Meiryo UI" panose="020B0604030504040204" pitchFamily="50" charset="-128"/>
              </a:endParaRPr>
            </a:p>
            <a:p>
              <a:pPr algn="ctr"/>
              <a:r>
                <a:rPr kumimoji="1" lang="ja-JP" altLang="en-US" sz="900" dirty="0">
                  <a:solidFill>
                    <a:schemeClr val="tx1"/>
                  </a:solidFill>
                  <a:latin typeface="Meiryo UI" panose="020B0604030504040204" pitchFamily="50" charset="-128"/>
                  <a:ea typeface="Meiryo UI" panose="020B0604030504040204" pitchFamily="50" charset="-128"/>
                </a:rPr>
                <a:t>③</a:t>
              </a:r>
              <a:r>
                <a:rPr lang="ja-JP" altLang="en-US" sz="900" dirty="0">
                  <a:solidFill>
                    <a:schemeClr val="tx1"/>
                  </a:solidFill>
                  <a:latin typeface="Meiryo UI" panose="020B0604030504040204" pitchFamily="50" charset="-128"/>
                  <a:ea typeface="Meiryo UI" panose="020B0604030504040204" pitchFamily="50" charset="-128"/>
                </a:rPr>
                <a:t>機構へ債務引渡し</a:t>
              </a:r>
              <a:r>
                <a:rPr kumimoji="1" lang="ja-JP" altLang="en-US" sz="900" dirty="0">
                  <a:solidFill>
                    <a:schemeClr val="tx1"/>
                  </a:solidFill>
                  <a:latin typeface="Meiryo UI" panose="020B0604030504040204" pitchFamily="50" charset="-128"/>
                  <a:ea typeface="Meiryo UI" panose="020B0604030504040204" pitchFamily="50" charset="-128"/>
                </a:rPr>
                <a:t>まで</a:t>
              </a:r>
              <a:endParaRPr kumimoji="1" lang="en-US" altLang="ja-JP" sz="900" dirty="0">
                <a:solidFill>
                  <a:schemeClr val="tx1"/>
                </a:solidFill>
                <a:latin typeface="Meiryo UI" panose="020B0604030504040204" pitchFamily="50" charset="-128"/>
                <a:ea typeface="Meiryo UI" panose="020B0604030504040204" pitchFamily="50" charset="-128"/>
              </a:endParaRPr>
            </a:p>
            <a:p>
              <a:pPr algn="ctr"/>
              <a:r>
                <a:rPr kumimoji="1" lang="ja-JP" altLang="en-US" sz="900" dirty="0">
                  <a:solidFill>
                    <a:schemeClr val="tx1"/>
                  </a:solidFill>
                  <a:latin typeface="Meiryo UI" panose="020B0604030504040204" pitchFamily="50" charset="-128"/>
                  <a:ea typeface="Meiryo UI" panose="020B0604030504040204" pitchFamily="50" charset="-128"/>
                </a:rPr>
                <a:t>利息の支払い</a:t>
              </a:r>
              <a:endParaRPr kumimoji="1" lang="en-US" altLang="ja-JP" sz="900" dirty="0">
                <a:solidFill>
                  <a:schemeClr val="tx1"/>
                </a:solidFill>
                <a:latin typeface="Meiryo UI" panose="020B0604030504040204" pitchFamily="50" charset="-128"/>
                <a:ea typeface="Meiryo UI" panose="020B0604030504040204" pitchFamily="50" charset="-128"/>
              </a:endParaRPr>
            </a:p>
            <a:p>
              <a:pPr algn="ctr"/>
              <a:endParaRPr kumimoji="1" lang="en-US" altLang="ja-JP" sz="900" dirty="0">
                <a:solidFill>
                  <a:schemeClr val="tx1"/>
                </a:solidFill>
                <a:latin typeface="Meiryo UI" panose="020B0604030504040204" pitchFamily="50" charset="-128"/>
                <a:ea typeface="Meiryo UI" panose="020B0604030504040204" pitchFamily="50" charset="-128"/>
              </a:endParaRPr>
            </a:p>
          </p:txBody>
        </p:sp>
        <p:sp>
          <p:nvSpPr>
            <p:cNvPr id="36" name="矢印: 右 35">
              <a:extLst>
                <a:ext uri="{FF2B5EF4-FFF2-40B4-BE49-F238E27FC236}">
                  <a16:creationId xmlns:a16="http://schemas.microsoft.com/office/drawing/2014/main" id="{B1AC9975-7ADD-46F1-A109-AA1A379EFF45}"/>
                </a:ext>
              </a:extLst>
            </p:cNvPr>
            <p:cNvSpPr/>
            <p:nvPr/>
          </p:nvSpPr>
          <p:spPr>
            <a:xfrm>
              <a:off x="4955481" y="3203355"/>
              <a:ext cx="2617008" cy="611949"/>
            </a:xfrm>
            <a:prstGeom prst="rightArrow">
              <a:avLst>
                <a:gd name="adj1" fmla="val 50000"/>
                <a:gd name="adj2" fmla="val 42440"/>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900" dirty="0">
                  <a:latin typeface="Meiryo UI" panose="020B0604030504040204" pitchFamily="50" charset="-128"/>
                  <a:ea typeface="Meiryo UI" panose="020B0604030504040204" pitchFamily="50" charset="-128"/>
                </a:rPr>
                <a:t>④工事完了後、債務引渡し</a:t>
              </a:r>
            </a:p>
          </p:txBody>
        </p:sp>
        <p:sp>
          <p:nvSpPr>
            <p:cNvPr id="37" name="矢印: 左 36">
              <a:extLst>
                <a:ext uri="{FF2B5EF4-FFF2-40B4-BE49-F238E27FC236}">
                  <a16:creationId xmlns:a16="http://schemas.microsoft.com/office/drawing/2014/main" id="{D82DC80C-A603-45B4-8446-F891447EEE48}"/>
                </a:ext>
              </a:extLst>
            </p:cNvPr>
            <p:cNvSpPr/>
            <p:nvPr/>
          </p:nvSpPr>
          <p:spPr>
            <a:xfrm>
              <a:off x="1039763" y="4419004"/>
              <a:ext cx="6666001" cy="347135"/>
            </a:xfrm>
            <a:prstGeom prst="lef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⑤機構債務引受け後、購入時と同条件で利息の支払い・元本の償還は機構が行う</a:t>
              </a:r>
              <a:endParaRPr kumimoji="1" lang="en-US" altLang="ja-JP" sz="900" dirty="0">
                <a:solidFill>
                  <a:schemeClr val="tx1"/>
                </a:solidFill>
                <a:latin typeface="Meiryo UI" panose="020B0604030504040204" pitchFamily="50" charset="-128"/>
                <a:ea typeface="Meiryo UI" panose="020B0604030504040204" pitchFamily="50" charset="-128"/>
              </a:endParaRPr>
            </a:p>
          </p:txBody>
        </p:sp>
        <p:sp>
          <p:nvSpPr>
            <p:cNvPr id="38" name="テキスト ボックス 37">
              <a:extLst>
                <a:ext uri="{FF2B5EF4-FFF2-40B4-BE49-F238E27FC236}">
                  <a16:creationId xmlns:a16="http://schemas.microsoft.com/office/drawing/2014/main" id="{7DBA5BAD-94EE-4DC3-A5E6-C796951529D5}"/>
                </a:ext>
              </a:extLst>
            </p:cNvPr>
            <p:cNvSpPr txBox="1"/>
            <p:nvPr/>
          </p:nvSpPr>
          <p:spPr>
            <a:xfrm>
              <a:off x="4745004" y="3881145"/>
              <a:ext cx="3137892" cy="369332"/>
            </a:xfrm>
            <a:prstGeom prst="rect">
              <a:avLst/>
            </a:prstGeom>
            <a:noFill/>
          </p:spPr>
          <p:txBody>
            <a:bodyPr wrap="square" rtlCol="0">
              <a:spAutoFit/>
            </a:bodyPr>
            <a:lstStyle/>
            <a:p>
              <a:r>
                <a:rPr lang="ja-JP" altLang="en-US" sz="900" dirty="0">
                  <a:latin typeface="Meiryo UI" panose="020B0604030504040204" pitchFamily="50" charset="-128"/>
                  <a:ea typeface="Meiryo UI" panose="020B0604030504040204" pitchFamily="50" charset="-128"/>
                </a:rPr>
                <a:t>・債務が機構に</a:t>
              </a:r>
              <a:r>
                <a:rPr kumimoji="1" lang="ja-JP" altLang="en-US" sz="900" dirty="0">
                  <a:latin typeface="Meiryo UI" panose="020B0604030504040204" pitchFamily="50" charset="-128"/>
                  <a:ea typeface="Meiryo UI" panose="020B0604030504040204" pitchFamily="50" charset="-128"/>
                </a:rPr>
                <a:t>引渡された時点で、リスクウェイト</a:t>
              </a:r>
              <a:r>
                <a:rPr lang="ja-JP" altLang="en-US" sz="900" dirty="0">
                  <a:latin typeface="Meiryo UI" panose="020B0604030504040204" pitchFamily="50" charset="-128"/>
                  <a:ea typeface="Meiryo UI" panose="020B0604030504040204" pitchFamily="50" charset="-128"/>
                </a:rPr>
                <a:t>は</a:t>
              </a:r>
              <a:r>
                <a:rPr lang="en-US" altLang="ja-JP" sz="900" dirty="0">
                  <a:latin typeface="Meiryo UI" panose="020B0604030504040204" pitchFamily="50" charset="-128"/>
                  <a:ea typeface="Meiryo UI" panose="020B0604030504040204" pitchFamily="50" charset="-128"/>
                </a:rPr>
                <a:t>10</a:t>
              </a:r>
              <a:r>
                <a:rPr kumimoji="1" lang="ja-JP" altLang="en-US" sz="900" dirty="0">
                  <a:latin typeface="Meiryo UI" panose="020B0604030504040204" pitchFamily="50" charset="-128"/>
                  <a:ea typeface="Meiryo UI" panose="020B0604030504040204" pitchFamily="50" charset="-128"/>
                </a:rPr>
                <a:t>％に変更</a:t>
              </a:r>
              <a:endParaRPr kumimoji="1"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・主たる債務者が財投機関である高速道路機構に</a:t>
              </a:r>
              <a:r>
                <a:rPr kumimoji="1" lang="ja-JP" altLang="en-US" sz="900" dirty="0">
                  <a:latin typeface="Meiryo UI" panose="020B0604030504040204" pitchFamily="50" charset="-128"/>
                  <a:ea typeface="Meiryo UI" panose="020B0604030504040204" pitchFamily="50" charset="-128"/>
                </a:rPr>
                <a:t>変更</a:t>
              </a:r>
            </a:p>
          </p:txBody>
        </p:sp>
        <p:sp>
          <p:nvSpPr>
            <p:cNvPr id="10" name="テキスト ボックス 9">
              <a:extLst>
                <a:ext uri="{FF2B5EF4-FFF2-40B4-BE49-F238E27FC236}">
                  <a16:creationId xmlns:a16="http://schemas.microsoft.com/office/drawing/2014/main" id="{A0DA5BB9-721C-431A-ABC7-0CB78E3AD08C}"/>
                </a:ext>
              </a:extLst>
            </p:cNvPr>
            <p:cNvSpPr txBox="1"/>
            <p:nvPr/>
          </p:nvSpPr>
          <p:spPr>
            <a:xfrm>
              <a:off x="132208" y="4801709"/>
              <a:ext cx="6008376" cy="369332"/>
            </a:xfrm>
            <a:prstGeom prst="rect">
              <a:avLst/>
            </a:prstGeom>
            <a:noFill/>
          </p:spPr>
          <p:txBody>
            <a:bodyPr wrap="none" rtlCol="0">
              <a:spAutoFit/>
            </a:bodyPr>
            <a:lstStyle/>
            <a:p>
              <a:r>
                <a:rPr lang="ja-JP" altLang="en-US" sz="900" dirty="0">
                  <a:latin typeface="Meiryo UI" panose="020B0604030504040204" pitchFamily="50" charset="-128"/>
                  <a:ea typeface="Meiryo UI" panose="020B0604030504040204" pitchFamily="50" charset="-128"/>
                </a:rPr>
                <a:t>（注）債務引渡し時期は、工事完了の時期に左右されるため社債発行時には</a:t>
              </a:r>
              <a:r>
                <a:rPr lang="ja-JP" altLang="en-US" sz="900">
                  <a:latin typeface="Meiryo UI" panose="020B0604030504040204" pitchFamily="50" charset="-128"/>
                  <a:ea typeface="Meiryo UI" panose="020B0604030504040204" pitchFamily="50" charset="-128"/>
                </a:rPr>
                <a:t>定まっていない</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（注）発行年限内（</a:t>
              </a:r>
              <a:r>
                <a:rPr lang="en-US" altLang="ja-JP" sz="900" dirty="0">
                  <a:latin typeface="Meiryo UI" panose="020B0604030504040204" pitchFamily="50" charset="-128"/>
                  <a:ea typeface="Meiryo UI" panose="020B0604030504040204" pitchFamily="50" charset="-128"/>
                </a:rPr>
                <a:t>5</a:t>
              </a:r>
              <a:r>
                <a:rPr lang="ja-JP" altLang="en-US" sz="900" dirty="0">
                  <a:latin typeface="Meiryo UI" panose="020B0604030504040204" pitchFamily="50" charset="-128"/>
                  <a:ea typeface="Meiryo UI" panose="020B0604030504040204" pitchFamily="50" charset="-128"/>
                </a:rPr>
                <a:t>年債であれば概ね</a:t>
              </a:r>
              <a:r>
                <a:rPr lang="en-US" altLang="ja-JP" sz="900" dirty="0">
                  <a:latin typeface="Meiryo UI" panose="020B0604030504040204" pitchFamily="50" charset="-128"/>
                  <a:ea typeface="Meiryo UI" panose="020B0604030504040204" pitchFamily="50" charset="-128"/>
                </a:rPr>
                <a:t>3</a:t>
              </a:r>
              <a:r>
                <a:rPr lang="ja-JP" altLang="en-US" sz="900" dirty="0">
                  <a:latin typeface="Meiryo UI" panose="020B0604030504040204" pitchFamily="50" charset="-128"/>
                  <a:ea typeface="Meiryo UI" panose="020B0604030504040204" pitchFamily="50" charset="-128"/>
                </a:rPr>
                <a:t>年経過後）には機構に引渡され、債務の引渡しが行われたことは官報で公告される</a:t>
              </a:r>
              <a:endParaRPr lang="en-US" altLang="ja-JP" sz="900"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A9B4098A-F26F-44EE-BF56-F2CFBDD9EB5D}"/>
                </a:ext>
              </a:extLst>
            </p:cNvPr>
            <p:cNvSpPr/>
            <p:nvPr/>
          </p:nvSpPr>
          <p:spPr>
            <a:xfrm>
              <a:off x="64635" y="2924944"/>
              <a:ext cx="8616256" cy="2238834"/>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1" name="テキスト ボックス 40">
            <a:extLst>
              <a:ext uri="{FF2B5EF4-FFF2-40B4-BE49-F238E27FC236}">
                <a16:creationId xmlns:a16="http://schemas.microsoft.com/office/drawing/2014/main" id="{B2A7EBB9-DF21-42A8-8637-2ED5DF7C2218}"/>
              </a:ext>
            </a:extLst>
          </p:cNvPr>
          <p:cNvSpPr txBox="1"/>
          <p:nvPr/>
        </p:nvSpPr>
        <p:spPr>
          <a:xfrm>
            <a:off x="3396609" y="3105723"/>
            <a:ext cx="1702710" cy="253916"/>
          </a:xfrm>
          <a:prstGeom prst="rect">
            <a:avLst/>
          </a:prstGeom>
          <a:noFill/>
        </p:spPr>
        <p:txBody>
          <a:bodyPr wrap="none" rtlCol="0">
            <a:spAutoFit/>
          </a:bodyPr>
          <a:lstStyle/>
          <a:p>
            <a:r>
              <a:rPr kumimoji="1" lang="ja-JP" altLang="en-US" sz="1050" b="1" dirty="0">
                <a:latin typeface="Meiryo UI" panose="020B0604030504040204" pitchFamily="50" charset="-128"/>
                <a:ea typeface="Meiryo UI" panose="020B0604030504040204" pitchFamily="50" charset="-128"/>
              </a:rPr>
              <a:t>高速道路会社債のスキーム</a:t>
            </a:r>
          </a:p>
        </p:txBody>
      </p:sp>
      <p:graphicFrame>
        <p:nvGraphicFramePr>
          <p:cNvPr id="23" name="表 38">
            <a:extLst>
              <a:ext uri="{FF2B5EF4-FFF2-40B4-BE49-F238E27FC236}">
                <a16:creationId xmlns:a16="http://schemas.microsoft.com/office/drawing/2014/main" id="{84717B57-F5A6-4660-986F-419A3009E0E2}"/>
              </a:ext>
            </a:extLst>
          </p:cNvPr>
          <p:cNvGraphicFramePr>
            <a:graphicFrameLocks noGrp="1"/>
          </p:cNvGraphicFramePr>
          <p:nvPr>
            <p:extLst>
              <p:ext uri="{D42A27DB-BD31-4B8C-83A1-F6EECF244321}">
                <p14:modId xmlns:p14="http://schemas.microsoft.com/office/powerpoint/2010/main" val="1833651368"/>
              </p:ext>
            </p:extLst>
          </p:nvPr>
        </p:nvGraphicFramePr>
        <p:xfrm>
          <a:off x="3975116" y="5754888"/>
          <a:ext cx="3590471" cy="685800"/>
        </p:xfrm>
        <a:graphic>
          <a:graphicData uri="http://schemas.openxmlformats.org/drawingml/2006/table">
            <a:tbl>
              <a:tblPr firstRow="1" bandRow="1">
                <a:tableStyleId>{5C22544A-7EE6-4342-B048-85BDC9FD1C3A}</a:tableStyleId>
              </a:tblPr>
              <a:tblGrid>
                <a:gridCol w="1753444">
                  <a:extLst>
                    <a:ext uri="{9D8B030D-6E8A-4147-A177-3AD203B41FA5}">
                      <a16:colId xmlns:a16="http://schemas.microsoft.com/office/drawing/2014/main" val="2215977269"/>
                    </a:ext>
                  </a:extLst>
                </a:gridCol>
                <a:gridCol w="1837027">
                  <a:extLst>
                    <a:ext uri="{9D8B030D-6E8A-4147-A177-3AD203B41FA5}">
                      <a16:colId xmlns:a16="http://schemas.microsoft.com/office/drawing/2014/main" val="2138136933"/>
                    </a:ext>
                  </a:extLst>
                </a:gridCol>
              </a:tblGrid>
              <a:tr h="0">
                <a:tc>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令和６年</a:t>
                      </a:r>
                      <a:r>
                        <a:rPr kumimoji="1" lang="en-US" altLang="ja-JP" sz="900" dirty="0">
                          <a:solidFill>
                            <a:schemeClr val="tx1"/>
                          </a:solidFill>
                          <a:latin typeface="Meiryo UI" panose="020B0604030504040204" pitchFamily="50" charset="-128"/>
                          <a:ea typeface="Meiryo UI" panose="020B0604030504040204" pitchFamily="50" charset="-128"/>
                        </a:rPr>
                        <a:t>12</a:t>
                      </a:r>
                      <a:r>
                        <a:rPr kumimoji="1" lang="ja-JP" altLang="en-US" sz="900" dirty="0">
                          <a:solidFill>
                            <a:schemeClr val="tx1"/>
                          </a:solidFill>
                          <a:latin typeface="Meiryo UI" panose="020B0604030504040204" pitchFamily="50" charset="-128"/>
                          <a:ea typeface="Meiryo UI" panose="020B0604030504040204" pitchFamily="50" charset="-128"/>
                        </a:rPr>
                        <a:t>月（５年債）</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条件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43461604"/>
                  </a:ext>
                </a:extLst>
              </a:tr>
              <a:tr h="0">
                <a:tc>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地方債</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国債Ｃ＋</a:t>
                      </a:r>
                      <a:r>
                        <a:rPr kumimoji="1" lang="en-US" altLang="ja-JP" sz="900" dirty="0">
                          <a:solidFill>
                            <a:schemeClr val="tx1"/>
                          </a:solidFill>
                          <a:latin typeface="Meiryo UI" panose="020B0604030504040204" pitchFamily="50" charset="-128"/>
                          <a:ea typeface="Meiryo UI" panose="020B0604030504040204" pitchFamily="50" charset="-128"/>
                        </a:rPr>
                        <a:t>10bp</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2386362"/>
                  </a:ext>
                </a:extLst>
              </a:tr>
              <a:tr h="123111">
                <a:tc>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西日本高速道路会社債</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国債Ｃ＋</a:t>
                      </a:r>
                      <a:r>
                        <a:rPr kumimoji="1" lang="en-US" altLang="ja-JP" sz="900" dirty="0">
                          <a:solidFill>
                            <a:schemeClr val="tx1"/>
                          </a:solidFill>
                          <a:latin typeface="Meiryo UI" panose="020B0604030504040204" pitchFamily="50" charset="-128"/>
                          <a:ea typeface="Meiryo UI" panose="020B0604030504040204" pitchFamily="50" charset="-128"/>
                        </a:rPr>
                        <a:t>18bp</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507870"/>
                  </a:ext>
                </a:extLst>
              </a:tr>
            </a:tbl>
          </a:graphicData>
        </a:graphic>
      </p:graphicFrame>
      <p:graphicFrame>
        <p:nvGraphicFramePr>
          <p:cNvPr id="6" name="表 6">
            <a:extLst>
              <a:ext uri="{FF2B5EF4-FFF2-40B4-BE49-F238E27FC236}">
                <a16:creationId xmlns:a16="http://schemas.microsoft.com/office/drawing/2014/main" id="{716CE650-3295-4569-877F-4DC6007B3235}"/>
              </a:ext>
            </a:extLst>
          </p:cNvPr>
          <p:cNvGraphicFramePr>
            <a:graphicFrameLocks noGrp="1"/>
          </p:cNvGraphicFramePr>
          <p:nvPr>
            <p:extLst>
              <p:ext uri="{D42A27DB-BD31-4B8C-83A1-F6EECF244321}">
                <p14:modId xmlns:p14="http://schemas.microsoft.com/office/powerpoint/2010/main" val="786882352"/>
              </p:ext>
            </p:extLst>
          </p:nvPr>
        </p:nvGraphicFramePr>
        <p:xfrm>
          <a:off x="119225" y="1241367"/>
          <a:ext cx="7377341" cy="426720"/>
        </p:xfrm>
        <a:graphic>
          <a:graphicData uri="http://schemas.openxmlformats.org/drawingml/2006/table">
            <a:tbl>
              <a:tblPr firstRow="1" bandRow="1">
                <a:tableStyleId>{5C22544A-7EE6-4342-B048-85BDC9FD1C3A}</a:tableStyleId>
              </a:tblPr>
              <a:tblGrid>
                <a:gridCol w="1184654">
                  <a:extLst>
                    <a:ext uri="{9D8B030D-6E8A-4147-A177-3AD203B41FA5}">
                      <a16:colId xmlns:a16="http://schemas.microsoft.com/office/drawing/2014/main" val="4193764424"/>
                    </a:ext>
                  </a:extLst>
                </a:gridCol>
                <a:gridCol w="2064229">
                  <a:extLst>
                    <a:ext uri="{9D8B030D-6E8A-4147-A177-3AD203B41FA5}">
                      <a16:colId xmlns:a16="http://schemas.microsoft.com/office/drawing/2014/main" val="205340962"/>
                    </a:ext>
                  </a:extLst>
                </a:gridCol>
                <a:gridCol w="2064229">
                  <a:extLst>
                    <a:ext uri="{9D8B030D-6E8A-4147-A177-3AD203B41FA5}">
                      <a16:colId xmlns:a16="http://schemas.microsoft.com/office/drawing/2014/main" val="4271698023"/>
                    </a:ext>
                  </a:extLst>
                </a:gridCol>
                <a:gridCol w="2064229">
                  <a:extLst>
                    <a:ext uri="{9D8B030D-6E8A-4147-A177-3AD203B41FA5}">
                      <a16:colId xmlns:a16="http://schemas.microsoft.com/office/drawing/2014/main" val="2698072924"/>
                    </a:ext>
                  </a:extLst>
                </a:gridCol>
              </a:tblGrid>
              <a:tr h="0">
                <a:tc>
                  <a:txBody>
                    <a:bodyPr/>
                    <a:lstStyle/>
                    <a:p>
                      <a:pPr algn="ctr"/>
                      <a:r>
                        <a:rPr kumimoji="1" lang="ja-JP" altLang="en-US" sz="800" b="0" dirty="0">
                          <a:solidFill>
                            <a:schemeClr val="tx1"/>
                          </a:solidFill>
                          <a:latin typeface="メイリオ" panose="020B0604030504040204" pitchFamily="50" charset="-128"/>
                          <a:ea typeface="メイリオ"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chemeClr val="tx1"/>
                          </a:solidFill>
                          <a:latin typeface="メイリオ" panose="020B0604030504040204" pitchFamily="50" charset="-128"/>
                          <a:ea typeface="メイリオ" panose="020B0604030504040204" pitchFamily="50" charset="-128"/>
                        </a:rPr>
                        <a:t>令和３年度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chemeClr val="tx1"/>
                          </a:solidFill>
                          <a:latin typeface="メイリオ" panose="020B0604030504040204" pitchFamily="50" charset="-128"/>
                          <a:ea typeface="メイリオ" panose="020B0604030504040204" pitchFamily="50" charset="-128"/>
                        </a:rPr>
                        <a:t>令和４年度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chemeClr val="tx1"/>
                          </a:solidFill>
                          <a:latin typeface="メイリオ" panose="020B0604030504040204" pitchFamily="50" charset="-128"/>
                          <a:ea typeface="メイリオ" panose="020B0604030504040204" pitchFamily="50" charset="-128"/>
                        </a:rPr>
                        <a:t>令和５年度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64391591"/>
                  </a:ext>
                </a:extLst>
              </a:tr>
              <a:tr h="0">
                <a:tc>
                  <a:txBody>
                    <a:bodyPr/>
                    <a:lstStyle/>
                    <a:p>
                      <a:pPr algn="ctr"/>
                      <a:r>
                        <a:rPr kumimoji="1" lang="ja-JP" altLang="en-US" sz="800" b="0" dirty="0">
                          <a:solidFill>
                            <a:schemeClr val="tx1"/>
                          </a:solidFill>
                          <a:latin typeface="メイリオ" panose="020B0604030504040204" pitchFamily="50" charset="-128"/>
                          <a:ea typeface="メイリオ" panose="020B0604030504040204" pitchFamily="50" charset="-128"/>
                        </a:rPr>
                        <a:t>発行額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800" b="0" dirty="0">
                          <a:solidFill>
                            <a:schemeClr val="tx1"/>
                          </a:solidFill>
                          <a:latin typeface="メイリオ" panose="020B0604030504040204" pitchFamily="50" charset="-128"/>
                          <a:ea typeface="メイリオ" panose="020B0604030504040204" pitchFamily="50" charset="-128"/>
                        </a:rPr>
                        <a:t>7,274,842</a:t>
                      </a:r>
                      <a:r>
                        <a:rPr kumimoji="1" lang="ja-JP" altLang="en-US" sz="800" b="0" dirty="0">
                          <a:solidFill>
                            <a:schemeClr val="tx1"/>
                          </a:solidFill>
                          <a:latin typeface="メイリオ" panose="020B0604030504040204" pitchFamily="50" charset="-128"/>
                          <a:ea typeface="メイリオ" panose="020B0604030504040204" pitchFamily="50" charset="-128"/>
                        </a:rPr>
                        <a:t>百万円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800" b="0" dirty="0">
                          <a:solidFill>
                            <a:schemeClr val="tx1"/>
                          </a:solidFill>
                          <a:latin typeface="メイリオ" panose="020B0604030504040204" pitchFamily="50" charset="-128"/>
                          <a:ea typeface="メイリオ" panose="020B0604030504040204" pitchFamily="50" charset="-128"/>
                        </a:rPr>
                        <a:t>5,529,300</a:t>
                      </a:r>
                      <a:r>
                        <a:rPr kumimoji="1" lang="ja-JP" altLang="en-US" sz="800" b="0" dirty="0">
                          <a:solidFill>
                            <a:schemeClr val="tx1"/>
                          </a:solidFill>
                          <a:latin typeface="メイリオ" panose="020B0604030504040204" pitchFamily="50" charset="-128"/>
                          <a:ea typeface="メイリオ" panose="020B0604030504040204" pitchFamily="50" charset="-128"/>
                        </a:rPr>
                        <a:t>百万円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800" b="0">
                          <a:solidFill>
                            <a:schemeClr val="tx1"/>
                          </a:solidFill>
                          <a:latin typeface="メイリオ" panose="020B0604030504040204" pitchFamily="50" charset="-128"/>
                          <a:ea typeface="メイリオ" panose="020B0604030504040204" pitchFamily="50" charset="-128"/>
                        </a:rPr>
                        <a:t>5,501,800</a:t>
                      </a:r>
                      <a:r>
                        <a:rPr kumimoji="1" lang="ja-JP" altLang="en-US" sz="800" b="0">
                          <a:solidFill>
                            <a:schemeClr val="tx1"/>
                          </a:solidFill>
                          <a:latin typeface="メイリオ" panose="020B0604030504040204" pitchFamily="50" charset="-128"/>
                          <a:ea typeface="メイリオ" panose="020B0604030504040204" pitchFamily="50" charset="-128"/>
                        </a:rPr>
                        <a:t>百万円</a:t>
                      </a:r>
                      <a:endParaRPr kumimoji="1" lang="ja-JP" altLang="en-US" sz="8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373061"/>
                  </a:ext>
                </a:extLst>
              </a:tr>
            </a:tbl>
          </a:graphicData>
        </a:graphic>
      </p:graphicFrame>
      <p:sp>
        <p:nvSpPr>
          <p:cNvPr id="24" name="テキスト ボックス 23">
            <a:extLst>
              <a:ext uri="{FF2B5EF4-FFF2-40B4-BE49-F238E27FC236}">
                <a16:creationId xmlns:a16="http://schemas.microsoft.com/office/drawing/2014/main" id="{B494F408-70EE-4EB8-BBFC-7B1D2CFE454B}"/>
              </a:ext>
            </a:extLst>
          </p:cNvPr>
          <p:cNvSpPr txBox="1"/>
          <p:nvPr/>
        </p:nvSpPr>
        <p:spPr>
          <a:xfrm>
            <a:off x="8735481" y="6524088"/>
            <a:ext cx="360040" cy="307777"/>
          </a:xfrm>
          <a:prstGeom prst="rect">
            <a:avLst/>
          </a:prstGeom>
          <a:noFill/>
        </p:spPr>
        <p:txBody>
          <a:bodyPr wrap="square" rtlCol="0">
            <a:spAutoFit/>
          </a:bodyPr>
          <a:lstStyle/>
          <a:p>
            <a:r>
              <a:rPr lang="ja-JP" altLang="en-US" sz="1400" dirty="0"/>
              <a:t>１</a:t>
            </a:r>
            <a:endParaRPr kumimoji="1" lang="ja-JP" altLang="en-US" sz="1400" dirty="0"/>
          </a:p>
        </p:txBody>
      </p:sp>
    </p:spTree>
    <p:extLst>
      <p:ext uri="{BB962C8B-B14F-4D97-AF65-F5344CB8AC3E}">
        <p14:creationId xmlns:p14="http://schemas.microsoft.com/office/powerpoint/2010/main" val="218682090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12"/>
          <p:cNvSpPr>
            <a:spLocks noChangeArrowheads="1"/>
          </p:cNvSpPr>
          <p:nvPr/>
        </p:nvSpPr>
        <p:spPr bwMode="auto">
          <a:xfrm>
            <a:off x="-2" y="-13951"/>
            <a:ext cx="9144000" cy="288032"/>
          </a:xfrm>
          <a:prstGeom prst="roundRect">
            <a:avLst>
              <a:gd name="adj" fmla="val 0"/>
            </a:avLst>
          </a:prstGeom>
          <a:gradFill rotWithShape="1">
            <a:gsLst>
              <a:gs pos="0">
                <a:srgbClr val="0066CC"/>
              </a:gs>
              <a:gs pos="100000">
                <a:srgbClr val="66CCFF"/>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ja-JP" altLang="en-US" sz="2000" b="1" dirty="0">
                <a:solidFill>
                  <a:sysClr val="windowText" lastClr="000000"/>
                </a:solidFill>
                <a:latin typeface="メイリオ" pitchFamily="50" charset="-128"/>
                <a:ea typeface="メイリオ" pitchFamily="50" charset="-128"/>
                <a:cs typeface="メイリオ" pitchFamily="50" charset="-128"/>
              </a:rPr>
              <a:t>　　　　　　　　　　　　　　　　　　　　　　　　　　　　　　　　　</a:t>
            </a:r>
            <a:endParaRPr kumimoji="1" lang="ja-JP" altLang="en-US" sz="2000" b="1" dirty="0">
              <a:solidFill>
                <a:sysClr val="windowText" lastClr="000000"/>
              </a:solidFill>
              <a:latin typeface="メイリオ" pitchFamily="50" charset="-128"/>
              <a:ea typeface="メイリオ" pitchFamily="50" charset="-128"/>
              <a:cs typeface="メイリオ" pitchFamily="50" charset="-128"/>
            </a:endParaRPr>
          </a:p>
          <a:p>
            <a:endParaRPr lang="en-US" altLang="ja-JP" sz="2000" b="1" dirty="0">
              <a:solidFill>
                <a:schemeClr val="bg1"/>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22" name="正方形/長方形 21"/>
          <p:cNvSpPr/>
          <p:nvPr/>
        </p:nvSpPr>
        <p:spPr>
          <a:xfrm>
            <a:off x="-50181" y="-1007"/>
            <a:ext cx="4298145" cy="2880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ja-JP" altLang="en-US" sz="1400" b="1" dirty="0">
                <a:solidFill>
                  <a:schemeClr val="bg1"/>
                </a:solidFill>
                <a:latin typeface="ＭＳ Ｐゴシック" panose="020B0600070205080204" pitchFamily="50" charset="-128"/>
                <a:ea typeface="ＭＳ Ｐゴシック" panose="020B0600070205080204" pitchFamily="50" charset="-128"/>
                <a:cs typeface="メイリオ" pitchFamily="50" charset="-128"/>
              </a:rPr>
              <a:t>■高速道路会社債の購入について　</a:t>
            </a:r>
            <a:r>
              <a:rPr lang="ja-JP" altLang="en-US" sz="1400" b="1" dirty="0">
                <a:solidFill>
                  <a:schemeClr val="bg1"/>
                </a:solidFill>
                <a:latin typeface="メイリオ" pitchFamily="50" charset="-128"/>
                <a:ea typeface="メイリオ" pitchFamily="50" charset="-128"/>
                <a:cs typeface="メイリオ" pitchFamily="50" charset="-128"/>
              </a:rPr>
              <a:t>　　　　　　　　　　　　　　　　　　　　　　　　　　　　　　　　　</a:t>
            </a:r>
            <a:endParaRPr kumimoji="1" lang="ja-JP" altLang="en-US" sz="1400" b="1" dirty="0">
              <a:solidFill>
                <a:schemeClr val="bg1"/>
              </a:solidFill>
              <a:latin typeface="メイリオ" pitchFamily="50" charset="-128"/>
              <a:ea typeface="メイリオ" pitchFamily="50" charset="-128"/>
              <a:cs typeface="メイリオ" pitchFamily="50" charset="-128"/>
            </a:endParaRPr>
          </a:p>
        </p:txBody>
      </p:sp>
      <p:sp>
        <p:nvSpPr>
          <p:cNvPr id="20" name="正方形/長方形 19"/>
          <p:cNvSpPr/>
          <p:nvPr/>
        </p:nvSpPr>
        <p:spPr>
          <a:xfrm>
            <a:off x="61775" y="299970"/>
            <a:ext cx="9020866" cy="1200329"/>
          </a:xfrm>
          <a:prstGeom prst="rect">
            <a:avLst/>
          </a:prstGeom>
          <a:ln w="19050">
            <a:solidFill>
              <a:schemeClr val="tx1"/>
            </a:solidFill>
          </a:ln>
        </p:spPr>
        <p:txBody>
          <a:bodyPr wrap="square">
            <a:spAutoFit/>
          </a:bodyPr>
          <a:lstStyle/>
          <a:p>
            <a:r>
              <a:rPr lang="ja-JP" altLang="en-US" sz="1200" b="1" dirty="0">
                <a:latin typeface="Meiryo UI" panose="020B0604030504040204" pitchFamily="50" charset="-128"/>
                <a:ea typeface="Meiryo UI" panose="020B0604030504040204" pitchFamily="50" charset="-128"/>
              </a:rPr>
              <a:t>○銘柄選定の考え方</a:t>
            </a:r>
            <a:endParaRPr lang="en-US" altLang="ja-JP" sz="500" b="1"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■購入対象は</a:t>
            </a:r>
            <a:r>
              <a:rPr lang="zh-TW" altLang="en-US" sz="1200" dirty="0">
                <a:latin typeface="Meiryo UI" panose="020B0604030504040204" pitchFamily="50" charset="-128"/>
                <a:ea typeface="Meiryo UI" panose="020B0604030504040204" pitchFamily="50" charset="-128"/>
              </a:rPr>
              <a:t>併存的（重畳的）債務引受条項付</a:t>
            </a:r>
            <a:r>
              <a:rPr lang="ja-JP" altLang="en-US" sz="1200" dirty="0">
                <a:latin typeface="Meiryo UI" panose="020B0604030504040204" pitchFamily="50" charset="-128"/>
                <a:ea typeface="Meiryo UI" panose="020B0604030504040204" pitchFamily="50" charset="-128"/>
              </a:rPr>
              <a:t>（工事完了後、債務が機構に引渡されるもの）及び一般担保付のものに限る</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⇒東日本、中日本、西日本、首都、阪神、本州四国連絡高速道路株式会社</a:t>
            </a:r>
            <a:endParaRPr lang="en-US" altLang="ja-JP" sz="5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■購入時の格付けが地方債、地方公共団体金融機構債と同等であること</a:t>
            </a:r>
            <a:endParaRPr lang="en-US" altLang="ja-JP" sz="5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■債券の残存期間が５年以下のもの</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200" dirty="0">
                <a:highlight>
                  <a:srgbClr val="FFFF00"/>
                </a:highlight>
                <a:latin typeface="Meiryo UI" panose="020B0604030504040204" pitchFamily="50" charset="-128"/>
                <a:ea typeface="Meiryo UI" panose="020B0604030504040204" pitchFamily="50" charset="-128"/>
              </a:rPr>
              <a:t>運用対象として</a:t>
            </a:r>
            <a:r>
              <a:rPr lang="ja-JP" altLang="en-US" sz="1200">
                <a:highlight>
                  <a:srgbClr val="FFFF00"/>
                </a:highlight>
                <a:latin typeface="Meiryo UI" panose="020B0604030504040204" pitchFamily="50" charset="-128"/>
                <a:ea typeface="Meiryo UI" panose="020B0604030504040204" pitchFamily="50" charset="-128"/>
              </a:rPr>
              <a:t>いる財投機関債と同じ</a:t>
            </a:r>
            <a:r>
              <a:rPr lang="ja-JP" altLang="en-US" sz="1200">
                <a:latin typeface="Meiryo UI" panose="020B0604030504040204" pitchFamily="50" charset="-128"/>
                <a:ea typeface="Meiryo UI" panose="020B0604030504040204" pitchFamily="50" charset="-128"/>
              </a:rPr>
              <a:t>５年</a:t>
            </a:r>
            <a:r>
              <a:rPr lang="ja-JP" altLang="en-US" sz="1200" dirty="0">
                <a:latin typeface="Meiryo UI" panose="020B0604030504040204" pitchFamily="50" charset="-128"/>
                <a:ea typeface="Meiryo UI" panose="020B0604030504040204" pitchFamily="50" charset="-128"/>
              </a:rPr>
              <a:t>以下に限定</a:t>
            </a:r>
            <a:endParaRPr lang="en-US" altLang="ja-JP" sz="1200" dirty="0">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87C1334A-A1AF-4A74-B5B9-4629827D7961}"/>
              </a:ext>
            </a:extLst>
          </p:cNvPr>
          <p:cNvSpPr/>
          <p:nvPr/>
        </p:nvSpPr>
        <p:spPr>
          <a:xfrm>
            <a:off x="61240" y="1580895"/>
            <a:ext cx="9015945" cy="5124480"/>
          </a:xfrm>
          <a:prstGeom prst="rect">
            <a:avLst/>
          </a:prstGeom>
          <a:ln w="19050">
            <a:solidFill>
              <a:schemeClr val="tx1"/>
            </a:solidFill>
          </a:ln>
        </p:spPr>
        <p:txBody>
          <a:bodyPr wrap="square">
            <a:spAutoFit/>
          </a:bodyPr>
          <a:lstStyle/>
          <a:p>
            <a:r>
              <a:rPr lang="ja-JP" altLang="en-US" sz="1200" b="1" dirty="0">
                <a:latin typeface="Meiryo UI" panose="020B0604030504040204" pitchFamily="50" charset="-128"/>
                <a:ea typeface="Meiryo UI" panose="020B0604030504040204" pitchFamily="50" charset="-128"/>
              </a:rPr>
              <a:t>○購入方法</a:t>
            </a:r>
            <a:endParaRPr lang="en-US" altLang="ja-JP" sz="500" b="1"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■毎月、引合い（入札）で行っている５年限、</a:t>
            </a:r>
            <a:r>
              <a:rPr lang="en-US" altLang="ja-JP" sz="1200" dirty="0">
                <a:latin typeface="Meiryo UI" panose="020B0604030504040204" pitchFamily="50" charset="-128"/>
                <a:ea typeface="Meiryo UI" panose="020B0604030504040204" pitchFamily="50" charset="-128"/>
              </a:rPr>
              <a:t>30</a:t>
            </a:r>
            <a:r>
              <a:rPr lang="ja-JP" altLang="en-US" sz="1200" dirty="0">
                <a:latin typeface="Meiryo UI" panose="020B0604030504040204" pitchFamily="50" charset="-128"/>
                <a:ea typeface="Meiryo UI" panose="020B0604030504040204" pitchFamily="50" charset="-128"/>
              </a:rPr>
              <a:t>億円の枠を活用して予約購入する</a:t>
            </a:r>
            <a:endParaRPr lang="en-US" altLang="ja-JP" sz="5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5</a:t>
            </a:r>
            <a:r>
              <a:rPr lang="ja-JP" altLang="en-US" sz="1200" dirty="0">
                <a:latin typeface="Meiryo UI" panose="020B0604030504040204" pitchFamily="50" charset="-128"/>
                <a:ea typeface="Meiryo UI" panose="020B0604030504040204" pitchFamily="50" charset="-128"/>
              </a:rPr>
              <a:t>年債を定期的に発行する社（令和</a:t>
            </a:r>
            <a:r>
              <a:rPr lang="en-US" altLang="ja-JP" sz="1200" dirty="0">
                <a:latin typeface="Meiryo UI" panose="020B0604030504040204" pitchFamily="50" charset="-128"/>
                <a:ea typeface="Meiryo UI" panose="020B0604030504040204" pitchFamily="50" charset="-128"/>
              </a:rPr>
              <a:t>6</a:t>
            </a:r>
            <a:r>
              <a:rPr lang="ja-JP" altLang="en-US" sz="1200" dirty="0">
                <a:latin typeface="Meiryo UI" panose="020B0604030504040204" pitchFamily="50" charset="-128"/>
                <a:ea typeface="Meiryo UI" panose="020B0604030504040204" pitchFamily="50" charset="-128"/>
              </a:rPr>
              <a:t>年度時点では、東日本、中日本、西日本、首都高速）の債券を発行月に応じて平準化して購入する</a:t>
            </a:r>
            <a:endParaRPr lang="en-US" altLang="ja-JP" sz="1200" dirty="0">
              <a:latin typeface="Meiryo UI" panose="020B0604030504040204" pitchFamily="50" charset="-128"/>
              <a:ea typeface="Meiryo UI" panose="020B0604030504040204" pitchFamily="50" charset="-128"/>
            </a:endParaRPr>
          </a:p>
          <a:p>
            <a:endParaRPr lang="en-US" altLang="ja-JP" sz="300" dirty="0">
              <a:latin typeface="Meiryo UI" panose="020B0604030504040204" pitchFamily="50" charset="-128"/>
              <a:ea typeface="Meiryo UI" panose="020B0604030504040204" pitchFamily="50" charset="-128"/>
            </a:endParaRPr>
          </a:p>
          <a:p>
            <a:r>
              <a:rPr lang="en-US" altLang="ja-JP" sz="1200" dirty="0">
                <a:latin typeface="Meiryo UI" panose="020B0604030504040204" pitchFamily="50" charset="-128"/>
                <a:ea typeface="Meiryo UI" panose="020B0604030504040204" pitchFamily="50" charset="-128"/>
              </a:rPr>
              <a:t>&lt;</a:t>
            </a:r>
            <a:r>
              <a:rPr lang="ja-JP" altLang="en-US" sz="1200" dirty="0">
                <a:latin typeface="Meiryo UI" panose="020B0604030504040204" pitchFamily="50" charset="-128"/>
                <a:ea typeface="Meiryo UI" panose="020B0604030504040204" pitchFamily="50" charset="-128"/>
              </a:rPr>
              <a:t> 各社５年債発行実績（単位：億円）</a:t>
            </a:r>
            <a:r>
              <a:rPr lang="en-US" altLang="ja-JP" sz="1200" dirty="0">
                <a:latin typeface="Meiryo UI" panose="020B0604030504040204" pitchFamily="50" charset="-128"/>
                <a:ea typeface="Meiryo UI" panose="020B0604030504040204" pitchFamily="50" charset="-128"/>
              </a:rPr>
              <a:t>&gt;</a:t>
            </a:r>
            <a:r>
              <a:rPr lang="ja-JP" altLang="en-US" sz="1200" dirty="0">
                <a:latin typeface="Meiryo UI" panose="020B0604030504040204" pitchFamily="50" charset="-128"/>
                <a:ea typeface="Meiryo UI" panose="020B0604030504040204" pitchFamily="50" charset="-128"/>
              </a:rPr>
              <a:t>　</a:t>
            </a:r>
            <a:r>
              <a:rPr lang="en-US" altLang="ja-JP" sz="900" i="1" dirty="0">
                <a:latin typeface="Meiryo UI" panose="020B0604030504040204" pitchFamily="50" charset="-128"/>
                <a:ea typeface="Meiryo UI" panose="020B0604030504040204" pitchFamily="50" charset="-128"/>
              </a:rPr>
              <a:t>※</a:t>
            </a:r>
            <a:r>
              <a:rPr lang="ja-JP" altLang="en-US" sz="900" i="1" dirty="0">
                <a:latin typeface="Meiryo UI" panose="020B0604030504040204" pitchFamily="50" charset="-128"/>
                <a:ea typeface="Meiryo UI" panose="020B0604030504040204" pitchFamily="50" charset="-128"/>
              </a:rPr>
              <a:t>発行予定額</a:t>
            </a:r>
            <a:endParaRPr lang="en-US" altLang="ja-JP" sz="900" i="1"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3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r>
              <a:rPr lang="ja-JP" altLang="en-US" sz="800" dirty="0">
                <a:latin typeface="Meiryo UI" panose="020B0604030504040204" pitchFamily="50" charset="-128"/>
                <a:ea typeface="Meiryo UI" panose="020B0604030504040204" pitchFamily="50" charset="-128"/>
              </a:rPr>
              <a:t>　　　　　　　　　　　　　　　　　　　　　　　　　　　　　　　　　　　　　　　　　　　　　　　　　　　　　　　　　　　　　　　　　　　　　　　　　　　　　　　　　　　　　　　　　　　　　　　　　　　　　　　　　　　　　　　　　　　　　　　　</a:t>
            </a:r>
            <a:endParaRPr lang="en-US" altLang="ja-JP" sz="800" dirty="0">
              <a:latin typeface="Meiryo UI" panose="020B0604030504040204" pitchFamily="50" charset="-128"/>
              <a:ea typeface="Meiryo UI" panose="020B0604030504040204" pitchFamily="50" charset="-128"/>
            </a:endParaRPr>
          </a:p>
          <a:p>
            <a:endParaRPr lang="en-US" altLang="ja-JP" sz="400" dirty="0">
              <a:latin typeface="Meiryo UI" panose="020B0604030504040204" pitchFamily="50" charset="-128"/>
              <a:ea typeface="Meiryo UI" panose="020B0604030504040204" pitchFamily="50" charset="-128"/>
            </a:endParaRPr>
          </a:p>
          <a:p>
            <a:endParaRPr lang="en-US" altLang="ja-JP" sz="4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■令和７年度の５年限の運用想定スケジュールは下表のとおり</a:t>
            </a:r>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5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・各月</a:t>
            </a:r>
            <a:r>
              <a:rPr lang="en-US" altLang="ja-JP" sz="1200" dirty="0">
                <a:latin typeface="Meiryo UI" panose="020B0604030504040204" pitchFamily="50" charset="-128"/>
                <a:ea typeface="Meiryo UI" panose="020B0604030504040204" pitchFamily="50" charset="-128"/>
              </a:rPr>
              <a:t>30</a:t>
            </a:r>
            <a:r>
              <a:rPr lang="ja-JP" altLang="en-US" sz="1200" dirty="0">
                <a:latin typeface="Meiryo UI" panose="020B0604030504040204" pitchFamily="50" charset="-128"/>
                <a:ea typeface="Meiryo UI" panose="020B0604030504040204" pitchFamily="50" charset="-128"/>
              </a:rPr>
              <a:t>億円、各社</a:t>
            </a:r>
            <a:r>
              <a:rPr lang="en-US" altLang="ja-JP" sz="1200" dirty="0">
                <a:latin typeface="Meiryo UI" panose="020B0604030504040204" pitchFamily="50" charset="-128"/>
                <a:ea typeface="Meiryo UI" panose="020B0604030504040204" pitchFamily="50" charset="-128"/>
              </a:rPr>
              <a:t>2</a:t>
            </a:r>
            <a:r>
              <a:rPr lang="ja-JP" altLang="en-US" sz="1200" dirty="0">
                <a:latin typeface="Meiryo UI" panose="020B0604030504040204" pitchFamily="50" charset="-128"/>
                <a:ea typeface="Meiryo UI" panose="020B0604030504040204" pitchFamily="50" charset="-128"/>
              </a:rPr>
              <a:t>回を目安に、高速道路会社債を予約購入にて</a:t>
            </a:r>
            <a:r>
              <a:rPr lang="en-US" altLang="ja-JP" sz="1200" dirty="0">
                <a:latin typeface="Meiryo UI" panose="020B0604030504040204" pitchFamily="50" charset="-128"/>
                <a:ea typeface="Meiryo UI" panose="020B0604030504040204" pitchFamily="50" charset="-128"/>
              </a:rPr>
              <a:t>240</a:t>
            </a:r>
            <a:r>
              <a:rPr lang="ja-JP" altLang="en-US" sz="1200" dirty="0">
                <a:latin typeface="Meiryo UI" panose="020B0604030504040204" pitchFamily="50" charset="-128"/>
                <a:ea typeface="Meiryo UI" panose="020B0604030504040204" pitchFamily="50" charset="-128"/>
              </a:rPr>
              <a:t>億円を運用し、発行がない又は少ない月は引合い（入札）にて</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120</a:t>
            </a:r>
            <a:r>
              <a:rPr lang="ja-JP" altLang="en-US" sz="1200" dirty="0">
                <a:latin typeface="Meiryo UI" panose="020B0604030504040204" pitchFamily="50" charset="-128"/>
                <a:ea typeface="Meiryo UI" panose="020B0604030504040204" pitchFamily="50" charset="-128"/>
              </a:rPr>
              <a:t>億円を運用する</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・ロットの確保が難しい場合や発行月が変動した場合は、翌月に繰り越す等、柔軟に運用スケジュールを変更する</a:t>
            </a:r>
            <a:endParaRPr lang="en-US" altLang="ja-JP" sz="1200" dirty="0">
              <a:latin typeface="Meiryo UI" panose="020B0604030504040204" pitchFamily="50" charset="-128"/>
              <a:ea typeface="Meiryo UI" panose="020B0604030504040204" pitchFamily="50" charset="-128"/>
            </a:endParaRPr>
          </a:p>
        </p:txBody>
      </p:sp>
      <p:graphicFrame>
        <p:nvGraphicFramePr>
          <p:cNvPr id="7" name="表 8">
            <a:extLst>
              <a:ext uri="{FF2B5EF4-FFF2-40B4-BE49-F238E27FC236}">
                <a16:creationId xmlns:a16="http://schemas.microsoft.com/office/drawing/2014/main" id="{E65358E0-5893-41B2-B565-FE90E1986D5D}"/>
              </a:ext>
            </a:extLst>
          </p:cNvPr>
          <p:cNvGraphicFramePr>
            <a:graphicFrameLocks noGrp="1"/>
          </p:cNvGraphicFramePr>
          <p:nvPr>
            <p:extLst>
              <p:ext uri="{D42A27DB-BD31-4B8C-83A1-F6EECF244321}">
                <p14:modId xmlns:p14="http://schemas.microsoft.com/office/powerpoint/2010/main" val="2169208594"/>
              </p:ext>
            </p:extLst>
          </p:nvPr>
        </p:nvGraphicFramePr>
        <p:xfrm>
          <a:off x="124633" y="5085184"/>
          <a:ext cx="8888945" cy="685800"/>
        </p:xfrm>
        <a:graphic>
          <a:graphicData uri="http://schemas.openxmlformats.org/drawingml/2006/table">
            <a:tbl>
              <a:tblPr firstRow="1" bandRow="1">
                <a:tableStyleId>{5C22544A-7EE6-4342-B048-85BDC9FD1C3A}</a:tableStyleId>
              </a:tblPr>
              <a:tblGrid>
                <a:gridCol w="683765">
                  <a:extLst>
                    <a:ext uri="{9D8B030D-6E8A-4147-A177-3AD203B41FA5}">
                      <a16:colId xmlns:a16="http://schemas.microsoft.com/office/drawing/2014/main" val="2731808342"/>
                    </a:ext>
                  </a:extLst>
                </a:gridCol>
                <a:gridCol w="683765">
                  <a:extLst>
                    <a:ext uri="{9D8B030D-6E8A-4147-A177-3AD203B41FA5}">
                      <a16:colId xmlns:a16="http://schemas.microsoft.com/office/drawing/2014/main" val="3181741223"/>
                    </a:ext>
                  </a:extLst>
                </a:gridCol>
                <a:gridCol w="683765">
                  <a:extLst>
                    <a:ext uri="{9D8B030D-6E8A-4147-A177-3AD203B41FA5}">
                      <a16:colId xmlns:a16="http://schemas.microsoft.com/office/drawing/2014/main" val="1026123048"/>
                    </a:ext>
                  </a:extLst>
                </a:gridCol>
                <a:gridCol w="683765">
                  <a:extLst>
                    <a:ext uri="{9D8B030D-6E8A-4147-A177-3AD203B41FA5}">
                      <a16:colId xmlns:a16="http://schemas.microsoft.com/office/drawing/2014/main" val="1553698326"/>
                    </a:ext>
                  </a:extLst>
                </a:gridCol>
                <a:gridCol w="683765">
                  <a:extLst>
                    <a:ext uri="{9D8B030D-6E8A-4147-A177-3AD203B41FA5}">
                      <a16:colId xmlns:a16="http://schemas.microsoft.com/office/drawing/2014/main" val="4130535934"/>
                    </a:ext>
                  </a:extLst>
                </a:gridCol>
                <a:gridCol w="683765">
                  <a:extLst>
                    <a:ext uri="{9D8B030D-6E8A-4147-A177-3AD203B41FA5}">
                      <a16:colId xmlns:a16="http://schemas.microsoft.com/office/drawing/2014/main" val="932035457"/>
                    </a:ext>
                  </a:extLst>
                </a:gridCol>
                <a:gridCol w="683765">
                  <a:extLst>
                    <a:ext uri="{9D8B030D-6E8A-4147-A177-3AD203B41FA5}">
                      <a16:colId xmlns:a16="http://schemas.microsoft.com/office/drawing/2014/main" val="4191328984"/>
                    </a:ext>
                  </a:extLst>
                </a:gridCol>
                <a:gridCol w="683765">
                  <a:extLst>
                    <a:ext uri="{9D8B030D-6E8A-4147-A177-3AD203B41FA5}">
                      <a16:colId xmlns:a16="http://schemas.microsoft.com/office/drawing/2014/main" val="3413739992"/>
                    </a:ext>
                  </a:extLst>
                </a:gridCol>
                <a:gridCol w="683765">
                  <a:extLst>
                    <a:ext uri="{9D8B030D-6E8A-4147-A177-3AD203B41FA5}">
                      <a16:colId xmlns:a16="http://schemas.microsoft.com/office/drawing/2014/main" val="1491930660"/>
                    </a:ext>
                  </a:extLst>
                </a:gridCol>
                <a:gridCol w="683765">
                  <a:extLst>
                    <a:ext uri="{9D8B030D-6E8A-4147-A177-3AD203B41FA5}">
                      <a16:colId xmlns:a16="http://schemas.microsoft.com/office/drawing/2014/main" val="3800886635"/>
                    </a:ext>
                  </a:extLst>
                </a:gridCol>
                <a:gridCol w="683765">
                  <a:extLst>
                    <a:ext uri="{9D8B030D-6E8A-4147-A177-3AD203B41FA5}">
                      <a16:colId xmlns:a16="http://schemas.microsoft.com/office/drawing/2014/main" val="1617458292"/>
                    </a:ext>
                  </a:extLst>
                </a:gridCol>
                <a:gridCol w="683765">
                  <a:extLst>
                    <a:ext uri="{9D8B030D-6E8A-4147-A177-3AD203B41FA5}">
                      <a16:colId xmlns:a16="http://schemas.microsoft.com/office/drawing/2014/main" val="2660221464"/>
                    </a:ext>
                  </a:extLst>
                </a:gridCol>
                <a:gridCol w="683765">
                  <a:extLst>
                    <a:ext uri="{9D8B030D-6E8A-4147-A177-3AD203B41FA5}">
                      <a16:colId xmlns:a16="http://schemas.microsoft.com/office/drawing/2014/main" val="3960218169"/>
                    </a:ext>
                  </a:extLst>
                </a:gridCol>
              </a:tblGrid>
              <a:tr h="209518">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４月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５月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６月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７月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８月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９月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10</a:t>
                      </a:r>
                      <a:r>
                        <a:rPr kumimoji="1" lang="ja-JP" altLang="en-US" sz="9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11</a:t>
                      </a:r>
                      <a:r>
                        <a:rPr kumimoji="1" lang="ja-JP" altLang="en-US" sz="9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12</a:t>
                      </a:r>
                      <a:r>
                        <a:rPr kumimoji="1" lang="ja-JP" altLang="en-US" sz="9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１月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２月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３月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362770"/>
                  </a:ext>
                </a:extLst>
              </a:tr>
              <a:tr h="150086">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運用手法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予約購入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予約購入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引合い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予約購入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予約購入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引合い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予約購入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予約購入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引合い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予約購入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予約購入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引合い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864037"/>
                  </a:ext>
                </a:extLst>
              </a:tr>
              <a:tr h="150086">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運用額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30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30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30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30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30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30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30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30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30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30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30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30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52643097"/>
                  </a:ext>
                </a:extLst>
              </a:tr>
            </a:tbl>
          </a:graphicData>
        </a:graphic>
      </p:graphicFrame>
      <p:graphicFrame>
        <p:nvGraphicFramePr>
          <p:cNvPr id="2" name="表 5">
            <a:extLst>
              <a:ext uri="{FF2B5EF4-FFF2-40B4-BE49-F238E27FC236}">
                <a16:creationId xmlns:a16="http://schemas.microsoft.com/office/drawing/2014/main" id="{B84F18A4-F44B-46AA-A31F-2964954A0ABD}"/>
              </a:ext>
            </a:extLst>
          </p:cNvPr>
          <p:cNvGraphicFramePr>
            <a:graphicFrameLocks noGrp="1"/>
          </p:cNvGraphicFramePr>
          <p:nvPr>
            <p:extLst>
              <p:ext uri="{D42A27DB-BD31-4B8C-83A1-F6EECF244321}">
                <p14:modId xmlns:p14="http://schemas.microsoft.com/office/powerpoint/2010/main" val="2313753047"/>
              </p:ext>
            </p:extLst>
          </p:nvPr>
        </p:nvGraphicFramePr>
        <p:xfrm>
          <a:off x="124631" y="2448361"/>
          <a:ext cx="8888945" cy="1143000"/>
        </p:xfrm>
        <a:graphic>
          <a:graphicData uri="http://schemas.openxmlformats.org/drawingml/2006/table">
            <a:tbl>
              <a:tblPr firstRow="1" bandRow="1">
                <a:tableStyleId>{5C22544A-7EE6-4342-B048-85BDC9FD1C3A}</a:tableStyleId>
              </a:tblPr>
              <a:tblGrid>
                <a:gridCol w="667565">
                  <a:extLst>
                    <a:ext uri="{9D8B030D-6E8A-4147-A177-3AD203B41FA5}">
                      <a16:colId xmlns:a16="http://schemas.microsoft.com/office/drawing/2014/main" val="1918743237"/>
                    </a:ext>
                  </a:extLst>
                </a:gridCol>
                <a:gridCol w="685115">
                  <a:extLst>
                    <a:ext uri="{9D8B030D-6E8A-4147-A177-3AD203B41FA5}">
                      <a16:colId xmlns:a16="http://schemas.microsoft.com/office/drawing/2014/main" val="282472396"/>
                    </a:ext>
                  </a:extLst>
                </a:gridCol>
                <a:gridCol w="685115">
                  <a:extLst>
                    <a:ext uri="{9D8B030D-6E8A-4147-A177-3AD203B41FA5}">
                      <a16:colId xmlns:a16="http://schemas.microsoft.com/office/drawing/2014/main" val="1359451846"/>
                    </a:ext>
                  </a:extLst>
                </a:gridCol>
                <a:gridCol w="685115">
                  <a:extLst>
                    <a:ext uri="{9D8B030D-6E8A-4147-A177-3AD203B41FA5}">
                      <a16:colId xmlns:a16="http://schemas.microsoft.com/office/drawing/2014/main" val="68634"/>
                    </a:ext>
                  </a:extLst>
                </a:gridCol>
                <a:gridCol w="685115">
                  <a:extLst>
                    <a:ext uri="{9D8B030D-6E8A-4147-A177-3AD203B41FA5}">
                      <a16:colId xmlns:a16="http://schemas.microsoft.com/office/drawing/2014/main" val="2826853211"/>
                    </a:ext>
                  </a:extLst>
                </a:gridCol>
                <a:gridCol w="685115">
                  <a:extLst>
                    <a:ext uri="{9D8B030D-6E8A-4147-A177-3AD203B41FA5}">
                      <a16:colId xmlns:a16="http://schemas.microsoft.com/office/drawing/2014/main" val="1694074306"/>
                    </a:ext>
                  </a:extLst>
                </a:gridCol>
                <a:gridCol w="685115">
                  <a:extLst>
                    <a:ext uri="{9D8B030D-6E8A-4147-A177-3AD203B41FA5}">
                      <a16:colId xmlns:a16="http://schemas.microsoft.com/office/drawing/2014/main" val="3755594750"/>
                    </a:ext>
                  </a:extLst>
                </a:gridCol>
                <a:gridCol w="685115">
                  <a:extLst>
                    <a:ext uri="{9D8B030D-6E8A-4147-A177-3AD203B41FA5}">
                      <a16:colId xmlns:a16="http://schemas.microsoft.com/office/drawing/2014/main" val="966291944"/>
                    </a:ext>
                  </a:extLst>
                </a:gridCol>
                <a:gridCol w="685115">
                  <a:extLst>
                    <a:ext uri="{9D8B030D-6E8A-4147-A177-3AD203B41FA5}">
                      <a16:colId xmlns:a16="http://schemas.microsoft.com/office/drawing/2014/main" val="2995044716"/>
                    </a:ext>
                  </a:extLst>
                </a:gridCol>
                <a:gridCol w="685115">
                  <a:extLst>
                    <a:ext uri="{9D8B030D-6E8A-4147-A177-3AD203B41FA5}">
                      <a16:colId xmlns:a16="http://schemas.microsoft.com/office/drawing/2014/main" val="2180827421"/>
                    </a:ext>
                  </a:extLst>
                </a:gridCol>
                <a:gridCol w="685115">
                  <a:extLst>
                    <a:ext uri="{9D8B030D-6E8A-4147-A177-3AD203B41FA5}">
                      <a16:colId xmlns:a16="http://schemas.microsoft.com/office/drawing/2014/main" val="3749091487"/>
                    </a:ext>
                  </a:extLst>
                </a:gridCol>
                <a:gridCol w="685115">
                  <a:extLst>
                    <a:ext uri="{9D8B030D-6E8A-4147-A177-3AD203B41FA5}">
                      <a16:colId xmlns:a16="http://schemas.microsoft.com/office/drawing/2014/main" val="1519174889"/>
                    </a:ext>
                  </a:extLst>
                </a:gridCol>
                <a:gridCol w="685115">
                  <a:extLst>
                    <a:ext uri="{9D8B030D-6E8A-4147-A177-3AD203B41FA5}">
                      <a16:colId xmlns:a16="http://schemas.microsoft.com/office/drawing/2014/main" val="3249976488"/>
                    </a:ext>
                  </a:extLst>
                </a:gridCol>
              </a:tblGrid>
              <a:tr h="0">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R5</a:t>
                      </a:r>
                      <a:r>
                        <a:rPr kumimoji="1" lang="ja-JP" altLang="en-US" sz="900" b="1" dirty="0">
                          <a:solidFill>
                            <a:schemeClr val="tx1"/>
                          </a:solidFill>
                          <a:latin typeface="Meiryo UI" panose="020B0604030504040204" pitchFamily="50" charset="-128"/>
                          <a:ea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４月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５月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６月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７月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８月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９月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10</a:t>
                      </a:r>
                      <a:r>
                        <a:rPr kumimoji="1" lang="ja-JP" altLang="en-US" sz="900" b="1" dirty="0">
                          <a:solidFill>
                            <a:schemeClr val="tx1"/>
                          </a:solidFill>
                          <a:latin typeface="Meiryo UI" panose="020B0604030504040204" pitchFamily="50" charset="-128"/>
                          <a:ea typeface="Meiryo UI" panose="020B0604030504040204" pitchFamily="50" charset="-128"/>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11</a:t>
                      </a:r>
                      <a:r>
                        <a:rPr kumimoji="1" lang="ja-JP" altLang="en-US" sz="900" b="1" dirty="0">
                          <a:solidFill>
                            <a:schemeClr val="tx1"/>
                          </a:solidFill>
                          <a:latin typeface="Meiryo UI" panose="020B0604030504040204" pitchFamily="50" charset="-128"/>
                          <a:ea typeface="Meiryo UI" panose="020B0604030504040204" pitchFamily="50" charset="-128"/>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12</a:t>
                      </a:r>
                      <a:r>
                        <a:rPr kumimoji="1" lang="ja-JP" altLang="en-US" sz="900" b="1" dirty="0">
                          <a:solidFill>
                            <a:schemeClr val="tx1"/>
                          </a:solidFill>
                          <a:latin typeface="Meiryo UI" panose="020B0604030504040204" pitchFamily="50" charset="-128"/>
                          <a:ea typeface="Meiryo UI" panose="020B0604030504040204" pitchFamily="50" charset="-128"/>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１月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２月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３月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1286136"/>
                  </a:ext>
                </a:extLst>
              </a:tr>
              <a:tr h="0">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東日本</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800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300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0732019"/>
                  </a:ext>
                </a:extLst>
              </a:tr>
              <a:tr h="0">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中日本</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1,000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1,200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1,000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700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700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1,200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2546351"/>
                  </a:ext>
                </a:extLst>
              </a:tr>
              <a:tr h="0">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西日本</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900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500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800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700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400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300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44239406"/>
                  </a:ext>
                </a:extLst>
              </a:tr>
              <a:tr h="219507">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首都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300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dirty="0">
                          <a:solidFill>
                            <a:schemeClr val="tx1"/>
                          </a:solidFill>
                          <a:latin typeface="Meiryo UI" panose="020B0604030504040204" pitchFamily="50" charset="-128"/>
                          <a:ea typeface="Meiryo UI" panose="020B0604030504040204" pitchFamily="50" charset="-128"/>
                        </a:rPr>
                        <a:t>350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en-US" altLang="ja-JP" sz="900" b="1" strike="sngStrike"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34515127"/>
                  </a:ext>
                </a:extLst>
              </a:tr>
            </a:tbl>
          </a:graphicData>
        </a:graphic>
      </p:graphicFrame>
      <p:graphicFrame>
        <p:nvGraphicFramePr>
          <p:cNvPr id="9" name="表 5">
            <a:extLst>
              <a:ext uri="{FF2B5EF4-FFF2-40B4-BE49-F238E27FC236}">
                <a16:creationId xmlns:a16="http://schemas.microsoft.com/office/drawing/2014/main" id="{53BBA0BE-78C1-48E2-8ECA-4FE990AB76D0}"/>
              </a:ext>
            </a:extLst>
          </p:cNvPr>
          <p:cNvGraphicFramePr>
            <a:graphicFrameLocks noGrp="1"/>
          </p:cNvGraphicFramePr>
          <p:nvPr>
            <p:extLst>
              <p:ext uri="{D42A27DB-BD31-4B8C-83A1-F6EECF244321}">
                <p14:modId xmlns:p14="http://schemas.microsoft.com/office/powerpoint/2010/main" val="255674823"/>
              </p:ext>
            </p:extLst>
          </p:nvPr>
        </p:nvGraphicFramePr>
        <p:xfrm>
          <a:off x="124632" y="3717032"/>
          <a:ext cx="8888945" cy="1143000"/>
        </p:xfrm>
        <a:graphic>
          <a:graphicData uri="http://schemas.openxmlformats.org/drawingml/2006/table">
            <a:tbl>
              <a:tblPr firstRow="1" bandRow="1">
                <a:tableStyleId>{5C22544A-7EE6-4342-B048-85BDC9FD1C3A}</a:tableStyleId>
              </a:tblPr>
              <a:tblGrid>
                <a:gridCol w="667565">
                  <a:extLst>
                    <a:ext uri="{9D8B030D-6E8A-4147-A177-3AD203B41FA5}">
                      <a16:colId xmlns:a16="http://schemas.microsoft.com/office/drawing/2014/main" val="1918743237"/>
                    </a:ext>
                  </a:extLst>
                </a:gridCol>
                <a:gridCol w="685115">
                  <a:extLst>
                    <a:ext uri="{9D8B030D-6E8A-4147-A177-3AD203B41FA5}">
                      <a16:colId xmlns:a16="http://schemas.microsoft.com/office/drawing/2014/main" val="282472396"/>
                    </a:ext>
                  </a:extLst>
                </a:gridCol>
                <a:gridCol w="685115">
                  <a:extLst>
                    <a:ext uri="{9D8B030D-6E8A-4147-A177-3AD203B41FA5}">
                      <a16:colId xmlns:a16="http://schemas.microsoft.com/office/drawing/2014/main" val="1359451846"/>
                    </a:ext>
                  </a:extLst>
                </a:gridCol>
                <a:gridCol w="685115">
                  <a:extLst>
                    <a:ext uri="{9D8B030D-6E8A-4147-A177-3AD203B41FA5}">
                      <a16:colId xmlns:a16="http://schemas.microsoft.com/office/drawing/2014/main" val="68634"/>
                    </a:ext>
                  </a:extLst>
                </a:gridCol>
                <a:gridCol w="685115">
                  <a:extLst>
                    <a:ext uri="{9D8B030D-6E8A-4147-A177-3AD203B41FA5}">
                      <a16:colId xmlns:a16="http://schemas.microsoft.com/office/drawing/2014/main" val="2826853211"/>
                    </a:ext>
                  </a:extLst>
                </a:gridCol>
                <a:gridCol w="685115">
                  <a:extLst>
                    <a:ext uri="{9D8B030D-6E8A-4147-A177-3AD203B41FA5}">
                      <a16:colId xmlns:a16="http://schemas.microsoft.com/office/drawing/2014/main" val="1694074306"/>
                    </a:ext>
                  </a:extLst>
                </a:gridCol>
                <a:gridCol w="685115">
                  <a:extLst>
                    <a:ext uri="{9D8B030D-6E8A-4147-A177-3AD203B41FA5}">
                      <a16:colId xmlns:a16="http://schemas.microsoft.com/office/drawing/2014/main" val="3755594750"/>
                    </a:ext>
                  </a:extLst>
                </a:gridCol>
                <a:gridCol w="685115">
                  <a:extLst>
                    <a:ext uri="{9D8B030D-6E8A-4147-A177-3AD203B41FA5}">
                      <a16:colId xmlns:a16="http://schemas.microsoft.com/office/drawing/2014/main" val="966291944"/>
                    </a:ext>
                  </a:extLst>
                </a:gridCol>
                <a:gridCol w="685115">
                  <a:extLst>
                    <a:ext uri="{9D8B030D-6E8A-4147-A177-3AD203B41FA5}">
                      <a16:colId xmlns:a16="http://schemas.microsoft.com/office/drawing/2014/main" val="2995044716"/>
                    </a:ext>
                  </a:extLst>
                </a:gridCol>
                <a:gridCol w="685115">
                  <a:extLst>
                    <a:ext uri="{9D8B030D-6E8A-4147-A177-3AD203B41FA5}">
                      <a16:colId xmlns:a16="http://schemas.microsoft.com/office/drawing/2014/main" val="2180827421"/>
                    </a:ext>
                  </a:extLst>
                </a:gridCol>
                <a:gridCol w="685115">
                  <a:extLst>
                    <a:ext uri="{9D8B030D-6E8A-4147-A177-3AD203B41FA5}">
                      <a16:colId xmlns:a16="http://schemas.microsoft.com/office/drawing/2014/main" val="3749091487"/>
                    </a:ext>
                  </a:extLst>
                </a:gridCol>
                <a:gridCol w="685115">
                  <a:extLst>
                    <a:ext uri="{9D8B030D-6E8A-4147-A177-3AD203B41FA5}">
                      <a16:colId xmlns:a16="http://schemas.microsoft.com/office/drawing/2014/main" val="1519174889"/>
                    </a:ext>
                  </a:extLst>
                </a:gridCol>
                <a:gridCol w="685115">
                  <a:extLst>
                    <a:ext uri="{9D8B030D-6E8A-4147-A177-3AD203B41FA5}">
                      <a16:colId xmlns:a16="http://schemas.microsoft.com/office/drawing/2014/main" val="3249976488"/>
                    </a:ext>
                  </a:extLst>
                </a:gridCol>
              </a:tblGrid>
              <a:tr h="0">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R6</a:t>
                      </a:r>
                      <a:r>
                        <a:rPr kumimoji="1" lang="ja-JP" altLang="en-US" sz="900" b="1" dirty="0">
                          <a:solidFill>
                            <a:schemeClr val="tx1"/>
                          </a:solidFill>
                          <a:latin typeface="Meiryo UI" panose="020B0604030504040204" pitchFamily="50" charset="-128"/>
                          <a:ea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４月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５月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６月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７月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８月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９月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10</a:t>
                      </a:r>
                      <a:r>
                        <a:rPr kumimoji="1" lang="ja-JP" altLang="en-US" sz="900" b="1" dirty="0">
                          <a:solidFill>
                            <a:schemeClr val="tx1"/>
                          </a:solidFill>
                          <a:latin typeface="Meiryo UI" panose="020B0604030504040204" pitchFamily="50" charset="-128"/>
                          <a:ea typeface="Meiryo UI" panose="020B0604030504040204" pitchFamily="50" charset="-128"/>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11</a:t>
                      </a:r>
                      <a:r>
                        <a:rPr kumimoji="1" lang="ja-JP" altLang="en-US" sz="900" b="1" dirty="0">
                          <a:solidFill>
                            <a:schemeClr val="tx1"/>
                          </a:solidFill>
                          <a:latin typeface="Meiryo UI" panose="020B0604030504040204" pitchFamily="50" charset="-128"/>
                          <a:ea typeface="Meiryo UI" panose="020B0604030504040204" pitchFamily="50" charset="-128"/>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12</a:t>
                      </a:r>
                      <a:r>
                        <a:rPr kumimoji="1" lang="ja-JP" altLang="en-US" sz="900" b="1" dirty="0">
                          <a:solidFill>
                            <a:schemeClr val="tx1"/>
                          </a:solidFill>
                          <a:latin typeface="Meiryo UI" panose="020B0604030504040204" pitchFamily="50" charset="-128"/>
                          <a:ea typeface="Meiryo UI" panose="020B0604030504040204" pitchFamily="50" charset="-128"/>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１月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２月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３月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1286136"/>
                  </a:ext>
                </a:extLst>
              </a:tr>
              <a:tr h="0">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東日本</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1,000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500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0732019"/>
                  </a:ext>
                </a:extLst>
              </a:tr>
              <a:tr h="0">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中日本</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600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900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800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1,150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i="1" dirty="0">
                          <a:solidFill>
                            <a:schemeClr val="tx1"/>
                          </a:solidFill>
                          <a:latin typeface="Meiryo UI" panose="020B0604030504040204" pitchFamily="50" charset="-128"/>
                          <a:ea typeface="Meiryo UI" panose="020B0604030504040204" pitchFamily="50" charset="-128"/>
                        </a:rPr>
                        <a:t>500※</a:t>
                      </a:r>
                      <a:endParaRPr kumimoji="1" lang="ja-JP" altLang="en-US" sz="900" b="1" i="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kumimoji="1" lang="en-US" altLang="ja-JP" sz="900" b="1" i="1" dirty="0">
                          <a:solidFill>
                            <a:schemeClr val="tx1"/>
                          </a:solidFill>
                          <a:latin typeface="Meiryo UI" panose="020B0604030504040204" pitchFamily="50" charset="-128"/>
                          <a:ea typeface="Meiryo UI" panose="020B0604030504040204" pitchFamily="50" charset="-128"/>
                        </a:rPr>
                        <a:t>800※</a:t>
                      </a:r>
                      <a:endParaRPr kumimoji="1" lang="ja-JP" altLang="en-US" sz="900" b="1" i="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2546351"/>
                  </a:ext>
                </a:extLst>
              </a:tr>
              <a:tr h="0">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西日本</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1,400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800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900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600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100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i="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44239406"/>
                  </a:ext>
                </a:extLst>
              </a:tr>
              <a:tr h="219507">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首都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300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b="1" i="1" dirty="0">
                          <a:solidFill>
                            <a:schemeClr val="tx1"/>
                          </a:solidFill>
                          <a:latin typeface="Meiryo UI" panose="020B0604030504040204" pitchFamily="50" charset="-128"/>
                          <a:ea typeface="Meiryo UI" panose="020B0604030504040204" pitchFamily="50" charset="-128"/>
                        </a:rPr>
                        <a:t>350※</a:t>
                      </a:r>
                      <a:endParaRPr kumimoji="1" lang="ja-JP" altLang="en-US" sz="900" b="1" i="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34515127"/>
                  </a:ext>
                </a:extLst>
              </a:tr>
            </a:tbl>
          </a:graphicData>
        </a:graphic>
      </p:graphicFrame>
      <p:sp>
        <p:nvSpPr>
          <p:cNvPr id="10" name="テキスト ボックス 9">
            <a:extLst>
              <a:ext uri="{FF2B5EF4-FFF2-40B4-BE49-F238E27FC236}">
                <a16:creationId xmlns:a16="http://schemas.microsoft.com/office/drawing/2014/main" id="{EE4B2963-2DA5-4829-979E-469E70C54DFC}"/>
              </a:ext>
            </a:extLst>
          </p:cNvPr>
          <p:cNvSpPr txBox="1"/>
          <p:nvPr/>
        </p:nvSpPr>
        <p:spPr>
          <a:xfrm>
            <a:off x="8769484" y="6397598"/>
            <a:ext cx="307701" cy="307777"/>
          </a:xfrm>
          <a:prstGeom prst="rect">
            <a:avLst/>
          </a:prstGeom>
          <a:noFill/>
        </p:spPr>
        <p:txBody>
          <a:bodyPr wrap="square" rtlCol="0">
            <a:spAutoFit/>
          </a:bodyPr>
          <a:lstStyle/>
          <a:p>
            <a:r>
              <a:rPr lang="ja-JP" altLang="en-US" sz="1400" dirty="0"/>
              <a:t>２</a:t>
            </a:r>
            <a:endParaRPr kumimoji="1" lang="ja-JP" altLang="en-US" sz="1400" dirty="0"/>
          </a:p>
        </p:txBody>
      </p:sp>
    </p:spTree>
    <p:extLst>
      <p:ext uri="{BB962C8B-B14F-4D97-AF65-F5344CB8AC3E}">
        <p14:creationId xmlns:p14="http://schemas.microsoft.com/office/powerpoint/2010/main" val="389354396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10612</TotalTime>
  <Words>1133</Words>
  <Application>Microsoft Office PowerPoint</Application>
  <PresentationFormat>画面に合わせる (4:3)</PresentationFormat>
  <Paragraphs>221</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Meiryo UI</vt:lpstr>
      <vt:lpstr>ＭＳ Ｐゴシック</vt:lpstr>
      <vt:lpstr>ＭＳ ゴシック</vt:lpstr>
      <vt:lpstr>メイリオ</vt:lpstr>
      <vt:lpstr>游ゴシック</vt:lpstr>
      <vt:lpstr>Arial</vt:lpstr>
      <vt:lpstr>Calibri</vt:lpstr>
      <vt:lpstr>Office ​​テーマ</vt:lpstr>
      <vt:lpstr>PowerPoint プレゼンテーション</vt:lpstr>
      <vt:lpstr>PowerPoint プレゼンテーション</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dc:creator>
  <cp:lastModifiedBy>溝田　修三</cp:lastModifiedBy>
  <cp:revision>465</cp:revision>
  <cp:lastPrinted>2025-02-06T04:29:04Z</cp:lastPrinted>
  <dcterms:created xsi:type="dcterms:W3CDTF">2016-07-05T04:52:26Z</dcterms:created>
  <dcterms:modified xsi:type="dcterms:W3CDTF">2025-02-06T05:09:55Z</dcterms:modified>
  <cp:contentStatus/>
</cp:coreProperties>
</file>