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6"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1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F1FE8BB-CB46-47EB-B2F3-87DB97AE40B0}"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BAC2FE2-14BD-4487-BA63-0879F4B7957D}" type="slidenum">
              <a:rPr kumimoji="1" lang="ja-JP" altLang="en-US" smtClean="0"/>
              <a:t>‹#›</a:t>
            </a:fld>
            <a:endParaRPr kumimoji="1" lang="ja-JP" altLang="en-US"/>
          </a:p>
        </p:txBody>
      </p:sp>
    </p:spTree>
    <p:extLst>
      <p:ext uri="{BB962C8B-B14F-4D97-AF65-F5344CB8AC3E}">
        <p14:creationId xmlns:p14="http://schemas.microsoft.com/office/powerpoint/2010/main" val="29031527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11006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76945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79587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25756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70094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933141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1548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05356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3113344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32403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98663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3795125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 代替処理 19">
            <a:extLst>
              <a:ext uri="{FF2B5EF4-FFF2-40B4-BE49-F238E27FC236}">
                <a16:creationId xmlns:a16="http://schemas.microsoft.com/office/drawing/2014/main" id="{B1ED30D1-654F-4522-A6C6-69C6404B14B1}"/>
              </a:ext>
            </a:extLst>
          </p:cNvPr>
          <p:cNvSpPr/>
          <p:nvPr/>
        </p:nvSpPr>
        <p:spPr bwMode="auto">
          <a:xfrm>
            <a:off x="78828" y="49797"/>
            <a:ext cx="8958950" cy="289435"/>
          </a:xfrm>
          <a:prstGeom prst="flowChartAlternateProcess">
            <a:avLst/>
          </a:prstGeom>
          <a:solidFill>
            <a:srgbClr val="0131C7"/>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lvl="0" indent="0" algn="l" defTabSz="449263" rtl="0" eaLnBrk="1" fontAlgn="auto" latinLnBrk="0" hangingPunct="1">
              <a:lnSpc>
                <a:spcPct val="100000"/>
              </a:lnSpc>
              <a:spcBef>
                <a:spcPct val="50000"/>
              </a:spcBef>
              <a:spcAft>
                <a:spcPts val="0"/>
              </a:spcAft>
              <a:buClr>
                <a:srgbClr val="000000"/>
              </a:buClr>
              <a:buSzPct val="100000"/>
              <a:buFontTx/>
              <a:buNone/>
              <a:tabLst/>
              <a:defRPr/>
            </a:pPr>
            <a:r>
              <a:rPr lang="ja-JP" altLang="en-US" sz="1400" b="1" dirty="0">
                <a:solidFill>
                  <a:prstClr val="white"/>
                </a:solidFill>
                <a:latin typeface="Arial" pitchFamily="34" charset="0"/>
                <a:ea typeface="ＭＳ Ｐゴシック" pitchFamily="50" charset="-128"/>
              </a:rPr>
              <a:t>「</a:t>
            </a:r>
            <a:r>
              <a:rPr kumimoji="1" lang="ja-JP" altLang="en-US" sz="1400" b="1" i="0" u="none" strike="noStrike" kern="1200" cap="none" spc="0" normalizeH="0" baseline="0" noProof="0" dirty="0">
                <a:ln>
                  <a:noFill/>
                </a:ln>
                <a:solidFill>
                  <a:prstClr val="white"/>
                </a:solidFill>
                <a:effectLst/>
                <a:uLnTx/>
                <a:uFillTx/>
                <a:latin typeface="Arial" pitchFamily="34" charset="0"/>
                <a:ea typeface="ＭＳ Ｐゴシック" pitchFamily="50" charset="-128"/>
                <a:cs typeface="+mn-cs"/>
              </a:rPr>
              <a:t>大阪府債の発行管理に関する基本的な考え方及び事務取扱指針」の改訂について</a:t>
            </a:r>
          </a:p>
        </p:txBody>
      </p:sp>
      <p:grpSp>
        <p:nvGrpSpPr>
          <p:cNvPr id="31" name="グループ化 30">
            <a:extLst>
              <a:ext uri="{FF2B5EF4-FFF2-40B4-BE49-F238E27FC236}">
                <a16:creationId xmlns:a16="http://schemas.microsoft.com/office/drawing/2014/main" id="{0F559D14-7B18-449B-9EC8-E1E5A72C38AC}"/>
              </a:ext>
            </a:extLst>
          </p:cNvPr>
          <p:cNvGrpSpPr/>
          <p:nvPr/>
        </p:nvGrpSpPr>
        <p:grpSpPr>
          <a:xfrm>
            <a:off x="66489" y="400367"/>
            <a:ext cx="8970974" cy="1907513"/>
            <a:chOff x="80501" y="737459"/>
            <a:chExt cx="8970974" cy="1907513"/>
          </a:xfrm>
        </p:grpSpPr>
        <p:sp>
          <p:nvSpPr>
            <p:cNvPr id="3" name="正方形/長方形 2">
              <a:extLst>
                <a:ext uri="{FF2B5EF4-FFF2-40B4-BE49-F238E27FC236}">
                  <a16:creationId xmlns:a16="http://schemas.microsoft.com/office/drawing/2014/main" id="{BA489A60-6E18-4061-A1D5-DF993374A0E5}"/>
                </a:ext>
              </a:extLst>
            </p:cNvPr>
            <p:cNvSpPr/>
            <p:nvPr/>
          </p:nvSpPr>
          <p:spPr>
            <a:xfrm>
              <a:off x="92525" y="744602"/>
              <a:ext cx="8958950" cy="190037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dirty="0"/>
            </a:p>
          </p:txBody>
        </p:sp>
        <p:grpSp>
          <p:nvGrpSpPr>
            <p:cNvPr id="4" name="グループ化 3">
              <a:extLst>
                <a:ext uri="{FF2B5EF4-FFF2-40B4-BE49-F238E27FC236}">
                  <a16:creationId xmlns:a16="http://schemas.microsoft.com/office/drawing/2014/main" id="{FB34A0DB-65D4-4FF3-9D9A-C654016A4C17}"/>
                </a:ext>
              </a:extLst>
            </p:cNvPr>
            <p:cNvGrpSpPr/>
            <p:nvPr/>
          </p:nvGrpSpPr>
          <p:grpSpPr>
            <a:xfrm>
              <a:off x="201451" y="1459682"/>
              <a:ext cx="8741097" cy="1096771"/>
              <a:chOff x="81661" y="4093970"/>
              <a:chExt cx="8741097" cy="1096771"/>
            </a:xfrm>
          </p:grpSpPr>
          <p:sp>
            <p:nvSpPr>
              <p:cNvPr id="5" name="テキスト ボックス 4">
                <a:extLst>
                  <a:ext uri="{FF2B5EF4-FFF2-40B4-BE49-F238E27FC236}">
                    <a16:creationId xmlns:a16="http://schemas.microsoft.com/office/drawing/2014/main" id="{FA8ECFF0-3028-44F2-922D-761CCAD8876E}"/>
                  </a:ext>
                </a:extLst>
              </p:cNvPr>
              <p:cNvSpPr txBox="1"/>
              <p:nvPr/>
            </p:nvSpPr>
            <p:spPr>
              <a:xfrm>
                <a:off x="119587" y="4170789"/>
                <a:ext cx="396044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ⅰ</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）市場公募債・銀行等引受債の額を設定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ⅱ</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）市場公募債については、</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年債：</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10</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年債を原則</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ⅲ</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）各月の平準発行を原則とする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ⅳ</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rPr>
                  <a:t>共同発行債については、持ち寄り額の上限とする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ⅴ</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）フレックス枠を設定</a:t>
                </a:r>
              </a:p>
            </p:txBody>
          </p:sp>
          <p:sp>
            <p:nvSpPr>
              <p:cNvPr id="6" name="テキスト ボックス 5">
                <a:extLst>
                  <a:ext uri="{FF2B5EF4-FFF2-40B4-BE49-F238E27FC236}">
                    <a16:creationId xmlns:a16="http://schemas.microsoft.com/office/drawing/2014/main" id="{5D08A93C-454E-4D98-8C3B-5B8A75936E6C}"/>
                  </a:ext>
                </a:extLst>
              </p:cNvPr>
              <p:cNvSpPr txBox="1"/>
              <p:nvPr/>
            </p:nvSpPr>
            <p:spPr>
              <a:xfrm>
                <a:off x="4775878" y="4163646"/>
                <a:ext cx="396044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ⅰ</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）市場公募債・銀行等引受債の額を設定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ⅱ</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）市場公募債については、</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年債：</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10</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年債を原則</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ⅲ</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）各月の平準発行を原則とする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ⅳ</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rPr>
                  <a:t>共同発行債の額を設定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ⅴ</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）フレックス枠を設定</a:t>
                </a:r>
              </a:p>
            </p:txBody>
          </p:sp>
          <p:sp>
            <p:nvSpPr>
              <p:cNvPr id="7" name="四角形: 角を丸くする 6">
                <a:extLst>
                  <a:ext uri="{FF2B5EF4-FFF2-40B4-BE49-F238E27FC236}">
                    <a16:creationId xmlns:a16="http://schemas.microsoft.com/office/drawing/2014/main" id="{EB9410C0-5A8E-43A8-B1BC-6A0EFFE3977C}"/>
                  </a:ext>
                </a:extLst>
              </p:cNvPr>
              <p:cNvSpPr/>
              <p:nvPr/>
            </p:nvSpPr>
            <p:spPr>
              <a:xfrm>
                <a:off x="81661" y="4098259"/>
                <a:ext cx="4058291" cy="10924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四角形: 角を丸くする 7">
                <a:extLst>
                  <a:ext uri="{FF2B5EF4-FFF2-40B4-BE49-F238E27FC236}">
                    <a16:creationId xmlns:a16="http://schemas.microsoft.com/office/drawing/2014/main" id="{B43EC4A7-3B54-4482-978C-701B0A264BB9}"/>
                  </a:ext>
                </a:extLst>
              </p:cNvPr>
              <p:cNvSpPr/>
              <p:nvPr/>
            </p:nvSpPr>
            <p:spPr>
              <a:xfrm>
                <a:off x="4689438" y="4093970"/>
                <a:ext cx="4133320" cy="10924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右 8">
                <a:extLst>
                  <a:ext uri="{FF2B5EF4-FFF2-40B4-BE49-F238E27FC236}">
                    <a16:creationId xmlns:a16="http://schemas.microsoft.com/office/drawing/2014/main" id="{94431C0B-9D39-42BF-8C0D-32C182245527}"/>
                  </a:ext>
                </a:extLst>
              </p:cNvPr>
              <p:cNvSpPr/>
              <p:nvPr/>
            </p:nvSpPr>
            <p:spPr>
              <a:xfrm>
                <a:off x="4235411" y="4428476"/>
                <a:ext cx="406205" cy="432048"/>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正方形/長方形 10">
              <a:extLst>
                <a:ext uri="{FF2B5EF4-FFF2-40B4-BE49-F238E27FC236}">
                  <a16:creationId xmlns:a16="http://schemas.microsoft.com/office/drawing/2014/main" id="{6550C34B-B8F9-4D97-B30B-B2F44616041F}"/>
                </a:ext>
              </a:extLst>
            </p:cNvPr>
            <p:cNvSpPr/>
            <p:nvPr/>
          </p:nvSpPr>
          <p:spPr>
            <a:xfrm>
              <a:off x="80501" y="737459"/>
              <a:ext cx="8925600" cy="68970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b="1" dirty="0">
                  <a:latin typeface="HGｺﾞｼｯｸM" panose="020B0609000000000000" pitchFamily="49" charset="-128"/>
                  <a:ea typeface="HGｺﾞｼｯｸM" panose="020B0609000000000000" pitchFamily="49" charset="-128"/>
                </a:rPr>
                <a:t>【</a:t>
              </a:r>
              <a:r>
                <a:rPr kumimoji="1" lang="ja-JP" altLang="en-US" sz="1400" b="1" dirty="0">
                  <a:latin typeface="HGｺﾞｼｯｸM" panose="020B0609000000000000" pitchFamily="49" charset="-128"/>
                  <a:ea typeface="HGｺﾞｼｯｸM" panose="020B0609000000000000" pitchFamily="49" charset="-128"/>
                </a:rPr>
                <a:t>改訂概要</a:t>
              </a:r>
              <a:r>
                <a:rPr kumimoji="1" lang="en-US" altLang="ja-JP" sz="1400" b="1" dirty="0">
                  <a:latin typeface="HGｺﾞｼｯｸM" panose="020B0609000000000000" pitchFamily="49" charset="-128"/>
                  <a:ea typeface="HGｺﾞｼｯｸM" panose="020B0609000000000000" pitchFamily="49" charset="-128"/>
                </a:rPr>
                <a:t>】</a:t>
              </a:r>
            </a:p>
            <a:p>
              <a:r>
                <a:rPr lang="ja-JP" altLang="en-US" sz="1200" dirty="0">
                  <a:latin typeface="HGｺﾞｼｯｸM" panose="020B0609000000000000" pitchFamily="49" charset="-128"/>
                  <a:ea typeface="HGｺﾞｼｯｸM" panose="020B0609000000000000" pitchFamily="49" charset="-128"/>
                </a:rPr>
                <a:t>■平成</a:t>
              </a:r>
              <a:r>
                <a:rPr lang="en-US" altLang="ja-JP" sz="1200" dirty="0">
                  <a:latin typeface="HGｺﾞｼｯｸM" panose="020B0609000000000000" pitchFamily="49" charset="-128"/>
                  <a:ea typeface="HGｺﾞｼｯｸM" panose="020B0609000000000000" pitchFamily="49" charset="-128"/>
                </a:rPr>
                <a:t>23</a:t>
              </a:r>
              <a:r>
                <a:rPr lang="ja-JP" altLang="en-US" sz="1200" dirty="0">
                  <a:latin typeface="HGｺﾞｼｯｸM" panose="020B0609000000000000" pitchFamily="49" charset="-128"/>
                  <a:ea typeface="HGｺﾞｼｯｸM" panose="020B0609000000000000" pitchFamily="49" charset="-128"/>
                </a:rPr>
                <a:t>年</a:t>
              </a:r>
              <a:r>
                <a:rPr lang="en-US" altLang="ja-JP" sz="1200" dirty="0">
                  <a:latin typeface="HGｺﾞｼｯｸM" panose="020B0609000000000000" pitchFamily="49" charset="-128"/>
                  <a:ea typeface="HGｺﾞｼｯｸM" panose="020B0609000000000000" pitchFamily="49" charset="-128"/>
                </a:rPr>
                <a:t>8</a:t>
              </a:r>
              <a:r>
                <a:rPr lang="ja-JP" altLang="en-US" sz="1200" dirty="0">
                  <a:latin typeface="HGｺﾞｼｯｸM" panose="020B0609000000000000" pitchFamily="49" charset="-128"/>
                  <a:ea typeface="HGｺﾞｼｯｸM" panose="020B0609000000000000" pitchFamily="49" charset="-128"/>
                </a:rPr>
                <a:t>月の策定から平成</a:t>
              </a:r>
              <a:r>
                <a:rPr lang="en-US" altLang="ja-JP" sz="1200" dirty="0">
                  <a:latin typeface="HGｺﾞｼｯｸM" panose="020B0609000000000000" pitchFamily="49" charset="-128"/>
                  <a:ea typeface="HGｺﾞｼｯｸM" panose="020B0609000000000000" pitchFamily="49" charset="-128"/>
                </a:rPr>
                <a:t>31</a:t>
              </a:r>
              <a:r>
                <a:rPr lang="ja-JP" altLang="en-US" sz="1200" dirty="0">
                  <a:latin typeface="HGｺﾞｼｯｸM" panose="020B0609000000000000" pitchFamily="49" charset="-128"/>
                  <a:ea typeface="HGｺﾞｼｯｸM" panose="020B0609000000000000" pitchFamily="49" charset="-128"/>
                </a:rPr>
                <a:t>年</a:t>
              </a:r>
              <a:r>
                <a:rPr lang="en-US" altLang="ja-JP" sz="1200" dirty="0">
                  <a:latin typeface="HGｺﾞｼｯｸM" panose="020B0609000000000000" pitchFamily="49" charset="-128"/>
                  <a:ea typeface="HGｺﾞｼｯｸM" panose="020B0609000000000000" pitchFamily="49" charset="-128"/>
                </a:rPr>
                <a:t>2</a:t>
              </a:r>
              <a:r>
                <a:rPr lang="ja-JP" altLang="en-US" sz="1200" dirty="0">
                  <a:latin typeface="HGｺﾞｼｯｸM" panose="020B0609000000000000" pitchFamily="49" charset="-128"/>
                  <a:ea typeface="HGｺﾞｼｯｸM" panose="020B0609000000000000" pitchFamily="49" charset="-128"/>
                </a:rPr>
                <a:t>月改訂まで多額の府債発行を前提にポートフォリオのあり方や発行計画策定の考え方を整理</a:t>
              </a:r>
              <a:endParaRPr lang="en-US" altLang="ja-JP" sz="1200" dirty="0">
                <a:latin typeface="HGｺﾞｼｯｸM" panose="020B0609000000000000" pitchFamily="49" charset="-128"/>
                <a:ea typeface="HGｺﾞｼｯｸM" panose="020B0609000000000000" pitchFamily="49" charset="-128"/>
              </a:endParaRPr>
            </a:p>
            <a:p>
              <a:r>
                <a:rPr lang="ja-JP" altLang="en-US" sz="1200" dirty="0">
                  <a:latin typeface="HGｺﾞｼｯｸM" panose="020B0609000000000000" pitchFamily="49" charset="-128"/>
                  <a:ea typeface="HGｺﾞｼｯｸM" panose="020B0609000000000000" pitchFamily="49" charset="-128"/>
                </a:rPr>
                <a:t>■府債発行額の減少を受け、発行計画の策定</a:t>
              </a:r>
              <a:r>
                <a:rPr lang="ja-JP" altLang="en-US" sz="1200">
                  <a:latin typeface="HGｺﾞｼｯｸM" panose="020B0609000000000000" pitchFamily="49" charset="-128"/>
                  <a:ea typeface="HGｺﾞｼｯｸM" panose="020B0609000000000000" pitchFamily="49" charset="-128"/>
                </a:rPr>
                <a:t>における調達</a:t>
              </a:r>
              <a:r>
                <a:rPr lang="ja-JP" altLang="en-US" sz="1200" dirty="0">
                  <a:latin typeface="HGｺﾞｼｯｸM" panose="020B0609000000000000" pitchFamily="49" charset="-128"/>
                  <a:ea typeface="HGｺﾞｼｯｸM" panose="020B0609000000000000" pitchFamily="49" charset="-128"/>
                </a:rPr>
                <a:t>方法・発行年限の設定を柔軟化するため共同発行債の表現を改訂</a:t>
              </a:r>
              <a:endParaRPr kumimoji="1" lang="ja-JP" altLang="en-US" sz="1200" dirty="0">
                <a:latin typeface="HGｺﾞｼｯｸM" panose="020B0609000000000000" pitchFamily="49" charset="-128"/>
                <a:ea typeface="HGｺﾞｼｯｸM" panose="020B0609000000000000" pitchFamily="49" charset="-128"/>
              </a:endParaRPr>
            </a:p>
          </p:txBody>
        </p:sp>
      </p:grpSp>
      <p:grpSp>
        <p:nvGrpSpPr>
          <p:cNvPr id="32" name="グループ化 31">
            <a:extLst>
              <a:ext uri="{FF2B5EF4-FFF2-40B4-BE49-F238E27FC236}">
                <a16:creationId xmlns:a16="http://schemas.microsoft.com/office/drawing/2014/main" id="{D92070E4-4BCD-44B9-BF3F-34A9A04E4078}"/>
              </a:ext>
            </a:extLst>
          </p:cNvPr>
          <p:cNvGrpSpPr/>
          <p:nvPr/>
        </p:nvGrpSpPr>
        <p:grpSpPr>
          <a:xfrm>
            <a:off x="71285" y="2410109"/>
            <a:ext cx="8964482" cy="2928590"/>
            <a:chOff x="86993" y="2902431"/>
            <a:chExt cx="8964482" cy="2902833"/>
          </a:xfrm>
        </p:grpSpPr>
        <p:sp>
          <p:nvSpPr>
            <p:cNvPr id="13" name="正方形/長方形 12">
              <a:extLst>
                <a:ext uri="{FF2B5EF4-FFF2-40B4-BE49-F238E27FC236}">
                  <a16:creationId xmlns:a16="http://schemas.microsoft.com/office/drawing/2014/main" id="{83858C37-257C-4BF1-8336-4B0D93880E02}"/>
                </a:ext>
              </a:extLst>
            </p:cNvPr>
            <p:cNvSpPr/>
            <p:nvPr/>
          </p:nvSpPr>
          <p:spPr>
            <a:xfrm>
              <a:off x="92525" y="2903816"/>
              <a:ext cx="8958950" cy="29014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dirty="0"/>
            </a:p>
          </p:txBody>
        </p:sp>
        <p:sp>
          <p:nvSpPr>
            <p:cNvPr id="14" name="正方形/長方形 13">
              <a:extLst>
                <a:ext uri="{FF2B5EF4-FFF2-40B4-BE49-F238E27FC236}">
                  <a16:creationId xmlns:a16="http://schemas.microsoft.com/office/drawing/2014/main" id="{493D679C-88D4-44F3-B2B0-FD21EAFB23A5}"/>
                </a:ext>
              </a:extLst>
            </p:cNvPr>
            <p:cNvSpPr/>
            <p:nvPr/>
          </p:nvSpPr>
          <p:spPr>
            <a:xfrm>
              <a:off x="86993" y="2902431"/>
              <a:ext cx="8925600" cy="8053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b="1" dirty="0">
                  <a:latin typeface="HGｺﾞｼｯｸM" panose="020B0609000000000000" pitchFamily="49" charset="-128"/>
                  <a:ea typeface="HGｺﾞｼｯｸM" panose="020B0609000000000000" pitchFamily="49" charset="-128"/>
                </a:rPr>
                <a:t>【</a:t>
              </a:r>
              <a:r>
                <a:rPr lang="ja-JP" altLang="en-US" sz="1400" b="1" dirty="0">
                  <a:latin typeface="HGｺﾞｼｯｸM" panose="020B0609000000000000" pitchFamily="49" charset="-128"/>
                  <a:ea typeface="HGｺﾞｼｯｸM" panose="020B0609000000000000" pitchFamily="49" charset="-128"/>
                </a:rPr>
                <a:t>背景</a:t>
              </a:r>
              <a:r>
                <a:rPr kumimoji="1" lang="en-US" altLang="ja-JP" sz="1400" b="1" dirty="0">
                  <a:latin typeface="HGｺﾞｼｯｸM" panose="020B0609000000000000" pitchFamily="49" charset="-128"/>
                  <a:ea typeface="HGｺﾞｼｯｸM" panose="020B0609000000000000" pitchFamily="49" charset="-128"/>
                </a:rPr>
                <a:t>】</a:t>
              </a:r>
            </a:p>
            <a:p>
              <a:r>
                <a:rPr lang="ja-JP" altLang="en-US" sz="1200" dirty="0">
                  <a:latin typeface="HGｺﾞｼｯｸM" panose="020B0609000000000000" pitchFamily="49" charset="-128"/>
                  <a:ea typeface="HGｺﾞｼｯｸM" panose="020B0609000000000000" pitchFamily="49" charset="-128"/>
                </a:rPr>
                <a:t>■前回改訂後の令和元年から比較しても臨時財政対策債や借換債の減少等に伴い発行総額の減少が顕著</a:t>
              </a:r>
              <a:endParaRPr lang="en-US" altLang="ja-JP" sz="1200" dirty="0">
                <a:latin typeface="HGｺﾞｼｯｸM" panose="020B0609000000000000" pitchFamily="49" charset="-128"/>
                <a:ea typeface="HGｺﾞｼｯｸM" panose="020B0609000000000000" pitchFamily="49" charset="-128"/>
              </a:endParaRPr>
            </a:p>
            <a:p>
              <a:r>
                <a:rPr lang="ja-JP" altLang="en-US" sz="1200" dirty="0">
                  <a:latin typeface="HGｺﾞｼｯｸM" panose="020B0609000000000000" pitchFamily="49" charset="-128"/>
                  <a:ea typeface="HGｺﾞｼｯｸM" panose="020B0609000000000000" pitchFamily="49" charset="-128"/>
                </a:rPr>
                <a:t>■共同債</a:t>
              </a:r>
              <a:r>
                <a:rPr lang="en-US" altLang="ja-JP" sz="1200" dirty="0">
                  <a:latin typeface="HGｺﾞｼｯｸM" panose="020B0609000000000000" pitchFamily="49" charset="-128"/>
                  <a:ea typeface="HGｺﾞｼｯｸM" panose="020B0609000000000000" pitchFamily="49" charset="-128"/>
                </a:rPr>
                <a:t>800</a:t>
              </a:r>
              <a:r>
                <a:rPr lang="ja-JP" altLang="en-US" sz="1200" dirty="0">
                  <a:latin typeface="HGｺﾞｼｯｸM" panose="020B0609000000000000" pitchFamily="49" charset="-128"/>
                  <a:ea typeface="HGｺﾞｼｯｸM" panose="020B0609000000000000" pitchFamily="49" charset="-128"/>
                </a:rPr>
                <a:t>億円（持ち寄り額の上限）の固定により、発行総額に占める共同債の割合が高くなり、他の調達方法・発行年限の</a:t>
              </a:r>
              <a:endParaRPr lang="en-US" altLang="ja-JP" sz="1200" dirty="0">
                <a:latin typeface="HGｺﾞｼｯｸM" panose="020B0609000000000000" pitchFamily="49" charset="-128"/>
                <a:ea typeface="HGｺﾞｼｯｸM" panose="020B0609000000000000" pitchFamily="49" charset="-128"/>
              </a:endParaRPr>
            </a:p>
            <a:p>
              <a:r>
                <a:rPr lang="ja-JP" altLang="en-US" sz="1200" dirty="0">
                  <a:latin typeface="HGｺﾞｼｯｸM" panose="020B0609000000000000" pitchFamily="49" charset="-128"/>
                  <a:ea typeface="HGｺﾞｼｯｸM" panose="020B0609000000000000" pitchFamily="49" charset="-128"/>
                </a:rPr>
                <a:t>　選択を圧迫　　　　　　　　　　　　　　　　　　　　　　　　　　　　　　　　　　　　　　</a:t>
              </a:r>
              <a:r>
                <a:rPr lang="en-US" altLang="ja-JP" sz="900" dirty="0">
                  <a:latin typeface="HGｺﾞｼｯｸM" panose="020B0609000000000000" pitchFamily="49" charset="-128"/>
                  <a:ea typeface="HGｺﾞｼｯｸM" panose="020B0609000000000000" pitchFamily="49" charset="-128"/>
                </a:rPr>
                <a:t>※</a:t>
              </a:r>
              <a:r>
                <a:rPr lang="ja-JP" altLang="en-US" sz="900" dirty="0">
                  <a:latin typeface="HGｺﾞｼｯｸM" panose="020B0609000000000000" pitchFamily="49" charset="-128"/>
                  <a:ea typeface="HGｺﾞｼｯｸM" panose="020B0609000000000000" pitchFamily="49" charset="-128"/>
                </a:rPr>
                <a:t>グリーン共同債を含む</a:t>
              </a:r>
              <a:endParaRPr kumimoji="1" lang="ja-JP" altLang="en-US" sz="900" dirty="0">
                <a:latin typeface="HGｺﾞｼｯｸM" panose="020B0609000000000000" pitchFamily="49" charset="-128"/>
                <a:ea typeface="HGｺﾞｼｯｸM" panose="020B0609000000000000" pitchFamily="49" charset="-128"/>
              </a:endParaRPr>
            </a:p>
          </p:txBody>
        </p:sp>
      </p:grpSp>
      <p:graphicFrame>
        <p:nvGraphicFramePr>
          <p:cNvPr id="15" name="表 3">
            <a:extLst>
              <a:ext uri="{FF2B5EF4-FFF2-40B4-BE49-F238E27FC236}">
                <a16:creationId xmlns:a16="http://schemas.microsoft.com/office/drawing/2014/main" id="{A6582264-A1C3-46BE-9C0F-EC74FEF84A51}"/>
              </a:ext>
            </a:extLst>
          </p:cNvPr>
          <p:cNvGraphicFramePr>
            <a:graphicFrameLocks noGrp="1"/>
          </p:cNvGraphicFramePr>
          <p:nvPr>
            <p:extLst>
              <p:ext uri="{D42A27DB-BD31-4B8C-83A1-F6EECF244321}">
                <p14:modId xmlns:p14="http://schemas.microsoft.com/office/powerpoint/2010/main" val="530017589"/>
              </p:ext>
            </p:extLst>
          </p:nvPr>
        </p:nvGraphicFramePr>
        <p:xfrm>
          <a:off x="305708" y="3276099"/>
          <a:ext cx="8532583" cy="1756660"/>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1865192992"/>
                    </a:ext>
                  </a:extLst>
                </a:gridCol>
                <a:gridCol w="1033777">
                  <a:extLst>
                    <a:ext uri="{9D8B030D-6E8A-4147-A177-3AD203B41FA5}">
                      <a16:colId xmlns:a16="http://schemas.microsoft.com/office/drawing/2014/main" val="2649956257"/>
                    </a:ext>
                  </a:extLst>
                </a:gridCol>
                <a:gridCol w="1033777">
                  <a:extLst>
                    <a:ext uri="{9D8B030D-6E8A-4147-A177-3AD203B41FA5}">
                      <a16:colId xmlns:a16="http://schemas.microsoft.com/office/drawing/2014/main" val="2612279624"/>
                    </a:ext>
                  </a:extLst>
                </a:gridCol>
                <a:gridCol w="1033777">
                  <a:extLst>
                    <a:ext uri="{9D8B030D-6E8A-4147-A177-3AD203B41FA5}">
                      <a16:colId xmlns:a16="http://schemas.microsoft.com/office/drawing/2014/main" val="1189008648"/>
                    </a:ext>
                  </a:extLst>
                </a:gridCol>
                <a:gridCol w="1033777">
                  <a:extLst>
                    <a:ext uri="{9D8B030D-6E8A-4147-A177-3AD203B41FA5}">
                      <a16:colId xmlns:a16="http://schemas.microsoft.com/office/drawing/2014/main" val="1731228535"/>
                    </a:ext>
                  </a:extLst>
                </a:gridCol>
                <a:gridCol w="1033777">
                  <a:extLst>
                    <a:ext uri="{9D8B030D-6E8A-4147-A177-3AD203B41FA5}">
                      <a16:colId xmlns:a16="http://schemas.microsoft.com/office/drawing/2014/main" val="3324579120"/>
                    </a:ext>
                  </a:extLst>
                </a:gridCol>
                <a:gridCol w="1033777">
                  <a:extLst>
                    <a:ext uri="{9D8B030D-6E8A-4147-A177-3AD203B41FA5}">
                      <a16:colId xmlns:a16="http://schemas.microsoft.com/office/drawing/2014/main" val="411493372"/>
                    </a:ext>
                  </a:extLst>
                </a:gridCol>
                <a:gridCol w="1033777">
                  <a:extLst>
                    <a:ext uri="{9D8B030D-6E8A-4147-A177-3AD203B41FA5}">
                      <a16:colId xmlns:a16="http://schemas.microsoft.com/office/drawing/2014/main" val="2481118264"/>
                    </a:ext>
                  </a:extLst>
                </a:gridCol>
              </a:tblGrid>
              <a:tr h="353909">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内　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　令和元年度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　令和２年度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　令和３年度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　令和４年度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　令和５年度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　令和６年度　</a:t>
                      </a:r>
                      <a:endParaRPr kumimoji="1" lang="en-US" altLang="ja-JP" sz="900" b="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（見込み）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　令和７年度　</a:t>
                      </a:r>
                      <a:endParaRPr kumimoji="1" lang="en-US" altLang="ja-JP" sz="900" b="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00" b="0" dirty="0">
                          <a:solidFill>
                            <a:schemeClr val="tx1"/>
                          </a:solidFill>
                          <a:latin typeface="HGPｺﾞｼｯｸM" panose="020B0600000000000000" pitchFamily="50" charset="-128"/>
                          <a:ea typeface="HGPｺﾞｼｯｸM" panose="020B0600000000000000" pitchFamily="50" charset="-128"/>
                        </a:rPr>
                        <a:t>（案）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1868924"/>
                  </a:ext>
                </a:extLst>
              </a:tr>
              <a:tr h="221193">
                <a:tc>
                  <a:txBody>
                    <a:bodyPr/>
                    <a:lstStyle/>
                    <a:p>
                      <a:pPr algn="l"/>
                      <a:r>
                        <a:rPr kumimoji="1" lang="ja-JP" altLang="en-US" sz="900" dirty="0">
                          <a:solidFill>
                            <a:schemeClr val="tx1"/>
                          </a:solidFill>
                          <a:latin typeface="HGPｺﾞｼｯｸM" panose="020B0600000000000000" pitchFamily="50" charset="-128"/>
                          <a:ea typeface="HGPｺﾞｼｯｸM" panose="020B0600000000000000" pitchFamily="50" charset="-128"/>
                        </a:rPr>
                        <a:t>市場公募・</a:t>
                      </a:r>
                      <a:r>
                        <a:rPr kumimoji="1" lang="en-US" altLang="ja-JP" sz="900" dirty="0">
                          <a:solidFill>
                            <a:schemeClr val="tx1"/>
                          </a:solidFill>
                          <a:latin typeface="HGPｺﾞｼｯｸM" panose="020B0600000000000000" pitchFamily="50" charset="-128"/>
                          <a:ea typeface="HGPｺﾞｼｯｸM" panose="020B0600000000000000" pitchFamily="50" charset="-128"/>
                        </a:rPr>
                        <a:t>5</a:t>
                      </a:r>
                      <a:r>
                        <a:rPr kumimoji="1" lang="ja-JP" altLang="en-US" sz="900" dirty="0">
                          <a:solidFill>
                            <a:schemeClr val="tx1"/>
                          </a:solidFill>
                          <a:latin typeface="HGPｺﾞｼｯｸM" panose="020B0600000000000000" pitchFamily="50" charset="-128"/>
                          <a:ea typeface="HGPｺﾞｼｯｸM" panose="020B0600000000000000" pitchFamily="50" charset="-128"/>
                        </a:rPr>
                        <a:t>年債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1,800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2,400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2,400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1,200</a:t>
                      </a:r>
                      <a:endParaRPr kumimoji="1"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1,200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3413140"/>
                  </a:ext>
                </a:extLst>
              </a:tr>
              <a:tr h="221193">
                <a:tc>
                  <a:txBody>
                    <a:bodyPr/>
                    <a:lstStyle/>
                    <a:p>
                      <a:pPr algn="l"/>
                      <a:r>
                        <a:rPr kumimoji="1" lang="ja-JP" altLang="en-US" sz="900" dirty="0">
                          <a:solidFill>
                            <a:schemeClr val="tx1"/>
                          </a:solidFill>
                          <a:latin typeface="HGPｺﾞｼｯｸM" panose="020B0600000000000000" pitchFamily="50" charset="-128"/>
                          <a:ea typeface="HGPｺﾞｼｯｸM" panose="020B0600000000000000" pitchFamily="50" charset="-128"/>
                        </a:rPr>
                        <a:t>市場公募・</a:t>
                      </a:r>
                      <a:r>
                        <a:rPr kumimoji="1" lang="en-US" altLang="ja-JP" sz="900" dirty="0">
                          <a:solidFill>
                            <a:schemeClr val="tx1"/>
                          </a:solidFill>
                          <a:latin typeface="HGPｺﾞｼｯｸM" panose="020B0600000000000000" pitchFamily="50" charset="-128"/>
                          <a:ea typeface="HGPｺﾞｼｯｸM" panose="020B0600000000000000" pitchFamily="50" charset="-128"/>
                        </a:rPr>
                        <a:t>10</a:t>
                      </a:r>
                      <a:r>
                        <a:rPr kumimoji="1" lang="ja-JP" altLang="en-US" sz="900" dirty="0">
                          <a:solidFill>
                            <a:schemeClr val="tx1"/>
                          </a:solidFill>
                          <a:latin typeface="HGPｺﾞｼｯｸM" panose="020B0600000000000000" pitchFamily="50" charset="-128"/>
                          <a:ea typeface="HGPｺﾞｼｯｸM" panose="020B0600000000000000" pitchFamily="50" charset="-128"/>
                        </a:rPr>
                        <a:t>年債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2,400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2,400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2,400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1,200</a:t>
                      </a:r>
                      <a:endParaRPr kumimoji="1"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1,200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8493353"/>
                  </a:ext>
                </a:extLst>
              </a:tr>
              <a:tr h="221193">
                <a:tc>
                  <a:txBody>
                    <a:bodyPr/>
                    <a:lstStyle/>
                    <a:p>
                      <a:pPr algn="l"/>
                      <a:r>
                        <a:rPr kumimoji="1" lang="ja-JP" altLang="en-US" sz="900" dirty="0">
                          <a:solidFill>
                            <a:schemeClr val="tx1"/>
                          </a:solidFill>
                          <a:latin typeface="HGPｺﾞｼｯｸM" panose="020B0600000000000000" pitchFamily="50" charset="-128"/>
                          <a:ea typeface="HGPｺﾞｼｯｸM" panose="020B0600000000000000" pitchFamily="50" charset="-128"/>
                        </a:rPr>
                        <a:t>銀行等引受債</a:t>
                      </a:r>
                      <a:endParaRPr kumimoji="1" lang="en-US" altLang="ja-JP"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600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300</a:t>
                      </a:r>
                      <a:endParaRPr kumimoji="1"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830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1944176"/>
                  </a:ext>
                </a:extLst>
              </a:tr>
              <a:tr h="221193">
                <a:tc>
                  <a:txBody>
                    <a:bodyPr/>
                    <a:lstStyle/>
                    <a:p>
                      <a:pPr algn="l"/>
                      <a:r>
                        <a:rPr kumimoji="1" lang="ja-JP" altLang="en-US" sz="900" dirty="0">
                          <a:solidFill>
                            <a:schemeClr val="tx1"/>
                          </a:solidFill>
                          <a:latin typeface="HGPｺﾞｼｯｸM" panose="020B0600000000000000" pitchFamily="50" charset="-128"/>
                          <a:ea typeface="HGPｺﾞｼｯｸM" panose="020B0600000000000000" pitchFamily="50" charset="-128"/>
                        </a:rPr>
                        <a:t>フレックス（超長期）</a:t>
                      </a:r>
                      <a:endParaRPr kumimoji="1" lang="en-US" altLang="ja-JP"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1,100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1,400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750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1,100</a:t>
                      </a:r>
                      <a:endParaRPr kumimoji="1"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870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700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1003161"/>
                  </a:ext>
                </a:extLst>
              </a:tr>
              <a:tr h="216718">
                <a:tc>
                  <a:txBody>
                    <a:bodyPr/>
                    <a:lstStyle/>
                    <a:p>
                      <a:pPr algn="l"/>
                      <a:r>
                        <a:rPr kumimoji="1" lang="ja-JP" altLang="en-US" sz="900" dirty="0">
                          <a:solidFill>
                            <a:schemeClr val="tx1"/>
                          </a:solidFill>
                          <a:latin typeface="HGPｺﾞｼｯｸM" panose="020B0600000000000000" pitchFamily="50" charset="-128"/>
                          <a:ea typeface="HGPｺﾞｼｯｸM" panose="020B0600000000000000" pitchFamily="50" charset="-128"/>
                        </a:rPr>
                        <a:t>共同債（</a:t>
                      </a:r>
                      <a:r>
                        <a:rPr kumimoji="1" lang="en-US" altLang="ja-JP" sz="900" dirty="0">
                          <a:solidFill>
                            <a:schemeClr val="tx1"/>
                          </a:solidFill>
                          <a:latin typeface="HGPｺﾞｼｯｸM" panose="020B0600000000000000" pitchFamily="50" charset="-128"/>
                          <a:ea typeface="HGPｺﾞｼｯｸM" panose="020B0600000000000000" pitchFamily="50" charset="-128"/>
                        </a:rPr>
                        <a:t>10</a:t>
                      </a:r>
                      <a:r>
                        <a:rPr kumimoji="1" lang="ja-JP" altLang="en-US" sz="900" dirty="0">
                          <a:solidFill>
                            <a:schemeClr val="tx1"/>
                          </a:solidFill>
                          <a:latin typeface="HGPｺﾞｼｯｸM" panose="020B0600000000000000" pitchFamily="50" charset="-128"/>
                          <a:ea typeface="HGPｺﾞｼｯｸM" panose="020B0600000000000000" pitchFamily="50" charset="-128"/>
                        </a:rPr>
                        <a:t>年）</a:t>
                      </a:r>
                      <a:endParaRPr kumimoji="1" lang="en-US" altLang="ja-JP"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800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dirty="0">
                          <a:solidFill>
                            <a:schemeClr val="tx1"/>
                          </a:solidFill>
                          <a:latin typeface="HGPｺﾞｼｯｸM" panose="020B0600000000000000" pitchFamily="50" charset="-128"/>
                          <a:ea typeface="HGPｺﾞｼｯｸM" panose="020B0600000000000000" pitchFamily="50" charset="-128"/>
                        </a:rPr>
                        <a:t>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800</a:t>
                      </a:r>
                      <a:endParaRPr kumimoji="1"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900" dirty="0">
                          <a:solidFill>
                            <a:schemeClr val="tx1"/>
                          </a:solidFill>
                          <a:latin typeface="HGPｺﾞｼｯｸM" panose="020B0600000000000000" pitchFamily="50" charset="-128"/>
                          <a:ea typeface="HGPｺﾞｼｯｸM" panose="020B0600000000000000" pitchFamily="50" charset="-128"/>
                        </a:rPr>
                        <a:t>　</a:t>
                      </a:r>
                      <a:r>
                        <a:rPr kumimoji="1" lang="en-US" altLang="ja-JP" sz="900" dirty="0">
                          <a:solidFill>
                            <a:schemeClr val="tx1"/>
                          </a:solidFill>
                          <a:latin typeface="HGPｺﾞｼｯｸM" panose="020B0600000000000000" pitchFamily="50" charset="-128"/>
                          <a:ea typeface="HGPｺﾞｼｯｸM" panose="020B0600000000000000" pitchFamily="50" charset="-128"/>
                        </a:rPr>
                        <a:t>800</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820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820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7942973"/>
                  </a:ext>
                </a:extLst>
              </a:tr>
              <a:tr h="247900">
                <a:tc>
                  <a:txBody>
                    <a:bodyPr/>
                    <a:lstStyle/>
                    <a:p>
                      <a:pPr algn="ctr"/>
                      <a:r>
                        <a:rPr kumimoji="1" lang="ja-JP" altLang="en-US" sz="900" b="1" dirty="0">
                          <a:solidFill>
                            <a:schemeClr val="tx1"/>
                          </a:solidFill>
                          <a:latin typeface="HGPｺﾞｼｯｸM" panose="020B0600000000000000" pitchFamily="50" charset="-128"/>
                          <a:ea typeface="HGPｺﾞｼｯｸM" panose="020B0600000000000000" pitchFamily="50" charset="-128"/>
                        </a:rPr>
                        <a:t>合　計</a:t>
                      </a:r>
                      <a:endParaRPr kumimoji="1" lang="en-US" altLang="ja-JP" sz="900"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1" dirty="0">
                          <a:solidFill>
                            <a:schemeClr val="tx1"/>
                          </a:solidFill>
                          <a:latin typeface="HGPｺﾞｼｯｸM" panose="020B0600000000000000" pitchFamily="50" charset="-128"/>
                          <a:ea typeface="HGPｺﾞｼｯｸM" panose="020B0600000000000000" pitchFamily="50" charset="-128"/>
                        </a:rPr>
                        <a:t>6,700</a:t>
                      </a:r>
                      <a:endParaRPr kumimoji="1" lang="ja-JP" altLang="en-US" sz="900"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r>
                        <a:rPr kumimoji="1" lang="en-US" altLang="ja-JP" sz="900" b="1" dirty="0">
                          <a:solidFill>
                            <a:schemeClr val="tx1"/>
                          </a:solidFill>
                          <a:latin typeface="HGPｺﾞｼｯｸM" panose="020B0600000000000000" pitchFamily="50" charset="-128"/>
                          <a:ea typeface="HGPｺﾞｼｯｸM" panose="020B0600000000000000" pitchFamily="50" charset="-128"/>
                        </a:rPr>
                        <a:t>7,900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6,950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4,600</a:t>
                      </a:r>
                      <a:endParaRPr kumimoji="1" lang="ja-JP" altLang="en-US" sz="9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1" dirty="0">
                          <a:solidFill>
                            <a:schemeClr val="tx1"/>
                          </a:solidFill>
                          <a:latin typeface="HGPｺﾞｼｯｸM" panose="020B0600000000000000" pitchFamily="50" charset="-128"/>
                          <a:ea typeface="HGPｺﾞｼｯｸM" panose="020B0600000000000000" pitchFamily="50" charset="-128"/>
                        </a:rPr>
                        <a:t>4,900</a:t>
                      </a:r>
                      <a:endParaRPr kumimoji="1" lang="ja-JP" altLang="en-US" sz="900"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9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4,070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4,220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276597112"/>
                  </a:ext>
                </a:extLst>
              </a:tr>
            </a:tbl>
          </a:graphicData>
        </a:graphic>
      </p:graphicFrame>
      <p:sp>
        <p:nvSpPr>
          <p:cNvPr id="17" name="テキスト ボックス 16">
            <a:extLst>
              <a:ext uri="{FF2B5EF4-FFF2-40B4-BE49-F238E27FC236}">
                <a16:creationId xmlns:a16="http://schemas.microsoft.com/office/drawing/2014/main" id="{FD888EBC-9B9A-4EEC-B080-632DDFD97C6A}"/>
              </a:ext>
            </a:extLst>
          </p:cNvPr>
          <p:cNvSpPr txBox="1">
            <a:spLocks noChangeArrowheads="1"/>
          </p:cNvSpPr>
          <p:nvPr/>
        </p:nvSpPr>
        <p:spPr bwMode="auto">
          <a:xfrm>
            <a:off x="7949290" y="49796"/>
            <a:ext cx="1088488" cy="297679"/>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ＭＳ ゴシック"/>
                <a:ea typeface="ＭＳ Ｐゴシック"/>
                <a:cs typeface="Times New Roman"/>
              </a:rPr>
              <a:t>資料５</a:t>
            </a:r>
            <a:endParaRPr kumimoji="1" lang="ja-JP" altLang="en-US" sz="1200" b="0" i="0" u="none" strike="noStrike" kern="1200" cap="none" spc="0" normalizeH="0" baseline="0" noProof="0" dirty="0">
              <a:ln>
                <a:noFill/>
              </a:ln>
              <a:solidFill>
                <a:prstClr val="black"/>
              </a:solidFill>
              <a:effectLst/>
              <a:uLnTx/>
              <a:uFillTx/>
              <a:latin typeface="ＭＳ ゴシック"/>
              <a:ea typeface="ＭＳ Ｐゴシック" panose="020B0600070205080204" pitchFamily="50" charset="-128"/>
              <a:cs typeface="Times New Roman"/>
            </a:endParaRPr>
          </a:p>
        </p:txBody>
      </p:sp>
      <p:grpSp>
        <p:nvGrpSpPr>
          <p:cNvPr id="27" name="グループ化 26">
            <a:extLst>
              <a:ext uri="{FF2B5EF4-FFF2-40B4-BE49-F238E27FC236}">
                <a16:creationId xmlns:a16="http://schemas.microsoft.com/office/drawing/2014/main" id="{6790100D-3619-41BB-BE9E-98828612331D}"/>
              </a:ext>
            </a:extLst>
          </p:cNvPr>
          <p:cNvGrpSpPr/>
          <p:nvPr/>
        </p:nvGrpSpPr>
        <p:grpSpPr>
          <a:xfrm>
            <a:off x="2051720" y="5018066"/>
            <a:ext cx="6192688" cy="288032"/>
            <a:chOff x="2123728" y="5350177"/>
            <a:chExt cx="6192688" cy="288032"/>
          </a:xfrm>
        </p:grpSpPr>
        <p:cxnSp>
          <p:nvCxnSpPr>
            <p:cNvPr id="19" name="直線コネクタ 18">
              <a:extLst>
                <a:ext uri="{FF2B5EF4-FFF2-40B4-BE49-F238E27FC236}">
                  <a16:creationId xmlns:a16="http://schemas.microsoft.com/office/drawing/2014/main" id="{BD0ECA8D-5F66-49D0-BC42-3F8F59A4A3ED}"/>
                </a:ext>
              </a:extLst>
            </p:cNvPr>
            <p:cNvCxnSpPr/>
            <p:nvPr/>
          </p:nvCxnSpPr>
          <p:spPr>
            <a:xfrm>
              <a:off x="2123728" y="5350177"/>
              <a:ext cx="0" cy="16705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2CFED4F6-0FD9-4FC9-9E0F-5C4E780576A4}"/>
                </a:ext>
              </a:extLst>
            </p:cNvPr>
            <p:cNvCxnSpPr/>
            <p:nvPr/>
          </p:nvCxnSpPr>
          <p:spPr>
            <a:xfrm>
              <a:off x="8316416" y="5350177"/>
              <a:ext cx="0" cy="16705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四角形: 角を丸くする 20">
              <a:extLst>
                <a:ext uri="{FF2B5EF4-FFF2-40B4-BE49-F238E27FC236}">
                  <a16:creationId xmlns:a16="http://schemas.microsoft.com/office/drawing/2014/main" id="{22E76556-CE23-4136-AAAE-DB5D9F69E9EC}"/>
                </a:ext>
              </a:extLst>
            </p:cNvPr>
            <p:cNvSpPr/>
            <p:nvPr/>
          </p:nvSpPr>
          <p:spPr>
            <a:xfrm>
              <a:off x="4499998" y="5407221"/>
              <a:ext cx="1440148" cy="230988"/>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solidFill>
                    <a:srgbClr val="FF0000"/>
                  </a:solidFill>
                  <a:latin typeface="HGPｺﾞｼｯｸM" panose="020B0600000000000000" pitchFamily="50" charset="-128"/>
                  <a:ea typeface="HGPｺﾞｼｯｸM" panose="020B0600000000000000" pitchFamily="50" charset="-128"/>
                </a:rPr>
                <a:t>▲</a:t>
              </a:r>
              <a:r>
                <a:rPr lang="en-US" altLang="ja-JP" sz="1200" b="1" dirty="0">
                  <a:solidFill>
                    <a:srgbClr val="FF0000"/>
                  </a:solidFill>
                  <a:latin typeface="HGPｺﾞｼｯｸM" panose="020B0600000000000000" pitchFamily="50" charset="-128"/>
                  <a:ea typeface="HGPｺﾞｼｯｸM" panose="020B0600000000000000" pitchFamily="50" charset="-128"/>
                </a:rPr>
                <a:t>2,480</a:t>
              </a:r>
              <a:endParaRPr kumimoji="1" lang="ja-JP" altLang="en-US" sz="1800" b="1" dirty="0">
                <a:solidFill>
                  <a:srgbClr val="FF0000"/>
                </a:solidFill>
                <a:latin typeface="HGPｺﾞｼｯｸM" panose="020B0600000000000000" pitchFamily="50" charset="-128"/>
                <a:ea typeface="HGPｺﾞｼｯｸM" panose="020B0600000000000000" pitchFamily="50" charset="-128"/>
              </a:endParaRPr>
            </a:p>
          </p:txBody>
        </p:sp>
        <p:cxnSp>
          <p:nvCxnSpPr>
            <p:cNvPr id="23" name="直線コネクタ 22">
              <a:extLst>
                <a:ext uri="{FF2B5EF4-FFF2-40B4-BE49-F238E27FC236}">
                  <a16:creationId xmlns:a16="http://schemas.microsoft.com/office/drawing/2014/main" id="{F1C7B497-8749-49A0-B1C7-3F1E4543E7E5}"/>
                </a:ext>
              </a:extLst>
            </p:cNvPr>
            <p:cNvCxnSpPr>
              <a:cxnSpLocks/>
            </p:cNvCxnSpPr>
            <p:nvPr/>
          </p:nvCxnSpPr>
          <p:spPr>
            <a:xfrm>
              <a:off x="2123728" y="5517232"/>
              <a:ext cx="237627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A4E632C-EA03-4CAB-9F04-E193FD58E4DE}"/>
                </a:ext>
              </a:extLst>
            </p:cNvPr>
            <p:cNvCxnSpPr>
              <a:cxnSpLocks/>
            </p:cNvCxnSpPr>
            <p:nvPr/>
          </p:nvCxnSpPr>
          <p:spPr>
            <a:xfrm>
              <a:off x="5940146" y="5517232"/>
              <a:ext cx="237627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8" name="テキスト ボックス 27">
            <a:extLst>
              <a:ext uri="{FF2B5EF4-FFF2-40B4-BE49-F238E27FC236}">
                <a16:creationId xmlns:a16="http://schemas.microsoft.com/office/drawing/2014/main" id="{3C8CB51D-16B8-40EF-BDB4-6FAA221C8987}"/>
              </a:ext>
            </a:extLst>
          </p:cNvPr>
          <p:cNvSpPr txBox="1"/>
          <p:nvPr/>
        </p:nvSpPr>
        <p:spPr>
          <a:xfrm>
            <a:off x="8115288" y="3022935"/>
            <a:ext cx="951084" cy="230832"/>
          </a:xfrm>
          <a:prstGeom prst="rect">
            <a:avLst/>
          </a:prstGeom>
          <a:noFill/>
        </p:spPr>
        <p:txBody>
          <a:bodyPr wrap="square" rtlCol="0">
            <a:spAutoFit/>
          </a:bodyPr>
          <a:lstStyle/>
          <a:p>
            <a:r>
              <a:rPr kumimoji="1" lang="ja-JP" altLang="en-US" sz="900" dirty="0">
                <a:latin typeface="HGｺﾞｼｯｸM" panose="020B0609000000000000" pitchFamily="49" charset="-128"/>
                <a:ea typeface="HGｺﾞｼｯｸM" panose="020B0609000000000000" pitchFamily="49" charset="-128"/>
              </a:rPr>
              <a:t>（単位</a:t>
            </a:r>
            <a:r>
              <a:rPr kumimoji="1" lang="en-US" altLang="ja-JP" sz="900" dirty="0">
                <a:latin typeface="HGｺﾞｼｯｸM" panose="020B0609000000000000" pitchFamily="49" charset="-128"/>
                <a:ea typeface="HGｺﾞｼｯｸM" panose="020B0609000000000000" pitchFamily="49" charset="-128"/>
              </a:rPr>
              <a:t>:</a:t>
            </a:r>
            <a:r>
              <a:rPr kumimoji="1" lang="ja-JP" altLang="en-US" sz="900" dirty="0">
                <a:latin typeface="HGｺﾞｼｯｸM" panose="020B0609000000000000" pitchFamily="49" charset="-128"/>
                <a:ea typeface="HGｺﾞｼｯｸM" panose="020B0609000000000000" pitchFamily="49" charset="-128"/>
              </a:rPr>
              <a:t>億円）</a:t>
            </a:r>
          </a:p>
        </p:txBody>
      </p:sp>
      <p:sp>
        <p:nvSpPr>
          <p:cNvPr id="29" name="正方形/長方形 28">
            <a:extLst>
              <a:ext uri="{FF2B5EF4-FFF2-40B4-BE49-F238E27FC236}">
                <a16:creationId xmlns:a16="http://schemas.microsoft.com/office/drawing/2014/main" id="{779ECDCF-887E-4FC6-90AB-D08A28CD27DA}"/>
              </a:ext>
            </a:extLst>
          </p:cNvPr>
          <p:cNvSpPr/>
          <p:nvPr/>
        </p:nvSpPr>
        <p:spPr>
          <a:xfrm>
            <a:off x="76817" y="5392409"/>
            <a:ext cx="8958950" cy="141579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dirty="0"/>
          </a:p>
        </p:txBody>
      </p:sp>
      <p:sp>
        <p:nvSpPr>
          <p:cNvPr id="30" name="正方形/長方形 29">
            <a:extLst>
              <a:ext uri="{FF2B5EF4-FFF2-40B4-BE49-F238E27FC236}">
                <a16:creationId xmlns:a16="http://schemas.microsoft.com/office/drawing/2014/main" id="{96D33619-AA30-429E-992B-48F532C03625}"/>
              </a:ext>
            </a:extLst>
          </p:cNvPr>
          <p:cNvSpPr/>
          <p:nvPr/>
        </p:nvSpPr>
        <p:spPr>
          <a:xfrm>
            <a:off x="66489" y="5366652"/>
            <a:ext cx="1178283" cy="33704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b="1" dirty="0">
                <a:latin typeface="HGｺﾞｼｯｸM" panose="020B0609000000000000" pitchFamily="49" charset="-128"/>
                <a:ea typeface="HGｺﾞｼｯｸM" panose="020B0609000000000000" pitchFamily="49" charset="-128"/>
              </a:rPr>
              <a:t>【</a:t>
            </a:r>
            <a:r>
              <a:rPr kumimoji="1" lang="ja-JP" altLang="en-US" sz="1400" b="1" dirty="0">
                <a:latin typeface="HGｺﾞｼｯｸM" panose="020B0609000000000000" pitchFamily="49" charset="-128"/>
                <a:ea typeface="HGｺﾞｼｯｸM" panose="020B0609000000000000" pitchFamily="49" charset="-128"/>
              </a:rPr>
              <a:t>改訂案</a:t>
            </a:r>
            <a:r>
              <a:rPr kumimoji="1" lang="en-US" altLang="ja-JP" sz="1400" b="1" dirty="0">
                <a:latin typeface="HGｺﾞｼｯｸM" panose="020B0609000000000000" pitchFamily="49" charset="-128"/>
                <a:ea typeface="HGｺﾞｼｯｸM" panose="020B0609000000000000" pitchFamily="49" charset="-128"/>
              </a:rPr>
              <a:t>】</a:t>
            </a:r>
          </a:p>
        </p:txBody>
      </p:sp>
      <p:sp>
        <p:nvSpPr>
          <p:cNvPr id="33" name="四角形: 角を丸くする 32">
            <a:extLst>
              <a:ext uri="{FF2B5EF4-FFF2-40B4-BE49-F238E27FC236}">
                <a16:creationId xmlns:a16="http://schemas.microsoft.com/office/drawing/2014/main" id="{C430EF27-06D1-439E-9048-DF356D4EB25F}"/>
              </a:ext>
            </a:extLst>
          </p:cNvPr>
          <p:cNvSpPr/>
          <p:nvPr/>
        </p:nvSpPr>
        <p:spPr>
          <a:xfrm>
            <a:off x="154687" y="5658591"/>
            <a:ext cx="4058291" cy="1100191"/>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ⅳ</a:t>
            </a:r>
            <a:r>
              <a:rPr kumimoji="1" lang="ja-JP" altLang="en-US" sz="1200" b="0"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共同発行債については、持ち寄り額の上限とする</a:t>
            </a:r>
            <a:endParaRPr kumimoji="1" lang="en-US" altLang="ja-JP"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HGPｺﾞｼｯｸM" panose="020B0600000000000000" pitchFamily="50" charset="-128"/>
                <a:ea typeface="HGPｺﾞｼｯｸM" panose="020B0600000000000000" pitchFamily="50" charset="-128"/>
              </a:rPr>
              <a:t>（考え方）</a:t>
            </a:r>
            <a:endParaRPr lang="en-US" altLang="ja-JP" sz="1200" b="1"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　共同発行債については、地方債市場における</a:t>
            </a:r>
            <a:endParaRPr kumimoji="1" lang="en-US" altLang="ja-JP"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　ベンチマーク債としての地位確立と安定消化を促進する</a:t>
            </a:r>
            <a:endParaRPr kumimoji="1" lang="en-US" altLang="ja-JP"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　立場から、持ち寄り額の上限を計上する。</a:t>
            </a:r>
            <a:endParaRPr kumimoji="1" lang="en-US" altLang="ja-JP"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p:txBody>
      </p:sp>
      <p:sp>
        <p:nvSpPr>
          <p:cNvPr id="34" name="四角形: 角を丸くする 33">
            <a:extLst>
              <a:ext uri="{FF2B5EF4-FFF2-40B4-BE49-F238E27FC236}">
                <a16:creationId xmlns:a16="http://schemas.microsoft.com/office/drawing/2014/main" id="{00D90B52-A00E-4AE9-84B6-DA803EDA5BB8}"/>
              </a:ext>
            </a:extLst>
          </p:cNvPr>
          <p:cNvSpPr/>
          <p:nvPr/>
        </p:nvSpPr>
        <p:spPr>
          <a:xfrm>
            <a:off x="4762464" y="5665734"/>
            <a:ext cx="4166072" cy="1088759"/>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ⅳ</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rPr>
              <a:t>共同発行債の額を設定</a:t>
            </a:r>
            <a:endParaRPr kumimoji="1" lang="en-US" altLang="ja-JP"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（考え方）</a:t>
            </a:r>
            <a:endParaRPr kumimoji="1" lang="en-US" altLang="ja-JP" sz="1200" b="1" i="0"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rPr>
              <a:t>地方債のベンチマーク債として定着している</a:t>
            </a:r>
            <a:endParaRPr kumimoji="1" lang="en-US" altLang="ja-JP"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rgbClr val="FF0000"/>
                </a:solidFill>
                <a:latin typeface="HGPｺﾞｼｯｸM" panose="020B0600000000000000" pitchFamily="50" charset="-128"/>
                <a:ea typeface="HGPｺﾞｼｯｸM" panose="020B0600000000000000" pitchFamily="50" charset="-128"/>
              </a:rPr>
              <a:t>　</a:t>
            </a:r>
            <a:r>
              <a:rPr kumimoji="1" lang="ja-JP" altLang="en-US"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rPr>
              <a:t>共同発行債については、引き続き地方債市場の発展に</a:t>
            </a:r>
            <a:endParaRPr kumimoji="1" lang="en-US" altLang="ja-JP"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rgbClr val="FF0000"/>
                </a:solidFill>
                <a:latin typeface="HGPｺﾞｼｯｸM" panose="020B0600000000000000" pitchFamily="50" charset="-128"/>
                <a:ea typeface="HGPｺﾞｼｯｸM" panose="020B0600000000000000" pitchFamily="50" charset="-128"/>
              </a:rPr>
              <a:t>　</a:t>
            </a:r>
            <a:r>
              <a:rPr kumimoji="1" lang="ja-JP" altLang="en-US" sz="1200" b="1" i="0" u="sng" strike="noStrike" kern="1200" cap="none" spc="0" normalizeH="0" baseline="0" noProof="0" dirty="0">
                <a:ln>
                  <a:noFill/>
                </a:ln>
                <a:solidFill>
                  <a:srgbClr val="FF0000"/>
                </a:solidFill>
                <a:effectLst/>
                <a:uLnTx/>
                <a:uFillTx/>
                <a:latin typeface="HGPｺﾞｼｯｸM" panose="020B0600000000000000" pitchFamily="50" charset="-128"/>
                <a:ea typeface="HGPｺﾞｼｯｸM" panose="020B0600000000000000" pitchFamily="50" charset="-128"/>
                <a:cs typeface="+mn-cs"/>
              </a:rPr>
              <a:t>貢献する観点から、持ち寄り額を設定する。</a:t>
            </a:r>
            <a:endParaRPr lang="en-US" altLang="ja-JP" sz="1200" b="1" u="sng" dirty="0">
              <a:solidFill>
                <a:srgbClr val="FF0000"/>
              </a:solidFill>
              <a:latin typeface="HGPｺﾞｼｯｸM" panose="020B0600000000000000" pitchFamily="50" charset="-128"/>
              <a:ea typeface="HGPｺﾞｼｯｸM" panose="020B0600000000000000" pitchFamily="50" charset="-128"/>
            </a:endParaRPr>
          </a:p>
        </p:txBody>
      </p:sp>
      <p:sp>
        <p:nvSpPr>
          <p:cNvPr id="35" name="矢印: 右 34">
            <a:extLst>
              <a:ext uri="{FF2B5EF4-FFF2-40B4-BE49-F238E27FC236}">
                <a16:creationId xmlns:a16="http://schemas.microsoft.com/office/drawing/2014/main" id="{A2853567-BD97-45E0-9420-B445D450911D}"/>
              </a:ext>
            </a:extLst>
          </p:cNvPr>
          <p:cNvSpPr/>
          <p:nvPr/>
        </p:nvSpPr>
        <p:spPr>
          <a:xfrm>
            <a:off x="4296895" y="5981926"/>
            <a:ext cx="406205" cy="453519"/>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2186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AE6FAE95-F9F4-4A99-A124-701A698E5F6A}"/>
              </a:ext>
            </a:extLst>
          </p:cNvPr>
          <p:cNvPicPr>
            <a:picLocks noChangeAspect="1"/>
          </p:cNvPicPr>
          <p:nvPr/>
        </p:nvPicPr>
        <p:blipFill>
          <a:blip r:embed="rId2"/>
          <a:stretch>
            <a:fillRect/>
          </a:stretch>
        </p:blipFill>
        <p:spPr>
          <a:xfrm>
            <a:off x="0" y="253160"/>
            <a:ext cx="9144000" cy="6604840"/>
          </a:xfrm>
          <a:prstGeom prst="rect">
            <a:avLst/>
          </a:prstGeom>
        </p:spPr>
      </p:pic>
    </p:spTree>
    <p:extLst>
      <p:ext uri="{BB962C8B-B14F-4D97-AF65-F5344CB8AC3E}">
        <p14:creationId xmlns:p14="http://schemas.microsoft.com/office/powerpoint/2010/main" val="10028361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4155</TotalTime>
  <Words>491</Words>
  <Application>Microsoft Office PowerPoint</Application>
  <PresentationFormat>画面に合わせる (4:3)</PresentationFormat>
  <Paragraphs>90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HGｺﾞｼｯｸM</vt:lpstr>
      <vt:lpstr>ＭＳ ゴシック</vt:lpstr>
      <vt:lpstr>Arial</vt:lpstr>
      <vt:lpstr>Calibri</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桑原　健太</cp:lastModifiedBy>
  <cp:revision>594</cp:revision>
  <cp:lastPrinted>2025-01-20T03:00:15Z</cp:lastPrinted>
  <dcterms:created xsi:type="dcterms:W3CDTF">2017-11-17T05:28:07Z</dcterms:created>
  <dcterms:modified xsi:type="dcterms:W3CDTF">2025-03-26T12:41:49Z</dcterms:modified>
</cp:coreProperties>
</file>