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7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8" autoAdjust="0"/>
    <p:restoredTop sz="94434" autoAdjust="0"/>
  </p:normalViewPr>
  <p:slideViewPr>
    <p:cSldViewPr snapToGrid="0">
      <p:cViewPr varScale="1">
        <p:scale>
          <a:sx n="115" d="100"/>
          <a:sy n="115" d="100"/>
        </p:scale>
        <p:origin x="1734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2025/1/20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2025/1/20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84071" y="575339"/>
            <a:ext cx="10183766" cy="16049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　  　</a:t>
            </a:r>
            <a:r>
              <a:rPr lang="ja-JP" altLang="en-US" sz="1600" dirty="0"/>
              <a:t>　</a:t>
            </a:r>
            <a:endParaRPr lang="en-US" altLang="ja-JP" sz="1600" dirty="0"/>
          </a:p>
          <a:p>
            <a:endParaRPr lang="en-US" altLang="ja-JP" sz="400" dirty="0"/>
          </a:p>
          <a:p>
            <a:pPr>
              <a:lnSpc>
                <a:spcPts val="1600"/>
              </a:lnSpc>
            </a:pPr>
            <a:r>
              <a:rPr lang="ja-JP" altLang="en-US" sz="1400" dirty="0"/>
              <a:t>　　　</a:t>
            </a:r>
            <a:r>
              <a:rPr lang="ja-JP" altLang="en-US" sz="1200" dirty="0"/>
              <a:t>○　発行額の減額</a:t>
            </a:r>
            <a:r>
              <a:rPr lang="ja-JP" altLang="en-US" sz="1200" dirty="0">
                <a:latin typeface="+mn-ea"/>
                <a:ea typeface="+mn-ea"/>
              </a:rPr>
              <a:t>（４，６２０億円　→　４，０７０億円）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/>
              <a:t>　　　　・  第２３回大阪府財務マネジメント委員会で示した大阪府債発行計画（案）において</a:t>
            </a:r>
            <a:r>
              <a:rPr lang="ja-JP" altLang="en-US" sz="1200" dirty="0">
                <a:latin typeface="+mn-ea"/>
                <a:ea typeface="+mn-ea"/>
              </a:rPr>
              <a:t>、臨時財政対策債（</a:t>
            </a:r>
            <a:r>
              <a:rPr lang="en-US" altLang="ja-JP" sz="1200" dirty="0">
                <a:latin typeface="+mn-ea"/>
                <a:ea typeface="+mn-ea"/>
              </a:rPr>
              <a:t>※</a:t>
            </a:r>
            <a:r>
              <a:rPr lang="ja-JP" altLang="en-US" sz="1200" dirty="0">
                <a:latin typeface="+mn-ea"/>
                <a:ea typeface="+mn-ea"/>
              </a:rPr>
              <a:t>）に係る大阪府への公的資金の配分額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+mn-ea"/>
                <a:ea typeface="+mn-ea"/>
              </a:rPr>
              <a:t>　　　　　　は未確定であったため、配分額を</a:t>
            </a:r>
            <a:r>
              <a:rPr lang="en-US" altLang="ja-JP" sz="1200" dirty="0">
                <a:latin typeface="+mn-ea"/>
                <a:ea typeface="+mn-ea"/>
              </a:rPr>
              <a:t>±α</a:t>
            </a:r>
            <a:r>
              <a:rPr lang="ja-JP" altLang="en-US" sz="1200" dirty="0">
                <a:latin typeface="+mn-ea"/>
                <a:ea typeface="+mn-ea"/>
              </a:rPr>
              <a:t>とし、確定後フレックス枠で調整することとした。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/>
              <a:t>　　　　・  その後、公的資金が</a:t>
            </a:r>
            <a:r>
              <a:rPr lang="ja-JP" altLang="en-US" sz="1200" dirty="0">
                <a:latin typeface="+mn-ea"/>
                <a:ea typeface="+mn-ea"/>
              </a:rPr>
              <a:t>約１０５億円配分されたことや、事業費の確定による資金需要の減少、収支改善による発行抑制等を行った結果として</a:t>
            </a:r>
            <a:endParaRPr lang="en-US" altLang="ja-JP" sz="12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+mn-ea"/>
                <a:ea typeface="+mn-ea"/>
              </a:rPr>
              <a:t>　　　　　　フレックス枠での発行額は２５０億円となった。</a:t>
            </a:r>
            <a:endParaRPr lang="en-US" altLang="ja-JP" sz="1200" dirty="0"/>
          </a:p>
          <a:p>
            <a:pPr>
              <a:lnSpc>
                <a:spcPts val="1600"/>
              </a:lnSpc>
            </a:pPr>
            <a:r>
              <a:rPr lang="ja-JP" altLang="en-US" sz="900" dirty="0"/>
              <a:t>　　　　　　　　　（</a:t>
            </a:r>
            <a:r>
              <a:rPr lang="en-US" altLang="ja-JP" sz="900" dirty="0"/>
              <a:t>※</a:t>
            </a:r>
            <a:r>
              <a:rPr lang="ja-JP" altLang="en-US" sz="900" dirty="0"/>
              <a:t>）　地方一般財源の不足に対処するため、投資的経費以外の経費にも充てられる地方財政法５条の特例として発行される地方債</a:t>
            </a:r>
            <a:endParaRPr lang="en-US" altLang="ja-JP" sz="900" dirty="0"/>
          </a:p>
        </p:txBody>
      </p:sp>
      <p:sp>
        <p:nvSpPr>
          <p:cNvPr id="20" name="フローチャート : 代替処理 19"/>
          <p:cNvSpPr/>
          <p:nvPr/>
        </p:nvSpPr>
        <p:spPr bwMode="auto">
          <a:xfrm>
            <a:off x="183600" y="394329"/>
            <a:ext cx="9462678" cy="289435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令和６年度における府債発行について</a:t>
            </a:r>
          </a:p>
        </p:txBody>
      </p:sp>
      <p:sp>
        <p:nvSpPr>
          <p:cNvPr id="21" name="テキスト ボックス 16"/>
          <p:cNvSpPr txBox="1">
            <a:spLocks noChangeArrowheads="1"/>
          </p:cNvSpPr>
          <p:nvPr/>
        </p:nvSpPr>
        <p:spPr bwMode="auto">
          <a:xfrm>
            <a:off x="8374012" y="357982"/>
            <a:ext cx="1262048" cy="3023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sz="1800" b="1" dirty="0">
                <a:effectLst/>
                <a:latin typeface="ＭＳ ゴシック"/>
                <a:ea typeface="ＭＳ Ｐゴシック"/>
                <a:cs typeface="Times New Roman"/>
              </a:rPr>
              <a:t>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13192" y="2259613"/>
            <a:ext cx="8793516" cy="416707"/>
            <a:chOff x="536993" y="2229735"/>
            <a:chExt cx="9015284" cy="381126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536993" y="2229735"/>
              <a:ext cx="5631325" cy="30434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ja-JP" altLang="en-US" sz="1200" dirty="0"/>
                <a:t>＜　</a:t>
              </a:r>
              <a:r>
                <a:rPr lang="ja-JP" altLang="en-US" sz="1200" u="sng" dirty="0"/>
                <a:t>第２３回大阪府財務マネジメント委員会（令和６年２月５日）時点</a:t>
              </a:r>
              <a:r>
                <a:rPr lang="ja-JP" altLang="en-US" sz="1200" dirty="0"/>
                <a:t>　＞</a:t>
              </a:r>
              <a:endParaRPr kumimoji="1" lang="ja-JP" altLang="en-US" sz="120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8698720" y="2380028"/>
              <a:ext cx="853557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/>
                <a:t>（単位：億円）</a:t>
              </a: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624446" y="4521313"/>
            <a:ext cx="1766770" cy="25956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1200" dirty="0"/>
              <a:t>＜　</a:t>
            </a:r>
            <a:r>
              <a:rPr lang="ja-JP" altLang="en-US" sz="1200" u="sng" dirty="0"/>
              <a:t>最終見込み</a:t>
            </a:r>
            <a:r>
              <a:rPr lang="ja-JP" altLang="en-US" sz="1200" dirty="0"/>
              <a:t>　＞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574148" y="4636107"/>
            <a:ext cx="831187" cy="216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（単位：億円）</a:t>
            </a:r>
          </a:p>
        </p:txBody>
      </p:sp>
      <p:sp>
        <p:nvSpPr>
          <p:cNvPr id="32" name="下矢印 31"/>
          <p:cNvSpPr/>
          <p:nvPr/>
        </p:nvSpPr>
        <p:spPr>
          <a:xfrm>
            <a:off x="4351749" y="4418993"/>
            <a:ext cx="1191247" cy="182334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183600" y="885371"/>
            <a:ext cx="9462678" cy="577493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835DA74-3244-4970-895B-9D55DF7C4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46" y="4829242"/>
            <a:ext cx="8657108" cy="177826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5B589F5-43E2-40FC-B8ED-D2631C1C9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192" y="2592373"/>
            <a:ext cx="8668362" cy="177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8154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219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2021-01-25T02:03:40Z</dcterms:created>
  <dcterms:modified xsi:type="dcterms:W3CDTF">2025-01-20T01:20:48Z</dcterms:modified>
</cp:coreProperties>
</file>