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07" r:id="rId2"/>
    <p:sldId id="404" r:id="rId3"/>
    <p:sldId id="402" r:id="rId4"/>
    <p:sldId id="405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  <a:srgbClr val="EAEF11"/>
    <a:srgbClr val="00FFFF"/>
    <a:srgbClr val="FB8605"/>
    <a:srgbClr val="0066FF"/>
    <a:srgbClr val="00CC00"/>
    <a:srgbClr val="FFFF66"/>
    <a:srgbClr val="FFFF99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91" autoAdjust="0"/>
    <p:restoredTop sz="93601" autoAdjust="0"/>
  </p:normalViewPr>
  <p:slideViewPr>
    <p:cSldViewPr snapToGrid="0">
      <p:cViewPr>
        <p:scale>
          <a:sx n="140" d="100"/>
          <a:sy n="140" d="100"/>
        </p:scale>
        <p:origin x="714" y="-1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DF6FD59-C29F-41C8-97DE-04BEBB54002B}" type="datetimeFigureOut">
              <a:rPr lang="ja-JP" altLang="en-US"/>
              <a:pPr/>
              <a:t>2025/1/22</a:t>
            </a:fld>
            <a:endParaRPr lang="en-US" altLang="ja-JP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9403420-0162-444F-9F63-5691F90F5DD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193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31" tIns="44166" rIns="88331" bIns="44166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endParaRPr lang="en-US" altLang="ja-JP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31" tIns="44166" rIns="88331" bIns="44166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endParaRPr lang="en-US" altLang="ja-JP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848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31" tIns="44166" rIns="88331" bIns="44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31" tIns="44166" rIns="88331" bIns="44166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endParaRPr lang="en-US" altLang="ja-JP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31" tIns="44166" rIns="88331" bIns="44166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fld id="{32FB620B-A58B-4A04-8599-5E0DE77F85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0760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B620B-A58B-4A04-8599-5E0DE77F85F6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0134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B620B-A58B-4A04-8599-5E0DE77F85F6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338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42F01-0121-416E-B3A4-AAAB165A6FB1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20E24-DC01-4EB0-9FBC-E8989ADBD6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501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80B3F-BF9A-499F-97C2-EC615CFF2F4D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14638-10BA-4259-973D-892BB29E46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855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61405-6E39-4A25-97F8-4583FF1D2D5E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36C7-7A2B-4E24-AF55-51B8B5F5E9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183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0B0FA-A0F7-4983-895C-750382BD20C3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0AB7F-FD1D-4B22-A475-CA7B61D48F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894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A9335-FB69-4DDB-8947-76D670C61650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F49AF-AA63-4EC0-9F87-4D7F771286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160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F220F6-5B80-4713-A16A-6DF41E96FB2D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FB217-424F-40B5-A571-9963A3E8F1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282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33569-5644-465C-BE84-0FAE4FBD9CC7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DDF47-2B06-44CD-85F3-4A0786A8F3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481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D1263-B08D-41A1-8AED-2CE4A26FA56D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7AE5A-1EBD-47C9-AE81-5280EF8F6B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190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06BAC-9FE9-46AE-8F62-4A78AD57968C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7F7B-CB52-4430-A467-F565A6C358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415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FA38D-8C8B-4D3A-92B3-27DB20D6CE91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4B967-0B36-402B-A48C-449C530588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462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F5538-5432-49D4-B37B-2B05044CADE9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212FE-6592-4CBD-8825-4FAF1A870B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820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fld id="{59C05C2C-F2C1-4193-9CD4-3967EC0B901D}" type="datetime1">
              <a:rPr lang="ja-JP" altLang="en-US" smtClean="0"/>
              <a:pPr/>
              <a:t>2025/1/22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2FB27819-EE6E-4A91-9B04-7197AD2073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ローチャート : 代替処理 19"/>
          <p:cNvSpPr/>
          <p:nvPr/>
        </p:nvSpPr>
        <p:spPr bwMode="auto">
          <a:xfrm>
            <a:off x="112002" y="473865"/>
            <a:ext cx="9705529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直近の大阪府債の状況等について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96347" y="6532210"/>
            <a:ext cx="878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－１－</a:t>
            </a:r>
            <a:endParaRPr kumimoji="1" lang="ja-JP" altLang="en-US" sz="1400" dirty="0"/>
          </a:p>
        </p:txBody>
      </p:sp>
      <p:sp>
        <p:nvSpPr>
          <p:cNvPr id="2" name="正方形/長方形 1"/>
          <p:cNvSpPr/>
          <p:nvPr/>
        </p:nvSpPr>
        <p:spPr>
          <a:xfrm>
            <a:off x="278647" y="799763"/>
            <a:ext cx="9372238" cy="5124480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ja-JP" sz="1600" dirty="0"/>
              <a:t>＜これまでの経過</a:t>
            </a:r>
            <a:r>
              <a:rPr lang="ja-JP" altLang="en-US" sz="1600" dirty="0"/>
              <a:t>＞</a:t>
            </a:r>
            <a:endParaRPr lang="en-US" altLang="ja-JP" sz="600" dirty="0"/>
          </a:p>
          <a:p>
            <a:endParaRPr lang="en-US" altLang="ja-JP" sz="600" dirty="0"/>
          </a:p>
          <a:p>
            <a:pPr marL="2246313" indent="-2246313"/>
            <a:r>
              <a:rPr lang="ja-JP" altLang="en-US" sz="1500" dirty="0"/>
              <a:t>（令和６年）</a:t>
            </a:r>
            <a:endParaRPr lang="en-US" altLang="ja-JP" sz="1500" dirty="0"/>
          </a:p>
          <a:p>
            <a:pPr marL="2246313" indent="-2246313"/>
            <a:endParaRPr lang="en-US" altLang="ja-JP" sz="400" dirty="0">
              <a:solidFill>
                <a:srgbClr val="FF0000"/>
              </a:solidFill>
            </a:endParaRPr>
          </a:p>
          <a:p>
            <a:pPr marL="2246313" indent="-2246313"/>
            <a:r>
              <a:rPr lang="ja-JP" altLang="en-US" sz="1600" dirty="0">
                <a:solidFill>
                  <a:srgbClr val="FF0000"/>
                </a:solidFill>
              </a:rPr>
              <a:t>　</a:t>
            </a:r>
            <a:r>
              <a:rPr lang="ja-JP" altLang="en-US" sz="1500" dirty="0"/>
              <a:t>・　　２月　５日　　　　第２３回　大阪府財務マネジメント委員会開催</a:t>
            </a:r>
            <a:endParaRPr lang="en-US" altLang="ja-JP" sz="1500" dirty="0"/>
          </a:p>
          <a:p>
            <a:pPr marL="2246313" indent="-2246313"/>
            <a:endParaRPr lang="en-US" altLang="ja-JP" sz="1500" dirty="0">
              <a:solidFill>
                <a:srgbClr val="FF0000"/>
              </a:solidFill>
            </a:endParaRPr>
          </a:p>
          <a:p>
            <a:pPr marL="2246313" indent="-2246313"/>
            <a:r>
              <a:rPr lang="ja-JP" altLang="en-US" sz="1500" dirty="0"/>
              <a:t>　・　　３月１９日　　　　日銀　金融政策決定会合</a:t>
            </a:r>
            <a:endParaRPr lang="en-US" altLang="ja-JP" sz="1500" dirty="0"/>
          </a:p>
          <a:p>
            <a:pPr marL="2246313" indent="-2246313"/>
            <a:r>
              <a:rPr lang="ja-JP" altLang="en-US" sz="1500" dirty="0"/>
              <a:t>　　　　　　　　　　　　　　　⇒　マイナス金利政策の解除、イールドカーブ・コントロール（</a:t>
            </a:r>
            <a:r>
              <a:rPr lang="en-US" altLang="ja-JP" sz="1500" dirty="0"/>
              <a:t>YCC</a:t>
            </a:r>
            <a:r>
              <a:rPr lang="ja-JP" altLang="en-US" sz="1500" dirty="0"/>
              <a:t>）の撤廃</a:t>
            </a:r>
            <a:endParaRPr lang="en-US" altLang="ja-JP" sz="1500" dirty="0"/>
          </a:p>
          <a:p>
            <a:pPr marL="2246313" indent="-2246313"/>
            <a:endParaRPr lang="en-US" altLang="ja-JP" sz="1500" dirty="0">
              <a:solidFill>
                <a:srgbClr val="FF0000"/>
              </a:solidFill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</a:rPr>
              <a:t>　</a:t>
            </a:r>
            <a:r>
              <a:rPr lang="ja-JP" altLang="en-US" sz="1500" dirty="0"/>
              <a:t>・　　７月３１日　　　　日銀　金融政策決定会合</a:t>
            </a:r>
            <a:endParaRPr lang="en-US" altLang="ja-JP" sz="1500" dirty="0"/>
          </a:p>
          <a:p>
            <a:pPr marL="2246313" indent="-2246313"/>
            <a:r>
              <a:rPr lang="ja-JP" altLang="en-US" sz="1500" dirty="0"/>
              <a:t>　　　　　　　　　　　　　　　⇒　</a:t>
            </a:r>
            <a:r>
              <a:rPr lang="ja-JP" altLang="en-US" sz="1500" b="0" i="0" dirty="0">
                <a:effectLst/>
                <a:latin typeface="+mn-ea"/>
                <a:ea typeface="+mn-ea"/>
              </a:rPr>
              <a:t>政策金利を</a:t>
            </a:r>
            <a:r>
              <a:rPr lang="ja-JP" altLang="en-US" sz="1500" dirty="0">
                <a:latin typeface="+mn-ea"/>
                <a:ea typeface="+mn-ea"/>
              </a:rPr>
              <a:t>０．２５</a:t>
            </a:r>
            <a:r>
              <a:rPr lang="ja-JP" altLang="en-US" sz="1500" b="0" i="0" dirty="0">
                <a:effectLst/>
                <a:latin typeface="+mn-ea"/>
                <a:ea typeface="+mn-ea"/>
              </a:rPr>
              <a:t>％程度とする利上げを決定</a:t>
            </a:r>
            <a:endParaRPr lang="en-US" altLang="ja-JP" sz="1500" b="0" i="0" dirty="0">
              <a:effectLst/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>
                <a:latin typeface="+mn-ea"/>
                <a:ea typeface="+mn-ea"/>
              </a:rPr>
              <a:t>　　　　　　　　　　　　　　　　　 長</a:t>
            </a:r>
            <a:r>
              <a:rPr lang="ja-JP" altLang="en-US" sz="1500" b="0" i="0" dirty="0">
                <a:effectLst/>
                <a:latin typeface="+mn-ea"/>
                <a:ea typeface="+mn-ea"/>
              </a:rPr>
              <a:t>期国債買入れの減額計画の決定</a:t>
            </a:r>
            <a:endParaRPr lang="en-US" altLang="ja-JP" sz="1500" b="0" i="0" dirty="0">
              <a:effectLst/>
              <a:latin typeface="+mn-ea"/>
              <a:ea typeface="+mn-ea"/>
            </a:endParaRPr>
          </a:p>
          <a:p>
            <a:pPr marL="2246313" indent="-2246313"/>
            <a:endParaRPr lang="en-US" altLang="ja-JP" sz="1500" b="0" i="0" dirty="0">
              <a:effectLst/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/>
              <a:t>　・　　８月　５日　　　　</a:t>
            </a:r>
            <a:r>
              <a:rPr lang="ja-JP" altLang="en-US" sz="1500" b="0" i="0" dirty="0">
                <a:effectLst/>
                <a:latin typeface="+mn-ea"/>
                <a:ea typeface="+mn-ea"/>
              </a:rPr>
              <a:t>日経平均が過去最大の下落幅を記録</a:t>
            </a:r>
            <a:endParaRPr lang="en-US" altLang="ja-JP" sz="1500" b="0" i="0" dirty="0">
              <a:effectLst/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endParaRPr lang="en-US" altLang="ja-JP" sz="150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lang="ja-JP" altLang="en-US" sz="1500" dirty="0"/>
              <a:t>・　１０月　１日　　　　石破内閣発足</a:t>
            </a:r>
            <a:endParaRPr lang="en-US" altLang="ja-JP" sz="1500" dirty="0"/>
          </a:p>
          <a:p>
            <a:pPr marL="2246313" indent="-2246313"/>
            <a:endParaRPr lang="en-US" altLang="ja-JP" sz="150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lang="ja-JP" altLang="en-US" sz="1500" dirty="0">
                <a:latin typeface="+mn-ea"/>
                <a:ea typeface="+mn-ea"/>
              </a:rPr>
              <a:t>・　１０月２７日　　　　衆院選で、与党の議席が</a:t>
            </a:r>
            <a:r>
              <a:rPr lang="en-US" altLang="ja-JP" sz="1500" dirty="0">
                <a:latin typeface="+mn-ea"/>
                <a:ea typeface="+mn-ea"/>
              </a:rPr>
              <a:t>15</a:t>
            </a:r>
            <a:r>
              <a:rPr lang="ja-JP" altLang="en-US" sz="1500" dirty="0">
                <a:latin typeface="+mn-ea"/>
                <a:ea typeface="+mn-ea"/>
              </a:rPr>
              <a:t>年ぶりに過半数割れ</a:t>
            </a:r>
            <a:endParaRPr lang="en-US" altLang="ja-JP" sz="1500" dirty="0">
              <a:latin typeface="+mn-ea"/>
              <a:ea typeface="+mn-ea"/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</a:rPr>
              <a:t>　</a:t>
            </a:r>
            <a:endParaRPr lang="en-US" altLang="ja-JP" sz="1500" dirty="0">
              <a:solidFill>
                <a:srgbClr val="FF0000"/>
              </a:solidFill>
            </a:endParaRPr>
          </a:p>
          <a:p>
            <a:pPr marL="2246313" indent="-2246313"/>
            <a:r>
              <a:rPr lang="ja-JP" altLang="en-US" sz="1500" dirty="0">
                <a:solidFill>
                  <a:srgbClr val="FF0000"/>
                </a:solidFill>
              </a:rPr>
              <a:t>　</a:t>
            </a:r>
            <a:r>
              <a:rPr lang="ja-JP" altLang="en-US" sz="1500" dirty="0"/>
              <a:t>・　１１月　５日　　　　米大統領選、トランプ候補が</a:t>
            </a:r>
            <a:r>
              <a:rPr lang="en-US" altLang="ja-JP" sz="1500" dirty="0"/>
              <a:t>4</a:t>
            </a:r>
            <a:r>
              <a:rPr lang="ja-JP" altLang="en-US" sz="1500" dirty="0"/>
              <a:t>年ぶりの大統領に返り咲き</a:t>
            </a:r>
            <a:endParaRPr lang="en-US" altLang="ja-JP" sz="1500" dirty="0"/>
          </a:p>
          <a:p>
            <a:pPr marL="2246313" indent="-2246313"/>
            <a:endParaRPr lang="en-US" altLang="ja-JP" sz="1500" dirty="0"/>
          </a:p>
          <a:p>
            <a:pPr marL="2246313" indent="-2246313"/>
            <a:r>
              <a:rPr lang="ja-JP" altLang="en-US" sz="1500" dirty="0"/>
              <a:t>（令和７年）</a:t>
            </a:r>
            <a:endParaRPr lang="en-US" altLang="ja-JP" sz="1500" dirty="0"/>
          </a:p>
          <a:p>
            <a:pPr marL="2246313" indent="-2246313"/>
            <a:r>
              <a:rPr lang="ja-JP" altLang="en-US" sz="1500" dirty="0">
                <a:latin typeface="Arial" panose="020B0604020202020204" pitchFamily="34" charset="0"/>
              </a:rPr>
              <a:t>　</a:t>
            </a:r>
            <a:r>
              <a:rPr lang="ja-JP" altLang="en-US" sz="1500" dirty="0"/>
              <a:t>・　　１月２０日　　　　米トランプ大統領就任</a:t>
            </a:r>
            <a:endParaRPr lang="en-US" altLang="ja-JP" sz="15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16"/>
          <p:cNvSpPr txBox="1">
            <a:spLocks noChangeArrowheads="1"/>
          </p:cNvSpPr>
          <p:nvPr/>
        </p:nvSpPr>
        <p:spPr bwMode="auto">
          <a:xfrm>
            <a:off x="8638334" y="399492"/>
            <a:ext cx="1179195" cy="329756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800" b="1" dirty="0">
                <a:effectLst/>
                <a:latin typeface="ＭＳ ゴシック"/>
                <a:ea typeface="ＭＳ Ｐゴシック"/>
                <a:cs typeface="Times New Roman"/>
              </a:rPr>
              <a:t>資料</a:t>
            </a:r>
            <a:r>
              <a:rPr lang="ja-JP" altLang="en-US" sz="1800" b="1" dirty="0">
                <a:effectLst/>
                <a:latin typeface="ＭＳ ゴシック"/>
                <a:ea typeface="ＭＳ Ｐゴシック"/>
                <a:cs typeface="Times New Roman"/>
              </a:rPr>
              <a:t>１</a:t>
            </a:r>
            <a:endParaRPr lang="ja-JP" sz="1200" dirty="0">
              <a:effectLst/>
              <a:latin typeface="ＭＳ ゴシック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997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EA85C306-01AE-45B2-86AB-4DBCCCB51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34753"/>
            <a:ext cx="9906000" cy="5588494"/>
          </a:xfrm>
          <a:prstGeom prst="rect">
            <a:avLst/>
          </a:prstGeom>
        </p:spPr>
      </p:pic>
      <p:sp>
        <p:nvSpPr>
          <p:cNvPr id="20" name="フローチャート : 代替処理 19"/>
          <p:cNvSpPr/>
          <p:nvPr/>
        </p:nvSpPr>
        <p:spPr bwMode="auto">
          <a:xfrm>
            <a:off x="100235" y="136592"/>
            <a:ext cx="9705529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直近の大阪府債の状況等について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96347" y="6532210"/>
            <a:ext cx="878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－２－</a:t>
            </a:r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38364" y="1344316"/>
            <a:ext cx="31854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+mj-ea"/>
                <a:ea typeface="+mj-ea"/>
              </a:rPr>
              <a:t>※</a:t>
            </a:r>
            <a:r>
              <a:rPr lang="ja-JP" altLang="en-US" sz="900" dirty="0">
                <a:latin typeface="+mj-ea"/>
                <a:ea typeface="+mj-ea"/>
              </a:rPr>
              <a:t>国債（</a:t>
            </a:r>
            <a:r>
              <a:rPr lang="en-US" altLang="ja-JP" sz="900" dirty="0">
                <a:latin typeface="+mj-ea"/>
                <a:ea typeface="+mj-ea"/>
              </a:rPr>
              <a:t>10</a:t>
            </a:r>
            <a:r>
              <a:rPr lang="ja-JP" altLang="en-US" sz="900" dirty="0">
                <a:latin typeface="+mj-ea"/>
                <a:ea typeface="+mj-ea"/>
              </a:rPr>
              <a:t>年）は、各月の国債入札で決定した募入平均利回り</a:t>
            </a:r>
            <a:endParaRPr kumimoji="1" lang="ja-JP" altLang="en-US" sz="900" dirty="0">
              <a:latin typeface="+mj-ea"/>
              <a:ea typeface="+mj-ea"/>
            </a:endParaRPr>
          </a:p>
        </p:txBody>
      </p: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DE5E6B21-E990-4C1E-A4FA-2C7B5FE6E157}"/>
              </a:ext>
            </a:extLst>
          </p:cNvPr>
          <p:cNvGrpSpPr/>
          <p:nvPr/>
        </p:nvGrpSpPr>
        <p:grpSpPr>
          <a:xfrm>
            <a:off x="2114041" y="2052764"/>
            <a:ext cx="1679405" cy="3444646"/>
            <a:chOff x="2095187" y="2052764"/>
            <a:chExt cx="1679405" cy="3444646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9FBCBF9-1A1E-40A1-B466-588AAA8410E5}"/>
                </a:ext>
              </a:extLst>
            </p:cNvPr>
            <p:cNvSpPr txBox="1"/>
            <p:nvPr/>
          </p:nvSpPr>
          <p:spPr>
            <a:xfrm flipH="1">
              <a:off x="2095187" y="2052764"/>
              <a:ext cx="1679405" cy="5345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4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2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24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地政学リスクの上昇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（ロシアによるウクライナ侵攻）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DC2DE717-7C6D-4D6D-BEFF-2583DFA6F4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34889" y="2587317"/>
              <a:ext cx="1" cy="29100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C9BE8A-ED5C-4975-922B-1FCDC7AE3E18}"/>
              </a:ext>
            </a:extLst>
          </p:cNvPr>
          <p:cNvGrpSpPr/>
          <p:nvPr/>
        </p:nvGrpSpPr>
        <p:grpSpPr>
          <a:xfrm>
            <a:off x="3474372" y="5133125"/>
            <a:ext cx="1272675" cy="369332"/>
            <a:chOff x="3573568" y="4241579"/>
            <a:chExt cx="1272675" cy="369332"/>
          </a:xfrm>
        </p:grpSpPr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1614B9EC-5B99-4CDF-B99D-C8856AFD65C0}"/>
                </a:ext>
              </a:extLst>
            </p:cNvPr>
            <p:cNvCxnSpPr>
              <a:cxnSpLocks/>
              <a:endCxn id="36" idx="3"/>
            </p:cNvCxnSpPr>
            <p:nvPr/>
          </p:nvCxnSpPr>
          <p:spPr>
            <a:xfrm>
              <a:off x="3573568" y="4356459"/>
              <a:ext cx="83033" cy="697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93C76CF0-A6E3-4E9E-9454-2D76D98D7604}"/>
                </a:ext>
              </a:extLst>
            </p:cNvPr>
            <p:cNvSpPr txBox="1"/>
            <p:nvPr/>
          </p:nvSpPr>
          <p:spPr>
            <a:xfrm flipH="1">
              <a:off x="3656601" y="4241579"/>
              <a:ext cx="1189642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900" dirty="0">
                  <a:latin typeface="+mn-ea"/>
                  <a:ea typeface="+mn-ea"/>
                </a:rPr>
                <a:t>5</a:t>
              </a:r>
              <a:r>
                <a:rPr lang="ja-JP" altLang="en-US" sz="900" dirty="0">
                  <a:latin typeface="+mn-ea"/>
                  <a:ea typeface="+mn-ea"/>
                </a:rPr>
                <a:t>年債の金利が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en-US" altLang="ja-JP" sz="900" dirty="0">
                  <a:latin typeface="+mn-ea"/>
                  <a:ea typeface="+mn-ea"/>
                </a:rPr>
                <a:t>6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2</a:t>
              </a:r>
              <a:r>
                <a:rPr lang="ja-JP" altLang="en-US" sz="900" dirty="0">
                  <a:latin typeface="+mn-ea"/>
                  <a:ea typeface="+mn-ea"/>
                </a:rPr>
                <a:t>か月ぶりに上昇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</p:grpSp>
      <p:sp>
        <p:nvSpPr>
          <p:cNvPr id="40" name="角丸四角形 20">
            <a:extLst>
              <a:ext uri="{FF2B5EF4-FFF2-40B4-BE49-F238E27FC236}">
                <a16:creationId xmlns:a16="http://schemas.microsoft.com/office/drawing/2014/main" id="{4F078F04-5BAB-47DD-B777-837316013267}"/>
              </a:ext>
            </a:extLst>
          </p:cNvPr>
          <p:cNvSpPr/>
          <p:nvPr/>
        </p:nvSpPr>
        <p:spPr>
          <a:xfrm>
            <a:off x="3238432" y="5147043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1">
            <a:extLst>
              <a:ext uri="{FF2B5EF4-FFF2-40B4-BE49-F238E27FC236}">
                <a16:creationId xmlns:a16="http://schemas.microsoft.com/office/drawing/2014/main" id="{CE77B6BE-CC74-47BF-A0AC-3D966AFF4700}"/>
              </a:ext>
            </a:extLst>
          </p:cNvPr>
          <p:cNvSpPr/>
          <p:nvPr/>
        </p:nvSpPr>
        <p:spPr>
          <a:xfrm rot="17272908">
            <a:off x="3046619" y="5716337"/>
            <a:ext cx="421175" cy="191439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5C5A1A1E-4B3A-40D3-B74C-79C66CAED329}"/>
              </a:ext>
            </a:extLst>
          </p:cNvPr>
          <p:cNvGrpSpPr/>
          <p:nvPr/>
        </p:nvGrpSpPr>
        <p:grpSpPr>
          <a:xfrm>
            <a:off x="3857654" y="1837678"/>
            <a:ext cx="2317587" cy="3678691"/>
            <a:chOff x="3829373" y="1958283"/>
            <a:chExt cx="2317587" cy="3558086"/>
          </a:xfrm>
        </p:grpSpPr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D2BE43D6-0760-4721-AEAB-B8417EDE5CAA}"/>
                </a:ext>
              </a:extLst>
            </p:cNvPr>
            <p:cNvSpPr txBox="1"/>
            <p:nvPr/>
          </p:nvSpPr>
          <p:spPr>
            <a:xfrm flipH="1">
              <a:off x="3829373" y="1958283"/>
              <a:ext cx="2317587" cy="5078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4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12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20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日本銀行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/>
                <a:t>長期金利の変動幅を</a:t>
              </a:r>
              <a:r>
                <a:rPr lang="en-US" altLang="ja-JP" sz="900" dirty="0"/>
                <a:t>±0.50</a:t>
              </a:r>
              <a:r>
                <a:rPr lang="ja-JP" altLang="en-US" sz="900" dirty="0"/>
                <a:t>％程度に拡大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158FE6F9-41F8-49FF-9C4E-1A6D39D852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53713" y="2466114"/>
              <a:ext cx="0" cy="30502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F222C55-FFD4-4305-BCB9-E9753FC26548}"/>
              </a:ext>
            </a:extLst>
          </p:cNvPr>
          <p:cNvGrpSpPr/>
          <p:nvPr/>
        </p:nvGrpSpPr>
        <p:grpSpPr>
          <a:xfrm>
            <a:off x="5583266" y="2424146"/>
            <a:ext cx="1051846" cy="3092118"/>
            <a:chOff x="5557985" y="2424249"/>
            <a:chExt cx="1051846" cy="3092118"/>
          </a:xfrm>
        </p:grpSpPr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52E246AD-A4A0-4162-9EF8-B5AED8A01E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87890" y="3066583"/>
              <a:ext cx="0" cy="24497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88A102C9-0FBF-4642-B52B-6261C7B7597E}"/>
                </a:ext>
              </a:extLst>
            </p:cNvPr>
            <p:cNvSpPr txBox="1"/>
            <p:nvPr/>
          </p:nvSpPr>
          <p:spPr>
            <a:xfrm flipH="1">
              <a:off x="5557985" y="2424249"/>
              <a:ext cx="1051846" cy="6463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5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7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28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日本銀行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en-US" altLang="ja-JP" sz="900" dirty="0"/>
                <a:t>YCC</a:t>
              </a:r>
              <a:r>
                <a:rPr lang="ja-JP" altLang="en-US" sz="900" dirty="0"/>
                <a:t>の運用を</a:t>
              </a:r>
              <a:endParaRPr lang="en-US" altLang="ja-JP" sz="900" dirty="0"/>
            </a:p>
            <a:p>
              <a:pPr algn="ctr"/>
              <a:r>
                <a:rPr lang="ja-JP" altLang="en-US" sz="900" dirty="0"/>
                <a:t>柔軟化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0DD993C2-AB8D-432B-A6ED-DF164F6FEAD1}"/>
              </a:ext>
            </a:extLst>
          </p:cNvPr>
          <p:cNvGrpSpPr/>
          <p:nvPr/>
        </p:nvGrpSpPr>
        <p:grpSpPr>
          <a:xfrm>
            <a:off x="6341918" y="1635121"/>
            <a:ext cx="1051845" cy="3881143"/>
            <a:chOff x="6323064" y="1635121"/>
            <a:chExt cx="1051845" cy="3881143"/>
          </a:xfrm>
        </p:grpSpPr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D2FB3E69-9AB0-493A-B5EB-3B6051D780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4898" y="1635121"/>
              <a:ext cx="4194" cy="38811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8CA2E8C0-B4D8-454A-AC92-CCA7F50BE703}"/>
                </a:ext>
              </a:extLst>
            </p:cNvPr>
            <p:cNvSpPr txBox="1"/>
            <p:nvPr/>
          </p:nvSpPr>
          <p:spPr>
            <a:xfrm flipH="1">
              <a:off x="6323064" y="1646765"/>
              <a:ext cx="1051845" cy="6463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5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10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31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日本銀行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en-US" altLang="ja-JP" sz="900" dirty="0"/>
                <a:t>YCC</a:t>
              </a:r>
              <a:r>
                <a:rPr lang="ja-JP" altLang="en-US" sz="900" dirty="0"/>
                <a:t>の運用の</a:t>
              </a:r>
              <a:endParaRPr lang="en-US" altLang="ja-JP" sz="900" dirty="0"/>
            </a:p>
            <a:p>
              <a:pPr algn="ctr"/>
              <a:r>
                <a:rPr lang="ja-JP" altLang="en-US" sz="900" dirty="0"/>
                <a:t>さらなる柔軟化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</p:grp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5A149F8D-F5E7-466D-89B5-E42C979CDC8C}"/>
              </a:ext>
            </a:extLst>
          </p:cNvPr>
          <p:cNvGrpSpPr/>
          <p:nvPr/>
        </p:nvGrpSpPr>
        <p:grpSpPr>
          <a:xfrm>
            <a:off x="7083283" y="1635124"/>
            <a:ext cx="1403543" cy="3881243"/>
            <a:chOff x="7064429" y="1635124"/>
            <a:chExt cx="1403543" cy="3881243"/>
          </a:xfrm>
        </p:grpSpPr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D9893242-3C71-4F1F-9D99-63D1AFB7D0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69887" y="1635124"/>
              <a:ext cx="7946" cy="38812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195ECD9A-DA41-4BBF-BD43-B681637014B4}"/>
                </a:ext>
              </a:extLst>
            </p:cNvPr>
            <p:cNvSpPr txBox="1"/>
            <p:nvPr/>
          </p:nvSpPr>
          <p:spPr>
            <a:xfrm flipH="1">
              <a:off x="7064429" y="4815540"/>
              <a:ext cx="1403543" cy="6463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6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3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19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日本銀行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マイナス金利を解除し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en-US" altLang="ja-JP" sz="900" dirty="0">
                  <a:latin typeface="+mn-ea"/>
                  <a:ea typeface="+mn-ea"/>
                </a:rPr>
                <a:t>17</a:t>
              </a:r>
              <a:r>
                <a:rPr lang="ja-JP" altLang="en-US" sz="900" dirty="0">
                  <a:latin typeface="+mn-ea"/>
                  <a:ea typeface="+mn-ea"/>
                </a:rPr>
                <a:t>年ぶりの利上げを決定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C19E81E5-7A68-4CCD-8A58-7F2F5265DF16}"/>
              </a:ext>
            </a:extLst>
          </p:cNvPr>
          <p:cNvGrpSpPr/>
          <p:nvPr/>
        </p:nvGrpSpPr>
        <p:grpSpPr>
          <a:xfrm>
            <a:off x="8720340" y="1646765"/>
            <a:ext cx="990521" cy="3881248"/>
            <a:chOff x="8700187" y="1635121"/>
            <a:chExt cx="990521" cy="3881248"/>
          </a:xfrm>
        </p:grpSpPr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561286A-13E4-4828-AFD8-7589C53DD1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4286" y="1635121"/>
              <a:ext cx="20244" cy="38812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B41F45DB-008E-4F7A-8A2E-90737DAD6149}"/>
                </a:ext>
              </a:extLst>
            </p:cNvPr>
            <p:cNvSpPr txBox="1"/>
            <p:nvPr/>
          </p:nvSpPr>
          <p:spPr>
            <a:xfrm flipH="1">
              <a:off x="8700187" y="4900634"/>
              <a:ext cx="99052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令和</a:t>
              </a:r>
              <a:r>
                <a:rPr lang="en-US" altLang="ja-JP" sz="900" dirty="0">
                  <a:latin typeface="+mn-ea"/>
                  <a:ea typeface="+mn-ea"/>
                </a:rPr>
                <a:t>6</a:t>
              </a:r>
              <a:r>
                <a:rPr lang="ja-JP" altLang="en-US" sz="900" dirty="0">
                  <a:latin typeface="+mn-ea"/>
                  <a:ea typeface="+mn-ea"/>
                </a:rPr>
                <a:t>年</a:t>
              </a:r>
              <a:r>
                <a:rPr lang="en-US" altLang="ja-JP" sz="900" dirty="0">
                  <a:latin typeface="+mn-ea"/>
                  <a:ea typeface="+mn-ea"/>
                </a:rPr>
                <a:t>10</a:t>
              </a:r>
              <a:r>
                <a:rPr lang="ja-JP" altLang="en-US" sz="900" dirty="0">
                  <a:latin typeface="+mn-ea"/>
                  <a:ea typeface="+mn-ea"/>
                </a:rPr>
                <a:t>月</a:t>
              </a:r>
              <a:r>
                <a:rPr lang="en-US" altLang="ja-JP" sz="900" dirty="0">
                  <a:latin typeface="+mn-ea"/>
                  <a:ea typeface="+mn-ea"/>
                </a:rPr>
                <a:t>1</a:t>
              </a:r>
              <a:r>
                <a:rPr lang="ja-JP" altLang="en-US" sz="900" dirty="0">
                  <a:latin typeface="+mn-ea"/>
                  <a:ea typeface="+mn-ea"/>
                </a:rPr>
                <a:t>日</a:t>
              </a:r>
              <a:endParaRPr lang="en-US" altLang="ja-JP" sz="900" dirty="0">
                <a:latin typeface="+mn-ea"/>
                <a:ea typeface="+mn-ea"/>
              </a:endParaRPr>
            </a:p>
            <a:p>
              <a:pPr algn="ctr"/>
              <a:r>
                <a:rPr lang="ja-JP" altLang="en-US" sz="900" dirty="0">
                  <a:latin typeface="+mn-ea"/>
                  <a:ea typeface="+mn-ea"/>
                </a:rPr>
                <a:t>石破内閣発足</a:t>
              </a:r>
              <a:endParaRPr lang="en-US" altLang="ja-JP" sz="900" dirty="0">
                <a:latin typeface="+mn-ea"/>
                <a:ea typeface="+mn-ea"/>
              </a:endParaRPr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1BC0946D-4004-4F04-9DE8-B56F61D939B3}"/>
              </a:ext>
            </a:extLst>
          </p:cNvPr>
          <p:cNvGrpSpPr/>
          <p:nvPr/>
        </p:nvGrpSpPr>
        <p:grpSpPr>
          <a:xfrm>
            <a:off x="8059837" y="1635121"/>
            <a:ext cx="1173642" cy="3881246"/>
            <a:chOff x="7905083" y="1635121"/>
            <a:chExt cx="1173642" cy="3881246"/>
          </a:xfrm>
        </p:grpSpPr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88A09CD9-8E27-4240-995D-8C4BDAFF42EE}"/>
                </a:ext>
              </a:extLst>
            </p:cNvPr>
            <p:cNvCxnSpPr>
              <a:cxnSpLocks/>
            </p:cNvCxnSpPr>
            <p:nvPr/>
          </p:nvCxnSpPr>
          <p:spPr>
            <a:xfrm>
              <a:off x="8506495" y="1635121"/>
              <a:ext cx="0" cy="38812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AF0A421-4FBC-4F38-AEF0-1CDF15BCA580}"/>
                </a:ext>
              </a:extLst>
            </p:cNvPr>
            <p:cNvSpPr txBox="1"/>
            <p:nvPr/>
          </p:nvSpPr>
          <p:spPr>
            <a:xfrm>
              <a:off x="7905083" y="4162389"/>
              <a:ext cx="1173642" cy="5078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" dirty="0">
                  <a:latin typeface="+mn-ea"/>
                  <a:ea typeface="+mn-ea"/>
                </a:rPr>
                <a:t>令和</a:t>
              </a:r>
              <a:r>
                <a:rPr kumimoji="1" lang="en-US" altLang="ja-JP" sz="900" dirty="0">
                  <a:latin typeface="+mn-ea"/>
                  <a:ea typeface="+mn-ea"/>
                </a:rPr>
                <a:t>6</a:t>
              </a:r>
              <a:r>
                <a:rPr kumimoji="1" lang="ja-JP" altLang="en-US" sz="900" dirty="0">
                  <a:latin typeface="+mn-ea"/>
                  <a:ea typeface="+mn-ea"/>
                </a:rPr>
                <a:t>年</a:t>
              </a:r>
              <a:r>
                <a:rPr kumimoji="1" lang="en-US" altLang="ja-JP" sz="900" dirty="0">
                  <a:latin typeface="+mn-ea"/>
                  <a:ea typeface="+mn-ea"/>
                </a:rPr>
                <a:t>7</a:t>
              </a:r>
              <a:r>
                <a:rPr kumimoji="1" lang="ja-JP" altLang="en-US" sz="900" dirty="0">
                  <a:latin typeface="+mn-ea"/>
                  <a:ea typeface="+mn-ea"/>
                </a:rPr>
                <a:t>月</a:t>
              </a:r>
              <a:r>
                <a:rPr kumimoji="1" lang="en-US" altLang="ja-JP" sz="900" dirty="0">
                  <a:latin typeface="+mn-ea"/>
                  <a:ea typeface="+mn-ea"/>
                </a:rPr>
                <a:t>31</a:t>
              </a:r>
              <a:r>
                <a:rPr kumimoji="1" lang="ja-JP" altLang="en-US" sz="900" dirty="0">
                  <a:latin typeface="+mn-ea"/>
                  <a:ea typeface="+mn-ea"/>
                </a:rPr>
                <a:t>日</a:t>
              </a:r>
              <a:endParaRPr kumimoji="1" lang="en-US" altLang="ja-JP" sz="900">
                <a:latin typeface="+mn-ea"/>
                <a:ea typeface="+mn-ea"/>
              </a:endParaRPr>
            </a:p>
            <a:p>
              <a:pPr algn="ctr"/>
              <a:r>
                <a:rPr kumimoji="1" lang="ja-JP" altLang="en-US" sz="900">
                  <a:latin typeface="+mn-ea"/>
                  <a:ea typeface="+mn-ea"/>
                </a:rPr>
                <a:t>政策</a:t>
              </a:r>
              <a:r>
                <a:rPr kumimoji="1" lang="ja-JP" altLang="en-US" sz="900" dirty="0">
                  <a:latin typeface="+mn-ea"/>
                  <a:ea typeface="+mn-ea"/>
                </a:rPr>
                <a:t>金利を</a:t>
              </a:r>
              <a:r>
                <a:rPr kumimoji="1" lang="en-US" altLang="ja-JP" sz="900" dirty="0">
                  <a:latin typeface="+mn-ea"/>
                  <a:ea typeface="+mn-ea"/>
                </a:rPr>
                <a:t>0.25</a:t>
              </a:r>
              <a:r>
                <a:rPr kumimoji="1" lang="ja-JP" altLang="en-US" sz="900" dirty="0">
                  <a:latin typeface="+mn-ea"/>
                  <a:ea typeface="+mn-ea"/>
                </a:rPr>
                <a:t>％程度へと利上げを決定</a:t>
              </a:r>
            </a:p>
          </p:txBody>
        </p:sp>
      </p:grpSp>
      <p:sp>
        <p:nvSpPr>
          <p:cNvPr id="34" name="角丸四角形 20">
            <a:extLst>
              <a:ext uri="{FF2B5EF4-FFF2-40B4-BE49-F238E27FC236}">
                <a16:creationId xmlns:a16="http://schemas.microsoft.com/office/drawing/2014/main" id="{AE1E51E0-F42F-4B4D-BF80-FCFBDB209AF3}"/>
              </a:ext>
            </a:extLst>
          </p:cNvPr>
          <p:cNvSpPr/>
          <p:nvPr/>
        </p:nvSpPr>
        <p:spPr>
          <a:xfrm>
            <a:off x="7262818" y="3661143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角丸四角形 20">
            <a:extLst>
              <a:ext uri="{FF2B5EF4-FFF2-40B4-BE49-F238E27FC236}">
                <a16:creationId xmlns:a16="http://schemas.microsoft.com/office/drawing/2014/main" id="{0AAB09EB-4C89-4FAC-80E5-DD15B5A7AB32}"/>
              </a:ext>
            </a:extLst>
          </p:cNvPr>
          <p:cNvSpPr/>
          <p:nvPr/>
        </p:nvSpPr>
        <p:spPr>
          <a:xfrm>
            <a:off x="8416916" y="2351975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角丸四角形 20">
            <a:extLst>
              <a:ext uri="{FF2B5EF4-FFF2-40B4-BE49-F238E27FC236}">
                <a16:creationId xmlns:a16="http://schemas.microsoft.com/office/drawing/2014/main" id="{5A3D2BE5-D0E7-456A-A996-8A3A7F72E683}"/>
              </a:ext>
            </a:extLst>
          </p:cNvPr>
          <p:cNvSpPr/>
          <p:nvPr/>
        </p:nvSpPr>
        <p:spPr>
          <a:xfrm>
            <a:off x="8647900" y="2747312"/>
            <a:ext cx="283262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角丸四角形 20">
            <a:extLst>
              <a:ext uri="{FF2B5EF4-FFF2-40B4-BE49-F238E27FC236}">
                <a16:creationId xmlns:a16="http://schemas.microsoft.com/office/drawing/2014/main" id="{8AC47B93-A430-4DDD-B0CC-535E4A071662}"/>
              </a:ext>
            </a:extLst>
          </p:cNvPr>
          <p:cNvSpPr/>
          <p:nvPr/>
        </p:nvSpPr>
        <p:spPr>
          <a:xfrm>
            <a:off x="9631368" y="1969930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角丸四角形 20">
            <a:extLst>
              <a:ext uri="{FF2B5EF4-FFF2-40B4-BE49-F238E27FC236}">
                <a16:creationId xmlns:a16="http://schemas.microsoft.com/office/drawing/2014/main" id="{1284ABAA-7D4E-4948-B93F-916E0AABC6C6}"/>
              </a:ext>
            </a:extLst>
          </p:cNvPr>
          <p:cNvSpPr/>
          <p:nvPr/>
        </p:nvSpPr>
        <p:spPr>
          <a:xfrm>
            <a:off x="7286921" y="4589304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角丸四角形 20">
            <a:extLst>
              <a:ext uri="{FF2B5EF4-FFF2-40B4-BE49-F238E27FC236}">
                <a16:creationId xmlns:a16="http://schemas.microsoft.com/office/drawing/2014/main" id="{45265BDF-F5E6-4FBF-846F-8C7FB45FA33E}"/>
              </a:ext>
            </a:extLst>
          </p:cNvPr>
          <p:cNvSpPr/>
          <p:nvPr/>
        </p:nvSpPr>
        <p:spPr>
          <a:xfrm>
            <a:off x="7237395" y="3124370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角丸四角形 20">
            <a:extLst>
              <a:ext uri="{FF2B5EF4-FFF2-40B4-BE49-F238E27FC236}">
                <a16:creationId xmlns:a16="http://schemas.microsoft.com/office/drawing/2014/main" id="{8628B70D-9560-4EC1-9916-23638B7180DE}"/>
              </a:ext>
            </a:extLst>
          </p:cNvPr>
          <p:cNvSpPr/>
          <p:nvPr/>
        </p:nvSpPr>
        <p:spPr>
          <a:xfrm>
            <a:off x="9605425" y="1664716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角丸四角形 20">
            <a:extLst>
              <a:ext uri="{FF2B5EF4-FFF2-40B4-BE49-F238E27FC236}">
                <a16:creationId xmlns:a16="http://schemas.microsoft.com/office/drawing/2014/main" id="{F45B195B-1EA1-4780-A50A-946534C8673F}"/>
              </a:ext>
            </a:extLst>
          </p:cNvPr>
          <p:cNvSpPr/>
          <p:nvPr/>
        </p:nvSpPr>
        <p:spPr>
          <a:xfrm>
            <a:off x="9541858" y="2666732"/>
            <a:ext cx="235940" cy="100962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626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ローチャート : 代替処理 19"/>
          <p:cNvSpPr/>
          <p:nvPr/>
        </p:nvSpPr>
        <p:spPr bwMode="auto">
          <a:xfrm>
            <a:off x="112002" y="477318"/>
            <a:ext cx="9705529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直近の大阪府債の状況等について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96347" y="6532210"/>
            <a:ext cx="878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－３－</a:t>
            </a:r>
            <a:endParaRPr kumimoji="1" lang="ja-JP" altLang="en-US" sz="14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9DFFA65-F342-4DF1-B23B-FAA44B554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8483"/>
            <a:ext cx="9906000" cy="406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30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ローチャート : 代替処理 19"/>
          <p:cNvSpPr/>
          <p:nvPr/>
        </p:nvSpPr>
        <p:spPr bwMode="auto">
          <a:xfrm>
            <a:off x="112002" y="477318"/>
            <a:ext cx="9705529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直近の大阪府債の状況等について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96347" y="6532210"/>
            <a:ext cx="878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－４－</a:t>
            </a:r>
            <a:endParaRPr kumimoji="1" lang="ja-JP" altLang="en-US" sz="14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F3DA2BE-ECB5-487D-B9EF-35D59C203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5156"/>
            <a:ext cx="9906000" cy="394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62284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381</Words>
  <Application>Microsoft Office PowerPoint</Application>
  <PresentationFormat>A4 210 x 297 mm</PresentationFormat>
  <Paragraphs>59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ＭＳ ゴシック</vt:lpstr>
      <vt:lpstr>Arial</vt:lpstr>
      <vt:lpstr>Times New Roman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2021-01-25T02:03:13Z</dcterms:created>
  <dcterms:modified xsi:type="dcterms:W3CDTF">2025-01-22T01:13:47Z</dcterms:modified>
</cp:coreProperties>
</file>