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</p:sldMasterIdLst>
  <p:notesMasterIdLst>
    <p:notesMasterId r:id="rId3"/>
  </p:notesMasterIdLst>
  <p:sldIdLst>
    <p:sldId id="345" r:id="rId2"/>
  </p:sldIdLst>
  <p:sldSz cx="9906000" cy="6858000" type="A4"/>
  <p:notesSz cx="6646863" cy="97774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26" autoAdjust="0"/>
    <p:restoredTop sz="96370" autoAdjust="0"/>
  </p:normalViewPr>
  <p:slideViewPr>
    <p:cSldViewPr snapToGrid="0">
      <p:cViewPr>
        <p:scale>
          <a:sx n="110" d="100"/>
          <a:sy n="110" d="100"/>
        </p:scale>
        <p:origin x="197" y="62"/>
      </p:cViewPr>
      <p:guideLst/>
    </p:cSldViewPr>
  </p:slideViewPr>
  <p:outlineViewPr>
    <p:cViewPr>
      <p:scale>
        <a:sx n="33" d="100"/>
        <a:sy n="33" d="100"/>
      </p:scale>
      <p:origin x="0" y="-33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0308" cy="490569"/>
          </a:xfrm>
          <a:prstGeom prst="rect">
            <a:avLst/>
          </a:prstGeom>
        </p:spPr>
        <p:txBody>
          <a:bodyPr vert="horz" lIns="89668" tIns="44835" rIns="89668" bIns="4483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65019" y="1"/>
            <a:ext cx="2880308" cy="490569"/>
          </a:xfrm>
          <a:prstGeom prst="rect">
            <a:avLst/>
          </a:prstGeom>
        </p:spPr>
        <p:txBody>
          <a:bodyPr vert="horz" lIns="89668" tIns="44835" rIns="89668" bIns="44835" rtlCol="0"/>
          <a:lstStyle>
            <a:lvl1pPr algn="r">
              <a:defRPr sz="1200"/>
            </a:lvl1pPr>
          </a:lstStyle>
          <a:p>
            <a:fld id="{12745938-00C2-4AFC-BF25-CF576AD8B5AC}" type="datetimeFigureOut">
              <a:rPr kumimoji="1" lang="ja-JP" altLang="en-US" smtClean="0"/>
              <a:t>2025/2/7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1222375"/>
            <a:ext cx="4767263" cy="33004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668" tIns="44835" rIns="89668" bIns="4483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4687" y="4705381"/>
            <a:ext cx="5317490" cy="3849856"/>
          </a:xfrm>
          <a:prstGeom prst="rect">
            <a:avLst/>
          </a:prstGeom>
        </p:spPr>
        <p:txBody>
          <a:bodyPr vert="horz" lIns="89668" tIns="44835" rIns="89668" bIns="4483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286846"/>
            <a:ext cx="2880308" cy="490568"/>
          </a:xfrm>
          <a:prstGeom prst="rect">
            <a:avLst/>
          </a:prstGeom>
        </p:spPr>
        <p:txBody>
          <a:bodyPr vert="horz" lIns="89668" tIns="44835" rIns="89668" bIns="4483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65019" y="9286846"/>
            <a:ext cx="2880308" cy="490568"/>
          </a:xfrm>
          <a:prstGeom prst="rect">
            <a:avLst/>
          </a:prstGeom>
        </p:spPr>
        <p:txBody>
          <a:bodyPr vert="horz" lIns="89668" tIns="44835" rIns="89668" bIns="44835" rtlCol="0" anchor="b"/>
          <a:lstStyle>
            <a:lvl1pPr algn="r">
              <a:defRPr sz="1200"/>
            </a:lvl1pPr>
          </a:lstStyle>
          <a:p>
            <a:fld id="{EF649B63-F909-46C6-AA75-8B534F0F0F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3109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>
            <a:normAutofit/>
          </a:bodyPr>
          <a:lstStyle>
            <a:lvl1pPr algn="ctr">
              <a:defRPr sz="480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DF87B-F4F7-4754-A90E-269C0D6E7217}" type="datetime1">
              <a:rPr kumimoji="1" lang="ja-JP" altLang="en-US" smtClean="0"/>
              <a:t>2025/2/7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980F7C4D-6101-4D3E-A744-8451E557CB46}"/>
              </a:ext>
            </a:extLst>
          </p:cNvPr>
          <p:cNvCxnSpPr/>
          <p:nvPr userDrawn="1"/>
        </p:nvCxnSpPr>
        <p:spPr>
          <a:xfrm>
            <a:off x="207034" y="3509963"/>
            <a:ext cx="9506309" cy="0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914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2BDD0-5024-4C5A-A51C-07AED2CDCF8F}" type="datetime1">
              <a:rPr kumimoji="1" lang="ja-JP" altLang="en-US" smtClean="0"/>
              <a:t>2025/2/7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D9C5-E3FB-427C-9CE1-9FEF27C5EA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5339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DB38-3E0F-4893-86CE-48AC7FEED160}" type="datetime1">
              <a:rPr kumimoji="1" lang="ja-JP" altLang="en-US" smtClean="0"/>
              <a:t>2025/2/7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D9C5-E3FB-427C-9CE1-9FEF27C5EA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9006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034" y="327806"/>
            <a:ext cx="9506309" cy="338192"/>
          </a:xfrm>
        </p:spPr>
        <p:txBody>
          <a:bodyPr anchor="b">
            <a:normAutofit/>
          </a:bodyPr>
          <a:lstStyle>
            <a:lvl1pPr>
              <a:defRPr sz="1600" b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034" y="857704"/>
            <a:ext cx="9506309" cy="5732878"/>
          </a:xfrm>
        </p:spPr>
        <p:txBody>
          <a:bodyPr>
            <a:normAutofit/>
          </a:bodyPr>
          <a:lstStyle>
            <a:lvl1pPr>
              <a:defRPr sz="160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1pPr>
            <a:lvl2pPr>
              <a:defRPr sz="140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2pPr>
            <a:lvl3pPr>
              <a:defRPr sz="120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3pPr>
            <a:lvl4pPr>
              <a:defRPr sz="110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4pPr>
            <a:lvl5pPr>
              <a:defRPr sz="110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D76A-1AA8-4DCB-B138-26770EEC2884}" type="datetime1">
              <a:rPr kumimoji="1" lang="ja-JP" altLang="en-US" smtClean="0"/>
              <a:t>2025/2/7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79384" y="6408019"/>
            <a:ext cx="2228850" cy="365125"/>
          </a:xfrm>
        </p:spPr>
        <p:txBody>
          <a:bodyPr/>
          <a:lstStyle>
            <a:lvl1pPr>
              <a:defRPr sz="1200" b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fld id="{333FD9C5-E3FB-427C-9CE1-9FEF27C5EAC6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980F7C4D-6101-4D3E-A744-8451E557CB46}"/>
              </a:ext>
            </a:extLst>
          </p:cNvPr>
          <p:cNvCxnSpPr/>
          <p:nvPr userDrawn="1"/>
        </p:nvCxnSpPr>
        <p:spPr>
          <a:xfrm>
            <a:off x="207034" y="691878"/>
            <a:ext cx="9506309" cy="0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0760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EA3A5-F210-49A6-9E3D-6E2C09C72BD0}" type="datetime1">
              <a:rPr kumimoji="1" lang="ja-JP" altLang="en-US" smtClean="0"/>
              <a:t>2025/2/7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79384" y="6408019"/>
            <a:ext cx="2228850" cy="365125"/>
          </a:xfrm>
        </p:spPr>
        <p:txBody>
          <a:bodyPr/>
          <a:lstStyle>
            <a:lvl1pPr>
              <a:defRPr sz="1200" b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fld id="{333FD9C5-E3FB-427C-9CE1-9FEF27C5EAC6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68959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9EB5-97BD-4D34-AF04-0DD66AABE82D}" type="datetime1">
              <a:rPr kumimoji="1" lang="ja-JP" altLang="en-US" smtClean="0"/>
              <a:t>2025/2/7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D9C5-E3FB-427C-9CE1-9FEF27C5EA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4632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0988F-EB56-4470-ACC9-BB60C6C4F4F6}" type="datetime1">
              <a:rPr kumimoji="1" lang="ja-JP" altLang="en-US" smtClean="0"/>
              <a:t>2025/2/7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D9C5-E3FB-427C-9CE1-9FEF27C5EA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1390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35496-337E-462B-AE3C-A4CDCCD1FDBE}" type="datetime1">
              <a:rPr kumimoji="1" lang="ja-JP" altLang="en-US" smtClean="0"/>
              <a:t>2025/2/7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79384" y="6408019"/>
            <a:ext cx="2228850" cy="365125"/>
          </a:xfrm>
        </p:spPr>
        <p:txBody>
          <a:bodyPr/>
          <a:lstStyle>
            <a:lvl1pPr>
              <a:defRPr sz="1200" b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fld id="{333FD9C5-E3FB-427C-9CE1-9FEF27C5EAC6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15836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B2931-280F-4CB3-9B1C-288EB532172C}" type="datetime1">
              <a:rPr kumimoji="1" lang="ja-JP" altLang="en-US" smtClean="0"/>
              <a:t>2025/2/7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D9C5-E3FB-427C-9CE1-9FEF27C5EA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843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1036-34E6-45F7-A8B3-9D93E6BC0563}" type="datetime1">
              <a:rPr kumimoji="1" lang="ja-JP" altLang="en-US" smtClean="0"/>
              <a:t>2025/2/7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D9C5-E3FB-427C-9CE1-9FEF27C5EA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9195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59AB7-86FD-441F-95AF-7356168FC3E0}" type="datetime1">
              <a:rPr kumimoji="1" lang="ja-JP" altLang="en-US" smtClean="0"/>
              <a:t>2025/2/7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D9C5-E3FB-427C-9CE1-9FEF27C5EA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6811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9704B-4778-4E70-8ECC-313455AB73F8}" type="datetime1">
              <a:rPr kumimoji="1" lang="ja-JP" altLang="en-US" smtClean="0"/>
              <a:t>2025/2/7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FD9C5-E3FB-427C-9CE1-9FEF27C5EA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623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337676" y="359400"/>
            <a:ext cx="95324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令和</a:t>
            </a:r>
            <a:r>
              <a:rPr lang="en-US" altLang="ja-JP" sz="1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6</a:t>
            </a:r>
            <a:r>
              <a:rPr lang="ja-JP" altLang="en-US" sz="1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年度大阪府商店街支援事業の効果検証について　</a:t>
            </a:r>
            <a:r>
              <a:rPr lang="ja-JP" altLang="en-US" sz="1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</a:t>
            </a:r>
            <a:r>
              <a:rPr lang="zh-TW" altLang="en-US" sz="1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商店街店舗魅力向上支援事業</a:t>
            </a:r>
            <a:r>
              <a:rPr lang="ja-JP" altLang="en-US" sz="1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・商店街等モデル創出普及事業）</a:t>
            </a:r>
            <a:endParaRPr kumimoji="1" lang="ja-JP" altLang="en-US" sz="12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75771" y="769996"/>
            <a:ext cx="9069936" cy="1015663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marL="84138" indent="-84138"/>
            <a:r>
              <a:rPr lang="ja-JP" altLang="en-US" sz="1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１．考え方</a:t>
            </a:r>
          </a:p>
          <a:p>
            <a:pPr marL="174625" indent="-84138"/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　　本事業を通じて、成果目標の「地域コミュニティ機能の推進に資するモデルの創出と普及」「商店街の観光コンテンツ化と情報発信による観光・消費の促進」を、どの程度達成できたか、商店街および来街者に調査して検証</a:t>
            </a:r>
          </a:p>
          <a:p>
            <a:pPr marL="84138" indent="-84138"/>
            <a:endParaRPr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メイリオ" panose="020B0604030504040204" pitchFamily="50" charset="-128"/>
            </a:endParaRPr>
          </a:p>
          <a:p>
            <a:pPr marL="84138" indent="-84138"/>
            <a:r>
              <a:rPr lang="zh-TW" altLang="en-US" sz="1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２．調査概要</a:t>
            </a:r>
            <a:endParaRPr lang="ja-JP" altLang="en-US" sz="12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714619"/>
              </p:ext>
            </p:extLst>
          </p:nvPr>
        </p:nvGraphicFramePr>
        <p:xfrm>
          <a:off x="472963" y="1713418"/>
          <a:ext cx="4690708" cy="1459996"/>
        </p:xfrm>
        <a:graphic>
          <a:graphicData uri="http://schemas.openxmlformats.org/drawingml/2006/table">
            <a:tbl>
              <a:tblPr firstRow="1" firstCol="1">
                <a:tableStyleId>{21E4AEA4-8DFA-4A89-87EB-49C32662AFE0}</a:tableStyleId>
              </a:tblPr>
              <a:tblGrid>
                <a:gridCol w="774404">
                  <a:extLst>
                    <a:ext uri="{9D8B030D-6E8A-4147-A177-3AD203B41FA5}">
                      <a16:colId xmlns:a16="http://schemas.microsoft.com/office/drawing/2014/main" val="3007032444"/>
                    </a:ext>
                  </a:extLst>
                </a:gridCol>
                <a:gridCol w="1710986">
                  <a:extLst>
                    <a:ext uri="{9D8B030D-6E8A-4147-A177-3AD203B41FA5}">
                      <a16:colId xmlns:a16="http://schemas.microsoft.com/office/drawing/2014/main" val="2795672136"/>
                    </a:ext>
                  </a:extLst>
                </a:gridCol>
                <a:gridCol w="2205318">
                  <a:extLst>
                    <a:ext uri="{9D8B030D-6E8A-4147-A177-3AD203B41FA5}">
                      <a16:colId xmlns:a16="http://schemas.microsoft.com/office/drawing/2014/main" val="2325379251"/>
                    </a:ext>
                  </a:extLst>
                </a:gridCol>
              </a:tblGrid>
              <a:tr h="259946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項目</a:t>
                      </a:r>
                      <a:endParaRPr lang="ja-JP" sz="12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商店街</a:t>
                      </a:r>
                      <a:r>
                        <a:rPr lang="ja-JP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調査</a:t>
                      </a:r>
                      <a:endParaRPr lang="ja-JP" sz="12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来街者調査</a:t>
                      </a:r>
                      <a:endParaRPr lang="ja-JP" sz="12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3161051"/>
                  </a:ext>
                </a:extLst>
              </a:tr>
              <a:tr h="42021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調査対象</a:t>
                      </a:r>
                      <a:endParaRPr lang="ja-JP" sz="1200" kern="10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大阪府商店街支援</a:t>
                      </a:r>
                      <a:r>
                        <a:rPr lang="ja-JP" altLang="en-US" sz="1050" kern="100" spc="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事業</a:t>
                      </a:r>
                      <a:endParaRPr lang="en-US" altLang="ja-JP" sz="1050" kern="100" spc="0" dirty="0">
                        <a:solidFill>
                          <a:schemeClr val="tx1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50" kern="100" spc="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Times New Roman" panose="02020603050405020304" pitchFamily="18" charset="0"/>
                        </a:rPr>
                        <a:t>実施　１</a:t>
                      </a:r>
                      <a:r>
                        <a:rPr lang="en-US" altLang="ja-JP" sz="1050" kern="100" spc="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Times New Roman" panose="02020603050405020304" pitchFamily="18" charset="0"/>
                        </a:rPr>
                        <a:t>76</a:t>
                      </a:r>
                      <a:r>
                        <a:rPr lang="ja-JP" altLang="en-US" sz="1050" kern="100" spc="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Times New Roman" panose="02020603050405020304" pitchFamily="18" charset="0"/>
                        </a:rPr>
                        <a:t>商店街</a:t>
                      </a:r>
                      <a:endParaRPr lang="ja-JP" sz="1050" kern="100" spc="0" dirty="0">
                        <a:solidFill>
                          <a:schemeClr val="tx1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50" kern="100" spc="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Times New Roman" panose="02020603050405020304" pitchFamily="18" charset="0"/>
                        </a:rPr>
                        <a:t>１５歳以上の大阪府在住の方で</a:t>
                      </a:r>
                      <a:endParaRPr lang="en-US" altLang="ja-JP" sz="1050" kern="100" spc="0" dirty="0">
                        <a:solidFill>
                          <a:schemeClr val="tx1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50" kern="100" spc="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Times New Roman" panose="02020603050405020304" pitchFamily="18" charset="0"/>
                        </a:rPr>
                        <a:t>商店街に行ったことのある方</a:t>
                      </a:r>
                      <a:endParaRPr lang="ja-JP" sz="1050" kern="100" spc="0" dirty="0">
                        <a:solidFill>
                          <a:schemeClr val="tx1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42842186"/>
                  </a:ext>
                </a:extLst>
              </a:tr>
              <a:tr h="259946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調査方法</a:t>
                      </a:r>
                      <a:endParaRPr lang="ja-JP" sz="12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郵送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・</a:t>
                      </a: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ＦＡＸ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・メール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ウェブによる</a:t>
                      </a: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アンケート調査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15579385"/>
                  </a:ext>
                </a:extLst>
              </a:tr>
              <a:tr h="259946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調査時点</a:t>
                      </a:r>
                      <a:endParaRPr lang="ja-JP" sz="12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令和</a:t>
                      </a:r>
                      <a:r>
                        <a:rPr lang="en-US" altLang="ja-JP" sz="1100" kern="1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6</a:t>
                      </a:r>
                      <a:r>
                        <a:rPr lang="ja-JP" altLang="en-US" sz="1100" kern="1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年１１月</a:t>
                      </a:r>
                      <a:r>
                        <a:rPr lang="en-US" altLang="ja-JP" sz="1100" kern="1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30</a:t>
                      </a:r>
                      <a:r>
                        <a:rPr lang="ja-JP" altLang="en-US" sz="1100" kern="1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日現在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令和</a:t>
                      </a:r>
                      <a:r>
                        <a:rPr lang="en-US" altLang="ja-JP" sz="1100" kern="1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6</a:t>
                      </a:r>
                      <a:r>
                        <a:rPr lang="ja-JP" altLang="en-US" sz="1100" kern="1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年</a:t>
                      </a:r>
                      <a:r>
                        <a:rPr lang="en-US" altLang="ja-JP" sz="1100" kern="1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12</a:t>
                      </a:r>
                      <a:r>
                        <a:rPr lang="ja-JP" altLang="en-US" sz="1100" kern="1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月</a:t>
                      </a:r>
                      <a:r>
                        <a:rPr lang="en-US" altLang="ja-JP" sz="1100" kern="1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14</a:t>
                      </a:r>
                      <a:r>
                        <a:rPr lang="ja-JP" altLang="en-US" sz="1100" kern="1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日～</a:t>
                      </a:r>
                      <a:r>
                        <a:rPr lang="en-US" altLang="ja-JP" sz="1100" kern="1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12</a:t>
                      </a:r>
                      <a:r>
                        <a:rPr lang="ja-JP" altLang="en-US" sz="1100" kern="1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月</a:t>
                      </a:r>
                      <a:r>
                        <a:rPr lang="en-US" altLang="ja-JP" sz="1100" kern="1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15</a:t>
                      </a:r>
                      <a:r>
                        <a:rPr lang="ja-JP" altLang="en-US" sz="1100" kern="1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日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60536190"/>
                  </a:ext>
                </a:extLst>
              </a:tr>
              <a:tr h="259946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調査数</a:t>
                      </a:r>
                      <a:endParaRPr lang="ja-JP" sz="12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発送：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１</a:t>
                      </a: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76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、</a:t>
                      </a: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 </a:t>
                      </a: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回収：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１</a:t>
                      </a: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26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１，０００サンプル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23371550"/>
                  </a:ext>
                </a:extLst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5066333" y="1461488"/>
            <a:ext cx="4494527" cy="276999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marL="84138" indent="-84138"/>
            <a:r>
              <a:rPr lang="ja-JP" altLang="en-US" sz="1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３．主な調査項目</a:t>
            </a: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2746149"/>
              </p:ext>
            </p:extLst>
          </p:nvPr>
        </p:nvGraphicFramePr>
        <p:xfrm>
          <a:off x="5348112" y="1713419"/>
          <a:ext cx="4212748" cy="1405543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2410841">
                  <a:extLst>
                    <a:ext uri="{9D8B030D-6E8A-4147-A177-3AD203B41FA5}">
                      <a16:colId xmlns:a16="http://schemas.microsoft.com/office/drawing/2014/main" val="2453686568"/>
                    </a:ext>
                  </a:extLst>
                </a:gridCol>
                <a:gridCol w="1801907">
                  <a:extLst>
                    <a:ext uri="{9D8B030D-6E8A-4147-A177-3AD203B41FA5}">
                      <a16:colId xmlns:a16="http://schemas.microsoft.com/office/drawing/2014/main" val="106371214"/>
                    </a:ext>
                  </a:extLst>
                </a:gridCol>
              </a:tblGrid>
              <a:tr h="280186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商店街調査</a:t>
                      </a:r>
                      <a:endParaRPr lang="ja-JP" sz="12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来街者調査</a:t>
                      </a:r>
                      <a:endParaRPr lang="ja-JP" sz="12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9273033"/>
                  </a:ext>
                </a:extLst>
              </a:tr>
              <a:tr h="112535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・商店街の状況</a:t>
                      </a:r>
                      <a:endParaRPr lang="en-US" altLang="ja-JP" sz="120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・府の</a:t>
                      </a:r>
                      <a:r>
                        <a:rPr lang="zh-TW" altLang="en-US" sz="120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商店街支援事業</a:t>
                      </a: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の取組みに対する評価</a:t>
                      </a:r>
                      <a:endParaRPr lang="en-US" altLang="ja-JP" sz="120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・商店街での今年度の取組み</a:t>
                      </a:r>
                      <a:endParaRPr lang="en-US" altLang="ja-JP" sz="120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・商店街としての今後の取組み</a:t>
                      </a:r>
                      <a:endParaRPr lang="ja-JP" sz="120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20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・商店街への来街頻度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ja-JP" sz="1200" kern="12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・商店街を訪れる</a:t>
                      </a:r>
                      <a:r>
                        <a:rPr kumimoji="1" lang="ja-JP" altLang="en-US" sz="1200" kern="12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目的</a:t>
                      </a:r>
                      <a:endParaRPr kumimoji="1" lang="en-US" altLang="ja-JP" sz="1200" kern="1200" dirty="0">
                        <a:solidFill>
                          <a:schemeClr val="tx1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・</a:t>
                      </a: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府事業に対する評価</a:t>
                      </a:r>
                      <a:endParaRPr kumimoji="1" lang="ja-JP" altLang="ja-JP" sz="1200" kern="1200" dirty="0">
                        <a:solidFill>
                          <a:schemeClr val="tx1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27658514"/>
                  </a:ext>
                </a:extLst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275770" y="3316700"/>
            <a:ext cx="9303657" cy="276999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marL="84138" indent="-84138"/>
            <a:r>
              <a:rPr lang="ja-JP" altLang="en-US" sz="1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４．調査結果の概要と、本事業管理委員会委員による評価</a:t>
            </a: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4343196"/>
              </p:ext>
            </p:extLst>
          </p:nvPr>
        </p:nvGraphicFramePr>
        <p:xfrm>
          <a:off x="472962" y="3563997"/>
          <a:ext cx="9087896" cy="1727503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4543948">
                  <a:extLst>
                    <a:ext uri="{9D8B030D-6E8A-4147-A177-3AD203B41FA5}">
                      <a16:colId xmlns:a16="http://schemas.microsoft.com/office/drawing/2014/main" val="3271470139"/>
                    </a:ext>
                  </a:extLst>
                </a:gridCol>
                <a:gridCol w="4543948">
                  <a:extLst>
                    <a:ext uri="{9D8B030D-6E8A-4147-A177-3AD203B41FA5}">
                      <a16:colId xmlns:a16="http://schemas.microsoft.com/office/drawing/2014/main" val="361443783"/>
                    </a:ext>
                  </a:extLst>
                </a:gridCol>
              </a:tblGrid>
              <a:tr h="26518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商店街調査</a:t>
                      </a:r>
                      <a:endParaRPr lang="en-US" altLang="ja-JP" sz="12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来街者調査</a:t>
                      </a:r>
                      <a:endParaRPr lang="ja-JP" sz="12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99392477"/>
                  </a:ext>
                </a:extLst>
              </a:tr>
              <a:tr h="1462314">
                <a:tc>
                  <a:txBody>
                    <a:bodyPr/>
                    <a:lstStyle/>
                    <a:p>
                      <a:pPr marL="177800" indent="-1778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○　来街者の増減（昨年同期）について、来街者が増加した（前年度比</a:t>
                      </a: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100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％以上）と回答した商店街は、４月に</a:t>
                      </a: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65.3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％、</a:t>
                      </a: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10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月に</a:t>
                      </a: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61.2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％となり、約６割であった。</a:t>
                      </a:r>
                      <a:endParaRPr lang="en-US" altLang="ja-JP" sz="1200" kern="100" dirty="0">
                        <a:solidFill>
                          <a:schemeClr val="tx1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marL="177800" indent="-1778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○　売上の増減（昨年同期）について、売上が増加した（前年度比</a:t>
                      </a: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100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％以上）と回答した商店街は</a:t>
                      </a: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58.7%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であった。</a:t>
                      </a:r>
                      <a:endParaRPr lang="en-US" altLang="ja-JP" sz="1200" kern="100" dirty="0">
                        <a:solidFill>
                          <a:schemeClr val="tx1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○　大阪府の２事業について、いずれの事業も「評価する」「どちらかといえば評価する」が７割以上を占めた。　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○　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大阪府の２事業について、「評価する」「どちらかといえば評価する」を合わせると約</a:t>
                      </a: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9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割以上が評価された</a:t>
                      </a:r>
                      <a:r>
                        <a:rPr lang="ja-JP" altLang="en-US" sz="1200" kern="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。</a:t>
                      </a:r>
                      <a:endParaRPr lang="en-US" altLang="ja-JP" sz="1200" kern="0" dirty="0">
                        <a:solidFill>
                          <a:schemeClr val="tx1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○　商店街を訪れる目的は「買い物」が</a:t>
                      </a:r>
                      <a:r>
                        <a:rPr lang="en-US" altLang="ja-JP" sz="1200" kern="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85</a:t>
                      </a:r>
                      <a:r>
                        <a:rPr lang="ja-JP" altLang="en-US" sz="1200" kern="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％を占め、地域商業の担い手としての役割が果たせている。　</a:t>
                      </a:r>
                      <a:endParaRPr lang="en-US" altLang="ja-JP" sz="1200" kern="0" dirty="0">
                        <a:solidFill>
                          <a:schemeClr val="tx1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○　また、商店街を訪れる目的は「観光」が</a:t>
                      </a:r>
                      <a:r>
                        <a:rPr lang="en-US" altLang="ja-JP" sz="1200" kern="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2</a:t>
                      </a:r>
                      <a:r>
                        <a:rPr lang="ja-JP" altLang="en-US" sz="1200" kern="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番目に多く、昨年度の</a:t>
                      </a:r>
                      <a:r>
                        <a:rPr lang="en-US" altLang="ja-JP" sz="1200" kern="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13</a:t>
                      </a:r>
                      <a:r>
                        <a:rPr lang="ja-JP" altLang="en-US" sz="1200" kern="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％から今年度は</a:t>
                      </a:r>
                      <a:r>
                        <a:rPr lang="en-US" altLang="ja-JP" sz="1200" kern="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15</a:t>
                      </a:r>
                      <a:r>
                        <a:rPr lang="ja-JP" altLang="en-US" sz="1200" kern="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％となり、観光目的の割合が増加している。</a:t>
                      </a:r>
                      <a:endParaRPr lang="en-US" altLang="ja-JP" sz="1200" kern="0" dirty="0">
                        <a:solidFill>
                          <a:schemeClr val="tx1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77630969"/>
                  </a:ext>
                </a:extLst>
              </a:tr>
            </a:tbl>
          </a:graphicData>
        </a:graphic>
      </p:graphicFrame>
      <p:sp>
        <p:nvSpPr>
          <p:cNvPr id="15" name="角丸四角形 14"/>
          <p:cNvSpPr/>
          <p:nvPr/>
        </p:nvSpPr>
        <p:spPr>
          <a:xfrm>
            <a:off x="472962" y="5441885"/>
            <a:ext cx="4502384" cy="100363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87313" indent="-87313"/>
            <a:r>
              <a:rPr lang="ja-JP" altLang="en-US" sz="1400" kern="1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　本事業の地域ニーズ対応・デジタル対応力向上のモデル構築への支援や、観光コンテンツ化及び情報発信を通じ、来街者及び売上の増加に繋がった。</a:t>
            </a:r>
            <a:endParaRPr lang="ja-JP" altLang="ja-JP" sz="1400" kern="1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4975346" y="5443889"/>
            <a:ext cx="4585512" cy="100363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87313" indent="-87313">
              <a:spcAft>
                <a:spcPts val="0"/>
              </a:spcAft>
            </a:pPr>
            <a:r>
              <a:rPr lang="ja-JP" altLang="en-US" sz="1400" kern="1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　商店街は地域商業の担い手であるとともに、観光コンテンツとしても評価を得ていることが判り、本事業が商店街の持続的な活性化に寄与している。</a:t>
            </a:r>
            <a:endParaRPr lang="ja-JP" altLang="ja-JP" sz="1400" kern="1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6" name="二等辺三角形 15"/>
          <p:cNvSpPr/>
          <p:nvPr/>
        </p:nvSpPr>
        <p:spPr>
          <a:xfrm rot="10800000">
            <a:off x="2434983" y="5229962"/>
            <a:ext cx="580571" cy="232228"/>
          </a:xfrm>
          <a:prstGeom prst="triangl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二等辺三角形 20"/>
          <p:cNvSpPr/>
          <p:nvPr/>
        </p:nvSpPr>
        <p:spPr>
          <a:xfrm rot="10800000">
            <a:off x="6977817" y="5229962"/>
            <a:ext cx="580571" cy="232228"/>
          </a:xfrm>
          <a:prstGeom prst="triangl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873629" y="6572138"/>
            <a:ext cx="3739381" cy="253916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marL="84138" indent="-84138" algn="r"/>
            <a:r>
              <a:rPr lang="en-US" altLang="ja-JP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※</a:t>
            </a:r>
            <a:r>
              <a:rPr lang="ja-JP" altLang="en-US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調査結果の詳細は</a:t>
            </a:r>
            <a:r>
              <a:rPr lang="ja-JP" altLang="en-US" sz="105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、本事業</a:t>
            </a:r>
            <a:r>
              <a:rPr lang="en-US" altLang="ja-JP" sz="105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HP</a:t>
            </a:r>
            <a:r>
              <a:rPr lang="ja-JP" altLang="en-US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に掲載しています。</a:t>
            </a:r>
          </a:p>
        </p:txBody>
      </p:sp>
    </p:spTree>
    <p:extLst>
      <p:ext uri="{BB962C8B-B14F-4D97-AF65-F5344CB8AC3E}">
        <p14:creationId xmlns:p14="http://schemas.microsoft.com/office/powerpoint/2010/main" val="331119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t"/>
      <a:lstStyle>
        <a:defPPr algn="l">
          <a:defRPr kumimoji="1" sz="1200" dirty="0" smtClean="0">
            <a:latin typeface="UD デジタル 教科書体 NK-R" panose="02020400000000000000" pitchFamily="18" charset="-128"/>
            <a:ea typeface="UD デジタル 教科書体 NK-R" panose="02020400000000000000" pitchFamily="18" charset="-128"/>
          </a:defRPr>
        </a:defPPr>
      </a:lstStyle>
      <a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523</Words>
  <Application>Microsoft Office PowerPoint</Application>
  <PresentationFormat>A4 210 x 297 mm</PresentationFormat>
  <Paragraphs>44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UD デジタル 教科書体 NK-R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2024-03-22T02:44:11Z</dcterms:created>
  <dcterms:modified xsi:type="dcterms:W3CDTF">2025-02-07T01:08:52Z</dcterms:modified>
</cp:coreProperties>
</file>