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"/>
  </p:notesMasterIdLst>
  <p:sldIdLst>
    <p:sldId id="345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6" autoAdjust="0"/>
    <p:restoredTop sz="96370" autoAdjust="0"/>
  </p:normalViewPr>
  <p:slideViewPr>
    <p:cSldViewPr snapToGrid="0">
      <p:cViewPr>
        <p:scale>
          <a:sx n="110" d="100"/>
          <a:sy n="110" d="100"/>
        </p:scale>
        <p:origin x="197" y="62"/>
      </p:cViewPr>
      <p:guideLst/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308" cy="490569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9" y="1"/>
            <a:ext cx="2880308" cy="490569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r">
              <a:defRPr sz="1200"/>
            </a:lvl1pPr>
          </a:lstStyle>
          <a:p>
            <a:fld id="{12745938-00C2-4AFC-BF25-CF576AD8B5AC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72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8" tIns="44835" rIns="89668" bIns="448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68" tIns="44835" rIns="89668" bIns="448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9" y="9286846"/>
            <a:ext cx="2880308" cy="490568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r">
              <a:defRPr sz="1200"/>
            </a:lvl1pPr>
          </a:lstStyle>
          <a:p>
            <a:fld id="{EF649B63-F909-46C6-AA75-8B534F0F0F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87B-F4F7-4754-A90E-269C0D6E7217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3509963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BDD0-5024-4C5A-A51C-07AED2CDCF8F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33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DB38-3E0F-4893-86CE-48AC7FEED160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34" y="327806"/>
            <a:ext cx="9506309" cy="338192"/>
          </a:xfrm>
        </p:spPr>
        <p:txBody>
          <a:bodyPr anchor="b">
            <a:normAutofit/>
          </a:bodyPr>
          <a:lstStyle>
            <a:lvl1pPr>
              <a:defRPr sz="1600" b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857704"/>
            <a:ext cx="9506309" cy="5732878"/>
          </a:xfrm>
        </p:spPr>
        <p:txBody>
          <a:bodyPr>
            <a:normAutofit/>
          </a:bodyPr>
          <a:lstStyle>
            <a:lvl1pPr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>
              <a:defRPr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2pPr>
            <a:lvl3pPr>
              <a:defRPr sz="1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3pPr>
            <a:lvl4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4pPr>
            <a:lvl5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76A-1AA8-4DCB-B138-26770EEC2884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691878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76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3A5-F210-49A6-9E3D-6E2C09C72BD0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95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B5-97BD-4D34-AF04-0DD66AABE82D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88F-EB56-4470-ACC9-BB60C6C4F4F6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496-337E-462B-AE3C-A4CDCCD1FDBE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8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2931-280F-4CB3-9B1C-288EB532172C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8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036-34E6-45F7-A8B3-9D93E6BC0563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9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AB7-86FD-441F-95AF-7356168FC3E0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704B-4778-4E70-8ECC-313455AB73F8}" type="datetime1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37676" y="359400"/>
            <a:ext cx="9532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lang="en-US" altLang="ja-JP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年度大阪府商店街支援事業の効果検証について　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商店街店舗魅力向上支援事業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・商店街等モデル創出普及事業）</a:t>
            </a:r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5771" y="769996"/>
            <a:ext cx="9069936" cy="101566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１．考え方</a:t>
            </a:r>
          </a:p>
          <a:p>
            <a:pPr marL="174625" indent="-84138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本事業を通じて、成果目標の「地域コミュニティ機能の推進に資するモデルの創出と普及」「商店街の観光コンテンツ化と情報発信による観光・消費の促進」を、どの程度達成できたか、商店街および来街者に調査して検証</a:t>
            </a:r>
          </a:p>
          <a:p>
            <a:pPr marL="84138" indent="-84138"/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marL="84138" indent="-84138"/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２．調査概要</a:t>
            </a:r>
            <a:endParaRPr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14619"/>
              </p:ext>
            </p:extLst>
          </p:nvPr>
        </p:nvGraphicFramePr>
        <p:xfrm>
          <a:off x="472963" y="1713418"/>
          <a:ext cx="4690708" cy="145999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774404">
                  <a:extLst>
                    <a:ext uri="{9D8B030D-6E8A-4147-A177-3AD203B41FA5}">
                      <a16:colId xmlns:a16="http://schemas.microsoft.com/office/drawing/2014/main" val="3007032444"/>
                    </a:ext>
                  </a:extLst>
                </a:gridCol>
                <a:gridCol w="1710986">
                  <a:extLst>
                    <a:ext uri="{9D8B030D-6E8A-4147-A177-3AD203B41FA5}">
                      <a16:colId xmlns:a16="http://schemas.microsoft.com/office/drawing/2014/main" val="2795672136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2325379251"/>
                    </a:ext>
                  </a:extLst>
                </a:gridCol>
              </a:tblGrid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項目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161051"/>
                  </a:ext>
                </a:extLst>
              </a:tr>
              <a:tr h="42021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調査対象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大阪府商店街支援</a:t>
                      </a:r>
                      <a:r>
                        <a:rPr lang="ja-JP" altLang="en-US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</a:t>
                      </a:r>
                      <a:endParaRPr lang="en-US" alt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実施　１</a:t>
                      </a:r>
                      <a:r>
                        <a:rPr lang="en-US" altLang="ja-JP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ja-JP" altLang="en-US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商店街</a:t>
                      </a:r>
                      <a:endParaRPr 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１５歳以上の大阪府在住の方で</a:t>
                      </a:r>
                      <a:endParaRPr lang="en-US" alt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商店街に行ったことのある方</a:t>
                      </a:r>
                      <a:endParaRPr 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842186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調査方法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郵送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ＦＡＸ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・メール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ウェブによる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アンケート調査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579385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調査時点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年１１月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30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日現在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12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14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日～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12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15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536190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調査数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発送：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76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回収：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１，０００サンプル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37155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066333" y="1461488"/>
            <a:ext cx="449452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３．主な調査項目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46149"/>
              </p:ext>
            </p:extLst>
          </p:nvPr>
        </p:nvGraphicFramePr>
        <p:xfrm>
          <a:off x="5348112" y="1713419"/>
          <a:ext cx="4212748" cy="140554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410841">
                  <a:extLst>
                    <a:ext uri="{9D8B030D-6E8A-4147-A177-3AD203B41FA5}">
                      <a16:colId xmlns:a16="http://schemas.microsoft.com/office/drawing/2014/main" val="2453686568"/>
                    </a:ext>
                  </a:extLst>
                </a:gridCol>
                <a:gridCol w="1801907">
                  <a:extLst>
                    <a:ext uri="{9D8B030D-6E8A-4147-A177-3AD203B41FA5}">
                      <a16:colId xmlns:a16="http://schemas.microsoft.com/office/drawing/2014/main" val="106371214"/>
                    </a:ext>
                  </a:extLst>
                </a:gridCol>
              </a:tblGrid>
              <a:tr h="28018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273033"/>
                  </a:ext>
                </a:extLst>
              </a:tr>
              <a:tr h="11253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・商店街の状況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・府の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商店街支援事業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の取組みに対する評価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・商店街での今年度の取組み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・商店街としての今後の取組み</a:t>
                      </a:r>
                      <a:endParaRPr lang="ja-JP" sz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・商店街への来街頻度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・商店街を訪れる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目的</a:t>
                      </a:r>
                      <a:endParaRPr kumimoji="1" lang="en-US" altLang="ja-JP" sz="120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府事業に対する評価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765851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75770" y="3316700"/>
            <a:ext cx="930365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４．調査結果の概要と、本事業管理委員会委員による評価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43196"/>
              </p:ext>
            </p:extLst>
          </p:nvPr>
        </p:nvGraphicFramePr>
        <p:xfrm>
          <a:off x="472962" y="3563997"/>
          <a:ext cx="9087896" cy="172750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4543948">
                  <a:extLst>
                    <a:ext uri="{9D8B030D-6E8A-4147-A177-3AD203B41FA5}">
                      <a16:colId xmlns:a16="http://schemas.microsoft.com/office/drawing/2014/main" val="3271470139"/>
                    </a:ext>
                  </a:extLst>
                </a:gridCol>
                <a:gridCol w="4543948">
                  <a:extLst>
                    <a:ext uri="{9D8B030D-6E8A-4147-A177-3AD203B41FA5}">
                      <a16:colId xmlns:a16="http://schemas.microsoft.com/office/drawing/2014/main" val="361443783"/>
                    </a:ext>
                  </a:extLst>
                </a:gridCol>
              </a:tblGrid>
              <a:tr h="2651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en-US" alt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9392477"/>
                  </a:ext>
                </a:extLst>
              </a:tr>
              <a:tr h="1462314">
                <a:tc>
                  <a:txBody>
                    <a:bodyPr/>
                    <a:lstStyle/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来街者の増減（昨年同期）について、来街者が増加した（前年度比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％以上）と回答した商店街は、４月に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65.3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％、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月に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61.2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％となり、約６割であった。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売上の増減（昨年同期）について、売上が増加した（前年度比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％以上）と回答した商店街は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58.7%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であった。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大阪府の２事業について、いずれの事業も「評価する」「どちらかといえば評価する」が７割以上を占めた。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大阪府の２事業について、「評価する」「どちらかといえば評価する」を合わせると約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割以上が評価された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。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商店街を訪れる目的は「買い物」が</a:t>
                      </a:r>
                      <a:r>
                        <a:rPr lang="en-US" altLang="ja-JP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85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％を占め、地域商業の担い手としての役割が果たせている。　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また、商店街を訪れる目的は「観光」が</a:t>
                      </a:r>
                      <a:r>
                        <a:rPr lang="en-US" altLang="ja-JP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番目に多く、昨年度の</a:t>
                      </a:r>
                      <a:r>
                        <a:rPr lang="en-US" altLang="ja-JP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13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％から今年度は</a:t>
                      </a:r>
                      <a:r>
                        <a:rPr lang="en-US" altLang="ja-JP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15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％となり、観光目的の割合が増加している。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630969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472962" y="5441885"/>
            <a:ext cx="4502384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/>
            <a:r>
              <a:rPr lang="ja-JP" altLang="en-US" sz="1400" kern="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本事業の地域ニーズ対応・デジタル対応力向上のモデル構築への支援や、観光コンテンツ化及び情報発信を通じ、来街者及び売上の増加に繋がった。</a:t>
            </a:r>
            <a:endParaRPr lang="ja-JP" altLang="ja-JP" sz="1400" kern="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75346" y="5443889"/>
            <a:ext cx="4585512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商店街は地域商業の担い手であるとともに、観光コンテンツとしても評価を得ていることが判り、本事業が商店街の持続的な活性化に寄与している。</a:t>
            </a:r>
            <a:endParaRPr lang="ja-JP" altLang="ja-JP" sz="1400" kern="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2434983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 rot="10800000">
            <a:off x="6977817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73629" y="6572138"/>
            <a:ext cx="3739381" cy="25391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 algn="r"/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調査結果の詳細は</a:t>
            </a:r>
            <a:r>
              <a:rPr lang="ja-JP" altLang="en-US" sz="105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、本事業</a:t>
            </a:r>
            <a:r>
              <a:rPr lang="en-US" altLang="ja-JP" sz="105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HP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に掲載しています。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311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 algn="l">
          <a:defRPr kumimoji="1" sz="1200" dirty="0" smtClean="0">
            <a:latin typeface="UD デジタル 教科書体 NK-R" panose="02020400000000000000" pitchFamily="18" charset="-128"/>
            <a:ea typeface="UD デジタル 教科書体 NK-R" panose="02020400000000000000" pitchFamily="18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523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2024-03-22T02:44:11Z</dcterms:created>
  <dcterms:modified xsi:type="dcterms:W3CDTF">2025-02-07T01:08:52Z</dcterms:modified>
</cp:coreProperties>
</file>