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8"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FC"/>
    <a:srgbClr val="CCFFFF"/>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575" autoAdjust="0"/>
    <p:restoredTop sz="94660"/>
  </p:normalViewPr>
  <p:slideViewPr>
    <p:cSldViewPr snapToGrid="0">
      <p:cViewPr>
        <p:scale>
          <a:sx n="100" d="100"/>
          <a:sy n="100" d="100"/>
        </p:scale>
        <p:origin x="20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7688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28835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531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2555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96545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2137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417596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76637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250120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80059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3215ED-65CD-43D8-BC6C-BA8BC279361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384527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3215ED-65CD-43D8-BC6C-BA8BC279361E}"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4843B0E-34A7-4292-91A0-89EC6A18E08F}" type="slidenum">
              <a:rPr kumimoji="1" lang="ja-JP" altLang="en-US" smtClean="0"/>
              <a:t>‹#›</a:t>
            </a:fld>
            <a:endParaRPr kumimoji="1" lang="ja-JP" altLang="en-US"/>
          </a:p>
        </p:txBody>
      </p:sp>
    </p:spTree>
    <p:extLst>
      <p:ext uri="{BB962C8B-B14F-4D97-AF65-F5344CB8AC3E}">
        <p14:creationId xmlns:p14="http://schemas.microsoft.com/office/powerpoint/2010/main" val="1266100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kotsusenryaku01@gbox.pref.osaka.lg.jp"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www.pref.osaka.lg.jp/o130080/kotsukeikaku/ukeirekankyoseibi.html" TargetMode="External"/><Relationship Id="rId5" Type="http://schemas.openxmlformats.org/officeDocument/2006/relationships/hyperlink" Target="https://www.pref.osaka.lg.jp/kotsukeikaku/r6zinzai/index.html"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12" y="21724"/>
            <a:ext cx="1714500" cy="572723"/>
          </a:xfrm>
          <a:prstGeom prst="rect">
            <a:avLst/>
          </a:prstGeom>
        </p:spPr>
      </p:pic>
      <p:sp>
        <p:nvSpPr>
          <p:cNvPr id="6" name="テキスト ボックス 5"/>
          <p:cNvSpPr txBox="1"/>
          <p:nvPr/>
        </p:nvSpPr>
        <p:spPr>
          <a:xfrm>
            <a:off x="0" y="594447"/>
            <a:ext cx="6858000" cy="1246495"/>
          </a:xfrm>
          <a:prstGeom prst="rect">
            <a:avLst/>
          </a:prstGeom>
          <a:solidFill>
            <a:schemeClr val="accent2">
              <a:lumMod val="40000"/>
              <a:lumOff val="60000"/>
            </a:schemeClr>
          </a:solidFill>
        </p:spPr>
        <p:txBody>
          <a:bodyPr wrap="square" lIns="36000" tIns="0" rIns="36000" bIns="0" rtlCol="0" anchor="ctr">
            <a:spAutoFit/>
          </a:bodyPr>
          <a:lstStyle/>
          <a:p>
            <a:pPr algn="ctr"/>
            <a:r>
              <a:rPr lang="ja-JP" altLang="en-US" sz="2700" b="1" dirty="0">
                <a:latin typeface="Meiryo UI" panose="020B0604030504040204" pitchFamily="50" charset="-128"/>
                <a:ea typeface="Meiryo UI" panose="020B0604030504040204" pitchFamily="50" charset="-128"/>
              </a:rPr>
              <a:t>令和７年度大阪府</a:t>
            </a:r>
            <a:endParaRPr lang="en-US" altLang="ja-JP" sz="2700" b="1" dirty="0">
              <a:latin typeface="Meiryo UI" panose="020B0604030504040204" pitchFamily="50" charset="-128"/>
              <a:ea typeface="Meiryo UI" panose="020B0604030504040204" pitchFamily="50" charset="-128"/>
            </a:endParaRPr>
          </a:p>
          <a:p>
            <a:pPr algn="ctr"/>
            <a:r>
              <a:rPr lang="zh-TW" altLang="en-US" sz="2700" b="1" dirty="0">
                <a:latin typeface="Meiryo UI" panose="020B0604030504040204" pitchFamily="50" charset="-128"/>
                <a:ea typeface="Meiryo UI" panose="020B0604030504040204" pitchFamily="50" charset="-128"/>
              </a:rPr>
              <a:t>公共交通機関利用観光客受入環境整備</a:t>
            </a:r>
            <a:endParaRPr lang="en-US" altLang="zh-TW" sz="2700" b="1" dirty="0">
              <a:latin typeface="Meiryo UI" panose="020B0604030504040204" pitchFamily="50" charset="-128"/>
              <a:ea typeface="Meiryo UI" panose="020B0604030504040204" pitchFamily="50" charset="-128"/>
            </a:endParaRPr>
          </a:p>
          <a:p>
            <a:pPr algn="ctr"/>
            <a:r>
              <a:rPr lang="zh-TW" altLang="en-US" sz="2700" b="1" dirty="0">
                <a:latin typeface="Meiryo UI" panose="020B0604030504040204" pitchFamily="50" charset="-128"/>
                <a:ea typeface="Meiryo UI" panose="020B0604030504040204" pitchFamily="50" charset="-128"/>
              </a:rPr>
              <a:t>事業費補助金</a:t>
            </a:r>
            <a:r>
              <a:rPr kumimoji="1" lang="ja-JP" altLang="en-US" sz="2700" b="1" dirty="0">
                <a:latin typeface="Meiryo UI" panose="020B0604030504040204" pitchFamily="50" charset="-128"/>
                <a:ea typeface="Meiryo UI" panose="020B0604030504040204" pitchFamily="50" charset="-128"/>
              </a:rPr>
              <a:t>のご案内</a:t>
            </a:r>
            <a:endParaRPr kumimoji="1" lang="en-US" altLang="ja-JP" sz="27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921160895"/>
              </p:ext>
            </p:extLst>
          </p:nvPr>
        </p:nvGraphicFramePr>
        <p:xfrm>
          <a:off x="27576" y="2897909"/>
          <a:ext cx="6802848" cy="6841388"/>
        </p:xfrm>
        <a:graphic>
          <a:graphicData uri="http://schemas.openxmlformats.org/drawingml/2006/table">
            <a:tbl>
              <a:tblPr firstRow="1" bandRow="1">
                <a:tableStyleId>{5C22544A-7EE6-4342-B048-85BDC9FD1C3A}</a:tableStyleId>
              </a:tblPr>
              <a:tblGrid>
                <a:gridCol w="1016636">
                  <a:extLst>
                    <a:ext uri="{9D8B030D-6E8A-4147-A177-3AD203B41FA5}">
                      <a16:colId xmlns:a16="http://schemas.microsoft.com/office/drawing/2014/main" val="4054082189"/>
                    </a:ext>
                  </a:extLst>
                </a:gridCol>
                <a:gridCol w="5786212">
                  <a:extLst>
                    <a:ext uri="{9D8B030D-6E8A-4147-A177-3AD203B41FA5}">
                      <a16:colId xmlns:a16="http://schemas.microsoft.com/office/drawing/2014/main" val="947479775"/>
                    </a:ext>
                  </a:extLst>
                </a:gridCol>
              </a:tblGrid>
              <a:tr h="684428">
                <a:tc>
                  <a:txBody>
                    <a:bodyPr/>
                    <a:lstStyle/>
                    <a:p>
                      <a:pPr algn="dist"/>
                      <a:r>
                        <a:rPr kumimoji="1" lang="ja-JP" altLang="en-US" sz="1800" dirty="0">
                          <a:solidFill>
                            <a:schemeClr val="tx1"/>
                          </a:solidFill>
                          <a:latin typeface="Meiryo UI" panose="020B0604030504040204" pitchFamily="50" charset="-128"/>
                          <a:ea typeface="Meiryo UI" panose="020B0604030504040204" pitchFamily="50" charset="-128"/>
                        </a:rPr>
                        <a:t>交付申請期間</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令和７年４月１日</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火</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　～　令和７年７月</a:t>
                      </a:r>
                      <a:r>
                        <a:rPr kumimoji="1" lang="en-US" altLang="ja-JP" sz="1600" dirty="0">
                          <a:solidFill>
                            <a:schemeClr val="tx1"/>
                          </a:solidFill>
                          <a:latin typeface="Meiryo UI" panose="020B0604030504040204" pitchFamily="50" charset="-128"/>
                          <a:ea typeface="Meiryo UI" panose="020B0604030504040204" pitchFamily="50" charset="-128"/>
                        </a:rPr>
                        <a:t>31</a:t>
                      </a:r>
                      <a:r>
                        <a:rPr kumimoji="1" lang="ja-JP" altLang="en-US" sz="1600" dirty="0">
                          <a:solidFill>
                            <a:schemeClr val="tx1"/>
                          </a:solidFill>
                          <a:latin typeface="Meiryo UI" panose="020B0604030504040204" pitchFamily="50" charset="-128"/>
                          <a:ea typeface="Meiryo UI" panose="020B0604030504040204" pitchFamily="50" charset="-128"/>
                        </a:rPr>
                        <a:t>日</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木</a:t>
                      </a: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4426850"/>
                  </a:ext>
                </a:extLst>
              </a:tr>
              <a:tr h="1097853">
                <a:tc>
                  <a:txBody>
                    <a:bodyPr/>
                    <a:lstStyle/>
                    <a:p>
                      <a:pPr algn="dist"/>
                      <a:r>
                        <a:rPr kumimoji="1" lang="ja-JP" altLang="en-US" sz="1800" b="1" dirty="0">
                          <a:solidFill>
                            <a:schemeClr val="tx1"/>
                          </a:solidFill>
                          <a:latin typeface="Meiryo UI" panose="020B0604030504040204" pitchFamily="50" charset="-128"/>
                          <a:ea typeface="Meiryo UI" panose="020B0604030504040204" pitchFamily="50" charset="-128"/>
                        </a:rPr>
                        <a:t>補助対象</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dist"/>
                      <a:r>
                        <a:rPr kumimoji="1" lang="ja-JP" altLang="en-US" sz="1800" b="1" dirty="0">
                          <a:solidFill>
                            <a:schemeClr val="tx1"/>
                          </a:solidFill>
                          <a:latin typeface="Meiryo UI" panose="020B0604030504040204" pitchFamily="50" charset="-128"/>
                          <a:ea typeface="Meiryo UI" panose="020B0604030504040204" pitchFamily="50" charset="-128"/>
                        </a:rPr>
                        <a:t>事業者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・鉄道事業法による鉄道事業者</a:t>
                      </a:r>
                      <a:endParaRPr kumimoji="1" lang="en-US" altLang="ja-JP" sz="1400" b="1" dirty="0">
                        <a:solidFill>
                          <a:schemeClr val="tx1"/>
                        </a:solidFill>
                        <a:latin typeface="Meiryo UI" panose="020B0604030504040204" pitchFamily="50" charset="-128"/>
                        <a:ea typeface="Meiryo UI" panose="020B0604030504040204" pitchFamily="50" charset="-128"/>
                      </a:endParaRPr>
                    </a:p>
                    <a:p>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・軌道法による軌道経営者</a:t>
                      </a:r>
                      <a:endParaRPr kumimoji="1" lang="en-US" altLang="ja-JP" sz="1400" b="1" dirty="0">
                        <a:solidFill>
                          <a:schemeClr val="tx1"/>
                        </a:solidFill>
                        <a:latin typeface="Meiryo UI" panose="020B0604030504040204" pitchFamily="50" charset="-128"/>
                        <a:ea typeface="Meiryo UI" panose="020B0604030504040204" pitchFamily="50" charset="-128"/>
                      </a:endParaRPr>
                    </a:p>
                    <a:p>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・大阪府内に営業所を有する路線バス事業者</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（定期観光運送事業者を除く）</a:t>
                      </a:r>
                    </a:p>
                  </a:txBody>
                  <a:tcPr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023047"/>
                  </a:ext>
                </a:extLst>
              </a:tr>
              <a:tr h="2835488">
                <a:tc>
                  <a:txBody>
                    <a:bodyPr/>
                    <a:lstStyle/>
                    <a:p>
                      <a:pPr algn="dist"/>
                      <a:r>
                        <a:rPr kumimoji="1" lang="ja-JP" altLang="en-US" sz="1800" b="1" dirty="0">
                          <a:solidFill>
                            <a:schemeClr val="tx1"/>
                          </a:solidFill>
                          <a:latin typeface="Meiryo UI" panose="020B0604030504040204" pitchFamily="50" charset="-128"/>
                          <a:ea typeface="Meiryo UI" panose="020B0604030504040204" pitchFamily="50" charset="-128"/>
                        </a:rPr>
                        <a:t>補助対象</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dist"/>
                      <a:r>
                        <a:rPr kumimoji="1" lang="ja-JP" altLang="en-US" sz="1800" b="1" dirty="0">
                          <a:solidFill>
                            <a:schemeClr val="tx1"/>
                          </a:solidFill>
                          <a:latin typeface="Meiryo UI" panose="020B0604030504040204" pitchFamily="50" charset="-128"/>
                          <a:ea typeface="Meiryo UI" panose="020B0604030504040204" pitchFamily="50" charset="-128"/>
                        </a:rPr>
                        <a:t>事業</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1" dirty="0">
                          <a:effectLst/>
                          <a:latin typeface="Meiryo UI" panose="020B0604030504040204" pitchFamily="50" charset="-128"/>
                          <a:ea typeface="Meiryo UI" panose="020B0604030504040204" pitchFamily="50" charset="-128"/>
                        </a:rPr>
                        <a:t>（１）キャッシュレス対応機器導入の場合</a:t>
                      </a:r>
                      <a:endParaRPr lang="en-US" altLang="ja-JP" sz="1400" b="1"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0" dirty="0">
                          <a:effectLst/>
                          <a:latin typeface="Meiryo UI" panose="020B0604030504040204" pitchFamily="50" charset="-128"/>
                          <a:ea typeface="Meiryo UI" panose="020B0604030504040204" pitchFamily="50" charset="-128"/>
                        </a:rPr>
                        <a:t>　　　　 キャッシュレス決済（</a:t>
                      </a:r>
                      <a:r>
                        <a:rPr lang="en-US" altLang="ja-JP" sz="1400" b="0" dirty="0">
                          <a:effectLst/>
                          <a:latin typeface="Meiryo UI" panose="020B0604030504040204" pitchFamily="50" charset="-128"/>
                          <a:ea typeface="Meiryo UI" panose="020B0604030504040204" pitchFamily="50" charset="-128"/>
                        </a:rPr>
                        <a:t>QR</a:t>
                      </a:r>
                      <a:r>
                        <a:rPr lang="ja-JP" altLang="en-US" sz="1400" b="0" dirty="0">
                          <a:effectLst/>
                          <a:latin typeface="Meiryo UI" panose="020B0604030504040204" pitchFamily="50" charset="-128"/>
                          <a:ea typeface="Meiryo UI" panose="020B0604030504040204" pitchFamily="50" charset="-128"/>
                        </a:rPr>
                        <a:t>コード、クレジットカード等）に必要な機器等を路</a:t>
                      </a: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0" dirty="0">
                          <a:effectLst/>
                          <a:latin typeface="Meiryo UI" panose="020B0604030504040204" pitchFamily="50" charset="-128"/>
                          <a:ea typeface="Meiryo UI" panose="020B0604030504040204" pitchFamily="50" charset="-128"/>
                        </a:rPr>
                        <a:t>　　　線バス車両及び路線バスが結節する駅において導入する事業であり、システ</a:t>
                      </a: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0" dirty="0">
                          <a:effectLst/>
                          <a:latin typeface="Meiryo UI" panose="020B0604030504040204" pitchFamily="50" charset="-128"/>
                          <a:ea typeface="Meiryo UI" panose="020B0604030504040204" pitchFamily="50" charset="-128"/>
                        </a:rPr>
                        <a:t>　　　ム導入、システム改修、決済端末機器の購入及びその設置</a:t>
                      </a: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400" b="0" dirty="0">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dk1"/>
                          </a:solidFill>
                          <a:effectLst/>
                          <a:latin typeface="Meiryo UI" panose="020B0604030504040204" pitchFamily="50" charset="-128"/>
                          <a:ea typeface="Meiryo UI" panose="020B0604030504040204" pitchFamily="50" charset="-128"/>
                          <a:cs typeface="+mn-cs"/>
                        </a:rPr>
                        <a:t>（２）多言語案内設備整備の場合</a:t>
                      </a:r>
                      <a:endParaRPr kumimoji="1" lang="en-US" altLang="ja-JP" sz="1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dk1"/>
                          </a:solidFill>
                          <a:effectLst/>
                          <a:latin typeface="Meiryo UI" panose="020B0604030504040204" pitchFamily="50" charset="-128"/>
                          <a:ea typeface="Meiryo UI" panose="020B0604030504040204" pitchFamily="50" charset="-128"/>
                          <a:cs typeface="+mn-cs"/>
                        </a:rPr>
                        <a:t>　　　　 路線バスが結節する駅において多言語案内設備を整備する事業であり、</a:t>
                      </a: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dk1"/>
                          </a:solidFill>
                          <a:effectLst/>
                          <a:latin typeface="Meiryo UI" panose="020B0604030504040204" pitchFamily="50" charset="-128"/>
                          <a:ea typeface="Meiryo UI" panose="020B0604030504040204" pitchFamily="50" charset="-128"/>
                          <a:cs typeface="+mn-cs"/>
                        </a:rPr>
                        <a:t>　　　多言語表示に対応したデジタルサイネージによる運行情報案内モニター、駅</a:t>
                      </a: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dk1"/>
                          </a:solidFill>
                          <a:effectLst/>
                          <a:latin typeface="Meiryo UI" panose="020B0604030504040204" pitchFamily="50" charset="-128"/>
                          <a:ea typeface="Meiryo UI" panose="020B0604030504040204" pitchFamily="50" charset="-128"/>
                          <a:cs typeface="+mn-cs"/>
                        </a:rPr>
                        <a:t>　　  券売機、精算機、乗継経路等を示す床面・壁面案内サイン、ピクトグラム、</a:t>
                      </a: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dk1"/>
                          </a:solidFill>
                          <a:effectLst/>
                          <a:latin typeface="Meiryo UI" panose="020B0604030504040204" pitchFamily="50" charset="-128"/>
                          <a:ea typeface="Meiryo UI" panose="020B0604030504040204" pitchFamily="50" charset="-128"/>
                          <a:cs typeface="+mn-cs"/>
                        </a:rPr>
                        <a:t>　　  吊り下げ式案内看板等の設置・改修</a:t>
                      </a: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kern="1200" dirty="0">
                        <a:solidFill>
                          <a:schemeClr val="dk1"/>
                        </a:solidFill>
                        <a:effectLst/>
                        <a:latin typeface="Meiryo UI" panose="020B0604030504040204" pitchFamily="50" charset="-128"/>
                        <a:ea typeface="Meiryo UI" panose="020B0604030504040204" pitchFamily="50" charset="-128"/>
                        <a:cs typeface="+mn-cs"/>
                      </a:endParaRP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6954578"/>
                  </a:ext>
                </a:extLst>
              </a:tr>
            </a:tbl>
          </a:graphicData>
        </a:graphic>
      </p:graphicFrame>
      <p:sp>
        <p:nvSpPr>
          <p:cNvPr id="8" name="テキスト ボックス 7"/>
          <p:cNvSpPr txBox="1"/>
          <p:nvPr/>
        </p:nvSpPr>
        <p:spPr>
          <a:xfrm>
            <a:off x="27576" y="1861594"/>
            <a:ext cx="6802848" cy="1015663"/>
          </a:xfrm>
          <a:prstGeom prst="rect">
            <a:avLst/>
          </a:prstGeom>
          <a:noFill/>
        </p:spPr>
        <p:txBody>
          <a:bodyPr wrap="square" rtlCol="0">
            <a:spAutoFit/>
          </a:bodyPr>
          <a:lstStyle/>
          <a:p>
            <a:r>
              <a:rPr kumimoji="1" lang="ja-JP" altLang="en-US" sz="1500" dirty="0">
                <a:latin typeface="Meiryo UI" panose="020B0604030504040204" pitchFamily="50" charset="-128"/>
                <a:ea typeface="Meiryo UI" panose="020B0604030504040204" pitchFamily="50" charset="-128"/>
              </a:rPr>
              <a:t>　公共交通機関による府内の観光周遊を促し、公共交通の維持・大阪の成長に寄与するため、キャッシュレス対応機器や多言語案内設備の整備に要する経費の一部について、</a:t>
            </a:r>
            <a:r>
              <a:rPr kumimoji="1" lang="zh-TW" altLang="en-US" sz="1500" dirty="0">
                <a:latin typeface="Meiryo UI" panose="020B0604030504040204" pitchFamily="50" charset="-128"/>
                <a:ea typeface="Meiryo UI" panose="020B0604030504040204" pitchFamily="50" charset="-128"/>
              </a:rPr>
              <a:t>鉄軌道事業者</a:t>
            </a:r>
            <a:r>
              <a:rPr kumimoji="1" lang="ja-JP" altLang="en-US" sz="1500" dirty="0">
                <a:latin typeface="Meiryo UI" panose="020B0604030504040204" pitchFamily="50" charset="-128"/>
                <a:ea typeface="Meiryo UI" panose="020B0604030504040204" pitchFamily="50" charset="-128"/>
              </a:rPr>
              <a:t>及び路線バス事業者を対象に補助金を交付します。</a:t>
            </a:r>
            <a:endParaRPr kumimoji="1" lang="en-US" altLang="ja-JP" sz="1500" dirty="0">
              <a:latin typeface="Meiryo UI" panose="020B0604030504040204" pitchFamily="50" charset="-128"/>
              <a:ea typeface="Meiryo UI" panose="020B0604030504040204" pitchFamily="50" charset="-128"/>
            </a:endParaRPr>
          </a:p>
          <a:p>
            <a:r>
              <a:rPr kumimoji="1" lang="ja-JP" altLang="en-US" sz="1500" b="1" dirty="0">
                <a:solidFill>
                  <a:srgbClr val="FF0000"/>
                </a:solidFill>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なお、本補助金は宿泊税を活用しています。</a:t>
            </a:r>
          </a:p>
        </p:txBody>
      </p:sp>
      <p:pic>
        <p:nvPicPr>
          <p:cNvPr id="3" name="図 2">
            <a:extLst>
              <a:ext uri="{FF2B5EF4-FFF2-40B4-BE49-F238E27FC236}">
                <a16:creationId xmlns:a16="http://schemas.microsoft.com/office/drawing/2014/main" id="{F1D227BE-36FB-43FC-A841-CCB00936FA24}"/>
              </a:ext>
            </a:extLst>
          </p:cNvPr>
          <p:cNvPicPr>
            <a:picLocks noChangeAspect="1"/>
          </p:cNvPicPr>
          <p:nvPr/>
        </p:nvPicPr>
        <p:blipFill>
          <a:blip r:embed="rId3"/>
          <a:stretch>
            <a:fillRect/>
          </a:stretch>
        </p:blipFill>
        <p:spPr>
          <a:xfrm>
            <a:off x="1677670" y="5904863"/>
            <a:ext cx="1868170" cy="1042700"/>
          </a:xfrm>
          <a:prstGeom prst="rect">
            <a:avLst/>
          </a:prstGeom>
        </p:spPr>
      </p:pic>
      <p:pic>
        <p:nvPicPr>
          <p:cNvPr id="7" name="図 6">
            <a:extLst>
              <a:ext uri="{FF2B5EF4-FFF2-40B4-BE49-F238E27FC236}">
                <a16:creationId xmlns:a16="http://schemas.microsoft.com/office/drawing/2014/main" id="{C9B1D9F9-238D-4570-B135-70D94212AB2F}"/>
              </a:ext>
            </a:extLst>
          </p:cNvPr>
          <p:cNvPicPr>
            <a:picLocks noChangeAspect="1"/>
          </p:cNvPicPr>
          <p:nvPr/>
        </p:nvPicPr>
        <p:blipFill>
          <a:blip r:embed="rId4"/>
          <a:stretch>
            <a:fillRect/>
          </a:stretch>
        </p:blipFill>
        <p:spPr>
          <a:xfrm>
            <a:off x="4393399" y="5869709"/>
            <a:ext cx="974891" cy="1173480"/>
          </a:xfrm>
          <a:prstGeom prst="rect">
            <a:avLst/>
          </a:prstGeom>
        </p:spPr>
      </p:pic>
      <p:sp>
        <p:nvSpPr>
          <p:cNvPr id="10" name="テキスト ボックス 9">
            <a:extLst>
              <a:ext uri="{FF2B5EF4-FFF2-40B4-BE49-F238E27FC236}">
                <a16:creationId xmlns:a16="http://schemas.microsoft.com/office/drawing/2014/main" id="{71F4E0E1-6CAE-44C1-9681-4D4C8A4F366B}"/>
              </a:ext>
            </a:extLst>
          </p:cNvPr>
          <p:cNvSpPr txBox="1"/>
          <p:nvPr/>
        </p:nvSpPr>
        <p:spPr>
          <a:xfrm>
            <a:off x="1729012" y="6947563"/>
            <a:ext cx="1816828"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QR</a:t>
            </a:r>
            <a:r>
              <a:rPr kumimoji="1" lang="ja-JP" altLang="en-US" sz="800" dirty="0">
                <a:latin typeface="Meiryo UI" panose="020B0604030504040204" pitchFamily="50" charset="-128"/>
                <a:ea typeface="Meiryo UI" panose="020B0604030504040204" pitchFamily="50" charset="-128"/>
              </a:rPr>
              <a:t>コード対応された自動改札機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写真提供：京阪電気鉄道株式会社</a:t>
            </a:r>
          </a:p>
        </p:txBody>
      </p:sp>
      <p:sp>
        <p:nvSpPr>
          <p:cNvPr id="12" name="テキスト ボックス 11">
            <a:extLst>
              <a:ext uri="{FF2B5EF4-FFF2-40B4-BE49-F238E27FC236}">
                <a16:creationId xmlns:a16="http://schemas.microsoft.com/office/drawing/2014/main" id="{B1C1AA60-9F1B-4222-8212-BCB89FF69D83}"/>
              </a:ext>
            </a:extLst>
          </p:cNvPr>
          <p:cNvSpPr txBox="1"/>
          <p:nvPr/>
        </p:nvSpPr>
        <p:spPr>
          <a:xfrm>
            <a:off x="4064729" y="7047929"/>
            <a:ext cx="2765695"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▲クレジットカードのタッチ決済、</a:t>
            </a:r>
            <a:r>
              <a:rPr kumimoji="1" lang="en-US" altLang="ja-JP" sz="800" dirty="0">
                <a:latin typeface="Meiryo UI" panose="020B0604030504040204" pitchFamily="50" charset="-128"/>
                <a:ea typeface="Meiryo UI" panose="020B0604030504040204" pitchFamily="50" charset="-128"/>
              </a:rPr>
              <a:t>QR</a:t>
            </a:r>
            <a:r>
              <a:rPr kumimoji="1" lang="ja-JP" altLang="en-US" sz="800" dirty="0">
                <a:latin typeface="Meiryo UI" panose="020B0604030504040204" pitchFamily="50" charset="-128"/>
                <a:ea typeface="Meiryo UI" panose="020B0604030504040204" pitchFamily="50" charset="-128"/>
              </a:rPr>
              <a:t>コード対応された自動改札機</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写真提供：京阪電気鉄道株式会社</a:t>
            </a:r>
          </a:p>
        </p:txBody>
      </p:sp>
      <p:pic>
        <p:nvPicPr>
          <p:cNvPr id="15" name="図 14">
            <a:extLst>
              <a:ext uri="{FF2B5EF4-FFF2-40B4-BE49-F238E27FC236}">
                <a16:creationId xmlns:a16="http://schemas.microsoft.com/office/drawing/2014/main" id="{4C09A997-E7EE-4AAD-A42A-B33732B777A4}"/>
              </a:ext>
            </a:extLst>
          </p:cNvPr>
          <p:cNvPicPr>
            <a:picLocks noChangeAspect="1"/>
          </p:cNvPicPr>
          <p:nvPr/>
        </p:nvPicPr>
        <p:blipFill>
          <a:blip r:embed="rId5"/>
          <a:stretch>
            <a:fillRect/>
          </a:stretch>
        </p:blipFill>
        <p:spPr>
          <a:xfrm>
            <a:off x="3280190" y="8423257"/>
            <a:ext cx="945230" cy="1266905"/>
          </a:xfrm>
          <a:prstGeom prst="rect">
            <a:avLst/>
          </a:prstGeom>
        </p:spPr>
      </p:pic>
      <p:pic>
        <p:nvPicPr>
          <p:cNvPr id="17" name="図 16">
            <a:extLst>
              <a:ext uri="{FF2B5EF4-FFF2-40B4-BE49-F238E27FC236}">
                <a16:creationId xmlns:a16="http://schemas.microsoft.com/office/drawing/2014/main" id="{A91F8BB9-177A-4684-A096-3E09DD31631F}"/>
              </a:ext>
            </a:extLst>
          </p:cNvPr>
          <p:cNvPicPr>
            <a:picLocks noChangeAspect="1"/>
          </p:cNvPicPr>
          <p:nvPr/>
        </p:nvPicPr>
        <p:blipFill rotWithShape="1">
          <a:blip r:embed="rId6"/>
          <a:srcRect l="1810"/>
          <a:stretch/>
        </p:blipFill>
        <p:spPr>
          <a:xfrm>
            <a:off x="4263589" y="8434689"/>
            <a:ext cx="1623910" cy="1234490"/>
          </a:xfrm>
          <a:prstGeom prst="rect">
            <a:avLst/>
          </a:prstGeom>
        </p:spPr>
      </p:pic>
      <p:pic>
        <p:nvPicPr>
          <p:cNvPr id="19" name="図 18">
            <a:extLst>
              <a:ext uri="{FF2B5EF4-FFF2-40B4-BE49-F238E27FC236}">
                <a16:creationId xmlns:a16="http://schemas.microsoft.com/office/drawing/2014/main" id="{7883A151-080C-428D-98EC-2368D9A5582E}"/>
              </a:ext>
            </a:extLst>
          </p:cNvPr>
          <p:cNvPicPr>
            <a:picLocks noChangeAspect="1"/>
          </p:cNvPicPr>
          <p:nvPr/>
        </p:nvPicPr>
        <p:blipFill>
          <a:blip r:embed="rId7"/>
          <a:stretch>
            <a:fillRect/>
          </a:stretch>
        </p:blipFill>
        <p:spPr>
          <a:xfrm>
            <a:off x="1565189" y="8434689"/>
            <a:ext cx="853931" cy="1276135"/>
          </a:xfrm>
          <a:prstGeom prst="rect">
            <a:avLst/>
          </a:prstGeom>
        </p:spPr>
      </p:pic>
      <p:sp>
        <p:nvSpPr>
          <p:cNvPr id="20" name="テキスト ボックス 19">
            <a:extLst>
              <a:ext uri="{FF2B5EF4-FFF2-40B4-BE49-F238E27FC236}">
                <a16:creationId xmlns:a16="http://schemas.microsoft.com/office/drawing/2014/main" id="{CB206FC2-37AB-417B-A744-2060FCFAE1D7}"/>
              </a:ext>
            </a:extLst>
          </p:cNvPr>
          <p:cNvSpPr txBox="1"/>
          <p:nvPr/>
        </p:nvSpPr>
        <p:spPr>
          <a:xfrm>
            <a:off x="2381500" y="9014175"/>
            <a:ext cx="898690" cy="707886"/>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◀運行情報</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案内モニター</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JR</a:t>
            </a:r>
            <a:r>
              <a:rPr kumimoji="1" lang="ja-JP" altLang="en-US" sz="800" dirty="0">
                <a:latin typeface="Meiryo UI" panose="020B0604030504040204" pitchFamily="50" charset="-128"/>
                <a:ea typeface="Meiryo UI" panose="020B0604030504040204" pitchFamily="50" charset="-128"/>
              </a:rPr>
              <a:t>西日本</a:t>
            </a:r>
          </a:p>
        </p:txBody>
      </p:sp>
      <p:sp>
        <p:nvSpPr>
          <p:cNvPr id="21" name="テキスト ボックス 20">
            <a:extLst>
              <a:ext uri="{FF2B5EF4-FFF2-40B4-BE49-F238E27FC236}">
                <a16:creationId xmlns:a16="http://schemas.microsoft.com/office/drawing/2014/main" id="{112BAFC7-BC73-402C-95DA-C82BF11A67F4}"/>
              </a:ext>
            </a:extLst>
          </p:cNvPr>
          <p:cNvSpPr txBox="1"/>
          <p:nvPr/>
        </p:nvSpPr>
        <p:spPr>
          <a:xfrm>
            <a:off x="5842974" y="9002938"/>
            <a:ext cx="898690" cy="707886"/>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◀他社路線への</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床面案内表示</a:t>
            </a:r>
            <a:endParaRPr kumimoji="1" lang="en-US" altLang="ja-JP" sz="8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写真提供：</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JR</a:t>
            </a:r>
            <a:r>
              <a:rPr kumimoji="1" lang="ja-JP" altLang="en-US" sz="800" dirty="0">
                <a:latin typeface="Meiryo UI" panose="020B0604030504040204" pitchFamily="50" charset="-128"/>
                <a:ea typeface="Meiryo UI" panose="020B0604030504040204" pitchFamily="50" charset="-128"/>
              </a:rPr>
              <a:t>西日本</a:t>
            </a:r>
          </a:p>
        </p:txBody>
      </p:sp>
    </p:spTree>
    <p:extLst>
      <p:ext uri="{BB962C8B-B14F-4D97-AF65-F5344CB8AC3E}">
        <p14:creationId xmlns:p14="http://schemas.microsoft.com/office/powerpoint/2010/main" val="250967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23598A-5DB9-4062-9422-8958859551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959" y="3598022"/>
            <a:ext cx="683963" cy="683963"/>
          </a:xfrm>
          <a:prstGeom prst="rect">
            <a:avLst/>
          </a:prstGeom>
        </p:spPr>
      </p:pic>
      <p:sp>
        <p:nvSpPr>
          <p:cNvPr id="9" name="テキスト ボックス 8"/>
          <p:cNvSpPr txBox="1"/>
          <p:nvPr/>
        </p:nvSpPr>
        <p:spPr>
          <a:xfrm>
            <a:off x="14514" y="8538733"/>
            <a:ext cx="6832599" cy="1354217"/>
          </a:xfrm>
          <a:prstGeom prst="rect">
            <a:avLst/>
          </a:prstGeom>
          <a:solidFill>
            <a:schemeClr val="accent6">
              <a:lumMod val="40000"/>
              <a:lumOff val="60000"/>
            </a:schemeClr>
          </a:solidFill>
          <a:ln>
            <a:solidFill>
              <a:schemeClr val="tx1"/>
            </a:solidFill>
          </a:ln>
        </p:spPr>
        <p:txBody>
          <a:bodyPr wrap="square" rtlCol="0">
            <a:spAutoFit/>
          </a:bodyPr>
          <a:lstStyle/>
          <a:p>
            <a:r>
              <a:rPr kumimoji="1" lang="ja-JP" altLang="en-US" sz="1700" b="1" dirty="0">
                <a:latin typeface="Meiryo UI" panose="020B0604030504040204" pitchFamily="50" charset="-128"/>
                <a:ea typeface="Meiryo UI" panose="020B0604030504040204" pitchFamily="50" charset="-128"/>
              </a:rPr>
              <a:t>お問い合わせ先</a:t>
            </a:r>
          </a:p>
          <a:p>
            <a:r>
              <a:rPr kumimoji="1" lang="ja-JP" altLang="en-US" sz="1300" dirty="0">
                <a:latin typeface="Meiryo UI" panose="020B0604030504040204" pitchFamily="50" charset="-128"/>
                <a:ea typeface="Meiryo UI" panose="020B0604030504040204" pitchFamily="50" charset="-128"/>
              </a:rPr>
              <a:t>　　　大阪府都市整備部交通戦略室交通計画課内</a:t>
            </a:r>
          </a:p>
          <a:p>
            <a:r>
              <a:rPr kumimoji="1" lang="ja-JP" altLang="en-US" sz="1300" dirty="0">
                <a:latin typeface="Meiryo UI" panose="020B0604030504040204" pitchFamily="50" charset="-128"/>
                <a:ea typeface="Meiryo UI" panose="020B0604030504040204" pitchFamily="50" charset="-128"/>
              </a:rPr>
              <a:t>　　　　　 </a:t>
            </a:r>
            <a:r>
              <a:rPr kumimoji="1" lang="ja-JP" altLang="en-US" sz="1300" spc="500" dirty="0">
                <a:latin typeface="Meiryo UI" panose="020B0604030504040204" pitchFamily="50" charset="-128"/>
                <a:ea typeface="Meiryo UI" panose="020B0604030504040204" pitchFamily="50" charset="-128"/>
              </a:rPr>
              <a:t>メール</a:t>
            </a:r>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hlinkClick r:id="rId3"/>
              </a:rPr>
              <a:t>kotsusenryaku01@gbox.pref.osaka.lg.jp</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電　　　話：</a:t>
            </a:r>
            <a:r>
              <a:rPr kumimoji="1" lang="en-US" altLang="ja-JP" sz="1300" dirty="0">
                <a:latin typeface="Meiryo UI" panose="020B0604030504040204" pitchFamily="50" charset="-128"/>
                <a:ea typeface="Meiryo UI" panose="020B0604030504040204" pitchFamily="50" charset="-128"/>
              </a:rPr>
              <a:t>06-6944-9281</a:t>
            </a:r>
            <a:r>
              <a:rPr kumimoji="1" lang="ja-JP" altLang="en-US" sz="1300" dirty="0">
                <a:latin typeface="Meiryo UI" panose="020B0604030504040204" pitchFamily="50" charset="-128"/>
                <a:ea typeface="Meiryo UI" panose="020B0604030504040204" pitchFamily="50" charset="-128"/>
              </a:rPr>
              <a:t>  </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受付時間：平日の</a:t>
            </a:r>
            <a:r>
              <a:rPr kumimoji="1" lang="en-US" altLang="ja-JP" sz="1300" dirty="0">
                <a:latin typeface="Meiryo UI" panose="020B0604030504040204" pitchFamily="50" charset="-128"/>
                <a:ea typeface="Meiryo UI" panose="020B0604030504040204" pitchFamily="50" charset="-128"/>
              </a:rPr>
              <a:t>9</a:t>
            </a:r>
            <a:r>
              <a:rPr kumimoji="1" lang="ja-JP" altLang="en-US" sz="1300" dirty="0">
                <a:latin typeface="Meiryo UI" panose="020B0604030504040204" pitchFamily="50" charset="-128"/>
                <a:ea typeface="Meiryo UI" panose="020B0604030504040204" pitchFamily="50" charset="-128"/>
              </a:rPr>
              <a:t>時</a:t>
            </a:r>
            <a:r>
              <a:rPr kumimoji="1" lang="en-US" altLang="ja-JP" sz="1300" dirty="0">
                <a:latin typeface="Meiryo UI" panose="020B0604030504040204" pitchFamily="50" charset="-128"/>
                <a:ea typeface="Meiryo UI" panose="020B0604030504040204" pitchFamily="50" charset="-128"/>
              </a:rPr>
              <a:t>30</a:t>
            </a:r>
            <a:r>
              <a:rPr kumimoji="1" lang="ja-JP" altLang="en-US" sz="1300" dirty="0">
                <a:latin typeface="Meiryo UI" panose="020B0604030504040204" pitchFamily="50" charset="-128"/>
                <a:ea typeface="Meiryo UI" panose="020B0604030504040204" pitchFamily="50" charset="-128"/>
              </a:rPr>
              <a:t>分から</a:t>
            </a:r>
            <a:r>
              <a:rPr kumimoji="1" lang="en-US" altLang="ja-JP" sz="1300" dirty="0">
                <a:latin typeface="Meiryo UI" panose="020B0604030504040204" pitchFamily="50" charset="-128"/>
                <a:ea typeface="Meiryo UI" panose="020B0604030504040204" pitchFamily="50" charset="-128"/>
              </a:rPr>
              <a:t>17</a:t>
            </a:r>
            <a:r>
              <a:rPr kumimoji="1" lang="ja-JP" altLang="en-US" sz="1300" dirty="0">
                <a:latin typeface="Meiryo UI" panose="020B0604030504040204" pitchFamily="50" charset="-128"/>
                <a:ea typeface="Meiryo UI" panose="020B0604030504040204" pitchFamily="50" charset="-128"/>
              </a:rPr>
              <a:t>時</a:t>
            </a:r>
            <a:r>
              <a:rPr kumimoji="1" lang="en-US" altLang="ja-JP" sz="1300" dirty="0">
                <a:latin typeface="Meiryo UI" panose="020B0604030504040204" pitchFamily="50" charset="-128"/>
                <a:ea typeface="Meiryo UI" panose="020B0604030504040204" pitchFamily="50" charset="-128"/>
              </a:rPr>
              <a:t>30</a:t>
            </a:r>
            <a:r>
              <a:rPr kumimoji="1" lang="ja-JP" altLang="en-US" sz="1300" dirty="0">
                <a:latin typeface="Meiryo UI" panose="020B0604030504040204" pitchFamily="50" charset="-128"/>
                <a:ea typeface="Meiryo UI" panose="020B0604030504040204" pitchFamily="50" charset="-128"/>
              </a:rPr>
              <a:t>分（電話の場合）</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お電話がつながらない可能性があります。できるだけメールでお問合せください。</a:t>
            </a:r>
          </a:p>
        </p:txBody>
      </p:sp>
      <p:sp>
        <p:nvSpPr>
          <p:cNvPr id="11" name="テキスト ボックス 10"/>
          <p:cNvSpPr txBox="1"/>
          <p:nvPr/>
        </p:nvSpPr>
        <p:spPr>
          <a:xfrm>
            <a:off x="12340" y="4297741"/>
            <a:ext cx="6858000" cy="56938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申請の流れ</a:t>
            </a:r>
            <a:endParaRPr kumimoji="1" lang="en-US" altLang="ja-JP"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・補助事業の内容を変更する場合には変更承認申請を行ってください。</a:t>
            </a:r>
            <a:endParaRPr kumimoji="1" lang="en-US" altLang="ja-JP" sz="1300" dirty="0">
              <a:latin typeface="Meiryo UI" panose="020B0604030504040204" pitchFamily="50" charset="-128"/>
              <a:ea typeface="Meiryo UI" panose="020B0604030504040204" pitchFamily="50" charset="-128"/>
            </a:endParaRPr>
          </a:p>
        </p:txBody>
      </p:sp>
      <p:sp>
        <p:nvSpPr>
          <p:cNvPr id="5" name="Rectangle 7"/>
          <p:cNvSpPr>
            <a:spLocks noChangeArrowheads="1"/>
          </p:cNvSpPr>
          <p:nvPr/>
        </p:nvSpPr>
        <p:spPr bwMode="auto">
          <a:xfrm>
            <a:off x="139745" y="4835616"/>
            <a:ext cx="10310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＜フロー図＞</a:t>
            </a:r>
            <a:endParaRPr kumimoji="0" lang="ja-JP" altLang="ja-JP" sz="2400" b="0" i="0" u="none" strike="noStrike" cap="none" normalizeH="0" baseline="0" dirty="0">
              <a:ln>
                <a:noFill/>
              </a:ln>
              <a:solidFill>
                <a:schemeClr val="tx1"/>
              </a:solidFill>
              <a:effectLst/>
              <a:latin typeface="Arial" panose="020B0604020202020204" pitchFamily="34" charset="0"/>
            </a:endParaRPr>
          </a:p>
        </p:txBody>
      </p:sp>
      <p:graphicFrame>
        <p:nvGraphicFramePr>
          <p:cNvPr id="13" name="表 12">
            <a:extLst>
              <a:ext uri="{FF2B5EF4-FFF2-40B4-BE49-F238E27FC236}">
                <a16:creationId xmlns:a16="http://schemas.microsoft.com/office/drawing/2014/main" id="{B034A3C3-94A8-494B-B1B4-3D33EDB3ABC9}"/>
              </a:ext>
            </a:extLst>
          </p:cNvPr>
          <p:cNvGraphicFramePr>
            <a:graphicFrameLocks noGrp="1"/>
          </p:cNvGraphicFramePr>
          <p:nvPr>
            <p:extLst>
              <p:ext uri="{D42A27DB-BD31-4B8C-83A1-F6EECF244321}">
                <p14:modId xmlns:p14="http://schemas.microsoft.com/office/powerpoint/2010/main" val="2852734893"/>
              </p:ext>
            </p:extLst>
          </p:nvPr>
        </p:nvGraphicFramePr>
        <p:xfrm>
          <a:off x="27576" y="80106"/>
          <a:ext cx="6802848" cy="2407920"/>
        </p:xfrm>
        <a:graphic>
          <a:graphicData uri="http://schemas.openxmlformats.org/drawingml/2006/table">
            <a:tbl>
              <a:tblPr firstRow="1" bandRow="1">
                <a:tableStyleId>{5C22544A-7EE6-4342-B048-85BDC9FD1C3A}</a:tableStyleId>
              </a:tblPr>
              <a:tblGrid>
                <a:gridCol w="1016636">
                  <a:extLst>
                    <a:ext uri="{9D8B030D-6E8A-4147-A177-3AD203B41FA5}">
                      <a16:colId xmlns:a16="http://schemas.microsoft.com/office/drawing/2014/main" val="4054082189"/>
                    </a:ext>
                  </a:extLst>
                </a:gridCol>
                <a:gridCol w="5786212">
                  <a:extLst>
                    <a:ext uri="{9D8B030D-6E8A-4147-A177-3AD203B41FA5}">
                      <a16:colId xmlns:a16="http://schemas.microsoft.com/office/drawing/2014/main" val="947479775"/>
                    </a:ext>
                  </a:extLst>
                </a:gridCol>
              </a:tblGrid>
              <a:tr h="1239724">
                <a:tc>
                  <a:txBody>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補助金額</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effectLst/>
                          <a:latin typeface="Meiryo UI" panose="020B0604030504040204" pitchFamily="50" charset="-128"/>
                          <a:ea typeface="Meiryo UI" panose="020B0604030504040204" pitchFamily="50" charset="-128"/>
                        </a:rPr>
                        <a:t>（１）キャッシュレス対応機器導入の場合</a:t>
                      </a:r>
                      <a:endParaRPr lang="en-US" altLang="ja-JP" sz="14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400" b="0" dirty="0">
                          <a:solidFill>
                            <a:schemeClr val="tx1"/>
                          </a:solidFill>
                          <a:effectLst/>
                          <a:latin typeface="Meiryo UI" panose="020B0604030504040204" pitchFamily="50" charset="-128"/>
                          <a:ea typeface="Meiryo UI" panose="020B0604030504040204" pitchFamily="50" charset="-128"/>
                        </a:rPr>
                        <a:t>/</a:t>
                      </a:r>
                      <a:r>
                        <a:rPr lang="ja-JP" altLang="en-US" sz="1400" b="0" dirty="0">
                          <a:solidFill>
                            <a:schemeClr val="tx1"/>
                          </a:solidFill>
                          <a:effectLst/>
                          <a:latin typeface="Meiryo UI" panose="020B0604030504040204" pitchFamily="50" charset="-128"/>
                          <a:ea typeface="Meiryo UI" panose="020B0604030504040204" pitchFamily="50" charset="-128"/>
                        </a:rPr>
                        <a:t>４を乗じて得た額以内</a:t>
                      </a:r>
                      <a:endParaRPr lang="en-US" altLang="ja-JP" sz="14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effectLst/>
                          <a:latin typeface="Meiryo UI" panose="020B0604030504040204" pitchFamily="50" charset="-128"/>
                          <a:ea typeface="Meiryo UI" panose="020B0604030504040204" pitchFamily="50" charset="-128"/>
                        </a:rPr>
                        <a:t>（２）</a:t>
                      </a:r>
                      <a:r>
                        <a:rPr kumimoji="1" lang="ja-JP" altLang="en-US" sz="1400" b="1" kern="1200" dirty="0">
                          <a:solidFill>
                            <a:schemeClr val="dk1"/>
                          </a:solidFill>
                          <a:effectLst/>
                          <a:latin typeface="Meiryo UI" panose="020B0604030504040204" pitchFamily="50" charset="-128"/>
                          <a:ea typeface="Meiryo UI" panose="020B0604030504040204" pitchFamily="50" charset="-128"/>
                          <a:cs typeface="+mn-cs"/>
                        </a:rPr>
                        <a:t>多言語案内設備整備の場合</a:t>
                      </a:r>
                      <a:endParaRPr lang="en-US" altLang="ja-JP" sz="1400" b="1"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b="0" dirty="0">
                          <a:solidFill>
                            <a:schemeClr val="tx1"/>
                          </a:solidFill>
                          <a:effectLst/>
                          <a:latin typeface="Meiryo UI" panose="020B0604030504040204" pitchFamily="50" charset="-128"/>
                          <a:ea typeface="Meiryo UI" panose="020B0604030504040204" pitchFamily="50" charset="-128"/>
                        </a:rPr>
                        <a:t>　　　　 補助対象事業に必要な経費に１</a:t>
                      </a:r>
                      <a:r>
                        <a:rPr lang="en-US" altLang="ja-JP" sz="1400" b="0" dirty="0">
                          <a:solidFill>
                            <a:schemeClr val="tx1"/>
                          </a:solidFill>
                          <a:effectLst/>
                          <a:latin typeface="Meiryo UI" panose="020B0604030504040204" pitchFamily="50" charset="-128"/>
                          <a:ea typeface="Meiryo UI" panose="020B0604030504040204" pitchFamily="50" charset="-128"/>
                        </a:rPr>
                        <a:t>/</a:t>
                      </a:r>
                      <a:r>
                        <a:rPr lang="ja-JP" altLang="en-US" sz="1400" b="0" dirty="0">
                          <a:solidFill>
                            <a:schemeClr val="tx1"/>
                          </a:solidFill>
                          <a:effectLst/>
                          <a:latin typeface="Meiryo UI" panose="020B0604030504040204" pitchFamily="50" charset="-128"/>
                          <a:ea typeface="Meiryo UI" panose="020B0604030504040204" pitchFamily="50" charset="-128"/>
                        </a:rPr>
                        <a:t>３を乗じて得た額以内</a:t>
                      </a:r>
                      <a:endParaRPr lang="en-US" altLang="ja-JP" sz="1400" b="0" dirty="0">
                        <a:solidFill>
                          <a:schemeClr val="tx1"/>
                        </a:solidFill>
                        <a:effectLst/>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補助申請総額が予算上限額に達した場合には、申請額の一部又は全部を補助できないこ</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とがあります。</a:t>
                      </a: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444426850"/>
                  </a:ext>
                </a:extLst>
              </a:tr>
              <a:tr h="478490">
                <a:tc>
                  <a:txBody>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eiryo UI" panose="020B0604030504040204" pitchFamily="50" charset="-128"/>
                          <a:ea typeface="Meiryo UI" panose="020B0604030504040204" pitchFamily="50" charset="-128"/>
                        </a:rPr>
                        <a:t>実績報告期間</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事業完了後</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20</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日以内または、令和８年３月</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13</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日（金）まで</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交付決定日以降に事業に着手し、上記期間内に事業（経費の支払い含む）を完了した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ものが対象になります。</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6954578"/>
                  </a:ext>
                </a:extLst>
              </a:tr>
            </a:tbl>
          </a:graphicData>
        </a:graphic>
      </p:graphicFrame>
      <p:pic>
        <p:nvPicPr>
          <p:cNvPr id="2064" name="Picture 16">
            <a:extLst>
              <a:ext uri="{FF2B5EF4-FFF2-40B4-BE49-F238E27FC236}">
                <a16:creationId xmlns:a16="http://schemas.microsoft.com/office/drawing/2014/main" id="{B61172DA-385C-49AD-8D48-6B42989D0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04" y="5067685"/>
            <a:ext cx="6219555" cy="343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993E0AA3-2E8A-4EB9-8323-B454ED8502F9}"/>
              </a:ext>
            </a:extLst>
          </p:cNvPr>
          <p:cNvSpPr txBox="1"/>
          <p:nvPr/>
        </p:nvSpPr>
        <p:spPr>
          <a:xfrm>
            <a:off x="27576" y="2558437"/>
            <a:ext cx="6858000" cy="1723549"/>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申請方法</a:t>
            </a:r>
            <a:endParaRPr kumimoji="1" lang="en-US" altLang="ja-JP"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・申請時の書類（電子データ）をすべて揃えて、下記「お問い合わせ先」に記載のアドレスにメールにて</a:t>
            </a:r>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申請してください。</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・その他申請時の注意点等については、ホームページに掲載している募集要領等をご確認ください。</a:t>
            </a:r>
          </a:p>
          <a:p>
            <a:pPr>
              <a:lnSpc>
                <a:spcPts val="1200"/>
              </a:lnSpc>
            </a:pPr>
            <a:endParaRPr kumimoji="1" lang="en-US" altLang="ja-JP" sz="700" dirty="0"/>
          </a:p>
          <a:p>
            <a:r>
              <a:rPr kumimoji="1" lang="ja-JP" altLang="en-US" sz="1400" b="1" dirty="0">
                <a:latin typeface="+mn-ea"/>
              </a:rPr>
              <a:t>令和７年度</a:t>
            </a:r>
            <a:r>
              <a:rPr kumimoji="1" lang="zh-TW" altLang="en-US" sz="1400" b="1" dirty="0">
                <a:latin typeface="游ゴシック" panose="020B0400000000000000" pitchFamily="50" charset="-128"/>
                <a:ea typeface="游ゴシック" panose="020B0400000000000000" pitchFamily="50" charset="-128"/>
              </a:rPr>
              <a:t>公共交通機関利用観光客受入環境整備事業費補助金</a:t>
            </a:r>
            <a:r>
              <a:rPr kumimoji="1" lang="ja-JP" altLang="en-US" sz="1400" b="1" dirty="0">
                <a:latin typeface="+mn-ea"/>
              </a:rPr>
              <a:t>ホームページ</a:t>
            </a:r>
            <a:endParaRPr kumimoji="1" lang="en-US" altLang="ja-JP" sz="1600" b="1" dirty="0">
              <a:latin typeface="+mn-ea"/>
            </a:endParaRPr>
          </a:p>
          <a:p>
            <a:pPr>
              <a:lnSpc>
                <a:spcPts val="800"/>
              </a:lnSpc>
            </a:pPr>
            <a:endParaRPr lang="en-US" altLang="ja-JP" sz="1500" dirty="0">
              <a:highlight>
                <a:srgbClr val="FFFF00"/>
              </a:highlight>
              <a:hlinkClick r:id="rId5"/>
            </a:endParaRPr>
          </a:p>
          <a:p>
            <a:r>
              <a:rPr lang="en-US" altLang="ja-JP" sz="1500" dirty="0">
                <a:hlinkClick r:id="rId6"/>
              </a:rPr>
              <a:t>https://www.pref.osaka.lg.jp/o130080/kotsukeikaku/ukeirekankyoseibi.html</a:t>
            </a:r>
            <a:endParaRPr lang="en-US" altLang="ja-JP" sz="1500" dirty="0"/>
          </a:p>
        </p:txBody>
      </p:sp>
      <p:sp>
        <p:nvSpPr>
          <p:cNvPr id="16" name="正方形/長方形 15">
            <a:extLst>
              <a:ext uri="{FF2B5EF4-FFF2-40B4-BE49-F238E27FC236}">
                <a16:creationId xmlns:a16="http://schemas.microsoft.com/office/drawing/2014/main" id="{D3E790D5-5DCE-4476-BC37-11C18A9360D6}"/>
              </a:ext>
            </a:extLst>
          </p:cNvPr>
          <p:cNvSpPr/>
          <p:nvPr/>
        </p:nvSpPr>
        <p:spPr>
          <a:xfrm>
            <a:off x="27576" y="3547801"/>
            <a:ext cx="6818084" cy="7496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30177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711</Words>
  <Application>Microsoft Office PowerPoint</Application>
  <PresentationFormat>A4 210 x 297 mm</PresentationFormat>
  <Paragraphs>81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2023-03-17T02:03:03Z</dcterms:created>
  <dcterms:modified xsi:type="dcterms:W3CDTF">2025-03-27T08:23:28Z</dcterms:modified>
</cp:coreProperties>
</file>