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Lst>
  <p:sldSz cx="10693400" cy="7556500"/>
  <p:notesSz cx="6858000" cy="9144000"/>
  <p:embeddedFontLst>
    <p:embeddedFont>
      <p:font typeface="游ゴシック体 Bold" panose="020B0600070205080204" charset="-128"/>
      <p:regular r:id="rId3"/>
    </p:embeddedFont>
    <p:embeddedFont>
      <p:font typeface="Calibri" panose="020F0502020204030204" pitchFamily="34" charset="0"/>
      <p:regular r:id="rId4"/>
      <p:bold r:id="rId5"/>
      <p:italic r:id="rId6"/>
      <p:boldItalic r:id="rId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91BC"/>
    <a:srgbClr val="A8C585"/>
    <a:srgbClr val="C2DFBA"/>
    <a:srgbClr val="C3DEBB"/>
    <a:srgbClr val="9DED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200" d="100"/>
          <a:sy n="200" d="100"/>
        </p:scale>
        <p:origin x="-5947" y="-16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font" Target="fonts/font1.fntdata"/><Relationship Id="rId7" Type="http://schemas.openxmlformats.org/officeDocument/2006/relationships/font" Target="fonts/font5.fntdata"/><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4.fntdata"/><Relationship Id="rId11" Type="http://schemas.openxmlformats.org/officeDocument/2006/relationships/tableStyles" Target="tableStyles.xml"/><Relationship Id="rId5" Type="http://schemas.openxmlformats.org/officeDocument/2006/relationships/font" Target="fonts/font3.fntdata"/><Relationship Id="rId10" Type="http://schemas.openxmlformats.org/officeDocument/2006/relationships/theme" Target="theme/theme1.xml"/><Relationship Id="rId4" Type="http://schemas.openxmlformats.org/officeDocument/2006/relationships/font" Target="fonts/font2.fntdata"/><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26802"/>
            <a:ext cx="10693401" cy="1140281"/>
            <a:chOff x="0" y="0"/>
            <a:chExt cx="4137970" cy="812800"/>
          </a:xfrm>
        </p:grpSpPr>
        <p:sp>
          <p:nvSpPr>
            <p:cNvPr id="3" name="Freeform 3"/>
            <p:cNvSpPr/>
            <p:nvPr/>
          </p:nvSpPr>
          <p:spPr>
            <a:xfrm>
              <a:off x="0" y="0"/>
              <a:ext cx="4137970" cy="812800"/>
            </a:xfrm>
            <a:custGeom>
              <a:avLst/>
              <a:gdLst/>
              <a:ahLst/>
              <a:cxnLst/>
              <a:rect l="l" t="t" r="r" b="b"/>
              <a:pathLst>
                <a:path w="4137970" h="812800">
                  <a:moveTo>
                    <a:pt x="0" y="0"/>
                  </a:moveTo>
                  <a:lnTo>
                    <a:pt x="4137970" y="0"/>
                  </a:lnTo>
                  <a:lnTo>
                    <a:pt x="4137970" y="812800"/>
                  </a:lnTo>
                  <a:lnTo>
                    <a:pt x="0" y="812800"/>
                  </a:lnTo>
                  <a:close/>
                </a:path>
              </a:pathLst>
            </a:custGeom>
            <a:solidFill>
              <a:srgbClr val="4D4D4D"/>
            </a:solidFill>
          </p:spPr>
          <p:txBody>
            <a:bodyPr/>
            <a:lstStyle/>
            <a:p>
              <a:endParaRPr lang="ja-JP" altLang="en-US"/>
            </a:p>
          </p:txBody>
        </p:sp>
        <p:sp>
          <p:nvSpPr>
            <p:cNvPr id="4" name="TextBox 4"/>
            <p:cNvSpPr txBox="1"/>
            <p:nvPr/>
          </p:nvSpPr>
          <p:spPr>
            <a:xfrm>
              <a:off x="0" y="-114300"/>
              <a:ext cx="4137970" cy="927100"/>
            </a:xfrm>
            <a:prstGeom prst="rect">
              <a:avLst/>
            </a:prstGeom>
          </p:spPr>
          <p:txBody>
            <a:bodyPr lIns="50800" tIns="50800" rIns="50800" bIns="50800" rtlCol="0" anchor="ctr"/>
            <a:lstStyle/>
            <a:p>
              <a:pPr algn="ctr">
                <a:lnSpc>
                  <a:spcPts val="1999"/>
                </a:lnSpc>
              </a:pPr>
              <a:endParaRPr/>
            </a:p>
          </p:txBody>
        </p:sp>
      </p:grpSp>
      <p:grpSp>
        <p:nvGrpSpPr>
          <p:cNvPr id="6" name="Group 6"/>
          <p:cNvGrpSpPr/>
          <p:nvPr/>
        </p:nvGrpSpPr>
        <p:grpSpPr>
          <a:xfrm>
            <a:off x="297566" y="203726"/>
            <a:ext cx="98235" cy="730632"/>
            <a:chOff x="0" y="0"/>
            <a:chExt cx="130981" cy="974175"/>
          </a:xfrm>
        </p:grpSpPr>
        <p:sp>
          <p:nvSpPr>
            <p:cNvPr id="7" name="AutoShape 7"/>
            <p:cNvSpPr/>
            <p:nvPr/>
          </p:nvSpPr>
          <p:spPr>
            <a:xfrm>
              <a:off x="6824" y="0"/>
              <a:ext cx="0" cy="974175"/>
            </a:xfrm>
            <a:prstGeom prst="line">
              <a:avLst/>
            </a:prstGeom>
            <a:ln w="13648" cap="flat">
              <a:solidFill>
                <a:srgbClr val="FFFFFF"/>
              </a:solidFill>
              <a:prstDash val="solid"/>
              <a:headEnd type="none" w="sm" len="sm"/>
              <a:tailEnd type="none" w="sm" len="sm"/>
            </a:ln>
          </p:spPr>
          <p:txBody>
            <a:bodyPr/>
            <a:lstStyle/>
            <a:p>
              <a:endParaRPr lang="ja-JP" altLang="en-US"/>
            </a:p>
          </p:txBody>
        </p:sp>
        <p:sp>
          <p:nvSpPr>
            <p:cNvPr id="8" name="AutoShape 8"/>
            <p:cNvSpPr/>
            <p:nvPr/>
          </p:nvSpPr>
          <p:spPr>
            <a:xfrm>
              <a:off x="124156" y="0"/>
              <a:ext cx="0" cy="974175"/>
            </a:xfrm>
            <a:prstGeom prst="line">
              <a:avLst/>
            </a:prstGeom>
            <a:ln w="13648" cap="flat">
              <a:solidFill>
                <a:srgbClr val="FFFFFF"/>
              </a:solidFill>
              <a:prstDash val="solid"/>
              <a:headEnd type="none" w="sm" len="sm"/>
              <a:tailEnd type="none" w="sm" len="sm"/>
            </a:ln>
          </p:spPr>
          <p:txBody>
            <a:bodyPr/>
            <a:lstStyle/>
            <a:p>
              <a:endParaRPr lang="ja-JP" altLang="en-US"/>
            </a:p>
          </p:txBody>
        </p:sp>
      </p:grpSp>
      <p:sp>
        <p:nvSpPr>
          <p:cNvPr id="9" name="AutoShape 9"/>
          <p:cNvSpPr/>
          <p:nvPr/>
        </p:nvSpPr>
        <p:spPr>
          <a:xfrm>
            <a:off x="304101" y="153192"/>
            <a:ext cx="10048829" cy="0"/>
          </a:xfrm>
          <a:prstGeom prst="line">
            <a:avLst/>
          </a:prstGeom>
          <a:ln w="9525" cap="flat">
            <a:solidFill>
              <a:srgbClr val="FFFFFF"/>
            </a:solidFill>
            <a:prstDash val="solid"/>
            <a:headEnd type="none" w="sm" len="sm"/>
            <a:tailEnd type="none" w="sm" len="sm"/>
          </a:ln>
        </p:spPr>
        <p:txBody>
          <a:bodyPr/>
          <a:lstStyle/>
          <a:p>
            <a:endParaRPr lang="ja-JP" altLang="en-US"/>
          </a:p>
        </p:txBody>
      </p:sp>
      <p:sp>
        <p:nvSpPr>
          <p:cNvPr id="10" name="AutoShape 10"/>
          <p:cNvSpPr/>
          <p:nvPr/>
        </p:nvSpPr>
        <p:spPr>
          <a:xfrm>
            <a:off x="304101" y="984892"/>
            <a:ext cx="10048829" cy="0"/>
          </a:xfrm>
          <a:prstGeom prst="line">
            <a:avLst/>
          </a:prstGeom>
          <a:ln w="9525" cap="flat">
            <a:solidFill>
              <a:srgbClr val="FFFFFF"/>
            </a:solidFill>
            <a:prstDash val="solid"/>
            <a:headEnd type="none" w="sm" len="sm"/>
            <a:tailEnd type="none" w="sm" len="sm"/>
          </a:ln>
        </p:spPr>
        <p:txBody>
          <a:bodyPr/>
          <a:lstStyle/>
          <a:p>
            <a:endParaRPr lang="ja-JP" altLang="en-US"/>
          </a:p>
        </p:txBody>
      </p:sp>
      <p:grpSp>
        <p:nvGrpSpPr>
          <p:cNvPr id="11" name="Group 11"/>
          <p:cNvGrpSpPr/>
          <p:nvPr/>
        </p:nvGrpSpPr>
        <p:grpSpPr>
          <a:xfrm>
            <a:off x="10254694" y="203726"/>
            <a:ext cx="98235" cy="730632"/>
            <a:chOff x="0" y="0"/>
            <a:chExt cx="130981" cy="974175"/>
          </a:xfrm>
        </p:grpSpPr>
        <p:sp>
          <p:nvSpPr>
            <p:cNvPr id="12" name="AutoShape 12"/>
            <p:cNvSpPr/>
            <p:nvPr/>
          </p:nvSpPr>
          <p:spPr>
            <a:xfrm>
              <a:off x="6824" y="0"/>
              <a:ext cx="0" cy="974175"/>
            </a:xfrm>
            <a:prstGeom prst="line">
              <a:avLst/>
            </a:prstGeom>
            <a:ln w="13648" cap="flat">
              <a:solidFill>
                <a:srgbClr val="FFFFFF"/>
              </a:solidFill>
              <a:prstDash val="solid"/>
              <a:headEnd type="none" w="sm" len="sm"/>
              <a:tailEnd type="none" w="sm" len="sm"/>
            </a:ln>
          </p:spPr>
          <p:txBody>
            <a:bodyPr/>
            <a:lstStyle/>
            <a:p>
              <a:endParaRPr lang="ja-JP" altLang="en-US"/>
            </a:p>
          </p:txBody>
        </p:sp>
        <p:sp>
          <p:nvSpPr>
            <p:cNvPr id="13" name="AutoShape 13"/>
            <p:cNvSpPr/>
            <p:nvPr/>
          </p:nvSpPr>
          <p:spPr>
            <a:xfrm>
              <a:off x="124156" y="0"/>
              <a:ext cx="0" cy="974175"/>
            </a:xfrm>
            <a:prstGeom prst="line">
              <a:avLst/>
            </a:prstGeom>
            <a:ln w="13648" cap="flat">
              <a:solidFill>
                <a:srgbClr val="FFFFFF"/>
              </a:solidFill>
              <a:prstDash val="solid"/>
              <a:headEnd type="none" w="sm" len="sm"/>
              <a:tailEnd type="none" w="sm" len="sm"/>
            </a:ln>
          </p:spPr>
          <p:txBody>
            <a:bodyPr/>
            <a:lstStyle/>
            <a:p>
              <a:endParaRPr lang="ja-JP" altLang="en-US"/>
            </a:p>
          </p:txBody>
        </p:sp>
      </p:grpSp>
      <p:sp>
        <p:nvSpPr>
          <p:cNvPr id="14" name="TextBox 14"/>
          <p:cNvSpPr txBox="1"/>
          <p:nvPr/>
        </p:nvSpPr>
        <p:spPr>
          <a:xfrm>
            <a:off x="556275" y="369131"/>
            <a:ext cx="8721748" cy="427040"/>
          </a:xfrm>
          <a:prstGeom prst="rect">
            <a:avLst/>
          </a:prstGeom>
        </p:spPr>
        <p:txBody>
          <a:bodyPr wrap="square" lIns="0" tIns="0" rIns="0" bIns="0" rtlCol="0" anchor="t">
            <a:spAutoFit/>
          </a:bodyPr>
          <a:lstStyle/>
          <a:p>
            <a:pPr algn="l">
              <a:lnSpc>
                <a:spcPts val="3376"/>
              </a:lnSpc>
            </a:pPr>
            <a:r>
              <a:rPr lang="en-US" sz="2800" b="1" dirty="0" err="1">
                <a:solidFill>
                  <a:srgbClr val="FFFFFF"/>
                </a:solidFill>
                <a:latin typeface="游ゴシック体 Bold"/>
                <a:ea typeface="游ゴシック体 Bold"/>
                <a:cs typeface="游ゴシック体 Bold"/>
                <a:sym typeface="游ゴシック体 Bold"/>
              </a:rPr>
              <a:t>府営りんくう公園</a:t>
            </a:r>
            <a:r>
              <a:rPr lang="en-US" sz="2800" b="1" dirty="0">
                <a:solidFill>
                  <a:srgbClr val="FFFFFF"/>
                </a:solidFill>
                <a:latin typeface="游ゴシック体 Bold"/>
                <a:ea typeface="游ゴシック体 Bold"/>
                <a:cs typeface="游ゴシック体 Bold"/>
                <a:sym typeface="游ゴシック体 Bold"/>
              </a:rPr>
              <a:t>(</a:t>
            </a:r>
            <a:r>
              <a:rPr lang="en-US" sz="2800" b="1" dirty="0" err="1">
                <a:solidFill>
                  <a:srgbClr val="FFFFFF"/>
                </a:solidFill>
                <a:latin typeface="游ゴシック体 Bold"/>
                <a:ea typeface="游ゴシック体 Bold"/>
                <a:cs typeface="游ゴシック体 Bold"/>
                <a:sym typeface="游ゴシック体 Bold"/>
              </a:rPr>
              <a:t>中地区</a:t>
            </a:r>
            <a:r>
              <a:rPr lang="en-US" sz="2800" b="1" dirty="0">
                <a:solidFill>
                  <a:srgbClr val="FFFFFF"/>
                </a:solidFill>
                <a:latin typeface="游ゴシック体 Bold"/>
                <a:ea typeface="游ゴシック体 Bold"/>
                <a:cs typeface="游ゴシック体 Bold"/>
                <a:sym typeface="游ゴシック体 Bold"/>
              </a:rPr>
              <a:t>) </a:t>
            </a:r>
            <a:r>
              <a:rPr lang="en-US" sz="2800" b="1" dirty="0" err="1">
                <a:solidFill>
                  <a:srgbClr val="FFFFFF"/>
                </a:solidFill>
                <a:latin typeface="游ゴシック体 Bold"/>
                <a:ea typeface="游ゴシック体 Bold"/>
                <a:cs typeface="游ゴシック体 Bold"/>
                <a:sym typeface="游ゴシック体 Bold"/>
              </a:rPr>
              <a:t>認定公募設置等計画概要</a:t>
            </a:r>
            <a:endParaRPr lang="en-US" sz="2800" b="1" dirty="0">
              <a:solidFill>
                <a:srgbClr val="FFFFFF"/>
              </a:solidFill>
              <a:latin typeface="游ゴシック体 Bold"/>
              <a:ea typeface="游ゴシック体 Bold"/>
              <a:cs typeface="游ゴシック体 Bold"/>
              <a:sym typeface="游ゴシック体 Bold"/>
            </a:endParaRPr>
          </a:p>
        </p:txBody>
      </p:sp>
      <p:sp>
        <p:nvSpPr>
          <p:cNvPr id="18" name="AutoShape 18"/>
          <p:cNvSpPr/>
          <p:nvPr/>
        </p:nvSpPr>
        <p:spPr>
          <a:xfrm>
            <a:off x="6351350" y="2278571"/>
            <a:ext cx="4140000" cy="0"/>
          </a:xfrm>
          <a:prstGeom prst="line">
            <a:avLst/>
          </a:prstGeom>
          <a:ln w="9525" cap="flat">
            <a:solidFill>
              <a:srgbClr val="868686"/>
            </a:solidFill>
            <a:prstDash val="solid"/>
            <a:headEnd type="none" w="sm" len="sm"/>
            <a:tailEnd type="none" w="sm" len="sm"/>
          </a:ln>
        </p:spPr>
        <p:txBody>
          <a:bodyPr/>
          <a:lstStyle/>
          <a:p>
            <a:endParaRPr lang="ja-JP" altLang="en-US"/>
          </a:p>
        </p:txBody>
      </p:sp>
      <p:sp>
        <p:nvSpPr>
          <p:cNvPr id="19" name="AutoShape 19"/>
          <p:cNvSpPr/>
          <p:nvPr/>
        </p:nvSpPr>
        <p:spPr>
          <a:xfrm>
            <a:off x="6351350" y="2567496"/>
            <a:ext cx="4140000" cy="0"/>
          </a:xfrm>
          <a:prstGeom prst="line">
            <a:avLst/>
          </a:prstGeom>
          <a:ln w="9525" cap="flat">
            <a:solidFill>
              <a:srgbClr val="868686"/>
            </a:solidFill>
            <a:prstDash val="solid"/>
            <a:headEnd type="none" w="sm" len="sm"/>
            <a:tailEnd type="none" w="sm" len="sm"/>
          </a:ln>
        </p:spPr>
        <p:txBody>
          <a:bodyPr/>
          <a:lstStyle/>
          <a:p>
            <a:endParaRPr lang="ja-JP" altLang="en-US"/>
          </a:p>
        </p:txBody>
      </p:sp>
      <p:sp>
        <p:nvSpPr>
          <p:cNvPr id="20" name="AutoShape 20"/>
          <p:cNvSpPr/>
          <p:nvPr/>
        </p:nvSpPr>
        <p:spPr>
          <a:xfrm>
            <a:off x="6351350" y="2856421"/>
            <a:ext cx="4140000" cy="0"/>
          </a:xfrm>
          <a:prstGeom prst="line">
            <a:avLst/>
          </a:prstGeom>
          <a:ln w="9525" cap="flat">
            <a:solidFill>
              <a:srgbClr val="868686"/>
            </a:solidFill>
            <a:prstDash val="solid"/>
            <a:headEnd type="none" w="sm" len="sm"/>
            <a:tailEnd type="none" w="sm" len="sm"/>
          </a:ln>
        </p:spPr>
        <p:txBody>
          <a:bodyPr/>
          <a:lstStyle/>
          <a:p>
            <a:endParaRPr lang="ja-JP" altLang="en-US"/>
          </a:p>
        </p:txBody>
      </p:sp>
      <p:sp>
        <p:nvSpPr>
          <p:cNvPr id="21" name="AutoShape 21"/>
          <p:cNvSpPr/>
          <p:nvPr/>
        </p:nvSpPr>
        <p:spPr>
          <a:xfrm>
            <a:off x="6351350" y="3145346"/>
            <a:ext cx="4140000" cy="0"/>
          </a:xfrm>
          <a:prstGeom prst="line">
            <a:avLst/>
          </a:prstGeom>
          <a:ln w="9525" cap="flat">
            <a:solidFill>
              <a:srgbClr val="868686"/>
            </a:solidFill>
            <a:prstDash val="solid"/>
            <a:headEnd type="none" w="sm" len="sm"/>
            <a:tailEnd type="none" w="sm" len="sm"/>
          </a:ln>
        </p:spPr>
        <p:txBody>
          <a:bodyPr/>
          <a:lstStyle/>
          <a:p>
            <a:endParaRPr lang="ja-JP" altLang="en-US"/>
          </a:p>
        </p:txBody>
      </p:sp>
      <p:sp>
        <p:nvSpPr>
          <p:cNvPr id="22" name="AutoShape 22"/>
          <p:cNvSpPr/>
          <p:nvPr/>
        </p:nvSpPr>
        <p:spPr>
          <a:xfrm>
            <a:off x="6351350" y="3434272"/>
            <a:ext cx="4140000" cy="0"/>
          </a:xfrm>
          <a:prstGeom prst="line">
            <a:avLst/>
          </a:prstGeom>
          <a:ln w="9525" cap="flat">
            <a:solidFill>
              <a:srgbClr val="868686"/>
            </a:solidFill>
            <a:prstDash val="solid"/>
            <a:headEnd type="none" w="sm" len="sm"/>
            <a:tailEnd type="none" w="sm" len="sm"/>
          </a:ln>
        </p:spPr>
        <p:txBody>
          <a:bodyPr/>
          <a:lstStyle/>
          <a:p>
            <a:endParaRPr lang="ja-JP" altLang="en-US"/>
          </a:p>
        </p:txBody>
      </p:sp>
      <p:sp>
        <p:nvSpPr>
          <p:cNvPr id="23" name="AutoShape 23"/>
          <p:cNvSpPr/>
          <p:nvPr/>
        </p:nvSpPr>
        <p:spPr>
          <a:xfrm>
            <a:off x="6351350" y="4175125"/>
            <a:ext cx="4140000" cy="0"/>
          </a:xfrm>
          <a:prstGeom prst="line">
            <a:avLst/>
          </a:prstGeom>
          <a:ln w="9525" cap="flat">
            <a:solidFill>
              <a:srgbClr val="868686"/>
            </a:solidFill>
            <a:prstDash val="solid"/>
            <a:headEnd type="none" w="sm" len="sm"/>
            <a:tailEnd type="none" w="sm" len="sm"/>
          </a:ln>
        </p:spPr>
        <p:txBody>
          <a:bodyPr/>
          <a:lstStyle/>
          <a:p>
            <a:endParaRPr lang="ja-JP" altLang="en-US"/>
          </a:p>
        </p:txBody>
      </p:sp>
      <p:sp>
        <p:nvSpPr>
          <p:cNvPr id="24" name="AutoShape 24"/>
          <p:cNvSpPr/>
          <p:nvPr/>
        </p:nvSpPr>
        <p:spPr>
          <a:xfrm>
            <a:off x="6351350" y="4464050"/>
            <a:ext cx="4140000" cy="0"/>
          </a:xfrm>
          <a:prstGeom prst="line">
            <a:avLst/>
          </a:prstGeom>
          <a:ln w="9525" cap="flat">
            <a:solidFill>
              <a:srgbClr val="868686"/>
            </a:solidFill>
            <a:prstDash val="solid"/>
            <a:headEnd type="none" w="sm" len="sm"/>
            <a:tailEnd type="none" w="sm" len="sm"/>
          </a:ln>
        </p:spPr>
        <p:txBody>
          <a:bodyPr/>
          <a:lstStyle/>
          <a:p>
            <a:endParaRPr lang="ja-JP" altLang="en-US"/>
          </a:p>
        </p:txBody>
      </p:sp>
      <p:sp>
        <p:nvSpPr>
          <p:cNvPr id="25" name="AutoShape 25"/>
          <p:cNvSpPr/>
          <p:nvPr/>
        </p:nvSpPr>
        <p:spPr>
          <a:xfrm>
            <a:off x="6351350" y="3702050"/>
            <a:ext cx="4140000" cy="0"/>
          </a:xfrm>
          <a:prstGeom prst="line">
            <a:avLst/>
          </a:prstGeom>
          <a:ln w="9525" cap="flat">
            <a:solidFill>
              <a:srgbClr val="868686"/>
            </a:solidFill>
            <a:prstDash val="solid"/>
            <a:headEnd type="none" w="sm" len="sm"/>
            <a:tailEnd type="none" w="sm" len="sm"/>
          </a:ln>
        </p:spPr>
        <p:txBody>
          <a:bodyPr/>
          <a:lstStyle/>
          <a:p>
            <a:endParaRPr lang="ja-JP" altLang="en-US"/>
          </a:p>
        </p:txBody>
      </p:sp>
      <p:sp>
        <p:nvSpPr>
          <p:cNvPr id="26" name="TextBox 26"/>
          <p:cNvSpPr txBox="1"/>
          <p:nvPr/>
        </p:nvSpPr>
        <p:spPr>
          <a:xfrm>
            <a:off x="525262" y="1752180"/>
            <a:ext cx="4988064" cy="646459"/>
          </a:xfrm>
          <a:prstGeom prst="rect">
            <a:avLst/>
          </a:prstGeom>
        </p:spPr>
        <p:txBody>
          <a:bodyPr lIns="0" tIns="0" rIns="0" bIns="0" rtlCol="0" anchor="t">
            <a:spAutoFit/>
          </a:bodyPr>
          <a:lstStyle/>
          <a:p>
            <a:pPr algn="l">
              <a:lnSpc>
                <a:spcPts val="2600"/>
              </a:lnSpc>
            </a:pPr>
            <a:r>
              <a:rPr lang="en-US" sz="1763" b="1" spc="88" dirty="0" err="1">
                <a:solidFill>
                  <a:srgbClr val="2E2D2D"/>
                </a:solidFill>
                <a:latin typeface="游ゴシック体 Bold"/>
                <a:ea typeface="游ゴシック体 Bold"/>
                <a:cs typeface="游ゴシック体 Bold"/>
                <a:sym typeface="游ゴシック体 Bold"/>
              </a:rPr>
              <a:t>うみとまちに橋を架け、経済、文化が循環し</a:t>
            </a:r>
            <a:endParaRPr lang="en-US" sz="1763" b="1" spc="88" dirty="0">
              <a:solidFill>
                <a:srgbClr val="2E2D2D"/>
              </a:solidFill>
              <a:latin typeface="游ゴシック体 Bold"/>
              <a:ea typeface="游ゴシック体 Bold"/>
              <a:cs typeface="游ゴシック体 Bold"/>
              <a:sym typeface="游ゴシック体 Bold"/>
            </a:endParaRPr>
          </a:p>
          <a:p>
            <a:pPr algn="l">
              <a:lnSpc>
                <a:spcPts val="2600"/>
              </a:lnSpc>
            </a:pPr>
            <a:r>
              <a:rPr lang="en-US" sz="1763" b="1" spc="88" dirty="0" err="1">
                <a:solidFill>
                  <a:srgbClr val="2E2D2D"/>
                </a:solidFill>
                <a:latin typeface="游ゴシック体 Bold"/>
                <a:ea typeface="游ゴシック体 Bold"/>
                <a:cs typeface="游ゴシック体 Bold"/>
                <a:sym typeface="游ゴシック体 Bold"/>
              </a:rPr>
              <a:t>関係人口増加を担うHUBとしての公園へ</a:t>
            </a:r>
            <a:endParaRPr lang="en-US" sz="1763" b="1" spc="88" dirty="0">
              <a:solidFill>
                <a:srgbClr val="2E2D2D"/>
              </a:solidFill>
              <a:latin typeface="游ゴシック体 Bold"/>
              <a:ea typeface="游ゴシック体 Bold"/>
              <a:cs typeface="游ゴシック体 Bold"/>
              <a:sym typeface="游ゴシック体 Bold"/>
            </a:endParaRPr>
          </a:p>
        </p:txBody>
      </p:sp>
      <p:sp>
        <p:nvSpPr>
          <p:cNvPr id="29" name="TextBox 29"/>
          <p:cNvSpPr txBox="1"/>
          <p:nvPr/>
        </p:nvSpPr>
        <p:spPr>
          <a:xfrm>
            <a:off x="6438436" y="2286053"/>
            <a:ext cx="1905452" cy="228076"/>
          </a:xfrm>
          <a:prstGeom prst="rect">
            <a:avLst/>
          </a:prstGeom>
        </p:spPr>
        <p:txBody>
          <a:bodyPr lIns="0" tIns="0" rIns="0" bIns="0" rtlCol="0" anchor="t">
            <a:spAutoFit/>
          </a:bodyPr>
          <a:lstStyle/>
          <a:p>
            <a:pPr marL="0" lvl="0" indent="0" algn="l">
              <a:lnSpc>
                <a:spcPts val="1999"/>
              </a:lnSpc>
            </a:pPr>
            <a:r>
              <a:rPr lang="en-US" altLang="ja-JP" sz="999" b="1" spc="49" dirty="0">
                <a:solidFill>
                  <a:srgbClr val="2E2D2D"/>
                </a:solidFill>
                <a:latin typeface="游ゴシック体 Bold"/>
                <a:ea typeface="游ゴシック体 Bold"/>
                <a:cs typeface="游ゴシック体 Bold"/>
                <a:sym typeface="游ゴシック体 Bold"/>
              </a:rPr>
              <a:t>A</a:t>
            </a:r>
            <a:r>
              <a:rPr lang="ja-JP" altLang="en-US" sz="999" b="1" spc="49" dirty="0">
                <a:solidFill>
                  <a:srgbClr val="2E2D2D"/>
                </a:solidFill>
                <a:latin typeface="游ゴシック体 Bold"/>
                <a:ea typeface="游ゴシック体 Bold"/>
                <a:cs typeface="游ゴシック体 Bold"/>
                <a:sym typeface="游ゴシック体 Bold"/>
              </a:rPr>
              <a:t>棟</a:t>
            </a:r>
            <a:endParaRPr lang="en-US" sz="999" b="1" spc="49" dirty="0">
              <a:solidFill>
                <a:srgbClr val="2E2D2D"/>
              </a:solidFill>
              <a:latin typeface="游ゴシック体 Bold"/>
              <a:ea typeface="游ゴシック体 Bold"/>
              <a:cs typeface="游ゴシック体 Bold"/>
              <a:sym typeface="游ゴシック体 Bold"/>
            </a:endParaRPr>
          </a:p>
        </p:txBody>
      </p:sp>
      <p:sp>
        <p:nvSpPr>
          <p:cNvPr id="30" name="TextBox 30"/>
          <p:cNvSpPr txBox="1"/>
          <p:nvPr/>
        </p:nvSpPr>
        <p:spPr>
          <a:xfrm>
            <a:off x="7661607" y="2286053"/>
            <a:ext cx="1744184" cy="228076"/>
          </a:xfrm>
          <a:prstGeom prst="rect">
            <a:avLst/>
          </a:prstGeom>
        </p:spPr>
        <p:txBody>
          <a:bodyPr wrap="square" lIns="0" tIns="0" rIns="0" bIns="0" rtlCol="0" anchor="t">
            <a:spAutoFit/>
          </a:bodyPr>
          <a:lstStyle/>
          <a:p>
            <a:pPr marL="0" lvl="0" indent="0" algn="l">
              <a:lnSpc>
                <a:spcPts val="1999"/>
              </a:lnSpc>
            </a:pPr>
            <a:r>
              <a:rPr lang="en-US" sz="999" b="1" spc="49" dirty="0" err="1">
                <a:solidFill>
                  <a:srgbClr val="2E2D2D"/>
                </a:solidFill>
                <a:latin typeface="游ゴシック体 Bold"/>
                <a:ea typeface="游ゴシック体 Bold"/>
                <a:cs typeface="游ゴシック体 Bold"/>
                <a:sym typeface="游ゴシック体 Bold"/>
              </a:rPr>
              <a:t>運動施設</a:t>
            </a:r>
            <a:r>
              <a:rPr lang="ja-JP" altLang="en-US" sz="800" b="1" spc="49" dirty="0">
                <a:solidFill>
                  <a:srgbClr val="2E2D2D"/>
                </a:solidFill>
                <a:latin typeface="游ゴシック体 Bold"/>
                <a:ea typeface="游ゴシック体 Bold"/>
                <a:cs typeface="游ゴシック体 Bold"/>
                <a:sym typeface="游ゴシック体 Bold"/>
              </a:rPr>
              <a:t>（ビーチスポーツ施設）</a:t>
            </a:r>
            <a:endParaRPr lang="en-US" sz="800" b="1" spc="49" dirty="0">
              <a:solidFill>
                <a:srgbClr val="2E2D2D"/>
              </a:solidFill>
              <a:latin typeface="游ゴシック体 Bold"/>
              <a:ea typeface="游ゴシック体 Bold"/>
              <a:cs typeface="游ゴシック体 Bold"/>
              <a:sym typeface="游ゴシック体 Bold"/>
            </a:endParaRPr>
          </a:p>
        </p:txBody>
      </p:sp>
      <p:sp>
        <p:nvSpPr>
          <p:cNvPr id="31" name="TextBox 31"/>
          <p:cNvSpPr txBox="1"/>
          <p:nvPr/>
        </p:nvSpPr>
        <p:spPr>
          <a:xfrm>
            <a:off x="6447929" y="2859168"/>
            <a:ext cx="1540760" cy="228076"/>
          </a:xfrm>
          <a:prstGeom prst="rect">
            <a:avLst/>
          </a:prstGeom>
        </p:spPr>
        <p:txBody>
          <a:bodyPr lIns="0" tIns="0" rIns="0" bIns="0" rtlCol="0" anchor="t">
            <a:spAutoFit/>
          </a:bodyPr>
          <a:lstStyle/>
          <a:p>
            <a:pPr marL="0" lvl="0" indent="0" algn="l">
              <a:lnSpc>
                <a:spcPts val="1999"/>
              </a:lnSpc>
            </a:pPr>
            <a:r>
              <a:rPr lang="en-US" altLang="ja-JP" sz="999" b="1" spc="49" dirty="0">
                <a:solidFill>
                  <a:srgbClr val="2E2D2D"/>
                </a:solidFill>
                <a:latin typeface="游ゴシック体 Bold"/>
                <a:ea typeface="游ゴシック体 Bold"/>
                <a:cs typeface="游ゴシック体 Bold"/>
                <a:sym typeface="游ゴシック体 Bold"/>
              </a:rPr>
              <a:t>E</a:t>
            </a:r>
            <a:r>
              <a:rPr lang="ja-JP" altLang="en-US" sz="999" b="1" spc="49" dirty="0">
                <a:solidFill>
                  <a:srgbClr val="2E2D2D"/>
                </a:solidFill>
                <a:latin typeface="游ゴシック体 Bold"/>
                <a:ea typeface="游ゴシック体 Bold"/>
                <a:cs typeface="游ゴシック体 Bold"/>
                <a:sym typeface="游ゴシック体 Bold"/>
              </a:rPr>
              <a:t>棟・</a:t>
            </a:r>
            <a:r>
              <a:rPr lang="en-US" altLang="ja-JP" sz="999" b="1" spc="49" dirty="0">
                <a:solidFill>
                  <a:srgbClr val="2E2D2D"/>
                </a:solidFill>
                <a:latin typeface="游ゴシック体 Bold"/>
                <a:ea typeface="游ゴシック体 Bold"/>
                <a:cs typeface="游ゴシック体 Bold"/>
                <a:sym typeface="游ゴシック体 Bold"/>
              </a:rPr>
              <a:t>F</a:t>
            </a:r>
            <a:r>
              <a:rPr lang="ja-JP" altLang="en-US" sz="999" b="1" spc="49" dirty="0">
                <a:solidFill>
                  <a:srgbClr val="2E2D2D"/>
                </a:solidFill>
                <a:latin typeface="游ゴシック体 Bold"/>
                <a:ea typeface="游ゴシック体 Bold"/>
                <a:cs typeface="游ゴシック体 Bold"/>
                <a:sym typeface="游ゴシック体 Bold"/>
              </a:rPr>
              <a:t>棟・</a:t>
            </a:r>
            <a:r>
              <a:rPr lang="en-US" altLang="ja-JP" sz="999" b="1" spc="49" dirty="0">
                <a:solidFill>
                  <a:srgbClr val="2E2D2D"/>
                </a:solidFill>
                <a:latin typeface="游ゴシック体 Bold"/>
                <a:ea typeface="游ゴシック体 Bold"/>
                <a:cs typeface="游ゴシック体 Bold"/>
                <a:sym typeface="游ゴシック体 Bold"/>
              </a:rPr>
              <a:t>G</a:t>
            </a:r>
            <a:r>
              <a:rPr lang="ja-JP" altLang="en-US" sz="999" b="1" spc="49" dirty="0">
                <a:solidFill>
                  <a:srgbClr val="2E2D2D"/>
                </a:solidFill>
                <a:latin typeface="游ゴシック体 Bold"/>
                <a:ea typeface="游ゴシック体 Bold"/>
                <a:cs typeface="游ゴシック体 Bold"/>
                <a:sym typeface="游ゴシック体 Bold"/>
              </a:rPr>
              <a:t>棟</a:t>
            </a:r>
            <a:endParaRPr lang="en-US" sz="999" b="1" spc="49" dirty="0">
              <a:solidFill>
                <a:srgbClr val="2E2D2D"/>
              </a:solidFill>
              <a:latin typeface="游ゴシック体 Bold"/>
              <a:ea typeface="游ゴシック体 Bold"/>
              <a:cs typeface="游ゴシック体 Bold"/>
              <a:sym typeface="游ゴシック体 Bold"/>
            </a:endParaRPr>
          </a:p>
        </p:txBody>
      </p:sp>
      <p:sp>
        <p:nvSpPr>
          <p:cNvPr id="32" name="TextBox 32"/>
          <p:cNvSpPr txBox="1"/>
          <p:nvPr/>
        </p:nvSpPr>
        <p:spPr>
          <a:xfrm>
            <a:off x="7661607" y="2859168"/>
            <a:ext cx="1744184" cy="228076"/>
          </a:xfrm>
          <a:prstGeom prst="rect">
            <a:avLst/>
          </a:prstGeom>
        </p:spPr>
        <p:txBody>
          <a:bodyPr wrap="square" lIns="0" tIns="0" rIns="0" bIns="0" rtlCol="0" anchor="t">
            <a:spAutoFit/>
          </a:bodyPr>
          <a:lstStyle/>
          <a:p>
            <a:pPr marL="0" lvl="0" indent="0" algn="l">
              <a:lnSpc>
                <a:spcPts val="1999"/>
              </a:lnSpc>
            </a:pPr>
            <a:r>
              <a:rPr lang="en-US" sz="999" b="1" spc="49" dirty="0" err="1">
                <a:solidFill>
                  <a:srgbClr val="2E2D2D"/>
                </a:solidFill>
                <a:latin typeface="游ゴシック体 Bold"/>
                <a:ea typeface="游ゴシック体 Bold"/>
                <a:cs typeface="游ゴシック体 Bold"/>
                <a:sym typeface="游ゴシック体 Bold"/>
              </a:rPr>
              <a:t>便益施設</a:t>
            </a:r>
            <a:r>
              <a:rPr lang="ja-JP" altLang="en-US" sz="800" b="1" spc="49" dirty="0">
                <a:solidFill>
                  <a:srgbClr val="2E2D2D"/>
                </a:solidFill>
                <a:latin typeface="游ゴシック体 Bold"/>
                <a:ea typeface="游ゴシック体 Bold"/>
                <a:cs typeface="游ゴシック体 Bold"/>
                <a:sym typeface="游ゴシック体 Bold"/>
              </a:rPr>
              <a:t>（飲食施設）</a:t>
            </a:r>
            <a:endParaRPr lang="en-US" sz="999" b="1" spc="49" dirty="0">
              <a:solidFill>
                <a:srgbClr val="2E2D2D"/>
              </a:solidFill>
              <a:latin typeface="游ゴシック体 Bold"/>
              <a:ea typeface="游ゴシック体 Bold"/>
              <a:cs typeface="游ゴシック体 Bold"/>
              <a:sym typeface="游ゴシック体 Bold"/>
            </a:endParaRPr>
          </a:p>
        </p:txBody>
      </p:sp>
      <p:sp>
        <p:nvSpPr>
          <p:cNvPr id="33" name="TextBox 33"/>
          <p:cNvSpPr txBox="1"/>
          <p:nvPr/>
        </p:nvSpPr>
        <p:spPr>
          <a:xfrm>
            <a:off x="6207832" y="1720850"/>
            <a:ext cx="2034531" cy="266355"/>
          </a:xfrm>
          <a:prstGeom prst="rect">
            <a:avLst/>
          </a:prstGeom>
        </p:spPr>
        <p:txBody>
          <a:bodyPr lIns="0" tIns="0" rIns="0" bIns="0" rtlCol="0" anchor="t">
            <a:spAutoFit/>
          </a:bodyPr>
          <a:lstStyle/>
          <a:p>
            <a:pPr algn="l">
              <a:lnSpc>
                <a:spcPts val="2274"/>
              </a:lnSpc>
            </a:pPr>
            <a:r>
              <a:rPr lang="ja-JP" altLang="en-US" sz="1263" b="1" spc="63" dirty="0">
                <a:latin typeface="游ゴシック体 Bold"/>
                <a:ea typeface="游ゴシック体 Bold"/>
                <a:cs typeface="游ゴシック体 Bold"/>
                <a:sym typeface="游ゴシック体 Bold"/>
              </a:rPr>
              <a:t>■</a:t>
            </a:r>
            <a:r>
              <a:rPr lang="en-US" sz="1263" b="1" spc="63" dirty="0" err="1">
                <a:latin typeface="游ゴシック体 Bold"/>
                <a:ea typeface="游ゴシック体 Bold"/>
                <a:cs typeface="游ゴシック体 Bold"/>
                <a:sym typeface="游ゴシック体 Bold"/>
              </a:rPr>
              <a:t>公募対象公園施設</a:t>
            </a:r>
            <a:endParaRPr lang="en-US" sz="1263" b="1" spc="63" dirty="0">
              <a:latin typeface="游ゴシック体 Bold"/>
              <a:ea typeface="游ゴシック体 Bold"/>
              <a:cs typeface="游ゴシック体 Bold"/>
              <a:sym typeface="游ゴシック体 Bold"/>
            </a:endParaRPr>
          </a:p>
        </p:txBody>
      </p:sp>
      <p:sp>
        <p:nvSpPr>
          <p:cNvPr id="34" name="TextBox 34"/>
          <p:cNvSpPr txBox="1"/>
          <p:nvPr/>
        </p:nvSpPr>
        <p:spPr>
          <a:xfrm>
            <a:off x="6428681" y="4180290"/>
            <a:ext cx="3760849" cy="228076"/>
          </a:xfrm>
          <a:prstGeom prst="rect">
            <a:avLst/>
          </a:prstGeom>
        </p:spPr>
        <p:txBody>
          <a:bodyPr wrap="square" lIns="0" tIns="0" rIns="0" bIns="0" rtlCol="0" anchor="t">
            <a:spAutoFit/>
          </a:bodyPr>
          <a:lstStyle/>
          <a:p>
            <a:pPr lvl="0">
              <a:lnSpc>
                <a:spcPts val="1999"/>
              </a:lnSpc>
            </a:pPr>
            <a:r>
              <a:rPr lang="en-US" sz="1000" b="1" spc="49" dirty="0" err="1">
                <a:solidFill>
                  <a:srgbClr val="2E2D2D"/>
                </a:solidFill>
                <a:latin typeface="游ゴシック体 Bold"/>
                <a:ea typeface="游ゴシック体 Bold"/>
                <a:cs typeface="游ゴシック体 Bold"/>
                <a:sym typeface="游ゴシック体 Bold"/>
              </a:rPr>
              <a:t>園路</a:t>
            </a:r>
            <a:r>
              <a:rPr lang="ja-JP" altLang="en-US" sz="1000" b="1" spc="49" dirty="0">
                <a:solidFill>
                  <a:srgbClr val="2E2D2D"/>
                </a:solidFill>
                <a:latin typeface="游ゴシック体 Bold"/>
                <a:ea typeface="游ゴシック体 Bold"/>
                <a:cs typeface="游ゴシック体 Bold"/>
                <a:sym typeface="游ゴシック体 Bold"/>
              </a:rPr>
              <a:t>、広場、</a:t>
            </a:r>
            <a:r>
              <a:rPr lang="en-US" altLang="ja-JP" sz="1000" b="1" spc="49" dirty="0" err="1">
                <a:solidFill>
                  <a:srgbClr val="2E2D2D"/>
                </a:solidFill>
                <a:latin typeface="游ゴシック体 Bold"/>
                <a:ea typeface="游ゴシック体 Bold"/>
                <a:cs typeface="游ゴシック体 Bold"/>
                <a:sym typeface="游ゴシック体 Bold"/>
              </a:rPr>
              <a:t>植栽</a:t>
            </a:r>
            <a:r>
              <a:rPr lang="ja-JP" altLang="en-US" sz="1000" b="1" spc="49" dirty="0">
                <a:solidFill>
                  <a:srgbClr val="2E2D2D"/>
                </a:solidFill>
                <a:latin typeface="游ゴシック体 Bold"/>
                <a:ea typeface="游ゴシック体 Bold"/>
                <a:cs typeface="游ゴシック体 Bold"/>
                <a:sym typeface="游ゴシック体 Bold"/>
              </a:rPr>
              <a:t>、</a:t>
            </a:r>
            <a:r>
              <a:rPr lang="en-US" altLang="ja-JP" sz="1000" b="1" spc="49" dirty="0" err="1">
                <a:solidFill>
                  <a:srgbClr val="2E2D2D"/>
                </a:solidFill>
                <a:latin typeface="游ゴシック体 Bold"/>
                <a:ea typeface="游ゴシック体 Bold"/>
                <a:cs typeface="游ゴシック体 Bold"/>
                <a:sym typeface="游ゴシック体 Bold"/>
              </a:rPr>
              <a:t>ベンチ</a:t>
            </a:r>
            <a:r>
              <a:rPr lang="ja-JP" altLang="en-US" sz="1000" b="1" spc="49" dirty="0">
                <a:solidFill>
                  <a:srgbClr val="2E2D2D"/>
                </a:solidFill>
                <a:latin typeface="游ゴシック体 Bold"/>
                <a:ea typeface="游ゴシック体 Bold"/>
                <a:cs typeface="游ゴシック体 Bold"/>
                <a:sym typeface="游ゴシック体 Bold"/>
              </a:rPr>
              <a:t>、便所、</a:t>
            </a:r>
            <a:r>
              <a:rPr lang="en-US" sz="1000" b="1" spc="49" dirty="0" err="1">
                <a:solidFill>
                  <a:srgbClr val="2E2D2D"/>
                </a:solidFill>
                <a:latin typeface="游ゴシック体 Bold"/>
                <a:ea typeface="游ゴシック体 Bold"/>
                <a:cs typeface="游ゴシック体 Bold"/>
                <a:sym typeface="游ゴシック体 Bold"/>
              </a:rPr>
              <a:t>照明</a:t>
            </a:r>
            <a:r>
              <a:rPr lang="ja-JP" altLang="en-US" sz="1000" b="1" spc="49" dirty="0">
                <a:solidFill>
                  <a:srgbClr val="2E2D2D"/>
                </a:solidFill>
                <a:latin typeface="游ゴシック体 Bold"/>
                <a:ea typeface="游ゴシック体 Bold"/>
                <a:cs typeface="游ゴシック体 Bold"/>
                <a:sym typeface="游ゴシック体 Bold"/>
              </a:rPr>
              <a:t>等</a:t>
            </a:r>
            <a:endParaRPr lang="en-US" sz="1000" b="1" spc="49" dirty="0">
              <a:solidFill>
                <a:srgbClr val="2E2D2D"/>
              </a:solidFill>
              <a:latin typeface="游ゴシック体 Bold"/>
              <a:ea typeface="游ゴシック体 Bold"/>
              <a:cs typeface="游ゴシック体 Bold"/>
              <a:sym typeface="游ゴシック体 Bold"/>
            </a:endParaRPr>
          </a:p>
        </p:txBody>
      </p:sp>
      <p:sp>
        <p:nvSpPr>
          <p:cNvPr id="35" name="TextBox 35"/>
          <p:cNvSpPr txBox="1"/>
          <p:nvPr/>
        </p:nvSpPr>
        <p:spPr>
          <a:xfrm>
            <a:off x="6213907" y="3842047"/>
            <a:ext cx="3721226" cy="266355"/>
          </a:xfrm>
          <a:prstGeom prst="rect">
            <a:avLst/>
          </a:prstGeom>
        </p:spPr>
        <p:txBody>
          <a:bodyPr wrap="square" lIns="0" tIns="0" rIns="0" bIns="0" rtlCol="0" anchor="t">
            <a:spAutoFit/>
          </a:bodyPr>
          <a:lstStyle/>
          <a:p>
            <a:pPr algn="l">
              <a:lnSpc>
                <a:spcPts val="2274"/>
              </a:lnSpc>
            </a:pPr>
            <a:r>
              <a:rPr lang="ja-JP" altLang="en-US" sz="1263" b="1" spc="63" dirty="0">
                <a:latin typeface="游ゴシック体 Bold"/>
                <a:ea typeface="游ゴシック体 Bold"/>
                <a:cs typeface="游ゴシック体 Bold"/>
                <a:sym typeface="游ゴシック体 Bold"/>
              </a:rPr>
              <a:t>■</a:t>
            </a:r>
            <a:r>
              <a:rPr lang="en-US" sz="1263" b="1" spc="63" dirty="0" err="1">
                <a:latin typeface="游ゴシック体 Bold"/>
                <a:ea typeface="游ゴシック体 Bold"/>
                <a:cs typeface="游ゴシック体 Bold"/>
                <a:sym typeface="游ゴシック体 Bold"/>
              </a:rPr>
              <a:t>特定公園施設</a:t>
            </a:r>
            <a:endParaRPr lang="en-US" sz="1263" b="1" spc="63" dirty="0">
              <a:latin typeface="游ゴシック体 Bold"/>
              <a:ea typeface="游ゴシック体 Bold"/>
              <a:cs typeface="游ゴシック体 Bold"/>
              <a:sym typeface="游ゴシック体 Bold"/>
            </a:endParaRPr>
          </a:p>
        </p:txBody>
      </p:sp>
      <p:sp>
        <p:nvSpPr>
          <p:cNvPr id="36" name="TextBox 36"/>
          <p:cNvSpPr txBox="1"/>
          <p:nvPr/>
        </p:nvSpPr>
        <p:spPr>
          <a:xfrm>
            <a:off x="6438436" y="2570243"/>
            <a:ext cx="1905452" cy="228076"/>
          </a:xfrm>
          <a:prstGeom prst="rect">
            <a:avLst/>
          </a:prstGeom>
        </p:spPr>
        <p:txBody>
          <a:bodyPr lIns="0" tIns="0" rIns="0" bIns="0" rtlCol="0" anchor="t">
            <a:spAutoFit/>
          </a:bodyPr>
          <a:lstStyle/>
          <a:p>
            <a:pPr marL="0" lvl="0" indent="0" algn="l">
              <a:lnSpc>
                <a:spcPts val="1999"/>
              </a:lnSpc>
            </a:pPr>
            <a:r>
              <a:rPr lang="en-US" sz="999" b="1" spc="49" dirty="0">
                <a:solidFill>
                  <a:srgbClr val="2E2D2D"/>
                </a:solidFill>
                <a:latin typeface="游ゴシック体 Bold"/>
                <a:ea typeface="游ゴシック体 Bold"/>
                <a:cs typeface="游ゴシック体 Bold"/>
                <a:sym typeface="游ゴシック体 Bold"/>
              </a:rPr>
              <a:t>B</a:t>
            </a:r>
            <a:r>
              <a:rPr lang="ja-JP" altLang="en-US" sz="999" b="1" spc="49" dirty="0">
                <a:solidFill>
                  <a:srgbClr val="2E2D2D"/>
                </a:solidFill>
                <a:latin typeface="游ゴシック体 Bold"/>
                <a:ea typeface="游ゴシック体 Bold"/>
                <a:cs typeface="游ゴシック体 Bold"/>
                <a:sym typeface="游ゴシック体 Bold"/>
              </a:rPr>
              <a:t>棟・</a:t>
            </a:r>
            <a:r>
              <a:rPr lang="en-US" altLang="ja-JP" sz="999" b="1" spc="49" dirty="0">
                <a:solidFill>
                  <a:srgbClr val="2E2D2D"/>
                </a:solidFill>
                <a:latin typeface="游ゴシック体 Bold"/>
                <a:ea typeface="游ゴシック体 Bold"/>
                <a:cs typeface="游ゴシック体 Bold"/>
                <a:sym typeface="游ゴシック体 Bold"/>
              </a:rPr>
              <a:t>C</a:t>
            </a:r>
            <a:r>
              <a:rPr lang="ja-JP" altLang="en-US" sz="999" b="1" spc="49" dirty="0">
                <a:solidFill>
                  <a:srgbClr val="2E2D2D"/>
                </a:solidFill>
                <a:latin typeface="游ゴシック体 Bold"/>
                <a:ea typeface="游ゴシック体 Bold"/>
                <a:cs typeface="游ゴシック体 Bold"/>
                <a:sym typeface="游ゴシック体 Bold"/>
              </a:rPr>
              <a:t>棟・</a:t>
            </a:r>
            <a:r>
              <a:rPr lang="en-US" altLang="ja-JP" sz="999" b="1" spc="49" dirty="0">
                <a:solidFill>
                  <a:srgbClr val="2E2D2D"/>
                </a:solidFill>
                <a:latin typeface="游ゴシック体 Bold"/>
                <a:ea typeface="游ゴシック体 Bold"/>
                <a:cs typeface="游ゴシック体 Bold"/>
                <a:sym typeface="游ゴシック体 Bold"/>
              </a:rPr>
              <a:t>D</a:t>
            </a:r>
            <a:r>
              <a:rPr lang="ja-JP" altLang="en-US" sz="999" b="1" spc="49" dirty="0">
                <a:solidFill>
                  <a:srgbClr val="2E2D2D"/>
                </a:solidFill>
                <a:latin typeface="游ゴシック体 Bold"/>
                <a:ea typeface="游ゴシック体 Bold"/>
                <a:cs typeface="游ゴシック体 Bold"/>
                <a:sym typeface="游ゴシック体 Bold"/>
              </a:rPr>
              <a:t>棟</a:t>
            </a:r>
            <a:endParaRPr lang="en-US" sz="999" b="1" spc="49" dirty="0">
              <a:solidFill>
                <a:srgbClr val="2E2D2D"/>
              </a:solidFill>
              <a:latin typeface="游ゴシック体 Bold"/>
              <a:ea typeface="游ゴシック体 Bold"/>
              <a:cs typeface="游ゴシック体 Bold"/>
              <a:sym typeface="游ゴシック体 Bold"/>
            </a:endParaRPr>
          </a:p>
        </p:txBody>
      </p:sp>
      <p:sp>
        <p:nvSpPr>
          <p:cNvPr id="37" name="TextBox 37"/>
          <p:cNvSpPr txBox="1"/>
          <p:nvPr/>
        </p:nvSpPr>
        <p:spPr>
          <a:xfrm>
            <a:off x="7661607" y="2570243"/>
            <a:ext cx="1744184" cy="228076"/>
          </a:xfrm>
          <a:prstGeom prst="rect">
            <a:avLst/>
          </a:prstGeom>
        </p:spPr>
        <p:txBody>
          <a:bodyPr wrap="square" lIns="0" tIns="0" rIns="0" bIns="0" rtlCol="0" anchor="t">
            <a:spAutoFit/>
          </a:bodyPr>
          <a:lstStyle/>
          <a:p>
            <a:pPr marL="0" lvl="0" indent="0" algn="l">
              <a:lnSpc>
                <a:spcPts val="1999"/>
              </a:lnSpc>
            </a:pPr>
            <a:r>
              <a:rPr lang="en-US" sz="999" b="1" spc="49" dirty="0" err="1">
                <a:solidFill>
                  <a:srgbClr val="2E2D2D"/>
                </a:solidFill>
                <a:latin typeface="游ゴシック体 Bold"/>
                <a:ea typeface="游ゴシック体 Bold"/>
                <a:cs typeface="游ゴシック体 Bold"/>
                <a:sym typeface="游ゴシック体 Bold"/>
              </a:rPr>
              <a:t>便益施設</a:t>
            </a:r>
            <a:r>
              <a:rPr lang="ja-JP" altLang="en-US" sz="800" b="1" spc="49" dirty="0">
                <a:solidFill>
                  <a:srgbClr val="2E2D2D"/>
                </a:solidFill>
                <a:latin typeface="游ゴシック体 Bold"/>
                <a:ea typeface="游ゴシック体 Bold"/>
                <a:cs typeface="游ゴシック体 Bold"/>
                <a:sym typeface="游ゴシック体 Bold"/>
              </a:rPr>
              <a:t>（飲食施設）</a:t>
            </a:r>
            <a:endParaRPr lang="en-US" sz="999" b="1" spc="49" dirty="0">
              <a:solidFill>
                <a:srgbClr val="2E2D2D"/>
              </a:solidFill>
              <a:latin typeface="游ゴシック体 Bold"/>
              <a:ea typeface="游ゴシック体 Bold"/>
              <a:cs typeface="游ゴシック体 Bold"/>
              <a:sym typeface="游ゴシック体 Bold"/>
            </a:endParaRPr>
          </a:p>
        </p:txBody>
      </p:sp>
      <p:sp>
        <p:nvSpPr>
          <p:cNvPr id="38" name="TextBox 38"/>
          <p:cNvSpPr txBox="1"/>
          <p:nvPr/>
        </p:nvSpPr>
        <p:spPr>
          <a:xfrm>
            <a:off x="9713175" y="2295578"/>
            <a:ext cx="662924" cy="228076"/>
          </a:xfrm>
          <a:prstGeom prst="rect">
            <a:avLst/>
          </a:prstGeom>
        </p:spPr>
        <p:txBody>
          <a:bodyPr wrap="square" lIns="0" tIns="0" rIns="0" bIns="0" rtlCol="0" anchor="t">
            <a:spAutoFit/>
          </a:bodyPr>
          <a:lstStyle/>
          <a:p>
            <a:pPr marL="0" lvl="0" indent="0" algn="l">
              <a:lnSpc>
                <a:spcPts val="1999"/>
              </a:lnSpc>
            </a:pPr>
            <a:r>
              <a:rPr lang="en-US" sz="999" b="1" spc="49" dirty="0">
                <a:solidFill>
                  <a:srgbClr val="2E2D2D"/>
                </a:solidFill>
                <a:latin typeface="游ゴシック体 Bold"/>
                <a:ea typeface="游ゴシック体 Bold"/>
                <a:cs typeface="游ゴシック体 Bold"/>
                <a:sym typeface="游ゴシック体 Bold"/>
              </a:rPr>
              <a:t>約2,100㎡</a:t>
            </a:r>
          </a:p>
        </p:txBody>
      </p:sp>
      <p:sp>
        <p:nvSpPr>
          <p:cNvPr id="39" name="TextBox 39"/>
          <p:cNvSpPr txBox="1"/>
          <p:nvPr/>
        </p:nvSpPr>
        <p:spPr>
          <a:xfrm>
            <a:off x="9567060" y="2871433"/>
            <a:ext cx="1076942" cy="228076"/>
          </a:xfrm>
          <a:prstGeom prst="rect">
            <a:avLst/>
          </a:prstGeom>
        </p:spPr>
        <p:txBody>
          <a:bodyPr wrap="square" lIns="0" tIns="0" rIns="0" bIns="0" rtlCol="0" anchor="t">
            <a:spAutoFit/>
          </a:bodyPr>
          <a:lstStyle/>
          <a:p>
            <a:pPr marL="0" lvl="0" indent="0" algn="l">
              <a:lnSpc>
                <a:spcPts val="1999"/>
              </a:lnSpc>
            </a:pPr>
            <a:r>
              <a:rPr lang="en-US" sz="999" b="1" spc="49" dirty="0" err="1">
                <a:solidFill>
                  <a:srgbClr val="2E2D2D"/>
                </a:solidFill>
                <a:latin typeface="游ゴシック体 Bold"/>
                <a:ea typeface="游ゴシック体 Bold"/>
                <a:cs typeface="游ゴシック体 Bold"/>
                <a:sym typeface="游ゴシック体 Bold"/>
              </a:rPr>
              <a:t>各約</a:t>
            </a:r>
            <a:r>
              <a:rPr lang="en-US" sz="999" b="1" spc="49" dirty="0">
                <a:solidFill>
                  <a:srgbClr val="2E2D2D"/>
                </a:solidFill>
                <a:latin typeface="游ゴシック体 Bold"/>
                <a:ea typeface="游ゴシック体 Bold"/>
                <a:cs typeface="游ゴシック体 Bold"/>
                <a:sym typeface="游ゴシック体 Bold"/>
              </a:rPr>
              <a:t>     90㎡</a:t>
            </a:r>
          </a:p>
        </p:txBody>
      </p:sp>
      <p:sp>
        <p:nvSpPr>
          <p:cNvPr id="40" name="TextBox 40"/>
          <p:cNvSpPr txBox="1"/>
          <p:nvPr/>
        </p:nvSpPr>
        <p:spPr>
          <a:xfrm>
            <a:off x="9567059" y="2582506"/>
            <a:ext cx="1149153" cy="228076"/>
          </a:xfrm>
          <a:prstGeom prst="rect">
            <a:avLst/>
          </a:prstGeom>
        </p:spPr>
        <p:txBody>
          <a:bodyPr wrap="square" lIns="0" tIns="0" rIns="0" bIns="0" rtlCol="0" anchor="t">
            <a:spAutoFit/>
          </a:bodyPr>
          <a:lstStyle/>
          <a:p>
            <a:pPr marL="0" lvl="0" indent="0" algn="l">
              <a:lnSpc>
                <a:spcPts val="1999"/>
              </a:lnSpc>
            </a:pPr>
            <a:r>
              <a:rPr lang="en-US" sz="999" b="1" spc="49" dirty="0" err="1">
                <a:solidFill>
                  <a:srgbClr val="2E2D2D"/>
                </a:solidFill>
                <a:latin typeface="游ゴシック体 Bold"/>
                <a:ea typeface="游ゴシック体 Bold"/>
                <a:cs typeface="游ゴシック体 Bold"/>
                <a:sym typeface="游ゴシック体 Bold"/>
              </a:rPr>
              <a:t>各約</a:t>
            </a:r>
            <a:r>
              <a:rPr lang="ja-JP" altLang="en-US" sz="999" b="1" spc="49" dirty="0">
                <a:solidFill>
                  <a:srgbClr val="2E2D2D"/>
                </a:solidFill>
                <a:latin typeface="游ゴシック体 Bold"/>
                <a:ea typeface="游ゴシック体 Bold"/>
                <a:cs typeface="游ゴシック体 Bold"/>
                <a:sym typeface="游ゴシック体 Bold"/>
              </a:rPr>
              <a:t>　  </a:t>
            </a:r>
            <a:r>
              <a:rPr lang="en-US" altLang="ja-JP" sz="999" b="1" spc="49" dirty="0">
                <a:solidFill>
                  <a:srgbClr val="2E2D2D"/>
                </a:solidFill>
                <a:latin typeface="游ゴシック体 Bold"/>
                <a:ea typeface="游ゴシック体 Bold"/>
                <a:cs typeface="游ゴシック体 Bold"/>
                <a:sym typeface="游ゴシック体 Bold"/>
              </a:rPr>
              <a:t>30</a:t>
            </a:r>
            <a:r>
              <a:rPr lang="en-US" sz="999" b="1" spc="49" dirty="0">
                <a:solidFill>
                  <a:srgbClr val="2E2D2D"/>
                </a:solidFill>
                <a:latin typeface="游ゴシック体 Bold"/>
                <a:ea typeface="游ゴシック体 Bold"/>
                <a:cs typeface="游ゴシック体 Bold"/>
                <a:sym typeface="游ゴシック体 Bold"/>
              </a:rPr>
              <a:t>㎡</a:t>
            </a:r>
          </a:p>
        </p:txBody>
      </p:sp>
      <p:sp>
        <p:nvSpPr>
          <p:cNvPr id="41" name="TextBox 41"/>
          <p:cNvSpPr txBox="1"/>
          <p:nvPr/>
        </p:nvSpPr>
        <p:spPr>
          <a:xfrm>
            <a:off x="9690100" y="1993954"/>
            <a:ext cx="653431" cy="228076"/>
          </a:xfrm>
          <a:prstGeom prst="rect">
            <a:avLst/>
          </a:prstGeom>
        </p:spPr>
        <p:txBody>
          <a:bodyPr lIns="0" tIns="0" rIns="0" bIns="0" rtlCol="0" anchor="t">
            <a:spAutoFit/>
          </a:bodyPr>
          <a:lstStyle/>
          <a:p>
            <a:pPr marL="0" lvl="0" indent="0" algn="l">
              <a:lnSpc>
                <a:spcPts val="1999"/>
              </a:lnSpc>
            </a:pPr>
            <a:r>
              <a:rPr lang="ja-JP" altLang="en-US" sz="999" b="1" spc="49" dirty="0">
                <a:solidFill>
                  <a:srgbClr val="2E2D2D"/>
                </a:solidFill>
                <a:latin typeface="游ゴシック体 Bold"/>
                <a:ea typeface="游ゴシック体 Bold"/>
                <a:cs typeface="游ゴシック体 Bold"/>
                <a:sym typeface="游ゴシック体 Bold"/>
              </a:rPr>
              <a:t>建築</a:t>
            </a:r>
            <a:r>
              <a:rPr lang="en-US" sz="999" b="1" spc="49" dirty="0" err="1">
                <a:solidFill>
                  <a:srgbClr val="2E2D2D"/>
                </a:solidFill>
                <a:latin typeface="游ゴシック体 Bold"/>
                <a:ea typeface="游ゴシック体 Bold"/>
                <a:cs typeface="游ゴシック体 Bold"/>
                <a:sym typeface="游ゴシック体 Bold"/>
              </a:rPr>
              <a:t>面積</a:t>
            </a:r>
            <a:endParaRPr lang="en-US" sz="999" b="1" spc="49" dirty="0">
              <a:solidFill>
                <a:srgbClr val="2E2D2D"/>
              </a:solidFill>
              <a:latin typeface="游ゴシック体 Bold"/>
              <a:ea typeface="游ゴシック体 Bold"/>
              <a:cs typeface="游ゴシック体 Bold"/>
              <a:sym typeface="游ゴシック体 Bold"/>
            </a:endParaRPr>
          </a:p>
        </p:txBody>
      </p:sp>
      <p:sp>
        <p:nvSpPr>
          <p:cNvPr id="42" name="TextBox 42"/>
          <p:cNvSpPr txBox="1"/>
          <p:nvPr/>
        </p:nvSpPr>
        <p:spPr>
          <a:xfrm>
            <a:off x="7670724" y="1990433"/>
            <a:ext cx="803263" cy="260296"/>
          </a:xfrm>
          <a:prstGeom prst="rect">
            <a:avLst/>
          </a:prstGeom>
        </p:spPr>
        <p:txBody>
          <a:bodyPr lIns="0" tIns="0" rIns="0" bIns="0" rtlCol="0" anchor="t">
            <a:spAutoFit/>
          </a:bodyPr>
          <a:lstStyle/>
          <a:p>
            <a:pPr marL="0" lvl="0" indent="0" algn="l">
              <a:lnSpc>
                <a:spcPts val="1999"/>
              </a:lnSpc>
            </a:pPr>
            <a:r>
              <a:rPr lang="en-US" sz="999" b="1" spc="49" dirty="0" err="1">
                <a:solidFill>
                  <a:srgbClr val="2E2D2D"/>
                </a:solidFill>
                <a:latin typeface="游ゴシック体 Bold"/>
                <a:ea typeface="游ゴシック体 Bold"/>
                <a:cs typeface="游ゴシック体 Bold"/>
                <a:sym typeface="游ゴシック体 Bold"/>
              </a:rPr>
              <a:t>施設種別</a:t>
            </a:r>
            <a:endParaRPr lang="en-US" sz="999" b="1" spc="49" dirty="0">
              <a:solidFill>
                <a:srgbClr val="2E2D2D"/>
              </a:solidFill>
              <a:latin typeface="游ゴシック体 Bold"/>
              <a:ea typeface="游ゴシック体 Bold"/>
              <a:cs typeface="游ゴシック体 Bold"/>
              <a:sym typeface="游ゴシック体 Bold"/>
            </a:endParaRPr>
          </a:p>
        </p:txBody>
      </p:sp>
      <p:sp>
        <p:nvSpPr>
          <p:cNvPr id="44" name="TextBox 44"/>
          <p:cNvSpPr txBox="1"/>
          <p:nvPr/>
        </p:nvSpPr>
        <p:spPr>
          <a:xfrm>
            <a:off x="6438436" y="3432229"/>
            <a:ext cx="1326463" cy="228076"/>
          </a:xfrm>
          <a:prstGeom prst="rect">
            <a:avLst/>
          </a:prstGeom>
        </p:spPr>
        <p:txBody>
          <a:bodyPr lIns="0" tIns="0" rIns="0" bIns="0" rtlCol="0" anchor="t">
            <a:spAutoFit/>
          </a:bodyPr>
          <a:lstStyle/>
          <a:p>
            <a:pPr marL="0" lvl="0" indent="0" algn="l">
              <a:lnSpc>
                <a:spcPts val="1999"/>
              </a:lnSpc>
            </a:pPr>
            <a:r>
              <a:rPr lang="ja-JP" altLang="en-US" sz="999" b="1" spc="49" dirty="0">
                <a:solidFill>
                  <a:srgbClr val="2E2D2D"/>
                </a:solidFill>
                <a:latin typeface="游ゴシック体 Bold"/>
                <a:ea typeface="游ゴシック体 Bold"/>
                <a:cs typeface="游ゴシック体 Bold"/>
                <a:sym typeface="游ゴシック体 Bold"/>
              </a:rPr>
              <a:t>Ｉ・Ｊ</a:t>
            </a:r>
            <a:endParaRPr lang="en-US" sz="999" b="1" spc="49" dirty="0">
              <a:solidFill>
                <a:srgbClr val="2E2D2D"/>
              </a:solidFill>
              <a:latin typeface="游ゴシック体 Bold"/>
              <a:ea typeface="游ゴシック体 Bold"/>
              <a:cs typeface="游ゴシック体 Bold"/>
              <a:sym typeface="游ゴシック体 Bold"/>
            </a:endParaRPr>
          </a:p>
        </p:txBody>
      </p:sp>
      <p:sp>
        <p:nvSpPr>
          <p:cNvPr id="45" name="TextBox 45"/>
          <p:cNvSpPr txBox="1"/>
          <p:nvPr/>
        </p:nvSpPr>
        <p:spPr>
          <a:xfrm>
            <a:off x="7661607" y="3432229"/>
            <a:ext cx="1744184" cy="228076"/>
          </a:xfrm>
          <a:prstGeom prst="rect">
            <a:avLst/>
          </a:prstGeom>
        </p:spPr>
        <p:txBody>
          <a:bodyPr wrap="square" lIns="0" tIns="0" rIns="0" bIns="0" rtlCol="0" anchor="t">
            <a:spAutoFit/>
          </a:bodyPr>
          <a:lstStyle/>
          <a:p>
            <a:pPr marL="0" lvl="0" indent="0" algn="l">
              <a:lnSpc>
                <a:spcPts val="1999"/>
              </a:lnSpc>
            </a:pPr>
            <a:r>
              <a:rPr lang="en-US" sz="999" b="1" spc="49" dirty="0" err="1">
                <a:solidFill>
                  <a:srgbClr val="2E2D2D"/>
                </a:solidFill>
                <a:latin typeface="游ゴシック体 Bold"/>
                <a:ea typeface="游ゴシック体 Bold"/>
                <a:cs typeface="游ゴシック体 Bold"/>
                <a:sym typeface="游ゴシック体 Bold"/>
              </a:rPr>
              <a:t>便益施設</a:t>
            </a:r>
            <a:r>
              <a:rPr lang="ja-JP" altLang="en-US" sz="800" b="1" spc="49" dirty="0">
                <a:solidFill>
                  <a:srgbClr val="2E2D2D"/>
                </a:solidFill>
                <a:latin typeface="游ゴシック体 Bold"/>
                <a:ea typeface="游ゴシック体 Bold"/>
                <a:cs typeface="游ゴシック体 Bold"/>
                <a:sym typeface="游ゴシック体 Bold"/>
              </a:rPr>
              <a:t>（駐車場）</a:t>
            </a:r>
            <a:endParaRPr lang="en-US" sz="999" b="1" spc="49" dirty="0">
              <a:solidFill>
                <a:srgbClr val="2E2D2D"/>
              </a:solidFill>
              <a:latin typeface="游ゴシック体 Bold"/>
              <a:ea typeface="游ゴシック体 Bold"/>
              <a:cs typeface="游ゴシック体 Bold"/>
              <a:sym typeface="游ゴシック体 Bold"/>
            </a:endParaRPr>
          </a:p>
        </p:txBody>
      </p:sp>
      <p:sp>
        <p:nvSpPr>
          <p:cNvPr id="46" name="TextBox 46"/>
          <p:cNvSpPr txBox="1"/>
          <p:nvPr/>
        </p:nvSpPr>
        <p:spPr>
          <a:xfrm>
            <a:off x="9707078" y="3441754"/>
            <a:ext cx="653431" cy="228076"/>
          </a:xfrm>
          <a:prstGeom prst="rect">
            <a:avLst/>
          </a:prstGeom>
        </p:spPr>
        <p:txBody>
          <a:bodyPr lIns="0" tIns="0" rIns="0" bIns="0" rtlCol="0" anchor="t">
            <a:spAutoFit/>
          </a:bodyPr>
          <a:lstStyle/>
          <a:p>
            <a:pPr marL="0" lvl="0" indent="0" algn="l">
              <a:lnSpc>
                <a:spcPts val="1999"/>
              </a:lnSpc>
            </a:pPr>
            <a:r>
              <a:rPr lang="en-US" sz="999" b="1" spc="49" dirty="0">
                <a:solidFill>
                  <a:srgbClr val="2E2D2D"/>
                </a:solidFill>
                <a:latin typeface="游ゴシック体 Bold"/>
                <a:ea typeface="游ゴシック体 Bold"/>
                <a:cs typeface="游ゴシック体 Bold"/>
                <a:sym typeface="游ゴシック体 Bold"/>
              </a:rPr>
              <a:t>約3,300㎡</a:t>
            </a:r>
          </a:p>
        </p:txBody>
      </p:sp>
      <p:sp>
        <p:nvSpPr>
          <p:cNvPr id="47" name="TextBox 47"/>
          <p:cNvSpPr txBox="1"/>
          <p:nvPr/>
        </p:nvSpPr>
        <p:spPr>
          <a:xfrm>
            <a:off x="6447929" y="3143304"/>
            <a:ext cx="2216470" cy="228076"/>
          </a:xfrm>
          <a:prstGeom prst="rect">
            <a:avLst/>
          </a:prstGeom>
        </p:spPr>
        <p:txBody>
          <a:bodyPr lIns="0" tIns="0" rIns="0" bIns="0" rtlCol="0" anchor="t">
            <a:spAutoFit/>
          </a:bodyPr>
          <a:lstStyle/>
          <a:p>
            <a:pPr marL="0" lvl="0" indent="0" algn="l">
              <a:lnSpc>
                <a:spcPts val="1999"/>
              </a:lnSpc>
            </a:pPr>
            <a:r>
              <a:rPr lang="en-US" sz="999" b="1" spc="49" dirty="0">
                <a:solidFill>
                  <a:srgbClr val="2E2D2D"/>
                </a:solidFill>
                <a:latin typeface="游ゴシック体 Bold"/>
                <a:ea typeface="游ゴシック体 Bold"/>
                <a:cs typeface="游ゴシック体 Bold"/>
                <a:sym typeface="游ゴシック体 Bold"/>
              </a:rPr>
              <a:t>H</a:t>
            </a:r>
            <a:r>
              <a:rPr lang="ja-JP" altLang="en-US" sz="999" b="1" spc="49" dirty="0">
                <a:solidFill>
                  <a:srgbClr val="2E2D2D"/>
                </a:solidFill>
                <a:latin typeface="游ゴシック体 Bold"/>
                <a:ea typeface="游ゴシック体 Bold"/>
                <a:cs typeface="游ゴシック体 Bold"/>
                <a:sym typeface="游ゴシック体 Bold"/>
              </a:rPr>
              <a:t>棟</a:t>
            </a:r>
            <a:endParaRPr lang="en-US" sz="999" b="1" spc="49" dirty="0">
              <a:solidFill>
                <a:srgbClr val="2E2D2D"/>
              </a:solidFill>
              <a:latin typeface="游ゴシック体 Bold"/>
              <a:ea typeface="游ゴシック体 Bold"/>
              <a:cs typeface="游ゴシック体 Bold"/>
              <a:sym typeface="游ゴシック体 Bold"/>
            </a:endParaRPr>
          </a:p>
        </p:txBody>
      </p:sp>
      <p:sp>
        <p:nvSpPr>
          <p:cNvPr id="48" name="TextBox 48"/>
          <p:cNvSpPr txBox="1"/>
          <p:nvPr/>
        </p:nvSpPr>
        <p:spPr>
          <a:xfrm>
            <a:off x="7671101" y="3143304"/>
            <a:ext cx="1744184" cy="228076"/>
          </a:xfrm>
          <a:prstGeom prst="rect">
            <a:avLst/>
          </a:prstGeom>
        </p:spPr>
        <p:txBody>
          <a:bodyPr wrap="square" lIns="0" tIns="0" rIns="0" bIns="0" rtlCol="0" anchor="t">
            <a:spAutoFit/>
          </a:bodyPr>
          <a:lstStyle/>
          <a:p>
            <a:pPr marL="0" lvl="0" indent="0" algn="l">
              <a:lnSpc>
                <a:spcPts val="1999"/>
              </a:lnSpc>
            </a:pPr>
            <a:r>
              <a:rPr lang="en-US" sz="999" b="1" spc="49" dirty="0" err="1">
                <a:solidFill>
                  <a:srgbClr val="2E2D2D"/>
                </a:solidFill>
                <a:latin typeface="游ゴシック体 Bold"/>
                <a:ea typeface="游ゴシック体 Bold"/>
                <a:cs typeface="游ゴシック体 Bold"/>
                <a:sym typeface="游ゴシック体 Bold"/>
              </a:rPr>
              <a:t>教養施設</a:t>
            </a:r>
            <a:r>
              <a:rPr lang="ja-JP" altLang="en-US" sz="800" b="1" spc="49" dirty="0">
                <a:solidFill>
                  <a:srgbClr val="2E2D2D"/>
                </a:solidFill>
                <a:latin typeface="游ゴシック体 Bold"/>
                <a:ea typeface="游ゴシック体 Bold"/>
                <a:cs typeface="游ゴシック体 Bold"/>
                <a:sym typeface="游ゴシック体 Bold"/>
              </a:rPr>
              <a:t>（体験学習施設）</a:t>
            </a:r>
            <a:endParaRPr lang="en-US" sz="999" b="1" spc="49" dirty="0">
              <a:solidFill>
                <a:srgbClr val="2E2D2D"/>
              </a:solidFill>
              <a:latin typeface="游ゴシック体 Bold"/>
              <a:ea typeface="游ゴシック体 Bold"/>
              <a:cs typeface="游ゴシック体 Bold"/>
              <a:sym typeface="游ゴシック体 Bold"/>
            </a:endParaRPr>
          </a:p>
        </p:txBody>
      </p:sp>
      <p:sp>
        <p:nvSpPr>
          <p:cNvPr id="49" name="TextBox 49"/>
          <p:cNvSpPr txBox="1"/>
          <p:nvPr/>
        </p:nvSpPr>
        <p:spPr>
          <a:xfrm>
            <a:off x="9707078" y="3161707"/>
            <a:ext cx="762095" cy="228076"/>
          </a:xfrm>
          <a:prstGeom prst="rect">
            <a:avLst/>
          </a:prstGeom>
        </p:spPr>
        <p:txBody>
          <a:bodyPr wrap="square" lIns="0" tIns="0" rIns="0" bIns="0" rtlCol="0" anchor="t">
            <a:spAutoFit/>
          </a:bodyPr>
          <a:lstStyle/>
          <a:p>
            <a:pPr marL="0" lvl="0" indent="0" algn="l">
              <a:lnSpc>
                <a:spcPts val="1999"/>
              </a:lnSpc>
            </a:pPr>
            <a:r>
              <a:rPr lang="en-US" sz="999" b="1" spc="49" dirty="0">
                <a:solidFill>
                  <a:srgbClr val="2E2D2D"/>
                </a:solidFill>
                <a:latin typeface="游ゴシック体 Bold"/>
                <a:ea typeface="游ゴシック体 Bold"/>
                <a:cs typeface="游ゴシック体 Bold"/>
                <a:sym typeface="游ゴシック体 Bold"/>
              </a:rPr>
              <a:t>約   8</a:t>
            </a:r>
            <a:r>
              <a:rPr lang="en-US" altLang="ja-JP" sz="999" b="1" spc="49" dirty="0">
                <a:solidFill>
                  <a:srgbClr val="2E2D2D"/>
                </a:solidFill>
                <a:latin typeface="游ゴシック体 Bold"/>
                <a:ea typeface="游ゴシック体 Bold"/>
                <a:cs typeface="游ゴシック体 Bold"/>
                <a:sym typeface="游ゴシック体 Bold"/>
              </a:rPr>
              <a:t>4</a:t>
            </a:r>
            <a:r>
              <a:rPr lang="en-US" sz="999" b="1" spc="49" dirty="0">
                <a:solidFill>
                  <a:srgbClr val="2E2D2D"/>
                </a:solidFill>
                <a:latin typeface="游ゴシック体 Bold"/>
                <a:ea typeface="游ゴシック体 Bold"/>
                <a:cs typeface="游ゴシック体 Bold"/>
                <a:sym typeface="游ゴシック体 Bold"/>
              </a:rPr>
              <a:t>0㎡</a:t>
            </a:r>
          </a:p>
        </p:txBody>
      </p:sp>
      <p:sp>
        <p:nvSpPr>
          <p:cNvPr id="50" name="TextBox 22">
            <a:extLst>
              <a:ext uri="{FF2B5EF4-FFF2-40B4-BE49-F238E27FC236}">
                <a16:creationId xmlns:a16="http://schemas.microsoft.com/office/drawing/2014/main" id="{AA88A5CF-6664-9CA8-9979-A48630CA71DC}"/>
              </a:ext>
            </a:extLst>
          </p:cNvPr>
          <p:cNvSpPr txBox="1"/>
          <p:nvPr/>
        </p:nvSpPr>
        <p:spPr>
          <a:xfrm>
            <a:off x="241300" y="1416050"/>
            <a:ext cx="1415528" cy="271613"/>
          </a:xfrm>
          <a:prstGeom prst="rect">
            <a:avLst/>
          </a:prstGeom>
          <a:solidFill>
            <a:schemeClr val="tx1"/>
          </a:solidFill>
        </p:spPr>
        <p:txBody>
          <a:bodyPr wrap="square" lIns="0" tIns="0" rIns="0" bIns="0" rtlCol="0" anchor="t">
            <a:spAutoFit/>
          </a:bodyPr>
          <a:lstStyle/>
          <a:p>
            <a:pPr marL="0" lvl="0" indent="0" algn="l">
              <a:lnSpc>
                <a:spcPts val="2257"/>
              </a:lnSpc>
            </a:pPr>
            <a:r>
              <a:rPr lang="ja-JP" altLang="en-US" sz="1410" b="1" spc="70" dirty="0">
                <a:solidFill>
                  <a:srgbClr val="FFFFFF"/>
                </a:solidFill>
                <a:latin typeface="游ゴシック体 Bold"/>
                <a:ea typeface="游ゴシック体 Bold"/>
                <a:cs typeface="游ゴシック体 Bold"/>
                <a:sym typeface="游ゴシック体 Bold"/>
              </a:rPr>
              <a:t> </a:t>
            </a:r>
            <a:r>
              <a:rPr lang="en-US" sz="1410" b="1" spc="70" dirty="0" err="1">
                <a:solidFill>
                  <a:srgbClr val="FFFFFF"/>
                </a:solidFill>
                <a:latin typeface="游ゴシック体 Bold"/>
                <a:ea typeface="游ゴシック体 Bold"/>
                <a:cs typeface="游ゴシック体 Bold"/>
                <a:sym typeface="游ゴシック体 Bold"/>
              </a:rPr>
              <a:t>事業コンセプト</a:t>
            </a:r>
            <a:endParaRPr lang="en-US" sz="1410" b="1" spc="70" dirty="0">
              <a:solidFill>
                <a:srgbClr val="FFFFFF"/>
              </a:solidFill>
              <a:latin typeface="游ゴシック体 Bold"/>
              <a:ea typeface="游ゴシック体 Bold"/>
              <a:cs typeface="游ゴシック体 Bold"/>
              <a:sym typeface="游ゴシック体 Bold"/>
            </a:endParaRPr>
          </a:p>
        </p:txBody>
      </p:sp>
      <p:sp>
        <p:nvSpPr>
          <p:cNvPr id="51" name="TextBox 38">
            <a:extLst>
              <a:ext uri="{FF2B5EF4-FFF2-40B4-BE49-F238E27FC236}">
                <a16:creationId xmlns:a16="http://schemas.microsoft.com/office/drawing/2014/main" id="{57F67DAE-5D6B-2E4E-689F-4DF37DBB79A2}"/>
              </a:ext>
            </a:extLst>
          </p:cNvPr>
          <p:cNvSpPr txBox="1"/>
          <p:nvPr/>
        </p:nvSpPr>
        <p:spPr>
          <a:xfrm>
            <a:off x="5988572" y="1416050"/>
            <a:ext cx="1415528" cy="271613"/>
          </a:xfrm>
          <a:prstGeom prst="rect">
            <a:avLst/>
          </a:prstGeom>
          <a:solidFill>
            <a:schemeClr val="tx1"/>
          </a:solidFill>
        </p:spPr>
        <p:txBody>
          <a:bodyPr wrap="square" lIns="0" tIns="0" rIns="0" bIns="0" rtlCol="0" anchor="t">
            <a:spAutoFit/>
          </a:bodyPr>
          <a:lstStyle/>
          <a:p>
            <a:pPr marL="0" lvl="0" indent="0" algn="l">
              <a:lnSpc>
                <a:spcPts val="2257"/>
              </a:lnSpc>
            </a:pPr>
            <a:r>
              <a:rPr lang="en-US" sz="1410" b="1" spc="70" dirty="0">
                <a:solidFill>
                  <a:srgbClr val="FFFFFF"/>
                </a:solidFill>
                <a:latin typeface="游ゴシック体 Bold"/>
                <a:ea typeface="游ゴシック体 Bold"/>
                <a:cs typeface="游ゴシック体 Bold"/>
                <a:sym typeface="游ゴシック体 Bold"/>
              </a:rPr>
              <a:t> </a:t>
            </a:r>
            <a:r>
              <a:rPr lang="en-US" sz="1410" b="1" spc="70" dirty="0" err="1">
                <a:solidFill>
                  <a:srgbClr val="FFFFFF"/>
                </a:solidFill>
                <a:latin typeface="游ゴシック体 Bold"/>
                <a:ea typeface="游ゴシック体 Bold"/>
                <a:cs typeface="游ゴシック体 Bold"/>
                <a:sym typeface="游ゴシック体 Bold"/>
              </a:rPr>
              <a:t>設置施設の概要</a:t>
            </a:r>
            <a:endParaRPr lang="en-US" sz="1410" b="1" spc="70" dirty="0">
              <a:solidFill>
                <a:srgbClr val="FFFFFF"/>
              </a:solidFill>
              <a:latin typeface="游ゴシック体 Bold"/>
              <a:ea typeface="游ゴシック体 Bold"/>
              <a:cs typeface="游ゴシック体 Bold"/>
              <a:sym typeface="游ゴシック体 Bold"/>
            </a:endParaRPr>
          </a:p>
        </p:txBody>
      </p:sp>
      <p:sp>
        <p:nvSpPr>
          <p:cNvPr id="52" name="TextBox 33">
            <a:extLst>
              <a:ext uri="{FF2B5EF4-FFF2-40B4-BE49-F238E27FC236}">
                <a16:creationId xmlns:a16="http://schemas.microsoft.com/office/drawing/2014/main" id="{1A7976C1-5CC2-4144-B40B-696A93262DF4}"/>
              </a:ext>
            </a:extLst>
          </p:cNvPr>
          <p:cNvSpPr txBox="1"/>
          <p:nvPr/>
        </p:nvSpPr>
        <p:spPr>
          <a:xfrm>
            <a:off x="904168" y="7052736"/>
            <a:ext cx="2034531" cy="266355"/>
          </a:xfrm>
          <a:prstGeom prst="rect">
            <a:avLst/>
          </a:prstGeom>
        </p:spPr>
        <p:txBody>
          <a:bodyPr lIns="0" tIns="0" rIns="0" bIns="0" rtlCol="0" anchor="t">
            <a:spAutoFit/>
          </a:bodyPr>
          <a:lstStyle/>
          <a:p>
            <a:pPr algn="l">
              <a:lnSpc>
                <a:spcPts val="2274"/>
              </a:lnSpc>
            </a:pPr>
            <a:r>
              <a:rPr lang="ja-JP" altLang="en-US" sz="1263" b="1" spc="63" dirty="0">
                <a:latin typeface="游ゴシック体 Bold"/>
                <a:ea typeface="游ゴシック体 Bold"/>
                <a:cs typeface="游ゴシック体 Bold"/>
                <a:sym typeface="游ゴシック体 Bold"/>
              </a:rPr>
              <a:t>：</a:t>
            </a:r>
            <a:r>
              <a:rPr lang="en-US" sz="1263" b="1" spc="63" dirty="0" err="1">
                <a:latin typeface="游ゴシック体 Bold"/>
                <a:ea typeface="游ゴシック体 Bold"/>
                <a:cs typeface="游ゴシック体 Bold"/>
                <a:sym typeface="游ゴシック体 Bold"/>
              </a:rPr>
              <a:t>公募対象公園施設</a:t>
            </a:r>
            <a:endParaRPr lang="en-US" sz="1263" b="1" spc="63" dirty="0">
              <a:latin typeface="游ゴシック体 Bold"/>
              <a:ea typeface="游ゴシック体 Bold"/>
              <a:cs typeface="游ゴシック体 Bold"/>
              <a:sym typeface="游ゴシック体 Bold"/>
            </a:endParaRPr>
          </a:p>
        </p:txBody>
      </p:sp>
      <p:sp>
        <p:nvSpPr>
          <p:cNvPr id="27" name="正方形/長方形 26">
            <a:extLst>
              <a:ext uri="{FF2B5EF4-FFF2-40B4-BE49-F238E27FC236}">
                <a16:creationId xmlns:a16="http://schemas.microsoft.com/office/drawing/2014/main" id="{DA8D0D53-9573-48FF-BFCC-53164C7C7F59}"/>
              </a:ext>
            </a:extLst>
          </p:cNvPr>
          <p:cNvSpPr/>
          <p:nvPr/>
        </p:nvSpPr>
        <p:spPr>
          <a:xfrm>
            <a:off x="443950" y="7078734"/>
            <a:ext cx="408351" cy="256635"/>
          </a:xfrm>
          <a:prstGeom prst="rect">
            <a:avLst/>
          </a:prstGeom>
          <a:solidFill>
            <a:schemeClr val="accent1">
              <a:alpha val="7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グループ化 57">
            <a:extLst>
              <a:ext uri="{FF2B5EF4-FFF2-40B4-BE49-F238E27FC236}">
                <a16:creationId xmlns:a16="http://schemas.microsoft.com/office/drawing/2014/main" id="{67942E01-49B7-4595-BBA2-403414BFA290}"/>
              </a:ext>
            </a:extLst>
          </p:cNvPr>
          <p:cNvGrpSpPr/>
          <p:nvPr/>
        </p:nvGrpSpPr>
        <p:grpSpPr>
          <a:xfrm>
            <a:off x="339044" y="4921250"/>
            <a:ext cx="10199111" cy="2033119"/>
            <a:chOff x="285776" y="4645930"/>
            <a:chExt cx="10199111" cy="2033119"/>
          </a:xfrm>
        </p:grpSpPr>
        <p:grpSp>
          <p:nvGrpSpPr>
            <p:cNvPr id="55" name="グループ化 54">
              <a:extLst>
                <a:ext uri="{FF2B5EF4-FFF2-40B4-BE49-F238E27FC236}">
                  <a16:creationId xmlns:a16="http://schemas.microsoft.com/office/drawing/2014/main" id="{35F6EB32-0E04-4B48-9110-A1D5C6A0AFCF}"/>
                </a:ext>
              </a:extLst>
            </p:cNvPr>
            <p:cNvGrpSpPr/>
            <p:nvPr/>
          </p:nvGrpSpPr>
          <p:grpSpPr>
            <a:xfrm>
              <a:off x="285776" y="4645930"/>
              <a:ext cx="10199111" cy="2033119"/>
              <a:chOff x="285776" y="4645930"/>
              <a:chExt cx="10199111" cy="2033119"/>
            </a:xfrm>
          </p:grpSpPr>
          <p:pic>
            <p:nvPicPr>
              <p:cNvPr id="69" name="図 68" descr="パソコンの画面&#10;&#10;AI によって生成されたコンテンツは間違っている可能性があります。">
                <a:extLst>
                  <a:ext uri="{FF2B5EF4-FFF2-40B4-BE49-F238E27FC236}">
                    <a16:creationId xmlns:a16="http://schemas.microsoft.com/office/drawing/2014/main" id="{C590E4F9-90A0-4AC1-DB0D-4F282308EC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2" t="8211"/>
              <a:stretch/>
            </p:blipFill>
            <p:spPr>
              <a:xfrm>
                <a:off x="285776" y="4645930"/>
                <a:ext cx="10199111" cy="2033119"/>
              </a:xfrm>
              <a:prstGeom prst="rect">
                <a:avLst/>
              </a:prstGeom>
            </p:spPr>
          </p:pic>
          <p:pic>
            <p:nvPicPr>
              <p:cNvPr id="43" name="図 42">
                <a:extLst>
                  <a:ext uri="{FF2B5EF4-FFF2-40B4-BE49-F238E27FC236}">
                    <a16:creationId xmlns:a16="http://schemas.microsoft.com/office/drawing/2014/main" id="{8B12CBB0-2566-4D1A-9DF4-7578351AF4C9}"/>
                  </a:ext>
                </a:extLst>
              </p:cNvPr>
              <p:cNvPicPr>
                <a:picLocks noChangeAspect="1"/>
              </p:cNvPicPr>
              <p:nvPr/>
            </p:nvPicPr>
            <p:blipFill rotWithShape="1">
              <a:blip r:embed="rId3"/>
              <a:srcRect l="87674" t="46958" r="10018" b="41270"/>
              <a:stretch/>
            </p:blipFill>
            <p:spPr>
              <a:xfrm>
                <a:off x="8891905" y="5505195"/>
                <a:ext cx="238094" cy="261228"/>
              </a:xfrm>
              <a:prstGeom prst="rect">
                <a:avLst/>
              </a:prstGeom>
            </p:spPr>
          </p:pic>
          <p:pic>
            <p:nvPicPr>
              <p:cNvPr id="57" name="図 56">
                <a:extLst>
                  <a:ext uri="{FF2B5EF4-FFF2-40B4-BE49-F238E27FC236}">
                    <a16:creationId xmlns:a16="http://schemas.microsoft.com/office/drawing/2014/main" id="{0A6700ED-D352-4EB2-9D5B-5451D6294A4B}"/>
                  </a:ext>
                </a:extLst>
              </p:cNvPr>
              <p:cNvPicPr>
                <a:picLocks noChangeAspect="1"/>
              </p:cNvPicPr>
              <p:nvPr/>
            </p:nvPicPr>
            <p:blipFill rotWithShape="1">
              <a:blip r:embed="rId3"/>
              <a:srcRect l="87674" t="46958" r="10018" b="41270"/>
              <a:stretch/>
            </p:blipFill>
            <p:spPr>
              <a:xfrm>
                <a:off x="9039929" y="5502910"/>
                <a:ext cx="238094" cy="261228"/>
              </a:xfrm>
              <a:prstGeom prst="rect">
                <a:avLst/>
              </a:prstGeom>
            </p:spPr>
          </p:pic>
        </p:grpSp>
        <p:sp>
          <p:nvSpPr>
            <p:cNvPr id="53" name="正方形/長方形 52">
              <a:extLst>
                <a:ext uri="{FF2B5EF4-FFF2-40B4-BE49-F238E27FC236}">
                  <a16:creationId xmlns:a16="http://schemas.microsoft.com/office/drawing/2014/main" id="{7ECB7149-7C93-4360-8807-AC1C866FFB3E}"/>
                </a:ext>
              </a:extLst>
            </p:cNvPr>
            <p:cNvSpPr/>
            <p:nvPr/>
          </p:nvSpPr>
          <p:spPr>
            <a:xfrm>
              <a:off x="4356100" y="5683250"/>
              <a:ext cx="781199" cy="108000"/>
            </a:xfrm>
            <a:prstGeom prst="rect">
              <a:avLst/>
            </a:prstGeom>
            <a:solidFill>
              <a:srgbClr val="7A91B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0" name="TextBox 33">
            <a:extLst>
              <a:ext uri="{FF2B5EF4-FFF2-40B4-BE49-F238E27FC236}">
                <a16:creationId xmlns:a16="http://schemas.microsoft.com/office/drawing/2014/main" id="{6D72AA35-B310-4133-8975-4F7D6442BF4E}"/>
              </a:ext>
            </a:extLst>
          </p:cNvPr>
          <p:cNvSpPr txBox="1"/>
          <p:nvPr/>
        </p:nvSpPr>
        <p:spPr>
          <a:xfrm>
            <a:off x="4397280" y="5817600"/>
            <a:ext cx="1231288" cy="253403"/>
          </a:xfrm>
          <a:prstGeom prst="rect">
            <a:avLst/>
          </a:prstGeom>
        </p:spPr>
        <p:txBody>
          <a:bodyPr wrap="square" lIns="0" tIns="0" rIns="0" bIns="0" rtlCol="0" anchor="t">
            <a:spAutoFit/>
          </a:bodyPr>
          <a:lstStyle/>
          <a:p>
            <a:pPr algn="l">
              <a:lnSpc>
                <a:spcPts val="2274"/>
              </a:lnSpc>
            </a:pPr>
            <a:r>
              <a:rPr lang="ja-JP" altLang="en-US" sz="800" b="1" spc="63" dirty="0">
                <a:latin typeface="游ゴシック体 Bold"/>
                <a:ea typeface="游ゴシック体 Bold"/>
                <a:cs typeface="游ゴシック体 Bold"/>
                <a:sym typeface="游ゴシック体 Bold"/>
              </a:rPr>
              <a:t>　Ｉ</a:t>
            </a:r>
            <a:r>
              <a:rPr lang="en-US" altLang="ja-JP" sz="800" b="1" spc="63" dirty="0">
                <a:latin typeface="游ゴシック体 Bold"/>
                <a:ea typeface="游ゴシック体 Bold"/>
                <a:cs typeface="游ゴシック体 Bold"/>
                <a:sym typeface="游ゴシック体 Bold"/>
              </a:rPr>
              <a:t>(</a:t>
            </a:r>
            <a:r>
              <a:rPr lang="ja-JP" altLang="en-US" sz="800" b="1" spc="63" dirty="0">
                <a:latin typeface="游ゴシック体 Bold"/>
                <a:ea typeface="游ゴシック体 Bold"/>
                <a:cs typeface="游ゴシック体 Bold"/>
                <a:sym typeface="游ゴシック体 Bold"/>
              </a:rPr>
              <a:t>駐車場</a:t>
            </a:r>
            <a:r>
              <a:rPr lang="en-US" altLang="ja-JP" sz="800" b="1" spc="63" dirty="0">
                <a:latin typeface="游ゴシック体 Bold"/>
                <a:ea typeface="游ゴシック体 Bold"/>
                <a:cs typeface="游ゴシック体 Bold"/>
                <a:sym typeface="游ゴシック体 Bold"/>
              </a:rPr>
              <a:t>)</a:t>
            </a:r>
            <a:endParaRPr lang="en-US" sz="800" b="1" spc="63" dirty="0">
              <a:latin typeface="游ゴシック体 Bold"/>
              <a:ea typeface="游ゴシック体 Bold"/>
              <a:cs typeface="游ゴシック体 Bold"/>
              <a:sym typeface="游ゴシック体 Bold"/>
            </a:endParaRPr>
          </a:p>
        </p:txBody>
      </p:sp>
      <p:pic>
        <p:nvPicPr>
          <p:cNvPr id="62" name="図 61">
            <a:extLst>
              <a:ext uri="{FF2B5EF4-FFF2-40B4-BE49-F238E27FC236}">
                <a16:creationId xmlns:a16="http://schemas.microsoft.com/office/drawing/2014/main" id="{1F138B06-55CA-4393-AE88-19C61D2A737E}"/>
              </a:ext>
            </a:extLst>
          </p:cNvPr>
          <p:cNvPicPr>
            <a:picLocks noChangeAspect="1"/>
          </p:cNvPicPr>
          <p:nvPr/>
        </p:nvPicPr>
        <p:blipFill rotWithShape="1">
          <a:blip r:embed="rId3"/>
          <a:srcRect l="87674" t="46958" r="10018" b="41270"/>
          <a:stretch/>
        </p:blipFill>
        <p:spPr>
          <a:xfrm>
            <a:off x="8418252" y="5774609"/>
            <a:ext cx="238094" cy="261228"/>
          </a:xfrm>
          <a:prstGeom prst="rect">
            <a:avLst/>
          </a:prstGeom>
        </p:spPr>
      </p:pic>
      <p:pic>
        <p:nvPicPr>
          <p:cNvPr id="63" name="図 62">
            <a:extLst>
              <a:ext uri="{FF2B5EF4-FFF2-40B4-BE49-F238E27FC236}">
                <a16:creationId xmlns:a16="http://schemas.microsoft.com/office/drawing/2014/main" id="{0BAECEA3-5934-415B-8C57-62583E632B3A}"/>
              </a:ext>
            </a:extLst>
          </p:cNvPr>
          <p:cNvPicPr>
            <a:picLocks noChangeAspect="1"/>
          </p:cNvPicPr>
          <p:nvPr/>
        </p:nvPicPr>
        <p:blipFill rotWithShape="1">
          <a:blip r:embed="rId3"/>
          <a:srcRect l="87674" t="46958" r="10018" b="41270"/>
          <a:stretch/>
        </p:blipFill>
        <p:spPr>
          <a:xfrm>
            <a:off x="8596600" y="5774609"/>
            <a:ext cx="238094" cy="261228"/>
          </a:xfrm>
          <a:prstGeom prst="rect">
            <a:avLst/>
          </a:prstGeom>
        </p:spPr>
      </p:pic>
      <p:pic>
        <p:nvPicPr>
          <p:cNvPr id="64" name="図 63">
            <a:extLst>
              <a:ext uri="{FF2B5EF4-FFF2-40B4-BE49-F238E27FC236}">
                <a16:creationId xmlns:a16="http://schemas.microsoft.com/office/drawing/2014/main" id="{D4C19686-4336-4D1B-9EB3-ECCD799BC671}"/>
              </a:ext>
            </a:extLst>
          </p:cNvPr>
          <p:cNvPicPr>
            <a:picLocks noChangeAspect="1"/>
          </p:cNvPicPr>
          <p:nvPr/>
        </p:nvPicPr>
        <p:blipFill rotWithShape="1">
          <a:blip r:embed="rId3"/>
          <a:srcRect l="87674" t="46958" r="10018" b="41270"/>
          <a:stretch/>
        </p:blipFill>
        <p:spPr>
          <a:xfrm>
            <a:off x="8768785" y="5774609"/>
            <a:ext cx="238094" cy="261228"/>
          </a:xfrm>
          <a:prstGeom prst="rect">
            <a:avLst/>
          </a:prstGeom>
        </p:spPr>
      </p:pic>
      <p:sp>
        <p:nvSpPr>
          <p:cNvPr id="61" name="TextBox 33">
            <a:extLst>
              <a:ext uri="{FF2B5EF4-FFF2-40B4-BE49-F238E27FC236}">
                <a16:creationId xmlns:a16="http://schemas.microsoft.com/office/drawing/2014/main" id="{643DA1F6-7307-4EE2-B430-0B2D1F95FA86}"/>
              </a:ext>
            </a:extLst>
          </p:cNvPr>
          <p:cNvSpPr txBox="1"/>
          <p:nvPr/>
        </p:nvSpPr>
        <p:spPr>
          <a:xfrm>
            <a:off x="8537299" y="5690898"/>
            <a:ext cx="1231288" cy="253403"/>
          </a:xfrm>
          <a:prstGeom prst="rect">
            <a:avLst/>
          </a:prstGeom>
        </p:spPr>
        <p:txBody>
          <a:bodyPr wrap="square" lIns="0" tIns="0" rIns="0" bIns="0" rtlCol="0" anchor="t">
            <a:spAutoFit/>
          </a:bodyPr>
          <a:lstStyle/>
          <a:p>
            <a:pPr algn="l">
              <a:lnSpc>
                <a:spcPts val="2274"/>
              </a:lnSpc>
            </a:pPr>
            <a:r>
              <a:rPr lang="ja-JP" altLang="en-US" sz="800" b="1" spc="63" dirty="0">
                <a:latin typeface="游ゴシック体 Bold"/>
                <a:ea typeface="游ゴシック体 Bold"/>
                <a:cs typeface="游ゴシック体 Bold"/>
                <a:sym typeface="游ゴシック体 Bold"/>
              </a:rPr>
              <a:t>　Ｊ</a:t>
            </a:r>
            <a:r>
              <a:rPr lang="en-US" altLang="ja-JP" sz="800" b="1" spc="63" dirty="0">
                <a:latin typeface="游ゴシック体 Bold"/>
                <a:ea typeface="游ゴシック体 Bold"/>
                <a:cs typeface="游ゴシック体 Bold"/>
                <a:sym typeface="游ゴシック体 Bold"/>
              </a:rPr>
              <a:t>(</a:t>
            </a:r>
            <a:r>
              <a:rPr lang="ja-JP" altLang="en-US" sz="800" b="1" spc="63" dirty="0">
                <a:latin typeface="游ゴシック体 Bold"/>
                <a:ea typeface="游ゴシック体 Bold"/>
                <a:cs typeface="游ゴシック体 Bold"/>
                <a:sym typeface="游ゴシック体 Bold"/>
              </a:rPr>
              <a:t>駐車場</a:t>
            </a:r>
            <a:r>
              <a:rPr lang="en-US" altLang="ja-JP" sz="800" b="1" spc="63" dirty="0">
                <a:latin typeface="游ゴシック体 Bold"/>
                <a:ea typeface="游ゴシック体 Bold"/>
                <a:cs typeface="游ゴシック体 Bold"/>
                <a:sym typeface="游ゴシック体 Bold"/>
              </a:rPr>
              <a:t>)</a:t>
            </a:r>
            <a:endParaRPr lang="en-US" sz="800" b="1" spc="63" dirty="0">
              <a:latin typeface="游ゴシック体 Bold"/>
              <a:ea typeface="游ゴシック体 Bold"/>
              <a:cs typeface="游ゴシック体 Bold"/>
              <a:sym typeface="游ゴシック体 Bold"/>
            </a:endParaRPr>
          </a:p>
        </p:txBody>
      </p:sp>
      <p:pic>
        <p:nvPicPr>
          <p:cNvPr id="65" name="図 64" descr="パソコンの画面&#10;&#10;AI によって生成されたコンテンツは間違っている可能性があります。">
            <a:extLst>
              <a:ext uri="{FF2B5EF4-FFF2-40B4-BE49-F238E27FC236}">
                <a16:creationId xmlns:a16="http://schemas.microsoft.com/office/drawing/2014/main" id="{55219F45-6869-4FEC-8E40-A490B230B4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995" t="49052" r="78291" b="39154"/>
          <a:stretch/>
        </p:blipFill>
        <p:spPr>
          <a:xfrm>
            <a:off x="2556193" y="5837294"/>
            <a:ext cx="486198" cy="261229"/>
          </a:xfrm>
          <a:prstGeom prst="rect">
            <a:avLst/>
          </a:prstGeom>
        </p:spPr>
      </p:pic>
      <p:pic>
        <p:nvPicPr>
          <p:cNvPr id="66" name="図 65" descr="パソコンの画面&#10;&#10;AI によって生成されたコンテンツは間違っている可能性があります。">
            <a:extLst>
              <a:ext uri="{FF2B5EF4-FFF2-40B4-BE49-F238E27FC236}">
                <a16:creationId xmlns:a16="http://schemas.microsoft.com/office/drawing/2014/main" id="{13E3F765-8B00-487E-BE37-C24E0B7EEF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995" t="49052" r="78291" b="39154"/>
          <a:stretch/>
        </p:blipFill>
        <p:spPr>
          <a:xfrm>
            <a:off x="7352077" y="5643029"/>
            <a:ext cx="486198" cy="261229"/>
          </a:xfrm>
          <a:prstGeom prst="rect">
            <a:avLst/>
          </a:prstGeom>
        </p:spPr>
      </p:pic>
      <p:sp>
        <p:nvSpPr>
          <p:cNvPr id="67" name="TextBox 42">
            <a:extLst>
              <a:ext uri="{FF2B5EF4-FFF2-40B4-BE49-F238E27FC236}">
                <a16:creationId xmlns:a16="http://schemas.microsoft.com/office/drawing/2014/main" id="{E9C12518-172D-4E7A-BDFD-2549180E48D2}"/>
              </a:ext>
            </a:extLst>
          </p:cNvPr>
          <p:cNvSpPr txBox="1"/>
          <p:nvPr/>
        </p:nvSpPr>
        <p:spPr>
          <a:xfrm>
            <a:off x="6422789" y="1994435"/>
            <a:ext cx="803263" cy="228076"/>
          </a:xfrm>
          <a:prstGeom prst="rect">
            <a:avLst/>
          </a:prstGeom>
        </p:spPr>
        <p:txBody>
          <a:bodyPr lIns="0" tIns="0" rIns="0" bIns="0" rtlCol="0" anchor="t">
            <a:spAutoFit/>
          </a:bodyPr>
          <a:lstStyle/>
          <a:p>
            <a:pPr marL="0" lvl="0" indent="0" algn="l">
              <a:lnSpc>
                <a:spcPts val="1999"/>
              </a:lnSpc>
            </a:pPr>
            <a:r>
              <a:rPr lang="ja-JP" altLang="en-US" sz="999" b="1" spc="49" dirty="0">
                <a:solidFill>
                  <a:srgbClr val="2E2D2D"/>
                </a:solidFill>
                <a:latin typeface="游ゴシック体 Bold"/>
                <a:ea typeface="游ゴシック体 Bold"/>
                <a:cs typeface="游ゴシック体 Bold"/>
                <a:sym typeface="游ゴシック体 Bold"/>
              </a:rPr>
              <a:t>項目</a:t>
            </a:r>
            <a:endParaRPr lang="en-US" sz="999" b="1" spc="49" dirty="0">
              <a:solidFill>
                <a:srgbClr val="2E2D2D"/>
              </a:solidFill>
              <a:latin typeface="游ゴシック体 Bold"/>
              <a:ea typeface="游ゴシック体 Bold"/>
              <a:cs typeface="游ゴシック体 Bold"/>
              <a:sym typeface="游ゴシック体 Bold"/>
            </a:endParaRPr>
          </a:p>
        </p:txBody>
      </p:sp>
      <p:sp>
        <p:nvSpPr>
          <p:cNvPr id="28" name="TextBox 28"/>
          <p:cNvSpPr txBox="1"/>
          <p:nvPr/>
        </p:nvSpPr>
        <p:spPr>
          <a:xfrm>
            <a:off x="380956" y="2541101"/>
            <a:ext cx="5270544" cy="1770549"/>
          </a:xfrm>
          <a:prstGeom prst="rect">
            <a:avLst/>
          </a:prstGeom>
        </p:spPr>
        <p:txBody>
          <a:bodyPr wrap="square" lIns="0" tIns="0" rIns="0" bIns="0" rtlCol="0" anchor="t">
            <a:spAutoFit/>
          </a:bodyPr>
          <a:lstStyle/>
          <a:p>
            <a:pPr marL="0" lvl="0" indent="0">
              <a:lnSpc>
                <a:spcPts val="2000"/>
              </a:lnSpc>
            </a:pPr>
            <a:r>
              <a:rPr lang="ja-JP" altLang="en-US" sz="1099" b="1" spc="54" dirty="0">
                <a:solidFill>
                  <a:srgbClr val="2E2D2D"/>
                </a:solidFill>
                <a:latin typeface="游ゴシック体 Bold"/>
                <a:ea typeface="游ゴシック体 Bold"/>
                <a:cs typeface="游ゴシック体 Bold"/>
                <a:sym typeface="游ゴシック体 Bold"/>
              </a:rPr>
              <a:t>　</a:t>
            </a:r>
            <a:r>
              <a:rPr lang="en-US" sz="1099" b="1" spc="54" dirty="0">
                <a:solidFill>
                  <a:srgbClr val="2E2D2D"/>
                </a:solidFill>
                <a:latin typeface="游ゴシック体 Bold"/>
                <a:ea typeface="游ゴシック体 Bold"/>
                <a:cs typeface="游ゴシック体 Bold"/>
                <a:sym typeface="游ゴシック体 Bold"/>
              </a:rPr>
              <a:t>関西国際空港やホテルが近隣にある立地特性を踏まえ、都市公園と多要素を組み合わせることで、ニーズに応じた多彩な過ごし方を提供できるのが、</a:t>
            </a:r>
            <a:r>
              <a:rPr lang="ja-JP" altLang="en-US" sz="1099" b="1" spc="54" dirty="0">
                <a:solidFill>
                  <a:srgbClr val="2E2D2D"/>
                </a:solidFill>
                <a:latin typeface="游ゴシック体 Bold"/>
                <a:ea typeface="游ゴシック体 Bold"/>
                <a:cs typeface="游ゴシック体 Bold"/>
                <a:sym typeface="游ゴシック体 Bold"/>
              </a:rPr>
              <a:t>本計画</a:t>
            </a:r>
            <a:r>
              <a:rPr lang="en-US" altLang="ja-JP" sz="1099" b="1" spc="54" dirty="0">
                <a:solidFill>
                  <a:srgbClr val="2E2D2D"/>
                </a:solidFill>
                <a:latin typeface="游ゴシック体 Bold"/>
                <a:ea typeface="游ゴシック体 Bold"/>
                <a:cs typeface="游ゴシック体 Bold"/>
                <a:sym typeface="游ゴシック体 Bold"/>
              </a:rPr>
              <a:t>(</a:t>
            </a:r>
            <a:r>
              <a:rPr lang="ja-JP" altLang="en-US" sz="1099" b="1" spc="54" dirty="0">
                <a:solidFill>
                  <a:srgbClr val="2E2D2D"/>
                </a:solidFill>
                <a:latin typeface="游ゴシック体 Bold"/>
                <a:ea typeface="游ゴシック体 Bold"/>
                <a:cs typeface="游ゴシック体 Bold"/>
                <a:sym typeface="游ゴシック体 Bold"/>
              </a:rPr>
              <a:t>ブリッジパーク</a:t>
            </a:r>
            <a:r>
              <a:rPr lang="en-US" altLang="ja-JP" sz="1099" b="1" spc="54" dirty="0">
                <a:solidFill>
                  <a:srgbClr val="2E2D2D"/>
                </a:solidFill>
                <a:latin typeface="游ゴシック体 Bold"/>
                <a:ea typeface="游ゴシック体 Bold"/>
                <a:cs typeface="游ゴシック体 Bold"/>
                <a:sym typeface="游ゴシック体 Bold"/>
              </a:rPr>
              <a:t>)</a:t>
            </a:r>
            <a:r>
              <a:rPr lang="ja-JP" altLang="en-US" sz="1099" b="1" spc="54" dirty="0">
                <a:solidFill>
                  <a:srgbClr val="2E2D2D"/>
                </a:solidFill>
                <a:latin typeface="游ゴシック体 Bold"/>
                <a:ea typeface="游ゴシック体 Bold"/>
                <a:cs typeface="游ゴシック体 Bold"/>
                <a:sym typeface="游ゴシック体 Bold"/>
              </a:rPr>
              <a:t>の</a:t>
            </a:r>
            <a:r>
              <a:rPr lang="en-US" sz="1099" b="1" spc="54" dirty="0" err="1">
                <a:solidFill>
                  <a:srgbClr val="2E2D2D"/>
                </a:solidFill>
                <a:latin typeface="游ゴシック体 Bold"/>
                <a:ea typeface="游ゴシック体 Bold"/>
                <a:cs typeface="游ゴシック体 Bold"/>
                <a:sym typeface="游ゴシック体 Bold"/>
              </a:rPr>
              <a:t>特長です。スポーツ・食・アート、そして地元経済の発展に貢献できる企業間交流のコミュニティを作る施設として、ビーチスポーツ</a:t>
            </a:r>
            <a:r>
              <a:rPr lang="ja-JP" altLang="en-US" sz="1099" b="1" spc="54" dirty="0">
                <a:solidFill>
                  <a:srgbClr val="2E2D2D"/>
                </a:solidFill>
                <a:latin typeface="游ゴシック体 Bold"/>
                <a:ea typeface="游ゴシック体 Bold"/>
                <a:cs typeface="游ゴシック体 Bold"/>
                <a:sym typeface="游ゴシック体 Bold"/>
              </a:rPr>
              <a:t>施設</a:t>
            </a:r>
            <a:r>
              <a:rPr lang="en-US" sz="1099" b="1" spc="54" dirty="0">
                <a:solidFill>
                  <a:srgbClr val="2E2D2D"/>
                </a:solidFill>
                <a:latin typeface="游ゴシック体 Bold"/>
                <a:ea typeface="游ゴシック体 Bold"/>
                <a:cs typeface="游ゴシック体 Bold"/>
                <a:sym typeface="游ゴシック体 Bold"/>
              </a:rPr>
              <a:t>、</a:t>
            </a:r>
            <a:r>
              <a:rPr lang="en-US" sz="1099" b="1" spc="54" dirty="0" err="1">
                <a:solidFill>
                  <a:srgbClr val="2E2D2D"/>
                </a:solidFill>
                <a:latin typeface="游ゴシック体 Bold"/>
                <a:ea typeface="游ゴシック体 Bold"/>
                <a:cs typeface="游ゴシック体 Bold"/>
                <a:sym typeface="游ゴシック体 Bold"/>
              </a:rPr>
              <a:t>レストラン</a:t>
            </a:r>
            <a:r>
              <a:rPr lang="en-US" sz="1099" b="1" spc="54" dirty="0">
                <a:solidFill>
                  <a:srgbClr val="2E2D2D"/>
                </a:solidFill>
                <a:latin typeface="游ゴシック体 Bold"/>
                <a:ea typeface="游ゴシック体 Bold"/>
                <a:cs typeface="游ゴシック体 Bold"/>
                <a:sym typeface="游ゴシック体 Bold"/>
              </a:rPr>
              <a:t>、</a:t>
            </a:r>
            <a:r>
              <a:rPr lang="ja-JP" altLang="en-US" sz="1099" b="1" spc="54" dirty="0">
                <a:solidFill>
                  <a:srgbClr val="2E2D2D"/>
                </a:solidFill>
                <a:latin typeface="游ゴシック体 Bold"/>
                <a:ea typeface="游ゴシック体 Bold"/>
                <a:cs typeface="游ゴシック体 Bold"/>
                <a:sym typeface="游ゴシック体 Bold"/>
              </a:rPr>
              <a:t>体験学習施設</a:t>
            </a:r>
            <a:r>
              <a:rPr lang="en-US" altLang="ja-JP" sz="1099" b="1" spc="54" dirty="0">
                <a:solidFill>
                  <a:srgbClr val="2E2D2D"/>
                </a:solidFill>
                <a:latin typeface="游ゴシック体 Bold"/>
                <a:ea typeface="游ゴシック体 Bold"/>
                <a:cs typeface="游ゴシック体 Bold"/>
                <a:sym typeface="游ゴシック体 Bold"/>
              </a:rPr>
              <a:t>(</a:t>
            </a:r>
            <a:r>
              <a:rPr lang="ja-JP" altLang="en-US" sz="1099" b="1" spc="54" dirty="0">
                <a:solidFill>
                  <a:srgbClr val="2E2D2D"/>
                </a:solidFill>
                <a:latin typeface="游ゴシック体 Bold"/>
                <a:ea typeface="游ゴシック体 Bold"/>
                <a:cs typeface="游ゴシック体 Bold"/>
                <a:sym typeface="游ゴシック体 Bold"/>
              </a:rPr>
              <a:t>アート＆</a:t>
            </a:r>
            <a:r>
              <a:rPr lang="en-US" sz="1099" b="1" spc="54" dirty="0" err="1">
                <a:solidFill>
                  <a:srgbClr val="2E2D2D"/>
                </a:solidFill>
                <a:latin typeface="游ゴシック体 Bold"/>
                <a:ea typeface="游ゴシック体 Bold"/>
                <a:cs typeface="游ゴシック体 Bold"/>
                <a:sym typeface="游ゴシック体 Bold"/>
              </a:rPr>
              <a:t>ビジネスカンファレンスセンタ</a:t>
            </a:r>
            <a:r>
              <a:rPr lang="en-US" sz="1099" b="1" spc="54" dirty="0">
                <a:solidFill>
                  <a:srgbClr val="2E2D2D"/>
                </a:solidFill>
                <a:latin typeface="游ゴシック体 Bold"/>
                <a:ea typeface="游ゴシック体 Bold"/>
                <a:cs typeface="游ゴシック体 Bold"/>
                <a:sym typeface="游ゴシック体 Bold"/>
              </a:rPr>
              <a:t>ー)</a:t>
            </a:r>
            <a:r>
              <a:rPr lang="en-US" sz="1099" b="1" spc="54" dirty="0" err="1">
                <a:solidFill>
                  <a:srgbClr val="2E2D2D"/>
                </a:solidFill>
                <a:latin typeface="游ゴシック体 Bold"/>
                <a:ea typeface="游ゴシック体 Bold"/>
                <a:cs typeface="游ゴシック体 Bold"/>
                <a:sym typeface="游ゴシック体 Bold"/>
              </a:rPr>
              <a:t>を公園に点在させ</a:t>
            </a:r>
            <a:r>
              <a:rPr lang="en-US" sz="1099" b="1" spc="54" dirty="0">
                <a:solidFill>
                  <a:srgbClr val="2E2D2D"/>
                </a:solidFill>
                <a:latin typeface="游ゴシック体 Bold"/>
                <a:ea typeface="游ゴシック体 Bold"/>
                <a:cs typeface="游ゴシック体 Bold"/>
                <a:sym typeface="游ゴシック体 Bold"/>
              </a:rPr>
              <a:t>、</a:t>
            </a:r>
            <a:r>
              <a:rPr lang="ja-JP" altLang="en-US" sz="1099" b="1" spc="54" dirty="0">
                <a:solidFill>
                  <a:srgbClr val="2E2D2D"/>
                </a:solidFill>
                <a:latin typeface="游ゴシック体 Bold"/>
                <a:ea typeface="游ゴシック体 Bold"/>
                <a:cs typeface="游ゴシック体 Bold"/>
                <a:sym typeface="游ゴシック体 Bold"/>
              </a:rPr>
              <a:t>地域のにぎわい創出につながる、</a:t>
            </a:r>
            <a:r>
              <a:rPr lang="en-US" sz="1099" b="1" spc="54" dirty="0" err="1">
                <a:solidFill>
                  <a:srgbClr val="2E2D2D"/>
                </a:solidFill>
                <a:latin typeface="游ゴシック体 Bold"/>
                <a:ea typeface="游ゴシック体 Bold"/>
                <a:cs typeface="游ゴシック体 Bold"/>
                <a:sym typeface="游ゴシック体 Bold"/>
              </a:rPr>
              <a:t>観光・レクリエーション拠点を</a:t>
            </a:r>
            <a:r>
              <a:rPr lang="ja-JP" altLang="en-US" sz="1099" b="1" spc="54" dirty="0">
                <a:solidFill>
                  <a:srgbClr val="2E2D2D"/>
                </a:solidFill>
                <a:latin typeface="游ゴシック体 Bold"/>
                <a:ea typeface="游ゴシック体 Bold"/>
                <a:cs typeface="游ゴシック体 Bold"/>
                <a:sym typeface="游ゴシック体 Bold"/>
              </a:rPr>
              <a:t>創る事で、</a:t>
            </a:r>
            <a:r>
              <a:rPr lang="en-US" sz="1099" b="1" spc="54" dirty="0" err="1">
                <a:solidFill>
                  <a:srgbClr val="2E2D2D"/>
                </a:solidFill>
                <a:latin typeface="游ゴシック体 Bold"/>
                <a:ea typeface="游ゴシック体 Bold"/>
                <a:cs typeface="游ゴシック体 Bold"/>
                <a:sym typeface="游ゴシック体 Bold"/>
              </a:rPr>
              <a:t>持続的な賑わいの創出につなげてまいります</a:t>
            </a:r>
            <a:r>
              <a:rPr lang="en-US" sz="1099" b="1" spc="54" dirty="0">
                <a:solidFill>
                  <a:srgbClr val="2E2D2D"/>
                </a:solidFill>
                <a:latin typeface="游ゴシック体 Bold"/>
                <a:ea typeface="游ゴシック体 Bold"/>
                <a:cs typeface="游ゴシック体 Bold"/>
                <a:sym typeface="游ゴシック体 Bold"/>
              </a:rPr>
              <a:t>。</a:t>
            </a:r>
          </a:p>
        </p:txBody>
      </p:sp>
      <p:sp>
        <p:nvSpPr>
          <p:cNvPr id="70" name="TextBox 22">
            <a:extLst>
              <a:ext uri="{FF2B5EF4-FFF2-40B4-BE49-F238E27FC236}">
                <a16:creationId xmlns:a16="http://schemas.microsoft.com/office/drawing/2014/main" id="{A12E464D-830C-43BE-9650-017BF646921D}"/>
              </a:ext>
            </a:extLst>
          </p:cNvPr>
          <p:cNvSpPr txBox="1"/>
          <p:nvPr/>
        </p:nvSpPr>
        <p:spPr>
          <a:xfrm>
            <a:off x="285777" y="4706890"/>
            <a:ext cx="756000" cy="271613"/>
          </a:xfrm>
          <a:prstGeom prst="rect">
            <a:avLst/>
          </a:prstGeom>
          <a:solidFill>
            <a:schemeClr val="tx1"/>
          </a:solidFill>
        </p:spPr>
        <p:txBody>
          <a:bodyPr wrap="square" lIns="0" tIns="0" rIns="0" bIns="0" rtlCol="0" anchor="t">
            <a:spAutoFit/>
          </a:bodyPr>
          <a:lstStyle/>
          <a:p>
            <a:pPr marL="0" lvl="0" indent="0" algn="l">
              <a:lnSpc>
                <a:spcPts val="2257"/>
              </a:lnSpc>
            </a:pPr>
            <a:r>
              <a:rPr lang="ja-JP" altLang="en-US" sz="1410" b="1" spc="70" dirty="0">
                <a:solidFill>
                  <a:srgbClr val="FFFFFF"/>
                </a:solidFill>
                <a:latin typeface="游ゴシック体 Bold"/>
                <a:ea typeface="游ゴシック体 Bold"/>
                <a:cs typeface="游ゴシック体 Bold"/>
                <a:sym typeface="游ゴシック体 Bold"/>
              </a:rPr>
              <a:t> 平面図</a:t>
            </a:r>
            <a:endParaRPr lang="en-US" sz="1410" b="1" spc="70" dirty="0">
              <a:solidFill>
                <a:srgbClr val="FFFFFF"/>
              </a:solidFill>
              <a:latin typeface="游ゴシック体 Bold"/>
              <a:ea typeface="游ゴシック体 Bold"/>
              <a:cs typeface="游ゴシック体 Bold"/>
              <a:sym typeface="游ゴシック体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317</TotalTime>
  <Words>167</Words>
  <Application>Microsoft Office PowerPoint</Application>
  <PresentationFormat>ユーザー設定</PresentationFormat>
  <Paragraphs>31</Paragraphs>
  <Slides>1</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vt:i4>
      </vt:variant>
    </vt:vector>
  </HeadingPairs>
  <TitlesOfParts>
    <vt:vector size="5" baseType="lpstr">
      <vt:lpstr>Arial</vt:lpstr>
      <vt:lpstr>Calibri</vt:lpstr>
      <vt:lpstr>游ゴシック体 Bold</vt:lpstr>
      <vt:lpstr>Office Theme</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認定公募設置等計画概要</dc:title>
  <dc:creator>user</dc:creator>
  <cp:lastModifiedBy>堤　公平</cp:lastModifiedBy>
  <cp:revision>20</cp:revision>
  <dcterms:created xsi:type="dcterms:W3CDTF">2006-08-16T00:00:00Z</dcterms:created>
  <dcterms:modified xsi:type="dcterms:W3CDTF">2025-03-11T06:41:53Z</dcterms:modified>
  <dc:identifier>DAGgL-WdytY</dc:identifier>
</cp:coreProperties>
</file>