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8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55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62DC17-56E9-4EFD-8468-94B5EE700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2E4B301-2FCC-4A75-BC1E-E7AA3B009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BA3960-C230-439B-8DCD-F13D7B398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9DF1-7963-429C-931D-AA959D56E480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E91A21-E256-4B5D-A851-FACC9F6B1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01504D-5A0E-4EBE-8638-307BD6D9D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C8E-FAB3-4C9D-A03C-CF5A39A04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60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57FC72-7E59-4BEC-821C-2CEF4B655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6259A66-CF6D-40C3-B29D-03F12A746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CA8DC5-F05D-4F10-9219-2D49E83DB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9DF1-7963-429C-931D-AA959D56E480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8AAFA3-9599-4565-8E59-A049A155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38A551-DEDC-43FF-B65B-3BF6F27FC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C8E-FAB3-4C9D-A03C-CF5A39A04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29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86AA816-45DE-4B2A-B089-DBEA2E388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A434A8D-6F15-47A0-9964-F7B2573D9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923A02-D1D5-4425-99F3-653E4397D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9DF1-7963-429C-931D-AA959D56E480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8151FE-5CA7-4657-83D2-8F7004334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B99F06-A297-4D2A-924F-1E259677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C8E-FAB3-4C9D-A03C-CF5A39A04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36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5C68F8-1D83-47D4-8050-DC575222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DB88EA-AF33-450D-BC83-C57128EBC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A700EC-03EC-418C-8FA3-9BEFEA45C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9DF1-7963-429C-931D-AA959D56E480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C91A66-ABE8-4A17-8B6B-0D7479D3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5074CF-E631-4463-BE26-207CC71C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C8E-FAB3-4C9D-A03C-CF5A39A04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5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ABF040-E451-4DCB-8FC8-3B1050BDF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CCB2DE-0A0C-45E0-99DC-7FDC5CF11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A876F-A04D-4C8E-A14B-10827C26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9DF1-7963-429C-931D-AA959D56E480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F4A64C-8E81-4BFD-A026-C1A56D6D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DC6235-94BB-4F84-B1FD-5C1D06AD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C8E-FAB3-4C9D-A03C-CF5A39A04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52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9823CE-CFC5-4073-B3F7-B53AC82E0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A4F098-7674-4CFA-BDBC-7E96A87F5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B41EF7B-F50D-46EF-A362-161C23C20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829B04A-68D4-429F-A652-D5B7F9EF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9DF1-7963-429C-931D-AA959D56E480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E5765B1-8417-45C6-A388-74A128D7F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EFE751-426C-4057-825D-4C27C3F4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C8E-FAB3-4C9D-A03C-CF5A39A04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6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D4CED8-C937-4E4B-85C7-1C52E767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90D417-BE81-4878-B8E0-49DBD83F6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508420-9CAB-4722-9A47-7DA1996A4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637120B-5F64-4B8E-8AB4-88EDE5F5D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943CC96-BCF1-4E6F-B010-5B8A51C7E8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8BECB33-D748-424A-B1B5-A5669B76D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9DF1-7963-429C-931D-AA959D56E480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A165511-694B-426E-BEA8-74375ABB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EB13B28-1C64-4E3E-8762-5E4D184F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C8E-FAB3-4C9D-A03C-CF5A39A04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3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59612D-71A4-4E71-BB68-A78A4CC0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5356552-242D-4263-B4DA-BE17B1C44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9DF1-7963-429C-931D-AA959D56E480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5E12947-C9C8-4A4D-810E-2F1B9DB0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3F8CC1-07B0-42E8-BE4C-3F398499C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C8E-FAB3-4C9D-A03C-CF5A39A04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76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5CF25E8-0006-4165-A327-3E3558D4C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9DF1-7963-429C-931D-AA959D56E480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496EB69-453E-4C8A-A2EB-1F5C2A1F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E0ACEE-A0FD-446F-8BCE-62424AC9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C8E-FAB3-4C9D-A03C-CF5A39A04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84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902D16-B850-4B97-9E7D-9877A83DD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B3A605-85AD-45B6-AFD3-FFDC62510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441F637-62CD-4295-A7F3-C5004D6FA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C37AC85-9646-4934-8B61-533F9FF81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9DF1-7963-429C-931D-AA959D56E480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5DC411-CA55-4AE0-AD99-7DDED0CC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40F381D-8195-49BA-BDC1-85179FCAD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C8E-FAB3-4C9D-A03C-CF5A39A04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02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F89DA8-1FAB-4F27-87E9-035100888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B843E25-06E2-49A1-B509-E4E92B03F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BD0DEF8-0704-4C24-A343-E3DFAEDD7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6A3B34-33A8-4951-85D9-EAB5493E9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9DF1-7963-429C-931D-AA959D56E480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F1BA59-43AF-4329-86D2-33578B3D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3BF491-D56D-43AC-9060-0F601753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8C8E-FAB3-4C9D-A03C-CF5A39A04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07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F8DEA8A-5D6E-4D62-8183-1223C587B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C26D9D-C96F-48D5-8EFF-4B17D6DD6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CD233C-4FEA-47BE-993B-76D889B8F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A9DF1-7963-429C-931D-AA959D56E480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E9CD4B-8899-4635-BB6F-CE3723AFD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99E33D-D1C6-4425-9A23-45A06A2C2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8C8E-FAB3-4C9D-A03C-CF5A39A04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21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12AA631-F2F6-423B-929F-95AF092990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BF3C229-1DA0-4338-B739-50B45336E66E}"/>
              </a:ext>
            </a:extLst>
          </p:cNvPr>
          <p:cNvSpPr txBox="1"/>
          <p:nvPr/>
        </p:nvSpPr>
        <p:spPr>
          <a:xfrm>
            <a:off x="420600" y="307800"/>
            <a:ext cx="11350800" cy="6242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493348F6-2D22-4DED-BC3C-8FED9B39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542" y="1361532"/>
            <a:ext cx="10515600" cy="2067469"/>
          </a:xfrm>
        </p:spPr>
        <p:txBody>
          <a:bodyPr>
            <a:normAutofit/>
          </a:bodyPr>
          <a:lstStyle/>
          <a:p>
            <a:r>
              <a:rPr lang="ja-JP" altLang="en-US" sz="6600" dirty="0">
                <a:solidFill>
                  <a:schemeClr val="accent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宿泊税特別徴収義務者</a:t>
            </a:r>
            <a:br>
              <a:rPr lang="en-US" altLang="ja-JP" sz="6600" dirty="0">
                <a:solidFill>
                  <a:schemeClr val="accent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</a:br>
            <a:r>
              <a:rPr lang="ja-JP" altLang="en-US" sz="6600" dirty="0">
                <a:solidFill>
                  <a:schemeClr val="accent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登録申請書の作成について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A0E0AE0-FE60-4092-8CA7-EE7AE406F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890" y="3609637"/>
            <a:ext cx="2311848" cy="253353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70F8CB3-3EC5-4E9A-9D74-140253F42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5481" y="3609636"/>
            <a:ext cx="2094229" cy="2282539"/>
          </a:xfrm>
          <a:prstGeom prst="rect">
            <a:avLst/>
          </a:prstGeom>
        </p:spPr>
      </p:pic>
      <p:pic>
        <p:nvPicPr>
          <p:cNvPr id="8" name="hajimetenootsukai">
            <a:hlinkClick r:id="" action="ppaction://media"/>
            <a:extLst>
              <a:ext uri="{FF2B5EF4-FFF2-40B4-BE49-F238E27FC236}">
                <a16:creationId xmlns:a16="http://schemas.microsoft.com/office/drawing/2014/main" id="{7A988905-DB80-40C9-BD70-9E6CE7F2136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773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02118A-1FDB-4F4D-A15B-73263421738E}"/>
              </a:ext>
            </a:extLst>
          </p:cNvPr>
          <p:cNvSpPr txBox="1"/>
          <p:nvPr/>
        </p:nvSpPr>
        <p:spPr>
          <a:xfrm>
            <a:off x="384629" y="307469"/>
            <a:ext cx="11350553" cy="6243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A691B29-5E80-4886-AB1E-46E30E1B49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9" t="17823" r="-1"/>
          <a:stretch/>
        </p:blipFill>
        <p:spPr>
          <a:xfrm>
            <a:off x="1652650" y="2123039"/>
            <a:ext cx="9971314" cy="425731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B03772E-4FBE-4856-BBC9-725FF0791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0" y="4208929"/>
            <a:ext cx="1719543" cy="250115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F16DA95-4BA8-4E2F-A29D-F70BDDD07233}"/>
              </a:ext>
            </a:extLst>
          </p:cNvPr>
          <p:cNvSpPr txBox="1"/>
          <p:nvPr/>
        </p:nvSpPr>
        <p:spPr>
          <a:xfrm>
            <a:off x="384629" y="440940"/>
            <a:ext cx="9478750" cy="65669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5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⑧許可等を受けた施設に係る事項を記載する</a:t>
            </a:r>
            <a:endParaRPr kumimoji="1" lang="ja-JP" altLang="en-US" sz="3600" dirty="0">
              <a:solidFill>
                <a:schemeClr val="accent5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42E3BB3-5CCB-4248-9195-671752449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245740B-486D-4830-A1AA-E8584194F07C}"/>
              </a:ext>
            </a:extLst>
          </p:cNvPr>
          <p:cNvSpPr/>
          <p:nvPr/>
        </p:nvSpPr>
        <p:spPr>
          <a:xfrm>
            <a:off x="1953146" y="2292202"/>
            <a:ext cx="9444894" cy="22735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5CEABA-F3F1-48B5-BD8B-07B451BC7590}"/>
              </a:ext>
            </a:extLst>
          </p:cNvPr>
          <p:cNvSpPr txBox="1"/>
          <p:nvPr/>
        </p:nvSpPr>
        <p:spPr>
          <a:xfrm>
            <a:off x="1806973" y="4713712"/>
            <a:ext cx="9816991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・</a:t>
            </a:r>
            <a:r>
              <a:rPr lang="ja-JP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旅館業法の営業許可証又は国家戦略特別区域法の特定事業</a:t>
            </a:r>
            <a:endParaRPr lang="en-US" altLang="ja-JP" sz="2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lvl="0"/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認定書に記載されている</a:t>
            </a:r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許可</a:t>
            </a:r>
            <a:r>
              <a:rPr lang="ja-JP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番号、許可年月日を</a:t>
            </a:r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記載</a:t>
            </a:r>
            <a:r>
              <a:rPr lang="ja-JP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して</a:t>
            </a:r>
            <a:endParaRPr lang="en-US" altLang="ja-JP" sz="2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lvl="0"/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ください。</a:t>
            </a:r>
          </a:p>
          <a:p>
            <a:pPr lvl="0"/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・</a:t>
            </a:r>
            <a:r>
              <a:rPr lang="ja-JP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フリガナ欄も必ず記載してください。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7B2A1D-7C1C-43CF-B6DE-4F047C7A7088}"/>
              </a:ext>
            </a:extLst>
          </p:cNvPr>
          <p:cNvSpPr txBox="1"/>
          <p:nvPr/>
        </p:nvSpPr>
        <p:spPr>
          <a:xfrm>
            <a:off x="757644" y="1405100"/>
            <a:ext cx="8649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kumimoji="1" lang="ja-JP" altLang="en-US" sz="2400" dirty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旅館・ホテル</a:t>
            </a:r>
            <a:r>
              <a:rPr lang="ja-JP" altLang="en-US" sz="2400" dirty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、簡易宿所、</a:t>
            </a:r>
            <a:r>
              <a:rPr kumimoji="1" lang="ja-JP" altLang="en-US" sz="2400" dirty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特区民泊に係る施設の場合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461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BC507ED-86C6-46B5-B8E1-839E987AE82D}"/>
              </a:ext>
            </a:extLst>
          </p:cNvPr>
          <p:cNvSpPr txBox="1"/>
          <p:nvPr/>
        </p:nvSpPr>
        <p:spPr>
          <a:xfrm>
            <a:off x="384629" y="307469"/>
            <a:ext cx="11350553" cy="6243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A691B29-5E80-4886-AB1E-46E30E1B49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9" t="17823" r="-1"/>
          <a:stretch/>
        </p:blipFill>
        <p:spPr>
          <a:xfrm>
            <a:off x="1666504" y="2155371"/>
            <a:ext cx="9971314" cy="425731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B03772E-4FBE-4856-BBC9-725FF0791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0" y="4208929"/>
            <a:ext cx="1719543" cy="250115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F16DA95-4BA8-4E2F-A29D-F70BDDD07233}"/>
              </a:ext>
            </a:extLst>
          </p:cNvPr>
          <p:cNvSpPr txBox="1"/>
          <p:nvPr/>
        </p:nvSpPr>
        <p:spPr>
          <a:xfrm>
            <a:off x="456818" y="467679"/>
            <a:ext cx="9971314" cy="64881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5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⑨届出を受理された施設に係る事項を記載する</a:t>
            </a:r>
            <a:endParaRPr kumimoji="1" lang="ja-JP" altLang="en-US" sz="3600" dirty="0">
              <a:solidFill>
                <a:schemeClr val="accent5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42E3BB3-5CCB-4248-9195-671752449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245740B-486D-4830-A1AA-E8584194F07C}"/>
              </a:ext>
            </a:extLst>
          </p:cNvPr>
          <p:cNvSpPr/>
          <p:nvPr/>
        </p:nvSpPr>
        <p:spPr>
          <a:xfrm>
            <a:off x="2119499" y="4470733"/>
            <a:ext cx="9303156" cy="17144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5CEABA-F3F1-48B5-BD8B-07B451BC7590}"/>
              </a:ext>
            </a:extLst>
          </p:cNvPr>
          <p:cNvSpPr txBox="1"/>
          <p:nvPr/>
        </p:nvSpPr>
        <p:spPr>
          <a:xfrm>
            <a:off x="1247129" y="2917832"/>
            <a:ext cx="10390689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・</a:t>
            </a:r>
            <a:r>
              <a:rPr lang="ja-JP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届出を受理された際に発行される番号（「</a:t>
            </a:r>
            <a:r>
              <a:rPr lang="en-US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M27</a:t>
            </a:r>
            <a:r>
              <a:rPr lang="ja-JP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」から始まる</a:t>
            </a:r>
            <a:endParaRPr lang="en-US" altLang="ja-JP" sz="2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lvl="0"/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番号）、届出年月日を記載してください。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7B2A1D-7C1C-43CF-B6DE-4F047C7A7088}"/>
              </a:ext>
            </a:extLst>
          </p:cNvPr>
          <p:cNvSpPr txBox="1"/>
          <p:nvPr/>
        </p:nvSpPr>
        <p:spPr>
          <a:xfrm>
            <a:off x="757645" y="1405100"/>
            <a:ext cx="6988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kumimoji="1" lang="ja-JP" altLang="en-US" sz="2400" dirty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住宅宿泊事業に係る施設の場合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0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19DA143-451F-4901-88EF-48F2AB530E02}"/>
              </a:ext>
            </a:extLst>
          </p:cNvPr>
          <p:cNvSpPr txBox="1"/>
          <p:nvPr/>
        </p:nvSpPr>
        <p:spPr>
          <a:xfrm>
            <a:off x="384629" y="307469"/>
            <a:ext cx="11350553" cy="6243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493348F6-2D22-4DED-BC3C-8FED9B39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7336"/>
            <a:ext cx="10515600" cy="2067469"/>
          </a:xfrm>
        </p:spPr>
        <p:txBody>
          <a:bodyPr anchor="ctr">
            <a:normAutofit/>
          </a:bodyPr>
          <a:lstStyle/>
          <a:p>
            <a:pPr algn="ctr"/>
            <a:r>
              <a:rPr lang="ja-JP" altLang="en-US" sz="6600" dirty="0">
                <a:solidFill>
                  <a:schemeClr val="accent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完成！！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A0E0AE0-FE60-4092-8CA7-EE7AE406F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815" y="3464808"/>
            <a:ext cx="2311848" cy="253353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9AA5417-5EB0-48DF-801E-A75EB7339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826" y="2925483"/>
            <a:ext cx="2529628" cy="320206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06DA486-911C-4E4C-98E2-C3E9C55BDCE7}"/>
              </a:ext>
            </a:extLst>
          </p:cNvPr>
          <p:cNvSpPr txBox="1"/>
          <p:nvPr/>
        </p:nvSpPr>
        <p:spPr>
          <a:xfrm>
            <a:off x="1133996" y="3126201"/>
            <a:ext cx="5563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accent5">
                    <a:lumMod val="5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・電子申請</a:t>
            </a:r>
            <a:endParaRPr kumimoji="1" lang="en-US" altLang="ja-JP" sz="2800" dirty="0">
              <a:solidFill>
                <a:schemeClr val="accent5">
                  <a:lumMod val="5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191F3B4-D5FC-4604-B33F-6623278FFC6C}"/>
              </a:ext>
            </a:extLst>
          </p:cNvPr>
          <p:cNvSpPr txBox="1"/>
          <p:nvPr/>
        </p:nvSpPr>
        <p:spPr>
          <a:xfrm>
            <a:off x="1149927" y="3771587"/>
            <a:ext cx="5563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accent5">
                    <a:lumMod val="5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・郵送</a:t>
            </a:r>
            <a:endParaRPr kumimoji="1" lang="en-US" altLang="ja-JP" sz="2800" dirty="0">
              <a:solidFill>
                <a:schemeClr val="accent5">
                  <a:lumMod val="5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7801E72-B2F5-436E-BB49-967F7A8EE33B}"/>
              </a:ext>
            </a:extLst>
          </p:cNvPr>
          <p:cNvSpPr txBox="1"/>
          <p:nvPr/>
        </p:nvSpPr>
        <p:spPr>
          <a:xfrm>
            <a:off x="1147851" y="4373532"/>
            <a:ext cx="633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accent5">
                    <a:lumMod val="5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・なにわ北府税事務所の窓口へ持参</a:t>
            </a:r>
            <a:endParaRPr kumimoji="1" lang="en-US" altLang="ja-JP" sz="2800" dirty="0">
              <a:solidFill>
                <a:schemeClr val="accent5">
                  <a:lumMod val="5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54CF36-12CC-4130-89B7-8868DF3A782A}"/>
              </a:ext>
            </a:extLst>
          </p:cNvPr>
          <p:cNvSpPr txBox="1"/>
          <p:nvPr/>
        </p:nvSpPr>
        <p:spPr>
          <a:xfrm>
            <a:off x="1056408" y="2482586"/>
            <a:ext cx="7703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accent5">
                    <a:lumMod val="5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いずれかの方法で申請書を提出してください。</a:t>
            </a:r>
            <a:endParaRPr kumimoji="1" lang="en-US" altLang="ja-JP" sz="2400" dirty="0">
              <a:solidFill>
                <a:schemeClr val="accent5">
                  <a:lumMod val="5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8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3973866-8E81-42B3-BB2B-0083D261B3B6}"/>
              </a:ext>
            </a:extLst>
          </p:cNvPr>
          <p:cNvSpPr txBox="1"/>
          <p:nvPr/>
        </p:nvSpPr>
        <p:spPr>
          <a:xfrm>
            <a:off x="384629" y="307469"/>
            <a:ext cx="11350553" cy="6243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08EFB5DC-78D8-43D0-923A-610606059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325" y="542760"/>
            <a:ext cx="4406153" cy="598200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B03772E-4FBE-4856-BBC9-725FF0791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18" y="4195481"/>
            <a:ext cx="1719543" cy="250115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F16DA95-4BA8-4E2F-A29D-F70BDDD07233}"/>
              </a:ext>
            </a:extLst>
          </p:cNvPr>
          <p:cNvSpPr txBox="1"/>
          <p:nvPr/>
        </p:nvSpPr>
        <p:spPr>
          <a:xfrm>
            <a:off x="308975" y="2000799"/>
            <a:ext cx="6445931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u="sng" dirty="0">
                <a:solidFill>
                  <a:schemeClr val="accent5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宿泊税特別徴収義務者登録申請書を作成していきます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B090F1A-CFE1-4085-BC03-0E1D3DE67D03}"/>
              </a:ext>
            </a:extLst>
          </p:cNvPr>
          <p:cNvSpPr txBox="1"/>
          <p:nvPr/>
        </p:nvSpPr>
        <p:spPr>
          <a:xfrm>
            <a:off x="1831581" y="4397926"/>
            <a:ext cx="5504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kumimoji="1"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様式は、大阪府</a:t>
            </a:r>
            <a:r>
              <a:rPr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ホーム</a:t>
            </a:r>
            <a:r>
              <a:rPr kumimoji="1"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ページ「府税あらかると」</a:t>
            </a:r>
            <a:endParaRPr kumimoji="1" lang="en-US" altLang="ja-JP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kumimoji="1"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からダウンロードできます。</a:t>
            </a:r>
            <a:endParaRPr kumimoji="1" lang="en-US" altLang="ja-JP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その他、なにわ北府税事務所にて郵送や窓口</a:t>
            </a:r>
            <a:endParaRPr lang="en-US" altLang="ja-JP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配布も行っております。</a:t>
            </a:r>
            <a:endParaRPr kumimoji="1" lang="ja-JP" altLang="en-US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42E3BB3-5CCB-4248-9195-671752449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37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B471E-4A4C-460E-BD43-BF3EB5B81783}"/>
              </a:ext>
            </a:extLst>
          </p:cNvPr>
          <p:cNvSpPr txBox="1"/>
          <p:nvPr/>
        </p:nvSpPr>
        <p:spPr>
          <a:xfrm>
            <a:off x="384629" y="307469"/>
            <a:ext cx="11350553" cy="6243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6DBA868-2862-469E-AAC3-BC0F347E3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27" y="1547934"/>
            <a:ext cx="10556575" cy="4869125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B03772E-4FBE-4856-BBC9-725FF0791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56" y="4318924"/>
            <a:ext cx="1719543" cy="250115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F16DA95-4BA8-4E2F-A29D-F70BDDD07233}"/>
              </a:ext>
            </a:extLst>
          </p:cNvPr>
          <p:cNvSpPr txBox="1"/>
          <p:nvPr/>
        </p:nvSpPr>
        <p:spPr>
          <a:xfrm>
            <a:off x="456818" y="440941"/>
            <a:ext cx="10778836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5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①提出年月日の欄に申請書の提出年月日を記載する</a:t>
            </a:r>
            <a:endParaRPr kumimoji="1" lang="ja-JP" altLang="en-US" sz="3600" dirty="0">
              <a:solidFill>
                <a:schemeClr val="accent5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42E3BB3-5CCB-4248-9195-671752449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228B1A4D-A271-4552-9AD8-A452934BE3BA}"/>
              </a:ext>
            </a:extLst>
          </p:cNvPr>
          <p:cNvSpPr/>
          <p:nvPr/>
        </p:nvSpPr>
        <p:spPr>
          <a:xfrm>
            <a:off x="8767889" y="1658111"/>
            <a:ext cx="2756647" cy="10757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494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0D82877-C73A-484F-BEC1-E6290CE4EA91}"/>
              </a:ext>
            </a:extLst>
          </p:cNvPr>
          <p:cNvSpPr txBox="1"/>
          <p:nvPr/>
        </p:nvSpPr>
        <p:spPr>
          <a:xfrm>
            <a:off x="384629" y="307469"/>
            <a:ext cx="11350553" cy="6243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6DBA868-2862-469E-AAC3-BC0F347E3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191" y="1620694"/>
            <a:ext cx="10331773" cy="476543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B03772E-4FBE-4856-BBC9-725FF0791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56" y="4318924"/>
            <a:ext cx="1719543" cy="250115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F16DA95-4BA8-4E2F-A29D-F70BDDD07233}"/>
              </a:ext>
            </a:extLst>
          </p:cNvPr>
          <p:cNvSpPr txBox="1"/>
          <p:nvPr/>
        </p:nvSpPr>
        <p:spPr>
          <a:xfrm>
            <a:off x="456818" y="583653"/>
            <a:ext cx="6370162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5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②該当する法令に丸をする</a:t>
            </a:r>
            <a:endParaRPr kumimoji="1" lang="ja-JP" altLang="en-US" sz="3600" dirty="0">
              <a:solidFill>
                <a:schemeClr val="accent5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42E3BB3-5CCB-4248-9195-671752449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228B1A4D-A271-4552-9AD8-A452934BE3BA}"/>
              </a:ext>
            </a:extLst>
          </p:cNvPr>
          <p:cNvSpPr/>
          <p:nvPr/>
        </p:nvSpPr>
        <p:spPr>
          <a:xfrm>
            <a:off x="2689412" y="3712611"/>
            <a:ext cx="2270516" cy="997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05A30B4-DAE2-4152-A4A2-CD397372976F}"/>
              </a:ext>
            </a:extLst>
          </p:cNvPr>
          <p:cNvSpPr txBox="1"/>
          <p:nvPr/>
        </p:nvSpPr>
        <p:spPr>
          <a:xfrm>
            <a:off x="192314" y="2231151"/>
            <a:ext cx="1173518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第</a:t>
            </a:r>
            <a:r>
              <a:rPr kumimoji="1" lang="en-US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11</a:t>
            </a:r>
            <a:r>
              <a:rPr kumimoji="1"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条第</a:t>
            </a:r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１</a:t>
            </a:r>
            <a:r>
              <a:rPr kumimoji="1"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項</a:t>
            </a:r>
            <a:r>
              <a:rPr kumimoji="1" lang="en-US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…</a:t>
            </a:r>
            <a:r>
              <a:rPr kumimoji="1"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新規に開業した施設</a:t>
            </a:r>
            <a:endParaRPr kumimoji="1" lang="en-US" altLang="ja-JP" sz="2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第</a:t>
            </a:r>
            <a:r>
              <a:rPr lang="en-US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11</a:t>
            </a:r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条第２項</a:t>
            </a:r>
            <a:r>
              <a:rPr lang="en-US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…</a:t>
            </a:r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免税点未満施設のため、登録義務を免除されていた施設</a:t>
            </a:r>
            <a:endParaRPr kumimoji="1" lang="ja-JP" altLang="en-US" sz="2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1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4684242-58CC-4F78-9607-1E7847ACBDF9}"/>
              </a:ext>
            </a:extLst>
          </p:cNvPr>
          <p:cNvSpPr txBox="1"/>
          <p:nvPr/>
        </p:nvSpPr>
        <p:spPr>
          <a:xfrm>
            <a:off x="384629" y="307469"/>
            <a:ext cx="11350553" cy="6243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8EA7656-6A22-459B-A0D4-EECBE92AD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912" y="1458093"/>
            <a:ext cx="10247270" cy="5025002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B03772E-4FBE-4856-BBC9-725FF0791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09" y="4203112"/>
            <a:ext cx="1719543" cy="250115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F16DA95-4BA8-4E2F-A29D-F70BDDD07233}"/>
              </a:ext>
            </a:extLst>
          </p:cNvPr>
          <p:cNvSpPr txBox="1"/>
          <p:nvPr/>
        </p:nvSpPr>
        <p:spPr>
          <a:xfrm>
            <a:off x="384629" y="460072"/>
            <a:ext cx="9944635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5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③申請者欄に</a:t>
            </a:r>
            <a:r>
              <a:rPr lang="ja-JP" altLang="en-US" sz="3600" u="sng" dirty="0">
                <a:solidFill>
                  <a:schemeClr val="accent5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特別徴収義務者となる方</a:t>
            </a:r>
            <a:r>
              <a:rPr lang="ja-JP" altLang="en-US" sz="3600" dirty="0">
                <a:solidFill>
                  <a:schemeClr val="accent5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の情報を</a:t>
            </a:r>
            <a:endParaRPr lang="en-US" altLang="ja-JP" sz="3600" dirty="0">
              <a:solidFill>
                <a:schemeClr val="accent5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3600" dirty="0">
                <a:solidFill>
                  <a:schemeClr val="accent5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記載する</a:t>
            </a:r>
            <a:endParaRPr kumimoji="1" lang="ja-JP" altLang="en-US" sz="3600" dirty="0">
              <a:solidFill>
                <a:schemeClr val="accent5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42E3BB3-5CCB-4248-9195-671752449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245740B-486D-4830-A1AA-E8584194F07C}"/>
              </a:ext>
            </a:extLst>
          </p:cNvPr>
          <p:cNvSpPr/>
          <p:nvPr/>
        </p:nvSpPr>
        <p:spPr>
          <a:xfrm>
            <a:off x="1896352" y="1634523"/>
            <a:ext cx="9933659" cy="25011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09E1EB5-0A6B-49C3-87EF-634E9ADA3F86}"/>
              </a:ext>
            </a:extLst>
          </p:cNvPr>
          <p:cNvSpPr txBox="1"/>
          <p:nvPr/>
        </p:nvSpPr>
        <p:spPr>
          <a:xfrm>
            <a:off x="3317967" y="2987455"/>
            <a:ext cx="761564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フリガナを忘れずに記載してください。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54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3919802-D52C-4494-B342-FD7809653A44}"/>
              </a:ext>
            </a:extLst>
          </p:cNvPr>
          <p:cNvSpPr txBox="1"/>
          <p:nvPr/>
        </p:nvSpPr>
        <p:spPr>
          <a:xfrm>
            <a:off x="384629" y="307469"/>
            <a:ext cx="11350553" cy="6243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8EA7656-6A22-459B-A0D4-EECBE92AD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782" y="1634063"/>
            <a:ext cx="10025942" cy="4916468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B03772E-4FBE-4856-BBC9-725FF0791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0" y="4208929"/>
            <a:ext cx="1719543" cy="250115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F16DA95-4BA8-4E2F-A29D-F70BDDD07233}"/>
              </a:ext>
            </a:extLst>
          </p:cNvPr>
          <p:cNvSpPr txBox="1"/>
          <p:nvPr/>
        </p:nvSpPr>
        <p:spPr>
          <a:xfrm>
            <a:off x="456818" y="496949"/>
            <a:ext cx="8960962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5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④種別や営業許可に関する情報を記載する</a:t>
            </a:r>
            <a:endParaRPr kumimoji="1" lang="ja-JP" altLang="en-US" sz="3600" dirty="0">
              <a:solidFill>
                <a:schemeClr val="accent5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42E3BB3-5CCB-4248-9195-671752449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245740B-486D-4830-A1AA-E8584194F07C}"/>
              </a:ext>
            </a:extLst>
          </p:cNvPr>
          <p:cNvSpPr/>
          <p:nvPr/>
        </p:nvSpPr>
        <p:spPr>
          <a:xfrm>
            <a:off x="1871254" y="3846427"/>
            <a:ext cx="9915157" cy="16619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A352A26-0FCF-4C3A-9648-26018701871B}"/>
              </a:ext>
            </a:extLst>
          </p:cNvPr>
          <p:cNvSpPr txBox="1"/>
          <p:nvPr/>
        </p:nvSpPr>
        <p:spPr>
          <a:xfrm>
            <a:off x="2160936" y="1593995"/>
            <a:ext cx="8917633" cy="20928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ja-JP" sz="2800" kern="100" dirty="0">
                <a:solidFill>
                  <a:srgbClr val="00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宿泊施設の営業許可等を受けられた方の</a:t>
            </a:r>
            <a:r>
              <a:rPr lang="ja-JP" altLang="en-US" sz="2800" kern="100" dirty="0">
                <a:solidFill>
                  <a:srgbClr val="00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情報</a:t>
            </a:r>
            <a:r>
              <a:rPr lang="ja-JP" altLang="ja-JP" sz="2800" kern="100" dirty="0">
                <a:solidFill>
                  <a:srgbClr val="00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を記載してください。</a:t>
            </a:r>
            <a:endParaRPr lang="en-US" altLang="ja-JP" sz="2800" kern="100" dirty="0">
              <a:solidFill>
                <a:srgbClr val="000000"/>
              </a:solidFill>
              <a:effectLst/>
              <a:latin typeface="HGSｺﾞｼｯｸE" panose="020B0900000000000000" pitchFamily="50" charset="-128"/>
              <a:ea typeface="HGSｺﾞｼｯｸE" panose="020B09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ja-JP" sz="2800" kern="100" dirty="0">
                <a:solidFill>
                  <a:srgbClr val="00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法人の場合には代表者の職、氏名も併せて記載してください。</a:t>
            </a:r>
            <a:endParaRPr lang="ja-JP" altLang="ja-JP" sz="2800" kern="100" dirty="0">
              <a:effectLst/>
              <a:latin typeface="HGSｺﾞｼｯｸE" panose="020B0900000000000000" pitchFamily="50" charset="-128"/>
              <a:ea typeface="HGSｺﾞｼｯｸE" panose="020B0900000000000000" pitchFamily="50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397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DA83B3-61DF-4135-86DB-BB36365ECAE1}"/>
              </a:ext>
            </a:extLst>
          </p:cNvPr>
          <p:cNvSpPr txBox="1"/>
          <p:nvPr/>
        </p:nvSpPr>
        <p:spPr>
          <a:xfrm>
            <a:off x="384629" y="307469"/>
            <a:ext cx="11350553" cy="6243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8EA7656-6A22-459B-A0D4-EECBE92AD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716" y="1531565"/>
            <a:ext cx="10081466" cy="494369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B03772E-4FBE-4856-BBC9-725FF0791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0" y="4208929"/>
            <a:ext cx="1719543" cy="250115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F16DA95-4BA8-4E2F-A29D-F70BDDD07233}"/>
              </a:ext>
            </a:extLst>
          </p:cNvPr>
          <p:cNvSpPr txBox="1"/>
          <p:nvPr/>
        </p:nvSpPr>
        <p:spPr>
          <a:xfrm>
            <a:off x="456818" y="408334"/>
            <a:ext cx="9456741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5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⑤経営・事業開始（予定）年月日を記載する</a:t>
            </a:r>
            <a:endParaRPr kumimoji="1" lang="ja-JP" altLang="en-US" sz="3600" dirty="0">
              <a:solidFill>
                <a:schemeClr val="accent5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42E3BB3-5CCB-4248-9195-671752449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245740B-486D-4830-A1AA-E8584194F07C}"/>
              </a:ext>
            </a:extLst>
          </p:cNvPr>
          <p:cNvSpPr/>
          <p:nvPr/>
        </p:nvSpPr>
        <p:spPr>
          <a:xfrm>
            <a:off x="2104172" y="5312033"/>
            <a:ext cx="4809246" cy="5622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A352A26-0FCF-4C3A-9648-26018701871B}"/>
              </a:ext>
            </a:extLst>
          </p:cNvPr>
          <p:cNvSpPr txBox="1"/>
          <p:nvPr/>
        </p:nvSpPr>
        <p:spPr>
          <a:xfrm>
            <a:off x="606688" y="3278366"/>
            <a:ext cx="1090643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ja-JP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宿泊施設の経営を開始する（開始した）年月日を記載してください。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324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72F210-7D90-409E-A645-F4F1868F66AF}"/>
              </a:ext>
            </a:extLst>
          </p:cNvPr>
          <p:cNvSpPr txBox="1"/>
          <p:nvPr/>
        </p:nvSpPr>
        <p:spPr>
          <a:xfrm>
            <a:off x="384629" y="307469"/>
            <a:ext cx="11350553" cy="6243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8EA7656-6A22-459B-A0D4-EECBE92AD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082" y="1462916"/>
            <a:ext cx="10297597" cy="504968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B03772E-4FBE-4856-BBC9-725FF0791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0" y="4208929"/>
            <a:ext cx="1719543" cy="250115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F16DA95-4BA8-4E2F-A29D-F70BDDD07233}"/>
              </a:ext>
            </a:extLst>
          </p:cNvPr>
          <p:cNvSpPr txBox="1"/>
          <p:nvPr/>
        </p:nvSpPr>
        <p:spPr>
          <a:xfrm>
            <a:off x="456818" y="460625"/>
            <a:ext cx="9376599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5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⑥徴収開始（予定）年月日を記載する</a:t>
            </a:r>
            <a:endParaRPr kumimoji="1" lang="ja-JP" altLang="en-US" sz="3600" dirty="0">
              <a:solidFill>
                <a:schemeClr val="accent5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42E3BB3-5CCB-4248-9195-671752449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245740B-486D-4830-A1AA-E8584194F07C}"/>
              </a:ext>
            </a:extLst>
          </p:cNvPr>
          <p:cNvSpPr/>
          <p:nvPr/>
        </p:nvSpPr>
        <p:spPr>
          <a:xfrm>
            <a:off x="6577624" y="5393657"/>
            <a:ext cx="5157558" cy="4804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AD42E6E-4342-4EB8-B2A6-8400F3E444E8}"/>
              </a:ext>
            </a:extLst>
          </p:cNvPr>
          <p:cNvSpPr txBox="1"/>
          <p:nvPr/>
        </p:nvSpPr>
        <p:spPr>
          <a:xfrm>
            <a:off x="1806973" y="3118591"/>
            <a:ext cx="95026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宿泊税の発生が見込まれる年月日</a:t>
            </a:r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を記載してください。</a:t>
            </a:r>
            <a:endParaRPr lang="en-US" altLang="ja-JP" sz="2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kumimoji="1"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課税対象範囲が</a:t>
            </a:r>
            <a:r>
              <a:rPr kumimoji="1" lang="en-US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5,000</a:t>
            </a:r>
            <a:r>
              <a:rPr kumimoji="1"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円以上に拡大された後であれば、</a:t>
            </a:r>
            <a:endParaRPr kumimoji="1" lang="en-US" altLang="ja-JP" sz="2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kumimoji="1"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「令和７年９月１日」と記入してください。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97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8D9B2F-4750-4D90-8C61-D74363B5A1F5}"/>
              </a:ext>
            </a:extLst>
          </p:cNvPr>
          <p:cNvSpPr txBox="1"/>
          <p:nvPr/>
        </p:nvSpPr>
        <p:spPr>
          <a:xfrm>
            <a:off x="384629" y="307469"/>
            <a:ext cx="11350553" cy="6243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D816FB7-C77B-45CD-9FB0-9B9AF6254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01" y="1930407"/>
            <a:ext cx="10591347" cy="410011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B03772E-4FBE-4856-BBC9-725FF0791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0" y="4208929"/>
            <a:ext cx="1719543" cy="250115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F16DA95-4BA8-4E2F-A29D-F70BDDD07233}"/>
              </a:ext>
            </a:extLst>
          </p:cNvPr>
          <p:cNvSpPr txBox="1"/>
          <p:nvPr/>
        </p:nvSpPr>
        <p:spPr>
          <a:xfrm>
            <a:off x="456818" y="436331"/>
            <a:ext cx="5807504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5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⑦書類の送付先を記載する</a:t>
            </a:r>
            <a:endParaRPr kumimoji="1" lang="ja-JP" altLang="en-US" sz="3600" dirty="0">
              <a:solidFill>
                <a:schemeClr val="accent5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42E3BB3-5CCB-4248-9195-671752449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245740B-486D-4830-A1AA-E8584194F07C}"/>
              </a:ext>
            </a:extLst>
          </p:cNvPr>
          <p:cNvSpPr/>
          <p:nvPr/>
        </p:nvSpPr>
        <p:spPr>
          <a:xfrm>
            <a:off x="1366433" y="2682332"/>
            <a:ext cx="10172115" cy="13957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5CEABA-F3F1-48B5-BD8B-07B451BC7590}"/>
              </a:ext>
            </a:extLst>
          </p:cNvPr>
          <p:cNvSpPr txBox="1"/>
          <p:nvPr/>
        </p:nvSpPr>
        <p:spPr>
          <a:xfrm>
            <a:off x="2369545" y="4361781"/>
            <a:ext cx="8579662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申告についての問い合わせ</a:t>
            </a:r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や、</a:t>
            </a:r>
            <a:r>
              <a:rPr lang="ja-JP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関係書類を送付する</a:t>
            </a:r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際の</a:t>
            </a:r>
            <a:r>
              <a:rPr lang="ja-JP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あて先を</a:t>
            </a:r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、</a:t>
            </a:r>
            <a:r>
              <a:rPr lang="ja-JP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担当部署名まで記載してください。直通電話番号等があれば記載してください。</a:t>
            </a:r>
            <a:endParaRPr kumimoji="1" lang="ja-JP" altLang="en-US" sz="2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78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5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7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2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1.2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</TotalTime>
  <Words>432</Words>
  <Application>Microsoft Office PowerPoint</Application>
  <PresentationFormat>ワイド画面</PresentationFormat>
  <Paragraphs>39</Paragraphs>
  <Slides>12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HGSｺﾞｼｯｸE</vt:lpstr>
      <vt:lpstr>游ゴシック</vt:lpstr>
      <vt:lpstr>游ゴシック Light</vt:lpstr>
      <vt:lpstr>Arial</vt:lpstr>
      <vt:lpstr>Office テーマ</vt:lpstr>
      <vt:lpstr>宿泊税特別徴収義務者 登録申請書の作成について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完成！！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宿泊税特別徴収義務者 登録申請書の作成について</dc:title>
  <dc:creator>小西　朝香</dc:creator>
  <cp:lastModifiedBy>小西　朝香</cp:lastModifiedBy>
  <cp:revision>39</cp:revision>
  <dcterms:created xsi:type="dcterms:W3CDTF">2025-04-15T07:43:07Z</dcterms:created>
  <dcterms:modified xsi:type="dcterms:W3CDTF">2025-04-22T01:35:04Z</dcterms:modified>
</cp:coreProperties>
</file>