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71" r:id="rId3"/>
    <p:sldId id="273" r:id="rId4"/>
    <p:sldId id="261"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75" d="100"/>
          <a:sy n="75" d="100"/>
        </p:scale>
        <p:origin x="13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39554-D89D-44CA-9192-DC667115EAB8}"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2BDC-3F99-40B8-9812-7E17A55CF7F0}" type="slidenum">
              <a:rPr kumimoji="1" lang="ja-JP" altLang="en-US" smtClean="0"/>
              <a:t>‹#›</a:t>
            </a:fld>
            <a:endParaRPr kumimoji="1" lang="ja-JP" altLang="en-US"/>
          </a:p>
        </p:txBody>
      </p:sp>
    </p:spTree>
    <p:extLst>
      <p:ext uri="{BB962C8B-B14F-4D97-AF65-F5344CB8AC3E}">
        <p14:creationId xmlns:p14="http://schemas.microsoft.com/office/powerpoint/2010/main" val="25724051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E312BDC-3F99-40B8-9812-7E17A55CF7F0}" type="slidenum">
              <a:rPr kumimoji="1" lang="ja-JP" altLang="en-US" smtClean="0"/>
              <a:t>1</a:t>
            </a:fld>
            <a:endParaRPr kumimoji="1" lang="ja-JP" altLang="en-US"/>
          </a:p>
        </p:txBody>
      </p:sp>
    </p:spTree>
    <p:extLst>
      <p:ext uri="{BB962C8B-B14F-4D97-AF65-F5344CB8AC3E}">
        <p14:creationId xmlns:p14="http://schemas.microsoft.com/office/powerpoint/2010/main" val="117242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05318-9D0E-9EE1-8D4D-4F5BCEBEC80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0F8401-6B73-C05A-9B77-461A92A8D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902C67D-8757-6B1B-1F1F-16C5259776CC}"/>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60995D4D-1AF2-8293-1510-D75E16CDA8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A7A465-4082-906B-2564-E10525F97AFD}"/>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72214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05E1BF-0793-E299-8C02-490A314C371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E9F25F-5EB7-8DDF-5C47-63B87AA4FC0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7A0B9D-5E7B-F63B-F6EA-C9AEE38C2DEF}"/>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79400A9F-9095-5AD4-C9B3-F2F5963502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A2E4B3-59AB-BFA8-B736-2897657D49CA}"/>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89082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A2047E-48E7-3D2B-3D0B-9E8A9CE8973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04A061-0C87-332F-7DA7-DA8822BB754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CF4D94-7D59-72F5-AA9B-CA1D26456F0C}"/>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05D34483-51AA-9BD3-8DCA-913FDB461B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0BCFD0-BA8D-6D11-2848-F8865AA606D6}"/>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76096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850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4484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01777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02082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4007722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240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71670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00591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E56CB-035E-4A1C-5089-9B2EB59D5D8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5318DF-2F9F-AEE8-FD41-B84EE1AB37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C820E0-0B64-D271-E444-42FB557E61EB}"/>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E982A00E-C4E1-1CF7-87A1-112C788829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D1D163-34B2-95B2-D900-EE84AC1B59C3}"/>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130491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879702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558786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47A5A4-36F4-E1D6-C4C7-18D4375B6CA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FBB73C8-76CA-0887-04CB-02F0A740E013}"/>
              </a:ext>
            </a:extLst>
          </p:cNvPr>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E011090-A702-D626-7BBA-4E1F7DE4E692}"/>
              </a:ext>
            </a:extLst>
          </p:cNvPr>
          <p:cNvSpPr>
            <a:spLocks noGrp="1"/>
          </p:cNvSpPr>
          <p:nvPr>
            <p:ph type="dt" sz="half" idx="10"/>
          </p:nvPr>
        </p:nvSpPr>
        <p:spPr/>
        <p:txBody>
          <a:bodyPr/>
          <a:lstStyle/>
          <a:p>
            <a:fld id="{23112D4C-B865-477E-BF75-33A079736BAD}" type="datetimeFigureOut">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D6ED9075-BD1C-3AD9-7168-570501CC93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3D97A4-38A5-58DE-7E04-8D827F3DC149}"/>
              </a:ext>
            </a:extLst>
          </p:cNvPr>
          <p:cNvSpPr>
            <a:spLocks noGrp="1"/>
          </p:cNvSpPr>
          <p:nvPr>
            <p:ph type="sldNum" sz="quarter" idx="12"/>
          </p:nvPr>
        </p:nvSpPr>
        <p:spPr/>
        <p:txBody>
          <a:bodyPr/>
          <a:lstStyle/>
          <a:p>
            <a:fld id="{13772B3E-C60C-4FF4-994B-3B009EFCEC19}" type="slidenum">
              <a:rPr kumimoji="1" lang="ja-JP" altLang="en-US" smtClean="0"/>
              <a:t>‹#›</a:t>
            </a:fld>
            <a:endParaRPr kumimoji="1" lang="ja-JP" altLang="en-US"/>
          </a:p>
        </p:txBody>
      </p:sp>
    </p:spTree>
    <p:extLst>
      <p:ext uri="{BB962C8B-B14F-4D97-AF65-F5344CB8AC3E}">
        <p14:creationId xmlns:p14="http://schemas.microsoft.com/office/powerpoint/2010/main" val="20129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86F9C7-08C2-365B-4D53-D0EA81058C0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97CF35-5136-429C-BDA7-67E866061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7D1E7B-7FEC-68A3-ADDE-B4D0545CD81D}"/>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0BB29A39-199A-27C7-D8B7-AB2D30DD63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008AFB-9ECE-E2F2-1174-1BE1A1D7CEF8}"/>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321428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7741-4BFA-C2C8-AA48-FF91E1989B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A13032-8978-236E-0248-FA23C4571D6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B4801BE-370A-9900-4F71-BC1A6F84A44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B0C3E1-0922-CEA1-B859-B7D4A160A4C7}"/>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6" name="フッター プレースホルダー 5">
            <a:extLst>
              <a:ext uri="{FF2B5EF4-FFF2-40B4-BE49-F238E27FC236}">
                <a16:creationId xmlns:a16="http://schemas.microsoft.com/office/drawing/2014/main" id="{721D3E11-9332-27B7-BF24-1842E10ED7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25F96A-96BF-FB5D-0F3D-9E255AA5F0F5}"/>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130836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2694B4-A262-95B3-0FFF-C1F1644C827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1C2F01-D5EE-C9E3-962B-BB9BA33C5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1D8282-62B9-73C7-CEF1-D9A9048F4B5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0A89CA7-0741-30D8-A6FE-67BB5F192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A391B0-FFC1-E080-9273-3AFFC2BEC75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FD0B28-E987-F134-0A8E-78D6A47059AD}"/>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8" name="フッター プレースホルダー 7">
            <a:extLst>
              <a:ext uri="{FF2B5EF4-FFF2-40B4-BE49-F238E27FC236}">
                <a16:creationId xmlns:a16="http://schemas.microsoft.com/office/drawing/2014/main" id="{6D6EB2D8-D76B-44BD-D757-96D8ED7CFB0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4A73C83-944A-F6CE-DC3F-2FDDFC17D553}"/>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93729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8BA6B-660A-066B-4184-C4020FE45E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98992B-3BB0-86A3-E19A-D6E996EAD380}"/>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4" name="フッター プレースホルダー 3">
            <a:extLst>
              <a:ext uri="{FF2B5EF4-FFF2-40B4-BE49-F238E27FC236}">
                <a16:creationId xmlns:a16="http://schemas.microsoft.com/office/drawing/2014/main" id="{880AF53C-A192-F582-9100-9D7632156D9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758B3EF-D941-1F16-FA92-D57646C3DA25}"/>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12620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0D8A9F-398D-A095-B725-72468B5D6614}"/>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3" name="フッター プレースホルダー 2">
            <a:extLst>
              <a:ext uri="{FF2B5EF4-FFF2-40B4-BE49-F238E27FC236}">
                <a16:creationId xmlns:a16="http://schemas.microsoft.com/office/drawing/2014/main" id="{E21E6F12-377B-A725-7DAB-6BE6295D8B4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01EC86A-9720-9DAF-ED85-029BD5D59F1A}"/>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108598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3FD726-C7CC-8DC8-3CCD-2C87E61E8A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3611D2-41E6-E4F6-116F-266B6D7D79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F58E979-987B-1414-DDA4-2731165D3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F7AF2F-2362-1DB3-5331-1E48877CC035}"/>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6" name="フッター プレースホルダー 5">
            <a:extLst>
              <a:ext uri="{FF2B5EF4-FFF2-40B4-BE49-F238E27FC236}">
                <a16:creationId xmlns:a16="http://schemas.microsoft.com/office/drawing/2014/main" id="{735DB66F-43A7-DFF4-4C6C-46EDA8FE0C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88B26E-AEB7-67BD-F207-17AC917A8FFF}"/>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183069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CD5547-9B54-E83E-DB01-8BBD5EA3860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73BE1D-6783-EFC6-C6D5-130592FCF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3409D75-B6B0-37DD-1855-C6DBE6D09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CA7CF7-8DEE-9C73-2AFC-0C73F85EA765}"/>
              </a:ext>
            </a:extLst>
          </p:cNvPr>
          <p:cNvSpPr>
            <a:spLocks noGrp="1"/>
          </p:cNvSpPr>
          <p:nvPr>
            <p:ph type="dt" sz="half" idx="10"/>
          </p:nvPr>
        </p:nvSpPr>
        <p:spPr/>
        <p:txBody>
          <a:bodyPr/>
          <a:lstStyle/>
          <a:p>
            <a:fld id="{5FD4DC72-410C-4D0E-B6D4-58CD5C609A3F}" type="datetimeFigureOut">
              <a:rPr kumimoji="1" lang="ja-JP" altLang="en-US" smtClean="0"/>
              <a:t>2025/2/28</a:t>
            </a:fld>
            <a:endParaRPr kumimoji="1" lang="ja-JP" altLang="en-US"/>
          </a:p>
        </p:txBody>
      </p:sp>
      <p:sp>
        <p:nvSpPr>
          <p:cNvPr id="6" name="フッター プレースホルダー 5">
            <a:extLst>
              <a:ext uri="{FF2B5EF4-FFF2-40B4-BE49-F238E27FC236}">
                <a16:creationId xmlns:a16="http://schemas.microsoft.com/office/drawing/2014/main" id="{EF1F4B61-609A-5756-4A0E-576103F82C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DBB6B0-7F49-765A-3217-2371AB4558E5}"/>
              </a:ext>
            </a:extLst>
          </p:cNvPr>
          <p:cNvSpPr>
            <a:spLocks noGrp="1"/>
          </p:cNvSpPr>
          <p:nvPr>
            <p:ph type="sldNum" sz="quarter" idx="12"/>
          </p:nvPr>
        </p:nvSpPr>
        <p:spPr/>
        <p:txBody>
          <a:body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393893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15DB560-DAEE-412C-1A38-FB6D6ED3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5EAF55-8740-DE71-8B0D-87C131668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2A19F5-3BF7-7971-ED86-0EB2857A7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4DC72-410C-4D0E-B6D4-58CD5C609A3F}" type="datetimeFigureOut">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787EFEF0-9C51-5EF0-3BB8-86A1FB9F8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C6B882C-25D2-9D20-99A7-0D3DF0E71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EDA0C-19C9-462E-BF94-5668135E40BA}" type="slidenum">
              <a:rPr kumimoji="1" lang="ja-JP" altLang="en-US" smtClean="0"/>
              <a:t>‹#›</a:t>
            </a:fld>
            <a:endParaRPr kumimoji="1" lang="ja-JP" altLang="en-US"/>
          </a:p>
        </p:txBody>
      </p:sp>
    </p:spTree>
    <p:extLst>
      <p:ext uri="{BB962C8B-B14F-4D97-AF65-F5344CB8AC3E}">
        <p14:creationId xmlns:p14="http://schemas.microsoft.com/office/powerpoint/2010/main" val="797572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905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416D3A6-6BFB-8A35-838B-A34D8EE6CD13}"/>
              </a:ext>
            </a:extLst>
          </p:cNvPr>
          <p:cNvSpPr txBox="1"/>
          <p:nvPr/>
        </p:nvSpPr>
        <p:spPr>
          <a:xfrm>
            <a:off x="251150" y="265462"/>
            <a:ext cx="11444140" cy="432000"/>
          </a:xfrm>
          <a:prstGeom prst="rect">
            <a:avLst/>
          </a:prstGeom>
          <a:solidFill>
            <a:srgbClr val="00B050"/>
          </a:solidFill>
          <a:ln>
            <a:solidFill>
              <a:srgbClr val="00B050"/>
            </a:solidFill>
          </a:ln>
        </p:spPr>
        <p:txBody>
          <a:bodyPr wrap="square" lIns="36000" tIns="36000" rIns="36000" bIns="36000" rtlCol="0" anchor="ctr" anchorCtr="0">
            <a:no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医療法人せいわ会　新病院の概要</a:t>
            </a:r>
          </a:p>
        </p:txBody>
      </p:sp>
      <p:sp>
        <p:nvSpPr>
          <p:cNvPr id="4" name="タイトル 1">
            <a:extLst>
              <a:ext uri="{FF2B5EF4-FFF2-40B4-BE49-F238E27FC236}">
                <a16:creationId xmlns:a16="http://schemas.microsoft.com/office/drawing/2014/main" id="{C842E3D6-FAEA-6107-1189-0092413021E0}"/>
              </a:ext>
            </a:extLst>
          </p:cNvPr>
          <p:cNvSpPr txBox="1">
            <a:spLocks/>
          </p:cNvSpPr>
          <p:nvPr/>
        </p:nvSpPr>
        <p:spPr>
          <a:xfrm>
            <a:off x="412524" y="836734"/>
            <a:ext cx="11121392" cy="716436"/>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dirty="0">
                <a:latin typeface="Meiryo UI" panose="020B0604030504040204" pitchFamily="50" charset="-128"/>
                <a:ea typeface="Meiryo UI" panose="020B0604030504040204" pitchFamily="50" charset="-128"/>
              </a:rPr>
              <a:t>　法人の得意分野を生かした「入院に特化した回復期病院」として、南河内二次医療圏のリハビリテーション</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医療への貢献を最大の目的に、地域の医療機関との役割分担・連携等を中心とした事業を計画しています。</a:t>
            </a:r>
          </a:p>
        </p:txBody>
      </p:sp>
      <p:sp>
        <p:nvSpPr>
          <p:cNvPr id="5" name="字幕 2">
            <a:extLst>
              <a:ext uri="{FF2B5EF4-FFF2-40B4-BE49-F238E27FC236}">
                <a16:creationId xmlns:a16="http://schemas.microsoft.com/office/drawing/2014/main" id="{EE770144-A876-BA25-BCB0-BBCDE0EDC0E2}"/>
              </a:ext>
            </a:extLst>
          </p:cNvPr>
          <p:cNvSpPr txBox="1">
            <a:spLocks/>
          </p:cNvSpPr>
          <p:nvPr/>
        </p:nvSpPr>
        <p:spPr>
          <a:xfrm>
            <a:off x="336884" y="1607600"/>
            <a:ext cx="11197032" cy="5039367"/>
          </a:xfrm>
          <a:prstGeom prst="rect">
            <a:avLst/>
          </a:prstGeom>
          <a:ln w="38100">
            <a:solidFill>
              <a:schemeClr val="tx1"/>
            </a:solidFill>
            <a:prstDash val="sysDot"/>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400"/>
              </a:lnSpc>
              <a:buNone/>
            </a:pPr>
            <a:endParaRPr lang="en-US" altLang="ja-JP" sz="1800" b="1" dirty="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１　建築予定地</a:t>
            </a:r>
            <a:r>
              <a:rPr lang="ja-JP" altLang="en-US" sz="1800" dirty="0">
                <a:latin typeface="Meiryo UI" panose="020B0604030504040204" pitchFamily="50" charset="-128"/>
                <a:ea typeface="Meiryo UI" panose="020B0604030504040204" pitchFamily="50" charset="-128"/>
              </a:rPr>
              <a:t>	　大阪府大阪狭山市大野東</a:t>
            </a:r>
            <a:r>
              <a:rPr lang="en-US" altLang="ja-JP" sz="1800" dirty="0">
                <a:latin typeface="Meiryo UI" panose="020B0604030504040204" pitchFamily="50" charset="-128"/>
                <a:ea typeface="Meiryo UI" panose="020B0604030504040204" pitchFamily="50" charset="-128"/>
              </a:rPr>
              <a:t>377-2</a:t>
            </a:r>
            <a:r>
              <a:rPr lang="ja-JP" altLang="en-US" sz="1800" dirty="0">
                <a:latin typeface="Meiryo UI" panose="020B0604030504040204" pitchFamily="50" charset="-128"/>
                <a:ea typeface="Meiryo UI" panose="020B0604030504040204" pitchFamily="50" charset="-128"/>
              </a:rPr>
              <a:t>他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現 近畿大学医学部グラウンド</a:t>
            </a:r>
            <a:r>
              <a:rPr lang="en-US" altLang="ja-JP" sz="1800" dirty="0">
                <a:latin typeface="Meiryo UI" panose="020B0604030504040204" pitchFamily="50" charset="-128"/>
                <a:ea typeface="Meiryo UI" panose="020B0604030504040204" pitchFamily="50" charset="-128"/>
              </a:rPr>
              <a:t>)		</a:t>
            </a:r>
            <a:endParaRPr lang="ja-JP" altLang="en-US" sz="1800" b="1" dirty="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２　病院概要　　</a:t>
            </a:r>
            <a:r>
              <a:rPr lang="ja-JP" altLang="en-US" sz="1800" dirty="0">
                <a:latin typeface="Meiryo UI" panose="020B0604030504040204" pitchFamily="50" charset="-128"/>
                <a:ea typeface="Meiryo UI" panose="020B0604030504040204" pitchFamily="50" charset="-128"/>
              </a:rPr>
              <a:t>　　 病床数：回復期リハビリテーション病床　</a:t>
            </a:r>
            <a:r>
              <a:rPr lang="en-US" altLang="ja-JP" sz="1800" dirty="0">
                <a:latin typeface="Meiryo UI" panose="020B0604030504040204" pitchFamily="50" charset="-128"/>
                <a:ea typeface="Meiryo UI" panose="020B0604030504040204" pitchFamily="50" charset="-128"/>
              </a:rPr>
              <a:t>119</a:t>
            </a:r>
            <a:r>
              <a:rPr lang="ja-JP" altLang="en-US" sz="1800" dirty="0">
                <a:latin typeface="Meiryo UI" panose="020B0604030504040204" pitchFamily="50" charset="-128"/>
                <a:ea typeface="Meiryo UI" panose="020B0604030504040204" pitchFamily="50" charset="-128"/>
              </a:rPr>
              <a:t>床    診療科：リハビリテーション科、内科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３　主な取り組み</a:t>
            </a:r>
            <a:endParaRPr lang="en-US" altLang="ja-JP" sz="1800" dirty="0">
              <a:solidFill>
                <a:srgbClr val="FF0000"/>
              </a:solidFill>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 近畿大学病院や地域の急性期病院との連携により、急性期病院での治療終了後、自宅に帰るまでの機能回復に向</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けた支援に取り組んでいきます。また、リハビリテーションを終え、退院した後の医療は、かかりつけ医に見ていただくよう地</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域の医療機関との連携に取り組んでいきます。</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 救急から在宅支援・社会参加に至る継続的なリハビリ支援が重要とされる地域包括ケアシステムの推進に向けた多機</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関連携の実施に取り組んでいきます。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 人々が住み慣れた地域でその人らしく暮らしていくことを大切にし、高齢者の介護予防、訪問リハビリテーション、通所リ</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ハビリテーション等の地域におけるリハビリテーション活動等を通じて、自立生活の安定化、</a:t>
            </a:r>
            <a:r>
              <a:rPr lang="en-US" altLang="ja-JP" sz="1800" dirty="0">
                <a:latin typeface="Meiryo UI" panose="020B0604030504040204" pitchFamily="50" charset="-128"/>
                <a:ea typeface="Meiryo UI" panose="020B0604030504040204" pitchFamily="50" charset="-128"/>
              </a:rPr>
              <a:t>QOL</a:t>
            </a:r>
            <a:r>
              <a:rPr lang="ja-JP" altLang="en-US" sz="1800" dirty="0">
                <a:latin typeface="Meiryo UI" panose="020B0604030504040204" pitchFamily="50" charset="-128"/>
                <a:ea typeface="Meiryo UI" panose="020B0604030504040204" pitchFamily="50" charset="-128"/>
              </a:rPr>
              <a:t>維持・向上にも取り組</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んでいきます。</a:t>
            </a:r>
          </a:p>
          <a:p>
            <a:pPr marL="0" indent="0">
              <a:buNone/>
            </a:pPr>
            <a:r>
              <a:rPr lang="ja-JP" altLang="en-US" sz="1800" b="1" dirty="0">
                <a:latin typeface="Meiryo UI" panose="020B0604030504040204" pitchFamily="50" charset="-128"/>
                <a:ea typeface="Meiryo UI" panose="020B0604030504040204" pitchFamily="50" charset="-128"/>
              </a:rPr>
              <a:t>４　スケジュール</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予定</a:t>
            </a:r>
            <a:r>
              <a:rPr lang="en-US" altLang="ja-JP" sz="1800" b="1" dirty="0">
                <a:latin typeface="Meiryo UI" panose="020B0604030504040204" pitchFamily="50" charset="-128"/>
                <a:ea typeface="Meiryo UI" panose="020B0604030504040204" pitchFamily="50" charset="-128"/>
              </a:rPr>
              <a:t>)</a:t>
            </a:r>
          </a:p>
          <a:p>
            <a:pPr marL="0" indent="0">
              <a:buNone/>
            </a:pPr>
            <a:r>
              <a:rPr lang="ja-JP" altLang="en-US" sz="1800" dirty="0">
                <a:latin typeface="Meiryo UI" panose="020B0604030504040204" pitchFamily="50" charset="-128"/>
                <a:ea typeface="Meiryo UI" panose="020B0604030504040204" pitchFamily="50" charset="-128"/>
              </a:rPr>
              <a:t>　　・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令和７年</a:t>
            </a:r>
            <a:r>
              <a:rPr lang="en-US" altLang="ja-JP" sz="1800" dirty="0">
                <a:latin typeface="Meiryo UI" panose="020B0604030504040204" pitchFamily="50" charset="-128"/>
                <a:ea typeface="Meiryo UI" panose="020B0604030504040204" pitchFamily="50" charset="-128"/>
              </a:rPr>
              <a:t>11</a:t>
            </a:r>
            <a:r>
              <a:rPr lang="ja-JP" altLang="en-US" sz="1800" dirty="0">
                <a:latin typeface="Meiryo UI" panose="020B0604030504040204" pitchFamily="50" charset="-128"/>
                <a:ea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近畿大学病院移転   ・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令和８年</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工事着工    ・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令和９年４月</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開院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p>
          <a:p>
            <a:endParaRPr lang="ja-JP" altLang="en-US" sz="1800" dirty="0">
              <a:latin typeface="Meiryo UI" panose="020B0604030504040204" pitchFamily="50" charset="-128"/>
            </a:endParaRPr>
          </a:p>
        </p:txBody>
      </p:sp>
      <p:sp>
        <p:nvSpPr>
          <p:cNvPr id="6" name="テキスト ボックス 1">
            <a:extLst>
              <a:ext uri="{FF2B5EF4-FFF2-40B4-BE49-F238E27FC236}">
                <a16:creationId xmlns:a16="http://schemas.microsoft.com/office/drawing/2014/main" id="{00000000-0008-0000-0000-000002000000}"/>
              </a:ext>
            </a:extLst>
          </p:cNvPr>
          <p:cNvSpPr txBox="1"/>
          <p:nvPr/>
        </p:nvSpPr>
        <p:spPr>
          <a:xfrm>
            <a:off x="10524072" y="126189"/>
            <a:ext cx="1413140" cy="685144"/>
          </a:xfrm>
          <a:prstGeom prst="rect">
            <a:avLst/>
          </a:prstGeom>
          <a:solidFill>
            <a:schemeClr val="lt1"/>
          </a:solidFill>
          <a:ln w="1270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b="1" dirty="0">
                <a:latin typeface="ＭＳ ゴシック" panose="020B0609070205080204" pitchFamily="49" charset="-128"/>
                <a:ea typeface="ＭＳ ゴシック" panose="020B0609070205080204" pitchFamily="49" charset="-128"/>
              </a:rPr>
              <a:t>資料１－２</a:t>
            </a:r>
          </a:p>
        </p:txBody>
      </p:sp>
    </p:spTree>
    <p:extLst>
      <p:ext uri="{BB962C8B-B14F-4D97-AF65-F5344CB8AC3E}">
        <p14:creationId xmlns:p14="http://schemas.microsoft.com/office/powerpoint/2010/main" val="138079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0031" y="495965"/>
            <a:ext cx="5143500" cy="642938"/>
          </a:xfrm>
          <a:prstGeom prst="rect">
            <a:avLst/>
          </a:prstGeom>
          <a:noFill/>
          <a:ln/>
        </p:spPr>
        <p:txBody>
          <a:bodyPr wrap="none" lIns="0" tIns="0" rIns="0" bIns="0" rtlCol="0" anchor="t"/>
          <a:lstStyle/>
          <a:p>
            <a:pPr defTabSz="761970">
              <a:lnSpc>
                <a:spcPts val="5041"/>
              </a:lnSpc>
            </a:pPr>
            <a:r>
              <a:rPr lang="en-US" sz="4042" b="1" dirty="0">
                <a:solidFill>
                  <a:srgbClr val="333F70"/>
                </a:solidFill>
                <a:latin typeface="HGS明朝B" panose="02020800000000000000" pitchFamily="18" charset="-128"/>
                <a:ea typeface="HGS明朝B" panose="02020800000000000000" pitchFamily="18" charset="-128"/>
                <a:cs typeface="Unbounded Bold" pitchFamily="34" charset="-120"/>
              </a:rPr>
              <a:t>設備と特徴</a:t>
            </a:r>
            <a:endParaRPr lang="en-US" sz="4042" dirty="0">
              <a:solidFill>
                <a:prstClr val="black"/>
              </a:solidFill>
              <a:latin typeface="HGS明朝B" panose="02020800000000000000" pitchFamily="18" charset="-128"/>
              <a:ea typeface="HGS明朝B" panose="02020800000000000000" pitchFamily="18" charset="-128"/>
            </a:endParaRPr>
          </a:p>
        </p:txBody>
      </p:sp>
      <p:sp>
        <p:nvSpPr>
          <p:cNvPr id="3" name="Text 1"/>
          <p:cNvSpPr/>
          <p:nvPr/>
        </p:nvSpPr>
        <p:spPr>
          <a:xfrm>
            <a:off x="720031" y="1425032"/>
            <a:ext cx="2571750" cy="321469"/>
          </a:xfrm>
          <a:prstGeom prst="rect">
            <a:avLst/>
          </a:prstGeom>
          <a:noFill/>
          <a:ln/>
        </p:spPr>
        <p:txBody>
          <a:bodyPr wrap="none" lIns="0" tIns="0" rIns="0" bIns="0" rtlCol="0" anchor="t"/>
          <a:lstStyle/>
          <a:p>
            <a:pPr defTabSz="761970">
              <a:lnSpc>
                <a:spcPts val="2500"/>
              </a:lnSpc>
            </a:pPr>
            <a:r>
              <a:rPr lang="en-US" sz="2000" b="1" dirty="0">
                <a:solidFill>
                  <a:srgbClr val="333F70"/>
                </a:solidFill>
                <a:latin typeface="HGS明朝B" panose="02020800000000000000" pitchFamily="18" charset="-128"/>
                <a:ea typeface="HGS明朝B" panose="02020800000000000000" pitchFamily="18" charset="-128"/>
                <a:cs typeface="Unbounded Bold" pitchFamily="34" charset="-120"/>
              </a:rPr>
              <a:t>広々とした環境</a:t>
            </a:r>
            <a:endParaRPr lang="en-US" sz="2000" dirty="0">
              <a:solidFill>
                <a:prstClr val="black"/>
              </a:solidFill>
              <a:latin typeface="HGS明朝B" panose="02020800000000000000" pitchFamily="18" charset="-128"/>
              <a:ea typeface="HGS明朝B" panose="02020800000000000000" pitchFamily="18" charset="-128"/>
            </a:endParaRPr>
          </a:p>
        </p:txBody>
      </p:sp>
      <p:sp>
        <p:nvSpPr>
          <p:cNvPr id="4" name="Text 2"/>
          <p:cNvSpPr/>
          <p:nvPr/>
        </p:nvSpPr>
        <p:spPr>
          <a:xfrm>
            <a:off x="720031" y="1836995"/>
            <a:ext cx="3754504" cy="987623"/>
          </a:xfrm>
          <a:prstGeom prst="rect">
            <a:avLst/>
          </a:prstGeom>
          <a:noFill/>
          <a:ln/>
        </p:spPr>
        <p:txBody>
          <a:bodyPr wrap="square" lIns="0" tIns="0" rIns="0" bIns="0" rtlCol="0" anchor="t"/>
          <a:lstStyle/>
          <a:p>
            <a:pPr defTabSz="761970">
              <a:lnSpc>
                <a:spcPts val="2583"/>
              </a:lnSpc>
            </a:pPr>
            <a:r>
              <a:rPr lang="en-US" sz="1583" dirty="0">
                <a:solidFill>
                  <a:srgbClr val="333F70"/>
                </a:solidFill>
                <a:latin typeface="HGS明朝B" panose="02020800000000000000" pitchFamily="18" charset="-128"/>
                <a:ea typeface="HGS明朝B" panose="02020800000000000000" pitchFamily="18" charset="-128"/>
                <a:cs typeface="Open Sans" pitchFamily="34" charset="-120"/>
              </a:rPr>
              <a:t>廊下が広く、病室を出てすぐにリハビリ練習ができます。食堂も工夫を凝らした設計です。</a:t>
            </a:r>
            <a:endParaRPr lang="en-US" sz="1583" dirty="0">
              <a:solidFill>
                <a:prstClr val="black"/>
              </a:solidFill>
              <a:latin typeface="HGS明朝B" panose="02020800000000000000" pitchFamily="18" charset="-128"/>
              <a:ea typeface="HGS明朝B" panose="02020800000000000000" pitchFamily="18" charset="-128"/>
            </a:endParaRPr>
          </a:p>
        </p:txBody>
      </p:sp>
      <p:sp>
        <p:nvSpPr>
          <p:cNvPr id="5" name="Text 3"/>
          <p:cNvSpPr/>
          <p:nvPr/>
        </p:nvSpPr>
        <p:spPr>
          <a:xfrm>
            <a:off x="708521" y="3440996"/>
            <a:ext cx="2571750" cy="321469"/>
          </a:xfrm>
          <a:prstGeom prst="rect">
            <a:avLst/>
          </a:prstGeom>
          <a:noFill/>
          <a:ln/>
        </p:spPr>
        <p:txBody>
          <a:bodyPr wrap="none" lIns="0" tIns="0" rIns="0" bIns="0" rtlCol="0" anchor="t"/>
          <a:lstStyle/>
          <a:p>
            <a:pPr defTabSz="761970">
              <a:lnSpc>
                <a:spcPts val="2500"/>
              </a:lnSpc>
            </a:pPr>
            <a:r>
              <a:rPr lang="en-US" sz="2000" b="1" dirty="0">
                <a:solidFill>
                  <a:srgbClr val="333F70"/>
                </a:solidFill>
                <a:latin typeface="HGS明朝B" panose="02020800000000000000" pitchFamily="18" charset="-128"/>
                <a:ea typeface="HGS明朝B" panose="02020800000000000000" pitchFamily="18" charset="-128"/>
                <a:cs typeface="Unbounded Bold" pitchFamily="34" charset="-120"/>
              </a:rPr>
              <a:t>バリアフリー設計</a:t>
            </a:r>
            <a:endParaRPr lang="en-US" sz="2000" dirty="0">
              <a:solidFill>
                <a:prstClr val="black"/>
              </a:solidFill>
              <a:latin typeface="HGS明朝B" panose="02020800000000000000" pitchFamily="18" charset="-128"/>
              <a:ea typeface="HGS明朝B" panose="02020800000000000000" pitchFamily="18" charset="-128"/>
            </a:endParaRPr>
          </a:p>
        </p:txBody>
      </p:sp>
      <p:sp>
        <p:nvSpPr>
          <p:cNvPr id="6" name="Text 4"/>
          <p:cNvSpPr/>
          <p:nvPr/>
        </p:nvSpPr>
        <p:spPr>
          <a:xfrm>
            <a:off x="708521" y="3852959"/>
            <a:ext cx="3754504" cy="987623"/>
          </a:xfrm>
          <a:prstGeom prst="rect">
            <a:avLst/>
          </a:prstGeom>
          <a:noFill/>
          <a:ln/>
        </p:spPr>
        <p:txBody>
          <a:bodyPr wrap="square" lIns="0" tIns="0" rIns="0" bIns="0" rtlCol="0" anchor="t"/>
          <a:lstStyle/>
          <a:p>
            <a:pPr defTabSz="761970">
              <a:lnSpc>
                <a:spcPts val="2583"/>
              </a:lnSpc>
            </a:pPr>
            <a:r>
              <a:rPr lang="en-US" sz="1583" dirty="0">
                <a:solidFill>
                  <a:srgbClr val="333F70"/>
                </a:solidFill>
                <a:latin typeface="HGS明朝B" panose="02020800000000000000" pitchFamily="18" charset="-128"/>
                <a:ea typeface="HGS明朝B" panose="02020800000000000000" pitchFamily="18" charset="-128"/>
                <a:cs typeface="Open Sans" pitchFamily="34" charset="-120"/>
              </a:rPr>
              <a:t>トイレは片麻痺の患者さまに対応できるよう、左右どちらにも適した設計です。</a:t>
            </a:r>
            <a:endParaRPr lang="en-US" sz="1583" dirty="0">
              <a:solidFill>
                <a:prstClr val="black"/>
              </a:solidFill>
              <a:latin typeface="HGS明朝B" panose="02020800000000000000" pitchFamily="18" charset="-128"/>
              <a:ea typeface="HGS明朝B" panose="02020800000000000000" pitchFamily="18" charset="-128"/>
            </a:endParaRPr>
          </a:p>
        </p:txBody>
      </p:sp>
      <p:sp>
        <p:nvSpPr>
          <p:cNvPr id="7" name="Text 5"/>
          <p:cNvSpPr/>
          <p:nvPr/>
        </p:nvSpPr>
        <p:spPr>
          <a:xfrm>
            <a:off x="720031" y="5227509"/>
            <a:ext cx="2571750" cy="321469"/>
          </a:xfrm>
          <a:prstGeom prst="rect">
            <a:avLst/>
          </a:prstGeom>
          <a:noFill/>
          <a:ln/>
        </p:spPr>
        <p:txBody>
          <a:bodyPr wrap="none" lIns="0" tIns="0" rIns="0" bIns="0" rtlCol="0" anchor="t"/>
          <a:lstStyle/>
          <a:p>
            <a:pPr defTabSz="761970">
              <a:lnSpc>
                <a:spcPts val="2500"/>
              </a:lnSpc>
            </a:pPr>
            <a:r>
              <a:rPr lang="en-US" sz="2000" b="1" dirty="0">
                <a:solidFill>
                  <a:srgbClr val="333F70"/>
                </a:solidFill>
                <a:latin typeface="HGS明朝B" panose="02020800000000000000" pitchFamily="18" charset="-128"/>
                <a:ea typeface="HGS明朝B" panose="02020800000000000000" pitchFamily="18" charset="-128"/>
                <a:cs typeface="Unbounded Bold" pitchFamily="34" charset="-120"/>
              </a:rPr>
              <a:t>専門的なリハビリ室</a:t>
            </a:r>
            <a:endParaRPr lang="en-US" sz="2000" dirty="0">
              <a:solidFill>
                <a:prstClr val="black"/>
              </a:solidFill>
              <a:latin typeface="HGS明朝B" panose="02020800000000000000" pitchFamily="18" charset="-128"/>
              <a:ea typeface="HGS明朝B" panose="02020800000000000000" pitchFamily="18" charset="-128"/>
            </a:endParaRPr>
          </a:p>
        </p:txBody>
      </p:sp>
      <p:sp>
        <p:nvSpPr>
          <p:cNvPr id="8" name="Text 6"/>
          <p:cNvSpPr/>
          <p:nvPr/>
        </p:nvSpPr>
        <p:spPr>
          <a:xfrm>
            <a:off x="720031" y="5639472"/>
            <a:ext cx="3754504" cy="987623"/>
          </a:xfrm>
          <a:prstGeom prst="rect">
            <a:avLst/>
          </a:prstGeom>
          <a:noFill/>
          <a:ln/>
        </p:spPr>
        <p:txBody>
          <a:bodyPr wrap="square" lIns="0" tIns="0" rIns="0" bIns="0" rtlCol="0" anchor="t"/>
          <a:lstStyle/>
          <a:p>
            <a:pPr defTabSz="761970">
              <a:lnSpc>
                <a:spcPts val="2583"/>
              </a:lnSpc>
            </a:pPr>
            <a:r>
              <a:rPr lang="en-US" sz="1583" dirty="0">
                <a:solidFill>
                  <a:srgbClr val="333F70"/>
                </a:solidFill>
                <a:latin typeface="HGS明朝B" panose="02020800000000000000" pitchFamily="18" charset="-128"/>
                <a:ea typeface="HGS明朝B" panose="02020800000000000000" pitchFamily="18" charset="-128"/>
                <a:cs typeface="Open Sans" pitchFamily="34" charset="-120"/>
              </a:rPr>
              <a:t>6階には広々としたリハビリテーション室があり、各種専門機器を備えています。</a:t>
            </a:r>
            <a:endParaRPr lang="en-US" sz="1583" dirty="0">
              <a:solidFill>
                <a:prstClr val="black"/>
              </a:solidFill>
              <a:latin typeface="HGS明朝B" panose="02020800000000000000" pitchFamily="18" charset="-128"/>
              <a:ea typeface="HGS明朝B" panose="02020800000000000000" pitchFamily="18" charset="-128"/>
            </a:endParaRPr>
          </a:p>
        </p:txBody>
      </p:sp>
      <p:sp>
        <p:nvSpPr>
          <p:cNvPr id="10" name="正方形/長方形 9">
            <a:extLst>
              <a:ext uri="{FF2B5EF4-FFF2-40B4-BE49-F238E27FC236}">
                <a16:creationId xmlns:a16="http://schemas.microsoft.com/office/drawing/2014/main" id="{FA1B009E-A133-7FFD-EAAE-B7FC8CC12396}"/>
              </a:ext>
            </a:extLst>
          </p:cNvPr>
          <p:cNvSpPr/>
          <p:nvPr/>
        </p:nvSpPr>
        <p:spPr>
          <a:xfrm>
            <a:off x="10100931" y="6290930"/>
            <a:ext cx="2082209" cy="567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ja-JP" altLang="en-US" sz="1500">
              <a:solidFill>
                <a:prstClr val="white"/>
              </a:solidFill>
              <a:latin typeface="Calibri" panose="020F0502020204030204"/>
              <a:ea typeface="游ゴシック" panose="020B0400000000000000" pitchFamily="50" charset="-128"/>
            </a:endParaRPr>
          </a:p>
        </p:txBody>
      </p:sp>
      <p:pic>
        <p:nvPicPr>
          <p:cNvPr id="18" name="図 17">
            <a:extLst>
              <a:ext uri="{FF2B5EF4-FFF2-40B4-BE49-F238E27FC236}">
                <a16:creationId xmlns:a16="http://schemas.microsoft.com/office/drawing/2014/main" id="{8115C551-8685-73B1-A698-C7B2247AD75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b="193"/>
          <a:stretch/>
        </p:blipFill>
        <p:spPr>
          <a:xfrm>
            <a:off x="5395386" y="1"/>
            <a:ext cx="6787754" cy="4102394"/>
          </a:xfrm>
          <a:prstGeom prst="rect">
            <a:avLst/>
          </a:prstGeom>
        </p:spPr>
      </p:pic>
      <p:pic>
        <p:nvPicPr>
          <p:cNvPr id="25" name="図 24">
            <a:extLst>
              <a:ext uri="{FF2B5EF4-FFF2-40B4-BE49-F238E27FC236}">
                <a16:creationId xmlns:a16="http://schemas.microsoft.com/office/drawing/2014/main" id="{9C51948B-1E86-5935-A3B2-9295DA7E993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rcRect l="2110" t="914" r="3557" b="1128"/>
          <a:stretch/>
        </p:blipFill>
        <p:spPr>
          <a:xfrm>
            <a:off x="8736417" y="4097515"/>
            <a:ext cx="3446722" cy="2760485"/>
          </a:xfrm>
          <a:prstGeom prst="rect">
            <a:avLst/>
          </a:prstGeom>
        </p:spPr>
      </p:pic>
      <p:pic>
        <p:nvPicPr>
          <p:cNvPr id="11" name="図 10">
            <a:extLst>
              <a:ext uri="{FF2B5EF4-FFF2-40B4-BE49-F238E27FC236}">
                <a16:creationId xmlns:a16="http://schemas.microsoft.com/office/drawing/2014/main" id="{2D326A63-BDB6-3129-3249-3822A276BA32}"/>
              </a:ext>
            </a:extLst>
          </p:cNvPr>
          <p:cNvPicPr>
            <a:picLocks noChangeAspect="1"/>
          </p:cNvPicPr>
          <p:nvPr/>
        </p:nvPicPr>
        <p:blipFill>
          <a:blip r:embed="rId7"/>
          <a:srcRect l="26803" r="29635"/>
          <a:stretch/>
        </p:blipFill>
        <p:spPr>
          <a:xfrm>
            <a:off x="5406895" y="4097516"/>
            <a:ext cx="1635548" cy="2760484"/>
          </a:xfrm>
          <a:prstGeom prst="rect">
            <a:avLst/>
          </a:prstGeom>
        </p:spPr>
      </p:pic>
      <p:pic>
        <p:nvPicPr>
          <p:cNvPr id="13" name="図 12">
            <a:extLst>
              <a:ext uri="{FF2B5EF4-FFF2-40B4-BE49-F238E27FC236}">
                <a16:creationId xmlns:a16="http://schemas.microsoft.com/office/drawing/2014/main" id="{4D1E3849-F60C-FF59-14EB-A73464967E55}"/>
              </a:ext>
            </a:extLst>
          </p:cNvPr>
          <p:cNvPicPr>
            <a:picLocks noChangeAspect="1"/>
          </p:cNvPicPr>
          <p:nvPr/>
        </p:nvPicPr>
        <p:blipFill>
          <a:blip r:embed="rId8"/>
          <a:srcRect l="5945" t="10373" r="21014" b="1105"/>
          <a:stretch/>
        </p:blipFill>
        <p:spPr>
          <a:xfrm>
            <a:off x="7042444" y="4102394"/>
            <a:ext cx="1693974" cy="27556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293984" y="459582"/>
            <a:ext cx="6803838" cy="550711"/>
          </a:xfrm>
          <a:prstGeom prst="rect">
            <a:avLst/>
          </a:prstGeom>
          <a:noFill/>
          <a:ln/>
        </p:spPr>
        <p:txBody>
          <a:bodyPr wrap="square" lIns="0" tIns="0" rIns="0" bIns="0" rtlCol="0" anchor="t"/>
          <a:lstStyle/>
          <a:p>
            <a:pPr defTabSz="761970">
              <a:lnSpc>
                <a:spcPts val="4083"/>
              </a:lnSpc>
            </a:pPr>
            <a:r>
              <a:rPr lang="en-US" sz="3250" b="1" dirty="0">
                <a:solidFill>
                  <a:srgbClr val="333F70"/>
                </a:solidFill>
                <a:latin typeface="HGS明朝B" panose="02020800000000000000" pitchFamily="18" charset="-128"/>
                <a:ea typeface="HGS明朝B" panose="02020800000000000000" pitchFamily="18" charset="-128"/>
                <a:cs typeface="Unbounded Bold" pitchFamily="34" charset="-120"/>
              </a:rPr>
              <a:t>生活を見据えたリハビリテーション</a:t>
            </a:r>
            <a:endParaRPr lang="en-US" sz="3250" dirty="0">
              <a:solidFill>
                <a:prstClr val="black"/>
              </a:solidFill>
              <a:latin typeface="HGS明朝B" panose="02020800000000000000" pitchFamily="18" charset="-128"/>
              <a:ea typeface="HGS明朝B" panose="02020800000000000000" pitchFamily="18" charset="-128"/>
            </a:endParaRPr>
          </a:p>
        </p:txBody>
      </p:sp>
      <p:pic>
        <p:nvPicPr>
          <p:cNvPr id="4" name="Image 1" descr="preencoded.png"/>
          <p:cNvPicPr>
            <a:picLocks noChangeAspect="1"/>
          </p:cNvPicPr>
          <p:nvPr/>
        </p:nvPicPr>
        <p:blipFill>
          <a:blip r:embed="rId3"/>
          <a:stretch>
            <a:fillRect/>
          </a:stretch>
        </p:blipFill>
        <p:spPr>
          <a:xfrm>
            <a:off x="5456476" y="1339579"/>
            <a:ext cx="394808" cy="417810"/>
          </a:xfrm>
          <a:prstGeom prst="rect">
            <a:avLst/>
          </a:prstGeom>
        </p:spPr>
      </p:pic>
      <p:grpSp>
        <p:nvGrpSpPr>
          <p:cNvPr id="25" name="グループ化 24">
            <a:extLst>
              <a:ext uri="{FF2B5EF4-FFF2-40B4-BE49-F238E27FC236}">
                <a16:creationId xmlns:a16="http://schemas.microsoft.com/office/drawing/2014/main" id="{1D79708D-270F-CF06-512D-2B53DF6AD870}"/>
              </a:ext>
            </a:extLst>
          </p:cNvPr>
          <p:cNvGrpSpPr/>
          <p:nvPr/>
        </p:nvGrpSpPr>
        <p:grpSpPr>
          <a:xfrm>
            <a:off x="6002896" y="1400789"/>
            <a:ext cx="6094925" cy="628848"/>
            <a:chOff x="6689765" y="1595624"/>
            <a:chExt cx="7740015" cy="754618"/>
          </a:xfrm>
        </p:grpSpPr>
        <p:sp>
          <p:nvSpPr>
            <p:cNvPr id="5" name="Text 1"/>
            <p:cNvSpPr/>
            <p:nvPr/>
          </p:nvSpPr>
          <p:spPr>
            <a:xfrm>
              <a:off x="6689765" y="1595624"/>
              <a:ext cx="2507218" cy="313373"/>
            </a:xfrm>
            <a:prstGeom prst="rect">
              <a:avLst/>
            </a:prstGeom>
            <a:noFill/>
            <a:ln/>
          </p:spPr>
          <p:txBody>
            <a:bodyPr wrap="none" lIns="0" tIns="0" rIns="0" bIns="0" rtlCol="0" anchor="t"/>
            <a:lstStyle/>
            <a:p>
              <a:pPr defTabSz="761970">
                <a:lnSpc>
                  <a:spcPts val="2042"/>
                </a:lnSpc>
              </a:pPr>
              <a:r>
                <a:rPr lang="en-US" altLang="ja-JP" sz="1625" b="1" dirty="0">
                  <a:solidFill>
                    <a:srgbClr val="333F70"/>
                  </a:solidFill>
                  <a:latin typeface="HGS明朝B" panose="02020800000000000000" pitchFamily="18" charset="-128"/>
                  <a:ea typeface="HGS明朝B" panose="02020800000000000000" pitchFamily="18" charset="-128"/>
                  <a:cs typeface="Unbounded Bold" pitchFamily="34" charset="-120"/>
                </a:rPr>
                <a:t>1</a:t>
              </a:r>
              <a:r>
                <a:rPr lang="ja-JP" altLang="en-US" sz="1625" b="1" dirty="0">
                  <a:solidFill>
                    <a:srgbClr val="333F70"/>
                  </a:solidFill>
                  <a:latin typeface="HGS明朝B" panose="02020800000000000000" pitchFamily="18" charset="-128"/>
                  <a:ea typeface="HGS明朝B" panose="02020800000000000000" pitchFamily="18" charset="-128"/>
                  <a:cs typeface="Unbounded Bold" pitchFamily="34" charset="-120"/>
                </a:rPr>
                <a:t>日</a:t>
              </a:r>
              <a:r>
                <a:rPr lang="en-US" sz="1625" b="1" dirty="0" err="1">
                  <a:solidFill>
                    <a:srgbClr val="333F70"/>
                  </a:solidFill>
                  <a:latin typeface="HGS明朝B" panose="02020800000000000000" pitchFamily="18" charset="-128"/>
                  <a:ea typeface="HGS明朝B" panose="02020800000000000000" pitchFamily="18" charset="-128"/>
                  <a:cs typeface="Unbounded Bold" pitchFamily="34" charset="-120"/>
                </a:rPr>
                <a:t>最大限の活動量</a:t>
              </a:r>
              <a:r>
                <a:rPr lang="ja-JP" altLang="en-US" sz="1625" b="1" dirty="0">
                  <a:solidFill>
                    <a:srgbClr val="333F70"/>
                  </a:solidFill>
                  <a:latin typeface="HGS明朝B" panose="02020800000000000000" pitchFamily="18" charset="-128"/>
                  <a:ea typeface="HGS明朝B" panose="02020800000000000000" pitchFamily="18" charset="-128"/>
                  <a:cs typeface="Unbounded Bold" pitchFamily="34" charset="-120"/>
                </a:rPr>
                <a:t>を実施</a:t>
              </a:r>
              <a:endParaRPr lang="en-US" sz="1625" dirty="0">
                <a:solidFill>
                  <a:prstClr val="black"/>
                </a:solidFill>
                <a:latin typeface="HGS明朝B" panose="02020800000000000000" pitchFamily="18" charset="-128"/>
                <a:ea typeface="HGS明朝B" panose="02020800000000000000" pitchFamily="18" charset="-128"/>
              </a:endParaRPr>
            </a:p>
          </p:txBody>
        </p:sp>
        <p:sp>
          <p:nvSpPr>
            <p:cNvPr id="6" name="Text 2"/>
            <p:cNvSpPr/>
            <p:nvPr/>
          </p:nvSpPr>
          <p:spPr>
            <a:xfrm>
              <a:off x="6689765" y="2029250"/>
              <a:ext cx="7740015" cy="320992"/>
            </a:xfrm>
            <a:prstGeom prst="rect">
              <a:avLst/>
            </a:prstGeom>
            <a:noFill/>
            <a:ln/>
          </p:spPr>
          <p:txBody>
            <a:bodyPr wrap="none" lIns="0" tIns="0" rIns="0" bIns="0" rtlCol="0" anchor="t"/>
            <a:lstStyle/>
            <a:p>
              <a:pPr defTabSz="761970">
                <a:lnSpc>
                  <a:spcPts val="2083"/>
                </a:lnSpc>
              </a:pPr>
              <a:r>
                <a:rPr lang="en-US" sz="1292" dirty="0" err="1">
                  <a:solidFill>
                    <a:srgbClr val="333F70"/>
                  </a:solidFill>
                  <a:latin typeface="HGS明朝B" panose="02020800000000000000" pitchFamily="18" charset="-128"/>
                  <a:ea typeface="HGS明朝B" panose="02020800000000000000" pitchFamily="18" charset="-128"/>
                  <a:cs typeface="Open Sans" pitchFamily="34" charset="-120"/>
                </a:rPr>
                <a:t>毎日最大限の活動量を実施し、効率の</a:t>
              </a:r>
              <a:r>
                <a:rPr lang="ja-JP" altLang="en-US" sz="1292" dirty="0">
                  <a:solidFill>
                    <a:srgbClr val="333F70"/>
                  </a:solidFill>
                  <a:latin typeface="HGS明朝B" panose="02020800000000000000" pitchFamily="18" charset="-128"/>
                  <a:ea typeface="HGS明朝B" panose="02020800000000000000" pitchFamily="18" charset="-128"/>
                  <a:cs typeface="Open Sans" pitchFamily="34" charset="-120"/>
                </a:rPr>
                <a:t>高い</a:t>
              </a:r>
              <a:r>
                <a:rPr lang="en-US" sz="1292" dirty="0" err="1">
                  <a:solidFill>
                    <a:srgbClr val="333F70"/>
                  </a:solidFill>
                  <a:latin typeface="HGS明朝B" panose="02020800000000000000" pitchFamily="18" charset="-128"/>
                  <a:ea typeface="HGS明朝B" panose="02020800000000000000" pitchFamily="18" charset="-128"/>
                  <a:cs typeface="Open Sans" pitchFamily="34" charset="-120"/>
                </a:rPr>
                <a:t>リハビリテーションを提供します</a:t>
              </a:r>
              <a:r>
                <a:rPr lang="en-US" sz="1292" dirty="0">
                  <a:solidFill>
                    <a:srgbClr val="333F70"/>
                  </a:solidFill>
                  <a:latin typeface="HGS明朝B" panose="02020800000000000000" pitchFamily="18" charset="-128"/>
                  <a:ea typeface="HGS明朝B" panose="02020800000000000000" pitchFamily="18" charset="-128"/>
                  <a:cs typeface="Open Sans" pitchFamily="34" charset="-120"/>
                </a:rPr>
                <a:t>。</a:t>
              </a:r>
              <a:endParaRPr lang="en-US" sz="1292" dirty="0">
                <a:solidFill>
                  <a:prstClr val="black"/>
                </a:solidFill>
                <a:latin typeface="HGS明朝B" panose="02020800000000000000" pitchFamily="18" charset="-128"/>
                <a:ea typeface="HGS明朝B" panose="02020800000000000000" pitchFamily="18" charset="-128"/>
              </a:endParaRPr>
            </a:p>
          </p:txBody>
        </p:sp>
      </p:grpSp>
      <p:grpSp>
        <p:nvGrpSpPr>
          <p:cNvPr id="26" name="グループ化 25">
            <a:extLst>
              <a:ext uri="{FF2B5EF4-FFF2-40B4-BE49-F238E27FC236}">
                <a16:creationId xmlns:a16="http://schemas.microsoft.com/office/drawing/2014/main" id="{87E23AD3-C516-D134-70E9-6299AE51B31D}"/>
              </a:ext>
            </a:extLst>
          </p:cNvPr>
          <p:cNvGrpSpPr/>
          <p:nvPr/>
        </p:nvGrpSpPr>
        <p:grpSpPr>
          <a:xfrm>
            <a:off x="6002895" y="2391485"/>
            <a:ext cx="6450013" cy="628848"/>
            <a:chOff x="6689765" y="3088781"/>
            <a:chExt cx="7740015" cy="754618"/>
          </a:xfrm>
        </p:grpSpPr>
        <p:sp>
          <p:nvSpPr>
            <p:cNvPr id="8" name="Text 3"/>
            <p:cNvSpPr/>
            <p:nvPr/>
          </p:nvSpPr>
          <p:spPr>
            <a:xfrm>
              <a:off x="6689765" y="3088781"/>
              <a:ext cx="2507218" cy="313373"/>
            </a:xfrm>
            <a:prstGeom prst="rect">
              <a:avLst/>
            </a:prstGeom>
            <a:noFill/>
            <a:ln/>
          </p:spPr>
          <p:txBody>
            <a:bodyPr wrap="none" lIns="0" tIns="0" rIns="0" bIns="0" rtlCol="0" anchor="t"/>
            <a:lstStyle/>
            <a:p>
              <a:pPr defTabSz="761970">
                <a:lnSpc>
                  <a:spcPts val="2042"/>
                </a:lnSpc>
              </a:pPr>
              <a:r>
                <a:rPr lang="ja-JP" altLang="en-US" sz="1625" b="1" dirty="0">
                  <a:solidFill>
                    <a:srgbClr val="333F70"/>
                  </a:solidFill>
                  <a:latin typeface="HGS明朝B" panose="02020800000000000000" pitchFamily="18" charset="-128"/>
                  <a:ea typeface="HGS明朝B" panose="02020800000000000000" pitchFamily="18" charset="-128"/>
                  <a:cs typeface="Unbounded Bold" pitchFamily="34" charset="-120"/>
                </a:rPr>
                <a:t>課題難易度に応じた</a:t>
              </a:r>
              <a:r>
                <a:rPr lang="en-US" sz="1625" b="1" dirty="0" err="1">
                  <a:solidFill>
                    <a:srgbClr val="333F70"/>
                  </a:solidFill>
                  <a:latin typeface="HGS明朝B" panose="02020800000000000000" pitchFamily="18" charset="-128"/>
                  <a:ea typeface="HGS明朝B" panose="02020800000000000000" pitchFamily="18" charset="-128"/>
                  <a:cs typeface="Unbounded Bold" pitchFamily="34" charset="-120"/>
                </a:rPr>
                <a:t>個別プログラム</a:t>
              </a:r>
              <a:endParaRPr lang="en-US" sz="1625" dirty="0">
                <a:solidFill>
                  <a:prstClr val="black"/>
                </a:solidFill>
                <a:latin typeface="HGS明朝B" panose="02020800000000000000" pitchFamily="18" charset="-128"/>
                <a:ea typeface="HGS明朝B" panose="02020800000000000000" pitchFamily="18" charset="-128"/>
              </a:endParaRPr>
            </a:p>
          </p:txBody>
        </p:sp>
        <p:sp>
          <p:nvSpPr>
            <p:cNvPr id="9" name="Text 4"/>
            <p:cNvSpPr/>
            <p:nvPr/>
          </p:nvSpPr>
          <p:spPr>
            <a:xfrm>
              <a:off x="6689765" y="3522407"/>
              <a:ext cx="7740015" cy="320992"/>
            </a:xfrm>
            <a:prstGeom prst="rect">
              <a:avLst/>
            </a:prstGeom>
            <a:noFill/>
            <a:ln/>
          </p:spPr>
          <p:txBody>
            <a:bodyPr wrap="none" lIns="0" tIns="0" rIns="0" bIns="0" rtlCol="0" anchor="t"/>
            <a:lstStyle/>
            <a:p>
              <a:pPr defTabSz="761970">
                <a:lnSpc>
                  <a:spcPts val="2083"/>
                </a:lnSpc>
              </a:pPr>
              <a:r>
                <a:rPr lang="en-US" sz="1292" dirty="0">
                  <a:solidFill>
                    <a:srgbClr val="333F70"/>
                  </a:solidFill>
                  <a:latin typeface="HGS明朝B" panose="02020800000000000000" pitchFamily="18" charset="-128"/>
                  <a:ea typeface="HGS明朝B" panose="02020800000000000000" pitchFamily="18" charset="-128"/>
                  <a:cs typeface="Open Sans" pitchFamily="34" charset="-120"/>
                </a:rPr>
                <a:t>患者さまの課題に応じたリハビリテーションプログラムを提供します。</a:t>
              </a:r>
              <a:endParaRPr lang="en-US" sz="1292" dirty="0">
                <a:solidFill>
                  <a:prstClr val="black"/>
                </a:solidFill>
                <a:latin typeface="HGS明朝B" panose="02020800000000000000" pitchFamily="18" charset="-128"/>
                <a:ea typeface="HGS明朝B" panose="02020800000000000000" pitchFamily="18" charset="-128"/>
              </a:endParaRPr>
            </a:p>
          </p:txBody>
        </p:sp>
      </p:grpSp>
      <p:grpSp>
        <p:nvGrpSpPr>
          <p:cNvPr id="27" name="グループ化 26">
            <a:extLst>
              <a:ext uri="{FF2B5EF4-FFF2-40B4-BE49-F238E27FC236}">
                <a16:creationId xmlns:a16="http://schemas.microsoft.com/office/drawing/2014/main" id="{264A8357-40C3-70D5-9EE8-078FD9EC44C6}"/>
              </a:ext>
            </a:extLst>
          </p:cNvPr>
          <p:cNvGrpSpPr/>
          <p:nvPr/>
        </p:nvGrpSpPr>
        <p:grpSpPr>
          <a:xfrm>
            <a:off x="6002895" y="3424494"/>
            <a:ext cx="6450013" cy="628848"/>
            <a:chOff x="6689765" y="3996316"/>
            <a:chExt cx="7740015" cy="754618"/>
          </a:xfrm>
        </p:grpSpPr>
        <p:sp>
          <p:nvSpPr>
            <p:cNvPr id="11" name="Text 5"/>
            <p:cNvSpPr/>
            <p:nvPr/>
          </p:nvSpPr>
          <p:spPr>
            <a:xfrm>
              <a:off x="6689765" y="3996316"/>
              <a:ext cx="2507218" cy="313373"/>
            </a:xfrm>
            <a:prstGeom prst="rect">
              <a:avLst/>
            </a:prstGeom>
            <a:noFill/>
            <a:ln/>
          </p:spPr>
          <p:txBody>
            <a:bodyPr wrap="none" lIns="0" tIns="0" rIns="0" bIns="0" rtlCol="0" anchor="t"/>
            <a:lstStyle/>
            <a:p>
              <a:pPr defTabSz="761970">
                <a:lnSpc>
                  <a:spcPts val="2042"/>
                </a:lnSpc>
              </a:pPr>
              <a:r>
                <a:rPr lang="ja-JP" altLang="en-US" sz="1625" b="1" dirty="0">
                  <a:solidFill>
                    <a:srgbClr val="333F70"/>
                  </a:solidFill>
                  <a:latin typeface="HGS明朝B" panose="02020800000000000000" pitchFamily="18" charset="-128"/>
                  <a:ea typeface="HGS明朝B" panose="02020800000000000000" pitchFamily="18" charset="-128"/>
                  <a:cs typeface="Unbounded Bold" pitchFamily="34" charset="-120"/>
                </a:rPr>
                <a:t>早期回復を目指すリハビリテーション</a:t>
              </a:r>
              <a:endParaRPr lang="en-US" sz="1625" dirty="0">
                <a:solidFill>
                  <a:prstClr val="black"/>
                </a:solidFill>
                <a:latin typeface="HGS明朝B" panose="02020800000000000000" pitchFamily="18" charset="-128"/>
                <a:ea typeface="HGS明朝B" panose="02020800000000000000" pitchFamily="18" charset="-128"/>
              </a:endParaRPr>
            </a:p>
          </p:txBody>
        </p:sp>
        <p:sp>
          <p:nvSpPr>
            <p:cNvPr id="12" name="Text 6"/>
            <p:cNvSpPr/>
            <p:nvPr/>
          </p:nvSpPr>
          <p:spPr>
            <a:xfrm>
              <a:off x="6689765" y="4429942"/>
              <a:ext cx="7740015" cy="320992"/>
            </a:xfrm>
            <a:prstGeom prst="rect">
              <a:avLst/>
            </a:prstGeom>
            <a:noFill/>
            <a:ln/>
          </p:spPr>
          <p:txBody>
            <a:bodyPr wrap="none" lIns="0" tIns="0" rIns="0" bIns="0" rtlCol="0" anchor="t"/>
            <a:lstStyle/>
            <a:p>
              <a:pPr defTabSz="761970">
                <a:lnSpc>
                  <a:spcPts val="2083"/>
                </a:lnSpc>
              </a:pPr>
              <a:r>
                <a:rPr lang="ja-JP" altLang="en-US" sz="1292" dirty="0">
                  <a:solidFill>
                    <a:srgbClr val="333F70"/>
                  </a:solidFill>
                  <a:latin typeface="HGS明朝B" panose="02020800000000000000" pitchFamily="18" charset="-128"/>
                  <a:ea typeface="HGS明朝B" panose="02020800000000000000" pitchFamily="18" charset="-128"/>
                  <a:cs typeface="Open Sans" pitchFamily="34" charset="-120"/>
                </a:rPr>
                <a:t>日常生活の早期回復を目指し、装具作成や運動療法に取り組みます。</a:t>
              </a:r>
              <a:endParaRPr lang="en-US" sz="1292" dirty="0">
                <a:solidFill>
                  <a:prstClr val="black"/>
                </a:solidFill>
                <a:latin typeface="HGS明朝B" panose="02020800000000000000" pitchFamily="18" charset="-128"/>
                <a:ea typeface="HGS明朝B" panose="02020800000000000000" pitchFamily="18" charset="-128"/>
              </a:endParaRPr>
            </a:p>
          </p:txBody>
        </p:sp>
      </p:grpSp>
      <p:grpSp>
        <p:nvGrpSpPr>
          <p:cNvPr id="23" name="グループ化 22">
            <a:extLst>
              <a:ext uri="{FF2B5EF4-FFF2-40B4-BE49-F238E27FC236}">
                <a16:creationId xmlns:a16="http://schemas.microsoft.com/office/drawing/2014/main" id="{465E33BB-A902-9D37-4787-76045DA576B3}"/>
              </a:ext>
            </a:extLst>
          </p:cNvPr>
          <p:cNvGrpSpPr/>
          <p:nvPr/>
        </p:nvGrpSpPr>
        <p:grpSpPr>
          <a:xfrm>
            <a:off x="-1" y="0"/>
            <a:ext cx="5009461" cy="6858000"/>
            <a:chOff x="-1" y="0"/>
            <a:chExt cx="6011353" cy="8229600"/>
          </a:xfrm>
          <a:solidFill>
            <a:srgbClr val="36AF92"/>
          </a:solidFill>
        </p:grpSpPr>
        <p:pic>
          <p:nvPicPr>
            <p:cNvPr id="2" name="Image 0" descr="preencoded.png"/>
            <p:cNvPicPr>
              <a:picLocks noChangeAspect="1"/>
            </p:cNvPicPr>
            <p:nvPr/>
          </p:nvPicPr>
          <p:blipFill>
            <a:blip r:embed="rId4"/>
            <a:srcRect b="8729"/>
            <a:stretch/>
          </p:blipFill>
          <p:spPr>
            <a:xfrm>
              <a:off x="-1" y="0"/>
              <a:ext cx="6010383" cy="8229600"/>
            </a:xfrm>
            <a:prstGeom prst="rect">
              <a:avLst/>
            </a:prstGeom>
            <a:grpFill/>
          </p:spPr>
        </p:pic>
        <p:pic>
          <p:nvPicPr>
            <p:cNvPr id="15" name="図 14">
              <a:extLst>
                <a:ext uri="{FF2B5EF4-FFF2-40B4-BE49-F238E27FC236}">
                  <a16:creationId xmlns:a16="http://schemas.microsoft.com/office/drawing/2014/main" id="{5C7F8934-5B86-9759-3253-315653B1F4A8}"/>
                </a:ext>
              </a:extLst>
            </p:cNvPr>
            <p:cNvPicPr>
              <a:picLocks noChangeAspect="1"/>
            </p:cNvPicPr>
            <p:nvPr/>
          </p:nvPicPr>
          <p:blipFill>
            <a:blip r:embed="rId5"/>
            <a:stretch>
              <a:fillRect/>
            </a:stretch>
          </p:blipFill>
          <p:spPr>
            <a:xfrm>
              <a:off x="-1" y="1014672"/>
              <a:ext cx="6011353" cy="3936703"/>
            </a:xfrm>
            <a:prstGeom prst="rect">
              <a:avLst/>
            </a:prstGeom>
            <a:grpFill/>
          </p:spPr>
        </p:pic>
        <p:pic>
          <p:nvPicPr>
            <p:cNvPr id="17" name="図 16">
              <a:extLst>
                <a:ext uri="{FF2B5EF4-FFF2-40B4-BE49-F238E27FC236}">
                  <a16:creationId xmlns:a16="http://schemas.microsoft.com/office/drawing/2014/main" id="{22586109-4D88-A104-11B1-98F179195C87}"/>
                </a:ext>
              </a:extLst>
            </p:cNvPr>
            <p:cNvPicPr>
              <a:picLocks noChangeAspect="1"/>
            </p:cNvPicPr>
            <p:nvPr/>
          </p:nvPicPr>
          <p:blipFill>
            <a:blip r:embed="rId6"/>
            <a:srcRect l="5787" b="5750"/>
            <a:stretch/>
          </p:blipFill>
          <p:spPr>
            <a:xfrm>
              <a:off x="-1" y="4940136"/>
              <a:ext cx="2512885" cy="2157663"/>
            </a:xfrm>
            <a:prstGeom prst="rect">
              <a:avLst/>
            </a:prstGeom>
            <a:grpFill/>
          </p:spPr>
        </p:pic>
        <p:pic>
          <p:nvPicPr>
            <p:cNvPr id="19" name="図 18">
              <a:extLst>
                <a:ext uri="{FF2B5EF4-FFF2-40B4-BE49-F238E27FC236}">
                  <a16:creationId xmlns:a16="http://schemas.microsoft.com/office/drawing/2014/main" id="{9B659E0C-D15E-648D-7072-723A702A552F}"/>
                </a:ext>
              </a:extLst>
            </p:cNvPr>
            <p:cNvPicPr>
              <a:picLocks noChangeAspect="1"/>
            </p:cNvPicPr>
            <p:nvPr/>
          </p:nvPicPr>
          <p:blipFill>
            <a:blip r:embed="rId7"/>
            <a:srcRect l="22431"/>
            <a:stretch/>
          </p:blipFill>
          <p:spPr>
            <a:xfrm>
              <a:off x="2451101" y="4937609"/>
              <a:ext cx="1549037" cy="2160190"/>
            </a:xfrm>
            <a:prstGeom prst="rect">
              <a:avLst/>
            </a:prstGeom>
            <a:grpFill/>
          </p:spPr>
        </p:pic>
        <p:pic>
          <p:nvPicPr>
            <p:cNvPr id="21" name="図 20">
              <a:extLst>
                <a:ext uri="{FF2B5EF4-FFF2-40B4-BE49-F238E27FC236}">
                  <a16:creationId xmlns:a16="http://schemas.microsoft.com/office/drawing/2014/main" id="{4572336A-652D-4646-60AC-BB1B2EF807D9}"/>
                </a:ext>
              </a:extLst>
            </p:cNvPr>
            <p:cNvPicPr>
              <a:picLocks noChangeAspect="1"/>
            </p:cNvPicPr>
            <p:nvPr/>
          </p:nvPicPr>
          <p:blipFill>
            <a:blip r:embed="rId8"/>
            <a:srcRect l="9458" r="3818"/>
            <a:stretch/>
          </p:blipFill>
          <p:spPr>
            <a:xfrm>
              <a:off x="4000137" y="4937609"/>
              <a:ext cx="2010245" cy="2160190"/>
            </a:xfrm>
            <a:prstGeom prst="rect">
              <a:avLst/>
            </a:prstGeom>
            <a:grpFill/>
          </p:spPr>
        </p:pic>
      </p:grpSp>
      <p:grpSp>
        <p:nvGrpSpPr>
          <p:cNvPr id="28" name="グループ化 27">
            <a:extLst>
              <a:ext uri="{FF2B5EF4-FFF2-40B4-BE49-F238E27FC236}">
                <a16:creationId xmlns:a16="http://schemas.microsoft.com/office/drawing/2014/main" id="{EBBE038B-9C15-46FC-820E-E6325177D1AD}"/>
              </a:ext>
            </a:extLst>
          </p:cNvPr>
          <p:cNvGrpSpPr/>
          <p:nvPr/>
        </p:nvGrpSpPr>
        <p:grpSpPr>
          <a:xfrm>
            <a:off x="6002895" y="4421047"/>
            <a:ext cx="6450013" cy="628848"/>
            <a:chOff x="6689765" y="5045513"/>
            <a:chExt cx="7740015" cy="754618"/>
          </a:xfrm>
        </p:grpSpPr>
        <p:sp>
          <p:nvSpPr>
            <p:cNvPr id="16" name="Text 3">
              <a:extLst>
                <a:ext uri="{FF2B5EF4-FFF2-40B4-BE49-F238E27FC236}">
                  <a16:creationId xmlns:a16="http://schemas.microsoft.com/office/drawing/2014/main" id="{76B239E4-0068-FDC7-18F4-20CA8CDE78F1}"/>
                </a:ext>
              </a:extLst>
            </p:cNvPr>
            <p:cNvSpPr/>
            <p:nvPr/>
          </p:nvSpPr>
          <p:spPr>
            <a:xfrm>
              <a:off x="6689765" y="5045513"/>
              <a:ext cx="2507218" cy="313373"/>
            </a:xfrm>
            <a:prstGeom prst="rect">
              <a:avLst/>
            </a:prstGeom>
            <a:noFill/>
            <a:ln/>
          </p:spPr>
          <p:txBody>
            <a:bodyPr wrap="none" lIns="0" tIns="0" rIns="0" bIns="0" rtlCol="0" anchor="t"/>
            <a:lstStyle/>
            <a:p>
              <a:pPr defTabSz="761970">
                <a:lnSpc>
                  <a:spcPts val="2042"/>
                </a:lnSpc>
              </a:pPr>
              <a:r>
                <a:rPr lang="en-US" altLang="ja-JP" sz="1625" b="1" dirty="0" err="1">
                  <a:solidFill>
                    <a:srgbClr val="333F70"/>
                  </a:solidFill>
                  <a:latin typeface="HGS明朝B" panose="02020800000000000000" pitchFamily="18" charset="-128"/>
                  <a:ea typeface="HGS明朝B" panose="02020800000000000000" pitchFamily="18" charset="-128"/>
                  <a:cs typeface="Unbounded Bold" pitchFamily="34" charset="-120"/>
                </a:rPr>
                <a:t>実践的練習</a:t>
              </a:r>
              <a:endParaRPr lang="en-US" altLang="ja-JP" sz="1625" dirty="0">
                <a:solidFill>
                  <a:prstClr val="black"/>
                </a:solidFill>
                <a:latin typeface="HGS明朝B" panose="02020800000000000000" pitchFamily="18" charset="-128"/>
                <a:ea typeface="HGS明朝B" panose="02020800000000000000" pitchFamily="18" charset="-128"/>
              </a:endParaRPr>
            </a:p>
            <a:p>
              <a:pPr defTabSz="761970">
                <a:lnSpc>
                  <a:spcPts val="2042"/>
                </a:lnSpc>
              </a:pPr>
              <a:endParaRPr lang="en-US" sz="1625" dirty="0">
                <a:solidFill>
                  <a:prstClr val="black"/>
                </a:solidFill>
                <a:latin typeface="HGS明朝B" panose="02020800000000000000" pitchFamily="18" charset="-128"/>
                <a:ea typeface="HGS明朝B" panose="02020800000000000000" pitchFamily="18" charset="-128"/>
              </a:endParaRPr>
            </a:p>
          </p:txBody>
        </p:sp>
        <p:sp>
          <p:nvSpPr>
            <p:cNvPr id="18" name="Text 4">
              <a:extLst>
                <a:ext uri="{FF2B5EF4-FFF2-40B4-BE49-F238E27FC236}">
                  <a16:creationId xmlns:a16="http://schemas.microsoft.com/office/drawing/2014/main" id="{76DC42F9-F273-6FC8-BFD3-F9815637B1D5}"/>
                </a:ext>
              </a:extLst>
            </p:cNvPr>
            <p:cNvSpPr/>
            <p:nvPr/>
          </p:nvSpPr>
          <p:spPr>
            <a:xfrm>
              <a:off x="6689765" y="5479139"/>
              <a:ext cx="7740015" cy="320992"/>
            </a:xfrm>
            <a:prstGeom prst="rect">
              <a:avLst/>
            </a:prstGeom>
            <a:noFill/>
            <a:ln/>
          </p:spPr>
          <p:txBody>
            <a:bodyPr wrap="none" lIns="0" tIns="0" rIns="0" bIns="0" rtlCol="0" anchor="t"/>
            <a:lstStyle/>
            <a:p>
              <a:pPr defTabSz="761970">
                <a:lnSpc>
                  <a:spcPts val="2083"/>
                </a:lnSpc>
              </a:pPr>
              <a:r>
                <a:rPr lang="en-US" altLang="ja-JP" sz="1292" dirty="0" err="1">
                  <a:solidFill>
                    <a:srgbClr val="333F70"/>
                  </a:solidFill>
                  <a:latin typeface="HGS明朝B" panose="02020800000000000000" pitchFamily="18" charset="-128"/>
                  <a:ea typeface="HGS明朝B" panose="02020800000000000000" pitchFamily="18" charset="-128"/>
                  <a:cs typeface="Open Sans" pitchFamily="34" charset="-120"/>
                </a:rPr>
                <a:t>退院後の生活を見据え、実際の動作や環境で</a:t>
              </a:r>
              <a:r>
                <a:rPr lang="ja-JP" altLang="en-US" sz="1292" dirty="0">
                  <a:solidFill>
                    <a:srgbClr val="333F70"/>
                  </a:solidFill>
                  <a:latin typeface="HGS明朝B" panose="02020800000000000000" pitchFamily="18" charset="-128"/>
                  <a:ea typeface="HGS明朝B" panose="02020800000000000000" pitchFamily="18" charset="-128"/>
                  <a:cs typeface="Open Sans" pitchFamily="34" charset="-120"/>
                </a:rPr>
                <a:t>評価・</a:t>
              </a:r>
              <a:r>
                <a:rPr lang="en-US" altLang="ja-JP" sz="1292" dirty="0" err="1">
                  <a:solidFill>
                    <a:srgbClr val="333F70"/>
                  </a:solidFill>
                  <a:latin typeface="HGS明朝B" panose="02020800000000000000" pitchFamily="18" charset="-128"/>
                  <a:ea typeface="HGS明朝B" panose="02020800000000000000" pitchFamily="18" charset="-128"/>
                  <a:cs typeface="Open Sans" pitchFamily="34" charset="-120"/>
                </a:rPr>
                <a:t>練習を行います</a:t>
              </a:r>
              <a:r>
                <a:rPr lang="ja-JP" altLang="en-US" sz="1292" dirty="0">
                  <a:solidFill>
                    <a:srgbClr val="333F70"/>
                  </a:solidFill>
                  <a:latin typeface="HGS明朝B" panose="02020800000000000000" pitchFamily="18" charset="-128"/>
                  <a:ea typeface="HGS明朝B" panose="02020800000000000000" pitchFamily="18" charset="-128"/>
                  <a:cs typeface="Open Sans" pitchFamily="34" charset="-120"/>
                </a:rPr>
                <a:t>。</a:t>
              </a:r>
              <a:endParaRPr lang="en-US" sz="1292" dirty="0">
                <a:solidFill>
                  <a:prstClr val="black"/>
                </a:solidFill>
                <a:latin typeface="HGS明朝B" panose="02020800000000000000" pitchFamily="18" charset="-128"/>
                <a:ea typeface="HGS明朝B" panose="02020800000000000000" pitchFamily="18" charset="-128"/>
              </a:endParaRPr>
            </a:p>
          </p:txBody>
        </p:sp>
      </p:grpSp>
      <p:grpSp>
        <p:nvGrpSpPr>
          <p:cNvPr id="29" name="グループ化 28">
            <a:extLst>
              <a:ext uri="{FF2B5EF4-FFF2-40B4-BE49-F238E27FC236}">
                <a16:creationId xmlns:a16="http://schemas.microsoft.com/office/drawing/2014/main" id="{C9345B58-B67E-10AF-CDD7-9DF73636DA28}"/>
              </a:ext>
            </a:extLst>
          </p:cNvPr>
          <p:cNvGrpSpPr/>
          <p:nvPr/>
        </p:nvGrpSpPr>
        <p:grpSpPr>
          <a:xfrm>
            <a:off x="6002895" y="5415911"/>
            <a:ext cx="6450013" cy="628848"/>
            <a:chOff x="6689765" y="6189355"/>
            <a:chExt cx="7740015" cy="754618"/>
          </a:xfrm>
        </p:grpSpPr>
        <p:sp>
          <p:nvSpPr>
            <p:cNvPr id="22" name="Text 5">
              <a:extLst>
                <a:ext uri="{FF2B5EF4-FFF2-40B4-BE49-F238E27FC236}">
                  <a16:creationId xmlns:a16="http://schemas.microsoft.com/office/drawing/2014/main" id="{4172ABCA-F1E0-3F60-792C-2CF0CDD00BF5}"/>
                </a:ext>
              </a:extLst>
            </p:cNvPr>
            <p:cNvSpPr/>
            <p:nvPr/>
          </p:nvSpPr>
          <p:spPr>
            <a:xfrm>
              <a:off x="6689765" y="6189355"/>
              <a:ext cx="2507218" cy="313373"/>
            </a:xfrm>
            <a:prstGeom prst="rect">
              <a:avLst/>
            </a:prstGeom>
            <a:noFill/>
            <a:ln/>
          </p:spPr>
          <p:txBody>
            <a:bodyPr wrap="none" lIns="0" tIns="0" rIns="0" bIns="0" rtlCol="0" anchor="t"/>
            <a:lstStyle/>
            <a:p>
              <a:pPr defTabSz="761970">
                <a:lnSpc>
                  <a:spcPts val="2042"/>
                </a:lnSpc>
              </a:pPr>
              <a:r>
                <a:rPr lang="ja-JP" altLang="en-US" sz="1625" b="1" dirty="0">
                  <a:solidFill>
                    <a:srgbClr val="333F70"/>
                  </a:solidFill>
                  <a:latin typeface="HGS明朝B" panose="02020800000000000000" pitchFamily="18" charset="-128"/>
                  <a:ea typeface="HGS明朝B" panose="02020800000000000000" pitchFamily="18" charset="-128"/>
                  <a:cs typeface="Unbounded Bold" pitchFamily="34" charset="-120"/>
                </a:rPr>
                <a:t>自立を支援する指導</a:t>
              </a:r>
              <a:endParaRPr lang="en-US" sz="1625" dirty="0">
                <a:solidFill>
                  <a:prstClr val="black"/>
                </a:solidFill>
                <a:latin typeface="HGS明朝B" panose="02020800000000000000" pitchFamily="18" charset="-128"/>
                <a:ea typeface="HGS明朝B" panose="02020800000000000000" pitchFamily="18" charset="-128"/>
              </a:endParaRPr>
            </a:p>
          </p:txBody>
        </p:sp>
        <p:sp>
          <p:nvSpPr>
            <p:cNvPr id="24" name="Text 6">
              <a:extLst>
                <a:ext uri="{FF2B5EF4-FFF2-40B4-BE49-F238E27FC236}">
                  <a16:creationId xmlns:a16="http://schemas.microsoft.com/office/drawing/2014/main" id="{D835B274-5688-7224-6E13-2F9C9DFC36DD}"/>
                </a:ext>
              </a:extLst>
            </p:cNvPr>
            <p:cNvSpPr/>
            <p:nvPr/>
          </p:nvSpPr>
          <p:spPr>
            <a:xfrm>
              <a:off x="6689765" y="6622981"/>
              <a:ext cx="7740015" cy="320992"/>
            </a:xfrm>
            <a:prstGeom prst="rect">
              <a:avLst/>
            </a:prstGeom>
            <a:noFill/>
            <a:ln/>
          </p:spPr>
          <p:txBody>
            <a:bodyPr wrap="none" lIns="0" tIns="0" rIns="0" bIns="0" rtlCol="0" anchor="t"/>
            <a:lstStyle/>
            <a:p>
              <a:pPr defTabSz="761970">
                <a:lnSpc>
                  <a:spcPts val="2083"/>
                </a:lnSpc>
              </a:pPr>
              <a:r>
                <a:rPr lang="ja-JP" altLang="en-US" sz="1292" dirty="0">
                  <a:solidFill>
                    <a:srgbClr val="333F70"/>
                  </a:solidFill>
                  <a:latin typeface="HGS明朝B" panose="02020800000000000000" pitchFamily="18" charset="-128"/>
                  <a:ea typeface="HGS明朝B" panose="02020800000000000000" pitchFamily="18" charset="-128"/>
                  <a:cs typeface="Open Sans" pitchFamily="34" charset="-120"/>
                </a:rPr>
                <a:t>自主練習や介助指導、住宅改修や福祉用具を提案し患者さまの自立を支援します。</a:t>
              </a:r>
              <a:endParaRPr lang="en-US" sz="1292" dirty="0">
                <a:solidFill>
                  <a:prstClr val="black"/>
                </a:solidFill>
                <a:latin typeface="HGS明朝B" panose="02020800000000000000" pitchFamily="18" charset="-128"/>
                <a:ea typeface="HGS明朝B" panose="02020800000000000000" pitchFamily="18" charset="-128"/>
              </a:endParaRPr>
            </a:p>
          </p:txBody>
        </p:sp>
      </p:grpSp>
      <p:pic>
        <p:nvPicPr>
          <p:cNvPr id="30" name="Image 3" descr="preencoded.png">
            <a:extLst>
              <a:ext uri="{FF2B5EF4-FFF2-40B4-BE49-F238E27FC236}">
                <a16:creationId xmlns:a16="http://schemas.microsoft.com/office/drawing/2014/main" id="{18028828-404D-A335-0EF4-8DDAD15CC4A8}"/>
              </a:ext>
            </a:extLst>
          </p:cNvPr>
          <p:cNvPicPr>
            <a:picLocks noChangeAspect="1"/>
          </p:cNvPicPr>
          <p:nvPr/>
        </p:nvPicPr>
        <p:blipFill>
          <a:blip r:embed="rId9"/>
          <a:stretch>
            <a:fillRect/>
          </a:stretch>
        </p:blipFill>
        <p:spPr>
          <a:xfrm>
            <a:off x="5456475" y="4409579"/>
            <a:ext cx="417810" cy="417810"/>
          </a:xfrm>
          <a:prstGeom prst="rect">
            <a:avLst/>
          </a:prstGeom>
        </p:spPr>
      </p:pic>
      <p:pic>
        <p:nvPicPr>
          <p:cNvPr id="32" name="図 31">
            <a:extLst>
              <a:ext uri="{FF2B5EF4-FFF2-40B4-BE49-F238E27FC236}">
                <a16:creationId xmlns:a16="http://schemas.microsoft.com/office/drawing/2014/main" id="{9EE22EBE-B2FB-AAA1-13D5-EDD02A1A83A3}"/>
              </a:ext>
            </a:extLst>
          </p:cNvPr>
          <p:cNvPicPr>
            <a:picLocks noChangeAspect="1"/>
          </p:cNvPicPr>
          <p:nvPr/>
        </p:nvPicPr>
        <p:blipFill>
          <a:blip r:embed="rId10"/>
          <a:stretch>
            <a:fillRect/>
          </a:stretch>
        </p:blipFill>
        <p:spPr>
          <a:xfrm>
            <a:off x="5456475" y="5388948"/>
            <a:ext cx="417810" cy="417810"/>
          </a:xfrm>
          <a:prstGeom prst="rect">
            <a:avLst/>
          </a:prstGeom>
        </p:spPr>
      </p:pic>
      <p:pic>
        <p:nvPicPr>
          <p:cNvPr id="34" name="図 33">
            <a:extLst>
              <a:ext uri="{FF2B5EF4-FFF2-40B4-BE49-F238E27FC236}">
                <a16:creationId xmlns:a16="http://schemas.microsoft.com/office/drawing/2014/main" id="{A74BB932-2972-DF07-0A33-060253AE638B}"/>
              </a:ext>
            </a:extLst>
          </p:cNvPr>
          <p:cNvPicPr>
            <a:picLocks noChangeAspect="1"/>
          </p:cNvPicPr>
          <p:nvPr/>
        </p:nvPicPr>
        <p:blipFill>
          <a:blip r:embed="rId11"/>
          <a:stretch>
            <a:fillRect/>
          </a:stretch>
        </p:blipFill>
        <p:spPr>
          <a:xfrm>
            <a:off x="5456475" y="2349025"/>
            <a:ext cx="417810" cy="417810"/>
          </a:xfrm>
          <a:prstGeom prst="rect">
            <a:avLst/>
          </a:prstGeom>
        </p:spPr>
      </p:pic>
      <p:pic>
        <p:nvPicPr>
          <p:cNvPr id="38" name="図 37">
            <a:extLst>
              <a:ext uri="{FF2B5EF4-FFF2-40B4-BE49-F238E27FC236}">
                <a16:creationId xmlns:a16="http://schemas.microsoft.com/office/drawing/2014/main" id="{5275166E-4B8F-2571-41A9-E7C8513EF618}"/>
              </a:ext>
            </a:extLst>
          </p:cNvPr>
          <p:cNvPicPr>
            <a:picLocks noChangeAspect="1"/>
          </p:cNvPicPr>
          <p:nvPr/>
        </p:nvPicPr>
        <p:blipFill>
          <a:blip r:embed="rId12"/>
          <a:stretch>
            <a:fillRect/>
          </a:stretch>
        </p:blipFill>
        <p:spPr>
          <a:xfrm>
            <a:off x="5456475" y="3406093"/>
            <a:ext cx="417810" cy="417810"/>
          </a:xfrm>
          <a:prstGeom prst="rect">
            <a:avLst/>
          </a:prstGeom>
        </p:spPr>
      </p:pic>
      <p:sp>
        <p:nvSpPr>
          <p:cNvPr id="7" name="正方形/長方形 6">
            <a:extLst>
              <a:ext uri="{FF2B5EF4-FFF2-40B4-BE49-F238E27FC236}">
                <a16:creationId xmlns:a16="http://schemas.microsoft.com/office/drawing/2014/main" id="{E3627B3E-CB8D-9B0B-F235-46015497741C}"/>
              </a:ext>
            </a:extLst>
          </p:cNvPr>
          <p:cNvSpPr/>
          <p:nvPr/>
        </p:nvSpPr>
        <p:spPr>
          <a:xfrm>
            <a:off x="10100931" y="6290930"/>
            <a:ext cx="2082209" cy="567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ja-JP" altLang="en-US" sz="1500">
              <a:solidFill>
                <a:prstClr val="white"/>
              </a:solidFill>
              <a:latin typeface="Calibri" panose="020F0502020204030204"/>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426</Words>
  <PresentationFormat>ワイド画面</PresentationFormat>
  <Paragraphs>40</Paragraphs>
  <Slides>3</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vt:i4>
      </vt:variant>
    </vt:vector>
  </HeadingPairs>
  <TitlesOfParts>
    <vt:vector size="13" baseType="lpstr">
      <vt:lpstr>HGS明朝B</vt:lpstr>
      <vt:lpstr>Meiryo UI</vt:lpstr>
      <vt:lpstr>ＭＳ ゴシック</vt:lpstr>
      <vt:lpstr>游ゴシック</vt:lpstr>
      <vt:lpstr>游ゴシック Light</vt:lpstr>
      <vt:lpstr>Arial</vt:lpstr>
      <vt:lpstr>Calibri</vt:lpstr>
      <vt:lpstr>Calibri Light</vt:lpstr>
      <vt:lpstr>Office テーマ</vt:lpstr>
      <vt:lpstr>Office Theme</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2024-11-11T01:06:13Z</dcterms:created>
  <dcterms:modified xsi:type="dcterms:W3CDTF">2025-02-28T10:47:43Z</dcterms:modified>
</cp:coreProperties>
</file>