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014" r:id="rId2"/>
    <p:sldId id="2011"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D18E"/>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72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91B47193-D316-4360-86F0-954813F8D94E}" type="datetimeFigureOut">
              <a:rPr kumimoji="1" lang="ja-JP" altLang="en-US" smtClean="0"/>
              <a:t>2025/3/19</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530B6C49-990D-498E-8F25-5F903278684A}" type="slidenum">
              <a:rPr kumimoji="1" lang="ja-JP" altLang="en-US" smtClean="0"/>
              <a:t>‹#›</a:t>
            </a:fld>
            <a:endParaRPr kumimoji="1" lang="ja-JP" altLang="en-US"/>
          </a:p>
        </p:txBody>
      </p:sp>
    </p:spTree>
    <p:extLst>
      <p:ext uri="{BB962C8B-B14F-4D97-AF65-F5344CB8AC3E}">
        <p14:creationId xmlns:p14="http://schemas.microsoft.com/office/powerpoint/2010/main" val="5176947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5DAC50-F08F-4745-88D8-4DB4ADE4FACC}" type="slidenum">
              <a:rPr kumimoji="1" lang="ja-JP" altLang="en-US" smtClean="0"/>
              <a:t>1</a:t>
            </a:fld>
            <a:endParaRPr kumimoji="1" lang="ja-JP" altLang="en-US" dirty="0"/>
          </a:p>
        </p:txBody>
      </p:sp>
    </p:spTree>
    <p:extLst>
      <p:ext uri="{BB962C8B-B14F-4D97-AF65-F5344CB8AC3E}">
        <p14:creationId xmlns:p14="http://schemas.microsoft.com/office/powerpoint/2010/main" val="65553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192826C-73C0-42D0-BEB4-8D5988974876}" type="slidenum">
              <a:rPr kumimoji="1" lang="ja-JP" altLang="en-US" smtClean="0"/>
              <a:t>2</a:t>
            </a:fld>
            <a:endParaRPr kumimoji="1" lang="ja-JP" altLang="en-US"/>
          </a:p>
        </p:txBody>
      </p:sp>
    </p:spTree>
    <p:extLst>
      <p:ext uri="{BB962C8B-B14F-4D97-AF65-F5344CB8AC3E}">
        <p14:creationId xmlns:p14="http://schemas.microsoft.com/office/powerpoint/2010/main" val="4182137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762836-1ACF-4E08-893E-5B8C44A5411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07AB626-D3A2-4C4B-8831-4528E0E07F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70FF0CB-C9E7-4872-9071-425423B25D40}"/>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13C5FE9E-E87B-4507-B2FD-0C9CFCE9683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7E1C003-C7B5-4479-8403-0FF135B48F1D}"/>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1904173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252A84-95A7-49A6-9DE5-C48ADA30353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17BFA5E-30F2-496F-B38F-E0D94BBCCD9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D293C65-75F3-4064-99C6-018865DC3D81}"/>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F141A3A4-0624-411B-8E38-30D0E2C035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A5298C-940B-4FCB-AA61-DFDFE5536E7C}"/>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260304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27563F4-1F73-4F5D-B043-0F25E93C2A7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A63BC2E-D0E2-472D-BEBB-8D446BA0195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58BE6E4-F4A9-48A9-924F-BBF27CFDCD3D}"/>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FBE8C106-3AE2-41FE-BAF6-0F865ABAB50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EB53B26-ADCA-4C9E-83EC-64320F028033}"/>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4131736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799108-55D6-45FB-975F-D391B961644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FEE81BE-6497-4535-980A-8C033A9C5EE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EB9B78C-E11D-42D7-89FC-18F940F8CC16}"/>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D8051EE1-EB0C-4486-AF68-3D4B3000ED2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957954D-00CF-4C2B-ADF4-43953FF82E44}"/>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968319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748C1F-E9B6-4750-BA7C-3BB1DDB534C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4E658DD-2295-4C3C-9669-B5F5A85C61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B8B6923-14DB-43BC-9D69-91B10CBE4E61}"/>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C278E624-7721-4600-956A-ECAB0EAD2D4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761978D-9CD1-4946-A3CD-0FAE5F9675CD}"/>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3838753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B8A9E3-FD72-450F-8EEF-6BB1AB23ABA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12A9065-C989-4916-BB10-F396002A0F5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85EB332-0823-4237-ACDC-EF88AF345A6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3DE3828-5B7D-4724-8B49-5DA50BB32922}"/>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107EE9A9-E99E-438E-AFFF-4A5D91A0E31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321F2A3-2EB0-4A0E-A191-59E252F27080}"/>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3933503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CA5450-A926-495C-A06E-49B5ABD0D2C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566A413-E17D-4F29-9C7D-1411F0B2B8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3894BEE-C7B5-49EB-BE64-B5A1C330279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D044619-A2E5-4BA5-9A64-397091E8F4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5C1050E-DED7-4DDA-80A6-6D72B6FDD64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C02017C-8DE5-498F-82CD-A8AF3F8E7741}"/>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8" name="フッター プレースホルダー 7">
            <a:extLst>
              <a:ext uri="{FF2B5EF4-FFF2-40B4-BE49-F238E27FC236}">
                <a16:creationId xmlns:a16="http://schemas.microsoft.com/office/drawing/2014/main" id="{6F7558F0-A41B-4C83-8F74-C3959B70EFF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C942F3D-C4D2-4F79-BE04-03784E30D351}"/>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945140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95A12C-1D44-45EB-9E05-4E1C42A0F2B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5BD1425-B0DC-4722-9111-2890E0F52717}"/>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4" name="フッター プレースホルダー 3">
            <a:extLst>
              <a:ext uri="{FF2B5EF4-FFF2-40B4-BE49-F238E27FC236}">
                <a16:creationId xmlns:a16="http://schemas.microsoft.com/office/drawing/2014/main" id="{E4CC2E7B-C5FE-4FF1-8F20-47B225A2EA2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111F3DA-0259-4733-A663-172AD3E87D3D}"/>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891489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4823A74-A14F-4F3D-8986-300DB1811E8B}"/>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3" name="フッター プレースホルダー 2">
            <a:extLst>
              <a:ext uri="{FF2B5EF4-FFF2-40B4-BE49-F238E27FC236}">
                <a16:creationId xmlns:a16="http://schemas.microsoft.com/office/drawing/2014/main" id="{13286535-11A5-464B-B483-038200FB254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7826548-0B7C-496B-877C-2863077933C1}"/>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768919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541A67-E4BE-4FC6-8666-15F719C3CBD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5A5FA2A-1A7E-4B03-8E3D-A183CA4552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B1E7EF8-A261-4964-92C6-F90FCB8991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0F4863D-3033-4E5E-8867-D1381AA66767}"/>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E16309BF-0CBA-440D-9F57-2ED676CE59C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8F14B21-12F9-473E-8D04-CDCED47B71A6}"/>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2813665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D3166F-4042-47D7-9E68-488786D1601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C153B5B-FB09-47F4-90AF-8713AE60E5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AD9B7AA-6E0C-430D-9258-4AB5BEA871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2E54B5A-E30F-47C2-9EF2-27336C8B31A2}"/>
              </a:ext>
            </a:extLst>
          </p:cNvPr>
          <p:cNvSpPr>
            <a:spLocks noGrp="1"/>
          </p:cNvSpPr>
          <p:nvPr>
            <p:ph type="dt" sz="half" idx="10"/>
          </p:nvPr>
        </p:nvSpPr>
        <p:spPr/>
        <p:txBody>
          <a:bodyPr/>
          <a:lstStyle/>
          <a:p>
            <a:fld id="{D818BA97-C882-4AD7-9CF8-33655C4B56A7}"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0188F724-5478-4239-8B95-396C5FEAF98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E9C3F84-1C6C-454E-A6DC-E18F90CFC22F}"/>
              </a:ext>
            </a:extLst>
          </p:cNvPr>
          <p:cNvSpPr>
            <a:spLocks noGrp="1"/>
          </p:cNvSpPr>
          <p:nvPr>
            <p:ph type="sldNum" sz="quarter" idx="12"/>
          </p:nvPr>
        </p:nvSpPr>
        <p:spPr/>
        <p:txBody>
          <a:body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2369883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0E4F290-6D91-4285-AB7C-599A4C456C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861EEE4-BBDA-46F7-BC46-8A510BD427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9D6C4C4-BCA3-4246-B529-0C67881553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18BA97-C882-4AD7-9CF8-33655C4B56A7}"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E6121705-B505-49CF-8002-C9CD04F0B3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495F436-EE8F-44A7-8811-ECEB6AD075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924399-E05A-43E2-9B55-43A58DD9D997}" type="slidenum">
              <a:rPr kumimoji="1" lang="ja-JP" altLang="en-US" smtClean="0"/>
              <a:t>‹#›</a:t>
            </a:fld>
            <a:endParaRPr kumimoji="1" lang="ja-JP" altLang="en-US"/>
          </a:p>
        </p:txBody>
      </p:sp>
    </p:spTree>
    <p:extLst>
      <p:ext uri="{BB962C8B-B14F-4D97-AF65-F5344CB8AC3E}">
        <p14:creationId xmlns:p14="http://schemas.microsoft.com/office/powerpoint/2010/main" val="3327076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430649"/>
          </a:xfrm>
          <a:solidFill>
            <a:srgbClr val="0070C0"/>
          </a:solidFill>
        </p:spPr>
        <p:txBody>
          <a:bodyPr>
            <a:normAutofit/>
          </a:bodyPr>
          <a:lstStyle/>
          <a:p>
            <a:pPr algn="ctr">
              <a:lnSpc>
                <a:spcPct val="100000"/>
              </a:lnSpc>
            </a:pPr>
            <a:r>
              <a:rPr lang="ja-JP" altLang="en-US" sz="1400" dirty="0">
                <a:solidFill>
                  <a:schemeClr val="bg1"/>
                </a:solidFill>
                <a:latin typeface="Meiryo UI" panose="020B0604030504040204" pitchFamily="50" charset="-128"/>
                <a:ea typeface="Meiryo UI" panose="020B0604030504040204" pitchFamily="50" charset="-128"/>
              </a:rPr>
              <a:t>「再生から成長へ　</a:t>
            </a:r>
            <a:r>
              <a:rPr lang="en-US" altLang="ja-JP" sz="1400" dirty="0">
                <a:solidFill>
                  <a:schemeClr val="bg1"/>
                </a:solidFill>
                <a:latin typeface="Meiryo UI" panose="020B0604030504040204" pitchFamily="50" charset="-128"/>
                <a:ea typeface="Meiryo UI" panose="020B0604030504040204" pitchFamily="50" charset="-128"/>
              </a:rPr>
              <a:t>OSAKA</a:t>
            </a:r>
            <a:r>
              <a:rPr lang="ja-JP" altLang="en-US" sz="1400" dirty="0">
                <a:solidFill>
                  <a:schemeClr val="bg1"/>
                </a:solidFill>
                <a:latin typeface="Meiryo UI" panose="020B0604030504040204" pitchFamily="50" charset="-128"/>
                <a:ea typeface="Meiryo UI" panose="020B0604030504040204" pitchFamily="50" charset="-128"/>
              </a:rPr>
              <a:t>人材活躍推進プロジェクト（令和４～６年度）」について</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39" name="四角形: 角を丸くする 38">
            <a:extLst>
              <a:ext uri="{FF2B5EF4-FFF2-40B4-BE49-F238E27FC236}">
                <a16:creationId xmlns:a16="http://schemas.microsoft.com/office/drawing/2014/main" id="{96289BF3-12F5-418F-967D-94B90333FDDD}"/>
              </a:ext>
            </a:extLst>
          </p:cNvPr>
          <p:cNvSpPr/>
          <p:nvPr/>
        </p:nvSpPr>
        <p:spPr>
          <a:xfrm>
            <a:off x="946956" y="1643339"/>
            <a:ext cx="4400548" cy="64799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・人口が減少する一方で、コロナの収束後、</a:t>
            </a:r>
            <a:r>
              <a:rPr kumimoji="1" lang="ja-JP" altLang="en-US" sz="1200" dirty="0">
                <a:solidFill>
                  <a:schemeClr val="tx1"/>
                </a:solidFill>
                <a:latin typeface="Meiryo UI" panose="020B0604030504040204" pitchFamily="50" charset="-128"/>
                <a:ea typeface="Meiryo UI" panose="020B0604030504040204" pitchFamily="50" charset="-128"/>
              </a:rPr>
              <a:t>人手不足がさらに深刻化</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40" name="四角形: 角を丸くする 39">
            <a:extLst>
              <a:ext uri="{FF2B5EF4-FFF2-40B4-BE49-F238E27FC236}">
                <a16:creationId xmlns:a16="http://schemas.microsoft.com/office/drawing/2014/main" id="{C9E492E9-9253-4D00-8CE5-FF6008231675}"/>
              </a:ext>
            </a:extLst>
          </p:cNvPr>
          <p:cNvSpPr/>
          <p:nvPr/>
        </p:nvSpPr>
        <p:spPr>
          <a:xfrm>
            <a:off x="946956" y="3183367"/>
            <a:ext cx="4400546" cy="1556400"/>
          </a:xfrm>
          <a:prstGeom prst="roundRect">
            <a:avLst>
              <a:gd name="adj" fmla="val 52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・製造、運輸、建設、インバウンド関連分野に、どのような仕事があり、</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どのようなキャリアパスになっているのかなどを明示できておらず、求職</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者にとって、自身に適した仕事があるかどうかわかりにくい</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・職種志向は、体験や見学などの機会が無ければ拡大することが困難</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であり、かつ、体験後の振り返りが重要</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・業界未経験者には、リスキリング支援が特に必要</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4" name="四角形: 角を丸くする 43">
            <a:extLst>
              <a:ext uri="{FF2B5EF4-FFF2-40B4-BE49-F238E27FC236}">
                <a16:creationId xmlns:a16="http://schemas.microsoft.com/office/drawing/2014/main" id="{47E3D9C3-FA37-4DE5-9ABD-5482C495EE8E}"/>
              </a:ext>
            </a:extLst>
          </p:cNvPr>
          <p:cNvSpPr/>
          <p:nvPr/>
        </p:nvSpPr>
        <p:spPr>
          <a:xfrm>
            <a:off x="946956" y="5612235"/>
            <a:ext cx="4400549" cy="67950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・コロナの収束後、オンラインで開催するしごと体験や交流会等への参</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加者が減少するなど、オンラインの支援メニューでニーズのばらつきが　</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見られる</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5" name="四角形: 角を丸くする 44">
            <a:extLst>
              <a:ext uri="{FF2B5EF4-FFF2-40B4-BE49-F238E27FC236}">
                <a16:creationId xmlns:a16="http://schemas.microsoft.com/office/drawing/2014/main" id="{0EC3BCDE-5CC4-4426-8A13-AC4184645A61}"/>
              </a:ext>
            </a:extLst>
          </p:cNvPr>
          <p:cNvSpPr/>
          <p:nvPr/>
        </p:nvSpPr>
        <p:spPr>
          <a:xfrm>
            <a:off x="946956" y="2403572"/>
            <a:ext cx="4400549" cy="667561"/>
          </a:xfrm>
          <a:prstGeom prst="roundRect">
            <a:avLst>
              <a:gd name="adj" fmla="val 1069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・求職者は、良好な人間関係づくりや手厚い研修体制を整備している　</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企業、年間休日</a:t>
            </a:r>
            <a:r>
              <a:rPr kumimoji="1" lang="en-US" altLang="ja-JP" sz="1200" dirty="0">
                <a:solidFill>
                  <a:schemeClr val="tx1"/>
                </a:solidFill>
                <a:latin typeface="Meiryo UI" panose="020B0604030504040204" pitchFamily="50" charset="-128"/>
                <a:ea typeface="Meiryo UI" panose="020B0604030504040204" pitchFamily="50" charset="-128"/>
              </a:rPr>
              <a:t>120</a:t>
            </a:r>
            <a:r>
              <a:rPr kumimoji="1" lang="ja-JP" altLang="en-US" sz="1200" dirty="0">
                <a:solidFill>
                  <a:schemeClr val="tx1"/>
                </a:solidFill>
                <a:latin typeface="Meiryo UI" panose="020B0604030504040204" pitchFamily="50" charset="-128"/>
                <a:ea typeface="Meiryo UI" panose="020B0604030504040204" pitchFamily="50" charset="-128"/>
              </a:rPr>
              <a:t>日以上の企業を希望する傾向が強い</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46" name="角丸四角形 9">
            <a:extLst>
              <a:ext uri="{FF2B5EF4-FFF2-40B4-BE49-F238E27FC236}">
                <a16:creationId xmlns:a16="http://schemas.microsoft.com/office/drawing/2014/main" id="{AE1CE808-40DB-49B6-90BC-D3A9614FB99B}"/>
              </a:ext>
            </a:extLst>
          </p:cNvPr>
          <p:cNvSpPr/>
          <p:nvPr/>
        </p:nvSpPr>
        <p:spPr>
          <a:xfrm>
            <a:off x="0" y="2535447"/>
            <a:ext cx="900000" cy="412194"/>
          </a:xfrm>
          <a:prstGeom prst="roundRect">
            <a:avLst>
              <a:gd name="adj" fmla="val 18177"/>
            </a:avLst>
          </a:prstGeom>
          <a:solidFill>
            <a:schemeClr val="accent6">
              <a:lumMod val="75000"/>
            </a:schemeClr>
          </a:solidFill>
        </p:spPr>
        <p:style>
          <a:lnRef idx="1">
            <a:schemeClr val="accent6"/>
          </a:lnRef>
          <a:fillRef idx="2">
            <a:schemeClr val="accent6"/>
          </a:fillRef>
          <a:effectRef idx="1">
            <a:schemeClr val="accent6"/>
          </a:effectRef>
          <a:fontRef idx="minor">
            <a:schemeClr val="dk1"/>
          </a:fontRef>
        </p:style>
        <p:txBody>
          <a:bodyPr wrap="square" lIns="0" tIns="0" rIns="0" bIns="0">
            <a:spAutoFit/>
          </a:bodyPr>
          <a:lstStyle/>
          <a:p>
            <a:pPr algn="ctr">
              <a:spcAft>
                <a:spcPts val="0"/>
              </a:spcAft>
            </a:pPr>
            <a:r>
              <a:rPr lang="ja-JP" altLang="en-US" sz="1200" kern="100" dirty="0">
                <a:solidFill>
                  <a:schemeClr val="bg1"/>
                </a:solidFill>
                <a:latin typeface="Meiryo UI" panose="020B0604030504040204" pitchFamily="50" charset="-128"/>
                <a:ea typeface="Meiryo UI" panose="020B0604030504040204" pitchFamily="50" charset="-128"/>
                <a:cs typeface="Courier New" panose="02070309020205020404" pitchFamily="49" charset="0"/>
              </a:rPr>
              <a:t>求職者・</a:t>
            </a:r>
            <a:endParaRPr lang="en-US" altLang="ja-JP" sz="1200" kern="100" dirty="0">
              <a:solidFill>
                <a:schemeClr val="bg1"/>
              </a:solidFill>
              <a:latin typeface="Meiryo UI" panose="020B0604030504040204" pitchFamily="50" charset="-128"/>
              <a:ea typeface="Meiryo UI" panose="020B0604030504040204" pitchFamily="50" charset="-128"/>
              <a:cs typeface="Courier New" panose="02070309020205020404" pitchFamily="49" charset="0"/>
            </a:endParaRPr>
          </a:p>
          <a:p>
            <a:pPr algn="ctr">
              <a:spcAft>
                <a:spcPts val="0"/>
              </a:spcAft>
            </a:pPr>
            <a:r>
              <a:rPr lang="ja-JP" altLang="en-US" sz="1200" kern="100" dirty="0">
                <a:solidFill>
                  <a:schemeClr val="bg1"/>
                </a:solidFill>
                <a:latin typeface="Meiryo UI" panose="020B0604030504040204" pitchFamily="50" charset="-128"/>
                <a:ea typeface="Meiryo UI" panose="020B0604030504040204" pitchFamily="50" charset="-128"/>
                <a:cs typeface="Courier New" panose="02070309020205020404" pitchFamily="49" charset="0"/>
              </a:rPr>
              <a:t>在職者</a:t>
            </a:r>
            <a:endParaRPr lang="ja-JP" altLang="ja-JP" sz="1200" kern="100" dirty="0">
              <a:solidFill>
                <a:schemeClr val="bg1"/>
              </a:solidFill>
              <a:latin typeface="Meiryo UI" panose="020B0604030504040204" pitchFamily="50" charset="-128"/>
              <a:ea typeface="Meiryo UI" panose="020B0604030504040204" pitchFamily="50" charset="-128"/>
              <a:cs typeface="Courier New" panose="02070309020205020404" pitchFamily="49" charset="0"/>
            </a:endParaRPr>
          </a:p>
        </p:txBody>
      </p:sp>
      <p:sp>
        <p:nvSpPr>
          <p:cNvPr id="47" name="四角形: 角を丸くする 46">
            <a:extLst>
              <a:ext uri="{FF2B5EF4-FFF2-40B4-BE49-F238E27FC236}">
                <a16:creationId xmlns:a16="http://schemas.microsoft.com/office/drawing/2014/main" id="{6547B841-938D-4F52-9281-11C8B865C95A}"/>
              </a:ext>
            </a:extLst>
          </p:cNvPr>
          <p:cNvSpPr/>
          <p:nvPr/>
        </p:nvSpPr>
        <p:spPr>
          <a:xfrm>
            <a:off x="5795140" y="1643339"/>
            <a:ext cx="6300000" cy="6480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r>
              <a:rPr lang="ja-JP" altLang="en-US" sz="1200" dirty="0">
                <a:solidFill>
                  <a:schemeClr val="tx1"/>
                </a:solidFill>
                <a:latin typeface="メイリオ" panose="020B0604030504040204" pitchFamily="50" charset="-128"/>
                <a:ea typeface="メイリオ" panose="020B0604030504040204" pitchFamily="50" charset="-128"/>
              </a:rPr>
              <a:t>・求職活動を行っていない女性や高齢者の就業意欲喚起に取り組むとともに、企業に対</a:t>
            </a:r>
            <a:endParaRPr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し、女性や高齢者の受入れが進むよう職場環境の改善等を支援することにより、人材</a:t>
            </a:r>
            <a:endParaRPr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確保につなげる</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48" name="四角形: 角を丸くする 47">
            <a:extLst>
              <a:ext uri="{FF2B5EF4-FFF2-40B4-BE49-F238E27FC236}">
                <a16:creationId xmlns:a16="http://schemas.microsoft.com/office/drawing/2014/main" id="{7FFEBAF1-AB43-4E4F-8339-B653865418EA}"/>
              </a:ext>
            </a:extLst>
          </p:cNvPr>
          <p:cNvSpPr/>
          <p:nvPr/>
        </p:nvSpPr>
        <p:spPr>
          <a:xfrm>
            <a:off x="5795140" y="3174931"/>
            <a:ext cx="6303946" cy="1556400"/>
          </a:xfrm>
          <a:prstGeom prst="roundRect">
            <a:avLst>
              <a:gd name="adj" fmla="val 451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kumimoji="1" lang="ja-JP" altLang="en-US" sz="1200" dirty="0">
                <a:solidFill>
                  <a:schemeClr val="tx1"/>
                </a:solidFill>
                <a:latin typeface="メイリオ" panose="020B0604030504040204" pitchFamily="50" charset="-128"/>
                <a:ea typeface="メイリオ" panose="020B0604030504040204" pitchFamily="50" charset="-128"/>
              </a:rPr>
              <a:t>・４分野を職業ごとに細分化し、業務内容や働く魅力、キャリアパスなどを見える化する</a:t>
            </a:r>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a:t>
            </a:r>
            <a:r>
              <a:rPr kumimoji="1" lang="ja-JP" altLang="en-US" sz="1200" dirty="0">
                <a:solidFill>
                  <a:schemeClr val="tx1"/>
                </a:solidFill>
                <a:latin typeface="メイリオ" panose="020B0604030504040204" pitchFamily="50" charset="-128"/>
                <a:ea typeface="メイリオ" panose="020B0604030504040204" pitchFamily="50" charset="-128"/>
              </a:rPr>
              <a:t>ことで、「この仕事であればできそう」という発見につなげる</a:t>
            </a:r>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・先端技術（</a:t>
            </a:r>
            <a:r>
              <a:rPr lang="en-US" altLang="ja-JP" sz="1200" dirty="0">
                <a:solidFill>
                  <a:schemeClr val="tx1"/>
                </a:solidFill>
                <a:latin typeface="メイリオ" panose="020B0604030504040204" pitchFamily="50" charset="-128"/>
                <a:ea typeface="メイリオ" panose="020B0604030504040204" pitchFamily="50" charset="-128"/>
              </a:rPr>
              <a:t>VR</a:t>
            </a:r>
            <a:r>
              <a:rPr lang="ja-JP" altLang="en-US" sz="1200" dirty="0">
                <a:solidFill>
                  <a:schemeClr val="tx1"/>
                </a:solidFill>
                <a:latin typeface="メイリオ" panose="020B0604030504040204" pitchFamily="50" charset="-128"/>
                <a:ea typeface="メイリオ" panose="020B0604030504040204" pitchFamily="50" charset="-128"/>
              </a:rPr>
              <a:t>、ドローン、遠隔操作等）の体験・見学や、多様な職業を常時体験・見</a:t>
            </a:r>
            <a:endParaRPr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学できるよう、受入企業のデータベース化を行う。また、しごと体験については受入企</a:t>
            </a:r>
            <a:endParaRPr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業による体験者の評価を導入する</a:t>
            </a:r>
            <a:endParaRPr lang="en-US" altLang="ja-JP" sz="12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・リスキリングの相談窓口を設置するとともに、４分野</a:t>
            </a:r>
            <a:r>
              <a:rPr lang="ja-JP" altLang="en-US" sz="1200" dirty="0">
                <a:solidFill>
                  <a:schemeClr val="tx1"/>
                </a:solidFill>
                <a:latin typeface="メイリオ" panose="020B0604030504040204" pitchFamily="50" charset="-128"/>
                <a:ea typeface="メイリオ" panose="020B0604030504040204" pitchFamily="50" charset="-128"/>
              </a:rPr>
              <a:t>に</a:t>
            </a:r>
            <a:r>
              <a:rPr kumimoji="1" lang="ja-JP" altLang="en-US" sz="1200" dirty="0">
                <a:solidFill>
                  <a:schemeClr val="tx1"/>
                </a:solidFill>
                <a:latin typeface="メイリオ" panose="020B0604030504040204" pitchFamily="50" charset="-128"/>
                <a:ea typeface="メイリオ" panose="020B0604030504040204" pitchFamily="50" charset="-128"/>
              </a:rPr>
              <a:t>必要なリスキリング支援を実施</a:t>
            </a:r>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a:t>
            </a:r>
            <a:r>
              <a:rPr kumimoji="1" lang="ja-JP" altLang="en-US" sz="1200" dirty="0">
                <a:solidFill>
                  <a:schemeClr val="tx1"/>
                </a:solidFill>
                <a:latin typeface="メイリオ" panose="020B0604030504040204" pitchFamily="50" charset="-128"/>
                <a:ea typeface="メイリオ" panose="020B0604030504040204" pitchFamily="50" charset="-128"/>
              </a:rPr>
              <a:t>する</a:t>
            </a:r>
          </a:p>
        </p:txBody>
      </p:sp>
      <p:sp>
        <p:nvSpPr>
          <p:cNvPr id="49" name="四角形: 角を丸くする 48">
            <a:extLst>
              <a:ext uri="{FF2B5EF4-FFF2-40B4-BE49-F238E27FC236}">
                <a16:creationId xmlns:a16="http://schemas.microsoft.com/office/drawing/2014/main" id="{008E525B-36C7-4B06-9842-5BB1D234B46B}"/>
              </a:ext>
            </a:extLst>
          </p:cNvPr>
          <p:cNvSpPr/>
          <p:nvPr/>
        </p:nvSpPr>
        <p:spPr>
          <a:xfrm>
            <a:off x="946956" y="4852001"/>
            <a:ext cx="4400549" cy="64799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・合同企業説明会を開催しても、訪問者が少ないブースがある</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50" name="四角形: 角を丸くする 49">
            <a:extLst>
              <a:ext uri="{FF2B5EF4-FFF2-40B4-BE49-F238E27FC236}">
                <a16:creationId xmlns:a16="http://schemas.microsoft.com/office/drawing/2014/main" id="{2E74ED45-E0CB-45C1-9B31-4EA4DDE22478}"/>
              </a:ext>
            </a:extLst>
          </p:cNvPr>
          <p:cNvSpPr/>
          <p:nvPr/>
        </p:nvSpPr>
        <p:spPr>
          <a:xfrm>
            <a:off x="5795140" y="5614924"/>
            <a:ext cx="6300000" cy="6480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lang="ja-JP" altLang="en-US" sz="1200" dirty="0">
                <a:solidFill>
                  <a:schemeClr val="tx1"/>
                </a:solidFill>
                <a:latin typeface="メイリオ" panose="020B0604030504040204" pitchFamily="50" charset="-128"/>
                <a:ea typeface="メイリオ" panose="020B0604030504040204" pitchFamily="50" charset="-128"/>
              </a:rPr>
              <a:t>・しごと体験や交流会等は対面を中心とした実施に変更する。なお、キャリアカウン</a:t>
            </a:r>
            <a:endParaRPr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セリング等の個別支援については、ニーズがあるためオンラインを積極活用していく</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51" name="四角形: 角を丸くする 50">
            <a:extLst>
              <a:ext uri="{FF2B5EF4-FFF2-40B4-BE49-F238E27FC236}">
                <a16:creationId xmlns:a16="http://schemas.microsoft.com/office/drawing/2014/main" id="{198D6E1B-9B19-4BEC-B8D7-B8D4A611F5BC}"/>
              </a:ext>
            </a:extLst>
          </p:cNvPr>
          <p:cNvSpPr/>
          <p:nvPr/>
        </p:nvSpPr>
        <p:spPr>
          <a:xfrm>
            <a:off x="5795140" y="2409135"/>
            <a:ext cx="6300000" cy="6480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kumimoji="1" lang="ja-JP" altLang="en-US" sz="1200" dirty="0">
                <a:solidFill>
                  <a:schemeClr val="tx1"/>
                </a:solidFill>
                <a:latin typeface="メイリオ" panose="020B0604030504040204" pitchFamily="50" charset="-128"/>
                <a:ea typeface="メイリオ" panose="020B0604030504040204" pitchFamily="50" charset="-128"/>
              </a:rPr>
              <a:t>・求職者支援において把握したニーズを、事業主向け個社支援やセミナー企画に反映</a:t>
            </a:r>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a:t>
            </a:r>
            <a:r>
              <a:rPr kumimoji="1" lang="ja-JP" altLang="en-US" sz="1200" dirty="0">
                <a:solidFill>
                  <a:schemeClr val="tx1"/>
                </a:solidFill>
                <a:latin typeface="メイリオ" panose="020B0604030504040204" pitchFamily="50" charset="-128"/>
                <a:ea typeface="メイリオ" panose="020B0604030504040204" pitchFamily="50" charset="-128"/>
              </a:rPr>
              <a:t>することで、ニーズに応じた企業の魅力づくり等を</a:t>
            </a:r>
            <a:r>
              <a:rPr lang="ja-JP" altLang="en-US" sz="1200" dirty="0">
                <a:solidFill>
                  <a:schemeClr val="tx1"/>
                </a:solidFill>
                <a:latin typeface="メイリオ" panose="020B0604030504040204" pitchFamily="50" charset="-128"/>
                <a:ea typeface="メイリオ" panose="020B0604030504040204" pitchFamily="50" charset="-128"/>
              </a:rPr>
              <a:t>支援する</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52" name="四角形: 角を丸くする 51">
            <a:extLst>
              <a:ext uri="{FF2B5EF4-FFF2-40B4-BE49-F238E27FC236}">
                <a16:creationId xmlns:a16="http://schemas.microsoft.com/office/drawing/2014/main" id="{A0168781-CE8B-4C52-B2BD-E48E5C438E62}"/>
              </a:ext>
            </a:extLst>
          </p:cNvPr>
          <p:cNvSpPr/>
          <p:nvPr/>
        </p:nvSpPr>
        <p:spPr>
          <a:xfrm>
            <a:off x="5795140" y="4849127"/>
            <a:ext cx="6300000" cy="6480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lang="ja-JP" altLang="en-US" sz="1200" dirty="0">
                <a:solidFill>
                  <a:schemeClr val="tx1"/>
                </a:solidFill>
                <a:latin typeface="メイリオ" panose="020B0604030504040204" pitchFamily="50" charset="-128"/>
                <a:ea typeface="メイリオ" panose="020B0604030504040204" pitchFamily="50" charset="-128"/>
              </a:rPr>
              <a:t>・合同企業説明会内で、出展企業によるしごと体験イベントや若手社員によるトークイ</a:t>
            </a:r>
            <a:endParaRPr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ベント等を開催することで、これらの参加者をブースに誘導するなどの仕掛けを組み</a:t>
            </a:r>
            <a:endParaRPr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込む</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53" name="テキスト ボックス 52">
            <a:extLst>
              <a:ext uri="{FF2B5EF4-FFF2-40B4-BE49-F238E27FC236}">
                <a16:creationId xmlns:a16="http://schemas.microsoft.com/office/drawing/2014/main" id="{66912E18-4447-481B-A8F8-4267DE637FAD}"/>
              </a:ext>
            </a:extLst>
          </p:cNvPr>
          <p:cNvSpPr txBox="1"/>
          <p:nvPr/>
        </p:nvSpPr>
        <p:spPr>
          <a:xfrm>
            <a:off x="73016" y="660806"/>
            <a:ext cx="1677062" cy="307777"/>
          </a:xfrm>
          <a:prstGeom prst="rect">
            <a:avLst/>
          </a:prstGeom>
          <a:solidFill>
            <a:schemeClr val="accent1">
              <a:lumMod val="50000"/>
            </a:schemeClr>
          </a:solidFill>
        </p:spPr>
        <p:txBody>
          <a:bodyPr wrap="none" rtlCol="0">
            <a:spAutoFit/>
          </a:bodyPr>
          <a:lstStyle/>
          <a:p>
            <a:r>
              <a:rPr lang="ja-JP" altLang="en-US" sz="1400" dirty="0">
                <a:solidFill>
                  <a:schemeClr val="bg1"/>
                </a:solidFill>
                <a:latin typeface="Meiryo UI" panose="020B0604030504040204" pitchFamily="50" charset="-128"/>
                <a:ea typeface="Meiryo UI" panose="020B0604030504040204" pitchFamily="50" charset="-128"/>
              </a:rPr>
              <a:t>課題・今後の方向性</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54" name="テキスト ボックス 53">
            <a:extLst>
              <a:ext uri="{FF2B5EF4-FFF2-40B4-BE49-F238E27FC236}">
                <a16:creationId xmlns:a16="http://schemas.microsoft.com/office/drawing/2014/main" id="{3C78D3F3-0720-443C-9AEA-87A0BBD06787}"/>
              </a:ext>
            </a:extLst>
          </p:cNvPr>
          <p:cNvSpPr txBox="1"/>
          <p:nvPr/>
        </p:nvSpPr>
        <p:spPr>
          <a:xfrm>
            <a:off x="2554759" y="1259695"/>
            <a:ext cx="1184940" cy="276999"/>
          </a:xfrm>
          <a:prstGeom prst="rect">
            <a:avLst/>
          </a:prstGeom>
          <a:noFill/>
          <a:ln>
            <a:solidFill>
              <a:schemeClr val="accent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顕在化した課題</a:t>
            </a:r>
          </a:p>
        </p:txBody>
      </p:sp>
      <p:sp>
        <p:nvSpPr>
          <p:cNvPr id="55" name="テキスト ボックス 54">
            <a:extLst>
              <a:ext uri="{FF2B5EF4-FFF2-40B4-BE49-F238E27FC236}">
                <a16:creationId xmlns:a16="http://schemas.microsoft.com/office/drawing/2014/main" id="{69A11CAE-4B78-489F-BD58-2CC137F78327}"/>
              </a:ext>
            </a:extLst>
          </p:cNvPr>
          <p:cNvSpPr txBox="1"/>
          <p:nvPr/>
        </p:nvSpPr>
        <p:spPr>
          <a:xfrm>
            <a:off x="7316604" y="1259695"/>
            <a:ext cx="3130985" cy="276999"/>
          </a:xfrm>
          <a:prstGeom prst="rect">
            <a:avLst/>
          </a:prstGeom>
          <a:noFill/>
          <a:ln>
            <a:solidFill>
              <a:schemeClr val="accent1"/>
            </a:solidFill>
          </a:ln>
        </p:spPr>
        <p:txBody>
          <a:bodyPr wrap="none" rtlCol="0">
            <a:spAutoFit/>
          </a:bodyPr>
          <a:lstStyle/>
          <a:p>
            <a:r>
              <a:rPr lang="ja-JP" altLang="en-US" sz="1200" dirty="0">
                <a:latin typeface="Meiryo UI" panose="020B0604030504040204" pitchFamily="50" charset="-128"/>
                <a:ea typeface="Meiryo UI" panose="020B0604030504040204" pitchFamily="50" charset="-128"/>
              </a:rPr>
              <a:t>今後の方向性（７年度以降の新たな取組み）</a:t>
            </a:r>
            <a:endParaRPr kumimoji="1" lang="ja-JP" altLang="en-US" sz="1200" dirty="0">
              <a:latin typeface="Meiryo UI" panose="020B0604030504040204" pitchFamily="50" charset="-128"/>
              <a:ea typeface="Meiryo UI" panose="020B0604030504040204" pitchFamily="50" charset="-128"/>
            </a:endParaRPr>
          </a:p>
        </p:txBody>
      </p:sp>
      <p:sp>
        <p:nvSpPr>
          <p:cNvPr id="56" name="二等辺三角形 55">
            <a:extLst>
              <a:ext uri="{FF2B5EF4-FFF2-40B4-BE49-F238E27FC236}">
                <a16:creationId xmlns:a16="http://schemas.microsoft.com/office/drawing/2014/main" id="{595058AA-4833-4245-9B8E-5A9CE05CDCD0}"/>
              </a:ext>
            </a:extLst>
          </p:cNvPr>
          <p:cNvSpPr/>
          <p:nvPr/>
        </p:nvSpPr>
        <p:spPr>
          <a:xfrm rot="5400000">
            <a:off x="3665113" y="3860147"/>
            <a:ext cx="3800209" cy="226502"/>
          </a:xfrm>
          <a:prstGeom prs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solidFill>
            </a:endParaRPr>
          </a:p>
        </p:txBody>
      </p:sp>
      <p:sp>
        <p:nvSpPr>
          <p:cNvPr id="57" name="四角形: 角を丸くする 56">
            <a:extLst>
              <a:ext uri="{FF2B5EF4-FFF2-40B4-BE49-F238E27FC236}">
                <a16:creationId xmlns:a16="http://schemas.microsoft.com/office/drawing/2014/main" id="{00355A83-5D4E-439F-A7DF-F5DFD77994A8}"/>
              </a:ext>
            </a:extLst>
          </p:cNvPr>
          <p:cNvSpPr/>
          <p:nvPr/>
        </p:nvSpPr>
        <p:spPr>
          <a:xfrm>
            <a:off x="-11056" y="1736521"/>
            <a:ext cx="900000" cy="430649"/>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メイリオ" panose="020B0604030504040204" pitchFamily="50" charset="-128"/>
                <a:ea typeface="メイリオ" panose="020B0604030504040204" pitchFamily="50" charset="-128"/>
              </a:rPr>
              <a:t>雇用情勢</a:t>
            </a:r>
          </a:p>
        </p:txBody>
      </p:sp>
      <p:sp>
        <p:nvSpPr>
          <p:cNvPr id="58" name="四角形: 角を丸くする 57">
            <a:extLst>
              <a:ext uri="{FF2B5EF4-FFF2-40B4-BE49-F238E27FC236}">
                <a16:creationId xmlns:a16="http://schemas.microsoft.com/office/drawing/2014/main" id="{2EBFCB56-4DC5-4C7D-8B1D-1835CBE0567A}"/>
              </a:ext>
            </a:extLst>
          </p:cNvPr>
          <p:cNvSpPr/>
          <p:nvPr/>
        </p:nvSpPr>
        <p:spPr>
          <a:xfrm>
            <a:off x="11547" y="3473824"/>
            <a:ext cx="900000" cy="999148"/>
          </a:xfrm>
          <a:prstGeom prst="roundRect">
            <a:avLst>
              <a:gd name="adj" fmla="val 9495"/>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メイリオ" panose="020B0604030504040204" pitchFamily="50" charset="-128"/>
                <a:ea typeface="メイリオ" panose="020B0604030504040204" pitchFamily="50" charset="-128"/>
              </a:rPr>
              <a:t>求職者</a:t>
            </a:r>
            <a:endParaRPr lang="en-US" altLang="ja-JP" sz="1200" dirty="0">
              <a:latin typeface="メイリオ" panose="020B0604030504040204" pitchFamily="50" charset="-128"/>
              <a:ea typeface="メイリオ" panose="020B0604030504040204" pitchFamily="50" charset="-128"/>
            </a:endParaRPr>
          </a:p>
          <a:p>
            <a:pPr algn="ctr"/>
            <a:r>
              <a:rPr lang="ja-JP" altLang="en-US" sz="1200" dirty="0">
                <a:latin typeface="メイリオ" panose="020B0604030504040204" pitchFamily="50" charset="-128"/>
                <a:ea typeface="メイリオ" panose="020B0604030504040204" pitchFamily="50" charset="-128"/>
              </a:rPr>
              <a:t>支援</a:t>
            </a:r>
            <a:endParaRPr kumimoji="1" lang="ja-JP" altLang="en-US" sz="1200" dirty="0">
              <a:latin typeface="メイリオ" panose="020B0604030504040204" pitchFamily="50" charset="-128"/>
              <a:ea typeface="メイリオ" panose="020B0604030504040204" pitchFamily="50" charset="-128"/>
            </a:endParaRPr>
          </a:p>
        </p:txBody>
      </p:sp>
      <p:sp>
        <p:nvSpPr>
          <p:cNvPr id="59" name="四角形: 角を丸くする 58">
            <a:extLst>
              <a:ext uri="{FF2B5EF4-FFF2-40B4-BE49-F238E27FC236}">
                <a16:creationId xmlns:a16="http://schemas.microsoft.com/office/drawing/2014/main" id="{DCA488A2-F556-42DA-885A-0EF8D377B229}"/>
              </a:ext>
            </a:extLst>
          </p:cNvPr>
          <p:cNvSpPr/>
          <p:nvPr/>
        </p:nvSpPr>
        <p:spPr>
          <a:xfrm>
            <a:off x="-5934" y="5083728"/>
            <a:ext cx="900000" cy="999148"/>
          </a:xfrm>
          <a:prstGeom prst="roundRect">
            <a:avLst>
              <a:gd name="adj" fmla="val 12048"/>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200" dirty="0">
                <a:latin typeface="メイリオ" panose="020B0604030504040204" pitchFamily="50" charset="-128"/>
                <a:ea typeface="メイリオ" panose="020B0604030504040204" pitchFamily="50" charset="-128"/>
              </a:rPr>
              <a:t>マッチング支援</a:t>
            </a:r>
            <a:endParaRPr kumimoji="1" lang="ja-JP" altLang="en-US" sz="1200" dirty="0">
              <a:latin typeface="メイリオ" panose="020B0604030504040204" pitchFamily="50" charset="-128"/>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FEDB2DD5-0D11-4112-A67B-8229B6CF212B}"/>
              </a:ext>
            </a:extLst>
          </p:cNvPr>
          <p:cNvSpPr txBox="1"/>
          <p:nvPr/>
        </p:nvSpPr>
        <p:spPr>
          <a:xfrm>
            <a:off x="11073389" y="40820"/>
            <a:ext cx="975601" cy="288147"/>
          </a:xfrm>
          <a:prstGeom prst="rect">
            <a:avLst/>
          </a:prstGeom>
          <a:solidFill>
            <a:schemeClr val="bg1"/>
          </a:solidFill>
        </p:spPr>
        <p:txBody>
          <a:bodyPr wrap="square" lIns="72000" tIns="36000" rIns="72000" bIns="36000" rtlCol="0">
            <a:spAutoFit/>
          </a:bodyPr>
          <a:lstStyle/>
          <a:p>
            <a:pPr algn="ctr"/>
            <a:r>
              <a:rPr kumimoji="1" lang="ja-JP" altLang="en-US" sz="1400" dirty="0">
                <a:latin typeface="Meiryo UI" panose="020B0604030504040204" pitchFamily="50" charset="-128"/>
                <a:ea typeface="Meiryo UI" panose="020B0604030504040204" pitchFamily="50" charset="-128"/>
              </a:rPr>
              <a:t>資料</a:t>
            </a:r>
            <a:r>
              <a:rPr kumimoji="1" lang="en-US" altLang="ja-JP" sz="1400" dirty="0">
                <a:latin typeface="Meiryo UI" panose="020B0604030504040204" pitchFamily="50" charset="-128"/>
                <a:ea typeface="Meiryo UI" panose="020B0604030504040204" pitchFamily="50" charset="-128"/>
              </a:rPr>
              <a:t>2-1</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62297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矢印: 右 42">
            <a:extLst>
              <a:ext uri="{FF2B5EF4-FFF2-40B4-BE49-F238E27FC236}">
                <a16:creationId xmlns:a16="http://schemas.microsoft.com/office/drawing/2014/main" id="{E517BD57-FA4E-3A52-60B6-98A3C95E1543}"/>
              </a:ext>
            </a:extLst>
          </p:cNvPr>
          <p:cNvSpPr/>
          <p:nvPr/>
        </p:nvSpPr>
        <p:spPr>
          <a:xfrm>
            <a:off x="630874" y="3923922"/>
            <a:ext cx="231277" cy="484632"/>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78" name="タイトル 1">
            <a:extLst>
              <a:ext uri="{FF2B5EF4-FFF2-40B4-BE49-F238E27FC236}">
                <a16:creationId xmlns:a16="http://schemas.microsoft.com/office/drawing/2014/main" id="{54C0D4B1-FBD5-4349-BA4D-8841376D3969}"/>
              </a:ext>
            </a:extLst>
          </p:cNvPr>
          <p:cNvSpPr txBox="1">
            <a:spLocks/>
          </p:cNvSpPr>
          <p:nvPr/>
        </p:nvSpPr>
        <p:spPr>
          <a:xfrm>
            <a:off x="0" y="11402"/>
            <a:ext cx="12192001" cy="467584"/>
          </a:xfrm>
          <a:prstGeom prst="rect">
            <a:avLst/>
          </a:prstGeom>
          <a:solidFill>
            <a:schemeClr val="tx1"/>
          </a:solidFill>
        </p:spPr>
        <p:txBody>
          <a:bodyPr vert="horz" lIns="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803275" algn="l"/>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E7E4B05B-0A99-32C6-04A8-43AC3E535881}"/>
              </a:ext>
            </a:extLst>
          </p:cNvPr>
          <p:cNvSpPr txBox="1"/>
          <p:nvPr/>
        </p:nvSpPr>
        <p:spPr>
          <a:xfrm>
            <a:off x="0" y="422584"/>
            <a:ext cx="12192000" cy="1411531"/>
          </a:xfrm>
          <a:prstGeom prst="rect">
            <a:avLst/>
          </a:prstGeom>
          <a:solidFill>
            <a:schemeClr val="accent1">
              <a:lumMod val="20000"/>
              <a:lumOff val="80000"/>
            </a:schemeClr>
          </a:solidFill>
        </p:spPr>
        <p:txBody>
          <a:bodyPr wrap="square" tIns="72000" rtlCol="0">
            <a:spAutoFit/>
          </a:bodyPr>
          <a:lstStyle/>
          <a:p>
            <a:r>
              <a:rPr lang="ja-JP" altLang="en-US" sz="1200" dirty="0">
                <a:latin typeface="メイリオ" panose="020B0604030504040204" pitchFamily="50" charset="-128"/>
                <a:ea typeface="メイリオ" panose="020B0604030504040204" pitchFamily="50" charset="-128"/>
              </a:rPr>
              <a:t>◆人口が減少する中、大阪人材確保推進会議の取組方向を踏まえ、潜在的な女性・高齢者等の掘起しを行い、製造・運輸・建設・インバウンド関連の４分野の企業に結びつけ</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ることが重要。</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◆求職活動を行っていない、または行いたくてもできていない女性・高齢者等の就業意欲を喚起するとともに、４分野の様々な職業を</a:t>
            </a:r>
            <a:r>
              <a:rPr lang="en-US" altLang="ja-JP" sz="1200" dirty="0">
                <a:latin typeface="メイリオ" panose="020B0604030504040204" pitchFamily="50" charset="-128"/>
                <a:ea typeface="メイリオ" panose="020B0604030504040204" pitchFamily="50" charset="-128"/>
              </a:rPr>
              <a:t>HP</a:t>
            </a:r>
            <a:r>
              <a:rPr lang="ja-JP" altLang="en-US" sz="1200" dirty="0">
                <a:latin typeface="メイリオ" panose="020B0604030504040204" pitchFamily="50" charset="-128"/>
                <a:ea typeface="メイリオ" panose="020B0604030504040204" pitchFamily="50" charset="-128"/>
              </a:rPr>
              <a:t>を通じて見える化し、キャリアカウン</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セラーが適職発見をサポート。さらに、４分野に必要な基礎的知識やスキルの習得支援も実施。</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◆マッチング支援については、業界団体から企業を推薦してもらい、最新技術を見学できる機会の創出や、受入企業のデータベース化によるしごと体験の随時実施等により、</a:t>
            </a:r>
            <a:endParaRPr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実体験を通じた職種志向の拡大を</a:t>
            </a:r>
            <a:r>
              <a:rPr lang="ja-JP" altLang="en-US" sz="1200" dirty="0">
                <a:latin typeface="メイリオ" panose="020B0604030504040204" pitchFamily="50" charset="-128"/>
                <a:ea typeface="メイリオ" panose="020B0604030504040204" pitchFamily="50" charset="-128"/>
              </a:rPr>
              <a:t>強化する</a:t>
            </a:r>
            <a:r>
              <a:rPr kumimoji="1" lang="ja-JP" altLang="en-US" sz="1200" dirty="0">
                <a:latin typeface="メイリオ" panose="020B0604030504040204" pitchFamily="50" charset="-128"/>
                <a:ea typeface="メイリオ" panose="020B0604030504040204" pitchFamily="50" charset="-128"/>
              </a:rPr>
              <a:t>。また、女性や高齢者を積極採用する企業を集めた合同企業説明会等も実施。</a:t>
            </a:r>
            <a:endParaRPr kumimoji="1"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◆企業支援については、女性・高齢者の受入れ促進を中心とした個社支援等を行い、人材確保につなげる。</a:t>
            </a:r>
            <a:endParaRPr lang="en-US" altLang="ja-JP" sz="1200" dirty="0">
              <a:latin typeface="メイリオ" panose="020B0604030504040204" pitchFamily="50" charset="-128"/>
              <a:ea typeface="メイリオ" panose="020B0604030504040204" pitchFamily="50" charset="-128"/>
            </a:endParaRPr>
          </a:p>
        </p:txBody>
      </p:sp>
      <p:sp>
        <p:nvSpPr>
          <p:cNvPr id="40" name="四角形: 角を丸くする 39">
            <a:extLst>
              <a:ext uri="{FF2B5EF4-FFF2-40B4-BE49-F238E27FC236}">
                <a16:creationId xmlns:a16="http://schemas.microsoft.com/office/drawing/2014/main" id="{204CE668-BBE3-2926-DCAC-62C52AD08BAC}"/>
              </a:ext>
            </a:extLst>
          </p:cNvPr>
          <p:cNvSpPr/>
          <p:nvPr/>
        </p:nvSpPr>
        <p:spPr>
          <a:xfrm>
            <a:off x="102244" y="2620192"/>
            <a:ext cx="484678" cy="3633883"/>
          </a:xfrm>
          <a:prstGeom prst="roundRect">
            <a:avLst>
              <a:gd name="adj" fmla="val 9484"/>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p>
        </p:txBody>
      </p:sp>
      <p:sp>
        <p:nvSpPr>
          <p:cNvPr id="41" name="テキスト ボックス 40">
            <a:extLst>
              <a:ext uri="{FF2B5EF4-FFF2-40B4-BE49-F238E27FC236}">
                <a16:creationId xmlns:a16="http://schemas.microsoft.com/office/drawing/2014/main" id="{046FBF3D-817A-4179-477D-AAFC9F9AF569}"/>
              </a:ext>
            </a:extLst>
          </p:cNvPr>
          <p:cNvSpPr txBox="1"/>
          <p:nvPr/>
        </p:nvSpPr>
        <p:spPr>
          <a:xfrm>
            <a:off x="166428" y="2930451"/>
            <a:ext cx="346249" cy="3834604"/>
          </a:xfrm>
          <a:prstGeom prst="rect">
            <a:avLst/>
          </a:prstGeom>
          <a:noFill/>
        </p:spPr>
        <p:txBody>
          <a:bodyPr vert="eaVert" wrap="square" rtlCol="0">
            <a:spAutoFit/>
          </a:bodyPr>
          <a:lstStyle/>
          <a:p>
            <a:r>
              <a:rPr lang="ja-JP" altLang="en-US" sz="1050" dirty="0">
                <a:latin typeface="BIZ UDPゴシック" panose="020B0400000000000000" pitchFamily="50" charset="-128"/>
                <a:ea typeface="BIZ UDPゴシック" panose="020B0400000000000000" pitchFamily="50" charset="-128"/>
              </a:rPr>
              <a:t>女性・高齢者を中心とした求職者、潜在求職者　等</a:t>
            </a:r>
            <a:endParaRPr lang="en-US" altLang="ja-JP" sz="1050" dirty="0">
              <a:latin typeface="BIZ UDPゴシック" panose="020B0400000000000000" pitchFamily="50" charset="-128"/>
              <a:ea typeface="BIZ UDPゴシック" panose="020B0400000000000000" pitchFamily="50" charset="-128"/>
            </a:endParaRPr>
          </a:p>
        </p:txBody>
      </p:sp>
      <p:sp>
        <p:nvSpPr>
          <p:cNvPr id="103" name="四角形: 角を丸くする 102">
            <a:extLst>
              <a:ext uri="{FF2B5EF4-FFF2-40B4-BE49-F238E27FC236}">
                <a16:creationId xmlns:a16="http://schemas.microsoft.com/office/drawing/2014/main" id="{B3D91F22-9711-41F0-AB38-4674606BFB71}"/>
              </a:ext>
            </a:extLst>
          </p:cNvPr>
          <p:cNvSpPr/>
          <p:nvPr/>
        </p:nvSpPr>
        <p:spPr>
          <a:xfrm>
            <a:off x="11743703" y="2522933"/>
            <a:ext cx="342944" cy="3787792"/>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dirty="0">
                <a:solidFill>
                  <a:schemeClr val="tx1"/>
                </a:solidFill>
                <a:latin typeface="BIZ UDPゴシック" panose="020B0400000000000000" pitchFamily="50" charset="-128"/>
                <a:ea typeface="BIZ UDPゴシック" panose="020B0400000000000000" pitchFamily="50" charset="-128"/>
              </a:rPr>
              <a:t>府内中小企業</a:t>
            </a:r>
            <a:r>
              <a:rPr lang="ja-JP" altLang="en-US" sz="1050" dirty="0">
                <a:solidFill>
                  <a:schemeClr val="tx1"/>
                </a:solidFill>
                <a:latin typeface="BIZ UDPゴシック" panose="020B0400000000000000" pitchFamily="50" charset="-128"/>
                <a:ea typeface="BIZ UDPゴシック" panose="020B0400000000000000" pitchFamily="50" charset="-128"/>
              </a:rPr>
              <a:t>（</a:t>
            </a:r>
            <a:r>
              <a:rPr kumimoji="1" lang="ja-JP" altLang="en-US" sz="1050" dirty="0">
                <a:solidFill>
                  <a:schemeClr val="tx1"/>
                </a:solidFill>
                <a:latin typeface="BIZ UDPゴシック" panose="020B0400000000000000" pitchFamily="50" charset="-128"/>
                <a:ea typeface="BIZ UDPゴシック" panose="020B0400000000000000" pitchFamily="50" charset="-128"/>
              </a:rPr>
              <a:t>製造、運輸、建設、インバウンド関連分野中心）</a:t>
            </a:r>
          </a:p>
        </p:txBody>
      </p:sp>
      <p:sp>
        <p:nvSpPr>
          <p:cNvPr id="96" name="正方形/長方形 95">
            <a:extLst>
              <a:ext uri="{FF2B5EF4-FFF2-40B4-BE49-F238E27FC236}">
                <a16:creationId xmlns:a16="http://schemas.microsoft.com/office/drawing/2014/main" id="{C1262AB3-2E72-4B1D-98FC-C9A18E512D0D}"/>
              </a:ext>
            </a:extLst>
          </p:cNvPr>
          <p:cNvSpPr/>
          <p:nvPr/>
        </p:nvSpPr>
        <p:spPr>
          <a:xfrm>
            <a:off x="4638529" y="2614982"/>
            <a:ext cx="3293140" cy="2986467"/>
          </a:xfrm>
          <a:prstGeom prst="rect">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97" name="正方形/長方形 96">
            <a:extLst>
              <a:ext uri="{FF2B5EF4-FFF2-40B4-BE49-F238E27FC236}">
                <a16:creationId xmlns:a16="http://schemas.microsoft.com/office/drawing/2014/main" id="{B53031DC-DF08-40AA-889E-643B1186D5BF}"/>
              </a:ext>
            </a:extLst>
          </p:cNvPr>
          <p:cNvSpPr/>
          <p:nvPr/>
        </p:nvSpPr>
        <p:spPr>
          <a:xfrm>
            <a:off x="914282" y="2404297"/>
            <a:ext cx="10545005" cy="3984936"/>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P-R" panose="02020400000000000000" pitchFamily="18" charset="-128"/>
              <a:ea typeface="UD デジタル 教科書体 NP-R" panose="02020400000000000000" pitchFamily="18" charset="-128"/>
            </a:endParaRPr>
          </a:p>
        </p:txBody>
      </p:sp>
      <p:sp>
        <p:nvSpPr>
          <p:cNvPr id="106" name="正方形/長方形 105">
            <a:extLst>
              <a:ext uri="{FF2B5EF4-FFF2-40B4-BE49-F238E27FC236}">
                <a16:creationId xmlns:a16="http://schemas.microsoft.com/office/drawing/2014/main" id="{E33FE5A2-74F8-429C-8F99-E8A773011ABC}"/>
              </a:ext>
            </a:extLst>
          </p:cNvPr>
          <p:cNvSpPr/>
          <p:nvPr/>
        </p:nvSpPr>
        <p:spPr>
          <a:xfrm>
            <a:off x="1011411" y="2597307"/>
            <a:ext cx="3413663" cy="3004142"/>
          </a:xfrm>
          <a:prstGeom prst="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latin typeface="UD デジタル 教科書体 NP-R" panose="02020400000000000000" pitchFamily="18" charset="-128"/>
              <a:ea typeface="UD デジタル 教科書体 NP-R" panose="02020400000000000000" pitchFamily="18" charset="-128"/>
            </a:endParaRPr>
          </a:p>
        </p:txBody>
      </p:sp>
      <p:sp>
        <p:nvSpPr>
          <p:cNvPr id="108" name="テキスト ボックス 107">
            <a:extLst>
              <a:ext uri="{FF2B5EF4-FFF2-40B4-BE49-F238E27FC236}">
                <a16:creationId xmlns:a16="http://schemas.microsoft.com/office/drawing/2014/main" id="{F9D93587-D1C3-4E18-AABF-5E9591C69F1B}"/>
              </a:ext>
            </a:extLst>
          </p:cNvPr>
          <p:cNvSpPr txBox="1"/>
          <p:nvPr/>
        </p:nvSpPr>
        <p:spPr>
          <a:xfrm>
            <a:off x="1106436" y="2908202"/>
            <a:ext cx="3200621" cy="2516073"/>
          </a:xfrm>
          <a:prstGeom prst="rect">
            <a:avLst/>
          </a:prstGeom>
          <a:noFill/>
        </p:spPr>
        <p:txBody>
          <a:bodyPr wrap="square" lIns="91440" tIns="45720" rIns="91440" bIns="45720" rtlCol="0" anchor="t">
            <a:spAutoFit/>
          </a:bodyPr>
          <a:lstStyle/>
          <a:p>
            <a:r>
              <a:rPr lang="ja-JP" altLang="en-US" sz="1050" b="1" dirty="0">
                <a:latin typeface="BIZ UDPゴシック" panose="020B0400000000000000" pitchFamily="50" charset="-128"/>
                <a:ea typeface="BIZ UDPゴシック" panose="020B0400000000000000" pitchFamily="50" charset="-128"/>
              </a:rPr>
              <a:t>○潜在求職者（女性・高齢者）の掘起し</a:t>
            </a:r>
            <a:endParaRPr lang="en-US" altLang="ja-JP" sz="1050" b="1"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・女性や高齢者が活躍する企業の事例紹介、インフルエンサーによるトークイベント等により、働くことを考える機会を提供</a:t>
            </a:r>
            <a:endParaRPr lang="en-US" altLang="ja-JP" sz="1050" b="1" dirty="0">
              <a:latin typeface="BIZ UDPゴシック" panose="020B0400000000000000" pitchFamily="50" charset="-128"/>
              <a:ea typeface="BIZ UDPゴシック" panose="020B0400000000000000" pitchFamily="50" charset="-128"/>
            </a:endParaRPr>
          </a:p>
          <a:p>
            <a:endParaRPr lang="en-US" altLang="ja-JP" sz="1050" dirty="0">
              <a:latin typeface="BIZ UDPゴシック" panose="020B0400000000000000" pitchFamily="50" charset="-128"/>
              <a:ea typeface="BIZ UDPゴシック" panose="020B0400000000000000" pitchFamily="50" charset="-128"/>
            </a:endParaRPr>
          </a:p>
          <a:p>
            <a:r>
              <a:rPr lang="ja-JP" altLang="en-US" sz="1050" b="1" dirty="0">
                <a:latin typeface="BIZ UDPゴシック" panose="020B0400000000000000" pitchFamily="50" charset="-128"/>
                <a:ea typeface="BIZ UDPゴシック" panose="020B0400000000000000" pitchFamily="50" charset="-128"/>
              </a:rPr>
              <a:t>○職業のショーケース</a:t>
            </a:r>
            <a:endParaRPr lang="en-US" altLang="ja-JP" sz="1050" b="1" dirty="0">
              <a:latin typeface="BIZ UDPゴシック" panose="020B0400000000000000" pitchFamily="50" charset="-128"/>
              <a:ea typeface="BIZ UDPゴシック" panose="020B0400000000000000" pitchFamily="50" charset="-128"/>
            </a:endParaRPr>
          </a:p>
          <a:p>
            <a:r>
              <a:rPr lang="ja-JP" altLang="en-US" sz="1050" b="1"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４分野を職業ごとに細分化し、業務内容、労働条件、働く社員のインタビュー動画等を</a:t>
            </a:r>
            <a:r>
              <a:rPr lang="en-US" altLang="ja-JP" sz="1050" dirty="0">
                <a:latin typeface="BIZ UDPゴシック" panose="020B0400000000000000" pitchFamily="50" charset="-128"/>
                <a:ea typeface="BIZ UDPゴシック" panose="020B0400000000000000" pitchFamily="50" charset="-128"/>
              </a:rPr>
              <a:t>HP</a:t>
            </a:r>
            <a:r>
              <a:rPr lang="ja-JP" altLang="en-US" sz="1050" dirty="0">
                <a:latin typeface="BIZ UDPゴシック" panose="020B0400000000000000" pitchFamily="50" charset="-128"/>
                <a:ea typeface="BIZ UDPゴシック" panose="020B0400000000000000" pitchFamily="50" charset="-128"/>
              </a:rPr>
              <a:t>で発信するとともに、キャリアカウンセラーが求職者の適性等を踏まえてアドバイスを行う適職発見スキームを構築</a:t>
            </a:r>
            <a:r>
              <a:rPr lang="ja-JP" altLang="en-US" sz="1050" b="1" dirty="0">
                <a:latin typeface="BIZ UDPゴシック" panose="020B0400000000000000" pitchFamily="50" charset="-128"/>
                <a:ea typeface="BIZ UDPゴシック" panose="020B0400000000000000" pitchFamily="50" charset="-128"/>
              </a:rPr>
              <a:t>　</a:t>
            </a:r>
            <a:endParaRPr lang="en-US" altLang="ja-JP" sz="1050" b="1" dirty="0">
              <a:latin typeface="BIZ UDPゴシック" panose="020B0400000000000000" pitchFamily="50" charset="-128"/>
              <a:ea typeface="BIZ UDPゴシック" panose="020B0400000000000000" pitchFamily="50" charset="-128"/>
            </a:endParaRPr>
          </a:p>
          <a:p>
            <a:endParaRPr lang="en-US" altLang="ja-JP" sz="1050" b="1" dirty="0">
              <a:latin typeface="BIZ UDPゴシック" panose="020B0400000000000000" pitchFamily="50" charset="-128"/>
              <a:ea typeface="BIZ UDPゴシック" panose="020B0400000000000000" pitchFamily="50" charset="-128"/>
            </a:endParaRPr>
          </a:p>
          <a:p>
            <a:r>
              <a:rPr lang="ja-JP" altLang="en-US" sz="1050" b="1" dirty="0">
                <a:latin typeface="BIZ UDPゴシック" panose="020B0400000000000000" pitchFamily="50" charset="-128"/>
                <a:ea typeface="BIZ UDPゴシック" panose="020B0400000000000000" pitchFamily="50" charset="-128"/>
              </a:rPr>
              <a:t>○ リスキリング支援</a:t>
            </a:r>
            <a:endParaRPr lang="en-US" altLang="ja-JP" sz="1050" b="1"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・リスキリングに関する相談対応を行うとともに、各業界で必要となる基礎的知識やスキルに関するセミナーをパッケージ化して実施</a:t>
            </a:r>
            <a:endParaRPr lang="en-US" altLang="ja-JP" sz="1050" b="1" dirty="0">
              <a:latin typeface="BIZ UDPゴシック" panose="020B0400000000000000" pitchFamily="50" charset="-128"/>
              <a:ea typeface="BIZ UDPゴシック" panose="020B0400000000000000" pitchFamily="50" charset="-128"/>
            </a:endParaRPr>
          </a:p>
        </p:txBody>
      </p:sp>
      <p:sp>
        <p:nvSpPr>
          <p:cNvPr id="113" name="テキスト ボックス 112">
            <a:extLst>
              <a:ext uri="{FF2B5EF4-FFF2-40B4-BE49-F238E27FC236}">
                <a16:creationId xmlns:a16="http://schemas.microsoft.com/office/drawing/2014/main" id="{A5C6C04C-2A3E-4F7F-898D-7CB49C3F802A}"/>
              </a:ext>
            </a:extLst>
          </p:cNvPr>
          <p:cNvSpPr txBox="1"/>
          <p:nvPr/>
        </p:nvSpPr>
        <p:spPr>
          <a:xfrm>
            <a:off x="1565316" y="2484176"/>
            <a:ext cx="2160000" cy="261610"/>
          </a:xfrm>
          <a:prstGeom prst="rect">
            <a:avLst/>
          </a:prstGeom>
          <a:solidFill>
            <a:schemeClr val="accent5">
              <a:lumMod val="40000"/>
              <a:lumOff val="60000"/>
            </a:schemeClr>
          </a:solidFill>
          <a:ln w="12700">
            <a:solidFill>
              <a:schemeClr val="accent1"/>
            </a:solidFill>
          </a:ln>
        </p:spPr>
        <p:txBody>
          <a:bodyPr wrap="square" rtlCol="0" anchor="ctr">
            <a:spAutoFit/>
          </a:bodyPr>
          <a:lstStyle/>
          <a:p>
            <a:pPr algn="ctr"/>
            <a:r>
              <a:rPr kumimoji="1" lang="ja-JP" altLang="en-US" sz="1100" dirty="0">
                <a:latin typeface="BIZ UDPゴシック" panose="020B0400000000000000" pitchFamily="50" charset="-128"/>
                <a:ea typeface="BIZ UDPゴシック" panose="020B0400000000000000" pitchFamily="50" charset="-128"/>
              </a:rPr>
              <a:t>求職者支援</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114" name="テキスト ボックス 113">
            <a:extLst>
              <a:ext uri="{FF2B5EF4-FFF2-40B4-BE49-F238E27FC236}">
                <a16:creationId xmlns:a16="http://schemas.microsoft.com/office/drawing/2014/main" id="{83894CAF-0468-4D3D-9B37-5C5B84F7A439}"/>
              </a:ext>
            </a:extLst>
          </p:cNvPr>
          <p:cNvSpPr txBox="1"/>
          <p:nvPr/>
        </p:nvSpPr>
        <p:spPr>
          <a:xfrm>
            <a:off x="5041895" y="2568814"/>
            <a:ext cx="2420344" cy="261610"/>
          </a:xfrm>
          <a:prstGeom prst="rect">
            <a:avLst/>
          </a:prstGeom>
          <a:solidFill>
            <a:schemeClr val="accent5">
              <a:lumMod val="40000"/>
              <a:lumOff val="60000"/>
            </a:schemeClr>
          </a:solidFill>
          <a:ln w="12700">
            <a:solidFill>
              <a:schemeClr val="accent1"/>
            </a:solidFill>
          </a:ln>
        </p:spPr>
        <p:txBody>
          <a:bodyPr wrap="square" rtlCol="0" anchor="ctr">
            <a:spAutoFit/>
          </a:bodyPr>
          <a:lstStyle/>
          <a:p>
            <a:pPr algn="ctr"/>
            <a:r>
              <a:rPr kumimoji="1" lang="ja-JP" altLang="en-US" sz="1100" dirty="0">
                <a:latin typeface="BIZ UDPゴシック" panose="020B0400000000000000" pitchFamily="50" charset="-128"/>
                <a:ea typeface="BIZ UDPゴシック" panose="020B0400000000000000" pitchFamily="50" charset="-128"/>
              </a:rPr>
              <a:t>マッチング・職場体験</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115" name="テキスト ボックス 114">
            <a:extLst>
              <a:ext uri="{FF2B5EF4-FFF2-40B4-BE49-F238E27FC236}">
                <a16:creationId xmlns:a16="http://schemas.microsoft.com/office/drawing/2014/main" id="{BACFC59B-4996-4BD8-90B5-5FA01D10D272}"/>
              </a:ext>
            </a:extLst>
          </p:cNvPr>
          <p:cNvSpPr txBox="1"/>
          <p:nvPr/>
        </p:nvSpPr>
        <p:spPr>
          <a:xfrm>
            <a:off x="4705773" y="2905667"/>
            <a:ext cx="3256550" cy="28392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1050" b="1" dirty="0">
                <a:latin typeface="BIZ UDPゴシック" panose="020B0400000000000000" pitchFamily="50" charset="-128"/>
                <a:ea typeface="BIZ UDPゴシック" panose="020B0400000000000000" pitchFamily="50" charset="-128"/>
              </a:rPr>
              <a:t>　 先端技術等の見学会</a:t>
            </a:r>
            <a:endParaRPr lang="en-US" altLang="ja-JP" sz="1050" b="1"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・３</a:t>
            </a:r>
            <a:r>
              <a:rPr lang="en-US" altLang="ja-JP" sz="1050" dirty="0">
                <a:latin typeface="BIZ UDPゴシック" panose="020B0400000000000000" pitchFamily="50" charset="-128"/>
                <a:ea typeface="BIZ UDPゴシック" panose="020B0400000000000000" pitchFamily="50" charset="-128"/>
              </a:rPr>
              <a:t>K</a:t>
            </a:r>
            <a:r>
              <a:rPr lang="ja-JP" altLang="en-US" sz="1050" dirty="0">
                <a:latin typeface="BIZ UDPゴシック" panose="020B0400000000000000" pitchFamily="50" charset="-128"/>
                <a:ea typeface="BIZ UDPゴシック" panose="020B0400000000000000" pitchFamily="50" charset="-128"/>
              </a:rPr>
              <a:t>等のイメージを払しょくするための、４分野の先端技術を活用した現場見学会等を実施</a:t>
            </a:r>
            <a:endParaRPr lang="ja-JP" altLang="en-US" sz="1050" b="1" dirty="0">
              <a:latin typeface="BIZ UDPゴシック" panose="020B0400000000000000" pitchFamily="50" charset="-128"/>
              <a:ea typeface="BIZ UDPゴシック" panose="020B0400000000000000" pitchFamily="50" charset="-128"/>
            </a:endParaRPr>
          </a:p>
          <a:p>
            <a:endParaRPr lang="en-US" altLang="ja-JP" sz="1050" b="1" dirty="0">
              <a:latin typeface="BIZ UDPゴシック" panose="020B0400000000000000" pitchFamily="50" charset="-128"/>
              <a:ea typeface="BIZ UDPゴシック" panose="020B0400000000000000" pitchFamily="50" charset="-128"/>
            </a:endParaRPr>
          </a:p>
          <a:p>
            <a:r>
              <a:rPr lang="ja-JP" altLang="en-US" sz="1050" b="1" dirty="0">
                <a:latin typeface="BIZ UDPゴシック" panose="020B0400000000000000" pitchFamily="50" charset="-128"/>
                <a:ea typeface="BIZ UDPゴシック" panose="020B0400000000000000" pitchFamily="50" charset="-128"/>
              </a:rPr>
              <a:t>　 職業別しごと体験（受入企業のデータベース化）</a:t>
            </a:r>
            <a:endParaRPr lang="en-US" altLang="ja-JP" sz="1050" b="1"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・「職業のショーケース」で取り上げた職業を体験できる機会を創出。求職者に合った体験ができるよう、多数の受入企業を集めデータベース化</a:t>
            </a:r>
            <a:endParaRPr lang="en-US" altLang="ja-JP" sz="1050" b="1" dirty="0">
              <a:latin typeface="BIZ UDPゴシック" panose="020B0400000000000000" pitchFamily="50" charset="-128"/>
              <a:ea typeface="BIZ UDPゴシック" panose="020B0400000000000000" pitchFamily="50" charset="-128"/>
            </a:endParaRPr>
          </a:p>
          <a:p>
            <a:endParaRPr lang="en-US" altLang="ja-JP" sz="1050" b="1" dirty="0">
              <a:latin typeface="BIZ UDPゴシック" panose="020B0400000000000000" pitchFamily="50" charset="-128"/>
              <a:ea typeface="BIZ UDPゴシック" panose="020B0400000000000000" pitchFamily="50" charset="-128"/>
            </a:endParaRPr>
          </a:p>
          <a:p>
            <a:r>
              <a:rPr lang="ja-JP" altLang="en-US" sz="1050" b="1" dirty="0">
                <a:latin typeface="BIZ UDPゴシック" panose="020B0400000000000000" pitchFamily="50" charset="-128"/>
                <a:ea typeface="BIZ UDPゴシック" panose="020B0400000000000000" pitchFamily="50" charset="-128"/>
              </a:rPr>
              <a:t>〇女性・高齢者向け合同企業説明会</a:t>
            </a:r>
            <a:endParaRPr lang="en-US" altLang="ja-JP" sz="1050" b="1"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・女性や高齢者向けの仕事を集めた合同企業説明会を実施　</a:t>
            </a:r>
            <a:endParaRPr lang="en-US" altLang="ja-JP" sz="1050" dirty="0">
              <a:latin typeface="BIZ UDPゴシック" panose="020B0400000000000000" pitchFamily="50" charset="-128"/>
              <a:ea typeface="BIZ UDPゴシック" panose="020B0400000000000000" pitchFamily="50" charset="-128"/>
            </a:endParaRPr>
          </a:p>
          <a:p>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a:t>
            </a:r>
            <a:r>
              <a:rPr lang="zh-TW" altLang="en-US" sz="1050" b="1" dirty="0">
                <a:latin typeface="BIZ UDPゴシック" panose="020B0400000000000000" pitchFamily="50" charset="-128"/>
                <a:ea typeface="BIZ UDPゴシック" panose="020B0400000000000000" pitchFamily="50" charset="-128"/>
              </a:rPr>
              <a:t>業界別交流会</a:t>
            </a:r>
            <a:endParaRPr lang="en-US" altLang="zh-TW" sz="1050" b="1"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・４分野の業界ごとに、企業と求職者が交流し、双方の魅力発見につながる交流会を実施</a:t>
            </a:r>
            <a:endParaRPr lang="en-US" altLang="ja-JP" sz="1050" dirty="0">
              <a:latin typeface="BIZ UDPゴシック" panose="020B0400000000000000" pitchFamily="50" charset="-128"/>
              <a:ea typeface="BIZ UDPゴシック" panose="020B0400000000000000" pitchFamily="50" charset="-128"/>
            </a:endParaRPr>
          </a:p>
          <a:p>
            <a:r>
              <a:rPr lang="ja-JP" altLang="en-US" sz="1050" b="1" dirty="0">
                <a:latin typeface="UD デジタル 教科書体 NP-R" panose="02020400000000000000" pitchFamily="18" charset="-128"/>
                <a:ea typeface="UD デジタル 教科書体 NP-R" panose="02020400000000000000" pitchFamily="18" charset="-128"/>
              </a:rPr>
              <a:t>　</a:t>
            </a:r>
            <a:endParaRPr lang="zh-TW" altLang="en-US" sz="1050" b="1" dirty="0">
              <a:latin typeface="UD デジタル 教科書体 NP-R" panose="02020400000000000000" pitchFamily="18" charset="-128"/>
              <a:ea typeface="UD デジタル 教科書体 NP-R" panose="02020400000000000000" pitchFamily="18" charset="-128"/>
            </a:endParaRPr>
          </a:p>
        </p:txBody>
      </p:sp>
      <p:sp>
        <p:nvSpPr>
          <p:cNvPr id="116" name="正方形/長方形 115">
            <a:extLst>
              <a:ext uri="{FF2B5EF4-FFF2-40B4-BE49-F238E27FC236}">
                <a16:creationId xmlns:a16="http://schemas.microsoft.com/office/drawing/2014/main" id="{4EE79EAF-6867-4CFB-9988-ABBDD1FE6623}"/>
              </a:ext>
            </a:extLst>
          </p:cNvPr>
          <p:cNvSpPr/>
          <p:nvPr/>
        </p:nvSpPr>
        <p:spPr>
          <a:xfrm>
            <a:off x="8141955" y="2614983"/>
            <a:ext cx="3169399" cy="2986466"/>
          </a:xfrm>
          <a:prstGeom prst="rect">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17" name="テキスト ボックス 116">
            <a:extLst>
              <a:ext uri="{FF2B5EF4-FFF2-40B4-BE49-F238E27FC236}">
                <a16:creationId xmlns:a16="http://schemas.microsoft.com/office/drawing/2014/main" id="{36417788-4E81-46D0-8016-8C93115FD3E7}"/>
              </a:ext>
            </a:extLst>
          </p:cNvPr>
          <p:cNvSpPr txBox="1"/>
          <p:nvPr/>
        </p:nvSpPr>
        <p:spPr>
          <a:xfrm>
            <a:off x="8300345" y="2568814"/>
            <a:ext cx="2871848" cy="261610"/>
          </a:xfrm>
          <a:prstGeom prst="rect">
            <a:avLst/>
          </a:prstGeom>
          <a:solidFill>
            <a:schemeClr val="accent5">
              <a:lumMod val="40000"/>
              <a:lumOff val="60000"/>
            </a:schemeClr>
          </a:solidFill>
          <a:ln w="12700">
            <a:solidFill>
              <a:schemeClr val="accent1"/>
            </a:solidFill>
          </a:ln>
        </p:spPr>
        <p:txBody>
          <a:bodyPr wrap="square" rtlCol="0" anchor="ctr">
            <a:spAutoFit/>
          </a:bodyPr>
          <a:lstStyle/>
          <a:p>
            <a:pPr algn="ctr"/>
            <a:r>
              <a:rPr kumimoji="1" lang="ja-JP" altLang="en-US" sz="1100" dirty="0">
                <a:latin typeface="BIZ UDPゴシック" panose="020B0400000000000000" pitchFamily="50" charset="-128"/>
                <a:ea typeface="BIZ UDPゴシック" panose="020B0400000000000000" pitchFamily="50" charset="-128"/>
              </a:rPr>
              <a:t>事業主支援</a:t>
            </a:r>
          </a:p>
        </p:txBody>
      </p:sp>
      <p:sp>
        <p:nvSpPr>
          <p:cNvPr id="118" name="テキスト ボックス 117">
            <a:extLst>
              <a:ext uri="{FF2B5EF4-FFF2-40B4-BE49-F238E27FC236}">
                <a16:creationId xmlns:a16="http://schemas.microsoft.com/office/drawing/2014/main" id="{61451E79-BA74-459F-A9C2-74800B7DC145}"/>
              </a:ext>
            </a:extLst>
          </p:cNvPr>
          <p:cNvSpPr txBox="1"/>
          <p:nvPr/>
        </p:nvSpPr>
        <p:spPr>
          <a:xfrm>
            <a:off x="8189932" y="2905667"/>
            <a:ext cx="3011252" cy="2962349"/>
          </a:xfrm>
          <a:prstGeom prst="rect">
            <a:avLst/>
          </a:prstGeom>
          <a:noFill/>
          <a:ln w="19050">
            <a:noFill/>
            <a:prstDash val="sysDot"/>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1050" b="1" dirty="0">
                <a:latin typeface="BIZ UDPゴシック" panose="020B0400000000000000" pitchFamily="50" charset="-128"/>
                <a:ea typeface="BIZ UDPゴシック" panose="020B0400000000000000" pitchFamily="50" charset="-128"/>
              </a:rPr>
              <a:t>〇専門家による個社支援、セミナー</a:t>
            </a:r>
            <a:endParaRPr lang="en-US" altLang="ja-JP" sz="1050" b="1" dirty="0">
              <a:latin typeface="BIZ UDPゴシック" panose="020B0400000000000000" pitchFamily="50" charset="-128"/>
              <a:ea typeface="BIZ UDPゴシック" panose="020B0400000000000000" pitchFamily="50" charset="-128"/>
            </a:endParaRPr>
          </a:p>
          <a:p>
            <a:r>
              <a:rPr lang="ja-JP" altLang="en-US" sz="1050" b="1" dirty="0">
                <a:latin typeface="BIZ UDPゴシック" panose="020B0400000000000000" pitchFamily="50" charset="-128"/>
                <a:ea typeface="BIZ UDPゴシック" panose="020B0400000000000000" pitchFamily="50" charset="-128"/>
              </a:rPr>
              <a:t>　</a:t>
            </a:r>
            <a:r>
              <a:rPr lang="ja-JP" altLang="en-US" sz="1050" dirty="0">
                <a:latin typeface="BIZ UDPゴシック" panose="020B0400000000000000" pitchFamily="50" charset="-128"/>
                <a:ea typeface="BIZ UDPゴシック" panose="020B0400000000000000" pitchFamily="50" charset="-128"/>
              </a:rPr>
              <a:t>以下の取組を個社支援やセミナーにより促進</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・女性や高齢者の受入れ</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経営層のマインドセット</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業務の切出し</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職場環境改善　等</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・魅力発信</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動画・</a:t>
            </a:r>
            <a:r>
              <a:rPr lang="en-US" altLang="ja-JP" sz="1050" dirty="0">
                <a:latin typeface="BIZ UDPゴシック" panose="020B0400000000000000" pitchFamily="50" charset="-128"/>
                <a:ea typeface="BIZ UDPゴシック" panose="020B0400000000000000" pitchFamily="50" charset="-128"/>
              </a:rPr>
              <a:t>SNS</a:t>
            </a:r>
            <a:r>
              <a:rPr lang="ja-JP" altLang="en-US" sz="1050" dirty="0">
                <a:latin typeface="BIZ UDPゴシック" panose="020B0400000000000000" pitchFamily="50" charset="-128"/>
                <a:ea typeface="BIZ UDPゴシック" panose="020B0400000000000000" pitchFamily="50" charset="-128"/>
              </a:rPr>
              <a:t>の活用方法　等</a:t>
            </a:r>
          </a:p>
          <a:p>
            <a:r>
              <a:rPr lang="ja-JP" altLang="en-US" sz="1050" dirty="0">
                <a:latin typeface="BIZ UDPゴシック" panose="020B0400000000000000" pitchFamily="50" charset="-128"/>
                <a:ea typeface="BIZ UDPゴシック" panose="020B0400000000000000" pitchFamily="50" charset="-128"/>
              </a:rPr>
              <a:t>　・職場環境づくり</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長時間労働抑制や休日数の見直し</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良好な人間関係作り　等</a:t>
            </a:r>
            <a:endParaRPr lang="en-US" altLang="ja-JP" sz="1050" dirty="0">
              <a:latin typeface="BIZ UDPゴシック" panose="020B0400000000000000" pitchFamily="50" charset="-128"/>
              <a:ea typeface="BIZ UDPゴシック" panose="020B0400000000000000" pitchFamily="50" charset="-128"/>
            </a:endParaRPr>
          </a:p>
          <a:p>
            <a:endParaRPr lang="en-US" altLang="ja-JP" sz="1050" dirty="0">
              <a:latin typeface="BIZ UDPゴシック" panose="020B0400000000000000" pitchFamily="50" charset="-128"/>
              <a:ea typeface="BIZ UDPゴシック" panose="020B0400000000000000" pitchFamily="50" charset="-128"/>
            </a:endParaRPr>
          </a:p>
          <a:p>
            <a:r>
              <a:rPr lang="ja-JP" altLang="en-US" sz="1050" b="1" dirty="0">
                <a:latin typeface="BIZ UDPゴシック" panose="020B0400000000000000" pitchFamily="50" charset="-128"/>
                <a:ea typeface="BIZ UDPゴシック" panose="020B0400000000000000" pitchFamily="50" charset="-128"/>
              </a:rPr>
              <a:t>〇業界別勉強会</a:t>
            </a:r>
            <a:endParaRPr lang="en-US" altLang="ja-JP" sz="1050" b="1" dirty="0">
              <a:latin typeface="BIZ UDPゴシック" panose="020B0400000000000000" pitchFamily="50" charset="-128"/>
              <a:ea typeface="BIZ UDPゴシック" panose="020B0400000000000000" pitchFamily="50" charset="-128"/>
            </a:endParaRPr>
          </a:p>
          <a:p>
            <a:r>
              <a:rPr lang="ja-JP" altLang="en-US" sz="1050" b="1" dirty="0">
                <a:latin typeface="BIZ UDPゴシック" panose="020B0400000000000000" pitchFamily="50" charset="-128"/>
                <a:ea typeface="BIZ UDPゴシック" panose="020B0400000000000000" pitchFamily="50" charset="-128"/>
              </a:rPr>
              <a:t>　・</a:t>
            </a:r>
            <a:r>
              <a:rPr lang="ja-JP" altLang="en-US" sz="1050" dirty="0">
                <a:latin typeface="BIZ UDPゴシック" panose="020B0400000000000000" pitchFamily="50" charset="-128"/>
                <a:ea typeface="BIZ UDPゴシック" panose="020B0400000000000000" pitchFamily="50" charset="-128"/>
              </a:rPr>
              <a:t>業界によって実施方法が異なるもの（具体的</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な業務の切出し方法など）に関する業界別勉強</a:t>
            </a:r>
            <a:endParaRPr lang="en-US" altLang="ja-JP" sz="1050" dirty="0">
              <a:latin typeface="BIZ UDPゴシック" panose="020B0400000000000000" pitchFamily="50" charset="-128"/>
              <a:ea typeface="BIZ UDPゴシック" panose="020B0400000000000000" pitchFamily="50" charset="-128"/>
            </a:endParaRPr>
          </a:p>
          <a:p>
            <a:r>
              <a:rPr lang="en-US" altLang="ja-JP" sz="1050" dirty="0">
                <a:latin typeface="BIZ UDPゴシック" panose="020B0400000000000000" pitchFamily="50" charset="-128"/>
                <a:ea typeface="BIZ UDPゴシック" panose="020B0400000000000000" pitchFamily="50" charset="-128"/>
              </a:rPr>
              <a:t>   </a:t>
            </a:r>
            <a:r>
              <a:rPr lang="ja-JP" altLang="en-US" sz="1050" dirty="0">
                <a:latin typeface="BIZ UDPゴシック" panose="020B0400000000000000" pitchFamily="50" charset="-128"/>
                <a:ea typeface="BIZ UDPゴシック" panose="020B0400000000000000" pitchFamily="50" charset="-128"/>
              </a:rPr>
              <a:t>会を開催</a:t>
            </a:r>
            <a:endParaRPr lang="en-US" altLang="ja-JP" sz="1050" dirty="0">
              <a:latin typeface="BIZ UDPゴシック" panose="020B0400000000000000" pitchFamily="50" charset="-128"/>
              <a:ea typeface="BIZ UDPゴシック" panose="020B0400000000000000" pitchFamily="50" charset="-128"/>
            </a:endParaRPr>
          </a:p>
          <a:p>
            <a:endParaRPr lang="en-US" altLang="ja-JP" sz="1050" dirty="0">
              <a:latin typeface="BIZ UDPゴシック" panose="020B0400000000000000" pitchFamily="50" charset="-128"/>
              <a:ea typeface="BIZ UDPゴシック" panose="020B0400000000000000" pitchFamily="50" charset="-128"/>
            </a:endParaRPr>
          </a:p>
          <a:p>
            <a:endParaRPr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119" name="正方形/長方形 118">
            <a:extLst>
              <a:ext uri="{FF2B5EF4-FFF2-40B4-BE49-F238E27FC236}">
                <a16:creationId xmlns:a16="http://schemas.microsoft.com/office/drawing/2014/main" id="{83A69E31-6C92-40BA-A3E4-2832E461D429}"/>
              </a:ext>
            </a:extLst>
          </p:cNvPr>
          <p:cNvSpPr/>
          <p:nvPr/>
        </p:nvSpPr>
        <p:spPr>
          <a:xfrm>
            <a:off x="1024633" y="5848975"/>
            <a:ext cx="6895745" cy="343358"/>
          </a:xfrm>
          <a:prstGeom prst="rect">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20" name="テキスト ボックス 119">
            <a:extLst>
              <a:ext uri="{FF2B5EF4-FFF2-40B4-BE49-F238E27FC236}">
                <a16:creationId xmlns:a16="http://schemas.microsoft.com/office/drawing/2014/main" id="{8B7C0775-54A5-4492-93C4-D8298D845EBF}"/>
              </a:ext>
            </a:extLst>
          </p:cNvPr>
          <p:cNvSpPr txBox="1"/>
          <p:nvPr/>
        </p:nvSpPr>
        <p:spPr>
          <a:xfrm>
            <a:off x="1011411" y="5780174"/>
            <a:ext cx="1373493" cy="261610"/>
          </a:xfrm>
          <a:prstGeom prst="rect">
            <a:avLst/>
          </a:prstGeom>
          <a:solidFill>
            <a:schemeClr val="accent5">
              <a:lumMod val="40000"/>
              <a:lumOff val="60000"/>
            </a:schemeClr>
          </a:solidFill>
          <a:ln w="12700">
            <a:solidFill>
              <a:schemeClr val="accent1"/>
            </a:solidFill>
          </a:ln>
        </p:spPr>
        <p:txBody>
          <a:bodyPr wrap="square" rtlCol="0" anchor="ctr">
            <a:spAutoFit/>
          </a:bodyPr>
          <a:lstStyle/>
          <a:p>
            <a:pPr algn="ctr"/>
            <a:r>
              <a:rPr kumimoji="1" lang="ja-JP" altLang="en-US" sz="1100" dirty="0">
                <a:latin typeface="BIZ UDPゴシック" panose="020B0400000000000000" pitchFamily="50" charset="-128"/>
                <a:ea typeface="BIZ UDPゴシック" panose="020B0400000000000000" pitchFamily="50" charset="-128"/>
              </a:rPr>
              <a:t>伴走支援</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121" name="テキスト ボックス 120">
            <a:extLst>
              <a:ext uri="{FF2B5EF4-FFF2-40B4-BE49-F238E27FC236}">
                <a16:creationId xmlns:a16="http://schemas.microsoft.com/office/drawing/2014/main" id="{43E2BD3F-EFC4-4C84-ACD2-EBB8FE77D2A3}"/>
              </a:ext>
            </a:extLst>
          </p:cNvPr>
          <p:cNvSpPr txBox="1"/>
          <p:nvPr/>
        </p:nvSpPr>
        <p:spPr>
          <a:xfrm>
            <a:off x="2748896" y="5910828"/>
            <a:ext cx="3573925" cy="236731"/>
          </a:xfrm>
          <a:prstGeom prst="rect">
            <a:avLst/>
          </a:prstGeom>
          <a:noFill/>
          <a:ln>
            <a:noFill/>
          </a:ln>
        </p:spPr>
        <p:txBody>
          <a:bodyPr wrap="square" lIns="91440" tIns="45720" rIns="91440" bIns="45720" rtlCol="0" anchor="t">
            <a:spAutoFit/>
          </a:bodyPr>
          <a:lstStyle/>
          <a:p>
            <a:pPr>
              <a:lnSpc>
                <a:spcPts val="1300"/>
              </a:lnSpc>
            </a:pPr>
            <a:r>
              <a:rPr lang="ja-JP" altLang="en-US" sz="1050" dirty="0">
                <a:latin typeface="BIZ UDPゴシック" panose="020B0400000000000000" pitchFamily="50" charset="-128"/>
                <a:ea typeface="BIZ UDPゴシック" panose="020B0400000000000000" pitchFamily="50" charset="-128"/>
              </a:rPr>
              <a:t>キャリアカウンセリングによる就職決定までの伴走支援</a:t>
            </a:r>
            <a:endParaRPr lang="en-US" altLang="ja-JP" sz="1050" dirty="0">
              <a:latin typeface="BIZ UDPゴシック" panose="020B0400000000000000" pitchFamily="50" charset="-128"/>
              <a:ea typeface="BIZ UDPゴシック" panose="020B0400000000000000" pitchFamily="50" charset="-128"/>
            </a:endParaRPr>
          </a:p>
        </p:txBody>
      </p:sp>
      <p:sp>
        <p:nvSpPr>
          <p:cNvPr id="155" name="楕円 154">
            <a:extLst>
              <a:ext uri="{FF2B5EF4-FFF2-40B4-BE49-F238E27FC236}">
                <a16:creationId xmlns:a16="http://schemas.microsoft.com/office/drawing/2014/main" id="{86134549-0613-4E5B-A1CB-190C71815877}"/>
              </a:ext>
            </a:extLst>
          </p:cNvPr>
          <p:cNvSpPr/>
          <p:nvPr/>
        </p:nvSpPr>
        <p:spPr>
          <a:xfrm>
            <a:off x="4715475" y="3602406"/>
            <a:ext cx="180000" cy="180000"/>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r>
              <a:rPr kumimoji="1" lang="ja-JP" altLang="en-US" sz="1000" b="1" dirty="0">
                <a:latin typeface="メイリオ" panose="020B0604030504040204" pitchFamily="50" charset="-128"/>
                <a:ea typeface="メイリオ" panose="020B0604030504040204" pitchFamily="50" charset="-128"/>
              </a:rPr>
              <a:t>新</a:t>
            </a:r>
          </a:p>
        </p:txBody>
      </p:sp>
      <p:sp>
        <p:nvSpPr>
          <p:cNvPr id="156" name="楕円 155">
            <a:extLst>
              <a:ext uri="{FF2B5EF4-FFF2-40B4-BE49-F238E27FC236}">
                <a16:creationId xmlns:a16="http://schemas.microsoft.com/office/drawing/2014/main" id="{6970F155-C2F0-44BB-9B51-D3FD93BA0547}"/>
              </a:ext>
            </a:extLst>
          </p:cNvPr>
          <p:cNvSpPr/>
          <p:nvPr/>
        </p:nvSpPr>
        <p:spPr>
          <a:xfrm>
            <a:off x="1134531" y="2958535"/>
            <a:ext cx="180000" cy="180000"/>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r>
              <a:rPr lang="ja-JP" altLang="en-US" sz="1000" b="1" dirty="0">
                <a:latin typeface="メイリオ" panose="020B0604030504040204" pitchFamily="50" charset="-128"/>
                <a:ea typeface="メイリオ" panose="020B0604030504040204" pitchFamily="50" charset="-128"/>
              </a:rPr>
              <a:t>新</a:t>
            </a:r>
            <a:endParaRPr kumimoji="1" lang="ja-JP" altLang="en-US" sz="1000" b="1" dirty="0">
              <a:latin typeface="メイリオ" panose="020B0604030504040204" pitchFamily="50" charset="-128"/>
              <a:ea typeface="メイリオ" panose="020B0604030504040204" pitchFamily="50" charset="-128"/>
            </a:endParaRPr>
          </a:p>
        </p:txBody>
      </p:sp>
      <p:sp>
        <p:nvSpPr>
          <p:cNvPr id="157" name="楕円 156">
            <a:extLst>
              <a:ext uri="{FF2B5EF4-FFF2-40B4-BE49-F238E27FC236}">
                <a16:creationId xmlns:a16="http://schemas.microsoft.com/office/drawing/2014/main" id="{9AD2269F-BC48-42A0-9DBC-188BB6995CE4}"/>
              </a:ext>
            </a:extLst>
          </p:cNvPr>
          <p:cNvSpPr/>
          <p:nvPr/>
        </p:nvSpPr>
        <p:spPr>
          <a:xfrm>
            <a:off x="1140530" y="3782406"/>
            <a:ext cx="180000" cy="180000"/>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r>
              <a:rPr kumimoji="1" lang="ja-JP" altLang="en-US" sz="1000" b="1" dirty="0">
                <a:latin typeface="メイリオ" panose="020B0604030504040204" pitchFamily="50" charset="-128"/>
                <a:ea typeface="メイリオ" panose="020B0604030504040204" pitchFamily="50" charset="-128"/>
              </a:rPr>
              <a:t>新</a:t>
            </a:r>
          </a:p>
        </p:txBody>
      </p:sp>
      <p:sp>
        <p:nvSpPr>
          <p:cNvPr id="158" name="楕円 157">
            <a:extLst>
              <a:ext uri="{FF2B5EF4-FFF2-40B4-BE49-F238E27FC236}">
                <a16:creationId xmlns:a16="http://schemas.microsoft.com/office/drawing/2014/main" id="{010FDA06-E988-48E5-8B61-E519FC546078}"/>
              </a:ext>
            </a:extLst>
          </p:cNvPr>
          <p:cNvSpPr/>
          <p:nvPr/>
        </p:nvSpPr>
        <p:spPr>
          <a:xfrm>
            <a:off x="4747798" y="2955160"/>
            <a:ext cx="180000" cy="180000"/>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r>
              <a:rPr kumimoji="1" lang="ja-JP" altLang="en-US" sz="1000" b="1" dirty="0">
                <a:latin typeface="メイリオ" panose="020B0604030504040204" pitchFamily="50" charset="-128"/>
                <a:ea typeface="メイリオ" panose="020B0604030504040204" pitchFamily="50" charset="-128"/>
              </a:rPr>
              <a:t>新</a:t>
            </a:r>
          </a:p>
        </p:txBody>
      </p:sp>
      <p:sp>
        <p:nvSpPr>
          <p:cNvPr id="164" name="楕円 163">
            <a:extLst>
              <a:ext uri="{FF2B5EF4-FFF2-40B4-BE49-F238E27FC236}">
                <a16:creationId xmlns:a16="http://schemas.microsoft.com/office/drawing/2014/main" id="{71434FA9-DB1B-4BB8-A909-FDEE10F02283}"/>
              </a:ext>
            </a:extLst>
          </p:cNvPr>
          <p:cNvSpPr/>
          <p:nvPr/>
        </p:nvSpPr>
        <p:spPr>
          <a:xfrm>
            <a:off x="1180291" y="4710594"/>
            <a:ext cx="180000" cy="180000"/>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r>
              <a:rPr kumimoji="1" lang="ja-JP" altLang="en-US" sz="1000" b="1" dirty="0">
                <a:latin typeface="メイリオ" panose="020B0604030504040204" pitchFamily="50" charset="-128"/>
                <a:ea typeface="メイリオ" panose="020B0604030504040204" pitchFamily="50" charset="-128"/>
              </a:rPr>
              <a:t>新</a:t>
            </a:r>
          </a:p>
        </p:txBody>
      </p:sp>
      <p:sp>
        <p:nvSpPr>
          <p:cNvPr id="165" name="矢印: 右 164">
            <a:extLst>
              <a:ext uri="{FF2B5EF4-FFF2-40B4-BE49-F238E27FC236}">
                <a16:creationId xmlns:a16="http://schemas.microsoft.com/office/drawing/2014/main" id="{69423A76-4BE5-4567-A3C7-A54777D729F8}"/>
              </a:ext>
            </a:extLst>
          </p:cNvPr>
          <p:cNvSpPr/>
          <p:nvPr/>
        </p:nvSpPr>
        <p:spPr>
          <a:xfrm rot="10800000">
            <a:off x="7916115" y="3857062"/>
            <a:ext cx="229009" cy="484632"/>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71" name="矢印: 右 170">
            <a:extLst>
              <a:ext uri="{FF2B5EF4-FFF2-40B4-BE49-F238E27FC236}">
                <a16:creationId xmlns:a16="http://schemas.microsoft.com/office/drawing/2014/main" id="{6C2CEC9F-C9C5-4809-ADA0-2FE577A796AA}"/>
              </a:ext>
            </a:extLst>
          </p:cNvPr>
          <p:cNvSpPr/>
          <p:nvPr/>
        </p:nvSpPr>
        <p:spPr>
          <a:xfrm>
            <a:off x="4441534" y="3896765"/>
            <a:ext cx="204832" cy="484632"/>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75" name="四角形: 角を丸くする 174">
            <a:extLst>
              <a:ext uri="{FF2B5EF4-FFF2-40B4-BE49-F238E27FC236}">
                <a16:creationId xmlns:a16="http://schemas.microsoft.com/office/drawing/2014/main" id="{B2CC1902-66C4-42BF-A083-BE34FBCBB2CC}"/>
              </a:ext>
            </a:extLst>
          </p:cNvPr>
          <p:cNvSpPr/>
          <p:nvPr/>
        </p:nvSpPr>
        <p:spPr>
          <a:xfrm>
            <a:off x="11739135" y="2404297"/>
            <a:ext cx="352080" cy="3984935"/>
          </a:xfrm>
          <a:prstGeom prst="roundRect">
            <a:avLst>
              <a:gd name="adj" fmla="val 9484"/>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p>
        </p:txBody>
      </p:sp>
      <p:sp>
        <p:nvSpPr>
          <p:cNvPr id="176" name="矢印: 右 175">
            <a:extLst>
              <a:ext uri="{FF2B5EF4-FFF2-40B4-BE49-F238E27FC236}">
                <a16:creationId xmlns:a16="http://schemas.microsoft.com/office/drawing/2014/main" id="{A9FD0C9A-FFF0-4226-B864-72263F0D807E}"/>
              </a:ext>
            </a:extLst>
          </p:cNvPr>
          <p:cNvSpPr/>
          <p:nvPr/>
        </p:nvSpPr>
        <p:spPr>
          <a:xfrm rot="10800000">
            <a:off x="11469714" y="3932197"/>
            <a:ext cx="204832" cy="484632"/>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77" name="正方形/長方形 176">
            <a:extLst>
              <a:ext uri="{FF2B5EF4-FFF2-40B4-BE49-F238E27FC236}">
                <a16:creationId xmlns:a16="http://schemas.microsoft.com/office/drawing/2014/main" id="{91902A63-444C-41F8-A5F2-B5F29AA9481D}"/>
              </a:ext>
            </a:extLst>
          </p:cNvPr>
          <p:cNvSpPr/>
          <p:nvPr/>
        </p:nvSpPr>
        <p:spPr>
          <a:xfrm>
            <a:off x="7468269" y="2017566"/>
            <a:ext cx="4536000" cy="292539"/>
          </a:xfrm>
          <a:prstGeom prst="rect">
            <a:avLst/>
          </a:prstGeom>
          <a:solidFill>
            <a:schemeClr val="bg1"/>
          </a:solidFill>
          <a:ln w="1905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BIZ UDPゴシック" panose="020B0400000000000000" pitchFamily="50" charset="-128"/>
                <a:ea typeface="BIZ UDPゴシック" panose="020B0400000000000000" pitchFamily="50" charset="-128"/>
              </a:rPr>
              <a:t>KPI</a:t>
            </a:r>
            <a:r>
              <a:rPr kumimoji="1" lang="ja-JP" altLang="en-US" sz="1050" dirty="0">
                <a:solidFill>
                  <a:schemeClr val="tx1"/>
                </a:solidFill>
                <a:latin typeface="BIZ UDPゴシック" panose="020B0400000000000000" pitchFamily="50" charset="-128"/>
                <a:ea typeface="BIZ UDPゴシック" panose="020B0400000000000000" pitchFamily="50" charset="-128"/>
              </a:rPr>
              <a:t>　</a:t>
            </a:r>
            <a:r>
              <a:rPr kumimoji="1" lang="ja-JP" altLang="en-US" sz="1050" spc="-67" dirty="0">
                <a:solidFill>
                  <a:prstClr val="black"/>
                </a:solidFill>
                <a:latin typeface="メイリオ" panose="020B0604030504040204" pitchFamily="50" charset="-128"/>
                <a:ea typeface="メイリオ" panose="020B0604030504040204" pitchFamily="50" charset="-128"/>
              </a:rPr>
              <a:t>令和</a:t>
            </a:r>
            <a:r>
              <a:rPr kumimoji="1" lang="en-US" altLang="ja-JP" sz="1050" spc="-67" dirty="0">
                <a:solidFill>
                  <a:prstClr val="black"/>
                </a:solidFill>
                <a:latin typeface="メイリオ" panose="020B0604030504040204" pitchFamily="50" charset="-128"/>
                <a:ea typeface="メイリオ" panose="020B0604030504040204" pitchFamily="50" charset="-128"/>
              </a:rPr>
              <a:t>7</a:t>
            </a:r>
            <a:r>
              <a:rPr kumimoji="1" lang="ja-JP" altLang="en-US" sz="1050" spc="-67" dirty="0">
                <a:solidFill>
                  <a:prstClr val="black"/>
                </a:solidFill>
                <a:latin typeface="メイリオ" panose="020B0604030504040204" pitchFamily="50" charset="-128"/>
                <a:ea typeface="メイリオ" panose="020B0604030504040204" pitchFamily="50" charset="-128"/>
              </a:rPr>
              <a:t>年度から令和</a:t>
            </a:r>
            <a:r>
              <a:rPr kumimoji="1" lang="en-US" altLang="ja-JP" sz="1050" spc="-67" dirty="0">
                <a:solidFill>
                  <a:prstClr val="black"/>
                </a:solidFill>
                <a:latin typeface="メイリオ" panose="020B0604030504040204" pitchFamily="50" charset="-128"/>
                <a:ea typeface="メイリオ" panose="020B0604030504040204" pitchFamily="50" charset="-128"/>
              </a:rPr>
              <a:t>9</a:t>
            </a:r>
            <a:r>
              <a:rPr kumimoji="1" lang="ja-JP" altLang="en-US" sz="1050" spc="-67" dirty="0">
                <a:solidFill>
                  <a:prstClr val="black"/>
                </a:solidFill>
                <a:latin typeface="メイリオ" panose="020B0604030504040204" pitchFamily="50" charset="-128"/>
                <a:ea typeface="メイリオ" panose="020B0604030504040204" pitchFamily="50" charset="-128"/>
              </a:rPr>
              <a:t>年度までの良質雇用創出数</a:t>
            </a:r>
            <a:r>
              <a:rPr kumimoji="1" lang="en-US" altLang="ja-JP" sz="1050" spc="-67" dirty="0">
                <a:solidFill>
                  <a:prstClr val="black"/>
                </a:solidFill>
                <a:latin typeface="メイリオ" panose="020B0604030504040204" pitchFamily="50" charset="-128"/>
                <a:ea typeface="メイリオ" panose="020B0604030504040204" pitchFamily="50" charset="-128"/>
              </a:rPr>
              <a:t>1,800</a:t>
            </a:r>
            <a:r>
              <a:rPr kumimoji="1" lang="ja-JP" altLang="en-US" sz="1050" spc="-67" dirty="0">
                <a:solidFill>
                  <a:prstClr val="black"/>
                </a:solidFill>
                <a:latin typeface="メイリオ" panose="020B0604030504040204" pitchFamily="50" charset="-128"/>
                <a:ea typeface="メイリオ" panose="020B0604030504040204" pitchFamily="50" charset="-128"/>
              </a:rPr>
              <a:t>人（</a:t>
            </a:r>
            <a:r>
              <a:rPr kumimoji="1" lang="en-US" altLang="ja-JP" sz="1050" spc="-67" dirty="0">
                <a:solidFill>
                  <a:prstClr val="black"/>
                </a:solidFill>
                <a:latin typeface="メイリオ" panose="020B0604030504040204" pitchFamily="50" charset="-128"/>
                <a:ea typeface="メイリオ" panose="020B0604030504040204" pitchFamily="50" charset="-128"/>
              </a:rPr>
              <a:t>600</a:t>
            </a:r>
            <a:r>
              <a:rPr kumimoji="1" lang="ja-JP" altLang="en-US" sz="1050" spc="-67" dirty="0">
                <a:solidFill>
                  <a:prstClr val="black"/>
                </a:solidFill>
                <a:latin typeface="メイリオ" panose="020B0604030504040204" pitchFamily="50" charset="-128"/>
                <a:ea typeface="メイリオ" panose="020B0604030504040204" pitchFamily="50" charset="-128"/>
              </a:rPr>
              <a:t>人／年）</a:t>
            </a:r>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p:txBody>
      </p:sp>
      <p:sp>
        <p:nvSpPr>
          <p:cNvPr id="178" name="テキスト ボックス 177">
            <a:extLst>
              <a:ext uri="{FF2B5EF4-FFF2-40B4-BE49-F238E27FC236}">
                <a16:creationId xmlns:a16="http://schemas.microsoft.com/office/drawing/2014/main" id="{0833C1A4-CAB3-48B5-B9A3-5D6B65BABCDD}"/>
              </a:ext>
            </a:extLst>
          </p:cNvPr>
          <p:cNvSpPr txBox="1"/>
          <p:nvPr/>
        </p:nvSpPr>
        <p:spPr>
          <a:xfrm>
            <a:off x="46259" y="43344"/>
            <a:ext cx="12060922" cy="307777"/>
          </a:xfrm>
          <a:prstGeom prst="rect">
            <a:avLst/>
          </a:prstGeom>
          <a:noFill/>
        </p:spPr>
        <p:txBody>
          <a:bodyPr wrap="square">
            <a:spAutoFit/>
          </a:bodyPr>
          <a:lstStyle/>
          <a:p>
            <a:pPr marL="803275" algn="ctr"/>
            <a:r>
              <a:rPr lang="ja-JP" altLang="en-US" sz="1400" b="1" dirty="0">
                <a:solidFill>
                  <a:schemeClr val="bg1"/>
                </a:solidFill>
                <a:latin typeface="BIZ UDPゴシック" panose="020B0400000000000000" pitchFamily="50" charset="-128"/>
                <a:ea typeface="BIZ UDPゴシック" panose="020B0400000000000000" pitchFamily="50" charset="-128"/>
              </a:rPr>
              <a:t>令和７年度から令和９年度までの地域活性化雇用創造プロジェクト活用事業案について</a:t>
            </a:r>
          </a:p>
        </p:txBody>
      </p:sp>
      <p:sp>
        <p:nvSpPr>
          <p:cNvPr id="47" name="矢印: 右 46">
            <a:extLst>
              <a:ext uri="{FF2B5EF4-FFF2-40B4-BE49-F238E27FC236}">
                <a16:creationId xmlns:a16="http://schemas.microsoft.com/office/drawing/2014/main" id="{BCE42B28-5432-4DD3-8EE4-8C16347C8CED}"/>
              </a:ext>
            </a:extLst>
          </p:cNvPr>
          <p:cNvSpPr/>
          <p:nvPr/>
        </p:nvSpPr>
        <p:spPr>
          <a:xfrm rot="16200000">
            <a:off x="2646480" y="5482575"/>
            <a:ext cx="204832" cy="484632"/>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48" name="矢印: 右 47">
            <a:extLst>
              <a:ext uri="{FF2B5EF4-FFF2-40B4-BE49-F238E27FC236}">
                <a16:creationId xmlns:a16="http://schemas.microsoft.com/office/drawing/2014/main" id="{81071D02-0D6C-47DD-B7D2-1D16F7D5681F}"/>
              </a:ext>
            </a:extLst>
          </p:cNvPr>
          <p:cNvSpPr/>
          <p:nvPr/>
        </p:nvSpPr>
        <p:spPr>
          <a:xfrm rot="16200000">
            <a:off x="6182683" y="5483940"/>
            <a:ext cx="204832" cy="484632"/>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34" name="テキスト ボックス 33">
            <a:extLst>
              <a:ext uri="{FF2B5EF4-FFF2-40B4-BE49-F238E27FC236}">
                <a16:creationId xmlns:a16="http://schemas.microsoft.com/office/drawing/2014/main" id="{55472B01-5B69-4A0D-B66D-835DD3DB9D90}"/>
              </a:ext>
            </a:extLst>
          </p:cNvPr>
          <p:cNvSpPr txBox="1"/>
          <p:nvPr/>
        </p:nvSpPr>
        <p:spPr>
          <a:xfrm>
            <a:off x="11073389" y="40820"/>
            <a:ext cx="975601" cy="288147"/>
          </a:xfrm>
          <a:prstGeom prst="rect">
            <a:avLst/>
          </a:prstGeom>
          <a:solidFill>
            <a:schemeClr val="bg1"/>
          </a:solidFill>
        </p:spPr>
        <p:txBody>
          <a:bodyPr wrap="square" lIns="72000" tIns="36000" rIns="72000" bIns="36000" rtlCol="0">
            <a:spAutoFit/>
          </a:bodyPr>
          <a:lstStyle/>
          <a:p>
            <a:pPr algn="ctr"/>
            <a:r>
              <a:rPr kumimoji="1" lang="ja-JP" altLang="en-US" sz="1400" dirty="0">
                <a:latin typeface="Meiryo UI" panose="020B0604030504040204" pitchFamily="50" charset="-128"/>
                <a:ea typeface="Meiryo UI" panose="020B0604030504040204" pitchFamily="50" charset="-128"/>
              </a:rPr>
              <a:t>資料</a:t>
            </a:r>
            <a:r>
              <a:rPr kumimoji="1" lang="en-US" altLang="ja-JP" sz="1400" dirty="0">
                <a:latin typeface="Meiryo UI" panose="020B0604030504040204" pitchFamily="50" charset="-128"/>
                <a:ea typeface="Meiryo UI" panose="020B0604030504040204" pitchFamily="50" charset="-128"/>
              </a:rPr>
              <a:t>2-2</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8601657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1194</Words>
  <Application>Microsoft Office PowerPoint</Application>
  <PresentationFormat>ワイド画面</PresentationFormat>
  <Paragraphs>101</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Meiryo UI</vt:lpstr>
      <vt:lpstr>UD デジタル 教科書体 NP-R</vt:lpstr>
      <vt:lpstr>メイリオ</vt:lpstr>
      <vt:lpstr>游ゴシック</vt:lpstr>
      <vt:lpstr>游ゴシック Light</vt:lpstr>
      <vt:lpstr>Arial</vt:lpstr>
      <vt:lpstr>Office テーマ</vt:lpstr>
      <vt:lpstr>「再生から成長へ　OSAKA人材活躍推進プロジェクト（令和４～６年度）」について</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資料２</dc:title>
  <cp:revision>87</cp:revision>
  <cp:lastPrinted>2024-12-24T09:59:55Z</cp:lastPrinted>
  <dcterms:created xsi:type="dcterms:W3CDTF">2024-10-01T05:11:10Z</dcterms:created>
  <dcterms:modified xsi:type="dcterms:W3CDTF">2025-03-19T07:05:31Z</dcterms:modified>
</cp:coreProperties>
</file>