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76" r:id="rId2"/>
    <p:sldId id="275" r:id="rId3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1B7E48-45BA-DE03-B9B3-2DB1C5E79153}" name="Rimmei Miyamoto" initials="RM" userId="ff8ad3491512f4e5" providerId="Windows Live"/>
  <p188:author id="{4D938B4E-0CAF-EB83-62A8-EF6F689DF4B3}" name="髙倉　千夏 / TAKAKURA Chinatsu" initials="千髙" userId="S::takakura-chinatsu-hi@city.osaka.lg.jp::f07da4b7-033d-4145-b617-41e88a5f0093" providerId="AD"/>
  <p188:author id="{421C1E6B-A6BD-99CC-045B-13CD02E8379E}" name="安積 真季（JCD）" initials="真安" userId="S::azumi0667@jtbcom.co.jp::03b3d19f-a769-4abb-ac5c-fd7f14ffa146" providerId="AD"/>
  <p188:author id="{CAFC5E6F-870F-DD52-1DA5-51D0BF30EEF5}" name="髙倉　千夏" initials="髙倉　千夏" userId="S::TakakuraC@lan.pref.osaka.jp::cabfa176-f046-4b43-8107-91af92908869" providerId="AD"/>
  <p188:author id="{769BC8BF-C36C-7B66-B807-9F16D761D1E0}" name="中村　和子 / NAKAMURA Kazuko" initials="和中" userId="S::nakamura-kazuko-ri@city.osaka.lg.jp::2806e4d5-9e3d-4ec2-9e79-8919f49b6b63" providerId="AD"/>
  <p188:author id="{092EFFE7-85EA-1C88-62C9-D4082E5D2E1D}" name="髙倉　千夏" initials="千髙" userId="S::ch-takakura@city.osaka.lg.jp::f07da4b7-033d-4145-b617-41e88a5f0093" providerId="AD"/>
  <p188:author id="{767BEFF0-E2A3-B6EF-52DC-BF46D1637944}" name="安積　真季" initials="安積　真季" userId="S-1-5-21-1564684612-2361765064-1056095371-61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215F9A"/>
    <a:srgbClr val="2469A8"/>
    <a:srgbClr val="EA0000"/>
    <a:srgbClr val="FFFFCC"/>
    <a:srgbClr val="333399"/>
    <a:srgbClr val="0000CC"/>
    <a:srgbClr val="CC0000"/>
    <a:srgbClr val="DCEAF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96279" autoAdjust="0"/>
  </p:normalViewPr>
  <p:slideViewPr>
    <p:cSldViewPr snapToGrid="0">
      <p:cViewPr varScale="1">
        <p:scale>
          <a:sx n="56" d="100"/>
          <a:sy n="56" d="100"/>
        </p:scale>
        <p:origin x="2616" y="66"/>
      </p:cViewPr>
      <p:guideLst>
        <p:guide orient="horz" pos="316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2" y="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EB3EA-8D09-40E9-9AA6-BCEEAE51278F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193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7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2" y="9440867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F97E4-D108-4709-98E8-CB72B334F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9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47F7D-B4E6-2A7B-9688-7A7210702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09D966-B75E-8D5A-F122-593B03819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F0122C-8C2D-DBBF-5EB5-A65866C48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D40F70-35E4-B536-4DD0-2679386F1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F97E4-D108-4709-98E8-CB72B334F1C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9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8170-145D-2541-BA5C-E31F12EB052E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AF10-6D3C-624F-8FF9-66FC7BAF3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16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8170-145D-2541-BA5C-E31F12EB052E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AF10-6D3C-624F-8FF9-66FC7BAF3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20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8170-145D-2541-BA5C-E31F12EB052E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AF10-6D3C-624F-8FF9-66FC7BAF3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33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8170-145D-2541-BA5C-E31F12EB052E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AF10-6D3C-624F-8FF9-66FC7BAF3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32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8170-145D-2541-BA5C-E31F12EB052E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AF10-6D3C-624F-8FF9-66FC7BAF3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40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8170-145D-2541-BA5C-E31F12EB052E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AF10-6D3C-624F-8FF9-66FC7BAF3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22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8170-145D-2541-BA5C-E31F12EB052E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AF10-6D3C-624F-8FF9-66FC7BAF3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8170-145D-2541-BA5C-E31F12EB052E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AF10-6D3C-624F-8FF9-66FC7BAF3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11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8170-145D-2541-BA5C-E31F12EB052E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AF10-6D3C-624F-8FF9-66FC7BAF3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36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8170-145D-2541-BA5C-E31F12EB052E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AF10-6D3C-624F-8FF9-66FC7BAF3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42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8170-145D-2541-BA5C-E31F12EB052E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AF10-6D3C-624F-8FF9-66FC7BAF3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11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6D8170-145D-2541-BA5C-E31F12EB052E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45AF10-6D3C-624F-8FF9-66FC7BAF3C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Web サイ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C652FB2-BDDC-6F2F-DDD4-E6AE94C4A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1"/>
            <a:ext cx="6858000" cy="96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CD6D1-2D12-7EDD-C2DE-D2C42CBE4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2048DCE-D445-5EC2-A835-4B4E10589934}"/>
              </a:ext>
            </a:extLst>
          </p:cNvPr>
          <p:cNvSpPr txBox="1"/>
          <p:nvPr/>
        </p:nvSpPr>
        <p:spPr>
          <a:xfrm>
            <a:off x="66769" y="8930290"/>
            <a:ext cx="6730904" cy="6500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【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お問い合わせ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】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　　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Mplus 1p Black" panose="020B0902020203020207" pitchFamily="50" charset="-128"/>
            </a:endParaRPr>
          </a:p>
          <a:p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 大阪ウィーク盆踊り世界記録挑戦事務局（株式会社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JTB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コミュニケーションデザイン）</a:t>
            </a:r>
          </a:p>
          <a:p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 E-mail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 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: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 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osakaweek-bonodori@jtbcom.co.jp      TEL : 080-5908-3509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　　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FAX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：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06-4964-8807</a:t>
            </a:r>
            <a:endParaRPr kumimoji="1"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  <a:cs typeface="Mplus 1p Black" panose="020B0902020203020207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0E26A59-EA1A-3525-C7B4-0D6CE5573861}"/>
              </a:ext>
            </a:extLst>
          </p:cNvPr>
          <p:cNvSpPr>
            <a:spLocks noChangeAspect="1"/>
          </p:cNvSpPr>
          <p:nvPr/>
        </p:nvSpPr>
        <p:spPr>
          <a:xfrm>
            <a:off x="2353750" y="2684964"/>
            <a:ext cx="2187357" cy="393006"/>
          </a:xfrm>
          <a:prstGeom prst="ellipse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11">
            <a:extLst>
              <a:ext uri="{FF2B5EF4-FFF2-40B4-BE49-F238E27FC236}">
                <a16:creationId xmlns:a16="http://schemas.microsoft.com/office/drawing/2014/main" id="{EFA74A1A-2567-4BEE-E615-F8EFC172BA98}"/>
              </a:ext>
            </a:extLst>
          </p:cNvPr>
          <p:cNvSpPr/>
          <p:nvPr/>
        </p:nvSpPr>
        <p:spPr>
          <a:xfrm>
            <a:off x="167850" y="6953861"/>
            <a:ext cx="6515599" cy="358960"/>
          </a:xfrm>
          <a:prstGeom prst="rect">
            <a:avLst/>
          </a:prstGeom>
          <a:solidFill>
            <a:srgbClr val="2469A8"/>
          </a:solidFill>
          <a:ln w="12700">
            <a:solidFill>
              <a:srgbClr val="215F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72114C2C-E6C8-E747-F572-2A2ADD2C46F6}"/>
              </a:ext>
            </a:extLst>
          </p:cNvPr>
          <p:cNvSpPr>
            <a:spLocks noChangeAspect="1"/>
          </p:cNvSpPr>
          <p:nvPr/>
        </p:nvSpPr>
        <p:spPr>
          <a:xfrm>
            <a:off x="2333587" y="4056762"/>
            <a:ext cx="2187364" cy="393007"/>
          </a:xfrm>
          <a:prstGeom prst="ellipse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11">
            <a:extLst>
              <a:ext uri="{FF2B5EF4-FFF2-40B4-BE49-F238E27FC236}">
                <a16:creationId xmlns:a16="http://schemas.microsoft.com/office/drawing/2014/main" id="{8BBC46BE-37A1-EEFB-43EE-B7765AEB8641}"/>
              </a:ext>
            </a:extLst>
          </p:cNvPr>
          <p:cNvSpPr/>
          <p:nvPr/>
        </p:nvSpPr>
        <p:spPr>
          <a:xfrm>
            <a:off x="170070" y="2886444"/>
            <a:ext cx="6515600" cy="1108830"/>
          </a:xfrm>
          <a:prstGeom prst="roundRect">
            <a:avLst>
              <a:gd name="adj" fmla="val 14109"/>
            </a:avLst>
          </a:prstGeom>
          <a:noFill/>
          <a:ln>
            <a:solidFill>
              <a:srgbClr val="215F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論理積ゲート 20">
            <a:extLst>
              <a:ext uri="{FF2B5EF4-FFF2-40B4-BE49-F238E27FC236}">
                <a16:creationId xmlns:a16="http://schemas.microsoft.com/office/drawing/2014/main" id="{CC2FA18F-4050-F7E0-2903-FDCDE8FF7269}"/>
              </a:ext>
            </a:extLst>
          </p:cNvPr>
          <p:cNvSpPr/>
          <p:nvPr/>
        </p:nvSpPr>
        <p:spPr>
          <a:xfrm rot="5400000">
            <a:off x="2900926" y="-2883790"/>
            <a:ext cx="1090248" cy="6857823"/>
          </a:xfrm>
          <a:prstGeom prst="flowChartDelay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9801CC-2C72-DB77-0B13-571D2923A96E}"/>
              </a:ext>
            </a:extLst>
          </p:cNvPr>
          <p:cNvSpPr txBox="1">
            <a:spLocks/>
          </p:cNvSpPr>
          <p:nvPr/>
        </p:nvSpPr>
        <p:spPr>
          <a:xfrm>
            <a:off x="444728" y="277271"/>
            <a:ext cx="6445118" cy="2504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endParaRPr 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29270F8C-20AE-AEA9-333D-0BF75BFDCD83}"/>
              </a:ext>
            </a:extLst>
          </p:cNvPr>
          <p:cNvSpPr txBox="1"/>
          <p:nvPr/>
        </p:nvSpPr>
        <p:spPr>
          <a:xfrm>
            <a:off x="1181315" y="107789"/>
            <a:ext cx="4555672" cy="803704"/>
          </a:xfrm>
          <a:prstGeom prst="rect">
            <a:avLst/>
          </a:prstGeom>
        </p:spPr>
        <p:txBody>
          <a:bodyPr vert="horz" wrap="none" lIns="0" tIns="13335" rIns="0" bIns="0" rtlCol="0">
            <a:normAutofit fontScale="92500" lnSpcReduction="2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b="1" spc="5" dirty="0">
                <a:ln w="3175">
                  <a:noFill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大阪の祭！</a:t>
            </a:r>
            <a:r>
              <a:rPr lang="ja-JP" altLang="en-US" spc="5" dirty="0">
                <a:ln w="3175">
                  <a:noFill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～</a:t>
            </a:r>
            <a:r>
              <a:rPr lang="en-US" altLang="ja-JP" b="1" spc="5" dirty="0">
                <a:ln w="3175">
                  <a:noFill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EXPO2025 </a:t>
            </a:r>
            <a:r>
              <a:rPr lang="ja-JP" altLang="en-US" b="1" spc="5" dirty="0">
                <a:ln w="3175">
                  <a:noFill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真夏の陣</a:t>
            </a:r>
            <a:r>
              <a:rPr lang="ja-JP" altLang="en-US" spc="5" dirty="0">
                <a:ln w="3175">
                  <a:noFill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～</a:t>
            </a:r>
          </a:p>
          <a:p>
            <a:pPr algn="ctr"/>
            <a:r>
              <a:rPr lang="ja-JP" altLang="en-US" sz="3600" b="1" spc="5" dirty="0">
                <a:ln w="3175">
                  <a:noFill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盆踊りギネス世界記録</a:t>
            </a:r>
            <a:r>
              <a:rPr lang="en-US" altLang="ja-JP" sz="3600" b="1" spc="5" baseline="30000" dirty="0">
                <a:ln w="3175">
                  <a:noFill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®</a:t>
            </a:r>
            <a:r>
              <a:rPr lang="ja-JP" altLang="en-US" sz="3600" b="1" spc="5" dirty="0">
                <a:ln w="3175">
                  <a:noFill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に挑</a:t>
            </a:r>
            <a:r>
              <a:rPr lang="ja-JP" altLang="en-US" sz="3600" b="1" spc="-800" dirty="0">
                <a:ln w="3175">
                  <a:noFill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戦</a:t>
            </a:r>
            <a:r>
              <a:rPr lang="ja-JP" altLang="en-US" sz="3900" b="1" spc="-800" dirty="0">
                <a:ln w="3175">
                  <a:noFill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！</a:t>
            </a:r>
            <a:endParaRPr lang="ja-JP" altLang="en-US" sz="3600" b="1" spc="-800" dirty="0">
              <a:ln w="3175">
                <a:noFill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plus 1p Black" panose="020B0902020203020207" pitchFamily="50" charset="-128"/>
            </a:endParaRPr>
          </a:p>
        </p:txBody>
      </p:sp>
      <p:sp>
        <p:nvSpPr>
          <p:cNvPr id="19" name="部分円 18">
            <a:extLst>
              <a:ext uri="{FF2B5EF4-FFF2-40B4-BE49-F238E27FC236}">
                <a16:creationId xmlns:a16="http://schemas.microsoft.com/office/drawing/2014/main" id="{A8F3F6E0-F9CA-6492-608F-CCF21FAB2DF4}"/>
              </a:ext>
            </a:extLst>
          </p:cNvPr>
          <p:cNvSpPr/>
          <p:nvPr/>
        </p:nvSpPr>
        <p:spPr>
          <a:xfrm rot="16200000">
            <a:off x="-449844" y="-4667"/>
            <a:ext cx="889906" cy="899239"/>
          </a:xfrm>
          <a:prstGeom prst="pie">
            <a:avLst>
              <a:gd name="adj1" fmla="val 0"/>
              <a:gd name="adj2" fmla="val 10838194"/>
            </a:avLst>
          </a:prstGeom>
          <a:solidFill>
            <a:srgbClr val="2469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部分円 19">
            <a:extLst>
              <a:ext uri="{FF2B5EF4-FFF2-40B4-BE49-F238E27FC236}">
                <a16:creationId xmlns:a16="http://schemas.microsoft.com/office/drawing/2014/main" id="{CF61D911-2708-E3ED-CD75-7368BFBEFB48}"/>
              </a:ext>
            </a:extLst>
          </p:cNvPr>
          <p:cNvSpPr/>
          <p:nvPr/>
        </p:nvSpPr>
        <p:spPr>
          <a:xfrm rot="5400000" flipH="1">
            <a:off x="6445919" y="-945"/>
            <a:ext cx="889906" cy="899239"/>
          </a:xfrm>
          <a:prstGeom prst="pie">
            <a:avLst>
              <a:gd name="adj1" fmla="val 0"/>
              <a:gd name="adj2" fmla="val 10838194"/>
            </a:avLst>
          </a:prstGeom>
          <a:solidFill>
            <a:srgbClr val="2469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8F672DA-AE2D-45A8-BCEC-C16AFC247E8A}"/>
              </a:ext>
            </a:extLst>
          </p:cNvPr>
          <p:cNvSpPr/>
          <p:nvPr/>
        </p:nvSpPr>
        <p:spPr>
          <a:xfrm>
            <a:off x="-17924" y="9703283"/>
            <a:ext cx="6875924" cy="190461"/>
          </a:xfrm>
          <a:prstGeom prst="rect">
            <a:avLst/>
          </a:prstGeom>
          <a:solidFill>
            <a:srgbClr val="2469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343B659-9FDF-9EAF-C670-86324120C310}"/>
              </a:ext>
            </a:extLst>
          </p:cNvPr>
          <p:cNvSpPr/>
          <p:nvPr/>
        </p:nvSpPr>
        <p:spPr>
          <a:xfrm>
            <a:off x="-4890" y="9584881"/>
            <a:ext cx="6862890" cy="88013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A07E7F-8EB2-51C5-3683-16F9014BC68C}"/>
              </a:ext>
            </a:extLst>
          </p:cNvPr>
          <p:cNvSpPr txBox="1"/>
          <p:nvPr/>
        </p:nvSpPr>
        <p:spPr>
          <a:xfrm>
            <a:off x="4895022" y="8833455"/>
            <a:ext cx="2130218" cy="251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内容は今後変更になる可能性があります。</a:t>
            </a:r>
            <a:endParaRPr kumimoji="1" lang="en-US" altLang="ja-JP" sz="8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05488E7-73E0-1E30-CF40-B6827430FA25}"/>
              </a:ext>
            </a:extLst>
          </p:cNvPr>
          <p:cNvSpPr/>
          <p:nvPr/>
        </p:nvSpPr>
        <p:spPr>
          <a:xfrm>
            <a:off x="1061977" y="3318252"/>
            <a:ext cx="2502207" cy="327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踊る人の人数を競う</a:t>
            </a:r>
            <a:endParaRPr kumimoji="1" lang="en-US" altLang="ja-JP" sz="1400" b="1" dirty="0">
              <a:solidFill>
                <a:srgbClr val="E2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200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22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最大の盆踊り</a:t>
            </a:r>
            <a:r>
              <a:rPr kumimoji="1" lang="ja-JP" altLang="en-US" sz="2200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en-US" altLang="ja-JP" sz="2200" dirty="0">
              <a:solidFill>
                <a:srgbClr val="E2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16B6B0E5-288E-BB82-78C1-0B11EF167311}"/>
              </a:ext>
            </a:extLst>
          </p:cNvPr>
          <p:cNvSpPr/>
          <p:nvPr/>
        </p:nvSpPr>
        <p:spPr>
          <a:xfrm>
            <a:off x="3770469" y="3305947"/>
            <a:ext cx="2907509" cy="347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同時に盆踊りを踊った</a:t>
            </a:r>
            <a:endParaRPr kumimoji="1" lang="en-US" altLang="ja-JP" sz="1400" b="1" dirty="0">
              <a:solidFill>
                <a:srgbClr val="E2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200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22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最多国籍数</a:t>
            </a:r>
            <a:r>
              <a:rPr kumimoji="1" lang="ja-JP" altLang="en-US" sz="2200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en-US" altLang="ja-JP" sz="2200" dirty="0">
              <a:solidFill>
                <a:srgbClr val="E2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8B50922-EAC9-0A72-0D12-3DF2480B8C36}"/>
              </a:ext>
            </a:extLst>
          </p:cNvPr>
          <p:cNvSpPr txBox="1"/>
          <p:nvPr/>
        </p:nvSpPr>
        <p:spPr>
          <a:xfrm>
            <a:off x="462308" y="7739920"/>
            <a:ext cx="11457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日本語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レクチャー編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CAC8D1D-5B52-61B4-FA87-FB1531407B14}"/>
              </a:ext>
            </a:extLst>
          </p:cNvPr>
          <p:cNvSpPr txBox="1"/>
          <p:nvPr/>
        </p:nvSpPr>
        <p:spPr>
          <a:xfrm>
            <a:off x="1312312" y="7719905"/>
            <a:ext cx="11457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日本語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フルバーション編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25BDCE3-1F82-02DD-EE46-BA97E630495A}"/>
              </a:ext>
            </a:extLst>
          </p:cNvPr>
          <p:cNvSpPr txBox="1"/>
          <p:nvPr/>
        </p:nvSpPr>
        <p:spPr>
          <a:xfrm>
            <a:off x="2378301" y="7719905"/>
            <a:ext cx="768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英語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レクチャー編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C409B05-9817-7F7B-FED3-6C0A9A30938F}"/>
              </a:ext>
            </a:extLst>
          </p:cNvPr>
          <p:cNvSpPr txBox="1"/>
          <p:nvPr/>
        </p:nvSpPr>
        <p:spPr>
          <a:xfrm>
            <a:off x="3133824" y="7719905"/>
            <a:ext cx="9810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英語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フルバーション編</a:t>
            </a:r>
          </a:p>
        </p:txBody>
      </p:sp>
      <p:sp>
        <p:nvSpPr>
          <p:cNvPr id="53" name="四角形: 角を丸くする 11">
            <a:extLst>
              <a:ext uri="{FF2B5EF4-FFF2-40B4-BE49-F238E27FC236}">
                <a16:creationId xmlns:a16="http://schemas.microsoft.com/office/drawing/2014/main" id="{5485A52D-9B99-797B-A616-B71A3116C483}"/>
              </a:ext>
            </a:extLst>
          </p:cNvPr>
          <p:cNvSpPr/>
          <p:nvPr/>
        </p:nvSpPr>
        <p:spPr>
          <a:xfrm>
            <a:off x="444728" y="7454344"/>
            <a:ext cx="3769559" cy="252000"/>
          </a:xfrm>
          <a:prstGeom prst="rect">
            <a:avLst/>
          </a:prstGeom>
          <a:solidFill>
            <a:srgbClr val="EA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pic>
        <p:nvPicPr>
          <p:cNvPr id="55" name="図 54" descr="QR コード&#10;&#10;自動的に生成された説明">
            <a:extLst>
              <a:ext uri="{FF2B5EF4-FFF2-40B4-BE49-F238E27FC236}">
                <a16:creationId xmlns:a16="http://schemas.microsoft.com/office/drawing/2014/main" id="{CEA4AE0C-6654-7D0B-77C4-AF0A2B71B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95" y="8083350"/>
            <a:ext cx="576000" cy="576000"/>
          </a:xfrm>
          <a:prstGeom prst="rect">
            <a:avLst/>
          </a:prstGeom>
        </p:spPr>
      </p:pic>
      <p:pic>
        <p:nvPicPr>
          <p:cNvPr id="57" name="図 56" descr="QR コード&#10;&#10;自動的に生成された説明">
            <a:extLst>
              <a:ext uri="{FF2B5EF4-FFF2-40B4-BE49-F238E27FC236}">
                <a16:creationId xmlns:a16="http://schemas.microsoft.com/office/drawing/2014/main" id="{B8C24813-5D4D-83A4-4855-45C789826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767" y="8083018"/>
            <a:ext cx="576000" cy="576000"/>
          </a:xfrm>
          <a:prstGeom prst="rect">
            <a:avLst/>
          </a:prstGeom>
        </p:spPr>
      </p:pic>
      <p:pic>
        <p:nvPicPr>
          <p:cNvPr id="59" name="図 58" descr="QR コード&#10;&#10;自動的に生成された説明">
            <a:extLst>
              <a:ext uri="{FF2B5EF4-FFF2-40B4-BE49-F238E27FC236}">
                <a16:creationId xmlns:a16="http://schemas.microsoft.com/office/drawing/2014/main" id="{5A560B40-366D-5DF3-8EBC-5E46779BF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746" y="8079074"/>
            <a:ext cx="576000" cy="576000"/>
          </a:xfrm>
          <a:prstGeom prst="rect">
            <a:avLst/>
          </a:prstGeom>
        </p:spPr>
      </p:pic>
      <p:pic>
        <p:nvPicPr>
          <p:cNvPr id="61" name="図 60" descr="QR コード&#10;&#10;自動的に生成された説明">
            <a:extLst>
              <a:ext uri="{FF2B5EF4-FFF2-40B4-BE49-F238E27FC236}">
                <a16:creationId xmlns:a16="http://schemas.microsoft.com/office/drawing/2014/main" id="{CB25E8B5-6ECA-29ED-E639-388328FAC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227" y="8079074"/>
            <a:ext cx="576000" cy="576000"/>
          </a:xfrm>
          <a:prstGeom prst="rect">
            <a:avLst/>
          </a:prstGeom>
        </p:spPr>
      </p:pic>
      <p:sp>
        <p:nvSpPr>
          <p:cNvPr id="2" name="四角形: 角を丸くする 11">
            <a:extLst>
              <a:ext uri="{FF2B5EF4-FFF2-40B4-BE49-F238E27FC236}">
                <a16:creationId xmlns:a16="http://schemas.microsoft.com/office/drawing/2014/main" id="{3C71EA62-094B-043E-F61C-30B25D646D3D}"/>
              </a:ext>
            </a:extLst>
          </p:cNvPr>
          <p:cNvSpPr/>
          <p:nvPr/>
        </p:nvSpPr>
        <p:spPr>
          <a:xfrm>
            <a:off x="179595" y="4255518"/>
            <a:ext cx="6515600" cy="4621144"/>
          </a:xfrm>
          <a:prstGeom prst="roundRect">
            <a:avLst>
              <a:gd name="adj" fmla="val 3004"/>
            </a:avLst>
          </a:prstGeom>
          <a:noFill/>
          <a:ln>
            <a:solidFill>
              <a:srgbClr val="215F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7FB371-A325-8D17-A17E-395EDC9B3E4F}"/>
              </a:ext>
            </a:extLst>
          </p:cNvPr>
          <p:cNvSpPr txBox="1"/>
          <p:nvPr/>
        </p:nvSpPr>
        <p:spPr>
          <a:xfrm>
            <a:off x="365967" y="5189559"/>
            <a:ext cx="6142907" cy="16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●小学</a:t>
            </a:r>
            <a:r>
              <a:rPr kumimoji="1" lang="en-US" altLang="ja-JP" sz="1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年生以上の方であれば、どなたでもご応募いただけます。</a:t>
            </a:r>
            <a:endParaRPr kumimoji="1" lang="en-US" altLang="ja-JP"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小学</a:t>
            </a:r>
            <a:r>
              <a:rPr kumimoji="1" lang="en-US" altLang="ja-JP" sz="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年生の方は、保護者の同伴が必要です。</a:t>
            </a:r>
          </a:p>
          <a:p>
            <a:pPr>
              <a:lnSpc>
                <a:spcPct val="120000"/>
              </a:lnSpc>
            </a:pPr>
            <a:r>
              <a:rPr kumimoji="1" lang="ja-JP" altLang="en-US" sz="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中学生以上</a:t>
            </a:r>
            <a:r>
              <a:rPr kumimoji="1" lang="en-US" altLang="ja-JP" sz="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kumimoji="1" lang="ja-JP" altLang="en-US" sz="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歳未満の方は、保護者の同意があればご参加いただけます。</a:t>
            </a:r>
            <a:endParaRPr kumimoji="1" lang="en-US" altLang="ja-JP" sz="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 参加費用は無料です。 万博会場への入場チケットについては主催者にて手配します。</a:t>
            </a:r>
            <a:endParaRPr kumimoji="1" lang="en-US" altLang="ja-JP"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ただし、会場までの交通費・飲食費等はご負担いただきます。</a:t>
            </a:r>
            <a:endParaRPr kumimoji="1" lang="en-US" altLang="ja-JP"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●浴衣に草履などの伝統的な衣装、民族衣装でのご参加を推奨しますが、衣装は自由です。</a:t>
            </a:r>
          </a:p>
          <a:p>
            <a:pPr>
              <a:lnSpc>
                <a:spcPct val="120000"/>
              </a:lnSpc>
            </a:pPr>
            <a:r>
              <a:rPr kumimoji="1" lang="ja-JP" altLang="en-US" sz="1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 当日までに練習会を開催します。日時・場所は大阪ウィーク公式サイトからご確認ください。</a:t>
            </a:r>
            <a:endParaRPr kumimoji="1" lang="en-US" altLang="ja-JP"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 「同時に盆踊りを踊った「最多国籍数」」での参加にあたっては、当日、国籍を証明する書類（パスポート、在留カード</a:t>
            </a:r>
            <a:endParaRPr kumimoji="1" lang="en-US" altLang="ja-JP"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等の顔写真付きのもの）のコピー等を確認させていただきます。</a:t>
            </a:r>
            <a:endParaRPr kumimoji="1" lang="en-US" altLang="ja-JP"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四角形: 角を丸くする 11">
            <a:extLst>
              <a:ext uri="{FF2B5EF4-FFF2-40B4-BE49-F238E27FC236}">
                <a16:creationId xmlns:a16="http://schemas.microsoft.com/office/drawing/2014/main" id="{69BB32B8-47BC-9DC5-2D3B-EC0FB5E030CE}"/>
              </a:ext>
            </a:extLst>
          </p:cNvPr>
          <p:cNvSpPr/>
          <p:nvPr/>
        </p:nvSpPr>
        <p:spPr>
          <a:xfrm>
            <a:off x="4474579" y="7598369"/>
            <a:ext cx="1963582" cy="1094220"/>
          </a:xfrm>
          <a:prstGeom prst="rect">
            <a:avLst/>
          </a:prstGeom>
          <a:noFill/>
          <a:ln w="12700">
            <a:solidFill>
              <a:srgbClr val="215F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四角形: 角を丸くする 11">
            <a:extLst>
              <a:ext uri="{FF2B5EF4-FFF2-40B4-BE49-F238E27FC236}">
                <a16:creationId xmlns:a16="http://schemas.microsoft.com/office/drawing/2014/main" id="{E9DCC1B8-7F16-233C-E0CA-B5CA8018648E}"/>
              </a:ext>
            </a:extLst>
          </p:cNvPr>
          <p:cNvSpPr/>
          <p:nvPr/>
        </p:nvSpPr>
        <p:spPr>
          <a:xfrm>
            <a:off x="4468326" y="7458768"/>
            <a:ext cx="1980000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07B11EB-0840-A609-AF92-DA88A8E40FA8}"/>
              </a:ext>
            </a:extLst>
          </p:cNvPr>
          <p:cNvSpPr txBox="1"/>
          <p:nvPr/>
        </p:nvSpPr>
        <p:spPr>
          <a:xfrm>
            <a:off x="4569469" y="7454386"/>
            <a:ext cx="1798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215F9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ご応募</a:t>
            </a:r>
            <a:r>
              <a:rPr kumimoji="1" lang="ja-JP" altLang="en-US" sz="900" b="1" dirty="0">
                <a:solidFill>
                  <a:srgbClr val="215F9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＆</a:t>
            </a:r>
            <a:r>
              <a:rPr kumimoji="1" lang="ja-JP" altLang="en-US" sz="1100" b="1" dirty="0">
                <a:solidFill>
                  <a:srgbClr val="215F9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詳細はコチラから！</a:t>
            </a:r>
            <a:endParaRPr kumimoji="1" lang="en-US" altLang="ja-JP" sz="1100" b="1" dirty="0">
              <a:solidFill>
                <a:srgbClr val="215F9A"/>
              </a:solidFill>
              <a:latin typeface="Meiryo UI" panose="020B0604030504040204" pitchFamily="50" charset="-128"/>
              <a:ea typeface="Meiryo UI" panose="020B0604030504040204" pitchFamily="50" charset="-128"/>
              <a:cs typeface="Mplus 1p Black" panose="020B0902020203020207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EC9F580-3C52-4544-BD19-659E575A1874}"/>
              </a:ext>
            </a:extLst>
          </p:cNvPr>
          <p:cNvSpPr txBox="1"/>
          <p:nvPr/>
        </p:nvSpPr>
        <p:spPr>
          <a:xfrm>
            <a:off x="4522129" y="7893725"/>
            <a:ext cx="1641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大阪ウィーク</a:t>
            </a:r>
            <a:endParaRPr kumimoji="1" lang="en-US" altLang="ja-JP" sz="1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公式サイト ▶</a:t>
            </a:r>
            <a:endParaRPr kumimoji="1" lang="en-US" altLang="ja-JP" sz="1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3765760-CC42-0AC9-3C24-528237DF36E7}"/>
              </a:ext>
            </a:extLst>
          </p:cNvPr>
          <p:cNvSpPr txBox="1"/>
          <p:nvPr/>
        </p:nvSpPr>
        <p:spPr>
          <a:xfrm>
            <a:off x="4403080" y="8494806"/>
            <a:ext cx="219561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700" kern="900" spc="-10" dirty="0">
                <a:solidFill>
                  <a:srgbClr val="002060"/>
                </a:solidFill>
                <a:latin typeface="Rockwell Condensed" panose="02060603050405020104" pitchFamily="18" charset="0"/>
                <a:ea typeface="Meiryo UI" panose="020B0604030504040204" pitchFamily="50" charset="-128"/>
              </a:rPr>
              <a:t>https://www.expo-osaka2025.com/osakaweek/summer/guinness.html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F5BB17A-7665-470F-89B3-5D5315AED4D9}"/>
              </a:ext>
            </a:extLst>
          </p:cNvPr>
          <p:cNvSpPr/>
          <p:nvPr/>
        </p:nvSpPr>
        <p:spPr>
          <a:xfrm>
            <a:off x="2186409" y="3702771"/>
            <a:ext cx="2502207" cy="327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900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いずれも衣装の規定なし</a:t>
            </a:r>
            <a:endParaRPr kumimoji="1" lang="en-US" altLang="ja-JP" sz="900" dirty="0">
              <a:solidFill>
                <a:srgbClr val="E2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19A7314E-39EA-0E37-A6F7-10440113755B}"/>
              </a:ext>
            </a:extLst>
          </p:cNvPr>
          <p:cNvSpPr/>
          <p:nvPr/>
        </p:nvSpPr>
        <p:spPr>
          <a:xfrm>
            <a:off x="498403" y="3035882"/>
            <a:ext cx="981511" cy="889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❶</a:t>
            </a:r>
            <a:endParaRPr kumimoji="1" lang="en-US" altLang="ja-JP" sz="4000" b="1" dirty="0">
              <a:solidFill>
                <a:srgbClr val="E2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F013F837-A875-DBCB-F2D2-7BC667D03611}"/>
              </a:ext>
            </a:extLst>
          </p:cNvPr>
          <p:cNvSpPr/>
          <p:nvPr/>
        </p:nvSpPr>
        <p:spPr>
          <a:xfrm>
            <a:off x="3464455" y="3012382"/>
            <a:ext cx="981511" cy="889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❷</a:t>
            </a:r>
            <a:endParaRPr kumimoji="1" lang="en-US" altLang="ja-JP" sz="4000" b="1" dirty="0">
              <a:solidFill>
                <a:srgbClr val="E2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849D194-526A-BD85-4D81-C932636F8126}"/>
              </a:ext>
            </a:extLst>
          </p:cNvPr>
          <p:cNvSpPr txBox="1"/>
          <p:nvPr/>
        </p:nvSpPr>
        <p:spPr>
          <a:xfrm>
            <a:off x="72448" y="4490719"/>
            <a:ext cx="6730904" cy="671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kumimoji="1" lang="ja-JP" altLang="en-US" sz="16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大阪の夏の風物詩</a:t>
            </a:r>
            <a:r>
              <a:rPr kumimoji="1" lang="ja-JP" altLang="en-US" sz="1600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16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盆踊り</a:t>
            </a:r>
            <a:r>
              <a:rPr kumimoji="1" lang="ja-JP" altLang="en-US" sz="1600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kumimoji="1" lang="ja-JP" altLang="en-US" sz="16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で、</a:t>
            </a:r>
            <a:endParaRPr kumimoji="1" lang="en-US" altLang="ja-JP" sz="1600" b="1" dirty="0">
              <a:solidFill>
                <a:srgbClr val="E2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400"/>
              </a:lnSpc>
            </a:pPr>
            <a:r>
              <a:rPr kumimoji="1" lang="ja-JP" altLang="en-US" sz="16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２つのギネス世界記録</a:t>
            </a:r>
            <a:r>
              <a:rPr kumimoji="1" lang="en-US" altLang="ja-JP" sz="1600" b="1" baseline="30000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®</a:t>
            </a:r>
            <a:r>
              <a:rPr kumimoji="1" lang="ja-JP" altLang="en-US" sz="16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に一緒に挑戦していただける方を大募集！！</a:t>
            </a:r>
            <a:endParaRPr kumimoji="1" lang="en-US" altLang="ja-JP" sz="1600" b="1" dirty="0">
              <a:solidFill>
                <a:srgbClr val="E2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139B1C1-4512-F6D4-CC5C-22E0865DBF32}"/>
              </a:ext>
            </a:extLst>
          </p:cNvPr>
          <p:cNvSpPr/>
          <p:nvPr/>
        </p:nvSpPr>
        <p:spPr>
          <a:xfrm>
            <a:off x="457855" y="3024911"/>
            <a:ext cx="1072280" cy="327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rgbClr val="215F9A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Challenge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43AF360-0F70-1433-3F19-A6201CEDA9B6}"/>
              </a:ext>
            </a:extLst>
          </p:cNvPr>
          <p:cNvSpPr txBox="1"/>
          <p:nvPr/>
        </p:nvSpPr>
        <p:spPr>
          <a:xfrm>
            <a:off x="926451" y="6974267"/>
            <a:ext cx="5166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申込期間</a:t>
            </a:r>
            <a:r>
              <a:rPr kumimoji="1" lang="ja-JP" altLang="en-US" sz="16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kumimoji="1" lang="en-US" altLang="ja-JP" sz="1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1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kumimoji="1" lang="ja-JP" altLang="en-US" sz="1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日（水）～ </a:t>
            </a:r>
            <a:r>
              <a:rPr kumimoji="1" lang="en-US" altLang="ja-JP" sz="1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1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日（金）</a:t>
            </a:r>
            <a:endParaRPr kumimoji="1" lang="en-US" altLang="ja-JP" sz="1600" b="1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BA7042D1-673A-D2FE-1D4C-C3B3450FE27A}"/>
              </a:ext>
            </a:extLst>
          </p:cNvPr>
          <p:cNvSpPr/>
          <p:nvPr/>
        </p:nvSpPr>
        <p:spPr>
          <a:xfrm>
            <a:off x="3413465" y="3021773"/>
            <a:ext cx="1072280" cy="327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rgbClr val="215F9A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Challenge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8AEA706-3061-EEC5-AA27-555F1572967A}"/>
              </a:ext>
            </a:extLst>
          </p:cNvPr>
          <p:cNvSpPr txBox="1"/>
          <p:nvPr/>
        </p:nvSpPr>
        <p:spPr>
          <a:xfrm>
            <a:off x="2845530" y="2736164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挑戦する記録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plus 1p Black" panose="020B0902020203020207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F27F32-0F24-9D86-7C8C-54B1DE9ACA75}"/>
              </a:ext>
            </a:extLst>
          </p:cNvPr>
          <p:cNvSpPr txBox="1"/>
          <p:nvPr/>
        </p:nvSpPr>
        <p:spPr>
          <a:xfrm>
            <a:off x="2798856" y="4096889"/>
            <a:ext cx="1271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参加にあたって</a:t>
            </a:r>
            <a:endParaRPr kumimoji="1" lang="en-US" altLang="ja-JP" sz="1400" b="1" strike="sngStrike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plus 1p Black" panose="020B0902020203020207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4025CDE-5905-FE65-47ED-CECAFE88B880}"/>
              </a:ext>
            </a:extLst>
          </p:cNvPr>
          <p:cNvSpPr txBox="1"/>
          <p:nvPr/>
        </p:nvSpPr>
        <p:spPr>
          <a:xfrm flipH="1">
            <a:off x="1342297" y="7446031"/>
            <a:ext cx="19635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振付け動画はコチラから！</a:t>
            </a:r>
            <a:endParaRPr lang="ja-JP" altLang="en-US" sz="1100" dirty="0">
              <a:solidFill>
                <a:srgbClr val="E2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41AC9E-5A7E-AE20-95AD-36F9ABBB45E4}"/>
              </a:ext>
            </a:extLst>
          </p:cNvPr>
          <p:cNvSpPr txBox="1"/>
          <p:nvPr/>
        </p:nvSpPr>
        <p:spPr>
          <a:xfrm>
            <a:off x="997240" y="1109068"/>
            <a:ext cx="5358299" cy="1529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日  時：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2025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年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7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月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26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日（土）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plus 1p Black" panose="020B0902020203020207" pitchFamily="50" charset="-128"/>
            </a:endParaRPr>
          </a:p>
          <a:p>
            <a:pPr>
              <a:lnSpc>
                <a:spcPts val="1600"/>
              </a:lnSpc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                  14:00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頃　受付開始（準備、練習など）</a:t>
            </a:r>
            <a:b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</a:b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                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16:00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頃　挑戦会場（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EXPO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アリーナ）集合</a:t>
            </a:r>
            <a:b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</a:b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                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17:00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頃　ギネス世界記録挑戦スタート（最大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3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回まで挑戦予定）</a:t>
            </a:r>
            <a:b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</a:b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                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19:30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頃　終了      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＊時間は予定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plus 1p Black" panose="020B0902020203020207" pitchFamily="50" charset="-128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会　場：万博会場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EXPO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アリーナ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「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Matsuri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plus 1p Black" panose="020B0902020203020207" pitchFamily="50" charset="-128"/>
              </a:rPr>
              <a:t>」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plus 1p Black" panose="020B0902020203020207" pitchFamily="50" charset="-128"/>
            </a:endParaRPr>
          </a:p>
        </p:txBody>
      </p:sp>
      <p:pic>
        <p:nvPicPr>
          <p:cNvPr id="5" name="図 4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6D54AA7-95CF-F2D5-F0CA-D409FF020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0500" y="7739920"/>
            <a:ext cx="787967" cy="78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prstTxWarp prst="textPlain">
          <a:avLst/>
        </a:prstTxWarp>
        <a:spAutoFit/>
      </a:bodyPr>
      <a:lstStyle>
        <a:defPPr algn="l">
          <a:lnSpc>
            <a:spcPct val="150000"/>
          </a:lnSpc>
          <a:defRPr kumimoji="1" sz="1050" b="1" u="sng" dirty="0">
            <a:latin typeface="Meiryo" panose="020B0604030504040204" pitchFamily="34" charset="-128"/>
            <a:ea typeface="Meiryo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4871</TotalTime>
  <Words>437</Words>
  <Application>Microsoft Office PowerPoint</Application>
  <PresentationFormat>A4 210 x 297 mm</PresentationFormat>
  <Paragraphs>46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HGS創英角ｺﾞｼｯｸUB</vt:lpstr>
      <vt:lpstr>Meiryo UI</vt:lpstr>
      <vt:lpstr>游ゴシック</vt:lpstr>
      <vt:lpstr>Aptos</vt:lpstr>
      <vt:lpstr>Aptos Display</vt:lpstr>
      <vt:lpstr>Arial</vt:lpstr>
      <vt:lpstr>Rockwell Condensed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110</cp:revision>
  <cp:lastPrinted>2025-03-13T04:43:21Z</cp:lastPrinted>
  <dcterms:created xsi:type="dcterms:W3CDTF">2024-10-21T21:47:40Z</dcterms:created>
  <dcterms:modified xsi:type="dcterms:W3CDTF">2025-03-19T00:40:56Z</dcterms:modified>
</cp:coreProperties>
</file>