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51" r:id="rId1"/>
    <p:sldMasterId id="2147483665" r:id="rId2"/>
  </p:sldMasterIdLst>
  <p:notesMasterIdLst>
    <p:notesMasterId r:id="rId15"/>
  </p:notesMasterIdLst>
  <p:handoutMasterIdLst>
    <p:handoutMasterId r:id="rId16"/>
  </p:handoutMasterIdLst>
  <p:sldIdLst>
    <p:sldId id="764" r:id="rId3"/>
    <p:sldId id="782" r:id="rId4"/>
    <p:sldId id="786" r:id="rId5"/>
    <p:sldId id="783" r:id="rId6"/>
    <p:sldId id="785" r:id="rId7"/>
    <p:sldId id="784" r:id="rId8"/>
    <p:sldId id="765" r:id="rId9"/>
    <p:sldId id="766" r:id="rId10"/>
    <p:sldId id="768" r:id="rId11"/>
    <p:sldId id="779" r:id="rId12"/>
    <p:sldId id="780" r:id="rId13"/>
    <p:sldId id="787"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9FA"/>
    <a:srgbClr val="8C3FC5"/>
    <a:srgbClr val="FFFFFF"/>
    <a:srgbClr val="71C56A"/>
    <a:srgbClr val="CC0099"/>
    <a:srgbClr val="003693"/>
    <a:srgbClr val="A3C4FF"/>
    <a:srgbClr val="2AD463"/>
    <a:srgbClr val="1C8C42"/>
    <a:srgbClr val="0238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38" autoAdjust="0"/>
    <p:restoredTop sz="94434" autoAdjust="0"/>
  </p:normalViewPr>
  <p:slideViewPr>
    <p:cSldViewPr snapToGrid="0">
      <p:cViewPr varScale="1">
        <p:scale>
          <a:sx n="74" d="100"/>
          <a:sy n="74" d="100"/>
        </p:scale>
        <p:origin x="1518" y="72"/>
      </p:cViewPr>
      <p:guideLst>
        <p:guide orient="horz" pos="2160"/>
        <p:guide pos="2880"/>
      </p:guideLst>
    </p:cSldViewPr>
  </p:slideViewPr>
  <p:outlineViewPr>
    <p:cViewPr>
      <p:scale>
        <a:sx n="33" d="100"/>
        <a:sy n="33" d="100"/>
      </p:scale>
      <p:origin x="0" y="-9672"/>
    </p:cViewPr>
  </p:outlineViewPr>
  <p:notesTextViewPr>
    <p:cViewPr>
      <p:scale>
        <a:sx n="100" d="100"/>
        <a:sy n="100" d="100"/>
      </p:scale>
      <p:origin x="0" y="0"/>
    </p:cViewPr>
  </p:notesTextViewPr>
  <p:sorterViewPr>
    <p:cViewPr>
      <p:scale>
        <a:sx n="200" d="100"/>
        <a:sy n="200" d="100"/>
      </p:scale>
      <p:origin x="0" y="-105780"/>
    </p:cViewPr>
  </p:sorterViewPr>
  <p:notesViewPr>
    <p:cSldViewPr snapToGrid="0">
      <p:cViewPr varScale="1">
        <p:scale>
          <a:sx n="50" d="100"/>
          <a:sy n="50" d="100"/>
        </p:scale>
        <p:origin x="2898"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9C5AB3A1-68D2-4E7F-B33E-53F8BB5DC75F}" type="slidenum">
              <a:rPr kumimoji="1" lang="ja-JP" altLang="en-US" smtClean="0"/>
              <a:t>‹#›</a:t>
            </a:fld>
            <a:endParaRPr kumimoji="1" lang="ja-JP" altLang="en-US" dirty="0"/>
          </a:p>
        </p:txBody>
      </p:sp>
    </p:spTree>
    <p:extLst>
      <p:ext uri="{BB962C8B-B14F-4D97-AF65-F5344CB8AC3E}">
        <p14:creationId xmlns:p14="http://schemas.microsoft.com/office/powerpoint/2010/main" val="21616968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A8F23B4-D899-4B6F-8957-AA84184487B1}" type="datetimeFigureOut">
              <a:rPr kumimoji="1" lang="ja-JP" altLang="en-US" smtClean="0"/>
              <a:t>2023/3/16</a:t>
            </a:fld>
            <a:endParaRPr kumimoji="1" lang="ja-JP" altLang="en-US" dirty="0"/>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DCDAADB-DF5A-4D5C-AFE8-ADA049D0444D}" type="slidenum">
              <a:rPr kumimoji="1" lang="ja-JP" altLang="en-US" smtClean="0"/>
              <a:t>‹#›</a:t>
            </a:fld>
            <a:endParaRPr kumimoji="1" lang="ja-JP" altLang="en-US" dirty="0"/>
          </a:p>
        </p:txBody>
      </p:sp>
    </p:spTree>
    <p:extLst>
      <p:ext uri="{BB962C8B-B14F-4D97-AF65-F5344CB8AC3E}">
        <p14:creationId xmlns:p14="http://schemas.microsoft.com/office/powerpoint/2010/main" val="114210325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0</a:t>
            </a:fld>
            <a:endParaRPr kumimoji="1" lang="ja-JP" altLang="en-US" dirty="0"/>
          </a:p>
        </p:txBody>
      </p:sp>
    </p:spTree>
    <p:extLst>
      <p:ext uri="{BB962C8B-B14F-4D97-AF65-F5344CB8AC3E}">
        <p14:creationId xmlns:p14="http://schemas.microsoft.com/office/powerpoint/2010/main" val="9171825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9</a:t>
            </a:fld>
            <a:endParaRPr kumimoji="1" lang="ja-JP" altLang="en-US" dirty="0"/>
          </a:p>
        </p:txBody>
      </p:sp>
    </p:spTree>
    <p:extLst>
      <p:ext uri="{BB962C8B-B14F-4D97-AF65-F5344CB8AC3E}">
        <p14:creationId xmlns:p14="http://schemas.microsoft.com/office/powerpoint/2010/main" val="9317647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10</a:t>
            </a:fld>
            <a:endParaRPr kumimoji="1" lang="ja-JP" altLang="en-US" dirty="0"/>
          </a:p>
        </p:txBody>
      </p:sp>
    </p:spTree>
    <p:extLst>
      <p:ext uri="{BB962C8B-B14F-4D97-AF65-F5344CB8AC3E}">
        <p14:creationId xmlns:p14="http://schemas.microsoft.com/office/powerpoint/2010/main" val="1911891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11</a:t>
            </a:fld>
            <a:endParaRPr kumimoji="1" lang="ja-JP" altLang="en-US" dirty="0"/>
          </a:p>
        </p:txBody>
      </p:sp>
    </p:spTree>
    <p:extLst>
      <p:ext uri="{BB962C8B-B14F-4D97-AF65-F5344CB8AC3E}">
        <p14:creationId xmlns:p14="http://schemas.microsoft.com/office/powerpoint/2010/main" val="3493644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1</a:t>
            </a:fld>
            <a:endParaRPr kumimoji="1" lang="ja-JP" altLang="en-US" dirty="0"/>
          </a:p>
        </p:txBody>
      </p:sp>
    </p:spTree>
    <p:extLst>
      <p:ext uri="{BB962C8B-B14F-4D97-AF65-F5344CB8AC3E}">
        <p14:creationId xmlns:p14="http://schemas.microsoft.com/office/powerpoint/2010/main" val="3876582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2</a:t>
            </a:fld>
            <a:endParaRPr kumimoji="1" lang="ja-JP" altLang="en-US" dirty="0"/>
          </a:p>
        </p:txBody>
      </p:sp>
    </p:spTree>
    <p:extLst>
      <p:ext uri="{BB962C8B-B14F-4D97-AF65-F5344CB8AC3E}">
        <p14:creationId xmlns:p14="http://schemas.microsoft.com/office/powerpoint/2010/main" val="3253319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3</a:t>
            </a:fld>
            <a:endParaRPr kumimoji="1" lang="ja-JP" altLang="en-US" dirty="0"/>
          </a:p>
        </p:txBody>
      </p:sp>
    </p:spTree>
    <p:extLst>
      <p:ext uri="{BB962C8B-B14F-4D97-AF65-F5344CB8AC3E}">
        <p14:creationId xmlns:p14="http://schemas.microsoft.com/office/powerpoint/2010/main" val="387925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ja-JP" sz="10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4</a:t>
            </a:fld>
            <a:endParaRPr kumimoji="1" lang="ja-JP" altLang="en-US" dirty="0"/>
          </a:p>
        </p:txBody>
      </p:sp>
    </p:spTree>
    <p:extLst>
      <p:ext uri="{BB962C8B-B14F-4D97-AF65-F5344CB8AC3E}">
        <p14:creationId xmlns:p14="http://schemas.microsoft.com/office/powerpoint/2010/main" val="36394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5</a:t>
            </a:fld>
            <a:endParaRPr kumimoji="1" lang="ja-JP" altLang="en-US" dirty="0"/>
          </a:p>
        </p:txBody>
      </p:sp>
    </p:spTree>
    <p:extLst>
      <p:ext uri="{BB962C8B-B14F-4D97-AF65-F5344CB8AC3E}">
        <p14:creationId xmlns:p14="http://schemas.microsoft.com/office/powerpoint/2010/main" val="1695786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6</a:t>
            </a:fld>
            <a:endParaRPr kumimoji="1" lang="ja-JP" altLang="en-US" dirty="0"/>
          </a:p>
        </p:txBody>
      </p:sp>
    </p:spTree>
    <p:extLst>
      <p:ext uri="{BB962C8B-B14F-4D97-AF65-F5344CB8AC3E}">
        <p14:creationId xmlns:p14="http://schemas.microsoft.com/office/powerpoint/2010/main" val="236813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7</a:t>
            </a:fld>
            <a:endParaRPr kumimoji="1" lang="ja-JP" altLang="en-US" dirty="0"/>
          </a:p>
        </p:txBody>
      </p:sp>
    </p:spTree>
    <p:extLst>
      <p:ext uri="{BB962C8B-B14F-4D97-AF65-F5344CB8AC3E}">
        <p14:creationId xmlns:p14="http://schemas.microsoft.com/office/powerpoint/2010/main" val="25577368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8</a:t>
            </a:fld>
            <a:endParaRPr kumimoji="1" lang="ja-JP" altLang="en-US" dirty="0"/>
          </a:p>
        </p:txBody>
      </p:sp>
    </p:spTree>
    <p:extLst>
      <p:ext uri="{BB962C8B-B14F-4D97-AF65-F5344CB8AC3E}">
        <p14:creationId xmlns:p14="http://schemas.microsoft.com/office/powerpoint/2010/main" val="2073657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BCED495-8C9D-4896-9C22-182E2BD92EEF}" type="datetimeFigureOut">
              <a:rPr kumimoji="1" lang="ja-JP" altLang="en-US" smtClean="0"/>
              <a:t>2023/3/16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DBE2A86-7F05-41B4-8F07-5B31971C6D26}" type="slidenum">
              <a:rPr kumimoji="1" lang="ja-JP" altLang="en-US" smtClean="0"/>
              <a:t>‹#›</a:t>
            </a:fld>
            <a:endParaRPr kumimoji="1" lang="ja-JP" altLang="en-US" dirty="0"/>
          </a:p>
        </p:txBody>
      </p:sp>
    </p:spTree>
    <p:extLst>
      <p:ext uri="{BB962C8B-B14F-4D97-AF65-F5344CB8AC3E}">
        <p14:creationId xmlns:p14="http://schemas.microsoft.com/office/powerpoint/2010/main" val="4144444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121DFB-DB54-4404-B1CC-E7F181F80C37}" type="datetime1">
              <a:rPr kumimoji="1" lang="ja-JP" altLang="en-US" smtClean="0"/>
              <a:t>2023/3/16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6450254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121DFB-DB54-4404-B1CC-E7F181F80C37}" type="datetime1">
              <a:rPr kumimoji="1" lang="ja-JP" altLang="en-US" smtClean="0"/>
              <a:t>2023/3/16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9144869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121DFB-DB54-4404-B1CC-E7F181F80C37}" type="datetime1">
              <a:rPr kumimoji="1" lang="ja-JP" altLang="en-US" smtClean="0"/>
              <a:t>2023/3/16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65704263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コンテンツ">
    <p:spTree>
      <p:nvGrpSpPr>
        <p:cNvPr id="1" name=""/>
        <p:cNvGrpSpPr/>
        <p:nvPr/>
      </p:nvGrpSpPr>
      <p:grpSpPr>
        <a:xfrm>
          <a:off x="0" y="0"/>
          <a:ext cx="0" cy="0"/>
          <a:chOff x="0" y="0"/>
          <a:chExt cx="0" cy="0"/>
        </a:xfrm>
      </p:grpSpPr>
      <p:sp>
        <p:nvSpPr>
          <p:cNvPr id="4" name="スライド番号プレースホルダー 3"/>
          <p:cNvSpPr>
            <a:spLocks noGrp="1"/>
          </p:cNvSpPr>
          <p:nvPr>
            <p:ph type="sldNum" idx="11"/>
          </p:nvPr>
        </p:nvSpPr>
        <p:spPr>
          <a:xfrm>
            <a:off x="8106770" y="6492240"/>
            <a:ext cx="1037230" cy="365760"/>
          </a:xfrm>
        </p:spPr>
        <p:txBody>
          <a:bodyPr/>
          <a:lstStyle>
            <a:lvl1pPr defTabSz="844083">
              <a:spcBef>
                <a:spcPct val="50000"/>
              </a:spcBef>
              <a:buClrTx/>
              <a:buSzTx/>
              <a:buFontTx/>
              <a:buNone/>
              <a:defRPr kumimoji="1"/>
            </a:lvl1pPr>
          </a:lstStyle>
          <a:p>
            <a:pPr>
              <a:defRPr/>
            </a:pPr>
            <a:fld id="{FF831487-6455-4961-898F-D88C9E618755}" type="slidenum">
              <a:rPr lang="en-US"/>
              <a:pPr>
                <a:defRPr/>
              </a:pPr>
              <a:t>‹#›</a:t>
            </a:fld>
            <a:endParaRPr lang="en-US" dirty="0"/>
          </a:p>
        </p:txBody>
      </p:sp>
      <p:sp>
        <p:nvSpPr>
          <p:cNvPr id="7" name="Rectangle 13"/>
          <p:cNvSpPr>
            <a:spLocks noGrp="1" noChangeArrowheads="1"/>
          </p:cNvSpPr>
          <p:nvPr>
            <p:ph type="title" idx="12"/>
          </p:nvPr>
        </p:nvSpPr>
        <p:spPr bwMode="auto">
          <a:xfrm>
            <a:off x="457200" y="214290"/>
            <a:ext cx="8225204" cy="5000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ja-JP" altLang="en-GB" dirty="0"/>
              <a:t>タイトルテキストの書式を編集するにはクリックします。</a:t>
            </a:r>
          </a:p>
        </p:txBody>
      </p:sp>
    </p:spTree>
    <p:extLst>
      <p:ext uri="{BB962C8B-B14F-4D97-AF65-F5344CB8AC3E}">
        <p14:creationId xmlns:p14="http://schemas.microsoft.com/office/powerpoint/2010/main" val="843224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30AE6A8-089A-4C38-BCEC-0F5455F2645D}" type="datetime1">
              <a:rPr kumimoji="1" lang="ja-JP" altLang="en-US" smtClean="0"/>
              <a:t>2023/3/16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51821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CA6AE7-BF89-45B3-B05E-6BE2C3174328}" type="datetime1">
              <a:rPr kumimoji="1" lang="ja-JP" altLang="en-US" smtClean="0"/>
              <a:t>2023/3/16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48434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2121DFB-DB54-4404-B1CC-E7F181F80C37}" type="datetime1">
              <a:rPr kumimoji="1" lang="ja-JP" altLang="en-US" smtClean="0"/>
              <a:t>2023/3/16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9590852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2121DFB-DB54-4404-B1CC-E7F181F80C37}" type="datetime1">
              <a:rPr kumimoji="1" lang="ja-JP" altLang="en-US" smtClean="0"/>
              <a:t>2023/3/16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7956553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2121DFB-DB54-4404-B1CC-E7F181F80C37}" type="datetime1">
              <a:rPr kumimoji="1" lang="ja-JP" altLang="en-US" smtClean="0"/>
              <a:t>2023/3/16</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72691024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2121DFB-DB54-4404-B1CC-E7F181F80C37}" type="datetime1">
              <a:rPr kumimoji="1" lang="ja-JP" altLang="en-US" smtClean="0"/>
              <a:t>2023/3/16</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7978874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121DFB-DB54-4404-B1CC-E7F181F80C37}" type="datetime1">
              <a:rPr kumimoji="1" lang="ja-JP" altLang="en-US" smtClean="0"/>
              <a:t>2023/3/16</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2786198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121DFB-DB54-4404-B1CC-E7F181F80C37}" type="datetime1">
              <a:rPr kumimoji="1" lang="ja-JP" altLang="en-US" smtClean="0"/>
              <a:t>2023/3/16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3771739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BCED495-8C9D-4896-9C22-182E2BD92EEF}" type="datetimeFigureOut">
              <a:rPr kumimoji="1" lang="ja-JP" altLang="en-US" smtClean="0"/>
              <a:t>2023/3/16</a:t>
            </a:fld>
            <a:endParaRPr kumimoji="1" lang="ja-JP" altLang="en-US" dirty="0"/>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DBE2A86-7F05-41B4-8F07-5B31971C6D26}" type="slidenum">
              <a:rPr kumimoji="1" lang="ja-JP" altLang="en-US" smtClean="0"/>
              <a:t>‹#›</a:t>
            </a:fld>
            <a:endParaRPr kumimoji="1" lang="ja-JP" altLang="en-US" dirty="0"/>
          </a:p>
        </p:txBody>
      </p:sp>
      <p:grpSp>
        <p:nvGrpSpPr>
          <p:cNvPr id="7" name="グループ化 6"/>
          <p:cNvGrpSpPr/>
          <p:nvPr userDrawn="1"/>
        </p:nvGrpSpPr>
        <p:grpSpPr>
          <a:xfrm>
            <a:off x="0" y="0"/>
            <a:ext cx="145473" cy="6858000"/>
            <a:chOff x="0" y="2070500"/>
            <a:chExt cx="656713" cy="2743756"/>
          </a:xfrm>
        </p:grpSpPr>
        <p:sp>
          <p:nvSpPr>
            <p:cNvPr id="8" name="正方形/長方形 7"/>
            <p:cNvSpPr/>
            <p:nvPr/>
          </p:nvSpPr>
          <p:spPr>
            <a:xfrm>
              <a:off x="0" y="2070500"/>
              <a:ext cx="656713" cy="914400"/>
            </a:xfrm>
            <a:prstGeom prst="rect">
              <a:avLst/>
            </a:prstGeom>
            <a:solidFill>
              <a:srgbClr val="0238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9" name="正方形/長方形 8"/>
            <p:cNvSpPr/>
            <p:nvPr/>
          </p:nvSpPr>
          <p:spPr>
            <a:xfrm>
              <a:off x="0" y="2985456"/>
              <a:ext cx="656713" cy="914400"/>
            </a:xfrm>
            <a:prstGeom prst="rect">
              <a:avLst/>
            </a:prstGeom>
            <a:solidFill>
              <a:srgbClr val="B0C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10" name="正方形/長方形 9"/>
            <p:cNvSpPr/>
            <p:nvPr/>
          </p:nvSpPr>
          <p:spPr>
            <a:xfrm>
              <a:off x="0" y="3899856"/>
              <a:ext cx="656713" cy="914400"/>
            </a:xfrm>
            <a:prstGeom prst="rect">
              <a:avLst/>
            </a:prstGeom>
            <a:solidFill>
              <a:srgbClr val="7BA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grpSp>
    </p:spTree>
    <p:extLst>
      <p:ext uri="{BB962C8B-B14F-4D97-AF65-F5344CB8AC3E}">
        <p14:creationId xmlns:p14="http://schemas.microsoft.com/office/powerpoint/2010/main" val="2524834123"/>
      </p:ext>
    </p:extLst>
  </p:cSld>
  <p:clrMap bg1="lt1" tx1="dk1" bg2="lt2" tx2="dk2" accent1="accent1" accent2="accent2" accent3="accent3" accent4="accent4" accent5="accent5" accent6="accent6" hlink="hlink" folHlink="folHlink"/>
  <p:sldLayoutIdLst>
    <p:sldLayoutId id="2147483652" r:id="rId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CED495-8C9D-4896-9C22-182E2BD92EEF}" type="datetimeFigureOut">
              <a:rPr kumimoji="1" lang="ja-JP" altLang="en-US" smtClean="0"/>
              <a:t>2023/3/16</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BE2A86-7F05-41B4-8F07-5B31971C6D26}" type="slidenum">
              <a:rPr kumimoji="1" lang="ja-JP" altLang="en-US" smtClean="0"/>
              <a:t>‹#›</a:t>
            </a:fld>
            <a:endParaRPr kumimoji="1" lang="ja-JP" altLang="en-US" dirty="0"/>
          </a:p>
        </p:txBody>
      </p:sp>
      <p:sp>
        <p:nvSpPr>
          <p:cNvPr id="7" name="円 6"/>
          <p:cNvSpPr/>
          <p:nvPr userDrawn="1"/>
        </p:nvSpPr>
        <p:spPr>
          <a:xfrm>
            <a:off x="8801100" y="6409800"/>
            <a:ext cx="685800" cy="896400"/>
          </a:xfrm>
          <a:prstGeom prst="pie">
            <a:avLst>
              <a:gd name="adj1" fmla="val 10825143"/>
              <a:gd name="adj2" fmla="val 16200000"/>
            </a:avLst>
          </a:prstGeom>
          <a:solidFill>
            <a:srgbClr val="003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solidFill>
                <a:schemeClr val="tx1"/>
              </a:solidFill>
            </a:endParaRPr>
          </a:p>
        </p:txBody>
      </p:sp>
      <p:sp>
        <p:nvSpPr>
          <p:cNvPr id="8" name="テキスト ボックス 7"/>
          <p:cNvSpPr txBox="1"/>
          <p:nvPr userDrawn="1"/>
        </p:nvSpPr>
        <p:spPr>
          <a:xfrm>
            <a:off x="8843962" y="6538912"/>
            <a:ext cx="544286" cy="230832"/>
          </a:xfrm>
          <a:prstGeom prst="rect">
            <a:avLst/>
          </a:prstGeom>
          <a:noFill/>
        </p:spPr>
        <p:txBody>
          <a:bodyPr wrap="square" rtlCol="0">
            <a:spAutoFit/>
          </a:bodyPr>
          <a:lstStyle/>
          <a:p>
            <a:fld id="{A85DD973-0012-4C51-BAF2-5211C235E67A}" type="slidenum">
              <a:rPr kumimoji="1" lang="en-US" altLang="ja-JP" sz="900" b="1" smtClean="0">
                <a:solidFill>
                  <a:schemeClr val="bg1"/>
                </a:solidFill>
                <a:latin typeface="BIZ UDPゴシック" panose="020B0400000000000000" pitchFamily="50" charset="-128"/>
                <a:ea typeface="BIZ UDPゴシック" panose="020B0400000000000000" pitchFamily="50" charset="-128"/>
              </a:rPr>
              <a:t>‹#›</a:t>
            </a:fld>
            <a:endParaRPr kumimoji="1" lang="en-US" altLang="ja-JP" sz="900" b="1"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78347021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8.xml"/><Relationship Id="rId5" Type="http://schemas.openxmlformats.org/officeDocument/2006/relationships/image" Target="../media/image11.emf"/><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8.xml"/><Relationship Id="rId5" Type="http://schemas.openxmlformats.org/officeDocument/2006/relationships/image" Target="../media/image8.emf"/><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95240" y="3768211"/>
            <a:ext cx="7560000" cy="72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6" name="正方形/長方形 5"/>
          <p:cNvSpPr/>
          <p:nvPr/>
        </p:nvSpPr>
        <p:spPr>
          <a:xfrm>
            <a:off x="7051964" y="660589"/>
            <a:ext cx="1524448" cy="430792"/>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spcAft>
                <a:spcPts val="600"/>
              </a:spcAft>
            </a:pPr>
            <a:r>
              <a:rPr kumimoji="1" lang="ja-JP" altLang="en-US" sz="2000" dirty="0">
                <a:solidFill>
                  <a:schemeClr val="tx1"/>
                </a:solidFill>
                <a:latin typeface="Meiryo UI" panose="020B0604030504040204" pitchFamily="50" charset="-128"/>
                <a:ea typeface="Meiryo UI" panose="020B0604030504040204" pitchFamily="50" charset="-128"/>
              </a:rPr>
              <a:t>資料</a:t>
            </a:r>
            <a:r>
              <a:rPr lang="ja-JP" altLang="en-US" sz="2000" dirty="0">
                <a:solidFill>
                  <a:schemeClr val="tx1"/>
                </a:solidFill>
                <a:latin typeface="Meiryo UI" panose="020B0604030504040204" pitchFamily="50" charset="-128"/>
                <a:ea typeface="Meiryo UI" panose="020B0604030504040204" pitchFamily="50" charset="-128"/>
              </a:rPr>
              <a:t>２－２</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834654" y="3078952"/>
            <a:ext cx="7681171" cy="584775"/>
          </a:xfrm>
          <a:prstGeom prst="rect">
            <a:avLst/>
          </a:prstGeom>
          <a:noFill/>
        </p:spPr>
        <p:txBody>
          <a:bodyPr wrap="square" rtlCol="0">
            <a:spAutoFit/>
          </a:bodyPr>
          <a:lstStyle/>
          <a:p>
            <a:pPr algn="ctr"/>
            <a:r>
              <a:rPr lang="ja-JP" altLang="en-US" sz="3200" b="1" dirty="0">
                <a:solidFill>
                  <a:schemeClr val="bg2">
                    <a:lumMod val="25000"/>
                  </a:schemeClr>
                </a:solidFill>
                <a:latin typeface="Meiryo UI" panose="020B0604030504040204" pitchFamily="50" charset="-128"/>
                <a:ea typeface="Meiryo UI" panose="020B0604030504040204" pitchFamily="50" charset="-128"/>
              </a:rPr>
              <a:t>大阪府内における自動車の状況等について</a:t>
            </a:r>
          </a:p>
        </p:txBody>
      </p:sp>
    </p:spTree>
    <p:extLst>
      <p:ext uri="{BB962C8B-B14F-4D97-AF65-F5344CB8AC3E}">
        <p14:creationId xmlns:p14="http://schemas.microsoft.com/office/powerpoint/2010/main" val="4085190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4784"/>
            <a:ext cx="9144000" cy="502090"/>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93663"/>
            <a:r>
              <a:rPr lang="en-US" altLang="ja-JP" sz="2400" b="1" spc="675" dirty="0">
                <a:solidFill>
                  <a:schemeClr val="bg1"/>
                </a:solidFill>
                <a:latin typeface="Meiryo UI" panose="020B0604030504040204" pitchFamily="50" charset="-128"/>
                <a:ea typeface="Meiryo UI" panose="020B0604030504040204" pitchFamily="50" charset="-128"/>
              </a:rPr>
              <a:t>5-2.</a:t>
            </a:r>
            <a:r>
              <a:rPr lang="ja-JP" altLang="en-US" sz="2400" b="1" spc="675" dirty="0">
                <a:solidFill>
                  <a:schemeClr val="bg1"/>
                </a:solidFill>
                <a:latin typeface="Meiryo UI" panose="020B0604030504040204" pitchFamily="50" charset="-128"/>
                <a:ea typeface="Meiryo UI" panose="020B0604030504040204" pitchFamily="50" charset="-128"/>
              </a:rPr>
              <a:t>人流の状況</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7E134BAB-C993-4D25-8F84-680FE356BCED}"/>
              </a:ext>
            </a:extLst>
          </p:cNvPr>
          <p:cNvSpPr/>
          <p:nvPr/>
        </p:nvSpPr>
        <p:spPr>
          <a:xfrm>
            <a:off x="148001" y="748295"/>
            <a:ext cx="8847995" cy="1069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bg1"/>
                </a:solidFill>
                <a:latin typeface="Meiryo UI" panose="020B0604030504040204" pitchFamily="50" charset="-128"/>
                <a:ea typeface="Meiryo UI" panose="020B0604030504040204" pitchFamily="50" charset="-128"/>
              </a:rPr>
              <a:t>令和２年度において、府内を発着及び経由した旅客の輸送機関ごとの方向別輸送量及び構成比率は、府内から府内への輸送では鉄道が</a:t>
            </a:r>
            <a:r>
              <a:rPr lang="en-US" altLang="ja-JP" b="1" dirty="0">
                <a:solidFill>
                  <a:schemeClr val="bg1"/>
                </a:solidFill>
                <a:latin typeface="Meiryo UI" panose="020B0604030504040204" pitchFamily="50" charset="-128"/>
                <a:ea typeface="Meiryo UI" panose="020B0604030504040204" pitchFamily="50" charset="-128"/>
              </a:rPr>
              <a:t>90</a:t>
            </a:r>
            <a:r>
              <a:rPr lang="ja-JP" altLang="en-US" b="1" dirty="0">
                <a:solidFill>
                  <a:schemeClr val="bg1"/>
                </a:solidFill>
                <a:latin typeface="Meiryo UI" panose="020B0604030504040204" pitchFamily="50" charset="-128"/>
                <a:ea typeface="Meiryo UI" panose="020B0604030504040204" pitchFamily="50" charset="-128"/>
              </a:rPr>
              <a:t>％であり、府内から府外へ、府外から府内への輸送では、鉄道が</a:t>
            </a:r>
            <a:r>
              <a:rPr lang="en-US" altLang="ja-JP" b="1" dirty="0">
                <a:solidFill>
                  <a:schemeClr val="bg1"/>
                </a:solidFill>
                <a:latin typeface="Meiryo UI" panose="020B0604030504040204" pitchFamily="50" charset="-128"/>
                <a:ea typeface="Meiryo UI" panose="020B0604030504040204" pitchFamily="50" charset="-128"/>
              </a:rPr>
              <a:t>98</a:t>
            </a:r>
            <a:r>
              <a:rPr lang="ja-JP" altLang="en-US" b="1" dirty="0">
                <a:solidFill>
                  <a:schemeClr val="bg1"/>
                </a:solidFill>
                <a:latin typeface="Meiryo UI" panose="020B0604030504040204" pitchFamily="50" charset="-128"/>
                <a:ea typeface="Meiryo UI" panose="020B0604030504040204" pitchFamily="50" charset="-128"/>
              </a:rPr>
              <a:t>％を占める。</a:t>
            </a:r>
            <a:endParaRPr lang="en-US" altLang="ja-JP" b="1" dirty="0">
              <a:solidFill>
                <a:schemeClr val="bg1"/>
              </a:solidFill>
              <a:latin typeface="Meiryo UI" panose="020B0604030504040204" pitchFamily="50" charset="-128"/>
              <a:ea typeface="Meiryo UI" panose="020B0604030504040204" pitchFamily="50" charset="-128"/>
            </a:endParaRPr>
          </a:p>
          <a:p>
            <a:r>
              <a:rPr lang="ja-JP" altLang="en-US" sz="1600" b="1" dirty="0">
                <a:solidFill>
                  <a:schemeClr val="bg1"/>
                </a:solidFill>
                <a:latin typeface="Meiryo UI" panose="020B0604030504040204" pitchFamily="50" charset="-128"/>
                <a:ea typeface="Meiryo UI" panose="020B0604030504040204" pitchFamily="50" charset="-128"/>
              </a:rPr>
              <a:t>（人流の全流動量：平成</a:t>
            </a:r>
            <a:r>
              <a:rPr lang="en-US" altLang="ja-JP" sz="1600" b="1" dirty="0">
                <a:solidFill>
                  <a:schemeClr val="bg1"/>
                </a:solidFill>
                <a:latin typeface="Meiryo UI" panose="020B0604030504040204" pitchFamily="50" charset="-128"/>
                <a:ea typeface="Meiryo UI" panose="020B0604030504040204" pitchFamily="50" charset="-128"/>
              </a:rPr>
              <a:t>21</a:t>
            </a:r>
            <a:r>
              <a:rPr lang="ja-JP" altLang="en-US" sz="1600" b="1" dirty="0">
                <a:solidFill>
                  <a:schemeClr val="bg1"/>
                </a:solidFill>
                <a:latin typeface="Meiryo UI" panose="020B0604030504040204" pitchFamily="50" charset="-128"/>
                <a:ea typeface="Meiryo UI" panose="020B0604030504040204" pitchFamily="50" charset="-128"/>
              </a:rPr>
              <a:t>年度 </a:t>
            </a:r>
            <a:r>
              <a:rPr lang="en-US" altLang="ja-JP" sz="1600" b="1" dirty="0">
                <a:solidFill>
                  <a:schemeClr val="bg1"/>
                </a:solidFill>
                <a:latin typeface="Meiryo UI" panose="020B0604030504040204" pitchFamily="50" charset="-128"/>
                <a:ea typeface="Meiryo UI" panose="020B0604030504040204" pitchFamily="50" charset="-128"/>
              </a:rPr>
              <a:t>3,645,713</a:t>
            </a:r>
            <a:r>
              <a:rPr lang="ja-JP" altLang="en-US" sz="1600" b="1" dirty="0">
                <a:solidFill>
                  <a:schemeClr val="bg1"/>
                </a:solidFill>
                <a:latin typeface="Meiryo UI" panose="020B0604030504040204" pitchFamily="50" charset="-128"/>
                <a:ea typeface="Meiryo UI" panose="020B0604030504040204" pitchFamily="50" charset="-128"/>
              </a:rPr>
              <a:t>千人　→　令和２年度 </a:t>
            </a:r>
            <a:r>
              <a:rPr lang="en-US" altLang="ja-JP" sz="1600" b="1" dirty="0">
                <a:solidFill>
                  <a:schemeClr val="bg1"/>
                </a:solidFill>
                <a:latin typeface="Meiryo UI" panose="020B0604030504040204" pitchFamily="50" charset="-128"/>
                <a:ea typeface="Meiryo UI" panose="020B0604030504040204" pitchFamily="50" charset="-128"/>
              </a:rPr>
              <a:t>2,689,668</a:t>
            </a:r>
            <a:r>
              <a:rPr lang="ja-JP" altLang="en-US" sz="1600" b="1" dirty="0">
                <a:solidFill>
                  <a:schemeClr val="bg1"/>
                </a:solidFill>
                <a:latin typeface="Meiryo UI" panose="020B0604030504040204" pitchFamily="50" charset="-128"/>
                <a:ea typeface="Meiryo UI" panose="020B0604030504040204" pitchFamily="50" charset="-128"/>
              </a:rPr>
              <a:t>千人）</a:t>
            </a:r>
          </a:p>
        </p:txBody>
      </p:sp>
      <p:sp>
        <p:nvSpPr>
          <p:cNvPr id="28" name="テキスト ボックス 27"/>
          <p:cNvSpPr txBox="1"/>
          <p:nvPr/>
        </p:nvSpPr>
        <p:spPr>
          <a:xfrm>
            <a:off x="3003976" y="6463115"/>
            <a:ext cx="5581494" cy="261610"/>
          </a:xfrm>
          <a:prstGeom prst="rect">
            <a:avLst/>
          </a:prstGeom>
          <a:noFill/>
          <a:ln>
            <a:solidFill>
              <a:schemeClr val="tx1"/>
            </a:solidFill>
            <a:prstDash val="sysDot"/>
          </a:ln>
        </p:spPr>
        <p:txBody>
          <a:bodyPr wrap="square" rtlCol="0">
            <a:spAutoFit/>
          </a:bodyPr>
          <a:lstStyle/>
          <a:p>
            <a:r>
              <a:rPr lang="ja-JP" altLang="en-US" sz="1100" dirty="0">
                <a:latin typeface="Meiryo UI" panose="020B0604030504040204" pitchFamily="50" charset="-128"/>
                <a:ea typeface="Meiryo UI" panose="020B0604030504040204" pitchFamily="50" charset="-128"/>
              </a:rPr>
              <a:t>（資料）</a:t>
            </a:r>
            <a:r>
              <a:rPr lang="zh-TW" altLang="en-US" sz="1100" dirty="0">
                <a:latin typeface="Meiryo UI" panose="020B0604030504040204" pitchFamily="50" charset="-128"/>
                <a:ea typeface="Meiryo UI" panose="020B0604030504040204" pitchFamily="50" charset="-128"/>
              </a:rPr>
              <a:t>「旅客地域流動調査」（平成</a:t>
            </a:r>
            <a:r>
              <a:rPr lang="en-US" altLang="zh-TW" sz="1100" dirty="0">
                <a:latin typeface="Meiryo UI" panose="020B0604030504040204" pitchFamily="50" charset="-128"/>
                <a:ea typeface="Meiryo UI" panose="020B0604030504040204" pitchFamily="50" charset="-128"/>
              </a:rPr>
              <a:t>21</a:t>
            </a:r>
            <a:r>
              <a:rPr lang="zh-TW" altLang="en-US" sz="1100" dirty="0">
                <a:latin typeface="Meiryo UI" panose="020B0604030504040204" pitchFamily="50" charset="-128"/>
                <a:ea typeface="Meiryo UI" panose="020B0604030504040204" pitchFamily="50" charset="-128"/>
              </a:rPr>
              <a:t>年度、令和２年度）（国土交通省総合政策局）</a:t>
            </a:r>
            <a:endParaRPr kumimoji="1" lang="ja-JP" altLang="en-US" sz="11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7877868" y="4903328"/>
            <a:ext cx="1092200"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（年度）</a:t>
            </a:r>
          </a:p>
        </p:txBody>
      </p:sp>
      <p:sp>
        <p:nvSpPr>
          <p:cNvPr id="19" name="テキスト ボックス 18">
            <a:extLst>
              <a:ext uri="{FF2B5EF4-FFF2-40B4-BE49-F238E27FC236}">
                <a16:creationId xmlns:a16="http://schemas.microsoft.com/office/drawing/2014/main" id="{5FCDF7AA-0ED5-4DBA-902A-769F27B5D16A}"/>
              </a:ext>
            </a:extLst>
          </p:cNvPr>
          <p:cNvSpPr txBox="1"/>
          <p:nvPr/>
        </p:nvSpPr>
        <p:spPr>
          <a:xfrm>
            <a:off x="3193060" y="5914499"/>
            <a:ext cx="5836795"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（注）</a:t>
            </a:r>
            <a:r>
              <a:rPr lang="ja-JP" altLang="ja-JP" sz="1200" dirty="0">
                <a:latin typeface="Meiryo UI" panose="020B0604030504040204" pitchFamily="50" charset="-128"/>
                <a:ea typeface="Meiryo UI" panose="020B0604030504040204" pitchFamily="50" charset="-128"/>
              </a:rPr>
              <a:t>四捨五入の関係で車種別の</a:t>
            </a:r>
            <a:r>
              <a:rPr lang="ja-JP" altLang="en-US" sz="1200" dirty="0">
                <a:latin typeface="Meiryo UI" panose="020B0604030504040204" pitchFamily="50" charset="-128"/>
                <a:ea typeface="Meiryo UI" panose="020B0604030504040204" pitchFamily="50" charset="-128"/>
              </a:rPr>
              <a:t>合計値</a:t>
            </a:r>
            <a:r>
              <a:rPr lang="ja-JP" altLang="ja-JP" sz="1200" dirty="0">
                <a:latin typeface="Meiryo UI" panose="020B0604030504040204" pitchFamily="50" charset="-128"/>
                <a:ea typeface="Meiryo UI" panose="020B0604030504040204" pitchFamily="50" charset="-128"/>
              </a:rPr>
              <a:t>と</a:t>
            </a:r>
            <a:r>
              <a:rPr lang="ja-JP" altLang="en-US" sz="1200" dirty="0">
                <a:latin typeface="Meiryo UI" panose="020B0604030504040204" pitchFamily="50" charset="-128"/>
                <a:ea typeface="Meiryo UI" panose="020B0604030504040204" pitchFamily="50" charset="-128"/>
              </a:rPr>
              <a:t>全車種の</a:t>
            </a:r>
            <a:r>
              <a:rPr lang="ja-JP" altLang="ja-JP" sz="1200" dirty="0">
                <a:latin typeface="Meiryo UI" panose="020B0604030504040204" pitchFamily="50" charset="-128"/>
                <a:ea typeface="Meiryo UI" panose="020B0604030504040204" pitchFamily="50" charset="-128"/>
              </a:rPr>
              <a:t>合計値が一致しない場合がある。</a:t>
            </a:r>
          </a:p>
        </p:txBody>
      </p:sp>
      <p:sp>
        <p:nvSpPr>
          <p:cNvPr id="20" name="テキスト ボックス 19">
            <a:extLst>
              <a:ext uri="{FF2B5EF4-FFF2-40B4-BE49-F238E27FC236}">
                <a16:creationId xmlns:a16="http://schemas.microsoft.com/office/drawing/2014/main" id="{1FCEA39E-6F37-4B24-B4B9-4C5C26F9EEB0}"/>
              </a:ext>
            </a:extLst>
          </p:cNvPr>
          <p:cNvSpPr txBox="1"/>
          <p:nvPr/>
        </p:nvSpPr>
        <p:spPr>
          <a:xfrm>
            <a:off x="1557580" y="5576406"/>
            <a:ext cx="6330980" cy="369332"/>
          </a:xfrm>
          <a:prstGeom prst="rect">
            <a:avLst/>
          </a:prstGeom>
          <a:noFill/>
        </p:spPr>
        <p:txBody>
          <a:bodyPr wrap="square" rtlCol="0">
            <a:spAutoFit/>
          </a:bodyPr>
          <a:lstStyle/>
          <a:p>
            <a:pPr algn="ctr"/>
            <a:r>
              <a:rPr lang="ja-JP" altLang="en-US" b="1" dirty="0">
                <a:latin typeface="Meiryo UI" panose="020B0604030504040204" pitchFamily="50" charset="-128"/>
                <a:ea typeface="Meiryo UI" panose="020B0604030504040204" pitchFamily="50" charset="-128"/>
              </a:rPr>
              <a:t>図</a:t>
            </a:r>
            <a:r>
              <a:rPr lang="en-US" altLang="ja-JP" b="1" dirty="0">
                <a:latin typeface="Meiryo UI" panose="020B0604030504040204" pitchFamily="50" charset="-128"/>
                <a:ea typeface="Meiryo UI" panose="020B0604030504040204" pitchFamily="50" charset="-128"/>
              </a:rPr>
              <a:t>7.</a:t>
            </a:r>
            <a:r>
              <a:rPr lang="ja-JP" altLang="en-US" b="1" dirty="0">
                <a:latin typeface="Meiryo UI" panose="020B0604030504040204" pitchFamily="50" charset="-128"/>
                <a:ea typeface="Meiryo UI" panose="020B0604030504040204" pitchFamily="50" charset="-128"/>
              </a:rPr>
              <a:t>府内における輸送機関ごとの旅客の方向別輸送状況</a:t>
            </a:r>
            <a:endParaRPr lang="en-US" altLang="ja-JP" b="1"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3"/>
          <a:stretch>
            <a:fillRect/>
          </a:stretch>
        </p:blipFill>
        <p:spPr>
          <a:xfrm>
            <a:off x="262170" y="2064790"/>
            <a:ext cx="2741806" cy="3240000"/>
          </a:xfrm>
          <a:prstGeom prst="rect">
            <a:avLst/>
          </a:prstGeom>
        </p:spPr>
      </p:pic>
      <p:pic>
        <p:nvPicPr>
          <p:cNvPr id="4" name="図 3"/>
          <p:cNvPicPr>
            <a:picLocks noChangeAspect="1"/>
          </p:cNvPicPr>
          <p:nvPr/>
        </p:nvPicPr>
        <p:blipFill>
          <a:blip r:embed="rId4"/>
          <a:stretch>
            <a:fillRect/>
          </a:stretch>
        </p:blipFill>
        <p:spPr>
          <a:xfrm>
            <a:off x="3201095" y="2064790"/>
            <a:ext cx="2741806" cy="3240000"/>
          </a:xfrm>
          <a:prstGeom prst="rect">
            <a:avLst/>
          </a:prstGeom>
        </p:spPr>
      </p:pic>
      <p:pic>
        <p:nvPicPr>
          <p:cNvPr id="5" name="図 4"/>
          <p:cNvPicPr>
            <a:picLocks noChangeAspect="1"/>
          </p:cNvPicPr>
          <p:nvPr/>
        </p:nvPicPr>
        <p:blipFill>
          <a:blip r:embed="rId5"/>
          <a:stretch>
            <a:fillRect/>
          </a:stretch>
        </p:blipFill>
        <p:spPr>
          <a:xfrm>
            <a:off x="6111458" y="2064790"/>
            <a:ext cx="2751196" cy="3240000"/>
          </a:xfrm>
          <a:prstGeom prst="rect">
            <a:avLst/>
          </a:prstGeom>
        </p:spPr>
      </p:pic>
    </p:spTree>
    <p:extLst>
      <p:ext uri="{BB962C8B-B14F-4D97-AF65-F5344CB8AC3E}">
        <p14:creationId xmlns:p14="http://schemas.microsoft.com/office/powerpoint/2010/main" val="1850373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4784"/>
            <a:ext cx="9144000" cy="502090"/>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６</a:t>
            </a:r>
            <a:r>
              <a:rPr lang="en-US" altLang="ja-JP" sz="2400" b="1" spc="675" dirty="0">
                <a:solidFill>
                  <a:schemeClr val="bg1"/>
                </a:solidFill>
                <a:latin typeface="Meiryo UI" panose="020B0604030504040204" pitchFamily="50" charset="-128"/>
                <a:ea typeface="Meiryo UI" panose="020B0604030504040204" pitchFamily="50" charset="-128"/>
              </a:rPr>
              <a:t>-1.</a:t>
            </a:r>
            <a:r>
              <a:rPr lang="ja-JP" altLang="en-US" sz="2400" b="1" spc="675" dirty="0">
                <a:solidFill>
                  <a:schemeClr val="bg1"/>
                </a:solidFill>
                <a:latin typeface="Meiryo UI" panose="020B0604030504040204" pitchFamily="50" charset="-128"/>
                <a:ea typeface="Meiryo UI" panose="020B0604030504040204" pitchFamily="50" charset="-128"/>
              </a:rPr>
              <a:t>エコカー普及台数</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graphicFrame>
        <p:nvGraphicFramePr>
          <p:cNvPr id="8" name="表 7">
            <a:extLst>
              <a:ext uri="{FF2B5EF4-FFF2-40B4-BE49-F238E27FC236}">
                <a16:creationId xmlns:a16="http://schemas.microsoft.com/office/drawing/2014/main" id="{EDEE2D2D-4A9F-4A06-895E-75AE8C7C6DF4}"/>
              </a:ext>
            </a:extLst>
          </p:cNvPr>
          <p:cNvGraphicFramePr>
            <a:graphicFrameLocks noGrp="1"/>
          </p:cNvGraphicFramePr>
          <p:nvPr>
            <p:extLst>
              <p:ext uri="{D42A27DB-BD31-4B8C-83A1-F6EECF244321}">
                <p14:modId xmlns:p14="http://schemas.microsoft.com/office/powerpoint/2010/main" val="2847164395"/>
              </p:ext>
            </p:extLst>
          </p:nvPr>
        </p:nvGraphicFramePr>
        <p:xfrm>
          <a:off x="966126" y="2083609"/>
          <a:ext cx="7282944" cy="3965345"/>
        </p:xfrm>
        <a:graphic>
          <a:graphicData uri="http://schemas.openxmlformats.org/drawingml/2006/table">
            <a:tbl>
              <a:tblPr>
                <a:tableStyleId>{5C22544A-7EE6-4342-B048-85BDC9FD1C3A}</a:tableStyleId>
              </a:tblPr>
              <a:tblGrid>
                <a:gridCol w="2859314">
                  <a:extLst>
                    <a:ext uri="{9D8B030D-6E8A-4147-A177-3AD203B41FA5}">
                      <a16:colId xmlns:a16="http://schemas.microsoft.com/office/drawing/2014/main" val="20001"/>
                    </a:ext>
                  </a:extLst>
                </a:gridCol>
                <a:gridCol w="2211815">
                  <a:extLst>
                    <a:ext uri="{9D8B030D-6E8A-4147-A177-3AD203B41FA5}">
                      <a16:colId xmlns:a16="http://schemas.microsoft.com/office/drawing/2014/main" val="20010"/>
                    </a:ext>
                  </a:extLst>
                </a:gridCol>
                <a:gridCol w="2211815">
                  <a:extLst>
                    <a:ext uri="{9D8B030D-6E8A-4147-A177-3AD203B41FA5}">
                      <a16:colId xmlns:a16="http://schemas.microsoft.com/office/drawing/2014/main" val="2744764232"/>
                    </a:ext>
                  </a:extLst>
                </a:gridCol>
              </a:tblGrid>
              <a:tr h="929816">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車種（単位：台）</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en-US" altLang="ja-JP" sz="1600" b="1" u="none" strike="noStrike" dirty="0">
                          <a:effectLst/>
                          <a:latin typeface="Meiryo UI" panose="020B0604030504040204" pitchFamily="50" charset="-128"/>
                          <a:ea typeface="Meiryo UI" panose="020B0604030504040204" pitchFamily="50" charset="-128"/>
                        </a:rPr>
                        <a:t>H21</a:t>
                      </a:r>
                      <a:r>
                        <a:rPr lang="ja-JP" altLang="en-US" sz="1600" b="1" u="none" strike="noStrike" dirty="0">
                          <a:effectLst/>
                          <a:latin typeface="Meiryo UI" panose="020B0604030504040204" pitchFamily="50" charset="-128"/>
                          <a:ea typeface="Meiryo UI" panose="020B0604030504040204" pitchFamily="50" charset="-128"/>
                        </a:rPr>
                        <a:t>年度（基準年度）</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 R3</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年度</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337281">
                <a:tc>
                  <a:txBody>
                    <a:bodyPr/>
                    <a:lstStyle/>
                    <a:p>
                      <a:pPr algn="l" fontAlgn="ctr">
                        <a:lnSpc>
                          <a:spcPct val="100000"/>
                        </a:lnSpc>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600" b="1" i="0" u="none" strike="noStrike" baseline="0" dirty="0">
                          <a:solidFill>
                            <a:srgbClr val="000000"/>
                          </a:solidFill>
                          <a:effectLst/>
                          <a:latin typeface="Meiryo UI" panose="020B0604030504040204" pitchFamily="50" charset="-128"/>
                          <a:ea typeface="Meiryo UI" panose="020B0604030504040204" pitchFamily="50" charset="-128"/>
                        </a:rPr>
                        <a:t> ハイブリッド自動車</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indent="0" algn="r" defTabSz="850900" fontAlgn="ctr">
                        <a:lnSpc>
                          <a:spcPct val="100000"/>
                        </a:lnSpc>
                        <a:spcBef>
                          <a:spcPts val="0"/>
                        </a:spcBef>
                        <a:spcAft>
                          <a:spcPts val="0"/>
                        </a:spcAft>
                        <a:tabLst>
                          <a:tab pos="1879600" algn="l"/>
                        </a:tabLs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50,534</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indent="0" algn="r" defTabSz="850900" fontAlgn="ctr">
                        <a:lnSpc>
                          <a:spcPct val="100000"/>
                        </a:lnSpc>
                        <a:spcBef>
                          <a:spcPts val="0"/>
                        </a:spcBef>
                        <a:spcAft>
                          <a:spcPts val="0"/>
                        </a:spcAft>
                        <a:tabLst>
                          <a:tab pos="1879600" algn="l"/>
                        </a:tabLst>
                      </a:pPr>
                      <a:r>
                        <a:rPr lang="en-US" altLang="ja-JP" sz="1600" b="0" i="0" u="none" strike="noStrike">
                          <a:solidFill>
                            <a:srgbClr val="000000"/>
                          </a:solidFill>
                          <a:effectLst/>
                          <a:latin typeface="Meiryo UI" panose="020B0604030504040204" pitchFamily="50" charset="-128"/>
                          <a:ea typeface="Meiryo UI" panose="020B0604030504040204" pitchFamily="50" charset="-128"/>
                        </a:rPr>
                        <a:t>633,440</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4139907"/>
                  </a:ext>
                </a:extLst>
              </a:tr>
              <a:tr h="337281">
                <a:tc>
                  <a:txBody>
                    <a:bodyPr/>
                    <a:lstStyle/>
                    <a:p>
                      <a:pPr algn="l" fontAlgn="ctr">
                        <a:lnSpc>
                          <a:spcPct val="100000"/>
                        </a:lnSpc>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600" b="1" i="0" u="none" strike="noStrike" baseline="0" dirty="0">
                          <a:solidFill>
                            <a:srgbClr val="000000"/>
                          </a:solidFill>
                          <a:effectLst/>
                          <a:latin typeface="Meiryo UI" panose="020B0604030504040204" pitchFamily="50" charset="-128"/>
                          <a:ea typeface="Meiryo UI" panose="020B0604030504040204" pitchFamily="50" charset="-128"/>
                        </a:rPr>
                        <a:t> 電気自動車</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indent="0" algn="r" defTabSz="850900" fontAlgn="ctr">
                        <a:lnSpc>
                          <a:spcPct val="100000"/>
                        </a:lnSpc>
                        <a:spcBef>
                          <a:spcPts val="0"/>
                        </a:spcBef>
                        <a:spcAft>
                          <a:spcPts val="0"/>
                        </a:spcAft>
                        <a:tabLst>
                          <a:tab pos="1879600" algn="l"/>
                        </a:tabLs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316</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indent="0" algn="r" defTabSz="850900" fontAlgn="ctr">
                        <a:lnSpc>
                          <a:spcPct val="100000"/>
                        </a:lnSpc>
                        <a:spcBef>
                          <a:spcPts val="0"/>
                        </a:spcBef>
                        <a:spcAft>
                          <a:spcPts val="0"/>
                        </a:spcAft>
                        <a:tabLst>
                          <a:tab pos="1879600" algn="l"/>
                        </a:tabLs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8,029</a:t>
                      </a: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0041518"/>
                  </a:ext>
                </a:extLst>
              </a:tr>
              <a:tr h="337281">
                <a:tc>
                  <a:txBody>
                    <a:bodyPr/>
                    <a:lstStyle/>
                    <a:p>
                      <a:pPr algn="l" fontAlgn="ctr">
                        <a:lnSpc>
                          <a:spcPct val="100000"/>
                        </a:lnSpc>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プラグインハイブリッド自動車</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6</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7,173</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51069634"/>
                  </a:ext>
                </a:extLst>
              </a:tr>
              <a:tr h="337281">
                <a:tc>
                  <a:txBody>
                    <a:bodyPr/>
                    <a:lstStyle/>
                    <a:p>
                      <a:pPr algn="l" fontAlgn="ctr">
                        <a:lnSpc>
                          <a:spcPct val="100000"/>
                        </a:lnSpc>
                      </a:pP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燃料電池自動車</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373</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71734482"/>
                  </a:ext>
                </a:extLst>
              </a:tr>
              <a:tr h="337281">
                <a:tc>
                  <a:txBody>
                    <a:bodyPr/>
                    <a:lstStyle/>
                    <a:p>
                      <a:pPr algn="l" fontAlgn="ctr">
                        <a:lnSpc>
                          <a:spcPct val="100000"/>
                        </a:lnSpc>
                      </a:pPr>
                      <a:r>
                        <a:rPr lang="ja-JP" altLang="en-US" sz="1600" b="1" u="none" strike="noStrike" dirty="0">
                          <a:effectLst/>
                          <a:latin typeface="Meiryo UI" panose="020B0604030504040204" pitchFamily="50" charset="-128"/>
                          <a:ea typeface="Meiryo UI" panose="020B0604030504040204" pitchFamily="50" charset="-128"/>
                        </a:rPr>
                        <a:t> </a:t>
                      </a:r>
                      <a:r>
                        <a:rPr lang="en-US" altLang="ja-JP" sz="1600" b="1" u="none" strike="noStrike" baseline="0" dirty="0">
                          <a:effectLst/>
                          <a:latin typeface="Meiryo UI" panose="020B0604030504040204" pitchFamily="50" charset="-128"/>
                          <a:ea typeface="Meiryo UI" panose="020B0604030504040204" pitchFamily="50" charset="-128"/>
                        </a:rPr>
                        <a:t> </a:t>
                      </a:r>
                      <a:r>
                        <a:rPr lang="ja-JP" altLang="en-US" sz="1600" b="1" u="none" strike="noStrike" baseline="0" dirty="0">
                          <a:effectLst/>
                          <a:latin typeface="Meiryo UI" panose="020B0604030504040204" pitchFamily="50" charset="-128"/>
                          <a:ea typeface="Meiryo UI" panose="020B0604030504040204" pitchFamily="50" charset="-128"/>
                        </a:rPr>
                        <a:t>天然ガス自動車</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5,380</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1,099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37281">
                <a:tc>
                  <a:txBody>
                    <a:bodyPr/>
                    <a:lstStyle/>
                    <a:p>
                      <a:pPr algn="l" fontAlgn="ctr">
                        <a:lnSpc>
                          <a:spcPct val="100000"/>
                        </a:lnSpc>
                      </a:pPr>
                      <a:r>
                        <a:rPr lang="ja-JP" altLang="en-US" sz="1600" b="1" u="none" strike="noStrike" dirty="0">
                          <a:effectLst/>
                          <a:latin typeface="Meiryo UI" panose="020B0604030504040204" pitchFamily="50" charset="-128"/>
                          <a:ea typeface="Meiryo UI" panose="020B0604030504040204" pitchFamily="50" charset="-128"/>
                        </a:rPr>
                        <a:t> </a:t>
                      </a:r>
                      <a:r>
                        <a:rPr lang="en-US" altLang="ja-JP" sz="1600" b="1" u="none" strike="noStrike" baseline="0" dirty="0">
                          <a:effectLst/>
                          <a:latin typeface="Meiryo UI" panose="020B0604030504040204" pitchFamily="50" charset="-128"/>
                          <a:ea typeface="Meiryo UI" panose="020B0604030504040204" pitchFamily="50" charset="-128"/>
                        </a:rPr>
                        <a:t> </a:t>
                      </a:r>
                      <a:r>
                        <a:rPr lang="ja-JP" altLang="en-US" sz="1600" b="1" u="none" strike="noStrike" baseline="0" dirty="0">
                          <a:effectLst/>
                          <a:latin typeface="Meiryo UI" panose="020B0604030504040204" pitchFamily="50" charset="-128"/>
                          <a:ea typeface="Meiryo UI" panose="020B0604030504040204" pitchFamily="50" charset="-128"/>
                        </a:rPr>
                        <a:t>クリーンディーゼル乗用車</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164</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69,428</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37281">
                <a:tc>
                  <a:txBody>
                    <a:bodyPr/>
                    <a:lstStyle/>
                    <a:p>
                      <a:pPr algn="l" fontAlgn="ctr">
                        <a:lnSpc>
                          <a:spcPct val="100000"/>
                        </a:lnSpc>
                      </a:pPr>
                      <a:r>
                        <a:rPr lang="en-US" altLang="ja-JP" sz="1600" b="1" i="0" u="none" strike="noStrike" baseline="0" dirty="0">
                          <a:solidFill>
                            <a:srgbClr val="000000"/>
                          </a:solidFill>
                          <a:effectLst/>
                          <a:latin typeface="Meiryo UI" panose="020B0604030504040204" pitchFamily="50" charset="-128"/>
                          <a:ea typeface="Meiryo UI" panose="020B0604030504040204" pitchFamily="50" charset="-128"/>
                        </a:rPr>
                        <a:t>  </a:t>
                      </a:r>
                      <a:r>
                        <a:rPr lang="ja-JP" altLang="en-US" sz="1600" b="1" i="0" u="none" strike="noStrike" baseline="0" dirty="0">
                          <a:solidFill>
                            <a:srgbClr val="000000"/>
                          </a:solidFill>
                          <a:effectLst/>
                          <a:latin typeface="Meiryo UI" panose="020B0604030504040204" pitchFamily="50" charset="-128"/>
                          <a:ea typeface="Meiryo UI" panose="020B0604030504040204" pitchFamily="50" charset="-128"/>
                        </a:rPr>
                        <a:t>超低燃費車</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121,677</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1,181,287</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0155641"/>
                  </a:ext>
                </a:extLst>
              </a:tr>
              <a:tr h="337281">
                <a:tc>
                  <a:txBody>
                    <a:bodyPr/>
                    <a:lstStyle/>
                    <a:p>
                      <a:pPr algn="l" fontAlgn="ctr">
                        <a:lnSpc>
                          <a:spcPct val="100000"/>
                        </a:lnSpc>
                      </a:pP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合計</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178,078</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1,900,829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7633855"/>
                  </a:ext>
                </a:extLst>
              </a:tr>
              <a:tr h="337281">
                <a:tc>
                  <a:txBody>
                    <a:bodyPr/>
                    <a:lstStyle/>
                    <a:p>
                      <a:pPr algn="l" fontAlgn="ctr">
                        <a:lnSpc>
                          <a:spcPct val="100000"/>
                        </a:lnSpc>
                      </a:pPr>
                      <a:r>
                        <a:rPr lang="ja-JP" altLang="en-US" sz="1600" b="1" u="none" strike="noStrike" dirty="0">
                          <a:effectLst/>
                          <a:latin typeface="Meiryo UI" panose="020B0604030504040204" pitchFamily="50" charset="-128"/>
                          <a:ea typeface="Meiryo UI" panose="020B0604030504040204" pitchFamily="50" charset="-128"/>
                        </a:rPr>
                        <a:t> </a:t>
                      </a:r>
                      <a:r>
                        <a:rPr lang="en-US" altLang="ja-JP" sz="1600" b="1" u="none" strike="noStrike" dirty="0">
                          <a:effectLst/>
                          <a:latin typeface="Meiryo UI" panose="020B0604030504040204" pitchFamily="50" charset="-128"/>
                          <a:ea typeface="Meiryo UI" panose="020B0604030504040204" pitchFamily="50" charset="-128"/>
                        </a:rPr>
                        <a:t>【</a:t>
                      </a:r>
                      <a:r>
                        <a:rPr lang="ja-JP" altLang="en-US" sz="1600" b="1" u="none" strike="noStrike" dirty="0">
                          <a:effectLst/>
                          <a:latin typeface="Meiryo UI" panose="020B0604030504040204" pitchFamily="50" charset="-128"/>
                          <a:ea typeface="Meiryo UI" panose="020B0604030504040204" pitchFamily="50" charset="-128"/>
                        </a:rPr>
                        <a:t>参考</a:t>
                      </a:r>
                      <a:r>
                        <a:rPr lang="en-US" altLang="ja-JP" sz="1600" b="1" u="none" strike="noStrike" dirty="0">
                          <a:effectLst/>
                          <a:latin typeface="Meiryo UI" panose="020B0604030504040204" pitchFamily="50" charset="-128"/>
                          <a:ea typeface="Meiryo UI" panose="020B0604030504040204" pitchFamily="50" charset="-128"/>
                        </a:rPr>
                        <a:t>】</a:t>
                      </a:r>
                      <a:r>
                        <a:rPr lang="ja-JP" altLang="en-US" sz="1600" b="1" u="none" strike="noStrike" dirty="0">
                          <a:effectLst/>
                          <a:latin typeface="Meiryo UI" panose="020B0604030504040204" pitchFamily="50" charset="-128"/>
                          <a:ea typeface="Meiryo UI" panose="020B0604030504040204" pitchFamily="50" charset="-128"/>
                        </a:rPr>
                        <a:t>自動車の登録台数</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3,465,932</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3,560,222</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375891"/>
                  </a:ext>
                </a:extLst>
              </a:tr>
            </a:tbl>
          </a:graphicData>
        </a:graphic>
      </p:graphicFrame>
      <p:sp>
        <p:nvSpPr>
          <p:cNvPr id="10" name="正方形/長方形 9">
            <a:extLst>
              <a:ext uri="{FF2B5EF4-FFF2-40B4-BE49-F238E27FC236}">
                <a16:creationId xmlns:a16="http://schemas.microsoft.com/office/drawing/2014/main" id="{7E134BAB-C993-4D25-8F84-680FE356BCED}"/>
              </a:ext>
            </a:extLst>
          </p:cNvPr>
          <p:cNvSpPr/>
          <p:nvPr/>
        </p:nvSpPr>
        <p:spPr>
          <a:xfrm>
            <a:off x="148001" y="748296"/>
            <a:ext cx="8847995" cy="87277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bg1"/>
                </a:solidFill>
                <a:latin typeface="Meiryo UI" panose="020B0604030504040204" pitchFamily="50" charset="-128"/>
                <a:ea typeface="Meiryo UI" panose="020B0604030504040204" pitchFamily="50" charset="-128"/>
              </a:rPr>
              <a:t>令和３年度末における府内のエコカーの普及台数（二輪を除く。）は、府内の自動車の登録台数（二輪を除く。）</a:t>
            </a:r>
            <a:r>
              <a:rPr lang="en-US" altLang="ja-JP" b="1" dirty="0">
                <a:solidFill>
                  <a:schemeClr val="bg1"/>
                </a:solidFill>
                <a:latin typeface="Meiryo UI" panose="020B0604030504040204" pitchFamily="50" charset="-128"/>
                <a:ea typeface="Meiryo UI" panose="020B0604030504040204" pitchFamily="50" charset="-128"/>
              </a:rPr>
              <a:t>356</a:t>
            </a:r>
            <a:r>
              <a:rPr lang="ja-JP" altLang="en-US" b="1" dirty="0">
                <a:solidFill>
                  <a:schemeClr val="bg1"/>
                </a:solidFill>
                <a:latin typeface="Meiryo UI" panose="020B0604030504040204" pitchFamily="50" charset="-128"/>
                <a:ea typeface="Meiryo UI" panose="020B0604030504040204" pitchFamily="50" charset="-128"/>
              </a:rPr>
              <a:t>万台中</a:t>
            </a:r>
            <a:r>
              <a:rPr lang="en-US" altLang="ja-JP" b="1" dirty="0">
                <a:solidFill>
                  <a:schemeClr val="bg1"/>
                </a:solidFill>
                <a:latin typeface="Meiryo UI" panose="020B0604030504040204" pitchFamily="50" charset="-128"/>
                <a:ea typeface="Meiryo UI" panose="020B0604030504040204" pitchFamily="50" charset="-128"/>
              </a:rPr>
              <a:t>190</a:t>
            </a:r>
            <a:r>
              <a:rPr lang="ja-JP" altLang="en-US" b="1" dirty="0">
                <a:solidFill>
                  <a:schemeClr val="bg1"/>
                </a:solidFill>
                <a:latin typeface="Meiryo UI" panose="020B0604030504040204" pitchFamily="50" charset="-128"/>
                <a:ea typeface="Meiryo UI" panose="020B0604030504040204" pitchFamily="50" charset="-128"/>
              </a:rPr>
              <a:t>万台（</a:t>
            </a:r>
            <a:r>
              <a:rPr lang="en-US" altLang="ja-JP" b="1" dirty="0">
                <a:solidFill>
                  <a:schemeClr val="bg1"/>
                </a:solidFill>
                <a:latin typeface="Meiryo UI" panose="020B0604030504040204" pitchFamily="50" charset="-128"/>
                <a:ea typeface="Meiryo UI" panose="020B0604030504040204" pitchFamily="50" charset="-128"/>
              </a:rPr>
              <a:t>53.4</a:t>
            </a:r>
            <a:r>
              <a:rPr lang="ja-JP" altLang="en-US" b="1" dirty="0">
                <a:solidFill>
                  <a:schemeClr val="bg1"/>
                </a:solidFill>
                <a:latin typeface="Meiryo UI" panose="020B0604030504040204" pitchFamily="50" charset="-128"/>
                <a:ea typeface="Meiryo UI" panose="020B0604030504040204" pitchFamily="50" charset="-128"/>
              </a:rPr>
              <a:t>％）</a:t>
            </a:r>
          </a:p>
        </p:txBody>
      </p:sp>
      <p:sp>
        <p:nvSpPr>
          <p:cNvPr id="15" name="テキスト ボックス 14"/>
          <p:cNvSpPr txBox="1"/>
          <p:nvPr/>
        </p:nvSpPr>
        <p:spPr>
          <a:xfrm>
            <a:off x="3565110" y="6487290"/>
            <a:ext cx="5148272" cy="265108"/>
          </a:xfrm>
          <a:prstGeom prst="rect">
            <a:avLst/>
          </a:prstGeom>
          <a:noFill/>
          <a:ln>
            <a:solidFill>
              <a:schemeClr val="tx1"/>
            </a:solidFill>
            <a:prstDash val="sysDot"/>
          </a:ln>
        </p:spPr>
        <p:txBody>
          <a:bodyPr wrap="square" rtlCol="0">
            <a:spAutoFit/>
          </a:bodyPr>
          <a:lstStyle/>
          <a:p>
            <a:r>
              <a:rPr lang="ja-JP" altLang="en-US" sz="1100" dirty="0">
                <a:latin typeface="Meiryo UI" panose="020B0604030504040204" pitchFamily="50" charset="-128"/>
                <a:ea typeface="Meiryo UI" panose="020B0604030504040204" pitchFamily="50" charset="-128"/>
              </a:rPr>
              <a:t>（資料）「市区町村別自動車保有車両数」（</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一財</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自動車検査登録情報協会）等</a:t>
            </a:r>
          </a:p>
        </p:txBody>
      </p:sp>
      <p:sp>
        <p:nvSpPr>
          <p:cNvPr id="16" name="テキスト ボックス 15">
            <a:extLst>
              <a:ext uri="{FF2B5EF4-FFF2-40B4-BE49-F238E27FC236}">
                <a16:creationId xmlns:a16="http://schemas.microsoft.com/office/drawing/2014/main" id="{5FCDF7AA-0ED5-4DBA-902A-769F27B5D16A}"/>
              </a:ext>
            </a:extLst>
          </p:cNvPr>
          <p:cNvSpPr txBox="1"/>
          <p:nvPr/>
        </p:nvSpPr>
        <p:spPr>
          <a:xfrm>
            <a:off x="966126" y="6098830"/>
            <a:ext cx="7282944" cy="282187"/>
          </a:xfrm>
          <a:prstGeom prst="rect">
            <a:avLst/>
          </a:prstGeom>
          <a:noFill/>
        </p:spPr>
        <p:txBody>
          <a:bodyPr wrap="square" rtlCol="0">
            <a:spAutoFit/>
          </a:bodyPr>
          <a:lstStyle/>
          <a:p>
            <a:pPr algn="r"/>
            <a:r>
              <a:rPr lang="ja-JP" altLang="en-US" sz="1200" dirty="0">
                <a:latin typeface="Meiryo UI" panose="020B0604030504040204" pitchFamily="50" charset="-128"/>
                <a:ea typeface="Meiryo UI" panose="020B0604030504040204" pitchFamily="50" charset="-128"/>
              </a:rPr>
              <a:t>（注）二輪は除く</a:t>
            </a:r>
            <a:endParaRPr lang="ja-JP" altLang="ja-JP" sz="12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5AB6DE1E-EB3B-4C93-8243-ECE94C4941A4}"/>
              </a:ext>
            </a:extLst>
          </p:cNvPr>
          <p:cNvSpPr txBox="1"/>
          <p:nvPr/>
        </p:nvSpPr>
        <p:spPr>
          <a:xfrm>
            <a:off x="2074493" y="1695179"/>
            <a:ext cx="4995010" cy="338554"/>
          </a:xfrm>
          <a:prstGeom prst="rect">
            <a:avLst/>
          </a:prstGeom>
          <a:noFill/>
          <a:ln>
            <a:noFill/>
          </a:ln>
        </p:spPr>
        <p:txBody>
          <a:bodyPr wrap="square" rtlCol="0">
            <a:spAutoFit/>
          </a:bodyPr>
          <a:lstStyle/>
          <a:p>
            <a:pPr algn="ctr">
              <a:spcBef>
                <a:spcPts val="600"/>
              </a:spcBef>
            </a:pPr>
            <a:r>
              <a:rPr lang="ja-JP" altLang="en-US" sz="1600" b="1" dirty="0">
                <a:latin typeface="Meiryo UI" panose="020B0604030504040204" pitchFamily="50" charset="-128"/>
                <a:ea typeface="Meiryo UI" panose="020B0604030504040204" pitchFamily="50" charset="-128"/>
              </a:rPr>
              <a:t>表</a:t>
            </a:r>
            <a:r>
              <a:rPr lang="en-US" altLang="ja-JP" sz="1600" b="1" dirty="0">
                <a:latin typeface="Meiryo UI" panose="020B0604030504040204" pitchFamily="50" charset="-128"/>
                <a:ea typeface="Meiryo UI" panose="020B0604030504040204" pitchFamily="50" charset="-128"/>
              </a:rPr>
              <a:t>4.</a:t>
            </a:r>
            <a:r>
              <a:rPr lang="ja-JP" altLang="en-US" sz="1600" b="1" dirty="0">
                <a:latin typeface="Meiryo UI" panose="020B0604030504040204" pitchFamily="50" charset="-128"/>
                <a:ea typeface="Meiryo UI" panose="020B0604030504040204" pitchFamily="50" charset="-128"/>
              </a:rPr>
              <a:t>大阪府域におけるエコカー普及</a:t>
            </a:r>
            <a:r>
              <a:rPr lang="zh-TW" altLang="en-US" sz="1600" b="1" dirty="0">
                <a:latin typeface="Meiryo UI" panose="020B0604030504040204" pitchFamily="50" charset="-128"/>
                <a:ea typeface="Meiryo UI" panose="020B0604030504040204" pitchFamily="50" charset="-128"/>
              </a:rPr>
              <a:t>台数</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81577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4784"/>
            <a:ext cx="9144000" cy="502090"/>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６</a:t>
            </a:r>
            <a:r>
              <a:rPr lang="en-US" altLang="ja-JP" sz="2400" b="1" spc="675" dirty="0">
                <a:solidFill>
                  <a:schemeClr val="bg1"/>
                </a:solidFill>
                <a:latin typeface="Meiryo UI" panose="020B0604030504040204" pitchFamily="50" charset="-128"/>
                <a:ea typeface="Meiryo UI" panose="020B0604030504040204" pitchFamily="50" charset="-128"/>
              </a:rPr>
              <a:t>-2.</a:t>
            </a:r>
            <a:r>
              <a:rPr lang="ja-JP" altLang="en-US" sz="2400" b="1" spc="675" dirty="0">
                <a:solidFill>
                  <a:schemeClr val="bg1"/>
                </a:solidFill>
                <a:latin typeface="Meiryo UI" panose="020B0604030504040204" pitchFamily="50" charset="-128"/>
                <a:ea typeface="Meiryo UI" panose="020B0604030504040204" pitchFamily="50" charset="-128"/>
              </a:rPr>
              <a:t>充電・水素インフラ整備状況</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7E134BAB-C993-4D25-8F84-680FE356BCED}"/>
              </a:ext>
            </a:extLst>
          </p:cNvPr>
          <p:cNvSpPr/>
          <p:nvPr/>
        </p:nvSpPr>
        <p:spPr>
          <a:xfrm>
            <a:off x="148000" y="563705"/>
            <a:ext cx="8847995" cy="11215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bg1"/>
                </a:solidFill>
                <a:latin typeface="Meiryo UI" panose="020B0604030504040204" pitchFamily="50" charset="-128"/>
                <a:ea typeface="Meiryo UI" panose="020B0604030504040204" pitchFamily="50" charset="-128"/>
              </a:rPr>
              <a:t>令和３年度末における府内の公共用充電器（商業施設や時間貸し駐車場、公共が管理する駐車場</a:t>
            </a:r>
            <a:r>
              <a:rPr lang="ja-JP" altLang="en-US" b="1" dirty="0" smtClean="0">
                <a:solidFill>
                  <a:schemeClr val="bg1"/>
                </a:solidFill>
                <a:latin typeface="Meiryo UI" panose="020B0604030504040204" pitchFamily="50" charset="-128"/>
                <a:ea typeface="Meiryo UI" panose="020B0604030504040204" pitchFamily="50" charset="-128"/>
              </a:rPr>
              <a:t>などの不特定</a:t>
            </a:r>
            <a:r>
              <a:rPr lang="ja-JP" altLang="en-US" b="1" dirty="0">
                <a:solidFill>
                  <a:schemeClr val="bg1"/>
                </a:solidFill>
                <a:latin typeface="Meiryo UI" panose="020B0604030504040204" pitchFamily="50" charset="-128"/>
                <a:ea typeface="Meiryo UI" panose="020B0604030504040204" pitchFamily="50" charset="-128"/>
              </a:rPr>
              <a:t>の利用者が利用する充電設備）は</a:t>
            </a:r>
            <a:r>
              <a:rPr lang="en-US" altLang="ja-JP" b="1" dirty="0">
                <a:solidFill>
                  <a:schemeClr val="bg1"/>
                </a:solidFill>
                <a:latin typeface="Meiryo UI" panose="020B0604030504040204" pitchFamily="50" charset="-128"/>
                <a:ea typeface="Meiryo UI" panose="020B0604030504040204" pitchFamily="50" charset="-128"/>
              </a:rPr>
              <a:t>1,200 </a:t>
            </a:r>
            <a:r>
              <a:rPr lang="ja-JP" altLang="en-US" b="1" dirty="0">
                <a:solidFill>
                  <a:schemeClr val="bg1"/>
                </a:solidFill>
                <a:latin typeface="Meiryo UI" panose="020B0604030504040204" pitchFamily="50" charset="-128"/>
                <a:ea typeface="Meiryo UI" panose="020B0604030504040204" pitchFamily="50" charset="-128"/>
              </a:rPr>
              <a:t>基（</a:t>
            </a:r>
            <a:r>
              <a:rPr lang="en-US" altLang="ja-JP" b="1" dirty="0">
                <a:solidFill>
                  <a:schemeClr val="bg1"/>
                </a:solidFill>
                <a:latin typeface="Meiryo UI" panose="020B0604030504040204" pitchFamily="50" charset="-128"/>
                <a:ea typeface="Meiryo UI" panose="020B0604030504040204" pitchFamily="50" charset="-128"/>
              </a:rPr>
              <a:t>200V </a:t>
            </a:r>
            <a:r>
              <a:rPr lang="ja-JP" altLang="en-US" b="1" dirty="0">
                <a:solidFill>
                  <a:schemeClr val="bg1"/>
                </a:solidFill>
                <a:latin typeface="Meiryo UI" panose="020B0604030504040204" pitchFamily="50" charset="-128"/>
                <a:ea typeface="Meiryo UI" panose="020B0604030504040204" pitchFamily="50" charset="-128"/>
              </a:rPr>
              <a:t>普通充電器 </a:t>
            </a:r>
            <a:r>
              <a:rPr lang="en-US" altLang="ja-JP" b="1" dirty="0">
                <a:solidFill>
                  <a:schemeClr val="bg1"/>
                </a:solidFill>
                <a:latin typeface="Meiryo UI" panose="020B0604030504040204" pitchFamily="50" charset="-128"/>
                <a:ea typeface="Meiryo UI" panose="020B0604030504040204" pitchFamily="50" charset="-128"/>
              </a:rPr>
              <a:t>919</a:t>
            </a:r>
            <a:r>
              <a:rPr lang="ja-JP" altLang="en-US" b="1" dirty="0">
                <a:solidFill>
                  <a:schemeClr val="bg1"/>
                </a:solidFill>
                <a:latin typeface="Meiryo UI" panose="020B0604030504040204" pitchFamily="50" charset="-128"/>
                <a:ea typeface="Meiryo UI" panose="020B0604030504040204" pitchFamily="50" charset="-128"/>
              </a:rPr>
              <a:t>基、急速充電器 </a:t>
            </a:r>
            <a:r>
              <a:rPr lang="en-US" altLang="ja-JP" b="1" dirty="0">
                <a:solidFill>
                  <a:schemeClr val="bg1"/>
                </a:solidFill>
                <a:latin typeface="Meiryo UI" panose="020B0604030504040204" pitchFamily="50" charset="-128"/>
                <a:ea typeface="Meiryo UI" panose="020B0604030504040204" pitchFamily="50" charset="-128"/>
              </a:rPr>
              <a:t>281 </a:t>
            </a:r>
            <a:r>
              <a:rPr lang="ja-JP" altLang="en-US" b="1" dirty="0">
                <a:solidFill>
                  <a:schemeClr val="bg1"/>
                </a:solidFill>
                <a:latin typeface="Meiryo UI" panose="020B0604030504040204" pitchFamily="50" charset="-128"/>
                <a:ea typeface="Meiryo UI" panose="020B0604030504040204" pitchFamily="50" charset="-128"/>
              </a:rPr>
              <a:t>基）であり、平成</a:t>
            </a:r>
            <a:r>
              <a:rPr lang="en-US" altLang="ja-JP" b="1" dirty="0">
                <a:solidFill>
                  <a:schemeClr val="bg1"/>
                </a:solidFill>
                <a:latin typeface="Meiryo UI" panose="020B0604030504040204" pitchFamily="50" charset="-128"/>
                <a:ea typeface="Meiryo UI" panose="020B0604030504040204" pitchFamily="50" charset="-128"/>
              </a:rPr>
              <a:t>24</a:t>
            </a:r>
            <a:r>
              <a:rPr lang="ja-JP" altLang="en-US" b="1" dirty="0">
                <a:solidFill>
                  <a:schemeClr val="bg1"/>
                </a:solidFill>
                <a:latin typeface="Meiryo UI" panose="020B0604030504040204" pitchFamily="50" charset="-128"/>
                <a:ea typeface="Meiryo UI" panose="020B0604030504040204" pitchFamily="50" charset="-128"/>
              </a:rPr>
              <a:t>年度末（</a:t>
            </a:r>
            <a:r>
              <a:rPr lang="en-US" altLang="ja-JP" b="1" dirty="0">
                <a:solidFill>
                  <a:schemeClr val="bg1"/>
                </a:solidFill>
                <a:latin typeface="Meiryo UI" panose="020B0604030504040204" pitchFamily="50" charset="-128"/>
                <a:ea typeface="Meiryo UI" panose="020B0604030504040204" pitchFamily="50" charset="-128"/>
              </a:rPr>
              <a:t>382</a:t>
            </a:r>
            <a:r>
              <a:rPr lang="ja-JP" altLang="en-US" b="1" dirty="0">
                <a:solidFill>
                  <a:schemeClr val="bg1"/>
                </a:solidFill>
                <a:latin typeface="Meiryo UI" panose="020B0604030504040204" pitchFamily="50" charset="-128"/>
                <a:ea typeface="Meiryo UI" panose="020B0604030504040204" pitchFamily="50" charset="-128"/>
              </a:rPr>
              <a:t>基）と比べて約 </a:t>
            </a:r>
            <a:r>
              <a:rPr lang="en-US" altLang="ja-JP" b="1" dirty="0">
                <a:solidFill>
                  <a:schemeClr val="bg1"/>
                </a:solidFill>
                <a:latin typeface="Meiryo UI" panose="020B0604030504040204" pitchFamily="50" charset="-128"/>
                <a:ea typeface="Meiryo UI" panose="020B0604030504040204" pitchFamily="50" charset="-128"/>
              </a:rPr>
              <a:t>3.1</a:t>
            </a:r>
            <a:r>
              <a:rPr lang="ja-JP" altLang="en-US" b="1" dirty="0">
                <a:solidFill>
                  <a:schemeClr val="bg1"/>
                </a:solidFill>
                <a:latin typeface="Meiryo UI" panose="020B0604030504040204" pitchFamily="50" charset="-128"/>
                <a:ea typeface="Meiryo UI" panose="020B0604030504040204" pitchFamily="50" charset="-128"/>
              </a:rPr>
              <a:t>倍に</a:t>
            </a:r>
            <a:r>
              <a:rPr lang="ja-JP" altLang="en-US" b="1" dirty="0" smtClean="0">
                <a:solidFill>
                  <a:schemeClr val="bg1"/>
                </a:solidFill>
                <a:latin typeface="Meiryo UI" panose="020B0604030504040204" pitchFamily="50" charset="-128"/>
                <a:ea typeface="Meiryo UI" panose="020B0604030504040204" pitchFamily="50" charset="-128"/>
              </a:rPr>
              <a:t>増加。また</a:t>
            </a:r>
            <a:r>
              <a:rPr lang="ja-JP" altLang="en-US" b="1">
                <a:solidFill>
                  <a:schemeClr val="bg1"/>
                </a:solidFill>
                <a:latin typeface="Meiryo UI" panose="020B0604030504040204" pitchFamily="50" charset="-128"/>
                <a:ea typeface="Meiryo UI" panose="020B0604030504040204" pitchFamily="50" charset="-128"/>
              </a:rPr>
              <a:t>、</a:t>
            </a:r>
            <a:r>
              <a:rPr lang="ja-JP" altLang="en-US" b="1" smtClean="0">
                <a:solidFill>
                  <a:schemeClr val="bg1"/>
                </a:solidFill>
                <a:latin typeface="Meiryo UI" panose="020B0604030504040204" pitchFamily="50" charset="-128"/>
                <a:ea typeface="Meiryo UI" panose="020B0604030504040204" pitchFamily="50" charset="-128"/>
              </a:rPr>
              <a:t>府域</a:t>
            </a:r>
            <a:r>
              <a:rPr lang="ja-JP" altLang="en-US" b="1">
                <a:solidFill>
                  <a:schemeClr val="bg1"/>
                </a:solidFill>
                <a:latin typeface="Meiryo UI" panose="020B0604030504040204" pitchFamily="50" charset="-128"/>
                <a:ea typeface="Meiryo UI" panose="020B0604030504040204" pitchFamily="50" charset="-128"/>
              </a:rPr>
              <a:t>の</a:t>
            </a:r>
            <a:r>
              <a:rPr lang="ja-JP" altLang="en-US" b="1" smtClean="0">
                <a:solidFill>
                  <a:schemeClr val="bg1"/>
                </a:solidFill>
                <a:latin typeface="Meiryo UI" panose="020B0604030504040204" pitchFamily="50" charset="-128"/>
                <a:ea typeface="Meiryo UI" panose="020B0604030504040204" pitchFamily="50" charset="-128"/>
              </a:rPr>
              <a:t>水素</a:t>
            </a:r>
            <a:r>
              <a:rPr lang="ja-JP" altLang="en-US" b="1" dirty="0">
                <a:solidFill>
                  <a:schemeClr val="bg1"/>
                </a:solidFill>
                <a:latin typeface="Meiryo UI" panose="020B0604030504040204" pitchFamily="50" charset="-128"/>
                <a:ea typeface="Meiryo UI" panose="020B0604030504040204" pitchFamily="50" charset="-128"/>
              </a:rPr>
              <a:t>ステーションは</a:t>
            </a:r>
            <a:r>
              <a:rPr lang="ja-JP" altLang="en-US" b="1" dirty="0" smtClean="0">
                <a:solidFill>
                  <a:schemeClr val="bg1"/>
                </a:solidFill>
                <a:latin typeface="Meiryo UI" panose="020B0604030504040204" pitchFamily="50" charset="-128"/>
                <a:ea typeface="Meiryo UI" panose="020B0604030504040204" pitchFamily="50" charset="-128"/>
              </a:rPr>
              <a:t>９箇所整備されている。</a:t>
            </a:r>
            <a:endParaRPr lang="ja-JP" altLang="en-US" b="1" dirty="0">
              <a:solidFill>
                <a:schemeClr val="bg1"/>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1269807-311C-49DB-8B44-F1C90E18FF01}"/>
              </a:ext>
            </a:extLst>
          </p:cNvPr>
          <p:cNvSpPr txBox="1"/>
          <p:nvPr/>
        </p:nvSpPr>
        <p:spPr>
          <a:xfrm>
            <a:off x="1618104" y="6162895"/>
            <a:ext cx="6330980" cy="369332"/>
          </a:xfrm>
          <a:prstGeom prst="rect">
            <a:avLst/>
          </a:prstGeom>
          <a:noFill/>
        </p:spPr>
        <p:txBody>
          <a:bodyPr wrap="square" rtlCol="0">
            <a:spAutoFit/>
          </a:bodyPr>
          <a:lstStyle/>
          <a:p>
            <a:pPr algn="ctr"/>
            <a:r>
              <a:rPr lang="ja-JP" altLang="en-US" b="1" dirty="0">
                <a:latin typeface="Meiryo UI" panose="020B0604030504040204" pitchFamily="50" charset="-128"/>
                <a:ea typeface="Meiryo UI" panose="020B0604030504040204" pitchFamily="50" charset="-128"/>
              </a:rPr>
              <a:t>図８</a:t>
            </a: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府内の充電・水素インフラ整備状況</a:t>
            </a:r>
            <a:endParaRPr lang="en-US" altLang="ja-JP" b="1" dirty="0">
              <a:latin typeface="Meiryo UI" panose="020B0604030504040204" pitchFamily="50" charset="-128"/>
              <a:ea typeface="Meiryo UI" panose="020B0604030504040204" pitchFamily="50" charset="-128"/>
            </a:endParaRPr>
          </a:p>
        </p:txBody>
      </p:sp>
      <p:pic>
        <p:nvPicPr>
          <p:cNvPr id="3" name="図 2">
            <a:extLst>
              <a:ext uri="{FF2B5EF4-FFF2-40B4-BE49-F238E27FC236}">
                <a16:creationId xmlns:a16="http://schemas.microsoft.com/office/drawing/2014/main" id="{A094C5A8-3165-410A-B285-6DB465A5FE3B}"/>
              </a:ext>
            </a:extLst>
          </p:cNvPr>
          <p:cNvPicPr>
            <a:picLocks noChangeAspect="1"/>
          </p:cNvPicPr>
          <p:nvPr/>
        </p:nvPicPr>
        <p:blipFill>
          <a:blip r:embed="rId3"/>
          <a:stretch>
            <a:fillRect/>
          </a:stretch>
        </p:blipFill>
        <p:spPr>
          <a:xfrm>
            <a:off x="1043805" y="1622432"/>
            <a:ext cx="7056386" cy="4671864"/>
          </a:xfrm>
          <a:prstGeom prst="rect">
            <a:avLst/>
          </a:prstGeom>
        </p:spPr>
      </p:pic>
      <p:sp>
        <p:nvSpPr>
          <p:cNvPr id="8" name="テキスト ボックス 7">
            <a:extLst>
              <a:ext uri="{FF2B5EF4-FFF2-40B4-BE49-F238E27FC236}">
                <a16:creationId xmlns:a16="http://schemas.microsoft.com/office/drawing/2014/main" id="{DE007AFA-FF7C-4608-A5B9-A6033BF61B29}"/>
              </a:ext>
            </a:extLst>
          </p:cNvPr>
          <p:cNvSpPr txBox="1"/>
          <p:nvPr/>
        </p:nvSpPr>
        <p:spPr>
          <a:xfrm>
            <a:off x="6255444" y="6532227"/>
            <a:ext cx="2519638" cy="261610"/>
          </a:xfrm>
          <a:prstGeom prst="rect">
            <a:avLst/>
          </a:prstGeom>
          <a:noFill/>
          <a:ln>
            <a:solidFill>
              <a:schemeClr val="tx1"/>
            </a:solidFill>
            <a:prstDash val="sysDot"/>
          </a:ln>
        </p:spPr>
        <p:txBody>
          <a:bodyPr wrap="square" rtlCol="0">
            <a:spAutoFit/>
          </a:bodyPr>
          <a:lstStyle/>
          <a:p>
            <a:r>
              <a:rPr lang="ja-JP" altLang="en-US" sz="1100" dirty="0">
                <a:latin typeface="Meiryo UI" panose="020B0604030504040204" pitchFamily="50" charset="-128"/>
                <a:ea typeface="Meiryo UI" panose="020B0604030504040204" pitchFamily="50" charset="-128"/>
              </a:rPr>
              <a:t>（資料）大阪府環境農林水産部調べ</a:t>
            </a:r>
            <a:endParaRPr kumimoji="1"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8492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p:cNvPicPr>
            <a:picLocks noChangeAspect="1"/>
          </p:cNvPicPr>
          <p:nvPr/>
        </p:nvPicPr>
        <p:blipFill>
          <a:blip r:embed="rId3"/>
          <a:stretch>
            <a:fillRect/>
          </a:stretch>
        </p:blipFill>
        <p:spPr>
          <a:xfrm>
            <a:off x="148002" y="2150778"/>
            <a:ext cx="8847994" cy="4109175"/>
          </a:xfrm>
          <a:prstGeom prst="rect">
            <a:avLst/>
          </a:prstGeom>
        </p:spPr>
      </p:pic>
      <p:sp>
        <p:nvSpPr>
          <p:cNvPr id="20" name="正方形/長方形 19"/>
          <p:cNvSpPr/>
          <p:nvPr/>
        </p:nvSpPr>
        <p:spPr>
          <a:xfrm>
            <a:off x="0" y="-4784"/>
            <a:ext cx="9144000" cy="502090"/>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１</a:t>
            </a:r>
            <a:r>
              <a:rPr lang="en-US" altLang="ja-JP" sz="2400" b="1" spc="675" dirty="0">
                <a:solidFill>
                  <a:schemeClr val="bg1"/>
                </a:solidFill>
                <a:latin typeface="Meiryo UI" panose="020B0604030504040204" pitchFamily="50" charset="-128"/>
                <a:ea typeface="Meiryo UI" panose="020B0604030504040204" pitchFamily="50" charset="-128"/>
              </a:rPr>
              <a:t>-1.</a:t>
            </a:r>
            <a:r>
              <a:rPr lang="ja-JP" altLang="en-US" sz="2400" b="1" spc="675" dirty="0">
                <a:solidFill>
                  <a:schemeClr val="bg1"/>
                </a:solidFill>
                <a:latin typeface="Meiryo UI" panose="020B0604030504040204" pitchFamily="50" charset="-128"/>
                <a:ea typeface="Meiryo UI" panose="020B0604030504040204" pitchFamily="50" charset="-128"/>
              </a:rPr>
              <a:t>大阪府域の自動車保有台数</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5770356" y="6498480"/>
            <a:ext cx="2961010" cy="261610"/>
          </a:xfrm>
          <a:prstGeom prst="rect">
            <a:avLst/>
          </a:prstGeom>
          <a:noFill/>
          <a:ln>
            <a:solidFill>
              <a:schemeClr val="tx1"/>
            </a:solidFill>
            <a:prstDash val="sysDot"/>
          </a:ln>
        </p:spPr>
        <p:txBody>
          <a:bodyPr wrap="square" rtlCol="0">
            <a:spAutoFit/>
          </a:bodyPr>
          <a:lstStyle/>
          <a:p>
            <a:r>
              <a:rPr lang="ja-JP" altLang="en-US" sz="1100" dirty="0">
                <a:latin typeface="Meiryo UI" panose="020B0604030504040204" pitchFamily="50" charset="-128"/>
                <a:ea typeface="Meiryo UI" panose="020B0604030504040204" pitchFamily="50" charset="-128"/>
              </a:rPr>
              <a:t>（資料）</a:t>
            </a:r>
            <a:r>
              <a:rPr lang="zh-TW" altLang="en-US" sz="1100" dirty="0">
                <a:latin typeface="Meiryo UI" panose="020B0604030504040204" pitchFamily="50" charset="-128"/>
                <a:ea typeface="Meiryo UI" panose="020B0604030504040204" pitchFamily="50" charset="-128"/>
              </a:rPr>
              <a:t>（一財）自動車検査登録情報協会　</a:t>
            </a:r>
            <a:endParaRPr lang="en-US" altLang="ja-JP" sz="1100" dirty="0">
              <a:latin typeface="Meiryo UI" panose="020B0604030504040204" pitchFamily="50" charset="-128"/>
              <a:ea typeface="Meiryo UI" panose="020B0604030504040204" pitchFamily="50" charset="-128"/>
            </a:endParaRPr>
          </a:p>
        </p:txBody>
      </p:sp>
      <p:sp>
        <p:nvSpPr>
          <p:cNvPr id="15" name="正方形/長方形 14"/>
          <p:cNvSpPr/>
          <p:nvPr/>
        </p:nvSpPr>
        <p:spPr>
          <a:xfrm>
            <a:off x="280317" y="699103"/>
            <a:ext cx="8583363" cy="8642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bg1"/>
                </a:solidFill>
                <a:latin typeface="Meiryo UI" panose="020B0604030504040204" pitchFamily="50" charset="-128"/>
                <a:ea typeface="Meiryo UI" panose="020B0604030504040204" pitchFamily="50" charset="-128"/>
              </a:rPr>
              <a:t> 大阪府内における自動車保有台数は、令和３年度末時点において約</a:t>
            </a:r>
            <a:r>
              <a:rPr lang="en-US" altLang="ja-JP" b="1" dirty="0">
                <a:solidFill>
                  <a:schemeClr val="bg1"/>
                </a:solidFill>
                <a:latin typeface="Meiryo UI" panose="020B0604030504040204" pitchFamily="50" charset="-128"/>
                <a:ea typeface="Meiryo UI" panose="020B0604030504040204" pitchFamily="50" charset="-128"/>
              </a:rPr>
              <a:t>381</a:t>
            </a:r>
            <a:r>
              <a:rPr lang="ja-JP" altLang="en-US" b="1" dirty="0">
                <a:solidFill>
                  <a:schemeClr val="bg1"/>
                </a:solidFill>
                <a:latin typeface="Meiryo UI" panose="020B0604030504040204" pitchFamily="50" charset="-128"/>
                <a:ea typeface="Meiryo UI" panose="020B0604030504040204" pitchFamily="50" charset="-128"/>
              </a:rPr>
              <a:t>万台、</a:t>
            </a:r>
            <a:endParaRPr lang="en-US" altLang="ja-JP" b="1" dirty="0">
              <a:solidFill>
                <a:schemeClr val="bg1"/>
              </a:solidFill>
              <a:latin typeface="Meiryo UI" panose="020B0604030504040204" pitchFamily="50" charset="-128"/>
              <a:ea typeface="Meiryo UI" panose="020B0604030504040204" pitchFamily="50" charset="-128"/>
            </a:endParaRPr>
          </a:p>
          <a:p>
            <a:r>
              <a:rPr lang="ja-JP" altLang="en-US" b="1" dirty="0">
                <a:solidFill>
                  <a:schemeClr val="bg1"/>
                </a:solidFill>
                <a:latin typeface="Meiryo UI" panose="020B0604030504040204" pitchFamily="50" charset="-128"/>
                <a:ea typeface="Meiryo UI" panose="020B0604030504040204" pitchFamily="50" charset="-128"/>
              </a:rPr>
              <a:t> 二輪車を除くと約</a:t>
            </a:r>
            <a:r>
              <a:rPr lang="en-US" altLang="ja-JP" b="1" dirty="0">
                <a:solidFill>
                  <a:schemeClr val="bg1"/>
                </a:solidFill>
                <a:latin typeface="Meiryo UI" panose="020B0604030504040204" pitchFamily="50" charset="-128"/>
                <a:ea typeface="Meiryo UI" panose="020B0604030504040204" pitchFamily="50" charset="-128"/>
              </a:rPr>
              <a:t>356</a:t>
            </a:r>
            <a:r>
              <a:rPr lang="ja-JP" altLang="en-US" b="1" dirty="0">
                <a:solidFill>
                  <a:schemeClr val="bg1"/>
                </a:solidFill>
                <a:latin typeface="Meiryo UI" panose="020B0604030504040204" pitchFamily="50" charset="-128"/>
                <a:ea typeface="Meiryo UI" panose="020B0604030504040204" pitchFamily="50" charset="-128"/>
              </a:rPr>
              <a:t>万台であり、府民</a:t>
            </a:r>
            <a:r>
              <a:rPr lang="en-US" altLang="ja-JP" b="1" dirty="0">
                <a:solidFill>
                  <a:schemeClr val="bg1"/>
                </a:solidFill>
                <a:latin typeface="Meiryo UI" panose="020B0604030504040204" pitchFamily="50" charset="-128"/>
                <a:ea typeface="Meiryo UI" panose="020B0604030504040204" pitchFamily="50" charset="-128"/>
              </a:rPr>
              <a:t>2.5</a:t>
            </a:r>
            <a:r>
              <a:rPr lang="ja-JP" altLang="en-US" b="1" dirty="0">
                <a:solidFill>
                  <a:schemeClr val="bg1"/>
                </a:solidFill>
                <a:latin typeface="Meiryo UI" panose="020B0604030504040204" pitchFamily="50" charset="-128"/>
                <a:ea typeface="Meiryo UI" panose="020B0604030504040204" pitchFamily="50" charset="-128"/>
              </a:rPr>
              <a:t>人に１台の割合で自動車を保有</a:t>
            </a:r>
          </a:p>
        </p:txBody>
      </p:sp>
      <p:sp>
        <p:nvSpPr>
          <p:cNvPr id="7" name="テキスト ボックス 6">
            <a:extLst>
              <a:ext uri="{FF2B5EF4-FFF2-40B4-BE49-F238E27FC236}">
                <a16:creationId xmlns:a16="http://schemas.microsoft.com/office/drawing/2014/main" id="{5AB6DE1E-EB3B-4C93-8243-ECE94C4941A4}"/>
              </a:ext>
            </a:extLst>
          </p:cNvPr>
          <p:cNvSpPr txBox="1"/>
          <p:nvPr/>
        </p:nvSpPr>
        <p:spPr>
          <a:xfrm>
            <a:off x="2138808" y="6075288"/>
            <a:ext cx="5321404" cy="338554"/>
          </a:xfrm>
          <a:prstGeom prst="rect">
            <a:avLst/>
          </a:prstGeom>
          <a:noFill/>
          <a:ln>
            <a:noFill/>
          </a:ln>
        </p:spPr>
        <p:txBody>
          <a:bodyPr wrap="square" rtlCol="0">
            <a:spAutoFit/>
          </a:bodyPr>
          <a:lstStyle/>
          <a:p>
            <a:pPr algn="ctr">
              <a:spcBef>
                <a:spcPts val="600"/>
              </a:spcBef>
            </a:pPr>
            <a:r>
              <a:rPr lang="ja-JP" altLang="en-US" sz="1600" b="1" dirty="0">
                <a:latin typeface="Meiryo UI" panose="020B0604030504040204" pitchFamily="50" charset="-128"/>
                <a:ea typeface="Meiryo UI" panose="020B0604030504040204" pitchFamily="50" charset="-128"/>
              </a:rPr>
              <a:t>図１</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大阪府域における自動車及び二輪車保有台数の推移</a:t>
            </a:r>
            <a:endParaRPr kumimoji="1" lang="ja-JP" altLang="en-US" sz="1600" b="1"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7116910" y="2942048"/>
            <a:ext cx="1635038" cy="369332"/>
          </a:xfrm>
          <a:prstGeom prst="rect">
            <a:avLst/>
          </a:prstGeom>
          <a:noFill/>
        </p:spPr>
        <p:txBody>
          <a:bodyPr wrap="square" rtlCol="0">
            <a:spAutoFit/>
          </a:bodyPr>
          <a:lstStyle/>
          <a:p>
            <a:r>
              <a:rPr lang="en-US" altLang="ja-JP" u="sng" dirty="0">
                <a:latin typeface="Meiryo UI" panose="020B0604030504040204" pitchFamily="50" charset="-128"/>
                <a:ea typeface="Meiryo UI" panose="020B0604030504040204" pitchFamily="50" charset="-128"/>
              </a:rPr>
              <a:t>3,560,222</a:t>
            </a:r>
            <a:r>
              <a:rPr lang="ja-JP" altLang="en-US" u="sng" dirty="0">
                <a:latin typeface="Meiryo UI" panose="020B0604030504040204" pitchFamily="50" charset="-128"/>
                <a:ea typeface="Meiryo UI" panose="020B0604030504040204" pitchFamily="50" charset="-128"/>
              </a:rPr>
              <a:t>台</a:t>
            </a:r>
            <a:endParaRPr kumimoji="1" lang="ja-JP" altLang="en-US" u="sng"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7460212" y="4764797"/>
            <a:ext cx="1535784" cy="369332"/>
          </a:xfrm>
          <a:prstGeom prst="rect">
            <a:avLst/>
          </a:prstGeom>
          <a:noFill/>
        </p:spPr>
        <p:txBody>
          <a:bodyPr wrap="square" rtlCol="0">
            <a:spAutoFit/>
          </a:bodyPr>
          <a:lstStyle/>
          <a:p>
            <a:r>
              <a:rPr lang="en-US" altLang="ja-JP" u="sng" dirty="0">
                <a:latin typeface="Meiryo UI" panose="020B0604030504040204" pitchFamily="50" charset="-128"/>
                <a:ea typeface="Meiryo UI" panose="020B0604030504040204" pitchFamily="50" charset="-128"/>
              </a:rPr>
              <a:t>248,500</a:t>
            </a:r>
            <a:r>
              <a:rPr lang="ja-JP" altLang="en-US" u="sng" dirty="0">
                <a:latin typeface="Meiryo UI" panose="020B0604030504040204" pitchFamily="50" charset="-128"/>
                <a:ea typeface="Meiryo UI" panose="020B0604030504040204" pitchFamily="50" charset="-128"/>
              </a:rPr>
              <a:t>台</a:t>
            </a:r>
            <a:endParaRPr kumimoji="1" lang="ja-JP" altLang="en-US" u="sng" dirty="0">
              <a:latin typeface="Meiryo UI" panose="020B0604030504040204" pitchFamily="50" charset="-128"/>
              <a:ea typeface="Meiryo UI" panose="020B0604030504040204" pitchFamily="50" charset="-128"/>
            </a:endParaRPr>
          </a:p>
        </p:txBody>
      </p:sp>
      <p:cxnSp>
        <p:nvCxnSpPr>
          <p:cNvPr id="5" name="直線矢印コネクタ 4"/>
          <p:cNvCxnSpPr/>
          <p:nvPr/>
        </p:nvCxnSpPr>
        <p:spPr>
          <a:xfrm flipV="1">
            <a:off x="8543415" y="2668488"/>
            <a:ext cx="209779" cy="2779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8544909" y="5106705"/>
            <a:ext cx="209780" cy="20423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6867920" y="1781446"/>
            <a:ext cx="1635038" cy="369332"/>
          </a:xfrm>
          <a:prstGeom prst="rect">
            <a:avLst/>
          </a:prstGeom>
          <a:noFill/>
        </p:spPr>
        <p:txBody>
          <a:bodyPr wrap="square" rtlCol="0">
            <a:spAutoFit/>
          </a:bodyPr>
          <a:lstStyle/>
          <a:p>
            <a:r>
              <a:rPr lang="en-US" altLang="ja-JP" u="sng" dirty="0">
                <a:latin typeface="Meiryo UI" panose="020B0604030504040204" pitchFamily="50" charset="-128"/>
                <a:ea typeface="Meiryo UI" panose="020B0604030504040204" pitchFamily="50" charset="-128"/>
              </a:rPr>
              <a:t>3,808,722</a:t>
            </a:r>
            <a:r>
              <a:rPr lang="ja-JP" altLang="en-US" u="sng" dirty="0">
                <a:latin typeface="Meiryo UI" panose="020B0604030504040204" pitchFamily="50" charset="-128"/>
                <a:ea typeface="Meiryo UI" panose="020B0604030504040204" pitchFamily="50" charset="-128"/>
              </a:rPr>
              <a:t>台</a:t>
            </a:r>
            <a:endParaRPr kumimoji="1" lang="ja-JP" altLang="en-US" u="sng" dirty="0">
              <a:latin typeface="Meiryo UI" panose="020B0604030504040204" pitchFamily="50" charset="-128"/>
              <a:ea typeface="Meiryo UI" panose="020B0604030504040204" pitchFamily="50" charset="-128"/>
            </a:endParaRPr>
          </a:p>
        </p:txBody>
      </p:sp>
      <p:cxnSp>
        <p:nvCxnSpPr>
          <p:cNvPr id="17" name="直線矢印コネクタ 16"/>
          <p:cNvCxnSpPr/>
          <p:nvPr/>
        </p:nvCxnSpPr>
        <p:spPr>
          <a:xfrm>
            <a:off x="8325396" y="2049630"/>
            <a:ext cx="427798" cy="30817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8929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0" y="-4784"/>
            <a:ext cx="9144000" cy="502090"/>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１</a:t>
            </a:r>
            <a:r>
              <a:rPr lang="en-US" altLang="ja-JP" sz="2400" b="1" spc="675" dirty="0">
                <a:solidFill>
                  <a:schemeClr val="bg1"/>
                </a:solidFill>
                <a:latin typeface="Meiryo UI" panose="020B0604030504040204" pitchFamily="50" charset="-128"/>
                <a:ea typeface="Meiryo UI" panose="020B0604030504040204" pitchFamily="50" charset="-128"/>
              </a:rPr>
              <a:t>-2.</a:t>
            </a:r>
            <a:r>
              <a:rPr lang="ja-JP" altLang="en-US" sz="2400" b="1" spc="675" dirty="0">
                <a:solidFill>
                  <a:schemeClr val="bg1"/>
                </a:solidFill>
                <a:latin typeface="Meiryo UI" panose="020B0604030504040204" pitchFamily="50" charset="-128"/>
                <a:ea typeface="Meiryo UI" panose="020B0604030504040204" pitchFamily="50" charset="-128"/>
              </a:rPr>
              <a:t>大阪府域の車種別自動車保有台数</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7217422" y="6551706"/>
            <a:ext cx="1476000" cy="261610"/>
          </a:xfrm>
          <a:prstGeom prst="rect">
            <a:avLst/>
          </a:prstGeom>
          <a:noFill/>
          <a:ln>
            <a:solidFill>
              <a:schemeClr val="tx1"/>
            </a:solidFill>
            <a:prstDash val="sysDot"/>
          </a:ln>
        </p:spPr>
        <p:txBody>
          <a:bodyPr wrap="square" rtlCol="0">
            <a:spAutoFit/>
          </a:bodyPr>
          <a:lstStyle/>
          <a:p>
            <a:r>
              <a:rPr lang="ja-JP" altLang="en-US" sz="1100" dirty="0">
                <a:latin typeface="Meiryo UI" panose="020B0604030504040204" pitchFamily="50" charset="-128"/>
                <a:ea typeface="Meiryo UI" panose="020B0604030504040204" pitchFamily="50" charset="-128"/>
              </a:rPr>
              <a:t>（資料）近畿運輸局</a:t>
            </a:r>
            <a:r>
              <a:rPr lang="zh-TW"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p:txBody>
      </p:sp>
      <p:sp>
        <p:nvSpPr>
          <p:cNvPr id="15" name="正方形/長方形 14"/>
          <p:cNvSpPr/>
          <p:nvPr/>
        </p:nvSpPr>
        <p:spPr>
          <a:xfrm>
            <a:off x="148003" y="620259"/>
            <a:ext cx="8687726" cy="7150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r>
              <a:rPr lang="ja-JP" altLang="en-US" b="1" dirty="0">
                <a:solidFill>
                  <a:schemeClr val="bg1"/>
                </a:solidFill>
                <a:latin typeface="Meiryo UI" panose="020B0604030504040204" pitchFamily="50" charset="-128"/>
                <a:ea typeface="Meiryo UI" panose="020B0604030504040204" pitchFamily="50" charset="-128"/>
              </a:rPr>
              <a:t> 大阪府内における車種別自動車保有台数では、</a:t>
            </a:r>
            <a:r>
              <a:rPr lang="en-US" altLang="ja-JP" b="1" dirty="0">
                <a:solidFill>
                  <a:schemeClr val="bg1"/>
                </a:solidFill>
                <a:latin typeface="Meiryo UI" panose="020B0604030504040204" pitchFamily="50" charset="-128"/>
                <a:ea typeface="Meiryo UI" panose="020B0604030504040204" pitchFamily="50" charset="-128"/>
              </a:rPr>
              <a:t>H21</a:t>
            </a:r>
            <a:r>
              <a:rPr lang="ja-JP" altLang="en-US" b="1" dirty="0">
                <a:solidFill>
                  <a:schemeClr val="bg1"/>
                </a:solidFill>
                <a:latin typeface="Meiryo UI" panose="020B0604030504040204" pitchFamily="50" charset="-128"/>
                <a:ea typeface="Meiryo UI" panose="020B0604030504040204" pitchFamily="50" charset="-128"/>
              </a:rPr>
              <a:t>年度と比べて、普通乗用、軽乗用、 　普通貨物、普通特殊用途車等が増加</a:t>
            </a:r>
          </a:p>
        </p:txBody>
      </p:sp>
      <p:sp>
        <p:nvSpPr>
          <p:cNvPr id="7" name="テキスト ボックス 6">
            <a:extLst>
              <a:ext uri="{FF2B5EF4-FFF2-40B4-BE49-F238E27FC236}">
                <a16:creationId xmlns:a16="http://schemas.microsoft.com/office/drawing/2014/main" id="{5AB6DE1E-EB3B-4C93-8243-ECE94C4941A4}"/>
              </a:ext>
            </a:extLst>
          </p:cNvPr>
          <p:cNvSpPr txBox="1"/>
          <p:nvPr/>
        </p:nvSpPr>
        <p:spPr>
          <a:xfrm>
            <a:off x="2074494" y="1335314"/>
            <a:ext cx="4995010" cy="338554"/>
          </a:xfrm>
          <a:prstGeom prst="rect">
            <a:avLst/>
          </a:prstGeom>
          <a:noFill/>
          <a:ln>
            <a:noFill/>
          </a:ln>
        </p:spPr>
        <p:txBody>
          <a:bodyPr wrap="square" rtlCol="0">
            <a:spAutoFit/>
          </a:bodyPr>
          <a:lstStyle/>
          <a:p>
            <a:pPr algn="ctr">
              <a:spcBef>
                <a:spcPts val="600"/>
              </a:spcBef>
            </a:pPr>
            <a:r>
              <a:rPr lang="ja-JP" altLang="en-US" sz="1600" b="1" dirty="0">
                <a:latin typeface="Meiryo UI" panose="020B0604030504040204" pitchFamily="50" charset="-128"/>
                <a:ea typeface="Meiryo UI" panose="020B0604030504040204" pitchFamily="50" charset="-128"/>
              </a:rPr>
              <a:t>表１</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大阪府域における車種別自動車保有台数</a:t>
            </a:r>
            <a:endParaRPr kumimoji="1" lang="ja-JP" altLang="en-US" sz="1600" b="1" dirty="0">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891817867"/>
              </p:ext>
            </p:extLst>
          </p:nvPr>
        </p:nvGraphicFramePr>
        <p:xfrm>
          <a:off x="1229780" y="1673868"/>
          <a:ext cx="6524172" cy="4193794"/>
        </p:xfrm>
        <a:graphic>
          <a:graphicData uri="http://schemas.openxmlformats.org/drawingml/2006/table">
            <a:tbl>
              <a:tblPr firstRow="1" firstCol="1" bandRow="1">
                <a:tableStyleId>{5C22544A-7EE6-4342-B048-85BDC9FD1C3A}</a:tableStyleId>
              </a:tblPr>
              <a:tblGrid>
                <a:gridCol w="694168">
                  <a:extLst>
                    <a:ext uri="{9D8B030D-6E8A-4147-A177-3AD203B41FA5}">
                      <a16:colId xmlns:a16="http://schemas.microsoft.com/office/drawing/2014/main" val="3432712208"/>
                    </a:ext>
                  </a:extLst>
                </a:gridCol>
                <a:gridCol w="1615794">
                  <a:extLst>
                    <a:ext uri="{9D8B030D-6E8A-4147-A177-3AD203B41FA5}">
                      <a16:colId xmlns:a16="http://schemas.microsoft.com/office/drawing/2014/main" val="2089239051"/>
                    </a:ext>
                  </a:extLst>
                </a:gridCol>
                <a:gridCol w="973304">
                  <a:extLst>
                    <a:ext uri="{9D8B030D-6E8A-4147-A177-3AD203B41FA5}">
                      <a16:colId xmlns:a16="http://schemas.microsoft.com/office/drawing/2014/main" val="3207889798"/>
                    </a:ext>
                  </a:extLst>
                </a:gridCol>
                <a:gridCol w="1080302">
                  <a:extLst>
                    <a:ext uri="{9D8B030D-6E8A-4147-A177-3AD203B41FA5}">
                      <a16:colId xmlns:a16="http://schemas.microsoft.com/office/drawing/2014/main" val="1416808763"/>
                    </a:ext>
                  </a:extLst>
                </a:gridCol>
                <a:gridCol w="1080302">
                  <a:extLst>
                    <a:ext uri="{9D8B030D-6E8A-4147-A177-3AD203B41FA5}">
                      <a16:colId xmlns:a16="http://schemas.microsoft.com/office/drawing/2014/main" val="3609641492"/>
                    </a:ext>
                  </a:extLst>
                </a:gridCol>
                <a:gridCol w="1080302">
                  <a:extLst>
                    <a:ext uri="{9D8B030D-6E8A-4147-A177-3AD203B41FA5}">
                      <a16:colId xmlns:a16="http://schemas.microsoft.com/office/drawing/2014/main" val="2064648677"/>
                    </a:ext>
                  </a:extLst>
                </a:gridCol>
              </a:tblGrid>
              <a:tr h="220202">
                <a:tc rowSpan="2" gridSpan="2">
                  <a:txBody>
                    <a:bodyPr/>
                    <a:lstStyle/>
                    <a:p>
                      <a:pPr algn="ctr">
                        <a:lnSpc>
                          <a:spcPts val="2000"/>
                        </a:lnSpc>
                        <a:spcAft>
                          <a:spcPts val="0"/>
                        </a:spcAft>
                      </a:pPr>
                      <a:r>
                        <a:rPr lang="ja-JP" sz="1200" dirty="0">
                          <a:effectLst/>
                          <a:latin typeface="Meiryo UI" panose="020B0604030504040204" pitchFamily="50" charset="-128"/>
                          <a:ea typeface="Meiryo UI" panose="020B0604030504040204" pitchFamily="50" charset="-128"/>
                        </a:rPr>
                        <a:t>種　　　　類</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rowSpan="2" hMerge="1">
                  <a:txBody>
                    <a:bodyPr/>
                    <a:lstStyle/>
                    <a:p>
                      <a:endParaRPr kumimoji="1" lang="ja-JP" altLang="en-US"/>
                    </a:p>
                  </a:txBody>
                  <a:tcPr/>
                </a:tc>
                <a:tc gridSpan="2">
                  <a:txBody>
                    <a:bodyPr/>
                    <a:lstStyle/>
                    <a:p>
                      <a:pPr algn="ctr">
                        <a:lnSpc>
                          <a:spcPts val="2000"/>
                        </a:lnSpc>
                        <a:spcAft>
                          <a:spcPts val="0"/>
                        </a:spcAft>
                      </a:pPr>
                      <a:r>
                        <a:rPr lang="en-US" sz="1200" dirty="0">
                          <a:effectLst/>
                          <a:latin typeface="Meiryo UI" panose="020B0604030504040204" pitchFamily="50" charset="-128"/>
                          <a:ea typeface="Meiryo UI" panose="020B0604030504040204" pitchFamily="50" charset="-128"/>
                        </a:rPr>
                        <a:t>H21</a:t>
                      </a:r>
                      <a:r>
                        <a:rPr lang="ja-JP" sz="1200" dirty="0">
                          <a:effectLst/>
                          <a:latin typeface="Meiryo UI" panose="020B0604030504040204" pitchFamily="50" charset="-128"/>
                          <a:ea typeface="Meiryo UI" panose="020B0604030504040204" pitchFamily="50" charset="-128"/>
                        </a:rPr>
                        <a:t>年度</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hMerge="1">
                  <a:txBody>
                    <a:bodyPr/>
                    <a:lstStyle/>
                    <a:p>
                      <a:endParaRPr kumimoji="1" lang="ja-JP" altLang="en-US"/>
                    </a:p>
                  </a:txBody>
                  <a:tcPr/>
                </a:tc>
                <a:tc gridSpan="2">
                  <a:txBody>
                    <a:bodyPr/>
                    <a:lstStyle/>
                    <a:p>
                      <a:pPr algn="ctr">
                        <a:lnSpc>
                          <a:spcPts val="2000"/>
                        </a:lnSpc>
                        <a:spcAft>
                          <a:spcPts val="0"/>
                        </a:spcAft>
                      </a:pPr>
                      <a:r>
                        <a:rPr lang="en-US" sz="1200" dirty="0">
                          <a:effectLst/>
                          <a:latin typeface="Meiryo UI" panose="020B0604030504040204" pitchFamily="50" charset="-128"/>
                          <a:ea typeface="Meiryo UI" panose="020B0604030504040204" pitchFamily="50" charset="-128"/>
                        </a:rPr>
                        <a:t>R3</a:t>
                      </a:r>
                      <a:r>
                        <a:rPr lang="ja-JP" sz="1200" dirty="0">
                          <a:effectLst/>
                          <a:latin typeface="Meiryo UI" panose="020B0604030504040204" pitchFamily="50" charset="-128"/>
                          <a:ea typeface="Meiryo UI" panose="020B0604030504040204" pitchFamily="50" charset="-128"/>
                        </a:rPr>
                        <a:t>年度</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hMerge="1">
                  <a:txBody>
                    <a:bodyPr/>
                    <a:lstStyle/>
                    <a:p>
                      <a:endParaRPr kumimoji="1" lang="ja-JP" altLang="en-US"/>
                    </a:p>
                  </a:txBody>
                  <a:tcPr/>
                </a:tc>
                <a:extLst>
                  <a:ext uri="{0D108BD9-81ED-4DB2-BD59-A6C34878D82A}">
                    <a16:rowId xmlns:a16="http://schemas.microsoft.com/office/drawing/2014/main" val="428727565"/>
                  </a:ext>
                </a:extLst>
              </a:tr>
              <a:tr h="220296">
                <a:tc gridSpan="2" vMerge="1">
                  <a:txBody>
                    <a:bodyPr/>
                    <a:lstStyle/>
                    <a:p>
                      <a:endParaRPr kumimoji="1" lang="ja-JP" altLang="en-US"/>
                    </a:p>
                  </a:txBody>
                  <a:tcPr/>
                </a:tc>
                <a:tc hMerge="1"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台　数</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ctr">
                        <a:lnSpc>
                          <a:spcPts val="2000"/>
                        </a:lnSpc>
                        <a:spcAft>
                          <a:spcPts val="0"/>
                        </a:spcAft>
                      </a:pPr>
                      <a:r>
                        <a:rPr lang="ja-JP" sz="1200" dirty="0">
                          <a:effectLst/>
                          <a:latin typeface="Meiryo UI" panose="020B0604030504040204" pitchFamily="50" charset="-128"/>
                          <a:ea typeface="Meiryo UI" panose="020B0604030504040204" pitchFamily="50" charset="-128"/>
                        </a:rPr>
                        <a:t>構成比（％）</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ctr">
                        <a:lnSpc>
                          <a:spcPts val="2000"/>
                        </a:lnSpc>
                        <a:spcAft>
                          <a:spcPts val="0"/>
                        </a:spcAft>
                      </a:pPr>
                      <a:r>
                        <a:rPr lang="ja-JP" sz="1200" dirty="0">
                          <a:effectLst/>
                          <a:latin typeface="Meiryo UI" panose="020B0604030504040204" pitchFamily="50" charset="-128"/>
                          <a:ea typeface="Meiryo UI" panose="020B0604030504040204" pitchFamily="50" charset="-128"/>
                        </a:rPr>
                        <a:t>台　数</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ctr">
                        <a:lnSpc>
                          <a:spcPts val="2000"/>
                        </a:lnSpc>
                        <a:spcAft>
                          <a:spcPts val="0"/>
                        </a:spcAft>
                      </a:pPr>
                      <a:r>
                        <a:rPr lang="ja-JP" sz="1200" dirty="0">
                          <a:effectLst/>
                          <a:latin typeface="Meiryo UI" panose="020B0604030504040204" pitchFamily="50" charset="-128"/>
                          <a:ea typeface="Meiryo UI" panose="020B0604030504040204" pitchFamily="50" charset="-128"/>
                        </a:rPr>
                        <a:t>構成比（％）</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3962726490"/>
                  </a:ext>
                </a:extLst>
              </a:tr>
              <a:tr h="220296">
                <a:tc rowSpan="4">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乗　用</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ctr">
                        <a:lnSpc>
                          <a:spcPts val="2000"/>
                        </a:lnSpc>
                        <a:spcAft>
                          <a:spcPts val="0"/>
                        </a:spcAft>
                      </a:pPr>
                      <a:r>
                        <a:rPr lang="ja-JP" sz="1200" dirty="0">
                          <a:effectLst/>
                          <a:latin typeface="Meiryo UI" panose="020B0604030504040204" pitchFamily="50" charset="-128"/>
                          <a:ea typeface="Meiryo UI" panose="020B0604030504040204" pitchFamily="50" charset="-128"/>
                        </a:rPr>
                        <a:t>普通乗用</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891,858</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24.1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1,068,044</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28.0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2606640709"/>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小型乗用</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1,156,889</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31.2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879,711</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23.1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166790607"/>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軽乗用</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638,935</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17.3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847,455</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22.3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3711536600"/>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小　　　計</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2,687,682</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72.6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solidFill>
                            <a:schemeClr val="tx1"/>
                          </a:solidFill>
                          <a:effectLst/>
                          <a:latin typeface="Meiryo UI" panose="020B0604030504040204" pitchFamily="50" charset="-128"/>
                          <a:ea typeface="Meiryo UI" panose="020B0604030504040204" pitchFamily="50" charset="-128"/>
                        </a:rPr>
                        <a:t>2,795,210</a:t>
                      </a:r>
                      <a:endParaRPr lang="ja-JP" sz="12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73.4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343820215"/>
                  </a:ext>
                </a:extLst>
              </a:tr>
              <a:tr h="220296">
                <a:tc rowSpan="5">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貨物用</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普通貨物</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109,821</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3.0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125,406</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3.3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953615387"/>
                  </a:ext>
                </a:extLst>
              </a:tr>
              <a:tr h="220296">
                <a:tc vMerge="1">
                  <a:txBody>
                    <a:bodyPr/>
                    <a:lstStyle/>
                    <a:p>
                      <a:endParaRPr kumimoji="1" lang="ja-JP" altLang="en-US"/>
                    </a:p>
                  </a:txBody>
                  <a:tcPr/>
                </a:tc>
                <a:tc>
                  <a:txBody>
                    <a:bodyPr/>
                    <a:lstStyle/>
                    <a:p>
                      <a:pPr algn="ctr">
                        <a:lnSpc>
                          <a:spcPts val="2000"/>
                        </a:lnSpc>
                        <a:spcAft>
                          <a:spcPts val="0"/>
                        </a:spcAft>
                      </a:pPr>
                      <a:r>
                        <a:rPr lang="ja-JP" sz="1200" dirty="0">
                          <a:effectLst/>
                          <a:latin typeface="Meiryo UI" panose="020B0604030504040204" pitchFamily="50" charset="-128"/>
                          <a:ea typeface="Meiryo UI" panose="020B0604030504040204" pitchFamily="50" charset="-128"/>
                        </a:rPr>
                        <a:t>小型貨物</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206,782</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5.6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196,708</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5.2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1253799952"/>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軽貨物</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376,728</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10.2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332,957</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8.7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4249881635"/>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被けん引車</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10,120</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0.3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12,967</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0.3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1056006626"/>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小　　　計</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703,451</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19.0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668,038</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17.5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3689018489"/>
                  </a:ext>
                </a:extLst>
              </a:tr>
              <a:tr h="220296">
                <a:tc rowSpan="7">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その他</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普通特種用途車</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45,937</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1.2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63,904</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1.7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3518630096"/>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軽特種用途車（注）</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7,164</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0.2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10,433</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0.3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561553256"/>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大型特殊車</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12,463</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0.3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12,382</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0.3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3627425975"/>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小型二輪車</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88,949</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2.4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102,973</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2.7 </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1726402639"/>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軽二輪車</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147,569</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4.0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145,527</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3.8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1735465151"/>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乗合車</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9,235</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0.2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10,255</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0.3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3274199832"/>
                  </a:ext>
                </a:extLst>
              </a:tr>
              <a:tr h="220296">
                <a:tc vMerge="1">
                  <a:txBody>
                    <a:bodyPr/>
                    <a:lstStyle/>
                    <a:p>
                      <a:endParaRPr kumimoji="1" lang="ja-JP" altLang="en-US"/>
                    </a:p>
                  </a:txBody>
                  <a:tcPr/>
                </a:tc>
                <a:tc>
                  <a:txBody>
                    <a:bodyPr/>
                    <a:lstStyle/>
                    <a:p>
                      <a:pPr algn="ctr">
                        <a:lnSpc>
                          <a:spcPts val="2000"/>
                        </a:lnSpc>
                        <a:spcAft>
                          <a:spcPts val="0"/>
                        </a:spcAft>
                      </a:pPr>
                      <a:r>
                        <a:rPr lang="ja-JP" sz="1200">
                          <a:effectLst/>
                          <a:latin typeface="Meiryo UI" panose="020B0604030504040204" pitchFamily="50" charset="-128"/>
                          <a:ea typeface="Meiryo UI" panose="020B0604030504040204" pitchFamily="50" charset="-128"/>
                        </a:rPr>
                        <a:t>小　　　計</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311,317</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8.4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345,474</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9.1 </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4103789173"/>
                  </a:ext>
                </a:extLst>
              </a:tr>
              <a:tr h="220202">
                <a:tc gridSpan="2">
                  <a:txBody>
                    <a:bodyPr/>
                    <a:lstStyle/>
                    <a:p>
                      <a:pPr algn="ctr">
                        <a:lnSpc>
                          <a:spcPts val="2000"/>
                        </a:lnSpc>
                        <a:spcAft>
                          <a:spcPts val="0"/>
                        </a:spcAft>
                      </a:pPr>
                      <a:r>
                        <a:rPr lang="ja-JP" sz="1200" dirty="0">
                          <a:effectLst/>
                          <a:latin typeface="Meiryo UI" panose="020B0604030504040204" pitchFamily="50" charset="-128"/>
                          <a:ea typeface="Meiryo UI" panose="020B0604030504040204" pitchFamily="50" charset="-128"/>
                        </a:rPr>
                        <a:t>合　計</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hMerge="1">
                  <a:txBody>
                    <a:bodyPr/>
                    <a:lstStyle/>
                    <a:p>
                      <a:endParaRPr kumimoji="1" lang="ja-JP" altLang="en-US"/>
                    </a:p>
                  </a:txBody>
                  <a:tcPr/>
                </a:tc>
                <a:tc>
                  <a:txBody>
                    <a:bodyPr/>
                    <a:lstStyle/>
                    <a:p>
                      <a:pPr algn="r">
                        <a:lnSpc>
                          <a:spcPts val="2000"/>
                        </a:lnSpc>
                        <a:spcAft>
                          <a:spcPts val="0"/>
                        </a:spcAft>
                      </a:pPr>
                      <a:r>
                        <a:rPr lang="en-US" sz="1200">
                          <a:effectLst/>
                          <a:latin typeface="Meiryo UI" panose="020B0604030504040204" pitchFamily="50" charset="-128"/>
                          <a:ea typeface="Meiryo UI" panose="020B0604030504040204" pitchFamily="50" charset="-128"/>
                        </a:rPr>
                        <a:t>3,702,450</a:t>
                      </a:r>
                      <a:endParaRPr lang="ja-JP" sz="120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100</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3,808,722</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tc>
                  <a:txBody>
                    <a:bodyPr/>
                    <a:lstStyle/>
                    <a:p>
                      <a:pPr algn="r">
                        <a:lnSpc>
                          <a:spcPts val="2000"/>
                        </a:lnSpc>
                        <a:spcAft>
                          <a:spcPts val="0"/>
                        </a:spcAft>
                      </a:pPr>
                      <a:r>
                        <a:rPr lang="en-US" sz="1200" dirty="0">
                          <a:effectLst/>
                          <a:latin typeface="Meiryo UI" panose="020B0604030504040204" pitchFamily="50" charset="-128"/>
                          <a:ea typeface="Meiryo UI" panose="020B0604030504040204" pitchFamily="50" charset="-128"/>
                        </a:rPr>
                        <a:t>100</a:t>
                      </a:r>
                      <a:endParaRPr lang="ja-JP" sz="12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5368" marR="35368" marT="0" marB="0" anchor="ctr"/>
                </a:tc>
                <a:extLst>
                  <a:ext uri="{0D108BD9-81ED-4DB2-BD59-A6C34878D82A}">
                    <a16:rowId xmlns:a16="http://schemas.microsoft.com/office/drawing/2014/main" val="673339535"/>
                  </a:ext>
                </a:extLst>
              </a:tr>
            </a:tbl>
          </a:graphicData>
        </a:graphic>
      </p:graphicFrame>
      <p:sp>
        <p:nvSpPr>
          <p:cNvPr id="3" name="正方形/長方形 2"/>
          <p:cNvSpPr/>
          <p:nvPr/>
        </p:nvSpPr>
        <p:spPr>
          <a:xfrm>
            <a:off x="662082" y="6524812"/>
            <a:ext cx="6407422" cy="271869"/>
          </a:xfrm>
          <a:prstGeom prst="rect">
            <a:avLst/>
          </a:prstGeom>
        </p:spPr>
        <p:txBody>
          <a:bodyPr wrap="square">
            <a:spAutoFit/>
          </a:bodyPr>
          <a:lstStyle/>
          <a:p>
            <a:pPr marL="775970" indent="-236220">
              <a:lnSpc>
                <a:spcPts val="1435"/>
              </a:lnSpc>
            </a:pP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注：平成</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21</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年度は小型特殊用途車、令和３年度は軽特種用途車を計上。</a:t>
            </a:r>
            <a:endParaRPr lang="ja-JP" altLang="ja-JP" sz="12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966814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3"/>
          <a:stretch>
            <a:fillRect/>
          </a:stretch>
        </p:blipFill>
        <p:spPr>
          <a:xfrm>
            <a:off x="4209209" y="1668876"/>
            <a:ext cx="4786788" cy="2964563"/>
          </a:xfrm>
          <a:prstGeom prst="rect">
            <a:avLst/>
          </a:prstGeom>
        </p:spPr>
      </p:pic>
      <p:sp>
        <p:nvSpPr>
          <p:cNvPr id="20" name="正方形/長方形 19"/>
          <p:cNvSpPr/>
          <p:nvPr/>
        </p:nvSpPr>
        <p:spPr>
          <a:xfrm>
            <a:off x="0" y="-4784"/>
            <a:ext cx="9144000" cy="502090"/>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２</a:t>
            </a:r>
            <a:r>
              <a:rPr lang="en-US" altLang="ja-JP" sz="2400" b="1" spc="675" dirty="0">
                <a:solidFill>
                  <a:schemeClr val="bg1"/>
                </a:solidFill>
                <a:latin typeface="Meiryo UI" panose="020B0604030504040204" pitchFamily="50" charset="-128"/>
                <a:ea typeface="Meiryo UI" panose="020B0604030504040204" pitchFamily="50" charset="-128"/>
              </a:rPr>
              <a:t>.</a:t>
            </a:r>
            <a:r>
              <a:rPr lang="ja-JP" altLang="en-US" sz="2400" b="1" spc="675" dirty="0">
                <a:solidFill>
                  <a:schemeClr val="bg1"/>
                </a:solidFill>
                <a:latin typeface="Meiryo UI" panose="020B0604030504040204" pitchFamily="50" charset="-128"/>
                <a:ea typeface="Meiryo UI" panose="020B0604030504040204" pitchFamily="50" charset="-128"/>
              </a:rPr>
              <a:t>対策地域における適合車の割合</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sp>
        <p:nvSpPr>
          <p:cNvPr id="4" name="角丸四角形 3"/>
          <p:cNvSpPr/>
          <p:nvPr/>
        </p:nvSpPr>
        <p:spPr>
          <a:xfrm rot="16200000">
            <a:off x="5347401" y="4203641"/>
            <a:ext cx="379822" cy="246518"/>
          </a:xfrm>
          <a:prstGeom prst="roundRect">
            <a:avLst>
              <a:gd name="adj" fmla="val 24667"/>
            </a:avLst>
          </a:prstGeom>
          <a:noFill/>
          <a:ln w="476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5AB6DE1E-EB3B-4C93-8243-ECE94C4941A4}"/>
              </a:ext>
            </a:extLst>
          </p:cNvPr>
          <p:cNvSpPr txBox="1"/>
          <p:nvPr/>
        </p:nvSpPr>
        <p:spPr>
          <a:xfrm>
            <a:off x="3855937" y="4633439"/>
            <a:ext cx="5328742" cy="661720"/>
          </a:xfrm>
          <a:prstGeom prst="rect">
            <a:avLst/>
          </a:prstGeom>
          <a:noFill/>
          <a:ln>
            <a:noFill/>
          </a:ln>
        </p:spPr>
        <p:txBody>
          <a:bodyPr wrap="square" rtlCol="0">
            <a:spAutoFit/>
          </a:bodyPr>
          <a:lstStyle/>
          <a:p>
            <a:pPr algn="ctr">
              <a:spcBef>
                <a:spcPts val="600"/>
              </a:spcBef>
            </a:pPr>
            <a:r>
              <a:rPr lang="ja-JP" altLang="en-US" sz="1600" b="1" dirty="0">
                <a:latin typeface="Meiryo UI" panose="020B0604030504040204" pitchFamily="50" charset="-128"/>
                <a:ea typeface="Meiryo UI" panose="020B0604030504040204" pitchFamily="50" charset="-128"/>
              </a:rPr>
              <a:t>図３</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大阪府対策地域への流入車の非適合車率の推移</a:t>
            </a:r>
            <a:endParaRPr lang="en-US" altLang="ja-JP" sz="1600" b="1" dirty="0">
              <a:latin typeface="Meiryo UI" panose="020B0604030504040204" pitchFamily="50" charset="-128"/>
              <a:ea typeface="Meiryo UI" panose="020B0604030504040204" pitchFamily="50" charset="-128"/>
            </a:endParaRPr>
          </a:p>
          <a:p>
            <a:pPr algn="ctr">
              <a:spcBef>
                <a:spcPts val="600"/>
              </a:spcBef>
            </a:pPr>
            <a:r>
              <a:rPr lang="ja-JP" altLang="en-US" sz="1600" b="1" dirty="0">
                <a:latin typeface="Meiryo UI" panose="020B0604030504040204" pitchFamily="50" charset="-128"/>
                <a:ea typeface="Meiryo UI" panose="020B0604030504040204" pitchFamily="50" charset="-128"/>
              </a:rPr>
              <a:t>（普通貨物車）</a:t>
            </a:r>
            <a:endParaRPr kumimoji="1" lang="ja-JP" altLang="en-US" sz="1600" b="1" dirty="0">
              <a:latin typeface="Meiryo UI" panose="020B0604030504040204" pitchFamily="50" charset="-128"/>
              <a:ea typeface="Meiryo UI" panose="020B0604030504040204" pitchFamily="50" charset="-128"/>
            </a:endParaRPr>
          </a:p>
        </p:txBody>
      </p:sp>
      <p:sp>
        <p:nvSpPr>
          <p:cNvPr id="18" name="テキスト ボックス 2">
            <a:extLst>
              <a:ext uri="{FF2B5EF4-FFF2-40B4-BE49-F238E27FC236}">
                <a16:creationId xmlns:a16="http://schemas.microsoft.com/office/drawing/2014/main" id="{DBE8B6DA-D7E8-4CA2-97B3-E34F0DB9DB6F}"/>
              </a:ext>
            </a:extLst>
          </p:cNvPr>
          <p:cNvSpPr txBox="1">
            <a:spLocks noChangeArrowheads="1"/>
          </p:cNvSpPr>
          <p:nvPr/>
        </p:nvSpPr>
        <p:spPr bwMode="auto">
          <a:xfrm>
            <a:off x="4005289" y="5137361"/>
            <a:ext cx="4990708" cy="61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miter lim="800000"/>
                <a:headEnd/>
                <a:tailEnd/>
              </a14:hiddenLine>
            </a:ext>
          </a:extLst>
        </p:spPr>
        <p:txBody>
          <a:bodyPr rot="0" vert="horz" wrap="square" lIns="91440" tIns="45720" rIns="91440" bIns="45720" anchor="ctr" anchorCtr="0" upright="1">
            <a:noAutofit/>
          </a:bodyPr>
          <a:lstStyle/>
          <a:p>
            <a:pPr marL="261938" indent="-180000" algn="just">
              <a:spcAft>
                <a:spcPts val="0"/>
              </a:spcAft>
            </a:pPr>
            <a:r>
              <a:rPr lang="en-US" altLang="ja-JP" sz="1100" kern="100" dirty="0">
                <a:effectLst/>
                <a:latin typeface="Meiryo UI" panose="020B0604030504040204" pitchFamily="50" charset="-128"/>
                <a:ea typeface="Meiryo UI" panose="020B0604030504040204" pitchFamily="50" charset="-128"/>
                <a:cs typeface="Times New Roman"/>
              </a:rPr>
              <a:t>※</a:t>
            </a:r>
            <a:r>
              <a:rPr lang="ja-JP" altLang="en-US" sz="1100" kern="100" dirty="0">
                <a:latin typeface="Meiryo UI" panose="020B0604030504040204" pitchFamily="50" charset="-128"/>
                <a:ea typeface="Meiryo UI" panose="020B0604030504040204" pitchFamily="50" charset="-128"/>
                <a:cs typeface="Times New Roman"/>
              </a:rPr>
              <a:t>通過交通を含む。平成</a:t>
            </a:r>
            <a:r>
              <a:rPr lang="en-US" altLang="ja-JP" sz="1100" kern="100" dirty="0">
                <a:latin typeface="Meiryo UI" panose="020B0604030504040204" pitchFamily="50" charset="-128"/>
                <a:ea typeface="Meiryo UI" panose="020B0604030504040204" pitchFamily="50" charset="-128"/>
                <a:cs typeface="Times New Roman"/>
              </a:rPr>
              <a:t>28</a:t>
            </a:r>
            <a:r>
              <a:rPr lang="ja-JP" altLang="en-US" sz="1100" kern="100" dirty="0">
                <a:latin typeface="Meiryo UI" panose="020B0604030504040204" pitchFamily="50" charset="-128"/>
                <a:ea typeface="Meiryo UI" panose="020B0604030504040204" pitchFamily="50" charset="-128"/>
                <a:cs typeface="Times New Roman"/>
              </a:rPr>
              <a:t>年度以降は一部地点が隔年調査のため、当該年度の実観測台数を基に集計されている。</a:t>
            </a:r>
            <a:endParaRPr lang="en-US" altLang="ja-JP" sz="1100" kern="100" dirty="0">
              <a:effectLst/>
              <a:latin typeface="Meiryo UI" panose="020B0604030504040204" pitchFamily="50" charset="-128"/>
              <a:ea typeface="Meiryo UI" panose="020B0604030504040204" pitchFamily="50" charset="-128"/>
              <a:cs typeface="Times New Roman"/>
            </a:endParaRPr>
          </a:p>
        </p:txBody>
      </p:sp>
      <p:sp>
        <p:nvSpPr>
          <p:cNvPr id="19" name="角丸四角形 18"/>
          <p:cNvSpPr/>
          <p:nvPr/>
        </p:nvSpPr>
        <p:spPr>
          <a:xfrm rot="16200000">
            <a:off x="8472893" y="4168944"/>
            <a:ext cx="379822" cy="246518"/>
          </a:xfrm>
          <a:prstGeom prst="roundRect">
            <a:avLst>
              <a:gd name="adj" fmla="val 24667"/>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4163670" y="6313806"/>
            <a:ext cx="4832327" cy="261610"/>
          </a:xfrm>
          <a:prstGeom prst="rect">
            <a:avLst/>
          </a:prstGeom>
          <a:noFill/>
          <a:ln>
            <a:solidFill>
              <a:schemeClr val="tx1"/>
            </a:solidFill>
            <a:prstDash val="sysDot"/>
          </a:ln>
        </p:spPr>
        <p:txBody>
          <a:bodyPr wrap="square" rtlCol="0">
            <a:spAutoFit/>
          </a:bodyPr>
          <a:lstStyle/>
          <a:p>
            <a:r>
              <a:rPr lang="ja-JP" altLang="en-US" sz="1100" dirty="0">
                <a:latin typeface="Meiryo UI" panose="020B0604030504040204" pitchFamily="50" charset="-128"/>
                <a:ea typeface="Meiryo UI" panose="020B0604030504040204" pitchFamily="50" charset="-128"/>
              </a:rPr>
              <a:t>（資料）「自動車交通環境影響総合調査報告書」（環境省水・大気環境局） </a:t>
            </a:r>
            <a:endParaRPr kumimoji="1" lang="ja-JP" altLang="en-US" sz="1100" dirty="0">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7E134BAB-C993-4D25-8F84-680FE356BCED}"/>
              </a:ext>
            </a:extLst>
          </p:cNvPr>
          <p:cNvSpPr/>
          <p:nvPr/>
        </p:nvSpPr>
        <p:spPr>
          <a:xfrm>
            <a:off x="166255" y="591320"/>
            <a:ext cx="8794620" cy="83491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bg1"/>
                </a:solidFill>
                <a:latin typeface="Meiryo UI" panose="020B0604030504040204" pitchFamily="50" charset="-128"/>
                <a:ea typeface="Meiryo UI" panose="020B0604030504040204" pitchFamily="50" charset="-128"/>
              </a:rPr>
              <a:t> 普通貨物車の規制適合車別構成割合では最新の適合車への代替が進む。</a:t>
            </a:r>
            <a:endParaRPr lang="en-US" altLang="ja-JP" b="1" dirty="0">
              <a:solidFill>
                <a:schemeClr val="bg1"/>
              </a:solidFill>
              <a:latin typeface="Meiryo UI" panose="020B0604030504040204" pitchFamily="50" charset="-128"/>
              <a:ea typeface="Meiryo UI" panose="020B0604030504040204" pitchFamily="50" charset="-128"/>
            </a:endParaRPr>
          </a:p>
          <a:p>
            <a:r>
              <a:rPr lang="ja-JP" altLang="en-US" b="1" dirty="0">
                <a:solidFill>
                  <a:schemeClr val="bg1"/>
                </a:solidFill>
                <a:latin typeface="Meiryo UI" panose="020B0604030504040204" pitchFamily="50" charset="-128"/>
                <a:ea typeface="Meiryo UI" panose="020B0604030504040204" pitchFamily="50" charset="-128"/>
              </a:rPr>
              <a:t> 対策地域への流入車の非適合率は</a:t>
            </a:r>
            <a:r>
              <a:rPr lang="en-US" altLang="ja-JP" b="1" dirty="0">
                <a:solidFill>
                  <a:schemeClr val="bg1"/>
                </a:solidFill>
                <a:latin typeface="Meiryo UI" panose="020B0604030504040204" pitchFamily="50" charset="-128"/>
                <a:ea typeface="Meiryo UI" panose="020B0604030504040204" pitchFamily="50" charset="-128"/>
              </a:rPr>
              <a:t>0.1</a:t>
            </a:r>
            <a:r>
              <a:rPr lang="ja-JP" altLang="en-US" b="1" dirty="0">
                <a:solidFill>
                  <a:schemeClr val="bg1"/>
                </a:solidFill>
                <a:latin typeface="Meiryo UI" panose="020B0604030504040204" pitchFamily="50" charset="-128"/>
                <a:ea typeface="Meiryo UI" panose="020B0604030504040204" pitchFamily="50" charset="-128"/>
              </a:rPr>
              <a:t>％（</a:t>
            </a:r>
            <a:r>
              <a:rPr lang="en-US" altLang="ja-JP" b="1" dirty="0">
                <a:solidFill>
                  <a:schemeClr val="bg1"/>
                </a:solidFill>
                <a:latin typeface="Meiryo UI" panose="020B0604030504040204" pitchFamily="50" charset="-128"/>
                <a:ea typeface="Meiryo UI" panose="020B0604030504040204" pitchFamily="50" charset="-128"/>
              </a:rPr>
              <a:t>H19 17</a:t>
            </a:r>
            <a:r>
              <a:rPr lang="ja-JP" altLang="en-US" b="1" dirty="0">
                <a:solidFill>
                  <a:schemeClr val="bg1"/>
                </a:solidFill>
                <a:latin typeface="Meiryo UI" panose="020B0604030504040204" pitchFamily="50" charset="-128"/>
                <a:ea typeface="Meiryo UI" panose="020B0604030504040204" pitchFamily="50" charset="-128"/>
              </a:rPr>
              <a:t>％ </a:t>
            </a:r>
            <a:r>
              <a:rPr lang="en-US" altLang="ja-JP" b="1" dirty="0">
                <a:solidFill>
                  <a:schemeClr val="bg1"/>
                </a:solidFill>
                <a:latin typeface="Meiryo UI" panose="020B0604030504040204" pitchFamily="50" charset="-128"/>
                <a:ea typeface="Meiryo UI" panose="020B0604030504040204" pitchFamily="50" charset="-128"/>
              </a:rPr>
              <a:t>(</a:t>
            </a:r>
            <a:r>
              <a:rPr lang="ja-JP" altLang="en-US" b="1" dirty="0">
                <a:solidFill>
                  <a:schemeClr val="bg1"/>
                </a:solidFill>
                <a:latin typeface="Meiryo UI" panose="020B0604030504040204" pitchFamily="50" charset="-128"/>
                <a:ea typeface="Meiryo UI" panose="020B0604030504040204" pitchFamily="50" charset="-128"/>
              </a:rPr>
              <a:t>流入車規制前</a:t>
            </a:r>
            <a:r>
              <a:rPr lang="en-US" altLang="ja-JP" b="1" dirty="0">
                <a:solidFill>
                  <a:schemeClr val="bg1"/>
                </a:solidFill>
                <a:latin typeface="Meiryo UI" panose="020B0604030504040204" pitchFamily="50" charset="-128"/>
                <a:ea typeface="Meiryo UI" panose="020B0604030504040204" pitchFamily="50" charset="-128"/>
              </a:rPr>
              <a:t>))</a:t>
            </a:r>
            <a:endParaRPr lang="ja-JP" altLang="en-US" b="1" dirty="0">
              <a:solidFill>
                <a:schemeClr val="bg1"/>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5AB6DE1E-EB3B-4C93-8243-ECE94C4941A4}"/>
              </a:ext>
            </a:extLst>
          </p:cNvPr>
          <p:cNvSpPr txBox="1"/>
          <p:nvPr/>
        </p:nvSpPr>
        <p:spPr>
          <a:xfrm>
            <a:off x="690320" y="6021419"/>
            <a:ext cx="3124938" cy="584775"/>
          </a:xfrm>
          <a:prstGeom prst="rect">
            <a:avLst/>
          </a:prstGeom>
          <a:noFill/>
          <a:ln>
            <a:noFill/>
          </a:ln>
        </p:spPr>
        <p:txBody>
          <a:bodyPr wrap="square" rtlCol="0">
            <a:spAutoFit/>
          </a:bodyPr>
          <a:lstStyle/>
          <a:p>
            <a:pPr algn="ctr">
              <a:spcBef>
                <a:spcPts val="600"/>
              </a:spcBef>
            </a:pPr>
            <a:r>
              <a:rPr lang="ja-JP" altLang="en-US" sz="1600" b="1" dirty="0">
                <a:latin typeface="Meiryo UI" panose="020B0604030504040204" pitchFamily="50" charset="-128"/>
                <a:ea typeface="Meiryo UI" panose="020B0604030504040204" pitchFamily="50" charset="-128"/>
              </a:rPr>
              <a:t>図２</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普通貨物車の規制適合車別構成割合の推移</a:t>
            </a:r>
            <a:endParaRPr lang="en-US" altLang="ja-JP" sz="1600" b="1" dirty="0">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4"/>
          <a:stretch>
            <a:fillRect/>
          </a:stretch>
        </p:blipFill>
        <p:spPr>
          <a:xfrm>
            <a:off x="187237" y="1709256"/>
            <a:ext cx="3742997" cy="4040105"/>
          </a:xfrm>
          <a:prstGeom prst="rect">
            <a:avLst/>
          </a:prstGeom>
        </p:spPr>
      </p:pic>
    </p:spTree>
    <p:extLst>
      <p:ext uri="{BB962C8B-B14F-4D97-AF65-F5344CB8AC3E}">
        <p14:creationId xmlns:p14="http://schemas.microsoft.com/office/powerpoint/2010/main" val="2549264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4784"/>
            <a:ext cx="9144000" cy="502090"/>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３</a:t>
            </a:r>
            <a:r>
              <a:rPr lang="en-US" altLang="ja-JP" sz="2400" b="1" spc="675" dirty="0">
                <a:solidFill>
                  <a:schemeClr val="bg1"/>
                </a:solidFill>
                <a:latin typeface="Meiryo UI" panose="020B0604030504040204" pitchFamily="50" charset="-128"/>
                <a:ea typeface="Meiryo UI" panose="020B0604030504040204" pitchFamily="50" charset="-128"/>
              </a:rPr>
              <a:t>.</a:t>
            </a:r>
            <a:r>
              <a:rPr lang="ja-JP" altLang="en-US" sz="2400" b="1" spc="675" dirty="0">
                <a:solidFill>
                  <a:schemeClr val="bg1"/>
                </a:solidFill>
                <a:latin typeface="Meiryo UI" panose="020B0604030504040204" pitchFamily="50" charset="-128"/>
                <a:ea typeface="Meiryo UI" panose="020B0604030504040204" pitchFamily="50" charset="-128"/>
              </a:rPr>
              <a:t>大阪府内の</a:t>
            </a:r>
            <a:r>
              <a:rPr lang="zh-TW" altLang="en-US" sz="2400" b="1" spc="675" dirty="0">
                <a:solidFill>
                  <a:schemeClr val="bg1"/>
                </a:solidFill>
                <a:latin typeface="Meiryo UI" panose="020B0604030504040204" pitchFamily="50" charset="-128"/>
                <a:ea typeface="Meiryo UI" panose="020B0604030504040204" pitchFamily="50" charset="-128"/>
              </a:rPr>
              <a:t>車両総重量別登録台数</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EDEE2D2D-4A9F-4A06-895E-75AE8C7C6DF4}"/>
              </a:ext>
            </a:extLst>
          </p:cNvPr>
          <p:cNvGraphicFramePr>
            <a:graphicFrameLocks noGrp="1"/>
          </p:cNvGraphicFramePr>
          <p:nvPr>
            <p:extLst>
              <p:ext uri="{D42A27DB-BD31-4B8C-83A1-F6EECF244321}">
                <p14:modId xmlns:p14="http://schemas.microsoft.com/office/powerpoint/2010/main" val="628708099"/>
              </p:ext>
            </p:extLst>
          </p:nvPr>
        </p:nvGraphicFramePr>
        <p:xfrm>
          <a:off x="1276798" y="2110945"/>
          <a:ext cx="6590404" cy="4001714"/>
        </p:xfrm>
        <a:graphic>
          <a:graphicData uri="http://schemas.openxmlformats.org/drawingml/2006/table">
            <a:tbl>
              <a:tblPr>
                <a:tableStyleId>{5C22544A-7EE6-4342-B048-85BDC9FD1C3A}</a:tableStyleId>
              </a:tblPr>
              <a:tblGrid>
                <a:gridCol w="229140">
                  <a:extLst>
                    <a:ext uri="{9D8B030D-6E8A-4147-A177-3AD203B41FA5}">
                      <a16:colId xmlns:a16="http://schemas.microsoft.com/office/drawing/2014/main" val="20000"/>
                    </a:ext>
                  </a:extLst>
                </a:gridCol>
                <a:gridCol w="1861801">
                  <a:extLst>
                    <a:ext uri="{9D8B030D-6E8A-4147-A177-3AD203B41FA5}">
                      <a16:colId xmlns:a16="http://schemas.microsoft.com/office/drawing/2014/main" val="20001"/>
                    </a:ext>
                  </a:extLst>
                </a:gridCol>
                <a:gridCol w="1499821">
                  <a:extLst>
                    <a:ext uri="{9D8B030D-6E8A-4147-A177-3AD203B41FA5}">
                      <a16:colId xmlns:a16="http://schemas.microsoft.com/office/drawing/2014/main" val="20010"/>
                    </a:ext>
                  </a:extLst>
                </a:gridCol>
                <a:gridCol w="1499821">
                  <a:extLst>
                    <a:ext uri="{9D8B030D-6E8A-4147-A177-3AD203B41FA5}">
                      <a16:colId xmlns:a16="http://schemas.microsoft.com/office/drawing/2014/main" val="20011"/>
                    </a:ext>
                  </a:extLst>
                </a:gridCol>
                <a:gridCol w="1499821">
                  <a:extLst>
                    <a:ext uri="{9D8B030D-6E8A-4147-A177-3AD203B41FA5}">
                      <a16:colId xmlns:a16="http://schemas.microsoft.com/office/drawing/2014/main" val="2128478594"/>
                    </a:ext>
                  </a:extLst>
                </a:gridCol>
              </a:tblGrid>
              <a:tr h="513344">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1" u="none" strike="noStrike" dirty="0">
                          <a:effectLst/>
                          <a:latin typeface="Meiryo UI" panose="020B0604030504040204" pitchFamily="50" charset="-128"/>
                          <a:ea typeface="Meiryo UI" panose="020B0604030504040204" pitchFamily="50" charset="-128"/>
                        </a:rPr>
                        <a:t>（単位：台）</a:t>
                      </a: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a:txBody>
                    <a:bodyPr/>
                    <a:lstStyle/>
                    <a:p>
                      <a:pPr algn="ctr" fontAlgn="ctr"/>
                      <a:r>
                        <a:rPr lang="en-US" altLang="ja-JP" sz="1400" b="1" u="none" strike="noStrike" dirty="0">
                          <a:effectLst/>
                          <a:latin typeface="Meiryo UI" panose="020B0604030504040204" pitchFamily="50" charset="-128"/>
                          <a:ea typeface="Meiryo UI" panose="020B0604030504040204" pitchFamily="50" charset="-128"/>
                        </a:rPr>
                        <a:t>H21</a:t>
                      </a:r>
                      <a:r>
                        <a:rPr lang="ja-JP" altLang="en-US" sz="1400" b="1" u="none" strike="noStrike" dirty="0">
                          <a:effectLst/>
                          <a:latin typeface="Meiryo UI" panose="020B0604030504040204" pitchFamily="50" charset="-128"/>
                          <a:ea typeface="Meiryo UI" panose="020B0604030504040204" pitchFamily="50" charset="-128"/>
                        </a:rPr>
                        <a:t>年度</a:t>
                      </a:r>
                      <a:endParaRPr lang="en-US" altLang="ja-JP" sz="1400" b="1" u="none" strike="noStrike" dirty="0">
                        <a:effectLst/>
                        <a:latin typeface="Meiryo UI" panose="020B0604030504040204" pitchFamily="50" charset="-128"/>
                        <a:ea typeface="Meiryo UI" panose="020B0604030504040204"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1" u="none" strike="noStrike" dirty="0">
                          <a:effectLst/>
                          <a:latin typeface="Meiryo UI" panose="020B0604030504040204" pitchFamily="50" charset="-128"/>
                          <a:ea typeface="Meiryo UI" panose="020B0604030504040204" pitchFamily="50" charset="-128"/>
                        </a:rPr>
                        <a:t>（基準年度）</a:t>
                      </a: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en-US" altLang="ja-JP" sz="1400" b="1" u="none" strike="noStrike" dirty="0">
                          <a:effectLst/>
                          <a:latin typeface="Meiryo UI" panose="020B0604030504040204" pitchFamily="50" charset="-128"/>
                          <a:ea typeface="Meiryo UI" panose="020B0604030504040204" pitchFamily="50" charset="-128"/>
                        </a:rPr>
                        <a:t>R</a:t>
                      </a:r>
                      <a:r>
                        <a:rPr lang="ja-JP" altLang="en-US" sz="1400" b="1" u="none" strike="noStrike" dirty="0">
                          <a:effectLst/>
                          <a:latin typeface="Meiryo UI" panose="020B0604030504040204" pitchFamily="50" charset="-128"/>
                          <a:ea typeface="Meiryo UI" panose="020B0604030504040204" pitchFamily="50" charset="-128"/>
                        </a:rPr>
                        <a:t>３年度</a:t>
                      </a:r>
                      <a:endParaRPr lang="en-US" altLang="ja-JP" sz="1400" b="1" u="none" strike="noStrike" dirty="0">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ja-JP" altLang="en-US" sz="1400" b="1" u="none" strike="noStrike" dirty="0">
                          <a:effectLst/>
                          <a:latin typeface="Meiryo UI" panose="020B0604030504040204" pitchFamily="50" charset="-128"/>
                          <a:ea typeface="Meiryo UI" panose="020B0604030504040204" pitchFamily="50" charset="-128"/>
                        </a:rPr>
                        <a:t>基準年度比</a:t>
                      </a:r>
                      <a:endParaRPr lang="en-US" altLang="ja-JP" sz="1400" b="1" u="none" strike="noStrike" dirty="0">
                        <a:effectLst/>
                        <a:latin typeface="Meiryo UI" panose="020B0604030504040204" pitchFamily="50" charset="-128"/>
                        <a:ea typeface="Meiryo UI" panose="020B0604030504040204" pitchFamily="50" charset="-128"/>
                      </a:endParaRPr>
                    </a:p>
                    <a:p>
                      <a:pPr algn="ctr" fontAlgn="ctr"/>
                      <a:r>
                        <a:rPr lang="ja-JP" altLang="en-US" sz="1400" b="1" u="none" strike="noStrike" dirty="0">
                          <a:effectLst/>
                          <a:latin typeface="Meiryo UI" panose="020B0604030504040204" pitchFamily="50" charset="-128"/>
                          <a:ea typeface="Meiryo UI" panose="020B0604030504040204" pitchFamily="50" charset="-128"/>
                        </a:rPr>
                        <a:t>増加率</a:t>
                      </a:r>
                      <a:endParaRPr lang="en-US" altLang="ja-JP" sz="1400" b="1" u="none" strike="noStrike" dirty="0">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348837">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u="none" strike="noStrike" dirty="0">
                          <a:effectLst/>
                          <a:latin typeface="Meiryo UI" panose="020B0604030504040204" pitchFamily="50" charset="-128"/>
                          <a:ea typeface="Meiryo UI" panose="020B0604030504040204" pitchFamily="50" charset="-128"/>
                        </a:rPr>
                        <a:t>　</a:t>
                      </a:r>
                      <a:r>
                        <a:rPr lang="en-US" altLang="ja-JP" sz="1600" b="1" u="none" strike="noStrike" dirty="0">
                          <a:effectLst/>
                          <a:latin typeface="Meiryo UI" panose="020B0604030504040204" pitchFamily="50" charset="-128"/>
                          <a:ea typeface="Meiryo UI" panose="020B0604030504040204" pitchFamily="50" charset="-128"/>
                        </a:rPr>
                        <a:t>2t </a:t>
                      </a:r>
                      <a:r>
                        <a:rPr lang="ja-JP" altLang="en-US" sz="1600" b="1" u="none" strike="noStrike" dirty="0">
                          <a:effectLst/>
                          <a:latin typeface="Meiryo UI" panose="020B0604030504040204" pitchFamily="50" charset="-128"/>
                          <a:ea typeface="Meiryo UI" panose="020B0604030504040204" pitchFamily="50" charset="-128"/>
                        </a:rPr>
                        <a:t>以下</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hMerge="1">
                  <a:txBody>
                    <a:bodyPr/>
                    <a:lstStyle/>
                    <a:p>
                      <a:pPr algn="l" fontAlgn="ctr">
                        <a:lnSpc>
                          <a:spcPct val="200000"/>
                        </a:lnSpc>
                      </a:pP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indent="0" algn="r" defTabSz="850900" fontAlgn="ctr">
                        <a:lnSpc>
                          <a:spcPct val="100000"/>
                        </a:lnSpc>
                        <a:spcBef>
                          <a:spcPts val="0"/>
                        </a:spcBef>
                        <a:spcAft>
                          <a:spcPts val="0"/>
                        </a:spcAft>
                        <a:tabLst>
                          <a:tab pos="1879600" algn="l"/>
                        </a:tabLs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65,888</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0"/>
                        </a:spcBef>
                        <a:spcAft>
                          <a:spcPts val="0"/>
                        </a:spcAft>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54,293</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rowSpan="2">
                  <a:txBody>
                    <a:bodyPr/>
                    <a:lstStyle/>
                    <a:p>
                      <a:pPr algn="r" fontAlgn="ctr">
                        <a:lnSpc>
                          <a:spcPct val="100000"/>
                        </a:lnSpc>
                        <a:spcBef>
                          <a:spcPts val="0"/>
                        </a:spcBef>
                        <a:spcAft>
                          <a:spcPts val="0"/>
                        </a:spcAft>
                      </a:pPr>
                      <a:r>
                        <a:rPr lang="en-US" altLang="ja-JP" sz="2000" b="1" i="0" u="none" strike="noStrike" dirty="0">
                          <a:solidFill>
                            <a:srgbClr val="000000"/>
                          </a:solidFill>
                          <a:effectLst/>
                          <a:latin typeface="Meiryo UI" panose="020B0604030504040204" pitchFamily="50" charset="-128"/>
                          <a:ea typeface="Meiryo UI" panose="020B0604030504040204" pitchFamily="50" charset="-128"/>
                        </a:rPr>
                        <a:t>-17.6%</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48837">
                <a:tc>
                  <a:txBody>
                    <a:bodyPr/>
                    <a:lstStyle/>
                    <a:p>
                      <a:endParaRPr kumimoji="1" lang="ja-JP" altLang="en-US" sz="1600" dirty="0"/>
                    </a:p>
                  </a:txBody>
                  <a:tcPr marL="7348" marR="7348" marT="7348" marB="0"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lnSpc>
                          <a:spcPct val="100000"/>
                        </a:lnSpc>
                      </a:pPr>
                      <a:r>
                        <a:rPr lang="ja-JP" altLang="en-US" sz="1600" b="1" u="none" strike="noStrike" dirty="0">
                          <a:effectLst/>
                          <a:latin typeface="Meiryo UI" panose="020B0604030504040204" pitchFamily="50" charset="-128"/>
                          <a:ea typeface="Meiryo UI" panose="020B0604030504040204" pitchFamily="50" charset="-128"/>
                        </a:rPr>
                        <a:t> 　割合（％）</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16.6</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12.9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vMerge="1">
                  <a:txBody>
                    <a:bodyPr/>
                    <a:lstStyle/>
                    <a:p>
                      <a:pPr algn="r" fontAlgn="ctr">
                        <a:lnSpc>
                          <a:spcPct val="100000"/>
                        </a:lnSpc>
                        <a:spcBef>
                          <a:spcPts val="600"/>
                        </a:spcBef>
                        <a:spcAft>
                          <a:spcPts val="600"/>
                        </a:spcAft>
                      </a:pPr>
                      <a:endParaRPr lang="en-US" altLang="ja-JP"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48837">
                <a:tc gridSpan="2">
                  <a:txBody>
                    <a:bodyPr/>
                    <a:lstStyle/>
                    <a:p>
                      <a:pPr algn="l">
                        <a:lnSpc>
                          <a:spcPct val="100000"/>
                        </a:lnSpc>
                      </a:pPr>
                      <a:r>
                        <a:rPr kumimoji="1" lang="ja-JP" altLang="en-US" sz="1600" b="1" dirty="0">
                          <a:latin typeface="Meiryo UI" panose="020B0604030504040204" pitchFamily="50" charset="-128"/>
                          <a:ea typeface="Meiryo UI" panose="020B0604030504040204" pitchFamily="50" charset="-128"/>
                        </a:rPr>
                        <a:t>　</a:t>
                      </a:r>
                      <a:r>
                        <a:rPr kumimoji="1" lang="en-US" altLang="ja-JP" sz="1600" b="1" dirty="0">
                          <a:latin typeface="Meiryo UI" panose="020B0604030504040204" pitchFamily="50" charset="-128"/>
                          <a:ea typeface="Meiryo UI" panose="020B0604030504040204" pitchFamily="50" charset="-128"/>
                        </a:rPr>
                        <a:t>2t</a:t>
                      </a:r>
                      <a:r>
                        <a:rPr kumimoji="1" lang="ja-JP" altLang="en-US" sz="1600" b="1" dirty="0">
                          <a:latin typeface="Meiryo UI" panose="020B0604030504040204" pitchFamily="50" charset="-128"/>
                          <a:ea typeface="Meiryo UI" panose="020B0604030504040204" pitchFamily="50" charset="-128"/>
                        </a:rPr>
                        <a:t>超</a:t>
                      </a:r>
                      <a:r>
                        <a:rPr kumimoji="1" lang="en-US" altLang="ja-JP" sz="1600" b="1" dirty="0">
                          <a:latin typeface="Meiryo UI" panose="020B0604030504040204" pitchFamily="50" charset="-128"/>
                          <a:ea typeface="Meiryo UI" panose="020B0604030504040204" pitchFamily="50" charset="-128"/>
                        </a:rPr>
                        <a:t>2.5t</a:t>
                      </a:r>
                      <a:r>
                        <a:rPr kumimoji="1" lang="ja-JP" altLang="en-US" sz="1600" b="1" dirty="0">
                          <a:latin typeface="Meiryo UI" panose="020B0604030504040204" pitchFamily="50" charset="-128"/>
                          <a:ea typeface="Meiryo UI" panose="020B0604030504040204" pitchFamily="50" charset="-128"/>
                        </a:rPr>
                        <a:t>以下</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hMerge="1">
                  <a:txBody>
                    <a:bodyPr/>
                    <a:lstStyle/>
                    <a:p>
                      <a:pPr algn="l" fontAlgn="ctr">
                        <a:lnSpc>
                          <a:spcPct val="200000"/>
                        </a:lnSpc>
                      </a:pP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40,736</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24,712</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rowSpan="2">
                  <a:txBody>
                    <a:bodyPr/>
                    <a:lstStyle/>
                    <a:p>
                      <a:pPr algn="r" fontAlgn="ctr">
                        <a:lnSpc>
                          <a:spcPct val="100000"/>
                        </a:lnSpc>
                        <a:spcBef>
                          <a:spcPts val="600"/>
                        </a:spcBef>
                        <a:spcAft>
                          <a:spcPts val="600"/>
                        </a:spcAft>
                      </a:pPr>
                      <a:r>
                        <a:rPr lang="en-US" altLang="ja-JP" sz="2000" b="1" i="0" u="none" strike="noStrike" dirty="0">
                          <a:solidFill>
                            <a:srgbClr val="000000"/>
                          </a:solidFill>
                          <a:effectLst/>
                          <a:latin typeface="Meiryo UI" panose="020B0604030504040204" pitchFamily="50" charset="-128"/>
                          <a:ea typeface="Meiryo UI" panose="020B0604030504040204" pitchFamily="50" charset="-128"/>
                        </a:rPr>
                        <a:t>-39.3%</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48837">
                <a:tc>
                  <a:txBody>
                    <a:bodyPr/>
                    <a:lstStyle/>
                    <a:p>
                      <a:pPr algn="ctr" fontAlgn="ct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u="none" strike="noStrike" dirty="0">
                          <a:effectLst/>
                          <a:latin typeface="Meiryo UI" panose="020B0604030504040204" pitchFamily="50" charset="-128"/>
                          <a:ea typeface="Meiryo UI" panose="020B0604030504040204" pitchFamily="50" charset="-128"/>
                        </a:rPr>
                        <a:t>　割合（％）</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10.2</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5.9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vMerge="1">
                  <a:txBody>
                    <a:bodyPr/>
                    <a:lstStyle/>
                    <a:p>
                      <a:pPr algn="r" fontAlgn="ctr">
                        <a:lnSpc>
                          <a:spcPct val="100000"/>
                        </a:lnSpc>
                        <a:spcBef>
                          <a:spcPts val="600"/>
                        </a:spcBef>
                        <a:spcAft>
                          <a:spcPts val="600"/>
                        </a:spcAft>
                      </a:pPr>
                      <a:endParaRPr lang="en-US" altLang="ja-JP"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48837">
                <a:tc gridSpan="2">
                  <a:txBody>
                    <a:bodyPr/>
                    <a:lstStyle/>
                    <a:p>
                      <a:pPr algn="l" fontAlgn="ctr">
                        <a:lnSpc>
                          <a:spcPct val="100000"/>
                        </a:lnSpc>
                      </a:pP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2.5t</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超</a:t>
                      </a: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5t</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以下</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hMerge="1">
                  <a:txBody>
                    <a:bodyPr/>
                    <a:lstStyle/>
                    <a:p>
                      <a:endParaRPr kumimoji="1" lang="ja-JP" altLang="en-US"/>
                    </a:p>
                  </a:txBody>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140,586</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166,271</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rowSpan="2">
                  <a:txBody>
                    <a:bodyPr/>
                    <a:lstStyle/>
                    <a:p>
                      <a:pPr algn="r" fontAlgn="ctr">
                        <a:lnSpc>
                          <a:spcPct val="100000"/>
                        </a:lnSpc>
                        <a:spcBef>
                          <a:spcPts val="600"/>
                        </a:spcBef>
                        <a:spcAft>
                          <a:spcPts val="600"/>
                        </a:spcAft>
                      </a:pPr>
                      <a:r>
                        <a:rPr lang="en-US" altLang="ja-JP" sz="2000" b="1" i="0" u="none" strike="noStrike" dirty="0">
                          <a:solidFill>
                            <a:srgbClr val="000000"/>
                          </a:solidFill>
                          <a:effectLst/>
                          <a:latin typeface="Meiryo UI" panose="020B0604030504040204" pitchFamily="50" charset="-128"/>
                          <a:ea typeface="Meiryo UI" panose="020B0604030504040204" pitchFamily="50" charset="-128"/>
                        </a:rPr>
                        <a:t>18.3%</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3568962"/>
                  </a:ext>
                </a:extLst>
              </a:tr>
              <a:tr h="34883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u="none" strike="noStrike" dirty="0">
                          <a:effectLst/>
                          <a:latin typeface="Meiryo UI" panose="020B0604030504040204" pitchFamily="50" charset="-128"/>
                          <a:ea typeface="Meiryo UI" panose="020B0604030504040204" pitchFamily="50" charset="-128"/>
                        </a:rPr>
                        <a:t>　割合（％）</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35.3</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39.4</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vMerge="1">
                  <a:txBody>
                    <a:bodyPr/>
                    <a:lstStyle/>
                    <a:p>
                      <a:pPr algn="r" fontAlgn="ctr">
                        <a:lnSpc>
                          <a:spcPct val="100000"/>
                        </a:lnSpc>
                        <a:spcBef>
                          <a:spcPts val="600"/>
                        </a:spcBef>
                        <a:spcAft>
                          <a:spcPts val="600"/>
                        </a:spcAft>
                      </a:pPr>
                      <a:endParaRPr lang="en-US" altLang="ja-JP"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6662880"/>
                  </a:ext>
                </a:extLst>
              </a:tr>
              <a:tr h="348837">
                <a:tc gridSpan="2">
                  <a:txBody>
                    <a:bodyPr/>
                    <a:lstStyle/>
                    <a:p>
                      <a:pPr algn="l" fontAlgn="ctr">
                        <a:lnSpc>
                          <a:spcPct val="100000"/>
                        </a:lnSpc>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600" b="1" i="0" u="none" strike="noStrike" baseline="0" dirty="0">
                          <a:solidFill>
                            <a:srgbClr val="000000"/>
                          </a:solidFill>
                          <a:effectLst/>
                          <a:latin typeface="Meiryo UI" panose="020B0604030504040204" pitchFamily="50" charset="-128"/>
                          <a:ea typeface="Meiryo UI" panose="020B0604030504040204" pitchFamily="50" charset="-128"/>
                        </a:rPr>
                        <a:t> </a:t>
                      </a: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5t </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超</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hMerge="1">
                  <a:txBody>
                    <a:bodyPr/>
                    <a:lstStyle/>
                    <a:p>
                      <a:pPr algn="l" fontAlgn="ctr">
                        <a:lnSpc>
                          <a:spcPct val="200000"/>
                        </a:lnSpc>
                      </a:pPr>
                      <a:endParaRPr lang="ja-JP" altLang="en-US" sz="1050" b="1" i="0" u="none" strike="noStrike" spc="-150" dirty="0">
                        <a:solidFill>
                          <a:srgbClr val="000000"/>
                        </a:solidFill>
                        <a:effectLst/>
                        <a:latin typeface="Meiryo UI" panose="020B0604030504040204" pitchFamily="50" charset="-128"/>
                        <a:ea typeface="Meiryo UI" panose="020B0604030504040204" pitchFamily="50" charset="-128"/>
                      </a:endParaRPr>
                    </a:p>
                  </a:txBody>
                  <a:tcPr marL="7348" marR="7348" marT="7348"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150,740</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176,346</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rowSpan="2">
                  <a:txBody>
                    <a:bodyPr/>
                    <a:lstStyle/>
                    <a:p>
                      <a:pPr algn="r" fontAlgn="ctr">
                        <a:lnSpc>
                          <a:spcPct val="100000"/>
                        </a:lnSpc>
                        <a:spcBef>
                          <a:spcPts val="600"/>
                        </a:spcBef>
                        <a:spcAft>
                          <a:spcPts val="600"/>
                        </a:spcAft>
                      </a:pPr>
                      <a:r>
                        <a:rPr lang="en-US" altLang="ja-JP" sz="2000" b="1" i="0" u="none" strike="noStrike" dirty="0">
                          <a:solidFill>
                            <a:srgbClr val="000000"/>
                          </a:solidFill>
                          <a:effectLst/>
                          <a:latin typeface="Meiryo UI" panose="020B0604030504040204" pitchFamily="50" charset="-128"/>
                          <a:ea typeface="Meiryo UI" panose="020B0604030504040204" pitchFamily="50" charset="-128"/>
                        </a:rPr>
                        <a:t>17.0%</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48837">
                <a:tc>
                  <a:txBody>
                    <a:bodyPr/>
                    <a:lstStyle/>
                    <a:p>
                      <a:pPr algn="ctr" fontAlgn="ct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u="none" strike="noStrike" dirty="0">
                          <a:effectLst/>
                          <a:latin typeface="Meiryo UI" panose="020B0604030504040204" pitchFamily="50" charset="-128"/>
                          <a:ea typeface="Meiryo UI" panose="020B0604030504040204" pitchFamily="50" charset="-128"/>
                        </a:rPr>
                        <a:t>　割合（％）</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37.9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41.8</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vMerge="1">
                  <a:txBody>
                    <a:bodyPr/>
                    <a:lstStyle/>
                    <a:p>
                      <a:pPr algn="r" fontAlgn="ctr">
                        <a:lnSpc>
                          <a:spcPct val="100000"/>
                        </a:lnSpc>
                        <a:spcBef>
                          <a:spcPts val="600"/>
                        </a:spcBef>
                        <a:spcAft>
                          <a:spcPts val="600"/>
                        </a:spcAft>
                      </a:pPr>
                      <a:endParaRPr lang="en-US" altLang="ja-JP"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48837">
                <a:tc gridSpan="2">
                  <a:txBody>
                    <a:bodyPr/>
                    <a:lstStyle/>
                    <a:p>
                      <a:pPr algn="ctr" fontAlgn="ctr">
                        <a:lnSpc>
                          <a:spcPct val="100000"/>
                        </a:lnSpc>
                      </a:pPr>
                      <a:r>
                        <a:rPr lang="ja-JP" altLang="en-US" sz="1600" b="1" u="none" strike="noStrike" dirty="0">
                          <a:effectLst/>
                          <a:latin typeface="Meiryo UI" panose="020B0604030504040204" pitchFamily="50" charset="-128"/>
                          <a:ea typeface="Meiryo UI" panose="020B0604030504040204" pitchFamily="50" charset="-128"/>
                        </a:rPr>
                        <a:t>計</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397,950</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421,622</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rowSpan="2">
                  <a:txBody>
                    <a:bodyPr/>
                    <a:lstStyle/>
                    <a:p>
                      <a:pPr algn="r" fontAlgn="ctr">
                        <a:lnSpc>
                          <a:spcPct val="100000"/>
                        </a:lnSpc>
                        <a:spcBef>
                          <a:spcPts val="600"/>
                        </a:spcBef>
                        <a:spcAft>
                          <a:spcPts val="600"/>
                        </a:spcAft>
                      </a:pPr>
                      <a:r>
                        <a:rPr lang="en-US" altLang="ja-JP" sz="2000" b="1" i="0" u="none" strike="noStrike" dirty="0">
                          <a:solidFill>
                            <a:srgbClr val="000000"/>
                          </a:solidFill>
                          <a:effectLst/>
                          <a:latin typeface="Meiryo UI" panose="020B0604030504040204" pitchFamily="50" charset="-128"/>
                          <a:ea typeface="Meiryo UI" panose="020B0604030504040204" pitchFamily="50" charset="-128"/>
                        </a:rPr>
                        <a:t>5.9%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34883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u="none" strike="noStrike" dirty="0">
                          <a:effectLst/>
                          <a:latin typeface="Meiryo UI" panose="020B0604030504040204" pitchFamily="50" charset="-128"/>
                          <a:ea typeface="Meiryo UI" panose="020B0604030504040204" pitchFamily="50" charset="-128"/>
                        </a:rPr>
                        <a:t>割合（％）</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100.0</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100.0</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vMerge="1">
                  <a:txBody>
                    <a:bodyPr/>
                    <a:lstStyle/>
                    <a:p>
                      <a:pPr algn="r" fontAlgn="ctr">
                        <a:lnSpc>
                          <a:spcPct val="100000"/>
                        </a:lnSpc>
                        <a:spcBef>
                          <a:spcPts val="600"/>
                        </a:spcBef>
                        <a:spcAft>
                          <a:spcPts val="600"/>
                        </a:spcAft>
                      </a:pPr>
                      <a:endParaRPr lang="en-US" altLang="ja-JP"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375891"/>
                  </a:ext>
                </a:extLst>
              </a:tr>
            </a:tbl>
          </a:graphicData>
        </a:graphic>
      </p:graphicFrame>
      <p:sp>
        <p:nvSpPr>
          <p:cNvPr id="9" name="テキスト ボックス 8"/>
          <p:cNvSpPr txBox="1"/>
          <p:nvPr/>
        </p:nvSpPr>
        <p:spPr>
          <a:xfrm>
            <a:off x="6125029" y="6374242"/>
            <a:ext cx="2870968" cy="261610"/>
          </a:xfrm>
          <a:prstGeom prst="rect">
            <a:avLst/>
          </a:prstGeom>
          <a:noFill/>
          <a:ln>
            <a:solidFill>
              <a:schemeClr val="tx1"/>
            </a:solidFill>
            <a:prstDash val="sysDot"/>
          </a:ln>
        </p:spPr>
        <p:txBody>
          <a:bodyPr wrap="square" rtlCol="0">
            <a:spAutoFit/>
          </a:bodyPr>
          <a:lstStyle/>
          <a:p>
            <a:r>
              <a:rPr lang="ja-JP" altLang="en-US" sz="1100" dirty="0">
                <a:latin typeface="Meiryo UI" panose="020B0604030504040204" pitchFamily="50" charset="-128"/>
                <a:ea typeface="Meiryo UI" panose="020B0604030504040204" pitchFamily="50" charset="-128"/>
              </a:rPr>
              <a:t>（資料）</a:t>
            </a:r>
            <a:r>
              <a:rPr lang="en-US" altLang="zh-TW" sz="1100" dirty="0">
                <a:latin typeface="Meiryo UI" panose="020B0604030504040204" pitchFamily="50" charset="-128"/>
                <a:ea typeface="Meiryo UI" panose="020B0604030504040204" pitchFamily="50" charset="-128"/>
              </a:rPr>
              <a:t>(</a:t>
            </a:r>
            <a:r>
              <a:rPr lang="zh-TW" altLang="en-US" sz="1100" dirty="0">
                <a:latin typeface="Meiryo UI" panose="020B0604030504040204" pitchFamily="50" charset="-128"/>
                <a:ea typeface="Meiryo UI" panose="020B0604030504040204" pitchFamily="50" charset="-128"/>
              </a:rPr>
              <a:t>一財</a:t>
            </a:r>
            <a:r>
              <a:rPr lang="en-US" altLang="zh-TW" sz="1100" dirty="0">
                <a:latin typeface="Meiryo UI" panose="020B0604030504040204" pitchFamily="50" charset="-128"/>
                <a:ea typeface="Meiryo UI" panose="020B0604030504040204" pitchFamily="50" charset="-128"/>
              </a:rPr>
              <a:t>)</a:t>
            </a:r>
            <a:r>
              <a:rPr lang="zh-TW" altLang="en-US" sz="1100" dirty="0">
                <a:latin typeface="Meiryo UI" panose="020B0604030504040204" pitchFamily="50" charset="-128"/>
                <a:ea typeface="Meiryo UI" panose="020B0604030504040204" pitchFamily="50" charset="-128"/>
              </a:rPr>
              <a:t>自動車検査登録情報協会</a:t>
            </a:r>
            <a:endParaRPr kumimoji="1" lang="ja-JP" altLang="en-US" sz="1100" dirty="0">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7E134BAB-C993-4D25-8F84-680FE356BCED}"/>
              </a:ext>
            </a:extLst>
          </p:cNvPr>
          <p:cNvSpPr/>
          <p:nvPr/>
        </p:nvSpPr>
        <p:spPr>
          <a:xfrm>
            <a:off x="133004" y="613681"/>
            <a:ext cx="8862993" cy="9349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r>
              <a:rPr lang="ja-JP" altLang="en-US" b="1" dirty="0">
                <a:solidFill>
                  <a:schemeClr val="bg1"/>
                </a:solidFill>
                <a:latin typeface="Meiryo UI" panose="020B0604030504040204" pitchFamily="50" charset="-128"/>
                <a:ea typeface="Meiryo UI" panose="020B0604030504040204" pitchFamily="50" charset="-128"/>
              </a:rPr>
              <a:t> 令和３年度における車両総重量別登録台数（府内の小型貨物車、普通貨物車、バス、特種自動車及び大型特殊自動車）を車両総重量別に分類すると</a:t>
            </a:r>
            <a:r>
              <a:rPr lang="en-US" altLang="ja-JP" b="1" dirty="0">
                <a:solidFill>
                  <a:schemeClr val="bg1"/>
                </a:solidFill>
                <a:latin typeface="Meiryo UI" panose="020B0604030504040204" pitchFamily="50" charset="-128"/>
                <a:ea typeface="Meiryo UI" panose="020B0604030504040204" pitchFamily="50" charset="-128"/>
              </a:rPr>
              <a:t>2.5t </a:t>
            </a:r>
            <a:r>
              <a:rPr lang="ja-JP" altLang="en-US" b="1" dirty="0">
                <a:solidFill>
                  <a:schemeClr val="bg1"/>
                </a:solidFill>
                <a:latin typeface="Meiryo UI" panose="020B0604030504040204" pitchFamily="50" charset="-128"/>
                <a:ea typeface="Meiryo UI" panose="020B0604030504040204" pitchFamily="50" charset="-128"/>
              </a:rPr>
              <a:t>以下の車両は減少、</a:t>
            </a:r>
            <a:r>
              <a:rPr lang="en-US" altLang="ja-JP" b="1" dirty="0">
                <a:solidFill>
                  <a:schemeClr val="bg1"/>
                </a:solidFill>
                <a:latin typeface="Meiryo UI" panose="020B0604030504040204" pitchFamily="50" charset="-128"/>
                <a:ea typeface="Meiryo UI" panose="020B0604030504040204" pitchFamily="50" charset="-128"/>
              </a:rPr>
              <a:t>2.5t </a:t>
            </a:r>
            <a:r>
              <a:rPr lang="ja-JP" altLang="en-US" b="1" dirty="0">
                <a:solidFill>
                  <a:schemeClr val="bg1"/>
                </a:solidFill>
                <a:latin typeface="Meiryo UI" panose="020B0604030504040204" pitchFamily="50" charset="-128"/>
                <a:ea typeface="Meiryo UI" panose="020B0604030504040204" pitchFamily="50" charset="-128"/>
              </a:rPr>
              <a:t>超の車両は増加</a:t>
            </a:r>
          </a:p>
        </p:txBody>
      </p:sp>
      <p:sp>
        <p:nvSpPr>
          <p:cNvPr id="7" name="テキスト ボックス 6">
            <a:extLst>
              <a:ext uri="{FF2B5EF4-FFF2-40B4-BE49-F238E27FC236}">
                <a16:creationId xmlns:a16="http://schemas.microsoft.com/office/drawing/2014/main" id="{5AB6DE1E-EB3B-4C93-8243-ECE94C4941A4}"/>
              </a:ext>
            </a:extLst>
          </p:cNvPr>
          <p:cNvSpPr txBox="1"/>
          <p:nvPr/>
        </p:nvSpPr>
        <p:spPr>
          <a:xfrm>
            <a:off x="2066995" y="1660517"/>
            <a:ext cx="4995010" cy="338554"/>
          </a:xfrm>
          <a:prstGeom prst="rect">
            <a:avLst/>
          </a:prstGeom>
          <a:noFill/>
          <a:ln>
            <a:noFill/>
          </a:ln>
        </p:spPr>
        <p:txBody>
          <a:bodyPr wrap="square" rtlCol="0">
            <a:spAutoFit/>
          </a:bodyPr>
          <a:lstStyle/>
          <a:p>
            <a:pPr algn="ctr">
              <a:spcBef>
                <a:spcPts val="600"/>
              </a:spcBef>
            </a:pPr>
            <a:r>
              <a:rPr lang="ja-JP" altLang="en-US" sz="1600" b="1" dirty="0">
                <a:latin typeface="Meiryo UI" panose="020B0604030504040204" pitchFamily="50" charset="-128"/>
                <a:ea typeface="Meiryo UI" panose="020B0604030504040204" pitchFamily="50" charset="-128"/>
              </a:rPr>
              <a:t>表２</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大阪府域における</a:t>
            </a:r>
            <a:r>
              <a:rPr lang="zh-TW" altLang="en-US" sz="1600" b="1" dirty="0">
                <a:latin typeface="Meiryo UI" panose="020B0604030504040204" pitchFamily="50" charset="-128"/>
                <a:ea typeface="Meiryo UI" panose="020B0604030504040204" pitchFamily="50" charset="-128"/>
              </a:rPr>
              <a:t>車両総重量別登録台数</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91830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0" y="-4784"/>
            <a:ext cx="9144000" cy="502090"/>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３</a:t>
            </a:r>
            <a:r>
              <a:rPr lang="en-US" altLang="ja-JP" sz="2400" b="1" spc="675" dirty="0">
                <a:solidFill>
                  <a:schemeClr val="bg1"/>
                </a:solidFill>
                <a:latin typeface="Meiryo UI" panose="020B0604030504040204" pitchFamily="50" charset="-128"/>
                <a:ea typeface="Meiryo UI" panose="020B0604030504040204" pitchFamily="50" charset="-128"/>
              </a:rPr>
              <a:t>-1.</a:t>
            </a:r>
            <a:r>
              <a:rPr lang="ja-JP" altLang="en-US" sz="2400" b="1" spc="675" dirty="0">
                <a:solidFill>
                  <a:schemeClr val="bg1"/>
                </a:solidFill>
                <a:latin typeface="Meiryo UI" panose="020B0604030504040204" pitchFamily="50" charset="-128"/>
                <a:ea typeface="Meiryo UI" panose="020B0604030504040204" pitchFamily="50" charset="-128"/>
              </a:rPr>
              <a:t>初度登録年別登録台数（乗用車）</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4571998" y="6490398"/>
            <a:ext cx="3020786" cy="261883"/>
          </a:xfrm>
          <a:prstGeom prst="rect">
            <a:avLst/>
          </a:prstGeom>
          <a:noFill/>
          <a:ln>
            <a:solidFill>
              <a:schemeClr val="tx1"/>
            </a:solidFill>
            <a:prstDash val="sysDot"/>
          </a:ln>
        </p:spPr>
        <p:txBody>
          <a:bodyPr wrap="square" rtlCol="0">
            <a:spAutoFit/>
          </a:bodyPr>
          <a:lstStyle/>
          <a:p>
            <a:r>
              <a:rPr lang="ja-JP" altLang="en-US" sz="1100" dirty="0">
                <a:latin typeface="Meiryo UI" panose="020B0604030504040204" pitchFamily="50" charset="-128"/>
                <a:ea typeface="Meiryo UI" panose="020B0604030504040204" pitchFamily="50" charset="-128"/>
              </a:rPr>
              <a:t>（資料）</a:t>
            </a:r>
            <a:r>
              <a:rPr lang="zh-TW" altLang="en-US" sz="1100" dirty="0">
                <a:latin typeface="Meiryo UI" panose="020B0604030504040204" pitchFamily="50" charset="-128"/>
                <a:ea typeface="Meiryo UI" panose="020B0604030504040204" pitchFamily="50" charset="-128"/>
              </a:rPr>
              <a:t>（一財）自動車検査登録情報協会</a:t>
            </a:r>
            <a:endParaRPr kumimoji="1" lang="ja-JP" altLang="en-US" sz="1100" dirty="0">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7E134BAB-C993-4D25-8F84-680FE356BCED}"/>
              </a:ext>
            </a:extLst>
          </p:cNvPr>
          <p:cNvSpPr/>
          <p:nvPr/>
        </p:nvSpPr>
        <p:spPr>
          <a:xfrm>
            <a:off x="148000" y="626137"/>
            <a:ext cx="8847995" cy="76955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r>
              <a:rPr lang="ja-JP" altLang="en-US" b="1" dirty="0">
                <a:solidFill>
                  <a:schemeClr val="bg1"/>
                </a:solidFill>
                <a:latin typeface="Meiryo UI" panose="020B0604030504040204" pitchFamily="50" charset="-128"/>
                <a:ea typeface="Meiryo UI" panose="020B0604030504040204" pitchFamily="50" charset="-128"/>
              </a:rPr>
              <a:t> 令和３年度における初度登録年別登録台数について、府内の乗用車は、車齢０～</a:t>
            </a:r>
            <a:r>
              <a:rPr lang="en-US" altLang="ja-JP" b="1" dirty="0">
                <a:solidFill>
                  <a:schemeClr val="bg1"/>
                </a:solidFill>
                <a:latin typeface="Meiryo UI" panose="020B0604030504040204" pitchFamily="50" charset="-128"/>
                <a:ea typeface="Meiryo UI" panose="020B0604030504040204" pitchFamily="50" charset="-128"/>
              </a:rPr>
              <a:t>1.25</a:t>
            </a:r>
            <a:r>
              <a:rPr lang="ja-JP" altLang="en-US" b="1" dirty="0">
                <a:solidFill>
                  <a:schemeClr val="bg1"/>
                </a:solidFill>
                <a:latin typeface="Meiryo UI" panose="020B0604030504040204" pitchFamily="50" charset="-128"/>
                <a:ea typeface="Meiryo UI" panose="020B0604030504040204" pitchFamily="50" charset="-128"/>
              </a:rPr>
              <a:t>年が</a:t>
            </a:r>
            <a:r>
              <a:rPr lang="en-US" altLang="ja-JP" b="1" dirty="0">
                <a:solidFill>
                  <a:schemeClr val="bg1"/>
                </a:solidFill>
                <a:latin typeface="Meiryo UI" panose="020B0604030504040204" pitchFamily="50" charset="-128"/>
                <a:ea typeface="Meiryo UI" panose="020B0604030504040204" pitchFamily="50" charset="-128"/>
              </a:rPr>
              <a:t>18</a:t>
            </a:r>
            <a:r>
              <a:rPr lang="ja-JP" altLang="en-US" b="1" dirty="0">
                <a:solidFill>
                  <a:schemeClr val="bg1"/>
                </a:solidFill>
                <a:latin typeface="Meiryo UI" panose="020B0604030504040204" pitchFamily="50" charset="-128"/>
                <a:ea typeface="Meiryo UI" panose="020B0604030504040204" pitchFamily="50" charset="-128"/>
              </a:rPr>
              <a:t>万台（９％）、車齢７年以上が</a:t>
            </a:r>
            <a:r>
              <a:rPr lang="en-US" altLang="ja-JP" b="1" dirty="0">
                <a:solidFill>
                  <a:schemeClr val="bg1"/>
                </a:solidFill>
                <a:latin typeface="Meiryo UI" panose="020B0604030504040204" pitchFamily="50" charset="-128"/>
                <a:ea typeface="Meiryo UI" panose="020B0604030504040204" pitchFamily="50" charset="-128"/>
              </a:rPr>
              <a:t>106</a:t>
            </a:r>
            <a:r>
              <a:rPr lang="ja-JP" altLang="en-US" b="1" dirty="0">
                <a:solidFill>
                  <a:schemeClr val="bg1"/>
                </a:solidFill>
                <a:latin typeface="Meiryo UI" panose="020B0604030504040204" pitchFamily="50" charset="-128"/>
                <a:ea typeface="Meiryo UI" panose="020B0604030504040204" pitchFamily="50" charset="-128"/>
              </a:rPr>
              <a:t>万台（</a:t>
            </a:r>
            <a:r>
              <a:rPr lang="en-US" altLang="ja-JP" b="1" dirty="0">
                <a:solidFill>
                  <a:schemeClr val="bg1"/>
                </a:solidFill>
                <a:latin typeface="Meiryo UI" panose="020B0604030504040204" pitchFamily="50" charset="-128"/>
                <a:ea typeface="Meiryo UI" panose="020B0604030504040204" pitchFamily="50" charset="-128"/>
              </a:rPr>
              <a:t>55</a:t>
            </a:r>
            <a:r>
              <a:rPr lang="ja-JP" altLang="en-US" b="1" dirty="0">
                <a:solidFill>
                  <a:schemeClr val="bg1"/>
                </a:solidFill>
                <a:latin typeface="Meiryo UI" panose="020B0604030504040204" pitchFamily="50" charset="-128"/>
                <a:ea typeface="Meiryo UI" panose="020B0604030504040204" pitchFamily="50" charset="-128"/>
              </a:rPr>
              <a:t>％）</a:t>
            </a:r>
          </a:p>
        </p:txBody>
      </p:sp>
      <p:sp>
        <p:nvSpPr>
          <p:cNvPr id="24" name="テキスト ボックス 23">
            <a:extLst>
              <a:ext uri="{FF2B5EF4-FFF2-40B4-BE49-F238E27FC236}">
                <a16:creationId xmlns:a16="http://schemas.microsoft.com/office/drawing/2014/main" id="{5AB6DE1E-EB3B-4C93-8243-ECE94C4941A4}"/>
              </a:ext>
            </a:extLst>
          </p:cNvPr>
          <p:cNvSpPr txBox="1"/>
          <p:nvPr/>
        </p:nvSpPr>
        <p:spPr>
          <a:xfrm>
            <a:off x="1441703" y="6111752"/>
            <a:ext cx="6869540" cy="338554"/>
          </a:xfrm>
          <a:prstGeom prst="rect">
            <a:avLst/>
          </a:prstGeom>
          <a:noFill/>
          <a:ln>
            <a:noFill/>
          </a:ln>
        </p:spPr>
        <p:txBody>
          <a:bodyPr wrap="square" rtlCol="0">
            <a:spAutoFit/>
          </a:bodyPr>
          <a:lstStyle/>
          <a:p>
            <a:pPr algn="ctr">
              <a:spcBef>
                <a:spcPts val="600"/>
              </a:spcBef>
            </a:pPr>
            <a:r>
              <a:rPr lang="ja-JP" altLang="en-US" sz="1600" b="1" dirty="0">
                <a:latin typeface="Meiryo UI" panose="020B0604030504040204" pitchFamily="50" charset="-128"/>
                <a:ea typeface="Meiryo UI" panose="020B0604030504040204" pitchFamily="50" charset="-128"/>
              </a:rPr>
              <a:t>図</a:t>
            </a:r>
            <a:r>
              <a:rPr lang="en-US" altLang="ja-JP" sz="1600" b="1" dirty="0">
                <a:latin typeface="Meiryo UI" panose="020B0604030504040204" pitchFamily="50" charset="-128"/>
                <a:ea typeface="Meiryo UI" panose="020B0604030504040204" pitchFamily="50" charset="-128"/>
              </a:rPr>
              <a:t>4.</a:t>
            </a:r>
            <a:r>
              <a:rPr lang="ja-JP" altLang="en-US" sz="1600" b="1" dirty="0">
                <a:latin typeface="Meiryo UI" panose="020B0604030504040204" pitchFamily="50" charset="-128"/>
                <a:ea typeface="Meiryo UI" panose="020B0604030504040204" pitchFamily="50" charset="-128"/>
              </a:rPr>
              <a:t>大阪府域における初度登録年別登録台数の推移（乗用車）</a:t>
            </a:r>
            <a:endParaRPr kumimoji="1" lang="ja-JP" altLang="en-US" sz="1600" b="1"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3"/>
          <a:stretch>
            <a:fillRect/>
          </a:stretch>
        </p:blipFill>
        <p:spPr>
          <a:xfrm>
            <a:off x="360892" y="1524522"/>
            <a:ext cx="8422209" cy="4646906"/>
          </a:xfrm>
          <a:prstGeom prst="rect">
            <a:avLst/>
          </a:prstGeom>
        </p:spPr>
      </p:pic>
    </p:spTree>
    <p:extLst>
      <p:ext uri="{BB962C8B-B14F-4D97-AF65-F5344CB8AC3E}">
        <p14:creationId xmlns:p14="http://schemas.microsoft.com/office/powerpoint/2010/main" val="3617039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0" y="-4784"/>
            <a:ext cx="9144000" cy="502090"/>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３</a:t>
            </a:r>
            <a:r>
              <a:rPr lang="en-US" altLang="ja-JP" sz="2400" b="1" spc="675" dirty="0">
                <a:solidFill>
                  <a:schemeClr val="bg1"/>
                </a:solidFill>
                <a:latin typeface="Meiryo UI" panose="020B0604030504040204" pitchFamily="50" charset="-128"/>
                <a:ea typeface="Meiryo UI" panose="020B0604030504040204" pitchFamily="50" charset="-128"/>
              </a:rPr>
              <a:t>-2.</a:t>
            </a:r>
            <a:r>
              <a:rPr lang="ja-JP" altLang="en-US" sz="2400" b="1" spc="675" dirty="0">
                <a:solidFill>
                  <a:schemeClr val="bg1"/>
                </a:solidFill>
                <a:latin typeface="Meiryo UI" panose="020B0604030504040204" pitchFamily="50" charset="-128"/>
                <a:ea typeface="Meiryo UI" panose="020B0604030504040204" pitchFamily="50" charset="-128"/>
              </a:rPr>
              <a:t>初度登録年別登録台数</a:t>
            </a:r>
            <a:r>
              <a:rPr lang="ja-JP" altLang="en-US" sz="2400" b="1" spc="675" dirty="0" smtClean="0">
                <a:solidFill>
                  <a:schemeClr val="bg1"/>
                </a:solidFill>
                <a:latin typeface="Meiryo UI" panose="020B0604030504040204" pitchFamily="50" charset="-128"/>
                <a:ea typeface="Meiryo UI" panose="020B0604030504040204" pitchFamily="50" charset="-128"/>
              </a:rPr>
              <a:t>（貨物車</a:t>
            </a:r>
            <a:r>
              <a:rPr lang="ja-JP" altLang="en-US" sz="2400" b="1" spc="675" dirty="0">
                <a:solidFill>
                  <a:schemeClr val="bg1"/>
                </a:solidFill>
                <a:latin typeface="Meiryo UI" panose="020B0604030504040204" pitchFamily="50" charset="-128"/>
                <a:ea typeface="Meiryo UI" panose="020B0604030504040204" pitchFamily="50" charset="-128"/>
              </a:rPr>
              <a:t>）</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5AB6DE1E-EB3B-4C93-8243-ECE94C4941A4}"/>
              </a:ext>
            </a:extLst>
          </p:cNvPr>
          <p:cNvSpPr txBox="1"/>
          <p:nvPr/>
        </p:nvSpPr>
        <p:spPr>
          <a:xfrm>
            <a:off x="1441703" y="5942475"/>
            <a:ext cx="6869540" cy="338554"/>
          </a:xfrm>
          <a:prstGeom prst="rect">
            <a:avLst/>
          </a:prstGeom>
          <a:noFill/>
          <a:ln>
            <a:noFill/>
          </a:ln>
        </p:spPr>
        <p:txBody>
          <a:bodyPr wrap="square" rtlCol="0">
            <a:spAutoFit/>
          </a:bodyPr>
          <a:lstStyle/>
          <a:p>
            <a:pPr algn="ctr">
              <a:spcBef>
                <a:spcPts val="600"/>
              </a:spcBef>
            </a:pPr>
            <a:r>
              <a:rPr lang="ja-JP" altLang="en-US" sz="1600" b="1" dirty="0">
                <a:latin typeface="Meiryo UI" panose="020B0604030504040204" pitchFamily="50" charset="-128"/>
                <a:ea typeface="Meiryo UI" panose="020B0604030504040204" pitchFamily="50" charset="-128"/>
              </a:rPr>
              <a:t>図</a:t>
            </a:r>
            <a:r>
              <a:rPr lang="en-US" altLang="ja-JP" sz="1600" b="1" dirty="0">
                <a:latin typeface="Meiryo UI" panose="020B0604030504040204" pitchFamily="50" charset="-128"/>
                <a:ea typeface="Meiryo UI" panose="020B0604030504040204" pitchFamily="50" charset="-128"/>
              </a:rPr>
              <a:t>5.</a:t>
            </a:r>
            <a:r>
              <a:rPr lang="ja-JP" altLang="en-US" sz="1600" b="1" dirty="0">
                <a:latin typeface="Meiryo UI" panose="020B0604030504040204" pitchFamily="50" charset="-128"/>
                <a:ea typeface="Meiryo UI" panose="020B0604030504040204" pitchFamily="50" charset="-128"/>
              </a:rPr>
              <a:t>大阪府域における初度登録年別登録台数の推移（普通貨物車）</a:t>
            </a:r>
            <a:endParaRPr kumimoji="1" lang="ja-JP" altLang="en-US" sz="1600" b="1" dirty="0">
              <a:latin typeface="Meiryo UI" panose="020B0604030504040204" pitchFamily="50" charset="-128"/>
              <a:ea typeface="Meiryo UI" panose="020B0604030504040204" pitchFamily="50" charset="-128"/>
            </a:endParaRPr>
          </a:p>
        </p:txBody>
      </p:sp>
      <p:sp>
        <p:nvSpPr>
          <p:cNvPr id="12" name="テキスト ボックス 2">
            <a:extLst>
              <a:ext uri="{FF2B5EF4-FFF2-40B4-BE49-F238E27FC236}">
                <a16:creationId xmlns:a16="http://schemas.microsoft.com/office/drawing/2014/main" id="{DBE8B6DA-D7E8-4CA2-97B3-E34F0DB9DB6F}"/>
              </a:ext>
            </a:extLst>
          </p:cNvPr>
          <p:cNvSpPr txBox="1">
            <a:spLocks noChangeArrowheads="1"/>
          </p:cNvSpPr>
          <p:nvPr/>
        </p:nvSpPr>
        <p:spPr bwMode="auto">
          <a:xfrm>
            <a:off x="1898905" y="6207665"/>
            <a:ext cx="6477654" cy="296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miter lim="800000"/>
                <a:headEnd/>
                <a:tailEnd/>
              </a14:hiddenLine>
            </a:ext>
          </a:extLst>
        </p:spPr>
        <p:txBody>
          <a:bodyPr rot="0" vert="horz" wrap="square" lIns="91440" tIns="45720" rIns="91440" bIns="45720" anchor="ctr" anchorCtr="0" upright="1">
            <a:noAutofit/>
          </a:bodyPr>
          <a:lstStyle/>
          <a:p>
            <a:pPr marL="261938" indent="-180000" algn="just">
              <a:spcAft>
                <a:spcPts val="0"/>
              </a:spcAft>
            </a:pPr>
            <a:r>
              <a:rPr lang="en-US" altLang="ja-JP" sz="1100" kern="100" dirty="0">
                <a:effectLst/>
                <a:latin typeface="Meiryo UI" panose="020B0604030504040204" pitchFamily="50" charset="-128"/>
                <a:ea typeface="Meiryo UI" panose="020B0604030504040204" pitchFamily="50" charset="-128"/>
                <a:cs typeface="Times New Roman"/>
              </a:rPr>
              <a:t>※</a:t>
            </a:r>
            <a:r>
              <a:rPr lang="ja-JP" altLang="en-US" sz="1100" kern="100" dirty="0">
                <a:latin typeface="Meiryo UI" panose="020B0604030504040204" pitchFamily="50" charset="-128"/>
                <a:ea typeface="Meiryo UI" panose="020B0604030504040204" pitchFamily="50" charset="-128"/>
                <a:cs typeface="Times New Roman"/>
              </a:rPr>
              <a:t>平成</a:t>
            </a:r>
            <a:r>
              <a:rPr lang="en-US" altLang="ja-JP" sz="1100" kern="100" dirty="0">
                <a:latin typeface="Meiryo UI" panose="020B0604030504040204" pitchFamily="50" charset="-128"/>
                <a:ea typeface="Meiryo UI" panose="020B0604030504040204" pitchFamily="50" charset="-128"/>
                <a:cs typeface="Times New Roman"/>
              </a:rPr>
              <a:t>25</a:t>
            </a:r>
            <a:r>
              <a:rPr lang="ja-JP" altLang="en-US" sz="1100" kern="100" dirty="0">
                <a:latin typeface="Meiryo UI" panose="020B0604030504040204" pitchFamily="50" charset="-128"/>
                <a:ea typeface="Meiryo UI" panose="020B0604030504040204" pitchFamily="50" charset="-128"/>
                <a:cs typeface="Times New Roman"/>
              </a:rPr>
              <a:t>年度以前のデータについては、集計方法が異なるため除いている。</a:t>
            </a:r>
            <a:endParaRPr lang="en-US" altLang="ja-JP" sz="1100" kern="100" dirty="0">
              <a:latin typeface="Meiryo UI" panose="020B0604030504040204" pitchFamily="50" charset="-128"/>
              <a:ea typeface="Meiryo UI" panose="020B0604030504040204" pitchFamily="50" charset="-128"/>
              <a:cs typeface="Times New Roman"/>
            </a:endParaRPr>
          </a:p>
        </p:txBody>
      </p:sp>
      <p:sp>
        <p:nvSpPr>
          <p:cNvPr id="13" name="テキスト ボックス 12"/>
          <p:cNvSpPr txBox="1"/>
          <p:nvPr/>
        </p:nvSpPr>
        <p:spPr>
          <a:xfrm>
            <a:off x="4571998" y="6490398"/>
            <a:ext cx="3020786" cy="261883"/>
          </a:xfrm>
          <a:prstGeom prst="rect">
            <a:avLst/>
          </a:prstGeom>
          <a:noFill/>
          <a:ln>
            <a:solidFill>
              <a:schemeClr val="tx1"/>
            </a:solidFill>
            <a:prstDash val="sysDot"/>
          </a:ln>
        </p:spPr>
        <p:txBody>
          <a:bodyPr wrap="square" rtlCol="0">
            <a:spAutoFit/>
          </a:bodyPr>
          <a:lstStyle/>
          <a:p>
            <a:r>
              <a:rPr lang="ja-JP" altLang="en-US" sz="1100" dirty="0">
                <a:latin typeface="Meiryo UI" panose="020B0604030504040204" pitchFamily="50" charset="-128"/>
                <a:ea typeface="Meiryo UI" panose="020B0604030504040204" pitchFamily="50" charset="-128"/>
              </a:rPr>
              <a:t>（資料）</a:t>
            </a:r>
            <a:r>
              <a:rPr lang="zh-TW" altLang="en-US" sz="1100" dirty="0">
                <a:latin typeface="Meiryo UI" panose="020B0604030504040204" pitchFamily="50" charset="-128"/>
                <a:ea typeface="Meiryo UI" panose="020B0604030504040204" pitchFamily="50" charset="-128"/>
              </a:rPr>
              <a:t>（一財）自動車検査登録情報協会</a:t>
            </a:r>
            <a:endParaRPr kumimoji="1" lang="ja-JP" altLang="en-US" sz="1100"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7E134BAB-C993-4D25-8F84-680FE356BCED}"/>
              </a:ext>
            </a:extLst>
          </p:cNvPr>
          <p:cNvSpPr/>
          <p:nvPr/>
        </p:nvSpPr>
        <p:spPr>
          <a:xfrm>
            <a:off x="148000" y="626137"/>
            <a:ext cx="8847995" cy="76955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r>
              <a:rPr lang="ja-JP" altLang="en-US" b="1" dirty="0">
                <a:solidFill>
                  <a:schemeClr val="bg1"/>
                </a:solidFill>
                <a:latin typeface="Meiryo UI" panose="020B0604030504040204" pitchFamily="50" charset="-128"/>
                <a:ea typeface="Meiryo UI" panose="020B0604030504040204" pitchFamily="50" charset="-128"/>
              </a:rPr>
              <a:t> 令和３年度における初度登録年別登録台数について、</a:t>
            </a:r>
            <a:r>
              <a:rPr lang="ja-JP" altLang="en-US" b="1">
                <a:solidFill>
                  <a:schemeClr val="bg1"/>
                </a:solidFill>
                <a:latin typeface="Meiryo UI" panose="020B0604030504040204" pitchFamily="50" charset="-128"/>
                <a:ea typeface="Meiryo UI" panose="020B0604030504040204" pitchFamily="50" charset="-128"/>
              </a:rPr>
              <a:t>府内</a:t>
            </a:r>
            <a:r>
              <a:rPr lang="ja-JP" altLang="en-US" b="1" smtClean="0">
                <a:solidFill>
                  <a:schemeClr val="bg1"/>
                </a:solidFill>
                <a:latin typeface="Meiryo UI" panose="020B0604030504040204" pitchFamily="50" charset="-128"/>
                <a:ea typeface="Meiryo UI" panose="020B0604030504040204" pitchFamily="50" charset="-128"/>
              </a:rPr>
              <a:t>の貨物車</a:t>
            </a:r>
            <a:r>
              <a:rPr lang="ja-JP" altLang="en-US" b="1" dirty="0">
                <a:solidFill>
                  <a:schemeClr val="bg1"/>
                </a:solidFill>
                <a:latin typeface="Meiryo UI" panose="020B0604030504040204" pitchFamily="50" charset="-128"/>
                <a:ea typeface="Meiryo UI" panose="020B0604030504040204" pitchFamily="50" charset="-128"/>
              </a:rPr>
              <a:t>は、車齢０～ </a:t>
            </a:r>
            <a:r>
              <a:rPr lang="en-US" altLang="ja-JP" b="1" dirty="0">
                <a:solidFill>
                  <a:schemeClr val="bg1"/>
                </a:solidFill>
                <a:latin typeface="Meiryo UI" panose="020B0604030504040204" pitchFamily="50" charset="-128"/>
                <a:ea typeface="Meiryo UI" panose="020B0604030504040204" pitchFamily="50" charset="-128"/>
              </a:rPr>
              <a:t>1.25</a:t>
            </a:r>
            <a:r>
              <a:rPr lang="ja-JP" altLang="en-US" b="1" dirty="0">
                <a:solidFill>
                  <a:schemeClr val="bg1"/>
                </a:solidFill>
                <a:latin typeface="Meiryo UI" panose="020B0604030504040204" pitchFamily="50" charset="-128"/>
                <a:ea typeface="Meiryo UI" panose="020B0604030504040204" pitchFamily="50" charset="-128"/>
              </a:rPr>
              <a:t>年が３万台（９％）、車齢７年以上が</a:t>
            </a:r>
            <a:r>
              <a:rPr lang="en-US" altLang="ja-JP" b="1" dirty="0">
                <a:solidFill>
                  <a:schemeClr val="bg1"/>
                </a:solidFill>
                <a:latin typeface="Meiryo UI" panose="020B0604030504040204" pitchFamily="50" charset="-128"/>
                <a:ea typeface="Meiryo UI" panose="020B0604030504040204" pitchFamily="50" charset="-128"/>
              </a:rPr>
              <a:t>18</a:t>
            </a:r>
            <a:r>
              <a:rPr lang="ja-JP" altLang="en-US" b="1" dirty="0">
                <a:solidFill>
                  <a:schemeClr val="bg1"/>
                </a:solidFill>
                <a:latin typeface="Meiryo UI" panose="020B0604030504040204" pitchFamily="50" charset="-128"/>
                <a:ea typeface="Meiryo UI" panose="020B0604030504040204" pitchFamily="50" charset="-128"/>
              </a:rPr>
              <a:t>万台（</a:t>
            </a:r>
            <a:r>
              <a:rPr lang="en-US" altLang="ja-JP" b="1" dirty="0">
                <a:solidFill>
                  <a:schemeClr val="bg1"/>
                </a:solidFill>
                <a:latin typeface="Meiryo UI" panose="020B0604030504040204" pitchFamily="50" charset="-128"/>
                <a:ea typeface="Meiryo UI" panose="020B0604030504040204" pitchFamily="50" charset="-128"/>
              </a:rPr>
              <a:t>54</a:t>
            </a:r>
            <a:r>
              <a:rPr lang="ja-JP" altLang="en-US" b="1" dirty="0">
                <a:solidFill>
                  <a:schemeClr val="bg1"/>
                </a:solidFill>
                <a:latin typeface="Meiryo UI" panose="020B0604030504040204" pitchFamily="50" charset="-128"/>
                <a:ea typeface="Meiryo UI" panose="020B0604030504040204" pitchFamily="50" charset="-128"/>
              </a:rPr>
              <a:t>％）</a:t>
            </a:r>
          </a:p>
        </p:txBody>
      </p:sp>
      <p:pic>
        <p:nvPicPr>
          <p:cNvPr id="2" name="図 1"/>
          <p:cNvPicPr>
            <a:picLocks noChangeAspect="1"/>
          </p:cNvPicPr>
          <p:nvPr/>
        </p:nvPicPr>
        <p:blipFill>
          <a:blip r:embed="rId3"/>
          <a:stretch>
            <a:fillRect/>
          </a:stretch>
        </p:blipFill>
        <p:spPr>
          <a:xfrm>
            <a:off x="573786" y="1605060"/>
            <a:ext cx="8422209" cy="4074000"/>
          </a:xfrm>
          <a:prstGeom prst="rect">
            <a:avLst/>
          </a:prstGeom>
        </p:spPr>
      </p:pic>
    </p:spTree>
    <p:extLst>
      <p:ext uri="{BB962C8B-B14F-4D97-AF65-F5344CB8AC3E}">
        <p14:creationId xmlns:p14="http://schemas.microsoft.com/office/powerpoint/2010/main" val="443055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0" y="-4784"/>
            <a:ext cx="9144000" cy="502090"/>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４</a:t>
            </a:r>
            <a:r>
              <a:rPr lang="en-US" altLang="ja-JP" sz="2400" b="1" spc="675" dirty="0">
                <a:solidFill>
                  <a:schemeClr val="bg1"/>
                </a:solidFill>
                <a:latin typeface="Meiryo UI" panose="020B0604030504040204" pitchFamily="50" charset="-128"/>
                <a:ea typeface="Meiryo UI" panose="020B0604030504040204" pitchFamily="50" charset="-128"/>
              </a:rPr>
              <a:t>.</a:t>
            </a:r>
            <a:r>
              <a:rPr lang="zh-TW" altLang="en-US" sz="2400" b="1" spc="675" dirty="0">
                <a:solidFill>
                  <a:schemeClr val="bg1"/>
                </a:solidFill>
                <a:latin typeface="Meiryo UI" panose="020B0604030504040204" pitchFamily="50" charset="-128"/>
                <a:ea typeface="Meiryo UI" panose="020B0604030504040204" pitchFamily="50" charset="-128"/>
              </a:rPr>
              <a:t>燃料別自動車保有台数</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7E134BAB-C993-4D25-8F84-680FE356BCED}"/>
              </a:ext>
            </a:extLst>
          </p:cNvPr>
          <p:cNvSpPr/>
          <p:nvPr/>
        </p:nvSpPr>
        <p:spPr>
          <a:xfrm>
            <a:off x="206191" y="593319"/>
            <a:ext cx="8731617" cy="108996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r>
              <a:rPr lang="ja-JP" altLang="en-US" b="1" dirty="0">
                <a:solidFill>
                  <a:schemeClr val="bg1"/>
                </a:solidFill>
                <a:latin typeface="Meiryo UI" panose="020B0604030504040204" pitchFamily="50" charset="-128"/>
                <a:ea typeface="Meiryo UI" panose="020B0604030504040204" pitchFamily="50" charset="-128"/>
              </a:rPr>
              <a:t> 令和３年度の府内の乗用車ではガソリン自動車は</a:t>
            </a:r>
            <a:r>
              <a:rPr lang="en-US" altLang="ja-JP" b="1" dirty="0">
                <a:solidFill>
                  <a:schemeClr val="bg1"/>
                </a:solidFill>
                <a:latin typeface="Meiryo UI" panose="020B0604030504040204" pitchFamily="50" charset="-128"/>
                <a:ea typeface="Meiryo UI" panose="020B0604030504040204" pitchFamily="50" charset="-128"/>
              </a:rPr>
              <a:t>130</a:t>
            </a:r>
            <a:r>
              <a:rPr lang="ja-JP" altLang="en-US" b="1" dirty="0">
                <a:solidFill>
                  <a:schemeClr val="bg1"/>
                </a:solidFill>
                <a:latin typeface="Meiryo UI" panose="020B0604030504040204" pitchFamily="50" charset="-128"/>
                <a:ea typeface="Meiryo UI" panose="020B0604030504040204" pitchFamily="50" charset="-128"/>
              </a:rPr>
              <a:t>万台（</a:t>
            </a:r>
            <a:r>
              <a:rPr lang="en-US" altLang="ja-JP" b="1" dirty="0">
                <a:solidFill>
                  <a:schemeClr val="bg1"/>
                </a:solidFill>
                <a:latin typeface="Meiryo UI" panose="020B0604030504040204" pitchFamily="50" charset="-128"/>
                <a:ea typeface="Meiryo UI" panose="020B0604030504040204" pitchFamily="50" charset="-128"/>
              </a:rPr>
              <a:t>67</a:t>
            </a:r>
            <a:r>
              <a:rPr lang="ja-JP" altLang="en-US" b="1" dirty="0">
                <a:solidFill>
                  <a:schemeClr val="bg1"/>
                </a:solidFill>
                <a:latin typeface="Meiryo UI" panose="020B0604030504040204" pitchFamily="50" charset="-128"/>
                <a:ea typeface="Meiryo UI" panose="020B0604030504040204" pitchFamily="50" charset="-128"/>
              </a:rPr>
              <a:t>％）、ディーゼル自動車は７万台 （４％）。貨物車</a:t>
            </a:r>
            <a:r>
              <a:rPr lang="en-US" altLang="ja-JP" b="1" dirty="0">
                <a:solidFill>
                  <a:schemeClr val="bg1"/>
                </a:solidFill>
                <a:latin typeface="Meiryo UI" panose="020B0604030504040204" pitchFamily="50" charset="-128"/>
                <a:ea typeface="Meiryo UI" panose="020B0604030504040204" pitchFamily="50" charset="-128"/>
              </a:rPr>
              <a:t>34</a:t>
            </a:r>
            <a:r>
              <a:rPr lang="ja-JP" altLang="en-US" b="1" dirty="0">
                <a:solidFill>
                  <a:schemeClr val="bg1"/>
                </a:solidFill>
                <a:latin typeface="Meiryo UI" panose="020B0604030504040204" pitchFamily="50" charset="-128"/>
                <a:ea typeface="Meiryo UI" panose="020B0604030504040204" pitchFamily="50" charset="-128"/>
              </a:rPr>
              <a:t>万台のうち、ディーゼル自動車は</a:t>
            </a:r>
            <a:r>
              <a:rPr lang="en-US" altLang="ja-JP" b="1" dirty="0">
                <a:solidFill>
                  <a:schemeClr val="bg1"/>
                </a:solidFill>
                <a:latin typeface="Meiryo UI" panose="020B0604030504040204" pitchFamily="50" charset="-128"/>
                <a:ea typeface="Meiryo UI" panose="020B0604030504040204" pitchFamily="50" charset="-128"/>
              </a:rPr>
              <a:t>20</a:t>
            </a:r>
            <a:r>
              <a:rPr lang="ja-JP" altLang="en-US" b="1" dirty="0">
                <a:solidFill>
                  <a:schemeClr val="bg1"/>
                </a:solidFill>
                <a:latin typeface="Meiryo UI" panose="020B0604030504040204" pitchFamily="50" charset="-128"/>
                <a:ea typeface="Meiryo UI" panose="020B0604030504040204" pitchFamily="50" charset="-128"/>
              </a:rPr>
              <a:t>万台（</a:t>
            </a:r>
            <a:r>
              <a:rPr lang="en-US" altLang="ja-JP" b="1" dirty="0">
                <a:solidFill>
                  <a:schemeClr val="bg1"/>
                </a:solidFill>
                <a:latin typeface="Meiryo UI" panose="020B0604030504040204" pitchFamily="50" charset="-128"/>
                <a:ea typeface="Meiryo UI" panose="020B0604030504040204" pitchFamily="50" charset="-128"/>
              </a:rPr>
              <a:t>59</a:t>
            </a:r>
            <a:r>
              <a:rPr lang="ja-JP" altLang="en-US" b="1" dirty="0">
                <a:solidFill>
                  <a:schemeClr val="bg1"/>
                </a:solidFill>
                <a:latin typeface="Meiryo UI" panose="020B0604030504040204" pitchFamily="50" charset="-128"/>
                <a:ea typeface="Meiryo UI" panose="020B0604030504040204" pitchFamily="50" charset="-128"/>
              </a:rPr>
              <a:t>％）、ガソリン自動車は</a:t>
            </a:r>
            <a:r>
              <a:rPr lang="en-US" altLang="ja-JP" b="1" dirty="0">
                <a:solidFill>
                  <a:schemeClr val="bg1"/>
                </a:solidFill>
                <a:latin typeface="Meiryo UI" panose="020B0604030504040204" pitchFamily="50" charset="-128"/>
                <a:ea typeface="Meiryo UI" panose="020B0604030504040204" pitchFamily="50" charset="-128"/>
              </a:rPr>
              <a:t>12</a:t>
            </a:r>
            <a:r>
              <a:rPr lang="ja-JP" altLang="en-US" b="1" dirty="0">
                <a:solidFill>
                  <a:schemeClr val="bg1"/>
                </a:solidFill>
                <a:latin typeface="Meiryo UI" panose="020B0604030504040204" pitchFamily="50" charset="-128"/>
                <a:ea typeface="Meiryo UI" panose="020B0604030504040204" pitchFamily="50" charset="-128"/>
              </a:rPr>
              <a:t>万台（</a:t>
            </a:r>
            <a:r>
              <a:rPr lang="en-US" altLang="ja-JP" b="1" dirty="0">
                <a:solidFill>
                  <a:schemeClr val="bg1"/>
                </a:solidFill>
                <a:latin typeface="Meiryo UI" panose="020B0604030504040204" pitchFamily="50" charset="-128"/>
                <a:ea typeface="Meiryo UI" panose="020B0604030504040204" pitchFamily="50" charset="-128"/>
              </a:rPr>
              <a:t>36</a:t>
            </a:r>
            <a:r>
              <a:rPr lang="ja-JP" altLang="en-US" b="1" dirty="0">
                <a:solidFill>
                  <a:schemeClr val="bg1"/>
                </a:solidFill>
                <a:latin typeface="Meiryo UI" panose="020B0604030504040204" pitchFamily="50" charset="-128"/>
                <a:ea typeface="Meiryo UI" panose="020B0604030504040204" pitchFamily="50" charset="-128"/>
              </a:rPr>
              <a:t>％）</a:t>
            </a:r>
          </a:p>
        </p:txBody>
      </p:sp>
      <p:graphicFrame>
        <p:nvGraphicFramePr>
          <p:cNvPr id="11" name="表 10">
            <a:extLst>
              <a:ext uri="{FF2B5EF4-FFF2-40B4-BE49-F238E27FC236}">
                <a16:creationId xmlns:a16="http://schemas.microsoft.com/office/drawing/2014/main" id="{EDEE2D2D-4A9F-4A06-895E-75AE8C7C6DF4}"/>
              </a:ext>
            </a:extLst>
          </p:cNvPr>
          <p:cNvGraphicFramePr>
            <a:graphicFrameLocks noGrp="1"/>
          </p:cNvGraphicFramePr>
          <p:nvPr>
            <p:extLst>
              <p:ext uri="{D42A27DB-BD31-4B8C-83A1-F6EECF244321}">
                <p14:modId xmlns:p14="http://schemas.microsoft.com/office/powerpoint/2010/main" val="373991908"/>
              </p:ext>
            </p:extLst>
          </p:nvPr>
        </p:nvGraphicFramePr>
        <p:xfrm>
          <a:off x="912554" y="2255061"/>
          <a:ext cx="7285637" cy="4134476"/>
        </p:xfrm>
        <a:graphic>
          <a:graphicData uri="http://schemas.openxmlformats.org/drawingml/2006/table">
            <a:tbl>
              <a:tblPr>
                <a:tableStyleId>{5C22544A-7EE6-4342-B048-85BDC9FD1C3A}</a:tableStyleId>
              </a:tblPr>
              <a:tblGrid>
                <a:gridCol w="258536">
                  <a:extLst>
                    <a:ext uri="{9D8B030D-6E8A-4147-A177-3AD203B41FA5}">
                      <a16:colId xmlns:a16="http://schemas.microsoft.com/office/drawing/2014/main" val="20000"/>
                    </a:ext>
                  </a:extLst>
                </a:gridCol>
                <a:gridCol w="2176083">
                  <a:extLst>
                    <a:ext uri="{9D8B030D-6E8A-4147-A177-3AD203B41FA5}">
                      <a16:colId xmlns:a16="http://schemas.microsoft.com/office/drawing/2014/main" val="20001"/>
                    </a:ext>
                  </a:extLst>
                </a:gridCol>
                <a:gridCol w="1048810">
                  <a:extLst>
                    <a:ext uri="{9D8B030D-6E8A-4147-A177-3AD203B41FA5}">
                      <a16:colId xmlns:a16="http://schemas.microsoft.com/office/drawing/2014/main" val="2392090139"/>
                    </a:ext>
                  </a:extLst>
                </a:gridCol>
                <a:gridCol w="928914">
                  <a:extLst>
                    <a:ext uri="{9D8B030D-6E8A-4147-A177-3AD203B41FA5}">
                      <a16:colId xmlns:a16="http://schemas.microsoft.com/office/drawing/2014/main" val="2469122206"/>
                    </a:ext>
                  </a:extLst>
                </a:gridCol>
                <a:gridCol w="885371">
                  <a:extLst>
                    <a:ext uri="{9D8B030D-6E8A-4147-A177-3AD203B41FA5}">
                      <a16:colId xmlns:a16="http://schemas.microsoft.com/office/drawing/2014/main" val="4274032330"/>
                    </a:ext>
                  </a:extLst>
                </a:gridCol>
                <a:gridCol w="1030515">
                  <a:extLst>
                    <a:ext uri="{9D8B030D-6E8A-4147-A177-3AD203B41FA5}">
                      <a16:colId xmlns:a16="http://schemas.microsoft.com/office/drawing/2014/main" val="772580093"/>
                    </a:ext>
                  </a:extLst>
                </a:gridCol>
                <a:gridCol w="957408">
                  <a:extLst>
                    <a:ext uri="{9D8B030D-6E8A-4147-A177-3AD203B41FA5}">
                      <a16:colId xmlns:a16="http://schemas.microsoft.com/office/drawing/2014/main" val="1169737612"/>
                    </a:ext>
                  </a:extLst>
                </a:gridCol>
              </a:tblGrid>
              <a:tr h="485103">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（単位：千台）</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a:txBody>
                    <a:bodyPr/>
                    <a:lstStyle/>
                    <a:p>
                      <a:pPr algn="ctr" fontAlgn="ctr"/>
                      <a:r>
                        <a:rPr lang="ja-JP" altLang="en-US" sz="1600" b="1" u="none" strike="noStrike" dirty="0">
                          <a:effectLst/>
                          <a:latin typeface="Meiryo UI" panose="020B0604030504040204" pitchFamily="50" charset="-128"/>
                          <a:ea typeface="Meiryo UI" panose="020B0604030504040204" pitchFamily="50" charset="-128"/>
                        </a:rPr>
                        <a:t>乗用</a:t>
                      </a:r>
                      <a:endParaRPr lang="en-US" altLang="ja-JP" sz="1600" b="1" u="none" strike="noStrike" dirty="0">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貨物</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乗合</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特種</a:t>
                      </a: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殊</a:t>
                      </a: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ja-JP" altLang="en-US" sz="1600" b="1" u="none" strike="noStrike" dirty="0">
                          <a:effectLst/>
                          <a:latin typeface="Meiryo UI" panose="020B0604030504040204" pitchFamily="50" charset="-128"/>
                          <a:ea typeface="Meiryo UI" panose="020B0604030504040204" pitchFamily="50" charset="-128"/>
                        </a:rPr>
                        <a:t>合計</a:t>
                      </a:r>
                      <a:endParaRPr lang="en-US" altLang="ja-JP" sz="1600" b="1" u="none" strike="noStrike" dirty="0">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280721">
                <a:tc gridSpan="7">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u="none" strike="noStrike" dirty="0">
                          <a:effectLst/>
                          <a:latin typeface="Meiryo UI" panose="020B0604030504040204" pitchFamily="50" charset="-128"/>
                          <a:ea typeface="Meiryo UI" panose="020B0604030504040204" pitchFamily="50" charset="-128"/>
                        </a:rPr>
                        <a:t>　ガソリン</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hMerge="1">
                  <a:txBody>
                    <a:bodyPr/>
                    <a:lstStyle/>
                    <a:p>
                      <a:pPr algn="l" fontAlgn="ctr">
                        <a:lnSpc>
                          <a:spcPct val="200000"/>
                        </a:lnSpc>
                      </a:pP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280721">
                <a:tc>
                  <a:txBody>
                    <a:bodyPr/>
                    <a:lstStyle/>
                    <a:p>
                      <a:endParaRPr kumimoji="1" lang="ja-JP" altLang="en-US" sz="1600" dirty="0"/>
                    </a:p>
                  </a:txBody>
                  <a:tcPr marL="7348" marR="7348" marT="7348" marB="0"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l" fontAlgn="ctr">
                        <a:lnSpc>
                          <a:spcPct val="100000"/>
                        </a:lnSpc>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 H21</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年度（基準年度）</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indent="0" algn="r" defTabSz="850900" fontAlgn="ctr">
                        <a:lnSpc>
                          <a:spcPct val="100000"/>
                        </a:lnSpc>
                        <a:spcBef>
                          <a:spcPts val="0"/>
                        </a:spcBef>
                        <a:spcAft>
                          <a:spcPts val="0"/>
                        </a:spcAft>
                        <a:tabLst>
                          <a:tab pos="1879600" algn="l"/>
                        </a:tabLs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1,969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indent="0" algn="r" defTabSz="850900" fontAlgn="ctr">
                        <a:lnSpc>
                          <a:spcPct val="100000"/>
                        </a:lnSpc>
                        <a:spcBef>
                          <a:spcPts val="0"/>
                        </a:spcBef>
                        <a:spcAft>
                          <a:spcPts val="0"/>
                        </a:spcAft>
                        <a:tabLst>
                          <a:tab pos="1879600" algn="l"/>
                        </a:tabLs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141</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indent="0" algn="r" defTabSz="850900" fontAlgn="ctr">
                        <a:lnSpc>
                          <a:spcPct val="100000"/>
                        </a:lnSpc>
                        <a:spcBef>
                          <a:spcPts val="0"/>
                        </a:spcBef>
                        <a:spcAft>
                          <a:spcPts val="0"/>
                        </a:spcAft>
                        <a:tabLst>
                          <a:tab pos="1879600" algn="l"/>
                        </a:tabLs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indent="0" algn="r" defTabSz="850900" fontAlgn="ctr">
                        <a:lnSpc>
                          <a:spcPct val="100000"/>
                        </a:lnSpc>
                        <a:spcBef>
                          <a:spcPts val="0"/>
                        </a:spcBef>
                        <a:spcAft>
                          <a:spcPts val="0"/>
                        </a:spcAft>
                        <a:tabLst>
                          <a:tab pos="1879600" algn="l"/>
                        </a:tabLs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16</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0"/>
                        </a:spcBef>
                        <a:spcAft>
                          <a:spcPts val="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2,125</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4139907"/>
                  </a:ext>
                </a:extLst>
              </a:tr>
              <a:tr h="280721">
                <a:tc>
                  <a:txBody>
                    <a:bodyPr/>
                    <a:lstStyle/>
                    <a:p>
                      <a:endParaRPr kumimoji="1" lang="ja-JP" altLang="en-US" sz="1600" dirty="0"/>
                    </a:p>
                  </a:txBody>
                  <a:tcPr marL="7348" marR="7348" marT="7348" marB="0"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l" fontAlgn="ctr">
                        <a:lnSpc>
                          <a:spcPct val="100000"/>
                        </a:lnSpc>
                      </a:pPr>
                      <a:r>
                        <a:rPr lang="ja-JP" altLang="en-US" sz="1600" b="1" u="none" strike="noStrike" dirty="0">
                          <a:effectLst/>
                          <a:latin typeface="Meiryo UI" panose="020B0604030504040204" pitchFamily="50" charset="-128"/>
                          <a:ea typeface="Meiryo UI" panose="020B0604030504040204" pitchFamily="50" charset="-128"/>
                        </a:rPr>
                        <a:t> </a:t>
                      </a:r>
                      <a:r>
                        <a:rPr lang="en-US" altLang="ja-JP" sz="1600" b="1" u="none" strike="noStrike" dirty="0">
                          <a:effectLst/>
                          <a:latin typeface="Meiryo UI" panose="020B0604030504040204" pitchFamily="50" charset="-128"/>
                          <a:ea typeface="Meiryo UI" panose="020B0604030504040204" pitchFamily="50" charset="-128"/>
                        </a:rPr>
                        <a:t>R3</a:t>
                      </a:r>
                      <a:r>
                        <a:rPr lang="ja-JP" altLang="en-US" sz="1600" b="1" u="none" strike="noStrike" dirty="0">
                          <a:effectLst/>
                          <a:latin typeface="Meiryo UI" panose="020B0604030504040204" pitchFamily="50" charset="-128"/>
                          <a:ea typeface="Meiryo UI" panose="020B0604030504040204" pitchFamily="50" charset="-128"/>
                        </a:rPr>
                        <a:t>年度</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1,301</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119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18</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1,440</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80721">
                <a:tc gridSpan="7">
                  <a:txBody>
                    <a:bodyPr/>
                    <a:lstStyle/>
                    <a:p>
                      <a:pPr>
                        <a:lnSpc>
                          <a:spcPct val="100000"/>
                        </a:lnSpc>
                      </a:pPr>
                      <a:r>
                        <a:rPr kumimoji="1" lang="ja-JP" altLang="en-US" sz="1600" b="1" dirty="0">
                          <a:latin typeface="Meiryo UI" panose="020B0604030504040204" pitchFamily="50" charset="-128"/>
                          <a:ea typeface="Meiryo UI" panose="020B0604030504040204" pitchFamily="50" charset="-128"/>
                        </a:rPr>
                        <a:t>　軽油</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hMerge="1">
                  <a:txBody>
                    <a:bodyPr/>
                    <a:lstStyle/>
                    <a:p>
                      <a:pPr algn="l" fontAlgn="ctr">
                        <a:lnSpc>
                          <a:spcPct val="200000"/>
                        </a:lnSpc>
                      </a:pP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280721">
                <a:tc>
                  <a:txBody>
                    <a:bodyPr/>
                    <a:lstStyle/>
                    <a:p>
                      <a:pPr algn="ctr" fontAlgn="ct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l" fontAlgn="ctr">
                        <a:lnSpc>
                          <a:spcPct val="100000"/>
                        </a:lnSpc>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 H21</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年度（基準年度）</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8</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171</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8</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45</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233</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38523778"/>
                  </a:ext>
                </a:extLst>
              </a:tr>
              <a:tr h="280721">
                <a:tc>
                  <a:txBody>
                    <a:bodyPr/>
                    <a:lstStyle/>
                    <a:p>
                      <a:pPr algn="ctr" fontAlgn="ct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l" fontAlgn="ctr">
                        <a:lnSpc>
                          <a:spcPct val="100000"/>
                        </a:lnSpc>
                      </a:pPr>
                      <a:r>
                        <a:rPr lang="ja-JP" altLang="en-US" sz="1600" b="1" u="none" strike="noStrike" dirty="0">
                          <a:effectLst/>
                          <a:latin typeface="Meiryo UI" panose="020B0604030504040204" pitchFamily="50" charset="-128"/>
                          <a:ea typeface="Meiryo UI" panose="020B0604030504040204" pitchFamily="50" charset="-128"/>
                        </a:rPr>
                        <a:t> </a:t>
                      </a:r>
                      <a:r>
                        <a:rPr lang="en-US" altLang="ja-JP" sz="1600" b="1" u="none" strike="noStrike" dirty="0">
                          <a:effectLst/>
                          <a:latin typeface="Meiryo UI" panose="020B0604030504040204" pitchFamily="50" charset="-128"/>
                          <a:ea typeface="Meiryo UI" panose="020B0604030504040204" pitchFamily="50" charset="-128"/>
                        </a:rPr>
                        <a:t>R3</a:t>
                      </a:r>
                      <a:r>
                        <a:rPr lang="ja-JP" altLang="en-US" sz="1600" b="1" u="none" strike="noStrike" dirty="0">
                          <a:effectLst/>
                          <a:latin typeface="Meiryo UI" panose="020B0604030504040204" pitchFamily="50" charset="-128"/>
                          <a:ea typeface="Meiryo UI" panose="020B0604030504040204" pitchFamily="50" charset="-128"/>
                        </a:rPr>
                        <a:t>年度</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73</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196</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53</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332</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80721">
                <a:tc gridSpan="7">
                  <a:txBody>
                    <a:bodyPr/>
                    <a:lstStyle/>
                    <a:p>
                      <a:pPr algn="l" fontAlgn="ctr">
                        <a:lnSpc>
                          <a:spcPct val="100000"/>
                        </a:lnSpc>
                      </a:pP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　その他</a:t>
                      </a: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LPG, </a:t>
                      </a: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電気</a:t>
                      </a: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ハイブリッド 等）</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13568962"/>
                  </a:ext>
                </a:extLst>
              </a:tr>
              <a:tr h="28072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l" fontAlgn="ctr">
                        <a:lnSpc>
                          <a:spcPct val="100000"/>
                        </a:lnSpc>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 H21</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年度（基準年度）</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72</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15</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a:solidFill>
                            <a:srgbClr val="000000"/>
                          </a:solidFill>
                          <a:effectLst/>
                          <a:latin typeface="Meiryo UI" panose="020B0604030504040204" pitchFamily="50" charset="-128"/>
                          <a:ea typeface="Meiryo UI" panose="020B0604030504040204" pitchFamily="50" charset="-128"/>
                        </a:rPr>
                        <a:t>0.3</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4</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92</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0155641"/>
                  </a:ext>
                </a:extLst>
              </a:tr>
              <a:tr h="28072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l" fontAlgn="ctr">
                        <a:lnSpc>
                          <a:spcPct val="100000"/>
                        </a:lnSpc>
                      </a:pPr>
                      <a:r>
                        <a:rPr lang="ja-JP" altLang="en-US" sz="1600" b="1" u="none" strike="noStrike" dirty="0">
                          <a:effectLst/>
                          <a:latin typeface="Meiryo UI" panose="020B0604030504040204" pitchFamily="50" charset="-128"/>
                          <a:ea typeface="Meiryo UI" panose="020B0604030504040204" pitchFamily="50" charset="-128"/>
                        </a:rPr>
                        <a:t> </a:t>
                      </a:r>
                      <a:r>
                        <a:rPr lang="en-US" altLang="ja-JP" sz="1600" b="1" u="none" strike="noStrike" dirty="0">
                          <a:effectLst/>
                          <a:latin typeface="Meiryo UI" panose="020B0604030504040204" pitchFamily="50" charset="-128"/>
                          <a:ea typeface="Meiryo UI" panose="020B0604030504040204" pitchFamily="50" charset="-128"/>
                        </a:rPr>
                        <a:t>R3</a:t>
                      </a:r>
                      <a:r>
                        <a:rPr lang="ja-JP" altLang="en-US" sz="1600" b="1" u="none" strike="noStrike" dirty="0">
                          <a:effectLst/>
                          <a:latin typeface="Meiryo UI" panose="020B0604030504040204" pitchFamily="50" charset="-128"/>
                          <a:ea typeface="Meiryo UI" panose="020B0604030504040204" pitchFamily="50" charset="-128"/>
                        </a:rPr>
                        <a:t>年度</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573</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20</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0.1</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5</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598</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6662880"/>
                  </a:ext>
                </a:extLst>
              </a:tr>
              <a:tr h="280721">
                <a:tc gridSpan="7">
                  <a:txBody>
                    <a:bodyPr/>
                    <a:lstStyle/>
                    <a:p>
                      <a:pPr marL="0" indent="1071563" algn="l" fontAlgn="ctr">
                        <a:lnSpc>
                          <a:spcPct val="100000"/>
                        </a:lnSpc>
                      </a:pPr>
                      <a:r>
                        <a:rPr lang="ja-JP" altLang="en-US" sz="1600" b="1" u="none" strike="noStrike" dirty="0">
                          <a:effectLst/>
                          <a:latin typeface="Meiryo UI" panose="020B0604030504040204" pitchFamily="50" charset="-128"/>
                          <a:ea typeface="Meiryo UI" panose="020B0604030504040204" pitchFamily="50" charset="-128"/>
                        </a:rPr>
                        <a:t>計</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2"/>
                  </a:ext>
                </a:extLst>
              </a:tr>
              <a:tr h="28072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bg1"/>
                    </a:solidFill>
                  </a:tcPr>
                </a:tc>
                <a:tc>
                  <a:txBody>
                    <a:bodyPr/>
                    <a:lstStyle/>
                    <a:p>
                      <a:pPr algn="l" fontAlgn="ctr">
                        <a:lnSpc>
                          <a:spcPct val="100000"/>
                        </a:lnSpc>
                      </a:pPr>
                      <a:r>
                        <a:rPr lang="en-US" altLang="ja-JP" sz="1600" b="1" i="0" u="none" strike="noStrike" dirty="0">
                          <a:solidFill>
                            <a:srgbClr val="000000"/>
                          </a:solidFill>
                          <a:effectLst/>
                          <a:latin typeface="Meiryo UI" panose="020B0604030504040204" pitchFamily="50" charset="-128"/>
                          <a:ea typeface="Meiryo UI" panose="020B0604030504040204" pitchFamily="50" charset="-128"/>
                        </a:rPr>
                        <a:t> H21</a:t>
                      </a: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年度（基準年度）</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2,049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327</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66</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2,450</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7633855"/>
                  </a:ext>
                </a:extLst>
              </a:tr>
              <a:tr h="28072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bg1"/>
                    </a:solidFill>
                  </a:tcPr>
                </a:tc>
                <a:tc>
                  <a:txBody>
                    <a:bodyPr/>
                    <a:lstStyle/>
                    <a:p>
                      <a:pPr algn="l" fontAlgn="ctr">
                        <a:lnSpc>
                          <a:spcPct val="100000"/>
                        </a:lnSpc>
                      </a:pPr>
                      <a:r>
                        <a:rPr lang="ja-JP" altLang="en-US" sz="1600" b="1" u="none" strike="noStrike" dirty="0">
                          <a:effectLst/>
                          <a:latin typeface="Meiryo UI" panose="020B0604030504040204" pitchFamily="50" charset="-128"/>
                          <a:ea typeface="Meiryo UI" panose="020B0604030504040204" pitchFamily="50" charset="-128"/>
                        </a:rPr>
                        <a:t> </a:t>
                      </a:r>
                      <a:r>
                        <a:rPr lang="en-US" altLang="ja-JP" sz="1600" b="1" u="none" strike="noStrike" dirty="0">
                          <a:effectLst/>
                          <a:latin typeface="Meiryo UI" panose="020B0604030504040204" pitchFamily="50" charset="-128"/>
                          <a:ea typeface="Meiryo UI" panose="020B0604030504040204" pitchFamily="50" charset="-128"/>
                        </a:rPr>
                        <a:t>R3</a:t>
                      </a:r>
                      <a:r>
                        <a:rPr lang="ja-JP" altLang="en-US" sz="1600" b="1" u="none" strike="noStrike" dirty="0">
                          <a:effectLst/>
                          <a:latin typeface="Meiryo UI" panose="020B0604030504040204" pitchFamily="50" charset="-128"/>
                          <a:ea typeface="Meiryo UI" panose="020B0604030504040204" pitchFamily="50" charset="-128"/>
                        </a:rPr>
                        <a:t>年度</a:t>
                      </a: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1,948</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335</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10</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76</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fontAlgn="ctr">
                        <a:lnSpc>
                          <a:spcPct val="100000"/>
                        </a:lnSpc>
                        <a:spcBef>
                          <a:spcPts val="600"/>
                        </a:spcBef>
                        <a:spcAft>
                          <a:spcPts val="600"/>
                        </a:spcAft>
                      </a:pP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2,369</a:t>
                      </a: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375891"/>
                  </a:ext>
                </a:extLst>
              </a:tr>
              <a:tr h="28072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600" b="1" i="0" u="none" strike="noStrike" dirty="0">
                        <a:solidFill>
                          <a:srgbClr val="000000"/>
                        </a:solidFill>
                        <a:effectLst/>
                        <a:latin typeface="Meiryo UI" panose="020B0604030504040204" pitchFamily="50" charset="-128"/>
                        <a:ea typeface="Meiryo UI" panose="020B0604030504040204" pitchFamily="50" charset="-128"/>
                      </a:endParaRP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基準年度比増減率</a:t>
                      </a:r>
                    </a:p>
                  </a:txBody>
                  <a:tcPr marL="7348" marR="7348"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ctr" latinLnBrk="0" hangingPunct="1">
                        <a:lnSpc>
                          <a:spcPct val="100000"/>
                        </a:lnSpc>
                        <a:spcBef>
                          <a:spcPts val="600"/>
                        </a:spcBef>
                        <a:spcAft>
                          <a:spcPts val="600"/>
                        </a:spcAft>
                        <a:buClrTx/>
                        <a:buSzTx/>
                        <a:buFontTx/>
                        <a:buNone/>
                        <a:tabLst/>
                        <a:defRPr/>
                      </a:pPr>
                      <a:r>
                        <a:rPr lang="en-US" altLang="ja-JP" sz="1600" u="none" strike="noStrike" dirty="0">
                          <a:effectLst/>
                          <a:latin typeface="Meiryo UI" panose="020B0604030504040204" pitchFamily="50" charset="-128"/>
                          <a:ea typeface="Meiryo UI" panose="020B0604030504040204" pitchFamily="50" charset="-128"/>
                        </a:rPr>
                        <a:t>-4.9%</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ctr" latinLnBrk="0" hangingPunct="1">
                        <a:lnSpc>
                          <a:spcPct val="100000"/>
                        </a:lnSpc>
                        <a:spcBef>
                          <a:spcPts val="600"/>
                        </a:spcBef>
                        <a:spcAft>
                          <a:spcPts val="600"/>
                        </a:spcAft>
                        <a:buClrTx/>
                        <a:buSzTx/>
                        <a:buFontTx/>
                        <a:buNone/>
                        <a:tabLst/>
                        <a:defRPr/>
                      </a:pPr>
                      <a:r>
                        <a:rPr lang="en-US" altLang="ja-JP" sz="1600" u="none" strike="noStrike" dirty="0">
                          <a:effectLst/>
                          <a:latin typeface="Meiryo UI" panose="020B0604030504040204" pitchFamily="50" charset="-128"/>
                          <a:ea typeface="Meiryo UI" panose="020B0604030504040204" pitchFamily="50" charset="-128"/>
                        </a:rPr>
                        <a:t>2.6%</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ctr" latinLnBrk="0" hangingPunct="1">
                        <a:lnSpc>
                          <a:spcPct val="100000"/>
                        </a:lnSpc>
                        <a:spcBef>
                          <a:spcPts val="600"/>
                        </a:spcBef>
                        <a:spcAft>
                          <a:spcPts val="600"/>
                        </a:spcAft>
                        <a:buClrTx/>
                        <a:buSzTx/>
                        <a:buFontTx/>
                        <a:buNone/>
                        <a:tabLst/>
                        <a:defRPr/>
                      </a:pPr>
                      <a:r>
                        <a:rPr lang="en-US" altLang="ja-JP" sz="1600" u="none" strike="noStrike" dirty="0">
                          <a:effectLst/>
                          <a:latin typeface="Meiryo UI" panose="020B0604030504040204" pitchFamily="50" charset="-128"/>
                          <a:ea typeface="Meiryo UI" panose="020B0604030504040204" pitchFamily="50" charset="-128"/>
                        </a:rPr>
                        <a:t>11.0%</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ctr" latinLnBrk="0" hangingPunct="1">
                        <a:lnSpc>
                          <a:spcPct val="100000"/>
                        </a:lnSpc>
                        <a:spcBef>
                          <a:spcPts val="600"/>
                        </a:spcBef>
                        <a:spcAft>
                          <a:spcPts val="600"/>
                        </a:spcAft>
                        <a:buClrTx/>
                        <a:buSzTx/>
                        <a:buFontTx/>
                        <a:buNone/>
                        <a:tabLst/>
                        <a:defRPr/>
                      </a:pPr>
                      <a:r>
                        <a:rPr lang="en-US" altLang="ja-JP" sz="1600" u="none" strike="noStrike" dirty="0">
                          <a:effectLst/>
                          <a:latin typeface="Meiryo UI" panose="020B0604030504040204" pitchFamily="50" charset="-128"/>
                          <a:ea typeface="Meiryo UI" panose="020B0604030504040204" pitchFamily="50" charset="-128"/>
                        </a:rPr>
                        <a:t>16.4%</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ctr" latinLnBrk="0" hangingPunct="1">
                        <a:lnSpc>
                          <a:spcPct val="100000"/>
                        </a:lnSpc>
                        <a:spcBef>
                          <a:spcPts val="600"/>
                        </a:spcBef>
                        <a:spcAft>
                          <a:spcPts val="600"/>
                        </a:spcAft>
                        <a:buClrTx/>
                        <a:buSzTx/>
                        <a:buFontTx/>
                        <a:buNone/>
                        <a:tabLst/>
                        <a:defRPr/>
                      </a:pPr>
                      <a:r>
                        <a:rPr lang="en-US" altLang="ja-JP" sz="1600" u="none" strike="noStrike" dirty="0">
                          <a:effectLst/>
                          <a:latin typeface="Meiryo UI" panose="020B0604030504040204" pitchFamily="50" charset="-128"/>
                          <a:ea typeface="Meiryo UI" panose="020B0604030504040204" pitchFamily="50" charset="-128"/>
                        </a:rPr>
                        <a:t>-3.3%</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7348" marR="72000" marT="7348"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9326508"/>
                  </a:ext>
                </a:extLst>
              </a:tr>
            </a:tbl>
          </a:graphicData>
        </a:graphic>
      </p:graphicFrame>
      <p:sp>
        <p:nvSpPr>
          <p:cNvPr id="13" name="テキスト ボックス 12"/>
          <p:cNvSpPr txBox="1"/>
          <p:nvPr/>
        </p:nvSpPr>
        <p:spPr>
          <a:xfrm>
            <a:off x="7097976" y="6530724"/>
            <a:ext cx="1554673" cy="261610"/>
          </a:xfrm>
          <a:prstGeom prst="rect">
            <a:avLst/>
          </a:prstGeom>
          <a:noFill/>
          <a:ln>
            <a:solidFill>
              <a:schemeClr val="tx1"/>
            </a:solidFill>
            <a:prstDash val="sysDot"/>
          </a:ln>
        </p:spPr>
        <p:txBody>
          <a:bodyPr wrap="square" rtlCol="0">
            <a:spAutoFit/>
          </a:bodyPr>
          <a:lstStyle/>
          <a:p>
            <a:r>
              <a:rPr lang="ja-JP" altLang="en-US" sz="1100" dirty="0">
                <a:latin typeface="Meiryo UI" panose="020B0604030504040204" pitchFamily="50" charset="-128"/>
                <a:ea typeface="Meiryo UI" panose="020B0604030504040204" pitchFamily="50" charset="-128"/>
              </a:rPr>
              <a:t>（資料）</a:t>
            </a:r>
            <a:r>
              <a:rPr lang="zh-TW" altLang="en-US" sz="1100" dirty="0">
                <a:latin typeface="Meiryo UI" panose="020B0604030504040204" pitchFamily="50" charset="-128"/>
                <a:ea typeface="Meiryo UI" panose="020B0604030504040204" pitchFamily="50" charset="-128"/>
              </a:rPr>
              <a:t>近畿運輸局</a:t>
            </a:r>
            <a:endParaRPr kumimoji="1" lang="ja-JP" altLang="en-US" sz="11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5AB6DE1E-EB3B-4C93-8243-ECE94C4941A4}"/>
              </a:ext>
            </a:extLst>
          </p:cNvPr>
          <p:cNvSpPr txBox="1"/>
          <p:nvPr/>
        </p:nvSpPr>
        <p:spPr>
          <a:xfrm>
            <a:off x="1751615" y="1890702"/>
            <a:ext cx="6123697" cy="338554"/>
          </a:xfrm>
          <a:prstGeom prst="rect">
            <a:avLst/>
          </a:prstGeom>
          <a:noFill/>
          <a:ln>
            <a:noFill/>
          </a:ln>
        </p:spPr>
        <p:txBody>
          <a:bodyPr wrap="square" rtlCol="0">
            <a:spAutoFit/>
          </a:bodyPr>
          <a:lstStyle/>
          <a:p>
            <a:pPr algn="ctr">
              <a:spcBef>
                <a:spcPts val="600"/>
              </a:spcBef>
            </a:pPr>
            <a:r>
              <a:rPr lang="ja-JP" altLang="en-US" sz="1600" b="1" dirty="0">
                <a:latin typeface="Meiryo UI" panose="020B0604030504040204" pitchFamily="50" charset="-128"/>
                <a:ea typeface="Meiryo UI" panose="020B0604030504040204" pitchFamily="50" charset="-128"/>
              </a:rPr>
              <a:t>表</a:t>
            </a:r>
            <a:r>
              <a:rPr lang="en-US" altLang="ja-JP" sz="1600" b="1" dirty="0">
                <a:latin typeface="Meiryo UI" panose="020B0604030504040204" pitchFamily="50" charset="-128"/>
                <a:ea typeface="Meiryo UI" panose="020B0604030504040204" pitchFamily="50" charset="-128"/>
              </a:rPr>
              <a:t>3.</a:t>
            </a:r>
            <a:r>
              <a:rPr lang="ja-JP" altLang="en-US" sz="1600" b="1" dirty="0">
                <a:latin typeface="Meiryo UI" panose="020B0604030504040204" pitchFamily="50" charset="-128"/>
                <a:ea typeface="Meiryo UI" panose="020B0604030504040204" pitchFamily="50" charset="-128"/>
              </a:rPr>
              <a:t>大阪府域における</a:t>
            </a:r>
            <a:r>
              <a:rPr lang="zh-TW" altLang="en-US" sz="1600" b="1" dirty="0">
                <a:latin typeface="Meiryo UI" panose="020B0604030504040204" pitchFamily="50" charset="-128"/>
                <a:ea typeface="Meiryo UI" panose="020B0604030504040204" pitchFamily="50" charset="-128"/>
              </a:rPr>
              <a:t>燃料別自動車保有台数</a:t>
            </a:r>
            <a:r>
              <a:rPr lang="ja-JP" altLang="en-US" sz="1600" b="1" dirty="0">
                <a:latin typeface="Meiryo UI" panose="020B0604030504040204" pitchFamily="50" charset="-128"/>
                <a:ea typeface="Meiryo UI" panose="020B0604030504040204" pitchFamily="50" charset="-128"/>
              </a:rPr>
              <a:t>（軽自動車を除く）</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06584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4784"/>
            <a:ext cx="9144000" cy="502090"/>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５</a:t>
            </a:r>
            <a:r>
              <a:rPr lang="en-US" altLang="ja-JP" sz="2400" b="1" spc="675" dirty="0">
                <a:solidFill>
                  <a:schemeClr val="bg1"/>
                </a:solidFill>
                <a:latin typeface="Meiryo UI" panose="020B0604030504040204" pitchFamily="50" charset="-128"/>
                <a:ea typeface="Meiryo UI" panose="020B0604030504040204" pitchFamily="50" charset="-128"/>
              </a:rPr>
              <a:t>-1.</a:t>
            </a:r>
            <a:r>
              <a:rPr lang="ja-JP" altLang="en-US" sz="2400" b="1" spc="675" dirty="0">
                <a:solidFill>
                  <a:schemeClr val="bg1"/>
                </a:solidFill>
                <a:latin typeface="Meiryo UI" panose="020B0604030504040204" pitchFamily="50" charset="-128"/>
                <a:ea typeface="Meiryo UI" panose="020B0604030504040204" pitchFamily="50" charset="-128"/>
              </a:rPr>
              <a:t>物流の状況</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7E134BAB-C993-4D25-8F84-680FE356BCED}"/>
              </a:ext>
            </a:extLst>
          </p:cNvPr>
          <p:cNvSpPr/>
          <p:nvPr/>
        </p:nvSpPr>
        <p:spPr>
          <a:xfrm>
            <a:off x="134554" y="794044"/>
            <a:ext cx="8847995" cy="10989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r>
              <a:rPr lang="ja-JP" altLang="en-US" b="1" dirty="0">
                <a:solidFill>
                  <a:schemeClr val="bg1"/>
                </a:solidFill>
                <a:latin typeface="Meiryo UI" panose="020B0604030504040204" pitchFamily="50" charset="-128"/>
                <a:ea typeface="Meiryo UI" panose="020B0604030504040204" pitchFamily="50" charset="-128"/>
              </a:rPr>
              <a:t> 令和２年度において、府内を発着及び経由した貨物の輸送機関ごとの方向別輸送量及び構成比率は、府内から府内への輸送に自動車が</a:t>
            </a:r>
            <a:r>
              <a:rPr lang="en-US" altLang="ja-JP" b="1" dirty="0">
                <a:solidFill>
                  <a:schemeClr val="bg1"/>
                </a:solidFill>
                <a:latin typeface="Meiryo UI" panose="020B0604030504040204" pitchFamily="50" charset="-128"/>
                <a:ea typeface="Meiryo UI" panose="020B0604030504040204" pitchFamily="50" charset="-128"/>
              </a:rPr>
              <a:t>99</a:t>
            </a:r>
            <a:r>
              <a:rPr lang="ja-JP" altLang="en-US" b="1" dirty="0">
                <a:solidFill>
                  <a:schemeClr val="bg1"/>
                </a:solidFill>
                <a:latin typeface="Meiryo UI" panose="020B0604030504040204" pitchFamily="50" charset="-128"/>
                <a:ea typeface="Meiryo UI" panose="020B0604030504040204" pitchFamily="50" charset="-128"/>
              </a:rPr>
              <a:t>％以上を占める一方、府内から府外へ、府外から府内への輸送では船舶の輸送がそれぞれ</a:t>
            </a:r>
            <a:r>
              <a:rPr lang="en-US" altLang="ja-JP" b="1" dirty="0">
                <a:solidFill>
                  <a:schemeClr val="bg1"/>
                </a:solidFill>
                <a:latin typeface="Meiryo UI" panose="020B0604030504040204" pitchFamily="50" charset="-128"/>
                <a:ea typeface="Meiryo UI" panose="020B0604030504040204" pitchFamily="50" charset="-128"/>
              </a:rPr>
              <a:t>26</a:t>
            </a:r>
            <a:r>
              <a:rPr lang="ja-JP" altLang="en-US" b="1" dirty="0">
                <a:solidFill>
                  <a:schemeClr val="bg1"/>
                </a:solidFill>
                <a:latin typeface="Meiryo UI" panose="020B0604030504040204" pitchFamily="50" charset="-128"/>
                <a:ea typeface="Meiryo UI" panose="020B0604030504040204" pitchFamily="50" charset="-128"/>
              </a:rPr>
              <a:t>％、</a:t>
            </a:r>
            <a:r>
              <a:rPr lang="en-US" altLang="ja-JP" b="1" dirty="0">
                <a:solidFill>
                  <a:schemeClr val="bg1"/>
                </a:solidFill>
                <a:latin typeface="Meiryo UI" panose="020B0604030504040204" pitchFamily="50" charset="-128"/>
                <a:ea typeface="Meiryo UI" panose="020B0604030504040204" pitchFamily="50" charset="-128"/>
              </a:rPr>
              <a:t>41</a:t>
            </a:r>
            <a:r>
              <a:rPr lang="ja-JP" altLang="en-US" b="1" dirty="0">
                <a:solidFill>
                  <a:schemeClr val="bg1"/>
                </a:solidFill>
                <a:latin typeface="Meiryo UI" panose="020B0604030504040204" pitchFamily="50" charset="-128"/>
                <a:ea typeface="Meiryo UI" panose="020B0604030504040204" pitchFamily="50" charset="-128"/>
              </a:rPr>
              <a:t>％</a:t>
            </a:r>
            <a:endParaRPr lang="en-US" altLang="ja-JP" b="1" dirty="0">
              <a:solidFill>
                <a:schemeClr val="bg1"/>
              </a:solidFill>
              <a:latin typeface="Meiryo UI" panose="020B0604030504040204" pitchFamily="50" charset="-128"/>
              <a:ea typeface="Meiryo UI" panose="020B0604030504040204" pitchFamily="50" charset="-128"/>
            </a:endParaRPr>
          </a:p>
          <a:p>
            <a:pPr marL="93663" indent="-93663"/>
            <a:r>
              <a:rPr lang="ja-JP" altLang="en-US" sz="1600" b="1" dirty="0">
                <a:solidFill>
                  <a:schemeClr val="bg1"/>
                </a:solidFill>
                <a:latin typeface="Meiryo UI" panose="020B0604030504040204" pitchFamily="50" charset="-128"/>
                <a:ea typeface="Meiryo UI" panose="020B0604030504040204" pitchFamily="50" charset="-128"/>
              </a:rPr>
              <a:t>（貨物の全流動量：平成</a:t>
            </a:r>
            <a:r>
              <a:rPr lang="en-US" altLang="ja-JP" sz="1600" b="1" dirty="0">
                <a:solidFill>
                  <a:schemeClr val="bg1"/>
                </a:solidFill>
                <a:latin typeface="Meiryo UI" panose="020B0604030504040204" pitchFamily="50" charset="-128"/>
                <a:ea typeface="Meiryo UI" panose="020B0604030504040204" pitchFamily="50" charset="-128"/>
              </a:rPr>
              <a:t>21</a:t>
            </a:r>
            <a:r>
              <a:rPr lang="ja-JP" altLang="en-US" sz="1600" b="1" dirty="0">
                <a:solidFill>
                  <a:schemeClr val="bg1"/>
                </a:solidFill>
                <a:latin typeface="Meiryo UI" panose="020B0604030504040204" pitchFamily="50" charset="-128"/>
                <a:ea typeface="Meiryo UI" panose="020B0604030504040204" pitchFamily="50" charset="-128"/>
              </a:rPr>
              <a:t>年度 </a:t>
            </a:r>
            <a:r>
              <a:rPr lang="en-US" altLang="ja-JP" sz="1600" b="1" dirty="0">
                <a:solidFill>
                  <a:schemeClr val="bg1"/>
                </a:solidFill>
                <a:latin typeface="Meiryo UI" panose="020B0604030504040204" pitchFamily="50" charset="-128"/>
                <a:ea typeface="Meiryo UI" panose="020B0604030504040204" pitchFamily="50" charset="-128"/>
              </a:rPr>
              <a:t>376,199</a:t>
            </a:r>
            <a:r>
              <a:rPr lang="ja-JP" altLang="en-US" sz="1600" b="1" dirty="0">
                <a:solidFill>
                  <a:schemeClr val="bg1"/>
                </a:solidFill>
                <a:latin typeface="Meiryo UI" panose="020B0604030504040204" pitchFamily="50" charset="-128"/>
                <a:ea typeface="Meiryo UI" panose="020B0604030504040204" pitchFamily="50" charset="-128"/>
              </a:rPr>
              <a:t>千トン　→　令和２年度 </a:t>
            </a:r>
            <a:r>
              <a:rPr lang="en-US" altLang="ja-JP" sz="1600" b="1" dirty="0">
                <a:solidFill>
                  <a:schemeClr val="bg1"/>
                </a:solidFill>
                <a:latin typeface="Meiryo UI" panose="020B0604030504040204" pitchFamily="50" charset="-128"/>
                <a:ea typeface="Meiryo UI" panose="020B0604030504040204" pitchFamily="50" charset="-128"/>
              </a:rPr>
              <a:t>245,440</a:t>
            </a:r>
            <a:r>
              <a:rPr lang="ja-JP" altLang="en-US" sz="1600" b="1" dirty="0">
                <a:solidFill>
                  <a:schemeClr val="bg1"/>
                </a:solidFill>
                <a:latin typeface="Meiryo UI" panose="020B0604030504040204" pitchFamily="50" charset="-128"/>
                <a:ea typeface="Meiryo UI" panose="020B0604030504040204" pitchFamily="50" charset="-128"/>
              </a:rPr>
              <a:t>千トン）</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5FCDF7AA-0ED5-4DBA-902A-769F27B5D16A}"/>
              </a:ext>
            </a:extLst>
          </p:cNvPr>
          <p:cNvSpPr txBox="1"/>
          <p:nvPr/>
        </p:nvSpPr>
        <p:spPr>
          <a:xfrm>
            <a:off x="3221685" y="5848889"/>
            <a:ext cx="5836795"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（注）</a:t>
            </a:r>
            <a:r>
              <a:rPr lang="ja-JP" altLang="ja-JP" sz="1200" dirty="0">
                <a:latin typeface="Meiryo UI" panose="020B0604030504040204" pitchFamily="50" charset="-128"/>
                <a:ea typeface="Meiryo UI" panose="020B0604030504040204" pitchFamily="50" charset="-128"/>
              </a:rPr>
              <a:t>四捨五入の関係で車種別の</a:t>
            </a:r>
            <a:r>
              <a:rPr lang="ja-JP" altLang="en-US" sz="1200" dirty="0">
                <a:latin typeface="Meiryo UI" panose="020B0604030504040204" pitchFamily="50" charset="-128"/>
                <a:ea typeface="Meiryo UI" panose="020B0604030504040204" pitchFamily="50" charset="-128"/>
              </a:rPr>
              <a:t>合計値</a:t>
            </a:r>
            <a:r>
              <a:rPr lang="ja-JP" altLang="ja-JP" sz="1200" dirty="0">
                <a:latin typeface="Meiryo UI" panose="020B0604030504040204" pitchFamily="50" charset="-128"/>
                <a:ea typeface="Meiryo UI" panose="020B0604030504040204" pitchFamily="50" charset="-128"/>
              </a:rPr>
              <a:t>と</a:t>
            </a:r>
            <a:r>
              <a:rPr lang="ja-JP" altLang="en-US" sz="1200" dirty="0">
                <a:latin typeface="Meiryo UI" panose="020B0604030504040204" pitchFamily="50" charset="-128"/>
                <a:ea typeface="Meiryo UI" panose="020B0604030504040204" pitchFamily="50" charset="-128"/>
              </a:rPr>
              <a:t>全車種の</a:t>
            </a:r>
            <a:r>
              <a:rPr lang="ja-JP" altLang="ja-JP" sz="1200" dirty="0">
                <a:latin typeface="Meiryo UI" panose="020B0604030504040204" pitchFamily="50" charset="-128"/>
                <a:ea typeface="Meiryo UI" panose="020B0604030504040204" pitchFamily="50" charset="-128"/>
              </a:rPr>
              <a:t>合計値が一致しない場合がある。</a:t>
            </a:r>
          </a:p>
        </p:txBody>
      </p:sp>
      <p:sp>
        <p:nvSpPr>
          <p:cNvPr id="27" name="テキスト ボックス 26">
            <a:extLst>
              <a:ext uri="{FF2B5EF4-FFF2-40B4-BE49-F238E27FC236}">
                <a16:creationId xmlns:a16="http://schemas.microsoft.com/office/drawing/2014/main" id="{1FCEA39E-6F37-4B24-B4B9-4C5C26F9EEB0}"/>
              </a:ext>
            </a:extLst>
          </p:cNvPr>
          <p:cNvSpPr txBox="1"/>
          <p:nvPr/>
        </p:nvSpPr>
        <p:spPr>
          <a:xfrm>
            <a:off x="1586205" y="5510796"/>
            <a:ext cx="6330980" cy="369332"/>
          </a:xfrm>
          <a:prstGeom prst="rect">
            <a:avLst/>
          </a:prstGeom>
          <a:noFill/>
        </p:spPr>
        <p:txBody>
          <a:bodyPr wrap="square" rtlCol="0">
            <a:spAutoFit/>
          </a:bodyPr>
          <a:lstStyle/>
          <a:p>
            <a:pPr algn="ctr"/>
            <a:r>
              <a:rPr lang="ja-JP" altLang="en-US" b="1" dirty="0">
                <a:latin typeface="Meiryo UI" panose="020B0604030504040204" pitchFamily="50" charset="-128"/>
                <a:ea typeface="Meiryo UI" panose="020B0604030504040204" pitchFamily="50" charset="-128"/>
              </a:rPr>
              <a:t>図</a:t>
            </a:r>
            <a:r>
              <a:rPr lang="en-US" altLang="ja-JP" b="1" dirty="0">
                <a:latin typeface="Meiryo UI" panose="020B0604030504040204" pitchFamily="50" charset="-128"/>
                <a:ea typeface="Meiryo UI" panose="020B0604030504040204" pitchFamily="50" charset="-128"/>
              </a:rPr>
              <a:t>6.</a:t>
            </a:r>
            <a:r>
              <a:rPr lang="ja-JP" altLang="en-US" b="1" dirty="0">
                <a:latin typeface="Meiryo UI" panose="020B0604030504040204" pitchFamily="50" charset="-128"/>
                <a:ea typeface="Meiryo UI" panose="020B0604030504040204" pitchFamily="50" charset="-128"/>
              </a:rPr>
              <a:t>府内における輸送機関ごとの貨物の方向別輸送状況</a:t>
            </a:r>
            <a:endParaRPr lang="en-US" altLang="ja-JP" b="1" dirty="0">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3004457" y="6469478"/>
            <a:ext cx="5578714" cy="261610"/>
          </a:xfrm>
          <a:prstGeom prst="rect">
            <a:avLst/>
          </a:prstGeom>
          <a:noFill/>
          <a:ln>
            <a:solidFill>
              <a:schemeClr val="tx1"/>
            </a:solidFill>
            <a:prstDash val="sysDot"/>
          </a:ln>
        </p:spPr>
        <p:txBody>
          <a:bodyPr wrap="square" rtlCol="0">
            <a:spAutoFit/>
          </a:bodyPr>
          <a:lstStyle/>
          <a:p>
            <a:r>
              <a:rPr lang="ja-JP" altLang="en-US" sz="1100" dirty="0">
                <a:latin typeface="Meiryo UI" panose="020B0604030504040204" pitchFamily="50" charset="-128"/>
                <a:ea typeface="Meiryo UI" panose="020B0604030504040204" pitchFamily="50" charset="-128"/>
              </a:rPr>
              <a:t>（資料）</a:t>
            </a:r>
            <a:r>
              <a:rPr lang="zh-TW" altLang="en-US" sz="1100" dirty="0">
                <a:latin typeface="Meiryo UI" panose="020B0604030504040204" pitchFamily="50" charset="-128"/>
                <a:ea typeface="Meiryo UI" panose="020B0604030504040204" pitchFamily="50" charset="-128"/>
              </a:rPr>
              <a:t>「貨物地域流動調査」（平成</a:t>
            </a:r>
            <a:r>
              <a:rPr lang="en-US" altLang="zh-TW" sz="1100" dirty="0">
                <a:latin typeface="Meiryo UI" panose="020B0604030504040204" pitchFamily="50" charset="-128"/>
                <a:ea typeface="Meiryo UI" panose="020B0604030504040204" pitchFamily="50" charset="-128"/>
              </a:rPr>
              <a:t>21</a:t>
            </a:r>
            <a:r>
              <a:rPr lang="zh-TW" altLang="en-US" sz="1100" dirty="0">
                <a:latin typeface="Meiryo UI" panose="020B0604030504040204" pitchFamily="50" charset="-128"/>
                <a:ea typeface="Meiryo UI" panose="020B0604030504040204" pitchFamily="50" charset="-128"/>
              </a:rPr>
              <a:t>年度、令和２年度）（国土交通省総合政策局）</a:t>
            </a:r>
            <a:endParaRPr kumimoji="1" lang="ja-JP" altLang="en-US" sz="11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7646892" y="4855348"/>
            <a:ext cx="1092200"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（年度）</a:t>
            </a:r>
          </a:p>
        </p:txBody>
      </p:sp>
      <p:pic>
        <p:nvPicPr>
          <p:cNvPr id="2" name="図 1"/>
          <p:cNvPicPr>
            <a:picLocks noChangeAspect="1"/>
          </p:cNvPicPr>
          <p:nvPr/>
        </p:nvPicPr>
        <p:blipFill>
          <a:blip r:embed="rId3"/>
          <a:stretch>
            <a:fillRect/>
          </a:stretch>
        </p:blipFill>
        <p:spPr>
          <a:xfrm>
            <a:off x="58216" y="2236554"/>
            <a:ext cx="2952000" cy="2930652"/>
          </a:xfrm>
          <a:prstGeom prst="rect">
            <a:avLst/>
          </a:prstGeom>
        </p:spPr>
      </p:pic>
      <p:pic>
        <p:nvPicPr>
          <p:cNvPr id="4" name="図 3"/>
          <p:cNvPicPr>
            <a:picLocks noChangeAspect="1"/>
          </p:cNvPicPr>
          <p:nvPr/>
        </p:nvPicPr>
        <p:blipFill>
          <a:blip r:embed="rId4"/>
          <a:stretch>
            <a:fillRect/>
          </a:stretch>
        </p:blipFill>
        <p:spPr>
          <a:xfrm>
            <a:off x="3082552" y="2236554"/>
            <a:ext cx="2952000" cy="2930652"/>
          </a:xfrm>
          <a:prstGeom prst="rect">
            <a:avLst/>
          </a:prstGeom>
        </p:spPr>
      </p:pic>
      <p:pic>
        <p:nvPicPr>
          <p:cNvPr id="5" name="図 4"/>
          <p:cNvPicPr>
            <a:picLocks noChangeAspect="1"/>
          </p:cNvPicPr>
          <p:nvPr/>
        </p:nvPicPr>
        <p:blipFill>
          <a:blip r:embed="rId5"/>
          <a:stretch>
            <a:fillRect/>
          </a:stretch>
        </p:blipFill>
        <p:spPr>
          <a:xfrm>
            <a:off x="6140083" y="2236554"/>
            <a:ext cx="2952000" cy="2930652"/>
          </a:xfrm>
          <a:prstGeom prst="rect">
            <a:avLst/>
          </a:prstGeom>
        </p:spPr>
      </p:pic>
    </p:spTree>
    <p:extLst>
      <p:ext uri="{BB962C8B-B14F-4D97-AF65-F5344CB8AC3E}">
        <p14:creationId xmlns:p14="http://schemas.microsoft.com/office/powerpoint/2010/main" val="2903571912"/>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kumimoji="1" dirty="0" smtClean="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1583</Words>
  <Application>Microsoft Office PowerPoint</Application>
  <PresentationFormat>画面に合わせる (4:3)</PresentationFormat>
  <Paragraphs>305</Paragraphs>
  <Slides>12</Slides>
  <Notes>12</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12</vt:i4>
      </vt:variant>
    </vt:vector>
  </HeadingPairs>
  <TitlesOfParts>
    <vt:vector size="24" baseType="lpstr">
      <vt:lpstr>BIZ UDPゴシック</vt:lpstr>
      <vt:lpstr>Meiryo UI</vt:lpstr>
      <vt:lpstr>ＭＳ 明朝</vt:lpstr>
      <vt:lpstr>游ゴシック</vt:lpstr>
      <vt:lpstr>游ゴシック Light</vt:lpstr>
      <vt:lpstr>Arial</vt:lpstr>
      <vt:lpstr>Calibri</vt:lpstr>
      <vt:lpstr>Calibri Light</vt:lpstr>
      <vt:lpstr>Century</vt:lpstr>
      <vt:lpstr>Times New Roman</vt:lpstr>
      <vt:lpstr>デザインの設定</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2023-03-16T08:44:27Z</dcterms:created>
  <dcterms:modified xsi:type="dcterms:W3CDTF">2023-03-16T08:44:34Z</dcterms:modified>
</cp:coreProperties>
</file>