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handoutMasterIdLst>
    <p:handoutMasterId r:id="rId19"/>
  </p:handoutMasterIdLst>
  <p:sldIdLst>
    <p:sldId id="257" r:id="rId2"/>
    <p:sldId id="350" r:id="rId3"/>
    <p:sldId id="334" r:id="rId4"/>
    <p:sldId id="335" r:id="rId5"/>
    <p:sldId id="346" r:id="rId6"/>
    <p:sldId id="347" r:id="rId7"/>
    <p:sldId id="348" r:id="rId8"/>
    <p:sldId id="336" r:id="rId9"/>
    <p:sldId id="337" r:id="rId10"/>
    <p:sldId id="338" r:id="rId11"/>
    <p:sldId id="339" r:id="rId12"/>
    <p:sldId id="340" r:id="rId13"/>
    <p:sldId id="341" r:id="rId14"/>
    <p:sldId id="349" r:id="rId15"/>
    <p:sldId id="342" r:id="rId16"/>
    <p:sldId id="343" r:id="rId17"/>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辰巳　貞江" initials="辰巳　貞江" lastIdx="3" clrIdx="0">
    <p:extLst>
      <p:ext uri="{19B8F6BF-5375-455C-9EA6-DF929625EA0E}">
        <p15:presenceInfo xmlns:p15="http://schemas.microsoft.com/office/powerpoint/2012/main" userId="S::TatsumiS@lan.pref.osaka.jp::b0673048-9a92-4f61-b551-165d964235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DB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1562" autoAdjust="0"/>
  </p:normalViewPr>
  <p:slideViewPr>
    <p:cSldViewPr snapToGrid="0">
      <p:cViewPr varScale="1">
        <p:scale>
          <a:sx n="91" d="100"/>
          <a:sy n="91" d="100"/>
        </p:scale>
        <p:origin x="883" y="72"/>
      </p:cViewPr>
      <p:guideLst/>
    </p:cSldViewPr>
  </p:slideViewPr>
  <p:outlineViewPr>
    <p:cViewPr>
      <p:scale>
        <a:sx n="33" d="100"/>
        <a:sy n="33" d="100"/>
      </p:scale>
      <p:origin x="0" y="-271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20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766556" y="165213"/>
            <a:ext cx="2465259" cy="330432"/>
          </a:xfrm>
          <a:prstGeom prst="rect">
            <a:avLst/>
          </a:prstGeom>
        </p:spPr>
        <p:txBody>
          <a:bodyPr vert="horz" lIns="89623" tIns="44813" rIns="89623" bIns="44813" rtlCol="0"/>
          <a:lstStyle>
            <a:lvl1pPr algn="l">
              <a:defRPr sz="1200"/>
            </a:lvl1pPr>
          </a:lstStyle>
          <a:p>
            <a:pPr algn="r"/>
            <a:endParaRPr kumimoji="1" lang="ja-JP" altLang="en-US" dirty="0"/>
          </a:p>
        </p:txBody>
      </p:sp>
      <p:sp>
        <p:nvSpPr>
          <p:cNvPr id="4" name="フッター プレースホルダー 3"/>
          <p:cNvSpPr>
            <a:spLocks noGrp="1"/>
          </p:cNvSpPr>
          <p:nvPr>
            <p:ph type="ftr" sz="quarter" idx="2"/>
          </p:nvPr>
        </p:nvSpPr>
        <p:spPr>
          <a:xfrm>
            <a:off x="0" y="9286846"/>
            <a:ext cx="2880308" cy="490568"/>
          </a:xfrm>
          <a:prstGeom prst="rect">
            <a:avLst/>
          </a:prstGeom>
        </p:spPr>
        <p:txBody>
          <a:bodyPr vert="horz" lIns="89623" tIns="44813" rIns="89623" bIns="448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024" y="9286846"/>
            <a:ext cx="2880308" cy="490568"/>
          </a:xfrm>
          <a:prstGeom prst="rect">
            <a:avLst/>
          </a:prstGeom>
        </p:spPr>
        <p:txBody>
          <a:bodyPr vert="horz" lIns="89623" tIns="44813" rIns="89623" bIns="44813" rtlCol="0" anchor="b"/>
          <a:lstStyle>
            <a:lvl1pPr algn="r">
              <a:defRPr sz="1200"/>
            </a:lvl1pPr>
          </a:lstStyle>
          <a:p>
            <a:fld id="{E7E9DC1C-B7F9-4654-A40E-0D64D529A1BB}" type="slidenum">
              <a:rPr kumimoji="1" lang="ja-JP" altLang="en-US" smtClean="0"/>
              <a:t>‹#›</a:t>
            </a:fld>
            <a:endParaRPr kumimoji="1" lang="ja-JP" altLang="en-US"/>
          </a:p>
        </p:txBody>
      </p:sp>
    </p:spTree>
    <p:extLst>
      <p:ext uri="{BB962C8B-B14F-4D97-AF65-F5344CB8AC3E}">
        <p14:creationId xmlns:p14="http://schemas.microsoft.com/office/powerpoint/2010/main" val="2980398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7"/>
            <a:ext cx="2880308" cy="490569"/>
          </a:xfrm>
          <a:prstGeom prst="rect">
            <a:avLst/>
          </a:prstGeom>
        </p:spPr>
        <p:txBody>
          <a:bodyPr vert="horz" lIns="89623" tIns="44813" rIns="89623" bIns="448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24" y="7"/>
            <a:ext cx="2880308" cy="490569"/>
          </a:xfrm>
          <a:prstGeom prst="rect">
            <a:avLst/>
          </a:prstGeom>
        </p:spPr>
        <p:txBody>
          <a:bodyPr vert="horz" lIns="89623" tIns="44813" rIns="89623" bIns="44813"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23" tIns="44813" rIns="89623" bIns="44813" rtlCol="0" anchor="ctr"/>
          <a:lstStyle/>
          <a:p>
            <a:endParaRPr lang="ja-JP" altLang="en-US"/>
          </a:p>
        </p:txBody>
      </p:sp>
      <p:sp>
        <p:nvSpPr>
          <p:cNvPr id="5" name="ノート プレースホルダー 4"/>
          <p:cNvSpPr>
            <a:spLocks noGrp="1"/>
          </p:cNvSpPr>
          <p:nvPr>
            <p:ph type="body" sz="quarter" idx="3"/>
          </p:nvPr>
        </p:nvSpPr>
        <p:spPr>
          <a:xfrm>
            <a:off x="664687" y="4705382"/>
            <a:ext cx="5317490" cy="3849856"/>
          </a:xfrm>
          <a:prstGeom prst="rect">
            <a:avLst/>
          </a:prstGeom>
        </p:spPr>
        <p:txBody>
          <a:bodyPr vert="horz" lIns="89623" tIns="44813" rIns="89623" bIns="448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6846"/>
            <a:ext cx="2880308" cy="490568"/>
          </a:xfrm>
          <a:prstGeom prst="rect">
            <a:avLst/>
          </a:prstGeom>
        </p:spPr>
        <p:txBody>
          <a:bodyPr vert="horz" lIns="89623" tIns="44813" rIns="89623" bIns="448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24" y="9286846"/>
            <a:ext cx="2880308" cy="490568"/>
          </a:xfrm>
          <a:prstGeom prst="rect">
            <a:avLst/>
          </a:prstGeom>
        </p:spPr>
        <p:txBody>
          <a:bodyPr vert="horz" lIns="89623" tIns="44813" rIns="89623" bIns="44813" rtlCol="0" anchor="b"/>
          <a:lstStyle>
            <a:lvl1pPr algn="r">
              <a:defRPr sz="1200"/>
            </a:lvl1pPr>
          </a:lstStyle>
          <a:p>
            <a:fld id="{EE15DBDA-4D11-4A6E-89B2-B270F48C9F94}" type="slidenum">
              <a:rPr kumimoji="1" lang="ja-JP" altLang="en-US" smtClean="0"/>
              <a:t>‹#›</a:t>
            </a:fld>
            <a:endParaRPr kumimoji="1" lang="ja-JP" altLang="en-US"/>
          </a:p>
        </p:txBody>
      </p:sp>
    </p:spTree>
    <p:extLst>
      <p:ext uri="{BB962C8B-B14F-4D97-AF65-F5344CB8AC3E}">
        <p14:creationId xmlns:p14="http://schemas.microsoft.com/office/powerpoint/2010/main" val="31448716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E15DBDA-4D11-4A6E-89B2-B270F48C9F94}" type="slidenum">
              <a:rPr kumimoji="1" lang="ja-JP" altLang="en-US" smtClean="0"/>
              <a:t>1</a:t>
            </a:fld>
            <a:endParaRPr kumimoji="1" lang="ja-JP" altLang="en-US"/>
          </a:p>
        </p:txBody>
      </p:sp>
    </p:spTree>
    <p:extLst>
      <p:ext uri="{BB962C8B-B14F-4D97-AF65-F5344CB8AC3E}">
        <p14:creationId xmlns:p14="http://schemas.microsoft.com/office/powerpoint/2010/main" val="218188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10</a:t>
            </a:fld>
            <a:endParaRPr kumimoji="1" lang="ja-JP" altLang="en-US"/>
          </a:p>
        </p:txBody>
      </p:sp>
    </p:spTree>
    <p:extLst>
      <p:ext uri="{BB962C8B-B14F-4D97-AF65-F5344CB8AC3E}">
        <p14:creationId xmlns:p14="http://schemas.microsoft.com/office/powerpoint/2010/main" val="381630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11</a:t>
            </a:fld>
            <a:endParaRPr kumimoji="1" lang="ja-JP" altLang="en-US"/>
          </a:p>
        </p:txBody>
      </p:sp>
    </p:spTree>
    <p:extLst>
      <p:ext uri="{BB962C8B-B14F-4D97-AF65-F5344CB8AC3E}">
        <p14:creationId xmlns:p14="http://schemas.microsoft.com/office/powerpoint/2010/main" val="1806592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12</a:t>
            </a:fld>
            <a:endParaRPr kumimoji="1" lang="ja-JP" altLang="en-US"/>
          </a:p>
        </p:txBody>
      </p:sp>
    </p:spTree>
    <p:extLst>
      <p:ext uri="{BB962C8B-B14F-4D97-AF65-F5344CB8AC3E}">
        <p14:creationId xmlns:p14="http://schemas.microsoft.com/office/powerpoint/2010/main" val="2271567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13</a:t>
            </a:fld>
            <a:endParaRPr kumimoji="1" lang="ja-JP" altLang="en-US"/>
          </a:p>
        </p:txBody>
      </p:sp>
    </p:spTree>
    <p:extLst>
      <p:ext uri="{BB962C8B-B14F-4D97-AF65-F5344CB8AC3E}">
        <p14:creationId xmlns:p14="http://schemas.microsoft.com/office/powerpoint/2010/main" val="3913683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14</a:t>
            </a:fld>
            <a:endParaRPr kumimoji="1" lang="ja-JP" altLang="en-US"/>
          </a:p>
        </p:txBody>
      </p:sp>
    </p:spTree>
    <p:extLst>
      <p:ext uri="{BB962C8B-B14F-4D97-AF65-F5344CB8AC3E}">
        <p14:creationId xmlns:p14="http://schemas.microsoft.com/office/powerpoint/2010/main" val="2146558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15</a:t>
            </a:fld>
            <a:endParaRPr kumimoji="1" lang="ja-JP" altLang="en-US"/>
          </a:p>
        </p:txBody>
      </p:sp>
    </p:spTree>
    <p:extLst>
      <p:ext uri="{BB962C8B-B14F-4D97-AF65-F5344CB8AC3E}">
        <p14:creationId xmlns:p14="http://schemas.microsoft.com/office/powerpoint/2010/main" val="3519594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16</a:t>
            </a:fld>
            <a:endParaRPr kumimoji="1" lang="ja-JP" altLang="en-US"/>
          </a:p>
        </p:txBody>
      </p:sp>
    </p:spTree>
    <p:extLst>
      <p:ext uri="{BB962C8B-B14F-4D97-AF65-F5344CB8AC3E}">
        <p14:creationId xmlns:p14="http://schemas.microsoft.com/office/powerpoint/2010/main" val="23104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a:t>
            </a:fld>
            <a:endParaRPr kumimoji="1" lang="ja-JP" altLang="en-US"/>
          </a:p>
        </p:txBody>
      </p:sp>
    </p:spTree>
    <p:extLst>
      <p:ext uri="{BB962C8B-B14F-4D97-AF65-F5344CB8AC3E}">
        <p14:creationId xmlns:p14="http://schemas.microsoft.com/office/powerpoint/2010/main" val="404888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3</a:t>
            </a:fld>
            <a:endParaRPr kumimoji="1" lang="ja-JP" altLang="en-US"/>
          </a:p>
        </p:txBody>
      </p:sp>
    </p:spTree>
    <p:extLst>
      <p:ext uri="{BB962C8B-B14F-4D97-AF65-F5344CB8AC3E}">
        <p14:creationId xmlns:p14="http://schemas.microsoft.com/office/powerpoint/2010/main" val="416604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4</a:t>
            </a:fld>
            <a:endParaRPr kumimoji="1" lang="ja-JP" altLang="en-US"/>
          </a:p>
        </p:txBody>
      </p:sp>
    </p:spTree>
    <p:extLst>
      <p:ext uri="{BB962C8B-B14F-4D97-AF65-F5344CB8AC3E}">
        <p14:creationId xmlns:p14="http://schemas.microsoft.com/office/powerpoint/2010/main" val="723183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5</a:t>
            </a:fld>
            <a:endParaRPr kumimoji="1" lang="ja-JP" altLang="en-US"/>
          </a:p>
        </p:txBody>
      </p:sp>
    </p:spTree>
    <p:extLst>
      <p:ext uri="{BB962C8B-B14F-4D97-AF65-F5344CB8AC3E}">
        <p14:creationId xmlns:p14="http://schemas.microsoft.com/office/powerpoint/2010/main" val="204527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6</a:t>
            </a:fld>
            <a:endParaRPr kumimoji="1" lang="ja-JP" altLang="en-US"/>
          </a:p>
        </p:txBody>
      </p:sp>
    </p:spTree>
    <p:extLst>
      <p:ext uri="{BB962C8B-B14F-4D97-AF65-F5344CB8AC3E}">
        <p14:creationId xmlns:p14="http://schemas.microsoft.com/office/powerpoint/2010/main" val="57161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7</a:t>
            </a:fld>
            <a:endParaRPr kumimoji="1" lang="ja-JP" altLang="en-US"/>
          </a:p>
        </p:txBody>
      </p:sp>
    </p:spTree>
    <p:extLst>
      <p:ext uri="{BB962C8B-B14F-4D97-AF65-F5344CB8AC3E}">
        <p14:creationId xmlns:p14="http://schemas.microsoft.com/office/powerpoint/2010/main" val="3108061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8</a:t>
            </a:fld>
            <a:endParaRPr kumimoji="1" lang="ja-JP" altLang="en-US"/>
          </a:p>
        </p:txBody>
      </p:sp>
    </p:spTree>
    <p:extLst>
      <p:ext uri="{BB962C8B-B14F-4D97-AF65-F5344CB8AC3E}">
        <p14:creationId xmlns:p14="http://schemas.microsoft.com/office/powerpoint/2010/main" val="262351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9</a:t>
            </a:fld>
            <a:endParaRPr kumimoji="1" lang="ja-JP" altLang="en-US"/>
          </a:p>
        </p:txBody>
      </p:sp>
    </p:spTree>
    <p:extLst>
      <p:ext uri="{BB962C8B-B14F-4D97-AF65-F5344CB8AC3E}">
        <p14:creationId xmlns:p14="http://schemas.microsoft.com/office/powerpoint/2010/main" val="158419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2025/3/30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39055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2025/3/30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108305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2025/3/30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64194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2025/3/30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191955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2025/3/30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304843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6593DA3-36B1-45C0-970F-809BC97C4F4B}" type="datetimeFigureOut">
              <a:rPr kumimoji="1" lang="ja-JP" altLang="en-US" smtClean="0"/>
              <a:t>2025/3/30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49303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593DA3-36B1-45C0-970F-809BC97C4F4B}" type="datetimeFigureOut">
              <a:rPr kumimoji="1" lang="ja-JP" altLang="en-US" smtClean="0"/>
              <a:t>2025/3/30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192646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6593DA3-36B1-45C0-970F-809BC97C4F4B}" type="datetimeFigureOut">
              <a:rPr kumimoji="1" lang="ja-JP" altLang="en-US" smtClean="0"/>
              <a:t>2025/3/30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69348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93DA3-36B1-45C0-970F-809BC97C4F4B}" type="datetimeFigureOut">
              <a:rPr kumimoji="1" lang="ja-JP" altLang="en-US" smtClean="0"/>
              <a:t>2025/3/30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35066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593DA3-36B1-45C0-970F-809BC97C4F4B}" type="datetimeFigureOut">
              <a:rPr kumimoji="1" lang="ja-JP" altLang="en-US" smtClean="0"/>
              <a:t>2025/3/30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71698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593DA3-36B1-45C0-970F-809BC97C4F4B}" type="datetimeFigureOut">
              <a:rPr kumimoji="1" lang="ja-JP" altLang="en-US" smtClean="0"/>
              <a:t>2025/3/30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01524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93DA3-36B1-45C0-970F-809BC97C4F4B}" type="datetimeFigureOut">
              <a:rPr kumimoji="1" lang="ja-JP" altLang="en-US" smtClean="0"/>
              <a:t>2025/3/30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219189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4359928-5D33-4597-88FE-D2DC12F040D7}"/>
              </a:ext>
            </a:extLst>
          </p:cNvPr>
          <p:cNvSpPr txBox="1"/>
          <p:nvPr/>
        </p:nvSpPr>
        <p:spPr>
          <a:xfrm>
            <a:off x="7691718" y="546847"/>
            <a:ext cx="1471332" cy="575516"/>
          </a:xfrm>
          <a:prstGeom prst="rect">
            <a:avLst/>
          </a:prstGeom>
          <a:noFill/>
          <a:ln w="12700">
            <a:solidFill>
              <a:schemeClr val="tx1"/>
            </a:solidFill>
          </a:ln>
        </p:spPr>
        <p:txBody>
          <a:bodyPr wrap="square" rtlCol="0" anchor="ctr">
            <a:noAutofit/>
          </a:bodyPr>
          <a:lstStyle/>
          <a:p>
            <a:pPr algn="ctr"/>
            <a:r>
              <a:rPr kumimoji="1" lang="ja-JP" altLang="en-US" dirty="0">
                <a:latin typeface="BIZ UDゴシック" panose="020B0400000000000000" pitchFamily="49" charset="-128"/>
                <a:ea typeface="BIZ UDゴシック" panose="020B0400000000000000" pitchFamily="49" charset="-128"/>
              </a:rPr>
              <a:t>参考資料１</a:t>
            </a:r>
          </a:p>
        </p:txBody>
      </p:sp>
      <p:sp>
        <p:nvSpPr>
          <p:cNvPr id="6" name="タイトル 5"/>
          <p:cNvSpPr>
            <a:spLocks noGrp="1"/>
          </p:cNvSpPr>
          <p:nvPr>
            <p:ph type="ctrTitle"/>
          </p:nvPr>
        </p:nvSpPr>
        <p:spPr>
          <a:xfrm>
            <a:off x="742950" y="1298532"/>
            <a:ext cx="8420100" cy="2387600"/>
          </a:xfrm>
          <a:noFill/>
        </p:spPr>
        <p:txBody>
          <a:bodyPr vert="horz" lIns="91440" tIns="45720" rIns="91440" bIns="45720" rtlCol="0" anchor="ctr">
            <a:normAutofit/>
          </a:bodyPr>
          <a:lstStyle/>
          <a:p>
            <a:r>
              <a:rPr lang="ja-JP" altLang="en-US" sz="2800" b="1" dirty="0">
                <a:latin typeface="BIZ UDゴシック" panose="020B0400000000000000" pitchFamily="49" charset="-128"/>
                <a:ea typeface="BIZ UDゴシック" panose="020B0400000000000000" pitchFamily="49" charset="-128"/>
              </a:rPr>
              <a:t>令和６年度第１回</a:t>
            </a:r>
            <a:br>
              <a:rPr lang="en-US" altLang="ja-JP" sz="2800" b="1" dirty="0">
                <a:latin typeface="BIZ UDゴシック" panose="020B0400000000000000" pitchFamily="49" charset="-128"/>
                <a:ea typeface="BIZ UDゴシック" panose="020B0400000000000000" pitchFamily="49" charset="-128"/>
              </a:rPr>
            </a:br>
            <a:r>
              <a:rPr lang="ja-JP" altLang="en-US" sz="2800" b="1" dirty="0">
                <a:latin typeface="BIZ UDゴシック" panose="020B0400000000000000" pitchFamily="49" charset="-128"/>
                <a:ea typeface="BIZ UDゴシック" panose="020B0400000000000000" pitchFamily="49" charset="-128"/>
              </a:rPr>
              <a:t>大阪府権利擁護支援体制推進分科会</a:t>
            </a:r>
            <a:br>
              <a:rPr lang="en-US" altLang="ja-JP" sz="2800" b="1" dirty="0">
                <a:latin typeface="BIZ UDゴシック" panose="020B0400000000000000" pitchFamily="49" charset="-128"/>
                <a:ea typeface="BIZ UDゴシック" panose="020B0400000000000000" pitchFamily="49" charset="-128"/>
              </a:rPr>
            </a:br>
            <a:br>
              <a:rPr lang="en-US" altLang="ja-JP" sz="2800" b="1" dirty="0">
                <a:latin typeface="BIZ UDゴシック" panose="020B0400000000000000" pitchFamily="49" charset="-128"/>
                <a:ea typeface="BIZ UDゴシック" panose="020B0400000000000000" pitchFamily="49" charset="-128"/>
              </a:rPr>
            </a:br>
            <a:r>
              <a:rPr lang="ja-JP" altLang="en-US" sz="2800" b="1" dirty="0">
                <a:latin typeface="BIZ UDゴシック" panose="020B0400000000000000" pitchFamily="49" charset="-128"/>
                <a:ea typeface="BIZ UDゴシック" panose="020B0400000000000000" pitchFamily="49" charset="-128"/>
              </a:rPr>
              <a:t>参考資料</a:t>
            </a:r>
          </a:p>
        </p:txBody>
      </p:sp>
      <p:sp>
        <p:nvSpPr>
          <p:cNvPr id="5" name="サブタイトル 4"/>
          <p:cNvSpPr>
            <a:spLocks noGrp="1"/>
          </p:cNvSpPr>
          <p:nvPr>
            <p:ph type="subTitle" idx="1"/>
          </p:nvPr>
        </p:nvSpPr>
        <p:spPr>
          <a:xfrm>
            <a:off x="1238250" y="5336274"/>
            <a:ext cx="7429500" cy="1021311"/>
          </a:xfrm>
        </p:spPr>
        <p:txBody>
          <a:bodyPr>
            <a:normAutofit/>
          </a:bodyPr>
          <a:lstStyle/>
          <a:p>
            <a:r>
              <a:rPr kumimoji="1" lang="ja-JP" altLang="en-US" sz="2000" dirty="0">
                <a:latin typeface="BIZ UDゴシック" panose="020B0400000000000000" pitchFamily="49" charset="-128"/>
                <a:ea typeface="BIZ UDゴシック" panose="020B0400000000000000" pitchFamily="49" charset="-128"/>
              </a:rPr>
              <a:t>令和７年</a:t>
            </a:r>
            <a:r>
              <a:rPr lang="ja-JP" altLang="en-US" sz="2000" dirty="0">
                <a:latin typeface="BIZ UDゴシック" panose="020B0400000000000000" pitchFamily="49" charset="-128"/>
                <a:ea typeface="BIZ UDゴシック" panose="020B0400000000000000" pitchFamily="49" charset="-128"/>
              </a:rPr>
              <a:t>３</a:t>
            </a:r>
            <a:r>
              <a:rPr kumimoji="1" lang="ja-JP" altLang="en-US" sz="2000" dirty="0">
                <a:latin typeface="BIZ UDゴシック" panose="020B0400000000000000" pitchFamily="49" charset="-128"/>
                <a:ea typeface="BIZ UDゴシック" panose="020B0400000000000000" pitchFamily="49" charset="-128"/>
              </a:rPr>
              <a:t>月</a:t>
            </a:r>
            <a:r>
              <a:rPr lang="en-US" altLang="ja-JP" sz="2000" dirty="0">
                <a:latin typeface="BIZ UDゴシック" panose="020B0400000000000000" pitchFamily="49" charset="-128"/>
                <a:ea typeface="BIZ UDゴシック" panose="020B0400000000000000" pitchFamily="49" charset="-128"/>
              </a:rPr>
              <a:t>25</a:t>
            </a:r>
            <a:r>
              <a:rPr kumimoji="1" lang="ja-JP" altLang="en-US" sz="2000" dirty="0">
                <a:latin typeface="BIZ UDゴシック" panose="020B0400000000000000" pitchFamily="49" charset="-128"/>
                <a:ea typeface="BIZ UDゴシック" panose="020B0400000000000000" pitchFamily="49" charset="-128"/>
              </a:rPr>
              <a:t>日</a:t>
            </a:r>
            <a:endParaRPr lang="ja-JP" altLang="en-US"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大阪府福祉部地域福祉推進室地域福祉課</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8" name="正方形/長方形 7"/>
          <p:cNvSpPr/>
          <p:nvPr/>
        </p:nvSpPr>
        <p:spPr>
          <a:xfrm>
            <a:off x="8161644" y="6083410"/>
            <a:ext cx="1608133" cy="253916"/>
          </a:xfrm>
          <a:prstGeom prst="rect">
            <a:avLst/>
          </a:prstGeom>
        </p:spPr>
        <p:txBody>
          <a:bodyPr wrap="none">
            <a:spAutoFit/>
          </a:bodyPr>
          <a:lstStyle/>
          <a:p>
            <a:r>
              <a:rPr lang="ja-JP" altLang="en-US" sz="1050" b="1" dirty="0">
                <a:latin typeface="BIZ UDゴシック" panose="020B0400000000000000" pitchFamily="49" charset="-128"/>
                <a:ea typeface="BIZ UDゴシック" panose="020B0400000000000000" pitchFamily="49" charset="-128"/>
              </a:rPr>
              <a:t>Ⓒ</a:t>
            </a:r>
            <a:r>
              <a:rPr lang="en-US" altLang="ja-JP" sz="1050" b="1" dirty="0">
                <a:latin typeface="BIZ UDゴシック" panose="020B0400000000000000" pitchFamily="49" charset="-128"/>
                <a:ea typeface="BIZ UDゴシック" panose="020B0400000000000000" pitchFamily="49" charset="-128"/>
              </a:rPr>
              <a:t>2014 </a:t>
            </a:r>
            <a:r>
              <a:rPr lang="ja-JP" altLang="en-US" sz="1050" b="1" dirty="0">
                <a:latin typeface="BIZ UDゴシック" panose="020B0400000000000000" pitchFamily="49" charset="-128"/>
                <a:ea typeface="BIZ UDゴシック" panose="020B0400000000000000" pitchFamily="49" charset="-128"/>
              </a:rPr>
              <a:t>大阪府も</a:t>
            </a:r>
            <a:r>
              <a:rPr lang="ja-JP" altLang="en-US" sz="1050" b="1" dirty="0" err="1">
                <a:latin typeface="BIZ UDゴシック" panose="020B0400000000000000" pitchFamily="49" charset="-128"/>
                <a:ea typeface="BIZ UDゴシック" panose="020B0400000000000000" pitchFamily="49" charset="-128"/>
              </a:rPr>
              <a:t>ずやん</a:t>
            </a:r>
            <a:endParaRPr lang="ja-JP" altLang="en-US" sz="1050" dirty="0">
              <a:latin typeface="BIZ UDゴシック" panose="020B0400000000000000" pitchFamily="49" charset="-128"/>
              <a:ea typeface="BIZ UDゴシック" panose="020B0400000000000000" pitchFamily="49" charset="-128"/>
            </a:endParaRPr>
          </a:p>
        </p:txBody>
      </p:sp>
      <p:pic>
        <p:nvPicPr>
          <p:cNvPr id="10" name="図 9">
            <a:extLst>
              <a:ext uri="{FF2B5EF4-FFF2-40B4-BE49-F238E27FC236}">
                <a16:creationId xmlns:a16="http://schemas.microsoft.com/office/drawing/2014/main" id="{6C1D4342-9574-48C0-8C0A-994267AF15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378" y="4868572"/>
            <a:ext cx="1308240" cy="1308240"/>
          </a:xfrm>
          <a:prstGeom prst="rect">
            <a:avLst/>
          </a:prstGeom>
        </p:spPr>
      </p:pic>
    </p:spTree>
    <p:extLst>
      <p:ext uri="{BB962C8B-B14F-4D97-AF65-F5344CB8AC3E}">
        <p14:creationId xmlns:p14="http://schemas.microsoft.com/office/powerpoint/2010/main" val="115419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参考５　おおさか希望大使のお話</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８</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5574330" y="876456"/>
            <a:ext cx="4247850" cy="369332"/>
          </a:xfrm>
          <a:prstGeom prst="rect">
            <a:avLst/>
          </a:prstGeom>
          <a:noFill/>
        </p:spPr>
        <p:txBody>
          <a:bodyPr wrap="square">
            <a:spAutoFit/>
          </a:bodyPr>
          <a:lstStyle/>
          <a:p>
            <a:r>
              <a:rPr lang="en-US" altLang="ja-JP" sz="900" dirty="0">
                <a:latin typeface="BIZ UDゴシック" panose="020B0400000000000000" pitchFamily="49" charset="-128"/>
                <a:ea typeface="BIZ UDゴシック" panose="020B0400000000000000" pitchFamily="49" charset="-128"/>
              </a:rPr>
              <a:t>※</a:t>
            </a:r>
            <a:r>
              <a:rPr lang="ja-JP" altLang="en-US" sz="900" dirty="0">
                <a:latin typeface="BIZ UDゴシック" panose="020B0400000000000000" pitchFamily="49" charset="-128"/>
                <a:ea typeface="BIZ UDゴシック" panose="020B0400000000000000" pitchFamily="49" charset="-128"/>
              </a:rPr>
              <a:t>参考　大阪府ホームページ　認知症本人大使「おおさか希望大使」とは</a:t>
            </a:r>
          </a:p>
          <a:p>
            <a:r>
              <a:rPr lang="ja-JP" altLang="en-US" sz="900" dirty="0">
                <a:latin typeface="BIZ UDゴシック" panose="020B0400000000000000" pitchFamily="49" charset="-128"/>
                <a:ea typeface="BIZ UDゴシック" panose="020B0400000000000000" pitchFamily="49" charset="-128"/>
              </a:rPr>
              <a:t>　　　　</a:t>
            </a:r>
            <a:r>
              <a:rPr lang="en-US" altLang="ja-JP" sz="900" dirty="0">
                <a:latin typeface="BIZ UDゴシック" panose="020B0400000000000000" pitchFamily="49" charset="-128"/>
                <a:ea typeface="BIZ UDゴシック" panose="020B0400000000000000" pitchFamily="49" charset="-128"/>
              </a:rPr>
              <a:t>https://www.pref.osaka.lg.jp/o090090/kiboutaishi.html</a:t>
            </a: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〇おおさか希望大使（認知症当事者）のお話から、市町村や中核機関の職員として、ご本人を中心とした</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施策検討の必要性を再認識することができた。</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41C43E64-E615-4D7E-BFB5-AA529A8FAF0B}"/>
              </a:ext>
            </a:extLst>
          </p:cNvPr>
          <p:cNvSpPr txBox="1"/>
          <p:nvPr/>
        </p:nvSpPr>
        <p:spPr>
          <a:xfrm>
            <a:off x="1061577" y="4102185"/>
            <a:ext cx="8017709" cy="2292935"/>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出席者アンケート「当事者の想いを聴いて感じたことや、自市町村での事業の参考となった点などがあれば」より</a:t>
            </a:r>
            <a:endParaRPr lang="en-US" altLang="ja-JP" sz="1200" b="1"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a:t>
            </a:r>
            <a:r>
              <a:rPr lang="ja-JP" altLang="en-US" sz="1100" u="sng" dirty="0">
                <a:solidFill>
                  <a:srgbClr val="FF0000"/>
                </a:solidFill>
                <a:latin typeface="BIZ UDゴシック" panose="020B0400000000000000" pitchFamily="49" charset="-128"/>
                <a:ea typeface="BIZ UDゴシック" panose="020B0400000000000000" pitchFamily="49" charset="-128"/>
              </a:rPr>
              <a:t>病気や障がいでその人を判断せず、個人の想いがあることを忘れないように気を付けたい</a:t>
            </a:r>
            <a:r>
              <a:rPr lang="ja-JP" altLang="en-US" sz="1100" dirty="0">
                <a:latin typeface="BIZ UDゴシック" panose="020B0400000000000000" pitchFamily="49" charset="-128"/>
                <a:ea typeface="BIZ UDゴシック" panose="020B0400000000000000" pitchFamily="49" charset="-128"/>
              </a:rPr>
              <a:t>。特有の症状へ配慮するあまり、</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対応が凝り固まっていることがあるのではと振り返りになった。当事者の声を正しく聴いて施策を行っていきたい。</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○人とのつながりが大事で、</a:t>
            </a:r>
            <a:r>
              <a:rPr lang="ja-JP" altLang="en-US" sz="1100" u="sng" dirty="0">
                <a:solidFill>
                  <a:srgbClr val="FF0000"/>
                </a:solidFill>
                <a:latin typeface="BIZ UDゴシック" panose="020B0400000000000000" pitchFamily="49" charset="-128"/>
                <a:ea typeface="BIZ UDゴシック" panose="020B0400000000000000" pitchFamily="49" charset="-128"/>
              </a:rPr>
              <a:t>たくさんのつながりをもつことが安定につながる</a:t>
            </a:r>
            <a:r>
              <a:rPr lang="ja-JP" altLang="en-US" sz="1100" dirty="0">
                <a:latin typeface="BIZ UDゴシック" panose="020B0400000000000000" pitchFamily="49" charset="-128"/>
                <a:ea typeface="BIZ UDゴシック" panose="020B0400000000000000" pitchFamily="49" charset="-128"/>
              </a:rPr>
              <a:t>といった言葉が印象的だった。</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○支援者の方の「理解してくれる人が一人でも増えれば増えるほど安心できる」という言葉からも、</a:t>
            </a:r>
            <a:r>
              <a:rPr lang="ja-JP" altLang="en-US" sz="1100" u="sng" dirty="0">
                <a:solidFill>
                  <a:srgbClr val="FF0000"/>
                </a:solidFill>
                <a:latin typeface="BIZ UDゴシック" panose="020B0400000000000000" pitchFamily="49" charset="-128"/>
                <a:ea typeface="BIZ UDゴシック" panose="020B0400000000000000" pitchFamily="49" charset="-128"/>
              </a:rPr>
              <a:t>病気や障がいの</a:t>
            </a:r>
            <a:endParaRPr lang="en-US" altLang="ja-JP" sz="1100" u="sng" dirty="0">
              <a:solidFill>
                <a:srgbClr val="FF0000"/>
              </a:solidFill>
              <a:latin typeface="BIZ UDゴシック" panose="020B0400000000000000" pitchFamily="49" charset="-128"/>
              <a:ea typeface="BIZ UDゴシック" panose="020B0400000000000000" pitchFamily="49" charset="-128"/>
            </a:endParaRPr>
          </a:p>
          <a:p>
            <a:r>
              <a:rPr lang="ja-JP" altLang="en-US" sz="1100" dirty="0">
                <a:solidFill>
                  <a:srgbClr val="FF0000"/>
                </a:solidFill>
                <a:latin typeface="BIZ UDゴシック" panose="020B0400000000000000" pitchFamily="49" charset="-128"/>
                <a:ea typeface="BIZ UDゴシック" panose="020B0400000000000000" pitchFamily="49" charset="-128"/>
              </a:rPr>
              <a:t>　</a:t>
            </a:r>
            <a:r>
              <a:rPr lang="ja-JP" altLang="en-US" sz="1100" u="sng" dirty="0">
                <a:solidFill>
                  <a:srgbClr val="FF0000"/>
                </a:solidFill>
                <a:latin typeface="BIZ UDゴシック" panose="020B0400000000000000" pitchFamily="49" charset="-128"/>
                <a:ea typeface="BIZ UDゴシック" panose="020B0400000000000000" pitchFamily="49" charset="-128"/>
              </a:rPr>
              <a:t>正しい理解・周知の必要性を再認識した</a:t>
            </a:r>
            <a:r>
              <a:rPr lang="ja-JP" altLang="en-US" sz="1100" dirty="0">
                <a:latin typeface="BIZ UDゴシック" panose="020B0400000000000000" pitchFamily="49" charset="-128"/>
                <a:ea typeface="BIZ UDゴシック" panose="020B0400000000000000" pitchFamily="49" charset="-128"/>
              </a:rPr>
              <a:t>。今後の研修企画等につなげていきたい。</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○当事者の方から直接聴く言葉は（良い意味で）重く心に残るため、</a:t>
            </a:r>
            <a:r>
              <a:rPr lang="ja-JP" altLang="en-US" sz="1100" u="sng" dirty="0">
                <a:solidFill>
                  <a:srgbClr val="FF0000"/>
                </a:solidFill>
                <a:latin typeface="BIZ UDゴシック" panose="020B0400000000000000" pitchFamily="49" charset="-128"/>
                <a:ea typeface="BIZ UDゴシック" panose="020B0400000000000000" pitchFamily="49" charset="-128"/>
              </a:rPr>
              <a:t>市の事業でも当事者からの発信をしていきたい</a:t>
            </a:r>
            <a:r>
              <a:rPr lang="ja-JP" altLang="en-US" sz="1100" dirty="0">
                <a:latin typeface="BIZ UDゴシック" panose="020B0400000000000000" pitchFamily="49" charset="-128"/>
                <a:ea typeface="BIZ UDゴシック" panose="020B0400000000000000" pitchFamily="49" charset="-128"/>
              </a:rPr>
              <a:t>。</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pPr algn="r"/>
            <a:r>
              <a:rPr lang="ja-JP" altLang="en-US" sz="1100" dirty="0">
                <a:latin typeface="BIZ UDゴシック" panose="020B0400000000000000" pitchFamily="49" charset="-128"/>
                <a:ea typeface="BIZ UDゴシック" panose="020B0400000000000000" pitchFamily="49" charset="-128"/>
              </a:rPr>
              <a:t>など</a:t>
            </a:r>
            <a:endParaRPr lang="en-US" altLang="ja-JP" sz="1100" dirty="0">
              <a:latin typeface="BIZ UDゴシック" panose="020B0400000000000000" pitchFamily="49" charset="-128"/>
              <a:ea typeface="BIZ UDゴシック" panose="020B0400000000000000" pitchFamily="49" charset="-128"/>
            </a:endParaRPr>
          </a:p>
        </p:txBody>
      </p:sp>
      <p:pic>
        <p:nvPicPr>
          <p:cNvPr id="10" name="図 9">
            <a:extLst>
              <a:ext uri="{FF2B5EF4-FFF2-40B4-BE49-F238E27FC236}">
                <a16:creationId xmlns:a16="http://schemas.microsoft.com/office/drawing/2014/main" id="{DD7F8F7C-4D44-489F-92C5-E391498FC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pic>
        <p:nvPicPr>
          <p:cNvPr id="3" name="図 2">
            <a:extLst>
              <a:ext uri="{FF2B5EF4-FFF2-40B4-BE49-F238E27FC236}">
                <a16:creationId xmlns:a16="http://schemas.microsoft.com/office/drawing/2014/main" id="{840D16BB-9936-4907-809E-0FA5562AB818}"/>
              </a:ext>
            </a:extLst>
          </p:cNvPr>
          <p:cNvPicPr>
            <a:picLocks noChangeAspect="1"/>
          </p:cNvPicPr>
          <p:nvPr/>
        </p:nvPicPr>
        <p:blipFill>
          <a:blip r:embed="rId4"/>
          <a:stretch>
            <a:fillRect/>
          </a:stretch>
        </p:blipFill>
        <p:spPr>
          <a:xfrm>
            <a:off x="1096946" y="1588808"/>
            <a:ext cx="7712108" cy="2170364"/>
          </a:xfrm>
          <a:prstGeom prst="rect">
            <a:avLst/>
          </a:prstGeom>
        </p:spPr>
      </p:pic>
    </p:spTree>
    <p:extLst>
      <p:ext uri="{BB962C8B-B14F-4D97-AF65-F5344CB8AC3E}">
        <p14:creationId xmlns:p14="http://schemas.microsoft.com/office/powerpoint/2010/main" val="1063648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参考６　府内市町村への調査結果（市民後見人養成支援事業を実施しない理由）</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９</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○「ニーズがない、必要性を感じていない」「事業が市民後見人に関する情報不足」が多いことから、</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未実施の市町村に対して、適切な情報提供を行う必要があることがうかがえる。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41C43E64-E615-4D7E-BFB5-AA529A8FAF0B}"/>
              </a:ext>
            </a:extLst>
          </p:cNvPr>
          <p:cNvSpPr txBox="1"/>
          <p:nvPr/>
        </p:nvSpPr>
        <p:spPr>
          <a:xfrm>
            <a:off x="448769" y="1514194"/>
            <a:ext cx="7880059" cy="307777"/>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事業を実施していない</a:t>
            </a:r>
            <a:r>
              <a:rPr lang="en-US" altLang="ja-JP" sz="1400" dirty="0">
                <a:latin typeface="BIZ UDゴシック" panose="020B0400000000000000" pitchFamily="49" charset="-128"/>
                <a:ea typeface="BIZ UDゴシック" panose="020B0400000000000000" pitchFamily="49" charset="-128"/>
              </a:rPr>
              <a:t>19</a:t>
            </a:r>
            <a:r>
              <a:rPr lang="ja-JP" altLang="en-US" sz="1400" dirty="0">
                <a:latin typeface="BIZ UDゴシック" panose="020B0400000000000000" pitchFamily="49" charset="-128"/>
                <a:ea typeface="BIZ UDゴシック" panose="020B0400000000000000" pitchFamily="49" charset="-128"/>
              </a:rPr>
              <a:t>市町村が、市民後見人養成・支援事業を実施しない理由</a:t>
            </a:r>
            <a:endParaRPr lang="en-US" altLang="ja-JP" sz="1400" dirty="0">
              <a:latin typeface="BIZ UDゴシック" panose="020B0400000000000000" pitchFamily="49" charset="-128"/>
              <a:ea typeface="BIZ UDゴシック" panose="020B0400000000000000" pitchFamily="49" charset="-128"/>
            </a:endParaRPr>
          </a:p>
        </p:txBody>
      </p:sp>
      <p:graphicFrame>
        <p:nvGraphicFramePr>
          <p:cNvPr id="3" name="表 3">
            <a:extLst>
              <a:ext uri="{FF2B5EF4-FFF2-40B4-BE49-F238E27FC236}">
                <a16:creationId xmlns:a16="http://schemas.microsoft.com/office/drawing/2014/main" id="{2C6D6010-618D-4A74-95AD-9932A15B0E28}"/>
              </a:ext>
            </a:extLst>
          </p:cNvPr>
          <p:cNvGraphicFramePr>
            <a:graphicFrameLocks noGrp="1"/>
          </p:cNvGraphicFramePr>
          <p:nvPr>
            <p:extLst>
              <p:ext uri="{D42A27DB-BD31-4B8C-83A1-F6EECF244321}">
                <p14:modId xmlns:p14="http://schemas.microsoft.com/office/powerpoint/2010/main" val="1608709470"/>
              </p:ext>
            </p:extLst>
          </p:nvPr>
        </p:nvGraphicFramePr>
        <p:xfrm>
          <a:off x="1046993" y="2046207"/>
          <a:ext cx="5160862" cy="741680"/>
        </p:xfrm>
        <a:graphic>
          <a:graphicData uri="http://schemas.openxmlformats.org/drawingml/2006/table">
            <a:tbl>
              <a:tblPr firstRow="1" bandRow="1">
                <a:tableStyleId>{5940675A-B579-460E-94D1-54222C63F5DA}</a:tableStyleId>
              </a:tblPr>
              <a:tblGrid>
                <a:gridCol w="3910901">
                  <a:extLst>
                    <a:ext uri="{9D8B030D-6E8A-4147-A177-3AD203B41FA5}">
                      <a16:colId xmlns:a16="http://schemas.microsoft.com/office/drawing/2014/main" val="1609486963"/>
                    </a:ext>
                  </a:extLst>
                </a:gridCol>
                <a:gridCol w="1249961">
                  <a:extLst>
                    <a:ext uri="{9D8B030D-6E8A-4147-A177-3AD203B41FA5}">
                      <a16:colId xmlns:a16="http://schemas.microsoft.com/office/drawing/2014/main" val="1325912514"/>
                    </a:ext>
                  </a:extLst>
                </a:gridCol>
              </a:tblGrid>
              <a:tr h="370840">
                <a:tc>
                  <a:txBody>
                    <a:bodyPr/>
                    <a:lstStyle/>
                    <a:p>
                      <a:r>
                        <a:rPr kumimoji="1" lang="ja-JP" altLang="en-US" sz="1200" dirty="0">
                          <a:latin typeface="BIZ UDゴシック" panose="020B0400000000000000" pitchFamily="49" charset="-128"/>
                          <a:ea typeface="BIZ UDゴシック" panose="020B0400000000000000" pitchFamily="49" charset="-128"/>
                        </a:rPr>
                        <a:t>①事業を行う予定がある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２</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3922331"/>
                  </a:ext>
                </a:extLst>
              </a:tr>
              <a:tr h="370840">
                <a:tc>
                  <a:txBody>
                    <a:bodyPr/>
                    <a:lstStyle/>
                    <a:p>
                      <a:r>
                        <a:rPr kumimoji="1" lang="ja-JP" altLang="en-US" sz="1200" dirty="0">
                          <a:latin typeface="BIZ UDゴシック" panose="020B0400000000000000" pitchFamily="49" charset="-128"/>
                          <a:ea typeface="BIZ UDゴシック" panose="020B0400000000000000" pitchFamily="49" charset="-128"/>
                        </a:rPr>
                        <a:t>②事業を行う予定はない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BIZ UDゴシック" panose="020B0400000000000000" pitchFamily="49" charset="-128"/>
                          <a:ea typeface="BIZ UDゴシック" panose="020B0400000000000000" pitchFamily="49" charset="-128"/>
                        </a:rPr>
                        <a:t>17</a:t>
                      </a:r>
                      <a:endParaRPr kumimoji="1" lang="ja-JP" altLang="en-US" sz="1200" dirty="0">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7368441"/>
                  </a:ext>
                </a:extLst>
              </a:tr>
            </a:tbl>
          </a:graphicData>
        </a:graphic>
      </p:graphicFrame>
      <p:sp>
        <p:nvSpPr>
          <p:cNvPr id="10" name="テキスト ボックス 9">
            <a:extLst>
              <a:ext uri="{FF2B5EF4-FFF2-40B4-BE49-F238E27FC236}">
                <a16:creationId xmlns:a16="http://schemas.microsoft.com/office/drawing/2014/main" id="{11E71C14-2BFF-428B-98B6-8D21F2F6BD06}"/>
              </a:ext>
            </a:extLst>
          </p:cNvPr>
          <p:cNvSpPr txBox="1"/>
          <p:nvPr/>
        </p:nvSpPr>
        <p:spPr>
          <a:xfrm>
            <a:off x="1661021" y="3202016"/>
            <a:ext cx="6213445" cy="276999"/>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「事業を行う予定はない」と回答した理由</a:t>
            </a:r>
            <a:r>
              <a:rPr lang="ja-JP" altLang="en-US" sz="1050" dirty="0">
                <a:latin typeface="BIZ UDゴシック" panose="020B0400000000000000" pitchFamily="49" charset="-128"/>
                <a:ea typeface="BIZ UDゴシック" panose="020B0400000000000000" pitchFamily="49" charset="-128"/>
              </a:rPr>
              <a:t>（</a:t>
            </a:r>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自由回答を集計）</a:t>
            </a:r>
          </a:p>
        </p:txBody>
      </p:sp>
      <p:sp>
        <p:nvSpPr>
          <p:cNvPr id="11" name="テキスト ボックス 10">
            <a:extLst>
              <a:ext uri="{FF2B5EF4-FFF2-40B4-BE49-F238E27FC236}">
                <a16:creationId xmlns:a16="http://schemas.microsoft.com/office/drawing/2014/main" id="{89C3C5DD-B3E0-4714-BB72-0654999C1097}"/>
              </a:ext>
            </a:extLst>
          </p:cNvPr>
          <p:cNvSpPr txBox="1"/>
          <p:nvPr/>
        </p:nvSpPr>
        <p:spPr>
          <a:xfrm>
            <a:off x="326137" y="6456461"/>
            <a:ext cx="8515859" cy="230832"/>
          </a:xfrm>
          <a:prstGeom prst="rect">
            <a:avLst/>
          </a:prstGeom>
          <a:noFill/>
        </p:spPr>
        <p:txBody>
          <a:bodyPr wrap="square">
            <a:spAutoFit/>
          </a:bodyPr>
          <a:lstStyle/>
          <a:p>
            <a:r>
              <a:rPr kumimoji="1" lang="ja-JP" altLang="en-US" sz="900" dirty="0">
                <a:latin typeface="BIZ UDゴシック" panose="020B0400000000000000" pitchFamily="49" charset="-128"/>
                <a:ea typeface="BIZ UDゴシック" panose="020B0400000000000000" pitchFamily="49" charset="-128"/>
              </a:rPr>
              <a:t>府内市町村への調査（</a:t>
            </a:r>
            <a:r>
              <a:rPr kumimoji="1" lang="en-US" altLang="ja-JP" sz="900" dirty="0">
                <a:latin typeface="BIZ UDゴシック" panose="020B0400000000000000" pitchFamily="49" charset="-128"/>
                <a:ea typeface="BIZ UDゴシック" panose="020B0400000000000000" pitchFamily="49" charset="-128"/>
              </a:rPr>
              <a:t>R6.8</a:t>
            </a:r>
            <a:r>
              <a:rPr kumimoji="1" lang="ja-JP" altLang="en-US" sz="900" dirty="0">
                <a:latin typeface="BIZ UDゴシック" panose="020B0400000000000000" pitchFamily="49" charset="-128"/>
                <a:ea typeface="BIZ UDゴシック" panose="020B0400000000000000" pitchFamily="49" charset="-128"/>
              </a:rPr>
              <a:t>月大阪府地域福祉課実施）</a:t>
            </a:r>
            <a:endParaRPr lang="en-US" altLang="ja-JP" sz="900" dirty="0">
              <a:latin typeface="BIZ UDゴシック" panose="020B0400000000000000" pitchFamily="49" charset="-128"/>
              <a:ea typeface="BIZ UDゴシック" panose="020B0400000000000000" pitchFamily="49" charset="-128"/>
            </a:endParaRPr>
          </a:p>
        </p:txBody>
      </p:sp>
      <p:graphicFrame>
        <p:nvGraphicFramePr>
          <p:cNvPr id="12" name="表 11">
            <a:extLst>
              <a:ext uri="{FF2B5EF4-FFF2-40B4-BE49-F238E27FC236}">
                <a16:creationId xmlns:a16="http://schemas.microsoft.com/office/drawing/2014/main" id="{E6C3CB60-6F52-41C8-96EE-FC5D1CFA2E57}"/>
              </a:ext>
            </a:extLst>
          </p:cNvPr>
          <p:cNvGraphicFramePr>
            <a:graphicFrameLocks noGrp="1"/>
          </p:cNvGraphicFramePr>
          <p:nvPr>
            <p:extLst>
              <p:ext uri="{D42A27DB-BD31-4B8C-83A1-F6EECF244321}">
                <p14:modId xmlns:p14="http://schemas.microsoft.com/office/powerpoint/2010/main" val="3458998135"/>
              </p:ext>
            </p:extLst>
          </p:nvPr>
        </p:nvGraphicFramePr>
        <p:xfrm>
          <a:off x="1820414" y="3541261"/>
          <a:ext cx="4387441" cy="2225040"/>
        </p:xfrm>
        <a:graphic>
          <a:graphicData uri="http://schemas.openxmlformats.org/drawingml/2006/table">
            <a:tbl>
              <a:tblPr firstRow="1" bandRow="1">
                <a:tableStyleId>{5C22544A-7EE6-4342-B048-85BDC9FD1C3A}</a:tableStyleId>
              </a:tblPr>
              <a:tblGrid>
                <a:gridCol w="3330429">
                  <a:extLst>
                    <a:ext uri="{9D8B030D-6E8A-4147-A177-3AD203B41FA5}">
                      <a16:colId xmlns:a16="http://schemas.microsoft.com/office/drawing/2014/main" val="1216232318"/>
                    </a:ext>
                  </a:extLst>
                </a:gridCol>
                <a:gridCol w="1057012">
                  <a:extLst>
                    <a:ext uri="{9D8B030D-6E8A-4147-A177-3AD203B41FA5}">
                      <a16:colId xmlns:a16="http://schemas.microsoft.com/office/drawing/2014/main" val="3061479637"/>
                    </a:ext>
                  </a:extLst>
                </a:gridCol>
              </a:tblGrid>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ニーズがない、必要性を感じていない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６</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246602"/>
                  </a:ext>
                </a:extLst>
              </a:tr>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事業や市民後見人に関する情報不足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４</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61153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BIZ UDゴシック" panose="020B0400000000000000" pitchFamily="49" charset="-128"/>
                          <a:ea typeface="BIZ UDゴシック" panose="020B0400000000000000" pitchFamily="49" charset="-128"/>
                        </a:rPr>
                        <a:t>検討に至っていない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２</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8748794"/>
                  </a:ext>
                </a:extLst>
              </a:tr>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中核機関整備後に、必要性を検討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２</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505719"/>
                  </a:ext>
                </a:extLst>
              </a:tr>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財源不足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２</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10093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BIZ UDゴシック" panose="020B0400000000000000" pitchFamily="49" charset="-128"/>
                          <a:ea typeface="BIZ UDゴシック" panose="020B0400000000000000" pitchFamily="49" charset="-128"/>
                        </a:rPr>
                        <a:t>職員不足、マンパワー不足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3776332"/>
                  </a:ext>
                </a:extLst>
              </a:tr>
            </a:tbl>
          </a:graphicData>
        </a:graphic>
      </p:graphicFrame>
      <p:pic>
        <p:nvPicPr>
          <p:cNvPr id="13" name="図 12">
            <a:extLst>
              <a:ext uri="{FF2B5EF4-FFF2-40B4-BE49-F238E27FC236}">
                <a16:creationId xmlns:a16="http://schemas.microsoft.com/office/drawing/2014/main" id="{60AA4CE2-2281-4277-82DE-D19894A7D0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11342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5E1D8902-E6D3-4A8E-881E-40FCA1B61043}"/>
              </a:ext>
            </a:extLst>
          </p:cNvPr>
          <p:cNvPicPr>
            <a:picLocks noChangeAspect="1"/>
          </p:cNvPicPr>
          <p:nvPr/>
        </p:nvPicPr>
        <p:blipFill rotWithShape="1">
          <a:blip r:embed="rId3"/>
          <a:srcRect b="8758"/>
          <a:stretch/>
        </p:blipFill>
        <p:spPr>
          <a:xfrm>
            <a:off x="630621" y="1372841"/>
            <a:ext cx="4529957" cy="4743231"/>
          </a:xfrm>
          <a:prstGeom prst="rect">
            <a:avLst/>
          </a:prstGeom>
        </p:spPr>
      </p:pic>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参考７　大阪府ホームページ（大阪府内の市民後見人）</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10</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○大阪府の市民後見人について、紹介動画や活動記録を掲載するとともに、各市町村の取組状況を掲載している。</a:t>
            </a:r>
            <a:endParaRPr kumimoji="1" lang="en-US" altLang="ja-JP" sz="1400" dirty="0">
              <a:latin typeface="BIZ UDゴシック" panose="020B0400000000000000" pitchFamily="49" charset="-128"/>
              <a:ea typeface="BIZ UDゴシック" panose="020B0400000000000000" pitchFamily="49" charset="-128"/>
            </a:endParaRPr>
          </a:p>
        </p:txBody>
      </p:sp>
      <p:pic>
        <p:nvPicPr>
          <p:cNvPr id="13" name="図 12">
            <a:extLst>
              <a:ext uri="{FF2B5EF4-FFF2-40B4-BE49-F238E27FC236}">
                <a16:creationId xmlns:a16="http://schemas.microsoft.com/office/drawing/2014/main" id="{6F92FD4E-DC78-47C6-A30A-E648B78F9C27}"/>
              </a:ext>
            </a:extLst>
          </p:cNvPr>
          <p:cNvPicPr>
            <a:picLocks noChangeAspect="1"/>
          </p:cNvPicPr>
          <p:nvPr/>
        </p:nvPicPr>
        <p:blipFill>
          <a:blip r:embed="rId4"/>
          <a:stretch>
            <a:fillRect/>
          </a:stretch>
        </p:blipFill>
        <p:spPr>
          <a:xfrm>
            <a:off x="4488043" y="2280153"/>
            <a:ext cx="4895512" cy="4511431"/>
          </a:xfrm>
          <a:prstGeom prst="rect">
            <a:avLst/>
          </a:prstGeom>
        </p:spPr>
      </p:pic>
      <p:sp>
        <p:nvSpPr>
          <p:cNvPr id="20" name="テキスト ボックス 19">
            <a:extLst>
              <a:ext uri="{FF2B5EF4-FFF2-40B4-BE49-F238E27FC236}">
                <a16:creationId xmlns:a16="http://schemas.microsoft.com/office/drawing/2014/main" id="{0E8AE51C-1934-4961-A5A1-9BFBD4183BC5}"/>
              </a:ext>
            </a:extLst>
          </p:cNvPr>
          <p:cNvSpPr txBox="1"/>
          <p:nvPr/>
        </p:nvSpPr>
        <p:spPr>
          <a:xfrm>
            <a:off x="339713" y="6463962"/>
            <a:ext cx="5549360"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大阪府ホームページ「大阪府内の市民後見人について」</a:t>
            </a:r>
            <a:endParaRPr lang="en-US" altLang="ja-JP" sz="900" dirty="0">
              <a:latin typeface="BIZ UDゴシック" panose="020B0400000000000000" pitchFamily="49" charset="-128"/>
              <a:ea typeface="BIZ UDゴシック" panose="020B0400000000000000" pitchFamily="49" charset="-128"/>
            </a:endParaRPr>
          </a:p>
        </p:txBody>
      </p:sp>
      <p:pic>
        <p:nvPicPr>
          <p:cNvPr id="9" name="図 8">
            <a:extLst>
              <a:ext uri="{FF2B5EF4-FFF2-40B4-BE49-F238E27FC236}">
                <a16:creationId xmlns:a16="http://schemas.microsoft.com/office/drawing/2014/main" id="{7F163636-7B22-455E-8A71-95E16CA75C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198992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参考８　府内市町村への調査（市民後見人の活躍支援策）</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11</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〇現在、国のモデル事業や日常生活自立支援事業での活躍支援策が実施されている他、</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今後は、市民後見人との同行訪問や認知症サポーターとしての活動が検討されている。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441953F7-0863-463F-B14E-31C56F19D5C0}"/>
              </a:ext>
            </a:extLst>
          </p:cNvPr>
          <p:cNvSpPr txBox="1"/>
          <p:nvPr/>
        </p:nvSpPr>
        <p:spPr>
          <a:xfrm>
            <a:off x="339712" y="1479517"/>
            <a:ext cx="9400555" cy="492443"/>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質問：市民後見人としての受任以外で、市民後見人の活躍支援策を実施・検討していますか。</a:t>
            </a:r>
            <a:endParaRPr lang="en-US" altLang="ja-JP" sz="14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（実施・検討している場合はその内容と課題について、実施・検討していない場合はその理由を教えてください）</a:t>
            </a:r>
            <a:endParaRPr lang="en-US" altLang="ja-JP" sz="1200" dirty="0">
              <a:latin typeface="BIZ UDゴシック" panose="020B0400000000000000" pitchFamily="49" charset="-128"/>
              <a:ea typeface="BIZ UDゴシック" panose="020B0400000000000000" pitchFamily="49" charset="-128"/>
            </a:endParaRPr>
          </a:p>
        </p:txBody>
      </p:sp>
      <p:graphicFrame>
        <p:nvGraphicFramePr>
          <p:cNvPr id="10" name="表 4">
            <a:extLst>
              <a:ext uri="{FF2B5EF4-FFF2-40B4-BE49-F238E27FC236}">
                <a16:creationId xmlns:a16="http://schemas.microsoft.com/office/drawing/2014/main" id="{0E19B94F-E2D9-4635-B138-84E4CE2EDF48}"/>
              </a:ext>
            </a:extLst>
          </p:cNvPr>
          <p:cNvGraphicFramePr>
            <a:graphicFrameLocks noGrp="1"/>
          </p:cNvGraphicFramePr>
          <p:nvPr>
            <p:extLst>
              <p:ext uri="{D42A27DB-BD31-4B8C-83A1-F6EECF244321}">
                <p14:modId xmlns:p14="http://schemas.microsoft.com/office/powerpoint/2010/main" val="3920434318"/>
              </p:ext>
            </p:extLst>
          </p:nvPr>
        </p:nvGraphicFramePr>
        <p:xfrm>
          <a:off x="854047" y="2104760"/>
          <a:ext cx="5429308" cy="370840"/>
        </p:xfrm>
        <a:graphic>
          <a:graphicData uri="http://schemas.openxmlformats.org/drawingml/2006/table">
            <a:tbl>
              <a:tblPr firstRow="1" bandRow="1">
                <a:tableStyleId>{5C22544A-7EE6-4342-B048-85BDC9FD1C3A}</a:tableStyleId>
              </a:tblPr>
              <a:tblGrid>
                <a:gridCol w="4499000">
                  <a:extLst>
                    <a:ext uri="{9D8B030D-6E8A-4147-A177-3AD203B41FA5}">
                      <a16:colId xmlns:a16="http://schemas.microsoft.com/office/drawing/2014/main" val="3530134578"/>
                    </a:ext>
                  </a:extLst>
                </a:gridCol>
                <a:gridCol w="930308">
                  <a:extLst>
                    <a:ext uri="{9D8B030D-6E8A-4147-A177-3AD203B41FA5}">
                      <a16:colId xmlns:a16="http://schemas.microsoft.com/office/drawing/2014/main" val="254925617"/>
                    </a:ext>
                  </a:extLst>
                </a:gridCol>
              </a:tblGrid>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①活躍支援策を実施している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４</a:t>
                      </a:r>
                      <a:endParaRPr kumimoji="1" lang="en-US" altLang="ja-JP" sz="12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220880"/>
                  </a:ext>
                </a:extLst>
              </a:tr>
            </a:tbl>
          </a:graphicData>
        </a:graphic>
      </p:graphicFrame>
      <p:graphicFrame>
        <p:nvGraphicFramePr>
          <p:cNvPr id="11" name="表 4">
            <a:extLst>
              <a:ext uri="{FF2B5EF4-FFF2-40B4-BE49-F238E27FC236}">
                <a16:creationId xmlns:a16="http://schemas.microsoft.com/office/drawing/2014/main" id="{5B070135-68A3-46F7-983F-C2491C76A049}"/>
              </a:ext>
            </a:extLst>
          </p:cNvPr>
          <p:cNvGraphicFramePr>
            <a:graphicFrameLocks noGrp="1"/>
          </p:cNvGraphicFramePr>
          <p:nvPr>
            <p:extLst>
              <p:ext uri="{D42A27DB-BD31-4B8C-83A1-F6EECF244321}">
                <p14:modId xmlns:p14="http://schemas.microsoft.com/office/powerpoint/2010/main" val="3375965616"/>
              </p:ext>
            </p:extLst>
          </p:nvPr>
        </p:nvGraphicFramePr>
        <p:xfrm>
          <a:off x="854047" y="4396353"/>
          <a:ext cx="5429308" cy="370840"/>
        </p:xfrm>
        <a:graphic>
          <a:graphicData uri="http://schemas.openxmlformats.org/drawingml/2006/table">
            <a:tbl>
              <a:tblPr firstRow="1" bandRow="1">
                <a:tableStyleId>{5C22544A-7EE6-4342-B048-85BDC9FD1C3A}</a:tableStyleId>
              </a:tblPr>
              <a:tblGrid>
                <a:gridCol w="4499000">
                  <a:extLst>
                    <a:ext uri="{9D8B030D-6E8A-4147-A177-3AD203B41FA5}">
                      <a16:colId xmlns:a16="http://schemas.microsoft.com/office/drawing/2014/main" val="3530134578"/>
                    </a:ext>
                  </a:extLst>
                </a:gridCol>
                <a:gridCol w="930308">
                  <a:extLst>
                    <a:ext uri="{9D8B030D-6E8A-4147-A177-3AD203B41FA5}">
                      <a16:colId xmlns:a16="http://schemas.microsoft.com/office/drawing/2014/main" val="254925617"/>
                    </a:ext>
                  </a:extLst>
                </a:gridCol>
              </a:tblGrid>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②活躍支援策を検討している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５</a:t>
                      </a:r>
                      <a:endParaRPr kumimoji="1" lang="en-US" altLang="ja-JP" sz="12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220880"/>
                  </a:ext>
                </a:extLst>
              </a:tr>
            </a:tbl>
          </a:graphicData>
        </a:graphic>
      </p:graphicFrame>
      <p:sp>
        <p:nvSpPr>
          <p:cNvPr id="13" name="テキスト ボックス 12">
            <a:extLst>
              <a:ext uri="{FF2B5EF4-FFF2-40B4-BE49-F238E27FC236}">
                <a16:creationId xmlns:a16="http://schemas.microsoft.com/office/drawing/2014/main" id="{2886B425-09A9-472C-96A2-CEB2797EEDC1}"/>
              </a:ext>
            </a:extLst>
          </p:cNvPr>
          <p:cNvSpPr txBox="1"/>
          <p:nvPr/>
        </p:nvSpPr>
        <p:spPr>
          <a:xfrm>
            <a:off x="326138" y="6506795"/>
            <a:ext cx="8264190" cy="230832"/>
          </a:xfrm>
          <a:prstGeom prst="rect">
            <a:avLst/>
          </a:prstGeom>
          <a:noFill/>
        </p:spPr>
        <p:txBody>
          <a:bodyPr wrap="square">
            <a:spAutoFit/>
          </a:bodyPr>
          <a:lstStyle/>
          <a:p>
            <a:r>
              <a:rPr kumimoji="1" lang="ja-JP" altLang="en-US" sz="900" dirty="0">
                <a:latin typeface="BIZ UDゴシック" panose="020B0400000000000000" pitchFamily="49" charset="-128"/>
                <a:ea typeface="BIZ UDゴシック" panose="020B0400000000000000" pitchFamily="49" charset="-128"/>
              </a:rPr>
              <a:t>府内市町村への調査（</a:t>
            </a:r>
            <a:r>
              <a:rPr kumimoji="1" lang="en-US" altLang="ja-JP" sz="900" dirty="0">
                <a:latin typeface="BIZ UDゴシック" panose="020B0400000000000000" pitchFamily="49" charset="-128"/>
                <a:ea typeface="BIZ UDゴシック" panose="020B0400000000000000" pitchFamily="49" charset="-128"/>
              </a:rPr>
              <a:t>R6.8</a:t>
            </a:r>
            <a:r>
              <a:rPr kumimoji="1" lang="ja-JP" altLang="en-US" sz="900" dirty="0">
                <a:latin typeface="BIZ UDゴシック" panose="020B0400000000000000" pitchFamily="49" charset="-128"/>
                <a:ea typeface="BIZ UDゴシック" panose="020B0400000000000000" pitchFamily="49" charset="-128"/>
              </a:rPr>
              <a:t>月大阪府地域福祉課実施）</a:t>
            </a:r>
            <a:endParaRPr lang="en-US" altLang="ja-JP" sz="9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9C9630E1-480F-4F58-A531-B2E4AA17E6C5}"/>
              </a:ext>
            </a:extLst>
          </p:cNvPr>
          <p:cNvSpPr txBox="1"/>
          <p:nvPr/>
        </p:nvSpPr>
        <p:spPr>
          <a:xfrm>
            <a:off x="1943409" y="2516122"/>
            <a:ext cx="7401927" cy="980140"/>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・持続可能な権利擁護支援モデル事業において、市民後見人のバンク登録者及び</a:t>
            </a:r>
            <a:r>
              <a:rPr lang="en-US" altLang="ja-JP" sz="1200" dirty="0">
                <a:latin typeface="BIZ UDゴシック" panose="020B0400000000000000" pitchFamily="49" charset="-128"/>
                <a:ea typeface="BIZ UDゴシック" panose="020B0400000000000000" pitchFamily="49" charset="-128"/>
              </a:rPr>
              <a:t>OB</a:t>
            </a:r>
            <a:r>
              <a:rPr lang="ja-JP" altLang="en-US" sz="1200" dirty="0">
                <a:latin typeface="BIZ UDゴシック" panose="020B0400000000000000" pitchFamily="49" charset="-128"/>
                <a:ea typeface="BIZ UDゴシック" panose="020B0400000000000000" pitchFamily="49" charset="-128"/>
              </a:rPr>
              <a:t>の方に</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　対象者のおもいのみまもり（定期訪問による意思決定支援等）を行っていただいている</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・日常生活自立支援事業における生活支援員への採用（バンク登録者向けに募集情報を発信）</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・研修等の案内</a:t>
            </a:r>
            <a:endParaRPr lang="en-US" altLang="ja-JP" sz="1200"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E4A60C59-9AD4-4976-971C-583EFF08A6DB}"/>
              </a:ext>
            </a:extLst>
          </p:cNvPr>
          <p:cNvSpPr txBox="1"/>
          <p:nvPr/>
        </p:nvSpPr>
        <p:spPr>
          <a:xfrm>
            <a:off x="854047" y="3503948"/>
            <a:ext cx="1914130" cy="287643"/>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（課題）</a:t>
            </a:r>
            <a:endParaRPr lang="en-US" altLang="ja-JP" sz="1200"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5522A5A7-C7DD-45EE-8A48-7D488C08F799}"/>
              </a:ext>
            </a:extLst>
          </p:cNvPr>
          <p:cNvSpPr txBox="1"/>
          <p:nvPr/>
        </p:nvSpPr>
        <p:spPr>
          <a:xfrm>
            <a:off x="854047" y="2511491"/>
            <a:ext cx="1914130" cy="287643"/>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（活躍支援策）</a:t>
            </a:r>
            <a:endParaRPr lang="en-US" altLang="ja-JP" sz="1200" dirty="0">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B58755FA-14EC-499B-B5B8-EBA632E85474}"/>
              </a:ext>
            </a:extLst>
          </p:cNvPr>
          <p:cNvSpPr txBox="1"/>
          <p:nvPr/>
        </p:nvSpPr>
        <p:spPr>
          <a:xfrm>
            <a:off x="1943408" y="3496262"/>
            <a:ext cx="7401927" cy="749308"/>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・国のモデル事業として行っていた事業を、今後、市としてどのように展開していくか</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・人員配置等の関係から、多人数の採用にまでは至っていない</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・市民後見人のフォロー体制が整わない</a:t>
            </a:r>
            <a:endParaRPr lang="en-US" altLang="ja-JP" sz="1200"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410B9023-70CD-4D35-BD09-E6C62A4DAD5D}"/>
              </a:ext>
            </a:extLst>
          </p:cNvPr>
          <p:cNvSpPr txBox="1"/>
          <p:nvPr/>
        </p:nvSpPr>
        <p:spPr>
          <a:xfrm>
            <a:off x="1943408" y="4811097"/>
            <a:ext cx="7401927" cy="749308"/>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・バンク登録者による市民後見人との同行訪問</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・認知症サポーターとしての活動</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・社会福祉協議会等と一緒に地域の活動を行う</a:t>
            </a:r>
            <a:endParaRPr lang="en-US" altLang="ja-JP" sz="1200"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73FE86C6-1037-4A9C-8921-AA9082A0FC4E}"/>
              </a:ext>
            </a:extLst>
          </p:cNvPr>
          <p:cNvSpPr txBox="1"/>
          <p:nvPr/>
        </p:nvSpPr>
        <p:spPr>
          <a:xfrm>
            <a:off x="854047" y="4824237"/>
            <a:ext cx="1914130" cy="518475"/>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（検討中の</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　活躍支援策）</a:t>
            </a:r>
            <a:endParaRPr lang="en-US" altLang="ja-JP" sz="1200" dirty="0">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88978C77-EFFA-454A-A91B-B2419C0AFBD5}"/>
              </a:ext>
            </a:extLst>
          </p:cNvPr>
          <p:cNvSpPr txBox="1"/>
          <p:nvPr/>
        </p:nvSpPr>
        <p:spPr>
          <a:xfrm>
            <a:off x="854047" y="5649854"/>
            <a:ext cx="1914130" cy="287643"/>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（課題）</a:t>
            </a:r>
            <a:endParaRPr lang="en-US" altLang="ja-JP" sz="1200"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4BAEF39C-1388-4259-808C-E0C8362D4A46}"/>
              </a:ext>
            </a:extLst>
          </p:cNvPr>
          <p:cNvSpPr txBox="1"/>
          <p:nvPr/>
        </p:nvSpPr>
        <p:spPr>
          <a:xfrm>
            <a:off x="1943408" y="5642168"/>
            <a:ext cx="7401927" cy="749308"/>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・本人、市民後見人及び施設の同意、ボランティア保険の加入等</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・受任後に活動の余力があるか不安</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・調整が必要</a:t>
            </a:r>
            <a:endParaRPr lang="en-US" altLang="ja-JP" sz="1200" dirty="0">
              <a:latin typeface="BIZ UDゴシック" panose="020B0400000000000000" pitchFamily="49" charset="-128"/>
              <a:ea typeface="BIZ UDゴシック" panose="020B0400000000000000" pitchFamily="49" charset="-128"/>
            </a:endParaRPr>
          </a:p>
        </p:txBody>
      </p:sp>
      <p:pic>
        <p:nvPicPr>
          <p:cNvPr id="22" name="図 21">
            <a:extLst>
              <a:ext uri="{FF2B5EF4-FFF2-40B4-BE49-F238E27FC236}">
                <a16:creationId xmlns:a16="http://schemas.microsoft.com/office/drawing/2014/main" id="{99A173BE-CFA0-464D-87B2-806E926C6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2883524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4">
            <a:extLst>
              <a:ext uri="{FF2B5EF4-FFF2-40B4-BE49-F238E27FC236}">
                <a16:creationId xmlns:a16="http://schemas.microsoft.com/office/drawing/2014/main" id="{EA15BA70-BC9B-4955-9615-D24D29E6FBBC}"/>
              </a:ext>
            </a:extLst>
          </p:cNvPr>
          <p:cNvGraphicFramePr>
            <a:graphicFrameLocks noGrp="1"/>
          </p:cNvGraphicFramePr>
          <p:nvPr>
            <p:extLst>
              <p:ext uri="{D42A27DB-BD31-4B8C-83A1-F6EECF244321}">
                <p14:modId xmlns:p14="http://schemas.microsoft.com/office/powerpoint/2010/main" val="332387901"/>
              </p:ext>
            </p:extLst>
          </p:nvPr>
        </p:nvGraphicFramePr>
        <p:xfrm>
          <a:off x="854047" y="2185206"/>
          <a:ext cx="5429308" cy="370840"/>
        </p:xfrm>
        <a:graphic>
          <a:graphicData uri="http://schemas.openxmlformats.org/drawingml/2006/table">
            <a:tbl>
              <a:tblPr firstRow="1" bandRow="1">
                <a:tableStyleId>{5C22544A-7EE6-4342-B048-85BDC9FD1C3A}</a:tableStyleId>
              </a:tblPr>
              <a:tblGrid>
                <a:gridCol w="4499000">
                  <a:extLst>
                    <a:ext uri="{9D8B030D-6E8A-4147-A177-3AD203B41FA5}">
                      <a16:colId xmlns:a16="http://schemas.microsoft.com/office/drawing/2014/main" val="3530134578"/>
                    </a:ext>
                  </a:extLst>
                </a:gridCol>
                <a:gridCol w="930308">
                  <a:extLst>
                    <a:ext uri="{9D8B030D-6E8A-4147-A177-3AD203B41FA5}">
                      <a16:colId xmlns:a16="http://schemas.microsoft.com/office/drawing/2014/main" val="254925617"/>
                    </a:ext>
                  </a:extLst>
                </a:gridCol>
              </a:tblGrid>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③活躍支援策を実施・検討していない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BIZ UDゴシック" panose="020B0400000000000000" pitchFamily="49" charset="-128"/>
                          <a:ea typeface="BIZ UDゴシック" panose="020B0400000000000000" pitchFamily="49" charset="-128"/>
                        </a:rPr>
                        <a:t>15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220880"/>
                  </a:ext>
                </a:extLst>
              </a:tr>
            </a:tbl>
          </a:graphicData>
        </a:graphic>
      </p:graphicFrame>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参考８　府内市町村への調査（市民後見人の活躍支援策）</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12</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2886B425-09A9-472C-96A2-CEB2797EEDC1}"/>
              </a:ext>
            </a:extLst>
          </p:cNvPr>
          <p:cNvSpPr txBox="1"/>
          <p:nvPr/>
        </p:nvSpPr>
        <p:spPr>
          <a:xfrm>
            <a:off x="326138" y="6456461"/>
            <a:ext cx="8264190" cy="230832"/>
          </a:xfrm>
          <a:prstGeom prst="rect">
            <a:avLst/>
          </a:prstGeom>
          <a:noFill/>
        </p:spPr>
        <p:txBody>
          <a:bodyPr wrap="square">
            <a:spAutoFit/>
          </a:bodyPr>
          <a:lstStyle/>
          <a:p>
            <a:r>
              <a:rPr kumimoji="1" lang="ja-JP" altLang="en-US" sz="900" dirty="0">
                <a:latin typeface="BIZ UDゴシック" panose="020B0400000000000000" pitchFamily="49" charset="-128"/>
                <a:ea typeface="BIZ UDゴシック" panose="020B0400000000000000" pitchFamily="49" charset="-128"/>
              </a:rPr>
              <a:t>府内市町村への調査（</a:t>
            </a:r>
            <a:r>
              <a:rPr kumimoji="1" lang="en-US" altLang="ja-JP" sz="900" dirty="0">
                <a:latin typeface="BIZ UDゴシック" panose="020B0400000000000000" pitchFamily="49" charset="-128"/>
                <a:ea typeface="BIZ UDゴシック" panose="020B0400000000000000" pitchFamily="49" charset="-128"/>
              </a:rPr>
              <a:t>R6.8</a:t>
            </a:r>
            <a:r>
              <a:rPr kumimoji="1" lang="ja-JP" altLang="en-US" sz="900" dirty="0">
                <a:latin typeface="BIZ UDゴシック" panose="020B0400000000000000" pitchFamily="49" charset="-128"/>
                <a:ea typeface="BIZ UDゴシック" panose="020B0400000000000000" pitchFamily="49" charset="-128"/>
              </a:rPr>
              <a:t>月大阪府地域福祉課実施）</a:t>
            </a:r>
            <a:endParaRPr lang="en-US" altLang="ja-JP" sz="9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9C9630E1-480F-4F58-A531-B2E4AA17E6C5}"/>
              </a:ext>
            </a:extLst>
          </p:cNvPr>
          <p:cNvSpPr txBox="1"/>
          <p:nvPr/>
        </p:nvSpPr>
        <p:spPr>
          <a:xfrm>
            <a:off x="1943409" y="2692291"/>
            <a:ext cx="7401927" cy="3057632"/>
          </a:xfrm>
          <a:prstGeom prst="rect">
            <a:avLst/>
          </a:prstGeom>
          <a:noFill/>
        </p:spPr>
        <p:txBody>
          <a:bodyPr wrap="square">
            <a:spAutoFit/>
          </a:bodyPr>
          <a:lstStyle/>
          <a:p>
            <a:pPr>
              <a:lnSpc>
                <a:spcPts val="1800"/>
              </a:lnSpc>
            </a:pPr>
            <a:r>
              <a:rPr lang="ja-JP" altLang="en-US" sz="1200" b="1" u="sng" dirty="0">
                <a:latin typeface="BIZ UDゴシック" panose="020B0400000000000000" pitchFamily="49" charset="-128"/>
                <a:ea typeface="BIZ UDゴシック" panose="020B0400000000000000" pitchFamily="49" charset="-128"/>
              </a:rPr>
              <a:t>受任に向けた体制整備を優先</a:t>
            </a:r>
            <a:endParaRPr lang="en-US" altLang="ja-JP" sz="1200" b="1" u="sng"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・市民後見人相当案件かをチェックする体制整備やリレーなど、受任者調整を検討しているため</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・受任に向けての市民後見人向けフォローアップ研修等への充実を図るため</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・まずは、受任ケースを作ることを優先しているため</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b="1" u="sng" dirty="0">
                <a:latin typeface="BIZ UDゴシック" panose="020B0400000000000000" pitchFamily="49" charset="-128"/>
                <a:ea typeface="BIZ UDゴシック" panose="020B0400000000000000" pitchFamily="49" charset="-128"/>
              </a:rPr>
              <a:t>必要だが検討できていない</a:t>
            </a:r>
            <a:endParaRPr lang="en-US" altLang="ja-JP" sz="1200" b="1" u="sng"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・活躍支援策の実施は必要だと認識しているが、検討にまで至っていない</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b="1" u="sng" dirty="0">
                <a:latin typeface="BIZ UDゴシック" panose="020B0400000000000000" pitchFamily="49" charset="-128"/>
                <a:ea typeface="BIZ UDゴシック" panose="020B0400000000000000" pitchFamily="49" charset="-128"/>
              </a:rPr>
              <a:t>必要と感じていない</a:t>
            </a:r>
            <a:endParaRPr lang="en-US" altLang="ja-JP" sz="1200" b="1" u="sng"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・バンク登録者のほとんどが就業されており、受任を引き受けていただける状況にないため</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・バンク登録者自身も、他に業務を持っている場合も多いため</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・研修受講者、バンク登録者の伸び悩み</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endParaRPr lang="en-US" altLang="ja-JP" sz="1200"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5522A5A7-C7DD-45EE-8A48-7D488C08F799}"/>
              </a:ext>
            </a:extLst>
          </p:cNvPr>
          <p:cNvSpPr txBox="1"/>
          <p:nvPr/>
        </p:nvSpPr>
        <p:spPr>
          <a:xfrm>
            <a:off x="854047" y="2687660"/>
            <a:ext cx="1089362" cy="287643"/>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（理由）</a:t>
            </a:r>
            <a:endParaRPr lang="en-US" altLang="ja-JP" sz="1200" dirty="0">
              <a:latin typeface="BIZ UDゴシック" panose="020B0400000000000000" pitchFamily="49" charset="-128"/>
              <a:ea typeface="BIZ UDゴシック" panose="020B0400000000000000" pitchFamily="49" charset="-128"/>
            </a:endParaRPr>
          </a:p>
        </p:txBody>
      </p:sp>
      <p:sp>
        <p:nvSpPr>
          <p:cNvPr id="22" name="正方形/長方形 21">
            <a:extLst>
              <a:ext uri="{FF2B5EF4-FFF2-40B4-BE49-F238E27FC236}">
                <a16:creationId xmlns:a16="http://schemas.microsoft.com/office/drawing/2014/main" id="{E348CE49-943C-4E24-AA08-C81D7B66C30E}"/>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09A6230-9F64-410D-9246-7C8021B53229}"/>
              </a:ext>
            </a:extLst>
          </p:cNvPr>
          <p:cNvSpPr txBox="1"/>
          <p:nvPr/>
        </p:nvSpPr>
        <p:spPr>
          <a:xfrm>
            <a:off x="339712" y="511204"/>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〇受任に向けた体制整備を優先するため活躍支援策の検討を行っていない市町村もあるが、</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バンク登録者の就業状況による活動可能性への懸念等から、検討が必要とは感じていない市町村もある。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8B270DF1-BF31-4191-AAC6-D4AE9ECF9920}"/>
              </a:ext>
            </a:extLst>
          </p:cNvPr>
          <p:cNvSpPr txBox="1"/>
          <p:nvPr/>
        </p:nvSpPr>
        <p:spPr>
          <a:xfrm>
            <a:off x="339712" y="1479517"/>
            <a:ext cx="9400555" cy="492443"/>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質問：市民後見人としての受任以外で、市民後見人の活躍支援策を実施・検討していますか。</a:t>
            </a:r>
            <a:endParaRPr lang="en-US" altLang="ja-JP" sz="14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（実施・検討している場合はその内容と課題について、実施・検討していない場合はその理由を教えてください）</a:t>
            </a:r>
            <a:endParaRPr lang="en-US" altLang="ja-JP" sz="1200" dirty="0">
              <a:latin typeface="BIZ UDゴシック" panose="020B0400000000000000" pitchFamily="49" charset="-128"/>
              <a:ea typeface="BIZ UDゴシック" panose="020B0400000000000000" pitchFamily="49" charset="-128"/>
            </a:endParaRPr>
          </a:p>
        </p:txBody>
      </p:sp>
      <p:pic>
        <p:nvPicPr>
          <p:cNvPr id="11" name="図 10">
            <a:extLst>
              <a:ext uri="{FF2B5EF4-FFF2-40B4-BE49-F238E27FC236}">
                <a16:creationId xmlns:a16="http://schemas.microsoft.com/office/drawing/2014/main" id="{E471B205-27EE-4F81-B0AE-CDCDA90EFD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306629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参考９　大阪府法人後見支援事業</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13</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1006879"/>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○令和３年度から事業開始、以下のスキームで事業を行っている。</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○後見活動に要する全ての経費を社会福祉法人が負担（報酬付与の申立てをせず、交通費等の経費も法人負担）</a:t>
            </a: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41C43E64-E615-4D7E-BFB5-AA529A8FAF0B}"/>
              </a:ext>
            </a:extLst>
          </p:cNvPr>
          <p:cNvSpPr txBox="1"/>
          <p:nvPr/>
        </p:nvSpPr>
        <p:spPr>
          <a:xfrm>
            <a:off x="539097" y="1569989"/>
            <a:ext cx="2522220" cy="307777"/>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事業スキームのイメージ</a:t>
            </a:r>
            <a:endParaRPr lang="en-US" altLang="ja-JP" sz="1400" dirty="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411ED43D-8D82-43A0-B152-29A4DCAC103F}"/>
              </a:ext>
            </a:extLst>
          </p:cNvPr>
          <p:cNvPicPr>
            <a:picLocks noChangeAspect="1"/>
          </p:cNvPicPr>
          <p:nvPr/>
        </p:nvPicPr>
        <p:blipFill>
          <a:blip r:embed="rId3"/>
          <a:stretch>
            <a:fillRect/>
          </a:stretch>
        </p:blipFill>
        <p:spPr>
          <a:xfrm>
            <a:off x="638157" y="1934855"/>
            <a:ext cx="8414404" cy="4510299"/>
          </a:xfrm>
          <a:prstGeom prst="rect">
            <a:avLst/>
          </a:prstGeom>
        </p:spPr>
      </p:pic>
      <p:pic>
        <p:nvPicPr>
          <p:cNvPr id="8" name="図 7">
            <a:extLst>
              <a:ext uri="{FF2B5EF4-FFF2-40B4-BE49-F238E27FC236}">
                <a16:creationId xmlns:a16="http://schemas.microsoft.com/office/drawing/2014/main" id="{2BA02D52-86A4-4CC7-9E38-1C73E0690A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2964151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参考９　大阪府法人後見支援事業</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14</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○令和３年度の事業開始から</a:t>
            </a:r>
            <a:r>
              <a:rPr kumimoji="1" lang="en-US" altLang="ja-JP" sz="1400" dirty="0">
                <a:latin typeface="BIZ UDゴシック" panose="020B0400000000000000" pitchFamily="49" charset="-128"/>
                <a:ea typeface="BIZ UDゴシック" panose="020B0400000000000000" pitchFamily="49" charset="-128"/>
              </a:rPr>
              <a:t>133</a:t>
            </a:r>
            <a:r>
              <a:rPr kumimoji="1" lang="ja-JP" altLang="en-US" sz="1400" dirty="0">
                <a:latin typeface="BIZ UDゴシック" panose="020B0400000000000000" pitchFamily="49" charset="-128"/>
                <a:ea typeface="BIZ UDゴシック" panose="020B0400000000000000" pitchFamily="49" charset="-128"/>
              </a:rPr>
              <a:t>名の方が養成研修を受講、</a:t>
            </a:r>
            <a:r>
              <a:rPr kumimoji="1" lang="en-US" altLang="ja-JP" sz="1400" dirty="0">
                <a:latin typeface="BIZ UDゴシック" panose="020B0400000000000000" pitchFamily="49" charset="-128"/>
                <a:ea typeface="BIZ UDゴシック" panose="020B0400000000000000" pitchFamily="49" charset="-128"/>
              </a:rPr>
              <a:t>10</a:t>
            </a:r>
            <a:r>
              <a:rPr kumimoji="1" lang="ja-JP" altLang="en-US" sz="1400" dirty="0">
                <a:latin typeface="BIZ UDゴシック" panose="020B0400000000000000" pitchFamily="49" charset="-128"/>
                <a:ea typeface="BIZ UDゴシック" panose="020B0400000000000000" pitchFamily="49" charset="-128"/>
              </a:rPr>
              <a:t>法人がバンク登録をされている。</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しかしながら、受任は１件に留まっている。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41C43E64-E615-4D7E-BFB5-AA529A8FAF0B}"/>
              </a:ext>
            </a:extLst>
          </p:cNvPr>
          <p:cNvSpPr txBox="1"/>
          <p:nvPr/>
        </p:nvSpPr>
        <p:spPr>
          <a:xfrm>
            <a:off x="539097" y="1534056"/>
            <a:ext cx="2522220" cy="307777"/>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専門職員養成研修実績</a:t>
            </a:r>
            <a:endParaRPr lang="en-US" altLang="ja-JP" sz="14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DBA0494E-42A8-4DE3-AF5F-7F9E4035D2AC}"/>
              </a:ext>
            </a:extLst>
          </p:cNvPr>
          <p:cNvSpPr txBox="1"/>
          <p:nvPr/>
        </p:nvSpPr>
        <p:spPr>
          <a:xfrm>
            <a:off x="539097" y="2622422"/>
            <a:ext cx="4947303" cy="307777"/>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大阪府法人後見人バンク登録者一覧</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R7.2</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月末現在）</a:t>
            </a:r>
            <a:endParaRPr lang="en-US" altLang="ja-JP" sz="1400" dirty="0">
              <a:latin typeface="BIZ UDゴシック" panose="020B0400000000000000" pitchFamily="49" charset="-128"/>
              <a:ea typeface="BIZ UDゴシック" panose="020B0400000000000000" pitchFamily="49" charset="-128"/>
            </a:endParaRPr>
          </a:p>
        </p:txBody>
      </p:sp>
      <p:graphicFrame>
        <p:nvGraphicFramePr>
          <p:cNvPr id="11" name="表 10">
            <a:extLst>
              <a:ext uri="{FF2B5EF4-FFF2-40B4-BE49-F238E27FC236}">
                <a16:creationId xmlns:a16="http://schemas.microsoft.com/office/drawing/2014/main" id="{BE6ADB2C-2383-43C7-B451-8DCF26776F1A}"/>
              </a:ext>
            </a:extLst>
          </p:cNvPr>
          <p:cNvGraphicFramePr>
            <a:graphicFrameLocks noGrp="1"/>
          </p:cNvGraphicFramePr>
          <p:nvPr>
            <p:extLst>
              <p:ext uri="{D42A27DB-BD31-4B8C-83A1-F6EECF244321}">
                <p14:modId xmlns:p14="http://schemas.microsoft.com/office/powerpoint/2010/main" val="4145020301"/>
              </p:ext>
            </p:extLst>
          </p:nvPr>
        </p:nvGraphicFramePr>
        <p:xfrm>
          <a:off x="898277" y="2980487"/>
          <a:ext cx="8109447" cy="3564000"/>
        </p:xfrm>
        <a:graphic>
          <a:graphicData uri="http://schemas.openxmlformats.org/drawingml/2006/table">
            <a:tbl>
              <a:tblPr/>
              <a:tblGrid>
                <a:gridCol w="939167">
                  <a:extLst>
                    <a:ext uri="{9D8B030D-6E8A-4147-A177-3AD203B41FA5}">
                      <a16:colId xmlns:a16="http://schemas.microsoft.com/office/drawing/2014/main" val="263935972"/>
                    </a:ext>
                  </a:extLst>
                </a:gridCol>
                <a:gridCol w="2068545">
                  <a:extLst>
                    <a:ext uri="{9D8B030D-6E8A-4147-A177-3AD203B41FA5}">
                      <a16:colId xmlns:a16="http://schemas.microsoft.com/office/drawing/2014/main" val="2765857849"/>
                    </a:ext>
                  </a:extLst>
                </a:gridCol>
                <a:gridCol w="1913999">
                  <a:extLst>
                    <a:ext uri="{9D8B030D-6E8A-4147-A177-3AD203B41FA5}">
                      <a16:colId xmlns:a16="http://schemas.microsoft.com/office/drawing/2014/main" val="1019434946"/>
                    </a:ext>
                  </a:extLst>
                </a:gridCol>
                <a:gridCol w="820285">
                  <a:extLst>
                    <a:ext uri="{9D8B030D-6E8A-4147-A177-3AD203B41FA5}">
                      <a16:colId xmlns:a16="http://schemas.microsoft.com/office/drawing/2014/main" val="3546649770"/>
                    </a:ext>
                  </a:extLst>
                </a:gridCol>
                <a:gridCol w="2367451">
                  <a:extLst>
                    <a:ext uri="{9D8B030D-6E8A-4147-A177-3AD203B41FA5}">
                      <a16:colId xmlns:a16="http://schemas.microsoft.com/office/drawing/2014/main" val="2662846342"/>
                    </a:ext>
                  </a:extLst>
                </a:gridCol>
              </a:tblGrid>
              <a:tr h="324000">
                <a:tc>
                  <a:txBody>
                    <a:bodyPr/>
                    <a:lstStyle/>
                    <a:p>
                      <a:pPr algn="ctr"/>
                      <a:r>
                        <a:rPr lang="ja-JP" altLang="en-US" sz="900" b="0" dirty="0">
                          <a:solidFill>
                            <a:schemeClr val="tx1"/>
                          </a:solidFill>
                          <a:effectLst/>
                          <a:latin typeface="BIZ UDゴシック" panose="020B0400000000000000" pitchFamily="49" charset="-128"/>
                          <a:ea typeface="BIZ UDゴシック" panose="020B0400000000000000" pitchFamily="49" charset="-128"/>
                        </a:rPr>
                        <a:t>登録番号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ja-JP" altLang="en-US" sz="900" b="0" dirty="0">
                          <a:solidFill>
                            <a:schemeClr val="tx1"/>
                          </a:solidFill>
                          <a:effectLst/>
                          <a:latin typeface="BIZ UDゴシック" panose="020B0400000000000000" pitchFamily="49" charset="-128"/>
                          <a:ea typeface="BIZ UDゴシック" panose="020B0400000000000000" pitchFamily="49" charset="-128"/>
                        </a:rPr>
                        <a:t>法人名称</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ja-JP" altLang="en-US" sz="900" b="0" dirty="0">
                          <a:solidFill>
                            <a:schemeClr val="tx1"/>
                          </a:solidFill>
                          <a:effectLst/>
                          <a:latin typeface="BIZ UDゴシック" panose="020B0400000000000000" pitchFamily="49" charset="-128"/>
                          <a:ea typeface="BIZ UDゴシック" panose="020B0400000000000000" pitchFamily="49" charset="-128"/>
                        </a:rPr>
                        <a:t>本部所在地</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zh-CN" altLang="en-US" sz="900" b="0" dirty="0">
                          <a:solidFill>
                            <a:schemeClr val="tx1"/>
                          </a:solidFill>
                          <a:effectLst/>
                          <a:latin typeface="BIZ UDゴシック" panose="020B0400000000000000" pitchFamily="49" charset="-128"/>
                          <a:ea typeface="BIZ UDゴシック" panose="020B0400000000000000" pitchFamily="49" charset="-128"/>
                        </a:rPr>
                        <a:t>受任可能件数</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zh-TW" altLang="en-US" sz="900" b="0" dirty="0">
                          <a:solidFill>
                            <a:schemeClr val="tx1"/>
                          </a:solidFill>
                          <a:effectLst/>
                          <a:latin typeface="BIZ UDゴシック" panose="020B0400000000000000" pitchFamily="49" charset="-128"/>
                          <a:ea typeface="BIZ UDゴシック" panose="020B0400000000000000" pitchFamily="49" charset="-128"/>
                        </a:rPr>
                        <a:t>後見活動実施地域</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349729356"/>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001</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社会福祉法人聖徳会</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松原市阿保３丁目</a:t>
                      </a:r>
                      <a:r>
                        <a:rPr lang="en-US" altLang="zh-CN" sz="800" b="0" dirty="0">
                          <a:solidFill>
                            <a:schemeClr val="tx1"/>
                          </a:solidFill>
                          <a:effectLst/>
                          <a:latin typeface="BIZ UDゴシック" panose="020B0400000000000000" pitchFamily="49" charset="-128"/>
                          <a:ea typeface="BIZ UDゴシック" panose="020B0400000000000000" pitchFamily="49" charset="-128"/>
                        </a:rPr>
                        <a:t>14</a:t>
                      </a:r>
                      <a:r>
                        <a:rPr lang="zh-CN" altLang="en-US" sz="800" b="0" dirty="0">
                          <a:solidFill>
                            <a:schemeClr val="tx1"/>
                          </a:solidFill>
                          <a:effectLst/>
                          <a:latin typeface="BIZ UDゴシック" panose="020B0400000000000000" pitchFamily="49" charset="-128"/>
                          <a:ea typeface="BIZ UDゴシック" panose="020B0400000000000000" pitchFamily="49" charset="-128"/>
                        </a:rPr>
                        <a:t>番</a:t>
                      </a:r>
                      <a:r>
                        <a:rPr lang="en-US" altLang="zh-CN" sz="800" b="0" dirty="0">
                          <a:solidFill>
                            <a:schemeClr val="tx1"/>
                          </a:solidFill>
                          <a:effectLst/>
                          <a:latin typeface="BIZ UDゴシック" panose="020B0400000000000000" pitchFamily="49" charset="-128"/>
                          <a:ea typeface="BIZ UDゴシック" panose="020B0400000000000000" pitchFamily="49" charset="-128"/>
                        </a:rPr>
                        <a:t>22</a:t>
                      </a:r>
                      <a:r>
                        <a:rPr lang="zh-CN"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9</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大阪府内全域</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5867"/>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002</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社会福祉法人八尾隣保館</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八尾市南本町３丁目４番５号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a:solidFill>
                            <a:schemeClr val="tx1"/>
                          </a:solidFill>
                          <a:effectLst/>
                          <a:latin typeface="BIZ UDゴシック" panose="020B0400000000000000" pitchFamily="49" charset="-128"/>
                          <a:ea typeface="BIZ UDゴシック" panose="020B0400000000000000" pitchFamily="49" charset="-128"/>
                        </a:rPr>
                        <a:t>3</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八尾市</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4369005"/>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003</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社会福祉法人暁光会</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箕面市白島３丁目</a:t>
                      </a:r>
                      <a:r>
                        <a:rPr lang="en-US" altLang="ja-JP" sz="800" b="0" dirty="0">
                          <a:solidFill>
                            <a:schemeClr val="tx1"/>
                          </a:solidFill>
                          <a:effectLst/>
                          <a:latin typeface="BIZ UDゴシック" panose="020B0400000000000000" pitchFamily="49" charset="-128"/>
                          <a:ea typeface="BIZ UDゴシック" panose="020B0400000000000000" pitchFamily="49" charset="-128"/>
                        </a:rPr>
                        <a:t>16</a:t>
                      </a:r>
                      <a:r>
                        <a:rPr lang="ja-JP" altLang="en-US" sz="800" b="0" dirty="0">
                          <a:solidFill>
                            <a:schemeClr val="tx1"/>
                          </a:solidFill>
                          <a:effectLst/>
                          <a:latin typeface="BIZ UDゴシック" panose="020B0400000000000000" pitchFamily="49" charset="-128"/>
                          <a:ea typeface="BIZ UDゴシック" panose="020B0400000000000000" pitchFamily="49" charset="-128"/>
                        </a:rPr>
                        <a:t>番１号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3</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箕面市</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9464775"/>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004</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社会福祉法人みなと寮</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河内長野市河合寺</a:t>
                      </a:r>
                      <a:r>
                        <a:rPr lang="en-US" altLang="ja-JP" sz="800" b="0" dirty="0">
                          <a:solidFill>
                            <a:schemeClr val="tx1"/>
                          </a:solidFill>
                          <a:effectLst/>
                          <a:latin typeface="BIZ UDゴシック" panose="020B0400000000000000" pitchFamily="49" charset="-128"/>
                          <a:ea typeface="BIZ UDゴシック" panose="020B0400000000000000" pitchFamily="49" charset="-128"/>
                        </a:rPr>
                        <a:t>423</a:t>
                      </a:r>
                      <a:r>
                        <a:rPr lang="ja-JP" altLang="en-US" sz="800" b="0" dirty="0">
                          <a:solidFill>
                            <a:schemeClr val="tx1"/>
                          </a:solidFill>
                          <a:effectLst/>
                          <a:latin typeface="BIZ UDゴシック" panose="020B0400000000000000" pitchFamily="49" charset="-128"/>
                          <a:ea typeface="BIZ UDゴシック" panose="020B0400000000000000" pitchFamily="49" charset="-128"/>
                        </a:rPr>
                        <a:t>番１</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2</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大阪市港区、吹田市、河内長野市</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4335053"/>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005</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社会福祉法人</a:t>
                      </a:r>
                      <a:r>
                        <a:rPr lang="ja-JP" altLang="en-US" sz="800" b="0" dirty="0" err="1">
                          <a:solidFill>
                            <a:schemeClr val="tx1"/>
                          </a:solidFill>
                          <a:effectLst/>
                          <a:latin typeface="BIZ UDゴシック" panose="020B0400000000000000" pitchFamily="49" charset="-128"/>
                          <a:ea typeface="BIZ UDゴシック" panose="020B0400000000000000" pitchFamily="49" charset="-128"/>
                        </a:rPr>
                        <a:t>こばと</a:t>
                      </a:r>
                      <a:r>
                        <a:rPr lang="ja-JP" altLang="en-US" sz="800" b="0" dirty="0">
                          <a:solidFill>
                            <a:schemeClr val="tx1"/>
                          </a:solidFill>
                          <a:effectLst/>
                          <a:latin typeface="BIZ UDゴシック" panose="020B0400000000000000" pitchFamily="49" charset="-128"/>
                          <a:ea typeface="BIZ UDゴシック" panose="020B0400000000000000" pitchFamily="49" charset="-128"/>
                        </a:rPr>
                        <a:t>会</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吹田市山田西１丁目</a:t>
                      </a:r>
                      <a:r>
                        <a:rPr lang="en-US" altLang="zh-CN" sz="800" b="0" dirty="0">
                          <a:solidFill>
                            <a:schemeClr val="tx1"/>
                          </a:solidFill>
                          <a:effectLst/>
                          <a:latin typeface="BIZ UDゴシック" panose="020B0400000000000000" pitchFamily="49" charset="-128"/>
                          <a:ea typeface="BIZ UDゴシック" panose="020B0400000000000000" pitchFamily="49" charset="-128"/>
                        </a:rPr>
                        <a:t>26</a:t>
                      </a:r>
                      <a:r>
                        <a:rPr lang="zh-CN" altLang="en-US" sz="800" b="0" dirty="0">
                          <a:solidFill>
                            <a:schemeClr val="tx1"/>
                          </a:solidFill>
                          <a:effectLst/>
                          <a:latin typeface="BIZ UDゴシック" panose="020B0400000000000000" pitchFamily="49" charset="-128"/>
                          <a:ea typeface="BIZ UDゴシック" panose="020B0400000000000000" pitchFamily="49" charset="-128"/>
                        </a:rPr>
                        <a:t>番</a:t>
                      </a:r>
                      <a:r>
                        <a:rPr lang="en-US" altLang="zh-CN" sz="800" b="0" dirty="0">
                          <a:solidFill>
                            <a:schemeClr val="tx1"/>
                          </a:solidFill>
                          <a:effectLst/>
                          <a:latin typeface="BIZ UDゴシック" panose="020B0400000000000000" pitchFamily="49" charset="-128"/>
                          <a:ea typeface="BIZ UDゴシック" panose="020B0400000000000000" pitchFamily="49" charset="-128"/>
                        </a:rPr>
                        <a:t>27</a:t>
                      </a:r>
                      <a:r>
                        <a:rPr lang="zh-CN"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2</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吹田市（勤務施設から半径</a:t>
                      </a:r>
                      <a:r>
                        <a:rPr lang="en-US" altLang="ja-JP" sz="800" b="0" dirty="0">
                          <a:solidFill>
                            <a:schemeClr val="tx1"/>
                          </a:solidFill>
                          <a:effectLst/>
                          <a:latin typeface="BIZ UDゴシック" panose="020B0400000000000000" pitchFamily="49" charset="-128"/>
                          <a:ea typeface="BIZ UDゴシック" panose="020B0400000000000000" pitchFamily="49" charset="-128"/>
                        </a:rPr>
                        <a:t>1.5km</a:t>
                      </a:r>
                      <a:r>
                        <a:rPr lang="ja-JP" altLang="en-US" sz="800" b="0" dirty="0">
                          <a:solidFill>
                            <a:schemeClr val="tx1"/>
                          </a:solidFill>
                          <a:effectLst/>
                          <a:latin typeface="BIZ UDゴシック" panose="020B0400000000000000" pitchFamily="49" charset="-128"/>
                          <a:ea typeface="BIZ UDゴシック" panose="020B0400000000000000" pitchFamily="49" charset="-128"/>
                        </a:rPr>
                        <a:t>から</a:t>
                      </a:r>
                      <a:r>
                        <a:rPr lang="en-US" altLang="ja-JP" sz="800" b="0" dirty="0">
                          <a:solidFill>
                            <a:schemeClr val="tx1"/>
                          </a:solidFill>
                          <a:effectLst/>
                          <a:latin typeface="BIZ UDゴシック" panose="020B0400000000000000" pitchFamily="49" charset="-128"/>
                          <a:ea typeface="BIZ UDゴシック" panose="020B0400000000000000" pitchFamily="49" charset="-128"/>
                        </a:rPr>
                        <a:t>2km</a:t>
                      </a:r>
                      <a:r>
                        <a:rPr lang="ja-JP" altLang="en-US" sz="800" b="0" dirty="0">
                          <a:solidFill>
                            <a:schemeClr val="tx1"/>
                          </a:solidFill>
                          <a:effectLst/>
                          <a:latin typeface="BIZ UDゴシック" panose="020B0400000000000000" pitchFamily="49" charset="-128"/>
                          <a:ea typeface="BIZ UDゴシック" panose="020B0400000000000000" pitchFamily="49" charset="-128"/>
                        </a:rPr>
                        <a:t>圏内）</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0765121"/>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006</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社会福祉法人みつる会</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泉大津市寿町</a:t>
                      </a:r>
                      <a:r>
                        <a:rPr lang="en-US" altLang="zh-CN" sz="800" b="0" dirty="0">
                          <a:solidFill>
                            <a:schemeClr val="tx1"/>
                          </a:solidFill>
                          <a:effectLst/>
                          <a:latin typeface="BIZ UDゴシック" panose="020B0400000000000000" pitchFamily="49" charset="-128"/>
                          <a:ea typeface="BIZ UDゴシック" panose="020B0400000000000000" pitchFamily="49" charset="-128"/>
                        </a:rPr>
                        <a:t>8-40</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1</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泉大津市</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0218097"/>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007</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800" b="0" dirty="0">
                          <a:solidFill>
                            <a:schemeClr val="tx1"/>
                          </a:solidFill>
                          <a:effectLst/>
                          <a:latin typeface="BIZ UDゴシック" panose="020B0400000000000000" pitchFamily="49" charset="-128"/>
                          <a:ea typeface="BIZ UDゴシック" panose="020B0400000000000000" pitchFamily="49" charset="-128"/>
                        </a:rPr>
                        <a:t>社会福祉法人大阪福祉事業財団</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大阪市城東区古市</a:t>
                      </a:r>
                      <a:r>
                        <a:rPr lang="en-US" altLang="zh-CN" sz="800" b="0" dirty="0">
                          <a:solidFill>
                            <a:schemeClr val="tx1"/>
                          </a:solidFill>
                          <a:effectLst/>
                          <a:latin typeface="BIZ UDゴシック" panose="020B0400000000000000" pitchFamily="49" charset="-128"/>
                          <a:ea typeface="BIZ UDゴシック" panose="020B0400000000000000" pitchFamily="49" charset="-128"/>
                        </a:rPr>
                        <a:t>1</a:t>
                      </a:r>
                      <a:r>
                        <a:rPr lang="zh-CN" altLang="en-US" sz="800" b="0" dirty="0">
                          <a:solidFill>
                            <a:schemeClr val="tx1"/>
                          </a:solidFill>
                          <a:effectLst/>
                          <a:latin typeface="BIZ UDゴシック" panose="020B0400000000000000" pitchFamily="49" charset="-128"/>
                          <a:ea typeface="BIZ UDゴシック" panose="020B0400000000000000" pitchFamily="49" charset="-128"/>
                        </a:rPr>
                        <a:t>丁目</a:t>
                      </a:r>
                      <a:r>
                        <a:rPr lang="en-US" altLang="zh-CN" sz="800" b="0" dirty="0">
                          <a:solidFill>
                            <a:schemeClr val="tx1"/>
                          </a:solidFill>
                          <a:effectLst/>
                          <a:latin typeface="BIZ UDゴシック" panose="020B0400000000000000" pitchFamily="49" charset="-128"/>
                          <a:ea typeface="BIZ UDゴシック" panose="020B0400000000000000" pitchFamily="49" charset="-128"/>
                        </a:rPr>
                        <a:t>7</a:t>
                      </a:r>
                      <a:r>
                        <a:rPr lang="zh-CN" altLang="en-US" sz="800" b="0" dirty="0">
                          <a:solidFill>
                            <a:schemeClr val="tx1"/>
                          </a:solidFill>
                          <a:effectLst/>
                          <a:latin typeface="BIZ UDゴシック" panose="020B0400000000000000" pitchFamily="49" charset="-128"/>
                          <a:ea typeface="BIZ UDゴシック" panose="020B0400000000000000" pitchFamily="49" charset="-128"/>
                        </a:rPr>
                        <a:t>番</a:t>
                      </a:r>
                      <a:r>
                        <a:rPr lang="en-US" altLang="zh-CN" sz="800" b="0" dirty="0">
                          <a:solidFill>
                            <a:schemeClr val="tx1"/>
                          </a:solidFill>
                          <a:effectLst/>
                          <a:latin typeface="BIZ UDゴシック" panose="020B0400000000000000" pitchFamily="49" charset="-128"/>
                          <a:ea typeface="BIZ UDゴシック" panose="020B0400000000000000" pitchFamily="49" charset="-128"/>
                        </a:rPr>
                        <a:t>8</a:t>
                      </a:r>
                      <a:r>
                        <a:rPr lang="zh-CN"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2</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茨木市・高槻市（勤務施設から</a:t>
                      </a:r>
                      <a:r>
                        <a:rPr lang="en-US" altLang="ja-JP" sz="800" b="0" dirty="0">
                          <a:solidFill>
                            <a:schemeClr val="tx1"/>
                          </a:solidFill>
                          <a:effectLst/>
                          <a:latin typeface="BIZ UDゴシック" panose="020B0400000000000000" pitchFamily="49" charset="-128"/>
                          <a:ea typeface="BIZ UDゴシック" panose="020B0400000000000000" pitchFamily="49" charset="-128"/>
                        </a:rPr>
                        <a:t>30</a:t>
                      </a:r>
                      <a:r>
                        <a:rPr lang="ja-JP" altLang="en-US" sz="800" b="0" dirty="0">
                          <a:solidFill>
                            <a:schemeClr val="tx1"/>
                          </a:solidFill>
                          <a:effectLst/>
                          <a:latin typeface="BIZ UDゴシック" panose="020B0400000000000000" pitchFamily="49" charset="-128"/>
                          <a:ea typeface="BIZ UDゴシック" panose="020B0400000000000000" pitchFamily="49" charset="-128"/>
                        </a:rPr>
                        <a:t>分以内）</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5367557"/>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008</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社会福祉法人春栄会</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大阪市鶴見区今津南</a:t>
                      </a:r>
                      <a:r>
                        <a:rPr lang="en-US" altLang="ja-JP" sz="800" b="0" dirty="0">
                          <a:solidFill>
                            <a:schemeClr val="tx1"/>
                          </a:solidFill>
                          <a:effectLst/>
                          <a:latin typeface="BIZ UDゴシック" panose="020B0400000000000000" pitchFamily="49" charset="-128"/>
                          <a:ea typeface="BIZ UDゴシック" panose="020B0400000000000000" pitchFamily="49" charset="-128"/>
                        </a:rPr>
                        <a:t>3</a:t>
                      </a:r>
                      <a:r>
                        <a:rPr lang="ja-JP" altLang="en-US" sz="800" b="0" dirty="0">
                          <a:solidFill>
                            <a:schemeClr val="tx1"/>
                          </a:solidFill>
                          <a:effectLst/>
                          <a:latin typeface="BIZ UDゴシック" panose="020B0400000000000000" pitchFamily="49" charset="-128"/>
                          <a:ea typeface="BIZ UDゴシック" panose="020B0400000000000000" pitchFamily="49" charset="-128"/>
                        </a:rPr>
                        <a:t>丁目</a:t>
                      </a:r>
                      <a:r>
                        <a:rPr lang="en-US" altLang="ja-JP" sz="800" b="0" dirty="0">
                          <a:solidFill>
                            <a:schemeClr val="tx1"/>
                          </a:solidFill>
                          <a:effectLst/>
                          <a:latin typeface="BIZ UDゴシック" panose="020B0400000000000000" pitchFamily="49" charset="-128"/>
                          <a:ea typeface="BIZ UDゴシック" panose="020B0400000000000000" pitchFamily="49" charset="-128"/>
                        </a:rPr>
                        <a:t>5</a:t>
                      </a:r>
                      <a:r>
                        <a:rPr lang="ja-JP" altLang="en-US" sz="800" b="0" dirty="0">
                          <a:solidFill>
                            <a:schemeClr val="tx1"/>
                          </a:solidFill>
                          <a:effectLst/>
                          <a:latin typeface="BIZ UDゴシック" panose="020B0400000000000000" pitchFamily="49" charset="-128"/>
                          <a:ea typeface="BIZ UDゴシック" panose="020B0400000000000000" pitchFamily="49" charset="-128"/>
                        </a:rPr>
                        <a:t>番</a:t>
                      </a:r>
                      <a:r>
                        <a:rPr lang="en-US" altLang="ja-JP" sz="800" b="0" dirty="0">
                          <a:solidFill>
                            <a:schemeClr val="tx1"/>
                          </a:solidFill>
                          <a:effectLst/>
                          <a:latin typeface="BIZ UDゴシック" panose="020B0400000000000000" pitchFamily="49" charset="-128"/>
                          <a:ea typeface="BIZ UDゴシック" panose="020B0400000000000000" pitchFamily="49" charset="-128"/>
                        </a:rPr>
                        <a:t>5</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1</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800" b="0" dirty="0">
                          <a:solidFill>
                            <a:schemeClr val="tx1"/>
                          </a:solidFill>
                          <a:effectLst/>
                          <a:latin typeface="BIZ UDゴシック" panose="020B0400000000000000" pitchFamily="49" charset="-128"/>
                          <a:ea typeface="BIZ UDゴシック" panose="020B0400000000000000" pitchFamily="49" charset="-128"/>
                        </a:rPr>
                        <a:t>大阪市鶴見区</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4535205"/>
                  </a:ext>
                </a:extLst>
              </a:tr>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009</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社会福祉法人リベルタ</a:t>
                      </a:r>
                      <a:endParaRPr lang="en-US" altLang="ja-JP" sz="800" b="0" dirty="0">
                        <a:solidFill>
                          <a:schemeClr val="tx1"/>
                        </a:solidFill>
                        <a:effectLst/>
                        <a:latin typeface="BIZ UDゴシック" panose="020B0400000000000000" pitchFamily="49" charset="-128"/>
                        <a:ea typeface="BIZ UDゴシック" panose="020B0400000000000000" pitchFamily="49" charset="-128"/>
                      </a:endParaRP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大阪市旭区生江</a:t>
                      </a:r>
                      <a:r>
                        <a:rPr lang="en-US" altLang="ja-JP" sz="800" b="0" dirty="0">
                          <a:solidFill>
                            <a:schemeClr val="tx1"/>
                          </a:solidFill>
                          <a:effectLst/>
                          <a:latin typeface="BIZ UDゴシック" panose="020B0400000000000000" pitchFamily="49" charset="-128"/>
                          <a:ea typeface="BIZ UDゴシック" panose="020B0400000000000000" pitchFamily="49" charset="-128"/>
                        </a:rPr>
                        <a:t>3</a:t>
                      </a:r>
                      <a:r>
                        <a:rPr lang="ja-JP" altLang="en-US" sz="800" b="0" dirty="0">
                          <a:solidFill>
                            <a:schemeClr val="tx1"/>
                          </a:solidFill>
                          <a:effectLst/>
                          <a:latin typeface="BIZ UDゴシック" panose="020B0400000000000000" pitchFamily="49" charset="-128"/>
                          <a:ea typeface="BIZ UDゴシック" panose="020B0400000000000000" pitchFamily="49" charset="-128"/>
                        </a:rPr>
                        <a:t>丁目</a:t>
                      </a:r>
                      <a:r>
                        <a:rPr lang="en-US" altLang="ja-JP" sz="800" b="0" dirty="0">
                          <a:solidFill>
                            <a:schemeClr val="tx1"/>
                          </a:solidFill>
                          <a:effectLst/>
                          <a:latin typeface="BIZ UDゴシック" panose="020B0400000000000000" pitchFamily="49" charset="-128"/>
                          <a:ea typeface="BIZ UDゴシック" panose="020B0400000000000000" pitchFamily="49" charset="-128"/>
                        </a:rPr>
                        <a:t>27</a:t>
                      </a:r>
                      <a:r>
                        <a:rPr lang="ja-JP" altLang="en-US" sz="800" b="0" dirty="0">
                          <a:solidFill>
                            <a:schemeClr val="tx1"/>
                          </a:solidFill>
                          <a:effectLst/>
                          <a:latin typeface="BIZ UDゴシック" panose="020B0400000000000000" pitchFamily="49" charset="-128"/>
                          <a:ea typeface="BIZ UDゴシック" panose="020B0400000000000000" pitchFamily="49" charset="-128"/>
                        </a:rPr>
                        <a:t>番</a:t>
                      </a:r>
                      <a:r>
                        <a:rPr lang="en-US" altLang="ja-JP" sz="800" b="0" dirty="0">
                          <a:solidFill>
                            <a:schemeClr val="tx1"/>
                          </a:solidFill>
                          <a:effectLst/>
                          <a:latin typeface="BIZ UDゴシック" panose="020B0400000000000000" pitchFamily="49" charset="-128"/>
                          <a:ea typeface="BIZ UDゴシック" panose="020B0400000000000000" pitchFamily="49" charset="-128"/>
                        </a:rPr>
                        <a:t>6</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1</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effectLst/>
                          <a:latin typeface="BIZ UDゴシック" panose="020B0400000000000000" pitchFamily="49" charset="-128"/>
                          <a:ea typeface="BIZ UDゴシック" panose="020B0400000000000000" pitchFamily="49" charset="-128"/>
                          <a:cs typeface="+mn-cs"/>
                        </a:rPr>
                        <a:t>大阪市旭区</a:t>
                      </a:r>
                      <a:endParaRPr kumimoji="1" lang="zh-CN" altLang="en-US" sz="800" b="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2584225"/>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010</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社会福祉法人聖ヨハネ学園</a:t>
                      </a:r>
                      <a:endParaRPr lang="zh-CN" altLang="en-US" sz="800" b="0" dirty="0">
                        <a:solidFill>
                          <a:schemeClr val="tx1"/>
                        </a:solidFill>
                        <a:effectLst/>
                        <a:latin typeface="BIZ UDゴシック" panose="020B0400000000000000" pitchFamily="49" charset="-128"/>
                        <a:ea typeface="BIZ UDゴシック" panose="020B0400000000000000" pitchFamily="49" charset="-128"/>
                      </a:endParaRP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800" b="0" dirty="0">
                          <a:solidFill>
                            <a:schemeClr val="tx1"/>
                          </a:solidFill>
                          <a:effectLst/>
                          <a:latin typeface="BIZ UDゴシック" panose="020B0400000000000000" pitchFamily="49" charset="-128"/>
                          <a:ea typeface="BIZ UDゴシック" panose="020B0400000000000000" pitchFamily="49" charset="-128"/>
                        </a:rPr>
                        <a:t>高槻市宮之川原</a:t>
                      </a:r>
                      <a:r>
                        <a:rPr lang="en-US" altLang="zh-TW" sz="800" b="0" dirty="0">
                          <a:solidFill>
                            <a:schemeClr val="tx1"/>
                          </a:solidFill>
                          <a:effectLst/>
                          <a:latin typeface="BIZ UDゴシック" panose="020B0400000000000000" pitchFamily="49" charset="-128"/>
                          <a:ea typeface="BIZ UDゴシック" panose="020B0400000000000000" pitchFamily="49" charset="-128"/>
                        </a:rPr>
                        <a:t>2</a:t>
                      </a:r>
                      <a:r>
                        <a:rPr lang="zh-TW" altLang="en-US" sz="800" b="0" dirty="0">
                          <a:solidFill>
                            <a:schemeClr val="tx1"/>
                          </a:solidFill>
                          <a:effectLst/>
                          <a:latin typeface="BIZ UDゴシック" panose="020B0400000000000000" pitchFamily="49" charset="-128"/>
                          <a:ea typeface="BIZ UDゴシック" panose="020B0400000000000000" pitchFamily="49" charset="-128"/>
                        </a:rPr>
                        <a:t>丁目</a:t>
                      </a:r>
                      <a:r>
                        <a:rPr lang="en-US" altLang="zh-TW" sz="800" b="0" dirty="0">
                          <a:solidFill>
                            <a:schemeClr val="tx1"/>
                          </a:solidFill>
                          <a:effectLst/>
                          <a:latin typeface="BIZ UDゴシック" panose="020B0400000000000000" pitchFamily="49" charset="-128"/>
                          <a:ea typeface="BIZ UDゴシック" panose="020B0400000000000000" pitchFamily="49" charset="-128"/>
                        </a:rPr>
                        <a:t>9</a:t>
                      </a:r>
                      <a:r>
                        <a:rPr lang="zh-TW" altLang="en-US" sz="800" b="0" dirty="0">
                          <a:solidFill>
                            <a:schemeClr val="tx1"/>
                          </a:solidFill>
                          <a:effectLst/>
                          <a:latin typeface="BIZ UDゴシック" panose="020B0400000000000000" pitchFamily="49" charset="-128"/>
                          <a:ea typeface="BIZ UDゴシック" panose="020B0400000000000000" pitchFamily="49" charset="-128"/>
                        </a:rPr>
                        <a:t>番</a:t>
                      </a:r>
                      <a:r>
                        <a:rPr lang="en-US" altLang="zh-TW" sz="800" b="0" dirty="0">
                          <a:solidFill>
                            <a:schemeClr val="tx1"/>
                          </a:solidFill>
                          <a:effectLst/>
                          <a:latin typeface="BIZ UDゴシック" panose="020B0400000000000000" pitchFamily="49" charset="-128"/>
                          <a:ea typeface="BIZ UDゴシック" panose="020B0400000000000000" pitchFamily="49" charset="-128"/>
                        </a:rPr>
                        <a:t>1</a:t>
                      </a:r>
                      <a:r>
                        <a:rPr lang="zh-TW" altLang="en-US" sz="800" b="0" dirty="0">
                          <a:solidFill>
                            <a:schemeClr val="tx1"/>
                          </a:solidFill>
                          <a:effectLst/>
                          <a:latin typeface="BIZ UDゴシック" panose="020B0400000000000000" pitchFamily="49" charset="-128"/>
                          <a:ea typeface="BIZ UDゴシック" panose="020B0400000000000000" pitchFamily="49" charset="-128"/>
                        </a:rPr>
                        <a:t>号</a:t>
                      </a:r>
                      <a:endParaRPr lang="ja-JP" altLang="en-US" sz="800" b="0" dirty="0">
                        <a:solidFill>
                          <a:schemeClr val="tx1"/>
                        </a:solidFill>
                        <a:effectLst/>
                        <a:latin typeface="BIZ UDゴシック" panose="020B0400000000000000" pitchFamily="49" charset="-128"/>
                        <a:ea typeface="BIZ UDゴシック" panose="020B0400000000000000" pitchFamily="49" charset="-128"/>
                      </a:endParaRP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2</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高槻市</a:t>
                      </a:r>
                      <a:r>
                        <a:rPr lang="en-US" altLang="ja-JP" sz="800" b="0" dirty="0">
                          <a:solidFill>
                            <a:schemeClr val="tx1"/>
                          </a:solidFill>
                          <a:effectLst/>
                          <a:latin typeface="BIZ UDゴシック" panose="020B0400000000000000" pitchFamily="49" charset="-128"/>
                          <a:ea typeface="BIZ UDゴシック" panose="020B0400000000000000" pitchFamily="49" charset="-128"/>
                        </a:rPr>
                        <a:t>(</a:t>
                      </a:r>
                      <a:r>
                        <a:rPr lang="ja-JP" altLang="en-US" sz="800" b="0" dirty="0">
                          <a:solidFill>
                            <a:schemeClr val="tx1"/>
                          </a:solidFill>
                          <a:effectLst/>
                          <a:latin typeface="BIZ UDゴシック" panose="020B0400000000000000" pitchFamily="49" charset="-128"/>
                          <a:ea typeface="BIZ UDゴシック" panose="020B0400000000000000" pitchFamily="49" charset="-128"/>
                        </a:rPr>
                        <a:t>勤務施設から</a:t>
                      </a:r>
                      <a:r>
                        <a:rPr lang="en-US" altLang="ja-JP" sz="800" b="0" dirty="0">
                          <a:solidFill>
                            <a:schemeClr val="tx1"/>
                          </a:solidFill>
                          <a:effectLst/>
                          <a:latin typeface="BIZ UDゴシック" panose="020B0400000000000000" pitchFamily="49" charset="-128"/>
                          <a:ea typeface="BIZ UDゴシック" panose="020B0400000000000000" pitchFamily="49" charset="-128"/>
                        </a:rPr>
                        <a:t>30</a:t>
                      </a:r>
                      <a:r>
                        <a:rPr lang="ja-JP" altLang="en-US" sz="800" b="0" dirty="0">
                          <a:solidFill>
                            <a:schemeClr val="tx1"/>
                          </a:solidFill>
                          <a:effectLst/>
                          <a:latin typeface="BIZ UDゴシック" panose="020B0400000000000000" pitchFamily="49" charset="-128"/>
                          <a:ea typeface="BIZ UDゴシック" panose="020B0400000000000000" pitchFamily="49" charset="-128"/>
                        </a:rPr>
                        <a:t>分以内</a:t>
                      </a:r>
                      <a:r>
                        <a:rPr lang="en-US" altLang="ja-JP" sz="800" b="0" dirty="0">
                          <a:solidFill>
                            <a:schemeClr val="tx1"/>
                          </a:solidFill>
                          <a:effectLst/>
                          <a:latin typeface="BIZ UDゴシック" panose="020B0400000000000000" pitchFamily="49" charset="-128"/>
                          <a:ea typeface="BIZ UDゴシック" panose="020B0400000000000000" pitchFamily="49" charset="-128"/>
                        </a:rPr>
                        <a:t>)</a:t>
                      </a:r>
                      <a:endParaRPr lang="zh-TW" altLang="en-US" sz="800" b="0" dirty="0">
                        <a:solidFill>
                          <a:schemeClr val="tx1"/>
                        </a:solidFill>
                        <a:effectLst/>
                        <a:latin typeface="BIZ UDゴシック" panose="020B0400000000000000" pitchFamily="49" charset="-128"/>
                        <a:ea typeface="BIZ UDゴシック" panose="020B0400000000000000" pitchFamily="49" charset="-128"/>
                      </a:endParaRP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470373"/>
                  </a:ext>
                </a:extLst>
              </a:tr>
            </a:tbl>
          </a:graphicData>
        </a:graphic>
      </p:graphicFrame>
      <p:sp>
        <p:nvSpPr>
          <p:cNvPr id="12" name="コンテンツ プレースホルダー 2">
            <a:extLst>
              <a:ext uri="{FF2B5EF4-FFF2-40B4-BE49-F238E27FC236}">
                <a16:creationId xmlns:a16="http://schemas.microsoft.com/office/drawing/2014/main" id="{67C3B79E-E106-41C7-A029-433425F9F412}"/>
              </a:ext>
            </a:extLst>
          </p:cNvPr>
          <p:cNvSpPr txBox="1">
            <a:spLocks/>
          </p:cNvSpPr>
          <p:nvPr/>
        </p:nvSpPr>
        <p:spPr>
          <a:xfrm>
            <a:off x="824860" y="1890515"/>
            <a:ext cx="6497964" cy="401142"/>
          </a:xfrm>
          <a:prstGeom prst="rect">
            <a:avLst/>
          </a:prstGeom>
        </p:spPr>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lnSpc>
                <a:spcPts val="2000"/>
              </a:lnSpc>
              <a:buNone/>
            </a:pPr>
            <a:r>
              <a:rPr lang="en-US" altLang="ja-JP" sz="1600" dirty="0">
                <a:latin typeface="BIZ UDゴシック" panose="020B0400000000000000" pitchFamily="49" charset="-128"/>
                <a:ea typeface="BIZ UDゴシック" panose="020B0400000000000000" pitchFamily="49" charset="-128"/>
              </a:rPr>
              <a:t>R3</a:t>
            </a:r>
            <a:r>
              <a:rPr lang="ja-JP" altLang="en-US" sz="1600" dirty="0">
                <a:latin typeface="BIZ UDゴシック" panose="020B0400000000000000" pitchFamily="49" charset="-128"/>
                <a:ea typeface="BIZ UDゴシック" panose="020B0400000000000000" pitchFamily="49" charset="-128"/>
              </a:rPr>
              <a:t>～</a:t>
            </a:r>
            <a:r>
              <a:rPr lang="en-US" altLang="ja-JP" sz="1600" dirty="0">
                <a:latin typeface="BIZ UDゴシック" panose="020B0400000000000000" pitchFamily="49" charset="-128"/>
                <a:ea typeface="BIZ UDゴシック" panose="020B0400000000000000" pitchFamily="49" charset="-128"/>
              </a:rPr>
              <a:t>R6</a:t>
            </a:r>
            <a:r>
              <a:rPr lang="ja-JP" altLang="en-US" sz="1600" dirty="0">
                <a:latin typeface="BIZ UDゴシック" panose="020B0400000000000000" pitchFamily="49" charset="-128"/>
                <a:ea typeface="BIZ UDゴシック" panose="020B0400000000000000" pitchFamily="49" charset="-128"/>
              </a:rPr>
              <a:t>年度　養成研修修了者数　</a:t>
            </a:r>
            <a:r>
              <a:rPr lang="en-US" altLang="ja-JP" sz="1600" dirty="0">
                <a:latin typeface="BIZ UDゴシック" panose="020B0400000000000000" pitchFamily="49" charset="-128"/>
                <a:ea typeface="BIZ UDゴシック" panose="020B0400000000000000" pitchFamily="49" charset="-128"/>
              </a:rPr>
              <a:t>133</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83</a:t>
            </a:r>
            <a:r>
              <a:rPr lang="ja-JP" altLang="en-US" sz="1600" dirty="0">
                <a:latin typeface="BIZ UDゴシック" panose="020B0400000000000000" pitchFamily="49" charset="-128"/>
                <a:ea typeface="BIZ UDゴシック" panose="020B0400000000000000" pitchFamily="49" charset="-128"/>
              </a:rPr>
              <a:t>法人）</a:t>
            </a:r>
          </a:p>
        </p:txBody>
      </p:sp>
      <p:pic>
        <p:nvPicPr>
          <p:cNvPr id="10" name="図 9">
            <a:extLst>
              <a:ext uri="{FF2B5EF4-FFF2-40B4-BE49-F238E27FC236}">
                <a16:creationId xmlns:a16="http://schemas.microsoft.com/office/drawing/2014/main" id="{519E6EA7-1666-4478-A790-70506054B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118619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50C20A8A-8F35-4A03-A7FF-423210DAF093}"/>
              </a:ext>
            </a:extLst>
          </p:cNvPr>
          <p:cNvSpPr txBox="1"/>
          <p:nvPr/>
        </p:nvSpPr>
        <p:spPr>
          <a:xfrm>
            <a:off x="936749" y="1417215"/>
            <a:ext cx="7109712" cy="3888437"/>
          </a:xfrm>
          <a:prstGeom prst="rect">
            <a:avLst/>
          </a:prstGeom>
          <a:noFill/>
          <a:ln>
            <a:noFill/>
          </a:ln>
        </p:spPr>
        <p:txBody>
          <a:bodyPr wrap="square" rtlCol="0">
            <a:spAutoFit/>
          </a:bodyPr>
          <a:lstStyle/>
          <a:p>
            <a:pPr>
              <a:lnSpc>
                <a:spcPct val="200000"/>
              </a:lnSpc>
            </a:pPr>
            <a:r>
              <a:rPr kumimoji="1" lang="ja-JP" altLang="en-US" sz="1400" dirty="0">
                <a:latin typeface="BIZ UDゴシック" panose="020B0400000000000000" pitchFamily="49" charset="-128"/>
                <a:ea typeface="BIZ UDゴシック" panose="020B0400000000000000" pitchFamily="49" charset="-128"/>
              </a:rPr>
              <a:t>参考１　</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全国の成年後見制度利用状況</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ct val="200000"/>
              </a:lnSpc>
            </a:pPr>
            <a:r>
              <a:rPr kumimoji="1"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参考２　大阪府の市民後見人</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ct val="200000"/>
              </a:lnSpc>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参考３　大阪府ホームページ（市町村の成年後見制度相談窓口） </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ct val="200000"/>
              </a:lnSpc>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参考４　府内市町村への調査結果（市町村長申立における親族調査等の実施状況）</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ct val="200000"/>
              </a:lnSpc>
            </a:pPr>
            <a:r>
              <a:rPr kumimoji="1"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参考５　おおさか希望大使のお話</a:t>
            </a:r>
            <a:endParaRPr kumimoji="1"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ct val="200000"/>
              </a:lnSpc>
            </a:pPr>
            <a:r>
              <a:rPr kumimoji="1" lang="ja-JP" altLang="en-US" sz="1400" dirty="0">
                <a:latin typeface="BIZ UDゴシック" panose="020B0400000000000000" pitchFamily="49" charset="-128"/>
                <a:ea typeface="BIZ UDゴシック" panose="020B0400000000000000" pitchFamily="49" charset="-128"/>
              </a:rPr>
              <a:t>参考６　府内市町村への調査結果（市民後見人養成支援事業を実施しない理由）</a:t>
            </a:r>
            <a:endParaRPr kumimoji="1" lang="en-US" altLang="ja-JP" sz="1400" dirty="0">
              <a:latin typeface="BIZ UDゴシック" panose="020B0400000000000000" pitchFamily="49" charset="-128"/>
              <a:ea typeface="BIZ UDゴシック" panose="020B0400000000000000" pitchFamily="49" charset="-128"/>
            </a:endParaRPr>
          </a:p>
          <a:p>
            <a:pPr>
              <a:lnSpc>
                <a:spcPct val="200000"/>
              </a:lnSpc>
            </a:pPr>
            <a:r>
              <a:rPr kumimoji="1" lang="ja-JP" altLang="en-US" sz="1400" dirty="0">
                <a:latin typeface="BIZ UDゴシック" panose="020B0400000000000000" pitchFamily="49" charset="-128"/>
                <a:ea typeface="BIZ UDゴシック" panose="020B0400000000000000" pitchFamily="49" charset="-128"/>
              </a:rPr>
              <a:t>参考７　大阪府ホームページ（市町村の成年後見制度相談窓口）</a:t>
            </a:r>
            <a:endParaRPr kumimoji="1" lang="en-US" altLang="ja-JP" sz="1400" dirty="0">
              <a:latin typeface="BIZ UDゴシック" panose="020B0400000000000000" pitchFamily="49" charset="-128"/>
              <a:ea typeface="BIZ UDゴシック" panose="020B0400000000000000" pitchFamily="49" charset="-128"/>
            </a:endParaRPr>
          </a:p>
          <a:p>
            <a:pPr>
              <a:lnSpc>
                <a:spcPct val="200000"/>
              </a:lnSpc>
            </a:pPr>
            <a:r>
              <a:rPr kumimoji="1" lang="ja-JP" altLang="en-US" sz="1400" dirty="0">
                <a:latin typeface="BIZ UDゴシック" panose="020B0400000000000000" pitchFamily="49" charset="-128"/>
                <a:ea typeface="BIZ UDゴシック" panose="020B0400000000000000" pitchFamily="49" charset="-128"/>
              </a:rPr>
              <a:t>参考８　府内市町村への調査（市民後見人の活躍支援策）</a:t>
            </a:r>
            <a:endParaRPr kumimoji="1" lang="en-US" altLang="ja-JP" sz="1400" dirty="0">
              <a:latin typeface="BIZ UDゴシック" panose="020B0400000000000000" pitchFamily="49" charset="-128"/>
              <a:ea typeface="BIZ UDゴシック" panose="020B0400000000000000" pitchFamily="49" charset="-128"/>
            </a:endParaRPr>
          </a:p>
          <a:p>
            <a:pPr>
              <a:lnSpc>
                <a:spcPct val="200000"/>
              </a:lnSpc>
            </a:pPr>
            <a:r>
              <a:rPr kumimoji="1" lang="ja-JP" altLang="en-US" sz="1400" dirty="0">
                <a:latin typeface="BIZ UDゴシック" panose="020B0400000000000000" pitchFamily="49" charset="-128"/>
                <a:ea typeface="BIZ UDゴシック" panose="020B0400000000000000" pitchFamily="49" charset="-128"/>
              </a:rPr>
              <a:t>参考９　</a:t>
            </a:r>
            <a:r>
              <a:rPr kumimoji="1" lang="zh-TW" altLang="en-US" sz="1400" dirty="0">
                <a:latin typeface="BIZ UDゴシック" panose="020B0400000000000000" pitchFamily="49" charset="-128"/>
                <a:ea typeface="BIZ UDゴシック" panose="020B0400000000000000" pitchFamily="49" charset="-128"/>
              </a:rPr>
              <a:t>大阪府法人後見支援事業</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008A6BD8-63D9-4794-A29F-9BA591A63EB5}"/>
              </a:ext>
            </a:extLst>
          </p:cNvPr>
          <p:cNvSpPr txBox="1"/>
          <p:nvPr/>
        </p:nvSpPr>
        <p:spPr>
          <a:xfrm>
            <a:off x="7843705" y="1417215"/>
            <a:ext cx="1714171" cy="3888437"/>
          </a:xfrm>
          <a:prstGeom prst="rect">
            <a:avLst/>
          </a:prstGeom>
          <a:noFill/>
          <a:ln>
            <a:noFill/>
          </a:ln>
        </p:spPr>
        <p:txBody>
          <a:bodyPr wrap="square" rtlCol="0">
            <a:spAutoFit/>
          </a:bodyPr>
          <a:lstStyle/>
          <a:p>
            <a:pPr>
              <a:lnSpc>
                <a:spcPct val="200000"/>
              </a:lnSpc>
            </a:pPr>
            <a:r>
              <a:rPr kumimoji="1" lang="ja-JP" altLang="en-US" sz="1400" dirty="0">
                <a:latin typeface="BIZ UDゴシック" panose="020B0400000000000000" pitchFamily="49" charset="-128"/>
                <a:ea typeface="BIZ UDゴシック" panose="020B0400000000000000" pitchFamily="49" charset="-128"/>
              </a:rPr>
              <a:t>・・・１</a:t>
            </a:r>
            <a:endParaRPr kumimoji="1" lang="en-US" altLang="ja-JP" sz="1400" dirty="0">
              <a:latin typeface="BIZ UDゴシック" panose="020B0400000000000000" pitchFamily="49" charset="-128"/>
              <a:ea typeface="BIZ UDゴシック" panose="020B0400000000000000" pitchFamily="49" charset="-128"/>
            </a:endParaRPr>
          </a:p>
          <a:p>
            <a:pPr>
              <a:lnSpc>
                <a:spcPct val="200000"/>
              </a:lnSpc>
            </a:pPr>
            <a:r>
              <a:rPr kumimoji="1" lang="ja-JP" altLang="en-US" sz="1400" dirty="0">
                <a:latin typeface="BIZ UDゴシック" panose="020B0400000000000000" pitchFamily="49" charset="-128"/>
                <a:ea typeface="BIZ UDゴシック" panose="020B0400000000000000" pitchFamily="49" charset="-128"/>
              </a:rPr>
              <a:t>・・・３</a:t>
            </a:r>
            <a:endParaRPr kumimoji="1" lang="en-US" altLang="ja-JP" sz="1400" dirty="0">
              <a:latin typeface="BIZ UDゴシック" panose="020B0400000000000000" pitchFamily="49" charset="-128"/>
              <a:ea typeface="BIZ UDゴシック" panose="020B0400000000000000" pitchFamily="49" charset="-128"/>
            </a:endParaRPr>
          </a:p>
          <a:p>
            <a:pPr>
              <a:lnSpc>
                <a:spcPct val="200000"/>
              </a:lnSpc>
            </a:pPr>
            <a:r>
              <a:rPr kumimoji="1" lang="ja-JP" altLang="en-US" sz="1400" dirty="0">
                <a:latin typeface="BIZ UDゴシック" panose="020B0400000000000000" pitchFamily="49" charset="-128"/>
                <a:ea typeface="BIZ UDゴシック" panose="020B0400000000000000" pitchFamily="49" charset="-128"/>
              </a:rPr>
              <a:t>・・・６</a:t>
            </a:r>
            <a:endParaRPr kumimoji="1" lang="en-US" altLang="ja-JP" sz="1400" dirty="0">
              <a:latin typeface="BIZ UDゴシック" panose="020B0400000000000000" pitchFamily="49" charset="-128"/>
              <a:ea typeface="BIZ UDゴシック" panose="020B0400000000000000" pitchFamily="49" charset="-128"/>
            </a:endParaRPr>
          </a:p>
          <a:p>
            <a:pPr>
              <a:lnSpc>
                <a:spcPct val="200000"/>
              </a:lnSpc>
            </a:pPr>
            <a:r>
              <a:rPr kumimoji="1" lang="ja-JP" altLang="en-US" sz="1400" dirty="0">
                <a:latin typeface="BIZ UDゴシック" panose="020B0400000000000000" pitchFamily="49" charset="-128"/>
                <a:ea typeface="BIZ UDゴシック" panose="020B0400000000000000" pitchFamily="49" charset="-128"/>
              </a:rPr>
              <a:t>・・・７</a:t>
            </a:r>
            <a:endParaRPr kumimoji="1" lang="en-US" altLang="ja-JP" sz="1400" dirty="0">
              <a:latin typeface="BIZ UDゴシック" panose="020B0400000000000000" pitchFamily="49" charset="-128"/>
              <a:ea typeface="BIZ UDゴシック" panose="020B0400000000000000" pitchFamily="49" charset="-128"/>
            </a:endParaRPr>
          </a:p>
          <a:p>
            <a:pPr>
              <a:lnSpc>
                <a:spcPct val="200000"/>
              </a:lnSpc>
            </a:pPr>
            <a:r>
              <a:rPr kumimoji="1" lang="ja-JP" altLang="en-US" sz="1400" dirty="0">
                <a:latin typeface="BIZ UDゴシック" panose="020B0400000000000000" pitchFamily="49" charset="-128"/>
                <a:ea typeface="BIZ UDゴシック" panose="020B0400000000000000" pitchFamily="49" charset="-128"/>
              </a:rPr>
              <a:t>・</a:t>
            </a:r>
            <a:r>
              <a:rPr kumimoji="1" lang="ja-JP" altLang="en-US" sz="1400">
                <a:latin typeface="BIZ UDゴシック" panose="020B0400000000000000" pitchFamily="49" charset="-128"/>
                <a:ea typeface="BIZ UDゴシック" panose="020B0400000000000000" pitchFamily="49" charset="-128"/>
              </a:rPr>
              <a:t>・・８</a:t>
            </a:r>
            <a:endParaRPr kumimoji="1" lang="en-US" altLang="ja-JP" sz="1400" dirty="0">
              <a:latin typeface="BIZ UDゴシック" panose="020B0400000000000000" pitchFamily="49" charset="-128"/>
              <a:ea typeface="BIZ UDゴシック" panose="020B0400000000000000" pitchFamily="49" charset="-128"/>
            </a:endParaRPr>
          </a:p>
          <a:p>
            <a:pPr>
              <a:lnSpc>
                <a:spcPct val="200000"/>
              </a:lnSpc>
            </a:pPr>
            <a:r>
              <a:rPr kumimoji="1" lang="ja-JP" altLang="en-US" sz="1400" dirty="0">
                <a:latin typeface="BIZ UDゴシック" panose="020B0400000000000000" pitchFamily="49" charset="-128"/>
                <a:ea typeface="BIZ UDゴシック" panose="020B0400000000000000" pitchFamily="49" charset="-128"/>
              </a:rPr>
              <a:t>・・・９</a:t>
            </a:r>
            <a:endParaRPr kumimoji="1" lang="en-US" altLang="ja-JP" sz="1400" dirty="0">
              <a:latin typeface="BIZ UDゴシック" panose="020B0400000000000000" pitchFamily="49" charset="-128"/>
              <a:ea typeface="BIZ UDゴシック" panose="020B0400000000000000" pitchFamily="49" charset="-128"/>
            </a:endParaRPr>
          </a:p>
          <a:p>
            <a:pPr>
              <a:lnSpc>
                <a:spcPct val="200000"/>
              </a:lnSpc>
            </a:pPr>
            <a:r>
              <a:rPr kumimoji="1" lang="ja-JP" altLang="en-US" sz="1400" dirty="0">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10</a:t>
            </a:r>
          </a:p>
          <a:p>
            <a:pPr>
              <a:lnSpc>
                <a:spcPct val="200000"/>
              </a:lnSpc>
            </a:pPr>
            <a:r>
              <a:rPr kumimoji="1" lang="ja-JP" altLang="en-US" sz="1400" dirty="0">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11</a:t>
            </a:r>
          </a:p>
          <a:p>
            <a:pPr>
              <a:lnSpc>
                <a:spcPct val="200000"/>
              </a:lnSpc>
            </a:pPr>
            <a:r>
              <a:rPr kumimoji="1" lang="ja-JP" altLang="en-US" sz="1400" dirty="0">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13</a:t>
            </a:r>
          </a:p>
        </p:txBody>
      </p:sp>
    </p:spTree>
    <p:extLst>
      <p:ext uri="{BB962C8B-B14F-4D97-AF65-F5344CB8AC3E}">
        <p14:creationId xmlns:p14="http://schemas.microsoft.com/office/powerpoint/2010/main" val="92628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参考１　全国の成年後見制度利用状況　</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１</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326137" y="6456461"/>
            <a:ext cx="9400555"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最高裁判所ホームページ「成年後見関係事件の概況　令和６年１月～</a:t>
            </a:r>
            <a:r>
              <a:rPr lang="en-US" altLang="ja-JP" sz="900" dirty="0">
                <a:latin typeface="BIZ UDゴシック" panose="020B0400000000000000" pitchFamily="49" charset="-128"/>
                <a:ea typeface="BIZ UDゴシック" panose="020B0400000000000000" pitchFamily="49" charset="-128"/>
              </a:rPr>
              <a:t>12</a:t>
            </a:r>
            <a:r>
              <a:rPr lang="ja-JP" altLang="en-US" sz="900" dirty="0">
                <a:latin typeface="BIZ UDゴシック" panose="020B0400000000000000" pitchFamily="49" charset="-128"/>
                <a:ea typeface="BIZ UDゴシック" panose="020B0400000000000000" pitchFamily="49" charset="-128"/>
              </a:rPr>
              <a:t>月」</a:t>
            </a:r>
            <a:endParaRPr lang="en-US" altLang="ja-JP" sz="9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〇令和６年１月～</a:t>
            </a:r>
            <a:r>
              <a:rPr kumimoji="1" lang="en-US" altLang="ja-JP" sz="1400" dirty="0">
                <a:latin typeface="BIZ UDゴシック" panose="020B0400000000000000" pitchFamily="49" charset="-128"/>
                <a:ea typeface="BIZ UDゴシック" panose="020B0400000000000000" pitchFamily="49" charset="-128"/>
              </a:rPr>
              <a:t>12</a:t>
            </a:r>
            <a:r>
              <a:rPr kumimoji="1" lang="ja-JP" altLang="en-US" sz="1400" dirty="0">
                <a:latin typeface="BIZ UDゴシック" panose="020B0400000000000000" pitchFamily="49" charset="-128"/>
                <a:ea typeface="BIZ UDゴシック" panose="020B0400000000000000" pitchFamily="49" charset="-128"/>
              </a:rPr>
              <a:t>月の成年後見制度の利用者数は</a:t>
            </a:r>
            <a:r>
              <a:rPr kumimoji="1" lang="en-US" altLang="ja-JP" sz="1400" dirty="0">
                <a:latin typeface="BIZ UDゴシック" panose="020B0400000000000000" pitchFamily="49" charset="-128"/>
                <a:ea typeface="BIZ UDゴシック" panose="020B0400000000000000" pitchFamily="49" charset="-128"/>
              </a:rPr>
              <a:t>253,941</a:t>
            </a:r>
            <a:r>
              <a:rPr kumimoji="1" lang="ja-JP" altLang="en-US" sz="1400" dirty="0">
                <a:latin typeface="BIZ UDゴシック" panose="020B0400000000000000" pitchFamily="49" charset="-128"/>
                <a:ea typeface="BIZ UDゴシック" panose="020B0400000000000000" pitchFamily="49" charset="-128"/>
              </a:rPr>
              <a:t>人、申立件数は</a:t>
            </a:r>
            <a:r>
              <a:rPr kumimoji="1" lang="en-US" altLang="ja-JP" sz="1400" dirty="0">
                <a:latin typeface="BIZ UDゴシック" panose="020B0400000000000000" pitchFamily="49" charset="-128"/>
                <a:ea typeface="BIZ UDゴシック" panose="020B0400000000000000" pitchFamily="49" charset="-128"/>
              </a:rPr>
              <a:t>41,841</a:t>
            </a:r>
            <a:r>
              <a:rPr kumimoji="1" lang="ja-JP" altLang="en-US" sz="1400" dirty="0">
                <a:latin typeface="BIZ UDゴシック" panose="020B0400000000000000" pitchFamily="49" charset="-128"/>
                <a:ea typeface="BIZ UDゴシック" panose="020B0400000000000000" pitchFamily="49" charset="-128"/>
              </a:rPr>
              <a:t>件と、年々増加している。</a:t>
            </a:r>
            <a:endParaRPr kumimoji="1" lang="en-US" altLang="ja-JP" sz="1400" dirty="0">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387CC3CF-33FE-4596-B7CC-011040C6AB1C}"/>
              </a:ext>
            </a:extLst>
          </p:cNvPr>
          <p:cNvPicPr>
            <a:picLocks noChangeAspect="1"/>
          </p:cNvPicPr>
          <p:nvPr/>
        </p:nvPicPr>
        <p:blipFill>
          <a:blip r:embed="rId3"/>
          <a:stretch>
            <a:fillRect/>
          </a:stretch>
        </p:blipFill>
        <p:spPr>
          <a:xfrm>
            <a:off x="5042060" y="1714288"/>
            <a:ext cx="4770327" cy="3663054"/>
          </a:xfrm>
          <a:prstGeom prst="rect">
            <a:avLst/>
          </a:prstGeom>
        </p:spPr>
      </p:pic>
      <p:pic>
        <p:nvPicPr>
          <p:cNvPr id="12" name="図 11">
            <a:extLst>
              <a:ext uri="{FF2B5EF4-FFF2-40B4-BE49-F238E27FC236}">
                <a16:creationId xmlns:a16="http://schemas.microsoft.com/office/drawing/2014/main" id="{2714650F-68BF-41FF-ADAC-7F14067FAD40}"/>
              </a:ext>
            </a:extLst>
          </p:cNvPr>
          <p:cNvPicPr>
            <a:picLocks noChangeAspect="1"/>
          </p:cNvPicPr>
          <p:nvPr/>
        </p:nvPicPr>
        <p:blipFill>
          <a:blip r:embed="rId4"/>
          <a:stretch>
            <a:fillRect/>
          </a:stretch>
        </p:blipFill>
        <p:spPr>
          <a:xfrm>
            <a:off x="282094" y="1714288"/>
            <a:ext cx="4759966" cy="3988473"/>
          </a:xfrm>
          <a:prstGeom prst="rect">
            <a:avLst/>
          </a:prstGeom>
        </p:spPr>
      </p:pic>
      <p:pic>
        <p:nvPicPr>
          <p:cNvPr id="9" name="図 8">
            <a:extLst>
              <a:ext uri="{FF2B5EF4-FFF2-40B4-BE49-F238E27FC236}">
                <a16:creationId xmlns:a16="http://schemas.microsoft.com/office/drawing/2014/main" id="{08184EFB-FCD3-4B9C-B446-06742E8037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161666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参考１　全国の成年後見制度利用状況　</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２</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326138" y="6456460"/>
            <a:ext cx="8787968"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最高裁判所ホームページ「成年後見関係事件の概況　令和６年１月～</a:t>
            </a:r>
            <a:r>
              <a:rPr lang="en-US" altLang="ja-JP" sz="900" dirty="0">
                <a:latin typeface="BIZ UDゴシック" panose="020B0400000000000000" pitchFamily="49" charset="-128"/>
                <a:ea typeface="BIZ UDゴシック" panose="020B0400000000000000" pitchFamily="49" charset="-128"/>
              </a:rPr>
              <a:t>12</a:t>
            </a:r>
            <a:r>
              <a:rPr lang="ja-JP" altLang="en-US" sz="900" dirty="0">
                <a:latin typeface="BIZ UDゴシック" panose="020B0400000000000000" pitchFamily="49" charset="-128"/>
                <a:ea typeface="BIZ UDゴシック" panose="020B0400000000000000" pitchFamily="49" charset="-128"/>
              </a:rPr>
              <a:t>月」</a:t>
            </a:r>
            <a:endParaRPr lang="en-US" altLang="ja-JP" sz="9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〇申立人については、市区町村長が最も多く全体の約</a:t>
            </a:r>
            <a:r>
              <a:rPr kumimoji="1" lang="en-US" altLang="ja-JP" sz="1400" dirty="0">
                <a:latin typeface="BIZ UDゴシック" panose="020B0400000000000000" pitchFamily="49" charset="-128"/>
                <a:ea typeface="BIZ UDゴシック" panose="020B0400000000000000" pitchFamily="49" charset="-128"/>
              </a:rPr>
              <a:t>23.9</a:t>
            </a:r>
            <a:r>
              <a:rPr kumimoji="1" lang="ja-JP" altLang="en-US" sz="1400" dirty="0">
                <a:latin typeface="BIZ UDゴシック" panose="020B0400000000000000" pitchFamily="49" charset="-128"/>
                <a:ea typeface="BIZ UDゴシック" panose="020B0400000000000000" pitchFamily="49" charset="-128"/>
              </a:rPr>
              <a:t>％を占め、次いで本人（約</a:t>
            </a:r>
            <a:r>
              <a:rPr kumimoji="1" lang="en-US" altLang="ja-JP" sz="1400" dirty="0">
                <a:latin typeface="BIZ UDゴシック" panose="020B0400000000000000" pitchFamily="49" charset="-128"/>
                <a:ea typeface="BIZ UDゴシック" panose="020B0400000000000000" pitchFamily="49" charset="-128"/>
              </a:rPr>
              <a:t>23.5</a:t>
            </a:r>
            <a:r>
              <a:rPr kumimoji="1" lang="ja-JP" altLang="en-US" sz="1400" dirty="0">
                <a:latin typeface="BIZ UDゴシック" panose="020B0400000000000000" pitchFamily="49" charset="-128"/>
                <a:ea typeface="BIZ UDゴシック" panose="020B0400000000000000" pitchFamily="49" charset="-128"/>
              </a:rPr>
              <a:t>％）、</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本人の子（約</a:t>
            </a:r>
            <a:r>
              <a:rPr kumimoji="1" lang="en-US" altLang="ja-JP" sz="1400" dirty="0">
                <a:latin typeface="BIZ UDゴシック" panose="020B0400000000000000" pitchFamily="49" charset="-128"/>
                <a:ea typeface="BIZ UDゴシック" panose="020B0400000000000000" pitchFamily="49" charset="-128"/>
              </a:rPr>
              <a:t>19.3</a:t>
            </a:r>
            <a:r>
              <a:rPr kumimoji="1" lang="ja-JP" altLang="en-US" sz="1400" dirty="0">
                <a:latin typeface="BIZ UDゴシック" panose="020B0400000000000000" pitchFamily="49" charset="-128"/>
                <a:ea typeface="BIZ UDゴシック" panose="020B0400000000000000" pitchFamily="49" charset="-128"/>
              </a:rPr>
              <a:t>％）の順となっている。</a:t>
            </a:r>
            <a:endParaRPr kumimoji="1" lang="en-US" altLang="ja-JP" sz="1400"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A78D06D8-F93E-4B31-A964-B3BCDFDA1D11}"/>
              </a:ext>
            </a:extLst>
          </p:cNvPr>
          <p:cNvPicPr>
            <a:picLocks noChangeAspect="1"/>
          </p:cNvPicPr>
          <p:nvPr/>
        </p:nvPicPr>
        <p:blipFill rotWithShape="1">
          <a:blip r:embed="rId3"/>
          <a:srcRect l="28769" t="28453" r="28615" b="35387"/>
          <a:stretch/>
        </p:blipFill>
        <p:spPr>
          <a:xfrm>
            <a:off x="158815" y="1868494"/>
            <a:ext cx="6862419" cy="3639354"/>
          </a:xfrm>
          <a:prstGeom prst="rect">
            <a:avLst/>
          </a:prstGeom>
        </p:spPr>
      </p:pic>
      <p:pic>
        <p:nvPicPr>
          <p:cNvPr id="13" name="図 12">
            <a:extLst>
              <a:ext uri="{FF2B5EF4-FFF2-40B4-BE49-F238E27FC236}">
                <a16:creationId xmlns:a16="http://schemas.microsoft.com/office/drawing/2014/main" id="{AFDCB384-E30C-4101-83BA-A9D3BC614334}"/>
              </a:ext>
            </a:extLst>
          </p:cNvPr>
          <p:cNvPicPr>
            <a:picLocks noChangeAspect="1"/>
          </p:cNvPicPr>
          <p:nvPr/>
        </p:nvPicPr>
        <p:blipFill rotWithShape="1">
          <a:blip r:embed="rId3"/>
          <a:srcRect l="28769" t="66904" r="28615" b="16524"/>
          <a:stretch/>
        </p:blipFill>
        <p:spPr>
          <a:xfrm>
            <a:off x="4845517" y="5199425"/>
            <a:ext cx="4720771" cy="1147371"/>
          </a:xfrm>
          <a:prstGeom prst="rect">
            <a:avLst/>
          </a:prstGeom>
        </p:spPr>
      </p:pic>
      <p:pic>
        <p:nvPicPr>
          <p:cNvPr id="9" name="図 8">
            <a:extLst>
              <a:ext uri="{FF2B5EF4-FFF2-40B4-BE49-F238E27FC236}">
                <a16:creationId xmlns:a16="http://schemas.microsoft.com/office/drawing/2014/main" id="{9A644F41-554D-459F-9CB1-2EBE7FAB27B2}"/>
              </a:ext>
            </a:extLst>
          </p:cNvPr>
          <p:cNvPicPr>
            <a:picLocks noChangeAspect="1"/>
          </p:cNvPicPr>
          <p:nvPr/>
        </p:nvPicPr>
        <p:blipFill rotWithShape="1">
          <a:blip r:embed="rId3"/>
          <a:srcRect l="28769" t="17320" r="28615" b="77368"/>
          <a:stretch/>
        </p:blipFill>
        <p:spPr>
          <a:xfrm>
            <a:off x="282094" y="1525607"/>
            <a:ext cx="6302186" cy="490971"/>
          </a:xfrm>
          <a:prstGeom prst="rect">
            <a:avLst/>
          </a:prstGeom>
        </p:spPr>
      </p:pic>
      <p:pic>
        <p:nvPicPr>
          <p:cNvPr id="10" name="図 9">
            <a:extLst>
              <a:ext uri="{FF2B5EF4-FFF2-40B4-BE49-F238E27FC236}">
                <a16:creationId xmlns:a16="http://schemas.microsoft.com/office/drawing/2014/main" id="{DBB1F4DF-9DD6-4924-948B-1ECCE20449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120210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参考２　大阪府の市民後見人</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３</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〇都道府県交流会において、大阪府の市民後見人について取組報告を行った。</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市民後見人の活動は各地域で異なり、大阪では「単独受任」「監督人なし」「無報酬」となっている。</a:t>
            </a:r>
            <a:endParaRPr kumimoji="1" lang="en-US" altLang="ja-JP" sz="1400" dirty="0">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732F009C-19CD-4477-A00E-5EF15DA98137}"/>
              </a:ext>
            </a:extLst>
          </p:cNvPr>
          <p:cNvPicPr>
            <a:picLocks noChangeAspect="1"/>
          </p:cNvPicPr>
          <p:nvPr/>
        </p:nvPicPr>
        <p:blipFill>
          <a:blip r:embed="rId3"/>
          <a:stretch>
            <a:fillRect/>
          </a:stretch>
        </p:blipFill>
        <p:spPr>
          <a:xfrm>
            <a:off x="914400" y="1355397"/>
            <a:ext cx="8019875" cy="5213696"/>
          </a:xfrm>
          <a:prstGeom prst="rect">
            <a:avLst/>
          </a:prstGeom>
          <a:ln>
            <a:solidFill>
              <a:schemeClr val="tx1"/>
            </a:solidFill>
          </a:ln>
        </p:spPr>
      </p:pic>
      <p:sp>
        <p:nvSpPr>
          <p:cNvPr id="10" name="テキスト ボックス 9">
            <a:extLst>
              <a:ext uri="{FF2B5EF4-FFF2-40B4-BE49-F238E27FC236}">
                <a16:creationId xmlns:a16="http://schemas.microsoft.com/office/drawing/2014/main" id="{6957BE59-8BB6-4114-A4F8-709B635D6474}"/>
              </a:ext>
            </a:extLst>
          </p:cNvPr>
          <p:cNvSpPr txBox="1"/>
          <p:nvPr/>
        </p:nvSpPr>
        <p:spPr>
          <a:xfrm>
            <a:off x="282094" y="6599097"/>
            <a:ext cx="6712226" cy="230832"/>
          </a:xfrm>
          <a:prstGeom prst="rect">
            <a:avLst/>
          </a:prstGeom>
          <a:noFill/>
        </p:spPr>
        <p:txBody>
          <a:bodyPr wrap="square">
            <a:spAutoFit/>
          </a:bodyPr>
          <a:lstStyle/>
          <a:p>
            <a:r>
              <a:rPr lang="en-US" altLang="ja-JP" sz="900" dirty="0">
                <a:latin typeface="BIZ UDゴシック" panose="020B0400000000000000" pitchFamily="49" charset="-128"/>
                <a:ea typeface="BIZ UDゴシック" panose="020B0400000000000000" pitchFamily="49" charset="-128"/>
              </a:rPr>
              <a:t>R6</a:t>
            </a:r>
            <a:r>
              <a:rPr lang="ja-JP" altLang="en-US" sz="900" dirty="0">
                <a:latin typeface="BIZ UDゴシック" panose="020B0400000000000000" pitchFamily="49" charset="-128"/>
                <a:ea typeface="BIZ UDゴシック" panose="020B0400000000000000" pitchFamily="49" charset="-128"/>
              </a:rPr>
              <a:t>年度第１回都道府県交流会　大阪府資料</a:t>
            </a:r>
            <a:endParaRPr lang="en-US" altLang="ja-JP" sz="900"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10193560-CD7D-4EB9-8802-3BF5C1F0F7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7160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参考２　大阪府の市民後見人</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４</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19E507EB-C744-4DFC-981D-D533614F855D}"/>
              </a:ext>
            </a:extLst>
          </p:cNvPr>
          <p:cNvPicPr>
            <a:picLocks noChangeAspect="1"/>
          </p:cNvPicPr>
          <p:nvPr/>
        </p:nvPicPr>
        <p:blipFill>
          <a:blip r:embed="rId3"/>
          <a:stretch>
            <a:fillRect/>
          </a:stretch>
        </p:blipFill>
        <p:spPr>
          <a:xfrm>
            <a:off x="710397" y="790873"/>
            <a:ext cx="8751986" cy="5654281"/>
          </a:xfrm>
          <a:prstGeom prst="rect">
            <a:avLst/>
          </a:prstGeom>
          <a:ln>
            <a:solidFill>
              <a:schemeClr val="tx1"/>
            </a:solidFill>
          </a:ln>
        </p:spPr>
      </p:pic>
      <p:sp>
        <p:nvSpPr>
          <p:cNvPr id="8" name="テキスト ボックス 7">
            <a:extLst>
              <a:ext uri="{FF2B5EF4-FFF2-40B4-BE49-F238E27FC236}">
                <a16:creationId xmlns:a16="http://schemas.microsoft.com/office/drawing/2014/main" id="{81425D84-48ED-476F-AE95-D17FDD65A229}"/>
              </a:ext>
            </a:extLst>
          </p:cNvPr>
          <p:cNvSpPr txBox="1"/>
          <p:nvPr/>
        </p:nvSpPr>
        <p:spPr>
          <a:xfrm>
            <a:off x="282094" y="6599097"/>
            <a:ext cx="6712226" cy="230832"/>
          </a:xfrm>
          <a:prstGeom prst="rect">
            <a:avLst/>
          </a:prstGeom>
          <a:noFill/>
        </p:spPr>
        <p:txBody>
          <a:bodyPr wrap="square">
            <a:spAutoFit/>
          </a:bodyPr>
          <a:lstStyle/>
          <a:p>
            <a:r>
              <a:rPr lang="en-US" altLang="ja-JP" sz="900" dirty="0">
                <a:latin typeface="BIZ UDゴシック" panose="020B0400000000000000" pitchFamily="49" charset="-128"/>
                <a:ea typeface="BIZ UDゴシック" panose="020B0400000000000000" pitchFamily="49" charset="-128"/>
              </a:rPr>
              <a:t>R6</a:t>
            </a:r>
            <a:r>
              <a:rPr lang="ja-JP" altLang="en-US" sz="900" dirty="0">
                <a:latin typeface="BIZ UDゴシック" panose="020B0400000000000000" pitchFamily="49" charset="-128"/>
                <a:ea typeface="BIZ UDゴシック" panose="020B0400000000000000" pitchFamily="49" charset="-128"/>
              </a:rPr>
              <a:t>年度第１回都道府県交流会　大阪府資料</a:t>
            </a:r>
            <a:endParaRPr lang="en-US" altLang="ja-JP" sz="900" dirty="0">
              <a:latin typeface="BIZ UDゴシック" panose="020B0400000000000000" pitchFamily="49" charset="-128"/>
              <a:ea typeface="BIZ UDゴシック" panose="020B0400000000000000" pitchFamily="49" charset="-128"/>
            </a:endParaRPr>
          </a:p>
        </p:txBody>
      </p:sp>
      <p:pic>
        <p:nvPicPr>
          <p:cNvPr id="6" name="図 5">
            <a:extLst>
              <a:ext uri="{FF2B5EF4-FFF2-40B4-BE49-F238E27FC236}">
                <a16:creationId xmlns:a16="http://schemas.microsoft.com/office/drawing/2014/main" id="{DC7EF06A-FCBA-4877-A6A0-FE623BDC64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97612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参考２　大阪府の市民後見人</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５</a:t>
            </a:r>
            <a:endParaRPr lang="en-US" altLang="ja-JP" sz="1600" dirty="0">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D5A81A70-7F66-4F0D-A726-1302765D0ABD}"/>
              </a:ext>
            </a:extLst>
          </p:cNvPr>
          <p:cNvPicPr>
            <a:picLocks noChangeAspect="1"/>
          </p:cNvPicPr>
          <p:nvPr/>
        </p:nvPicPr>
        <p:blipFill rotWithShape="1">
          <a:blip r:embed="rId3"/>
          <a:srcRect r="8762" b="6511"/>
          <a:stretch/>
        </p:blipFill>
        <p:spPr>
          <a:xfrm>
            <a:off x="385360" y="910476"/>
            <a:ext cx="9077023" cy="5534678"/>
          </a:xfrm>
          <a:prstGeom prst="rect">
            <a:avLst/>
          </a:prstGeom>
          <a:ln>
            <a:solidFill>
              <a:schemeClr val="tx1"/>
            </a:solidFill>
          </a:ln>
        </p:spPr>
      </p:pic>
      <p:sp>
        <p:nvSpPr>
          <p:cNvPr id="8" name="テキスト ボックス 7">
            <a:extLst>
              <a:ext uri="{FF2B5EF4-FFF2-40B4-BE49-F238E27FC236}">
                <a16:creationId xmlns:a16="http://schemas.microsoft.com/office/drawing/2014/main" id="{41B9C296-ABE4-4285-B498-3A5CF4480EE7}"/>
              </a:ext>
            </a:extLst>
          </p:cNvPr>
          <p:cNvSpPr txBox="1"/>
          <p:nvPr/>
        </p:nvSpPr>
        <p:spPr>
          <a:xfrm>
            <a:off x="282094" y="6599097"/>
            <a:ext cx="6712226" cy="230832"/>
          </a:xfrm>
          <a:prstGeom prst="rect">
            <a:avLst/>
          </a:prstGeom>
          <a:noFill/>
        </p:spPr>
        <p:txBody>
          <a:bodyPr wrap="square">
            <a:spAutoFit/>
          </a:bodyPr>
          <a:lstStyle/>
          <a:p>
            <a:r>
              <a:rPr lang="en-US" altLang="ja-JP" sz="900" dirty="0">
                <a:latin typeface="BIZ UDゴシック" panose="020B0400000000000000" pitchFamily="49" charset="-128"/>
                <a:ea typeface="BIZ UDゴシック" panose="020B0400000000000000" pitchFamily="49" charset="-128"/>
              </a:rPr>
              <a:t>R6</a:t>
            </a:r>
            <a:r>
              <a:rPr lang="ja-JP" altLang="en-US" sz="900" dirty="0">
                <a:latin typeface="BIZ UDゴシック" panose="020B0400000000000000" pitchFamily="49" charset="-128"/>
                <a:ea typeface="BIZ UDゴシック" panose="020B0400000000000000" pitchFamily="49" charset="-128"/>
              </a:rPr>
              <a:t>年度第１回都道府県交流会　大阪府資料</a:t>
            </a:r>
            <a:endParaRPr lang="en-US" altLang="ja-JP" sz="900" dirty="0">
              <a:latin typeface="BIZ UDゴシック" panose="020B0400000000000000" pitchFamily="49" charset="-128"/>
              <a:ea typeface="BIZ UDゴシック" panose="020B0400000000000000" pitchFamily="49" charset="-128"/>
            </a:endParaRPr>
          </a:p>
        </p:txBody>
      </p:sp>
      <p:pic>
        <p:nvPicPr>
          <p:cNvPr id="6" name="図 5">
            <a:extLst>
              <a:ext uri="{FF2B5EF4-FFF2-40B4-BE49-F238E27FC236}">
                <a16:creationId xmlns:a16="http://schemas.microsoft.com/office/drawing/2014/main" id="{C1AEE637-B725-4DC0-B491-8CB673C75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42833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87D3F37-B4A4-46BF-BE67-243BED1DAC92}"/>
              </a:ext>
            </a:extLst>
          </p:cNvPr>
          <p:cNvPicPr>
            <a:picLocks noChangeAspect="1"/>
          </p:cNvPicPr>
          <p:nvPr/>
        </p:nvPicPr>
        <p:blipFill>
          <a:blip r:embed="rId3"/>
          <a:stretch>
            <a:fillRect/>
          </a:stretch>
        </p:blipFill>
        <p:spPr>
          <a:xfrm>
            <a:off x="328687" y="1422000"/>
            <a:ext cx="5742930" cy="4078577"/>
          </a:xfrm>
          <a:prstGeom prst="rect">
            <a:avLst/>
          </a:prstGeom>
        </p:spPr>
      </p:pic>
      <p:pic>
        <p:nvPicPr>
          <p:cNvPr id="11" name="図 10">
            <a:extLst>
              <a:ext uri="{FF2B5EF4-FFF2-40B4-BE49-F238E27FC236}">
                <a16:creationId xmlns:a16="http://schemas.microsoft.com/office/drawing/2014/main" id="{ED3664FD-4CFE-4932-9C2E-8525BE71C970}"/>
              </a:ext>
            </a:extLst>
          </p:cNvPr>
          <p:cNvPicPr>
            <a:picLocks noChangeAspect="1"/>
          </p:cNvPicPr>
          <p:nvPr/>
        </p:nvPicPr>
        <p:blipFill>
          <a:blip r:embed="rId4"/>
          <a:stretch>
            <a:fillRect/>
          </a:stretch>
        </p:blipFill>
        <p:spPr>
          <a:xfrm>
            <a:off x="4178851" y="3727961"/>
            <a:ext cx="5547841" cy="2676376"/>
          </a:xfrm>
          <a:prstGeom prst="rect">
            <a:avLst/>
          </a:prstGeom>
        </p:spPr>
      </p:pic>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参考３　大阪府ホームページ（市町村の成年後見制度相談窓口）</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６</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326138" y="6456460"/>
            <a:ext cx="8473914"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大阪府ホームページ「成年後見制度についての市町村相談窓口一覧」</a:t>
            </a:r>
            <a:endParaRPr lang="en-US" altLang="ja-JP" sz="9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〇各市町村における成年後見制度相談窓口一覧を公開（４・</a:t>
            </a:r>
            <a:r>
              <a:rPr kumimoji="1" lang="en-US" altLang="ja-JP" sz="1400" dirty="0">
                <a:latin typeface="BIZ UDゴシック" panose="020B0400000000000000" pitchFamily="49" charset="-128"/>
                <a:ea typeface="BIZ UDゴシック" panose="020B0400000000000000" pitchFamily="49" charset="-128"/>
              </a:rPr>
              <a:t>10</a:t>
            </a:r>
            <a:r>
              <a:rPr kumimoji="1" lang="ja-JP" altLang="en-US" sz="1400" dirty="0">
                <a:latin typeface="BIZ UDゴシック" panose="020B0400000000000000" pitchFamily="49" charset="-128"/>
                <a:ea typeface="BIZ UDゴシック" panose="020B0400000000000000" pitchFamily="49" charset="-128"/>
              </a:rPr>
              <a:t>月の定期更新と随時更新）し、</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併せて親族後見人の相談会等の情報を掲載している。</a:t>
            </a:r>
            <a:endParaRPr kumimoji="1" lang="en-US" altLang="ja-JP" sz="1400" dirty="0">
              <a:latin typeface="BIZ UDゴシック" panose="020B0400000000000000" pitchFamily="49" charset="-128"/>
              <a:ea typeface="BIZ UDゴシック" panose="020B0400000000000000" pitchFamily="49" charset="-128"/>
            </a:endParaRPr>
          </a:p>
        </p:txBody>
      </p:sp>
      <p:pic>
        <p:nvPicPr>
          <p:cNvPr id="9" name="図 8">
            <a:extLst>
              <a:ext uri="{FF2B5EF4-FFF2-40B4-BE49-F238E27FC236}">
                <a16:creationId xmlns:a16="http://schemas.microsoft.com/office/drawing/2014/main" id="{0E8541F2-41D1-41F6-AED1-DAC377EE08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6199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参考４　府内市町村への調査結果（市町村長申立における親族調査等の実施状況）</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７</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326138" y="6456461"/>
            <a:ext cx="7962186" cy="230832"/>
          </a:xfrm>
          <a:prstGeom prst="rect">
            <a:avLst/>
          </a:prstGeom>
          <a:noFill/>
        </p:spPr>
        <p:txBody>
          <a:bodyPr wrap="square">
            <a:spAutoFit/>
          </a:bodyPr>
          <a:lstStyle/>
          <a:p>
            <a:r>
              <a:rPr kumimoji="1" lang="ja-JP" altLang="en-US" sz="900" dirty="0">
                <a:latin typeface="BIZ UDゴシック" panose="020B0400000000000000" pitchFamily="49" charset="-128"/>
                <a:ea typeface="BIZ UDゴシック" panose="020B0400000000000000" pitchFamily="49" charset="-128"/>
              </a:rPr>
              <a:t>府内市町村への調査（</a:t>
            </a:r>
            <a:r>
              <a:rPr kumimoji="1" lang="en-US" altLang="ja-JP" sz="900" dirty="0">
                <a:latin typeface="BIZ UDゴシック" panose="020B0400000000000000" pitchFamily="49" charset="-128"/>
                <a:ea typeface="BIZ UDゴシック" panose="020B0400000000000000" pitchFamily="49" charset="-128"/>
              </a:rPr>
              <a:t>R6.8</a:t>
            </a:r>
            <a:r>
              <a:rPr kumimoji="1" lang="ja-JP" altLang="en-US" sz="900" dirty="0">
                <a:latin typeface="BIZ UDゴシック" panose="020B0400000000000000" pitchFamily="49" charset="-128"/>
                <a:ea typeface="BIZ UDゴシック" panose="020B0400000000000000" pitchFamily="49" charset="-128"/>
              </a:rPr>
              <a:t>月大阪府地域福祉課実施）</a:t>
            </a:r>
            <a:endParaRPr lang="en-US" altLang="ja-JP" sz="9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○府内</a:t>
            </a:r>
            <a:r>
              <a:rPr kumimoji="1" lang="en-US" altLang="ja-JP" sz="1400" dirty="0">
                <a:latin typeface="BIZ UDゴシック" panose="020B0400000000000000" pitchFamily="49" charset="-128"/>
                <a:ea typeface="BIZ UDゴシック" panose="020B0400000000000000" pitchFamily="49" charset="-128"/>
              </a:rPr>
              <a:t>11</a:t>
            </a:r>
            <a:r>
              <a:rPr kumimoji="1" lang="ja-JP" altLang="en-US" sz="1400" dirty="0">
                <a:latin typeface="BIZ UDゴシック" panose="020B0400000000000000" pitchFamily="49" charset="-128"/>
                <a:ea typeface="BIZ UDゴシック" panose="020B0400000000000000" pitchFamily="49" charset="-128"/>
              </a:rPr>
              <a:t>市町村において、戸籍調査を、大阪府行政書士会へ委託して実施している。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0A11EEF0-B198-4024-88BE-ABF18F8C2CCC}"/>
              </a:ext>
            </a:extLst>
          </p:cNvPr>
          <p:cNvSpPr txBox="1"/>
          <p:nvPr/>
        </p:nvSpPr>
        <p:spPr>
          <a:xfrm>
            <a:off x="505445" y="1516743"/>
            <a:ext cx="9400555" cy="523220"/>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質問：貴市町村では、親族調査を外部委託していますか。</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（高齢</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障がい　いずれかの部局のみ外部委託している場合でも、「委託している」を選択してください）</a:t>
            </a:r>
            <a:endParaRPr lang="en-US" altLang="ja-JP" sz="1400" dirty="0">
              <a:latin typeface="BIZ UDゴシック" panose="020B0400000000000000" pitchFamily="49" charset="-128"/>
              <a:ea typeface="BIZ UDゴシック" panose="020B0400000000000000" pitchFamily="49" charset="-128"/>
            </a:endParaRPr>
          </a:p>
        </p:txBody>
      </p:sp>
      <p:graphicFrame>
        <p:nvGraphicFramePr>
          <p:cNvPr id="4" name="表 4">
            <a:extLst>
              <a:ext uri="{FF2B5EF4-FFF2-40B4-BE49-F238E27FC236}">
                <a16:creationId xmlns:a16="http://schemas.microsoft.com/office/drawing/2014/main" id="{B75E437B-DEA9-4349-B26B-B84B4E90BAE2}"/>
              </a:ext>
            </a:extLst>
          </p:cNvPr>
          <p:cNvGraphicFramePr>
            <a:graphicFrameLocks noGrp="1"/>
          </p:cNvGraphicFramePr>
          <p:nvPr>
            <p:extLst>
              <p:ext uri="{D42A27DB-BD31-4B8C-83A1-F6EECF244321}">
                <p14:modId xmlns:p14="http://schemas.microsoft.com/office/powerpoint/2010/main" val="1050383386"/>
              </p:ext>
            </p:extLst>
          </p:nvPr>
        </p:nvGraphicFramePr>
        <p:xfrm>
          <a:off x="854047" y="2280929"/>
          <a:ext cx="5429308" cy="370840"/>
        </p:xfrm>
        <a:graphic>
          <a:graphicData uri="http://schemas.openxmlformats.org/drawingml/2006/table">
            <a:tbl>
              <a:tblPr firstRow="1" bandRow="1">
                <a:tableStyleId>{5C22544A-7EE6-4342-B048-85BDC9FD1C3A}</a:tableStyleId>
              </a:tblPr>
              <a:tblGrid>
                <a:gridCol w="4499000">
                  <a:extLst>
                    <a:ext uri="{9D8B030D-6E8A-4147-A177-3AD203B41FA5}">
                      <a16:colId xmlns:a16="http://schemas.microsoft.com/office/drawing/2014/main" val="3530134578"/>
                    </a:ext>
                  </a:extLst>
                </a:gridCol>
                <a:gridCol w="930308">
                  <a:extLst>
                    <a:ext uri="{9D8B030D-6E8A-4147-A177-3AD203B41FA5}">
                      <a16:colId xmlns:a16="http://schemas.microsoft.com/office/drawing/2014/main" val="254925617"/>
                    </a:ext>
                  </a:extLst>
                </a:gridCol>
              </a:tblGrid>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①外部委託している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BIZ UDゴシック" panose="020B0400000000000000" pitchFamily="49" charset="-128"/>
                          <a:ea typeface="BIZ UDゴシック" panose="020B0400000000000000" pitchFamily="49" charset="-128"/>
                        </a:rPr>
                        <a:t>11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220880"/>
                  </a:ext>
                </a:extLst>
              </a:tr>
            </a:tbl>
          </a:graphicData>
        </a:graphic>
      </p:graphicFrame>
      <p:graphicFrame>
        <p:nvGraphicFramePr>
          <p:cNvPr id="5" name="表 4">
            <a:extLst>
              <a:ext uri="{FF2B5EF4-FFF2-40B4-BE49-F238E27FC236}">
                <a16:creationId xmlns:a16="http://schemas.microsoft.com/office/drawing/2014/main" id="{DCB07B89-FC79-41F6-85D7-3C3C99300FFE}"/>
              </a:ext>
            </a:extLst>
          </p:cNvPr>
          <p:cNvGraphicFramePr>
            <a:graphicFrameLocks noGrp="1"/>
          </p:cNvGraphicFramePr>
          <p:nvPr>
            <p:extLst>
              <p:ext uri="{D42A27DB-BD31-4B8C-83A1-F6EECF244321}">
                <p14:modId xmlns:p14="http://schemas.microsoft.com/office/powerpoint/2010/main" val="3840716129"/>
              </p:ext>
            </p:extLst>
          </p:nvPr>
        </p:nvGraphicFramePr>
        <p:xfrm>
          <a:off x="3869704" y="2887850"/>
          <a:ext cx="2413651" cy="1483360"/>
        </p:xfrm>
        <a:graphic>
          <a:graphicData uri="http://schemas.openxmlformats.org/drawingml/2006/table">
            <a:tbl>
              <a:tblPr firstRow="1" bandRow="1">
                <a:tableStyleId>{5C22544A-7EE6-4342-B048-85BDC9FD1C3A}</a:tableStyleId>
              </a:tblPr>
              <a:tblGrid>
                <a:gridCol w="1501630">
                  <a:extLst>
                    <a:ext uri="{9D8B030D-6E8A-4147-A177-3AD203B41FA5}">
                      <a16:colId xmlns:a16="http://schemas.microsoft.com/office/drawing/2014/main" val="1216232318"/>
                    </a:ext>
                  </a:extLst>
                </a:gridCol>
                <a:gridCol w="912021">
                  <a:extLst>
                    <a:ext uri="{9D8B030D-6E8A-4147-A177-3AD203B41FA5}">
                      <a16:colId xmlns:a16="http://schemas.microsoft.com/office/drawing/2014/main" val="3061479637"/>
                    </a:ext>
                  </a:extLst>
                </a:gridCol>
              </a:tblGrid>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戸籍調査</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BIZ UDゴシック" panose="020B0400000000000000" pitchFamily="49" charset="-128"/>
                          <a:ea typeface="BIZ UDゴシック" panose="020B0400000000000000" pitchFamily="49" charset="-128"/>
                        </a:rPr>
                        <a:t>11</a:t>
                      </a:r>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246602"/>
                  </a:ext>
                </a:extLst>
              </a:tr>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意向調査</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BIZ UDゴシック" panose="020B0400000000000000" pitchFamily="49" charset="-128"/>
                          <a:ea typeface="BIZ UDゴシック" panose="020B0400000000000000" pitchFamily="49" charset="-128"/>
                        </a:rPr>
                        <a:t>0</a:t>
                      </a:r>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505719"/>
                  </a:ext>
                </a:extLst>
              </a:tr>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利用意見調査</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BIZ UDゴシック" panose="020B0400000000000000" pitchFamily="49" charset="-128"/>
                          <a:ea typeface="BIZ UDゴシック" panose="020B0400000000000000" pitchFamily="49" charset="-128"/>
                        </a:rPr>
                        <a:t>0</a:t>
                      </a:r>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1009390"/>
                  </a:ext>
                </a:extLst>
              </a:tr>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その他</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BIZ UDゴシック" panose="020B0400000000000000" pitchFamily="49" charset="-128"/>
                          <a:ea typeface="BIZ UDゴシック" panose="020B0400000000000000" pitchFamily="49" charset="-128"/>
                        </a:rPr>
                        <a:t>0</a:t>
                      </a:r>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3776332"/>
                  </a:ext>
                </a:extLst>
              </a:tr>
            </a:tbl>
          </a:graphicData>
        </a:graphic>
      </p:graphicFrame>
      <p:graphicFrame>
        <p:nvGraphicFramePr>
          <p:cNvPr id="6" name="表 5">
            <a:extLst>
              <a:ext uri="{FF2B5EF4-FFF2-40B4-BE49-F238E27FC236}">
                <a16:creationId xmlns:a16="http://schemas.microsoft.com/office/drawing/2014/main" id="{2363F27E-7C04-4275-9BFB-B588EB50DB96}"/>
              </a:ext>
            </a:extLst>
          </p:cNvPr>
          <p:cNvGraphicFramePr>
            <a:graphicFrameLocks noGrp="1"/>
          </p:cNvGraphicFramePr>
          <p:nvPr>
            <p:extLst>
              <p:ext uri="{D42A27DB-BD31-4B8C-83A1-F6EECF244321}">
                <p14:modId xmlns:p14="http://schemas.microsoft.com/office/powerpoint/2010/main" val="4274236535"/>
              </p:ext>
            </p:extLst>
          </p:nvPr>
        </p:nvGraphicFramePr>
        <p:xfrm>
          <a:off x="854047" y="4737020"/>
          <a:ext cx="5429308" cy="741680"/>
        </p:xfrm>
        <a:graphic>
          <a:graphicData uri="http://schemas.openxmlformats.org/drawingml/2006/table">
            <a:tbl>
              <a:tblPr firstRow="1" bandRow="1">
                <a:tableStyleId>{5C22544A-7EE6-4342-B048-85BDC9FD1C3A}</a:tableStyleId>
              </a:tblPr>
              <a:tblGrid>
                <a:gridCol w="4499000">
                  <a:extLst>
                    <a:ext uri="{9D8B030D-6E8A-4147-A177-3AD203B41FA5}">
                      <a16:colId xmlns:a16="http://schemas.microsoft.com/office/drawing/2014/main" val="3615860813"/>
                    </a:ext>
                  </a:extLst>
                </a:gridCol>
                <a:gridCol w="930308">
                  <a:extLst>
                    <a:ext uri="{9D8B030D-6E8A-4147-A177-3AD203B41FA5}">
                      <a16:colId xmlns:a16="http://schemas.microsoft.com/office/drawing/2014/main" val="1356718976"/>
                    </a:ext>
                  </a:extLst>
                </a:gridCol>
              </a:tblGrid>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②外部委託していないが、外部委託することを検討している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BIZ UDゴシック" panose="020B0400000000000000" pitchFamily="49" charset="-128"/>
                          <a:ea typeface="BIZ UDゴシック" panose="020B0400000000000000" pitchFamily="49" charset="-128"/>
                        </a:rPr>
                        <a:t>0</a:t>
                      </a:r>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3856503"/>
                  </a:ext>
                </a:extLst>
              </a:tr>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③外部委託していない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BIZ UDゴシック" panose="020B0400000000000000" pitchFamily="49" charset="-128"/>
                          <a:ea typeface="BIZ UDゴシック" panose="020B0400000000000000" pitchFamily="49" charset="-128"/>
                        </a:rPr>
                        <a:t>32</a:t>
                      </a:r>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6419038"/>
                  </a:ext>
                </a:extLst>
              </a:tr>
            </a:tbl>
          </a:graphicData>
        </a:graphic>
      </p:graphicFrame>
      <p:sp>
        <p:nvSpPr>
          <p:cNvPr id="10" name="正方形/長方形 9">
            <a:extLst>
              <a:ext uri="{FF2B5EF4-FFF2-40B4-BE49-F238E27FC236}">
                <a16:creationId xmlns:a16="http://schemas.microsoft.com/office/drawing/2014/main" id="{76B07B27-2E0C-4047-8C64-2DC5237C1341}"/>
              </a:ext>
            </a:extLst>
          </p:cNvPr>
          <p:cNvSpPr/>
          <p:nvPr/>
        </p:nvSpPr>
        <p:spPr>
          <a:xfrm>
            <a:off x="7164198" y="2872208"/>
            <a:ext cx="2164360" cy="757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大阪府行政書士会への委託</a:t>
            </a:r>
          </a:p>
        </p:txBody>
      </p:sp>
      <p:cxnSp>
        <p:nvCxnSpPr>
          <p:cNvPr id="12" name="直線コネクタ 11">
            <a:extLst>
              <a:ext uri="{FF2B5EF4-FFF2-40B4-BE49-F238E27FC236}">
                <a16:creationId xmlns:a16="http://schemas.microsoft.com/office/drawing/2014/main" id="{5CB980AF-B427-4D02-8A8E-DBF256D80AE6}"/>
              </a:ext>
            </a:extLst>
          </p:cNvPr>
          <p:cNvCxnSpPr>
            <a:endCxn id="10" idx="1"/>
          </p:cNvCxnSpPr>
          <p:nvPr/>
        </p:nvCxnSpPr>
        <p:spPr>
          <a:xfrm>
            <a:off x="6283355" y="3113892"/>
            <a:ext cx="880843" cy="136977"/>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pic>
        <p:nvPicPr>
          <p:cNvPr id="13" name="図 12">
            <a:extLst>
              <a:ext uri="{FF2B5EF4-FFF2-40B4-BE49-F238E27FC236}">
                <a16:creationId xmlns:a16="http://schemas.microsoft.com/office/drawing/2014/main" id="{0C67CC07-8E62-4B95-B246-F360E3A8BA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3379517807"/>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11706</TotalTime>
  <Words>2134</Words>
  <Application>Microsoft Office PowerPoint</Application>
  <PresentationFormat>A4 210 x 297 mm</PresentationFormat>
  <Paragraphs>249</Paragraphs>
  <Slides>16</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BIZ UDゴシック</vt:lpstr>
      <vt:lpstr>游ゴシック</vt:lpstr>
      <vt:lpstr>Arial</vt:lpstr>
      <vt:lpstr>Calibri</vt:lpstr>
      <vt:lpstr>Calibri Light</vt:lpstr>
      <vt:lpstr>Wingdings 2</vt:lpstr>
      <vt:lpstr>Office Theme</vt:lpstr>
      <vt:lpstr>令和６年度第１回 大阪府権利擁護支援体制推進分科会  参考資料</vt:lpstr>
      <vt:lpstr>PowerPoint プレゼンテーション</vt:lpstr>
      <vt:lpstr>　　参考１　全国の成年後見制度利用状況　</vt:lpstr>
      <vt:lpstr>　　参考１　全国の成年後見制度利用状況　</vt:lpstr>
      <vt:lpstr>　　参考２　大阪府の市民後見人</vt:lpstr>
      <vt:lpstr>　　参考２　大阪府の市民後見人</vt:lpstr>
      <vt:lpstr>　　参考２　大阪府の市民後見人</vt:lpstr>
      <vt:lpstr>　　参考３　大阪府ホームページ（市町村の成年後見制度相談窓口）</vt:lpstr>
      <vt:lpstr>　　参考４　府内市町村への調査結果（市町村長申立における親族調査等の実施状況）</vt:lpstr>
      <vt:lpstr>　　参考５　おおさか希望大使のお話</vt:lpstr>
      <vt:lpstr>　　参考６　府内市町村への調査結果（市民後見人養成支援事業を実施しない理由）</vt:lpstr>
      <vt:lpstr>　　参考７　大阪府ホームページ（大阪府内の市民後見人）</vt:lpstr>
      <vt:lpstr>　　参考８　府内市町村への調査（市民後見人の活躍支援策）</vt:lpstr>
      <vt:lpstr>　　参考８　府内市町村への調査（市民後見人の活躍支援策）</vt:lpstr>
      <vt:lpstr>　　参考９　大阪府法人後見支援事業</vt:lpstr>
      <vt:lpstr>　　参考９　大阪府法人後見支援事業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辰巳　貞江</dc:creator>
  <cp:lastModifiedBy>辰巳　貞江</cp:lastModifiedBy>
  <cp:revision>916</cp:revision>
  <cp:lastPrinted>2025-03-20T15:57:24Z</cp:lastPrinted>
  <dcterms:created xsi:type="dcterms:W3CDTF">2022-03-11T11:54:07Z</dcterms:created>
  <dcterms:modified xsi:type="dcterms:W3CDTF">2025-03-30T07:48:28Z</dcterms:modified>
</cp:coreProperties>
</file>