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6"/>
  </p:notesMasterIdLst>
  <p:sldIdLst>
    <p:sldId id="256" r:id="rId2"/>
    <p:sldId id="320" r:id="rId3"/>
    <p:sldId id="324" r:id="rId4"/>
    <p:sldId id="329" r:id="rId5"/>
    <p:sldId id="337" r:id="rId6"/>
    <p:sldId id="331" r:id="rId7"/>
    <p:sldId id="336" r:id="rId8"/>
    <p:sldId id="330" r:id="rId9"/>
    <p:sldId id="328" r:id="rId10"/>
    <p:sldId id="322" r:id="rId11"/>
    <p:sldId id="333" r:id="rId12"/>
    <p:sldId id="332" r:id="rId13"/>
    <p:sldId id="334" r:id="rId14"/>
    <p:sldId id="335" r:id="rId1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99"/>
    <a:srgbClr val="008000"/>
    <a:srgbClr val="99FF33"/>
    <a:srgbClr val="080808"/>
    <a:srgbClr val="FF99FF"/>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95144" autoAdjust="0"/>
  </p:normalViewPr>
  <p:slideViewPr>
    <p:cSldViewPr>
      <p:cViewPr varScale="1">
        <p:scale>
          <a:sx n="82" d="100"/>
          <a:sy n="82" d="100"/>
        </p:scale>
        <p:origin x="1182" y="84"/>
      </p:cViewPr>
      <p:guideLst>
        <p:guide orient="horz" pos="2160"/>
        <p:guide pos="288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574" cy="496888"/>
          </a:xfrm>
          <a:prstGeom prst="rect">
            <a:avLst/>
          </a:prstGeom>
        </p:spPr>
        <p:txBody>
          <a:bodyPr vert="horz" lIns="91401" tIns="45699" rIns="91401" bIns="4569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2"/>
            <a:ext cx="2949574" cy="496888"/>
          </a:xfrm>
          <a:prstGeom prst="rect">
            <a:avLst/>
          </a:prstGeom>
        </p:spPr>
        <p:txBody>
          <a:bodyPr vert="horz" lIns="91401" tIns="45699" rIns="91401" bIns="45699" rtlCol="0"/>
          <a:lstStyle>
            <a:lvl1pPr algn="r">
              <a:defRPr sz="1100"/>
            </a:lvl1pPr>
          </a:lstStyle>
          <a:p>
            <a:fld id="{61CA31F8-F74A-40F1-8DAA-9DFF74669CC7}" type="datetimeFigureOut">
              <a:rPr kumimoji="1" lang="ja-JP" altLang="en-US" smtClean="0"/>
              <a:pPr/>
              <a:t>2022/1/19</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01" tIns="45699" rIns="91401" bIns="45699" rtlCol="0" anchor="ctr"/>
          <a:lstStyle/>
          <a:p>
            <a:endParaRPr lang="ja-JP" altLang="en-US"/>
          </a:p>
        </p:txBody>
      </p:sp>
      <p:sp>
        <p:nvSpPr>
          <p:cNvPr id="5" name="ノート プレースホルダー 4"/>
          <p:cNvSpPr>
            <a:spLocks noGrp="1"/>
          </p:cNvSpPr>
          <p:nvPr>
            <p:ph type="body" sz="quarter" idx="3"/>
          </p:nvPr>
        </p:nvSpPr>
        <p:spPr>
          <a:xfrm>
            <a:off x="681043" y="4721226"/>
            <a:ext cx="5445126" cy="4471991"/>
          </a:xfrm>
          <a:prstGeom prst="rect">
            <a:avLst/>
          </a:prstGeom>
        </p:spPr>
        <p:txBody>
          <a:bodyPr vert="horz" lIns="91401" tIns="45699" rIns="91401"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7"/>
            <a:ext cx="2949574" cy="496887"/>
          </a:xfrm>
          <a:prstGeom prst="rect">
            <a:avLst/>
          </a:prstGeom>
        </p:spPr>
        <p:txBody>
          <a:bodyPr vert="horz" lIns="91401" tIns="45699" rIns="91401" bIns="4569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7"/>
            <a:ext cx="2949574" cy="496887"/>
          </a:xfrm>
          <a:prstGeom prst="rect">
            <a:avLst/>
          </a:prstGeom>
        </p:spPr>
        <p:txBody>
          <a:bodyPr vert="horz" lIns="91401" tIns="45699" rIns="91401" bIns="45699"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7</a:t>
            </a:fld>
            <a:endParaRPr kumimoji="1" lang="ja-JP" altLang="en-US"/>
          </a:p>
        </p:txBody>
      </p:sp>
    </p:spTree>
    <p:extLst>
      <p:ext uri="{BB962C8B-B14F-4D97-AF65-F5344CB8AC3E}">
        <p14:creationId xmlns:p14="http://schemas.microsoft.com/office/powerpoint/2010/main" val="284411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34D5CC-4A0C-4D44-9FBB-22AD4B79EF7B}" type="slidenum">
              <a:rPr kumimoji="1" lang="ja-JP" altLang="en-US" smtClean="0"/>
              <a:pPr/>
              <a:t>10</a:t>
            </a:fld>
            <a:endParaRPr kumimoji="1" lang="ja-JP" altLang="en-US"/>
          </a:p>
        </p:txBody>
      </p:sp>
    </p:spTree>
    <p:extLst>
      <p:ext uri="{BB962C8B-B14F-4D97-AF65-F5344CB8AC3E}">
        <p14:creationId xmlns:p14="http://schemas.microsoft.com/office/powerpoint/2010/main" val="272750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11</a:t>
            </a:fld>
            <a:endParaRPr kumimoji="1" lang="ja-JP" altLang="en-US"/>
          </a:p>
        </p:txBody>
      </p:sp>
    </p:spTree>
    <p:extLst>
      <p:ext uri="{BB962C8B-B14F-4D97-AF65-F5344CB8AC3E}">
        <p14:creationId xmlns:p14="http://schemas.microsoft.com/office/powerpoint/2010/main" val="331941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12</a:t>
            </a:fld>
            <a:endParaRPr kumimoji="1" lang="ja-JP" altLang="en-US"/>
          </a:p>
        </p:txBody>
      </p:sp>
    </p:spTree>
    <p:extLst>
      <p:ext uri="{BB962C8B-B14F-4D97-AF65-F5344CB8AC3E}">
        <p14:creationId xmlns:p14="http://schemas.microsoft.com/office/powerpoint/2010/main" val="257203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13</a:t>
            </a:fld>
            <a:endParaRPr kumimoji="1" lang="ja-JP" altLang="en-US"/>
          </a:p>
        </p:txBody>
      </p:sp>
    </p:spTree>
    <p:extLst>
      <p:ext uri="{BB962C8B-B14F-4D97-AF65-F5344CB8AC3E}">
        <p14:creationId xmlns:p14="http://schemas.microsoft.com/office/powerpoint/2010/main" val="27030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3FC286-0FB2-43E7-A537-700FCA38C029}" type="datetimeFigureOut">
              <a:rPr kumimoji="1" lang="ja-JP" altLang="en-US" smtClean="0"/>
              <a:pPr/>
              <a:t>2022/1/19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FC286-0FB2-43E7-A537-700FCA38C029}" type="datetimeFigureOut">
              <a:rPr kumimoji="1" lang="ja-JP" altLang="en-US" smtClean="0"/>
              <a:pPr/>
              <a:t>2022/1/19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575556" y="2420888"/>
            <a:ext cx="7992888"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latin typeface="+mn-ea"/>
                <a:ea typeface="+mn-ea"/>
              </a:rPr>
              <a:t>第３次総量削減計画の評価について（案）</a:t>
            </a:r>
            <a:endParaRPr lang="en-US" altLang="ja-JP" sz="3200" dirty="0">
              <a:latin typeface="+mn-ea"/>
              <a:ea typeface="+mn-ea"/>
            </a:endParaRP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smtClean="0">
                <a:latin typeface="+mn-ea"/>
                <a:ea typeface="+mn-ea"/>
              </a:rPr>
              <a:t>資料５</a:t>
            </a:r>
            <a:endParaRPr lang="ja-JP" altLang="en-US" sz="2000" dirty="0">
              <a:latin typeface="+mn-ea"/>
              <a:ea typeface="+mn-ea"/>
            </a:endParaRPr>
          </a:p>
        </p:txBody>
      </p:sp>
    </p:spTree>
    <p:extLst>
      <p:ext uri="{BB962C8B-B14F-4D97-AF65-F5344CB8AC3E}">
        <p14:creationId xmlns:p14="http://schemas.microsoft.com/office/powerpoint/2010/main" val="392334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5751" y="144076"/>
            <a:ext cx="8710217" cy="523220"/>
          </a:xfrm>
          <a:prstGeom prst="rect">
            <a:avLst/>
          </a:prstGeom>
          <a:noFill/>
        </p:spPr>
        <p:txBody>
          <a:bodyPr wrap="square" rtlCol="0">
            <a:spAutoFit/>
          </a:bodyPr>
          <a:lstStyle/>
          <a:p>
            <a:pPr algn="ctr"/>
            <a:r>
              <a:rPr lang="ja-JP" altLang="en-US" sz="2800" dirty="0"/>
              <a:t>３．府の第３次総量削減計画の評価結果（案）</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9</a:t>
            </a:fld>
            <a:endParaRPr kumimoji="1" lang="ja-JP" altLang="en-US" sz="1600" dirty="0"/>
          </a:p>
        </p:txBody>
      </p:sp>
      <p:graphicFrame>
        <p:nvGraphicFramePr>
          <p:cNvPr id="8" name="表 8">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1972673540"/>
              </p:ext>
            </p:extLst>
          </p:nvPr>
        </p:nvGraphicFramePr>
        <p:xfrm>
          <a:off x="323528" y="1052736"/>
          <a:ext cx="8532440" cy="5408555"/>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1665098488"/>
                    </a:ext>
                  </a:extLst>
                </a:gridCol>
                <a:gridCol w="5004048">
                  <a:extLst>
                    <a:ext uri="{9D8B030D-6E8A-4147-A177-3AD203B41FA5}">
                      <a16:colId xmlns:a16="http://schemas.microsoft.com/office/drawing/2014/main" val="164902591"/>
                    </a:ext>
                  </a:extLst>
                </a:gridCol>
              </a:tblGrid>
              <a:tr h="432048">
                <a:tc gridSpan="2">
                  <a:txBody>
                    <a:bodyPr/>
                    <a:lstStyle/>
                    <a:p>
                      <a:r>
                        <a:rPr kumimoji="1" lang="ja-JP" altLang="en-US" sz="1800" b="1" kern="1200" dirty="0">
                          <a:solidFill>
                            <a:schemeClr val="lt1"/>
                          </a:solidFill>
                          <a:latin typeface="+mn-ea"/>
                          <a:ea typeface="+mn-ea"/>
                          <a:cs typeface="+mn-cs"/>
                        </a:rPr>
                        <a:t>①</a:t>
                      </a:r>
                      <a:r>
                        <a:rPr kumimoji="1" lang="en-US" altLang="ja-JP" sz="1800" b="1" kern="1200" dirty="0">
                          <a:solidFill>
                            <a:schemeClr val="lt1"/>
                          </a:solidFill>
                          <a:latin typeface="+mn-ea"/>
                          <a:ea typeface="+mn-ea"/>
                          <a:cs typeface="+mn-cs"/>
                        </a:rPr>
                        <a:t>2020</a:t>
                      </a:r>
                      <a:r>
                        <a:rPr kumimoji="1" lang="ja-JP" altLang="ja-JP" sz="1800" b="1" kern="1200" dirty="0">
                          <a:solidFill>
                            <a:schemeClr val="lt1"/>
                          </a:solidFill>
                          <a:latin typeface="+mn-ea"/>
                          <a:ea typeface="+mn-ea"/>
                          <a:cs typeface="+mn-cs"/>
                        </a:rPr>
                        <a:t>年度までに、対策地域</a:t>
                      </a:r>
                      <a:r>
                        <a:rPr kumimoji="1" lang="ja-JP" altLang="en-US" sz="1800" b="1" kern="1200" dirty="0">
                          <a:solidFill>
                            <a:schemeClr val="lt1"/>
                          </a:solidFill>
                          <a:latin typeface="+mn-ea"/>
                          <a:ea typeface="+mn-ea"/>
                          <a:cs typeface="+mn-cs"/>
                        </a:rPr>
                        <a:t>（</a:t>
                      </a:r>
                      <a:r>
                        <a:rPr kumimoji="1" lang="en-US" altLang="ja-JP" sz="1800" b="1" kern="1200" dirty="0">
                          <a:solidFill>
                            <a:schemeClr val="lt1"/>
                          </a:solidFill>
                          <a:latin typeface="+mn-ea"/>
                          <a:ea typeface="+mn-ea"/>
                          <a:cs typeface="+mn-cs"/>
                        </a:rPr>
                        <a:t>37</a:t>
                      </a:r>
                      <a:r>
                        <a:rPr kumimoji="1" lang="ja-JP" altLang="en-US" sz="1800" b="1" kern="1200" dirty="0">
                          <a:solidFill>
                            <a:schemeClr val="lt1"/>
                          </a:solidFill>
                          <a:latin typeface="+mn-ea"/>
                          <a:ea typeface="+mn-ea"/>
                          <a:cs typeface="+mn-cs"/>
                        </a:rPr>
                        <a:t>市町）</a:t>
                      </a:r>
                      <a:r>
                        <a:rPr kumimoji="1" lang="ja-JP" altLang="ja-JP" sz="1800" b="1" kern="1200" dirty="0">
                          <a:solidFill>
                            <a:schemeClr val="lt1"/>
                          </a:solidFill>
                          <a:latin typeface="+mn-ea"/>
                          <a:ea typeface="+mn-ea"/>
                          <a:cs typeface="+mn-cs"/>
                        </a:rPr>
                        <a:t>全体で</a:t>
                      </a:r>
                      <a:r>
                        <a:rPr lang="ja-JP" altLang="ja-JP" sz="1800" dirty="0">
                          <a:latin typeface="+mn-ea"/>
                        </a:rPr>
                        <a:t>大気環境基準を達成</a:t>
                      </a:r>
                      <a:r>
                        <a:rPr lang="ja-JP" altLang="en-US" sz="1800" dirty="0">
                          <a:latin typeface="+mn-ea"/>
                        </a:rPr>
                        <a:t>すること</a:t>
                      </a:r>
                      <a:endParaRPr kumimoji="1" lang="ja-JP" alt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380364556"/>
                  </a:ext>
                </a:extLst>
              </a:tr>
              <a:tr h="337233">
                <a:tc>
                  <a:txBody>
                    <a:bodyPr/>
                    <a:lstStyle/>
                    <a:p>
                      <a:pPr marL="265113" indent="-265113" algn="ctr"/>
                      <a:r>
                        <a:rPr kumimoji="1" lang="ja-JP" altLang="en-US" sz="1600" dirty="0">
                          <a:solidFill>
                            <a:schemeClr val="tx1"/>
                          </a:solidFill>
                        </a:rPr>
                        <a:t>評価方法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dirty="0">
                          <a:solidFill>
                            <a:schemeClr val="tx1"/>
                          </a:solidFill>
                        </a:rPr>
                        <a:t>評価結果（案）</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6963659"/>
                  </a:ext>
                </a:extLst>
              </a:tr>
              <a:tr h="910528">
                <a:tc>
                  <a:txBody>
                    <a:bodyPr/>
                    <a:lstStyle/>
                    <a:p>
                      <a:pPr marL="265113" indent="-265113"/>
                      <a:r>
                        <a:rPr kumimoji="1" lang="ja-JP" altLang="en-US" sz="1200" dirty="0">
                          <a:solidFill>
                            <a:schemeClr val="tx1"/>
                          </a:solidFill>
                        </a:rPr>
                        <a:t>（ｱ）常時監視測定局において継続的・安定的に環境基準を達成しているかどうか</a:t>
                      </a:r>
                      <a:endParaRPr kumimoji="1" lang="en-US" altLang="ja-JP" sz="1200" dirty="0">
                        <a:solidFill>
                          <a:schemeClr val="tx1"/>
                        </a:solidFill>
                      </a:endParaRPr>
                    </a:p>
                    <a:p>
                      <a:pPr marL="265113" indent="-265113"/>
                      <a:r>
                        <a:rPr kumimoji="1" lang="ja-JP" altLang="en-US" sz="1200" dirty="0">
                          <a:solidFill>
                            <a:schemeClr val="tx1"/>
                          </a:solidFill>
                        </a:rPr>
                        <a:t>　　　</a:t>
                      </a:r>
                      <a:endParaRPr kumimoji="1" lang="en-US" altLang="ja-JP" sz="1200" dirty="0">
                        <a:solidFill>
                          <a:schemeClr val="tx1"/>
                        </a:solidFill>
                      </a:endParaRPr>
                    </a:p>
                    <a:p>
                      <a:pPr marL="265113" indent="-265113"/>
                      <a:r>
                        <a:rPr kumimoji="1" lang="ja-JP" altLang="en-US" sz="1200" dirty="0">
                          <a:solidFill>
                            <a:schemeClr val="tx1"/>
                          </a:solidFill>
                        </a:rPr>
                        <a:t>　　　→資料１及び国の検討結果（</a:t>
                      </a:r>
                      <a:r>
                        <a:rPr kumimoji="1" lang="en-US" altLang="ja-JP" sz="1200" dirty="0">
                          <a:solidFill>
                            <a:schemeClr val="tx1"/>
                          </a:solidFill>
                        </a:rPr>
                        <a:t>※</a:t>
                      </a:r>
                      <a:r>
                        <a:rPr kumimoji="1" lang="ja-JP" altLang="en-US" sz="1200" dirty="0">
                          <a:solidFill>
                            <a:schemeClr val="tx1"/>
                          </a:solidFill>
                        </a:rPr>
                        <a:t>）に基づき評価</a:t>
                      </a:r>
                      <a:endParaRPr kumimoji="1" lang="en-US" altLang="ja-JP" sz="1200" dirty="0">
                        <a:solidFill>
                          <a:schemeClr val="tx1"/>
                        </a:solidFill>
                      </a:endParaRPr>
                    </a:p>
                    <a:p>
                      <a:pPr marL="534988" indent="-534988"/>
                      <a:r>
                        <a:rPr kumimoji="1" lang="ja-JP" altLang="en-US" sz="1200" dirty="0">
                          <a:solidFill>
                            <a:schemeClr val="tx1"/>
                          </a:solidFill>
                        </a:rPr>
                        <a:t>　</a:t>
                      </a:r>
                      <a:r>
                        <a:rPr kumimoji="1" lang="ja-JP" altLang="en-US" sz="900" dirty="0">
                          <a:solidFill>
                            <a:schemeClr val="tx1"/>
                          </a:solidFill>
                        </a:rPr>
                        <a:t>　　　　　</a:t>
                      </a:r>
                      <a:r>
                        <a:rPr kumimoji="1" lang="en-US" altLang="ja-JP" sz="900" dirty="0">
                          <a:solidFill>
                            <a:schemeClr val="tx1"/>
                          </a:solidFill>
                        </a:rPr>
                        <a:t>※</a:t>
                      </a:r>
                      <a:r>
                        <a:rPr kumimoji="1" lang="ja-JP" altLang="en-US" sz="900" dirty="0">
                          <a:solidFill>
                            <a:schemeClr val="tx1"/>
                          </a:solidFill>
                        </a:rPr>
                        <a:t>測定データの経年的な推移（長期的及び短期的な変動等）から、環境基準値を超過する可能性が十分低いと考えられること</a:t>
                      </a:r>
                      <a:endParaRPr kumimoji="1" lang="en-US" altLang="ja-JP"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latin typeface="+mn-lt"/>
                          <a:ea typeface="+mj-ea"/>
                        </a:rPr>
                        <a:t>　長期的評価としては、</a:t>
                      </a:r>
                      <a:r>
                        <a:rPr kumimoji="1" lang="en-US" altLang="ja-JP" sz="1200" dirty="0">
                          <a:solidFill>
                            <a:schemeClr val="tx1"/>
                          </a:solidFill>
                          <a:latin typeface="+mn-lt"/>
                          <a:ea typeface="+mj-ea"/>
                        </a:rPr>
                        <a:t>NO</a:t>
                      </a:r>
                      <a:r>
                        <a:rPr kumimoji="1" lang="en-US" altLang="ja-JP" sz="800" dirty="0">
                          <a:solidFill>
                            <a:schemeClr val="tx1"/>
                          </a:solidFill>
                          <a:latin typeface="+mn-lt"/>
                          <a:ea typeface="+mj-ea"/>
                        </a:rPr>
                        <a:t>2</a:t>
                      </a:r>
                      <a:r>
                        <a:rPr kumimoji="1" lang="ja-JP" altLang="en-US" sz="1200" dirty="0">
                          <a:solidFill>
                            <a:schemeClr val="tx1"/>
                          </a:solidFill>
                          <a:latin typeface="+mn-lt"/>
                          <a:ea typeface="+mj-ea"/>
                        </a:rPr>
                        <a:t>は</a:t>
                      </a:r>
                      <a:r>
                        <a:rPr kumimoji="1" lang="en-US" altLang="ja-JP" sz="1200" dirty="0">
                          <a:solidFill>
                            <a:schemeClr val="tx1"/>
                          </a:solidFill>
                          <a:latin typeface="+mn-lt"/>
                          <a:ea typeface="+mj-ea"/>
                        </a:rPr>
                        <a:t>11</a:t>
                      </a:r>
                      <a:r>
                        <a:rPr kumimoji="1" lang="ja-JP" altLang="en-US" sz="1200" dirty="0">
                          <a:solidFill>
                            <a:schemeClr val="tx1"/>
                          </a:solidFill>
                          <a:latin typeface="+mn-lt"/>
                          <a:ea typeface="+mj-ea"/>
                        </a:rPr>
                        <a:t>年連続、</a:t>
                      </a:r>
                      <a:r>
                        <a:rPr kumimoji="1" lang="en-US" altLang="ja-JP" sz="1200" dirty="0">
                          <a:solidFill>
                            <a:schemeClr val="tx1"/>
                          </a:solidFill>
                          <a:latin typeface="+mn-lt"/>
                          <a:ea typeface="+mj-ea"/>
                        </a:rPr>
                        <a:t>SPM</a:t>
                      </a:r>
                      <a:r>
                        <a:rPr kumimoji="1" lang="ja-JP" altLang="en-US" sz="1200" dirty="0">
                          <a:solidFill>
                            <a:schemeClr val="tx1"/>
                          </a:solidFill>
                          <a:latin typeface="+mn-lt"/>
                          <a:ea typeface="+mj-ea"/>
                        </a:rPr>
                        <a:t>は５年連続で全局で環境基準を達成し、</a:t>
                      </a:r>
                      <a:r>
                        <a:rPr kumimoji="1" lang="en-US" altLang="ja-JP" sz="1200" dirty="0">
                          <a:solidFill>
                            <a:schemeClr val="tx1"/>
                          </a:solidFill>
                          <a:latin typeface="+mn-lt"/>
                          <a:ea typeface="+mj-ea"/>
                        </a:rPr>
                        <a:t>NO</a:t>
                      </a:r>
                      <a:r>
                        <a:rPr kumimoji="1" lang="en-US" altLang="ja-JP" sz="900" dirty="0">
                          <a:solidFill>
                            <a:schemeClr val="tx1"/>
                          </a:solidFill>
                          <a:latin typeface="+mn-lt"/>
                          <a:ea typeface="+mj-ea"/>
                        </a:rPr>
                        <a:t>2</a:t>
                      </a:r>
                      <a:r>
                        <a:rPr kumimoji="1" lang="en-US" altLang="ja-JP" sz="1200" dirty="0">
                          <a:solidFill>
                            <a:schemeClr val="tx1"/>
                          </a:solidFill>
                          <a:latin typeface="+mn-lt"/>
                          <a:ea typeface="+mj-ea"/>
                        </a:rPr>
                        <a:t>98%</a:t>
                      </a:r>
                      <a:r>
                        <a:rPr kumimoji="1" lang="ja-JP" altLang="en-US" sz="1200" dirty="0">
                          <a:solidFill>
                            <a:schemeClr val="tx1"/>
                          </a:solidFill>
                          <a:latin typeface="+mn-lt"/>
                          <a:ea typeface="+mj-ea"/>
                        </a:rPr>
                        <a:t>値及び</a:t>
                      </a:r>
                      <a:r>
                        <a:rPr kumimoji="1" lang="en-US" altLang="ja-JP" sz="1200" dirty="0">
                          <a:solidFill>
                            <a:schemeClr val="tx1"/>
                          </a:solidFill>
                          <a:latin typeface="+mn-lt"/>
                          <a:ea typeface="+mj-ea"/>
                        </a:rPr>
                        <a:t>SPM2</a:t>
                      </a:r>
                      <a:r>
                        <a:rPr kumimoji="1" lang="ja-JP" altLang="en-US" sz="1200" dirty="0">
                          <a:solidFill>
                            <a:schemeClr val="tx1"/>
                          </a:solidFill>
                          <a:latin typeface="+mn-lt"/>
                          <a:ea typeface="+mj-ea"/>
                        </a:rPr>
                        <a:t>％除外値は減少傾向となっている。</a:t>
                      </a:r>
                      <a:endParaRPr kumimoji="1" lang="en-US" altLang="ja-JP" sz="1200" dirty="0">
                        <a:solidFill>
                          <a:schemeClr val="tx1"/>
                        </a:solidFill>
                        <a:latin typeface="+mn-lt"/>
                        <a:ea typeface="+mj-ea"/>
                      </a:endParaRPr>
                    </a:p>
                    <a:p>
                      <a:r>
                        <a:rPr kumimoji="1" lang="ja-JP" altLang="en-US" sz="1200" dirty="0">
                          <a:solidFill>
                            <a:schemeClr val="tx1"/>
                          </a:solidFill>
                          <a:latin typeface="+mn-lt"/>
                          <a:ea typeface="+mj-ea"/>
                        </a:rPr>
                        <a:t>　短期的評価としては、府域の濃度上位局において国が指標としている環境基準値を超過する可能性が十分低い濃度レベル（</a:t>
                      </a:r>
                      <a:r>
                        <a:rPr kumimoji="1" lang="en-US" altLang="ja-JP" sz="1200" dirty="0">
                          <a:solidFill>
                            <a:schemeClr val="tx1"/>
                          </a:solidFill>
                          <a:latin typeface="+mn-lt"/>
                          <a:ea typeface="+mj-ea"/>
                        </a:rPr>
                        <a:t>NO</a:t>
                      </a:r>
                      <a:r>
                        <a:rPr kumimoji="1" lang="en-US" altLang="ja-JP" sz="900" dirty="0">
                          <a:solidFill>
                            <a:schemeClr val="tx1"/>
                          </a:solidFill>
                          <a:latin typeface="+mn-lt"/>
                          <a:ea typeface="+mj-ea"/>
                        </a:rPr>
                        <a:t>2</a:t>
                      </a:r>
                      <a:r>
                        <a:rPr kumimoji="1" lang="en-US" altLang="ja-JP" sz="1200" dirty="0">
                          <a:solidFill>
                            <a:schemeClr val="tx1"/>
                          </a:solidFill>
                          <a:latin typeface="+mn-lt"/>
                          <a:ea typeface="+mj-ea"/>
                        </a:rPr>
                        <a:t>98</a:t>
                      </a:r>
                      <a:r>
                        <a:rPr kumimoji="1" lang="ja-JP" altLang="en-US" sz="1200" dirty="0">
                          <a:solidFill>
                            <a:schemeClr val="tx1"/>
                          </a:solidFill>
                          <a:latin typeface="+mn-lt"/>
                          <a:ea typeface="+mj-ea"/>
                        </a:rPr>
                        <a:t>％値</a:t>
                      </a:r>
                      <a:r>
                        <a:rPr kumimoji="1" lang="en-US" altLang="ja-JP" sz="1200" dirty="0">
                          <a:solidFill>
                            <a:schemeClr val="tx1"/>
                          </a:solidFill>
                          <a:latin typeface="+mn-lt"/>
                          <a:ea typeface="+mj-ea"/>
                        </a:rPr>
                        <a:t>0.055ppm</a:t>
                      </a:r>
                      <a:r>
                        <a:rPr kumimoji="1" lang="ja-JP" altLang="en-US" sz="1200" dirty="0" err="1">
                          <a:solidFill>
                            <a:schemeClr val="tx1"/>
                          </a:solidFill>
                          <a:latin typeface="+mn-lt"/>
                          <a:ea typeface="+mj-ea"/>
                        </a:rPr>
                        <a:t>、</a:t>
                      </a:r>
                      <a:r>
                        <a:rPr kumimoji="1" lang="en-US" altLang="ja-JP" sz="1200" dirty="0">
                          <a:solidFill>
                            <a:schemeClr val="tx1"/>
                          </a:solidFill>
                          <a:latin typeface="+mn-lt"/>
                          <a:ea typeface="+mj-ea"/>
                        </a:rPr>
                        <a:t>SPM2</a:t>
                      </a:r>
                      <a:r>
                        <a:rPr kumimoji="1" lang="ja-JP" altLang="en-US" sz="1200" dirty="0">
                          <a:solidFill>
                            <a:schemeClr val="tx1"/>
                          </a:solidFill>
                          <a:latin typeface="+mn-lt"/>
                          <a:ea typeface="+mj-ea"/>
                        </a:rPr>
                        <a:t>％除外値</a:t>
                      </a:r>
                      <a:r>
                        <a:rPr kumimoji="1" lang="en-US" altLang="ja-JP" sz="1200" dirty="0">
                          <a:solidFill>
                            <a:schemeClr val="tx1"/>
                          </a:solidFill>
                          <a:latin typeface="+mn-lt"/>
                          <a:ea typeface="+mj-ea"/>
                        </a:rPr>
                        <a:t>0.080mg/m</a:t>
                      </a:r>
                      <a:r>
                        <a:rPr kumimoji="1" lang="en-US" altLang="ja-JP" sz="1200" baseline="30000" dirty="0">
                          <a:solidFill>
                            <a:schemeClr val="tx1"/>
                          </a:solidFill>
                          <a:latin typeface="+mn-lt"/>
                          <a:ea typeface="+mj-ea"/>
                        </a:rPr>
                        <a:t>3</a:t>
                      </a:r>
                      <a:r>
                        <a:rPr kumimoji="1" lang="ja-JP" altLang="en-US" sz="1200" dirty="0">
                          <a:solidFill>
                            <a:schemeClr val="tx1"/>
                          </a:solidFill>
                          <a:latin typeface="+mn-lt"/>
                          <a:ea typeface="+mj-ea"/>
                        </a:rPr>
                        <a:t>）を至近</a:t>
                      </a:r>
                      <a:r>
                        <a:rPr kumimoji="1" lang="en-US" altLang="ja-JP" sz="1200" dirty="0">
                          <a:solidFill>
                            <a:schemeClr val="tx1"/>
                          </a:solidFill>
                          <a:latin typeface="+mn-lt"/>
                          <a:ea typeface="+mj-ea"/>
                        </a:rPr>
                        <a:t>3</a:t>
                      </a:r>
                      <a:r>
                        <a:rPr kumimoji="1" lang="ja-JP" altLang="en-US" sz="1200" dirty="0">
                          <a:solidFill>
                            <a:schemeClr val="tx1"/>
                          </a:solidFill>
                          <a:latin typeface="+mn-lt"/>
                          <a:ea typeface="+mj-ea"/>
                        </a:rPr>
                        <a:t>年度で下回っている。</a:t>
                      </a:r>
                      <a:endParaRPr kumimoji="1" lang="en-US" altLang="ja-JP" sz="1200" dirty="0">
                        <a:solidFill>
                          <a:schemeClr val="tx1"/>
                        </a:solidFill>
                        <a:latin typeface="+mn-lt"/>
                        <a:ea typeface="+mj-ea"/>
                      </a:endParaRPr>
                    </a:p>
                    <a:p>
                      <a:r>
                        <a:rPr kumimoji="1" lang="ja-JP" altLang="en-US" sz="1200" dirty="0">
                          <a:solidFill>
                            <a:schemeClr val="tx1"/>
                          </a:solidFill>
                          <a:latin typeface="+mn-lt"/>
                        </a:rPr>
                        <a:t>　</a:t>
                      </a:r>
                      <a:endParaRPr kumimoji="1" lang="en-US" altLang="ja-JP"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605555"/>
                  </a:ext>
                </a:extLst>
              </a:tr>
              <a:tr h="910528">
                <a:tc>
                  <a:txBody>
                    <a:bodyPr/>
                    <a:lstStyle/>
                    <a:p>
                      <a:pPr marL="266700" indent="-266700"/>
                      <a:r>
                        <a:rPr kumimoji="1" lang="ja-JP" altLang="en-US" sz="1200" dirty="0">
                          <a:solidFill>
                            <a:schemeClr val="tx1"/>
                          </a:solidFill>
                        </a:rPr>
                        <a:t>（ｲ）高濃度になりやすい交差点での簡易測定において、</a:t>
                      </a:r>
                      <a:r>
                        <a:rPr kumimoji="1" lang="en-US" altLang="ja-JP" sz="1200" dirty="0">
                          <a:solidFill>
                            <a:schemeClr val="tx1"/>
                          </a:solidFill>
                        </a:rPr>
                        <a:t>NO</a:t>
                      </a:r>
                      <a:r>
                        <a:rPr kumimoji="1" lang="en-US" altLang="ja-JP" sz="800" dirty="0">
                          <a:solidFill>
                            <a:schemeClr val="tx1"/>
                          </a:solidFill>
                        </a:rPr>
                        <a:t>2</a:t>
                      </a:r>
                      <a:r>
                        <a:rPr kumimoji="1" lang="ja-JP" altLang="en-US" sz="1200" dirty="0">
                          <a:solidFill>
                            <a:schemeClr val="tx1"/>
                          </a:solidFill>
                        </a:rPr>
                        <a:t>濃度（</a:t>
                      </a:r>
                      <a:r>
                        <a:rPr kumimoji="1" lang="en-US" altLang="ja-JP" sz="1200" dirty="0">
                          <a:solidFill>
                            <a:schemeClr val="tx1"/>
                          </a:solidFill>
                        </a:rPr>
                        <a:t>4</a:t>
                      </a:r>
                      <a:r>
                        <a:rPr kumimoji="1" lang="ja-JP" altLang="en-US" sz="1200" dirty="0">
                          <a:solidFill>
                            <a:schemeClr val="tx1"/>
                          </a:solidFill>
                        </a:rPr>
                        <a:t>期平均）の</a:t>
                      </a:r>
                      <a:r>
                        <a:rPr kumimoji="1" lang="en-US" altLang="ja-JP" sz="1200" dirty="0">
                          <a:solidFill>
                            <a:schemeClr val="tx1"/>
                          </a:solidFill>
                        </a:rPr>
                        <a:t>NO</a:t>
                      </a:r>
                      <a:r>
                        <a:rPr kumimoji="1" lang="en-US" altLang="ja-JP" sz="800" dirty="0">
                          <a:solidFill>
                            <a:schemeClr val="tx1"/>
                          </a:solidFill>
                        </a:rPr>
                        <a:t>2</a:t>
                      </a:r>
                      <a:r>
                        <a:rPr kumimoji="1" lang="en-US" altLang="ja-JP" sz="1200" dirty="0">
                          <a:solidFill>
                            <a:schemeClr val="tx1"/>
                          </a:solidFill>
                        </a:rPr>
                        <a:t>98%</a:t>
                      </a:r>
                      <a:r>
                        <a:rPr kumimoji="1" lang="ja-JP" altLang="en-US" sz="1200" dirty="0">
                          <a:solidFill>
                            <a:schemeClr val="tx1"/>
                          </a:solidFill>
                        </a:rPr>
                        <a:t>値（換算）が環境基準値以下となっているかどうか</a:t>
                      </a:r>
                      <a:endParaRPr kumimoji="1" lang="en-US" altLang="ja-JP" sz="1200" dirty="0">
                        <a:solidFill>
                          <a:schemeClr val="tx1"/>
                        </a:solidFill>
                      </a:endParaRPr>
                    </a:p>
                    <a:p>
                      <a:pPr marL="266700" indent="-266700"/>
                      <a:endParaRPr kumimoji="1" lang="en-US" altLang="ja-JP" sz="1200" dirty="0">
                        <a:solidFill>
                          <a:schemeClr val="tx1"/>
                        </a:solidFill>
                      </a:endParaRPr>
                    </a:p>
                    <a:p>
                      <a:pPr marL="266700" indent="-266700"/>
                      <a:r>
                        <a:rPr kumimoji="1" lang="ja-JP" altLang="en-US" sz="1200" dirty="0">
                          <a:solidFill>
                            <a:schemeClr val="tx1"/>
                          </a:solidFill>
                        </a:rPr>
                        <a:t>　　　→資料１に基づき評価（府独自）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ＭＳ Ｐゴシック" panose="020B0600070205080204" pitchFamily="50" charset="-128"/>
                        </a:rPr>
                        <a:t>　高濃度になりやすい交差点での簡易測定結果は、令和元年度及び２年度の直近２年は環境基準値以下となっている。</a:t>
                      </a:r>
                      <a:endParaRPr lang="en-US" altLang="ja-JP" sz="1200" dirty="0">
                        <a:solidFill>
                          <a:schemeClr val="tx1"/>
                        </a:solidFill>
                        <a:latin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546228"/>
                  </a:ext>
                </a:extLst>
              </a:tr>
              <a:tr h="757478">
                <a:tc>
                  <a:txBody>
                    <a:bodyPr/>
                    <a:lstStyle/>
                    <a:p>
                      <a:pPr marL="265113" indent="-265113"/>
                      <a:r>
                        <a:rPr kumimoji="1" lang="ja-JP" altLang="en-US" sz="1200" dirty="0">
                          <a:solidFill>
                            <a:schemeClr val="tx1"/>
                          </a:solidFill>
                        </a:rPr>
                        <a:t>（ｳ）汚染の広がりを考慮して、数値計算手法や簡易測定等の測定手法を組み合わせた評価（面的評価）が環境基準を達成しているかどうか　</a:t>
                      </a:r>
                      <a:endParaRPr kumimoji="1" lang="en-US" altLang="ja-JP" sz="1200" dirty="0">
                        <a:solidFill>
                          <a:schemeClr val="tx1"/>
                        </a:solidFill>
                      </a:endParaRPr>
                    </a:p>
                    <a:p>
                      <a:pPr marL="265113" indent="-265113"/>
                      <a:endParaRPr kumimoji="1" lang="en-US" altLang="ja-JP" sz="1200" dirty="0">
                        <a:solidFill>
                          <a:schemeClr val="tx1"/>
                        </a:solidFill>
                      </a:endParaRPr>
                    </a:p>
                    <a:p>
                      <a:pPr marL="265113" indent="-265113"/>
                      <a:r>
                        <a:rPr kumimoji="1" lang="ja-JP" altLang="en-US" sz="1200" dirty="0">
                          <a:solidFill>
                            <a:schemeClr val="tx1"/>
                          </a:solidFill>
                        </a:rPr>
                        <a:t>　　　→国の検討結果に基づき評価</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solidFill>
                            <a:schemeClr val="tx1"/>
                          </a:solidFill>
                        </a:rPr>
                        <a:t>　府独自で実施する簡易測定の地点に加え、国が実施した数値計算結果等に基づく面的評価において、府域においては対策地域全体で環境基準を達成している。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110884"/>
                  </a:ext>
                </a:extLst>
              </a:tr>
              <a:tr h="396601">
                <a:tc gridSpan="2">
                  <a:txBody>
                    <a:bodyPr/>
                    <a:lstStyle/>
                    <a:p>
                      <a:r>
                        <a:rPr kumimoji="1" lang="ja-JP" altLang="en-US" sz="1800" dirty="0">
                          <a:solidFill>
                            <a:schemeClr val="bg1"/>
                          </a:solidFill>
                        </a:rPr>
                        <a:t>②自動車からの</a:t>
                      </a:r>
                      <a:r>
                        <a:rPr kumimoji="1" lang="en-US" altLang="ja-JP" sz="1800" dirty="0">
                          <a:solidFill>
                            <a:schemeClr val="bg1"/>
                          </a:solidFill>
                        </a:rPr>
                        <a:t>NO</a:t>
                      </a:r>
                      <a:r>
                        <a:rPr kumimoji="1" lang="en-US" altLang="ja-JP" sz="1200" dirty="0">
                          <a:solidFill>
                            <a:schemeClr val="bg1"/>
                          </a:solidFill>
                        </a:rPr>
                        <a:t>X</a:t>
                      </a:r>
                      <a:r>
                        <a:rPr kumimoji="1" lang="ja-JP" altLang="en-US" sz="1800" dirty="0">
                          <a:solidFill>
                            <a:schemeClr val="bg1"/>
                          </a:solidFill>
                        </a:rPr>
                        <a:t>・</a:t>
                      </a:r>
                      <a:r>
                        <a:rPr kumimoji="1" lang="en-US" altLang="ja-JP" sz="1800" dirty="0">
                          <a:solidFill>
                            <a:schemeClr val="bg1"/>
                          </a:solidFill>
                        </a:rPr>
                        <a:t>PM</a:t>
                      </a:r>
                      <a:r>
                        <a:rPr kumimoji="1" lang="ja-JP" altLang="en-US" sz="1800" dirty="0">
                          <a:solidFill>
                            <a:schemeClr val="bg1"/>
                          </a:solidFill>
                        </a:rPr>
                        <a:t>排出量を目標とする排出量まで削減すること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kumimoji="1" lang="ja-JP" altLang="en-US"/>
                    </a:p>
                  </a:txBody>
                  <a:tcPr/>
                </a:tc>
                <a:extLst>
                  <a:ext uri="{0D108BD9-81ED-4DB2-BD59-A6C34878D82A}">
                    <a16:rowId xmlns:a16="http://schemas.microsoft.com/office/drawing/2014/main" val="2165807902"/>
                  </a:ext>
                </a:extLst>
              </a:tr>
              <a:tr h="950833">
                <a:tc>
                  <a:txBody>
                    <a:bodyPr/>
                    <a:lstStyle/>
                    <a:p>
                      <a:pPr marL="273050" indent="-273050"/>
                      <a:r>
                        <a:rPr kumimoji="1" lang="ja-JP" altLang="en-US" sz="1200" b="0" i="0" u="none" strike="noStrike" kern="1200" cap="none" spc="0" normalizeH="0" baseline="0" noProof="0" dirty="0">
                          <a:ln>
                            <a:noFill/>
                          </a:ln>
                          <a:solidFill>
                            <a:schemeClr val="tx1"/>
                          </a:solidFill>
                          <a:effectLst/>
                          <a:uLnTx/>
                          <a:uFillTx/>
                          <a:latin typeface="+mn-lt"/>
                          <a:ea typeface="+mn-ea"/>
                          <a:cs typeface="+mn-cs"/>
                        </a:rPr>
                        <a:t>（エ）</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2009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年度の対策地域における自動車からの</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NO</a:t>
                      </a:r>
                      <a:r>
                        <a:rPr kumimoji="1" lang="en-US" altLang="ja-JP" sz="800" b="0" i="0" u="none" strike="noStrike" kern="1200" cap="none" spc="0" normalizeH="0" baseline="0" noProof="0" dirty="0">
                          <a:ln>
                            <a:noFill/>
                          </a:ln>
                          <a:solidFill>
                            <a:schemeClr val="tx1"/>
                          </a:solidFill>
                          <a:effectLst/>
                          <a:uLnTx/>
                          <a:uFillTx/>
                          <a:latin typeface="+mn-lt"/>
                          <a:ea typeface="+mn-ea"/>
                          <a:cs typeface="+mn-cs"/>
                        </a:rPr>
                        <a:t>X</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排出量</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18,130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PM</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排出量</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910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トンを、</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年度までにそれぞれ</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11,220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670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トンに削減しているかどうか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　</a:t>
                      </a:r>
                      <a:r>
                        <a:rPr kumimoji="1" lang="en-US" altLang="ja-JP" sz="1200" dirty="0">
                          <a:solidFill>
                            <a:schemeClr val="tx1"/>
                          </a:solidFill>
                        </a:rPr>
                        <a:t>NO</a:t>
                      </a:r>
                      <a:r>
                        <a:rPr kumimoji="1" lang="en-US" altLang="ja-JP" sz="800" dirty="0">
                          <a:solidFill>
                            <a:schemeClr val="tx1"/>
                          </a:solidFill>
                        </a:rPr>
                        <a:t>X</a:t>
                      </a:r>
                      <a:r>
                        <a:rPr kumimoji="1" lang="ja-JP" altLang="en-US" sz="1200" dirty="0">
                          <a:solidFill>
                            <a:schemeClr val="tx1"/>
                          </a:solidFill>
                        </a:rPr>
                        <a:t>・</a:t>
                      </a:r>
                      <a:r>
                        <a:rPr kumimoji="1" lang="en-US" altLang="ja-JP" sz="1200" dirty="0">
                          <a:solidFill>
                            <a:schemeClr val="tx1"/>
                          </a:solidFill>
                        </a:rPr>
                        <a:t>PM</a:t>
                      </a:r>
                      <a:r>
                        <a:rPr kumimoji="1" lang="ja-JP" altLang="en-US" sz="1200" dirty="0">
                          <a:solidFill>
                            <a:schemeClr val="tx1"/>
                          </a:solidFill>
                        </a:rPr>
                        <a:t>ともに排出量は、前倒しで削減目標を達成しており、かつ、減少傾向である。</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51063"/>
                  </a:ext>
                </a:extLst>
              </a:tr>
            </a:tbl>
          </a:graphicData>
        </a:graphic>
      </p:graphicFrame>
    </p:spTree>
    <p:extLst>
      <p:ext uri="{BB962C8B-B14F-4D97-AF65-F5344CB8AC3E}">
        <p14:creationId xmlns:p14="http://schemas.microsoft.com/office/powerpoint/2010/main" val="390423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45751" y="144076"/>
            <a:ext cx="9001000" cy="523220"/>
          </a:xfrm>
          <a:prstGeom prst="rect">
            <a:avLst/>
          </a:prstGeom>
          <a:noFill/>
        </p:spPr>
        <p:txBody>
          <a:bodyPr wrap="square" rtlCol="0">
            <a:spAutoFit/>
          </a:bodyPr>
          <a:lstStyle/>
          <a:p>
            <a:pPr algn="ctr"/>
            <a:r>
              <a:rPr lang="ja-JP" altLang="en-US" sz="2800" dirty="0"/>
              <a:t>３．府の第３次総量削減計画の最終評価（案）</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10</a:t>
            </a:fld>
            <a:endParaRPr kumimoji="1" lang="ja-JP" altLang="en-US" sz="1600" dirty="0"/>
          </a:p>
        </p:txBody>
      </p:sp>
      <p:sp>
        <p:nvSpPr>
          <p:cNvPr id="9" name="正方形/長方形 8">
            <a:extLst>
              <a:ext uri="{FF2B5EF4-FFF2-40B4-BE49-F238E27FC236}">
                <a16:creationId xmlns:a16="http://schemas.microsoft.com/office/drawing/2014/main" id="{66EBB74E-44DE-4F95-BF91-96149E61E305}"/>
              </a:ext>
            </a:extLst>
          </p:cNvPr>
          <p:cNvSpPr/>
          <p:nvPr/>
        </p:nvSpPr>
        <p:spPr>
          <a:xfrm>
            <a:off x="467544" y="1519291"/>
            <a:ext cx="7985648" cy="4909036"/>
          </a:xfrm>
          <a:prstGeom prst="rect">
            <a:avLst/>
          </a:prstGeom>
          <a:noFill/>
          <a:ln w="25400">
            <a:noFill/>
          </a:ln>
        </p:spPr>
        <p:txBody>
          <a:bodyPr wrap="square">
            <a:spAutoFit/>
          </a:bodyPr>
          <a:lstStyle/>
          <a:p>
            <a:pPr marL="360363" indent="-360363">
              <a:spcBef>
                <a:spcPts val="600"/>
              </a:spcBef>
            </a:pPr>
            <a:r>
              <a:rPr lang="ja-JP" altLang="en-US" dirty="0">
                <a:latin typeface="+mj-ea"/>
              </a:rPr>
              <a:t>　</a:t>
            </a:r>
            <a:endParaRPr lang="en-US" altLang="ja-JP" sz="1600" dirty="0">
              <a:latin typeface="+mj-ea"/>
            </a:endParaRPr>
          </a:p>
          <a:p>
            <a:pPr marL="360363" indent="-360363">
              <a:spcBef>
                <a:spcPts val="600"/>
              </a:spcBef>
            </a:pPr>
            <a:r>
              <a:rPr lang="ja-JP" altLang="en-US" sz="2000" dirty="0">
                <a:latin typeface="+mj-ea"/>
              </a:rPr>
              <a:t>＜留意事項＞</a:t>
            </a:r>
            <a:endParaRPr lang="en-US" altLang="ja-JP" sz="2000" dirty="0">
              <a:latin typeface="+mj-ea"/>
            </a:endParaRPr>
          </a:p>
          <a:p>
            <a:pPr marL="360363" indent="-360363">
              <a:spcBef>
                <a:spcPts val="1200"/>
              </a:spcBef>
            </a:pPr>
            <a:r>
              <a:rPr lang="ja-JP" altLang="en-US" sz="2000" dirty="0">
                <a:latin typeface="+mj-ea"/>
              </a:rPr>
              <a:t>　○依然として</a:t>
            </a:r>
            <a:r>
              <a:rPr lang="en-US" altLang="ja-JP" sz="2000" dirty="0">
                <a:latin typeface="+mj-ea"/>
              </a:rPr>
              <a:t>NO</a:t>
            </a:r>
            <a:r>
              <a:rPr lang="en-US" altLang="ja-JP" sz="1400" dirty="0">
                <a:latin typeface="+mj-ea"/>
              </a:rPr>
              <a:t>2</a:t>
            </a:r>
            <a:r>
              <a:rPr lang="ja-JP" altLang="en-US" sz="2000" dirty="0">
                <a:latin typeface="+mj-ea"/>
              </a:rPr>
              <a:t>の環境基準のゾーン内の測定局の存在や、交通量が集中し大型車混入率の高い交差点など比較的濃度が高い地点があり、</a:t>
            </a:r>
            <a:r>
              <a:rPr lang="ja-JP" altLang="en-US" sz="2000" u="sng" dirty="0">
                <a:latin typeface="+mj-ea"/>
              </a:rPr>
              <a:t>関係機関と連携・協力しながら、引き続き対策を推進</a:t>
            </a:r>
            <a:r>
              <a:rPr lang="ja-JP" altLang="en-US" sz="2000" dirty="0">
                <a:latin typeface="+mj-ea"/>
              </a:rPr>
              <a:t>していくことが必要である。</a:t>
            </a:r>
            <a:endParaRPr lang="en-US" altLang="ja-JP" sz="2000" dirty="0">
              <a:latin typeface="+mj-ea"/>
            </a:endParaRPr>
          </a:p>
          <a:p>
            <a:pPr marL="360363" indent="-360363">
              <a:spcBef>
                <a:spcPts val="1200"/>
              </a:spcBef>
            </a:pPr>
            <a:r>
              <a:rPr lang="ja-JP" altLang="en-US" sz="2000" dirty="0">
                <a:latin typeface="+mj-ea"/>
              </a:rPr>
              <a:t>　○コロナの流行をきっかけとした行動変容による貨物・貨客の輸送事情の変化にも留意しつつ、</a:t>
            </a:r>
            <a:r>
              <a:rPr lang="ja-JP" altLang="en-US" sz="2000" u="sng" dirty="0">
                <a:latin typeface="+mj-ea"/>
              </a:rPr>
              <a:t>今後とも車種別に走行量等の推移を注意深く見ていく</a:t>
            </a:r>
            <a:r>
              <a:rPr lang="ja-JP" altLang="en-US" sz="2000" dirty="0">
                <a:latin typeface="+mj-ea"/>
              </a:rPr>
              <a:t>ことが必要である。また、重要物流道路などの国の物流施策にも留意が必要である。</a:t>
            </a:r>
            <a:endParaRPr lang="en-US" altLang="ja-JP" sz="2000" dirty="0">
              <a:latin typeface="+mj-ea"/>
            </a:endParaRPr>
          </a:p>
          <a:p>
            <a:pPr marL="360363" indent="-360363">
              <a:spcBef>
                <a:spcPts val="1200"/>
              </a:spcBef>
            </a:pPr>
            <a:r>
              <a:rPr lang="ja-JP" altLang="en-US" sz="2000" dirty="0">
                <a:latin typeface="+mj-ea"/>
              </a:rPr>
              <a:t>　○脱炭素対策としての</a:t>
            </a:r>
            <a:r>
              <a:rPr lang="ja-JP" altLang="en-US" sz="2000" u="sng" dirty="0">
                <a:latin typeface="+mj-ea"/>
              </a:rPr>
              <a:t>電動車の普及を図ることにより、合わせて自動車</a:t>
            </a:r>
            <a:r>
              <a:rPr lang="en-US" altLang="ja-JP" sz="2000" u="sng" dirty="0">
                <a:latin typeface="+mj-ea"/>
              </a:rPr>
              <a:t>NO</a:t>
            </a:r>
            <a:r>
              <a:rPr lang="en-US" altLang="ja-JP" sz="1100" u="sng" dirty="0">
                <a:latin typeface="+mj-ea"/>
              </a:rPr>
              <a:t>X</a:t>
            </a:r>
            <a:r>
              <a:rPr lang="ja-JP" altLang="en-US" sz="2000" u="sng" dirty="0">
                <a:latin typeface="+mj-ea"/>
              </a:rPr>
              <a:t>・</a:t>
            </a:r>
            <a:r>
              <a:rPr lang="en-US" altLang="ja-JP" sz="2000" u="sng" dirty="0">
                <a:latin typeface="+mj-ea"/>
              </a:rPr>
              <a:t>PM</a:t>
            </a:r>
            <a:r>
              <a:rPr lang="ja-JP" altLang="en-US" sz="2000" u="sng" dirty="0">
                <a:latin typeface="+mj-ea"/>
              </a:rPr>
              <a:t>対策を推進</a:t>
            </a:r>
            <a:r>
              <a:rPr lang="ja-JP" altLang="en-US" sz="2000" dirty="0">
                <a:latin typeface="+mj-ea"/>
              </a:rPr>
              <a:t>していくことが必要である。特に</a:t>
            </a:r>
            <a:r>
              <a:rPr lang="en-US" altLang="ja-JP" sz="2000" dirty="0">
                <a:latin typeface="+mj-ea"/>
              </a:rPr>
              <a:t>NO</a:t>
            </a:r>
            <a:r>
              <a:rPr lang="en-US" altLang="ja-JP" sz="1100" dirty="0">
                <a:latin typeface="+mj-ea"/>
              </a:rPr>
              <a:t>X</a:t>
            </a:r>
            <a:r>
              <a:rPr lang="ja-JP" altLang="en-US" sz="2000" dirty="0">
                <a:latin typeface="+mj-ea"/>
              </a:rPr>
              <a:t>・</a:t>
            </a:r>
            <a:r>
              <a:rPr lang="en-US" altLang="ja-JP" sz="2000" dirty="0">
                <a:latin typeface="+mj-ea"/>
              </a:rPr>
              <a:t>PM</a:t>
            </a:r>
            <a:r>
              <a:rPr lang="ja-JP" altLang="en-US" sz="2000" dirty="0">
                <a:latin typeface="+mj-ea"/>
              </a:rPr>
              <a:t>排出量の多い貨物系車両の電動化や物流効率化などの対策も引き続き必要である。</a:t>
            </a:r>
          </a:p>
        </p:txBody>
      </p:sp>
      <p:sp>
        <p:nvSpPr>
          <p:cNvPr id="6" name="正方形/長方形 5">
            <a:extLst>
              <a:ext uri="{FF2B5EF4-FFF2-40B4-BE49-F238E27FC236}">
                <a16:creationId xmlns:a16="http://schemas.microsoft.com/office/drawing/2014/main" id="{E44E3E3D-6E1F-443A-8BD5-06B58EB1714D}"/>
              </a:ext>
            </a:extLst>
          </p:cNvPr>
          <p:cNvSpPr/>
          <p:nvPr/>
        </p:nvSpPr>
        <p:spPr>
          <a:xfrm>
            <a:off x="395536" y="980728"/>
            <a:ext cx="8352928" cy="830997"/>
          </a:xfrm>
          <a:prstGeom prst="rect">
            <a:avLst/>
          </a:prstGeom>
          <a:ln w="25400">
            <a:solidFill>
              <a:schemeClr val="accent6"/>
            </a:solidFill>
          </a:ln>
        </p:spPr>
        <p:txBody>
          <a:bodyPr wrap="square">
            <a:spAutoFit/>
          </a:bodyPr>
          <a:lstStyle/>
          <a:p>
            <a:r>
              <a:rPr lang="ja-JP" altLang="en-US" sz="2400" dirty="0"/>
              <a:t>　上記の評価結果を踏まえ、府の第３次総量削減計画については、令和２年度の目標を達成していると評価できる。</a:t>
            </a:r>
          </a:p>
        </p:txBody>
      </p:sp>
    </p:spTree>
    <p:extLst>
      <p:ext uri="{BB962C8B-B14F-4D97-AF65-F5344CB8AC3E}">
        <p14:creationId xmlns:p14="http://schemas.microsoft.com/office/powerpoint/2010/main" val="310938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3528" y="156446"/>
            <a:ext cx="8208912" cy="461665"/>
          </a:xfrm>
          <a:prstGeom prst="rect">
            <a:avLst/>
          </a:prstGeom>
          <a:noFill/>
        </p:spPr>
        <p:txBody>
          <a:bodyPr wrap="square" rtlCol="0">
            <a:spAutoFit/>
          </a:bodyPr>
          <a:lstStyle/>
          <a:p>
            <a:pPr algn="ctr"/>
            <a:r>
              <a:rPr lang="ja-JP" altLang="en-US" sz="2400" dirty="0"/>
              <a:t>＜参考＞　今後の施策方向性（大阪府環境審議会の答申）</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11</a:t>
            </a:fld>
            <a:endParaRPr kumimoji="1" lang="ja-JP" altLang="en-US" sz="1600" dirty="0"/>
          </a:p>
        </p:txBody>
      </p:sp>
      <p:graphicFrame>
        <p:nvGraphicFramePr>
          <p:cNvPr id="9" name="表 8">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2180681074"/>
              </p:ext>
            </p:extLst>
          </p:nvPr>
        </p:nvGraphicFramePr>
        <p:xfrm>
          <a:off x="264938" y="1268080"/>
          <a:ext cx="8460941" cy="3651515"/>
        </p:xfrm>
        <a:graphic>
          <a:graphicData uri="http://schemas.openxmlformats.org/drawingml/2006/table">
            <a:tbl>
              <a:tblPr firstRow="1" bandRow="1">
                <a:tableStyleId>{5C22544A-7EE6-4342-B048-85BDC9FD1C3A}</a:tableStyleId>
              </a:tblPr>
              <a:tblGrid>
                <a:gridCol w="2288616">
                  <a:extLst>
                    <a:ext uri="{9D8B030D-6E8A-4147-A177-3AD203B41FA5}">
                      <a16:colId xmlns:a16="http://schemas.microsoft.com/office/drawing/2014/main" val="1665098488"/>
                    </a:ext>
                  </a:extLst>
                </a:gridCol>
                <a:gridCol w="6172325">
                  <a:extLst>
                    <a:ext uri="{9D8B030D-6E8A-4147-A177-3AD203B41FA5}">
                      <a16:colId xmlns:a16="http://schemas.microsoft.com/office/drawing/2014/main" val="1182324400"/>
                    </a:ext>
                  </a:extLst>
                </a:gridCol>
              </a:tblGrid>
              <a:tr h="321750">
                <a:tc gridSpan="2">
                  <a:txBody>
                    <a:bodyPr/>
                    <a:lstStyle/>
                    <a:p>
                      <a:r>
                        <a:rPr kumimoji="1" lang="ja-JP" altLang="en-US" sz="1600" b="1" kern="1200" dirty="0">
                          <a:solidFill>
                            <a:schemeClr val="lt1"/>
                          </a:solidFill>
                          <a:latin typeface="+mn-ea"/>
                          <a:ea typeface="+mn-ea"/>
                          <a:cs typeface="+mn-cs"/>
                        </a:rPr>
                        <a:t>自動車環境分野（流入車規制の廃止等）における検討結果の整理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hMerge="1">
                  <a:txBody>
                    <a:bodyPr/>
                    <a:lstStyle/>
                    <a:p>
                      <a:endParaRPr kumimoji="1" lang="ja-JP" altLang="en-US" dirty="0"/>
                    </a:p>
                  </a:txBody>
                  <a:tcPr/>
                </a:tc>
                <a:extLst>
                  <a:ext uri="{0D108BD9-81ED-4DB2-BD59-A6C34878D82A}">
                    <a16:rowId xmlns:a16="http://schemas.microsoft.com/office/drawing/2014/main" val="1380364556"/>
                  </a:ext>
                </a:extLst>
              </a:tr>
              <a:tr h="938795">
                <a:tc>
                  <a:txBody>
                    <a:bodyPr/>
                    <a:lstStyle/>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検討結果１</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200" b="0" i="0" u="none" strike="noStrike" kern="1200" cap="none" spc="0" normalizeH="0" baseline="0" noProof="0" dirty="0">
                          <a:ln>
                            <a:noFill/>
                          </a:ln>
                          <a:solidFill>
                            <a:prstClr val="black"/>
                          </a:solidFill>
                          <a:effectLst/>
                          <a:uLnTx/>
                          <a:uFillTx/>
                          <a:latin typeface="+mn-lt"/>
                          <a:ea typeface="+mn-ea"/>
                          <a:cs typeface="+mn-cs"/>
                        </a:rPr>
                        <a:t>NO</a:t>
                      </a:r>
                      <a:r>
                        <a:rPr kumimoji="1" lang="en-US" altLang="ja-JP" sz="800" b="0" i="0" u="none" strike="noStrike" kern="1200" cap="none" spc="0" normalizeH="0" baseline="0" noProof="0" dirty="0">
                          <a:ln>
                            <a:noFill/>
                          </a:ln>
                          <a:solidFill>
                            <a:prstClr val="black"/>
                          </a:solidFill>
                          <a:effectLst/>
                          <a:uLnTx/>
                          <a:uFillTx/>
                          <a:latin typeface="+mn-lt"/>
                          <a:ea typeface="+mn-ea"/>
                          <a:cs typeface="+mn-cs"/>
                        </a:rPr>
                        <a:t>2</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ゾーン内の測定局のさらなる改善への影響</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流入車規制を継続した場合は令和７年度においてゾーン内の測定局が存在しなくなると予測されている。規制を廃止した場合においても</a:t>
                      </a:r>
                      <a:r>
                        <a:rPr kumimoji="1" lang="en-US" altLang="ja-JP" sz="1200" dirty="0"/>
                        <a:t>NO</a:t>
                      </a:r>
                      <a:r>
                        <a:rPr kumimoji="1" lang="en-US" altLang="ja-JP" sz="900" dirty="0"/>
                        <a:t>2</a:t>
                      </a:r>
                      <a:r>
                        <a:rPr kumimoji="1" lang="ja-JP" altLang="en-US" sz="1200" dirty="0"/>
                        <a:t>濃度の上昇は</a:t>
                      </a:r>
                      <a:r>
                        <a:rPr kumimoji="1" lang="en-US" altLang="ja-JP" sz="1200" dirty="0"/>
                        <a:t>0.000098ppm</a:t>
                      </a:r>
                      <a:r>
                        <a:rPr kumimoji="1" lang="ja-JP" altLang="en-US" sz="1200" dirty="0"/>
                        <a:t>と小さく、すべての測定局の数値がゾーン以下になることが見込まれるため、流入車規制を廃止した場合でも</a:t>
                      </a:r>
                      <a:r>
                        <a:rPr kumimoji="1" lang="en-US" altLang="ja-JP" sz="1200" dirty="0"/>
                        <a:t>NO</a:t>
                      </a:r>
                      <a:r>
                        <a:rPr kumimoji="1" lang="en-US" altLang="ja-JP" sz="900" dirty="0"/>
                        <a:t>2</a:t>
                      </a:r>
                      <a:r>
                        <a:rPr kumimoji="1" lang="ja-JP" altLang="en-US" sz="1200" dirty="0"/>
                        <a:t>濃度の低減傾向の維持に支障を生じないと考えられる。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51063"/>
                  </a:ext>
                </a:extLst>
              </a:tr>
              <a:tr h="1109486">
                <a:tc>
                  <a:txBody>
                    <a:bodyPr/>
                    <a:lstStyle/>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検討結果２　</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1200" b="0" i="0" u="none" strike="noStrike" kern="1200" cap="none" spc="0" normalizeH="0" baseline="0" noProof="0" dirty="0">
                          <a:ln>
                            <a:noFill/>
                          </a:ln>
                          <a:solidFill>
                            <a:prstClr val="black"/>
                          </a:solidFill>
                          <a:effectLst/>
                          <a:uLnTx/>
                          <a:uFillTx/>
                          <a:latin typeface="+mn-lt"/>
                          <a:ea typeface="+mn-ea"/>
                          <a:cs typeface="+mn-cs"/>
                        </a:rPr>
                        <a:t>局地汚染の改善への影響</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規制を廃止した場合について、対象交差点の排出強度の増加率を試算した結果、</a:t>
                      </a:r>
                      <a:r>
                        <a:rPr kumimoji="1" lang="en-US" altLang="ja-JP" sz="1200" dirty="0"/>
                        <a:t>NO</a:t>
                      </a:r>
                      <a:r>
                        <a:rPr kumimoji="1" lang="en-US" altLang="ja-JP" sz="900" dirty="0"/>
                        <a:t>X</a:t>
                      </a:r>
                      <a:r>
                        <a:rPr kumimoji="1" lang="ja-JP" altLang="en-US" sz="1200" dirty="0"/>
                        <a:t>では最大でも</a:t>
                      </a:r>
                      <a:r>
                        <a:rPr kumimoji="1" lang="en-US" altLang="ja-JP" sz="1200" dirty="0"/>
                        <a:t>1.0</a:t>
                      </a:r>
                      <a:r>
                        <a:rPr kumimoji="1" lang="ja-JP" altLang="en-US" sz="1200" dirty="0"/>
                        <a:t>％と十分に小さかった。また、</a:t>
                      </a:r>
                      <a:r>
                        <a:rPr kumimoji="1" lang="en-US" altLang="ja-JP" sz="1200" dirty="0"/>
                        <a:t>PM</a:t>
                      </a:r>
                      <a:r>
                        <a:rPr kumimoji="1" lang="ja-JP" altLang="en-US" sz="1200" dirty="0"/>
                        <a:t>については最大で</a:t>
                      </a:r>
                      <a:r>
                        <a:rPr kumimoji="1" lang="en-US" altLang="ja-JP" sz="1200" dirty="0"/>
                        <a:t>12.6</a:t>
                      </a:r>
                      <a:r>
                        <a:rPr kumimoji="1" lang="ja-JP" altLang="en-US" sz="1200" dirty="0"/>
                        <a:t>％増加する地点も見られるが、濃度の増加量は十分に小さいうえ、自排局における自動車からの</a:t>
                      </a:r>
                      <a:r>
                        <a:rPr kumimoji="1" lang="en-US" altLang="ja-JP" sz="1200" dirty="0"/>
                        <a:t>PM</a:t>
                      </a:r>
                      <a:r>
                        <a:rPr kumimoji="1" lang="ja-JP" altLang="en-US" sz="1200" dirty="0"/>
                        <a:t>の寄与率は</a:t>
                      </a:r>
                      <a:r>
                        <a:rPr kumimoji="1" lang="en-US" altLang="ja-JP" sz="1200" dirty="0"/>
                        <a:t>17</a:t>
                      </a:r>
                      <a:r>
                        <a:rPr kumimoji="1" lang="ja-JP" altLang="en-US" sz="1200" dirty="0"/>
                        <a:t>％であることから影響は小さいと考えられる。</a:t>
                      </a:r>
                    </a:p>
                    <a:p>
                      <a:r>
                        <a:rPr kumimoji="1" lang="ja-JP" altLang="en-US" sz="1200" dirty="0"/>
                        <a:t>　このことから、流入車規制を廃止した場合における局地汚染への影響は軽微であると考えられる。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558669"/>
                  </a:ext>
                </a:extLst>
              </a:tr>
              <a:tr h="1140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00" dirty="0">
                          <a:solidFill>
                            <a:schemeClr val="dk1"/>
                          </a:solidFill>
                          <a:latin typeface="+mj-ea"/>
                          <a:ea typeface="+mn-ea"/>
                          <a:cs typeface="Times New Roman" panose="02020603050405020304" pitchFamily="18" charset="0"/>
                        </a:rPr>
                        <a:t>検討結果３　　</a:t>
                      </a:r>
                      <a:endParaRPr kumimoji="1" lang="en-US" altLang="ja-JP" sz="1200" kern="100" dirty="0">
                        <a:solidFill>
                          <a:schemeClr val="dk1"/>
                        </a:solidFill>
                        <a:latin typeface="+mj-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00" dirty="0">
                          <a:solidFill>
                            <a:schemeClr val="dk1"/>
                          </a:solidFill>
                          <a:latin typeface="+mj-ea"/>
                          <a:ea typeface="+mn-ea"/>
                          <a:cs typeface="Times New Roman" panose="02020603050405020304" pitchFamily="18" charset="0"/>
                        </a:rPr>
                        <a:t>電動車普及による削減効果</a:t>
                      </a:r>
                    </a:p>
                    <a:p>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t>　電動車普及による削減効果量は、</a:t>
                      </a:r>
                      <a:r>
                        <a:rPr kumimoji="1" lang="en-US" altLang="ja-JP" sz="1200" dirty="0"/>
                        <a:t>NO</a:t>
                      </a:r>
                      <a:r>
                        <a:rPr kumimoji="1" lang="en-US" altLang="ja-JP" sz="900" dirty="0"/>
                        <a:t>X</a:t>
                      </a:r>
                      <a:r>
                        <a:rPr kumimoji="1" lang="ja-JP" altLang="en-US" sz="1200" dirty="0"/>
                        <a:t>では</a:t>
                      </a:r>
                      <a:r>
                        <a:rPr kumimoji="1" lang="en-US" altLang="ja-JP" sz="1200" dirty="0"/>
                        <a:t>1,139</a:t>
                      </a:r>
                      <a:r>
                        <a:rPr kumimoji="1" lang="ja-JP" altLang="en-US" sz="1200" dirty="0"/>
                        <a:t>トンと試算され、この値は流入車規制を廃止した場合の増加予測値を十分上回っていた。また、削減効果量を濃度に換算して考察したところ、</a:t>
                      </a:r>
                      <a:r>
                        <a:rPr kumimoji="1" lang="en-US" altLang="ja-JP" sz="1200" dirty="0"/>
                        <a:t>PM</a:t>
                      </a:r>
                      <a:r>
                        <a:rPr kumimoji="1" lang="ja-JP" altLang="en-US" sz="1200" dirty="0"/>
                        <a:t>についても</a:t>
                      </a:r>
                      <a:r>
                        <a:rPr kumimoji="1" lang="en-US" altLang="ja-JP" sz="1200" dirty="0"/>
                        <a:t>NO</a:t>
                      </a:r>
                      <a:r>
                        <a:rPr kumimoji="1" lang="en-US" altLang="ja-JP" sz="900" dirty="0"/>
                        <a:t>X</a:t>
                      </a:r>
                      <a:r>
                        <a:rPr kumimoji="1" lang="ja-JP" altLang="en-US" sz="1200" dirty="0"/>
                        <a:t>と同程度の効果があると考えられた。</a:t>
                      </a:r>
                    </a:p>
                    <a:p>
                      <a:r>
                        <a:rPr kumimoji="1" lang="ja-JP" altLang="en-US" sz="1200" dirty="0"/>
                        <a:t>　このことから、電動車普及による削減効果は大きく、流入車規制を廃止した場合の影響以上の効果が見込まれる。</a:t>
                      </a:r>
                      <a:endParaRPr kumimoji="1" lang="en-US" altLang="ja-JP" sz="1200" dirty="0"/>
                    </a:p>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2072131"/>
                  </a:ext>
                </a:extLst>
              </a:tr>
            </a:tbl>
          </a:graphicData>
        </a:graphic>
      </p:graphicFrame>
      <p:sp>
        <p:nvSpPr>
          <p:cNvPr id="11" name="正方形/長方形 10">
            <a:extLst>
              <a:ext uri="{FF2B5EF4-FFF2-40B4-BE49-F238E27FC236}">
                <a16:creationId xmlns:a16="http://schemas.microsoft.com/office/drawing/2014/main" id="{66EBB74E-44DE-4F95-BF91-96149E61E305}"/>
              </a:ext>
            </a:extLst>
          </p:cNvPr>
          <p:cNvSpPr/>
          <p:nvPr/>
        </p:nvSpPr>
        <p:spPr>
          <a:xfrm>
            <a:off x="264938" y="808815"/>
            <a:ext cx="8460940" cy="369332"/>
          </a:xfrm>
          <a:prstGeom prst="rect">
            <a:avLst/>
          </a:prstGeom>
        </p:spPr>
        <p:txBody>
          <a:bodyPr wrap="square">
            <a:spAutoFit/>
          </a:bodyPr>
          <a:lstStyle/>
          <a:p>
            <a:r>
              <a:rPr lang="ja-JP" altLang="en-US" dirty="0">
                <a:latin typeface="+mj-ea"/>
              </a:rPr>
              <a:t>今後の大阪府生活環境の保全等に関する条例のあり方について（第二次答申）</a:t>
            </a:r>
          </a:p>
        </p:txBody>
      </p:sp>
      <p:graphicFrame>
        <p:nvGraphicFramePr>
          <p:cNvPr id="12" name="表 11">
            <a:extLst>
              <a:ext uri="{FF2B5EF4-FFF2-40B4-BE49-F238E27FC236}">
                <a16:creationId xmlns:a16="http://schemas.microsoft.com/office/drawing/2014/main" id="{8A75EBAA-25A4-4504-9A12-B490DF1B4653}"/>
              </a:ext>
            </a:extLst>
          </p:cNvPr>
          <p:cNvGraphicFramePr>
            <a:graphicFrameLocks noGrp="1"/>
          </p:cNvGraphicFramePr>
          <p:nvPr>
            <p:extLst>
              <p:ext uri="{D42A27DB-BD31-4B8C-83A1-F6EECF244321}">
                <p14:modId xmlns:p14="http://schemas.microsoft.com/office/powerpoint/2010/main" val="1084446079"/>
              </p:ext>
            </p:extLst>
          </p:nvPr>
        </p:nvGraphicFramePr>
        <p:xfrm>
          <a:off x="264938" y="5342323"/>
          <a:ext cx="8512159" cy="1215668"/>
        </p:xfrm>
        <a:graphic>
          <a:graphicData uri="http://schemas.openxmlformats.org/drawingml/2006/table">
            <a:tbl>
              <a:tblPr firstRow="1" bandRow="1">
                <a:tableStyleId>{5C22544A-7EE6-4342-B048-85BDC9FD1C3A}</a:tableStyleId>
              </a:tblPr>
              <a:tblGrid>
                <a:gridCol w="8512159">
                  <a:extLst>
                    <a:ext uri="{9D8B030D-6E8A-4147-A177-3AD203B41FA5}">
                      <a16:colId xmlns:a16="http://schemas.microsoft.com/office/drawing/2014/main" val="1665098488"/>
                    </a:ext>
                  </a:extLst>
                </a:gridCol>
              </a:tblGrid>
              <a:tr h="302633">
                <a:tc>
                  <a:txBody>
                    <a:bodyPr/>
                    <a:lstStyle/>
                    <a:p>
                      <a:r>
                        <a:rPr kumimoji="1" lang="ja-JP" altLang="en-US" sz="1600" b="1" kern="1200" dirty="0">
                          <a:solidFill>
                            <a:schemeClr val="lt1"/>
                          </a:solidFill>
                          <a:latin typeface="+mn-ea"/>
                          <a:ea typeface="+mn-ea"/>
                          <a:cs typeface="+mn-cs"/>
                        </a:rPr>
                        <a:t>今後の自動車環境対策の方向性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380364556"/>
                  </a:ext>
                </a:extLst>
              </a:tr>
              <a:tr h="880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　府域の全ての測定局で継続的に二酸化窒素</a:t>
                      </a:r>
                      <a:r>
                        <a:rPr kumimoji="1" lang="en-US" altLang="ja-JP" sz="1400" b="0" kern="1200" dirty="0">
                          <a:solidFill>
                            <a:schemeClr val="tx1"/>
                          </a:solidFill>
                          <a:latin typeface="+mn-ea"/>
                          <a:ea typeface="+mn-ea"/>
                          <a:cs typeface="+mn-cs"/>
                        </a:rPr>
                        <a:t>(NO</a:t>
                      </a:r>
                      <a:r>
                        <a:rPr kumimoji="1" lang="en-US" altLang="ja-JP" sz="1050" b="0" kern="1200" dirty="0">
                          <a:solidFill>
                            <a:schemeClr val="tx1"/>
                          </a:solidFill>
                          <a:latin typeface="+mn-ea"/>
                          <a:ea typeface="+mn-ea"/>
                          <a:cs typeface="+mn-cs"/>
                        </a:rPr>
                        <a:t>2</a:t>
                      </a:r>
                      <a:r>
                        <a:rPr kumimoji="1" lang="en-US" altLang="ja-JP" sz="1400" b="0" kern="1200" dirty="0">
                          <a:solidFill>
                            <a:schemeClr val="tx1"/>
                          </a:solidFill>
                          <a:latin typeface="+mn-ea"/>
                          <a:ea typeface="+mn-ea"/>
                          <a:cs typeface="+mn-cs"/>
                        </a:rPr>
                        <a:t>)</a:t>
                      </a:r>
                      <a:r>
                        <a:rPr kumimoji="1" lang="ja-JP" altLang="en-US" sz="1400" b="0" kern="1200" dirty="0">
                          <a:solidFill>
                            <a:schemeClr val="tx1"/>
                          </a:solidFill>
                          <a:latin typeface="+mn-ea"/>
                          <a:ea typeface="+mn-ea"/>
                          <a:cs typeface="+mn-cs"/>
                        </a:rPr>
                        <a:t>及び浮遊粒子状物質</a:t>
                      </a:r>
                      <a:r>
                        <a:rPr kumimoji="1" lang="en-US" altLang="ja-JP" sz="1400" b="0" kern="1200" dirty="0">
                          <a:solidFill>
                            <a:schemeClr val="tx1"/>
                          </a:solidFill>
                          <a:latin typeface="+mn-ea"/>
                          <a:ea typeface="+mn-ea"/>
                          <a:cs typeface="+mn-cs"/>
                        </a:rPr>
                        <a:t>(SPM)</a:t>
                      </a:r>
                      <a:r>
                        <a:rPr kumimoji="1" lang="ja-JP" altLang="en-US" sz="1400" b="0" kern="1200" dirty="0">
                          <a:solidFill>
                            <a:schemeClr val="tx1"/>
                          </a:solidFill>
                          <a:latin typeface="+mn-ea"/>
                          <a:ea typeface="+mn-ea"/>
                          <a:cs typeface="+mn-cs"/>
                        </a:rPr>
                        <a:t>の大気の環境基準を達成していることに加え、上記の検討結果から、</a:t>
                      </a:r>
                      <a:r>
                        <a:rPr kumimoji="1" lang="ja-JP" altLang="en-US" sz="1400" b="0" u="sng" kern="1200" dirty="0">
                          <a:solidFill>
                            <a:schemeClr val="tx1"/>
                          </a:solidFill>
                          <a:latin typeface="+mn-ea"/>
                          <a:ea typeface="+mn-ea"/>
                          <a:cs typeface="+mn-cs"/>
                        </a:rPr>
                        <a:t>流入車規制を廃止し、自動車からの</a:t>
                      </a:r>
                      <a:r>
                        <a:rPr kumimoji="1" lang="en-US" altLang="ja-JP" sz="1400" b="0" u="sng" kern="1200" dirty="0">
                          <a:solidFill>
                            <a:schemeClr val="tx1"/>
                          </a:solidFill>
                          <a:latin typeface="+mn-ea"/>
                          <a:ea typeface="+mn-ea"/>
                          <a:cs typeface="+mn-cs"/>
                        </a:rPr>
                        <a:t>NO</a:t>
                      </a:r>
                      <a:r>
                        <a:rPr kumimoji="1" lang="en-US" altLang="ja-JP" sz="1050" b="0" u="sng" kern="1200" dirty="0">
                          <a:solidFill>
                            <a:schemeClr val="tx1"/>
                          </a:solidFill>
                          <a:latin typeface="+mn-ea"/>
                          <a:ea typeface="+mn-ea"/>
                          <a:cs typeface="+mn-cs"/>
                        </a:rPr>
                        <a:t>X</a:t>
                      </a:r>
                      <a:r>
                        <a:rPr kumimoji="1" lang="ja-JP" altLang="en-US" sz="1400" b="0" u="sng" kern="1200" dirty="0">
                          <a:solidFill>
                            <a:schemeClr val="tx1"/>
                          </a:solidFill>
                          <a:latin typeface="+mn-ea"/>
                          <a:ea typeface="+mn-ea"/>
                          <a:cs typeface="+mn-cs"/>
                        </a:rPr>
                        <a:t>・</a:t>
                      </a:r>
                      <a:r>
                        <a:rPr kumimoji="1" lang="en-US" altLang="ja-JP" sz="1400" b="0" u="sng" kern="1200" dirty="0">
                          <a:solidFill>
                            <a:schemeClr val="tx1"/>
                          </a:solidFill>
                          <a:latin typeface="+mn-ea"/>
                          <a:ea typeface="+mn-ea"/>
                          <a:cs typeface="+mn-cs"/>
                        </a:rPr>
                        <a:t>PM</a:t>
                      </a:r>
                      <a:r>
                        <a:rPr kumimoji="1" lang="ja-JP" altLang="en-US" sz="1400" b="0" u="sng" kern="1200" dirty="0">
                          <a:solidFill>
                            <a:schemeClr val="tx1"/>
                          </a:solidFill>
                          <a:latin typeface="+mn-ea"/>
                          <a:ea typeface="+mn-ea"/>
                          <a:cs typeface="+mn-cs"/>
                        </a:rPr>
                        <a:t>排出量の削減効果が大きい電動車の普及施策を積極的に推進</a:t>
                      </a:r>
                      <a:r>
                        <a:rPr kumimoji="1" lang="ja-JP" altLang="en-US" sz="1400" b="0" kern="1200" dirty="0">
                          <a:solidFill>
                            <a:schemeClr val="tx1"/>
                          </a:solidFill>
                          <a:latin typeface="+mn-ea"/>
                          <a:ea typeface="+mn-ea"/>
                          <a:cs typeface="+mn-cs"/>
                        </a:rPr>
                        <a:t>していくことが適当である。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5697800"/>
                  </a:ext>
                </a:extLst>
              </a:tr>
            </a:tbl>
          </a:graphicData>
        </a:graphic>
      </p:graphicFrame>
      <p:sp>
        <p:nvSpPr>
          <p:cNvPr id="13" name="矢印: 下 5">
            <a:extLst>
              <a:ext uri="{FF2B5EF4-FFF2-40B4-BE49-F238E27FC236}">
                <a16:creationId xmlns:a16="http://schemas.microsoft.com/office/drawing/2014/main" id="{B5E31F71-44E2-42C3-9FD6-BE22BEA31BF9}"/>
              </a:ext>
            </a:extLst>
          </p:cNvPr>
          <p:cNvSpPr/>
          <p:nvPr/>
        </p:nvSpPr>
        <p:spPr>
          <a:xfrm>
            <a:off x="3659471" y="5016651"/>
            <a:ext cx="1512168" cy="234181"/>
          </a:xfrm>
          <a:prstGeom prst="downArrow">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853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274" y="140052"/>
            <a:ext cx="8208912" cy="461665"/>
          </a:xfrm>
          <a:prstGeom prst="rect">
            <a:avLst/>
          </a:prstGeom>
          <a:noFill/>
        </p:spPr>
        <p:txBody>
          <a:bodyPr wrap="square" rtlCol="0">
            <a:spAutoFit/>
          </a:bodyPr>
          <a:lstStyle/>
          <a:p>
            <a:pPr algn="ctr"/>
            <a:r>
              <a:rPr lang="ja-JP" altLang="en-US" sz="2400" dirty="0"/>
              <a:t>＜参考＞　府内濃度上位局における至近３年度の平均値</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12</a:t>
            </a:fld>
            <a:endParaRPr kumimoji="1" lang="ja-JP" altLang="en-US" sz="1600" dirty="0"/>
          </a:p>
        </p:txBody>
      </p:sp>
      <p:sp>
        <p:nvSpPr>
          <p:cNvPr id="11" name="正方形/長方形 10">
            <a:extLst>
              <a:ext uri="{FF2B5EF4-FFF2-40B4-BE49-F238E27FC236}">
                <a16:creationId xmlns:a16="http://schemas.microsoft.com/office/drawing/2014/main" id="{66EBB74E-44DE-4F95-BF91-96149E61E305}"/>
              </a:ext>
            </a:extLst>
          </p:cNvPr>
          <p:cNvSpPr/>
          <p:nvPr/>
        </p:nvSpPr>
        <p:spPr>
          <a:xfrm>
            <a:off x="5654955" y="1520260"/>
            <a:ext cx="3240360" cy="923330"/>
          </a:xfrm>
          <a:prstGeom prst="rect">
            <a:avLst/>
          </a:prstGeom>
        </p:spPr>
        <p:txBody>
          <a:bodyPr wrap="square">
            <a:spAutoFit/>
          </a:bodyPr>
          <a:lstStyle/>
          <a:p>
            <a:r>
              <a:rPr lang="en-US" altLang="ja-JP" dirty="0">
                <a:solidFill>
                  <a:srgbClr val="FF0000"/>
                </a:solidFill>
                <a:latin typeface="+mj-ea"/>
              </a:rPr>
              <a:t>NO</a:t>
            </a:r>
            <a:r>
              <a:rPr lang="en-US" altLang="ja-JP" sz="1100" dirty="0">
                <a:solidFill>
                  <a:srgbClr val="FF0000"/>
                </a:solidFill>
                <a:latin typeface="+mj-ea"/>
              </a:rPr>
              <a:t>2</a:t>
            </a:r>
            <a:r>
              <a:rPr lang="en-US" altLang="ja-JP" dirty="0">
                <a:solidFill>
                  <a:srgbClr val="FF0000"/>
                </a:solidFill>
                <a:latin typeface="+mj-ea"/>
              </a:rPr>
              <a:t>98</a:t>
            </a:r>
            <a:r>
              <a:rPr lang="ja-JP" altLang="en-US" dirty="0">
                <a:solidFill>
                  <a:srgbClr val="FF0000"/>
                </a:solidFill>
                <a:latin typeface="+mj-ea"/>
              </a:rPr>
              <a:t>％値の至近３年度の平均値は、</a:t>
            </a:r>
            <a:r>
              <a:rPr lang="en-US" altLang="ja-JP" dirty="0">
                <a:solidFill>
                  <a:srgbClr val="FF0000"/>
                </a:solidFill>
                <a:latin typeface="+mj-ea"/>
              </a:rPr>
              <a:t>0.055ppm</a:t>
            </a:r>
            <a:r>
              <a:rPr lang="ja-JP" altLang="en-US" dirty="0">
                <a:solidFill>
                  <a:srgbClr val="FF0000"/>
                </a:solidFill>
                <a:latin typeface="+mj-ea"/>
              </a:rPr>
              <a:t>を十分下回っている</a:t>
            </a:r>
          </a:p>
        </p:txBody>
      </p:sp>
      <p:pic>
        <p:nvPicPr>
          <p:cNvPr id="6" name="図 5"/>
          <p:cNvPicPr>
            <a:picLocks noChangeAspect="1"/>
          </p:cNvPicPr>
          <p:nvPr/>
        </p:nvPicPr>
        <p:blipFill>
          <a:blip r:embed="rId3"/>
          <a:stretch>
            <a:fillRect/>
          </a:stretch>
        </p:blipFill>
        <p:spPr>
          <a:xfrm>
            <a:off x="596058" y="821827"/>
            <a:ext cx="5058897" cy="2687175"/>
          </a:xfrm>
          <a:prstGeom prst="rect">
            <a:avLst/>
          </a:prstGeom>
        </p:spPr>
      </p:pic>
      <p:pic>
        <p:nvPicPr>
          <p:cNvPr id="7" name="図 6"/>
          <p:cNvPicPr>
            <a:picLocks noChangeAspect="1"/>
          </p:cNvPicPr>
          <p:nvPr/>
        </p:nvPicPr>
        <p:blipFill>
          <a:blip r:embed="rId4"/>
          <a:stretch>
            <a:fillRect/>
          </a:stretch>
        </p:blipFill>
        <p:spPr>
          <a:xfrm>
            <a:off x="569790" y="3756952"/>
            <a:ext cx="5250006" cy="2836304"/>
          </a:xfrm>
          <a:prstGeom prst="rect">
            <a:avLst/>
          </a:prstGeom>
        </p:spPr>
      </p:pic>
      <p:sp>
        <p:nvSpPr>
          <p:cNvPr id="14" name="正方形/長方形 13">
            <a:extLst>
              <a:ext uri="{FF2B5EF4-FFF2-40B4-BE49-F238E27FC236}">
                <a16:creationId xmlns:a16="http://schemas.microsoft.com/office/drawing/2014/main" id="{66EBB74E-44DE-4F95-BF91-96149E61E305}"/>
              </a:ext>
            </a:extLst>
          </p:cNvPr>
          <p:cNvSpPr/>
          <p:nvPr/>
        </p:nvSpPr>
        <p:spPr>
          <a:xfrm>
            <a:off x="5819796" y="4421836"/>
            <a:ext cx="3384376" cy="923330"/>
          </a:xfrm>
          <a:prstGeom prst="rect">
            <a:avLst/>
          </a:prstGeom>
        </p:spPr>
        <p:txBody>
          <a:bodyPr wrap="square">
            <a:spAutoFit/>
          </a:bodyPr>
          <a:lstStyle/>
          <a:p>
            <a:r>
              <a:rPr lang="en-US" altLang="ja-JP" dirty="0">
                <a:solidFill>
                  <a:srgbClr val="FF0000"/>
                </a:solidFill>
                <a:latin typeface="+mj-ea"/>
              </a:rPr>
              <a:t>SPM</a:t>
            </a:r>
            <a:r>
              <a:rPr lang="ja-JP" altLang="en-US" dirty="0">
                <a:solidFill>
                  <a:srgbClr val="FF0000"/>
                </a:solidFill>
                <a:latin typeface="+mj-ea"/>
              </a:rPr>
              <a:t>２％値の至近３年度の平均値は、</a:t>
            </a:r>
            <a:r>
              <a:rPr lang="en-US" altLang="ja-JP" dirty="0">
                <a:solidFill>
                  <a:srgbClr val="FF0000"/>
                </a:solidFill>
                <a:latin typeface="+mj-ea"/>
              </a:rPr>
              <a:t>0.080mg/m</a:t>
            </a:r>
            <a:r>
              <a:rPr lang="en-US" altLang="ja-JP" baseline="30000" dirty="0">
                <a:solidFill>
                  <a:srgbClr val="FF0000"/>
                </a:solidFill>
                <a:latin typeface="+mj-ea"/>
              </a:rPr>
              <a:t>3</a:t>
            </a:r>
            <a:r>
              <a:rPr lang="ja-JP" altLang="en-US" dirty="0">
                <a:solidFill>
                  <a:srgbClr val="FF0000"/>
                </a:solidFill>
                <a:latin typeface="+mj-ea"/>
              </a:rPr>
              <a:t>を十分下回っている</a:t>
            </a:r>
          </a:p>
        </p:txBody>
      </p:sp>
    </p:spTree>
    <p:extLst>
      <p:ext uri="{BB962C8B-B14F-4D97-AF65-F5344CB8AC3E}">
        <p14:creationId xmlns:p14="http://schemas.microsoft.com/office/powerpoint/2010/main" val="316676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AEC7DE3-36E9-4C8C-9BA3-94ED8345D6FE}"/>
              </a:ext>
            </a:extLst>
          </p:cNvPr>
          <p:cNvPicPr>
            <a:picLocks noChangeAspect="1"/>
          </p:cNvPicPr>
          <p:nvPr/>
        </p:nvPicPr>
        <p:blipFill>
          <a:blip r:embed="rId3"/>
          <a:stretch>
            <a:fillRect/>
          </a:stretch>
        </p:blipFill>
        <p:spPr>
          <a:xfrm>
            <a:off x="288032" y="4243644"/>
            <a:ext cx="6268338" cy="2574051"/>
          </a:xfrm>
          <a:prstGeom prst="rect">
            <a:avLst/>
          </a:prstGeom>
        </p:spPr>
      </p:pic>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2274" y="140052"/>
            <a:ext cx="8208912" cy="461665"/>
          </a:xfrm>
          <a:prstGeom prst="rect">
            <a:avLst/>
          </a:prstGeom>
          <a:noFill/>
        </p:spPr>
        <p:txBody>
          <a:bodyPr wrap="square" rtlCol="0">
            <a:spAutoFit/>
          </a:bodyPr>
          <a:lstStyle/>
          <a:p>
            <a:pPr algn="ctr"/>
            <a:r>
              <a:rPr lang="ja-JP" altLang="en-US" sz="2400" dirty="0"/>
              <a:t>＜参考＞　重要物流道路制度について</a:t>
            </a:r>
            <a:r>
              <a:rPr lang="ja-JP" altLang="en-US" dirty="0"/>
              <a:t>（平成</a:t>
            </a:r>
            <a:r>
              <a:rPr lang="en-US" altLang="ja-JP" dirty="0"/>
              <a:t>30</a:t>
            </a:r>
            <a:r>
              <a:rPr lang="ja-JP" altLang="en-US" dirty="0"/>
              <a:t>年３月創設）</a:t>
            </a:r>
            <a:endParaRPr lang="ja-JP" altLang="en-US" sz="1400" dirty="0"/>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13</a:t>
            </a:fld>
            <a:endParaRPr kumimoji="1" lang="ja-JP" altLang="en-US" sz="1600" dirty="0"/>
          </a:p>
        </p:txBody>
      </p:sp>
      <p:pic>
        <p:nvPicPr>
          <p:cNvPr id="8" name="図 7">
            <a:extLst>
              <a:ext uri="{FF2B5EF4-FFF2-40B4-BE49-F238E27FC236}">
                <a16:creationId xmlns:a16="http://schemas.microsoft.com/office/drawing/2014/main" id="{49D412FE-0272-4A82-89FB-3811FF81220C}"/>
              </a:ext>
            </a:extLst>
          </p:cNvPr>
          <p:cNvPicPr>
            <a:picLocks noChangeAspect="1"/>
          </p:cNvPicPr>
          <p:nvPr/>
        </p:nvPicPr>
        <p:blipFill>
          <a:blip r:embed="rId4"/>
          <a:stretch>
            <a:fillRect/>
          </a:stretch>
        </p:blipFill>
        <p:spPr>
          <a:xfrm>
            <a:off x="395536" y="690491"/>
            <a:ext cx="4067944" cy="2898732"/>
          </a:xfrm>
          <a:prstGeom prst="rect">
            <a:avLst/>
          </a:prstGeom>
        </p:spPr>
      </p:pic>
      <p:sp>
        <p:nvSpPr>
          <p:cNvPr id="13" name="テキスト ボックス 12">
            <a:extLst>
              <a:ext uri="{FF2B5EF4-FFF2-40B4-BE49-F238E27FC236}">
                <a16:creationId xmlns:a16="http://schemas.microsoft.com/office/drawing/2014/main" id="{7209A6E8-F913-47F1-B8F9-9B9BFCB401AB}"/>
              </a:ext>
            </a:extLst>
          </p:cNvPr>
          <p:cNvSpPr txBox="1"/>
          <p:nvPr/>
        </p:nvSpPr>
        <p:spPr>
          <a:xfrm>
            <a:off x="1187624" y="3549097"/>
            <a:ext cx="3816424" cy="261610"/>
          </a:xfrm>
          <a:prstGeom prst="rect">
            <a:avLst/>
          </a:prstGeom>
          <a:noFill/>
        </p:spPr>
        <p:txBody>
          <a:bodyPr wrap="square" rtlCol="0">
            <a:spAutoFit/>
          </a:bodyPr>
          <a:lstStyle/>
          <a:p>
            <a:pPr algn="ctr"/>
            <a:r>
              <a:rPr lang="en-US" altLang="ja-JP" sz="1100" dirty="0"/>
              <a:t>【</a:t>
            </a:r>
            <a:r>
              <a:rPr lang="ja-JP" altLang="en-US" sz="1100" dirty="0"/>
              <a:t>出典</a:t>
            </a:r>
            <a:r>
              <a:rPr lang="en-US" altLang="ja-JP" sz="1100" dirty="0"/>
              <a:t>】</a:t>
            </a:r>
            <a:r>
              <a:rPr lang="ja-JP" altLang="en-US" sz="1100" dirty="0"/>
              <a:t>国土交通省道路局資料</a:t>
            </a:r>
            <a:r>
              <a:rPr lang="en-US" altLang="ja-JP" sz="1100" dirty="0"/>
              <a:t>(</a:t>
            </a:r>
            <a:r>
              <a:rPr lang="ja-JP" altLang="en-US" sz="1100" dirty="0"/>
              <a:t>平成</a:t>
            </a:r>
            <a:r>
              <a:rPr lang="en-US" altLang="ja-JP" sz="1100" dirty="0"/>
              <a:t>30</a:t>
            </a:r>
            <a:r>
              <a:rPr lang="ja-JP" altLang="en-US" sz="1100" dirty="0"/>
              <a:t>年５月</a:t>
            </a:r>
            <a:r>
              <a:rPr lang="en-US" altLang="ja-JP" sz="1100" dirty="0"/>
              <a:t>)</a:t>
            </a:r>
            <a:r>
              <a:rPr lang="ja-JP" altLang="en-US" sz="1100" dirty="0"/>
              <a:t>より抜粋</a:t>
            </a:r>
            <a:endParaRPr lang="en-US" altLang="ja-JP" sz="1100" dirty="0"/>
          </a:p>
        </p:txBody>
      </p:sp>
      <p:pic>
        <p:nvPicPr>
          <p:cNvPr id="15" name="図 14">
            <a:extLst>
              <a:ext uri="{FF2B5EF4-FFF2-40B4-BE49-F238E27FC236}">
                <a16:creationId xmlns:a16="http://schemas.microsoft.com/office/drawing/2014/main" id="{A4D8EA10-3396-4EE4-82CF-C03953A34F95}"/>
              </a:ext>
            </a:extLst>
          </p:cNvPr>
          <p:cNvPicPr>
            <a:picLocks noChangeAspect="1"/>
          </p:cNvPicPr>
          <p:nvPr/>
        </p:nvPicPr>
        <p:blipFill>
          <a:blip r:embed="rId5"/>
          <a:stretch>
            <a:fillRect/>
          </a:stretch>
        </p:blipFill>
        <p:spPr>
          <a:xfrm>
            <a:off x="4705211" y="784044"/>
            <a:ext cx="4150757" cy="2972704"/>
          </a:xfrm>
          <a:prstGeom prst="rect">
            <a:avLst/>
          </a:prstGeom>
        </p:spPr>
      </p:pic>
      <p:sp>
        <p:nvSpPr>
          <p:cNvPr id="16" name="テキスト ボックス 15">
            <a:extLst>
              <a:ext uri="{FF2B5EF4-FFF2-40B4-BE49-F238E27FC236}">
                <a16:creationId xmlns:a16="http://schemas.microsoft.com/office/drawing/2014/main" id="{69C77EAC-B92D-47E7-B870-8582B685B6D6}"/>
              </a:ext>
            </a:extLst>
          </p:cNvPr>
          <p:cNvSpPr txBox="1"/>
          <p:nvPr/>
        </p:nvSpPr>
        <p:spPr>
          <a:xfrm>
            <a:off x="144016" y="3964082"/>
            <a:ext cx="5119771" cy="307777"/>
          </a:xfrm>
          <a:prstGeom prst="rect">
            <a:avLst/>
          </a:prstGeom>
          <a:noFill/>
        </p:spPr>
        <p:txBody>
          <a:bodyPr wrap="square" rtlCol="0">
            <a:spAutoFit/>
          </a:bodyPr>
          <a:lstStyle/>
          <a:p>
            <a:r>
              <a:rPr lang="ja-JP" altLang="en-US" sz="1400" dirty="0"/>
              <a:t>＜大阪府（北部地域）における重要物流道路の指定状況＞</a:t>
            </a:r>
            <a:endParaRPr lang="en-US" altLang="ja-JP" sz="1400" dirty="0"/>
          </a:p>
        </p:txBody>
      </p:sp>
      <p:sp>
        <p:nvSpPr>
          <p:cNvPr id="6" name="テキスト ボックス 5">
            <a:extLst>
              <a:ext uri="{FF2B5EF4-FFF2-40B4-BE49-F238E27FC236}">
                <a16:creationId xmlns:a16="http://schemas.microsoft.com/office/drawing/2014/main" id="{BD2AA00E-2ECA-4508-B114-F791347766FC}"/>
              </a:ext>
            </a:extLst>
          </p:cNvPr>
          <p:cNvSpPr txBox="1"/>
          <p:nvPr/>
        </p:nvSpPr>
        <p:spPr>
          <a:xfrm>
            <a:off x="6591866" y="4473518"/>
            <a:ext cx="2264102" cy="1600438"/>
          </a:xfrm>
          <a:prstGeom prst="rect">
            <a:avLst/>
          </a:prstGeom>
          <a:noFill/>
        </p:spPr>
        <p:txBody>
          <a:bodyPr wrap="square" rtlCol="0">
            <a:spAutoFit/>
          </a:bodyPr>
          <a:lstStyle/>
          <a:p>
            <a:r>
              <a:rPr kumimoji="1" lang="ja-JP" altLang="en-US" sz="1400" dirty="0"/>
              <a:t>府域の重要物流道路</a:t>
            </a:r>
            <a:r>
              <a:rPr lang="ja-JP" altLang="en-US" sz="1400" dirty="0"/>
              <a:t>では</a:t>
            </a:r>
            <a:r>
              <a:rPr kumimoji="1" lang="ja-JP" altLang="en-US" sz="1400" dirty="0"/>
              <a:t>、</a:t>
            </a:r>
            <a:r>
              <a:rPr kumimoji="1" lang="ja-JP" altLang="en-US" sz="1400" dirty="0">
                <a:solidFill>
                  <a:srgbClr val="FF0000"/>
                </a:solidFill>
              </a:rPr>
              <a:t>高速道路（左図、赤線）</a:t>
            </a:r>
            <a:r>
              <a:rPr kumimoji="1" lang="ja-JP" altLang="en-US" sz="1400" dirty="0"/>
              <a:t>だけでなく、</a:t>
            </a:r>
            <a:r>
              <a:rPr kumimoji="1" lang="ja-JP" altLang="en-US" sz="1400" dirty="0">
                <a:solidFill>
                  <a:srgbClr val="0000FF"/>
                </a:solidFill>
              </a:rPr>
              <a:t>一般道路（左図、青点線）</a:t>
            </a:r>
            <a:r>
              <a:rPr kumimoji="1" lang="ja-JP" altLang="en-US" sz="1400" dirty="0"/>
              <a:t>も指定されており、今後、貨物車の走行経路の変更による影響にも留意が必要。</a:t>
            </a:r>
          </a:p>
        </p:txBody>
      </p:sp>
    </p:spTree>
    <p:extLst>
      <p:ext uri="{BB962C8B-B14F-4D97-AF65-F5344CB8AC3E}">
        <p14:creationId xmlns:p14="http://schemas.microsoft.com/office/powerpoint/2010/main" val="19965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195098"/>
            <a:ext cx="8362061" cy="523220"/>
          </a:xfrm>
          <a:prstGeom prst="rect">
            <a:avLst/>
          </a:prstGeom>
          <a:noFill/>
        </p:spPr>
        <p:txBody>
          <a:bodyPr wrap="square" rtlCol="0">
            <a:spAutoFit/>
          </a:bodyPr>
          <a:lstStyle/>
          <a:p>
            <a:pPr algn="ctr"/>
            <a:r>
              <a:rPr lang="ja-JP" altLang="en-US" sz="2800" dirty="0"/>
              <a:t>１．府の第３次総量削減計画の評価方法について（案）</a:t>
            </a:r>
            <a:endParaRPr lang="en-US" altLang="ja-JP" sz="2800" dirty="0"/>
          </a:p>
        </p:txBody>
      </p:sp>
      <p:sp>
        <p:nvSpPr>
          <p:cNvPr id="3" name="正方形/長方形 2"/>
          <p:cNvSpPr/>
          <p:nvPr/>
        </p:nvSpPr>
        <p:spPr>
          <a:xfrm>
            <a:off x="424868" y="798066"/>
            <a:ext cx="8254049" cy="6027291"/>
          </a:xfrm>
          <a:prstGeom prst="rect">
            <a:avLst/>
          </a:prstGeom>
        </p:spPr>
        <p:txBody>
          <a:bodyPr wrap="square">
            <a:spAutoFit/>
          </a:bodyPr>
          <a:lstStyle/>
          <a:p>
            <a:endParaRPr lang="en-US" altLang="ja-JP" dirty="0">
              <a:latin typeface="+mj-ea"/>
              <a:ea typeface="+mj-ea"/>
            </a:endParaRPr>
          </a:p>
          <a:p>
            <a:endParaRPr lang="en-US" altLang="ja-JP" dirty="0">
              <a:latin typeface="+mj-ea"/>
              <a:ea typeface="+mj-ea"/>
            </a:endParaRPr>
          </a:p>
          <a:p>
            <a:endParaRPr lang="en-US" altLang="ja-JP" dirty="0">
              <a:latin typeface="+mj-ea"/>
              <a:ea typeface="+mj-ea"/>
            </a:endParaRPr>
          </a:p>
          <a:p>
            <a:endParaRPr lang="en-US" altLang="ja-JP" dirty="0">
              <a:latin typeface="+mj-ea"/>
              <a:ea typeface="+mj-ea"/>
            </a:endParaRPr>
          </a:p>
          <a:p>
            <a:endParaRPr lang="en-US" altLang="ja-JP" sz="2000" dirty="0">
              <a:latin typeface="+mj-ea"/>
              <a:ea typeface="+mj-ea"/>
            </a:endParaRPr>
          </a:p>
          <a:p>
            <a:r>
              <a:rPr lang="ja-JP" altLang="en-US" dirty="0">
                <a:latin typeface="+mj-ea"/>
                <a:ea typeface="+mj-ea"/>
              </a:rPr>
              <a:t>　</a:t>
            </a:r>
            <a:endParaRPr lang="en-US" altLang="ja-JP" dirty="0">
              <a:latin typeface="+mj-ea"/>
              <a:ea typeface="+mj-ea"/>
            </a:endParaRPr>
          </a:p>
          <a:p>
            <a:r>
              <a:rPr lang="ja-JP" altLang="en-US" dirty="0">
                <a:latin typeface="+mj-ea"/>
                <a:ea typeface="+mj-ea"/>
              </a:rPr>
              <a:t>◆目標①は下記の</a:t>
            </a:r>
            <a:r>
              <a:rPr lang="en-US" altLang="ja-JP" dirty="0">
                <a:latin typeface="+mj-ea"/>
                <a:ea typeface="+mj-ea"/>
              </a:rPr>
              <a:t>(</a:t>
            </a:r>
            <a:r>
              <a:rPr lang="ja-JP" altLang="en-US" dirty="0">
                <a:latin typeface="+mj-ea"/>
                <a:ea typeface="+mj-ea"/>
              </a:rPr>
              <a:t>ア</a:t>
            </a:r>
            <a:r>
              <a:rPr lang="en-US" altLang="ja-JP" dirty="0">
                <a:latin typeface="+mj-ea"/>
                <a:ea typeface="+mj-ea"/>
              </a:rPr>
              <a:t>)</a:t>
            </a:r>
            <a:r>
              <a:rPr lang="ja-JP" altLang="en-US" dirty="0">
                <a:latin typeface="+mj-ea"/>
                <a:ea typeface="+mj-ea"/>
              </a:rPr>
              <a:t>から</a:t>
            </a:r>
            <a:r>
              <a:rPr lang="en-US" altLang="ja-JP" dirty="0">
                <a:latin typeface="+mj-ea"/>
                <a:ea typeface="+mj-ea"/>
              </a:rPr>
              <a:t>(</a:t>
            </a:r>
            <a:r>
              <a:rPr lang="ja-JP" altLang="en-US" dirty="0">
                <a:latin typeface="+mj-ea"/>
                <a:ea typeface="+mj-ea"/>
              </a:rPr>
              <a:t>ウ</a:t>
            </a:r>
            <a:r>
              <a:rPr lang="en-US" altLang="ja-JP" dirty="0">
                <a:latin typeface="+mj-ea"/>
                <a:ea typeface="+mj-ea"/>
              </a:rPr>
              <a:t>)</a:t>
            </a:r>
            <a:r>
              <a:rPr lang="ja-JP" altLang="en-US" dirty="0">
                <a:latin typeface="+mj-ea"/>
                <a:ea typeface="+mj-ea"/>
              </a:rPr>
              <a:t>の方法を組み合わせて評価を行う</a:t>
            </a:r>
            <a:endParaRPr lang="en-US" altLang="ja-JP" dirty="0">
              <a:latin typeface="+mj-ea"/>
              <a:ea typeface="+mj-ea"/>
            </a:endParaRPr>
          </a:p>
          <a:p>
            <a:pPr>
              <a:spcBef>
                <a:spcPts val="600"/>
              </a:spcBef>
            </a:pPr>
            <a:r>
              <a:rPr lang="ja-JP" altLang="en-US" dirty="0">
                <a:latin typeface="+mj-ea"/>
                <a:ea typeface="+mj-ea"/>
              </a:rPr>
              <a:t>　　（ｱ）常時監視測定局において継続的・安定的に環境基準を達成しているかどうか</a:t>
            </a:r>
          </a:p>
          <a:p>
            <a:r>
              <a:rPr lang="ja-JP" altLang="en-US" dirty="0">
                <a:latin typeface="+mj-ea"/>
                <a:ea typeface="+mj-ea"/>
              </a:rPr>
              <a:t>　　　　　　→資料</a:t>
            </a:r>
            <a:r>
              <a:rPr lang="en-US" altLang="ja-JP" dirty="0">
                <a:latin typeface="+mj-ea"/>
                <a:ea typeface="+mj-ea"/>
              </a:rPr>
              <a:t>1</a:t>
            </a:r>
            <a:r>
              <a:rPr lang="ja-JP" altLang="en-US" dirty="0">
                <a:latin typeface="+mj-ea"/>
                <a:ea typeface="+mj-ea"/>
              </a:rPr>
              <a:t>及び国の検討結果（安定的に達成の評価）に基づき評価</a:t>
            </a:r>
            <a:endParaRPr lang="en-US" altLang="ja-JP" dirty="0">
              <a:latin typeface="+mj-ea"/>
              <a:ea typeface="+mj-ea"/>
            </a:endParaRPr>
          </a:p>
          <a:p>
            <a:pPr marL="628650" indent="-628650">
              <a:spcBef>
                <a:spcPts val="600"/>
              </a:spcBef>
            </a:pPr>
            <a:r>
              <a:rPr lang="ja-JP" altLang="en-US" dirty="0">
                <a:latin typeface="+mj-ea"/>
                <a:ea typeface="+mj-ea"/>
              </a:rPr>
              <a:t>　　（ｲ）高濃度になりやすい交差点での簡易測定において、</a:t>
            </a:r>
            <a:r>
              <a:rPr lang="en-US" altLang="ja-JP" dirty="0">
                <a:latin typeface="+mj-ea"/>
                <a:ea typeface="+mj-ea"/>
              </a:rPr>
              <a:t>NO</a:t>
            </a:r>
            <a:r>
              <a:rPr lang="en-US" altLang="ja-JP" sz="1050" dirty="0">
                <a:latin typeface="+mj-ea"/>
                <a:ea typeface="+mj-ea"/>
              </a:rPr>
              <a:t>2</a:t>
            </a:r>
            <a:r>
              <a:rPr lang="ja-JP" altLang="en-US" dirty="0">
                <a:latin typeface="+mj-ea"/>
                <a:ea typeface="+mj-ea"/>
              </a:rPr>
              <a:t>濃度（</a:t>
            </a:r>
            <a:r>
              <a:rPr lang="en-US" altLang="ja-JP" dirty="0">
                <a:latin typeface="+mj-ea"/>
                <a:ea typeface="+mj-ea"/>
              </a:rPr>
              <a:t>4</a:t>
            </a:r>
            <a:r>
              <a:rPr lang="ja-JP" altLang="en-US" dirty="0">
                <a:latin typeface="+mj-ea"/>
                <a:ea typeface="+mj-ea"/>
              </a:rPr>
              <a:t>期平均）の　</a:t>
            </a:r>
            <a:r>
              <a:rPr lang="en-US" altLang="ja-JP" dirty="0">
                <a:latin typeface="+mj-ea"/>
                <a:ea typeface="+mj-ea"/>
              </a:rPr>
              <a:t>NO</a:t>
            </a:r>
            <a:r>
              <a:rPr lang="en-US" altLang="ja-JP" sz="1050" dirty="0">
                <a:latin typeface="+mj-ea"/>
                <a:ea typeface="+mj-ea"/>
              </a:rPr>
              <a:t>2</a:t>
            </a:r>
            <a:r>
              <a:rPr lang="en-US" altLang="ja-JP" dirty="0">
                <a:latin typeface="+mj-ea"/>
                <a:ea typeface="+mj-ea"/>
              </a:rPr>
              <a:t>98%</a:t>
            </a:r>
            <a:r>
              <a:rPr lang="ja-JP" altLang="en-US" dirty="0">
                <a:latin typeface="+mj-ea"/>
                <a:ea typeface="+mj-ea"/>
              </a:rPr>
              <a:t>値（換算値）が環境基準値以下となっているかどうか</a:t>
            </a:r>
          </a:p>
          <a:p>
            <a:r>
              <a:rPr lang="ja-JP" altLang="en-US" dirty="0">
                <a:latin typeface="+mj-ea"/>
                <a:ea typeface="+mj-ea"/>
              </a:rPr>
              <a:t>　　　　　　</a:t>
            </a:r>
            <a:r>
              <a:rPr lang="ja-JP" altLang="en-US" dirty="0">
                <a:solidFill>
                  <a:srgbClr val="FF0000"/>
                </a:solidFill>
                <a:latin typeface="+mj-ea"/>
                <a:ea typeface="+mj-ea"/>
              </a:rPr>
              <a:t>→資料</a:t>
            </a:r>
            <a:r>
              <a:rPr lang="en-US" altLang="ja-JP" dirty="0">
                <a:solidFill>
                  <a:srgbClr val="FF0000"/>
                </a:solidFill>
                <a:latin typeface="+mj-ea"/>
                <a:ea typeface="+mj-ea"/>
              </a:rPr>
              <a:t>1</a:t>
            </a:r>
            <a:r>
              <a:rPr lang="ja-JP" altLang="en-US" dirty="0">
                <a:solidFill>
                  <a:srgbClr val="FF0000"/>
                </a:solidFill>
                <a:latin typeface="+mj-ea"/>
                <a:ea typeface="+mj-ea"/>
              </a:rPr>
              <a:t>に基づき評価（府独自）</a:t>
            </a:r>
          </a:p>
          <a:p>
            <a:pPr marL="628650" indent="-628650">
              <a:spcBef>
                <a:spcPts val="600"/>
              </a:spcBef>
            </a:pPr>
            <a:r>
              <a:rPr lang="ja-JP" altLang="en-US" dirty="0">
                <a:latin typeface="+mj-ea"/>
                <a:ea typeface="+mj-ea"/>
              </a:rPr>
              <a:t>　　（ｳ）汚染の広がりを考慮して、数値計算手法や簡易測定等の測定手法を組み合わせた評価（面的評価）が環境基準を達成しているかどうか</a:t>
            </a:r>
            <a:endParaRPr lang="en-US" altLang="ja-JP" dirty="0">
              <a:latin typeface="+mj-ea"/>
              <a:ea typeface="+mj-ea"/>
            </a:endParaRPr>
          </a:p>
          <a:p>
            <a:r>
              <a:rPr lang="ja-JP" altLang="en-US" dirty="0">
                <a:latin typeface="+mj-ea"/>
                <a:ea typeface="+mj-ea"/>
              </a:rPr>
              <a:t>　　　　　　→国の検討結果に基づき評価（次頁以降）</a:t>
            </a:r>
          </a:p>
          <a:p>
            <a:pPr>
              <a:spcBef>
                <a:spcPts val="1800"/>
              </a:spcBef>
            </a:pPr>
            <a:r>
              <a:rPr lang="ja-JP" altLang="en-US" dirty="0">
                <a:latin typeface="+mj-ea"/>
              </a:rPr>
              <a:t>◆目標②は下記の</a:t>
            </a:r>
            <a:r>
              <a:rPr lang="en-US" altLang="ja-JP" dirty="0">
                <a:latin typeface="+mj-ea"/>
              </a:rPr>
              <a:t>(</a:t>
            </a:r>
            <a:r>
              <a:rPr lang="ja-JP" altLang="en-US" dirty="0">
                <a:latin typeface="+mj-ea"/>
              </a:rPr>
              <a:t>エ</a:t>
            </a:r>
            <a:r>
              <a:rPr lang="en-US" altLang="ja-JP" dirty="0">
                <a:latin typeface="+mj-ea"/>
              </a:rPr>
              <a:t>)</a:t>
            </a:r>
            <a:r>
              <a:rPr lang="ja-JP" altLang="en-US" dirty="0">
                <a:latin typeface="+mj-ea"/>
              </a:rPr>
              <a:t>の方法により評価を行う</a:t>
            </a:r>
            <a:endParaRPr lang="en-US" altLang="ja-JP" dirty="0">
              <a:latin typeface="+mj-ea"/>
            </a:endParaRPr>
          </a:p>
          <a:p>
            <a:pPr marL="628650" indent="-628650">
              <a:spcBef>
                <a:spcPts val="600"/>
              </a:spcBef>
            </a:pPr>
            <a:r>
              <a:rPr lang="ja-JP" altLang="en-US" dirty="0">
                <a:latin typeface="+mj-ea"/>
              </a:rPr>
              <a:t>　　（ｴ）対策地域における自動車からの</a:t>
            </a:r>
            <a:r>
              <a:rPr lang="en-US" altLang="ja-JP" dirty="0">
                <a:latin typeface="+mj-ea"/>
              </a:rPr>
              <a:t>NO</a:t>
            </a:r>
            <a:r>
              <a:rPr lang="en-US" altLang="ja-JP" sz="1100" dirty="0">
                <a:latin typeface="+mj-ea"/>
              </a:rPr>
              <a:t>X</a:t>
            </a:r>
            <a:r>
              <a:rPr lang="ja-JP" altLang="en-US" dirty="0">
                <a:latin typeface="+mj-ea"/>
              </a:rPr>
              <a:t>排出量が</a:t>
            </a:r>
            <a:r>
              <a:rPr lang="en-US" altLang="ja-JP" dirty="0">
                <a:latin typeface="+mj-ea"/>
              </a:rPr>
              <a:t>11,220</a:t>
            </a:r>
            <a:r>
              <a:rPr lang="ja-JP" altLang="en-US" dirty="0">
                <a:latin typeface="+mj-ea"/>
              </a:rPr>
              <a:t>トン、</a:t>
            </a:r>
            <a:r>
              <a:rPr lang="en-US" altLang="ja-JP" dirty="0">
                <a:latin typeface="+mj-ea"/>
              </a:rPr>
              <a:t>PM</a:t>
            </a:r>
            <a:r>
              <a:rPr lang="ja-JP" altLang="en-US" dirty="0">
                <a:latin typeface="+mj-ea"/>
              </a:rPr>
              <a:t>排出量が</a:t>
            </a:r>
            <a:r>
              <a:rPr lang="en-US" altLang="ja-JP" dirty="0">
                <a:latin typeface="+mj-ea"/>
              </a:rPr>
              <a:t>670</a:t>
            </a:r>
            <a:r>
              <a:rPr lang="ja-JP" altLang="en-US" dirty="0">
                <a:latin typeface="+mj-ea"/>
              </a:rPr>
              <a:t>トンまでに削減されているか</a:t>
            </a:r>
          </a:p>
          <a:p>
            <a:r>
              <a:rPr lang="ja-JP" altLang="en-US" dirty="0">
                <a:latin typeface="+mj-ea"/>
              </a:rPr>
              <a:t>　　　　　　→資料２に基づき評価</a:t>
            </a:r>
            <a:endParaRPr lang="en-US" altLang="ja-JP" dirty="0">
              <a:latin typeface="ＭＳ Ｐゴシック" panose="020B0600070205080204" pitchFamily="50" charset="-128"/>
            </a:endParaRPr>
          </a:p>
          <a:p>
            <a:pPr marL="174625" indent="-174625">
              <a:lnSpc>
                <a:spcPts val="800"/>
              </a:lnSpc>
            </a:pPr>
            <a:endParaRPr lang="en-US" altLang="ja-JP" sz="2400" dirty="0">
              <a:latin typeface="+mj-ea"/>
              <a:ea typeface="+mj-ea"/>
            </a:endParaRP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1</a:t>
            </a:fld>
            <a:endParaRPr kumimoji="1" lang="ja-JP" altLang="en-US" sz="1600"/>
          </a:p>
        </p:txBody>
      </p:sp>
      <p:sp>
        <p:nvSpPr>
          <p:cNvPr id="7" name="正方形/長方形 6">
            <a:extLst>
              <a:ext uri="{FF2B5EF4-FFF2-40B4-BE49-F238E27FC236}">
                <a16:creationId xmlns:a16="http://schemas.microsoft.com/office/drawing/2014/main" id="{66EBB74E-44DE-4F95-BF91-96149E61E305}"/>
              </a:ext>
            </a:extLst>
          </p:cNvPr>
          <p:cNvSpPr/>
          <p:nvPr/>
        </p:nvSpPr>
        <p:spPr>
          <a:xfrm>
            <a:off x="424867" y="1988840"/>
            <a:ext cx="1770867" cy="400110"/>
          </a:xfrm>
          <a:prstGeom prst="rect">
            <a:avLst/>
          </a:prstGeom>
          <a:ln>
            <a:solidFill>
              <a:schemeClr val="tx1"/>
            </a:solidFill>
          </a:ln>
        </p:spPr>
        <p:txBody>
          <a:bodyPr wrap="square">
            <a:spAutoFit/>
          </a:bodyPr>
          <a:lstStyle/>
          <a:p>
            <a:r>
              <a:rPr lang="ja-JP" altLang="en-US" sz="2000" dirty="0">
                <a:latin typeface="+mj-ea"/>
              </a:rPr>
              <a:t>評価方法（案）</a:t>
            </a:r>
            <a:endParaRPr lang="ja-JP" altLang="en-US" sz="2000" dirty="0"/>
          </a:p>
        </p:txBody>
      </p:sp>
      <p:sp>
        <p:nvSpPr>
          <p:cNvPr id="9" name="正方形/長方形 8"/>
          <p:cNvSpPr/>
          <p:nvPr/>
        </p:nvSpPr>
        <p:spPr>
          <a:xfrm>
            <a:off x="424867" y="769338"/>
            <a:ext cx="8254050" cy="11397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dirty="0"/>
              <a:t>2020</a:t>
            </a:r>
            <a:r>
              <a:rPr lang="ja-JP" altLang="en-US" dirty="0"/>
              <a:t>年度までの目標</a:t>
            </a:r>
            <a:endParaRPr lang="en-US" altLang="ja-JP" dirty="0"/>
          </a:p>
          <a:p>
            <a:r>
              <a:rPr lang="ja-JP" altLang="en-US" dirty="0"/>
              <a:t>　①　対策地域全体で大気環境基準を達成すること</a:t>
            </a:r>
            <a:endParaRPr lang="en-US" altLang="ja-JP" dirty="0"/>
          </a:p>
          <a:p>
            <a:r>
              <a:rPr lang="ja-JP" altLang="en-US" dirty="0"/>
              <a:t>　②　自動車からの</a:t>
            </a:r>
            <a:r>
              <a:rPr lang="en-US" altLang="ja-JP" dirty="0"/>
              <a:t>NO</a:t>
            </a:r>
            <a:r>
              <a:rPr lang="en-US" altLang="ja-JP" sz="1100" dirty="0"/>
              <a:t>X</a:t>
            </a:r>
            <a:r>
              <a:rPr lang="ja-JP" altLang="en-US" dirty="0"/>
              <a:t>排出量を</a:t>
            </a:r>
            <a:r>
              <a:rPr lang="en-US" altLang="ja-JP" dirty="0"/>
              <a:t>11,220</a:t>
            </a:r>
            <a:r>
              <a:rPr lang="ja-JP" altLang="en-US" dirty="0"/>
              <a:t>トン、</a:t>
            </a:r>
            <a:r>
              <a:rPr lang="en-US" altLang="ja-JP" dirty="0"/>
              <a:t>PM</a:t>
            </a:r>
            <a:r>
              <a:rPr lang="ja-JP" altLang="en-US" dirty="0"/>
              <a:t>排出量を</a:t>
            </a:r>
            <a:r>
              <a:rPr lang="en-US" altLang="ja-JP" dirty="0"/>
              <a:t>670</a:t>
            </a:r>
            <a:r>
              <a:rPr lang="ja-JP" altLang="en-US" dirty="0"/>
              <a:t>トンに削減すること</a:t>
            </a:r>
            <a:endParaRPr kumimoji="1" lang="ja-JP" altLang="en-US" dirty="0"/>
          </a:p>
        </p:txBody>
      </p:sp>
    </p:spTree>
    <p:extLst>
      <p:ext uri="{BB962C8B-B14F-4D97-AF65-F5344CB8AC3E}">
        <p14:creationId xmlns:p14="http://schemas.microsoft.com/office/powerpoint/2010/main" val="7341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2</a:t>
            </a:fld>
            <a:endParaRPr kumimoji="1" lang="ja-JP" altLang="en-US" sz="1600" dirty="0"/>
          </a:p>
        </p:txBody>
      </p:sp>
      <p:pic>
        <p:nvPicPr>
          <p:cNvPr id="3" name="図 2"/>
          <p:cNvPicPr>
            <a:picLocks noChangeAspect="1"/>
          </p:cNvPicPr>
          <p:nvPr/>
        </p:nvPicPr>
        <p:blipFill>
          <a:blip r:embed="rId2"/>
          <a:stretch>
            <a:fillRect/>
          </a:stretch>
        </p:blipFill>
        <p:spPr>
          <a:xfrm>
            <a:off x="877492" y="764704"/>
            <a:ext cx="7715143" cy="4968552"/>
          </a:xfrm>
          <a:prstGeom prst="rect">
            <a:avLst/>
          </a:prstGeom>
          <a:ln w="6350">
            <a:solidFill>
              <a:schemeClr val="tx1"/>
            </a:solidFill>
          </a:ln>
        </p:spPr>
      </p:pic>
      <p:sp>
        <p:nvSpPr>
          <p:cNvPr id="7" name="テキスト ボックス 6"/>
          <p:cNvSpPr txBox="1"/>
          <p:nvPr/>
        </p:nvSpPr>
        <p:spPr>
          <a:xfrm>
            <a:off x="3779912" y="5834610"/>
            <a:ext cx="5337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
        <p:nvSpPr>
          <p:cNvPr id="6" name="正方形/長方形 5"/>
          <p:cNvSpPr/>
          <p:nvPr/>
        </p:nvSpPr>
        <p:spPr>
          <a:xfrm>
            <a:off x="930242" y="4653136"/>
            <a:ext cx="5184576" cy="5760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6252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3</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pic>
        <p:nvPicPr>
          <p:cNvPr id="6" name="図 5"/>
          <p:cNvPicPr>
            <a:picLocks noChangeAspect="1"/>
          </p:cNvPicPr>
          <p:nvPr/>
        </p:nvPicPr>
        <p:blipFill>
          <a:blip r:embed="rId2"/>
          <a:stretch>
            <a:fillRect/>
          </a:stretch>
        </p:blipFill>
        <p:spPr>
          <a:xfrm>
            <a:off x="3285900" y="1243649"/>
            <a:ext cx="5570068" cy="2985652"/>
          </a:xfrm>
          <a:prstGeom prst="rect">
            <a:avLst/>
          </a:prstGeom>
          <a:ln w="6350">
            <a:solidFill>
              <a:schemeClr val="tx1"/>
            </a:solidFill>
          </a:ln>
        </p:spPr>
      </p:pic>
      <p:pic>
        <p:nvPicPr>
          <p:cNvPr id="8" name="図 7"/>
          <p:cNvPicPr>
            <a:picLocks noChangeAspect="1"/>
          </p:cNvPicPr>
          <p:nvPr/>
        </p:nvPicPr>
        <p:blipFill>
          <a:blip r:embed="rId3"/>
          <a:stretch>
            <a:fillRect/>
          </a:stretch>
        </p:blipFill>
        <p:spPr>
          <a:xfrm>
            <a:off x="3285900" y="4713263"/>
            <a:ext cx="5570068" cy="1651677"/>
          </a:xfrm>
          <a:prstGeom prst="rect">
            <a:avLst/>
          </a:prstGeom>
          <a:ln>
            <a:solidFill>
              <a:schemeClr val="tx1"/>
            </a:solidFill>
          </a:ln>
        </p:spPr>
      </p:pic>
      <p:sp>
        <p:nvSpPr>
          <p:cNvPr id="10" name="正方形/長方形 9">
            <a:extLst>
              <a:ext uri="{FF2B5EF4-FFF2-40B4-BE49-F238E27FC236}">
                <a16:creationId xmlns:a16="http://schemas.microsoft.com/office/drawing/2014/main" id="{66EBB74E-44DE-4F95-BF91-96149E61E305}"/>
              </a:ext>
            </a:extLst>
          </p:cNvPr>
          <p:cNvSpPr/>
          <p:nvPr/>
        </p:nvSpPr>
        <p:spPr>
          <a:xfrm>
            <a:off x="157616" y="75114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sp>
        <p:nvSpPr>
          <p:cNvPr id="11" name="正方形/長方形 10"/>
          <p:cNvSpPr/>
          <p:nvPr/>
        </p:nvSpPr>
        <p:spPr>
          <a:xfrm>
            <a:off x="543450" y="3464614"/>
            <a:ext cx="2742450" cy="1077218"/>
          </a:xfrm>
          <a:prstGeom prst="rect">
            <a:avLst/>
          </a:prstGeom>
          <a:ln w="6350">
            <a:noFill/>
            <a:prstDash val="sysDot"/>
          </a:ln>
        </p:spPr>
        <p:txBody>
          <a:bodyPr wrap="square">
            <a:spAutoFit/>
          </a:bodyPr>
          <a:lstStyle/>
          <a:p>
            <a:r>
              <a:rPr lang="ja-JP" altLang="en-US" sz="1400" dirty="0"/>
              <a:t>環境基準値を超過する可能性が十分低いレベル</a:t>
            </a:r>
            <a:endParaRPr lang="en-US" altLang="ja-JP" sz="1400" dirty="0"/>
          </a:p>
          <a:p>
            <a:r>
              <a:rPr lang="ja-JP" altLang="en-US" sz="1200" dirty="0"/>
              <a:t>　（評価指標）</a:t>
            </a:r>
            <a:endParaRPr lang="en-US" altLang="ja-JP" sz="1200" dirty="0"/>
          </a:p>
          <a:p>
            <a:r>
              <a:rPr lang="ja-JP" altLang="en-US" sz="1200" dirty="0"/>
              <a:t>　　</a:t>
            </a:r>
            <a:r>
              <a:rPr lang="en-US" altLang="ja-JP" sz="1200" dirty="0"/>
              <a:t>NO298</a:t>
            </a:r>
            <a:r>
              <a:rPr lang="ja-JP" altLang="en-US" sz="1200" dirty="0"/>
              <a:t>％値は</a:t>
            </a:r>
            <a:r>
              <a:rPr lang="en-US" altLang="ja-JP" sz="1200" dirty="0">
                <a:solidFill>
                  <a:srgbClr val="FF0000"/>
                </a:solidFill>
              </a:rPr>
              <a:t>0.055ppm</a:t>
            </a:r>
            <a:r>
              <a:rPr lang="ja-JP" altLang="en-US" sz="1200" dirty="0"/>
              <a:t>以下</a:t>
            </a:r>
            <a:endParaRPr lang="en-US" altLang="ja-JP" sz="1200" dirty="0"/>
          </a:p>
          <a:p>
            <a:r>
              <a:rPr lang="ja-JP" altLang="en-US" sz="1200" dirty="0"/>
              <a:t>　　</a:t>
            </a:r>
            <a:r>
              <a:rPr lang="en-US" altLang="ja-JP" sz="1200" dirty="0"/>
              <a:t>SPM</a:t>
            </a:r>
            <a:r>
              <a:rPr lang="ja-JP" altLang="en-US" sz="1200" dirty="0"/>
              <a:t>２％除外値は</a:t>
            </a:r>
            <a:r>
              <a:rPr lang="en-US" altLang="ja-JP" sz="1200" dirty="0">
                <a:solidFill>
                  <a:srgbClr val="FF0000"/>
                </a:solidFill>
              </a:rPr>
              <a:t>0.080mg/m3</a:t>
            </a:r>
            <a:r>
              <a:rPr lang="ja-JP" altLang="en-US" sz="1200" dirty="0"/>
              <a:t>以下</a:t>
            </a:r>
            <a:endParaRPr lang="en-US" altLang="ja-JP" sz="1200" dirty="0"/>
          </a:p>
        </p:txBody>
      </p:sp>
      <p:sp>
        <p:nvSpPr>
          <p:cNvPr id="12" name="正方形/長方形 11"/>
          <p:cNvSpPr/>
          <p:nvPr/>
        </p:nvSpPr>
        <p:spPr>
          <a:xfrm>
            <a:off x="206988" y="1234993"/>
            <a:ext cx="2492804" cy="400110"/>
          </a:xfrm>
          <a:prstGeom prst="rect">
            <a:avLst/>
          </a:prstGeom>
          <a:ln>
            <a:solidFill>
              <a:schemeClr val="tx1"/>
            </a:solidFill>
          </a:ln>
        </p:spPr>
        <p:txBody>
          <a:bodyPr wrap="square">
            <a:spAutoFit/>
          </a:bodyPr>
          <a:lstStyle/>
          <a:p>
            <a:r>
              <a:rPr lang="ja-JP" altLang="en-US" sz="2000" dirty="0">
                <a:latin typeface="+mj-ea"/>
              </a:rPr>
              <a:t>評価方法と評価項目</a:t>
            </a:r>
            <a:endParaRPr lang="en-US" altLang="ja-JP" sz="2000" dirty="0">
              <a:latin typeface="+mj-ea"/>
            </a:endParaRPr>
          </a:p>
        </p:txBody>
      </p:sp>
      <p:sp>
        <p:nvSpPr>
          <p:cNvPr id="15" name="正方形/長方形 14"/>
          <p:cNvSpPr/>
          <p:nvPr/>
        </p:nvSpPr>
        <p:spPr>
          <a:xfrm>
            <a:off x="179512" y="1657969"/>
            <a:ext cx="3106388" cy="1892826"/>
          </a:xfrm>
          <a:prstGeom prst="rect">
            <a:avLst/>
          </a:prstGeom>
        </p:spPr>
        <p:txBody>
          <a:bodyPr wrap="square">
            <a:spAutoFit/>
          </a:bodyPr>
          <a:lstStyle/>
          <a:p>
            <a:pPr marL="185738" indent="-185738"/>
            <a:r>
              <a:rPr lang="ja-JP" altLang="en-US" sz="1400" dirty="0"/>
              <a:t>（ア）測定データの経年的な推移（長期的及び短期的な変動等）から、環境基準値を超過する可能性が十分低いと考えられること</a:t>
            </a:r>
            <a:endParaRPr lang="en-US" altLang="ja-JP" sz="1400" dirty="0"/>
          </a:p>
          <a:p>
            <a:pPr>
              <a:spcBef>
                <a:spcPts val="600"/>
              </a:spcBef>
            </a:pPr>
            <a:r>
              <a:rPr lang="ja-JP" altLang="en-US" sz="1400" dirty="0"/>
              <a:t>　</a:t>
            </a:r>
            <a:r>
              <a:rPr lang="ja-JP" altLang="en-US" sz="1400" u="sng" dirty="0"/>
              <a:t>・長期的評価</a:t>
            </a:r>
            <a:endParaRPr lang="en-US" altLang="ja-JP" sz="1400" u="sng" dirty="0"/>
          </a:p>
          <a:p>
            <a:pPr marL="357188" indent="-357188"/>
            <a:r>
              <a:rPr lang="ja-JP" altLang="en-US" sz="1400" dirty="0"/>
              <a:t>　　　</a:t>
            </a:r>
            <a:r>
              <a:rPr lang="en-US" altLang="ja-JP" sz="1400" dirty="0"/>
              <a:t>NO298</a:t>
            </a:r>
            <a:r>
              <a:rPr lang="ja-JP" altLang="en-US" sz="1400" dirty="0"/>
              <a:t>％値及び</a:t>
            </a:r>
            <a:r>
              <a:rPr lang="en-US" altLang="ja-JP" sz="1400" dirty="0"/>
              <a:t>SPM2</a:t>
            </a:r>
            <a:r>
              <a:rPr lang="ja-JP" altLang="en-US" sz="1400" dirty="0"/>
              <a:t>％除外値等は減少傾向または横ばい</a:t>
            </a:r>
          </a:p>
          <a:p>
            <a:r>
              <a:rPr lang="ja-JP" altLang="en-US" sz="1400" dirty="0"/>
              <a:t>　</a:t>
            </a:r>
            <a:r>
              <a:rPr lang="ja-JP" altLang="en-US" sz="1400" u="sng" dirty="0"/>
              <a:t>・短期的評価</a:t>
            </a:r>
          </a:p>
        </p:txBody>
      </p:sp>
      <p:sp>
        <p:nvSpPr>
          <p:cNvPr id="16" name="正方形/長方形 15"/>
          <p:cNvSpPr/>
          <p:nvPr/>
        </p:nvSpPr>
        <p:spPr>
          <a:xfrm>
            <a:off x="206988" y="4541832"/>
            <a:ext cx="2936621" cy="1384995"/>
          </a:xfrm>
          <a:prstGeom prst="rect">
            <a:avLst/>
          </a:prstGeom>
        </p:spPr>
        <p:txBody>
          <a:bodyPr wrap="square">
            <a:spAutoFit/>
          </a:bodyPr>
          <a:lstStyle/>
          <a:p>
            <a:endParaRPr lang="en-US" altLang="ja-JP" sz="1400" dirty="0">
              <a:solidFill>
                <a:srgbClr val="000000"/>
              </a:solidFill>
              <a:latin typeface="ＭＳＰゴシック"/>
            </a:endParaRPr>
          </a:p>
          <a:p>
            <a:pPr marL="185738" indent="-185738"/>
            <a:r>
              <a:rPr lang="ja-JP" altLang="en-US" sz="1400" dirty="0">
                <a:solidFill>
                  <a:srgbClr val="000000"/>
                </a:solidFill>
                <a:latin typeface="ＭＳＰゴシック"/>
              </a:rPr>
              <a:t>（イ）</a:t>
            </a:r>
            <a:r>
              <a:rPr lang="ja-JP" altLang="en-US" sz="1400" dirty="0">
                <a:latin typeface="ＭＳＰゴシック"/>
              </a:rPr>
              <a:t>自動車からの排出量</a:t>
            </a:r>
            <a:r>
              <a:rPr lang="ja-JP" altLang="en-US" sz="1400" dirty="0">
                <a:solidFill>
                  <a:srgbClr val="000000"/>
                </a:solidFill>
                <a:latin typeface="ＭＳＰゴシック"/>
              </a:rPr>
              <a:t>が低減傾向または横ばいであるか、少なくとも現状の変化が継続した場合に、環境基準値を超過する状況まで悪化すると考えられないこと</a:t>
            </a:r>
            <a:endParaRPr lang="ja-JP" altLang="en-US" sz="1400" dirty="0"/>
          </a:p>
        </p:txBody>
      </p:sp>
    </p:spTree>
    <p:extLst>
      <p:ext uri="{BB962C8B-B14F-4D97-AF65-F5344CB8AC3E}">
        <p14:creationId xmlns:p14="http://schemas.microsoft.com/office/powerpoint/2010/main" val="31187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4</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57616" y="75114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pic>
        <p:nvPicPr>
          <p:cNvPr id="3" name="図 2"/>
          <p:cNvPicPr>
            <a:picLocks noChangeAspect="1"/>
          </p:cNvPicPr>
          <p:nvPr/>
        </p:nvPicPr>
        <p:blipFill>
          <a:blip r:embed="rId2"/>
          <a:stretch>
            <a:fillRect/>
          </a:stretch>
        </p:blipFill>
        <p:spPr>
          <a:xfrm>
            <a:off x="758885" y="1252228"/>
            <a:ext cx="7859671" cy="5188469"/>
          </a:xfrm>
          <a:prstGeom prst="rect">
            <a:avLst/>
          </a:prstGeom>
          <a:ln w="6350" cmpd="sng">
            <a:solidFill>
              <a:schemeClr val="tx1"/>
            </a:solidFill>
          </a:ln>
        </p:spPr>
      </p:pic>
    </p:spTree>
    <p:extLst>
      <p:ext uri="{BB962C8B-B14F-4D97-AF65-F5344CB8AC3E}">
        <p14:creationId xmlns:p14="http://schemas.microsoft.com/office/powerpoint/2010/main" val="305297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5</a:t>
            </a:fld>
            <a:endParaRPr kumimoji="1" lang="ja-JP" altLang="en-US" sz="1600" dirty="0"/>
          </a:p>
        </p:txBody>
      </p:sp>
      <p:sp>
        <p:nvSpPr>
          <p:cNvPr id="7" name="テキスト ボックス 6"/>
          <p:cNvSpPr txBox="1"/>
          <p:nvPr/>
        </p:nvSpPr>
        <p:spPr>
          <a:xfrm>
            <a:off x="4067944" y="6514480"/>
            <a:ext cx="4662518" cy="253916"/>
          </a:xfrm>
          <a:prstGeom prst="rect">
            <a:avLst/>
          </a:prstGeom>
          <a:noFill/>
        </p:spPr>
        <p:txBody>
          <a:bodyPr wrap="square" rtlCol="0">
            <a:spAutoFit/>
          </a:bodyPr>
          <a:lstStyle/>
          <a:p>
            <a:pPr algn="ctr"/>
            <a:r>
              <a:rPr lang="en-US" altLang="ja-JP" sz="1050" dirty="0"/>
              <a:t>【</a:t>
            </a:r>
            <a:r>
              <a:rPr lang="ja-JP" altLang="en-US" sz="1050" dirty="0"/>
              <a:t>出典</a:t>
            </a:r>
            <a:r>
              <a:rPr lang="en-US" altLang="ja-JP" sz="1050" dirty="0"/>
              <a:t>】</a:t>
            </a:r>
            <a:r>
              <a:rPr lang="ja-JP" altLang="en-US" sz="1050" dirty="0"/>
              <a:t>自動車排出ガス総合対策小委員会</a:t>
            </a:r>
            <a:r>
              <a:rPr lang="en-US" altLang="ja-JP" sz="1050" dirty="0"/>
              <a:t>(</a:t>
            </a:r>
            <a:r>
              <a:rPr lang="ja-JP" altLang="en-US" sz="1050" dirty="0"/>
              <a:t>第</a:t>
            </a:r>
            <a:r>
              <a:rPr lang="en-US" altLang="ja-JP" sz="1050" dirty="0"/>
              <a:t>14</a:t>
            </a:r>
            <a:r>
              <a:rPr lang="ja-JP" altLang="en-US" sz="1050" dirty="0"/>
              <a:t>回、</a:t>
            </a:r>
            <a:r>
              <a:rPr lang="en-US" altLang="ja-JP" sz="1050" dirty="0"/>
              <a:t>R3.10.29)</a:t>
            </a:r>
            <a:r>
              <a:rPr lang="ja-JP" altLang="en-US" sz="1050" dirty="0"/>
              <a:t>資料</a:t>
            </a:r>
            <a:r>
              <a:rPr lang="en-US" altLang="ja-JP" sz="1050" dirty="0"/>
              <a:t>2-1</a:t>
            </a:r>
            <a:r>
              <a:rPr lang="ja-JP" altLang="en-US" sz="1050" dirty="0"/>
              <a:t>より抜粋</a:t>
            </a:r>
            <a:endParaRPr lang="en-US" altLang="ja-JP" sz="105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07504" y="738879"/>
            <a:ext cx="8460940" cy="400110"/>
          </a:xfrm>
          <a:prstGeom prst="rect">
            <a:avLst/>
          </a:prstGeom>
        </p:spPr>
        <p:txBody>
          <a:bodyPr wrap="square">
            <a:spAutoFit/>
          </a:bodyPr>
          <a:lstStyle/>
          <a:p>
            <a:r>
              <a:rPr lang="ja-JP" altLang="en-US" sz="2000" dirty="0">
                <a:latin typeface="+mj-ea"/>
              </a:rPr>
              <a:t>①常時監視測定局における継続的・安定的な環境基準達成に係る評価</a:t>
            </a:r>
            <a:endParaRPr lang="ja-JP" altLang="en-US" sz="2000" dirty="0"/>
          </a:p>
        </p:txBody>
      </p:sp>
      <p:sp>
        <p:nvSpPr>
          <p:cNvPr id="13" name="正方形/長方形 12"/>
          <p:cNvSpPr/>
          <p:nvPr/>
        </p:nvSpPr>
        <p:spPr>
          <a:xfrm>
            <a:off x="237074" y="1235808"/>
            <a:ext cx="1310590" cy="400110"/>
          </a:xfrm>
          <a:prstGeom prst="rect">
            <a:avLst/>
          </a:prstGeom>
          <a:ln>
            <a:solidFill>
              <a:schemeClr val="tx1"/>
            </a:solidFill>
          </a:ln>
        </p:spPr>
        <p:txBody>
          <a:bodyPr wrap="square">
            <a:spAutoFit/>
          </a:bodyPr>
          <a:lstStyle/>
          <a:p>
            <a:r>
              <a:rPr lang="ja-JP" altLang="en-US" sz="2000" dirty="0">
                <a:latin typeface="+mj-ea"/>
              </a:rPr>
              <a:t>評価結果</a:t>
            </a:r>
            <a:endParaRPr lang="en-US" altLang="ja-JP" sz="2000" dirty="0">
              <a:latin typeface="+mj-ea"/>
            </a:endParaRPr>
          </a:p>
        </p:txBody>
      </p:sp>
      <p:pic>
        <p:nvPicPr>
          <p:cNvPr id="14" name="図 13"/>
          <p:cNvPicPr>
            <a:picLocks noChangeAspect="1"/>
          </p:cNvPicPr>
          <p:nvPr/>
        </p:nvPicPr>
        <p:blipFill>
          <a:blip r:embed="rId2"/>
          <a:stretch>
            <a:fillRect/>
          </a:stretch>
        </p:blipFill>
        <p:spPr>
          <a:xfrm>
            <a:off x="3419872" y="1138972"/>
            <a:ext cx="5454904" cy="2595821"/>
          </a:xfrm>
          <a:prstGeom prst="rect">
            <a:avLst/>
          </a:prstGeom>
        </p:spPr>
      </p:pic>
      <p:pic>
        <p:nvPicPr>
          <p:cNvPr id="3" name="図 2"/>
          <p:cNvPicPr>
            <a:picLocks noChangeAspect="1"/>
          </p:cNvPicPr>
          <p:nvPr/>
        </p:nvPicPr>
        <p:blipFill rotWithShape="1">
          <a:blip r:embed="rId3"/>
          <a:srcRect l="16592" t="27714" r="5828" b="16020"/>
          <a:stretch/>
        </p:blipFill>
        <p:spPr>
          <a:xfrm>
            <a:off x="3275856" y="3739458"/>
            <a:ext cx="5760851" cy="2749966"/>
          </a:xfrm>
          <a:prstGeom prst="rect">
            <a:avLst/>
          </a:prstGeom>
        </p:spPr>
      </p:pic>
      <p:sp>
        <p:nvSpPr>
          <p:cNvPr id="15" name="正方形/長方形 14"/>
          <p:cNvSpPr/>
          <p:nvPr/>
        </p:nvSpPr>
        <p:spPr>
          <a:xfrm>
            <a:off x="239690" y="1643376"/>
            <a:ext cx="3065996" cy="2754600"/>
          </a:xfrm>
          <a:prstGeom prst="rect">
            <a:avLst/>
          </a:prstGeom>
        </p:spPr>
        <p:txBody>
          <a:bodyPr wrap="square">
            <a:spAutoFit/>
          </a:bodyPr>
          <a:lstStyle/>
          <a:p>
            <a:pPr marL="185738" indent="-185738">
              <a:spcAft>
                <a:spcPts val="600"/>
              </a:spcAft>
            </a:pPr>
            <a:r>
              <a:rPr lang="ja-JP" altLang="en-US" sz="1400" dirty="0">
                <a:latin typeface="+mn-ea"/>
              </a:rPr>
              <a:t>（ア）環境基準値を超過する可能性が十分低いと考えられること</a:t>
            </a:r>
          </a:p>
          <a:p>
            <a:r>
              <a:rPr lang="ja-JP" altLang="en-US" sz="1400" dirty="0"/>
              <a:t>  </a:t>
            </a:r>
            <a:r>
              <a:rPr lang="ja-JP" altLang="en-US" sz="1400" u="sng" dirty="0"/>
              <a:t>・長期的評価</a:t>
            </a:r>
            <a:endParaRPr lang="en-US" altLang="ja-JP" sz="1400" u="sng" dirty="0"/>
          </a:p>
          <a:p>
            <a:pPr marL="185738" indent="-185738"/>
            <a:r>
              <a:rPr lang="ja-JP" altLang="en-US" sz="1400" dirty="0"/>
              <a:t>　　</a:t>
            </a:r>
            <a:r>
              <a:rPr lang="en-US" altLang="ja-JP" sz="1400" dirty="0"/>
              <a:t>NO</a:t>
            </a:r>
            <a:r>
              <a:rPr lang="en-US" altLang="ja-JP" sz="1050" dirty="0"/>
              <a:t>2</a:t>
            </a:r>
            <a:r>
              <a:rPr lang="ja-JP" altLang="en-US" sz="1400" dirty="0" err="1"/>
              <a:t>、</a:t>
            </a:r>
            <a:r>
              <a:rPr lang="en-US" altLang="ja-JP" sz="1400" dirty="0"/>
              <a:t>SPM</a:t>
            </a:r>
            <a:r>
              <a:rPr lang="ja-JP" altLang="en-US" sz="1400" dirty="0"/>
              <a:t>ともに濃度は減少傾向にある。</a:t>
            </a:r>
            <a:endParaRPr lang="en-US" altLang="ja-JP" sz="1400" dirty="0"/>
          </a:p>
          <a:p>
            <a:r>
              <a:rPr lang="ja-JP" altLang="en-US" sz="1400" dirty="0"/>
              <a:t>  </a:t>
            </a:r>
            <a:r>
              <a:rPr lang="ja-JP" altLang="en-US" sz="1400" u="sng" dirty="0"/>
              <a:t>・短期的評価</a:t>
            </a:r>
            <a:endParaRPr lang="en-US" altLang="ja-JP" sz="1400" u="sng" dirty="0"/>
          </a:p>
          <a:p>
            <a:pPr marL="85725" indent="-85725"/>
            <a:r>
              <a:rPr lang="ja-JP" altLang="en-US" sz="1400" dirty="0"/>
              <a:t>　　</a:t>
            </a:r>
            <a:r>
              <a:rPr lang="en-US" altLang="ja-JP" sz="1400" dirty="0"/>
              <a:t>NO</a:t>
            </a:r>
            <a:r>
              <a:rPr lang="en-US" altLang="ja-JP" sz="1050" dirty="0"/>
              <a:t>2</a:t>
            </a:r>
            <a:r>
              <a:rPr lang="en-US" altLang="ja-JP" sz="1400" dirty="0"/>
              <a:t>98</a:t>
            </a:r>
            <a:r>
              <a:rPr lang="ja-JP" altLang="en-US" sz="1400" dirty="0"/>
              <a:t>％値は、</a:t>
            </a:r>
            <a:r>
              <a:rPr lang="ja-JP" altLang="en-US" sz="1400" dirty="0">
                <a:solidFill>
                  <a:srgbClr val="FF0000"/>
                </a:solidFill>
              </a:rPr>
              <a:t>一局（東京都の松原橋局）を除いて、</a:t>
            </a:r>
            <a:r>
              <a:rPr lang="ja-JP" altLang="en-US" sz="1400" dirty="0"/>
              <a:t>至近</a:t>
            </a:r>
            <a:r>
              <a:rPr lang="en-US" altLang="ja-JP" sz="1400" dirty="0"/>
              <a:t>3</a:t>
            </a:r>
            <a:r>
              <a:rPr lang="ja-JP" altLang="en-US" sz="1400" dirty="0"/>
              <a:t>年度の平均値が</a:t>
            </a:r>
            <a:r>
              <a:rPr lang="en-US" altLang="ja-JP" sz="1400" dirty="0"/>
              <a:t>0.055ppm</a:t>
            </a:r>
            <a:r>
              <a:rPr lang="ja-JP" altLang="en-US" sz="1400" dirty="0"/>
              <a:t>以下である（右図）。</a:t>
            </a:r>
            <a:endParaRPr lang="en-US" altLang="ja-JP" sz="1400" dirty="0"/>
          </a:p>
          <a:p>
            <a:pPr marL="85725" indent="-85725"/>
            <a:r>
              <a:rPr lang="ja-JP" altLang="en-US" sz="1400" dirty="0"/>
              <a:t>　　</a:t>
            </a:r>
            <a:r>
              <a:rPr lang="en-US" altLang="ja-JP" sz="1400" dirty="0"/>
              <a:t>SPM2</a:t>
            </a:r>
            <a:r>
              <a:rPr lang="ja-JP" altLang="en-US" sz="1400" dirty="0"/>
              <a:t>％除外値は、全局で至近</a:t>
            </a:r>
            <a:r>
              <a:rPr lang="en-US" altLang="ja-JP" sz="1400" dirty="0"/>
              <a:t>3</a:t>
            </a:r>
            <a:r>
              <a:rPr lang="ja-JP" altLang="en-US" sz="1400" dirty="0"/>
              <a:t>年度の平均値が</a:t>
            </a:r>
            <a:r>
              <a:rPr lang="en-US" altLang="ja-JP" sz="1400" dirty="0"/>
              <a:t>0.080mg/m3</a:t>
            </a:r>
            <a:r>
              <a:rPr lang="ja-JP" altLang="en-US" sz="1400" dirty="0"/>
              <a:t>以下である。</a:t>
            </a:r>
            <a:endParaRPr lang="en-US" altLang="ja-JP" sz="1400" dirty="0"/>
          </a:p>
        </p:txBody>
      </p:sp>
      <p:sp>
        <p:nvSpPr>
          <p:cNvPr id="9" name="正方形/長方形 8"/>
          <p:cNvSpPr/>
          <p:nvPr/>
        </p:nvSpPr>
        <p:spPr>
          <a:xfrm>
            <a:off x="269521" y="4474531"/>
            <a:ext cx="3006335" cy="1461939"/>
          </a:xfrm>
          <a:prstGeom prst="rect">
            <a:avLst/>
          </a:prstGeom>
        </p:spPr>
        <p:txBody>
          <a:bodyPr wrap="square">
            <a:spAutoFit/>
          </a:bodyPr>
          <a:lstStyle/>
          <a:p>
            <a:pPr>
              <a:spcAft>
                <a:spcPts val="600"/>
              </a:spcAft>
            </a:pPr>
            <a:r>
              <a:rPr lang="ja-JP" altLang="en-US" sz="1400" dirty="0"/>
              <a:t>（イ）自動車からの排出量</a:t>
            </a:r>
            <a:endParaRPr lang="en-US" altLang="ja-JP" sz="1400" dirty="0"/>
          </a:p>
          <a:p>
            <a:pPr marL="85725" indent="-85725"/>
            <a:r>
              <a:rPr lang="ja-JP" altLang="en-US" sz="1400" dirty="0"/>
              <a:t>　　</a:t>
            </a:r>
            <a:r>
              <a:rPr lang="en-US" altLang="ja-JP" sz="1400" dirty="0"/>
              <a:t>NO</a:t>
            </a:r>
            <a:r>
              <a:rPr lang="en-US" altLang="ja-JP" sz="1050" dirty="0"/>
              <a:t>X</a:t>
            </a:r>
            <a:r>
              <a:rPr lang="ja-JP" altLang="en-US" sz="1400" dirty="0"/>
              <a:t>・</a:t>
            </a:r>
            <a:r>
              <a:rPr lang="en-US" altLang="ja-JP" sz="1400" dirty="0"/>
              <a:t>PM</a:t>
            </a:r>
            <a:r>
              <a:rPr lang="ja-JP" altLang="en-US" sz="1400" dirty="0"/>
              <a:t>排出量は、８都府県いずれにおいても減少傾向にある。</a:t>
            </a:r>
          </a:p>
          <a:p>
            <a:pPr marL="85725" indent="-85725"/>
            <a:r>
              <a:rPr lang="ja-JP" altLang="en-US" sz="1400" dirty="0"/>
              <a:t>　　例えば、大阪・兵庫圏において、令和</a:t>
            </a:r>
            <a:r>
              <a:rPr lang="en-US" altLang="ja-JP" sz="1400" dirty="0"/>
              <a:t>2</a:t>
            </a:r>
            <a:r>
              <a:rPr lang="ja-JP" altLang="en-US" sz="1400" dirty="0"/>
              <a:t>年度の</a:t>
            </a:r>
            <a:r>
              <a:rPr lang="en-US" altLang="ja-JP" sz="1400" dirty="0"/>
              <a:t>NO</a:t>
            </a:r>
            <a:r>
              <a:rPr lang="en-US" altLang="ja-JP" sz="1050" dirty="0"/>
              <a:t>X</a:t>
            </a:r>
            <a:r>
              <a:rPr lang="ja-JP" altLang="en-US" sz="1400" dirty="0"/>
              <a:t>排出量は</a:t>
            </a:r>
            <a:r>
              <a:rPr lang="en-US" altLang="ja-JP" sz="1400" dirty="0"/>
              <a:t>54.1%</a:t>
            </a:r>
            <a:r>
              <a:rPr lang="ja-JP" altLang="en-US" sz="1400" dirty="0"/>
              <a:t>減少した（右図）。</a:t>
            </a:r>
          </a:p>
        </p:txBody>
      </p:sp>
    </p:spTree>
    <p:extLst>
      <p:ext uri="{BB962C8B-B14F-4D97-AF65-F5344CB8AC3E}">
        <p14:creationId xmlns:p14="http://schemas.microsoft.com/office/powerpoint/2010/main" val="160671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6</a:t>
            </a:fld>
            <a:endParaRPr kumimoji="1" lang="ja-JP" altLang="en-US" sz="1600" dirty="0"/>
          </a:p>
        </p:txBody>
      </p:sp>
      <p:sp>
        <p:nvSpPr>
          <p:cNvPr id="7" name="テキスト ボックス 6"/>
          <p:cNvSpPr txBox="1"/>
          <p:nvPr/>
        </p:nvSpPr>
        <p:spPr>
          <a:xfrm>
            <a:off x="3575464" y="6440697"/>
            <a:ext cx="5538313"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12</a:t>
            </a:r>
            <a:r>
              <a:rPr lang="ja-JP" altLang="en-US" sz="1200" dirty="0"/>
              <a:t>回、</a:t>
            </a:r>
            <a:r>
              <a:rPr lang="en-US" altLang="ja-JP" sz="1200" dirty="0"/>
              <a:t>R2.9.10)</a:t>
            </a:r>
            <a:r>
              <a:rPr lang="ja-JP" altLang="en-US" sz="1200" dirty="0"/>
              <a:t>資料</a:t>
            </a:r>
            <a:r>
              <a:rPr lang="en-US" altLang="ja-JP" sz="1200" dirty="0"/>
              <a:t>3</a:t>
            </a:r>
            <a:r>
              <a:rPr lang="ja-JP" altLang="en-US" sz="1200" dirty="0"/>
              <a:t>より抜粋</a:t>
            </a:r>
            <a:endParaRPr lang="en-US" altLang="ja-JP" sz="1200" dirty="0"/>
          </a:p>
        </p:txBody>
      </p:sp>
      <p:pic>
        <p:nvPicPr>
          <p:cNvPr id="3" name="図 2"/>
          <p:cNvPicPr>
            <a:picLocks noChangeAspect="1"/>
          </p:cNvPicPr>
          <p:nvPr/>
        </p:nvPicPr>
        <p:blipFill>
          <a:blip r:embed="rId2"/>
          <a:stretch>
            <a:fillRect/>
          </a:stretch>
        </p:blipFill>
        <p:spPr>
          <a:xfrm>
            <a:off x="1034572" y="1692929"/>
            <a:ext cx="7037270" cy="4672011"/>
          </a:xfrm>
          <a:prstGeom prst="rect">
            <a:avLst/>
          </a:prstGeom>
          <a:ln w="6350">
            <a:solidFill>
              <a:schemeClr val="tx1"/>
            </a:solidFill>
          </a:ln>
        </p:spPr>
      </p:pic>
      <p:sp>
        <p:nvSpPr>
          <p:cNvPr id="9" name="楕円 8"/>
          <p:cNvSpPr/>
          <p:nvPr/>
        </p:nvSpPr>
        <p:spPr>
          <a:xfrm>
            <a:off x="5292080" y="5301208"/>
            <a:ext cx="1872208" cy="360040"/>
          </a:xfrm>
          <a:prstGeom prst="ellipse">
            <a:avLst/>
          </a:prstGeom>
          <a:noFill/>
          <a:ln w="158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正方形/長方形 16"/>
          <p:cNvSpPr/>
          <p:nvPr/>
        </p:nvSpPr>
        <p:spPr>
          <a:xfrm>
            <a:off x="424867" y="769338"/>
            <a:ext cx="8254050" cy="84783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srgbClr val="FF0000"/>
                </a:solidFill>
              </a:rPr>
              <a:t>８都府県において</a:t>
            </a:r>
            <a:r>
              <a:rPr lang="en-US" altLang="ja-JP" dirty="0">
                <a:solidFill>
                  <a:srgbClr val="FF0000"/>
                </a:solidFill>
              </a:rPr>
              <a:t>H19</a:t>
            </a:r>
            <a:r>
              <a:rPr lang="ja-JP" altLang="en-US" dirty="0">
                <a:solidFill>
                  <a:srgbClr val="FF0000"/>
                </a:solidFill>
              </a:rPr>
              <a:t>年度以降に環境基準を超過した測定局の中で、大阪府域の測定局（住之江交差点、今里交差点）は特に濃度が高いレベルにはない状況</a:t>
            </a:r>
            <a:endParaRPr kumimoji="1" lang="ja-JP" altLang="en-US" dirty="0">
              <a:solidFill>
                <a:srgbClr val="FF0000"/>
              </a:solidFill>
            </a:endParaRPr>
          </a:p>
        </p:txBody>
      </p:sp>
    </p:spTree>
    <p:extLst>
      <p:ext uri="{BB962C8B-B14F-4D97-AF65-F5344CB8AC3E}">
        <p14:creationId xmlns:p14="http://schemas.microsoft.com/office/powerpoint/2010/main" val="417115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7</a:t>
            </a:fld>
            <a:endParaRPr kumimoji="1" lang="ja-JP" altLang="en-US" sz="1600" dirty="0"/>
          </a:p>
        </p:txBody>
      </p:sp>
      <p:sp>
        <p:nvSpPr>
          <p:cNvPr id="7" name="テキスト ボックス 6"/>
          <p:cNvSpPr txBox="1"/>
          <p:nvPr/>
        </p:nvSpPr>
        <p:spPr>
          <a:xfrm>
            <a:off x="3275856" y="6517055"/>
            <a:ext cx="6056472" cy="253916"/>
          </a:xfrm>
          <a:prstGeom prst="rect">
            <a:avLst/>
          </a:prstGeom>
          <a:noFill/>
        </p:spPr>
        <p:txBody>
          <a:bodyPr wrap="square" rtlCol="0">
            <a:spAutoFit/>
          </a:bodyPr>
          <a:lstStyle/>
          <a:p>
            <a:pPr algn="ctr"/>
            <a:r>
              <a:rPr lang="en-US" altLang="ja-JP" sz="1050" dirty="0"/>
              <a:t>【</a:t>
            </a:r>
            <a:r>
              <a:rPr lang="ja-JP" altLang="en-US" sz="1050" dirty="0"/>
              <a:t>出典</a:t>
            </a:r>
            <a:r>
              <a:rPr lang="en-US" altLang="ja-JP" sz="1050" dirty="0"/>
              <a:t>】</a:t>
            </a:r>
            <a:r>
              <a:rPr lang="ja-JP" altLang="en-US" sz="1050" dirty="0"/>
              <a:t>自動車排出ガス総合対策小委員会</a:t>
            </a:r>
            <a:r>
              <a:rPr lang="en-US" altLang="ja-JP" sz="1050" dirty="0"/>
              <a:t>(</a:t>
            </a:r>
            <a:r>
              <a:rPr lang="ja-JP" altLang="en-US" sz="1050" dirty="0"/>
              <a:t>第</a:t>
            </a:r>
            <a:r>
              <a:rPr lang="en-US" altLang="ja-JP" sz="1050" dirty="0"/>
              <a:t>14</a:t>
            </a:r>
            <a:r>
              <a:rPr lang="ja-JP" altLang="en-US" sz="1050" dirty="0"/>
              <a:t>回、</a:t>
            </a:r>
            <a:r>
              <a:rPr lang="en-US" altLang="ja-JP" sz="1050" dirty="0"/>
              <a:t>R3.10.29)</a:t>
            </a:r>
            <a:r>
              <a:rPr lang="ja-JP" altLang="en-US" sz="1050" dirty="0"/>
              <a:t>資料</a:t>
            </a:r>
            <a:r>
              <a:rPr lang="en-US" altLang="ja-JP" sz="1050" dirty="0"/>
              <a:t>2-1</a:t>
            </a:r>
            <a:r>
              <a:rPr lang="ja-JP" altLang="en-US" sz="1050" dirty="0"/>
              <a:t>及び</a:t>
            </a:r>
            <a:r>
              <a:rPr lang="en-US" altLang="ja-JP" sz="1050" dirty="0"/>
              <a:t>2-2</a:t>
            </a:r>
            <a:r>
              <a:rPr lang="ja-JP" altLang="en-US" sz="1050" dirty="0"/>
              <a:t>をもとに作成</a:t>
            </a:r>
            <a:endParaRPr lang="en-US" altLang="ja-JP" sz="1050" dirty="0"/>
          </a:p>
        </p:txBody>
      </p:sp>
      <p:sp>
        <p:nvSpPr>
          <p:cNvPr id="10" name="正方形/長方形 9">
            <a:extLst>
              <a:ext uri="{FF2B5EF4-FFF2-40B4-BE49-F238E27FC236}">
                <a16:creationId xmlns:a16="http://schemas.microsoft.com/office/drawing/2014/main" id="{66EBB74E-44DE-4F95-BF91-96149E61E305}"/>
              </a:ext>
            </a:extLst>
          </p:cNvPr>
          <p:cNvSpPr/>
          <p:nvPr/>
        </p:nvSpPr>
        <p:spPr>
          <a:xfrm>
            <a:off x="171964" y="746437"/>
            <a:ext cx="4218849" cy="400110"/>
          </a:xfrm>
          <a:prstGeom prst="rect">
            <a:avLst/>
          </a:prstGeom>
        </p:spPr>
        <p:txBody>
          <a:bodyPr wrap="square">
            <a:spAutoFit/>
          </a:bodyPr>
          <a:lstStyle/>
          <a:p>
            <a:r>
              <a:rPr lang="ja-JP" altLang="en-US" sz="2000" dirty="0">
                <a:latin typeface="+mj-ea"/>
              </a:rPr>
              <a:t>②対策地域全体における面的評価</a:t>
            </a:r>
            <a:endParaRPr lang="ja-JP" altLang="en-US" sz="2000" dirty="0"/>
          </a:p>
        </p:txBody>
      </p:sp>
      <p:sp>
        <p:nvSpPr>
          <p:cNvPr id="12" name="正方形/長方形 11"/>
          <p:cNvSpPr/>
          <p:nvPr/>
        </p:nvSpPr>
        <p:spPr>
          <a:xfrm>
            <a:off x="503388" y="1593896"/>
            <a:ext cx="1634000" cy="338554"/>
          </a:xfrm>
          <a:prstGeom prst="rect">
            <a:avLst/>
          </a:prstGeom>
          <a:ln>
            <a:solidFill>
              <a:schemeClr val="tx1"/>
            </a:solidFill>
          </a:ln>
        </p:spPr>
        <p:txBody>
          <a:bodyPr wrap="square">
            <a:spAutoFit/>
          </a:bodyPr>
          <a:lstStyle/>
          <a:p>
            <a:pPr algn="ctr"/>
            <a:r>
              <a:rPr lang="ja-JP" altLang="en-US" sz="1600" dirty="0">
                <a:latin typeface="+mj-ea"/>
              </a:rPr>
              <a:t>数値計算</a:t>
            </a:r>
            <a:endParaRPr lang="en-US" altLang="ja-JP" sz="1600" dirty="0">
              <a:latin typeface="+mj-ea"/>
            </a:endParaRPr>
          </a:p>
        </p:txBody>
      </p:sp>
      <p:pic>
        <p:nvPicPr>
          <p:cNvPr id="3" name="図 2"/>
          <p:cNvPicPr>
            <a:picLocks noChangeAspect="1"/>
          </p:cNvPicPr>
          <p:nvPr/>
        </p:nvPicPr>
        <p:blipFill rotWithShape="1">
          <a:blip r:embed="rId3"/>
          <a:srcRect l="53760" t="48235" b="2261"/>
          <a:stretch/>
        </p:blipFill>
        <p:spPr>
          <a:xfrm>
            <a:off x="1375378" y="1960970"/>
            <a:ext cx="2157240" cy="1437617"/>
          </a:xfrm>
          <a:prstGeom prst="rect">
            <a:avLst/>
          </a:prstGeom>
          <a:ln w="0">
            <a:solidFill>
              <a:schemeClr val="bg1"/>
            </a:solidFill>
          </a:ln>
        </p:spPr>
      </p:pic>
      <p:sp>
        <p:nvSpPr>
          <p:cNvPr id="9" name="正方形/長方形 8"/>
          <p:cNvSpPr/>
          <p:nvPr/>
        </p:nvSpPr>
        <p:spPr>
          <a:xfrm>
            <a:off x="1477357" y="3369422"/>
            <a:ext cx="1537600" cy="276999"/>
          </a:xfrm>
          <a:prstGeom prst="rect">
            <a:avLst/>
          </a:prstGeom>
        </p:spPr>
        <p:txBody>
          <a:bodyPr wrap="none">
            <a:spAutoFit/>
          </a:bodyPr>
          <a:lstStyle/>
          <a:p>
            <a:r>
              <a:rPr lang="ja-JP" altLang="en-US" sz="1200" dirty="0">
                <a:latin typeface="ＭＳＰゴシック"/>
              </a:rPr>
              <a:t>道路沿道：</a:t>
            </a:r>
            <a:r>
              <a:rPr lang="en-US" altLang="ja-JP" sz="1200" dirty="0">
                <a:latin typeface="Calibri" panose="020F0502020204030204" pitchFamily="34" charset="0"/>
              </a:rPr>
              <a:t>1,400</a:t>
            </a:r>
            <a:r>
              <a:rPr lang="ja-JP" altLang="en-US" sz="1200" dirty="0">
                <a:latin typeface="ＭＳＰゴシック"/>
              </a:rPr>
              <a:t>万点</a:t>
            </a:r>
            <a:endParaRPr lang="ja-JP" altLang="en-US" sz="1200" dirty="0"/>
          </a:p>
        </p:txBody>
      </p:sp>
      <p:pic>
        <p:nvPicPr>
          <p:cNvPr id="13" name="図 12"/>
          <p:cNvPicPr>
            <a:picLocks noChangeAspect="1"/>
          </p:cNvPicPr>
          <p:nvPr/>
        </p:nvPicPr>
        <p:blipFill rotWithShape="1">
          <a:blip r:embed="rId4"/>
          <a:srcRect t="11674"/>
          <a:stretch/>
        </p:blipFill>
        <p:spPr>
          <a:xfrm>
            <a:off x="3654669" y="1361597"/>
            <a:ext cx="5300367" cy="1503530"/>
          </a:xfrm>
          <a:prstGeom prst="rect">
            <a:avLst/>
          </a:prstGeom>
        </p:spPr>
      </p:pic>
      <p:sp>
        <p:nvSpPr>
          <p:cNvPr id="16" name="正方形/長方形 15"/>
          <p:cNvSpPr/>
          <p:nvPr/>
        </p:nvSpPr>
        <p:spPr>
          <a:xfrm>
            <a:off x="1274368" y="5323695"/>
            <a:ext cx="1707519" cy="461665"/>
          </a:xfrm>
          <a:prstGeom prst="rect">
            <a:avLst/>
          </a:prstGeom>
        </p:spPr>
        <p:txBody>
          <a:bodyPr wrap="none">
            <a:spAutoFit/>
          </a:bodyPr>
          <a:lstStyle/>
          <a:p>
            <a:r>
              <a:rPr lang="ja-JP" altLang="en-US" sz="1200" dirty="0">
                <a:latin typeface="ＭＳＰゴシック"/>
              </a:rPr>
              <a:t>（ア）自動測定（公定法）</a:t>
            </a:r>
            <a:endParaRPr lang="en-US" altLang="ja-JP" sz="1200" dirty="0">
              <a:latin typeface="ＭＳＰゴシック"/>
            </a:endParaRPr>
          </a:p>
          <a:p>
            <a:r>
              <a:rPr lang="ja-JP" altLang="en-US" sz="1200" dirty="0">
                <a:latin typeface="ＭＳＰゴシック"/>
              </a:rPr>
              <a:t>（イ）簡易測定</a:t>
            </a:r>
            <a:endParaRPr lang="ja-JP" altLang="en-US" sz="1200" dirty="0"/>
          </a:p>
        </p:txBody>
      </p:sp>
      <p:sp>
        <p:nvSpPr>
          <p:cNvPr id="17" name="正方形/長方形 16"/>
          <p:cNvSpPr/>
          <p:nvPr/>
        </p:nvSpPr>
        <p:spPr>
          <a:xfrm>
            <a:off x="470469" y="6259051"/>
            <a:ext cx="2541582" cy="338554"/>
          </a:xfrm>
          <a:prstGeom prst="rect">
            <a:avLst/>
          </a:prstGeom>
          <a:ln>
            <a:solidFill>
              <a:schemeClr val="tx1"/>
            </a:solidFill>
          </a:ln>
        </p:spPr>
        <p:txBody>
          <a:bodyPr wrap="square">
            <a:spAutoFit/>
          </a:bodyPr>
          <a:lstStyle/>
          <a:p>
            <a:r>
              <a:rPr lang="ja-JP" altLang="en-US" sz="1600" dirty="0">
                <a:latin typeface="+mj-ea"/>
              </a:rPr>
              <a:t>測定結果を踏まえた再判定</a:t>
            </a:r>
          </a:p>
        </p:txBody>
      </p:sp>
      <p:cxnSp>
        <p:nvCxnSpPr>
          <p:cNvPr id="19" name="直線矢印コネクタ 18"/>
          <p:cNvCxnSpPr>
            <a:endCxn id="35" idx="0"/>
          </p:cNvCxnSpPr>
          <p:nvPr/>
        </p:nvCxnSpPr>
        <p:spPr>
          <a:xfrm>
            <a:off x="1295097" y="1932450"/>
            <a:ext cx="0" cy="1736661"/>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295096" y="4158220"/>
            <a:ext cx="0" cy="814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rotWithShape="1">
          <a:blip r:embed="rId5"/>
          <a:srcRect r="13950"/>
          <a:stretch/>
        </p:blipFill>
        <p:spPr>
          <a:xfrm>
            <a:off x="3725503" y="5045555"/>
            <a:ext cx="2607731" cy="1376852"/>
          </a:xfrm>
          <a:prstGeom prst="rect">
            <a:avLst/>
          </a:prstGeom>
        </p:spPr>
      </p:pic>
      <p:pic>
        <p:nvPicPr>
          <p:cNvPr id="22" name="図 21"/>
          <p:cNvPicPr>
            <a:picLocks noChangeAspect="1"/>
          </p:cNvPicPr>
          <p:nvPr/>
        </p:nvPicPr>
        <p:blipFill>
          <a:blip r:embed="rId6"/>
          <a:stretch>
            <a:fillRect/>
          </a:stretch>
        </p:blipFill>
        <p:spPr>
          <a:xfrm>
            <a:off x="6468667" y="3136604"/>
            <a:ext cx="2510450" cy="1656964"/>
          </a:xfrm>
          <a:prstGeom prst="rect">
            <a:avLst/>
          </a:prstGeom>
          <a:ln w="6350">
            <a:solidFill>
              <a:schemeClr val="tx1"/>
            </a:solidFill>
          </a:ln>
        </p:spPr>
      </p:pic>
      <p:pic>
        <p:nvPicPr>
          <p:cNvPr id="23" name="図 22"/>
          <p:cNvPicPr>
            <a:picLocks noChangeAspect="1"/>
          </p:cNvPicPr>
          <p:nvPr/>
        </p:nvPicPr>
        <p:blipFill>
          <a:blip r:embed="rId7"/>
          <a:stretch>
            <a:fillRect/>
          </a:stretch>
        </p:blipFill>
        <p:spPr>
          <a:xfrm>
            <a:off x="3725504" y="3155319"/>
            <a:ext cx="2534803" cy="1656964"/>
          </a:xfrm>
          <a:prstGeom prst="rect">
            <a:avLst/>
          </a:prstGeom>
          <a:ln w="6350">
            <a:solidFill>
              <a:schemeClr val="tx1"/>
            </a:solidFill>
          </a:ln>
        </p:spPr>
      </p:pic>
      <p:sp>
        <p:nvSpPr>
          <p:cNvPr id="24" name="正方形/長方形 23"/>
          <p:cNvSpPr/>
          <p:nvPr/>
        </p:nvSpPr>
        <p:spPr>
          <a:xfrm>
            <a:off x="3647496" y="2940269"/>
            <a:ext cx="2476960" cy="276999"/>
          </a:xfrm>
          <a:prstGeom prst="rect">
            <a:avLst/>
          </a:prstGeom>
        </p:spPr>
        <p:txBody>
          <a:bodyPr wrap="none">
            <a:spAutoFit/>
          </a:bodyPr>
          <a:lstStyle/>
          <a:p>
            <a:r>
              <a:rPr lang="ja-JP" altLang="en-US" sz="1200" dirty="0">
                <a:latin typeface="ＭＳＰゴシック"/>
              </a:rPr>
              <a:t>（ア）自動測定地点（大阪府枚方市）</a:t>
            </a:r>
            <a:endParaRPr lang="en-US" altLang="ja-JP" sz="1200" dirty="0">
              <a:latin typeface="ＭＳＰゴシック"/>
            </a:endParaRPr>
          </a:p>
        </p:txBody>
      </p:sp>
      <p:sp>
        <p:nvSpPr>
          <p:cNvPr id="25" name="正方形/長方形 24"/>
          <p:cNvSpPr/>
          <p:nvPr/>
        </p:nvSpPr>
        <p:spPr>
          <a:xfrm>
            <a:off x="6386842" y="2902809"/>
            <a:ext cx="2465740" cy="276999"/>
          </a:xfrm>
          <a:prstGeom prst="rect">
            <a:avLst/>
          </a:prstGeom>
        </p:spPr>
        <p:txBody>
          <a:bodyPr wrap="none">
            <a:spAutoFit/>
          </a:bodyPr>
          <a:lstStyle/>
          <a:p>
            <a:r>
              <a:rPr lang="ja-JP" altLang="en-US" sz="1200" dirty="0">
                <a:latin typeface="ＭＳＰゴシック"/>
              </a:rPr>
              <a:t>（イ）簡易測定地点（大阪府枚方市）</a:t>
            </a:r>
            <a:endParaRPr lang="ja-JP" altLang="en-US" sz="1200" dirty="0"/>
          </a:p>
        </p:txBody>
      </p:sp>
      <p:sp>
        <p:nvSpPr>
          <p:cNvPr id="26" name="楕円 25"/>
          <p:cNvSpPr/>
          <p:nvPr/>
        </p:nvSpPr>
        <p:spPr>
          <a:xfrm>
            <a:off x="6983625" y="1318553"/>
            <a:ext cx="1997144" cy="1508273"/>
          </a:xfrm>
          <a:prstGeom prst="ellipse">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左カーブ矢印 26"/>
          <p:cNvSpPr/>
          <p:nvPr/>
        </p:nvSpPr>
        <p:spPr>
          <a:xfrm>
            <a:off x="8349719" y="1838096"/>
            <a:ext cx="489853" cy="112931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楕円 27"/>
          <p:cNvSpPr/>
          <p:nvPr/>
        </p:nvSpPr>
        <p:spPr>
          <a:xfrm>
            <a:off x="3452338" y="6062687"/>
            <a:ext cx="2971183" cy="426652"/>
          </a:xfrm>
          <a:prstGeom prst="ellipse">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正方形/長方形 32"/>
          <p:cNvSpPr/>
          <p:nvPr/>
        </p:nvSpPr>
        <p:spPr>
          <a:xfrm>
            <a:off x="3615991" y="4819322"/>
            <a:ext cx="1399742" cy="276999"/>
          </a:xfrm>
          <a:prstGeom prst="rect">
            <a:avLst/>
          </a:prstGeom>
        </p:spPr>
        <p:txBody>
          <a:bodyPr wrap="none">
            <a:spAutoFit/>
          </a:bodyPr>
          <a:lstStyle/>
          <a:p>
            <a:r>
              <a:rPr lang="ja-JP" altLang="en-US" sz="1200" dirty="0">
                <a:latin typeface="ＭＳＰゴシック"/>
              </a:rPr>
              <a:t>（ア）自動測定結果</a:t>
            </a:r>
            <a:endParaRPr lang="en-US" altLang="ja-JP" sz="1200" dirty="0">
              <a:latin typeface="ＭＳＰゴシック"/>
            </a:endParaRPr>
          </a:p>
        </p:txBody>
      </p:sp>
      <p:sp>
        <p:nvSpPr>
          <p:cNvPr id="35" name="フローチャート: 判断 34"/>
          <p:cNvSpPr/>
          <p:nvPr/>
        </p:nvSpPr>
        <p:spPr>
          <a:xfrm>
            <a:off x="406950" y="3669111"/>
            <a:ext cx="1776293" cy="489109"/>
          </a:xfrm>
          <a:prstGeom prst="flowChartDecision">
            <a:avLst/>
          </a:prstGeom>
          <a:ln>
            <a:solidFill>
              <a:schemeClr val="tx1"/>
            </a:solidFill>
          </a:ln>
        </p:spPr>
        <p:txBody>
          <a:bodyPr wrap="square" lIns="0" tIns="0" rIns="0" bIns="0">
            <a:spAutoFit/>
          </a:bodyPr>
          <a:lstStyle/>
          <a:p>
            <a:r>
              <a:rPr lang="ja-JP" altLang="en-US" sz="1600" dirty="0">
                <a:solidFill>
                  <a:schemeClr val="tx1"/>
                </a:solidFill>
                <a:latin typeface="+mj-ea"/>
              </a:rPr>
              <a:t>判定基準</a:t>
            </a:r>
          </a:p>
        </p:txBody>
      </p:sp>
      <p:sp>
        <p:nvSpPr>
          <p:cNvPr id="38" name="正方形/長方形 37"/>
          <p:cNvSpPr/>
          <p:nvPr/>
        </p:nvSpPr>
        <p:spPr>
          <a:xfrm>
            <a:off x="503388" y="4973116"/>
            <a:ext cx="1634000" cy="338554"/>
          </a:xfrm>
          <a:prstGeom prst="rect">
            <a:avLst/>
          </a:prstGeom>
          <a:ln>
            <a:solidFill>
              <a:schemeClr val="tx1"/>
            </a:solidFill>
          </a:ln>
        </p:spPr>
        <p:txBody>
          <a:bodyPr wrap="square">
            <a:spAutoFit/>
          </a:bodyPr>
          <a:lstStyle/>
          <a:p>
            <a:pPr algn="ctr"/>
            <a:r>
              <a:rPr lang="ja-JP" altLang="en-US" sz="1600" dirty="0">
                <a:latin typeface="+mj-ea"/>
              </a:rPr>
              <a:t>測定の実施</a:t>
            </a:r>
            <a:endParaRPr lang="en-US" altLang="ja-JP" sz="1600" dirty="0">
              <a:latin typeface="+mj-ea"/>
            </a:endParaRPr>
          </a:p>
        </p:txBody>
      </p:sp>
      <p:cxnSp>
        <p:nvCxnSpPr>
          <p:cNvPr id="40" name="直線矢印コネクタ 39"/>
          <p:cNvCxnSpPr/>
          <p:nvPr/>
        </p:nvCxnSpPr>
        <p:spPr>
          <a:xfrm>
            <a:off x="1295096" y="5311670"/>
            <a:ext cx="0" cy="9473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645665" y="4090353"/>
            <a:ext cx="723275" cy="307777"/>
          </a:xfrm>
          <a:prstGeom prst="rect">
            <a:avLst/>
          </a:prstGeom>
        </p:spPr>
        <p:txBody>
          <a:bodyPr wrap="none">
            <a:spAutoFit/>
          </a:bodyPr>
          <a:lstStyle/>
          <a:p>
            <a:r>
              <a:rPr lang="ja-JP" altLang="en-US" sz="1400" dirty="0">
                <a:solidFill>
                  <a:srgbClr val="FF0000"/>
                </a:solidFill>
                <a:latin typeface="ＭＳＰゴシック"/>
              </a:rPr>
              <a:t>非適合</a:t>
            </a:r>
            <a:endParaRPr lang="ja-JP" altLang="en-US" sz="1400" dirty="0">
              <a:solidFill>
                <a:srgbClr val="FF0000"/>
              </a:solidFill>
            </a:endParaRPr>
          </a:p>
        </p:txBody>
      </p:sp>
      <p:sp>
        <p:nvSpPr>
          <p:cNvPr id="47" name="正方形/長方形 46"/>
          <p:cNvSpPr/>
          <p:nvPr/>
        </p:nvSpPr>
        <p:spPr>
          <a:xfrm>
            <a:off x="5423710" y="1002922"/>
            <a:ext cx="3312368" cy="276999"/>
          </a:xfrm>
          <a:prstGeom prst="rect">
            <a:avLst/>
          </a:prstGeom>
          <a:ln>
            <a:noFill/>
          </a:ln>
        </p:spPr>
        <p:txBody>
          <a:bodyPr wrap="square">
            <a:spAutoFit/>
          </a:bodyPr>
          <a:lstStyle/>
          <a:p>
            <a:pPr algn="ctr"/>
            <a:r>
              <a:rPr lang="ja-JP" altLang="en-US" sz="1200" dirty="0">
                <a:latin typeface="+mj-ea"/>
              </a:rPr>
              <a:t>判定基準値が</a:t>
            </a:r>
            <a:r>
              <a:rPr lang="ja-JP" altLang="en-US" sz="1200" dirty="0">
                <a:solidFill>
                  <a:srgbClr val="FF0000"/>
                </a:solidFill>
                <a:latin typeface="+mj-ea"/>
              </a:rPr>
              <a:t>非適合</a:t>
            </a:r>
            <a:r>
              <a:rPr lang="ja-JP" altLang="en-US" sz="1200" dirty="0">
                <a:latin typeface="+mj-ea"/>
              </a:rPr>
              <a:t>となった交差点（３交差点）</a:t>
            </a:r>
          </a:p>
        </p:txBody>
      </p:sp>
      <p:sp>
        <p:nvSpPr>
          <p:cNvPr id="29" name="正方形/長方形 28"/>
          <p:cNvSpPr/>
          <p:nvPr/>
        </p:nvSpPr>
        <p:spPr>
          <a:xfrm>
            <a:off x="549354" y="1232083"/>
            <a:ext cx="2383812" cy="646331"/>
          </a:xfrm>
          <a:prstGeom prst="rect">
            <a:avLst/>
          </a:prstGeom>
          <a:ln>
            <a:noFill/>
          </a:ln>
        </p:spPr>
        <p:txBody>
          <a:bodyPr wrap="square">
            <a:spAutoFit/>
          </a:bodyPr>
          <a:lstStyle/>
          <a:p>
            <a:r>
              <a:rPr lang="ja-JP" altLang="en-US" sz="1600" dirty="0">
                <a:latin typeface="+mj-ea"/>
              </a:rPr>
              <a:t>＜評価の流れ＞</a:t>
            </a:r>
            <a:endParaRPr lang="en-US" altLang="ja-JP" sz="1600" dirty="0">
              <a:latin typeface="+mj-ea"/>
            </a:endParaRPr>
          </a:p>
          <a:p>
            <a:endParaRPr lang="en-US" altLang="ja-JP" sz="2000" dirty="0">
              <a:latin typeface="+mj-ea"/>
            </a:endParaRPr>
          </a:p>
        </p:txBody>
      </p:sp>
      <p:sp>
        <p:nvSpPr>
          <p:cNvPr id="31" name="正方形/長方形 30"/>
          <p:cNvSpPr/>
          <p:nvPr/>
        </p:nvSpPr>
        <p:spPr>
          <a:xfrm>
            <a:off x="6468667" y="4834616"/>
            <a:ext cx="1388522" cy="276999"/>
          </a:xfrm>
          <a:prstGeom prst="rect">
            <a:avLst/>
          </a:prstGeom>
        </p:spPr>
        <p:txBody>
          <a:bodyPr wrap="none">
            <a:spAutoFit/>
          </a:bodyPr>
          <a:lstStyle/>
          <a:p>
            <a:r>
              <a:rPr lang="ja-JP" altLang="en-US" sz="1200" dirty="0">
                <a:latin typeface="ＭＳＰゴシック"/>
              </a:rPr>
              <a:t>（イ）簡易測定結果</a:t>
            </a:r>
            <a:endParaRPr lang="ja-JP" altLang="en-US" sz="1200" dirty="0"/>
          </a:p>
        </p:txBody>
      </p:sp>
      <p:pic>
        <p:nvPicPr>
          <p:cNvPr id="8" name="図 7"/>
          <p:cNvPicPr>
            <a:picLocks noChangeAspect="1"/>
          </p:cNvPicPr>
          <p:nvPr/>
        </p:nvPicPr>
        <p:blipFill>
          <a:blip r:embed="rId8"/>
          <a:stretch>
            <a:fillRect/>
          </a:stretch>
        </p:blipFill>
        <p:spPr>
          <a:xfrm>
            <a:off x="6507494" y="5052582"/>
            <a:ext cx="2599942" cy="1409170"/>
          </a:xfrm>
          <a:prstGeom prst="rect">
            <a:avLst/>
          </a:prstGeom>
        </p:spPr>
      </p:pic>
      <p:sp>
        <p:nvSpPr>
          <p:cNvPr id="37" name="楕円 36"/>
          <p:cNvSpPr/>
          <p:nvPr/>
        </p:nvSpPr>
        <p:spPr>
          <a:xfrm>
            <a:off x="6378858" y="5940853"/>
            <a:ext cx="2778299" cy="520899"/>
          </a:xfrm>
          <a:prstGeom prst="ellipse">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F47C61-C823-4D26-AB03-1549E9BD3365}"/>
              </a:ext>
            </a:extLst>
          </p:cNvPr>
          <p:cNvSpPr/>
          <p:nvPr/>
        </p:nvSpPr>
        <p:spPr>
          <a:xfrm>
            <a:off x="188964" y="2252252"/>
            <a:ext cx="1186411" cy="600164"/>
          </a:xfrm>
          <a:prstGeom prst="rect">
            <a:avLst/>
          </a:prstGeom>
        </p:spPr>
        <p:txBody>
          <a:bodyPr wrap="square">
            <a:spAutoFit/>
          </a:bodyPr>
          <a:lstStyle/>
          <a:p>
            <a:r>
              <a:rPr lang="en-US" altLang="ja-JP" sz="1100" dirty="0">
                <a:solidFill>
                  <a:srgbClr val="FF0000"/>
                </a:solidFill>
              </a:rPr>
              <a:t>※</a:t>
            </a:r>
            <a:r>
              <a:rPr lang="ja-JP" altLang="en-US" sz="1100" dirty="0">
                <a:solidFill>
                  <a:srgbClr val="FF0000"/>
                </a:solidFill>
              </a:rPr>
              <a:t>計算値に加算値（２</a:t>
            </a:r>
            <a:r>
              <a:rPr lang="en-US" altLang="ja-JP" sz="1100" dirty="0">
                <a:solidFill>
                  <a:srgbClr val="FF0000"/>
                </a:solidFill>
              </a:rPr>
              <a:t>σ</a:t>
            </a:r>
            <a:r>
              <a:rPr lang="ja-JP" altLang="en-US" sz="1100" dirty="0">
                <a:solidFill>
                  <a:srgbClr val="FF0000"/>
                </a:solidFill>
              </a:rPr>
              <a:t>）を加えて、安全側で判定</a:t>
            </a:r>
          </a:p>
        </p:txBody>
      </p:sp>
      <p:sp>
        <p:nvSpPr>
          <p:cNvPr id="36" name="正方形/長方形 35">
            <a:extLst>
              <a:ext uri="{FF2B5EF4-FFF2-40B4-BE49-F238E27FC236}">
                <a16:creationId xmlns:a16="http://schemas.microsoft.com/office/drawing/2014/main" id="{8924C2E2-37DA-4718-9A14-C88ACD23827A}"/>
              </a:ext>
            </a:extLst>
          </p:cNvPr>
          <p:cNvSpPr/>
          <p:nvPr/>
        </p:nvSpPr>
        <p:spPr>
          <a:xfrm>
            <a:off x="4318692" y="920843"/>
            <a:ext cx="1134568" cy="338554"/>
          </a:xfrm>
          <a:prstGeom prst="rect">
            <a:avLst/>
          </a:prstGeom>
          <a:ln>
            <a:solidFill>
              <a:schemeClr val="tx1"/>
            </a:solidFill>
          </a:ln>
        </p:spPr>
        <p:txBody>
          <a:bodyPr wrap="square">
            <a:spAutoFit/>
          </a:bodyPr>
          <a:lstStyle/>
          <a:p>
            <a:pPr algn="ctr"/>
            <a:r>
              <a:rPr lang="ja-JP" altLang="en-US" sz="1600" dirty="0">
                <a:latin typeface="+mj-ea"/>
              </a:rPr>
              <a:t>結　果</a:t>
            </a:r>
            <a:endParaRPr lang="en-US" altLang="ja-JP" sz="1600" dirty="0">
              <a:latin typeface="+mj-ea"/>
            </a:endParaRPr>
          </a:p>
        </p:txBody>
      </p:sp>
    </p:spTree>
    <p:extLst>
      <p:ext uri="{BB962C8B-B14F-4D97-AF65-F5344CB8AC3E}">
        <p14:creationId xmlns:p14="http://schemas.microsoft.com/office/powerpoint/2010/main" val="398026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99592" y="156446"/>
            <a:ext cx="7200800" cy="523220"/>
          </a:xfrm>
          <a:prstGeom prst="rect">
            <a:avLst/>
          </a:prstGeom>
          <a:noFill/>
        </p:spPr>
        <p:txBody>
          <a:bodyPr wrap="square" rtlCol="0">
            <a:spAutoFit/>
          </a:bodyPr>
          <a:lstStyle/>
          <a:p>
            <a:pPr algn="ctr"/>
            <a:r>
              <a:rPr lang="ja-JP" altLang="en-US" sz="2800" dirty="0"/>
              <a:t>２</a:t>
            </a:r>
            <a:r>
              <a:rPr lang="en-US" altLang="ja-JP" sz="2800" dirty="0"/>
              <a:t>. </a:t>
            </a:r>
            <a:r>
              <a:rPr lang="ja-JP" altLang="en-US" sz="2800" dirty="0"/>
              <a:t>国における環境基準確保の評価状況</a:t>
            </a:r>
          </a:p>
        </p:txBody>
      </p:sp>
      <p:sp>
        <p:nvSpPr>
          <p:cNvPr id="2" name="スライド番号プレースホルダー 1"/>
          <p:cNvSpPr>
            <a:spLocks noGrp="1"/>
          </p:cNvSpPr>
          <p:nvPr>
            <p:ph type="sldNum" sz="quarter" idx="12"/>
          </p:nvPr>
        </p:nvSpPr>
        <p:spPr>
          <a:xfrm>
            <a:off x="6983625" y="6428328"/>
            <a:ext cx="2133600" cy="365125"/>
          </a:xfrm>
        </p:spPr>
        <p:txBody>
          <a:bodyPr/>
          <a:lstStyle/>
          <a:p>
            <a:fld id="{32148330-19CA-442F-8CA1-3D3D5A242D71}" type="slidenum">
              <a:rPr kumimoji="1" lang="ja-JP" altLang="en-US" sz="1600" smtClean="0"/>
              <a:pPr/>
              <a:t>8</a:t>
            </a:fld>
            <a:endParaRPr kumimoji="1" lang="ja-JP" altLang="en-US" sz="1600" dirty="0"/>
          </a:p>
        </p:txBody>
      </p:sp>
      <p:pic>
        <p:nvPicPr>
          <p:cNvPr id="10" name="図 9">
            <a:extLst>
              <a:ext uri="{FF2B5EF4-FFF2-40B4-BE49-F238E27FC236}">
                <a16:creationId xmlns:a16="http://schemas.microsoft.com/office/drawing/2014/main" id="{1453D053-3DF1-43B2-A02F-0582E169C169}"/>
              </a:ext>
            </a:extLst>
          </p:cNvPr>
          <p:cNvPicPr>
            <a:picLocks noChangeAspect="1"/>
          </p:cNvPicPr>
          <p:nvPr/>
        </p:nvPicPr>
        <p:blipFill>
          <a:blip r:embed="rId2"/>
          <a:stretch>
            <a:fillRect/>
          </a:stretch>
        </p:blipFill>
        <p:spPr>
          <a:xfrm>
            <a:off x="199887" y="764704"/>
            <a:ext cx="8779721" cy="5393532"/>
          </a:xfrm>
          <a:prstGeom prst="rect">
            <a:avLst/>
          </a:prstGeom>
        </p:spPr>
      </p:pic>
      <p:sp>
        <p:nvSpPr>
          <p:cNvPr id="6" name="テキスト ボックス 5"/>
          <p:cNvSpPr txBox="1"/>
          <p:nvPr/>
        </p:nvSpPr>
        <p:spPr>
          <a:xfrm>
            <a:off x="3491880" y="6264573"/>
            <a:ext cx="5454875" cy="276999"/>
          </a:xfrm>
          <a:prstGeom prst="rect">
            <a:avLst/>
          </a:prstGeom>
          <a:noFill/>
        </p:spPr>
        <p:txBody>
          <a:bodyPr wrap="square" rtlCol="0">
            <a:spAutoFit/>
          </a:bodyPr>
          <a:lstStyle/>
          <a:p>
            <a:pPr algn="ctr"/>
            <a:r>
              <a:rPr lang="en-US" altLang="ja-JP" sz="1200" dirty="0"/>
              <a:t>【</a:t>
            </a:r>
            <a:r>
              <a:rPr lang="ja-JP" altLang="en-US" sz="1200" dirty="0"/>
              <a:t>出典</a:t>
            </a:r>
            <a:r>
              <a:rPr lang="en-US" altLang="ja-JP" sz="1200" dirty="0"/>
              <a:t>】</a:t>
            </a:r>
            <a:r>
              <a:rPr lang="ja-JP" altLang="en-US" sz="1200" dirty="0"/>
              <a:t>自動車排出ガス総合対策小委員会</a:t>
            </a:r>
            <a:r>
              <a:rPr lang="en-US" altLang="ja-JP" sz="1200" dirty="0"/>
              <a:t>(</a:t>
            </a:r>
            <a:r>
              <a:rPr lang="ja-JP" altLang="en-US" sz="1200" dirty="0"/>
              <a:t>第</a:t>
            </a:r>
            <a:r>
              <a:rPr lang="en-US" altLang="ja-JP" sz="1200" dirty="0"/>
              <a:t>14</a:t>
            </a:r>
            <a:r>
              <a:rPr lang="ja-JP" altLang="en-US" sz="1200" dirty="0"/>
              <a:t>回、</a:t>
            </a:r>
            <a:r>
              <a:rPr lang="en-US" altLang="ja-JP" sz="1200" dirty="0"/>
              <a:t>R3.10.29)</a:t>
            </a:r>
            <a:r>
              <a:rPr lang="ja-JP" altLang="en-US" sz="1200" dirty="0"/>
              <a:t>資料</a:t>
            </a:r>
            <a:r>
              <a:rPr lang="en-US" altLang="ja-JP" sz="1200" dirty="0"/>
              <a:t>2-1</a:t>
            </a:r>
            <a:r>
              <a:rPr lang="ja-JP" altLang="en-US" sz="1200" dirty="0"/>
              <a:t>より抜粋</a:t>
            </a:r>
            <a:endParaRPr lang="en-US" altLang="ja-JP" sz="1200" dirty="0"/>
          </a:p>
        </p:txBody>
      </p:sp>
    </p:spTree>
    <p:extLst>
      <p:ext uri="{BB962C8B-B14F-4D97-AF65-F5344CB8AC3E}">
        <p14:creationId xmlns:p14="http://schemas.microsoft.com/office/powerpoint/2010/main" val="21863637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7942</TotalTime>
  <Words>2255</Words>
  <PresentationFormat>画面に合わせる (4:3)</PresentationFormat>
  <Paragraphs>149</Paragraphs>
  <Slides>14</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ＭＳＰゴシック</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2021-11-16T10:11:56Z</cp:lastPrinted>
  <dcterms:created xsi:type="dcterms:W3CDTF">2015-05-08T02:07:56Z</dcterms:created>
  <dcterms:modified xsi:type="dcterms:W3CDTF">2022-01-19T01:19:39Z</dcterms:modified>
</cp:coreProperties>
</file>