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0"/>
  </p:notesMasterIdLst>
  <p:sldIdLst>
    <p:sldId id="256" r:id="rId2"/>
    <p:sldId id="308" r:id="rId3"/>
    <p:sldId id="295" r:id="rId4"/>
    <p:sldId id="312" r:id="rId5"/>
    <p:sldId id="324" r:id="rId6"/>
    <p:sldId id="296" r:id="rId7"/>
    <p:sldId id="297" r:id="rId8"/>
    <p:sldId id="300" r:id="rId9"/>
    <p:sldId id="310" r:id="rId10"/>
    <p:sldId id="298" r:id="rId11"/>
    <p:sldId id="320" r:id="rId12"/>
    <p:sldId id="287" r:id="rId13"/>
    <p:sldId id="289" r:id="rId14"/>
    <p:sldId id="291" r:id="rId15"/>
    <p:sldId id="292" r:id="rId16"/>
    <p:sldId id="304" r:id="rId17"/>
    <p:sldId id="302" r:id="rId18"/>
    <p:sldId id="303" r:id="rId1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0305" autoAdjust="0"/>
  </p:normalViewPr>
  <p:slideViewPr>
    <p:cSldViewPr>
      <p:cViewPr varScale="1">
        <p:scale>
          <a:sx n="78" d="100"/>
          <a:sy n="78" d="100"/>
        </p:scale>
        <p:origin x="1170" y="84"/>
      </p:cViewPr>
      <p:guideLst>
        <p:guide orient="horz" pos="2160"/>
        <p:guide pos="2880"/>
      </p:guideLst>
    </p:cSldViewPr>
  </p:slideViewPr>
  <p:outlineViewPr>
    <p:cViewPr>
      <p:scale>
        <a:sx n="33" d="100"/>
        <a:sy n="33" d="100"/>
      </p:scale>
      <p:origin x="0" y="109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4" cy="496888"/>
          </a:xfrm>
          <a:prstGeom prst="rect">
            <a:avLst/>
          </a:prstGeom>
        </p:spPr>
        <p:txBody>
          <a:bodyPr vert="horz" lIns="91428" tIns="45714" rIns="91428" bIns="45714"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6038" y="0"/>
            <a:ext cx="2949574" cy="496888"/>
          </a:xfrm>
          <a:prstGeom prst="rect">
            <a:avLst/>
          </a:prstGeom>
        </p:spPr>
        <p:txBody>
          <a:bodyPr vert="horz" lIns="91428" tIns="45714" rIns="91428" bIns="45714" rtlCol="0"/>
          <a:lstStyle>
            <a:lvl1pPr algn="r">
              <a:defRPr sz="1100"/>
            </a:lvl1pPr>
          </a:lstStyle>
          <a:p>
            <a:fld id="{61CA31F8-F74A-40F1-8DAA-9DFF74669CC7}" type="datetimeFigureOut">
              <a:rPr kumimoji="1" lang="ja-JP" altLang="en-US" smtClean="0"/>
              <a:pPr/>
              <a:t>2022/1/19</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8" tIns="45714" rIns="91428" bIns="45714" rtlCol="0" anchor="ctr"/>
          <a:lstStyle/>
          <a:p>
            <a:endParaRPr lang="ja-JP" altLang="en-US"/>
          </a:p>
        </p:txBody>
      </p:sp>
      <p:sp>
        <p:nvSpPr>
          <p:cNvPr id="5" name="ノート プレースホルダー 4"/>
          <p:cNvSpPr>
            <a:spLocks noGrp="1"/>
          </p:cNvSpPr>
          <p:nvPr>
            <p:ph type="body" sz="quarter" idx="3"/>
          </p:nvPr>
        </p:nvSpPr>
        <p:spPr>
          <a:xfrm>
            <a:off x="681039" y="4721226"/>
            <a:ext cx="5445126" cy="4471989"/>
          </a:xfrm>
          <a:prstGeom prst="rect">
            <a:avLst/>
          </a:prstGeom>
        </p:spPr>
        <p:txBody>
          <a:bodyPr vert="horz" lIns="91428" tIns="45714" rIns="91428"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4" cy="496887"/>
          </a:xfrm>
          <a:prstGeom prst="rect">
            <a:avLst/>
          </a:prstGeom>
        </p:spPr>
        <p:txBody>
          <a:bodyPr vert="horz" lIns="91428" tIns="45714" rIns="91428" bIns="45714"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4" cy="496887"/>
          </a:xfrm>
          <a:prstGeom prst="rect">
            <a:avLst/>
          </a:prstGeom>
        </p:spPr>
        <p:txBody>
          <a:bodyPr vert="horz" lIns="91428" tIns="45714" rIns="91428" bIns="45714" rtlCol="0" anchor="b"/>
          <a:lstStyle>
            <a:lvl1pPr algn="r">
              <a:defRPr sz="1100"/>
            </a:lvl1pPr>
          </a:lstStyle>
          <a:p>
            <a:fld id="{1934D5CC-4A0C-4D44-9FBB-22AD4B79EF7B}" type="slidenum">
              <a:rPr kumimoji="1" lang="ja-JP" altLang="en-US" smtClean="0"/>
              <a:pPr/>
              <a:t>‹#›</a:t>
            </a:fld>
            <a:endParaRPr kumimoji="1" lang="ja-JP" altLang="en-US"/>
          </a:p>
        </p:txBody>
      </p:sp>
    </p:spTree>
    <p:extLst>
      <p:ext uri="{BB962C8B-B14F-4D97-AF65-F5344CB8AC3E}">
        <p14:creationId xmlns:p14="http://schemas.microsoft.com/office/powerpoint/2010/main" val="24560843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CE144E-E570-4629-84FD-EF3F45E15CE3}" type="slidenum">
              <a:rPr kumimoji="1" lang="ja-JP" altLang="en-US" smtClean="0"/>
              <a:pPr/>
              <a:t>1</a:t>
            </a:fld>
            <a:endParaRPr kumimoji="1" lang="ja-JP" altLang="en-US"/>
          </a:p>
        </p:txBody>
      </p:sp>
    </p:spTree>
    <p:extLst>
      <p:ext uri="{BB962C8B-B14F-4D97-AF65-F5344CB8AC3E}">
        <p14:creationId xmlns:p14="http://schemas.microsoft.com/office/powerpoint/2010/main" val="1218243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934D5CC-4A0C-4D44-9FBB-22AD4B79EF7B}" type="slidenum">
              <a:rPr kumimoji="1" lang="ja-JP" altLang="en-US" smtClean="0"/>
              <a:pPr/>
              <a:t>6</a:t>
            </a:fld>
            <a:endParaRPr kumimoji="1" lang="ja-JP" altLang="en-US"/>
          </a:p>
        </p:txBody>
      </p:sp>
    </p:spTree>
    <p:extLst>
      <p:ext uri="{BB962C8B-B14F-4D97-AF65-F5344CB8AC3E}">
        <p14:creationId xmlns:p14="http://schemas.microsoft.com/office/powerpoint/2010/main" val="264495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CE144E-E570-4629-84FD-EF3F45E15CE3}" type="slidenum">
              <a:rPr kumimoji="1" lang="ja-JP" altLang="en-US" smtClean="0"/>
              <a:pPr/>
              <a:t>8</a:t>
            </a:fld>
            <a:endParaRPr kumimoji="1" lang="ja-JP" altLang="en-US"/>
          </a:p>
        </p:txBody>
      </p:sp>
    </p:spTree>
    <p:extLst>
      <p:ext uri="{BB962C8B-B14F-4D97-AF65-F5344CB8AC3E}">
        <p14:creationId xmlns:p14="http://schemas.microsoft.com/office/powerpoint/2010/main" val="1218243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pPr/>
              <a:t>14</a:t>
            </a:fld>
            <a:endParaRPr kumimoji="1" lang="ja-JP" altLang="en-US"/>
          </a:p>
        </p:txBody>
      </p:sp>
    </p:spTree>
    <p:extLst>
      <p:ext uri="{BB962C8B-B14F-4D97-AF65-F5344CB8AC3E}">
        <p14:creationId xmlns:p14="http://schemas.microsoft.com/office/powerpoint/2010/main" val="3835190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CE144E-E570-4629-84FD-EF3F45E15CE3}" type="slidenum">
              <a:rPr kumimoji="1" lang="ja-JP" altLang="en-US" smtClean="0"/>
              <a:pPr/>
              <a:t>17</a:t>
            </a:fld>
            <a:endParaRPr kumimoji="1" lang="ja-JP" altLang="en-US"/>
          </a:p>
        </p:txBody>
      </p:sp>
    </p:spTree>
    <p:extLst>
      <p:ext uri="{BB962C8B-B14F-4D97-AF65-F5344CB8AC3E}">
        <p14:creationId xmlns:p14="http://schemas.microsoft.com/office/powerpoint/2010/main" val="1218243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65F2ACC-F008-448A-B7F3-73E763130816}" type="datetime1">
              <a:rPr kumimoji="1" lang="ja-JP" altLang="en-US" smtClean="0"/>
              <a:t>2022/1/19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600"/>
            </a:lvl1pPr>
          </a:lstStyle>
          <a:p>
            <a:fld id="{32148330-19CA-442F-8CA1-3D3D5A242D71}" type="slidenum">
              <a:rPr lang="ja-JP" altLang="en-US" smtClean="0"/>
              <a:pPr/>
              <a:t>‹#›</a:t>
            </a:fld>
            <a:endParaRPr lang="ja-JP" altLang="en-US" dirty="0"/>
          </a:p>
        </p:txBody>
      </p:sp>
    </p:spTree>
    <p:extLst>
      <p:ext uri="{BB962C8B-B14F-4D97-AF65-F5344CB8AC3E}">
        <p14:creationId xmlns:p14="http://schemas.microsoft.com/office/powerpoint/2010/main" val="2755576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B5FC94A-5200-4EC7-B6AD-7D3710152D5B}" type="datetime1">
              <a:rPr kumimoji="1" lang="ja-JP" altLang="en-US" smtClean="0"/>
              <a:t>2022/1/19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299807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79FE8BE-1543-425B-9922-521346D706D2}" type="datetime1">
              <a:rPr kumimoji="1" lang="ja-JP" altLang="en-US" smtClean="0"/>
              <a:t>2022/1/19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682456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0D18FAE-6FBD-4978-BC34-22F2DF0EC55E}" type="datetime1">
              <a:rPr kumimoji="1" lang="ja-JP" altLang="en-US" smtClean="0"/>
              <a:t>2022/1/19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600"/>
            </a:lvl1pPr>
          </a:lstStyle>
          <a:p>
            <a:fld id="{32148330-19CA-442F-8CA1-3D3D5A242D71}" type="slidenum">
              <a:rPr lang="ja-JP" altLang="en-US" smtClean="0"/>
              <a:pPr/>
              <a:t>‹#›</a:t>
            </a:fld>
            <a:endParaRPr lang="ja-JP" altLang="en-US"/>
          </a:p>
        </p:txBody>
      </p:sp>
    </p:spTree>
    <p:extLst>
      <p:ext uri="{BB962C8B-B14F-4D97-AF65-F5344CB8AC3E}">
        <p14:creationId xmlns:p14="http://schemas.microsoft.com/office/powerpoint/2010/main" val="253322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6EE5303-14B3-475F-9BA1-10C64C4DAC04}" type="datetime1">
              <a:rPr kumimoji="1" lang="ja-JP" altLang="en-US" smtClean="0"/>
              <a:t>2022/1/19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2071562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7FAFC01-73DF-448A-8C21-81CD5C37AE53}" type="datetime1">
              <a:rPr kumimoji="1" lang="ja-JP" altLang="en-US" smtClean="0"/>
              <a:t>2022/1/19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2160392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85CCCB6-9160-4CAA-87F3-C9AE2F1FE13A}" type="datetime1">
              <a:rPr kumimoji="1" lang="ja-JP" altLang="en-US" smtClean="0"/>
              <a:t>2022/1/19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3019888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A303FDA-F2EE-4F30-99F9-A8201BFA00A0}" type="datetime1">
              <a:rPr kumimoji="1" lang="ja-JP" altLang="en-US" smtClean="0"/>
              <a:t>2022/1/19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257452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567FA66-9864-469E-8A6D-04162F88DB71}" type="datetime1">
              <a:rPr kumimoji="1" lang="ja-JP" altLang="en-US" smtClean="0"/>
              <a:t>2022/1/19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549350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827DADF-EB86-44C7-95D0-C255B3A7B456}" type="datetime1">
              <a:rPr kumimoji="1" lang="ja-JP" altLang="en-US" smtClean="0"/>
              <a:t>2022/1/19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184018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D771438-540A-4E17-9E61-D81F73E77F00}" type="datetime1">
              <a:rPr kumimoji="1" lang="ja-JP" altLang="en-US" smtClean="0"/>
              <a:t>2022/1/19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3241350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9F97A-F111-41AC-BBAC-CF0270BF77D3}" type="datetime1">
              <a:rPr kumimoji="1" lang="ja-JP" altLang="en-US" smtClean="0"/>
              <a:t>2022/1/19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356636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ref.osaka.lg.jp/kotsukankyo/haigasu/eco_challenge.html" TargetMode="External"/><Relationship Id="rId2" Type="http://schemas.openxmlformats.org/officeDocument/2006/relationships/hyperlink" Target="http://www.pref.osaka.lg.jp/kotsukankyo/mailmaga/" TargetMode="Externa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496572" y="2174999"/>
            <a:ext cx="8208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t>令和</a:t>
            </a:r>
            <a:r>
              <a:rPr lang="ja-JP" altLang="en-US" sz="3600" dirty="0">
                <a:solidFill>
                  <a:srgbClr val="FF0000"/>
                </a:solidFill>
              </a:rPr>
              <a:t>２</a:t>
            </a:r>
            <a:r>
              <a:rPr lang="ja-JP" altLang="en-US" sz="3600" dirty="0"/>
              <a:t>年度における</a:t>
            </a:r>
            <a:endParaRPr lang="en-US" altLang="ja-JP" sz="3600" dirty="0"/>
          </a:p>
          <a:p>
            <a:r>
              <a:rPr lang="ja-JP" altLang="en-US" sz="3600" dirty="0"/>
              <a:t>協議会構成機関の自動車環境対策の</a:t>
            </a:r>
            <a:endParaRPr lang="en-US" altLang="ja-JP" sz="3600" dirty="0"/>
          </a:p>
          <a:p>
            <a:r>
              <a:rPr lang="ja-JP" altLang="en-US" sz="3600" dirty="0"/>
              <a:t>進捗状況について</a:t>
            </a:r>
          </a:p>
        </p:txBody>
      </p:sp>
      <p:sp>
        <p:nvSpPr>
          <p:cNvPr id="7" name="タイトル 1"/>
          <p:cNvSpPr txBox="1">
            <a:spLocks/>
          </p:cNvSpPr>
          <p:nvPr/>
        </p:nvSpPr>
        <p:spPr>
          <a:xfrm>
            <a:off x="7524472" y="404664"/>
            <a:ext cx="1296000" cy="576000"/>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smtClean="0">
                <a:latin typeface="+mn-ea"/>
                <a:ea typeface="+mn-ea"/>
              </a:rPr>
              <a:t>資料４</a:t>
            </a:r>
            <a:endParaRPr lang="ja-JP" altLang="en-US" sz="2000" dirty="0">
              <a:latin typeface="+mn-ea"/>
              <a:ea typeface="+mn-ea"/>
            </a:endParaRPr>
          </a:p>
        </p:txBody>
      </p:sp>
    </p:spTree>
    <p:extLst>
      <p:ext uri="{BB962C8B-B14F-4D97-AF65-F5344CB8AC3E}">
        <p14:creationId xmlns:p14="http://schemas.microsoft.com/office/powerpoint/2010/main" val="3923342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16496" y="840769"/>
            <a:ext cx="8820000" cy="5909310"/>
          </a:xfrm>
          <a:prstGeom prst="rect">
            <a:avLst/>
          </a:prstGeom>
          <a:noFill/>
        </p:spPr>
        <p:txBody>
          <a:bodyPr wrap="square" rtlCol="0">
            <a:spAutoFit/>
          </a:bodyPr>
          <a:lstStyle/>
          <a:p>
            <a:pPr marL="360000" indent="-177800">
              <a:spcBef>
                <a:spcPts val="600"/>
              </a:spcBef>
            </a:pPr>
            <a:r>
              <a:rPr lang="ja-JP" altLang="ja-JP" sz="2000" dirty="0">
                <a:latin typeface="+mn-ea"/>
              </a:rPr>
              <a:t>・「国道</a:t>
            </a:r>
            <a:r>
              <a:rPr lang="en-US" altLang="ja-JP" sz="2000" dirty="0">
                <a:latin typeface="+mn-ea"/>
              </a:rPr>
              <a:t>43</a:t>
            </a:r>
            <a:r>
              <a:rPr lang="ja-JP" altLang="ja-JP" sz="2000" dirty="0">
                <a:latin typeface="+mn-ea"/>
              </a:rPr>
              <a:t>号・阪神高速神戸線における大気環境改善に</a:t>
            </a:r>
            <a:endParaRPr lang="en-US" altLang="ja-JP" sz="2000" dirty="0">
              <a:latin typeface="+mn-ea"/>
            </a:endParaRPr>
          </a:p>
          <a:p>
            <a:pPr marL="360000" indent="-177800">
              <a:spcBef>
                <a:spcPts val="600"/>
              </a:spcBef>
            </a:pPr>
            <a:r>
              <a:rPr lang="ja-JP" altLang="en-US" sz="2000" dirty="0">
                <a:latin typeface="+mn-ea"/>
              </a:rPr>
              <a:t>　</a:t>
            </a:r>
            <a:r>
              <a:rPr lang="ja-JP" altLang="ja-JP" sz="2000" dirty="0">
                <a:latin typeface="+mn-ea"/>
              </a:rPr>
              <a:t>向けた交通需要軽減キャンペーン」</a:t>
            </a:r>
            <a:endParaRPr lang="en-US" altLang="ja-JP" sz="2000" dirty="0">
              <a:latin typeface="+mn-ea"/>
            </a:endParaRPr>
          </a:p>
          <a:p>
            <a:pPr marL="360000" indent="-177800"/>
            <a:r>
              <a:rPr lang="ja-JP" altLang="en-US" sz="2000" dirty="0">
                <a:latin typeface="+mn-ea"/>
              </a:rPr>
              <a:t>　 </a:t>
            </a:r>
            <a:r>
              <a:rPr lang="ja-JP" altLang="en-US" sz="1400" dirty="0">
                <a:latin typeface="+mn-ea"/>
              </a:rPr>
              <a:t>　交通情報板の活用や民間ミニ放送局の協力等を得て、阪神高速５号湾岸線</a:t>
            </a:r>
            <a:endParaRPr lang="en-US" altLang="ja-JP" sz="1400" dirty="0">
              <a:latin typeface="+mn-ea"/>
            </a:endParaRPr>
          </a:p>
          <a:p>
            <a:pPr marL="360000" indent="-177800"/>
            <a:r>
              <a:rPr lang="ja-JP" altLang="en-US" sz="1400" dirty="0">
                <a:latin typeface="+mn-ea"/>
              </a:rPr>
              <a:t>　　</a:t>
            </a:r>
            <a:r>
              <a:rPr lang="ja-JP" altLang="en-US" sz="1400" dirty="0" err="1">
                <a:latin typeface="+mn-ea"/>
              </a:rPr>
              <a:t>への</a:t>
            </a:r>
            <a:r>
              <a:rPr lang="ja-JP" altLang="en-US" sz="1400" dirty="0">
                <a:latin typeface="+mn-ea"/>
              </a:rPr>
              <a:t>迂回を促進</a:t>
            </a:r>
            <a:r>
              <a:rPr lang="en-US" altLang="ja-JP" sz="2000" dirty="0">
                <a:latin typeface="+mn-ea"/>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（近畿地方整備局、近畿運輸局、阪神高速道路㈱）</a:t>
            </a:r>
            <a:endParaRPr lang="en-US" altLang="ja-JP" sz="1400" dirty="0">
              <a:latin typeface="ＭＳ Ｐ明朝" panose="02020600040205080304" pitchFamily="18" charset="-128"/>
              <a:ea typeface="ＭＳ Ｐ明朝" panose="02020600040205080304" pitchFamily="18" charset="-128"/>
            </a:endParaRPr>
          </a:p>
          <a:p>
            <a:pPr marL="360000" indent="-177800">
              <a:spcBef>
                <a:spcPts val="1800"/>
              </a:spcBef>
            </a:pPr>
            <a:r>
              <a:rPr lang="ja-JP" altLang="ja-JP" sz="2000" dirty="0">
                <a:latin typeface="+mn-ea"/>
              </a:rPr>
              <a:t>・</a:t>
            </a:r>
            <a:r>
              <a:rPr lang="ja-JP" altLang="en-US" sz="2000" dirty="0">
                <a:latin typeface="+mn-ea"/>
              </a:rPr>
              <a:t>安全運転管理者講習において事業者向け環境対策を</a:t>
            </a:r>
            <a:endParaRPr lang="en-US" altLang="ja-JP" sz="2000" dirty="0">
              <a:latin typeface="+mn-ea"/>
            </a:endParaRPr>
          </a:p>
          <a:p>
            <a:pPr marL="360000" indent="-177800"/>
            <a:r>
              <a:rPr lang="ja-JP" altLang="en-US" sz="2000" dirty="0">
                <a:latin typeface="+mn-ea"/>
              </a:rPr>
              <a:t> 促すための取組事例集のリーフレットの配布</a:t>
            </a:r>
            <a:endParaRPr lang="en-US" altLang="ja-JP" sz="2000" dirty="0">
              <a:latin typeface="+mn-ea"/>
            </a:endParaRPr>
          </a:p>
          <a:p>
            <a:pPr marL="360000" indent="-177800">
              <a:spcBef>
                <a:spcPts val="600"/>
              </a:spcBef>
            </a:pPr>
            <a:r>
              <a:rPr lang="ja-JP" altLang="en-US" sz="1400" dirty="0">
                <a:latin typeface="ＭＳ Ｐ明朝" panose="02020600040205080304" pitchFamily="18" charset="-128"/>
                <a:ea typeface="ＭＳ Ｐ明朝" panose="02020600040205080304" pitchFamily="18" charset="-128"/>
              </a:rPr>
              <a:t>  　（</a:t>
            </a:r>
            <a:r>
              <a:rPr lang="en-US" altLang="ja-JP" sz="1400" dirty="0">
                <a:latin typeface="ＭＳ Ｐ明朝" panose="02020600040205080304" pitchFamily="18" charset="-128"/>
                <a:ea typeface="ＭＳ Ｐ明朝" panose="02020600040205080304" pitchFamily="18" charset="-128"/>
              </a:rPr>
              <a:t>R1</a:t>
            </a:r>
            <a:r>
              <a:rPr lang="ja-JP" altLang="en-US" sz="1400" dirty="0">
                <a:latin typeface="ＭＳ Ｐ明朝" panose="02020600040205080304" pitchFamily="18" charset="-128"/>
                <a:ea typeface="ＭＳ Ｐ明朝" panose="02020600040205080304" pitchFamily="18" charset="-128"/>
              </a:rPr>
              <a:t>：</a:t>
            </a:r>
            <a:r>
              <a:rPr lang="en-US" altLang="ja-JP" sz="1400" dirty="0">
                <a:latin typeface="ＭＳ Ｐ明朝" panose="02020600040205080304" pitchFamily="18" charset="-128"/>
                <a:ea typeface="ＭＳ Ｐ明朝" panose="02020600040205080304" pitchFamily="18" charset="-128"/>
              </a:rPr>
              <a:t>90</a:t>
            </a:r>
            <a:r>
              <a:rPr lang="ja-JP" altLang="en-US" sz="1400" dirty="0">
                <a:latin typeface="ＭＳ Ｐ明朝" panose="02020600040205080304" pitchFamily="18" charset="-128"/>
                <a:ea typeface="ＭＳ Ｐ明朝" panose="02020600040205080304" pitchFamily="18" charset="-128"/>
              </a:rPr>
              <a:t>回、</a:t>
            </a:r>
            <a:r>
              <a:rPr lang="en-US" altLang="ja-JP" sz="1400" dirty="0">
                <a:latin typeface="ＭＳ Ｐ明朝" panose="02020600040205080304" pitchFamily="18" charset="-128"/>
                <a:ea typeface="ＭＳ Ｐ明朝" panose="02020600040205080304" pitchFamily="18" charset="-128"/>
              </a:rPr>
              <a:t>17,614</a:t>
            </a:r>
            <a:r>
              <a:rPr lang="ja-JP" altLang="en-US" sz="1400" dirty="0">
                <a:latin typeface="ＭＳ Ｐ明朝" panose="02020600040205080304" pitchFamily="18" charset="-128"/>
                <a:ea typeface="ＭＳ Ｐ明朝" panose="02020600040205080304" pitchFamily="18" charset="-128"/>
              </a:rPr>
              <a:t>部、</a:t>
            </a:r>
            <a:r>
              <a:rPr lang="en-US" altLang="ja-JP" sz="1400" dirty="0">
                <a:latin typeface="ＭＳ Ｐ明朝" panose="02020600040205080304" pitchFamily="18" charset="-128"/>
                <a:ea typeface="ＭＳ Ｐ明朝" panose="02020600040205080304" pitchFamily="18" charset="-128"/>
              </a:rPr>
              <a:t>R2</a:t>
            </a:r>
            <a:r>
              <a:rPr lang="ja-JP" altLang="en-US" sz="1400" dirty="0">
                <a:latin typeface="ＭＳ Ｐ明朝" panose="02020600040205080304" pitchFamily="18" charset="-128"/>
                <a:ea typeface="ＭＳ Ｐ明朝" panose="02020600040205080304" pitchFamily="18" charset="-128"/>
              </a:rPr>
              <a:t>：</a:t>
            </a:r>
            <a:r>
              <a:rPr lang="en-US" altLang="ja-JP" sz="1400" dirty="0">
                <a:latin typeface="ＭＳ Ｐ明朝" panose="02020600040205080304" pitchFamily="18" charset="-128"/>
                <a:ea typeface="ＭＳ Ｐ明朝" panose="02020600040205080304" pitchFamily="18" charset="-128"/>
              </a:rPr>
              <a:t>70</a:t>
            </a:r>
            <a:r>
              <a:rPr lang="ja-JP" altLang="en-US" sz="1400" dirty="0">
                <a:latin typeface="ＭＳ Ｐ明朝" panose="02020600040205080304" pitchFamily="18" charset="-128"/>
                <a:ea typeface="ＭＳ Ｐ明朝" panose="02020600040205080304" pitchFamily="18" charset="-128"/>
              </a:rPr>
              <a:t>回、</a:t>
            </a:r>
            <a:r>
              <a:rPr lang="en-US" altLang="ja-JP" sz="1400" dirty="0">
                <a:latin typeface="ＭＳ Ｐ明朝" panose="02020600040205080304" pitchFamily="18" charset="-128"/>
                <a:ea typeface="ＭＳ Ｐ明朝" panose="02020600040205080304" pitchFamily="18" charset="-128"/>
              </a:rPr>
              <a:t>16,631</a:t>
            </a:r>
            <a:r>
              <a:rPr lang="ja-JP" altLang="en-US" sz="1400" dirty="0">
                <a:latin typeface="ＭＳ Ｐ明朝" panose="02020600040205080304" pitchFamily="18" charset="-128"/>
                <a:ea typeface="ＭＳ Ｐ明朝" panose="02020600040205080304" pitchFamily="18" charset="-128"/>
              </a:rPr>
              <a:t>部）</a:t>
            </a:r>
            <a:endParaRPr lang="en-US" altLang="ja-JP" sz="1400" dirty="0">
              <a:latin typeface="ＭＳ Ｐ明朝" panose="02020600040205080304" pitchFamily="18" charset="-128"/>
              <a:ea typeface="ＭＳ Ｐ明朝" panose="02020600040205080304" pitchFamily="18" charset="-128"/>
            </a:endParaRPr>
          </a:p>
          <a:p>
            <a:pPr marL="360000" indent="-177800">
              <a:spcBef>
                <a:spcPts val="1800"/>
              </a:spcBef>
            </a:pPr>
            <a:r>
              <a:rPr lang="ja-JP" altLang="en-US" sz="2000" dirty="0">
                <a:latin typeface="+mn-ea"/>
              </a:rPr>
              <a:t>・</a:t>
            </a:r>
            <a:r>
              <a:rPr lang="ja-JP" altLang="ja-JP" sz="2000" dirty="0">
                <a:latin typeface="+mn-ea"/>
              </a:rPr>
              <a:t>メールマガジン「おおさか自動車環境ニュース」の配信</a:t>
            </a:r>
            <a:r>
              <a:rPr lang="ja-JP" altLang="en-US" sz="2000" dirty="0">
                <a:latin typeface="+mn-ea"/>
              </a:rPr>
              <a:t>、</a:t>
            </a:r>
            <a:endParaRPr lang="en-US" altLang="ja-JP" sz="2000" dirty="0">
              <a:latin typeface="+mn-ea"/>
            </a:endParaRPr>
          </a:p>
          <a:p>
            <a:pPr marL="360000" indent="-177800"/>
            <a:r>
              <a:rPr lang="ja-JP" altLang="en-US" sz="2000" dirty="0">
                <a:latin typeface="+mn-ea"/>
              </a:rPr>
              <a:t> ホームページを通じた自動車環境情報の発信</a:t>
            </a:r>
            <a:r>
              <a:rPr lang="ja-JP" altLang="en-US" sz="1400" dirty="0">
                <a:solidFill>
                  <a:prstClr val="black"/>
                </a:solidFill>
                <a:latin typeface="ＭＳ Ｐ明朝" panose="02020600040205080304" pitchFamily="18" charset="-128"/>
                <a:ea typeface="ＭＳ Ｐ明朝" panose="02020600040205080304" pitchFamily="18" charset="-128"/>
              </a:rPr>
              <a:t>（府等）</a:t>
            </a:r>
            <a:endParaRPr lang="en-US" altLang="ja-JP" sz="2000" dirty="0">
              <a:latin typeface="+mn-ea"/>
            </a:endParaRPr>
          </a:p>
          <a:p>
            <a:pPr marL="360000" indent="-177800">
              <a:spcBef>
                <a:spcPts val="600"/>
              </a:spcBef>
              <a:spcAft>
                <a:spcPts val="600"/>
              </a:spcAft>
            </a:pPr>
            <a:r>
              <a:rPr lang="ja-JP" altLang="ja-JP" sz="2000" dirty="0">
                <a:latin typeface="+mn-ea"/>
              </a:rPr>
              <a:t>　</a:t>
            </a:r>
            <a:r>
              <a:rPr lang="ja-JP" altLang="ja-JP" sz="1400" dirty="0">
                <a:latin typeface="ＭＳ Ｐ明朝" panose="02020600040205080304" pitchFamily="18" charset="-128"/>
                <a:ea typeface="ＭＳ Ｐ明朝" panose="02020600040205080304" pitchFamily="18" charset="-128"/>
              </a:rPr>
              <a:t>（</a:t>
            </a:r>
            <a:r>
              <a:rPr lang="ja-JP" altLang="en-US" sz="1400" dirty="0">
                <a:latin typeface="ＭＳ Ｐ明朝" panose="02020600040205080304" pitchFamily="18" charset="-128"/>
                <a:ea typeface="ＭＳ Ｐ明朝" panose="02020600040205080304" pitchFamily="18" charset="-128"/>
              </a:rPr>
              <a:t>メルマガ配信数等：</a:t>
            </a:r>
            <a:r>
              <a:rPr lang="en-US" altLang="ja-JP" sz="1400" dirty="0">
                <a:latin typeface="ＭＳ Ｐ明朝" panose="02020600040205080304" pitchFamily="18" charset="-128"/>
                <a:ea typeface="ＭＳ Ｐ明朝" panose="02020600040205080304" pitchFamily="18" charset="-128"/>
              </a:rPr>
              <a:t>R1 15</a:t>
            </a:r>
            <a:r>
              <a:rPr lang="ja-JP" altLang="en-US" sz="1400" dirty="0">
                <a:latin typeface="ＭＳ Ｐ明朝" panose="02020600040205080304" pitchFamily="18" charset="-128"/>
                <a:ea typeface="ＭＳ Ｐ明朝" panose="02020600040205080304" pitchFamily="18" charset="-128"/>
              </a:rPr>
              <a:t>回　登録者数</a:t>
            </a:r>
            <a:r>
              <a:rPr lang="en-US" altLang="ja-JP" sz="1400" dirty="0">
                <a:latin typeface="ＭＳ Ｐ明朝" panose="02020600040205080304" pitchFamily="18" charset="-128"/>
                <a:ea typeface="ＭＳ Ｐ明朝" panose="02020600040205080304" pitchFamily="18" charset="-128"/>
              </a:rPr>
              <a:t>1,719</a:t>
            </a:r>
            <a:r>
              <a:rPr lang="ja-JP" altLang="en-US" sz="1400" dirty="0">
                <a:latin typeface="ＭＳ Ｐ明朝" panose="02020600040205080304" pitchFamily="18" charset="-128"/>
                <a:ea typeface="ＭＳ Ｐ明朝" panose="02020600040205080304" pitchFamily="18" charset="-128"/>
              </a:rPr>
              <a:t>人、</a:t>
            </a:r>
            <a:r>
              <a:rPr lang="en-US" altLang="ja-JP" sz="1400" dirty="0">
                <a:latin typeface="ＭＳ Ｐ明朝" panose="02020600040205080304" pitchFamily="18" charset="-128"/>
                <a:ea typeface="ＭＳ Ｐ明朝" panose="02020600040205080304" pitchFamily="18" charset="-128"/>
              </a:rPr>
              <a:t>R2 11</a:t>
            </a:r>
            <a:r>
              <a:rPr lang="ja-JP" altLang="ja-JP" sz="1400" dirty="0">
                <a:latin typeface="ＭＳ Ｐ明朝" panose="02020600040205080304" pitchFamily="18" charset="-128"/>
                <a:ea typeface="ＭＳ Ｐ明朝" panose="02020600040205080304" pitchFamily="18" charset="-128"/>
              </a:rPr>
              <a:t>回、登録者数</a:t>
            </a:r>
            <a:r>
              <a:rPr lang="en-US" altLang="ja-JP" sz="1400" dirty="0">
                <a:latin typeface="ＭＳ Ｐ明朝" panose="02020600040205080304" pitchFamily="18" charset="-128"/>
                <a:ea typeface="ＭＳ Ｐ明朝" panose="02020600040205080304" pitchFamily="18" charset="-128"/>
              </a:rPr>
              <a:t>1,813</a:t>
            </a:r>
            <a:r>
              <a:rPr lang="ja-JP" altLang="ja-JP" sz="1400" dirty="0">
                <a:latin typeface="ＭＳ Ｐ明朝" panose="02020600040205080304" pitchFamily="18" charset="-128"/>
                <a:ea typeface="ＭＳ Ｐ明朝" panose="02020600040205080304" pitchFamily="18" charset="-128"/>
              </a:rPr>
              <a:t>人）</a:t>
            </a:r>
            <a:r>
              <a:rPr lang="ja-JP" altLang="en-US" sz="1400" dirty="0">
                <a:latin typeface="ＭＳ Ｐ明朝" panose="02020600040205080304" pitchFamily="18" charset="-128"/>
                <a:ea typeface="ＭＳ Ｐ明朝" panose="02020600040205080304" pitchFamily="18" charset="-128"/>
              </a:rPr>
              <a:t>　</a:t>
            </a:r>
            <a:endParaRPr lang="en-US" altLang="ja-JP" sz="1400" dirty="0">
              <a:latin typeface="ＭＳ Ｐ明朝" panose="02020600040205080304" pitchFamily="18" charset="-128"/>
              <a:ea typeface="ＭＳ Ｐ明朝" panose="02020600040205080304" pitchFamily="18" charset="-128"/>
            </a:endParaRPr>
          </a:p>
          <a:p>
            <a:pPr marL="360000" indent="-177800">
              <a:spcAft>
                <a:spcPts val="1200"/>
              </a:spcAft>
            </a:pPr>
            <a:r>
              <a:rPr lang="ja-JP" altLang="en-US" sz="1400" dirty="0">
                <a:latin typeface="ＭＳ Ｐ明朝" panose="02020600040205080304" pitchFamily="18" charset="-128"/>
                <a:ea typeface="ＭＳ Ｐ明朝" panose="02020600040205080304" pitchFamily="18" charset="-128"/>
              </a:rPr>
              <a:t>　　　</a:t>
            </a:r>
            <a:r>
              <a:rPr lang="en-US" altLang="ja-JP" sz="1400" dirty="0">
                <a:latin typeface="ＭＳ Ｐ明朝" panose="02020600040205080304" pitchFamily="18" charset="-128"/>
                <a:ea typeface="ＭＳ Ｐ明朝" panose="02020600040205080304" pitchFamily="18" charset="-128"/>
                <a:hlinkClick r:id="rId2">
                  <a:extLst>
                    <a:ext uri="{A12FA001-AC4F-418D-AE19-62706E023703}">
                      <ahyp:hlinkClr xmlns="" xmlns:ahyp="http://schemas.microsoft.com/office/drawing/2018/hyperlinkcolor" val="tx"/>
                    </a:ext>
                  </a:extLst>
                </a:hlinkClick>
              </a:rPr>
              <a:t>http://www.pref.osaka.lg.jp/kotsukankyo/mailmaga/</a:t>
            </a:r>
            <a:endParaRPr lang="en-US" altLang="ja-JP" sz="1400" dirty="0">
              <a:latin typeface="ＭＳ Ｐ明朝" panose="02020600040205080304" pitchFamily="18" charset="-128"/>
              <a:ea typeface="ＭＳ Ｐ明朝" panose="02020600040205080304" pitchFamily="18" charset="-128"/>
            </a:endParaRPr>
          </a:p>
          <a:p>
            <a:pPr marL="360000" lvl="0" indent="-177800">
              <a:spcBef>
                <a:spcPts val="600"/>
              </a:spcBef>
              <a:spcAft>
                <a:spcPts val="600"/>
              </a:spcAft>
            </a:pPr>
            <a:r>
              <a:rPr lang="ja-JP" altLang="ja-JP" sz="2000" dirty="0">
                <a:latin typeface="+mn-ea"/>
              </a:rPr>
              <a:t>・</a:t>
            </a:r>
            <a:r>
              <a:rPr lang="ja-JP" altLang="en-US" sz="2000" dirty="0">
                <a:latin typeface="+mn-ea"/>
              </a:rPr>
              <a:t>「</a:t>
            </a:r>
            <a:r>
              <a:rPr lang="ja-JP" altLang="ja-JP" sz="2000" dirty="0">
                <a:latin typeface="+mn-ea"/>
              </a:rPr>
              <a:t>おおさか交通エコチャレンジ推進運動</a:t>
            </a:r>
            <a:r>
              <a:rPr lang="ja-JP" altLang="en-US" sz="2000" dirty="0">
                <a:latin typeface="+mn-ea"/>
              </a:rPr>
              <a:t>」</a:t>
            </a:r>
            <a:endParaRPr lang="en-US" altLang="ja-JP" sz="2000" dirty="0">
              <a:latin typeface="+mn-ea"/>
            </a:endParaRPr>
          </a:p>
          <a:p>
            <a:pPr marL="360000" lvl="0" indent="-177800">
              <a:spcBef>
                <a:spcPts val="600"/>
              </a:spcBef>
              <a:spcAft>
                <a:spcPts val="600"/>
              </a:spcAft>
            </a:pPr>
            <a:r>
              <a:rPr lang="ja-JP" altLang="en-US" sz="2000" dirty="0">
                <a:solidFill>
                  <a:prstClr val="black"/>
                </a:solidFill>
                <a:latin typeface="+mn-ea"/>
                <a:ea typeface="ＭＳ Ｐ明朝" panose="02020600040205080304" pitchFamily="18" charset="-128"/>
              </a:rPr>
              <a:t>　</a:t>
            </a:r>
            <a:r>
              <a:rPr lang="ja-JP" altLang="ja-JP" sz="1400" dirty="0">
                <a:solidFill>
                  <a:prstClr val="black"/>
                </a:solidFill>
                <a:latin typeface="ＭＳ Ｐ明朝" panose="02020600040205080304" pitchFamily="18" charset="-128"/>
                <a:ea typeface="ＭＳ Ｐ明朝" panose="02020600040205080304" pitchFamily="18" charset="-128"/>
              </a:rPr>
              <a:t>（大阪自動車環境対策推進会議</a:t>
            </a:r>
            <a:r>
              <a:rPr lang="ja-JP" altLang="en-US" sz="1400" dirty="0">
                <a:solidFill>
                  <a:prstClr val="black"/>
                </a:solidFill>
                <a:latin typeface="ＭＳ Ｐ明朝" panose="02020600040205080304" pitchFamily="18" charset="-128"/>
                <a:ea typeface="ＭＳ Ｐ明朝" panose="02020600040205080304" pitchFamily="18" charset="-128"/>
              </a:rPr>
              <a:t>、</a:t>
            </a:r>
            <a:r>
              <a:rPr lang="ja-JP" altLang="ja-JP" sz="1400" dirty="0">
                <a:solidFill>
                  <a:prstClr val="black"/>
                </a:solidFill>
                <a:latin typeface="ＭＳ Ｐ明朝" panose="02020600040205080304" pitchFamily="18" charset="-128"/>
                <a:ea typeface="ＭＳ Ｐ明朝" panose="02020600040205080304" pitchFamily="18" charset="-128"/>
              </a:rPr>
              <a:t>登録者数</a:t>
            </a:r>
            <a:r>
              <a:rPr lang="ja-JP" altLang="en-US" sz="1400" dirty="0">
                <a:solidFill>
                  <a:prstClr val="black"/>
                </a:solidFill>
                <a:latin typeface="ＭＳ Ｐ明朝" panose="02020600040205080304" pitchFamily="18" charset="-128"/>
                <a:ea typeface="ＭＳ Ｐ明朝" panose="02020600040205080304" pitchFamily="18" charset="-128"/>
              </a:rPr>
              <a:t>：</a:t>
            </a:r>
            <a:r>
              <a:rPr lang="en-US" altLang="ja-JP" sz="1400" dirty="0">
                <a:solidFill>
                  <a:prstClr val="black"/>
                </a:solidFill>
                <a:latin typeface="ＭＳ Ｐ明朝" panose="02020600040205080304" pitchFamily="18" charset="-128"/>
                <a:ea typeface="ＭＳ Ｐ明朝" panose="02020600040205080304" pitchFamily="18" charset="-128"/>
              </a:rPr>
              <a:t>R1</a:t>
            </a:r>
            <a:r>
              <a:rPr lang="ja-JP" altLang="en-US" sz="1400" dirty="0">
                <a:solidFill>
                  <a:prstClr val="black"/>
                </a:solidFill>
                <a:latin typeface="ＭＳ Ｐ明朝" panose="02020600040205080304" pitchFamily="18" charset="-128"/>
                <a:ea typeface="ＭＳ Ｐ明朝" panose="02020600040205080304" pitchFamily="18" charset="-128"/>
              </a:rPr>
              <a:t>　</a:t>
            </a:r>
            <a:r>
              <a:rPr lang="en-US" altLang="ja-JP" sz="1400" dirty="0">
                <a:solidFill>
                  <a:prstClr val="black"/>
                </a:solidFill>
                <a:latin typeface="ＭＳ Ｐ明朝" panose="02020600040205080304" pitchFamily="18" charset="-128"/>
                <a:ea typeface="ＭＳ Ｐ明朝" panose="02020600040205080304" pitchFamily="18" charset="-128"/>
              </a:rPr>
              <a:t>76</a:t>
            </a:r>
            <a:r>
              <a:rPr lang="ja-JP" altLang="en-US" sz="1400" dirty="0">
                <a:solidFill>
                  <a:prstClr val="black"/>
                </a:solidFill>
                <a:latin typeface="ＭＳ Ｐ明朝" panose="02020600040205080304" pitchFamily="18" charset="-128"/>
                <a:ea typeface="ＭＳ Ｐ明朝" panose="02020600040205080304" pitchFamily="18" charset="-128"/>
              </a:rPr>
              <a:t>者、</a:t>
            </a:r>
            <a:r>
              <a:rPr lang="en-US" altLang="ja-JP" sz="1400" dirty="0">
                <a:solidFill>
                  <a:prstClr val="black"/>
                </a:solidFill>
                <a:latin typeface="ＭＳ Ｐ明朝" panose="02020600040205080304" pitchFamily="18" charset="-128"/>
                <a:ea typeface="ＭＳ Ｐ明朝" panose="02020600040205080304" pitchFamily="18" charset="-128"/>
              </a:rPr>
              <a:t>R2</a:t>
            </a:r>
            <a:r>
              <a:rPr lang="ja-JP" altLang="en-US" sz="1400" dirty="0">
                <a:solidFill>
                  <a:prstClr val="black"/>
                </a:solidFill>
                <a:latin typeface="ＭＳ Ｐ明朝" panose="02020600040205080304" pitchFamily="18" charset="-128"/>
                <a:ea typeface="ＭＳ Ｐ明朝" panose="02020600040205080304" pitchFamily="18" charset="-128"/>
              </a:rPr>
              <a:t>　</a:t>
            </a:r>
            <a:r>
              <a:rPr lang="en-US" altLang="ja-JP" sz="1400" dirty="0">
                <a:solidFill>
                  <a:prstClr val="black"/>
                </a:solidFill>
                <a:latin typeface="ＭＳ Ｐ明朝" panose="02020600040205080304" pitchFamily="18" charset="-128"/>
                <a:ea typeface="ＭＳ Ｐ明朝" panose="02020600040205080304" pitchFamily="18" charset="-128"/>
              </a:rPr>
              <a:t>83</a:t>
            </a:r>
            <a:r>
              <a:rPr lang="ja-JP" altLang="en-US" sz="1400" dirty="0">
                <a:solidFill>
                  <a:prstClr val="black"/>
                </a:solidFill>
                <a:latin typeface="ＭＳ Ｐ明朝" panose="02020600040205080304" pitchFamily="18" charset="-128"/>
                <a:ea typeface="ＭＳ Ｐ明朝" panose="02020600040205080304" pitchFamily="18" charset="-128"/>
              </a:rPr>
              <a:t>者</a:t>
            </a:r>
            <a:r>
              <a:rPr lang="ja-JP" altLang="ja-JP" sz="1400" dirty="0">
                <a:solidFill>
                  <a:prstClr val="black"/>
                </a:solidFill>
                <a:latin typeface="ＭＳ Ｐ明朝" panose="02020600040205080304" pitchFamily="18" charset="-128"/>
                <a:ea typeface="ＭＳ Ｐ明朝" panose="02020600040205080304" pitchFamily="18" charset="-128"/>
              </a:rPr>
              <a:t>）</a:t>
            </a:r>
            <a:r>
              <a:rPr lang="ja-JP" altLang="en-US" sz="1400" dirty="0">
                <a:solidFill>
                  <a:prstClr val="black"/>
                </a:solidFill>
                <a:latin typeface="ＭＳ Ｐ明朝" panose="02020600040205080304" pitchFamily="18" charset="-128"/>
                <a:ea typeface="ＭＳ Ｐ明朝" panose="02020600040205080304" pitchFamily="18" charset="-128"/>
              </a:rPr>
              <a:t>　</a:t>
            </a:r>
            <a:endParaRPr lang="en-US" altLang="ja-JP" sz="2000" dirty="0">
              <a:latin typeface="+mn-ea"/>
            </a:endParaRPr>
          </a:p>
          <a:p>
            <a:pPr marL="360000" indent="-177800">
              <a:spcBef>
                <a:spcPts val="600"/>
              </a:spcBef>
              <a:spcAft>
                <a:spcPts val="600"/>
              </a:spcAft>
            </a:pPr>
            <a:r>
              <a:rPr lang="ja-JP" altLang="en-US" sz="1400" dirty="0">
                <a:latin typeface="ＭＳ Ｐ明朝" panose="02020600040205080304" pitchFamily="18" charset="-128"/>
                <a:ea typeface="ＭＳ Ｐ明朝" panose="02020600040205080304" pitchFamily="18" charset="-128"/>
              </a:rPr>
              <a:t>　　</a:t>
            </a:r>
            <a:r>
              <a:rPr lang="ja-JP" altLang="en-US" sz="1400">
                <a:latin typeface="ＭＳ Ｐ明朝" panose="02020600040205080304" pitchFamily="18" charset="-128"/>
                <a:ea typeface="ＭＳ Ｐ明朝" panose="02020600040205080304" pitchFamily="18" charset="-128"/>
              </a:rPr>
              <a:t>　</a:t>
            </a:r>
            <a:r>
              <a:rPr lang="en-US" altLang="ja-JP" sz="1400">
                <a:latin typeface="ＭＳ Ｐ明朝" panose="02020600040205080304" pitchFamily="18" charset="-128"/>
                <a:ea typeface="ＭＳ Ｐ明朝" panose="02020600040205080304" pitchFamily="18" charset="-128"/>
                <a:hlinkClick r:id="rId3">
                  <a:extLst>
                    <a:ext uri="{A12FA001-AC4F-418D-AE19-62706E023703}">
                      <ahyp:hlinkClr xmlns="" xmlns:ahyp="http://schemas.microsoft.com/office/drawing/2018/hyperlinkcolor" val="tx"/>
                    </a:ext>
                  </a:extLst>
                </a:hlinkClick>
              </a:rPr>
              <a:t>http</a:t>
            </a:r>
            <a:r>
              <a:rPr lang="en-US" altLang="ja-JP" sz="1400" dirty="0">
                <a:latin typeface="ＭＳ Ｐ明朝" panose="02020600040205080304" pitchFamily="18" charset="-128"/>
                <a:ea typeface="ＭＳ Ｐ明朝" panose="02020600040205080304" pitchFamily="18" charset="-128"/>
                <a:hlinkClick r:id="rId3">
                  <a:extLst>
                    <a:ext uri="{A12FA001-AC4F-418D-AE19-62706E023703}">
                      <ahyp:hlinkClr xmlns="" xmlns:ahyp="http://schemas.microsoft.com/office/drawing/2018/hyperlinkcolor" val="tx"/>
                    </a:ext>
                  </a:extLst>
                </a:hlinkClick>
              </a:rPr>
              <a:t>://www.pref.osaka.lg.jp/kotsukankyo/haigasu/eco_challenge.html</a:t>
            </a:r>
            <a:endParaRPr lang="en-US" altLang="ja-JP" sz="1400" dirty="0">
              <a:latin typeface="ＭＳ Ｐ明朝" panose="02020600040205080304" pitchFamily="18" charset="-128"/>
              <a:ea typeface="ＭＳ Ｐ明朝" panose="02020600040205080304" pitchFamily="18" charset="-128"/>
            </a:endParaRPr>
          </a:p>
          <a:p>
            <a:pPr marL="360000" indent="-177800">
              <a:spcBef>
                <a:spcPts val="600"/>
              </a:spcBef>
            </a:pPr>
            <a:endParaRPr lang="en-US" altLang="ja-JP" sz="2000" dirty="0">
              <a:latin typeface="+mn-ea"/>
            </a:endParaRPr>
          </a:p>
        </p:txBody>
      </p:sp>
      <p:sp>
        <p:nvSpPr>
          <p:cNvPr id="2" name="スライド番号プレースホルダー 1"/>
          <p:cNvSpPr>
            <a:spLocks noGrp="1"/>
          </p:cNvSpPr>
          <p:nvPr>
            <p:ph type="sldNum" sz="quarter" idx="12"/>
          </p:nvPr>
        </p:nvSpPr>
        <p:spPr>
          <a:xfrm>
            <a:off x="8666112" y="6520259"/>
            <a:ext cx="514400" cy="365125"/>
          </a:xfrm>
        </p:spPr>
        <p:txBody>
          <a:bodyPr/>
          <a:lstStyle/>
          <a:p>
            <a:fld id="{DE2F8A21-8B7F-4E81-A1D6-B63D9660F4C6}" type="slidenum">
              <a:rPr kumimoji="1" lang="ja-JP" altLang="en-US" smtClean="0"/>
              <a:pPr/>
              <a:t>9</a:t>
            </a:fld>
            <a:endParaRPr kumimoji="1" lang="ja-JP" altLang="en-US"/>
          </a:p>
        </p:txBody>
      </p:sp>
      <p:sp>
        <p:nvSpPr>
          <p:cNvPr id="8" name="テキスト ボックス 7"/>
          <p:cNvSpPr txBox="1"/>
          <p:nvPr/>
        </p:nvSpPr>
        <p:spPr>
          <a:xfrm>
            <a:off x="2555776" y="139279"/>
            <a:ext cx="3635896" cy="461665"/>
          </a:xfrm>
          <a:prstGeom prst="rect">
            <a:avLst/>
          </a:prstGeom>
          <a:noFill/>
        </p:spPr>
        <p:txBody>
          <a:bodyPr wrap="square" rtlCol="0">
            <a:spAutoFit/>
          </a:bodyPr>
          <a:lstStyle/>
          <a:p>
            <a:pPr algn="ctr"/>
            <a:r>
              <a:rPr lang="ja-JP" altLang="en-US" sz="2400" dirty="0"/>
              <a:t>７．</a:t>
            </a:r>
            <a:r>
              <a:rPr lang="ja-JP" altLang="ja-JP" sz="2400" dirty="0"/>
              <a:t>普及啓発活動</a:t>
            </a:r>
          </a:p>
        </p:txBody>
      </p:sp>
      <p:sp>
        <p:nvSpPr>
          <p:cNvPr id="12" name="テキスト ボックス 11"/>
          <p:cNvSpPr txBox="1"/>
          <p:nvPr/>
        </p:nvSpPr>
        <p:spPr>
          <a:xfrm>
            <a:off x="1588" y="148570"/>
            <a:ext cx="2124744" cy="400110"/>
          </a:xfrm>
          <a:prstGeom prst="rect">
            <a:avLst/>
          </a:prstGeom>
          <a:noFill/>
        </p:spPr>
        <p:txBody>
          <a:bodyPr wrap="square" rtlCol="0">
            <a:spAutoFit/>
          </a:bodyPr>
          <a:lstStyle/>
          <a:p>
            <a:r>
              <a:rPr lang="ja-JP" altLang="en-US" sz="2000" dirty="0">
                <a:latin typeface="+mn-ea"/>
              </a:rPr>
              <a:t>＜取組状況＞</a:t>
            </a:r>
            <a:endParaRPr kumimoji="1" lang="ja-JP" altLang="en-US" sz="2000" dirty="0">
              <a:latin typeface="+mn-ea"/>
            </a:endParaRPr>
          </a:p>
        </p:txBody>
      </p:sp>
      <p:pic>
        <p:nvPicPr>
          <p:cNvPr id="4" name="図 3"/>
          <p:cNvPicPr>
            <a:picLocks noChangeAspect="1"/>
          </p:cNvPicPr>
          <p:nvPr/>
        </p:nvPicPr>
        <p:blipFill>
          <a:blip r:embed="rId4"/>
          <a:stretch>
            <a:fillRect/>
          </a:stretch>
        </p:blipFill>
        <p:spPr>
          <a:xfrm>
            <a:off x="6725333" y="3362154"/>
            <a:ext cx="1838812" cy="2604983"/>
          </a:xfrm>
          <a:prstGeom prst="rect">
            <a:avLst/>
          </a:prstGeom>
        </p:spPr>
      </p:pic>
      <p:pic>
        <p:nvPicPr>
          <p:cNvPr id="5" name="図 4"/>
          <p:cNvPicPr>
            <a:picLocks noChangeAspect="1"/>
          </p:cNvPicPr>
          <p:nvPr/>
        </p:nvPicPr>
        <p:blipFill>
          <a:blip r:embed="rId5"/>
          <a:stretch>
            <a:fillRect/>
          </a:stretch>
        </p:blipFill>
        <p:spPr>
          <a:xfrm>
            <a:off x="6757038" y="840769"/>
            <a:ext cx="1775402" cy="2499869"/>
          </a:xfrm>
          <a:prstGeom prst="rect">
            <a:avLst/>
          </a:prstGeom>
        </p:spPr>
      </p:pic>
      <p:sp>
        <p:nvSpPr>
          <p:cNvPr id="13" name="テキスト ボックス 12"/>
          <p:cNvSpPr txBox="1"/>
          <p:nvPr/>
        </p:nvSpPr>
        <p:spPr>
          <a:xfrm>
            <a:off x="6336704" y="6077177"/>
            <a:ext cx="2699792" cy="307777"/>
          </a:xfrm>
          <a:prstGeom prst="rect">
            <a:avLst/>
          </a:prstGeom>
          <a:noFill/>
        </p:spPr>
        <p:txBody>
          <a:bodyPr wrap="square" rtlCol="0">
            <a:spAutoFit/>
          </a:bodyPr>
          <a:lstStyle/>
          <a:p>
            <a:pPr algn="ctr">
              <a:spcBef>
                <a:spcPts val="600"/>
              </a:spcBef>
            </a:pPr>
            <a:r>
              <a:rPr lang="ja-JP" altLang="en-US" sz="1400" dirty="0">
                <a:latin typeface="+mn-ea"/>
              </a:rPr>
              <a:t>事業者取組事例集のリーフレット</a:t>
            </a:r>
          </a:p>
        </p:txBody>
      </p:sp>
    </p:spTree>
    <p:extLst>
      <p:ext uri="{BB962C8B-B14F-4D97-AF65-F5344CB8AC3E}">
        <p14:creationId xmlns:p14="http://schemas.microsoft.com/office/powerpoint/2010/main" val="4112152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187624" y="104369"/>
            <a:ext cx="7488832" cy="461665"/>
          </a:xfrm>
          <a:prstGeom prst="rect">
            <a:avLst/>
          </a:prstGeom>
          <a:noFill/>
        </p:spPr>
        <p:txBody>
          <a:bodyPr wrap="square" rtlCol="0">
            <a:spAutoFit/>
          </a:bodyPr>
          <a:lstStyle/>
          <a:p>
            <a:pPr algn="ctr"/>
            <a:r>
              <a:rPr lang="ja-JP" altLang="en-US" sz="2400" dirty="0">
                <a:latin typeface="+mn-ea"/>
              </a:rPr>
              <a:t>対策別の</a:t>
            </a:r>
            <a:r>
              <a:rPr lang="en-US" altLang="ja-JP" sz="2400" dirty="0">
                <a:latin typeface="+mn-ea"/>
              </a:rPr>
              <a:t>NO</a:t>
            </a:r>
            <a:r>
              <a:rPr lang="en-US" altLang="ja-JP" sz="1200" dirty="0">
                <a:latin typeface="+mn-ea"/>
              </a:rPr>
              <a:t>X</a:t>
            </a:r>
            <a:r>
              <a:rPr lang="ja-JP" altLang="en-US" sz="2400" dirty="0">
                <a:latin typeface="+mn-ea"/>
              </a:rPr>
              <a:t>・</a:t>
            </a:r>
            <a:r>
              <a:rPr lang="en-US" altLang="ja-JP" sz="2400" dirty="0">
                <a:latin typeface="+mn-ea"/>
              </a:rPr>
              <a:t>PM</a:t>
            </a:r>
            <a:r>
              <a:rPr lang="ja-JP" altLang="en-US" sz="2400" dirty="0">
                <a:latin typeface="+mn-ea"/>
              </a:rPr>
              <a:t>削減効果量（令和２年度）の推計・評価</a:t>
            </a:r>
            <a:endParaRPr kumimoji="1" lang="ja-JP" altLang="en-US" sz="2400" dirty="0">
              <a:latin typeface="+mn-ea"/>
            </a:endParaRPr>
          </a:p>
        </p:txBody>
      </p:sp>
      <p:sp>
        <p:nvSpPr>
          <p:cNvPr id="7" name="テキスト ボックス 6"/>
          <p:cNvSpPr txBox="1"/>
          <p:nvPr/>
        </p:nvSpPr>
        <p:spPr>
          <a:xfrm>
            <a:off x="132652" y="150262"/>
            <a:ext cx="1618084" cy="400110"/>
          </a:xfrm>
          <a:prstGeom prst="rect">
            <a:avLst/>
          </a:prstGeom>
          <a:noFill/>
        </p:spPr>
        <p:txBody>
          <a:bodyPr wrap="square" rtlCol="0">
            <a:spAutoFit/>
          </a:bodyPr>
          <a:lstStyle/>
          <a:p>
            <a:r>
              <a:rPr lang="ja-JP" altLang="en-US" sz="2000" dirty="0">
                <a:latin typeface="+mn-ea"/>
              </a:rPr>
              <a:t>＜効果＞</a:t>
            </a:r>
            <a:endParaRPr kumimoji="1" lang="ja-JP" altLang="en-US" sz="2000" dirty="0">
              <a:latin typeface="+mn-ea"/>
            </a:endParaRPr>
          </a:p>
        </p:txBody>
      </p:sp>
      <p:sp>
        <p:nvSpPr>
          <p:cNvPr id="4" name="スライド番号プレースホルダー 3"/>
          <p:cNvSpPr>
            <a:spLocks noGrp="1"/>
          </p:cNvSpPr>
          <p:nvPr>
            <p:ph type="sldNum" sz="quarter" idx="12"/>
          </p:nvPr>
        </p:nvSpPr>
        <p:spPr>
          <a:xfrm>
            <a:off x="6992191" y="6488393"/>
            <a:ext cx="2133600" cy="365125"/>
          </a:xfrm>
        </p:spPr>
        <p:txBody>
          <a:bodyPr/>
          <a:lstStyle/>
          <a:p>
            <a:fld id="{32148330-19CA-442F-8CA1-3D3D5A242D71}" type="slidenum">
              <a:rPr kumimoji="1" lang="ja-JP" altLang="en-US" smtClean="0"/>
              <a:pPr/>
              <a:t>10</a:t>
            </a:fld>
            <a:endParaRPr kumimoji="1" lang="ja-JP" altLang="en-US"/>
          </a:p>
        </p:txBody>
      </p:sp>
      <p:sp>
        <p:nvSpPr>
          <p:cNvPr id="13" name="テキスト ボックス 12"/>
          <p:cNvSpPr txBox="1"/>
          <p:nvPr/>
        </p:nvSpPr>
        <p:spPr>
          <a:xfrm>
            <a:off x="612816" y="6327844"/>
            <a:ext cx="8482778" cy="461665"/>
          </a:xfrm>
          <a:prstGeom prst="rect">
            <a:avLst/>
          </a:prstGeom>
          <a:noFill/>
        </p:spPr>
        <p:txBody>
          <a:bodyPr wrap="square" rtlCol="0">
            <a:spAutoFit/>
          </a:bodyPr>
          <a:lstStyle/>
          <a:p>
            <a:r>
              <a:rPr lang="en-US" altLang="ja-JP" sz="1200" dirty="0">
                <a:latin typeface="+mn-ea"/>
              </a:rPr>
              <a:t>※</a:t>
            </a:r>
            <a:r>
              <a:rPr lang="ja-JP" altLang="en-US" sz="1200" dirty="0">
                <a:latin typeface="+mn-ea"/>
              </a:rPr>
              <a:t>対策別の削減効果量（推計値）は、一定条件に基づき試算　（例：対策①～③は、走行量と旅行速度は</a:t>
            </a:r>
            <a:r>
              <a:rPr lang="en-US" altLang="ja-JP" sz="1200" dirty="0">
                <a:latin typeface="+mn-ea"/>
              </a:rPr>
              <a:t>R2</a:t>
            </a:r>
            <a:r>
              <a:rPr lang="ja-JP" altLang="en-US" sz="1200" dirty="0">
                <a:latin typeface="+mn-ea"/>
              </a:rPr>
              <a:t>年度で固定）</a:t>
            </a:r>
            <a:endParaRPr lang="en-US" altLang="ja-JP" sz="1200" dirty="0">
              <a:latin typeface="+mn-ea"/>
            </a:endParaRPr>
          </a:p>
          <a:p>
            <a:r>
              <a:rPr kumimoji="1" lang="en-US" altLang="ja-JP" sz="1200" dirty="0">
                <a:latin typeface="+mn-ea"/>
              </a:rPr>
              <a:t>※</a:t>
            </a:r>
            <a:r>
              <a:rPr kumimoji="1" lang="ja-JP" altLang="en-US" sz="1200" dirty="0">
                <a:latin typeface="+mn-ea"/>
              </a:rPr>
              <a:t>対策別の対策見込量（目安値）は、計画策定時に設定した各指標を基に算定</a:t>
            </a:r>
          </a:p>
        </p:txBody>
      </p:sp>
      <p:sp>
        <p:nvSpPr>
          <p:cNvPr id="9" name="テキスト ボックス 8"/>
          <p:cNvSpPr txBox="1"/>
          <p:nvPr/>
        </p:nvSpPr>
        <p:spPr>
          <a:xfrm>
            <a:off x="222408" y="675343"/>
            <a:ext cx="8734680" cy="661720"/>
          </a:xfrm>
          <a:prstGeom prst="rect">
            <a:avLst/>
          </a:prstGeom>
          <a:noFill/>
          <a:ln>
            <a:solidFill>
              <a:srgbClr val="FF0000"/>
            </a:solidFill>
          </a:ln>
        </p:spPr>
        <p:txBody>
          <a:bodyPr wrap="square" rtlCol="0">
            <a:spAutoFit/>
          </a:bodyPr>
          <a:lstStyle/>
          <a:p>
            <a:pPr>
              <a:spcBef>
                <a:spcPts val="600"/>
              </a:spcBef>
            </a:pPr>
            <a:r>
              <a:rPr lang="ja-JP" altLang="en-US" sz="1600">
                <a:solidFill>
                  <a:srgbClr val="FF0000"/>
                </a:solidFill>
                <a:latin typeface="ＭＳ ゴシック" pitchFamily="49" charset="-128"/>
                <a:ea typeface="ＭＳ ゴシック" pitchFamily="49" charset="-128"/>
              </a:rPr>
              <a:t>・削減効果量</a:t>
            </a:r>
            <a:r>
              <a:rPr lang="ja-JP" altLang="en-US" sz="1600" dirty="0">
                <a:solidFill>
                  <a:srgbClr val="FF0000"/>
                </a:solidFill>
                <a:latin typeface="ＭＳ ゴシック" pitchFamily="49" charset="-128"/>
                <a:ea typeface="ＭＳ ゴシック" pitchFamily="49" charset="-128"/>
              </a:rPr>
              <a:t>は、基準年度（平成</a:t>
            </a:r>
            <a:r>
              <a:rPr lang="en-US" altLang="ja-JP" sz="1600" dirty="0">
                <a:solidFill>
                  <a:srgbClr val="FF0000"/>
                </a:solidFill>
                <a:latin typeface="ＭＳ ゴシック" pitchFamily="49" charset="-128"/>
                <a:ea typeface="ＭＳ ゴシック" pitchFamily="49" charset="-128"/>
              </a:rPr>
              <a:t>21</a:t>
            </a:r>
            <a:r>
              <a:rPr lang="ja-JP" altLang="en-US" sz="1600" dirty="0">
                <a:solidFill>
                  <a:srgbClr val="FF0000"/>
                </a:solidFill>
                <a:latin typeface="ＭＳ ゴシック" pitchFamily="49" charset="-128"/>
                <a:ea typeface="ＭＳ ゴシック" pitchFamily="49" charset="-128"/>
              </a:rPr>
              <a:t>年度）と評価年度（令和２年度）との比較により行う</a:t>
            </a:r>
            <a:endParaRPr lang="en-US" altLang="ja-JP" sz="1600" dirty="0">
              <a:solidFill>
                <a:srgbClr val="FF0000"/>
              </a:solidFill>
              <a:latin typeface="ＭＳ ゴシック" pitchFamily="49" charset="-128"/>
              <a:ea typeface="ＭＳ ゴシック" pitchFamily="49" charset="-128"/>
            </a:endParaRPr>
          </a:p>
          <a:p>
            <a:pPr>
              <a:spcBef>
                <a:spcPts val="600"/>
              </a:spcBef>
            </a:pPr>
            <a:r>
              <a:rPr lang="ja-JP" altLang="en-US" sz="1600" dirty="0">
                <a:solidFill>
                  <a:srgbClr val="FF0000"/>
                </a:solidFill>
                <a:latin typeface="ＭＳ ゴシック" pitchFamily="49" charset="-128"/>
                <a:ea typeface="ＭＳ ゴシック" pitchFamily="49" charset="-128"/>
              </a:rPr>
              <a:t>・令和２年度の削減効果量の評価は、削減見込量（目安値）との比較により、対策ごとに行う</a:t>
            </a:r>
            <a:endParaRPr kumimoji="1" lang="ja-JP" altLang="en-US" sz="1600" dirty="0">
              <a:solidFill>
                <a:srgbClr val="FF0000"/>
              </a:solidFill>
              <a:latin typeface="ＭＳ ゴシック" pitchFamily="49" charset="-128"/>
              <a:ea typeface="ＭＳ ゴシック" pitchFamily="49" charset="-128"/>
            </a:endParaRPr>
          </a:p>
        </p:txBody>
      </p:sp>
      <p:pic>
        <p:nvPicPr>
          <p:cNvPr id="2" name="図 1"/>
          <p:cNvPicPr>
            <a:picLocks noChangeAspect="1"/>
          </p:cNvPicPr>
          <p:nvPr/>
        </p:nvPicPr>
        <p:blipFill>
          <a:blip r:embed="rId2"/>
          <a:stretch>
            <a:fillRect/>
          </a:stretch>
        </p:blipFill>
        <p:spPr>
          <a:xfrm>
            <a:off x="827584" y="1366337"/>
            <a:ext cx="7029641" cy="4897498"/>
          </a:xfrm>
          <a:prstGeom prst="rect">
            <a:avLst/>
          </a:prstGeom>
        </p:spPr>
      </p:pic>
    </p:spTree>
    <p:extLst>
      <p:ext uri="{BB962C8B-B14F-4D97-AF65-F5344CB8AC3E}">
        <p14:creationId xmlns:p14="http://schemas.microsoft.com/office/powerpoint/2010/main" val="3297482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4269117" y="1376427"/>
            <a:ext cx="4579483" cy="2763949"/>
          </a:xfrm>
          <a:prstGeom prst="rect">
            <a:avLst/>
          </a:prstGeom>
        </p:spPr>
      </p:pic>
      <p:pic>
        <p:nvPicPr>
          <p:cNvPr id="5" name="図 4"/>
          <p:cNvPicPr>
            <a:picLocks noChangeAspect="1"/>
          </p:cNvPicPr>
          <p:nvPr/>
        </p:nvPicPr>
        <p:blipFill>
          <a:blip r:embed="rId3"/>
          <a:stretch>
            <a:fillRect/>
          </a:stretch>
        </p:blipFill>
        <p:spPr>
          <a:xfrm>
            <a:off x="79705" y="1469649"/>
            <a:ext cx="4364842" cy="2624051"/>
          </a:xfrm>
          <a:prstGeom prst="rect">
            <a:avLst/>
          </a:prstGeom>
        </p:spPr>
      </p:pic>
      <p:cxnSp>
        <p:nvCxnSpPr>
          <p:cNvPr id="6" name="直線コネクタ 5"/>
          <p:cNvCxnSpPr/>
          <p:nvPr/>
        </p:nvCxnSpPr>
        <p:spPr>
          <a:xfrm>
            <a:off x="323528" y="6926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8594104" y="6520259"/>
            <a:ext cx="514400" cy="365125"/>
          </a:xfrm>
        </p:spPr>
        <p:txBody>
          <a:bodyPr/>
          <a:lstStyle/>
          <a:p>
            <a:fld id="{DE2F8A21-8B7F-4E81-A1D6-B63D9660F4C6}" type="slidenum">
              <a:rPr kumimoji="1" lang="ja-JP" altLang="en-US" smtClean="0"/>
              <a:pPr/>
              <a:t>11</a:t>
            </a:fld>
            <a:endParaRPr kumimoji="1" lang="ja-JP" altLang="en-US"/>
          </a:p>
        </p:txBody>
      </p:sp>
      <p:sp>
        <p:nvSpPr>
          <p:cNvPr id="24" name="テキスト ボックス 23"/>
          <p:cNvSpPr txBox="1"/>
          <p:nvPr/>
        </p:nvSpPr>
        <p:spPr>
          <a:xfrm>
            <a:off x="1588" y="148570"/>
            <a:ext cx="1330052" cy="400110"/>
          </a:xfrm>
          <a:prstGeom prst="rect">
            <a:avLst/>
          </a:prstGeom>
          <a:noFill/>
        </p:spPr>
        <p:txBody>
          <a:bodyPr wrap="square" rtlCol="0">
            <a:spAutoFit/>
          </a:bodyPr>
          <a:lstStyle/>
          <a:p>
            <a:r>
              <a:rPr lang="ja-JP" altLang="en-US" sz="2000" dirty="0">
                <a:latin typeface="+mn-ea"/>
              </a:rPr>
              <a:t>＜効果＞</a:t>
            </a:r>
            <a:endParaRPr kumimoji="1" lang="ja-JP" altLang="en-US" sz="2000" dirty="0">
              <a:latin typeface="+mn-ea"/>
            </a:endParaRPr>
          </a:p>
        </p:txBody>
      </p:sp>
      <p:sp>
        <p:nvSpPr>
          <p:cNvPr id="20" name="テキスト ボックス 19"/>
          <p:cNvSpPr txBox="1"/>
          <p:nvPr/>
        </p:nvSpPr>
        <p:spPr>
          <a:xfrm>
            <a:off x="759217" y="817194"/>
            <a:ext cx="7641949" cy="584775"/>
          </a:xfrm>
          <a:prstGeom prst="rect">
            <a:avLst/>
          </a:prstGeom>
          <a:noFill/>
        </p:spPr>
        <p:txBody>
          <a:bodyPr wrap="square" rtlCol="0">
            <a:spAutoFit/>
          </a:bodyPr>
          <a:lstStyle/>
          <a:p>
            <a:pPr>
              <a:spcBef>
                <a:spcPts val="600"/>
              </a:spcBef>
            </a:pPr>
            <a:r>
              <a:rPr lang="ja-JP" altLang="en-US" sz="1600" u="sng" dirty="0">
                <a:solidFill>
                  <a:srgbClr val="FF0000"/>
                </a:solidFill>
                <a:latin typeface="ＭＳ ゴシック" pitchFamily="49" charset="-128"/>
                <a:ea typeface="ＭＳ ゴシック" pitchFamily="49" charset="-128"/>
              </a:rPr>
              <a:t>削減効果量は全体の約７割を占め、</a:t>
            </a:r>
            <a:r>
              <a:rPr lang="en-US" altLang="ja-JP" sz="1600" u="sng" dirty="0">
                <a:solidFill>
                  <a:srgbClr val="FF0000"/>
                </a:solidFill>
                <a:latin typeface="ＭＳ ゴシック" pitchFamily="49" charset="-128"/>
                <a:ea typeface="ＭＳ ゴシック" pitchFamily="49" charset="-128"/>
              </a:rPr>
              <a:t>NOx</a:t>
            </a:r>
            <a:r>
              <a:rPr lang="ja-JP" altLang="en-US" sz="1600" u="sng" dirty="0">
                <a:solidFill>
                  <a:srgbClr val="FF0000"/>
                </a:solidFill>
                <a:latin typeface="ＭＳ ゴシック" pitchFamily="49" charset="-128"/>
                <a:ea typeface="ＭＳ ゴシック" pitchFamily="49" charset="-128"/>
              </a:rPr>
              <a:t>は平成</a:t>
            </a:r>
            <a:r>
              <a:rPr lang="en-US" altLang="ja-JP" sz="1600" u="sng" dirty="0">
                <a:solidFill>
                  <a:srgbClr val="FF0000"/>
                </a:solidFill>
                <a:latin typeface="ＭＳ ゴシック" pitchFamily="49" charset="-128"/>
                <a:ea typeface="ＭＳ ゴシック" pitchFamily="49" charset="-128"/>
              </a:rPr>
              <a:t>26</a:t>
            </a:r>
            <a:r>
              <a:rPr lang="ja-JP" altLang="en-US" sz="1600" u="sng" dirty="0">
                <a:solidFill>
                  <a:srgbClr val="FF0000"/>
                </a:solidFill>
                <a:latin typeface="ＭＳ ゴシック" pitchFamily="49" charset="-128"/>
                <a:ea typeface="ＭＳ ゴシック" pitchFamily="49" charset="-128"/>
              </a:rPr>
              <a:t>年度、</a:t>
            </a:r>
            <a:r>
              <a:rPr lang="en-US" altLang="ja-JP" sz="1600" u="sng" dirty="0">
                <a:solidFill>
                  <a:srgbClr val="FF0000"/>
                </a:solidFill>
                <a:latin typeface="ＭＳ ゴシック" pitchFamily="49" charset="-128"/>
                <a:ea typeface="ＭＳ ゴシック" pitchFamily="49" charset="-128"/>
              </a:rPr>
              <a:t>PM</a:t>
            </a:r>
            <a:r>
              <a:rPr lang="ja-JP" altLang="en-US" sz="1600" u="sng" dirty="0">
                <a:solidFill>
                  <a:srgbClr val="FF0000"/>
                </a:solidFill>
                <a:latin typeface="ＭＳ ゴシック" pitchFamily="49" charset="-128"/>
                <a:ea typeface="ＭＳ ゴシック" pitchFamily="49" charset="-128"/>
              </a:rPr>
              <a:t>は平成</a:t>
            </a:r>
            <a:r>
              <a:rPr lang="en-US" altLang="ja-JP" sz="1600" u="sng" dirty="0" smtClean="0">
                <a:solidFill>
                  <a:srgbClr val="FF0000"/>
                </a:solidFill>
                <a:latin typeface="ＭＳ ゴシック" pitchFamily="49" charset="-128"/>
                <a:ea typeface="ＭＳ ゴシック" pitchFamily="49" charset="-128"/>
              </a:rPr>
              <a:t>24</a:t>
            </a:r>
            <a:r>
              <a:rPr lang="ja-JP" altLang="en-US" sz="1600" u="sng" dirty="0" smtClean="0">
                <a:solidFill>
                  <a:srgbClr val="FF0000"/>
                </a:solidFill>
                <a:latin typeface="ＭＳ ゴシック" pitchFamily="49" charset="-128"/>
                <a:ea typeface="ＭＳ ゴシック" pitchFamily="49" charset="-128"/>
              </a:rPr>
              <a:t>年度</a:t>
            </a:r>
            <a:r>
              <a:rPr lang="ja-JP" altLang="en-US" sz="1600" u="sng" dirty="0">
                <a:solidFill>
                  <a:srgbClr val="FF0000"/>
                </a:solidFill>
                <a:latin typeface="ＭＳ ゴシック" pitchFamily="49" charset="-128"/>
                <a:ea typeface="ＭＳ ゴシック" pitchFamily="49" charset="-128"/>
              </a:rPr>
              <a:t>に目安値（削減見込量）を上回って推移</a:t>
            </a:r>
            <a:endParaRPr kumimoji="1" lang="ja-JP" altLang="en-US" sz="1600" u="sng" dirty="0">
              <a:solidFill>
                <a:srgbClr val="FF0000"/>
              </a:solidFill>
              <a:latin typeface="ＭＳ ゴシック" pitchFamily="49" charset="-128"/>
              <a:ea typeface="ＭＳ ゴシック" pitchFamily="49" charset="-128"/>
            </a:endParaRPr>
          </a:p>
        </p:txBody>
      </p:sp>
      <p:sp>
        <p:nvSpPr>
          <p:cNvPr id="21" name="楕円 20"/>
          <p:cNvSpPr/>
          <p:nvPr/>
        </p:nvSpPr>
        <p:spPr>
          <a:xfrm>
            <a:off x="2260965" y="2718779"/>
            <a:ext cx="432048" cy="39499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5" name="楕円 24"/>
          <p:cNvSpPr/>
          <p:nvPr/>
        </p:nvSpPr>
        <p:spPr>
          <a:xfrm>
            <a:off x="5770865" y="2317774"/>
            <a:ext cx="432048" cy="39499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7" name="テキスト ボックス 26"/>
          <p:cNvSpPr txBox="1"/>
          <p:nvPr/>
        </p:nvSpPr>
        <p:spPr>
          <a:xfrm>
            <a:off x="1317639" y="128022"/>
            <a:ext cx="7848872" cy="461665"/>
          </a:xfrm>
          <a:prstGeom prst="rect">
            <a:avLst/>
          </a:prstGeom>
          <a:noFill/>
        </p:spPr>
        <p:txBody>
          <a:bodyPr wrap="square" rtlCol="0">
            <a:spAutoFit/>
          </a:bodyPr>
          <a:lstStyle/>
          <a:p>
            <a:r>
              <a:rPr kumimoji="1" lang="ja-JP" altLang="en-US" sz="2400" dirty="0">
                <a:latin typeface="+mn-ea"/>
              </a:rPr>
              <a:t>１．自動車単体規制の推進、</a:t>
            </a:r>
            <a:r>
              <a:rPr lang="ja-JP" altLang="en-US" sz="2400" dirty="0">
                <a:latin typeface="+mn-ea"/>
              </a:rPr>
              <a:t>２．車種規制の実施等</a:t>
            </a:r>
          </a:p>
        </p:txBody>
      </p:sp>
      <p:sp>
        <p:nvSpPr>
          <p:cNvPr id="28" name="テキスト ボックス 27"/>
          <p:cNvSpPr txBox="1"/>
          <p:nvPr/>
        </p:nvSpPr>
        <p:spPr>
          <a:xfrm>
            <a:off x="262632" y="4673227"/>
            <a:ext cx="2809084" cy="400110"/>
          </a:xfrm>
          <a:prstGeom prst="rect">
            <a:avLst/>
          </a:prstGeom>
          <a:noFill/>
        </p:spPr>
        <p:txBody>
          <a:bodyPr wrap="square" rtlCol="0">
            <a:spAutoFit/>
          </a:bodyPr>
          <a:lstStyle/>
          <a:p>
            <a:pPr>
              <a:spcBef>
                <a:spcPts val="600"/>
              </a:spcBef>
            </a:pPr>
            <a:r>
              <a:rPr lang="ja-JP" altLang="en-US" sz="2000" dirty="0">
                <a:latin typeface="+mn-ea"/>
              </a:rPr>
              <a:t>■ 対策効果の指標</a:t>
            </a:r>
            <a:endParaRPr lang="en-US" altLang="ja-JP" sz="2000" dirty="0">
              <a:latin typeface="+mn-ea"/>
            </a:endParaRPr>
          </a:p>
        </p:txBody>
      </p:sp>
      <p:sp>
        <p:nvSpPr>
          <p:cNvPr id="29" name="テキスト ボックス 28"/>
          <p:cNvSpPr txBox="1"/>
          <p:nvPr/>
        </p:nvSpPr>
        <p:spPr>
          <a:xfrm>
            <a:off x="631232" y="5048352"/>
            <a:ext cx="4945431" cy="400110"/>
          </a:xfrm>
          <a:prstGeom prst="rect">
            <a:avLst/>
          </a:prstGeom>
          <a:noFill/>
        </p:spPr>
        <p:txBody>
          <a:bodyPr wrap="square" rtlCol="0">
            <a:spAutoFit/>
          </a:bodyPr>
          <a:lstStyle/>
          <a:p>
            <a:pPr>
              <a:spcAft>
                <a:spcPts val="600"/>
              </a:spcAft>
            </a:pPr>
            <a:r>
              <a:rPr lang="ja-JP" altLang="en-US" sz="2000" dirty="0">
                <a:latin typeface="+mn-ea"/>
              </a:rPr>
              <a:t>○</a:t>
            </a:r>
            <a:r>
              <a:rPr lang="ja-JP" altLang="ja-JP" sz="2000" dirty="0">
                <a:latin typeface="+mn-ea"/>
              </a:rPr>
              <a:t>普通貨物車の新長期規制以上の割合</a:t>
            </a:r>
          </a:p>
        </p:txBody>
      </p:sp>
      <p:sp>
        <p:nvSpPr>
          <p:cNvPr id="30" name="テキスト ボックス 29"/>
          <p:cNvSpPr txBox="1"/>
          <p:nvPr/>
        </p:nvSpPr>
        <p:spPr>
          <a:xfrm>
            <a:off x="3703746" y="6364267"/>
            <a:ext cx="5113840" cy="338554"/>
          </a:xfrm>
          <a:prstGeom prst="rect">
            <a:avLst/>
          </a:prstGeom>
          <a:noFill/>
        </p:spPr>
        <p:txBody>
          <a:bodyPr wrap="square" rtlCol="0">
            <a:spAutoFit/>
          </a:bodyPr>
          <a:lstStyle/>
          <a:p>
            <a:pPr>
              <a:spcBef>
                <a:spcPts val="600"/>
              </a:spcBef>
            </a:pPr>
            <a:r>
              <a:rPr kumimoji="1" lang="ja-JP" altLang="en-US" sz="1600" u="sng" dirty="0">
                <a:solidFill>
                  <a:srgbClr val="FF0000"/>
                </a:solidFill>
                <a:latin typeface="ＭＳ ゴシック" pitchFamily="49" charset="-128"/>
                <a:ea typeface="ＭＳ ゴシック" pitchFamily="49" charset="-128"/>
              </a:rPr>
              <a:t>最新規制適合車</a:t>
            </a:r>
            <a:r>
              <a:rPr lang="ja-JP" altLang="en-US" sz="1600" u="sng" dirty="0">
                <a:solidFill>
                  <a:srgbClr val="FF0000"/>
                </a:solidFill>
                <a:latin typeface="ＭＳ ゴシック" pitchFamily="49" charset="-128"/>
                <a:ea typeface="ＭＳ ゴシック" pitchFamily="49" charset="-128"/>
              </a:rPr>
              <a:t>への代替が着実に進展し、指標を達成</a:t>
            </a:r>
            <a:endParaRPr kumimoji="1" lang="ja-JP" altLang="en-US" sz="1600" u="sng" dirty="0">
              <a:solidFill>
                <a:srgbClr val="FF0000"/>
              </a:solidFill>
              <a:latin typeface="ＭＳ ゴシック" pitchFamily="49" charset="-128"/>
              <a:ea typeface="ＭＳ ゴシック" pitchFamily="49" charset="-128"/>
            </a:endParaRPr>
          </a:p>
        </p:txBody>
      </p:sp>
      <p:sp>
        <p:nvSpPr>
          <p:cNvPr id="31" name="テキスト ボックス 30"/>
          <p:cNvSpPr txBox="1"/>
          <p:nvPr/>
        </p:nvSpPr>
        <p:spPr>
          <a:xfrm>
            <a:off x="4496544" y="5431748"/>
            <a:ext cx="4608512" cy="1015663"/>
          </a:xfrm>
          <a:prstGeom prst="rect">
            <a:avLst/>
          </a:prstGeom>
          <a:noFill/>
        </p:spPr>
        <p:txBody>
          <a:bodyPr wrap="square" rtlCol="0">
            <a:spAutoFit/>
          </a:bodyPr>
          <a:lstStyle/>
          <a:p>
            <a:pPr>
              <a:spcBef>
                <a:spcPts val="600"/>
              </a:spcBef>
            </a:pPr>
            <a:r>
              <a:rPr lang="ja-JP" altLang="ja-JP" sz="2000" dirty="0">
                <a:latin typeface="+mn-ea"/>
              </a:rPr>
              <a:t>【実績】</a:t>
            </a:r>
            <a:r>
              <a:rPr lang="ja-JP" altLang="en-US" sz="2000" dirty="0">
                <a:latin typeface="+mn-ea"/>
              </a:rPr>
              <a:t>令和元</a:t>
            </a:r>
            <a:r>
              <a:rPr lang="ja-JP" altLang="ja-JP" sz="2000" dirty="0">
                <a:latin typeface="+mn-ea"/>
              </a:rPr>
              <a:t>年度　</a:t>
            </a:r>
            <a:r>
              <a:rPr lang="en-US" altLang="ja-JP" sz="2000" dirty="0">
                <a:latin typeface="+mn-ea"/>
              </a:rPr>
              <a:t>73%</a:t>
            </a:r>
          </a:p>
          <a:p>
            <a:pPr marL="756000" lvl="1" defTabSz="987425"/>
            <a:r>
              <a:rPr lang="ja-JP" altLang="en-US" sz="2000" dirty="0">
                <a:latin typeface="+mn-ea"/>
              </a:rPr>
              <a:t>令和２</a:t>
            </a:r>
            <a:r>
              <a:rPr lang="ja-JP" altLang="ja-JP" sz="2000" dirty="0">
                <a:latin typeface="+mn-ea"/>
              </a:rPr>
              <a:t>年度　</a:t>
            </a:r>
            <a:r>
              <a:rPr lang="en-US" altLang="ja-JP" sz="2000" dirty="0">
                <a:latin typeface="+mn-ea"/>
              </a:rPr>
              <a:t> 84%</a:t>
            </a:r>
            <a:r>
              <a:rPr lang="ja-JP" altLang="en-US" sz="2000" dirty="0">
                <a:latin typeface="+mn-ea"/>
              </a:rPr>
              <a:t>　</a:t>
            </a:r>
            <a:r>
              <a:rPr lang="en-US" altLang="ja-JP" sz="1100" dirty="0">
                <a:solidFill>
                  <a:srgbClr val="FF0000"/>
                </a:solidFill>
                <a:latin typeface="+mn-ea"/>
              </a:rPr>
              <a:t>※</a:t>
            </a:r>
            <a:r>
              <a:rPr lang="ja-JP" altLang="en-US" sz="1100" dirty="0">
                <a:solidFill>
                  <a:srgbClr val="FF0000"/>
                </a:solidFill>
                <a:latin typeface="+mn-ea"/>
              </a:rPr>
              <a:t>速報値</a:t>
            </a:r>
            <a:endParaRPr lang="en-US" altLang="ja-JP" sz="1100" dirty="0">
              <a:solidFill>
                <a:srgbClr val="FF0000"/>
              </a:solidFill>
              <a:latin typeface="+mn-ea"/>
            </a:endParaRPr>
          </a:p>
          <a:p>
            <a:r>
              <a:rPr lang="ja-JP" altLang="en-US" sz="2000" dirty="0">
                <a:latin typeface="+mn-ea"/>
              </a:rPr>
              <a:t>（参考）</a:t>
            </a:r>
            <a:r>
              <a:rPr lang="ja-JP" altLang="ja-JP" sz="2000" dirty="0">
                <a:latin typeface="+mn-ea"/>
              </a:rPr>
              <a:t>平成</a:t>
            </a:r>
            <a:r>
              <a:rPr lang="en-US" altLang="ja-JP" sz="2000" dirty="0">
                <a:latin typeface="+mn-ea"/>
              </a:rPr>
              <a:t>21</a:t>
            </a:r>
            <a:r>
              <a:rPr lang="ja-JP" altLang="ja-JP" sz="2000" dirty="0">
                <a:latin typeface="+mn-ea"/>
              </a:rPr>
              <a:t>年度　</a:t>
            </a:r>
            <a:r>
              <a:rPr lang="en-US" altLang="ja-JP" sz="2000" dirty="0">
                <a:latin typeface="+mn-ea"/>
              </a:rPr>
              <a:t>27%</a:t>
            </a:r>
            <a:endParaRPr lang="ja-JP" altLang="en-US" sz="2000" dirty="0">
              <a:latin typeface="+mn-ea"/>
            </a:endParaRPr>
          </a:p>
        </p:txBody>
      </p:sp>
      <p:sp>
        <p:nvSpPr>
          <p:cNvPr id="32" name="テキスト ボックス 31"/>
          <p:cNvSpPr txBox="1"/>
          <p:nvPr/>
        </p:nvSpPr>
        <p:spPr>
          <a:xfrm>
            <a:off x="1063281" y="5431748"/>
            <a:ext cx="3001215" cy="400110"/>
          </a:xfrm>
          <a:prstGeom prst="rect">
            <a:avLst/>
          </a:prstGeom>
          <a:noFill/>
        </p:spPr>
        <p:txBody>
          <a:bodyPr wrap="square" rtlCol="0">
            <a:spAutoFit/>
          </a:bodyPr>
          <a:lstStyle/>
          <a:p>
            <a:r>
              <a:rPr lang="ja-JP" altLang="ja-JP" sz="2000" dirty="0">
                <a:latin typeface="+mn-ea"/>
              </a:rPr>
              <a:t>【</a:t>
            </a:r>
            <a:r>
              <a:rPr lang="ja-JP" altLang="en-US" sz="2000" dirty="0">
                <a:latin typeface="+mn-ea"/>
              </a:rPr>
              <a:t>指標</a:t>
            </a:r>
            <a:r>
              <a:rPr lang="ja-JP" altLang="ja-JP" sz="2000" dirty="0">
                <a:latin typeface="+mn-ea"/>
              </a:rPr>
              <a:t>】</a:t>
            </a:r>
            <a:r>
              <a:rPr lang="ja-JP" altLang="en-US" sz="2000" dirty="0">
                <a:latin typeface="+mn-ea"/>
              </a:rPr>
              <a:t>令和２</a:t>
            </a:r>
            <a:r>
              <a:rPr lang="ja-JP" altLang="ja-JP" sz="2000" dirty="0">
                <a:latin typeface="+mn-ea"/>
              </a:rPr>
              <a:t>年度　</a:t>
            </a:r>
            <a:r>
              <a:rPr lang="en-US" altLang="ja-JP" sz="2000" dirty="0">
                <a:latin typeface="+mn-ea"/>
              </a:rPr>
              <a:t>65%</a:t>
            </a:r>
          </a:p>
        </p:txBody>
      </p:sp>
      <p:sp>
        <p:nvSpPr>
          <p:cNvPr id="17" name="テキスト ボックス 16"/>
          <p:cNvSpPr txBox="1"/>
          <p:nvPr/>
        </p:nvSpPr>
        <p:spPr>
          <a:xfrm>
            <a:off x="1063281" y="4093700"/>
            <a:ext cx="4388170" cy="461665"/>
          </a:xfrm>
          <a:prstGeom prst="rect">
            <a:avLst/>
          </a:prstGeom>
          <a:noFill/>
        </p:spPr>
        <p:txBody>
          <a:bodyPr wrap="square" rtlCol="0">
            <a:spAutoFit/>
          </a:bodyPr>
          <a:lstStyle/>
          <a:p>
            <a:r>
              <a:rPr lang="en-US" altLang="ja-JP"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参考</a:t>
            </a:r>
            <a:r>
              <a:rPr lang="en-US" altLang="ja-JP" sz="1200" dirty="0">
                <a:latin typeface="ＭＳ ゴシック" pitchFamily="49" charset="-128"/>
                <a:ea typeface="ＭＳ ゴシック" pitchFamily="49" charset="-128"/>
              </a:rPr>
              <a:t>)</a:t>
            </a:r>
            <a:r>
              <a:rPr kumimoji="1" lang="ja-JP" altLang="en-US" sz="1200" dirty="0">
                <a:latin typeface="ＭＳ ゴシック" pitchFamily="49" charset="-128"/>
                <a:ea typeface="ＭＳ ゴシック" pitchFamily="49" charset="-128"/>
              </a:rPr>
              <a:t>大阪府環境審議会答申</a:t>
            </a:r>
            <a:endParaRPr kumimoji="1"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流入車規制の廃止による</a:t>
            </a:r>
            <a:r>
              <a:rPr lang="en-US" altLang="ja-JP" sz="1200" dirty="0">
                <a:latin typeface="ＭＳ ゴシック" pitchFamily="49" charset="-128"/>
                <a:ea typeface="ＭＳ ゴシック" pitchFamily="49" charset="-128"/>
              </a:rPr>
              <a:t>NOX</a:t>
            </a:r>
            <a:r>
              <a:rPr lang="ja-JP" altLang="en-US" sz="1200" dirty="0">
                <a:latin typeface="ＭＳ ゴシック" pitchFamily="49" charset="-128"/>
                <a:ea typeface="ＭＳ ゴシック" pitchFamily="49" charset="-128"/>
              </a:rPr>
              <a:t>増加予測値は最大</a:t>
            </a:r>
            <a:r>
              <a:rPr lang="en-US" altLang="ja-JP" sz="1200" dirty="0">
                <a:latin typeface="ＭＳ ゴシック" pitchFamily="49" charset="-128"/>
                <a:ea typeface="ＭＳ ゴシック" pitchFamily="49" charset="-128"/>
              </a:rPr>
              <a:t>82</a:t>
            </a:r>
            <a:r>
              <a:rPr lang="ja-JP" altLang="en-US" sz="1200" dirty="0">
                <a:latin typeface="ＭＳ ゴシック" pitchFamily="49" charset="-128"/>
                <a:ea typeface="ＭＳ ゴシック" pitchFamily="49" charset="-128"/>
              </a:rPr>
              <a:t>トン</a:t>
            </a:r>
          </a:p>
        </p:txBody>
      </p:sp>
    </p:spTree>
    <p:extLst>
      <p:ext uri="{BB962C8B-B14F-4D97-AF65-F5344CB8AC3E}">
        <p14:creationId xmlns:p14="http://schemas.microsoft.com/office/powerpoint/2010/main" val="3302548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926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8594104" y="6520259"/>
            <a:ext cx="514400" cy="365125"/>
          </a:xfrm>
        </p:spPr>
        <p:txBody>
          <a:bodyPr/>
          <a:lstStyle/>
          <a:p>
            <a:fld id="{DE2F8A21-8B7F-4E81-A1D6-B63D9660F4C6}" type="slidenum">
              <a:rPr kumimoji="1" lang="ja-JP" altLang="en-US" smtClean="0"/>
              <a:pPr/>
              <a:t>12</a:t>
            </a:fld>
            <a:endParaRPr kumimoji="1" lang="ja-JP" altLang="en-US"/>
          </a:p>
        </p:txBody>
      </p:sp>
      <p:sp>
        <p:nvSpPr>
          <p:cNvPr id="22" name="テキスト ボックス 21"/>
          <p:cNvSpPr txBox="1"/>
          <p:nvPr/>
        </p:nvSpPr>
        <p:spPr>
          <a:xfrm>
            <a:off x="1588" y="148570"/>
            <a:ext cx="2124744" cy="400110"/>
          </a:xfrm>
          <a:prstGeom prst="rect">
            <a:avLst/>
          </a:prstGeom>
          <a:noFill/>
        </p:spPr>
        <p:txBody>
          <a:bodyPr wrap="square" rtlCol="0">
            <a:spAutoFit/>
          </a:bodyPr>
          <a:lstStyle/>
          <a:p>
            <a:r>
              <a:rPr lang="ja-JP" altLang="en-US" sz="2000" dirty="0">
                <a:latin typeface="+mn-ea"/>
              </a:rPr>
              <a:t>＜効果＞</a:t>
            </a:r>
            <a:endParaRPr kumimoji="1" lang="ja-JP" altLang="en-US" sz="2000" dirty="0">
              <a:latin typeface="+mn-ea"/>
            </a:endParaRPr>
          </a:p>
        </p:txBody>
      </p:sp>
      <p:sp>
        <p:nvSpPr>
          <p:cNvPr id="23" name="テキスト ボックス 22"/>
          <p:cNvSpPr txBox="1"/>
          <p:nvPr/>
        </p:nvSpPr>
        <p:spPr>
          <a:xfrm>
            <a:off x="692122" y="850831"/>
            <a:ext cx="7480278" cy="584775"/>
          </a:xfrm>
          <a:prstGeom prst="rect">
            <a:avLst/>
          </a:prstGeom>
          <a:noFill/>
        </p:spPr>
        <p:txBody>
          <a:bodyPr wrap="square" rtlCol="0">
            <a:spAutoFit/>
          </a:bodyPr>
          <a:lstStyle/>
          <a:p>
            <a:pPr>
              <a:spcBef>
                <a:spcPts val="600"/>
              </a:spcBef>
            </a:pPr>
            <a:r>
              <a:rPr lang="ja-JP" altLang="en-US" sz="1600" u="sng" dirty="0">
                <a:solidFill>
                  <a:srgbClr val="FF0000"/>
                </a:solidFill>
                <a:latin typeface="ＭＳ ゴシック" pitchFamily="49" charset="-128"/>
                <a:ea typeface="ＭＳ ゴシック" pitchFamily="49" charset="-128"/>
              </a:rPr>
              <a:t>令和２年度の削減効果量は、</a:t>
            </a:r>
            <a:r>
              <a:rPr lang="en-US" altLang="ja-JP" sz="1600" u="sng" dirty="0">
                <a:solidFill>
                  <a:srgbClr val="FF0000"/>
                </a:solidFill>
                <a:latin typeface="ＭＳ ゴシック" pitchFamily="49" charset="-128"/>
                <a:ea typeface="ＭＳ ゴシック" pitchFamily="49" charset="-128"/>
              </a:rPr>
              <a:t>ZEV</a:t>
            </a:r>
            <a:r>
              <a:rPr lang="ja-JP" altLang="en-US" sz="1600" u="sng" dirty="0">
                <a:solidFill>
                  <a:srgbClr val="FF0000"/>
                </a:solidFill>
                <a:latin typeface="ＭＳ ゴシック" pitchFamily="49" charset="-128"/>
                <a:ea typeface="ＭＳ ゴシック" pitchFamily="49" charset="-128"/>
              </a:rPr>
              <a:t>の普及台数が想定を下回ったため、</a:t>
            </a:r>
            <a:r>
              <a:rPr lang="en-US" altLang="ja-JP" sz="1600" u="sng" dirty="0">
                <a:solidFill>
                  <a:srgbClr val="FF0000"/>
                </a:solidFill>
                <a:latin typeface="ＭＳ ゴシック" pitchFamily="49" charset="-128"/>
                <a:ea typeface="ＭＳ ゴシック" pitchFamily="49" charset="-128"/>
              </a:rPr>
              <a:t>NOx</a:t>
            </a:r>
            <a:r>
              <a:rPr lang="ja-JP" altLang="en-US" sz="1600" u="sng" dirty="0">
                <a:solidFill>
                  <a:srgbClr val="FF0000"/>
                </a:solidFill>
                <a:latin typeface="ＭＳ ゴシック" pitchFamily="49" charset="-128"/>
                <a:ea typeface="ＭＳ ゴシック" pitchFamily="49" charset="-128"/>
              </a:rPr>
              <a:t>・</a:t>
            </a:r>
            <a:r>
              <a:rPr lang="en-US" altLang="ja-JP" sz="1600" u="sng" dirty="0">
                <a:solidFill>
                  <a:srgbClr val="FF0000"/>
                </a:solidFill>
                <a:latin typeface="ＭＳ ゴシック" pitchFamily="49" charset="-128"/>
                <a:ea typeface="ＭＳ ゴシック" pitchFamily="49" charset="-128"/>
              </a:rPr>
              <a:t>PM</a:t>
            </a:r>
            <a:r>
              <a:rPr lang="ja-JP" altLang="en-US" sz="1600" u="sng" dirty="0">
                <a:solidFill>
                  <a:srgbClr val="FF0000"/>
                </a:solidFill>
                <a:latin typeface="ＭＳ ゴシック" pitchFamily="49" charset="-128"/>
                <a:ea typeface="ＭＳ ゴシック" pitchFamily="49" charset="-128"/>
              </a:rPr>
              <a:t>ともに目安値（削減見込量）を下回った</a:t>
            </a:r>
            <a:endParaRPr lang="en-US" altLang="ja-JP" sz="1600" u="sng" dirty="0">
              <a:solidFill>
                <a:srgbClr val="FF0000"/>
              </a:solidFill>
              <a:latin typeface="ＭＳ ゴシック" pitchFamily="49" charset="-128"/>
              <a:ea typeface="ＭＳ ゴシック" pitchFamily="49" charset="-128"/>
            </a:endParaRPr>
          </a:p>
        </p:txBody>
      </p:sp>
      <p:sp>
        <p:nvSpPr>
          <p:cNvPr id="32" name="テキスト ボックス 31"/>
          <p:cNvSpPr txBox="1"/>
          <p:nvPr/>
        </p:nvSpPr>
        <p:spPr>
          <a:xfrm>
            <a:off x="1364602" y="91457"/>
            <a:ext cx="6696744" cy="461665"/>
          </a:xfrm>
          <a:prstGeom prst="rect">
            <a:avLst/>
          </a:prstGeom>
          <a:noFill/>
        </p:spPr>
        <p:txBody>
          <a:bodyPr wrap="square" rtlCol="0">
            <a:spAutoFit/>
          </a:bodyPr>
          <a:lstStyle/>
          <a:p>
            <a:r>
              <a:rPr kumimoji="1" lang="ja-JP" altLang="en-US" sz="2400" dirty="0">
                <a:latin typeface="+mn-ea"/>
              </a:rPr>
              <a:t>３．エコカーの普及促進</a:t>
            </a:r>
            <a:r>
              <a:rPr lang="ja-JP" altLang="en-US" sz="2400" dirty="0">
                <a:latin typeface="+mn-ea"/>
              </a:rPr>
              <a:t>による削減効果量</a:t>
            </a:r>
            <a:endParaRPr kumimoji="1" lang="en-US" altLang="ja-JP" sz="2400" dirty="0">
              <a:latin typeface="+mn-ea"/>
            </a:endParaRPr>
          </a:p>
        </p:txBody>
      </p:sp>
      <p:sp>
        <p:nvSpPr>
          <p:cNvPr id="33" name="テキスト ボックス 32"/>
          <p:cNvSpPr txBox="1"/>
          <p:nvPr/>
        </p:nvSpPr>
        <p:spPr>
          <a:xfrm>
            <a:off x="467544" y="4982536"/>
            <a:ext cx="4734780" cy="400110"/>
          </a:xfrm>
          <a:prstGeom prst="rect">
            <a:avLst/>
          </a:prstGeom>
          <a:noFill/>
        </p:spPr>
        <p:txBody>
          <a:bodyPr wrap="square" rtlCol="0">
            <a:spAutoFit/>
          </a:bodyPr>
          <a:lstStyle/>
          <a:p>
            <a:pPr>
              <a:spcAft>
                <a:spcPts val="600"/>
              </a:spcAft>
            </a:pPr>
            <a:r>
              <a:rPr lang="ja-JP" altLang="en-US" sz="2000" dirty="0">
                <a:latin typeface="+mn-ea"/>
              </a:rPr>
              <a:t>○令和２</a:t>
            </a:r>
            <a:r>
              <a:rPr lang="ja-JP" altLang="ja-JP" sz="2000" dirty="0">
                <a:latin typeface="+mn-ea"/>
              </a:rPr>
              <a:t>年度までにエコカーを２台に１台</a:t>
            </a:r>
            <a:endParaRPr lang="en-US" altLang="ja-JP" sz="2000" dirty="0">
              <a:latin typeface="+mn-ea"/>
            </a:endParaRPr>
          </a:p>
        </p:txBody>
      </p:sp>
      <p:sp>
        <p:nvSpPr>
          <p:cNvPr id="34" name="テキスト ボックス 33"/>
          <p:cNvSpPr txBox="1"/>
          <p:nvPr/>
        </p:nvSpPr>
        <p:spPr>
          <a:xfrm>
            <a:off x="631748" y="6350982"/>
            <a:ext cx="8459504" cy="338554"/>
          </a:xfrm>
          <a:prstGeom prst="rect">
            <a:avLst/>
          </a:prstGeom>
          <a:noFill/>
        </p:spPr>
        <p:txBody>
          <a:bodyPr wrap="square" rtlCol="0">
            <a:spAutoFit/>
          </a:bodyPr>
          <a:lstStyle/>
          <a:p>
            <a:pPr>
              <a:spcBef>
                <a:spcPts val="600"/>
              </a:spcBef>
            </a:pPr>
            <a:r>
              <a:rPr lang="ja-JP" altLang="en-US" sz="1600" u="sng" dirty="0">
                <a:solidFill>
                  <a:srgbClr val="FF0000"/>
                </a:solidFill>
                <a:latin typeface="ＭＳ ゴシック" pitchFamily="49" charset="-128"/>
                <a:ea typeface="ＭＳ ゴシック" pitchFamily="49" charset="-128"/>
              </a:rPr>
              <a:t>令和２</a:t>
            </a:r>
            <a:r>
              <a:rPr kumimoji="1" lang="ja-JP" altLang="en-US" sz="1600" u="sng" dirty="0">
                <a:solidFill>
                  <a:srgbClr val="FF0000"/>
                </a:solidFill>
                <a:latin typeface="ＭＳ ゴシック" pitchFamily="49" charset="-128"/>
                <a:ea typeface="ＭＳ ゴシック" pitchFamily="49" charset="-128"/>
              </a:rPr>
              <a:t>年度指標</a:t>
            </a:r>
            <a:r>
              <a:rPr lang="ja-JP" altLang="en-US" sz="1600" u="sng" dirty="0">
                <a:solidFill>
                  <a:srgbClr val="FF0000"/>
                </a:solidFill>
                <a:latin typeface="ＭＳ ゴシック" pitchFamily="49" charset="-128"/>
                <a:ea typeface="ＭＳ ゴシック" pitchFamily="49" charset="-128"/>
              </a:rPr>
              <a:t>は達成しているが、</a:t>
            </a:r>
            <a:r>
              <a:rPr lang="en-US" altLang="ja-JP" sz="1600" u="sng" dirty="0">
                <a:solidFill>
                  <a:srgbClr val="FF0000"/>
                </a:solidFill>
                <a:latin typeface="ＭＳ ゴシック" pitchFamily="49" charset="-128"/>
                <a:ea typeface="ＭＳ ゴシック" pitchFamily="49" charset="-128"/>
              </a:rPr>
              <a:t>ZEV</a:t>
            </a:r>
            <a:r>
              <a:rPr lang="ja-JP" altLang="en-US" sz="1600" u="sng" dirty="0">
                <a:solidFill>
                  <a:srgbClr val="FF0000"/>
                </a:solidFill>
                <a:latin typeface="ＭＳ ゴシック" pitchFamily="49" charset="-128"/>
                <a:ea typeface="ＭＳ ゴシック" pitchFamily="49" charset="-128"/>
              </a:rPr>
              <a:t>普及台数は少なく削減効果量は目安値を下回った</a:t>
            </a:r>
            <a:endParaRPr kumimoji="1" lang="ja-JP" altLang="en-US" sz="1600" u="sng" dirty="0">
              <a:solidFill>
                <a:srgbClr val="FF0000"/>
              </a:solidFill>
              <a:latin typeface="ＭＳ ゴシック" pitchFamily="49" charset="-128"/>
              <a:ea typeface="ＭＳ ゴシック" pitchFamily="49" charset="-128"/>
            </a:endParaRPr>
          </a:p>
        </p:txBody>
      </p:sp>
      <p:sp>
        <p:nvSpPr>
          <p:cNvPr id="35" name="テキスト ボックス 34"/>
          <p:cNvSpPr txBox="1"/>
          <p:nvPr/>
        </p:nvSpPr>
        <p:spPr>
          <a:xfrm>
            <a:off x="194072" y="4643844"/>
            <a:ext cx="2794008" cy="400110"/>
          </a:xfrm>
          <a:prstGeom prst="rect">
            <a:avLst/>
          </a:prstGeom>
          <a:noFill/>
        </p:spPr>
        <p:txBody>
          <a:bodyPr wrap="square" rtlCol="0">
            <a:spAutoFit/>
          </a:bodyPr>
          <a:lstStyle/>
          <a:p>
            <a:pPr>
              <a:spcBef>
                <a:spcPts val="600"/>
              </a:spcBef>
            </a:pPr>
            <a:r>
              <a:rPr lang="ja-JP" altLang="en-US" sz="2000" dirty="0">
                <a:latin typeface="+mn-ea"/>
              </a:rPr>
              <a:t>■ 対策効果の指標</a:t>
            </a:r>
            <a:endParaRPr lang="en-US" altLang="ja-JP" sz="2000" dirty="0">
              <a:latin typeface="+mn-ea"/>
            </a:endParaRPr>
          </a:p>
        </p:txBody>
      </p:sp>
      <p:sp>
        <p:nvSpPr>
          <p:cNvPr id="36" name="テキスト ボックス 35"/>
          <p:cNvSpPr txBox="1"/>
          <p:nvPr/>
        </p:nvSpPr>
        <p:spPr>
          <a:xfrm>
            <a:off x="4947436" y="5365021"/>
            <a:ext cx="4196564" cy="1015663"/>
          </a:xfrm>
          <a:prstGeom prst="rect">
            <a:avLst/>
          </a:prstGeom>
          <a:noFill/>
        </p:spPr>
        <p:txBody>
          <a:bodyPr wrap="square" rtlCol="0">
            <a:spAutoFit/>
          </a:bodyPr>
          <a:lstStyle/>
          <a:p>
            <a:pPr>
              <a:spcBef>
                <a:spcPts val="600"/>
              </a:spcBef>
            </a:pPr>
            <a:r>
              <a:rPr lang="ja-JP" altLang="ja-JP" sz="2000" dirty="0">
                <a:latin typeface="+mn-ea"/>
              </a:rPr>
              <a:t>【実績】</a:t>
            </a:r>
            <a:r>
              <a:rPr lang="ja-JP" altLang="en-US" sz="2000" dirty="0">
                <a:latin typeface="+mn-ea"/>
              </a:rPr>
              <a:t>令和元</a:t>
            </a:r>
            <a:r>
              <a:rPr lang="ja-JP" altLang="ja-JP" sz="2000" dirty="0">
                <a:latin typeface="+mn-ea"/>
              </a:rPr>
              <a:t>年度</a:t>
            </a:r>
            <a:r>
              <a:rPr lang="ja-JP" altLang="en-US" sz="2000" dirty="0">
                <a:latin typeface="+mn-ea"/>
              </a:rPr>
              <a:t>　</a:t>
            </a:r>
            <a:r>
              <a:rPr lang="en-US" altLang="ja-JP" sz="2000" dirty="0">
                <a:latin typeface="+mn-ea"/>
              </a:rPr>
              <a:t>171</a:t>
            </a:r>
            <a:r>
              <a:rPr lang="ja-JP" altLang="en-US" sz="2000" dirty="0">
                <a:latin typeface="+mn-ea"/>
              </a:rPr>
              <a:t>万台（</a:t>
            </a:r>
            <a:r>
              <a:rPr lang="en-US" altLang="ja-JP" sz="2000" dirty="0">
                <a:latin typeface="+mn-ea"/>
              </a:rPr>
              <a:t>48%</a:t>
            </a:r>
            <a:r>
              <a:rPr lang="ja-JP" altLang="en-US" sz="2000" dirty="0">
                <a:latin typeface="+mn-ea"/>
              </a:rPr>
              <a:t>）</a:t>
            </a:r>
            <a:endParaRPr lang="en-US" altLang="ja-JP" sz="2000" dirty="0">
              <a:latin typeface="+mn-ea"/>
            </a:endParaRPr>
          </a:p>
          <a:p>
            <a:pPr marL="792000"/>
            <a:r>
              <a:rPr lang="ja-JP" altLang="en-US" sz="2000" dirty="0">
                <a:latin typeface="+mn-ea"/>
              </a:rPr>
              <a:t>令和２</a:t>
            </a:r>
            <a:r>
              <a:rPr lang="ja-JP" altLang="ja-JP" sz="2000" dirty="0">
                <a:latin typeface="+mn-ea"/>
              </a:rPr>
              <a:t>年度</a:t>
            </a:r>
            <a:r>
              <a:rPr lang="ja-JP" altLang="en-US" sz="2000" dirty="0">
                <a:latin typeface="+mn-ea"/>
              </a:rPr>
              <a:t>　</a:t>
            </a:r>
            <a:r>
              <a:rPr lang="en-US" altLang="ja-JP" sz="2000" dirty="0">
                <a:latin typeface="+mn-ea"/>
              </a:rPr>
              <a:t>182</a:t>
            </a:r>
            <a:r>
              <a:rPr lang="ja-JP" altLang="en-US" sz="2000" dirty="0">
                <a:latin typeface="+mn-ea"/>
              </a:rPr>
              <a:t>万台（</a:t>
            </a:r>
            <a:r>
              <a:rPr lang="en-US" altLang="ja-JP" sz="2000" dirty="0">
                <a:latin typeface="+mn-ea"/>
              </a:rPr>
              <a:t>51%</a:t>
            </a:r>
            <a:r>
              <a:rPr lang="ja-JP" altLang="en-US" sz="2000" dirty="0">
                <a:latin typeface="+mn-ea"/>
              </a:rPr>
              <a:t>）</a:t>
            </a:r>
            <a:endParaRPr lang="en-US" altLang="ja-JP" sz="2000" dirty="0">
              <a:latin typeface="+mn-ea"/>
            </a:endParaRPr>
          </a:p>
          <a:p>
            <a:r>
              <a:rPr lang="ja-JP" altLang="en-US" sz="2000" dirty="0">
                <a:latin typeface="+mn-ea"/>
              </a:rPr>
              <a:t>（参考）</a:t>
            </a:r>
            <a:r>
              <a:rPr lang="ja-JP" altLang="ja-JP" sz="2000" dirty="0">
                <a:latin typeface="+mn-ea"/>
              </a:rPr>
              <a:t>平成</a:t>
            </a:r>
            <a:r>
              <a:rPr lang="en-US" altLang="ja-JP" sz="2000" dirty="0">
                <a:latin typeface="+mn-ea"/>
              </a:rPr>
              <a:t>21</a:t>
            </a:r>
            <a:r>
              <a:rPr lang="ja-JP" altLang="ja-JP" sz="2000" dirty="0">
                <a:latin typeface="+mn-ea"/>
              </a:rPr>
              <a:t>年度</a:t>
            </a:r>
            <a:r>
              <a:rPr lang="ja-JP" altLang="en-US" sz="2000" dirty="0">
                <a:latin typeface="+mn-ea"/>
              </a:rPr>
              <a:t>　　</a:t>
            </a:r>
            <a:r>
              <a:rPr lang="en-US" altLang="ja-JP" sz="2000" dirty="0">
                <a:latin typeface="+mn-ea"/>
              </a:rPr>
              <a:t>18</a:t>
            </a:r>
            <a:r>
              <a:rPr lang="ja-JP" altLang="en-US" sz="2000" dirty="0">
                <a:latin typeface="+mn-ea"/>
              </a:rPr>
              <a:t>万台（</a:t>
            </a:r>
            <a:r>
              <a:rPr lang="en-US" altLang="ja-JP" sz="2000" dirty="0">
                <a:latin typeface="+mn-ea"/>
              </a:rPr>
              <a:t>5%</a:t>
            </a:r>
            <a:r>
              <a:rPr lang="ja-JP" altLang="en-US" sz="2000" dirty="0">
                <a:latin typeface="+mn-ea"/>
              </a:rPr>
              <a:t>）</a:t>
            </a:r>
          </a:p>
        </p:txBody>
      </p:sp>
      <p:sp>
        <p:nvSpPr>
          <p:cNvPr id="37" name="テキスト ボックス 36"/>
          <p:cNvSpPr txBox="1"/>
          <p:nvPr/>
        </p:nvSpPr>
        <p:spPr>
          <a:xfrm>
            <a:off x="692122" y="5383317"/>
            <a:ext cx="4086708" cy="400110"/>
          </a:xfrm>
          <a:prstGeom prst="rect">
            <a:avLst/>
          </a:prstGeom>
          <a:noFill/>
        </p:spPr>
        <p:txBody>
          <a:bodyPr wrap="square" rtlCol="0">
            <a:spAutoFit/>
          </a:bodyPr>
          <a:lstStyle/>
          <a:p>
            <a:r>
              <a:rPr lang="ja-JP" altLang="ja-JP" sz="2000" dirty="0">
                <a:latin typeface="+mn-ea"/>
              </a:rPr>
              <a:t>【</a:t>
            </a:r>
            <a:r>
              <a:rPr lang="ja-JP" altLang="en-US" sz="2000" dirty="0">
                <a:latin typeface="+mn-ea"/>
              </a:rPr>
              <a:t>指標</a:t>
            </a:r>
            <a:r>
              <a:rPr lang="ja-JP" altLang="ja-JP" sz="2000" dirty="0">
                <a:latin typeface="+mn-ea"/>
              </a:rPr>
              <a:t>】</a:t>
            </a:r>
            <a:r>
              <a:rPr lang="ja-JP" altLang="en-US" sz="2000" dirty="0">
                <a:latin typeface="+mn-ea"/>
              </a:rPr>
              <a:t>令和２</a:t>
            </a:r>
            <a:r>
              <a:rPr lang="ja-JP" altLang="ja-JP" sz="2000" dirty="0">
                <a:latin typeface="+mn-ea"/>
              </a:rPr>
              <a:t>年度　</a:t>
            </a:r>
            <a:r>
              <a:rPr lang="en-US" altLang="ja-JP" sz="2000" dirty="0">
                <a:latin typeface="+mn-ea"/>
              </a:rPr>
              <a:t>179.5</a:t>
            </a:r>
            <a:r>
              <a:rPr lang="ja-JP" altLang="en-US" sz="2000" dirty="0">
                <a:latin typeface="+mn-ea"/>
              </a:rPr>
              <a:t>万台（</a:t>
            </a:r>
            <a:r>
              <a:rPr lang="en-US" altLang="ja-JP" sz="2000" dirty="0">
                <a:latin typeface="+mn-ea"/>
              </a:rPr>
              <a:t>50%</a:t>
            </a:r>
            <a:r>
              <a:rPr lang="ja-JP" altLang="en-US" sz="2000" dirty="0">
                <a:latin typeface="+mn-ea"/>
              </a:rPr>
              <a:t>）</a:t>
            </a:r>
            <a:endParaRPr lang="en-US" altLang="ja-JP" sz="2000" dirty="0">
              <a:latin typeface="+mn-ea"/>
            </a:endParaRPr>
          </a:p>
        </p:txBody>
      </p:sp>
      <p:pic>
        <p:nvPicPr>
          <p:cNvPr id="3" name="図 2"/>
          <p:cNvPicPr>
            <a:picLocks noChangeAspect="1"/>
          </p:cNvPicPr>
          <p:nvPr/>
        </p:nvPicPr>
        <p:blipFill>
          <a:blip r:embed="rId2"/>
          <a:stretch>
            <a:fillRect/>
          </a:stretch>
        </p:blipFill>
        <p:spPr>
          <a:xfrm>
            <a:off x="4319823" y="1561732"/>
            <a:ext cx="4771429" cy="2914286"/>
          </a:xfrm>
          <a:prstGeom prst="rect">
            <a:avLst/>
          </a:prstGeom>
        </p:spPr>
      </p:pic>
      <p:pic>
        <p:nvPicPr>
          <p:cNvPr id="4" name="図 3"/>
          <p:cNvPicPr>
            <a:picLocks noChangeAspect="1"/>
          </p:cNvPicPr>
          <p:nvPr/>
        </p:nvPicPr>
        <p:blipFill>
          <a:blip r:embed="rId3"/>
          <a:stretch>
            <a:fillRect/>
          </a:stretch>
        </p:blipFill>
        <p:spPr>
          <a:xfrm>
            <a:off x="133415" y="1522069"/>
            <a:ext cx="4645415" cy="2820431"/>
          </a:xfrm>
          <a:prstGeom prst="rect">
            <a:avLst/>
          </a:prstGeom>
        </p:spPr>
      </p:pic>
    </p:spTree>
    <p:extLst>
      <p:ext uri="{BB962C8B-B14F-4D97-AF65-F5344CB8AC3E}">
        <p14:creationId xmlns:p14="http://schemas.microsoft.com/office/powerpoint/2010/main" val="1675529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05819" y="1535313"/>
            <a:ext cx="4430510" cy="2630343"/>
          </a:xfrm>
          <a:prstGeom prst="rect">
            <a:avLst/>
          </a:prstGeom>
        </p:spPr>
      </p:pic>
      <p:pic>
        <p:nvPicPr>
          <p:cNvPr id="7" name="図 6"/>
          <p:cNvPicPr>
            <a:picLocks noChangeAspect="1"/>
          </p:cNvPicPr>
          <p:nvPr/>
        </p:nvPicPr>
        <p:blipFill>
          <a:blip r:embed="rId3"/>
          <a:stretch>
            <a:fillRect/>
          </a:stretch>
        </p:blipFill>
        <p:spPr>
          <a:xfrm>
            <a:off x="4330130" y="1557972"/>
            <a:ext cx="4463131" cy="2723145"/>
          </a:xfrm>
          <a:prstGeom prst="rect">
            <a:avLst/>
          </a:prstGeom>
        </p:spPr>
      </p:pic>
      <p:cxnSp>
        <p:nvCxnSpPr>
          <p:cNvPr id="6" name="直線コネクタ 5"/>
          <p:cNvCxnSpPr/>
          <p:nvPr/>
        </p:nvCxnSpPr>
        <p:spPr>
          <a:xfrm>
            <a:off x="323528" y="6545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8594104" y="6520259"/>
            <a:ext cx="514400" cy="365125"/>
          </a:xfrm>
        </p:spPr>
        <p:txBody>
          <a:bodyPr/>
          <a:lstStyle/>
          <a:p>
            <a:fld id="{DE2F8A21-8B7F-4E81-A1D6-B63D9660F4C6}" type="slidenum">
              <a:rPr kumimoji="1" lang="ja-JP" altLang="en-US" smtClean="0"/>
              <a:pPr/>
              <a:t>13</a:t>
            </a:fld>
            <a:endParaRPr kumimoji="1" lang="ja-JP" altLang="en-US"/>
          </a:p>
        </p:txBody>
      </p:sp>
      <p:sp>
        <p:nvSpPr>
          <p:cNvPr id="24" name="テキスト ボックス 23"/>
          <p:cNvSpPr txBox="1"/>
          <p:nvPr/>
        </p:nvSpPr>
        <p:spPr>
          <a:xfrm>
            <a:off x="1588" y="148570"/>
            <a:ext cx="2124744" cy="400110"/>
          </a:xfrm>
          <a:prstGeom prst="rect">
            <a:avLst/>
          </a:prstGeom>
          <a:noFill/>
        </p:spPr>
        <p:txBody>
          <a:bodyPr wrap="square" rtlCol="0">
            <a:spAutoFit/>
          </a:bodyPr>
          <a:lstStyle/>
          <a:p>
            <a:r>
              <a:rPr lang="ja-JP" altLang="en-US" sz="2000" dirty="0">
                <a:latin typeface="+mn-ea"/>
              </a:rPr>
              <a:t>＜効果＞</a:t>
            </a:r>
            <a:endParaRPr kumimoji="1" lang="ja-JP" altLang="en-US" sz="2000" dirty="0">
              <a:latin typeface="+mn-ea"/>
            </a:endParaRPr>
          </a:p>
        </p:txBody>
      </p:sp>
      <p:sp>
        <p:nvSpPr>
          <p:cNvPr id="26" name="四角形吹き出し 25"/>
          <p:cNvSpPr/>
          <p:nvPr/>
        </p:nvSpPr>
        <p:spPr>
          <a:xfrm>
            <a:off x="1300144" y="1996664"/>
            <a:ext cx="1483444" cy="476999"/>
          </a:xfrm>
          <a:prstGeom prst="wedgeRectCallout">
            <a:avLst>
              <a:gd name="adj1" fmla="val 47222"/>
              <a:gd name="adj2" fmla="val 94016"/>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000" dirty="0"/>
              <a:t>交通センサスデータの違い、バス、特種（殊）車の走行量の増加が原因</a:t>
            </a:r>
          </a:p>
        </p:txBody>
      </p:sp>
      <p:sp>
        <p:nvSpPr>
          <p:cNvPr id="28" name="四角形吹き出し 27"/>
          <p:cNvSpPr/>
          <p:nvPr/>
        </p:nvSpPr>
        <p:spPr>
          <a:xfrm>
            <a:off x="5429870" y="2035535"/>
            <a:ext cx="1483444" cy="476999"/>
          </a:xfrm>
          <a:prstGeom prst="wedgeRectCallout">
            <a:avLst>
              <a:gd name="adj1" fmla="val 64019"/>
              <a:gd name="adj2" fmla="val 57090"/>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000" dirty="0"/>
              <a:t>交通センサスデータの違い、バス、特種（殊）車の走行量の増加が原因</a:t>
            </a:r>
          </a:p>
        </p:txBody>
      </p:sp>
      <p:sp>
        <p:nvSpPr>
          <p:cNvPr id="21" name="テキスト ボックス 20"/>
          <p:cNvSpPr txBox="1"/>
          <p:nvPr/>
        </p:nvSpPr>
        <p:spPr>
          <a:xfrm>
            <a:off x="523963" y="780783"/>
            <a:ext cx="8269298" cy="661720"/>
          </a:xfrm>
          <a:prstGeom prst="rect">
            <a:avLst/>
          </a:prstGeom>
          <a:noFill/>
        </p:spPr>
        <p:txBody>
          <a:bodyPr wrap="square" rtlCol="0">
            <a:spAutoFit/>
          </a:bodyPr>
          <a:lstStyle/>
          <a:p>
            <a:pPr>
              <a:spcBef>
                <a:spcPts val="600"/>
              </a:spcBef>
            </a:pPr>
            <a:r>
              <a:rPr lang="ja-JP" altLang="en-US" sz="1600" u="sng" dirty="0" smtClean="0">
                <a:solidFill>
                  <a:srgbClr val="FF0000"/>
                </a:solidFill>
                <a:latin typeface="ＭＳ ゴシック" pitchFamily="49" charset="-128"/>
                <a:ea typeface="ＭＳ ゴシック" pitchFamily="49" charset="-128"/>
              </a:rPr>
              <a:t>令和</a:t>
            </a:r>
            <a:r>
              <a:rPr lang="ja-JP" altLang="en-US" sz="1600" u="sng" dirty="0">
                <a:solidFill>
                  <a:srgbClr val="FF0000"/>
                </a:solidFill>
                <a:latin typeface="ＭＳ ゴシック" pitchFamily="49" charset="-128"/>
                <a:ea typeface="ＭＳ ゴシック" pitchFamily="49" charset="-128"/>
              </a:rPr>
              <a:t>２年度はコロナの影響による走行量減少に</a:t>
            </a:r>
            <a:r>
              <a:rPr lang="ja-JP" altLang="en-US" sz="1600" u="sng" dirty="0" smtClean="0">
                <a:solidFill>
                  <a:srgbClr val="FF0000"/>
                </a:solidFill>
                <a:latin typeface="ＭＳ ゴシック" pitchFamily="49" charset="-128"/>
                <a:ea typeface="ＭＳ ゴシック" pitchFamily="49" charset="-128"/>
              </a:rPr>
              <a:t>伴い、効果</a:t>
            </a:r>
            <a:r>
              <a:rPr lang="ja-JP" altLang="en-US" sz="1600" u="sng" dirty="0">
                <a:solidFill>
                  <a:srgbClr val="FF0000"/>
                </a:solidFill>
                <a:latin typeface="ＭＳ ゴシック" pitchFamily="49" charset="-128"/>
                <a:ea typeface="ＭＳ ゴシック" pitchFamily="49" charset="-128"/>
              </a:rPr>
              <a:t>削減量</a:t>
            </a:r>
            <a:r>
              <a:rPr lang="ja-JP" altLang="en-US" sz="1600" u="sng" dirty="0" smtClean="0">
                <a:solidFill>
                  <a:srgbClr val="FF0000"/>
                </a:solidFill>
                <a:latin typeface="ＭＳ ゴシック" pitchFamily="49" charset="-128"/>
                <a:ea typeface="ＭＳ ゴシック" pitchFamily="49" charset="-128"/>
              </a:rPr>
              <a:t>が前年度比で増加</a:t>
            </a:r>
            <a:endParaRPr lang="en-US" altLang="ja-JP" sz="1600" u="sng" dirty="0">
              <a:solidFill>
                <a:srgbClr val="FF0000"/>
              </a:solidFill>
              <a:latin typeface="ＭＳ ゴシック" pitchFamily="49" charset="-128"/>
              <a:ea typeface="ＭＳ ゴシック" pitchFamily="49" charset="-128"/>
            </a:endParaRPr>
          </a:p>
          <a:p>
            <a:pPr>
              <a:spcBef>
                <a:spcPts val="600"/>
              </a:spcBef>
            </a:pPr>
            <a:r>
              <a:rPr lang="ja-JP" altLang="en-US" sz="1600" u="sng" dirty="0">
                <a:solidFill>
                  <a:srgbClr val="FF0000"/>
                </a:solidFill>
                <a:latin typeface="ＭＳ ゴシック" pitchFamily="49" charset="-128"/>
                <a:ea typeface="ＭＳ ゴシック" pitchFamily="49" charset="-128"/>
              </a:rPr>
              <a:t>一方、</a:t>
            </a:r>
            <a:r>
              <a:rPr lang="en-US" altLang="ja-JP" sz="1600" u="sng" dirty="0">
                <a:solidFill>
                  <a:srgbClr val="FF0000"/>
                </a:solidFill>
                <a:latin typeface="ＭＳ ゴシック" pitchFamily="49" charset="-128"/>
                <a:ea typeface="ＭＳ ゴシック" pitchFamily="49" charset="-128"/>
              </a:rPr>
              <a:t>NO</a:t>
            </a:r>
            <a:r>
              <a:rPr lang="en-US" altLang="ja-JP" sz="1100" u="sng" dirty="0">
                <a:solidFill>
                  <a:srgbClr val="FF0000"/>
                </a:solidFill>
                <a:latin typeface="ＭＳ ゴシック" pitchFamily="49" charset="-128"/>
                <a:ea typeface="ＭＳ ゴシック" pitchFamily="49" charset="-128"/>
              </a:rPr>
              <a:t>X</a:t>
            </a:r>
            <a:r>
              <a:rPr lang="ja-JP" altLang="en-US" sz="1600" u="sng" dirty="0">
                <a:solidFill>
                  <a:srgbClr val="FF0000"/>
                </a:solidFill>
                <a:latin typeface="ＭＳ ゴシック" pitchFamily="49" charset="-128"/>
                <a:ea typeface="ＭＳ ゴシック" pitchFamily="49" charset="-128"/>
              </a:rPr>
              <a:t>は、排出係数の大きい車種の走行量増加の影響により、目安値を下回っている</a:t>
            </a:r>
          </a:p>
        </p:txBody>
      </p:sp>
      <p:sp>
        <p:nvSpPr>
          <p:cNvPr id="23" name="テキスト ボックス 22"/>
          <p:cNvSpPr txBox="1"/>
          <p:nvPr/>
        </p:nvSpPr>
        <p:spPr>
          <a:xfrm>
            <a:off x="1259632" y="159639"/>
            <a:ext cx="4334484" cy="461665"/>
          </a:xfrm>
          <a:prstGeom prst="rect">
            <a:avLst/>
          </a:prstGeom>
          <a:noFill/>
        </p:spPr>
        <p:txBody>
          <a:bodyPr wrap="square" rtlCol="0" anchor="ctr" anchorCtr="0">
            <a:noAutofit/>
          </a:bodyPr>
          <a:lstStyle/>
          <a:p>
            <a:pPr fontAlgn="t"/>
            <a:r>
              <a:rPr lang="ja-JP" altLang="en-US" sz="2400" dirty="0">
                <a:latin typeface="+mn-ea"/>
              </a:rPr>
              <a:t>５．</a:t>
            </a:r>
            <a:r>
              <a:rPr lang="ja-JP" altLang="ja-JP" sz="2400" dirty="0">
                <a:latin typeface="+mn-ea"/>
              </a:rPr>
              <a:t>交通需要の調整・低減</a:t>
            </a:r>
          </a:p>
        </p:txBody>
      </p:sp>
      <p:sp>
        <p:nvSpPr>
          <p:cNvPr id="25" name="テキスト ボックス 24"/>
          <p:cNvSpPr txBox="1"/>
          <p:nvPr/>
        </p:nvSpPr>
        <p:spPr>
          <a:xfrm>
            <a:off x="248376" y="4984809"/>
            <a:ext cx="4410236" cy="707886"/>
          </a:xfrm>
          <a:prstGeom prst="rect">
            <a:avLst/>
          </a:prstGeom>
          <a:noFill/>
        </p:spPr>
        <p:txBody>
          <a:bodyPr wrap="square" rtlCol="0">
            <a:spAutoFit/>
          </a:bodyPr>
          <a:lstStyle/>
          <a:p>
            <a:r>
              <a:rPr lang="ja-JP" altLang="ja-JP" sz="2000" dirty="0">
                <a:latin typeface="+mn-ea"/>
              </a:rPr>
              <a:t>【</a:t>
            </a:r>
            <a:r>
              <a:rPr lang="ja-JP" altLang="en-US" sz="2000" dirty="0">
                <a:latin typeface="+mn-ea"/>
              </a:rPr>
              <a:t>指標</a:t>
            </a:r>
            <a:r>
              <a:rPr lang="ja-JP" altLang="ja-JP" sz="2000" dirty="0">
                <a:latin typeface="+mn-ea"/>
              </a:rPr>
              <a:t>】</a:t>
            </a:r>
            <a:r>
              <a:rPr lang="ja-JP" altLang="en-US" sz="2000" dirty="0">
                <a:latin typeface="+mn-ea"/>
              </a:rPr>
              <a:t>令和２</a:t>
            </a:r>
            <a:r>
              <a:rPr lang="ja-JP" altLang="ja-JP" sz="2000" dirty="0">
                <a:latin typeface="+mn-ea"/>
              </a:rPr>
              <a:t>年度</a:t>
            </a:r>
            <a:r>
              <a:rPr lang="ja-JP" altLang="en-US" sz="2000" dirty="0">
                <a:latin typeface="+mn-ea"/>
              </a:rPr>
              <a:t>　</a:t>
            </a:r>
            <a:r>
              <a:rPr lang="en-US" altLang="ja-JP" sz="2000" dirty="0">
                <a:latin typeface="+mn-ea"/>
              </a:rPr>
              <a:t>4</a:t>
            </a:r>
            <a:r>
              <a:rPr lang="ja-JP" altLang="en-US" sz="2000" dirty="0">
                <a:latin typeface="+mn-ea"/>
              </a:rPr>
              <a:t>％削減</a:t>
            </a:r>
            <a:endParaRPr lang="en-US" altLang="ja-JP" sz="2000" dirty="0">
              <a:latin typeface="+mn-ea"/>
            </a:endParaRPr>
          </a:p>
          <a:p>
            <a:pPr marL="2154238" lvl="1"/>
            <a:r>
              <a:rPr lang="ja-JP" altLang="en-US" sz="2000" dirty="0">
                <a:latin typeface="+mn-ea"/>
              </a:rPr>
              <a:t>（</a:t>
            </a:r>
            <a:r>
              <a:rPr lang="en-US" altLang="ja-JP" sz="2000" dirty="0">
                <a:latin typeface="+mn-ea"/>
              </a:rPr>
              <a:t>27,560</a:t>
            </a:r>
            <a:r>
              <a:rPr lang="ja-JP" altLang="en-US" sz="2000" dirty="0">
                <a:latin typeface="+mn-ea"/>
              </a:rPr>
              <a:t>百万台</a:t>
            </a:r>
            <a:r>
              <a:rPr lang="en-US" altLang="ja-JP" sz="2000" dirty="0">
                <a:latin typeface="+mn-ea"/>
              </a:rPr>
              <a:t>km</a:t>
            </a:r>
            <a:r>
              <a:rPr lang="ja-JP" altLang="en-US" sz="2000" dirty="0">
                <a:latin typeface="+mn-ea"/>
              </a:rPr>
              <a:t>）</a:t>
            </a:r>
            <a:endParaRPr lang="en-US" altLang="ja-JP" sz="2000" dirty="0">
              <a:latin typeface="+mn-ea"/>
            </a:endParaRPr>
          </a:p>
        </p:txBody>
      </p:sp>
      <p:sp>
        <p:nvSpPr>
          <p:cNvPr id="27" name="テキスト ボックス 26"/>
          <p:cNvSpPr txBox="1"/>
          <p:nvPr/>
        </p:nvSpPr>
        <p:spPr>
          <a:xfrm>
            <a:off x="190928" y="4240913"/>
            <a:ext cx="3153792" cy="400110"/>
          </a:xfrm>
          <a:prstGeom prst="rect">
            <a:avLst/>
          </a:prstGeom>
          <a:noFill/>
        </p:spPr>
        <p:txBody>
          <a:bodyPr wrap="square" rtlCol="0">
            <a:spAutoFit/>
          </a:bodyPr>
          <a:lstStyle/>
          <a:p>
            <a:pPr>
              <a:spcBef>
                <a:spcPts val="600"/>
              </a:spcBef>
            </a:pPr>
            <a:r>
              <a:rPr lang="ja-JP" altLang="en-US" sz="2000" dirty="0">
                <a:latin typeface="+mn-ea"/>
              </a:rPr>
              <a:t>■ 対策効果の指標</a:t>
            </a:r>
            <a:endParaRPr lang="en-US" altLang="ja-JP" sz="2000" dirty="0">
              <a:latin typeface="+mn-ea"/>
            </a:endParaRPr>
          </a:p>
        </p:txBody>
      </p:sp>
      <p:sp>
        <p:nvSpPr>
          <p:cNvPr id="31" name="テキスト ボックス 30"/>
          <p:cNvSpPr txBox="1"/>
          <p:nvPr/>
        </p:nvSpPr>
        <p:spPr>
          <a:xfrm>
            <a:off x="4536329" y="4834296"/>
            <a:ext cx="4356918" cy="1631216"/>
          </a:xfrm>
          <a:prstGeom prst="rect">
            <a:avLst/>
          </a:prstGeom>
          <a:noFill/>
        </p:spPr>
        <p:txBody>
          <a:bodyPr wrap="square" rtlCol="0">
            <a:spAutoFit/>
          </a:bodyPr>
          <a:lstStyle/>
          <a:p>
            <a:pPr>
              <a:spcBef>
                <a:spcPts val="600"/>
              </a:spcBef>
            </a:pPr>
            <a:r>
              <a:rPr lang="ja-JP" altLang="ja-JP" sz="2000" dirty="0">
                <a:latin typeface="+mn-ea"/>
              </a:rPr>
              <a:t>【実績】</a:t>
            </a:r>
            <a:r>
              <a:rPr lang="ja-JP" altLang="en-US" sz="2000" dirty="0">
                <a:latin typeface="+mn-ea"/>
              </a:rPr>
              <a:t>令和元</a:t>
            </a:r>
            <a:r>
              <a:rPr lang="ja-JP" altLang="ja-JP" sz="2000" dirty="0">
                <a:latin typeface="+mn-ea"/>
              </a:rPr>
              <a:t>年度</a:t>
            </a:r>
            <a:r>
              <a:rPr lang="ja-JP" altLang="en-US" sz="2000" dirty="0">
                <a:latin typeface="+mn-ea"/>
              </a:rPr>
              <a:t>　</a:t>
            </a:r>
            <a:r>
              <a:rPr lang="en-US" altLang="ja-JP" sz="2000" dirty="0">
                <a:latin typeface="+mn-ea"/>
              </a:rPr>
              <a:t>6.5</a:t>
            </a:r>
            <a:r>
              <a:rPr lang="ja-JP" altLang="en-US" sz="2000" dirty="0">
                <a:latin typeface="+mn-ea"/>
              </a:rPr>
              <a:t>％減少</a:t>
            </a:r>
            <a:endParaRPr lang="en-US" altLang="ja-JP" sz="2000" dirty="0">
              <a:latin typeface="+mn-ea"/>
            </a:endParaRPr>
          </a:p>
          <a:p>
            <a:pPr marL="2147888"/>
            <a:r>
              <a:rPr lang="ja-JP" altLang="en-US" sz="2000" dirty="0">
                <a:latin typeface="+mn-ea"/>
              </a:rPr>
              <a:t>（</a:t>
            </a:r>
            <a:r>
              <a:rPr lang="en-US" altLang="ja-JP" sz="2000" dirty="0">
                <a:latin typeface="+mn-ea"/>
              </a:rPr>
              <a:t>26,750</a:t>
            </a:r>
            <a:r>
              <a:rPr lang="ja-JP" altLang="en-US" sz="2000" dirty="0">
                <a:latin typeface="+mn-ea"/>
              </a:rPr>
              <a:t>百万台</a:t>
            </a:r>
            <a:r>
              <a:rPr lang="en-US" altLang="ja-JP" sz="2000" dirty="0">
                <a:latin typeface="+mn-ea"/>
              </a:rPr>
              <a:t>km</a:t>
            </a:r>
            <a:r>
              <a:rPr lang="ja-JP" altLang="en-US" sz="2000" dirty="0">
                <a:latin typeface="+mn-ea"/>
              </a:rPr>
              <a:t>）</a:t>
            </a:r>
            <a:endParaRPr lang="en-US" altLang="ja-JP" sz="2000" dirty="0">
              <a:latin typeface="+mn-ea"/>
            </a:endParaRPr>
          </a:p>
          <a:p>
            <a:pPr marL="792000"/>
            <a:r>
              <a:rPr lang="ja-JP" altLang="en-US" sz="2000" dirty="0">
                <a:latin typeface="+mn-ea"/>
              </a:rPr>
              <a:t>令和２</a:t>
            </a:r>
            <a:r>
              <a:rPr lang="ja-JP" altLang="ja-JP" sz="2000" dirty="0">
                <a:latin typeface="+mn-ea"/>
              </a:rPr>
              <a:t>年度</a:t>
            </a:r>
            <a:r>
              <a:rPr lang="ja-JP" altLang="en-US" sz="2000" dirty="0">
                <a:latin typeface="+mn-ea"/>
              </a:rPr>
              <a:t>　</a:t>
            </a:r>
            <a:r>
              <a:rPr lang="en-US" altLang="ja-JP" sz="2000" dirty="0">
                <a:latin typeface="+mn-ea"/>
              </a:rPr>
              <a:t>11.4</a:t>
            </a:r>
            <a:r>
              <a:rPr lang="ja-JP" altLang="en-US" sz="2000" dirty="0">
                <a:latin typeface="+mn-ea"/>
              </a:rPr>
              <a:t>％減少</a:t>
            </a:r>
            <a:endParaRPr lang="en-US" altLang="ja-JP" sz="2000" dirty="0">
              <a:latin typeface="+mn-ea"/>
            </a:endParaRPr>
          </a:p>
          <a:p>
            <a:pPr marL="2154238"/>
            <a:r>
              <a:rPr lang="ja-JP" altLang="en-US" sz="2000" dirty="0">
                <a:latin typeface="+mn-ea"/>
              </a:rPr>
              <a:t>（</a:t>
            </a:r>
            <a:r>
              <a:rPr lang="en-US" altLang="ja-JP" sz="2000" dirty="0">
                <a:latin typeface="+mn-ea"/>
              </a:rPr>
              <a:t>25,370</a:t>
            </a:r>
            <a:r>
              <a:rPr lang="ja-JP" altLang="en-US" sz="2000" dirty="0">
                <a:latin typeface="+mn-ea"/>
              </a:rPr>
              <a:t>百万台</a:t>
            </a:r>
            <a:r>
              <a:rPr lang="en-US" altLang="ja-JP" sz="2000" dirty="0">
                <a:latin typeface="+mn-ea"/>
              </a:rPr>
              <a:t>km</a:t>
            </a:r>
            <a:r>
              <a:rPr lang="ja-JP" altLang="en-US" sz="2000" dirty="0">
                <a:latin typeface="+mn-ea"/>
              </a:rPr>
              <a:t>）</a:t>
            </a:r>
            <a:endParaRPr lang="en-US" altLang="ja-JP" sz="2000" dirty="0">
              <a:latin typeface="+mn-ea"/>
            </a:endParaRPr>
          </a:p>
          <a:p>
            <a:r>
              <a:rPr lang="ja-JP" altLang="en-US" sz="2000" dirty="0">
                <a:latin typeface="+mn-ea"/>
              </a:rPr>
              <a:t>（参考）</a:t>
            </a:r>
            <a:r>
              <a:rPr lang="ja-JP" altLang="ja-JP" sz="2000" dirty="0">
                <a:latin typeface="+mn-ea"/>
              </a:rPr>
              <a:t>平成</a:t>
            </a:r>
            <a:r>
              <a:rPr lang="en-US" altLang="ja-JP" sz="2000" dirty="0">
                <a:latin typeface="+mn-ea"/>
              </a:rPr>
              <a:t>21</a:t>
            </a:r>
            <a:r>
              <a:rPr lang="ja-JP" altLang="ja-JP" sz="2000" dirty="0">
                <a:latin typeface="+mn-ea"/>
              </a:rPr>
              <a:t>年度</a:t>
            </a:r>
            <a:r>
              <a:rPr lang="ja-JP" altLang="en-US" sz="2000" dirty="0">
                <a:latin typeface="+mn-ea"/>
              </a:rPr>
              <a:t>　 </a:t>
            </a:r>
            <a:r>
              <a:rPr lang="en-US" altLang="ja-JP" sz="2000" dirty="0">
                <a:latin typeface="+mn-ea"/>
              </a:rPr>
              <a:t>28,620</a:t>
            </a:r>
            <a:r>
              <a:rPr lang="ja-JP" altLang="en-US" sz="2000" dirty="0">
                <a:latin typeface="+mn-ea"/>
              </a:rPr>
              <a:t>百万台</a:t>
            </a:r>
            <a:r>
              <a:rPr lang="en-US" altLang="ja-JP" sz="2000" dirty="0">
                <a:latin typeface="+mn-ea"/>
              </a:rPr>
              <a:t>km</a:t>
            </a:r>
            <a:endParaRPr lang="ja-JP" altLang="en-US" sz="2000" dirty="0">
              <a:latin typeface="+mn-ea"/>
            </a:endParaRPr>
          </a:p>
        </p:txBody>
      </p:sp>
      <p:sp>
        <p:nvSpPr>
          <p:cNvPr id="32" name="テキスト ボックス 31"/>
          <p:cNvSpPr txBox="1"/>
          <p:nvPr/>
        </p:nvSpPr>
        <p:spPr>
          <a:xfrm>
            <a:off x="250125" y="4608585"/>
            <a:ext cx="4246723" cy="400110"/>
          </a:xfrm>
          <a:prstGeom prst="rect">
            <a:avLst/>
          </a:prstGeom>
          <a:noFill/>
        </p:spPr>
        <p:txBody>
          <a:bodyPr wrap="square" rtlCol="0">
            <a:spAutoFit/>
          </a:bodyPr>
          <a:lstStyle/>
          <a:p>
            <a:pPr>
              <a:spcAft>
                <a:spcPts val="600"/>
              </a:spcAft>
            </a:pPr>
            <a:r>
              <a:rPr lang="ja-JP" altLang="en-US" sz="2000" dirty="0">
                <a:latin typeface="+mn-ea"/>
              </a:rPr>
              <a:t>○平成</a:t>
            </a:r>
            <a:r>
              <a:rPr lang="en-US" altLang="ja-JP" sz="2000" dirty="0">
                <a:latin typeface="+mn-ea"/>
              </a:rPr>
              <a:t>21</a:t>
            </a:r>
            <a:r>
              <a:rPr lang="ja-JP" altLang="en-US" sz="2000" dirty="0">
                <a:latin typeface="+mn-ea"/>
              </a:rPr>
              <a:t>年度の自動車走行量から</a:t>
            </a:r>
          </a:p>
        </p:txBody>
      </p:sp>
      <p:sp>
        <p:nvSpPr>
          <p:cNvPr id="33" name="テキスト ボックス 32"/>
          <p:cNvSpPr txBox="1"/>
          <p:nvPr/>
        </p:nvSpPr>
        <p:spPr>
          <a:xfrm>
            <a:off x="2783588" y="6446748"/>
            <a:ext cx="6109659" cy="338554"/>
          </a:xfrm>
          <a:prstGeom prst="rect">
            <a:avLst/>
          </a:prstGeom>
          <a:noFill/>
        </p:spPr>
        <p:txBody>
          <a:bodyPr wrap="square" rtlCol="0">
            <a:spAutoFit/>
          </a:bodyPr>
          <a:lstStyle/>
          <a:p>
            <a:pPr algn="ctr">
              <a:spcBef>
                <a:spcPts val="600"/>
              </a:spcBef>
            </a:pPr>
            <a:r>
              <a:rPr lang="ja-JP" altLang="en-US" sz="1600" u="sng" dirty="0">
                <a:solidFill>
                  <a:srgbClr val="FF0000"/>
                </a:solidFill>
                <a:latin typeface="ＭＳ ゴシック" pitchFamily="49" charset="-128"/>
                <a:ea typeface="ＭＳ ゴシック" pitchFamily="49" charset="-128"/>
              </a:rPr>
              <a:t>令和２年</a:t>
            </a:r>
            <a:r>
              <a:rPr kumimoji="1" lang="ja-JP" altLang="en-US" sz="1600" u="sng" dirty="0">
                <a:solidFill>
                  <a:srgbClr val="FF0000"/>
                </a:solidFill>
                <a:latin typeface="ＭＳ ゴシック" pitchFamily="49" charset="-128"/>
                <a:ea typeface="ＭＳ ゴシック" pitchFamily="49" charset="-128"/>
              </a:rPr>
              <a:t>度はコロナの影響により、走行量の減少割合が特に</a:t>
            </a:r>
            <a:r>
              <a:rPr lang="ja-JP" altLang="en-US" sz="1600" u="sng" dirty="0">
                <a:solidFill>
                  <a:srgbClr val="FF0000"/>
                </a:solidFill>
                <a:latin typeface="ＭＳ ゴシック" pitchFamily="49" charset="-128"/>
                <a:ea typeface="ＭＳ ゴシック" pitchFamily="49" charset="-128"/>
              </a:rPr>
              <a:t>増加</a:t>
            </a:r>
            <a:endParaRPr kumimoji="1" lang="ja-JP" altLang="en-US" sz="1600" u="sng" dirty="0">
              <a:solidFill>
                <a:srgbClr val="FF0000"/>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1237949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84927" y="1573610"/>
            <a:ext cx="4343057" cy="2488718"/>
          </a:xfrm>
          <a:prstGeom prst="rect">
            <a:avLst/>
          </a:prstGeom>
        </p:spPr>
      </p:pic>
      <p:pic>
        <p:nvPicPr>
          <p:cNvPr id="16" name="図 15"/>
          <p:cNvPicPr>
            <a:picLocks noChangeAspect="1"/>
          </p:cNvPicPr>
          <p:nvPr/>
        </p:nvPicPr>
        <p:blipFill>
          <a:blip r:embed="rId4"/>
          <a:stretch>
            <a:fillRect/>
          </a:stretch>
        </p:blipFill>
        <p:spPr>
          <a:xfrm>
            <a:off x="4427984" y="1415531"/>
            <a:ext cx="4074652" cy="2663991"/>
          </a:xfrm>
          <a:prstGeom prst="rect">
            <a:avLst/>
          </a:prstGeom>
        </p:spPr>
      </p:pic>
      <p:cxnSp>
        <p:nvCxnSpPr>
          <p:cNvPr id="6" name="直線コネクタ 5"/>
          <p:cNvCxnSpPr/>
          <p:nvPr/>
        </p:nvCxnSpPr>
        <p:spPr>
          <a:xfrm>
            <a:off x="323528" y="6672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8594104" y="6520259"/>
            <a:ext cx="514400" cy="365125"/>
          </a:xfrm>
        </p:spPr>
        <p:txBody>
          <a:bodyPr/>
          <a:lstStyle/>
          <a:p>
            <a:fld id="{DE2F8A21-8B7F-4E81-A1D6-B63D9660F4C6}" type="slidenum">
              <a:rPr kumimoji="1" lang="ja-JP" altLang="en-US" smtClean="0"/>
              <a:pPr/>
              <a:t>14</a:t>
            </a:fld>
            <a:endParaRPr kumimoji="1" lang="ja-JP" altLang="en-US"/>
          </a:p>
        </p:txBody>
      </p:sp>
      <p:sp>
        <p:nvSpPr>
          <p:cNvPr id="15" name="テキスト ボックス 14"/>
          <p:cNvSpPr txBox="1"/>
          <p:nvPr/>
        </p:nvSpPr>
        <p:spPr>
          <a:xfrm>
            <a:off x="1588" y="148570"/>
            <a:ext cx="2124744" cy="400110"/>
          </a:xfrm>
          <a:prstGeom prst="rect">
            <a:avLst/>
          </a:prstGeom>
          <a:noFill/>
        </p:spPr>
        <p:txBody>
          <a:bodyPr wrap="square" rtlCol="0">
            <a:spAutoFit/>
          </a:bodyPr>
          <a:lstStyle/>
          <a:p>
            <a:r>
              <a:rPr lang="ja-JP" altLang="en-US" sz="2000" dirty="0">
                <a:latin typeface="+mn-ea"/>
              </a:rPr>
              <a:t>＜効果＞</a:t>
            </a:r>
            <a:endParaRPr kumimoji="1" lang="ja-JP" altLang="en-US" sz="2000" dirty="0">
              <a:latin typeface="+mn-ea"/>
            </a:endParaRPr>
          </a:p>
        </p:txBody>
      </p:sp>
      <p:sp>
        <p:nvSpPr>
          <p:cNvPr id="22" name="四角形吹き出し 21"/>
          <p:cNvSpPr/>
          <p:nvPr/>
        </p:nvSpPr>
        <p:spPr>
          <a:xfrm>
            <a:off x="2830019" y="3371051"/>
            <a:ext cx="1564584" cy="674083"/>
          </a:xfrm>
          <a:prstGeom prst="wedgeRectCallout">
            <a:avLst>
              <a:gd name="adj1" fmla="val -48414"/>
              <a:gd name="adj2" fmla="val -141351"/>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000" dirty="0"/>
              <a:t>混雑度への影響が大きい</a:t>
            </a:r>
            <a:r>
              <a:rPr lang="ja-JP" altLang="en-US" sz="1000" dirty="0"/>
              <a:t>大型系貨物</a:t>
            </a:r>
            <a:r>
              <a:rPr kumimoji="1" lang="ja-JP" altLang="en-US" sz="1000" dirty="0"/>
              <a:t>の増加や軽車両の増加が原因。</a:t>
            </a:r>
          </a:p>
        </p:txBody>
      </p:sp>
      <p:sp>
        <p:nvSpPr>
          <p:cNvPr id="32" name="四角形吹き出し 31"/>
          <p:cNvSpPr/>
          <p:nvPr/>
        </p:nvSpPr>
        <p:spPr>
          <a:xfrm>
            <a:off x="6971433" y="3223935"/>
            <a:ext cx="1564584" cy="674083"/>
          </a:xfrm>
          <a:prstGeom prst="wedgeRectCallout">
            <a:avLst>
              <a:gd name="adj1" fmla="val -44798"/>
              <a:gd name="adj2" fmla="val -211275"/>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000" dirty="0"/>
              <a:t>混雑度への影響が大きい</a:t>
            </a:r>
            <a:r>
              <a:rPr lang="ja-JP" altLang="en-US" sz="1000" dirty="0"/>
              <a:t>大型系貨物</a:t>
            </a:r>
            <a:r>
              <a:rPr kumimoji="1" lang="ja-JP" altLang="en-US" sz="1000" dirty="0"/>
              <a:t>の増加や軽車両の増加が原因。</a:t>
            </a:r>
          </a:p>
        </p:txBody>
      </p:sp>
      <p:sp>
        <p:nvSpPr>
          <p:cNvPr id="19" name="テキスト ボックス 18"/>
          <p:cNvSpPr txBox="1"/>
          <p:nvPr/>
        </p:nvSpPr>
        <p:spPr>
          <a:xfrm>
            <a:off x="1419106" y="117792"/>
            <a:ext cx="2843808" cy="461665"/>
          </a:xfrm>
          <a:prstGeom prst="rect">
            <a:avLst/>
          </a:prstGeom>
          <a:noFill/>
        </p:spPr>
        <p:txBody>
          <a:bodyPr wrap="square" rtlCol="0">
            <a:spAutoFit/>
          </a:bodyPr>
          <a:lstStyle/>
          <a:p>
            <a:pPr>
              <a:spcBef>
                <a:spcPts val="600"/>
              </a:spcBef>
            </a:pPr>
            <a:r>
              <a:rPr lang="ja-JP" altLang="en-US" sz="2400" kern="100" dirty="0"/>
              <a:t>６</a:t>
            </a:r>
            <a:r>
              <a:rPr lang="ja-JP" altLang="en-US" sz="2400" dirty="0"/>
              <a:t>．</a:t>
            </a:r>
            <a:r>
              <a:rPr lang="ja-JP" altLang="ja-JP" sz="2400" dirty="0"/>
              <a:t>交通流対策</a:t>
            </a:r>
            <a:endParaRPr lang="en-US" altLang="ja-JP" sz="2400" kern="100" dirty="0"/>
          </a:p>
        </p:txBody>
      </p:sp>
      <p:sp>
        <p:nvSpPr>
          <p:cNvPr id="20" name="テキスト ボックス 19"/>
          <p:cNvSpPr txBox="1"/>
          <p:nvPr/>
        </p:nvSpPr>
        <p:spPr>
          <a:xfrm>
            <a:off x="269268" y="4685074"/>
            <a:ext cx="4950804" cy="400110"/>
          </a:xfrm>
          <a:prstGeom prst="rect">
            <a:avLst/>
          </a:prstGeom>
          <a:noFill/>
        </p:spPr>
        <p:txBody>
          <a:bodyPr wrap="square" rtlCol="0">
            <a:spAutoFit/>
          </a:bodyPr>
          <a:lstStyle/>
          <a:p>
            <a:pPr>
              <a:spcAft>
                <a:spcPts val="600"/>
              </a:spcAft>
            </a:pPr>
            <a:r>
              <a:rPr lang="ja-JP" altLang="en-US" sz="2000" dirty="0">
                <a:latin typeface="+mn-ea"/>
              </a:rPr>
              <a:t>○平成</a:t>
            </a:r>
            <a:r>
              <a:rPr lang="en-US" altLang="ja-JP" sz="2000" dirty="0">
                <a:latin typeface="+mn-ea"/>
              </a:rPr>
              <a:t>21</a:t>
            </a:r>
            <a:r>
              <a:rPr lang="ja-JP" altLang="en-US" sz="2000" dirty="0">
                <a:latin typeface="+mn-ea"/>
              </a:rPr>
              <a:t>年度の平均旅行速度から</a:t>
            </a:r>
            <a:endParaRPr lang="en-US" altLang="ja-JP" sz="2000" dirty="0">
              <a:latin typeface="+mn-ea"/>
            </a:endParaRPr>
          </a:p>
        </p:txBody>
      </p:sp>
      <p:sp>
        <p:nvSpPr>
          <p:cNvPr id="23" name="テキスト ボックス 22"/>
          <p:cNvSpPr txBox="1"/>
          <p:nvPr/>
        </p:nvSpPr>
        <p:spPr>
          <a:xfrm>
            <a:off x="4644008" y="6250503"/>
            <a:ext cx="4211960" cy="338554"/>
          </a:xfrm>
          <a:prstGeom prst="rect">
            <a:avLst/>
          </a:prstGeom>
          <a:noFill/>
        </p:spPr>
        <p:txBody>
          <a:bodyPr wrap="square" rtlCol="0">
            <a:spAutoFit/>
          </a:bodyPr>
          <a:lstStyle/>
          <a:p>
            <a:pPr>
              <a:spcBef>
                <a:spcPts val="600"/>
              </a:spcBef>
            </a:pPr>
            <a:r>
              <a:rPr kumimoji="1" lang="ja-JP" altLang="en-US" sz="1600" u="sng" dirty="0">
                <a:solidFill>
                  <a:srgbClr val="FF0000"/>
                </a:solidFill>
                <a:latin typeface="ＭＳ ゴシック" pitchFamily="49" charset="-128"/>
                <a:ea typeface="ＭＳ ゴシック" pitchFamily="49" charset="-128"/>
              </a:rPr>
              <a:t>令和２年度の実績は指標を下回っている</a:t>
            </a:r>
          </a:p>
        </p:txBody>
      </p:sp>
      <p:sp>
        <p:nvSpPr>
          <p:cNvPr id="24" name="テキスト ボックス 23"/>
          <p:cNvSpPr txBox="1"/>
          <p:nvPr/>
        </p:nvSpPr>
        <p:spPr>
          <a:xfrm>
            <a:off x="194072" y="4365104"/>
            <a:ext cx="3009776" cy="400110"/>
          </a:xfrm>
          <a:prstGeom prst="rect">
            <a:avLst/>
          </a:prstGeom>
          <a:noFill/>
        </p:spPr>
        <p:txBody>
          <a:bodyPr wrap="square" rtlCol="0">
            <a:spAutoFit/>
          </a:bodyPr>
          <a:lstStyle/>
          <a:p>
            <a:pPr>
              <a:spcBef>
                <a:spcPts val="600"/>
              </a:spcBef>
            </a:pPr>
            <a:r>
              <a:rPr lang="ja-JP" altLang="en-US" sz="2000" dirty="0">
                <a:latin typeface="+mn-ea"/>
              </a:rPr>
              <a:t>■ 対策効果の指標</a:t>
            </a:r>
            <a:endParaRPr lang="en-US" altLang="ja-JP" sz="2000" dirty="0">
              <a:latin typeface="+mn-ea"/>
            </a:endParaRPr>
          </a:p>
        </p:txBody>
      </p:sp>
      <p:sp>
        <p:nvSpPr>
          <p:cNvPr id="27" name="テキスト ボックス 26"/>
          <p:cNvSpPr txBox="1"/>
          <p:nvPr/>
        </p:nvSpPr>
        <p:spPr>
          <a:xfrm>
            <a:off x="539552" y="5131360"/>
            <a:ext cx="4248344" cy="707886"/>
          </a:xfrm>
          <a:prstGeom prst="rect">
            <a:avLst/>
          </a:prstGeom>
          <a:noFill/>
        </p:spPr>
        <p:txBody>
          <a:bodyPr wrap="square" rtlCol="0">
            <a:spAutoFit/>
          </a:bodyPr>
          <a:lstStyle/>
          <a:p>
            <a:r>
              <a:rPr lang="ja-JP" altLang="ja-JP" sz="2000" dirty="0">
                <a:latin typeface="+mn-ea"/>
              </a:rPr>
              <a:t>【</a:t>
            </a:r>
            <a:r>
              <a:rPr lang="ja-JP" altLang="en-US" sz="2000" dirty="0">
                <a:latin typeface="+mn-ea"/>
              </a:rPr>
              <a:t>指標</a:t>
            </a:r>
            <a:r>
              <a:rPr lang="ja-JP" altLang="ja-JP" sz="2000" dirty="0">
                <a:latin typeface="+mn-ea"/>
              </a:rPr>
              <a:t>】</a:t>
            </a:r>
            <a:r>
              <a:rPr lang="ja-JP" altLang="en-US" sz="2000" dirty="0">
                <a:latin typeface="+mn-ea"/>
              </a:rPr>
              <a:t>令和２</a:t>
            </a:r>
            <a:r>
              <a:rPr lang="ja-JP" altLang="ja-JP" sz="2000" dirty="0">
                <a:latin typeface="+mn-ea"/>
              </a:rPr>
              <a:t>年度</a:t>
            </a:r>
            <a:r>
              <a:rPr lang="ja-JP" altLang="en-US" sz="2000" dirty="0">
                <a:latin typeface="+mn-ea"/>
              </a:rPr>
              <a:t>　</a:t>
            </a:r>
            <a:r>
              <a:rPr lang="en-US" altLang="ja-JP" sz="2000" dirty="0">
                <a:latin typeface="+mn-ea"/>
              </a:rPr>
              <a:t>3.0 km/h</a:t>
            </a:r>
            <a:r>
              <a:rPr lang="ja-JP" altLang="en-US" sz="2000" dirty="0">
                <a:latin typeface="+mn-ea"/>
              </a:rPr>
              <a:t>上昇</a:t>
            </a:r>
            <a:endParaRPr lang="en-US" altLang="ja-JP" sz="2000" dirty="0">
              <a:latin typeface="+mn-ea"/>
            </a:endParaRPr>
          </a:p>
          <a:p>
            <a:pPr marL="2088000"/>
            <a:r>
              <a:rPr lang="ja-JP" altLang="en-US" sz="2000" dirty="0">
                <a:latin typeface="+mn-ea"/>
              </a:rPr>
              <a:t>（</a:t>
            </a:r>
            <a:r>
              <a:rPr lang="en-US" altLang="ja-JP" sz="2000" dirty="0">
                <a:latin typeface="+mn-ea"/>
              </a:rPr>
              <a:t>41.4km/h</a:t>
            </a:r>
            <a:r>
              <a:rPr lang="ja-JP" altLang="en-US" sz="2000" dirty="0">
                <a:latin typeface="+mn-ea"/>
              </a:rPr>
              <a:t>）</a:t>
            </a:r>
          </a:p>
        </p:txBody>
      </p:sp>
      <p:sp>
        <p:nvSpPr>
          <p:cNvPr id="30" name="テキスト ボックス 29"/>
          <p:cNvSpPr txBox="1"/>
          <p:nvPr/>
        </p:nvSpPr>
        <p:spPr>
          <a:xfrm>
            <a:off x="4804390" y="4638450"/>
            <a:ext cx="4086708" cy="1631216"/>
          </a:xfrm>
          <a:prstGeom prst="rect">
            <a:avLst/>
          </a:prstGeom>
          <a:noFill/>
        </p:spPr>
        <p:txBody>
          <a:bodyPr wrap="square" rtlCol="0">
            <a:spAutoFit/>
          </a:bodyPr>
          <a:lstStyle/>
          <a:p>
            <a:pPr>
              <a:spcBef>
                <a:spcPts val="600"/>
              </a:spcBef>
            </a:pPr>
            <a:r>
              <a:rPr lang="ja-JP" altLang="ja-JP" sz="2000" dirty="0">
                <a:latin typeface="+mn-ea"/>
              </a:rPr>
              <a:t>【実績】</a:t>
            </a:r>
            <a:r>
              <a:rPr lang="ja-JP" altLang="en-US" sz="2000" dirty="0">
                <a:latin typeface="+mn-ea"/>
              </a:rPr>
              <a:t>令和元</a:t>
            </a:r>
            <a:r>
              <a:rPr lang="ja-JP" altLang="ja-JP" sz="2000" dirty="0">
                <a:latin typeface="+mn-ea"/>
              </a:rPr>
              <a:t>年度</a:t>
            </a:r>
            <a:r>
              <a:rPr lang="ja-JP" altLang="en-US" sz="2000" dirty="0">
                <a:latin typeface="+mn-ea"/>
              </a:rPr>
              <a:t>　</a:t>
            </a:r>
            <a:r>
              <a:rPr lang="en-US" altLang="ja-JP" sz="2000" dirty="0">
                <a:latin typeface="+mn-ea"/>
              </a:rPr>
              <a:t>2.2 km/h</a:t>
            </a:r>
            <a:r>
              <a:rPr lang="ja-JP" altLang="en-US" sz="2000" dirty="0">
                <a:latin typeface="+mn-ea"/>
              </a:rPr>
              <a:t>上昇</a:t>
            </a:r>
            <a:endParaRPr lang="en-US" altLang="ja-JP" sz="2000" dirty="0">
              <a:latin typeface="+mn-ea"/>
            </a:endParaRPr>
          </a:p>
          <a:p>
            <a:pPr marL="2060575"/>
            <a:r>
              <a:rPr lang="ja-JP" altLang="en-US" sz="2000" dirty="0">
                <a:latin typeface="+mn-ea"/>
              </a:rPr>
              <a:t>（</a:t>
            </a:r>
            <a:r>
              <a:rPr lang="en-US" altLang="ja-JP" sz="2000" dirty="0">
                <a:latin typeface="+mn-ea"/>
              </a:rPr>
              <a:t>40.6km/h</a:t>
            </a:r>
            <a:r>
              <a:rPr lang="ja-JP" altLang="en-US" sz="2000" dirty="0">
                <a:latin typeface="+mn-ea"/>
              </a:rPr>
              <a:t>）</a:t>
            </a:r>
          </a:p>
          <a:p>
            <a:pPr marL="792000"/>
            <a:r>
              <a:rPr lang="ja-JP" altLang="en-US" sz="2000" dirty="0">
                <a:latin typeface="+mn-ea"/>
              </a:rPr>
              <a:t>令和２</a:t>
            </a:r>
            <a:r>
              <a:rPr lang="ja-JP" altLang="ja-JP" sz="2000" dirty="0">
                <a:latin typeface="+mn-ea"/>
              </a:rPr>
              <a:t>年度</a:t>
            </a:r>
            <a:r>
              <a:rPr lang="ja-JP" altLang="en-US" sz="2000" dirty="0">
                <a:latin typeface="+mn-ea"/>
              </a:rPr>
              <a:t>　</a:t>
            </a:r>
            <a:r>
              <a:rPr lang="en-US" altLang="ja-JP" sz="2000" dirty="0">
                <a:latin typeface="+mn-ea"/>
              </a:rPr>
              <a:t>2.5 km/h</a:t>
            </a:r>
            <a:r>
              <a:rPr lang="ja-JP" altLang="en-US" sz="2000" dirty="0">
                <a:latin typeface="+mn-ea"/>
              </a:rPr>
              <a:t>上昇</a:t>
            </a:r>
            <a:endParaRPr lang="en-US" altLang="ja-JP" sz="2000" dirty="0">
              <a:latin typeface="+mn-ea"/>
            </a:endParaRPr>
          </a:p>
          <a:p>
            <a:pPr marL="2060575"/>
            <a:r>
              <a:rPr lang="ja-JP" altLang="en-US" sz="2000" dirty="0">
                <a:latin typeface="+mn-ea"/>
              </a:rPr>
              <a:t>（</a:t>
            </a:r>
            <a:r>
              <a:rPr lang="en-US" altLang="ja-JP" sz="2000" dirty="0">
                <a:latin typeface="+mn-ea"/>
              </a:rPr>
              <a:t>40.9km/h</a:t>
            </a:r>
            <a:r>
              <a:rPr lang="ja-JP" altLang="en-US" sz="2000" dirty="0">
                <a:latin typeface="+mn-ea"/>
              </a:rPr>
              <a:t>）</a:t>
            </a:r>
          </a:p>
          <a:p>
            <a:r>
              <a:rPr lang="ja-JP" altLang="en-US" sz="2000" dirty="0">
                <a:latin typeface="+mn-ea"/>
              </a:rPr>
              <a:t>（参考）</a:t>
            </a:r>
            <a:r>
              <a:rPr lang="ja-JP" altLang="ja-JP" sz="2000" dirty="0">
                <a:latin typeface="+mn-ea"/>
              </a:rPr>
              <a:t>平成</a:t>
            </a:r>
            <a:r>
              <a:rPr lang="en-US" altLang="ja-JP" sz="2000" dirty="0">
                <a:latin typeface="+mn-ea"/>
              </a:rPr>
              <a:t>21</a:t>
            </a:r>
            <a:r>
              <a:rPr lang="ja-JP" altLang="ja-JP" sz="2000" dirty="0">
                <a:latin typeface="+mn-ea"/>
              </a:rPr>
              <a:t>年度</a:t>
            </a:r>
            <a:r>
              <a:rPr lang="ja-JP" altLang="en-US" sz="2000" dirty="0">
                <a:latin typeface="+mn-ea"/>
              </a:rPr>
              <a:t>　</a:t>
            </a:r>
            <a:r>
              <a:rPr lang="en-US" altLang="ja-JP" sz="2000" dirty="0">
                <a:latin typeface="+mn-ea"/>
              </a:rPr>
              <a:t>38.4km/h</a:t>
            </a:r>
            <a:endParaRPr lang="ja-JP" altLang="en-US" sz="2000" dirty="0">
              <a:latin typeface="+mn-ea"/>
            </a:endParaRPr>
          </a:p>
        </p:txBody>
      </p:sp>
      <p:sp>
        <p:nvSpPr>
          <p:cNvPr id="33" name="テキスト ボックス 32"/>
          <p:cNvSpPr txBox="1"/>
          <p:nvPr/>
        </p:nvSpPr>
        <p:spPr>
          <a:xfrm>
            <a:off x="539553" y="762842"/>
            <a:ext cx="7963084" cy="584775"/>
          </a:xfrm>
          <a:prstGeom prst="rect">
            <a:avLst/>
          </a:prstGeom>
          <a:noFill/>
        </p:spPr>
        <p:txBody>
          <a:bodyPr wrap="square" rtlCol="0">
            <a:spAutoFit/>
          </a:bodyPr>
          <a:lstStyle/>
          <a:p>
            <a:pPr>
              <a:spcBef>
                <a:spcPts val="600"/>
              </a:spcBef>
            </a:pPr>
            <a:r>
              <a:rPr lang="ja-JP" altLang="en-US" sz="1600" u="sng" dirty="0">
                <a:solidFill>
                  <a:srgbClr val="FF0000"/>
                </a:solidFill>
                <a:latin typeface="ＭＳ ゴシック" pitchFamily="49" charset="-128"/>
                <a:ea typeface="ＭＳ ゴシック" pitchFamily="49" charset="-128"/>
              </a:rPr>
              <a:t>令和２年度の旅行速度の実績値は指標値をわずかに下回っているため、効果削減量は目安値付近で推移し、</a:t>
            </a:r>
            <a:r>
              <a:rPr lang="en-US" altLang="ja-JP" sz="1600" u="sng" dirty="0">
                <a:solidFill>
                  <a:srgbClr val="FF0000"/>
                </a:solidFill>
                <a:latin typeface="ＭＳ ゴシック" pitchFamily="49" charset="-128"/>
                <a:ea typeface="ＭＳ ゴシック" pitchFamily="49" charset="-128"/>
              </a:rPr>
              <a:t>PM</a:t>
            </a:r>
            <a:r>
              <a:rPr lang="ja-JP" altLang="en-US" sz="1600" u="sng" dirty="0">
                <a:solidFill>
                  <a:srgbClr val="FF0000"/>
                </a:solidFill>
                <a:latin typeface="ＭＳ ゴシック" pitchFamily="49" charset="-128"/>
                <a:ea typeface="ＭＳ ゴシック" pitchFamily="49" charset="-128"/>
              </a:rPr>
              <a:t>については目安値を下回っている</a:t>
            </a:r>
            <a:endParaRPr kumimoji="1" lang="ja-JP" altLang="en-US" sz="1600" u="sng" dirty="0">
              <a:solidFill>
                <a:srgbClr val="FF0000"/>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900380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926975" y="1135159"/>
            <a:ext cx="7325545" cy="3971459"/>
          </a:xfrm>
          <a:prstGeom prst="rect">
            <a:avLst/>
          </a:prstGeom>
        </p:spPr>
      </p:pic>
      <p:cxnSp>
        <p:nvCxnSpPr>
          <p:cNvPr id="6" name="直線コネクタ 5"/>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582366" y="84595"/>
            <a:ext cx="6014764" cy="461665"/>
          </a:xfrm>
          <a:prstGeom prst="rect">
            <a:avLst/>
          </a:prstGeom>
          <a:noFill/>
        </p:spPr>
        <p:txBody>
          <a:bodyPr wrap="square" rtlCol="0">
            <a:spAutoFit/>
          </a:bodyPr>
          <a:lstStyle/>
          <a:p>
            <a:pPr algn="ctr"/>
            <a:r>
              <a:rPr lang="ja-JP" altLang="ja-JP" sz="2400" dirty="0">
                <a:latin typeface="+mn-ea"/>
              </a:rPr>
              <a:t>対策全体</a:t>
            </a:r>
            <a:r>
              <a:rPr lang="ja-JP" altLang="en-US" sz="2400" dirty="0">
                <a:latin typeface="+mn-ea"/>
              </a:rPr>
              <a:t>による</a:t>
            </a:r>
            <a:r>
              <a:rPr lang="en-US" altLang="ja-JP" sz="2400" dirty="0">
                <a:latin typeface="+mn-ea"/>
              </a:rPr>
              <a:t>NOx</a:t>
            </a:r>
            <a:r>
              <a:rPr lang="ja-JP" altLang="ja-JP" sz="2400" dirty="0">
                <a:latin typeface="+mn-ea"/>
              </a:rPr>
              <a:t>削減</a:t>
            </a:r>
            <a:r>
              <a:rPr lang="ja-JP" altLang="en-US" sz="2400" dirty="0">
                <a:latin typeface="+mn-ea"/>
              </a:rPr>
              <a:t>効果</a:t>
            </a:r>
            <a:r>
              <a:rPr lang="ja-JP" altLang="ja-JP" sz="2400" dirty="0">
                <a:latin typeface="+mn-ea"/>
              </a:rPr>
              <a:t>量</a:t>
            </a:r>
            <a:r>
              <a:rPr lang="ja-JP" altLang="en-US" sz="2400" dirty="0">
                <a:latin typeface="+mn-ea"/>
              </a:rPr>
              <a:t>（経年推移）</a:t>
            </a:r>
            <a:endParaRPr kumimoji="1" lang="ja-JP" altLang="en-US" sz="2400" dirty="0">
              <a:latin typeface="+mn-ea"/>
            </a:endParaRPr>
          </a:p>
        </p:txBody>
      </p:sp>
      <p:sp>
        <p:nvSpPr>
          <p:cNvPr id="2" name="スライド番号プレースホルダー 1"/>
          <p:cNvSpPr>
            <a:spLocks noGrp="1"/>
          </p:cNvSpPr>
          <p:nvPr>
            <p:ph type="sldNum" sz="quarter" idx="12"/>
          </p:nvPr>
        </p:nvSpPr>
        <p:spPr>
          <a:xfrm>
            <a:off x="8594104" y="6520259"/>
            <a:ext cx="514400" cy="365125"/>
          </a:xfrm>
        </p:spPr>
        <p:txBody>
          <a:bodyPr/>
          <a:lstStyle/>
          <a:p>
            <a:fld id="{DE2F8A21-8B7F-4E81-A1D6-B63D9660F4C6}" type="slidenum">
              <a:rPr kumimoji="1" lang="ja-JP" altLang="en-US" smtClean="0"/>
              <a:pPr/>
              <a:t>15</a:t>
            </a:fld>
            <a:endParaRPr kumimoji="1" lang="ja-JP" altLang="en-US"/>
          </a:p>
        </p:txBody>
      </p:sp>
      <p:sp>
        <p:nvSpPr>
          <p:cNvPr id="12" name="テキスト ボックス 11"/>
          <p:cNvSpPr txBox="1"/>
          <p:nvPr/>
        </p:nvSpPr>
        <p:spPr>
          <a:xfrm>
            <a:off x="1588" y="148570"/>
            <a:ext cx="2124744" cy="400110"/>
          </a:xfrm>
          <a:prstGeom prst="rect">
            <a:avLst/>
          </a:prstGeom>
          <a:noFill/>
        </p:spPr>
        <p:txBody>
          <a:bodyPr wrap="square" rtlCol="0">
            <a:spAutoFit/>
          </a:bodyPr>
          <a:lstStyle/>
          <a:p>
            <a:r>
              <a:rPr lang="ja-JP" altLang="en-US" sz="2000" dirty="0">
                <a:latin typeface="+mn-ea"/>
              </a:rPr>
              <a:t>＜効果＞</a:t>
            </a:r>
            <a:endParaRPr kumimoji="1" lang="ja-JP" altLang="en-US" sz="2000" dirty="0">
              <a:latin typeface="+mn-ea"/>
            </a:endParaRPr>
          </a:p>
        </p:txBody>
      </p:sp>
      <p:sp>
        <p:nvSpPr>
          <p:cNvPr id="13" name="テキスト ボックス 12"/>
          <p:cNvSpPr txBox="1"/>
          <p:nvPr/>
        </p:nvSpPr>
        <p:spPr>
          <a:xfrm>
            <a:off x="968684" y="765827"/>
            <a:ext cx="7079662" cy="369332"/>
          </a:xfrm>
          <a:prstGeom prst="rect">
            <a:avLst/>
          </a:prstGeom>
          <a:noFill/>
        </p:spPr>
        <p:txBody>
          <a:bodyPr wrap="square" rtlCol="0">
            <a:spAutoFit/>
          </a:bodyPr>
          <a:lstStyle/>
          <a:p>
            <a:pPr marL="266700" indent="-266700">
              <a:spcBef>
                <a:spcPts val="600"/>
              </a:spcBef>
            </a:pPr>
            <a:r>
              <a:rPr lang="ja-JP" altLang="en-US" u="sng" dirty="0">
                <a:solidFill>
                  <a:srgbClr val="FF0000"/>
                </a:solidFill>
                <a:latin typeface="ＭＳ ゴシック" pitchFamily="49" charset="-128"/>
                <a:ea typeface="ＭＳ ゴシック" pitchFamily="49" charset="-128"/>
              </a:rPr>
              <a:t>全効果（削減効果量）は、平成</a:t>
            </a:r>
            <a:r>
              <a:rPr lang="en-US" altLang="ja-JP" u="sng" dirty="0">
                <a:solidFill>
                  <a:srgbClr val="FF0000"/>
                </a:solidFill>
                <a:latin typeface="ＭＳ ゴシック" pitchFamily="49" charset="-128"/>
                <a:ea typeface="ＭＳ ゴシック" pitchFamily="49" charset="-128"/>
              </a:rPr>
              <a:t>30</a:t>
            </a:r>
            <a:r>
              <a:rPr lang="ja-JP" altLang="en-US" u="sng" dirty="0">
                <a:solidFill>
                  <a:srgbClr val="FF0000"/>
                </a:solidFill>
                <a:latin typeface="ＭＳ ゴシック" pitchFamily="49" charset="-128"/>
                <a:ea typeface="ＭＳ ゴシック" pitchFamily="49" charset="-128"/>
              </a:rPr>
              <a:t>年度に令和２年度目標を達成</a:t>
            </a:r>
            <a:endParaRPr kumimoji="1" lang="ja-JP" altLang="en-US" u="sng" dirty="0">
              <a:solidFill>
                <a:srgbClr val="FF0000"/>
              </a:solidFill>
              <a:latin typeface="ＭＳ ゴシック" pitchFamily="49" charset="-128"/>
              <a:ea typeface="ＭＳ ゴシック" pitchFamily="49" charset="-128"/>
            </a:endParaRPr>
          </a:p>
        </p:txBody>
      </p:sp>
      <p:sp>
        <p:nvSpPr>
          <p:cNvPr id="5" name="楕円 4"/>
          <p:cNvSpPr/>
          <p:nvPr/>
        </p:nvSpPr>
        <p:spPr>
          <a:xfrm>
            <a:off x="4488553" y="3874441"/>
            <a:ext cx="599262" cy="35768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テキスト ボックス 14"/>
          <p:cNvSpPr txBox="1"/>
          <p:nvPr/>
        </p:nvSpPr>
        <p:spPr>
          <a:xfrm>
            <a:off x="1691680" y="5085184"/>
            <a:ext cx="6336704" cy="1169551"/>
          </a:xfrm>
          <a:prstGeom prst="rect">
            <a:avLst/>
          </a:prstGeom>
          <a:noFill/>
        </p:spPr>
        <p:txBody>
          <a:bodyPr wrap="square" rtlCol="0">
            <a:spAutoFit/>
          </a:bodyPr>
          <a:lstStyle/>
          <a:p>
            <a:r>
              <a:rPr lang="ja-JP" altLang="ja-JP" sz="1400" dirty="0"/>
              <a:t>効果①、②：自動車単体規制の推進、車種規制の実施等による削減</a:t>
            </a:r>
            <a:r>
              <a:rPr lang="ja-JP" altLang="en-US" sz="1400" dirty="0"/>
              <a:t>効果</a:t>
            </a:r>
            <a:r>
              <a:rPr lang="ja-JP" altLang="ja-JP" sz="1400" dirty="0"/>
              <a:t>量</a:t>
            </a:r>
          </a:p>
          <a:p>
            <a:r>
              <a:rPr lang="ja-JP" altLang="ja-JP" sz="1400" dirty="0"/>
              <a:t>効果③　　：エコカーの普及促進による削減</a:t>
            </a:r>
            <a:r>
              <a:rPr lang="ja-JP" altLang="en-US" sz="1400" dirty="0"/>
              <a:t>効果</a:t>
            </a:r>
            <a:r>
              <a:rPr lang="ja-JP" altLang="ja-JP" sz="1400" dirty="0"/>
              <a:t>量</a:t>
            </a:r>
          </a:p>
          <a:p>
            <a:r>
              <a:rPr lang="ja-JP" altLang="ja-JP" sz="1400" dirty="0"/>
              <a:t>効果④　　：交通需要の調整・低減による削減</a:t>
            </a:r>
            <a:r>
              <a:rPr lang="ja-JP" altLang="en-US" sz="1400" dirty="0"/>
              <a:t>効果</a:t>
            </a:r>
            <a:r>
              <a:rPr lang="ja-JP" altLang="ja-JP" sz="1400" dirty="0"/>
              <a:t>量</a:t>
            </a:r>
          </a:p>
          <a:p>
            <a:r>
              <a:rPr lang="ja-JP" altLang="ja-JP" sz="1400" dirty="0"/>
              <a:t>効果⑤　　：交通流対策による削減</a:t>
            </a:r>
            <a:r>
              <a:rPr lang="ja-JP" altLang="en-US" sz="1400" dirty="0"/>
              <a:t>効果</a:t>
            </a:r>
            <a:r>
              <a:rPr lang="ja-JP" altLang="ja-JP" sz="1400" dirty="0"/>
              <a:t>量</a:t>
            </a:r>
          </a:p>
          <a:p>
            <a:r>
              <a:rPr lang="ja-JP" altLang="ja-JP" sz="1400" dirty="0"/>
              <a:t>全効果　　：</a:t>
            </a:r>
            <a:r>
              <a:rPr lang="ja-JP" altLang="en-US" sz="1400" dirty="0"/>
              <a:t>全体の削減効果量</a:t>
            </a:r>
            <a:endParaRPr lang="ja-JP" altLang="ja-JP" sz="1400" dirty="0"/>
          </a:p>
        </p:txBody>
      </p:sp>
    </p:spTree>
    <p:extLst>
      <p:ext uri="{BB962C8B-B14F-4D97-AF65-F5344CB8AC3E}">
        <p14:creationId xmlns:p14="http://schemas.microsoft.com/office/powerpoint/2010/main" val="3178571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016595" y="1202329"/>
            <a:ext cx="7371829" cy="4011690"/>
          </a:xfrm>
          <a:prstGeom prst="rect">
            <a:avLst/>
          </a:prstGeom>
        </p:spPr>
      </p:pic>
      <p:cxnSp>
        <p:nvCxnSpPr>
          <p:cNvPr id="6" name="直線コネクタ 5"/>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022860" y="98987"/>
            <a:ext cx="5933516" cy="461665"/>
          </a:xfrm>
          <a:prstGeom prst="rect">
            <a:avLst/>
          </a:prstGeom>
          <a:noFill/>
        </p:spPr>
        <p:txBody>
          <a:bodyPr wrap="square" rtlCol="0">
            <a:spAutoFit/>
          </a:bodyPr>
          <a:lstStyle/>
          <a:p>
            <a:pPr algn="ctr"/>
            <a:r>
              <a:rPr lang="ja-JP" altLang="ja-JP" sz="2400" dirty="0">
                <a:latin typeface="+mn-ea"/>
              </a:rPr>
              <a:t>対策全体</a:t>
            </a:r>
            <a:r>
              <a:rPr lang="ja-JP" altLang="en-US" sz="2400" dirty="0">
                <a:latin typeface="+mn-ea"/>
              </a:rPr>
              <a:t>による</a:t>
            </a:r>
            <a:r>
              <a:rPr lang="en-US" altLang="ja-JP" sz="2400" dirty="0">
                <a:latin typeface="+mn-ea"/>
              </a:rPr>
              <a:t>PM</a:t>
            </a:r>
            <a:r>
              <a:rPr lang="ja-JP" altLang="ja-JP" sz="2400" dirty="0">
                <a:latin typeface="+mn-ea"/>
              </a:rPr>
              <a:t>削減</a:t>
            </a:r>
            <a:r>
              <a:rPr lang="ja-JP" altLang="en-US" sz="2400" dirty="0">
                <a:latin typeface="+mn-ea"/>
              </a:rPr>
              <a:t>効果</a:t>
            </a:r>
            <a:r>
              <a:rPr lang="ja-JP" altLang="ja-JP" sz="2400" dirty="0">
                <a:latin typeface="+mn-ea"/>
              </a:rPr>
              <a:t>量</a:t>
            </a:r>
            <a:r>
              <a:rPr lang="ja-JP" altLang="en-US" sz="2400" dirty="0">
                <a:latin typeface="+mn-ea"/>
              </a:rPr>
              <a:t>（経年推移）</a:t>
            </a:r>
            <a:endParaRPr kumimoji="1" lang="ja-JP" altLang="en-US" sz="2400" dirty="0">
              <a:latin typeface="+mn-ea"/>
            </a:endParaRPr>
          </a:p>
        </p:txBody>
      </p:sp>
      <p:sp>
        <p:nvSpPr>
          <p:cNvPr id="2" name="スライド番号プレースホルダー 1"/>
          <p:cNvSpPr>
            <a:spLocks noGrp="1"/>
          </p:cNvSpPr>
          <p:nvPr>
            <p:ph type="sldNum" sz="quarter" idx="12"/>
          </p:nvPr>
        </p:nvSpPr>
        <p:spPr>
          <a:xfrm>
            <a:off x="8594104" y="6520259"/>
            <a:ext cx="514400" cy="365125"/>
          </a:xfrm>
        </p:spPr>
        <p:txBody>
          <a:bodyPr/>
          <a:lstStyle/>
          <a:p>
            <a:fld id="{DE2F8A21-8B7F-4E81-A1D6-B63D9660F4C6}" type="slidenum">
              <a:rPr kumimoji="1" lang="ja-JP" altLang="en-US" smtClean="0"/>
              <a:pPr/>
              <a:t>16</a:t>
            </a:fld>
            <a:endParaRPr kumimoji="1" lang="ja-JP" altLang="en-US"/>
          </a:p>
        </p:txBody>
      </p:sp>
      <p:sp>
        <p:nvSpPr>
          <p:cNvPr id="13" name="テキスト ボックス 12"/>
          <p:cNvSpPr txBox="1"/>
          <p:nvPr/>
        </p:nvSpPr>
        <p:spPr>
          <a:xfrm>
            <a:off x="643868" y="911763"/>
            <a:ext cx="7530144" cy="369332"/>
          </a:xfrm>
          <a:prstGeom prst="rect">
            <a:avLst/>
          </a:prstGeom>
          <a:noFill/>
        </p:spPr>
        <p:txBody>
          <a:bodyPr wrap="square" rtlCol="0">
            <a:spAutoFit/>
          </a:bodyPr>
          <a:lstStyle/>
          <a:p>
            <a:pPr algn="ctr">
              <a:spcBef>
                <a:spcPts val="600"/>
              </a:spcBef>
            </a:pPr>
            <a:r>
              <a:rPr lang="ja-JP" altLang="en-US" u="sng" dirty="0">
                <a:solidFill>
                  <a:srgbClr val="FF0000"/>
                </a:solidFill>
                <a:latin typeface="ＭＳ ゴシック" pitchFamily="49" charset="-128"/>
                <a:ea typeface="ＭＳ ゴシック" pitchFamily="49" charset="-128"/>
              </a:rPr>
              <a:t>全効果（削減効果量）は、平成</a:t>
            </a:r>
            <a:r>
              <a:rPr lang="en-US" altLang="ja-JP" u="sng" dirty="0">
                <a:solidFill>
                  <a:srgbClr val="FF0000"/>
                </a:solidFill>
                <a:latin typeface="ＭＳ ゴシック" pitchFamily="49" charset="-128"/>
                <a:ea typeface="ＭＳ ゴシック" pitchFamily="49" charset="-128"/>
              </a:rPr>
              <a:t>26</a:t>
            </a:r>
            <a:r>
              <a:rPr lang="ja-JP" altLang="en-US" u="sng" dirty="0">
                <a:solidFill>
                  <a:srgbClr val="FF0000"/>
                </a:solidFill>
                <a:latin typeface="ＭＳ ゴシック" pitchFamily="49" charset="-128"/>
                <a:ea typeface="ＭＳ ゴシック" pitchFamily="49" charset="-128"/>
              </a:rPr>
              <a:t>年度に令和２</a:t>
            </a:r>
            <a:r>
              <a:rPr kumimoji="1" lang="ja-JP" altLang="en-US" u="sng" dirty="0">
                <a:solidFill>
                  <a:srgbClr val="FF0000"/>
                </a:solidFill>
                <a:latin typeface="ＭＳ ゴシック" pitchFamily="49" charset="-128"/>
                <a:ea typeface="ＭＳ ゴシック" pitchFamily="49" charset="-128"/>
              </a:rPr>
              <a:t>年度目標を達成</a:t>
            </a:r>
          </a:p>
        </p:txBody>
      </p:sp>
      <p:sp>
        <p:nvSpPr>
          <p:cNvPr id="11" name="テキスト ボックス 10"/>
          <p:cNvSpPr txBox="1"/>
          <p:nvPr/>
        </p:nvSpPr>
        <p:spPr>
          <a:xfrm>
            <a:off x="1588" y="148570"/>
            <a:ext cx="2124744" cy="400110"/>
          </a:xfrm>
          <a:prstGeom prst="rect">
            <a:avLst/>
          </a:prstGeom>
          <a:noFill/>
        </p:spPr>
        <p:txBody>
          <a:bodyPr wrap="square" rtlCol="0">
            <a:spAutoFit/>
          </a:bodyPr>
          <a:lstStyle/>
          <a:p>
            <a:r>
              <a:rPr lang="ja-JP" altLang="en-US" sz="2000" dirty="0">
                <a:latin typeface="+mn-ea"/>
              </a:rPr>
              <a:t>＜効果＞</a:t>
            </a:r>
            <a:endParaRPr kumimoji="1" lang="ja-JP" altLang="en-US" sz="2000" dirty="0">
              <a:latin typeface="+mn-ea"/>
            </a:endParaRPr>
          </a:p>
        </p:txBody>
      </p:sp>
      <p:sp>
        <p:nvSpPr>
          <p:cNvPr id="12" name="楕円 11"/>
          <p:cNvSpPr/>
          <p:nvPr/>
        </p:nvSpPr>
        <p:spPr>
          <a:xfrm>
            <a:off x="3203848" y="3300328"/>
            <a:ext cx="432048" cy="39499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テキスト ボックス 14"/>
          <p:cNvSpPr txBox="1"/>
          <p:nvPr/>
        </p:nvSpPr>
        <p:spPr>
          <a:xfrm>
            <a:off x="1619672" y="5214019"/>
            <a:ext cx="6336704" cy="1169551"/>
          </a:xfrm>
          <a:prstGeom prst="rect">
            <a:avLst/>
          </a:prstGeom>
          <a:noFill/>
        </p:spPr>
        <p:txBody>
          <a:bodyPr wrap="square" rtlCol="0">
            <a:spAutoFit/>
          </a:bodyPr>
          <a:lstStyle/>
          <a:p>
            <a:r>
              <a:rPr lang="ja-JP" altLang="ja-JP" sz="1400" dirty="0"/>
              <a:t>効果①、②：自動車単体規制の推進、車種規制の実施等による削減</a:t>
            </a:r>
            <a:r>
              <a:rPr lang="ja-JP" altLang="en-US" sz="1400" dirty="0"/>
              <a:t>効果</a:t>
            </a:r>
            <a:r>
              <a:rPr lang="ja-JP" altLang="ja-JP" sz="1400" dirty="0"/>
              <a:t>量</a:t>
            </a:r>
          </a:p>
          <a:p>
            <a:r>
              <a:rPr lang="ja-JP" altLang="ja-JP" sz="1400" dirty="0"/>
              <a:t>効果③　　：エコカーの普及促進による削減</a:t>
            </a:r>
            <a:r>
              <a:rPr lang="ja-JP" altLang="en-US" sz="1400" dirty="0"/>
              <a:t>効果</a:t>
            </a:r>
            <a:r>
              <a:rPr lang="ja-JP" altLang="ja-JP" sz="1400" dirty="0"/>
              <a:t>量</a:t>
            </a:r>
          </a:p>
          <a:p>
            <a:r>
              <a:rPr lang="ja-JP" altLang="ja-JP" sz="1400" dirty="0"/>
              <a:t>効果④　　：交通需要の調整・低減による削減</a:t>
            </a:r>
            <a:r>
              <a:rPr lang="ja-JP" altLang="en-US" sz="1400" dirty="0"/>
              <a:t>効果</a:t>
            </a:r>
            <a:r>
              <a:rPr lang="ja-JP" altLang="ja-JP" sz="1400" dirty="0"/>
              <a:t>量</a:t>
            </a:r>
          </a:p>
          <a:p>
            <a:r>
              <a:rPr lang="ja-JP" altLang="ja-JP" sz="1400" dirty="0"/>
              <a:t>効果⑤　　：交通流対策による削減</a:t>
            </a:r>
            <a:r>
              <a:rPr lang="ja-JP" altLang="en-US" sz="1400" dirty="0"/>
              <a:t>効果</a:t>
            </a:r>
            <a:r>
              <a:rPr lang="ja-JP" altLang="ja-JP" sz="1400" dirty="0"/>
              <a:t>量</a:t>
            </a:r>
          </a:p>
          <a:p>
            <a:r>
              <a:rPr lang="ja-JP" altLang="ja-JP" sz="1400" dirty="0"/>
              <a:t>全効果　　：</a:t>
            </a:r>
            <a:r>
              <a:rPr lang="ja-JP" altLang="en-US" sz="1400" dirty="0"/>
              <a:t>全体の削減効果量</a:t>
            </a:r>
            <a:endParaRPr lang="ja-JP" altLang="ja-JP" sz="1400" dirty="0"/>
          </a:p>
        </p:txBody>
      </p:sp>
    </p:spTree>
    <p:extLst>
      <p:ext uri="{BB962C8B-B14F-4D97-AF65-F5344CB8AC3E}">
        <p14:creationId xmlns:p14="http://schemas.microsoft.com/office/powerpoint/2010/main" val="3984314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574080"/>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76064" y="44624"/>
            <a:ext cx="8244408" cy="461665"/>
          </a:xfrm>
          <a:prstGeom prst="rect">
            <a:avLst/>
          </a:prstGeom>
          <a:noFill/>
        </p:spPr>
        <p:txBody>
          <a:bodyPr wrap="square" rtlCol="0">
            <a:spAutoFit/>
          </a:bodyPr>
          <a:lstStyle/>
          <a:p>
            <a:pPr algn="ctr"/>
            <a:r>
              <a:rPr kumimoji="1" lang="ja-JP" altLang="en-US" sz="2400" dirty="0">
                <a:latin typeface="+mn-ea"/>
              </a:rPr>
              <a:t>対策による</a:t>
            </a:r>
            <a:r>
              <a:rPr kumimoji="1" lang="en-US" altLang="ja-JP" sz="2400" dirty="0">
                <a:latin typeface="+mn-ea"/>
              </a:rPr>
              <a:t>NOx</a:t>
            </a:r>
            <a:r>
              <a:rPr kumimoji="1" lang="ja-JP" altLang="en-US" sz="2400" dirty="0">
                <a:latin typeface="+mn-ea"/>
              </a:rPr>
              <a:t>・</a:t>
            </a:r>
            <a:r>
              <a:rPr kumimoji="1" lang="en-US" altLang="ja-JP" sz="2400" dirty="0">
                <a:latin typeface="+mn-ea"/>
              </a:rPr>
              <a:t>PM</a:t>
            </a:r>
            <a:r>
              <a:rPr kumimoji="1" lang="ja-JP" altLang="en-US" sz="2400" dirty="0">
                <a:latin typeface="+mn-ea"/>
              </a:rPr>
              <a:t>削減効果量の算定方法の概要</a:t>
            </a:r>
          </a:p>
        </p:txBody>
      </p:sp>
      <p:sp>
        <p:nvSpPr>
          <p:cNvPr id="13" name="スライド番号プレースホルダー 12"/>
          <p:cNvSpPr>
            <a:spLocks noGrp="1"/>
          </p:cNvSpPr>
          <p:nvPr>
            <p:ph type="sldNum" sz="quarter" idx="12"/>
          </p:nvPr>
        </p:nvSpPr>
        <p:spPr>
          <a:xfrm>
            <a:off x="8575420" y="6520259"/>
            <a:ext cx="576064" cy="365125"/>
          </a:xfrm>
        </p:spPr>
        <p:txBody>
          <a:bodyPr/>
          <a:lstStyle/>
          <a:p>
            <a:fld id="{DE2F8A21-8B7F-4E81-A1D6-B63D9660F4C6}" type="slidenum">
              <a:rPr kumimoji="1" lang="ja-JP" altLang="en-US" smtClean="0"/>
              <a:pPr/>
              <a:t>17</a:t>
            </a:fld>
            <a:endParaRPr kumimoji="1" lang="ja-JP" altLang="en-US" dirty="0"/>
          </a:p>
        </p:txBody>
      </p:sp>
      <p:sp>
        <p:nvSpPr>
          <p:cNvPr id="10" name="テキスト ボックス 9"/>
          <p:cNvSpPr txBox="1"/>
          <p:nvPr/>
        </p:nvSpPr>
        <p:spPr>
          <a:xfrm>
            <a:off x="251520" y="1938040"/>
            <a:ext cx="8748464" cy="576064"/>
          </a:xfrm>
          <a:prstGeom prst="rect">
            <a:avLst/>
          </a:prstGeom>
          <a:noFill/>
          <a:ln>
            <a:noFill/>
          </a:ln>
        </p:spPr>
        <p:txBody>
          <a:bodyPr wrap="square" rtlCol="0" anchor="ctr" anchorCtr="0">
            <a:noAutofit/>
          </a:bodyPr>
          <a:lstStyle/>
          <a:p>
            <a:r>
              <a:rPr lang="ja-JP" altLang="en-US" sz="2000" dirty="0">
                <a:latin typeface="+mn-ea"/>
              </a:rPr>
              <a:t>■各対策による</a:t>
            </a:r>
            <a:r>
              <a:rPr lang="en-US" altLang="ja-JP" sz="2000" dirty="0">
                <a:latin typeface="+mn-ea"/>
              </a:rPr>
              <a:t>NOx</a:t>
            </a:r>
            <a:r>
              <a:rPr lang="ja-JP" altLang="en-US" sz="2000" dirty="0">
                <a:latin typeface="+mn-ea"/>
              </a:rPr>
              <a:t>・</a:t>
            </a:r>
            <a:r>
              <a:rPr lang="en-US" altLang="ja-JP" sz="2000" dirty="0">
                <a:latin typeface="+mn-ea"/>
              </a:rPr>
              <a:t>PM</a:t>
            </a:r>
            <a:r>
              <a:rPr lang="ja-JP" altLang="en-US" sz="2000" dirty="0">
                <a:latin typeface="+mn-ea"/>
              </a:rPr>
              <a:t>削減量　</a:t>
            </a:r>
            <a:r>
              <a:rPr lang="en-US" altLang="ja-JP" sz="1600" dirty="0">
                <a:latin typeface="+mn-ea"/>
              </a:rPr>
              <a:t>※</a:t>
            </a:r>
            <a:r>
              <a:rPr lang="ja-JP" altLang="en-US" sz="1600" dirty="0">
                <a:latin typeface="+mn-ea"/>
              </a:rPr>
              <a:t>４（エコドライブ）、７（普及啓発）は削減量未算定</a:t>
            </a:r>
          </a:p>
        </p:txBody>
      </p:sp>
      <p:sp>
        <p:nvSpPr>
          <p:cNvPr id="9" name="テキスト ボックス 8"/>
          <p:cNvSpPr txBox="1"/>
          <p:nvPr/>
        </p:nvSpPr>
        <p:spPr>
          <a:xfrm>
            <a:off x="1655656" y="5961447"/>
            <a:ext cx="5760640" cy="307777"/>
          </a:xfrm>
          <a:prstGeom prst="rect">
            <a:avLst/>
          </a:prstGeom>
          <a:noFill/>
          <a:ln>
            <a:noFill/>
          </a:ln>
        </p:spPr>
        <p:txBody>
          <a:bodyPr wrap="square" rtlCol="0">
            <a:spAutoFit/>
          </a:bodyPr>
          <a:lstStyle/>
          <a:p>
            <a:r>
              <a:rPr lang="ja-JP" altLang="en-US" sz="1400" kern="100" dirty="0">
                <a:latin typeface="+mn-ea"/>
                <a:cs typeface="Times New Roman"/>
              </a:rPr>
              <a:t>［排出量］＝［車種別排出係数（</a:t>
            </a:r>
            <a:r>
              <a:rPr lang="en-US" altLang="ja-JP" sz="1400" kern="100" dirty="0">
                <a:latin typeface="+mn-ea"/>
                <a:cs typeface="Times New Roman"/>
              </a:rPr>
              <a:t>g/</a:t>
            </a:r>
            <a:r>
              <a:rPr lang="ja-JP" altLang="en-US" sz="1400" kern="100" dirty="0">
                <a:latin typeface="+mn-ea"/>
                <a:cs typeface="Times New Roman"/>
              </a:rPr>
              <a:t>台･</a:t>
            </a:r>
            <a:r>
              <a:rPr lang="en-US" altLang="ja-JP" sz="1400" kern="100" dirty="0">
                <a:latin typeface="+mn-ea"/>
                <a:cs typeface="Times New Roman"/>
              </a:rPr>
              <a:t>km</a:t>
            </a:r>
            <a:r>
              <a:rPr lang="ja-JP" altLang="en-US" sz="1400" kern="100" dirty="0">
                <a:latin typeface="+mn-ea"/>
                <a:cs typeface="Times New Roman"/>
              </a:rPr>
              <a:t>）］</a:t>
            </a:r>
            <a:r>
              <a:rPr lang="en-US" altLang="ja-JP" sz="1400" kern="100" dirty="0">
                <a:latin typeface="+mn-ea"/>
                <a:cs typeface="Times New Roman"/>
              </a:rPr>
              <a:t>×</a:t>
            </a:r>
            <a:r>
              <a:rPr lang="ja-JP" altLang="en-US" sz="1400" kern="100" dirty="0">
                <a:latin typeface="+mn-ea"/>
                <a:cs typeface="Times New Roman"/>
              </a:rPr>
              <a:t>［自動車走行量（台･ </a:t>
            </a:r>
            <a:r>
              <a:rPr lang="en-US" altLang="ja-JP" sz="1400" kern="100" dirty="0">
                <a:latin typeface="+mn-ea"/>
                <a:cs typeface="Times New Roman"/>
              </a:rPr>
              <a:t>km</a:t>
            </a:r>
            <a:r>
              <a:rPr lang="ja-JP" altLang="en-US" sz="1400" kern="100" dirty="0">
                <a:latin typeface="+mn-ea"/>
                <a:cs typeface="Times New Roman"/>
              </a:rPr>
              <a:t>） ］</a:t>
            </a:r>
          </a:p>
        </p:txBody>
      </p:sp>
      <p:sp>
        <p:nvSpPr>
          <p:cNvPr id="11" name="テキスト ボックス 10"/>
          <p:cNvSpPr txBox="1"/>
          <p:nvPr/>
        </p:nvSpPr>
        <p:spPr>
          <a:xfrm>
            <a:off x="2701868" y="6402648"/>
            <a:ext cx="4738983" cy="307777"/>
          </a:xfrm>
          <a:prstGeom prst="rect">
            <a:avLst/>
          </a:prstGeom>
          <a:noFill/>
        </p:spPr>
        <p:txBody>
          <a:bodyPr wrap="square" rtlCol="0">
            <a:spAutoFit/>
          </a:bodyPr>
          <a:lstStyle/>
          <a:p>
            <a:r>
              <a:rPr kumimoji="1" lang="ja-JP" altLang="en-US" sz="1400" dirty="0"/>
              <a:t>「車種別排出係数式」に［旅行速度</a:t>
            </a:r>
            <a:r>
              <a:rPr kumimoji="1" lang="ja-JP" altLang="en-US" sz="1400" dirty="0">
                <a:latin typeface="+mn-ea"/>
              </a:rPr>
              <a:t>（</a:t>
            </a:r>
            <a:r>
              <a:rPr kumimoji="1" lang="en-US" altLang="ja-JP" sz="1400" dirty="0">
                <a:latin typeface="+mn-ea"/>
              </a:rPr>
              <a:t>km/h</a:t>
            </a:r>
            <a:r>
              <a:rPr kumimoji="1" lang="ja-JP" altLang="en-US" sz="1400" dirty="0">
                <a:latin typeface="+mn-ea"/>
              </a:rPr>
              <a:t>）</a:t>
            </a:r>
            <a:r>
              <a:rPr kumimoji="1" lang="ja-JP" altLang="en-US" sz="1400" dirty="0"/>
              <a:t>］を入力</a:t>
            </a:r>
            <a:r>
              <a:rPr lang="ja-JP" altLang="en-US" sz="1400" dirty="0"/>
              <a:t>して算定</a:t>
            </a:r>
            <a:endParaRPr kumimoji="1" lang="ja-JP" altLang="en-US" sz="1400" dirty="0"/>
          </a:p>
        </p:txBody>
      </p:sp>
      <p:sp>
        <p:nvSpPr>
          <p:cNvPr id="12" name="下矢印 11"/>
          <p:cNvSpPr/>
          <p:nvPr/>
        </p:nvSpPr>
        <p:spPr>
          <a:xfrm flipV="1">
            <a:off x="3570843" y="6237424"/>
            <a:ext cx="216000" cy="1800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51520" y="691912"/>
            <a:ext cx="8280220" cy="396044"/>
          </a:xfrm>
          <a:prstGeom prst="rect">
            <a:avLst/>
          </a:prstGeom>
          <a:noFill/>
          <a:ln>
            <a:noFill/>
          </a:ln>
        </p:spPr>
        <p:txBody>
          <a:bodyPr wrap="square" rtlCol="0" anchor="ctr" anchorCtr="0">
            <a:noAutofit/>
          </a:bodyPr>
          <a:lstStyle/>
          <a:p>
            <a:r>
              <a:rPr lang="ja-JP" altLang="en-US" sz="2000" dirty="0">
                <a:latin typeface="+mn-ea"/>
              </a:rPr>
              <a:t>■</a:t>
            </a:r>
            <a:r>
              <a:rPr lang="en-US" altLang="ja-JP" sz="2000" dirty="0">
                <a:latin typeface="+mn-ea"/>
              </a:rPr>
              <a:t>H21</a:t>
            </a:r>
            <a:r>
              <a:rPr lang="ja-JP" altLang="en-US" sz="2000" dirty="0">
                <a:latin typeface="+mn-ea"/>
              </a:rPr>
              <a:t>年度から</a:t>
            </a:r>
            <a:r>
              <a:rPr lang="en-US" altLang="ja-JP" sz="2000" dirty="0">
                <a:latin typeface="+mn-ea"/>
              </a:rPr>
              <a:t>R2</a:t>
            </a:r>
            <a:r>
              <a:rPr lang="ja-JP" altLang="en-US" sz="2000" dirty="0">
                <a:latin typeface="+mn-ea"/>
              </a:rPr>
              <a:t>年度までの</a:t>
            </a:r>
            <a:r>
              <a:rPr lang="en-US" altLang="ja-JP" sz="2000" dirty="0">
                <a:latin typeface="+mn-ea"/>
              </a:rPr>
              <a:t>NOx</a:t>
            </a:r>
            <a:r>
              <a:rPr lang="ja-JP" altLang="en-US" sz="2000" dirty="0">
                <a:latin typeface="+mn-ea"/>
              </a:rPr>
              <a:t>・</a:t>
            </a:r>
            <a:r>
              <a:rPr lang="en-US" altLang="ja-JP" sz="2000" dirty="0">
                <a:latin typeface="+mn-ea"/>
              </a:rPr>
              <a:t>PM</a:t>
            </a:r>
            <a:r>
              <a:rPr lang="ja-JP" altLang="en-US" sz="2000" dirty="0">
                <a:latin typeface="+mn-ea"/>
              </a:rPr>
              <a:t>削減量</a:t>
            </a:r>
            <a:endParaRPr lang="en-US" altLang="ja-JP" sz="2000" dirty="0">
              <a:latin typeface="+mn-ea"/>
            </a:endParaRPr>
          </a:p>
        </p:txBody>
      </p:sp>
      <p:sp>
        <p:nvSpPr>
          <p:cNvPr id="15" name="テキスト ボックス 14"/>
          <p:cNvSpPr txBox="1"/>
          <p:nvPr/>
        </p:nvSpPr>
        <p:spPr>
          <a:xfrm>
            <a:off x="2771800" y="1267996"/>
            <a:ext cx="5896046" cy="468000"/>
          </a:xfrm>
          <a:prstGeom prst="rect">
            <a:avLst/>
          </a:prstGeom>
          <a:noFill/>
          <a:ln>
            <a:noFill/>
          </a:ln>
        </p:spPr>
        <p:txBody>
          <a:bodyPr wrap="square" rtlCol="0" anchor="ctr" anchorCtr="0">
            <a:noAutofit/>
          </a:bodyPr>
          <a:lstStyle/>
          <a:p>
            <a:r>
              <a:rPr lang="ja-JP" altLang="en-US" dirty="0">
                <a:latin typeface="+mn-ea"/>
              </a:rPr>
              <a:t>［</a:t>
            </a:r>
            <a:r>
              <a:rPr lang="en-US" altLang="ja-JP" dirty="0">
                <a:latin typeface="+mn-ea"/>
              </a:rPr>
              <a:t>H21</a:t>
            </a:r>
            <a:r>
              <a:rPr lang="ja-JP" altLang="en-US" dirty="0">
                <a:latin typeface="+mn-ea"/>
              </a:rPr>
              <a:t>排出量］　</a:t>
            </a:r>
            <a:r>
              <a:rPr lang="en-US" altLang="ja-JP" dirty="0">
                <a:latin typeface="+mn-ea"/>
              </a:rPr>
              <a:t>-</a:t>
            </a:r>
            <a:r>
              <a:rPr lang="ja-JP" altLang="en-US" dirty="0">
                <a:latin typeface="+mn-ea"/>
              </a:rPr>
              <a:t>　［</a:t>
            </a:r>
            <a:r>
              <a:rPr lang="en-US" altLang="ja-JP" dirty="0">
                <a:latin typeface="+mn-ea"/>
              </a:rPr>
              <a:t>R2</a:t>
            </a:r>
            <a:r>
              <a:rPr lang="ja-JP" altLang="en-US" dirty="0">
                <a:latin typeface="+mn-ea"/>
              </a:rPr>
              <a:t>排出量］</a:t>
            </a:r>
            <a:endParaRPr lang="en-US" altLang="ja-JP" dirty="0">
              <a:latin typeface="+mn-ea"/>
            </a:endParaRPr>
          </a:p>
        </p:txBody>
      </p:sp>
      <p:sp>
        <p:nvSpPr>
          <p:cNvPr id="19" name="テキスト ボックス 18"/>
          <p:cNvSpPr txBox="1"/>
          <p:nvPr/>
        </p:nvSpPr>
        <p:spPr>
          <a:xfrm>
            <a:off x="646162" y="2937644"/>
            <a:ext cx="2232000" cy="756000"/>
          </a:xfrm>
          <a:prstGeom prst="roundRect">
            <a:avLst/>
          </a:prstGeom>
          <a:noFill/>
          <a:ln w="28575">
            <a:solidFill>
              <a:schemeClr val="accent1">
                <a:lumMod val="75000"/>
              </a:schemeClr>
            </a:solidFill>
          </a:ln>
        </p:spPr>
        <p:txBody>
          <a:bodyPr wrap="square" rtlCol="0" anchor="ctr" anchorCtr="0">
            <a:noAutofit/>
          </a:bodyPr>
          <a:lstStyle/>
          <a:p>
            <a:pPr algn="ctr"/>
            <a:r>
              <a:rPr lang="ja-JP" altLang="en-US" dirty="0">
                <a:latin typeface="+mn-ea"/>
              </a:rPr>
              <a:t>１～３による削減量</a:t>
            </a:r>
            <a:endParaRPr lang="en-US" altLang="ja-JP" dirty="0">
              <a:latin typeface="+mn-ea"/>
            </a:endParaRPr>
          </a:p>
          <a:p>
            <a:pPr algn="ctr"/>
            <a:r>
              <a:rPr lang="ja-JP" altLang="en-US" sz="1400" dirty="0">
                <a:latin typeface="+mn-ea"/>
              </a:rPr>
              <a:t>（単体規制・車種規制等・エコカー普及）</a:t>
            </a:r>
            <a:endParaRPr lang="en-US" altLang="ja-JP" sz="1400" dirty="0">
              <a:latin typeface="+mn-ea"/>
            </a:endParaRPr>
          </a:p>
        </p:txBody>
      </p:sp>
      <p:sp>
        <p:nvSpPr>
          <p:cNvPr id="20" name="テキスト ボックス 19"/>
          <p:cNvSpPr txBox="1"/>
          <p:nvPr/>
        </p:nvSpPr>
        <p:spPr>
          <a:xfrm>
            <a:off x="646162" y="3972328"/>
            <a:ext cx="2232000" cy="576000"/>
          </a:xfrm>
          <a:prstGeom prst="roundRect">
            <a:avLst/>
          </a:prstGeom>
          <a:noFill/>
          <a:ln w="28575">
            <a:solidFill>
              <a:schemeClr val="accent1">
                <a:lumMod val="75000"/>
              </a:schemeClr>
            </a:solidFill>
          </a:ln>
        </p:spPr>
        <p:txBody>
          <a:bodyPr wrap="square" rtlCol="0" anchor="ctr" anchorCtr="0">
            <a:noAutofit/>
          </a:bodyPr>
          <a:lstStyle/>
          <a:p>
            <a:pPr algn="ctr"/>
            <a:r>
              <a:rPr lang="ja-JP" altLang="en-US" dirty="0">
                <a:latin typeface="+mn-ea"/>
              </a:rPr>
              <a:t>５による削減量</a:t>
            </a:r>
            <a:endParaRPr lang="en-US" altLang="ja-JP" dirty="0">
              <a:latin typeface="+mn-ea"/>
            </a:endParaRPr>
          </a:p>
          <a:p>
            <a:pPr algn="ctr"/>
            <a:r>
              <a:rPr lang="ja-JP" altLang="en-US" sz="1400" dirty="0">
                <a:latin typeface="+mn-ea"/>
              </a:rPr>
              <a:t>（交通需要調整・低減）</a:t>
            </a:r>
            <a:endParaRPr lang="en-US" altLang="ja-JP" sz="1400" dirty="0">
              <a:latin typeface="+mn-ea"/>
            </a:endParaRPr>
          </a:p>
        </p:txBody>
      </p:sp>
      <p:sp>
        <p:nvSpPr>
          <p:cNvPr id="21" name="テキスト ボックス 20"/>
          <p:cNvSpPr txBox="1"/>
          <p:nvPr/>
        </p:nvSpPr>
        <p:spPr>
          <a:xfrm>
            <a:off x="646162" y="4893882"/>
            <a:ext cx="2232000" cy="576000"/>
          </a:xfrm>
          <a:prstGeom prst="roundRect">
            <a:avLst/>
          </a:prstGeom>
          <a:noFill/>
          <a:ln w="28575">
            <a:solidFill>
              <a:schemeClr val="accent1">
                <a:lumMod val="75000"/>
              </a:schemeClr>
            </a:solidFill>
          </a:ln>
        </p:spPr>
        <p:txBody>
          <a:bodyPr wrap="square" rtlCol="0" anchor="ctr" anchorCtr="0">
            <a:noAutofit/>
          </a:bodyPr>
          <a:lstStyle/>
          <a:p>
            <a:pPr algn="ctr"/>
            <a:r>
              <a:rPr lang="ja-JP" altLang="en-US" dirty="0">
                <a:latin typeface="+mn-ea"/>
              </a:rPr>
              <a:t>６による削減量</a:t>
            </a:r>
            <a:endParaRPr lang="en-US" altLang="ja-JP" dirty="0">
              <a:latin typeface="+mn-ea"/>
            </a:endParaRPr>
          </a:p>
          <a:p>
            <a:pPr algn="ctr"/>
            <a:r>
              <a:rPr lang="ja-JP" altLang="en-US" sz="1400" dirty="0">
                <a:latin typeface="+mn-ea"/>
              </a:rPr>
              <a:t>（交通流対策）</a:t>
            </a:r>
            <a:endParaRPr lang="en-US" altLang="ja-JP" sz="1400" dirty="0">
              <a:latin typeface="+mn-ea"/>
            </a:endParaRPr>
          </a:p>
        </p:txBody>
      </p:sp>
      <p:sp>
        <p:nvSpPr>
          <p:cNvPr id="22" name="テキスト ボックス 21"/>
          <p:cNvSpPr txBox="1"/>
          <p:nvPr/>
        </p:nvSpPr>
        <p:spPr>
          <a:xfrm>
            <a:off x="2915816" y="4821882"/>
            <a:ext cx="6048672" cy="720000"/>
          </a:xfrm>
          <a:prstGeom prst="rect">
            <a:avLst/>
          </a:prstGeom>
          <a:noFill/>
          <a:ln>
            <a:noFill/>
          </a:ln>
        </p:spPr>
        <p:txBody>
          <a:bodyPr wrap="square" rtlCol="0" anchor="ctr" anchorCtr="0">
            <a:noAutofit/>
          </a:bodyPr>
          <a:lstStyle/>
          <a:p>
            <a:r>
              <a:rPr lang="en-US" altLang="ja-JP" dirty="0">
                <a:latin typeface="+mn-ea"/>
              </a:rPr>
              <a:t>H21</a:t>
            </a:r>
            <a:r>
              <a:rPr lang="ja-JP" altLang="en-US" dirty="0">
                <a:latin typeface="+mn-ea"/>
              </a:rPr>
              <a:t>→</a:t>
            </a:r>
            <a:r>
              <a:rPr lang="en-US" altLang="ja-JP" dirty="0">
                <a:latin typeface="+mn-ea"/>
              </a:rPr>
              <a:t>R2</a:t>
            </a:r>
            <a:r>
              <a:rPr lang="ja-JP" altLang="en-US" dirty="0">
                <a:latin typeface="+mn-ea"/>
              </a:rPr>
              <a:t>の</a:t>
            </a:r>
            <a:r>
              <a:rPr lang="ja-JP" altLang="en-US" u="sng" dirty="0">
                <a:solidFill>
                  <a:srgbClr val="FF0000"/>
                </a:solidFill>
                <a:latin typeface="+mn-ea"/>
              </a:rPr>
              <a:t>旅行速度の上昇</a:t>
            </a:r>
            <a:r>
              <a:rPr lang="ja-JP" altLang="en-US" dirty="0">
                <a:latin typeface="+mn-ea"/>
              </a:rPr>
              <a:t>による排出量の削減量</a:t>
            </a:r>
            <a:endParaRPr lang="en-US" altLang="ja-JP" dirty="0">
              <a:latin typeface="+mn-ea"/>
            </a:endParaRPr>
          </a:p>
          <a:p>
            <a:r>
              <a:rPr lang="en-US" altLang="ja-JP" sz="1600" dirty="0">
                <a:latin typeface="+mn-ea"/>
              </a:rPr>
              <a:t>※</a:t>
            </a:r>
            <a:r>
              <a:rPr lang="ja-JP" altLang="en-US" sz="1600" dirty="0">
                <a:latin typeface="+mn-ea"/>
              </a:rPr>
              <a:t>排出係数式、自動車走行量は</a:t>
            </a:r>
            <a:r>
              <a:rPr lang="en-US" altLang="ja-JP" sz="1600" dirty="0">
                <a:latin typeface="+mn-ea"/>
              </a:rPr>
              <a:t>R2</a:t>
            </a:r>
            <a:r>
              <a:rPr lang="ja-JP" altLang="en-US" sz="1600" dirty="0">
                <a:latin typeface="+mn-ea"/>
              </a:rPr>
              <a:t>で固定</a:t>
            </a:r>
            <a:endParaRPr lang="en-US" altLang="ja-JP" sz="1600" dirty="0">
              <a:latin typeface="+mn-ea"/>
            </a:endParaRPr>
          </a:p>
        </p:txBody>
      </p:sp>
      <p:sp>
        <p:nvSpPr>
          <p:cNvPr id="23" name="テキスト ボックス 22"/>
          <p:cNvSpPr txBox="1"/>
          <p:nvPr/>
        </p:nvSpPr>
        <p:spPr>
          <a:xfrm>
            <a:off x="2952520" y="2965617"/>
            <a:ext cx="6300000" cy="720000"/>
          </a:xfrm>
          <a:prstGeom prst="rect">
            <a:avLst/>
          </a:prstGeom>
          <a:noFill/>
          <a:ln>
            <a:noFill/>
          </a:ln>
        </p:spPr>
        <p:txBody>
          <a:bodyPr wrap="square" rtlCol="0" anchor="ctr" anchorCtr="0">
            <a:noAutofit/>
          </a:bodyPr>
          <a:lstStyle/>
          <a:p>
            <a:r>
              <a:rPr lang="en-US" altLang="ja-JP" dirty="0">
                <a:latin typeface="+mn-ea"/>
              </a:rPr>
              <a:t>H21</a:t>
            </a:r>
            <a:r>
              <a:rPr lang="ja-JP" altLang="en-US" dirty="0">
                <a:latin typeface="+mn-ea"/>
              </a:rPr>
              <a:t>→</a:t>
            </a:r>
            <a:r>
              <a:rPr lang="en-US" altLang="ja-JP" dirty="0">
                <a:latin typeface="+mn-ea"/>
              </a:rPr>
              <a:t>R2</a:t>
            </a:r>
            <a:r>
              <a:rPr lang="ja-JP" altLang="en-US" dirty="0" err="1">
                <a:latin typeface="+mn-ea"/>
              </a:rPr>
              <a:t>の</a:t>
            </a:r>
            <a:r>
              <a:rPr lang="ja-JP" altLang="en-US" u="sng" dirty="0" err="1">
                <a:solidFill>
                  <a:srgbClr val="FF0000"/>
                </a:solidFill>
                <a:latin typeface="+mn-ea"/>
              </a:rPr>
              <a:t>排</a:t>
            </a:r>
            <a:r>
              <a:rPr lang="ja-JP" altLang="en-US" u="sng" dirty="0">
                <a:solidFill>
                  <a:srgbClr val="FF0000"/>
                </a:solidFill>
                <a:latin typeface="+mn-ea"/>
              </a:rPr>
              <a:t>出係数の減少</a:t>
            </a:r>
            <a:r>
              <a:rPr lang="ja-JP" altLang="en-US" dirty="0">
                <a:latin typeface="+mn-ea"/>
              </a:rPr>
              <a:t>による排出量の削減量</a:t>
            </a:r>
            <a:endParaRPr lang="en-US" altLang="ja-JP" dirty="0">
              <a:latin typeface="+mn-ea"/>
            </a:endParaRPr>
          </a:p>
          <a:p>
            <a:r>
              <a:rPr lang="ja-JP" altLang="en-US" sz="1600" dirty="0">
                <a:latin typeface="+mn-ea"/>
              </a:rPr>
              <a:t>ただし、「３：エコカー分」と「１、２：エコカー以外分」に分けて算定</a:t>
            </a:r>
            <a:endParaRPr lang="en-US" altLang="ja-JP" sz="1600" dirty="0">
              <a:latin typeface="+mn-ea"/>
            </a:endParaRPr>
          </a:p>
          <a:p>
            <a:r>
              <a:rPr lang="en-US" altLang="ja-JP" sz="1600" dirty="0">
                <a:latin typeface="+mn-ea"/>
              </a:rPr>
              <a:t>※</a:t>
            </a:r>
            <a:r>
              <a:rPr lang="ja-JP" altLang="en-US" sz="1600" dirty="0">
                <a:latin typeface="+mn-ea"/>
              </a:rPr>
              <a:t>自動車走行量、旅行速度は</a:t>
            </a:r>
            <a:r>
              <a:rPr lang="en-US" altLang="ja-JP" sz="1600" dirty="0">
                <a:latin typeface="+mn-ea"/>
              </a:rPr>
              <a:t>R2</a:t>
            </a:r>
            <a:r>
              <a:rPr lang="ja-JP" altLang="en-US" sz="1600" dirty="0">
                <a:latin typeface="+mn-ea"/>
              </a:rPr>
              <a:t>で固定</a:t>
            </a:r>
            <a:endParaRPr lang="en-US" altLang="ja-JP" sz="1600" dirty="0">
              <a:latin typeface="+mn-ea"/>
            </a:endParaRPr>
          </a:p>
        </p:txBody>
      </p:sp>
      <p:sp>
        <p:nvSpPr>
          <p:cNvPr id="24" name="テキスト ボックス 23"/>
          <p:cNvSpPr txBox="1"/>
          <p:nvPr/>
        </p:nvSpPr>
        <p:spPr>
          <a:xfrm>
            <a:off x="2915816" y="3900328"/>
            <a:ext cx="5939026" cy="720000"/>
          </a:xfrm>
          <a:prstGeom prst="rect">
            <a:avLst/>
          </a:prstGeom>
          <a:noFill/>
          <a:ln>
            <a:noFill/>
          </a:ln>
        </p:spPr>
        <p:txBody>
          <a:bodyPr wrap="square" rtlCol="0" anchor="ctr" anchorCtr="0">
            <a:noAutofit/>
          </a:bodyPr>
          <a:lstStyle/>
          <a:p>
            <a:r>
              <a:rPr lang="en-US" altLang="ja-JP" dirty="0">
                <a:latin typeface="+mn-ea"/>
              </a:rPr>
              <a:t>H21</a:t>
            </a:r>
            <a:r>
              <a:rPr lang="ja-JP" altLang="en-US" dirty="0">
                <a:latin typeface="+mn-ea"/>
              </a:rPr>
              <a:t>→</a:t>
            </a:r>
            <a:r>
              <a:rPr lang="en-US" altLang="ja-JP" dirty="0">
                <a:latin typeface="+mn-ea"/>
              </a:rPr>
              <a:t>R2</a:t>
            </a:r>
            <a:r>
              <a:rPr lang="ja-JP" altLang="en-US" dirty="0">
                <a:latin typeface="+mn-ea"/>
              </a:rPr>
              <a:t>の</a:t>
            </a:r>
            <a:r>
              <a:rPr lang="ja-JP" altLang="en-US" u="sng" dirty="0">
                <a:solidFill>
                  <a:srgbClr val="FF0000"/>
                </a:solidFill>
                <a:latin typeface="+mn-ea"/>
              </a:rPr>
              <a:t>自動車走行量の減少</a:t>
            </a:r>
            <a:r>
              <a:rPr lang="ja-JP" altLang="en-US" dirty="0">
                <a:latin typeface="+mn-ea"/>
              </a:rPr>
              <a:t>による排出量の削減量</a:t>
            </a:r>
            <a:endParaRPr lang="en-US" altLang="ja-JP" dirty="0">
              <a:latin typeface="+mn-ea"/>
            </a:endParaRPr>
          </a:p>
          <a:p>
            <a:r>
              <a:rPr lang="en-US" altLang="ja-JP" sz="1600" dirty="0">
                <a:latin typeface="+mn-ea"/>
              </a:rPr>
              <a:t>※</a:t>
            </a:r>
            <a:r>
              <a:rPr lang="ja-JP" altLang="en-US" sz="1600" dirty="0">
                <a:latin typeface="+mn-ea"/>
              </a:rPr>
              <a:t>排出係数式、旅行速度は</a:t>
            </a:r>
            <a:r>
              <a:rPr lang="en-US" altLang="ja-JP" sz="1600" dirty="0">
                <a:latin typeface="+mn-ea"/>
              </a:rPr>
              <a:t>R2</a:t>
            </a:r>
            <a:r>
              <a:rPr lang="ja-JP" altLang="en-US" sz="1600" dirty="0">
                <a:latin typeface="+mn-ea"/>
              </a:rPr>
              <a:t>で固定</a:t>
            </a:r>
            <a:endParaRPr lang="en-US" altLang="ja-JP" sz="1600" dirty="0">
              <a:latin typeface="+mn-ea"/>
            </a:endParaRPr>
          </a:p>
        </p:txBody>
      </p:sp>
      <p:sp>
        <p:nvSpPr>
          <p:cNvPr id="25" name="テキスト ボックス 24"/>
          <p:cNvSpPr txBox="1"/>
          <p:nvPr/>
        </p:nvSpPr>
        <p:spPr>
          <a:xfrm>
            <a:off x="646162" y="1213996"/>
            <a:ext cx="2088000" cy="576000"/>
          </a:xfrm>
          <a:prstGeom prst="roundRect">
            <a:avLst/>
          </a:prstGeom>
          <a:noFill/>
          <a:ln w="28575">
            <a:solidFill>
              <a:schemeClr val="accent1">
                <a:lumMod val="75000"/>
              </a:schemeClr>
            </a:solidFill>
          </a:ln>
        </p:spPr>
        <p:txBody>
          <a:bodyPr wrap="square" rtlCol="0" anchor="ctr" anchorCtr="0">
            <a:noAutofit/>
          </a:bodyPr>
          <a:lstStyle/>
          <a:p>
            <a:pPr algn="ctr">
              <a:spcAft>
                <a:spcPts val="600"/>
              </a:spcAft>
            </a:pPr>
            <a:r>
              <a:rPr lang="ja-JP" altLang="en-US" dirty="0">
                <a:latin typeface="+mn-ea"/>
              </a:rPr>
              <a:t>全体の削減量</a:t>
            </a:r>
            <a:endParaRPr lang="en-US" altLang="ja-JP" dirty="0">
              <a:latin typeface="+mn-ea"/>
            </a:endParaRPr>
          </a:p>
        </p:txBody>
      </p:sp>
      <p:sp>
        <p:nvSpPr>
          <p:cNvPr id="2" name="正方形/長方形 1"/>
          <p:cNvSpPr/>
          <p:nvPr/>
        </p:nvSpPr>
        <p:spPr>
          <a:xfrm>
            <a:off x="1368328" y="5733368"/>
            <a:ext cx="6156000" cy="1008000"/>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717938" y="2406144"/>
            <a:ext cx="5896046" cy="468000"/>
          </a:xfrm>
          <a:prstGeom prst="rect">
            <a:avLst/>
          </a:prstGeom>
          <a:noFill/>
          <a:ln>
            <a:noFill/>
          </a:ln>
        </p:spPr>
        <p:txBody>
          <a:bodyPr wrap="square" rtlCol="0" anchor="ctr" anchorCtr="0">
            <a:noAutofit/>
          </a:bodyPr>
          <a:lstStyle/>
          <a:p>
            <a:r>
              <a:rPr lang="ja-JP" altLang="en-US" dirty="0">
                <a:latin typeface="+mn-ea"/>
              </a:rPr>
              <a:t>「全体の削減量」を下記の対策の削減量に割り振り算定</a:t>
            </a:r>
            <a:endParaRPr lang="en-US" altLang="ja-JP" dirty="0">
              <a:latin typeface="+mn-ea"/>
            </a:endParaRPr>
          </a:p>
        </p:txBody>
      </p:sp>
      <p:sp>
        <p:nvSpPr>
          <p:cNvPr id="27" name="テキスト ボックス 26"/>
          <p:cNvSpPr txBox="1"/>
          <p:nvPr/>
        </p:nvSpPr>
        <p:spPr>
          <a:xfrm>
            <a:off x="1532960" y="5697400"/>
            <a:ext cx="1008000" cy="324000"/>
          </a:xfrm>
          <a:prstGeom prst="roundRect">
            <a:avLst/>
          </a:prstGeom>
          <a:noFill/>
          <a:ln w="12700">
            <a:noFill/>
          </a:ln>
        </p:spPr>
        <p:txBody>
          <a:bodyPr wrap="square" rtlCol="0" anchor="ctr" anchorCtr="0">
            <a:noAutofit/>
          </a:bodyPr>
          <a:lstStyle/>
          <a:p>
            <a:pPr algn="ctr">
              <a:spcAft>
                <a:spcPts val="600"/>
              </a:spcAft>
            </a:pPr>
            <a:r>
              <a:rPr lang="ja-JP" altLang="en-US" sz="1400" dirty="0">
                <a:latin typeface="+mn-ea"/>
              </a:rPr>
              <a:t>＜参考＞</a:t>
            </a:r>
            <a:endParaRPr lang="en-US" altLang="ja-JP" sz="1400" dirty="0">
              <a:latin typeface="+mn-ea"/>
            </a:endParaRPr>
          </a:p>
        </p:txBody>
      </p:sp>
      <p:sp>
        <p:nvSpPr>
          <p:cNvPr id="28" name="テキスト ボックス 27"/>
          <p:cNvSpPr txBox="1"/>
          <p:nvPr/>
        </p:nvSpPr>
        <p:spPr>
          <a:xfrm>
            <a:off x="0" y="111752"/>
            <a:ext cx="1721384" cy="400110"/>
          </a:xfrm>
          <a:prstGeom prst="rect">
            <a:avLst/>
          </a:prstGeom>
          <a:noFill/>
        </p:spPr>
        <p:txBody>
          <a:bodyPr wrap="square" rtlCol="0">
            <a:spAutoFit/>
          </a:bodyPr>
          <a:lstStyle/>
          <a:p>
            <a:r>
              <a:rPr kumimoji="1" lang="ja-JP" altLang="en-US" sz="2000" dirty="0">
                <a:latin typeface="+mn-ea"/>
              </a:rPr>
              <a:t>＜参考＞</a:t>
            </a:r>
          </a:p>
        </p:txBody>
      </p:sp>
    </p:spTree>
    <p:extLst>
      <p:ext uri="{BB962C8B-B14F-4D97-AF65-F5344CB8AC3E}">
        <p14:creationId xmlns:p14="http://schemas.microsoft.com/office/powerpoint/2010/main" val="654683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32048" y="87604"/>
            <a:ext cx="8244408" cy="461665"/>
          </a:xfrm>
          <a:prstGeom prst="rect">
            <a:avLst/>
          </a:prstGeom>
          <a:noFill/>
        </p:spPr>
        <p:txBody>
          <a:bodyPr wrap="square" rtlCol="0">
            <a:spAutoFit/>
          </a:bodyPr>
          <a:lstStyle/>
          <a:p>
            <a:pPr algn="ctr"/>
            <a:r>
              <a:rPr lang="ja-JP" altLang="ja-JP" sz="2400" dirty="0">
                <a:latin typeface="+mn-ea"/>
              </a:rPr>
              <a:t>計画</a:t>
            </a:r>
            <a:r>
              <a:rPr lang="ja-JP" altLang="en-US" sz="2400" dirty="0">
                <a:latin typeface="+mn-ea"/>
              </a:rPr>
              <a:t>の目標達成に向けた主な自動車環境対策</a:t>
            </a:r>
          </a:p>
        </p:txBody>
      </p:sp>
      <p:sp>
        <p:nvSpPr>
          <p:cNvPr id="13" name="スライド番号プレースホルダー 12"/>
          <p:cNvSpPr>
            <a:spLocks noGrp="1"/>
          </p:cNvSpPr>
          <p:nvPr>
            <p:ph type="sldNum" sz="quarter" idx="12"/>
          </p:nvPr>
        </p:nvSpPr>
        <p:spPr>
          <a:xfrm>
            <a:off x="8575420" y="6520259"/>
            <a:ext cx="576064" cy="365125"/>
          </a:xfrm>
        </p:spPr>
        <p:txBody>
          <a:bodyPr/>
          <a:lstStyle/>
          <a:p>
            <a:fld id="{DE2F8A21-8B7F-4E81-A1D6-B63D9660F4C6}" type="slidenum">
              <a:rPr kumimoji="1" lang="ja-JP" altLang="en-US" smtClean="0"/>
              <a:pPr/>
              <a:t>1</a:t>
            </a:fld>
            <a:endParaRPr kumimoji="1" lang="ja-JP" altLang="en-US" dirty="0"/>
          </a:p>
        </p:txBody>
      </p:sp>
      <p:sp>
        <p:nvSpPr>
          <p:cNvPr id="6" name="テキスト ボックス 5"/>
          <p:cNvSpPr txBox="1"/>
          <p:nvPr/>
        </p:nvSpPr>
        <p:spPr>
          <a:xfrm>
            <a:off x="444649" y="4859867"/>
            <a:ext cx="8506154" cy="1700808"/>
          </a:xfrm>
          <a:prstGeom prst="rect">
            <a:avLst/>
          </a:prstGeom>
          <a:noFill/>
          <a:ln w="19050">
            <a:noFill/>
          </a:ln>
        </p:spPr>
        <p:txBody>
          <a:bodyPr wrap="square" rtlCol="0" anchor="t" anchorCtr="0">
            <a:noAutofit/>
          </a:bodyPr>
          <a:lstStyle/>
          <a:p>
            <a:pPr marL="266700" indent="-266700">
              <a:spcAft>
                <a:spcPts val="1200"/>
              </a:spcAft>
            </a:pPr>
            <a:r>
              <a:rPr lang="ja-JP" altLang="en-US" sz="2000" dirty="0"/>
              <a:t>自動車から排出される</a:t>
            </a:r>
            <a:r>
              <a:rPr lang="en-US" altLang="ja-JP" sz="2000" dirty="0"/>
              <a:t>NOx</a:t>
            </a:r>
            <a:r>
              <a:rPr lang="ja-JP" altLang="en-US" sz="2000" dirty="0"/>
              <a:t>・</a:t>
            </a:r>
            <a:r>
              <a:rPr lang="en-US" altLang="ja-JP" sz="2000" dirty="0"/>
              <a:t>PM</a:t>
            </a:r>
            <a:r>
              <a:rPr lang="ja-JP" altLang="en-US" sz="2000" dirty="0"/>
              <a:t>を削減するためには、次の効果が重要　</a:t>
            </a:r>
            <a:endParaRPr lang="en-US" altLang="ja-JP" sz="2000" dirty="0"/>
          </a:p>
          <a:p>
            <a:pPr marL="266700" indent="-266700">
              <a:spcAft>
                <a:spcPts val="1200"/>
              </a:spcAft>
            </a:pPr>
            <a:r>
              <a:rPr lang="ja-JP" altLang="en-US" sz="2000" dirty="0"/>
              <a:t>　◆効果１　「排出係数の削減」　⇒　１、２、３</a:t>
            </a:r>
            <a:endParaRPr lang="en-US" altLang="ja-JP" sz="2000" dirty="0"/>
          </a:p>
          <a:p>
            <a:pPr marL="266700" indent="-266700">
              <a:spcAft>
                <a:spcPts val="1200"/>
              </a:spcAft>
            </a:pPr>
            <a:r>
              <a:rPr lang="ja-JP" altLang="en-US" sz="2000" dirty="0"/>
              <a:t>　◆効果２　「自動車走行量の削減」　⇒　５</a:t>
            </a:r>
            <a:endParaRPr lang="en-US" altLang="ja-JP" sz="2000" dirty="0"/>
          </a:p>
          <a:p>
            <a:pPr marL="266700" indent="-266700">
              <a:spcAft>
                <a:spcPts val="1200"/>
              </a:spcAft>
            </a:pPr>
            <a:r>
              <a:rPr lang="ja-JP" altLang="en-US" sz="2000" dirty="0"/>
              <a:t>　◆効果３　「旅行速度の上昇」　⇒　６</a:t>
            </a:r>
            <a:endParaRPr lang="en-US" altLang="ja-JP" sz="2000" dirty="0"/>
          </a:p>
        </p:txBody>
      </p:sp>
      <p:sp>
        <p:nvSpPr>
          <p:cNvPr id="9" name="テキスト ボックス 8"/>
          <p:cNvSpPr txBox="1"/>
          <p:nvPr/>
        </p:nvSpPr>
        <p:spPr>
          <a:xfrm>
            <a:off x="403484" y="836712"/>
            <a:ext cx="8171936" cy="3816424"/>
          </a:xfrm>
          <a:prstGeom prst="roundRect">
            <a:avLst>
              <a:gd name="adj" fmla="val 6964"/>
            </a:avLst>
          </a:prstGeom>
          <a:noFill/>
          <a:ln w="19050">
            <a:solidFill>
              <a:schemeClr val="accent1"/>
            </a:solidFill>
          </a:ln>
        </p:spPr>
        <p:txBody>
          <a:bodyPr wrap="square" rtlCol="0" anchor="t" anchorCtr="0">
            <a:noAutofit/>
          </a:bodyPr>
          <a:lstStyle/>
          <a:p>
            <a:pPr>
              <a:spcAft>
                <a:spcPts val="1800"/>
              </a:spcAft>
            </a:pPr>
            <a:r>
              <a:rPr lang="ja-JP" altLang="ja-JP" sz="2000" dirty="0"/>
              <a:t>１　自動車の適切な点検・整備等による</a:t>
            </a:r>
            <a:r>
              <a:rPr lang="ja-JP" altLang="ja-JP" sz="2000" u="sng" dirty="0">
                <a:solidFill>
                  <a:srgbClr val="FF0000"/>
                </a:solidFill>
              </a:rPr>
              <a:t>自動車単体規制</a:t>
            </a:r>
            <a:r>
              <a:rPr lang="ja-JP" altLang="ja-JP" sz="2000" dirty="0"/>
              <a:t>の推進</a:t>
            </a:r>
          </a:p>
          <a:p>
            <a:pPr>
              <a:spcAft>
                <a:spcPts val="1800"/>
              </a:spcAft>
            </a:pPr>
            <a:r>
              <a:rPr lang="ja-JP" altLang="ja-JP" sz="2000" dirty="0"/>
              <a:t>２　</a:t>
            </a:r>
            <a:r>
              <a:rPr lang="ja-JP" altLang="ja-JP" sz="2000" u="sng" dirty="0">
                <a:solidFill>
                  <a:srgbClr val="FF0000"/>
                </a:solidFill>
              </a:rPr>
              <a:t>車種規制</a:t>
            </a:r>
            <a:r>
              <a:rPr lang="ja-JP" altLang="ja-JP" sz="2000" dirty="0"/>
              <a:t>の適正かつ確実な実施、</a:t>
            </a:r>
            <a:r>
              <a:rPr lang="ja-JP" altLang="ja-JP" sz="2000" u="sng" dirty="0">
                <a:solidFill>
                  <a:srgbClr val="FF0000"/>
                </a:solidFill>
              </a:rPr>
              <a:t>流入車規制</a:t>
            </a:r>
            <a:r>
              <a:rPr lang="ja-JP" altLang="ja-JP" sz="2000" dirty="0"/>
              <a:t>の推進</a:t>
            </a:r>
          </a:p>
          <a:p>
            <a:pPr>
              <a:spcAft>
                <a:spcPts val="1800"/>
              </a:spcAft>
            </a:pPr>
            <a:r>
              <a:rPr lang="ja-JP" altLang="ja-JP" sz="2000" dirty="0"/>
              <a:t>３　</a:t>
            </a:r>
            <a:r>
              <a:rPr lang="ja-JP" altLang="ja-JP" sz="2000" u="sng" dirty="0">
                <a:solidFill>
                  <a:srgbClr val="FF0000"/>
                </a:solidFill>
              </a:rPr>
              <a:t>エコカーの普及促進</a:t>
            </a:r>
          </a:p>
          <a:p>
            <a:pPr>
              <a:spcAft>
                <a:spcPts val="1800"/>
              </a:spcAft>
            </a:pPr>
            <a:r>
              <a:rPr lang="ja-JP" altLang="ja-JP" sz="2000" dirty="0"/>
              <a:t>４　</a:t>
            </a:r>
            <a:r>
              <a:rPr lang="ja-JP" altLang="ja-JP" sz="2000" u="sng" dirty="0">
                <a:solidFill>
                  <a:srgbClr val="FF0000"/>
                </a:solidFill>
              </a:rPr>
              <a:t>エコドライブの推進</a:t>
            </a:r>
          </a:p>
          <a:p>
            <a:pPr>
              <a:spcAft>
                <a:spcPts val="1800"/>
              </a:spcAft>
            </a:pPr>
            <a:r>
              <a:rPr lang="ja-JP" altLang="ja-JP" sz="2000" dirty="0"/>
              <a:t>５　輸送効率の向上等の取組促進による</a:t>
            </a:r>
            <a:r>
              <a:rPr lang="ja-JP" altLang="ja-JP" sz="2000" u="sng" dirty="0">
                <a:solidFill>
                  <a:srgbClr val="FF0000"/>
                </a:solidFill>
              </a:rPr>
              <a:t>交通需要の調整・低減</a:t>
            </a:r>
          </a:p>
          <a:p>
            <a:pPr>
              <a:spcAft>
                <a:spcPts val="1800"/>
              </a:spcAft>
            </a:pPr>
            <a:r>
              <a:rPr lang="ja-JP" altLang="ja-JP" sz="2000" dirty="0"/>
              <a:t>６　バイパスの整備、交差点改良等の</a:t>
            </a:r>
            <a:r>
              <a:rPr lang="ja-JP" altLang="ja-JP" sz="2000" u="sng" dirty="0">
                <a:solidFill>
                  <a:srgbClr val="FF0000"/>
                </a:solidFill>
              </a:rPr>
              <a:t>交通流対策</a:t>
            </a:r>
          </a:p>
          <a:p>
            <a:pPr>
              <a:spcAft>
                <a:spcPts val="1800"/>
              </a:spcAft>
            </a:pPr>
            <a:r>
              <a:rPr lang="ja-JP" altLang="ja-JP" sz="2000" dirty="0"/>
              <a:t>７　環境に配慮した自動車利用についての</a:t>
            </a:r>
            <a:r>
              <a:rPr lang="ja-JP" altLang="ja-JP" sz="2000" u="sng" dirty="0">
                <a:solidFill>
                  <a:srgbClr val="FF0000"/>
                </a:solidFill>
              </a:rPr>
              <a:t>普及啓発・環境教育</a:t>
            </a:r>
          </a:p>
        </p:txBody>
      </p:sp>
      <p:cxnSp>
        <p:nvCxnSpPr>
          <p:cNvPr id="7" name="直線コネクタ 6"/>
          <p:cNvCxnSpPr/>
          <p:nvPr/>
        </p:nvCxnSpPr>
        <p:spPr>
          <a:xfrm>
            <a:off x="323528" y="629980"/>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5831632" y="5733091"/>
            <a:ext cx="3312368" cy="516956"/>
          </a:xfrm>
          <a:prstGeom prst="rect">
            <a:avLst/>
          </a:prstGeom>
          <a:noFill/>
          <a:ln w="19050">
            <a:noFill/>
          </a:ln>
        </p:spPr>
        <p:txBody>
          <a:bodyPr wrap="square" rtlCol="0" anchor="t" anchorCtr="0">
            <a:noAutofit/>
          </a:bodyPr>
          <a:lstStyle/>
          <a:p>
            <a:pPr marL="266700" indent="-266700">
              <a:spcAft>
                <a:spcPts val="1200"/>
              </a:spcAft>
            </a:pPr>
            <a:r>
              <a:rPr lang="ja-JP" altLang="en-US" sz="2000" b="1" u="sng" dirty="0"/>
              <a:t>各対策を３つの効果に分類</a:t>
            </a:r>
            <a:endParaRPr lang="en-US" altLang="ja-JP" sz="2000" b="1" u="sng" dirty="0"/>
          </a:p>
        </p:txBody>
      </p:sp>
    </p:spTree>
    <p:extLst>
      <p:ext uri="{BB962C8B-B14F-4D97-AF65-F5344CB8AC3E}">
        <p14:creationId xmlns:p14="http://schemas.microsoft.com/office/powerpoint/2010/main" val="4194378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2"/>
          <a:srcRect b="6985"/>
          <a:stretch/>
        </p:blipFill>
        <p:spPr>
          <a:xfrm>
            <a:off x="4932040" y="1016112"/>
            <a:ext cx="4055278" cy="2409006"/>
          </a:xfrm>
          <a:prstGeom prst="rect">
            <a:avLst/>
          </a:prstGeom>
        </p:spPr>
      </p:pic>
      <p:pic>
        <p:nvPicPr>
          <p:cNvPr id="1026" name="Picture 2">
            <a:extLst>
              <a:ext uri="{FF2B5EF4-FFF2-40B4-BE49-F238E27FC236}">
                <a16:creationId xmlns:a16="http://schemas.microsoft.com/office/drawing/2014/main" id="{86CCCFBD-FD26-4F31-85AB-84E09D196D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5737" y="3813753"/>
            <a:ext cx="3537443" cy="251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線コネクタ 5"/>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588" y="148570"/>
            <a:ext cx="2124744" cy="400110"/>
          </a:xfrm>
          <a:prstGeom prst="rect">
            <a:avLst/>
          </a:prstGeom>
          <a:noFill/>
        </p:spPr>
        <p:txBody>
          <a:bodyPr wrap="square" rtlCol="0">
            <a:spAutoFit/>
          </a:bodyPr>
          <a:lstStyle/>
          <a:p>
            <a:r>
              <a:rPr lang="ja-JP" altLang="en-US" sz="2000" dirty="0">
                <a:latin typeface="+mn-ea"/>
              </a:rPr>
              <a:t>＜取組状況＞</a:t>
            </a:r>
            <a:endParaRPr kumimoji="1" lang="ja-JP" altLang="en-US" sz="2000" dirty="0">
              <a:latin typeface="+mn-ea"/>
            </a:endParaRPr>
          </a:p>
        </p:txBody>
      </p:sp>
      <p:sp>
        <p:nvSpPr>
          <p:cNvPr id="5" name="テキスト ボックス 4"/>
          <p:cNvSpPr txBox="1"/>
          <p:nvPr/>
        </p:nvSpPr>
        <p:spPr>
          <a:xfrm>
            <a:off x="168226" y="863220"/>
            <a:ext cx="5293372" cy="3570208"/>
          </a:xfrm>
          <a:prstGeom prst="rect">
            <a:avLst/>
          </a:prstGeom>
          <a:noFill/>
        </p:spPr>
        <p:txBody>
          <a:bodyPr wrap="square" lIns="0" rtlCol="0">
            <a:spAutoFit/>
          </a:bodyPr>
          <a:lstStyle/>
          <a:p>
            <a:pPr>
              <a:spcBef>
                <a:spcPts val="600"/>
              </a:spcBef>
            </a:pPr>
            <a:r>
              <a:rPr lang="ja-JP" altLang="en-US" sz="2000" dirty="0">
                <a:latin typeface="ＭＳ Ｐゴシック" panose="020B0600070205080204" pitchFamily="50" charset="-128"/>
                <a:ea typeface="ＭＳ Ｐゴシック" panose="020B0600070205080204" pitchFamily="50" charset="-128"/>
              </a:rPr>
              <a:t>１．</a:t>
            </a:r>
            <a:r>
              <a:rPr lang="ja-JP" altLang="ja-JP" sz="2000" dirty="0">
                <a:latin typeface="ＭＳ Ｐゴシック" panose="020B0600070205080204" pitchFamily="50" charset="-128"/>
                <a:ea typeface="ＭＳ Ｐゴシック" panose="020B0600070205080204" pitchFamily="50" charset="-128"/>
              </a:rPr>
              <a:t>自動車単体規制の推進</a:t>
            </a:r>
            <a:endParaRPr lang="en-US" altLang="ja-JP" sz="2000" dirty="0">
              <a:latin typeface="ＭＳ Ｐゴシック" panose="020B0600070205080204" pitchFamily="50" charset="-128"/>
              <a:ea typeface="ＭＳ Ｐゴシック" panose="020B0600070205080204" pitchFamily="50" charset="-128"/>
            </a:endParaRPr>
          </a:p>
          <a:p>
            <a:pPr>
              <a:spcBef>
                <a:spcPts val="600"/>
              </a:spcBef>
            </a:pPr>
            <a:r>
              <a:rPr lang="ja-JP" altLang="en-US" sz="2400" kern="100" dirty="0">
                <a:solidFill>
                  <a:srgbClr val="000000"/>
                </a:solidFill>
                <a:latin typeface="ＭＳ Ｐゴシック" panose="020B0600070205080204" pitchFamily="50" charset="-128"/>
                <a:ea typeface="ＭＳ Ｐゴシック" panose="020B0600070205080204" pitchFamily="50" charset="-128"/>
                <a:cs typeface="Times New Roman"/>
              </a:rPr>
              <a:t>　</a:t>
            </a:r>
            <a:r>
              <a:rPr lang="ja-JP" altLang="en-US" kern="100" spc="-150" dirty="0">
                <a:solidFill>
                  <a:srgbClr val="000000"/>
                </a:solidFill>
                <a:latin typeface="ＭＳ Ｐ明朝" panose="02020600040205080304" pitchFamily="18" charset="-128"/>
                <a:ea typeface="ＭＳ Ｐ明朝" panose="02020600040205080304" pitchFamily="18" charset="-128"/>
                <a:cs typeface="Times New Roman"/>
              </a:rPr>
              <a:t>・適正点検整備研修会</a:t>
            </a:r>
            <a:r>
              <a:rPr lang="ja-JP" altLang="en-US" sz="1400" kern="100" spc="-150" dirty="0">
                <a:solidFill>
                  <a:srgbClr val="000000"/>
                </a:solidFill>
                <a:latin typeface="ＭＳ Ｐ明朝" panose="02020600040205080304" pitchFamily="18" charset="-128"/>
                <a:ea typeface="ＭＳ Ｐ明朝" panose="02020600040205080304" pitchFamily="18" charset="-128"/>
                <a:cs typeface="Times New Roman"/>
              </a:rPr>
              <a:t>　</a:t>
            </a:r>
            <a:r>
              <a:rPr lang="ja-JP" altLang="en-US" sz="1400" kern="100" dirty="0">
                <a:solidFill>
                  <a:srgbClr val="000000"/>
                </a:solidFill>
                <a:latin typeface="ＭＳ Ｐ明朝" panose="02020600040205080304" pitchFamily="18" charset="-128"/>
                <a:ea typeface="ＭＳ Ｐ明朝" panose="02020600040205080304" pitchFamily="18" charset="-128"/>
                <a:cs typeface="Times New Roman"/>
              </a:rPr>
              <a:t>（近畿運輸局）</a:t>
            </a:r>
            <a:endParaRPr lang="en-US" altLang="ja-JP" sz="2000" kern="100" spc="-150" dirty="0">
              <a:solidFill>
                <a:srgbClr val="000000"/>
              </a:solidFill>
              <a:latin typeface="ＭＳ Ｐ明朝" panose="02020600040205080304" pitchFamily="18" charset="-128"/>
              <a:ea typeface="ＭＳ Ｐ明朝" panose="02020600040205080304" pitchFamily="18" charset="-128"/>
              <a:cs typeface="Times New Roman"/>
            </a:endParaRPr>
          </a:p>
          <a:p>
            <a:pPr marL="252000" algn="just">
              <a:spcBef>
                <a:spcPts val="600"/>
              </a:spcBef>
            </a:pPr>
            <a:r>
              <a:rPr lang="ja-JP" altLang="en-US" sz="1400" kern="100" spc="-150" dirty="0">
                <a:solidFill>
                  <a:srgbClr val="000000"/>
                </a:solidFill>
                <a:latin typeface="ＭＳ Ｐ明朝" panose="02020600040205080304" pitchFamily="18" charset="-128"/>
                <a:ea typeface="ＭＳ Ｐ明朝" panose="02020600040205080304" pitchFamily="18" charset="-128"/>
                <a:cs typeface="Times New Roman"/>
              </a:rPr>
              <a:t>　　　　</a:t>
            </a:r>
            <a:r>
              <a:rPr lang="ja-JP" altLang="en-US" sz="1400" kern="100" dirty="0">
                <a:solidFill>
                  <a:srgbClr val="000000"/>
                </a:solidFill>
                <a:latin typeface="ＭＳ Ｐ明朝" panose="02020600040205080304" pitchFamily="18" charset="-128"/>
                <a:ea typeface="ＭＳ Ｐ明朝" panose="02020600040205080304" pitchFamily="18" charset="-128"/>
                <a:cs typeface="Times New Roman"/>
              </a:rPr>
              <a:t>（整備管理者研修等：　</a:t>
            </a:r>
            <a:r>
              <a:rPr lang="en-US" altLang="ja-JP" sz="1400" kern="100" dirty="0">
                <a:solidFill>
                  <a:srgbClr val="000000"/>
                </a:solidFill>
                <a:latin typeface="ＭＳ Ｐ明朝" panose="02020600040205080304" pitchFamily="18" charset="-128"/>
                <a:ea typeface="ＭＳ Ｐ明朝" panose="02020600040205080304" pitchFamily="18" charset="-128"/>
                <a:cs typeface="Times New Roman"/>
              </a:rPr>
              <a:t>R1</a:t>
            </a:r>
            <a:r>
              <a:rPr lang="ja-JP" altLang="en-US" sz="1400" kern="100" dirty="0">
                <a:solidFill>
                  <a:srgbClr val="000000"/>
                </a:solidFill>
                <a:latin typeface="ＭＳ Ｐ明朝" panose="02020600040205080304" pitchFamily="18" charset="-128"/>
                <a:ea typeface="ＭＳ Ｐ明朝" panose="02020600040205080304" pitchFamily="18" charset="-128"/>
                <a:cs typeface="Times New Roman"/>
              </a:rPr>
              <a:t> </a:t>
            </a:r>
            <a:r>
              <a:rPr lang="en-US" altLang="ja-JP" sz="1400" kern="100" dirty="0">
                <a:solidFill>
                  <a:srgbClr val="000000"/>
                </a:solidFill>
                <a:latin typeface="ＭＳ Ｐ明朝" panose="02020600040205080304" pitchFamily="18" charset="-128"/>
                <a:ea typeface="ＭＳ Ｐ明朝" panose="02020600040205080304" pitchFamily="18" charset="-128"/>
                <a:cs typeface="Times New Roman"/>
              </a:rPr>
              <a:t>177</a:t>
            </a:r>
            <a:r>
              <a:rPr lang="ja-JP" altLang="en-US" sz="1400" kern="100" dirty="0">
                <a:solidFill>
                  <a:srgbClr val="000000"/>
                </a:solidFill>
                <a:latin typeface="ＭＳ Ｐ明朝" panose="02020600040205080304" pitchFamily="18" charset="-128"/>
                <a:ea typeface="ＭＳ Ｐ明朝" panose="02020600040205080304" pitchFamily="18" charset="-128"/>
                <a:cs typeface="Times New Roman"/>
              </a:rPr>
              <a:t>回、</a:t>
            </a:r>
            <a:r>
              <a:rPr lang="en-US" altLang="ja-JP" sz="1400" kern="100" dirty="0">
                <a:solidFill>
                  <a:srgbClr val="000000"/>
                </a:solidFill>
                <a:latin typeface="ＭＳ Ｐ明朝" panose="02020600040205080304" pitchFamily="18" charset="-128"/>
                <a:ea typeface="ＭＳ Ｐ明朝" panose="02020600040205080304" pitchFamily="18" charset="-128"/>
                <a:cs typeface="Times New Roman"/>
              </a:rPr>
              <a:t>R2 232</a:t>
            </a:r>
            <a:r>
              <a:rPr lang="ja-JP" altLang="en-US" sz="1400" kern="100" dirty="0">
                <a:solidFill>
                  <a:srgbClr val="000000"/>
                </a:solidFill>
                <a:latin typeface="ＭＳ Ｐ明朝" panose="02020600040205080304" pitchFamily="18" charset="-128"/>
                <a:ea typeface="ＭＳ Ｐ明朝" panose="02020600040205080304" pitchFamily="18" charset="-128"/>
                <a:cs typeface="Times New Roman"/>
              </a:rPr>
              <a:t>回）</a:t>
            </a:r>
          </a:p>
          <a:p>
            <a:pPr marL="252000" algn="just">
              <a:spcBef>
                <a:spcPts val="600"/>
              </a:spcBef>
            </a:pPr>
            <a:r>
              <a:rPr lang="ja-JP" altLang="en-US" kern="100" dirty="0">
                <a:solidFill>
                  <a:srgbClr val="000000"/>
                </a:solidFill>
                <a:latin typeface="ＭＳ Ｐ明朝" panose="02020600040205080304" pitchFamily="18" charset="-128"/>
                <a:ea typeface="ＭＳ Ｐ明朝" panose="02020600040205080304" pitchFamily="18" charset="-128"/>
                <a:cs typeface="Times New Roman"/>
              </a:rPr>
              <a:t>・街頭検査の実施</a:t>
            </a:r>
            <a:endParaRPr lang="en-US" altLang="ja-JP" kern="100" dirty="0">
              <a:solidFill>
                <a:srgbClr val="000000"/>
              </a:solidFill>
              <a:latin typeface="ＭＳ Ｐ明朝" panose="02020600040205080304" pitchFamily="18" charset="-128"/>
              <a:ea typeface="ＭＳ Ｐ明朝" panose="02020600040205080304" pitchFamily="18" charset="-128"/>
              <a:cs typeface="Times New Roman"/>
            </a:endParaRPr>
          </a:p>
          <a:p>
            <a:pPr marL="252000" algn="just">
              <a:spcBef>
                <a:spcPts val="600"/>
              </a:spcBef>
            </a:pPr>
            <a:r>
              <a:rPr lang="ja-JP" altLang="en-US" sz="1400" kern="100" dirty="0">
                <a:solidFill>
                  <a:srgbClr val="000000"/>
                </a:solidFill>
                <a:latin typeface="ＭＳ Ｐ明朝" panose="02020600040205080304" pitchFamily="18" charset="-128"/>
                <a:ea typeface="ＭＳ Ｐ明朝" panose="02020600040205080304" pitchFamily="18" charset="-128"/>
                <a:cs typeface="Times New Roman"/>
              </a:rPr>
              <a:t>　　　（近畿運輸局：　</a:t>
            </a:r>
            <a:r>
              <a:rPr lang="en-US" altLang="ja-JP" sz="1400" kern="100" dirty="0">
                <a:solidFill>
                  <a:srgbClr val="000000"/>
                </a:solidFill>
                <a:latin typeface="ＭＳ Ｐ明朝" panose="02020600040205080304" pitchFamily="18" charset="-128"/>
                <a:ea typeface="ＭＳ Ｐ明朝" panose="02020600040205080304" pitchFamily="18" charset="-128"/>
                <a:cs typeface="Times New Roman"/>
              </a:rPr>
              <a:t>R1</a:t>
            </a:r>
            <a:r>
              <a:rPr lang="ja-JP" altLang="en-US" sz="1400" kern="100" dirty="0">
                <a:solidFill>
                  <a:srgbClr val="000000"/>
                </a:solidFill>
                <a:latin typeface="ＭＳ Ｐ明朝" panose="02020600040205080304" pitchFamily="18" charset="-128"/>
                <a:ea typeface="ＭＳ Ｐ明朝" panose="02020600040205080304" pitchFamily="18" charset="-128"/>
                <a:cs typeface="Times New Roman"/>
              </a:rPr>
              <a:t> </a:t>
            </a:r>
            <a:r>
              <a:rPr lang="en-US" altLang="ja-JP" sz="1400" kern="100" dirty="0">
                <a:solidFill>
                  <a:srgbClr val="000000"/>
                </a:solidFill>
                <a:latin typeface="ＭＳ Ｐ明朝" panose="02020600040205080304" pitchFamily="18" charset="-128"/>
                <a:ea typeface="ＭＳ Ｐ明朝" panose="02020600040205080304" pitchFamily="18" charset="-128"/>
                <a:cs typeface="Times New Roman"/>
              </a:rPr>
              <a:t>3</a:t>
            </a:r>
            <a:r>
              <a:rPr lang="ja-JP" altLang="en-US" sz="1400" kern="100" dirty="0">
                <a:solidFill>
                  <a:srgbClr val="000000"/>
                </a:solidFill>
                <a:latin typeface="ＭＳ Ｐ明朝" panose="02020600040205080304" pitchFamily="18" charset="-128"/>
                <a:ea typeface="ＭＳ Ｐ明朝" panose="02020600040205080304" pitchFamily="18" charset="-128"/>
                <a:cs typeface="Times New Roman"/>
              </a:rPr>
              <a:t>回、</a:t>
            </a:r>
            <a:r>
              <a:rPr lang="en-US" altLang="ja-JP" sz="1400" kern="100" dirty="0">
                <a:solidFill>
                  <a:srgbClr val="000000"/>
                </a:solidFill>
                <a:latin typeface="ＭＳ Ｐ明朝" panose="02020600040205080304" pitchFamily="18" charset="-128"/>
                <a:ea typeface="ＭＳ Ｐ明朝" panose="02020600040205080304" pitchFamily="18" charset="-128"/>
                <a:cs typeface="Times New Roman"/>
              </a:rPr>
              <a:t>R2 0</a:t>
            </a:r>
            <a:r>
              <a:rPr lang="ja-JP" altLang="en-US" sz="1400" kern="100" dirty="0">
                <a:solidFill>
                  <a:srgbClr val="000000"/>
                </a:solidFill>
                <a:latin typeface="ＭＳ Ｐ明朝" panose="02020600040205080304" pitchFamily="18" charset="-128"/>
                <a:ea typeface="ＭＳ Ｐ明朝" panose="02020600040205080304" pitchFamily="18" charset="-128"/>
                <a:cs typeface="Times New Roman"/>
              </a:rPr>
              <a:t>回）</a:t>
            </a:r>
            <a:endParaRPr lang="en-US" altLang="ja-JP" sz="1400" kern="100" dirty="0">
              <a:solidFill>
                <a:srgbClr val="000000"/>
              </a:solidFill>
              <a:latin typeface="ＭＳ Ｐ明朝" panose="02020600040205080304" pitchFamily="18" charset="-128"/>
              <a:ea typeface="ＭＳ Ｐ明朝" panose="02020600040205080304" pitchFamily="18" charset="-128"/>
              <a:cs typeface="Times New Roman"/>
            </a:endParaRPr>
          </a:p>
          <a:p>
            <a:pPr>
              <a:spcBef>
                <a:spcPts val="600"/>
              </a:spcBef>
            </a:pPr>
            <a:r>
              <a:rPr lang="ja-JP" altLang="en-US" sz="2000" kern="100" dirty="0">
                <a:solidFill>
                  <a:srgbClr val="000000"/>
                </a:solidFill>
                <a:latin typeface="ＭＳ Ｐ明朝" panose="02020600040205080304" pitchFamily="18" charset="-128"/>
                <a:ea typeface="ＭＳ Ｐ明朝" panose="02020600040205080304" pitchFamily="18" charset="-128"/>
                <a:cs typeface="Times New Roman"/>
              </a:rPr>
              <a:t>　 </a:t>
            </a:r>
            <a:r>
              <a:rPr lang="ja-JP" altLang="ja-JP" sz="2000" kern="100" dirty="0">
                <a:solidFill>
                  <a:srgbClr val="000000"/>
                </a:solidFill>
                <a:latin typeface="ＭＳ Ｐ明朝" panose="02020600040205080304" pitchFamily="18" charset="-128"/>
                <a:ea typeface="ＭＳ Ｐ明朝" panose="02020600040205080304" pitchFamily="18" charset="-128"/>
                <a:cs typeface="Times New Roman"/>
              </a:rPr>
              <a:t>・</a:t>
            </a:r>
            <a:r>
              <a:rPr lang="ja-JP" altLang="ja-JP" kern="100" dirty="0">
                <a:solidFill>
                  <a:srgbClr val="000000"/>
                </a:solidFill>
                <a:latin typeface="ＭＳ Ｐ明朝" panose="02020600040205080304" pitchFamily="18" charset="-128"/>
                <a:ea typeface="ＭＳ Ｐ明朝" panose="02020600040205080304" pitchFamily="18" charset="-128"/>
                <a:cs typeface="Times New Roman"/>
              </a:rPr>
              <a:t>最新規制適合車</a:t>
            </a:r>
            <a:r>
              <a:rPr lang="ja-JP" altLang="en-US" kern="100" dirty="0">
                <a:solidFill>
                  <a:srgbClr val="000000"/>
                </a:solidFill>
                <a:latin typeface="ＭＳ Ｐ明朝" panose="02020600040205080304" pitchFamily="18" charset="-128"/>
                <a:ea typeface="ＭＳ Ｐ明朝" panose="02020600040205080304" pitchFamily="18" charset="-128"/>
                <a:cs typeface="Times New Roman"/>
              </a:rPr>
              <a:t>等</a:t>
            </a:r>
            <a:r>
              <a:rPr lang="ja-JP" altLang="ja-JP" kern="100" dirty="0">
                <a:solidFill>
                  <a:srgbClr val="000000"/>
                </a:solidFill>
                <a:latin typeface="ＭＳ Ｐ明朝" panose="02020600040205080304" pitchFamily="18" charset="-128"/>
                <a:ea typeface="ＭＳ Ｐ明朝" panose="02020600040205080304" pitchFamily="18" charset="-128"/>
                <a:cs typeface="Times New Roman"/>
              </a:rPr>
              <a:t>への転換促進</a:t>
            </a:r>
            <a:endParaRPr lang="en-US" altLang="ja-JP" kern="100" dirty="0">
              <a:solidFill>
                <a:srgbClr val="000000"/>
              </a:solidFill>
              <a:latin typeface="ＭＳ Ｐ明朝" panose="02020600040205080304" pitchFamily="18" charset="-128"/>
              <a:ea typeface="ＭＳ Ｐ明朝" panose="02020600040205080304" pitchFamily="18" charset="-128"/>
              <a:cs typeface="Times New Roman"/>
            </a:endParaRPr>
          </a:p>
          <a:p>
            <a:pPr marL="252000" algn="just">
              <a:lnSpc>
                <a:spcPts val="1800"/>
              </a:lnSpc>
              <a:spcBef>
                <a:spcPts val="600"/>
              </a:spcBef>
            </a:pPr>
            <a:r>
              <a:rPr lang="en-US" altLang="ja-JP" sz="1400" kern="100" dirty="0">
                <a:solidFill>
                  <a:srgbClr val="000000"/>
                </a:solidFill>
                <a:latin typeface="ＭＳ Ｐ明朝" panose="02020600040205080304" pitchFamily="18" charset="-128"/>
                <a:ea typeface="ＭＳ Ｐ明朝" panose="02020600040205080304" pitchFamily="18" charset="-128"/>
                <a:cs typeface="Times New Roman"/>
              </a:rPr>
              <a:t>      </a:t>
            </a:r>
            <a:r>
              <a:rPr lang="ja-JP" altLang="en-US" sz="1400" kern="100" dirty="0">
                <a:solidFill>
                  <a:srgbClr val="000000"/>
                </a:solidFill>
                <a:latin typeface="ＭＳ Ｐ明朝" panose="02020600040205080304" pitchFamily="18" charset="-128"/>
                <a:ea typeface="ＭＳ Ｐ明朝" panose="02020600040205080304" pitchFamily="18" charset="-128"/>
                <a:cs typeface="Times New Roman"/>
              </a:rPr>
              <a:t>ＨＶ、ＣＮＧトラック等導入補助（近畿運輸局</a:t>
            </a:r>
            <a:r>
              <a:rPr lang="en-US" altLang="ja-JP" sz="1400" kern="100" dirty="0">
                <a:solidFill>
                  <a:srgbClr val="000000"/>
                </a:solidFill>
                <a:latin typeface="ＭＳ Ｐ明朝" panose="02020600040205080304" pitchFamily="18" charset="-128"/>
                <a:ea typeface="ＭＳ Ｐ明朝" panose="02020600040205080304" pitchFamily="18" charset="-128"/>
                <a:cs typeface="Times New Roman"/>
              </a:rPr>
              <a:t>)</a:t>
            </a:r>
          </a:p>
          <a:p>
            <a:pPr marL="252000" algn="just">
              <a:lnSpc>
                <a:spcPts val="1800"/>
              </a:lnSpc>
              <a:spcAft>
                <a:spcPts val="600"/>
              </a:spcAft>
            </a:pPr>
            <a:r>
              <a:rPr lang="ja-JP" altLang="en-US" sz="1400" kern="100" spc="-150" dirty="0">
                <a:solidFill>
                  <a:srgbClr val="000000"/>
                </a:solidFill>
                <a:latin typeface="ＭＳ Ｐ明朝" panose="02020600040205080304" pitchFamily="18" charset="-128"/>
                <a:ea typeface="ＭＳ Ｐ明朝" panose="02020600040205080304" pitchFamily="18" charset="-128"/>
                <a:cs typeface="Times New Roman"/>
              </a:rPr>
              <a:t>　　　　</a:t>
            </a:r>
            <a:r>
              <a:rPr lang="ja-JP" altLang="en-US" sz="1400" kern="100" dirty="0">
                <a:solidFill>
                  <a:srgbClr val="000000"/>
                </a:solidFill>
                <a:latin typeface="ＭＳ Ｐ明朝" panose="02020600040205080304" pitchFamily="18" charset="-128"/>
                <a:ea typeface="ＭＳ Ｐ明朝" panose="02020600040205080304" pitchFamily="18" charset="-128"/>
                <a:cs typeface="Times New Roman"/>
              </a:rPr>
              <a:t>　（トラック：</a:t>
            </a:r>
            <a:r>
              <a:rPr lang="en-US" altLang="ja-JP" sz="1400" kern="100" dirty="0">
                <a:solidFill>
                  <a:srgbClr val="000000"/>
                </a:solidFill>
                <a:latin typeface="ＭＳ Ｐ明朝" panose="02020600040205080304" pitchFamily="18" charset="-128"/>
                <a:ea typeface="ＭＳ Ｐ明朝" panose="02020600040205080304" pitchFamily="18" charset="-128"/>
                <a:cs typeface="Times New Roman"/>
              </a:rPr>
              <a:t>R1 103</a:t>
            </a:r>
            <a:r>
              <a:rPr lang="ja-JP" altLang="en-US" sz="1400" kern="100" dirty="0">
                <a:solidFill>
                  <a:srgbClr val="000000"/>
                </a:solidFill>
                <a:latin typeface="ＭＳ Ｐ明朝" panose="02020600040205080304" pitchFamily="18" charset="-128"/>
                <a:ea typeface="ＭＳ Ｐ明朝" panose="02020600040205080304" pitchFamily="18" charset="-128"/>
                <a:cs typeface="Times New Roman"/>
              </a:rPr>
              <a:t>台、タクシー・バス：</a:t>
            </a:r>
            <a:r>
              <a:rPr lang="en-US" altLang="ja-JP" sz="1400" kern="100" dirty="0">
                <a:solidFill>
                  <a:srgbClr val="000000"/>
                </a:solidFill>
                <a:latin typeface="ＭＳ Ｐ明朝" panose="02020600040205080304" pitchFamily="18" charset="-128"/>
                <a:ea typeface="ＭＳ Ｐ明朝" panose="02020600040205080304" pitchFamily="18" charset="-128"/>
                <a:cs typeface="Times New Roman"/>
              </a:rPr>
              <a:t>R1 0</a:t>
            </a:r>
            <a:r>
              <a:rPr lang="ja-JP" altLang="en-US" sz="1400" kern="100" dirty="0">
                <a:solidFill>
                  <a:srgbClr val="000000"/>
                </a:solidFill>
                <a:latin typeface="ＭＳ Ｐ明朝" panose="02020600040205080304" pitchFamily="18" charset="-128"/>
                <a:ea typeface="ＭＳ Ｐ明朝" panose="02020600040205080304" pitchFamily="18" charset="-128"/>
                <a:cs typeface="Times New Roman"/>
              </a:rPr>
              <a:t>台）</a:t>
            </a:r>
            <a:endParaRPr lang="en-US" altLang="ja-JP" sz="1400" kern="100" dirty="0">
              <a:solidFill>
                <a:srgbClr val="000000"/>
              </a:solidFill>
              <a:latin typeface="ＭＳ Ｐ明朝" panose="02020600040205080304" pitchFamily="18" charset="-128"/>
              <a:ea typeface="ＭＳ Ｐ明朝" panose="02020600040205080304" pitchFamily="18" charset="-128"/>
              <a:cs typeface="Times New Roman"/>
            </a:endParaRPr>
          </a:p>
          <a:p>
            <a:pPr marL="252000" algn="just">
              <a:lnSpc>
                <a:spcPts val="1800"/>
              </a:lnSpc>
            </a:pPr>
            <a:r>
              <a:rPr lang="ja-JP" altLang="en-US" sz="1400" kern="100" dirty="0">
                <a:solidFill>
                  <a:srgbClr val="000000"/>
                </a:solidFill>
                <a:latin typeface="ＭＳ Ｐ明朝" panose="02020600040205080304" pitchFamily="18" charset="-128"/>
                <a:ea typeface="ＭＳ Ｐ明朝" panose="02020600040205080304" pitchFamily="18" charset="-128"/>
                <a:cs typeface="Times New Roman"/>
              </a:rPr>
              <a:t>　　　</a:t>
            </a:r>
            <a:r>
              <a:rPr lang="ja-JP" altLang="en-US" sz="1400" kern="100" dirty="0">
                <a:latin typeface="ＭＳ Ｐ明朝" panose="02020600040205080304" pitchFamily="18" charset="-128"/>
                <a:ea typeface="ＭＳ Ｐ明朝" panose="02020600040205080304" pitchFamily="18" charset="-128"/>
                <a:cs typeface="Times New Roman"/>
              </a:rPr>
              <a:t>低炭素型ディーゼルトラック導入補助</a:t>
            </a:r>
            <a:endParaRPr lang="en-US" altLang="ja-JP" sz="1400" kern="100" dirty="0">
              <a:latin typeface="ＭＳ Ｐ明朝" panose="02020600040205080304" pitchFamily="18" charset="-128"/>
              <a:ea typeface="ＭＳ Ｐ明朝" panose="02020600040205080304" pitchFamily="18" charset="-128"/>
              <a:cs typeface="Times New Roman"/>
            </a:endParaRPr>
          </a:p>
          <a:p>
            <a:pPr marL="252000" algn="just">
              <a:lnSpc>
                <a:spcPts val="1800"/>
              </a:lnSpc>
            </a:pPr>
            <a:r>
              <a:rPr lang="ja-JP" altLang="en-US" sz="1400" kern="100" dirty="0">
                <a:latin typeface="ＭＳ Ｐ明朝" panose="02020600040205080304" pitchFamily="18" charset="-128"/>
                <a:ea typeface="ＭＳ Ｐ明朝" panose="02020600040205080304" pitchFamily="18" charset="-128"/>
                <a:cs typeface="Times New Roman"/>
              </a:rPr>
              <a:t>　　　　（環境省：</a:t>
            </a:r>
            <a:r>
              <a:rPr lang="en-US" altLang="ja-JP" sz="1400" kern="100" dirty="0">
                <a:latin typeface="ＭＳ Ｐ明朝" panose="02020600040205080304" pitchFamily="18" charset="-128"/>
                <a:ea typeface="ＭＳ Ｐ明朝" panose="02020600040205080304" pitchFamily="18" charset="-128"/>
                <a:cs typeface="Times New Roman"/>
              </a:rPr>
              <a:t>R1 </a:t>
            </a:r>
            <a:r>
              <a:rPr lang="ja-JP" altLang="en-US" sz="1400" kern="100" dirty="0">
                <a:latin typeface="ＭＳ Ｐ明朝" panose="02020600040205080304" pitchFamily="18" charset="-128"/>
                <a:ea typeface="ＭＳ Ｐ明朝" panose="02020600040205080304" pitchFamily="18" charset="-128"/>
                <a:cs typeface="Times New Roman"/>
              </a:rPr>
              <a:t>０台、</a:t>
            </a:r>
            <a:r>
              <a:rPr lang="en-US" altLang="ja-JP" sz="1400" kern="100" dirty="0">
                <a:latin typeface="ＭＳ Ｐ明朝" panose="02020600040205080304" pitchFamily="18" charset="-128"/>
                <a:ea typeface="ＭＳ Ｐ明朝" panose="02020600040205080304" pitchFamily="18" charset="-128"/>
                <a:cs typeface="Times New Roman"/>
              </a:rPr>
              <a:t>R2</a:t>
            </a:r>
            <a:r>
              <a:rPr lang="ja-JP" altLang="en-US" sz="1400" kern="100" dirty="0">
                <a:latin typeface="ＭＳ Ｐ明朝" panose="02020600040205080304" pitchFamily="18" charset="-128"/>
                <a:ea typeface="ＭＳ Ｐ明朝" panose="02020600040205080304" pitchFamily="18" charset="-128"/>
                <a:cs typeface="Times New Roman"/>
              </a:rPr>
              <a:t> ７台）</a:t>
            </a:r>
            <a:endParaRPr lang="en-US" altLang="ja-JP" sz="1400" kern="100" dirty="0">
              <a:latin typeface="ＭＳ Ｐ明朝" panose="02020600040205080304" pitchFamily="18" charset="-128"/>
              <a:ea typeface="ＭＳ Ｐ明朝" panose="02020600040205080304" pitchFamily="18" charset="-128"/>
              <a:cs typeface="Times New Roman"/>
            </a:endParaRPr>
          </a:p>
          <a:p>
            <a:pPr marL="252000" algn="just">
              <a:spcBef>
                <a:spcPts val="600"/>
              </a:spcBef>
            </a:pPr>
            <a:endParaRPr lang="ja-JP" altLang="en-US" sz="1400" kern="100" dirty="0">
              <a:solidFill>
                <a:srgbClr val="000000"/>
              </a:solidFill>
              <a:latin typeface="ＭＳ Ｐ明朝" panose="02020600040205080304" pitchFamily="18" charset="-128"/>
              <a:ea typeface="ＭＳ Ｐ明朝" panose="02020600040205080304" pitchFamily="18" charset="-128"/>
              <a:cs typeface="Times New Roman"/>
            </a:endParaRPr>
          </a:p>
        </p:txBody>
      </p:sp>
      <p:sp>
        <p:nvSpPr>
          <p:cNvPr id="2" name="スライド番号プレースホルダー 1"/>
          <p:cNvSpPr>
            <a:spLocks noGrp="1"/>
          </p:cNvSpPr>
          <p:nvPr>
            <p:ph type="sldNum" sz="quarter" idx="12"/>
          </p:nvPr>
        </p:nvSpPr>
        <p:spPr>
          <a:xfrm>
            <a:off x="8594104" y="6520259"/>
            <a:ext cx="514400" cy="365125"/>
          </a:xfrm>
        </p:spPr>
        <p:txBody>
          <a:bodyPr/>
          <a:lstStyle/>
          <a:p>
            <a:fld id="{DE2F8A21-8B7F-4E81-A1D6-B63D9660F4C6}" type="slidenum">
              <a:rPr kumimoji="1" lang="ja-JP" altLang="en-US" smtClean="0"/>
              <a:pPr/>
              <a:t>2</a:t>
            </a:fld>
            <a:endParaRPr kumimoji="1" lang="ja-JP" altLang="en-US"/>
          </a:p>
        </p:txBody>
      </p:sp>
      <p:sp>
        <p:nvSpPr>
          <p:cNvPr id="7" name="テキスト ボックス 6"/>
          <p:cNvSpPr txBox="1"/>
          <p:nvPr/>
        </p:nvSpPr>
        <p:spPr>
          <a:xfrm>
            <a:off x="1475656" y="126017"/>
            <a:ext cx="6948264" cy="461665"/>
          </a:xfrm>
          <a:prstGeom prst="rect">
            <a:avLst/>
          </a:prstGeom>
          <a:noFill/>
        </p:spPr>
        <p:txBody>
          <a:bodyPr wrap="square" rtlCol="0">
            <a:spAutoFit/>
          </a:bodyPr>
          <a:lstStyle/>
          <a:p>
            <a:pPr algn="ctr"/>
            <a:r>
              <a:rPr kumimoji="1" lang="ja-JP" altLang="en-US" sz="2400" dirty="0">
                <a:latin typeface="+mn-ea"/>
              </a:rPr>
              <a:t>１．自動車単体規制の推進、</a:t>
            </a:r>
            <a:r>
              <a:rPr lang="ja-JP" altLang="en-US" sz="2400" dirty="0">
                <a:latin typeface="+mn-ea"/>
              </a:rPr>
              <a:t>２．車種規制の実施等</a:t>
            </a:r>
          </a:p>
        </p:txBody>
      </p:sp>
      <p:sp>
        <p:nvSpPr>
          <p:cNvPr id="12" name="テキスト ボックス 11"/>
          <p:cNvSpPr txBox="1"/>
          <p:nvPr/>
        </p:nvSpPr>
        <p:spPr>
          <a:xfrm>
            <a:off x="150813" y="4482986"/>
            <a:ext cx="5544616" cy="1892826"/>
          </a:xfrm>
          <a:prstGeom prst="rect">
            <a:avLst/>
          </a:prstGeom>
          <a:noFill/>
        </p:spPr>
        <p:txBody>
          <a:bodyPr wrap="square" rtlCol="0">
            <a:spAutoFit/>
          </a:bodyPr>
          <a:lstStyle/>
          <a:p>
            <a:pPr>
              <a:spcBef>
                <a:spcPts val="600"/>
              </a:spcBef>
            </a:pPr>
            <a:r>
              <a:rPr lang="ja-JP" altLang="en-US" sz="2000" dirty="0">
                <a:latin typeface="ＭＳ Ｐゴシック" panose="020B0600070205080204" pitchFamily="50" charset="-128"/>
                <a:ea typeface="ＭＳ Ｐゴシック" panose="020B0600070205080204" pitchFamily="50" charset="-128"/>
              </a:rPr>
              <a:t>２．</a:t>
            </a:r>
            <a:r>
              <a:rPr lang="ja-JP" altLang="ja-JP" sz="2000" dirty="0">
                <a:latin typeface="ＭＳ Ｐゴシック" panose="020B0600070205080204" pitchFamily="50" charset="-128"/>
                <a:ea typeface="ＭＳ Ｐゴシック" panose="020B0600070205080204" pitchFamily="50" charset="-128"/>
              </a:rPr>
              <a:t>車種規制の実施等</a:t>
            </a:r>
            <a:endParaRPr lang="en-US" altLang="ja-JP" sz="2000" dirty="0">
              <a:latin typeface="ＭＳ Ｐゴシック" panose="020B0600070205080204" pitchFamily="50" charset="-128"/>
              <a:ea typeface="ＭＳ Ｐゴシック" panose="020B0600070205080204" pitchFamily="50" charset="-128"/>
            </a:endParaRPr>
          </a:p>
          <a:p>
            <a:pPr>
              <a:spcBef>
                <a:spcPts val="600"/>
              </a:spcBef>
            </a:pPr>
            <a:r>
              <a:rPr lang="ja-JP" altLang="en-US" sz="1600" dirty="0">
                <a:latin typeface="ＭＳ 明朝" panose="02020609040205080304" pitchFamily="17" charset="-128"/>
                <a:ea typeface="ＭＳ 明朝" panose="02020609040205080304" pitchFamily="17" charset="-128"/>
              </a:rPr>
              <a:t>　</a:t>
            </a:r>
            <a:r>
              <a:rPr lang="ja-JP" altLang="ja-JP" dirty="0">
                <a:latin typeface="ＭＳ Ｐ明朝" panose="02020600040205080304" pitchFamily="18" charset="-128"/>
                <a:ea typeface="ＭＳ Ｐ明朝" panose="02020600040205080304" pitchFamily="18" charset="-128"/>
              </a:rPr>
              <a:t>・</a:t>
            </a:r>
            <a:r>
              <a:rPr lang="ja-JP" altLang="en-US" dirty="0">
                <a:latin typeface="ＭＳ Ｐ明朝" panose="02020600040205080304" pitchFamily="18" charset="-128"/>
                <a:ea typeface="ＭＳ Ｐ明朝" panose="02020600040205080304" pitchFamily="18" charset="-128"/>
              </a:rPr>
              <a:t>法に基づく車種規制の実施</a:t>
            </a:r>
            <a:r>
              <a:rPr lang="ja-JP" altLang="en-US" sz="1400" dirty="0">
                <a:latin typeface="ＭＳ Ｐ明朝" panose="02020600040205080304" pitchFamily="18" charset="-128"/>
                <a:ea typeface="ＭＳ Ｐ明朝" panose="02020600040205080304" pitchFamily="18" charset="-128"/>
              </a:rPr>
              <a:t>（環境省、国土交通省）</a:t>
            </a:r>
            <a:endParaRPr lang="en-US" altLang="ja-JP" sz="1400" dirty="0">
              <a:latin typeface="ＭＳ Ｐ明朝" panose="02020600040205080304" pitchFamily="18" charset="-128"/>
              <a:ea typeface="ＭＳ Ｐ明朝" panose="02020600040205080304" pitchFamily="18" charset="-128"/>
            </a:endParaRPr>
          </a:p>
          <a:p>
            <a:pPr indent="185738">
              <a:spcBef>
                <a:spcPts val="600"/>
              </a:spcBef>
            </a:pPr>
            <a:r>
              <a:rPr lang="ja-JP" altLang="en-US" dirty="0">
                <a:latin typeface="ＭＳ Ｐ明朝" panose="02020600040205080304" pitchFamily="18" charset="-128"/>
                <a:ea typeface="ＭＳ Ｐ明朝" panose="02020600040205080304" pitchFamily="18" charset="-128"/>
              </a:rPr>
              <a:t>・府条例に基づく流入車規制の推進</a:t>
            </a:r>
            <a:r>
              <a:rPr lang="ja-JP" altLang="en-US" sz="1400" dirty="0">
                <a:latin typeface="ＭＳ Ｐ明朝" panose="02020600040205080304" pitchFamily="18" charset="-128"/>
                <a:ea typeface="ＭＳ Ｐ明朝" panose="02020600040205080304" pitchFamily="18" charset="-128"/>
              </a:rPr>
              <a:t>（府）</a:t>
            </a:r>
            <a:endParaRPr lang="en-US" altLang="ja-JP" sz="1400" dirty="0">
              <a:latin typeface="ＭＳ Ｐ明朝" panose="02020600040205080304" pitchFamily="18" charset="-128"/>
              <a:ea typeface="ＭＳ Ｐ明朝" panose="02020600040205080304" pitchFamily="18" charset="-128"/>
            </a:endParaRPr>
          </a:p>
          <a:p>
            <a:pPr marL="252000">
              <a:spcBef>
                <a:spcPts val="600"/>
              </a:spcBef>
            </a:pPr>
            <a:r>
              <a:rPr lang="ja-JP" altLang="en-US" sz="1400" dirty="0">
                <a:latin typeface="ＭＳ Ｐ明朝" panose="02020600040205080304" pitchFamily="18" charset="-128"/>
                <a:ea typeface="ＭＳ Ｐ明朝" panose="02020600040205080304" pitchFamily="18" charset="-128"/>
              </a:rPr>
              <a:t>　　立入検査結果：</a:t>
            </a:r>
            <a:endParaRPr lang="en-US" altLang="ja-JP" sz="1400" dirty="0">
              <a:latin typeface="ＭＳ Ｐ明朝" panose="02020600040205080304" pitchFamily="18" charset="-128"/>
              <a:ea typeface="ＭＳ Ｐ明朝" panose="02020600040205080304" pitchFamily="18" charset="-128"/>
            </a:endParaRPr>
          </a:p>
          <a:p>
            <a:pPr marL="252000"/>
            <a:r>
              <a:rPr lang="ja-JP" altLang="en-US" sz="1400" dirty="0">
                <a:latin typeface="ＭＳ Ｐ明朝" panose="02020600040205080304" pitchFamily="18" charset="-128"/>
                <a:ea typeface="ＭＳ Ｐ明朝" panose="02020600040205080304" pitchFamily="18" charset="-128"/>
              </a:rPr>
              <a:t>　　　　　　</a:t>
            </a:r>
            <a:r>
              <a:rPr lang="en-US" altLang="ja-JP" sz="1400" dirty="0">
                <a:latin typeface="ＭＳ Ｐ明朝" panose="02020600040205080304" pitchFamily="18" charset="-128"/>
                <a:ea typeface="ＭＳ Ｐ明朝" panose="02020600040205080304" pitchFamily="18" charset="-128"/>
              </a:rPr>
              <a:t>R1 44</a:t>
            </a:r>
            <a:r>
              <a:rPr lang="ja-JP" altLang="en-US" sz="1400" dirty="0">
                <a:latin typeface="ＭＳ Ｐ明朝" panose="02020600040205080304" pitchFamily="18" charset="-128"/>
                <a:ea typeface="ＭＳ Ｐ明朝" panose="02020600040205080304" pitchFamily="18" charset="-128"/>
              </a:rPr>
              <a:t>回、検査車両</a:t>
            </a:r>
            <a:r>
              <a:rPr lang="en-US" altLang="ja-JP" sz="1400" dirty="0">
                <a:latin typeface="ＭＳ Ｐ明朝" panose="02020600040205080304" pitchFamily="18" charset="-128"/>
                <a:ea typeface="ＭＳ Ｐ明朝" panose="02020600040205080304" pitchFamily="18" charset="-128"/>
              </a:rPr>
              <a:t>7,521</a:t>
            </a:r>
            <a:r>
              <a:rPr lang="ja-JP" altLang="en-US" sz="1400" dirty="0">
                <a:latin typeface="ＭＳ Ｐ明朝" panose="02020600040205080304" pitchFamily="18" charset="-128"/>
                <a:ea typeface="ＭＳ Ｐ明朝" panose="02020600040205080304" pitchFamily="18" charset="-128"/>
              </a:rPr>
              <a:t>台、非適合車８台（</a:t>
            </a:r>
            <a:r>
              <a:rPr lang="en-US" altLang="ja-JP" sz="1400" dirty="0">
                <a:latin typeface="ＭＳ Ｐ明朝" panose="02020600040205080304" pitchFamily="18" charset="-128"/>
                <a:ea typeface="ＭＳ Ｐ明朝" panose="02020600040205080304" pitchFamily="18" charset="-128"/>
              </a:rPr>
              <a:t>0.1</a:t>
            </a:r>
            <a:r>
              <a:rPr lang="ja-JP" altLang="en-US" sz="1400" dirty="0">
                <a:latin typeface="ＭＳ Ｐ明朝" panose="02020600040205080304" pitchFamily="18" charset="-128"/>
                <a:ea typeface="ＭＳ Ｐ明朝" panose="02020600040205080304" pitchFamily="18" charset="-128"/>
              </a:rPr>
              <a:t>１％）</a:t>
            </a:r>
            <a:endParaRPr lang="en-US" altLang="ja-JP" sz="1400" dirty="0">
              <a:latin typeface="ＭＳ Ｐ明朝" panose="02020600040205080304" pitchFamily="18" charset="-128"/>
              <a:ea typeface="ＭＳ Ｐ明朝" panose="02020600040205080304" pitchFamily="18" charset="-128"/>
            </a:endParaRPr>
          </a:p>
          <a:p>
            <a:pPr marL="252000"/>
            <a:r>
              <a:rPr lang="en-US" altLang="ja-JP" sz="1400" dirty="0">
                <a:latin typeface="ＭＳ Ｐ明朝" panose="02020600040205080304" pitchFamily="18" charset="-128"/>
                <a:ea typeface="ＭＳ Ｐ明朝" panose="02020600040205080304" pitchFamily="18" charset="-128"/>
              </a:rPr>
              <a:t>             R2  </a:t>
            </a:r>
            <a:r>
              <a:rPr lang="ja-JP" altLang="en-US" sz="1400" dirty="0">
                <a:latin typeface="ＭＳ Ｐ明朝" panose="02020600040205080304" pitchFamily="18" charset="-128"/>
                <a:ea typeface="ＭＳ Ｐ明朝" panose="02020600040205080304" pitchFamily="18" charset="-128"/>
              </a:rPr>
              <a:t>８回、検査車両</a:t>
            </a:r>
            <a:r>
              <a:rPr lang="en-US" altLang="ja-JP" sz="1400" dirty="0">
                <a:latin typeface="ＭＳ Ｐ明朝" panose="02020600040205080304" pitchFamily="18" charset="-128"/>
                <a:ea typeface="ＭＳ Ｐ明朝" panose="02020600040205080304" pitchFamily="18" charset="-128"/>
              </a:rPr>
              <a:t>2,465</a:t>
            </a:r>
            <a:r>
              <a:rPr lang="ja-JP" altLang="en-US" sz="1400" dirty="0">
                <a:latin typeface="ＭＳ Ｐ明朝" panose="02020600040205080304" pitchFamily="18" charset="-128"/>
                <a:ea typeface="ＭＳ Ｐ明朝" panose="02020600040205080304" pitchFamily="18" charset="-128"/>
              </a:rPr>
              <a:t>台、非適合車１台（</a:t>
            </a:r>
            <a:r>
              <a:rPr lang="en-US" altLang="ja-JP" sz="1400" dirty="0">
                <a:latin typeface="ＭＳ Ｐ明朝" panose="02020600040205080304" pitchFamily="18" charset="-128"/>
                <a:ea typeface="ＭＳ Ｐ明朝" panose="02020600040205080304" pitchFamily="18" charset="-128"/>
              </a:rPr>
              <a:t>0.04</a:t>
            </a:r>
            <a:r>
              <a:rPr lang="ja-JP" altLang="en-US" sz="1400" dirty="0">
                <a:latin typeface="ＭＳ Ｐ明朝" panose="02020600040205080304" pitchFamily="18" charset="-128"/>
                <a:ea typeface="ＭＳ Ｐ明朝" panose="02020600040205080304" pitchFamily="18" charset="-128"/>
              </a:rPr>
              <a:t>％）</a:t>
            </a:r>
            <a:endParaRPr lang="en-US" altLang="ja-JP" sz="1400" dirty="0">
              <a:latin typeface="ＭＳ Ｐ明朝" panose="02020600040205080304" pitchFamily="18" charset="-128"/>
              <a:ea typeface="ＭＳ Ｐ明朝" panose="02020600040205080304" pitchFamily="18" charset="-128"/>
            </a:endParaRPr>
          </a:p>
        </p:txBody>
      </p:sp>
      <p:sp>
        <p:nvSpPr>
          <p:cNvPr id="11" name="テキスト ボックス 10"/>
          <p:cNvSpPr txBox="1"/>
          <p:nvPr/>
        </p:nvSpPr>
        <p:spPr>
          <a:xfrm>
            <a:off x="5552067" y="6115722"/>
            <a:ext cx="3202836" cy="307777"/>
          </a:xfrm>
          <a:prstGeom prst="rect">
            <a:avLst/>
          </a:prstGeom>
          <a:noFill/>
        </p:spPr>
        <p:txBody>
          <a:bodyPr wrap="square" rtlCol="0">
            <a:spAutoFit/>
          </a:bodyPr>
          <a:lstStyle/>
          <a:p>
            <a:pPr algn="ctr"/>
            <a:r>
              <a:rPr lang="ja-JP" altLang="en-US" sz="1400" dirty="0">
                <a:latin typeface="+mn-ea"/>
              </a:rPr>
              <a:t>流入車の非適合車率の推移</a:t>
            </a:r>
            <a:endParaRPr lang="ja-JP" altLang="ja-JP" sz="1400" dirty="0">
              <a:latin typeface="+mn-ea"/>
            </a:endParaRPr>
          </a:p>
        </p:txBody>
      </p:sp>
      <p:sp>
        <p:nvSpPr>
          <p:cNvPr id="13" name="テキスト ボックス 33"/>
          <p:cNvSpPr txBox="1">
            <a:spLocks/>
          </p:cNvSpPr>
          <p:nvPr/>
        </p:nvSpPr>
        <p:spPr>
          <a:xfrm>
            <a:off x="5584338" y="6394848"/>
            <a:ext cx="3456384" cy="288032"/>
          </a:xfrm>
          <a:prstGeom prst="rect">
            <a:avLst/>
          </a:prstGeom>
          <a:noFill/>
        </p:spPr>
        <p:txBody>
          <a:bodyPr wrap="square" rtlCol="0">
            <a:noAutofit/>
          </a:bodyPr>
          <a:lstStyle/>
          <a:p>
            <a:pPr algn="just">
              <a:spcAft>
                <a:spcPts val="0"/>
              </a:spcAft>
            </a:pPr>
            <a:r>
              <a:rPr lang="ja-JP" sz="1050" kern="100" dirty="0">
                <a:effectLst/>
                <a:latin typeface="+mn-ea"/>
                <a:cs typeface="Times New Roman"/>
              </a:rPr>
              <a:t>（出典）</a:t>
            </a:r>
            <a:r>
              <a:rPr lang="ja-JP" altLang="en-US" sz="1050" dirty="0">
                <a:latin typeface="+mn-ea"/>
              </a:rPr>
              <a:t>環境省ナンバープレート調査結果より</a:t>
            </a:r>
            <a:r>
              <a:rPr lang="ja-JP" sz="1050" kern="100" dirty="0">
                <a:effectLst/>
                <a:latin typeface="+mn-ea"/>
                <a:cs typeface="Times New Roman"/>
              </a:rPr>
              <a:t>大阪府作成</a:t>
            </a:r>
          </a:p>
        </p:txBody>
      </p:sp>
      <p:sp>
        <p:nvSpPr>
          <p:cNvPr id="15" name="テキスト ボックス 65"/>
          <p:cNvSpPr txBox="1">
            <a:spLocks noChangeArrowheads="1"/>
          </p:cNvSpPr>
          <p:nvPr/>
        </p:nvSpPr>
        <p:spPr bwMode="auto">
          <a:xfrm>
            <a:off x="6324451" y="4307010"/>
            <a:ext cx="1991965" cy="648919"/>
          </a:xfrm>
          <a:prstGeom prst="rect">
            <a:avLst/>
          </a:prstGeom>
          <a:noFill/>
          <a:ln>
            <a:noFill/>
          </a:ln>
        </p:spPr>
        <p:txBody>
          <a:bodyPr rot="0" vert="horz" wrap="square" lIns="74295" tIns="8890" rIns="74295" bIns="8890" anchor="t" anchorCtr="0" upright="1">
            <a:noAutofit/>
          </a:bodyPr>
          <a:lstStyle/>
          <a:p>
            <a:pPr algn="l">
              <a:lnSpc>
                <a:spcPts val="1800"/>
              </a:lnSpc>
              <a:spcAft>
                <a:spcPts val="0"/>
              </a:spcAft>
            </a:pPr>
            <a:r>
              <a:rPr lang="ja-JP" sz="1200" kern="100" spc="0" dirty="0">
                <a:effectLst/>
                <a:latin typeface="+mj-ea"/>
                <a:ea typeface="+mj-ea"/>
                <a:cs typeface="Arial" panose="020B0604020202020204" pitchFamily="34" charset="0"/>
              </a:rPr>
              <a:t>非適合率（普通貨物車</a:t>
            </a:r>
            <a:r>
              <a:rPr lang="ja-JP" altLang="en-US" sz="1200" kern="100" dirty="0">
                <a:latin typeface="+mj-ea"/>
                <a:ea typeface="+mj-ea"/>
                <a:cs typeface="Arial" panose="020B0604020202020204" pitchFamily="34" charset="0"/>
              </a:rPr>
              <a:t>）</a:t>
            </a:r>
            <a:endParaRPr lang="en-US" altLang="ja-JP" sz="1200" kern="100" dirty="0">
              <a:latin typeface="+mj-ea"/>
              <a:ea typeface="+mj-ea"/>
              <a:cs typeface="Arial" panose="020B0604020202020204" pitchFamily="34" charset="0"/>
            </a:endParaRPr>
          </a:p>
          <a:p>
            <a:pPr algn="l">
              <a:lnSpc>
                <a:spcPts val="1800"/>
              </a:lnSpc>
              <a:spcAft>
                <a:spcPts val="0"/>
              </a:spcAft>
            </a:pPr>
            <a:r>
              <a:rPr lang="en-US" altLang="ja-JP" sz="1200" kern="100" spc="0" dirty="0">
                <a:effectLst/>
                <a:latin typeface="+mj-ea"/>
                <a:ea typeface="+mj-ea"/>
                <a:cs typeface="Arial" panose="020B0604020202020204" pitchFamily="34" charset="0"/>
              </a:rPr>
              <a:t>17</a:t>
            </a:r>
            <a:r>
              <a:rPr lang="ja-JP" altLang="en-US" sz="1200" kern="100" spc="0" dirty="0">
                <a:effectLst/>
                <a:latin typeface="+mj-ea"/>
                <a:ea typeface="+mj-ea"/>
                <a:cs typeface="Arial" panose="020B0604020202020204" pitchFamily="34" charset="0"/>
              </a:rPr>
              <a:t>％（</a:t>
            </a:r>
            <a:r>
              <a:rPr lang="en-US" altLang="ja-JP" sz="1200" kern="100" spc="0" dirty="0">
                <a:effectLst/>
                <a:latin typeface="+mj-ea"/>
                <a:ea typeface="+mj-ea"/>
                <a:cs typeface="Arial" panose="020B0604020202020204" pitchFamily="34" charset="0"/>
              </a:rPr>
              <a:t>H19</a:t>
            </a:r>
            <a:r>
              <a:rPr lang="ja-JP" sz="1200" kern="100" spc="0" dirty="0">
                <a:effectLst/>
                <a:latin typeface="+mj-ea"/>
                <a:ea typeface="+mj-ea"/>
                <a:cs typeface="Arial" panose="020B0604020202020204" pitchFamily="34" charset="0"/>
              </a:rPr>
              <a:t>）</a:t>
            </a:r>
            <a:r>
              <a:rPr lang="ja-JP" altLang="en-US" sz="1200" kern="100" spc="0" dirty="0">
                <a:effectLst/>
                <a:latin typeface="+mj-ea"/>
                <a:ea typeface="+mj-ea"/>
                <a:cs typeface="Arial" panose="020B0604020202020204" pitchFamily="34" charset="0"/>
              </a:rPr>
              <a:t>　→</a:t>
            </a:r>
            <a:r>
              <a:rPr lang="en-US" altLang="ja-JP" sz="1200" kern="100" dirty="0">
                <a:latin typeface="+mj-ea"/>
                <a:ea typeface="+mj-ea"/>
                <a:cs typeface="Arial" panose="020B0604020202020204" pitchFamily="34" charset="0"/>
              </a:rPr>
              <a:t>0.3</a:t>
            </a:r>
            <a:r>
              <a:rPr lang="ja-JP" altLang="en-US" sz="1200" kern="100" dirty="0">
                <a:latin typeface="+mj-ea"/>
                <a:ea typeface="+mj-ea"/>
                <a:cs typeface="Arial" panose="020B0604020202020204" pitchFamily="34" charset="0"/>
              </a:rPr>
              <a:t>％（</a:t>
            </a:r>
            <a:r>
              <a:rPr lang="en-US" altLang="ja-JP" sz="1200" kern="100" dirty="0">
                <a:latin typeface="+mj-ea"/>
                <a:ea typeface="+mj-ea"/>
                <a:cs typeface="Arial" panose="020B0604020202020204" pitchFamily="34" charset="0"/>
              </a:rPr>
              <a:t>R2</a:t>
            </a:r>
            <a:r>
              <a:rPr lang="ja-JP" altLang="en-US" sz="1200" kern="100" dirty="0">
                <a:latin typeface="+mj-ea"/>
                <a:ea typeface="+mj-ea"/>
                <a:cs typeface="Arial" panose="020B0604020202020204" pitchFamily="34" charset="0"/>
              </a:rPr>
              <a:t>）</a:t>
            </a:r>
            <a:endParaRPr lang="ja-JP" sz="1200" kern="100" spc="110" dirty="0">
              <a:effectLst/>
              <a:latin typeface="+mj-ea"/>
              <a:ea typeface="+mj-ea"/>
              <a:cs typeface="Times New Roman" panose="02020603050405020304" pitchFamily="18" charset="0"/>
            </a:endParaRPr>
          </a:p>
        </p:txBody>
      </p:sp>
      <p:sp>
        <p:nvSpPr>
          <p:cNvPr id="14" name="テキスト ボックス 30"/>
          <p:cNvSpPr txBox="1">
            <a:spLocks noChangeArrowheads="1"/>
          </p:cNvSpPr>
          <p:nvPr/>
        </p:nvSpPr>
        <p:spPr bwMode="auto">
          <a:xfrm>
            <a:off x="5584338" y="797734"/>
            <a:ext cx="3649746" cy="21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lnSpc>
                <a:spcPts val="1300"/>
              </a:lnSpc>
              <a:spcAft>
                <a:spcPts val="0"/>
              </a:spcAft>
            </a:pPr>
            <a:r>
              <a:rPr lang="ja-JP" altLang="en-US" sz="1400" kern="100" spc="0" dirty="0">
                <a:effectLst/>
                <a:latin typeface="ＭＳ Ｐゴシック" panose="020B0600070205080204" pitchFamily="50" charset="-128"/>
                <a:ea typeface="ＭＳ Ｐゴシック" panose="020B0600070205080204" pitchFamily="50" charset="-128"/>
                <a:cs typeface="Arial" panose="020B0604020202020204" pitchFamily="34" charset="0"/>
              </a:rPr>
              <a:t>最新規制</a:t>
            </a:r>
            <a:r>
              <a:rPr lang="en-US" altLang="ja-JP" sz="1400" kern="100" spc="0" dirty="0">
                <a:effectLst/>
                <a:latin typeface="ＭＳ Ｐゴシック" panose="020B0600070205080204" pitchFamily="50" charset="-128"/>
                <a:ea typeface="ＭＳ Ｐゴシック" panose="020B0600070205080204" pitchFamily="50" charset="-128"/>
                <a:cs typeface="Arial" panose="020B0604020202020204" pitchFamily="34" charset="0"/>
              </a:rPr>
              <a:t>(H28</a:t>
            </a:r>
            <a:r>
              <a:rPr lang="ja-JP" altLang="en-US" sz="1400" kern="100" spc="0" dirty="0">
                <a:effectLst/>
                <a:latin typeface="ＭＳ Ｐゴシック" panose="020B0600070205080204" pitchFamily="50" charset="-128"/>
                <a:ea typeface="ＭＳ Ｐゴシック" panose="020B0600070205080204" pitchFamily="50" charset="-128"/>
                <a:cs typeface="Arial" panose="020B0604020202020204" pitchFamily="34" charset="0"/>
              </a:rPr>
              <a:t>規制</a:t>
            </a:r>
            <a:r>
              <a:rPr lang="en-US" altLang="ja-JP" sz="1400" kern="100" spc="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400" kern="100" spc="0" dirty="0">
                <a:effectLst/>
                <a:latin typeface="ＭＳ Ｐゴシック" panose="020B0600070205080204" pitchFamily="50" charset="-128"/>
                <a:ea typeface="ＭＳ Ｐゴシック" panose="020B0600070205080204" pitchFamily="50" charset="-128"/>
                <a:cs typeface="Arial" panose="020B0604020202020204" pitchFamily="34" charset="0"/>
              </a:rPr>
              <a:t>適合車</a:t>
            </a:r>
            <a:r>
              <a:rPr lang="ja-JP" sz="1400" kern="100" spc="0" dirty="0">
                <a:effectLst/>
                <a:latin typeface="ＭＳ Ｐゴシック" panose="020B0600070205080204" pitchFamily="50" charset="-128"/>
                <a:ea typeface="ＭＳ Ｐゴシック" panose="020B0600070205080204" pitchFamily="50" charset="-128"/>
                <a:cs typeface="Arial" panose="020B0604020202020204" pitchFamily="34" charset="0"/>
              </a:rPr>
              <a:t>が</a:t>
            </a:r>
            <a:r>
              <a:rPr lang="ja-JP" altLang="en-US" sz="1400" kern="100" spc="0" dirty="0">
                <a:effectLst/>
                <a:latin typeface="ＭＳ Ｐゴシック" panose="020B0600070205080204" pitchFamily="50" charset="-128"/>
                <a:ea typeface="ＭＳ Ｐゴシック" panose="020B0600070205080204" pitchFamily="50" charset="-128"/>
                <a:cs typeface="Arial" panose="020B0604020202020204" pitchFamily="34" charset="0"/>
              </a:rPr>
              <a:t>着実に増加</a:t>
            </a:r>
            <a:endParaRPr lang="ja-JP" sz="1400" kern="100" spc="11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7" name="テキスト ボックス 46"/>
          <p:cNvSpPr txBox="1">
            <a:spLocks noChangeArrowheads="1"/>
          </p:cNvSpPr>
          <p:nvPr/>
        </p:nvSpPr>
        <p:spPr bwMode="auto">
          <a:xfrm>
            <a:off x="5699613" y="3582654"/>
            <a:ext cx="3138462" cy="203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lnSpc>
                <a:spcPts val="1300"/>
              </a:lnSpc>
              <a:spcAft>
                <a:spcPts val="0"/>
              </a:spcAft>
            </a:pPr>
            <a:r>
              <a:rPr lang="ja-JP" sz="1400" kern="100" spc="0" dirty="0">
                <a:effectLst/>
                <a:latin typeface="明朝体"/>
                <a:ea typeface="ＭＳ ゴシック" panose="020B0609070205080204" pitchFamily="49" charset="-128"/>
                <a:cs typeface="Arial" panose="020B0604020202020204" pitchFamily="34" charset="0"/>
              </a:rPr>
              <a:t>規制別</a:t>
            </a:r>
            <a:r>
              <a:rPr lang="ja-JP" altLang="en-US" sz="1400" kern="100" spc="0" dirty="0">
                <a:effectLst/>
                <a:latin typeface="明朝体"/>
                <a:ea typeface="ＭＳ ゴシック" panose="020B0609070205080204" pitchFamily="49" charset="-128"/>
                <a:cs typeface="Arial" panose="020B0604020202020204" pitchFamily="34" charset="0"/>
              </a:rPr>
              <a:t>構成</a:t>
            </a:r>
            <a:r>
              <a:rPr lang="ja-JP" sz="1400" kern="100" spc="0" dirty="0">
                <a:effectLst/>
                <a:latin typeface="明朝体"/>
                <a:ea typeface="ＭＳ ゴシック" panose="020B0609070205080204" pitchFamily="49" charset="-128"/>
                <a:cs typeface="Arial" panose="020B0604020202020204" pitchFamily="34" charset="0"/>
              </a:rPr>
              <a:t>割合</a:t>
            </a:r>
            <a:r>
              <a:rPr lang="ja-JP" altLang="en-US" sz="1400" kern="100" spc="0" dirty="0">
                <a:effectLst/>
                <a:latin typeface="明朝体"/>
                <a:ea typeface="ＭＳ ゴシック" panose="020B0609070205080204" pitchFamily="49" charset="-128"/>
                <a:cs typeface="Arial" panose="020B0604020202020204" pitchFamily="34" charset="0"/>
              </a:rPr>
              <a:t>の推移</a:t>
            </a:r>
            <a:r>
              <a:rPr lang="en-US" sz="1400" kern="100" spc="0" dirty="0">
                <a:effectLst/>
                <a:latin typeface="明朝体"/>
                <a:ea typeface="ＭＳ ゴシック" panose="020B0609070205080204" pitchFamily="49" charset="-128"/>
                <a:cs typeface="Arial" panose="020B0604020202020204" pitchFamily="34" charset="0"/>
              </a:rPr>
              <a:t>(</a:t>
            </a:r>
            <a:r>
              <a:rPr lang="ja-JP" sz="1400" kern="100" spc="0" dirty="0">
                <a:effectLst/>
                <a:latin typeface="明朝体"/>
                <a:ea typeface="ＭＳ ゴシック" panose="020B0609070205080204" pitchFamily="49" charset="-128"/>
                <a:cs typeface="Arial" panose="020B0604020202020204" pitchFamily="34" charset="0"/>
              </a:rPr>
              <a:t>普通貨物車</a:t>
            </a:r>
            <a:r>
              <a:rPr lang="en-US" sz="1400" kern="100" spc="0" dirty="0">
                <a:effectLst/>
                <a:latin typeface="明朝体"/>
                <a:ea typeface="ＭＳ ゴシック" panose="020B0609070205080204" pitchFamily="49" charset="-128"/>
                <a:cs typeface="Arial" panose="020B0604020202020204" pitchFamily="34" charset="0"/>
              </a:rPr>
              <a:t>)</a:t>
            </a:r>
            <a:endParaRPr lang="ja-JP" sz="1400" kern="100" spc="110" dirty="0">
              <a:effectLst/>
              <a:latin typeface="明朝体"/>
              <a:ea typeface="ＭＳ Ｐゴシック" panose="020B0600070205080204" pitchFamily="50" charset="-128"/>
              <a:cs typeface="Times New Roman" panose="02020603050405020304" pitchFamily="18" charset="0"/>
            </a:endParaRPr>
          </a:p>
        </p:txBody>
      </p:sp>
      <p:sp>
        <p:nvSpPr>
          <p:cNvPr id="16" name="円/楕円 2"/>
          <p:cNvSpPr/>
          <p:nvPr/>
        </p:nvSpPr>
        <p:spPr>
          <a:xfrm>
            <a:off x="8141566" y="2915995"/>
            <a:ext cx="709738" cy="60373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大かっこ 2">
            <a:extLst>
              <a:ext uri="{FF2B5EF4-FFF2-40B4-BE49-F238E27FC236}">
                <a16:creationId xmlns:a16="http://schemas.microsoft.com/office/drawing/2014/main" id="{8CDD94A1-DD27-4C91-9E05-CEA8804EF66E}"/>
              </a:ext>
            </a:extLst>
          </p:cNvPr>
          <p:cNvSpPr/>
          <p:nvPr/>
        </p:nvSpPr>
        <p:spPr>
          <a:xfrm>
            <a:off x="492553" y="3060010"/>
            <a:ext cx="4320480" cy="1045287"/>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327500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77918" y="3702888"/>
            <a:ext cx="6660232" cy="2462213"/>
          </a:xfrm>
          <a:prstGeom prst="rect">
            <a:avLst/>
          </a:prstGeom>
          <a:noFill/>
        </p:spPr>
        <p:txBody>
          <a:bodyPr wrap="square" rtlCol="0">
            <a:spAutoFit/>
          </a:bodyPr>
          <a:lstStyle/>
          <a:p>
            <a:pPr>
              <a:spcBef>
                <a:spcPts val="600"/>
              </a:spcBef>
              <a:spcAft>
                <a:spcPts val="600"/>
              </a:spcAft>
            </a:pPr>
            <a:r>
              <a:rPr lang="ja-JP" altLang="en-US" sz="2000" kern="100" dirty="0">
                <a:latin typeface="+mn-ea"/>
              </a:rPr>
              <a:t>４．エコドライブの推進</a:t>
            </a:r>
          </a:p>
          <a:p>
            <a:pPr marL="360000" indent="-139700">
              <a:spcAft>
                <a:spcPts val="600"/>
              </a:spcAft>
            </a:pPr>
            <a:r>
              <a:rPr lang="ja-JP" altLang="ja-JP" kern="100" dirty="0">
                <a:solidFill>
                  <a:schemeClr val="tx1"/>
                </a:solidFill>
                <a:effectLst/>
                <a:latin typeface="ＭＳ Ｐ明朝" panose="02020600040205080304" pitchFamily="18" charset="-128"/>
                <a:ea typeface="ＭＳ Ｐ明朝" panose="02020600040205080304" pitchFamily="18" charset="-128"/>
              </a:rPr>
              <a:t>・エコドライブ講習</a:t>
            </a:r>
            <a:r>
              <a:rPr lang="ja-JP" altLang="en-US" kern="100" dirty="0">
                <a:solidFill>
                  <a:schemeClr val="tx1"/>
                </a:solidFill>
                <a:effectLst/>
                <a:latin typeface="ＭＳ Ｐ明朝" panose="02020600040205080304" pitchFamily="18" charset="-128"/>
                <a:ea typeface="ＭＳ Ｐ明朝" panose="02020600040205080304" pitchFamily="18" charset="-128"/>
              </a:rPr>
              <a:t>等の開催</a:t>
            </a:r>
            <a:endParaRPr lang="en-US" altLang="ja-JP" kern="100" dirty="0">
              <a:solidFill>
                <a:schemeClr val="tx1"/>
              </a:solidFill>
              <a:effectLst/>
              <a:latin typeface="ＭＳ Ｐ明朝" panose="02020600040205080304" pitchFamily="18" charset="-128"/>
              <a:ea typeface="ＭＳ Ｐ明朝" panose="02020600040205080304" pitchFamily="18" charset="-128"/>
            </a:endParaRPr>
          </a:p>
          <a:p>
            <a:pPr marL="360000" indent="-139700"/>
            <a:r>
              <a:rPr lang="ja-JP" altLang="en-US" sz="1400" b="0" kern="100" dirty="0">
                <a:solidFill>
                  <a:schemeClr val="tx1"/>
                </a:solidFill>
                <a:effectLst/>
                <a:latin typeface="ＭＳ Ｐ明朝" panose="02020600040205080304" pitchFamily="18" charset="-128"/>
                <a:ea typeface="ＭＳ Ｐ明朝" panose="02020600040205080304" pitchFamily="18" charset="-128"/>
              </a:rPr>
              <a:t>　</a:t>
            </a:r>
            <a:r>
              <a:rPr lang="ja-JP" altLang="en-US" sz="1400" kern="100" dirty="0">
                <a:latin typeface="ＭＳ Ｐ明朝" panose="02020600040205080304" pitchFamily="18" charset="-128"/>
                <a:ea typeface="ＭＳ Ｐ明朝" panose="02020600040205080304" pitchFamily="18" charset="-128"/>
              </a:rPr>
              <a:t>　市町村職員等向け実車講習会（自動車学校等と連携）</a:t>
            </a:r>
            <a:endParaRPr lang="en-US" altLang="ja-JP" sz="1400" kern="100" dirty="0">
              <a:latin typeface="ＭＳ Ｐ明朝" panose="02020600040205080304" pitchFamily="18" charset="-128"/>
              <a:ea typeface="ＭＳ Ｐ明朝" panose="02020600040205080304" pitchFamily="18" charset="-128"/>
            </a:endParaRPr>
          </a:p>
          <a:p>
            <a:pPr marL="360000" indent="-139700"/>
            <a:r>
              <a:rPr lang="ja-JP" altLang="en-US" sz="1400" kern="100" dirty="0">
                <a:solidFill>
                  <a:srgbClr val="FF0000"/>
                </a:solidFill>
                <a:latin typeface="ＭＳ Ｐ明朝" panose="02020600040205080304" pitchFamily="18" charset="-128"/>
                <a:ea typeface="ＭＳ Ｐ明朝" panose="02020600040205080304" pitchFamily="18" charset="-128"/>
              </a:rPr>
              <a:t>　</a:t>
            </a:r>
            <a:r>
              <a:rPr lang="ja-JP" altLang="en-US" sz="1400" kern="100" dirty="0">
                <a:latin typeface="ＭＳ Ｐ明朝" panose="02020600040205080304" pitchFamily="18" charset="-128"/>
                <a:ea typeface="ＭＳ Ｐ明朝" panose="02020600040205080304" pitchFamily="18" charset="-128"/>
              </a:rPr>
              <a:t>　（</a:t>
            </a:r>
            <a:r>
              <a:rPr lang="en-US" altLang="ja-JP" sz="1400" kern="100" dirty="0">
                <a:latin typeface="ＭＳ Ｐ明朝" panose="02020600040205080304" pitchFamily="18" charset="-128"/>
                <a:ea typeface="ＭＳ Ｐ明朝" panose="02020600040205080304" pitchFamily="18" charset="-128"/>
              </a:rPr>
              <a:t>R1</a:t>
            </a:r>
            <a:r>
              <a:rPr lang="ja-JP" altLang="en-US" sz="1400" kern="100" dirty="0">
                <a:latin typeface="ＭＳ Ｐ明朝" panose="02020600040205080304" pitchFamily="18" charset="-128"/>
                <a:ea typeface="ＭＳ Ｐ明朝" panose="02020600040205080304" pitchFamily="18" charset="-128"/>
              </a:rPr>
              <a:t> ６回、　</a:t>
            </a:r>
            <a:r>
              <a:rPr lang="en-US" altLang="ja-JP" sz="1400" kern="100" dirty="0">
                <a:latin typeface="ＭＳ Ｐ明朝" panose="02020600040205080304" pitchFamily="18" charset="-128"/>
                <a:ea typeface="ＭＳ Ｐ明朝" panose="02020600040205080304" pitchFamily="18" charset="-128"/>
              </a:rPr>
              <a:t>R2</a:t>
            </a:r>
            <a:r>
              <a:rPr lang="ja-JP" altLang="en-US" sz="1400" kern="100" dirty="0">
                <a:latin typeface="ＭＳ Ｐ明朝" panose="02020600040205080304" pitchFamily="18" charset="-128"/>
                <a:ea typeface="ＭＳ Ｐ明朝" panose="02020600040205080304" pitchFamily="18" charset="-128"/>
              </a:rPr>
              <a:t> ２回）</a:t>
            </a:r>
            <a:endParaRPr lang="en-US" altLang="ja-JP" sz="1400" kern="100" dirty="0">
              <a:latin typeface="ＭＳ Ｐ明朝" panose="02020600040205080304" pitchFamily="18" charset="-128"/>
              <a:ea typeface="ＭＳ Ｐ明朝" panose="02020600040205080304" pitchFamily="18" charset="-128"/>
            </a:endParaRPr>
          </a:p>
          <a:p>
            <a:pPr marL="360000" indent="-139700"/>
            <a:r>
              <a:rPr lang="ja-JP" altLang="en-US" sz="1400" kern="100" dirty="0">
                <a:latin typeface="ＭＳ Ｐ明朝" panose="02020600040205080304" pitchFamily="18" charset="-128"/>
                <a:ea typeface="ＭＳ Ｐ明朝" panose="02020600040205080304" pitchFamily="18" charset="-128"/>
              </a:rPr>
              <a:t>　　事業者向け講習会開催支援　（</a:t>
            </a:r>
            <a:r>
              <a:rPr lang="en-US" altLang="ja-JP" sz="1400" kern="100" dirty="0">
                <a:latin typeface="ＭＳ Ｐ明朝" panose="02020600040205080304" pitchFamily="18" charset="-128"/>
                <a:ea typeface="ＭＳ Ｐ明朝" panose="02020600040205080304" pitchFamily="18" charset="-128"/>
              </a:rPr>
              <a:t>R1</a:t>
            </a:r>
            <a:r>
              <a:rPr lang="ja-JP" altLang="en-US" sz="1400" kern="100" dirty="0">
                <a:latin typeface="ＭＳ Ｐ明朝" panose="02020600040205080304" pitchFamily="18" charset="-128"/>
                <a:ea typeface="ＭＳ Ｐ明朝" panose="02020600040205080304" pitchFamily="18" charset="-128"/>
              </a:rPr>
              <a:t> ２回、　</a:t>
            </a:r>
            <a:r>
              <a:rPr lang="en-US" altLang="ja-JP" sz="1400" kern="100" dirty="0">
                <a:latin typeface="ＭＳ Ｐ明朝" panose="02020600040205080304" pitchFamily="18" charset="-128"/>
                <a:ea typeface="ＭＳ Ｐ明朝" panose="02020600040205080304" pitchFamily="18" charset="-128"/>
              </a:rPr>
              <a:t>R2</a:t>
            </a:r>
            <a:r>
              <a:rPr lang="ja-JP" altLang="en-US" sz="1400" kern="100" dirty="0">
                <a:latin typeface="ＭＳ Ｐ明朝" panose="02020600040205080304" pitchFamily="18" charset="-128"/>
                <a:ea typeface="ＭＳ Ｐ明朝" panose="02020600040205080304" pitchFamily="18" charset="-128"/>
              </a:rPr>
              <a:t>　０回）</a:t>
            </a:r>
            <a:endParaRPr lang="en-US" altLang="ja-JP" sz="1400" kern="100" dirty="0">
              <a:latin typeface="ＭＳ Ｐ明朝" panose="02020600040205080304" pitchFamily="18" charset="-128"/>
              <a:ea typeface="ＭＳ Ｐ明朝" panose="02020600040205080304" pitchFamily="18" charset="-128"/>
            </a:endParaRPr>
          </a:p>
          <a:p>
            <a:pPr marL="360000" indent="-139700">
              <a:spcBef>
                <a:spcPts val="600"/>
              </a:spcBef>
            </a:pPr>
            <a:r>
              <a:rPr lang="ja-JP" altLang="en-US" kern="100" dirty="0">
                <a:latin typeface="ＭＳ Ｐ明朝" panose="02020600040205080304" pitchFamily="18" charset="-128"/>
                <a:ea typeface="ＭＳ Ｐ明朝" panose="02020600040205080304" pitchFamily="18" charset="-128"/>
              </a:rPr>
              <a:t>・ステッカー等の配布</a:t>
            </a:r>
            <a:r>
              <a:rPr lang="ja-JP" altLang="en-US" sz="2000" kern="100" dirty="0">
                <a:latin typeface="ＭＳ Ｐ明朝" panose="02020600040205080304" pitchFamily="18" charset="-128"/>
                <a:ea typeface="ＭＳ Ｐ明朝" panose="02020600040205080304" pitchFamily="18" charset="-128"/>
              </a:rPr>
              <a:t>　</a:t>
            </a:r>
            <a:endParaRPr lang="en-US" altLang="ja-JP" sz="2000" kern="100" dirty="0">
              <a:latin typeface="ＭＳ Ｐ明朝" panose="02020600040205080304" pitchFamily="18" charset="-128"/>
              <a:ea typeface="ＭＳ Ｐ明朝" panose="02020600040205080304" pitchFamily="18" charset="-128"/>
            </a:endParaRPr>
          </a:p>
          <a:p>
            <a:pPr marL="360000" indent="-139700"/>
            <a:r>
              <a:rPr lang="ja-JP" altLang="en-US" sz="2000" kern="100" dirty="0">
                <a:latin typeface="ＭＳ Ｐ明朝" panose="02020600040205080304" pitchFamily="18" charset="-128"/>
                <a:ea typeface="ＭＳ Ｐ明朝" panose="02020600040205080304" pitchFamily="18" charset="-128"/>
              </a:rPr>
              <a:t>　 </a:t>
            </a:r>
            <a:r>
              <a:rPr lang="ja-JP" altLang="en-US" sz="1400" kern="100" dirty="0">
                <a:latin typeface="ＭＳ Ｐ明朝" panose="02020600040205080304" pitchFamily="18" charset="-128"/>
                <a:ea typeface="ＭＳ Ｐ明朝" panose="02020600040205080304" pitchFamily="18" charset="-128"/>
              </a:rPr>
              <a:t>配布枚数　（</a:t>
            </a:r>
            <a:r>
              <a:rPr lang="en-US" altLang="ja-JP" sz="1400" kern="100" dirty="0">
                <a:latin typeface="ＭＳ Ｐ明朝" panose="02020600040205080304" pitchFamily="18" charset="-128"/>
                <a:ea typeface="ＭＳ Ｐ明朝" panose="02020600040205080304" pitchFamily="18" charset="-128"/>
              </a:rPr>
              <a:t>R1</a:t>
            </a:r>
            <a:r>
              <a:rPr lang="ja-JP" altLang="en-US" sz="1400" kern="100" dirty="0">
                <a:latin typeface="ＭＳ Ｐ明朝" panose="02020600040205080304" pitchFamily="18" charset="-128"/>
                <a:ea typeface="ＭＳ Ｐ明朝" panose="02020600040205080304" pitchFamily="18" charset="-128"/>
              </a:rPr>
              <a:t> </a:t>
            </a:r>
            <a:r>
              <a:rPr lang="en-US" altLang="ja-JP" sz="1400" kern="100" dirty="0">
                <a:latin typeface="ＭＳ Ｐ明朝" panose="02020600040205080304" pitchFamily="18" charset="-128"/>
                <a:ea typeface="ＭＳ Ｐ明朝" panose="02020600040205080304" pitchFamily="18" charset="-128"/>
              </a:rPr>
              <a:t>1499</a:t>
            </a:r>
            <a:r>
              <a:rPr lang="ja-JP" altLang="en-US" sz="1400" kern="100" dirty="0">
                <a:latin typeface="ＭＳ Ｐ明朝" panose="02020600040205080304" pitchFamily="18" charset="-128"/>
                <a:ea typeface="ＭＳ Ｐ明朝" panose="02020600040205080304" pitchFamily="18" charset="-128"/>
              </a:rPr>
              <a:t>枚、　</a:t>
            </a:r>
            <a:r>
              <a:rPr lang="en-US" altLang="ja-JP" sz="1400" kern="100" dirty="0">
                <a:latin typeface="ＭＳ Ｐ明朝" panose="02020600040205080304" pitchFamily="18" charset="-128"/>
                <a:ea typeface="ＭＳ Ｐ明朝" panose="02020600040205080304" pitchFamily="18" charset="-128"/>
              </a:rPr>
              <a:t>R2</a:t>
            </a:r>
            <a:r>
              <a:rPr lang="ja-JP" altLang="en-US" sz="1400" kern="100" dirty="0">
                <a:latin typeface="ＭＳ Ｐ明朝" panose="02020600040205080304" pitchFamily="18" charset="-128"/>
                <a:ea typeface="ＭＳ Ｐ明朝" panose="02020600040205080304" pitchFamily="18" charset="-128"/>
              </a:rPr>
              <a:t>　</a:t>
            </a:r>
            <a:r>
              <a:rPr lang="en-US" altLang="ja-JP" sz="1400" kern="100" dirty="0">
                <a:latin typeface="ＭＳ Ｐ明朝" panose="02020600040205080304" pitchFamily="18" charset="-128"/>
                <a:ea typeface="ＭＳ Ｐ明朝" panose="02020600040205080304" pitchFamily="18" charset="-128"/>
              </a:rPr>
              <a:t>139</a:t>
            </a:r>
            <a:r>
              <a:rPr lang="ja-JP" altLang="en-US" sz="1400" kern="100" dirty="0">
                <a:latin typeface="ＭＳ Ｐ明朝" panose="02020600040205080304" pitchFamily="18" charset="-128"/>
                <a:ea typeface="ＭＳ Ｐ明朝" panose="02020600040205080304" pitchFamily="18" charset="-128"/>
              </a:rPr>
              <a:t>枚）</a:t>
            </a:r>
            <a:endParaRPr lang="en-US" altLang="ja-JP" sz="1400" kern="100" dirty="0">
              <a:latin typeface="ＭＳ Ｐ明朝" panose="02020600040205080304" pitchFamily="18" charset="-128"/>
              <a:ea typeface="ＭＳ Ｐ明朝" panose="02020600040205080304" pitchFamily="18" charset="-128"/>
            </a:endParaRPr>
          </a:p>
          <a:p>
            <a:pPr marL="360000" indent="-139700">
              <a:spcBef>
                <a:spcPts val="600"/>
              </a:spcBef>
            </a:pPr>
            <a:endParaRPr lang="en-US" altLang="ja-JP" sz="1400" kern="100" dirty="0">
              <a:latin typeface="ＭＳ Ｐ明朝" panose="02020600040205080304" pitchFamily="18" charset="-128"/>
              <a:ea typeface="ＭＳ Ｐ明朝" panose="02020600040205080304" pitchFamily="18" charset="-128"/>
            </a:endParaRPr>
          </a:p>
        </p:txBody>
      </p:sp>
      <p:cxnSp>
        <p:nvCxnSpPr>
          <p:cNvPr id="6" name="直線コネクタ 5"/>
          <p:cNvCxnSpPr/>
          <p:nvPr/>
        </p:nvCxnSpPr>
        <p:spPr>
          <a:xfrm>
            <a:off x="323528" y="60673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03318" y="691473"/>
            <a:ext cx="5564826" cy="2993127"/>
          </a:xfrm>
          <a:prstGeom prst="rect">
            <a:avLst/>
          </a:prstGeom>
          <a:noFill/>
        </p:spPr>
        <p:txBody>
          <a:bodyPr wrap="square" rtlCol="0">
            <a:spAutoFit/>
          </a:bodyPr>
          <a:lstStyle/>
          <a:p>
            <a:pPr>
              <a:spcBef>
                <a:spcPts val="600"/>
              </a:spcBef>
              <a:spcAft>
                <a:spcPts val="600"/>
              </a:spcAft>
            </a:pPr>
            <a:r>
              <a:rPr lang="ja-JP" altLang="en-US" sz="2000" dirty="0">
                <a:latin typeface="ＭＳ Ｐゴシック" panose="020B0600070205080204" pitchFamily="50" charset="-128"/>
                <a:ea typeface="ＭＳ Ｐゴシック" panose="020B0600070205080204" pitchFamily="50" charset="-128"/>
              </a:rPr>
              <a:t>３．エコカーの普及促進</a:t>
            </a:r>
            <a:endParaRPr lang="en-US" altLang="ja-JP" sz="2000" b="0" kern="100" dirty="0">
              <a:solidFill>
                <a:schemeClr val="tx1"/>
              </a:solidFill>
              <a:effectLst/>
              <a:latin typeface="ＭＳ Ｐゴシック" panose="020B0600070205080204" pitchFamily="50" charset="-128"/>
              <a:ea typeface="ＭＳ Ｐゴシック" panose="020B0600070205080204" pitchFamily="50" charset="-128"/>
            </a:endParaRPr>
          </a:p>
          <a:p>
            <a:pPr marL="360000" indent="-139700">
              <a:spcBef>
                <a:spcPts val="300"/>
              </a:spcBef>
            </a:pPr>
            <a:r>
              <a:rPr lang="ja-JP" altLang="ja-JP" kern="100" dirty="0">
                <a:solidFill>
                  <a:schemeClr val="tx1"/>
                </a:solidFill>
                <a:effectLst/>
                <a:latin typeface="ＭＳ Ｐ明朝" panose="02020600040205080304" pitchFamily="18" charset="-128"/>
                <a:ea typeface="ＭＳ Ｐ明朝" panose="02020600040205080304" pitchFamily="18" charset="-128"/>
              </a:rPr>
              <a:t>・官民協働による導入促進</a:t>
            </a:r>
            <a:endParaRPr lang="en-US" altLang="ja-JP" kern="100" dirty="0">
              <a:solidFill>
                <a:schemeClr val="tx1"/>
              </a:solidFill>
              <a:effectLst/>
              <a:latin typeface="ＭＳ Ｐ明朝" panose="02020600040205080304" pitchFamily="18" charset="-128"/>
              <a:ea typeface="ＭＳ Ｐ明朝" panose="02020600040205080304" pitchFamily="18" charset="-128"/>
            </a:endParaRPr>
          </a:p>
          <a:p>
            <a:pPr marL="360000" indent="-139700"/>
            <a:r>
              <a:rPr lang="ja-JP" altLang="en-US" b="0" kern="100" dirty="0">
                <a:solidFill>
                  <a:schemeClr val="tx1"/>
                </a:solidFill>
                <a:effectLst/>
                <a:latin typeface="ＭＳ Ｐ明朝" panose="02020600040205080304" pitchFamily="18" charset="-128"/>
                <a:ea typeface="ＭＳ Ｐ明朝" panose="02020600040205080304" pitchFamily="18" charset="-128"/>
              </a:rPr>
              <a:t>　</a:t>
            </a:r>
            <a:r>
              <a:rPr lang="ja-JP" altLang="ja-JP" sz="1400" b="0" kern="100" spc="-150" dirty="0">
                <a:solidFill>
                  <a:schemeClr val="tx1"/>
                </a:solidFill>
                <a:effectLst/>
                <a:latin typeface="ＭＳ Ｐ明朝" panose="02020600040205080304" pitchFamily="18" charset="-128"/>
                <a:ea typeface="ＭＳ Ｐ明朝" panose="02020600040205080304" pitchFamily="18" charset="-128"/>
              </a:rPr>
              <a:t>大阪エコカー協働普及サポートネット</a:t>
            </a:r>
            <a:r>
              <a:rPr lang="ja-JP" altLang="en-US" sz="1400" kern="100" dirty="0">
                <a:latin typeface="ＭＳ Ｐ明朝" panose="02020600040205080304" pitchFamily="18" charset="-128"/>
                <a:ea typeface="ＭＳ Ｐ明朝" panose="02020600040205080304" pitchFamily="18" charset="-128"/>
              </a:rPr>
              <a:t>を通じた</a:t>
            </a:r>
            <a:r>
              <a:rPr lang="ja-JP" altLang="ja-JP" sz="1400" b="0" kern="100" dirty="0">
                <a:solidFill>
                  <a:schemeClr val="tx1"/>
                </a:solidFill>
                <a:effectLst/>
                <a:latin typeface="ＭＳ Ｐ明朝" panose="02020600040205080304" pitchFamily="18" charset="-128"/>
                <a:ea typeface="ＭＳ Ｐ明朝" panose="02020600040205080304" pitchFamily="18" charset="-128"/>
              </a:rPr>
              <a:t>展示・試乗会</a:t>
            </a:r>
            <a:r>
              <a:rPr lang="ja-JP" altLang="en-US" sz="1400" b="0" kern="100" dirty="0">
                <a:solidFill>
                  <a:schemeClr val="tx1"/>
                </a:solidFill>
                <a:effectLst/>
                <a:latin typeface="ＭＳ Ｐ明朝" panose="02020600040205080304" pitchFamily="18" charset="-128"/>
                <a:ea typeface="ＭＳ Ｐ明朝" panose="02020600040205080304" pitchFamily="18" charset="-128"/>
              </a:rPr>
              <a:t>の開催</a:t>
            </a:r>
            <a:endParaRPr lang="en-US" altLang="ja-JP" sz="1400" b="0" kern="100" dirty="0">
              <a:solidFill>
                <a:schemeClr val="tx1"/>
              </a:solidFill>
              <a:effectLst/>
              <a:latin typeface="ＭＳ Ｐ明朝" panose="02020600040205080304" pitchFamily="18" charset="-128"/>
              <a:ea typeface="ＭＳ Ｐ明朝" panose="02020600040205080304" pitchFamily="18" charset="-128"/>
            </a:endParaRPr>
          </a:p>
          <a:p>
            <a:pPr marL="360000" indent="-139700"/>
            <a:r>
              <a:rPr lang="ja-JP" altLang="en-US" sz="1400" kern="100" dirty="0">
                <a:latin typeface="ＭＳ Ｐ明朝" panose="02020600040205080304" pitchFamily="18" charset="-128"/>
                <a:ea typeface="ＭＳ Ｐ明朝" panose="02020600040205080304" pitchFamily="18" charset="-128"/>
              </a:rPr>
              <a:t>　</a:t>
            </a:r>
            <a:r>
              <a:rPr lang="ja-JP" altLang="en-US" sz="1400" b="0" kern="100" dirty="0">
                <a:solidFill>
                  <a:schemeClr val="tx1"/>
                </a:solidFill>
                <a:effectLst/>
                <a:latin typeface="ＭＳ Ｐ明朝" panose="02020600040205080304" pitchFamily="18" charset="-128"/>
                <a:ea typeface="ＭＳ Ｐ明朝" panose="02020600040205080304" pitchFamily="18" charset="-128"/>
              </a:rPr>
              <a:t>（</a:t>
            </a:r>
            <a:r>
              <a:rPr lang="en-US" altLang="ja-JP" sz="1400" b="0" kern="100" dirty="0">
                <a:solidFill>
                  <a:schemeClr val="tx1"/>
                </a:solidFill>
                <a:effectLst/>
                <a:latin typeface="ＭＳ Ｐ明朝" panose="02020600040205080304" pitchFamily="18" charset="-128"/>
                <a:ea typeface="ＭＳ Ｐ明朝" panose="02020600040205080304" pitchFamily="18" charset="-128"/>
              </a:rPr>
              <a:t>R1 10</a:t>
            </a:r>
            <a:r>
              <a:rPr lang="ja-JP" altLang="en-US" sz="1400" b="0" kern="100" dirty="0">
                <a:solidFill>
                  <a:schemeClr val="tx1"/>
                </a:solidFill>
                <a:effectLst/>
                <a:latin typeface="ＭＳ Ｐ明朝" panose="02020600040205080304" pitchFamily="18" charset="-128"/>
                <a:ea typeface="ＭＳ Ｐ明朝" panose="02020600040205080304" pitchFamily="18" charset="-128"/>
              </a:rPr>
              <a:t>回、</a:t>
            </a:r>
            <a:r>
              <a:rPr lang="en-US" altLang="ja-JP" sz="1400" b="0" kern="100" dirty="0">
                <a:solidFill>
                  <a:schemeClr val="tx1"/>
                </a:solidFill>
                <a:effectLst/>
                <a:latin typeface="ＭＳ Ｐ明朝" panose="02020600040205080304" pitchFamily="18" charset="-128"/>
                <a:ea typeface="ＭＳ Ｐ明朝" panose="02020600040205080304" pitchFamily="18" charset="-128"/>
              </a:rPr>
              <a:t>R2</a:t>
            </a:r>
            <a:r>
              <a:rPr lang="ja-JP" altLang="en-US" sz="1400" kern="100" dirty="0">
                <a:latin typeface="ＭＳ Ｐ明朝" panose="02020600040205080304" pitchFamily="18" charset="-128"/>
                <a:ea typeface="ＭＳ Ｐ明朝" panose="02020600040205080304" pitchFamily="18" charset="-128"/>
              </a:rPr>
              <a:t> </a:t>
            </a:r>
            <a:r>
              <a:rPr lang="en-US" altLang="ja-JP" sz="1400" b="0" kern="100" dirty="0">
                <a:solidFill>
                  <a:schemeClr val="tx1"/>
                </a:solidFill>
                <a:effectLst/>
                <a:latin typeface="ＭＳ Ｐ明朝" panose="02020600040205080304" pitchFamily="18" charset="-128"/>
                <a:ea typeface="ＭＳ Ｐ明朝" panose="02020600040205080304" pitchFamily="18" charset="-128"/>
              </a:rPr>
              <a:t>3</a:t>
            </a:r>
            <a:r>
              <a:rPr lang="ja-JP" altLang="ja-JP" sz="1400" b="0" kern="100" dirty="0">
                <a:solidFill>
                  <a:schemeClr val="tx1"/>
                </a:solidFill>
                <a:effectLst/>
                <a:latin typeface="ＭＳ Ｐ明朝" panose="02020600040205080304" pitchFamily="18" charset="-128"/>
                <a:ea typeface="ＭＳ Ｐ明朝" panose="02020600040205080304" pitchFamily="18" charset="-128"/>
              </a:rPr>
              <a:t>回）</a:t>
            </a:r>
          </a:p>
          <a:p>
            <a:pPr marL="360000" indent="-139700">
              <a:spcBef>
                <a:spcPts val="1200"/>
              </a:spcBef>
            </a:pPr>
            <a:r>
              <a:rPr lang="ja-JP" altLang="ja-JP" kern="100" dirty="0">
                <a:solidFill>
                  <a:schemeClr val="tx1"/>
                </a:solidFill>
                <a:effectLst/>
                <a:latin typeface="ＭＳ Ｐ明朝" panose="02020600040205080304" pitchFamily="18" charset="-128"/>
                <a:ea typeface="ＭＳ Ｐ明朝" panose="02020600040205080304" pitchFamily="18" charset="-128"/>
              </a:rPr>
              <a:t>・</a:t>
            </a:r>
            <a:r>
              <a:rPr lang="ja-JP" altLang="en-US" kern="100" dirty="0">
                <a:solidFill>
                  <a:schemeClr val="tx1"/>
                </a:solidFill>
                <a:effectLst/>
                <a:latin typeface="ＭＳ Ｐ明朝" panose="02020600040205080304" pitchFamily="18" charset="-128"/>
                <a:ea typeface="ＭＳ Ｐ明朝" panose="02020600040205080304" pitchFamily="18" charset="-128"/>
              </a:rPr>
              <a:t>普及</a:t>
            </a:r>
            <a:r>
              <a:rPr lang="ja-JP" altLang="en-US" kern="100" dirty="0">
                <a:latin typeface="ＭＳ Ｐ明朝" panose="02020600040205080304" pitchFamily="18" charset="-128"/>
                <a:ea typeface="ＭＳ Ｐ明朝" panose="02020600040205080304" pitchFamily="18" charset="-128"/>
              </a:rPr>
              <a:t>啓発（リーフレット等の作成）</a:t>
            </a:r>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marL="360000" indent="-139700"/>
            <a:r>
              <a:rPr lang="ja-JP" altLang="en-US" sz="1600" kern="100" spc="-150" dirty="0">
                <a:latin typeface="ＭＳ Ｐ明朝" panose="02020600040205080304" pitchFamily="18" charset="-128"/>
                <a:ea typeface="ＭＳ Ｐ明朝" panose="02020600040205080304" pitchFamily="18" charset="-128"/>
              </a:rPr>
              <a:t>　</a:t>
            </a:r>
            <a:r>
              <a:rPr lang="ja-JP" altLang="ja-JP" sz="1400" kern="100" dirty="0">
                <a:latin typeface="ＭＳ Ｐ明朝" panose="02020600040205080304" pitchFamily="18" charset="-128"/>
                <a:ea typeface="ＭＳ Ｐ明朝" panose="02020600040205080304" pitchFamily="18" charset="-128"/>
              </a:rPr>
              <a:t>（</a:t>
            </a:r>
            <a:r>
              <a:rPr lang="ja-JP" altLang="en-US" sz="1400" kern="100" dirty="0">
                <a:latin typeface="ＭＳ Ｐ明朝" panose="02020600040205080304" pitchFamily="18" charset="-128"/>
                <a:ea typeface="ＭＳ Ｐ明朝" panose="02020600040205080304" pitchFamily="18" charset="-128"/>
              </a:rPr>
              <a:t>関西広域連合の構成団体として府、大阪市、堺市が実施</a:t>
            </a:r>
            <a:r>
              <a:rPr lang="ja-JP" altLang="ja-JP" sz="1400" kern="100" dirty="0">
                <a:latin typeface="ＭＳ Ｐ明朝" panose="02020600040205080304" pitchFamily="18" charset="-128"/>
                <a:ea typeface="ＭＳ Ｐ明朝" panose="02020600040205080304" pitchFamily="18" charset="-128"/>
              </a:rPr>
              <a:t>）</a:t>
            </a:r>
            <a:endParaRPr lang="en-US" altLang="ja-JP" sz="1400" kern="100" dirty="0">
              <a:latin typeface="ＭＳ Ｐ明朝" panose="02020600040205080304" pitchFamily="18" charset="-128"/>
              <a:ea typeface="ＭＳ Ｐ明朝" panose="02020600040205080304" pitchFamily="18" charset="-128"/>
            </a:endParaRPr>
          </a:p>
          <a:p>
            <a:pPr marL="360000" indent="-139700">
              <a:spcBef>
                <a:spcPts val="600"/>
              </a:spcBef>
            </a:pPr>
            <a:r>
              <a:rPr lang="ja-JP" altLang="en-US" kern="100" spc="-150" dirty="0">
                <a:latin typeface="ＭＳ Ｐ明朝" panose="02020600040205080304" pitchFamily="18" charset="-128"/>
                <a:ea typeface="ＭＳ Ｐ明朝" panose="02020600040205080304" pitchFamily="18" charset="-128"/>
              </a:rPr>
              <a:t>・車両購入・充電設備の補助</a:t>
            </a:r>
            <a:r>
              <a:rPr lang="ja-JP" altLang="en-US" sz="2000" kern="100" spc="-150" dirty="0">
                <a:latin typeface="ＭＳ Ｐ明朝" panose="02020600040205080304" pitchFamily="18" charset="-128"/>
                <a:ea typeface="ＭＳ Ｐ明朝" panose="02020600040205080304" pitchFamily="18" charset="-128"/>
              </a:rPr>
              <a:t>　</a:t>
            </a:r>
            <a:endParaRPr lang="ja-JP" altLang="ja-JP" sz="2000" kern="100" spc="-150" dirty="0">
              <a:latin typeface="ＭＳ Ｐ明朝" panose="02020600040205080304" pitchFamily="18" charset="-128"/>
              <a:ea typeface="ＭＳ Ｐ明朝" panose="02020600040205080304" pitchFamily="18" charset="-128"/>
            </a:endParaRPr>
          </a:p>
          <a:p>
            <a:pPr marL="360000" indent="-139700"/>
            <a:r>
              <a:rPr lang="ja-JP" altLang="en-US" sz="1400" b="0" kern="100" dirty="0">
                <a:solidFill>
                  <a:schemeClr val="tx1"/>
                </a:solidFill>
                <a:effectLst/>
                <a:latin typeface="ＭＳ Ｐ明朝" panose="02020600040205080304" pitchFamily="18" charset="-128"/>
                <a:ea typeface="ＭＳ Ｐ明朝" panose="02020600040205080304" pitchFamily="18" charset="-128"/>
              </a:rPr>
              <a:t>　</a:t>
            </a:r>
            <a:r>
              <a:rPr lang="ja-JP" altLang="en-US" sz="1400" b="0" kern="100" dirty="0">
                <a:effectLst/>
                <a:latin typeface="ＭＳ Ｐ明朝" panose="02020600040205080304" pitchFamily="18" charset="-128"/>
                <a:ea typeface="ＭＳ Ｐ明朝" panose="02020600040205080304" pitchFamily="18" charset="-128"/>
              </a:rPr>
              <a:t>　乗用車等　（</a:t>
            </a:r>
            <a:r>
              <a:rPr lang="zh-TW" altLang="en-US" sz="1400" kern="100" dirty="0">
                <a:latin typeface="ＭＳ Ｐ明朝" panose="02020600040205080304" pitchFamily="18" charset="-128"/>
                <a:ea typeface="ＭＳ Ｐ明朝" panose="02020600040205080304" pitchFamily="18" charset="-128"/>
              </a:rPr>
              <a:t>経済産業省：</a:t>
            </a:r>
            <a:r>
              <a:rPr lang="en-US" altLang="zh-TW" sz="1400" kern="100" dirty="0">
                <a:latin typeface="ＭＳ Ｐ明朝" panose="02020600040205080304" pitchFamily="18" charset="-128"/>
                <a:ea typeface="ＭＳ Ｐ明朝" panose="02020600040205080304" pitchFamily="18" charset="-128"/>
              </a:rPr>
              <a:t>R1</a:t>
            </a:r>
            <a:r>
              <a:rPr lang="zh-TW" altLang="en-US" sz="1400" kern="100" dirty="0">
                <a:latin typeface="ＭＳ Ｐ明朝" panose="02020600040205080304" pitchFamily="18" charset="-128"/>
                <a:ea typeface="ＭＳ Ｐ明朝" panose="02020600040205080304" pitchFamily="18" charset="-128"/>
              </a:rPr>
              <a:t>　</a:t>
            </a:r>
            <a:r>
              <a:rPr lang="en-US" altLang="ja-JP" sz="1400" kern="100" dirty="0">
                <a:latin typeface="ＭＳ Ｐ明朝" panose="02020600040205080304" pitchFamily="18" charset="-128"/>
                <a:ea typeface="ＭＳ Ｐ明朝" panose="02020600040205080304" pitchFamily="18" charset="-128"/>
              </a:rPr>
              <a:t>1488</a:t>
            </a:r>
            <a:r>
              <a:rPr lang="ja-JP" altLang="en-US" sz="1400" kern="100" dirty="0">
                <a:latin typeface="ＭＳ Ｐ明朝" panose="02020600040205080304" pitchFamily="18" charset="-128"/>
                <a:ea typeface="ＭＳ Ｐ明朝" panose="02020600040205080304" pitchFamily="18" charset="-128"/>
              </a:rPr>
              <a:t>台</a:t>
            </a:r>
            <a:r>
              <a:rPr lang="ja-JP" altLang="en-US" sz="1400" b="0" kern="100" dirty="0">
                <a:effectLst/>
                <a:latin typeface="ＭＳ Ｐ明朝" panose="02020600040205080304" pitchFamily="18" charset="-128"/>
                <a:ea typeface="ＭＳ Ｐ明朝" panose="02020600040205080304" pitchFamily="18" charset="-128"/>
              </a:rPr>
              <a:t>）</a:t>
            </a:r>
            <a:endParaRPr lang="en-US" altLang="ja-JP" sz="1400" b="0" kern="100" dirty="0">
              <a:effectLst/>
              <a:latin typeface="ＭＳ Ｐ明朝" panose="02020600040205080304" pitchFamily="18" charset="-128"/>
              <a:ea typeface="ＭＳ Ｐ明朝" panose="02020600040205080304" pitchFamily="18" charset="-128"/>
            </a:endParaRPr>
          </a:p>
          <a:p>
            <a:pPr marL="360000" indent="-139700"/>
            <a:r>
              <a:rPr lang="ja-JP" altLang="en-US" sz="1400" kern="100" dirty="0">
                <a:latin typeface="ＭＳ Ｐ明朝" panose="02020600040205080304" pitchFamily="18" charset="-128"/>
                <a:ea typeface="ＭＳ Ｐ明朝" panose="02020600040205080304" pitchFamily="18" charset="-128"/>
              </a:rPr>
              <a:t>　　</a:t>
            </a:r>
            <a:r>
              <a:rPr lang="ja-JP" altLang="en-US" sz="1400" b="0" kern="100" dirty="0">
                <a:solidFill>
                  <a:schemeClr val="tx1"/>
                </a:solidFill>
                <a:effectLst/>
                <a:latin typeface="ＭＳ Ｐ明朝" panose="02020600040205080304" pitchFamily="18" charset="-128"/>
                <a:ea typeface="ＭＳ Ｐ明朝" panose="02020600040205080304" pitchFamily="18" charset="-128"/>
              </a:rPr>
              <a:t>商用車</a:t>
            </a:r>
            <a:r>
              <a:rPr lang="ja-JP" altLang="ja-JP" sz="1400" b="0" kern="100" dirty="0">
                <a:solidFill>
                  <a:schemeClr val="tx1"/>
                </a:solidFill>
                <a:effectLst/>
                <a:latin typeface="ＭＳ Ｐ明朝" panose="02020600040205080304" pitchFamily="18" charset="-128"/>
                <a:ea typeface="ＭＳ Ｐ明朝" panose="02020600040205080304" pitchFamily="18" charset="-128"/>
              </a:rPr>
              <a:t>等　（近畿運輸局：</a:t>
            </a:r>
            <a:r>
              <a:rPr lang="en-US" altLang="ja-JP" sz="1400" kern="100" dirty="0">
                <a:latin typeface="ＭＳ Ｐ明朝" panose="02020600040205080304" pitchFamily="18" charset="-128"/>
                <a:ea typeface="ＭＳ Ｐ明朝" panose="02020600040205080304" pitchFamily="18" charset="-128"/>
              </a:rPr>
              <a:t>R1</a:t>
            </a:r>
            <a:r>
              <a:rPr lang="ja-JP" altLang="ja-JP" sz="1400" b="0" kern="100" dirty="0">
                <a:solidFill>
                  <a:schemeClr val="tx1"/>
                </a:solidFill>
                <a:effectLst/>
                <a:latin typeface="ＭＳ Ｐ明朝" panose="02020600040205080304" pitchFamily="18" charset="-128"/>
                <a:ea typeface="ＭＳ Ｐ明朝" panose="02020600040205080304" pitchFamily="18" charset="-128"/>
              </a:rPr>
              <a:t>　トラック</a:t>
            </a:r>
            <a:r>
              <a:rPr lang="en-US" altLang="ja-JP" sz="1400" kern="100" dirty="0">
                <a:latin typeface="ＭＳ Ｐ明朝" panose="02020600040205080304" pitchFamily="18" charset="-128"/>
                <a:ea typeface="ＭＳ Ｐ明朝" panose="02020600040205080304" pitchFamily="18" charset="-128"/>
              </a:rPr>
              <a:t>103</a:t>
            </a:r>
            <a:r>
              <a:rPr lang="ja-JP" altLang="ja-JP" sz="1400" b="0" kern="100" dirty="0">
                <a:solidFill>
                  <a:schemeClr val="tx1"/>
                </a:solidFill>
                <a:effectLst/>
                <a:latin typeface="ＭＳ Ｐ明朝" panose="02020600040205080304" pitchFamily="18" charset="-128"/>
                <a:ea typeface="ＭＳ Ｐ明朝" panose="02020600040205080304" pitchFamily="18" charset="-128"/>
              </a:rPr>
              <a:t>台、</a:t>
            </a:r>
            <a:r>
              <a:rPr lang="ja-JP" altLang="en-US" sz="1400" kern="100" dirty="0">
                <a:latin typeface="ＭＳ Ｐ明朝" panose="02020600040205080304" pitchFamily="18" charset="-128"/>
                <a:ea typeface="ＭＳ Ｐ明朝" panose="02020600040205080304" pitchFamily="18" charset="-128"/>
              </a:rPr>
              <a:t>タクシー・バス</a:t>
            </a:r>
            <a:r>
              <a:rPr lang="en-US" altLang="ja-JP" sz="1400" kern="100" dirty="0">
                <a:latin typeface="ＭＳ Ｐ明朝" panose="02020600040205080304" pitchFamily="18" charset="-128"/>
                <a:ea typeface="ＭＳ Ｐ明朝" panose="02020600040205080304" pitchFamily="18" charset="-128"/>
              </a:rPr>
              <a:t>0</a:t>
            </a:r>
            <a:r>
              <a:rPr lang="ja-JP" altLang="ja-JP" sz="1400" b="0" kern="100" dirty="0">
                <a:solidFill>
                  <a:schemeClr val="tx1"/>
                </a:solidFill>
                <a:effectLst/>
                <a:latin typeface="ＭＳ Ｐ明朝" panose="02020600040205080304" pitchFamily="18" charset="-128"/>
                <a:ea typeface="ＭＳ Ｐ明朝" panose="02020600040205080304" pitchFamily="18" charset="-128"/>
              </a:rPr>
              <a:t>台）</a:t>
            </a:r>
          </a:p>
          <a:p>
            <a:pPr marL="360000" indent="-139700"/>
            <a:r>
              <a:rPr lang="ja-JP" altLang="en-US" sz="1400" kern="100" dirty="0">
                <a:latin typeface="ＭＳ Ｐ明朝" panose="02020600040205080304" pitchFamily="18" charset="-128"/>
                <a:ea typeface="ＭＳ Ｐ明朝" panose="02020600040205080304" pitchFamily="18" charset="-128"/>
              </a:rPr>
              <a:t>　　充電設備　</a:t>
            </a:r>
            <a:r>
              <a:rPr lang="ja-JP" altLang="ja-JP" sz="1400" b="0" kern="100" dirty="0">
                <a:solidFill>
                  <a:schemeClr val="tx1"/>
                </a:solidFill>
                <a:effectLst/>
                <a:latin typeface="ＭＳ Ｐ明朝" panose="02020600040205080304" pitchFamily="18" charset="-128"/>
                <a:ea typeface="ＭＳ Ｐ明朝" panose="02020600040205080304" pitchFamily="18" charset="-128"/>
              </a:rPr>
              <a:t>（</a:t>
            </a:r>
            <a:r>
              <a:rPr lang="ja-JP" altLang="en-US" sz="1400" b="0" kern="100" dirty="0">
                <a:solidFill>
                  <a:schemeClr val="tx1"/>
                </a:solidFill>
                <a:effectLst/>
                <a:latin typeface="ＭＳ Ｐ明朝" panose="02020600040205080304" pitchFamily="18" charset="-128"/>
                <a:ea typeface="ＭＳ Ｐ明朝" panose="02020600040205080304" pitchFamily="18" charset="-128"/>
              </a:rPr>
              <a:t>経済産業省</a:t>
            </a:r>
            <a:r>
              <a:rPr lang="ja-JP" altLang="ja-JP" sz="1400" b="0" kern="100" dirty="0">
                <a:solidFill>
                  <a:schemeClr val="tx1"/>
                </a:solidFill>
                <a:effectLst/>
                <a:latin typeface="ＭＳ Ｐ明朝" panose="02020600040205080304" pitchFamily="18" charset="-128"/>
                <a:ea typeface="ＭＳ Ｐ明朝" panose="02020600040205080304" pitchFamily="18" charset="-128"/>
              </a:rPr>
              <a:t>：</a:t>
            </a:r>
            <a:r>
              <a:rPr lang="en-US" altLang="ja-JP" sz="1400" kern="100" dirty="0">
                <a:latin typeface="ＭＳ Ｐ明朝" panose="02020600040205080304" pitchFamily="18" charset="-128"/>
                <a:ea typeface="ＭＳ Ｐ明朝" panose="02020600040205080304" pitchFamily="18" charset="-128"/>
              </a:rPr>
              <a:t>R1</a:t>
            </a:r>
            <a:r>
              <a:rPr lang="ja-JP" altLang="en-US" sz="1400" b="0" kern="100" dirty="0">
                <a:solidFill>
                  <a:schemeClr val="tx1"/>
                </a:solidFill>
                <a:effectLst/>
                <a:latin typeface="ＭＳ Ｐ明朝" panose="02020600040205080304" pitchFamily="18" charset="-128"/>
                <a:ea typeface="ＭＳ Ｐ明朝" panose="02020600040205080304" pitchFamily="18" charset="-128"/>
              </a:rPr>
              <a:t>　６</a:t>
            </a:r>
            <a:r>
              <a:rPr lang="ja-JP" altLang="en-US" sz="1400" kern="100" dirty="0">
                <a:latin typeface="ＭＳ Ｐ明朝" panose="02020600040205080304" pitchFamily="18" charset="-128"/>
                <a:ea typeface="ＭＳ Ｐ明朝" panose="02020600040205080304" pitchFamily="18" charset="-128"/>
              </a:rPr>
              <a:t>台、</a:t>
            </a:r>
            <a:r>
              <a:rPr lang="en-US" altLang="ja-JP" sz="1400" kern="100" dirty="0">
                <a:latin typeface="ＭＳ Ｐ明朝" panose="02020600040205080304" pitchFamily="18" charset="-128"/>
                <a:ea typeface="ＭＳ Ｐ明朝" panose="02020600040205080304" pitchFamily="18" charset="-128"/>
              </a:rPr>
              <a:t>R2</a:t>
            </a:r>
            <a:r>
              <a:rPr lang="ja-JP" altLang="en-US" sz="1400" kern="100" dirty="0">
                <a:latin typeface="ＭＳ Ｐ明朝" panose="02020600040205080304" pitchFamily="18" charset="-128"/>
                <a:ea typeface="ＭＳ Ｐ明朝" panose="02020600040205080304" pitchFamily="18" charset="-128"/>
              </a:rPr>
              <a:t>　１台</a:t>
            </a:r>
            <a:r>
              <a:rPr lang="ja-JP" altLang="ja-JP" sz="1400" b="0" kern="100" dirty="0">
                <a:solidFill>
                  <a:schemeClr val="tx1"/>
                </a:solidFill>
                <a:effectLst/>
                <a:latin typeface="ＭＳ Ｐ明朝" panose="02020600040205080304" pitchFamily="18" charset="-128"/>
                <a:ea typeface="ＭＳ Ｐ明朝" panose="02020600040205080304" pitchFamily="18" charset="-128"/>
              </a:rPr>
              <a:t>）</a:t>
            </a:r>
            <a:endParaRPr lang="ja-JP" altLang="ja-JP" sz="1400" b="0" kern="100" dirty="0">
              <a:solidFill>
                <a:schemeClr val="tx1"/>
              </a:solidFill>
              <a:effectLst/>
              <a:latin typeface="ＭＳ Ｐ明朝" panose="02020600040205080304" pitchFamily="18" charset="-128"/>
              <a:ea typeface="ＭＳ Ｐ明朝" panose="02020600040205080304" pitchFamily="18" charset="-128"/>
              <a:cs typeface="Times New Roman"/>
            </a:endParaRPr>
          </a:p>
        </p:txBody>
      </p:sp>
      <p:sp>
        <p:nvSpPr>
          <p:cNvPr id="3" name="スライド番号プレースホルダー 2"/>
          <p:cNvSpPr>
            <a:spLocks noGrp="1"/>
          </p:cNvSpPr>
          <p:nvPr>
            <p:ph type="sldNum" sz="quarter" idx="12"/>
          </p:nvPr>
        </p:nvSpPr>
        <p:spPr>
          <a:xfrm>
            <a:off x="8738120" y="6448251"/>
            <a:ext cx="370384" cy="365125"/>
          </a:xfrm>
        </p:spPr>
        <p:txBody>
          <a:bodyPr/>
          <a:lstStyle/>
          <a:p>
            <a:fld id="{DE2F8A21-8B7F-4E81-A1D6-B63D9660F4C6}" type="slidenum">
              <a:rPr kumimoji="1" lang="ja-JP" altLang="en-US" smtClean="0"/>
              <a:pPr/>
              <a:t>3</a:t>
            </a:fld>
            <a:endParaRPr kumimoji="1" lang="ja-JP" altLang="en-US"/>
          </a:p>
        </p:txBody>
      </p:sp>
      <p:sp>
        <p:nvSpPr>
          <p:cNvPr id="8" name="テキスト ボックス 7"/>
          <p:cNvSpPr txBox="1"/>
          <p:nvPr/>
        </p:nvSpPr>
        <p:spPr>
          <a:xfrm>
            <a:off x="1502700" y="120646"/>
            <a:ext cx="6678660" cy="461665"/>
          </a:xfrm>
          <a:prstGeom prst="rect">
            <a:avLst/>
          </a:prstGeom>
          <a:noFill/>
        </p:spPr>
        <p:txBody>
          <a:bodyPr wrap="square" rtlCol="0">
            <a:spAutoFit/>
          </a:bodyPr>
          <a:lstStyle/>
          <a:p>
            <a:pPr algn="ctr"/>
            <a:r>
              <a:rPr lang="ja-JP" altLang="en-US" sz="2400" dirty="0">
                <a:latin typeface="+mn-ea"/>
              </a:rPr>
              <a:t>３．エコカーの普及促進、４．エコドライブの推進</a:t>
            </a:r>
          </a:p>
        </p:txBody>
      </p:sp>
      <p:pic>
        <p:nvPicPr>
          <p:cNvPr id="14" name="図 13" descr="ecodrive-sho"/>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667016" y="5543716"/>
            <a:ext cx="2507986" cy="1007577"/>
          </a:xfrm>
          <a:prstGeom prst="rect">
            <a:avLst/>
          </a:prstGeom>
          <a:noFill/>
          <a:ln>
            <a:noFill/>
          </a:ln>
        </p:spPr>
      </p:pic>
      <p:sp>
        <p:nvSpPr>
          <p:cNvPr id="13" name="テキスト ボックス 12"/>
          <p:cNvSpPr txBox="1"/>
          <p:nvPr/>
        </p:nvSpPr>
        <p:spPr>
          <a:xfrm>
            <a:off x="1588" y="148570"/>
            <a:ext cx="2124744" cy="400110"/>
          </a:xfrm>
          <a:prstGeom prst="rect">
            <a:avLst/>
          </a:prstGeom>
          <a:noFill/>
        </p:spPr>
        <p:txBody>
          <a:bodyPr wrap="square" rtlCol="0">
            <a:spAutoFit/>
          </a:bodyPr>
          <a:lstStyle/>
          <a:p>
            <a:r>
              <a:rPr lang="ja-JP" altLang="en-US" sz="2000" dirty="0">
                <a:latin typeface="+mn-ea"/>
              </a:rPr>
              <a:t>＜取組状況＞</a:t>
            </a:r>
            <a:endParaRPr kumimoji="1" lang="ja-JP" altLang="en-US" sz="2000" dirty="0">
              <a:latin typeface="+mn-ea"/>
            </a:endParaRPr>
          </a:p>
        </p:txBody>
      </p:sp>
      <p:sp>
        <p:nvSpPr>
          <p:cNvPr id="18" name="テキスト ボックス 17"/>
          <p:cNvSpPr txBox="1"/>
          <p:nvPr/>
        </p:nvSpPr>
        <p:spPr>
          <a:xfrm>
            <a:off x="6169570" y="2857034"/>
            <a:ext cx="2171656" cy="307777"/>
          </a:xfrm>
          <a:prstGeom prst="rect">
            <a:avLst/>
          </a:prstGeom>
          <a:noFill/>
        </p:spPr>
        <p:txBody>
          <a:bodyPr wrap="square" rtlCol="0">
            <a:spAutoFit/>
          </a:bodyPr>
          <a:lstStyle/>
          <a:p>
            <a:pPr algn="ctr">
              <a:spcBef>
                <a:spcPts val="600"/>
              </a:spcBef>
            </a:pPr>
            <a:r>
              <a:rPr lang="ja-JP" altLang="en-US" sz="1400" dirty="0">
                <a:latin typeface="+mn-ea"/>
              </a:rPr>
              <a:t>エコカー展示会の開催</a:t>
            </a:r>
          </a:p>
        </p:txBody>
      </p:sp>
      <p:sp>
        <p:nvSpPr>
          <p:cNvPr id="17" name="テキスト ボックス 16"/>
          <p:cNvSpPr txBox="1"/>
          <p:nvPr/>
        </p:nvSpPr>
        <p:spPr>
          <a:xfrm>
            <a:off x="6116232" y="5480393"/>
            <a:ext cx="2495037" cy="307777"/>
          </a:xfrm>
          <a:prstGeom prst="rect">
            <a:avLst/>
          </a:prstGeom>
          <a:noFill/>
        </p:spPr>
        <p:txBody>
          <a:bodyPr wrap="square" rtlCol="0">
            <a:spAutoFit/>
          </a:bodyPr>
          <a:lstStyle/>
          <a:p>
            <a:pPr algn="ctr">
              <a:spcBef>
                <a:spcPts val="600"/>
              </a:spcBef>
            </a:pPr>
            <a:r>
              <a:rPr lang="ja-JP" altLang="en-US" sz="1400" dirty="0">
                <a:latin typeface="+mn-ea"/>
              </a:rPr>
              <a:t>エコドライブ実車講習の開催</a:t>
            </a:r>
          </a:p>
        </p:txBody>
      </p:sp>
      <p:pic>
        <p:nvPicPr>
          <p:cNvPr id="9" name="図 8">
            <a:extLst>
              <a:ext uri="{FF2B5EF4-FFF2-40B4-BE49-F238E27FC236}">
                <a16:creationId xmlns:a16="http://schemas.microsoft.com/office/drawing/2014/main" id="{4EE84AA7-8ABF-4E63-9302-C022DD927A5F}"/>
              </a:ext>
            </a:extLst>
          </p:cNvPr>
          <p:cNvPicPr>
            <a:picLocks noChangeAspect="1"/>
          </p:cNvPicPr>
          <p:nvPr/>
        </p:nvPicPr>
        <p:blipFill>
          <a:blip r:embed="rId3"/>
          <a:stretch>
            <a:fillRect/>
          </a:stretch>
        </p:blipFill>
        <p:spPr>
          <a:xfrm>
            <a:off x="5801291" y="3558159"/>
            <a:ext cx="2941826" cy="1840828"/>
          </a:xfrm>
          <a:prstGeom prst="rect">
            <a:avLst/>
          </a:prstGeom>
        </p:spPr>
      </p:pic>
      <p:sp>
        <p:nvSpPr>
          <p:cNvPr id="16" name="テキスト ボックス 15"/>
          <p:cNvSpPr txBox="1"/>
          <p:nvPr/>
        </p:nvSpPr>
        <p:spPr>
          <a:xfrm>
            <a:off x="3594511" y="6450092"/>
            <a:ext cx="2495037" cy="307777"/>
          </a:xfrm>
          <a:prstGeom prst="rect">
            <a:avLst/>
          </a:prstGeom>
          <a:noFill/>
        </p:spPr>
        <p:txBody>
          <a:bodyPr wrap="square" rtlCol="0">
            <a:spAutoFit/>
          </a:bodyPr>
          <a:lstStyle/>
          <a:p>
            <a:pPr algn="ctr">
              <a:spcBef>
                <a:spcPts val="600"/>
              </a:spcBef>
            </a:pPr>
            <a:r>
              <a:rPr lang="ja-JP" altLang="en-US" sz="1400" dirty="0">
                <a:latin typeface="+mn-ea"/>
              </a:rPr>
              <a:t>エコドライブステッカー</a:t>
            </a:r>
          </a:p>
        </p:txBody>
      </p:sp>
      <p:pic>
        <p:nvPicPr>
          <p:cNvPr id="15" name="図 14"/>
          <p:cNvPicPr/>
          <p:nvPr/>
        </p:nvPicPr>
        <p:blipFill rotWithShape="1">
          <a:blip r:embed="rId4" cstate="print">
            <a:extLst>
              <a:ext uri="{28A0092B-C50C-407E-A947-70E740481C1C}">
                <a14:useLocalDpi xmlns:a14="http://schemas.microsoft.com/office/drawing/2010/main" val="0"/>
              </a:ext>
            </a:extLst>
          </a:blip>
          <a:srcRect b="13437"/>
          <a:stretch/>
        </p:blipFill>
        <p:spPr>
          <a:xfrm>
            <a:off x="5557329" y="777374"/>
            <a:ext cx="3165475" cy="2055234"/>
          </a:xfrm>
          <a:prstGeom prst="rect">
            <a:avLst/>
          </a:prstGeom>
        </p:spPr>
      </p:pic>
    </p:spTree>
    <p:extLst>
      <p:ext uri="{BB962C8B-B14F-4D97-AF65-F5344CB8AC3E}">
        <p14:creationId xmlns:p14="http://schemas.microsoft.com/office/powerpoint/2010/main" val="4017073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57C0F19F-796F-4E0B-8F19-B25005F81EEE}"/>
              </a:ext>
            </a:extLst>
          </p:cNvPr>
          <p:cNvPicPr>
            <a:picLocks noChangeAspect="1"/>
          </p:cNvPicPr>
          <p:nvPr/>
        </p:nvPicPr>
        <p:blipFill rotWithShape="1">
          <a:blip r:embed="rId2"/>
          <a:srcRect r="4885"/>
          <a:stretch/>
        </p:blipFill>
        <p:spPr>
          <a:xfrm>
            <a:off x="92981" y="2024356"/>
            <a:ext cx="5519318" cy="3795239"/>
          </a:xfrm>
          <a:prstGeom prst="rect">
            <a:avLst/>
          </a:prstGeom>
        </p:spPr>
      </p:pic>
      <p:cxnSp>
        <p:nvCxnSpPr>
          <p:cNvPr id="6" name="直線コネクタ 5"/>
          <p:cNvCxnSpPr/>
          <p:nvPr/>
        </p:nvCxnSpPr>
        <p:spPr>
          <a:xfrm>
            <a:off x="323528" y="60673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416523" y="101235"/>
            <a:ext cx="4948192" cy="461665"/>
          </a:xfrm>
          <a:prstGeom prst="rect">
            <a:avLst/>
          </a:prstGeom>
          <a:noFill/>
        </p:spPr>
        <p:txBody>
          <a:bodyPr wrap="square" rtlCol="0">
            <a:spAutoFit/>
          </a:bodyPr>
          <a:lstStyle/>
          <a:p>
            <a:r>
              <a:rPr lang="ja-JP" altLang="en-US" sz="2400" dirty="0">
                <a:latin typeface="+mn-ea"/>
              </a:rPr>
              <a:t>「大阪エコカー普及戦略」</a:t>
            </a:r>
            <a:r>
              <a:rPr lang="ja-JP" altLang="en-US" sz="1600" dirty="0">
                <a:latin typeface="+mn-ea"/>
              </a:rPr>
              <a:t>（</a:t>
            </a:r>
            <a:r>
              <a:rPr lang="en-US" altLang="ja-JP" sz="1600" dirty="0">
                <a:latin typeface="+mn-ea"/>
              </a:rPr>
              <a:t>H21</a:t>
            </a:r>
            <a:r>
              <a:rPr lang="ja-JP" altLang="en-US" sz="1600" dirty="0">
                <a:latin typeface="+mn-ea"/>
              </a:rPr>
              <a:t>年</a:t>
            </a:r>
            <a:r>
              <a:rPr lang="en-US" altLang="ja-JP" sz="1600" dirty="0">
                <a:latin typeface="+mn-ea"/>
              </a:rPr>
              <a:t>12</a:t>
            </a:r>
            <a:r>
              <a:rPr lang="ja-JP" altLang="en-US" sz="1600" dirty="0">
                <a:latin typeface="+mn-ea"/>
              </a:rPr>
              <a:t>月策定）</a:t>
            </a:r>
          </a:p>
        </p:txBody>
      </p:sp>
      <p:sp>
        <p:nvSpPr>
          <p:cNvPr id="35" name="テキスト ボックス 34"/>
          <p:cNvSpPr txBox="1"/>
          <p:nvPr/>
        </p:nvSpPr>
        <p:spPr>
          <a:xfrm>
            <a:off x="1070523" y="6100493"/>
            <a:ext cx="4437581" cy="261610"/>
          </a:xfrm>
          <a:prstGeom prst="rect">
            <a:avLst/>
          </a:prstGeom>
          <a:noFill/>
        </p:spPr>
        <p:txBody>
          <a:bodyPr wrap="square" rtlCol="0" anchor="ctr">
            <a:spAutoFit/>
          </a:bodyPr>
          <a:lstStyle/>
          <a:p>
            <a:pPr defTabSz="1280006" fontAlgn="base">
              <a:spcBef>
                <a:spcPct val="0"/>
              </a:spcBef>
              <a:spcAft>
                <a:spcPct val="0"/>
              </a:spcAft>
              <a:defRPr/>
            </a:pPr>
            <a:r>
              <a:rPr lang="ja-JP" altLang="en-US" sz="1100" dirty="0">
                <a:latin typeface="ＭＳ Ｐゴシック" panose="020B0600070205080204" pitchFamily="50" charset="-128"/>
                <a:ea typeface="ＭＳ Ｐゴシック" panose="020B0600070205080204" pitchFamily="50" charset="-128"/>
              </a:rPr>
              <a:t>ＺＥＶ：化石燃料を使用しないゼロエミッション車の略称（</a:t>
            </a:r>
            <a:r>
              <a:rPr lang="en-US" altLang="ja-JP" sz="1100" dirty="0">
                <a:latin typeface="ＭＳ Ｐゴシック" panose="020B0600070205080204" pitchFamily="50" charset="-128"/>
                <a:ea typeface="ＭＳ Ｐゴシック" panose="020B0600070205080204" pitchFamily="50" charset="-128"/>
              </a:rPr>
              <a:t>EV</a:t>
            </a:r>
            <a:r>
              <a:rPr lang="ja-JP" altLang="en-US" sz="1100" dirty="0" err="1">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PHV</a:t>
            </a:r>
            <a:r>
              <a:rPr lang="ja-JP" altLang="en-US" sz="1100" dirty="0" err="1">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FCV</a:t>
            </a:r>
            <a:r>
              <a:rPr lang="ja-JP" altLang="en-US" sz="1100" dirty="0">
                <a:latin typeface="ＭＳ Ｐゴシック" panose="020B0600070205080204" pitchFamily="50" charset="-128"/>
                <a:ea typeface="ＭＳ Ｐゴシック" panose="020B0600070205080204" pitchFamily="50" charset="-128"/>
              </a:rPr>
              <a:t>）</a:t>
            </a:r>
            <a:endParaRPr lang="en-US" altLang="ja-JP" sz="1100" dirty="0">
              <a:latin typeface="ＭＳ Ｐゴシック" panose="020B0600070205080204" pitchFamily="50" charset="-128"/>
              <a:ea typeface="ＭＳ Ｐゴシック" panose="020B0600070205080204" pitchFamily="50" charset="-128"/>
            </a:endParaRPr>
          </a:p>
        </p:txBody>
      </p:sp>
      <p:sp>
        <p:nvSpPr>
          <p:cNvPr id="38" name="テキスト ボックス 37"/>
          <p:cNvSpPr txBox="1"/>
          <p:nvPr/>
        </p:nvSpPr>
        <p:spPr>
          <a:xfrm>
            <a:off x="84249" y="188205"/>
            <a:ext cx="1512168" cy="369332"/>
          </a:xfrm>
          <a:prstGeom prst="rect">
            <a:avLst/>
          </a:prstGeom>
          <a:noFill/>
        </p:spPr>
        <p:txBody>
          <a:bodyPr wrap="square" rtlCol="0">
            <a:spAutoFit/>
          </a:bodyPr>
          <a:lstStyle/>
          <a:p>
            <a:r>
              <a:rPr lang="ja-JP" altLang="en-US" dirty="0"/>
              <a:t>＜参考＞</a:t>
            </a:r>
            <a:endParaRPr kumimoji="1" lang="ja-JP" altLang="en-US" dirty="0"/>
          </a:p>
        </p:txBody>
      </p:sp>
      <p:sp>
        <p:nvSpPr>
          <p:cNvPr id="43" name="正方形/長方形 42"/>
          <p:cNvSpPr/>
          <p:nvPr/>
        </p:nvSpPr>
        <p:spPr>
          <a:xfrm>
            <a:off x="341537" y="779039"/>
            <a:ext cx="8372921" cy="923330"/>
          </a:xfrm>
          <a:prstGeom prst="rect">
            <a:avLst/>
          </a:prstGeom>
          <a:ln>
            <a:solidFill>
              <a:schemeClr val="tx1"/>
            </a:solidFill>
          </a:ln>
        </p:spPr>
        <p:txBody>
          <a:bodyPr wrap="square">
            <a:spAutoFit/>
          </a:bodyPr>
          <a:lstStyle/>
          <a:p>
            <a:r>
              <a:rPr lang="ja-JP" altLang="en-US" dirty="0">
                <a:latin typeface="+mn-ea"/>
              </a:rPr>
              <a:t>＜目標達成状況＞</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2020</a:t>
            </a:r>
            <a:r>
              <a:rPr lang="ja-JP" altLang="en-US" dirty="0">
                <a:latin typeface="ＭＳ Ｐゴシック" panose="020B0600070205080204" pitchFamily="50" charset="-128"/>
                <a:ea typeface="ＭＳ Ｐゴシック" panose="020B0600070205080204" pitchFamily="50" charset="-128"/>
              </a:rPr>
              <a:t>年度までに２台に１台をエコカーにするという目標は達成（</a:t>
            </a:r>
            <a:r>
              <a:rPr lang="en-US" altLang="ja-JP" dirty="0">
                <a:latin typeface="ＭＳ Ｐゴシック" panose="020B0600070205080204" pitchFamily="50" charset="-128"/>
                <a:ea typeface="ＭＳ Ｐゴシック" panose="020B0600070205080204" pitchFamily="50" charset="-128"/>
              </a:rPr>
              <a:t>2020</a:t>
            </a:r>
            <a:r>
              <a:rPr lang="ja-JP" altLang="en-US" dirty="0">
                <a:latin typeface="ＭＳ Ｐゴシック" panose="020B0600070205080204" pitchFamily="50" charset="-128"/>
                <a:ea typeface="ＭＳ Ｐゴシック" panose="020B0600070205080204" pitchFamily="50" charset="-128"/>
              </a:rPr>
              <a:t>年度　</a:t>
            </a:r>
            <a:r>
              <a:rPr lang="en-US" altLang="ja-JP" dirty="0">
                <a:latin typeface="ＭＳ Ｐゴシック" panose="020B0600070205080204" pitchFamily="50" charset="-128"/>
                <a:ea typeface="ＭＳ Ｐゴシック" panose="020B0600070205080204" pitchFamily="50" charset="-128"/>
              </a:rPr>
              <a:t>51.1</a:t>
            </a:r>
            <a:r>
              <a:rPr lang="ja-JP" altLang="en-US" dirty="0">
                <a:latin typeface="ＭＳ Ｐゴシック" panose="020B0600070205080204" pitchFamily="50" charset="-128"/>
                <a:ea typeface="ＭＳ Ｐゴシック" panose="020B0600070205080204" pitchFamily="50" charset="-128"/>
              </a:rPr>
              <a:t>％）</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　　今後、</a:t>
            </a:r>
            <a:r>
              <a:rPr lang="en-US" altLang="ja-JP" dirty="0">
                <a:latin typeface="ＭＳ Ｐゴシック" panose="020B0600070205080204" pitchFamily="50" charset="-128"/>
                <a:ea typeface="ＭＳ Ｐゴシック" panose="020B0600070205080204" pitchFamily="50" charset="-128"/>
              </a:rPr>
              <a:t>ZEV</a:t>
            </a:r>
            <a:r>
              <a:rPr lang="ja-JP" altLang="en-US" dirty="0">
                <a:latin typeface="ＭＳ Ｐゴシック" panose="020B0600070205080204" pitchFamily="50" charset="-128"/>
                <a:ea typeface="ＭＳ Ｐゴシック" panose="020B0600070205080204" pitchFamily="50" charset="-128"/>
              </a:rPr>
              <a:t>を含めた電動車の普及を推進していくため、本戦略を改定（</a:t>
            </a:r>
            <a:r>
              <a:rPr lang="en-US" altLang="ja-JP" dirty="0">
                <a:latin typeface="ＭＳ Ｐゴシック" panose="020B0600070205080204" pitchFamily="50" charset="-128"/>
                <a:ea typeface="ＭＳ Ｐゴシック" panose="020B0600070205080204" pitchFamily="50" charset="-128"/>
              </a:rPr>
              <a:t>2021</a:t>
            </a:r>
            <a:r>
              <a:rPr lang="ja-JP" altLang="en-US" dirty="0">
                <a:latin typeface="ＭＳ Ｐゴシック" panose="020B0600070205080204" pitchFamily="50" charset="-128"/>
                <a:ea typeface="ＭＳ Ｐゴシック" panose="020B0600070205080204" pitchFamily="50" charset="-128"/>
              </a:rPr>
              <a:t>年６月）</a:t>
            </a:r>
            <a:endParaRPr lang="en-US" altLang="ja-JP"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a:xfrm>
            <a:off x="8738120" y="6448251"/>
            <a:ext cx="370384" cy="365125"/>
          </a:xfrm>
        </p:spPr>
        <p:txBody>
          <a:bodyPr/>
          <a:lstStyle/>
          <a:p>
            <a:fld id="{DE2F8A21-8B7F-4E81-A1D6-B63D9660F4C6}" type="slidenum">
              <a:rPr kumimoji="1" lang="ja-JP" altLang="en-US" smtClean="0"/>
              <a:pPr/>
              <a:t>4</a:t>
            </a:fld>
            <a:endParaRPr kumimoji="1" lang="ja-JP" altLang="en-US"/>
          </a:p>
        </p:txBody>
      </p:sp>
      <p:sp>
        <p:nvSpPr>
          <p:cNvPr id="2" name="楕円 1"/>
          <p:cNvSpPr/>
          <p:nvPr/>
        </p:nvSpPr>
        <p:spPr>
          <a:xfrm>
            <a:off x="4980830" y="1989263"/>
            <a:ext cx="611560" cy="39104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下カーブ矢印 4"/>
          <p:cNvSpPr/>
          <p:nvPr/>
        </p:nvSpPr>
        <p:spPr>
          <a:xfrm>
            <a:off x="5524892" y="1847248"/>
            <a:ext cx="717892" cy="25215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テキスト ボックス 26"/>
          <p:cNvSpPr txBox="1"/>
          <p:nvPr/>
        </p:nvSpPr>
        <p:spPr>
          <a:xfrm>
            <a:off x="5746763" y="4475733"/>
            <a:ext cx="2991784" cy="261610"/>
          </a:xfrm>
          <a:prstGeom prst="rect">
            <a:avLst/>
          </a:prstGeom>
          <a:noFill/>
        </p:spPr>
        <p:txBody>
          <a:bodyPr wrap="square" rtlCol="0" anchor="ctr">
            <a:spAutoFit/>
          </a:bodyPr>
          <a:lstStyle/>
          <a:p>
            <a:pPr defTabSz="1280006" fontAlgn="base">
              <a:spcBef>
                <a:spcPct val="0"/>
              </a:spcBef>
              <a:spcAft>
                <a:spcPct val="0"/>
              </a:spcAft>
              <a:defRPr/>
            </a:pPr>
            <a:r>
              <a:rPr lang="ja-JP" altLang="en-US" sz="1100" dirty="0">
                <a:latin typeface="ＭＳ Ｐゴシック" panose="020B0600070205080204" pitchFamily="50" charset="-128"/>
                <a:ea typeface="ＭＳ Ｐゴシック" panose="020B0600070205080204" pitchFamily="50" charset="-128"/>
              </a:rPr>
              <a:t>エコカー別普及台数の目標と実績（</a:t>
            </a:r>
            <a:r>
              <a:rPr lang="en-US" altLang="ja-JP" sz="1100" dirty="0">
                <a:latin typeface="ＭＳ Ｐゴシック" panose="020B0600070205080204" pitchFamily="50" charset="-128"/>
                <a:ea typeface="ＭＳ Ｐゴシック" panose="020B0600070205080204" pitchFamily="50" charset="-128"/>
              </a:rPr>
              <a:t>2020</a:t>
            </a:r>
            <a:r>
              <a:rPr lang="ja-JP" altLang="en-US" sz="1100" dirty="0">
                <a:latin typeface="ＭＳ Ｐゴシック" panose="020B0600070205080204" pitchFamily="50" charset="-128"/>
                <a:ea typeface="ＭＳ Ｐゴシック" panose="020B0600070205080204" pitchFamily="50" charset="-128"/>
              </a:rPr>
              <a:t>年度）</a:t>
            </a:r>
            <a:endParaRPr lang="en-US" altLang="ja-JP" sz="1100" dirty="0">
              <a:latin typeface="ＭＳ Ｐゴシック" panose="020B0600070205080204" pitchFamily="50" charset="-128"/>
              <a:ea typeface="ＭＳ Ｐゴシック" panose="020B0600070205080204" pitchFamily="50" charset="-128"/>
            </a:endParaRPr>
          </a:p>
        </p:txBody>
      </p:sp>
      <p:pic>
        <p:nvPicPr>
          <p:cNvPr id="9" name="図 8"/>
          <p:cNvPicPr>
            <a:picLocks noChangeAspect="1"/>
          </p:cNvPicPr>
          <p:nvPr/>
        </p:nvPicPr>
        <p:blipFill>
          <a:blip r:embed="rId3"/>
          <a:stretch>
            <a:fillRect/>
          </a:stretch>
        </p:blipFill>
        <p:spPr>
          <a:xfrm>
            <a:off x="5631808" y="2307733"/>
            <a:ext cx="3431482" cy="2057061"/>
          </a:xfrm>
          <a:prstGeom prst="rect">
            <a:avLst/>
          </a:prstGeom>
        </p:spPr>
      </p:pic>
    </p:spTree>
    <p:extLst>
      <p:ext uri="{BB962C8B-B14F-4D97-AF65-F5344CB8AC3E}">
        <p14:creationId xmlns:p14="http://schemas.microsoft.com/office/powerpoint/2010/main" val="3266346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0673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698008" y="110677"/>
            <a:ext cx="5809191" cy="461665"/>
          </a:xfrm>
          <a:prstGeom prst="rect">
            <a:avLst/>
          </a:prstGeom>
          <a:noFill/>
        </p:spPr>
        <p:txBody>
          <a:bodyPr wrap="square" rtlCol="0">
            <a:spAutoFit/>
          </a:bodyPr>
          <a:lstStyle/>
          <a:p>
            <a:r>
              <a:rPr lang="ja-JP" altLang="en-US" sz="2400" dirty="0">
                <a:latin typeface="+mn-ea"/>
              </a:rPr>
              <a:t>「おおさか電動車普及戦略」</a:t>
            </a:r>
            <a:r>
              <a:rPr lang="ja-JP" altLang="en-US" sz="1600" dirty="0">
                <a:latin typeface="+mn-ea"/>
              </a:rPr>
              <a:t>（</a:t>
            </a:r>
            <a:r>
              <a:rPr lang="en-US" altLang="ja-JP" sz="1600" dirty="0">
                <a:latin typeface="+mn-ea"/>
              </a:rPr>
              <a:t>2021</a:t>
            </a:r>
            <a:r>
              <a:rPr lang="ja-JP" altLang="en-US" sz="1600" dirty="0">
                <a:latin typeface="+mn-ea"/>
              </a:rPr>
              <a:t>年</a:t>
            </a:r>
            <a:r>
              <a:rPr lang="en-US" altLang="ja-JP" sz="1600" dirty="0">
                <a:latin typeface="+mn-ea"/>
              </a:rPr>
              <a:t>6</a:t>
            </a:r>
            <a:r>
              <a:rPr lang="ja-JP" altLang="en-US" sz="1600" dirty="0">
                <a:latin typeface="+mn-ea"/>
              </a:rPr>
              <a:t>月策定）</a:t>
            </a:r>
          </a:p>
        </p:txBody>
      </p:sp>
      <p:sp>
        <p:nvSpPr>
          <p:cNvPr id="38" name="テキスト ボックス 37"/>
          <p:cNvSpPr txBox="1"/>
          <p:nvPr/>
        </p:nvSpPr>
        <p:spPr>
          <a:xfrm>
            <a:off x="84249" y="188205"/>
            <a:ext cx="1512168" cy="369332"/>
          </a:xfrm>
          <a:prstGeom prst="rect">
            <a:avLst/>
          </a:prstGeom>
          <a:noFill/>
        </p:spPr>
        <p:txBody>
          <a:bodyPr wrap="square" rtlCol="0">
            <a:spAutoFit/>
          </a:bodyPr>
          <a:lstStyle/>
          <a:p>
            <a:r>
              <a:rPr lang="ja-JP" altLang="en-US" dirty="0"/>
              <a:t>＜参考＞</a:t>
            </a:r>
            <a:endParaRPr kumimoji="1" lang="ja-JP" altLang="en-US" dirty="0"/>
          </a:p>
        </p:txBody>
      </p:sp>
      <p:sp>
        <p:nvSpPr>
          <p:cNvPr id="3" name="スライド番号プレースホルダー 2"/>
          <p:cNvSpPr>
            <a:spLocks noGrp="1"/>
          </p:cNvSpPr>
          <p:nvPr>
            <p:ph type="sldNum" sz="quarter" idx="12"/>
          </p:nvPr>
        </p:nvSpPr>
        <p:spPr>
          <a:xfrm>
            <a:off x="8738120" y="6448251"/>
            <a:ext cx="370384" cy="365125"/>
          </a:xfrm>
        </p:spPr>
        <p:txBody>
          <a:bodyPr/>
          <a:lstStyle/>
          <a:p>
            <a:fld id="{DE2F8A21-8B7F-4E81-A1D6-B63D9660F4C6}" type="slidenum">
              <a:rPr kumimoji="1" lang="ja-JP" altLang="en-US" smtClean="0"/>
              <a:pPr/>
              <a:t>5</a:t>
            </a:fld>
            <a:endParaRPr kumimoji="1" lang="ja-JP" altLang="en-US"/>
          </a:p>
        </p:txBody>
      </p:sp>
      <p:sp>
        <p:nvSpPr>
          <p:cNvPr id="55" name="テキスト ボックス 54"/>
          <p:cNvSpPr txBox="1"/>
          <p:nvPr/>
        </p:nvSpPr>
        <p:spPr>
          <a:xfrm>
            <a:off x="251521" y="717002"/>
            <a:ext cx="864095" cy="338554"/>
          </a:xfrm>
          <a:prstGeom prst="rect">
            <a:avLst/>
          </a:prstGeom>
          <a:noFill/>
          <a:ln>
            <a:solidFill>
              <a:schemeClr val="tx1"/>
            </a:solidFill>
          </a:ln>
        </p:spPr>
        <p:txBody>
          <a:bodyPr wrap="square" rtlCol="0" anchor="ctr">
            <a:spAutoFit/>
          </a:bodyPr>
          <a:lstStyle/>
          <a:p>
            <a:r>
              <a:rPr lang="ja-JP" altLang="en-US" sz="1600" dirty="0">
                <a:latin typeface="+mn-ea"/>
              </a:rPr>
              <a:t>目　標</a:t>
            </a:r>
            <a:endParaRPr lang="en-US" altLang="ja-JP" sz="1600" dirty="0">
              <a:latin typeface="+mn-ea"/>
            </a:endParaRPr>
          </a:p>
        </p:txBody>
      </p:sp>
      <p:sp>
        <p:nvSpPr>
          <p:cNvPr id="4" name="角丸四角形 31">
            <a:extLst>
              <a:ext uri="{FF2B5EF4-FFF2-40B4-BE49-F238E27FC236}">
                <a16:creationId xmlns:a16="http://schemas.microsoft.com/office/drawing/2014/main" id="{EB2794D7-BF50-4A58-898C-1A52119D5DD7}"/>
              </a:ext>
            </a:extLst>
          </p:cNvPr>
          <p:cNvSpPr>
            <a:spLocks noChangeArrowheads="1"/>
          </p:cNvSpPr>
          <p:nvPr/>
        </p:nvSpPr>
        <p:spPr bwMode="auto">
          <a:xfrm>
            <a:off x="251520" y="1483844"/>
            <a:ext cx="5184576" cy="849313"/>
          </a:xfrm>
          <a:prstGeom prst="roundRect">
            <a:avLst>
              <a:gd name="adj" fmla="val 3398"/>
            </a:avLst>
          </a:prstGeom>
          <a:solidFill>
            <a:srgbClr val="FFFFFF"/>
          </a:solidFill>
          <a:ln w="1905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2030</a:t>
            </a:r>
            <a:r>
              <a:rPr kumimoji="0" lang="ja-JP" altLang="en-US" sz="1200" b="1"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年までに</a:t>
            </a:r>
            <a:r>
              <a:rPr kumimoji="0" lang="ja-JP" altLang="en-US" sz="1000" b="1"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　　　　　　　　　　　　　　　　　　　	　　　</a:t>
            </a:r>
            <a:r>
              <a:rPr kumimoji="0" lang="ja-JP" altLang="en-US" sz="7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（参考値（</a:t>
            </a:r>
            <a:r>
              <a:rPr kumimoji="0" lang="en-US" altLang="ja-JP" sz="7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2019</a:t>
            </a:r>
            <a:r>
              <a:rPr kumimoji="0" lang="ja-JP" altLang="en-US" sz="7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年））</a:t>
            </a:r>
            <a:endParaRPr kumimoji="0" lang="ja-JP"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a:ln>
                  <a:noFill/>
                </a:ln>
                <a:solidFill>
                  <a:srgbClr val="000000"/>
                </a:solidFill>
                <a:effectLst/>
                <a:latin typeface="Cambria Math" panose="02040503050406030204" pitchFamily="18" charset="0"/>
                <a:ea typeface="ＭＳ 明朝" panose="02020609040205080304" pitchFamily="17" charset="-128"/>
                <a:cs typeface="Cambria Math" panose="02040503050406030204" pitchFamily="18" charset="0"/>
              </a:rPr>
              <a:t>◇</a:t>
            </a:r>
            <a:r>
              <a:rPr kumimoji="0" lang="ja-JP" altLang="en-US" sz="1000" b="1"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軽乗用車を除く乗用車の新車販売に</a:t>
            </a:r>
            <a:r>
              <a:rPr kumimoji="0" lang="ja-JP" altLang="en-US" sz="1000" b="1"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占める電動車の割合　　</a:t>
            </a:r>
            <a:r>
              <a:rPr kumimoji="0" lang="ja-JP" altLang="en-US" sz="1000" b="1" i="0" u="none" strike="noStrike" cap="none" normalizeH="0" baseline="0" dirty="0">
                <a:ln>
                  <a:noFill/>
                </a:ln>
                <a:effectLst/>
                <a:latin typeface="ＭＳ ゴシック" panose="020B0609070205080204" pitchFamily="49" charset="-128"/>
                <a:ea typeface="ＭＳ ゴシック" panose="020B0609070205080204" pitchFamily="49" charset="-128"/>
                <a:cs typeface="Times New Roman" panose="02020603050405020304" pitchFamily="18" charset="0"/>
              </a:rPr>
              <a:t>１０割</a:t>
            </a:r>
            <a:r>
              <a:rPr kumimoji="0" lang="ja-JP" altLang="en-US" sz="1000" b="1"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　　　</a:t>
            </a:r>
            <a:r>
              <a:rPr kumimoji="0" lang="ja-JP" altLang="en-US" sz="900" b="0"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a:t>
            </a:r>
            <a:r>
              <a:rPr kumimoji="0" lang="en-US" altLang="ja-JP" sz="900" b="0"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41.0</a:t>
            </a:r>
            <a:r>
              <a:rPr kumimoji="0" lang="ja-JP" altLang="en-US" sz="900" b="0"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a:t>
            </a:r>
            <a:endParaRPr kumimoji="0" lang="ja-JP" altLang="en-US" sz="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a:ln>
                  <a:noFill/>
                </a:ln>
                <a:effectLst/>
                <a:latin typeface="Cambria Math" panose="02040503050406030204" pitchFamily="18" charset="0"/>
                <a:ea typeface="ＭＳ 明朝" panose="02020609040205080304" pitchFamily="17" charset="-128"/>
                <a:cs typeface="Cambria Math" panose="02040503050406030204" pitchFamily="18" charset="0"/>
              </a:rPr>
              <a:t>◇</a:t>
            </a:r>
            <a:r>
              <a:rPr kumimoji="0" lang="ja-JP" altLang="en-US" sz="1000" b="1"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全ての乗用車の新車販売に占める電動車の割合　　　　　　　</a:t>
            </a:r>
            <a:r>
              <a:rPr kumimoji="0" lang="ja-JP" altLang="en-US" sz="1000" b="1" i="0" u="none" strike="noStrike" cap="none" normalizeH="0" baseline="0" dirty="0">
                <a:ln>
                  <a:noFill/>
                </a:ln>
                <a:effectLst/>
                <a:latin typeface="ＭＳ ゴシック" panose="020B0609070205080204" pitchFamily="49" charset="-128"/>
                <a:ea typeface="ＭＳ ゴシック" panose="020B0609070205080204" pitchFamily="49" charset="-128"/>
                <a:cs typeface="Times New Roman" panose="02020603050405020304" pitchFamily="18" charset="0"/>
              </a:rPr>
              <a:t>９割</a:t>
            </a:r>
            <a:r>
              <a:rPr kumimoji="0" lang="ja-JP" altLang="en-US" sz="1000" b="1"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　　　</a:t>
            </a:r>
            <a:r>
              <a:rPr kumimoji="0" lang="ja-JP" altLang="en-US" sz="900" b="0"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a:t>
            </a:r>
            <a:r>
              <a:rPr kumimoji="0" lang="en-US" altLang="ja-JP" sz="900" b="0"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36.6</a:t>
            </a:r>
            <a:r>
              <a:rPr kumimoji="0" lang="ja-JP" altLang="en-US" sz="900" b="0"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a:t>
            </a:r>
            <a:endParaRPr kumimoji="0" lang="ja-JP" altLang="en-US" sz="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a:ln>
                  <a:noFill/>
                </a:ln>
                <a:effectLst/>
                <a:latin typeface="Cambria Math" panose="02040503050406030204" pitchFamily="18" charset="0"/>
                <a:ea typeface="ＭＳ 明朝" panose="02020609040205080304" pitchFamily="17" charset="-128"/>
                <a:cs typeface="Cambria Math" panose="02040503050406030204" pitchFamily="18" charset="0"/>
              </a:rPr>
              <a:t>◇</a:t>
            </a:r>
            <a:r>
              <a:rPr kumimoji="0" lang="ja-JP" altLang="en-US" sz="1000" b="1"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全ての乗用車の新車販売に占めるゼロエミッション車の割合　</a:t>
            </a:r>
            <a:r>
              <a:rPr kumimoji="0" lang="ja-JP" altLang="en-US" sz="1000" b="1" i="0" u="none" strike="noStrike" cap="none" normalizeH="0" baseline="0" dirty="0">
                <a:ln>
                  <a:noFill/>
                </a:ln>
                <a:effectLst/>
                <a:latin typeface="ＭＳ ゴシック" panose="020B0609070205080204" pitchFamily="49" charset="-128"/>
                <a:ea typeface="ＭＳ ゴシック" panose="020B0609070205080204" pitchFamily="49" charset="-128"/>
                <a:cs typeface="Times New Roman" panose="02020603050405020304" pitchFamily="18" charset="0"/>
              </a:rPr>
              <a:t>４割</a:t>
            </a:r>
            <a:r>
              <a:rPr kumimoji="0" lang="ja-JP" altLang="en-US" sz="1000" b="1"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　　　</a:t>
            </a:r>
            <a:r>
              <a:rPr kumimoji="0" lang="ja-JP" altLang="en-US" sz="9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kumimoji="0" lang="en-US" altLang="ja-JP" sz="9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0.9</a:t>
            </a:r>
            <a:r>
              <a:rPr kumimoji="0" lang="ja-JP" altLang="en-US" sz="9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kumimoji="0" lang="ja-JP" altLang="en-US"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
        <p:nvSpPr>
          <p:cNvPr id="9" name="角丸四角形 79">
            <a:extLst>
              <a:ext uri="{FF2B5EF4-FFF2-40B4-BE49-F238E27FC236}">
                <a16:creationId xmlns:a16="http://schemas.microsoft.com/office/drawing/2014/main" id="{A4E45C5A-710C-4455-9E20-BF6607BE4C70}"/>
              </a:ext>
            </a:extLst>
          </p:cNvPr>
          <p:cNvSpPr>
            <a:spLocks noChangeArrowheads="1"/>
          </p:cNvSpPr>
          <p:nvPr/>
        </p:nvSpPr>
        <p:spPr bwMode="auto">
          <a:xfrm>
            <a:off x="243290" y="2832056"/>
            <a:ext cx="5184575" cy="633412"/>
          </a:xfrm>
          <a:prstGeom prst="roundRect">
            <a:avLst>
              <a:gd name="adj" fmla="val 3398"/>
            </a:avLst>
          </a:prstGeom>
          <a:solidFill>
            <a:srgbClr val="FFFFFF"/>
          </a:solidFill>
          <a:ln w="1905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2030</a:t>
            </a:r>
            <a:r>
              <a:rPr kumimoji="0" lang="ja-JP" altLang="en-US" sz="1200" b="1"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年度までに</a:t>
            </a:r>
            <a:r>
              <a:rPr kumimoji="0" lang="ja-JP" altLang="en-US" sz="1000" b="1"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　　　　　</a:t>
            </a:r>
            <a:r>
              <a:rPr kumimoji="0" lang="ja-JP" altLang="en-US" sz="1000" b="1"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　　　　　　　	 　　　　</a:t>
            </a:r>
            <a:r>
              <a:rPr kumimoji="0" lang="ja-JP" altLang="en-US" sz="800" b="0"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（参考値（</a:t>
            </a:r>
            <a:r>
              <a:rPr kumimoji="0" lang="en-US" altLang="ja-JP" sz="800" b="0"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2019</a:t>
            </a:r>
            <a:r>
              <a:rPr kumimoji="0" lang="ja-JP" altLang="en-US" sz="800" b="0"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年度末））</a:t>
            </a:r>
            <a:endParaRPr kumimoji="0" lang="ja-JP" altLang="en-US" sz="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a:ln>
                  <a:noFill/>
                </a:ln>
                <a:effectLst/>
                <a:latin typeface="Cambria Math" panose="02040503050406030204" pitchFamily="18" charset="0"/>
                <a:ea typeface="ＭＳ 明朝" panose="02020609040205080304" pitchFamily="17" charset="-128"/>
                <a:cs typeface="Cambria Math" panose="02040503050406030204" pitchFamily="18" charset="0"/>
              </a:rPr>
              <a:t>◇</a:t>
            </a:r>
            <a:r>
              <a:rPr kumimoji="0" lang="ja-JP" altLang="en-US" sz="1000" b="1"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府域の自動車（商用車を含む）の</a:t>
            </a:r>
            <a:r>
              <a:rPr kumimoji="0" lang="ja-JP" altLang="en-US" sz="1000" b="1" i="0" u="none" strike="noStrike" cap="none" normalizeH="0" baseline="0" dirty="0">
                <a:ln>
                  <a:noFill/>
                </a:ln>
                <a:effectLst/>
                <a:latin typeface="ＭＳ ゴシック" panose="020B0609070205080204" pitchFamily="49" charset="-128"/>
                <a:ea typeface="ＭＳ ゴシック" panose="020B0609070205080204" pitchFamily="49" charset="-128"/>
                <a:cs typeface="Times New Roman" panose="02020603050405020304" pitchFamily="18" charset="0"/>
              </a:rPr>
              <a:t>４割</a:t>
            </a:r>
            <a:r>
              <a:rPr kumimoji="0" lang="ja-JP" altLang="en-US" sz="1000" b="1"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を</a:t>
            </a:r>
            <a:r>
              <a:rPr kumimoji="0" lang="ja-JP" altLang="en-US" sz="1000" b="1" i="0" u="none" strike="noStrike" cap="none" normalizeH="0" baseline="0" dirty="0">
                <a:ln>
                  <a:noFill/>
                </a:ln>
                <a:effectLst/>
                <a:latin typeface="ＭＳ ゴシック" panose="020B0609070205080204" pitchFamily="49" charset="-128"/>
                <a:ea typeface="ＭＳ ゴシック" panose="020B0609070205080204" pitchFamily="49" charset="-128"/>
                <a:cs typeface="Times New Roman" panose="02020603050405020304" pitchFamily="18" charset="0"/>
              </a:rPr>
              <a:t>電動車</a:t>
            </a:r>
            <a:r>
              <a:rPr kumimoji="0" lang="ja-JP" altLang="en-US" sz="1000" b="1"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に</a:t>
            </a:r>
            <a:r>
              <a:rPr kumimoji="0" lang="ja-JP" altLang="en-US" sz="1000" b="1" dirty="0">
                <a:latin typeface="Century" panose="02040604050505020304" pitchFamily="18" charset="0"/>
                <a:ea typeface="ＭＳ 明朝" panose="02020609040205080304" pitchFamily="17" charset="-128"/>
                <a:cs typeface="Times New Roman" panose="02020603050405020304" pitchFamily="18" charset="0"/>
              </a:rPr>
              <a:t>　　　　　</a:t>
            </a:r>
            <a:r>
              <a:rPr kumimoji="0" lang="ja-JP" altLang="en-US" sz="1000" b="0"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a:t>
            </a:r>
            <a:r>
              <a:rPr kumimoji="0" lang="en-US" altLang="ja-JP" sz="1000" b="0"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15.4</a:t>
            </a:r>
            <a:r>
              <a:rPr kumimoji="0" lang="ja-JP" altLang="en-US" sz="1000" b="0"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a:t>
            </a:r>
            <a:endParaRPr kumimoji="0" lang="ja-JP" altLang="en-US" sz="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a:ln>
                  <a:noFill/>
                </a:ln>
                <a:effectLst/>
                <a:latin typeface="Cambria Math" panose="02040503050406030204" pitchFamily="18" charset="0"/>
                <a:ea typeface="ＭＳ 明朝" panose="02020609040205080304" pitchFamily="17" charset="-128"/>
                <a:cs typeface="Cambria Math" panose="02040503050406030204" pitchFamily="18" charset="0"/>
              </a:rPr>
              <a:t>◇</a:t>
            </a:r>
            <a:r>
              <a:rPr kumimoji="0" lang="ja-JP" altLang="en-US" sz="1000" b="1"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府域の自動車（商用車を含む）の</a:t>
            </a:r>
            <a:r>
              <a:rPr kumimoji="0" lang="ja-JP" altLang="en-US" sz="1000" b="1" i="0" u="none" strike="noStrike" cap="none" normalizeH="0" baseline="0" dirty="0">
                <a:ln>
                  <a:noFill/>
                </a:ln>
                <a:effectLst/>
                <a:latin typeface="ＭＳ ゴシック" panose="020B0609070205080204" pitchFamily="49" charset="-128"/>
                <a:ea typeface="ＭＳ ゴシック" panose="020B0609070205080204" pitchFamily="49" charset="-128"/>
                <a:cs typeface="Times New Roman" panose="02020603050405020304" pitchFamily="18" charset="0"/>
              </a:rPr>
              <a:t>１割</a:t>
            </a:r>
            <a:r>
              <a:rPr kumimoji="0" lang="ja-JP" altLang="en-US" sz="1000" b="1"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を</a:t>
            </a:r>
            <a:r>
              <a:rPr kumimoji="0" lang="en-US" altLang="ja-JP" sz="1000" b="1" i="0" u="none" strike="noStrike" cap="none" normalizeH="0" baseline="0" dirty="0">
                <a:ln>
                  <a:noFill/>
                </a:ln>
                <a:effectLst/>
                <a:latin typeface="ＭＳ ゴシック" panose="020B0609070205080204" pitchFamily="49" charset="-128"/>
                <a:ea typeface="ＭＳ ゴシック" panose="020B0609070205080204" pitchFamily="49" charset="-128"/>
                <a:cs typeface="Times New Roman" panose="02020603050405020304" pitchFamily="18" charset="0"/>
              </a:rPr>
              <a:t>ZEV</a:t>
            </a:r>
            <a:r>
              <a:rPr kumimoji="0" lang="ja-JP" altLang="en-US" sz="1000" b="1"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に　　　　　　　</a:t>
            </a:r>
            <a:r>
              <a:rPr kumimoji="0" lang="ja-JP" altLang="en-US" sz="1000" b="0"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a:t>
            </a:r>
            <a:r>
              <a:rPr kumimoji="0" lang="en-US" altLang="ja-JP" sz="1000" b="0"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0.3</a:t>
            </a:r>
            <a:r>
              <a:rPr kumimoji="0" lang="ja-JP" altLang="en-US" sz="1000" b="0"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a:t>
            </a:r>
            <a:endParaRPr kumimoji="0" lang="ja-JP" altLang="en-US" sz="1800" b="0" i="0" u="none" strike="noStrike" cap="none" normalizeH="0" baseline="0" dirty="0">
              <a:ln>
                <a:noFill/>
              </a:ln>
              <a:effectLst/>
              <a:latin typeface="Arial" panose="020B0604020202020204" pitchFamily="34" charset="0"/>
            </a:endParaRPr>
          </a:p>
        </p:txBody>
      </p:sp>
      <p:sp>
        <p:nvSpPr>
          <p:cNvPr id="11" name="Rectangle 5">
            <a:extLst>
              <a:ext uri="{FF2B5EF4-FFF2-40B4-BE49-F238E27FC236}">
                <a16:creationId xmlns:a16="http://schemas.microsoft.com/office/drawing/2014/main" id="{3159AD54-5905-4B2B-A445-D44518EB24B0}"/>
              </a:ext>
            </a:extLst>
          </p:cNvPr>
          <p:cNvSpPr>
            <a:spLocks noChangeArrowheads="1"/>
          </p:cNvSpPr>
          <p:nvPr/>
        </p:nvSpPr>
        <p:spPr bwMode="auto">
          <a:xfrm>
            <a:off x="-108520" y="1164756"/>
            <a:ext cx="32880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5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（１）電動車及び</a:t>
            </a:r>
            <a:r>
              <a:rPr kumimoji="0" lang="en-US" altLang="ja-JP" sz="1400" b="1"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ZEV</a:t>
            </a:r>
            <a:r>
              <a:rPr kumimoji="0" lang="ja-JP" altLang="en-US" sz="1400" b="1"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の新車販売目標</a:t>
            </a:r>
            <a:endParaRPr kumimoji="0" lang="ja-JP" altLang="en-US" sz="1400" b="0" i="0" u="none" strike="noStrike" cap="none" normalizeH="0" baseline="0" dirty="0">
              <a:ln>
                <a:noFill/>
              </a:ln>
              <a:solidFill>
                <a:schemeClr val="tx1"/>
              </a:solidFill>
              <a:effectLst/>
            </a:endParaRPr>
          </a:p>
        </p:txBody>
      </p:sp>
      <p:sp>
        <p:nvSpPr>
          <p:cNvPr id="13" name="Rectangle 7">
            <a:extLst>
              <a:ext uri="{FF2B5EF4-FFF2-40B4-BE49-F238E27FC236}">
                <a16:creationId xmlns:a16="http://schemas.microsoft.com/office/drawing/2014/main" id="{53D9BC06-DD42-467D-BD7D-27310C852ADE}"/>
              </a:ext>
            </a:extLst>
          </p:cNvPr>
          <p:cNvSpPr>
            <a:spLocks noChangeArrowheads="1"/>
          </p:cNvSpPr>
          <p:nvPr/>
        </p:nvSpPr>
        <p:spPr bwMode="auto">
          <a:xfrm>
            <a:off x="11758" y="2524279"/>
            <a:ext cx="21351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（２）</a:t>
            </a:r>
            <a:r>
              <a:rPr kumimoji="0" lang="ja-JP" altLang="en-US" sz="1400" b="1"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保有台数目標</a:t>
            </a:r>
            <a:endParaRPr kumimoji="0" lang="ja-JP" altLang="en-US" sz="1400" b="0" i="0" u="none" strike="noStrike" cap="none" normalizeH="0" baseline="0" dirty="0">
              <a:ln>
                <a:noFill/>
              </a:ln>
              <a:solidFill>
                <a:schemeClr val="tx1"/>
              </a:solidFill>
              <a:effectLst/>
            </a:endParaRPr>
          </a:p>
        </p:txBody>
      </p:sp>
      <p:sp>
        <p:nvSpPr>
          <p:cNvPr id="53" name="テキスト ボックス 52">
            <a:extLst>
              <a:ext uri="{FF2B5EF4-FFF2-40B4-BE49-F238E27FC236}">
                <a16:creationId xmlns:a16="http://schemas.microsoft.com/office/drawing/2014/main" id="{72C4B478-1472-4690-B624-0DEAD210C432}"/>
              </a:ext>
            </a:extLst>
          </p:cNvPr>
          <p:cNvSpPr txBox="1"/>
          <p:nvPr/>
        </p:nvSpPr>
        <p:spPr>
          <a:xfrm>
            <a:off x="5747263" y="3487171"/>
            <a:ext cx="3108705" cy="461665"/>
          </a:xfrm>
          <a:prstGeom prst="rect">
            <a:avLst/>
          </a:prstGeom>
          <a:noFill/>
        </p:spPr>
        <p:txBody>
          <a:bodyPr wrap="square" rtlCol="0" anchor="ctr">
            <a:spAutoFit/>
          </a:bodyPr>
          <a:lstStyle/>
          <a:p>
            <a:pPr algn="ctr"/>
            <a:r>
              <a:rPr lang="ja-JP" altLang="en-US" sz="1200" dirty="0">
                <a:latin typeface="+mn-ea"/>
              </a:rPr>
              <a:t>乗用車の新車販売に占める電動車及び</a:t>
            </a:r>
            <a:r>
              <a:rPr lang="en-US" altLang="ja-JP" sz="1200" dirty="0">
                <a:latin typeface="+mn-ea"/>
              </a:rPr>
              <a:t>ZEV</a:t>
            </a:r>
            <a:r>
              <a:rPr lang="ja-JP" altLang="en-US" sz="1200" dirty="0">
                <a:latin typeface="+mn-ea"/>
              </a:rPr>
              <a:t>の割合（％）の推移</a:t>
            </a:r>
            <a:endParaRPr lang="en-US" altLang="ja-JP" sz="1200" dirty="0">
              <a:latin typeface="+mn-ea"/>
            </a:endParaRPr>
          </a:p>
        </p:txBody>
      </p:sp>
      <p:pic>
        <p:nvPicPr>
          <p:cNvPr id="25" name="図 24">
            <a:extLst>
              <a:ext uri="{FF2B5EF4-FFF2-40B4-BE49-F238E27FC236}">
                <a16:creationId xmlns:a16="http://schemas.microsoft.com/office/drawing/2014/main" id="{1BF773C9-03E9-4AA0-9F47-13E7CDFFE20A}"/>
              </a:ext>
            </a:extLst>
          </p:cNvPr>
          <p:cNvPicPr/>
          <p:nvPr/>
        </p:nvPicPr>
        <p:blipFill rotWithShape="1">
          <a:blip r:embed="rId2">
            <a:extLst>
              <a:ext uri="{28A0092B-C50C-407E-A947-70E740481C1C}">
                <a14:useLocalDpi xmlns:a14="http://schemas.microsoft.com/office/drawing/2010/main" val="0"/>
              </a:ext>
            </a:extLst>
          </a:blip>
          <a:srcRect l="11817" t="1774" r="989" b="11708"/>
          <a:stretch/>
        </p:blipFill>
        <p:spPr>
          <a:xfrm>
            <a:off x="5637475" y="1295212"/>
            <a:ext cx="3033109" cy="2075890"/>
          </a:xfrm>
          <a:prstGeom prst="rect">
            <a:avLst/>
          </a:prstGeom>
        </p:spPr>
      </p:pic>
      <p:sp>
        <p:nvSpPr>
          <p:cNvPr id="27" name="テキスト ボックス 2">
            <a:extLst>
              <a:ext uri="{FF2B5EF4-FFF2-40B4-BE49-F238E27FC236}">
                <a16:creationId xmlns:a16="http://schemas.microsoft.com/office/drawing/2014/main" id="{84A435F6-FF13-40FC-A6D9-046745F8B0FA}"/>
              </a:ext>
            </a:extLst>
          </p:cNvPr>
          <p:cNvSpPr txBox="1">
            <a:spLocks noChangeArrowheads="1"/>
          </p:cNvSpPr>
          <p:nvPr/>
        </p:nvSpPr>
        <p:spPr bwMode="auto">
          <a:xfrm>
            <a:off x="1818066" y="641131"/>
            <a:ext cx="7272032" cy="33855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lnSpc>
                <a:spcPts val="1200"/>
              </a:lnSpc>
            </a:pPr>
            <a:r>
              <a:rPr lang="ja-JP" sz="800" kern="100" dirty="0">
                <a:effectLst/>
                <a:latin typeface="+mj-ea"/>
                <a:ea typeface="+mj-ea"/>
                <a:cs typeface="Times New Roman" panose="02020603050405020304" pitchFamily="18" charset="0"/>
              </a:rPr>
              <a:t>エコカー：①電気自動車</a:t>
            </a:r>
            <a:r>
              <a:rPr lang="en-US" altLang="ja-JP" sz="800" kern="100" dirty="0">
                <a:effectLst/>
                <a:latin typeface="+mj-ea"/>
                <a:ea typeface="+mj-ea"/>
                <a:cs typeface="Times New Roman" panose="02020603050405020304" pitchFamily="18" charset="0"/>
              </a:rPr>
              <a:t>(EV)</a:t>
            </a:r>
            <a:r>
              <a:rPr lang="ja-JP" altLang="en-US" sz="800" kern="100" dirty="0">
                <a:latin typeface="+mj-ea"/>
                <a:ea typeface="+mj-ea"/>
                <a:cs typeface="Times New Roman" panose="02020603050405020304" pitchFamily="18" charset="0"/>
              </a:rPr>
              <a:t>、</a:t>
            </a:r>
            <a:r>
              <a:rPr lang="ja-JP" sz="800" kern="100" dirty="0">
                <a:effectLst/>
                <a:latin typeface="+mj-ea"/>
                <a:ea typeface="+mj-ea"/>
                <a:cs typeface="Times New Roman" panose="02020603050405020304" pitchFamily="18" charset="0"/>
              </a:rPr>
              <a:t>②プラグインハイブリッド車</a:t>
            </a:r>
            <a:r>
              <a:rPr lang="en-US" altLang="ja-JP" sz="800" kern="100" dirty="0">
                <a:effectLst/>
                <a:latin typeface="+mj-ea"/>
                <a:ea typeface="+mj-ea"/>
                <a:cs typeface="Times New Roman" panose="02020603050405020304" pitchFamily="18" charset="0"/>
              </a:rPr>
              <a:t>(PHV)</a:t>
            </a:r>
            <a:r>
              <a:rPr lang="ja-JP" altLang="en-US" sz="800" kern="100" dirty="0">
                <a:latin typeface="+mj-ea"/>
                <a:ea typeface="+mj-ea"/>
                <a:cs typeface="Times New Roman" panose="02020603050405020304" pitchFamily="18" charset="0"/>
              </a:rPr>
              <a:t>、</a:t>
            </a:r>
            <a:r>
              <a:rPr lang="ja-JP" sz="800" kern="100" dirty="0">
                <a:effectLst/>
                <a:latin typeface="+mj-ea"/>
                <a:ea typeface="+mj-ea"/>
                <a:cs typeface="Times New Roman" panose="02020603050405020304" pitchFamily="18" charset="0"/>
              </a:rPr>
              <a:t>③燃料電池車</a:t>
            </a:r>
            <a:r>
              <a:rPr lang="en-US" altLang="ja-JP" sz="800" kern="100" dirty="0">
                <a:effectLst/>
                <a:latin typeface="+mj-ea"/>
                <a:ea typeface="+mj-ea"/>
                <a:cs typeface="Times New Roman" panose="02020603050405020304" pitchFamily="18" charset="0"/>
              </a:rPr>
              <a:t>(FCV)</a:t>
            </a:r>
            <a:r>
              <a:rPr lang="ja-JP" altLang="en-US" sz="800" kern="100" dirty="0">
                <a:latin typeface="+mj-ea"/>
                <a:ea typeface="+mj-ea"/>
                <a:cs typeface="Times New Roman" panose="02020603050405020304" pitchFamily="18" charset="0"/>
              </a:rPr>
              <a:t>、</a:t>
            </a:r>
            <a:r>
              <a:rPr lang="ja-JP" sz="800" kern="100" dirty="0">
                <a:effectLst/>
                <a:latin typeface="+mj-ea"/>
                <a:ea typeface="+mj-ea"/>
                <a:cs typeface="Times New Roman" panose="02020603050405020304" pitchFamily="18" charset="0"/>
              </a:rPr>
              <a:t>④ハイブリッド車</a:t>
            </a:r>
            <a:r>
              <a:rPr lang="en-US" altLang="ja-JP" sz="800" kern="100" dirty="0">
                <a:effectLst/>
                <a:latin typeface="+mj-ea"/>
                <a:ea typeface="+mj-ea"/>
                <a:cs typeface="Times New Roman" panose="02020603050405020304" pitchFamily="18" charset="0"/>
              </a:rPr>
              <a:t>(HV)</a:t>
            </a:r>
            <a:r>
              <a:rPr lang="ja-JP" altLang="en-US" sz="800" kern="100" dirty="0">
                <a:latin typeface="+mj-ea"/>
                <a:ea typeface="+mj-ea"/>
                <a:cs typeface="Times New Roman" panose="02020603050405020304" pitchFamily="18" charset="0"/>
              </a:rPr>
              <a:t>、</a:t>
            </a:r>
            <a:r>
              <a:rPr lang="ja-JP" sz="800" kern="100" dirty="0">
                <a:effectLst/>
                <a:latin typeface="+mj-ea"/>
                <a:ea typeface="+mj-ea"/>
                <a:cs typeface="Times New Roman" panose="02020603050405020304" pitchFamily="18" charset="0"/>
              </a:rPr>
              <a:t>⑤天然ガス車、⑥クリーンディーゼル車</a:t>
            </a:r>
            <a:r>
              <a:rPr lang="ja-JP" altLang="en-US" sz="800" kern="100" dirty="0">
                <a:effectLst/>
                <a:latin typeface="+mj-ea"/>
                <a:ea typeface="+mj-ea"/>
                <a:cs typeface="Times New Roman" panose="02020603050405020304" pitchFamily="18" charset="0"/>
              </a:rPr>
              <a:t>、</a:t>
            </a:r>
            <a:r>
              <a:rPr lang="ja-JP" sz="800" kern="100" dirty="0">
                <a:effectLst/>
                <a:latin typeface="+mj-ea"/>
                <a:ea typeface="+mj-ea"/>
                <a:cs typeface="Times New Roman" panose="02020603050405020304" pitchFamily="18" charset="0"/>
              </a:rPr>
              <a:t>⑦超低燃費車</a:t>
            </a:r>
            <a:endParaRPr lang="en-US" altLang="ja-JP" sz="800" kern="100" dirty="0">
              <a:latin typeface="+mj-ea"/>
              <a:ea typeface="+mj-ea"/>
              <a:cs typeface="Times New Roman" panose="02020603050405020304" pitchFamily="18" charset="0"/>
            </a:endParaRPr>
          </a:p>
          <a:p>
            <a:pPr algn="just">
              <a:lnSpc>
                <a:spcPts val="1200"/>
              </a:lnSpc>
            </a:pPr>
            <a:r>
              <a:rPr lang="ja-JP" altLang="ja-JP" sz="800" kern="100" dirty="0">
                <a:latin typeface="+mj-ea"/>
                <a:ea typeface="+mj-ea"/>
                <a:cs typeface="Times New Roman" panose="02020603050405020304" pitchFamily="18" charset="0"/>
              </a:rPr>
              <a:t>電動車</a:t>
            </a:r>
            <a:r>
              <a:rPr lang="en-US" altLang="ja-JP" sz="800" kern="100" dirty="0">
                <a:latin typeface="+mj-ea"/>
                <a:ea typeface="+mj-ea"/>
                <a:cs typeface="Times New Roman" panose="02020603050405020304" pitchFamily="18" charset="0"/>
              </a:rPr>
              <a:t>  </a:t>
            </a:r>
            <a:r>
              <a:rPr lang="ja-JP" altLang="en-US" sz="800" kern="100" dirty="0">
                <a:latin typeface="+mj-ea"/>
                <a:ea typeface="+mj-ea"/>
                <a:cs typeface="Times New Roman" panose="02020603050405020304" pitchFamily="18" charset="0"/>
              </a:rPr>
              <a:t>：</a:t>
            </a:r>
            <a:r>
              <a:rPr lang="en-US" altLang="ja-JP" sz="800" kern="100" dirty="0">
                <a:latin typeface="+mj-ea"/>
                <a:ea typeface="+mj-ea"/>
                <a:cs typeface="Times New Roman" panose="02020603050405020304" pitchFamily="18" charset="0"/>
              </a:rPr>
              <a:t>①</a:t>
            </a:r>
            <a:r>
              <a:rPr lang="ja-JP" altLang="ja-JP" sz="800" kern="100" dirty="0">
                <a:latin typeface="+mj-ea"/>
                <a:ea typeface="+mj-ea"/>
                <a:cs typeface="Times New Roman" panose="02020603050405020304" pitchFamily="18" charset="0"/>
              </a:rPr>
              <a:t>～④ </a:t>
            </a:r>
            <a:r>
              <a:rPr lang="en-US" altLang="ja-JP" sz="800" kern="100" dirty="0">
                <a:latin typeface="+mj-ea"/>
                <a:ea typeface="+mj-ea"/>
                <a:cs typeface="Times New Roman" panose="02020603050405020304" pitchFamily="18" charset="0"/>
              </a:rPr>
              <a:t>(ZEV</a:t>
            </a:r>
            <a:r>
              <a:rPr lang="ja-JP" altLang="en-US" sz="800" kern="100" dirty="0">
                <a:latin typeface="+mj-ea"/>
                <a:ea typeface="+mj-ea"/>
                <a:cs typeface="Times New Roman" panose="02020603050405020304" pitchFamily="18" charset="0"/>
              </a:rPr>
              <a:t>は</a:t>
            </a:r>
            <a:r>
              <a:rPr lang="en-US" sz="800" kern="100" dirty="0">
                <a:effectLst/>
                <a:latin typeface="+mj-ea"/>
                <a:ea typeface="+mj-ea"/>
                <a:cs typeface="Times New Roman" panose="02020603050405020304" pitchFamily="18" charset="0"/>
              </a:rPr>
              <a:t>①</a:t>
            </a:r>
            <a:r>
              <a:rPr lang="ja-JP" sz="800" kern="100" dirty="0">
                <a:effectLst/>
                <a:latin typeface="+mj-ea"/>
                <a:ea typeface="+mj-ea"/>
                <a:cs typeface="Times New Roman" panose="02020603050405020304" pitchFamily="18" charset="0"/>
              </a:rPr>
              <a:t>～</a:t>
            </a:r>
            <a:r>
              <a:rPr lang="en-US" sz="800" kern="100" dirty="0">
                <a:effectLst/>
                <a:latin typeface="+mj-ea"/>
                <a:ea typeface="+mj-ea"/>
                <a:cs typeface="Times New Roman" panose="02020603050405020304" pitchFamily="18" charset="0"/>
              </a:rPr>
              <a:t>③)</a:t>
            </a:r>
          </a:p>
          <a:p>
            <a:pPr algn="just">
              <a:lnSpc>
                <a:spcPts val="1200"/>
              </a:lnSpc>
            </a:pP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33350" algn="just">
              <a:lnSpc>
                <a:spcPts val="1200"/>
              </a:lnSpc>
            </a:pPr>
            <a:r>
              <a:rPr lang="ja-JP" sz="900" kern="100" dirty="0">
                <a:effectLst/>
                <a:latin typeface="游明朝" panose="02020400000000000000" pitchFamily="18" charset="-128"/>
                <a:ea typeface="ＭＳ Ｐ明朝" panose="02020600040205080304"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6" name="テキスト ボックス 15"/>
          <p:cNvSpPr txBox="1"/>
          <p:nvPr/>
        </p:nvSpPr>
        <p:spPr>
          <a:xfrm>
            <a:off x="251520" y="4340289"/>
            <a:ext cx="8630593" cy="2277547"/>
          </a:xfrm>
          <a:prstGeom prst="rect">
            <a:avLst/>
          </a:prstGeom>
          <a:noFill/>
        </p:spPr>
        <p:txBody>
          <a:bodyPr wrap="square" rtlCol="0" anchor="ctr">
            <a:spAutoFit/>
          </a:bodyPr>
          <a:lstStyle/>
          <a:p>
            <a:pPr marL="36000"/>
            <a:r>
              <a:rPr lang="ja-JP" altLang="en-US" sz="1600" dirty="0">
                <a:latin typeface="+mn-ea"/>
              </a:rPr>
              <a:t>■計画・戦略</a:t>
            </a:r>
            <a:endParaRPr lang="en-US" altLang="ja-JP" sz="1600" dirty="0">
              <a:latin typeface="+mn-ea"/>
            </a:endParaRPr>
          </a:p>
          <a:p>
            <a:pPr marL="36000"/>
            <a:r>
              <a:rPr lang="ja-JP" altLang="en-US" sz="1200" dirty="0">
                <a:latin typeface="ＭＳ Ｐ明朝" panose="02020600040205080304" pitchFamily="18" charset="-128"/>
                <a:ea typeface="ＭＳ Ｐ明朝" panose="02020600040205080304" pitchFamily="18" charset="-128"/>
              </a:rPr>
              <a:t>　「大阪府地球温暖化対策実行計画」に掲げる取組指標の達成に向け、官民で「おおさか電動車普及戦略」を策定（</a:t>
            </a:r>
            <a:r>
              <a:rPr lang="en-US" altLang="ja-JP" sz="1200" dirty="0">
                <a:latin typeface="ＭＳ Ｐ明朝" panose="02020600040205080304" pitchFamily="18" charset="-128"/>
                <a:ea typeface="ＭＳ Ｐ明朝" panose="02020600040205080304" pitchFamily="18" charset="-128"/>
              </a:rPr>
              <a:t>R3</a:t>
            </a:r>
            <a:r>
              <a:rPr lang="ja-JP" altLang="en-US" sz="1200" dirty="0">
                <a:latin typeface="ＭＳ Ｐ明朝" panose="02020600040205080304" pitchFamily="18" charset="-128"/>
                <a:ea typeface="ＭＳ Ｐ明朝" panose="02020600040205080304" pitchFamily="18" charset="-128"/>
              </a:rPr>
              <a:t>年６月）。</a:t>
            </a:r>
            <a:endParaRPr lang="en-US" altLang="ja-JP" sz="1200" dirty="0">
              <a:latin typeface="ＭＳ Ｐ明朝" panose="02020600040205080304" pitchFamily="18" charset="-128"/>
              <a:ea typeface="ＭＳ Ｐ明朝" panose="02020600040205080304" pitchFamily="18" charset="-128"/>
            </a:endParaRPr>
          </a:p>
          <a:p>
            <a:pPr marL="36000">
              <a:spcBef>
                <a:spcPts val="600"/>
              </a:spcBef>
            </a:pPr>
            <a:r>
              <a:rPr lang="ja-JP" altLang="en-US" sz="1600" dirty="0">
                <a:latin typeface="+mn-ea"/>
              </a:rPr>
              <a:t>■普及方策</a:t>
            </a:r>
            <a:endParaRPr lang="en-US" altLang="ja-JP" sz="1600" dirty="0">
              <a:latin typeface="+mn-ea"/>
            </a:endParaRPr>
          </a:p>
          <a:p>
            <a:pPr marL="36000" lvl="0"/>
            <a:r>
              <a:rPr lang="ja-JP" altLang="en-US" sz="1200" dirty="0">
                <a:latin typeface="ＭＳ Ｐ明朝" panose="02020600040205080304" pitchFamily="18" charset="-128"/>
                <a:ea typeface="ＭＳ Ｐ明朝" panose="02020600040205080304" pitchFamily="18" charset="-128"/>
              </a:rPr>
              <a:t>　</a:t>
            </a:r>
            <a:r>
              <a:rPr lang="ja-JP" altLang="en-US" sz="1200" dirty="0">
                <a:solidFill>
                  <a:prstClr val="black"/>
                </a:solidFill>
                <a:latin typeface="ＭＳ Ｐ明朝" panose="02020600040205080304" pitchFamily="18" charset="-128"/>
                <a:ea typeface="ＭＳ Ｐ明朝" panose="02020600040205080304" pitchFamily="18" charset="-128"/>
              </a:rPr>
              <a:t>大阪府環境審議会の答申を踏まえ、温暖化防止条例を改正し、電動車普及のための制度を創設予定</a:t>
            </a:r>
            <a:endParaRPr lang="en-US" altLang="ja-JP" sz="1200" dirty="0">
              <a:latin typeface="ＭＳ Ｐ明朝" panose="02020600040205080304" pitchFamily="18" charset="-128"/>
              <a:ea typeface="ＭＳ Ｐ明朝" panose="02020600040205080304" pitchFamily="18" charset="-128"/>
            </a:endParaRPr>
          </a:p>
          <a:p>
            <a:pPr marL="36000"/>
            <a:r>
              <a:rPr lang="ja-JP" altLang="en-US" sz="1200" dirty="0">
                <a:latin typeface="ＭＳ Ｐ明朝" panose="02020600040205080304" pitchFamily="18" charset="-128"/>
                <a:ea typeface="ＭＳ Ｐ明朝" panose="02020600040205080304" pitchFamily="18" charset="-128"/>
              </a:rPr>
              <a:t>　  </a:t>
            </a:r>
            <a:r>
              <a:rPr lang="ja-JP" altLang="en-US" sz="1200" dirty="0">
                <a:solidFill>
                  <a:prstClr val="black"/>
                </a:solidFill>
                <a:latin typeface="ＭＳ Ｐ明朝" panose="02020600040205080304" pitchFamily="18" charset="-128"/>
                <a:ea typeface="ＭＳ Ｐ明朝" panose="02020600040205080304" pitchFamily="18" charset="-128"/>
              </a:rPr>
              <a:t>・自動車販売事業者（ディーラー）に対し、新車販売時における環境情報の説明制度や販売促進計画・実績報告制度の創設など</a:t>
            </a:r>
          </a:p>
          <a:p>
            <a:pPr marL="36000"/>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ja-JP" sz="1200" dirty="0">
                <a:solidFill>
                  <a:prstClr val="black"/>
                </a:solidFill>
                <a:latin typeface="ＭＳ Ｐ明朝" panose="02020600040205080304" pitchFamily="18" charset="-128"/>
                <a:ea typeface="ＭＳ Ｐ明朝" panose="02020600040205080304" pitchFamily="18" charset="-128"/>
              </a:rPr>
              <a:t>・エネルギー多量消費事業者・自動車使用事業者に</a:t>
            </a:r>
            <a:r>
              <a:rPr lang="ja-JP" altLang="en-US" sz="1200" dirty="0">
                <a:solidFill>
                  <a:prstClr val="black"/>
                </a:solidFill>
                <a:latin typeface="ＭＳ Ｐ明朝" panose="02020600040205080304" pitchFamily="18" charset="-128"/>
                <a:ea typeface="ＭＳ Ｐ明朝" panose="02020600040205080304" pitchFamily="18" charset="-128"/>
              </a:rPr>
              <a:t>対し、電動車</a:t>
            </a:r>
            <a:r>
              <a:rPr lang="ja-JP" altLang="ja-JP" sz="1200" dirty="0">
                <a:solidFill>
                  <a:prstClr val="black"/>
                </a:solidFill>
                <a:latin typeface="ＭＳ Ｐ明朝" panose="02020600040205080304" pitchFamily="18" charset="-128"/>
                <a:ea typeface="ＭＳ Ｐ明朝" panose="02020600040205080304" pitchFamily="18" charset="-128"/>
              </a:rPr>
              <a:t>導入・利用の促進</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36000"/>
            <a:r>
              <a:rPr lang="en-US" altLang="ja-JP" sz="1200" dirty="0">
                <a:solidFill>
                  <a:prstClr val="black"/>
                </a:solidFill>
                <a:latin typeface="ＭＳ Ｐ明朝" panose="02020600040205080304" pitchFamily="18" charset="-128"/>
                <a:ea typeface="ＭＳ Ｐ明朝" panose="02020600040205080304" pitchFamily="18" charset="-128"/>
              </a:rPr>
              <a:t>    </a:t>
            </a:r>
            <a:r>
              <a:rPr lang="ja-JP" altLang="en-US" sz="1200" dirty="0">
                <a:solidFill>
                  <a:prstClr val="black"/>
                </a:solidFill>
                <a:latin typeface="ＭＳ Ｐ明朝" panose="02020600040205080304" pitchFamily="18" charset="-128"/>
                <a:ea typeface="ＭＳ Ｐ明朝" panose="02020600040205080304" pitchFamily="18" charset="-128"/>
              </a:rPr>
              <a:t>・充電インフラ整備促進（基礎充電の代替として利用できるよう、商業施設等への充電設備の設置促進など）</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36000" lvl="0">
              <a:spcBef>
                <a:spcPts val="600"/>
              </a:spcBef>
            </a:pPr>
            <a:r>
              <a:rPr lang="ja-JP" altLang="en-US" sz="1600" dirty="0">
                <a:solidFill>
                  <a:prstClr val="black"/>
                </a:solidFill>
                <a:latin typeface="ＭＳ Ｐゴシック" panose="020B0600070205080204" pitchFamily="50" charset="-128"/>
              </a:rPr>
              <a:t>■推進体制</a:t>
            </a:r>
            <a:endParaRPr lang="en-US" altLang="ja-JP" sz="1600" dirty="0">
              <a:solidFill>
                <a:prstClr val="black"/>
              </a:solidFill>
              <a:latin typeface="ＭＳ Ｐゴシック" panose="020B0600070205080204" pitchFamily="50" charset="-128"/>
            </a:endParaRPr>
          </a:p>
          <a:p>
            <a:pPr marL="36000" lvl="0"/>
            <a:r>
              <a:rPr lang="ja-JP" altLang="en-US" sz="1200" dirty="0">
                <a:solidFill>
                  <a:prstClr val="black"/>
                </a:solidFill>
                <a:latin typeface="ＭＳ Ｐ明朝" panose="02020600040205080304" pitchFamily="18" charset="-128"/>
                <a:ea typeface="ＭＳ Ｐ明朝" panose="02020600040205080304" pitchFamily="18" charset="-128"/>
              </a:rPr>
              <a:t>　大阪エコカー協働普及サポートネット（会員数：ディーラー等</a:t>
            </a:r>
            <a:r>
              <a:rPr lang="en-US" altLang="ja-JP" sz="1200" dirty="0">
                <a:solidFill>
                  <a:prstClr val="black"/>
                </a:solidFill>
                <a:latin typeface="ＭＳ Ｐ明朝" panose="02020600040205080304" pitchFamily="18" charset="-128"/>
                <a:ea typeface="ＭＳ Ｐ明朝" panose="02020600040205080304" pitchFamily="18" charset="-128"/>
              </a:rPr>
              <a:t>79</a:t>
            </a:r>
            <a:r>
              <a:rPr lang="ja-JP" altLang="en-US" sz="1200" dirty="0">
                <a:solidFill>
                  <a:prstClr val="black"/>
                </a:solidFill>
                <a:latin typeface="ＭＳ Ｐ明朝" panose="02020600040205080304" pitchFamily="18" charset="-128"/>
                <a:ea typeface="ＭＳ Ｐ明朝" panose="02020600040205080304" pitchFamily="18" charset="-128"/>
              </a:rPr>
              <a:t>団体）について、大阪次世代自動車普及推進協議会の構成団体等にも加入してもらい、「おおさか電動車協働普及サポートネット」に再構築　（構成員の拡充）</a:t>
            </a:r>
            <a:endParaRPr lang="ja-JP" altLang="ja-JP" sz="1200" dirty="0">
              <a:solidFill>
                <a:prstClr val="black"/>
              </a:solidFill>
              <a:latin typeface="ＭＳ Ｐ明朝" panose="02020600040205080304" pitchFamily="18" charset="-128"/>
              <a:ea typeface="ＭＳ Ｐ明朝" panose="02020600040205080304" pitchFamily="18" charset="-128"/>
            </a:endParaRPr>
          </a:p>
        </p:txBody>
      </p:sp>
      <p:sp>
        <p:nvSpPr>
          <p:cNvPr id="17" name="テキスト ボックス 16">
            <a:extLst>
              <a:ext uri="{FF2B5EF4-FFF2-40B4-BE49-F238E27FC236}">
                <a16:creationId xmlns:a16="http://schemas.microsoft.com/office/drawing/2014/main" id="{78AFD362-F17E-4EB2-83CC-BBCE9B926F94}"/>
              </a:ext>
            </a:extLst>
          </p:cNvPr>
          <p:cNvSpPr txBox="1"/>
          <p:nvPr/>
        </p:nvSpPr>
        <p:spPr>
          <a:xfrm>
            <a:off x="243290" y="3939449"/>
            <a:ext cx="2489190" cy="338554"/>
          </a:xfrm>
          <a:prstGeom prst="rect">
            <a:avLst/>
          </a:prstGeom>
          <a:noFill/>
          <a:ln>
            <a:solidFill>
              <a:schemeClr val="tx1"/>
            </a:solidFill>
          </a:ln>
        </p:spPr>
        <p:txBody>
          <a:bodyPr wrap="square" rtlCol="0" anchor="ctr">
            <a:spAutoFit/>
          </a:bodyPr>
          <a:lstStyle/>
          <a:p>
            <a:r>
              <a:rPr lang="ja-JP" altLang="en-US" sz="1600" dirty="0">
                <a:latin typeface="+mn-ea"/>
              </a:rPr>
              <a:t>電動車普及に向けた取組</a:t>
            </a:r>
            <a:endParaRPr lang="en-US" altLang="ja-JP" sz="1600" dirty="0">
              <a:latin typeface="+mn-ea"/>
            </a:endParaRPr>
          </a:p>
        </p:txBody>
      </p:sp>
    </p:spTree>
    <p:extLst>
      <p:ext uri="{BB962C8B-B14F-4D97-AF65-F5344CB8AC3E}">
        <p14:creationId xmlns:p14="http://schemas.microsoft.com/office/powerpoint/2010/main" val="2015407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B6A2648-C60D-4591-BB30-69E0BC02135B}"/>
              </a:ext>
            </a:extLst>
          </p:cNvPr>
          <p:cNvPicPr>
            <a:picLocks noChangeAspect="1"/>
          </p:cNvPicPr>
          <p:nvPr/>
        </p:nvPicPr>
        <p:blipFill>
          <a:blip r:embed="rId3"/>
          <a:stretch>
            <a:fillRect/>
          </a:stretch>
        </p:blipFill>
        <p:spPr>
          <a:xfrm>
            <a:off x="323528" y="3982671"/>
            <a:ext cx="4111530" cy="2487795"/>
          </a:xfrm>
          <a:prstGeom prst="rect">
            <a:avLst/>
          </a:prstGeom>
        </p:spPr>
      </p:pic>
      <p:cxnSp>
        <p:nvCxnSpPr>
          <p:cNvPr id="6" name="直線コネクタ 5"/>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16454" y="717401"/>
            <a:ext cx="7567914" cy="3195747"/>
          </a:xfrm>
          <a:prstGeom prst="rect">
            <a:avLst/>
          </a:prstGeom>
          <a:noFill/>
        </p:spPr>
        <p:txBody>
          <a:bodyPr wrap="square" rtlCol="0">
            <a:spAutoFit/>
          </a:bodyPr>
          <a:lstStyle/>
          <a:p>
            <a:pPr marL="180000">
              <a:spcAft>
                <a:spcPts val="600"/>
              </a:spcAft>
            </a:pPr>
            <a:r>
              <a:rPr lang="ja-JP" altLang="en-US" sz="2000" dirty="0">
                <a:latin typeface="ＭＳ Ｐゴシック" panose="020B0600070205080204" pitchFamily="50" charset="-128"/>
                <a:ea typeface="ＭＳ Ｐゴシック" panose="020B0600070205080204" pitchFamily="50" charset="-128"/>
              </a:rPr>
              <a:t>○公共交通機関の利便性の向上</a:t>
            </a:r>
            <a:endParaRPr lang="en-US" altLang="ja-JP" sz="2000" dirty="0">
              <a:latin typeface="ＭＳ Ｐゴシック" panose="020B0600070205080204" pitchFamily="50" charset="-128"/>
              <a:ea typeface="ＭＳ Ｐゴシック" panose="020B0600070205080204" pitchFamily="50" charset="-128"/>
            </a:endParaRPr>
          </a:p>
          <a:p>
            <a:pPr marL="360000">
              <a:lnSpc>
                <a:spcPts val="1800"/>
              </a:lnSpc>
            </a:pPr>
            <a:r>
              <a:rPr lang="ja-JP" altLang="en-US"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・おおさか東線</a:t>
            </a:r>
            <a:r>
              <a:rPr lang="ja-JP" altLang="en-US" sz="1400" dirty="0">
                <a:latin typeface="ＭＳ Ｐ明朝" panose="02020600040205080304" pitchFamily="18" charset="-128"/>
                <a:ea typeface="ＭＳ Ｐ明朝" panose="02020600040205080304" pitchFamily="18" charset="-128"/>
              </a:rPr>
              <a:t>（新大阪～久宝寺）　</a:t>
            </a:r>
            <a:r>
              <a:rPr lang="en-US" altLang="ja-JP" sz="1400" dirty="0">
                <a:latin typeface="ＭＳ Ｐ明朝" panose="02020600040205080304" pitchFamily="18" charset="-128"/>
                <a:ea typeface="ＭＳ Ｐ明朝" panose="02020600040205080304" pitchFamily="18" charset="-128"/>
              </a:rPr>
              <a:t>H31.3.16</a:t>
            </a:r>
            <a:r>
              <a:rPr lang="ja-JP" altLang="ja-JP" sz="1400" dirty="0">
                <a:latin typeface="ＭＳ Ｐ明朝" panose="02020600040205080304" pitchFamily="18" charset="-128"/>
                <a:ea typeface="ＭＳ Ｐ明朝" panose="02020600040205080304" pitchFamily="18" charset="-128"/>
              </a:rPr>
              <a:t>全線開業（大阪外環状鉄道㈱</a:t>
            </a:r>
            <a:r>
              <a:rPr lang="ja-JP" altLang="en-US" sz="1400" dirty="0">
                <a:latin typeface="ＭＳ Ｐ明朝" panose="02020600040205080304" pitchFamily="18" charset="-128"/>
                <a:ea typeface="ＭＳ Ｐ明朝" panose="02020600040205080304" pitchFamily="18" charset="-128"/>
              </a:rPr>
              <a:t>）</a:t>
            </a:r>
            <a:endParaRPr lang="en-US" altLang="ja-JP" sz="1400" dirty="0">
              <a:latin typeface="ＭＳ Ｐ明朝" panose="02020600040205080304" pitchFamily="18" charset="-128"/>
              <a:ea typeface="ＭＳ Ｐ明朝" panose="02020600040205080304" pitchFamily="18" charset="-128"/>
            </a:endParaRPr>
          </a:p>
          <a:p>
            <a:pPr marL="360000">
              <a:lnSpc>
                <a:spcPts val="1800"/>
              </a:lnSpc>
            </a:pPr>
            <a:r>
              <a:rPr lang="ja-JP" altLang="en-US"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a:t>
            </a:r>
            <a:r>
              <a:rPr lang="ja-JP" altLang="en-US" sz="1400" dirty="0">
                <a:latin typeface="ＭＳ Ｐ明朝" panose="02020600040205080304" pitchFamily="18" charset="-128"/>
                <a:ea typeface="ＭＳ Ｐ明朝" panose="02020600040205080304" pitchFamily="18" charset="-128"/>
              </a:rPr>
              <a:t>公共車両優先システム（</a:t>
            </a:r>
            <a:r>
              <a:rPr lang="en-US" altLang="ja-JP" sz="1400" dirty="0">
                <a:latin typeface="ＭＳ Ｐ明朝" panose="02020600040205080304" pitchFamily="18" charset="-128"/>
                <a:ea typeface="ＭＳ Ｐ明朝" panose="02020600040205080304" pitchFamily="18" charset="-128"/>
              </a:rPr>
              <a:t>PTPS</a:t>
            </a:r>
            <a:r>
              <a:rPr lang="ja-JP" altLang="en-US" sz="1400" dirty="0">
                <a:latin typeface="ＭＳ Ｐ明朝" panose="02020600040205080304" pitchFamily="18" charset="-128"/>
                <a:ea typeface="ＭＳ Ｐ明朝" panose="02020600040205080304" pitchFamily="18" charset="-128"/>
              </a:rPr>
              <a:t>）の整備</a:t>
            </a:r>
            <a:r>
              <a:rPr lang="ja-JP" altLang="ja-JP" sz="1400" dirty="0">
                <a:latin typeface="ＭＳ Ｐ明朝" panose="02020600040205080304" pitchFamily="18" charset="-128"/>
                <a:ea typeface="ＭＳ Ｐ明朝" panose="02020600040205080304" pitchFamily="18" charset="-128"/>
              </a:rPr>
              <a:t>（</a:t>
            </a:r>
            <a:r>
              <a:rPr lang="ja-JP" altLang="en-US" sz="1400" dirty="0">
                <a:latin typeface="ＭＳ Ｐ明朝" panose="02020600040205080304" pitchFamily="18" charset="-128"/>
                <a:ea typeface="ＭＳ Ｐ明朝" panose="02020600040205080304" pitchFamily="18" charset="-128"/>
              </a:rPr>
              <a:t>府警　</a:t>
            </a:r>
            <a:r>
              <a:rPr lang="en-US" altLang="ja-JP" sz="1400" dirty="0">
                <a:latin typeface="ＭＳ Ｐ明朝" panose="02020600040205080304" pitchFamily="18" charset="-128"/>
                <a:ea typeface="ＭＳ Ｐ明朝" panose="02020600040205080304" pitchFamily="18" charset="-128"/>
              </a:rPr>
              <a:t>R1 13</a:t>
            </a:r>
            <a:r>
              <a:rPr lang="ja-JP" altLang="en-US" sz="1400" dirty="0">
                <a:latin typeface="ＭＳ Ｐ明朝" panose="02020600040205080304" pitchFamily="18" charset="-128"/>
                <a:ea typeface="ＭＳ Ｐ明朝" panose="02020600040205080304" pitchFamily="18" charset="-128"/>
              </a:rPr>
              <a:t>箇所、</a:t>
            </a:r>
            <a:r>
              <a:rPr lang="en-US" altLang="ja-JP" sz="1400" dirty="0">
                <a:latin typeface="ＭＳ Ｐ明朝" panose="02020600040205080304" pitchFamily="18" charset="-128"/>
                <a:ea typeface="ＭＳ Ｐ明朝" panose="02020600040205080304" pitchFamily="18" charset="-128"/>
              </a:rPr>
              <a:t>R2</a:t>
            </a:r>
            <a:r>
              <a:rPr lang="ja-JP" altLang="en-US" sz="1400" dirty="0">
                <a:latin typeface="ＭＳ Ｐ明朝" panose="02020600040205080304" pitchFamily="18" charset="-128"/>
                <a:ea typeface="ＭＳ Ｐ明朝" panose="02020600040205080304" pitchFamily="18" charset="-128"/>
              </a:rPr>
              <a:t> </a:t>
            </a:r>
            <a:r>
              <a:rPr lang="en-US" altLang="ja-JP" sz="1400" dirty="0">
                <a:latin typeface="ＭＳ Ｐ明朝" panose="02020600040205080304" pitchFamily="18" charset="-128"/>
                <a:ea typeface="ＭＳ Ｐ明朝" panose="02020600040205080304" pitchFamily="18" charset="-128"/>
              </a:rPr>
              <a:t>13</a:t>
            </a:r>
            <a:r>
              <a:rPr lang="ja-JP" altLang="en-US" sz="1400" dirty="0">
                <a:latin typeface="ＭＳ Ｐ明朝" panose="02020600040205080304" pitchFamily="18" charset="-128"/>
                <a:ea typeface="ＭＳ Ｐ明朝" panose="02020600040205080304" pitchFamily="18" charset="-128"/>
              </a:rPr>
              <a:t>箇所</a:t>
            </a:r>
            <a:r>
              <a:rPr lang="ja-JP" altLang="ja-JP" sz="1400" dirty="0">
                <a:latin typeface="ＭＳ Ｐ明朝" panose="02020600040205080304" pitchFamily="18" charset="-128"/>
                <a:ea typeface="ＭＳ Ｐ明朝" panose="02020600040205080304" pitchFamily="18" charset="-128"/>
              </a:rPr>
              <a:t>）</a:t>
            </a:r>
            <a:endParaRPr lang="en-US" altLang="ja-JP" sz="1400" dirty="0">
              <a:latin typeface="ＭＳ Ｐ明朝" panose="02020600040205080304" pitchFamily="18" charset="-128"/>
              <a:ea typeface="ＭＳ Ｐ明朝" panose="02020600040205080304" pitchFamily="18" charset="-128"/>
            </a:endParaRPr>
          </a:p>
          <a:p>
            <a:pPr marL="449263" indent="-90488">
              <a:lnSpc>
                <a:spcPts val="1800"/>
              </a:lnSpc>
            </a:pPr>
            <a:r>
              <a:rPr lang="ja-JP" altLang="en-US"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・駅前広場整備</a:t>
            </a:r>
            <a:r>
              <a:rPr lang="ja-JP" altLang="en-US" sz="1400" dirty="0">
                <a:latin typeface="ＭＳ Ｐ明朝" panose="02020600040205080304" pitchFamily="18" charset="-128"/>
                <a:ea typeface="ＭＳ Ｐ明朝" panose="02020600040205080304" pitchFamily="18" charset="-128"/>
              </a:rPr>
              <a:t>（整備中：</a:t>
            </a:r>
            <a:r>
              <a:rPr lang="en-US" altLang="ja-JP" sz="1400" dirty="0">
                <a:latin typeface="ＭＳ Ｐ明朝" panose="02020600040205080304" pitchFamily="18" charset="-128"/>
                <a:ea typeface="ＭＳ Ｐ明朝" panose="02020600040205080304" pitchFamily="18" charset="-128"/>
              </a:rPr>
              <a:t>R1</a:t>
            </a:r>
            <a:r>
              <a:rPr lang="ja-JP" altLang="en-US" sz="1400" dirty="0">
                <a:latin typeface="ＭＳ Ｐ明朝" panose="02020600040205080304" pitchFamily="18" charset="-128"/>
                <a:ea typeface="ＭＳ Ｐ明朝" panose="02020600040205080304" pitchFamily="18" charset="-128"/>
              </a:rPr>
              <a:t> ７箇所、</a:t>
            </a:r>
            <a:r>
              <a:rPr lang="en-US" altLang="ja-JP" sz="1400" dirty="0">
                <a:latin typeface="ＭＳ Ｐ明朝" panose="02020600040205080304" pitchFamily="18" charset="-128"/>
                <a:ea typeface="ＭＳ Ｐ明朝" panose="02020600040205080304" pitchFamily="18" charset="-128"/>
              </a:rPr>
              <a:t>R2</a:t>
            </a:r>
            <a:r>
              <a:rPr lang="ja-JP" altLang="en-US" sz="1400" dirty="0">
                <a:latin typeface="ＭＳ Ｐ明朝" panose="02020600040205080304" pitchFamily="18" charset="-128"/>
                <a:ea typeface="ＭＳ Ｐ明朝" panose="02020600040205080304" pitchFamily="18" charset="-128"/>
              </a:rPr>
              <a:t> ８箇所）</a:t>
            </a:r>
            <a:endParaRPr lang="en-US" altLang="ja-JP" sz="1400" dirty="0">
              <a:latin typeface="ＭＳ Ｐ明朝" panose="02020600040205080304" pitchFamily="18" charset="-128"/>
              <a:ea typeface="ＭＳ Ｐ明朝" panose="02020600040205080304" pitchFamily="18" charset="-128"/>
            </a:endParaRPr>
          </a:p>
          <a:p>
            <a:pPr marL="180000">
              <a:spcBef>
                <a:spcPts val="600"/>
              </a:spcBef>
            </a:pPr>
            <a:r>
              <a:rPr lang="ja-JP" altLang="en-US" sz="2000" dirty="0">
                <a:latin typeface="ＭＳ Ｐゴシック" panose="020B0600070205080204" pitchFamily="50" charset="-128"/>
                <a:ea typeface="ＭＳ Ｐゴシック" panose="020B0600070205080204" pitchFamily="50" charset="-128"/>
              </a:rPr>
              <a:t>○自家用自動車の使用自粛</a:t>
            </a:r>
            <a:r>
              <a:rPr lang="ja-JP" altLang="en-US" sz="2000" dirty="0">
                <a:latin typeface="ＭＳ Ｐ明朝" panose="02020600040205080304" pitchFamily="18" charset="-128"/>
                <a:ea typeface="ＭＳ Ｐ明朝" panose="02020600040205080304" pitchFamily="18" charset="-128"/>
              </a:rPr>
              <a:t>　</a:t>
            </a:r>
            <a:endParaRPr lang="en-US" altLang="ja-JP" sz="2000" dirty="0">
              <a:latin typeface="ＭＳ Ｐ明朝" panose="02020600040205080304" pitchFamily="18" charset="-128"/>
              <a:ea typeface="ＭＳ Ｐ明朝" panose="02020600040205080304" pitchFamily="18" charset="-128"/>
            </a:endParaRPr>
          </a:p>
          <a:p>
            <a:pPr marL="180000"/>
            <a:r>
              <a:rPr lang="ja-JP" altLang="en-US" sz="2000" dirty="0">
                <a:latin typeface="ＭＳ Ｐ明朝" panose="02020600040205080304" pitchFamily="18" charset="-128"/>
                <a:ea typeface="ＭＳ Ｐ明朝" panose="02020600040205080304" pitchFamily="18" charset="-128"/>
              </a:rPr>
              <a:t>　</a:t>
            </a:r>
            <a:r>
              <a:rPr lang="ja-JP" altLang="en-US"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・エコ通勤優良事業所認証制度（</a:t>
            </a:r>
            <a:r>
              <a:rPr lang="ja-JP" altLang="en-US" sz="1400" dirty="0">
                <a:latin typeface="ＭＳ Ｐ明朝" panose="02020600040205080304" pitchFamily="18" charset="-128"/>
                <a:ea typeface="ＭＳ Ｐ明朝" panose="02020600040205080304" pitchFamily="18" charset="-128"/>
              </a:rPr>
              <a:t>認証取得数：</a:t>
            </a:r>
            <a:r>
              <a:rPr lang="en-US" altLang="ja-JP" sz="1400" dirty="0">
                <a:latin typeface="ＭＳ Ｐ明朝" panose="02020600040205080304" pitchFamily="18" charset="-128"/>
                <a:ea typeface="ＭＳ Ｐ明朝" panose="02020600040205080304" pitchFamily="18" charset="-128"/>
              </a:rPr>
              <a:t>R1</a:t>
            </a:r>
            <a:r>
              <a:rPr lang="ja-JP" altLang="en-US" sz="1400" dirty="0">
                <a:latin typeface="ＭＳ Ｐ明朝" panose="02020600040205080304" pitchFamily="18" charset="-128"/>
                <a:ea typeface="ＭＳ Ｐ明朝" panose="02020600040205080304" pitchFamily="18" charset="-128"/>
              </a:rPr>
              <a:t> </a:t>
            </a:r>
            <a:r>
              <a:rPr lang="en-US" altLang="ja-JP" sz="1400" dirty="0">
                <a:latin typeface="ＭＳ Ｐ明朝" panose="02020600040205080304" pitchFamily="18" charset="-128"/>
                <a:ea typeface="ＭＳ Ｐ明朝" panose="02020600040205080304" pitchFamily="18" charset="-128"/>
              </a:rPr>
              <a:t>24</a:t>
            </a:r>
            <a:r>
              <a:rPr lang="ja-JP" altLang="en-US" sz="1400" dirty="0">
                <a:latin typeface="ＭＳ Ｐ明朝" panose="02020600040205080304" pitchFamily="18" charset="-128"/>
                <a:ea typeface="ＭＳ Ｐ明朝" panose="02020600040205080304" pitchFamily="18" charset="-128"/>
              </a:rPr>
              <a:t>事業所、</a:t>
            </a:r>
            <a:r>
              <a:rPr lang="en-US" altLang="ja-JP" sz="1400" dirty="0">
                <a:latin typeface="ＭＳ Ｐ明朝" panose="02020600040205080304" pitchFamily="18" charset="-128"/>
                <a:ea typeface="ＭＳ Ｐ明朝" panose="02020600040205080304" pitchFamily="18" charset="-128"/>
              </a:rPr>
              <a:t>R2</a:t>
            </a:r>
            <a:r>
              <a:rPr lang="ja-JP" altLang="en-US" sz="1400" dirty="0">
                <a:latin typeface="ＭＳ Ｐ明朝" panose="02020600040205080304" pitchFamily="18" charset="-128"/>
                <a:ea typeface="ＭＳ Ｐ明朝" panose="02020600040205080304" pitchFamily="18" charset="-128"/>
              </a:rPr>
              <a:t> </a:t>
            </a:r>
            <a:r>
              <a:rPr lang="en-US" altLang="ja-JP" sz="1400" dirty="0">
                <a:latin typeface="ＭＳ Ｐ明朝" panose="02020600040205080304" pitchFamily="18" charset="-128"/>
                <a:ea typeface="ＭＳ Ｐ明朝" panose="02020600040205080304" pitchFamily="18" charset="-128"/>
              </a:rPr>
              <a:t>20</a:t>
            </a:r>
            <a:r>
              <a:rPr lang="ja-JP" altLang="ja-JP" sz="1400" dirty="0">
                <a:latin typeface="ＭＳ Ｐ明朝" panose="02020600040205080304" pitchFamily="18" charset="-128"/>
                <a:ea typeface="ＭＳ Ｐ明朝" panose="02020600040205080304" pitchFamily="18" charset="-128"/>
              </a:rPr>
              <a:t>事業所）</a:t>
            </a:r>
            <a:endParaRPr lang="en-US" altLang="ja-JP" sz="1400" dirty="0">
              <a:latin typeface="ＭＳ Ｐ明朝" panose="02020600040205080304" pitchFamily="18" charset="-128"/>
              <a:ea typeface="ＭＳ Ｐ明朝" panose="02020600040205080304" pitchFamily="18" charset="-128"/>
            </a:endParaRPr>
          </a:p>
          <a:p>
            <a:pPr marL="180000">
              <a:spcBef>
                <a:spcPts val="600"/>
              </a:spcBef>
            </a:pPr>
            <a:r>
              <a:rPr lang="ja-JP" altLang="en-US" sz="2000" dirty="0">
                <a:latin typeface="ＭＳ Ｐゴシック" panose="020B0600070205080204" pitchFamily="50" charset="-128"/>
                <a:ea typeface="ＭＳ Ｐゴシック" panose="020B0600070205080204" pitchFamily="50" charset="-128"/>
              </a:rPr>
              <a:t>○歩行者・自転車利用の利便性の向上</a:t>
            </a:r>
            <a:endParaRPr lang="en-US" altLang="ja-JP" sz="2000" dirty="0">
              <a:latin typeface="ＭＳ Ｐゴシック" panose="020B0600070205080204" pitchFamily="50" charset="-128"/>
              <a:ea typeface="ＭＳ Ｐゴシック" panose="020B0600070205080204" pitchFamily="50" charset="-128"/>
            </a:endParaRPr>
          </a:p>
          <a:p>
            <a:pPr marL="539750" indent="-185738">
              <a:lnSpc>
                <a:spcPts val="1800"/>
              </a:lnSpc>
              <a:spcBef>
                <a:spcPts val="300"/>
              </a:spcBef>
            </a:pPr>
            <a:r>
              <a:rPr lang="ja-JP" altLang="en-US" sz="1400" dirty="0">
                <a:latin typeface="ＭＳ Ｐ明朝" panose="02020600040205080304" pitchFamily="18" charset="-128"/>
                <a:ea typeface="ＭＳ Ｐ明朝" panose="02020600040205080304" pitchFamily="18" charset="-128"/>
              </a:rPr>
              <a:t>　・駐輪施設の整備（</a:t>
            </a:r>
            <a:r>
              <a:rPr lang="en-US" altLang="ja-JP" sz="1400" dirty="0">
                <a:latin typeface="ＭＳ Ｐ明朝" panose="02020600040205080304" pitchFamily="18" charset="-128"/>
                <a:ea typeface="ＭＳ Ｐ明朝" panose="02020600040205080304" pitchFamily="18" charset="-128"/>
              </a:rPr>
              <a:t>R1</a:t>
            </a:r>
            <a:r>
              <a:rPr lang="ja-JP" altLang="en-US" sz="1400" dirty="0">
                <a:latin typeface="ＭＳ Ｐ明朝" panose="02020600040205080304" pitchFamily="18" charset="-128"/>
                <a:ea typeface="ＭＳ Ｐ明朝" panose="02020600040205080304" pitchFamily="18" charset="-128"/>
              </a:rPr>
              <a:t> </a:t>
            </a:r>
            <a:r>
              <a:rPr lang="en-US" altLang="ja-JP" sz="1400" dirty="0">
                <a:latin typeface="ＭＳ Ｐ明朝" panose="02020600040205080304" pitchFamily="18" charset="-128"/>
                <a:ea typeface="ＭＳ Ｐ明朝" panose="02020600040205080304" pitchFamily="18" charset="-128"/>
              </a:rPr>
              <a:t>10</a:t>
            </a:r>
            <a:r>
              <a:rPr lang="ja-JP" altLang="en-US" sz="1400" dirty="0">
                <a:latin typeface="ＭＳ Ｐ明朝" panose="02020600040205080304" pitchFamily="18" charset="-128"/>
                <a:ea typeface="ＭＳ Ｐ明朝" panose="02020600040205080304" pitchFamily="18" charset="-128"/>
              </a:rPr>
              <a:t>箇所 </a:t>
            </a:r>
            <a:r>
              <a:rPr lang="en-US" altLang="ja-JP" sz="1400" dirty="0">
                <a:latin typeface="ＭＳ Ｐ明朝" panose="02020600040205080304" pitchFamily="18" charset="-128"/>
                <a:ea typeface="ＭＳ Ｐ明朝" panose="02020600040205080304" pitchFamily="18" charset="-128"/>
              </a:rPr>
              <a:t>530</a:t>
            </a:r>
            <a:r>
              <a:rPr lang="ja-JP" altLang="en-US" sz="1400" dirty="0">
                <a:latin typeface="ＭＳ Ｐ明朝" panose="02020600040205080304" pitchFamily="18" charset="-128"/>
                <a:ea typeface="ＭＳ Ｐ明朝" panose="02020600040205080304" pitchFamily="18" charset="-128"/>
              </a:rPr>
              <a:t>台、</a:t>
            </a:r>
            <a:r>
              <a:rPr lang="en-US" altLang="ja-JP" sz="1400" dirty="0">
                <a:latin typeface="ＭＳ Ｐ明朝" panose="02020600040205080304" pitchFamily="18" charset="-128"/>
                <a:ea typeface="ＭＳ Ｐ明朝" panose="02020600040205080304" pitchFamily="18" charset="-128"/>
              </a:rPr>
              <a:t>R2</a:t>
            </a:r>
            <a:r>
              <a:rPr lang="ja-JP" altLang="en-US" sz="1400" dirty="0">
                <a:latin typeface="ＭＳ Ｐ明朝" panose="02020600040205080304" pitchFamily="18" charset="-128"/>
                <a:ea typeface="ＭＳ Ｐ明朝" panose="02020600040205080304" pitchFamily="18" charset="-128"/>
              </a:rPr>
              <a:t> ８箇所 </a:t>
            </a:r>
            <a:r>
              <a:rPr lang="en-US" altLang="ja-JP" sz="1400" dirty="0">
                <a:latin typeface="ＭＳ Ｐ明朝" panose="02020600040205080304" pitchFamily="18" charset="-128"/>
                <a:ea typeface="ＭＳ Ｐ明朝" panose="02020600040205080304" pitchFamily="18" charset="-128"/>
              </a:rPr>
              <a:t>520</a:t>
            </a:r>
            <a:r>
              <a:rPr lang="ja-JP" altLang="en-US" sz="1400" dirty="0">
                <a:latin typeface="ＭＳ Ｐ明朝" panose="02020600040205080304" pitchFamily="18" charset="-128"/>
                <a:ea typeface="ＭＳ Ｐ明朝" panose="02020600040205080304" pitchFamily="18" charset="-128"/>
              </a:rPr>
              <a:t>台）</a:t>
            </a:r>
            <a:endParaRPr lang="en-US" altLang="ja-JP" sz="1400" dirty="0">
              <a:latin typeface="ＭＳ Ｐ明朝" panose="02020600040205080304" pitchFamily="18" charset="-128"/>
              <a:ea typeface="ＭＳ Ｐ明朝" panose="02020600040205080304" pitchFamily="18" charset="-128"/>
            </a:endParaRPr>
          </a:p>
          <a:p>
            <a:pPr marL="185738">
              <a:spcBef>
                <a:spcPts val="600"/>
              </a:spcBef>
            </a:pPr>
            <a:r>
              <a:rPr lang="ja-JP" altLang="en-US" sz="2000" dirty="0">
                <a:latin typeface="ＭＳ Ｐゴシック" panose="020B0600070205080204" pitchFamily="50" charset="-128"/>
                <a:ea typeface="ＭＳ Ｐゴシック" panose="020B0600070205080204" pitchFamily="50" charset="-128"/>
              </a:rPr>
              <a:t>○物流総合効率化法の推進</a:t>
            </a:r>
            <a:r>
              <a:rPr lang="ja-JP" altLang="en-US" sz="1400" dirty="0">
                <a:latin typeface="ＭＳ Ｐ明朝" panose="02020600040205080304" pitchFamily="18" charset="-128"/>
                <a:ea typeface="ＭＳ Ｐ明朝" panose="02020600040205080304" pitchFamily="18" charset="-128"/>
              </a:rPr>
              <a:t>（近畿運輸局</a:t>
            </a:r>
            <a:r>
              <a:rPr lang="ja-JP" altLang="en-US" sz="1400" b="1" dirty="0">
                <a:latin typeface="ＭＳ Ｐ明朝" panose="02020600040205080304" pitchFamily="18" charset="-128"/>
                <a:ea typeface="ＭＳ Ｐ明朝" panose="02020600040205080304" pitchFamily="18" charset="-128"/>
              </a:rPr>
              <a:t>）</a:t>
            </a:r>
          </a:p>
          <a:p>
            <a:pPr marL="539750" indent="-185738">
              <a:lnSpc>
                <a:spcPts val="2000"/>
              </a:lnSpc>
              <a:spcBef>
                <a:spcPts val="300"/>
              </a:spcBef>
              <a:spcAft>
                <a:spcPts val="600"/>
              </a:spcAft>
            </a:pPr>
            <a:r>
              <a:rPr lang="ja-JP" altLang="en-US" sz="1400" dirty="0">
                <a:latin typeface="ＭＳ Ｐ明朝" panose="02020600040205080304" pitchFamily="18" charset="-128"/>
                <a:ea typeface="ＭＳ Ｐ明朝" panose="02020600040205080304" pitchFamily="18" charset="-128"/>
              </a:rPr>
              <a:t>　・物流拠点の集約やモーダルシフト等を推進（認定数：</a:t>
            </a:r>
            <a:r>
              <a:rPr lang="en-US" altLang="ja-JP" sz="1400" dirty="0">
                <a:latin typeface="ＭＳ Ｐ明朝" panose="02020600040205080304" pitchFamily="18" charset="-128"/>
                <a:ea typeface="ＭＳ Ｐ明朝" panose="02020600040205080304" pitchFamily="18" charset="-128"/>
              </a:rPr>
              <a:t>R1</a:t>
            </a:r>
            <a:r>
              <a:rPr lang="ja-JP" altLang="en-US" sz="1400" dirty="0">
                <a:latin typeface="ＭＳ Ｐ明朝" panose="02020600040205080304" pitchFamily="18" charset="-128"/>
                <a:ea typeface="ＭＳ Ｐ明朝" panose="02020600040205080304" pitchFamily="18" charset="-128"/>
              </a:rPr>
              <a:t> </a:t>
            </a:r>
            <a:r>
              <a:rPr lang="en-US" altLang="ja-JP" sz="1400" dirty="0">
                <a:latin typeface="ＭＳ Ｐ明朝" panose="02020600040205080304" pitchFamily="18" charset="-128"/>
                <a:ea typeface="ＭＳ Ｐ明朝" panose="02020600040205080304" pitchFamily="18" charset="-128"/>
              </a:rPr>
              <a:t>10</a:t>
            </a:r>
            <a:r>
              <a:rPr lang="ja-JP" altLang="en-US" sz="1400" dirty="0">
                <a:latin typeface="ＭＳ Ｐ明朝" panose="02020600040205080304" pitchFamily="18" charset="-128"/>
                <a:ea typeface="ＭＳ Ｐ明朝" panose="02020600040205080304" pitchFamily="18" charset="-128"/>
              </a:rPr>
              <a:t>件、</a:t>
            </a:r>
            <a:r>
              <a:rPr lang="en-US" altLang="ja-JP" sz="1400" dirty="0">
                <a:latin typeface="ＭＳ Ｐ明朝" panose="02020600040205080304" pitchFamily="18" charset="-128"/>
                <a:ea typeface="ＭＳ Ｐ明朝" panose="02020600040205080304" pitchFamily="18" charset="-128"/>
              </a:rPr>
              <a:t>R2</a:t>
            </a:r>
            <a:r>
              <a:rPr lang="ja-JP" altLang="en-US" sz="1400" dirty="0">
                <a:latin typeface="ＭＳ Ｐ明朝" panose="02020600040205080304" pitchFamily="18" charset="-128"/>
                <a:ea typeface="ＭＳ Ｐ明朝" panose="02020600040205080304" pitchFamily="18" charset="-128"/>
              </a:rPr>
              <a:t> １件）</a:t>
            </a:r>
            <a:endParaRPr lang="en-US" altLang="ja-JP" sz="1400"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8676456" y="6520259"/>
            <a:ext cx="442392" cy="365125"/>
          </a:xfrm>
        </p:spPr>
        <p:txBody>
          <a:bodyPr/>
          <a:lstStyle/>
          <a:p>
            <a:fld id="{DE2F8A21-8B7F-4E81-A1D6-B63D9660F4C6}" type="slidenum">
              <a:rPr kumimoji="1" lang="ja-JP" altLang="en-US" smtClean="0"/>
              <a:pPr/>
              <a:t>6</a:t>
            </a:fld>
            <a:endParaRPr kumimoji="1" lang="ja-JP" altLang="en-US" dirty="0"/>
          </a:p>
        </p:txBody>
      </p:sp>
      <p:sp>
        <p:nvSpPr>
          <p:cNvPr id="8" name="テキスト ボックス 7"/>
          <p:cNvSpPr txBox="1"/>
          <p:nvPr/>
        </p:nvSpPr>
        <p:spPr>
          <a:xfrm>
            <a:off x="2268953" y="150532"/>
            <a:ext cx="4157700" cy="461665"/>
          </a:xfrm>
          <a:prstGeom prst="rect">
            <a:avLst/>
          </a:prstGeom>
          <a:noFill/>
        </p:spPr>
        <p:txBody>
          <a:bodyPr wrap="square" rtlCol="0" anchor="ctr" anchorCtr="0">
            <a:noAutofit/>
          </a:bodyPr>
          <a:lstStyle/>
          <a:p>
            <a:pPr algn="ctr" fontAlgn="t"/>
            <a:r>
              <a:rPr lang="ja-JP" altLang="en-US" sz="2400" dirty="0">
                <a:latin typeface="+mn-ea"/>
              </a:rPr>
              <a:t>５．</a:t>
            </a:r>
            <a:r>
              <a:rPr lang="ja-JP" altLang="ja-JP" sz="2400" dirty="0">
                <a:latin typeface="+mn-ea"/>
              </a:rPr>
              <a:t>交通需要の調整・低減</a:t>
            </a:r>
          </a:p>
        </p:txBody>
      </p:sp>
      <p:sp>
        <p:nvSpPr>
          <p:cNvPr id="10" name="テキスト ボックス 9"/>
          <p:cNvSpPr txBox="1"/>
          <p:nvPr/>
        </p:nvSpPr>
        <p:spPr>
          <a:xfrm>
            <a:off x="1588" y="148570"/>
            <a:ext cx="2124744" cy="400110"/>
          </a:xfrm>
          <a:prstGeom prst="rect">
            <a:avLst/>
          </a:prstGeom>
          <a:noFill/>
        </p:spPr>
        <p:txBody>
          <a:bodyPr wrap="square" rtlCol="0">
            <a:spAutoFit/>
          </a:bodyPr>
          <a:lstStyle/>
          <a:p>
            <a:r>
              <a:rPr lang="ja-JP" altLang="en-US" sz="2000" dirty="0">
                <a:latin typeface="+mn-ea"/>
              </a:rPr>
              <a:t>＜取組状況＞</a:t>
            </a:r>
            <a:endParaRPr kumimoji="1" lang="ja-JP" altLang="en-US" sz="2000" dirty="0">
              <a:latin typeface="+mn-ea"/>
            </a:endParaRPr>
          </a:p>
        </p:txBody>
      </p:sp>
      <p:sp>
        <p:nvSpPr>
          <p:cNvPr id="16" name="テキスト ボックス 15"/>
          <p:cNvSpPr txBox="1"/>
          <p:nvPr/>
        </p:nvSpPr>
        <p:spPr>
          <a:xfrm>
            <a:off x="2490183" y="6611779"/>
            <a:ext cx="2528415" cy="246221"/>
          </a:xfrm>
          <a:prstGeom prst="rect">
            <a:avLst/>
          </a:prstGeom>
          <a:noFill/>
        </p:spPr>
        <p:txBody>
          <a:bodyPr wrap="square" rtlCol="0">
            <a:spAutoFit/>
          </a:bodyPr>
          <a:lstStyle/>
          <a:p>
            <a:r>
              <a:rPr lang="ja-JP" altLang="en-US" sz="1000" dirty="0"/>
              <a:t>（出典）貨物地域流動調査（国土交通省）</a:t>
            </a:r>
            <a:endParaRPr lang="ja-JP" altLang="ja-JP" sz="1000" dirty="0"/>
          </a:p>
        </p:txBody>
      </p:sp>
      <p:sp>
        <p:nvSpPr>
          <p:cNvPr id="17" name="テキスト ボックス 16"/>
          <p:cNvSpPr txBox="1"/>
          <p:nvPr/>
        </p:nvSpPr>
        <p:spPr>
          <a:xfrm>
            <a:off x="908369" y="6329153"/>
            <a:ext cx="3163628" cy="307777"/>
          </a:xfrm>
          <a:prstGeom prst="rect">
            <a:avLst/>
          </a:prstGeom>
          <a:noFill/>
        </p:spPr>
        <p:txBody>
          <a:bodyPr wrap="square" rtlCol="0">
            <a:spAutoFit/>
          </a:bodyPr>
          <a:lstStyle/>
          <a:p>
            <a:r>
              <a:rPr lang="ja-JP" altLang="en-US" sz="1400" dirty="0"/>
              <a:t>輸送機関別の貨物流動量（府域）</a:t>
            </a:r>
            <a:endParaRPr lang="en-US" altLang="ja-JP" sz="1400" dirty="0"/>
          </a:p>
        </p:txBody>
      </p:sp>
      <p:pic>
        <p:nvPicPr>
          <p:cNvPr id="5" name="図 4">
            <a:extLst>
              <a:ext uri="{FF2B5EF4-FFF2-40B4-BE49-F238E27FC236}">
                <a16:creationId xmlns:a16="http://schemas.microsoft.com/office/drawing/2014/main" id="{65162644-FBDB-4388-9209-00AC20DADA8C}"/>
              </a:ext>
            </a:extLst>
          </p:cNvPr>
          <p:cNvPicPr>
            <a:picLocks noChangeAspect="1"/>
          </p:cNvPicPr>
          <p:nvPr/>
        </p:nvPicPr>
        <p:blipFill>
          <a:blip r:embed="rId4"/>
          <a:stretch>
            <a:fillRect/>
          </a:stretch>
        </p:blipFill>
        <p:spPr>
          <a:xfrm>
            <a:off x="5586602" y="4214815"/>
            <a:ext cx="3167096" cy="1230410"/>
          </a:xfrm>
          <a:prstGeom prst="rect">
            <a:avLst/>
          </a:prstGeom>
        </p:spPr>
      </p:pic>
      <p:sp>
        <p:nvSpPr>
          <p:cNvPr id="15" name="テキスト ボックス 14">
            <a:extLst>
              <a:ext uri="{FF2B5EF4-FFF2-40B4-BE49-F238E27FC236}">
                <a16:creationId xmlns:a16="http://schemas.microsoft.com/office/drawing/2014/main" id="{6111F304-F4DF-4CB5-97D4-080632669F3B}"/>
              </a:ext>
            </a:extLst>
          </p:cNvPr>
          <p:cNvSpPr txBox="1"/>
          <p:nvPr/>
        </p:nvSpPr>
        <p:spPr>
          <a:xfrm>
            <a:off x="5628492" y="5580869"/>
            <a:ext cx="3538736" cy="553998"/>
          </a:xfrm>
          <a:prstGeom prst="rect">
            <a:avLst/>
          </a:prstGeom>
          <a:noFill/>
        </p:spPr>
        <p:txBody>
          <a:bodyPr wrap="square" rtlCol="0">
            <a:spAutoFit/>
          </a:bodyPr>
          <a:lstStyle/>
          <a:p>
            <a:r>
              <a:rPr lang="ja-JP" altLang="en-US" sz="1600" dirty="0"/>
              <a:t>　全長</a:t>
            </a:r>
            <a:r>
              <a:rPr lang="en-US" altLang="ja-JP" sz="1600" dirty="0"/>
              <a:t>21m</a:t>
            </a:r>
            <a:r>
              <a:rPr lang="ja-JP" altLang="en-US" sz="1600" dirty="0"/>
              <a:t>のフルトレーラー</a:t>
            </a:r>
            <a:endParaRPr lang="en-US" altLang="ja-JP" sz="1600" dirty="0"/>
          </a:p>
          <a:p>
            <a:r>
              <a:rPr lang="ja-JP" altLang="en-US" sz="1400" dirty="0"/>
              <a:t>→　トラックの大型化による輸送効率の向上</a:t>
            </a:r>
            <a:endParaRPr lang="en-US" altLang="ja-JP" sz="1400" dirty="0"/>
          </a:p>
        </p:txBody>
      </p:sp>
      <p:sp>
        <p:nvSpPr>
          <p:cNvPr id="14" name="角丸四角形吹き出し 13"/>
          <p:cNvSpPr/>
          <p:nvPr/>
        </p:nvSpPr>
        <p:spPr>
          <a:xfrm>
            <a:off x="4242017" y="5240457"/>
            <a:ext cx="1296144" cy="769441"/>
          </a:xfrm>
          <a:prstGeom prst="wedgeRoundRectCallout">
            <a:avLst>
              <a:gd name="adj1" fmla="val -47050"/>
              <a:gd name="adj2" fmla="val -56674"/>
              <a:gd name="adj3" fmla="val 16667"/>
            </a:avLst>
          </a:prstGeom>
          <a:ln w="12700"/>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tabLst>
                <a:tab pos="2700020" algn="ctr"/>
                <a:tab pos="5400040" algn="r"/>
              </a:tabLst>
            </a:pPr>
            <a:r>
              <a:rPr lang="ja-JP" altLang="en-US" sz="1050" kern="10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　</a:t>
            </a:r>
            <a:r>
              <a:rPr lang="en-US" sz="1050" kern="10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H21</a:t>
            </a:r>
            <a:r>
              <a:rPr lang="ja-JP" sz="1050" kern="10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比で</a:t>
            </a:r>
            <a:r>
              <a:rPr lang="ja-JP" altLang="en-US" sz="1050" kern="100"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sz="1050" kern="10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自動車は</a:t>
            </a:r>
            <a:r>
              <a:rPr lang="en-US" altLang="ja-JP" sz="1050" kern="1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30</a:t>
            </a:r>
            <a:r>
              <a:rPr lang="en-US" sz="1050" kern="10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50" kern="10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減少</a:t>
            </a:r>
            <a:r>
              <a:rPr lang="ja-JP" altLang="en-US" sz="1050" kern="100"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sz="1050" kern="10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海運は</a:t>
            </a:r>
            <a:r>
              <a:rPr lang="en-US" altLang="ja-JP" sz="1050" kern="1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37</a:t>
            </a:r>
            <a:r>
              <a:rPr lang="ja-JP" sz="1050" kern="10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50" kern="10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増加</a:t>
            </a:r>
            <a:r>
              <a:rPr lang="en-US" sz="1050" kern="100" spc="11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sz="1050" kern="100" spc="11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118024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33152" y="913596"/>
            <a:ext cx="9252000" cy="4901342"/>
          </a:xfrm>
          <a:prstGeom prst="rect">
            <a:avLst/>
          </a:prstGeom>
          <a:noFill/>
        </p:spPr>
        <p:txBody>
          <a:bodyPr wrap="square" rtlCol="0">
            <a:spAutoFit/>
          </a:bodyPr>
          <a:lstStyle/>
          <a:p>
            <a:pPr marL="360000">
              <a:lnSpc>
                <a:spcPts val="2300"/>
              </a:lnSpc>
              <a:spcAft>
                <a:spcPts val="600"/>
              </a:spcAft>
            </a:pPr>
            <a:r>
              <a:rPr lang="ja-JP" altLang="en-US" sz="2000" dirty="0">
                <a:latin typeface="ＭＳ Ｐゴシック" panose="020B0600070205080204" pitchFamily="50" charset="-128"/>
                <a:ea typeface="ＭＳ Ｐゴシック" panose="020B0600070205080204" pitchFamily="50" charset="-128"/>
              </a:rPr>
              <a:t>○</a:t>
            </a:r>
            <a:r>
              <a:rPr lang="ja-JP" altLang="ja-JP" sz="2000" dirty="0">
                <a:latin typeface="ＭＳ Ｐゴシック" panose="020B0600070205080204" pitchFamily="50" charset="-128"/>
                <a:ea typeface="ＭＳ Ｐゴシック" panose="020B0600070205080204" pitchFamily="50" charset="-128"/>
              </a:rPr>
              <a:t>高速道路の整備</a:t>
            </a:r>
            <a:r>
              <a:rPr lang="ja-JP" altLang="ja-JP" sz="1400" dirty="0">
                <a:latin typeface="ＭＳ Ｐ明朝" panose="02020600040205080304" pitchFamily="18" charset="-128"/>
                <a:ea typeface="ＭＳ Ｐ明朝" panose="02020600040205080304" pitchFamily="18" charset="-128"/>
              </a:rPr>
              <a:t>（西日本高速道路㈱、阪神高速道路㈱、府、関係市）</a:t>
            </a:r>
          </a:p>
          <a:p>
            <a:pPr marL="719138">
              <a:lnSpc>
                <a:spcPts val="2000"/>
              </a:lnSpc>
            </a:pPr>
            <a:r>
              <a:rPr lang="ja-JP" altLang="ja-JP" sz="1400" dirty="0">
                <a:latin typeface="ＭＳ Ｐ明朝" panose="02020600040205080304" pitchFamily="18" charset="-128"/>
                <a:ea typeface="ＭＳ Ｐ明朝" panose="02020600040205080304" pitchFamily="18" charset="-128"/>
              </a:rPr>
              <a:t>新名神高速道路</a:t>
            </a:r>
            <a:r>
              <a:rPr lang="ja-JP" altLang="en-US" sz="1400" dirty="0">
                <a:latin typeface="ＭＳ Ｐ明朝" panose="02020600040205080304" pitchFamily="18" charset="-128"/>
                <a:ea typeface="ＭＳ Ｐ明朝" panose="02020600040205080304" pitchFamily="18" charset="-128"/>
              </a:rPr>
              <a:t>　（高槻～神戸）　</a:t>
            </a:r>
            <a:r>
              <a:rPr lang="en-US" altLang="ja-JP" sz="1400" dirty="0">
                <a:latin typeface="ＭＳ Ｐ明朝" panose="02020600040205080304" pitchFamily="18" charset="-128"/>
                <a:ea typeface="ＭＳ Ｐ明朝" panose="02020600040205080304" pitchFamily="18" charset="-128"/>
              </a:rPr>
              <a:t>H30.3.18</a:t>
            </a:r>
            <a:r>
              <a:rPr lang="ja-JP" altLang="en-US" sz="1400" dirty="0">
                <a:latin typeface="ＭＳ Ｐ明朝" panose="02020600040205080304" pitchFamily="18" charset="-128"/>
                <a:ea typeface="ＭＳ Ｐ明朝" panose="02020600040205080304" pitchFamily="18" charset="-128"/>
              </a:rPr>
              <a:t>開通、（高槻～八幡）　</a:t>
            </a:r>
            <a:r>
              <a:rPr lang="en-US" altLang="ja-JP" sz="1400" dirty="0">
                <a:latin typeface="ＭＳ Ｐ明朝" panose="02020600040205080304" pitchFamily="18" charset="-128"/>
                <a:ea typeface="ＭＳ Ｐ明朝" panose="02020600040205080304" pitchFamily="18" charset="-128"/>
              </a:rPr>
              <a:t>R5</a:t>
            </a:r>
            <a:r>
              <a:rPr lang="ja-JP" altLang="en-US" sz="1400" dirty="0">
                <a:latin typeface="ＭＳ Ｐ明朝" panose="02020600040205080304" pitchFamily="18" charset="-128"/>
                <a:ea typeface="ＭＳ Ｐ明朝" panose="02020600040205080304" pitchFamily="18" charset="-128"/>
              </a:rPr>
              <a:t>完成予定</a:t>
            </a:r>
            <a:endParaRPr lang="en-US" altLang="ja-JP" sz="1400" dirty="0">
              <a:latin typeface="ＭＳ Ｐ明朝" panose="02020600040205080304" pitchFamily="18" charset="-128"/>
              <a:ea typeface="ＭＳ Ｐ明朝" panose="02020600040205080304" pitchFamily="18" charset="-128"/>
            </a:endParaRPr>
          </a:p>
          <a:p>
            <a:pPr marL="719138">
              <a:lnSpc>
                <a:spcPts val="2000"/>
              </a:lnSpc>
            </a:pPr>
            <a:r>
              <a:rPr lang="ja-JP" altLang="ja-JP" sz="1400" dirty="0">
                <a:latin typeface="ＭＳ Ｐ明朝" panose="02020600040205080304" pitchFamily="18" charset="-128"/>
                <a:ea typeface="ＭＳ Ｐ明朝" panose="02020600040205080304" pitchFamily="18" charset="-128"/>
              </a:rPr>
              <a:t>阪神高速淀川左岸線</a:t>
            </a:r>
            <a:r>
              <a:rPr lang="ja-JP" altLang="en-US" sz="1400" dirty="0">
                <a:latin typeface="ＭＳ Ｐ明朝" panose="02020600040205080304" pitchFamily="18" charset="-128"/>
                <a:ea typeface="ＭＳ Ｐ明朝" panose="02020600040205080304" pitchFamily="18" charset="-128"/>
              </a:rPr>
              <a:t>　</a:t>
            </a:r>
            <a:r>
              <a:rPr lang="en-US" altLang="ja-JP" sz="1400" dirty="0">
                <a:latin typeface="ＭＳ Ｐ明朝" panose="02020600040205080304" pitchFamily="18" charset="-128"/>
                <a:ea typeface="ＭＳ Ｐ明朝" panose="02020600040205080304" pitchFamily="18" charset="-128"/>
              </a:rPr>
              <a:t>2</a:t>
            </a:r>
            <a:r>
              <a:rPr lang="ja-JP" altLang="ja-JP" sz="1400" dirty="0">
                <a:latin typeface="ＭＳ Ｐ明朝" panose="02020600040205080304" pitchFamily="18" charset="-128"/>
                <a:ea typeface="ＭＳ Ｐ明朝" panose="02020600040205080304" pitchFamily="18" charset="-128"/>
              </a:rPr>
              <a:t>期（此花区高見～北区豊崎）</a:t>
            </a:r>
            <a:r>
              <a:rPr lang="en-US" altLang="ja-JP" sz="1400" dirty="0">
                <a:latin typeface="ＭＳ Ｐ明朝" panose="02020600040205080304" pitchFamily="18" charset="-128"/>
                <a:ea typeface="ＭＳ Ｐ明朝" panose="02020600040205080304" pitchFamily="18" charset="-128"/>
              </a:rPr>
              <a:t>R</a:t>
            </a:r>
            <a:r>
              <a:rPr lang="ja-JP" altLang="en-US" sz="1400" dirty="0">
                <a:latin typeface="ＭＳ Ｐ明朝" panose="02020600040205080304" pitchFamily="18" charset="-128"/>
                <a:ea typeface="ＭＳ Ｐ明朝" panose="02020600040205080304" pitchFamily="18" charset="-128"/>
              </a:rPr>
              <a:t>８完成予定</a:t>
            </a:r>
            <a:endParaRPr lang="en-US" altLang="ja-JP" sz="1400" dirty="0">
              <a:latin typeface="ＭＳ Ｐ明朝" panose="02020600040205080304" pitchFamily="18" charset="-128"/>
              <a:ea typeface="ＭＳ Ｐ明朝" panose="02020600040205080304" pitchFamily="18" charset="-128"/>
            </a:endParaRPr>
          </a:p>
          <a:p>
            <a:pPr marL="719138">
              <a:lnSpc>
                <a:spcPts val="2000"/>
              </a:lnSpc>
            </a:pPr>
            <a:r>
              <a:rPr lang="zh-TW" altLang="en-US" sz="1400" dirty="0">
                <a:latin typeface="ＭＳ Ｐ明朝" panose="02020600040205080304" pitchFamily="18" charset="-128"/>
                <a:ea typeface="ＭＳ Ｐ明朝" panose="02020600040205080304" pitchFamily="18" charset="-128"/>
              </a:rPr>
              <a:t>阪神高速大和川線</a:t>
            </a:r>
            <a:r>
              <a:rPr lang="en-US" altLang="zh-TW" sz="1400" dirty="0">
                <a:latin typeface="ＭＳ Ｐ明朝" panose="02020600040205080304" pitchFamily="18" charset="-128"/>
                <a:ea typeface="ＭＳ Ｐ明朝" panose="02020600040205080304" pitchFamily="18" charset="-128"/>
              </a:rPr>
              <a:t>  </a:t>
            </a:r>
            <a:r>
              <a:rPr lang="zh-TW" altLang="en-US" sz="1400" dirty="0">
                <a:latin typeface="ＭＳ Ｐ明朝" panose="02020600040205080304" pitchFamily="18" charset="-128"/>
                <a:ea typeface="ＭＳ Ｐ明朝" panose="02020600040205080304" pitchFamily="18" charset="-128"/>
              </a:rPr>
              <a:t>三宝</a:t>
            </a:r>
            <a:r>
              <a:rPr lang="en-US" altLang="zh-TW" sz="1400" dirty="0">
                <a:latin typeface="ＭＳ Ｐ明朝" panose="02020600040205080304" pitchFamily="18" charset="-128"/>
                <a:ea typeface="ＭＳ Ｐ明朝" panose="02020600040205080304" pitchFamily="18" charset="-128"/>
              </a:rPr>
              <a:t>JCT</a:t>
            </a:r>
            <a:r>
              <a:rPr lang="zh-TW" altLang="en-US" sz="1400" dirty="0">
                <a:latin typeface="ＭＳ Ｐ明朝" panose="02020600040205080304" pitchFamily="18" charset="-128"/>
                <a:ea typeface="ＭＳ Ｐ明朝" panose="02020600040205080304" pitchFamily="18" charset="-128"/>
              </a:rPr>
              <a:t>～鉄砲</a:t>
            </a:r>
            <a:r>
              <a:rPr lang="en-US" altLang="zh-TW" sz="1400" dirty="0">
                <a:latin typeface="ＭＳ Ｐ明朝" panose="02020600040205080304" pitchFamily="18" charset="-128"/>
                <a:ea typeface="ＭＳ Ｐ明朝" panose="02020600040205080304" pitchFamily="18" charset="-128"/>
              </a:rPr>
              <a:t>1.4km</a:t>
            </a:r>
            <a:r>
              <a:rPr lang="zh-TW" altLang="en-US" sz="1400" dirty="0">
                <a:latin typeface="ＭＳ Ｐ明朝" panose="02020600040205080304" pitchFamily="18" charset="-128"/>
                <a:ea typeface="ＭＳ Ｐ明朝" panose="02020600040205080304" pitchFamily="18" charset="-128"/>
              </a:rPr>
              <a:t>開通　</a:t>
            </a:r>
            <a:r>
              <a:rPr lang="en-US" altLang="zh-TW" sz="1400" dirty="0">
                <a:latin typeface="ＭＳ Ｐ明朝" panose="02020600040205080304" pitchFamily="18" charset="-128"/>
                <a:ea typeface="ＭＳ Ｐ明朝" panose="02020600040205080304" pitchFamily="18" charset="-128"/>
              </a:rPr>
              <a:t>R2.3.29</a:t>
            </a:r>
            <a:r>
              <a:rPr lang="zh-TW" altLang="en-US" sz="1400" dirty="0">
                <a:latin typeface="ＭＳ Ｐ明朝" panose="02020600040205080304" pitchFamily="18" charset="-128"/>
                <a:ea typeface="ＭＳ Ｐ明朝" panose="02020600040205080304" pitchFamily="18" charset="-128"/>
              </a:rPr>
              <a:t>完成</a:t>
            </a:r>
            <a:endParaRPr lang="en-US" altLang="ja-JP" sz="1400" dirty="0">
              <a:latin typeface="ＭＳ Ｐ明朝" panose="02020600040205080304" pitchFamily="18" charset="-128"/>
              <a:ea typeface="ＭＳ Ｐ明朝" panose="02020600040205080304" pitchFamily="18" charset="-128"/>
            </a:endParaRPr>
          </a:p>
          <a:p>
            <a:pPr marL="360000">
              <a:lnSpc>
                <a:spcPts val="2300"/>
              </a:lnSpc>
              <a:spcBef>
                <a:spcPts val="1200"/>
              </a:spcBef>
              <a:spcAft>
                <a:spcPts val="600"/>
              </a:spcAft>
            </a:pPr>
            <a:r>
              <a:rPr lang="ja-JP" altLang="en-US" sz="2000" dirty="0">
                <a:latin typeface="ＭＳ Ｐゴシック" panose="020B0600070205080204" pitchFamily="50" charset="-128"/>
                <a:ea typeface="ＭＳ Ｐゴシック" panose="020B0600070205080204" pitchFamily="50" charset="-128"/>
              </a:rPr>
              <a:t>○</a:t>
            </a:r>
            <a:r>
              <a:rPr lang="ja-JP" altLang="ja-JP" sz="2000" dirty="0">
                <a:latin typeface="ＭＳ Ｐゴシック" panose="020B0600070205080204" pitchFamily="50" charset="-128"/>
                <a:ea typeface="ＭＳ Ｐゴシック" panose="020B0600070205080204" pitchFamily="50" charset="-128"/>
              </a:rPr>
              <a:t>バイパスの整備</a:t>
            </a:r>
            <a:r>
              <a:rPr lang="ja-JP" altLang="ja-JP" sz="1400" dirty="0">
                <a:latin typeface="ＭＳ Ｐ明朝" panose="02020600040205080304" pitchFamily="18" charset="-128"/>
                <a:ea typeface="ＭＳ Ｐ明朝" panose="02020600040205080304" pitchFamily="18" charset="-128"/>
              </a:rPr>
              <a:t>（近畿地方整備局、府等：</a:t>
            </a:r>
            <a:r>
              <a:rPr lang="en-US" altLang="ja-JP" sz="1400" dirty="0">
                <a:latin typeface="ＭＳ Ｐ明朝" panose="02020600040205080304" pitchFamily="18" charset="-128"/>
                <a:ea typeface="ＭＳ Ｐ明朝" panose="02020600040205080304" pitchFamily="18" charset="-128"/>
              </a:rPr>
              <a:t>16</a:t>
            </a:r>
            <a:r>
              <a:rPr lang="ja-JP" altLang="ja-JP" sz="1400" dirty="0">
                <a:latin typeface="ＭＳ Ｐ明朝" panose="02020600040205080304" pitchFamily="18" charset="-128"/>
                <a:ea typeface="ＭＳ Ｐ明朝" panose="02020600040205080304" pitchFamily="18" charset="-128"/>
              </a:rPr>
              <a:t>箇所整備中）</a:t>
            </a:r>
            <a:endParaRPr lang="en-US" altLang="ja-JP" sz="1400" dirty="0">
              <a:latin typeface="ＭＳ Ｐ明朝" panose="02020600040205080304" pitchFamily="18" charset="-128"/>
              <a:ea typeface="ＭＳ Ｐ明朝" panose="02020600040205080304" pitchFamily="18" charset="-128"/>
            </a:endParaRPr>
          </a:p>
          <a:p>
            <a:pPr marL="1790700" indent="-1071563">
              <a:lnSpc>
                <a:spcPts val="1800"/>
              </a:lnSpc>
            </a:pPr>
            <a:r>
              <a:rPr lang="en-US" altLang="ja-JP" sz="1400" dirty="0">
                <a:latin typeface="ＭＳ Ｐ明朝" panose="02020600040205080304" pitchFamily="18" charset="-128"/>
                <a:ea typeface="ＭＳ Ｐ明朝" panose="02020600040205080304" pitchFamily="18" charset="-128"/>
              </a:rPr>
              <a:t>R1</a:t>
            </a:r>
            <a:r>
              <a:rPr lang="ja-JP" altLang="en-US" sz="1400" dirty="0">
                <a:latin typeface="ＭＳ Ｐ明朝" panose="02020600040205080304" pitchFamily="18" charset="-128"/>
                <a:ea typeface="ＭＳ Ｐ明朝" panose="02020600040205080304" pitchFamily="18" charset="-128"/>
              </a:rPr>
              <a:t>完了：</a:t>
            </a:r>
            <a:r>
              <a:rPr lang="zh-TW" altLang="en-US" sz="1400" dirty="0">
                <a:latin typeface="ＭＳ Ｐ明朝" panose="02020600040205080304" pitchFamily="18" charset="-128"/>
                <a:ea typeface="ＭＳ Ｐ明朝" panose="02020600040205080304" pitchFamily="18" charset="-128"/>
              </a:rPr>
              <a:t>鳳上線（堺市）</a:t>
            </a:r>
            <a:r>
              <a:rPr lang="en-US" altLang="zh-TW" sz="1400" dirty="0">
                <a:latin typeface="ＭＳ Ｐ明朝" panose="02020600040205080304" pitchFamily="18" charset="-128"/>
                <a:ea typeface="ＭＳ Ｐ明朝" panose="02020600040205080304" pitchFamily="18" charset="-128"/>
              </a:rPr>
              <a:t>1.26km</a:t>
            </a:r>
            <a:r>
              <a:rPr lang="ja-JP" altLang="en-US" sz="1400" dirty="0">
                <a:latin typeface="ＭＳ Ｐ明朝" panose="02020600040205080304" pitchFamily="18" charset="-128"/>
                <a:ea typeface="ＭＳ Ｐ明朝" panose="02020600040205080304" pitchFamily="18" charset="-128"/>
              </a:rPr>
              <a:t>、</a:t>
            </a:r>
            <a:r>
              <a:rPr lang="zh-TW" altLang="en-US" sz="1400" dirty="0">
                <a:latin typeface="ＭＳ Ｐ明朝" panose="02020600040205080304" pitchFamily="18" charset="-128"/>
                <a:ea typeface="ＭＳ Ｐ明朝" panose="02020600040205080304" pitchFamily="18" charset="-128"/>
              </a:rPr>
              <a:t>山麓線（茨木市）</a:t>
            </a:r>
            <a:r>
              <a:rPr lang="en-US" altLang="zh-TW" sz="1400" dirty="0">
                <a:latin typeface="ＭＳ Ｐ明朝" panose="02020600040205080304" pitchFamily="18" charset="-128"/>
                <a:ea typeface="ＭＳ Ｐ明朝" panose="02020600040205080304" pitchFamily="18" charset="-128"/>
              </a:rPr>
              <a:t>1.99km</a:t>
            </a:r>
            <a:endParaRPr lang="en-US" altLang="ja-JP" sz="1400" dirty="0">
              <a:latin typeface="ＭＳ Ｐ明朝" panose="02020600040205080304" pitchFamily="18" charset="-128"/>
              <a:ea typeface="ＭＳ Ｐ明朝" panose="02020600040205080304" pitchFamily="18" charset="-128"/>
            </a:endParaRPr>
          </a:p>
          <a:p>
            <a:pPr marL="1611313" indent="-900113">
              <a:lnSpc>
                <a:spcPts val="1800"/>
              </a:lnSpc>
            </a:pPr>
            <a:r>
              <a:rPr lang="ja-JP" altLang="en-US" sz="1400" dirty="0">
                <a:latin typeface="ＭＳ Ｐ明朝" panose="02020600040205080304" pitchFamily="18" charset="-128"/>
                <a:ea typeface="ＭＳ Ｐ明朝" panose="02020600040205080304" pitchFamily="18" charset="-128"/>
              </a:rPr>
              <a:t>整備中：国道</a:t>
            </a:r>
            <a:r>
              <a:rPr lang="en-US" altLang="ja-JP" sz="1400" dirty="0">
                <a:latin typeface="ＭＳ Ｐ明朝" panose="02020600040205080304" pitchFamily="18" charset="-128"/>
                <a:ea typeface="ＭＳ Ｐ明朝" panose="02020600040205080304" pitchFamily="18" charset="-128"/>
              </a:rPr>
              <a:t>163</a:t>
            </a:r>
            <a:r>
              <a:rPr lang="ja-JP" altLang="en-US" sz="1400" dirty="0">
                <a:latin typeface="ＭＳ Ｐ明朝" panose="02020600040205080304" pitchFamily="18" charset="-128"/>
                <a:ea typeface="ＭＳ Ｐ明朝" panose="02020600040205080304" pitchFamily="18" charset="-128"/>
              </a:rPr>
              <a:t>号（清滝生駒道路）、国道</a:t>
            </a:r>
            <a:r>
              <a:rPr lang="en-US" altLang="ja-JP" sz="1400" dirty="0">
                <a:latin typeface="ＭＳ Ｐ明朝" panose="02020600040205080304" pitchFamily="18" charset="-128"/>
                <a:ea typeface="ＭＳ Ｐ明朝" panose="02020600040205080304" pitchFamily="18" charset="-128"/>
              </a:rPr>
              <a:t>371</a:t>
            </a:r>
            <a:r>
              <a:rPr lang="ja-JP" altLang="en-US" sz="1400" dirty="0">
                <a:latin typeface="ＭＳ Ｐ明朝" panose="02020600040205080304" pitchFamily="18" charset="-128"/>
                <a:ea typeface="ＭＳ Ｐ明朝" panose="02020600040205080304" pitchFamily="18" charset="-128"/>
              </a:rPr>
              <a:t>号（石仏バイパス）他</a:t>
            </a:r>
          </a:p>
          <a:p>
            <a:pPr marL="360000">
              <a:lnSpc>
                <a:spcPts val="2300"/>
              </a:lnSpc>
              <a:spcBef>
                <a:spcPts val="1200"/>
              </a:spcBef>
              <a:spcAft>
                <a:spcPts val="600"/>
              </a:spcAft>
            </a:pPr>
            <a:r>
              <a:rPr lang="ja-JP" altLang="en-US" sz="2000" dirty="0">
                <a:latin typeface="ＭＳ Ｐゴシック" panose="020B0600070205080204" pitchFamily="50" charset="-128"/>
                <a:ea typeface="ＭＳ Ｐゴシック" panose="020B0600070205080204" pitchFamily="50" charset="-128"/>
              </a:rPr>
              <a:t>○連続立体交差事業</a:t>
            </a:r>
            <a:r>
              <a:rPr lang="ja-JP" altLang="ja-JP" sz="1400" dirty="0">
                <a:latin typeface="ＭＳ Ｐ明朝" panose="02020600040205080304" pitchFamily="18" charset="-128"/>
                <a:ea typeface="ＭＳ Ｐ明朝" panose="02020600040205080304" pitchFamily="18" charset="-128"/>
              </a:rPr>
              <a:t>（近畿運輸局、府等：</a:t>
            </a:r>
            <a:r>
              <a:rPr lang="en-US" altLang="ja-JP" sz="1400" dirty="0">
                <a:latin typeface="ＭＳ Ｐ明朝" panose="02020600040205080304" pitchFamily="18" charset="-128"/>
                <a:ea typeface="ＭＳ Ｐ明朝" panose="02020600040205080304" pitchFamily="18" charset="-128"/>
              </a:rPr>
              <a:t>7</a:t>
            </a:r>
            <a:r>
              <a:rPr lang="ja-JP" altLang="ja-JP" sz="1400" dirty="0">
                <a:latin typeface="ＭＳ Ｐ明朝" panose="02020600040205080304" pitchFamily="18" charset="-128"/>
                <a:ea typeface="ＭＳ Ｐ明朝" panose="02020600040205080304" pitchFamily="18" charset="-128"/>
              </a:rPr>
              <a:t>箇所整備中）</a:t>
            </a:r>
            <a:endParaRPr lang="en-US" altLang="ja-JP" sz="1400" dirty="0">
              <a:latin typeface="ＭＳ Ｐ明朝" panose="02020600040205080304" pitchFamily="18" charset="-128"/>
              <a:ea typeface="ＭＳ Ｐ明朝" panose="02020600040205080304" pitchFamily="18" charset="-128"/>
            </a:endParaRPr>
          </a:p>
          <a:p>
            <a:pPr marL="720000">
              <a:lnSpc>
                <a:spcPts val="2300"/>
              </a:lnSpc>
              <a:spcAft>
                <a:spcPts val="600"/>
              </a:spcAft>
            </a:pPr>
            <a:r>
              <a:rPr lang="ja-JP" altLang="en-US" sz="1400" dirty="0">
                <a:latin typeface="ＭＳ Ｐ明朝" panose="02020600040205080304" pitchFamily="18" charset="-128"/>
                <a:ea typeface="ＭＳ Ｐ明朝" panose="02020600040205080304" pitchFamily="18" charset="-128"/>
              </a:rPr>
              <a:t>整備中：近鉄奈良線、阪急京都線・千里線、南海本線、南海本線・高師浜線他</a:t>
            </a:r>
            <a:endParaRPr lang="en-US" altLang="ja-JP" sz="1400" dirty="0">
              <a:latin typeface="ＭＳ Ｐ明朝" panose="02020600040205080304" pitchFamily="18" charset="-128"/>
              <a:ea typeface="ＭＳ Ｐ明朝" panose="02020600040205080304" pitchFamily="18" charset="-128"/>
            </a:endParaRPr>
          </a:p>
          <a:p>
            <a:pPr marL="360000">
              <a:lnSpc>
                <a:spcPts val="2300"/>
              </a:lnSpc>
              <a:spcBef>
                <a:spcPts val="1200"/>
              </a:spcBef>
              <a:spcAft>
                <a:spcPts val="600"/>
              </a:spcAft>
            </a:pPr>
            <a:r>
              <a:rPr lang="ja-JP" altLang="en-US" sz="2000" dirty="0">
                <a:latin typeface="ＭＳ Ｐゴシック" panose="020B0600070205080204" pitchFamily="50" charset="-128"/>
                <a:ea typeface="ＭＳ Ｐゴシック" panose="020B0600070205080204" pitchFamily="50" charset="-128"/>
              </a:rPr>
              <a:t>○</a:t>
            </a:r>
            <a:r>
              <a:rPr lang="ja-JP" altLang="ja-JP" sz="2000" dirty="0">
                <a:latin typeface="ＭＳ Ｐゴシック" panose="020B0600070205080204" pitchFamily="50" charset="-128"/>
                <a:ea typeface="ＭＳ Ｐゴシック" panose="020B0600070205080204" pitchFamily="50" charset="-128"/>
              </a:rPr>
              <a:t>右左折レーン整備</a:t>
            </a:r>
            <a:r>
              <a:rPr lang="ja-JP" altLang="ja-JP" sz="1400" dirty="0">
                <a:latin typeface="ＭＳ Ｐ明朝" panose="02020600040205080304" pitchFamily="18" charset="-128"/>
                <a:ea typeface="ＭＳ Ｐ明朝" panose="02020600040205080304" pitchFamily="18" charset="-128"/>
              </a:rPr>
              <a:t>（近畿地方整備局、府等：</a:t>
            </a:r>
            <a:r>
              <a:rPr lang="en-US" altLang="ja-JP" sz="1400" dirty="0">
                <a:latin typeface="ＭＳ Ｐ明朝" panose="02020600040205080304" pitchFamily="18" charset="-128"/>
                <a:ea typeface="ＭＳ Ｐ明朝" panose="02020600040205080304" pitchFamily="18" charset="-128"/>
              </a:rPr>
              <a:t>6</a:t>
            </a:r>
            <a:r>
              <a:rPr lang="ja-JP" altLang="ja-JP" sz="1400" dirty="0">
                <a:latin typeface="ＭＳ Ｐ明朝" panose="02020600040205080304" pitchFamily="18" charset="-128"/>
                <a:ea typeface="ＭＳ Ｐ明朝" panose="02020600040205080304" pitchFamily="18" charset="-128"/>
              </a:rPr>
              <a:t>箇所整備中）</a:t>
            </a:r>
            <a:endParaRPr lang="en-US" altLang="ja-JP" sz="1400" dirty="0">
              <a:latin typeface="ＭＳ Ｐ明朝" panose="02020600040205080304" pitchFamily="18" charset="-128"/>
              <a:ea typeface="ＭＳ Ｐ明朝" panose="02020600040205080304" pitchFamily="18" charset="-128"/>
            </a:endParaRPr>
          </a:p>
          <a:p>
            <a:pPr marL="720000">
              <a:lnSpc>
                <a:spcPts val="2000"/>
              </a:lnSpc>
            </a:pPr>
            <a:r>
              <a:rPr lang="en-US" altLang="ja-JP" sz="1400" dirty="0">
                <a:latin typeface="ＭＳ Ｐ明朝" panose="02020600040205080304" pitchFamily="18" charset="-128"/>
                <a:ea typeface="ＭＳ Ｐ明朝" panose="02020600040205080304" pitchFamily="18" charset="-128"/>
              </a:rPr>
              <a:t>R1</a:t>
            </a:r>
            <a:r>
              <a:rPr lang="ja-JP" altLang="en-US" sz="1400" dirty="0">
                <a:latin typeface="ＭＳ Ｐ明朝" panose="02020600040205080304" pitchFamily="18" charset="-128"/>
                <a:ea typeface="ＭＳ Ｐ明朝" panose="02020600040205080304" pitchFamily="18" charset="-128"/>
              </a:rPr>
              <a:t>完了：府道箕面摂津線（山田北交差点）（府）</a:t>
            </a:r>
            <a:endParaRPr lang="en-US" altLang="ja-JP" sz="1400" dirty="0">
              <a:latin typeface="ＭＳ Ｐ明朝" panose="02020600040205080304" pitchFamily="18" charset="-128"/>
              <a:ea typeface="ＭＳ Ｐ明朝" panose="02020600040205080304" pitchFamily="18" charset="-128"/>
            </a:endParaRPr>
          </a:p>
          <a:p>
            <a:pPr marL="720000">
              <a:lnSpc>
                <a:spcPts val="2000"/>
              </a:lnSpc>
            </a:pPr>
            <a:r>
              <a:rPr lang="ja-JP" altLang="en-US" sz="1400" dirty="0">
                <a:latin typeface="ＭＳ Ｐ明朝" panose="02020600040205080304" pitchFamily="18" charset="-128"/>
                <a:ea typeface="ＭＳ Ｐ明朝" panose="02020600040205080304" pitchFamily="18" charset="-128"/>
              </a:rPr>
              <a:t>整備中：</a:t>
            </a:r>
            <a:r>
              <a:rPr lang="ja-JP" altLang="ja-JP" sz="1400" dirty="0">
                <a:latin typeface="ＭＳ Ｐ明朝" panose="02020600040205080304" pitchFamily="18" charset="-128"/>
                <a:ea typeface="ＭＳ Ｐ明朝" panose="02020600040205080304" pitchFamily="18" charset="-128"/>
              </a:rPr>
              <a:t>国道</a:t>
            </a:r>
            <a:r>
              <a:rPr lang="en-US" altLang="ja-JP" sz="1400" dirty="0">
                <a:latin typeface="ＭＳ Ｐ明朝" panose="02020600040205080304" pitchFamily="18" charset="-128"/>
                <a:ea typeface="ＭＳ Ｐ明朝" panose="02020600040205080304" pitchFamily="18" charset="-128"/>
              </a:rPr>
              <a:t>171</a:t>
            </a:r>
            <a:r>
              <a:rPr lang="ja-JP" altLang="ja-JP" sz="1400" dirty="0">
                <a:latin typeface="ＭＳ Ｐ明朝" panose="02020600040205080304" pitchFamily="18" charset="-128"/>
                <a:ea typeface="ＭＳ Ｐ明朝" panose="02020600040205080304" pitchFamily="18" charset="-128"/>
              </a:rPr>
              <a:t>号</a:t>
            </a:r>
            <a:r>
              <a:rPr lang="ja-JP" altLang="en-US" sz="1400" dirty="0">
                <a:latin typeface="ＭＳ Ｐ明朝" panose="02020600040205080304" pitchFamily="18" charset="-128"/>
                <a:ea typeface="ＭＳ Ｐ明朝" panose="02020600040205080304" pitchFamily="18" charset="-128"/>
              </a:rPr>
              <a:t>（野田、大畑町、冨田丘町西</a:t>
            </a:r>
            <a:r>
              <a:rPr lang="ja-JP" altLang="ja-JP" sz="1400" dirty="0">
                <a:latin typeface="ＭＳ Ｐ明朝" panose="02020600040205080304" pitchFamily="18" charset="-128"/>
                <a:ea typeface="ＭＳ Ｐ明朝" panose="02020600040205080304" pitchFamily="18" charset="-128"/>
              </a:rPr>
              <a:t>交差点</a:t>
            </a:r>
            <a:r>
              <a:rPr lang="ja-JP" altLang="en-US" sz="1400" dirty="0">
                <a:latin typeface="ＭＳ Ｐ明朝" panose="02020600040205080304" pitchFamily="18" charset="-128"/>
                <a:ea typeface="ＭＳ Ｐ明朝" panose="02020600040205080304" pitchFamily="18" charset="-128"/>
              </a:rPr>
              <a:t>）他</a:t>
            </a:r>
            <a:endParaRPr lang="en-US" altLang="ja-JP" sz="1400" dirty="0">
              <a:latin typeface="ＭＳ Ｐ明朝" panose="02020600040205080304" pitchFamily="18" charset="-128"/>
              <a:ea typeface="ＭＳ Ｐ明朝" panose="02020600040205080304" pitchFamily="18" charset="-128"/>
            </a:endParaRPr>
          </a:p>
          <a:p>
            <a:pPr marL="360000">
              <a:lnSpc>
                <a:spcPts val="2300"/>
              </a:lnSpc>
              <a:spcBef>
                <a:spcPts val="600"/>
              </a:spcBef>
            </a:pPr>
            <a:r>
              <a:rPr lang="ja-JP" altLang="en-US" sz="2000" dirty="0">
                <a:latin typeface="ＭＳ Ｐゴシック" panose="020B0600070205080204" pitchFamily="50" charset="-128"/>
                <a:ea typeface="ＭＳ Ｐゴシック" panose="020B0600070205080204" pitchFamily="50" charset="-128"/>
              </a:rPr>
              <a:t>○環境ロードプライシング（</a:t>
            </a:r>
            <a:r>
              <a:rPr lang="en-US" altLang="ja-JP" sz="2000" dirty="0">
                <a:latin typeface="ＭＳ Ｐゴシック" panose="020B0600070205080204" pitchFamily="50" charset="-128"/>
                <a:ea typeface="ＭＳ Ｐゴシック" panose="020B0600070205080204" pitchFamily="50" charset="-128"/>
              </a:rPr>
              <a:t>5</a:t>
            </a:r>
            <a:r>
              <a:rPr lang="ja-JP" altLang="en-US" sz="2000" dirty="0">
                <a:latin typeface="ＭＳ Ｐゴシック" panose="020B0600070205080204" pitchFamily="50" charset="-128"/>
                <a:ea typeface="ＭＳ Ｐゴシック" panose="020B0600070205080204" pitchFamily="50" charset="-128"/>
              </a:rPr>
              <a:t>号湾岸線）</a:t>
            </a:r>
            <a:r>
              <a:rPr lang="ja-JP" altLang="en-US" sz="1400" dirty="0">
                <a:latin typeface="ＭＳ Ｐ明朝" panose="02020600040205080304" pitchFamily="18" charset="-128"/>
                <a:ea typeface="ＭＳ Ｐ明朝" panose="02020600040205080304" pitchFamily="18" charset="-128"/>
              </a:rPr>
              <a:t>（阪神高速道路㈱）</a:t>
            </a:r>
            <a:endParaRPr lang="en-US" altLang="ja-JP" sz="1400" dirty="0">
              <a:latin typeface="ＭＳ Ｐ明朝" panose="02020600040205080304" pitchFamily="18" charset="-128"/>
              <a:ea typeface="ＭＳ Ｐ明朝" panose="02020600040205080304" pitchFamily="18" charset="-128"/>
            </a:endParaRPr>
          </a:p>
          <a:p>
            <a:pPr marL="360000">
              <a:lnSpc>
                <a:spcPts val="2300"/>
              </a:lnSpc>
              <a:spcBef>
                <a:spcPts val="600"/>
              </a:spcBef>
            </a:pPr>
            <a:r>
              <a:rPr lang="ja-JP" altLang="en-US" sz="1600" dirty="0">
                <a:latin typeface="ＭＳ Ｐ明朝" panose="02020600040205080304" pitchFamily="18" charset="-128"/>
                <a:ea typeface="ＭＳ Ｐ明朝" panose="02020600040205080304" pitchFamily="18" charset="-128"/>
              </a:rPr>
              <a:t>　</a:t>
            </a:r>
            <a:r>
              <a:rPr lang="ja-JP" altLang="en-US" sz="1400" dirty="0">
                <a:latin typeface="ＭＳ Ｐ明朝" panose="02020600040205080304" pitchFamily="18" charset="-128"/>
                <a:ea typeface="ＭＳ Ｐ明朝" panose="02020600040205080304" pitchFamily="18" charset="-128"/>
              </a:rPr>
              <a:t>　　</a:t>
            </a:r>
            <a:r>
              <a:rPr lang="en-US" altLang="ja-JP" sz="1400" dirty="0">
                <a:latin typeface="ＭＳ Ｐ明朝" panose="02020600040205080304" pitchFamily="18" charset="-128"/>
                <a:ea typeface="ＭＳ Ｐ明朝" panose="02020600040205080304" pitchFamily="18" charset="-128"/>
              </a:rPr>
              <a:t>5</a:t>
            </a:r>
            <a:r>
              <a:rPr lang="ja-JP" altLang="en-US" sz="1400" dirty="0">
                <a:latin typeface="ＭＳ Ｐ明朝" panose="02020600040205080304" pitchFamily="18" charset="-128"/>
                <a:ea typeface="ＭＳ Ｐ明朝" panose="02020600040205080304" pitchFamily="18" charset="-128"/>
              </a:rPr>
              <a:t>号湾岸線「六甲アイランド北」</a:t>
            </a:r>
            <a:r>
              <a:rPr lang="en-US" altLang="ja-JP" sz="1400" dirty="0">
                <a:latin typeface="ＭＳ Ｐ明朝" panose="02020600040205080304" pitchFamily="18" charset="-128"/>
                <a:ea typeface="ＭＳ Ｐ明朝" panose="02020600040205080304" pitchFamily="18" charset="-128"/>
              </a:rPr>
              <a:t>〜</a:t>
            </a:r>
            <a:r>
              <a:rPr lang="ja-JP" altLang="en-US" sz="1400" dirty="0">
                <a:latin typeface="ＭＳ Ｐ明朝" panose="02020600040205080304" pitchFamily="18" charset="-128"/>
                <a:ea typeface="ＭＳ Ｐ明朝" panose="02020600040205080304" pitchFamily="18" charset="-128"/>
              </a:rPr>
              <a:t>「天保山」の区間。対象車両で原則３割引</a:t>
            </a:r>
            <a:endParaRPr lang="ja-JP" altLang="ja-JP" sz="1400"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8676456" y="6520259"/>
            <a:ext cx="442392" cy="365125"/>
          </a:xfrm>
        </p:spPr>
        <p:txBody>
          <a:bodyPr/>
          <a:lstStyle/>
          <a:p>
            <a:fld id="{DE2F8A21-8B7F-4E81-A1D6-B63D9660F4C6}" type="slidenum">
              <a:rPr kumimoji="1" lang="ja-JP" altLang="en-US" smtClean="0"/>
              <a:pPr/>
              <a:t>7</a:t>
            </a:fld>
            <a:endParaRPr kumimoji="1" lang="ja-JP" altLang="en-US" dirty="0"/>
          </a:p>
        </p:txBody>
      </p:sp>
      <p:sp>
        <p:nvSpPr>
          <p:cNvPr id="8" name="テキスト ボックス 7"/>
          <p:cNvSpPr txBox="1"/>
          <p:nvPr/>
        </p:nvSpPr>
        <p:spPr>
          <a:xfrm>
            <a:off x="2627784" y="131890"/>
            <a:ext cx="2915816" cy="461665"/>
          </a:xfrm>
          <a:prstGeom prst="rect">
            <a:avLst/>
          </a:prstGeom>
          <a:noFill/>
        </p:spPr>
        <p:txBody>
          <a:bodyPr wrap="square" rtlCol="0">
            <a:spAutoFit/>
          </a:bodyPr>
          <a:lstStyle/>
          <a:p>
            <a:pPr algn="ctr">
              <a:spcBef>
                <a:spcPts val="600"/>
              </a:spcBef>
            </a:pPr>
            <a:r>
              <a:rPr lang="ja-JP" altLang="en-US" sz="2400" kern="100" dirty="0"/>
              <a:t>６</a:t>
            </a:r>
            <a:r>
              <a:rPr lang="ja-JP" altLang="en-US" sz="2400" dirty="0"/>
              <a:t>．</a:t>
            </a:r>
            <a:r>
              <a:rPr lang="ja-JP" altLang="ja-JP" sz="2400" dirty="0"/>
              <a:t>交通流対策</a:t>
            </a:r>
            <a:endParaRPr lang="en-US" altLang="ja-JP" sz="2400" kern="100" dirty="0"/>
          </a:p>
        </p:txBody>
      </p:sp>
      <p:sp>
        <p:nvSpPr>
          <p:cNvPr id="10" name="テキスト ボックス 9"/>
          <p:cNvSpPr txBox="1"/>
          <p:nvPr/>
        </p:nvSpPr>
        <p:spPr>
          <a:xfrm>
            <a:off x="1588" y="148570"/>
            <a:ext cx="2124744" cy="400110"/>
          </a:xfrm>
          <a:prstGeom prst="rect">
            <a:avLst/>
          </a:prstGeom>
          <a:noFill/>
        </p:spPr>
        <p:txBody>
          <a:bodyPr wrap="square" rtlCol="0">
            <a:spAutoFit/>
          </a:bodyPr>
          <a:lstStyle/>
          <a:p>
            <a:r>
              <a:rPr lang="ja-JP" altLang="en-US" sz="2000" dirty="0">
                <a:latin typeface="+mn-ea"/>
              </a:rPr>
              <a:t>＜取組状況＞</a:t>
            </a:r>
            <a:endParaRPr kumimoji="1" lang="ja-JP" altLang="en-US" sz="2000" dirty="0">
              <a:latin typeface="+mn-ea"/>
            </a:endParaRPr>
          </a:p>
        </p:txBody>
      </p:sp>
      <p:pic>
        <p:nvPicPr>
          <p:cNvPr id="3" name="図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93694" y="956214"/>
            <a:ext cx="2338486" cy="1795875"/>
          </a:xfrm>
          <a:prstGeom prst="rect">
            <a:avLst/>
          </a:prstGeom>
        </p:spPr>
      </p:pic>
      <p:sp>
        <p:nvSpPr>
          <p:cNvPr id="9" name="テキスト ボックス 8"/>
          <p:cNvSpPr txBox="1"/>
          <p:nvPr/>
        </p:nvSpPr>
        <p:spPr>
          <a:xfrm>
            <a:off x="6898841" y="2870784"/>
            <a:ext cx="1728192" cy="246221"/>
          </a:xfrm>
          <a:prstGeom prst="rect">
            <a:avLst/>
          </a:prstGeom>
          <a:noFill/>
        </p:spPr>
        <p:txBody>
          <a:bodyPr wrap="square" rtlCol="0">
            <a:spAutoFit/>
          </a:bodyPr>
          <a:lstStyle/>
          <a:p>
            <a:r>
              <a:rPr lang="ja-JP" altLang="en-US" sz="1000" dirty="0"/>
              <a:t>（出典）阪神高速道路㈱</a:t>
            </a:r>
            <a:r>
              <a:rPr lang="en-US" altLang="ja-JP" sz="1000" dirty="0"/>
              <a:t>HP</a:t>
            </a:r>
            <a:endParaRPr lang="ja-JP" altLang="ja-JP" sz="1000" dirty="0"/>
          </a:p>
        </p:txBody>
      </p:sp>
    </p:spTree>
    <p:extLst>
      <p:ext uri="{BB962C8B-B14F-4D97-AF65-F5344CB8AC3E}">
        <p14:creationId xmlns:p14="http://schemas.microsoft.com/office/powerpoint/2010/main" val="3250809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795913" y="1340768"/>
            <a:ext cx="5656057" cy="4589751"/>
          </a:xfrm>
          <a:prstGeom prst="rect">
            <a:avLst/>
          </a:prstGeom>
        </p:spPr>
      </p:pic>
      <p:cxnSp>
        <p:nvCxnSpPr>
          <p:cNvPr id="6" name="直線コネクタ 5"/>
          <p:cNvCxnSpPr/>
          <p:nvPr/>
        </p:nvCxnSpPr>
        <p:spPr>
          <a:xfrm>
            <a:off x="323528" y="574080"/>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073104" y="44624"/>
            <a:ext cx="6984776" cy="461665"/>
          </a:xfrm>
          <a:prstGeom prst="rect">
            <a:avLst/>
          </a:prstGeom>
          <a:noFill/>
        </p:spPr>
        <p:txBody>
          <a:bodyPr wrap="square" rtlCol="0">
            <a:spAutoFit/>
          </a:bodyPr>
          <a:lstStyle/>
          <a:p>
            <a:pPr algn="ctr"/>
            <a:r>
              <a:rPr kumimoji="1" lang="ja-JP" altLang="en-US" sz="2400" dirty="0">
                <a:latin typeface="+mn-ea"/>
              </a:rPr>
              <a:t>環境ロードプライシングの効果</a:t>
            </a:r>
          </a:p>
        </p:txBody>
      </p:sp>
      <p:sp>
        <p:nvSpPr>
          <p:cNvPr id="13" name="スライド番号プレースホルダー 12"/>
          <p:cNvSpPr>
            <a:spLocks noGrp="1"/>
          </p:cNvSpPr>
          <p:nvPr>
            <p:ph type="sldNum" sz="quarter" idx="12"/>
          </p:nvPr>
        </p:nvSpPr>
        <p:spPr>
          <a:xfrm>
            <a:off x="8575420" y="6520259"/>
            <a:ext cx="576064" cy="365125"/>
          </a:xfrm>
        </p:spPr>
        <p:txBody>
          <a:bodyPr/>
          <a:lstStyle/>
          <a:p>
            <a:fld id="{DE2F8A21-8B7F-4E81-A1D6-B63D9660F4C6}" type="slidenum">
              <a:rPr kumimoji="1" lang="ja-JP" altLang="en-US" smtClean="0"/>
              <a:pPr/>
              <a:t>8</a:t>
            </a:fld>
            <a:endParaRPr kumimoji="1" lang="ja-JP" altLang="en-US" dirty="0"/>
          </a:p>
        </p:txBody>
      </p:sp>
      <p:sp>
        <p:nvSpPr>
          <p:cNvPr id="28" name="テキスト ボックス 27"/>
          <p:cNvSpPr txBox="1"/>
          <p:nvPr/>
        </p:nvSpPr>
        <p:spPr>
          <a:xfrm>
            <a:off x="0" y="111752"/>
            <a:ext cx="1721384" cy="400110"/>
          </a:xfrm>
          <a:prstGeom prst="rect">
            <a:avLst/>
          </a:prstGeom>
          <a:noFill/>
        </p:spPr>
        <p:txBody>
          <a:bodyPr wrap="square" rtlCol="0">
            <a:spAutoFit/>
          </a:bodyPr>
          <a:lstStyle/>
          <a:p>
            <a:r>
              <a:rPr kumimoji="1" lang="ja-JP" altLang="en-US" sz="2000" dirty="0">
                <a:latin typeface="+mn-ea"/>
              </a:rPr>
              <a:t>＜参考＞</a:t>
            </a:r>
          </a:p>
        </p:txBody>
      </p:sp>
      <p:sp>
        <p:nvSpPr>
          <p:cNvPr id="10" name="テキスト ボックス 9"/>
          <p:cNvSpPr txBox="1"/>
          <p:nvPr/>
        </p:nvSpPr>
        <p:spPr>
          <a:xfrm>
            <a:off x="1721384" y="863513"/>
            <a:ext cx="5615924" cy="396044"/>
          </a:xfrm>
          <a:prstGeom prst="rect">
            <a:avLst/>
          </a:prstGeom>
          <a:noFill/>
          <a:ln>
            <a:noFill/>
          </a:ln>
        </p:spPr>
        <p:txBody>
          <a:bodyPr wrap="square" rtlCol="0" anchor="ctr" anchorCtr="0">
            <a:noAutofit/>
          </a:bodyPr>
          <a:lstStyle/>
          <a:p>
            <a:pPr algn="ctr"/>
            <a:r>
              <a:rPr lang="ja-JP" altLang="en-US" sz="2000" dirty="0">
                <a:latin typeface="+mn-ea"/>
              </a:rPr>
              <a:t>大型車の利用状況・分担率</a:t>
            </a:r>
            <a:endParaRPr lang="en-US" altLang="ja-JP" sz="2000" dirty="0">
              <a:latin typeface="+mn-ea"/>
            </a:endParaRPr>
          </a:p>
        </p:txBody>
      </p:sp>
      <p:cxnSp>
        <p:nvCxnSpPr>
          <p:cNvPr id="3" name="直線矢印コネクタ 2"/>
          <p:cNvCxnSpPr/>
          <p:nvPr/>
        </p:nvCxnSpPr>
        <p:spPr>
          <a:xfrm>
            <a:off x="1721384" y="2463541"/>
            <a:ext cx="644772"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23528" y="2301119"/>
            <a:ext cx="1534400"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rPr>
              <a:t>2001.11.1</a:t>
            </a:r>
            <a:r>
              <a:rPr lang="ja-JP" altLang="en-US" sz="1400" dirty="0">
                <a:latin typeface="Meiryo UI" panose="020B0604030504040204" pitchFamily="50" charset="-128"/>
                <a:ea typeface="Meiryo UI" panose="020B0604030504040204" pitchFamily="50" charset="-128"/>
              </a:rPr>
              <a:t>開始</a:t>
            </a:r>
            <a:endParaRPr kumimoji="1" lang="ja-JP" altLang="en-US" sz="14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327209" y="6092941"/>
            <a:ext cx="3779948" cy="307777"/>
          </a:xfrm>
          <a:prstGeom prst="rect">
            <a:avLst/>
          </a:prstGeom>
          <a:noFill/>
        </p:spPr>
        <p:txBody>
          <a:bodyPr wrap="square" rtlCol="0">
            <a:spAutoFit/>
          </a:bodyPr>
          <a:lstStyle/>
          <a:p>
            <a:r>
              <a:rPr kumimoji="1" lang="ja-JP" altLang="en-US" sz="1400" dirty="0">
                <a:latin typeface="+mn-ea"/>
              </a:rPr>
              <a:t>阪神高速株式会社　</a:t>
            </a:r>
            <a:r>
              <a:rPr lang="en-US" altLang="ja-JP" sz="1400" dirty="0">
                <a:latin typeface="+mn-ea"/>
              </a:rPr>
              <a:t>CSR</a:t>
            </a:r>
            <a:r>
              <a:rPr lang="ja-JP" altLang="en-US" sz="1400" dirty="0">
                <a:latin typeface="+mn-ea"/>
              </a:rPr>
              <a:t>レポートをもとに作成</a:t>
            </a:r>
            <a:endParaRPr kumimoji="1" lang="ja-JP" altLang="en-US" sz="1400" dirty="0">
              <a:latin typeface="+mn-ea"/>
            </a:endParaRPr>
          </a:p>
        </p:txBody>
      </p:sp>
    </p:spTree>
    <p:extLst>
      <p:ext uri="{BB962C8B-B14F-4D97-AF65-F5344CB8AC3E}">
        <p14:creationId xmlns:p14="http://schemas.microsoft.com/office/powerpoint/2010/main" val="165155797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14418</TotalTime>
  <Words>3156</Words>
  <PresentationFormat>画面に合わせる (4:3)</PresentationFormat>
  <Paragraphs>273</Paragraphs>
  <Slides>18</Slides>
  <Notes>5</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18</vt:i4>
      </vt:variant>
    </vt:vector>
  </HeadingPairs>
  <TitlesOfParts>
    <vt:vector size="31" baseType="lpstr">
      <vt:lpstr>Meiryo UI</vt:lpstr>
      <vt:lpstr>ＭＳ Ｐゴシック</vt:lpstr>
      <vt:lpstr>ＭＳ Ｐ明朝</vt:lpstr>
      <vt:lpstr>ＭＳ ゴシック</vt:lpstr>
      <vt:lpstr>ＭＳ 明朝</vt:lpstr>
      <vt:lpstr>明朝体</vt:lpstr>
      <vt:lpstr>游明朝</vt:lpstr>
      <vt:lpstr>Arial</vt:lpstr>
      <vt:lpstr>Calibri</vt:lpstr>
      <vt:lpstr>Cambria Math</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2021-11-19T07:28:28Z</cp:lastPrinted>
  <dcterms:created xsi:type="dcterms:W3CDTF">2015-05-08T02:07:56Z</dcterms:created>
  <dcterms:modified xsi:type="dcterms:W3CDTF">2022-01-19T01:18:23Z</dcterms:modified>
</cp:coreProperties>
</file>