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20"/>
  </p:notesMasterIdLst>
  <p:sldIdLst>
    <p:sldId id="256" r:id="rId2"/>
    <p:sldId id="288" r:id="rId3"/>
    <p:sldId id="289" r:id="rId4"/>
    <p:sldId id="309" r:id="rId5"/>
    <p:sldId id="305" r:id="rId6"/>
    <p:sldId id="293" r:id="rId7"/>
    <p:sldId id="315" r:id="rId8"/>
    <p:sldId id="286" r:id="rId9"/>
    <p:sldId id="287" r:id="rId10"/>
    <p:sldId id="298" r:id="rId11"/>
    <p:sldId id="285" r:id="rId12"/>
    <p:sldId id="300" r:id="rId13"/>
    <p:sldId id="297" r:id="rId14"/>
    <p:sldId id="284" r:id="rId15"/>
    <p:sldId id="306" r:id="rId16"/>
    <p:sldId id="311" r:id="rId17"/>
    <p:sldId id="307" r:id="rId18"/>
    <p:sldId id="316" r:id="rId19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FF6600"/>
    <a:srgbClr val="FF9933"/>
    <a:srgbClr val="FFFF00"/>
    <a:srgbClr val="FFCC00"/>
    <a:srgbClr val="FF66CC"/>
    <a:srgbClr val="0099FF"/>
    <a:srgbClr val="FFCCCC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17" autoAdjust="0"/>
    <p:restoredTop sz="93317" autoAdjust="0"/>
  </p:normalViewPr>
  <p:slideViewPr>
    <p:cSldViewPr>
      <p:cViewPr varScale="1">
        <p:scale>
          <a:sx n="80" d="100"/>
          <a:sy n="80" d="100"/>
        </p:scale>
        <p:origin x="1128" y="96"/>
      </p:cViewPr>
      <p:guideLst>
        <p:guide orient="horz" pos="2432"/>
        <p:guide pos="2880"/>
      </p:guideLst>
    </p:cSldViewPr>
  </p:slideViewPr>
  <p:outlineViewPr>
    <p:cViewPr>
      <p:scale>
        <a:sx n="33" d="100"/>
        <a:sy n="33" d="100"/>
      </p:scale>
      <p:origin x="0" y="1092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4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4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100"/>
            </a:lvl1pPr>
          </a:lstStyle>
          <a:p>
            <a:fld id="{61CA31F8-F74A-40F1-8DAA-9DFF74669CC7}" type="datetimeFigureOut">
              <a:rPr kumimoji="1" lang="ja-JP" altLang="en-US" smtClean="0"/>
              <a:pPr/>
              <a:t>2022/1/19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6"/>
            <a:ext cx="5445126" cy="4471989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4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4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100"/>
            </a:lvl1pPr>
          </a:lstStyle>
          <a:p>
            <a:fld id="{1934D5CC-4A0C-4D44-9FBB-22AD4B79EF7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084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4D5CC-4A0C-4D44-9FBB-22AD4B79EF7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3889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E144E-E570-4629-84FD-EF3F45E15CE3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7609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4D5CC-4A0C-4D44-9FBB-22AD4B79EF7B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64229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4D5CC-4A0C-4D44-9FBB-22AD4B79EF7B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26077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E144E-E570-4629-84FD-EF3F45E15CE3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747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E144E-E570-4629-84FD-EF3F45E15CE3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760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E144E-E570-4629-84FD-EF3F45E15CE3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760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E144E-E570-4629-84FD-EF3F45E15CE3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558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4D5CC-4A0C-4D44-9FBB-22AD4B79EF7B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0399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E144E-E570-4629-84FD-EF3F45E15CE3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7609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E144E-E570-4629-84FD-EF3F45E15CE3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7609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E144E-E570-4629-84FD-EF3F45E15CE3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7609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E144E-E570-4629-84FD-EF3F45E15CE3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760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C286-0FB2-43E7-A537-700FCA38C029}" type="datetimeFigureOut">
              <a:rPr kumimoji="1" lang="ja-JP" altLang="en-US" smtClean="0"/>
              <a:pPr/>
              <a:t>2022/1/19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32148330-19CA-442F-8CA1-3D3D5A242D7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5576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C286-0FB2-43E7-A537-700FCA38C029}" type="datetimeFigureOut">
              <a:rPr kumimoji="1" lang="ja-JP" altLang="en-US" smtClean="0"/>
              <a:pPr/>
              <a:t>2022/1/19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070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C286-0FB2-43E7-A537-700FCA38C029}" type="datetimeFigureOut">
              <a:rPr kumimoji="1" lang="ja-JP" altLang="en-US" smtClean="0"/>
              <a:pPr/>
              <a:t>2022/1/19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2456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C286-0FB2-43E7-A537-700FCA38C029}" type="datetimeFigureOut">
              <a:rPr kumimoji="1" lang="ja-JP" altLang="en-US" smtClean="0"/>
              <a:pPr/>
              <a:t>2022/1/19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228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C286-0FB2-43E7-A537-700FCA38C029}" type="datetimeFigureOut">
              <a:rPr kumimoji="1" lang="ja-JP" altLang="en-US" smtClean="0"/>
              <a:pPr/>
              <a:t>2022/1/19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1562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C286-0FB2-43E7-A537-700FCA38C029}" type="datetimeFigureOut">
              <a:rPr kumimoji="1" lang="ja-JP" altLang="en-US" smtClean="0"/>
              <a:pPr/>
              <a:t>2022/1/19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392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C286-0FB2-43E7-A537-700FCA38C029}" type="datetimeFigureOut">
              <a:rPr kumimoji="1" lang="ja-JP" altLang="en-US" smtClean="0"/>
              <a:pPr/>
              <a:t>2022/1/19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9888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C286-0FB2-43E7-A537-700FCA38C029}" type="datetimeFigureOut">
              <a:rPr kumimoji="1" lang="ja-JP" altLang="en-US" smtClean="0"/>
              <a:pPr/>
              <a:t>2022/1/19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524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C286-0FB2-43E7-A537-700FCA38C029}" type="datetimeFigureOut">
              <a:rPr kumimoji="1" lang="ja-JP" altLang="en-US" smtClean="0"/>
              <a:pPr/>
              <a:t>2022/1/19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350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C286-0FB2-43E7-A537-700FCA38C029}" type="datetimeFigureOut">
              <a:rPr kumimoji="1" lang="ja-JP" altLang="en-US" smtClean="0"/>
              <a:pPr/>
              <a:t>2022/1/19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18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C286-0FB2-43E7-A537-700FCA38C029}" type="datetimeFigureOut">
              <a:rPr kumimoji="1" lang="ja-JP" altLang="en-US" smtClean="0"/>
              <a:pPr/>
              <a:t>2022/1/19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350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FC286-0FB2-43E7-A537-700FCA38C029}" type="datetimeFigureOut">
              <a:rPr kumimoji="1" lang="ja-JP" altLang="en-US" smtClean="0"/>
              <a:pPr/>
              <a:t>2022/1/19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36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 txBox="1">
            <a:spLocks/>
          </p:cNvSpPr>
          <p:nvPr/>
        </p:nvSpPr>
        <p:spPr>
          <a:xfrm>
            <a:off x="683568" y="2174999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/>
              <a:t>令和</a:t>
            </a:r>
            <a:r>
              <a:rPr lang="ja-JP" altLang="en-US" sz="3600" dirty="0">
                <a:solidFill>
                  <a:srgbClr val="FF0000"/>
                </a:solidFill>
              </a:rPr>
              <a:t>２</a:t>
            </a:r>
            <a:r>
              <a:rPr lang="ja-JP" altLang="en-US" sz="3600" dirty="0"/>
              <a:t>年度における</a:t>
            </a:r>
            <a:endParaRPr lang="en-US" altLang="ja-JP" sz="3600" dirty="0"/>
          </a:p>
          <a:p>
            <a:r>
              <a:rPr lang="ja-JP" altLang="en-US" sz="3600" dirty="0"/>
              <a:t>自動車排出窒素酸化物等の排出量の推計について</a:t>
            </a: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7524472" y="404664"/>
            <a:ext cx="1296000" cy="57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dirty="0" smtClean="0">
                <a:latin typeface="+mn-ea"/>
                <a:ea typeface="+mn-ea"/>
              </a:rPr>
              <a:t>資料３</a:t>
            </a:r>
            <a:endParaRPr lang="ja-JP" altLang="en-US" sz="20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23342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323528" y="620688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691680" y="116632"/>
            <a:ext cx="5724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atin typeface="+mn-ea"/>
              </a:rPr>
              <a:t>②旅行速度：算定</a:t>
            </a:r>
            <a:r>
              <a:rPr lang="ja-JP" altLang="en-US" sz="2400" dirty="0">
                <a:latin typeface="+mn-ea"/>
              </a:rPr>
              <a:t>方法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666112" y="6423974"/>
            <a:ext cx="370384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9</a:t>
            </a:fld>
            <a:endParaRPr kumimoji="1" lang="ja-JP" altLang="en-US" dirty="0"/>
          </a:p>
        </p:txBody>
      </p:sp>
      <p:pic>
        <p:nvPicPr>
          <p:cNvPr id="5123" name="Picture 3" descr="旅行速度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288" y="839933"/>
            <a:ext cx="2376000" cy="1580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260152" y="908720"/>
            <a:ext cx="4185952" cy="851412"/>
          </a:xfrm>
          <a:prstGeom prst="rect">
            <a:avLst/>
          </a:prstGeom>
          <a:noFill/>
          <a:ln>
            <a:noFill/>
          </a:ln>
        </p:spPr>
        <p:txBody>
          <a:bodyPr vert="horz" wrap="square" lIns="9360" tIns="8890" rIns="9360" bIns="8890" numCol="1" anchor="t" anchorCtr="0" compatLnSpc="1">
            <a:prstTxWarp prst="textNoShape">
              <a:avLst/>
            </a:prstTxWarp>
          </a:bodyPr>
          <a:lstStyle/>
          <a:p>
            <a:pPr marL="6350" lvl="1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②旅行速度（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km/h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）</a:t>
            </a:r>
            <a:endParaRPr kumimoji="1" lang="en-US" altLang="ja-JP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  <a:p>
            <a:pPr marL="252000" marR="0" lvl="1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道路を走行する自動車の平均速度</a:t>
            </a:r>
            <a:endParaRPr kumimoji="1" lang="ja-JP" altLang="ja-JP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</p:txBody>
      </p:sp>
      <p:sp>
        <p:nvSpPr>
          <p:cNvPr id="5" name="AutoShape 12"/>
          <p:cNvSpPr>
            <a:spLocks noChangeShapeType="1"/>
          </p:cNvSpPr>
          <p:nvPr/>
        </p:nvSpPr>
        <p:spPr bwMode="auto">
          <a:xfrm>
            <a:off x="1893888" y="1136650"/>
            <a:ext cx="307975" cy="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3" name="Rectangle 21"/>
          <p:cNvSpPr>
            <a:spLocks noChangeArrowheads="1"/>
          </p:cNvSpPr>
          <p:nvPr/>
        </p:nvSpPr>
        <p:spPr bwMode="auto">
          <a:xfrm>
            <a:off x="2794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6" name="テキスト ボックス 2"/>
          <p:cNvSpPr txBox="1">
            <a:spLocks noChangeArrowheads="1"/>
          </p:cNvSpPr>
          <p:nvPr/>
        </p:nvSpPr>
        <p:spPr bwMode="auto">
          <a:xfrm>
            <a:off x="290967" y="6207821"/>
            <a:ext cx="7124841" cy="533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ja-JP" sz="1400" kern="100" dirty="0">
                <a:effectLst/>
                <a:latin typeface="+mn-ea"/>
                <a:cs typeface="Times New Roman"/>
              </a:rPr>
              <a:t>※細街路</a:t>
            </a:r>
            <a:r>
              <a:rPr lang="ja-JP" altLang="en-US" sz="1400" kern="100" dirty="0">
                <a:latin typeface="+mn-ea"/>
                <a:cs typeface="Times New Roman"/>
              </a:rPr>
              <a:t>（住宅街の生活道路など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）の旅行速度</a:t>
            </a:r>
            <a:r>
              <a:rPr lang="ja-JP" sz="1400" kern="100" dirty="0">
                <a:effectLst/>
                <a:latin typeface="+mn-ea"/>
                <a:cs typeface="Times New Roman"/>
              </a:rPr>
              <a:t>については別途調査データにより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算定</a:t>
            </a:r>
            <a:endParaRPr lang="ja-JP" sz="1400" kern="100" dirty="0">
              <a:effectLst/>
              <a:latin typeface="+mn-ea"/>
              <a:cs typeface="Times New Roman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pSp>
        <p:nvGrpSpPr>
          <p:cNvPr id="9" name="Group 1"/>
          <p:cNvGrpSpPr>
            <a:grpSpLocks/>
          </p:cNvGrpSpPr>
          <p:nvPr/>
        </p:nvGrpSpPr>
        <p:grpSpPr bwMode="auto">
          <a:xfrm>
            <a:off x="179403" y="2690252"/>
            <a:ext cx="8713077" cy="3619068"/>
            <a:chOff x="2229" y="2797"/>
            <a:chExt cx="9234" cy="3835"/>
          </a:xfrm>
        </p:grpSpPr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>
              <a:off x="7457" y="3713"/>
              <a:ext cx="4006" cy="1949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V    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　</a:t>
              </a: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…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旅行速度</a:t>
              </a:r>
              <a:endPara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  <a:p>
              <a:pPr marL="715963" lvl="0" indent="-715963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X    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　</a:t>
              </a: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…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時間混雑度</a:t>
              </a:r>
              <a:r>
                <a:rPr lang="ja-JP" altLang="en-US" sz="1600" dirty="0">
                  <a:latin typeface="+mn-ea"/>
                  <a:cs typeface="Times New Roman" pitchFamily="18" charset="0"/>
                </a:rPr>
                <a:t>（時間別乗用車換算交通量</a:t>
              </a:r>
              <a:r>
                <a:rPr lang="en-US" altLang="ja-JP" sz="1600" dirty="0">
                  <a:latin typeface="+mn-ea"/>
                  <a:cs typeface="Times New Roman" pitchFamily="18" charset="0"/>
                </a:rPr>
                <a:t>÷</a:t>
              </a:r>
              <a:r>
                <a:rPr lang="ja-JP" altLang="en-US" sz="1600" dirty="0">
                  <a:latin typeface="+mn-ea"/>
                  <a:cs typeface="Times New Roman" pitchFamily="18" charset="0"/>
                </a:rPr>
                <a:t>乗用車換算交通容量</a:t>
              </a:r>
              <a:r>
                <a:rPr lang="en-US" altLang="ja-JP" sz="1600" dirty="0">
                  <a:latin typeface="+mn-ea"/>
                </a:rPr>
                <a:t>* </a:t>
              </a:r>
              <a:r>
                <a:rPr lang="ja-JP" altLang="en-US" sz="1600" dirty="0">
                  <a:latin typeface="+mn-ea"/>
                  <a:cs typeface="Times New Roman" pitchFamily="18" charset="0"/>
                </a:rPr>
                <a:t>）</a:t>
              </a:r>
              <a:endPara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Vmax</a:t>
              </a: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 …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規制速度</a:t>
              </a:r>
              <a:endPara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Vmin</a:t>
              </a: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 …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混雑時旅行速度</a:t>
              </a:r>
              <a:endPara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Xmax</a:t>
              </a: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 …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区間毎の最大混雑度</a:t>
              </a:r>
              <a:endPara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</p:txBody>
        </p:sp>
        <p:pic>
          <p:nvPicPr>
            <p:cNvPr id="3093" name="Picture 21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9" y="2797"/>
              <a:ext cx="4204" cy="6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 Box 20"/>
            <p:cNvSpPr txBox="1">
              <a:spLocks noChangeArrowheads="1"/>
            </p:cNvSpPr>
            <p:nvPr/>
          </p:nvSpPr>
          <p:spPr bwMode="auto">
            <a:xfrm>
              <a:off x="2229" y="3912"/>
              <a:ext cx="420" cy="1222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square" lIns="74295" tIns="8890" rIns="74295" bIns="889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旅行速度</a:t>
              </a:r>
              <a:endParaRPr kumimoji="1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</p:txBody>
        </p:sp>
        <p:grpSp>
          <p:nvGrpSpPr>
            <p:cNvPr id="21" name="Group 10"/>
            <p:cNvGrpSpPr>
              <a:grpSpLocks/>
            </p:cNvGrpSpPr>
            <p:nvPr/>
          </p:nvGrpSpPr>
          <p:grpSpPr bwMode="auto">
            <a:xfrm>
              <a:off x="3388" y="2797"/>
              <a:ext cx="5096" cy="2955"/>
              <a:chOff x="3769" y="5522"/>
              <a:chExt cx="5096" cy="2955"/>
            </a:xfrm>
          </p:grpSpPr>
          <p:sp>
            <p:nvSpPr>
              <p:cNvPr id="46" name="AutoShape 19"/>
              <p:cNvSpPr>
                <a:spLocks noChangeShapeType="1"/>
              </p:cNvSpPr>
              <p:nvPr/>
            </p:nvSpPr>
            <p:spPr bwMode="auto">
              <a:xfrm flipV="1">
                <a:off x="3769" y="5522"/>
                <a:ext cx="0" cy="295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+mn-ea"/>
                </a:endParaRPr>
              </a:p>
            </p:txBody>
          </p:sp>
          <p:sp>
            <p:nvSpPr>
              <p:cNvPr id="47" name="AutoShape 18"/>
              <p:cNvSpPr>
                <a:spLocks noChangeShapeType="1"/>
              </p:cNvSpPr>
              <p:nvPr/>
            </p:nvSpPr>
            <p:spPr bwMode="auto">
              <a:xfrm>
                <a:off x="3769" y="8477"/>
                <a:ext cx="5096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+mn-ea"/>
                </a:endParaRPr>
              </a:p>
            </p:txBody>
          </p:sp>
          <p:sp>
            <p:nvSpPr>
              <p:cNvPr id="48" name="AutoShape 17"/>
              <p:cNvSpPr>
                <a:spLocks noChangeShapeType="1"/>
              </p:cNvSpPr>
              <p:nvPr/>
            </p:nvSpPr>
            <p:spPr bwMode="auto">
              <a:xfrm>
                <a:off x="3769" y="6111"/>
                <a:ext cx="166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+mn-ea"/>
                </a:endParaRPr>
              </a:p>
            </p:txBody>
          </p:sp>
          <p:sp>
            <p:nvSpPr>
              <p:cNvPr id="49" name="AutoShape 16"/>
              <p:cNvSpPr>
                <a:spLocks noChangeShapeType="1"/>
              </p:cNvSpPr>
              <p:nvPr/>
            </p:nvSpPr>
            <p:spPr bwMode="auto">
              <a:xfrm>
                <a:off x="5434" y="6111"/>
                <a:ext cx="2292" cy="155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+mn-ea"/>
                </a:endParaRPr>
              </a:p>
            </p:txBody>
          </p:sp>
          <p:sp>
            <p:nvSpPr>
              <p:cNvPr id="50" name="AutoShape 15"/>
              <p:cNvSpPr>
                <a:spLocks noChangeShapeType="1"/>
              </p:cNvSpPr>
              <p:nvPr/>
            </p:nvSpPr>
            <p:spPr bwMode="auto">
              <a:xfrm>
                <a:off x="5434" y="6111"/>
                <a:ext cx="0" cy="236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+mn-ea"/>
                </a:endParaRPr>
              </a:p>
            </p:txBody>
          </p:sp>
          <p:sp>
            <p:nvSpPr>
              <p:cNvPr id="51" name="AutoShape 14"/>
              <p:cNvSpPr>
                <a:spLocks noChangeShapeType="1"/>
              </p:cNvSpPr>
              <p:nvPr/>
            </p:nvSpPr>
            <p:spPr bwMode="auto">
              <a:xfrm>
                <a:off x="7726" y="7663"/>
                <a:ext cx="0" cy="81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+mn-ea"/>
                </a:endParaRPr>
              </a:p>
            </p:txBody>
          </p:sp>
          <p:sp>
            <p:nvSpPr>
              <p:cNvPr id="52" name="AutoShape 13"/>
              <p:cNvSpPr>
                <a:spLocks noChangeShapeType="1"/>
              </p:cNvSpPr>
              <p:nvPr/>
            </p:nvSpPr>
            <p:spPr bwMode="auto">
              <a:xfrm>
                <a:off x="3769" y="7663"/>
                <a:ext cx="3957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+mn-ea"/>
                </a:endParaRPr>
              </a:p>
            </p:txBody>
          </p:sp>
          <p:sp>
            <p:nvSpPr>
              <p:cNvPr id="53" name="AutoShape 12"/>
              <p:cNvSpPr>
                <a:spLocks noChangeShapeType="1"/>
              </p:cNvSpPr>
              <p:nvPr/>
            </p:nvSpPr>
            <p:spPr bwMode="auto">
              <a:xfrm flipV="1">
                <a:off x="6298" y="6687"/>
                <a:ext cx="0" cy="179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+mn-ea"/>
                </a:endParaRPr>
              </a:p>
            </p:txBody>
          </p:sp>
          <p:sp>
            <p:nvSpPr>
              <p:cNvPr id="54" name="AutoShape 11"/>
              <p:cNvSpPr>
                <a:spLocks noChangeShapeType="1"/>
              </p:cNvSpPr>
              <p:nvPr/>
            </p:nvSpPr>
            <p:spPr bwMode="auto">
              <a:xfrm flipH="1">
                <a:off x="3769" y="6687"/>
                <a:ext cx="2529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+mn-ea"/>
                </a:endParaRPr>
              </a:p>
            </p:txBody>
          </p:sp>
        </p:grpSp>
        <p:sp>
          <p:nvSpPr>
            <p:cNvPr id="22" name="Text Box 9"/>
            <p:cNvSpPr txBox="1">
              <a:spLocks noChangeArrowheads="1"/>
            </p:cNvSpPr>
            <p:nvPr/>
          </p:nvSpPr>
          <p:spPr bwMode="auto">
            <a:xfrm>
              <a:off x="7016" y="5865"/>
              <a:ext cx="876" cy="40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Xmax</a:t>
              </a: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</p:txBody>
        </p:sp>
        <p:sp>
          <p:nvSpPr>
            <p:cNvPr id="24" name="Text Box 8"/>
            <p:cNvSpPr txBox="1">
              <a:spLocks noChangeArrowheads="1"/>
            </p:cNvSpPr>
            <p:nvPr/>
          </p:nvSpPr>
          <p:spPr bwMode="auto">
            <a:xfrm>
              <a:off x="5707" y="5865"/>
              <a:ext cx="436" cy="40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X</a:t>
              </a: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</p:txBody>
        </p:sp>
        <p:sp>
          <p:nvSpPr>
            <p:cNvPr id="25" name="Text Box 7"/>
            <p:cNvSpPr txBox="1">
              <a:spLocks noChangeArrowheads="1"/>
            </p:cNvSpPr>
            <p:nvPr/>
          </p:nvSpPr>
          <p:spPr bwMode="auto">
            <a:xfrm>
              <a:off x="4807" y="5865"/>
              <a:ext cx="634" cy="40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0.5</a:t>
              </a: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</p:txBody>
        </p:sp>
        <p:sp>
          <p:nvSpPr>
            <p:cNvPr id="34" name="Text Box 6"/>
            <p:cNvSpPr txBox="1">
              <a:spLocks noChangeArrowheads="1"/>
            </p:cNvSpPr>
            <p:nvPr/>
          </p:nvSpPr>
          <p:spPr bwMode="auto">
            <a:xfrm>
              <a:off x="2624" y="3184"/>
              <a:ext cx="852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Vmax</a:t>
              </a:r>
              <a:endPara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</p:txBody>
        </p:sp>
        <p:sp>
          <p:nvSpPr>
            <p:cNvPr id="38" name="Text Box 5"/>
            <p:cNvSpPr txBox="1">
              <a:spLocks noChangeArrowheads="1"/>
            </p:cNvSpPr>
            <p:nvPr/>
          </p:nvSpPr>
          <p:spPr bwMode="auto">
            <a:xfrm>
              <a:off x="2653" y="4742"/>
              <a:ext cx="852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Vmin</a:t>
              </a: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</p:txBody>
        </p:sp>
        <p:sp>
          <p:nvSpPr>
            <p:cNvPr id="39" name="Text Box 4"/>
            <p:cNvSpPr txBox="1">
              <a:spLocks noChangeArrowheads="1"/>
            </p:cNvSpPr>
            <p:nvPr/>
          </p:nvSpPr>
          <p:spPr bwMode="auto">
            <a:xfrm>
              <a:off x="3011" y="3783"/>
              <a:ext cx="401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V</a:t>
              </a: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</p:txBody>
        </p:sp>
        <p:sp>
          <p:nvSpPr>
            <p:cNvPr id="44" name="Text Box 3"/>
            <p:cNvSpPr txBox="1">
              <a:spLocks noChangeArrowheads="1"/>
            </p:cNvSpPr>
            <p:nvPr/>
          </p:nvSpPr>
          <p:spPr bwMode="auto">
            <a:xfrm>
              <a:off x="3193" y="5837"/>
              <a:ext cx="401" cy="40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0</a:t>
              </a: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</p:txBody>
        </p:sp>
        <p:sp>
          <p:nvSpPr>
            <p:cNvPr id="45" name="Text Box 2"/>
            <p:cNvSpPr txBox="1">
              <a:spLocks noChangeArrowheads="1"/>
            </p:cNvSpPr>
            <p:nvPr/>
          </p:nvSpPr>
          <p:spPr bwMode="auto">
            <a:xfrm>
              <a:off x="4844" y="6231"/>
              <a:ext cx="1659" cy="40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時間</a:t>
              </a:r>
              <a:r>
                <a:rPr kumimoji="1" lang="ja-JP" altLang="ja-JP" sz="1600" b="0" i="0" u="none" strike="noStrike" cap="none" normalizeH="0" baseline="0" dirty="0">
                  <a:ln>
                    <a:noFill/>
                  </a:ln>
                  <a:effectLst/>
                  <a:latin typeface="+mn-ea"/>
                  <a:cs typeface="Times New Roman" pitchFamily="18" charset="0"/>
                </a:rPr>
                <a:t>混雑度</a:t>
              </a:r>
              <a:endParaRPr kumimoji="1" lang="ja-JP" altLang="ja-JP" sz="1600" b="0" i="0" u="none" strike="noStrike" cap="none" normalizeH="0" baseline="0" dirty="0">
                <a:ln>
                  <a:noFill/>
                </a:ln>
                <a:effectLst/>
                <a:latin typeface="+mn-ea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</p:txBody>
        </p:sp>
      </p:grpSp>
      <p:sp>
        <p:nvSpPr>
          <p:cNvPr id="55" name="Rectangle 34"/>
          <p:cNvSpPr>
            <a:spLocks noChangeArrowheads="1"/>
          </p:cNvSpPr>
          <p:nvPr/>
        </p:nvSpPr>
        <p:spPr bwMode="auto">
          <a:xfrm>
            <a:off x="3048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60" name="テキスト ボックス 2"/>
          <p:cNvSpPr txBox="1">
            <a:spLocks noChangeArrowheads="1"/>
          </p:cNvSpPr>
          <p:nvPr/>
        </p:nvSpPr>
        <p:spPr bwMode="auto">
          <a:xfrm>
            <a:off x="6039430" y="5661248"/>
            <a:ext cx="29970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7200" tIns="45720" rIns="7200" bIns="45720" anchor="t" anchorCtr="0" upright="1">
            <a:spAutoFit/>
          </a:bodyPr>
          <a:lstStyle/>
          <a:p>
            <a:pPr marL="144000" indent="-144000"/>
            <a:r>
              <a:rPr lang="en-US" altLang="ja-JP" sz="1400" dirty="0">
                <a:latin typeface="+mn-ea"/>
              </a:rPr>
              <a:t>* </a:t>
            </a:r>
            <a:r>
              <a:rPr lang="ja-JP" altLang="en-US" sz="1400" dirty="0">
                <a:latin typeface="+mn-ea"/>
              </a:rPr>
              <a:t>交通容量：</a:t>
            </a:r>
            <a:r>
              <a:rPr lang="ja-JP" altLang="ja-JP" sz="1400" dirty="0">
                <a:latin typeface="+mn-ea"/>
              </a:rPr>
              <a:t>ある道路の断面を、一定の時間に通過できる最大</a:t>
            </a:r>
            <a:r>
              <a:rPr lang="ja-JP" altLang="en-US" sz="1400" dirty="0">
                <a:latin typeface="+mn-ea"/>
              </a:rPr>
              <a:t>交通量</a:t>
            </a:r>
            <a:endParaRPr lang="ja-JP" altLang="ja-JP" sz="1400" dirty="0">
              <a:latin typeface="+mn-ea"/>
            </a:endParaRPr>
          </a:p>
        </p:txBody>
      </p:sp>
      <p:sp>
        <p:nvSpPr>
          <p:cNvPr id="61" name="AutoShape 8"/>
          <p:cNvSpPr>
            <a:spLocks noChangeArrowheads="1"/>
          </p:cNvSpPr>
          <p:nvPr/>
        </p:nvSpPr>
        <p:spPr bwMode="auto">
          <a:xfrm>
            <a:off x="539552" y="1726136"/>
            <a:ext cx="3744747" cy="7667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360" tIns="8890" rIns="9360" bIns="8890" numCol="1" anchor="ctr" anchorCtr="0" compatLnSpc="1">
            <a:prstTxWarp prst="textNoShape">
              <a:avLst/>
            </a:prstTxWarp>
          </a:bodyPr>
          <a:lstStyle/>
          <a:p>
            <a:pPr marL="88900" marR="0" lvl="1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各路線区間ごとの</a:t>
            </a:r>
            <a:r>
              <a:rPr kumimoji="1" lang="ja-JP" altLang="en-US" i="0" u="none" strike="noStrike" cap="none" normalizeH="0" baseline="0" dirty="0">
                <a:ln>
                  <a:noFill/>
                </a:ln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時間混雑度</a:t>
            </a:r>
            <a:r>
              <a:rPr kumimoji="1" lang="ja-JP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から時間別旅行速度を算定</a:t>
            </a:r>
            <a:endParaRPr kumimoji="1" lang="ja-JP" altLang="ja-JP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3817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091" y="2051608"/>
            <a:ext cx="7344816" cy="3847619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23528" y="634640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382666" y="121292"/>
            <a:ext cx="63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2400" dirty="0"/>
              <a:t>平均旅行速度の推移〔対策地域〕</a:t>
            </a:r>
            <a:endParaRPr kumimoji="1" lang="ja-JP" altLang="en-US" sz="2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532440" y="6448251"/>
            <a:ext cx="576064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10</a:t>
            </a:fld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71091" y="959176"/>
            <a:ext cx="8040257" cy="47507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ctr" anchorCtr="0">
            <a:noAutofit/>
          </a:bodyPr>
          <a:lstStyle/>
          <a:p>
            <a:pPr>
              <a:spcBef>
                <a:spcPts val="600"/>
              </a:spcBef>
            </a:pP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　令和２年度は前年度と比べて上昇。平成</a:t>
            </a:r>
            <a:r>
              <a:rPr lang="en-US" altLang="ja-JP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21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年度と比べて６％上昇</a:t>
            </a:r>
            <a:endParaRPr lang="en-US" altLang="ja-JP" sz="20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27566" y="1782033"/>
            <a:ext cx="537862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u="sng" dirty="0">
                <a:latin typeface="ＭＳ ゴシック" pitchFamily="49" charset="-128"/>
                <a:ea typeface="ＭＳ ゴシック" pitchFamily="49" charset="-128"/>
              </a:rPr>
              <a:t>平均旅行速度（対策地域、全幹線道路）の推移</a:t>
            </a:r>
            <a:endParaRPr kumimoji="1" lang="ja-JP" altLang="en-US" u="sng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4" name="テキスト ボックス 2"/>
          <p:cNvSpPr txBox="1">
            <a:spLocks noChangeArrowheads="1"/>
          </p:cNvSpPr>
          <p:nvPr/>
        </p:nvSpPr>
        <p:spPr bwMode="auto">
          <a:xfrm>
            <a:off x="614652" y="5950911"/>
            <a:ext cx="7294016" cy="6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+mn-ea"/>
                <a:cs typeface="Times New Roman"/>
              </a:rPr>
              <a:t>※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28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年度以降の旅行速度算定には、平成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年度道路交通センサスを使用。</a:t>
            </a:r>
            <a:endParaRPr lang="en-US" altLang="ja-JP" sz="1400" kern="100" dirty="0">
              <a:effectLst/>
              <a:latin typeface="+mn-ea"/>
              <a:cs typeface="Times New Roman"/>
            </a:endParaRPr>
          </a:p>
          <a:p>
            <a:pPr marL="261938" indent="-180000" algn="just">
              <a:spcAft>
                <a:spcPts val="0"/>
              </a:spcAft>
            </a:pPr>
            <a:r>
              <a:rPr lang="ja-JP" altLang="en-US" sz="1400" kern="100" dirty="0">
                <a:latin typeface="+mn-ea"/>
                <a:cs typeface="Times New Roman"/>
              </a:rPr>
              <a:t>　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（平成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21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～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年度の旅行速度算定には、平成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22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+mn-ea"/>
                <a:cs typeface="Times New Roman"/>
              </a:rPr>
              <a:t>を使用）</a:t>
            </a:r>
            <a:endParaRPr lang="en-US" altLang="ja-JP" sz="1400" kern="100" dirty="0">
              <a:effectLst/>
              <a:latin typeface="+mn-ea"/>
              <a:cs typeface="Times New Roman"/>
            </a:endParaRPr>
          </a:p>
        </p:txBody>
      </p:sp>
      <p:sp>
        <p:nvSpPr>
          <p:cNvPr id="11" name="四角形吹き出し 10"/>
          <p:cNvSpPr/>
          <p:nvPr/>
        </p:nvSpPr>
        <p:spPr>
          <a:xfrm>
            <a:off x="3601953" y="4070369"/>
            <a:ext cx="3096344" cy="1095421"/>
          </a:xfrm>
          <a:prstGeom prst="wedgeRectCallout">
            <a:avLst>
              <a:gd name="adj1" fmla="val -10269"/>
              <a:gd name="adj2" fmla="val -10743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400" b="1" dirty="0"/>
              <a:t>H27</a:t>
            </a:r>
            <a:r>
              <a:rPr kumimoji="1" lang="ja-JP" altLang="en-US" sz="1400" b="1" dirty="0"/>
              <a:t>→</a:t>
            </a:r>
            <a:r>
              <a:rPr kumimoji="1" lang="en-US" altLang="ja-JP" sz="1400" b="1" dirty="0"/>
              <a:t>H28</a:t>
            </a:r>
            <a:r>
              <a:rPr kumimoji="1" lang="ja-JP" altLang="en-US" sz="1400" b="1" dirty="0"/>
              <a:t>では旅行速度減少</a:t>
            </a:r>
            <a:endParaRPr kumimoji="1" lang="en-US" altLang="ja-JP" sz="1400" b="1" dirty="0"/>
          </a:p>
          <a:p>
            <a:r>
              <a:rPr kumimoji="1" lang="ja-JP" altLang="en-US" sz="1400" dirty="0"/>
              <a:t>　交通センサスデータの違い、混雑度への影響が大きい</a:t>
            </a:r>
            <a:r>
              <a:rPr lang="ja-JP" altLang="en-US" sz="1400" dirty="0"/>
              <a:t>大型系貨物</a:t>
            </a:r>
            <a:r>
              <a:rPr kumimoji="1" lang="ja-JP" altLang="en-US" sz="1400" dirty="0"/>
              <a:t>の増加が原因と考えられる。</a:t>
            </a:r>
          </a:p>
        </p:txBody>
      </p:sp>
      <p:sp>
        <p:nvSpPr>
          <p:cNvPr id="17" name="テキスト ボックス 2"/>
          <p:cNvSpPr txBox="1">
            <a:spLocks noChangeArrowheads="1"/>
          </p:cNvSpPr>
          <p:nvPr/>
        </p:nvSpPr>
        <p:spPr bwMode="auto">
          <a:xfrm>
            <a:off x="7453549" y="5431809"/>
            <a:ext cx="910237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指標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)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18" name="テキスト ボックス 2"/>
          <p:cNvSpPr txBox="1">
            <a:spLocks noChangeArrowheads="1"/>
          </p:cNvSpPr>
          <p:nvPr/>
        </p:nvSpPr>
        <p:spPr bwMode="auto">
          <a:xfrm>
            <a:off x="6844629" y="5431809"/>
            <a:ext cx="910237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指標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)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02574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323528" y="634640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971600" y="121292"/>
            <a:ext cx="7164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+mn-ea"/>
              </a:rPr>
              <a:t>排出係数と旅行速度の関係</a:t>
            </a:r>
            <a:endParaRPr lang="ja-JP" altLang="ja-JP" sz="2400" u="sng" dirty="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388424" y="6448251"/>
            <a:ext cx="720080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008740" y="1014665"/>
            <a:ext cx="5112000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ctr" anchorCtr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2000" dirty="0">
                <a:solidFill>
                  <a:srgbClr val="FF0000"/>
                </a:solidFill>
                <a:latin typeface="+mn-ea"/>
              </a:rPr>
              <a:t>旅行速度が遅いと排出係数は大きくなる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925704" y="1702649"/>
            <a:ext cx="5328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u="sng" dirty="0">
                <a:latin typeface="+mn-ea"/>
              </a:rPr>
              <a:t>普通貨物車の</a:t>
            </a:r>
            <a:r>
              <a:rPr lang="en-US" altLang="ja-JP" u="sng" dirty="0">
                <a:latin typeface="+mn-ea"/>
              </a:rPr>
              <a:t>NO</a:t>
            </a:r>
            <a:r>
              <a:rPr lang="ja-JP" altLang="en-US" u="sng" dirty="0">
                <a:latin typeface="+mn-ea"/>
              </a:rPr>
              <a:t>ｘ排出係数（令和２年度・大阪府内）</a:t>
            </a:r>
            <a:endParaRPr lang="en-US" altLang="ja-JP" u="sng" dirty="0">
              <a:latin typeface="+mn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339958" y="6089797"/>
            <a:ext cx="2665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+mn-ea"/>
              </a:rPr>
              <a:t>旅行速度</a:t>
            </a:r>
            <a:endParaRPr lang="en-US" altLang="ja-JP" sz="2400" dirty="0">
              <a:latin typeface="+mn-e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971600" y="2996952"/>
            <a:ext cx="543739" cy="1800200"/>
          </a:xfrm>
          <a:prstGeom prst="rect">
            <a:avLst/>
          </a:prstGeom>
          <a:noFill/>
        </p:spPr>
        <p:txBody>
          <a:bodyPr vert="wordArtVertRtl" wrap="square" rtlCol="0">
            <a:spAutoFit/>
          </a:bodyPr>
          <a:lstStyle/>
          <a:p>
            <a:r>
              <a:rPr lang="ja-JP" altLang="en-US" sz="2400" dirty="0">
                <a:latin typeface="+mn-ea"/>
              </a:rPr>
              <a:t>排出係数</a:t>
            </a:r>
            <a:endParaRPr lang="en-US" altLang="ja-JP" sz="2400" dirty="0">
              <a:latin typeface="+mn-ea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2784" y="2355032"/>
            <a:ext cx="6000000" cy="37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729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テキスト ボックス 2"/>
          <p:cNvSpPr txBox="1">
            <a:spLocks noChangeArrowheads="1"/>
          </p:cNvSpPr>
          <p:nvPr/>
        </p:nvSpPr>
        <p:spPr bwMode="auto">
          <a:xfrm>
            <a:off x="237693" y="2516517"/>
            <a:ext cx="1764000" cy="226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b="1" dirty="0">
                <a:latin typeface="+mn-ea"/>
                <a:cs typeface="ＭＳ Ｐゴシック" pitchFamily="50" charset="-128"/>
              </a:rPr>
              <a:t>　交通量（</a:t>
            </a:r>
            <a:r>
              <a:rPr lang="en-US" altLang="ja-JP" sz="1600" b="1" dirty="0">
                <a:latin typeface="+mn-ea"/>
                <a:cs typeface="ＭＳ Ｐゴシック" pitchFamily="50" charset="-128"/>
              </a:rPr>
              <a:t>H27</a:t>
            </a:r>
            <a:r>
              <a:rPr lang="ja-JP" altLang="en-US" sz="1600" b="1" dirty="0">
                <a:latin typeface="+mn-ea"/>
                <a:cs typeface="ＭＳ Ｐゴシック" pitchFamily="50" charset="-128"/>
              </a:rPr>
              <a:t>）</a:t>
            </a:r>
            <a:endParaRPr kumimoji="1" lang="en-US" altLang="ja-JP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平成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27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年度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[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区間別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]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[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車種別］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［平日休日別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]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[</a:t>
            </a:r>
            <a:r>
              <a:rPr lang="ja-JP" altLang="en-US" sz="1600" dirty="0">
                <a:latin typeface="+mn-ea"/>
                <a:cs typeface="Times New Roman" pitchFamily="18" charset="0"/>
              </a:rPr>
              <a:t>時刻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別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]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323528" y="620688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691680" y="116632"/>
            <a:ext cx="5724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atin typeface="+mn-ea"/>
              </a:rPr>
              <a:t>③自動車走行量：算定方法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532440" y="6448250"/>
            <a:ext cx="521590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  <p:pic>
        <p:nvPicPr>
          <p:cNvPr id="5122" name="Picture 2" descr="自動車走行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687232"/>
            <a:ext cx="2376000" cy="1780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260152" y="980728"/>
            <a:ext cx="4311848" cy="1152128"/>
          </a:xfrm>
          <a:prstGeom prst="rect">
            <a:avLst/>
          </a:prstGeom>
          <a:noFill/>
          <a:ln>
            <a:noFill/>
          </a:ln>
        </p:spPr>
        <p:txBody>
          <a:bodyPr vert="horz" wrap="square" lIns="9360" tIns="8890" rIns="9360" bIns="8890" numCol="1" anchor="t" anchorCtr="0" compatLnSpc="1">
            <a:prstTxWarp prst="textNoShape">
              <a:avLst/>
            </a:prstTxWarp>
          </a:bodyPr>
          <a:lstStyle/>
          <a:p>
            <a:pPr marL="6350" lvl="1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③</a:t>
            </a:r>
            <a:r>
              <a:rPr kumimoji="1" lang="ja-JP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自動車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走行量（台･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km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）</a:t>
            </a:r>
            <a:endParaRPr kumimoji="1" lang="en-US" altLang="ja-JP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  <a:p>
            <a:pPr marL="252000" lvl="1" fontAlgn="base">
              <a:spcBef>
                <a:spcPts val="600"/>
              </a:spcBef>
              <a:spcAft>
                <a:spcPct val="0"/>
              </a:spcAft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何台の自動車が何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km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走ったか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  <a:p>
            <a:pPr marL="88900" lvl="1" fontAlgn="base">
              <a:spcBef>
                <a:spcPts val="600"/>
              </a:spcBef>
              <a:spcAft>
                <a:spcPct val="0"/>
              </a:spcAft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（区間別交通量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×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区間別道路延長）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3" name="Rectangle 21"/>
          <p:cNvSpPr>
            <a:spLocks noChangeArrowheads="1"/>
          </p:cNvSpPr>
          <p:nvPr/>
        </p:nvSpPr>
        <p:spPr bwMode="auto">
          <a:xfrm>
            <a:off x="2794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1" name="スライド番号プレースホルダー 1"/>
          <p:cNvSpPr txBox="1">
            <a:spLocks/>
          </p:cNvSpPr>
          <p:nvPr/>
        </p:nvSpPr>
        <p:spPr>
          <a:xfrm>
            <a:off x="8738120" y="6448251"/>
            <a:ext cx="3703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39" name="テキスト ボックス 2"/>
          <p:cNvSpPr txBox="1">
            <a:spLocks noChangeArrowheads="1"/>
          </p:cNvSpPr>
          <p:nvPr/>
        </p:nvSpPr>
        <p:spPr bwMode="auto">
          <a:xfrm>
            <a:off x="327165" y="4149080"/>
            <a:ext cx="1584000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ja-JP" sz="1400" b="1" kern="100" dirty="0">
                <a:effectLst/>
                <a:latin typeface="+mn-ea"/>
                <a:cs typeface="Times New Roman"/>
              </a:rPr>
              <a:t>平成</a:t>
            </a:r>
            <a:r>
              <a:rPr lang="en-US" altLang="ja-JP" sz="1400" b="1" kern="100" dirty="0">
                <a:effectLst/>
                <a:latin typeface="+mn-ea"/>
                <a:cs typeface="Times New Roman"/>
              </a:rPr>
              <a:t>27</a:t>
            </a:r>
            <a:r>
              <a:rPr lang="ja-JP" sz="1400" b="1" kern="100" dirty="0">
                <a:effectLst/>
                <a:latin typeface="+mn-ea"/>
                <a:cs typeface="Times New Roman"/>
              </a:rPr>
              <a:t>年度</a:t>
            </a:r>
          </a:p>
          <a:p>
            <a:pPr>
              <a:spcAft>
                <a:spcPts val="0"/>
              </a:spcAft>
            </a:pPr>
            <a:r>
              <a:rPr lang="ja-JP" sz="1400" b="1" kern="100" dirty="0">
                <a:effectLst/>
                <a:latin typeface="+mn-ea"/>
                <a:cs typeface="Times New Roman"/>
              </a:rPr>
              <a:t>道路交通センサス</a:t>
            </a:r>
          </a:p>
        </p:txBody>
      </p:sp>
      <p:sp>
        <p:nvSpPr>
          <p:cNvPr id="44" name="AutoShape 76"/>
          <p:cNvSpPr>
            <a:spLocks noChangeArrowheads="1"/>
          </p:cNvSpPr>
          <p:nvPr/>
        </p:nvSpPr>
        <p:spPr bwMode="auto">
          <a:xfrm>
            <a:off x="179720" y="4869160"/>
            <a:ext cx="1872000" cy="728764"/>
          </a:xfrm>
          <a:prstGeom prst="wedgeRoundRectCallout">
            <a:avLst>
              <a:gd name="adj1" fmla="val -16286"/>
              <a:gd name="adj2" fmla="val -88936"/>
              <a:gd name="adj3" fmla="val 16667"/>
            </a:avLst>
          </a:prstGeom>
          <a:solidFill>
            <a:srgbClr val="FFFFFF"/>
          </a:solidFill>
          <a:ln w="6350" cap="rnd" algn="ctr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0" vert="horz" wrap="square" lIns="5040" tIns="6120" rIns="5040" bIns="6120" anchor="t" anchorCtr="0" upright="1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+mn-ea"/>
                <a:cs typeface="Times New Roman"/>
              </a:rPr>
              <a:t>・基本調査区間</a:t>
            </a:r>
          </a:p>
          <a:p>
            <a:pPr indent="114300" algn="just">
              <a:spcAft>
                <a:spcPts val="0"/>
              </a:spcAft>
            </a:pPr>
            <a:r>
              <a:rPr lang="ja-JP" altLang="en-US" sz="1400" kern="100" dirty="0">
                <a:latin typeface="+mn-ea"/>
                <a:cs typeface="Times New Roman"/>
              </a:rPr>
              <a:t> </a:t>
            </a:r>
            <a:r>
              <a:rPr lang="ja-JP" sz="1400" kern="100" dirty="0">
                <a:effectLst/>
                <a:latin typeface="+mn-ea"/>
                <a:cs typeface="Times New Roman"/>
              </a:rPr>
              <a:t>約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3</a:t>
            </a:r>
            <a:r>
              <a:rPr lang="en-US" sz="1400" kern="100" dirty="0">
                <a:effectLst/>
                <a:latin typeface="+mn-ea"/>
                <a:cs typeface="Times New Roman"/>
              </a:rPr>
              <a:t>,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200</a:t>
            </a:r>
            <a:r>
              <a:rPr lang="ja-JP" sz="1400" kern="100" dirty="0">
                <a:effectLst/>
                <a:latin typeface="+mn-ea"/>
                <a:cs typeface="Times New Roman"/>
              </a:rPr>
              <a:t>区間収録</a:t>
            </a: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+mn-ea"/>
                <a:cs typeface="Times New Roman"/>
              </a:rPr>
              <a:t>・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5</a:t>
            </a:r>
            <a:r>
              <a:rPr lang="ja-JP" sz="1400" kern="100" dirty="0">
                <a:effectLst/>
                <a:latin typeface="+mn-ea"/>
                <a:cs typeface="Times New Roman"/>
              </a:rPr>
              <a:t>年に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1</a:t>
            </a:r>
            <a:r>
              <a:rPr lang="ja-JP" sz="1400" kern="100" dirty="0">
                <a:effectLst/>
                <a:latin typeface="+mn-ea"/>
                <a:cs typeface="Times New Roman"/>
              </a:rPr>
              <a:t>回程度調査</a:t>
            </a:r>
          </a:p>
        </p:txBody>
      </p:sp>
      <p:sp>
        <p:nvSpPr>
          <p:cNvPr id="47" name="テキスト ボックス 2"/>
          <p:cNvSpPr txBox="1">
            <a:spLocks noChangeArrowheads="1"/>
          </p:cNvSpPr>
          <p:nvPr/>
        </p:nvSpPr>
        <p:spPr bwMode="auto">
          <a:xfrm>
            <a:off x="5868144" y="4058942"/>
            <a:ext cx="1440160" cy="504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400" kern="100" dirty="0">
                <a:latin typeface="+mn-ea"/>
                <a:cs typeface="Times New Roman"/>
              </a:rPr>
              <a:t>区間別道路延長</a:t>
            </a:r>
            <a:endParaRPr lang="ja-JP" sz="1400" kern="100" dirty="0">
              <a:effectLst/>
              <a:latin typeface="+mn-ea"/>
              <a:cs typeface="Times New Roman"/>
            </a:endParaRPr>
          </a:p>
        </p:txBody>
      </p:sp>
      <p:cxnSp>
        <p:nvCxnSpPr>
          <p:cNvPr id="53" name="直線矢印コネクタ 52"/>
          <p:cNvCxnSpPr/>
          <p:nvPr/>
        </p:nvCxnSpPr>
        <p:spPr>
          <a:xfrm>
            <a:off x="2014324" y="3598430"/>
            <a:ext cx="554400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AutoShape 3"/>
          <p:cNvSpPr>
            <a:spLocks noChangeShapeType="1"/>
          </p:cNvSpPr>
          <p:nvPr/>
        </p:nvSpPr>
        <p:spPr bwMode="auto">
          <a:xfrm flipV="1">
            <a:off x="3063853" y="3598430"/>
            <a:ext cx="0" cy="504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rgbClr val="7F7F7F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1400"/>
          </a:p>
        </p:txBody>
      </p:sp>
      <p:sp>
        <p:nvSpPr>
          <p:cNvPr id="48" name="テキスト ボックス 2"/>
          <p:cNvSpPr txBox="1">
            <a:spLocks noChangeArrowheads="1"/>
          </p:cNvSpPr>
          <p:nvPr/>
        </p:nvSpPr>
        <p:spPr bwMode="auto">
          <a:xfrm>
            <a:off x="4283968" y="2501280"/>
            <a:ext cx="1440000" cy="2268000"/>
          </a:xfrm>
          <a:prstGeom prst="rect">
            <a:avLst/>
          </a:prstGeom>
          <a:solidFill>
            <a:srgbClr val="FFFFFF"/>
          </a:solidFill>
          <a:ln w="9525" cap="rnd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ja-JP" altLang="ja-JP" sz="1600" b="1" kern="100" dirty="0">
                <a:latin typeface="+mn-ea"/>
                <a:cs typeface="Times New Roman"/>
              </a:rPr>
              <a:t>交通量</a:t>
            </a:r>
            <a:r>
              <a:rPr lang="ja-JP" altLang="en-US" sz="1600" b="1" kern="100" dirty="0">
                <a:latin typeface="+mn-ea"/>
                <a:cs typeface="Times New Roman"/>
              </a:rPr>
              <a:t>（</a:t>
            </a:r>
            <a:r>
              <a:rPr lang="en-US" altLang="ja-JP" sz="1600" b="1" kern="100" dirty="0">
                <a:latin typeface="+mn-ea"/>
                <a:cs typeface="Times New Roman"/>
              </a:rPr>
              <a:t>R2</a:t>
            </a:r>
            <a:r>
              <a:rPr lang="ja-JP" altLang="en-US" sz="1600" b="1" kern="100" dirty="0">
                <a:latin typeface="+mn-ea"/>
                <a:cs typeface="Times New Roman"/>
              </a:rPr>
              <a:t>）</a:t>
            </a:r>
            <a:endParaRPr lang="ja-JP" altLang="ja-JP" sz="1600" b="1" kern="100" dirty="0">
              <a:latin typeface="+mn-ea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ja-JP" altLang="en-US" sz="1600" kern="100" dirty="0">
                <a:latin typeface="+mn-ea"/>
                <a:cs typeface="Times New Roman"/>
              </a:rPr>
              <a:t>令和２</a:t>
            </a:r>
            <a:r>
              <a:rPr lang="ja-JP" sz="1600" kern="100" dirty="0">
                <a:effectLst/>
                <a:latin typeface="+mn-ea"/>
                <a:cs typeface="Times New Roman"/>
              </a:rPr>
              <a:t>年度</a:t>
            </a:r>
            <a:endParaRPr lang="en-US" altLang="ja-JP" sz="1600" kern="100" dirty="0">
              <a:effectLst/>
              <a:latin typeface="+mn-ea"/>
              <a:cs typeface="Times New Roman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+mn-ea"/>
                <a:cs typeface="Times New Roman" pitchFamily="18" charset="0"/>
              </a:rPr>
              <a:t>[</a:t>
            </a:r>
            <a:r>
              <a:rPr lang="ja-JP" altLang="en-US" sz="1600" dirty="0">
                <a:latin typeface="+mn-ea"/>
                <a:cs typeface="Times New Roman" pitchFamily="18" charset="0"/>
              </a:rPr>
              <a:t>区間別</a:t>
            </a:r>
            <a:r>
              <a:rPr lang="en-US" altLang="ja-JP" sz="1600" dirty="0">
                <a:latin typeface="+mn-ea"/>
                <a:cs typeface="Times New Roman" pitchFamily="18" charset="0"/>
              </a:rPr>
              <a:t>]</a:t>
            </a:r>
            <a:endParaRPr lang="en-US" altLang="ja-JP" sz="1600" dirty="0">
              <a:latin typeface="+mn-ea"/>
              <a:cs typeface="ＭＳ Ｐゴシック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+mn-ea"/>
                <a:cs typeface="Times New Roman" pitchFamily="18" charset="0"/>
              </a:rPr>
              <a:t>[8</a:t>
            </a:r>
            <a:r>
              <a:rPr lang="ja-JP" altLang="en-US" sz="1600" dirty="0">
                <a:latin typeface="+mn-ea"/>
                <a:cs typeface="Times New Roman" pitchFamily="18" charset="0"/>
              </a:rPr>
              <a:t>車種別］</a:t>
            </a:r>
            <a:endParaRPr lang="en-US" altLang="ja-JP" sz="1600" dirty="0">
              <a:latin typeface="+mn-ea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>
                <a:latin typeface="+mn-ea"/>
                <a:cs typeface="Times New Roman" pitchFamily="18" charset="0"/>
              </a:rPr>
              <a:t>［平日休日別</a:t>
            </a:r>
            <a:r>
              <a:rPr lang="en-US" altLang="ja-JP" sz="1600" dirty="0">
                <a:latin typeface="+mn-ea"/>
                <a:cs typeface="Times New Roman" pitchFamily="18" charset="0"/>
              </a:rPr>
              <a:t>]</a:t>
            </a:r>
            <a:endParaRPr lang="en-US" altLang="ja-JP" sz="1600" dirty="0">
              <a:latin typeface="+mn-ea"/>
              <a:cs typeface="ＭＳ Ｐゴシック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+mn-ea"/>
                <a:cs typeface="Times New Roman" pitchFamily="18" charset="0"/>
              </a:rPr>
              <a:t>[</a:t>
            </a:r>
            <a:r>
              <a:rPr lang="ja-JP" altLang="en-US" sz="1600" dirty="0">
                <a:latin typeface="+mn-ea"/>
                <a:cs typeface="Times New Roman" pitchFamily="18" charset="0"/>
              </a:rPr>
              <a:t>時刻別</a:t>
            </a:r>
            <a:r>
              <a:rPr lang="en-US" altLang="ja-JP" sz="1600" dirty="0">
                <a:latin typeface="+mn-ea"/>
                <a:cs typeface="Times New Roman" pitchFamily="18" charset="0"/>
              </a:rPr>
              <a:t>]</a:t>
            </a:r>
            <a:endParaRPr lang="en-US" altLang="ja-JP" sz="1600" dirty="0">
              <a:latin typeface="+mn-ea"/>
              <a:cs typeface="ＭＳ Ｐゴシック" pitchFamily="50" charset="-128"/>
            </a:endParaRPr>
          </a:p>
        </p:txBody>
      </p:sp>
      <p:sp>
        <p:nvSpPr>
          <p:cNvPr id="55" name="AutoShape 3"/>
          <p:cNvSpPr>
            <a:spLocks noChangeShapeType="1"/>
          </p:cNvSpPr>
          <p:nvPr/>
        </p:nvSpPr>
        <p:spPr bwMode="auto">
          <a:xfrm flipV="1">
            <a:off x="6588224" y="3598430"/>
            <a:ext cx="0" cy="504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rgbClr val="7F7F7F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1400"/>
          </a:p>
        </p:txBody>
      </p:sp>
      <p:sp>
        <p:nvSpPr>
          <p:cNvPr id="56" name="テキスト ボックス 2"/>
          <p:cNvSpPr txBox="1">
            <a:spLocks noChangeArrowheads="1"/>
          </p:cNvSpPr>
          <p:nvPr/>
        </p:nvSpPr>
        <p:spPr bwMode="auto">
          <a:xfrm>
            <a:off x="7596488" y="2501280"/>
            <a:ext cx="1368000" cy="2268000"/>
          </a:xfrm>
          <a:prstGeom prst="rect">
            <a:avLst/>
          </a:prstGeom>
          <a:solidFill>
            <a:srgbClr val="FFFF99"/>
          </a:solidFill>
          <a:ln w="19050" cap="rnd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ja-JP" altLang="en-US" sz="1600" b="1" kern="100" dirty="0">
                <a:latin typeface="+mn-ea"/>
                <a:cs typeface="Times New Roman"/>
              </a:rPr>
              <a:t>走行</a:t>
            </a:r>
            <a:r>
              <a:rPr lang="ja-JP" altLang="ja-JP" sz="1600" b="1" kern="100" dirty="0">
                <a:latin typeface="+mn-ea"/>
                <a:cs typeface="Times New Roman"/>
              </a:rPr>
              <a:t>量</a:t>
            </a:r>
            <a:r>
              <a:rPr lang="ja-JP" altLang="en-US" sz="1600" b="1" kern="100" dirty="0">
                <a:latin typeface="+mn-ea"/>
                <a:cs typeface="Times New Roman"/>
              </a:rPr>
              <a:t>（</a:t>
            </a:r>
            <a:r>
              <a:rPr lang="en-US" altLang="ja-JP" sz="1600" b="1" kern="100" dirty="0">
                <a:latin typeface="+mn-ea"/>
                <a:cs typeface="Times New Roman"/>
              </a:rPr>
              <a:t>R2</a:t>
            </a:r>
            <a:r>
              <a:rPr lang="ja-JP" altLang="en-US" sz="1600" b="1" kern="100" dirty="0">
                <a:latin typeface="+mn-ea"/>
                <a:cs typeface="Times New Roman"/>
              </a:rPr>
              <a:t>）</a:t>
            </a:r>
            <a:endParaRPr lang="ja-JP" altLang="ja-JP" sz="1600" b="1" kern="100" dirty="0">
              <a:latin typeface="+mn-ea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ja-JP" altLang="en-US" sz="1600" kern="100" dirty="0">
                <a:latin typeface="+mn-ea"/>
                <a:cs typeface="Times New Roman"/>
              </a:rPr>
              <a:t>令和２</a:t>
            </a:r>
            <a:r>
              <a:rPr lang="ja-JP" sz="1600" kern="100" dirty="0">
                <a:effectLst/>
                <a:latin typeface="+mn-ea"/>
                <a:cs typeface="Times New Roman"/>
              </a:rPr>
              <a:t>年度</a:t>
            </a:r>
            <a:endParaRPr lang="en-US" altLang="ja-JP" sz="1600" kern="100" dirty="0">
              <a:effectLst/>
              <a:latin typeface="+mn-ea"/>
              <a:cs typeface="Times New Roman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+mn-ea"/>
                <a:cs typeface="Times New Roman" pitchFamily="18" charset="0"/>
              </a:rPr>
              <a:t>[</a:t>
            </a:r>
            <a:r>
              <a:rPr lang="ja-JP" altLang="en-US" sz="1600" dirty="0">
                <a:latin typeface="+mn-ea"/>
                <a:cs typeface="Times New Roman" pitchFamily="18" charset="0"/>
              </a:rPr>
              <a:t>区間別</a:t>
            </a:r>
            <a:r>
              <a:rPr lang="en-US" altLang="ja-JP" sz="1600" dirty="0">
                <a:latin typeface="+mn-ea"/>
                <a:cs typeface="Times New Roman" pitchFamily="18" charset="0"/>
              </a:rPr>
              <a:t>]</a:t>
            </a:r>
            <a:endParaRPr lang="en-US" altLang="ja-JP" sz="1600" dirty="0">
              <a:latin typeface="+mn-ea"/>
              <a:cs typeface="ＭＳ Ｐゴシック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+mn-ea"/>
                <a:cs typeface="Times New Roman" pitchFamily="18" charset="0"/>
              </a:rPr>
              <a:t>[8</a:t>
            </a:r>
            <a:r>
              <a:rPr lang="ja-JP" altLang="en-US" sz="1600" dirty="0">
                <a:latin typeface="+mn-ea"/>
                <a:cs typeface="Times New Roman" pitchFamily="18" charset="0"/>
              </a:rPr>
              <a:t>車種別］</a:t>
            </a:r>
            <a:endParaRPr lang="en-US" altLang="ja-JP" sz="1600" dirty="0">
              <a:latin typeface="+mn-ea"/>
              <a:cs typeface="Times New Roman" pitchFamily="18" charset="0"/>
            </a:endParaRPr>
          </a:p>
        </p:txBody>
      </p:sp>
      <p:sp>
        <p:nvSpPr>
          <p:cNvPr id="51" name="テキスト ボックス 2"/>
          <p:cNvSpPr txBox="1">
            <a:spLocks noChangeArrowheads="1"/>
          </p:cNvSpPr>
          <p:nvPr/>
        </p:nvSpPr>
        <p:spPr bwMode="auto">
          <a:xfrm>
            <a:off x="2116666" y="4013448"/>
            <a:ext cx="2052000" cy="144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400" kern="100" dirty="0">
                <a:effectLst/>
                <a:latin typeface="+mn-ea"/>
                <a:cs typeface="Times New Roman"/>
              </a:rPr>
              <a:t>・</a:t>
            </a:r>
            <a:r>
              <a:rPr lang="ja-JP" altLang="en-US" sz="1400" kern="100" dirty="0">
                <a:latin typeface="+mn-ea"/>
                <a:cs typeface="Times New Roman"/>
              </a:rPr>
              <a:t>８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車種への配分</a:t>
            </a:r>
            <a:endParaRPr lang="en-US" altLang="ja-JP" sz="1400" kern="100" dirty="0">
              <a:effectLst/>
              <a:latin typeface="+mn-ea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ja-JP" altLang="en-US" sz="1400" kern="100" dirty="0">
                <a:effectLst/>
                <a:latin typeface="+mn-ea"/>
                <a:cs typeface="Times New Roman"/>
              </a:rPr>
              <a:t>・車種構成比率の補正</a:t>
            </a:r>
            <a:endParaRPr lang="en-US" altLang="ja-JP" sz="1400" kern="100" dirty="0">
              <a:effectLst/>
              <a:latin typeface="+mn-ea"/>
              <a:cs typeface="Times New Roman"/>
            </a:endParaRPr>
          </a:p>
          <a:p>
            <a:pPr marL="87313" indent="-87313">
              <a:spcAft>
                <a:spcPts val="0"/>
              </a:spcAft>
            </a:pPr>
            <a:r>
              <a:rPr lang="ja-JP" altLang="en-US" sz="1400" kern="100" dirty="0">
                <a:effectLst/>
                <a:latin typeface="+mn-ea"/>
                <a:cs typeface="Times New Roman"/>
              </a:rPr>
              <a:t>・</a:t>
            </a:r>
            <a:r>
              <a:rPr lang="ja-JP" sz="1400" kern="100" dirty="0">
                <a:effectLst/>
                <a:latin typeface="+mn-ea"/>
                <a:cs typeface="Times New Roman"/>
              </a:rPr>
              <a:t>高速道路、一般道路の交通量伸び率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（</a:t>
            </a:r>
            <a:r>
              <a:rPr lang="ja-JP" altLang="en-US" sz="1400" kern="100" dirty="0">
                <a:latin typeface="+mn-ea"/>
                <a:cs typeface="Times New Roman"/>
              </a:rPr>
              <a:t>トラフィックカウンターの通過車両台数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から算出）</a:t>
            </a:r>
            <a:endParaRPr lang="en-US" altLang="ja-JP" sz="1400" kern="100" dirty="0">
              <a:effectLst/>
              <a:latin typeface="+mn-ea"/>
              <a:cs typeface="Times New Roman"/>
            </a:endParaRPr>
          </a:p>
        </p:txBody>
      </p:sp>
      <p:sp>
        <p:nvSpPr>
          <p:cNvPr id="21" name="テキスト ボックス 2"/>
          <p:cNvSpPr txBox="1">
            <a:spLocks noChangeArrowheads="1"/>
          </p:cNvSpPr>
          <p:nvPr/>
        </p:nvSpPr>
        <p:spPr bwMode="auto">
          <a:xfrm>
            <a:off x="309701" y="5589240"/>
            <a:ext cx="7970787" cy="749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ja-JP" sz="1400" kern="100" dirty="0">
                <a:effectLst/>
                <a:latin typeface="+mn-ea"/>
                <a:cs typeface="Times New Roman"/>
              </a:rPr>
              <a:t>※細街路</a:t>
            </a:r>
            <a:r>
              <a:rPr lang="ja-JP" altLang="en-US" sz="1400" kern="100" dirty="0">
                <a:latin typeface="+mn-ea"/>
                <a:cs typeface="Times New Roman"/>
              </a:rPr>
              <a:t>（道路交通センサスの対象となる幹線道路以外の道路（住宅街の生活道路など）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）の走行量</a:t>
            </a:r>
            <a:r>
              <a:rPr lang="ja-JP" sz="1400" kern="100" dirty="0">
                <a:effectLst/>
                <a:latin typeface="+mn-ea"/>
                <a:cs typeface="Times New Roman"/>
              </a:rPr>
              <a:t>については別途調査データにより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算定</a:t>
            </a:r>
            <a:endParaRPr lang="ja-JP" sz="1400" kern="100" dirty="0">
              <a:effectLst/>
              <a:latin typeface="+mn-ea"/>
              <a:cs typeface="Times New Roman"/>
            </a:endParaRPr>
          </a:p>
        </p:txBody>
      </p:sp>
      <p:sp>
        <p:nvSpPr>
          <p:cNvPr id="23" name="テキスト ボックス 2"/>
          <p:cNvSpPr txBox="1">
            <a:spLocks noChangeArrowheads="1"/>
          </p:cNvSpPr>
          <p:nvPr/>
        </p:nvSpPr>
        <p:spPr bwMode="auto">
          <a:xfrm>
            <a:off x="260946" y="6177428"/>
            <a:ext cx="8720155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+mn-ea"/>
                <a:cs typeface="Times New Roman"/>
              </a:rPr>
              <a:t>※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28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年度以降は平成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+mn-ea"/>
                <a:cs typeface="Times New Roman"/>
              </a:rPr>
              <a:t>、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21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～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年度は平成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22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+mn-ea"/>
                <a:cs typeface="Times New Roman"/>
              </a:rPr>
              <a:t>を使用</a:t>
            </a:r>
            <a:endParaRPr lang="en-US" altLang="ja-JP" sz="1400" kern="100" dirty="0">
              <a:effectLst/>
              <a:latin typeface="+mn-ea"/>
              <a:cs typeface="Times New Roman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F33C02F-26F6-4C4C-9360-2A823E4850D4}"/>
              </a:ext>
            </a:extLst>
          </p:cNvPr>
          <p:cNvSpPr/>
          <p:nvPr/>
        </p:nvSpPr>
        <p:spPr>
          <a:xfrm>
            <a:off x="333165" y="6509590"/>
            <a:ext cx="68034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400" kern="100" dirty="0">
                <a:solidFill>
                  <a:srgbClr val="FF0000"/>
                </a:solidFill>
                <a:latin typeface="+mn-ea"/>
                <a:cs typeface="Times New Roman"/>
              </a:rPr>
              <a:t>※令和２年度</a:t>
            </a:r>
            <a:r>
              <a:rPr lang="ja-JP" altLang="en-US" sz="1400" kern="100" dirty="0">
                <a:solidFill>
                  <a:srgbClr val="FF0000"/>
                </a:solidFill>
                <a:latin typeface="+mn-ea"/>
                <a:cs typeface="Times New Roman"/>
              </a:rPr>
              <a:t>道路交通センサス</a:t>
            </a:r>
            <a:r>
              <a:rPr lang="ja-JP" altLang="ja-JP" sz="1400" kern="100" dirty="0">
                <a:solidFill>
                  <a:srgbClr val="FF0000"/>
                </a:solidFill>
                <a:latin typeface="+mn-ea"/>
                <a:cs typeface="Times New Roman"/>
              </a:rPr>
              <a:t>調査はコロナの影響により延期</a:t>
            </a:r>
            <a:r>
              <a:rPr lang="ja-JP" altLang="en-US" sz="1400" kern="100" dirty="0">
                <a:solidFill>
                  <a:srgbClr val="FF0000"/>
                </a:solidFill>
                <a:latin typeface="+mn-ea"/>
                <a:cs typeface="Times New Roman"/>
              </a:rPr>
              <a:t>　（令和３年度実施予定）</a:t>
            </a:r>
          </a:p>
        </p:txBody>
      </p:sp>
    </p:spTree>
    <p:extLst>
      <p:ext uri="{BB962C8B-B14F-4D97-AF65-F5344CB8AC3E}">
        <p14:creationId xmlns:p14="http://schemas.microsoft.com/office/powerpoint/2010/main" val="2940975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7323" y="1656112"/>
            <a:ext cx="9129527" cy="4187839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23528" y="634640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346154" y="121292"/>
            <a:ext cx="6444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2400" dirty="0"/>
              <a:t>年間走行量の推移〔対策地域〕</a:t>
            </a:r>
            <a:endParaRPr kumimoji="1" lang="ja-JP" altLang="en-US" sz="2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604448" y="6448251"/>
            <a:ext cx="504056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13</a:t>
            </a:fld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3026" y="706993"/>
            <a:ext cx="8332942" cy="77346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ctr" anchorCtr="0">
            <a:no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・令和２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年度は</a:t>
            </a:r>
            <a:r>
              <a:rPr kumimoji="1"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平成</a:t>
            </a:r>
            <a:r>
              <a:rPr kumimoji="1" lang="en-US" altLang="ja-JP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21</a:t>
            </a:r>
            <a:r>
              <a:rPr kumimoji="1"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年度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と比べて約</a:t>
            </a:r>
            <a:r>
              <a:rPr lang="en-US" altLang="ja-JP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11</a:t>
            </a:r>
            <a:r>
              <a:rPr kumimoji="1"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％減少。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前年度より約５％減。（令和２年度はコロナの影響により乗用系の走行量が特に減少）</a:t>
            </a:r>
            <a:endParaRPr lang="en-US" altLang="ja-JP" sz="20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038993" y="5760875"/>
            <a:ext cx="59777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（注）</a:t>
            </a:r>
            <a:r>
              <a:rPr lang="ja-JP" altLang="ja-JP" sz="1200" dirty="0"/>
              <a:t>四捨五入の関係で車種別の</a:t>
            </a:r>
            <a:r>
              <a:rPr lang="ja-JP" altLang="en-US" sz="1200" dirty="0"/>
              <a:t>合計値</a:t>
            </a:r>
            <a:r>
              <a:rPr lang="ja-JP" altLang="ja-JP" sz="1200" dirty="0"/>
              <a:t>と</a:t>
            </a:r>
            <a:r>
              <a:rPr lang="ja-JP" altLang="en-US" sz="1200" dirty="0"/>
              <a:t>全車種の</a:t>
            </a:r>
            <a:r>
              <a:rPr lang="ja-JP" altLang="ja-JP" sz="1200" dirty="0"/>
              <a:t>合計値が一致しない場合がある。</a:t>
            </a:r>
          </a:p>
        </p:txBody>
      </p:sp>
      <p:sp>
        <p:nvSpPr>
          <p:cNvPr id="21" name="テキスト ボックス 2"/>
          <p:cNvSpPr txBox="1">
            <a:spLocks noChangeArrowheads="1"/>
          </p:cNvSpPr>
          <p:nvPr/>
        </p:nvSpPr>
        <p:spPr bwMode="auto">
          <a:xfrm>
            <a:off x="342049" y="6037874"/>
            <a:ext cx="8720155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+mn-ea"/>
                <a:cs typeface="Times New Roman"/>
              </a:rPr>
              <a:t>※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28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年度以降は平成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+mn-ea"/>
                <a:cs typeface="Times New Roman"/>
              </a:rPr>
              <a:t>、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21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～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年度は平成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22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+mn-ea"/>
                <a:cs typeface="Times New Roman"/>
              </a:rPr>
              <a:t>を使用</a:t>
            </a:r>
            <a:endParaRPr lang="en-US" altLang="ja-JP" sz="1400" kern="100" dirty="0">
              <a:effectLst/>
              <a:latin typeface="+mn-ea"/>
              <a:cs typeface="Times New Roman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757322" y="2242326"/>
            <a:ext cx="504056" cy="372616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4" name="テキスト ボックス 2"/>
          <p:cNvSpPr txBox="1">
            <a:spLocks noChangeArrowheads="1"/>
          </p:cNvSpPr>
          <p:nvPr/>
        </p:nvSpPr>
        <p:spPr bwMode="auto">
          <a:xfrm>
            <a:off x="7053989" y="5345023"/>
            <a:ext cx="910237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指標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)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35" name="テキスト ボックス 2"/>
          <p:cNvSpPr txBox="1">
            <a:spLocks noChangeArrowheads="1"/>
          </p:cNvSpPr>
          <p:nvPr/>
        </p:nvSpPr>
        <p:spPr bwMode="auto">
          <a:xfrm>
            <a:off x="7509107" y="5333706"/>
            <a:ext cx="910237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指標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)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cxnSp>
        <p:nvCxnSpPr>
          <p:cNvPr id="24" name="直線矢印コネクタ 23"/>
          <p:cNvCxnSpPr/>
          <p:nvPr/>
        </p:nvCxnSpPr>
        <p:spPr>
          <a:xfrm>
            <a:off x="4497440" y="2048403"/>
            <a:ext cx="874700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"/>
          <p:cNvSpPr txBox="1">
            <a:spLocks noChangeArrowheads="1"/>
          </p:cNvSpPr>
          <p:nvPr/>
        </p:nvSpPr>
        <p:spPr bwMode="auto">
          <a:xfrm>
            <a:off x="4439225" y="1671629"/>
            <a:ext cx="1140250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ot="0" vert="horz" wrap="square" lIns="7200" tIns="45720" rIns="7200" bIns="45720" anchor="t" anchorCtr="0" upright="1">
            <a:spAutoFit/>
          </a:bodyPr>
          <a:lstStyle/>
          <a:p>
            <a:pPr marL="144000" indent="-144000"/>
            <a:r>
              <a:rPr lang="ja-JP" altLang="en-US" sz="1400" spc="-12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b="1" spc="-110" dirty="0">
                <a:latin typeface="Meiryo UI" panose="020B0604030504040204" pitchFamily="50" charset="-128"/>
                <a:ea typeface="Meiryo UI" panose="020B0604030504040204" pitchFamily="50" charset="-128"/>
              </a:rPr>
              <a:t>H27</a:t>
            </a:r>
            <a:r>
              <a:rPr lang="ja-JP" altLang="en-US" sz="1400" b="1" spc="-110" dirty="0">
                <a:latin typeface="Meiryo UI" panose="020B0604030504040204" pitchFamily="50" charset="-128"/>
                <a:ea typeface="Meiryo UI" panose="020B0604030504040204" pitchFamily="50" charset="-128"/>
              </a:rPr>
              <a:t>センサス</a:t>
            </a:r>
            <a:endParaRPr lang="ja-JP" altLang="ja-JP" sz="1400" b="1" spc="-11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6" name="直線矢印コネクタ 25"/>
          <p:cNvCxnSpPr/>
          <p:nvPr/>
        </p:nvCxnSpPr>
        <p:spPr>
          <a:xfrm flipH="1">
            <a:off x="3321177" y="2048403"/>
            <a:ext cx="874700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"/>
          <p:cNvSpPr txBox="1">
            <a:spLocks noChangeArrowheads="1"/>
          </p:cNvSpPr>
          <p:nvPr/>
        </p:nvSpPr>
        <p:spPr bwMode="auto">
          <a:xfrm>
            <a:off x="3225582" y="1671629"/>
            <a:ext cx="1184117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ot="0" vert="horz" wrap="square" lIns="7200" tIns="45720" rIns="7200" bIns="45720" anchor="t" anchorCtr="0" upright="1">
            <a:spAutoFit/>
          </a:bodyPr>
          <a:lstStyle/>
          <a:p>
            <a:pPr marL="144000" indent="-144000"/>
            <a:r>
              <a:rPr lang="ja-JP" altLang="en-US" sz="1400" spc="-12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b="1" spc="-110" dirty="0">
                <a:latin typeface="Meiryo UI" panose="020B0604030504040204" pitchFamily="50" charset="-128"/>
                <a:ea typeface="Meiryo UI" panose="020B0604030504040204" pitchFamily="50" charset="-128"/>
              </a:rPr>
              <a:t>H22</a:t>
            </a:r>
            <a:r>
              <a:rPr lang="ja-JP" altLang="en-US" sz="1400" b="1" spc="-110" dirty="0">
                <a:latin typeface="Meiryo UI" panose="020B0604030504040204" pitchFamily="50" charset="-128"/>
                <a:ea typeface="Meiryo UI" panose="020B0604030504040204" pitchFamily="50" charset="-128"/>
              </a:rPr>
              <a:t>センサス</a:t>
            </a:r>
            <a:endParaRPr lang="ja-JP" altLang="ja-JP" sz="1400" b="1" spc="-11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9" name="直線コネクタ 18"/>
          <p:cNvCxnSpPr/>
          <p:nvPr/>
        </p:nvCxnSpPr>
        <p:spPr>
          <a:xfrm>
            <a:off x="4350586" y="1990757"/>
            <a:ext cx="0" cy="3171721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7581D33-BCF2-417F-946A-963AA3B6F40E}"/>
              </a:ext>
            </a:extLst>
          </p:cNvPr>
          <p:cNvSpPr/>
          <p:nvPr/>
        </p:nvSpPr>
        <p:spPr>
          <a:xfrm>
            <a:off x="421059" y="6360165"/>
            <a:ext cx="68034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400" kern="100" dirty="0">
                <a:solidFill>
                  <a:srgbClr val="FF0000"/>
                </a:solidFill>
                <a:latin typeface="+mn-ea"/>
                <a:cs typeface="Times New Roman"/>
              </a:rPr>
              <a:t>※令和２年度</a:t>
            </a:r>
            <a:r>
              <a:rPr lang="ja-JP" altLang="en-US" sz="1400" kern="100" dirty="0">
                <a:solidFill>
                  <a:srgbClr val="FF0000"/>
                </a:solidFill>
                <a:latin typeface="+mn-ea"/>
                <a:cs typeface="Times New Roman"/>
              </a:rPr>
              <a:t>道路交通センサス</a:t>
            </a:r>
            <a:r>
              <a:rPr lang="ja-JP" altLang="ja-JP" sz="1400" kern="100" dirty="0">
                <a:solidFill>
                  <a:srgbClr val="FF0000"/>
                </a:solidFill>
                <a:latin typeface="+mn-ea"/>
                <a:cs typeface="Times New Roman"/>
              </a:rPr>
              <a:t>調査はコロナの影響により延期</a:t>
            </a:r>
            <a:r>
              <a:rPr lang="ja-JP" altLang="en-US" sz="1400" kern="100" dirty="0">
                <a:solidFill>
                  <a:srgbClr val="FF0000"/>
                </a:solidFill>
                <a:latin typeface="+mn-ea"/>
                <a:cs typeface="Times New Roman"/>
              </a:rPr>
              <a:t>　（令和３年度実施予定）</a:t>
            </a: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7596336" y="2242326"/>
            <a:ext cx="504056" cy="372616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87634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243415"/>
              </p:ext>
            </p:extLst>
          </p:nvPr>
        </p:nvGraphicFramePr>
        <p:xfrm>
          <a:off x="217104" y="1537338"/>
          <a:ext cx="8707115" cy="47032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17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4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5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13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47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23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23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223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2231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22314">
                  <a:extLst>
                    <a:ext uri="{9D8B030D-6E8A-4147-A177-3AD203B41FA5}">
                      <a16:colId xmlns:a16="http://schemas.microsoft.com/office/drawing/2014/main" val="1631342902"/>
                    </a:ext>
                  </a:extLst>
                </a:gridCol>
                <a:gridCol w="522314">
                  <a:extLst>
                    <a:ext uri="{9D8B030D-6E8A-4147-A177-3AD203B41FA5}">
                      <a16:colId xmlns:a16="http://schemas.microsoft.com/office/drawing/2014/main" val="2388481347"/>
                    </a:ext>
                  </a:extLst>
                </a:gridCol>
                <a:gridCol w="522314">
                  <a:extLst>
                    <a:ext uri="{9D8B030D-6E8A-4147-A177-3AD203B41FA5}">
                      <a16:colId xmlns:a16="http://schemas.microsoft.com/office/drawing/2014/main" val="4019384911"/>
                    </a:ext>
                  </a:extLst>
                </a:gridCol>
                <a:gridCol w="522314">
                  <a:extLst>
                    <a:ext uri="{9D8B030D-6E8A-4147-A177-3AD203B41FA5}">
                      <a16:colId xmlns:a16="http://schemas.microsoft.com/office/drawing/2014/main" val="1850660057"/>
                    </a:ext>
                  </a:extLst>
                </a:gridCol>
                <a:gridCol w="60969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83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52830"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u="none" strike="noStrike" dirty="0">
                          <a:effectLst/>
                        </a:rPr>
                        <a:t>車種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u="none" strike="noStrike" dirty="0">
                          <a:effectLst/>
                        </a:rPr>
                        <a:t>H21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u="none" strike="noStrike" dirty="0">
                          <a:effectLst/>
                        </a:rPr>
                        <a:t>H22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u="none" strike="noStrike" dirty="0">
                          <a:effectLst/>
                        </a:rPr>
                        <a:t>H23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u="none" strike="noStrike" dirty="0">
                          <a:effectLst/>
                        </a:rPr>
                        <a:t>H24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u="none" strike="noStrike" dirty="0">
                          <a:effectLst/>
                        </a:rPr>
                        <a:t>H25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u="none" strike="noStrike" dirty="0">
                          <a:effectLst/>
                        </a:rPr>
                        <a:t>H26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u="none" strike="noStrike" dirty="0">
                          <a:effectLst/>
                        </a:rPr>
                        <a:t>H27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u="none" strike="noStrike" dirty="0">
                          <a:effectLst/>
                        </a:rPr>
                        <a:t>H28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u="none" strike="noStrike" dirty="0">
                          <a:effectLst/>
                        </a:rPr>
                        <a:t>H29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u="none" strike="noStrike" dirty="0">
                          <a:effectLst/>
                        </a:rPr>
                        <a:t>H30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R1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R2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u="none" strike="noStrike" dirty="0">
                          <a:effectLst/>
                        </a:rPr>
                        <a:t>H27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u="none" strike="noStrike" dirty="0">
                          <a:effectLst/>
                        </a:rPr>
                        <a:t>（指標）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u="none" strike="noStrike" dirty="0">
                          <a:effectLst/>
                        </a:rPr>
                        <a:t>R2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u="none" strike="noStrike" dirty="0">
                          <a:effectLst/>
                        </a:rPr>
                        <a:t>（指標）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13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乗用系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200" b="1" u="none" strike="noStrike" dirty="0">
                          <a:effectLst/>
                        </a:rPr>
                        <a:t> 軽乗用車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3,180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3,090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3,470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3,820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3,980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4,070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4,260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4,220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4,360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4,230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4,120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3,940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3,080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b="1" i="0" u="none" strike="noStrike" dirty="0">
                          <a:effectLst/>
                        </a:rPr>
                        <a:t>3,060 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58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200" b="1" u="none" strike="noStrike" dirty="0">
                          <a:effectLst/>
                        </a:rPr>
                        <a:t> 乗用車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15,910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15,430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14,840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14,680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14,410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>
                          <a:effectLst/>
                        </a:rPr>
                        <a:t>14,170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14,010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13,870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13,590</a:t>
                      </a:r>
                      <a:r>
                        <a:rPr lang="en-US" altLang="ja-JP" sz="1400" i="0" u="none" strike="noStrike" dirty="0">
                          <a:effectLst/>
                        </a:rPr>
                        <a:t>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13,520</a:t>
                      </a:r>
                      <a:r>
                        <a:rPr lang="en-US" altLang="ja-JP" sz="1400" i="0" u="none" strike="noStrike" dirty="0">
                          <a:effectLst/>
                        </a:rPr>
                        <a:t>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13,610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12,640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15,350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effectLst/>
                        </a:rPr>
                        <a:t>15,270 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6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200" b="1" u="none" strike="noStrike" dirty="0">
                          <a:effectLst/>
                        </a:rPr>
                        <a:t> バス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300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300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300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350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350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340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350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420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420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450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300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effectLst/>
                        </a:rPr>
                        <a:t>300 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6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小型貨物系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200" b="1" u="none" strike="noStrike" dirty="0">
                          <a:effectLst/>
                        </a:rPr>
                        <a:t> 軽貨物車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>
                          <a:effectLst/>
                        </a:rPr>
                        <a:t>2,320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2,320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2,450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2,570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2,580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2,560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2,540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2,550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2,590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2,430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2,360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2,330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2,290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effectLst/>
                        </a:rPr>
                        <a:t>2,260 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186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200" b="1" u="none" strike="noStrike" dirty="0">
                          <a:effectLst/>
                        </a:rPr>
                        <a:t> </a:t>
                      </a:r>
                      <a:r>
                        <a:rPr lang="ja-JP" altLang="en-US" sz="1200" b="1" u="none" strike="noStrike" spc="-150" dirty="0">
                          <a:effectLst/>
                        </a:rPr>
                        <a:t>小型貨物車</a:t>
                      </a:r>
                      <a:endParaRPr lang="ja-JP" altLang="en-US" sz="1200" b="1" i="0" u="none" strike="noStrike" spc="-150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1,270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1,260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1,290 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1,010 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1,040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1,040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1,060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1,060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1,030 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1,040 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>
                          <a:effectLst/>
                        </a:rPr>
                        <a:t>1,250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effectLst/>
                        </a:rPr>
                        <a:t>1,230 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186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200" b="1" u="none" strike="noStrike" dirty="0">
                          <a:effectLst/>
                        </a:rPr>
                        <a:t> 貨客車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1,860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>
                          <a:effectLst/>
                        </a:rPr>
                        <a:t>1,850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1,660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1,770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1,700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1,680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1,680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1,700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1,660 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1,700 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1,570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1,580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1,830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effectLst/>
                        </a:rPr>
                        <a:t>1,800 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813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大型貨物系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200" b="1" u="none" strike="noStrike" dirty="0">
                          <a:effectLst/>
                        </a:rPr>
                        <a:t> </a:t>
                      </a:r>
                      <a:r>
                        <a:rPr lang="ja-JP" altLang="en-US" sz="1200" b="1" u="none" strike="noStrike" spc="-150" dirty="0">
                          <a:effectLst/>
                        </a:rPr>
                        <a:t>普通貨物車</a:t>
                      </a:r>
                      <a:endParaRPr lang="ja-JP" altLang="en-US" sz="1200" b="1" i="0" u="none" strike="noStrike" spc="-150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>
                          <a:effectLst/>
                        </a:rPr>
                        <a:t>2,850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>
                          <a:effectLst/>
                        </a:rPr>
                        <a:t>2,780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>
                          <a:effectLst/>
                        </a:rPr>
                        <a:t>2,770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2,660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2,660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2,660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2,670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2,730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2,630 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2,750 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2,710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2,590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2,760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effectLst/>
                        </a:rPr>
                        <a:t>2,740 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813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200" b="1" u="none" strike="noStrike" dirty="0">
                          <a:effectLst/>
                        </a:rPr>
                        <a:t> 特種</a:t>
                      </a:r>
                      <a:r>
                        <a:rPr lang="en-US" altLang="ja-JP" sz="1200" b="1" u="none" strike="noStrike" dirty="0">
                          <a:effectLst/>
                        </a:rPr>
                        <a:t>(</a:t>
                      </a:r>
                      <a:r>
                        <a:rPr lang="ja-JP" altLang="en-US" sz="1200" b="1" u="none" strike="noStrike" dirty="0">
                          <a:effectLst/>
                        </a:rPr>
                        <a:t>殊</a:t>
                      </a:r>
                      <a:r>
                        <a:rPr lang="en-US" altLang="ja-JP" sz="1200" b="1" u="none" strike="noStrike" dirty="0">
                          <a:effectLst/>
                        </a:rPr>
                        <a:t>)</a:t>
                      </a:r>
                      <a:r>
                        <a:rPr lang="ja-JP" altLang="en-US" sz="1200" b="1" u="none" strike="noStrike" dirty="0">
                          <a:effectLst/>
                        </a:rPr>
                        <a:t>車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930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>
                          <a:effectLst/>
                        </a:rPr>
                        <a:t>910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860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940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940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910 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890 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1,040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1,110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980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900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effectLst/>
                        </a:rPr>
                        <a:t>900 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8143"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ja-JP" altLang="en-US" sz="1600" b="0" u="none" strike="noStrike" dirty="0">
                          <a:effectLst/>
                        </a:rPr>
                        <a:t>合計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28,620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27,950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27,650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27,800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27,660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27,420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27,460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27,590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27,390 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27,090 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26,750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25,370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27,750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effectLst/>
                        </a:rPr>
                        <a:t>27,560 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6" name="直線コネクタ 5"/>
          <p:cNvCxnSpPr/>
          <p:nvPr/>
        </p:nvCxnSpPr>
        <p:spPr>
          <a:xfrm>
            <a:off x="323528" y="634640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346154" y="121292"/>
            <a:ext cx="6444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2400" dirty="0"/>
              <a:t>年間走行量の推移〔</a:t>
            </a:r>
            <a:r>
              <a:rPr lang="en-US" altLang="ja-JP" sz="2400" dirty="0"/>
              <a:t> </a:t>
            </a:r>
            <a:r>
              <a:rPr lang="ja-JP" altLang="en-US" sz="2400" dirty="0"/>
              <a:t>８車種別・</a:t>
            </a:r>
            <a:r>
              <a:rPr lang="ja-JP" altLang="ja-JP" sz="2400" dirty="0"/>
              <a:t>対策地域〕</a:t>
            </a:r>
            <a:r>
              <a:rPr lang="ja-JP" altLang="en-US" sz="2400" dirty="0"/>
              <a:t>　</a:t>
            </a:r>
            <a:endParaRPr kumimoji="1" lang="ja-JP" altLang="en-US" sz="2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532440" y="6448251"/>
            <a:ext cx="576064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8736" y="710272"/>
            <a:ext cx="888950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・長期的には車種全体では減少傾向。車種別では、バスや特種車が近年増加。</a:t>
            </a:r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・令和２年度は乗用車や普通貨物車が減少。一方、軽貨物車、バス、特種車が横ばい</a:t>
            </a:r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2" name="テキスト ボックス 2"/>
          <p:cNvSpPr txBox="1">
            <a:spLocks noChangeArrowheads="1"/>
          </p:cNvSpPr>
          <p:nvPr/>
        </p:nvSpPr>
        <p:spPr bwMode="auto">
          <a:xfrm>
            <a:off x="35496" y="6368198"/>
            <a:ext cx="8496944" cy="349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261938" indent="-180000" algn="just"/>
            <a:r>
              <a:rPr lang="en-US" altLang="ja-JP" sz="1400" kern="100" dirty="0">
                <a:latin typeface="+mn-ea"/>
                <a:cs typeface="Times New Roman"/>
              </a:rPr>
              <a:t>※</a:t>
            </a:r>
            <a:r>
              <a:rPr lang="ja-JP" altLang="en-US" sz="1400" kern="100" dirty="0">
                <a:latin typeface="+mn-ea"/>
                <a:cs typeface="Times New Roman"/>
              </a:rPr>
              <a:t>斜字（赤字）は平成</a:t>
            </a:r>
            <a:r>
              <a:rPr lang="en-US" altLang="ja-JP" sz="1400" kern="100" dirty="0">
                <a:latin typeface="+mn-ea"/>
                <a:cs typeface="Times New Roman"/>
              </a:rPr>
              <a:t>21</a:t>
            </a:r>
            <a:r>
              <a:rPr lang="ja-JP" altLang="en-US" sz="1400" kern="100" dirty="0">
                <a:latin typeface="+mn-ea"/>
                <a:cs typeface="Times New Roman"/>
              </a:rPr>
              <a:t>年度より走行量が増加した車種。黄色マーカーは</a:t>
            </a:r>
            <a:r>
              <a:rPr lang="en-US" altLang="ja-JP" sz="1400" kern="100" dirty="0">
                <a:latin typeface="+mn-ea"/>
                <a:cs typeface="Times New Roman"/>
              </a:rPr>
              <a:t>R2</a:t>
            </a:r>
            <a:r>
              <a:rPr lang="ja-JP" altLang="en-US" sz="1400" kern="100" dirty="0">
                <a:latin typeface="+mn-ea"/>
                <a:cs typeface="Times New Roman"/>
              </a:rPr>
              <a:t>指標より大きい車種</a:t>
            </a:r>
            <a:endParaRPr lang="en-US" altLang="ja-JP" sz="1400" kern="100" dirty="0">
              <a:latin typeface="+mn-ea"/>
              <a:cs typeface="Times New Roman"/>
            </a:endParaRPr>
          </a:p>
        </p:txBody>
      </p:sp>
      <p:sp>
        <p:nvSpPr>
          <p:cNvPr id="13" name="テキスト ボックス 2"/>
          <p:cNvSpPr txBox="1">
            <a:spLocks noChangeArrowheads="1"/>
          </p:cNvSpPr>
          <p:nvPr/>
        </p:nvSpPr>
        <p:spPr bwMode="auto">
          <a:xfrm>
            <a:off x="7482980" y="1231338"/>
            <a:ext cx="1512168" cy="30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261938" indent="-180000" algn="r">
              <a:spcAft>
                <a:spcPts val="0"/>
              </a:spcAft>
            </a:pPr>
            <a:r>
              <a:rPr lang="en-US" altLang="ja-JP" sz="1200" kern="100" dirty="0">
                <a:effectLst/>
                <a:latin typeface="+mn-ea"/>
                <a:cs typeface="Times New Roman"/>
              </a:rPr>
              <a:t>(</a:t>
            </a:r>
            <a:r>
              <a:rPr lang="ja-JP" altLang="en-US" sz="1200" kern="100" dirty="0">
                <a:effectLst/>
                <a:latin typeface="+mn-ea"/>
                <a:cs typeface="Times New Roman"/>
              </a:rPr>
              <a:t>百万</a:t>
            </a:r>
            <a:r>
              <a:rPr lang="ja-JP" altLang="en-US" sz="1200" kern="100" dirty="0">
                <a:latin typeface="+mn-ea"/>
                <a:cs typeface="Times New Roman"/>
              </a:rPr>
              <a:t>台キロ</a:t>
            </a:r>
            <a:r>
              <a:rPr lang="en-US" altLang="ja-JP" sz="1200" kern="100" dirty="0">
                <a:effectLst/>
                <a:latin typeface="+mn-ea"/>
                <a:cs typeface="Times New Roman"/>
              </a:rPr>
              <a:t>)</a:t>
            </a:r>
          </a:p>
          <a:p>
            <a:pPr marL="261938" indent="-180000" algn="r">
              <a:spcAft>
                <a:spcPts val="0"/>
              </a:spcAft>
            </a:pPr>
            <a:endParaRPr lang="en-US" altLang="ja-JP" sz="1100" kern="100" dirty="0">
              <a:latin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1809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323528" y="620688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151566" y="92264"/>
            <a:ext cx="6847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/>
              <a:t>特種（殊）車の</a:t>
            </a:r>
            <a:r>
              <a:rPr lang="ja-JP" altLang="ja-JP" sz="2400" dirty="0"/>
              <a:t>保有台数</a:t>
            </a:r>
            <a:r>
              <a:rPr lang="ja-JP" altLang="en-US" sz="2400" dirty="0"/>
              <a:t>（大阪府）</a:t>
            </a:r>
            <a:endParaRPr kumimoji="1" lang="ja-JP" altLang="en-US" sz="24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8433561" y="6453336"/>
            <a:ext cx="674943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15</a:t>
            </a:fld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496" y="9226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＜参考＞</a:t>
            </a:r>
            <a:endParaRPr kumimoji="1" lang="ja-JP" altLang="en-US" sz="2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-1494927" y="6504126"/>
            <a:ext cx="69847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100" dirty="0"/>
              <a:t>諸分類別自動車保有車両数（（一財）自動車検査登録情報協会）をもとに大阪府作成</a:t>
            </a:r>
            <a:endParaRPr lang="ja-JP" altLang="ja-JP" sz="11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155957"/>
              </p:ext>
            </p:extLst>
          </p:nvPr>
        </p:nvGraphicFramePr>
        <p:xfrm>
          <a:off x="163859" y="1377673"/>
          <a:ext cx="8692110" cy="5150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9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9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58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1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13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13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13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13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13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137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137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1377">
                  <a:extLst>
                    <a:ext uri="{9D8B030D-6E8A-4147-A177-3AD203B41FA5}">
                      <a16:colId xmlns:a16="http://schemas.microsoft.com/office/drawing/2014/main" val="379157405"/>
                    </a:ext>
                  </a:extLst>
                </a:gridCol>
                <a:gridCol w="581377">
                  <a:extLst>
                    <a:ext uri="{9D8B030D-6E8A-4147-A177-3AD203B41FA5}">
                      <a16:colId xmlns:a16="http://schemas.microsoft.com/office/drawing/2014/main" val="1741007168"/>
                    </a:ext>
                  </a:extLst>
                </a:gridCol>
                <a:gridCol w="581377">
                  <a:extLst>
                    <a:ext uri="{9D8B030D-6E8A-4147-A177-3AD203B41FA5}">
                      <a16:colId xmlns:a16="http://schemas.microsoft.com/office/drawing/2014/main" val="2633684911"/>
                    </a:ext>
                  </a:extLst>
                </a:gridCol>
                <a:gridCol w="581377">
                  <a:extLst>
                    <a:ext uri="{9D8B030D-6E8A-4147-A177-3AD203B41FA5}">
                      <a16:colId xmlns:a16="http://schemas.microsoft.com/office/drawing/2014/main" val="990841746"/>
                    </a:ext>
                  </a:extLst>
                </a:gridCol>
              </a:tblGrid>
              <a:tr h="376506">
                <a:tc gridSpan="3"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u="none" strike="noStrike" dirty="0">
                          <a:effectLst/>
                          <a:latin typeface="+mn-lt"/>
                          <a:ea typeface="+mn-ea"/>
                        </a:rPr>
                        <a:t>H21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u="none" strike="noStrike" dirty="0">
                          <a:effectLst/>
                          <a:latin typeface="+mn-lt"/>
                          <a:ea typeface="+mn-ea"/>
                        </a:rPr>
                        <a:t>H22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u="none" strike="noStrike" dirty="0">
                          <a:effectLst/>
                          <a:latin typeface="+mn-lt"/>
                          <a:ea typeface="+mn-ea"/>
                        </a:rPr>
                        <a:t>H23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u="none" strike="noStrike" dirty="0">
                          <a:effectLst/>
                          <a:latin typeface="+mn-lt"/>
                          <a:ea typeface="+mn-ea"/>
                        </a:rPr>
                        <a:t>H24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u="none" strike="noStrike" dirty="0">
                          <a:effectLst/>
                          <a:latin typeface="+mn-lt"/>
                          <a:ea typeface="+mn-ea"/>
                        </a:rPr>
                        <a:t>H25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u="none" strike="noStrike" dirty="0">
                          <a:effectLst/>
                          <a:latin typeface="+mn-lt"/>
                          <a:ea typeface="+mn-ea"/>
                        </a:rPr>
                        <a:t>H26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u="none" strike="noStrike" dirty="0">
                          <a:effectLst/>
                          <a:latin typeface="+mn-lt"/>
                          <a:ea typeface="+mn-ea"/>
                        </a:rPr>
                        <a:t>H27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u="none" strike="noStrike" dirty="0">
                          <a:effectLst/>
                          <a:latin typeface="+mn-lt"/>
                          <a:ea typeface="+mn-ea"/>
                        </a:rPr>
                        <a:t>H28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u="none" strike="noStrike" dirty="0">
                          <a:effectLst/>
                          <a:latin typeface="+mn-lt"/>
                          <a:ea typeface="+mn-ea"/>
                        </a:rPr>
                        <a:t>H29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H30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R1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R2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050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spc="600" dirty="0">
                          <a:effectLst/>
                          <a:latin typeface="+mn-ea"/>
                          <a:ea typeface="+mn-ea"/>
                        </a:rPr>
                        <a:t>特種車</a:t>
                      </a:r>
                      <a:endParaRPr lang="ja-JP" altLang="en-US" sz="1400" b="1" i="0" u="none" strike="noStrike" spc="6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effectLst/>
                          <a:latin typeface="+mn-ea"/>
                          <a:ea typeface="+mn-ea"/>
                        </a:rPr>
                        <a:t>貨物輸送車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 冷蔵冷凍車</a:t>
                      </a:r>
                      <a:endParaRPr lang="ja-JP" alt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16,417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16,789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16,953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17,255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17,651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18,047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18,597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19,154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19,545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19,878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19,924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19,947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0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effectLst/>
                          <a:latin typeface="+mn-ea"/>
                          <a:ea typeface="+mn-ea"/>
                        </a:rPr>
                        <a:t> 塵芥車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4,250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4,256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4,355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4,430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4,671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4,778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4,924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5,031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5,099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5,347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56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spc="-150" dirty="0">
                          <a:effectLst/>
                          <a:latin typeface="+mn-ea"/>
                          <a:ea typeface="+mn-ea"/>
                        </a:rPr>
                        <a:t> ｺﾝｸﾘｰﾄﾐｷｻｰ車</a:t>
                      </a:r>
                      <a:endParaRPr lang="ja-JP" altLang="en-US" sz="1400" b="1" i="0" u="none" strike="noStrike" spc="-15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2,391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2,226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2,165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2,135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2,113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2,135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2,149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2,170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2,206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2,223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2,297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56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400" b="1" u="none" strike="noStrike" spc="-150" dirty="0">
                          <a:effectLst/>
                          <a:latin typeface="+mn-ea"/>
                          <a:ea typeface="+mn-ea"/>
                        </a:rPr>
                        <a:t>石油類タンク車</a:t>
                      </a:r>
                      <a:endParaRPr lang="ja-JP" altLang="en-US" sz="1400" b="1" i="0" u="none" strike="noStrike" spc="-15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2,089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2,044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2,034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2,036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2,028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2,026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2,030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2,055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2,029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2,031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2,051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2,085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0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effectLst/>
                          <a:latin typeface="+mn-ea"/>
                          <a:ea typeface="+mn-ea"/>
                        </a:rPr>
                        <a:t> 化学工業車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1,013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1,016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1,016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1,020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1,021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1,012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1,016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1,035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23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effectLst/>
                          <a:latin typeface="+mn-ea"/>
                          <a:ea typeface="+mn-ea"/>
                        </a:rPr>
                        <a:t> その他用途車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2,502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2,478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2,469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2,448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2,452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2,438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2,428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2,382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2,345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2,312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80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effectLst/>
                          <a:latin typeface="+mn-ea"/>
                          <a:ea typeface="+mn-ea"/>
                        </a:rPr>
                        <a:t>計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28,662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28,809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28,992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29,324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29,936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30,436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31,144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31,827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32,261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32,732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32,924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33,064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80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zh-TW" altLang="en-US" sz="1400" b="1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非貨物輸送車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24,417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24,167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24,309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24,623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25,169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25,813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26,363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27,088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27,777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28,547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29,350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30,013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80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その他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22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20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18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19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19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19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17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18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80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effectLst/>
                          <a:latin typeface="+mn-ea"/>
                          <a:ea typeface="+mn-ea"/>
                        </a:rPr>
                        <a:t>計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53,101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52,996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53,319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53,966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55,124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56,268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57,524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58,933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60,055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61,295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62,289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63,092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805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大型特殊車</a:t>
                      </a:r>
                      <a:r>
                        <a:rPr lang="ja-JP" altLang="en-US" sz="1400" b="1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zh-TW" altLang="en-US" sz="1400" b="1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計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12,463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12,322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12,232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12,207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12,235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12,247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12,236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12,238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12,334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12,383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805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特種（殊）車</a:t>
                      </a:r>
                      <a:r>
                        <a:rPr lang="ja-JP" altLang="en-US" sz="1400" b="1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zh-TW" altLang="en-US" sz="1400" b="1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計</a:t>
                      </a:r>
                      <a:endParaRPr lang="zh-TW" alt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65,564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65,318</a:t>
                      </a:r>
                      <a:endParaRPr lang="en-US" altLang="ja-JP" sz="1400" b="0" i="0" u="none" strike="noStrike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65,551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66,173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67,359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68,515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69,760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71,171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72,302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73,557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74,623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75,475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5" name="テキスト ボックス 2"/>
          <p:cNvSpPr txBox="1">
            <a:spLocks noChangeArrowheads="1"/>
          </p:cNvSpPr>
          <p:nvPr/>
        </p:nvSpPr>
        <p:spPr bwMode="auto">
          <a:xfrm>
            <a:off x="8433561" y="1153287"/>
            <a:ext cx="609118" cy="30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261938" indent="-180000" algn="r">
              <a:spcAft>
                <a:spcPts val="0"/>
              </a:spcAft>
            </a:pPr>
            <a:r>
              <a:rPr lang="en-US" altLang="ja-JP" sz="1200" kern="100" dirty="0">
                <a:effectLst/>
                <a:latin typeface="+mn-ea"/>
                <a:cs typeface="Times New Roman"/>
              </a:rPr>
              <a:t>(</a:t>
            </a:r>
            <a:r>
              <a:rPr lang="ja-JP" altLang="en-US" sz="1200" kern="100" dirty="0">
                <a:latin typeface="+mn-ea"/>
                <a:cs typeface="Times New Roman"/>
              </a:rPr>
              <a:t>台</a:t>
            </a:r>
            <a:r>
              <a:rPr lang="en-US" altLang="ja-JP" sz="1200" kern="100" dirty="0">
                <a:effectLst/>
                <a:latin typeface="+mn-ea"/>
                <a:cs typeface="Times New Roman"/>
              </a:rPr>
              <a:t>)</a:t>
            </a:r>
          </a:p>
          <a:p>
            <a:pPr marL="261938" indent="-180000" algn="r">
              <a:spcAft>
                <a:spcPts val="0"/>
              </a:spcAft>
            </a:pPr>
            <a:endParaRPr lang="en-US" altLang="ja-JP" sz="1200" kern="100" dirty="0">
              <a:latin typeface="+mn-ea"/>
              <a:cs typeface="Times New Roman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51520" y="662732"/>
            <a:ext cx="8764115" cy="6848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・令和２年度は平成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21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年度と比べて、全体では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15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％増加、</a:t>
            </a:r>
            <a:r>
              <a:rPr lang="ja-JP" altLang="en-US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冷蔵冷凍車</a:t>
            </a:r>
            <a:r>
              <a:rPr kumimoji="1" lang="ja-JP" altLang="en-US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は</a:t>
            </a:r>
            <a:r>
              <a:rPr lang="en-US" altLang="ja-JP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22</a:t>
            </a:r>
            <a:r>
              <a:rPr lang="ja-JP" altLang="en-US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％増加</a:t>
            </a:r>
            <a:endParaRPr lang="en-US" altLang="ja-JP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・冷蔵冷凍車の割合（令和２年度）は、全体の</a:t>
            </a:r>
            <a:r>
              <a:rPr kumimoji="1" lang="en-US" altLang="ja-JP" dirty="0">
                <a:latin typeface="ＭＳ ゴシック" pitchFamily="49" charset="-128"/>
                <a:ea typeface="ＭＳ ゴシック" pitchFamily="49" charset="-128"/>
              </a:rPr>
              <a:t>26</a:t>
            </a:r>
            <a:r>
              <a:rPr kumimoji="1" lang="ja-JP" altLang="en-US" dirty="0">
                <a:latin typeface="ＭＳ ゴシック" pitchFamily="49" charset="-128"/>
                <a:ea typeface="ＭＳ ゴシック" pitchFamily="49" charset="-128"/>
              </a:rPr>
              <a:t>％を占める。</a:t>
            </a:r>
          </a:p>
        </p:txBody>
      </p:sp>
    </p:spTree>
    <p:extLst>
      <p:ext uri="{BB962C8B-B14F-4D97-AF65-F5344CB8AC3E}">
        <p14:creationId xmlns:p14="http://schemas.microsoft.com/office/powerpoint/2010/main" val="3037702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E6A6CA5B-87A3-413B-8AF0-0A35C15B2C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4539628"/>
            <a:ext cx="3740388" cy="2280866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58884906-375B-44F1-AF48-34214215A5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733" y="1353906"/>
            <a:ext cx="3756067" cy="2316611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23528" y="620688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270858" y="121186"/>
            <a:ext cx="6847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/>
              <a:t>走行量の増減要因と考えられる社会指標</a:t>
            </a:r>
            <a:endParaRPr kumimoji="1" lang="ja-JP" altLang="en-US" sz="24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8604447" y="6453336"/>
            <a:ext cx="504057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16</a:t>
            </a:fld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496" y="9226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＜参考＞</a:t>
            </a:r>
            <a:endParaRPr kumimoji="1" lang="ja-JP" altLang="en-US" sz="2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855067" y="6084892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/>
              <a:t>日本政府観光局及び観光庁資料をもとに大阪府作成</a:t>
            </a:r>
            <a:endParaRPr lang="ja-JP" altLang="ja-JP" sz="1000" dirty="0"/>
          </a:p>
        </p:txBody>
      </p:sp>
      <p:sp>
        <p:nvSpPr>
          <p:cNvPr id="4" name="正方形/長方形 3"/>
          <p:cNvSpPr/>
          <p:nvPr/>
        </p:nvSpPr>
        <p:spPr>
          <a:xfrm>
            <a:off x="3460" y="688885"/>
            <a:ext cx="5648659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（１）宅配便取扱個数の推移（全国）</a:t>
            </a:r>
          </a:p>
          <a:p>
            <a:pPr marL="449263" lvl="1" fontAlgn="base">
              <a:spcBef>
                <a:spcPts val="600"/>
              </a:spcBef>
              <a:spcAft>
                <a:spcPct val="0"/>
              </a:spcAft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令和２年度は前年度比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12%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増、平成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21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年度比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54%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増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722055" y="2882819"/>
            <a:ext cx="1835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/>
              <a:t>国土交通省資料をもとに</a:t>
            </a:r>
            <a:endParaRPr lang="en-US" altLang="ja-JP" sz="1000" dirty="0"/>
          </a:p>
          <a:p>
            <a:r>
              <a:rPr lang="ja-JP" altLang="en-US" sz="1000" dirty="0"/>
              <a:t>大阪府作成</a:t>
            </a:r>
            <a:endParaRPr lang="ja-JP" altLang="ja-JP" sz="1000" dirty="0"/>
          </a:p>
        </p:txBody>
      </p:sp>
      <p:sp>
        <p:nvSpPr>
          <p:cNvPr id="13" name="四角形吹き出し 12"/>
          <p:cNvSpPr/>
          <p:nvPr/>
        </p:nvSpPr>
        <p:spPr>
          <a:xfrm>
            <a:off x="1700533" y="1477806"/>
            <a:ext cx="1478942" cy="465702"/>
          </a:xfrm>
          <a:prstGeom prst="wedgeRectCallout">
            <a:avLst>
              <a:gd name="adj1" fmla="val 89533"/>
              <a:gd name="adj2" fmla="val -12701"/>
            </a:avLst>
          </a:prstGeom>
          <a:ln w="127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コロナ渦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でネット通販の需要拡大</a:t>
            </a:r>
          </a:p>
        </p:txBody>
      </p:sp>
      <p:sp>
        <p:nvSpPr>
          <p:cNvPr id="14" name="四角形吹き出し 13"/>
          <p:cNvSpPr/>
          <p:nvPr/>
        </p:nvSpPr>
        <p:spPr>
          <a:xfrm>
            <a:off x="900265" y="4866377"/>
            <a:ext cx="1583503" cy="552607"/>
          </a:xfrm>
          <a:prstGeom prst="wedgeRectCallout">
            <a:avLst>
              <a:gd name="adj1" fmla="val 46308"/>
              <a:gd name="adj2" fmla="val 77113"/>
            </a:avLst>
          </a:prstGeom>
          <a:ln w="127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バスの走行量の増加への影響</a:t>
            </a: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73917" y="3791780"/>
            <a:ext cx="4819697" cy="840546"/>
          </a:xfrm>
          <a:prstGeom prst="rect">
            <a:avLst/>
          </a:prstGeom>
          <a:noFill/>
          <a:ln>
            <a:noFill/>
          </a:ln>
        </p:spPr>
        <p:txBody>
          <a:bodyPr vert="horz" wrap="square" lIns="9360" tIns="8890" rIns="9360" bIns="8890" numCol="1" anchor="t" anchorCtr="0" compatLnSpc="1">
            <a:prstTxWarp prst="textNoShape">
              <a:avLst/>
            </a:prstTxWarp>
          </a:bodyPr>
          <a:lstStyle/>
          <a:p>
            <a:pPr marL="6350" lvl="1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（２）来阪外国人旅行者数の推移</a:t>
            </a:r>
          </a:p>
          <a:p>
            <a:pPr marL="449263" lvl="1" fontAlgn="base">
              <a:spcBef>
                <a:spcPts val="600"/>
              </a:spcBef>
              <a:spcAft>
                <a:spcPct val="0"/>
              </a:spcAft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令和元年は平成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21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年の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7.2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倍。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  <a:p>
            <a:pPr marL="449263" lvl="1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令和２年度はコロナ影響で大幅減少が予想される。</a:t>
            </a:r>
          </a:p>
          <a:p>
            <a:pPr marL="6350" marR="0" lvl="1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5"/>
          <a:srcRect l="5018"/>
          <a:stretch/>
        </p:blipFill>
        <p:spPr>
          <a:xfrm>
            <a:off x="4835172" y="1819870"/>
            <a:ext cx="4020796" cy="2933526"/>
          </a:xfrm>
          <a:prstGeom prst="rect">
            <a:avLst/>
          </a:prstGeom>
        </p:spPr>
      </p:pic>
      <p:sp>
        <p:nvSpPr>
          <p:cNvPr id="17" name="四角形吹き出し 16"/>
          <p:cNvSpPr/>
          <p:nvPr/>
        </p:nvSpPr>
        <p:spPr>
          <a:xfrm>
            <a:off x="6265431" y="3332049"/>
            <a:ext cx="1194654" cy="465702"/>
          </a:xfrm>
          <a:prstGeom prst="wedgeRectCallout">
            <a:avLst>
              <a:gd name="adj1" fmla="val 95336"/>
              <a:gd name="adj2" fmla="val 840"/>
            </a:avLst>
          </a:prstGeom>
          <a:ln w="127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バス乗車率が大幅低下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885647" y="771243"/>
            <a:ext cx="39703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（参考）積載率または乗車率</a:t>
            </a:r>
            <a:endParaRPr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  <a:p>
            <a:pPr marL="449263" lvl="1" fontAlgn="base">
              <a:spcBef>
                <a:spcPts val="600"/>
              </a:spcBef>
              <a:spcAft>
                <a:spcPct val="0"/>
              </a:spcAft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令和２年度はバスの乗車率低下が顕著、普通貨物車の積載率が前年度より上昇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  <a:p>
            <a:pPr marL="449263" lvl="1" fontAlgn="base">
              <a:spcBef>
                <a:spcPts val="600"/>
              </a:spcBef>
              <a:spcAft>
                <a:spcPct val="0"/>
              </a:spcAft>
            </a:pP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</p:txBody>
      </p:sp>
      <p:sp>
        <p:nvSpPr>
          <p:cNvPr id="19" name="四角形吹き出し 18"/>
          <p:cNvSpPr/>
          <p:nvPr/>
        </p:nvSpPr>
        <p:spPr>
          <a:xfrm>
            <a:off x="6261817" y="1889318"/>
            <a:ext cx="1302666" cy="465702"/>
          </a:xfrm>
          <a:prstGeom prst="wedgeRectCallout">
            <a:avLst>
              <a:gd name="adj1" fmla="val 82602"/>
              <a:gd name="adj2" fmla="val 113684"/>
            </a:avLst>
          </a:prstGeom>
          <a:ln w="127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普通貨物車の積載率が上昇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95631" y="4878518"/>
            <a:ext cx="3099877" cy="705400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4924004" y="5801009"/>
            <a:ext cx="424422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000" dirty="0"/>
              <a:t>「自動車輸送統計年報総括表</a:t>
            </a:r>
            <a:r>
              <a:rPr lang="ja-JP" altLang="en-US" sz="1000" dirty="0"/>
              <a:t>（近畿圏）」</a:t>
            </a:r>
            <a:r>
              <a:rPr lang="zh-TW" altLang="en-US" sz="1000" dirty="0"/>
              <a:t>（国土交通省）</a:t>
            </a:r>
            <a:r>
              <a:rPr lang="ja-JP" altLang="en-US" sz="1000" dirty="0"/>
              <a:t>をもとに大阪府作成</a:t>
            </a:r>
          </a:p>
        </p:txBody>
      </p:sp>
      <p:cxnSp>
        <p:nvCxnSpPr>
          <p:cNvPr id="21" name="直線コネクタ 20"/>
          <p:cNvCxnSpPr/>
          <p:nvPr/>
        </p:nvCxnSpPr>
        <p:spPr>
          <a:xfrm>
            <a:off x="4694753" y="771243"/>
            <a:ext cx="0" cy="57137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2066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323528" y="620688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691680" y="116632"/>
            <a:ext cx="5724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/>
              <a:t>道路交通センサスの使用データ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460432" y="6448251"/>
            <a:ext cx="648072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17</a:t>
            </a:fld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7504" y="599183"/>
            <a:ext cx="8424936" cy="13080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kern="100" dirty="0">
                <a:latin typeface="+mn-ea"/>
                <a:cs typeface="Times New Roman"/>
              </a:rPr>
              <a:t>■道路交通センサス</a:t>
            </a:r>
            <a:endParaRPr lang="en-US" altLang="ja-JP" kern="100" dirty="0">
              <a:latin typeface="+mn-ea"/>
              <a:cs typeface="Times New Roman"/>
            </a:endParaRPr>
          </a:p>
          <a:p>
            <a:pPr marL="1079500" indent="-1079500"/>
            <a:r>
              <a:rPr lang="en-US" altLang="ja-JP" sz="1400" kern="100" dirty="0">
                <a:latin typeface="+mn-ea"/>
                <a:cs typeface="Times New Roman"/>
              </a:rPr>
              <a:t>【</a:t>
            </a:r>
            <a:r>
              <a:rPr lang="ja-JP" altLang="en-US" sz="1400" kern="100" dirty="0">
                <a:latin typeface="+mn-ea"/>
                <a:cs typeface="Times New Roman"/>
              </a:rPr>
              <a:t>目　 的</a:t>
            </a:r>
            <a:r>
              <a:rPr lang="en-US" altLang="ja-JP" sz="1400" kern="100" dirty="0">
                <a:latin typeface="+mn-ea"/>
                <a:cs typeface="Times New Roman"/>
              </a:rPr>
              <a:t>】</a:t>
            </a:r>
            <a:r>
              <a:rPr lang="ja-JP" altLang="en-US" sz="1400" kern="100" dirty="0">
                <a:latin typeface="+mn-ea"/>
                <a:cs typeface="Times New Roman"/>
              </a:rPr>
              <a:t>　道路における交通量、旅行速度及び道路状況などを調査し、道路の計画、建設、維持修繕、管理などについての基礎資料を得ること</a:t>
            </a:r>
            <a:endParaRPr lang="en-US" altLang="ja-JP" sz="1400" kern="100" dirty="0">
              <a:latin typeface="+mn-ea"/>
              <a:cs typeface="Times New Roman"/>
            </a:endParaRPr>
          </a:p>
          <a:p>
            <a:pPr marL="1079500" indent="-1079500"/>
            <a:r>
              <a:rPr lang="en-US" altLang="ja-JP" sz="1400" kern="100" dirty="0">
                <a:latin typeface="+mn-ea"/>
                <a:cs typeface="Times New Roman"/>
              </a:rPr>
              <a:t>【</a:t>
            </a:r>
            <a:r>
              <a:rPr lang="ja-JP" altLang="en-US" sz="1400" kern="100" dirty="0">
                <a:latin typeface="+mn-ea"/>
                <a:cs typeface="Times New Roman"/>
              </a:rPr>
              <a:t>実施者</a:t>
            </a:r>
            <a:r>
              <a:rPr lang="en-US" altLang="ja-JP" sz="1400" kern="100" dirty="0">
                <a:latin typeface="+mn-ea"/>
                <a:cs typeface="Times New Roman"/>
              </a:rPr>
              <a:t>】</a:t>
            </a:r>
            <a:r>
              <a:rPr lang="ja-JP" altLang="en-US" sz="1400" kern="100" dirty="0">
                <a:latin typeface="+mn-ea"/>
                <a:cs typeface="Times New Roman"/>
              </a:rPr>
              <a:t>　国土交通省、都道府県、政令指定都市及び高速道路会社等の関係機関が連携し、</a:t>
            </a:r>
            <a:r>
              <a:rPr lang="en-US" altLang="ja-JP" sz="1400" kern="100" dirty="0">
                <a:latin typeface="+mn-ea"/>
                <a:cs typeface="Times New Roman"/>
              </a:rPr>
              <a:t>5</a:t>
            </a:r>
            <a:r>
              <a:rPr lang="ja-JP" altLang="en-US" sz="1400" kern="100" dirty="0">
                <a:latin typeface="+mn-ea"/>
                <a:cs typeface="Times New Roman"/>
              </a:rPr>
              <a:t>年ごとに実施（・・・、平成</a:t>
            </a:r>
            <a:r>
              <a:rPr lang="en-US" altLang="ja-JP" sz="1400" kern="100" dirty="0">
                <a:latin typeface="+mn-ea"/>
                <a:cs typeface="Times New Roman"/>
              </a:rPr>
              <a:t>22</a:t>
            </a:r>
            <a:r>
              <a:rPr lang="ja-JP" altLang="en-US" sz="1400" kern="100" dirty="0">
                <a:latin typeface="+mn-ea"/>
                <a:cs typeface="Times New Roman"/>
              </a:rPr>
              <a:t>年度、平成</a:t>
            </a:r>
            <a:r>
              <a:rPr lang="en-US" altLang="ja-JP" sz="1400" kern="100" dirty="0">
                <a:latin typeface="+mn-ea"/>
                <a:cs typeface="Times New Roman"/>
              </a:rPr>
              <a:t>27</a:t>
            </a:r>
            <a:r>
              <a:rPr lang="ja-JP" altLang="en-US" sz="1400" kern="100" dirty="0">
                <a:latin typeface="+mn-ea"/>
                <a:cs typeface="Times New Roman"/>
              </a:rPr>
              <a:t>年度）</a:t>
            </a:r>
            <a:endParaRPr lang="en-US" altLang="ja-JP" sz="1400" kern="100" dirty="0">
              <a:latin typeface="+mn-ea"/>
              <a:cs typeface="Times New Roman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07504" y="2323162"/>
            <a:ext cx="9001000" cy="11541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kern="100" dirty="0">
                <a:latin typeface="+mn-ea"/>
                <a:cs typeface="Times New Roman"/>
              </a:rPr>
              <a:t>■道路交通センサスの使用データ</a:t>
            </a:r>
            <a:endParaRPr lang="en-US" altLang="ja-JP" kern="100" dirty="0">
              <a:latin typeface="+mn-ea"/>
              <a:cs typeface="Times New Roman"/>
            </a:endParaRPr>
          </a:p>
          <a:p>
            <a:r>
              <a:rPr lang="ja-JP" altLang="en-US" kern="100" dirty="0">
                <a:latin typeface="+mn-ea"/>
                <a:cs typeface="Times New Roman"/>
              </a:rPr>
              <a:t>「走行量（交通量</a:t>
            </a:r>
            <a:r>
              <a:rPr lang="en-US" altLang="ja-JP" kern="100" dirty="0">
                <a:latin typeface="+mn-ea"/>
                <a:cs typeface="Times New Roman"/>
              </a:rPr>
              <a:t>×</a:t>
            </a:r>
            <a:r>
              <a:rPr lang="ja-JP" altLang="en-US" kern="100" dirty="0">
                <a:latin typeface="+mn-ea"/>
                <a:cs typeface="Times New Roman"/>
              </a:rPr>
              <a:t>道路延長）」及び「旅行速度」の算定に道路交通センサスのデータを使用</a:t>
            </a:r>
            <a:endParaRPr lang="en-US" altLang="ja-JP" kern="100" dirty="0">
              <a:latin typeface="+mn-ea"/>
              <a:cs typeface="Times New Roman"/>
            </a:endParaRPr>
          </a:p>
          <a:p>
            <a:r>
              <a:rPr lang="ja-JP" altLang="en-US" sz="1400" kern="100" dirty="0">
                <a:latin typeface="+mn-ea"/>
                <a:cs typeface="Times New Roman"/>
              </a:rPr>
              <a:t>　　・平成</a:t>
            </a:r>
            <a:r>
              <a:rPr lang="en-US" altLang="ja-JP" sz="1400" kern="100" dirty="0">
                <a:latin typeface="+mn-ea"/>
                <a:cs typeface="Times New Roman"/>
              </a:rPr>
              <a:t>21</a:t>
            </a:r>
            <a:r>
              <a:rPr lang="ja-JP" altLang="en-US" sz="1400" kern="100" dirty="0">
                <a:latin typeface="+mn-ea"/>
                <a:cs typeface="Times New Roman"/>
              </a:rPr>
              <a:t>～</a:t>
            </a:r>
            <a:r>
              <a:rPr lang="en-US" altLang="ja-JP" sz="1400" kern="100" dirty="0">
                <a:latin typeface="+mn-ea"/>
                <a:cs typeface="Times New Roman"/>
              </a:rPr>
              <a:t>27</a:t>
            </a:r>
            <a:r>
              <a:rPr lang="ja-JP" altLang="en-US" sz="1400" kern="100" dirty="0">
                <a:latin typeface="+mn-ea"/>
                <a:cs typeface="Times New Roman"/>
              </a:rPr>
              <a:t>年度分    ： 平成</a:t>
            </a:r>
            <a:r>
              <a:rPr lang="en-US" altLang="ja-JP" sz="1400" kern="100" dirty="0">
                <a:latin typeface="+mn-ea"/>
                <a:cs typeface="Times New Roman"/>
              </a:rPr>
              <a:t>22</a:t>
            </a:r>
            <a:r>
              <a:rPr lang="ja-JP" altLang="en-US" sz="1400" kern="100" dirty="0">
                <a:latin typeface="+mn-ea"/>
                <a:cs typeface="Times New Roman"/>
              </a:rPr>
              <a:t>年度センサスデータ</a:t>
            </a:r>
            <a:endParaRPr lang="en-US" altLang="ja-JP" sz="1400" kern="100" dirty="0">
              <a:latin typeface="+mn-ea"/>
              <a:cs typeface="Times New Roman"/>
            </a:endParaRPr>
          </a:p>
          <a:p>
            <a:r>
              <a:rPr lang="ja-JP" altLang="en-US" sz="1400" kern="100" dirty="0">
                <a:latin typeface="+mn-ea"/>
                <a:cs typeface="Times New Roman"/>
              </a:rPr>
              <a:t>　　・平成</a:t>
            </a:r>
            <a:r>
              <a:rPr lang="en-US" altLang="ja-JP" sz="1400" kern="100" dirty="0">
                <a:latin typeface="+mn-ea"/>
                <a:cs typeface="Times New Roman"/>
              </a:rPr>
              <a:t>28</a:t>
            </a:r>
            <a:r>
              <a:rPr lang="ja-JP" altLang="en-US" sz="1400" kern="100" dirty="0">
                <a:latin typeface="+mn-ea"/>
                <a:cs typeface="Times New Roman"/>
              </a:rPr>
              <a:t>年度以降　　　 ： 平成</a:t>
            </a:r>
            <a:r>
              <a:rPr lang="en-US" altLang="ja-JP" sz="1400" kern="100" dirty="0">
                <a:latin typeface="+mn-ea"/>
                <a:cs typeface="Times New Roman"/>
              </a:rPr>
              <a:t>27</a:t>
            </a:r>
            <a:r>
              <a:rPr lang="ja-JP" altLang="en-US" sz="1400" kern="100" dirty="0">
                <a:latin typeface="+mn-ea"/>
                <a:cs typeface="Times New Roman"/>
              </a:rPr>
              <a:t>年度センサスデータ</a:t>
            </a:r>
            <a:endParaRPr lang="en-US" altLang="ja-JP" sz="1400" kern="100" dirty="0">
              <a:latin typeface="+mn-ea"/>
              <a:cs typeface="Times New Roman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07504" y="3659662"/>
            <a:ext cx="8748464" cy="28931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kern="100" dirty="0">
                <a:latin typeface="+mn-ea"/>
                <a:cs typeface="Times New Roman"/>
              </a:rPr>
              <a:t>■使用データの違いによる算定結果への影響</a:t>
            </a:r>
            <a:endParaRPr lang="en-US" altLang="ja-JP" kern="100" dirty="0">
              <a:latin typeface="+mn-ea"/>
              <a:cs typeface="Times New Roman"/>
            </a:endParaRPr>
          </a:p>
          <a:p>
            <a:r>
              <a:rPr lang="ja-JP" altLang="en-US" kern="100" dirty="0">
                <a:latin typeface="+mn-ea"/>
                <a:cs typeface="Times New Roman"/>
              </a:rPr>
              <a:t>［各年度の車種別交通量］＝［センサスの車種別交通量］</a:t>
            </a:r>
            <a:r>
              <a:rPr lang="en-US" altLang="ja-JP" kern="100" dirty="0">
                <a:latin typeface="+mn-ea"/>
                <a:cs typeface="Times New Roman"/>
              </a:rPr>
              <a:t>×</a:t>
            </a:r>
            <a:r>
              <a:rPr lang="ja-JP" altLang="en-US" kern="100" dirty="0">
                <a:latin typeface="+mn-ea"/>
                <a:cs typeface="Times New Roman"/>
              </a:rPr>
              <a:t>［交通量データの伸び率］</a:t>
            </a:r>
            <a:endParaRPr lang="en-US" altLang="ja-JP" kern="100" dirty="0">
              <a:latin typeface="+mn-ea"/>
              <a:cs typeface="Times New Roman"/>
            </a:endParaRPr>
          </a:p>
          <a:p>
            <a:pPr>
              <a:spcBef>
                <a:spcPts val="600"/>
              </a:spcBef>
            </a:pPr>
            <a:r>
              <a:rPr lang="ja-JP" altLang="en-US" sz="1400" kern="100" dirty="0">
                <a:latin typeface="+mn-ea"/>
                <a:cs typeface="Times New Roman"/>
              </a:rPr>
              <a:t> 　（例）平成</a:t>
            </a:r>
            <a:r>
              <a:rPr lang="en-US" altLang="ja-JP" sz="1400" kern="100" dirty="0">
                <a:latin typeface="+mn-ea"/>
                <a:cs typeface="Times New Roman"/>
              </a:rPr>
              <a:t>27</a:t>
            </a:r>
            <a:r>
              <a:rPr lang="ja-JP" altLang="en-US" sz="1400" kern="100" dirty="0">
                <a:latin typeface="+mn-ea"/>
                <a:cs typeface="Times New Roman"/>
              </a:rPr>
              <a:t>年度交通量＝平成</a:t>
            </a:r>
            <a:r>
              <a:rPr lang="en-US" altLang="ja-JP" sz="1400" kern="100" dirty="0">
                <a:latin typeface="+mn-ea"/>
                <a:cs typeface="Times New Roman"/>
              </a:rPr>
              <a:t>22</a:t>
            </a:r>
            <a:r>
              <a:rPr lang="ja-JP" altLang="en-US" sz="1400" kern="100" dirty="0">
                <a:latin typeface="+mn-ea"/>
                <a:cs typeface="Times New Roman"/>
              </a:rPr>
              <a:t>年度センサス交通量</a:t>
            </a:r>
            <a:r>
              <a:rPr lang="en-US" altLang="ja-JP" sz="1400" kern="100" dirty="0">
                <a:latin typeface="+mn-ea"/>
                <a:cs typeface="Times New Roman"/>
              </a:rPr>
              <a:t>×</a:t>
            </a:r>
            <a:r>
              <a:rPr lang="ja-JP" altLang="en-US" sz="1400" kern="100" dirty="0">
                <a:latin typeface="+mn-ea"/>
                <a:cs typeface="Times New Roman"/>
              </a:rPr>
              <a:t>（</a:t>
            </a:r>
            <a:r>
              <a:rPr lang="en-US" altLang="ja-JP" sz="1400" kern="100" dirty="0">
                <a:latin typeface="+mn-ea"/>
                <a:cs typeface="Times New Roman"/>
              </a:rPr>
              <a:t>H22</a:t>
            </a:r>
            <a:r>
              <a:rPr lang="ja-JP" altLang="en-US" sz="1400" kern="100" dirty="0">
                <a:latin typeface="+mn-ea"/>
                <a:cs typeface="Times New Roman"/>
              </a:rPr>
              <a:t>→</a:t>
            </a:r>
            <a:r>
              <a:rPr lang="en-US" altLang="ja-JP" sz="1400" kern="100" dirty="0">
                <a:latin typeface="+mn-ea"/>
                <a:cs typeface="Times New Roman"/>
              </a:rPr>
              <a:t>H27</a:t>
            </a:r>
            <a:r>
              <a:rPr lang="ja-JP" altLang="en-US" sz="1400" kern="100" dirty="0">
                <a:latin typeface="+mn-ea"/>
                <a:cs typeface="Times New Roman"/>
              </a:rPr>
              <a:t>交通量伸び率）</a:t>
            </a:r>
            <a:endParaRPr lang="en-US" altLang="ja-JP" sz="1400" kern="100" dirty="0">
              <a:latin typeface="+mn-ea"/>
              <a:cs typeface="Times New Roman"/>
            </a:endParaRPr>
          </a:p>
          <a:p>
            <a:r>
              <a:rPr lang="ja-JP" altLang="en-US" sz="1400" kern="100" dirty="0">
                <a:latin typeface="+mn-ea"/>
                <a:cs typeface="Times New Roman"/>
              </a:rPr>
              <a:t>　　　 　平成</a:t>
            </a:r>
            <a:r>
              <a:rPr lang="en-US" altLang="ja-JP" sz="1400" kern="100" dirty="0">
                <a:latin typeface="+mn-ea"/>
                <a:cs typeface="Times New Roman"/>
              </a:rPr>
              <a:t>28</a:t>
            </a:r>
            <a:r>
              <a:rPr lang="ja-JP" altLang="en-US" sz="1400" kern="100" dirty="0">
                <a:latin typeface="+mn-ea"/>
                <a:cs typeface="Times New Roman"/>
              </a:rPr>
              <a:t>年度交通量＝平成</a:t>
            </a:r>
            <a:r>
              <a:rPr lang="en-US" altLang="ja-JP" sz="1400" kern="100" dirty="0">
                <a:latin typeface="+mn-ea"/>
                <a:cs typeface="Times New Roman"/>
              </a:rPr>
              <a:t>27</a:t>
            </a:r>
            <a:r>
              <a:rPr lang="ja-JP" altLang="en-US" sz="1400" kern="100" dirty="0">
                <a:latin typeface="+mn-ea"/>
                <a:cs typeface="Times New Roman"/>
              </a:rPr>
              <a:t>年度センサス交通量</a:t>
            </a:r>
            <a:r>
              <a:rPr lang="en-US" altLang="ja-JP" sz="1400" kern="100" dirty="0">
                <a:latin typeface="+mn-ea"/>
                <a:cs typeface="Times New Roman"/>
              </a:rPr>
              <a:t>×</a:t>
            </a:r>
            <a:r>
              <a:rPr lang="ja-JP" altLang="en-US" sz="1400" kern="100" dirty="0">
                <a:latin typeface="+mn-ea"/>
                <a:cs typeface="Times New Roman"/>
              </a:rPr>
              <a:t>（</a:t>
            </a:r>
            <a:r>
              <a:rPr lang="en-US" altLang="ja-JP" sz="1400" kern="100" dirty="0">
                <a:latin typeface="+mn-ea"/>
                <a:cs typeface="Times New Roman"/>
              </a:rPr>
              <a:t>H27</a:t>
            </a:r>
            <a:r>
              <a:rPr lang="ja-JP" altLang="en-US" sz="1400" kern="100" dirty="0">
                <a:latin typeface="+mn-ea"/>
                <a:cs typeface="Times New Roman"/>
              </a:rPr>
              <a:t>→</a:t>
            </a:r>
            <a:r>
              <a:rPr lang="en-US" altLang="ja-JP" sz="1400" kern="100" dirty="0">
                <a:latin typeface="+mn-ea"/>
                <a:cs typeface="Times New Roman"/>
              </a:rPr>
              <a:t>H28</a:t>
            </a:r>
            <a:r>
              <a:rPr lang="ja-JP" altLang="en-US" sz="1400" kern="100" dirty="0">
                <a:latin typeface="+mn-ea"/>
                <a:cs typeface="Times New Roman"/>
              </a:rPr>
              <a:t>交通量伸び率）</a:t>
            </a:r>
            <a:endParaRPr lang="en-US" altLang="ja-JP" sz="1400" kern="100" dirty="0">
              <a:latin typeface="+mn-ea"/>
              <a:cs typeface="Times New Roman"/>
            </a:endParaRPr>
          </a:p>
          <a:p>
            <a:pPr marL="1612900" indent="-1612900">
              <a:spcBef>
                <a:spcPts val="600"/>
              </a:spcBef>
            </a:pPr>
            <a:endParaRPr lang="en-US" altLang="ja-JP" sz="1400" kern="100" dirty="0">
              <a:latin typeface="+mn-ea"/>
              <a:cs typeface="Times New Roman"/>
            </a:endParaRPr>
          </a:p>
          <a:p>
            <a:pPr marL="2154238" indent="-2154238">
              <a:spcBef>
                <a:spcPts val="600"/>
              </a:spcBef>
            </a:pPr>
            <a:r>
              <a:rPr lang="ja-JP" altLang="en-US" sz="1400" kern="100" dirty="0">
                <a:latin typeface="+mn-ea"/>
                <a:cs typeface="Times New Roman"/>
              </a:rPr>
              <a:t>　</a:t>
            </a:r>
            <a:r>
              <a:rPr lang="en-US" altLang="ja-JP" sz="1400" kern="100" dirty="0">
                <a:latin typeface="+mn-ea"/>
                <a:cs typeface="Times New Roman"/>
              </a:rPr>
              <a:t>※</a:t>
            </a:r>
            <a:r>
              <a:rPr lang="ja-JP" altLang="en-US" sz="1400" kern="100" dirty="0">
                <a:latin typeface="+mn-ea"/>
                <a:cs typeface="Times New Roman"/>
              </a:rPr>
              <a:t>交通量データの伸び率： 道路管理者の交通量データ（全車種合計台数）から算定。</a:t>
            </a:r>
            <a:r>
              <a:rPr lang="ja-JP" altLang="en-US" sz="1400" u="sng" kern="100" dirty="0">
                <a:latin typeface="+mn-ea"/>
                <a:cs typeface="Times New Roman"/>
              </a:rPr>
              <a:t>車種別ではないため、全車種で同じ伸び率を使用。</a:t>
            </a:r>
            <a:endParaRPr lang="en-US" altLang="ja-JP" sz="1400" kern="100" dirty="0">
              <a:latin typeface="+mn-ea"/>
              <a:cs typeface="Times New Roman"/>
            </a:endParaRPr>
          </a:p>
          <a:p>
            <a:pPr marL="1879600" indent="-1866900">
              <a:spcBef>
                <a:spcPts val="600"/>
              </a:spcBef>
            </a:pPr>
            <a:r>
              <a:rPr lang="ja-JP" altLang="en-US" sz="1400" kern="100" dirty="0">
                <a:latin typeface="+mn-ea"/>
                <a:cs typeface="Times New Roman"/>
              </a:rPr>
              <a:t> 　 センサス交通量： </a:t>
            </a:r>
            <a:r>
              <a:rPr lang="ja-JP" altLang="en-US" sz="1400" u="sng" kern="100" dirty="0">
                <a:latin typeface="+mn-ea"/>
                <a:cs typeface="Times New Roman"/>
              </a:rPr>
              <a:t>車種別の交通量</a:t>
            </a:r>
            <a:r>
              <a:rPr lang="ja-JP" altLang="en-US" sz="1400" kern="100" dirty="0">
                <a:latin typeface="+mn-ea"/>
                <a:cs typeface="Times New Roman"/>
              </a:rPr>
              <a:t>（</a:t>
            </a:r>
            <a:r>
              <a:rPr lang="en-US" altLang="ja-JP" sz="1400" kern="100" dirty="0">
                <a:latin typeface="+mn-ea"/>
                <a:cs typeface="Times New Roman"/>
              </a:rPr>
              <a:t>H22</a:t>
            </a:r>
            <a:r>
              <a:rPr lang="ja-JP" altLang="en-US" sz="1400" kern="100" dirty="0" err="1">
                <a:latin typeface="+mn-ea"/>
                <a:cs typeface="Times New Roman"/>
              </a:rPr>
              <a:t>、</a:t>
            </a:r>
            <a:r>
              <a:rPr lang="en-US" altLang="ja-JP" sz="1400" kern="100" dirty="0">
                <a:latin typeface="+mn-ea"/>
                <a:cs typeface="Times New Roman"/>
              </a:rPr>
              <a:t>H27</a:t>
            </a:r>
            <a:r>
              <a:rPr lang="ja-JP" altLang="en-US" sz="1400" kern="100" dirty="0">
                <a:latin typeface="+mn-ea"/>
                <a:cs typeface="Times New Roman"/>
              </a:rPr>
              <a:t>センサスは大型車、小型車の</a:t>
            </a:r>
            <a:r>
              <a:rPr lang="en-US" altLang="ja-JP" sz="1400" kern="100" dirty="0">
                <a:latin typeface="+mn-ea"/>
                <a:cs typeface="Times New Roman"/>
              </a:rPr>
              <a:t>2</a:t>
            </a:r>
            <a:r>
              <a:rPr lang="ja-JP" altLang="en-US" sz="1400" kern="100" dirty="0">
                <a:latin typeface="+mn-ea"/>
                <a:cs typeface="Times New Roman"/>
              </a:rPr>
              <a:t>分類）</a:t>
            </a:r>
            <a:endParaRPr lang="en-US" altLang="ja-JP" sz="1400" kern="100" dirty="0">
              <a:latin typeface="+mn-ea"/>
              <a:cs typeface="Times New Roman"/>
            </a:endParaRPr>
          </a:p>
          <a:p>
            <a:pPr marL="1703388" indent="-1703388">
              <a:spcBef>
                <a:spcPts val="600"/>
              </a:spcBef>
            </a:pPr>
            <a:r>
              <a:rPr lang="ja-JP" altLang="en-US" sz="1400" kern="100" dirty="0">
                <a:latin typeface="+mn-ea"/>
                <a:cs typeface="Times New Roman"/>
              </a:rPr>
              <a:t>　                          ⇒「交通量データの伸び率」は車種別ではないため、</a:t>
            </a:r>
            <a:r>
              <a:rPr lang="ja-JP" altLang="en-US" sz="1400" u="sng" kern="100" dirty="0">
                <a:latin typeface="+mn-ea"/>
                <a:cs typeface="Times New Roman"/>
              </a:rPr>
              <a:t>異なるセンサスデータを用いると、「算定した車種別交通量」に差異が出る。</a:t>
            </a:r>
            <a:endParaRPr lang="en-US" altLang="ja-JP" sz="1400" u="sng" kern="100" dirty="0">
              <a:latin typeface="+mn-ea"/>
              <a:cs typeface="Times New Roman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496" y="9226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＜参考＞</a:t>
            </a:r>
            <a:endParaRPr kumimoji="1" lang="ja-JP" altLang="en-US" sz="24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F537EC1-6052-4E38-8918-DE7EDF7A4DA3}"/>
              </a:ext>
            </a:extLst>
          </p:cNvPr>
          <p:cNvSpPr/>
          <p:nvPr/>
        </p:nvSpPr>
        <p:spPr>
          <a:xfrm>
            <a:off x="1080003" y="1833047"/>
            <a:ext cx="68034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400" kern="100" dirty="0">
                <a:solidFill>
                  <a:srgbClr val="FF0000"/>
                </a:solidFill>
                <a:latin typeface="+mn-ea"/>
                <a:cs typeface="Times New Roman"/>
              </a:rPr>
              <a:t>※令和２年度</a:t>
            </a:r>
            <a:r>
              <a:rPr lang="ja-JP" altLang="en-US" sz="1400" kern="100" dirty="0">
                <a:solidFill>
                  <a:srgbClr val="FF0000"/>
                </a:solidFill>
                <a:latin typeface="+mn-ea"/>
                <a:cs typeface="Times New Roman"/>
              </a:rPr>
              <a:t>道路交通センサス</a:t>
            </a:r>
            <a:r>
              <a:rPr lang="ja-JP" altLang="ja-JP" sz="1400" kern="100" dirty="0">
                <a:solidFill>
                  <a:srgbClr val="FF0000"/>
                </a:solidFill>
                <a:latin typeface="+mn-ea"/>
                <a:cs typeface="Times New Roman"/>
              </a:rPr>
              <a:t>調査はコロナの影響により延期</a:t>
            </a:r>
            <a:r>
              <a:rPr lang="ja-JP" altLang="en-US" sz="1400" kern="100" dirty="0">
                <a:solidFill>
                  <a:srgbClr val="FF0000"/>
                </a:solidFill>
                <a:latin typeface="+mn-ea"/>
                <a:cs typeface="Times New Roman"/>
              </a:rPr>
              <a:t>　（令和３年度実施予定）</a:t>
            </a:r>
          </a:p>
        </p:txBody>
      </p:sp>
    </p:spTree>
    <p:extLst>
      <p:ext uri="{BB962C8B-B14F-4D97-AF65-F5344CB8AC3E}">
        <p14:creationId xmlns:p14="http://schemas.microsoft.com/office/powerpoint/2010/main" val="1085760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5" y="1861048"/>
            <a:ext cx="8640960" cy="3564811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23528" y="634640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296144" y="129995"/>
            <a:ext cx="6516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>
                <a:latin typeface="+mn-ea"/>
              </a:rPr>
              <a:t>NOx</a:t>
            </a:r>
            <a:r>
              <a:rPr lang="ja-JP" altLang="ja-JP" sz="2400" dirty="0">
                <a:latin typeface="+mn-ea"/>
              </a:rPr>
              <a:t>排出量の推移〔対策地域〕</a:t>
            </a:r>
            <a:endParaRPr lang="ja-JP" altLang="ja-JP" sz="2400" u="sng" dirty="0">
              <a:latin typeface="+mn-ea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8604448" y="6453336"/>
            <a:ext cx="504056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436096" y="3080238"/>
            <a:ext cx="504056" cy="364283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38040" y="776604"/>
            <a:ext cx="8180870" cy="7848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・平成</a:t>
            </a:r>
            <a:r>
              <a:rPr lang="en-US" altLang="ja-JP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30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年度に令和２年度の目標を達成。</a:t>
            </a:r>
            <a:endParaRPr lang="en-US" altLang="ja-JP" sz="20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・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令和２年度は平成</a:t>
            </a:r>
            <a:r>
              <a:rPr lang="en-US" altLang="ja-JP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21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年度と比べて</a:t>
            </a:r>
            <a:r>
              <a:rPr lang="en-US" altLang="ja-JP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53%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減少。令和元年度と比べ減少。</a:t>
            </a:r>
            <a:endParaRPr lang="en-US" altLang="ja-JP" sz="20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131840" y="5813667"/>
            <a:ext cx="5836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（注）</a:t>
            </a:r>
            <a:r>
              <a:rPr lang="ja-JP" altLang="ja-JP" sz="1200" dirty="0"/>
              <a:t>四捨五入の関係で車種別の</a:t>
            </a:r>
            <a:r>
              <a:rPr lang="ja-JP" altLang="en-US" sz="1200" dirty="0"/>
              <a:t>合計値</a:t>
            </a:r>
            <a:r>
              <a:rPr lang="ja-JP" altLang="ja-JP" sz="1200" dirty="0"/>
              <a:t>と</a:t>
            </a:r>
            <a:r>
              <a:rPr lang="ja-JP" altLang="en-US" sz="1200" dirty="0"/>
              <a:t>全車種の</a:t>
            </a:r>
            <a:r>
              <a:rPr lang="ja-JP" altLang="ja-JP" sz="1200" dirty="0"/>
              <a:t>合計値が一致しない場合がある。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69447" y="5583652"/>
            <a:ext cx="849594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（乗用系）軽乗用車、乗用車、バス　　（小型貨物系）軽貨物車、小型貨物車、貨客車　　（大型貨物系）普通貨物車、特種（殊）車</a:t>
            </a:r>
            <a:endParaRPr lang="ja-JP" altLang="ja-JP" sz="1200" dirty="0"/>
          </a:p>
        </p:txBody>
      </p:sp>
      <p:sp>
        <p:nvSpPr>
          <p:cNvPr id="14" name="テキスト ボックス 2"/>
          <p:cNvSpPr txBox="1">
            <a:spLocks noChangeArrowheads="1"/>
          </p:cNvSpPr>
          <p:nvPr/>
        </p:nvSpPr>
        <p:spPr bwMode="auto">
          <a:xfrm>
            <a:off x="323527" y="6085129"/>
            <a:ext cx="8720155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+mn-ea"/>
                <a:cs typeface="Times New Roman"/>
              </a:rPr>
              <a:t>※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28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年度以降は平成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+mn-ea"/>
                <a:cs typeface="Times New Roman"/>
              </a:rPr>
              <a:t>、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21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～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年度は平成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22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+mn-ea"/>
                <a:cs typeface="Times New Roman"/>
              </a:rPr>
              <a:t>を使用</a:t>
            </a:r>
            <a:endParaRPr lang="en-US" altLang="ja-JP" sz="1400" kern="100" dirty="0">
              <a:effectLst/>
              <a:latin typeface="+mn-ea"/>
              <a:cs typeface="Times New Roman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7812360" y="2997237"/>
            <a:ext cx="549323" cy="36000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1187624" y="2422394"/>
            <a:ext cx="6084168" cy="0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下矢印 18"/>
          <p:cNvSpPr/>
          <p:nvPr/>
        </p:nvSpPr>
        <p:spPr>
          <a:xfrm>
            <a:off x="6516216" y="2422394"/>
            <a:ext cx="216024" cy="10049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2"/>
          <p:cNvSpPr txBox="1">
            <a:spLocks noChangeArrowheads="1"/>
          </p:cNvSpPr>
          <p:nvPr/>
        </p:nvSpPr>
        <p:spPr bwMode="auto">
          <a:xfrm>
            <a:off x="6125972" y="2000503"/>
            <a:ext cx="996512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53</a:t>
            </a:r>
            <a:r>
              <a:rPr lang="ja-JP" altLang="en-US" sz="1400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％減</a:t>
            </a:r>
            <a:endParaRPr lang="en-US" altLang="ja-JP" sz="14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17942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380" y="1819307"/>
            <a:ext cx="8515750" cy="3447619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23528" y="634640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259632" y="121292"/>
            <a:ext cx="6616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>
                <a:latin typeface="+mn-ea"/>
              </a:rPr>
              <a:t>PM</a:t>
            </a:r>
            <a:r>
              <a:rPr lang="ja-JP" altLang="ja-JP" sz="2400" dirty="0">
                <a:latin typeface="+mn-ea"/>
              </a:rPr>
              <a:t>排出量の推移〔対策地域〕</a:t>
            </a:r>
            <a:endParaRPr lang="ja-JP" altLang="ja-JP" sz="2400" u="sng" dirty="0">
              <a:latin typeface="+mn-ea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604448" y="6448251"/>
            <a:ext cx="504056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1380" y="857892"/>
            <a:ext cx="8244408" cy="7848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・平成</a:t>
            </a:r>
            <a:r>
              <a:rPr lang="en-US" altLang="ja-JP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26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年度に令和２年度の目標を達成。</a:t>
            </a:r>
            <a:endParaRPr lang="en-US" altLang="ja-JP" sz="20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・令和２年度は平成</a:t>
            </a:r>
            <a:r>
              <a:rPr lang="en-US" altLang="ja-JP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21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年度と</a:t>
            </a:r>
            <a:r>
              <a:rPr lang="ja-JP" altLang="en-US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比べて</a:t>
            </a:r>
            <a:r>
              <a:rPr lang="en-US" altLang="ja-JP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51%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減少。令和元年度と比べ減少。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915816" y="5825462"/>
            <a:ext cx="69847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（注）</a:t>
            </a:r>
            <a:r>
              <a:rPr lang="ja-JP" altLang="ja-JP" sz="1200" dirty="0"/>
              <a:t>四捨五入の関係で車種別の</a:t>
            </a:r>
            <a:r>
              <a:rPr lang="ja-JP" altLang="en-US" sz="1200" dirty="0"/>
              <a:t>合計値</a:t>
            </a:r>
            <a:r>
              <a:rPr lang="ja-JP" altLang="ja-JP" sz="1200" dirty="0"/>
              <a:t>と</a:t>
            </a:r>
            <a:r>
              <a:rPr lang="ja-JP" altLang="en-US" sz="1200" dirty="0"/>
              <a:t>全車種の</a:t>
            </a:r>
            <a:r>
              <a:rPr lang="ja-JP" altLang="ja-JP" sz="1200" dirty="0"/>
              <a:t>合計値が一致しない場合がある。</a:t>
            </a:r>
          </a:p>
        </p:txBody>
      </p:sp>
      <p:sp>
        <p:nvSpPr>
          <p:cNvPr id="14" name="テキスト ボックス 2"/>
          <p:cNvSpPr txBox="1">
            <a:spLocks noChangeArrowheads="1"/>
          </p:cNvSpPr>
          <p:nvPr/>
        </p:nvSpPr>
        <p:spPr bwMode="auto">
          <a:xfrm>
            <a:off x="207899" y="6090827"/>
            <a:ext cx="8720155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+mn-ea"/>
                <a:cs typeface="Times New Roman"/>
              </a:rPr>
              <a:t>※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28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年度以降は平成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+mn-ea"/>
                <a:cs typeface="Times New Roman"/>
              </a:rPr>
              <a:t>、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21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～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年度は平成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22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+mn-ea"/>
                <a:cs typeface="Times New Roman"/>
              </a:rPr>
              <a:t>を使用</a:t>
            </a:r>
            <a:endParaRPr lang="en-US" altLang="ja-JP" sz="1400" kern="100" dirty="0">
              <a:effectLst/>
              <a:latin typeface="+mn-ea"/>
              <a:cs typeface="Times New Roman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88666" y="5518719"/>
            <a:ext cx="874846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（乗用系）軽乗用車、乗用車、バス　　（小型貨物系）軽貨物車、小型貨物車、貨客車　　（大型貨物系）普通貨物車、特種（殊）車</a:t>
            </a:r>
            <a:endParaRPr lang="ja-JP" altLang="ja-JP" sz="1200" dirty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491880" y="2689839"/>
            <a:ext cx="504056" cy="372616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7740352" y="2704064"/>
            <a:ext cx="504056" cy="372616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cxnSp>
        <p:nvCxnSpPr>
          <p:cNvPr id="19" name="直線コネクタ 18"/>
          <p:cNvCxnSpPr/>
          <p:nvPr/>
        </p:nvCxnSpPr>
        <p:spPr>
          <a:xfrm>
            <a:off x="1187624" y="2422394"/>
            <a:ext cx="6084168" cy="0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下矢印 19"/>
          <p:cNvSpPr/>
          <p:nvPr/>
        </p:nvSpPr>
        <p:spPr>
          <a:xfrm>
            <a:off x="6491710" y="2422394"/>
            <a:ext cx="216024" cy="8522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"/>
          <p:cNvSpPr txBox="1">
            <a:spLocks noChangeArrowheads="1"/>
          </p:cNvSpPr>
          <p:nvPr/>
        </p:nvSpPr>
        <p:spPr bwMode="auto">
          <a:xfrm>
            <a:off x="6101466" y="2047017"/>
            <a:ext cx="996512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51</a:t>
            </a:r>
            <a:r>
              <a:rPr lang="ja-JP" altLang="en-US" sz="1400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％減</a:t>
            </a:r>
            <a:endParaRPr lang="en-US" altLang="ja-JP" sz="14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51901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641" y="1827720"/>
            <a:ext cx="4482245" cy="3627537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23528" y="634640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-2604" y="121292"/>
            <a:ext cx="928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2400" dirty="0">
                <a:latin typeface="+mn-ea"/>
              </a:rPr>
              <a:t>自動車</a:t>
            </a:r>
            <a:r>
              <a:rPr lang="en-US" altLang="ja-JP" sz="2400" dirty="0">
                <a:latin typeface="+mn-ea"/>
              </a:rPr>
              <a:t>NOx</a:t>
            </a:r>
            <a:r>
              <a:rPr lang="ja-JP" altLang="en-US" sz="2400" dirty="0">
                <a:latin typeface="+mn-ea"/>
              </a:rPr>
              <a:t>・</a:t>
            </a:r>
            <a:r>
              <a:rPr lang="en-US" altLang="ja-JP" sz="2400" dirty="0">
                <a:latin typeface="+mn-ea"/>
              </a:rPr>
              <a:t>PM</a:t>
            </a:r>
            <a:r>
              <a:rPr lang="ja-JP" altLang="ja-JP" sz="2400" dirty="0">
                <a:latin typeface="+mn-ea"/>
              </a:rPr>
              <a:t>排出量の</a:t>
            </a:r>
            <a:r>
              <a:rPr lang="ja-JP" altLang="en-US" sz="2400" dirty="0">
                <a:latin typeface="+mn-ea"/>
              </a:rPr>
              <a:t>車種別割合</a:t>
            </a:r>
            <a:r>
              <a:rPr lang="ja-JP" altLang="ja-JP" sz="2400" dirty="0">
                <a:latin typeface="+mn-ea"/>
              </a:rPr>
              <a:t>〔</a:t>
            </a:r>
            <a:r>
              <a:rPr lang="ja-JP" altLang="en-US" sz="2400" dirty="0">
                <a:latin typeface="+mn-ea"/>
              </a:rPr>
              <a:t>令和２年度・</a:t>
            </a:r>
            <a:r>
              <a:rPr lang="ja-JP" altLang="ja-JP" sz="2400" dirty="0">
                <a:latin typeface="+mn-ea"/>
              </a:rPr>
              <a:t>対策地域〕</a:t>
            </a:r>
            <a:endParaRPr lang="ja-JP" altLang="ja-JP" sz="2400" u="sng" dirty="0">
              <a:latin typeface="+mn-ea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604448" y="6448251"/>
            <a:ext cx="504056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26719" y="1749595"/>
            <a:ext cx="253802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600" u="sng" dirty="0">
                <a:latin typeface="+mn-ea"/>
              </a:rPr>
              <a:t>NOx</a:t>
            </a:r>
            <a:r>
              <a:rPr lang="ja-JP" altLang="en-US" sz="1600" u="sng" dirty="0">
                <a:latin typeface="+mn-ea"/>
              </a:rPr>
              <a:t>排出量</a:t>
            </a:r>
            <a:endParaRPr lang="ja-JP" altLang="ja-JP" sz="1600" u="sng" dirty="0">
              <a:latin typeface="+mn-e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59404" y="1732746"/>
            <a:ext cx="253802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600" u="sng" dirty="0">
                <a:latin typeface="+mn-ea"/>
              </a:rPr>
              <a:t>PM</a:t>
            </a:r>
            <a:r>
              <a:rPr lang="ja-JP" altLang="en-US" sz="1600" u="sng" dirty="0">
                <a:latin typeface="+mn-ea"/>
              </a:rPr>
              <a:t>排出量</a:t>
            </a:r>
            <a:endParaRPr lang="ja-JP" altLang="ja-JP" sz="1600" u="sng" dirty="0">
              <a:latin typeface="+mn-e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95536" y="793170"/>
            <a:ext cx="4104456" cy="7848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貨物系が</a:t>
            </a:r>
            <a:r>
              <a:rPr lang="en-US" altLang="ja-JP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80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％</a:t>
            </a:r>
            <a:r>
              <a:rPr kumimoji="1"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を占め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、</a:t>
            </a:r>
            <a:endParaRPr lang="en-US" altLang="ja-JP" sz="20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普通貨物車が全体の</a:t>
            </a:r>
            <a:r>
              <a:rPr lang="en-US" altLang="ja-JP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53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％を占める</a:t>
            </a:r>
            <a:endParaRPr kumimoji="1" lang="en-US" altLang="ja-JP" sz="20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932040" y="793170"/>
            <a:ext cx="3960440" cy="7848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貨物系が</a:t>
            </a:r>
            <a:r>
              <a:rPr lang="en-US" altLang="ja-JP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47</a:t>
            </a:r>
            <a:r>
              <a:rPr lang="ja-JP" altLang="en-US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％</a:t>
            </a:r>
            <a:r>
              <a:rPr kumimoji="1"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を占め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、</a:t>
            </a:r>
            <a:endParaRPr lang="en-US" altLang="ja-JP" sz="20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普通貨物車が全体の</a:t>
            </a:r>
            <a:r>
              <a:rPr lang="en-US" altLang="ja-JP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25%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を占める</a:t>
            </a:r>
            <a:endParaRPr kumimoji="1" lang="en-US" altLang="ja-JP" sz="20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1" name="テキスト ボックス 33"/>
          <p:cNvSpPr txBox="1">
            <a:spLocks/>
          </p:cNvSpPr>
          <p:nvPr/>
        </p:nvSpPr>
        <p:spPr>
          <a:xfrm>
            <a:off x="106669" y="5731483"/>
            <a:ext cx="2412000" cy="6179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（乗用系）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	</a:t>
            </a:r>
            <a:endParaRPr lang="ja-JP" sz="1100" kern="100" dirty="0">
              <a:effectLst/>
              <a:latin typeface="+mn-ea"/>
              <a:cs typeface="Times New Roman"/>
            </a:endParaRPr>
          </a:p>
          <a:p>
            <a:pPr indent="114300"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軽乗用車：</a:t>
            </a:r>
            <a:r>
              <a:rPr lang="en-US" altLang="ja-JP" sz="1100" dirty="0">
                <a:solidFill>
                  <a:srgbClr val="000000"/>
                </a:solidFill>
                <a:latin typeface="+mn-ea"/>
                <a:cs typeface="Times New Roman"/>
              </a:rPr>
              <a:t>5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ナンバーの軽自動車</a:t>
            </a:r>
            <a:endParaRPr lang="ja-JP" sz="1100" kern="100" dirty="0">
              <a:effectLst/>
              <a:latin typeface="+mn-ea"/>
              <a:cs typeface="Times New Roman"/>
            </a:endParaRPr>
          </a:p>
          <a:p>
            <a:pPr indent="114300"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乗用車　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 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：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3</a:t>
            </a:r>
            <a:r>
              <a:rPr lang="ja-JP" altLang="en-US" sz="1100" kern="1200" dirty="0" err="1">
                <a:solidFill>
                  <a:srgbClr val="000000"/>
                </a:solidFill>
                <a:effectLst/>
                <a:latin typeface="+mn-ea"/>
                <a:cs typeface="Times New Roman"/>
              </a:rPr>
              <a:t>、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5</a:t>
            </a:r>
            <a:r>
              <a:rPr lang="ja-JP" altLang="en-US" sz="1100" kern="1200" dirty="0" err="1">
                <a:solidFill>
                  <a:srgbClr val="000000"/>
                </a:solidFill>
                <a:effectLst/>
                <a:latin typeface="+mn-ea"/>
                <a:cs typeface="Times New Roman"/>
              </a:rPr>
              <a:t>、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7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ナンバー（軽除く）</a:t>
            </a:r>
            <a:endParaRPr lang="ja-JP" sz="1100" kern="100" dirty="0">
              <a:effectLst/>
              <a:latin typeface="+mn-ea"/>
              <a:cs typeface="Times New Roman"/>
            </a:endParaRPr>
          </a:p>
          <a:p>
            <a:pPr indent="114300"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バス　　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  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：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2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ナンバー</a:t>
            </a:r>
            <a:endParaRPr lang="ja-JP" sz="1100" kern="100" dirty="0">
              <a:effectLst/>
              <a:latin typeface="+mn-ea"/>
              <a:cs typeface="Times New Roman"/>
            </a:endParaRPr>
          </a:p>
        </p:txBody>
      </p:sp>
      <p:sp>
        <p:nvSpPr>
          <p:cNvPr id="22" name="Text Box 39"/>
          <p:cNvSpPr txBox="1">
            <a:spLocks/>
          </p:cNvSpPr>
          <p:nvPr/>
        </p:nvSpPr>
        <p:spPr bwMode="auto">
          <a:xfrm>
            <a:off x="2428274" y="5704977"/>
            <a:ext cx="490848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（貨物系）</a:t>
            </a:r>
            <a:endParaRPr lang="ja-JP" sz="1100" kern="100" dirty="0">
              <a:effectLst/>
              <a:latin typeface="+mn-ea"/>
              <a:cs typeface="Times New Roman"/>
            </a:endParaRPr>
          </a:p>
          <a:p>
            <a:pPr marL="133350" algn="l">
              <a:spcAft>
                <a:spcPts val="0"/>
              </a:spcAft>
              <a:tabLst>
                <a:tab pos="2700020" algn="ctr"/>
                <a:tab pos="5400040" algn="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軽貨物車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    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：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4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ナンバーの軽自動車</a:t>
            </a:r>
            <a:endParaRPr lang="ja-JP" sz="1100" kern="100" dirty="0">
              <a:effectLst/>
              <a:latin typeface="+mn-ea"/>
              <a:cs typeface="Times New Roman"/>
            </a:endParaRPr>
          </a:p>
          <a:p>
            <a:pPr marL="799465" indent="-666115" algn="l">
              <a:spcAft>
                <a:spcPts val="0"/>
              </a:spcAft>
              <a:tabLst>
                <a:tab pos="2700020" algn="ctr"/>
                <a:tab pos="5400040" algn="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貨客車　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     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：</a:t>
            </a:r>
            <a:r>
              <a:rPr lang="en-US" altLang="ja-JP" sz="1100" dirty="0">
                <a:solidFill>
                  <a:srgbClr val="000000"/>
                </a:solidFill>
                <a:latin typeface="+mn-ea"/>
                <a:cs typeface="Times New Roman"/>
              </a:rPr>
              <a:t>4</a:t>
            </a:r>
            <a:r>
              <a:rPr lang="ja-JP" sz="1100" kern="1200" dirty="0" err="1">
                <a:solidFill>
                  <a:srgbClr val="000000"/>
                </a:solidFill>
                <a:effectLst/>
                <a:latin typeface="+mn-ea"/>
                <a:cs typeface="Times New Roman"/>
              </a:rPr>
              <a:t>、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6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ナンバーの自動車のうち、座席が</a:t>
            </a:r>
            <a:r>
              <a:rPr lang="en-US" altLang="ja-JP" sz="1100" dirty="0">
                <a:solidFill>
                  <a:srgbClr val="000000"/>
                </a:solidFill>
                <a:latin typeface="+mn-ea"/>
                <a:cs typeface="Times New Roman"/>
              </a:rPr>
              <a:t>2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列以上あるもの（軽除く）</a:t>
            </a:r>
            <a:endParaRPr lang="ja-JP" sz="1100" kern="100" dirty="0">
              <a:effectLst/>
              <a:latin typeface="+mn-ea"/>
              <a:cs typeface="Times New Roman"/>
            </a:endParaRPr>
          </a:p>
          <a:p>
            <a:pPr marL="247650" indent="-114300"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小型貨物車：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4</a:t>
            </a:r>
            <a:r>
              <a:rPr lang="ja-JP" sz="1100" kern="1200" dirty="0" err="1">
                <a:solidFill>
                  <a:srgbClr val="000000"/>
                </a:solidFill>
                <a:effectLst/>
                <a:latin typeface="+mn-ea"/>
                <a:cs typeface="Times New Roman"/>
              </a:rPr>
              <a:t>、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6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ナンバー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(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軽、貨客車除く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)</a:t>
            </a:r>
            <a:endParaRPr lang="ja-JP" sz="1100" kern="100" dirty="0">
              <a:effectLst/>
              <a:latin typeface="+mn-ea"/>
              <a:cs typeface="Times New Roman"/>
            </a:endParaRPr>
          </a:p>
          <a:p>
            <a:pPr marL="247650" indent="-114300"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普通貨物車：</a:t>
            </a:r>
            <a:r>
              <a:rPr lang="en-US" altLang="ja-JP" sz="1100" dirty="0">
                <a:solidFill>
                  <a:srgbClr val="000000"/>
                </a:solidFill>
                <a:latin typeface="+mn-ea"/>
                <a:cs typeface="Times New Roman"/>
              </a:rPr>
              <a:t>1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ナンバー</a:t>
            </a:r>
            <a:endParaRPr lang="ja-JP" sz="1100" kern="100" dirty="0">
              <a:effectLst/>
              <a:latin typeface="+mn-ea"/>
              <a:cs typeface="Times New Roman"/>
            </a:endParaRPr>
          </a:p>
          <a:p>
            <a:pPr marL="247650" indent="-114300"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特種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(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殊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)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車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 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：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0</a:t>
            </a:r>
            <a:r>
              <a:rPr lang="ja-JP" sz="1100" kern="1200" dirty="0" err="1">
                <a:solidFill>
                  <a:srgbClr val="000000"/>
                </a:solidFill>
                <a:effectLst/>
                <a:latin typeface="+mn-ea"/>
                <a:cs typeface="Times New Roman"/>
              </a:rPr>
              <a:t>、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8</a:t>
            </a:r>
            <a:r>
              <a:rPr lang="ja-JP" sz="1100" kern="1200" dirty="0" err="1">
                <a:solidFill>
                  <a:srgbClr val="000000"/>
                </a:solidFill>
                <a:effectLst/>
                <a:latin typeface="+mn-ea"/>
                <a:cs typeface="Times New Roman"/>
              </a:rPr>
              <a:t>、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9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ナンバー</a:t>
            </a:r>
            <a:endParaRPr lang="ja-JP" sz="1100" kern="100" dirty="0">
              <a:effectLst/>
              <a:latin typeface="+mn-ea"/>
              <a:cs typeface="Times New Roman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9700" y="2149424"/>
            <a:ext cx="4572780" cy="3753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1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323528" y="620688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691680" y="116632"/>
            <a:ext cx="5724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/>
              <a:t>排出量の算定</a:t>
            </a:r>
            <a:r>
              <a:rPr lang="ja-JP" altLang="en-US" sz="2400" dirty="0"/>
              <a:t>方法の概要</a:t>
            </a:r>
            <a:endParaRPr kumimoji="1" lang="ja-JP" altLang="en-US" sz="2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738120" y="6448251"/>
            <a:ext cx="370384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4</a:t>
            </a:fld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425004" y="1396817"/>
            <a:ext cx="3083100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kern="100" dirty="0">
                <a:latin typeface="+mn-ea"/>
                <a:cs typeface="Times New Roman"/>
              </a:rPr>
              <a:t>暖機時</a:t>
            </a:r>
            <a:endParaRPr lang="en-US" altLang="ja-JP" sz="2400" b="1" kern="100" dirty="0">
              <a:latin typeface="+mn-ea"/>
              <a:cs typeface="Times New Roman"/>
            </a:endParaRPr>
          </a:p>
          <a:p>
            <a:pPr algn="ctr"/>
            <a:r>
              <a:rPr lang="ja-JP" altLang="en-US" sz="2000" kern="100" dirty="0">
                <a:latin typeface="+mn-ea"/>
                <a:cs typeface="Times New Roman"/>
              </a:rPr>
              <a:t>（走行時）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425004" y="4565169"/>
            <a:ext cx="3083100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kern="100" dirty="0">
                <a:latin typeface="+mn-ea"/>
                <a:cs typeface="Times New Roman"/>
              </a:rPr>
              <a:t>冷機時</a:t>
            </a:r>
            <a:endParaRPr lang="en-US" altLang="ja-JP" sz="2400" b="1" kern="100" dirty="0">
              <a:latin typeface="+mn-ea"/>
              <a:cs typeface="Times New Roman"/>
            </a:endParaRPr>
          </a:p>
          <a:p>
            <a:pPr algn="ctr"/>
            <a:r>
              <a:rPr lang="ja-JP" altLang="en-US" sz="2000" kern="100" dirty="0">
                <a:latin typeface="+mn-ea"/>
                <a:cs typeface="Times New Roman"/>
              </a:rPr>
              <a:t>（駐車場等からの発進時）</a:t>
            </a:r>
            <a:endParaRPr lang="en-US" altLang="ja-JP" sz="2000" kern="100" dirty="0">
              <a:latin typeface="+mn-ea"/>
              <a:cs typeface="Times New Roman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 flipH="1">
            <a:off x="2225008" y="1750760"/>
            <a:ext cx="216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H="1">
            <a:off x="2220252" y="4925209"/>
            <a:ext cx="216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2217528" y="1750760"/>
            <a:ext cx="0" cy="31683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H="1">
            <a:off x="2006312" y="3302944"/>
            <a:ext cx="216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2180660" y="2270785"/>
            <a:ext cx="72008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kern="100" dirty="0">
                <a:latin typeface="+mn-ea"/>
                <a:cs typeface="Times New Roman"/>
              </a:rPr>
              <a:t>［</a:t>
            </a:r>
            <a:r>
              <a:rPr lang="ja-JP" altLang="en-US" sz="2000" b="1" kern="100" dirty="0">
                <a:latin typeface="+mn-ea"/>
                <a:cs typeface="Times New Roman"/>
              </a:rPr>
              <a:t>①車種別排出係数（</a:t>
            </a:r>
            <a:r>
              <a:rPr lang="en-US" altLang="ja-JP" sz="2000" b="1" kern="100" dirty="0">
                <a:latin typeface="+mn-ea"/>
                <a:cs typeface="Times New Roman"/>
              </a:rPr>
              <a:t>g/</a:t>
            </a:r>
            <a:r>
              <a:rPr lang="ja-JP" altLang="en-US" sz="2000" b="1" kern="100" dirty="0">
                <a:latin typeface="+mn-ea"/>
                <a:cs typeface="Times New Roman"/>
              </a:rPr>
              <a:t>台･</a:t>
            </a:r>
            <a:r>
              <a:rPr lang="en-US" altLang="ja-JP" sz="2000" b="1" kern="100" dirty="0">
                <a:latin typeface="+mn-ea"/>
                <a:cs typeface="Times New Roman"/>
              </a:rPr>
              <a:t>km</a:t>
            </a:r>
            <a:r>
              <a:rPr lang="ja-JP" altLang="en-US" sz="2000" b="1" kern="100" dirty="0">
                <a:latin typeface="+mn-ea"/>
                <a:cs typeface="Times New Roman"/>
              </a:rPr>
              <a:t>）</a:t>
            </a:r>
            <a:r>
              <a:rPr lang="ja-JP" altLang="en-US" sz="2000" kern="100" dirty="0">
                <a:latin typeface="+mn-ea"/>
                <a:cs typeface="Times New Roman"/>
              </a:rPr>
              <a:t>］</a:t>
            </a:r>
            <a:r>
              <a:rPr lang="en-US" altLang="ja-JP" sz="2000" kern="100" dirty="0">
                <a:latin typeface="+mn-ea"/>
                <a:cs typeface="Times New Roman"/>
              </a:rPr>
              <a:t>×</a:t>
            </a:r>
            <a:r>
              <a:rPr lang="ja-JP" altLang="en-US" sz="2000" kern="100" dirty="0">
                <a:latin typeface="+mn-ea"/>
                <a:cs typeface="Times New Roman"/>
              </a:rPr>
              <a:t>［</a:t>
            </a:r>
            <a:r>
              <a:rPr lang="ja-JP" altLang="en-US" sz="2000" b="1" kern="100" dirty="0">
                <a:latin typeface="+mn-ea"/>
                <a:cs typeface="Times New Roman"/>
              </a:rPr>
              <a:t>③自動車走行量（台･ </a:t>
            </a:r>
            <a:r>
              <a:rPr lang="en-US" altLang="ja-JP" sz="2000" b="1" kern="100" dirty="0">
                <a:latin typeface="+mn-ea"/>
                <a:cs typeface="Times New Roman"/>
              </a:rPr>
              <a:t>km</a:t>
            </a:r>
            <a:r>
              <a:rPr lang="ja-JP" altLang="en-US" sz="2000" kern="100" dirty="0">
                <a:latin typeface="+mn-ea"/>
                <a:cs typeface="Times New Roman"/>
              </a:rPr>
              <a:t>） ］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539170" y="3140968"/>
            <a:ext cx="59631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速度の関数である「車種別排出係数式」に各路線の［</a:t>
            </a:r>
            <a:r>
              <a:rPr lang="ja-JP" altLang="en-US" sz="2000" b="1" dirty="0"/>
              <a:t>②</a:t>
            </a:r>
            <a:r>
              <a:rPr kumimoji="1" lang="ja-JP" altLang="en-US" sz="2000" b="1" dirty="0"/>
              <a:t>旅行速度</a:t>
            </a:r>
            <a:r>
              <a:rPr kumimoji="1" lang="ja-JP" altLang="en-US" sz="2000" b="1" dirty="0">
                <a:latin typeface="+mn-ea"/>
              </a:rPr>
              <a:t>（</a:t>
            </a:r>
            <a:r>
              <a:rPr kumimoji="1" lang="en-US" altLang="ja-JP" sz="2000" b="1" dirty="0">
                <a:latin typeface="+mn-ea"/>
              </a:rPr>
              <a:t>km/h</a:t>
            </a:r>
            <a:r>
              <a:rPr kumimoji="1" lang="ja-JP" altLang="en-US" sz="2000" b="1" dirty="0">
                <a:latin typeface="+mn-ea"/>
              </a:rPr>
              <a:t>）</a:t>
            </a:r>
            <a:r>
              <a:rPr kumimoji="1" lang="ja-JP" altLang="en-US" sz="2000" dirty="0"/>
              <a:t>］を入力</a:t>
            </a:r>
            <a:r>
              <a:rPr lang="ja-JP" altLang="en-US" sz="2000" dirty="0"/>
              <a:t>して算定</a:t>
            </a:r>
            <a:endParaRPr kumimoji="1" lang="ja-JP" altLang="en-US" sz="2000" dirty="0"/>
          </a:p>
        </p:txBody>
      </p:sp>
      <p:sp>
        <p:nvSpPr>
          <p:cNvPr id="40" name="下矢印 39"/>
          <p:cNvSpPr/>
          <p:nvPr/>
        </p:nvSpPr>
        <p:spPr>
          <a:xfrm flipV="1">
            <a:off x="3497010" y="2707475"/>
            <a:ext cx="288000" cy="432746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92480" y="2924944"/>
            <a:ext cx="2016000" cy="75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ja-JP" sz="2000" kern="100" dirty="0">
                <a:latin typeface="+mn-ea"/>
                <a:cs typeface="Times New Roman"/>
              </a:rPr>
              <a:t>自動車</a:t>
            </a:r>
            <a:r>
              <a:rPr lang="en-US" altLang="ja-JP" sz="2000" kern="100" dirty="0">
                <a:latin typeface="+mn-ea"/>
                <a:cs typeface="Times New Roman"/>
              </a:rPr>
              <a:t>NOx</a:t>
            </a:r>
            <a:r>
              <a:rPr lang="ja-JP" altLang="ja-JP" sz="2000" kern="100" dirty="0">
                <a:latin typeface="+mn-ea"/>
                <a:cs typeface="Times New Roman"/>
              </a:rPr>
              <a:t>・</a:t>
            </a:r>
            <a:r>
              <a:rPr lang="en-US" altLang="ja-JP" sz="2000" kern="100" dirty="0">
                <a:latin typeface="+mn-ea"/>
                <a:cs typeface="Times New Roman"/>
              </a:rPr>
              <a:t>PM</a:t>
            </a:r>
          </a:p>
          <a:p>
            <a:pPr algn="ctr"/>
            <a:r>
              <a:rPr lang="ja-JP" altLang="ja-JP" sz="2000" kern="100" dirty="0">
                <a:latin typeface="+mn-ea"/>
                <a:cs typeface="Times New Roman"/>
              </a:rPr>
              <a:t>排出量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411760" y="5405154"/>
            <a:ext cx="638727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kern="100" dirty="0">
                <a:latin typeface="+mn-ea"/>
                <a:cs typeface="Times New Roman"/>
              </a:rPr>
              <a:t>［車種別冷機時排出係数（</a:t>
            </a:r>
            <a:r>
              <a:rPr lang="en-US" altLang="ja-JP" sz="2000" kern="100" dirty="0">
                <a:latin typeface="+mn-ea"/>
                <a:cs typeface="Times New Roman"/>
              </a:rPr>
              <a:t>g/</a:t>
            </a:r>
            <a:r>
              <a:rPr lang="ja-JP" altLang="en-US" sz="2000" kern="100" dirty="0">
                <a:latin typeface="+mn-ea"/>
                <a:cs typeface="Times New Roman"/>
              </a:rPr>
              <a:t>回）］</a:t>
            </a:r>
            <a:r>
              <a:rPr lang="en-US" altLang="ja-JP" sz="2000" kern="100" dirty="0">
                <a:latin typeface="+mn-ea"/>
                <a:cs typeface="Times New Roman"/>
              </a:rPr>
              <a:t>×</a:t>
            </a:r>
            <a:r>
              <a:rPr lang="ja-JP" altLang="en-US" sz="2000" kern="100" dirty="0">
                <a:latin typeface="+mn-ea"/>
                <a:cs typeface="Times New Roman"/>
              </a:rPr>
              <a:t>［始動回数（回） ］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493818" y="1622351"/>
            <a:ext cx="361468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kern="100" dirty="0">
                <a:latin typeface="+mn-ea"/>
                <a:cs typeface="Times New Roman"/>
              </a:rPr>
              <a:t>（</a:t>
            </a:r>
            <a:r>
              <a:rPr lang="ja-JP" altLang="en-US" sz="2000" u="sng" kern="100" dirty="0">
                <a:latin typeface="+mn-ea"/>
                <a:cs typeface="Times New Roman"/>
              </a:rPr>
              <a:t>交通量→走行量をもとに算出</a:t>
            </a:r>
            <a:r>
              <a:rPr lang="ja-JP" altLang="en-US" sz="2000" kern="100" dirty="0">
                <a:latin typeface="+mn-ea"/>
                <a:cs typeface="Times New Roman"/>
              </a:rPr>
              <a:t>）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557762" y="4738940"/>
            <a:ext cx="336214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kern="100" dirty="0">
                <a:latin typeface="+mn-ea"/>
                <a:cs typeface="Times New Roman"/>
              </a:rPr>
              <a:t>（</a:t>
            </a:r>
            <a:r>
              <a:rPr lang="ja-JP" altLang="en-US" sz="2000" u="sng" kern="100" dirty="0">
                <a:latin typeface="+mn-ea"/>
                <a:cs typeface="Times New Roman"/>
              </a:rPr>
              <a:t>保有</a:t>
            </a:r>
            <a:r>
              <a:rPr lang="ja-JP" altLang="en-US" sz="2000" u="sng" kern="100" dirty="0" smtClean="0">
                <a:latin typeface="+mn-ea"/>
                <a:cs typeface="Times New Roman"/>
              </a:rPr>
              <a:t>台数を</a:t>
            </a:r>
            <a:r>
              <a:rPr lang="ja-JP" altLang="en-US" sz="2000" u="sng" kern="100" dirty="0">
                <a:latin typeface="+mn-ea"/>
                <a:cs typeface="Times New Roman"/>
              </a:rPr>
              <a:t>もとに算出</a:t>
            </a:r>
            <a:r>
              <a:rPr lang="ja-JP" altLang="en-US" sz="2000" kern="100" dirty="0">
                <a:latin typeface="+mn-ea"/>
                <a:cs typeface="Times New Roman"/>
              </a:rPr>
              <a:t>）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27927" y="1481620"/>
            <a:ext cx="152750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kern="100" dirty="0">
                <a:latin typeface="+mn-ea"/>
                <a:cs typeface="Times New Roman"/>
              </a:rPr>
              <a:t>（概ね４</a:t>
            </a:r>
            <a:r>
              <a:rPr lang="en-US" altLang="ja-JP" sz="2000" kern="100" dirty="0">
                <a:latin typeface="+mn-ea"/>
                <a:cs typeface="Times New Roman"/>
              </a:rPr>
              <a:t>/</a:t>
            </a:r>
            <a:r>
              <a:rPr lang="ja-JP" altLang="en-US" sz="2000" kern="100" dirty="0">
                <a:latin typeface="+mn-ea"/>
                <a:cs typeface="Times New Roman"/>
              </a:rPr>
              <a:t>５）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08747" y="4708002"/>
            <a:ext cx="152750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kern="100" dirty="0">
                <a:latin typeface="+mn-ea"/>
                <a:cs typeface="Times New Roman"/>
              </a:rPr>
              <a:t>（概ね１</a:t>
            </a:r>
            <a:r>
              <a:rPr lang="en-US" altLang="ja-JP" sz="2000" kern="100" dirty="0">
                <a:latin typeface="+mn-ea"/>
                <a:cs typeface="Times New Roman"/>
              </a:rPr>
              <a:t>/</a:t>
            </a:r>
            <a:r>
              <a:rPr lang="ja-JP" altLang="en-US" sz="2000" kern="100" dirty="0">
                <a:latin typeface="+mn-ea"/>
                <a:cs typeface="Times New Roman"/>
              </a:rPr>
              <a:t>５）</a:t>
            </a:r>
          </a:p>
        </p:txBody>
      </p:sp>
    </p:spTree>
    <p:extLst>
      <p:ext uri="{BB962C8B-B14F-4D97-AF65-F5344CB8AC3E}">
        <p14:creationId xmlns:p14="http://schemas.microsoft.com/office/powerpoint/2010/main" val="2819737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直線矢印コネクタ 34"/>
          <p:cNvCxnSpPr/>
          <p:nvPr/>
        </p:nvCxnSpPr>
        <p:spPr>
          <a:xfrm>
            <a:off x="1419427" y="3512000"/>
            <a:ext cx="622800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>
            <a:off x="1419427" y="2684048"/>
            <a:ext cx="622800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323528" y="620688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228794" y="103599"/>
            <a:ext cx="5724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atin typeface="+mn-ea"/>
              </a:rPr>
              <a:t>①排出係数：算定方法</a:t>
            </a:r>
          </a:p>
        </p:txBody>
      </p:sp>
      <p:pic>
        <p:nvPicPr>
          <p:cNvPr id="12" name="Picture 4" descr="smok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04" t="3525" r="4903"/>
          <a:stretch/>
        </p:blipFill>
        <p:spPr bwMode="auto">
          <a:xfrm>
            <a:off x="6263964" y="133811"/>
            <a:ext cx="2376264" cy="1849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188144" y="908720"/>
            <a:ext cx="5391968" cy="707396"/>
          </a:xfrm>
          <a:prstGeom prst="rect">
            <a:avLst/>
          </a:prstGeom>
          <a:noFill/>
          <a:ln>
            <a:noFill/>
          </a:ln>
        </p:spPr>
        <p:txBody>
          <a:bodyPr vert="horz" wrap="square" lIns="9360" tIns="8890" rIns="9360" bIns="8890" numCol="1" anchor="t" anchorCtr="0" compatLnSpc="1">
            <a:prstTxWarp prst="textNoShape">
              <a:avLst/>
            </a:prstTxWarp>
          </a:bodyPr>
          <a:lstStyle/>
          <a:p>
            <a:pPr marL="6350" lvl="1" fontAlgn="base">
              <a:spcAft>
                <a:spcPct val="0"/>
              </a:spcAft>
            </a:pP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①</a:t>
            </a:r>
            <a:r>
              <a:rPr kumimoji="1" lang="ja-JP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車種別排出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係数（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g/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台･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km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）</a:t>
            </a:r>
            <a:endParaRPr kumimoji="1" lang="en-US" altLang="ja-JP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  <a:p>
            <a:pPr marL="252000" marR="0" lvl="1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1</a:t>
            </a:r>
            <a:r>
              <a:rPr kumimoji="1" lang="ja-JP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台の車が</a:t>
            </a:r>
            <a:r>
              <a:rPr kumimoji="1" lang="en-US" altLang="ja-JP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1km</a:t>
            </a:r>
            <a:r>
              <a:rPr kumimoji="1" lang="ja-JP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走行時に排出する</a:t>
            </a:r>
            <a:r>
              <a:rPr kumimoji="1" lang="en-US" altLang="ja-JP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NOx</a:t>
            </a:r>
            <a:r>
              <a:rPr kumimoji="1" lang="ja-JP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・</a:t>
            </a:r>
            <a:r>
              <a:rPr kumimoji="1" lang="en-US" altLang="ja-JP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PM</a:t>
            </a:r>
            <a:r>
              <a:rPr kumimoji="1" lang="ja-JP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の量</a:t>
            </a:r>
            <a:endParaRPr kumimoji="1" lang="ja-JP" altLang="ja-JP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</p:txBody>
      </p:sp>
      <p:sp>
        <p:nvSpPr>
          <p:cNvPr id="5" name="AutoShape 12"/>
          <p:cNvSpPr>
            <a:spLocks noChangeShapeType="1"/>
          </p:cNvSpPr>
          <p:nvPr/>
        </p:nvSpPr>
        <p:spPr bwMode="auto">
          <a:xfrm>
            <a:off x="1893888" y="1136650"/>
            <a:ext cx="307975" cy="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" name="テキスト ボックス 2"/>
          <p:cNvSpPr txBox="1">
            <a:spLocks noChangeArrowheads="1"/>
          </p:cNvSpPr>
          <p:nvPr/>
        </p:nvSpPr>
        <p:spPr bwMode="auto">
          <a:xfrm>
            <a:off x="7709811" y="2324008"/>
            <a:ext cx="1332000" cy="2375984"/>
          </a:xfrm>
          <a:prstGeom prst="rect">
            <a:avLst/>
          </a:prstGeom>
          <a:solidFill>
            <a:srgbClr val="FFFF9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7440" tIns="45720" rIns="37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rPr>
              <a:t>令和２年度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8</a:t>
            </a:r>
            <a:r>
              <a:rPr kumimoji="1" lang="ja-JP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車種別</a:t>
            </a:r>
            <a:endParaRPr kumimoji="1" lang="ja-JP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速度対応</a:t>
            </a:r>
            <a:endParaRPr kumimoji="1" lang="en-US" altLang="ja-JP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排出係数（式）</a:t>
            </a:r>
            <a:endParaRPr kumimoji="1" lang="ja-JP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</p:txBody>
      </p:sp>
      <p:sp>
        <p:nvSpPr>
          <p:cNvPr id="23" name="テキスト ボックス 2"/>
          <p:cNvSpPr txBox="1">
            <a:spLocks noChangeArrowheads="1"/>
          </p:cNvSpPr>
          <p:nvPr/>
        </p:nvSpPr>
        <p:spPr bwMode="auto">
          <a:xfrm>
            <a:off x="159427" y="3376833"/>
            <a:ext cx="1260000" cy="1323439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バス</a:t>
            </a:r>
            <a:endParaRPr kumimoji="1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小型貨物車</a:t>
            </a:r>
            <a:endParaRPr kumimoji="1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貨客車</a:t>
            </a:r>
            <a:endParaRPr kumimoji="1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普通貨物車</a:t>
            </a:r>
            <a:endParaRPr kumimoji="1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特種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(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殊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)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車</a:t>
            </a:r>
            <a:endParaRPr kumimoji="1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</p:txBody>
      </p:sp>
      <p:sp>
        <p:nvSpPr>
          <p:cNvPr id="26" name="テキスト ボックス 2"/>
          <p:cNvSpPr txBox="1">
            <a:spLocks noChangeArrowheads="1"/>
          </p:cNvSpPr>
          <p:nvPr/>
        </p:nvSpPr>
        <p:spPr bwMode="auto">
          <a:xfrm>
            <a:off x="159427" y="2324008"/>
            <a:ext cx="1260000" cy="830997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軽乗用車</a:t>
            </a:r>
            <a:endParaRPr kumimoji="1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乗用車</a:t>
            </a:r>
            <a:endParaRPr kumimoji="1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軽貨物車</a:t>
            </a:r>
            <a:endParaRPr kumimoji="1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</p:txBody>
      </p:sp>
      <p:sp>
        <p:nvSpPr>
          <p:cNvPr id="27" name="テキスト ボックス 2"/>
          <p:cNvSpPr txBox="1">
            <a:spLocks noChangeArrowheads="1"/>
          </p:cNvSpPr>
          <p:nvPr/>
        </p:nvSpPr>
        <p:spPr bwMode="auto">
          <a:xfrm>
            <a:off x="1561487" y="2324007"/>
            <a:ext cx="1908000" cy="26369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b="1" dirty="0">
                <a:latin typeface="+mn-ea"/>
                <a:cs typeface="Times New Roman" pitchFamily="18" charset="0"/>
              </a:rPr>
              <a:t>走行比率</a:t>
            </a:r>
            <a:endParaRPr lang="en-US" altLang="ja-JP" sz="1600" b="1" dirty="0">
              <a:latin typeface="+mn-ea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600" dirty="0">
                <a:latin typeface="+mn-ea"/>
                <a:cs typeface="Times New Roman" pitchFamily="18" charset="0"/>
              </a:rPr>
              <a:t>令和２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年度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[8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車種別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]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[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規制区分別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]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[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重量区分別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]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5488019" y="2324007"/>
            <a:ext cx="2016000" cy="26369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b="1" spc="-150" dirty="0">
                <a:latin typeface="+mn-ea"/>
                <a:cs typeface="Times New Roman" pitchFamily="18" charset="0"/>
              </a:rPr>
              <a:t>速度対応原単位式群</a:t>
            </a:r>
            <a:endParaRPr lang="en-US" altLang="ja-JP" sz="1600" b="1" spc="-150" dirty="0">
              <a:latin typeface="+mn-ea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600" b="1" i="0" u="none" strike="noStrike" cap="none" spc="-150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600" dirty="0">
                <a:latin typeface="+mn-ea"/>
                <a:cs typeface="Times New Roman" pitchFamily="18" charset="0"/>
              </a:rPr>
              <a:t>令和２年度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[8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車種別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]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[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規制区分別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]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[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重量区分別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]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</p:txBody>
      </p:sp>
      <p:sp>
        <p:nvSpPr>
          <p:cNvPr id="29" name="テキスト ボックス 2"/>
          <p:cNvSpPr txBox="1">
            <a:spLocks noChangeArrowheads="1"/>
          </p:cNvSpPr>
          <p:nvPr/>
        </p:nvSpPr>
        <p:spPr bwMode="auto">
          <a:xfrm>
            <a:off x="3518098" y="4668019"/>
            <a:ext cx="1908000" cy="108001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600" dirty="0">
                <a:latin typeface="+mn-ea"/>
                <a:cs typeface="Times New Roman" pitchFamily="18" charset="0"/>
              </a:rPr>
              <a:t>令和２年度</a:t>
            </a:r>
            <a:r>
              <a:rPr kumimoji="1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積載率</a:t>
            </a:r>
            <a:endParaRPr kumimoji="1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</p:txBody>
      </p:sp>
      <p:sp>
        <p:nvSpPr>
          <p:cNvPr id="30" name="AutoShape 3"/>
          <p:cNvSpPr>
            <a:spLocks noChangeShapeType="1"/>
          </p:cNvSpPr>
          <p:nvPr/>
        </p:nvSpPr>
        <p:spPr bwMode="auto">
          <a:xfrm flipV="1">
            <a:off x="4372609" y="3488600"/>
            <a:ext cx="0" cy="115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rgbClr val="7F7F7F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1400"/>
          </a:p>
        </p:txBody>
      </p:sp>
      <p:sp>
        <p:nvSpPr>
          <p:cNvPr id="31" name="テキスト ボックス 2"/>
          <p:cNvSpPr txBox="1">
            <a:spLocks noChangeArrowheads="1"/>
          </p:cNvSpPr>
          <p:nvPr/>
        </p:nvSpPr>
        <p:spPr bwMode="auto">
          <a:xfrm>
            <a:off x="3661890" y="3753297"/>
            <a:ext cx="1584176" cy="69859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7440" tIns="45720" rIns="37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>
                <a:latin typeface="+mn-ea"/>
                <a:cs typeface="Times New Roman" pitchFamily="18" charset="0"/>
              </a:rPr>
              <a:t>令和２年度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等価慣性重量</a:t>
            </a:r>
            <a:r>
              <a:rPr lang="en-US" altLang="ja-JP" sz="1600" kern="100" baseline="30000" dirty="0">
                <a:latin typeface="+mn-ea"/>
                <a:cs typeface="Times New Roman"/>
              </a:rPr>
              <a:t>*</a:t>
            </a:r>
            <a:endParaRPr kumimoji="1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3" name="Rectangle 21"/>
          <p:cNvSpPr>
            <a:spLocks noChangeArrowheads="1"/>
          </p:cNvSpPr>
          <p:nvPr/>
        </p:nvSpPr>
        <p:spPr bwMode="auto">
          <a:xfrm>
            <a:off x="2794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5" name="テキスト ボックス 2"/>
          <p:cNvSpPr txBox="1">
            <a:spLocks noChangeArrowheads="1"/>
          </p:cNvSpPr>
          <p:nvPr/>
        </p:nvSpPr>
        <p:spPr bwMode="auto">
          <a:xfrm>
            <a:off x="1605633" y="3958002"/>
            <a:ext cx="1764000" cy="9111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rot="0" vert="horz" wrap="square" lIns="8640" tIns="7200" rIns="8640" bIns="720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+mn-ea"/>
                <a:cs typeface="Times New Roman"/>
              </a:rPr>
              <a:t>令和２年度</a:t>
            </a:r>
            <a:endParaRPr lang="ja-JP" sz="1400" kern="100" dirty="0">
              <a:effectLst/>
              <a:latin typeface="+mn-ea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+mn-ea"/>
                <a:cs typeface="Times New Roman"/>
              </a:rPr>
              <a:t>自動車交通環境影響総合調査</a:t>
            </a:r>
          </a:p>
          <a:p>
            <a:pPr algn="just">
              <a:spcAft>
                <a:spcPts val="0"/>
              </a:spcAft>
            </a:pPr>
            <a:r>
              <a:rPr lang="ja-JP" altLang="en-US" sz="1400" kern="100" spc="-90" dirty="0">
                <a:effectLst/>
                <a:latin typeface="+mn-ea"/>
                <a:cs typeface="Times New Roman"/>
              </a:rPr>
              <a:t>（</a:t>
            </a:r>
            <a:r>
              <a:rPr lang="ja-JP" sz="1400" b="1" kern="100" spc="-90" dirty="0">
                <a:effectLst/>
                <a:latin typeface="+mn-ea"/>
                <a:cs typeface="Times New Roman"/>
              </a:rPr>
              <a:t>ナンバープレート調査</a:t>
            </a:r>
            <a:r>
              <a:rPr lang="ja-JP" altLang="en-US" sz="1400" kern="100" spc="-90" dirty="0">
                <a:latin typeface="+mn-ea"/>
                <a:cs typeface="Times New Roman"/>
              </a:rPr>
              <a:t>）</a:t>
            </a:r>
            <a:endParaRPr lang="ja-JP" sz="1400" kern="100" spc="-90" dirty="0">
              <a:effectLst/>
              <a:latin typeface="+mn-ea"/>
              <a:cs typeface="Times New Roman"/>
            </a:endParaRPr>
          </a:p>
        </p:txBody>
      </p:sp>
      <p:sp>
        <p:nvSpPr>
          <p:cNvPr id="17" name="テキスト ボックス 2"/>
          <p:cNvSpPr txBox="1">
            <a:spLocks noChangeArrowheads="1"/>
          </p:cNvSpPr>
          <p:nvPr/>
        </p:nvSpPr>
        <p:spPr bwMode="auto">
          <a:xfrm>
            <a:off x="3661890" y="5134054"/>
            <a:ext cx="1692000" cy="507711"/>
          </a:xfrm>
          <a:prstGeom prst="rect">
            <a:avLst/>
          </a:prstGeom>
          <a:solidFill>
            <a:srgbClr val="FFFFFF"/>
          </a:solidFill>
          <a:ln w="9525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rot="0" vert="horz" wrap="square" lIns="8640" tIns="7200" rIns="8640" bIns="720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+mn-ea"/>
                <a:cs typeface="Times New Roman"/>
              </a:rPr>
              <a:t>令和２年度</a:t>
            </a:r>
            <a:endParaRPr lang="ja-JP" sz="1400" kern="100" dirty="0">
              <a:effectLst/>
              <a:latin typeface="+mn-ea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+mn-ea"/>
                <a:cs typeface="Times New Roman"/>
              </a:rPr>
              <a:t>自動車輸送統計調査</a:t>
            </a:r>
          </a:p>
        </p:txBody>
      </p:sp>
      <p:sp>
        <p:nvSpPr>
          <p:cNvPr id="37" name="テキスト ボックス 2"/>
          <p:cNvSpPr txBox="1">
            <a:spLocks noChangeArrowheads="1"/>
          </p:cNvSpPr>
          <p:nvPr/>
        </p:nvSpPr>
        <p:spPr bwMode="auto">
          <a:xfrm>
            <a:off x="5585811" y="3966878"/>
            <a:ext cx="1836000" cy="7431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rot="0" vert="horz" wrap="square" lIns="8640" tIns="7200" rIns="8640" bIns="720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+mn-ea"/>
                <a:cs typeface="Times New Roman"/>
              </a:rPr>
              <a:t>令和２年度</a:t>
            </a:r>
            <a:endParaRPr lang="ja-JP" altLang="ja-JP" sz="1400" kern="100" dirty="0">
              <a:latin typeface="+mn-ea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ja-JP" sz="1400" kern="100" dirty="0">
                <a:latin typeface="+mn-ea"/>
                <a:cs typeface="Times New Roman"/>
              </a:rPr>
              <a:t>環境省排出原単位</a:t>
            </a:r>
            <a:r>
              <a:rPr lang="ja-JP" altLang="en-US" sz="1400" kern="100" dirty="0">
                <a:latin typeface="+mn-ea"/>
                <a:cs typeface="Times New Roman"/>
              </a:rPr>
              <a:t>調査</a:t>
            </a:r>
            <a:endParaRPr lang="en-US" altLang="ja-JP" sz="1400" kern="100" dirty="0">
              <a:latin typeface="+mn-ea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+mn-ea"/>
                <a:cs typeface="Times New Roman"/>
              </a:rPr>
              <a:t>（</a:t>
            </a:r>
            <a:r>
              <a:rPr lang="en-US" altLang="ja-JP" sz="1400" b="1" kern="100" dirty="0">
                <a:latin typeface="+mn-ea"/>
                <a:cs typeface="Times New Roman"/>
              </a:rPr>
              <a:t>C/D</a:t>
            </a:r>
            <a:r>
              <a:rPr lang="ja-JP" altLang="en-US" sz="1400" b="1" kern="100" dirty="0">
                <a:latin typeface="+mn-ea"/>
                <a:cs typeface="Times New Roman"/>
              </a:rPr>
              <a:t>走行試験</a:t>
            </a:r>
            <a:r>
              <a:rPr lang="ja-JP" altLang="en-US" sz="1400" kern="100" dirty="0">
                <a:latin typeface="+mn-ea"/>
                <a:cs typeface="Times New Roman"/>
              </a:rPr>
              <a:t>）</a:t>
            </a:r>
            <a:endParaRPr lang="ja-JP" altLang="ja-JP" sz="1400" kern="100" dirty="0">
              <a:latin typeface="+mn-ea"/>
              <a:cs typeface="Times New Roman"/>
            </a:endParaRPr>
          </a:p>
        </p:txBody>
      </p:sp>
      <p:sp>
        <p:nvSpPr>
          <p:cNvPr id="41" name="スライド番号プレースホルダー 1"/>
          <p:cNvSpPr txBox="1">
            <a:spLocks/>
          </p:cNvSpPr>
          <p:nvPr/>
        </p:nvSpPr>
        <p:spPr>
          <a:xfrm>
            <a:off x="8738120" y="6448251"/>
            <a:ext cx="3703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2F8A21-8B7F-4E81-A1D6-B63D9660F4C6}" type="slidenum">
              <a:rPr lang="ja-JP" altLang="en-US" sz="1600" smtClean="0"/>
              <a:pPr/>
              <a:t>5</a:t>
            </a:fld>
            <a:endParaRPr lang="ja-JP" altLang="en-US" sz="1600" dirty="0"/>
          </a:p>
        </p:txBody>
      </p:sp>
      <p:sp>
        <p:nvSpPr>
          <p:cNvPr id="42" name="テキスト ボックス 2"/>
          <p:cNvSpPr txBox="1">
            <a:spLocks noChangeArrowheads="1"/>
          </p:cNvSpPr>
          <p:nvPr/>
        </p:nvSpPr>
        <p:spPr bwMode="auto">
          <a:xfrm>
            <a:off x="578979" y="5146274"/>
            <a:ext cx="28771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7200" tIns="45720" rIns="7200" bIns="45720" anchor="t" anchorCtr="0" upright="1">
            <a:spAutoFit/>
          </a:bodyPr>
          <a:lstStyle/>
          <a:p>
            <a:pPr marL="87313" indent="-87313"/>
            <a:r>
              <a:rPr lang="en-US" altLang="ja-JP" sz="1400" dirty="0"/>
              <a:t>*</a:t>
            </a:r>
            <a:r>
              <a:rPr lang="ja-JP" altLang="ja-JP" sz="1400" dirty="0"/>
              <a:t>自動車の車体重量に貨物や人員の重量を加えた重量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216427" y="5021403"/>
            <a:ext cx="19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「旅行速度」の関数</a:t>
            </a:r>
          </a:p>
        </p:txBody>
      </p:sp>
      <p:sp>
        <p:nvSpPr>
          <p:cNvPr id="45" name="下矢印 44"/>
          <p:cNvSpPr/>
          <p:nvPr/>
        </p:nvSpPr>
        <p:spPr>
          <a:xfrm flipV="1">
            <a:off x="8087811" y="4528243"/>
            <a:ext cx="288000" cy="432746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-44085" y="60283"/>
            <a:ext cx="1795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+mn-ea"/>
              </a:rPr>
              <a:t>＜暖機時＞</a:t>
            </a:r>
          </a:p>
        </p:txBody>
      </p:sp>
    </p:spTree>
    <p:extLst>
      <p:ext uri="{BB962C8B-B14F-4D97-AF65-F5344CB8AC3E}">
        <p14:creationId xmlns:p14="http://schemas.microsoft.com/office/powerpoint/2010/main" val="2100880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323528" y="620688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691680" y="116632"/>
            <a:ext cx="5724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+mn-ea"/>
              </a:rPr>
              <a:t>規制区分別の走行比率（普通貨物車）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598167" y="6418390"/>
            <a:ext cx="397754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6</a:t>
            </a:fld>
            <a:endParaRPr kumimoji="1" lang="ja-JP" altLang="en-US" dirty="0"/>
          </a:p>
        </p:txBody>
      </p:sp>
      <p:sp>
        <p:nvSpPr>
          <p:cNvPr id="5" name="AutoShape 12"/>
          <p:cNvSpPr>
            <a:spLocks noChangeShapeType="1"/>
          </p:cNvSpPr>
          <p:nvPr/>
        </p:nvSpPr>
        <p:spPr bwMode="auto">
          <a:xfrm>
            <a:off x="1893888" y="1136650"/>
            <a:ext cx="307975" cy="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3" name="Rectangle 21"/>
          <p:cNvSpPr>
            <a:spLocks noChangeArrowheads="1"/>
          </p:cNvSpPr>
          <p:nvPr/>
        </p:nvSpPr>
        <p:spPr bwMode="auto">
          <a:xfrm>
            <a:off x="2794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812023" y="6277170"/>
            <a:ext cx="55199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u="sng" dirty="0">
                <a:latin typeface="+mn-ea"/>
              </a:rPr>
              <a:t>規制年別の構成割合（普通貨物車）</a:t>
            </a:r>
            <a:endParaRPr lang="en-US" altLang="ja-JP" sz="1600" u="sng" dirty="0">
              <a:latin typeface="+mn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7029" y="722741"/>
            <a:ext cx="831893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2000" dirty="0">
                <a:latin typeface="+mn-ea"/>
              </a:rPr>
              <a:t>新車代替は着実に進み、最新規制車（</a:t>
            </a:r>
            <a:r>
              <a:rPr lang="en-US" altLang="ja-JP" sz="2000" dirty="0">
                <a:latin typeface="+mn-ea"/>
              </a:rPr>
              <a:t>H28</a:t>
            </a:r>
            <a:r>
              <a:rPr lang="ja-JP" altLang="en-US" sz="2000" dirty="0">
                <a:latin typeface="+mn-ea"/>
              </a:rPr>
              <a:t>規制車）が増加傾向</a:t>
            </a:r>
            <a:endParaRPr kumimoji="1" lang="ja-JP" altLang="en-US" sz="2000" dirty="0">
              <a:latin typeface="+mn-ea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6172" y="1136651"/>
            <a:ext cx="6555205" cy="5191835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7415808" y="5674316"/>
            <a:ext cx="17281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solidFill>
                  <a:srgbClr val="FF0000"/>
                </a:solidFill>
              </a:rPr>
              <a:t>※</a:t>
            </a:r>
            <a:r>
              <a:rPr kumimoji="1" lang="ja-JP" altLang="en-US" sz="1100" dirty="0">
                <a:solidFill>
                  <a:srgbClr val="FF0000"/>
                </a:solidFill>
              </a:rPr>
              <a:t>令和</a:t>
            </a:r>
            <a:r>
              <a:rPr kumimoji="1" lang="en-US" altLang="ja-JP" sz="1100" dirty="0">
                <a:solidFill>
                  <a:srgbClr val="FF0000"/>
                </a:solidFill>
              </a:rPr>
              <a:t>2</a:t>
            </a:r>
            <a:r>
              <a:rPr kumimoji="1" lang="ja-JP" altLang="en-US" sz="1100" dirty="0">
                <a:solidFill>
                  <a:srgbClr val="FF0000"/>
                </a:solidFill>
              </a:rPr>
              <a:t>年度は速報値</a:t>
            </a:r>
          </a:p>
        </p:txBody>
      </p:sp>
    </p:spTree>
    <p:extLst>
      <p:ext uri="{BB962C8B-B14F-4D97-AF65-F5344CB8AC3E}">
        <p14:creationId xmlns:p14="http://schemas.microsoft.com/office/powerpoint/2010/main" val="90518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219" y="2984897"/>
            <a:ext cx="4083142" cy="1863675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23528" y="634640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187624" y="121292"/>
            <a:ext cx="6732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+mn-ea"/>
              </a:rPr>
              <a:t>車種別</a:t>
            </a:r>
            <a:r>
              <a:rPr lang="en-US" altLang="ja-JP" sz="2400" dirty="0">
                <a:latin typeface="+mn-ea"/>
              </a:rPr>
              <a:t>NOx</a:t>
            </a:r>
            <a:r>
              <a:rPr lang="ja-JP" altLang="en-US" sz="2400" dirty="0">
                <a:latin typeface="+mn-ea"/>
              </a:rPr>
              <a:t>排出係数の推移</a:t>
            </a:r>
            <a:endParaRPr lang="ja-JP" altLang="ja-JP" sz="2400" u="sng" dirty="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388424" y="6448251"/>
            <a:ext cx="720080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9552" y="1836113"/>
            <a:ext cx="453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u="sng" dirty="0">
                <a:latin typeface="+mn-ea"/>
              </a:rPr>
              <a:t>旅行速度</a:t>
            </a:r>
            <a:r>
              <a:rPr lang="en-US" altLang="ja-JP" sz="1600" u="sng" dirty="0">
                <a:latin typeface="+mn-ea"/>
              </a:rPr>
              <a:t>40km/h</a:t>
            </a:r>
            <a:r>
              <a:rPr lang="ja-JP" altLang="en-US" sz="1600" u="sng" dirty="0">
                <a:latin typeface="+mn-ea"/>
              </a:rPr>
              <a:t>における車種別排出係数</a:t>
            </a:r>
            <a:endParaRPr lang="en-US" altLang="ja-JP" sz="1600" u="sng" dirty="0">
              <a:latin typeface="+mn-ea"/>
            </a:endParaRPr>
          </a:p>
          <a:p>
            <a:pPr algn="ctr"/>
            <a:r>
              <a:rPr lang="ja-JP" altLang="en-US" sz="1600" u="sng" dirty="0">
                <a:latin typeface="+mn-ea"/>
              </a:rPr>
              <a:t>（乗用系、小型貨物系、大型貨物系の主な車種）</a:t>
            </a:r>
            <a:endParaRPr lang="en-US" altLang="ja-JP" sz="1600" u="sng" dirty="0">
              <a:latin typeface="+mn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364136" y="2204864"/>
            <a:ext cx="3779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u="sng" dirty="0">
                <a:latin typeface="+mn-ea"/>
              </a:rPr>
              <a:t>１台の車が</a:t>
            </a:r>
            <a:r>
              <a:rPr lang="en-US" altLang="ja-JP" sz="1600" u="sng" dirty="0">
                <a:latin typeface="+mn-ea"/>
              </a:rPr>
              <a:t>1km</a:t>
            </a:r>
            <a:r>
              <a:rPr lang="ja-JP" altLang="en-US" sz="1600" u="sng" dirty="0">
                <a:latin typeface="+mn-ea"/>
              </a:rPr>
              <a:t>走行時に排出する</a:t>
            </a:r>
            <a:r>
              <a:rPr lang="en-US" altLang="ja-JP" sz="1600" u="sng" dirty="0">
                <a:latin typeface="+mn-ea"/>
              </a:rPr>
              <a:t>NOx</a:t>
            </a:r>
            <a:r>
              <a:rPr lang="ja-JP" altLang="en-US" sz="1600" u="sng" dirty="0">
                <a:latin typeface="+mn-ea"/>
              </a:rPr>
              <a:t>量</a:t>
            </a:r>
            <a:endParaRPr lang="en-US" altLang="ja-JP" sz="1600" u="sng" dirty="0">
              <a:latin typeface="+mn-ea"/>
            </a:endParaRPr>
          </a:p>
          <a:p>
            <a:pPr algn="ctr"/>
            <a:r>
              <a:rPr lang="ja-JP" altLang="en-US" sz="1600" u="sng" dirty="0">
                <a:latin typeface="+mn-ea"/>
              </a:rPr>
              <a:t>（令和２年度）</a:t>
            </a:r>
            <a:endParaRPr lang="en-US" altLang="ja-JP" sz="1600" u="sng" dirty="0">
              <a:latin typeface="+mn-e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952677" y="4994502"/>
            <a:ext cx="3096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 algn="r"/>
            <a:r>
              <a:rPr lang="en-US" altLang="ja-JP" sz="1200" dirty="0">
                <a:latin typeface="+mn-ea"/>
              </a:rPr>
              <a:t>※</a:t>
            </a:r>
            <a:r>
              <a:rPr lang="ja-JP" altLang="en-US" sz="1200" dirty="0">
                <a:latin typeface="+mn-ea"/>
              </a:rPr>
              <a:t>旅行速度</a:t>
            </a:r>
            <a:r>
              <a:rPr lang="en-US" altLang="ja-JP" sz="1200" dirty="0">
                <a:latin typeface="+mn-ea"/>
              </a:rPr>
              <a:t>40km/h</a:t>
            </a:r>
            <a:r>
              <a:rPr lang="ja-JP" altLang="en-US" sz="1200" dirty="0">
                <a:latin typeface="+mn-ea"/>
              </a:rPr>
              <a:t>における排出係数</a:t>
            </a:r>
            <a:endParaRPr lang="en-US" altLang="ja-JP" sz="1200" dirty="0">
              <a:latin typeface="+mn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65226" y="1186178"/>
            <a:ext cx="425079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dirty="0">
                <a:solidFill>
                  <a:srgbClr val="FF0000"/>
                </a:solidFill>
                <a:latin typeface="+mn-ea"/>
              </a:rPr>
              <a:t>排出係数は平成</a:t>
            </a:r>
            <a:r>
              <a:rPr kumimoji="1" lang="en-US" altLang="ja-JP" dirty="0">
                <a:solidFill>
                  <a:srgbClr val="FF0000"/>
                </a:solidFill>
                <a:latin typeface="+mn-ea"/>
              </a:rPr>
              <a:t>21</a:t>
            </a:r>
            <a:r>
              <a:rPr kumimoji="1" lang="ja-JP" altLang="en-US" dirty="0">
                <a:solidFill>
                  <a:srgbClr val="FF0000"/>
                </a:solidFill>
                <a:latin typeface="+mn-ea"/>
              </a:rPr>
              <a:t>年度から減少傾向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292080" y="1186178"/>
            <a:ext cx="3456384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dirty="0">
                <a:solidFill>
                  <a:srgbClr val="FF0000"/>
                </a:solidFill>
                <a:latin typeface="+mn-ea"/>
              </a:rPr>
              <a:t>普通貨物車１台からの排出量は乗用車の</a:t>
            </a:r>
            <a:r>
              <a:rPr lang="en-US" altLang="ja-JP" dirty="0">
                <a:solidFill>
                  <a:srgbClr val="FF0000"/>
                </a:solidFill>
                <a:latin typeface="+mn-ea"/>
              </a:rPr>
              <a:t>161</a:t>
            </a:r>
            <a:r>
              <a:rPr lang="ja-JP" altLang="en-US" dirty="0">
                <a:solidFill>
                  <a:srgbClr val="FF0000"/>
                </a:solidFill>
                <a:latin typeface="+mn-ea"/>
              </a:rPr>
              <a:t>倍</a:t>
            </a:r>
            <a:endParaRPr kumimoji="1" lang="ja-JP" altLang="en-US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5917316" y="3831387"/>
            <a:ext cx="1674392" cy="242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（乗用車の</a:t>
            </a:r>
            <a:r>
              <a:rPr lang="en-US" altLang="ja-JP" sz="1400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36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倍）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6989691" y="3428425"/>
            <a:ext cx="1741735" cy="242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>
                <a:ln>
                  <a:noFill/>
                </a:ln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（乗用車の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161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倍）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-44085" y="60283"/>
            <a:ext cx="1795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+mn-ea"/>
              </a:rPr>
              <a:t>＜暖機時＞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401" y="2730633"/>
            <a:ext cx="4815809" cy="330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079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4598" y="2936079"/>
            <a:ext cx="4288444" cy="1952535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23528" y="634640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971600" y="121292"/>
            <a:ext cx="7164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+mn-ea"/>
              </a:rPr>
              <a:t>車種別</a:t>
            </a:r>
            <a:r>
              <a:rPr lang="en-US" altLang="ja-JP" sz="2400" dirty="0">
                <a:latin typeface="+mn-ea"/>
              </a:rPr>
              <a:t>PM</a:t>
            </a:r>
            <a:r>
              <a:rPr lang="ja-JP" altLang="en-US" sz="2400" dirty="0">
                <a:latin typeface="+mn-ea"/>
              </a:rPr>
              <a:t>排出係数の推移</a:t>
            </a:r>
            <a:endParaRPr lang="ja-JP" altLang="ja-JP" sz="2400" u="sng" dirty="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388424" y="6448251"/>
            <a:ext cx="720080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40044" y="962041"/>
            <a:ext cx="47880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バス</a:t>
            </a:r>
            <a:r>
              <a:rPr kumimoji="1" lang="ja-JP" altLang="en-US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、普通貨物車、</a:t>
            </a:r>
            <a:r>
              <a:rPr lang="ja-JP" altLang="en-US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特種</a:t>
            </a:r>
            <a:r>
              <a:rPr lang="en-US" altLang="ja-JP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ja-JP" altLang="en-US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殊</a:t>
            </a:r>
            <a:r>
              <a:rPr lang="en-US" altLang="ja-JP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)</a:t>
            </a:r>
            <a:r>
              <a:rPr lang="ja-JP" altLang="en-US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車、</a:t>
            </a:r>
            <a:r>
              <a:rPr kumimoji="1" lang="ja-JP" altLang="en-US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小型貨物車の</a:t>
            </a:r>
            <a:r>
              <a:rPr lang="ja-JP" altLang="en-US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排出係数</a:t>
            </a:r>
            <a:r>
              <a:rPr kumimoji="1" lang="ja-JP" altLang="en-US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は減少傾向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256584" y="964577"/>
            <a:ext cx="3707904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dirty="0">
                <a:solidFill>
                  <a:srgbClr val="FF0000"/>
                </a:solidFill>
                <a:latin typeface="+mn-ea"/>
              </a:rPr>
              <a:t>普通貨物車１台からの排出量は乗用車の３倍</a:t>
            </a:r>
            <a:endParaRPr kumimoji="1" lang="ja-JP" altLang="en-US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940152" y="4952201"/>
            <a:ext cx="3024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 algn="r"/>
            <a:r>
              <a:rPr lang="en-US" altLang="ja-JP" sz="1200" dirty="0">
                <a:latin typeface="+mn-ea"/>
              </a:rPr>
              <a:t>※</a:t>
            </a:r>
            <a:r>
              <a:rPr lang="ja-JP" altLang="en-US" sz="1200" dirty="0">
                <a:latin typeface="+mn-ea"/>
              </a:rPr>
              <a:t>旅行速度</a:t>
            </a:r>
            <a:r>
              <a:rPr lang="en-US" altLang="ja-JP" sz="1200" dirty="0">
                <a:latin typeface="+mn-ea"/>
              </a:rPr>
              <a:t>40km/h</a:t>
            </a:r>
            <a:r>
              <a:rPr lang="ja-JP" altLang="en-US" sz="1200" dirty="0">
                <a:latin typeface="+mn-ea"/>
              </a:rPr>
              <a:t>における排出係数</a:t>
            </a:r>
            <a:endParaRPr lang="en-US" altLang="ja-JP" sz="1200" dirty="0">
              <a:latin typeface="+mn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3978" y="2125357"/>
            <a:ext cx="453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u="sng" dirty="0">
                <a:latin typeface="+mn-ea"/>
              </a:rPr>
              <a:t>旅行速度</a:t>
            </a:r>
            <a:r>
              <a:rPr lang="en-US" altLang="ja-JP" sz="1600" u="sng" dirty="0">
                <a:latin typeface="+mn-ea"/>
              </a:rPr>
              <a:t>40km/h</a:t>
            </a:r>
            <a:r>
              <a:rPr lang="ja-JP" altLang="en-US" sz="1600" u="sng" dirty="0">
                <a:latin typeface="+mn-ea"/>
              </a:rPr>
              <a:t>における車種別排出係数</a:t>
            </a:r>
            <a:endParaRPr lang="en-US" altLang="ja-JP" sz="1600" u="sng" dirty="0">
              <a:latin typeface="+mn-ea"/>
            </a:endParaRPr>
          </a:p>
          <a:p>
            <a:pPr algn="ctr"/>
            <a:r>
              <a:rPr lang="ja-JP" altLang="en-US" sz="1600" u="sng" dirty="0">
                <a:latin typeface="+mn-ea"/>
              </a:rPr>
              <a:t>（乗用系、小型貨物系、大型貨物系の主な車種）</a:t>
            </a:r>
            <a:endParaRPr lang="en-US" altLang="ja-JP" sz="1600" u="sng" dirty="0">
              <a:latin typeface="+mn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364136" y="2204864"/>
            <a:ext cx="3779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u="sng" dirty="0">
                <a:latin typeface="+mn-ea"/>
              </a:rPr>
              <a:t>１台の車が</a:t>
            </a:r>
            <a:r>
              <a:rPr lang="en-US" altLang="ja-JP" sz="1600" u="sng" dirty="0">
                <a:latin typeface="+mn-ea"/>
              </a:rPr>
              <a:t>1km</a:t>
            </a:r>
            <a:r>
              <a:rPr lang="ja-JP" altLang="en-US" sz="1600" u="sng" dirty="0">
                <a:latin typeface="+mn-ea"/>
              </a:rPr>
              <a:t>走行時に排出する</a:t>
            </a:r>
            <a:r>
              <a:rPr lang="en-US" altLang="ja-JP" sz="1600" u="sng" dirty="0">
                <a:latin typeface="+mn-ea"/>
              </a:rPr>
              <a:t>PM</a:t>
            </a:r>
            <a:r>
              <a:rPr lang="ja-JP" altLang="en-US" sz="1600" u="sng" dirty="0">
                <a:latin typeface="+mn-ea"/>
              </a:rPr>
              <a:t>量</a:t>
            </a:r>
            <a:endParaRPr lang="en-US" altLang="ja-JP" sz="1600" u="sng" dirty="0">
              <a:latin typeface="+mn-ea"/>
            </a:endParaRPr>
          </a:p>
          <a:p>
            <a:pPr algn="ctr"/>
            <a:r>
              <a:rPr lang="ja-JP" altLang="en-US" sz="1600" u="sng" dirty="0">
                <a:latin typeface="+mn-ea"/>
              </a:rPr>
              <a:t>（令和２年度）</a:t>
            </a:r>
            <a:endParaRPr lang="en-US" altLang="ja-JP" sz="1600" u="sng" dirty="0">
              <a:latin typeface="+mn-ea"/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6615124" y="3630797"/>
            <a:ext cx="1674392" cy="242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（乗用車の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１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倍）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7110536" y="3193628"/>
            <a:ext cx="1741735" cy="242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>
                <a:ln>
                  <a:noFill/>
                </a:ln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（乗用車の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３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倍）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-44085" y="60283"/>
            <a:ext cx="1795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+mn-ea"/>
              </a:rPr>
              <a:t>＜暖機時＞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664" y="2740964"/>
            <a:ext cx="4584760" cy="345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4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11099</TotalTime>
  <Words>2660</Words>
  <PresentationFormat>画面に合わせる (4:3)</PresentationFormat>
  <Paragraphs>591</Paragraphs>
  <Slides>18</Slides>
  <Notes>13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7" baseType="lpstr">
      <vt:lpstr>Meiryo UI</vt:lpstr>
      <vt:lpstr>ＭＳ Ｐゴシック</vt:lpstr>
      <vt:lpstr>ＭＳ ゴシック</vt:lpstr>
      <vt:lpstr>ＭＳ 明朝</vt:lpstr>
      <vt:lpstr>新細明體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2021-11-16T08:54:30Z</cp:lastPrinted>
  <dcterms:created xsi:type="dcterms:W3CDTF">2015-05-08T02:07:56Z</dcterms:created>
  <dcterms:modified xsi:type="dcterms:W3CDTF">2022-01-19T01:16:09Z</dcterms:modified>
</cp:coreProperties>
</file>