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95" r:id="rId4"/>
    <p:sldId id="296" r:id="rId5"/>
    <p:sldId id="297" r:id="rId6"/>
    <p:sldId id="298" r:id="rId7"/>
    <p:sldId id="310" r:id="rId8"/>
    <p:sldId id="305" r:id="rId9"/>
    <p:sldId id="311" r:id="rId10"/>
    <p:sldId id="312" r:id="rId11"/>
    <p:sldId id="306" r:id="rId12"/>
    <p:sldId id="309" r:id="rId13"/>
    <p:sldId id="308" r:id="rId14"/>
    <p:sldId id="313" r:id="rId15"/>
    <p:sldId id="307" r:id="rId16"/>
    <p:sldId id="314" r:id="rId17"/>
    <p:sldId id="301" r:id="rId1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8000"/>
    <a:srgbClr val="99FF33"/>
    <a:srgbClr val="080808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 varScale="1">
        <p:scale>
          <a:sx n="82" d="100"/>
          <a:sy n="82" d="100"/>
        </p:scale>
        <p:origin x="11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78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6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2022/1/19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.go.jp/council/07air-noise/yoshi07-04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75556" y="2693988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+mn-ea"/>
                <a:ea typeface="+mn-ea"/>
              </a:rPr>
              <a:t>令和</a:t>
            </a:r>
            <a:r>
              <a:rPr lang="ja-JP" altLang="en-US" sz="3200" dirty="0">
                <a:solidFill>
                  <a:srgbClr val="FF0000"/>
                </a:solidFill>
                <a:latin typeface="+mn-ea"/>
                <a:ea typeface="+mn-ea"/>
              </a:rPr>
              <a:t>２</a:t>
            </a:r>
            <a:r>
              <a:rPr lang="ja-JP" altLang="en-US" sz="3200" dirty="0">
                <a:latin typeface="+mn-ea"/>
                <a:ea typeface="+mn-ea"/>
              </a:rPr>
              <a:t>年度における</a:t>
            </a:r>
            <a:endParaRPr lang="en-US" altLang="ja-JP" sz="3200" dirty="0">
              <a:latin typeface="+mn-ea"/>
              <a:ea typeface="+mn-ea"/>
            </a:endParaRPr>
          </a:p>
          <a:p>
            <a:r>
              <a:rPr lang="ja-JP" altLang="en-US" sz="3200" dirty="0">
                <a:latin typeface="+mn-ea"/>
                <a:ea typeface="+mn-ea"/>
              </a:rPr>
              <a:t>大阪府内の大気環境の状況等について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資料２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48" y="754831"/>
            <a:ext cx="7698676" cy="54520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5" name="直線コネクタ 4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（参考）　自動車排出ガス総合対策小委員会の再開（令和２年９月）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6332156"/>
            <a:ext cx="587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【</a:t>
            </a:r>
            <a:r>
              <a:rPr lang="ja-JP" altLang="en-US" sz="1400" dirty="0"/>
              <a:t>出典</a:t>
            </a:r>
            <a:r>
              <a:rPr lang="en-US" altLang="ja-JP" sz="1400" dirty="0"/>
              <a:t>】</a:t>
            </a:r>
            <a:r>
              <a:rPr lang="ja-JP" altLang="en-US" sz="1400" dirty="0"/>
              <a:t>自動車排出ガス総合対策小委員会</a:t>
            </a:r>
            <a:r>
              <a:rPr lang="en-US" altLang="ja-JP" sz="1400" dirty="0"/>
              <a:t>(</a:t>
            </a:r>
            <a:r>
              <a:rPr lang="ja-JP" altLang="en-US" sz="1400" dirty="0"/>
              <a:t>第</a:t>
            </a:r>
            <a:r>
              <a:rPr lang="en-US" altLang="ja-JP" sz="1400" dirty="0"/>
              <a:t>12</a:t>
            </a:r>
            <a:r>
              <a:rPr lang="ja-JP" altLang="en-US" sz="1400" dirty="0"/>
              <a:t>回、</a:t>
            </a:r>
            <a:r>
              <a:rPr lang="en-US" altLang="ja-JP" sz="1400" dirty="0"/>
              <a:t>R2.9.10)</a:t>
            </a:r>
            <a:r>
              <a:rPr lang="ja-JP" altLang="en-US" sz="1400" dirty="0"/>
              <a:t>資料</a:t>
            </a:r>
            <a:r>
              <a:rPr lang="en-US" altLang="ja-JP" sz="1400" dirty="0"/>
              <a:t>3</a:t>
            </a:r>
            <a:r>
              <a:rPr lang="ja-JP" altLang="en-US" sz="1400" dirty="0"/>
              <a:t>より抜粋</a:t>
            </a:r>
          </a:p>
          <a:p>
            <a:pPr algn="ctr"/>
            <a:r>
              <a:rPr lang="en-US" altLang="ja-JP" sz="1400" dirty="0">
                <a:hlinkClick r:id="rId3"/>
              </a:rPr>
              <a:t>https://www.env.go.jp/council/07air-noise/yoshi07-04.html</a:t>
            </a:r>
            <a:endParaRPr lang="en-US" altLang="ja-JP" sz="1400" dirty="0"/>
          </a:p>
        </p:txBody>
      </p:sp>
      <p:sp>
        <p:nvSpPr>
          <p:cNvPr id="8" name="楕円 7"/>
          <p:cNvSpPr/>
          <p:nvPr/>
        </p:nvSpPr>
        <p:spPr>
          <a:xfrm>
            <a:off x="690914" y="1700808"/>
            <a:ext cx="784152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29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584" y="734124"/>
            <a:ext cx="8820472" cy="377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>
                <a:latin typeface="+mn-ea"/>
              </a:rPr>
              <a:t>大阪府では、交差点近傍等における</a:t>
            </a:r>
            <a:r>
              <a:rPr lang="en-US" altLang="ja-JP" sz="2000" dirty="0">
                <a:latin typeface="+mn-ea"/>
              </a:rPr>
              <a:t>NO</a:t>
            </a:r>
            <a:r>
              <a:rPr lang="en-US" altLang="ja-JP" sz="2000" baseline="-25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濃度を把握するため、次の調査を実施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" y="1196752"/>
            <a:ext cx="892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○簡易測定（平成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年度～令和２年度）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調査地点：国道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43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26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308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号、大阪中央環状線、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 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大阪臨海線、大阪高槻京都線の</a:t>
            </a:r>
            <a:r>
              <a:rPr lang="en-US" altLang="ja-JP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22</a:t>
            </a:r>
            <a:r>
              <a:rPr lang="ja-JP" altLang="en-US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交差点</a:t>
            </a:r>
            <a:endParaRPr lang="en-US" altLang="ja-JP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選定根拠：平成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年度実施の数値計算手法による令和２年度の濃度予測結果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ja-JP" altLang="en-US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交通渋滞発生箇所</a:t>
            </a:r>
            <a:endParaRPr lang="en-US" altLang="ja-JP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49770"/>
              </p:ext>
            </p:extLst>
          </p:nvPr>
        </p:nvGraphicFramePr>
        <p:xfrm>
          <a:off x="263340" y="3889768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①全ての信号交差点の道路端から５ｍの地点</a:t>
                      </a:r>
                      <a:endParaRPr lang="en-US" alt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②信号交差点間の中間点における道路端から５ｍの地点</a:t>
                      </a: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73584" y="3184368"/>
            <a:ext cx="905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○令和２年度の濃度予測（平成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年度実施）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/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数値計算手法による令和２年度のＮＯ</a:t>
            </a:r>
            <a:r>
              <a:rPr lang="ja-JP" altLang="en-US" baseline="-25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濃度予測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4312" y="6292176"/>
            <a:ext cx="8640960" cy="449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計算・評価手法は、「 窒素酸化物総量規制マニュアル」 に基づき実施。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340" y="126475"/>
            <a:ext cx="892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４．府における進行管理（常時監視局以外での評価・濃度推計）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357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＜参考＞府の簡易測定地点の例（住之江公園前交差点）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" y="706248"/>
            <a:ext cx="6561299" cy="6045535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2768782" y="457692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77" y="684505"/>
            <a:ext cx="3209884" cy="38730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073773" y="3675769"/>
            <a:ext cx="60215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42,071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5365" y="5006743"/>
            <a:ext cx="1563053" cy="1218665"/>
          </a:xfrm>
          <a:prstGeom prst="wedgeRectCallout">
            <a:avLst>
              <a:gd name="adj1" fmla="val 94603"/>
              <a:gd name="adj2" fmla="val -7239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/>
              <a:t>　</a:t>
            </a:r>
            <a:r>
              <a:rPr lang="ja-JP" altLang="en-US" sz="1200" b="1" spc="-150" dirty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>
                <a:latin typeface="+mj-ea"/>
                <a:ea typeface="+mj-ea"/>
              </a:rPr>
              <a:t>7</a:t>
            </a:r>
            <a:r>
              <a:rPr lang="ja-JP" altLang="en-US" sz="1200" b="1" spc="-150" dirty="0">
                <a:latin typeface="+mj-ea"/>
                <a:ea typeface="+mj-ea"/>
              </a:rPr>
              <a:t>日間</a:t>
            </a:r>
            <a:r>
              <a:rPr lang="ja-JP" altLang="en-US" sz="1400" b="1" spc="-150" dirty="0">
                <a:latin typeface="+mj-ea"/>
                <a:ea typeface="+mj-ea"/>
              </a:rPr>
              <a:t>）</a:t>
            </a:r>
            <a:endParaRPr lang="en-US" altLang="ja-JP" sz="1400" b="1" spc="-150" dirty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200" b="1" dirty="0"/>
              <a:t>　</a:t>
            </a:r>
            <a:endParaRPr kumimoji="1" lang="ja-JP" altLang="en-US" sz="1200" b="1" dirty="0"/>
          </a:p>
        </p:txBody>
      </p:sp>
      <p:sp>
        <p:nvSpPr>
          <p:cNvPr id="7" name="円/楕円 6"/>
          <p:cNvSpPr/>
          <p:nvPr/>
        </p:nvSpPr>
        <p:spPr>
          <a:xfrm>
            <a:off x="5360311" y="3315728"/>
            <a:ext cx="3744416" cy="83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9534" y="4971000"/>
            <a:ext cx="26091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→ 府道大阪臨海線は交通量が多く、大型車混入率も高いため、交通渋滞による局地的な濃度上昇が考えられる。</a:t>
            </a:r>
            <a:endParaRPr lang="en-US" altLang="ja-JP" dirty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3" y="5272475"/>
            <a:ext cx="1113340" cy="87437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5851" y="2844241"/>
            <a:ext cx="2675788" cy="28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交差点</a:t>
            </a:r>
            <a:r>
              <a:rPr lang="ja-JP" sz="11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から南向きに撮影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1711" y="3719647"/>
            <a:ext cx="64484" cy="12389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570476" y="3166029"/>
            <a:ext cx="2309334" cy="1270287"/>
          </a:xfrm>
          <a:prstGeom prst="arc">
            <a:avLst>
              <a:gd name="adj1" fmla="val 16200000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96818" y="68461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至：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号線</a:t>
            </a:r>
            <a:endParaRPr lang="en-US" altLang="ja-JP" dirty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8943" y="3365030"/>
            <a:ext cx="1043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至：南港</a:t>
            </a:r>
            <a:endParaRPr lang="en-US" altLang="ja-JP" dirty="0">
              <a:latin typeface="+mn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63100" y="6385243"/>
            <a:ext cx="2233954" cy="45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浜口南港線からの右折車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993403" y="4700327"/>
            <a:ext cx="2368491" cy="1872136"/>
          </a:xfrm>
          <a:prstGeom prst="wedgeRectCallout">
            <a:avLst>
              <a:gd name="adj1" fmla="val -52639"/>
              <a:gd name="adj2" fmla="val -83865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/>
              <a:t>　</a:t>
            </a:r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200" b="1" dirty="0"/>
              <a:t>　</a:t>
            </a:r>
            <a:endParaRPr kumimoji="1" lang="ja-JP" altLang="en-US" sz="1200" b="1" dirty="0"/>
          </a:p>
        </p:txBody>
      </p:sp>
      <p:sp>
        <p:nvSpPr>
          <p:cNvPr id="37" name="四角形吹き出し 36"/>
          <p:cNvSpPr/>
          <p:nvPr/>
        </p:nvSpPr>
        <p:spPr>
          <a:xfrm>
            <a:off x="268558" y="885399"/>
            <a:ext cx="2603836" cy="2195071"/>
          </a:xfrm>
          <a:prstGeom prst="wedgeRectCallout">
            <a:avLst>
              <a:gd name="adj1" fmla="val 72449"/>
              <a:gd name="adj2" fmla="val 87212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/>
              <a:t>　</a:t>
            </a:r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200" b="1" dirty="0"/>
              <a:t>　</a:t>
            </a:r>
            <a:endParaRPr kumimoji="1" lang="ja-JP" altLang="en-US" sz="1200" b="1" dirty="0"/>
          </a:p>
        </p:txBody>
      </p:sp>
      <p:pic>
        <p:nvPicPr>
          <p:cNvPr id="23" name="図 22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3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6" y="968472"/>
            <a:ext cx="2430077" cy="19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4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50" y="4747673"/>
            <a:ext cx="2163880" cy="166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6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764" y="11598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４．府の簡易測定結果（令和２年度の測定地点）　　</a:t>
            </a:r>
            <a:endParaRPr lang="en-US" altLang="ja-JP" sz="16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307" y="5223032"/>
            <a:ext cx="410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（参考）国道１号　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国が実施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42594" y="699088"/>
            <a:ext cx="4413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algn="r"/>
            <a:r>
              <a:rPr lang="ja-JP" altLang="en-US" sz="2400" dirty="0">
                <a:latin typeface="+mn-ea"/>
              </a:rPr>
              <a:t>測定期間の平均値（</a:t>
            </a:r>
            <a:r>
              <a:rPr lang="en-US" altLang="ja-JP" sz="2400" dirty="0">
                <a:latin typeface="+mn-ea"/>
              </a:rPr>
              <a:t>ppm</a:t>
            </a:r>
            <a:r>
              <a:rPr lang="ja-JP" altLang="en-US" sz="2400" dirty="0">
                <a:latin typeface="+mn-ea"/>
              </a:rPr>
              <a:t>）の推移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01808"/>
              </p:ext>
            </p:extLst>
          </p:nvPr>
        </p:nvGraphicFramePr>
        <p:xfrm>
          <a:off x="118307" y="1787720"/>
          <a:ext cx="8766218" cy="14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1677746591"/>
                    </a:ext>
                  </a:extLst>
                </a:gridCol>
                <a:gridCol w="942968">
                  <a:extLst>
                    <a:ext uri="{9D8B030D-6E8A-4147-A177-3AD203B41FA5}">
                      <a16:colId xmlns:a16="http://schemas.microsoft.com/office/drawing/2014/main" val="1220316938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545888123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341631303"/>
                    </a:ext>
                  </a:extLst>
                </a:gridCol>
              </a:tblGrid>
              <a:tr h="313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R2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大和田西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（四季）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27918" y="1336419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○国道</a:t>
            </a:r>
            <a:r>
              <a:rPr lang="en-US" altLang="ja-JP" sz="2000" dirty="0">
                <a:latin typeface="+mn-ea"/>
              </a:rPr>
              <a:t>43</a:t>
            </a:r>
            <a:r>
              <a:rPr lang="ja-JP" altLang="en-US" sz="2000" dirty="0">
                <a:latin typeface="+mn-ea"/>
              </a:rPr>
              <a:t>号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72246"/>
              </p:ext>
            </p:extLst>
          </p:nvPr>
        </p:nvGraphicFramePr>
        <p:xfrm>
          <a:off x="109427" y="3774402"/>
          <a:ext cx="8766221" cy="91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2699692431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385974939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1243671820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3724089797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R2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-15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住之江公園前</a:t>
                      </a:r>
                      <a:endParaRPr kumimoji="1" lang="ja-JP" altLang="en-US" sz="1600" b="0" spc="-15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秋冬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18307" y="3334887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○大阪臨海線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38428"/>
              </p:ext>
            </p:extLst>
          </p:nvPr>
        </p:nvGraphicFramePr>
        <p:xfrm>
          <a:off x="118307" y="5652251"/>
          <a:ext cx="8748464" cy="93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521925850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2840717763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907535283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238961706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R1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R2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走谷２丁目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0.030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0.023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321315" y="1220640"/>
            <a:ext cx="477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200" dirty="0">
                <a:latin typeface="+mn-ea"/>
              </a:rPr>
              <a:t>※</a:t>
            </a:r>
            <a:r>
              <a:rPr lang="ja-JP" altLang="en-US" sz="1200" dirty="0">
                <a:latin typeface="+mn-ea"/>
              </a:rPr>
              <a:t>府域では</a:t>
            </a:r>
            <a:r>
              <a:rPr lang="en-US" altLang="ja-JP" sz="1200" dirty="0">
                <a:latin typeface="+mn-ea"/>
              </a:rPr>
              <a:t>98%</a:t>
            </a:r>
            <a:r>
              <a:rPr lang="ja-JP" altLang="en-US" sz="1200" dirty="0">
                <a:latin typeface="+mn-ea"/>
              </a:rPr>
              <a:t>値が</a:t>
            </a:r>
            <a:r>
              <a:rPr lang="en-US" altLang="ja-JP" sz="1200" dirty="0">
                <a:latin typeface="+mn-ea"/>
              </a:rPr>
              <a:t>0.06ppm</a:t>
            </a:r>
            <a:r>
              <a:rPr lang="ja-JP" altLang="en-US" sz="1200" dirty="0">
                <a:latin typeface="+mn-ea"/>
              </a:rPr>
              <a:t>に相当する</a:t>
            </a:r>
            <a:r>
              <a:rPr lang="en-US" altLang="ja-JP" sz="1200" dirty="0">
                <a:latin typeface="+mn-ea"/>
              </a:rPr>
              <a:t>NO</a:t>
            </a:r>
            <a:r>
              <a:rPr lang="en-US" altLang="ja-JP" sz="1000" dirty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年平均値は</a:t>
            </a:r>
            <a:r>
              <a:rPr lang="en-US" altLang="ja-JP" sz="1200" dirty="0">
                <a:latin typeface="+mn-ea"/>
              </a:rPr>
              <a:t>0.0361ppm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4698557"/>
            <a:ext cx="410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200" dirty="0">
                <a:latin typeface="+mn-ea"/>
              </a:rPr>
              <a:t>※R2</a:t>
            </a:r>
            <a:r>
              <a:rPr lang="ja-JP" altLang="en-US" sz="1200" dirty="0">
                <a:latin typeface="+mn-ea"/>
              </a:rPr>
              <a:t>の春季調査は</a:t>
            </a:r>
            <a:r>
              <a:rPr lang="en-US" altLang="ja-JP" sz="1200" dirty="0">
                <a:latin typeface="+mn-ea"/>
              </a:rPr>
              <a:t>7</a:t>
            </a:r>
            <a:r>
              <a:rPr lang="ja-JP" altLang="en-US" sz="1200" dirty="0">
                <a:latin typeface="+mn-ea"/>
              </a:rPr>
              <a:t>月</a:t>
            </a:r>
            <a:r>
              <a:rPr lang="en-US" altLang="ja-JP" sz="1200" dirty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日から７月</a:t>
            </a:r>
            <a:r>
              <a:rPr lang="en-US" altLang="ja-JP" sz="1200" dirty="0">
                <a:latin typeface="+mn-ea"/>
              </a:rPr>
              <a:t>9</a:t>
            </a:r>
            <a:r>
              <a:rPr lang="ja-JP" altLang="en-US" sz="1200" dirty="0">
                <a:latin typeface="+mn-ea"/>
              </a:rPr>
              <a:t>日までの間に実施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46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E7FB1B-8126-49BD-8BB6-9A73B138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06492"/>
            <a:ext cx="5789405" cy="377188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6024" y="120917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４．府の簡易測定結果（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16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日平均値の年間</a:t>
            </a:r>
            <a:r>
              <a:rPr lang="en-US" altLang="ja-JP" sz="2400" dirty="0">
                <a:latin typeface="+mn-ea"/>
              </a:rPr>
              <a:t>98</a:t>
            </a:r>
            <a:r>
              <a:rPr lang="ja-JP" altLang="en-US" sz="2400" dirty="0">
                <a:latin typeface="+mn-ea"/>
              </a:rPr>
              <a:t>％換算値）の推移　</a:t>
            </a:r>
            <a:endParaRPr lang="en-US" altLang="ja-JP" sz="1600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D865F4D-572D-4C5E-8541-43B43991216A}"/>
              </a:ext>
            </a:extLst>
          </p:cNvPr>
          <p:cNvSpPr/>
          <p:nvPr/>
        </p:nvSpPr>
        <p:spPr>
          <a:xfrm>
            <a:off x="323528" y="798606"/>
            <a:ext cx="842493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+mn-ea"/>
              </a:rPr>
              <a:t>近年は比較的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濃度の高い３地点を重点的に実施しており、令和元年度及び２年度の直近２年は、３地点ともに環境基準値を下回った。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E6562D-45C8-42BD-99CA-677144400F73}"/>
              </a:ext>
            </a:extLst>
          </p:cNvPr>
          <p:cNvSpPr/>
          <p:nvPr/>
        </p:nvSpPr>
        <p:spPr>
          <a:xfrm>
            <a:off x="269268" y="5373216"/>
            <a:ext cx="8640960" cy="123110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簡易測定方法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 marL="85725"/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各季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 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週間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×1 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回（春季・夏季・秋季・冬季）測定。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PTIO 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試薬を使用した分子拡散方式の小型サンプラーを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個ずつ配置し、大気に１週間暴露した後、回収し分析。</a:t>
            </a: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【98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％値の換算方法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 indent="85725"/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自排局における過去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年間（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H18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R1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）の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NO</a:t>
            </a:r>
            <a:r>
              <a:rPr lang="en-US" altLang="ja-JP" sz="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の日平均値の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98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％値と年平均値との相関関係から算出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164612"/>
            <a:ext cx="1487762" cy="11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30" y="116632"/>
            <a:ext cx="910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>
                <a:latin typeface="+mn-ea"/>
              </a:rPr>
              <a:t>４．府の将来（令和２年度）濃度予測結果（平成</a:t>
            </a:r>
            <a:r>
              <a:rPr lang="en-US" altLang="ja-JP" sz="2400" dirty="0">
                <a:latin typeface="+mn-ea"/>
              </a:rPr>
              <a:t>28</a:t>
            </a:r>
            <a:r>
              <a:rPr lang="ja-JP" altLang="en-US" sz="2400" dirty="0">
                <a:latin typeface="+mn-ea"/>
              </a:rPr>
              <a:t>年度実施）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06634"/>
              </p:ext>
            </p:extLst>
          </p:nvPr>
        </p:nvGraphicFramePr>
        <p:xfrm>
          <a:off x="1647234" y="747041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030" y="685161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>
                <a:latin typeface="+mn-ea"/>
              </a:rPr>
              <a:t>◆濃度範囲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31703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>
                <a:latin typeface="+mn-ea"/>
              </a:rPr>
              <a:t>◆濃度範囲</a:t>
            </a:r>
            <a:r>
              <a:rPr lang="en-US" altLang="ja-JP" sz="2000" dirty="0">
                <a:latin typeface="+mn-ea"/>
              </a:rPr>
              <a:t>0.056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0.06</a:t>
            </a:r>
            <a:r>
              <a:rPr lang="ja-JP" altLang="en-US" sz="2000" dirty="0">
                <a:latin typeface="+mn-ea"/>
              </a:rPr>
              <a:t>の</a:t>
            </a:r>
            <a:r>
              <a:rPr lang="en-US" altLang="ja-JP" sz="2000" dirty="0">
                <a:latin typeface="+mn-ea"/>
              </a:rPr>
              <a:t>9</a:t>
            </a:r>
            <a:r>
              <a:rPr lang="ja-JP" altLang="en-US" sz="2000" dirty="0">
                <a:latin typeface="+mn-ea"/>
              </a:rPr>
              <a:t>地点の内訳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95340"/>
              </p:ext>
            </p:extLst>
          </p:nvPr>
        </p:nvGraphicFramePr>
        <p:xfrm>
          <a:off x="539552" y="3547148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国道</a:t>
                      </a:r>
                      <a:r>
                        <a:rPr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加美福井戸西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長吉長原東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/>
                        <a:t>佐堂町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/>
                        <a:t>西久宝寺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/>
                        <a:t>北津守ランプ前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国道</a:t>
                      </a:r>
                      <a:r>
                        <a:rPr lang="en-US" altLang="ja-JP" dirty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/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33168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交差点</a:t>
            </a:r>
            <a:r>
              <a:rPr lang="ja-JP" altLang="en-US">
                <a:latin typeface="+mn-ea"/>
              </a:rPr>
              <a:t>ではそれぞれの角</a:t>
            </a:r>
            <a:r>
              <a:rPr lang="ja-JP" altLang="en-US" dirty="0">
                <a:latin typeface="+mn-ea"/>
              </a:rPr>
              <a:t>ごとに濃度を予測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8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＜参考＞簡易測定サンプラーの例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4" y="864096"/>
            <a:ext cx="5012614" cy="60212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98" y="3495923"/>
            <a:ext cx="3815442" cy="302433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l="5403" t="16583" r="22934" b="6968"/>
          <a:stretch/>
        </p:blipFill>
        <p:spPr>
          <a:xfrm>
            <a:off x="5390827" y="702385"/>
            <a:ext cx="3096344" cy="2641000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6732240" y="2492896"/>
            <a:ext cx="40210" cy="10196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/>
          <p:cNvSpPr/>
          <p:nvPr/>
        </p:nvSpPr>
        <p:spPr>
          <a:xfrm>
            <a:off x="6156176" y="3495923"/>
            <a:ext cx="1368152" cy="653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2725086" y="3874740"/>
            <a:ext cx="3454824" cy="1752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参考＞　　大気汚染に係る環境基準と評価方法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１．大気汚染に係る環境基準について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環境基本法（平成５年法律第９１号）第１６条第１項</a:t>
            </a:r>
            <a:r>
              <a:rPr lang="ja-JP" altLang="en-US" sz="1600" kern="100" dirty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>
                <a:effectLst/>
                <a:latin typeface="+mn-ea"/>
                <a:cs typeface="Times New Roman"/>
              </a:rPr>
              <a:t>人の健康</a:t>
            </a:r>
            <a:r>
              <a:rPr lang="ja-JP" altLang="en-US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維持されることが望ましい基準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kern="100" dirty="0">
                <a:latin typeface="+mn-ea"/>
                <a:cs typeface="Times New Roman"/>
              </a:rPr>
              <a:t>(1)</a:t>
            </a:r>
            <a:r>
              <a:rPr lang="ja-JP" altLang="en-US" sz="1600" kern="100" dirty="0">
                <a:latin typeface="+mn-ea"/>
                <a:cs typeface="Times New Roman"/>
              </a:rPr>
              <a:t>長期的評価</a:t>
            </a: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ア </a:t>
            </a:r>
            <a:r>
              <a:rPr lang="en-US" altLang="ja-JP" sz="1600" kern="100" dirty="0">
                <a:latin typeface="+mn-ea"/>
                <a:cs typeface="Times New Roman"/>
              </a:rPr>
              <a:t>NO2</a:t>
            </a:r>
            <a:r>
              <a:rPr lang="ja-JP" altLang="en-US" sz="1600" kern="100" dirty="0">
                <a:latin typeface="+mn-ea"/>
                <a:cs typeface="Times New Roman"/>
              </a:rPr>
              <a:t>（年間</a:t>
            </a:r>
            <a:r>
              <a:rPr lang="en-US" altLang="ja-JP" sz="1600" kern="100" dirty="0">
                <a:latin typeface="+mn-ea"/>
                <a:cs typeface="Times New Roman"/>
              </a:rPr>
              <a:t>98</a:t>
            </a:r>
            <a:r>
              <a:rPr lang="ja-JP" altLang="en-US" sz="1600" kern="100" dirty="0">
                <a:latin typeface="+mn-ea"/>
                <a:cs typeface="Times New Roman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イ </a:t>
            </a:r>
            <a:r>
              <a:rPr lang="en-US" altLang="ja-JP" sz="1600" kern="100" dirty="0">
                <a:latin typeface="+mn-ea"/>
                <a:cs typeface="Times New Roman"/>
              </a:rPr>
              <a:t>SPM</a:t>
            </a:r>
            <a:r>
              <a:rPr lang="ja-JP" altLang="en-US" sz="1600" kern="100" dirty="0">
                <a:latin typeface="+mn-ea"/>
                <a:cs typeface="Times New Roman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日分の測定値がある場合、高い方から７日分の測定値）を除外した後の最高値を環境基準と比較して評価を行う。</a:t>
            </a:r>
            <a:endParaRPr lang="en-US" altLang="ja-JP" sz="1400" dirty="0">
              <a:latin typeface="+mn-ea"/>
            </a:endParaRPr>
          </a:p>
          <a:p>
            <a:pPr marL="360000"/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ただし、１日平均値について環境基準を超える日が２日以上連続した場合は、環境基準を達成しなかったものとする</a:t>
            </a:r>
            <a:r>
              <a:rPr lang="ja-JP" altLang="en-US" sz="1400" dirty="0">
                <a:latin typeface="+mn-ea"/>
              </a:rPr>
              <a:t>。　</a:t>
            </a:r>
          </a:p>
          <a:p>
            <a:r>
              <a:rPr lang="ja-JP" altLang="en-US" sz="7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1934" y="1125233"/>
            <a:ext cx="8928000" cy="5467523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１．</a:t>
            </a:r>
            <a:r>
              <a:rPr lang="ja-JP" altLang="ja-JP" sz="2400" dirty="0">
                <a:latin typeface="+mn-ea"/>
              </a:rPr>
              <a:t>大阪府自動車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総量削減計画〔第３次〕</a:t>
            </a:r>
            <a:r>
              <a:rPr lang="ja-JP" altLang="en-US" sz="2400" dirty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9" y="2511304"/>
            <a:ext cx="2915135" cy="33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83998" y="2587801"/>
            <a:ext cx="5671392" cy="7784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719138" indent="-544513"/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37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市町の</a:t>
            </a:r>
            <a:r>
              <a:rPr lang="ja-JP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監視測定局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（府内約</a:t>
            </a:r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箇所）</a:t>
            </a:r>
            <a:r>
              <a:rPr lang="ja-JP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に加えて、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交差点等も含めた</a:t>
            </a:r>
            <a:r>
              <a:rPr lang="ja-JP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すべての地点</a:t>
            </a:r>
            <a:endParaRPr lang="en-US" altLang="ja-JP" sz="1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9183" y="6021092"/>
            <a:ext cx="21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/>
              <a:t>対策地域</a:t>
            </a:r>
            <a:r>
              <a:rPr lang="ja-JP" altLang="en-US" sz="1600" dirty="0"/>
              <a:t>（</a:t>
            </a:r>
            <a:r>
              <a:rPr lang="en-US" altLang="ja-JP" sz="1600" dirty="0"/>
              <a:t>37</a:t>
            </a:r>
            <a:r>
              <a:rPr lang="ja-JP" altLang="ja-JP" sz="1600" dirty="0"/>
              <a:t>市町</a:t>
            </a:r>
            <a:r>
              <a:rPr lang="ja-JP" altLang="en-US" sz="1600" dirty="0"/>
              <a:t>）</a:t>
            </a:r>
            <a:endParaRPr lang="ja-JP" altLang="ja-JP" sz="1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74830"/>
              </p:ext>
            </p:extLst>
          </p:nvPr>
        </p:nvGraphicFramePr>
        <p:xfrm>
          <a:off x="583379" y="4698134"/>
          <a:ext cx="5628086" cy="1535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区　分</a:t>
                      </a:r>
                      <a:endParaRPr lang="ja-JP" sz="16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2009</a:t>
                      </a:r>
                      <a:r>
                        <a:rPr lang="ja-JP" altLang="en-US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altLang="ja-JP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H21</a:t>
                      </a:r>
                      <a:r>
                        <a:rPr lang="ja-JP" altLang="en-US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1800" kern="100" spc="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基準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2015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H27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目標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2020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R</a:t>
                      </a:r>
                      <a:r>
                        <a:rPr 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目標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NOx</a:t>
                      </a:r>
                      <a:r>
                        <a:rPr lang="ja-JP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排出量</a:t>
                      </a: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18,130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14,420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11,220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PM</a:t>
                      </a:r>
                      <a:r>
                        <a:rPr lang="ja-JP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排出量</a:t>
                      </a: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  910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720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670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 [</a:t>
            </a:r>
            <a:r>
              <a:rPr lang="ja-JP" altLang="en-US" dirty="0">
                <a:latin typeface="+mn-ea"/>
              </a:rPr>
              <a:t>平成</a:t>
            </a:r>
            <a:r>
              <a:rPr lang="en-US" altLang="ja-JP" dirty="0">
                <a:latin typeface="+mn-ea"/>
              </a:rPr>
              <a:t>25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6</a:t>
            </a:r>
            <a:r>
              <a:rPr lang="ja-JP" altLang="en-US" dirty="0">
                <a:latin typeface="+mn-ea"/>
              </a:rPr>
              <a:t>月策定</a:t>
            </a:r>
            <a:r>
              <a:rPr lang="en-US" altLang="ja-JP" dirty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216616" y="4382234"/>
            <a:ext cx="13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単位：トン</a:t>
            </a:r>
            <a:endParaRPr lang="ja-JP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896" y="1117110"/>
            <a:ext cx="8924038" cy="15077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>
                <a:latin typeface="+mn-ea"/>
              </a:rPr>
              <a:t>計画の目標</a:t>
            </a:r>
            <a:endParaRPr lang="en-US" altLang="ja-JP" dirty="0">
              <a:latin typeface="+mn-ea"/>
            </a:endParaRPr>
          </a:p>
          <a:p>
            <a:pPr marL="442913" indent="-325438">
              <a:spcAft>
                <a:spcPts val="600"/>
              </a:spcAft>
            </a:pP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 ・平成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年度までに、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NO</a:t>
            </a:r>
            <a:r>
              <a:rPr lang="en-US" altLang="ja-JP" baseline="-25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及び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SPM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に係る大気環境基準をすべての監視測定局において継続的・安定的に達成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すること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dirty="0">
                <a:latin typeface="+mn-ea"/>
              </a:rPr>
              <a:t>　・令和２</a:t>
            </a:r>
            <a:r>
              <a:rPr lang="ja-JP" altLang="ja-JP" dirty="0">
                <a:latin typeface="+mn-ea"/>
              </a:rPr>
              <a:t>年度までに、対策地域全体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）</a:t>
            </a:r>
            <a:r>
              <a:rPr lang="ja-JP" altLang="ja-JP" dirty="0">
                <a:latin typeface="+mn-ea"/>
              </a:rPr>
              <a:t>で大気環境基準を達成</a:t>
            </a:r>
            <a:r>
              <a:rPr lang="ja-JP" altLang="en-US" dirty="0">
                <a:latin typeface="+mn-ea"/>
              </a:rPr>
              <a:t>すること</a:t>
            </a:r>
            <a:endParaRPr lang="en-US" altLang="ja-JP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082" y="3323849"/>
            <a:ext cx="6727166" cy="12136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目標達成のための排出量の目標</a:t>
            </a:r>
            <a:r>
              <a:rPr lang="en-US" altLang="ja-JP" dirty="0">
                <a:latin typeface="+mn-ea"/>
              </a:rPr>
              <a:t>】</a:t>
            </a:r>
          </a:p>
          <a:p>
            <a:pPr marL="542925" indent="-280988"/>
            <a:r>
              <a:rPr lang="ja-JP" altLang="en-US" dirty="0">
                <a:latin typeface="+mn-ea"/>
              </a:rPr>
              <a:t>　・自動車からの</a:t>
            </a:r>
            <a:r>
              <a:rPr lang="en-US" altLang="ja-JP" dirty="0">
                <a:latin typeface="+mn-ea"/>
              </a:rPr>
              <a:t>NO</a:t>
            </a:r>
            <a:r>
              <a:rPr lang="en-US" altLang="ja-JP" sz="1050" dirty="0">
                <a:latin typeface="+mn-ea"/>
              </a:rPr>
              <a:t>X</a:t>
            </a:r>
            <a:r>
              <a:rPr lang="ja-JP" altLang="en-US" dirty="0">
                <a:latin typeface="+mn-ea"/>
              </a:rPr>
              <a:t>排出量を</a:t>
            </a:r>
            <a:r>
              <a:rPr lang="en-US" altLang="ja-JP" dirty="0">
                <a:latin typeface="+mn-ea"/>
              </a:rPr>
              <a:t>11,220</a:t>
            </a:r>
            <a:r>
              <a:rPr lang="ja-JP" altLang="en-US" dirty="0">
                <a:latin typeface="+mn-ea"/>
              </a:rPr>
              <a:t>トン、</a:t>
            </a:r>
            <a:r>
              <a:rPr lang="en-US" altLang="ja-JP" dirty="0">
                <a:latin typeface="+mn-ea"/>
              </a:rPr>
              <a:t>PM</a:t>
            </a:r>
            <a:r>
              <a:rPr lang="ja-JP" altLang="en-US" dirty="0">
                <a:latin typeface="+mn-ea"/>
              </a:rPr>
              <a:t>排出量を</a:t>
            </a:r>
            <a:r>
              <a:rPr lang="en-US" altLang="ja-JP" dirty="0">
                <a:latin typeface="+mn-ea"/>
              </a:rPr>
              <a:t>670</a:t>
            </a:r>
            <a:r>
              <a:rPr lang="ja-JP" altLang="en-US" dirty="0">
                <a:latin typeface="+mn-ea"/>
              </a:rPr>
              <a:t>トンに削減すること</a:t>
            </a:r>
          </a:p>
          <a:p>
            <a:pPr marL="261938" indent="-144463">
              <a:spcAft>
                <a:spcPts val="600"/>
              </a:spcAft>
            </a:pPr>
            <a:endParaRPr lang="ja-JP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95254" y="1114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477" y="1680260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府内全局の</a:t>
            </a:r>
            <a:r>
              <a:rPr lang="en-US" altLang="ja-JP" u="sng" dirty="0">
                <a:latin typeface="+mn-ea"/>
              </a:rPr>
              <a:t>NO</a:t>
            </a:r>
            <a:r>
              <a:rPr lang="en-US" altLang="ja-JP" sz="1400" u="sng" dirty="0">
                <a:latin typeface="+mn-ea"/>
              </a:rPr>
              <a:t>2</a:t>
            </a:r>
            <a:r>
              <a:rPr lang="ja-JP" altLang="ja-JP" u="sng" dirty="0">
                <a:latin typeface="+mn-ea"/>
              </a:rPr>
              <a:t>の環境基準達成状況の推移（年間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5536278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のゾーン内の測定局数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11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年連続、全局で環境基準を達成</a:t>
            </a:r>
            <a:endParaRPr lang="ja-JP" altLang="ja-JP" sz="2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9" y="2202270"/>
            <a:ext cx="4964348" cy="3189598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94526"/>
              </p:ext>
            </p:extLst>
          </p:nvPr>
        </p:nvGraphicFramePr>
        <p:xfrm>
          <a:off x="5261037" y="3271092"/>
          <a:ext cx="3770288" cy="212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363">
                  <a:extLst>
                    <a:ext uri="{9D8B030D-6E8A-4147-A177-3AD203B41FA5}">
                      <a16:colId xmlns:a16="http://schemas.microsoft.com/office/drawing/2014/main" val="2282375006"/>
                    </a:ext>
                  </a:extLst>
                </a:gridCol>
                <a:gridCol w="858925">
                  <a:extLst>
                    <a:ext uri="{9D8B030D-6E8A-4147-A177-3AD203B41FA5}">
                      <a16:colId xmlns:a16="http://schemas.microsoft.com/office/drawing/2014/main" val="396349751"/>
                    </a:ext>
                  </a:extLst>
                </a:gridCol>
              </a:tblGrid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（自排局）今里交差点（大阪市東成区）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0.043ppm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2792881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（一般局）南港中央公園（大阪市住之江区）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0.043ppm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363678"/>
                  </a:ext>
                </a:extLst>
              </a:tr>
              <a:tr h="2776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（自排局）出来島小学校（大阪市西淀川区）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0.041ppm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224002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（自排局）久宝寺緑地（八尾市）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0.041ppm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931678"/>
                  </a:ext>
                </a:extLst>
              </a:tr>
              <a:tr h="2776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（自排局）杭全町交差点（大阪市東住吉区）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4183752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（自排局）新森小路小学校（大阪市旭区）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038525"/>
                  </a:ext>
                </a:extLst>
              </a:tr>
              <a:tr h="2776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（自排局）住之江交差点（大阪市住之江区）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519270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（自排局）淀川工科高校（守口市）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7955404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430924" y="2799807"/>
            <a:ext cx="3600400" cy="417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u="sng" dirty="0">
                <a:latin typeface="+mn-ea"/>
              </a:rPr>
              <a:t>NO</a:t>
            </a:r>
            <a:r>
              <a:rPr lang="en-US" altLang="ja-JP" sz="1400" u="sng" dirty="0">
                <a:latin typeface="+mn-ea"/>
              </a:rPr>
              <a:t>2</a:t>
            </a:r>
            <a:r>
              <a:rPr lang="ja-JP" altLang="ja-JP" u="sng" dirty="0">
                <a:latin typeface="+mn-ea"/>
              </a:rPr>
              <a:t>環境基準</a:t>
            </a:r>
            <a:r>
              <a:rPr lang="ja-JP" altLang="en-US" u="sng" dirty="0">
                <a:latin typeface="+mn-ea"/>
              </a:rPr>
              <a:t>ゾーン内の測定局</a:t>
            </a:r>
            <a:endParaRPr lang="en-US" altLang="ja-JP" u="sng" dirty="0">
              <a:latin typeface="+mn-ea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4860032" y="2922854"/>
            <a:ext cx="504056" cy="541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カーブ矢印 8"/>
          <p:cNvSpPr/>
          <p:nvPr/>
        </p:nvSpPr>
        <p:spPr>
          <a:xfrm>
            <a:off x="5112060" y="2492896"/>
            <a:ext cx="885374" cy="3453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495" y="1483602"/>
            <a:ext cx="8172400" cy="546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>
                <a:latin typeface="+mn-ea"/>
              </a:rPr>
              <a:t>令和２年度における</a:t>
            </a:r>
            <a:r>
              <a:rPr lang="en-US" altLang="ja-JP" sz="2000" u="sng" dirty="0">
                <a:latin typeface="+mn-ea"/>
              </a:rPr>
              <a:t>NO</a:t>
            </a:r>
            <a:r>
              <a:rPr lang="en-US" altLang="ja-JP" sz="1600" u="sng" dirty="0">
                <a:latin typeface="+mn-ea"/>
              </a:rPr>
              <a:t>2</a:t>
            </a:r>
            <a:r>
              <a:rPr lang="ja-JP" altLang="en-US" sz="2000" u="sng" dirty="0">
                <a:latin typeface="+mn-ea"/>
              </a:rPr>
              <a:t>長期評価値（年間</a:t>
            </a:r>
            <a:r>
              <a:rPr lang="en-US" altLang="ja-JP" sz="2000" u="sng" dirty="0">
                <a:latin typeface="+mn-ea"/>
              </a:rPr>
              <a:t>98</a:t>
            </a:r>
            <a:r>
              <a:rPr lang="ja-JP" altLang="en-US" sz="2000" u="sng" dirty="0">
                <a:latin typeface="+mn-ea"/>
              </a:rPr>
              <a:t>％値）の上位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８</a:t>
            </a:r>
            <a:r>
              <a:rPr lang="ja-JP" altLang="en-US" sz="2000" u="sng" dirty="0">
                <a:latin typeface="+mn-ea"/>
              </a:rPr>
              <a:t>局の推移</a:t>
            </a:r>
            <a:endParaRPr lang="en-US" altLang="ja-JP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令和２年度の最高値は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0.043ppm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68560" y="865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）の高濃度上位局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3" y="2030454"/>
            <a:ext cx="7659436" cy="42858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868144" y="4184210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+mn-ea"/>
              </a:rPr>
              <a:t>0.043</a:t>
            </a:r>
            <a:endParaRPr lang="ja-JP" altLang="ja-JP" dirty="0">
              <a:latin typeface="+mn-ea"/>
            </a:endParaRPr>
          </a:p>
        </p:txBody>
      </p:sp>
      <p:sp>
        <p:nvSpPr>
          <p:cNvPr id="18" name="円/楕円 12"/>
          <p:cNvSpPr/>
          <p:nvPr/>
        </p:nvSpPr>
        <p:spPr>
          <a:xfrm>
            <a:off x="827584" y="3093566"/>
            <a:ext cx="77185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5284" y="2599473"/>
            <a:ext cx="2934072" cy="388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上位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番目の測定局が４局ある</a:t>
            </a:r>
            <a:endParaRPr lang="ja-JP" altLang="ja-JP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69612" y="1674205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府内全局の</a:t>
            </a:r>
            <a:r>
              <a:rPr lang="en-US" altLang="ja-JP" u="sng" dirty="0">
                <a:latin typeface="+mn-ea"/>
              </a:rPr>
              <a:t>SPM</a:t>
            </a:r>
            <a:r>
              <a:rPr lang="ja-JP" altLang="ja-JP" u="sng" dirty="0">
                <a:latin typeface="+mn-ea"/>
              </a:rPr>
              <a:t>の環境基準達成状況</a:t>
            </a:r>
            <a:r>
              <a:rPr lang="ja-JP" altLang="en-US" u="sng" dirty="0">
                <a:latin typeface="+mn-ea"/>
              </a:rPr>
              <a:t>（</a:t>
            </a:r>
            <a:r>
              <a:rPr lang="ja-JP" altLang="ja-JP" u="sng" dirty="0">
                <a:latin typeface="+mn-ea"/>
              </a:rPr>
              <a:t>長期的評価）の推移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88342" y="5587740"/>
            <a:ext cx="6624736" cy="10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上記を除く測定局で２日以上連続して日平均値が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86855" y="5709165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70003" y="848459"/>
            <a:ext cx="8239490" cy="668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年度から５年連続、全局で環境基準を達成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日平均値の２％除外値は、平成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15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年度から全局で環境基準値以下</a:t>
            </a:r>
            <a:endParaRPr lang="ja-JP" altLang="ja-JP" sz="2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4370" y="1141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）の環境基準達成状況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16" y="2111768"/>
            <a:ext cx="6192688" cy="34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71" y="2024904"/>
            <a:ext cx="8285714" cy="44990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1757" y="1473036"/>
            <a:ext cx="8600487" cy="443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>
                <a:latin typeface="+mn-ea"/>
              </a:rPr>
              <a:t>令和２年度における</a:t>
            </a:r>
            <a:r>
              <a:rPr lang="en-US" altLang="ja-JP" sz="2000" u="sng" dirty="0">
                <a:latin typeface="+mn-ea"/>
              </a:rPr>
              <a:t>SPM</a:t>
            </a:r>
            <a:r>
              <a:rPr lang="ja-JP" altLang="en-US" sz="2000" u="sng" dirty="0">
                <a:latin typeface="+mn-ea"/>
              </a:rPr>
              <a:t>長期評価値（年間２％除外値）の上位５局の推移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24964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令和２年度の最高値は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0.050mg/m</a:t>
            </a:r>
            <a:r>
              <a:rPr lang="en-US" altLang="ja-JP" sz="2200" baseline="30000" dirty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42" y="1156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）の高濃度上位局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317204" y="2478434"/>
            <a:ext cx="0" cy="2304000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13148" y="4657916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+mn-ea"/>
              </a:rPr>
              <a:t>0.050</a:t>
            </a:r>
            <a:endParaRPr lang="ja-JP" altLang="ja-JP" dirty="0">
              <a:latin typeface="+mn-ea"/>
            </a:endParaRPr>
          </a:p>
        </p:txBody>
      </p:sp>
      <p:sp>
        <p:nvSpPr>
          <p:cNvPr id="18" name="円/楕円 12"/>
          <p:cNvSpPr/>
          <p:nvPr/>
        </p:nvSpPr>
        <p:spPr>
          <a:xfrm>
            <a:off x="441062" y="2311120"/>
            <a:ext cx="77185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94508" y="2549503"/>
            <a:ext cx="524100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1600" spc="-150" dirty="0">
                <a:latin typeface="+mn-ea"/>
              </a:rPr>
              <a:t>緩やかな改善傾向で、環境基準値を超過する可能性が十分低い</a:t>
            </a:r>
            <a:endParaRPr lang="ja-JP" altLang="ja-JP" sz="16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15846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＜参考＞　　　　自排局における発生源寄与割合の推計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5392"/>
            <a:ext cx="4067944" cy="4007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85" y="2261456"/>
            <a:ext cx="4321119" cy="32558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834964"/>
            <a:ext cx="7982544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自動車由来は、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2200" baseline="-25000" dirty="0">
                <a:solidFill>
                  <a:srgbClr val="FF0000"/>
                </a:solidFill>
                <a:latin typeface="+mn-ea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は８割、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PM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は２割未満（二次生成が５割以上）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7760" y="5732137"/>
            <a:ext cx="21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NOx</a:t>
            </a:r>
            <a:r>
              <a:rPr lang="ja-JP" altLang="en-US" sz="2800" dirty="0"/>
              <a:t>濃度</a:t>
            </a:r>
            <a:endParaRPr lang="ja-JP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5732137"/>
            <a:ext cx="275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PM</a:t>
            </a:r>
            <a:r>
              <a:rPr lang="ja-JP" altLang="en-US" sz="2800" dirty="0"/>
              <a:t>濃度</a:t>
            </a:r>
            <a:endParaRPr lang="ja-JP" altLang="ja-JP" sz="2800" dirty="0"/>
          </a:p>
        </p:txBody>
      </p:sp>
      <p:sp>
        <p:nvSpPr>
          <p:cNvPr id="10" name="楕円 9"/>
          <p:cNvSpPr/>
          <p:nvPr/>
        </p:nvSpPr>
        <p:spPr>
          <a:xfrm>
            <a:off x="2411760" y="3893941"/>
            <a:ext cx="1468250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7480723" y="2030023"/>
            <a:ext cx="1113381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20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9269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marL="536575" lvl="0" indent="-449263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400" dirty="0">
                <a:latin typeface="+mn-ea"/>
              </a:rPr>
              <a:t>（１</a:t>
            </a:r>
            <a:r>
              <a:rPr lang="ja-JP" altLang="en-US" sz="2400">
                <a:latin typeface="+mn-ea"/>
              </a:rPr>
              <a:t>）評価指針　</a:t>
            </a:r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現在、中央環境審議会「自動車排出ガス総合対策小委員会」において評価中</a:t>
            </a:r>
            <a:endParaRPr lang="en-US" altLang="ja-JP" sz="1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　</a:t>
            </a:r>
            <a:r>
              <a:rPr lang="ja-JP" altLang="en-US" dirty="0">
                <a:latin typeface="+mn-ea"/>
              </a:rPr>
              <a:t>・　常時監視測定局における継続的・安定的な環境基準達成に係る評価</a:t>
            </a:r>
            <a:endParaRPr lang="en-US" altLang="ja-JP" dirty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dirty="0">
                <a:latin typeface="+mn-ea"/>
              </a:rPr>
              <a:t>　　・　常時監視測定局の測定に加えて、汚染の広がりを考慮し、数値計算（シミュレーション）や簡易測定の測定を組み合わせて行う面的評価</a:t>
            </a:r>
            <a:endParaRPr lang="en-US" altLang="ja-JP" dirty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dirty="0">
                <a:latin typeface="+mn-ea"/>
              </a:rPr>
              <a:t>　</a:t>
            </a: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88039" y="2307698"/>
            <a:ext cx="7003418" cy="2419167"/>
            <a:chOff x="2456670" y="1402861"/>
            <a:chExt cx="5349774" cy="22270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670" y="1402861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456670" y="2934012"/>
              <a:ext cx="1544094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常時監視測定局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pPr algn="ctr"/>
              <a:r>
                <a:rPr lang="ja-JP" altLang="en-US" sz="1400" dirty="0">
                  <a:latin typeface="+mn-ea"/>
                </a:rPr>
                <a:t>環境基準値と比較する</a:t>
              </a:r>
              <a:endParaRPr lang="en-US" altLang="ja-JP" sz="1400" dirty="0">
                <a:latin typeface="+mn-ea"/>
              </a:endParaRPr>
            </a:p>
            <a:p>
              <a:pPr algn="ctr"/>
              <a:r>
                <a:rPr lang="ja-JP" altLang="en-US" sz="1400" dirty="0">
                  <a:latin typeface="+mn-ea"/>
                </a:rPr>
                <a:t>年間</a:t>
              </a:r>
              <a:r>
                <a:rPr lang="en-US" altLang="ja-JP" sz="1400" dirty="0">
                  <a:latin typeface="+mn-ea"/>
                </a:rPr>
                <a:t>98</a:t>
              </a:r>
              <a:r>
                <a:rPr lang="ja-JP" altLang="en-US" sz="1400" dirty="0">
                  <a:latin typeface="+mn-ea"/>
                </a:rPr>
                <a:t>％値を把握可能</a:t>
              </a:r>
              <a:r>
                <a:rPr lang="ja-JP" altLang="en-US" sz="1200" dirty="0">
                  <a:latin typeface="+mn-ea"/>
                </a:rPr>
                <a:t>。</a:t>
              </a:r>
              <a:endParaRPr lang="en-US" altLang="ja-JP" sz="1200" dirty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67479" y="2953074"/>
              <a:ext cx="172439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数値計算手法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>
                  <a:latin typeface="+mn-ea"/>
                </a:rPr>
                <a:t>測定局の無い地点の濃度</a:t>
              </a:r>
              <a:endParaRPr lang="en-US" altLang="ja-JP" sz="1400" dirty="0">
                <a:latin typeface="+mn-ea"/>
              </a:endParaRPr>
            </a:p>
            <a:p>
              <a:r>
                <a:rPr lang="ja-JP" altLang="en-US" sz="1400" dirty="0">
                  <a:latin typeface="+mn-ea"/>
                </a:rPr>
                <a:t>状況を計算。精度には限界。</a:t>
              </a:r>
              <a:endParaRPr lang="en-US" altLang="ja-JP" sz="1400" dirty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49217" y="2934013"/>
              <a:ext cx="165346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>
                  <a:latin typeface="+mn-ea"/>
                </a:rPr>
                <a:t>　　</a:t>
              </a:r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簡易測定手法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>
                  <a:latin typeface="+mn-ea"/>
                </a:rPr>
                <a:t>監視測定局よりも容易に多くの地点に設置可能。</a:t>
              </a:r>
              <a:endParaRPr lang="en-US" altLang="ja-JP" sz="1400" dirty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14833" y="4927934"/>
            <a:ext cx="9324000" cy="17299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400" dirty="0">
                <a:latin typeface="+mn-ea"/>
              </a:rPr>
              <a:t>（２）スケジュール</a:t>
            </a: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>
                <a:latin typeface="+mn-ea"/>
              </a:rPr>
              <a:t>年度　評価のための</a:t>
            </a:r>
            <a:r>
              <a:rPr lang="ja-JP" altLang="en-US" u="sng" dirty="0">
                <a:latin typeface="+mn-ea"/>
              </a:rPr>
              <a:t>数値計算（シミュレーション）を実施</a:t>
            </a:r>
            <a:r>
              <a:rPr lang="ja-JP" altLang="en-US" dirty="0">
                <a:latin typeface="+mn-ea"/>
              </a:rPr>
              <a:t>（国）</a:t>
            </a:r>
            <a:endParaRPr lang="en-US" altLang="ja-JP" dirty="0">
              <a:latin typeface="+mn-ea"/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年度　</a:t>
            </a:r>
            <a:r>
              <a:rPr lang="ja-JP" altLang="en-US" spc="-150" dirty="0">
                <a:latin typeface="+mn-ea"/>
              </a:rPr>
              <a:t>数値計算で</a:t>
            </a:r>
            <a:r>
              <a:rPr lang="ja-JP" altLang="en-US" spc="-150" dirty="0">
                <a:solidFill>
                  <a:srgbClr val="FF0000"/>
                </a:solidFill>
                <a:latin typeface="+mn-ea"/>
              </a:rPr>
              <a:t>判定用基準値を超過した地点</a:t>
            </a:r>
            <a:r>
              <a:rPr lang="ja-JP" altLang="en-US" spc="-150" dirty="0">
                <a:latin typeface="+mn-ea"/>
              </a:rPr>
              <a:t>で</a:t>
            </a:r>
            <a:r>
              <a:rPr lang="ja-JP" altLang="en-US" u="sng" spc="-150" dirty="0">
                <a:latin typeface="+mn-ea"/>
              </a:rPr>
              <a:t>再判定のための簡易測定を実施</a:t>
            </a:r>
            <a:endParaRPr lang="en-US" altLang="ja-JP" u="sng" spc="-150" dirty="0"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R3</a:t>
            </a:r>
            <a:r>
              <a:rPr lang="ja-JP" altLang="en-US" dirty="0">
                <a:latin typeface="+mn-ea"/>
              </a:rPr>
              <a:t>年度　数値計算結果を踏まえた面的評価等により、環境基準確保の評価</a:t>
            </a:r>
            <a:endParaRPr lang="en-US" altLang="ja-JP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３．国における</a:t>
            </a:r>
            <a:r>
              <a:rPr lang="ja-JP" altLang="en-US" sz="2400" spc="-150" dirty="0">
                <a:latin typeface="+mn-ea"/>
              </a:rPr>
              <a:t>評価手法（対策地域全体における環境基準確保）</a:t>
            </a: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t="12128"/>
          <a:stretch/>
        </p:blipFill>
        <p:spPr>
          <a:xfrm>
            <a:off x="4520253" y="4010582"/>
            <a:ext cx="4530981" cy="2813123"/>
          </a:xfrm>
          <a:prstGeom prst="rect">
            <a:avLst/>
          </a:prstGeom>
          <a:ln w="6350">
            <a:noFill/>
          </a:ln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410150"/>
            <a:ext cx="4136516" cy="591874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>
                <a:latin typeface="+mn-ea"/>
              </a:rPr>
              <a:t>　枚方市「走谷</a:t>
            </a:r>
            <a:r>
              <a:rPr lang="en-US" altLang="ja-JP" sz="24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丁目交差点</a:t>
            </a:r>
            <a:r>
              <a:rPr lang="ja-JP" altLang="en-US" dirty="0">
                <a:latin typeface="+mn-ea"/>
              </a:rPr>
              <a:t>」</a:t>
            </a:r>
            <a:endParaRPr lang="en-US" altLang="ja-JP" dirty="0">
              <a:latin typeface="+mn-ea"/>
            </a:endParaRPr>
          </a:p>
          <a:p>
            <a:pPr marL="185738"/>
            <a:r>
              <a:rPr lang="ja-JP" altLang="en-US" sz="1600" dirty="0">
                <a:latin typeface="+mn-ea"/>
              </a:rPr>
              <a:t> 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2114" y="1885107"/>
            <a:ext cx="3978518" cy="28688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lvl="0"/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✓</a:t>
            </a:r>
            <a:r>
              <a:rPr lang="ja-JP" altLang="en-US" sz="2000" u="sng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数値計算結果（</a:t>
            </a:r>
            <a:r>
              <a:rPr lang="en-US" altLang="ja-JP" sz="2000" u="sng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R2</a:t>
            </a:r>
            <a:r>
              <a:rPr lang="ja-JP" altLang="en-US" sz="2000" u="sng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年度）</a:t>
            </a:r>
            <a:endParaRPr lang="en-US" altLang="ja-JP" sz="2000" u="sng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３計算点（最高値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0.0619ppm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）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dirty="0">
                <a:latin typeface="+mn-ea"/>
              </a:rPr>
              <a:t>✓</a:t>
            </a:r>
            <a:r>
              <a:rPr lang="ja-JP" altLang="en-US" sz="2000" u="sng" dirty="0">
                <a:latin typeface="+mn-ea"/>
              </a:rPr>
              <a:t>濃度測定結果（</a:t>
            </a:r>
            <a:r>
              <a:rPr lang="en-US" altLang="ja-JP" sz="2000" u="sng" dirty="0">
                <a:latin typeface="+mn-ea"/>
              </a:rPr>
              <a:t>R2</a:t>
            </a:r>
            <a:r>
              <a:rPr lang="ja-JP" altLang="en-US" sz="2000" u="sng" dirty="0">
                <a:latin typeface="+mn-ea"/>
              </a:rPr>
              <a:t>年度）</a:t>
            </a:r>
            <a:endParaRPr lang="en-US" altLang="ja-JP" sz="2000" u="sng" dirty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ja-JP" altLang="en-US" dirty="0">
                <a:latin typeface="+mn-ea"/>
              </a:rPr>
              <a:t>①簡易測定（４箇所）</a:t>
            </a:r>
            <a:endParaRPr lang="en-US" altLang="ja-JP" dirty="0">
              <a:latin typeface="+mn-ea"/>
            </a:endParaRPr>
          </a:p>
          <a:p>
            <a:pPr marL="261938"/>
            <a:r>
              <a:rPr lang="ja-JP" altLang="en-US" sz="1600" dirty="0">
                <a:latin typeface="+mn-ea"/>
              </a:rPr>
              <a:t>　　・四季平均値の最高値は</a:t>
            </a:r>
            <a:r>
              <a:rPr lang="en-US" altLang="ja-JP" sz="1600" dirty="0">
                <a:latin typeface="+mn-ea"/>
              </a:rPr>
              <a:t>0.026ppm</a:t>
            </a:r>
          </a:p>
          <a:p>
            <a:pPr marL="261938"/>
            <a:r>
              <a:rPr lang="ja-JP" altLang="en-US" sz="1600" dirty="0">
                <a:latin typeface="+mn-ea"/>
              </a:rPr>
              <a:t>　　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98%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換算値は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0.046ppm</a:t>
            </a:r>
          </a:p>
          <a:p>
            <a:pPr marL="261938">
              <a:spcBef>
                <a:spcPts val="1800"/>
              </a:spcBef>
            </a:pPr>
            <a:r>
              <a:rPr lang="ja-JP" altLang="en-US" dirty="0">
                <a:latin typeface="+mn-ea"/>
              </a:rPr>
              <a:t>②常時測定（１箇所：図）</a:t>
            </a:r>
            <a:endParaRPr lang="en-US" altLang="ja-JP" dirty="0">
              <a:latin typeface="+mn-ea"/>
            </a:endParaRPr>
          </a:p>
          <a:p>
            <a:pPr marL="261938"/>
            <a:r>
              <a:rPr lang="ja-JP" altLang="en-US" dirty="0">
                <a:latin typeface="+mn-ea"/>
              </a:rPr>
              <a:t>　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・日平均値の年間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98%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値は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0.042ppm</a:t>
            </a:r>
            <a:r>
              <a:rPr lang="ja-JP" altLang="en-US" sz="1600" u="sng" dirty="0">
                <a:latin typeface="+mn-ea"/>
              </a:rPr>
              <a:t>　</a:t>
            </a:r>
            <a:endParaRPr lang="en-US" altLang="ja-JP" sz="1600" u="sng" dirty="0">
              <a:latin typeface="+mn-ea"/>
            </a:endParaRPr>
          </a:p>
          <a:p>
            <a:pPr marL="261938"/>
            <a:r>
              <a:rPr lang="ja-JP" altLang="en-US" u="sng" dirty="0">
                <a:latin typeface="+mn-ea"/>
              </a:rPr>
              <a:t>　　</a:t>
            </a:r>
            <a:endParaRPr lang="en-US" altLang="ja-JP" u="sng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12402" t="2643" r="9164" b="16482"/>
          <a:stretch/>
        </p:blipFill>
        <p:spPr>
          <a:xfrm>
            <a:off x="4492166" y="1344528"/>
            <a:ext cx="3920672" cy="28126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65814" y="4905790"/>
            <a:ext cx="1296144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0.021ppm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01010" y="4781918"/>
            <a:ext cx="1296144" cy="293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0.024ppm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969" y="5582367"/>
            <a:ext cx="1055172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0.026ppm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6883" y="5790298"/>
            <a:ext cx="977861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0.021ppm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2492" y="100594"/>
            <a:ext cx="845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３．国の数値計算で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14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濃度が</a:t>
            </a:r>
            <a:r>
              <a:rPr lang="en-US" altLang="ja-JP" sz="2400" dirty="0">
                <a:latin typeface="+mn-ea"/>
              </a:rPr>
              <a:t>0.06ppm</a:t>
            </a:r>
            <a:r>
              <a:rPr lang="ja-JP" altLang="en-US" sz="2400" dirty="0" err="1">
                <a:latin typeface="+mn-ea"/>
              </a:rPr>
              <a:t>を超</a:t>
            </a:r>
            <a:r>
              <a:rPr lang="ja-JP" altLang="en-US" sz="2400" dirty="0">
                <a:latin typeface="+mn-ea"/>
              </a:rPr>
              <a:t>過した地点の</a:t>
            </a:r>
            <a:r>
              <a:rPr lang="ja-JP" altLang="en-US" sz="2400" spc="-150" dirty="0">
                <a:latin typeface="+mn-ea"/>
              </a:rPr>
              <a:t>状況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5169" y="4928514"/>
            <a:ext cx="3891173" cy="16619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（参考）全国の判定基準値超過地点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　　・大阪府枚方市（国道１号）</a:t>
            </a:r>
            <a:endParaRPr lang="en-US" altLang="ja-JP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　　・神奈川県厚木市（国道</a:t>
            </a:r>
            <a:r>
              <a:rPr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129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号）</a:t>
            </a:r>
            <a:endParaRPr lang="en-US" altLang="ja-JP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　　・埼玉県さいたま市（国道</a:t>
            </a:r>
            <a:r>
              <a:rPr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16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号）</a:t>
            </a:r>
            <a:endParaRPr lang="en-US" altLang="ja-JP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数値計算は、加算値（２</a:t>
            </a:r>
            <a:r>
              <a:rPr lang="en-US" altLang="ja-JP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σ</a:t>
            </a:r>
            <a:r>
              <a:rPr lang="ja-JP" altLang="en-US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）を加えるなど環境保全上安全側で計算。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37509" y="1419828"/>
            <a:ext cx="2550451" cy="352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>
                <a:latin typeface="+mn-ea"/>
              </a:rPr>
              <a:t>数値計算結果（枚方市）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13001" y="3834356"/>
            <a:ext cx="2550451" cy="352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>
                <a:latin typeface="+mn-ea"/>
              </a:rPr>
              <a:t>濃度測定結果（枚方市）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2546" y="698091"/>
            <a:ext cx="8594403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令和２年度の濃度測定結果は、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環境基準値を十分下回っている。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7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</TotalTime>
  <Words>2215</Words>
  <PresentationFormat>画面に合わせる (4:3)</PresentationFormat>
  <Paragraphs>328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Meiryo UI</vt:lpstr>
      <vt:lpstr>ＭＳ Ｐゴシック</vt:lpstr>
      <vt:lpstr>ＭＳ Ｐ明朝</vt:lpstr>
      <vt:lpstr>ＭＳ ゴシック</vt:lpstr>
      <vt:lpstr>ＭＳ 明朝</vt:lpstr>
      <vt:lpstr>Arial</vt:lpstr>
      <vt:lpstr>Calibri</vt:lpstr>
      <vt:lpstr>Courier New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2021-11-19T06:47:07Z</cp:lastPrinted>
  <dcterms:created xsi:type="dcterms:W3CDTF">2015-05-08T02:07:56Z</dcterms:created>
  <dcterms:modified xsi:type="dcterms:W3CDTF">2022-01-19T01:29:28Z</dcterms:modified>
</cp:coreProperties>
</file>