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sldIdLst>
    <p:sldId id="256" r:id="rId2"/>
    <p:sldId id="288" r:id="rId3"/>
    <p:sldId id="289" r:id="rId4"/>
    <p:sldId id="309" r:id="rId5"/>
    <p:sldId id="305" r:id="rId6"/>
    <p:sldId id="293" r:id="rId7"/>
    <p:sldId id="315" r:id="rId8"/>
    <p:sldId id="286" r:id="rId9"/>
    <p:sldId id="287" r:id="rId10"/>
    <p:sldId id="298" r:id="rId11"/>
    <p:sldId id="285" r:id="rId12"/>
    <p:sldId id="300" r:id="rId13"/>
    <p:sldId id="297" r:id="rId14"/>
    <p:sldId id="284" r:id="rId15"/>
    <p:sldId id="306" r:id="rId16"/>
    <p:sldId id="311" r:id="rId17"/>
    <p:sldId id="307" r:id="rId18"/>
    <p:sldId id="316" r:id="rId19"/>
    <p:sldId id="292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6600"/>
    <a:srgbClr val="FF9933"/>
    <a:srgbClr val="FFFF00"/>
    <a:srgbClr val="FFCC00"/>
    <a:srgbClr val="FF66CC"/>
    <a:srgbClr val="0099FF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7" autoAdjust="0"/>
    <p:restoredTop sz="93317" autoAdjust="0"/>
  </p:normalViewPr>
  <p:slideViewPr>
    <p:cSldViewPr>
      <p:cViewPr varScale="1">
        <p:scale>
          <a:sx n="66" d="100"/>
          <a:sy n="66" d="100"/>
        </p:scale>
        <p:origin x="1434" y="60"/>
      </p:cViewPr>
      <p:guideLst>
        <p:guide orient="horz" pos="2432"/>
        <p:guide pos="2880"/>
      </p:guideLst>
    </p:cSldViewPr>
  </p:slideViewPr>
  <p:outlineViewPr>
    <p:cViewPr>
      <p:scale>
        <a:sx n="33" d="100"/>
        <a:sy n="33" d="100"/>
      </p:scale>
      <p:origin x="0" y="1092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4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100"/>
            </a:lvl1pPr>
          </a:lstStyle>
          <a:p>
            <a:fld id="{61CA31F8-F74A-40F1-8DAA-9DFF74669CC7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6" cy="4471989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4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100"/>
            </a:lvl1pPr>
          </a:lstStyle>
          <a:p>
            <a:fld id="{1934D5CC-4A0C-4D44-9FBB-22AD4B79EF7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08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388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422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607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47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558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4D5CC-4A0C-4D44-9FBB-22AD4B79EF7B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039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E144E-E570-4629-84FD-EF3F45E15CE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6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32148330-19CA-442F-8CA1-3D3D5A242D7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55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7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45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2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56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9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88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5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5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1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C286-0FB2-43E7-A537-700FCA38C029}" type="datetimeFigureOut">
              <a:rPr kumimoji="1" lang="ja-JP" altLang="en-US" smtClean="0"/>
              <a:pPr/>
              <a:t>2021/11/25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8330-19CA-442F-8CA1-3D3D5A242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683568" y="217499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令和</a:t>
            </a:r>
            <a:r>
              <a:rPr lang="ja-JP" altLang="en-US" sz="3600" dirty="0">
                <a:solidFill>
                  <a:srgbClr val="FF0000"/>
                </a:solidFill>
              </a:rPr>
              <a:t>２</a:t>
            </a:r>
            <a:r>
              <a:rPr lang="ja-JP" altLang="en-US" sz="3600" dirty="0"/>
              <a:t>年度における</a:t>
            </a:r>
            <a:endParaRPr lang="en-US" altLang="ja-JP" sz="3600" dirty="0"/>
          </a:p>
          <a:p>
            <a:r>
              <a:rPr lang="ja-JP" altLang="en-US" sz="3600" dirty="0"/>
              <a:t>自動車排出窒素酸化物等の排出量の推計について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7524472" y="404664"/>
            <a:ext cx="1296000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latin typeface="+mn-ea"/>
                <a:ea typeface="+mn-ea"/>
              </a:rPr>
              <a:t>資料２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334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②旅行速度：算定</a:t>
            </a:r>
            <a:r>
              <a:rPr lang="ja-JP" altLang="en-US" sz="2400" dirty="0">
                <a:latin typeface="+mn-ea"/>
              </a:rPr>
              <a:t>方法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66112" y="6423974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pic>
        <p:nvPicPr>
          <p:cNvPr id="5123" name="Picture 3" descr="旅行速度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288" y="839933"/>
            <a:ext cx="2376000" cy="158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60152" y="908720"/>
            <a:ext cx="4185952" cy="851412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②旅行速度（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km/h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道路を走行する自動車の平均速度</a:t>
            </a:r>
            <a:endParaRPr kumimoji="1" lang="ja-JP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テキスト ボックス 2"/>
          <p:cNvSpPr txBox="1">
            <a:spLocks noChangeArrowheads="1"/>
          </p:cNvSpPr>
          <p:nvPr/>
        </p:nvSpPr>
        <p:spPr bwMode="auto">
          <a:xfrm>
            <a:off x="290967" y="6207821"/>
            <a:ext cx="7124841" cy="53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※細街路</a:t>
            </a:r>
            <a:r>
              <a:rPr lang="ja-JP" altLang="en-US" sz="1400" kern="100" dirty="0">
                <a:latin typeface="+mn-ea"/>
                <a:cs typeface="Times New Roman"/>
              </a:rPr>
              <a:t>（住宅街の生活道路など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）の旅行速度</a:t>
            </a:r>
            <a:r>
              <a:rPr lang="ja-JP" sz="1400" kern="100" dirty="0">
                <a:effectLst/>
                <a:latin typeface="+mn-ea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算定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179403" y="2690252"/>
            <a:ext cx="8713077" cy="3619068"/>
            <a:chOff x="2229" y="2797"/>
            <a:chExt cx="9234" cy="3835"/>
          </a:xfrm>
        </p:grpSpPr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7457" y="3713"/>
              <a:ext cx="4006" cy="194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715963" lvl="0" indent="-7159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時間混雑度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（時間別乗用車換算交通量</a:t>
              </a:r>
              <a:r>
                <a:rPr lang="en-US" altLang="ja-JP" sz="1600" dirty="0">
                  <a:latin typeface="+mn-ea"/>
                  <a:cs typeface="Times New Roman" pitchFamily="18" charset="0"/>
                </a:rPr>
                <a:t>÷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乗用車換算交通容量</a:t>
              </a:r>
              <a:r>
                <a:rPr lang="en-US" altLang="ja-JP" sz="1600" dirty="0">
                  <a:latin typeface="+mn-ea"/>
                </a:rPr>
                <a:t>* </a:t>
              </a:r>
              <a:r>
                <a:rPr lang="ja-JP" altLang="en-US" sz="1600" dirty="0">
                  <a:latin typeface="+mn-ea"/>
                  <a:cs typeface="Times New Roman" pitchFamily="18" charset="0"/>
                </a:rPr>
                <a:t>）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規制速度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Vmin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混雑時旅行速度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区間毎の最大混雑度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pic>
          <p:nvPicPr>
            <p:cNvPr id="3093" name="Picture 2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" y="2797"/>
              <a:ext cx="4204" cy="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2229" y="3912"/>
              <a:ext cx="420" cy="122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旅行速度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grpSp>
          <p:nvGrpSpPr>
            <p:cNvPr id="21" name="Group 10"/>
            <p:cNvGrpSpPr>
              <a:grpSpLocks/>
            </p:cNvGrpSpPr>
            <p:nvPr/>
          </p:nvGrpSpPr>
          <p:grpSpPr bwMode="auto">
            <a:xfrm>
              <a:off x="3388" y="2797"/>
              <a:ext cx="5096" cy="2955"/>
              <a:chOff x="3769" y="5522"/>
              <a:chExt cx="5096" cy="2955"/>
            </a:xfrm>
          </p:grpSpPr>
          <p:sp>
            <p:nvSpPr>
              <p:cNvPr id="46" name="AutoShape 19"/>
              <p:cNvSpPr>
                <a:spLocks noChangeShapeType="1"/>
              </p:cNvSpPr>
              <p:nvPr/>
            </p:nvSpPr>
            <p:spPr bwMode="auto">
              <a:xfrm flipV="1">
                <a:off x="3769" y="5522"/>
                <a:ext cx="0" cy="29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7" name="AutoShape 18"/>
              <p:cNvSpPr>
                <a:spLocks noChangeShapeType="1"/>
              </p:cNvSpPr>
              <p:nvPr/>
            </p:nvSpPr>
            <p:spPr bwMode="auto">
              <a:xfrm>
                <a:off x="3769" y="8477"/>
                <a:ext cx="50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8" name="AutoShape 17"/>
              <p:cNvSpPr>
                <a:spLocks noChangeShapeType="1"/>
              </p:cNvSpPr>
              <p:nvPr/>
            </p:nvSpPr>
            <p:spPr bwMode="auto">
              <a:xfrm>
                <a:off x="3769" y="6111"/>
                <a:ext cx="16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49" name="AutoShape 16"/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2292" cy="1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0" name="AutoShape 15"/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0" cy="23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1" name="AutoShape 14"/>
              <p:cNvSpPr>
                <a:spLocks noChangeShapeType="1"/>
              </p:cNvSpPr>
              <p:nvPr/>
            </p:nvSpPr>
            <p:spPr bwMode="auto">
              <a:xfrm>
                <a:off x="7726" y="7663"/>
                <a:ext cx="0" cy="8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2" name="AutoShape 13"/>
              <p:cNvSpPr>
                <a:spLocks noChangeShapeType="1"/>
              </p:cNvSpPr>
              <p:nvPr/>
            </p:nvSpPr>
            <p:spPr bwMode="auto">
              <a:xfrm>
                <a:off x="3769" y="7663"/>
                <a:ext cx="395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3" name="AutoShape 12"/>
              <p:cNvSpPr>
                <a:spLocks noChangeShapeType="1"/>
              </p:cNvSpPr>
              <p:nvPr/>
            </p:nvSpPr>
            <p:spPr bwMode="auto">
              <a:xfrm flipV="1">
                <a:off x="6298" y="6687"/>
                <a:ext cx="0" cy="17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  <p:sp>
            <p:nvSpPr>
              <p:cNvPr id="54" name="AutoShape 11"/>
              <p:cNvSpPr>
                <a:spLocks noChangeShapeType="1"/>
              </p:cNvSpPr>
              <p:nvPr/>
            </p:nvSpPr>
            <p:spPr bwMode="auto">
              <a:xfrm flipH="1">
                <a:off x="3769" y="6687"/>
                <a:ext cx="252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+mn-ea"/>
                </a:endParaRPr>
              </a:p>
            </p:txBody>
          </p:sp>
        </p:grp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7016" y="5865"/>
              <a:ext cx="87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Xmax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5707" y="5865"/>
              <a:ext cx="43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807" y="5865"/>
              <a:ext cx="634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0.5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2624" y="3184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2653" y="4742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Vmin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3011" y="3783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V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3193" y="5837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4844" y="6231"/>
              <a:ext cx="1659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時間</a:t>
              </a: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effectLst/>
                  <a:latin typeface="+mn-ea"/>
                  <a:cs typeface="Times New Roman" pitchFamily="18" charset="0"/>
                </a:rPr>
                <a:t>混雑度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effectLst/>
                <a:latin typeface="+mn-ea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endParaRPr>
            </a:p>
          </p:txBody>
        </p:sp>
      </p:grpSp>
      <p:sp>
        <p:nvSpPr>
          <p:cNvPr id="55" name="Rectangle 34"/>
          <p:cNvSpPr>
            <a:spLocks noChangeArrowheads="1"/>
          </p:cNvSpPr>
          <p:nvPr/>
        </p:nvSpPr>
        <p:spPr bwMode="auto">
          <a:xfrm>
            <a:off x="3048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0" name="テキスト ボックス 2"/>
          <p:cNvSpPr txBox="1">
            <a:spLocks noChangeArrowheads="1"/>
          </p:cNvSpPr>
          <p:nvPr/>
        </p:nvSpPr>
        <p:spPr bwMode="auto">
          <a:xfrm>
            <a:off x="6039430" y="5661248"/>
            <a:ext cx="299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en-US" altLang="ja-JP" sz="1400" dirty="0">
                <a:latin typeface="+mn-ea"/>
              </a:rPr>
              <a:t>* </a:t>
            </a:r>
            <a:r>
              <a:rPr lang="ja-JP" altLang="en-US" sz="1400" dirty="0">
                <a:latin typeface="+mn-ea"/>
              </a:rPr>
              <a:t>交通容量：</a:t>
            </a:r>
            <a:r>
              <a:rPr lang="ja-JP" altLang="ja-JP" sz="1400" dirty="0">
                <a:latin typeface="+mn-ea"/>
              </a:rPr>
              <a:t>ある道路の断面を、一定の時間に通過できる最大</a:t>
            </a:r>
            <a:r>
              <a:rPr lang="ja-JP" altLang="en-US" sz="1400" dirty="0">
                <a:latin typeface="+mn-ea"/>
              </a:rPr>
              <a:t>交通量</a:t>
            </a:r>
            <a:endParaRPr lang="ja-JP" altLang="ja-JP" sz="1400" dirty="0">
              <a:latin typeface="+mn-ea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539552" y="1726136"/>
            <a:ext cx="3744747" cy="766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360" tIns="8890" rIns="9360" bIns="8890" numCol="1" anchor="ctr" anchorCtr="0" compatLnSpc="1">
            <a:prstTxWarp prst="textNoShape">
              <a:avLst/>
            </a:prstTxWarp>
          </a:bodyPr>
          <a:lstStyle/>
          <a:p>
            <a:pPr marL="8890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各路線区間ごとの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時間混雑度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から時間別旅行速度を算定</a:t>
            </a:r>
            <a:endParaRPr kumimoji="1" lang="ja-JP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381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91" y="2051608"/>
            <a:ext cx="7344816" cy="384761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82666" y="121292"/>
            <a:ext cx="63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平均旅行速度の推移〔対策地域〕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1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1091" y="959176"/>
            <a:ext cx="8040257" cy="4750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令和２年度は前年度と比べて上昇。平成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年度と比べて６％上昇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7566" y="1782033"/>
            <a:ext cx="53786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u="sng" dirty="0">
                <a:latin typeface="ＭＳ ゴシック" pitchFamily="49" charset="-128"/>
                <a:ea typeface="ＭＳ ゴシック" pitchFamily="49" charset="-128"/>
              </a:rPr>
              <a:t>平均旅行速度（対策地域、全幹線道路）の推移</a:t>
            </a:r>
            <a:endParaRPr kumimoji="1" lang="ja-JP" altLang="en-US" u="sng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614652" y="5950911"/>
            <a:ext cx="729401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年度以降の旅行速度算定には、平成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年度道路交通センサスを使用。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（平成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年度の旅行速度算定には、平成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を使用）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3601953" y="4070369"/>
            <a:ext cx="3096344" cy="1095421"/>
          </a:xfrm>
          <a:prstGeom prst="wedgeRectCallout">
            <a:avLst>
              <a:gd name="adj1" fmla="val -10269"/>
              <a:gd name="adj2" fmla="val -1074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/>
              <a:t>H27</a:t>
            </a:r>
            <a:r>
              <a:rPr kumimoji="1" lang="ja-JP" altLang="en-US" sz="1400" b="1" dirty="0"/>
              <a:t>→</a:t>
            </a:r>
            <a:r>
              <a:rPr kumimoji="1" lang="en-US" altLang="ja-JP" sz="1400" b="1" dirty="0"/>
              <a:t>H28</a:t>
            </a:r>
            <a:r>
              <a:rPr kumimoji="1" lang="ja-JP" altLang="en-US" sz="1400" b="1" dirty="0"/>
              <a:t>では旅行速度減少</a:t>
            </a:r>
            <a:endParaRPr kumimoji="1" lang="en-US" altLang="ja-JP" sz="1400" b="1" dirty="0"/>
          </a:p>
          <a:p>
            <a:r>
              <a:rPr kumimoji="1" lang="ja-JP" altLang="en-US" sz="1400" dirty="0"/>
              <a:t>　交通センサスデータの違い、混雑度への影響が大きい</a:t>
            </a:r>
            <a:r>
              <a:rPr lang="ja-JP" altLang="en-US" sz="1400" dirty="0"/>
              <a:t>大型系貨物</a:t>
            </a:r>
            <a:r>
              <a:rPr kumimoji="1" lang="ja-JP" altLang="en-US" sz="1400" dirty="0"/>
              <a:t>の増加が原因と考えられる。</a:t>
            </a: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7453549" y="543180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6844629" y="5431809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257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71600" y="121292"/>
            <a:ext cx="716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排出係数と旅行速度の関係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8740" y="1014665"/>
            <a:ext cx="51120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旅行速度が遅いと排出係数は大きくなる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5704" y="1702649"/>
            <a:ext cx="5328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>
                <a:latin typeface="+mn-ea"/>
              </a:rPr>
              <a:t>普通貨物車の</a:t>
            </a:r>
            <a:r>
              <a:rPr lang="en-US" altLang="ja-JP" u="sng" dirty="0">
                <a:latin typeface="+mn-ea"/>
              </a:rPr>
              <a:t>NO</a:t>
            </a:r>
            <a:r>
              <a:rPr lang="ja-JP" altLang="en-US" u="sng" dirty="0">
                <a:latin typeface="+mn-ea"/>
              </a:rPr>
              <a:t>ｘ排出係数（令和２年度・大阪府内）</a:t>
            </a:r>
            <a:endParaRPr lang="en-US" altLang="ja-JP" u="sng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39958" y="6089797"/>
            <a:ext cx="2665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旅行速度</a:t>
            </a:r>
            <a:endParaRPr lang="en-US" altLang="ja-JP" sz="2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71600" y="2996952"/>
            <a:ext cx="543739" cy="1800200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排出係数</a:t>
            </a:r>
            <a:endParaRPr lang="en-US" altLang="ja-JP" sz="2400" dirty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784" y="2355032"/>
            <a:ext cx="6000000" cy="3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2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テキスト ボックス 2"/>
          <p:cNvSpPr txBox="1">
            <a:spLocks noChangeArrowheads="1"/>
          </p:cNvSpPr>
          <p:nvPr/>
        </p:nvSpPr>
        <p:spPr bwMode="auto">
          <a:xfrm>
            <a:off x="237693" y="2516517"/>
            <a:ext cx="1764000" cy="226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+mn-ea"/>
                <a:cs typeface="ＭＳ Ｐゴシック" pitchFamily="50" charset="-128"/>
              </a:rPr>
              <a:t>　交通量（</a:t>
            </a:r>
            <a:r>
              <a:rPr lang="en-US" altLang="ja-JP" sz="1600" b="1" dirty="0">
                <a:latin typeface="+mn-ea"/>
                <a:cs typeface="ＭＳ Ｐゴシック" pitchFamily="50" charset="-128"/>
              </a:rPr>
              <a:t>H27</a:t>
            </a:r>
            <a:r>
              <a:rPr lang="ja-JP" altLang="en-US" sz="1600" b="1" dirty="0">
                <a:latin typeface="+mn-ea"/>
                <a:cs typeface="ＭＳ Ｐゴシック" pitchFamily="50" charset="-128"/>
              </a:rPr>
              <a:t>）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平成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27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区間別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車種別］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［平日休日別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時刻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③自動車走行量：算定方法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0"/>
            <a:ext cx="52159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5122" name="Picture 2" descr="自動車走行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87232"/>
            <a:ext cx="2376000" cy="178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60152" y="980728"/>
            <a:ext cx="4311848" cy="1152128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③</a:t>
            </a:r>
            <a:r>
              <a:rPr kumimoji="1" lang="ja-JP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自動車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走行量（台･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何台の自動車が何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走ったか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88900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（区間別交通量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×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区間別道路延長）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" name="スライド番号プレースホルダー 1"/>
          <p:cNvSpPr txBox="1">
            <a:spLocks/>
          </p:cNvSpPr>
          <p:nvPr/>
        </p:nvSpPr>
        <p:spPr>
          <a:xfrm>
            <a:off x="8738120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39" name="テキスト ボックス 2"/>
          <p:cNvSpPr txBox="1">
            <a:spLocks noChangeArrowheads="1"/>
          </p:cNvSpPr>
          <p:nvPr/>
        </p:nvSpPr>
        <p:spPr bwMode="auto">
          <a:xfrm>
            <a:off x="327165" y="4149080"/>
            <a:ext cx="158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b="1" kern="100" dirty="0">
                <a:effectLst/>
                <a:latin typeface="+mn-ea"/>
                <a:cs typeface="Times New Roman"/>
              </a:rPr>
              <a:t>27</a:t>
            </a:r>
            <a:r>
              <a:rPr lang="ja-JP" sz="1400" b="1" kern="100" dirty="0">
                <a:effectLst/>
                <a:latin typeface="+mn-ea"/>
                <a:cs typeface="Times New Roman"/>
              </a:rPr>
              <a:t>年度</a:t>
            </a:r>
          </a:p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+mn-ea"/>
                <a:cs typeface="Times New Roman"/>
              </a:rPr>
              <a:t>道路交通センサス</a:t>
            </a:r>
          </a:p>
        </p:txBody>
      </p:sp>
      <p:sp>
        <p:nvSpPr>
          <p:cNvPr id="44" name="AutoShape 76"/>
          <p:cNvSpPr>
            <a:spLocks noChangeArrowheads="1"/>
          </p:cNvSpPr>
          <p:nvPr/>
        </p:nvSpPr>
        <p:spPr bwMode="auto">
          <a:xfrm>
            <a:off x="179720" y="4869160"/>
            <a:ext cx="1872000" cy="728764"/>
          </a:xfrm>
          <a:prstGeom prst="wedgeRoundRectCallout">
            <a:avLst>
              <a:gd name="adj1" fmla="val -16286"/>
              <a:gd name="adj2" fmla="val -88936"/>
              <a:gd name="adj3" fmla="val 16667"/>
            </a:avLst>
          </a:prstGeom>
          <a:solidFill>
            <a:srgbClr val="FFFFFF"/>
          </a:solidFill>
          <a:ln w="6350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5040" tIns="6120" rIns="5040" bIns="61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・基本調査区間</a:t>
            </a:r>
          </a:p>
          <a:p>
            <a:pPr indent="114300"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 </a:t>
            </a:r>
            <a:r>
              <a:rPr lang="ja-JP" sz="1400" kern="100" dirty="0">
                <a:effectLst/>
                <a:latin typeface="+mn-ea"/>
                <a:cs typeface="Times New Roman"/>
              </a:rPr>
              <a:t>約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3</a:t>
            </a:r>
            <a:r>
              <a:rPr lang="en-US" sz="1400" kern="100" dirty="0">
                <a:effectLst/>
                <a:latin typeface="+mn-ea"/>
                <a:cs typeface="Times New Roman"/>
              </a:rPr>
              <a:t>,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200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区間収録</a:t>
            </a: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・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5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年に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1</a:t>
            </a:r>
            <a:r>
              <a:rPr lang="ja-JP" sz="1400" kern="100" dirty="0">
                <a:effectLst/>
                <a:latin typeface="+mn-ea"/>
                <a:cs typeface="Times New Roman"/>
              </a:rPr>
              <a:t>回程度調査</a:t>
            </a:r>
          </a:p>
        </p:txBody>
      </p:sp>
      <p:sp>
        <p:nvSpPr>
          <p:cNvPr id="47" name="テキスト ボックス 2"/>
          <p:cNvSpPr txBox="1">
            <a:spLocks noChangeArrowheads="1"/>
          </p:cNvSpPr>
          <p:nvPr/>
        </p:nvSpPr>
        <p:spPr bwMode="auto">
          <a:xfrm>
            <a:off x="5868144" y="4058942"/>
            <a:ext cx="1440160" cy="50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区間別道路延長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2014324" y="3598430"/>
            <a:ext cx="554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utoShape 3"/>
          <p:cNvSpPr>
            <a:spLocks noChangeShapeType="1"/>
          </p:cNvSpPr>
          <p:nvPr/>
        </p:nvSpPr>
        <p:spPr bwMode="auto">
          <a:xfrm flipV="1">
            <a:off x="3063853" y="3598430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48" name="テキスト ボックス 2"/>
          <p:cNvSpPr txBox="1">
            <a:spLocks noChangeArrowheads="1"/>
          </p:cNvSpPr>
          <p:nvPr/>
        </p:nvSpPr>
        <p:spPr bwMode="auto">
          <a:xfrm>
            <a:off x="4283968" y="2501280"/>
            <a:ext cx="1440000" cy="226800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ja-JP" sz="1600" b="1" kern="100" dirty="0">
                <a:latin typeface="+mn-ea"/>
                <a:cs typeface="Times New Roman"/>
              </a:rPr>
              <a:t>交通量</a:t>
            </a:r>
            <a:r>
              <a:rPr lang="ja-JP" altLang="en-US" sz="1600" b="1" kern="100" dirty="0">
                <a:latin typeface="+mn-ea"/>
                <a:cs typeface="Times New Roman"/>
              </a:rPr>
              <a:t>（</a:t>
            </a:r>
            <a:r>
              <a:rPr lang="en-US" altLang="ja-JP" sz="1600" b="1" kern="100" dirty="0">
                <a:latin typeface="+mn-ea"/>
                <a:cs typeface="Times New Roman"/>
              </a:rPr>
              <a:t>R2</a:t>
            </a:r>
            <a:r>
              <a:rPr lang="ja-JP" altLang="en-US" sz="1600" b="1" kern="100" dirty="0">
                <a:latin typeface="+mn-ea"/>
                <a:cs typeface="Times New Roman"/>
              </a:rPr>
              <a:t>）</a:t>
            </a:r>
            <a:endParaRPr lang="ja-JP" altLang="ja-JP" sz="1600" b="1" kern="100" dirty="0"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+mn-ea"/>
                <a:cs typeface="Times New Roman"/>
              </a:rPr>
              <a:t>令和２</a:t>
            </a:r>
            <a:r>
              <a:rPr lang="ja-JP" sz="1600" kern="100" dirty="0">
                <a:effectLst/>
                <a:latin typeface="+mn-ea"/>
                <a:cs typeface="Times New Roman"/>
              </a:rPr>
              <a:t>年度</a:t>
            </a:r>
            <a:endParaRPr lang="en-US" altLang="ja-JP" sz="1600" kern="100" dirty="0">
              <a:effectLst/>
              <a:latin typeface="+mn-ea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[8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車種別］</a:t>
            </a:r>
            <a:endParaRPr lang="en-US" altLang="ja-JP" sz="1600" dirty="0">
              <a:latin typeface="+mn-ea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+mn-ea"/>
                <a:cs typeface="Times New Roman" pitchFamily="18" charset="0"/>
              </a:rPr>
              <a:t>［平日休日別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時刻別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</p:txBody>
      </p:sp>
      <p:sp>
        <p:nvSpPr>
          <p:cNvPr id="55" name="AutoShape 3"/>
          <p:cNvSpPr>
            <a:spLocks noChangeShapeType="1"/>
          </p:cNvSpPr>
          <p:nvPr/>
        </p:nvSpPr>
        <p:spPr bwMode="auto">
          <a:xfrm flipV="1">
            <a:off x="6588224" y="3598430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56" name="テキスト ボックス 2"/>
          <p:cNvSpPr txBox="1">
            <a:spLocks noChangeArrowheads="1"/>
          </p:cNvSpPr>
          <p:nvPr/>
        </p:nvSpPr>
        <p:spPr bwMode="auto">
          <a:xfrm>
            <a:off x="7596488" y="2501280"/>
            <a:ext cx="1368000" cy="2268000"/>
          </a:xfrm>
          <a:prstGeom prst="rect">
            <a:avLst/>
          </a:prstGeom>
          <a:solidFill>
            <a:srgbClr val="FFFF99"/>
          </a:solidFill>
          <a:ln w="19050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en-US" sz="1600" b="1" kern="100" dirty="0">
                <a:latin typeface="+mn-ea"/>
                <a:cs typeface="Times New Roman"/>
              </a:rPr>
              <a:t>走行</a:t>
            </a:r>
            <a:r>
              <a:rPr lang="ja-JP" altLang="ja-JP" sz="1600" b="1" kern="100" dirty="0">
                <a:latin typeface="+mn-ea"/>
                <a:cs typeface="Times New Roman"/>
              </a:rPr>
              <a:t>量</a:t>
            </a:r>
            <a:r>
              <a:rPr lang="ja-JP" altLang="en-US" sz="1600" b="1" kern="100" dirty="0">
                <a:latin typeface="+mn-ea"/>
                <a:cs typeface="Times New Roman"/>
              </a:rPr>
              <a:t>（</a:t>
            </a:r>
            <a:r>
              <a:rPr lang="en-US" altLang="ja-JP" sz="1600" b="1" kern="100" dirty="0">
                <a:latin typeface="+mn-ea"/>
                <a:cs typeface="Times New Roman"/>
              </a:rPr>
              <a:t>R2</a:t>
            </a:r>
            <a:r>
              <a:rPr lang="ja-JP" altLang="en-US" sz="1600" b="1" kern="100" dirty="0">
                <a:latin typeface="+mn-ea"/>
                <a:cs typeface="Times New Roman"/>
              </a:rPr>
              <a:t>）</a:t>
            </a:r>
            <a:endParaRPr lang="ja-JP" altLang="ja-JP" sz="1600" b="1" kern="100" dirty="0"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+mn-ea"/>
                <a:cs typeface="Times New Roman"/>
              </a:rPr>
              <a:t>令和２</a:t>
            </a:r>
            <a:r>
              <a:rPr lang="ja-JP" sz="1600" kern="100" dirty="0">
                <a:effectLst/>
                <a:latin typeface="+mn-ea"/>
                <a:cs typeface="Times New Roman"/>
              </a:rPr>
              <a:t>年度</a:t>
            </a:r>
            <a:endParaRPr lang="en-US" altLang="ja-JP" sz="1600" kern="100" dirty="0">
              <a:effectLst/>
              <a:latin typeface="+mn-ea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+mn-ea"/>
                <a:cs typeface="Times New Roman" pitchFamily="18" charset="0"/>
              </a:rPr>
              <a:t>]</a:t>
            </a:r>
            <a:endParaRPr lang="en-US" altLang="ja-JP" sz="1600" dirty="0">
              <a:latin typeface="+mn-ea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+mn-ea"/>
                <a:cs typeface="Times New Roman" pitchFamily="18" charset="0"/>
              </a:rPr>
              <a:t>[8</a:t>
            </a:r>
            <a:r>
              <a:rPr lang="ja-JP" altLang="en-US" sz="1600" dirty="0">
                <a:latin typeface="+mn-ea"/>
                <a:cs typeface="Times New Roman" pitchFamily="18" charset="0"/>
              </a:rPr>
              <a:t>車種別］</a:t>
            </a:r>
            <a:endParaRPr lang="en-US" altLang="ja-JP" sz="1600" dirty="0">
              <a:latin typeface="+mn-ea"/>
              <a:cs typeface="Times New Roman" pitchFamily="18" charset="0"/>
            </a:endParaRPr>
          </a:p>
        </p:txBody>
      </p:sp>
      <p:sp>
        <p:nvSpPr>
          <p:cNvPr id="51" name="テキスト ボックス 2"/>
          <p:cNvSpPr txBox="1">
            <a:spLocks noChangeArrowheads="1"/>
          </p:cNvSpPr>
          <p:nvPr/>
        </p:nvSpPr>
        <p:spPr bwMode="auto">
          <a:xfrm>
            <a:off x="2116666" y="4013448"/>
            <a:ext cx="2052000" cy="144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</a:t>
            </a:r>
            <a:r>
              <a:rPr lang="ja-JP" altLang="en-US" sz="1400" kern="100" dirty="0">
                <a:latin typeface="+mn-ea"/>
                <a:cs typeface="Times New Roman"/>
              </a:rPr>
              <a:t>８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車種への配分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・車種構成比率の補正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effectLst/>
                <a:latin typeface="+mn-ea"/>
                <a:cs typeface="Times New Roman"/>
              </a:rPr>
              <a:t>・</a:t>
            </a:r>
            <a:r>
              <a:rPr lang="ja-JP" sz="1400" kern="100" dirty="0">
                <a:effectLst/>
                <a:latin typeface="+mn-ea"/>
                <a:cs typeface="Times New Roman"/>
              </a:rPr>
              <a:t>高速道路、一般道路の交通量伸び率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（</a:t>
            </a:r>
            <a:r>
              <a:rPr lang="ja-JP" altLang="en-US" sz="1400" kern="100" dirty="0">
                <a:latin typeface="+mn-ea"/>
                <a:cs typeface="Times New Roman"/>
              </a:rPr>
              <a:t>トラフィックカウンターの通過車両台数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から算出）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309701" y="5589240"/>
            <a:ext cx="7970787" cy="74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※細街路</a:t>
            </a:r>
            <a:r>
              <a:rPr lang="ja-JP" altLang="en-US" sz="1400" kern="100" dirty="0">
                <a:latin typeface="+mn-ea"/>
                <a:cs typeface="Times New Roman"/>
              </a:rPr>
              <a:t>（道路交通センサスの対象となる幹線道路以外の道路（住宅街の生活道路など）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）の走行量</a:t>
            </a:r>
            <a:r>
              <a:rPr lang="ja-JP" sz="1400" kern="100" dirty="0">
                <a:effectLst/>
                <a:latin typeface="+mn-ea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算定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260946" y="6177428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F33C02F-26F6-4C4C-9360-2A823E4850D4}"/>
              </a:ext>
            </a:extLst>
          </p:cNvPr>
          <p:cNvSpPr/>
          <p:nvPr/>
        </p:nvSpPr>
        <p:spPr>
          <a:xfrm>
            <a:off x="333165" y="6509590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</p:spTree>
    <p:extLst>
      <p:ext uri="{BB962C8B-B14F-4D97-AF65-F5344CB8AC3E}">
        <p14:creationId xmlns:p14="http://schemas.microsoft.com/office/powerpoint/2010/main" val="294097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323" y="1656112"/>
            <a:ext cx="9129527" cy="418783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46154" y="121292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年間走行量の推移〔対策地域〕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026" y="706993"/>
            <a:ext cx="8332942" cy="7734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・令和２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年度は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平成</a:t>
            </a:r>
            <a:r>
              <a:rPr kumimoji="1"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と比べて約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11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％減少。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前年度より約５％減。（令和２年度はコロナの影響により乗用系の走行量が特に減少）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38993" y="5760875"/>
            <a:ext cx="597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342049" y="6037874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757322" y="2242326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7053989" y="5345023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5" name="テキスト ボックス 2"/>
          <p:cNvSpPr txBox="1">
            <a:spLocks noChangeArrowheads="1"/>
          </p:cNvSpPr>
          <p:nvPr/>
        </p:nvSpPr>
        <p:spPr bwMode="auto">
          <a:xfrm>
            <a:off x="7509107" y="5333706"/>
            <a:ext cx="910237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指標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497440" y="204840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4439225" y="1671629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3321177" y="204840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225582" y="1671629"/>
            <a:ext cx="118411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H22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4350586" y="1990757"/>
            <a:ext cx="0" cy="3171721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7581D33-BCF2-417F-946A-963AA3B6F40E}"/>
              </a:ext>
            </a:extLst>
          </p:cNvPr>
          <p:cNvSpPr/>
          <p:nvPr/>
        </p:nvSpPr>
        <p:spPr>
          <a:xfrm>
            <a:off x="421059" y="6360165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7596336" y="2242326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763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43415"/>
              </p:ext>
            </p:extLst>
          </p:nvPr>
        </p:nvGraphicFramePr>
        <p:xfrm>
          <a:off x="217104" y="1537338"/>
          <a:ext cx="8707115" cy="4703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4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1631342902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2388481347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4019384911"/>
                    </a:ext>
                  </a:extLst>
                </a:gridCol>
                <a:gridCol w="522314">
                  <a:extLst>
                    <a:ext uri="{9D8B030D-6E8A-4147-A177-3AD203B41FA5}">
                      <a16:colId xmlns:a16="http://schemas.microsoft.com/office/drawing/2014/main" val="1850660057"/>
                    </a:ext>
                  </a:extLst>
                </a:gridCol>
                <a:gridCol w="6096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3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52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車種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H21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H23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H24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H25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H26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H27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H28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H29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H30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R2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H27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（指標）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</a:rPr>
                        <a:t>R2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>
                          <a:effectLst/>
                        </a:rPr>
                        <a:t>（指標）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1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乗用系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軽乗用車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3,180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3,090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3,470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3,820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3,980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4,070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4,360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4,230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3,080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3,060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乗用車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15,910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15,430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14,840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14,410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14,170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14,010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13,870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13,590</a:t>
                      </a:r>
                      <a:r>
                        <a:rPr lang="en-US" altLang="ja-JP" sz="1400" i="0" u="none" strike="noStrike" dirty="0">
                          <a:effectLst/>
                        </a:rPr>
                        <a:t>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13,520</a:t>
                      </a:r>
                      <a:r>
                        <a:rPr lang="en-US" altLang="ja-JP" sz="1400" i="0" u="none" strike="noStrike" dirty="0">
                          <a:effectLst/>
                        </a:rPr>
                        <a:t>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13,610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15,350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15,270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バス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300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300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小型貨物系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軽貨物車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2,320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2,320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2,570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2,560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2,550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2,590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2,430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2,290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2,260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</a:t>
                      </a:r>
                      <a:r>
                        <a:rPr lang="ja-JP" altLang="en-US" sz="1200" b="1" u="none" strike="noStrike" spc="-150" dirty="0">
                          <a:effectLst/>
                        </a:rPr>
                        <a:t>小型貨物車</a:t>
                      </a:r>
                      <a:endParaRPr lang="ja-JP" altLang="en-US" sz="1200" b="1" i="0" u="none" strike="noStrike" spc="-150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1,270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1,260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1,010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1,060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1,030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1,040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1,250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1,230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貨客車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1,860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1,850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1,680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1,660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1,700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1,830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1,800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大型貨物系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</a:t>
                      </a:r>
                      <a:r>
                        <a:rPr lang="ja-JP" altLang="en-US" sz="1200" b="1" u="none" strike="noStrike" spc="-150" dirty="0">
                          <a:effectLst/>
                        </a:rPr>
                        <a:t>普通貨物車</a:t>
                      </a:r>
                      <a:endParaRPr lang="ja-JP" altLang="en-US" sz="1200" b="1" i="0" u="none" strike="noStrike" spc="-150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2,850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2,780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2,770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2,670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2,730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2,630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2,750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2,760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2,740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13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200" b="1" u="none" strike="noStrike" dirty="0">
                          <a:effectLst/>
                        </a:rPr>
                        <a:t> 特種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(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殊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)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車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930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>
                          <a:effectLst/>
                        </a:rPr>
                        <a:t>910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860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910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1,040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1,110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980 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900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900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ja-JP" altLang="en-US" sz="1600" b="0" u="none" strike="noStrike" dirty="0">
                          <a:effectLst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28,620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27,950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27,650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27,800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27,420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27,460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27,590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27,390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27,090 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26,750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25,370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i="0" u="none" strike="noStrike" dirty="0">
                          <a:effectLst/>
                        </a:rPr>
                        <a:t>27,750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400" b="1" i="0" u="none" strike="noStrike" dirty="0">
                          <a:effectLst/>
                        </a:rPr>
                        <a:t>27,560 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46154" y="121292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年間走行量の推移〔</a:t>
            </a:r>
            <a:r>
              <a:rPr lang="en-US" altLang="ja-JP" sz="2400" dirty="0"/>
              <a:t> </a:t>
            </a:r>
            <a:r>
              <a:rPr lang="ja-JP" altLang="en-US" sz="2400" dirty="0"/>
              <a:t>８車種別・</a:t>
            </a:r>
            <a:r>
              <a:rPr lang="ja-JP" altLang="ja-JP" sz="2400" dirty="0"/>
              <a:t>対策地域〕</a:t>
            </a:r>
            <a:r>
              <a:rPr lang="ja-JP" altLang="en-US" sz="2400" dirty="0"/>
              <a:t>　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32440" y="6448251"/>
            <a:ext cx="57606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736" y="710272"/>
            <a:ext cx="8889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・長期的には車種全体では減少傾向。車種別では、バスや特種車が近年増加。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・令和２年度は乗用車や普通貨物車が減少。一方、軽貨物車、バス、特種車が横ばい</a:t>
            </a:r>
            <a:endParaRPr lang="en-US" altLang="ja-JP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35496" y="6368198"/>
            <a:ext cx="8496944" cy="34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just"/>
            <a:r>
              <a:rPr lang="en-US" altLang="ja-JP" sz="1400" kern="100" dirty="0"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latin typeface="+mn-ea"/>
                <a:cs typeface="Times New Roman"/>
              </a:rPr>
              <a:t>斜字（赤字）は平成</a:t>
            </a:r>
            <a:r>
              <a:rPr lang="en-US" altLang="ja-JP" sz="1400" kern="100" dirty="0"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latin typeface="+mn-ea"/>
                <a:cs typeface="Times New Roman"/>
              </a:rPr>
              <a:t>年度より走行量が増加した車種。黄色マーカーは</a:t>
            </a:r>
            <a:r>
              <a:rPr lang="en-US" altLang="ja-JP" sz="1400" kern="100" dirty="0">
                <a:latin typeface="+mn-ea"/>
                <a:cs typeface="Times New Roman"/>
              </a:rPr>
              <a:t>R2</a:t>
            </a:r>
            <a:r>
              <a:rPr lang="ja-JP" altLang="en-US" sz="1400" kern="100" dirty="0">
                <a:latin typeface="+mn-ea"/>
                <a:cs typeface="Times New Roman"/>
              </a:rPr>
              <a:t>指標より大きい車種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7482980" y="1231338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200" kern="100" dirty="0">
                <a:latin typeface="+mn-ea"/>
                <a:cs typeface="Times New Roman"/>
              </a:rPr>
              <a:t>台キロ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80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51566" y="92264"/>
            <a:ext cx="684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特種（殊）車の</a:t>
            </a:r>
            <a:r>
              <a:rPr lang="ja-JP" altLang="ja-JP" sz="2400" dirty="0"/>
              <a:t>保有台数</a:t>
            </a:r>
            <a:r>
              <a:rPr lang="ja-JP" altLang="en-US" sz="2400" dirty="0"/>
              <a:t>（大阪府）</a:t>
            </a:r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433561" y="6453336"/>
            <a:ext cx="674943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494927" y="6504126"/>
            <a:ext cx="69847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/>
              <a:t>諸分類別自動車保有車両数（（一財）自動車検査登録情報協会）をもとに大阪府作成</a:t>
            </a:r>
            <a:endParaRPr lang="ja-JP" altLang="ja-JP" sz="11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55957"/>
              </p:ext>
            </p:extLst>
          </p:nvPr>
        </p:nvGraphicFramePr>
        <p:xfrm>
          <a:off x="163859" y="1377673"/>
          <a:ext cx="8692110" cy="515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379157405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1741007168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2633684911"/>
                    </a:ext>
                  </a:extLst>
                </a:gridCol>
                <a:gridCol w="581377">
                  <a:extLst>
                    <a:ext uri="{9D8B030D-6E8A-4147-A177-3AD203B41FA5}">
                      <a16:colId xmlns:a16="http://schemas.microsoft.com/office/drawing/2014/main" val="990841746"/>
                    </a:ext>
                  </a:extLst>
                </a:gridCol>
              </a:tblGrid>
              <a:tr h="376506">
                <a:tc gridSpan="3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H21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H22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H23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H24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H25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H26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H27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H28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u="none" strike="noStrike" dirty="0">
                          <a:effectLst/>
                          <a:latin typeface="+mn-lt"/>
                          <a:ea typeface="+mn-ea"/>
                        </a:rPr>
                        <a:t>H29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H30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R2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5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spc="600" dirty="0">
                          <a:effectLst/>
                          <a:latin typeface="+mn-ea"/>
                          <a:ea typeface="+mn-ea"/>
                        </a:rPr>
                        <a:t>特種車</a:t>
                      </a:r>
                      <a:endParaRPr lang="ja-JP" altLang="en-US" sz="1400" b="1" i="0" u="none" strike="noStrike" spc="6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貨物輸送車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 冷蔵冷凍車</a:t>
                      </a:r>
                      <a:endParaRPr lang="ja-JP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16,417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16,789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16,953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17,255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17,651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18,047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18,597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19,154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塵芥車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4,250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4,256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4,355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4,430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4,671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4,778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4,924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5,031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spc="-150" dirty="0">
                          <a:effectLst/>
                          <a:latin typeface="+mn-ea"/>
                          <a:ea typeface="+mn-ea"/>
                        </a:rPr>
                        <a:t> ｺﾝｸﾘｰﾄﾐｷｻｰ車</a:t>
                      </a:r>
                      <a:endParaRPr lang="ja-JP" altLang="en-US" sz="1400" b="1" i="0" u="none" strike="noStrike" spc="-15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2,391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2,226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2,165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2,135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2,113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2,135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2,149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2,170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b="1" u="none" strike="noStrike" spc="-150" dirty="0">
                          <a:effectLst/>
                          <a:latin typeface="+mn-ea"/>
                          <a:ea typeface="+mn-ea"/>
                        </a:rPr>
                        <a:t>石油類タンク車</a:t>
                      </a:r>
                      <a:endParaRPr lang="ja-JP" altLang="en-US" sz="1400" b="1" i="0" u="none" strike="noStrike" spc="-15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2,089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2,044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2,034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2,028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2,026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2,030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2,055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化学工業車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1,020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1,021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1,016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1,035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3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 その他用途車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2,502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2,478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2,448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2,452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2,438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2,428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2,382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28,662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28,809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28,992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29,324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29,936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30,436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31,144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31,827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非貨物輸送車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24,417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24,167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24,309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24,623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25,169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25,813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26,363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27,088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その他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+mn-ea"/>
                          <a:ea typeface="+mn-ea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53,101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52,996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53,319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53,966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55,124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56,268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57,524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58,933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0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大型特殊車</a:t>
                      </a:r>
                      <a:r>
                        <a:rPr lang="ja-JP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b="1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計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12,463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12,322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12,207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  <a:latin typeface="+mn-lt"/>
                          <a:ea typeface="+mn-ea"/>
                        </a:rPr>
                        <a:t>12,235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12,247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lt"/>
                          <a:ea typeface="+mn-ea"/>
                        </a:rPr>
                        <a:t>12,238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0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特種（殊）車</a:t>
                      </a:r>
                      <a:r>
                        <a:rPr lang="ja-JP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計</a:t>
                      </a:r>
                      <a:endParaRPr lang="zh-TW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65,564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65,318</a:t>
                      </a:r>
                      <a:endParaRPr lang="en-US" altLang="ja-JP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65,551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66,173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67,359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68,515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69,760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71,171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8433561" y="1153287"/>
            <a:ext cx="60911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latin typeface="+mn-ea"/>
                <a:cs typeface="Times New Roman"/>
              </a:rPr>
              <a:t>台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200" kern="100" dirty="0">
              <a:latin typeface="+mn-ea"/>
              <a:cs typeface="Times New Roman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1520" y="662732"/>
            <a:ext cx="8764115" cy="684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・令和２年度は平成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年度と比べて、全体では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％増加、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冷蔵冷凍車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22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％増加</a:t>
            </a:r>
            <a:endParaRPr lang="en-US" altLang="ja-JP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・冷蔵冷凍車の割合（令和２年度）は、全体の</a:t>
            </a:r>
            <a:r>
              <a:rPr kumimoji="1" lang="en-US" altLang="ja-JP" dirty="0">
                <a:latin typeface="ＭＳ ゴシック" pitchFamily="49" charset="-128"/>
                <a:ea typeface="ＭＳ ゴシック" pitchFamily="49" charset="-128"/>
              </a:rPr>
              <a:t>26</a:t>
            </a:r>
            <a:r>
              <a:rPr kumimoji="1" lang="ja-JP" altLang="en-US" dirty="0">
                <a:latin typeface="ＭＳ ゴシック" pitchFamily="49" charset="-128"/>
                <a:ea typeface="ＭＳ ゴシック" pitchFamily="49" charset="-128"/>
              </a:rPr>
              <a:t>％を占める。</a:t>
            </a:r>
          </a:p>
        </p:txBody>
      </p:sp>
    </p:spTree>
    <p:extLst>
      <p:ext uri="{BB962C8B-B14F-4D97-AF65-F5344CB8AC3E}">
        <p14:creationId xmlns:p14="http://schemas.microsoft.com/office/powerpoint/2010/main" val="3037702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E6A6CA5B-87A3-413B-8AF0-0A35C15B2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39628"/>
            <a:ext cx="3740388" cy="228086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8884906-375B-44F1-AF48-34214215A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33" y="1353906"/>
            <a:ext cx="3756067" cy="2316611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70858" y="121186"/>
            <a:ext cx="684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走行量の増減要因と考えられる社会指標</a:t>
            </a:r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604447" y="6453336"/>
            <a:ext cx="504057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55067" y="608489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日本政府観光局及び観光庁資料をもとに大阪府作成</a:t>
            </a:r>
            <a:endParaRPr lang="ja-JP" altLang="ja-JP" sz="1000" dirty="0"/>
          </a:p>
        </p:txBody>
      </p:sp>
      <p:sp>
        <p:nvSpPr>
          <p:cNvPr id="4" name="正方形/長方形 3"/>
          <p:cNvSpPr/>
          <p:nvPr/>
        </p:nvSpPr>
        <p:spPr>
          <a:xfrm>
            <a:off x="3460" y="688885"/>
            <a:ext cx="56486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（１）宅配便取扱個数の推移（全国）</a:t>
            </a: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令和２年度は前年度比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12%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増、平成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年度比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54%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増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2055" y="2882819"/>
            <a:ext cx="1835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国土交通省資料をもとに</a:t>
            </a:r>
            <a:endParaRPr lang="en-US" altLang="ja-JP" sz="1000" dirty="0"/>
          </a:p>
          <a:p>
            <a:r>
              <a:rPr lang="ja-JP" altLang="en-US" sz="1000" dirty="0"/>
              <a:t>大阪府作成</a:t>
            </a:r>
            <a:endParaRPr lang="ja-JP" altLang="ja-JP" sz="1000" dirty="0"/>
          </a:p>
        </p:txBody>
      </p:sp>
      <p:sp>
        <p:nvSpPr>
          <p:cNvPr id="13" name="四角形吹き出し 12"/>
          <p:cNvSpPr/>
          <p:nvPr/>
        </p:nvSpPr>
        <p:spPr>
          <a:xfrm>
            <a:off x="1700533" y="1477806"/>
            <a:ext cx="1478942" cy="465702"/>
          </a:xfrm>
          <a:prstGeom prst="wedgeRectCallout">
            <a:avLst>
              <a:gd name="adj1" fmla="val 89533"/>
              <a:gd name="adj2" fmla="val -12701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でネット通販の需要拡大</a:t>
            </a:r>
          </a:p>
        </p:txBody>
      </p:sp>
      <p:sp>
        <p:nvSpPr>
          <p:cNvPr id="14" name="四角形吹き出し 13"/>
          <p:cNvSpPr/>
          <p:nvPr/>
        </p:nvSpPr>
        <p:spPr>
          <a:xfrm>
            <a:off x="900265" y="4866377"/>
            <a:ext cx="1583503" cy="552607"/>
          </a:xfrm>
          <a:prstGeom prst="wedgeRectCallout">
            <a:avLst>
              <a:gd name="adj1" fmla="val 46308"/>
              <a:gd name="adj2" fmla="val 77113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バスの走行量の増加への影響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3917" y="3791780"/>
            <a:ext cx="4819697" cy="84054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（２）来阪外国人旅行者数の推移</a:t>
            </a: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令和元年は平成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年の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7.2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倍。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令和２年度はコロナ影響で大幅減少が予想される。</a:t>
            </a:r>
          </a:p>
          <a:p>
            <a:pPr marL="635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5"/>
          <a:srcRect l="5018"/>
          <a:stretch/>
        </p:blipFill>
        <p:spPr>
          <a:xfrm>
            <a:off x="4835172" y="1819870"/>
            <a:ext cx="4020796" cy="2933526"/>
          </a:xfrm>
          <a:prstGeom prst="rect">
            <a:avLst/>
          </a:prstGeom>
        </p:spPr>
      </p:pic>
      <p:sp>
        <p:nvSpPr>
          <p:cNvPr id="17" name="四角形吹き出し 16"/>
          <p:cNvSpPr/>
          <p:nvPr/>
        </p:nvSpPr>
        <p:spPr>
          <a:xfrm>
            <a:off x="6265431" y="3332049"/>
            <a:ext cx="1194654" cy="465702"/>
          </a:xfrm>
          <a:prstGeom prst="wedgeRectCallout">
            <a:avLst>
              <a:gd name="adj1" fmla="val 95336"/>
              <a:gd name="adj2" fmla="val 840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バス乗車率が大幅低下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885647" y="771243"/>
            <a:ext cx="3970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（参考）積載率または乗車率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令和２年度はバスの乗車率低下が顕著、普通貨物車の積載率が前年度より上昇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19" name="四角形吹き出し 18"/>
          <p:cNvSpPr/>
          <p:nvPr/>
        </p:nvSpPr>
        <p:spPr>
          <a:xfrm>
            <a:off x="6261817" y="1889318"/>
            <a:ext cx="1302666" cy="465702"/>
          </a:xfrm>
          <a:prstGeom prst="wedgeRectCallout">
            <a:avLst>
              <a:gd name="adj1" fmla="val 82602"/>
              <a:gd name="adj2" fmla="val 113684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普通貨物車の積載率が上昇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5631" y="4878518"/>
            <a:ext cx="3099877" cy="7054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924004" y="5801009"/>
            <a:ext cx="424422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「自動車輸送統計年報総括表</a:t>
            </a:r>
            <a:r>
              <a:rPr lang="ja-JP" altLang="en-US" sz="1000" dirty="0"/>
              <a:t>（近畿圏）」</a:t>
            </a:r>
            <a:r>
              <a:rPr lang="zh-TW" altLang="en-US" sz="1000" dirty="0"/>
              <a:t>（国土交通省）</a:t>
            </a:r>
            <a:r>
              <a:rPr lang="ja-JP" altLang="en-US" sz="1000" dirty="0"/>
              <a:t>をもとに大阪府作成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4694753" y="771243"/>
            <a:ext cx="0" cy="5713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06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道路交通センサスの使用データ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460432" y="6448251"/>
            <a:ext cx="64807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7504" y="599183"/>
            <a:ext cx="8424936" cy="13080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■道路交通センサス</a:t>
            </a:r>
            <a:endParaRPr lang="en-US" altLang="ja-JP" kern="100" dirty="0">
              <a:latin typeface="+mn-ea"/>
              <a:cs typeface="Times New Roman"/>
            </a:endParaRPr>
          </a:p>
          <a:p>
            <a:pPr marL="1079500" indent="-1079500"/>
            <a:r>
              <a:rPr lang="en-US" altLang="ja-JP" sz="1400" kern="100" dirty="0">
                <a:latin typeface="+mn-ea"/>
                <a:cs typeface="Times New Roman"/>
              </a:rPr>
              <a:t>【</a:t>
            </a:r>
            <a:r>
              <a:rPr lang="ja-JP" altLang="en-US" sz="1400" kern="100" dirty="0">
                <a:latin typeface="+mn-ea"/>
                <a:cs typeface="Times New Roman"/>
              </a:rPr>
              <a:t>目　 的</a:t>
            </a:r>
            <a:r>
              <a:rPr lang="en-US" altLang="ja-JP" sz="1400" kern="100" dirty="0">
                <a:latin typeface="+mn-ea"/>
                <a:cs typeface="Times New Roman"/>
              </a:rPr>
              <a:t>】</a:t>
            </a:r>
            <a:r>
              <a:rPr lang="ja-JP" altLang="en-US" sz="1400" kern="100" dirty="0">
                <a:latin typeface="+mn-ea"/>
                <a:cs typeface="Times New Roman"/>
              </a:rPr>
              <a:t>　道路における交通量、旅行速度及び道路状況などを調査し、道路の計画、建設、維持修繕、管理などについての基礎資料を得ること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079500" indent="-1079500"/>
            <a:r>
              <a:rPr lang="en-US" altLang="ja-JP" sz="1400" kern="100" dirty="0">
                <a:latin typeface="+mn-ea"/>
                <a:cs typeface="Times New Roman"/>
              </a:rPr>
              <a:t>【</a:t>
            </a:r>
            <a:r>
              <a:rPr lang="ja-JP" altLang="en-US" sz="1400" kern="100" dirty="0">
                <a:latin typeface="+mn-ea"/>
                <a:cs typeface="Times New Roman"/>
              </a:rPr>
              <a:t>実施者</a:t>
            </a:r>
            <a:r>
              <a:rPr lang="en-US" altLang="ja-JP" sz="1400" kern="100" dirty="0">
                <a:latin typeface="+mn-ea"/>
                <a:cs typeface="Times New Roman"/>
              </a:rPr>
              <a:t>】</a:t>
            </a:r>
            <a:r>
              <a:rPr lang="ja-JP" altLang="en-US" sz="1400" kern="100" dirty="0">
                <a:latin typeface="+mn-ea"/>
                <a:cs typeface="Times New Roman"/>
              </a:rPr>
              <a:t>　国土交通省、都道府県、政令指定都市及び高速道路会社等の関係機関が連携し、</a:t>
            </a:r>
            <a:r>
              <a:rPr lang="en-US" altLang="ja-JP" sz="1400" kern="100" dirty="0">
                <a:latin typeface="+mn-ea"/>
                <a:cs typeface="Times New Roman"/>
              </a:rPr>
              <a:t>5</a:t>
            </a:r>
            <a:r>
              <a:rPr lang="ja-JP" altLang="en-US" sz="1400" kern="100" dirty="0">
                <a:latin typeface="+mn-ea"/>
                <a:cs typeface="Times New Roman"/>
              </a:rPr>
              <a:t>年ごとに実施（・・・、平成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年度、平成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年度）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7504" y="2323162"/>
            <a:ext cx="9001000" cy="11541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■道路交通センサスの使用データ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kern="100" dirty="0">
                <a:latin typeface="+mn-ea"/>
                <a:cs typeface="Times New Roman"/>
              </a:rPr>
              <a:t>「走行量（交通量</a:t>
            </a:r>
            <a:r>
              <a:rPr lang="en-US" altLang="ja-JP" kern="100" dirty="0">
                <a:latin typeface="+mn-ea"/>
                <a:cs typeface="Times New Roman"/>
              </a:rPr>
              <a:t>×</a:t>
            </a:r>
            <a:r>
              <a:rPr lang="ja-JP" altLang="en-US" kern="100" dirty="0">
                <a:latin typeface="+mn-ea"/>
                <a:cs typeface="Times New Roman"/>
              </a:rPr>
              <a:t>道路延長）」及び「旅行速度」の算定に道路交通センサスのデータを使用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・平成</a:t>
            </a:r>
            <a:r>
              <a:rPr lang="en-US" altLang="ja-JP" sz="1400" kern="100" dirty="0"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年度分    ： 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年度センサスデータ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・平成</a:t>
            </a:r>
            <a:r>
              <a:rPr lang="en-US" altLang="ja-JP" sz="1400" kern="100" dirty="0"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latin typeface="+mn-ea"/>
                <a:cs typeface="Times New Roman"/>
              </a:rPr>
              <a:t>年度以降　　　 ： 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年度センサスデータ</a:t>
            </a:r>
            <a:endParaRPr lang="en-US" altLang="ja-JP" sz="1400" kern="100" dirty="0">
              <a:latin typeface="+mn-ea"/>
              <a:cs typeface="Times New Roman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3659662"/>
            <a:ext cx="8748464" cy="28931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kern="100" dirty="0">
                <a:latin typeface="+mn-ea"/>
                <a:cs typeface="Times New Roman"/>
              </a:rPr>
              <a:t>■使用データの違いによる算定結果への影響</a:t>
            </a:r>
            <a:endParaRPr lang="en-US" altLang="ja-JP" kern="100" dirty="0">
              <a:latin typeface="+mn-ea"/>
              <a:cs typeface="Times New Roman"/>
            </a:endParaRPr>
          </a:p>
          <a:p>
            <a:r>
              <a:rPr lang="ja-JP" altLang="en-US" kern="100" dirty="0">
                <a:latin typeface="+mn-ea"/>
                <a:cs typeface="Times New Roman"/>
              </a:rPr>
              <a:t>［各年度の車種別交通量］＝［センサスの車種別交通量］</a:t>
            </a:r>
            <a:r>
              <a:rPr lang="en-US" altLang="ja-JP" kern="100" dirty="0">
                <a:latin typeface="+mn-ea"/>
                <a:cs typeface="Times New Roman"/>
              </a:rPr>
              <a:t>×</a:t>
            </a:r>
            <a:r>
              <a:rPr lang="ja-JP" altLang="en-US" kern="100" dirty="0">
                <a:latin typeface="+mn-ea"/>
                <a:cs typeface="Times New Roman"/>
              </a:rPr>
              <a:t>［交通量データの伸び率］</a:t>
            </a:r>
            <a:endParaRPr lang="en-US" altLang="ja-JP" kern="100" dirty="0">
              <a:latin typeface="+mn-ea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 　（例）平成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年度交通量＝平成</a:t>
            </a:r>
            <a:r>
              <a:rPr lang="en-US" altLang="ja-JP" sz="1400" kern="100" dirty="0"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年度センサス交通量</a:t>
            </a:r>
            <a:r>
              <a:rPr lang="en-US" altLang="ja-JP" sz="1400" kern="100" dirty="0">
                <a:latin typeface="+mn-ea"/>
                <a:cs typeface="Times New Roman"/>
              </a:rPr>
              <a:t>×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H22</a:t>
            </a:r>
            <a:r>
              <a:rPr lang="ja-JP" altLang="en-US" sz="1400" kern="100" dirty="0">
                <a:latin typeface="+mn-ea"/>
                <a:cs typeface="Times New Roman"/>
              </a:rPr>
              <a:t>→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交通量伸び率）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r>
              <a:rPr lang="ja-JP" altLang="en-US" sz="1400" kern="100" dirty="0">
                <a:latin typeface="+mn-ea"/>
                <a:cs typeface="Times New Roman"/>
              </a:rPr>
              <a:t>　　　 　平成</a:t>
            </a:r>
            <a:r>
              <a:rPr lang="en-US" altLang="ja-JP" sz="1400" kern="100" dirty="0"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latin typeface="+mn-ea"/>
                <a:cs typeface="Times New Roman"/>
              </a:rPr>
              <a:t>年度交通量＝平成</a:t>
            </a:r>
            <a:r>
              <a:rPr lang="en-US" altLang="ja-JP" sz="1400" kern="100" dirty="0"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latin typeface="+mn-ea"/>
                <a:cs typeface="Times New Roman"/>
              </a:rPr>
              <a:t>年度センサス交通量</a:t>
            </a:r>
            <a:r>
              <a:rPr lang="en-US" altLang="ja-JP" sz="1400" kern="100" dirty="0">
                <a:latin typeface="+mn-ea"/>
                <a:cs typeface="Times New Roman"/>
              </a:rPr>
              <a:t>×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→</a:t>
            </a:r>
            <a:r>
              <a:rPr lang="en-US" altLang="ja-JP" sz="1400" kern="100" dirty="0">
                <a:latin typeface="+mn-ea"/>
                <a:cs typeface="Times New Roman"/>
              </a:rPr>
              <a:t>H28</a:t>
            </a:r>
            <a:r>
              <a:rPr lang="ja-JP" altLang="en-US" sz="1400" kern="100" dirty="0">
                <a:latin typeface="+mn-ea"/>
                <a:cs typeface="Times New Roman"/>
              </a:rPr>
              <a:t>交通量伸び率）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612900" indent="-1612900">
              <a:spcBef>
                <a:spcPts val="600"/>
              </a:spcBef>
            </a:pPr>
            <a:endParaRPr lang="en-US" altLang="ja-JP" sz="1400" kern="100" dirty="0">
              <a:latin typeface="+mn-ea"/>
              <a:cs typeface="Times New Roman"/>
            </a:endParaRPr>
          </a:p>
          <a:p>
            <a:pPr marL="2154238" indent="-2154238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　</a:t>
            </a:r>
            <a:r>
              <a:rPr lang="en-US" altLang="ja-JP" sz="1400" kern="100" dirty="0"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latin typeface="+mn-ea"/>
                <a:cs typeface="Times New Roman"/>
              </a:rPr>
              <a:t>交通量データの伸び率： 道路管理者の交通量データ（全車種合計台数）から算定。</a:t>
            </a:r>
            <a:r>
              <a:rPr lang="ja-JP" altLang="en-US" sz="1400" u="sng" kern="100" dirty="0">
                <a:latin typeface="+mn-ea"/>
                <a:cs typeface="Times New Roman"/>
              </a:rPr>
              <a:t>車種別ではないため、全車種で同じ伸び率を使用。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879600" indent="-1866900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 　 センサス交通量： </a:t>
            </a:r>
            <a:r>
              <a:rPr lang="ja-JP" altLang="en-US" sz="1400" u="sng" kern="100" dirty="0">
                <a:latin typeface="+mn-ea"/>
                <a:cs typeface="Times New Roman"/>
              </a:rPr>
              <a:t>車種別の交通量</a:t>
            </a: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kern="100" dirty="0">
                <a:latin typeface="+mn-ea"/>
                <a:cs typeface="Times New Roman"/>
              </a:rPr>
              <a:t>H22</a:t>
            </a:r>
            <a:r>
              <a:rPr lang="ja-JP" altLang="en-US" sz="1400" kern="100" dirty="0" err="1">
                <a:latin typeface="+mn-ea"/>
                <a:cs typeface="Times New Roman"/>
              </a:rPr>
              <a:t>、</a:t>
            </a:r>
            <a:r>
              <a:rPr lang="en-US" altLang="ja-JP" sz="1400" kern="100" dirty="0">
                <a:latin typeface="+mn-ea"/>
                <a:cs typeface="Times New Roman"/>
              </a:rPr>
              <a:t>H27</a:t>
            </a:r>
            <a:r>
              <a:rPr lang="ja-JP" altLang="en-US" sz="1400" kern="100" dirty="0">
                <a:latin typeface="+mn-ea"/>
                <a:cs typeface="Times New Roman"/>
              </a:rPr>
              <a:t>センサスは大型車、小型車の</a:t>
            </a:r>
            <a:r>
              <a:rPr lang="en-US" altLang="ja-JP" sz="1400" kern="100" dirty="0">
                <a:latin typeface="+mn-ea"/>
                <a:cs typeface="Times New Roman"/>
              </a:rPr>
              <a:t>2</a:t>
            </a:r>
            <a:r>
              <a:rPr lang="ja-JP" altLang="en-US" sz="1400" kern="100" dirty="0">
                <a:latin typeface="+mn-ea"/>
                <a:cs typeface="Times New Roman"/>
              </a:rPr>
              <a:t>分類）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marL="1703388" indent="-1703388">
              <a:spcBef>
                <a:spcPts val="600"/>
              </a:spcBef>
            </a:pPr>
            <a:r>
              <a:rPr lang="ja-JP" altLang="en-US" sz="1400" kern="100" dirty="0">
                <a:latin typeface="+mn-ea"/>
                <a:cs typeface="Times New Roman"/>
              </a:rPr>
              <a:t>　                          ⇒「交通量データの伸び率」は車種別ではないため、</a:t>
            </a:r>
            <a:r>
              <a:rPr lang="ja-JP" altLang="en-US" sz="1400" u="sng" kern="100" dirty="0">
                <a:latin typeface="+mn-ea"/>
                <a:cs typeface="Times New Roman"/>
              </a:rPr>
              <a:t>異なるセンサスデータを用いると、「算定した車種別交通量」に差異が出る。</a:t>
            </a:r>
            <a:endParaRPr lang="en-US" altLang="ja-JP" sz="1400" u="sng" kern="100" dirty="0">
              <a:latin typeface="+mn-ea"/>
              <a:cs typeface="Times New Roman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92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537EC1-6052-4E38-8918-DE7EDF7A4DA3}"/>
              </a:ext>
            </a:extLst>
          </p:cNvPr>
          <p:cNvSpPr/>
          <p:nvPr/>
        </p:nvSpPr>
        <p:spPr>
          <a:xfrm>
            <a:off x="1080003" y="1833047"/>
            <a:ext cx="680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※令和２年度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道路交通センサス</a:t>
            </a:r>
            <a:r>
              <a:rPr lang="ja-JP" altLang="ja-JP" sz="1400" kern="100" dirty="0">
                <a:solidFill>
                  <a:srgbClr val="FF0000"/>
                </a:solidFill>
                <a:latin typeface="+mn-ea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　（令和３年度実施予定）</a:t>
            </a:r>
          </a:p>
        </p:txBody>
      </p:sp>
    </p:spTree>
    <p:extLst>
      <p:ext uri="{BB962C8B-B14F-4D97-AF65-F5344CB8AC3E}">
        <p14:creationId xmlns:p14="http://schemas.microsoft.com/office/powerpoint/2010/main" val="1085760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331640" y="9181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冷機時の排出量算定の流れ（保有台数をもとに推計）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460432" y="6448251"/>
            <a:ext cx="648072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922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＜参考＞</a:t>
            </a:r>
            <a:endParaRPr kumimoji="1"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47" y="705961"/>
            <a:ext cx="5412750" cy="36190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2767459"/>
            <a:ext cx="3452137" cy="175481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710" y="4656692"/>
            <a:ext cx="7130493" cy="1657143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140747" y="1870047"/>
            <a:ext cx="1584176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2807804" y="1840879"/>
            <a:ext cx="1584176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500787" y="4614300"/>
            <a:ext cx="2448272" cy="43204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0112" y="754078"/>
            <a:ext cx="3240360" cy="180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6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384" y="1835365"/>
            <a:ext cx="8427433" cy="352380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96144" y="129995"/>
            <a:ext cx="651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n-ea"/>
              </a:rPr>
              <a:t>NOx</a:t>
            </a:r>
            <a:r>
              <a:rPr lang="ja-JP" altLang="ja-JP" sz="2400" dirty="0">
                <a:latin typeface="+mn-ea"/>
              </a:rPr>
              <a:t>排出量の推移〔対策地域〕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436096" y="3080238"/>
            <a:ext cx="504056" cy="36428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8040" y="776604"/>
            <a:ext cx="8180870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年度に令和２年度の目標を達成。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令和２年度は平成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年度と比べて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52%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減少。令和元年度と比べ減少。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31840" y="5813667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9447" y="5583652"/>
            <a:ext cx="849594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/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323527" y="6085129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32240" y="335386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速報値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812360" y="2997237"/>
            <a:ext cx="549323" cy="3600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314252" y="6390280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令和２年度の数値</a:t>
            </a:r>
            <a:r>
              <a:rPr lang="ja-JP" altLang="en-US" sz="1400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については一部のデータ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に昨年度データを使用しているため速報値としている</a:t>
            </a:r>
            <a:endParaRPr lang="en-US" altLang="ja-JP" sz="1400" kern="100" dirty="0">
              <a:solidFill>
                <a:srgbClr val="FF0000"/>
              </a:solidFill>
              <a:effectLst/>
              <a:latin typeface="+mn-ea"/>
              <a:cs typeface="Times New Roman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187624" y="2422394"/>
            <a:ext cx="6084168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6516216" y="2422394"/>
            <a:ext cx="216024" cy="10049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2"/>
          <p:cNvSpPr txBox="1">
            <a:spLocks noChangeArrowheads="1"/>
          </p:cNvSpPr>
          <p:nvPr/>
        </p:nvSpPr>
        <p:spPr bwMode="auto">
          <a:xfrm>
            <a:off x="6125972" y="2000503"/>
            <a:ext cx="996512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52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％減</a:t>
            </a:r>
            <a:endParaRPr lang="en-US" altLang="ja-JP" sz="1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794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42" y="1827857"/>
            <a:ext cx="8394587" cy="344761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59632" y="121292"/>
            <a:ext cx="6616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n-ea"/>
              </a:rPr>
              <a:t>PM</a:t>
            </a:r>
            <a:r>
              <a:rPr lang="ja-JP" altLang="ja-JP" sz="2400" dirty="0">
                <a:latin typeface="+mn-ea"/>
              </a:rPr>
              <a:t>排出量の推移〔対策地域〕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80" y="857892"/>
            <a:ext cx="8244408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26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年度に令和２年度の目標を達成。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・令和２年度は平成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年度と比べて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49%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減少。令和元年度と比べ減少。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15816" y="5825462"/>
            <a:ext cx="6984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（注）</a:t>
            </a:r>
            <a:r>
              <a:rPr lang="ja-JP" altLang="ja-JP" sz="1200" dirty="0"/>
              <a:t>四捨五入の関係で車種別の</a:t>
            </a:r>
            <a:r>
              <a:rPr lang="ja-JP" altLang="en-US" sz="1200" dirty="0"/>
              <a:t>合計値</a:t>
            </a:r>
            <a:r>
              <a:rPr lang="ja-JP" altLang="ja-JP" sz="1200" dirty="0"/>
              <a:t>と</a:t>
            </a:r>
            <a:r>
              <a:rPr lang="ja-JP" altLang="en-US" sz="1200" dirty="0"/>
              <a:t>全車種の</a:t>
            </a:r>
            <a:r>
              <a:rPr lang="ja-JP" altLang="ja-JP" sz="1200" dirty="0"/>
              <a:t>合計値が一致しない場合がある。</a:t>
            </a: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207899" y="6090827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+mn-ea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+mn-ea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+mn-ea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666" y="5518719"/>
            <a:ext cx="87484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99892" y="2776294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23720" y="325139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速報値</a:t>
            </a: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9670" y="6356192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※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令和２年度の数値</a:t>
            </a:r>
            <a:r>
              <a:rPr lang="ja-JP" altLang="en-US" sz="1400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については一部のデータ</a:t>
            </a:r>
            <a:r>
              <a:rPr lang="ja-JP" altLang="en-US" sz="1400" kern="100" dirty="0">
                <a:solidFill>
                  <a:srgbClr val="FF0000"/>
                </a:solidFill>
                <a:latin typeface="+mn-ea"/>
                <a:cs typeface="Times New Roman"/>
              </a:rPr>
              <a:t>に昨年度データを使用しているため速報値としている</a:t>
            </a:r>
            <a:endParaRPr lang="en-US" altLang="ja-JP" sz="1400" kern="100" dirty="0">
              <a:solidFill>
                <a:srgbClr val="FF0000"/>
              </a:solidFill>
              <a:effectLst/>
              <a:latin typeface="+mn-ea"/>
              <a:cs typeface="Times New Roman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740352" y="2704064"/>
            <a:ext cx="504056" cy="372616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1187624" y="2422394"/>
            <a:ext cx="6084168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下矢印 19"/>
          <p:cNvSpPr/>
          <p:nvPr/>
        </p:nvSpPr>
        <p:spPr>
          <a:xfrm>
            <a:off x="6491710" y="2422394"/>
            <a:ext cx="216024" cy="852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6101466" y="2047017"/>
            <a:ext cx="996512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49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％減</a:t>
            </a:r>
            <a:endParaRPr lang="en-US" altLang="ja-JP" sz="1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190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2121390"/>
            <a:ext cx="4304962" cy="353349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41" y="1827720"/>
            <a:ext cx="4482245" cy="362753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-2604" y="121292"/>
            <a:ext cx="928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>
                <a:latin typeface="+mn-ea"/>
              </a:rPr>
              <a:t>自動車</a:t>
            </a:r>
            <a:r>
              <a:rPr lang="en-US" altLang="ja-JP" sz="2400" dirty="0">
                <a:latin typeface="+mn-ea"/>
              </a:rPr>
              <a:t>NOx</a:t>
            </a:r>
            <a:r>
              <a:rPr lang="ja-JP" altLang="en-US" sz="2400" dirty="0">
                <a:latin typeface="+mn-ea"/>
              </a:rPr>
              <a:t>・</a:t>
            </a:r>
            <a:r>
              <a:rPr lang="en-US" altLang="ja-JP" sz="2400" dirty="0">
                <a:latin typeface="+mn-ea"/>
              </a:rPr>
              <a:t>PM</a:t>
            </a:r>
            <a:r>
              <a:rPr lang="ja-JP" altLang="ja-JP" sz="2400" dirty="0">
                <a:latin typeface="+mn-ea"/>
              </a:rPr>
              <a:t>排出量の</a:t>
            </a:r>
            <a:r>
              <a:rPr lang="ja-JP" altLang="en-US" sz="2400" dirty="0">
                <a:latin typeface="+mn-ea"/>
              </a:rPr>
              <a:t>車種別割合</a:t>
            </a:r>
            <a:r>
              <a:rPr lang="ja-JP" altLang="ja-JP" sz="2400" dirty="0">
                <a:latin typeface="+mn-ea"/>
              </a:rPr>
              <a:t>〔</a:t>
            </a:r>
            <a:r>
              <a:rPr lang="ja-JP" altLang="en-US" sz="2400" dirty="0">
                <a:latin typeface="+mn-ea"/>
              </a:rPr>
              <a:t>令和２年度・</a:t>
            </a:r>
            <a:r>
              <a:rPr lang="ja-JP" altLang="ja-JP" sz="2400" dirty="0">
                <a:latin typeface="+mn-ea"/>
              </a:rPr>
              <a:t>対策地域〕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504056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719" y="1749595"/>
            <a:ext cx="25380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u="sng" dirty="0">
                <a:latin typeface="+mn-ea"/>
              </a:rPr>
              <a:t>NOx</a:t>
            </a:r>
            <a:r>
              <a:rPr lang="ja-JP" altLang="en-US" sz="1600" u="sng" dirty="0">
                <a:latin typeface="+mn-ea"/>
              </a:rPr>
              <a:t>排出量</a:t>
            </a:r>
            <a:endParaRPr lang="ja-JP" altLang="ja-JP" sz="1600" u="sng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59404" y="1732746"/>
            <a:ext cx="25380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u="sng" dirty="0">
                <a:latin typeface="+mn-ea"/>
              </a:rPr>
              <a:t>PM</a:t>
            </a:r>
            <a:r>
              <a:rPr lang="ja-JP" altLang="en-US" sz="1600" u="sng" dirty="0">
                <a:latin typeface="+mn-ea"/>
              </a:rPr>
              <a:t>排出量</a:t>
            </a:r>
            <a:endParaRPr lang="ja-JP" altLang="ja-JP" sz="1600" u="sng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793170"/>
            <a:ext cx="4104456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貨物系が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80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普通貨物車が全体の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53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％を占める</a:t>
            </a:r>
            <a:endParaRPr kumimoji="1"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32040" y="793170"/>
            <a:ext cx="3960440" cy="784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貨物系が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47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％</a:t>
            </a:r>
            <a:r>
              <a:rPr kumimoji="1"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</a:t>
            </a:r>
            <a:endParaRPr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普通貨物車が全体の</a:t>
            </a:r>
            <a:r>
              <a:rPr lang="en-US" altLang="ja-JP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25%</a:t>
            </a:r>
            <a:r>
              <a:rPr lang="ja-JP" altLang="en-US" sz="20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を占める</a:t>
            </a:r>
            <a:endParaRPr kumimoji="1" lang="en-US" altLang="ja-JP" sz="20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1" name="テキスト ボックス 33"/>
          <p:cNvSpPr txBox="1">
            <a:spLocks/>
          </p:cNvSpPr>
          <p:nvPr/>
        </p:nvSpPr>
        <p:spPr>
          <a:xfrm>
            <a:off x="106669" y="5731483"/>
            <a:ext cx="2412000" cy="6179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（乗用系）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	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軽乗用車：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5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乗用車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3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5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7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ナンバー（軽除く）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バス　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2" name="Text Box 39"/>
          <p:cNvSpPr txBox="1">
            <a:spLocks/>
          </p:cNvSpPr>
          <p:nvPr/>
        </p:nvSpPr>
        <p:spPr bwMode="auto">
          <a:xfrm>
            <a:off x="2428274" y="5704977"/>
            <a:ext cx="490848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（貨物系）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133350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軽貨物車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4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799465" indent="-666115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貨客車　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  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ナンバーの自動車のうち、座席が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列以上あるもの（軽除く）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小型貨物車：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軽、貨客車除く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)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普通貨物車：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cs typeface="Times New Roman"/>
              </a:rPr>
              <a:t>1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特種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)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車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0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8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9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+mn-ea"/>
                <a:cs typeface="Times New Roman"/>
              </a:rPr>
              <a:t>ナンバー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8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排出量の算定</a:t>
            </a:r>
            <a:r>
              <a:rPr lang="ja-JP" altLang="en-US" sz="2400" dirty="0"/>
              <a:t>方法の概要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738120" y="6448251"/>
            <a:ext cx="37038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25004" y="1396817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+mn-ea"/>
                <a:cs typeface="Times New Roman"/>
              </a:rPr>
              <a:t>暖機時</a:t>
            </a:r>
            <a:endParaRPr lang="en-US" altLang="ja-JP" sz="2400" b="1" kern="100" dirty="0">
              <a:latin typeface="+mn-ea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+mn-ea"/>
                <a:cs typeface="Times New Roman"/>
              </a:rPr>
              <a:t>（走行時）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25004" y="4565169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+mn-ea"/>
                <a:cs typeface="Times New Roman"/>
              </a:rPr>
              <a:t>冷機時</a:t>
            </a:r>
            <a:endParaRPr lang="en-US" altLang="ja-JP" sz="2400" b="1" kern="100" dirty="0">
              <a:latin typeface="+mn-ea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+mn-ea"/>
                <a:cs typeface="Times New Roman"/>
              </a:rPr>
              <a:t>（駐車場等からの発進時）</a:t>
            </a:r>
            <a:endParaRPr lang="en-US" altLang="ja-JP" sz="2000" kern="100" dirty="0">
              <a:latin typeface="+mn-ea"/>
              <a:cs typeface="Times New Roman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2225008" y="1750760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2220252" y="4925209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217528" y="1750760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2006312" y="3302944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180660" y="2270785"/>
            <a:ext cx="72008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［</a:t>
            </a:r>
            <a:r>
              <a:rPr lang="ja-JP" altLang="en-US" sz="2000" b="1" kern="100" dirty="0">
                <a:latin typeface="+mn-ea"/>
                <a:cs typeface="Times New Roman"/>
              </a:rPr>
              <a:t>①車種別排出係数（</a:t>
            </a:r>
            <a:r>
              <a:rPr lang="en-US" altLang="ja-JP" sz="2000" b="1" kern="100" dirty="0">
                <a:latin typeface="+mn-ea"/>
                <a:cs typeface="Times New Roman"/>
              </a:rPr>
              <a:t>g/</a:t>
            </a:r>
            <a:r>
              <a:rPr lang="ja-JP" altLang="en-US" sz="2000" b="1" kern="100" dirty="0">
                <a:latin typeface="+mn-ea"/>
                <a:cs typeface="Times New Roman"/>
              </a:rPr>
              <a:t>台･</a:t>
            </a:r>
            <a:r>
              <a:rPr lang="en-US" altLang="ja-JP" sz="2000" b="1" kern="100" dirty="0">
                <a:latin typeface="+mn-ea"/>
                <a:cs typeface="Times New Roman"/>
              </a:rPr>
              <a:t>km</a:t>
            </a:r>
            <a:r>
              <a:rPr lang="ja-JP" altLang="en-US" sz="2000" b="1" kern="100" dirty="0">
                <a:latin typeface="+mn-ea"/>
                <a:cs typeface="Times New Roman"/>
              </a:rPr>
              <a:t>）</a:t>
            </a:r>
            <a:r>
              <a:rPr lang="ja-JP" altLang="en-US" sz="2000" kern="100" dirty="0">
                <a:latin typeface="+mn-ea"/>
                <a:cs typeface="Times New Roman"/>
              </a:rPr>
              <a:t>］</a:t>
            </a:r>
            <a:r>
              <a:rPr lang="en-US" altLang="ja-JP" sz="2000" kern="100" dirty="0">
                <a:latin typeface="+mn-ea"/>
                <a:cs typeface="Times New Roman"/>
              </a:rPr>
              <a:t>×</a:t>
            </a:r>
            <a:r>
              <a:rPr lang="ja-JP" altLang="en-US" sz="2000" kern="100" dirty="0">
                <a:latin typeface="+mn-ea"/>
                <a:cs typeface="Times New Roman"/>
              </a:rPr>
              <a:t>［</a:t>
            </a:r>
            <a:r>
              <a:rPr lang="ja-JP" altLang="en-US" sz="2000" b="1" kern="100" dirty="0">
                <a:latin typeface="+mn-ea"/>
                <a:cs typeface="Times New Roman"/>
              </a:rPr>
              <a:t>③自動車走行量（台･ </a:t>
            </a:r>
            <a:r>
              <a:rPr lang="en-US" altLang="ja-JP" sz="2000" b="1" kern="100" dirty="0">
                <a:latin typeface="+mn-ea"/>
                <a:cs typeface="Times New Roman"/>
              </a:rPr>
              <a:t>km</a:t>
            </a:r>
            <a:r>
              <a:rPr lang="ja-JP" altLang="en-US" sz="2000" kern="100" dirty="0">
                <a:latin typeface="+mn-ea"/>
                <a:cs typeface="Times New Roman"/>
              </a:rPr>
              <a:t>） ］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39170" y="3140968"/>
            <a:ext cx="5963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速度の関数である「車種別排出係数式」に各路線の［</a:t>
            </a:r>
            <a:r>
              <a:rPr lang="ja-JP" altLang="en-US" sz="2000" b="1" dirty="0"/>
              <a:t>②</a:t>
            </a:r>
            <a:r>
              <a:rPr kumimoji="1" lang="ja-JP" altLang="en-US" sz="2000" b="1" dirty="0"/>
              <a:t>旅行速度</a:t>
            </a:r>
            <a:r>
              <a:rPr kumimoji="1" lang="ja-JP" altLang="en-US" sz="2000" b="1" dirty="0">
                <a:latin typeface="+mn-ea"/>
              </a:rPr>
              <a:t>（</a:t>
            </a:r>
            <a:r>
              <a:rPr kumimoji="1" lang="en-US" altLang="ja-JP" sz="2000" b="1" dirty="0">
                <a:latin typeface="+mn-ea"/>
              </a:rPr>
              <a:t>km/h</a:t>
            </a:r>
            <a:r>
              <a:rPr kumimoji="1" lang="ja-JP" altLang="en-US" sz="2000" b="1" dirty="0">
                <a:latin typeface="+mn-ea"/>
              </a:rPr>
              <a:t>）</a:t>
            </a:r>
            <a:r>
              <a:rPr kumimoji="1" lang="ja-JP" altLang="en-US" sz="2000" dirty="0"/>
              <a:t>］を入力</a:t>
            </a:r>
            <a:r>
              <a:rPr lang="ja-JP" altLang="en-US" sz="2000" dirty="0"/>
              <a:t>して算定</a:t>
            </a:r>
            <a:endParaRPr kumimoji="1" lang="ja-JP" altLang="en-US" sz="2000" dirty="0"/>
          </a:p>
        </p:txBody>
      </p:sp>
      <p:sp>
        <p:nvSpPr>
          <p:cNvPr id="40" name="下矢印 39"/>
          <p:cNvSpPr/>
          <p:nvPr/>
        </p:nvSpPr>
        <p:spPr>
          <a:xfrm flipV="1">
            <a:off x="3497010" y="2707475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2480" y="2924944"/>
            <a:ext cx="2016000" cy="75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kern="100" dirty="0">
                <a:latin typeface="+mn-ea"/>
                <a:cs typeface="Times New Roman"/>
              </a:rPr>
              <a:t>自動車</a:t>
            </a:r>
            <a:r>
              <a:rPr lang="en-US" altLang="ja-JP" sz="2000" kern="100" dirty="0">
                <a:latin typeface="+mn-ea"/>
                <a:cs typeface="Times New Roman"/>
              </a:rPr>
              <a:t>NOx</a:t>
            </a:r>
            <a:r>
              <a:rPr lang="ja-JP" altLang="ja-JP" sz="2000" kern="100" dirty="0">
                <a:latin typeface="+mn-ea"/>
                <a:cs typeface="Times New Roman"/>
              </a:rPr>
              <a:t>・</a:t>
            </a:r>
            <a:r>
              <a:rPr lang="en-US" altLang="ja-JP" sz="2000" kern="100" dirty="0">
                <a:latin typeface="+mn-ea"/>
                <a:cs typeface="Times New Roman"/>
              </a:rPr>
              <a:t>PM</a:t>
            </a:r>
          </a:p>
          <a:p>
            <a:pPr algn="ctr"/>
            <a:r>
              <a:rPr lang="ja-JP" altLang="ja-JP" sz="2000" kern="100" dirty="0">
                <a:latin typeface="+mn-ea"/>
                <a:cs typeface="Times New Roman"/>
              </a:rPr>
              <a:t>排出量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11760" y="5405154"/>
            <a:ext cx="63872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［車種別冷機時排出係数（</a:t>
            </a:r>
            <a:r>
              <a:rPr lang="en-US" altLang="ja-JP" sz="2000" kern="100" dirty="0">
                <a:latin typeface="+mn-ea"/>
                <a:cs typeface="Times New Roman"/>
              </a:rPr>
              <a:t>g/</a:t>
            </a:r>
            <a:r>
              <a:rPr lang="ja-JP" altLang="en-US" sz="2000" kern="100" dirty="0">
                <a:latin typeface="+mn-ea"/>
                <a:cs typeface="Times New Roman"/>
              </a:rPr>
              <a:t>回）］</a:t>
            </a:r>
            <a:r>
              <a:rPr lang="en-US" altLang="ja-JP" sz="2000" kern="100" dirty="0">
                <a:latin typeface="+mn-ea"/>
                <a:cs typeface="Times New Roman"/>
              </a:rPr>
              <a:t>×</a:t>
            </a:r>
            <a:r>
              <a:rPr lang="ja-JP" altLang="en-US" sz="2000" kern="100" dirty="0">
                <a:latin typeface="+mn-ea"/>
                <a:cs typeface="Times New Roman"/>
              </a:rPr>
              <a:t>［始動回数（回） ］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93818" y="1622351"/>
            <a:ext cx="36146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</a:t>
            </a:r>
            <a:r>
              <a:rPr lang="ja-JP" altLang="en-US" sz="2000" u="sng" kern="100" dirty="0">
                <a:latin typeface="+mn-ea"/>
                <a:cs typeface="Times New Roman"/>
              </a:rPr>
              <a:t>交通量→走行量をもとに算出</a:t>
            </a:r>
            <a:r>
              <a:rPr lang="ja-JP" altLang="en-US" sz="2000" kern="100" dirty="0">
                <a:latin typeface="+mn-ea"/>
                <a:cs typeface="Times New Roman"/>
              </a:rPr>
              <a:t>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57762" y="4738940"/>
            <a:ext cx="33621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</a:t>
            </a:r>
            <a:r>
              <a:rPr lang="ja-JP" altLang="en-US" sz="2000" u="sng" kern="100" dirty="0">
                <a:latin typeface="+mn-ea"/>
                <a:cs typeface="Times New Roman"/>
              </a:rPr>
              <a:t>保有台数</a:t>
            </a:r>
            <a:r>
              <a:rPr lang="en-US" altLang="ja-JP" sz="2000" u="sng" kern="100" dirty="0">
                <a:solidFill>
                  <a:srgbClr val="FF0000"/>
                </a:solidFill>
                <a:latin typeface="+mn-ea"/>
                <a:cs typeface="Times New Roman"/>
              </a:rPr>
              <a:t>※</a:t>
            </a:r>
            <a:r>
              <a:rPr lang="ja-JP" altLang="en-US" sz="2000" u="sng" kern="100" dirty="0">
                <a:latin typeface="+mn-ea"/>
                <a:cs typeface="Times New Roman"/>
              </a:rPr>
              <a:t>をもとに算出</a:t>
            </a:r>
            <a:r>
              <a:rPr lang="ja-JP" altLang="en-US" sz="2000" kern="100" dirty="0">
                <a:latin typeface="+mn-ea"/>
                <a:cs typeface="Times New Roman"/>
              </a:rPr>
              <a:t>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7927" y="1481620"/>
            <a:ext cx="1527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（概ね４</a:t>
            </a:r>
            <a:r>
              <a:rPr lang="en-US" altLang="ja-JP" sz="2000" kern="100" dirty="0">
                <a:latin typeface="+mn-ea"/>
                <a:cs typeface="Times New Roman"/>
              </a:rPr>
              <a:t>/</a:t>
            </a:r>
            <a:r>
              <a:rPr lang="ja-JP" altLang="en-US" sz="2000" kern="100" dirty="0">
                <a:latin typeface="+mn-ea"/>
                <a:cs typeface="Times New Roman"/>
              </a:rPr>
              <a:t>５）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8747" y="4708002"/>
            <a:ext cx="1527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+mn-ea"/>
                <a:cs typeface="Times New Roman"/>
              </a:rPr>
              <a:t>（概ね１</a:t>
            </a:r>
            <a:r>
              <a:rPr lang="en-US" altLang="ja-JP" sz="2000" kern="100" dirty="0">
                <a:latin typeface="+mn-ea"/>
                <a:cs typeface="Times New Roman"/>
              </a:rPr>
              <a:t>/</a:t>
            </a:r>
            <a:r>
              <a:rPr lang="ja-JP" altLang="en-US" sz="2000" kern="100" dirty="0">
                <a:latin typeface="+mn-ea"/>
                <a:cs typeface="Times New Roman"/>
              </a:rPr>
              <a:t>５）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45006" y="5962326"/>
            <a:ext cx="79825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kern="100" dirty="0">
                <a:solidFill>
                  <a:srgbClr val="FF0000"/>
                </a:solidFill>
                <a:latin typeface="+mn-ea"/>
                <a:cs typeface="Times New Roman"/>
              </a:rPr>
              <a:t>※</a:t>
            </a:r>
            <a:r>
              <a:rPr lang="ja-JP" altLang="en-US" sz="1600" kern="100" dirty="0">
                <a:solidFill>
                  <a:srgbClr val="FF0000"/>
                </a:solidFill>
                <a:latin typeface="+mn-ea"/>
                <a:cs typeface="Times New Roman"/>
              </a:rPr>
              <a:t>令和２年度の冷機時の排出量は、現在、当該年度の保有台数を集計中であり、前年度の保有台数データをもとに算出しているため、速報値としている。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281973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直線矢印コネクタ 34"/>
          <p:cNvCxnSpPr/>
          <p:nvPr/>
        </p:nvCxnSpPr>
        <p:spPr>
          <a:xfrm>
            <a:off x="1419427" y="3512000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1419427" y="2684048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28794" y="103599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①排出係数：算定方法</a:t>
            </a:r>
          </a:p>
        </p:txBody>
      </p:sp>
      <p:pic>
        <p:nvPicPr>
          <p:cNvPr id="12" name="Picture 4" descr="smok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4" t="3525" r="4903"/>
          <a:stretch/>
        </p:blipFill>
        <p:spPr bwMode="auto">
          <a:xfrm>
            <a:off x="6263964" y="133811"/>
            <a:ext cx="2376264" cy="184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88144" y="908720"/>
            <a:ext cx="5391968" cy="707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Aft>
                <a:spcPct val="0"/>
              </a:spcAft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①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車種別排出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係数（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g/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台･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km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）</a:t>
            </a:r>
            <a:endParaRPr kumimoji="1" lang="en-US" altLang="ja-JP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  <a:p>
            <a:pPr marL="252000" marR="0" lvl="1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台の車が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1km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走行時に排出する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NOx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・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PM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の量</a:t>
            </a:r>
            <a:endParaRPr kumimoji="1" lang="ja-JP" altLang="ja-JP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テキスト ボックス 2"/>
          <p:cNvSpPr txBox="1">
            <a:spLocks noChangeArrowheads="1"/>
          </p:cNvSpPr>
          <p:nvPr/>
        </p:nvSpPr>
        <p:spPr bwMode="auto">
          <a:xfrm>
            <a:off x="7709811" y="2324008"/>
            <a:ext cx="1332000" cy="2375984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令和２年度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8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endParaRPr kumimoji="1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速度対応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排出係数（式）</a:t>
            </a:r>
            <a:endParaRPr kumimoji="1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159427" y="3376833"/>
            <a:ext cx="1260000" cy="1323439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バス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小型貨物車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貨客車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普通貨物車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特種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(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殊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)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159427" y="2324008"/>
            <a:ext cx="1260000" cy="830997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軽乗用車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乗用車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軽貨物車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1561487" y="2324007"/>
            <a:ext cx="1908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+mn-ea"/>
                <a:cs typeface="Times New Roman" pitchFamily="18" charset="0"/>
              </a:rPr>
              <a:t>走行比率</a:t>
            </a:r>
            <a:endParaRPr lang="en-US" altLang="ja-JP" sz="1600" b="1" dirty="0">
              <a:latin typeface="+mn-ea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[8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規制区分別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重量区分別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5488019" y="2324007"/>
            <a:ext cx="2016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spc="-150" dirty="0">
                <a:latin typeface="+mn-ea"/>
                <a:cs typeface="Times New Roman" pitchFamily="18" charset="0"/>
              </a:rPr>
              <a:t>速度対応原単位式群</a:t>
            </a:r>
            <a:endParaRPr lang="en-US" altLang="ja-JP" sz="1600" b="1" spc="-150" dirty="0">
              <a:latin typeface="+mn-ea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00" b="1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[8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車種別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規制区分別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重量区分別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9" name="テキスト ボックス 2"/>
          <p:cNvSpPr txBox="1">
            <a:spLocks noChangeArrowheads="1"/>
          </p:cNvSpPr>
          <p:nvPr/>
        </p:nvSpPr>
        <p:spPr bwMode="auto">
          <a:xfrm>
            <a:off x="3518098" y="4668019"/>
            <a:ext cx="1908000" cy="1080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積載率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30" name="AutoShape 3"/>
          <p:cNvSpPr>
            <a:spLocks noChangeShapeType="1"/>
          </p:cNvSpPr>
          <p:nvPr/>
        </p:nvSpPr>
        <p:spPr bwMode="auto">
          <a:xfrm flipV="1">
            <a:off x="4372609" y="3488600"/>
            <a:ext cx="0" cy="115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/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3661890" y="3753297"/>
            <a:ext cx="1584176" cy="6985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+mn-ea"/>
                <a:cs typeface="Times New Roman" pitchFamily="18" charset="0"/>
              </a:rPr>
              <a:t>令和２年度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等価慣性重量</a:t>
            </a:r>
            <a:r>
              <a:rPr lang="en-US" altLang="ja-JP" sz="1600" kern="100" baseline="30000" dirty="0">
                <a:latin typeface="+mn-ea"/>
                <a:cs typeface="Times New Roman"/>
              </a:rPr>
              <a:t>*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1605633" y="3958002"/>
            <a:ext cx="1764000" cy="9111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sz="1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自動車交通環境影響総合調査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spc="-90" dirty="0">
                <a:effectLst/>
                <a:latin typeface="+mn-ea"/>
                <a:cs typeface="Times New Roman"/>
              </a:rPr>
              <a:t>（</a:t>
            </a:r>
            <a:r>
              <a:rPr lang="ja-JP" sz="1400" b="1" kern="100" spc="-90" dirty="0">
                <a:effectLst/>
                <a:latin typeface="+mn-ea"/>
                <a:cs typeface="Times New Roman"/>
              </a:rPr>
              <a:t>ナンバープレート調査</a:t>
            </a:r>
            <a:r>
              <a:rPr lang="ja-JP" altLang="en-US" sz="1400" kern="100" spc="-90" dirty="0">
                <a:latin typeface="+mn-ea"/>
                <a:cs typeface="Times New Roman"/>
              </a:rPr>
              <a:t>）</a:t>
            </a:r>
            <a:endParaRPr lang="ja-JP" sz="1400" kern="100" spc="-90" dirty="0">
              <a:effectLst/>
              <a:latin typeface="+mn-ea"/>
              <a:cs typeface="Times New Roman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3661890" y="5134054"/>
            <a:ext cx="1692000" cy="507711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sz="1400" kern="100" dirty="0">
              <a:effectLst/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Times New Roman"/>
              </a:rPr>
              <a:t>自動車輸送統計調査</a:t>
            </a:r>
          </a:p>
        </p:txBody>
      </p:sp>
      <p:sp>
        <p:nvSpPr>
          <p:cNvPr id="37" name="テキスト ボックス 2"/>
          <p:cNvSpPr txBox="1">
            <a:spLocks noChangeArrowheads="1"/>
          </p:cNvSpPr>
          <p:nvPr/>
        </p:nvSpPr>
        <p:spPr bwMode="auto">
          <a:xfrm>
            <a:off x="5585811" y="3966878"/>
            <a:ext cx="1836000" cy="7431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令和２年度</a:t>
            </a:r>
            <a:endParaRPr lang="ja-JP" altLang="ja-JP" sz="1400" kern="100" dirty="0"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400" kern="100" dirty="0">
                <a:latin typeface="+mn-ea"/>
                <a:cs typeface="Times New Roman"/>
              </a:rPr>
              <a:t>環境省排出原単位</a:t>
            </a:r>
            <a:r>
              <a:rPr lang="ja-JP" altLang="en-US" sz="1400" kern="100" dirty="0">
                <a:latin typeface="+mn-ea"/>
                <a:cs typeface="Times New Roman"/>
              </a:rPr>
              <a:t>調査</a:t>
            </a:r>
            <a:endParaRPr lang="en-US" altLang="ja-JP" sz="1400" kern="100" dirty="0">
              <a:latin typeface="+mn-ea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（</a:t>
            </a:r>
            <a:r>
              <a:rPr lang="en-US" altLang="ja-JP" sz="1400" b="1" kern="100" dirty="0">
                <a:latin typeface="+mn-ea"/>
                <a:cs typeface="Times New Roman"/>
              </a:rPr>
              <a:t>C/D</a:t>
            </a:r>
            <a:r>
              <a:rPr lang="ja-JP" altLang="en-US" sz="1400" b="1" kern="100" dirty="0">
                <a:latin typeface="+mn-ea"/>
                <a:cs typeface="Times New Roman"/>
              </a:rPr>
              <a:t>走行試験</a:t>
            </a:r>
            <a:r>
              <a:rPr lang="ja-JP" altLang="en-US" sz="1400" kern="100" dirty="0">
                <a:latin typeface="+mn-ea"/>
                <a:cs typeface="Times New Roman"/>
              </a:rPr>
              <a:t>）</a:t>
            </a:r>
            <a:endParaRPr lang="ja-JP" altLang="ja-JP" sz="1400" kern="100" dirty="0">
              <a:latin typeface="+mn-ea"/>
              <a:cs typeface="Times New Roman"/>
            </a:endParaRPr>
          </a:p>
        </p:txBody>
      </p:sp>
      <p:sp>
        <p:nvSpPr>
          <p:cNvPr id="41" name="スライド番号プレースホルダー 1"/>
          <p:cNvSpPr txBox="1">
            <a:spLocks/>
          </p:cNvSpPr>
          <p:nvPr/>
        </p:nvSpPr>
        <p:spPr>
          <a:xfrm>
            <a:off x="8738120" y="64482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2F8A21-8B7F-4E81-A1D6-B63D9660F4C6}" type="slidenum">
              <a:rPr lang="ja-JP" altLang="en-US" sz="1600" smtClean="0"/>
              <a:pPr/>
              <a:t>5</a:t>
            </a:fld>
            <a:endParaRPr lang="ja-JP" altLang="en-US" sz="1600" dirty="0"/>
          </a:p>
        </p:txBody>
      </p:sp>
      <p:sp>
        <p:nvSpPr>
          <p:cNvPr id="42" name="テキスト ボックス 2"/>
          <p:cNvSpPr txBox="1">
            <a:spLocks noChangeArrowheads="1"/>
          </p:cNvSpPr>
          <p:nvPr/>
        </p:nvSpPr>
        <p:spPr bwMode="auto">
          <a:xfrm>
            <a:off x="578979" y="5146274"/>
            <a:ext cx="2877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87313" indent="-87313"/>
            <a:r>
              <a:rPr lang="en-US" altLang="ja-JP" sz="1400" dirty="0"/>
              <a:t>*</a:t>
            </a:r>
            <a:r>
              <a:rPr lang="ja-JP" altLang="ja-JP" sz="1400" dirty="0"/>
              <a:t>自動車の車体重量に貨物や人員の重量を加えた重量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16427" y="5021403"/>
            <a:ext cx="19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「旅行速度」の関数</a:t>
            </a:r>
          </a:p>
        </p:txBody>
      </p:sp>
      <p:sp>
        <p:nvSpPr>
          <p:cNvPr id="45" name="下矢印 44"/>
          <p:cNvSpPr/>
          <p:nvPr/>
        </p:nvSpPr>
        <p:spPr>
          <a:xfrm flipV="1">
            <a:off x="8087811" y="4528243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</p:spTree>
    <p:extLst>
      <p:ext uri="{BB962C8B-B14F-4D97-AF65-F5344CB8AC3E}">
        <p14:creationId xmlns:p14="http://schemas.microsoft.com/office/powerpoint/2010/main" val="210088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23528" y="620688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691680" y="116632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規制区分別の走行比率（普通貨物車）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98167" y="6418390"/>
            <a:ext cx="397754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5" name="AutoShape 12"/>
          <p:cNvSpPr>
            <a:spLocks noChangeShapeType="1"/>
          </p:cNvSpPr>
          <p:nvPr/>
        </p:nvSpPr>
        <p:spPr bwMode="auto">
          <a:xfrm>
            <a:off x="1893888" y="1136650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279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12023" y="6277170"/>
            <a:ext cx="551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規制年別の構成割合（普通貨物車）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29" y="722741"/>
            <a:ext cx="83189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dirty="0">
                <a:latin typeface="+mn-ea"/>
              </a:rPr>
              <a:t>新車代替は着実に進み、最新規制車（</a:t>
            </a:r>
            <a:r>
              <a:rPr lang="en-US" altLang="ja-JP" sz="2000" dirty="0">
                <a:latin typeface="+mn-ea"/>
              </a:rPr>
              <a:t>H28</a:t>
            </a:r>
            <a:r>
              <a:rPr lang="ja-JP" altLang="en-US" sz="2000" dirty="0">
                <a:latin typeface="+mn-ea"/>
              </a:rPr>
              <a:t>規制車）が増加傾向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172" y="1136651"/>
            <a:ext cx="6555205" cy="519183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415808" y="5674316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</a:rPr>
              <a:t>令和</a:t>
            </a:r>
            <a:r>
              <a:rPr kumimoji="1" lang="en-US" altLang="ja-JP" sz="1100" dirty="0">
                <a:solidFill>
                  <a:srgbClr val="FF0000"/>
                </a:solidFill>
              </a:rPr>
              <a:t>2</a:t>
            </a:r>
            <a:r>
              <a:rPr kumimoji="1" lang="ja-JP" altLang="en-US" sz="1100" dirty="0">
                <a:solidFill>
                  <a:srgbClr val="FF0000"/>
                </a:solidFill>
              </a:rPr>
              <a:t>年度は速報値</a:t>
            </a:r>
          </a:p>
        </p:txBody>
      </p:sp>
    </p:spTree>
    <p:extLst>
      <p:ext uri="{BB962C8B-B14F-4D97-AF65-F5344CB8AC3E}">
        <p14:creationId xmlns:p14="http://schemas.microsoft.com/office/powerpoint/2010/main" val="90518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219" y="2984897"/>
            <a:ext cx="4083142" cy="186367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87624" y="121292"/>
            <a:ext cx="67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車種別</a:t>
            </a:r>
            <a:r>
              <a:rPr lang="en-US" altLang="ja-JP" sz="2400" dirty="0">
                <a:latin typeface="+mn-ea"/>
              </a:rPr>
              <a:t>NOx</a:t>
            </a:r>
            <a:r>
              <a:rPr lang="ja-JP" altLang="en-US" sz="2400" dirty="0">
                <a:latin typeface="+mn-ea"/>
              </a:rPr>
              <a:t>排出係数の推移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1836113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旅行速度</a:t>
            </a:r>
            <a:r>
              <a:rPr lang="en-US" altLang="ja-JP" sz="1600" u="sng" dirty="0">
                <a:latin typeface="+mn-ea"/>
              </a:rPr>
              <a:t>40km/h</a:t>
            </a:r>
            <a:r>
              <a:rPr lang="ja-JP" altLang="en-US" sz="1600" u="sng" dirty="0">
                <a:latin typeface="+mn-ea"/>
              </a:rPr>
              <a:t>における車種別排出係数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（乗用系、小型貨物系、大型貨物系の主な車種）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64136" y="220486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１台の車が</a:t>
            </a:r>
            <a:r>
              <a:rPr lang="en-US" altLang="ja-JP" sz="1600" u="sng" dirty="0">
                <a:latin typeface="+mn-ea"/>
              </a:rPr>
              <a:t>1km</a:t>
            </a:r>
            <a:r>
              <a:rPr lang="ja-JP" altLang="en-US" sz="1600" u="sng" dirty="0">
                <a:latin typeface="+mn-ea"/>
              </a:rPr>
              <a:t>走行時に排出する</a:t>
            </a:r>
            <a:r>
              <a:rPr lang="en-US" altLang="ja-JP" sz="1600" u="sng" dirty="0">
                <a:latin typeface="+mn-ea"/>
              </a:rPr>
              <a:t>NOx</a:t>
            </a:r>
            <a:r>
              <a:rPr lang="ja-JP" altLang="en-US" sz="1600" u="sng" dirty="0">
                <a:latin typeface="+mn-ea"/>
              </a:rPr>
              <a:t>量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（令和２年度）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52677" y="4994502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旅行速度</a:t>
            </a:r>
            <a:r>
              <a:rPr lang="en-US" altLang="ja-JP" sz="1200" dirty="0">
                <a:latin typeface="+mn-ea"/>
              </a:rPr>
              <a:t>40km/h</a:t>
            </a:r>
            <a:r>
              <a:rPr lang="ja-JP" altLang="en-US" sz="1200" dirty="0">
                <a:latin typeface="+mn-ea"/>
              </a:rPr>
              <a:t>における排出係数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5226" y="1186178"/>
            <a:ext cx="425079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排出係数は平成</a:t>
            </a:r>
            <a:r>
              <a:rPr kumimoji="1" lang="en-US" altLang="ja-JP" dirty="0">
                <a:solidFill>
                  <a:srgbClr val="FF0000"/>
                </a:solidFill>
                <a:latin typeface="+mn-ea"/>
              </a:rPr>
              <a:t>21</a:t>
            </a:r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年度から減少傾向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92080" y="1186178"/>
            <a:ext cx="345638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+mn-ea"/>
              </a:rPr>
              <a:t>普通貨物車１台からの排出量は乗用車の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161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倍</a:t>
            </a:r>
            <a:endParaRPr kumimoji="1" lang="ja-JP" altLang="en-US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146248" y="3960016"/>
            <a:ext cx="1674392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en-US" altLang="ja-JP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36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412626" y="3511684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161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51" y="2787760"/>
            <a:ext cx="4605993" cy="316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7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598" y="2936079"/>
            <a:ext cx="4288444" cy="195253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323528" y="634640"/>
            <a:ext cx="8532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71600" y="121292"/>
            <a:ext cx="716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車種別</a:t>
            </a:r>
            <a:r>
              <a:rPr lang="en-US" altLang="ja-JP" sz="2400" dirty="0">
                <a:latin typeface="+mn-ea"/>
              </a:rPr>
              <a:t>PM</a:t>
            </a:r>
            <a:r>
              <a:rPr lang="ja-JP" altLang="en-US" sz="2400" dirty="0">
                <a:latin typeface="+mn-ea"/>
              </a:rPr>
              <a:t>排出係数の推移</a:t>
            </a:r>
            <a:endParaRPr lang="ja-JP" altLang="ja-JP" sz="2400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720080" cy="365125"/>
          </a:xfrm>
        </p:spPr>
        <p:txBody>
          <a:bodyPr/>
          <a:lstStyle/>
          <a:p>
            <a:fld id="{DE2F8A21-8B7F-4E81-A1D6-B63D9660F4C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044" y="962041"/>
            <a:ext cx="47880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バス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、普通貨物車、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特種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殊</a:t>
            </a:r>
            <a:r>
              <a:rPr lang="en-US" altLang="ja-JP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車、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小型貨物車の</a:t>
            </a:r>
            <a:r>
              <a:rPr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排出係数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は減少傾向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56584" y="964577"/>
            <a:ext cx="37079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dirty="0">
                <a:solidFill>
                  <a:srgbClr val="FF0000"/>
                </a:solidFill>
                <a:latin typeface="+mn-ea"/>
              </a:rPr>
              <a:t>普通貨物車１台からの排出量は乗用車の３倍</a:t>
            </a:r>
            <a:endParaRPr kumimoji="1" lang="ja-JP" altLang="en-US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40152" y="4952201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旅行速度</a:t>
            </a:r>
            <a:r>
              <a:rPr lang="en-US" altLang="ja-JP" sz="1200" dirty="0">
                <a:latin typeface="+mn-ea"/>
              </a:rPr>
              <a:t>40km/h</a:t>
            </a:r>
            <a:r>
              <a:rPr lang="ja-JP" altLang="en-US" sz="1200" dirty="0">
                <a:latin typeface="+mn-ea"/>
              </a:rPr>
              <a:t>における排出係数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978" y="2125357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旅行速度</a:t>
            </a:r>
            <a:r>
              <a:rPr lang="en-US" altLang="ja-JP" sz="1600" u="sng" dirty="0">
                <a:latin typeface="+mn-ea"/>
              </a:rPr>
              <a:t>40km/h</a:t>
            </a:r>
            <a:r>
              <a:rPr lang="ja-JP" altLang="en-US" sz="1600" u="sng" dirty="0">
                <a:latin typeface="+mn-ea"/>
              </a:rPr>
              <a:t>における車種別排出係数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（乗用系、小型貨物系、大型貨物系の主な車種）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64136" y="220486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>
                <a:latin typeface="+mn-ea"/>
              </a:rPr>
              <a:t>１台の車が</a:t>
            </a:r>
            <a:r>
              <a:rPr lang="en-US" altLang="ja-JP" sz="1600" u="sng" dirty="0">
                <a:latin typeface="+mn-ea"/>
              </a:rPr>
              <a:t>1km</a:t>
            </a:r>
            <a:r>
              <a:rPr lang="ja-JP" altLang="en-US" sz="1600" u="sng" dirty="0">
                <a:latin typeface="+mn-ea"/>
              </a:rPr>
              <a:t>走行時に排出する</a:t>
            </a:r>
            <a:r>
              <a:rPr lang="en-US" altLang="ja-JP" sz="1600" u="sng" dirty="0">
                <a:latin typeface="+mn-ea"/>
              </a:rPr>
              <a:t>PM</a:t>
            </a:r>
            <a:r>
              <a:rPr lang="ja-JP" altLang="en-US" sz="1600" u="sng" dirty="0">
                <a:latin typeface="+mn-ea"/>
              </a:rPr>
              <a:t>量</a:t>
            </a:r>
            <a:endParaRPr lang="en-US" altLang="ja-JP" sz="1600" u="sng" dirty="0">
              <a:latin typeface="+mn-ea"/>
            </a:endParaRPr>
          </a:p>
          <a:p>
            <a:pPr algn="ctr"/>
            <a:r>
              <a:rPr lang="ja-JP" altLang="en-US" sz="1600" u="sng" dirty="0">
                <a:latin typeface="+mn-ea"/>
              </a:rPr>
              <a:t>（令和２年度）</a:t>
            </a:r>
            <a:endParaRPr lang="en-US" altLang="ja-JP" sz="1600" u="sng" dirty="0">
              <a:latin typeface="+mn-ea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324400" y="3837668"/>
            <a:ext cx="1674392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581452" y="3356632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３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44085" y="60283"/>
            <a:ext cx="179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＜暖機時＞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24" y="3068960"/>
            <a:ext cx="4634554" cy="3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10836</TotalTime>
  <Words>2769</Words>
  <PresentationFormat>画面に合わせる (4:3)</PresentationFormat>
  <Paragraphs>600</Paragraphs>
  <Slides>19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8" baseType="lpstr">
      <vt:lpstr>Meiryo UI</vt:lpstr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2021-11-16T08:54:30Z</cp:lastPrinted>
  <dcterms:created xsi:type="dcterms:W3CDTF">2015-05-08T02:07:56Z</dcterms:created>
  <dcterms:modified xsi:type="dcterms:W3CDTF">2021-11-25T03:39:54Z</dcterms:modified>
</cp:coreProperties>
</file>