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0" r:id="rId2"/>
    <p:sldId id="1259" r:id="rId3"/>
    <p:sldId id="85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7" autoAdjust="0"/>
    <p:restoredTop sz="96279" autoAdjust="0"/>
  </p:normalViewPr>
  <p:slideViewPr>
    <p:cSldViewPr snapToGrid="0">
      <p:cViewPr varScale="1">
        <p:scale>
          <a:sx n="107" d="100"/>
          <a:sy n="107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1E075-E499-4F43-B466-BAF9E007253E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7618B-7721-4068-BD5D-167AD2F05A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7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5B4F86-6DD1-4243-A4B9-91B9860561F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99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FAA14F-D4B8-4FAD-8C38-DB5B92F8CCA5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67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CE4BE-7E23-40A4-B067-B8DFE2431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98D039C-810B-40A7-BA57-8F40E91E3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551341-7CC0-45E3-ACF6-714CC0E7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B27623-96A4-4576-94F0-B33E3B953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1F26F6-8AB6-4ED8-971B-3DDAFEDA8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4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7BC96D-2A2F-421B-BEC3-D37EE45D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BA2834-6BC8-495B-8DA2-6976DA99E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5E341C-782B-4C7D-B305-3C5660627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98438-1B5A-461B-BC7A-4782EB8A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5FF31C-324A-432B-98B3-9A569A6B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62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F21264-E152-48C9-9FD3-37551175B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37880D-C242-4063-BC6D-95F5A491B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9EE2E6-E285-42C6-838F-76BC9E33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3D1DB3-1675-4A38-B1FA-08C1CFAF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1CA517-A6B7-48F9-94C5-48033ECD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34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C4B9A6-8C60-40FF-BFDE-F4E8435C8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6E87972-A038-443E-9722-FEDD886AF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D9C320-593F-4E33-B367-B0093718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08791-B999-4CEE-A411-BBEAD924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88AC6-3CCD-4E70-9F20-5CE79D7B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7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826DFD-83A2-4848-8505-A40E7116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CB28BD-3B36-4D1E-B966-3A7FA6E13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0DFB52-F60E-40A3-8DCE-8BECCD6D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379D5-822E-41E3-8101-36869ACD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D9BE4-3960-4038-94B1-359A8348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98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C8D3D7-F3AB-4F22-B6DD-864177F1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337907-4D61-40EB-8AEC-AB92D52DE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C3D71E-6EB6-4200-A03E-6E83093E9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0A33E0-7588-48B3-B5B4-B6D70E41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83F80B-A103-4BD1-99F8-8A56F7107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1B5F7A-C0B4-4226-8D65-93D17216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32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1B3BE-22F7-4CC3-AD61-69465E23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BF71AD-38CF-4EE7-8EDF-3DC7E39DE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03899C-BC1D-437F-870B-C5153732C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CFAFC0-F152-4C39-8F3C-ACABE7552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EB30E-AC71-47CE-8825-9549374D96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6D2D66-DE6A-4446-A548-84F8FC5C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33D8B2-17BA-4B7F-9C51-68B052C68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78CFF9-F489-46CE-A981-9054A8AD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86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9A1FA-4079-4E28-A8B9-ACFCF652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9906A3-A37C-46C2-83DF-2A61388B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F03C24-9230-4B6D-9130-E3BCA7E31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01F13B-8001-46E3-AB0A-41F37F47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E56128-B84C-4634-96AA-5CA86E1F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A54B6E-3E62-41A2-99D3-BECD8E96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C88C8F-5C1C-444E-85E3-46480F11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0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3B0E3D-8B68-404C-B033-DE7FA255A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FBA60A-5B6B-4726-87E8-25924F580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DCE4AE-50AC-4286-9008-F5E2B6F63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BF8A46-10B4-4E3A-B503-36184014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4930ED-F875-4B1D-8017-FB37A5110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452F74-9AEB-4599-A92C-B6470032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87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FE16E3-2AA9-40A5-8217-FC44D7337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59CC83-EECA-4430-A527-828598DB8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7468E5-81C6-4EA5-9EA9-8A17D74E4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5AAC0C-7481-4097-96BB-12298E2B3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D4ECED-2E64-42EE-A39C-C5F123C5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06C7A2-7625-4E66-A29C-1BE1F5F0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9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2DDCF65-4A44-4536-9B46-F045A825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06D853-321B-4F32-A5AB-627BF9B28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1AE080-47C2-4C23-811C-B54AC9C04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41CE-D1C1-4723-8A88-070D84570849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46F4D3-F56B-4EC7-879E-AB42E9EE7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BAD12-DCF6-4052-A32E-942B042C8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8068-B99F-4D53-9018-C36B43FE4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09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E75EF11-A4FB-40B4-B8AA-15B73D4C407D}"/>
              </a:ext>
            </a:extLst>
          </p:cNvPr>
          <p:cNvSpPr txBox="1"/>
          <p:nvPr/>
        </p:nvSpPr>
        <p:spPr>
          <a:xfrm>
            <a:off x="1" y="2826536"/>
            <a:ext cx="12191999" cy="917513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tIns="180000" bIns="180000" rtlCol="0" anchor="ctr" anchorCtr="1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/>
                <a:ea typeface="Meiryo UI"/>
                <a:cs typeface="Meiryo UI" panose="020B0604030504040204" pitchFamily="50" charset="-128"/>
              </a:rPr>
              <a:t>検討の方向性について</a:t>
            </a:r>
            <a:endParaRPr lang="zh-TW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サブタイトル 2">
            <a:extLst>
              <a:ext uri="{FF2B5EF4-FFF2-40B4-BE49-F238E27FC236}">
                <a16:creationId xmlns:a16="http://schemas.microsoft.com/office/drawing/2014/main" id="{5F65ABE8-0193-4A2C-A603-EB46ADF28442}"/>
              </a:ext>
            </a:extLst>
          </p:cNvPr>
          <p:cNvSpPr txBox="1">
            <a:spLocks/>
          </p:cNvSpPr>
          <p:nvPr/>
        </p:nvSpPr>
        <p:spPr bwMode="auto">
          <a:xfrm>
            <a:off x="10386707" y="231620"/>
            <a:ext cx="1567258" cy="42582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905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2167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</a:p>
        </p:txBody>
      </p:sp>
    </p:spTree>
    <p:extLst>
      <p:ext uri="{BB962C8B-B14F-4D97-AF65-F5344CB8AC3E}">
        <p14:creationId xmlns:p14="http://schemas.microsoft.com/office/powerpoint/2010/main" val="345076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68D1EFB-781C-4C46-9518-868439601BF5}"/>
              </a:ext>
            </a:extLst>
          </p:cNvPr>
          <p:cNvSpPr/>
          <p:nvPr/>
        </p:nvSpPr>
        <p:spPr>
          <a:xfrm>
            <a:off x="379690" y="1724180"/>
            <a:ext cx="11490673" cy="3704163"/>
          </a:xfrm>
          <a:prstGeom prst="rect">
            <a:avLst/>
          </a:prstGeom>
          <a:noFill/>
          <a:ln w="28575">
            <a:solidFill>
              <a:srgbClr val="33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150E542-4CAD-43D6-8748-3A27B413C380}"/>
              </a:ext>
            </a:extLst>
          </p:cNvPr>
          <p:cNvSpPr/>
          <p:nvPr/>
        </p:nvSpPr>
        <p:spPr>
          <a:xfrm>
            <a:off x="490992" y="2012603"/>
            <a:ext cx="11548246" cy="3247043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>
            <a:spAutoFit/>
          </a:bodyPr>
          <a:lstStyle/>
          <a:p>
            <a:pPr marL="914400" indent="-742950">
              <a:spcBef>
                <a:spcPts val="1200"/>
              </a:spcBef>
              <a:buFont typeface="+mj-lt"/>
              <a:buAutoNum type="arabicPeriod"/>
            </a:pP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「施策の基本的な方向性」に基づく各分野の施策の</a:t>
            </a:r>
            <a:endParaRPr lang="en-US" altLang="ja-JP" sz="3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87425">
              <a:spcAft>
                <a:spcPts val="3000"/>
              </a:spcAft>
            </a:pP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進捗状況を評価（中間レビュー）</a:t>
            </a:r>
            <a:endParaRPr lang="en-US" altLang="ja-JP" sz="3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914400" indent="-742950">
              <a:buFont typeface="+mj-lt"/>
              <a:buAutoNum type="arabicPeriod" startAt="2"/>
            </a:pP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社会情勢の変化による記載内容更新の検討</a:t>
            </a:r>
            <a:endParaRPr lang="en-US" altLang="ja-JP" sz="3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104900"/>
            <a:r>
              <a:rPr lang="ja-JP" altLang="en-US" sz="2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（例）「大阪の環境を取り巻く現状」</a:t>
            </a:r>
            <a:endParaRPr lang="en-US" altLang="ja-JP" sz="28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151063"/>
            <a:r>
              <a:rPr lang="ja-JP" altLang="en-US" sz="2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「ポストコロナを見据えた対応」</a:t>
            </a: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</a:t>
            </a:r>
            <a:endParaRPr lang="en-US" altLang="ja-JP" sz="3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C07750-5216-4513-AFD5-0D93BEBC8561}"/>
              </a:ext>
            </a:extLst>
          </p:cNvPr>
          <p:cNvSpPr txBox="1"/>
          <p:nvPr/>
        </p:nvSpPr>
        <p:spPr>
          <a:xfrm>
            <a:off x="0" y="-2963"/>
            <a:ext cx="12191999" cy="461665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/>
                <a:ea typeface="Meiryo UI"/>
              </a:rPr>
              <a:t>検討の方向性について</a:t>
            </a:r>
            <a:endParaRPr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75">
            <a:extLst>
              <a:ext uri="{FF2B5EF4-FFF2-40B4-BE49-F238E27FC236}">
                <a16:creationId xmlns:a16="http://schemas.microsoft.com/office/drawing/2014/main" id="{2C39C1AB-A122-47D7-986F-84B37AEF1B3D}"/>
              </a:ext>
            </a:extLst>
          </p:cNvPr>
          <p:cNvSpPr/>
          <p:nvPr/>
        </p:nvSpPr>
        <p:spPr>
          <a:xfrm>
            <a:off x="195796" y="910688"/>
            <a:ext cx="2621146" cy="5123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0AD47">
                  <a:lumMod val="50000"/>
                </a:srgbClr>
              </a:gs>
              <a:gs pos="80000">
                <a:srgbClr val="70AD47">
                  <a:lumMod val="75000"/>
                </a:srgbClr>
              </a:gs>
              <a:gs pos="100000">
                <a:srgbClr val="70AD4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76187" tIns="30475" rIns="76187" bIns="30475" anchor="ctr"/>
          <a:lstStyle/>
          <a:p>
            <a:pPr algn="ctr" defTabSz="774040"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主な検討項目</a:t>
            </a:r>
          </a:p>
        </p:txBody>
      </p:sp>
    </p:spTree>
    <p:extLst>
      <p:ext uri="{BB962C8B-B14F-4D97-AF65-F5344CB8AC3E}">
        <p14:creationId xmlns:p14="http://schemas.microsoft.com/office/powerpoint/2010/main" val="172741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4BC4EC-3D5F-41F6-8785-643DBA7CE3DD}"/>
              </a:ext>
            </a:extLst>
          </p:cNvPr>
          <p:cNvSpPr txBox="1"/>
          <p:nvPr/>
        </p:nvSpPr>
        <p:spPr>
          <a:xfrm>
            <a:off x="0" y="-2963"/>
            <a:ext cx="12191999" cy="46166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今後のスケジュール（案）について</a:t>
            </a:r>
            <a:endParaRPr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3">
            <a:extLst>
              <a:ext uri="{FF2B5EF4-FFF2-40B4-BE49-F238E27FC236}">
                <a16:creationId xmlns:a16="http://schemas.microsoft.com/office/drawing/2014/main" id="{315C060C-825B-444B-9681-0EADF0C79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16073"/>
              </p:ext>
            </p:extLst>
          </p:nvPr>
        </p:nvGraphicFramePr>
        <p:xfrm>
          <a:off x="649388" y="637626"/>
          <a:ext cx="10893220" cy="3281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15230">
                  <a:extLst>
                    <a:ext uri="{9D8B030D-6E8A-4147-A177-3AD203B41FA5}">
                      <a16:colId xmlns:a16="http://schemas.microsoft.com/office/drawing/2014/main" val="3054678429"/>
                    </a:ext>
                  </a:extLst>
                </a:gridCol>
                <a:gridCol w="8577990">
                  <a:extLst>
                    <a:ext uri="{9D8B030D-6E8A-4147-A177-3AD203B41FA5}">
                      <a16:colId xmlns:a16="http://schemas.microsoft.com/office/drawing/2014/main" val="1403942717"/>
                    </a:ext>
                  </a:extLst>
                </a:gridCol>
              </a:tblGrid>
              <a:tr h="4734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開催時期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>
                          <a:effectLst/>
                        </a:rPr>
                        <a:t>審議事項</a:t>
                      </a:r>
                      <a:endParaRPr lang="zh-CN" altLang="en-US" sz="24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1778398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kumimoji="1" lang="en-US" altLang="ja-JP" sz="2400" b="1" dirty="0"/>
                        <a:t>2025</a:t>
                      </a:r>
                      <a:r>
                        <a:rPr kumimoji="1" lang="ja-JP" altLang="en-US" sz="2400" b="1" dirty="0"/>
                        <a:t>年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　２～３月頃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>
                          <a:effectLst/>
                        </a:rPr>
                        <a:t>第１回　各分野の進捗状況、国内外･府の状況、論点整理</a:t>
                      </a:r>
                      <a:endParaRPr lang="zh-CN" altLang="en-US" sz="24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843346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　４～６月頃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>
                          <a:effectLst/>
                        </a:rPr>
                        <a:t>第２回　改定すべき事項・骨子案の検討</a:t>
                      </a:r>
                      <a:endParaRPr lang="zh-CN" altLang="en-US" sz="24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8334587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　７～９月頃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>
                          <a:effectLst/>
                        </a:rPr>
                        <a:t>第３回　部会報告案とりまとめ</a:t>
                      </a:r>
                      <a:endParaRPr lang="en-US" altLang="ja-JP" sz="24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249158"/>
                  </a:ext>
                </a:extLst>
              </a:tr>
            </a:tbl>
          </a:graphicData>
        </a:graphic>
      </p:graphicFrame>
      <p:sp>
        <p:nvSpPr>
          <p:cNvPr id="6" name="下矢印 99">
            <a:extLst>
              <a:ext uri="{FF2B5EF4-FFF2-40B4-BE49-F238E27FC236}">
                <a16:creationId xmlns:a16="http://schemas.microsoft.com/office/drawing/2014/main" id="{8E18109A-DCF5-470A-B1B7-D0654CD4C773}"/>
              </a:ext>
            </a:extLst>
          </p:cNvPr>
          <p:cNvSpPr/>
          <p:nvPr/>
        </p:nvSpPr>
        <p:spPr>
          <a:xfrm>
            <a:off x="890841" y="3996772"/>
            <a:ext cx="1867599" cy="41976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528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6127AF-2C20-4793-9797-D571D7DE5377}"/>
              </a:ext>
            </a:extLst>
          </p:cNvPr>
          <p:cNvSpPr txBox="1"/>
          <p:nvPr/>
        </p:nvSpPr>
        <p:spPr>
          <a:xfrm>
            <a:off x="649389" y="4507703"/>
            <a:ext cx="74278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必要に応じて第４回部会を開催し、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月頃に環境審議会へ部会報告を行い、答申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C2B6B4-F40F-41D5-8FE8-4219D52DDCF9}"/>
              </a:ext>
            </a:extLst>
          </p:cNvPr>
          <p:cNvSpPr txBox="1"/>
          <p:nvPr/>
        </p:nvSpPr>
        <p:spPr>
          <a:xfrm>
            <a:off x="649388" y="5896215"/>
            <a:ext cx="67450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年１月頃　改定計画案作成・パブコメ実施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年３月頃　改定計画の公表</a:t>
            </a:r>
          </a:p>
        </p:txBody>
      </p:sp>
      <p:sp>
        <p:nvSpPr>
          <p:cNvPr id="12" name="下矢印 99">
            <a:extLst>
              <a:ext uri="{FF2B5EF4-FFF2-40B4-BE49-F238E27FC236}">
                <a16:creationId xmlns:a16="http://schemas.microsoft.com/office/drawing/2014/main" id="{8134A529-6FF7-4856-A96B-1EB338A3F648}"/>
              </a:ext>
            </a:extLst>
          </p:cNvPr>
          <p:cNvSpPr/>
          <p:nvPr/>
        </p:nvSpPr>
        <p:spPr>
          <a:xfrm>
            <a:off x="890840" y="5402813"/>
            <a:ext cx="1867599" cy="41976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528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5630259-5D9F-40BA-97CF-376380470AD9}"/>
              </a:ext>
            </a:extLst>
          </p:cNvPr>
          <p:cNvSpPr/>
          <p:nvPr/>
        </p:nvSpPr>
        <p:spPr>
          <a:xfrm>
            <a:off x="642139" y="4488892"/>
            <a:ext cx="7568412" cy="864000"/>
          </a:xfrm>
          <a:prstGeom prst="rect">
            <a:avLst/>
          </a:prstGeom>
          <a:noFill/>
          <a:ln w="28575">
            <a:solidFill>
              <a:srgbClr val="33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60E1543-B2E3-42CF-8E1E-B20D9BE5567F}"/>
              </a:ext>
            </a:extLst>
          </p:cNvPr>
          <p:cNvSpPr/>
          <p:nvPr/>
        </p:nvSpPr>
        <p:spPr>
          <a:xfrm>
            <a:off x="642139" y="5876750"/>
            <a:ext cx="7568412" cy="864000"/>
          </a:xfrm>
          <a:prstGeom prst="rect">
            <a:avLst/>
          </a:prstGeom>
          <a:noFill/>
          <a:ln w="28575">
            <a:solidFill>
              <a:srgbClr val="3399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ワイド画面</PresentationFormat>
  <Paragraphs>25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2025-03-06T00:31:31Z</dcterms:created>
  <dcterms:modified xsi:type="dcterms:W3CDTF">2025-03-06T00:31:34Z</dcterms:modified>
</cp:coreProperties>
</file>