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1260" r:id="rId2"/>
    <p:sldId id="1269" r:id="rId3"/>
    <p:sldId id="1286" r:id="rId4"/>
    <p:sldId id="1285" r:id="rId5"/>
    <p:sldId id="1289" r:id="rId6"/>
    <p:sldId id="1282" r:id="rId7"/>
    <p:sldId id="1288" r:id="rId8"/>
    <p:sldId id="1280" r:id="rId9"/>
    <p:sldId id="1290" r:id="rId10"/>
    <p:sldId id="1263"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7" autoAdjust="0"/>
    <p:restoredTop sz="96395" autoAdjust="0"/>
  </p:normalViewPr>
  <p:slideViewPr>
    <p:cSldViewPr snapToGrid="0">
      <p:cViewPr varScale="1">
        <p:scale>
          <a:sx n="77" d="100"/>
          <a:sy n="77" d="100"/>
        </p:scale>
        <p:origin x="524" y="56"/>
      </p:cViewPr>
      <p:guideLst/>
    </p:cSldViewPr>
  </p:slideViewPr>
  <p:notesTextViewPr>
    <p:cViewPr>
      <p:scale>
        <a:sx n="1" d="1"/>
        <a:sy n="1" d="1"/>
      </p:scale>
      <p:origin x="0" y="0"/>
    </p:cViewPr>
  </p:notesTextViewPr>
  <p:sorterViewPr>
    <p:cViewPr varScale="1">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1E075-E499-4F43-B466-BAF9E007253E}" type="datetimeFigureOut">
              <a:rPr kumimoji="1" lang="ja-JP" altLang="en-US" smtClean="0"/>
              <a:t>2025/6/5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7618B-7721-4068-BD5D-167AD2F05A85}" type="slidenum">
              <a:rPr kumimoji="1" lang="ja-JP" altLang="en-US" smtClean="0"/>
              <a:t>‹#›</a:t>
            </a:fld>
            <a:endParaRPr kumimoji="1" lang="ja-JP" altLang="en-US"/>
          </a:p>
        </p:txBody>
      </p:sp>
    </p:spTree>
    <p:extLst>
      <p:ext uri="{BB962C8B-B14F-4D97-AF65-F5344CB8AC3E}">
        <p14:creationId xmlns:p14="http://schemas.microsoft.com/office/powerpoint/2010/main" val="29222752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4599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2995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161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8584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0675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184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1989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B5B4F86-6DD1-4243-A4B9-91B9860561F2}" type="slidenum">
              <a:rPr kumimoji="1" lang="ja-JP" altLang="en-US" smtClean="0"/>
              <a:t>10</a:t>
            </a:fld>
            <a:endParaRPr kumimoji="1" lang="ja-JP" altLang="en-US"/>
          </a:p>
        </p:txBody>
      </p:sp>
    </p:spTree>
    <p:extLst>
      <p:ext uri="{BB962C8B-B14F-4D97-AF65-F5344CB8AC3E}">
        <p14:creationId xmlns:p14="http://schemas.microsoft.com/office/powerpoint/2010/main" val="183756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CE4BE-7E23-40A4-B067-B8DFE24310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8D039C-810B-40A7-BA57-8F40E91E3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551341-7CC0-45E3-ACF6-714CC0E780A2}"/>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48B27623-96A4-4576-94F0-B33E3B9533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1F26F6-8AB6-4ED8-971B-3DDAFEDA8C5C}"/>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69474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7BC96D-2A2F-421B-BEC3-D37EE45D5D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BA2834-6BC8-495B-8DA2-6976DA99E5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5E341C-782B-4C7D-B305-3C5660627506}"/>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27E98438-1B5A-461B-BC7A-4782EB8AB7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5FF31C-324A-432B-98B3-9A569A6B6E0E}"/>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424562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3F21264-E152-48C9-9FD3-37551175BAC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37880D-C242-4063-BC6D-95F5A491BCB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9EE2E6-E285-42C6-838F-76BC9E33A4E4}"/>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1A3D1DB3-1675-4A38-B1FA-08C1CFAF7B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1CA517-A6B7-48F9-94C5-48033ECD73C1}"/>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113734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4B9A6-8C60-40FF-BFDE-F4E8435C86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E87972-A038-443E-9722-FEDD886AF31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D9C320-593F-4E33-B367-B009371863D0}"/>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6C308791-B999-4CEE-A411-BBEAD924AF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F88AC6-3CCD-4E70-9F20-5CE79D7BC98D}"/>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8347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826DFD-83A2-4848-8505-A40E7116550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CB28BD-3B36-4D1E-B966-3A7FA6E13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0DFB52-F60E-40A3-8DCE-8BECCD6D6ABA}"/>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E27379D5-822E-41E3-8101-36869ACDFE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ED9BE4-3960-4038-94B1-359A83483059}"/>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34598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8D3D7-F3AB-4F22-B6DD-864177F1B3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337907-4D61-40EB-8AEC-AB92D52DE94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2C3D71E-6EB6-4200-A03E-6E83093E9C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F0A33E0-7588-48B3-B5B4-B6D70E41EEEE}"/>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6" name="フッター プレースホルダー 5">
            <a:extLst>
              <a:ext uri="{FF2B5EF4-FFF2-40B4-BE49-F238E27FC236}">
                <a16:creationId xmlns:a16="http://schemas.microsoft.com/office/drawing/2014/main" id="{BA83F80B-A103-4BD1-99F8-8A56F71070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1B5F7A-C0B4-4226-8D65-93D17216CF28}"/>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203132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1B3BE-22F7-4CC3-AD61-69465E23DC4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BF71AD-38CF-4EE7-8EDF-3DC7E39DE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03899C-BC1D-437F-870B-C5153732CCE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CFAFC0-F152-4C39-8F3C-ACABE7552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3CEB30E-AC71-47CE-8825-9549374D96C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6D2D66-DE6A-4446-A548-84F8FC5C812F}"/>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8" name="フッター プレースホルダー 7">
            <a:extLst>
              <a:ext uri="{FF2B5EF4-FFF2-40B4-BE49-F238E27FC236}">
                <a16:creationId xmlns:a16="http://schemas.microsoft.com/office/drawing/2014/main" id="{7233D8B2-17BA-4B7F-9C51-68B052C68F6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D78CFF9-F489-46CE-A981-9054A8AD4666}"/>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91286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9A1FA-4079-4E28-A8B9-ACFCF652D9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A9906A3-A37C-46C2-83DF-2A61388BDC65}"/>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4" name="フッター プレースホルダー 3">
            <a:extLst>
              <a:ext uri="{FF2B5EF4-FFF2-40B4-BE49-F238E27FC236}">
                <a16:creationId xmlns:a16="http://schemas.microsoft.com/office/drawing/2014/main" id="{00F03C24-9230-4B6D-9130-E3BCA7E311A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001F13B-8001-46E3-AB0A-41F37F4714A6}"/>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18982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9E56128-B84C-4634-96AA-5CA86E1FC4A6}"/>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3" name="フッター プレースホルダー 2">
            <a:extLst>
              <a:ext uri="{FF2B5EF4-FFF2-40B4-BE49-F238E27FC236}">
                <a16:creationId xmlns:a16="http://schemas.microsoft.com/office/drawing/2014/main" id="{47A54B6E-3E62-41A2-99D3-BECD8E96C82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DC88C8F-5C1C-444E-85E3-46480F117951}"/>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83330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B0E3D-8B68-404C-B033-DE7FA255AF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FBA60A-5B6B-4726-87E8-25924F580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DCE4AE-50AC-4286-9008-F5E2B6F63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2BF8A46-10B4-4E3A-B503-36184014F337}"/>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6" name="フッター プレースホルダー 5">
            <a:extLst>
              <a:ext uri="{FF2B5EF4-FFF2-40B4-BE49-F238E27FC236}">
                <a16:creationId xmlns:a16="http://schemas.microsoft.com/office/drawing/2014/main" id="{8A4930ED-F875-4B1D-8017-FB37A5110A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452F74-9AEB-4599-A92C-B64700321EAC}"/>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63787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FE16E3-2AA9-40A5-8217-FC44D7337E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C59CC83-EECA-4430-A527-828598DB8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67468E5-81C6-4EA5-9EA9-8A17D74E4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5AAC0C-7481-4097-96BB-12298E2B318E}"/>
              </a:ext>
            </a:extLst>
          </p:cNvPr>
          <p:cNvSpPr>
            <a:spLocks noGrp="1"/>
          </p:cNvSpPr>
          <p:nvPr>
            <p:ph type="dt" sz="half" idx="10"/>
          </p:nvPr>
        </p:nvSpPr>
        <p:spPr/>
        <p:txBody>
          <a:bodyPr/>
          <a:lstStyle/>
          <a:p>
            <a:fld id="{21FF41CE-D1C1-4723-8A88-070D84570849}" type="datetimeFigureOut">
              <a:rPr kumimoji="1" lang="ja-JP" altLang="en-US" smtClean="0"/>
              <a:t>2025/6/5</a:t>
            </a:fld>
            <a:endParaRPr kumimoji="1" lang="ja-JP" altLang="en-US"/>
          </a:p>
        </p:txBody>
      </p:sp>
      <p:sp>
        <p:nvSpPr>
          <p:cNvPr id="6" name="フッター プレースホルダー 5">
            <a:extLst>
              <a:ext uri="{FF2B5EF4-FFF2-40B4-BE49-F238E27FC236}">
                <a16:creationId xmlns:a16="http://schemas.microsoft.com/office/drawing/2014/main" id="{B9D4ECED-2E64-42EE-A39C-C5F123C508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06C7A2-7625-4E66-A29C-1BE1F5F00E52}"/>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4199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DDCF65-4A44-4536-9B46-F045A825D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F06D853-321B-4F32-A5AB-627BF9B28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1AE080-47C2-4C23-811C-B54AC9C0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F41CE-D1C1-4723-8A88-070D84570849}"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3646F4D3-F56B-4EC7-879E-AB42E9EE7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1BAD12-DCF6-4052-A32E-942B042C8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134209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75EF11-A4FB-40B4-B8AA-15B73D4C407D}"/>
              </a:ext>
            </a:extLst>
          </p:cNvPr>
          <p:cNvSpPr txBox="1"/>
          <p:nvPr/>
        </p:nvSpPr>
        <p:spPr>
          <a:xfrm>
            <a:off x="1" y="2826536"/>
            <a:ext cx="12191999" cy="917513"/>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tIns="180000" bIns="180000" rtlCol="0" anchor="ctr" anchorCtr="1">
            <a:spAutoFit/>
          </a:bodyPr>
          <a:lstStyle/>
          <a:p>
            <a:pPr algn="ctr"/>
            <a:r>
              <a:rPr lang="ja-JP" altLang="en-US" sz="3600" b="1" dirty="0">
                <a:solidFill>
                  <a:schemeClr val="bg1"/>
                </a:solidFill>
                <a:latin typeface="Meiryo UI"/>
                <a:ea typeface="Meiryo UI"/>
                <a:cs typeface="Meiryo UI" panose="020B0604030504040204" pitchFamily="50" charset="-128"/>
              </a:rPr>
              <a:t>社会情勢の変化による記載内容更新の検討</a:t>
            </a:r>
            <a:endParaRPr lang="zh-TW" altLang="en-US" sz="3600" b="1" dirty="0">
              <a:latin typeface="Meiryo UI" panose="020B0604030504040204" pitchFamily="50" charset="-128"/>
              <a:ea typeface="Meiryo UI" panose="020B0604030504040204" pitchFamily="50" charset="-128"/>
            </a:endParaRPr>
          </a:p>
        </p:txBody>
      </p:sp>
      <p:sp>
        <p:nvSpPr>
          <p:cNvPr id="18" name="サブタイトル 2">
            <a:extLst>
              <a:ext uri="{FF2B5EF4-FFF2-40B4-BE49-F238E27FC236}">
                <a16:creationId xmlns:a16="http://schemas.microsoft.com/office/drawing/2014/main" id="{9D9DFE00-ACF1-41FB-BC60-5317F20723B4}"/>
              </a:ext>
            </a:extLst>
          </p:cNvPr>
          <p:cNvSpPr txBox="1">
            <a:spLocks/>
          </p:cNvSpPr>
          <p:nvPr/>
        </p:nvSpPr>
        <p:spPr bwMode="auto">
          <a:xfrm>
            <a:off x="10179170" y="231620"/>
            <a:ext cx="1774795" cy="4258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sz="2167" kern="0" dirty="0">
                <a:latin typeface="Meiryo UI" panose="020B0604030504040204" pitchFamily="50" charset="-128"/>
                <a:ea typeface="Meiryo UI" panose="020B0604030504040204" pitchFamily="50" charset="-128"/>
              </a:rPr>
              <a:t>参考資料４</a:t>
            </a:r>
          </a:p>
        </p:txBody>
      </p:sp>
    </p:spTree>
    <p:extLst>
      <p:ext uri="{BB962C8B-B14F-4D97-AF65-F5344CB8AC3E}">
        <p14:creationId xmlns:p14="http://schemas.microsoft.com/office/powerpoint/2010/main" val="345076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2C07750-5216-4513-AFD5-0D93BEBC8561}"/>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検討の方向性</a:t>
            </a:r>
            <a:endParaRPr lang="zh-TW" altLang="en-US" sz="2400" b="1" dirty="0">
              <a:latin typeface="Meiryo UI" panose="020B0604030504040204" pitchFamily="50" charset="-128"/>
              <a:ea typeface="Meiryo UI" panose="020B0604030504040204" pitchFamily="50" charset="-128"/>
            </a:endParaRPr>
          </a:p>
        </p:txBody>
      </p:sp>
      <p:sp>
        <p:nvSpPr>
          <p:cNvPr id="7" name="角丸四角形 75">
            <a:extLst>
              <a:ext uri="{FF2B5EF4-FFF2-40B4-BE49-F238E27FC236}">
                <a16:creationId xmlns:a16="http://schemas.microsoft.com/office/drawing/2014/main" id="{2C39C1AB-A122-47D7-986F-84B37AEF1B3D}"/>
              </a:ext>
            </a:extLst>
          </p:cNvPr>
          <p:cNvSpPr/>
          <p:nvPr/>
        </p:nvSpPr>
        <p:spPr>
          <a:xfrm>
            <a:off x="195796" y="693712"/>
            <a:ext cx="1783129"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主な論点</a:t>
            </a:r>
          </a:p>
        </p:txBody>
      </p:sp>
      <p:sp>
        <p:nvSpPr>
          <p:cNvPr id="5" name="正方形/長方形 4">
            <a:extLst>
              <a:ext uri="{FF2B5EF4-FFF2-40B4-BE49-F238E27FC236}">
                <a16:creationId xmlns:a16="http://schemas.microsoft.com/office/drawing/2014/main" id="{29BDAE8F-23AD-425D-ADC0-90D86324C361}"/>
              </a:ext>
            </a:extLst>
          </p:cNvPr>
          <p:cNvSpPr/>
          <p:nvPr/>
        </p:nvSpPr>
        <p:spPr>
          <a:xfrm>
            <a:off x="505531" y="1319169"/>
            <a:ext cx="11490673" cy="1652631"/>
          </a:xfrm>
          <a:prstGeom prst="rect">
            <a:avLst/>
          </a:prstGeom>
          <a:solidFill>
            <a:schemeClr val="accent6">
              <a:lumMod val="20000"/>
              <a:lumOff val="80000"/>
            </a:schemeClr>
          </a:solid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AE96A04-62CE-4533-9900-2FB8AB848BC7}"/>
              </a:ext>
            </a:extLst>
          </p:cNvPr>
          <p:cNvSpPr/>
          <p:nvPr/>
        </p:nvSpPr>
        <p:spPr>
          <a:xfrm>
            <a:off x="532107" y="1468375"/>
            <a:ext cx="11127783" cy="1354217"/>
          </a:xfrm>
          <a:prstGeom prst="rect">
            <a:avLst/>
          </a:prstGeom>
          <a:noFill/>
          <a:ln w="19050">
            <a:noFill/>
            <a:prstDash val="solid"/>
          </a:ln>
        </p:spPr>
        <p:txBody>
          <a:bodyPr wrap="square">
            <a:spAutoFit/>
          </a:bodyPr>
          <a:lstStyle/>
          <a:p>
            <a:pPr marL="628650" indent="-457200">
              <a:spcBef>
                <a:spcPts val="1200"/>
              </a:spcBef>
              <a:buFont typeface="+mj-lt"/>
              <a:buAutoNum type="arabicPeriod"/>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現行計画策定以降の社会情勢の変化を踏まえ、修正する必要があるのではないか。</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marL="628650" indent="-457200">
              <a:spcBef>
                <a:spcPts val="1200"/>
              </a:spcBef>
              <a:buFont typeface="+mj-lt"/>
              <a:buAutoNum type="arabicPeriod"/>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現行計画では、「ポストコロナを見据えた対応」を記載しているが、万博開催を踏まえ、成長に寄与する内容に修正・追記する必要があるのではないか。</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936652BE-CD58-4E79-9DD3-B2251C5BC7B6}"/>
              </a:ext>
            </a:extLst>
          </p:cNvPr>
          <p:cNvSpPr/>
          <p:nvPr/>
        </p:nvSpPr>
        <p:spPr>
          <a:xfrm>
            <a:off x="505530" y="4155151"/>
            <a:ext cx="11490672" cy="2092881"/>
          </a:xfrm>
          <a:prstGeom prst="rect">
            <a:avLst/>
          </a:prstGeom>
          <a:noFill/>
          <a:ln w="19050">
            <a:noFill/>
            <a:prstDash val="solid"/>
          </a:ln>
        </p:spPr>
        <p:txBody>
          <a:bodyPr wrap="square">
            <a:spAutoFit/>
          </a:bodyPr>
          <a:lstStyle/>
          <a:p>
            <a:pPr marL="628650" indent="-457200">
              <a:spcAft>
                <a:spcPts val="1200"/>
              </a:spcAft>
              <a:buFont typeface="+mj-lt"/>
              <a:buAutoNum type="arabicPeriod"/>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社会情勢の変化や国の第六次環境基本計画等を踏まえ、ネイチャーポジティブ、ウェルビーイング等の新たな要素について、現行計画での府の実現すべき姿に整合しているか確認し、追加で盛り込む必要があるか等について検討する必要がある。</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marL="628650" indent="-457200">
              <a:spcAft>
                <a:spcPts val="1200"/>
              </a:spcAft>
              <a:buFont typeface="+mj-lt"/>
              <a:buAutoNum type="arabicPeriod"/>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万博のテーマやコンセプトを踏まえ、万博後のめざす姿を明らかにした「万博アクションプラン」の内容との整合を図る必要がある。</a:t>
            </a:r>
            <a:endParaRPr lang="en-US" altLang="ja-JP" sz="2400" b="1" strike="sngStrike" kern="1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DE203519-3240-473A-BEC6-E36F369A1D11}"/>
              </a:ext>
            </a:extLst>
          </p:cNvPr>
          <p:cNvSpPr/>
          <p:nvPr/>
        </p:nvSpPr>
        <p:spPr>
          <a:xfrm>
            <a:off x="505530" y="3986382"/>
            <a:ext cx="11490673" cy="2404776"/>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5">
            <a:extLst>
              <a:ext uri="{FF2B5EF4-FFF2-40B4-BE49-F238E27FC236}">
                <a16:creationId xmlns:a16="http://schemas.microsoft.com/office/drawing/2014/main" id="{91DD00AF-C0BE-4627-BCBA-8D2F29CE840D}"/>
              </a:ext>
            </a:extLst>
          </p:cNvPr>
          <p:cNvSpPr/>
          <p:nvPr/>
        </p:nvSpPr>
        <p:spPr>
          <a:xfrm>
            <a:off x="195796" y="3303872"/>
            <a:ext cx="2717625"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検討の方向性案</a:t>
            </a:r>
          </a:p>
        </p:txBody>
      </p:sp>
    </p:spTree>
    <p:extLst>
      <p:ext uri="{BB962C8B-B14F-4D97-AF65-F5344CB8AC3E}">
        <p14:creationId xmlns:p14="http://schemas.microsoft.com/office/powerpoint/2010/main" val="355924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4F86FE2F-88D8-4DFC-9F17-1069EBBF25B8}"/>
              </a:ext>
            </a:extLst>
          </p:cNvPr>
          <p:cNvSpPr/>
          <p:nvPr/>
        </p:nvSpPr>
        <p:spPr>
          <a:xfrm>
            <a:off x="750506" y="5917400"/>
            <a:ext cx="10542976" cy="697635"/>
          </a:xfrm>
          <a:prstGeom prst="rect">
            <a:avLst/>
          </a:prstGeom>
          <a:solidFill>
            <a:schemeClr val="accent6">
              <a:lumMod val="20000"/>
              <a:lumOff val="80000"/>
            </a:schemeClr>
          </a:solid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3C0D664-5ADC-43F7-BAEC-4E14960C8A99}"/>
              </a:ext>
            </a:extLst>
          </p:cNvPr>
          <p:cNvSpPr/>
          <p:nvPr/>
        </p:nvSpPr>
        <p:spPr>
          <a:xfrm>
            <a:off x="322729" y="1314083"/>
            <a:ext cx="11643459" cy="1118255"/>
          </a:xfrm>
          <a:prstGeom prst="rect">
            <a:avLst/>
          </a:prstGeom>
          <a:noFill/>
          <a:ln w="19050">
            <a:noFill/>
            <a:prstDash val="solid"/>
          </a:ln>
        </p:spPr>
        <p:txBody>
          <a:bodyPr wrap="square">
            <a:spAutoFit/>
          </a:bodyPr>
          <a:lstStyle/>
          <a:p>
            <a:pPr marL="340225" indent="-253594" algn="just">
              <a:spcBef>
                <a:spcPts val="800"/>
              </a:spcBef>
              <a:buFont typeface="Wingdings" panose="05000000000000000000" pitchFamily="2" charset="2"/>
              <a:buChar char=""/>
              <a:tabLst>
                <a:tab pos="453634" algn="l"/>
              </a:tabLst>
            </a:pPr>
            <a:r>
              <a:rPr lang="ja-JP" altLang="en-US" sz="2000" b="1" dirty="0">
                <a:solidFill>
                  <a:srgbClr val="000000"/>
                </a:solidFill>
                <a:latin typeface="Meiryo UI" panose="020B0604030504040204" pitchFamily="50" charset="-128"/>
                <a:ea typeface="Meiryo UI" panose="020B0604030504040204" pitchFamily="50" charset="-128"/>
              </a:rPr>
              <a:t>グローバルリスク報告書</a:t>
            </a:r>
            <a:r>
              <a:rPr lang="en-US" altLang="ja-JP" sz="2000" b="1" dirty="0">
                <a:solidFill>
                  <a:srgbClr val="000000"/>
                </a:solidFill>
                <a:latin typeface="Meiryo UI" panose="020B0604030504040204" pitchFamily="50" charset="-128"/>
                <a:ea typeface="Meiryo UI" panose="020B0604030504040204" pitchFamily="50" charset="-128"/>
              </a:rPr>
              <a:t>2025</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世界経済フォーラムがスイスのダボスで毎年開かれる年次総会に先立って公表される世界的なリスクに関するレポート</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2000" dirty="0">
                <a:solidFill>
                  <a:srgbClr val="000000"/>
                </a:solidFill>
                <a:latin typeface="Meiryo UI" panose="020B0604030504040204" pitchFamily="50" charset="-128"/>
                <a:ea typeface="Meiryo UI" panose="020B0604030504040204" pitchFamily="50" charset="-128"/>
              </a:rPr>
              <a:t>では、</a:t>
            </a:r>
            <a:r>
              <a:rPr lang="ja-JP" altLang="en-US" sz="2000" u="sng" dirty="0">
                <a:solidFill>
                  <a:srgbClr val="000000"/>
                </a:solidFill>
                <a:latin typeface="Meiryo UI" panose="020B0604030504040204" pitchFamily="50" charset="-128"/>
                <a:ea typeface="Meiryo UI" panose="020B0604030504040204" pitchFamily="50" charset="-128"/>
              </a:rPr>
              <a:t>今後</a:t>
            </a:r>
            <a:r>
              <a:rPr lang="en-US" altLang="ja-JP" sz="2000" u="sng" dirty="0">
                <a:solidFill>
                  <a:srgbClr val="000000"/>
                </a:solidFill>
                <a:latin typeface="Meiryo UI" panose="020B0604030504040204" pitchFamily="50" charset="-128"/>
                <a:ea typeface="Meiryo UI" panose="020B0604030504040204" pitchFamily="50" charset="-128"/>
              </a:rPr>
              <a:t>10</a:t>
            </a:r>
            <a:r>
              <a:rPr lang="ja-JP" altLang="en-US" sz="2000" u="sng" dirty="0">
                <a:solidFill>
                  <a:srgbClr val="000000"/>
                </a:solidFill>
                <a:latin typeface="Meiryo UI" panose="020B0604030504040204" pitchFamily="50" charset="-128"/>
                <a:ea typeface="Meiryo UI" panose="020B0604030504040204" pitchFamily="50" charset="-128"/>
              </a:rPr>
              <a:t>年間に直面する最も深刻な</a:t>
            </a:r>
            <a:r>
              <a:rPr lang="en-US" altLang="ja-JP" sz="2000" u="sng" dirty="0">
                <a:solidFill>
                  <a:srgbClr val="000000"/>
                </a:solidFill>
                <a:latin typeface="Meiryo UI" panose="020B0604030504040204" pitchFamily="50" charset="-128"/>
                <a:ea typeface="Meiryo UI" panose="020B0604030504040204" pitchFamily="50" charset="-128"/>
              </a:rPr>
              <a:t>10</a:t>
            </a:r>
            <a:r>
              <a:rPr lang="ja-JP" altLang="en-US" sz="2000" u="sng" dirty="0">
                <a:solidFill>
                  <a:srgbClr val="000000"/>
                </a:solidFill>
                <a:latin typeface="Meiryo UI" panose="020B0604030504040204" pitchFamily="50" charset="-128"/>
                <a:ea typeface="Meiryo UI" panose="020B0604030504040204" pitchFamily="50" charset="-128"/>
              </a:rPr>
              <a:t>のリスクのうち、</a:t>
            </a:r>
            <a:r>
              <a:rPr lang="ja-JP" altLang="en-US" sz="2000" b="1" u="sng" dirty="0">
                <a:solidFill>
                  <a:srgbClr val="000000"/>
                </a:solidFill>
                <a:latin typeface="Meiryo UI" panose="020B0604030504040204" pitchFamily="50" charset="-128"/>
                <a:ea typeface="Meiryo UI" panose="020B0604030504040204" pitchFamily="50" charset="-128"/>
              </a:rPr>
              <a:t>５つは環境関連のリスク</a:t>
            </a:r>
            <a:endParaRPr lang="en-US" altLang="ja-JP" sz="2000" b="1" u="sng" dirty="0">
              <a:solidFill>
                <a:srgbClr val="000000"/>
              </a:solidFill>
              <a:latin typeface="Meiryo UI" panose="020B0604030504040204" pitchFamily="50" charset="-128"/>
              <a:ea typeface="Meiryo UI" panose="020B0604030504040204" pitchFamily="50" charset="-128"/>
            </a:endParaRPr>
          </a:p>
          <a:p>
            <a:pPr marL="86631" algn="just">
              <a:spcBef>
                <a:spcPts val="800"/>
              </a:spcBef>
              <a:tabLst>
                <a:tab pos="453634" algn="l"/>
              </a:tabLst>
            </a:pPr>
            <a:r>
              <a:rPr lang="ja-JP" altLang="en-US" sz="2000" b="1" dirty="0">
                <a:solidFill>
                  <a:srgbClr val="000000"/>
                </a:solidFill>
                <a:latin typeface="Meiryo UI" panose="020B0604030504040204" pitchFamily="50" charset="-128"/>
                <a:ea typeface="Meiryo UI" panose="020B0604030504040204" pitchFamily="50" charset="-128"/>
              </a:rPr>
              <a:t>　⇒　異常気象、生物多様性の喪失と生態系の崩壊、地球システムの危機的変化、天然資源の不足、汚染</a:t>
            </a:r>
            <a:endParaRPr lang="en-US" altLang="ja-JP" sz="2000" b="1" dirty="0">
              <a:solidFill>
                <a:srgbClr val="000000"/>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656D54D4-470C-4569-AD45-C203CC62C8E4}"/>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16" name="角丸四角形 75">
            <a:extLst>
              <a:ext uri="{FF2B5EF4-FFF2-40B4-BE49-F238E27FC236}">
                <a16:creationId xmlns:a16="http://schemas.microsoft.com/office/drawing/2014/main" id="{0DF7CC7D-4EE8-40C7-8198-FF87CEF167E7}"/>
              </a:ext>
            </a:extLst>
          </p:cNvPr>
          <p:cNvSpPr/>
          <p:nvPr/>
        </p:nvSpPr>
        <p:spPr>
          <a:xfrm>
            <a:off x="166299" y="596908"/>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国際的な動向</a:t>
            </a:r>
          </a:p>
        </p:txBody>
      </p:sp>
      <p:sp>
        <p:nvSpPr>
          <p:cNvPr id="10" name="正方形/長方形 9">
            <a:extLst>
              <a:ext uri="{FF2B5EF4-FFF2-40B4-BE49-F238E27FC236}">
                <a16:creationId xmlns:a16="http://schemas.microsoft.com/office/drawing/2014/main" id="{F4DC5500-A3CC-4EE0-94DA-587392987B8B}"/>
              </a:ext>
            </a:extLst>
          </p:cNvPr>
          <p:cNvSpPr/>
          <p:nvPr/>
        </p:nvSpPr>
        <p:spPr>
          <a:xfrm>
            <a:off x="394446" y="1297614"/>
            <a:ext cx="11571741" cy="1118255"/>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0FD29E3A-9CAF-49F6-AB23-1ABA562BB6B4}"/>
              </a:ext>
            </a:extLst>
          </p:cNvPr>
          <p:cNvPicPr>
            <a:picLocks noChangeAspect="1"/>
          </p:cNvPicPr>
          <p:nvPr/>
        </p:nvPicPr>
        <p:blipFill>
          <a:blip r:embed="rId3"/>
          <a:stretch>
            <a:fillRect/>
          </a:stretch>
        </p:blipFill>
        <p:spPr>
          <a:xfrm>
            <a:off x="722726" y="2604212"/>
            <a:ext cx="3802909" cy="2989384"/>
          </a:xfrm>
          <a:prstGeom prst="rect">
            <a:avLst/>
          </a:prstGeom>
        </p:spPr>
      </p:pic>
      <p:sp>
        <p:nvSpPr>
          <p:cNvPr id="15" name="テキスト ボックス 14">
            <a:extLst>
              <a:ext uri="{FF2B5EF4-FFF2-40B4-BE49-F238E27FC236}">
                <a16:creationId xmlns:a16="http://schemas.microsoft.com/office/drawing/2014/main" id="{699E37B0-6905-4B23-9EB1-518AFD8307E5}"/>
              </a:ext>
            </a:extLst>
          </p:cNvPr>
          <p:cNvSpPr txBox="1"/>
          <p:nvPr/>
        </p:nvSpPr>
        <p:spPr>
          <a:xfrm>
            <a:off x="3213823" y="5503435"/>
            <a:ext cx="1698704"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出典：環境省・経産省資料</a:t>
            </a:r>
          </a:p>
        </p:txBody>
      </p:sp>
      <p:pic>
        <p:nvPicPr>
          <p:cNvPr id="23" name="図 22">
            <a:extLst>
              <a:ext uri="{FF2B5EF4-FFF2-40B4-BE49-F238E27FC236}">
                <a16:creationId xmlns:a16="http://schemas.microsoft.com/office/drawing/2014/main" id="{683BFBC3-B700-4742-BF9D-99148D7E6346}"/>
              </a:ext>
            </a:extLst>
          </p:cNvPr>
          <p:cNvPicPr>
            <a:picLocks noChangeAspect="1"/>
          </p:cNvPicPr>
          <p:nvPr/>
        </p:nvPicPr>
        <p:blipFill>
          <a:blip r:embed="rId4"/>
          <a:stretch>
            <a:fillRect/>
          </a:stretch>
        </p:blipFill>
        <p:spPr>
          <a:xfrm>
            <a:off x="5138989" y="2620608"/>
            <a:ext cx="6306489" cy="2962737"/>
          </a:xfrm>
          <a:prstGeom prst="rect">
            <a:avLst/>
          </a:prstGeom>
        </p:spPr>
      </p:pic>
      <p:sp>
        <p:nvSpPr>
          <p:cNvPr id="24" name="テキスト ボックス 23">
            <a:extLst>
              <a:ext uri="{FF2B5EF4-FFF2-40B4-BE49-F238E27FC236}">
                <a16:creationId xmlns:a16="http://schemas.microsoft.com/office/drawing/2014/main" id="{C3072FCA-6C23-451D-9ED1-E8036A116697}"/>
              </a:ext>
            </a:extLst>
          </p:cNvPr>
          <p:cNvSpPr txBox="1"/>
          <p:nvPr/>
        </p:nvSpPr>
        <p:spPr>
          <a:xfrm>
            <a:off x="10010651" y="5564667"/>
            <a:ext cx="2048181"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出典：気象庁</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「世界の年ごとの異常気象</a:t>
            </a:r>
          </a:p>
        </p:txBody>
      </p:sp>
      <p:sp>
        <p:nvSpPr>
          <p:cNvPr id="25" name="Rectangle 1">
            <a:extLst>
              <a:ext uri="{FF2B5EF4-FFF2-40B4-BE49-F238E27FC236}">
                <a16:creationId xmlns:a16="http://schemas.microsoft.com/office/drawing/2014/main" id="{40B64854-91D6-4582-AC42-2EE31969F6E3}"/>
              </a:ext>
            </a:extLst>
          </p:cNvPr>
          <p:cNvSpPr>
            <a:spLocks noChangeArrowheads="1"/>
          </p:cNvSpPr>
          <p:nvPr/>
        </p:nvSpPr>
        <p:spPr bwMode="auto">
          <a:xfrm>
            <a:off x="1113174" y="5907149"/>
            <a:ext cx="93368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ü"/>
            </a:pPr>
            <a:r>
              <a:rPr lang="en-US" altLang="ja-JP" sz="2000" b="1" dirty="0">
                <a:latin typeface="Meiryo UI" panose="020B0604030504040204" pitchFamily="50" charset="-128"/>
                <a:ea typeface="Meiryo UI" panose="020B0604030504040204" pitchFamily="50" charset="-128"/>
              </a:rPr>
              <a:t>2023</a:t>
            </a:r>
            <a:r>
              <a:rPr lang="ja-JP" altLang="en-US" sz="2000" b="1" dirty="0">
                <a:latin typeface="Meiryo UI" panose="020B0604030504040204" pitchFamily="50" charset="-128"/>
                <a:ea typeface="Meiryo UI" panose="020B0604030504040204" pitchFamily="50" charset="-128"/>
              </a:rPr>
              <a:t>年の世界の平均気温</a:t>
            </a:r>
            <a:r>
              <a:rPr lang="ja-JP" altLang="en-US" sz="2000" dirty="0">
                <a:latin typeface="Meiryo UI" panose="020B0604030504040204" pitchFamily="50" charset="-128"/>
                <a:ea typeface="Meiryo UI" panose="020B0604030504040204" pitchFamily="50" charset="-128"/>
              </a:rPr>
              <a:t>は、産業革命前より</a:t>
            </a:r>
            <a:r>
              <a:rPr lang="en-US" altLang="ja-JP" sz="2000" dirty="0">
                <a:latin typeface="Meiryo UI" panose="020B0604030504040204" pitchFamily="50" charset="-128"/>
                <a:ea typeface="Meiryo UI" panose="020B0604030504040204" pitchFamily="50" charset="-128"/>
              </a:rPr>
              <a:t>1.45℃</a:t>
            </a:r>
            <a:r>
              <a:rPr lang="ja-JP" altLang="en-US" sz="2000" dirty="0">
                <a:latin typeface="Meiryo UI" panose="020B0604030504040204" pitchFamily="50" charset="-128"/>
                <a:ea typeface="Meiryo UI" panose="020B0604030504040204" pitchFamily="50" charset="-128"/>
              </a:rPr>
              <a:t>上昇し、</a:t>
            </a:r>
            <a:r>
              <a:rPr lang="ja-JP" altLang="en-US" sz="2000" b="1" dirty="0">
                <a:latin typeface="Meiryo UI" panose="020B0604030504040204" pitchFamily="50" charset="-128"/>
                <a:ea typeface="Meiryo UI" panose="020B0604030504040204" pitchFamily="50" charset="-128"/>
              </a:rPr>
              <a:t>観測史上最高</a:t>
            </a:r>
            <a:endParaRPr lang="en-US" altLang="ja-JP" sz="2000" b="1" dirty="0">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lang="ja-JP" altLang="en-US" sz="2000" dirty="0">
                <a:latin typeface="Meiryo UI" panose="020B0604030504040204" pitchFamily="50" charset="-128"/>
                <a:ea typeface="Meiryo UI" panose="020B0604030504040204" pitchFamily="50" charset="-128"/>
              </a:rPr>
              <a:t>近年、</a:t>
            </a:r>
            <a:r>
              <a:rPr lang="ja-JP" altLang="en-US" sz="2000" b="1" dirty="0">
                <a:latin typeface="Meiryo UI" panose="020B0604030504040204" pitchFamily="50" charset="-128"/>
                <a:ea typeface="Meiryo UI" panose="020B0604030504040204" pitchFamily="50" charset="-128"/>
              </a:rPr>
              <a:t>世界中で異常気象が頻発</a:t>
            </a:r>
            <a:r>
              <a:rPr lang="ja-JP" altLang="en-US" sz="2000" dirty="0">
                <a:latin typeface="Meiryo UI" panose="020B0604030504040204" pitchFamily="50" charset="-128"/>
                <a:ea typeface="Meiryo UI" panose="020B0604030504040204" pitchFamily="50" charset="-128"/>
              </a:rPr>
              <a:t>し、今後、</a:t>
            </a:r>
            <a:r>
              <a:rPr lang="ja-JP" altLang="en-US" sz="2000" b="1" dirty="0">
                <a:latin typeface="Meiryo UI" panose="020B0604030504040204" pitchFamily="50" charset="-128"/>
                <a:ea typeface="Meiryo UI" panose="020B0604030504040204" pitchFamily="50" charset="-128"/>
              </a:rPr>
              <a:t>豪雨や猛暑のリスク</a:t>
            </a:r>
            <a:r>
              <a:rPr lang="ja-JP" altLang="en-US" sz="2000" dirty="0">
                <a:latin typeface="Meiryo UI" panose="020B0604030504040204" pitchFamily="50" charset="-128"/>
                <a:ea typeface="Meiryo UI" panose="020B0604030504040204" pitchFamily="50" charset="-128"/>
              </a:rPr>
              <a:t>がさらに</a:t>
            </a:r>
            <a:r>
              <a:rPr lang="ja-JP" altLang="en-US" sz="2000" b="1" dirty="0">
                <a:latin typeface="Meiryo UI" panose="020B0604030504040204" pitchFamily="50" charset="-128"/>
                <a:ea typeface="Meiryo UI" panose="020B0604030504040204" pitchFamily="50" charset="-128"/>
              </a:rPr>
              <a:t>高まると予測</a:t>
            </a:r>
            <a:endParaRPr kumimoji="0" lang="ja-JP" altLang="en-US" sz="2000" b="0" i="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413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AB74A0A5-F372-4192-9854-8A32FE0B07B1}"/>
              </a:ext>
            </a:extLst>
          </p:cNvPr>
          <p:cNvSpPr/>
          <p:nvPr/>
        </p:nvSpPr>
        <p:spPr>
          <a:xfrm>
            <a:off x="824510" y="5570201"/>
            <a:ext cx="10948389" cy="944899"/>
          </a:xfrm>
          <a:prstGeom prst="rect">
            <a:avLst/>
          </a:prstGeom>
          <a:solidFill>
            <a:schemeClr val="accent6">
              <a:lumMod val="20000"/>
              <a:lumOff val="80000"/>
            </a:schemeClr>
          </a:solid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656D54D4-470C-4569-AD45-C203CC62C8E4}"/>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19" name="角丸四角形 75">
            <a:extLst>
              <a:ext uri="{FF2B5EF4-FFF2-40B4-BE49-F238E27FC236}">
                <a16:creationId xmlns:a16="http://schemas.microsoft.com/office/drawing/2014/main" id="{B5FEDB49-56A3-433B-9484-2832C7143487}"/>
              </a:ext>
            </a:extLst>
          </p:cNvPr>
          <p:cNvSpPr/>
          <p:nvPr/>
        </p:nvSpPr>
        <p:spPr>
          <a:xfrm>
            <a:off x="166299" y="596908"/>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国際的な動向</a:t>
            </a:r>
          </a:p>
        </p:txBody>
      </p:sp>
      <p:sp>
        <p:nvSpPr>
          <p:cNvPr id="16" name="テキスト ボックス 15">
            <a:extLst>
              <a:ext uri="{FF2B5EF4-FFF2-40B4-BE49-F238E27FC236}">
                <a16:creationId xmlns:a16="http://schemas.microsoft.com/office/drawing/2014/main" id="{E971CB06-5566-4D26-BECF-AEBF2A6BD9A7}"/>
              </a:ext>
            </a:extLst>
          </p:cNvPr>
          <p:cNvSpPr txBox="1"/>
          <p:nvPr/>
        </p:nvSpPr>
        <p:spPr>
          <a:xfrm>
            <a:off x="9384522" y="5092240"/>
            <a:ext cx="2740802"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出典：環境省</a:t>
            </a:r>
            <a:r>
              <a:rPr lang="en-US" altLang="ja-JP" sz="1100" dirty="0">
                <a:latin typeface="Meiryo UI" panose="020B0604030504040204" pitchFamily="50" charset="-128"/>
                <a:ea typeface="Meiryo UI" panose="020B0604030504040204" pitchFamily="50" charset="-128"/>
              </a:rPr>
              <a:t>HP</a:t>
            </a:r>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令和</a:t>
            </a:r>
            <a:r>
              <a:rPr lang="en-US" altLang="zh-TW" sz="1100" dirty="0">
                <a:latin typeface="Meiryo UI" panose="020B0604030504040204" pitchFamily="50" charset="-128"/>
                <a:ea typeface="Meiryo UI" panose="020B0604030504040204" pitchFamily="50" charset="-128"/>
              </a:rPr>
              <a:t>6</a:t>
            </a:r>
            <a:r>
              <a:rPr lang="zh-TW" altLang="en-US" sz="1100" dirty="0">
                <a:latin typeface="Meiryo UI" panose="020B0604030504040204" pitchFamily="50" charset="-128"/>
                <a:ea typeface="Meiryo UI" panose="020B0604030504040204" pitchFamily="50" charset="-128"/>
              </a:rPr>
              <a:t>年版環境白書</a:t>
            </a:r>
            <a:endParaRPr lang="ja-JP" altLang="en-US" sz="1100" dirty="0">
              <a:latin typeface="Meiryo UI" panose="020B0604030504040204" pitchFamily="50" charset="-128"/>
              <a:ea typeface="Meiryo UI" panose="020B0604030504040204" pitchFamily="50" charset="-128"/>
            </a:endParaRPr>
          </a:p>
        </p:txBody>
      </p:sp>
      <p:sp>
        <p:nvSpPr>
          <p:cNvPr id="20" name="Rectangle 1">
            <a:extLst>
              <a:ext uri="{FF2B5EF4-FFF2-40B4-BE49-F238E27FC236}">
                <a16:creationId xmlns:a16="http://schemas.microsoft.com/office/drawing/2014/main" id="{98516DAB-9CE5-4B98-A636-C78A42D2357F}"/>
              </a:ext>
            </a:extLst>
          </p:cNvPr>
          <p:cNvSpPr>
            <a:spLocks noChangeArrowheads="1"/>
          </p:cNvSpPr>
          <p:nvPr/>
        </p:nvSpPr>
        <p:spPr bwMode="auto">
          <a:xfrm>
            <a:off x="916702" y="5639876"/>
            <a:ext cx="1076400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spcAft>
                <a:spcPts val="600"/>
              </a:spcAft>
              <a:buFont typeface="Wingdings" panose="05000000000000000000" pitchFamily="2" charset="2"/>
              <a:buChar char="ü"/>
            </a:pPr>
            <a:r>
              <a:rPr lang="ja-JP" altLang="en-US" sz="2000" b="1" dirty="0">
                <a:latin typeface="Meiryo UI" panose="020B0604030504040204" pitchFamily="50" charset="-128"/>
                <a:ea typeface="Meiryo UI" panose="020B0604030504040204" pitchFamily="50" charset="-128"/>
              </a:rPr>
              <a:t>過去</a:t>
            </a:r>
            <a:r>
              <a:rPr lang="en-US" altLang="ja-JP" sz="2000" b="1" dirty="0">
                <a:latin typeface="Meiryo UI" panose="020B0604030504040204" pitchFamily="50" charset="-128"/>
                <a:ea typeface="Meiryo UI" panose="020B0604030504040204" pitchFamily="50" charset="-128"/>
              </a:rPr>
              <a:t>50</a:t>
            </a:r>
            <a:r>
              <a:rPr lang="ja-JP" altLang="en-US" sz="2000" b="1" dirty="0">
                <a:latin typeface="Meiryo UI" panose="020B0604030504040204" pitchFamily="50" charset="-128"/>
                <a:ea typeface="Meiryo UI" panose="020B0604030504040204" pitchFamily="50" charset="-128"/>
              </a:rPr>
              <a:t>年間の地球上の種の絶滅</a:t>
            </a:r>
            <a:r>
              <a:rPr lang="ja-JP" altLang="en-US" sz="2000" dirty="0">
                <a:latin typeface="Meiryo UI" panose="020B0604030504040204" pitchFamily="50" charset="-128"/>
                <a:ea typeface="Meiryo UI" panose="020B0604030504040204" pitchFamily="50" charset="-128"/>
              </a:rPr>
              <a:t>は、過去</a:t>
            </a:r>
            <a:r>
              <a:rPr lang="en-US" altLang="ja-JP" sz="2000" dirty="0">
                <a:latin typeface="Meiryo UI" panose="020B0604030504040204" pitchFamily="50" charset="-128"/>
                <a:ea typeface="Meiryo UI" panose="020B0604030504040204" pitchFamily="50" charset="-128"/>
              </a:rPr>
              <a:t>1,000</a:t>
            </a:r>
            <a:r>
              <a:rPr lang="ja-JP" altLang="en-US" sz="2000" dirty="0">
                <a:latin typeface="Meiryo UI" panose="020B0604030504040204" pitchFamily="50" charset="-128"/>
                <a:ea typeface="Meiryo UI" panose="020B0604030504040204" pitchFamily="50" charset="-128"/>
              </a:rPr>
              <a:t>万年平均のすくなくとも</a:t>
            </a:r>
            <a:r>
              <a:rPr lang="ja-JP" altLang="en-US" sz="2000" b="1" dirty="0">
                <a:latin typeface="Meiryo UI" panose="020B0604030504040204" pitchFamily="50" charset="-128"/>
                <a:ea typeface="Meiryo UI" panose="020B0604030504040204" pitchFamily="50" charset="-128"/>
              </a:rPr>
              <a:t>数十倍の速度で加速</a:t>
            </a:r>
            <a:endParaRPr lang="en-US" altLang="ja-JP" sz="2000" b="1" dirty="0">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lang="ja-JP" altLang="en-US" sz="2000" b="1" dirty="0">
                <a:latin typeface="Meiryo UI" panose="020B0604030504040204" pitchFamily="50" charset="-128"/>
                <a:ea typeface="Meiryo UI" panose="020B0604030504040204" pitchFamily="50" charset="-128"/>
              </a:rPr>
              <a:t>世界で排出されるプラスチック廃棄物の量</a:t>
            </a:r>
            <a:r>
              <a:rPr lang="ja-JP" altLang="en-US" sz="2000" dirty="0">
                <a:latin typeface="Meiryo UI" panose="020B0604030504040204" pitchFamily="50" charset="-128"/>
                <a:ea typeface="Meiryo UI" panose="020B0604030504040204" pitchFamily="50" charset="-128"/>
              </a:rPr>
              <a:t>は</a:t>
            </a:r>
            <a:r>
              <a:rPr lang="en-US" altLang="ja-JP" sz="2000" b="1" dirty="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年から</a:t>
            </a:r>
            <a:r>
              <a:rPr lang="en-US" altLang="ja-JP" sz="2000" b="1" dirty="0">
                <a:latin typeface="Meiryo UI" panose="020B0604030504040204" pitchFamily="50" charset="-128"/>
                <a:ea typeface="Meiryo UI" panose="020B0604030504040204" pitchFamily="50" charset="-128"/>
              </a:rPr>
              <a:t>2060</a:t>
            </a:r>
            <a:r>
              <a:rPr lang="ja-JP" altLang="en-US" sz="2000" b="1" dirty="0">
                <a:latin typeface="Meiryo UI" panose="020B0604030504040204" pitchFamily="50" charset="-128"/>
                <a:ea typeface="Meiryo UI" panose="020B0604030504040204" pitchFamily="50" charset="-128"/>
              </a:rPr>
              <a:t>年にはほぼ</a:t>
            </a:r>
            <a:r>
              <a:rPr lang="en-US" altLang="ja-JP" sz="2000" b="1" dirty="0">
                <a:latin typeface="Meiryo UI" panose="020B0604030504040204" pitchFamily="50" charset="-128"/>
                <a:ea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rPr>
              <a:t>倍</a:t>
            </a:r>
            <a:r>
              <a:rPr lang="ja-JP" altLang="en-US" sz="2000" dirty="0">
                <a:latin typeface="Meiryo UI" panose="020B0604030504040204" pitchFamily="50" charset="-128"/>
                <a:ea typeface="Meiryo UI" panose="020B0604030504040204" pitchFamily="50" charset="-128"/>
              </a:rPr>
              <a:t>に膨れ上がると予測</a:t>
            </a:r>
            <a:endParaRPr lang="en-US" altLang="ja-JP" sz="20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D3E0639F-805A-4790-8894-F3DF0A10AA13}"/>
              </a:ext>
            </a:extLst>
          </p:cNvPr>
          <p:cNvPicPr>
            <a:picLocks noChangeAspect="1"/>
          </p:cNvPicPr>
          <p:nvPr/>
        </p:nvPicPr>
        <p:blipFill>
          <a:blip r:embed="rId3"/>
          <a:stretch>
            <a:fillRect/>
          </a:stretch>
        </p:blipFill>
        <p:spPr>
          <a:xfrm>
            <a:off x="808996" y="1435116"/>
            <a:ext cx="4182104" cy="3909781"/>
          </a:xfrm>
          <a:prstGeom prst="rect">
            <a:avLst/>
          </a:prstGeom>
        </p:spPr>
      </p:pic>
      <p:pic>
        <p:nvPicPr>
          <p:cNvPr id="23" name="図 22">
            <a:extLst>
              <a:ext uri="{FF2B5EF4-FFF2-40B4-BE49-F238E27FC236}">
                <a16:creationId xmlns:a16="http://schemas.microsoft.com/office/drawing/2014/main" id="{C84B6911-1CB8-4F88-981F-6A3EC21769C7}"/>
              </a:ext>
            </a:extLst>
          </p:cNvPr>
          <p:cNvPicPr>
            <a:picLocks noChangeAspect="1"/>
          </p:cNvPicPr>
          <p:nvPr/>
        </p:nvPicPr>
        <p:blipFill>
          <a:blip r:embed="rId4"/>
          <a:stretch>
            <a:fillRect/>
          </a:stretch>
        </p:blipFill>
        <p:spPr>
          <a:xfrm>
            <a:off x="4991100" y="1559871"/>
            <a:ext cx="6961801" cy="3546578"/>
          </a:xfrm>
          <a:prstGeom prst="rect">
            <a:avLst/>
          </a:prstGeom>
        </p:spPr>
      </p:pic>
      <p:sp>
        <p:nvSpPr>
          <p:cNvPr id="13" name="テキスト ボックス 12">
            <a:extLst>
              <a:ext uri="{FF2B5EF4-FFF2-40B4-BE49-F238E27FC236}">
                <a16:creationId xmlns:a16="http://schemas.microsoft.com/office/drawing/2014/main" id="{4FF2E1F6-789D-45EA-84B2-99859DF45F05}"/>
              </a:ext>
            </a:extLst>
          </p:cNvPr>
          <p:cNvSpPr txBox="1"/>
          <p:nvPr/>
        </p:nvSpPr>
        <p:spPr>
          <a:xfrm>
            <a:off x="1611642" y="1221317"/>
            <a:ext cx="2220835" cy="338554"/>
          </a:xfrm>
          <a:prstGeom prst="rect">
            <a:avLst/>
          </a:prstGeom>
          <a:noFill/>
        </p:spPr>
        <p:txBody>
          <a:bodyPr wrap="square">
            <a:spAutoFit/>
          </a:bodyPr>
          <a:lstStyle/>
          <a:p>
            <a:r>
              <a:rPr lang="en-US" altLang="ja-JP" sz="1600" b="1" dirty="0">
                <a:latin typeface="Meiryo UI" panose="020B0604030504040204" pitchFamily="50" charset="-128"/>
                <a:ea typeface="Meiryo UI" panose="020B0604030504040204" pitchFamily="50" charset="-128"/>
              </a:rPr>
              <a:t>1500</a:t>
            </a:r>
            <a:r>
              <a:rPr lang="ja-JP" altLang="en-US" sz="1600" b="1" dirty="0">
                <a:latin typeface="Meiryo UI" panose="020B0604030504040204" pitchFamily="50" charset="-128"/>
                <a:ea typeface="Meiryo UI" panose="020B0604030504040204" pitchFamily="50" charset="-128"/>
              </a:rPr>
              <a:t>年以降の絶滅　　　　　　　　　</a:t>
            </a:r>
          </a:p>
        </p:txBody>
      </p:sp>
      <p:sp>
        <p:nvSpPr>
          <p:cNvPr id="24" name="テキスト ボックス 23">
            <a:extLst>
              <a:ext uri="{FF2B5EF4-FFF2-40B4-BE49-F238E27FC236}">
                <a16:creationId xmlns:a16="http://schemas.microsoft.com/office/drawing/2014/main" id="{5A12CCAE-6350-40F1-840C-2AA743BFCBF9}"/>
              </a:ext>
            </a:extLst>
          </p:cNvPr>
          <p:cNvSpPr txBox="1"/>
          <p:nvPr/>
        </p:nvSpPr>
        <p:spPr>
          <a:xfrm>
            <a:off x="7018312" y="1221317"/>
            <a:ext cx="3736611" cy="338554"/>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年間のプラスチック廃棄物量（予測）　　　　　　　　　</a:t>
            </a:r>
          </a:p>
        </p:txBody>
      </p:sp>
    </p:spTree>
    <p:extLst>
      <p:ext uri="{BB962C8B-B14F-4D97-AF65-F5344CB8AC3E}">
        <p14:creationId xmlns:p14="http://schemas.microsoft.com/office/powerpoint/2010/main" val="200105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F4DC5500-A3CC-4EE0-94DA-587392987B8B}"/>
              </a:ext>
            </a:extLst>
          </p:cNvPr>
          <p:cNvSpPr/>
          <p:nvPr/>
        </p:nvSpPr>
        <p:spPr>
          <a:xfrm>
            <a:off x="339365" y="1277554"/>
            <a:ext cx="11472018" cy="5357342"/>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656D54D4-470C-4569-AD45-C203CC62C8E4}"/>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6" name="角丸四角形 75">
            <a:extLst>
              <a:ext uri="{FF2B5EF4-FFF2-40B4-BE49-F238E27FC236}">
                <a16:creationId xmlns:a16="http://schemas.microsoft.com/office/drawing/2014/main" id="{46375A75-B0C2-4D6E-B403-ADF623B03B31}"/>
              </a:ext>
            </a:extLst>
          </p:cNvPr>
          <p:cNvSpPr/>
          <p:nvPr/>
        </p:nvSpPr>
        <p:spPr>
          <a:xfrm>
            <a:off x="166299" y="596908"/>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国際的な動向</a:t>
            </a:r>
          </a:p>
        </p:txBody>
      </p:sp>
      <p:sp>
        <p:nvSpPr>
          <p:cNvPr id="7" name="正方形/長方形 6">
            <a:extLst>
              <a:ext uri="{FF2B5EF4-FFF2-40B4-BE49-F238E27FC236}">
                <a16:creationId xmlns:a16="http://schemas.microsoft.com/office/drawing/2014/main" id="{90FDB4AE-A8FE-4FB5-AB55-E0A471256728}"/>
              </a:ext>
            </a:extLst>
          </p:cNvPr>
          <p:cNvSpPr/>
          <p:nvPr/>
        </p:nvSpPr>
        <p:spPr>
          <a:xfrm>
            <a:off x="380617" y="1320621"/>
            <a:ext cx="11377996" cy="5314275"/>
          </a:xfrm>
          <a:prstGeom prst="rect">
            <a:avLst/>
          </a:prstGeom>
          <a:noFill/>
          <a:ln w="19050">
            <a:noFill/>
            <a:prstDash val="solid"/>
          </a:ln>
        </p:spPr>
        <p:txBody>
          <a:bodyPr wrap="square">
            <a:spAutoFit/>
          </a:bodyPr>
          <a:lstStyle/>
          <a:p>
            <a:pPr marL="442913" indent="-355600">
              <a:spcBef>
                <a:spcPts val="800"/>
              </a:spcBef>
              <a:spcAft>
                <a:spcPts val="1200"/>
              </a:spcAft>
              <a:buFont typeface="Wingdings" panose="05000000000000000000" pitchFamily="2" charset="2"/>
              <a:buChar char=""/>
              <a:tabLst>
                <a:tab pos="453634" algn="l"/>
              </a:tabLst>
            </a:pPr>
            <a:r>
              <a:rPr lang="en-US" altLang="ja-JP" sz="2400" b="1" dirty="0">
                <a:solidFill>
                  <a:srgbClr val="000000"/>
                </a:solidFill>
                <a:latin typeface="Meiryo UI" panose="020B0604030504040204" pitchFamily="50" charset="-128"/>
                <a:ea typeface="Meiryo UI" panose="020B0604030504040204" pitchFamily="50" charset="-128"/>
              </a:rPr>
              <a:t>2023</a:t>
            </a:r>
            <a:r>
              <a:rPr lang="ja-JP" altLang="en-US" sz="2400" b="1" dirty="0">
                <a:solidFill>
                  <a:srgbClr val="000000"/>
                </a:solidFill>
                <a:latin typeface="Meiryo UI" panose="020B0604030504040204" pitchFamily="50" charset="-128"/>
                <a:ea typeface="Meiryo UI" panose="020B0604030504040204" pitchFamily="50" charset="-128"/>
              </a:rPr>
              <a:t>年の</a:t>
            </a:r>
            <a:r>
              <a:rPr lang="en-US" altLang="ja-JP" sz="2400" b="1" dirty="0">
                <a:solidFill>
                  <a:srgbClr val="000000"/>
                </a:solidFill>
                <a:latin typeface="Meiryo UI" panose="020B0604030504040204" pitchFamily="50" charset="-128"/>
                <a:ea typeface="Meiryo UI" panose="020B0604030504040204" pitchFamily="50" charset="-128"/>
              </a:rPr>
              <a:t>G7</a:t>
            </a:r>
            <a:r>
              <a:rPr lang="ja-JP" altLang="en-US" sz="2400" b="1" dirty="0">
                <a:solidFill>
                  <a:srgbClr val="000000"/>
                </a:solidFill>
                <a:latin typeface="Meiryo UI" panose="020B0604030504040204" pitchFamily="50" charset="-128"/>
                <a:ea typeface="Meiryo UI" panose="020B0604030504040204" pitchFamily="50" charset="-128"/>
              </a:rPr>
              <a:t>広島サミット、</a:t>
            </a:r>
            <a:r>
              <a:rPr lang="en-US" altLang="ja-JP" sz="2400" b="1" dirty="0">
                <a:solidFill>
                  <a:srgbClr val="000000"/>
                </a:solidFill>
                <a:latin typeface="Meiryo UI" panose="020B0604030504040204" pitchFamily="50" charset="-128"/>
                <a:ea typeface="Meiryo UI" panose="020B0604030504040204" pitchFamily="50" charset="-128"/>
              </a:rPr>
              <a:t>G7</a:t>
            </a:r>
            <a:r>
              <a:rPr lang="ja-JP" altLang="en-US" sz="2400" b="1" dirty="0">
                <a:solidFill>
                  <a:srgbClr val="000000"/>
                </a:solidFill>
                <a:latin typeface="Meiryo UI" panose="020B0604030504040204" pitchFamily="50" charset="-128"/>
                <a:ea typeface="Meiryo UI" panose="020B0604030504040204" pitchFamily="50" charset="-128"/>
              </a:rPr>
              <a:t>札幌　気候・エネルギー・環境大臣会合</a:t>
            </a:r>
            <a:r>
              <a:rPr lang="ja-JP" altLang="en-US" sz="2000" dirty="0">
                <a:solidFill>
                  <a:srgbClr val="000000"/>
                </a:solidFill>
                <a:latin typeface="Meiryo UI" panose="020B0604030504040204" pitchFamily="50" charset="-128"/>
                <a:ea typeface="Meiryo UI" panose="020B0604030504040204" pitchFamily="50" charset="-128"/>
              </a:rPr>
              <a:t>において、気候変動、生物多様性の損失及び汚染という</a:t>
            </a:r>
            <a:r>
              <a:rPr lang="en-US" altLang="ja-JP" sz="2000" dirty="0">
                <a:solidFill>
                  <a:srgbClr val="000000"/>
                </a:solidFill>
                <a:latin typeface="Meiryo UI" panose="020B0604030504040204" pitchFamily="50" charset="-128"/>
                <a:ea typeface="Meiryo UI" panose="020B0604030504040204" pitchFamily="50" charset="-128"/>
              </a:rPr>
              <a:t>3</a:t>
            </a:r>
            <a:r>
              <a:rPr lang="ja-JP" altLang="en-US" sz="2000" dirty="0">
                <a:solidFill>
                  <a:srgbClr val="000000"/>
                </a:solidFill>
                <a:latin typeface="Meiryo UI" panose="020B0604030504040204" pitchFamily="50" charset="-128"/>
                <a:ea typeface="Meiryo UI" panose="020B0604030504040204" pitchFamily="50" charset="-128"/>
              </a:rPr>
              <a:t>つの世界的な危機に対し、経済成長とエネルギー安全保障を確保しながら、</a:t>
            </a:r>
            <a:r>
              <a:rPr lang="ja-JP" altLang="en-US" sz="2000" b="1" dirty="0">
                <a:solidFill>
                  <a:srgbClr val="000000"/>
                </a:solidFill>
                <a:latin typeface="Meiryo UI" panose="020B0604030504040204" pitchFamily="50" charset="-128"/>
                <a:ea typeface="Meiryo UI" panose="020B0604030504040204" pitchFamily="50" charset="-128"/>
              </a:rPr>
              <a:t>ネット・ゼロ</a:t>
            </a:r>
            <a:r>
              <a:rPr lang="en-US" altLang="ja-JP" sz="2000" b="1" dirty="0">
                <a:solidFill>
                  <a:srgbClr val="000000"/>
                </a:solidFill>
                <a:latin typeface="Meiryo UI" panose="020B0604030504040204" pitchFamily="50" charset="-128"/>
                <a:ea typeface="Meiryo UI" panose="020B0604030504040204" pitchFamily="50" charset="-128"/>
              </a:rPr>
              <a:t>(</a:t>
            </a:r>
            <a:r>
              <a:rPr lang="ja-JP" altLang="en-US" sz="2000" b="1" dirty="0">
                <a:solidFill>
                  <a:srgbClr val="000000"/>
                </a:solidFill>
                <a:latin typeface="Meiryo UI" panose="020B0604030504040204" pitchFamily="50" charset="-128"/>
                <a:ea typeface="Meiryo UI" panose="020B0604030504040204" pitchFamily="50" charset="-128"/>
              </a:rPr>
              <a:t>脱炭素</a:t>
            </a:r>
            <a:r>
              <a:rPr lang="en-US" altLang="ja-JP" sz="2000" b="1" dirty="0">
                <a:solidFill>
                  <a:srgbClr val="000000"/>
                </a:solidFill>
                <a:latin typeface="Meiryo UI" panose="020B0604030504040204" pitchFamily="50" charset="-128"/>
                <a:ea typeface="Meiryo UI" panose="020B0604030504040204" pitchFamily="50" charset="-128"/>
              </a:rPr>
              <a:t>)</a:t>
            </a:r>
            <a:r>
              <a:rPr lang="ja-JP" altLang="en-US" sz="2000" b="1" dirty="0">
                <a:solidFill>
                  <a:srgbClr val="000000"/>
                </a:solidFill>
                <a:latin typeface="Meiryo UI" panose="020B0604030504040204" pitchFamily="50" charset="-128"/>
                <a:ea typeface="Meiryo UI" panose="020B0604030504040204" pitchFamily="50" charset="-128"/>
              </a:rPr>
              <a:t>、循環経済、ネイチャーポジティブ経済</a:t>
            </a:r>
            <a:r>
              <a:rPr lang="ja-JP" altLang="en-US" sz="2000" dirty="0">
                <a:solidFill>
                  <a:srgbClr val="000000"/>
                </a:solidFill>
                <a:latin typeface="Meiryo UI" panose="020B0604030504040204" pitchFamily="50" charset="-128"/>
                <a:ea typeface="Meiryo UI" panose="020B0604030504040204" pitchFamily="50" charset="-128"/>
              </a:rPr>
              <a:t>の統合的な実現に向けたグリーントランスフォーメーションの重要性を共有</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355600">
              <a:spcBef>
                <a:spcPts val="800"/>
              </a:spcBef>
              <a:spcAft>
                <a:spcPts val="1200"/>
              </a:spcAft>
              <a:buFont typeface="Wingdings" panose="05000000000000000000" pitchFamily="2" charset="2"/>
              <a:buChar char=""/>
              <a:tabLst>
                <a:tab pos="453634" algn="l"/>
              </a:tabLst>
            </a:pPr>
            <a:r>
              <a:rPr lang="en-US" altLang="ja-JP" sz="2400" b="1" dirty="0">
                <a:latin typeface="Meiryo UI" panose="020B0604030504040204" pitchFamily="50" charset="-128"/>
                <a:ea typeface="Meiryo UI" panose="020B0604030504040204" pitchFamily="50" charset="-128"/>
              </a:rPr>
              <a:t>2024</a:t>
            </a:r>
            <a:r>
              <a:rPr lang="ja-JP" altLang="en-US" sz="2400" b="1" dirty="0">
                <a:latin typeface="Meiryo UI" panose="020B0604030504040204" pitchFamily="50" charset="-128"/>
                <a:ea typeface="Meiryo UI" panose="020B0604030504040204" pitchFamily="50" charset="-128"/>
              </a:rPr>
              <a:t>年の</a:t>
            </a:r>
            <a:r>
              <a:rPr lang="en-US" altLang="ja-JP" sz="2400" b="1" dirty="0">
                <a:latin typeface="Meiryo UI" panose="020B0604030504040204" pitchFamily="50" charset="-128"/>
                <a:ea typeface="Meiryo UI" panose="020B0604030504040204" pitchFamily="50" charset="-128"/>
              </a:rPr>
              <a:t>G7</a:t>
            </a:r>
            <a:r>
              <a:rPr lang="ja-JP" altLang="en-US" sz="2400" b="1" dirty="0">
                <a:latin typeface="Meiryo UI" panose="020B0604030504040204" pitchFamily="50" charset="-128"/>
                <a:ea typeface="Meiryo UI" panose="020B0604030504040204" pitchFamily="50" charset="-128"/>
              </a:rPr>
              <a:t>トリノ気候・エネルギー・環境大臣会合</a:t>
            </a:r>
            <a:r>
              <a:rPr lang="ja-JP" altLang="en-US" sz="2000" dirty="0">
                <a:latin typeface="Meiryo UI" panose="020B0604030504040204" pitchFamily="50" charset="-128"/>
                <a:ea typeface="Meiryo UI" panose="020B0604030504040204" pitchFamily="50" charset="-128"/>
              </a:rPr>
              <a:t>では、</a:t>
            </a:r>
            <a:r>
              <a:rPr lang="ja-JP" altLang="en-US" sz="2000" dirty="0">
                <a:solidFill>
                  <a:srgbClr val="000000"/>
                </a:solidFill>
                <a:latin typeface="Meiryo UI" panose="020B0604030504040204" pitchFamily="50" charset="-128"/>
                <a:ea typeface="Meiryo UI" panose="020B0604030504040204" pitchFamily="50" charset="-128"/>
              </a:rPr>
              <a:t>必要な取組間のシナジーの推進が重要であることを確認するとともに、削減対策の進捗を確認し、</a:t>
            </a:r>
            <a:r>
              <a:rPr lang="en-US" altLang="ja-JP" sz="2000" b="1" dirty="0">
                <a:solidFill>
                  <a:srgbClr val="000000"/>
                </a:solidFill>
                <a:latin typeface="Meiryo UI" panose="020B0604030504040204" pitchFamily="50" charset="-128"/>
                <a:ea typeface="Meiryo UI" panose="020B0604030504040204" pitchFamily="50" charset="-128"/>
              </a:rPr>
              <a:t>1.5℃</a:t>
            </a:r>
            <a:r>
              <a:rPr lang="ja-JP" altLang="en-US" sz="2000" b="1" dirty="0">
                <a:solidFill>
                  <a:srgbClr val="000000"/>
                </a:solidFill>
                <a:latin typeface="Meiryo UI" panose="020B0604030504040204" pitchFamily="50" charset="-128"/>
                <a:ea typeface="Meiryo UI" panose="020B0604030504040204" pitchFamily="50" charset="-128"/>
              </a:rPr>
              <a:t>に整合した、全経済分野・すべての温室効果ガス</a:t>
            </a:r>
            <a:r>
              <a:rPr lang="en-US" altLang="ja-JP" sz="2000" b="1" dirty="0">
                <a:solidFill>
                  <a:srgbClr val="000000"/>
                </a:solidFill>
                <a:latin typeface="Meiryo UI" panose="020B0604030504040204" pitchFamily="50" charset="-128"/>
                <a:ea typeface="Meiryo UI" panose="020B0604030504040204" pitchFamily="50" charset="-128"/>
              </a:rPr>
              <a:t>(GHG)</a:t>
            </a:r>
            <a:r>
              <a:rPr lang="ja-JP" altLang="en-US" sz="2000" b="1" dirty="0">
                <a:solidFill>
                  <a:srgbClr val="000000"/>
                </a:solidFill>
                <a:latin typeface="Meiryo UI" panose="020B0604030504040204" pitchFamily="50" charset="-128"/>
                <a:ea typeface="Meiryo UI" panose="020B0604030504040204" pitchFamily="50" charset="-128"/>
              </a:rPr>
              <a:t>を対象とした総量削減目標を含む</a:t>
            </a:r>
            <a:r>
              <a:rPr lang="en-US" altLang="ja-JP" sz="2000" b="1" dirty="0">
                <a:solidFill>
                  <a:srgbClr val="000000"/>
                </a:solidFill>
                <a:latin typeface="Meiryo UI" panose="020B0604030504040204" pitchFamily="50" charset="-128"/>
                <a:ea typeface="Meiryo UI" panose="020B0604030504040204" pitchFamily="50" charset="-128"/>
              </a:rPr>
              <a:t>NDC</a:t>
            </a:r>
            <a:r>
              <a:rPr lang="ja-JP" altLang="en-US" sz="2000" b="1" dirty="0">
                <a:solidFill>
                  <a:srgbClr val="000000"/>
                </a:solidFill>
                <a:latin typeface="Meiryo UI" panose="020B0604030504040204" pitchFamily="50" charset="-128"/>
                <a:ea typeface="Meiryo UI" panose="020B0604030504040204" pitchFamily="50" charset="-128"/>
              </a:rPr>
              <a:t>を期限内に提出</a:t>
            </a:r>
            <a:r>
              <a:rPr lang="ja-JP" altLang="en-US" sz="2000" dirty="0">
                <a:solidFill>
                  <a:srgbClr val="000000"/>
                </a:solidFill>
                <a:latin typeface="Meiryo UI" panose="020B0604030504040204" pitchFamily="50" charset="-128"/>
                <a:ea typeface="Meiryo UI" panose="020B0604030504040204" pitchFamily="50" charset="-128"/>
              </a:rPr>
              <a:t>することを誓約</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355600">
              <a:spcBef>
                <a:spcPts val="800"/>
              </a:spcBef>
              <a:spcAft>
                <a:spcPts val="1200"/>
              </a:spcAft>
              <a:buFont typeface="Wingdings" panose="05000000000000000000" pitchFamily="2" charset="2"/>
              <a:buChar char=""/>
              <a:tabLst>
                <a:tab pos="453634" algn="l"/>
              </a:tabLst>
            </a:pPr>
            <a:r>
              <a:rPr lang="zh-TW" altLang="en-US" sz="2400" b="1" dirty="0">
                <a:solidFill>
                  <a:srgbClr val="000000"/>
                </a:solidFill>
                <a:latin typeface="Meiryo UI" panose="020B0604030504040204" pitchFamily="50" charset="-128"/>
                <a:ea typeface="Meiryo UI" panose="020B0604030504040204" pitchFamily="50" charset="-128"/>
              </a:rPr>
              <a:t>国連気候変動枠組条約第</a:t>
            </a:r>
            <a:r>
              <a:rPr lang="en-US" altLang="zh-TW" sz="2400" b="1" dirty="0">
                <a:solidFill>
                  <a:srgbClr val="000000"/>
                </a:solidFill>
                <a:latin typeface="Meiryo UI" panose="020B0604030504040204" pitchFamily="50" charset="-128"/>
                <a:ea typeface="Meiryo UI" panose="020B0604030504040204" pitchFamily="50" charset="-128"/>
              </a:rPr>
              <a:t>28</a:t>
            </a:r>
            <a:r>
              <a:rPr lang="zh-TW" altLang="en-US" sz="2400" b="1" dirty="0">
                <a:solidFill>
                  <a:srgbClr val="000000"/>
                </a:solidFill>
                <a:latin typeface="Meiryo UI" panose="020B0604030504040204" pitchFamily="50" charset="-128"/>
                <a:ea typeface="Meiryo UI" panose="020B0604030504040204" pitchFamily="50" charset="-128"/>
              </a:rPr>
              <a:t>回締約国会議</a:t>
            </a:r>
            <a:r>
              <a:rPr lang="en-US" altLang="zh-TW" sz="2400" b="1" dirty="0">
                <a:solidFill>
                  <a:srgbClr val="000000"/>
                </a:solidFill>
                <a:latin typeface="Meiryo UI" panose="020B0604030504040204" pitchFamily="50" charset="-128"/>
                <a:ea typeface="Meiryo UI" panose="020B0604030504040204" pitchFamily="50" charset="-128"/>
              </a:rPr>
              <a:t>(COP28)</a:t>
            </a:r>
            <a:r>
              <a:rPr lang="ja-JP" altLang="en-US" sz="2000" dirty="0">
                <a:solidFill>
                  <a:srgbClr val="000000"/>
                </a:solidFill>
                <a:latin typeface="Meiryo UI" panose="020B0604030504040204" pitchFamily="50" charset="-128"/>
                <a:ea typeface="Meiryo UI" panose="020B0604030504040204" pitchFamily="50" charset="-128"/>
              </a:rPr>
              <a:t>では、</a:t>
            </a:r>
            <a:r>
              <a:rPr lang="en-US" altLang="ja-JP" sz="2000" b="1" dirty="0">
                <a:solidFill>
                  <a:srgbClr val="000000"/>
                </a:solidFill>
                <a:latin typeface="Meiryo UI" panose="020B0604030504040204" pitchFamily="50" charset="-128"/>
                <a:ea typeface="Meiryo UI" panose="020B0604030504040204" pitchFamily="50" charset="-128"/>
              </a:rPr>
              <a:t>1.5℃</a:t>
            </a:r>
            <a:r>
              <a:rPr lang="ja-JP" altLang="en-US" sz="2000" b="1" dirty="0">
                <a:solidFill>
                  <a:srgbClr val="000000"/>
                </a:solidFill>
                <a:latin typeface="Meiryo UI" panose="020B0604030504040204" pitchFamily="50" charset="-128"/>
                <a:ea typeface="Meiryo UI" panose="020B0604030504040204" pitchFamily="50" charset="-128"/>
              </a:rPr>
              <a:t>目標達成のための全ての国による緊急的な行動の必要性が強調</a:t>
            </a:r>
            <a:r>
              <a:rPr lang="ja-JP" altLang="en-US" sz="2000" dirty="0">
                <a:solidFill>
                  <a:srgbClr val="000000"/>
                </a:solidFill>
                <a:latin typeface="Meiryo UI" panose="020B0604030504040204" pitchFamily="50" charset="-128"/>
                <a:ea typeface="Meiryo UI" panose="020B0604030504040204" pitchFamily="50" charset="-128"/>
              </a:rPr>
              <a:t>されたほか、</a:t>
            </a:r>
            <a:r>
              <a:rPr lang="en-US" altLang="ja-JP" sz="2000" dirty="0">
                <a:solidFill>
                  <a:srgbClr val="000000"/>
                </a:solidFill>
                <a:latin typeface="Meiryo UI" panose="020B0604030504040204" pitchFamily="50" charset="-128"/>
                <a:ea typeface="Meiryo UI" panose="020B0604030504040204" pitchFamily="50" charset="-128"/>
              </a:rPr>
              <a:t>2025</a:t>
            </a:r>
            <a:r>
              <a:rPr lang="ja-JP" altLang="en-US" sz="2000" dirty="0">
                <a:solidFill>
                  <a:srgbClr val="000000"/>
                </a:solidFill>
                <a:latin typeface="Meiryo UI" panose="020B0604030504040204" pitchFamily="50" charset="-128"/>
                <a:ea typeface="Meiryo UI" panose="020B0604030504040204" pitchFamily="50" charset="-128"/>
              </a:rPr>
              <a:t>年までの世界全体の排出量ピークアウト等が決定　　　</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355600" algn="just">
              <a:buFont typeface="Wingdings" panose="05000000000000000000" pitchFamily="2" charset="2"/>
              <a:buChar char=""/>
              <a:tabLst>
                <a:tab pos="453634" algn="l"/>
              </a:tabLst>
            </a:pPr>
            <a:r>
              <a:rPr lang="zh-TW" altLang="en-US" sz="2400" b="1" dirty="0">
                <a:latin typeface="Meiryo UI" panose="020B0604030504040204" pitchFamily="50" charset="-128"/>
                <a:ea typeface="Meiryo UI" panose="020B0604030504040204" pitchFamily="50" charset="-128"/>
              </a:rPr>
              <a:t>生物多様性条約第</a:t>
            </a:r>
            <a:r>
              <a:rPr lang="en-US" altLang="zh-TW" sz="2400" b="1" dirty="0">
                <a:latin typeface="Meiryo UI" panose="020B0604030504040204" pitchFamily="50" charset="-128"/>
                <a:ea typeface="Meiryo UI" panose="020B0604030504040204" pitchFamily="50" charset="-128"/>
              </a:rPr>
              <a:t>15</a:t>
            </a:r>
            <a:r>
              <a:rPr lang="zh-TW" altLang="en-US" sz="2400" b="1" dirty="0">
                <a:latin typeface="Meiryo UI" panose="020B0604030504040204" pitchFamily="50" charset="-128"/>
                <a:ea typeface="Meiryo UI" panose="020B0604030504040204" pitchFamily="50" charset="-128"/>
              </a:rPr>
              <a:t>回締約国会議</a:t>
            </a:r>
            <a:r>
              <a:rPr lang="en-US" altLang="zh-TW" sz="2400" b="1" dirty="0">
                <a:latin typeface="Meiryo UI" panose="020B0604030504040204" pitchFamily="50" charset="-128"/>
                <a:ea typeface="Meiryo UI" panose="020B0604030504040204" pitchFamily="50" charset="-128"/>
              </a:rPr>
              <a:t>(COP15)</a:t>
            </a:r>
            <a:r>
              <a:rPr lang="ja-JP" altLang="en-US" sz="2400" b="1" dirty="0">
                <a:latin typeface="Meiryo UI" panose="020B0604030504040204" pitchFamily="50" charset="-128"/>
                <a:ea typeface="Meiryo UI" panose="020B0604030504040204" pitchFamily="50" charset="-128"/>
              </a:rPr>
              <a:t>では、</a:t>
            </a:r>
            <a:r>
              <a:rPr lang="en-US" altLang="ja-JP" sz="2000" dirty="0">
                <a:latin typeface="Meiryo UI" panose="020B0604030504040204" pitchFamily="50" charset="-128"/>
                <a:ea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rPr>
              <a:t>年以降の生物多様性に関する世界目標となる</a:t>
            </a:r>
            <a:r>
              <a:rPr lang="ja-JP" altLang="en-US" sz="2000" b="1" dirty="0">
                <a:latin typeface="Meiryo UI" panose="020B0604030504040204" pitchFamily="50" charset="-128"/>
                <a:ea typeface="Meiryo UI" panose="020B0604030504040204" pitchFamily="50" charset="-128"/>
              </a:rPr>
              <a:t>「昆明・モントリオール生物多様性枠組」が採択</a:t>
            </a:r>
            <a:r>
              <a:rPr lang="ja-JP" altLang="en-US" sz="2000" dirty="0">
                <a:latin typeface="Meiryo UI" panose="020B0604030504040204" pitchFamily="50" charset="-128"/>
                <a:ea typeface="Meiryo UI" panose="020B0604030504040204" pitchFamily="50" charset="-128"/>
              </a:rPr>
              <a:t>され、</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年までに陸と海の</a:t>
            </a:r>
            <a:r>
              <a:rPr lang="en-US" altLang="ja-JP" sz="2000" dirty="0">
                <a:latin typeface="Meiryo UI" panose="020B0604030504040204" pitchFamily="50" charset="-128"/>
                <a:ea typeface="Meiryo UI" panose="020B0604030504040204" pitchFamily="50" charset="-128"/>
              </a:rPr>
              <a:t>30</a:t>
            </a:r>
            <a:r>
              <a:rPr lang="ja-JP" altLang="en-US" sz="2000" dirty="0">
                <a:latin typeface="Meiryo UI" panose="020B0604030504040204" pitchFamily="50" charset="-128"/>
                <a:ea typeface="Meiryo UI" panose="020B0604030504040204" pitchFamily="50" charset="-128"/>
              </a:rPr>
              <a:t>％以上を保全する</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30by30</a:t>
            </a:r>
            <a:r>
              <a:rPr lang="ja-JP" altLang="en-US" sz="2000" b="1" dirty="0">
                <a:latin typeface="Meiryo UI" panose="020B0604030504040204" pitchFamily="50" charset="-128"/>
                <a:ea typeface="Meiryo UI" panose="020B0604030504040204" pitchFamily="50" charset="-128"/>
              </a:rPr>
              <a:t>目標」が主要な目標</a:t>
            </a:r>
            <a:r>
              <a:rPr lang="ja-JP" altLang="en-US" sz="2000" dirty="0">
                <a:latin typeface="Meiryo UI" panose="020B0604030504040204" pitchFamily="50" charset="-128"/>
                <a:ea typeface="Meiryo UI" panose="020B0604030504040204" pitchFamily="50" charset="-128"/>
              </a:rPr>
              <a:t>の一つ等、設定されたほか、</a:t>
            </a:r>
            <a:r>
              <a:rPr lang="ja-JP" altLang="en-US" sz="2000" b="1" dirty="0">
                <a:latin typeface="Meiryo UI" panose="020B0604030504040204" pitchFamily="50" charset="-128"/>
                <a:ea typeface="Meiryo UI" panose="020B0604030504040204" pitchFamily="50" charset="-128"/>
              </a:rPr>
              <a:t>ネイチャー・ポジティブ</a:t>
            </a:r>
            <a:r>
              <a:rPr lang="ja-JP" altLang="en-US" sz="2000" dirty="0">
                <a:latin typeface="Meiryo UI" panose="020B0604030504040204" pitchFamily="50" charset="-128"/>
                <a:ea typeface="Meiryo UI" panose="020B0604030504040204" pitchFamily="50" charset="-128"/>
              </a:rPr>
              <a:t>の考え方を   明記</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943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5DC117E-5D5E-4088-A5D8-2B13A70F4F93}"/>
              </a:ext>
            </a:extLst>
          </p:cNvPr>
          <p:cNvSpPr/>
          <p:nvPr/>
        </p:nvSpPr>
        <p:spPr>
          <a:xfrm>
            <a:off x="166299" y="1351968"/>
            <a:ext cx="11644294" cy="523220"/>
          </a:xfrm>
          <a:prstGeom prst="rect">
            <a:avLst/>
          </a:prstGeom>
          <a:noFill/>
          <a:ln w="19050">
            <a:noFill/>
            <a:prstDash val="solid"/>
          </a:ln>
        </p:spPr>
        <p:txBody>
          <a:bodyPr wrap="square">
            <a:spAutoFit/>
          </a:bodyPr>
          <a:lstStyle/>
          <a:p>
            <a:pPr marL="543831" indent="-457200" algn="just">
              <a:spcAft>
                <a:spcPts val="1200"/>
              </a:spcAft>
              <a:buFont typeface="Wingdings" panose="05000000000000000000" pitchFamily="2" charset="2"/>
              <a:buChar char="u"/>
              <a:tabLst>
                <a:tab pos="453634" algn="l"/>
              </a:tabLst>
            </a:pPr>
            <a:r>
              <a:rPr lang="ja-JP" altLang="en-US" sz="2800" b="1" i="0" dirty="0">
                <a:solidFill>
                  <a:srgbClr val="333333"/>
                </a:solidFill>
                <a:effectLst/>
                <a:latin typeface="Meiryo UI" panose="020B0604030504040204" pitchFamily="50" charset="-128"/>
                <a:ea typeface="Meiryo UI" panose="020B0604030504040204" pitchFamily="50" charset="-128"/>
              </a:rPr>
              <a:t>第六次環境基本計画の閣議決定</a:t>
            </a:r>
            <a:r>
              <a:rPr lang="en-US" altLang="ja-JP" sz="2000" i="0" dirty="0">
                <a:solidFill>
                  <a:srgbClr val="333333"/>
                </a:solidFill>
                <a:effectLst/>
                <a:latin typeface="Meiryo UI" panose="020B0604030504040204" pitchFamily="50" charset="-128"/>
                <a:ea typeface="Meiryo UI" panose="020B0604030504040204" pitchFamily="50" charset="-128"/>
              </a:rPr>
              <a:t>(2024</a:t>
            </a:r>
            <a:r>
              <a:rPr lang="ja-JP" altLang="en-US" sz="2000" i="0" dirty="0">
                <a:solidFill>
                  <a:srgbClr val="333333"/>
                </a:solidFill>
                <a:effectLst/>
                <a:latin typeface="Meiryo UI" panose="020B0604030504040204" pitchFamily="50" charset="-128"/>
                <a:ea typeface="Meiryo UI" panose="020B0604030504040204" pitchFamily="50" charset="-128"/>
              </a:rPr>
              <a:t>年５月</a:t>
            </a:r>
            <a:r>
              <a:rPr lang="en-US" altLang="ja-JP" sz="2000" i="0" dirty="0">
                <a:solidFill>
                  <a:srgbClr val="333333"/>
                </a:solidFill>
                <a:effectLst/>
                <a:latin typeface="Meiryo UI" panose="020B0604030504040204" pitchFamily="50" charset="-128"/>
                <a:ea typeface="Meiryo UI" panose="020B0604030504040204" pitchFamily="50" charset="-128"/>
              </a:rPr>
              <a:t>)</a:t>
            </a:r>
            <a:endParaRPr lang="en-US" altLang="zh-TW" sz="2800" dirty="0">
              <a:solidFill>
                <a:srgbClr val="00000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8526EC7-98D1-4AE5-A326-4208CF1528D7}"/>
              </a:ext>
            </a:extLst>
          </p:cNvPr>
          <p:cNvSpPr/>
          <p:nvPr/>
        </p:nvSpPr>
        <p:spPr>
          <a:xfrm>
            <a:off x="7030376" y="2169994"/>
            <a:ext cx="4956837" cy="3643952"/>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75">
            <a:extLst>
              <a:ext uri="{FF2B5EF4-FFF2-40B4-BE49-F238E27FC236}">
                <a16:creationId xmlns:a16="http://schemas.microsoft.com/office/drawing/2014/main" id="{3C362D44-1A12-4129-8699-DCD622D87530}"/>
              </a:ext>
            </a:extLst>
          </p:cNvPr>
          <p:cNvSpPr/>
          <p:nvPr/>
        </p:nvSpPr>
        <p:spPr>
          <a:xfrm>
            <a:off x="166299" y="695109"/>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国内の動き</a:t>
            </a:r>
          </a:p>
        </p:txBody>
      </p:sp>
      <p:pic>
        <p:nvPicPr>
          <p:cNvPr id="3" name="図 2">
            <a:extLst>
              <a:ext uri="{FF2B5EF4-FFF2-40B4-BE49-F238E27FC236}">
                <a16:creationId xmlns:a16="http://schemas.microsoft.com/office/drawing/2014/main" id="{2AE32D97-8C3D-40AC-8EEA-B70D41B7BDE0}"/>
              </a:ext>
            </a:extLst>
          </p:cNvPr>
          <p:cNvPicPr>
            <a:picLocks noChangeAspect="1"/>
          </p:cNvPicPr>
          <p:nvPr/>
        </p:nvPicPr>
        <p:blipFill>
          <a:blip r:embed="rId3"/>
          <a:stretch>
            <a:fillRect/>
          </a:stretch>
        </p:blipFill>
        <p:spPr>
          <a:xfrm>
            <a:off x="381407" y="1875188"/>
            <a:ext cx="6448018" cy="4796968"/>
          </a:xfrm>
          <a:prstGeom prst="rect">
            <a:avLst/>
          </a:prstGeom>
        </p:spPr>
      </p:pic>
      <p:sp>
        <p:nvSpPr>
          <p:cNvPr id="8" name="Rectangle 1">
            <a:extLst>
              <a:ext uri="{FF2B5EF4-FFF2-40B4-BE49-F238E27FC236}">
                <a16:creationId xmlns:a16="http://schemas.microsoft.com/office/drawing/2014/main" id="{63210093-C1F0-4AAE-8BAA-2B70F20094F7}"/>
              </a:ext>
            </a:extLst>
          </p:cNvPr>
          <p:cNvSpPr>
            <a:spLocks noChangeArrowheads="1"/>
          </p:cNvSpPr>
          <p:nvPr/>
        </p:nvSpPr>
        <p:spPr bwMode="auto">
          <a:xfrm>
            <a:off x="7120694" y="2331823"/>
            <a:ext cx="4706974"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spcAft>
                <a:spcPts val="1200"/>
              </a:spcAft>
              <a:buFont typeface="Wingdings" panose="05000000000000000000" pitchFamily="2" charset="2"/>
              <a:buChar char="ü"/>
            </a:pPr>
            <a:r>
              <a:rPr lang="ja-JP" altLang="en-US" sz="2000" dirty="0">
                <a:latin typeface="Meiryo UI" panose="020B0604030504040204" pitchFamily="50" charset="-128"/>
                <a:ea typeface="Meiryo UI" panose="020B0604030504040204" pitchFamily="50" charset="-128"/>
              </a:rPr>
              <a:t>「環境の保全を通じて、現在及び将来の国民一人一人の</a:t>
            </a:r>
            <a:r>
              <a:rPr lang="ja-JP" altLang="en-US" sz="2000" b="1" dirty="0">
                <a:latin typeface="Meiryo UI" panose="020B0604030504040204" pitchFamily="50" charset="-128"/>
                <a:ea typeface="Meiryo UI" panose="020B0604030504040204" pitchFamily="50" charset="-128"/>
              </a:rPr>
              <a:t>生活の質、幸福度、　ウェルビーイング、経済厚生</a:t>
            </a:r>
            <a:r>
              <a:rPr lang="ja-JP" altLang="en-US" sz="2000" dirty="0">
                <a:latin typeface="Meiryo UI" panose="020B0604030504040204" pitchFamily="50" charset="-128"/>
                <a:ea typeface="Meiryo UI" panose="020B0604030504040204" pitchFamily="50" charset="-128"/>
              </a:rPr>
              <a:t>の向上」を 最上位の目的</a:t>
            </a:r>
            <a:endParaRPr lang="en-US" altLang="ja-JP" sz="2000" dirty="0">
              <a:latin typeface="Meiryo UI" panose="020B0604030504040204" pitchFamily="50" charset="-128"/>
              <a:ea typeface="Meiryo UI" panose="020B0604030504040204" pitchFamily="50" charset="-128"/>
            </a:endParaRPr>
          </a:p>
          <a:p>
            <a:pPr marL="342900" indent="-342900" algn="just">
              <a:spcAft>
                <a:spcPts val="1200"/>
              </a:spcAft>
              <a:buFont typeface="Wingdings" panose="05000000000000000000" pitchFamily="2" charset="2"/>
              <a:buChar char="ü"/>
            </a:pPr>
            <a:r>
              <a:rPr lang="ja-JP" altLang="en-US" sz="2000" dirty="0">
                <a:latin typeface="Meiryo UI" panose="020B0604030504040204" pitchFamily="50" charset="-128"/>
                <a:ea typeface="Meiryo UI" panose="020B0604030504040204" pitchFamily="50" charset="-128"/>
              </a:rPr>
              <a:t>「ウェルビーイング</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高い生活の質」について、</a:t>
            </a:r>
            <a:r>
              <a:rPr lang="ja-JP" altLang="en-US" sz="2000" b="1" dirty="0">
                <a:latin typeface="Meiryo UI" panose="020B0604030504040204" pitchFamily="50" charset="-128"/>
                <a:ea typeface="Meiryo UI" panose="020B0604030504040204" pitchFamily="50" charset="-128"/>
              </a:rPr>
              <a:t>市場的価値と非市場的価値の双方を引き上げ</a:t>
            </a:r>
            <a:r>
              <a:rPr lang="ja-JP" altLang="en-US" sz="2000" dirty="0">
                <a:latin typeface="Meiryo UI" panose="020B0604030504040204" pitchFamily="50" charset="-128"/>
                <a:ea typeface="Meiryo UI" panose="020B0604030504040204" pitchFamily="50" charset="-128"/>
              </a:rPr>
              <a:t>ていくような</a:t>
            </a:r>
            <a:r>
              <a:rPr lang="ja-JP" altLang="en-US" sz="2000" b="1" dirty="0">
                <a:latin typeface="Meiryo UI" panose="020B0604030504040204" pitchFamily="50" charset="-128"/>
                <a:ea typeface="Meiryo UI" panose="020B0604030504040204" pitchFamily="50" charset="-128"/>
              </a:rPr>
              <a:t>「新たな成長」を　　目指す</a:t>
            </a:r>
            <a:endParaRPr lang="en-US" altLang="ja-JP" sz="2000" b="1" dirty="0">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lang="ja-JP" altLang="en-US" sz="2000" b="1" i="0" dirty="0">
                <a:solidFill>
                  <a:srgbClr val="333333"/>
                </a:solidFill>
                <a:effectLst/>
                <a:latin typeface="Meiryo UI" panose="020B0604030504040204" pitchFamily="50" charset="-128"/>
                <a:ea typeface="Meiryo UI" panose="020B0604030504040204" pitchFamily="50" charset="-128"/>
              </a:rPr>
              <a:t>自然資本の維持・回復・</a:t>
            </a:r>
            <a:r>
              <a:rPr lang="ja-JP" altLang="en-US" sz="2000" b="1" dirty="0">
                <a:solidFill>
                  <a:srgbClr val="333333"/>
                </a:solidFill>
                <a:latin typeface="Meiryo UI" panose="020B0604030504040204" pitchFamily="50" charset="-128"/>
                <a:ea typeface="Meiryo UI" panose="020B0604030504040204" pitchFamily="50" charset="-128"/>
              </a:rPr>
              <a:t>充実</a:t>
            </a:r>
            <a:r>
              <a:rPr lang="ja-JP" altLang="en-US" sz="2000" dirty="0">
                <a:solidFill>
                  <a:srgbClr val="333333"/>
                </a:solidFill>
                <a:latin typeface="Meiryo UI" panose="020B0604030504040204" pitchFamily="50" charset="-128"/>
                <a:ea typeface="Meiryo UI" panose="020B0604030504040204" pitchFamily="50" charset="-128"/>
              </a:rPr>
              <a:t>が鍵</a:t>
            </a:r>
            <a:endParaRPr lang="ja-JP" altLang="en-US" sz="2000" i="0" dirty="0">
              <a:solidFill>
                <a:srgbClr val="333333"/>
              </a:solidFill>
              <a:effectLst/>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endParaRPr lang="en-US" altLang="ja-JP" sz="20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DC1E921-2DFF-44A0-816E-A73B4E988E2B}"/>
              </a:ext>
            </a:extLst>
          </p:cNvPr>
          <p:cNvSpPr txBox="1"/>
          <p:nvPr/>
        </p:nvSpPr>
        <p:spPr>
          <a:xfrm>
            <a:off x="4152568" y="6596390"/>
            <a:ext cx="2740802"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出典：環境省</a:t>
            </a:r>
            <a:r>
              <a:rPr lang="en-US" altLang="ja-JP" sz="1100" dirty="0">
                <a:latin typeface="Meiryo UI" panose="020B0604030504040204" pitchFamily="50" charset="-128"/>
                <a:ea typeface="Meiryo UI" panose="020B0604030504040204" pitchFamily="50" charset="-128"/>
              </a:rPr>
              <a:t>HP</a:t>
            </a:r>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令和</a:t>
            </a:r>
            <a:r>
              <a:rPr lang="en-US" altLang="zh-TW" sz="1100" dirty="0">
                <a:latin typeface="Meiryo UI" panose="020B0604030504040204" pitchFamily="50" charset="-128"/>
                <a:ea typeface="Meiryo UI" panose="020B0604030504040204" pitchFamily="50" charset="-128"/>
              </a:rPr>
              <a:t>6</a:t>
            </a:r>
            <a:r>
              <a:rPr lang="zh-TW" altLang="en-US" sz="1100" dirty="0">
                <a:latin typeface="Meiryo UI" panose="020B0604030504040204" pitchFamily="50" charset="-128"/>
                <a:ea typeface="Meiryo UI" panose="020B0604030504040204" pitchFamily="50" charset="-128"/>
              </a:rPr>
              <a:t>年版環境白書</a:t>
            </a:r>
            <a:endParaRPr lang="ja-JP" altLang="en-US" sz="11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C1A9844-E668-4189-8F1E-85FB896FF480}"/>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Tree>
    <p:extLst>
      <p:ext uri="{BB962C8B-B14F-4D97-AF65-F5344CB8AC3E}">
        <p14:creationId xmlns:p14="http://schemas.microsoft.com/office/powerpoint/2010/main" val="181212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5DC117E-5D5E-4088-A5D8-2B13A70F4F93}"/>
              </a:ext>
            </a:extLst>
          </p:cNvPr>
          <p:cNvSpPr/>
          <p:nvPr/>
        </p:nvSpPr>
        <p:spPr>
          <a:xfrm>
            <a:off x="361969" y="1974881"/>
            <a:ext cx="11410932" cy="4708981"/>
          </a:xfrm>
          <a:prstGeom prst="rect">
            <a:avLst/>
          </a:prstGeom>
          <a:noFill/>
          <a:ln w="19050">
            <a:noFill/>
            <a:prstDash val="solid"/>
          </a:ln>
        </p:spPr>
        <p:txBody>
          <a:bodyPr wrap="square">
            <a:spAutoFit/>
          </a:bodyPr>
          <a:lstStyle/>
          <a:p>
            <a:pPr marL="442913" indent="-417513" algn="just">
              <a:buFont typeface="Wingdings" panose="05000000000000000000" pitchFamily="2" charset="2"/>
              <a:buChar char="u"/>
              <a:tabLst>
                <a:tab pos="453634" algn="l"/>
              </a:tabLst>
            </a:pPr>
            <a:r>
              <a:rPr lang="zh-CN" altLang="en-US" sz="2400" b="1" dirty="0">
                <a:solidFill>
                  <a:srgbClr val="000000"/>
                </a:solidFill>
                <a:latin typeface="Meiryo UI" panose="020B0604030504040204" pitchFamily="50" charset="-128"/>
                <a:ea typeface="Meiryo UI" panose="020B0604030504040204" pitchFamily="50" charset="-128"/>
              </a:rPr>
              <a:t>地球温暖化対策計画</a:t>
            </a:r>
            <a:r>
              <a:rPr lang="ja-JP" altLang="en-US" sz="2400" b="1" dirty="0">
                <a:solidFill>
                  <a:srgbClr val="000000"/>
                </a:solidFill>
                <a:latin typeface="Meiryo UI" panose="020B0604030504040204" pitchFamily="50" charset="-128"/>
                <a:ea typeface="Meiryo UI" panose="020B0604030504040204" pitchFamily="50" charset="-128"/>
              </a:rPr>
              <a:t>の閣議決定</a:t>
            </a:r>
            <a:r>
              <a:rPr lang="en-US" altLang="ja-JP" dirty="0">
                <a:solidFill>
                  <a:srgbClr val="000000"/>
                </a:solidFill>
                <a:latin typeface="Meiryo UI" panose="020B0604030504040204" pitchFamily="50" charset="-128"/>
                <a:ea typeface="Meiryo UI" panose="020B0604030504040204" pitchFamily="50" charset="-128"/>
              </a:rPr>
              <a:t>(2025</a:t>
            </a:r>
            <a:r>
              <a:rPr lang="ja-JP" altLang="en-US" dirty="0">
                <a:solidFill>
                  <a:srgbClr val="000000"/>
                </a:solidFill>
                <a:latin typeface="Meiryo UI" panose="020B0604030504040204" pitchFamily="50" charset="-128"/>
                <a:ea typeface="Meiryo UI" panose="020B0604030504040204" pitchFamily="50" charset="-128"/>
              </a:rPr>
              <a:t>年２月</a:t>
            </a:r>
            <a:r>
              <a:rPr lang="en-US" altLang="ja-JP" dirty="0">
                <a:solidFill>
                  <a:srgbClr val="000000"/>
                </a:solidFill>
                <a:latin typeface="Meiryo UI" panose="020B0604030504040204" pitchFamily="50" charset="-128"/>
                <a:ea typeface="Meiryo UI" panose="020B0604030504040204" pitchFamily="50" charset="-128"/>
              </a:rPr>
              <a:t>)</a:t>
            </a:r>
          </a:p>
          <a:p>
            <a:pPr marL="900113" indent="-342900" algn="just">
              <a:spcAft>
                <a:spcPts val="1200"/>
              </a:spcAft>
              <a:buFont typeface="Wingdings" panose="05000000000000000000" pitchFamily="2" charset="2"/>
              <a:buChar char="Ø"/>
              <a:tabLst>
                <a:tab pos="453634" algn="l"/>
              </a:tabLst>
            </a:pPr>
            <a:r>
              <a:rPr lang="en-US" altLang="ja-JP" sz="2400" b="1" dirty="0">
                <a:solidFill>
                  <a:srgbClr val="000000"/>
                </a:solidFill>
                <a:latin typeface="Meiryo UI" panose="020B0604030504040204" pitchFamily="50" charset="-128"/>
                <a:ea typeface="Meiryo UI" panose="020B0604030504040204" pitchFamily="50" charset="-128"/>
              </a:rPr>
              <a:t>2035</a:t>
            </a:r>
            <a:r>
              <a:rPr lang="ja-JP" altLang="en-US" sz="2400" b="1" dirty="0">
                <a:solidFill>
                  <a:srgbClr val="000000"/>
                </a:solidFill>
                <a:latin typeface="Meiryo UI" panose="020B0604030504040204" pitchFamily="50" charset="-128"/>
                <a:ea typeface="Meiryo UI" panose="020B0604030504040204" pitchFamily="50" charset="-128"/>
              </a:rPr>
              <a:t>年度、</a:t>
            </a:r>
            <a:r>
              <a:rPr lang="en-US" altLang="ja-JP" sz="2400" b="1" dirty="0">
                <a:solidFill>
                  <a:srgbClr val="000000"/>
                </a:solidFill>
                <a:latin typeface="Meiryo UI" panose="020B0604030504040204" pitchFamily="50" charset="-128"/>
                <a:ea typeface="Meiryo UI" panose="020B0604030504040204" pitchFamily="50" charset="-128"/>
              </a:rPr>
              <a:t>2040</a:t>
            </a:r>
            <a:r>
              <a:rPr lang="ja-JP" altLang="en-US" sz="2400" b="1" dirty="0">
                <a:solidFill>
                  <a:srgbClr val="000000"/>
                </a:solidFill>
                <a:latin typeface="Meiryo UI" panose="020B0604030504040204" pitchFamily="50" charset="-128"/>
                <a:ea typeface="Meiryo UI" panose="020B0604030504040204" pitchFamily="50" charset="-128"/>
              </a:rPr>
              <a:t>年度</a:t>
            </a:r>
            <a:r>
              <a:rPr lang="ja-JP" altLang="en-US" sz="2000" dirty="0">
                <a:solidFill>
                  <a:srgbClr val="000000"/>
                </a:solidFill>
                <a:latin typeface="Meiryo UI" panose="020B0604030504040204" pitchFamily="50" charset="-128"/>
                <a:ea typeface="Meiryo UI" panose="020B0604030504040204" pitchFamily="50" charset="-128"/>
              </a:rPr>
              <a:t>において、温室効果ガスを</a:t>
            </a:r>
            <a:r>
              <a:rPr lang="en-US" altLang="ja-JP" sz="2000" dirty="0">
                <a:solidFill>
                  <a:srgbClr val="000000"/>
                </a:solidFill>
                <a:latin typeface="Meiryo UI" panose="020B0604030504040204" pitchFamily="50" charset="-128"/>
                <a:ea typeface="Meiryo UI" panose="020B0604030504040204" pitchFamily="50" charset="-128"/>
              </a:rPr>
              <a:t>2013</a:t>
            </a:r>
            <a:r>
              <a:rPr lang="ja-JP" altLang="en-US" sz="2000" dirty="0">
                <a:solidFill>
                  <a:srgbClr val="000000"/>
                </a:solidFill>
                <a:latin typeface="Meiryo UI" panose="020B0604030504040204" pitchFamily="50" charset="-128"/>
                <a:ea typeface="Meiryo UI" panose="020B0604030504040204" pitchFamily="50" charset="-128"/>
              </a:rPr>
              <a:t>年度から</a:t>
            </a:r>
            <a:r>
              <a:rPr lang="ja-JP" altLang="en-US" sz="2000" b="1" dirty="0">
                <a:solidFill>
                  <a:srgbClr val="000000"/>
                </a:solidFill>
                <a:latin typeface="Meiryo UI" panose="020B0604030504040204" pitchFamily="50" charset="-128"/>
                <a:ea typeface="Meiryo UI" panose="020B0604030504040204" pitchFamily="50" charset="-128"/>
              </a:rPr>
              <a:t>それぞれ</a:t>
            </a:r>
            <a:r>
              <a:rPr lang="en-US" altLang="ja-JP" sz="2000" b="1" dirty="0">
                <a:solidFill>
                  <a:srgbClr val="000000"/>
                </a:solidFill>
                <a:latin typeface="Meiryo UI" panose="020B0604030504040204" pitchFamily="50" charset="-128"/>
                <a:ea typeface="Meiryo UI" panose="020B0604030504040204" pitchFamily="50" charset="-128"/>
              </a:rPr>
              <a:t>60</a:t>
            </a:r>
            <a:r>
              <a:rPr lang="ja-JP" altLang="en-US" sz="2000" b="1" dirty="0">
                <a:solidFill>
                  <a:srgbClr val="000000"/>
                </a:solidFill>
                <a:latin typeface="Meiryo UI" panose="020B0604030504040204" pitchFamily="50" charset="-128"/>
                <a:ea typeface="Meiryo UI" panose="020B0604030504040204" pitchFamily="50" charset="-128"/>
              </a:rPr>
              <a:t>％、</a:t>
            </a:r>
            <a:r>
              <a:rPr lang="en-US" altLang="ja-JP" sz="2000" b="1" dirty="0">
                <a:solidFill>
                  <a:srgbClr val="000000"/>
                </a:solidFill>
                <a:latin typeface="Meiryo UI" panose="020B0604030504040204" pitchFamily="50" charset="-128"/>
                <a:ea typeface="Meiryo UI" panose="020B0604030504040204" pitchFamily="50" charset="-128"/>
              </a:rPr>
              <a:t>73</a:t>
            </a:r>
            <a:r>
              <a:rPr lang="ja-JP" altLang="en-US" sz="2000" b="1" dirty="0">
                <a:solidFill>
                  <a:srgbClr val="000000"/>
                </a:solidFill>
                <a:latin typeface="Meiryo UI" panose="020B0604030504040204" pitchFamily="50" charset="-128"/>
                <a:ea typeface="Meiryo UI" panose="020B0604030504040204" pitchFamily="50" charset="-128"/>
              </a:rPr>
              <a:t>％削減</a:t>
            </a:r>
            <a:r>
              <a:rPr lang="ja-JP" altLang="en-US" sz="2000" dirty="0">
                <a:solidFill>
                  <a:srgbClr val="000000"/>
                </a:solidFill>
                <a:latin typeface="Meiryo UI" panose="020B0604030504040204" pitchFamily="50" charset="-128"/>
                <a:ea typeface="Meiryo UI" panose="020B0604030504040204" pitchFamily="50" charset="-128"/>
              </a:rPr>
              <a:t>することを目指す</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442913" algn="just">
              <a:buFont typeface="Wingdings" panose="05000000000000000000" pitchFamily="2" charset="2"/>
              <a:buChar char="u"/>
              <a:tabLst>
                <a:tab pos="442913" algn="l"/>
              </a:tabLst>
            </a:pPr>
            <a:r>
              <a:rPr lang="ja-JP" altLang="en-US" sz="2400" b="1" dirty="0">
                <a:solidFill>
                  <a:srgbClr val="000000"/>
                </a:solidFill>
                <a:latin typeface="Meiryo UI" panose="020B0604030504040204" pitchFamily="50" charset="-128"/>
                <a:ea typeface="Meiryo UI" panose="020B0604030504040204" pitchFamily="50" charset="-128"/>
              </a:rPr>
              <a:t>第７次エネルギー基本計画の閣議決定</a:t>
            </a:r>
            <a:r>
              <a:rPr lang="en-US" altLang="ja-JP" dirty="0">
                <a:solidFill>
                  <a:srgbClr val="000000"/>
                </a:solidFill>
                <a:latin typeface="Meiryo UI" panose="020B0604030504040204" pitchFamily="50" charset="-128"/>
                <a:ea typeface="Meiryo UI" panose="020B0604030504040204" pitchFamily="50" charset="-128"/>
              </a:rPr>
              <a:t>(2025</a:t>
            </a:r>
            <a:r>
              <a:rPr lang="ja-JP" altLang="en-US" dirty="0">
                <a:solidFill>
                  <a:srgbClr val="000000"/>
                </a:solidFill>
                <a:latin typeface="Meiryo UI" panose="020B0604030504040204" pitchFamily="50" charset="-128"/>
                <a:ea typeface="Meiryo UI" panose="020B0604030504040204" pitchFamily="50" charset="-128"/>
              </a:rPr>
              <a:t>年２月</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sz="2400" dirty="0">
              <a:solidFill>
                <a:srgbClr val="000000"/>
              </a:solidFill>
              <a:latin typeface="Meiryo UI" panose="020B0604030504040204" pitchFamily="50" charset="-128"/>
              <a:ea typeface="Meiryo UI" panose="020B0604030504040204" pitchFamily="50" charset="-128"/>
            </a:endParaRPr>
          </a:p>
          <a:p>
            <a:pPr marL="900113" lvl="1" indent="-342900" algn="jus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a:t>
            </a:r>
            <a:r>
              <a:rPr lang="en-US" altLang="ja-JP" sz="2000" dirty="0">
                <a:solidFill>
                  <a:srgbClr val="000000"/>
                </a:solidFill>
                <a:latin typeface="Meiryo UI" panose="020B0604030504040204" pitchFamily="50" charset="-128"/>
                <a:ea typeface="Meiryo UI" panose="020B0604030504040204" pitchFamily="50" charset="-128"/>
              </a:rPr>
              <a:t>GX2040</a:t>
            </a:r>
            <a:r>
              <a:rPr lang="ja-JP" altLang="en-US" sz="2000" dirty="0">
                <a:solidFill>
                  <a:srgbClr val="000000"/>
                </a:solidFill>
                <a:latin typeface="Meiryo UI" panose="020B0604030504040204" pitchFamily="50" charset="-128"/>
                <a:ea typeface="Meiryo UI" panose="020B0604030504040204" pitchFamily="50" charset="-128"/>
              </a:rPr>
              <a:t>ビジョン」、「地球温暖化対策計画」と一体的に取り組む</a:t>
            </a:r>
            <a:endParaRPr lang="en-US" altLang="ja-JP" sz="2000" dirty="0">
              <a:solidFill>
                <a:srgbClr val="000000"/>
              </a:solidFill>
              <a:latin typeface="Meiryo UI" panose="020B0604030504040204" pitchFamily="50" charset="-128"/>
              <a:ea typeface="Meiryo UI" panose="020B0604030504040204" pitchFamily="50" charset="-128"/>
            </a:endParaRPr>
          </a:p>
          <a:p>
            <a:pPr marL="900113" lvl="1" indent="-342900" algn="just">
              <a:spcAft>
                <a:spcPts val="1200"/>
              </a:spcAf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再⽣可能エネルギー、原⼦⼒など脱炭素効果の⾼い電源を最⼤限活⽤</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442913" algn="just">
              <a:buFont typeface="Wingdings" panose="05000000000000000000" pitchFamily="2" charset="2"/>
              <a:buChar char="u"/>
              <a:tabLst>
                <a:tab pos="453634" algn="l"/>
              </a:tabLst>
            </a:pPr>
            <a:r>
              <a:rPr lang="en-US" altLang="ja-JP" sz="2400" b="1" i="0" dirty="0">
                <a:solidFill>
                  <a:srgbClr val="333333"/>
                </a:solidFill>
                <a:effectLst/>
                <a:latin typeface="Meiryo UI" panose="020B0604030504040204" pitchFamily="50" charset="-128"/>
                <a:ea typeface="Meiryo UI" panose="020B0604030504040204" pitchFamily="50" charset="-128"/>
              </a:rPr>
              <a:t>GX2040</a:t>
            </a:r>
            <a:r>
              <a:rPr lang="ja-JP" altLang="en-US" sz="2400" b="1" i="0" dirty="0">
                <a:solidFill>
                  <a:srgbClr val="333333"/>
                </a:solidFill>
                <a:effectLst/>
                <a:latin typeface="Meiryo UI" panose="020B0604030504040204" pitchFamily="50" charset="-128"/>
                <a:ea typeface="Meiryo UI" panose="020B0604030504040204" pitchFamily="50" charset="-128"/>
              </a:rPr>
              <a:t>ビジョン 脱炭素成長型経済構造移行推進戦略改定の閣議決定</a:t>
            </a:r>
            <a:r>
              <a:rPr lang="en-US" altLang="ja-JP" dirty="0">
                <a:solidFill>
                  <a:srgbClr val="000000"/>
                </a:solidFill>
                <a:latin typeface="Meiryo UI" panose="020B0604030504040204" pitchFamily="50" charset="-128"/>
                <a:ea typeface="Meiryo UI" panose="020B0604030504040204" pitchFamily="50" charset="-128"/>
              </a:rPr>
              <a:t>(2025</a:t>
            </a:r>
            <a:r>
              <a:rPr lang="ja-JP" altLang="en-US" dirty="0">
                <a:solidFill>
                  <a:srgbClr val="000000"/>
                </a:solidFill>
                <a:latin typeface="Meiryo UI" panose="020B0604030504040204" pitchFamily="50" charset="-128"/>
                <a:ea typeface="Meiryo UI" panose="020B0604030504040204" pitchFamily="50" charset="-128"/>
              </a:rPr>
              <a:t>年２月</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sz="3200" dirty="0">
              <a:solidFill>
                <a:srgbClr val="000000"/>
              </a:solidFill>
              <a:latin typeface="Meiryo UI" panose="020B0604030504040204" pitchFamily="50" charset="-128"/>
              <a:ea typeface="Meiryo UI" panose="020B0604030504040204" pitchFamily="50" charset="-128"/>
            </a:endParaRPr>
          </a:p>
          <a:p>
            <a:pPr marL="900113" indent="-347663" algn="just">
              <a:buFont typeface="Wingdings" panose="05000000000000000000" pitchFamily="2" charset="2"/>
              <a:buChar char="Ø"/>
              <a:tabLst>
                <a:tab pos="453634" algn="l"/>
              </a:tabLst>
            </a:pP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今後</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年間で</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150</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兆円規模の</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投資を官民協調で実現するため</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成長志向型カーボンプライシング構想</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を速やかに実行・実現</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a:p>
            <a:pPr marL="900113" indent="-347663" algn="just">
              <a:buFont typeface="Wingdings" panose="05000000000000000000" pitchFamily="2" charset="2"/>
              <a:buChar char="Ø"/>
              <a:tabLst>
                <a:tab pos="453634" algn="l"/>
              </a:tabLst>
            </a:pP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GX2040</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ビジョンは、①はじめに、②</a:t>
            </a:r>
            <a:r>
              <a:rPr lang="en-US" altLang="ja-JP"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産業構造</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、③</a:t>
            </a:r>
            <a:r>
              <a:rPr lang="en-US" altLang="ja-JP"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産業立地</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、④</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現実的なトランジションの重要性と世界の脱炭素化への貢献</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、⑤</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を加速させるためのエネルギーをはじめとする個別分野の取組、⑥</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成長志向型カーボンプライシング構想</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、⑦</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公正な移行</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、⑧</a:t>
            </a:r>
            <a:r>
              <a:rPr lang="en-US" altLang="ja-JP"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GX</a:t>
            </a:r>
            <a:r>
              <a:rPr lang="ja-JP" altLang="en-US" sz="2000" b="1"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に関する政策の実行状況の進捗と見直しについて</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の</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8</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つのパートで構成</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角丸四角形 75">
            <a:extLst>
              <a:ext uri="{FF2B5EF4-FFF2-40B4-BE49-F238E27FC236}">
                <a16:creationId xmlns:a16="http://schemas.microsoft.com/office/drawing/2014/main" id="{3C362D44-1A12-4129-8699-DCD622D87530}"/>
              </a:ext>
            </a:extLst>
          </p:cNvPr>
          <p:cNvSpPr/>
          <p:nvPr/>
        </p:nvSpPr>
        <p:spPr>
          <a:xfrm>
            <a:off x="166299" y="695109"/>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国内の動き</a:t>
            </a:r>
          </a:p>
        </p:txBody>
      </p:sp>
      <p:sp>
        <p:nvSpPr>
          <p:cNvPr id="8" name="テキスト ボックス 7">
            <a:extLst>
              <a:ext uri="{FF2B5EF4-FFF2-40B4-BE49-F238E27FC236}">
                <a16:creationId xmlns:a16="http://schemas.microsoft.com/office/drawing/2014/main" id="{78D0EE83-F412-4860-93A6-21D4EDC6AD71}"/>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9" name="テキスト ボックス 8">
            <a:extLst>
              <a:ext uri="{FF2B5EF4-FFF2-40B4-BE49-F238E27FC236}">
                <a16:creationId xmlns:a16="http://schemas.microsoft.com/office/drawing/2014/main" id="{7D27F251-FCFA-47FE-9C46-D5D57E36948C}"/>
              </a:ext>
            </a:extLst>
          </p:cNvPr>
          <p:cNvSpPr txBox="1"/>
          <p:nvPr/>
        </p:nvSpPr>
        <p:spPr>
          <a:xfrm>
            <a:off x="361968" y="1358142"/>
            <a:ext cx="3682603" cy="523220"/>
          </a:xfrm>
          <a:prstGeom prst="rect">
            <a:avLst/>
          </a:prstGeom>
          <a:solidFill>
            <a:schemeClr val="accent6">
              <a:lumMod val="20000"/>
              <a:lumOff val="80000"/>
            </a:schemeClr>
          </a:solidFill>
        </p:spPr>
        <p:txBody>
          <a:bodyPr wrap="square">
            <a:spAutoFit/>
          </a:bodyPr>
          <a:lstStyle/>
          <a:p>
            <a:pPr marL="86631" algn="ctr">
              <a:spcAft>
                <a:spcPts val="1200"/>
              </a:spcAft>
              <a:tabLst>
                <a:tab pos="453634" algn="l"/>
              </a:tabLst>
            </a:pPr>
            <a:r>
              <a:rPr lang="ja-JP" altLang="en-US" sz="2800" b="1" dirty="0">
                <a:solidFill>
                  <a:srgbClr val="000000"/>
                </a:solidFill>
                <a:latin typeface="Meiryo UI" panose="020B0604030504040204" pitchFamily="50" charset="-128"/>
                <a:ea typeface="Meiryo UI" panose="020B0604030504040204" pitchFamily="50" charset="-128"/>
              </a:rPr>
              <a:t>ネット・ゼロ（脱炭素）</a:t>
            </a:r>
            <a:endParaRPr lang="en-US" altLang="zh-TW" sz="2800" b="1" dirty="0">
              <a:solidFill>
                <a:srgbClr val="0000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C23C028-8991-436D-8ACD-5B1D0BE59F35}"/>
              </a:ext>
            </a:extLst>
          </p:cNvPr>
          <p:cNvSpPr/>
          <p:nvPr/>
        </p:nvSpPr>
        <p:spPr>
          <a:xfrm>
            <a:off x="353013" y="1358142"/>
            <a:ext cx="11472018" cy="5276754"/>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3185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75">
            <a:extLst>
              <a:ext uri="{FF2B5EF4-FFF2-40B4-BE49-F238E27FC236}">
                <a16:creationId xmlns:a16="http://schemas.microsoft.com/office/drawing/2014/main" id="{3C362D44-1A12-4129-8699-DCD622D87530}"/>
              </a:ext>
            </a:extLst>
          </p:cNvPr>
          <p:cNvSpPr/>
          <p:nvPr/>
        </p:nvSpPr>
        <p:spPr>
          <a:xfrm>
            <a:off x="166299" y="695109"/>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国内の動き</a:t>
            </a:r>
          </a:p>
        </p:txBody>
      </p:sp>
      <p:pic>
        <p:nvPicPr>
          <p:cNvPr id="3" name="図 2">
            <a:extLst>
              <a:ext uri="{FF2B5EF4-FFF2-40B4-BE49-F238E27FC236}">
                <a16:creationId xmlns:a16="http://schemas.microsoft.com/office/drawing/2014/main" id="{F54C417D-00AE-4E03-9B52-67CB76EFCEBF}"/>
              </a:ext>
            </a:extLst>
          </p:cNvPr>
          <p:cNvPicPr>
            <a:picLocks noChangeAspect="1"/>
          </p:cNvPicPr>
          <p:nvPr/>
        </p:nvPicPr>
        <p:blipFill>
          <a:blip r:embed="rId3"/>
          <a:stretch>
            <a:fillRect/>
          </a:stretch>
        </p:blipFill>
        <p:spPr>
          <a:xfrm>
            <a:off x="8966201" y="2381973"/>
            <a:ext cx="2843356" cy="3568452"/>
          </a:xfrm>
          <a:prstGeom prst="rect">
            <a:avLst/>
          </a:prstGeom>
        </p:spPr>
      </p:pic>
      <p:sp>
        <p:nvSpPr>
          <p:cNvPr id="8" name="テキスト ボックス 7">
            <a:extLst>
              <a:ext uri="{FF2B5EF4-FFF2-40B4-BE49-F238E27FC236}">
                <a16:creationId xmlns:a16="http://schemas.microsoft.com/office/drawing/2014/main" id="{145E4702-E3BE-4A2A-B04C-D4D3209521E0}"/>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10" name="テキスト ボックス 9">
            <a:extLst>
              <a:ext uri="{FF2B5EF4-FFF2-40B4-BE49-F238E27FC236}">
                <a16:creationId xmlns:a16="http://schemas.microsoft.com/office/drawing/2014/main" id="{DA574E5F-3D33-4C9A-B6DD-59429C50C51E}"/>
              </a:ext>
            </a:extLst>
          </p:cNvPr>
          <p:cNvSpPr txBox="1"/>
          <p:nvPr/>
        </p:nvSpPr>
        <p:spPr>
          <a:xfrm>
            <a:off x="361968" y="1358142"/>
            <a:ext cx="5184000" cy="523220"/>
          </a:xfrm>
          <a:prstGeom prst="rect">
            <a:avLst/>
          </a:prstGeom>
          <a:solidFill>
            <a:schemeClr val="accent6">
              <a:lumMod val="20000"/>
              <a:lumOff val="80000"/>
            </a:schemeClr>
          </a:solidFill>
        </p:spPr>
        <p:txBody>
          <a:bodyPr wrap="square">
            <a:spAutoFit/>
          </a:bodyPr>
          <a:lstStyle/>
          <a:p>
            <a:pPr marL="86631" algn="ctr">
              <a:spcAft>
                <a:spcPts val="1200"/>
              </a:spcAft>
              <a:tabLst>
                <a:tab pos="453634" algn="l"/>
              </a:tabLst>
            </a:pPr>
            <a:r>
              <a:rPr lang="ja-JP" altLang="en-US" sz="2800" b="1" dirty="0">
                <a:solidFill>
                  <a:srgbClr val="000000"/>
                </a:solidFill>
                <a:latin typeface="Meiryo UI" panose="020B0604030504040204" pitchFamily="50" charset="-128"/>
                <a:ea typeface="Meiryo UI" panose="020B0604030504040204" pitchFamily="50" charset="-128"/>
              </a:rPr>
              <a:t>循環経済</a:t>
            </a: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サーキュラーエコノミー</a:t>
            </a:r>
            <a:r>
              <a:rPr lang="en-US" altLang="ja-JP" sz="2800" b="1" dirty="0">
                <a:solidFill>
                  <a:srgbClr val="000000"/>
                </a:solidFill>
                <a:latin typeface="Meiryo UI" panose="020B0604030504040204" pitchFamily="50" charset="-128"/>
                <a:ea typeface="Meiryo UI" panose="020B0604030504040204" pitchFamily="50" charset="-128"/>
              </a:rPr>
              <a:t>)</a:t>
            </a:r>
            <a:endParaRPr lang="en-US" altLang="zh-TW" sz="2800" b="1" dirty="0">
              <a:solidFill>
                <a:srgbClr val="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9A908FAD-F73A-469F-A277-2B5AFF0C638C}"/>
              </a:ext>
            </a:extLst>
          </p:cNvPr>
          <p:cNvSpPr/>
          <p:nvPr/>
        </p:nvSpPr>
        <p:spPr>
          <a:xfrm>
            <a:off x="488969" y="1986185"/>
            <a:ext cx="8477232" cy="4678204"/>
          </a:xfrm>
          <a:prstGeom prst="rect">
            <a:avLst/>
          </a:prstGeom>
          <a:noFill/>
          <a:ln w="19050">
            <a:noFill/>
            <a:prstDash val="solid"/>
          </a:ln>
        </p:spPr>
        <p:txBody>
          <a:bodyPr wrap="square">
            <a:spAutoFit/>
          </a:bodyPr>
          <a:lstStyle/>
          <a:p>
            <a:pPr marL="442913" indent="-417513" algn="just">
              <a:buFont typeface="Wingdings" panose="05000000000000000000" pitchFamily="2" charset="2"/>
              <a:buChar char="u"/>
              <a:tabLst>
                <a:tab pos="453634" algn="l"/>
              </a:tabLst>
            </a:pPr>
            <a:r>
              <a:rPr lang="ja-JP" altLang="en-US" sz="2400" b="1" dirty="0">
                <a:solidFill>
                  <a:srgbClr val="000000"/>
                </a:solidFill>
                <a:latin typeface="Meiryo UI" panose="020B0604030504040204" pitchFamily="50" charset="-128"/>
                <a:ea typeface="Meiryo UI" panose="020B0604030504040204" pitchFamily="50" charset="-128"/>
              </a:rPr>
              <a:t>第五次循環型社会形成推進基本計画の閣議決定</a:t>
            </a:r>
            <a:r>
              <a:rPr lang="en-US" altLang="ja-JP" dirty="0">
                <a:solidFill>
                  <a:srgbClr val="000000"/>
                </a:solidFill>
                <a:latin typeface="Meiryo UI" panose="020B0604030504040204" pitchFamily="50" charset="-128"/>
                <a:ea typeface="Meiryo UI" panose="020B0604030504040204" pitchFamily="50" charset="-128"/>
              </a:rPr>
              <a:t>(2024</a:t>
            </a:r>
            <a:r>
              <a:rPr lang="ja-JP" altLang="en-US" dirty="0">
                <a:solidFill>
                  <a:srgbClr val="000000"/>
                </a:solidFill>
                <a:latin typeface="Meiryo UI" panose="020B0604030504040204" pitchFamily="50" charset="-128"/>
                <a:ea typeface="Meiryo UI" panose="020B0604030504040204" pitchFamily="50" charset="-128"/>
              </a:rPr>
              <a:t>年８月</a:t>
            </a:r>
            <a:r>
              <a:rPr lang="en-US" altLang="ja-JP" dirty="0">
                <a:solidFill>
                  <a:srgbClr val="000000"/>
                </a:solidFill>
                <a:latin typeface="Meiryo UI" panose="020B0604030504040204" pitchFamily="50" charset="-128"/>
                <a:ea typeface="Meiryo UI" panose="020B0604030504040204" pitchFamily="50" charset="-128"/>
              </a:rPr>
              <a:t>)</a:t>
            </a:r>
          </a:p>
          <a:p>
            <a:pPr marL="900113" indent="-342900" algn="just">
              <a:spcAft>
                <a:spcPts val="1200"/>
              </a:spcAf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循環型社会の形成に向けた施策の方向性や数値目標を明記</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442913" algn="just">
              <a:buFont typeface="Wingdings" panose="05000000000000000000" pitchFamily="2" charset="2"/>
              <a:buChar char="u"/>
              <a:tabLst>
                <a:tab pos="453634" algn="l"/>
              </a:tabLst>
            </a:pPr>
            <a:r>
              <a:rPr lang="ja-JP" altLang="en-US" sz="2400" b="1" i="0" dirty="0">
                <a:effectLst/>
                <a:latin typeface="Meiryo UI" panose="020B0604030504040204" pitchFamily="50" charset="-128"/>
                <a:ea typeface="Meiryo UI" panose="020B0604030504040204" pitchFamily="50" charset="-128"/>
              </a:rPr>
              <a:t>資源循環の促進のための再資源化事業等の高度化に関する法律案の閣議決定</a:t>
            </a:r>
            <a:r>
              <a:rPr lang="en-US" altLang="ja-JP" dirty="0">
                <a:solidFill>
                  <a:srgbClr val="000000"/>
                </a:solidFill>
                <a:latin typeface="Meiryo UI" panose="020B0604030504040204" pitchFamily="50" charset="-128"/>
                <a:ea typeface="Meiryo UI" panose="020B0604030504040204" pitchFamily="50" charset="-128"/>
              </a:rPr>
              <a:t>(2024</a:t>
            </a:r>
            <a:r>
              <a:rPr lang="ja-JP" altLang="en-US" dirty="0">
                <a:solidFill>
                  <a:srgbClr val="000000"/>
                </a:solidFill>
                <a:latin typeface="Meiryo UI" panose="020B0604030504040204" pitchFamily="50" charset="-128"/>
                <a:ea typeface="Meiryo UI" panose="020B0604030504040204" pitchFamily="50" charset="-128"/>
              </a:rPr>
              <a:t>年３月</a:t>
            </a:r>
            <a:r>
              <a:rPr lang="en-US" altLang="ja-JP" dirty="0">
                <a:solidFill>
                  <a:srgbClr val="000000"/>
                </a:solidFill>
                <a:latin typeface="Meiryo UI" panose="020B0604030504040204" pitchFamily="50" charset="-128"/>
                <a:ea typeface="Meiryo UI" panose="020B0604030504040204" pitchFamily="50" charset="-128"/>
              </a:rPr>
              <a:t>)</a:t>
            </a:r>
          </a:p>
          <a:p>
            <a:pPr marL="901700" indent="-368300" algn="just">
              <a:buFont typeface="Wingdings" panose="05000000000000000000" pitchFamily="2" charset="2"/>
              <a:buChar char="Ø"/>
              <a:tabLst>
                <a:tab pos="901700" algn="l"/>
              </a:tabLst>
            </a:pPr>
            <a:r>
              <a:rPr lang="ja-JP" altLang="en-US" dirty="0">
                <a:solidFill>
                  <a:srgbClr val="000000"/>
                </a:solidFill>
                <a:latin typeface="Meiryo UI" panose="020B0604030504040204" pitchFamily="50" charset="-128"/>
                <a:ea typeface="Meiryo UI" panose="020B0604030504040204" pitchFamily="50" charset="-128"/>
              </a:rPr>
              <a:t>資源循環産業の発展に向けた施策の方向性を提示</a:t>
            </a:r>
            <a:endParaRPr lang="en-US" altLang="ja-JP" dirty="0">
              <a:solidFill>
                <a:srgbClr val="000000"/>
              </a:solidFill>
              <a:latin typeface="Meiryo UI" panose="020B0604030504040204" pitchFamily="50" charset="-128"/>
              <a:ea typeface="Meiryo UI" panose="020B0604030504040204" pitchFamily="50" charset="-128"/>
            </a:endParaRPr>
          </a:p>
          <a:p>
            <a:pPr marL="901700" indent="-368300" algn="just">
              <a:buFont typeface="Wingdings" panose="05000000000000000000" pitchFamily="2" charset="2"/>
              <a:buChar char="Ø"/>
              <a:tabLst>
                <a:tab pos="901700" algn="l"/>
              </a:tabLst>
            </a:pPr>
            <a:r>
              <a:rPr lang="ja-JP" altLang="en-US" dirty="0">
                <a:solidFill>
                  <a:srgbClr val="000000"/>
                </a:solidFill>
                <a:latin typeface="Meiryo UI" panose="020B0604030504040204" pitchFamily="50" charset="-128"/>
                <a:ea typeface="Meiryo UI" panose="020B0604030504040204" pitchFamily="50" charset="-128"/>
              </a:rPr>
              <a:t>廃棄物処分業者の判断の基準となるべき事項の策定</a:t>
            </a:r>
            <a:endParaRPr lang="en-US" altLang="ja-JP" dirty="0">
              <a:solidFill>
                <a:srgbClr val="000000"/>
              </a:solidFill>
              <a:latin typeface="Meiryo UI" panose="020B0604030504040204" pitchFamily="50" charset="-128"/>
              <a:ea typeface="Meiryo UI" panose="020B0604030504040204" pitchFamily="50" charset="-128"/>
            </a:endParaRPr>
          </a:p>
          <a:p>
            <a:pPr marL="901700" indent="-368300" algn="just">
              <a:spcAft>
                <a:spcPts val="1200"/>
              </a:spcAft>
              <a:buFont typeface="Wingdings" panose="05000000000000000000" pitchFamily="2" charset="2"/>
              <a:buChar char="Ø"/>
              <a:tabLst>
                <a:tab pos="901700" algn="l"/>
              </a:tabLst>
            </a:pPr>
            <a:r>
              <a:rPr lang="ja-JP" altLang="en-US" dirty="0">
                <a:solidFill>
                  <a:srgbClr val="000000"/>
                </a:solidFill>
                <a:latin typeface="Meiryo UI" panose="020B0604030504040204" pitchFamily="50" charset="-128"/>
                <a:ea typeface="Meiryo UI" panose="020B0604030504040204" pitchFamily="50" charset="-128"/>
              </a:rPr>
              <a:t>再資源化事業等の高度化に係る認定制度の創設　等</a:t>
            </a:r>
            <a:endParaRPr lang="en-US" altLang="ja-JP" dirty="0">
              <a:solidFill>
                <a:srgbClr val="000000"/>
              </a:solidFill>
              <a:latin typeface="Meiryo UI" panose="020B0604030504040204" pitchFamily="50" charset="-128"/>
              <a:ea typeface="Meiryo UI" panose="020B0604030504040204" pitchFamily="50" charset="-128"/>
            </a:endParaRPr>
          </a:p>
          <a:p>
            <a:pPr marL="442913" indent="-442913">
              <a:buFont typeface="Wingdings" panose="05000000000000000000" pitchFamily="2" charset="2"/>
              <a:buChar char="u"/>
              <a:tabLst>
                <a:tab pos="453634" algn="l"/>
              </a:tabLst>
            </a:pPr>
            <a:r>
              <a:rPr lang="ja-JP" altLang="en-US" sz="2400" b="1" dirty="0">
                <a:solidFill>
                  <a:srgbClr val="000000"/>
                </a:solidFill>
                <a:latin typeface="Meiryo UI" panose="020B0604030504040204" pitchFamily="50" charset="-128"/>
                <a:ea typeface="Meiryo UI" panose="020B0604030504040204" pitchFamily="50" charset="-128"/>
              </a:rPr>
              <a:t>プラスチックに係る資源循環の促進等に関する法律　　　　　　</a:t>
            </a:r>
            <a:endParaRPr lang="en-US" altLang="ja-JP" sz="2400" b="1" dirty="0">
              <a:solidFill>
                <a:srgbClr val="000000"/>
              </a:solidFill>
              <a:latin typeface="Meiryo UI" panose="020B0604030504040204" pitchFamily="50" charset="-128"/>
              <a:ea typeface="Meiryo UI" panose="020B0604030504040204" pitchFamily="50" charset="-128"/>
            </a:endParaRPr>
          </a:p>
          <a:p>
            <a:pPr algn="r">
              <a:tabLst>
                <a:tab pos="453634" algn="l"/>
              </a:tabLst>
            </a:pPr>
            <a:r>
              <a:rPr lang="en-US" altLang="ja-JP" dirty="0">
                <a:solidFill>
                  <a:srgbClr val="000000"/>
                </a:solidFill>
                <a:latin typeface="Meiryo UI" panose="020B0604030504040204" pitchFamily="50" charset="-128"/>
                <a:ea typeface="Meiryo UI" panose="020B0604030504040204" pitchFamily="50" charset="-128"/>
              </a:rPr>
              <a:t>(2022</a:t>
            </a:r>
            <a:r>
              <a:rPr lang="ja-JP" altLang="en-US" dirty="0">
                <a:solidFill>
                  <a:srgbClr val="000000"/>
                </a:solidFill>
                <a:latin typeface="Meiryo UI" panose="020B0604030504040204" pitchFamily="50" charset="-128"/>
                <a:ea typeface="Meiryo UI" panose="020B0604030504040204" pitchFamily="50" charset="-128"/>
              </a:rPr>
              <a:t>年４月施行</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sz="2400" b="1" dirty="0">
              <a:solidFill>
                <a:srgbClr val="000000"/>
              </a:solidFill>
              <a:latin typeface="Meiryo UI" panose="020B0604030504040204" pitchFamily="50" charset="-128"/>
              <a:ea typeface="Meiryo UI" panose="020B0604030504040204" pitchFamily="50" charset="-128"/>
            </a:endParaRPr>
          </a:p>
          <a:p>
            <a:pPr marL="900113" indent="-347663" algn="just">
              <a:spcAft>
                <a:spcPts val="1200"/>
              </a:spcAf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あらゆる主体におけるプラスチック資源循環等の取組を促進</a:t>
            </a:r>
            <a:endParaRPr lang="en-US" altLang="ja-JP" sz="2000" dirty="0">
              <a:solidFill>
                <a:srgbClr val="000000"/>
              </a:solidFill>
              <a:latin typeface="Meiryo UI" panose="020B0604030504040204" pitchFamily="50" charset="-128"/>
              <a:ea typeface="Meiryo UI" panose="020B0604030504040204" pitchFamily="50" charset="-128"/>
            </a:endParaRPr>
          </a:p>
          <a:p>
            <a:pPr marL="442913" indent="-442913" algn="just">
              <a:buFont typeface="Wingdings" panose="05000000000000000000" pitchFamily="2" charset="2"/>
              <a:buChar char="u"/>
              <a:tabLst>
                <a:tab pos="453634" algn="l"/>
              </a:tabLst>
            </a:pPr>
            <a:r>
              <a:rPr lang="en-US" altLang="ja-JP" sz="2000" dirty="0">
                <a:solidFill>
                  <a:srgbClr val="000000"/>
                </a:solidFill>
                <a:latin typeface="Meiryo UI" panose="020B0604030504040204" pitchFamily="50" charset="-128"/>
                <a:ea typeface="Meiryo UI" panose="020B0604030504040204" pitchFamily="50" charset="-128"/>
              </a:rPr>
              <a:t>2019</a:t>
            </a:r>
            <a:r>
              <a:rPr lang="ja-JP" altLang="en-US" sz="2000" dirty="0">
                <a:solidFill>
                  <a:srgbClr val="000000"/>
                </a:solidFill>
                <a:latin typeface="Meiryo UI" panose="020B0604030504040204" pitchFamily="50" charset="-128"/>
                <a:ea typeface="Meiryo UI" panose="020B0604030504040204" pitchFamily="50" charset="-128"/>
              </a:rPr>
              <a:t>年の</a:t>
            </a:r>
            <a:r>
              <a:rPr lang="en-US" altLang="ja-JP" sz="2000" dirty="0">
                <a:solidFill>
                  <a:srgbClr val="000000"/>
                </a:solidFill>
                <a:latin typeface="Meiryo UI" panose="020B0604030504040204" pitchFamily="50" charset="-128"/>
                <a:ea typeface="Meiryo UI" panose="020B0604030504040204" pitchFamily="50" charset="-128"/>
              </a:rPr>
              <a:t>G20</a:t>
            </a:r>
            <a:r>
              <a:rPr lang="ja-JP" altLang="en-US" sz="2000" dirty="0">
                <a:solidFill>
                  <a:srgbClr val="000000"/>
                </a:solidFill>
                <a:latin typeface="Meiryo UI" panose="020B0604030504040204" pitchFamily="50" charset="-128"/>
                <a:ea typeface="Meiryo UI" panose="020B0604030504040204" pitchFamily="50" charset="-128"/>
              </a:rPr>
              <a:t>大阪サミットにおいて「大阪ブルー・オーシャン・ビジョン」を提唱</a:t>
            </a:r>
            <a:endParaRPr lang="en-US" altLang="ja-JP" sz="2000" dirty="0">
              <a:solidFill>
                <a:srgbClr val="000000"/>
              </a:solidFill>
              <a:latin typeface="Meiryo UI" panose="020B0604030504040204" pitchFamily="50" charset="-128"/>
              <a:ea typeface="Meiryo UI" panose="020B0604030504040204" pitchFamily="50" charset="-128"/>
            </a:endParaRPr>
          </a:p>
          <a:p>
            <a:pPr marL="901700" indent="-368300" algn="just">
              <a:buFont typeface="Wingdings" panose="05000000000000000000" pitchFamily="2" charset="2"/>
              <a:buChar char="Ø"/>
              <a:tabLst>
                <a:tab pos="901700" algn="l"/>
              </a:tabLst>
            </a:pPr>
            <a:r>
              <a:rPr lang="en-US" altLang="ja-JP" sz="2000" dirty="0">
                <a:solidFill>
                  <a:srgbClr val="000000"/>
                </a:solidFill>
                <a:latin typeface="Meiryo UI" panose="020B0604030504040204" pitchFamily="50" charset="-128"/>
                <a:ea typeface="Meiryo UI" panose="020B0604030504040204" pitchFamily="50" charset="-128"/>
              </a:rPr>
              <a:t>2040</a:t>
            </a:r>
            <a:r>
              <a:rPr lang="ja-JP" altLang="en-US" sz="2000" dirty="0">
                <a:solidFill>
                  <a:srgbClr val="000000"/>
                </a:solidFill>
                <a:latin typeface="Meiryo UI" panose="020B0604030504040204" pitchFamily="50" charset="-128"/>
                <a:ea typeface="Meiryo UI" panose="020B0604030504040204" pitchFamily="50" charset="-128"/>
              </a:rPr>
              <a:t>年までに海洋プラスチックごみによる追加的な汚染をゼロにまで削減することを目指す</a:t>
            </a:r>
          </a:p>
        </p:txBody>
      </p:sp>
      <p:sp>
        <p:nvSpPr>
          <p:cNvPr id="12" name="正方形/長方形 11">
            <a:extLst>
              <a:ext uri="{FF2B5EF4-FFF2-40B4-BE49-F238E27FC236}">
                <a16:creationId xmlns:a16="http://schemas.microsoft.com/office/drawing/2014/main" id="{E8F959A4-1707-433C-B8BE-9438FCDB169F}"/>
              </a:ext>
            </a:extLst>
          </p:cNvPr>
          <p:cNvSpPr/>
          <p:nvPr/>
        </p:nvSpPr>
        <p:spPr>
          <a:xfrm>
            <a:off x="353013" y="1358142"/>
            <a:ext cx="11472018" cy="5328000"/>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7982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75">
            <a:extLst>
              <a:ext uri="{FF2B5EF4-FFF2-40B4-BE49-F238E27FC236}">
                <a16:creationId xmlns:a16="http://schemas.microsoft.com/office/drawing/2014/main" id="{3C362D44-1A12-4129-8699-DCD622D87530}"/>
              </a:ext>
            </a:extLst>
          </p:cNvPr>
          <p:cNvSpPr/>
          <p:nvPr/>
        </p:nvSpPr>
        <p:spPr>
          <a:xfrm>
            <a:off x="166299" y="695109"/>
            <a:ext cx="2447196" cy="51236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sz="2400" b="1" kern="0" dirty="0">
                <a:solidFill>
                  <a:prstClr val="white"/>
                </a:solidFill>
                <a:latin typeface="Meiryo UI" pitchFamily="50" charset="-128"/>
                <a:ea typeface="Meiryo UI" pitchFamily="50" charset="-128"/>
                <a:cs typeface="Meiryo UI" pitchFamily="50" charset="-128"/>
              </a:rPr>
              <a:t>国内の動き</a:t>
            </a:r>
          </a:p>
        </p:txBody>
      </p:sp>
      <p:sp>
        <p:nvSpPr>
          <p:cNvPr id="8" name="テキスト ボックス 7">
            <a:extLst>
              <a:ext uri="{FF2B5EF4-FFF2-40B4-BE49-F238E27FC236}">
                <a16:creationId xmlns:a16="http://schemas.microsoft.com/office/drawing/2014/main" id="{22D307B2-CEA7-4B96-BCC3-571200FBF2AB}"/>
              </a:ext>
            </a:extLst>
          </p:cNvPr>
          <p:cNvSpPr txBox="1"/>
          <p:nvPr/>
        </p:nvSpPr>
        <p:spPr>
          <a:xfrm>
            <a:off x="0" y="-2963"/>
            <a:ext cx="12191999" cy="461665"/>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dirty="0">
                <a:latin typeface="Meiryo UI" panose="020B0604030504040204" pitchFamily="50" charset="-128"/>
                <a:ea typeface="Meiryo UI" panose="020B0604030504040204" pitchFamily="50" charset="-128"/>
              </a:rPr>
              <a:t>国内外の動向</a:t>
            </a:r>
          </a:p>
        </p:txBody>
      </p:sp>
      <p:sp>
        <p:nvSpPr>
          <p:cNvPr id="9" name="正方形/長方形 8">
            <a:extLst>
              <a:ext uri="{FF2B5EF4-FFF2-40B4-BE49-F238E27FC236}">
                <a16:creationId xmlns:a16="http://schemas.microsoft.com/office/drawing/2014/main" id="{2690B43B-9B0E-4405-8AD0-481985EC0F64}"/>
              </a:ext>
            </a:extLst>
          </p:cNvPr>
          <p:cNvSpPr/>
          <p:nvPr/>
        </p:nvSpPr>
        <p:spPr>
          <a:xfrm>
            <a:off x="361969" y="1920289"/>
            <a:ext cx="11410932" cy="4770537"/>
          </a:xfrm>
          <a:prstGeom prst="rect">
            <a:avLst/>
          </a:prstGeom>
          <a:noFill/>
          <a:ln w="19050">
            <a:noFill/>
            <a:prstDash val="solid"/>
          </a:ln>
        </p:spPr>
        <p:txBody>
          <a:bodyPr wrap="square">
            <a:spAutoFit/>
          </a:bodyPr>
          <a:lstStyle/>
          <a:p>
            <a:pPr marL="442913" indent="-417513" algn="just">
              <a:buFont typeface="Wingdings" panose="05000000000000000000" pitchFamily="2" charset="2"/>
              <a:buChar char="u"/>
              <a:tabLst>
                <a:tab pos="453634" algn="l"/>
              </a:tabLst>
            </a:pPr>
            <a:r>
              <a:rPr lang="zh-CN" altLang="en-US" sz="2400" b="1" dirty="0">
                <a:solidFill>
                  <a:srgbClr val="000000"/>
                </a:solidFill>
                <a:latin typeface="Meiryo UI" panose="020B0604030504040204" pitchFamily="50" charset="-128"/>
                <a:ea typeface="Meiryo UI" panose="020B0604030504040204" pitchFamily="50" charset="-128"/>
              </a:rPr>
              <a:t>生物多様性国家戦略</a:t>
            </a:r>
            <a:r>
              <a:rPr lang="en-US" altLang="zh-CN" sz="2400" b="1" dirty="0">
                <a:solidFill>
                  <a:srgbClr val="000000"/>
                </a:solidFill>
                <a:latin typeface="Meiryo UI" panose="020B0604030504040204" pitchFamily="50" charset="-128"/>
                <a:ea typeface="Meiryo UI" panose="020B0604030504040204" pitchFamily="50" charset="-128"/>
              </a:rPr>
              <a:t>2023-2030</a:t>
            </a:r>
            <a:r>
              <a:rPr lang="ja-JP" altLang="en-US" sz="2400" b="1" dirty="0">
                <a:solidFill>
                  <a:srgbClr val="000000"/>
                </a:solidFill>
                <a:latin typeface="Meiryo UI" panose="020B0604030504040204" pitchFamily="50" charset="-128"/>
                <a:ea typeface="Meiryo UI" panose="020B0604030504040204" pitchFamily="50" charset="-128"/>
              </a:rPr>
              <a:t>の閣議決定</a:t>
            </a:r>
            <a:r>
              <a:rPr lang="en-US" altLang="ja-JP" dirty="0">
                <a:solidFill>
                  <a:srgbClr val="000000"/>
                </a:solidFill>
                <a:latin typeface="Meiryo UI" panose="020B0604030504040204" pitchFamily="50" charset="-128"/>
                <a:ea typeface="Meiryo UI" panose="020B0604030504040204" pitchFamily="50" charset="-128"/>
              </a:rPr>
              <a:t>(</a:t>
            </a:r>
            <a:r>
              <a:rPr lang="en-US" altLang="ja-JP" sz="1800" dirty="0">
                <a:solidFill>
                  <a:srgbClr val="000000"/>
                </a:solidFill>
                <a:latin typeface="Meiryo UI" panose="020B0604030504040204" pitchFamily="50" charset="-128"/>
                <a:ea typeface="Meiryo UI" panose="020B0604030504040204" pitchFamily="50" charset="-128"/>
              </a:rPr>
              <a:t>2023</a:t>
            </a:r>
            <a:r>
              <a:rPr lang="ja-JP" altLang="en-US" sz="1800" dirty="0">
                <a:solidFill>
                  <a:srgbClr val="000000"/>
                </a:solidFill>
                <a:latin typeface="Meiryo UI" panose="020B0604030504040204" pitchFamily="50" charset="-128"/>
                <a:ea typeface="Meiryo UI" panose="020B0604030504040204" pitchFamily="50" charset="-128"/>
              </a:rPr>
              <a:t>年</a:t>
            </a:r>
            <a:r>
              <a:rPr lang="en-US" altLang="ja-JP" sz="1800" dirty="0">
                <a:solidFill>
                  <a:srgbClr val="000000"/>
                </a:solidFill>
                <a:latin typeface="Meiryo UI" panose="020B0604030504040204" pitchFamily="50" charset="-128"/>
                <a:ea typeface="Meiryo UI" panose="020B0604030504040204" pitchFamily="50" charset="-128"/>
              </a:rPr>
              <a:t>3</a:t>
            </a:r>
            <a:r>
              <a:rPr lang="ja-JP" altLang="en-US" sz="1800" dirty="0">
                <a:solidFill>
                  <a:srgbClr val="000000"/>
                </a:solidFill>
                <a:latin typeface="Meiryo UI" panose="020B0604030504040204" pitchFamily="50" charset="-128"/>
                <a:ea typeface="Meiryo UI" panose="020B0604030504040204" pitchFamily="50" charset="-128"/>
              </a:rPr>
              <a:t>月</a:t>
            </a:r>
            <a:r>
              <a:rPr lang="en-US" altLang="ja-JP" dirty="0">
                <a:solidFill>
                  <a:srgbClr val="000000"/>
                </a:solidFill>
                <a:latin typeface="Meiryo UI" panose="020B0604030504040204" pitchFamily="50" charset="-128"/>
                <a:ea typeface="Meiryo UI" panose="020B0604030504040204" pitchFamily="50" charset="-128"/>
              </a:rPr>
              <a:t>)</a:t>
            </a:r>
          </a:p>
          <a:p>
            <a:pPr marL="900113" indent="-342900" algn="jus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a:t>
            </a:r>
            <a:r>
              <a:rPr lang="en-US" altLang="ja-JP" sz="2000" dirty="0">
                <a:solidFill>
                  <a:srgbClr val="000000"/>
                </a:solidFill>
                <a:latin typeface="Meiryo UI" panose="020B0604030504040204" pitchFamily="50" charset="-128"/>
                <a:ea typeface="Meiryo UI" panose="020B0604030504040204" pitchFamily="50" charset="-128"/>
              </a:rPr>
              <a:t>30by30</a:t>
            </a:r>
            <a:r>
              <a:rPr lang="ja-JP" altLang="en-US" sz="2000" dirty="0">
                <a:solidFill>
                  <a:srgbClr val="000000"/>
                </a:solidFill>
                <a:latin typeface="Meiryo UI" panose="020B0604030504040204" pitchFamily="50" charset="-128"/>
                <a:ea typeface="Meiryo UI" panose="020B0604030504040204" pitchFamily="50" charset="-128"/>
              </a:rPr>
              <a:t>目標」の達成に向けた取組により健全な生態系を確保</a:t>
            </a:r>
          </a:p>
          <a:p>
            <a:pPr marL="900113" indent="-342900" algn="just">
              <a:spcAft>
                <a:spcPts val="1200"/>
              </a:spcAft>
              <a:buFont typeface="Wingdings" panose="05000000000000000000" pitchFamily="2" charset="2"/>
              <a:buChar char="Ø"/>
              <a:tabLst>
                <a:tab pos="453634" algn="l"/>
              </a:tabLst>
            </a:pPr>
            <a:r>
              <a:rPr lang="ja-JP" altLang="en-US" sz="2000" dirty="0">
                <a:solidFill>
                  <a:srgbClr val="000000"/>
                </a:solidFill>
                <a:latin typeface="Meiryo UI" panose="020B0604030504040204" pitchFamily="50" charset="-128"/>
                <a:ea typeface="Meiryo UI" panose="020B0604030504040204" pitchFamily="50" charset="-128"/>
              </a:rPr>
              <a:t>社会・経済そのものの変革にアプローチをしていく取組の推進</a:t>
            </a:r>
          </a:p>
          <a:p>
            <a:pPr marL="442913" indent="-442913" algn="just">
              <a:buFont typeface="Wingdings" panose="05000000000000000000" pitchFamily="2" charset="2"/>
              <a:buChar char="u"/>
              <a:tabLst>
                <a:tab pos="442913" algn="l"/>
              </a:tabLst>
            </a:pPr>
            <a:r>
              <a:rPr lang="en-US" altLang="ja-JP" sz="2400" b="1" dirty="0">
                <a:solidFill>
                  <a:srgbClr val="000000"/>
                </a:solidFill>
                <a:latin typeface="Meiryo UI" panose="020B0604030504040204" pitchFamily="50" charset="-128"/>
                <a:ea typeface="Meiryo UI" panose="020B0604030504040204" pitchFamily="50" charset="-128"/>
              </a:rPr>
              <a:t>G7</a:t>
            </a:r>
            <a:r>
              <a:rPr lang="ja-JP" altLang="en-US" sz="2400" b="1" dirty="0">
                <a:solidFill>
                  <a:srgbClr val="000000"/>
                </a:solidFill>
                <a:latin typeface="Meiryo UI" panose="020B0604030504040204" pitchFamily="50" charset="-128"/>
                <a:ea typeface="Meiryo UI" panose="020B0604030504040204" pitchFamily="50" charset="-128"/>
              </a:rPr>
              <a:t>ネイチャーポジティブ経済アライアンス（</a:t>
            </a:r>
            <a:r>
              <a:rPr lang="en-US" altLang="ja-JP" sz="2400" b="1" dirty="0">
                <a:solidFill>
                  <a:srgbClr val="000000"/>
                </a:solidFill>
                <a:latin typeface="Meiryo UI" panose="020B0604030504040204" pitchFamily="50" charset="-128"/>
                <a:ea typeface="Meiryo UI" panose="020B0604030504040204" pitchFamily="50" charset="-128"/>
              </a:rPr>
              <a:t>G7ANPE</a:t>
            </a:r>
            <a:r>
              <a:rPr lang="ja-JP" altLang="en-US" sz="2400" b="1" dirty="0">
                <a:solidFill>
                  <a:srgbClr val="000000"/>
                </a:solidFill>
                <a:latin typeface="Meiryo UI" panose="020B0604030504040204" pitchFamily="50" charset="-128"/>
                <a:ea typeface="Meiryo UI" panose="020B0604030504040204" pitchFamily="50" charset="-128"/>
              </a:rPr>
              <a:t>）</a:t>
            </a:r>
            <a:endParaRPr lang="en-US" altLang="ja-JP" sz="2400" dirty="0">
              <a:solidFill>
                <a:srgbClr val="000000"/>
              </a:solidFill>
              <a:latin typeface="Meiryo UI" panose="020B0604030504040204" pitchFamily="50" charset="-128"/>
              <a:ea typeface="Meiryo UI" panose="020B0604030504040204" pitchFamily="50" charset="-128"/>
            </a:endParaRPr>
          </a:p>
          <a:p>
            <a:pPr marL="900113" lvl="1" indent="-342900" algn="just">
              <a:spcAft>
                <a:spcPts val="1200"/>
              </a:spcAft>
              <a:buFont typeface="Wingdings" panose="05000000000000000000" pitchFamily="2" charset="2"/>
              <a:buChar char="Ø"/>
              <a:tabLst>
                <a:tab pos="453634" algn="l"/>
              </a:tabLst>
            </a:pPr>
            <a:r>
              <a:rPr lang="en-US" altLang="ja-JP" sz="2000" dirty="0">
                <a:solidFill>
                  <a:srgbClr val="000000"/>
                </a:solidFill>
                <a:latin typeface="Meiryo UI" panose="020B0604030504040204" pitchFamily="50" charset="-128"/>
                <a:ea typeface="Meiryo UI" panose="020B0604030504040204" pitchFamily="50" charset="-128"/>
              </a:rPr>
              <a:t>G7</a:t>
            </a:r>
            <a:r>
              <a:rPr lang="ja-JP" altLang="en-US" sz="2000" dirty="0">
                <a:solidFill>
                  <a:srgbClr val="000000"/>
                </a:solidFill>
                <a:latin typeface="Meiryo UI" panose="020B0604030504040204" pitchFamily="50" charset="-128"/>
                <a:ea typeface="Meiryo UI" panose="020B0604030504040204" pitchFamily="50" charset="-128"/>
              </a:rPr>
              <a:t>札幌 気候・エネルギー・環境大臣会合において、ネイチャーポジティブ経済に関する知識の共有や情報ネットワークの構築の場として新たに設立</a:t>
            </a:r>
            <a:endParaRPr lang="en-US" altLang="ja-JP" sz="2000" dirty="0">
              <a:solidFill>
                <a:srgbClr val="000000"/>
              </a:solidFill>
              <a:latin typeface="Meiryo UI" panose="020B0604030504040204" pitchFamily="50" charset="-128"/>
              <a:ea typeface="Meiryo UI" panose="020B0604030504040204" pitchFamily="50" charset="-128"/>
            </a:endParaRPr>
          </a:p>
          <a:p>
            <a:pPr marL="447675" lvl="1" indent="-447675" algn="just" defTabSz="447675">
              <a:buFont typeface="Wingdings" panose="05000000000000000000" pitchFamily="2" charset="2"/>
              <a:buChar char="u"/>
              <a:tabLst>
                <a:tab pos="453634" algn="l"/>
              </a:tabLst>
            </a:pPr>
            <a:r>
              <a:rPr lang="ja-JP" altLang="en-US" sz="2400" b="1" i="0" dirty="0">
                <a:effectLst/>
                <a:latin typeface="Meiryo UI" panose="020B0604030504040204" pitchFamily="50" charset="-128"/>
                <a:ea typeface="Meiryo UI" panose="020B0604030504040204" pitchFamily="50" charset="-128"/>
              </a:rPr>
              <a:t>地域における生物の多様性の増進のための活動の促進等に関する法律案の閣議決定</a:t>
            </a:r>
            <a:endParaRPr lang="en-US" altLang="ja-JP" sz="2400" b="1" i="0" dirty="0">
              <a:effectLst/>
              <a:latin typeface="Meiryo UI" panose="020B0604030504040204" pitchFamily="50" charset="-128"/>
              <a:ea typeface="Meiryo UI" panose="020B0604030504040204" pitchFamily="50" charset="-128"/>
            </a:endParaRPr>
          </a:p>
          <a:p>
            <a:pPr marL="0" lvl="1" algn="r" defTabSz="447675">
              <a:tabLst>
                <a:tab pos="453634" algn="l"/>
              </a:tabLst>
            </a:pPr>
            <a:r>
              <a:rPr lang="en-US" altLang="ja-JP" i="0" dirty="0">
                <a:solidFill>
                  <a:srgbClr val="333333"/>
                </a:solidFill>
                <a:effectLst/>
                <a:latin typeface="Meiryo UI" panose="020B0604030504040204" pitchFamily="50" charset="-128"/>
                <a:ea typeface="Meiryo UI" panose="020B0604030504040204" pitchFamily="50" charset="-128"/>
              </a:rPr>
              <a:t>(2024</a:t>
            </a:r>
            <a:r>
              <a:rPr lang="ja-JP" altLang="en-US" i="0" dirty="0">
                <a:solidFill>
                  <a:srgbClr val="333333"/>
                </a:solidFill>
                <a:effectLst/>
                <a:latin typeface="Meiryo UI" panose="020B0604030504040204" pitchFamily="50" charset="-128"/>
                <a:ea typeface="Meiryo UI" panose="020B0604030504040204" pitchFamily="50" charset="-128"/>
              </a:rPr>
              <a:t>年</a:t>
            </a:r>
            <a:r>
              <a:rPr lang="en-US" altLang="ja-JP" i="0" dirty="0">
                <a:solidFill>
                  <a:srgbClr val="333333"/>
                </a:solidFill>
                <a:effectLst/>
                <a:latin typeface="Meiryo UI" panose="020B0604030504040204" pitchFamily="50" charset="-128"/>
                <a:ea typeface="Meiryo UI" panose="020B0604030504040204" pitchFamily="50" charset="-128"/>
              </a:rPr>
              <a:t>3</a:t>
            </a:r>
            <a:r>
              <a:rPr lang="ja-JP" altLang="en-US" i="0" dirty="0">
                <a:solidFill>
                  <a:srgbClr val="333333"/>
                </a:solidFill>
                <a:effectLst/>
                <a:latin typeface="Meiryo UI" panose="020B0604030504040204" pitchFamily="50" charset="-128"/>
                <a:ea typeface="Meiryo UI" panose="020B0604030504040204" pitchFamily="50" charset="-128"/>
              </a:rPr>
              <a:t>月</a:t>
            </a:r>
            <a:r>
              <a:rPr lang="en-US" altLang="ja-JP" i="0" dirty="0">
                <a:solidFill>
                  <a:srgbClr val="333333"/>
                </a:solidFill>
                <a:effectLst/>
                <a:latin typeface="Meiryo UI" panose="020B0604030504040204" pitchFamily="50" charset="-128"/>
                <a:ea typeface="Meiryo UI" panose="020B0604030504040204" pitchFamily="50" charset="-128"/>
              </a:rPr>
              <a:t>)</a:t>
            </a:r>
          </a:p>
          <a:p>
            <a:pPr marL="900113" indent="-347663" algn="just">
              <a:spcAft>
                <a:spcPts val="1200"/>
              </a:spcAft>
              <a:buFont typeface="Wingdings" panose="05000000000000000000" pitchFamily="2" charset="2"/>
              <a:buChar char="Ø"/>
              <a:tabLst>
                <a:tab pos="453634" algn="l"/>
              </a:tabLst>
            </a:pP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事業者等による地域における生物多様性の増進のための活動を促進する認定制度を創設 等</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a:p>
            <a:pPr marL="442913" indent="-442913" algn="just">
              <a:buFont typeface="Wingdings" panose="05000000000000000000" pitchFamily="2" charset="2"/>
              <a:buChar char="u"/>
              <a:tabLst>
                <a:tab pos="442913" algn="l"/>
              </a:tabLst>
            </a:pPr>
            <a:r>
              <a:rPr lang="ja-JP" altLang="en-US" sz="2400" b="1" i="0" dirty="0">
                <a:effectLst/>
                <a:latin typeface="Meiryo UI" panose="020B0604030504040204" pitchFamily="50" charset="-128"/>
                <a:ea typeface="Meiryo UI" panose="020B0604030504040204" pitchFamily="50" charset="-128"/>
              </a:rPr>
              <a:t>自然共生サイト</a:t>
            </a:r>
            <a:endParaRPr lang="en-US" altLang="ja-JP" sz="2400" dirty="0">
              <a:latin typeface="Meiryo UI" panose="020B0604030504040204" pitchFamily="50" charset="-128"/>
              <a:ea typeface="Meiryo UI" panose="020B0604030504040204" pitchFamily="50" charset="-128"/>
            </a:endParaRPr>
          </a:p>
          <a:p>
            <a:pPr marL="900113" indent="-347663" algn="just">
              <a:buFont typeface="Wingdings" panose="05000000000000000000" pitchFamily="2" charset="2"/>
              <a:buChar char="Ø"/>
              <a:tabLst>
                <a:tab pos="453634" algn="l"/>
              </a:tabLst>
            </a:pP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民間の取組等によって生物多様性の保全が図られている区域を「自然共生サイト」として認定する仕組みを</a:t>
            </a:r>
            <a:r>
              <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2023</a:t>
            </a: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年度から開始</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a:p>
            <a:pPr marL="900113" indent="-347663" algn="just">
              <a:buFont typeface="Wingdings" panose="05000000000000000000" pitchFamily="2" charset="2"/>
              <a:buChar char="Ø"/>
              <a:tabLst>
                <a:tab pos="453634" algn="l"/>
              </a:tabLst>
            </a:pPr>
            <a:r>
              <a:rPr lang="ja-JP" altLang="en-US"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令和７年度より地域生物多様性増進法に基づき認定された実施計画の実施区域も自然共生サイト</a:t>
            </a:r>
            <a:endParaRPr lang="en-US" altLang="ja-JP" sz="2000" kern="1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CFA38AFB-D42B-4DA4-B7FB-955D04916D8E}"/>
              </a:ext>
            </a:extLst>
          </p:cNvPr>
          <p:cNvSpPr txBox="1"/>
          <p:nvPr/>
        </p:nvSpPr>
        <p:spPr>
          <a:xfrm>
            <a:off x="361967" y="1358142"/>
            <a:ext cx="5364000" cy="522000"/>
          </a:xfrm>
          <a:prstGeom prst="rect">
            <a:avLst/>
          </a:prstGeom>
          <a:solidFill>
            <a:schemeClr val="accent6">
              <a:lumMod val="20000"/>
              <a:lumOff val="80000"/>
            </a:schemeClr>
          </a:solidFill>
        </p:spPr>
        <p:txBody>
          <a:bodyPr wrap="square">
            <a:spAutoFit/>
          </a:bodyPr>
          <a:lstStyle/>
          <a:p>
            <a:pPr marL="86631" algn="ctr">
              <a:spcAft>
                <a:spcPts val="1200"/>
              </a:spcAft>
              <a:tabLst>
                <a:tab pos="453634" algn="l"/>
              </a:tabLst>
            </a:pPr>
            <a:r>
              <a:rPr lang="ja-JP" altLang="en-US" sz="2800" b="1" dirty="0">
                <a:solidFill>
                  <a:srgbClr val="000000"/>
                </a:solidFill>
                <a:latin typeface="Meiryo UI" panose="020B0604030504040204" pitchFamily="50" charset="-128"/>
                <a:ea typeface="Meiryo UI" panose="020B0604030504040204" pitchFamily="50" charset="-128"/>
              </a:rPr>
              <a:t>自然再興（ネイチャーポジティブ）</a:t>
            </a:r>
            <a:endParaRPr lang="en-US" altLang="zh-TW" sz="2800" b="1" dirty="0">
              <a:solidFill>
                <a:srgbClr val="0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B492D80-EC1F-456E-B351-90FEFCB421CC}"/>
              </a:ext>
            </a:extLst>
          </p:cNvPr>
          <p:cNvSpPr/>
          <p:nvPr/>
        </p:nvSpPr>
        <p:spPr>
          <a:xfrm>
            <a:off x="353013" y="1358142"/>
            <a:ext cx="11472018" cy="5276754"/>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75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75EF11-A4FB-40B4-B8AA-15B73D4C407D}"/>
              </a:ext>
            </a:extLst>
          </p:cNvPr>
          <p:cNvSpPr txBox="1"/>
          <p:nvPr/>
        </p:nvSpPr>
        <p:spPr>
          <a:xfrm>
            <a:off x="1" y="2826536"/>
            <a:ext cx="12191999" cy="917513"/>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tIns="180000" bIns="180000" rtlCol="0" anchor="ctr" anchorCtr="1">
            <a:spAutoFit/>
          </a:bodyPr>
          <a:lstStyle/>
          <a:p>
            <a:pPr algn="ctr"/>
            <a:r>
              <a:rPr lang="ja-JP" altLang="en-US" sz="3600" b="1" dirty="0">
                <a:solidFill>
                  <a:schemeClr val="bg1"/>
                </a:solidFill>
                <a:latin typeface="Meiryo UI"/>
                <a:ea typeface="Meiryo UI"/>
              </a:rPr>
              <a:t>記載内容更新の検討の方向性</a:t>
            </a:r>
            <a:endParaRPr lang="zh-TW"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96960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ワイド画面</PresentationFormat>
  <Paragraphs>85</Paragraphs>
  <Slides>10</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2025-06-05T01:16:13Z</dcterms:created>
  <dcterms:modified xsi:type="dcterms:W3CDTF">2025-06-05T01:16:21Z</dcterms:modified>
</cp:coreProperties>
</file>