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1260" r:id="rId2"/>
    <p:sldId id="1249" r:id="rId3"/>
    <p:sldId id="1264" r:id="rId4"/>
    <p:sldId id="1250" r:id="rId5"/>
    <p:sldId id="1262" r:id="rId6"/>
    <p:sldId id="1282" r:id="rId7"/>
    <p:sldId id="1263" r:id="rId8"/>
    <p:sldId id="1267" r:id="rId9"/>
    <p:sldId id="1265" r:id="rId10"/>
    <p:sldId id="1284" r:id="rId11"/>
    <p:sldId id="1280" r:id="rId12"/>
    <p:sldId id="1281" r:id="rId13"/>
    <p:sldId id="1266"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7" autoAdjust="0"/>
    <p:restoredTop sz="91279" autoAdjust="0"/>
  </p:normalViewPr>
  <p:slideViewPr>
    <p:cSldViewPr snapToGrid="0">
      <p:cViewPr varScale="1">
        <p:scale>
          <a:sx n="74" d="100"/>
          <a:sy n="74" d="100"/>
        </p:scale>
        <p:origin x="632" y="5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1E075-E499-4F43-B466-BAF9E007253E}" type="datetimeFigureOut">
              <a:rPr kumimoji="1" lang="ja-JP" altLang="en-US" smtClean="0"/>
              <a:t>2025/6/5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7618B-7721-4068-BD5D-167AD2F05A85}" type="slidenum">
              <a:rPr kumimoji="1" lang="ja-JP" altLang="en-US" smtClean="0"/>
              <a:t>‹#›</a:t>
            </a:fld>
            <a:endParaRPr kumimoji="1" lang="ja-JP" altLang="en-US"/>
          </a:p>
        </p:txBody>
      </p:sp>
    </p:spTree>
    <p:extLst>
      <p:ext uri="{BB962C8B-B14F-4D97-AF65-F5344CB8AC3E}">
        <p14:creationId xmlns:p14="http://schemas.microsoft.com/office/powerpoint/2010/main" val="29222752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81928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71629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70392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9111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35402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51973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4240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8331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5303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65803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51047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7548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2CE4BE-7E23-40A4-B067-B8DFE243103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8D039C-810B-40A7-BA57-8F40E91E30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5551341-7CC0-45E3-ACF6-714CC0E780A2}"/>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48B27623-96A4-4576-94F0-B33E3B9533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1F26F6-8AB6-4ED8-971B-3DDAFEDA8C5C}"/>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694741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7BC96D-2A2F-421B-BEC3-D37EE45D5D4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BA2834-6BC8-495B-8DA2-6976DA99E57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5E341C-782B-4C7D-B305-3C5660627506}"/>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27E98438-1B5A-461B-BC7A-4782EB8AB7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C5FF31C-324A-432B-98B3-9A569A6B6E0E}"/>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4245627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3F21264-E152-48C9-9FD3-37551175BAC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037880D-C242-4063-BC6D-95F5A491BCB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9EE2E6-E285-42C6-838F-76BC9E33A4E4}"/>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1A3D1DB3-1675-4A38-B1FA-08C1CFAF7B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1CA517-A6B7-48F9-94C5-48033ECD73C1}"/>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113734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B9A6-8C60-40FF-BFDE-F4E8435C86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E87972-A038-443E-9722-FEDD886AF3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D9C320-593F-4E33-B367-B009371863D0}"/>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6C308791-B999-4CEE-A411-BBEAD924AF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F88AC6-3CCD-4E70-9F20-5CE79D7BC98D}"/>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8347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26DFD-83A2-4848-8505-A40E7116550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CB28BD-3B36-4D1E-B966-3A7FA6E13F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10DFB52-F60E-40A3-8DCE-8BECCD6D6ABA}"/>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E27379D5-822E-41E3-8101-36869ACDFE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ED9BE4-3960-4038-94B1-359A83483059}"/>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34598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C8D3D7-F3AB-4F22-B6DD-864177F1B3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337907-4D61-40EB-8AEC-AB92D52DE94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2C3D71E-6EB6-4200-A03E-6E83093E9CE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F0A33E0-7588-48B3-B5B4-B6D70E41EEEE}"/>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BA83F80B-A103-4BD1-99F8-8A56F71070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1B5F7A-C0B4-4226-8D65-93D17216CF28}"/>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203132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1B3BE-22F7-4CC3-AD61-69465E23DC4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BF71AD-38CF-4EE7-8EDF-3DC7E39DEA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103899C-BC1D-437F-870B-C5153732CCE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3CFAFC0-F152-4C39-8F3C-ACABE75525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EB30E-AC71-47CE-8825-9549374D96C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16D2D66-DE6A-4446-A548-84F8FC5C812F}"/>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8" name="フッター プレースホルダー 7">
            <a:extLst>
              <a:ext uri="{FF2B5EF4-FFF2-40B4-BE49-F238E27FC236}">
                <a16:creationId xmlns:a16="http://schemas.microsoft.com/office/drawing/2014/main" id="{7233D8B2-17BA-4B7F-9C51-68B052C68F6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D78CFF9-F489-46CE-A981-9054A8AD4666}"/>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912865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F9A1FA-4079-4E28-A8B9-ACFCF652D9C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A9906A3-A37C-46C2-83DF-2A61388BDC65}"/>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4" name="フッター プレースホルダー 3">
            <a:extLst>
              <a:ext uri="{FF2B5EF4-FFF2-40B4-BE49-F238E27FC236}">
                <a16:creationId xmlns:a16="http://schemas.microsoft.com/office/drawing/2014/main" id="{00F03C24-9230-4B6D-9130-E3BCA7E311A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001F13B-8001-46E3-AB0A-41F37F4714A6}"/>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18982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E56128-B84C-4634-96AA-5CA86E1FC4A6}"/>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3" name="フッター プレースホルダー 2">
            <a:extLst>
              <a:ext uri="{FF2B5EF4-FFF2-40B4-BE49-F238E27FC236}">
                <a16:creationId xmlns:a16="http://schemas.microsoft.com/office/drawing/2014/main" id="{47A54B6E-3E62-41A2-99D3-BECD8E96C8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DC88C8F-5C1C-444E-85E3-46480F117951}"/>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833303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3B0E3D-8B68-404C-B033-DE7FA255AFE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FBA60A-5B6B-4726-87E8-25924F580B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DCE4AE-50AC-4286-9008-F5E2B6F636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2BF8A46-10B4-4E3A-B503-36184014F337}"/>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8A4930ED-F875-4B1D-8017-FB37A5110A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452F74-9AEB-4599-A92C-B64700321EAC}"/>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637871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FE16E3-2AA9-40A5-8217-FC44D7337E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59CC83-EECA-4430-A527-828598DB8E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67468E5-81C6-4EA5-9EA9-8A17D74E46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55AAC0C-7481-4097-96BB-12298E2B318E}"/>
              </a:ext>
            </a:extLst>
          </p:cNvPr>
          <p:cNvSpPr>
            <a:spLocks noGrp="1"/>
          </p:cNvSpPr>
          <p:nvPr>
            <p:ph type="dt" sz="half" idx="10"/>
          </p:nvPr>
        </p:nvSpPr>
        <p:spPr/>
        <p:txBody>
          <a:bodyPr/>
          <a:lstStyle/>
          <a:p>
            <a:fld id="{21FF41CE-D1C1-4723-8A88-070D84570849}" type="datetimeFigureOut">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B9D4ECED-2E64-42EE-A39C-C5F123C508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06C7A2-7625-4E66-A29C-1BE1F5F00E52}"/>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419932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DDCF65-4A44-4536-9B46-F045A825DD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06D853-321B-4F32-A5AB-627BF9B28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1AE080-47C2-4C23-811C-B54AC9C04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F41CE-D1C1-4723-8A88-070D84570849}" type="datetimeFigureOut">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3646F4D3-F56B-4EC7-879E-AB42E9EE70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C1BAD12-DCF6-4052-A32E-942B042C88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134209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75EF11-A4FB-40B4-B8AA-15B73D4C407D}"/>
              </a:ext>
            </a:extLst>
          </p:cNvPr>
          <p:cNvSpPr txBox="1"/>
          <p:nvPr/>
        </p:nvSpPr>
        <p:spPr>
          <a:xfrm>
            <a:off x="1" y="2549537"/>
            <a:ext cx="12191999" cy="1471511"/>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tIns="180000" bIns="180000" rtlCol="0" anchor="ctr" anchorCtr="1">
            <a:spAutoFit/>
          </a:bodyPr>
          <a:lstStyle/>
          <a:p>
            <a:pPr algn="ctr"/>
            <a:r>
              <a:rPr lang="ja-JP" altLang="en-US" sz="3600" b="1" dirty="0">
                <a:solidFill>
                  <a:schemeClr val="bg1"/>
                </a:solidFill>
                <a:latin typeface="Meiryo UI"/>
                <a:ea typeface="Meiryo UI"/>
                <a:cs typeface="Meiryo UI" panose="020B0604030504040204" pitchFamily="50" charset="-128"/>
              </a:rPr>
              <a:t>「施策の基本的な方向性」に基づく各分野の施策の</a:t>
            </a:r>
          </a:p>
          <a:p>
            <a:pPr algn="ctr"/>
            <a:r>
              <a:rPr lang="ja-JP" altLang="en-US" sz="3600" b="1" dirty="0">
                <a:solidFill>
                  <a:schemeClr val="bg1"/>
                </a:solidFill>
                <a:latin typeface="Meiryo UI"/>
                <a:ea typeface="Meiryo UI"/>
                <a:cs typeface="Meiryo UI" panose="020B0604030504040204" pitchFamily="50" charset="-128"/>
              </a:rPr>
              <a:t>進捗状況の評価について</a:t>
            </a:r>
            <a:endParaRPr lang="zh-TW" altLang="en-US" sz="3600" b="1" dirty="0">
              <a:latin typeface="Meiryo UI" panose="020B0604030504040204" pitchFamily="50" charset="-128"/>
              <a:ea typeface="Meiryo UI" panose="020B0604030504040204" pitchFamily="50" charset="-128"/>
            </a:endParaRPr>
          </a:p>
        </p:txBody>
      </p:sp>
      <p:sp>
        <p:nvSpPr>
          <p:cNvPr id="18" name="サブタイトル 2">
            <a:extLst>
              <a:ext uri="{FF2B5EF4-FFF2-40B4-BE49-F238E27FC236}">
                <a16:creationId xmlns:a16="http://schemas.microsoft.com/office/drawing/2014/main" id="{5F65ABE8-0193-4A2C-A603-EB46ADF28442}"/>
              </a:ext>
            </a:extLst>
          </p:cNvPr>
          <p:cNvSpPr txBox="1">
            <a:spLocks/>
          </p:cNvSpPr>
          <p:nvPr/>
        </p:nvSpPr>
        <p:spPr bwMode="auto">
          <a:xfrm>
            <a:off x="10278533" y="231620"/>
            <a:ext cx="1675432" cy="42582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sz="2167" kern="0" dirty="0">
                <a:latin typeface="Meiryo UI" panose="020B0604030504040204" pitchFamily="50" charset="-128"/>
                <a:ea typeface="Meiryo UI" panose="020B0604030504040204" pitchFamily="50" charset="-128"/>
              </a:rPr>
              <a:t>参考資料３</a:t>
            </a:r>
          </a:p>
        </p:txBody>
      </p:sp>
    </p:spTree>
    <p:extLst>
      <p:ext uri="{BB962C8B-B14F-4D97-AF65-F5344CB8AC3E}">
        <p14:creationId xmlns:p14="http://schemas.microsoft.com/office/powerpoint/2010/main" val="3450764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個別計画の状況</a:t>
            </a:r>
            <a:endParaRPr lang="ja-JP" altLang="en-US" sz="2400" b="1" dirty="0">
              <a:latin typeface="Meiryo UI" panose="020B0604030504040204" pitchFamily="50" charset="-128"/>
              <a:ea typeface="Meiryo UI" panose="020B0604030504040204" pitchFamily="50" charset="-128"/>
            </a:endParaRPr>
          </a:p>
        </p:txBody>
      </p:sp>
      <p:graphicFrame>
        <p:nvGraphicFramePr>
          <p:cNvPr id="43" name="表 16">
            <a:extLst>
              <a:ext uri="{FF2B5EF4-FFF2-40B4-BE49-F238E27FC236}">
                <a16:creationId xmlns:a16="http://schemas.microsoft.com/office/drawing/2014/main" id="{CBAE6203-14C6-47FC-A8D3-CFB1E16FAD5F}"/>
              </a:ext>
            </a:extLst>
          </p:cNvPr>
          <p:cNvGraphicFramePr>
            <a:graphicFrameLocks noGrp="1"/>
          </p:cNvGraphicFramePr>
          <p:nvPr>
            <p:extLst>
              <p:ext uri="{D42A27DB-BD31-4B8C-83A1-F6EECF244321}">
                <p14:modId xmlns:p14="http://schemas.microsoft.com/office/powerpoint/2010/main" val="2921947183"/>
              </p:ext>
            </p:extLst>
          </p:nvPr>
        </p:nvGraphicFramePr>
        <p:xfrm>
          <a:off x="287050" y="1360060"/>
          <a:ext cx="11617897" cy="5256000"/>
        </p:xfrm>
        <a:graphic>
          <a:graphicData uri="http://schemas.openxmlformats.org/drawingml/2006/table">
            <a:tbl>
              <a:tblPr firstRow="1" bandRow="1">
                <a:tableStyleId>{10A1B5D5-9B99-4C35-A422-299274C87663}</a:tableStyleId>
              </a:tblPr>
              <a:tblGrid>
                <a:gridCol w="987255">
                  <a:extLst>
                    <a:ext uri="{9D8B030D-6E8A-4147-A177-3AD203B41FA5}">
                      <a16:colId xmlns:a16="http://schemas.microsoft.com/office/drawing/2014/main" val="3740535956"/>
                    </a:ext>
                  </a:extLst>
                </a:gridCol>
                <a:gridCol w="1966606">
                  <a:extLst>
                    <a:ext uri="{9D8B030D-6E8A-4147-A177-3AD203B41FA5}">
                      <a16:colId xmlns:a16="http://schemas.microsoft.com/office/drawing/2014/main" val="1251947871"/>
                    </a:ext>
                  </a:extLst>
                </a:gridCol>
                <a:gridCol w="8664036">
                  <a:extLst>
                    <a:ext uri="{9D8B030D-6E8A-4147-A177-3AD203B41FA5}">
                      <a16:colId xmlns:a16="http://schemas.microsoft.com/office/drawing/2014/main" val="3776342537"/>
                    </a:ext>
                  </a:extLst>
                </a:gridCol>
              </a:tblGrid>
              <a:tr h="432000">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計画名</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めざすべき将来像・基本方針</a:t>
                      </a:r>
                    </a:p>
                  </a:txBody>
                  <a:tcPr anchor="ctr"/>
                </a:tc>
                <a:extLst>
                  <a:ext uri="{0D108BD9-81ED-4DB2-BD59-A6C34878D82A}">
                    <a16:rowId xmlns:a16="http://schemas.microsoft.com/office/drawing/2014/main" val="1527477649"/>
                  </a:ext>
                </a:extLst>
              </a:tr>
              <a:tr h="2304000">
                <a:tc>
                  <a:txBody>
                    <a:bodyPr/>
                    <a:lstStyle/>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脱炭素・</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省エネ</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ルギー</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大阪府地球温暖化対策実行計画 </a:t>
                      </a:r>
                      <a:r>
                        <a:rPr kumimoji="1" lang="en-US" altLang="ja-JP" sz="1600" dirty="0">
                          <a:solidFill>
                            <a:schemeClr val="tx1"/>
                          </a:solidFill>
                          <a:latin typeface="Meiryo UI" panose="020B0604030504040204" pitchFamily="50" charset="-128"/>
                          <a:ea typeface="Meiryo UI" panose="020B0604030504040204" pitchFamily="50" charset="-128"/>
                        </a:rPr>
                        <a:t>(R3.3)</a:t>
                      </a:r>
                      <a:r>
                        <a:rPr kumimoji="1" lang="ja-JP" altLang="en-US" sz="1600" b="1" dirty="0">
                          <a:solidFill>
                            <a:schemeClr val="tx1"/>
                          </a:solidFill>
                          <a:latin typeface="Meiryo UI" panose="020B0604030504040204" pitchFamily="50" charset="-128"/>
                          <a:ea typeface="Meiryo UI" panose="020B0604030504040204" pitchFamily="50" charset="-128"/>
                        </a:rPr>
                        <a:t> </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87313" marR="102056" indent="-87313"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年のめざすべき将来像：</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2050</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年二酸化炭素排出量実質ゼロへ</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02056" marR="102056" algn="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大阪から世界へ、現在から未来へ府民がつくる暮らしやすい持続可能な脱炭素社会</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marL="261938" indent="-261938">
                        <a:buFont typeface="Wingdings" panose="05000000000000000000" pitchFamily="2" charset="2"/>
                        <a:buChar char="Ø"/>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計画策定</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の基本的な考え方</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年の将来像を見通しつつ、万博のテーマである「いのち輝く未来社会」のためのアイデアが社会実装段階に移行し、</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実現に向けて対策を加速すべき重要な時期</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気候危機及び脱炭素化に向けた認識が社会に根付くよう、意識改革・行動喚起</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再生可能エネルギーなど単位エネルギー量・資源量あたりの</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baseline="-25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が少なくなる選択を促進</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既に現れている、もしくは将来影響が現れると予測される気候変動影響に対する適応策を推進</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コロナ危機と気候危機への取組みを両立する観点（グリーンリカバリー）</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1656000">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資源</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循環</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大阪府循環型社会推進計画 </a:t>
                      </a:r>
                      <a:r>
                        <a:rPr kumimoji="1" lang="en-US" altLang="ja-JP" sz="1600" dirty="0">
                          <a:solidFill>
                            <a:schemeClr val="tx1"/>
                          </a:solidFill>
                          <a:latin typeface="Meiryo UI" panose="020B0604030504040204" pitchFamily="50" charset="-128"/>
                          <a:ea typeface="Meiryo UI" panose="020B0604030504040204" pitchFamily="50" charset="-128"/>
                        </a:rPr>
                        <a:t>(R3.3)</a:t>
                      </a:r>
                      <a:r>
                        <a:rPr kumimoji="1" lang="ja-JP" altLang="en-US" sz="1600" b="1" dirty="0">
                          <a:solidFill>
                            <a:schemeClr val="tx1"/>
                          </a:solidFill>
                          <a:latin typeface="Meiryo UI" panose="020B0604030504040204" pitchFamily="50" charset="-128"/>
                          <a:ea typeface="Meiryo UI" panose="020B0604030504040204" pitchFamily="50" charset="-128"/>
                        </a:rPr>
                        <a:t> </a:t>
                      </a:r>
                      <a:endParaRPr kumimoji="1"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261938" marR="102056" indent="-261938"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めざすべき将来像：</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　府民がつくる暮らしやすい資源循環型社会　</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536575" indent="-173038">
                        <a:buFont typeface="Arial" panose="020B0604020202020204" pitchFamily="34" charset="0"/>
                        <a:buChar char="•"/>
                        <a:tabLst>
                          <a:tab pos="4848225" algn="l"/>
                        </a:tabLs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年には３</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の取組が一層進み、生じた廃棄物はほぼ全量が再生資源やエネルギーとして使用</a:t>
                      </a:r>
                    </a:p>
                    <a:p>
                      <a:pPr marL="536575" indent="-173038">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投資が一層進み、シェアリングサービスが社会に浸透し、サーキュラーエコノミーに移行して、できるだけ少ない資源で最低限必要な物が生産され、全ての府民が持続可能なライフスタイルを実践</a:t>
                      </a:r>
                    </a:p>
                    <a:p>
                      <a:pPr marL="536575" indent="-173038">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また、プラスチックごみはリデュース、リユース又はリサイクル、それが技術的・経済的な観点等から難しい場合には熱回収も含め</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有効利用し、海に流出しないよう適切に管理され、「大阪ブルー・オーシャン・ビジョン」を達成</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tabLst>
                          <a:tab pos="261938" algn="l"/>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年度までの５年間</a:t>
                      </a:r>
                      <a:endParaRPr lang="en-US" altLang="ja-JP"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3407126"/>
                  </a:ext>
                </a:extLst>
              </a:tr>
              <a:tr h="864000">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大阪府食品ロス削減推進計画 </a:t>
                      </a:r>
                      <a:r>
                        <a:rPr kumimoji="1" lang="en-US" altLang="ja-JP" sz="1600" dirty="0">
                          <a:solidFill>
                            <a:schemeClr val="tx1"/>
                          </a:solidFill>
                          <a:latin typeface="Meiryo UI" panose="020B0604030504040204" pitchFamily="50" charset="-128"/>
                          <a:ea typeface="Meiryo UI" panose="020B0604030504040204" pitchFamily="50" charset="-128"/>
                        </a:rPr>
                        <a:t>(R3.3)</a:t>
                      </a:r>
                    </a:p>
                  </a:txBody>
                  <a:tcPr anchor="ctr"/>
                </a:tc>
                <a:tc>
                  <a:txBody>
                    <a:bodyPr/>
                    <a:lstStyle/>
                    <a:p>
                      <a:pPr marL="276225" marR="102056" indent="-276225"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府民の「もったいない」と「おいしさを追求する」心を大切にし、事業者、消費者、行政が一体となって、</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もったいないやん！”食の都大阪でおいしく食べきろう</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をスローガンに取組を進める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6225" marR="102056" indent="-276225">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lang="en-US" altLang="ja-JP"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65529585"/>
                  </a:ext>
                </a:extLst>
              </a:tr>
            </a:tbl>
          </a:graphicData>
        </a:graphic>
      </p:graphicFrame>
      <p:sp>
        <p:nvSpPr>
          <p:cNvPr id="4" name="角丸四角形 75">
            <a:extLst>
              <a:ext uri="{FF2B5EF4-FFF2-40B4-BE49-F238E27FC236}">
                <a16:creationId xmlns:a16="http://schemas.microsoft.com/office/drawing/2014/main" id="{43DC5D03-D430-44B7-A93D-73AC8195DE93}"/>
              </a:ext>
            </a:extLst>
          </p:cNvPr>
          <p:cNvSpPr/>
          <p:nvPr/>
        </p:nvSpPr>
        <p:spPr>
          <a:xfrm>
            <a:off x="195797" y="693712"/>
            <a:ext cx="269787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個別計画の概要</a:t>
            </a:r>
          </a:p>
        </p:txBody>
      </p:sp>
    </p:spTree>
    <p:extLst>
      <p:ext uri="{BB962C8B-B14F-4D97-AF65-F5344CB8AC3E}">
        <p14:creationId xmlns:p14="http://schemas.microsoft.com/office/powerpoint/2010/main" val="124903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個別計画の状況</a:t>
            </a:r>
            <a:endParaRPr lang="ja-JP" altLang="en-US" sz="2400" b="1" dirty="0">
              <a:latin typeface="Meiryo UI" panose="020B0604030504040204" pitchFamily="50" charset="-128"/>
              <a:ea typeface="Meiryo UI" panose="020B0604030504040204" pitchFamily="50" charset="-128"/>
            </a:endParaRPr>
          </a:p>
        </p:txBody>
      </p:sp>
      <p:graphicFrame>
        <p:nvGraphicFramePr>
          <p:cNvPr id="43" name="表 16">
            <a:extLst>
              <a:ext uri="{FF2B5EF4-FFF2-40B4-BE49-F238E27FC236}">
                <a16:creationId xmlns:a16="http://schemas.microsoft.com/office/drawing/2014/main" id="{CBAE6203-14C6-47FC-A8D3-CFB1E16FAD5F}"/>
              </a:ext>
            </a:extLst>
          </p:cNvPr>
          <p:cNvGraphicFramePr>
            <a:graphicFrameLocks noGrp="1"/>
          </p:cNvGraphicFramePr>
          <p:nvPr>
            <p:extLst>
              <p:ext uri="{D42A27DB-BD31-4B8C-83A1-F6EECF244321}">
                <p14:modId xmlns:p14="http://schemas.microsoft.com/office/powerpoint/2010/main" val="2621917227"/>
              </p:ext>
            </p:extLst>
          </p:nvPr>
        </p:nvGraphicFramePr>
        <p:xfrm>
          <a:off x="267517" y="1364823"/>
          <a:ext cx="11656963" cy="5178000"/>
        </p:xfrm>
        <a:graphic>
          <a:graphicData uri="http://schemas.openxmlformats.org/drawingml/2006/table">
            <a:tbl>
              <a:tblPr firstRow="1" bandRow="1">
                <a:tableStyleId>{10A1B5D5-9B99-4C35-A422-299274C87663}</a:tableStyleId>
              </a:tblPr>
              <a:tblGrid>
                <a:gridCol w="996035">
                  <a:extLst>
                    <a:ext uri="{9D8B030D-6E8A-4147-A177-3AD203B41FA5}">
                      <a16:colId xmlns:a16="http://schemas.microsoft.com/office/drawing/2014/main" val="3740535956"/>
                    </a:ext>
                  </a:extLst>
                </a:gridCol>
                <a:gridCol w="2220428">
                  <a:extLst>
                    <a:ext uri="{9D8B030D-6E8A-4147-A177-3AD203B41FA5}">
                      <a16:colId xmlns:a16="http://schemas.microsoft.com/office/drawing/2014/main" val="1251947871"/>
                    </a:ext>
                  </a:extLst>
                </a:gridCol>
                <a:gridCol w="8440500">
                  <a:extLst>
                    <a:ext uri="{9D8B030D-6E8A-4147-A177-3AD203B41FA5}">
                      <a16:colId xmlns:a16="http://schemas.microsoft.com/office/drawing/2014/main" val="3776342537"/>
                    </a:ext>
                  </a:extLst>
                </a:gridCol>
              </a:tblGrid>
              <a:tr h="432000">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計画名</a:t>
                      </a:r>
                    </a:p>
                  </a:txBody>
                  <a:tcPr anchor="ctr"/>
                </a:tc>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めざすべき将来像・基本方針</a:t>
                      </a:r>
                    </a:p>
                  </a:txBody>
                  <a:tcPr anchor="ctr"/>
                </a:tc>
                <a:extLst>
                  <a:ext uri="{0D108BD9-81ED-4DB2-BD59-A6C34878D82A}">
                    <a16:rowId xmlns:a16="http://schemas.microsoft.com/office/drawing/2014/main" val="1527477649"/>
                  </a:ext>
                </a:extLst>
              </a:tr>
              <a:tr h="1836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全ての</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いのちの</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共生</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大阪府生物多様性地域戦略 </a:t>
                      </a:r>
                      <a:r>
                        <a:rPr kumimoji="1" lang="en-US" altLang="ja-JP" sz="1600" dirty="0">
                          <a:latin typeface="Meiryo UI" panose="020B0604030504040204" pitchFamily="50" charset="-128"/>
                          <a:ea typeface="Meiryo UI" panose="020B0604030504040204" pitchFamily="50" charset="-128"/>
                        </a:rPr>
                        <a:t>(R4.3)</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87313" marR="102056" indent="-87313"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年のめざすべき将来像：</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　 府民がつくる暮らしやすい持続可能な社会</a:t>
                      </a:r>
                    </a:p>
                    <a:p>
                      <a:pPr marL="261938" indent="-261938">
                        <a:buFont typeface="Wingdings" panose="05000000000000000000" pitchFamily="2" charset="2"/>
                        <a:buChar char="Ø"/>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年の実現すべき姿：いのち輝く</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未来都市・大阪　ー環境施策を通じてー</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生物多様性の保全や自然資本の持続可能な利用の機運が醸成され、多様な主体が連携し、府域の自然環境の保全及び回復活動が進んでいる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府民、事業者、民間団体などあらゆる主体が生物多様性の重要性を理解し、日常生活の中でも自然環境に配慮した行動をしている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希少な野生生物について生息状況のモニタリングが進むとともに、関係者が連携して特定外来生物の防除対策が進んでいる</a:t>
                      </a: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年度までの９年間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936000">
                <a:tc rowSpan="2">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健康で</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安全な</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暮らし</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生活環境保全目標</a:t>
                      </a: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261938" indent="-261938">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府民の健康を保護し、生活環境を保全するための望ましい水準として大阪府で定めた基準</a:t>
                      </a:r>
                    </a:p>
                    <a:p>
                      <a:pPr marL="536575" indent="-173038">
                        <a:spcAft>
                          <a:spcPts val="0"/>
                        </a:spcAft>
                        <a:buFont typeface="Arial" panose="020B0604020202020204" pitchFamily="34" charset="0"/>
                        <a:buChar char="•"/>
                      </a:pPr>
                      <a:r>
                        <a:rPr lang="ja-JP" altLang="en-US"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a:t>
                      </a:r>
                      <a:r>
                        <a:rPr lang="en-US" altLang="ja-JP"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2030</a:t>
                      </a:r>
                      <a:r>
                        <a:rPr lang="ja-JP" altLang="en-US"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大阪府環境総合計画」に位置付けており、府は目標の達成、維持に取組む</a:t>
                      </a:r>
                      <a:endParaRPr lang="en-US" altLang="ja-JP"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536575" indent="-173038">
                        <a:spcAft>
                          <a:spcPts val="0"/>
                        </a:spcAft>
                        <a:buFont typeface="Arial" panose="020B0604020202020204" pitchFamily="34" charset="0"/>
                        <a:buChar char="•"/>
                      </a:pPr>
                      <a:r>
                        <a:rPr lang="ja-JP" altLang="en-US"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目標値のうち、環境基準が定められている項目については、原則として環境基準を用いる</a:t>
                      </a:r>
                    </a:p>
                  </a:txBody>
                  <a:tcPr anchor="ctr"/>
                </a:tc>
                <a:extLst>
                  <a:ext uri="{0D108BD9-81ED-4DB2-BD59-A6C34878D82A}">
                    <a16:rowId xmlns:a16="http://schemas.microsoft.com/office/drawing/2014/main" val="922540065"/>
                  </a:ext>
                </a:extLst>
              </a:tr>
              <a:tr h="1440000">
                <a:tc vMerge="1">
                  <a:txBody>
                    <a:bodyPr/>
                    <a:lstStyle/>
                    <a:p>
                      <a:pPr algn="ctr">
                        <a:lnSpc>
                          <a:spcPct val="100000"/>
                        </a:lnSpc>
                      </a:pP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おおさか海ごみゼロプラン</a:t>
                      </a:r>
                      <a:endParaRPr kumimoji="1" lang="en-US" altLang="ja-JP" sz="16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（大阪府海岸漂着物等対策推進地域計画）</a:t>
                      </a:r>
                      <a:endParaRPr kumimoji="1" lang="en-US" altLang="ja-JP" sz="16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600" dirty="0">
                          <a:latin typeface="Meiryo UI" panose="020B0604030504040204" pitchFamily="50" charset="-128"/>
                          <a:ea typeface="Meiryo UI" panose="020B0604030504040204" pitchFamily="50" charset="-128"/>
                        </a:rPr>
                        <a:t>(R3.3)</a:t>
                      </a: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285750" marR="0" lvl="0" indent="-285750" algn="l" defTabSz="128016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長期的に目指す姿（</a:t>
                      </a:r>
                      <a:r>
                        <a:rPr kumimoji="1" lang="en-US" altLang="ja-JP" sz="1400" dirty="0">
                          <a:solidFill>
                            <a:schemeClr val="tx1"/>
                          </a:solidFill>
                          <a:latin typeface="Meiryo UI" panose="020B0604030504040204" pitchFamily="50" charset="-128"/>
                          <a:ea typeface="Meiryo UI" panose="020B0604030504040204" pitchFamily="50" charset="-128"/>
                        </a:rPr>
                        <a:t>2050</a:t>
                      </a:r>
                      <a:r>
                        <a:rPr kumimoji="1" lang="ja-JP" altLang="en-US" sz="1400" dirty="0">
                          <a:solidFill>
                            <a:schemeClr val="tx1"/>
                          </a:solidFill>
                          <a:latin typeface="Meiryo UI" panose="020B0604030504040204" pitchFamily="50" charset="-128"/>
                          <a:ea typeface="Meiryo UI" panose="020B0604030504040204" pitchFamily="50" charset="-128"/>
                        </a:rPr>
                        <a:t>年）：</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r"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「豊かな大阪湾」の実現のためプラスチックごみを含め人の活動に伴うごみの流入がない大阪湾を目指す</a:t>
                      </a:r>
                      <a:endParaRPr kumimoji="1" lang="en-US" altLang="ja-JP" sz="1400" b="1" dirty="0">
                        <a:latin typeface="Meiryo UI" panose="020B0604030504040204" pitchFamily="50" charset="-128"/>
                        <a:ea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プラスチックごみの削減に重点的に取り組むことを通じて、海岸漂着物等全体の削減を目指す</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既存の知見に基づきできるだけ早い段階での発生抑制・回収に取り組みつつ、実態把握を踏まえた施策を段階的に展開する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達成を念頭に、他の環境問題や他分野の社会課題との相互のつながりを意識して施策を展開する</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広域的視点を持って近隣府県や市町村、各インフラ管理者等との連携体制を構築する</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年間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356290935"/>
                  </a:ext>
                </a:extLst>
              </a:tr>
            </a:tbl>
          </a:graphicData>
        </a:graphic>
      </p:graphicFrame>
      <p:sp>
        <p:nvSpPr>
          <p:cNvPr id="4" name="角丸四角形 75">
            <a:extLst>
              <a:ext uri="{FF2B5EF4-FFF2-40B4-BE49-F238E27FC236}">
                <a16:creationId xmlns:a16="http://schemas.microsoft.com/office/drawing/2014/main" id="{845FD355-4B13-4B3E-A09E-2128CE9D62DA}"/>
              </a:ext>
            </a:extLst>
          </p:cNvPr>
          <p:cNvSpPr/>
          <p:nvPr/>
        </p:nvSpPr>
        <p:spPr>
          <a:xfrm>
            <a:off x="195797" y="693712"/>
            <a:ext cx="269787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個別計画の概要</a:t>
            </a:r>
          </a:p>
        </p:txBody>
      </p:sp>
    </p:spTree>
    <p:extLst>
      <p:ext uri="{BB962C8B-B14F-4D97-AF65-F5344CB8AC3E}">
        <p14:creationId xmlns:p14="http://schemas.microsoft.com/office/powerpoint/2010/main" val="251019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個別計画の状況</a:t>
            </a:r>
            <a:endParaRPr lang="ja-JP" altLang="en-US" sz="2400" b="1" dirty="0">
              <a:latin typeface="Meiryo UI" panose="020B0604030504040204" pitchFamily="50" charset="-128"/>
              <a:ea typeface="Meiryo UI" panose="020B0604030504040204" pitchFamily="50" charset="-128"/>
            </a:endParaRPr>
          </a:p>
        </p:txBody>
      </p:sp>
      <p:graphicFrame>
        <p:nvGraphicFramePr>
          <p:cNvPr id="4" name="表 16">
            <a:extLst>
              <a:ext uri="{FF2B5EF4-FFF2-40B4-BE49-F238E27FC236}">
                <a16:creationId xmlns:a16="http://schemas.microsoft.com/office/drawing/2014/main" id="{F8F4594E-86BC-418D-A1AB-DC656F2AB27B}"/>
              </a:ext>
            </a:extLst>
          </p:cNvPr>
          <p:cNvGraphicFramePr>
            <a:graphicFrameLocks noGrp="1"/>
          </p:cNvGraphicFramePr>
          <p:nvPr>
            <p:extLst>
              <p:ext uri="{D42A27DB-BD31-4B8C-83A1-F6EECF244321}">
                <p14:modId xmlns:p14="http://schemas.microsoft.com/office/powerpoint/2010/main" val="3065502357"/>
              </p:ext>
            </p:extLst>
          </p:nvPr>
        </p:nvGraphicFramePr>
        <p:xfrm>
          <a:off x="267517" y="1301385"/>
          <a:ext cx="11656963" cy="4819680"/>
        </p:xfrm>
        <a:graphic>
          <a:graphicData uri="http://schemas.openxmlformats.org/drawingml/2006/table">
            <a:tbl>
              <a:tblPr firstRow="1" bandRow="1">
                <a:tableStyleId>{10A1B5D5-9B99-4C35-A422-299274C87663}</a:tableStyleId>
              </a:tblPr>
              <a:tblGrid>
                <a:gridCol w="996035">
                  <a:extLst>
                    <a:ext uri="{9D8B030D-6E8A-4147-A177-3AD203B41FA5}">
                      <a16:colId xmlns:a16="http://schemas.microsoft.com/office/drawing/2014/main" val="3740535956"/>
                    </a:ext>
                  </a:extLst>
                </a:gridCol>
                <a:gridCol w="1784448">
                  <a:extLst>
                    <a:ext uri="{9D8B030D-6E8A-4147-A177-3AD203B41FA5}">
                      <a16:colId xmlns:a16="http://schemas.microsoft.com/office/drawing/2014/main" val="1251947871"/>
                    </a:ext>
                  </a:extLst>
                </a:gridCol>
                <a:gridCol w="8876480">
                  <a:extLst>
                    <a:ext uri="{9D8B030D-6E8A-4147-A177-3AD203B41FA5}">
                      <a16:colId xmlns:a16="http://schemas.microsoft.com/office/drawing/2014/main" val="3776342537"/>
                    </a:ext>
                  </a:extLst>
                </a:gridCol>
              </a:tblGrid>
              <a:tr h="432000">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計画名</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めざすべき将来像・基本方針</a:t>
                      </a:r>
                    </a:p>
                  </a:txBody>
                  <a:tcPr anchor="ctr"/>
                </a:tc>
                <a:extLst>
                  <a:ext uri="{0D108BD9-81ED-4DB2-BD59-A6C34878D82A}">
                    <a16:rowId xmlns:a16="http://schemas.microsoft.com/office/drawing/2014/main" val="1527477649"/>
                  </a:ext>
                </a:extLst>
              </a:tr>
              <a:tr h="1596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魅力と</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活力</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ある</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快適な</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地域</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づくり</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分野</a:t>
                      </a:r>
                    </a:p>
                    <a:p>
                      <a:pPr algn="ctr">
                        <a:lnSpc>
                          <a:spcPct val="100000"/>
                        </a:lnSpc>
                      </a:pP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大阪府環境教育等行動計画 </a:t>
                      </a:r>
                      <a:r>
                        <a:rPr kumimoji="1" lang="en-US" altLang="ja-JP" sz="1600" dirty="0">
                          <a:solidFill>
                            <a:schemeClr val="tx1"/>
                          </a:solidFill>
                          <a:latin typeface="Meiryo UI" panose="020B0604030504040204" pitchFamily="50" charset="-128"/>
                          <a:ea typeface="Meiryo UI" panose="020B0604030504040204" pitchFamily="50" charset="-128"/>
                        </a:rPr>
                        <a:t>(R6.3)</a:t>
                      </a:r>
                      <a:r>
                        <a:rPr kumimoji="1" lang="ja-JP" altLang="en-US" sz="1600" dirty="0">
                          <a:solidFill>
                            <a:schemeClr val="tx1"/>
                          </a:solidFill>
                          <a:latin typeface="Meiryo UI" panose="020B0604030504040204" pitchFamily="50" charset="-128"/>
                          <a:ea typeface="Meiryo UI" panose="020B0604030504040204" pitchFamily="50" charset="-128"/>
                        </a:rPr>
                        <a:t> </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261938" marR="102056" indent="-261938"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めざすべき将来像：環境総合計画のめざすべき将来像を踏まえ、持続可能な社会が実現するよう以下の目標を設定</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47687" marR="102056" indent="-285750" algn="l">
                        <a:buFont typeface="Wingdings" panose="05000000000000000000" pitchFamily="2" charset="2"/>
                        <a:buChar char="u"/>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環境課題と社会・経済課題の関連を理解し、環境課題の解決に向けて自ら進んで参加・行動する府民を増やす</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547687" marR="102056" indent="-285750" algn="l">
                        <a:buFont typeface="Wingdings" panose="05000000000000000000" pitchFamily="2" charset="2"/>
                        <a:buChar char="u"/>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他の主体と相互に連携・協働して環境保全活動の輪を広げ、環境のもたらす恵みを次世代に引き継ぐことができる府民や団体を増やす</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あらゆる世代が様々な場で環境について学習し、主体的な判断ができるようにする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家庭、学校、地域、社会教育施設、職場等のあらゆる場と機会において、環境負荷低減に向け、主体的・継続的な活動が実践されるようにする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あらゆる活動において、「環境」という要素を意識することで、環境保全活動の広がりを図る</a:t>
                      </a: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年度までの６年間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1188000">
                <a:tc vMerge="1">
                  <a:txBody>
                    <a:bodyPr/>
                    <a:lstStyle/>
                    <a:p>
                      <a:pPr algn="ctr">
                        <a:lnSpc>
                          <a:spcPct val="100000"/>
                        </a:lnSpc>
                      </a:pP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みどりの大阪推進計画 </a:t>
                      </a:r>
                      <a:r>
                        <a:rPr kumimoji="1" lang="en-US" altLang="ja-JP" sz="1600" dirty="0">
                          <a:solidFill>
                            <a:schemeClr val="tx1"/>
                          </a:solidFill>
                          <a:latin typeface="Meiryo UI" panose="020B0604030504040204" pitchFamily="50" charset="-128"/>
                          <a:ea typeface="Meiryo UI" panose="020B0604030504040204" pitchFamily="50" charset="-128"/>
                        </a:rPr>
                        <a:t>(H21.3)</a:t>
                      </a:r>
                    </a:p>
                  </a:txBody>
                  <a:tcPr anchor="ctr"/>
                </a:tc>
                <a:tc>
                  <a:txBody>
                    <a:bodyPr/>
                    <a:lstStyle/>
                    <a:p>
                      <a:pPr marL="261938" indent="-261938">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めざすべき将来像：みどりの風を感じる大都市・大阪</a:t>
                      </a:r>
                    </a:p>
                    <a:p>
                      <a:pPr marL="0" indent="0" algn="r">
                        <a:buFont typeface="Wingdings" panose="05000000000000000000" pitchFamily="2" charset="2"/>
                        <a:buNone/>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美しく季節感のあるみどりの中で、 人と人、人と自然のつながりが生まれ、 さわやかな風を感じる快適なまち</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大阪府域にみどりがあると感じる府民の割合を増やす　 ≪約５割⇒約８割≫</a:t>
                      </a:r>
                      <a:endParaRPr lang="en-US" altLang="ja-JP" sz="1400" dirty="0">
                        <a:solidFill>
                          <a:schemeClr val="tx1"/>
                        </a:solidFill>
                        <a:latin typeface="Meiryo UI" panose="020B0604030504040204" pitchFamily="50" charset="-128"/>
                        <a:ea typeface="Meiryo UI" panose="020B0604030504040204" pitchFamily="50" charset="-128"/>
                      </a:endParaRP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最近みどりに触れた</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緑化活動に取り組んだ、自然に親しんだ等府民の割合を増やす　</a:t>
                      </a:r>
                      <a:r>
                        <a:rPr lang="zh-TW" altLang="en-US" sz="1400" dirty="0">
                          <a:solidFill>
                            <a:schemeClr val="tx1"/>
                          </a:solidFill>
                          <a:latin typeface="Meiryo UI" panose="020B0604030504040204" pitchFamily="50" charset="-128"/>
                          <a:ea typeface="Meiryo UI" panose="020B0604030504040204" pitchFamily="50" charset="-128"/>
                        </a:rPr>
                        <a:t>≪約４割⇒約８割≫</a:t>
                      </a:r>
                      <a:endParaRPr lang="en-US" altLang="zh-TW"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261938" marR="0" lvl="0" indent="-26193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2009</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16</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2540065"/>
                  </a:ext>
                </a:extLst>
              </a:tr>
              <a:tr h="1188000">
                <a:tc vMerge="1">
                  <a:txBody>
                    <a:bodyPr/>
                    <a:lstStyle/>
                    <a:p>
                      <a:pPr algn="ctr">
                        <a:lnSpc>
                          <a:spcPct val="100000"/>
                        </a:lnSpc>
                      </a:pP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おおさかヒートアイランド対策推進計画 </a:t>
                      </a:r>
                      <a:r>
                        <a:rPr kumimoji="1" lang="en-US" altLang="ja-JP" sz="1600" dirty="0">
                          <a:solidFill>
                            <a:schemeClr val="tx1"/>
                          </a:solidFill>
                          <a:latin typeface="Meiryo UI" panose="020B0604030504040204" pitchFamily="50" charset="-128"/>
                          <a:ea typeface="Meiryo UI" panose="020B0604030504040204" pitchFamily="50" charset="-128"/>
                        </a:rPr>
                        <a:t>(H27.3)</a:t>
                      </a:r>
                      <a:endParaRPr kumimoji="1" lang="ja-JP" altLang="en-US" sz="1600" dirty="0">
                        <a:solidFill>
                          <a:schemeClr val="tx1"/>
                        </a:solidFill>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建物・地表面の高温化抑制や人工排熱の低減等の取組である「緩和策」の着実な推進</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「緩和策」に加え、人の健康への影響等を軽減する取組である「適応策」について推進</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特に大阪の都心部においては、都市の再開発や都市基盤の再整備の機会を捉え、多様な対策メニューについて実施</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熱帯夜日数の削減に向け、新たに対策指標を設定し、適切に進捗管理を実施</a:t>
                      </a:r>
                    </a:p>
                    <a:p>
                      <a:pPr marL="261938" marR="0" lvl="0" indent="-26193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2015</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56290935"/>
                  </a:ext>
                </a:extLst>
              </a:tr>
            </a:tbl>
          </a:graphicData>
        </a:graphic>
      </p:graphicFrame>
      <p:sp>
        <p:nvSpPr>
          <p:cNvPr id="5" name="角丸四角形 75">
            <a:extLst>
              <a:ext uri="{FF2B5EF4-FFF2-40B4-BE49-F238E27FC236}">
                <a16:creationId xmlns:a16="http://schemas.microsoft.com/office/drawing/2014/main" id="{BC93C126-7B9B-43D3-A134-00AD8CC1975A}"/>
              </a:ext>
            </a:extLst>
          </p:cNvPr>
          <p:cNvSpPr/>
          <p:nvPr/>
        </p:nvSpPr>
        <p:spPr>
          <a:xfrm>
            <a:off x="195797" y="693712"/>
            <a:ext cx="269787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個別計画の概要</a:t>
            </a:r>
          </a:p>
        </p:txBody>
      </p:sp>
      <p:sp>
        <p:nvSpPr>
          <p:cNvPr id="6" name="正方形/長方形 5">
            <a:extLst>
              <a:ext uri="{FF2B5EF4-FFF2-40B4-BE49-F238E27FC236}">
                <a16:creationId xmlns:a16="http://schemas.microsoft.com/office/drawing/2014/main" id="{76928B33-8473-46FA-9059-E539997C8E1A}"/>
              </a:ext>
            </a:extLst>
          </p:cNvPr>
          <p:cNvSpPr/>
          <p:nvPr/>
        </p:nvSpPr>
        <p:spPr>
          <a:xfrm>
            <a:off x="655088" y="6222665"/>
            <a:ext cx="11008823" cy="540000"/>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Rectangle 1">
            <a:extLst>
              <a:ext uri="{FF2B5EF4-FFF2-40B4-BE49-F238E27FC236}">
                <a16:creationId xmlns:a16="http://schemas.microsoft.com/office/drawing/2014/main" id="{02D0931A-5961-4392-BFEE-099746EFF23E}"/>
              </a:ext>
            </a:extLst>
          </p:cNvPr>
          <p:cNvSpPr>
            <a:spLocks noChangeArrowheads="1"/>
          </p:cNvSpPr>
          <p:nvPr/>
        </p:nvSpPr>
        <p:spPr bwMode="auto">
          <a:xfrm>
            <a:off x="963096" y="6259355"/>
            <a:ext cx="106087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「施策の基本的な方向性」に基づき</a:t>
            </a:r>
            <a:r>
              <a:rPr kumimoji="0" lang="ja-JP" altLang="en-US" sz="2400" b="1" dirty="0">
                <a:latin typeface="Meiryo UI" panose="020B0604030504040204" pitchFamily="50" charset="-128"/>
                <a:ea typeface="Meiryo UI" panose="020B0604030504040204" pitchFamily="50" charset="-128"/>
                <a:cs typeface="Times New Roman" panose="02020603050405020304" pitchFamily="18" charset="0"/>
              </a:rPr>
              <a:t>各分野の個別計画を策定している</a:t>
            </a:r>
            <a:endParaRPr kumimoji="0" lang="en-US" altLang="ja-JP" sz="2400" b="1"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053111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4DDCD61A-8033-4876-82A9-BBE1FD937D76}"/>
              </a:ext>
            </a:extLst>
          </p:cNvPr>
          <p:cNvSpPr/>
          <p:nvPr/>
        </p:nvSpPr>
        <p:spPr>
          <a:xfrm>
            <a:off x="718628" y="5841891"/>
            <a:ext cx="11008823" cy="701784"/>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a:t>
            </a:r>
            <a:r>
              <a:rPr lang="ja-JP" altLang="en-US" sz="2400" b="1" dirty="0">
                <a:latin typeface="Meiryo UI" panose="020B0604030504040204" pitchFamily="50" charset="-128"/>
                <a:ea typeface="Meiryo UI" panose="020B0604030504040204" pitchFamily="50" charset="-128"/>
              </a:rPr>
              <a:t>進捗管理</a:t>
            </a:r>
          </a:p>
        </p:txBody>
      </p:sp>
      <p:sp>
        <p:nvSpPr>
          <p:cNvPr id="12" name="Rectangle 1">
            <a:extLst>
              <a:ext uri="{FF2B5EF4-FFF2-40B4-BE49-F238E27FC236}">
                <a16:creationId xmlns:a16="http://schemas.microsoft.com/office/drawing/2014/main" id="{566EB07E-9E8B-4C7E-846E-5B1AEA59566E}"/>
              </a:ext>
            </a:extLst>
          </p:cNvPr>
          <p:cNvSpPr>
            <a:spLocks noChangeArrowheads="1"/>
          </p:cNvSpPr>
          <p:nvPr/>
        </p:nvSpPr>
        <p:spPr bwMode="auto">
          <a:xfrm>
            <a:off x="918649" y="5962351"/>
            <a:ext cx="1060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本計画と同じ方向性をめざし、実効性のある取組・</a:t>
            </a: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事業</a:t>
            </a:r>
            <a:r>
              <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を実施している</a:t>
            </a:r>
            <a:endParaRPr kumimoji="0" lang="en-US" altLang="ja-JP" sz="2400" b="1" strike="sngStrike" dirty="0">
              <a:highlight>
                <a:srgbClr val="FFFF00"/>
              </a:highligh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角丸四角形 75">
            <a:extLst>
              <a:ext uri="{FF2B5EF4-FFF2-40B4-BE49-F238E27FC236}">
                <a16:creationId xmlns:a16="http://schemas.microsoft.com/office/drawing/2014/main" id="{524180BE-F7DE-462A-8CB1-034B3A334787}"/>
              </a:ext>
            </a:extLst>
          </p:cNvPr>
          <p:cNvSpPr/>
          <p:nvPr/>
        </p:nvSpPr>
        <p:spPr>
          <a:xfrm>
            <a:off x="195796" y="693712"/>
            <a:ext cx="6393689"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「施策の基本的な方向性」の反映状況について</a:t>
            </a:r>
          </a:p>
        </p:txBody>
      </p:sp>
      <p:graphicFrame>
        <p:nvGraphicFramePr>
          <p:cNvPr id="9" name="表 8">
            <a:extLst>
              <a:ext uri="{FF2B5EF4-FFF2-40B4-BE49-F238E27FC236}">
                <a16:creationId xmlns:a16="http://schemas.microsoft.com/office/drawing/2014/main" id="{03DA8713-A575-4917-8F2A-856CB5024F59}"/>
              </a:ext>
            </a:extLst>
          </p:cNvPr>
          <p:cNvGraphicFramePr>
            <a:graphicFrameLocks noGrp="1"/>
          </p:cNvGraphicFramePr>
          <p:nvPr>
            <p:extLst>
              <p:ext uri="{D42A27DB-BD31-4B8C-83A1-F6EECF244321}">
                <p14:modId xmlns:p14="http://schemas.microsoft.com/office/powerpoint/2010/main" val="531357268"/>
              </p:ext>
            </p:extLst>
          </p:nvPr>
        </p:nvGraphicFramePr>
        <p:xfrm>
          <a:off x="718629" y="1380053"/>
          <a:ext cx="11008823" cy="4182240"/>
        </p:xfrm>
        <a:graphic>
          <a:graphicData uri="http://schemas.openxmlformats.org/drawingml/2006/table">
            <a:tbl>
              <a:tblPr firstRow="1" firstCol="1" bandRow="1">
                <a:tableStyleId>{93296810-A885-4BE3-A3E7-6D5BEEA58F35}</a:tableStyleId>
              </a:tblPr>
              <a:tblGrid>
                <a:gridCol w="2315851">
                  <a:extLst>
                    <a:ext uri="{9D8B030D-6E8A-4147-A177-3AD203B41FA5}">
                      <a16:colId xmlns:a16="http://schemas.microsoft.com/office/drawing/2014/main" val="2909353275"/>
                    </a:ext>
                  </a:extLst>
                </a:gridCol>
                <a:gridCol w="815023">
                  <a:extLst>
                    <a:ext uri="{9D8B030D-6E8A-4147-A177-3AD203B41FA5}">
                      <a16:colId xmlns:a16="http://schemas.microsoft.com/office/drawing/2014/main" val="2368827136"/>
                    </a:ext>
                  </a:extLst>
                </a:gridCol>
                <a:gridCol w="1403985">
                  <a:extLst>
                    <a:ext uri="{9D8B030D-6E8A-4147-A177-3AD203B41FA5}">
                      <a16:colId xmlns:a16="http://schemas.microsoft.com/office/drawing/2014/main" val="744496752"/>
                    </a:ext>
                  </a:extLst>
                </a:gridCol>
                <a:gridCol w="1618491">
                  <a:extLst>
                    <a:ext uri="{9D8B030D-6E8A-4147-A177-3AD203B41FA5}">
                      <a16:colId xmlns:a16="http://schemas.microsoft.com/office/drawing/2014/main" val="1827687677"/>
                    </a:ext>
                  </a:extLst>
                </a:gridCol>
                <a:gridCol w="1618491">
                  <a:extLst>
                    <a:ext uri="{9D8B030D-6E8A-4147-A177-3AD203B41FA5}">
                      <a16:colId xmlns:a16="http://schemas.microsoft.com/office/drawing/2014/main" val="2112962778"/>
                    </a:ext>
                  </a:extLst>
                </a:gridCol>
                <a:gridCol w="1618491">
                  <a:extLst>
                    <a:ext uri="{9D8B030D-6E8A-4147-A177-3AD203B41FA5}">
                      <a16:colId xmlns:a16="http://schemas.microsoft.com/office/drawing/2014/main" val="4238419498"/>
                    </a:ext>
                  </a:extLst>
                </a:gridCol>
                <a:gridCol w="1618491">
                  <a:extLst>
                    <a:ext uri="{9D8B030D-6E8A-4147-A177-3AD203B41FA5}">
                      <a16:colId xmlns:a16="http://schemas.microsoft.com/office/drawing/2014/main" val="3018340806"/>
                    </a:ext>
                  </a:extLst>
                </a:gridCol>
              </a:tblGrid>
              <a:tr h="468000">
                <a:tc rowSpan="2">
                  <a:txBody>
                    <a:bodyPr/>
                    <a:lstStyle/>
                    <a:p>
                      <a:pPr algn="ctr">
                        <a:lnSpc>
                          <a:spcPct val="100000"/>
                        </a:lnSpc>
                      </a:pP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施策数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中長期的かつ</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pPr>
                      <a:r>
                        <a:rPr lang="ja-JP" sz="1600" kern="100" dirty="0">
                          <a:effectLst/>
                          <a:latin typeface="Meiryo UI" panose="020B0604030504040204" pitchFamily="50" charset="-128"/>
                          <a:ea typeface="Meiryo UI" panose="020B0604030504040204" pitchFamily="50" charset="-128"/>
                        </a:rPr>
                        <a:t>世界的な視野</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4">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環境・社会・経済の統合的向上に資する４つの観点</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6921916"/>
                  </a:ext>
                </a:extLst>
              </a:tr>
              <a:tr h="54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外部性の</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内部化</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環境効率性の</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向上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環境リスク・移行リスクへの対応</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自然資本の</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強化</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7822561"/>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脱炭素・</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省エネルギー分野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27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34</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0" kern="100" dirty="0">
                          <a:effectLst/>
                          <a:latin typeface="Meiryo UI" panose="020B0604030504040204" pitchFamily="50" charset="-128"/>
                          <a:ea typeface="Meiryo UI" panose="020B0604030504040204" pitchFamily="50" charset="-128"/>
                        </a:rPr>
                        <a:t>4</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8567831"/>
                  </a:ext>
                </a:extLst>
              </a:tr>
              <a:tr h="50400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資源循環分野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9</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66830824"/>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全てのいのちの共生分野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7664320"/>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健康で安全な暮らし分野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28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15</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71221499"/>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魅力と活力ある快適な</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地域づくり分野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13</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9</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12</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14</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47040929"/>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全体</a:t>
                      </a:r>
                    </a:p>
                  </a:txBody>
                  <a:tcPr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99</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77</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63</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44</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72</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41</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2191979"/>
                  </a:ext>
                </a:extLst>
              </a:tr>
            </a:tbl>
          </a:graphicData>
        </a:graphic>
      </p:graphicFrame>
    </p:spTree>
    <p:extLst>
      <p:ext uri="{BB962C8B-B14F-4D97-AF65-F5344CB8AC3E}">
        <p14:creationId xmlns:p14="http://schemas.microsoft.com/office/powerpoint/2010/main" val="3994966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13C0D664-5ADC-43F7-BAEC-4E14960C8A99}"/>
              </a:ext>
            </a:extLst>
          </p:cNvPr>
          <p:cNvSpPr/>
          <p:nvPr/>
        </p:nvSpPr>
        <p:spPr>
          <a:xfrm>
            <a:off x="395822" y="1498802"/>
            <a:ext cx="10910808" cy="3724096"/>
          </a:xfrm>
          <a:prstGeom prst="rect">
            <a:avLst/>
          </a:prstGeom>
          <a:noFill/>
          <a:ln w="19050">
            <a:noFill/>
            <a:prstDash val="solid"/>
          </a:ln>
        </p:spPr>
        <p:txBody>
          <a:bodyPr wrap="square">
            <a:spAutoFit/>
          </a:bodyPr>
          <a:lstStyle/>
          <a:p>
            <a:pPr marL="340225" indent="-253594" algn="just">
              <a:spcBef>
                <a:spcPts val="800"/>
              </a:spcBef>
              <a:spcAft>
                <a:spcPts val="1200"/>
              </a:spcAft>
              <a:buFont typeface="Wingdings" panose="05000000000000000000" pitchFamily="2" charset="2"/>
              <a:buChar char=""/>
              <a:tabLst>
                <a:tab pos="453634" algn="l"/>
              </a:tabLst>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大阪府環境基本条例に基づき、豊かな環境の保全及び創造に関する施策を総合的かつ計画的に推進するため令和３年３月に策定</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340225" indent="-253594" algn="just">
              <a:buFont typeface="Wingdings" panose="05000000000000000000" pitchFamily="2" charset="2"/>
              <a:buChar char=""/>
              <a:tabLst>
                <a:tab pos="453634" algn="l"/>
              </a:tabLst>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府域における「</a:t>
            </a: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2050</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年のめざすべき将来像」とそれを見据えた</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年の実現すべき姿」を定めて、その実現に向けた</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spcAft>
                <a:spcPts val="1200"/>
              </a:spcAft>
              <a:tabLst>
                <a:tab pos="453634" algn="l"/>
              </a:tabLst>
            </a:pPr>
            <a:r>
              <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「施策の基本的な方向性」を明確化</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a:p>
            <a:pPr marL="340225" indent="-253594" algn="just">
              <a:buFont typeface="Wingdings" panose="05000000000000000000" pitchFamily="2" charset="2"/>
              <a:buChar char=""/>
              <a:tabLst>
                <a:tab pos="453634" algn="l"/>
              </a:tabLst>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この「施策の基本的な方向性」に基づき、</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各分野において</a:t>
            </a:r>
            <a:endParaRPr lang="en-US" altLang="ja-JP"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具体的な目標・施策を示した個別計画を策定</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これらを</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一体として環境総合計画</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とすることにより、環境施策を</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総合的に推進・展開　　</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8" name="図 17">
            <a:extLst>
              <a:ext uri="{FF2B5EF4-FFF2-40B4-BE49-F238E27FC236}">
                <a16:creationId xmlns:a16="http://schemas.microsoft.com/office/drawing/2014/main" id="{CEAD7EC5-DE27-4AC2-B69B-D656E02A7FD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650514" y="2207536"/>
            <a:ext cx="2826350" cy="2828919"/>
          </a:xfrm>
          <a:prstGeom prst="rect">
            <a:avLst/>
          </a:prstGeom>
          <a:noFill/>
          <a:ln>
            <a:noFill/>
          </a:ln>
        </p:spPr>
      </p:pic>
      <p:sp>
        <p:nvSpPr>
          <p:cNvPr id="21" name="正方形/長方形 20">
            <a:extLst>
              <a:ext uri="{FF2B5EF4-FFF2-40B4-BE49-F238E27FC236}">
                <a16:creationId xmlns:a16="http://schemas.microsoft.com/office/drawing/2014/main" id="{D0CD1B98-83B6-461A-B18E-5BC35BDB11D3}"/>
              </a:ext>
            </a:extLst>
          </p:cNvPr>
          <p:cNvSpPr/>
          <p:nvPr/>
        </p:nvSpPr>
        <p:spPr>
          <a:xfrm>
            <a:off x="476250" y="6090254"/>
            <a:ext cx="6362035" cy="461665"/>
          </a:xfrm>
          <a:prstGeom prst="rect">
            <a:avLst/>
          </a:prstGeom>
        </p:spPr>
        <p:txBody>
          <a:bodyPr wrap="square">
            <a:spAutoFit/>
          </a:bodyPr>
          <a:lstStyle/>
          <a:p>
            <a:pPr marL="342900" indent="-342900">
              <a:buFont typeface="Wingdings" panose="05000000000000000000" pitchFamily="2" charset="2"/>
              <a:buChar char="u"/>
            </a:pPr>
            <a:r>
              <a:rPr kumimoji="1" lang="en-US" altLang="ja-JP" sz="2400" dirty="0">
                <a:latin typeface="Meiryo UI" panose="020B0604030504040204" pitchFamily="50" charset="-128"/>
                <a:ea typeface="Meiryo UI" panose="020B0604030504040204" pitchFamily="50" charset="-128"/>
              </a:rPr>
              <a:t>2021</a:t>
            </a:r>
            <a:r>
              <a:rPr kumimoji="1" lang="ja-JP" altLang="en-US" sz="2400" dirty="0">
                <a:latin typeface="Meiryo UI" panose="020B0604030504040204" pitchFamily="50" charset="-128"/>
                <a:ea typeface="Meiryo UI" panose="020B0604030504040204" pitchFamily="50" charset="-128"/>
              </a:rPr>
              <a:t>年度から</a:t>
            </a:r>
            <a:r>
              <a:rPr kumimoji="1" lang="en-US" altLang="ja-JP" sz="2400" dirty="0">
                <a:latin typeface="Meiryo UI" panose="020B0604030504040204" pitchFamily="50" charset="-128"/>
                <a:ea typeface="Meiryo UI" panose="020B0604030504040204" pitchFamily="50" charset="-128"/>
              </a:rPr>
              <a:t>2030</a:t>
            </a:r>
            <a:r>
              <a:rPr kumimoji="1" lang="ja-JP" altLang="en-US" sz="2400" dirty="0">
                <a:latin typeface="Meiryo UI" panose="020B0604030504040204" pitchFamily="50" charset="-128"/>
                <a:ea typeface="Meiryo UI" panose="020B0604030504040204" pitchFamily="50" charset="-128"/>
              </a:rPr>
              <a:t>年度までの</a:t>
            </a:r>
            <a:r>
              <a:rPr kumimoji="1" lang="en-US" altLang="ja-JP" sz="2400" dirty="0">
                <a:latin typeface="Meiryo UI" panose="020B0604030504040204" pitchFamily="50" charset="-128"/>
                <a:ea typeface="Meiryo UI" panose="020B0604030504040204" pitchFamily="50" charset="-128"/>
              </a:rPr>
              <a:t>10</a:t>
            </a:r>
            <a:r>
              <a:rPr kumimoji="1" lang="ja-JP" altLang="en-US" sz="2400" dirty="0">
                <a:latin typeface="Meiryo UI" panose="020B0604030504040204" pitchFamily="50" charset="-128"/>
                <a:ea typeface="Meiryo UI" panose="020B0604030504040204" pitchFamily="50" charset="-128"/>
              </a:rPr>
              <a:t>年間</a:t>
            </a:r>
            <a:endParaRPr kumimoji="1" lang="en-US" altLang="ja-JP" sz="2000" dirty="0">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
        <p:nvSpPr>
          <p:cNvPr id="16" name="角丸四角形 75">
            <a:extLst>
              <a:ext uri="{FF2B5EF4-FFF2-40B4-BE49-F238E27FC236}">
                <a16:creationId xmlns:a16="http://schemas.microsoft.com/office/drawing/2014/main" id="{0DF7CC7D-4EE8-40C7-8198-FF87CEF167E7}"/>
              </a:ext>
            </a:extLst>
          </p:cNvPr>
          <p:cNvSpPr/>
          <p:nvPr/>
        </p:nvSpPr>
        <p:spPr>
          <a:xfrm>
            <a:off x="195796" y="722288"/>
            <a:ext cx="2447196"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位置づけ・役割</a:t>
            </a:r>
          </a:p>
        </p:txBody>
      </p:sp>
      <p:sp>
        <p:nvSpPr>
          <p:cNvPr id="17" name="角丸四角形 75">
            <a:extLst>
              <a:ext uri="{FF2B5EF4-FFF2-40B4-BE49-F238E27FC236}">
                <a16:creationId xmlns:a16="http://schemas.microsoft.com/office/drawing/2014/main" id="{EE49E475-FB70-4F97-9A42-829D1311FA90}"/>
              </a:ext>
            </a:extLst>
          </p:cNvPr>
          <p:cNvSpPr/>
          <p:nvPr/>
        </p:nvSpPr>
        <p:spPr>
          <a:xfrm>
            <a:off x="219730" y="5425031"/>
            <a:ext cx="2447196"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計画期間</a:t>
            </a:r>
          </a:p>
        </p:txBody>
      </p:sp>
      <p:sp>
        <p:nvSpPr>
          <p:cNvPr id="11" name="正方形/長方形 10">
            <a:extLst>
              <a:ext uri="{FF2B5EF4-FFF2-40B4-BE49-F238E27FC236}">
                <a16:creationId xmlns:a16="http://schemas.microsoft.com/office/drawing/2014/main" id="{58FF6AD1-CC27-4191-9F88-EA6D46767E5A}"/>
              </a:ext>
            </a:extLst>
          </p:cNvPr>
          <p:cNvSpPr/>
          <p:nvPr/>
        </p:nvSpPr>
        <p:spPr>
          <a:xfrm>
            <a:off x="504999" y="1395749"/>
            <a:ext cx="11182002" cy="382715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2B1F57A-9201-4806-82AA-8B92BE02FEA4}"/>
              </a:ext>
            </a:extLst>
          </p:cNvPr>
          <p:cNvSpPr/>
          <p:nvPr/>
        </p:nvSpPr>
        <p:spPr>
          <a:xfrm>
            <a:off x="477707" y="6034685"/>
            <a:ext cx="11182002" cy="512363"/>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800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9F11F84-23A0-4018-ADC2-0297352BBED6}"/>
              </a:ext>
            </a:extLst>
          </p:cNvPr>
          <p:cNvSpPr/>
          <p:nvPr/>
        </p:nvSpPr>
        <p:spPr>
          <a:xfrm>
            <a:off x="701326" y="4333266"/>
            <a:ext cx="11109710" cy="226800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34CACFA2-355D-43DA-A3E4-15C5456A2F31}"/>
              </a:ext>
            </a:extLst>
          </p:cNvPr>
          <p:cNvSpPr/>
          <p:nvPr/>
        </p:nvSpPr>
        <p:spPr>
          <a:xfrm>
            <a:off x="701325" y="2104170"/>
            <a:ext cx="11109710" cy="1571694"/>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5D6DA9DB-6458-4B3D-94D4-C79C08556CA0}"/>
              </a:ext>
            </a:extLst>
          </p:cNvPr>
          <p:cNvSpPr/>
          <p:nvPr/>
        </p:nvSpPr>
        <p:spPr>
          <a:xfrm>
            <a:off x="347487" y="1305406"/>
            <a:ext cx="11719979" cy="810478"/>
          </a:xfrm>
          <a:prstGeom prst="rect">
            <a:avLst/>
          </a:prstGeom>
        </p:spPr>
        <p:txBody>
          <a:bodyPr wrap="square">
            <a:spAutoFit/>
          </a:bodyPr>
          <a:lstStyle/>
          <a:p>
            <a:pPr>
              <a:lnSpc>
                <a:spcPts val="2800"/>
              </a:lnSpc>
            </a:pPr>
            <a:r>
              <a:rPr lang="en-US" altLang="ja-JP" sz="2400" b="1" dirty="0">
                <a:latin typeface="Meiryo UI" panose="020B0604030504040204" pitchFamily="50" charset="-128"/>
                <a:ea typeface="Meiryo UI" panose="020B0604030504040204" pitchFamily="50" charset="-128"/>
              </a:rPr>
              <a:t>【</a:t>
            </a:r>
            <a:r>
              <a:rPr kumimoji="1" lang="en-US" altLang="ja-JP" sz="2400" b="1" dirty="0">
                <a:latin typeface="Meiryo UI" panose="020B0604030504040204" pitchFamily="50" charset="-128"/>
                <a:ea typeface="Meiryo UI" panose="020B0604030504040204" pitchFamily="50" charset="-128"/>
              </a:rPr>
              <a:t>2050</a:t>
            </a:r>
            <a:r>
              <a:rPr kumimoji="1" lang="ja-JP" altLang="en-US" sz="2400" b="1" dirty="0">
                <a:latin typeface="Meiryo UI" panose="020B0604030504040204" pitchFamily="50" charset="-128"/>
                <a:ea typeface="Meiryo UI" panose="020B0604030504040204" pitchFamily="50" charset="-128"/>
              </a:rPr>
              <a:t>年のめざすべき将来像</a:t>
            </a:r>
            <a:r>
              <a:rPr kumimoji="1" lang="en-US" altLang="ja-JP" sz="2400" b="1" dirty="0">
                <a:latin typeface="Meiryo UI" panose="020B0604030504040204" pitchFamily="50" charset="-128"/>
                <a:ea typeface="Meiryo UI" panose="020B0604030504040204" pitchFamily="50" charset="-128"/>
              </a:rPr>
              <a:t>】</a:t>
            </a:r>
          </a:p>
          <a:p>
            <a:pPr algn="r">
              <a:lnSpc>
                <a:spcPts val="2800"/>
              </a:lnSpc>
            </a:pPr>
            <a:r>
              <a:rPr lang="ja-JP" altLang="ja-JP" sz="2400" b="1" dirty="0">
                <a:latin typeface="Meiryo UI" panose="020B0604030504040204" pitchFamily="50" charset="-128"/>
                <a:ea typeface="Meiryo UI" panose="020B0604030504040204" pitchFamily="50" charset="-128"/>
              </a:rPr>
              <a:t>大阪から世界へ、現在から未来へ</a:t>
            </a:r>
            <a:r>
              <a:rPr lang="ja-JP" altLang="en-US" sz="2400" b="1" dirty="0">
                <a:latin typeface="Meiryo UI" panose="020B0604030504040204" pitchFamily="50" charset="-128"/>
                <a:ea typeface="Meiryo UI" panose="020B0604030504040204" pitchFamily="50" charset="-128"/>
              </a:rPr>
              <a:t>　</a:t>
            </a:r>
            <a:r>
              <a:rPr lang="ja-JP" altLang="ja-JP" sz="2400" b="1" dirty="0">
                <a:latin typeface="Meiryo UI" panose="020B0604030504040204" pitchFamily="50" charset="-128"/>
                <a:ea typeface="Meiryo UI" panose="020B0604030504040204" pitchFamily="50" charset="-128"/>
              </a:rPr>
              <a:t>府民がつくる暮らしやすい持続可能な社会</a:t>
            </a:r>
            <a:endParaRPr lang="en-US" altLang="ja-JP" sz="2400" b="1"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9BEB14CF-0CD6-4CAA-87DC-6097383A3EFD}"/>
              </a:ext>
            </a:extLst>
          </p:cNvPr>
          <p:cNvSpPr txBox="1"/>
          <p:nvPr/>
        </p:nvSpPr>
        <p:spPr>
          <a:xfrm>
            <a:off x="767761" y="2159048"/>
            <a:ext cx="11043274" cy="1461939"/>
          </a:xfrm>
          <a:prstGeom prst="rect">
            <a:avLst/>
          </a:prstGeom>
          <a:noFill/>
        </p:spPr>
        <p:txBody>
          <a:bodyPr wrap="square">
            <a:spAutoFit/>
          </a:bodyPr>
          <a:lstStyle/>
          <a:p>
            <a:pPr marL="261938" indent="-261938">
              <a:spcAft>
                <a:spcPts val="400"/>
              </a:spcAft>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2100" dirty="0">
                <a:latin typeface="Meiryo UI" panose="020B0604030504040204" pitchFamily="50" charset="-128"/>
                <a:ea typeface="Meiryo UI" panose="020B0604030504040204" pitchFamily="50" charset="-128"/>
                <a:cs typeface="MoolBoran" panose="020B0604020202020204" pitchFamily="34" charset="0"/>
              </a:rPr>
              <a:t>CO</a:t>
            </a:r>
            <a:r>
              <a:rPr lang="en-US" altLang="ja-JP" sz="2100" baseline="-25000" dirty="0">
                <a:latin typeface="Meiryo UI" panose="020B0604030504040204" pitchFamily="50" charset="-128"/>
                <a:ea typeface="Meiryo UI" panose="020B0604030504040204" pitchFamily="50" charset="-128"/>
                <a:cs typeface="MoolBoran" panose="020B0604020202020204" pitchFamily="34" charset="0"/>
              </a:rPr>
              <a:t>2</a:t>
            </a:r>
            <a:r>
              <a:rPr lang="ja-JP" altLang="en-US" sz="2100" dirty="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2100" dirty="0">
              <a:latin typeface="Meiryo UI" panose="020B0604030504040204" pitchFamily="50" charset="-128"/>
              <a:ea typeface="Meiryo UI" panose="020B0604030504040204" pitchFamily="50" charset="-128"/>
              <a:cs typeface="MoolBoran" panose="020B0604020202020204" pitchFamily="34" charset="0"/>
            </a:endParaRPr>
          </a:p>
          <a:p>
            <a:pPr marL="261938" indent="-261938">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cs typeface="MoolBoran" panose="020B0604020202020204" pitchFamily="34" charset="0"/>
              </a:rPr>
              <a:t>大阪・関西万博を跳躍台とした国際的影響力の発揮など、各主体の取組みが世界及び未来へ波及し、持続可能な社会を構築</a:t>
            </a:r>
          </a:p>
        </p:txBody>
      </p:sp>
      <p:sp>
        <p:nvSpPr>
          <p:cNvPr id="26" name="テキスト ボックス 25">
            <a:extLst>
              <a:ext uri="{FF2B5EF4-FFF2-40B4-BE49-F238E27FC236}">
                <a16:creationId xmlns:a16="http://schemas.microsoft.com/office/drawing/2014/main" id="{F0190F2C-F806-4E0A-B08F-0D38D4F8A3F0}"/>
              </a:ext>
            </a:extLst>
          </p:cNvPr>
          <p:cNvSpPr txBox="1"/>
          <p:nvPr/>
        </p:nvSpPr>
        <p:spPr>
          <a:xfrm>
            <a:off x="734543" y="4375158"/>
            <a:ext cx="11109710" cy="2159566"/>
          </a:xfrm>
          <a:prstGeom prst="rect">
            <a:avLst/>
          </a:prstGeom>
          <a:noFill/>
        </p:spPr>
        <p:txBody>
          <a:bodyPr wrap="square">
            <a:spAutoFit/>
          </a:bodyPr>
          <a:lstStyle/>
          <a:p>
            <a:pPr marL="261938" indent="-261938">
              <a:spcAft>
                <a:spcPts val="400"/>
              </a:spcAft>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rPr>
              <a:t>今後</a:t>
            </a:r>
            <a:r>
              <a:rPr lang="en-US" altLang="ja-JP" sz="2100" dirty="0">
                <a:latin typeface="Meiryo UI" panose="020B0604030504040204" pitchFamily="50" charset="-128"/>
                <a:ea typeface="Meiryo UI" panose="020B0604030504040204" pitchFamily="50" charset="-128"/>
              </a:rPr>
              <a:t>10</a:t>
            </a:r>
            <a:r>
              <a:rPr lang="ja-JP" altLang="en-US" sz="2100" dirty="0">
                <a:latin typeface="Meiryo UI" panose="020B0604030504040204" pitchFamily="50" charset="-128"/>
                <a:ea typeface="Meiryo UI" panose="020B0604030504040204" pitchFamily="50" charset="-128"/>
              </a:rPr>
              <a:t>年間は、 </a:t>
            </a:r>
            <a:r>
              <a:rPr lang="en-US" altLang="ja-JP" sz="2100" dirty="0">
                <a:latin typeface="Meiryo UI" panose="020B0604030504040204" pitchFamily="50" charset="-128"/>
                <a:ea typeface="Meiryo UI" panose="020B0604030504040204" pitchFamily="50" charset="-128"/>
              </a:rPr>
              <a:t>2050</a:t>
            </a:r>
            <a:r>
              <a:rPr lang="ja-JP" altLang="en-US" sz="2100" dirty="0">
                <a:latin typeface="Meiryo UI" panose="020B0604030504040204" pitchFamily="50" charset="-128"/>
                <a:ea typeface="Meiryo UI" panose="020B0604030504040204" pitchFamily="50" charset="-128"/>
              </a:rPr>
              <a:t>年の将来像実現に向けた足掛かりを確実にすべく、具体的取組みを速やかに展開すべき重要な期間</a:t>
            </a:r>
            <a:endParaRPr kumimoji="1" lang="en-US" altLang="ja-JP" sz="2100" dirty="0">
              <a:latin typeface="Meiryo UI" panose="020B0604030504040204" pitchFamily="50" charset="-128"/>
              <a:ea typeface="Meiryo UI" panose="020B0604030504040204" pitchFamily="50" charset="-128"/>
            </a:endParaRPr>
          </a:p>
          <a:p>
            <a:pPr marL="261938" indent="-261938">
              <a:spcAft>
                <a:spcPts val="600"/>
              </a:spcAft>
              <a:buFont typeface="Wingdings" panose="05000000000000000000" pitchFamily="2" charset="2"/>
              <a:buChar char="Ø"/>
            </a:pPr>
            <a:r>
              <a:rPr kumimoji="1" lang="en-US" altLang="ja-JP" sz="2100" dirty="0">
                <a:latin typeface="Meiryo UI" panose="020B0604030504040204" pitchFamily="50" charset="-128"/>
                <a:ea typeface="Meiryo UI" panose="020B0604030504040204" pitchFamily="50" charset="-128"/>
              </a:rPr>
              <a:t>2030</a:t>
            </a:r>
            <a:r>
              <a:rPr kumimoji="1" lang="ja-JP" altLang="en-US" sz="2100" dirty="0">
                <a:latin typeface="Meiryo UI" panose="020B0604030504040204" pitchFamily="50" charset="-128"/>
                <a:ea typeface="Meiryo UI" panose="020B0604030504040204" pitchFamily="50" charset="-128"/>
              </a:rPr>
              <a:t>年は</a:t>
            </a:r>
            <a:r>
              <a:rPr kumimoji="1" lang="en-US" altLang="ja-JP" sz="2100" dirty="0">
                <a:latin typeface="Meiryo UI" panose="020B0604030504040204" pitchFamily="50" charset="-128"/>
                <a:ea typeface="Meiryo UI" panose="020B0604030504040204" pitchFamily="50" charset="-128"/>
              </a:rPr>
              <a:t>SDGs</a:t>
            </a:r>
            <a:r>
              <a:rPr kumimoji="1" lang="ja-JP" altLang="en-US" sz="2100" dirty="0">
                <a:latin typeface="Meiryo UI" panose="020B0604030504040204" pitchFamily="50" charset="-128"/>
                <a:ea typeface="Meiryo UI" panose="020B0604030504040204" pitchFamily="50" charset="-128"/>
              </a:rPr>
              <a:t>目標年であり、</a:t>
            </a:r>
            <a:r>
              <a:rPr kumimoji="1" lang="en-US" altLang="ja-JP" sz="2100" dirty="0">
                <a:latin typeface="Meiryo UI" panose="020B0604030504040204" pitchFamily="50" charset="-128"/>
                <a:ea typeface="Meiryo UI" panose="020B0604030504040204" pitchFamily="50" charset="-128"/>
              </a:rPr>
              <a:t>2025</a:t>
            </a:r>
            <a:r>
              <a:rPr kumimoji="1" lang="ja-JP" altLang="en-US" sz="2100" dirty="0">
                <a:latin typeface="Meiryo UI" panose="020B0604030504040204" pitchFamily="50" charset="-128"/>
                <a:ea typeface="Meiryo UI" panose="020B0604030504040204" pitchFamily="50" charset="-128"/>
              </a:rPr>
              <a:t>年の大阪・関西万博において示されるアイデアが社会実装段階に入ることも鑑みて、以下の５つの環境施策分野ごとに「実現すべき姿」を整理し、個別計画に反映させることにより取組みを促進</a:t>
            </a:r>
          </a:p>
          <a:p>
            <a:r>
              <a:rPr lang="ja-JP" altLang="en-US" sz="2100" b="1" dirty="0">
                <a:solidFill>
                  <a:srgbClr val="FF0000"/>
                </a:solidFill>
                <a:latin typeface="Meiryo UI" panose="020B0604030504040204" pitchFamily="50" charset="-128"/>
                <a:ea typeface="Meiryo UI" panose="020B0604030504040204" pitchFamily="50" charset="-128"/>
              </a:rPr>
              <a:t>　</a:t>
            </a:r>
            <a:r>
              <a:rPr lang="ja-JP" altLang="en-US" sz="2100" b="1"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脱炭素・省エネルギー、資源循環、全てのいのちの共生、健康で安心な暮らし、魅力と活力ある快適な地域づくり</a:t>
            </a:r>
            <a:endParaRPr kumimoji="1" lang="en-US" altLang="ja-JP" sz="2100" b="1" dirty="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3F2AD315-C977-4081-87C0-591636C79158}"/>
              </a:ext>
            </a:extLst>
          </p:cNvPr>
          <p:cNvSpPr/>
          <p:nvPr/>
        </p:nvSpPr>
        <p:spPr>
          <a:xfrm>
            <a:off x="342686" y="3829709"/>
            <a:ext cx="11610128" cy="461665"/>
          </a:xfrm>
          <a:prstGeom prst="rect">
            <a:avLst/>
          </a:prstGeom>
        </p:spPr>
        <p:txBody>
          <a:bodyPr wrap="square">
            <a:spAutoFit/>
          </a:bodyPr>
          <a:lstStyle/>
          <a:p>
            <a:r>
              <a:rPr lang="en-US" altLang="ja-JP" sz="2400" b="1" dirty="0">
                <a:latin typeface="Meiryo UI" panose="020B0604030504040204" pitchFamily="50" charset="-128"/>
                <a:ea typeface="Meiryo UI" panose="020B0604030504040204" pitchFamily="50" charset="-128"/>
              </a:rPr>
              <a:t>【2030</a:t>
            </a:r>
            <a:r>
              <a:rPr lang="ja-JP" altLang="en-US" sz="2400" b="1" dirty="0">
                <a:latin typeface="Meiryo UI" panose="020B0604030504040204" pitchFamily="50" charset="-128"/>
                <a:ea typeface="Meiryo UI" panose="020B0604030504040204" pitchFamily="50" charset="-128"/>
              </a:rPr>
              <a:t>年の実現すべき姿</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い</a:t>
            </a:r>
            <a:r>
              <a:rPr lang="ja-JP" altLang="ja-JP" sz="2400" b="1" dirty="0">
                <a:latin typeface="Meiryo UI" panose="020B0604030504040204" pitchFamily="50" charset="-128"/>
                <a:ea typeface="Meiryo UI" panose="020B0604030504040204" pitchFamily="50" charset="-128"/>
              </a:rPr>
              <a:t>のち輝く</a:t>
            </a:r>
            <a:r>
              <a:rPr lang="en-US" altLang="ja-JP" sz="2400" b="1" dirty="0">
                <a:latin typeface="Meiryo UI" panose="020B0604030504040204" pitchFamily="50" charset="-128"/>
                <a:ea typeface="Meiryo UI" panose="020B0604030504040204" pitchFamily="50" charset="-128"/>
              </a:rPr>
              <a:t>SDGs</a:t>
            </a:r>
            <a:r>
              <a:rPr lang="ja-JP" altLang="en-US" sz="2400" b="1" dirty="0">
                <a:latin typeface="Meiryo UI" panose="020B0604030504040204" pitchFamily="50" charset="-128"/>
                <a:ea typeface="Meiryo UI" panose="020B0604030504040204" pitchFamily="50" charset="-128"/>
              </a:rPr>
              <a:t>未来</a:t>
            </a:r>
            <a:r>
              <a:rPr lang="ja-JP" altLang="ja-JP" sz="2400" b="1" dirty="0">
                <a:latin typeface="Meiryo UI" panose="020B0604030504040204" pitchFamily="50" charset="-128"/>
                <a:ea typeface="Meiryo UI" panose="020B0604030504040204" pitchFamily="50" charset="-128"/>
              </a:rPr>
              <a:t>都市・大阪　―環境施策を通じて―</a:t>
            </a:r>
            <a:endParaRPr lang="en-US" altLang="ja-JP" sz="2400" b="1"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
        <p:nvSpPr>
          <p:cNvPr id="16" name="角丸四角形 75">
            <a:extLst>
              <a:ext uri="{FF2B5EF4-FFF2-40B4-BE49-F238E27FC236}">
                <a16:creationId xmlns:a16="http://schemas.microsoft.com/office/drawing/2014/main" id="{0DF7CC7D-4EE8-40C7-8198-FF87CEF167E7}"/>
              </a:ext>
            </a:extLst>
          </p:cNvPr>
          <p:cNvSpPr/>
          <p:nvPr/>
        </p:nvSpPr>
        <p:spPr>
          <a:xfrm>
            <a:off x="195796" y="661054"/>
            <a:ext cx="27360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めざすべき将来像</a:t>
            </a:r>
          </a:p>
        </p:txBody>
      </p:sp>
    </p:spTree>
    <p:extLst>
      <p:ext uri="{BB962C8B-B14F-4D97-AF65-F5344CB8AC3E}">
        <p14:creationId xmlns:p14="http://schemas.microsoft.com/office/powerpoint/2010/main" val="407755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E762C1CF-CE9D-411D-8908-354A0CE4B0FB}"/>
              </a:ext>
            </a:extLst>
          </p:cNvPr>
          <p:cNvSpPr/>
          <p:nvPr/>
        </p:nvSpPr>
        <p:spPr>
          <a:xfrm>
            <a:off x="504999" y="1323178"/>
            <a:ext cx="11182002" cy="3526923"/>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50274DFE-271F-485E-A13B-EB494F02156F}"/>
              </a:ext>
            </a:extLst>
          </p:cNvPr>
          <p:cNvSpPr txBox="1"/>
          <p:nvPr/>
        </p:nvSpPr>
        <p:spPr>
          <a:xfrm>
            <a:off x="1087401" y="1807624"/>
            <a:ext cx="10187358" cy="815608"/>
          </a:xfrm>
          <a:prstGeom prst="rect">
            <a:avLst/>
          </a:prstGeom>
          <a:noFill/>
        </p:spPr>
        <p:txBody>
          <a:bodyPr wrap="square">
            <a:spAutoFit/>
          </a:bodyPr>
          <a:lstStyle/>
          <a:p>
            <a:pPr marL="171450" indent="-171450" algn="just">
              <a:spcBef>
                <a:spcPts val="600"/>
              </a:spcBef>
              <a:buFont typeface="Wingdings" panose="05000000000000000000" pitchFamily="2" charset="2"/>
              <a:buChar char="Ø"/>
            </a:pPr>
            <a:r>
              <a:rPr kumimoji="1" lang="ja-JP" altLang="en-US" sz="2100" dirty="0">
                <a:latin typeface="Meiryo UI" panose="020B0604030504040204" pitchFamily="50" charset="-128"/>
                <a:ea typeface="Meiryo UI" panose="020B0604030504040204" pitchFamily="50" charset="-128"/>
              </a:rPr>
              <a:t>府域のみならず世界全体の健全な環境と安定した社会・経済が必要不可欠</a:t>
            </a:r>
            <a:endParaRPr kumimoji="1" lang="en-US" altLang="ja-JP" sz="2100" dirty="0">
              <a:latin typeface="Meiryo UI" panose="020B0604030504040204" pitchFamily="50" charset="-128"/>
              <a:ea typeface="Meiryo UI" panose="020B0604030504040204" pitchFamily="50" charset="-128"/>
            </a:endParaRPr>
          </a:p>
          <a:p>
            <a:pPr marL="171450" indent="-171450" algn="just">
              <a:spcBef>
                <a:spcPts val="600"/>
              </a:spcBef>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rPr>
              <a:t>中・長期的な視点で課題解決に取り組むことが必要</a:t>
            </a:r>
            <a:endParaRPr kumimoji="1" lang="en-US" altLang="ja-JP" sz="21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510506BD-42ED-4F03-99F0-0C42A4456E44}"/>
              </a:ext>
            </a:extLst>
          </p:cNvPr>
          <p:cNvSpPr txBox="1"/>
          <p:nvPr/>
        </p:nvSpPr>
        <p:spPr>
          <a:xfrm>
            <a:off x="1069299" y="3261634"/>
            <a:ext cx="9961557" cy="1461939"/>
          </a:xfrm>
          <a:prstGeom prst="rect">
            <a:avLst/>
          </a:prstGeom>
          <a:noFill/>
        </p:spPr>
        <p:txBody>
          <a:bodyPr wrap="square">
            <a:spAutoFit/>
          </a:bodyPr>
          <a:lstStyle/>
          <a:p>
            <a:pPr marL="263525" lvl="0" indent="-263525" algn="just">
              <a:spcBef>
                <a:spcPts val="600"/>
              </a:spcBef>
              <a:buFont typeface="Wingdings" panose="05000000000000000000" pitchFamily="2" charset="2"/>
              <a:buChar char="Ø"/>
            </a:pPr>
            <a:r>
              <a:rPr lang="ja-JP" altLang="ja-JP" sz="2100" dirty="0">
                <a:latin typeface="Meiryo UI" panose="020B0604030504040204" pitchFamily="50" charset="-128"/>
                <a:ea typeface="Meiryo UI" panose="020B0604030504040204" pitchFamily="50" charset="-128"/>
              </a:rPr>
              <a:t>環境施策を通じて環境保全の効果を最大限発揮</a:t>
            </a:r>
            <a:r>
              <a:rPr lang="ja-JP" altLang="en-US" sz="2100" dirty="0">
                <a:latin typeface="Meiryo UI" panose="020B0604030504040204" pitchFamily="50" charset="-128"/>
                <a:ea typeface="Meiryo UI" panose="020B0604030504040204" pitchFamily="50" charset="-128"/>
              </a:rPr>
              <a:t>する</a:t>
            </a:r>
            <a:r>
              <a:rPr lang="ja-JP" altLang="ja-JP" sz="2100" dirty="0">
                <a:latin typeface="Meiryo UI" panose="020B0604030504040204" pitchFamily="50" charset="-128"/>
                <a:ea typeface="Meiryo UI" panose="020B0604030504040204" pitchFamily="50" charset="-128"/>
              </a:rPr>
              <a:t>取組みと</a:t>
            </a:r>
            <a:r>
              <a:rPr lang="ja-JP" altLang="en-US" sz="2100" dirty="0">
                <a:latin typeface="Meiryo UI" panose="020B0604030504040204" pitchFamily="50" charset="-128"/>
                <a:ea typeface="Meiryo UI" panose="020B0604030504040204" pitchFamily="50" charset="-128"/>
              </a:rPr>
              <a:t>あわせて</a:t>
            </a:r>
            <a:r>
              <a:rPr lang="ja-JP" altLang="ja-JP" sz="2100" dirty="0">
                <a:latin typeface="Meiryo UI" panose="020B0604030504040204" pitchFamily="50" charset="-128"/>
                <a:ea typeface="Meiryo UI" panose="020B0604030504040204" pitchFamily="50" charset="-128"/>
              </a:rPr>
              <a:t>、社会の公正性・包摂性・強靭性</a:t>
            </a:r>
            <a:r>
              <a:rPr lang="ja-JP" altLang="en-US" sz="2100" dirty="0">
                <a:latin typeface="Meiryo UI" panose="020B0604030504040204" pitchFamily="50" charset="-128"/>
                <a:ea typeface="Meiryo UI" panose="020B0604030504040204" pitchFamily="50" charset="-128"/>
              </a:rPr>
              <a:t>の</a:t>
            </a:r>
            <a:r>
              <a:rPr lang="ja-JP" altLang="ja-JP" sz="2100" dirty="0">
                <a:latin typeface="Meiryo UI" panose="020B0604030504040204" pitchFamily="50" charset="-128"/>
                <a:ea typeface="Meiryo UI" panose="020B0604030504040204" pitchFamily="50" charset="-128"/>
              </a:rPr>
              <a:t>向上</a:t>
            </a:r>
            <a:r>
              <a:rPr lang="ja-JP" altLang="en-US" sz="2100" dirty="0">
                <a:latin typeface="Meiryo UI" panose="020B0604030504040204" pitchFamily="50" charset="-128"/>
                <a:ea typeface="Meiryo UI" panose="020B0604030504040204" pitchFamily="50" charset="-128"/>
              </a:rPr>
              <a:t>と</a:t>
            </a:r>
            <a:r>
              <a:rPr lang="ja-JP" altLang="ja-JP" sz="2100" dirty="0">
                <a:latin typeface="Meiryo UI" panose="020B0604030504040204" pitchFamily="50" charset="-128"/>
                <a:ea typeface="Meiryo UI" panose="020B0604030504040204" pitchFamily="50" charset="-128"/>
              </a:rPr>
              <a:t>、持続的</a:t>
            </a:r>
            <a:r>
              <a:rPr lang="ja-JP" altLang="en-US" sz="2100" dirty="0">
                <a:latin typeface="Meiryo UI" panose="020B0604030504040204" pitchFamily="50" charset="-128"/>
                <a:ea typeface="Meiryo UI" panose="020B0604030504040204" pitchFamily="50" charset="-128"/>
              </a:rPr>
              <a:t>な</a:t>
            </a:r>
            <a:r>
              <a:rPr lang="ja-JP" altLang="ja-JP" sz="2100" dirty="0">
                <a:latin typeface="Meiryo UI" panose="020B0604030504040204" pitchFamily="50" charset="-128"/>
                <a:ea typeface="Meiryo UI" panose="020B0604030504040204" pitchFamily="50" charset="-128"/>
              </a:rPr>
              <a:t>経済成長</a:t>
            </a:r>
            <a:r>
              <a:rPr lang="ja-JP" altLang="en-US" sz="2100" dirty="0">
                <a:latin typeface="Meiryo UI" panose="020B0604030504040204" pitchFamily="50" charset="-128"/>
                <a:ea typeface="Meiryo UI" panose="020B0604030504040204" pitchFamily="50" charset="-128"/>
              </a:rPr>
              <a:t>の確保が重要</a:t>
            </a:r>
            <a:endParaRPr lang="en-US" altLang="ja-JP" sz="2100" dirty="0">
              <a:latin typeface="Meiryo UI" panose="020B0604030504040204" pitchFamily="50" charset="-128"/>
              <a:ea typeface="Meiryo UI" panose="020B0604030504040204" pitchFamily="50" charset="-128"/>
            </a:endParaRPr>
          </a:p>
          <a:p>
            <a:pPr marL="261938" indent="-261938">
              <a:spcBef>
                <a:spcPts val="600"/>
              </a:spcBef>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rPr>
              <a:t>４つの観点（</a:t>
            </a:r>
            <a:r>
              <a:rPr lang="ja-JP" altLang="en-US" sz="2100" b="1" dirty="0">
                <a:latin typeface="Meiryo UI" panose="020B0604030504040204" pitchFamily="50" charset="-128"/>
                <a:ea typeface="Meiryo UI" panose="020B0604030504040204" pitchFamily="50" charset="-128"/>
              </a:rPr>
              <a:t>外部性の内部化、環境効率性の向上、環境リスク・移行リスクへの対応、自然資本の強化</a:t>
            </a:r>
            <a:r>
              <a:rPr lang="ja-JP" altLang="en-US" sz="2100" dirty="0">
                <a:latin typeface="Meiryo UI" panose="020B0604030504040204" pitchFamily="50" charset="-128"/>
                <a:ea typeface="Meiryo UI" panose="020B0604030504040204" pitchFamily="50" charset="-128"/>
              </a:rPr>
              <a:t>）を踏まえて、環境施策を展開 　</a:t>
            </a:r>
            <a:endParaRPr lang="en-US" altLang="ja-JP" sz="2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76CD6798-4151-48EC-9C0C-41153061FA8F}"/>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
        <p:nvSpPr>
          <p:cNvPr id="9" name="角丸四角形 75">
            <a:extLst>
              <a:ext uri="{FF2B5EF4-FFF2-40B4-BE49-F238E27FC236}">
                <a16:creationId xmlns:a16="http://schemas.microsoft.com/office/drawing/2014/main" id="{E470DE3F-632D-40D3-A398-7ECE54519485}"/>
              </a:ext>
            </a:extLst>
          </p:cNvPr>
          <p:cNvSpPr/>
          <p:nvPr/>
        </p:nvSpPr>
        <p:spPr>
          <a:xfrm>
            <a:off x="195796" y="693712"/>
            <a:ext cx="35488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施策の基本的な方向性</a:t>
            </a:r>
          </a:p>
        </p:txBody>
      </p:sp>
      <p:sp>
        <p:nvSpPr>
          <p:cNvPr id="13" name="テキスト ボックス 12">
            <a:extLst>
              <a:ext uri="{FF2B5EF4-FFF2-40B4-BE49-F238E27FC236}">
                <a16:creationId xmlns:a16="http://schemas.microsoft.com/office/drawing/2014/main" id="{884608A2-11EF-409E-933A-10E25F62DF6F}"/>
              </a:ext>
            </a:extLst>
          </p:cNvPr>
          <p:cNvSpPr txBox="1"/>
          <p:nvPr/>
        </p:nvSpPr>
        <p:spPr>
          <a:xfrm>
            <a:off x="504999" y="1357135"/>
            <a:ext cx="6150278" cy="461665"/>
          </a:xfrm>
          <a:prstGeom prst="rect">
            <a:avLst/>
          </a:prstGeom>
          <a:noFill/>
        </p:spPr>
        <p:txBody>
          <a:bodyPr wrap="square">
            <a:spAutoFit/>
          </a:bodyPr>
          <a:lstStyle/>
          <a:p>
            <a:r>
              <a:rPr lang="ja-JP" altLang="en-US" sz="2400" b="1" dirty="0">
                <a:latin typeface="Meiryo UI" panose="020B0604030504040204" pitchFamily="50" charset="-128"/>
                <a:ea typeface="Meiryo UI" panose="020B0604030504040204" pitchFamily="50" charset="-128"/>
              </a:rPr>
              <a:t>（１）中・長期的かつ世界的な視野</a:t>
            </a:r>
          </a:p>
        </p:txBody>
      </p:sp>
      <p:sp>
        <p:nvSpPr>
          <p:cNvPr id="14" name="テキスト ボックス 13">
            <a:extLst>
              <a:ext uri="{FF2B5EF4-FFF2-40B4-BE49-F238E27FC236}">
                <a16:creationId xmlns:a16="http://schemas.microsoft.com/office/drawing/2014/main" id="{19A6B068-B698-40CF-9332-8E4E073A5588}"/>
              </a:ext>
            </a:extLst>
          </p:cNvPr>
          <p:cNvSpPr txBox="1"/>
          <p:nvPr/>
        </p:nvSpPr>
        <p:spPr>
          <a:xfrm>
            <a:off x="504999" y="2797261"/>
            <a:ext cx="6150278" cy="461665"/>
          </a:xfrm>
          <a:prstGeom prst="rect">
            <a:avLst/>
          </a:prstGeom>
          <a:noFill/>
        </p:spPr>
        <p:txBody>
          <a:bodyPr wrap="square">
            <a:spAutoFit/>
          </a:bodyPr>
          <a:lstStyle/>
          <a:p>
            <a:r>
              <a:rPr lang="ja-JP" altLang="en-US" sz="2400" b="1" dirty="0">
                <a:latin typeface="Meiryo UI" panose="020B0604030504040204" pitchFamily="50" charset="-128"/>
                <a:ea typeface="Meiryo UI" panose="020B0604030504040204" pitchFamily="50" charset="-128"/>
              </a:rPr>
              <a:t>（２）環境・社会・経済の統合的向上</a:t>
            </a:r>
          </a:p>
        </p:txBody>
      </p:sp>
      <p:sp>
        <p:nvSpPr>
          <p:cNvPr id="16" name="テキスト ボックス 15">
            <a:extLst>
              <a:ext uri="{FF2B5EF4-FFF2-40B4-BE49-F238E27FC236}">
                <a16:creationId xmlns:a16="http://schemas.microsoft.com/office/drawing/2014/main" id="{B408E24B-DE5F-4B5D-89BA-AD50A0C27013}"/>
              </a:ext>
            </a:extLst>
          </p:cNvPr>
          <p:cNvSpPr txBox="1"/>
          <p:nvPr/>
        </p:nvSpPr>
        <p:spPr>
          <a:xfrm>
            <a:off x="1069300" y="5714577"/>
            <a:ext cx="10205460" cy="738664"/>
          </a:xfrm>
          <a:prstGeom prst="rect">
            <a:avLst/>
          </a:prstGeom>
          <a:noFill/>
        </p:spPr>
        <p:txBody>
          <a:bodyPr wrap="square">
            <a:spAutoFit/>
          </a:bodyPr>
          <a:lstStyle/>
          <a:p>
            <a:pPr marL="363538" indent="-363538">
              <a:spcBef>
                <a:spcPts val="200"/>
              </a:spcBef>
              <a:buFont typeface="Wingdings" panose="05000000000000000000" pitchFamily="2" charset="2"/>
              <a:buChar char="Ø"/>
            </a:pPr>
            <a:r>
              <a:rPr kumimoji="1" lang="ja-JP" altLang="en-US" sz="2100" dirty="0">
                <a:latin typeface="Meiryo UI" panose="020B0604030504040204" pitchFamily="50" charset="-128"/>
                <a:ea typeface="Meiryo UI" panose="020B0604030504040204" pitchFamily="50" charset="-128"/>
              </a:rPr>
              <a:t>各主体（府民・府・事業者・民間団体・その他関係機関）がそれぞれの</a:t>
            </a:r>
            <a:r>
              <a:rPr kumimoji="1" lang="ja-JP" altLang="en-US" sz="2100" dirty="0">
                <a:solidFill>
                  <a:schemeClr val="tx1"/>
                </a:solidFill>
                <a:latin typeface="Meiryo UI" panose="020B0604030504040204" pitchFamily="50" charset="-128"/>
                <a:ea typeface="Meiryo UI" panose="020B0604030504040204" pitchFamily="50" charset="-128"/>
              </a:rPr>
              <a:t>役割を認識して、</a:t>
            </a:r>
            <a:r>
              <a:rPr lang="ja-JP" altLang="en-US" sz="2100" dirty="0">
                <a:solidFill>
                  <a:schemeClr val="tx1"/>
                </a:solidFill>
                <a:latin typeface="Meiryo UI" panose="020B0604030504040204" pitchFamily="50" charset="-128"/>
                <a:ea typeface="Meiryo UI" panose="020B0604030504040204" pitchFamily="50" charset="-128"/>
              </a:rPr>
              <a:t>適切な連携・協働</a:t>
            </a:r>
            <a:r>
              <a:rPr kumimoji="1" lang="ja-JP" altLang="en-US" sz="2100" dirty="0">
                <a:latin typeface="Meiryo UI" panose="020B0604030504040204" pitchFamily="50" charset="-128"/>
                <a:ea typeface="Meiryo UI" panose="020B0604030504040204" pitchFamily="50" charset="-128"/>
              </a:rPr>
              <a:t>が連携して取組みを促進</a:t>
            </a:r>
            <a:endParaRPr lang="en-US" altLang="ja-JP" sz="2100" dirty="0">
              <a:latin typeface="Meiryo UI" panose="020B0604030504040204" pitchFamily="50" charset="-128"/>
              <a:ea typeface="Meiryo UI" panose="020B0604030504040204" pitchFamily="50" charset="-128"/>
            </a:endParaRPr>
          </a:p>
        </p:txBody>
      </p:sp>
      <p:sp>
        <p:nvSpPr>
          <p:cNvPr id="17" name="角丸四角形 75">
            <a:extLst>
              <a:ext uri="{FF2B5EF4-FFF2-40B4-BE49-F238E27FC236}">
                <a16:creationId xmlns:a16="http://schemas.microsoft.com/office/drawing/2014/main" id="{30F3EE99-A12A-42BA-93E2-11DB348C056C}"/>
              </a:ext>
            </a:extLst>
          </p:cNvPr>
          <p:cNvSpPr/>
          <p:nvPr/>
        </p:nvSpPr>
        <p:spPr>
          <a:xfrm>
            <a:off x="195796" y="5039201"/>
            <a:ext cx="35488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各主体の役割・連携</a:t>
            </a:r>
          </a:p>
        </p:txBody>
      </p:sp>
      <p:sp>
        <p:nvSpPr>
          <p:cNvPr id="11" name="正方形/長方形 10">
            <a:extLst>
              <a:ext uri="{FF2B5EF4-FFF2-40B4-BE49-F238E27FC236}">
                <a16:creationId xmlns:a16="http://schemas.microsoft.com/office/drawing/2014/main" id="{67318BD0-F31D-42A9-A7E9-7724F532F6C4}"/>
              </a:ext>
            </a:extLst>
          </p:cNvPr>
          <p:cNvSpPr/>
          <p:nvPr/>
        </p:nvSpPr>
        <p:spPr>
          <a:xfrm>
            <a:off x="504998" y="5665449"/>
            <a:ext cx="11182002" cy="82800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92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75">
            <a:extLst>
              <a:ext uri="{FF2B5EF4-FFF2-40B4-BE49-F238E27FC236}">
                <a16:creationId xmlns:a16="http://schemas.microsoft.com/office/drawing/2014/main" id="{8CEFD278-5C1B-42D2-8727-ECE8967ECA13}"/>
              </a:ext>
            </a:extLst>
          </p:cNvPr>
          <p:cNvSpPr/>
          <p:nvPr/>
        </p:nvSpPr>
        <p:spPr>
          <a:xfrm>
            <a:off x="195796" y="780142"/>
            <a:ext cx="86288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環境・社会・経済の統合的向上に向けた環境施策の４つの観点</a:t>
            </a:r>
          </a:p>
        </p:txBody>
      </p:sp>
      <p:sp>
        <p:nvSpPr>
          <p:cNvPr id="21" name="テキスト ボックス 20">
            <a:extLst>
              <a:ext uri="{FF2B5EF4-FFF2-40B4-BE49-F238E27FC236}">
                <a16:creationId xmlns:a16="http://schemas.microsoft.com/office/drawing/2014/main" id="{3AEECAE6-D9EA-4C12-97F7-ACE2BC1D840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graphicFrame>
        <p:nvGraphicFramePr>
          <p:cNvPr id="22" name="表 16">
            <a:extLst>
              <a:ext uri="{FF2B5EF4-FFF2-40B4-BE49-F238E27FC236}">
                <a16:creationId xmlns:a16="http://schemas.microsoft.com/office/drawing/2014/main" id="{0289CBD1-DCEB-4974-B51E-AD19D78ED6B0}"/>
              </a:ext>
            </a:extLst>
          </p:cNvPr>
          <p:cNvGraphicFramePr>
            <a:graphicFrameLocks noGrp="1"/>
          </p:cNvGraphicFramePr>
          <p:nvPr>
            <p:extLst>
              <p:ext uri="{D42A27DB-BD31-4B8C-83A1-F6EECF244321}">
                <p14:modId xmlns:p14="http://schemas.microsoft.com/office/powerpoint/2010/main" val="2223641524"/>
              </p:ext>
            </p:extLst>
          </p:nvPr>
        </p:nvGraphicFramePr>
        <p:xfrm>
          <a:off x="582411" y="1501346"/>
          <a:ext cx="11316893" cy="4838343"/>
        </p:xfrm>
        <a:graphic>
          <a:graphicData uri="http://schemas.openxmlformats.org/drawingml/2006/table">
            <a:tbl>
              <a:tblPr firstRow="1" bandRow="1">
                <a:tableStyleId>{10A1B5D5-9B99-4C35-A422-299274C87663}</a:tableStyleId>
              </a:tblPr>
              <a:tblGrid>
                <a:gridCol w="2568893">
                  <a:extLst>
                    <a:ext uri="{9D8B030D-6E8A-4147-A177-3AD203B41FA5}">
                      <a16:colId xmlns:a16="http://schemas.microsoft.com/office/drawing/2014/main" val="3740535956"/>
                    </a:ext>
                  </a:extLst>
                </a:gridCol>
                <a:gridCol w="3672000">
                  <a:extLst>
                    <a:ext uri="{9D8B030D-6E8A-4147-A177-3AD203B41FA5}">
                      <a16:colId xmlns:a16="http://schemas.microsoft.com/office/drawing/2014/main" val="1251947871"/>
                    </a:ext>
                  </a:extLst>
                </a:gridCol>
                <a:gridCol w="5076000">
                  <a:extLst>
                    <a:ext uri="{9D8B030D-6E8A-4147-A177-3AD203B41FA5}">
                      <a16:colId xmlns:a16="http://schemas.microsoft.com/office/drawing/2014/main" val="1217220951"/>
                    </a:ext>
                  </a:extLst>
                </a:gridCol>
              </a:tblGrid>
              <a:tr h="518343">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観点</a:t>
                      </a:r>
                    </a:p>
                  </a:txBody>
                  <a:tcPr anchor="ct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内容</a:t>
                      </a:r>
                    </a:p>
                  </a:txBody>
                  <a:tcPr anchor="ct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取組方針例</a:t>
                      </a:r>
                    </a:p>
                  </a:txBody>
                  <a:tcPr anchor="ctr"/>
                </a:tc>
                <a:extLst>
                  <a:ext uri="{0D108BD9-81ED-4DB2-BD59-A6C34878D82A}">
                    <a16:rowId xmlns:a16="http://schemas.microsoft.com/office/drawing/2014/main" val="1527477649"/>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①外部性の内部化</a:t>
                      </a:r>
                      <a:endParaRPr lang="en-US" altLang="ja-JP" sz="20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環境</a:t>
                      </a:r>
                      <a:r>
                        <a:rPr lang="ja-JP" altLang="en-US" sz="1600" dirty="0">
                          <a:solidFill>
                            <a:schemeClr val="tx1"/>
                          </a:solidFill>
                          <a:latin typeface="Meiryo UI" panose="020B0604030504040204" pitchFamily="50" charset="-128"/>
                          <a:ea typeface="Meiryo UI" panose="020B0604030504040204" pitchFamily="50" charset="-128"/>
                        </a:rPr>
                        <a:t>に負荷を与えている主体が適正にその費用を負担し、</a:t>
                      </a:r>
                      <a:r>
                        <a:rPr lang="ja-JP" altLang="en-US" sz="1600" b="1" dirty="0">
                          <a:solidFill>
                            <a:schemeClr val="tx1"/>
                          </a:solidFill>
                          <a:latin typeface="Meiryo UI" panose="020B0604030504040204" pitchFamily="50" charset="-128"/>
                          <a:ea typeface="Meiryo UI" panose="020B0604030504040204" pitchFamily="50" charset="-128"/>
                        </a:rPr>
                        <a:t>社会</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経済</a:t>
                      </a:r>
                      <a:r>
                        <a:rPr lang="ja-JP" altLang="en-US" sz="1600" dirty="0">
                          <a:solidFill>
                            <a:schemeClr val="tx1"/>
                          </a:solidFill>
                          <a:latin typeface="Meiryo UI" panose="020B0604030504040204" pitchFamily="50" charset="-128"/>
                          <a:ea typeface="Meiryo UI" panose="020B0604030504040204" pitchFamily="50" charset="-128"/>
                        </a:rPr>
                        <a:t>活動において環境汚染の防止対策やその費用を織り込む</a:t>
                      </a:r>
                      <a:endParaRPr kumimoji="1" lang="ja-JP" altLang="en-US" sz="1600" b="1" dirty="0">
                        <a:solidFill>
                          <a:srgbClr val="FF0000"/>
                        </a:solidFill>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汚染者負担の原則に則った環境規制</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環境に配慮した消費を通じた地球環境への関与</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優れた取組みや模範となる取組みの顕彰</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②</a:t>
                      </a:r>
                      <a:r>
                        <a:rPr kumimoji="1" lang="ja-JP" altLang="en-US" sz="2000" b="1" dirty="0">
                          <a:solidFill>
                            <a:schemeClr val="tx1"/>
                          </a:solidFill>
                          <a:effectLst/>
                          <a:latin typeface="Meiryo UI" panose="020B0604030504040204" pitchFamily="50" charset="-128"/>
                          <a:ea typeface="Meiryo UI" panose="020B0604030504040204" pitchFamily="50" charset="-128"/>
                        </a:rPr>
                        <a:t>環境効率性の向上</a:t>
                      </a:r>
                      <a:endParaRPr lang="ja-JP" altLang="en-US" sz="2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ja-JP" sz="1600" dirty="0">
                          <a:solidFill>
                            <a:schemeClr val="tx1"/>
                          </a:solidFill>
                          <a:effectLst/>
                          <a:latin typeface="Meiryo UI" panose="020B0604030504040204" pitchFamily="50" charset="-128"/>
                          <a:ea typeface="Meiryo UI" panose="020B0604030504040204" pitchFamily="50" charset="-128"/>
                        </a:rPr>
                        <a:t>消費や生産</a:t>
                      </a:r>
                      <a:r>
                        <a:rPr lang="ja-JP" altLang="en-US" sz="160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600" b="1" dirty="0">
                          <a:solidFill>
                            <a:schemeClr val="tx1"/>
                          </a:solidFill>
                          <a:effectLst/>
                          <a:latin typeface="Meiryo UI" panose="020B0604030504040204" pitchFamily="50" charset="-128"/>
                          <a:ea typeface="Meiryo UI" panose="020B0604030504040204" pitchFamily="50" charset="-128"/>
                        </a:rPr>
                        <a:t>環境</a:t>
                      </a:r>
                      <a:r>
                        <a:rPr lang="ja-JP" altLang="ja-JP" sz="1600" dirty="0">
                          <a:solidFill>
                            <a:schemeClr val="tx1"/>
                          </a:solidFill>
                          <a:effectLst/>
                          <a:latin typeface="Meiryo UI" panose="020B0604030504040204" pitchFamily="50" charset="-128"/>
                          <a:ea typeface="Meiryo UI" panose="020B0604030504040204" pitchFamily="50" charset="-128"/>
                        </a:rPr>
                        <a:t>への負荷</a:t>
                      </a:r>
                      <a:r>
                        <a:rPr lang="ja-JP" altLang="en-US" sz="160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600" b="1" dirty="0">
                          <a:solidFill>
                            <a:schemeClr val="tx1"/>
                          </a:solidFill>
                          <a:effectLst/>
                          <a:latin typeface="Meiryo UI" panose="020B0604030504040204" pitchFamily="50" charset="-128"/>
                          <a:ea typeface="Meiryo UI" panose="020B0604030504040204" pitchFamily="50" charset="-128"/>
                        </a:rPr>
                        <a:t>経済</a:t>
                      </a:r>
                      <a:r>
                        <a:rPr lang="ja-JP" altLang="en-US" sz="1600" dirty="0">
                          <a:solidFill>
                            <a:schemeClr val="tx1"/>
                          </a:solidFill>
                          <a:effectLst/>
                          <a:latin typeface="Meiryo UI" panose="020B0604030504040204" pitchFamily="50" charset="-128"/>
                          <a:ea typeface="Meiryo UI" panose="020B0604030504040204" pitchFamily="50" charset="-128"/>
                        </a:rPr>
                        <a:t>活動あたりの</a:t>
                      </a:r>
                      <a:r>
                        <a:rPr lang="ja-JP" altLang="en-US" sz="1600" b="1" dirty="0">
                          <a:solidFill>
                            <a:schemeClr val="tx1"/>
                          </a:solidFill>
                          <a:effectLst/>
                          <a:latin typeface="Meiryo UI" panose="020B0604030504040204" pitchFamily="50" charset="-128"/>
                          <a:ea typeface="Meiryo UI" panose="020B0604030504040204" pitchFamily="50" charset="-128"/>
                        </a:rPr>
                        <a:t>環境</a:t>
                      </a:r>
                      <a:r>
                        <a:rPr lang="ja-JP" altLang="en-US" sz="1600" dirty="0">
                          <a:solidFill>
                            <a:schemeClr val="tx1"/>
                          </a:solidFill>
                          <a:effectLst/>
                          <a:latin typeface="Meiryo UI" panose="020B0604030504040204" pitchFamily="50" charset="-128"/>
                          <a:ea typeface="Meiryo UI" panose="020B0604030504040204" pitchFamily="50" charset="-128"/>
                        </a:rPr>
                        <a:t>負荷を減らす</a:t>
                      </a:r>
                      <a:r>
                        <a:rPr kumimoji="1" lang="ja-JP" altLang="en-US" sz="1600" dirty="0">
                          <a:solidFill>
                            <a:schemeClr val="tx1"/>
                          </a:solidFill>
                          <a:effectLst/>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サーキュラーエコノミーへの移行に向けた取組み</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環境技術のイノベーション、海外展開</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スマートシティの実現を通した資源・エネルギー消費の削減</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3407126"/>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③</a:t>
                      </a:r>
                      <a:r>
                        <a:rPr kumimoji="1" lang="ja-JP" altLang="en-US" sz="2000" b="1" dirty="0">
                          <a:solidFill>
                            <a:schemeClr val="tx1"/>
                          </a:solidFill>
                          <a:effectLst/>
                          <a:latin typeface="Meiryo UI" panose="020B0604030504040204" pitchFamily="50" charset="-128"/>
                          <a:ea typeface="Meiryo UI" panose="020B0604030504040204" pitchFamily="50" charset="-128"/>
                        </a:rPr>
                        <a:t>環境リスク・ </a:t>
                      </a:r>
                      <a:endParaRPr kumimoji="1" lang="en-US" altLang="ja-JP" sz="2000" b="1" dirty="0">
                        <a:solidFill>
                          <a:schemeClr val="tx1"/>
                        </a:solidFill>
                        <a:effectLst/>
                        <a:latin typeface="Meiryo UI" panose="020B0604030504040204" pitchFamily="50" charset="-128"/>
                        <a:ea typeface="Meiryo UI" panose="020B0604030504040204" pitchFamily="50" charset="-128"/>
                      </a:endParaRPr>
                    </a:p>
                    <a:p>
                      <a:r>
                        <a:rPr kumimoji="1" lang="ja-JP" altLang="en-US" sz="2000" b="1" dirty="0">
                          <a:solidFill>
                            <a:schemeClr val="tx1"/>
                          </a:solidFill>
                          <a:effectLst/>
                          <a:latin typeface="Meiryo UI" panose="020B0604030504040204" pitchFamily="50" charset="-128"/>
                          <a:ea typeface="Meiryo UI" panose="020B0604030504040204" pitchFamily="50" charset="-128"/>
                        </a:rPr>
                        <a:t>　 移行リスクへの対応</a:t>
                      </a:r>
                      <a:endParaRPr lang="en-US" altLang="ja-JP" sz="2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effectLst/>
                          <a:latin typeface="Meiryo UI" panose="020B0604030504040204" pitchFamily="50" charset="-128"/>
                          <a:ea typeface="Meiryo UI" panose="020B0604030504040204" pitchFamily="50" charset="-128"/>
                        </a:rPr>
                        <a:t>環境</a:t>
                      </a:r>
                      <a:r>
                        <a:rPr lang="ja-JP" altLang="en-US" sz="160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600" b="1" dirty="0">
                          <a:solidFill>
                            <a:schemeClr val="tx1"/>
                          </a:solidFill>
                          <a:effectLst/>
                          <a:latin typeface="Meiryo UI" panose="020B0604030504040204" pitchFamily="50" charset="-128"/>
                          <a:ea typeface="Meiryo UI" panose="020B0604030504040204" pitchFamily="50" charset="-128"/>
                        </a:rPr>
                        <a:t>社会</a:t>
                      </a:r>
                      <a:r>
                        <a:rPr lang="ja-JP" altLang="en-US" sz="1600" dirty="0">
                          <a:solidFill>
                            <a:schemeClr val="tx1"/>
                          </a:solidFill>
                          <a:effectLst/>
                          <a:latin typeface="Meiryo UI" panose="020B0604030504040204" pitchFamily="50" charset="-128"/>
                          <a:ea typeface="Meiryo UI" panose="020B0604030504040204" pitchFamily="50" charset="-128"/>
                        </a:rPr>
                        <a:t>・</a:t>
                      </a:r>
                      <a:r>
                        <a:rPr lang="ja-JP" altLang="en-US" sz="1600" b="1" dirty="0">
                          <a:solidFill>
                            <a:schemeClr val="tx1"/>
                          </a:solidFill>
                          <a:effectLst/>
                          <a:latin typeface="Meiryo UI" panose="020B0604030504040204" pitchFamily="50" charset="-128"/>
                          <a:ea typeface="Meiryo UI" panose="020B0604030504040204" pitchFamily="50" charset="-128"/>
                        </a:rPr>
                        <a:t>経済</a:t>
                      </a:r>
                      <a:r>
                        <a:rPr lang="ja-JP" altLang="en-US" sz="1600" dirty="0">
                          <a:solidFill>
                            <a:schemeClr val="tx1"/>
                          </a:solidFill>
                          <a:effectLst/>
                          <a:latin typeface="Meiryo UI" panose="020B0604030504040204" pitchFamily="50" charset="-128"/>
                          <a:ea typeface="Meiryo UI" panose="020B0604030504040204" pitchFamily="50" charset="-128"/>
                        </a:rPr>
                        <a:t>が大きく変化する移行リスクに迅速に対応する</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化学物質等のリスクコミュニケーションの促進</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暑さ対策をはじめとする気候変動への適応策の推進</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脱炭素社会への移行リスクに向けた対応</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④</a:t>
                      </a:r>
                      <a:r>
                        <a:rPr kumimoji="1" lang="ja-JP" altLang="en-US" sz="2000" b="1" dirty="0">
                          <a:solidFill>
                            <a:schemeClr val="tx1"/>
                          </a:solidFill>
                          <a:effectLst/>
                          <a:latin typeface="Meiryo UI" panose="020B0604030504040204" pitchFamily="50" charset="-128"/>
                          <a:ea typeface="Meiryo UI" panose="020B0604030504040204" pitchFamily="50" charset="-128"/>
                        </a:rPr>
                        <a:t>自然資本の強化</a:t>
                      </a:r>
                      <a:endParaRPr kumimoji="1" lang="en-US" altLang="ja-JP" sz="2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effectLst/>
                          <a:latin typeface="Meiryo UI" panose="020B0604030504040204" pitchFamily="50" charset="-128"/>
                          <a:ea typeface="Meiryo UI" panose="020B0604030504040204" pitchFamily="50" charset="-128"/>
                        </a:rPr>
                        <a:t>社会</a:t>
                      </a:r>
                      <a:r>
                        <a:rPr lang="ja-JP" altLang="en-US" sz="1600" dirty="0">
                          <a:solidFill>
                            <a:schemeClr val="tx1"/>
                          </a:solidFill>
                          <a:effectLst/>
                          <a:latin typeface="Meiryo UI" panose="020B0604030504040204" pitchFamily="50" charset="-128"/>
                          <a:ea typeface="Meiryo UI" panose="020B0604030504040204" pitchFamily="50" charset="-128"/>
                        </a:rPr>
                        <a:t>・</a:t>
                      </a:r>
                      <a:r>
                        <a:rPr lang="ja-JP" altLang="en-US" sz="1600" b="1" dirty="0">
                          <a:solidFill>
                            <a:schemeClr val="tx1"/>
                          </a:solidFill>
                          <a:effectLst/>
                          <a:latin typeface="Meiryo UI" panose="020B0604030504040204" pitchFamily="50" charset="-128"/>
                          <a:ea typeface="Meiryo UI" panose="020B0604030504040204" pitchFamily="50" charset="-128"/>
                        </a:rPr>
                        <a:t>経済</a:t>
                      </a:r>
                      <a:r>
                        <a:rPr lang="ja-JP" altLang="en-US" sz="160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システムの土台であり、全ての人にとって生存の基盤である自然資本を充実させる</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生物多様性の理解と行動の促進</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自然資本の持続可能な利用、維持・充実</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2540065"/>
                  </a:ext>
                </a:extLst>
              </a:tr>
            </a:tbl>
          </a:graphicData>
        </a:graphic>
      </p:graphicFrame>
    </p:spTree>
    <p:extLst>
      <p:ext uri="{BB962C8B-B14F-4D97-AF65-F5344CB8AC3E}">
        <p14:creationId xmlns:p14="http://schemas.microsoft.com/office/powerpoint/2010/main" val="257471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正方形/長方形 171">
            <a:extLst>
              <a:ext uri="{FF2B5EF4-FFF2-40B4-BE49-F238E27FC236}">
                <a16:creationId xmlns:a16="http://schemas.microsoft.com/office/drawing/2014/main" id="{84F5112F-E304-40D2-AC89-64B360AD7CE3}"/>
              </a:ext>
            </a:extLst>
          </p:cNvPr>
          <p:cNvSpPr/>
          <p:nvPr/>
        </p:nvSpPr>
        <p:spPr>
          <a:xfrm>
            <a:off x="638630" y="5649319"/>
            <a:ext cx="10914742" cy="1080000"/>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75">
            <a:extLst>
              <a:ext uri="{FF2B5EF4-FFF2-40B4-BE49-F238E27FC236}">
                <a16:creationId xmlns:a16="http://schemas.microsoft.com/office/drawing/2014/main" id="{A103321F-987F-4B61-B0F9-67357DA36D4A}"/>
              </a:ext>
            </a:extLst>
          </p:cNvPr>
          <p:cNvSpPr/>
          <p:nvPr/>
        </p:nvSpPr>
        <p:spPr>
          <a:xfrm>
            <a:off x="195796" y="617512"/>
            <a:ext cx="6960378"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施策の基本的な方向性に基づいた個別計画の実行</a:t>
            </a:r>
          </a:p>
        </p:txBody>
      </p:sp>
      <p:pic>
        <p:nvPicPr>
          <p:cNvPr id="2" name="図 1">
            <a:extLst>
              <a:ext uri="{FF2B5EF4-FFF2-40B4-BE49-F238E27FC236}">
                <a16:creationId xmlns:a16="http://schemas.microsoft.com/office/drawing/2014/main" id="{A6881595-5E60-49B7-B385-935EDCF653DA}"/>
              </a:ext>
            </a:extLst>
          </p:cNvPr>
          <p:cNvPicPr>
            <a:picLocks noChangeAspect="1"/>
          </p:cNvPicPr>
          <p:nvPr/>
        </p:nvPicPr>
        <p:blipFill>
          <a:blip r:embed="rId3"/>
          <a:stretch>
            <a:fillRect/>
          </a:stretch>
        </p:blipFill>
        <p:spPr>
          <a:xfrm>
            <a:off x="1656792" y="1129875"/>
            <a:ext cx="8878414" cy="4553033"/>
          </a:xfrm>
          <a:prstGeom prst="rect">
            <a:avLst/>
          </a:prstGeom>
        </p:spPr>
      </p:pic>
      <p:sp>
        <p:nvSpPr>
          <p:cNvPr id="171" name="テキスト ボックス 170">
            <a:extLst>
              <a:ext uri="{FF2B5EF4-FFF2-40B4-BE49-F238E27FC236}">
                <a16:creationId xmlns:a16="http://schemas.microsoft.com/office/drawing/2014/main" id="{232B21BA-253F-4526-81DF-8F23F9155E52}"/>
              </a:ext>
            </a:extLst>
          </p:cNvPr>
          <p:cNvSpPr txBox="1"/>
          <p:nvPr/>
        </p:nvSpPr>
        <p:spPr>
          <a:xfrm>
            <a:off x="817435" y="5672515"/>
            <a:ext cx="10735936" cy="1015663"/>
          </a:xfrm>
          <a:prstGeom prst="rect">
            <a:avLst/>
          </a:prstGeom>
          <a:noFill/>
        </p:spPr>
        <p:txBody>
          <a:bodyPr wrap="square">
            <a:spAutoFit/>
          </a:bodyPr>
          <a:lstStyle/>
          <a:p>
            <a:pPr marL="363538" indent="-363538">
              <a:spcBef>
                <a:spcPts val="200"/>
              </a:spcBef>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施策の基本的な方向性を</a:t>
            </a:r>
            <a:r>
              <a:rPr kumimoji="1" lang="ja-JP" altLang="en-US" sz="2000" b="1" dirty="0">
                <a:solidFill>
                  <a:srgbClr val="FF0000"/>
                </a:solidFill>
                <a:latin typeface="Meiryo UI" panose="020B0604030504040204" pitchFamily="50" charset="-128"/>
                <a:ea typeface="Meiryo UI" panose="020B0604030504040204" pitchFamily="50" charset="-128"/>
              </a:rPr>
              <a:t>幹</a:t>
            </a:r>
            <a:r>
              <a:rPr kumimoji="1" lang="ja-JP" altLang="en-US" sz="2000" dirty="0">
                <a:latin typeface="Meiryo UI" panose="020B0604030504040204" pitchFamily="50" charset="-128"/>
                <a:ea typeface="Meiryo UI" panose="020B0604030504040204" pitchFamily="50" charset="-128"/>
              </a:rPr>
              <a:t>とし、分野別の個別計画を</a:t>
            </a:r>
            <a:r>
              <a:rPr kumimoji="1" lang="ja-JP" altLang="en-US" sz="2000" b="1" dirty="0">
                <a:solidFill>
                  <a:srgbClr val="FF0000"/>
                </a:solidFill>
                <a:latin typeface="Meiryo UI" panose="020B0604030504040204" pitchFamily="50" charset="-128"/>
                <a:ea typeface="Meiryo UI" panose="020B0604030504040204" pitchFamily="50" charset="-128"/>
              </a:rPr>
              <a:t>枝</a:t>
            </a:r>
            <a:r>
              <a:rPr kumimoji="1" lang="ja-JP" altLang="en-US" sz="2000" dirty="0">
                <a:latin typeface="Meiryo UI" panose="020B0604030504040204" pitchFamily="50" charset="-128"/>
                <a:ea typeface="Meiryo UI" panose="020B0604030504040204" pitchFamily="50" charset="-128"/>
              </a:rPr>
              <a:t>として施策を展開することにより樹木が成長し、その成果が</a:t>
            </a:r>
            <a:r>
              <a:rPr kumimoji="1" lang="ja-JP" altLang="en-US" sz="2000" b="1" dirty="0">
                <a:solidFill>
                  <a:srgbClr val="FF0000"/>
                </a:solidFill>
                <a:latin typeface="Meiryo UI" panose="020B0604030504040204" pitchFamily="50" charset="-128"/>
                <a:ea typeface="Meiryo UI" panose="020B0604030504040204" pitchFamily="50" charset="-128"/>
              </a:rPr>
              <a:t>果実</a:t>
            </a:r>
            <a:r>
              <a:rPr kumimoji="1" lang="ja-JP" altLang="en-US" sz="2000" dirty="0">
                <a:latin typeface="Meiryo UI" panose="020B0604030504040204" pitchFamily="50" charset="-128"/>
                <a:ea typeface="Meiryo UI" panose="020B0604030504040204" pitchFamily="50" charset="-128"/>
              </a:rPr>
              <a:t>となり、環境・社会・経済に恩恵を及ぼすことを通して、</a:t>
            </a:r>
            <a:r>
              <a:rPr kumimoji="1" lang="en-US" altLang="ja-JP" sz="2000" dirty="0">
                <a:latin typeface="Meiryo UI" panose="020B0604030504040204" pitchFamily="50" charset="-128"/>
                <a:ea typeface="Meiryo UI" panose="020B0604030504040204" pitchFamily="50" charset="-128"/>
              </a:rPr>
              <a:t>2030</a:t>
            </a:r>
            <a:r>
              <a:rPr kumimoji="1" lang="ja-JP" altLang="en-US" sz="2000" dirty="0">
                <a:latin typeface="Meiryo UI" panose="020B0604030504040204" pitchFamily="50" charset="-128"/>
                <a:ea typeface="Meiryo UI" panose="020B0604030504040204" pitchFamily="50" charset="-128"/>
              </a:rPr>
              <a:t>年「いのち輝く</a:t>
            </a:r>
            <a:r>
              <a:rPr kumimoji="1" lang="en-US" altLang="ja-JP" sz="2000" dirty="0">
                <a:latin typeface="Meiryo UI" panose="020B0604030504040204" pitchFamily="50" charset="-128"/>
                <a:ea typeface="Meiryo UI" panose="020B0604030504040204" pitchFamily="50" charset="-128"/>
              </a:rPr>
              <a:t>SDGs</a:t>
            </a:r>
            <a:r>
              <a:rPr kumimoji="1" lang="ja-JP" altLang="en-US" sz="2000" dirty="0">
                <a:latin typeface="Meiryo UI" panose="020B0604030504040204" pitchFamily="50" charset="-128"/>
                <a:ea typeface="Meiryo UI" panose="020B0604030504040204" pitchFamily="50" charset="-128"/>
              </a:rPr>
              <a:t>未来都市・大阪」を実現し、</a:t>
            </a:r>
            <a:r>
              <a:rPr kumimoji="1" lang="en-US" altLang="ja-JP" sz="2000" dirty="0">
                <a:latin typeface="Meiryo UI" panose="020B0604030504040204" pitchFamily="50" charset="-128"/>
                <a:ea typeface="Meiryo UI" panose="020B0604030504040204" pitchFamily="50" charset="-128"/>
              </a:rPr>
              <a:t>2050</a:t>
            </a:r>
            <a:r>
              <a:rPr kumimoji="1" lang="ja-JP" altLang="en-US" sz="2000" dirty="0">
                <a:latin typeface="Meiryo UI" panose="020B0604030504040204" pitchFamily="50" charset="-128"/>
                <a:ea typeface="Meiryo UI" panose="020B0604030504040204" pitchFamily="50" charset="-128"/>
              </a:rPr>
              <a:t>年の将来像の実現につなげる</a:t>
            </a:r>
            <a:endParaRPr lang="en-US" altLang="ja-JP" sz="20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83D5DBE-CFEF-4414-A3BC-C491CC52B62A}"/>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Tree>
    <p:extLst>
      <p:ext uri="{BB962C8B-B14F-4D97-AF65-F5344CB8AC3E}">
        <p14:creationId xmlns:p14="http://schemas.microsoft.com/office/powerpoint/2010/main" val="1993341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計画の進捗管理</a:t>
            </a:r>
          </a:p>
        </p:txBody>
      </p:sp>
      <p:graphicFrame>
        <p:nvGraphicFramePr>
          <p:cNvPr id="43" name="表 16">
            <a:extLst>
              <a:ext uri="{FF2B5EF4-FFF2-40B4-BE49-F238E27FC236}">
                <a16:creationId xmlns:a16="http://schemas.microsoft.com/office/drawing/2014/main" id="{CBAE6203-14C6-47FC-A8D3-CFB1E16FAD5F}"/>
              </a:ext>
            </a:extLst>
          </p:cNvPr>
          <p:cNvGraphicFramePr>
            <a:graphicFrameLocks noGrp="1"/>
          </p:cNvGraphicFramePr>
          <p:nvPr>
            <p:extLst>
              <p:ext uri="{D42A27DB-BD31-4B8C-83A1-F6EECF244321}">
                <p14:modId xmlns:p14="http://schemas.microsoft.com/office/powerpoint/2010/main" val="3766059261"/>
              </p:ext>
            </p:extLst>
          </p:nvPr>
        </p:nvGraphicFramePr>
        <p:xfrm>
          <a:off x="743861" y="1441085"/>
          <a:ext cx="10692000" cy="5091360"/>
        </p:xfrm>
        <a:graphic>
          <a:graphicData uri="http://schemas.openxmlformats.org/drawingml/2006/table">
            <a:tbl>
              <a:tblPr firstRow="1" bandRow="1">
                <a:tableStyleId>{10A1B5D5-9B99-4C35-A422-299274C87663}</a:tableStyleId>
              </a:tblPr>
              <a:tblGrid>
                <a:gridCol w="2376000">
                  <a:extLst>
                    <a:ext uri="{9D8B030D-6E8A-4147-A177-3AD203B41FA5}">
                      <a16:colId xmlns:a16="http://schemas.microsoft.com/office/drawing/2014/main" val="3740535956"/>
                    </a:ext>
                  </a:extLst>
                </a:gridCol>
                <a:gridCol w="8316000">
                  <a:extLst>
                    <a:ext uri="{9D8B030D-6E8A-4147-A177-3AD203B41FA5}">
                      <a16:colId xmlns:a16="http://schemas.microsoft.com/office/drawing/2014/main" val="1251947871"/>
                    </a:ext>
                  </a:extLst>
                </a:gridCol>
              </a:tblGrid>
              <a:tr h="387609">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計画名</a:t>
                      </a:r>
                    </a:p>
                  </a:txBody>
                  <a:tcPr anchor="ctr"/>
                </a:tc>
                <a:extLst>
                  <a:ext uri="{0D108BD9-81ED-4DB2-BD59-A6C34878D82A}">
                    <a16:rowId xmlns:a16="http://schemas.microsoft.com/office/drawing/2014/main" val="1527477649"/>
                  </a:ext>
                </a:extLst>
              </a:tr>
              <a:tr h="864000">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脱炭素・</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省エネルギー分野</a:t>
                      </a:r>
                    </a:p>
                  </a:txBody>
                  <a:tcPr anchor="ctr"/>
                </a:tc>
                <a:tc>
                  <a:txBody>
                    <a:bodyPr/>
                    <a:lstStyle/>
                    <a:p>
                      <a:pPr marL="174625" marR="0" lvl="0" indent="-17462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大阪府地球温暖化対策実行計画（区域施策編）</a:t>
                      </a:r>
                      <a:r>
                        <a:rPr kumimoji="1" lang="en-US" altLang="ja-JP" sz="1800" dirty="0">
                          <a:latin typeface="Meiryo UI" panose="020B0604030504040204" pitchFamily="50" charset="-128"/>
                          <a:ea typeface="Meiryo UI" panose="020B0604030504040204" pitchFamily="50" charset="-128"/>
                        </a:rPr>
                        <a:t>(R3.3)</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dirty="0">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a:t>
                      </a:r>
                      <a:r>
                        <a:rPr kumimoji="1" lang="en-US" altLang="ja-JP" sz="1600" b="1" dirty="0">
                          <a:solidFill>
                            <a:schemeClr val="tx1"/>
                          </a:solidFill>
                          <a:latin typeface="Meiryo UI" panose="020B0604030504040204" pitchFamily="50" charset="-128"/>
                          <a:ea typeface="Meiryo UI" panose="020B0604030504040204" pitchFamily="50" charset="-128"/>
                        </a:rPr>
                        <a:t>12</a:t>
                      </a:r>
                      <a:r>
                        <a:rPr kumimoji="1" lang="ja-JP" altLang="en-US" sz="1600" b="1" dirty="0">
                          <a:solidFill>
                            <a:schemeClr val="tx1"/>
                          </a:solidFill>
                          <a:latin typeface="Meiryo UI" panose="020B0604030504040204" pitchFamily="50" charset="-128"/>
                          <a:ea typeface="Meiryo UI" panose="020B0604030504040204" pitchFamily="50" charset="-128"/>
                        </a:rPr>
                        <a:t>月の環境審議会にて計画見直しについて諮問し、部会にて議論</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90802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800" b="1" dirty="0">
                          <a:latin typeface="Meiryo UI" panose="020B0604030504040204" pitchFamily="50" charset="-128"/>
                          <a:ea typeface="Meiryo UI" panose="020B0604030504040204" pitchFamily="50" charset="-128"/>
                        </a:rPr>
                        <a:t>資源循環分野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大阪府循環型社会推進計画 </a:t>
                      </a:r>
                      <a:r>
                        <a:rPr kumimoji="1" lang="en-US" altLang="ja-JP" sz="1800" dirty="0">
                          <a:latin typeface="Meiryo UI" panose="020B0604030504040204" pitchFamily="50" charset="-128"/>
                          <a:ea typeface="Meiryo UI" panose="020B0604030504040204" pitchFamily="50" charset="-128"/>
                        </a:rPr>
                        <a:t>(R3.3)</a:t>
                      </a:r>
                      <a:r>
                        <a:rPr kumimoji="1" lang="ja-JP" altLang="en-US" sz="1800" b="1" dirty="0">
                          <a:solidFill>
                            <a:srgbClr val="FF0000"/>
                          </a:solidFill>
                          <a:latin typeface="Meiryo UI" panose="020B0604030504040204" pitchFamily="50" charset="-128"/>
                          <a:ea typeface="Meiryo UI" panose="020B0604030504040204" pitchFamily="50" charset="-128"/>
                        </a:rPr>
                        <a:t> </a:t>
                      </a:r>
                      <a:endParaRPr kumimoji="1" lang="en-US" altLang="ja-JP" sz="1800" b="1" dirty="0">
                        <a:solidFill>
                          <a:srgbClr val="FF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FF0000"/>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a:t>
                      </a:r>
                      <a:r>
                        <a:rPr kumimoji="1" lang="en-US" altLang="ja-JP" sz="1600" b="1" dirty="0">
                          <a:solidFill>
                            <a:schemeClr val="tx1"/>
                          </a:solidFill>
                          <a:latin typeface="Meiryo UI" panose="020B0604030504040204" pitchFamily="50" charset="-128"/>
                          <a:ea typeface="Meiryo UI" panose="020B0604030504040204" pitchFamily="50" charset="-128"/>
                        </a:rPr>
                        <a:t>12</a:t>
                      </a:r>
                      <a:r>
                        <a:rPr kumimoji="1" lang="ja-JP" altLang="en-US" sz="1600" b="1" dirty="0">
                          <a:solidFill>
                            <a:schemeClr val="tx1"/>
                          </a:solidFill>
                          <a:latin typeface="Meiryo UI" panose="020B0604030504040204" pitchFamily="50" charset="-128"/>
                          <a:ea typeface="Meiryo UI" panose="020B0604030504040204" pitchFamily="50" charset="-128"/>
                        </a:rPr>
                        <a:t>月に環境審議会にて計画策定について諮問し、部会にて議論</a:t>
                      </a:r>
                      <a:endParaRPr kumimoji="1" lang="ja-JP" altLang="en-US" sz="1800" b="1" dirty="0">
                        <a:solidFill>
                          <a:schemeClr val="tx1"/>
                        </a:solidFill>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大阪府食品ロス削減推進計画 </a:t>
                      </a:r>
                      <a:r>
                        <a:rPr kumimoji="1" lang="en-US" altLang="ja-JP" sz="1800" dirty="0">
                          <a:latin typeface="Meiryo UI" panose="020B0604030504040204" pitchFamily="50" charset="-128"/>
                          <a:ea typeface="Meiryo UI" panose="020B0604030504040204" pitchFamily="50" charset="-128"/>
                        </a:rPr>
                        <a:t>(R3.3)</a:t>
                      </a:r>
                    </a:p>
                  </a:txBody>
                  <a:tcPr anchor="ctr"/>
                </a:tc>
                <a:extLst>
                  <a:ext uri="{0D108BD9-81ED-4DB2-BD59-A6C34878D82A}">
                    <a16:rowId xmlns:a16="http://schemas.microsoft.com/office/drawing/2014/main" val="2463407126"/>
                  </a:ext>
                </a:extLst>
              </a:tr>
              <a:tr h="864000">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全てのいのちの</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共生分野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大阪府生物多様性地域戦略 </a:t>
                      </a:r>
                      <a:r>
                        <a:rPr kumimoji="1" lang="en-US" altLang="ja-JP" sz="1800" dirty="0">
                          <a:latin typeface="Meiryo UI" panose="020B0604030504040204" pitchFamily="50" charset="-128"/>
                          <a:ea typeface="Meiryo UI" panose="020B0604030504040204" pitchFamily="50" charset="-128"/>
                        </a:rPr>
                        <a:t>(R4.3)</a:t>
                      </a:r>
                      <a:endParaRPr kumimoji="1" lang="ja-JP" altLang="en-US" sz="1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864000">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健康で安全な</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暮らし分野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生活環境保全目標</a:t>
                      </a:r>
                      <a:endParaRPr kumimoji="1" lang="en-US" altLang="ja-JP" sz="1800" dirty="0">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おおさか海ごみゼロプラン（大阪府海岸漂着物等対策推進地域計画）</a:t>
                      </a:r>
                      <a:r>
                        <a:rPr kumimoji="1" lang="en-US" altLang="ja-JP" sz="1800" dirty="0">
                          <a:latin typeface="Meiryo UI" panose="020B0604030504040204" pitchFamily="50" charset="-128"/>
                          <a:ea typeface="Meiryo UI" panose="020B0604030504040204" pitchFamily="50" charset="-128"/>
                        </a:rPr>
                        <a:t>(R3.3)</a:t>
                      </a:r>
                    </a:p>
                  </a:txBody>
                  <a:tcPr anchor="ctr"/>
                </a:tc>
                <a:extLst>
                  <a:ext uri="{0D108BD9-81ED-4DB2-BD59-A6C34878D82A}">
                    <a16:rowId xmlns:a16="http://schemas.microsoft.com/office/drawing/2014/main" val="922540065"/>
                  </a:ext>
                </a:extLst>
              </a:tr>
              <a:tr h="1180437">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魅力と活力ある快適な</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地域づくり分野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大阪府環境教育等行動計画 </a:t>
                      </a:r>
                      <a:r>
                        <a:rPr kumimoji="1" lang="en-US" altLang="ja-JP" sz="1800" dirty="0">
                          <a:latin typeface="Meiryo UI" panose="020B0604030504040204" pitchFamily="50" charset="-128"/>
                          <a:ea typeface="Meiryo UI" panose="020B0604030504040204" pitchFamily="50" charset="-128"/>
                        </a:rPr>
                        <a:t>(R6.3)</a:t>
                      </a:r>
                      <a:r>
                        <a:rPr kumimoji="1" lang="ja-JP" altLang="en-US" sz="1800" dirty="0">
                          <a:latin typeface="Meiryo UI" panose="020B0604030504040204" pitchFamily="50" charset="-128"/>
                          <a:ea typeface="Meiryo UI" panose="020B0604030504040204" pitchFamily="50" charset="-128"/>
                        </a:rPr>
                        <a:t> </a:t>
                      </a:r>
                      <a:endParaRPr kumimoji="1" lang="en-US" altLang="ja-JP" sz="1800" dirty="0">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みどりの大阪推進計画 </a:t>
                      </a:r>
                      <a:r>
                        <a:rPr kumimoji="1" lang="en-US" altLang="ja-JP" sz="1800" dirty="0">
                          <a:latin typeface="Meiryo UI" panose="020B0604030504040204" pitchFamily="50" charset="-128"/>
                          <a:ea typeface="Meiryo UI" panose="020B0604030504040204" pitchFamily="50" charset="-128"/>
                        </a:rPr>
                        <a:t>(H21.3)</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1" dirty="0">
                          <a:solidFill>
                            <a:srgbClr val="FF0000"/>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年６月に環境審議会にて計画策定について諮問し、部会にて議論</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おおさかヒートアイランド対策推進計画 </a:t>
                      </a:r>
                      <a:r>
                        <a:rPr kumimoji="1" lang="en-US" altLang="ja-JP" sz="1800" dirty="0">
                          <a:latin typeface="Meiryo UI" panose="020B0604030504040204" pitchFamily="50" charset="-128"/>
                          <a:ea typeface="Meiryo UI" panose="020B0604030504040204" pitchFamily="50" charset="-128"/>
                        </a:rPr>
                        <a:t>(H27.3)</a:t>
                      </a:r>
                      <a:endParaRPr kumimoji="1" lang="ja-JP" altLang="en-US" sz="1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1116635"/>
                  </a:ext>
                </a:extLst>
              </a:tr>
            </a:tbl>
          </a:graphicData>
        </a:graphic>
      </p:graphicFrame>
      <p:sp>
        <p:nvSpPr>
          <p:cNvPr id="9" name="角丸四角形 75">
            <a:extLst>
              <a:ext uri="{FF2B5EF4-FFF2-40B4-BE49-F238E27FC236}">
                <a16:creationId xmlns:a16="http://schemas.microsoft.com/office/drawing/2014/main" id="{A103321F-987F-4B61-B0F9-67357DA36D4A}"/>
              </a:ext>
            </a:extLst>
          </p:cNvPr>
          <p:cNvSpPr/>
          <p:nvPr/>
        </p:nvSpPr>
        <p:spPr>
          <a:xfrm>
            <a:off x="195796" y="693712"/>
            <a:ext cx="3911747"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主な個別計画策定状況　　</a:t>
            </a:r>
          </a:p>
        </p:txBody>
      </p:sp>
    </p:spTree>
    <p:extLst>
      <p:ext uri="{BB962C8B-B14F-4D97-AF65-F5344CB8AC3E}">
        <p14:creationId xmlns:p14="http://schemas.microsoft.com/office/powerpoint/2010/main" val="54264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計画の進捗管理</a:t>
            </a:r>
          </a:p>
        </p:txBody>
      </p:sp>
      <p:sp>
        <p:nvSpPr>
          <p:cNvPr id="9" name="角丸四角形 75">
            <a:extLst>
              <a:ext uri="{FF2B5EF4-FFF2-40B4-BE49-F238E27FC236}">
                <a16:creationId xmlns:a16="http://schemas.microsoft.com/office/drawing/2014/main" id="{A103321F-987F-4B61-B0F9-67357DA36D4A}"/>
              </a:ext>
            </a:extLst>
          </p:cNvPr>
          <p:cNvSpPr/>
          <p:nvPr/>
        </p:nvSpPr>
        <p:spPr>
          <a:xfrm>
            <a:off x="205629" y="2582953"/>
            <a:ext cx="290300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評価・点検シート　　</a:t>
            </a:r>
          </a:p>
        </p:txBody>
      </p:sp>
      <p:graphicFrame>
        <p:nvGraphicFramePr>
          <p:cNvPr id="2" name="表 1">
            <a:extLst>
              <a:ext uri="{FF2B5EF4-FFF2-40B4-BE49-F238E27FC236}">
                <a16:creationId xmlns:a16="http://schemas.microsoft.com/office/drawing/2014/main" id="{866375A2-7F9C-4E5B-B946-C85C7814139D}"/>
              </a:ext>
            </a:extLst>
          </p:cNvPr>
          <p:cNvGraphicFramePr>
            <a:graphicFrameLocks noGrp="1"/>
          </p:cNvGraphicFramePr>
          <p:nvPr>
            <p:extLst>
              <p:ext uri="{D42A27DB-BD31-4B8C-83A1-F6EECF244321}">
                <p14:modId xmlns:p14="http://schemas.microsoft.com/office/powerpoint/2010/main" val="674920425"/>
              </p:ext>
            </p:extLst>
          </p:nvPr>
        </p:nvGraphicFramePr>
        <p:xfrm>
          <a:off x="351944" y="3218608"/>
          <a:ext cx="11723806" cy="3224422"/>
        </p:xfrm>
        <a:graphic>
          <a:graphicData uri="http://schemas.openxmlformats.org/drawingml/2006/table">
            <a:tbl>
              <a:tblPr>
                <a:tableStyleId>{5940675A-B579-460E-94D1-54222C63F5DA}</a:tableStyleId>
              </a:tblPr>
              <a:tblGrid>
                <a:gridCol w="1026978">
                  <a:extLst>
                    <a:ext uri="{9D8B030D-6E8A-4147-A177-3AD203B41FA5}">
                      <a16:colId xmlns:a16="http://schemas.microsoft.com/office/drawing/2014/main" val="2114629439"/>
                    </a:ext>
                  </a:extLst>
                </a:gridCol>
                <a:gridCol w="545283">
                  <a:extLst>
                    <a:ext uri="{9D8B030D-6E8A-4147-A177-3AD203B41FA5}">
                      <a16:colId xmlns:a16="http://schemas.microsoft.com/office/drawing/2014/main" val="2569107019"/>
                    </a:ext>
                  </a:extLst>
                </a:gridCol>
                <a:gridCol w="584392">
                  <a:extLst>
                    <a:ext uri="{9D8B030D-6E8A-4147-A177-3AD203B41FA5}">
                      <a16:colId xmlns:a16="http://schemas.microsoft.com/office/drawing/2014/main" val="4029496566"/>
                    </a:ext>
                  </a:extLst>
                </a:gridCol>
                <a:gridCol w="631524">
                  <a:extLst>
                    <a:ext uri="{9D8B030D-6E8A-4147-A177-3AD203B41FA5}">
                      <a16:colId xmlns:a16="http://schemas.microsoft.com/office/drawing/2014/main" val="3282936114"/>
                    </a:ext>
                  </a:extLst>
                </a:gridCol>
                <a:gridCol w="703546">
                  <a:extLst>
                    <a:ext uri="{9D8B030D-6E8A-4147-A177-3AD203B41FA5}">
                      <a16:colId xmlns:a16="http://schemas.microsoft.com/office/drawing/2014/main" val="663922846"/>
                    </a:ext>
                  </a:extLst>
                </a:gridCol>
                <a:gridCol w="828000">
                  <a:extLst>
                    <a:ext uri="{9D8B030D-6E8A-4147-A177-3AD203B41FA5}">
                      <a16:colId xmlns:a16="http://schemas.microsoft.com/office/drawing/2014/main" val="4236333921"/>
                    </a:ext>
                  </a:extLst>
                </a:gridCol>
                <a:gridCol w="1122505">
                  <a:extLst>
                    <a:ext uri="{9D8B030D-6E8A-4147-A177-3AD203B41FA5}">
                      <a16:colId xmlns:a16="http://schemas.microsoft.com/office/drawing/2014/main" val="2883615009"/>
                    </a:ext>
                  </a:extLst>
                </a:gridCol>
                <a:gridCol w="734730">
                  <a:extLst>
                    <a:ext uri="{9D8B030D-6E8A-4147-A177-3AD203B41FA5}">
                      <a16:colId xmlns:a16="http://schemas.microsoft.com/office/drawing/2014/main" val="574180077"/>
                    </a:ext>
                  </a:extLst>
                </a:gridCol>
                <a:gridCol w="520435">
                  <a:extLst>
                    <a:ext uri="{9D8B030D-6E8A-4147-A177-3AD203B41FA5}">
                      <a16:colId xmlns:a16="http://schemas.microsoft.com/office/drawing/2014/main" val="809077992"/>
                    </a:ext>
                  </a:extLst>
                </a:gridCol>
                <a:gridCol w="576000">
                  <a:extLst>
                    <a:ext uri="{9D8B030D-6E8A-4147-A177-3AD203B41FA5}">
                      <a16:colId xmlns:a16="http://schemas.microsoft.com/office/drawing/2014/main" val="2811682630"/>
                    </a:ext>
                  </a:extLst>
                </a:gridCol>
                <a:gridCol w="622481">
                  <a:extLst>
                    <a:ext uri="{9D8B030D-6E8A-4147-A177-3AD203B41FA5}">
                      <a16:colId xmlns:a16="http://schemas.microsoft.com/office/drawing/2014/main" val="255074002"/>
                    </a:ext>
                  </a:extLst>
                </a:gridCol>
                <a:gridCol w="900000">
                  <a:extLst>
                    <a:ext uri="{9D8B030D-6E8A-4147-A177-3AD203B41FA5}">
                      <a16:colId xmlns:a16="http://schemas.microsoft.com/office/drawing/2014/main" val="114110704"/>
                    </a:ext>
                  </a:extLst>
                </a:gridCol>
                <a:gridCol w="623932">
                  <a:extLst>
                    <a:ext uri="{9D8B030D-6E8A-4147-A177-3AD203B41FA5}">
                      <a16:colId xmlns:a16="http://schemas.microsoft.com/office/drawing/2014/main" val="3833461471"/>
                    </a:ext>
                  </a:extLst>
                </a:gridCol>
                <a:gridCol w="828000">
                  <a:extLst>
                    <a:ext uri="{9D8B030D-6E8A-4147-A177-3AD203B41FA5}">
                      <a16:colId xmlns:a16="http://schemas.microsoft.com/office/drawing/2014/main" val="1478826155"/>
                    </a:ext>
                  </a:extLst>
                </a:gridCol>
                <a:gridCol w="1476000">
                  <a:extLst>
                    <a:ext uri="{9D8B030D-6E8A-4147-A177-3AD203B41FA5}">
                      <a16:colId xmlns:a16="http://schemas.microsoft.com/office/drawing/2014/main" val="3786485886"/>
                    </a:ext>
                  </a:extLst>
                </a:gridCol>
              </a:tblGrid>
              <a:tr h="252000">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施策事業名称</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事業継続性</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目的</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内容</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関連する</a:t>
                      </a:r>
                      <a:r>
                        <a:rPr lang="en-US" altLang="ja-JP" sz="1200" b="1" u="none" strike="noStrike" dirty="0">
                          <a:effectLst/>
                          <a:latin typeface="Meiryo UI" panose="020B0604030504040204" pitchFamily="50" charset="-128"/>
                          <a:ea typeface="Meiryo UI" panose="020B0604030504040204" pitchFamily="50" charset="-128"/>
                        </a:rPr>
                        <a:t>SDGs</a:t>
                      </a:r>
                      <a:br>
                        <a:rPr lang="en-US" altLang="ja-JP"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ゴール</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zh-TW" altLang="en-US" sz="1200" b="1" u="none" strike="noStrike" dirty="0">
                          <a:effectLst/>
                          <a:latin typeface="Meiryo UI" panose="020B0604030504040204" pitchFamily="50" charset="-128"/>
                          <a:ea typeface="Meiryo UI" panose="020B0604030504040204" pitchFamily="50" charset="-128"/>
                        </a:rPr>
                        <a:t>決算額</a:t>
                      </a:r>
                      <a:br>
                        <a:rPr lang="zh-TW" altLang="en-US" sz="1200" b="1" u="none" strike="noStrike" dirty="0">
                          <a:effectLst/>
                          <a:latin typeface="Meiryo UI" panose="020B0604030504040204" pitchFamily="50" charset="-128"/>
                          <a:ea typeface="Meiryo UI" panose="020B0604030504040204" pitchFamily="50" charset="-128"/>
                        </a:rPr>
                      </a:br>
                      <a:r>
                        <a:rPr lang="zh-TW" altLang="en-US" sz="1200" b="1" u="none" strike="noStrike" dirty="0">
                          <a:effectLst/>
                          <a:latin typeface="Meiryo UI" panose="020B0604030504040204" pitchFamily="50" charset="-128"/>
                          <a:ea typeface="Meiryo UI" panose="020B0604030504040204" pitchFamily="50" charset="-128"/>
                        </a:rPr>
                        <a:t>（千円）</a:t>
                      </a:r>
                      <a:endParaRPr lang="zh-TW"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gridSpan="8">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令和■年度の取組</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点検・評価結果</a:t>
                      </a:r>
                      <a:br>
                        <a:rPr lang="ja-JP" altLang="en-US" sz="1200" b="1" u="none" strike="noStrike" dirty="0">
                          <a:effectLst/>
                          <a:latin typeface="Meiryo UI" panose="020B0604030504040204" pitchFamily="50" charset="-128"/>
                          <a:ea typeface="Meiryo UI" panose="020B0604030504040204" pitchFamily="50" charset="-128"/>
                        </a:rPr>
                      </a:br>
                      <a:br>
                        <a:rPr lang="ja-JP" altLang="en-US"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課題</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改善策・</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今後の方向性</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extLst>
                  <a:ext uri="{0D108BD9-81ED-4DB2-BD59-A6C34878D82A}">
                    <a16:rowId xmlns:a16="http://schemas.microsoft.com/office/drawing/2014/main" val="1528578746"/>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進捗状況</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altLang="ja-JP" sz="1200" b="1" u="none" strike="noStrike" dirty="0">
                          <a:effectLst/>
                          <a:latin typeface="Meiryo UI" panose="020B0604030504040204" pitchFamily="50" charset="-128"/>
                          <a:ea typeface="Meiryo UI" panose="020B0604030504040204" pitchFamily="50" charset="-128"/>
                        </a:rPr>
                        <a:t>2030</a:t>
                      </a:r>
                      <a:r>
                        <a:rPr lang="ja-JP" altLang="en-US" sz="1200" b="1" u="none" strike="noStrike" dirty="0">
                          <a:effectLst/>
                          <a:latin typeface="Meiryo UI" panose="020B0604030504040204" pitchFamily="50" charset="-128"/>
                          <a:ea typeface="Meiryo UI" panose="020B0604030504040204" pitchFamily="50" charset="-128"/>
                        </a:rPr>
                        <a:t>大阪府環境総合計画の</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「施策の基本的な方向性」との関係</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9716488"/>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取組指標</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実績</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（取組指標に</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対する結果）</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評価</a:t>
                      </a:r>
                      <a:br>
                        <a:rPr lang="ja-JP" altLang="en-US" sz="1200" b="1" u="none" strike="noStrike" dirty="0">
                          <a:effectLst/>
                          <a:latin typeface="Meiryo UI" panose="020B0604030504040204" pitchFamily="50" charset="-128"/>
                          <a:ea typeface="Meiryo UI" panose="020B0604030504040204" pitchFamily="50" charset="-128"/>
                        </a:rPr>
                      </a:br>
                      <a:br>
                        <a:rPr lang="ja-JP" altLang="en-US" sz="1200" b="1" u="none" strike="noStrike" dirty="0">
                          <a:effectLst/>
                          <a:latin typeface="Meiryo UI" panose="020B0604030504040204" pitchFamily="50" charset="-128"/>
                          <a:ea typeface="Meiryo UI" panose="020B0604030504040204" pitchFamily="50" charset="-128"/>
                        </a:rPr>
                      </a:br>
                      <a:r>
                        <a:rPr lang="en-US" altLang="ja-JP" sz="1200" b="1" u="none" strike="noStrike" dirty="0">
                          <a:effectLst/>
                          <a:latin typeface="Meiryo UI" panose="020B0604030504040204" pitchFamily="50" charset="-128"/>
                          <a:ea typeface="Meiryo UI" panose="020B0604030504040204" pitchFamily="50" charset="-128"/>
                        </a:rPr>
                        <a:t>※</a:t>
                      </a:r>
                      <a:r>
                        <a:rPr lang="ja-JP" altLang="en-US" sz="1200" b="1" u="none" strike="noStrike" dirty="0">
                          <a:effectLst/>
                          <a:latin typeface="Meiryo UI" panose="020B0604030504040204" pitchFamily="50" charset="-128"/>
                          <a:ea typeface="Meiryo UI" panose="020B0604030504040204" pitchFamily="50" charset="-128"/>
                        </a:rPr>
                        <a:t>１</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中長期的かつ</a:t>
                      </a:r>
                      <a:br>
                        <a:rPr lang="ja-JP" altLang="en-US"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世界的な視野</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grid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環境・社会・経済の統合的向上に</a:t>
                      </a:r>
                      <a:br>
                        <a:rPr lang="ja-JP" altLang="en-US"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資する４つの観点</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01215774"/>
                  </a:ext>
                </a:extLst>
              </a:tr>
              <a:tr h="2904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50" u="none" strike="noStrike" dirty="0">
                          <a:effectLst/>
                        </a:rPr>
                        <a:t>外部性の</a:t>
                      </a:r>
                      <a:br>
                        <a:rPr lang="ja-JP" altLang="en-US" sz="1050" u="none" strike="noStrike" dirty="0">
                          <a:effectLst/>
                        </a:rPr>
                      </a:br>
                      <a:r>
                        <a:rPr lang="ja-JP" altLang="en-US" sz="1050" u="none" strike="noStrike" dirty="0">
                          <a:effectLst/>
                        </a:rPr>
                        <a:t>内部化</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a:txBody>
                    <a:bodyPr/>
                    <a:lstStyle/>
                    <a:p>
                      <a:pPr algn="ctr" fontAlgn="ctr"/>
                      <a:r>
                        <a:rPr lang="ja-JP" altLang="en-US" sz="1050" u="none" strike="noStrike" dirty="0">
                          <a:effectLst/>
                        </a:rPr>
                        <a:t>環境</a:t>
                      </a:r>
                      <a:endParaRPr lang="en-US" altLang="ja-JP" sz="1050" u="none" strike="noStrike" dirty="0">
                        <a:effectLst/>
                      </a:endParaRPr>
                    </a:p>
                    <a:p>
                      <a:pPr algn="ctr" fontAlgn="ctr"/>
                      <a:r>
                        <a:rPr lang="ja-JP" altLang="en-US" sz="1050" u="none" strike="noStrike" dirty="0">
                          <a:effectLst/>
                        </a:rPr>
                        <a:t>効率性</a:t>
                      </a:r>
                      <a:br>
                        <a:rPr lang="ja-JP" altLang="en-US" sz="1050" u="none" strike="noStrike" dirty="0">
                          <a:effectLst/>
                        </a:rPr>
                      </a:br>
                      <a:r>
                        <a:rPr lang="ja-JP" altLang="en-US" sz="1050" u="none" strike="noStrike" dirty="0">
                          <a:effectLst/>
                        </a:rPr>
                        <a:t>の向上</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a:txBody>
                    <a:bodyPr/>
                    <a:lstStyle/>
                    <a:p>
                      <a:pPr algn="ctr" fontAlgn="ctr"/>
                      <a:r>
                        <a:rPr lang="ja-JP" altLang="en-US" sz="1050" u="none" strike="noStrike" dirty="0">
                          <a:effectLst/>
                        </a:rPr>
                        <a:t>環境リスク・</a:t>
                      </a:r>
                      <a:br>
                        <a:rPr lang="ja-JP" altLang="en-US" sz="1050" u="none" strike="noStrike" dirty="0">
                          <a:effectLst/>
                        </a:rPr>
                      </a:br>
                      <a:r>
                        <a:rPr lang="ja-JP" altLang="en-US" sz="1050" u="none" strike="noStrike" dirty="0">
                          <a:effectLst/>
                        </a:rPr>
                        <a:t>移行リスク</a:t>
                      </a:r>
                      <a:endParaRPr lang="en-US" altLang="ja-JP" sz="1050" u="none" strike="noStrike" dirty="0">
                        <a:effectLst/>
                      </a:endParaRPr>
                    </a:p>
                    <a:p>
                      <a:pPr algn="ctr" fontAlgn="ctr"/>
                      <a:r>
                        <a:rPr lang="ja-JP" altLang="en-US" sz="1050" u="none" strike="noStrike" dirty="0">
                          <a:effectLst/>
                        </a:rPr>
                        <a:t>への対応</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a:txBody>
                    <a:bodyPr/>
                    <a:lstStyle/>
                    <a:p>
                      <a:pPr algn="ctr" fontAlgn="ctr"/>
                      <a:r>
                        <a:rPr lang="ja-JP" altLang="en-US" sz="1050" u="none" strike="noStrike" dirty="0">
                          <a:effectLst/>
                        </a:rPr>
                        <a:t>自然資本</a:t>
                      </a:r>
                      <a:br>
                        <a:rPr lang="ja-JP" altLang="en-US" sz="1050" u="none" strike="noStrike" dirty="0">
                          <a:effectLst/>
                        </a:rPr>
                      </a:br>
                      <a:r>
                        <a:rPr lang="ja-JP" altLang="en-US" sz="1050" u="none" strike="noStrike" dirty="0">
                          <a:effectLst/>
                        </a:rPr>
                        <a:t>の強化</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72136158"/>
                  </a:ext>
                </a:extLst>
              </a:tr>
              <a:tr h="252000">
                <a:tc>
                  <a:txBody>
                    <a:bodyPr/>
                    <a:lstStyle/>
                    <a:p>
                      <a:pPr algn="ctr" fontAlgn="ctr"/>
                      <a:r>
                        <a:rPr lang="ja-JP" altLang="en-US" sz="1400" b="1" u="none" strike="noStrike" dirty="0">
                          <a:effectLst/>
                          <a:latin typeface="Meiryo UI" panose="020B0604030504040204" pitchFamily="50" charset="-128"/>
                          <a:ea typeface="Meiryo UI" panose="020B0604030504040204" pitchFamily="50" charset="-128"/>
                        </a:rPr>
                        <a:t>（例）</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extLst>
                  <a:ext uri="{0D108BD9-81ED-4DB2-BD59-A6C34878D82A}">
                    <a16:rowId xmlns:a16="http://schemas.microsoft.com/office/drawing/2014/main" val="112290973"/>
                  </a:ext>
                </a:extLst>
              </a:tr>
              <a:tr h="1440000">
                <a:tc>
                  <a:txBody>
                    <a:bodyPr/>
                    <a:lstStyle/>
                    <a:p>
                      <a:pPr algn="ctr" fontAlgn="ctr"/>
                      <a:r>
                        <a:rPr lang="ja-JP" altLang="en-US" sz="1050" u="none" strike="noStrike" dirty="0">
                          <a:effectLst/>
                        </a:rPr>
                        <a:t>おおさかスマートエネルギーセンターの運営</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a:effectLst/>
                        </a:rPr>
                        <a:t>継続</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en-US" altLang="ja-JP" sz="1050" u="none" strike="noStrike" dirty="0">
                          <a:effectLst/>
                        </a:rPr>
                        <a:t>7</a:t>
                      </a:r>
                      <a:br>
                        <a:rPr lang="en-US" altLang="ja-JP" sz="1050" u="none" strike="noStrike" dirty="0">
                          <a:effectLst/>
                        </a:rPr>
                      </a:br>
                      <a:r>
                        <a:rPr lang="en-US" altLang="ja-JP" sz="1050" u="none" strike="noStrike" dirty="0">
                          <a:effectLst/>
                        </a:rPr>
                        <a:t>13</a:t>
                      </a:r>
                      <a:br>
                        <a:rPr lang="en-US" altLang="ja-JP" sz="1050" u="none" strike="noStrike" dirty="0">
                          <a:effectLst/>
                        </a:rPr>
                      </a:br>
                      <a:r>
                        <a:rPr lang="en-US" altLang="ja-JP" sz="1050" u="none" strike="noStrike" dirty="0">
                          <a:effectLst/>
                        </a:rPr>
                        <a:t>14</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・■■事業におおけるマッチング件数　</a:t>
                      </a:r>
                      <a:r>
                        <a:rPr lang="en-US" altLang="ja-JP" sz="1050" u="none" strike="noStrike" dirty="0">
                          <a:effectLst/>
                        </a:rPr>
                        <a:t>××</a:t>
                      </a:r>
                      <a:r>
                        <a:rPr lang="ja-JP" altLang="en-US" sz="1050" u="none" strike="noStrike" dirty="0">
                          <a:effectLst/>
                        </a:rPr>
                        <a:t>件</a:t>
                      </a:r>
                      <a:br>
                        <a:rPr lang="ja-JP" altLang="en-US" sz="1050" u="none" strike="noStrike" dirty="0">
                          <a:effectLst/>
                        </a:rPr>
                      </a:br>
                      <a:r>
                        <a:rPr lang="ja-JP" altLang="en-US" sz="1050" u="none" strike="noStrike" dirty="0">
                          <a:effectLst/>
                        </a:rPr>
                        <a:t>・省エネセミナーの開催・講演　</a:t>
                      </a:r>
                      <a:r>
                        <a:rPr lang="en-US" altLang="ja-JP" sz="1050" u="none" strike="noStrike" dirty="0">
                          <a:effectLst/>
                        </a:rPr>
                        <a:t>××</a:t>
                      </a:r>
                      <a:r>
                        <a:rPr lang="ja-JP" altLang="en-US" sz="1050" u="none" strike="noStrike" dirty="0">
                          <a:effectLst/>
                        </a:rPr>
                        <a:t>回</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・■■事業におおけるマッチング件数　△△件</a:t>
                      </a:r>
                      <a:br>
                        <a:rPr lang="ja-JP" altLang="en-US" sz="1050" u="none" strike="noStrike" dirty="0">
                          <a:effectLst/>
                        </a:rPr>
                      </a:br>
                      <a:r>
                        <a:rPr lang="ja-JP" altLang="en-US" sz="1050" u="none" strike="noStrike" dirty="0">
                          <a:effectLst/>
                        </a:rPr>
                        <a:t>・省エネセミナーの開催・講演　■■回</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概ね想定通り実施しました。</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「おおさかスマートエネルギープラン」に基づき、再生可能エネルギーの普及拡大や省エネの推進などを、おおさかスマートエネルギーセンターにおいて着実に実施していきます。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extLst>
                  <a:ext uri="{0D108BD9-81ED-4DB2-BD59-A6C34878D82A}">
                    <a16:rowId xmlns:a16="http://schemas.microsoft.com/office/drawing/2014/main" val="1493597684"/>
                  </a:ext>
                </a:extLst>
              </a:tr>
            </a:tbl>
          </a:graphicData>
        </a:graphic>
      </p:graphicFrame>
      <p:sp>
        <p:nvSpPr>
          <p:cNvPr id="8" name="テキスト ボックス 7">
            <a:extLst>
              <a:ext uri="{FF2B5EF4-FFF2-40B4-BE49-F238E27FC236}">
                <a16:creationId xmlns:a16="http://schemas.microsoft.com/office/drawing/2014/main" id="{4D96292F-B6DF-4953-97B0-4552024E55F2}"/>
              </a:ext>
            </a:extLst>
          </p:cNvPr>
          <p:cNvSpPr txBox="1"/>
          <p:nvPr/>
        </p:nvSpPr>
        <p:spPr>
          <a:xfrm>
            <a:off x="303170" y="6468912"/>
            <a:ext cx="11650290"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rPr>
              <a:t>※１　「進捗状況」の「評価」欄の☆の数の意味：☆☆☆☆ ：想定以上、　☆☆☆ ：想定通り実施、　☆☆ ：想定以下、　☆ ：想定以下かつ要改善</a:t>
            </a:r>
          </a:p>
        </p:txBody>
      </p:sp>
      <p:sp>
        <p:nvSpPr>
          <p:cNvPr id="7" name="角丸四角形 75">
            <a:extLst>
              <a:ext uri="{FF2B5EF4-FFF2-40B4-BE49-F238E27FC236}">
                <a16:creationId xmlns:a16="http://schemas.microsoft.com/office/drawing/2014/main" id="{09B46E42-6C22-4938-A28E-BEDE5FC11CC7}"/>
              </a:ext>
            </a:extLst>
          </p:cNvPr>
          <p:cNvSpPr/>
          <p:nvPr/>
        </p:nvSpPr>
        <p:spPr>
          <a:xfrm>
            <a:off x="205629" y="612682"/>
            <a:ext cx="290300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計画の進行管理　　</a:t>
            </a:r>
          </a:p>
        </p:txBody>
      </p:sp>
      <p:sp>
        <p:nvSpPr>
          <p:cNvPr id="10" name="テキスト ボックス 9">
            <a:extLst>
              <a:ext uri="{FF2B5EF4-FFF2-40B4-BE49-F238E27FC236}">
                <a16:creationId xmlns:a16="http://schemas.microsoft.com/office/drawing/2014/main" id="{5B8E62E3-9588-473F-BFCA-C4CC5DABA896}"/>
              </a:ext>
            </a:extLst>
          </p:cNvPr>
          <p:cNvSpPr txBox="1"/>
          <p:nvPr/>
        </p:nvSpPr>
        <p:spPr>
          <a:xfrm>
            <a:off x="638629" y="1290988"/>
            <a:ext cx="11170393" cy="1041311"/>
          </a:xfrm>
          <a:prstGeom prst="rect">
            <a:avLst/>
          </a:prstGeom>
          <a:noFill/>
        </p:spPr>
        <p:txBody>
          <a:bodyPr wrap="square">
            <a:spAutoFit/>
          </a:bodyPr>
          <a:lstStyle/>
          <a:p>
            <a:pPr marL="266700" indent="-266700">
              <a:spcBef>
                <a:spcPts val="200"/>
              </a:spcBef>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計画期間の中間年である</a:t>
            </a:r>
            <a:r>
              <a:rPr kumimoji="1" lang="en-US" altLang="ja-JP" sz="2000" dirty="0">
                <a:latin typeface="Meiryo UI" panose="020B0604030504040204" pitchFamily="50" charset="-128"/>
                <a:ea typeface="Meiryo UI" panose="020B0604030504040204" pitchFamily="50" charset="-128"/>
              </a:rPr>
              <a:t>2025</a:t>
            </a:r>
            <a:r>
              <a:rPr kumimoji="1" lang="ja-JP" altLang="en-US" sz="2000" dirty="0">
                <a:latin typeface="Meiryo UI" panose="020B0604030504040204" pitchFamily="50" charset="-128"/>
                <a:ea typeface="Meiryo UI" panose="020B0604030504040204" pitchFamily="50" charset="-128"/>
              </a:rPr>
              <a:t>年頃を目途に、「施策の基本的な方向性」が各分野の個別計画にどのように反映されたのかについてレビューを行い、中間見直しを行う</a:t>
            </a:r>
            <a:endParaRPr lang="en-US" altLang="ja-JP" sz="2000" dirty="0">
              <a:latin typeface="Meiryo UI" panose="020B0604030504040204" pitchFamily="50" charset="-128"/>
              <a:ea typeface="Meiryo UI" panose="020B0604030504040204" pitchFamily="50" charset="-128"/>
            </a:endParaRPr>
          </a:p>
          <a:p>
            <a:pPr marL="266700" indent="-266700">
              <a:spcBef>
                <a:spcPts val="200"/>
              </a:spcBef>
              <a:buFont typeface="Wingdings" panose="05000000000000000000" pitchFamily="2" charset="2"/>
              <a:buChar char="Ø"/>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毎年度、施策の進捗状況を</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PDCA</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0E037DAE-0D21-4D53-9D14-7C1E27A9A110}"/>
              </a:ext>
            </a:extLst>
          </p:cNvPr>
          <p:cNvSpPr/>
          <p:nvPr/>
        </p:nvSpPr>
        <p:spPr>
          <a:xfrm>
            <a:off x="537028" y="1241815"/>
            <a:ext cx="11271993" cy="115200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663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D733F04C-605F-4550-A7B3-FC1C3BAB3D9E}"/>
              </a:ext>
            </a:extLst>
          </p:cNvPr>
          <p:cNvSpPr/>
          <p:nvPr/>
        </p:nvSpPr>
        <p:spPr>
          <a:xfrm>
            <a:off x="719914" y="5346703"/>
            <a:ext cx="10900584" cy="1217486"/>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計画の進捗管理</a:t>
            </a:r>
          </a:p>
        </p:txBody>
      </p:sp>
      <p:sp>
        <p:nvSpPr>
          <p:cNvPr id="9" name="角丸四角形 75">
            <a:extLst>
              <a:ext uri="{FF2B5EF4-FFF2-40B4-BE49-F238E27FC236}">
                <a16:creationId xmlns:a16="http://schemas.microsoft.com/office/drawing/2014/main" id="{A103321F-987F-4B61-B0F9-67357DA36D4A}"/>
              </a:ext>
            </a:extLst>
          </p:cNvPr>
          <p:cNvSpPr/>
          <p:nvPr/>
        </p:nvSpPr>
        <p:spPr>
          <a:xfrm>
            <a:off x="195797" y="693712"/>
            <a:ext cx="409045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講じた施策事業の点検・評価</a:t>
            </a:r>
          </a:p>
        </p:txBody>
      </p:sp>
      <p:graphicFrame>
        <p:nvGraphicFramePr>
          <p:cNvPr id="2" name="表 1">
            <a:extLst>
              <a:ext uri="{FF2B5EF4-FFF2-40B4-BE49-F238E27FC236}">
                <a16:creationId xmlns:a16="http://schemas.microsoft.com/office/drawing/2014/main" id="{0D08098D-48F1-41BC-925E-B71DB1C69DED}"/>
              </a:ext>
            </a:extLst>
          </p:cNvPr>
          <p:cNvGraphicFramePr>
            <a:graphicFrameLocks noGrp="1"/>
          </p:cNvGraphicFramePr>
          <p:nvPr>
            <p:extLst>
              <p:ext uri="{D42A27DB-BD31-4B8C-83A1-F6EECF244321}">
                <p14:modId xmlns:p14="http://schemas.microsoft.com/office/powerpoint/2010/main" val="2291735624"/>
              </p:ext>
            </p:extLst>
          </p:nvPr>
        </p:nvGraphicFramePr>
        <p:xfrm>
          <a:off x="1266014" y="2195170"/>
          <a:ext cx="9566186" cy="2700000"/>
        </p:xfrm>
        <a:graphic>
          <a:graphicData uri="http://schemas.openxmlformats.org/drawingml/2006/table">
            <a:tbl>
              <a:tblPr firstRow="1" firstCol="1" bandRow="1">
                <a:tableStyleId>{93296810-A885-4BE3-A3E7-6D5BEEA58F35}</a:tableStyleId>
              </a:tblPr>
              <a:tblGrid>
                <a:gridCol w="1221423">
                  <a:extLst>
                    <a:ext uri="{9D8B030D-6E8A-4147-A177-3AD203B41FA5}">
                      <a16:colId xmlns:a16="http://schemas.microsoft.com/office/drawing/2014/main" val="3372207702"/>
                    </a:ext>
                  </a:extLst>
                </a:gridCol>
                <a:gridCol w="1093963">
                  <a:extLst>
                    <a:ext uri="{9D8B030D-6E8A-4147-A177-3AD203B41FA5}">
                      <a16:colId xmlns:a16="http://schemas.microsoft.com/office/drawing/2014/main" val="326886769"/>
                    </a:ext>
                  </a:extLst>
                </a:gridCol>
                <a:gridCol w="2210800">
                  <a:extLst>
                    <a:ext uri="{9D8B030D-6E8A-4147-A177-3AD203B41FA5}">
                      <a16:colId xmlns:a16="http://schemas.microsoft.com/office/drawing/2014/main" val="613780932"/>
                    </a:ext>
                  </a:extLst>
                </a:gridCol>
                <a:gridCol w="2160000">
                  <a:extLst>
                    <a:ext uri="{9D8B030D-6E8A-4147-A177-3AD203B41FA5}">
                      <a16:colId xmlns:a16="http://schemas.microsoft.com/office/drawing/2014/main" val="2040566543"/>
                    </a:ext>
                  </a:extLst>
                </a:gridCol>
                <a:gridCol w="1440000">
                  <a:extLst>
                    <a:ext uri="{9D8B030D-6E8A-4147-A177-3AD203B41FA5}">
                      <a16:colId xmlns:a16="http://schemas.microsoft.com/office/drawing/2014/main" val="14638414"/>
                    </a:ext>
                  </a:extLst>
                </a:gridCol>
                <a:gridCol w="1440000">
                  <a:extLst>
                    <a:ext uri="{9D8B030D-6E8A-4147-A177-3AD203B41FA5}">
                      <a16:colId xmlns:a16="http://schemas.microsoft.com/office/drawing/2014/main" val="148320513"/>
                    </a:ext>
                  </a:extLst>
                </a:gridCol>
              </a:tblGrid>
              <a:tr h="396000">
                <a:tc rowSpan="2">
                  <a:txBody>
                    <a:bodyPr/>
                    <a:lstStyle/>
                    <a:p>
                      <a:pPr algn="ctr">
                        <a:lnSpc>
                          <a:spcPct val="100000"/>
                        </a:lnSpc>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施策数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75528035"/>
                  </a:ext>
                </a:extLst>
              </a:tr>
              <a:tr h="68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想定以下かつ要改善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想定以下</a:t>
                      </a:r>
                    </a:p>
                    <a:p>
                      <a:pPr algn="ctr">
                        <a:lnSpc>
                          <a:spcPct val="100000"/>
                        </a:lnSpc>
                      </a:pPr>
                      <a:r>
                        <a:rPr lang="ja-JP" sz="1600" kern="100" dirty="0">
                          <a:effectLst/>
                          <a:latin typeface="Meiryo UI" panose="020B0604030504040204" pitchFamily="50" charset="-128"/>
                          <a:ea typeface="Meiryo UI" panose="020B0604030504040204" pitchFamily="50" charset="-128"/>
                        </a:rPr>
                        <a:t>（特に改善を要しない）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想定どおり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想定以上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17059863"/>
                  </a:ext>
                </a:extLst>
              </a:tr>
              <a:tr h="432000">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令和５年度</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99</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sz="1600" b="1" kern="100" dirty="0">
                          <a:effectLst/>
                          <a:latin typeface="Meiryo UI" panose="020B0604030504040204" pitchFamily="50" charset="-128"/>
                          <a:ea typeface="Meiryo UI" panose="020B0604030504040204" pitchFamily="50" charset="-128"/>
                        </a:rPr>
                        <a:t>0</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sz="1600" b="1" kern="100" dirty="0">
                          <a:effectLst/>
                          <a:latin typeface="Meiryo UI" panose="020B0604030504040204" pitchFamily="50" charset="-128"/>
                          <a:ea typeface="Meiryo UI" panose="020B0604030504040204" pitchFamily="50" charset="-128"/>
                        </a:rPr>
                        <a:t>10</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sz="1600" b="1" kern="100">
                          <a:effectLst/>
                          <a:latin typeface="Meiryo UI" panose="020B0604030504040204" pitchFamily="50" charset="-128"/>
                          <a:ea typeface="Meiryo UI" panose="020B0604030504040204" pitchFamily="50" charset="-128"/>
                        </a:rPr>
                        <a:t>80</a:t>
                      </a:r>
                      <a:endParaRPr lang="ja-JP" sz="1600" b="1"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ja-JP" sz="1600" b="1" kern="100" dirty="0">
                          <a:effectLst/>
                          <a:latin typeface="Meiryo UI" panose="020B0604030504040204" pitchFamily="50" charset="-128"/>
                          <a:ea typeface="Meiryo UI" panose="020B0604030504040204" pitchFamily="50" charset="-128"/>
                        </a:rPr>
                        <a:t>８</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extLst>
                  <a:ext uri="{0D108BD9-81ED-4DB2-BD59-A6C34878D82A}">
                    <a16:rowId xmlns:a16="http://schemas.microsoft.com/office/drawing/2014/main" val="1594251589"/>
                  </a:ext>
                </a:extLst>
              </a:tr>
              <a:tr h="396000">
                <a:tc>
                  <a:txBody>
                    <a:bodyPr/>
                    <a:lstStyle/>
                    <a:p>
                      <a:pPr algn="ctr">
                        <a:lnSpc>
                          <a:spcPct val="100000"/>
                        </a:lnSpc>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（参考）</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39237457"/>
                  </a:ext>
                </a:extLst>
              </a:tr>
              <a:tr h="396000">
                <a:tc>
                  <a:txBody>
                    <a:bodyPr/>
                    <a:lstStyle/>
                    <a:p>
                      <a:pPr algn="ctr">
                        <a:lnSpc>
                          <a:spcPct val="100000"/>
                        </a:lnSpc>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令和４年度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90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83</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extLst>
                  <a:ext uri="{0D108BD9-81ED-4DB2-BD59-A6C34878D82A}">
                    <a16:rowId xmlns:a16="http://schemas.microsoft.com/office/drawing/2014/main" val="447218688"/>
                  </a:ext>
                </a:extLst>
              </a:tr>
              <a:tr h="396000">
                <a:tc>
                  <a:txBody>
                    <a:bodyPr/>
                    <a:lstStyle/>
                    <a:p>
                      <a:pPr algn="ctr">
                        <a:lnSpc>
                          <a:spcPct val="100000"/>
                        </a:lnSpc>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令和３年度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82</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70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79493622"/>
                  </a:ext>
                </a:extLst>
              </a:tr>
            </a:tbl>
          </a:graphicData>
        </a:graphic>
      </p:graphicFrame>
      <p:sp>
        <p:nvSpPr>
          <p:cNvPr id="3" name="Rectangle 1">
            <a:extLst>
              <a:ext uri="{FF2B5EF4-FFF2-40B4-BE49-F238E27FC236}">
                <a16:creationId xmlns:a16="http://schemas.microsoft.com/office/drawing/2014/main" id="{C6866AAA-2485-48B5-9260-58D2F24A9009}"/>
              </a:ext>
            </a:extLst>
          </p:cNvPr>
          <p:cNvSpPr>
            <a:spLocks noChangeArrowheads="1"/>
          </p:cNvSpPr>
          <p:nvPr/>
        </p:nvSpPr>
        <p:spPr bwMode="auto">
          <a:xfrm>
            <a:off x="868328" y="5425153"/>
            <a:ext cx="1071008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一部事業については想定以下となったものの、施策事業は概ね順調に実施</a:t>
            </a:r>
            <a:endParaRPr kumimoji="0" lang="en-US" altLang="ja-JP" sz="2400" b="1" dirty="0">
              <a:latin typeface="Meiryo UI" panose="020B0604030504040204" pitchFamily="50" charset="-128"/>
              <a:ea typeface="Meiryo UI" panose="020B0604030504040204" pitchFamily="50" charset="-128"/>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分野別の進捗状況については、各部会等を活用して、より詳細な進行管理を実施</a:t>
            </a:r>
            <a:endPar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7573BCDF-0597-4BF5-9327-99F6F8294830}"/>
              </a:ext>
            </a:extLst>
          </p:cNvPr>
          <p:cNvSpPr txBox="1"/>
          <p:nvPr/>
        </p:nvSpPr>
        <p:spPr>
          <a:xfrm>
            <a:off x="435429" y="1292010"/>
            <a:ext cx="6154056" cy="46166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令和５年度の講じた施策の進捗状況について</a:t>
            </a:r>
            <a:endParaRPr kumimoji="0" lang="ja-JP" altLang="ja-JP" sz="2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2B89AFC-ACD2-4CE0-B9A2-33FD39B9DB3B}"/>
              </a:ext>
            </a:extLst>
          </p:cNvPr>
          <p:cNvSpPr txBox="1"/>
          <p:nvPr/>
        </p:nvSpPr>
        <p:spPr>
          <a:xfrm>
            <a:off x="719914" y="1740820"/>
            <a:ext cx="6148386" cy="400110"/>
          </a:xfrm>
          <a:prstGeom prst="rect">
            <a:avLst/>
          </a:prstGeom>
          <a:noFill/>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ja-JP" sz="2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講じた主な施策の進捗状況については、下表のとおり</a:t>
            </a:r>
            <a:endParaRPr kumimoji="0" lang="en-US" altLang="ja-JP" sz="2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DCE4512-5999-4160-9A9C-897BD7AF2379}"/>
              </a:ext>
            </a:extLst>
          </p:cNvPr>
          <p:cNvSpPr txBox="1"/>
          <p:nvPr/>
        </p:nvSpPr>
        <p:spPr>
          <a:xfrm>
            <a:off x="8499232" y="4895170"/>
            <a:ext cx="2930770" cy="307777"/>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ct val="0"/>
              </a:spcAft>
              <a:buClrTx/>
              <a:buSzTx/>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令和５年度１施策は実績なし</a:t>
            </a: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056017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3128</Words>
  <Application>Microsoft Office PowerPoint</Application>
  <PresentationFormat>ワイド画面</PresentationFormat>
  <Paragraphs>356</Paragraphs>
  <Slides>13</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2025-06-05T01:13:30Z</dcterms:created>
  <dcterms:modified xsi:type="dcterms:W3CDTF">2025-06-05T01:13:43Z</dcterms:modified>
</cp:coreProperties>
</file>