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434" autoAdjust="0"/>
  </p:normalViewPr>
  <p:slideViewPr>
    <p:cSldViewPr snapToGrid="0">
      <p:cViewPr varScale="1">
        <p:scale>
          <a:sx n="56" d="100"/>
          <a:sy n="56" d="100"/>
        </p:scale>
        <p:origin x="117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2025/3/7</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2025/3/7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2025/3/7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2025/3/7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2025/3/7</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1.wdp"/><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3.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0.wdp"/><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2.png"/><Relationship Id="rId10" Type="http://schemas.microsoft.com/office/2007/relationships/hdphoto" Target="../media/hdphoto4.wdp"/><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7.emf"/><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a:solidFill>
                  <a:schemeClr val="tx1"/>
                </a:solidFill>
                <a:latin typeface="メイリオ" panose="020B0604030504040204" pitchFamily="50" charset="-128"/>
                <a:ea typeface="メイリオ" panose="020B0604030504040204" pitchFamily="50" charset="-128"/>
              </a:rPr>
              <a:t>2021</a:t>
            </a:r>
            <a:r>
              <a:rPr kumimoji="1" lang="ja-JP" altLang="en-US" sz="3600" b="1" dirty="0">
                <a:solidFill>
                  <a:schemeClr val="tx1"/>
                </a:solidFill>
                <a:latin typeface="メイリオ" panose="020B0604030504040204" pitchFamily="50" charset="-128"/>
                <a:ea typeface="メイリオ" panose="020B0604030504040204" pitchFamily="50" charset="-128"/>
              </a:rPr>
              <a:t>年３月</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大阪府環境総合計画</a:t>
            </a:r>
            <a:endPar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52A205C-5B5C-44FE-9DF5-E47C528E4D2B}"/>
              </a:ext>
            </a:extLst>
          </p:cNvPr>
          <p:cNvSpPr txBox="1"/>
          <p:nvPr/>
        </p:nvSpPr>
        <p:spPr>
          <a:xfrm>
            <a:off x="11524437" y="147008"/>
            <a:ext cx="956530" cy="338619"/>
          </a:xfrm>
          <a:prstGeom prst="rect">
            <a:avLst/>
          </a:prstGeom>
          <a:noFill/>
          <a:ln>
            <a:noFill/>
          </a:ln>
        </p:spPr>
        <p:txBody>
          <a:bodyPr wrap="square">
            <a:spAutoFit/>
          </a:bodyPr>
          <a:lstStyle/>
          <a:p>
            <a:pPr>
              <a:lnSpc>
                <a:spcPct val="150000"/>
              </a:lnSpc>
            </a:pPr>
            <a:r>
              <a:rPr lang="ja-JP" altLang="en-US" sz="1200" dirty="0">
                <a:ea typeface="Meiryo UI" panose="020B0604030504040204" pitchFamily="50" charset="-128"/>
                <a:cs typeface="Times New Roman" panose="02020603050405020304" pitchFamily="18" charset="0"/>
              </a:rPr>
              <a:t>参考資料３　　</a:t>
            </a: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①　外部性の内部化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endParaRPr lang="en-US" altLang="ja-JP" sz="1200" dirty="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②　環境効率性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③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a:solidFill>
                  <a:schemeClr val="bg1"/>
                </a:solidFill>
                <a:latin typeface="Yu Gothic UI" panose="020B0500000000000000" pitchFamily="50" charset="-128"/>
                <a:ea typeface="Yu Gothic UI" panose="020B0500000000000000" pitchFamily="50" charset="-128"/>
              </a:rPr>
              <a:t>④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６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583636" y="3682861"/>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52443" y="4592685"/>
            <a:ext cx="12495943" cy="4494165"/>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144000" rtlCol="0" anchor="ctr"/>
          <a:lstStyle/>
          <a:p>
            <a:pPr marL="285750" indent="-285750" algn="just">
              <a:lnSpc>
                <a:spcPts val="2600"/>
              </a:lnSpc>
              <a:buFont typeface="Wingdings" panose="05000000000000000000" pitchFamily="2" charset="2"/>
              <a:buChar char="u"/>
            </a:pPr>
            <a:endParaRPr lang="en-US"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en-US"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対応の例）感染症防止対策にも寄与する省エネ機器の普及促進</a:t>
            </a:r>
            <a:endParaRPr lang="en-US" altLang="ja-JP"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algn="just">
              <a:lnSpc>
                <a:spcPts val="18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投資の加速などの意識・行動変化や、分散・ネットワーク型社会への変化、デジタルトランスフォーメーション</a:t>
            </a:r>
            <a:r>
              <a:rPr kumimoji="1" lang="en-US" altLang="ja-JP" kern="0" baseline="30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kern="0" baseline="30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１</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の加速なども踏まえ、脱炭素化と循環経済への移行に向けた環境・社会・経済の諸課題の同時解決と統合的向上を図る取組みを推進していきます。</a:t>
            </a:r>
            <a:endPar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a:lnSpc>
                <a:spcPts val="2400"/>
              </a:lnSpc>
            </a:pPr>
            <a:r>
              <a:rPr kumimoji="1" lang="ja-JP" altLang="en-US" kern="0" dirty="0">
                <a:solidFill>
                  <a:schemeClr val="tx1"/>
                </a:solidFill>
                <a:latin typeface="Yu Gothic UI" panose="020B0500000000000000" pitchFamily="50" charset="-128"/>
                <a:ea typeface="Yu Gothic UI" panose="020B0500000000000000" pitchFamily="50" charset="-128"/>
              </a:rPr>
              <a:t>　　　</a:t>
            </a:r>
            <a:r>
              <a:rPr kumimoji="1" lang="ja-JP" altLang="en-US" sz="1600" kern="0" dirty="0">
                <a:solidFill>
                  <a:schemeClr val="tx1"/>
                </a:solidFill>
                <a:latin typeface="Yu Gothic UI" panose="020B0500000000000000" pitchFamily="50" charset="-128"/>
                <a:ea typeface="Yu Gothic UI" panose="020B0500000000000000" pitchFamily="50" charset="-128"/>
              </a:rPr>
              <a:t>対応の例）多様な自立・分散型電源（再生可能エネルギー、蓄電池など）のネットワーク化など柔軟</a:t>
            </a:r>
            <a:r>
              <a:rPr kumimoji="1" lang="ja-JP" altLang="en-US" sz="1600" kern="0">
                <a:solidFill>
                  <a:schemeClr val="tx1"/>
                </a:solidFill>
                <a:latin typeface="Yu Gothic UI" panose="020B0500000000000000" pitchFamily="50" charset="-128"/>
                <a:ea typeface="Yu Gothic UI" panose="020B0500000000000000" pitchFamily="50" charset="-128"/>
              </a:rPr>
              <a:t>なエネルギーシステム</a:t>
            </a:r>
            <a:r>
              <a:rPr kumimoji="1" lang="ja-JP" altLang="en-US" sz="1600" kern="0" dirty="0">
                <a:solidFill>
                  <a:schemeClr val="tx1"/>
                </a:solidFill>
                <a:latin typeface="Yu Gothic UI" panose="020B0500000000000000" pitchFamily="50" charset="-128"/>
                <a:ea typeface="Yu Gothic UI" panose="020B0500000000000000" pitchFamily="50" charset="-128"/>
              </a:rPr>
              <a:t>の構築の促進</a:t>
            </a:r>
            <a:endParaRPr kumimoji="1" lang="en-US" altLang="ja-JP" sz="1600" kern="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600" kern="0" dirty="0">
                <a:solidFill>
                  <a:schemeClr val="tx1"/>
                </a:solidFill>
                <a:latin typeface="Yu Gothic UI" panose="020B0500000000000000" pitchFamily="50" charset="-128"/>
                <a:ea typeface="Yu Gothic UI" panose="020B0500000000000000" pitchFamily="50" charset="-128"/>
              </a:rPr>
              <a:t>　　　　　　　　 　　　　　　</a:t>
            </a:r>
            <a:endParaRPr lang="en-US" altLang="ja-JP" kern="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sz="1600" kern="0" dirty="0">
                <a:solidFill>
                  <a:schemeClr val="tx1"/>
                </a:solidFill>
                <a:latin typeface="Yu Gothic UI" panose="020B0500000000000000" pitchFamily="50" charset="-128"/>
                <a:ea typeface="Yu Gothic UI" panose="020B0500000000000000" pitchFamily="50" charset="-128"/>
              </a:rPr>
              <a:t>            対応の例）技術普及ロードマップの検討、商工等施策との連携による社会実装の促進</a:t>
            </a:r>
            <a:endParaRPr lang="en-US" altLang="ja-JP" sz="1600"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295260"/>
            <a:ext cx="12538964" cy="2287593"/>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75049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255389"/>
            <a:ext cx="12495943" cy="630506"/>
          </a:xfrm>
          <a:prstGeom prst="roundRect">
            <a:avLst>
              <a:gd name="adj" fmla="val 1987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 name="正方形/長方形 1"/>
          <p:cNvSpPr/>
          <p:nvPr/>
        </p:nvSpPr>
        <p:spPr>
          <a:xfrm>
            <a:off x="171451" y="9105900"/>
            <a:ext cx="12513770" cy="461665"/>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IT</a:t>
            </a:r>
            <a:r>
              <a:rPr lang="ja-JP" altLang="en-US" sz="1200" dirty="0">
                <a:latin typeface="Yu Gothic UI" panose="020B0500000000000000" pitchFamily="50" charset="-128"/>
                <a:ea typeface="Yu Gothic UI" panose="020B0500000000000000" pitchFamily="50" charset="-128"/>
              </a:rPr>
              <a:t>の浸透が、人々の生活をあらゆる面でより良い方向に変化させる概念のこと。デジタルトランスフォーメーションが進展することによって、特定の分野、組織内に閉じて部分的に最適化されていたシステム</a:t>
            </a:r>
            <a:endParaRPr lang="en-US" altLang="ja-JP" sz="1200" dirty="0">
              <a:latin typeface="Yu Gothic UI" panose="020B0500000000000000" pitchFamily="50" charset="-128"/>
              <a:ea typeface="Yu Gothic UI" panose="020B0500000000000000" pitchFamily="50" charset="-128"/>
            </a:endParaRPr>
          </a:p>
          <a:p>
            <a:r>
              <a:rPr lang="en-US" altLang="ja-JP" sz="1200" dirty="0">
                <a:latin typeface="Yu Gothic UI" panose="020B0500000000000000" pitchFamily="50" charset="-128"/>
                <a:ea typeface="Yu Gothic UI" panose="020B0500000000000000" pitchFamily="50" charset="-128"/>
              </a:rPr>
              <a:t>          </a:t>
            </a:r>
            <a:r>
              <a:rPr lang="ja-JP" altLang="en-US" sz="1200" dirty="0">
                <a:latin typeface="Yu Gothic UI" panose="020B0500000000000000" pitchFamily="50" charset="-128"/>
                <a:ea typeface="Yu Gothic UI" panose="020B0500000000000000" pitchFamily="50" charset="-128"/>
              </a:rPr>
              <a:t>や制度等が社会全体にとって最適なものへと変貌すると予想されています。</a:t>
            </a: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７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a:solidFill>
                  <a:schemeClr val="tx1"/>
                </a:solidFill>
                <a:latin typeface="Yu Gothic UI" panose="020B0500000000000000" pitchFamily="50" charset="-128"/>
                <a:ea typeface="Yu Gothic UI" panose="020B0500000000000000" pitchFamily="50" charset="-128"/>
              </a:rPr>
              <a:t>　施策の基本的な方向性を「幹」として、各個別計画が「枝」として取組みを実行することにより、樹木が成長し、各分野ごとにその成果が「果実」として実り、</a:t>
            </a:r>
            <a:r>
              <a:rPr lang="ja-JP" altLang="en-US" sz="1400" dirty="0">
                <a:solidFill>
                  <a:schemeClr val="tx1"/>
                </a:solidFill>
                <a:latin typeface="Yu Gothic UI" panose="020B0500000000000000" pitchFamily="50" charset="-128"/>
                <a:ea typeface="Yu Gothic UI" panose="020B0500000000000000" pitchFamily="50" charset="-128"/>
              </a:rPr>
              <a:t>環境・社会・経済に恩恵を及ぼすことを通して</a:t>
            </a:r>
            <a:r>
              <a:rPr kumimoji="1" lang="ja-JP" altLang="en-US" sz="1400" dirty="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a:solidFill>
                  <a:schemeClr val="tx1"/>
                </a:solidFill>
                <a:latin typeface="Yu Gothic UI" panose="020B0500000000000000" pitchFamily="50" charset="-128"/>
                <a:ea typeface="Yu Gothic UI" panose="020B0500000000000000" pitchFamily="50" charset="-128"/>
              </a:rPr>
              <a:t>年のめざすべき将来像の実現につなげていきます。</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環境教育</a:t>
            </a:r>
            <a:r>
              <a:rPr kumimoji="1" lang="ja-JP" altLang="en-US" b="1" dirty="0">
                <a:latin typeface="Meiryo UI" panose="020B0604030504040204" pitchFamily="50" charset="-128"/>
                <a:ea typeface="Meiryo UI" panose="020B0604030504040204" pitchFamily="50" charset="-128"/>
              </a:rPr>
              <a:t>等</a:t>
            </a:r>
            <a:r>
              <a:rPr kumimoji="1" lang="zh-TW" altLang="en-US" b="1" dirty="0">
                <a:latin typeface="Meiryo UI" panose="020B0604030504040204" pitchFamily="50" charset="-128"/>
                <a:ea typeface="Meiryo UI" panose="020B0604030504040204" pitchFamily="50" charset="-128"/>
              </a:rPr>
              <a:t>行動計画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脱炭素・</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省エネルギー</a:t>
            </a: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print">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print">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1" cstate="print">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5">
            <a:extLst>
              <a:ext uri="{BEBA8EAE-BF5A-486C-A8C5-ECC9F3942E4B}">
                <a14:imgProps xmlns:a14="http://schemas.microsoft.com/office/drawing/2010/main">
                  <a14:imgLayer r:embed="rId16">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7" cstate="print">
            <a:extLst>
              <a:ext uri="{BEBA8EAE-BF5A-486C-A8C5-ECC9F3942E4B}">
                <a14:imgProps xmlns:a14="http://schemas.microsoft.com/office/drawing/2010/main">
                  <a14:imgLayer r:embed="rId1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19" cstate="print">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（１）中・長期的かつ世界的な視野</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（２）環境・社会・経済の統合的向上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21">
            <a:extLst>
              <a:ext uri="{BEBA8EAE-BF5A-486C-A8C5-ECC9F3942E4B}">
                <a14:imgProps xmlns:a14="http://schemas.microsoft.com/office/drawing/2010/main">
                  <a14:imgLayer r:embed="rId16">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22">
            <a:extLst>
              <a:ext uri="{BEBA8EAE-BF5A-486C-A8C5-ECC9F3942E4B}">
                <a14:imgProps xmlns:a14="http://schemas.microsoft.com/office/drawing/2010/main">
                  <a14:imgLayer r:embed="rId16">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23" cstate="print">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46" y="1549191"/>
            <a:ext cx="9601200" cy="6788048"/>
          </a:xfrm>
          <a:prstGeom prst="rect">
            <a:avLst/>
          </a:prstGeom>
        </p:spPr>
      </p:pic>
      <p:sp>
        <p:nvSpPr>
          <p:cNvPr id="35" name="楕円 34"/>
          <p:cNvSpPr/>
          <p:nvPr/>
        </p:nvSpPr>
        <p:spPr>
          <a:xfrm>
            <a:off x="4316358" y="532320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370860" y="4967579"/>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８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847326" y="491944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254048" y="3736560"/>
            <a:ext cx="4176000"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err="1">
                <a:solidFill>
                  <a:schemeClr val="tx1"/>
                </a:solidFill>
                <a:latin typeface="Yu Gothic UI" panose="020B0500000000000000" pitchFamily="50" charset="-128"/>
                <a:ea typeface="Yu Gothic UI" panose="020B0500000000000000" pitchFamily="50" charset="-128"/>
              </a:rPr>
              <a:t>、</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知の拠点としての役割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（科学的知見の拡充・提言、環境の技術革新にかかる研究）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8" y="5670395"/>
            <a:ext cx="4212000" cy="1728000"/>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1" y="5671807"/>
            <a:ext cx="4104000" cy="1728000"/>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09261"/>
            <a:ext cx="4104000" cy="1764000"/>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世　界</a:t>
            </a: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日　本</a:t>
            </a:r>
            <a:endParaRPr kumimoji="1" lang="en-US" altLang="ja-JP" sz="2800" b="1" dirty="0">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93379" y="5373921"/>
            <a:ext cx="1120946" cy="461665"/>
          </a:xfrm>
          <a:prstGeom prst="rect">
            <a:avLst/>
          </a:prstGeom>
          <a:noFill/>
        </p:spPr>
        <p:txBody>
          <a:bodyPr wrap="square" rtlCol="0">
            <a:spAutoFit/>
          </a:bodyPr>
          <a:lstStyle/>
          <a:p>
            <a:pPr algn="ctr"/>
            <a:r>
              <a:rPr kumimoji="1" lang="ja-JP" altLang="en-US" sz="2400" b="1" dirty="0">
                <a:latin typeface="Yu Gothic UI" panose="020B0500000000000000" pitchFamily="50" charset="-128"/>
                <a:ea typeface="Yu Gothic UI" panose="020B0500000000000000" pitchFamily="50" charset="-128"/>
              </a:rPr>
              <a:t>大阪府</a:t>
            </a:r>
            <a:endParaRPr kumimoji="1" lang="en-US" altLang="ja-JP" sz="2400" b="1" dirty="0">
              <a:latin typeface="Yu Gothic UI" panose="020B0500000000000000" pitchFamily="50" charset="-128"/>
              <a:ea typeface="Yu Gothic UI" panose="020B0500000000000000" pitchFamily="50" charset="-128"/>
            </a:endParaRPr>
          </a:p>
        </p:txBody>
      </p:sp>
      <p:sp>
        <p:nvSpPr>
          <p:cNvPr id="85" name="ドーナツ 84"/>
          <p:cNvSpPr/>
          <p:nvPr/>
        </p:nvSpPr>
        <p:spPr>
          <a:xfrm>
            <a:off x="5282574" y="589312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5046425" y="580532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83603" y="66096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220402" y="581460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5024423" y="660366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84898" y="6714217"/>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事業者</a:t>
            </a:r>
            <a:endParaRPr kumimoji="1" lang="en-US" altLang="ja-JP" b="1" dirty="0">
              <a:latin typeface="Yu Gothic UI" panose="020B0500000000000000" pitchFamily="50" charset="-128"/>
              <a:ea typeface="Yu Gothic UI" panose="020B0500000000000000" pitchFamily="50" charset="-128"/>
            </a:endParaRPr>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766263" y="5931793"/>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府民</a:t>
            </a:r>
            <a:endParaRPr kumimoji="1" lang="en-US" altLang="ja-JP" b="1"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940646" y="6720729"/>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行政</a:t>
            </a:r>
            <a:endParaRPr kumimoji="1" lang="en-US" altLang="ja-JP"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82889" y="5928628"/>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民間団体</a:t>
            </a:r>
            <a:endParaRPr kumimoji="1" lang="en-US" altLang="ja-JP" b="1" dirty="0">
              <a:latin typeface="Yu Gothic UI" panose="020B0500000000000000" pitchFamily="50" charset="-128"/>
              <a:ea typeface="Yu Gothic UI" panose="020B0500000000000000" pitchFamily="50" charset="-128"/>
            </a:endParaRPr>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プラスチックごみは環境の課題ですが、その取組みを通じて、社会あるいは経済の側面にも良い効果を及ぼすことができます。大阪府・大阪市は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48015" y="72352"/>
            <a:ext cx="1038246" cy="400110"/>
          </a:xfrm>
          <a:prstGeom prst="rect">
            <a:avLst/>
          </a:prstGeom>
          <a:noFill/>
        </p:spPr>
        <p:txBody>
          <a:bodyPr wrap="square" rtlCol="0">
            <a:spAutoFit/>
          </a:bodyPr>
          <a:lstStyle/>
          <a:p>
            <a:pPr algn="r"/>
            <a:r>
              <a:rPr kumimoji="1" lang="en-US" altLang="ja-JP" sz="2000" b="1" dirty="0">
                <a:solidFill>
                  <a:schemeClr val="bg1"/>
                </a:solidFill>
              </a:rPr>
              <a:t>16</a:t>
            </a:r>
            <a:endParaRPr kumimoji="1" lang="ja-JP" altLang="en-US" sz="2000" b="1" dirty="0">
              <a:solidFill>
                <a:schemeClr val="bg1"/>
              </a:solidFill>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196568"/>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a:t>
            </a:r>
            <a:r>
              <a:rPr kumimoji="1" lang="en-US" altLang="ja-JP" sz="2600" b="1" dirty="0">
                <a:latin typeface="メイリオ" panose="020B0604030504040204" pitchFamily="50" charset="-128"/>
                <a:ea typeface="メイリオ" panose="020B0604030504040204" pitchFamily="50" charset="-128"/>
              </a:rPr>
              <a:t>2050</a:t>
            </a:r>
            <a:r>
              <a:rPr kumimoji="1" lang="ja-JP" altLang="en-US" sz="2600" b="1" dirty="0">
                <a:latin typeface="メイリオ" panose="020B0604030504040204" pitchFamily="50" charset="-128"/>
                <a:ea typeface="メイリオ" panose="020B0604030504040204" pitchFamily="50" charset="-128"/>
              </a:rPr>
              <a:t>年のめざすべき将来像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４　</a:t>
            </a:r>
            <a:r>
              <a:rPr kumimoji="1" lang="en-US" altLang="ja-JP" sz="2600" b="1" dirty="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５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①外部性の内部化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②環境効率性の向上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③環境リスク・移行リスクへの対応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④自然資本の強化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８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l="38446" t="32684" r="39885" b="58536"/>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本計画は、</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のゴールの達成に寄与するものです。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b="1"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について記述することとし、各分野に位置づけられる個別計画の概要は府環境</a:t>
            </a:r>
            <a:endParaRPr lang="en-US" altLang="ja-JP" sz="12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a:latin typeface="Yu Gothic UI" panose="020B0500000000000000" pitchFamily="50" charset="-128"/>
                <a:ea typeface="Yu Gothic UI" panose="020B0500000000000000" pitchFamily="50" charset="-128"/>
              </a:rPr>
              <a:t>講じようとする施策」報告に記載します。</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世紀の新環境総合計画」に基づき、持続可能な社会の構築に向けて低炭素・省エネルギーや資源循環等の各分野ごとに個別計画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そこで本計画では、環境だけでなく社会・経済課題の同時解決と統合的向上をめざすため、大阪府域における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dirty="0">
                <a:latin typeface="Yu Gothic UI" panose="020B0500000000000000" pitchFamily="50" charset="-128"/>
                <a:ea typeface="Yu Gothic UI" panose="020B0500000000000000" pitchFamily="50" charset="-128"/>
              </a:rPr>
              <a:t>とそれを見据えた</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年の実現すべき姿</a:t>
            </a:r>
            <a:r>
              <a:rPr lang="ja-JP" altLang="en-US" sz="1600" dirty="0">
                <a:latin typeface="Yu Gothic UI" panose="020B0500000000000000" pitchFamily="50" charset="-128"/>
                <a:ea typeface="Yu Gothic UI" panose="020B0500000000000000" pitchFamily="50" charset="-128"/>
              </a:rPr>
              <a:t>を定めて、その実現に向けた</a:t>
            </a:r>
            <a:r>
              <a:rPr lang="ja-JP" altLang="en-US" sz="1600" b="1" dirty="0">
                <a:latin typeface="Yu Gothic UI" panose="020B0500000000000000" pitchFamily="50" charset="-128"/>
                <a:ea typeface="Yu Gothic UI" panose="020B0500000000000000" pitchFamily="50" charset="-128"/>
              </a:rPr>
              <a:t>施策の基本的な方向性</a:t>
            </a:r>
            <a:r>
              <a:rPr lang="ja-JP" altLang="en-US" sz="1600" dirty="0">
                <a:latin typeface="Yu Gothic UI" panose="020B0500000000000000" pitchFamily="50" charset="-128"/>
                <a:ea typeface="Yu Gothic UI" panose="020B0500000000000000" pitchFamily="50" charset="-128"/>
              </a:rPr>
              <a:t>を明確にします。この方向性に基づき各分野の個別計画を策定し、これらを一体として環境総合計画とすることにより、環境施策を展開していきます。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1077218"/>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a:t>
            </a:r>
            <a:r>
              <a:rPr lang="ja-JP" altLang="en-US" sz="1600">
                <a:latin typeface="Yu Gothic UI" panose="020B0500000000000000" pitchFamily="50" charset="-128"/>
                <a:ea typeface="Yu Gothic UI" panose="020B0500000000000000" pitchFamily="50" charset="-128"/>
              </a:rPr>
              <a:t>して、「</a:t>
            </a:r>
            <a:r>
              <a:rPr lang="en-US" altLang="ja-JP" sz="160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年のめざすべき将来像」とそれを見据えた「</a:t>
            </a:r>
            <a:r>
              <a:rPr lang="en-US" altLang="ja-JP" sz="1600" dirty="0">
                <a:latin typeface="Yu Gothic UI" panose="020B0500000000000000" pitchFamily="50" charset="-128"/>
                <a:ea typeface="Yu Gothic UI" panose="020B0500000000000000" pitchFamily="50" charset="-128"/>
              </a:rPr>
              <a:t>2030</a:t>
            </a:r>
            <a:r>
              <a:rPr lang="ja-JP" altLang="en-US" sz="1600" dirty="0">
                <a:latin typeface="Yu Gothic UI" panose="020B0500000000000000" pitchFamily="50" charset="-128"/>
                <a:ea typeface="Yu Gothic UI" panose="020B0500000000000000" pitchFamily="50" charset="-128"/>
              </a:rPr>
              <a:t>年の実現すべき姿」、その実現に向けた「施策の基本的な方向性」を定めます。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7186005"/>
            <a:ext cx="8006068" cy="584775"/>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上記の基本的事項を踏まえて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4918270"/>
            <a:ext cx="354679" cy="18667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4923037"/>
            <a:ext cx="3393179" cy="1866721"/>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03223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めざすべき将来像</a:t>
            </a:r>
            <a:endParaRPr lang="ja-JP" altLang="ja-JP" sz="1600"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16098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9149624" y="5596605"/>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a:extLst>
              <a:ext uri="{28A0092B-C50C-407E-A947-70E740481C1C}">
                <a14:useLocalDpi xmlns:a14="http://schemas.microsoft.com/office/drawing/2010/main" val="0"/>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）情報を考慮した投融資行動をとることを求める取組み。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法人日本サステナブル投資フォーラム</a:t>
            </a:r>
            <a:endPar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公表資料）をもとに大阪府作成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dirty="0">
                <a:latin typeface="Yu Gothic UI" panose="020B0500000000000000" pitchFamily="50" charset="-128"/>
                <a:ea typeface="Yu Gothic UI" panose="020B0500000000000000" pitchFamily="50" charset="-128"/>
              </a:rPr>
              <a:t>市場調査会社</a:t>
            </a:r>
            <a:r>
              <a:rPr lang="en-US" altLang="ja-JP" sz="900" dirty="0" err="1">
                <a:latin typeface="Yu Gothic UI" panose="020B0500000000000000" pitchFamily="50" charset="-128"/>
                <a:ea typeface="Yu Gothic UI" panose="020B0500000000000000" pitchFamily="50" charset="-128"/>
              </a:rPr>
              <a:t>Ipsos</a:t>
            </a:r>
            <a:r>
              <a:rPr lang="ja-JP" altLang="en-US" sz="900" dirty="0">
                <a:latin typeface="Yu Gothic UI" panose="020B0500000000000000" pitchFamily="50" charset="-128"/>
                <a:ea typeface="Yu Gothic UI" panose="020B0500000000000000" pitchFamily="50" charset="-128"/>
              </a:rPr>
              <a:t>による気候変動に対する危機意識等に</a:t>
            </a:r>
            <a:endParaRPr lang="en-US" altLang="ja-JP" sz="900" dirty="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380825"/>
            <a:ext cx="12634528" cy="6029875"/>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103651" y="834407"/>
            <a:ext cx="12654406" cy="2313584"/>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　</a:t>
            </a:r>
            <a:r>
              <a:rPr lang="en-US" altLang="ja-JP" sz="2800" b="1" dirty="0">
                <a:solidFill>
                  <a:schemeClr val="bg1"/>
                </a:solidFill>
                <a:latin typeface="メイリオ" panose="020B0604030504040204" pitchFamily="50" charset="-128"/>
                <a:ea typeface="メイリオ" panose="020B0604030504040204" pitchFamily="50" charset="-128"/>
              </a:rPr>
              <a:t>2050</a:t>
            </a:r>
            <a:r>
              <a:rPr lang="ja-JP" altLang="en-US" sz="2800" b="1" dirty="0">
                <a:solidFill>
                  <a:schemeClr val="bg1"/>
                </a:solidFill>
                <a:latin typeface="メイリオ" panose="020B0604030504040204" pitchFamily="50" charset="-128"/>
                <a:ea typeface="メイリオ" panose="020B0604030504040204" pitchFamily="50" charset="-128"/>
              </a:rPr>
              <a:t>年のめざすべき将来像</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352950" y="490364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74593" y="502027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37448" y="4689991"/>
            <a:ext cx="12349764"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47951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295789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67939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33517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33517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　</a:t>
            </a:r>
            <a:r>
              <a:rPr lang="en-US" altLang="ja-JP" sz="2800" b="1" dirty="0">
                <a:solidFill>
                  <a:schemeClr val="bg1"/>
                </a:solidFill>
                <a:latin typeface="メイリオ" panose="020B0604030504040204" pitchFamily="50" charset="-128"/>
                <a:ea typeface="メイリオ" panose="020B0604030504040204" pitchFamily="50" charset="-128"/>
              </a:rPr>
              <a:t>2030</a:t>
            </a:r>
            <a:r>
              <a:rPr lang="ja-JP" altLang="en-US" sz="2800" b="1" dirty="0">
                <a:solidFill>
                  <a:schemeClr val="bg1"/>
                </a:solidFill>
                <a:latin typeface="メイリオ" panose="020B0604030504040204" pitchFamily="50" charset="-128"/>
                <a:ea typeface="メイリオ" panose="020B0604030504040204" pitchFamily="50" charset="-128"/>
              </a:rPr>
              <a:t>年の実現すべき姿</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325293" y="343102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42789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629482"/>
            <a:ext cx="12585796" cy="57600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76690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67939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76011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776363"/>
            <a:ext cx="12585797" cy="169550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790634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01574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645"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95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3271"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996"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830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11843" y="565633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0156" y="565633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479"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04" y="56597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3523" y="565651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6800" y="56581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11" y="330443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511"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3198"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9823"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1483" y="330443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208"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83245"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8283"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94"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70"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5283" y="328245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008"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8283"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6594"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4908"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757" y="375076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2"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8256"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910"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522" y="78719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2834"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7343"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656"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267"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4241" y="330594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7364" y="7875401"/>
            <a:ext cx="468000" cy="468000"/>
          </a:xfrm>
          <a:prstGeom prst="rect">
            <a:avLst/>
          </a:prstGeom>
        </p:spPr>
      </p:pic>
      <p:pic>
        <p:nvPicPr>
          <p:cNvPr id="2" name="図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8611" y="787191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a:srcRect l="27020" t="28621" r="28136" b="6361"/>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a:latin typeface="Yu Gothic UI" panose="020B0500000000000000" pitchFamily="50" charset="-128"/>
                <a:ea typeface="Yu Gothic UI" panose="020B0500000000000000" pitchFamily="50" charset="-128"/>
              </a:rPr>
              <a:t>出典：</a:t>
            </a:r>
            <a:r>
              <a:rPr lang="en-US" altLang="ja-JP" sz="900" dirty="0">
                <a:latin typeface="Yu Gothic UI" panose="020B0500000000000000" pitchFamily="50" charset="-128"/>
                <a:ea typeface="Yu Gothic UI" panose="020B0500000000000000" pitchFamily="50" charset="-128"/>
              </a:rPr>
              <a:t>Will 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a:srcRect l="38446" t="32684" r="39885" b="58536"/>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8503</Words>
  <Application>Microsoft Office PowerPoint</Application>
  <PresentationFormat>A3 297x420 mm</PresentationFormat>
  <Paragraphs>574</Paragraphs>
  <Slides>18</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Meiryo UI</vt:lpstr>
      <vt:lpstr>ＭＳ ゴシック</vt:lpstr>
      <vt:lpstr>ＭＳＰゴシック</vt:lpstr>
      <vt:lpstr>Yu Gothic UI</vt:lpstr>
      <vt:lpstr>メイリオ</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2025-03-07T04:42:55Z</dcterms:created>
  <dcterms:modified xsi:type="dcterms:W3CDTF">2025-03-07T06:45:05Z</dcterms:modified>
</cp:coreProperties>
</file>