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70"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a:srgbClr val="0000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99" autoAdjust="0"/>
    <p:restoredTop sz="96395" autoAdjust="0"/>
  </p:normalViewPr>
  <p:slideViewPr>
    <p:cSldViewPr>
      <p:cViewPr varScale="1">
        <p:scale>
          <a:sx n="46" d="100"/>
          <a:sy n="46" d="100"/>
        </p:scale>
        <p:origin x="1700" y="32"/>
      </p:cViewPr>
      <p:guideLst>
        <p:guide orient="horz" pos="3024"/>
        <p:guide pos="4032"/>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A425604-3193-48C1-B7A6-09E4962B589B}" type="datetimeFigureOut">
              <a:rPr kumimoji="1" lang="ja-JP" altLang="en-US" smtClean="0"/>
              <a:t>2025/3/7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9FA87F9-A833-4DAE-8D60-82F36BDB094B}" type="slidenum">
              <a:rPr kumimoji="1" lang="ja-JP" altLang="en-US" smtClean="0"/>
              <a:t>‹#›</a:t>
            </a:fld>
            <a:endParaRPr kumimoji="1" lang="ja-JP" altLang="en-US"/>
          </a:p>
        </p:txBody>
      </p:sp>
    </p:spTree>
    <p:extLst>
      <p:ext uri="{BB962C8B-B14F-4D97-AF65-F5344CB8AC3E}">
        <p14:creationId xmlns:p14="http://schemas.microsoft.com/office/powerpoint/2010/main" val="4436308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1450340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2025/3/7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2025/3/7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2025/3/7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2025/3/7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2025/3/7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2025/3/7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2025/3/7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2025/3/7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2025/3/7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2025/3/7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2025/3/7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2025/3/7</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正方形/長方形 94">
            <a:extLst>
              <a:ext uri="{FF2B5EF4-FFF2-40B4-BE49-F238E27FC236}">
                <a16:creationId xmlns:a16="http://schemas.microsoft.com/office/drawing/2014/main" id="{CC3D8AF6-6BAB-47F3-BAAB-61442ACABE00}"/>
              </a:ext>
            </a:extLst>
          </p:cNvPr>
          <p:cNvSpPr/>
          <p:nvPr/>
        </p:nvSpPr>
        <p:spPr>
          <a:xfrm>
            <a:off x="4421889" y="1264752"/>
            <a:ext cx="8214508" cy="2964914"/>
          </a:xfrm>
          <a:prstGeom prst="rect">
            <a:avLst/>
          </a:prstGeom>
        </p:spPr>
        <p:txBody>
          <a:bodyPr wrap="square">
            <a:spAutoFit/>
          </a:bodyPr>
          <a:lstStyle/>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府域における「</a:t>
            </a:r>
            <a:r>
              <a:rPr kumimoji="1" lang="en-US" altLang="ja-JP" sz="1200" dirty="0">
                <a:latin typeface="Meiryo UI" panose="020B0604030504040204" pitchFamily="50" charset="-128"/>
                <a:ea typeface="Meiryo UI" panose="020B0604030504040204" pitchFamily="50" charset="-128"/>
              </a:rPr>
              <a:t>2050</a:t>
            </a:r>
            <a:r>
              <a:rPr kumimoji="1" lang="ja-JP" altLang="en-US" sz="1200" dirty="0">
                <a:latin typeface="Meiryo UI" panose="020B0604030504040204" pitchFamily="50" charset="-128"/>
                <a:ea typeface="Meiryo UI" panose="020B0604030504040204" pitchFamily="50" charset="-128"/>
              </a:rPr>
              <a:t>年のめざすべき将来像」とそれを見据えた「</a:t>
            </a:r>
            <a:r>
              <a:rPr kumimoji="1" lang="en-US" altLang="ja-JP" sz="1200" dirty="0">
                <a:latin typeface="Meiryo UI" panose="020B0604030504040204" pitchFamily="50" charset="-128"/>
                <a:ea typeface="Meiryo UI" panose="020B0604030504040204" pitchFamily="50" charset="-128"/>
              </a:rPr>
              <a:t>2030</a:t>
            </a:r>
            <a:r>
              <a:rPr kumimoji="1" lang="ja-JP" altLang="en-US" sz="1200" dirty="0">
                <a:latin typeface="Meiryo UI" panose="020B0604030504040204" pitchFamily="50" charset="-128"/>
                <a:ea typeface="Meiryo UI" panose="020B0604030504040204" pitchFamily="50" charset="-128"/>
              </a:rPr>
              <a:t>年の実現すべき姿」を設定</a:t>
            </a:r>
            <a:endParaRPr kumimoji="1"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pPr marL="171450" indent="-171450">
              <a:spcBef>
                <a:spcPts val="200"/>
              </a:spcBef>
              <a:buFont typeface="Wingdings" panose="05000000000000000000" pitchFamily="2" charset="2"/>
              <a:buChar char="Ø"/>
            </a:pPr>
            <a:endParaRPr kumimoji="1" lang="en-US" altLang="ja-JP" sz="1200" dirty="0">
              <a:latin typeface="Meiryo UI" panose="020B0604030504040204" pitchFamily="50" charset="-128"/>
              <a:ea typeface="Meiryo UI" panose="020B0604030504040204" pitchFamily="50" charset="-128"/>
            </a:endParaRPr>
          </a:p>
          <a:p>
            <a:pPr marL="171450" indent="-171450">
              <a:spcBef>
                <a:spcPts val="200"/>
              </a:spcBef>
              <a:buFont typeface="Wingdings" panose="05000000000000000000" pitchFamily="2" charset="2"/>
              <a:buChar char="Ø"/>
            </a:pPr>
            <a:endParaRPr kumimoji="1" lang="en-US" altLang="ja-JP" sz="1200" dirty="0">
              <a:latin typeface="Meiryo UI" panose="020B0604030504040204" pitchFamily="50" charset="-128"/>
              <a:ea typeface="Meiryo UI" panose="020B0604030504040204" pitchFamily="50" charset="-128"/>
            </a:endParaRPr>
          </a:p>
          <a:p>
            <a:pPr marL="171450" indent="-171450">
              <a:spcBef>
                <a:spcPts val="200"/>
              </a:spcBef>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「めざすべき将来像」</a:t>
            </a:r>
            <a:r>
              <a:rPr lang="ja-JP" altLang="en-US" sz="1200" dirty="0">
                <a:latin typeface="Meiryo UI" panose="020B0604030504040204" pitchFamily="50" charset="-128"/>
                <a:ea typeface="Meiryo UI" panose="020B0604030504040204" pitchFamily="50" charset="-128"/>
              </a:rPr>
              <a:t>の実現に向けた</a:t>
            </a:r>
            <a:r>
              <a:rPr kumimoji="1" lang="ja-JP" altLang="en-US" sz="1200" dirty="0">
                <a:latin typeface="Meiryo UI" panose="020B0604030504040204" pitchFamily="50" charset="-128"/>
                <a:ea typeface="Meiryo UI" panose="020B0604030504040204" pitchFamily="50" charset="-128"/>
              </a:rPr>
              <a:t>「施策の基本的な方向性」を提示　</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pPr marL="171450" indent="-171450">
              <a:spcBef>
                <a:spcPts val="200"/>
              </a:spcBef>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各主体（府民・府・事業者・民間団体・その他関係機関）が連携して取組みを促進</a:t>
            </a:r>
            <a:endParaRPr lang="en-US" altLang="ja-JP" sz="1200" dirty="0">
              <a:latin typeface="Meiryo UI" panose="020B0604030504040204" pitchFamily="50" charset="-128"/>
              <a:ea typeface="Meiryo UI" panose="020B0604030504040204" pitchFamily="50" charset="-128"/>
            </a:endParaRPr>
          </a:p>
        </p:txBody>
      </p:sp>
      <p:sp>
        <p:nvSpPr>
          <p:cNvPr id="69" name="角丸四角形 68"/>
          <p:cNvSpPr/>
          <p:nvPr/>
        </p:nvSpPr>
        <p:spPr>
          <a:xfrm>
            <a:off x="4300544" y="621258"/>
            <a:ext cx="8398860" cy="7452000"/>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latin typeface="Meiryo UI" panose="020B0604030504040204" pitchFamily="50" charset="-128"/>
              <a:ea typeface="Meiryo UI" panose="020B0604030504040204" pitchFamily="50" charset="-128"/>
            </a:endParaRPr>
          </a:p>
        </p:txBody>
      </p:sp>
      <p:sp>
        <p:nvSpPr>
          <p:cNvPr id="78" name="角丸四角形 77"/>
          <p:cNvSpPr/>
          <p:nvPr/>
        </p:nvSpPr>
        <p:spPr>
          <a:xfrm>
            <a:off x="4318961" y="8154504"/>
            <a:ext cx="4392000" cy="1364528"/>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75" name="角丸四角形 74"/>
          <p:cNvSpPr/>
          <p:nvPr/>
        </p:nvSpPr>
        <p:spPr>
          <a:xfrm>
            <a:off x="84844" y="615221"/>
            <a:ext cx="4140000" cy="890376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79" name="角丸四角形 78"/>
          <p:cNvSpPr/>
          <p:nvPr/>
        </p:nvSpPr>
        <p:spPr>
          <a:xfrm>
            <a:off x="4320784" y="8154503"/>
            <a:ext cx="4392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r>
              <a:rPr lang="ja-JP" altLang="en-US" sz="1400" b="1" dirty="0">
                <a:latin typeface="Meiryo UI"/>
                <a:ea typeface="Meiryo UI"/>
                <a:cs typeface="Meiryo UI" pitchFamily="50" charset="-128"/>
              </a:rPr>
              <a:t>検討内容（案）</a:t>
            </a:r>
          </a:p>
        </p:txBody>
      </p:sp>
      <p:sp>
        <p:nvSpPr>
          <p:cNvPr id="90" name="角丸四角形 89"/>
          <p:cNvSpPr/>
          <p:nvPr/>
        </p:nvSpPr>
        <p:spPr>
          <a:xfrm>
            <a:off x="8780140" y="8154268"/>
            <a:ext cx="3911483" cy="134786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97" name="角丸四角形 96"/>
          <p:cNvSpPr/>
          <p:nvPr/>
        </p:nvSpPr>
        <p:spPr>
          <a:xfrm>
            <a:off x="8777064" y="8155531"/>
            <a:ext cx="3924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r>
              <a:rPr lang="ja-JP" altLang="en-US" sz="1400" b="1">
                <a:latin typeface="Meiryo UI"/>
                <a:ea typeface="Meiryo UI"/>
              </a:rPr>
              <a:t>スケジュール</a:t>
            </a:r>
            <a:r>
              <a:rPr lang="ja-JP" altLang="en-US" sz="1400" b="1" dirty="0">
                <a:latin typeface="Meiryo UI"/>
                <a:ea typeface="Meiryo UI"/>
              </a:rPr>
              <a:t>（案）</a:t>
            </a:r>
          </a:p>
        </p:txBody>
      </p:sp>
      <p:sp>
        <p:nvSpPr>
          <p:cNvPr id="93" name="角丸四角形 92"/>
          <p:cNvSpPr/>
          <p:nvPr/>
        </p:nvSpPr>
        <p:spPr>
          <a:xfrm>
            <a:off x="103147" y="621260"/>
            <a:ext cx="4140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a:latin typeface="Meiryo UI" pitchFamily="50" charset="-128"/>
                <a:ea typeface="Meiryo UI" pitchFamily="50" charset="-128"/>
                <a:cs typeface="Meiryo UI" pitchFamily="50" charset="-128"/>
              </a:rPr>
              <a:t>背景</a:t>
            </a:r>
          </a:p>
        </p:txBody>
      </p:sp>
      <p:sp>
        <p:nvSpPr>
          <p:cNvPr id="99" name="角丸四角形 98"/>
          <p:cNvSpPr/>
          <p:nvPr/>
        </p:nvSpPr>
        <p:spPr>
          <a:xfrm>
            <a:off x="4307968" y="621260"/>
            <a:ext cx="8399752"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a:latin typeface="Meiryo UI" pitchFamily="50" charset="-128"/>
                <a:ea typeface="Meiryo UI" pitchFamily="50" charset="-128"/>
                <a:cs typeface="Meiryo UI" pitchFamily="50" charset="-128"/>
              </a:rPr>
              <a:t>現計画の概要・取組状況</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80" y="36331"/>
            <a:ext cx="5469206"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en-US" altLang="ja-JP" sz="1600" b="1" dirty="0">
                  <a:solidFill>
                    <a:schemeClr val="bg1"/>
                  </a:solidFill>
                  <a:latin typeface="Meiryo UI"/>
                  <a:ea typeface="Meiryo UI"/>
                  <a:cs typeface="Meiryo UI" panose="020B0604030504040204" pitchFamily="50" charset="-128"/>
                </a:rPr>
                <a:t>2030</a:t>
              </a:r>
              <a:r>
                <a:rPr lang="ja-JP" altLang="en-US" sz="1600" b="1" dirty="0">
                  <a:solidFill>
                    <a:schemeClr val="bg1"/>
                  </a:solidFill>
                  <a:latin typeface="Meiryo UI"/>
                  <a:ea typeface="Meiryo UI"/>
                  <a:cs typeface="Meiryo UI" panose="020B0604030504040204" pitchFamily="50" charset="-128"/>
                </a:rPr>
                <a:t>大阪府環境総合計画の評価・点検について</a:t>
              </a:r>
              <a:endParaRPr lang="ja-JP" altLang="en-US" sz="1600" b="1" dirty="0">
                <a:solidFill>
                  <a:schemeClr val="bg1"/>
                </a:solidFill>
                <a:latin typeface="Meiryo UI"/>
                <a:ea typeface="Meiryo UI"/>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96" name="正方形/長方形 95">
            <a:extLst>
              <a:ext uri="{FF2B5EF4-FFF2-40B4-BE49-F238E27FC236}">
                <a16:creationId xmlns:a16="http://schemas.microsoft.com/office/drawing/2014/main" id="{9EB149AD-D045-47C6-9623-93D64379E8EC}"/>
              </a:ext>
            </a:extLst>
          </p:cNvPr>
          <p:cNvSpPr/>
          <p:nvPr/>
        </p:nvSpPr>
        <p:spPr>
          <a:xfrm>
            <a:off x="4297812" y="8499172"/>
            <a:ext cx="4479252" cy="931024"/>
          </a:xfrm>
          <a:prstGeom prst="rect">
            <a:avLst/>
          </a:prstGeom>
        </p:spPr>
        <p:txBody>
          <a:bodyPr wrap="square">
            <a:spAutoFit/>
          </a:bodyPr>
          <a:lstStyle/>
          <a:p>
            <a:pPr marL="177800" indent="-177800">
              <a:spcAft>
                <a:spcPts val="300"/>
              </a:spcAft>
              <a:buFont typeface="Meiryo UI" panose="020B0604030504040204" pitchFamily="50" charset="-128"/>
              <a:buChar char="○"/>
            </a:pP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「施策の基本的な方向性」に基づく各分野の施策の進捗状況を評価（中間レビュー）</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177800" indent="-177800">
              <a:spcAft>
                <a:spcPts val="300"/>
              </a:spcAft>
              <a:buFont typeface="Meiryo UI" panose="020B0604030504040204" pitchFamily="50" charset="-128"/>
              <a:buChar char="○"/>
            </a:pP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社会情勢の変化による記載内容更新の検討</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spcAft>
                <a:spcPts val="300"/>
              </a:spcAft>
            </a:pPr>
            <a:r>
              <a:rPr lang="ja-JP" altLang="en-US" sz="105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（例） 「大阪の環境を取り巻く現状」、「ポストコロナを見据えた対応」等</a:t>
            </a:r>
            <a:endParaRPr lang="en-US" altLang="ja-JP" sz="1050" strike="sngStrike"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2" name="正方形/長方形 71"/>
          <p:cNvSpPr/>
          <p:nvPr/>
        </p:nvSpPr>
        <p:spPr>
          <a:xfrm>
            <a:off x="11134895" y="8764395"/>
            <a:ext cx="1346072" cy="374461"/>
          </a:xfrm>
          <a:prstGeom prst="rect">
            <a:avLst/>
          </a:prstGeom>
        </p:spPr>
        <p:txBody>
          <a:bodyPr wrap="square">
            <a:spAutoFit/>
          </a:bodyPr>
          <a:lstStyle/>
          <a:p>
            <a:pPr lvl="0">
              <a:lnSpc>
                <a:spcPts val="1100"/>
              </a:lnSpc>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環境総合計画部会で</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審議（３回程度）</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8832351" y="8467212"/>
            <a:ext cx="2305037" cy="264624"/>
          </a:xfrm>
          <a:prstGeom prst="rect">
            <a:avLst/>
          </a:prstGeom>
          <a:noFill/>
          <a:ln>
            <a:noFill/>
          </a:ln>
        </p:spPr>
        <p:txBody>
          <a:bodyPr wrap="square" rtlCol="0">
            <a:spAutoFit/>
          </a:bodyPr>
          <a:lstStyle/>
          <a:p>
            <a:pPr>
              <a:lnSpc>
                <a:spcPts val="1500"/>
              </a:lnSpc>
            </a:pP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令和６年</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環境審議会に諮問</a:t>
            </a:r>
          </a:p>
        </p:txBody>
      </p:sp>
      <p:sp>
        <p:nvSpPr>
          <p:cNvPr id="77" name="テキスト ボックス 76"/>
          <p:cNvSpPr txBox="1"/>
          <p:nvPr/>
        </p:nvSpPr>
        <p:spPr>
          <a:xfrm>
            <a:off x="8844420" y="9232902"/>
            <a:ext cx="2565160" cy="207749"/>
          </a:xfrm>
          <a:prstGeom prst="rect">
            <a:avLst/>
          </a:prstGeom>
          <a:noFill/>
          <a:ln>
            <a:noFill/>
          </a:ln>
        </p:spPr>
        <p:txBody>
          <a:bodyPr wrap="square" rtlCol="0">
            <a:spAutoFit/>
          </a:bodyPr>
          <a:lstStyle/>
          <a:p>
            <a:pPr>
              <a:lnSpc>
                <a:spcPts val="900"/>
              </a:lnSpc>
              <a:spcAft>
                <a:spcPts val="600"/>
              </a:spcAft>
            </a:pP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令和７年</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月頃　環境審議会から答申</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下矢印 99"/>
          <p:cNvSpPr/>
          <p:nvPr/>
        </p:nvSpPr>
        <p:spPr>
          <a:xfrm>
            <a:off x="9628812" y="8731836"/>
            <a:ext cx="996376" cy="456183"/>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a:p>
        </p:txBody>
      </p:sp>
      <p:sp>
        <p:nvSpPr>
          <p:cNvPr id="2" name="テキスト ボックス 1"/>
          <p:cNvSpPr txBox="1">
            <a:spLocks/>
          </p:cNvSpPr>
          <p:nvPr/>
        </p:nvSpPr>
        <p:spPr>
          <a:xfrm>
            <a:off x="84497" y="909258"/>
            <a:ext cx="4140000" cy="8452057"/>
          </a:xfrm>
          <a:prstGeom prst="rect">
            <a:avLst/>
          </a:prstGeom>
          <a:noFill/>
        </p:spPr>
        <p:txBody>
          <a:bodyPr wrap="square" lIns="91440" tIns="45720" rIns="91440" bIns="45720" rtlCol="0" anchor="t">
            <a:spAutoFit/>
          </a:bodyPr>
          <a:lstStyle/>
          <a:p>
            <a:pPr marL="171450" indent="-171450">
              <a:lnSpc>
                <a:spcPts val="1800"/>
              </a:lnSpc>
              <a:spcAft>
                <a:spcPts val="6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大阪府では、豊かな環境の保全及び創造に関する施策を総合的かつ計画的に推進するため、大阪府環境基本条例に基づき、 環境総合計画を策定し、施策を展開してきた。</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kumimoji="1" lang="en-US" altLang="ja-JP" sz="1200" dirty="0">
                <a:latin typeface="Meiryo UI" panose="020B0604030504040204" pitchFamily="50" charset="-128"/>
                <a:ea typeface="Meiryo UI" panose="020B0604030504040204" pitchFamily="50" charset="-128"/>
              </a:rPr>
              <a:t>2010</a:t>
            </a:r>
            <a:r>
              <a:rPr kumimoji="1" lang="ja-JP" altLang="en-US" sz="1200" dirty="0">
                <a:latin typeface="Meiryo UI" panose="020B0604030504040204" pitchFamily="50" charset="-128"/>
                <a:ea typeface="Meiryo UI" panose="020B0604030504040204" pitchFamily="50" charset="-128"/>
              </a:rPr>
              <a:t>年に策定した</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大阪</a:t>
            </a:r>
            <a:r>
              <a:rPr kumimoji="1" lang="en-US" altLang="ja-JP" sz="1200" dirty="0">
                <a:latin typeface="Meiryo UI" panose="020B0604030504040204" pitchFamily="50" charset="-128"/>
                <a:ea typeface="Meiryo UI" panose="020B0604030504040204" pitchFamily="50" charset="-128"/>
              </a:rPr>
              <a:t>21</a:t>
            </a:r>
            <a:r>
              <a:rPr kumimoji="1" lang="ja-JP" altLang="en-US" sz="1200" dirty="0">
                <a:latin typeface="Meiryo UI" panose="020B0604030504040204" pitchFamily="50" charset="-128"/>
                <a:ea typeface="Meiryo UI" panose="020B0604030504040204" pitchFamily="50" charset="-128"/>
              </a:rPr>
              <a:t>世紀の新環境総合計画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では、</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資源循環の推進</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や</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大気汚染・水質汚濁・化学物質への対応</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に加え、</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地球温暖化の防止</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生物多様性の保全</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を新たに施策の柱に設定し、対策を進めてきた。</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その後、気候変動による自然災害リスクの増大など環境問題の深刻度が増していることに加え、人口減少や高齢化など社会・経済課題とも密接に関係していることから、</a:t>
            </a:r>
            <a:r>
              <a:rPr lang="ja-JP" altLang="en-US" sz="1200" u="sng" dirty="0">
                <a:latin typeface="Meiryo UI" panose="020B0604030504040204" pitchFamily="50" charset="-128"/>
                <a:ea typeface="Meiryo UI" panose="020B0604030504040204" pitchFamily="50" charset="-128"/>
              </a:rPr>
              <a:t>環境だけでなく社会・経済課題の同時解決と統合的向上をめざす</a:t>
            </a:r>
            <a:r>
              <a:rPr lang="ja-JP" altLang="en-US" sz="1200" dirty="0">
                <a:latin typeface="Meiryo UI" panose="020B0604030504040204" pitchFamily="50" charset="-128"/>
                <a:ea typeface="Meiryo UI" panose="020B0604030504040204" pitchFamily="50" charset="-128"/>
              </a:rPr>
              <a:t>ため、</a:t>
            </a:r>
            <a:r>
              <a:rPr lang="ja-JP" altLang="en-US" sz="1200" u="sng" dirty="0">
                <a:latin typeface="Meiryo UI" panose="020B0604030504040204" pitchFamily="50" charset="-128"/>
                <a:ea typeface="Meiryo UI" panose="020B0604030504040204" pitchFamily="50" charset="-128"/>
              </a:rPr>
              <a:t>府域における</a:t>
            </a:r>
            <a:r>
              <a:rPr lang="en-US" altLang="ja-JP" sz="1200" b="1" u="sng" dirty="0">
                <a:latin typeface="Meiryo UI" panose="020B0604030504040204" pitchFamily="50" charset="-128"/>
                <a:ea typeface="Meiryo UI" panose="020B0604030504040204" pitchFamily="50" charset="-128"/>
              </a:rPr>
              <a:t>2050</a:t>
            </a:r>
            <a:r>
              <a:rPr lang="ja-JP" altLang="en-US" sz="1200" b="1" u="sng" dirty="0">
                <a:latin typeface="Meiryo UI" panose="020B0604030504040204" pitchFamily="50" charset="-128"/>
                <a:ea typeface="Meiryo UI" panose="020B0604030504040204" pitchFamily="50" charset="-128"/>
              </a:rPr>
              <a:t>年の環境分野全体としての「めざすべき将来像」</a:t>
            </a:r>
            <a:r>
              <a:rPr lang="ja-JP" altLang="en-US" sz="1200" u="sng" dirty="0">
                <a:latin typeface="Meiryo UI" panose="020B0604030504040204" pitchFamily="50" charset="-128"/>
                <a:ea typeface="Meiryo UI" panose="020B0604030504040204" pitchFamily="50" charset="-128"/>
              </a:rPr>
              <a:t>とそれを見据えた</a:t>
            </a:r>
            <a:r>
              <a:rPr lang="en-US" altLang="ja-JP" sz="1200" b="1" u="sng" dirty="0">
                <a:latin typeface="Meiryo UI" panose="020B0604030504040204" pitchFamily="50" charset="-128"/>
                <a:ea typeface="Meiryo UI" panose="020B0604030504040204" pitchFamily="50" charset="-128"/>
              </a:rPr>
              <a:t>2030</a:t>
            </a:r>
            <a:r>
              <a:rPr lang="ja-JP" altLang="en-US" sz="1200" b="1" u="sng" dirty="0">
                <a:latin typeface="Meiryo UI" panose="020B0604030504040204" pitchFamily="50" charset="-128"/>
                <a:ea typeface="Meiryo UI" panose="020B0604030504040204" pitchFamily="50" charset="-128"/>
              </a:rPr>
              <a:t>年の実現すべき姿</a:t>
            </a:r>
            <a:r>
              <a:rPr lang="ja-JP" altLang="en-US" sz="1200" u="sng" dirty="0">
                <a:latin typeface="Meiryo UI" panose="020B0604030504040204" pitchFamily="50" charset="-128"/>
                <a:ea typeface="Meiryo UI" panose="020B0604030504040204" pitchFamily="50" charset="-128"/>
              </a:rPr>
              <a:t>を定め</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その実現に向けた施策の基本的な方向性を明確</a:t>
            </a:r>
            <a:r>
              <a:rPr lang="ja-JP" altLang="en-US" sz="1200" dirty="0">
                <a:latin typeface="Meiryo UI" panose="020B0604030504040204" pitchFamily="50" charset="-128"/>
                <a:ea typeface="Meiryo UI" panose="020B0604030504040204" pitchFamily="50" charset="-128"/>
              </a:rPr>
              <a:t>にした、</a:t>
            </a:r>
            <a:r>
              <a:rPr lang="en-US" altLang="ja-JP" sz="1200" dirty="0">
                <a:latin typeface="Meiryo UI" panose="020B0604030504040204" pitchFamily="50" charset="-128"/>
                <a:ea typeface="Meiryo UI" panose="020B0604030504040204" pitchFamily="50" charset="-128"/>
              </a:rPr>
              <a:t>｢2030</a:t>
            </a:r>
            <a:r>
              <a:rPr lang="ja-JP" altLang="en-US" sz="1200" dirty="0">
                <a:latin typeface="Meiryo UI" panose="020B0604030504040204" pitchFamily="50" charset="-128"/>
                <a:ea typeface="Meiryo UI" panose="020B0604030504040204" pitchFamily="50" charset="-128"/>
              </a:rPr>
              <a:t>大阪府環境総合計画～いのち輝く</a:t>
            </a:r>
            <a:r>
              <a:rPr lang="en-US" altLang="ja-JP" sz="1200" dirty="0">
                <a:latin typeface="Meiryo UI" panose="020B0604030504040204" pitchFamily="50" charset="-128"/>
                <a:ea typeface="Meiryo UI" panose="020B0604030504040204" pitchFamily="50" charset="-128"/>
              </a:rPr>
              <a:t>SDGs</a:t>
            </a:r>
            <a:r>
              <a:rPr lang="ja-JP" altLang="en-US" sz="1200" dirty="0">
                <a:latin typeface="Meiryo UI" panose="020B0604030504040204" pitchFamily="50" charset="-128"/>
                <a:ea typeface="Meiryo UI" panose="020B0604030504040204" pitchFamily="50" charset="-128"/>
              </a:rPr>
              <a:t>未来都市・大阪をめざして～</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を</a:t>
            </a:r>
            <a:r>
              <a:rPr lang="en-US" altLang="ja-JP" sz="1200" dirty="0">
                <a:latin typeface="Meiryo UI" panose="020B0604030504040204" pitchFamily="50" charset="-128"/>
                <a:ea typeface="Meiryo UI" panose="020B0604030504040204" pitchFamily="50" charset="-128"/>
              </a:rPr>
              <a:t>2021</a:t>
            </a:r>
            <a:r>
              <a:rPr lang="ja-JP" altLang="en-US" sz="1200" dirty="0">
                <a:latin typeface="Meiryo UI" panose="020B0604030504040204" pitchFamily="50" charset="-128"/>
                <a:ea typeface="Meiryo UI" panose="020B0604030504040204" pitchFamily="50" charset="-128"/>
              </a:rPr>
              <a:t>年３月に策定した</a:t>
            </a:r>
            <a:r>
              <a:rPr lang="ja-JP" altLang="ja-JP"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この施策の基本的な方向性に基づき、各分野において具体的な目標・施策を示した個別計画を策定し、これらを一体として環境総合計画とすることにより、環境施策を総合的に推進・展開しているところ。</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本計画では</a:t>
            </a:r>
            <a:r>
              <a:rPr lang="ja-JP" altLang="en-US" sz="1200" b="1" u="sng" dirty="0">
                <a:latin typeface="Meiryo UI" panose="020B0604030504040204" pitchFamily="50" charset="-128"/>
                <a:ea typeface="Meiryo UI" panose="020B0604030504040204" pitchFamily="50" charset="-128"/>
              </a:rPr>
              <a:t>、計画期間の中間年である</a:t>
            </a:r>
            <a:r>
              <a:rPr lang="en-US" altLang="ja-JP" sz="1200" b="1" u="sng" dirty="0">
                <a:latin typeface="Meiryo UI" panose="020B0604030504040204" pitchFamily="50" charset="-128"/>
                <a:ea typeface="Meiryo UI" panose="020B0604030504040204" pitchFamily="50" charset="-128"/>
              </a:rPr>
              <a:t>2025</a:t>
            </a:r>
            <a:r>
              <a:rPr lang="ja-JP" altLang="en-US" sz="1200" b="1" u="sng" dirty="0">
                <a:latin typeface="Meiryo UI" panose="020B0604030504040204" pitchFamily="50" charset="-128"/>
                <a:ea typeface="Meiryo UI" panose="020B0604030504040204" pitchFamily="50" charset="-128"/>
              </a:rPr>
              <a:t>年頃を目途に、「施策の基本的な方向性」が各分野の個別計画にどのように反映されたのかについてレビューを行い、中間見直しを行う</a:t>
            </a:r>
            <a:r>
              <a:rPr lang="ja-JP" altLang="en-US" sz="1200" dirty="0">
                <a:latin typeface="Meiryo UI" panose="020B0604030504040204" pitchFamily="50" charset="-128"/>
                <a:ea typeface="Meiryo UI" panose="020B0604030504040204" pitchFamily="50" charset="-128"/>
              </a:rPr>
              <a:t>こととしている。</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lang="ja-JP" altLang="en-US" sz="1200" dirty="0">
                <a:solidFill>
                  <a:srgbClr val="000000"/>
                </a:solidFill>
                <a:latin typeface="Meiryo UI" panose="020B0604030504040204" pitchFamily="50" charset="-128"/>
                <a:ea typeface="Meiryo UI" panose="020B0604030504040204" pitchFamily="50" charset="-128"/>
              </a:rPr>
              <a:t>現行計画策定以降、</a:t>
            </a:r>
            <a:r>
              <a:rPr lang="en-US" altLang="ja-JP" sz="1200" dirty="0">
                <a:solidFill>
                  <a:srgbClr val="000000"/>
                </a:solidFill>
                <a:latin typeface="Meiryo UI"/>
                <a:ea typeface="Meiryo UI"/>
              </a:rPr>
              <a:t> </a:t>
            </a:r>
            <a:r>
              <a:rPr lang="ja-JP" altLang="en-US" sz="1200" dirty="0">
                <a:solidFill>
                  <a:srgbClr val="000000"/>
                </a:solidFill>
                <a:latin typeface="Meiryo UI"/>
                <a:ea typeface="Meiryo UI"/>
              </a:rPr>
              <a:t>国の環境施策においては、</a:t>
            </a:r>
            <a:r>
              <a:rPr lang="en-US" altLang="ja-JP" sz="1200" dirty="0">
                <a:solidFill>
                  <a:srgbClr val="000000"/>
                </a:solidFill>
                <a:latin typeface="Meiryo UI"/>
                <a:ea typeface="Meiryo UI"/>
              </a:rPr>
              <a:t>30by30</a:t>
            </a:r>
            <a:r>
              <a:rPr lang="ja-JP" altLang="en-US" sz="1200" dirty="0">
                <a:solidFill>
                  <a:srgbClr val="000000"/>
                </a:solidFill>
                <a:latin typeface="Meiryo UI"/>
                <a:ea typeface="Meiryo UI"/>
              </a:rPr>
              <a:t>目標の合意、プラスチック資源循環法の施行、第六次環境基本計画の閣議決定等の新たな動きがあったところ。</a:t>
            </a:r>
            <a:endParaRPr lang="en-US" altLang="ja-JP" sz="1200" dirty="0">
              <a:solidFill>
                <a:srgbClr val="000000"/>
              </a:solidFill>
              <a:latin typeface="Meiryo UI"/>
              <a:ea typeface="Meiryo UI"/>
            </a:endParaRPr>
          </a:p>
          <a:p>
            <a:pPr marL="171450" indent="-171450">
              <a:lnSpc>
                <a:spcPts val="1800"/>
              </a:lnSpc>
              <a:spcAft>
                <a:spcPts val="600"/>
              </a:spcAft>
              <a:buFont typeface="Meiryo UI" panose="020B0604030504040204" pitchFamily="50" charset="-128"/>
              <a:buChar char="○"/>
            </a:pPr>
            <a:r>
              <a:rPr lang="ja-JP" altLang="en-US" sz="1200" dirty="0">
                <a:latin typeface="Meiryo UI"/>
                <a:ea typeface="Meiryo UI"/>
              </a:rPr>
              <a:t>本府においては、現行計画に基づき、気候変動対策推進条例の改正等による制度の強化、大阪・関西万博を契機とした最先端技術の開発・導入促進、府内産木材の利用促進及び大阪湾でのブルーカーボン生態系の創出等に取り組んでいる。</a:t>
            </a:r>
            <a:endParaRPr lang="en-US" altLang="ja-JP" sz="1200" dirty="0">
              <a:latin typeface="Meiryo UI"/>
              <a:ea typeface="Meiryo UI"/>
            </a:endParaRPr>
          </a:p>
          <a:p>
            <a:pPr marL="171450" indent="-171450">
              <a:lnSpc>
                <a:spcPts val="1800"/>
              </a:lnSpc>
              <a:spcAft>
                <a:spcPts val="6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計画に掲げる基本的な方向性に基づき評価・点検し、近年の国内外の情勢を踏まえ、</a:t>
            </a:r>
            <a:r>
              <a:rPr lang="ja-JP" altLang="en-US" sz="1200" b="1" u="sng" dirty="0">
                <a:latin typeface="Meiryo UI" panose="020B0604030504040204" pitchFamily="50" charset="-128"/>
                <a:ea typeface="Meiryo UI" panose="020B0604030504040204" pitchFamily="50" charset="-128"/>
              </a:rPr>
              <a:t>今後の取組方針などについて検討する</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sp>
        <p:nvSpPr>
          <p:cNvPr id="82" name="テキスト ボックス 81">
            <a:extLst>
              <a:ext uri="{FF2B5EF4-FFF2-40B4-BE49-F238E27FC236}">
                <a16:creationId xmlns:a16="http://schemas.microsoft.com/office/drawing/2014/main" id="{27537529-F1BD-4808-A936-070EB0959AD9}"/>
              </a:ext>
            </a:extLst>
          </p:cNvPr>
          <p:cNvSpPr txBox="1"/>
          <p:nvPr/>
        </p:nvSpPr>
        <p:spPr>
          <a:xfrm>
            <a:off x="5127131" y="1998249"/>
            <a:ext cx="6524324" cy="425758"/>
          </a:xfrm>
          <a:prstGeom prst="rect">
            <a:avLst/>
          </a:prstGeom>
          <a:noFill/>
        </p:spPr>
        <p:txBody>
          <a:bodyPr wrap="square">
            <a:spAutoFit/>
          </a:bodyPr>
          <a:lstStyle/>
          <a:p>
            <a:pPr>
              <a:lnSpc>
                <a:spcPts val="1270"/>
              </a:lnSpc>
            </a:pP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次の５つの環境施策分野ごとに「実現すべき姿」を整理し、個別計画に反映させることにより取組みを促進</a:t>
            </a:r>
            <a:endParaRPr lang="en-US" altLang="ja-JP" sz="1050" dirty="0">
              <a:latin typeface="Meiryo UI" panose="020B0604030504040204" pitchFamily="50" charset="-128"/>
              <a:ea typeface="Meiryo UI" panose="020B0604030504040204" pitchFamily="50" charset="-128"/>
            </a:endParaRPr>
          </a:p>
          <a:p>
            <a:pPr>
              <a:lnSpc>
                <a:spcPts val="1270"/>
              </a:lnSpc>
            </a:pPr>
            <a:r>
              <a:rPr lang="ja-JP" altLang="en-US" sz="1050" b="1" dirty="0">
                <a:latin typeface="Meiryo UI" panose="020B0604030504040204" pitchFamily="50" charset="-128"/>
                <a:ea typeface="Meiryo UI" panose="020B0604030504040204" pitchFamily="50" charset="-128"/>
              </a:rPr>
              <a:t>　　</a:t>
            </a:r>
            <a:r>
              <a:rPr lang="ja-JP" altLang="en-US" sz="1050" b="1" u="sng" dirty="0">
                <a:latin typeface="Meiryo UI" panose="020B0604030504040204" pitchFamily="50" charset="-128"/>
                <a:ea typeface="Meiryo UI" panose="020B0604030504040204" pitchFamily="50" charset="-128"/>
              </a:rPr>
              <a:t>脱炭素・省エネルギー</a:t>
            </a:r>
            <a:r>
              <a:rPr lang="ja-JP" altLang="en-US" sz="1050" u="sng" dirty="0">
                <a:latin typeface="Meiryo UI" panose="020B0604030504040204" pitchFamily="50" charset="-128"/>
                <a:ea typeface="Meiryo UI" panose="020B0604030504040204" pitchFamily="50" charset="-128"/>
              </a:rPr>
              <a:t>、</a:t>
            </a:r>
            <a:r>
              <a:rPr lang="ja-JP" altLang="en-US" sz="1050" b="1" u="sng" dirty="0">
                <a:latin typeface="Meiryo UI" panose="020B0604030504040204" pitchFamily="50" charset="-128"/>
                <a:ea typeface="Meiryo UI" panose="020B0604030504040204" pitchFamily="50" charset="-128"/>
              </a:rPr>
              <a:t>資源循環</a:t>
            </a:r>
            <a:r>
              <a:rPr lang="ja-JP" altLang="en-US" sz="1050" u="sng" dirty="0">
                <a:latin typeface="Meiryo UI" panose="020B0604030504040204" pitchFamily="50" charset="-128"/>
                <a:ea typeface="Meiryo UI" panose="020B0604030504040204" pitchFamily="50" charset="-128"/>
              </a:rPr>
              <a:t>、</a:t>
            </a:r>
            <a:r>
              <a:rPr lang="ja-JP" altLang="en-US" sz="1050" b="1" u="sng" dirty="0">
                <a:latin typeface="Meiryo UI" panose="020B0604030504040204" pitchFamily="50" charset="-128"/>
                <a:ea typeface="Meiryo UI" panose="020B0604030504040204" pitchFamily="50" charset="-128"/>
              </a:rPr>
              <a:t>全てのいのちの共生</a:t>
            </a:r>
            <a:r>
              <a:rPr lang="ja-JP" altLang="en-US" sz="1050" u="sng" dirty="0">
                <a:latin typeface="Meiryo UI" panose="020B0604030504040204" pitchFamily="50" charset="-128"/>
                <a:ea typeface="Meiryo UI" panose="020B0604030504040204" pitchFamily="50" charset="-128"/>
              </a:rPr>
              <a:t>、</a:t>
            </a:r>
            <a:r>
              <a:rPr lang="ja-JP" altLang="en-US" sz="1050" b="1" u="sng" dirty="0">
                <a:latin typeface="Meiryo UI" panose="020B0604030504040204" pitchFamily="50" charset="-128"/>
                <a:ea typeface="Meiryo UI" panose="020B0604030504040204" pitchFamily="50" charset="-128"/>
              </a:rPr>
              <a:t>健康で安心な暮らし</a:t>
            </a:r>
            <a:r>
              <a:rPr lang="ja-JP" altLang="en-US" sz="1050" u="sng" dirty="0">
                <a:latin typeface="Meiryo UI" panose="020B0604030504040204" pitchFamily="50" charset="-128"/>
                <a:ea typeface="Meiryo UI" panose="020B0604030504040204" pitchFamily="50" charset="-128"/>
              </a:rPr>
              <a:t>、</a:t>
            </a:r>
            <a:r>
              <a:rPr lang="ja-JP" altLang="en-US" sz="1050" b="1" u="sng" dirty="0">
                <a:latin typeface="Meiryo UI" panose="020B0604030504040204" pitchFamily="50" charset="-128"/>
                <a:ea typeface="Meiryo UI" panose="020B0604030504040204" pitchFamily="50" charset="-128"/>
              </a:rPr>
              <a:t>魅力と活力ある快適な地域づくり</a:t>
            </a:r>
            <a:endParaRPr lang="en-US" altLang="ja-JP" sz="1050" u="sng" dirty="0">
              <a:latin typeface="Meiryo UI" panose="020B0604030504040204" pitchFamily="50" charset="-128"/>
              <a:ea typeface="Meiryo UI" panose="020B0604030504040204" pitchFamily="50" charset="-128"/>
            </a:endParaRPr>
          </a:p>
        </p:txBody>
      </p:sp>
      <p:graphicFrame>
        <p:nvGraphicFramePr>
          <p:cNvPr id="53" name="表 16">
            <a:extLst>
              <a:ext uri="{FF2B5EF4-FFF2-40B4-BE49-F238E27FC236}">
                <a16:creationId xmlns:a16="http://schemas.microsoft.com/office/drawing/2014/main" id="{9C27FF3E-C3AA-4BAD-8186-CA1BDA4B9CCD}"/>
              </a:ext>
            </a:extLst>
          </p:cNvPr>
          <p:cNvGraphicFramePr>
            <a:graphicFrameLocks noGrp="1"/>
          </p:cNvGraphicFramePr>
          <p:nvPr>
            <p:extLst>
              <p:ext uri="{D42A27DB-BD31-4B8C-83A1-F6EECF244321}">
                <p14:modId xmlns:p14="http://schemas.microsoft.com/office/powerpoint/2010/main" val="2463997564"/>
              </p:ext>
            </p:extLst>
          </p:nvPr>
        </p:nvGraphicFramePr>
        <p:xfrm>
          <a:off x="4492059" y="4741879"/>
          <a:ext cx="8136000" cy="1508760"/>
        </p:xfrm>
        <a:graphic>
          <a:graphicData uri="http://schemas.openxmlformats.org/drawingml/2006/table">
            <a:tbl>
              <a:tblPr firstRow="1" bandRow="1">
                <a:tableStyleId>{1FECB4D8-DB02-4DC6-A0A2-4F2EBAE1DC90}</a:tableStyleId>
              </a:tblPr>
              <a:tblGrid>
                <a:gridCol w="2196000">
                  <a:extLst>
                    <a:ext uri="{9D8B030D-6E8A-4147-A177-3AD203B41FA5}">
                      <a16:colId xmlns:a16="http://schemas.microsoft.com/office/drawing/2014/main" val="3740535956"/>
                    </a:ext>
                  </a:extLst>
                </a:gridCol>
                <a:gridCol w="5940000">
                  <a:extLst>
                    <a:ext uri="{9D8B030D-6E8A-4147-A177-3AD203B41FA5}">
                      <a16:colId xmlns:a16="http://schemas.microsoft.com/office/drawing/2014/main" val="1251947871"/>
                    </a:ext>
                  </a:extLst>
                </a:gridCol>
              </a:tblGrid>
              <a:tr h="0">
                <a:tc>
                  <a:txBody>
                    <a:bodyPr/>
                    <a:lstStyle/>
                    <a:p>
                      <a:pPr algn="ctr">
                        <a:lnSpc>
                          <a:spcPct val="100000"/>
                        </a:lnSpc>
                      </a:pPr>
                      <a:r>
                        <a:rPr kumimoji="1" lang="ja-JP" altLang="en-US" sz="1050" dirty="0">
                          <a:latin typeface="Meiryo UI" panose="020B0604030504040204" pitchFamily="50" charset="-128"/>
                          <a:ea typeface="Meiryo UI" panose="020B0604030504040204" pitchFamily="50" charset="-128"/>
                        </a:rPr>
                        <a:t>分野</a:t>
                      </a:r>
                    </a:p>
                  </a:txBody>
                  <a:tcPr anchor="ctr"/>
                </a:tc>
                <a:tc>
                  <a:txBody>
                    <a:bodyPr/>
                    <a:lstStyle/>
                    <a:p>
                      <a:pPr algn="ctr">
                        <a:lnSpc>
                          <a:spcPct val="100000"/>
                        </a:lnSpc>
                      </a:pPr>
                      <a:r>
                        <a:rPr kumimoji="1" lang="ja-JP" altLang="en-US" sz="1050" dirty="0">
                          <a:latin typeface="Meiryo UI" panose="020B0604030504040204" pitchFamily="50" charset="-128"/>
                          <a:ea typeface="Meiryo UI" panose="020B0604030504040204" pitchFamily="50" charset="-128"/>
                        </a:rPr>
                        <a:t>計画名</a:t>
                      </a:r>
                    </a:p>
                  </a:txBody>
                  <a:tcPr anchor="ctr"/>
                </a:tc>
                <a:extLst>
                  <a:ext uri="{0D108BD9-81ED-4DB2-BD59-A6C34878D82A}">
                    <a16:rowId xmlns:a16="http://schemas.microsoft.com/office/drawing/2014/main" val="1527477649"/>
                  </a:ext>
                </a:extLst>
              </a:tr>
              <a:tr h="0">
                <a:tc>
                  <a:txBody>
                    <a:bodyPr/>
                    <a:lstStyle/>
                    <a:p>
                      <a:pPr algn="ctr">
                        <a:lnSpc>
                          <a:spcPct val="100000"/>
                        </a:lnSpc>
                      </a:pPr>
                      <a:r>
                        <a:rPr kumimoji="1" lang="ja-JP" altLang="en-US" sz="1050" dirty="0">
                          <a:latin typeface="Meiryo UI" panose="020B0604030504040204" pitchFamily="50" charset="-128"/>
                          <a:ea typeface="Meiryo UI" panose="020B0604030504040204" pitchFamily="50" charset="-128"/>
                        </a:rPr>
                        <a:t>脱炭素・省エネルギー分野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地球温暖化対策実行計画（区域施策編）</a:t>
                      </a:r>
                      <a:r>
                        <a:rPr kumimoji="1" lang="en-US" altLang="ja-JP" sz="1050" dirty="0">
                          <a:latin typeface="Meiryo UI" panose="020B0604030504040204" pitchFamily="50" charset="-128"/>
                          <a:ea typeface="Meiryo UI" panose="020B0604030504040204" pitchFamily="50" charset="-128"/>
                        </a:rPr>
                        <a:t>(R3.3)</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50281444"/>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資源循環分野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循環型社会推進計画 </a:t>
                      </a:r>
                      <a:r>
                        <a:rPr kumimoji="1" lang="en-US" altLang="ja-JP" sz="1050" dirty="0">
                          <a:latin typeface="Meiryo UI" panose="020B0604030504040204" pitchFamily="50" charset="-128"/>
                          <a:ea typeface="Meiryo UI" panose="020B0604030504040204" pitchFamily="50" charset="-128"/>
                        </a:rPr>
                        <a:t>(R3.3)</a:t>
                      </a:r>
                      <a:r>
                        <a:rPr kumimoji="1" lang="ja-JP" altLang="en-US" sz="1050" dirty="0">
                          <a:latin typeface="Meiryo UI" panose="020B0604030504040204" pitchFamily="50" charset="-128"/>
                          <a:ea typeface="Meiryo UI" panose="020B0604030504040204" pitchFamily="50" charset="-128"/>
                        </a:rPr>
                        <a:t>、食品ロス削減推進計画 </a:t>
                      </a:r>
                      <a:r>
                        <a:rPr kumimoji="1" lang="en-US" altLang="ja-JP" sz="1050" dirty="0">
                          <a:latin typeface="Meiryo UI" panose="020B0604030504040204" pitchFamily="50" charset="-128"/>
                          <a:ea typeface="Meiryo UI" panose="020B0604030504040204" pitchFamily="50" charset="-128"/>
                        </a:rPr>
                        <a:t>(R3.3)</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63407126"/>
                  </a:ext>
                </a:extLst>
              </a:tr>
              <a:tr h="0">
                <a:tc>
                  <a:txBody>
                    <a:bodyPr/>
                    <a:lstStyle/>
                    <a:p>
                      <a:pPr algn="ctr">
                        <a:lnSpc>
                          <a:spcPct val="100000"/>
                        </a:lnSpc>
                      </a:pPr>
                      <a:r>
                        <a:rPr kumimoji="1" lang="ja-JP" altLang="en-US" sz="1050" dirty="0">
                          <a:latin typeface="Meiryo UI" panose="020B0604030504040204" pitchFamily="50" charset="-128"/>
                          <a:ea typeface="Meiryo UI" panose="020B0604030504040204" pitchFamily="50" charset="-128"/>
                        </a:rPr>
                        <a:t>全てのいのちの共生分野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生物多様性地域戦略 </a:t>
                      </a:r>
                      <a:r>
                        <a:rPr kumimoji="1" lang="en-US" altLang="ja-JP" sz="1050" dirty="0">
                          <a:latin typeface="Meiryo UI" panose="020B0604030504040204" pitchFamily="50" charset="-128"/>
                          <a:ea typeface="Meiryo UI" panose="020B0604030504040204" pitchFamily="50" charset="-128"/>
                        </a:rPr>
                        <a:t>(R4.3)</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98559378"/>
                  </a:ext>
                </a:extLst>
              </a:tr>
              <a:tr h="0">
                <a:tc>
                  <a:txBody>
                    <a:bodyPr/>
                    <a:lstStyle/>
                    <a:p>
                      <a:pPr algn="ctr">
                        <a:lnSpc>
                          <a:spcPct val="100000"/>
                        </a:lnSpc>
                      </a:pPr>
                      <a:r>
                        <a:rPr kumimoji="1" lang="ja-JP" altLang="en-US" sz="1050" dirty="0">
                          <a:latin typeface="Meiryo UI" panose="020B0604030504040204" pitchFamily="50" charset="-128"/>
                          <a:ea typeface="Meiryo UI" panose="020B0604030504040204" pitchFamily="50" charset="-128"/>
                        </a:rPr>
                        <a:t>健康で安全な暮らし分野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海ごみゼロプラン（海岸漂着物等対策推進地域計画）</a:t>
                      </a:r>
                      <a:r>
                        <a:rPr kumimoji="1" lang="en-US" altLang="ja-JP" sz="1050" dirty="0">
                          <a:latin typeface="Meiryo UI" panose="020B0604030504040204" pitchFamily="50" charset="-128"/>
                          <a:ea typeface="Meiryo UI" panose="020B0604030504040204" pitchFamily="50" charset="-128"/>
                        </a:rPr>
                        <a:t>(R3.3)</a:t>
                      </a:r>
                      <a:r>
                        <a:rPr kumimoji="1" lang="ja-JP" altLang="en-US" sz="1050" dirty="0">
                          <a:latin typeface="Meiryo UI" panose="020B0604030504040204" pitchFamily="50" charset="-128"/>
                          <a:ea typeface="Meiryo UI" panose="020B0604030504040204" pitchFamily="50" charset="-128"/>
                        </a:rPr>
                        <a:t>、生活環境保全目標 </a:t>
                      </a:r>
                      <a:r>
                        <a:rPr kumimoji="1" lang="en-US" altLang="ja-JP" sz="1050" dirty="0">
                          <a:latin typeface="Meiryo UI" panose="020B0604030504040204" pitchFamily="50" charset="-128"/>
                          <a:ea typeface="Meiryo UI" panose="020B0604030504040204" pitchFamily="50" charset="-128"/>
                        </a:rPr>
                        <a:t>(R3.3)</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2540065"/>
                  </a:ext>
                </a:extLst>
              </a:tr>
              <a:tr h="0">
                <a:tc>
                  <a:txBody>
                    <a:bodyPr/>
                    <a:lstStyle/>
                    <a:p>
                      <a:pPr algn="ctr">
                        <a:lnSpc>
                          <a:spcPct val="100000"/>
                        </a:lnSpc>
                      </a:pPr>
                      <a:r>
                        <a:rPr kumimoji="1" lang="ja-JP" altLang="en-US" sz="1050" dirty="0">
                          <a:latin typeface="Meiryo UI" panose="020B0604030504040204" pitchFamily="50" charset="-128"/>
                          <a:ea typeface="Meiryo UI" panose="020B0604030504040204" pitchFamily="50" charset="-128"/>
                        </a:rPr>
                        <a:t>魅力と活力ある快適な地域づくり分野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環境教育等行動計画 </a:t>
                      </a:r>
                      <a:r>
                        <a:rPr kumimoji="1" lang="en-US" altLang="ja-JP" sz="1050" dirty="0">
                          <a:latin typeface="Meiryo UI" panose="020B0604030504040204" pitchFamily="50" charset="-128"/>
                          <a:ea typeface="Meiryo UI" panose="020B0604030504040204" pitchFamily="50" charset="-128"/>
                        </a:rPr>
                        <a:t>(R6.3)</a:t>
                      </a: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みどりの大阪推進計画 </a:t>
                      </a:r>
                      <a:r>
                        <a:rPr kumimoji="1" lang="en-US" altLang="ja-JP" sz="1050" dirty="0">
                          <a:latin typeface="Meiryo UI" panose="020B0604030504040204" pitchFamily="50" charset="-128"/>
                          <a:ea typeface="Meiryo UI" panose="020B0604030504040204" pitchFamily="50" charset="-128"/>
                        </a:rPr>
                        <a:t>(H21.3)､</a:t>
                      </a:r>
                      <a:r>
                        <a:rPr kumimoji="1" lang="ja-JP" altLang="en-US" sz="1050" dirty="0">
                          <a:latin typeface="Meiryo UI" panose="020B0604030504040204" pitchFamily="50" charset="-128"/>
                          <a:ea typeface="Meiryo UI" panose="020B0604030504040204" pitchFamily="50" charset="-128"/>
                        </a:rPr>
                        <a:t>ヒートアイランド対策推進計画 </a:t>
                      </a:r>
                      <a:r>
                        <a:rPr kumimoji="1" lang="en-US" altLang="ja-JP" sz="1050" dirty="0">
                          <a:latin typeface="Meiryo UI" panose="020B0604030504040204" pitchFamily="50" charset="-128"/>
                          <a:ea typeface="Meiryo UI" panose="020B0604030504040204" pitchFamily="50" charset="-128"/>
                        </a:rPr>
                        <a:t>(H27.3)</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61116635"/>
                  </a:ext>
                </a:extLst>
              </a:tr>
            </a:tbl>
          </a:graphicData>
        </a:graphic>
      </p:graphicFrame>
      <p:sp>
        <p:nvSpPr>
          <p:cNvPr id="37" name="正方形/長方形 36">
            <a:extLst>
              <a:ext uri="{FF2B5EF4-FFF2-40B4-BE49-F238E27FC236}">
                <a16:creationId xmlns:a16="http://schemas.microsoft.com/office/drawing/2014/main" id="{F0EA44EC-461E-44A8-AD41-8ACD35509EEF}"/>
              </a:ext>
            </a:extLst>
          </p:cNvPr>
          <p:cNvSpPr/>
          <p:nvPr/>
        </p:nvSpPr>
        <p:spPr>
          <a:xfrm>
            <a:off x="4744400" y="1531810"/>
            <a:ext cx="7417040" cy="46166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めざすべき将来像</a:t>
            </a:r>
            <a:r>
              <a:rPr kumimoji="1" lang="en-US" altLang="ja-JP" sz="1200" b="1"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2050</a:t>
            </a:r>
            <a:r>
              <a:rPr kumimoji="1" lang="ja-JP" altLang="en-US" sz="1200" dirty="0">
                <a:latin typeface="Meiryo UI" panose="020B0604030504040204" pitchFamily="50" charset="-128"/>
                <a:ea typeface="Meiryo UI" panose="020B0604030504040204" pitchFamily="50" charset="-128"/>
              </a:rPr>
              <a:t>年）</a:t>
            </a:r>
            <a:r>
              <a:rPr lang="ja-JP" altLang="ja-JP" sz="1200" dirty="0">
                <a:latin typeface="Meiryo UI" panose="020B0604030504040204" pitchFamily="50" charset="-128"/>
                <a:ea typeface="Meiryo UI" panose="020B0604030504040204" pitchFamily="50" charset="-128"/>
              </a:rPr>
              <a:t>大阪から世界へ、現在から未来へ</a:t>
            </a: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府民がつくる暮らしやすい持続可能な社会</a:t>
            </a:r>
            <a:endParaRPr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2030</a:t>
            </a:r>
            <a:r>
              <a:rPr kumimoji="1" lang="ja-JP" altLang="en-US" sz="1200" dirty="0">
                <a:latin typeface="Meiryo UI" panose="020B0604030504040204" pitchFamily="50" charset="-128"/>
                <a:ea typeface="Meiryo UI" panose="020B0604030504040204" pitchFamily="50" charset="-128"/>
              </a:rPr>
              <a:t>年）</a:t>
            </a:r>
            <a:r>
              <a:rPr lang="ja-JP" altLang="ja-JP" sz="1200" dirty="0">
                <a:latin typeface="Meiryo UI" panose="020B0604030504040204" pitchFamily="50" charset="-128"/>
                <a:ea typeface="Meiryo UI" panose="020B0604030504040204" pitchFamily="50" charset="-128"/>
              </a:rPr>
              <a:t>いのち輝く</a:t>
            </a:r>
            <a:r>
              <a:rPr lang="en-US" altLang="ja-JP" sz="1200" dirty="0">
                <a:latin typeface="Meiryo UI" panose="020B0604030504040204" pitchFamily="50" charset="-128"/>
                <a:ea typeface="Meiryo UI" panose="020B0604030504040204" pitchFamily="50" charset="-128"/>
              </a:rPr>
              <a:t>SDGs</a:t>
            </a:r>
            <a:r>
              <a:rPr lang="ja-JP" altLang="ja-JP" sz="1200" dirty="0">
                <a:latin typeface="Meiryo UI" panose="020B0604030504040204" pitchFamily="50" charset="-128"/>
                <a:ea typeface="Meiryo UI" panose="020B0604030504040204" pitchFamily="50" charset="-128"/>
              </a:rPr>
              <a:t>先進都市・大阪　―環境施策を通じてー </a:t>
            </a:r>
            <a:endParaRPr kumimoji="1" lang="en-US" altLang="ja-JP" sz="1200" dirty="0">
              <a:latin typeface="Meiryo UI" panose="020B0604030504040204" pitchFamily="50" charset="-128"/>
              <a:ea typeface="Meiryo UI" panose="020B0604030504040204" pitchFamily="50" charset="-128"/>
            </a:endParaRPr>
          </a:p>
        </p:txBody>
      </p:sp>
      <p:grpSp>
        <p:nvGrpSpPr>
          <p:cNvPr id="38" name="グループ化 37">
            <a:extLst>
              <a:ext uri="{FF2B5EF4-FFF2-40B4-BE49-F238E27FC236}">
                <a16:creationId xmlns:a16="http://schemas.microsoft.com/office/drawing/2014/main" id="{AED6584D-6D92-44B9-B17B-2A8D87850CAA}"/>
              </a:ext>
            </a:extLst>
          </p:cNvPr>
          <p:cNvGrpSpPr/>
          <p:nvPr/>
        </p:nvGrpSpPr>
        <p:grpSpPr>
          <a:xfrm>
            <a:off x="5660480" y="54761"/>
            <a:ext cx="5694727" cy="434864"/>
            <a:chOff x="4063432" y="706150"/>
            <a:chExt cx="5283250" cy="398778"/>
          </a:xfrm>
        </p:grpSpPr>
        <p:pic>
          <p:nvPicPr>
            <p:cNvPr id="39" name="図 11" descr="http://www.unic.or.jp/files/sdg_icon_08_ja-290x290.png">
              <a:extLst>
                <a:ext uri="{FF2B5EF4-FFF2-40B4-BE49-F238E27FC236}">
                  <a16:creationId xmlns:a16="http://schemas.microsoft.com/office/drawing/2014/main" id="{E0B7F08D-ADA8-45B1-8999-742B3E62B33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285" y="7063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39">
              <a:extLst>
                <a:ext uri="{FF2B5EF4-FFF2-40B4-BE49-F238E27FC236}">
                  <a16:creationId xmlns:a16="http://schemas.microsoft.com/office/drawing/2014/main" id="{992FF2D5-7C7C-4E82-877E-4E89F228217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37896" y="709922"/>
              <a:ext cx="408786" cy="394742"/>
            </a:xfrm>
            <a:prstGeom prst="rect">
              <a:avLst/>
            </a:prstGeom>
          </p:spPr>
        </p:pic>
        <p:pic>
          <p:nvPicPr>
            <p:cNvPr id="41" name="図 5">
              <a:extLst>
                <a:ext uri="{FF2B5EF4-FFF2-40B4-BE49-F238E27FC236}">
                  <a16:creationId xmlns:a16="http://schemas.microsoft.com/office/drawing/2014/main" id="{F8766F78-4C02-4908-B54C-71131C771CC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63432" y="706461"/>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14">
              <a:extLst>
                <a:ext uri="{FF2B5EF4-FFF2-40B4-BE49-F238E27FC236}">
                  <a16:creationId xmlns:a16="http://schemas.microsoft.com/office/drawing/2014/main" id="{209F5C43-5072-41C0-9F83-9B8CB1BBA31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68569" y="7061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17">
              <a:extLst>
                <a:ext uri="{FF2B5EF4-FFF2-40B4-BE49-F238E27FC236}">
                  <a16:creationId xmlns:a16="http://schemas.microsoft.com/office/drawing/2014/main" id="{95E839B8-E1EF-46C8-B202-20ADF891A0F9}"/>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83203" y="7063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図 34">
              <a:extLst>
                <a:ext uri="{FF2B5EF4-FFF2-40B4-BE49-F238E27FC236}">
                  <a16:creationId xmlns:a16="http://schemas.microsoft.com/office/drawing/2014/main" id="{8754DEE4-D6D5-4B3C-A939-919B6F64227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690437" y="706350"/>
              <a:ext cx="407672"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図 24">
              <a:extLst>
                <a:ext uri="{FF2B5EF4-FFF2-40B4-BE49-F238E27FC236}">
                  <a16:creationId xmlns:a16="http://schemas.microsoft.com/office/drawing/2014/main" id="{E1443A0D-C532-4A94-A56D-A998A0E0801D}"/>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503518" y="7063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図 25">
              <a:extLst>
                <a:ext uri="{FF2B5EF4-FFF2-40B4-BE49-F238E27FC236}">
                  <a16:creationId xmlns:a16="http://schemas.microsoft.com/office/drawing/2014/main" id="{B7FEEAC3-4F24-4303-A9A6-EE9107A8135E}"/>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903823" y="709922"/>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図 1">
              <a:extLst>
                <a:ext uri="{FF2B5EF4-FFF2-40B4-BE49-F238E27FC236}">
                  <a16:creationId xmlns:a16="http://schemas.microsoft.com/office/drawing/2014/main" id="{30E03DD2-8FE9-49AF-8A93-07A9076620BE}"/>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310915" y="709922"/>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図 28">
              <a:extLst>
                <a:ext uri="{FF2B5EF4-FFF2-40B4-BE49-F238E27FC236}">
                  <a16:creationId xmlns:a16="http://schemas.microsoft.com/office/drawing/2014/main" id="{01A5104B-C5A7-4A65-9048-C7F512355C1F}"/>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718008" y="709922"/>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図 32">
              <a:extLst>
                <a:ext uri="{FF2B5EF4-FFF2-40B4-BE49-F238E27FC236}">
                  <a16:creationId xmlns:a16="http://schemas.microsoft.com/office/drawing/2014/main" id="{3BE90AAE-EB97-4014-8A09-DE78C65475DE}"/>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25100" y="709922"/>
              <a:ext cx="407672"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図 13">
              <a:extLst>
                <a:ext uri="{FF2B5EF4-FFF2-40B4-BE49-F238E27FC236}">
                  <a16:creationId xmlns:a16="http://schemas.microsoft.com/office/drawing/2014/main" id="{1A219458-7103-45FF-95BA-FBADBB9DF7E5}"/>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530805" y="709922"/>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図 56">
              <a:extLst>
                <a:ext uri="{FF2B5EF4-FFF2-40B4-BE49-F238E27FC236}">
                  <a16:creationId xmlns:a16="http://schemas.microsoft.com/office/drawing/2014/main" id="{C097D1B0-7902-45D9-821E-9F9C1BBAB124}"/>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876241" y="706350"/>
              <a:ext cx="408786" cy="394742"/>
            </a:xfrm>
            <a:prstGeom prst="rect">
              <a:avLst/>
            </a:prstGeom>
          </p:spPr>
        </p:pic>
      </p:grpSp>
      <p:sp>
        <p:nvSpPr>
          <p:cNvPr id="80" name="角丸四角形 75">
            <a:extLst>
              <a:ext uri="{FF2B5EF4-FFF2-40B4-BE49-F238E27FC236}">
                <a16:creationId xmlns:a16="http://schemas.microsoft.com/office/drawing/2014/main" id="{9486A3D8-C5D6-4125-B955-52965AF9593C}"/>
              </a:ext>
            </a:extLst>
          </p:cNvPr>
          <p:cNvSpPr/>
          <p:nvPr/>
        </p:nvSpPr>
        <p:spPr>
          <a:xfrm>
            <a:off x="4369190" y="989810"/>
            <a:ext cx="1080000" cy="252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1200" b="1" kern="0" dirty="0">
                <a:solidFill>
                  <a:prstClr val="white"/>
                </a:solidFill>
                <a:latin typeface="Meiryo UI" pitchFamily="50" charset="-128"/>
                <a:ea typeface="Meiryo UI" pitchFamily="50" charset="-128"/>
                <a:cs typeface="Meiryo UI" pitchFamily="50" charset="-128"/>
              </a:rPr>
              <a:t>現行計画</a:t>
            </a:r>
          </a:p>
        </p:txBody>
      </p:sp>
      <p:sp>
        <p:nvSpPr>
          <p:cNvPr id="81" name="角丸四角形 75">
            <a:extLst>
              <a:ext uri="{FF2B5EF4-FFF2-40B4-BE49-F238E27FC236}">
                <a16:creationId xmlns:a16="http://schemas.microsoft.com/office/drawing/2014/main" id="{4872D934-CFE3-4756-A295-909813890D82}"/>
              </a:ext>
            </a:extLst>
          </p:cNvPr>
          <p:cNvSpPr/>
          <p:nvPr/>
        </p:nvSpPr>
        <p:spPr>
          <a:xfrm>
            <a:off x="4407131" y="4224536"/>
            <a:ext cx="1440000" cy="252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1200" b="1" kern="0" dirty="0">
                <a:solidFill>
                  <a:prstClr val="white"/>
                </a:solidFill>
                <a:latin typeface="Meiryo UI" pitchFamily="50" charset="-128"/>
                <a:ea typeface="Meiryo UI" pitchFamily="50" charset="-128"/>
                <a:cs typeface="Meiryo UI" pitchFamily="50" charset="-128"/>
              </a:rPr>
              <a:t>計画の進捗管理</a:t>
            </a:r>
          </a:p>
        </p:txBody>
      </p:sp>
      <p:graphicFrame>
        <p:nvGraphicFramePr>
          <p:cNvPr id="3" name="表 2">
            <a:extLst>
              <a:ext uri="{FF2B5EF4-FFF2-40B4-BE49-F238E27FC236}">
                <a16:creationId xmlns:a16="http://schemas.microsoft.com/office/drawing/2014/main" id="{F5FA1050-A27B-4719-97CE-665AAD13442D}"/>
              </a:ext>
            </a:extLst>
          </p:cNvPr>
          <p:cNvGraphicFramePr>
            <a:graphicFrameLocks noGrp="1"/>
          </p:cNvGraphicFramePr>
          <p:nvPr>
            <p:extLst>
              <p:ext uri="{D42A27DB-BD31-4B8C-83A1-F6EECF244321}">
                <p14:modId xmlns:p14="http://schemas.microsoft.com/office/powerpoint/2010/main" val="1814478293"/>
              </p:ext>
            </p:extLst>
          </p:nvPr>
        </p:nvGraphicFramePr>
        <p:xfrm>
          <a:off x="4491274" y="6535078"/>
          <a:ext cx="7992000" cy="864000"/>
        </p:xfrm>
        <a:graphic>
          <a:graphicData uri="http://schemas.openxmlformats.org/drawingml/2006/table">
            <a:tbl>
              <a:tblPr firstRow="1" firstCol="1" bandRow="1">
                <a:tableStyleId>{F5AB1C69-6EDB-4FF4-983F-18BD219EF322}</a:tableStyleId>
              </a:tblPr>
              <a:tblGrid>
                <a:gridCol w="600832">
                  <a:extLst>
                    <a:ext uri="{9D8B030D-6E8A-4147-A177-3AD203B41FA5}">
                      <a16:colId xmlns:a16="http://schemas.microsoft.com/office/drawing/2014/main" val="2368827136"/>
                    </a:ext>
                  </a:extLst>
                </a:gridCol>
                <a:gridCol w="1825137">
                  <a:extLst>
                    <a:ext uri="{9D8B030D-6E8A-4147-A177-3AD203B41FA5}">
                      <a16:colId xmlns:a16="http://schemas.microsoft.com/office/drawing/2014/main" val="744496752"/>
                    </a:ext>
                  </a:extLst>
                </a:gridCol>
                <a:gridCol w="1119377">
                  <a:extLst>
                    <a:ext uri="{9D8B030D-6E8A-4147-A177-3AD203B41FA5}">
                      <a16:colId xmlns:a16="http://schemas.microsoft.com/office/drawing/2014/main" val="1827687677"/>
                    </a:ext>
                  </a:extLst>
                </a:gridCol>
                <a:gridCol w="1255388">
                  <a:extLst>
                    <a:ext uri="{9D8B030D-6E8A-4147-A177-3AD203B41FA5}">
                      <a16:colId xmlns:a16="http://schemas.microsoft.com/office/drawing/2014/main" val="2112962778"/>
                    </a:ext>
                  </a:extLst>
                </a:gridCol>
                <a:gridCol w="1912256">
                  <a:extLst>
                    <a:ext uri="{9D8B030D-6E8A-4147-A177-3AD203B41FA5}">
                      <a16:colId xmlns:a16="http://schemas.microsoft.com/office/drawing/2014/main" val="4238419498"/>
                    </a:ext>
                  </a:extLst>
                </a:gridCol>
                <a:gridCol w="1279010">
                  <a:extLst>
                    <a:ext uri="{9D8B030D-6E8A-4147-A177-3AD203B41FA5}">
                      <a16:colId xmlns:a16="http://schemas.microsoft.com/office/drawing/2014/main" val="3018340806"/>
                    </a:ext>
                  </a:extLst>
                </a:gridCol>
              </a:tblGrid>
              <a:tr h="288000">
                <a:tc rowSpan="2">
                  <a:txBody>
                    <a:bodyPr/>
                    <a:lstStyle/>
                    <a:p>
                      <a:pPr algn="ctr">
                        <a:lnSpc>
                          <a:spcPts val="1700"/>
                        </a:lnSpc>
                      </a:pPr>
                      <a:r>
                        <a:rPr lang="ja-JP" sz="1050" kern="100" dirty="0">
                          <a:effectLst/>
                          <a:latin typeface="Meiryo UI" panose="020B0604030504040204" pitchFamily="50" charset="-128"/>
                          <a:ea typeface="Meiryo UI" panose="020B0604030504040204" pitchFamily="50" charset="-128"/>
                        </a:rPr>
                        <a:t>施策数</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rowSpan="2">
                  <a:txBody>
                    <a:bodyPr/>
                    <a:lstStyle/>
                    <a:p>
                      <a:pPr algn="ctr">
                        <a:lnSpc>
                          <a:spcPts val="1300"/>
                        </a:lnSpc>
                      </a:pPr>
                      <a:r>
                        <a:rPr lang="ja-JP" sz="1050" kern="100" dirty="0">
                          <a:effectLst/>
                          <a:latin typeface="Meiryo UI" panose="020B0604030504040204" pitchFamily="50" charset="-128"/>
                          <a:ea typeface="Meiryo UI" panose="020B0604030504040204" pitchFamily="50" charset="-128"/>
                        </a:rPr>
                        <a:t>中長期的かつ世界的な視野</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gridSpan="4">
                  <a:txBody>
                    <a:bodyPr/>
                    <a:lstStyle/>
                    <a:p>
                      <a:pPr algn="ctr">
                        <a:lnSpc>
                          <a:spcPts val="1700"/>
                        </a:lnSpc>
                      </a:pPr>
                      <a:r>
                        <a:rPr lang="ja-JP" sz="1050" kern="100" dirty="0">
                          <a:effectLst/>
                          <a:latin typeface="Meiryo UI" panose="020B0604030504040204" pitchFamily="50" charset="-128"/>
                          <a:ea typeface="Meiryo UI" panose="020B0604030504040204" pitchFamily="50" charset="-128"/>
                        </a:rPr>
                        <a:t>環境・社会・経済の統合的向上に資する４つの観点</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6921916"/>
                  </a:ext>
                </a:extLst>
              </a:tr>
              <a:tr h="288000">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spcAft>
                          <a:spcPts val="0"/>
                        </a:spcAft>
                      </a:pPr>
                      <a:r>
                        <a:rPr lang="ja-JP" sz="1050" kern="100" dirty="0">
                          <a:effectLst/>
                          <a:latin typeface="Meiryo UI" panose="020B0604030504040204" pitchFamily="50" charset="-128"/>
                          <a:ea typeface="Meiryo UI" panose="020B0604030504040204" pitchFamily="50" charset="-128"/>
                        </a:rPr>
                        <a:t>外部性の内部化</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sz="1050" kern="100" dirty="0">
                          <a:effectLst/>
                          <a:latin typeface="Meiryo UI" panose="020B0604030504040204" pitchFamily="50" charset="-128"/>
                          <a:ea typeface="Meiryo UI" panose="020B0604030504040204" pitchFamily="50" charset="-128"/>
                        </a:rPr>
                        <a:t>環境効率性の向上</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sz="1050" kern="100" dirty="0">
                          <a:effectLst/>
                          <a:latin typeface="Meiryo UI" panose="020B0604030504040204" pitchFamily="50" charset="-128"/>
                          <a:ea typeface="Meiryo UI" panose="020B0604030504040204" pitchFamily="50" charset="-128"/>
                        </a:rPr>
                        <a:t>環境リスク・移行リスクへの対応</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sz="1050" kern="100" dirty="0">
                          <a:effectLst/>
                          <a:latin typeface="Meiryo UI" panose="020B0604030504040204" pitchFamily="50" charset="-128"/>
                          <a:ea typeface="Meiryo UI" panose="020B0604030504040204" pitchFamily="50" charset="-128"/>
                        </a:rPr>
                        <a:t>自然資本の強化</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7822561"/>
                  </a:ext>
                </a:extLst>
              </a:tr>
              <a:tr h="288000">
                <a:tc>
                  <a:txBody>
                    <a:bodyPr/>
                    <a:lstStyle/>
                    <a:p>
                      <a:pPr algn="ctr">
                        <a:lnSpc>
                          <a:spcPts val="1700"/>
                        </a:lnSpc>
                      </a:pPr>
                      <a:r>
                        <a:rPr lang="en-US" sz="1050" b="1" kern="100" dirty="0">
                          <a:effectLst/>
                          <a:latin typeface="Meiryo UI" panose="020B0604030504040204" pitchFamily="50" charset="-128"/>
                          <a:ea typeface="Meiryo UI" panose="020B0604030504040204" pitchFamily="50" charset="-128"/>
                        </a:rPr>
                        <a:t>98</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700"/>
                        </a:lnSpc>
                      </a:pPr>
                      <a:r>
                        <a:rPr lang="en-US" sz="1050" b="1" kern="100" dirty="0">
                          <a:effectLst/>
                          <a:latin typeface="Meiryo UI" panose="020B0604030504040204" pitchFamily="50" charset="-128"/>
                          <a:ea typeface="Meiryo UI" panose="020B0604030504040204" pitchFamily="50" charset="-128"/>
                        </a:rPr>
                        <a:t>77</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700"/>
                        </a:lnSpc>
                      </a:pPr>
                      <a:r>
                        <a:rPr lang="en-US" sz="1050" b="1" kern="100" dirty="0">
                          <a:effectLst/>
                          <a:latin typeface="Meiryo UI" panose="020B0604030504040204" pitchFamily="50" charset="-128"/>
                          <a:ea typeface="Meiryo UI" panose="020B0604030504040204" pitchFamily="50" charset="-128"/>
                        </a:rPr>
                        <a:t>63</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700"/>
                        </a:lnSpc>
                      </a:pPr>
                      <a:r>
                        <a:rPr lang="en-US" sz="1050" b="1" kern="100" dirty="0">
                          <a:effectLst/>
                          <a:latin typeface="Meiryo UI" panose="020B0604030504040204" pitchFamily="50" charset="-128"/>
                          <a:ea typeface="Meiryo UI" panose="020B0604030504040204" pitchFamily="50" charset="-128"/>
                        </a:rPr>
                        <a:t>44</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700"/>
                        </a:lnSpc>
                      </a:pPr>
                      <a:r>
                        <a:rPr lang="en-US" sz="1050" b="1" kern="100" dirty="0">
                          <a:effectLst/>
                          <a:latin typeface="Meiryo UI" panose="020B0604030504040204" pitchFamily="50" charset="-128"/>
                          <a:ea typeface="Meiryo UI" panose="020B0604030504040204" pitchFamily="50" charset="-128"/>
                        </a:rPr>
                        <a:t>72</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700"/>
                        </a:lnSpc>
                      </a:pPr>
                      <a:r>
                        <a:rPr lang="en-US" sz="1050" b="1" kern="100" dirty="0">
                          <a:effectLst/>
                          <a:latin typeface="Meiryo UI" panose="020B0604030504040204" pitchFamily="50" charset="-128"/>
                          <a:ea typeface="Meiryo UI" panose="020B0604030504040204" pitchFamily="50" charset="-128"/>
                        </a:rPr>
                        <a:t>41</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8567831"/>
                  </a:ext>
                </a:extLst>
              </a:tr>
            </a:tbl>
          </a:graphicData>
        </a:graphic>
      </p:graphicFrame>
      <p:sp>
        <p:nvSpPr>
          <p:cNvPr id="85" name="テキスト ボックス 84">
            <a:extLst>
              <a:ext uri="{FF2B5EF4-FFF2-40B4-BE49-F238E27FC236}">
                <a16:creationId xmlns:a16="http://schemas.microsoft.com/office/drawing/2014/main" id="{6E000EE5-D1C4-499D-AC10-286CFD5665AE}"/>
              </a:ext>
            </a:extLst>
          </p:cNvPr>
          <p:cNvSpPr txBox="1"/>
          <p:nvPr/>
        </p:nvSpPr>
        <p:spPr>
          <a:xfrm>
            <a:off x="4399426" y="4495656"/>
            <a:ext cx="2971470" cy="276999"/>
          </a:xfrm>
          <a:prstGeom prst="rect">
            <a:avLst/>
          </a:prstGeom>
          <a:noFill/>
        </p:spPr>
        <p:txBody>
          <a:bodyPr wrap="square">
            <a:spAutoFit/>
          </a:bodyPr>
          <a:lstStyle/>
          <a:p>
            <a:pPr marL="171450" indent="-171450">
              <a:buFont typeface="Wingdings" panose="05000000000000000000" pitchFamily="2" charset="2"/>
              <a:buChar char="Ø"/>
            </a:pPr>
            <a:r>
              <a:rPr lang="ja-JP" altLang="en-US" sz="1200" b="1" dirty="0">
                <a:ea typeface="Meiryo UI" panose="020B0604030504040204" pitchFamily="50" charset="-128"/>
                <a:cs typeface="Times New Roman" panose="02020603050405020304" pitchFamily="18" charset="0"/>
              </a:rPr>
              <a:t>主な個別計画策定状況　　</a:t>
            </a:r>
          </a:p>
        </p:txBody>
      </p:sp>
      <p:sp>
        <p:nvSpPr>
          <p:cNvPr id="89" name="正方形/長方形 88">
            <a:extLst>
              <a:ext uri="{FF2B5EF4-FFF2-40B4-BE49-F238E27FC236}">
                <a16:creationId xmlns:a16="http://schemas.microsoft.com/office/drawing/2014/main" id="{0C82231D-BF58-4768-82D3-FEBF3B18526A}"/>
              </a:ext>
            </a:extLst>
          </p:cNvPr>
          <p:cNvSpPr/>
          <p:nvPr/>
        </p:nvSpPr>
        <p:spPr>
          <a:xfrm>
            <a:off x="4704639" y="2728947"/>
            <a:ext cx="7848000" cy="120032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施策の基本的な方向性</a:t>
            </a:r>
            <a:r>
              <a:rPr kumimoji="1" lang="en-US" altLang="ja-JP" sz="1200" b="1"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（１）中・長期的かつ世界的な視野：府域のみならず世界全体の健全な環境と安定した社会・経済が必要不可欠。</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中・長期的な視点で課題解決に取り組む</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（２）環境・社会・経済の統合的向上：社会の公正性・包摂性・強靭性の向上と、持続的な経済成長の確保</a:t>
            </a:r>
            <a:r>
              <a:rPr lang="ja-JP" altLang="en-US" sz="1200" dirty="0">
                <a:latin typeface="Meiryo UI" panose="020B0604030504040204" pitchFamily="50" charset="-128"/>
                <a:ea typeface="Meiryo UI" panose="020B0604030504040204" pitchFamily="50" charset="-128"/>
              </a:rPr>
              <a:t>が重要</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４つの観点を踏まえて、環境施策を展開</a:t>
            </a:r>
            <a:endParaRPr kumimoji="1"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（外部性の</a:t>
            </a:r>
            <a:r>
              <a:rPr lang="ja-JP" altLang="en-US" sz="1050" dirty="0">
                <a:latin typeface="Meiryo UI" panose="020B0604030504040204" pitchFamily="50" charset="-128"/>
                <a:ea typeface="Meiryo UI" panose="020B0604030504040204" pitchFamily="50" charset="-128"/>
              </a:rPr>
              <a:t>内部化、環境効率性の向上</a:t>
            </a:r>
            <a:r>
              <a:rPr kumimoji="1" lang="ja-JP" altLang="en-US" sz="1050" dirty="0">
                <a:latin typeface="Meiryo UI" panose="020B0604030504040204" pitchFamily="50" charset="-128"/>
                <a:ea typeface="Meiryo UI" panose="020B0604030504040204" pitchFamily="50" charset="-128"/>
              </a:rPr>
              <a:t>、環境リスクと移行リスクへの対応</a:t>
            </a:r>
            <a:r>
              <a:rPr lang="ja-JP" altLang="en-US" sz="1050" dirty="0">
                <a:latin typeface="Meiryo UI" panose="020B0604030504040204" pitchFamily="50" charset="-128"/>
                <a:ea typeface="Meiryo UI" panose="020B0604030504040204" pitchFamily="50" charset="-128"/>
              </a:rPr>
              <a:t>、自然</a:t>
            </a:r>
            <a:r>
              <a:rPr kumimoji="1" lang="ja-JP" altLang="en-US" sz="1050" dirty="0">
                <a:latin typeface="Meiryo UI" panose="020B0604030504040204" pitchFamily="50" charset="-128"/>
                <a:ea typeface="Meiryo UI" panose="020B0604030504040204" pitchFamily="50" charset="-128"/>
              </a:rPr>
              <a:t>資本の強化）</a:t>
            </a:r>
            <a:endParaRPr kumimoji="1" lang="en-US" altLang="ja-JP" sz="1200" dirty="0">
              <a:latin typeface="Meiryo UI" panose="020B0604030504040204" pitchFamily="50" charset="-128"/>
              <a:ea typeface="Meiryo UI" panose="020B0604030504040204" pitchFamily="50" charset="-128"/>
            </a:endParaRPr>
          </a:p>
        </p:txBody>
      </p:sp>
      <p:sp>
        <p:nvSpPr>
          <p:cNvPr id="94" name="テキスト ボックス 93">
            <a:extLst>
              <a:ext uri="{FF2B5EF4-FFF2-40B4-BE49-F238E27FC236}">
                <a16:creationId xmlns:a16="http://schemas.microsoft.com/office/drawing/2014/main" id="{647B6E11-A0A1-4427-B596-3EA80BE2B731}"/>
              </a:ext>
            </a:extLst>
          </p:cNvPr>
          <p:cNvSpPr txBox="1"/>
          <p:nvPr/>
        </p:nvSpPr>
        <p:spPr>
          <a:xfrm>
            <a:off x="4413684" y="6288985"/>
            <a:ext cx="4133675" cy="276999"/>
          </a:xfrm>
          <a:prstGeom prst="rect">
            <a:avLst/>
          </a:prstGeom>
          <a:noFill/>
        </p:spPr>
        <p:txBody>
          <a:bodyPr wrap="square">
            <a:spAutoFit/>
          </a:bodyPr>
          <a:lstStyle/>
          <a:p>
            <a:pPr marL="171450" indent="-171450">
              <a:buFont typeface="Wingdings" panose="05000000000000000000" pitchFamily="2" charset="2"/>
              <a:buChar char="Ø"/>
            </a:pPr>
            <a:r>
              <a:rPr lang="ja-JP" altLang="en-US" sz="1200" b="1" dirty="0">
                <a:ea typeface="Meiryo UI" panose="020B0604030504040204" pitchFamily="50" charset="-128"/>
                <a:cs typeface="Times New Roman" panose="02020603050405020304" pitchFamily="18" charset="0"/>
              </a:rPr>
              <a:t>「施策の基本的な方向性」の反映状況について（</a:t>
            </a:r>
            <a:r>
              <a:rPr lang="en-US" altLang="ja-JP" sz="1200" b="1" dirty="0">
                <a:ea typeface="Meiryo UI" panose="020B0604030504040204" pitchFamily="50" charset="-128"/>
                <a:cs typeface="Times New Roman" panose="02020603050405020304" pitchFamily="18" charset="0"/>
              </a:rPr>
              <a:t>R5</a:t>
            </a:r>
            <a:r>
              <a:rPr lang="ja-JP" altLang="en-US" sz="1200" b="1" dirty="0">
                <a:ea typeface="Meiryo UI" panose="020B0604030504040204" pitchFamily="50" charset="-128"/>
                <a:cs typeface="Times New Roman" panose="02020603050405020304" pitchFamily="18" charset="0"/>
              </a:rPr>
              <a:t>年度）</a:t>
            </a:r>
          </a:p>
        </p:txBody>
      </p:sp>
      <p:sp>
        <p:nvSpPr>
          <p:cNvPr id="59" name="テキスト ボックス 58">
            <a:extLst>
              <a:ext uri="{FF2B5EF4-FFF2-40B4-BE49-F238E27FC236}">
                <a16:creationId xmlns:a16="http://schemas.microsoft.com/office/drawing/2014/main" id="{1ACB78FA-F054-41E5-A0A5-7BF01CEA2273}"/>
              </a:ext>
            </a:extLst>
          </p:cNvPr>
          <p:cNvSpPr txBox="1"/>
          <p:nvPr/>
        </p:nvSpPr>
        <p:spPr>
          <a:xfrm>
            <a:off x="5564285" y="982476"/>
            <a:ext cx="6508799" cy="276999"/>
          </a:xfrm>
          <a:prstGeom prst="rect">
            <a:avLst/>
          </a:prstGeom>
          <a:noFill/>
        </p:spPr>
        <p:txBody>
          <a:bodyPr wrap="square">
            <a:spAutoFit/>
          </a:bodyPr>
          <a:lstStyle/>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計画期間：</a:t>
            </a:r>
            <a:r>
              <a:rPr kumimoji="1" lang="en-US" altLang="ja-JP" sz="1200" dirty="0">
                <a:latin typeface="Meiryo UI" panose="020B0604030504040204" pitchFamily="50" charset="-128"/>
                <a:ea typeface="Meiryo UI" panose="020B0604030504040204" pitchFamily="50" charset="-128"/>
              </a:rPr>
              <a:t>2021</a:t>
            </a:r>
            <a:r>
              <a:rPr kumimoji="1" lang="ja-JP" altLang="en-US" sz="1200" dirty="0">
                <a:latin typeface="Meiryo UI" panose="020B0604030504040204" pitchFamily="50" charset="-128"/>
                <a:ea typeface="Meiryo UI" panose="020B0604030504040204" pitchFamily="50" charset="-128"/>
              </a:rPr>
              <a:t>年度～</a:t>
            </a:r>
            <a:r>
              <a:rPr kumimoji="1" lang="en-US" altLang="ja-JP" sz="1200" dirty="0">
                <a:latin typeface="Meiryo UI" panose="020B0604030504040204" pitchFamily="50" charset="-128"/>
                <a:ea typeface="Meiryo UI" panose="020B0604030504040204" pitchFamily="50" charset="-128"/>
              </a:rPr>
              <a:t>2030</a:t>
            </a:r>
            <a:r>
              <a:rPr kumimoji="1" lang="ja-JP" altLang="en-US" sz="1200" dirty="0">
                <a:latin typeface="Meiryo UI" panose="020B0604030504040204" pitchFamily="50" charset="-128"/>
                <a:ea typeface="Meiryo UI" panose="020B0604030504040204" pitchFamily="50" charset="-128"/>
              </a:rPr>
              <a:t>年度までの</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年間</a:t>
            </a:r>
            <a:endParaRPr lang="en-US" altLang="ja-JP" sz="1200" dirty="0">
              <a:latin typeface="Meiryo UI" panose="020B0604030504040204" pitchFamily="50" charset="-128"/>
              <a:ea typeface="Meiryo UI" panose="020B0604030504040204" pitchFamily="50" charset="-128"/>
            </a:endParaRPr>
          </a:p>
        </p:txBody>
      </p:sp>
      <p:sp>
        <p:nvSpPr>
          <p:cNvPr id="61" name="テキスト ボックス 60">
            <a:extLst>
              <a:ext uri="{FF2B5EF4-FFF2-40B4-BE49-F238E27FC236}">
                <a16:creationId xmlns:a16="http://schemas.microsoft.com/office/drawing/2014/main" id="{30AC213B-B871-4C0B-B198-7FB4FA5EB3B0}"/>
              </a:ext>
            </a:extLst>
          </p:cNvPr>
          <p:cNvSpPr txBox="1"/>
          <p:nvPr/>
        </p:nvSpPr>
        <p:spPr>
          <a:xfrm>
            <a:off x="4421889" y="7436320"/>
            <a:ext cx="8130750" cy="646331"/>
          </a:xfrm>
          <a:prstGeom prst="rect">
            <a:avLst/>
          </a:prstGeom>
          <a:noFill/>
        </p:spPr>
        <p:txBody>
          <a:bodyPr wrap="square">
            <a:spAutoFit/>
          </a:bodyPr>
          <a:lstStyle/>
          <a:p>
            <a:pPr marL="171450" indent="-171450">
              <a:buFont typeface="Wingdings" panose="05000000000000000000" pitchFamily="2" charset="2"/>
              <a:buChar char="l"/>
            </a:pPr>
            <a:r>
              <a:rPr lang="ja-JP" altLang="en-US" sz="1200" dirty="0">
                <a:effectLst/>
                <a:latin typeface="Meiryo UI" panose="020B0604030504040204" pitchFamily="50" charset="-128"/>
                <a:ea typeface="Meiryo UI" panose="020B0604030504040204" pitchFamily="50" charset="-128"/>
                <a:cs typeface="Times New Roman" panose="02020603050405020304" pitchFamily="18" charset="0"/>
              </a:rPr>
              <a:t>令和５年度に講じた施策の進捗状況について、</a:t>
            </a:r>
            <a:r>
              <a:rPr lang="ja-JP" altLang="ja-JP" sz="1200" dirty="0">
                <a:effectLst/>
                <a:latin typeface="Meiryo UI" panose="020B0604030504040204" pitchFamily="50" charset="-128"/>
                <a:ea typeface="Meiryo UI" panose="020B0604030504040204" pitchFamily="50" charset="-128"/>
                <a:cs typeface="Times New Roman" panose="02020603050405020304" pitchFamily="18" charset="0"/>
              </a:rPr>
              <a:t>一部事業については想定以下となったものの、施策事業は概ね順調に実施</a:t>
            </a:r>
            <a:endParaRPr lang="en-US" altLang="ja-JP" sz="1200" dirty="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　　（想定以上：８施策、想定どおり：</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80</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施策、想定以下：</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施策）</a:t>
            </a:r>
            <a:endParaRPr lang="en-US" altLang="ja-JP" sz="1200" dirty="0">
              <a:effectLst/>
              <a:latin typeface="Meiryo UI" panose="020B0604030504040204" pitchFamily="50" charset="-128"/>
              <a:ea typeface="Meiryo UI" panose="020B0604030504040204" pitchFamily="50" charset="-128"/>
              <a:cs typeface="Times New Roman" panose="02020603050405020304" pitchFamily="18" charset="0"/>
            </a:endParaRPr>
          </a:p>
          <a:p>
            <a:pPr marL="171450" indent="-171450">
              <a:buFont typeface="Wingdings" panose="05000000000000000000" pitchFamily="2" charset="2"/>
              <a:buChar char="l"/>
            </a:pPr>
            <a:r>
              <a:rPr lang="ja-JP" altLang="en-US" sz="1200" dirty="0">
                <a:effectLst/>
                <a:latin typeface="Meiryo UI" panose="020B0604030504040204" pitchFamily="50" charset="-128"/>
                <a:ea typeface="Meiryo UI" panose="020B0604030504040204" pitchFamily="50" charset="-128"/>
                <a:cs typeface="Times New Roman" panose="02020603050405020304" pitchFamily="18" charset="0"/>
              </a:rPr>
              <a:t>分野別の進捗状況については、環境審議会の各部会等を活用して、より詳細な進行管理を実施</a:t>
            </a:r>
            <a:endParaRPr lang="ja-JP" altLang="en-US" sz="1200" dirty="0">
              <a:latin typeface="Meiryo UI" panose="020B0604030504040204" pitchFamily="50" charset="-128"/>
              <a:ea typeface="Meiryo UI" panose="020B0604030504040204" pitchFamily="50" charset="-128"/>
            </a:endParaRPr>
          </a:p>
        </p:txBody>
      </p:sp>
      <p:sp>
        <p:nvSpPr>
          <p:cNvPr id="7" name="吹き出し: 角を丸めた四角形 6">
            <a:extLst>
              <a:ext uri="{FF2B5EF4-FFF2-40B4-BE49-F238E27FC236}">
                <a16:creationId xmlns:a16="http://schemas.microsoft.com/office/drawing/2014/main" id="{1496A528-2E29-4330-B254-B9801220F732}"/>
              </a:ext>
            </a:extLst>
          </p:cNvPr>
          <p:cNvSpPr/>
          <p:nvPr/>
        </p:nvSpPr>
        <p:spPr>
          <a:xfrm>
            <a:off x="11066839" y="8711113"/>
            <a:ext cx="1414128" cy="460303"/>
          </a:xfrm>
          <a:prstGeom prst="wedgeRoundRectCallout">
            <a:avLst>
              <a:gd name="adj1" fmla="val -89725"/>
              <a:gd name="adj2" fmla="val -12919"/>
              <a:gd name="adj3" fmla="val 16667"/>
            </a:avLst>
          </a:prstGeom>
          <a:noFill/>
          <a:ln w="12700">
            <a:solidFill>
              <a:schemeClr val="accent3">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48" name="テキスト ボックス 47">
            <a:extLst>
              <a:ext uri="{FF2B5EF4-FFF2-40B4-BE49-F238E27FC236}">
                <a16:creationId xmlns:a16="http://schemas.microsoft.com/office/drawing/2014/main" id="{40A32D2E-E40A-4D9C-8E0A-3FA0A1D6329D}"/>
              </a:ext>
            </a:extLst>
          </p:cNvPr>
          <p:cNvSpPr txBox="1"/>
          <p:nvPr/>
        </p:nvSpPr>
        <p:spPr>
          <a:xfrm>
            <a:off x="11524437" y="147008"/>
            <a:ext cx="956530" cy="338619"/>
          </a:xfrm>
          <a:prstGeom prst="rect">
            <a:avLst/>
          </a:prstGeom>
          <a:noFill/>
          <a:ln>
            <a:solidFill>
              <a:schemeClr val="tx1"/>
            </a:solidFill>
          </a:ln>
        </p:spPr>
        <p:txBody>
          <a:bodyPr wrap="square">
            <a:spAutoFit/>
          </a:bodyPr>
          <a:lstStyle/>
          <a:p>
            <a:pPr>
              <a:lnSpc>
                <a:spcPct val="150000"/>
              </a:lnSpc>
            </a:pPr>
            <a:r>
              <a:rPr lang="ja-JP" altLang="en-US" sz="1200" dirty="0">
                <a:ea typeface="Meiryo UI" panose="020B0604030504040204" pitchFamily="50" charset="-128"/>
                <a:cs typeface="Times New Roman" panose="02020603050405020304" pitchFamily="18" charset="0"/>
              </a:rPr>
              <a:t>参考資料２　　</a:t>
            </a:r>
          </a:p>
        </p:txBody>
      </p:sp>
    </p:spTree>
    <p:extLst>
      <p:ext uri="{BB962C8B-B14F-4D97-AF65-F5344CB8AC3E}">
        <p14:creationId xmlns:p14="http://schemas.microsoft.com/office/powerpoint/2010/main" val="3326801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1222</Words>
  <Application>Microsoft Office PowerPoint</Application>
  <PresentationFormat>A3 297x420 mm</PresentationFormat>
  <Paragraphs>80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2025-03-07T04:40:57Z</dcterms:created>
  <dcterms:modified xsi:type="dcterms:W3CDTF">2025-03-07T04:41:32Z</dcterms:modified>
</cp:coreProperties>
</file>