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sldIdLst>
    <p:sldId id="256" r:id="rId2"/>
    <p:sldId id="301" r:id="rId3"/>
    <p:sldId id="302" r:id="rId4"/>
    <p:sldId id="309" r:id="rId5"/>
    <p:sldId id="310" r:id="rId6"/>
    <p:sldId id="311" r:id="rId7"/>
    <p:sldId id="305" r:id="rId8"/>
    <p:sldId id="314" r:id="rId9"/>
    <p:sldId id="315" r:id="rId10"/>
    <p:sldId id="316" r:id="rId11"/>
    <p:sldId id="303" r:id="rId12"/>
    <p:sldId id="312" r:id="rId13"/>
    <p:sldId id="308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FFCC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0" autoAdjust="0"/>
    <p:restoredTop sz="95144" autoAdjust="0"/>
  </p:normalViewPr>
  <p:slideViewPr>
    <p:cSldViewPr>
      <p:cViewPr varScale="1">
        <p:scale>
          <a:sx n="67" d="100"/>
          <a:sy n="67" d="100"/>
        </p:scale>
        <p:origin x="16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4" cy="4968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1"/>
            <a:ext cx="2949574" cy="4968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7"/>
            <a:ext cx="5445126" cy="4471989"/>
          </a:xfrm>
          <a:prstGeom prst="rect">
            <a:avLst/>
          </a:prstGeom>
        </p:spPr>
        <p:txBody>
          <a:bodyPr vert="horz" lIns="91417" tIns="45709" rIns="91417" bIns="4570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4" cy="4968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4"/>
            <a:ext cx="2949574" cy="4968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32148330-19CA-442F-8CA1-3D3D5A242D7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2020/9/2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116384" y="2174999"/>
            <a:ext cx="691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交差点近傍等における二酸化窒素濃度の</a:t>
            </a:r>
            <a:r>
              <a:rPr lang="ja-JP" altLang="en-US" sz="3600" dirty="0"/>
              <a:t>把握について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smtClean="0">
                <a:latin typeface="+mn-ea"/>
                <a:ea typeface="+mn-ea"/>
              </a:rPr>
              <a:t>資料５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その他路線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51594"/>
              </p:ext>
            </p:extLst>
          </p:nvPr>
        </p:nvGraphicFramePr>
        <p:xfrm>
          <a:off x="162000" y="1678400"/>
          <a:ext cx="8820000" cy="39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35607391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0859038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25311900"/>
                    </a:ext>
                  </a:extLst>
                </a:gridCol>
              </a:tblGrid>
              <a:tr h="2067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平野警察署西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（国道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25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号）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杭全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（国道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25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号）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浜口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（国道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26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号）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高井田西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丁目東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（国道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308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号）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西駅前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（大阪高槻京都線）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0.042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85725" y="1187460"/>
            <a:ext cx="700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dirty="0" smtClean="0">
                <a:latin typeface="+mn-ea"/>
              </a:rPr>
              <a:t>○　国道</a:t>
            </a:r>
            <a:r>
              <a:rPr lang="en-US" altLang="ja-JP" dirty="0" smtClean="0">
                <a:latin typeface="+mn-ea"/>
              </a:rPr>
              <a:t>25</a:t>
            </a:r>
            <a:r>
              <a:rPr lang="ja-JP" altLang="en-US" dirty="0" smtClean="0">
                <a:latin typeface="+mn-ea"/>
              </a:rPr>
              <a:t>号、</a:t>
            </a:r>
            <a:r>
              <a:rPr lang="en-US" altLang="ja-JP" dirty="0" smtClean="0">
                <a:latin typeface="+mn-ea"/>
              </a:rPr>
              <a:t>26</a:t>
            </a:r>
            <a:r>
              <a:rPr lang="ja-JP" altLang="en-US" dirty="0" smtClean="0">
                <a:latin typeface="+mn-ea"/>
              </a:rPr>
              <a:t>号、</a:t>
            </a:r>
            <a:r>
              <a:rPr lang="en-US" altLang="ja-JP" dirty="0" smtClean="0">
                <a:latin typeface="+mn-ea"/>
              </a:rPr>
              <a:t>308</a:t>
            </a:r>
            <a:r>
              <a:rPr lang="ja-JP" altLang="en-US" dirty="0" smtClean="0">
                <a:latin typeface="+mn-ea"/>
              </a:rPr>
              <a:t>号、大阪高槻京都線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67863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測定結果は測定期間の平均値。季節は調査時期。</a:t>
            </a:r>
            <a:endParaRPr lang="en-US" altLang="ja-JP" sz="16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43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濃度予測地点　国道</a:t>
            </a:r>
            <a:r>
              <a:rPr lang="en-US" altLang="ja-JP" sz="2400" dirty="0" smtClean="0">
                <a:latin typeface="+mn-ea"/>
              </a:rPr>
              <a:t>43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709393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ctr"/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佃</a:t>
            </a:r>
            <a:r>
              <a:rPr lang="en-US" altLang="zh-CN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丁目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交差点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（大阪市西淀川区）～花園北交差点（大阪市西成区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zh-CN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04" y="1181676"/>
            <a:ext cx="5472000" cy="5462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円/楕円 12"/>
          <p:cNvSpPr>
            <a:spLocks noChangeAspect="1"/>
          </p:cNvSpPr>
          <p:nvPr/>
        </p:nvSpPr>
        <p:spPr>
          <a:xfrm>
            <a:off x="2337218" y="1685732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4380" y="2781092"/>
            <a:ext cx="219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佃</a:t>
            </a:r>
            <a:r>
              <a:rPr lang="en-US" altLang="zh-CN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丁目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5" name="直線矢印コネクタ 14"/>
          <p:cNvCxnSpPr>
            <a:endCxn id="13" idx="3"/>
          </p:cNvCxnSpPr>
          <p:nvPr/>
        </p:nvCxnSpPr>
        <p:spPr>
          <a:xfrm flipV="1">
            <a:off x="1547664" y="1962314"/>
            <a:ext cx="837003" cy="8035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6084168" y="5790188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11596" y="6222854"/>
            <a:ext cx="201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花園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5452145" y="6063706"/>
            <a:ext cx="675003" cy="4029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0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濃度予測地点　大阪中央環状線</a:t>
            </a:r>
            <a:endParaRPr lang="en-US" altLang="ja-JP" sz="2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703620"/>
            <a:ext cx="432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下穂積</a:t>
            </a:r>
            <a:r>
              <a:rPr lang="en-US" altLang="zh-CN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丁目西交差点（茨木市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zh-CN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763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鳥飼和道交差点（摂津市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dirty="0" smtClean="0">
              <a:latin typeface="+mn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556792"/>
            <a:ext cx="3946047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56792"/>
            <a:ext cx="4109831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4505368" y="708389"/>
            <a:ext cx="460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763"/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佐堂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町交差点（八尾市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zh-CN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indent="4763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長吉長原東交差点（大阪市平野区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7507410" y="2636912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96344" y="1484840"/>
            <a:ext cx="1872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佐堂町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7327649" y="1988840"/>
            <a:ext cx="270752" cy="6664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2923081" y="5157192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07840" y="6021344"/>
            <a:ext cx="2124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鳥飼和道交差点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8" name="直線矢印コネクタ 17"/>
          <p:cNvCxnSpPr>
            <a:endCxn id="16" idx="3"/>
          </p:cNvCxnSpPr>
          <p:nvPr/>
        </p:nvCxnSpPr>
        <p:spPr>
          <a:xfrm flipV="1">
            <a:off x="2483768" y="5433774"/>
            <a:ext cx="486762" cy="5875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>
            <a:spLocks noChangeAspect="1"/>
          </p:cNvSpPr>
          <p:nvPr/>
        </p:nvSpPr>
        <p:spPr>
          <a:xfrm>
            <a:off x="2015752" y="2209834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6264" y="1484840"/>
            <a:ext cx="267156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下穂積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丁目西交差点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810295" y="2001540"/>
            <a:ext cx="252000" cy="25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>
            <a:spLocks noChangeAspect="1"/>
          </p:cNvSpPr>
          <p:nvPr/>
        </p:nvSpPr>
        <p:spPr>
          <a:xfrm>
            <a:off x="6427290" y="4672186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73410" y="5569348"/>
            <a:ext cx="2268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長吉長原東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6684161" y="4968037"/>
            <a:ext cx="540000" cy="5731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令和２年度</a:t>
            </a:r>
            <a:r>
              <a:rPr lang="ja-JP" altLang="en-US" sz="2400" dirty="0" smtClean="0">
                <a:latin typeface="+mn-ea"/>
              </a:rPr>
              <a:t>　将来</a:t>
            </a:r>
            <a:r>
              <a:rPr lang="ja-JP" altLang="en-US" sz="2400" dirty="0">
                <a:latin typeface="+mn-ea"/>
              </a:rPr>
              <a:t>濃度予測結果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3250"/>
              </p:ext>
            </p:extLst>
          </p:nvPr>
        </p:nvGraphicFramePr>
        <p:xfrm>
          <a:off x="2051720" y="4354976"/>
          <a:ext cx="5040560" cy="23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NO</a:t>
                      </a:r>
                      <a:r>
                        <a:rPr kumimoji="1" lang="en-US" altLang="ja-JP" sz="2000" b="0" baseline="-25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年間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98%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値（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地点数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0.051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0.046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 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合計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438516" y="4293096"/>
            <a:ext cx="154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2000" dirty="0" smtClean="0">
                <a:latin typeface="+mn-ea"/>
              </a:rPr>
              <a:t>濃度範囲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20708" y="65262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ctr"/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年間</a:t>
            </a:r>
            <a:r>
              <a:rPr lang="en-US" altLang="ja-JP" sz="2000" dirty="0" smtClean="0">
                <a:latin typeface="+mn-ea"/>
              </a:rPr>
              <a:t>98%</a:t>
            </a:r>
            <a:r>
              <a:rPr lang="ja-JP" altLang="en-US" sz="2000" dirty="0" smtClean="0">
                <a:latin typeface="+mn-ea"/>
              </a:rPr>
              <a:t>値が</a:t>
            </a:r>
            <a:r>
              <a:rPr lang="en-US" altLang="ja-JP" sz="2000" dirty="0" smtClean="0">
                <a:latin typeface="+mn-ea"/>
              </a:rPr>
              <a:t>0.056ppm</a:t>
            </a:r>
            <a:r>
              <a:rPr lang="ja-JP" altLang="en-US" sz="2000" dirty="0" smtClean="0">
                <a:latin typeface="+mn-ea"/>
              </a:rPr>
              <a:t>以上の地点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57282"/>
              </p:ext>
            </p:extLst>
          </p:nvPr>
        </p:nvGraphicFramePr>
        <p:xfrm>
          <a:off x="683568" y="1076513"/>
          <a:ext cx="7704857" cy="278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交差点名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路線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濃度（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弁天町駅前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加美福井戸西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大阪中央環状線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長吉長原東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佐堂町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西久宝寺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北津守ランプ前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755576" y="38610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交差点</a:t>
            </a:r>
            <a:r>
              <a:rPr lang="ja-JP" altLang="en-US" smtClean="0">
                <a:latin typeface="+mn-ea"/>
              </a:rPr>
              <a:t>ではそれぞれの角</a:t>
            </a:r>
            <a:r>
              <a:rPr lang="ja-JP" altLang="en-US" dirty="0" smtClean="0">
                <a:latin typeface="+mn-ea"/>
              </a:rPr>
              <a:t>ごとに濃度を予測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95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交差点近傍等における</a:t>
            </a:r>
            <a:r>
              <a:rPr lang="ja-JP" altLang="ja-JP" sz="2400" dirty="0" smtClean="0">
                <a:latin typeface="+mn-ea"/>
              </a:rPr>
              <a:t>二</a:t>
            </a:r>
            <a:r>
              <a:rPr lang="ja-JP" altLang="ja-JP" sz="2400" dirty="0">
                <a:latin typeface="+mn-ea"/>
              </a:rPr>
              <a:t>酸化</a:t>
            </a:r>
            <a:r>
              <a:rPr lang="ja-JP" altLang="ja-JP" sz="2400" dirty="0" smtClean="0">
                <a:latin typeface="+mn-ea"/>
              </a:rPr>
              <a:t>窒素</a:t>
            </a:r>
            <a:r>
              <a:rPr lang="ja-JP" altLang="en-US" sz="2400" dirty="0" smtClean="0">
                <a:latin typeface="+mn-ea"/>
              </a:rPr>
              <a:t>濃度の把握について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6024" y="620688"/>
            <a:ext cx="882047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dirty="0" smtClean="0">
                <a:latin typeface="+mn-ea"/>
              </a:rPr>
              <a:t>大阪府で</a:t>
            </a:r>
            <a:r>
              <a:rPr lang="ja-JP" altLang="en-US" sz="2000" dirty="0">
                <a:latin typeface="+mn-ea"/>
              </a:rPr>
              <a:t>は</a:t>
            </a:r>
            <a:r>
              <a:rPr lang="ja-JP" altLang="en-US" sz="2000" dirty="0" smtClean="0">
                <a:latin typeface="+mn-ea"/>
              </a:rPr>
              <a:t>、交差点</a:t>
            </a:r>
            <a:r>
              <a:rPr lang="ja-JP" altLang="en-US" sz="2000" dirty="0">
                <a:latin typeface="+mn-ea"/>
              </a:rPr>
              <a:t>近傍等に</a:t>
            </a:r>
            <a:r>
              <a:rPr lang="ja-JP" altLang="en-US" sz="2000" dirty="0" smtClean="0">
                <a:latin typeface="+mn-ea"/>
              </a:rPr>
              <a:t>おける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濃度を把握するため、次の調査を実施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49216"/>
            <a:ext cx="892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spcAft>
                <a:spcPts val="600"/>
              </a:spcAft>
            </a:pPr>
            <a:r>
              <a:rPr lang="ja-JP" altLang="en-US" sz="2000" b="1" dirty="0" smtClean="0">
                <a:latin typeface="+mn-ea"/>
              </a:rPr>
              <a:t>○簡易測定（平成</a:t>
            </a:r>
            <a:r>
              <a:rPr lang="en-US" altLang="ja-JP" sz="2000" b="1" dirty="0" smtClean="0">
                <a:latin typeface="+mn-ea"/>
              </a:rPr>
              <a:t>24</a:t>
            </a:r>
            <a:r>
              <a:rPr lang="ja-JP" altLang="en-US" sz="2000" b="1" dirty="0" smtClean="0">
                <a:latin typeface="+mn-ea"/>
              </a:rPr>
              <a:t>年度～</a:t>
            </a:r>
            <a:r>
              <a:rPr lang="ja-JP" altLang="en-US" sz="2000" b="1" dirty="0" smtClean="0">
                <a:solidFill>
                  <a:srgbClr val="FF0000"/>
                </a:solidFill>
                <a:latin typeface="+mn-ea"/>
              </a:rPr>
              <a:t>令和元</a:t>
            </a:r>
            <a:r>
              <a:rPr lang="ja-JP" altLang="en-US" sz="2000" b="1" dirty="0" smtClean="0">
                <a:latin typeface="+mn-ea"/>
              </a:rPr>
              <a:t>年度）</a:t>
            </a:r>
            <a:endParaRPr lang="en-US" altLang="ja-JP" sz="2000" b="1" dirty="0" smtClean="0">
              <a:latin typeface="+mn-ea"/>
            </a:endParaRPr>
          </a:p>
          <a:p>
            <a:pPr marL="1346200" indent="-1166813"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調査地点：国道</a:t>
            </a:r>
            <a:r>
              <a:rPr lang="en-US" altLang="ja-JP" sz="2000" dirty="0" smtClean="0">
                <a:latin typeface="+mn-ea"/>
              </a:rPr>
              <a:t>43</a:t>
            </a:r>
            <a:r>
              <a:rPr lang="ja-JP" altLang="en-US" sz="2000" dirty="0">
                <a:latin typeface="+mn-ea"/>
              </a:rPr>
              <a:t>号</a:t>
            </a:r>
            <a:r>
              <a:rPr lang="ja-JP" altLang="en-US" sz="2000" dirty="0" smtClean="0">
                <a:latin typeface="+mn-ea"/>
              </a:rPr>
              <a:t>、国道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ja-JP" altLang="en-US" sz="2000" dirty="0" smtClean="0">
                <a:latin typeface="+mn-ea"/>
              </a:rPr>
              <a:t>号、国道</a:t>
            </a:r>
            <a:r>
              <a:rPr lang="en-US" altLang="ja-JP" sz="2000" dirty="0" smtClean="0">
                <a:latin typeface="+mn-ea"/>
              </a:rPr>
              <a:t>25</a:t>
            </a:r>
            <a:r>
              <a:rPr lang="ja-JP" altLang="en-US" sz="2000" dirty="0" smtClean="0">
                <a:latin typeface="+mn-ea"/>
              </a:rPr>
              <a:t>号、国道</a:t>
            </a:r>
            <a:r>
              <a:rPr lang="en-US" altLang="ja-JP" sz="2000" dirty="0" smtClean="0">
                <a:latin typeface="+mn-ea"/>
              </a:rPr>
              <a:t>26</a:t>
            </a:r>
            <a:r>
              <a:rPr lang="ja-JP" altLang="en-US" sz="2000" dirty="0" smtClean="0">
                <a:latin typeface="+mn-ea"/>
              </a:rPr>
              <a:t>号、国道</a:t>
            </a:r>
            <a:r>
              <a:rPr lang="en-US" altLang="ja-JP" sz="2000" dirty="0" smtClean="0">
                <a:latin typeface="+mn-ea"/>
              </a:rPr>
              <a:t>308</a:t>
            </a:r>
            <a:r>
              <a:rPr lang="ja-JP" altLang="en-US" sz="2000" dirty="0">
                <a:latin typeface="+mn-ea"/>
              </a:rPr>
              <a:t>号、大阪中央環状線</a:t>
            </a:r>
            <a:r>
              <a:rPr lang="ja-JP" altLang="en-US" sz="2000" dirty="0" smtClean="0">
                <a:latin typeface="+mn-ea"/>
              </a:rPr>
              <a:t>、大阪臨海線、大阪高槻京都線の</a:t>
            </a:r>
            <a:r>
              <a:rPr lang="en-US" altLang="ja-JP" sz="2000" dirty="0" smtClean="0">
                <a:latin typeface="+mn-ea"/>
              </a:rPr>
              <a:t>22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  <a:p>
            <a:pPr marL="180000"/>
            <a:r>
              <a:rPr lang="ja-JP" altLang="en-US" sz="2000" dirty="0" smtClean="0">
                <a:latin typeface="+mn-ea"/>
              </a:rPr>
              <a:t>選定根拠：平成</a:t>
            </a:r>
            <a:r>
              <a:rPr lang="en-US" altLang="ja-JP" sz="2000" dirty="0" smtClean="0">
                <a:latin typeface="+mn-ea"/>
              </a:rPr>
              <a:t>24</a:t>
            </a:r>
            <a:r>
              <a:rPr lang="ja-JP" altLang="en-US" sz="2000" dirty="0" smtClean="0">
                <a:latin typeface="+mn-ea"/>
              </a:rPr>
              <a:t>年度実施の数値計算手法による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令和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年度の濃度予測結果</a:t>
            </a:r>
            <a:endParaRPr lang="en-US" altLang="ja-JP" sz="2000" dirty="0" smtClean="0">
              <a:latin typeface="+mn-ea"/>
            </a:endParaRPr>
          </a:p>
          <a:p>
            <a:pPr marL="180000"/>
            <a:r>
              <a:rPr lang="ja-JP" altLang="en-US" sz="2000" dirty="0" smtClean="0">
                <a:latin typeface="+mn-ea"/>
              </a:rPr>
              <a:t>　　　　　　　交通渋滞発生箇所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716199"/>
              </p:ext>
            </p:extLst>
          </p:nvPr>
        </p:nvGraphicFramePr>
        <p:xfrm>
          <a:off x="125672" y="3731478"/>
          <a:ext cx="8892656" cy="2420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路線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区間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濃度予測地点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国道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号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佃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６</a:t>
                      </a:r>
                      <a:r>
                        <a:rPr lang="ja-JP" altLang="en-US" sz="2000" b="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丁目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交差点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（大阪市西淀川区）から花園北交差点（大阪市西成区）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①全ての信号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交差点の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en-US" sz="20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道路端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252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②信号交差点間の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中間点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に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おける道路端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から５ｍ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127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大阪中央環状線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下穂積２丁目西交差点（茨木市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から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鳥飼和道交差点（摂津市）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佐堂町交差点（八尾市）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から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長吉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長原東交差点（大阪市平野区）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669804" y="3351560"/>
            <a:ext cx="1800200" cy="497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調査地点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270892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/>
            <a:r>
              <a:rPr lang="ja-JP" altLang="en-US" sz="2000" b="1" dirty="0" smtClean="0">
                <a:latin typeface="+mn-ea"/>
              </a:rPr>
              <a:t>○濃度予測（平成</a:t>
            </a:r>
            <a:r>
              <a:rPr lang="en-US" altLang="ja-JP" sz="2000" b="1" dirty="0" smtClean="0">
                <a:latin typeface="+mn-ea"/>
              </a:rPr>
              <a:t>28</a:t>
            </a:r>
            <a:r>
              <a:rPr lang="ja-JP" altLang="en-US" sz="2000" b="1" dirty="0" smtClean="0">
                <a:latin typeface="+mn-ea"/>
              </a:rPr>
              <a:t>年度）</a:t>
            </a:r>
            <a:endParaRPr lang="en-US" altLang="ja-JP" sz="2000" dirty="0" smtClean="0">
              <a:latin typeface="+mn-ea"/>
            </a:endParaRPr>
          </a:p>
          <a:p>
            <a:pPr marL="1588"/>
            <a:r>
              <a:rPr lang="ja-JP" altLang="en-US" sz="2000" dirty="0">
                <a:latin typeface="+mn-ea"/>
              </a:rPr>
              <a:t>　数値</a:t>
            </a:r>
            <a:r>
              <a:rPr lang="ja-JP" altLang="en-US" sz="2000" dirty="0" smtClean="0">
                <a:latin typeface="+mn-ea"/>
              </a:rPr>
              <a:t>計算手法</a:t>
            </a:r>
            <a:r>
              <a:rPr lang="ja-JP" altLang="en-US" sz="2000" dirty="0">
                <a:latin typeface="+mn-ea"/>
              </a:rPr>
              <a:t>に</a:t>
            </a:r>
            <a:r>
              <a:rPr lang="ja-JP" altLang="en-US" sz="2000" dirty="0" smtClean="0">
                <a:latin typeface="+mn-ea"/>
              </a:rPr>
              <a:t>よる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令和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年度の濃度予測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5672" y="6133886"/>
            <a:ext cx="8809788" cy="620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1938" indent="-261938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 </a:t>
            </a:r>
            <a:r>
              <a:rPr lang="ja-JP" altLang="en-US" dirty="0" smtClean="0">
                <a:latin typeface="+mn-ea"/>
              </a:rPr>
              <a:t>濃度予測に用いた数値計算手法は、国における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令和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dirty="0" smtClean="0">
                <a:latin typeface="+mn-ea"/>
              </a:rPr>
              <a:t>年度目標の評価に用いるものと</a:t>
            </a:r>
            <a:endParaRPr lang="en-US" altLang="ja-JP" dirty="0" smtClean="0">
              <a:latin typeface="+mn-ea"/>
            </a:endParaRPr>
          </a:p>
          <a:p>
            <a:pPr marL="261938" indent="-261938"/>
            <a:r>
              <a:rPr lang="en-US" altLang="ja-JP" dirty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   </a:t>
            </a:r>
            <a:r>
              <a:rPr lang="ja-JP" altLang="en-US" dirty="0" smtClean="0">
                <a:latin typeface="+mn-ea"/>
              </a:rPr>
              <a:t>異なる（具体的な方法が確定していないため）。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57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国道</a:t>
            </a:r>
            <a:r>
              <a:rPr lang="en-US" altLang="ja-JP" sz="2400" dirty="0" smtClean="0">
                <a:latin typeface="+mn-ea"/>
              </a:rPr>
              <a:t>43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107504" y="908720"/>
            <a:ext cx="8892712" cy="5760640"/>
            <a:chOff x="107504" y="1268760"/>
            <a:chExt cx="8892712" cy="576064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921" y="1268760"/>
              <a:ext cx="5286375" cy="5276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2744290" y="220905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07504" y="1873455"/>
              <a:ext cx="215086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大和田西交差点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2258368" y="2130732"/>
              <a:ext cx="466872" cy="2181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4110308" y="4528114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43784" y="3789040"/>
              <a:ext cx="2484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>
                  <a:latin typeface="+mn-ea"/>
                </a:rPr>
                <a:t>弁天</a:t>
              </a:r>
              <a:r>
                <a:rPr lang="ja-JP" altLang="en-US" sz="2000" dirty="0" smtClean="0">
                  <a:latin typeface="+mn-ea"/>
                </a:rPr>
                <a:t>町駅前交差点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2627784" y="4041040"/>
              <a:ext cx="1463474" cy="5400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4197303" y="4726917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07504" y="5263162"/>
              <a:ext cx="2484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市岡元町</a:t>
              </a:r>
              <a:r>
                <a:rPr lang="en-US" altLang="ja-JP" sz="2000" dirty="0" smtClean="0">
                  <a:latin typeface="+mn-ea"/>
                </a:rPr>
                <a:t>3</a:t>
              </a:r>
              <a:r>
                <a:rPr lang="ja-JP" altLang="en-US" sz="2000" dirty="0" smtClean="0">
                  <a:latin typeface="+mn-ea"/>
                </a:rPr>
                <a:t>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2591504" y="4946349"/>
              <a:ext cx="1643723" cy="5688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4743871" y="5345222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051720" y="6525400"/>
              <a:ext cx="2484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泉尾交差点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8" name="直線矢印コネクタ 27"/>
            <p:cNvCxnSpPr>
              <a:endCxn id="26" idx="3"/>
            </p:cNvCxnSpPr>
            <p:nvPr/>
          </p:nvCxnSpPr>
          <p:spPr>
            <a:xfrm flipV="1">
              <a:off x="3707904" y="5621804"/>
              <a:ext cx="1083416" cy="9035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5417046" y="555323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372200" y="6018189"/>
              <a:ext cx="262801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北津守ランプ前交差点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H="1" flipV="1">
              <a:off x="5719708" y="5856362"/>
              <a:ext cx="652492" cy="33451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テキスト ボックス 49"/>
          <p:cNvSpPr txBox="1"/>
          <p:nvPr/>
        </p:nvSpPr>
        <p:spPr>
          <a:xfrm>
            <a:off x="6516216" y="6438527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72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116632"/>
            <a:ext cx="954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国道</a:t>
            </a:r>
            <a:r>
              <a:rPr lang="en-US" altLang="ja-JP" sz="2400" dirty="0" smtClean="0">
                <a:latin typeface="+mn-ea"/>
              </a:rPr>
              <a:t>25</a:t>
            </a:r>
            <a:r>
              <a:rPr lang="ja-JP" altLang="en-US" sz="2400" dirty="0" smtClean="0">
                <a:latin typeface="+mn-ea"/>
              </a:rPr>
              <a:t>号、</a:t>
            </a:r>
            <a:r>
              <a:rPr lang="en-US" altLang="ja-JP" sz="2400" dirty="0" smtClean="0">
                <a:latin typeface="+mn-ea"/>
              </a:rPr>
              <a:t>26</a:t>
            </a:r>
            <a:r>
              <a:rPr lang="ja-JP" altLang="en-US" sz="2400" dirty="0" smtClean="0">
                <a:latin typeface="+mn-ea"/>
              </a:rPr>
              <a:t>号、大阪中央環状線、大阪臨海線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235884" y="722848"/>
            <a:ext cx="8728604" cy="5798620"/>
            <a:chOff x="35496" y="942748"/>
            <a:chExt cx="8728604" cy="579862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81" y="1159718"/>
              <a:ext cx="8524875" cy="5581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1835696" y="3116529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0690" y="1772816"/>
              <a:ext cx="2619102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住之江公園前交差点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>
              <a:off x="1632396" y="2276816"/>
              <a:ext cx="275308" cy="8397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563935" y="632837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>
              <a:endCxn id="14" idx="0"/>
            </p:cNvCxnSpPr>
            <p:nvPr/>
          </p:nvCxnSpPr>
          <p:spPr>
            <a:xfrm flipH="1">
              <a:off x="725935" y="5608234"/>
              <a:ext cx="109536" cy="7201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35496" y="5104234"/>
              <a:ext cx="215086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石津西町交差点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2537792" y="3116529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 flipV="1">
              <a:off x="2790902" y="3400271"/>
              <a:ext cx="700978" cy="11999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2792450" y="4600234"/>
              <a:ext cx="169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浜口交差点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5436096" y="121796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7378252" y="321297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7470304" y="2278968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915816" y="942748"/>
              <a:ext cx="169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杭全交差点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8" name="直線矢印コネクタ 27"/>
            <p:cNvCxnSpPr>
              <a:stCxn id="27" idx="3"/>
              <a:endCxn id="24" idx="2"/>
            </p:cNvCxnSpPr>
            <p:nvPr/>
          </p:nvCxnSpPr>
          <p:spPr>
            <a:xfrm>
              <a:off x="4607816" y="1194748"/>
              <a:ext cx="828280" cy="1852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6029150" y="1717762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 flipH="1">
              <a:off x="6283202" y="1306351"/>
              <a:ext cx="349715" cy="41985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6156176" y="1010936"/>
              <a:ext cx="260792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平野警察署西交差点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419951" y="3522272"/>
              <a:ext cx="255855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加美福井戸西交差点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696181" y="5104234"/>
              <a:ext cx="2268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長吉長原東交差点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flipV="1">
              <a:off x="6549546" y="2590304"/>
              <a:ext cx="963629" cy="9340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V="1">
              <a:off x="6632917" y="3537012"/>
              <a:ext cx="827221" cy="15672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テキスト ボックス 54"/>
          <p:cNvSpPr txBox="1"/>
          <p:nvPr/>
        </p:nvSpPr>
        <p:spPr>
          <a:xfrm>
            <a:off x="6516216" y="6579300"/>
            <a:ext cx="2232248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8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大阪中央環状線、大阪高槻京都線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484312" y="765828"/>
            <a:ext cx="8336160" cy="5768802"/>
            <a:chOff x="484312" y="900558"/>
            <a:chExt cx="8336160" cy="576880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062140"/>
              <a:ext cx="5688632" cy="5607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4277618" y="2048148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669757" y="5983188"/>
              <a:ext cx="205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鳥飼和道交差点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 flipV="1">
              <a:off x="5543880" y="5496322"/>
              <a:ext cx="1116352" cy="6690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2314352" y="216886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4629150" y="141277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4896072" y="2204864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84312" y="2915475"/>
              <a:ext cx="241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山田駅東側交差点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flipV="1">
              <a:off x="2205261" y="2496930"/>
              <a:ext cx="195039" cy="4185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6408456" y="981852"/>
              <a:ext cx="2268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西駅前交差点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flipH="1">
              <a:off x="4932040" y="1233852"/>
              <a:ext cx="1476416" cy="2588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827864" y="900558"/>
              <a:ext cx="2520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下穂積</a:t>
              </a:r>
              <a:r>
                <a:rPr lang="en-US" altLang="ja-JP" sz="2000" dirty="0" smtClean="0">
                  <a:latin typeface="+mn-ea"/>
                </a:rPr>
                <a:t>2</a:t>
              </a:r>
              <a:r>
                <a:rPr lang="ja-JP" altLang="en-US" sz="2000" dirty="0" smtClean="0">
                  <a:latin typeface="+mn-ea"/>
                </a:rPr>
                <a:t>丁目交差点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732472" y="1988896"/>
              <a:ext cx="2088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>
                  <a:latin typeface="+mn-ea"/>
                </a:rPr>
                <a:t>奈良</a:t>
              </a:r>
              <a:r>
                <a:rPr lang="ja-JP" altLang="en-US" sz="2000" dirty="0" smtClean="0">
                  <a:latin typeface="+mn-ea"/>
                </a:rPr>
                <a:t>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31" name="直線矢印コネクタ 30"/>
            <p:cNvCxnSpPr>
              <a:stCxn id="30" idx="1"/>
            </p:cNvCxnSpPr>
            <p:nvPr/>
          </p:nvCxnSpPr>
          <p:spPr>
            <a:xfrm flipH="1">
              <a:off x="5220072" y="2240896"/>
              <a:ext cx="1512400" cy="899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3203848" y="1412776"/>
              <a:ext cx="1094606" cy="6803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5083518" y="4941168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5256112" y="522920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732448" y="4430328"/>
              <a:ext cx="187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一津屋交差点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40" name="直線矢印コネクタ 39"/>
            <p:cNvCxnSpPr>
              <a:stCxn id="38" idx="1"/>
            </p:cNvCxnSpPr>
            <p:nvPr/>
          </p:nvCxnSpPr>
          <p:spPr>
            <a:xfrm flipH="1">
              <a:off x="5377074" y="4682328"/>
              <a:ext cx="1355374" cy="37437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/>
          <p:cNvSpPr txBox="1"/>
          <p:nvPr/>
        </p:nvSpPr>
        <p:spPr>
          <a:xfrm>
            <a:off x="6516216" y="6568324"/>
            <a:ext cx="2232248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8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国道</a:t>
            </a:r>
            <a:r>
              <a:rPr lang="en-US" altLang="ja-JP" sz="2400" dirty="0" smtClean="0">
                <a:latin typeface="+mn-ea"/>
              </a:rPr>
              <a:t>1</a:t>
            </a:r>
            <a:r>
              <a:rPr lang="ja-JP" altLang="en-US" sz="2400" dirty="0" smtClean="0">
                <a:latin typeface="+mn-ea"/>
              </a:rPr>
              <a:t>号、</a:t>
            </a:r>
            <a:r>
              <a:rPr lang="en-US" altLang="ja-JP" sz="2400" dirty="0" smtClean="0">
                <a:latin typeface="+mn-ea"/>
              </a:rPr>
              <a:t>308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4608000" cy="43455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983682" cy="4325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76582" y="955263"/>
            <a:ext cx="2700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京阪本通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ja-JP" altLang="en-US" sz="2000" dirty="0" smtClean="0">
                <a:latin typeface="+mn-ea"/>
              </a:rPr>
              <a:t>丁目交差点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297732" y="1459263"/>
            <a:ext cx="162000" cy="9616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>
            <a:spLocks noChangeAspect="1"/>
          </p:cNvSpPr>
          <p:nvPr/>
        </p:nvSpPr>
        <p:spPr>
          <a:xfrm>
            <a:off x="1297732" y="2420888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608" y="6165360"/>
            <a:ext cx="3210624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高井田西</a:t>
            </a:r>
            <a:r>
              <a:rPr lang="en-US" altLang="ja-JP" sz="2000" dirty="0" smtClean="0">
                <a:latin typeface="+mn-ea"/>
              </a:rPr>
              <a:t>6</a:t>
            </a:r>
            <a:r>
              <a:rPr lang="ja-JP" altLang="en-US" sz="2000" dirty="0" smtClean="0">
                <a:latin typeface="+mn-ea"/>
              </a:rPr>
              <a:t>丁目東交差点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1763688" y="5805292"/>
            <a:ext cx="162000" cy="3600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1763688" y="5481228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7907708" y="2545854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6153665" y="3273566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60232" y="991563"/>
            <a:ext cx="2340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池之宮北交差点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7718970" y="1495563"/>
            <a:ext cx="237406" cy="10502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779912" y="955263"/>
            <a:ext cx="2548453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>
                <a:latin typeface="+mn-ea"/>
              </a:rPr>
              <a:t>走</a:t>
            </a:r>
            <a:r>
              <a:rPr lang="ja-JP" altLang="en-US" sz="2000" dirty="0" smtClean="0">
                <a:latin typeface="+mn-ea"/>
              </a:rPr>
              <a:t>谷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丁目交差点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3" name="直線矢印コネクタ 22"/>
          <p:cNvCxnSpPr>
            <a:endCxn id="19" idx="1"/>
          </p:cNvCxnSpPr>
          <p:nvPr/>
        </p:nvCxnSpPr>
        <p:spPr>
          <a:xfrm>
            <a:off x="5140365" y="1459263"/>
            <a:ext cx="1060749" cy="18617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516216" y="6478207"/>
            <a:ext cx="2232248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70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35062" y="4941168"/>
            <a:ext cx="8873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1600" dirty="0">
                <a:latin typeface="+mn-ea"/>
              </a:rPr>
              <a:t>（参考）常時監視結果（</a:t>
            </a:r>
            <a:r>
              <a:rPr lang="en-US" altLang="ja-JP" sz="1600" dirty="0">
                <a:latin typeface="+mn-ea"/>
              </a:rPr>
              <a:t>NO</a:t>
            </a:r>
            <a:r>
              <a:rPr lang="en-US" altLang="ja-JP" sz="1600" baseline="-25000" dirty="0">
                <a:latin typeface="+mn-ea"/>
              </a:rPr>
              <a:t>2</a:t>
            </a:r>
            <a:r>
              <a:rPr lang="ja-JP" altLang="en-US" sz="1600" dirty="0">
                <a:latin typeface="+mn-ea"/>
              </a:rPr>
              <a:t>）</a:t>
            </a:r>
            <a:endParaRPr lang="en-US" altLang="ja-JP" sz="1600" dirty="0">
              <a:latin typeface="+mn-ea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国道</a:t>
            </a:r>
            <a:r>
              <a:rPr lang="en-US" altLang="ja-JP" sz="2400" dirty="0" smtClean="0">
                <a:latin typeface="+mn-ea"/>
              </a:rPr>
              <a:t>43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88692"/>
              </p:ext>
            </p:extLst>
          </p:nvPr>
        </p:nvGraphicFramePr>
        <p:xfrm>
          <a:off x="63114" y="1031368"/>
          <a:ext cx="9017772" cy="377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97235288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8854954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76971855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617540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大和田西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0.043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0.039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000161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弁天町駅前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0.031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72711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市岡元町３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0.034</a:t>
                      </a:r>
                      <a:endParaRPr kumimoji="1" lang="ja-JP" altLang="en-US" sz="1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0.039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泉尾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北津守ランプ前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0.029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78223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347864" y="678634"/>
            <a:ext cx="5472608" cy="40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latin typeface="+mn-ea"/>
              </a:rPr>
              <a:t>測定結果は測定期間の平均値。季節は調査時期。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114" y="6372036"/>
            <a:ext cx="901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 algn="ctr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R2</a:t>
            </a:r>
            <a:r>
              <a:rPr lang="ja-JP" altLang="en-US" dirty="0" smtClean="0"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（四季）は</a:t>
            </a:r>
            <a:r>
              <a:rPr lang="ja-JP" altLang="en-US" dirty="0" smtClean="0">
                <a:latin typeface="+mn-ea"/>
              </a:rPr>
              <a:t>、大和田西交差点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及び弁天町駅前交差点</a:t>
            </a:r>
            <a:r>
              <a:rPr lang="ja-JP" altLang="en-US" dirty="0" smtClean="0">
                <a:latin typeface="+mn-ea"/>
              </a:rPr>
              <a:t>で調査を実施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予定</a:t>
            </a:r>
            <a:endParaRPr lang="en-US" altLang="ja-JP" dirty="0" smtClean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96557"/>
              </p:ext>
            </p:extLst>
          </p:nvPr>
        </p:nvGraphicFramePr>
        <p:xfrm>
          <a:off x="67737" y="5325333"/>
          <a:ext cx="9008527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987176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8317301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4046196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616236149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最高濃度地点</a:t>
                      </a:r>
                      <a:endParaRPr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NO</a:t>
                      </a:r>
                      <a:r>
                        <a:rPr kumimoji="1" lang="en-US" altLang="ja-JP" sz="1100" b="0" baseline="-250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98%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値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年平均値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久宝寺緑地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0.057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0.032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住之江交差点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0.057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0.031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今里交差点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0.058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今里交差点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0.056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0.032</a:t>
                      </a:r>
                      <a:endParaRPr kumimoji="1" lang="ja-JP" altLang="en-US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今里交差点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0.049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0.030</a:t>
                      </a:r>
                      <a:endParaRPr kumimoji="1" lang="ja-JP" altLang="en-US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今里交差点</a:t>
                      </a:r>
                      <a:endParaRPr kumimoji="1" lang="en-US" altLang="ja-JP" sz="11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0.053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0.030</a:t>
                      </a:r>
                      <a:endParaRPr kumimoji="1" lang="ja-JP" altLang="en-US" sz="11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今里交差点</a:t>
                      </a:r>
                      <a:endParaRPr kumimoji="1" lang="en-US" altLang="ja-JP" sz="11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0.046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0.028</a:t>
                      </a:r>
                      <a:endParaRPr kumimoji="1" lang="ja-JP" altLang="en-US" sz="11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―</a:t>
                      </a:r>
                      <a:endParaRPr kumimoji="1" lang="ja-JP" altLang="en-US" sz="11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3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大阪中央環状線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47416"/>
              </p:ext>
            </p:extLst>
          </p:nvPr>
        </p:nvGraphicFramePr>
        <p:xfrm>
          <a:off x="126000" y="1052736"/>
          <a:ext cx="8892000" cy="51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87181375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41363694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1500906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山田駅東側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下穂積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0.032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奈良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0.032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一津屋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鳥飼和道</a:t>
                      </a:r>
                      <a:endParaRPr kumimoji="1" lang="zh-TW" altLang="en-US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加美福井戸西</a:t>
                      </a:r>
                      <a:endParaRPr kumimoji="1" lang="zh-TW" altLang="en-US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0.023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26000" y="6335593"/>
            <a:ext cx="88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dirty="0" smtClean="0">
                <a:latin typeface="+mn-ea"/>
              </a:rPr>
              <a:t>※ 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H29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（四季）及び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H30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（四季）</a:t>
            </a:r>
            <a:r>
              <a:rPr lang="ja-JP" altLang="en-US" dirty="0" smtClean="0">
                <a:latin typeface="+mn-ea"/>
              </a:rPr>
              <a:t>は、加美福井戸西交差点、長吉長原東交差点で調査を実施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67863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測定結果は測定期間の平均値。季節は調査時期。</a:t>
            </a:r>
            <a:endParaRPr lang="en-US" altLang="ja-JP" sz="16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92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国道</a:t>
            </a:r>
            <a:r>
              <a:rPr lang="en-US" altLang="ja-JP" sz="2400" dirty="0" smtClean="0">
                <a:latin typeface="+mn-ea"/>
              </a:rPr>
              <a:t>1</a:t>
            </a:r>
            <a:r>
              <a:rPr lang="ja-JP" altLang="en-US" sz="2400" dirty="0" smtClean="0">
                <a:latin typeface="+mn-ea"/>
              </a:rPr>
              <a:t>号・大阪臨海線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980728"/>
            <a:ext cx="191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dirty="0" smtClean="0">
                <a:latin typeface="+mn-ea"/>
              </a:rPr>
              <a:t>○　国道</a:t>
            </a:r>
            <a:r>
              <a:rPr lang="en-US" altLang="ja-JP" dirty="0" smtClean="0">
                <a:latin typeface="+mn-ea"/>
              </a:rPr>
              <a:t>1</a:t>
            </a:r>
            <a:r>
              <a:rPr lang="ja-JP" altLang="en-US" dirty="0" smtClean="0">
                <a:latin typeface="+mn-ea"/>
              </a:rPr>
              <a:t>号</a:t>
            </a:r>
            <a:endParaRPr lang="en-US" altLang="ja-JP" dirty="0" smtClean="0">
              <a:latin typeface="+mn-ea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53385"/>
              </p:ext>
            </p:extLst>
          </p:nvPr>
        </p:nvGraphicFramePr>
        <p:xfrm>
          <a:off x="288000" y="1412776"/>
          <a:ext cx="8568000" cy="246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385776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874307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34893068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走谷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0.029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0.030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（四季）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池之宮北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京阪本通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90902"/>
              </p:ext>
            </p:extLst>
          </p:nvPr>
        </p:nvGraphicFramePr>
        <p:xfrm>
          <a:off x="288002" y="4420504"/>
          <a:ext cx="8568000" cy="17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6069868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7843864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30308843"/>
                    </a:ext>
                  </a:extLst>
                </a:gridCol>
              </a:tblGrid>
              <a:tr h="2134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住之江公園前</a:t>
                      </a:r>
                      <a:endParaRPr kumimoji="1" lang="ja-JP" altLang="en-US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0.049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0.041</a:t>
                      </a:r>
                      <a:endParaRPr lang="ja-JP" altLang="en-US" sz="14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0.036</a:t>
                      </a:r>
                      <a:endParaRPr lang="ja-JP" altLang="en-US" sz="14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lang="ja-JP" altLang="en-US" sz="14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lang="ja-JP" altLang="en-US" sz="14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石津西町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79512" y="402039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dirty="0" smtClean="0">
                <a:latin typeface="+mn-ea"/>
              </a:rPr>
              <a:t>○　大阪臨海線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8000" y="6309320"/>
            <a:ext cx="856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 algn="ctr"/>
            <a:r>
              <a:rPr lang="en-US" altLang="ja-JP" dirty="0" smtClean="0">
                <a:latin typeface="+mn-ea"/>
              </a:rPr>
              <a:t>※ 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R2</a:t>
            </a:r>
            <a:r>
              <a:rPr lang="ja-JP" altLang="en-US" dirty="0" smtClean="0"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（四季）は、住之江</a:t>
            </a:r>
            <a:r>
              <a:rPr lang="ja-JP" altLang="en-US" dirty="0" smtClean="0">
                <a:latin typeface="+mn-ea"/>
              </a:rPr>
              <a:t>公園前交差点で調査を実施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予定</a:t>
            </a:r>
            <a:endParaRPr lang="en-US" altLang="ja-JP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47864" y="67863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測定結果は測定期間の平均値。季節は調査時期。</a:t>
            </a:r>
            <a:endParaRPr lang="en-US" altLang="ja-JP" sz="16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0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7647</TotalTime>
  <Words>1265</Words>
  <PresentationFormat>画面に合わせる (4:3)</PresentationFormat>
  <Paragraphs>451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ＭＳ Ｐゴシック</vt:lpstr>
      <vt:lpstr>ＭＳ ゴシック</vt:lpstr>
      <vt:lpstr>Arial</vt:lpstr>
      <vt:lpstr>Calibri</vt:lpstr>
      <vt:lpstr>Courier New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2018-09-05T23:02:41Z</cp:lastPrinted>
  <dcterms:created xsi:type="dcterms:W3CDTF">2015-05-08T02:07:56Z</dcterms:created>
  <dcterms:modified xsi:type="dcterms:W3CDTF">2020-09-02T04:44:52Z</dcterms:modified>
</cp:coreProperties>
</file>