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21"/>
  </p:notesMasterIdLst>
  <p:sldIdLst>
    <p:sldId id="256" r:id="rId2"/>
    <p:sldId id="308" r:id="rId3"/>
    <p:sldId id="295" r:id="rId4"/>
    <p:sldId id="312" r:id="rId5"/>
    <p:sldId id="296" r:id="rId6"/>
    <p:sldId id="297" r:id="rId7"/>
    <p:sldId id="300" r:id="rId8"/>
    <p:sldId id="310" r:id="rId9"/>
    <p:sldId id="298" r:id="rId10"/>
    <p:sldId id="320" r:id="rId11"/>
    <p:sldId id="304" r:id="rId12"/>
    <p:sldId id="302" r:id="rId13"/>
    <p:sldId id="287" r:id="rId14"/>
    <p:sldId id="289" r:id="rId15"/>
    <p:sldId id="291" r:id="rId16"/>
    <p:sldId id="292" r:id="rId17"/>
    <p:sldId id="322" r:id="rId18"/>
    <p:sldId id="303" r:id="rId19"/>
    <p:sldId id="323" r:id="rId20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35" autoAdjust="0"/>
    <p:restoredTop sz="95144" autoAdjust="0"/>
  </p:normalViewPr>
  <p:slideViewPr>
    <p:cSldViewPr>
      <p:cViewPr varScale="1">
        <p:scale>
          <a:sx n="67" d="100"/>
          <a:sy n="67" d="100"/>
        </p:scale>
        <p:origin x="138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9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574" cy="496888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4" cy="496888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r">
              <a:defRPr sz="1100"/>
            </a:lvl1pPr>
          </a:lstStyle>
          <a:p>
            <a:fld id="{61CA31F8-F74A-40F1-8DAA-9DFF74669CC7}" type="datetimeFigureOut">
              <a:rPr kumimoji="1" lang="ja-JP" altLang="en-US" smtClean="0"/>
              <a:pPr/>
              <a:t>2020/9/2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887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8" tIns="45714" rIns="91428" bIns="4571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9" y="4721226"/>
            <a:ext cx="5445126" cy="4471989"/>
          </a:xfrm>
          <a:prstGeom prst="rect">
            <a:avLst/>
          </a:prstGeom>
        </p:spPr>
        <p:txBody>
          <a:bodyPr vert="horz" lIns="91428" tIns="45714" rIns="91428" bIns="45714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3"/>
            <a:ext cx="2949574" cy="496887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4" cy="496887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r">
              <a:defRPr sz="1100"/>
            </a:lvl1pPr>
          </a:lstStyle>
          <a:p>
            <a:fld id="{1934D5CC-4A0C-4D44-9FBB-22AD4B79EF7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60843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CE144E-E570-4629-84FD-EF3F45E15CE3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82433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CE144E-E570-4629-84FD-EF3F45E15CE3}" type="slidenum">
              <a:rPr kumimoji="1" lang="ja-JP" altLang="en-US" smtClean="0"/>
              <a:pPr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82433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CE144E-E570-4629-84FD-EF3F45E15CE3}" type="slidenum">
              <a:rPr kumimoji="1" lang="ja-JP" altLang="en-US" smtClean="0"/>
              <a:pPr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82433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CE144E-E570-4629-84FD-EF3F45E15CE3}" type="slidenum">
              <a:rPr kumimoji="1" lang="ja-JP" altLang="en-US" smtClean="0"/>
              <a:pPr/>
              <a:t>18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9175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F2ACC-F008-448A-B7F3-73E763130816}" type="datetime1">
              <a:rPr kumimoji="1" lang="ja-JP" altLang="en-US" smtClean="0"/>
              <a:t>2020/9/2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600"/>
            </a:lvl1pPr>
          </a:lstStyle>
          <a:p>
            <a:fld id="{32148330-19CA-442F-8CA1-3D3D5A242D7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55576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FC94A-5200-4EC7-B6AD-7D3710152D5B}" type="datetime1">
              <a:rPr kumimoji="1" lang="ja-JP" altLang="en-US" smtClean="0"/>
              <a:t>2020/9/2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48330-19CA-442F-8CA1-3D3D5A242D7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8070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FE8BE-1543-425B-9922-521346D706D2}" type="datetime1">
              <a:rPr kumimoji="1" lang="ja-JP" altLang="en-US" smtClean="0"/>
              <a:t>2020/9/2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48330-19CA-442F-8CA1-3D3D5A242D7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2456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18FAE-6FBD-4978-BC34-22F2DF0EC55E}" type="datetime1">
              <a:rPr kumimoji="1" lang="ja-JP" altLang="en-US" smtClean="0"/>
              <a:t>2020/9/2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600"/>
            </a:lvl1pPr>
          </a:lstStyle>
          <a:p>
            <a:fld id="{32148330-19CA-442F-8CA1-3D3D5A242D71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33228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E5303-14B3-475F-9BA1-10C64C4DAC04}" type="datetime1">
              <a:rPr kumimoji="1" lang="ja-JP" altLang="en-US" smtClean="0"/>
              <a:t>2020/9/2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48330-19CA-442F-8CA1-3D3D5A242D7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1562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AFC01-73DF-448A-8C21-81CD5C37AE53}" type="datetime1">
              <a:rPr kumimoji="1" lang="ja-JP" altLang="en-US" smtClean="0"/>
              <a:t>2020/9/2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48330-19CA-442F-8CA1-3D3D5A242D7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392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CCCB6-9160-4CAA-87F3-C9AE2F1FE13A}" type="datetime1">
              <a:rPr kumimoji="1" lang="ja-JP" altLang="en-US" smtClean="0"/>
              <a:t>2020/9/2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48330-19CA-442F-8CA1-3D3D5A242D7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9888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03FDA-F2EE-4F30-99F9-A8201BFA00A0}" type="datetime1">
              <a:rPr kumimoji="1" lang="ja-JP" altLang="en-US" smtClean="0"/>
              <a:t>2020/9/2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48330-19CA-442F-8CA1-3D3D5A242D7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4524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7FA66-9864-469E-8A6D-04162F88DB71}" type="datetime1">
              <a:rPr kumimoji="1" lang="ja-JP" altLang="en-US" smtClean="0"/>
              <a:t>2020/9/2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48330-19CA-442F-8CA1-3D3D5A242D7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9350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7DADF-EB86-44C7-95D0-C255B3A7B456}" type="datetime1">
              <a:rPr kumimoji="1" lang="ja-JP" altLang="en-US" smtClean="0"/>
              <a:t>2020/9/2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48330-19CA-442F-8CA1-3D3D5A242D7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018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71438-540A-4E17-9E61-D81F73E77F00}" type="datetime1">
              <a:rPr kumimoji="1" lang="ja-JP" altLang="en-US" smtClean="0"/>
              <a:t>2020/9/2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48330-19CA-442F-8CA1-3D3D5A242D7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1350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9F97A-F111-41AC-BBAC-CF0270BF77D3}" type="datetime1">
              <a:rPr kumimoji="1" lang="ja-JP" altLang="en-US" smtClean="0"/>
              <a:t>2020/9/2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148330-19CA-442F-8CA1-3D3D5A242D7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636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emf"/><Relationship Id="rId5" Type="http://schemas.openxmlformats.org/officeDocument/2006/relationships/image" Target="../media/image10.png"/><Relationship Id="rId4" Type="http://schemas.openxmlformats.org/officeDocument/2006/relationships/image" Target="../media/image9.jpeg"/><Relationship Id="rId9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f.osaka.lg.jp/kotsukankyo/haigasu/" TargetMode="External"/><Relationship Id="rId2" Type="http://schemas.openxmlformats.org/officeDocument/2006/relationships/hyperlink" Target="http://www.pref.osaka.lg.jp/kotsukankyo/mailmaga/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9.png"/><Relationship Id="rId4" Type="http://schemas.openxmlformats.org/officeDocument/2006/relationships/hyperlink" Target="http://www.pref.osaka.lg.jp/kotsukankyo/haigasu/eco_challenge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1"/>
          <p:cNvSpPr txBox="1">
            <a:spLocks/>
          </p:cNvSpPr>
          <p:nvPr/>
        </p:nvSpPr>
        <p:spPr>
          <a:xfrm>
            <a:off x="496572" y="2174999"/>
            <a:ext cx="8208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dirty="0" smtClean="0"/>
              <a:t>平成</a:t>
            </a:r>
            <a:r>
              <a:rPr lang="en-US" altLang="ja-JP" sz="3600" dirty="0"/>
              <a:t>30</a:t>
            </a:r>
            <a:r>
              <a:rPr lang="ja-JP" altLang="en-US" sz="3600" dirty="0" smtClean="0"/>
              <a:t>年度における</a:t>
            </a:r>
            <a:endParaRPr lang="en-US" altLang="ja-JP" sz="3600" dirty="0" smtClean="0"/>
          </a:p>
          <a:p>
            <a:r>
              <a:rPr lang="ja-JP" altLang="en-US" sz="3600" dirty="0" smtClean="0"/>
              <a:t>協</a:t>
            </a:r>
            <a:r>
              <a:rPr lang="ja-JP" altLang="en-US" sz="3600" dirty="0"/>
              <a:t>議会構成機関の自動車</a:t>
            </a:r>
            <a:r>
              <a:rPr lang="ja-JP" altLang="en-US" sz="3600" dirty="0" smtClean="0"/>
              <a:t>環境対策の</a:t>
            </a:r>
            <a:endParaRPr lang="en-US" altLang="ja-JP" sz="3600" dirty="0" smtClean="0"/>
          </a:p>
          <a:p>
            <a:r>
              <a:rPr lang="ja-JP" altLang="en-US" sz="3600" dirty="0" smtClean="0"/>
              <a:t>進捗状況について</a:t>
            </a:r>
            <a:endParaRPr lang="ja-JP" altLang="en-US" sz="3600" dirty="0"/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7524472" y="404664"/>
            <a:ext cx="1296000" cy="5760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000" smtClean="0">
                <a:latin typeface="+mn-ea"/>
                <a:ea typeface="+mn-ea"/>
              </a:rPr>
              <a:t>資料４</a:t>
            </a:r>
            <a:endParaRPr lang="ja-JP" altLang="en-US" sz="2000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923342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コネクタ 4"/>
          <p:cNvCxnSpPr/>
          <p:nvPr/>
        </p:nvCxnSpPr>
        <p:spPr>
          <a:xfrm>
            <a:off x="323528" y="620688"/>
            <a:ext cx="853244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/>
          <p:cNvSpPr txBox="1"/>
          <p:nvPr/>
        </p:nvSpPr>
        <p:spPr>
          <a:xfrm>
            <a:off x="971600" y="105829"/>
            <a:ext cx="7344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dirty="0" smtClean="0">
                <a:latin typeface="+mn-ea"/>
              </a:rPr>
              <a:t>H21</a:t>
            </a:r>
            <a:r>
              <a:rPr lang="ja-JP" altLang="en-US" sz="2400" dirty="0" smtClean="0">
                <a:latin typeface="+mn-ea"/>
              </a:rPr>
              <a:t>から</a:t>
            </a:r>
            <a:r>
              <a:rPr lang="en-US" altLang="ja-JP" sz="2400" dirty="0" smtClean="0">
                <a:latin typeface="+mn-ea"/>
              </a:rPr>
              <a:t>H30</a:t>
            </a:r>
            <a:r>
              <a:rPr lang="ja-JP" altLang="en-US" sz="2400" dirty="0" err="1" smtClean="0">
                <a:latin typeface="+mn-ea"/>
              </a:rPr>
              <a:t>までの</a:t>
            </a:r>
            <a:r>
              <a:rPr lang="ja-JP" altLang="en-US" sz="2400" dirty="0" smtClean="0">
                <a:latin typeface="+mn-ea"/>
              </a:rPr>
              <a:t>対策別削減量の試算</a:t>
            </a:r>
            <a:endParaRPr kumimoji="1" lang="ja-JP" altLang="en-US" sz="2400" dirty="0">
              <a:latin typeface="+mn-ea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32652" y="150262"/>
            <a:ext cx="16180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+mn-ea"/>
              </a:rPr>
              <a:t>＜参　考＞</a:t>
            </a:r>
            <a:endParaRPr kumimoji="1" lang="ja-JP" altLang="en-US" sz="2000" dirty="0">
              <a:latin typeface="+mn-ea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6992191" y="6488393"/>
            <a:ext cx="2133600" cy="365125"/>
          </a:xfrm>
        </p:spPr>
        <p:txBody>
          <a:bodyPr/>
          <a:lstStyle/>
          <a:p>
            <a:fld id="{32148330-19CA-442F-8CA1-3D3D5A242D71}" type="slidenum">
              <a:rPr kumimoji="1" lang="ja-JP" altLang="en-US" smtClean="0"/>
              <a:pPr/>
              <a:t>9</a:t>
            </a:fld>
            <a:endParaRPr kumimoji="1"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05912" y="6334504"/>
            <a:ext cx="69712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 smtClean="0">
                <a:latin typeface="+mn-ea"/>
              </a:rPr>
              <a:t>※</a:t>
            </a:r>
            <a:r>
              <a:rPr lang="ja-JP" altLang="en-US" sz="1400" dirty="0" smtClean="0">
                <a:latin typeface="+mn-ea"/>
              </a:rPr>
              <a:t>効果別の試算値は、一定条件に基づく目安であり、目標との比較は全効果で行う。</a:t>
            </a:r>
            <a:endParaRPr kumimoji="1" lang="ja-JP" altLang="en-US" sz="1400" dirty="0">
              <a:latin typeface="+mn-ea"/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6491" y="827970"/>
            <a:ext cx="7920880" cy="548279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297482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152" y="1196753"/>
            <a:ext cx="7773280" cy="4900142"/>
          </a:xfrm>
          <a:prstGeom prst="rect">
            <a:avLst/>
          </a:prstGeom>
        </p:spPr>
      </p:pic>
      <p:cxnSp>
        <p:nvCxnSpPr>
          <p:cNvPr id="6" name="直線コネクタ 5"/>
          <p:cNvCxnSpPr/>
          <p:nvPr/>
        </p:nvCxnSpPr>
        <p:spPr>
          <a:xfrm>
            <a:off x="323528" y="620688"/>
            <a:ext cx="853244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1797596" y="87015"/>
            <a:ext cx="55446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ja-JP" sz="2400" dirty="0" smtClean="0">
                <a:latin typeface="+mn-ea"/>
              </a:rPr>
              <a:t>対策全体</a:t>
            </a:r>
            <a:r>
              <a:rPr lang="ja-JP" altLang="en-US" sz="2400" dirty="0" smtClean="0">
                <a:latin typeface="+mn-ea"/>
              </a:rPr>
              <a:t>による</a:t>
            </a:r>
            <a:r>
              <a:rPr lang="en-US" altLang="ja-JP" sz="2400" dirty="0" smtClean="0">
                <a:latin typeface="+mn-ea"/>
              </a:rPr>
              <a:t>NOx</a:t>
            </a:r>
            <a:r>
              <a:rPr lang="ja-JP" altLang="ja-JP" sz="2400" dirty="0" smtClean="0">
                <a:latin typeface="+mn-ea"/>
              </a:rPr>
              <a:t>削減量</a:t>
            </a:r>
            <a:r>
              <a:rPr lang="ja-JP" altLang="en-US" sz="2400" dirty="0" smtClean="0">
                <a:latin typeface="+mn-ea"/>
              </a:rPr>
              <a:t>（経年推移）</a:t>
            </a:r>
            <a:endParaRPr kumimoji="1" lang="ja-JP" altLang="en-US" sz="2400" dirty="0">
              <a:latin typeface="+mn-ea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8594104" y="6520259"/>
            <a:ext cx="514400" cy="365125"/>
          </a:xfrm>
        </p:spPr>
        <p:txBody>
          <a:bodyPr/>
          <a:lstStyle/>
          <a:p>
            <a:fld id="{DE2F8A21-8B7F-4E81-A1D6-B63D9660F4C6}" type="slidenum">
              <a:rPr kumimoji="1" lang="ja-JP" altLang="en-US" smtClean="0"/>
              <a:pPr/>
              <a:t>10</a:t>
            </a:fld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588" y="148570"/>
            <a:ext cx="21247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+mn-ea"/>
              </a:rPr>
              <a:t>＜</a:t>
            </a:r>
            <a:r>
              <a:rPr lang="ja-JP" altLang="en-US" sz="2000" dirty="0">
                <a:latin typeface="+mn-ea"/>
              </a:rPr>
              <a:t>効果</a:t>
            </a:r>
            <a:r>
              <a:rPr lang="ja-JP" altLang="en-US" sz="2000" dirty="0" smtClean="0">
                <a:latin typeface="+mn-ea"/>
              </a:rPr>
              <a:t>＞</a:t>
            </a:r>
            <a:endParaRPr kumimoji="1" lang="ja-JP" altLang="en-US" sz="2000" dirty="0">
              <a:latin typeface="+mn-ea"/>
            </a:endParaRPr>
          </a:p>
        </p:txBody>
      </p:sp>
      <p:sp>
        <p:nvSpPr>
          <p:cNvPr id="9" name="テキスト ボックス 2"/>
          <p:cNvSpPr txBox="1">
            <a:spLocks noChangeArrowheads="1"/>
          </p:cNvSpPr>
          <p:nvPr/>
        </p:nvSpPr>
        <p:spPr bwMode="auto">
          <a:xfrm>
            <a:off x="688838" y="6096894"/>
            <a:ext cx="6861968" cy="61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marL="261938" indent="-180000" algn="just">
              <a:spcAft>
                <a:spcPts val="0"/>
              </a:spcAft>
            </a:pPr>
            <a:r>
              <a:rPr lang="en-US" altLang="ja-JP" sz="1400" kern="100" dirty="0" smtClean="0">
                <a:effectLst/>
                <a:latin typeface="+mn-ea"/>
                <a:cs typeface="Times New Roman"/>
              </a:rPr>
              <a:t>※</a:t>
            </a:r>
            <a:r>
              <a:rPr lang="ja-JP" altLang="en-US" sz="1400" kern="100" dirty="0" smtClean="0">
                <a:effectLst/>
                <a:latin typeface="+mn-ea"/>
                <a:cs typeface="Times New Roman"/>
              </a:rPr>
              <a:t>平成</a:t>
            </a:r>
            <a:r>
              <a:rPr lang="en-US" altLang="ja-JP" sz="1400" kern="100" dirty="0" smtClean="0">
                <a:effectLst/>
                <a:latin typeface="+mn-ea"/>
                <a:cs typeface="Times New Roman"/>
              </a:rPr>
              <a:t>28</a:t>
            </a:r>
            <a:r>
              <a:rPr lang="ja-JP" altLang="en-US" sz="1400" kern="100" dirty="0" smtClean="0">
                <a:effectLst/>
                <a:latin typeface="+mn-ea"/>
                <a:cs typeface="Times New Roman"/>
              </a:rPr>
              <a:t>年度以降の削減量算定には、平成</a:t>
            </a:r>
            <a:r>
              <a:rPr lang="en-US" altLang="ja-JP" sz="1400" kern="100" dirty="0" smtClean="0">
                <a:effectLst/>
                <a:latin typeface="+mn-ea"/>
                <a:cs typeface="Times New Roman"/>
              </a:rPr>
              <a:t>27</a:t>
            </a:r>
            <a:r>
              <a:rPr lang="ja-JP" altLang="en-US" sz="1400" kern="100" dirty="0" smtClean="0">
                <a:effectLst/>
                <a:latin typeface="+mn-ea"/>
                <a:cs typeface="Times New Roman"/>
              </a:rPr>
              <a:t>年度道路交通センサスを使用。</a:t>
            </a:r>
            <a:endParaRPr lang="en-US" altLang="ja-JP" sz="1400" kern="100" dirty="0" smtClean="0">
              <a:effectLst/>
              <a:latin typeface="+mn-ea"/>
              <a:cs typeface="Times New Roman"/>
            </a:endParaRPr>
          </a:p>
          <a:p>
            <a:pPr marL="261938" indent="-180000" algn="just">
              <a:spcAft>
                <a:spcPts val="0"/>
              </a:spcAft>
            </a:pPr>
            <a:r>
              <a:rPr lang="ja-JP" altLang="en-US" sz="1400" kern="100" dirty="0">
                <a:latin typeface="+mn-ea"/>
                <a:cs typeface="Times New Roman"/>
              </a:rPr>
              <a:t>　</a:t>
            </a:r>
            <a:r>
              <a:rPr lang="ja-JP" altLang="en-US" sz="1400" kern="100" dirty="0" smtClean="0">
                <a:effectLst/>
                <a:latin typeface="+mn-ea"/>
                <a:cs typeface="Times New Roman"/>
              </a:rPr>
              <a:t>（平成</a:t>
            </a:r>
            <a:r>
              <a:rPr lang="en-US" altLang="ja-JP" sz="1400" kern="100" dirty="0" smtClean="0">
                <a:effectLst/>
                <a:latin typeface="+mn-ea"/>
                <a:cs typeface="Times New Roman"/>
              </a:rPr>
              <a:t>21</a:t>
            </a:r>
            <a:r>
              <a:rPr lang="ja-JP" altLang="en-US" sz="1400" kern="100" dirty="0" smtClean="0">
                <a:effectLst/>
                <a:latin typeface="+mn-ea"/>
                <a:cs typeface="Times New Roman"/>
              </a:rPr>
              <a:t>～</a:t>
            </a:r>
            <a:r>
              <a:rPr lang="en-US" altLang="ja-JP" sz="1400" kern="100" dirty="0" smtClean="0">
                <a:effectLst/>
                <a:latin typeface="+mn-ea"/>
                <a:cs typeface="Times New Roman"/>
              </a:rPr>
              <a:t>27</a:t>
            </a:r>
            <a:r>
              <a:rPr lang="ja-JP" altLang="en-US" sz="1400" kern="100" dirty="0" smtClean="0">
                <a:effectLst/>
                <a:latin typeface="+mn-ea"/>
                <a:cs typeface="Times New Roman"/>
              </a:rPr>
              <a:t>年度の削減算定には、平成</a:t>
            </a:r>
            <a:r>
              <a:rPr lang="en-US" altLang="ja-JP" sz="1400" kern="100" dirty="0" smtClean="0">
                <a:effectLst/>
                <a:latin typeface="+mn-ea"/>
                <a:cs typeface="Times New Roman"/>
              </a:rPr>
              <a:t>22</a:t>
            </a:r>
            <a:r>
              <a:rPr lang="ja-JP" altLang="en-US" sz="1400" kern="100" dirty="0" smtClean="0">
                <a:effectLst/>
                <a:latin typeface="+mn-ea"/>
                <a:cs typeface="Times New Roman"/>
              </a:rPr>
              <a:t>年度道路交通センサス</a:t>
            </a:r>
            <a:r>
              <a:rPr lang="ja-JP" altLang="en-US" sz="1400" kern="100" dirty="0" smtClean="0">
                <a:latin typeface="+mn-ea"/>
                <a:cs typeface="Times New Roman"/>
              </a:rPr>
              <a:t>を使用）</a:t>
            </a:r>
            <a:endParaRPr lang="en-US" altLang="ja-JP" sz="1400" kern="100" dirty="0" smtClean="0">
              <a:effectLst/>
              <a:latin typeface="+mn-ea"/>
              <a:cs typeface="Times New Roman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514442" y="899099"/>
            <a:ext cx="58128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266700">
              <a:spcBef>
                <a:spcPts val="600"/>
              </a:spcBef>
            </a:pPr>
            <a:r>
              <a:rPr lang="ja-JP" altLang="en-US" sz="2000" u="sng" spc="-100" dirty="0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全</a:t>
            </a:r>
            <a:r>
              <a:rPr lang="ja-JP" altLang="en-US" sz="2000" u="sng" spc="-100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効果</a:t>
            </a:r>
            <a:r>
              <a:rPr lang="ja-JP" altLang="en-US" sz="2000" u="sng" spc="-100" dirty="0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は、平成</a:t>
            </a:r>
            <a:r>
              <a:rPr lang="en-US" altLang="ja-JP" sz="2000" u="sng" spc="-100" dirty="0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30</a:t>
            </a:r>
            <a:r>
              <a:rPr lang="ja-JP" altLang="en-US" sz="2000" u="sng" spc="-100" dirty="0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年度に令和２年度目標を達成</a:t>
            </a:r>
            <a:endParaRPr kumimoji="1" lang="ja-JP" altLang="en-US" sz="2000" u="sng" spc="-100" dirty="0">
              <a:solidFill>
                <a:srgbClr val="FF0000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cxnSp>
        <p:nvCxnSpPr>
          <p:cNvPr id="16" name="直線コネクタ 15"/>
          <p:cNvCxnSpPr/>
          <p:nvPr/>
        </p:nvCxnSpPr>
        <p:spPr>
          <a:xfrm>
            <a:off x="1691680" y="5157192"/>
            <a:ext cx="4896544" cy="0"/>
          </a:xfrm>
          <a:prstGeom prst="line">
            <a:avLst/>
          </a:prstGeom>
          <a:ln w="22225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8571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139" y="1711261"/>
            <a:ext cx="7685261" cy="4423043"/>
          </a:xfrm>
          <a:prstGeom prst="rect">
            <a:avLst/>
          </a:prstGeom>
        </p:spPr>
      </p:pic>
      <p:cxnSp>
        <p:nvCxnSpPr>
          <p:cNvPr id="6" name="直線コネクタ 5"/>
          <p:cNvCxnSpPr/>
          <p:nvPr/>
        </p:nvCxnSpPr>
        <p:spPr>
          <a:xfrm>
            <a:off x="323528" y="620688"/>
            <a:ext cx="853244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2022860" y="98987"/>
            <a:ext cx="5133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ja-JP" sz="2400" dirty="0" smtClean="0">
                <a:latin typeface="+mn-ea"/>
              </a:rPr>
              <a:t>対策全体</a:t>
            </a:r>
            <a:r>
              <a:rPr lang="ja-JP" altLang="en-US" sz="2400" dirty="0" smtClean="0">
                <a:latin typeface="+mn-ea"/>
              </a:rPr>
              <a:t>による</a:t>
            </a:r>
            <a:r>
              <a:rPr lang="en-US" altLang="ja-JP" sz="2400" dirty="0" smtClean="0">
                <a:latin typeface="+mn-ea"/>
              </a:rPr>
              <a:t>PM</a:t>
            </a:r>
            <a:r>
              <a:rPr lang="ja-JP" altLang="ja-JP" sz="2400" dirty="0" smtClean="0">
                <a:latin typeface="+mn-ea"/>
              </a:rPr>
              <a:t>削減量</a:t>
            </a:r>
            <a:r>
              <a:rPr lang="ja-JP" altLang="en-US" sz="2400" dirty="0" smtClean="0">
                <a:latin typeface="+mn-ea"/>
              </a:rPr>
              <a:t>（経年推移）</a:t>
            </a:r>
            <a:endParaRPr kumimoji="1" lang="ja-JP" altLang="en-US" sz="2400" dirty="0">
              <a:latin typeface="+mn-ea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8594104" y="6520259"/>
            <a:ext cx="514400" cy="365125"/>
          </a:xfrm>
        </p:spPr>
        <p:txBody>
          <a:bodyPr/>
          <a:lstStyle/>
          <a:p>
            <a:fld id="{DE2F8A21-8B7F-4E81-A1D6-B63D9660F4C6}" type="slidenum">
              <a:rPr kumimoji="1" lang="ja-JP" altLang="en-US" smtClean="0"/>
              <a:pPr/>
              <a:t>11</a:t>
            </a:fld>
            <a:endParaRPr kumimoji="1"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449062" y="680725"/>
            <a:ext cx="42184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ja-JP" altLang="en-US" sz="2000" u="sng" dirty="0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全効果は、令和２</a:t>
            </a:r>
            <a:r>
              <a:rPr kumimoji="1" lang="ja-JP" altLang="en-US" sz="2000" u="sng" dirty="0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年度目標を達成</a:t>
            </a:r>
            <a:endParaRPr kumimoji="1" lang="ja-JP" altLang="en-US" sz="2000" u="sng" dirty="0">
              <a:solidFill>
                <a:srgbClr val="FF0000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67544" y="1064930"/>
            <a:ext cx="8424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>
              <a:spcBef>
                <a:spcPts val="600"/>
              </a:spcBef>
            </a:pPr>
            <a:r>
              <a:rPr kumimoji="1" lang="ja-JP" altLang="en-US" dirty="0" smtClean="0">
                <a:latin typeface="ＭＳ ゴシック" pitchFamily="49" charset="-128"/>
                <a:ea typeface="ＭＳ ゴシック" pitchFamily="49" charset="-128"/>
              </a:rPr>
              <a:t>なお、</a:t>
            </a:r>
            <a:r>
              <a:rPr kumimoji="1" lang="en-US" altLang="ja-JP" dirty="0" smtClean="0">
                <a:latin typeface="ＭＳ ゴシック" pitchFamily="49" charset="-128"/>
                <a:ea typeface="ＭＳ ゴシック" pitchFamily="49" charset="-128"/>
              </a:rPr>
              <a:t>PM</a:t>
            </a:r>
            <a:r>
              <a:rPr kumimoji="1" lang="ja-JP" altLang="en-US" dirty="0" smtClean="0">
                <a:latin typeface="ＭＳ ゴシック" pitchFamily="49" charset="-128"/>
                <a:ea typeface="ＭＳ ゴシック" pitchFamily="49" charset="-128"/>
              </a:rPr>
              <a:t>は大型車と小型車の排出係数の差が小さいため、バス、特種（殊）車の走行量の増加の影響が</a:t>
            </a:r>
            <a:r>
              <a:rPr kumimoji="1" lang="en-US" altLang="ja-JP" dirty="0" smtClean="0">
                <a:latin typeface="ＭＳ ゴシック" pitchFamily="49" charset="-128"/>
                <a:ea typeface="ＭＳ ゴシック" pitchFamily="49" charset="-128"/>
              </a:rPr>
              <a:t>NOx</a:t>
            </a:r>
            <a:r>
              <a:rPr kumimoji="1" lang="ja-JP" altLang="en-US" dirty="0" smtClean="0">
                <a:latin typeface="ＭＳ ゴシック" pitchFamily="49" charset="-128"/>
                <a:ea typeface="ＭＳ ゴシック" pitchFamily="49" charset="-128"/>
              </a:rPr>
              <a:t>に比べて小さい。</a:t>
            </a:r>
            <a:endParaRPr kumimoji="1" lang="ja-JP" altLang="en-US" dirty="0"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588" y="148570"/>
            <a:ext cx="21247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+mn-ea"/>
              </a:rPr>
              <a:t>＜</a:t>
            </a:r>
            <a:r>
              <a:rPr lang="ja-JP" altLang="en-US" sz="2000" dirty="0">
                <a:latin typeface="+mn-ea"/>
              </a:rPr>
              <a:t>効果</a:t>
            </a:r>
            <a:r>
              <a:rPr lang="ja-JP" altLang="en-US" sz="2000" dirty="0" smtClean="0">
                <a:latin typeface="+mn-ea"/>
              </a:rPr>
              <a:t>＞</a:t>
            </a:r>
            <a:endParaRPr kumimoji="1" lang="ja-JP" altLang="en-US" sz="2000" dirty="0">
              <a:latin typeface="+mn-ea"/>
            </a:endParaRPr>
          </a:p>
        </p:txBody>
      </p:sp>
      <p:sp>
        <p:nvSpPr>
          <p:cNvPr id="10" name="テキスト ボックス 2"/>
          <p:cNvSpPr txBox="1">
            <a:spLocks noChangeArrowheads="1"/>
          </p:cNvSpPr>
          <p:nvPr/>
        </p:nvSpPr>
        <p:spPr bwMode="auto">
          <a:xfrm>
            <a:off x="827584" y="6134305"/>
            <a:ext cx="6861968" cy="61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marL="261938" indent="-180000" algn="just">
              <a:spcAft>
                <a:spcPts val="0"/>
              </a:spcAft>
            </a:pPr>
            <a:r>
              <a:rPr lang="en-US" altLang="ja-JP" sz="1400" kern="100" dirty="0" smtClean="0">
                <a:effectLst/>
                <a:latin typeface="+mn-ea"/>
                <a:cs typeface="Times New Roman"/>
              </a:rPr>
              <a:t>※</a:t>
            </a:r>
            <a:r>
              <a:rPr lang="ja-JP" altLang="en-US" sz="1400" kern="100" dirty="0" smtClean="0">
                <a:effectLst/>
                <a:latin typeface="+mn-ea"/>
                <a:cs typeface="Times New Roman"/>
              </a:rPr>
              <a:t>平成</a:t>
            </a:r>
            <a:r>
              <a:rPr lang="en-US" altLang="ja-JP" sz="1400" kern="100" dirty="0" smtClean="0">
                <a:effectLst/>
                <a:latin typeface="+mn-ea"/>
                <a:cs typeface="Times New Roman"/>
              </a:rPr>
              <a:t>28</a:t>
            </a:r>
            <a:r>
              <a:rPr lang="ja-JP" altLang="en-US" sz="1400" kern="100" dirty="0" smtClean="0">
                <a:effectLst/>
                <a:latin typeface="+mn-ea"/>
                <a:cs typeface="Times New Roman"/>
              </a:rPr>
              <a:t>年度以降の削減量算定には、平成</a:t>
            </a:r>
            <a:r>
              <a:rPr lang="en-US" altLang="ja-JP" sz="1400" kern="100" dirty="0" smtClean="0">
                <a:effectLst/>
                <a:latin typeface="+mn-ea"/>
                <a:cs typeface="Times New Roman"/>
              </a:rPr>
              <a:t>27</a:t>
            </a:r>
            <a:r>
              <a:rPr lang="ja-JP" altLang="en-US" sz="1400" kern="100" dirty="0" smtClean="0">
                <a:effectLst/>
                <a:latin typeface="+mn-ea"/>
                <a:cs typeface="Times New Roman"/>
              </a:rPr>
              <a:t>年度道路交通センサスを使用。</a:t>
            </a:r>
            <a:endParaRPr lang="en-US" altLang="ja-JP" sz="1400" kern="100" dirty="0" smtClean="0">
              <a:effectLst/>
              <a:latin typeface="+mn-ea"/>
              <a:cs typeface="Times New Roman"/>
            </a:endParaRPr>
          </a:p>
          <a:p>
            <a:pPr marL="261938" indent="-180000" algn="just">
              <a:spcAft>
                <a:spcPts val="0"/>
              </a:spcAft>
            </a:pPr>
            <a:r>
              <a:rPr lang="ja-JP" altLang="en-US" sz="1400" kern="100" dirty="0">
                <a:latin typeface="+mn-ea"/>
                <a:cs typeface="Times New Roman"/>
              </a:rPr>
              <a:t>　</a:t>
            </a:r>
            <a:r>
              <a:rPr lang="ja-JP" altLang="en-US" sz="1400" kern="100" dirty="0" smtClean="0">
                <a:effectLst/>
                <a:latin typeface="+mn-ea"/>
                <a:cs typeface="Times New Roman"/>
              </a:rPr>
              <a:t>（平成</a:t>
            </a:r>
            <a:r>
              <a:rPr lang="en-US" altLang="ja-JP" sz="1400" kern="100" dirty="0" smtClean="0">
                <a:effectLst/>
                <a:latin typeface="+mn-ea"/>
                <a:cs typeface="Times New Roman"/>
              </a:rPr>
              <a:t>21</a:t>
            </a:r>
            <a:r>
              <a:rPr lang="ja-JP" altLang="en-US" sz="1400" kern="100" dirty="0" smtClean="0">
                <a:effectLst/>
                <a:latin typeface="+mn-ea"/>
                <a:cs typeface="Times New Roman"/>
              </a:rPr>
              <a:t>～</a:t>
            </a:r>
            <a:r>
              <a:rPr lang="en-US" altLang="ja-JP" sz="1400" kern="100" dirty="0" smtClean="0">
                <a:effectLst/>
                <a:latin typeface="+mn-ea"/>
                <a:cs typeface="Times New Roman"/>
              </a:rPr>
              <a:t>27</a:t>
            </a:r>
            <a:r>
              <a:rPr lang="ja-JP" altLang="en-US" sz="1400" kern="100" dirty="0" smtClean="0">
                <a:effectLst/>
                <a:latin typeface="+mn-ea"/>
                <a:cs typeface="Times New Roman"/>
              </a:rPr>
              <a:t>年度の削減量算定には、平成</a:t>
            </a:r>
            <a:r>
              <a:rPr lang="en-US" altLang="ja-JP" sz="1400" kern="100" dirty="0" smtClean="0">
                <a:effectLst/>
                <a:latin typeface="+mn-ea"/>
                <a:cs typeface="Times New Roman"/>
              </a:rPr>
              <a:t>22</a:t>
            </a:r>
            <a:r>
              <a:rPr lang="ja-JP" altLang="en-US" sz="1400" kern="100" dirty="0" smtClean="0">
                <a:effectLst/>
                <a:latin typeface="+mn-ea"/>
                <a:cs typeface="Times New Roman"/>
              </a:rPr>
              <a:t>年度道路交通センサス</a:t>
            </a:r>
            <a:r>
              <a:rPr lang="ja-JP" altLang="en-US" sz="1400" kern="100" dirty="0" smtClean="0">
                <a:latin typeface="+mn-ea"/>
                <a:cs typeface="Times New Roman"/>
              </a:rPr>
              <a:t>を使用）</a:t>
            </a:r>
            <a:endParaRPr lang="en-US" altLang="ja-JP" sz="1400" kern="100" dirty="0" smtClean="0">
              <a:effectLst/>
              <a:latin typeface="+mn-ea"/>
              <a:cs typeface="Times New Roman"/>
            </a:endParaRPr>
          </a:p>
        </p:txBody>
      </p:sp>
      <p:cxnSp>
        <p:nvCxnSpPr>
          <p:cNvPr id="5" name="直線コネクタ 4"/>
          <p:cNvCxnSpPr/>
          <p:nvPr/>
        </p:nvCxnSpPr>
        <p:spPr>
          <a:xfrm>
            <a:off x="1403648" y="4293096"/>
            <a:ext cx="4896544" cy="0"/>
          </a:xfrm>
          <a:prstGeom prst="line">
            <a:avLst/>
          </a:prstGeom>
          <a:ln w="22225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4314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線コネクタ 5"/>
          <p:cNvCxnSpPr/>
          <p:nvPr/>
        </p:nvCxnSpPr>
        <p:spPr>
          <a:xfrm>
            <a:off x="323528" y="692696"/>
            <a:ext cx="853244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1149524" y="-45968"/>
            <a:ext cx="68407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 smtClean="0">
                <a:latin typeface="+mn-ea"/>
              </a:rPr>
              <a:t>排出係数減少（エコカー以外）の効果</a:t>
            </a:r>
            <a:endParaRPr lang="en-US" altLang="ja-JP" sz="2400" dirty="0" smtClean="0">
              <a:latin typeface="+mn-ea"/>
            </a:endParaRPr>
          </a:p>
          <a:p>
            <a:pPr algn="ctr"/>
            <a:r>
              <a:rPr kumimoji="1" lang="ja-JP" altLang="en-US" dirty="0" smtClean="0">
                <a:latin typeface="+mn-ea"/>
              </a:rPr>
              <a:t>（項目</a:t>
            </a:r>
            <a:r>
              <a:rPr lang="ja-JP" altLang="en-US" dirty="0" smtClean="0">
                <a:latin typeface="+mn-ea"/>
              </a:rPr>
              <a:t>①：</a:t>
            </a:r>
            <a:r>
              <a:rPr kumimoji="1" lang="ja-JP" altLang="en-US" dirty="0" smtClean="0">
                <a:latin typeface="+mn-ea"/>
              </a:rPr>
              <a:t>自動車単体規制の推進、項目②：</a:t>
            </a:r>
            <a:r>
              <a:rPr lang="ja-JP" altLang="en-US" dirty="0" smtClean="0">
                <a:latin typeface="+mn-ea"/>
              </a:rPr>
              <a:t>車種規制の実施等）</a:t>
            </a:r>
            <a:endParaRPr lang="ja-JP" altLang="en-US" dirty="0">
              <a:latin typeface="+mn-ea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51520" y="764704"/>
            <a:ext cx="35283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ja-JP" altLang="en-US" sz="2000" dirty="0" smtClean="0">
                <a:latin typeface="+mn-ea"/>
              </a:rPr>
              <a:t>■ 対策による</a:t>
            </a:r>
            <a:r>
              <a:rPr lang="en-US" altLang="ja-JP" sz="2000" dirty="0" smtClean="0">
                <a:latin typeface="+mn-ea"/>
              </a:rPr>
              <a:t>NOx</a:t>
            </a:r>
            <a:r>
              <a:rPr lang="ja-JP" altLang="en-US" sz="2000" dirty="0" smtClean="0">
                <a:latin typeface="+mn-ea"/>
              </a:rPr>
              <a:t>・</a:t>
            </a:r>
            <a:r>
              <a:rPr lang="en-US" altLang="ja-JP" sz="2000" dirty="0" smtClean="0">
                <a:latin typeface="+mn-ea"/>
              </a:rPr>
              <a:t>PM</a:t>
            </a:r>
            <a:r>
              <a:rPr lang="ja-JP" altLang="en-US" sz="2000" dirty="0" smtClean="0">
                <a:latin typeface="+mn-ea"/>
              </a:rPr>
              <a:t>削減量</a:t>
            </a:r>
            <a:endParaRPr lang="ja-JP" altLang="en-US" sz="2000" dirty="0">
              <a:latin typeface="+mn-ea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8594104" y="6520259"/>
            <a:ext cx="514400" cy="365125"/>
          </a:xfrm>
        </p:spPr>
        <p:txBody>
          <a:bodyPr/>
          <a:lstStyle/>
          <a:p>
            <a:fld id="{DE2F8A21-8B7F-4E81-A1D6-B63D9660F4C6}" type="slidenum">
              <a:rPr kumimoji="1" lang="ja-JP" altLang="en-US" smtClean="0"/>
              <a:pPr/>
              <a:t>12</a:t>
            </a:fld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26303" y="4563041"/>
            <a:ext cx="28090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ja-JP" altLang="en-US" sz="2000" dirty="0" smtClean="0">
                <a:latin typeface="+mn-ea"/>
              </a:rPr>
              <a:t>■ 対策効果の指標</a:t>
            </a:r>
            <a:endParaRPr lang="en-US" altLang="ja-JP" sz="2000" dirty="0" smtClean="0">
              <a:latin typeface="+mn-ea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8617" y="4959746"/>
            <a:ext cx="4945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sz="2000" dirty="0">
                <a:latin typeface="+mn-ea"/>
              </a:rPr>
              <a:t>　</a:t>
            </a:r>
            <a:r>
              <a:rPr lang="ja-JP" altLang="en-US" sz="2000" dirty="0" smtClean="0">
                <a:latin typeface="+mn-ea"/>
              </a:rPr>
              <a:t>　</a:t>
            </a:r>
            <a:r>
              <a:rPr lang="ja-JP" altLang="ja-JP" sz="2000" spc="-150" dirty="0" smtClean="0">
                <a:latin typeface="+mn-ea"/>
              </a:rPr>
              <a:t>普通</a:t>
            </a:r>
            <a:r>
              <a:rPr lang="ja-JP" altLang="ja-JP" sz="2000" spc="-150" dirty="0">
                <a:latin typeface="+mn-ea"/>
              </a:rPr>
              <a:t>貨物車の</a:t>
            </a:r>
            <a:r>
              <a:rPr lang="ja-JP" altLang="ja-JP" sz="2000" spc="-150" dirty="0">
                <a:solidFill>
                  <a:srgbClr val="FF0000"/>
                </a:solidFill>
                <a:latin typeface="+mn-ea"/>
              </a:rPr>
              <a:t>新長期規制以上</a:t>
            </a:r>
            <a:r>
              <a:rPr lang="ja-JP" altLang="ja-JP" sz="2000" spc="-150" dirty="0">
                <a:latin typeface="+mn-ea"/>
              </a:rPr>
              <a:t>の</a:t>
            </a:r>
            <a:r>
              <a:rPr lang="ja-JP" altLang="ja-JP" sz="2000" spc="-150" dirty="0" smtClean="0">
                <a:latin typeface="+mn-ea"/>
              </a:rPr>
              <a:t>割合</a:t>
            </a:r>
            <a:endParaRPr lang="ja-JP" altLang="ja-JP" sz="2000" spc="-150" dirty="0">
              <a:latin typeface="+mn-ea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003285" y="1158461"/>
            <a:ext cx="675335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ja-JP" altLang="en-US" sz="2000" u="sng" dirty="0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令和２</a:t>
            </a:r>
            <a:r>
              <a:rPr kumimoji="1" lang="ja-JP" altLang="en-US" sz="2000" u="sng" dirty="0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年度の目安を上回って良好に推移</a:t>
            </a:r>
            <a:endParaRPr kumimoji="1" lang="en-US" altLang="ja-JP" sz="2000" u="sng" dirty="0" smtClean="0">
              <a:solidFill>
                <a:srgbClr val="FF00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algn="ctr">
              <a:spcBef>
                <a:spcPts val="600"/>
              </a:spcBef>
            </a:pPr>
            <a:endParaRPr kumimoji="1" lang="ja-JP" altLang="en-US" sz="2000" u="sng" dirty="0">
              <a:solidFill>
                <a:srgbClr val="FF0000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004048" y="5318536"/>
            <a:ext cx="38519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ja-JP" altLang="ja-JP" sz="2000" dirty="0" smtClean="0">
                <a:latin typeface="+mn-ea"/>
              </a:rPr>
              <a:t>【実績】平成</a:t>
            </a:r>
            <a:r>
              <a:rPr lang="en-US" altLang="ja-JP" sz="2000" dirty="0">
                <a:latin typeface="+mn-ea"/>
              </a:rPr>
              <a:t>27</a:t>
            </a:r>
            <a:r>
              <a:rPr lang="ja-JP" altLang="ja-JP" sz="2000" dirty="0">
                <a:latin typeface="+mn-ea"/>
              </a:rPr>
              <a:t>年度　</a:t>
            </a:r>
            <a:r>
              <a:rPr lang="en-US" altLang="ja-JP" sz="2000" dirty="0" smtClean="0">
                <a:latin typeface="+mn-ea"/>
              </a:rPr>
              <a:t>52%</a:t>
            </a:r>
          </a:p>
          <a:p>
            <a:pPr marL="756000" lvl="1" defTabSz="987425"/>
            <a:r>
              <a:rPr lang="ja-JP" altLang="ja-JP" sz="2000" dirty="0" smtClean="0">
                <a:latin typeface="+mn-ea"/>
              </a:rPr>
              <a:t>平成</a:t>
            </a:r>
            <a:r>
              <a:rPr lang="en-US" altLang="ja-JP" sz="2000" dirty="0">
                <a:latin typeface="+mn-ea"/>
              </a:rPr>
              <a:t>30</a:t>
            </a:r>
            <a:r>
              <a:rPr lang="ja-JP" altLang="ja-JP" sz="2000" dirty="0" smtClean="0">
                <a:latin typeface="+mn-ea"/>
              </a:rPr>
              <a:t>年度　</a:t>
            </a:r>
            <a:r>
              <a:rPr lang="en-US" altLang="ja-JP" sz="2000" dirty="0">
                <a:latin typeface="+mn-ea"/>
              </a:rPr>
              <a:t>72</a:t>
            </a:r>
            <a:r>
              <a:rPr lang="en-US" altLang="ja-JP" sz="2000" dirty="0" smtClean="0">
                <a:latin typeface="+mn-ea"/>
              </a:rPr>
              <a:t>%</a:t>
            </a:r>
            <a:r>
              <a:rPr lang="ja-JP" altLang="en-US" sz="2000" dirty="0" smtClean="0">
                <a:latin typeface="+mn-ea"/>
              </a:rPr>
              <a:t>（試算値）</a:t>
            </a:r>
            <a:endParaRPr lang="en-US" altLang="ja-JP" sz="2000" dirty="0" smtClean="0">
              <a:latin typeface="+mn-ea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1003285" y="5320179"/>
            <a:ext cx="30012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2000" dirty="0" smtClean="0">
                <a:latin typeface="+mn-ea"/>
              </a:rPr>
              <a:t>【</a:t>
            </a:r>
            <a:r>
              <a:rPr lang="ja-JP" altLang="en-US" sz="2000" dirty="0" smtClean="0">
                <a:latin typeface="+mn-ea"/>
              </a:rPr>
              <a:t>指標</a:t>
            </a:r>
            <a:r>
              <a:rPr lang="ja-JP" altLang="ja-JP" sz="2000" dirty="0" smtClean="0">
                <a:latin typeface="+mn-ea"/>
              </a:rPr>
              <a:t>】</a:t>
            </a:r>
            <a:r>
              <a:rPr lang="ja-JP" altLang="ja-JP" sz="2000" dirty="0">
                <a:latin typeface="+mn-ea"/>
              </a:rPr>
              <a:t>平成</a:t>
            </a:r>
            <a:r>
              <a:rPr lang="en-US" altLang="ja-JP" sz="2000" dirty="0">
                <a:latin typeface="+mn-ea"/>
              </a:rPr>
              <a:t>27</a:t>
            </a:r>
            <a:r>
              <a:rPr lang="ja-JP" altLang="ja-JP" sz="2000" dirty="0">
                <a:latin typeface="+mn-ea"/>
              </a:rPr>
              <a:t>年度　</a:t>
            </a:r>
            <a:r>
              <a:rPr lang="en-US" altLang="ja-JP" sz="2000" dirty="0" smtClean="0">
                <a:latin typeface="+mn-ea"/>
              </a:rPr>
              <a:t>49%</a:t>
            </a:r>
          </a:p>
          <a:p>
            <a:pPr marL="756000"/>
            <a:r>
              <a:rPr lang="ja-JP" altLang="en-US" sz="2000" dirty="0" smtClean="0">
                <a:latin typeface="+mn-ea"/>
              </a:rPr>
              <a:t>令和２</a:t>
            </a:r>
            <a:r>
              <a:rPr lang="ja-JP" altLang="ja-JP" sz="2000" dirty="0" smtClean="0">
                <a:latin typeface="+mn-ea"/>
              </a:rPr>
              <a:t>年度</a:t>
            </a:r>
            <a:r>
              <a:rPr lang="ja-JP" altLang="ja-JP" sz="2000" dirty="0">
                <a:latin typeface="+mn-ea"/>
              </a:rPr>
              <a:t>　</a:t>
            </a:r>
            <a:r>
              <a:rPr lang="en-US" altLang="ja-JP" sz="2000" dirty="0" smtClean="0">
                <a:latin typeface="+mn-ea"/>
              </a:rPr>
              <a:t>65%</a:t>
            </a:r>
            <a:endParaRPr lang="en-US" altLang="ja-JP" sz="2000" dirty="0">
              <a:latin typeface="+mn-ea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1588" y="148570"/>
            <a:ext cx="13300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+mn-ea"/>
              </a:rPr>
              <a:t>＜効果＞</a:t>
            </a:r>
            <a:endParaRPr kumimoji="1" lang="ja-JP" altLang="en-US" sz="2000" dirty="0">
              <a:latin typeface="+mn-ea"/>
            </a:endParaRPr>
          </a:p>
        </p:txBody>
      </p:sp>
      <p:cxnSp>
        <p:nvCxnSpPr>
          <p:cNvPr id="21" name="直線コネクタ 20"/>
          <p:cNvCxnSpPr/>
          <p:nvPr/>
        </p:nvCxnSpPr>
        <p:spPr>
          <a:xfrm>
            <a:off x="4503049" y="4959746"/>
            <a:ext cx="1781" cy="17942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テキスト ボックス 24"/>
          <p:cNvSpPr txBox="1"/>
          <p:nvPr/>
        </p:nvSpPr>
        <p:spPr>
          <a:xfrm>
            <a:off x="969611" y="6153594"/>
            <a:ext cx="31683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latin typeface="+mn-ea"/>
              </a:rPr>
              <a:t>　</a:t>
            </a:r>
            <a:r>
              <a:rPr lang="en-US" altLang="ja-JP" sz="20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※</a:t>
            </a:r>
            <a:r>
              <a:rPr lang="ja-JP" altLang="ja-JP" sz="20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平成</a:t>
            </a:r>
            <a:r>
              <a:rPr lang="en-US" altLang="ja-JP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21</a:t>
            </a:r>
            <a:r>
              <a:rPr lang="ja-JP" altLang="ja-JP" sz="20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年度</a:t>
            </a:r>
            <a:r>
              <a:rPr lang="ja-JP" altLang="en-US" sz="20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：</a:t>
            </a:r>
            <a:r>
              <a:rPr lang="en-US" altLang="ja-JP" sz="20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27</a:t>
            </a:r>
            <a:r>
              <a:rPr lang="en-US" altLang="ja-JP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%</a:t>
            </a:r>
            <a:endParaRPr lang="ja-JP" altLang="en-US" sz="20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4499991" y="6035232"/>
            <a:ext cx="4704733" cy="656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900"/>
              </a:lnSpc>
              <a:spcBef>
                <a:spcPts val="600"/>
              </a:spcBef>
            </a:pPr>
            <a:r>
              <a:rPr lang="ja-JP" altLang="en-US" dirty="0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➡</a:t>
            </a:r>
            <a:r>
              <a:rPr lang="ja-JP" altLang="en-US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最新規制適合車への代替</a:t>
            </a:r>
            <a:r>
              <a:rPr lang="ja-JP" altLang="en-US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が大きく進展。</a:t>
            </a:r>
            <a:endParaRPr lang="ja-JP" altLang="en-US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ts val="1900"/>
              </a:lnSpc>
              <a:spcBef>
                <a:spcPts val="600"/>
              </a:spcBef>
            </a:pPr>
            <a:r>
              <a:rPr lang="ja-JP" altLang="en-US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en-US" altLang="ja-JP" spc="-150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H30</a:t>
            </a:r>
            <a:r>
              <a:rPr lang="ja-JP" altLang="en-US" spc="-150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は「ポストポスト新長期規制」の割合が</a:t>
            </a:r>
            <a:r>
              <a:rPr lang="ja-JP" altLang="en-US" spc="-15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増加</a:t>
            </a:r>
            <a:endParaRPr kumimoji="1" lang="ja-JP" altLang="en-US" spc="-150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87354" y="1702803"/>
            <a:ext cx="4639912" cy="2800421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231" y="1659397"/>
            <a:ext cx="4615835" cy="2784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2548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図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01436" y="1617582"/>
            <a:ext cx="4771429" cy="2914286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75" y="1580961"/>
            <a:ext cx="4750703" cy="2884356"/>
          </a:xfrm>
          <a:prstGeom prst="rect">
            <a:avLst/>
          </a:prstGeom>
        </p:spPr>
      </p:pic>
      <p:cxnSp>
        <p:nvCxnSpPr>
          <p:cNvPr id="6" name="直線コネクタ 5"/>
          <p:cNvCxnSpPr/>
          <p:nvPr/>
        </p:nvCxnSpPr>
        <p:spPr>
          <a:xfrm>
            <a:off x="323528" y="692696"/>
            <a:ext cx="853244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1737736" y="-18994"/>
            <a:ext cx="54599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 smtClean="0">
                <a:latin typeface="+mn-ea"/>
              </a:rPr>
              <a:t>排出係数減少（エコカー）の効果</a:t>
            </a:r>
            <a:endParaRPr kumimoji="1" lang="en-US" altLang="ja-JP" sz="2400" dirty="0" smtClean="0">
              <a:latin typeface="+mn-ea"/>
            </a:endParaRPr>
          </a:p>
          <a:p>
            <a:pPr algn="ctr"/>
            <a:r>
              <a:rPr lang="ja-JP" altLang="en-US" dirty="0" smtClean="0">
                <a:latin typeface="+mn-ea"/>
              </a:rPr>
              <a:t>（項目③：</a:t>
            </a:r>
            <a:r>
              <a:rPr kumimoji="1" lang="ja-JP" altLang="en-US" dirty="0" smtClean="0">
                <a:latin typeface="+mn-ea"/>
              </a:rPr>
              <a:t>エコカーの普及促進）</a:t>
            </a:r>
            <a:endParaRPr kumimoji="1" lang="ja-JP" altLang="en-US" dirty="0">
              <a:latin typeface="+mn-ea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8594104" y="6520259"/>
            <a:ext cx="514400" cy="365125"/>
          </a:xfrm>
        </p:spPr>
        <p:txBody>
          <a:bodyPr/>
          <a:lstStyle/>
          <a:p>
            <a:fld id="{DE2F8A21-8B7F-4E81-A1D6-B63D9660F4C6}" type="slidenum">
              <a:rPr kumimoji="1" lang="ja-JP" altLang="en-US" smtClean="0"/>
              <a:pPr/>
              <a:t>13</a:t>
            </a:fld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41276" y="1093290"/>
            <a:ext cx="82528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ja-JP" altLang="en-US" sz="2000" u="sng" dirty="0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令和２年度の目安に向け進展。今後、さらなる進展を期待。</a:t>
            </a:r>
            <a:endParaRPr kumimoji="1" lang="ja-JP" altLang="en-US" sz="2000" u="sng" dirty="0">
              <a:solidFill>
                <a:srgbClr val="FF0000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43854" y="759932"/>
            <a:ext cx="56166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ja-JP" altLang="en-US" sz="2000" dirty="0" smtClean="0">
                <a:latin typeface="+mn-ea"/>
              </a:rPr>
              <a:t>■ 対策による</a:t>
            </a:r>
            <a:r>
              <a:rPr lang="en-US" altLang="ja-JP" sz="2000" dirty="0" smtClean="0">
                <a:latin typeface="+mn-ea"/>
              </a:rPr>
              <a:t>NOx</a:t>
            </a:r>
            <a:r>
              <a:rPr lang="ja-JP" altLang="en-US" sz="2000" dirty="0" smtClean="0">
                <a:latin typeface="+mn-ea"/>
              </a:rPr>
              <a:t>・</a:t>
            </a:r>
            <a:r>
              <a:rPr lang="en-US" altLang="ja-JP" sz="2000" dirty="0" smtClean="0">
                <a:latin typeface="+mn-ea"/>
              </a:rPr>
              <a:t>PM</a:t>
            </a:r>
            <a:r>
              <a:rPr lang="ja-JP" altLang="en-US" sz="2000" dirty="0" smtClean="0">
                <a:latin typeface="+mn-ea"/>
              </a:rPr>
              <a:t>削減量</a:t>
            </a:r>
            <a:endParaRPr lang="ja-JP" altLang="en-US" sz="2000" dirty="0">
              <a:latin typeface="+mn-ea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588" y="148570"/>
            <a:ext cx="21247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+mn-ea"/>
              </a:rPr>
              <a:t>＜</a:t>
            </a:r>
            <a:r>
              <a:rPr lang="ja-JP" altLang="en-US" sz="2000" dirty="0">
                <a:latin typeface="+mn-ea"/>
              </a:rPr>
              <a:t>効果</a:t>
            </a:r>
            <a:r>
              <a:rPr lang="ja-JP" altLang="en-US" sz="2000" dirty="0" smtClean="0">
                <a:latin typeface="+mn-ea"/>
              </a:rPr>
              <a:t>＞</a:t>
            </a:r>
            <a:endParaRPr kumimoji="1" lang="ja-JP" altLang="en-US" sz="2000" dirty="0">
              <a:latin typeface="+mn-ea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891501" y="1721345"/>
            <a:ext cx="230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ja-JP" altLang="en-US" sz="1200" dirty="0">
                <a:latin typeface="+mn-ea"/>
              </a:rPr>
              <a:t>（％）</a:t>
            </a:r>
            <a:r>
              <a:rPr lang="ja-JP" altLang="en-US" sz="1200" dirty="0" smtClean="0">
                <a:latin typeface="+mn-ea"/>
              </a:rPr>
              <a:t>は</a:t>
            </a:r>
            <a:r>
              <a:rPr lang="en-US" altLang="ja-JP" sz="1200" dirty="0" smtClean="0">
                <a:latin typeface="+mn-ea"/>
              </a:rPr>
              <a:t>R2</a:t>
            </a:r>
            <a:r>
              <a:rPr lang="ja-JP" altLang="en-US" sz="1200" dirty="0">
                <a:latin typeface="+mn-ea"/>
              </a:rPr>
              <a:t>目安</a:t>
            </a:r>
            <a:r>
              <a:rPr lang="ja-JP" altLang="en-US" sz="1200" dirty="0" smtClean="0">
                <a:latin typeface="+mn-ea"/>
              </a:rPr>
              <a:t>に</a:t>
            </a:r>
            <a:r>
              <a:rPr lang="ja-JP" altLang="en-US" sz="1200" dirty="0">
                <a:latin typeface="+mn-ea"/>
              </a:rPr>
              <a:t>対する割合</a:t>
            </a:r>
            <a:endParaRPr kumimoji="1" lang="ja-JP" altLang="en-US" sz="1200" dirty="0">
              <a:latin typeface="+mn-ea"/>
            </a:endParaRPr>
          </a:p>
        </p:txBody>
      </p:sp>
      <p:sp>
        <p:nvSpPr>
          <p:cNvPr id="23" name="四角形吹き出し 22"/>
          <p:cNvSpPr/>
          <p:nvPr/>
        </p:nvSpPr>
        <p:spPr>
          <a:xfrm>
            <a:off x="5558462" y="3212976"/>
            <a:ext cx="1728448" cy="563374"/>
          </a:xfrm>
          <a:prstGeom prst="wedgeRectCallout">
            <a:avLst>
              <a:gd name="adj1" fmla="val 55963"/>
              <a:gd name="adj2" fmla="val -72879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200" dirty="0" smtClean="0"/>
              <a:t>軽自動車（超低燃費車）を追加した場合</a:t>
            </a:r>
            <a:endParaRPr kumimoji="1" lang="ja-JP" altLang="en-US" sz="1200" dirty="0"/>
          </a:p>
        </p:txBody>
      </p:sp>
      <p:sp>
        <p:nvSpPr>
          <p:cNvPr id="7" name="四角形吹き出し 6"/>
          <p:cNvSpPr/>
          <p:nvPr/>
        </p:nvSpPr>
        <p:spPr>
          <a:xfrm>
            <a:off x="1181613" y="3300202"/>
            <a:ext cx="1728448" cy="563374"/>
          </a:xfrm>
          <a:prstGeom prst="wedgeRectCallout">
            <a:avLst>
              <a:gd name="adj1" fmla="val 55963"/>
              <a:gd name="adj2" fmla="val -72879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200" dirty="0" smtClean="0"/>
              <a:t>軽自動車（超低燃費車）を追加した場合</a:t>
            </a:r>
            <a:endParaRPr kumimoji="1" lang="ja-JP" altLang="en-US" sz="120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348942" y="5276734"/>
            <a:ext cx="4410236" cy="719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lang="en-US" altLang="ja-JP" sz="2000" dirty="0">
                <a:latin typeface="+mn-ea"/>
              </a:rPr>
              <a:t>H</a:t>
            </a:r>
            <a:r>
              <a:rPr lang="en-US" altLang="ja-JP" sz="2000" dirty="0" smtClean="0">
                <a:latin typeface="+mn-ea"/>
              </a:rPr>
              <a:t>27</a:t>
            </a:r>
            <a:r>
              <a:rPr lang="ja-JP" altLang="ja-JP" sz="2000" dirty="0" smtClean="0">
                <a:latin typeface="+mn-ea"/>
              </a:rPr>
              <a:t>年度</a:t>
            </a:r>
            <a:r>
              <a:rPr lang="ja-JP" altLang="en-US" sz="2000" dirty="0" smtClean="0">
                <a:latin typeface="+mn-ea"/>
              </a:rPr>
              <a:t>　</a:t>
            </a:r>
            <a:r>
              <a:rPr lang="en-US" altLang="ja-JP" sz="2000" dirty="0">
                <a:latin typeface="+mn-ea"/>
              </a:rPr>
              <a:t>69</a:t>
            </a:r>
            <a:r>
              <a:rPr lang="ja-JP" altLang="en-US" sz="2000" dirty="0">
                <a:latin typeface="+mn-ea"/>
              </a:rPr>
              <a:t>万台（</a:t>
            </a:r>
            <a:r>
              <a:rPr lang="en-US" altLang="ja-JP" sz="2000" dirty="0">
                <a:latin typeface="+mn-ea"/>
              </a:rPr>
              <a:t>20%</a:t>
            </a:r>
            <a:r>
              <a:rPr lang="ja-JP" altLang="en-US" sz="2000" dirty="0">
                <a:latin typeface="+mn-ea"/>
              </a:rPr>
              <a:t>）</a:t>
            </a:r>
            <a:endParaRPr lang="ja-JP" altLang="ja-JP" sz="2000" dirty="0">
              <a:latin typeface="+mn-ea"/>
            </a:endParaRPr>
          </a:p>
          <a:p>
            <a:pPr>
              <a:lnSpc>
                <a:spcPts val="2600"/>
              </a:lnSpc>
            </a:pPr>
            <a:r>
              <a:rPr lang="en-US" altLang="ja-JP" sz="2000" dirty="0" smtClean="0">
                <a:latin typeface="+mn-ea"/>
              </a:rPr>
              <a:t>R</a:t>
            </a:r>
            <a:r>
              <a:rPr lang="ja-JP" altLang="en-US" sz="2000" dirty="0" smtClean="0">
                <a:latin typeface="+mn-ea"/>
              </a:rPr>
              <a:t>２</a:t>
            </a:r>
            <a:r>
              <a:rPr lang="ja-JP" altLang="ja-JP" sz="2000" dirty="0" smtClean="0">
                <a:latin typeface="+mn-ea"/>
              </a:rPr>
              <a:t>年度</a:t>
            </a:r>
            <a:r>
              <a:rPr lang="ja-JP" altLang="en-US" sz="2000" dirty="0" smtClean="0">
                <a:latin typeface="+mn-ea"/>
              </a:rPr>
              <a:t>　</a:t>
            </a:r>
            <a:r>
              <a:rPr lang="en-US" altLang="ja-JP" sz="2000" dirty="0">
                <a:latin typeface="+mn-ea"/>
              </a:rPr>
              <a:t>179.5</a:t>
            </a:r>
            <a:r>
              <a:rPr lang="ja-JP" altLang="en-US" sz="2000" dirty="0">
                <a:latin typeface="+mn-ea"/>
              </a:rPr>
              <a:t>万台（</a:t>
            </a:r>
            <a:r>
              <a:rPr lang="en-US" altLang="ja-JP" sz="2000" dirty="0">
                <a:latin typeface="+mn-ea"/>
              </a:rPr>
              <a:t>50%</a:t>
            </a:r>
            <a:r>
              <a:rPr lang="ja-JP" altLang="en-US" sz="2000" dirty="0" smtClean="0">
                <a:latin typeface="+mn-ea"/>
              </a:rPr>
              <a:t>）</a:t>
            </a:r>
            <a:r>
              <a:rPr lang="ja-JP" altLang="en-US" sz="16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4695802" y="6085072"/>
            <a:ext cx="4341312" cy="579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900"/>
              </a:lnSpc>
              <a:spcBef>
                <a:spcPts val="600"/>
              </a:spcBef>
            </a:pPr>
            <a:r>
              <a:rPr lang="ja-JP" altLang="en-US" sz="1700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➡</a:t>
            </a:r>
            <a:r>
              <a:rPr kumimoji="1" lang="ja-JP" altLang="en-US" sz="1700" dirty="0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 着実に進展</a:t>
            </a:r>
            <a:r>
              <a:rPr lang="ja-JP" altLang="en-US" sz="1700" dirty="0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。</a:t>
            </a:r>
            <a:r>
              <a:rPr kumimoji="1" lang="en-US" altLang="ja-JP" sz="1700" dirty="0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ZEV</a:t>
            </a:r>
            <a:r>
              <a:rPr kumimoji="1" lang="ja-JP" altLang="en-US" sz="1700" dirty="0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は</a:t>
            </a:r>
            <a:r>
              <a:rPr lang="ja-JP" altLang="en-US" sz="1700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１</a:t>
            </a:r>
            <a:r>
              <a:rPr kumimoji="1" lang="ja-JP" altLang="en-US" sz="1700" dirty="0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万台（</a:t>
            </a:r>
            <a:r>
              <a:rPr lang="en-US" altLang="ja-JP" sz="1700" dirty="0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0.3</a:t>
            </a:r>
            <a:r>
              <a:rPr lang="ja-JP" altLang="en-US" sz="1700" dirty="0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％）と低く、初期需要の創出が望まれる。</a:t>
            </a:r>
            <a:endParaRPr kumimoji="1" lang="ja-JP" altLang="en-US" sz="1700" dirty="0">
              <a:solidFill>
                <a:srgbClr val="FF0000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4679504" y="5255674"/>
            <a:ext cx="4464496" cy="719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lang="en-US" altLang="ja-JP" sz="2000" dirty="0" smtClean="0">
                <a:latin typeface="+mn-ea"/>
              </a:rPr>
              <a:t> </a:t>
            </a:r>
            <a:r>
              <a:rPr lang="en-US" altLang="ja-JP" sz="2000" dirty="0">
                <a:latin typeface="+mn-ea"/>
              </a:rPr>
              <a:t>H29</a:t>
            </a:r>
            <a:r>
              <a:rPr lang="ja-JP" altLang="ja-JP" sz="2000" dirty="0">
                <a:latin typeface="+mn-ea"/>
              </a:rPr>
              <a:t>年度</a:t>
            </a:r>
            <a:r>
              <a:rPr lang="ja-JP" altLang="en-US" sz="2000" dirty="0">
                <a:latin typeface="+mn-ea"/>
              </a:rPr>
              <a:t>　</a:t>
            </a:r>
            <a:r>
              <a:rPr lang="en-US" altLang="ja-JP" sz="2000" dirty="0" smtClean="0">
                <a:latin typeface="+mn-ea"/>
              </a:rPr>
              <a:t>140</a:t>
            </a:r>
            <a:r>
              <a:rPr lang="ja-JP" altLang="en-US" sz="2000" dirty="0" smtClean="0">
                <a:latin typeface="+mn-ea"/>
              </a:rPr>
              <a:t>万台（</a:t>
            </a:r>
            <a:r>
              <a:rPr lang="en-US" altLang="ja-JP" sz="2000" dirty="0">
                <a:latin typeface="+mn-ea"/>
              </a:rPr>
              <a:t>40</a:t>
            </a:r>
            <a:r>
              <a:rPr lang="en-US" altLang="ja-JP" sz="2000" dirty="0" smtClean="0">
                <a:latin typeface="+mn-ea"/>
              </a:rPr>
              <a:t>%</a:t>
            </a:r>
            <a:r>
              <a:rPr lang="ja-JP" altLang="en-US" sz="2000" dirty="0">
                <a:latin typeface="+mn-ea"/>
              </a:rPr>
              <a:t>）</a:t>
            </a:r>
            <a:endParaRPr lang="en-US" altLang="ja-JP" sz="2000" dirty="0">
              <a:latin typeface="+mn-ea"/>
            </a:endParaRPr>
          </a:p>
          <a:p>
            <a:pPr>
              <a:lnSpc>
                <a:spcPts val="2600"/>
              </a:lnSpc>
            </a:pPr>
            <a:r>
              <a:rPr lang="ja-JP" altLang="en-US" sz="2000" dirty="0" smtClean="0">
                <a:latin typeface="+mn-ea"/>
              </a:rPr>
              <a:t> </a:t>
            </a:r>
            <a:r>
              <a:rPr lang="en-US" altLang="ja-JP" sz="2000" dirty="0" smtClean="0">
                <a:latin typeface="+mn-ea"/>
              </a:rPr>
              <a:t>H30</a:t>
            </a:r>
            <a:r>
              <a:rPr lang="ja-JP" altLang="ja-JP" sz="2000" dirty="0" smtClean="0">
                <a:latin typeface="+mn-ea"/>
              </a:rPr>
              <a:t>年度</a:t>
            </a:r>
            <a:r>
              <a:rPr lang="ja-JP" altLang="en-US" sz="2000" dirty="0" smtClean="0">
                <a:latin typeface="+mn-ea"/>
              </a:rPr>
              <a:t>　</a:t>
            </a:r>
            <a:r>
              <a:rPr lang="en-US" altLang="ja-JP" sz="2000" dirty="0" smtClean="0">
                <a:latin typeface="+mn-ea"/>
              </a:rPr>
              <a:t>157.5</a:t>
            </a:r>
            <a:r>
              <a:rPr lang="ja-JP" altLang="en-US" sz="2000" dirty="0" smtClean="0">
                <a:latin typeface="+mn-ea"/>
              </a:rPr>
              <a:t>万台（</a:t>
            </a:r>
            <a:r>
              <a:rPr lang="en-US" altLang="ja-JP" sz="2000" dirty="0">
                <a:latin typeface="+mn-ea"/>
              </a:rPr>
              <a:t>44</a:t>
            </a:r>
            <a:r>
              <a:rPr lang="en-US" altLang="ja-JP" sz="2000" dirty="0" smtClean="0">
                <a:latin typeface="+mn-ea"/>
              </a:rPr>
              <a:t>%</a:t>
            </a:r>
            <a:r>
              <a:rPr lang="ja-JP" altLang="en-US" sz="2000" dirty="0">
                <a:latin typeface="+mn-ea"/>
              </a:rPr>
              <a:t>）</a:t>
            </a:r>
            <a:endParaRPr lang="en-US" altLang="ja-JP" sz="2000" dirty="0">
              <a:latin typeface="+mn-ea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421274" y="6092558"/>
            <a:ext cx="3997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20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※H21</a:t>
            </a:r>
            <a:r>
              <a:rPr lang="ja-JP" altLang="en-US" sz="20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年度：</a:t>
            </a:r>
            <a:r>
              <a:rPr lang="en-US" altLang="ja-JP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 18</a:t>
            </a:r>
            <a:r>
              <a:rPr lang="ja-JP" altLang="en-US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万台（</a:t>
            </a:r>
            <a:r>
              <a:rPr lang="en-US" altLang="ja-JP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5%</a:t>
            </a:r>
            <a:r>
              <a:rPr lang="ja-JP" altLang="en-US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）</a:t>
            </a: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266248" y="4859471"/>
            <a:ext cx="11165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ja-JP" sz="2000" dirty="0">
                <a:latin typeface="+mn-ea"/>
              </a:rPr>
              <a:t>【</a:t>
            </a:r>
            <a:r>
              <a:rPr lang="ja-JP" altLang="en-US" sz="2000" dirty="0">
                <a:latin typeface="+mn-ea"/>
              </a:rPr>
              <a:t>指標</a:t>
            </a:r>
            <a:r>
              <a:rPr lang="ja-JP" altLang="ja-JP" sz="2000" dirty="0">
                <a:latin typeface="+mn-ea"/>
              </a:rPr>
              <a:t>】</a:t>
            </a:r>
            <a:endParaRPr lang="ja-JP" altLang="en-US" sz="2000" spc="-15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4645448" y="4856105"/>
            <a:ext cx="11165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ja-JP" sz="2000" dirty="0">
                <a:latin typeface="+mn-ea"/>
              </a:rPr>
              <a:t>【実績】</a:t>
            </a:r>
            <a:endParaRPr lang="ja-JP" altLang="en-US" sz="2000" spc="-15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089808" y="4859471"/>
            <a:ext cx="51007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2000" dirty="0" smtClean="0">
                <a:latin typeface="+mn-ea"/>
              </a:rPr>
              <a:t>R</a:t>
            </a:r>
            <a:r>
              <a:rPr lang="ja-JP" altLang="en-US" sz="2000" dirty="0" smtClean="0">
                <a:latin typeface="+mn-ea"/>
              </a:rPr>
              <a:t>２</a:t>
            </a:r>
            <a:r>
              <a:rPr lang="ja-JP" altLang="ja-JP" sz="2000" dirty="0" smtClean="0">
                <a:latin typeface="+mn-ea"/>
              </a:rPr>
              <a:t>までに</a:t>
            </a:r>
            <a:r>
              <a:rPr lang="ja-JP" altLang="ja-JP" sz="2000" dirty="0">
                <a:latin typeface="+mn-ea"/>
              </a:rPr>
              <a:t>エコカーを２台に１台</a:t>
            </a:r>
            <a:endParaRPr lang="ja-JP" altLang="en-US" sz="20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cxnSp>
        <p:nvCxnSpPr>
          <p:cNvPr id="31" name="直線コネクタ 30"/>
          <p:cNvCxnSpPr/>
          <p:nvPr/>
        </p:nvCxnSpPr>
        <p:spPr>
          <a:xfrm>
            <a:off x="4567362" y="4959746"/>
            <a:ext cx="1781" cy="17942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四角形吹き出し 31"/>
          <p:cNvSpPr/>
          <p:nvPr/>
        </p:nvSpPr>
        <p:spPr>
          <a:xfrm>
            <a:off x="7504983" y="4877748"/>
            <a:ext cx="1558222" cy="489935"/>
          </a:xfrm>
          <a:prstGeom prst="wedgeRectCallout">
            <a:avLst>
              <a:gd name="adj1" fmla="val -47592"/>
              <a:gd name="adj2" fmla="val 101516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200" dirty="0"/>
              <a:t>軽自動車を含む</a:t>
            </a:r>
            <a:r>
              <a:rPr lang="ja-JP" altLang="en-US" sz="1200" dirty="0" smtClean="0"/>
              <a:t>推計</a:t>
            </a:r>
            <a:endParaRPr kumimoji="1" lang="ja-JP" altLang="en-US" sz="12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87219" y="4457678"/>
            <a:ext cx="27940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ja-JP" altLang="en-US" sz="2000" dirty="0" smtClean="0">
                <a:latin typeface="+mn-ea"/>
              </a:rPr>
              <a:t>■ 対策効果の指標</a:t>
            </a:r>
            <a:endParaRPr lang="en-US" altLang="ja-JP" sz="2000" dirty="0" smtClean="0">
              <a:latin typeface="+mn-ea"/>
            </a:endParaRPr>
          </a:p>
        </p:txBody>
      </p:sp>
      <p:sp>
        <p:nvSpPr>
          <p:cNvPr id="33" name="テキスト ボックス 2"/>
          <p:cNvSpPr txBox="1">
            <a:spLocks noChangeArrowheads="1"/>
          </p:cNvSpPr>
          <p:nvPr/>
        </p:nvSpPr>
        <p:spPr bwMode="auto">
          <a:xfrm>
            <a:off x="3785565" y="4293930"/>
            <a:ext cx="910237" cy="3892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marL="261938" indent="-180000" algn="just">
              <a:spcAft>
                <a:spcPts val="0"/>
              </a:spcAft>
            </a:pPr>
            <a:r>
              <a:rPr lang="en-US" altLang="ja-JP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(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令和２</a:t>
            </a:r>
            <a:r>
              <a:rPr lang="en-US" altLang="ja-JP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)</a:t>
            </a:r>
            <a:endParaRPr lang="en-US" altLang="ja-JP" sz="1200" kern="100" dirty="0" smtClean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</p:txBody>
      </p:sp>
      <p:sp>
        <p:nvSpPr>
          <p:cNvPr id="34" name="テキスト ボックス 2"/>
          <p:cNvSpPr txBox="1">
            <a:spLocks noChangeArrowheads="1"/>
          </p:cNvSpPr>
          <p:nvPr/>
        </p:nvSpPr>
        <p:spPr bwMode="auto">
          <a:xfrm>
            <a:off x="8340449" y="4337224"/>
            <a:ext cx="910237" cy="3892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marL="261938" indent="-180000" algn="just">
              <a:spcAft>
                <a:spcPts val="0"/>
              </a:spcAft>
            </a:pPr>
            <a:r>
              <a:rPr lang="en-US" altLang="ja-JP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(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令和２</a:t>
            </a:r>
            <a:r>
              <a:rPr lang="en-US" altLang="ja-JP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)</a:t>
            </a:r>
            <a:endParaRPr lang="en-US" altLang="ja-JP" sz="1200" kern="100" dirty="0" smtClean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75529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27552" y="1770539"/>
            <a:ext cx="4780952" cy="2857143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4402" y="1769716"/>
            <a:ext cx="4828571" cy="2866667"/>
          </a:xfrm>
          <a:prstGeom prst="rect">
            <a:avLst/>
          </a:prstGeom>
        </p:spPr>
      </p:pic>
      <p:cxnSp>
        <p:nvCxnSpPr>
          <p:cNvPr id="6" name="直線コネクタ 5"/>
          <p:cNvCxnSpPr/>
          <p:nvPr/>
        </p:nvCxnSpPr>
        <p:spPr>
          <a:xfrm>
            <a:off x="323528" y="654596"/>
            <a:ext cx="853244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8594104" y="6520259"/>
            <a:ext cx="514400" cy="365125"/>
          </a:xfrm>
        </p:spPr>
        <p:txBody>
          <a:bodyPr/>
          <a:lstStyle/>
          <a:p>
            <a:fld id="{DE2F8A21-8B7F-4E81-A1D6-B63D9660F4C6}" type="slidenum">
              <a:rPr kumimoji="1" lang="ja-JP" altLang="en-US" smtClean="0"/>
              <a:pPr/>
              <a:t>14</a:t>
            </a:fld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58533" y="5222148"/>
            <a:ext cx="4410236" cy="719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ja-JP" sz="2000" dirty="0">
                <a:latin typeface="+mn-ea"/>
              </a:rPr>
              <a:t>H</a:t>
            </a:r>
            <a:r>
              <a:rPr lang="en-US" altLang="ja-JP" sz="2000" dirty="0" smtClean="0">
                <a:latin typeface="+mn-ea"/>
              </a:rPr>
              <a:t>27</a:t>
            </a:r>
            <a:r>
              <a:rPr lang="ja-JP" altLang="ja-JP" sz="2000" dirty="0" smtClean="0">
                <a:latin typeface="+mn-ea"/>
              </a:rPr>
              <a:t>年度</a:t>
            </a:r>
            <a:r>
              <a:rPr lang="ja-JP" altLang="en-US" sz="2000" dirty="0" smtClean="0">
                <a:latin typeface="+mn-ea"/>
              </a:rPr>
              <a:t>　</a:t>
            </a:r>
            <a:r>
              <a:rPr lang="en-US" altLang="ja-JP" sz="2000" dirty="0" smtClean="0">
                <a:latin typeface="+mn-ea"/>
              </a:rPr>
              <a:t>3</a:t>
            </a:r>
            <a:r>
              <a:rPr lang="ja-JP" altLang="en-US" sz="2000" dirty="0" smtClean="0">
                <a:latin typeface="+mn-ea"/>
              </a:rPr>
              <a:t>％削減</a:t>
            </a:r>
            <a:r>
              <a:rPr lang="ja-JP" altLang="en-US" sz="20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（</a:t>
            </a:r>
            <a:r>
              <a:rPr lang="en-US" altLang="ja-JP" sz="20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27,750</a:t>
            </a:r>
            <a:r>
              <a:rPr lang="ja-JP" altLang="en-US" sz="20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百万台</a:t>
            </a:r>
            <a:r>
              <a:rPr lang="en-US" altLang="ja-JP" sz="20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km</a:t>
            </a:r>
            <a:r>
              <a:rPr lang="ja-JP" altLang="en-US" sz="20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）</a:t>
            </a:r>
            <a:r>
              <a:rPr lang="ja-JP" altLang="en-US" sz="2000" dirty="0">
                <a:latin typeface="+mn-ea"/>
              </a:rPr>
              <a:t>　</a:t>
            </a:r>
            <a:r>
              <a:rPr lang="en-US" altLang="ja-JP" sz="2000" dirty="0" smtClean="0">
                <a:latin typeface="+mn-ea"/>
              </a:rPr>
              <a:t>R</a:t>
            </a:r>
            <a:r>
              <a:rPr lang="ja-JP" altLang="en-US" sz="2000" dirty="0" smtClean="0">
                <a:latin typeface="+mn-ea"/>
              </a:rPr>
              <a:t>２</a:t>
            </a:r>
            <a:r>
              <a:rPr lang="ja-JP" altLang="ja-JP" sz="2000" dirty="0" smtClean="0">
                <a:latin typeface="+mn-ea"/>
              </a:rPr>
              <a:t>年度</a:t>
            </a:r>
            <a:r>
              <a:rPr lang="ja-JP" altLang="en-US" sz="2000" dirty="0" smtClean="0">
                <a:latin typeface="+mn-ea"/>
              </a:rPr>
              <a:t>　</a:t>
            </a:r>
            <a:r>
              <a:rPr lang="en-US" altLang="ja-JP" sz="2000" dirty="0" smtClean="0">
                <a:latin typeface="+mn-ea"/>
              </a:rPr>
              <a:t>4</a:t>
            </a:r>
            <a:r>
              <a:rPr lang="ja-JP" altLang="en-US" sz="2000" dirty="0" smtClean="0">
                <a:latin typeface="+mn-ea"/>
              </a:rPr>
              <a:t>％削減</a:t>
            </a:r>
            <a:r>
              <a:rPr lang="ja-JP" altLang="en-US" sz="20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（</a:t>
            </a:r>
            <a:r>
              <a:rPr lang="en-US" altLang="ja-JP" sz="20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27,560</a:t>
            </a:r>
            <a:r>
              <a:rPr lang="ja-JP" altLang="en-US" sz="20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百万台</a:t>
            </a:r>
            <a:r>
              <a:rPr lang="en-US" altLang="ja-JP" sz="20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km</a:t>
            </a:r>
            <a:r>
              <a:rPr lang="ja-JP" altLang="en-US" sz="20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）</a:t>
            </a:r>
            <a:r>
              <a:rPr lang="ja-JP" altLang="en-US" sz="16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endParaRPr lang="ja-JP" altLang="en-US" sz="16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672600" y="5930646"/>
            <a:ext cx="4480991" cy="823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900"/>
              </a:lnSpc>
              <a:spcBef>
                <a:spcPts val="600"/>
              </a:spcBef>
            </a:pPr>
            <a:r>
              <a:rPr lang="ja-JP" altLang="en-US" sz="1700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➡</a:t>
            </a:r>
            <a:r>
              <a:rPr kumimoji="1" lang="ja-JP" altLang="en-US" sz="1700" dirty="0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 走行量全体では</a:t>
            </a:r>
            <a:r>
              <a:rPr kumimoji="1" lang="en-US" altLang="ja-JP" sz="1700" dirty="0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R2</a:t>
            </a:r>
            <a:r>
              <a:rPr kumimoji="1" lang="ja-JP" altLang="en-US" sz="1700" dirty="0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目標を達成。個別には、</a:t>
            </a:r>
            <a:r>
              <a:rPr lang="ja-JP" altLang="en-US" sz="1700" dirty="0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排出係数の大きいバス、特種</a:t>
            </a:r>
            <a:r>
              <a:rPr lang="en-US" altLang="ja-JP" sz="1700" dirty="0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(</a:t>
            </a:r>
            <a:r>
              <a:rPr lang="ja-JP" altLang="en-US" sz="1700" dirty="0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殊</a:t>
            </a:r>
            <a:r>
              <a:rPr lang="en-US" altLang="ja-JP" sz="1700" dirty="0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)</a:t>
            </a:r>
            <a:r>
              <a:rPr lang="ja-JP" altLang="en-US" sz="1700" dirty="0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車の増加により削減量が減少。　</a:t>
            </a:r>
            <a:endParaRPr kumimoji="1" lang="ja-JP" altLang="en-US" sz="1700" dirty="0">
              <a:solidFill>
                <a:srgbClr val="FF0000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977369" y="1824632"/>
            <a:ext cx="230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ja-JP" altLang="en-US" sz="1200" dirty="0">
                <a:latin typeface="+mn-ea"/>
              </a:rPr>
              <a:t>（％）</a:t>
            </a:r>
            <a:r>
              <a:rPr lang="ja-JP" altLang="en-US" sz="1200" dirty="0" smtClean="0">
                <a:latin typeface="+mn-ea"/>
              </a:rPr>
              <a:t>は</a:t>
            </a:r>
            <a:r>
              <a:rPr lang="en-US" altLang="ja-JP" sz="1200" dirty="0" smtClean="0">
                <a:latin typeface="+mn-ea"/>
              </a:rPr>
              <a:t>R2</a:t>
            </a:r>
            <a:r>
              <a:rPr lang="ja-JP" altLang="en-US" sz="1200" dirty="0">
                <a:latin typeface="+mn-ea"/>
              </a:rPr>
              <a:t>目安</a:t>
            </a:r>
            <a:r>
              <a:rPr lang="ja-JP" altLang="en-US" sz="1200" dirty="0" smtClean="0">
                <a:latin typeface="+mn-ea"/>
              </a:rPr>
              <a:t>に</a:t>
            </a:r>
            <a:r>
              <a:rPr lang="ja-JP" altLang="en-US" sz="1200" dirty="0">
                <a:latin typeface="+mn-ea"/>
              </a:rPr>
              <a:t>対する割合</a:t>
            </a:r>
            <a:endParaRPr kumimoji="1" lang="ja-JP" altLang="en-US" sz="1200" dirty="0">
              <a:latin typeface="+mn-ea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41343" y="707827"/>
            <a:ext cx="35643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ja-JP" altLang="en-US" sz="2000" dirty="0" smtClean="0">
                <a:latin typeface="+mn-ea"/>
              </a:rPr>
              <a:t>■ 対策による</a:t>
            </a:r>
            <a:r>
              <a:rPr lang="en-US" altLang="ja-JP" sz="2000" dirty="0" smtClean="0">
                <a:latin typeface="+mn-ea"/>
              </a:rPr>
              <a:t>NOx</a:t>
            </a:r>
            <a:r>
              <a:rPr lang="ja-JP" altLang="en-US" sz="2000" dirty="0" smtClean="0">
                <a:latin typeface="+mn-ea"/>
              </a:rPr>
              <a:t>・</a:t>
            </a:r>
            <a:r>
              <a:rPr lang="en-US" altLang="ja-JP" sz="2000" dirty="0" smtClean="0">
                <a:latin typeface="+mn-ea"/>
              </a:rPr>
              <a:t>PM</a:t>
            </a:r>
            <a:r>
              <a:rPr lang="ja-JP" altLang="en-US" sz="2000" dirty="0" smtClean="0">
                <a:latin typeface="+mn-ea"/>
              </a:rPr>
              <a:t>削減量</a:t>
            </a:r>
            <a:endParaRPr lang="ja-JP" altLang="en-US" sz="2000" dirty="0">
              <a:latin typeface="+mn-ea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80235" y="4496794"/>
            <a:ext cx="31537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ja-JP" altLang="en-US" sz="2000" dirty="0" smtClean="0">
                <a:latin typeface="+mn-ea"/>
              </a:rPr>
              <a:t>■ 対策効果の指標と実績</a:t>
            </a:r>
            <a:endParaRPr lang="en-US" altLang="ja-JP" sz="2000" dirty="0" smtClean="0">
              <a:latin typeface="+mn-ea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2563651" y="-7807"/>
            <a:ext cx="401669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t"/>
            <a:r>
              <a:rPr lang="ja-JP" altLang="en-US" sz="2400" dirty="0" smtClean="0">
                <a:latin typeface="+mn-ea"/>
              </a:rPr>
              <a:t>走行量減少の効果</a:t>
            </a:r>
            <a:endParaRPr lang="en-US" altLang="ja-JP" sz="2400" dirty="0" smtClean="0">
              <a:latin typeface="+mn-ea"/>
            </a:endParaRPr>
          </a:p>
          <a:p>
            <a:pPr algn="ctr" fontAlgn="t"/>
            <a:r>
              <a:rPr lang="ja-JP" altLang="en-US" dirty="0" smtClean="0">
                <a:latin typeface="+mn-ea"/>
              </a:rPr>
              <a:t>（項目⑤：</a:t>
            </a:r>
            <a:r>
              <a:rPr lang="ja-JP" altLang="ja-JP" dirty="0" smtClean="0">
                <a:latin typeface="+mn-ea"/>
              </a:rPr>
              <a:t>交通</a:t>
            </a:r>
            <a:r>
              <a:rPr lang="ja-JP" altLang="ja-JP" dirty="0">
                <a:latin typeface="+mn-ea"/>
              </a:rPr>
              <a:t>需要の調整・</a:t>
            </a:r>
            <a:r>
              <a:rPr lang="ja-JP" altLang="ja-JP" dirty="0" smtClean="0">
                <a:latin typeface="+mn-ea"/>
              </a:rPr>
              <a:t>低減</a:t>
            </a:r>
            <a:r>
              <a:rPr lang="ja-JP" altLang="en-US" dirty="0" smtClean="0">
                <a:latin typeface="+mn-ea"/>
              </a:rPr>
              <a:t>）</a:t>
            </a:r>
            <a:endParaRPr lang="ja-JP" altLang="ja-JP" dirty="0">
              <a:latin typeface="+mn-ea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4689095" y="5201088"/>
            <a:ext cx="4464496" cy="7591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lang="en-US" altLang="ja-JP" sz="2000" dirty="0" smtClean="0">
                <a:latin typeface="+mn-ea"/>
              </a:rPr>
              <a:t> </a:t>
            </a:r>
            <a:r>
              <a:rPr lang="en-US" altLang="ja-JP" sz="2000" dirty="0">
                <a:latin typeface="+mn-ea"/>
              </a:rPr>
              <a:t>H29</a:t>
            </a:r>
            <a:r>
              <a:rPr lang="ja-JP" altLang="ja-JP" sz="2000" dirty="0">
                <a:latin typeface="+mn-ea"/>
              </a:rPr>
              <a:t>年度</a:t>
            </a:r>
            <a:r>
              <a:rPr lang="ja-JP" altLang="en-US" sz="2000" dirty="0">
                <a:latin typeface="+mn-ea"/>
              </a:rPr>
              <a:t>　</a:t>
            </a:r>
            <a:r>
              <a:rPr lang="en-US" altLang="ja-JP" sz="2000" dirty="0">
                <a:latin typeface="+mn-ea"/>
              </a:rPr>
              <a:t>4.3</a:t>
            </a:r>
            <a:r>
              <a:rPr lang="ja-JP" altLang="en-US" sz="2000" dirty="0">
                <a:latin typeface="+mn-ea"/>
              </a:rPr>
              <a:t>％減少</a:t>
            </a:r>
            <a:r>
              <a:rPr lang="ja-JP" altLang="en-US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（</a:t>
            </a:r>
            <a:r>
              <a:rPr lang="en-US" altLang="ja-JP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27,390</a:t>
            </a:r>
            <a:r>
              <a:rPr lang="ja-JP" altLang="en-US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百万台</a:t>
            </a:r>
            <a:r>
              <a:rPr lang="en-US" altLang="ja-JP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km</a:t>
            </a:r>
            <a:r>
              <a:rPr lang="ja-JP" altLang="en-US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）</a:t>
            </a:r>
            <a:endParaRPr lang="en-US" altLang="ja-JP" sz="20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>
              <a:lnSpc>
                <a:spcPts val="2600"/>
              </a:lnSpc>
            </a:pPr>
            <a:r>
              <a:rPr lang="ja-JP" altLang="en-US" sz="2000" dirty="0" smtClean="0">
                <a:latin typeface="+mn-ea"/>
              </a:rPr>
              <a:t> </a:t>
            </a:r>
            <a:r>
              <a:rPr lang="en-US" altLang="ja-JP" sz="2000" dirty="0" smtClean="0">
                <a:latin typeface="+mn-ea"/>
              </a:rPr>
              <a:t>H30</a:t>
            </a:r>
            <a:r>
              <a:rPr lang="ja-JP" altLang="ja-JP" sz="2000" dirty="0" smtClean="0">
                <a:latin typeface="+mn-ea"/>
              </a:rPr>
              <a:t>年度</a:t>
            </a:r>
            <a:r>
              <a:rPr lang="ja-JP" altLang="en-US" sz="2000" dirty="0" smtClean="0">
                <a:latin typeface="+mn-ea"/>
              </a:rPr>
              <a:t>　</a:t>
            </a:r>
            <a:r>
              <a:rPr lang="en-US" altLang="ja-JP" sz="2000" dirty="0" smtClean="0">
                <a:latin typeface="+mn-ea"/>
              </a:rPr>
              <a:t>4.3</a:t>
            </a:r>
            <a:r>
              <a:rPr lang="ja-JP" altLang="en-US" sz="2000" dirty="0" smtClean="0">
                <a:latin typeface="+mn-ea"/>
              </a:rPr>
              <a:t>％減少</a:t>
            </a:r>
            <a:r>
              <a:rPr lang="ja-JP" altLang="en-US" sz="20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（</a:t>
            </a:r>
            <a:r>
              <a:rPr lang="en-US" altLang="ja-JP" sz="20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27,089</a:t>
            </a:r>
            <a:r>
              <a:rPr lang="ja-JP" altLang="en-US" sz="20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百万台</a:t>
            </a:r>
            <a:r>
              <a:rPr lang="en-US" altLang="ja-JP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km</a:t>
            </a:r>
            <a:r>
              <a:rPr lang="ja-JP" altLang="en-US" sz="20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）</a:t>
            </a:r>
            <a:endParaRPr lang="en-US" altLang="ja-JP" sz="20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80235" y="6157815"/>
            <a:ext cx="44279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20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※H21</a:t>
            </a:r>
            <a:r>
              <a:rPr lang="ja-JP" altLang="en-US" sz="20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年度：走行量（</a:t>
            </a:r>
            <a:r>
              <a:rPr lang="en-US" altLang="ja-JP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28,620</a:t>
            </a:r>
            <a:r>
              <a:rPr lang="ja-JP" altLang="en-US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百万台</a:t>
            </a:r>
            <a:r>
              <a:rPr lang="en-US" altLang="ja-JP" sz="20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km</a:t>
            </a:r>
            <a:r>
              <a:rPr lang="ja-JP" altLang="en-US" sz="20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）</a:t>
            </a:r>
            <a:endParaRPr lang="ja-JP" altLang="en-US" sz="20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1588" y="148570"/>
            <a:ext cx="21247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+mn-ea"/>
              </a:rPr>
              <a:t>＜</a:t>
            </a:r>
            <a:r>
              <a:rPr lang="ja-JP" altLang="en-US" sz="2000" dirty="0">
                <a:latin typeface="+mn-ea"/>
              </a:rPr>
              <a:t>効果</a:t>
            </a:r>
            <a:r>
              <a:rPr lang="ja-JP" altLang="en-US" sz="2000" dirty="0" smtClean="0">
                <a:latin typeface="+mn-ea"/>
              </a:rPr>
              <a:t>＞</a:t>
            </a:r>
            <a:endParaRPr kumimoji="1" lang="ja-JP" altLang="en-US" sz="2000" dirty="0">
              <a:latin typeface="+mn-ea"/>
            </a:endParaRPr>
          </a:p>
        </p:txBody>
      </p:sp>
      <p:sp>
        <p:nvSpPr>
          <p:cNvPr id="26" name="四角形吹き出し 25"/>
          <p:cNvSpPr/>
          <p:nvPr/>
        </p:nvSpPr>
        <p:spPr>
          <a:xfrm>
            <a:off x="1281819" y="2101631"/>
            <a:ext cx="1483444" cy="476999"/>
          </a:xfrm>
          <a:prstGeom prst="wedgeRectCallout">
            <a:avLst>
              <a:gd name="adj1" fmla="val 70930"/>
              <a:gd name="adj2" fmla="val 32574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000" dirty="0" smtClean="0"/>
              <a:t>交通センサスデータの違い、バス、特種（殊）車の走行量の増加が原因</a:t>
            </a:r>
            <a:endParaRPr kumimoji="1" lang="ja-JP" altLang="en-US" sz="1000" dirty="0"/>
          </a:p>
        </p:txBody>
      </p:sp>
      <p:sp>
        <p:nvSpPr>
          <p:cNvPr id="28" name="四角形吹き出し 27"/>
          <p:cNvSpPr/>
          <p:nvPr/>
        </p:nvSpPr>
        <p:spPr>
          <a:xfrm>
            <a:off x="5838626" y="2101859"/>
            <a:ext cx="1483444" cy="476999"/>
          </a:xfrm>
          <a:prstGeom prst="wedgeRectCallout">
            <a:avLst>
              <a:gd name="adj1" fmla="val 56907"/>
              <a:gd name="adj2" fmla="val 74294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000" dirty="0" smtClean="0"/>
              <a:t>交通センサスデータの違い、バス、特種（殊）車の走行量の増加が原因</a:t>
            </a:r>
            <a:endParaRPr kumimoji="1" lang="ja-JP" altLang="en-US" sz="1000" dirty="0"/>
          </a:p>
        </p:txBody>
      </p:sp>
      <p:cxnSp>
        <p:nvCxnSpPr>
          <p:cNvPr id="9" name="直線コネクタ 8"/>
          <p:cNvCxnSpPr/>
          <p:nvPr/>
        </p:nvCxnSpPr>
        <p:spPr>
          <a:xfrm>
            <a:off x="4567362" y="4959746"/>
            <a:ext cx="1781" cy="17942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テキスト ボックス 28"/>
          <p:cNvSpPr txBox="1"/>
          <p:nvPr/>
        </p:nvSpPr>
        <p:spPr>
          <a:xfrm>
            <a:off x="266248" y="4859471"/>
            <a:ext cx="11165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ja-JP" sz="2000" dirty="0">
                <a:latin typeface="+mn-ea"/>
              </a:rPr>
              <a:t>【</a:t>
            </a:r>
            <a:r>
              <a:rPr lang="ja-JP" altLang="en-US" sz="2000" dirty="0">
                <a:latin typeface="+mn-ea"/>
              </a:rPr>
              <a:t>指標</a:t>
            </a:r>
            <a:r>
              <a:rPr lang="ja-JP" altLang="ja-JP" sz="2000" dirty="0">
                <a:latin typeface="+mn-ea"/>
              </a:rPr>
              <a:t>】</a:t>
            </a:r>
            <a:endParaRPr lang="ja-JP" altLang="en-US" sz="2000" spc="-15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4645448" y="4856105"/>
            <a:ext cx="11165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ja-JP" sz="2000" dirty="0">
                <a:latin typeface="+mn-ea"/>
              </a:rPr>
              <a:t>【実績】</a:t>
            </a:r>
            <a:endParaRPr lang="ja-JP" altLang="en-US" sz="2000" spc="-15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089808" y="4859471"/>
            <a:ext cx="16044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20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H21</a:t>
            </a:r>
            <a:r>
              <a:rPr lang="ja-JP" altLang="en-US" sz="20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年度比</a:t>
            </a:r>
            <a:endParaRPr lang="ja-JP" altLang="en-US" sz="20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27" name="テキスト ボックス 2"/>
          <p:cNvSpPr txBox="1">
            <a:spLocks noChangeArrowheads="1"/>
          </p:cNvSpPr>
          <p:nvPr/>
        </p:nvSpPr>
        <p:spPr bwMode="auto">
          <a:xfrm>
            <a:off x="8358300" y="4273763"/>
            <a:ext cx="986008" cy="3892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marL="261938" indent="-180000" algn="just">
              <a:spcAft>
                <a:spcPts val="0"/>
              </a:spcAft>
            </a:pP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　</a:t>
            </a:r>
            <a:r>
              <a:rPr lang="en-US" altLang="ja-JP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32</a:t>
            </a:r>
          </a:p>
          <a:p>
            <a:pPr marL="261938" indent="-180000" algn="just">
              <a:spcAft>
                <a:spcPts val="0"/>
              </a:spcAft>
            </a:pPr>
            <a:r>
              <a:rPr lang="en-US" altLang="ja-JP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(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令和２</a:t>
            </a:r>
            <a:r>
              <a:rPr lang="en-US" altLang="ja-JP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)</a:t>
            </a:r>
            <a:endParaRPr lang="en-US" altLang="ja-JP" sz="1200" kern="100" dirty="0" smtClean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</p:txBody>
      </p:sp>
      <p:sp>
        <p:nvSpPr>
          <p:cNvPr id="32" name="テキスト ボックス 2"/>
          <p:cNvSpPr txBox="1">
            <a:spLocks noChangeArrowheads="1"/>
          </p:cNvSpPr>
          <p:nvPr/>
        </p:nvSpPr>
        <p:spPr bwMode="auto">
          <a:xfrm>
            <a:off x="3913932" y="4389665"/>
            <a:ext cx="910237" cy="3892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marL="261938" indent="-180000" algn="just">
              <a:spcAft>
                <a:spcPts val="0"/>
              </a:spcAft>
            </a:pPr>
            <a:r>
              <a:rPr lang="en-US" altLang="ja-JP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(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令和２</a:t>
            </a:r>
            <a:r>
              <a:rPr lang="en-US" altLang="ja-JP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)</a:t>
            </a:r>
            <a:endParaRPr lang="en-US" altLang="ja-JP" sz="1200" kern="100" dirty="0" smtClean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642355" y="1078171"/>
            <a:ext cx="82528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altLang="ja-JP" sz="2000" dirty="0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H21</a:t>
            </a:r>
            <a:r>
              <a:rPr lang="ja-JP" altLang="en-US" sz="2000" dirty="0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→</a:t>
            </a:r>
            <a:r>
              <a:rPr lang="en-US" altLang="ja-JP" sz="2000" dirty="0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H30</a:t>
            </a:r>
            <a:r>
              <a:rPr lang="ja-JP" altLang="en-US" sz="2000" dirty="0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で全体の走行量は減少しているが、排出係数の大きいバス、特種</a:t>
            </a:r>
            <a:r>
              <a:rPr lang="en-US" altLang="ja-JP" sz="2000" dirty="0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(</a:t>
            </a:r>
            <a:r>
              <a:rPr lang="ja-JP" altLang="en-US" sz="2000" dirty="0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殊</a:t>
            </a:r>
            <a:r>
              <a:rPr lang="en-US" altLang="ja-JP" sz="2000" dirty="0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)</a:t>
            </a:r>
            <a:r>
              <a:rPr lang="ja-JP" altLang="en-US" sz="2000" dirty="0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車の走行量が増えたため、削減量が減少。</a:t>
            </a:r>
            <a:endParaRPr kumimoji="1" lang="ja-JP" altLang="en-US" sz="2000" dirty="0">
              <a:solidFill>
                <a:srgbClr val="FF0000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37949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9156" y="1613022"/>
            <a:ext cx="4828571" cy="2914286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45570" y="1551201"/>
            <a:ext cx="4847619" cy="2914286"/>
          </a:xfrm>
          <a:prstGeom prst="rect">
            <a:avLst/>
          </a:prstGeom>
        </p:spPr>
      </p:pic>
      <p:cxnSp>
        <p:nvCxnSpPr>
          <p:cNvPr id="6" name="直線コネクタ 5"/>
          <p:cNvCxnSpPr/>
          <p:nvPr/>
        </p:nvCxnSpPr>
        <p:spPr>
          <a:xfrm>
            <a:off x="323528" y="667296"/>
            <a:ext cx="853244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2339752" y="-27384"/>
            <a:ext cx="446449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dirty="0" smtClean="0"/>
              <a:t>旅行速度上昇の効果</a:t>
            </a:r>
            <a:endParaRPr lang="en-US" altLang="ja-JP" sz="2400" dirty="0" smtClean="0"/>
          </a:p>
          <a:p>
            <a:pPr algn="ctr"/>
            <a:r>
              <a:rPr lang="ja-JP" altLang="en-US" dirty="0" smtClean="0"/>
              <a:t>（項目⑥：</a:t>
            </a:r>
            <a:r>
              <a:rPr lang="ja-JP" altLang="ja-JP" dirty="0" smtClean="0"/>
              <a:t>交通流対策</a:t>
            </a:r>
            <a:r>
              <a:rPr lang="ja-JP" altLang="en-US" dirty="0" smtClean="0"/>
              <a:t>）</a:t>
            </a:r>
            <a:endParaRPr kumimoji="1" lang="ja-JP" altLang="en-US" dirty="0">
              <a:latin typeface="+mn-ea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8594104" y="6520259"/>
            <a:ext cx="514400" cy="365125"/>
          </a:xfrm>
        </p:spPr>
        <p:txBody>
          <a:bodyPr/>
          <a:lstStyle/>
          <a:p>
            <a:fld id="{DE2F8A21-8B7F-4E81-A1D6-B63D9660F4C6}" type="slidenum">
              <a:rPr kumimoji="1" lang="ja-JP" altLang="en-US" smtClean="0"/>
              <a:pPr/>
              <a:t>15</a:t>
            </a:fld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61990" y="1095838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kumimoji="1" lang="en-US" altLang="ja-JP" sz="2000" u="sng" spc="-150" dirty="0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H30</a:t>
            </a:r>
            <a:r>
              <a:rPr kumimoji="1" lang="ja-JP" altLang="en-US" sz="2000" u="sng" spc="-150" dirty="0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は、</a:t>
            </a:r>
            <a:r>
              <a:rPr kumimoji="1" lang="en-US" altLang="ja-JP" sz="2000" u="sng" spc="-150" dirty="0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H29</a:t>
            </a:r>
            <a:r>
              <a:rPr kumimoji="1" lang="ja-JP" altLang="en-US" sz="2000" u="sng" spc="-150" dirty="0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と</a:t>
            </a:r>
            <a:r>
              <a:rPr lang="ja-JP" altLang="en-US" sz="2000" u="sng" spc="-150" dirty="0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比べ削減量はほぼ横ばい。</a:t>
            </a:r>
            <a:endParaRPr kumimoji="1" lang="ja-JP" altLang="en-US" sz="2000" u="sng" spc="-150" dirty="0">
              <a:solidFill>
                <a:srgbClr val="FF0000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163429" y="1627822"/>
            <a:ext cx="230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ja-JP" altLang="en-US" sz="1200" dirty="0">
                <a:latin typeface="+mn-ea"/>
              </a:rPr>
              <a:t>（％）</a:t>
            </a:r>
            <a:r>
              <a:rPr lang="ja-JP" altLang="en-US" sz="1200" dirty="0" smtClean="0">
                <a:latin typeface="+mn-ea"/>
              </a:rPr>
              <a:t>は</a:t>
            </a:r>
            <a:r>
              <a:rPr lang="en-US" altLang="ja-JP" sz="1200" dirty="0">
                <a:latin typeface="+mn-ea"/>
              </a:rPr>
              <a:t>R</a:t>
            </a:r>
            <a:r>
              <a:rPr lang="en-US" altLang="ja-JP" sz="1200" dirty="0" smtClean="0">
                <a:latin typeface="+mn-ea"/>
              </a:rPr>
              <a:t>2</a:t>
            </a:r>
            <a:r>
              <a:rPr lang="ja-JP" altLang="en-US" sz="1200" dirty="0" smtClean="0">
                <a:latin typeface="+mn-ea"/>
              </a:rPr>
              <a:t>目安に</a:t>
            </a:r>
            <a:r>
              <a:rPr lang="ja-JP" altLang="en-US" sz="1200" dirty="0">
                <a:latin typeface="+mn-ea"/>
              </a:rPr>
              <a:t>対する割合</a:t>
            </a:r>
            <a:endParaRPr kumimoji="1" lang="ja-JP" altLang="en-US" sz="1200" dirty="0">
              <a:latin typeface="+mn-ea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66279" y="739124"/>
            <a:ext cx="35643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ja-JP" altLang="en-US" sz="2000" dirty="0" smtClean="0">
                <a:latin typeface="+mn-ea"/>
              </a:rPr>
              <a:t>■ 対策による</a:t>
            </a:r>
            <a:r>
              <a:rPr lang="en-US" altLang="ja-JP" sz="2000" dirty="0" smtClean="0">
                <a:latin typeface="+mn-ea"/>
              </a:rPr>
              <a:t>NOx</a:t>
            </a:r>
            <a:r>
              <a:rPr lang="ja-JP" altLang="en-US" sz="2000" dirty="0" smtClean="0">
                <a:latin typeface="+mn-ea"/>
              </a:rPr>
              <a:t>・</a:t>
            </a:r>
            <a:r>
              <a:rPr lang="en-US" altLang="ja-JP" sz="2000" dirty="0" smtClean="0">
                <a:latin typeface="+mn-ea"/>
              </a:rPr>
              <a:t>PM</a:t>
            </a:r>
            <a:r>
              <a:rPr lang="ja-JP" altLang="en-US" sz="2000" dirty="0" smtClean="0">
                <a:latin typeface="+mn-ea"/>
              </a:rPr>
              <a:t>削減量</a:t>
            </a:r>
            <a:endParaRPr lang="ja-JP" altLang="en-US" sz="2000" dirty="0">
              <a:latin typeface="+mn-ea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53653" y="4509490"/>
            <a:ext cx="30097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ja-JP" altLang="en-US" sz="2000" dirty="0" smtClean="0">
                <a:latin typeface="+mn-ea"/>
              </a:rPr>
              <a:t>■ 対策効果の指標</a:t>
            </a:r>
            <a:endParaRPr lang="en-US" altLang="ja-JP" sz="2000" dirty="0" smtClean="0">
              <a:latin typeface="+mn-ea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588" y="148570"/>
            <a:ext cx="21247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+mn-ea"/>
              </a:rPr>
              <a:t>＜</a:t>
            </a:r>
            <a:r>
              <a:rPr lang="ja-JP" altLang="en-US" sz="2000" dirty="0">
                <a:latin typeface="+mn-ea"/>
              </a:rPr>
              <a:t>効果</a:t>
            </a:r>
            <a:r>
              <a:rPr lang="ja-JP" altLang="en-US" sz="2000" dirty="0" smtClean="0">
                <a:latin typeface="+mn-ea"/>
              </a:rPr>
              <a:t>＞</a:t>
            </a:r>
            <a:endParaRPr kumimoji="1" lang="ja-JP" altLang="en-US" sz="2000" dirty="0">
              <a:latin typeface="+mn-ea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430865" y="5223494"/>
            <a:ext cx="4410236" cy="11439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ja-JP" sz="2000" dirty="0">
                <a:latin typeface="+mn-ea"/>
              </a:rPr>
              <a:t>H</a:t>
            </a:r>
            <a:r>
              <a:rPr lang="en-US" altLang="ja-JP" sz="2000" dirty="0" smtClean="0">
                <a:latin typeface="+mn-ea"/>
              </a:rPr>
              <a:t>27</a:t>
            </a:r>
            <a:r>
              <a:rPr lang="ja-JP" altLang="ja-JP" sz="2000" dirty="0" smtClean="0">
                <a:latin typeface="+mn-ea"/>
              </a:rPr>
              <a:t>年度</a:t>
            </a:r>
            <a:r>
              <a:rPr lang="ja-JP" altLang="en-US" sz="2000" dirty="0" smtClean="0">
                <a:latin typeface="+mn-ea"/>
              </a:rPr>
              <a:t>　</a:t>
            </a:r>
            <a:r>
              <a:rPr lang="en-US" altLang="ja-JP" sz="2000" dirty="0">
                <a:latin typeface="+mn-ea"/>
              </a:rPr>
              <a:t>1.5 km/h</a:t>
            </a:r>
            <a:r>
              <a:rPr lang="ja-JP" altLang="en-US" sz="2000" dirty="0" smtClean="0">
                <a:latin typeface="+mn-ea"/>
              </a:rPr>
              <a:t>上昇</a:t>
            </a:r>
            <a:r>
              <a:rPr lang="ja-JP" altLang="ja-JP" sz="20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（</a:t>
            </a:r>
            <a:r>
              <a:rPr lang="en-US" altLang="ja-JP" sz="20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39.9km/h</a:t>
            </a:r>
            <a:r>
              <a:rPr lang="ja-JP" altLang="ja-JP" sz="20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）</a:t>
            </a:r>
            <a:r>
              <a:rPr lang="ja-JP" altLang="en-US" sz="20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</a:t>
            </a:r>
            <a:r>
              <a:rPr lang="en-US" altLang="ja-JP" sz="2000" dirty="0" smtClean="0">
                <a:latin typeface="+mn-ea"/>
              </a:rPr>
              <a:t>R</a:t>
            </a:r>
            <a:r>
              <a:rPr lang="ja-JP" altLang="en-US" sz="2000" dirty="0" smtClean="0">
                <a:latin typeface="+mn-ea"/>
              </a:rPr>
              <a:t>２</a:t>
            </a:r>
            <a:r>
              <a:rPr lang="ja-JP" altLang="ja-JP" sz="2000" dirty="0" smtClean="0">
                <a:latin typeface="+mn-ea"/>
              </a:rPr>
              <a:t>年度</a:t>
            </a:r>
            <a:r>
              <a:rPr lang="ja-JP" altLang="en-US" sz="2000" dirty="0" smtClean="0">
                <a:latin typeface="+mn-ea"/>
              </a:rPr>
              <a:t>　</a:t>
            </a:r>
            <a:r>
              <a:rPr lang="en-US" altLang="ja-JP" sz="2000" dirty="0">
                <a:latin typeface="+mn-ea"/>
              </a:rPr>
              <a:t>3.0 km/h</a:t>
            </a:r>
            <a:r>
              <a:rPr lang="ja-JP" altLang="en-US" sz="2000" dirty="0" smtClean="0">
                <a:latin typeface="+mn-ea"/>
              </a:rPr>
              <a:t>上昇</a:t>
            </a:r>
            <a:r>
              <a:rPr lang="ja-JP" altLang="en-US" sz="20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（</a:t>
            </a:r>
            <a:r>
              <a:rPr lang="en-US" altLang="ja-JP" sz="20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41.4km/h</a:t>
            </a:r>
            <a:r>
              <a:rPr lang="ja-JP" altLang="en-US" sz="20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）</a:t>
            </a:r>
            <a:endParaRPr lang="en-US" altLang="ja-JP" sz="200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>
              <a:lnSpc>
                <a:spcPts val="2800"/>
              </a:lnSpc>
              <a:spcBef>
                <a:spcPts val="600"/>
              </a:spcBef>
              <a:spcAft>
                <a:spcPts val="600"/>
              </a:spcAft>
            </a:pPr>
            <a:r>
              <a:rPr lang="ja-JP" altLang="en-US" sz="16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4682470" y="5908974"/>
            <a:ext cx="4341312" cy="823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900"/>
              </a:lnSpc>
              <a:spcBef>
                <a:spcPts val="600"/>
              </a:spcBef>
            </a:pPr>
            <a:r>
              <a:rPr lang="ja-JP" altLang="en-US" sz="1700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➡</a:t>
            </a:r>
            <a:r>
              <a:rPr kumimoji="1" lang="ja-JP" altLang="en-US" sz="1700" dirty="0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 全体の旅行速度は上昇したが、</a:t>
            </a:r>
            <a:r>
              <a:rPr lang="ja-JP" altLang="en-US" sz="1700" dirty="0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混雑度への影響の大きい大型系貨物の走行量が増加し、削減量は小さい。</a:t>
            </a:r>
            <a:endParaRPr kumimoji="1" lang="ja-JP" altLang="en-US" sz="1700" dirty="0">
              <a:solidFill>
                <a:srgbClr val="FF0000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4689095" y="5201088"/>
            <a:ext cx="44644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ja-JP" sz="2000" dirty="0">
                <a:latin typeface="+mn-ea"/>
              </a:rPr>
              <a:t> H29</a:t>
            </a:r>
            <a:r>
              <a:rPr lang="ja-JP" altLang="en-US" sz="2000" dirty="0">
                <a:latin typeface="+mn-ea"/>
              </a:rPr>
              <a:t>年度　</a:t>
            </a:r>
            <a:r>
              <a:rPr lang="en-US" altLang="ja-JP" sz="2000" dirty="0">
                <a:latin typeface="+mn-ea"/>
              </a:rPr>
              <a:t>1.6 km/h</a:t>
            </a:r>
            <a:r>
              <a:rPr lang="ja-JP" altLang="en-US" sz="2000" dirty="0">
                <a:latin typeface="+mn-ea"/>
              </a:rPr>
              <a:t>上昇（</a:t>
            </a:r>
            <a:r>
              <a:rPr lang="en-US" altLang="ja-JP" sz="2000" dirty="0">
                <a:latin typeface="+mn-ea"/>
              </a:rPr>
              <a:t>40.0km/h</a:t>
            </a:r>
            <a:r>
              <a:rPr lang="ja-JP" altLang="en-US" sz="2000" dirty="0">
                <a:latin typeface="+mn-ea"/>
              </a:rPr>
              <a:t>）</a:t>
            </a:r>
          </a:p>
          <a:p>
            <a:pPr>
              <a:lnSpc>
                <a:spcPts val="2400"/>
              </a:lnSpc>
            </a:pPr>
            <a:r>
              <a:rPr lang="ja-JP" altLang="en-US" sz="2000" dirty="0" smtClean="0">
                <a:latin typeface="+mn-ea"/>
              </a:rPr>
              <a:t> </a:t>
            </a:r>
            <a:r>
              <a:rPr lang="en-US" altLang="ja-JP" sz="2000" dirty="0" smtClean="0">
                <a:latin typeface="+mn-ea"/>
              </a:rPr>
              <a:t>H30</a:t>
            </a:r>
            <a:r>
              <a:rPr lang="ja-JP" altLang="ja-JP" sz="2000" dirty="0" smtClean="0">
                <a:latin typeface="+mn-ea"/>
              </a:rPr>
              <a:t>年度</a:t>
            </a:r>
            <a:r>
              <a:rPr lang="ja-JP" altLang="en-US" sz="2000" dirty="0" smtClean="0">
                <a:latin typeface="+mn-ea"/>
              </a:rPr>
              <a:t>　</a:t>
            </a:r>
            <a:r>
              <a:rPr lang="en-US" altLang="ja-JP" sz="2000" dirty="0">
                <a:latin typeface="+mn-ea"/>
              </a:rPr>
              <a:t>1.6 km/h</a:t>
            </a:r>
            <a:r>
              <a:rPr lang="ja-JP" altLang="en-US" sz="2000" dirty="0" smtClean="0">
                <a:latin typeface="+mn-ea"/>
              </a:rPr>
              <a:t>上昇</a:t>
            </a:r>
            <a:r>
              <a:rPr lang="ja-JP" altLang="en-US" sz="20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（</a:t>
            </a:r>
            <a:r>
              <a:rPr lang="en-US" altLang="ja-JP" sz="20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40.2km/h</a:t>
            </a:r>
            <a:r>
              <a:rPr lang="ja-JP" altLang="en-US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）</a:t>
            </a: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251520" y="6076308"/>
            <a:ext cx="44102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20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※H21</a:t>
            </a:r>
            <a:r>
              <a:rPr lang="ja-JP" altLang="en-US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年度：平均旅行速度（</a:t>
            </a:r>
            <a:r>
              <a:rPr lang="en-US" altLang="ja-JP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38.4km/h</a:t>
            </a:r>
            <a:r>
              <a:rPr lang="ja-JP" altLang="en-US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）</a:t>
            </a: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273999" y="4875533"/>
            <a:ext cx="11165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ja-JP" sz="2000" dirty="0">
                <a:latin typeface="+mn-ea"/>
              </a:rPr>
              <a:t>【</a:t>
            </a:r>
            <a:r>
              <a:rPr lang="ja-JP" altLang="en-US" sz="2000" dirty="0">
                <a:latin typeface="+mn-ea"/>
              </a:rPr>
              <a:t>指標</a:t>
            </a:r>
            <a:r>
              <a:rPr lang="ja-JP" altLang="ja-JP" sz="2000" dirty="0">
                <a:latin typeface="+mn-ea"/>
              </a:rPr>
              <a:t>】</a:t>
            </a:r>
            <a:endParaRPr lang="ja-JP" altLang="en-US" sz="2000" spc="-15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4645448" y="4856105"/>
            <a:ext cx="11165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ja-JP" sz="2000" dirty="0">
                <a:latin typeface="+mn-ea"/>
              </a:rPr>
              <a:t>【実績】</a:t>
            </a:r>
            <a:endParaRPr lang="ja-JP" altLang="en-US" sz="2000" spc="-15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097559" y="4875533"/>
            <a:ext cx="16742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20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H21</a:t>
            </a:r>
            <a:r>
              <a:rPr lang="ja-JP" altLang="en-US" sz="20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年度比</a:t>
            </a:r>
            <a:endParaRPr lang="ja-JP" altLang="en-US" sz="20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cxnSp>
        <p:nvCxnSpPr>
          <p:cNvPr id="31" name="直線コネクタ 30"/>
          <p:cNvCxnSpPr/>
          <p:nvPr/>
        </p:nvCxnSpPr>
        <p:spPr>
          <a:xfrm>
            <a:off x="4567362" y="4959746"/>
            <a:ext cx="1781" cy="17942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四角形吹き出し 21"/>
          <p:cNvSpPr/>
          <p:nvPr/>
        </p:nvSpPr>
        <p:spPr>
          <a:xfrm>
            <a:off x="3198977" y="3305289"/>
            <a:ext cx="1564584" cy="674083"/>
          </a:xfrm>
          <a:prstGeom prst="wedgeRectCallout">
            <a:avLst>
              <a:gd name="adj1" fmla="val -48414"/>
              <a:gd name="adj2" fmla="val -141351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000" dirty="0" smtClean="0"/>
              <a:t>交通センサスデータの違い、混雑度への影響が大きい</a:t>
            </a:r>
            <a:r>
              <a:rPr lang="ja-JP" altLang="en-US" sz="1000" dirty="0" smtClean="0"/>
              <a:t>大型系貨物</a:t>
            </a:r>
            <a:r>
              <a:rPr kumimoji="1" lang="ja-JP" altLang="en-US" sz="1000" dirty="0" smtClean="0"/>
              <a:t>の増加や軽車両の増加が原因。</a:t>
            </a:r>
            <a:endParaRPr kumimoji="1" lang="ja-JP" altLang="en-US" sz="1000" dirty="0"/>
          </a:p>
        </p:txBody>
      </p:sp>
      <p:sp>
        <p:nvSpPr>
          <p:cNvPr id="32" name="四角形吹き出し 31"/>
          <p:cNvSpPr/>
          <p:nvPr/>
        </p:nvSpPr>
        <p:spPr>
          <a:xfrm>
            <a:off x="7459198" y="3288278"/>
            <a:ext cx="1564584" cy="674083"/>
          </a:xfrm>
          <a:prstGeom prst="wedgeRectCallout">
            <a:avLst>
              <a:gd name="adj1" fmla="val -44798"/>
              <a:gd name="adj2" fmla="val -211275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000" dirty="0" smtClean="0"/>
              <a:t>交通センサスデータの違い、混雑度への影響が大きい</a:t>
            </a:r>
            <a:r>
              <a:rPr lang="ja-JP" altLang="en-US" sz="1000" dirty="0" smtClean="0"/>
              <a:t>大型系貨物</a:t>
            </a:r>
            <a:r>
              <a:rPr kumimoji="1" lang="ja-JP" altLang="en-US" sz="1000" dirty="0" smtClean="0"/>
              <a:t>の増加や軽車両の増加が原因。</a:t>
            </a:r>
            <a:endParaRPr kumimoji="1" lang="ja-JP" altLang="en-US" sz="1000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5527056" y="4906311"/>
            <a:ext cx="39414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sz="1600" spc="-1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（参考）</a:t>
            </a:r>
            <a:r>
              <a:rPr lang="en-US" altLang="ja-JP" sz="1600" spc="-1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H27</a:t>
            </a:r>
            <a:r>
              <a:rPr lang="ja-JP" altLang="en-US" sz="1600" spc="-1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年度　</a:t>
            </a:r>
            <a:r>
              <a:rPr lang="en-US" altLang="ja-JP" sz="1600" spc="-1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2.8km/h</a:t>
            </a:r>
            <a:r>
              <a:rPr lang="ja-JP" altLang="en-US" sz="1600" spc="-1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上昇（</a:t>
            </a:r>
            <a:r>
              <a:rPr lang="en-US" altLang="ja-JP" sz="1600" spc="-1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41.2km/h</a:t>
            </a:r>
            <a:r>
              <a:rPr lang="ja-JP" altLang="en-US" sz="1600" spc="-1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）</a:t>
            </a:r>
            <a:r>
              <a:rPr lang="ja-JP" altLang="en-US" sz="16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endParaRPr lang="ja-JP" altLang="en-US" sz="16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23" name="テキスト ボックス 2"/>
          <p:cNvSpPr txBox="1">
            <a:spLocks noChangeArrowheads="1"/>
          </p:cNvSpPr>
          <p:nvPr/>
        </p:nvSpPr>
        <p:spPr bwMode="auto">
          <a:xfrm>
            <a:off x="3972866" y="4328899"/>
            <a:ext cx="910237" cy="3892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marL="261938" indent="-180000" algn="just">
              <a:spcAft>
                <a:spcPts val="0"/>
              </a:spcAft>
            </a:pPr>
            <a:r>
              <a:rPr lang="en-US" altLang="ja-JP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(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令和２</a:t>
            </a:r>
            <a:r>
              <a:rPr lang="en-US" altLang="ja-JP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)</a:t>
            </a:r>
            <a:endParaRPr lang="en-US" altLang="ja-JP" sz="1200" kern="100" dirty="0" smtClean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</p:txBody>
      </p:sp>
      <p:sp>
        <p:nvSpPr>
          <p:cNvPr id="24" name="テキスト ボックス 2"/>
          <p:cNvSpPr txBox="1">
            <a:spLocks noChangeArrowheads="1"/>
          </p:cNvSpPr>
          <p:nvPr/>
        </p:nvSpPr>
        <p:spPr bwMode="auto">
          <a:xfrm>
            <a:off x="8365366" y="4358341"/>
            <a:ext cx="910237" cy="3892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marL="261938" indent="-180000" algn="just">
              <a:spcAft>
                <a:spcPts val="0"/>
              </a:spcAft>
            </a:pPr>
            <a:r>
              <a:rPr lang="en-US" altLang="ja-JP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(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令和２</a:t>
            </a:r>
            <a:r>
              <a:rPr lang="en-US" altLang="ja-JP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)</a:t>
            </a:r>
            <a:endParaRPr lang="en-US" altLang="ja-JP" sz="1200" kern="100" dirty="0" smtClean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00380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8594104" y="6520259"/>
            <a:ext cx="514400" cy="365125"/>
          </a:xfrm>
        </p:spPr>
        <p:txBody>
          <a:bodyPr/>
          <a:lstStyle/>
          <a:p>
            <a:fld id="{DE2F8A21-8B7F-4E81-A1D6-B63D9660F4C6}" type="slidenum">
              <a:rPr kumimoji="1" lang="ja-JP" altLang="en-US" smtClean="0"/>
              <a:pPr/>
              <a:t>16</a:t>
            </a:fld>
            <a:endParaRPr kumimoji="1" lang="ja-JP" altLang="en-US"/>
          </a:p>
        </p:txBody>
      </p:sp>
      <p:cxnSp>
        <p:nvCxnSpPr>
          <p:cNvPr id="34" name="直線コネクタ 33"/>
          <p:cNvCxnSpPr/>
          <p:nvPr/>
        </p:nvCxnSpPr>
        <p:spPr>
          <a:xfrm>
            <a:off x="323528" y="667296"/>
            <a:ext cx="853244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テキスト ボックス 34"/>
          <p:cNvSpPr txBox="1"/>
          <p:nvPr/>
        </p:nvSpPr>
        <p:spPr>
          <a:xfrm>
            <a:off x="2267744" y="194246"/>
            <a:ext cx="44644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dirty="0" smtClean="0"/>
              <a:t>対策</a:t>
            </a:r>
            <a:r>
              <a:rPr lang="ja-JP" altLang="en-US" sz="2800" dirty="0"/>
              <a:t>と</a:t>
            </a:r>
            <a:r>
              <a:rPr lang="ja-JP" altLang="en-US" sz="2800" dirty="0" smtClean="0"/>
              <a:t>効果のまとめ</a:t>
            </a:r>
            <a:endParaRPr lang="en-US" altLang="ja-JP" sz="2800" dirty="0" smtClean="0"/>
          </a:p>
        </p:txBody>
      </p:sp>
      <p:sp>
        <p:nvSpPr>
          <p:cNvPr id="36" name="正方形/長方形 35"/>
          <p:cNvSpPr/>
          <p:nvPr/>
        </p:nvSpPr>
        <p:spPr>
          <a:xfrm>
            <a:off x="640097" y="1336750"/>
            <a:ext cx="7984268" cy="45140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5738" indent="-185738"/>
            <a:r>
              <a:rPr lang="ja-JP" altLang="en-US" sz="2400" dirty="0" smtClean="0">
                <a:latin typeface="+mn-ea"/>
              </a:rPr>
              <a:t>○ 自動車環境対策については関係機関が</a:t>
            </a:r>
            <a:r>
              <a:rPr lang="ja-JP" altLang="en-US" sz="2400" dirty="0">
                <a:latin typeface="+mn-ea"/>
              </a:rPr>
              <a:t>各</a:t>
            </a:r>
            <a:r>
              <a:rPr lang="ja-JP" altLang="en-US" sz="2400" dirty="0" smtClean="0">
                <a:latin typeface="+mn-ea"/>
              </a:rPr>
              <a:t>役割に基づき、連携・協力しながら推進している</a:t>
            </a:r>
            <a:r>
              <a:rPr lang="ja-JP" altLang="en-US" sz="2400" dirty="0">
                <a:latin typeface="+mn-ea"/>
              </a:rPr>
              <a:t>（</a:t>
            </a:r>
            <a:r>
              <a:rPr lang="ja-JP" altLang="en-US" sz="2400" dirty="0" smtClean="0">
                <a:latin typeface="+mn-ea"/>
              </a:rPr>
              <a:t>排出量の削減は、</a:t>
            </a:r>
            <a:r>
              <a:rPr lang="ja-JP" altLang="en-US" sz="2400" u="sng" dirty="0" smtClean="0">
                <a:solidFill>
                  <a:srgbClr val="FF0000"/>
                </a:solidFill>
                <a:latin typeface="+mn-ea"/>
              </a:rPr>
              <a:t>全体</a:t>
            </a:r>
            <a:r>
              <a:rPr lang="ja-JP" altLang="en-US" sz="2400" u="sng" dirty="0">
                <a:solidFill>
                  <a:srgbClr val="FF0000"/>
                </a:solidFill>
                <a:latin typeface="+mn-ea"/>
              </a:rPr>
              <a:t>として</a:t>
            </a:r>
            <a:r>
              <a:rPr lang="ja-JP" altLang="en-US" sz="2400" u="sng" dirty="0" smtClean="0">
                <a:solidFill>
                  <a:srgbClr val="FF0000"/>
                </a:solidFill>
                <a:latin typeface="+mn-ea"/>
              </a:rPr>
              <a:t>順調に推移し、</a:t>
            </a:r>
            <a:r>
              <a:rPr lang="en-US" altLang="ja-JP" sz="2400" u="sng" dirty="0" smtClean="0">
                <a:solidFill>
                  <a:srgbClr val="FF0000"/>
                </a:solidFill>
                <a:latin typeface="+mn-ea"/>
              </a:rPr>
              <a:t>R2</a:t>
            </a:r>
            <a:r>
              <a:rPr lang="ja-JP" altLang="en-US" sz="2400" u="sng" dirty="0" smtClean="0">
                <a:solidFill>
                  <a:srgbClr val="FF0000"/>
                </a:solidFill>
                <a:latin typeface="+mn-ea"/>
              </a:rPr>
              <a:t>目標を達成した</a:t>
            </a:r>
            <a:r>
              <a:rPr lang="ja-JP" altLang="en-US" sz="2400" dirty="0" smtClean="0">
                <a:latin typeface="+mn-ea"/>
              </a:rPr>
              <a:t>）。</a:t>
            </a:r>
            <a:endParaRPr lang="en-US" altLang="ja-JP" sz="2400" dirty="0" smtClean="0">
              <a:latin typeface="+mn-ea"/>
            </a:endParaRPr>
          </a:p>
          <a:p>
            <a:pPr marL="185738" indent="-185738"/>
            <a:endParaRPr lang="en-US" altLang="ja-JP" sz="2400" dirty="0" smtClean="0">
              <a:latin typeface="+mn-ea"/>
            </a:endParaRPr>
          </a:p>
          <a:p>
            <a:pPr marL="174625" indent="-174625"/>
            <a:r>
              <a:rPr lang="ja-JP" altLang="en-US" sz="2400" dirty="0" smtClean="0">
                <a:latin typeface="+mn-ea"/>
              </a:rPr>
              <a:t>○ </a:t>
            </a:r>
            <a:r>
              <a:rPr lang="ja-JP" altLang="en-US" sz="2400" u="sng" dirty="0" smtClean="0">
                <a:solidFill>
                  <a:srgbClr val="FF0000"/>
                </a:solidFill>
                <a:latin typeface="+mn-ea"/>
              </a:rPr>
              <a:t>７つの対策ごとの効果</a:t>
            </a:r>
            <a:r>
              <a:rPr lang="ja-JP" altLang="en-US" sz="2400" dirty="0" smtClean="0">
                <a:latin typeface="+mn-ea"/>
              </a:rPr>
              <a:t>については、「</a:t>
            </a:r>
            <a:r>
              <a:rPr lang="ja-JP" altLang="en-US" sz="2400" dirty="0">
                <a:latin typeface="+mn-ea"/>
              </a:rPr>
              <a:t>排出係数」、「走行量」、「旅行速度」の</a:t>
            </a:r>
            <a:r>
              <a:rPr lang="ja-JP" altLang="en-US" sz="2400" u="sng" dirty="0">
                <a:solidFill>
                  <a:srgbClr val="FF0000"/>
                </a:solidFill>
                <a:latin typeface="+mn-ea"/>
              </a:rPr>
              <a:t>３つの効果に分類</a:t>
            </a:r>
            <a:r>
              <a:rPr lang="ja-JP" altLang="en-US" sz="2400" u="sng" dirty="0" smtClean="0">
                <a:solidFill>
                  <a:srgbClr val="FF0000"/>
                </a:solidFill>
                <a:latin typeface="+mn-ea"/>
              </a:rPr>
              <a:t>した上で試算</a:t>
            </a:r>
            <a:r>
              <a:rPr lang="ja-JP" altLang="en-US" sz="2400" dirty="0" smtClean="0">
                <a:latin typeface="+mn-ea"/>
              </a:rPr>
              <a:t>し</a:t>
            </a:r>
            <a:r>
              <a:rPr lang="ja-JP" altLang="en-US" sz="2400" dirty="0">
                <a:latin typeface="+mn-ea"/>
              </a:rPr>
              <a:t>た</a:t>
            </a:r>
            <a:r>
              <a:rPr lang="ja-JP" altLang="en-US" sz="2400" dirty="0" smtClean="0">
                <a:latin typeface="+mn-ea"/>
              </a:rPr>
              <a:t>結果、</a:t>
            </a:r>
            <a:endParaRPr lang="en-US" altLang="ja-JP" sz="2400" dirty="0" smtClean="0">
              <a:latin typeface="+mn-ea"/>
            </a:endParaRPr>
          </a:p>
          <a:p>
            <a:pPr marL="174625" indent="-174625">
              <a:lnSpc>
                <a:spcPts val="800"/>
              </a:lnSpc>
            </a:pPr>
            <a:endParaRPr lang="en-US" altLang="ja-JP" sz="2400" dirty="0" smtClean="0">
              <a:solidFill>
                <a:srgbClr val="FF0000"/>
              </a:solidFill>
              <a:latin typeface="+mn-ea"/>
            </a:endParaRPr>
          </a:p>
          <a:p>
            <a:pPr marL="449263" indent="-449263">
              <a:spcBef>
                <a:spcPts val="600"/>
              </a:spcBef>
            </a:pPr>
            <a:r>
              <a:rPr lang="ja-JP" altLang="en-US" sz="2400" dirty="0" smtClean="0">
                <a:solidFill>
                  <a:srgbClr val="FF0000"/>
                </a:solidFill>
                <a:latin typeface="+mn-ea"/>
              </a:rPr>
              <a:t>　 </a:t>
            </a:r>
            <a:r>
              <a:rPr lang="ja-JP" altLang="en-US" sz="2400" dirty="0" smtClean="0">
                <a:latin typeface="+mn-ea"/>
              </a:rPr>
              <a:t>・単体</a:t>
            </a:r>
            <a:r>
              <a:rPr lang="ja-JP" altLang="en-US" sz="2400" dirty="0">
                <a:latin typeface="+mn-ea"/>
              </a:rPr>
              <a:t>規制等による</a:t>
            </a:r>
            <a:r>
              <a:rPr lang="ja-JP" altLang="en-US" sz="2400" u="sng" dirty="0">
                <a:solidFill>
                  <a:srgbClr val="FF0000"/>
                </a:solidFill>
                <a:latin typeface="+mn-ea"/>
              </a:rPr>
              <a:t>「排出係数（エコカー以外）</a:t>
            </a:r>
            <a:r>
              <a:rPr lang="ja-JP" altLang="en-US" sz="2400" u="sng" dirty="0" smtClean="0">
                <a:solidFill>
                  <a:srgbClr val="FF0000"/>
                </a:solidFill>
                <a:latin typeface="+mn-ea"/>
              </a:rPr>
              <a:t>」</a:t>
            </a:r>
            <a:r>
              <a:rPr lang="ja-JP" altLang="en-US" sz="2400" dirty="0" smtClean="0">
                <a:latin typeface="+mn-ea"/>
              </a:rPr>
              <a:t>の減少効果は</a:t>
            </a:r>
            <a:r>
              <a:rPr lang="ja-JP" altLang="en-US" sz="2400" u="sng" dirty="0" smtClean="0">
                <a:solidFill>
                  <a:srgbClr val="FF0000"/>
                </a:solidFill>
                <a:latin typeface="+mn-ea"/>
              </a:rPr>
              <a:t>全効果の約３／４（ＮＯ</a:t>
            </a:r>
            <a:r>
              <a:rPr lang="ja-JP" altLang="en-US" sz="1400" u="sng" dirty="0" smtClean="0">
                <a:solidFill>
                  <a:srgbClr val="FF0000"/>
                </a:solidFill>
                <a:latin typeface="+mn-ea"/>
              </a:rPr>
              <a:t>Ｘ</a:t>
            </a:r>
            <a:r>
              <a:rPr lang="ja-JP" altLang="en-US" sz="2400" u="sng" dirty="0" smtClean="0">
                <a:solidFill>
                  <a:srgbClr val="FF0000"/>
                </a:solidFill>
                <a:latin typeface="+mn-ea"/>
              </a:rPr>
              <a:t>）</a:t>
            </a:r>
            <a:r>
              <a:rPr lang="ja-JP" altLang="en-US" sz="2400" dirty="0" smtClean="0">
                <a:latin typeface="+mn-ea"/>
              </a:rPr>
              <a:t>を占めた。</a:t>
            </a:r>
            <a:endParaRPr lang="en-US" altLang="ja-JP" sz="2400" dirty="0" smtClean="0">
              <a:latin typeface="+mn-ea"/>
            </a:endParaRPr>
          </a:p>
          <a:p>
            <a:pPr marL="449263" indent="-449263">
              <a:lnSpc>
                <a:spcPts val="800"/>
              </a:lnSpc>
            </a:pPr>
            <a:endParaRPr lang="en-US" altLang="ja-JP" sz="2400" dirty="0" smtClean="0">
              <a:latin typeface="+mn-ea"/>
            </a:endParaRPr>
          </a:p>
          <a:p>
            <a:pPr marL="449263" indent="-449263">
              <a:spcBef>
                <a:spcPts val="600"/>
              </a:spcBef>
            </a:pPr>
            <a:r>
              <a:rPr lang="ja-JP" altLang="en-US" sz="2400" dirty="0">
                <a:latin typeface="+mn-ea"/>
              </a:rPr>
              <a:t>　</a:t>
            </a:r>
            <a:r>
              <a:rPr lang="ja-JP" altLang="en-US" sz="2400" dirty="0" smtClean="0">
                <a:latin typeface="+mn-ea"/>
              </a:rPr>
              <a:t> ・</a:t>
            </a:r>
            <a:r>
              <a:rPr lang="ja-JP" altLang="en-US" sz="2400" u="sng" dirty="0" smtClean="0">
                <a:solidFill>
                  <a:srgbClr val="FF0000"/>
                </a:solidFill>
                <a:latin typeface="+mn-ea"/>
              </a:rPr>
              <a:t>「</a:t>
            </a:r>
            <a:r>
              <a:rPr lang="ja-JP" altLang="en-US" sz="2400" u="sng" dirty="0">
                <a:solidFill>
                  <a:srgbClr val="FF0000"/>
                </a:solidFill>
                <a:latin typeface="+mn-ea"/>
              </a:rPr>
              <a:t>走行量」</a:t>
            </a:r>
            <a:r>
              <a:rPr lang="ja-JP" altLang="en-US" sz="2400" dirty="0">
                <a:latin typeface="+mn-ea"/>
              </a:rPr>
              <a:t>の減少効果</a:t>
            </a:r>
            <a:r>
              <a:rPr lang="ja-JP" altLang="en-US" sz="2400" dirty="0" smtClean="0">
                <a:latin typeface="+mn-ea"/>
              </a:rPr>
              <a:t>は、昨今</a:t>
            </a:r>
            <a:r>
              <a:rPr lang="ja-JP" altLang="en-US" sz="2400" dirty="0">
                <a:latin typeface="+mn-ea"/>
              </a:rPr>
              <a:t>の特種</a:t>
            </a:r>
            <a:r>
              <a:rPr lang="en-US" altLang="ja-JP" sz="2400" dirty="0">
                <a:latin typeface="+mn-ea"/>
              </a:rPr>
              <a:t>(</a:t>
            </a:r>
            <a:r>
              <a:rPr lang="ja-JP" altLang="en-US" sz="2400" dirty="0">
                <a:latin typeface="+mn-ea"/>
              </a:rPr>
              <a:t>殊</a:t>
            </a:r>
            <a:r>
              <a:rPr lang="en-US" altLang="ja-JP" sz="2400" dirty="0">
                <a:latin typeface="+mn-ea"/>
              </a:rPr>
              <a:t>)</a:t>
            </a:r>
            <a:r>
              <a:rPr lang="ja-JP" altLang="en-US" sz="2400" dirty="0">
                <a:latin typeface="+mn-ea"/>
              </a:rPr>
              <a:t>車やバスの増加の</a:t>
            </a:r>
            <a:r>
              <a:rPr lang="ja-JP" altLang="en-US" sz="2400" dirty="0" smtClean="0">
                <a:latin typeface="+mn-ea"/>
              </a:rPr>
              <a:t>影響を受けて少ないが、</a:t>
            </a:r>
            <a:r>
              <a:rPr lang="ja-JP" altLang="en-US" sz="2400" u="sng" dirty="0" smtClean="0">
                <a:solidFill>
                  <a:srgbClr val="FF0000"/>
                </a:solidFill>
                <a:latin typeface="+mn-ea"/>
              </a:rPr>
              <a:t>全効果</a:t>
            </a:r>
            <a:r>
              <a:rPr lang="ja-JP" altLang="en-US" sz="2400" u="sng" dirty="0">
                <a:solidFill>
                  <a:srgbClr val="FF0000"/>
                </a:solidFill>
                <a:latin typeface="+mn-ea"/>
              </a:rPr>
              <a:t>に占める割合は</a:t>
            </a:r>
            <a:r>
              <a:rPr lang="ja-JP" altLang="en-US" sz="2400" u="sng" dirty="0" smtClean="0">
                <a:solidFill>
                  <a:srgbClr val="FF0000"/>
                </a:solidFill>
                <a:latin typeface="+mn-ea"/>
              </a:rPr>
              <a:t>小さい</a:t>
            </a:r>
            <a:r>
              <a:rPr lang="ja-JP" altLang="en-US" sz="2400" dirty="0" smtClean="0">
                <a:latin typeface="+mn-ea"/>
              </a:rPr>
              <a:t>ため目標</a:t>
            </a:r>
            <a:r>
              <a:rPr lang="ja-JP" altLang="en-US" sz="2400" dirty="0">
                <a:latin typeface="+mn-ea"/>
              </a:rPr>
              <a:t>の達成</a:t>
            </a:r>
            <a:r>
              <a:rPr lang="ja-JP" altLang="en-US" sz="2400" dirty="0" smtClean="0">
                <a:latin typeface="+mn-ea"/>
              </a:rPr>
              <a:t>に向けて支障はない。</a:t>
            </a:r>
            <a:endParaRPr lang="ja-JP" altLang="en-US" sz="24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862127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線コネクタ 5"/>
          <p:cNvCxnSpPr/>
          <p:nvPr/>
        </p:nvCxnSpPr>
        <p:spPr>
          <a:xfrm>
            <a:off x="323528" y="574080"/>
            <a:ext cx="853244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576064" y="44624"/>
            <a:ext cx="82444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 smtClean="0">
                <a:latin typeface="+mn-ea"/>
              </a:rPr>
              <a:t>対策による</a:t>
            </a:r>
            <a:r>
              <a:rPr kumimoji="1" lang="en-US" altLang="ja-JP" sz="2400" dirty="0" smtClean="0">
                <a:latin typeface="+mn-ea"/>
              </a:rPr>
              <a:t>NOx</a:t>
            </a:r>
            <a:r>
              <a:rPr kumimoji="1" lang="ja-JP" altLang="en-US" sz="2400" dirty="0" smtClean="0">
                <a:latin typeface="+mn-ea"/>
              </a:rPr>
              <a:t>・</a:t>
            </a:r>
            <a:r>
              <a:rPr kumimoji="1" lang="en-US" altLang="ja-JP" sz="2400" dirty="0" smtClean="0">
                <a:latin typeface="+mn-ea"/>
              </a:rPr>
              <a:t>PM</a:t>
            </a:r>
            <a:r>
              <a:rPr kumimoji="1" lang="ja-JP" altLang="en-US" sz="2400" dirty="0" smtClean="0">
                <a:latin typeface="+mn-ea"/>
              </a:rPr>
              <a:t>削減量の算定方法の概要</a:t>
            </a:r>
            <a:endParaRPr kumimoji="1" lang="ja-JP" altLang="en-US" sz="2400" dirty="0">
              <a:latin typeface="+mn-ea"/>
            </a:endParaRPr>
          </a:p>
        </p:txBody>
      </p:sp>
      <p:sp>
        <p:nvSpPr>
          <p:cNvPr id="13" name="スライド番号プレースホルダー 12"/>
          <p:cNvSpPr>
            <a:spLocks noGrp="1"/>
          </p:cNvSpPr>
          <p:nvPr>
            <p:ph type="sldNum" sz="quarter" idx="12"/>
          </p:nvPr>
        </p:nvSpPr>
        <p:spPr>
          <a:xfrm>
            <a:off x="8575420" y="6520259"/>
            <a:ext cx="576064" cy="365125"/>
          </a:xfrm>
        </p:spPr>
        <p:txBody>
          <a:bodyPr/>
          <a:lstStyle/>
          <a:p>
            <a:fld id="{DE2F8A21-8B7F-4E81-A1D6-B63D9660F4C6}" type="slidenum">
              <a:rPr kumimoji="1" lang="ja-JP" altLang="en-US" smtClean="0"/>
              <a:pPr/>
              <a:t>17</a:t>
            </a:fld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51520" y="1938040"/>
            <a:ext cx="8748464" cy="576064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0">
            <a:noAutofit/>
          </a:bodyPr>
          <a:lstStyle/>
          <a:p>
            <a:r>
              <a:rPr lang="ja-JP" altLang="en-US" sz="2000" dirty="0" smtClean="0">
                <a:latin typeface="+mn-ea"/>
              </a:rPr>
              <a:t>■各対策</a:t>
            </a:r>
            <a:r>
              <a:rPr lang="ja-JP" altLang="en-US" sz="2000" dirty="0">
                <a:latin typeface="+mn-ea"/>
              </a:rPr>
              <a:t>に</a:t>
            </a:r>
            <a:r>
              <a:rPr lang="ja-JP" altLang="en-US" sz="2000" dirty="0" smtClean="0">
                <a:latin typeface="+mn-ea"/>
              </a:rPr>
              <a:t>よる</a:t>
            </a:r>
            <a:r>
              <a:rPr lang="en-US" altLang="ja-JP" sz="2000" dirty="0" smtClean="0">
                <a:latin typeface="+mn-ea"/>
              </a:rPr>
              <a:t>NOx</a:t>
            </a:r>
            <a:r>
              <a:rPr lang="ja-JP" altLang="en-US" sz="2000" dirty="0" smtClean="0">
                <a:latin typeface="+mn-ea"/>
              </a:rPr>
              <a:t>・</a:t>
            </a:r>
            <a:r>
              <a:rPr lang="en-US" altLang="ja-JP" sz="2000" dirty="0">
                <a:latin typeface="+mn-ea"/>
              </a:rPr>
              <a:t>PM</a:t>
            </a:r>
            <a:r>
              <a:rPr lang="ja-JP" altLang="en-US" sz="2000" dirty="0" smtClean="0">
                <a:latin typeface="+mn-ea"/>
              </a:rPr>
              <a:t>削減量</a:t>
            </a:r>
            <a:r>
              <a:rPr lang="ja-JP" altLang="en-US" sz="2000" dirty="0">
                <a:latin typeface="+mn-ea"/>
              </a:rPr>
              <a:t>　</a:t>
            </a:r>
            <a:r>
              <a:rPr lang="en-US" altLang="ja-JP" sz="1600" dirty="0" smtClean="0">
                <a:latin typeface="+mn-ea"/>
              </a:rPr>
              <a:t>※</a:t>
            </a:r>
            <a:r>
              <a:rPr lang="ja-JP" altLang="en-US" sz="1600" dirty="0" smtClean="0">
                <a:latin typeface="+mn-ea"/>
              </a:rPr>
              <a:t>４（エコドライブ）、７（普及啓発）は削減量未算定</a:t>
            </a:r>
            <a:endParaRPr lang="ja-JP" altLang="en-US" sz="1600" dirty="0">
              <a:latin typeface="+mn-ea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655656" y="5961447"/>
            <a:ext cx="576064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400" kern="100" dirty="0">
                <a:latin typeface="+mn-ea"/>
                <a:cs typeface="Times New Roman"/>
              </a:rPr>
              <a:t>［</a:t>
            </a:r>
            <a:r>
              <a:rPr lang="ja-JP" altLang="en-US" sz="1400" kern="100" dirty="0" smtClean="0">
                <a:latin typeface="+mn-ea"/>
                <a:cs typeface="Times New Roman"/>
              </a:rPr>
              <a:t>排出量］＝［車種別排出係数（</a:t>
            </a:r>
            <a:r>
              <a:rPr lang="en-US" altLang="ja-JP" sz="1400" kern="100" dirty="0" smtClean="0">
                <a:latin typeface="+mn-ea"/>
                <a:cs typeface="Times New Roman"/>
              </a:rPr>
              <a:t>g/</a:t>
            </a:r>
            <a:r>
              <a:rPr lang="ja-JP" altLang="en-US" sz="1400" kern="100" dirty="0" smtClean="0">
                <a:latin typeface="+mn-ea"/>
                <a:cs typeface="Times New Roman"/>
              </a:rPr>
              <a:t>台</a:t>
            </a:r>
            <a:r>
              <a:rPr lang="ja-JP" altLang="en-US" sz="1400" kern="100" dirty="0">
                <a:latin typeface="+mn-ea"/>
                <a:cs typeface="Times New Roman"/>
              </a:rPr>
              <a:t>･</a:t>
            </a:r>
            <a:r>
              <a:rPr lang="en-US" altLang="ja-JP" sz="1400" kern="100" dirty="0" smtClean="0">
                <a:latin typeface="+mn-ea"/>
                <a:cs typeface="Times New Roman"/>
              </a:rPr>
              <a:t>km</a:t>
            </a:r>
            <a:r>
              <a:rPr lang="ja-JP" altLang="en-US" sz="1400" kern="100" dirty="0" smtClean="0">
                <a:latin typeface="+mn-ea"/>
                <a:cs typeface="Times New Roman"/>
              </a:rPr>
              <a:t>）］</a:t>
            </a:r>
            <a:r>
              <a:rPr lang="en-US" altLang="ja-JP" sz="1400" kern="100" dirty="0" smtClean="0">
                <a:latin typeface="+mn-ea"/>
                <a:cs typeface="Times New Roman"/>
              </a:rPr>
              <a:t>×</a:t>
            </a:r>
            <a:r>
              <a:rPr lang="ja-JP" altLang="en-US" sz="1400" kern="100" dirty="0" smtClean="0">
                <a:latin typeface="+mn-ea"/>
                <a:cs typeface="Times New Roman"/>
              </a:rPr>
              <a:t>［自動車</a:t>
            </a:r>
            <a:r>
              <a:rPr lang="ja-JP" altLang="en-US" sz="1400" kern="100" dirty="0">
                <a:latin typeface="+mn-ea"/>
                <a:cs typeface="Times New Roman"/>
              </a:rPr>
              <a:t>走行量</a:t>
            </a:r>
            <a:r>
              <a:rPr lang="ja-JP" altLang="en-US" sz="1400" kern="100" dirty="0" smtClean="0">
                <a:latin typeface="+mn-ea"/>
                <a:cs typeface="Times New Roman"/>
              </a:rPr>
              <a:t>（台</a:t>
            </a:r>
            <a:r>
              <a:rPr lang="ja-JP" altLang="en-US" sz="1400" kern="100" dirty="0">
                <a:latin typeface="+mn-ea"/>
                <a:cs typeface="Times New Roman"/>
              </a:rPr>
              <a:t>･ </a:t>
            </a:r>
            <a:r>
              <a:rPr lang="en-US" altLang="ja-JP" sz="1400" kern="100" dirty="0" smtClean="0">
                <a:latin typeface="+mn-ea"/>
                <a:cs typeface="Times New Roman"/>
              </a:rPr>
              <a:t>km</a:t>
            </a:r>
            <a:r>
              <a:rPr lang="ja-JP" altLang="en-US" sz="1400" kern="100" dirty="0">
                <a:latin typeface="+mn-ea"/>
                <a:cs typeface="Times New Roman"/>
              </a:rPr>
              <a:t>） ］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701868" y="6402648"/>
            <a:ext cx="47389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/>
              <a:t>「車種別排出係数式」に［旅行速度</a:t>
            </a:r>
            <a:r>
              <a:rPr kumimoji="1" lang="ja-JP" altLang="en-US" sz="1400" dirty="0" smtClean="0">
                <a:latin typeface="+mn-ea"/>
              </a:rPr>
              <a:t>（</a:t>
            </a:r>
            <a:r>
              <a:rPr kumimoji="1" lang="en-US" altLang="ja-JP" sz="1400" dirty="0" smtClean="0">
                <a:latin typeface="+mn-ea"/>
              </a:rPr>
              <a:t>km/h</a:t>
            </a:r>
            <a:r>
              <a:rPr kumimoji="1" lang="ja-JP" altLang="en-US" sz="1400" dirty="0" smtClean="0">
                <a:latin typeface="+mn-ea"/>
              </a:rPr>
              <a:t>）</a:t>
            </a:r>
            <a:r>
              <a:rPr kumimoji="1" lang="ja-JP" altLang="en-US" sz="1400" dirty="0" smtClean="0"/>
              <a:t>］を入力</a:t>
            </a:r>
            <a:r>
              <a:rPr lang="ja-JP" altLang="en-US" sz="1400" dirty="0" smtClean="0"/>
              <a:t>して算定</a:t>
            </a:r>
            <a:endParaRPr kumimoji="1" lang="ja-JP" altLang="en-US" sz="1400" dirty="0"/>
          </a:p>
        </p:txBody>
      </p:sp>
      <p:sp>
        <p:nvSpPr>
          <p:cNvPr id="12" name="下矢印 11"/>
          <p:cNvSpPr/>
          <p:nvPr/>
        </p:nvSpPr>
        <p:spPr>
          <a:xfrm flipV="1">
            <a:off x="3570843" y="6237424"/>
            <a:ext cx="216000" cy="180000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51520" y="691912"/>
            <a:ext cx="8280220" cy="396044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0">
            <a:noAutofit/>
          </a:bodyPr>
          <a:lstStyle/>
          <a:p>
            <a:r>
              <a:rPr lang="ja-JP" altLang="en-US" sz="2000" dirty="0" smtClean="0">
                <a:latin typeface="+mn-ea"/>
              </a:rPr>
              <a:t>■</a:t>
            </a:r>
            <a:r>
              <a:rPr lang="en-US" altLang="ja-JP" sz="2000" dirty="0" smtClean="0">
                <a:latin typeface="+mn-ea"/>
              </a:rPr>
              <a:t>H21</a:t>
            </a:r>
            <a:r>
              <a:rPr lang="ja-JP" altLang="en-US" sz="2000" dirty="0" smtClean="0">
                <a:latin typeface="+mn-ea"/>
              </a:rPr>
              <a:t>年度から</a:t>
            </a:r>
            <a:r>
              <a:rPr lang="en-US" altLang="ja-JP" sz="2000" dirty="0" smtClean="0">
                <a:latin typeface="+mn-ea"/>
              </a:rPr>
              <a:t>H30</a:t>
            </a:r>
            <a:r>
              <a:rPr lang="ja-JP" altLang="en-US" sz="2000" dirty="0" smtClean="0">
                <a:latin typeface="+mn-ea"/>
              </a:rPr>
              <a:t>年度までの</a:t>
            </a:r>
            <a:r>
              <a:rPr lang="en-US" altLang="ja-JP" sz="2000" dirty="0" smtClean="0">
                <a:latin typeface="+mn-ea"/>
              </a:rPr>
              <a:t>NOx</a:t>
            </a:r>
            <a:r>
              <a:rPr lang="ja-JP" altLang="en-US" sz="2000" dirty="0">
                <a:latin typeface="+mn-ea"/>
              </a:rPr>
              <a:t>・</a:t>
            </a:r>
            <a:r>
              <a:rPr lang="en-US" altLang="ja-JP" sz="2000" dirty="0" smtClean="0">
                <a:latin typeface="+mn-ea"/>
              </a:rPr>
              <a:t>PM</a:t>
            </a:r>
            <a:r>
              <a:rPr lang="ja-JP" altLang="en-US" sz="2000" dirty="0" smtClean="0">
                <a:latin typeface="+mn-ea"/>
              </a:rPr>
              <a:t>削減量</a:t>
            </a:r>
            <a:endParaRPr lang="en-US" altLang="ja-JP" sz="2000" dirty="0" smtClean="0">
              <a:latin typeface="+mn-ea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771800" y="1267996"/>
            <a:ext cx="5896046" cy="468000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0">
            <a:noAutofit/>
          </a:bodyPr>
          <a:lstStyle/>
          <a:p>
            <a:r>
              <a:rPr lang="ja-JP" altLang="en-US" dirty="0" smtClean="0">
                <a:latin typeface="+mn-ea"/>
              </a:rPr>
              <a:t>［</a:t>
            </a:r>
            <a:r>
              <a:rPr lang="en-US" altLang="ja-JP" dirty="0" smtClean="0">
                <a:latin typeface="+mn-ea"/>
              </a:rPr>
              <a:t>H21</a:t>
            </a:r>
            <a:r>
              <a:rPr lang="ja-JP" altLang="en-US" dirty="0" smtClean="0">
                <a:latin typeface="+mn-ea"/>
              </a:rPr>
              <a:t>排出量］　</a:t>
            </a:r>
            <a:r>
              <a:rPr lang="en-US" altLang="ja-JP" dirty="0" smtClean="0">
                <a:latin typeface="+mn-ea"/>
              </a:rPr>
              <a:t>-</a:t>
            </a:r>
            <a:r>
              <a:rPr lang="ja-JP" altLang="en-US" dirty="0" smtClean="0">
                <a:latin typeface="+mn-ea"/>
              </a:rPr>
              <a:t>　［</a:t>
            </a:r>
            <a:r>
              <a:rPr lang="en-US" altLang="ja-JP" dirty="0" smtClean="0">
                <a:latin typeface="+mn-ea"/>
              </a:rPr>
              <a:t>H30</a:t>
            </a:r>
            <a:r>
              <a:rPr lang="ja-JP" altLang="en-US" dirty="0" smtClean="0">
                <a:latin typeface="+mn-ea"/>
              </a:rPr>
              <a:t>排出量］</a:t>
            </a:r>
            <a:endParaRPr lang="en-US" altLang="ja-JP" dirty="0" smtClean="0">
              <a:latin typeface="+mn-ea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46162" y="2937644"/>
            <a:ext cx="2232000" cy="756000"/>
          </a:xfrm>
          <a:prstGeom prst="round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ja-JP" altLang="en-US" dirty="0" smtClean="0">
                <a:latin typeface="+mn-ea"/>
              </a:rPr>
              <a:t>１～３による削減量</a:t>
            </a:r>
            <a:endParaRPr lang="en-US" altLang="ja-JP" dirty="0" smtClean="0">
              <a:latin typeface="+mn-ea"/>
            </a:endParaRPr>
          </a:p>
          <a:p>
            <a:pPr algn="ctr"/>
            <a:r>
              <a:rPr lang="ja-JP" altLang="en-US" sz="1400" dirty="0" smtClean="0">
                <a:latin typeface="+mn-ea"/>
              </a:rPr>
              <a:t>（単体規制・車種規制等・エコカー普及）</a:t>
            </a:r>
            <a:endParaRPr lang="en-US" altLang="ja-JP" sz="1400" dirty="0" smtClean="0">
              <a:latin typeface="+mn-ea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646162" y="3972328"/>
            <a:ext cx="2232000" cy="576000"/>
          </a:xfrm>
          <a:prstGeom prst="round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ja-JP" altLang="en-US" dirty="0" smtClean="0">
                <a:latin typeface="+mn-ea"/>
              </a:rPr>
              <a:t>５による削減量</a:t>
            </a:r>
            <a:endParaRPr lang="en-US" altLang="ja-JP" dirty="0" smtClean="0">
              <a:latin typeface="+mn-ea"/>
            </a:endParaRPr>
          </a:p>
          <a:p>
            <a:pPr algn="ctr"/>
            <a:r>
              <a:rPr lang="ja-JP" altLang="en-US" sz="1400" dirty="0" smtClean="0">
                <a:latin typeface="+mn-ea"/>
              </a:rPr>
              <a:t>（交通需要調整・低減）</a:t>
            </a:r>
            <a:endParaRPr lang="en-US" altLang="ja-JP" sz="1400" dirty="0" smtClean="0">
              <a:latin typeface="+mn-ea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646162" y="4893882"/>
            <a:ext cx="2232000" cy="576000"/>
          </a:xfrm>
          <a:prstGeom prst="round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ja-JP" altLang="en-US" dirty="0">
                <a:latin typeface="+mn-ea"/>
              </a:rPr>
              <a:t>６</a:t>
            </a:r>
            <a:r>
              <a:rPr lang="ja-JP" altLang="en-US" dirty="0" smtClean="0">
                <a:latin typeface="+mn-ea"/>
              </a:rPr>
              <a:t>による削減量</a:t>
            </a:r>
            <a:endParaRPr lang="en-US" altLang="ja-JP" dirty="0" smtClean="0">
              <a:latin typeface="+mn-ea"/>
            </a:endParaRPr>
          </a:p>
          <a:p>
            <a:pPr algn="ctr"/>
            <a:r>
              <a:rPr lang="ja-JP" altLang="en-US" sz="1400" dirty="0" smtClean="0">
                <a:latin typeface="+mn-ea"/>
              </a:rPr>
              <a:t>（交通流対策）</a:t>
            </a:r>
            <a:endParaRPr lang="en-US" altLang="ja-JP" sz="1400" dirty="0" smtClean="0">
              <a:latin typeface="+mn-ea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2915816" y="4821882"/>
            <a:ext cx="6048672" cy="720000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0">
            <a:noAutofit/>
          </a:bodyPr>
          <a:lstStyle/>
          <a:p>
            <a:r>
              <a:rPr lang="en-US" altLang="ja-JP" dirty="0" smtClean="0">
                <a:latin typeface="+mn-ea"/>
              </a:rPr>
              <a:t>H21</a:t>
            </a:r>
            <a:r>
              <a:rPr lang="ja-JP" altLang="en-US" dirty="0">
                <a:latin typeface="+mn-ea"/>
              </a:rPr>
              <a:t>→</a:t>
            </a:r>
            <a:r>
              <a:rPr lang="en-US" altLang="ja-JP" dirty="0" smtClean="0">
                <a:latin typeface="+mn-ea"/>
              </a:rPr>
              <a:t>H30</a:t>
            </a:r>
            <a:r>
              <a:rPr lang="ja-JP" altLang="en-US" dirty="0" smtClean="0">
                <a:latin typeface="+mn-ea"/>
              </a:rPr>
              <a:t>の</a:t>
            </a:r>
            <a:r>
              <a:rPr lang="ja-JP" altLang="en-US" u="sng" dirty="0" smtClean="0">
                <a:solidFill>
                  <a:srgbClr val="FF0000"/>
                </a:solidFill>
                <a:latin typeface="+mn-ea"/>
              </a:rPr>
              <a:t>旅行速度の上昇</a:t>
            </a:r>
            <a:r>
              <a:rPr lang="ja-JP" altLang="en-US" dirty="0" smtClean="0">
                <a:latin typeface="+mn-ea"/>
              </a:rPr>
              <a:t>による</a:t>
            </a:r>
            <a:r>
              <a:rPr lang="ja-JP" altLang="en-US" dirty="0">
                <a:latin typeface="+mn-ea"/>
              </a:rPr>
              <a:t>排出量の</a:t>
            </a:r>
            <a:r>
              <a:rPr lang="ja-JP" altLang="en-US" dirty="0" smtClean="0">
                <a:latin typeface="+mn-ea"/>
              </a:rPr>
              <a:t>削減量</a:t>
            </a:r>
            <a:endParaRPr lang="en-US" altLang="ja-JP" dirty="0" smtClean="0">
              <a:latin typeface="+mn-ea"/>
            </a:endParaRPr>
          </a:p>
          <a:p>
            <a:r>
              <a:rPr lang="en-US" altLang="ja-JP" sz="1600" dirty="0" smtClean="0">
                <a:latin typeface="+mn-ea"/>
              </a:rPr>
              <a:t>※</a:t>
            </a:r>
            <a:r>
              <a:rPr lang="ja-JP" altLang="en-US" sz="1600" dirty="0">
                <a:latin typeface="+mn-ea"/>
              </a:rPr>
              <a:t>排出係数式</a:t>
            </a:r>
            <a:r>
              <a:rPr lang="ja-JP" altLang="en-US" sz="1600" dirty="0" smtClean="0">
                <a:latin typeface="+mn-ea"/>
              </a:rPr>
              <a:t>、自動車走行量は</a:t>
            </a:r>
            <a:r>
              <a:rPr lang="en-US" altLang="ja-JP" sz="1600" dirty="0" smtClean="0">
                <a:latin typeface="+mn-ea"/>
              </a:rPr>
              <a:t>H30</a:t>
            </a:r>
            <a:r>
              <a:rPr lang="ja-JP" altLang="en-US" sz="1600" dirty="0" smtClean="0">
                <a:latin typeface="+mn-ea"/>
              </a:rPr>
              <a:t>で固定</a:t>
            </a:r>
            <a:endParaRPr lang="en-US" altLang="ja-JP" sz="1600" dirty="0">
              <a:latin typeface="+mn-ea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2952520" y="2965617"/>
            <a:ext cx="6300000" cy="720000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0">
            <a:noAutofit/>
          </a:bodyPr>
          <a:lstStyle/>
          <a:p>
            <a:r>
              <a:rPr lang="en-US" altLang="ja-JP" dirty="0" smtClean="0">
                <a:latin typeface="+mn-ea"/>
              </a:rPr>
              <a:t>H21</a:t>
            </a:r>
            <a:r>
              <a:rPr lang="ja-JP" altLang="en-US" dirty="0" smtClean="0">
                <a:latin typeface="+mn-ea"/>
              </a:rPr>
              <a:t>→</a:t>
            </a:r>
            <a:r>
              <a:rPr lang="en-US" altLang="ja-JP" dirty="0" smtClean="0">
                <a:latin typeface="+mn-ea"/>
              </a:rPr>
              <a:t>H30</a:t>
            </a:r>
            <a:r>
              <a:rPr lang="ja-JP" altLang="en-US" dirty="0" err="1" smtClean="0">
                <a:latin typeface="+mn-ea"/>
              </a:rPr>
              <a:t>の</a:t>
            </a:r>
            <a:r>
              <a:rPr lang="ja-JP" altLang="en-US" u="sng" dirty="0" err="1" smtClean="0">
                <a:solidFill>
                  <a:srgbClr val="FF0000"/>
                </a:solidFill>
                <a:latin typeface="+mn-ea"/>
              </a:rPr>
              <a:t>排</a:t>
            </a:r>
            <a:r>
              <a:rPr lang="ja-JP" altLang="en-US" u="sng" dirty="0" smtClean="0">
                <a:solidFill>
                  <a:srgbClr val="FF0000"/>
                </a:solidFill>
                <a:latin typeface="+mn-ea"/>
              </a:rPr>
              <a:t>出係数の減少</a:t>
            </a:r>
            <a:r>
              <a:rPr lang="ja-JP" altLang="en-US" dirty="0" smtClean="0">
                <a:latin typeface="+mn-ea"/>
              </a:rPr>
              <a:t>による排出量の削減量</a:t>
            </a:r>
            <a:endParaRPr lang="en-US" altLang="ja-JP" dirty="0" smtClean="0">
              <a:latin typeface="+mn-ea"/>
            </a:endParaRPr>
          </a:p>
          <a:p>
            <a:r>
              <a:rPr lang="ja-JP" altLang="en-US" sz="1600" dirty="0" smtClean="0">
                <a:latin typeface="+mn-ea"/>
              </a:rPr>
              <a:t>ただし、「</a:t>
            </a:r>
            <a:r>
              <a:rPr lang="ja-JP" altLang="en-US" sz="1600" dirty="0">
                <a:latin typeface="+mn-ea"/>
              </a:rPr>
              <a:t>３：エコカー分」と「１、２：エコカー以外分」に分けて</a:t>
            </a:r>
            <a:r>
              <a:rPr lang="ja-JP" altLang="en-US" sz="1600" dirty="0" smtClean="0">
                <a:latin typeface="+mn-ea"/>
              </a:rPr>
              <a:t>算定</a:t>
            </a:r>
            <a:endParaRPr lang="en-US" altLang="ja-JP" sz="1600" dirty="0">
              <a:latin typeface="+mn-ea"/>
            </a:endParaRPr>
          </a:p>
          <a:p>
            <a:r>
              <a:rPr lang="en-US" altLang="ja-JP" sz="1600" dirty="0" smtClean="0">
                <a:latin typeface="+mn-ea"/>
              </a:rPr>
              <a:t>※</a:t>
            </a:r>
            <a:r>
              <a:rPr lang="ja-JP" altLang="en-US" sz="1600" dirty="0" smtClean="0">
                <a:latin typeface="+mn-ea"/>
              </a:rPr>
              <a:t>自動車走行量、旅行速度は</a:t>
            </a:r>
            <a:r>
              <a:rPr lang="en-US" altLang="ja-JP" sz="1600" dirty="0" smtClean="0">
                <a:latin typeface="+mn-ea"/>
              </a:rPr>
              <a:t>H30</a:t>
            </a:r>
            <a:r>
              <a:rPr lang="ja-JP" altLang="en-US" sz="1600" dirty="0" smtClean="0">
                <a:latin typeface="+mn-ea"/>
              </a:rPr>
              <a:t>で固定</a:t>
            </a:r>
            <a:endParaRPr lang="en-US" altLang="ja-JP" sz="1600" dirty="0">
              <a:latin typeface="+mn-ea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2915816" y="3900328"/>
            <a:ext cx="5939026" cy="720000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0">
            <a:noAutofit/>
          </a:bodyPr>
          <a:lstStyle/>
          <a:p>
            <a:r>
              <a:rPr lang="en-US" altLang="ja-JP" dirty="0" smtClean="0">
                <a:latin typeface="+mn-ea"/>
              </a:rPr>
              <a:t>H21</a:t>
            </a:r>
            <a:r>
              <a:rPr lang="ja-JP" altLang="en-US" dirty="0" smtClean="0">
                <a:latin typeface="+mn-ea"/>
              </a:rPr>
              <a:t>→</a:t>
            </a:r>
            <a:r>
              <a:rPr lang="en-US" altLang="ja-JP" dirty="0" smtClean="0">
                <a:latin typeface="+mn-ea"/>
              </a:rPr>
              <a:t>H30</a:t>
            </a:r>
            <a:r>
              <a:rPr lang="ja-JP" altLang="en-US" dirty="0" smtClean="0">
                <a:latin typeface="+mn-ea"/>
              </a:rPr>
              <a:t>の</a:t>
            </a:r>
            <a:r>
              <a:rPr lang="ja-JP" altLang="en-US" u="sng" dirty="0" smtClean="0">
                <a:solidFill>
                  <a:srgbClr val="FF0000"/>
                </a:solidFill>
                <a:latin typeface="+mn-ea"/>
              </a:rPr>
              <a:t>自動車走行量の減少</a:t>
            </a:r>
            <a:r>
              <a:rPr lang="ja-JP" altLang="en-US" dirty="0" smtClean="0">
                <a:latin typeface="+mn-ea"/>
              </a:rPr>
              <a:t>による排出量の削減量</a:t>
            </a:r>
            <a:endParaRPr lang="en-US" altLang="ja-JP" dirty="0" smtClean="0">
              <a:latin typeface="+mn-ea"/>
            </a:endParaRPr>
          </a:p>
          <a:p>
            <a:r>
              <a:rPr lang="en-US" altLang="ja-JP" sz="1600" dirty="0" smtClean="0">
                <a:latin typeface="+mn-ea"/>
              </a:rPr>
              <a:t>※</a:t>
            </a:r>
            <a:r>
              <a:rPr lang="ja-JP" altLang="en-US" sz="1600" dirty="0" smtClean="0">
                <a:latin typeface="+mn-ea"/>
              </a:rPr>
              <a:t>排出係数式、</a:t>
            </a:r>
            <a:r>
              <a:rPr lang="ja-JP" altLang="en-US" sz="1600" dirty="0">
                <a:latin typeface="+mn-ea"/>
              </a:rPr>
              <a:t>旅行速度は</a:t>
            </a:r>
            <a:r>
              <a:rPr lang="en-US" altLang="ja-JP" sz="1600" dirty="0" smtClean="0">
                <a:latin typeface="+mn-ea"/>
              </a:rPr>
              <a:t>H30</a:t>
            </a:r>
            <a:r>
              <a:rPr lang="ja-JP" altLang="en-US" sz="1600" dirty="0" smtClean="0">
                <a:latin typeface="+mn-ea"/>
              </a:rPr>
              <a:t>で固定</a:t>
            </a:r>
            <a:endParaRPr lang="en-US" altLang="ja-JP" sz="1600" dirty="0">
              <a:latin typeface="+mn-ea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646162" y="1213996"/>
            <a:ext cx="2088000" cy="576000"/>
          </a:xfrm>
          <a:prstGeom prst="round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 anchor="ctr" anchorCtr="0">
            <a:noAutofit/>
          </a:bodyPr>
          <a:lstStyle/>
          <a:p>
            <a:pPr algn="ctr">
              <a:spcAft>
                <a:spcPts val="600"/>
              </a:spcAft>
            </a:pPr>
            <a:r>
              <a:rPr lang="ja-JP" altLang="en-US" dirty="0">
                <a:latin typeface="+mn-ea"/>
              </a:rPr>
              <a:t>全体</a:t>
            </a:r>
            <a:r>
              <a:rPr lang="ja-JP" altLang="en-US" dirty="0" smtClean="0">
                <a:latin typeface="+mn-ea"/>
              </a:rPr>
              <a:t>の削減量</a:t>
            </a:r>
            <a:endParaRPr lang="en-US" altLang="ja-JP" dirty="0" smtClean="0">
              <a:latin typeface="+mn-ea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1368328" y="5733368"/>
            <a:ext cx="6156000" cy="1008000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717938" y="2406144"/>
            <a:ext cx="5896046" cy="468000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0">
            <a:noAutofit/>
          </a:bodyPr>
          <a:lstStyle/>
          <a:p>
            <a:r>
              <a:rPr lang="ja-JP" altLang="en-US" dirty="0" smtClean="0">
                <a:latin typeface="+mn-ea"/>
              </a:rPr>
              <a:t>「全体の削減量」を下記の対策の削減量に割り振り算定</a:t>
            </a:r>
            <a:endParaRPr lang="en-US" altLang="ja-JP" dirty="0" smtClean="0">
              <a:latin typeface="+mn-ea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1532960" y="5697400"/>
            <a:ext cx="1008000" cy="324000"/>
          </a:xfrm>
          <a:prstGeom prst="roundRect">
            <a:avLst/>
          </a:prstGeom>
          <a:noFill/>
          <a:ln w="12700">
            <a:noFill/>
          </a:ln>
        </p:spPr>
        <p:txBody>
          <a:bodyPr wrap="square" rtlCol="0" anchor="ctr" anchorCtr="0">
            <a:noAutofit/>
          </a:bodyPr>
          <a:lstStyle/>
          <a:p>
            <a:pPr algn="ctr">
              <a:spcAft>
                <a:spcPts val="600"/>
              </a:spcAft>
            </a:pPr>
            <a:r>
              <a:rPr lang="ja-JP" altLang="en-US" sz="1400" dirty="0">
                <a:latin typeface="+mn-ea"/>
              </a:rPr>
              <a:t>＜</a:t>
            </a:r>
            <a:r>
              <a:rPr lang="ja-JP" altLang="en-US" sz="1400" dirty="0" smtClean="0">
                <a:latin typeface="+mn-ea"/>
              </a:rPr>
              <a:t>参考</a:t>
            </a:r>
            <a:r>
              <a:rPr lang="ja-JP" altLang="en-US" sz="1400" dirty="0">
                <a:latin typeface="+mn-ea"/>
              </a:rPr>
              <a:t>＞</a:t>
            </a:r>
            <a:endParaRPr lang="en-US" altLang="ja-JP" sz="1400" dirty="0" smtClean="0">
              <a:latin typeface="+mn-ea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0" y="111752"/>
            <a:ext cx="17213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latin typeface="+mn-ea"/>
              </a:rPr>
              <a:t>＜参考＞</a:t>
            </a:r>
            <a:endParaRPr kumimoji="1" lang="ja-JP" altLang="en-US" sz="20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654683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677492"/>
              </p:ext>
            </p:extLst>
          </p:nvPr>
        </p:nvGraphicFramePr>
        <p:xfrm>
          <a:off x="489769" y="1586960"/>
          <a:ext cx="8282234" cy="49091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763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83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964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326050">
                  <a:extLst>
                    <a:ext uri="{9D8B030D-6E8A-4147-A177-3AD203B41FA5}">
                      <a16:colId xmlns:a16="http://schemas.microsoft.com/office/drawing/2014/main" val="858564786"/>
                    </a:ext>
                  </a:extLst>
                </a:gridCol>
                <a:gridCol w="1178711">
                  <a:extLst>
                    <a:ext uri="{9D8B030D-6E8A-4147-A177-3AD203B41FA5}">
                      <a16:colId xmlns:a16="http://schemas.microsoft.com/office/drawing/2014/main" val="3049944598"/>
                    </a:ext>
                  </a:extLst>
                </a:gridCol>
                <a:gridCol w="1178711">
                  <a:extLst>
                    <a:ext uri="{9D8B030D-6E8A-4147-A177-3AD203B41FA5}">
                      <a16:colId xmlns:a16="http://schemas.microsoft.com/office/drawing/2014/main" val="1851619022"/>
                    </a:ext>
                  </a:extLst>
                </a:gridCol>
                <a:gridCol w="1124370">
                  <a:extLst>
                    <a:ext uri="{9D8B030D-6E8A-4147-A177-3AD203B41FA5}">
                      <a16:colId xmlns:a16="http://schemas.microsoft.com/office/drawing/2014/main" val="896881775"/>
                    </a:ext>
                  </a:extLst>
                </a:gridCol>
              </a:tblGrid>
              <a:tr h="399942">
                <a:tc rowSpan="2"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800" u="none" strike="noStrike" dirty="0" smtClean="0">
                          <a:effectLst/>
                        </a:rPr>
                        <a:t>車種</a:t>
                      </a:r>
                      <a:endParaRPr lang="ja-JP" altLang="en-US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61938" indent="-180000" algn="ctr">
                        <a:spcAft>
                          <a:spcPts val="0"/>
                        </a:spcAft>
                      </a:pPr>
                      <a:r>
                        <a:rPr lang="en-US" altLang="ja-JP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H22</a:t>
                      </a:r>
                      <a:r>
                        <a:rPr lang="ja-JP" alt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ｾﾝｻｽ</a:t>
                      </a:r>
                      <a:endParaRPr lang="en-US" altLang="ja-JP" sz="1800" b="0" kern="100" dirty="0" smtClean="0">
                        <a:effectLst/>
                        <a:latin typeface="+mn-ea"/>
                        <a:cs typeface="Times New Roman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261938" indent="-180000" algn="l">
                        <a:spcAft>
                          <a:spcPts val="0"/>
                        </a:spcAft>
                      </a:pPr>
                      <a:r>
                        <a:rPr lang="ja-JP" altLang="en-US" sz="1800" b="1" kern="100" dirty="0" smtClean="0">
                          <a:effectLst/>
                          <a:latin typeface="+mn-ea"/>
                          <a:cs typeface="Times New Roman"/>
                        </a:rPr>
                        <a:t>　</a:t>
                      </a:r>
                      <a:r>
                        <a:rPr lang="en-US" altLang="ja-JP" sz="1800" b="1" kern="100" dirty="0" smtClean="0">
                          <a:effectLst/>
                          <a:latin typeface="+mn-ea"/>
                          <a:cs typeface="Times New Roman"/>
                        </a:rPr>
                        <a:t>H27</a:t>
                      </a:r>
                      <a:r>
                        <a:rPr lang="ja-JP" altLang="en-US" sz="1800" b="1" kern="100" dirty="0" smtClean="0">
                          <a:effectLst/>
                          <a:latin typeface="+mn-ea"/>
                          <a:cs typeface="Times New Roman"/>
                        </a:rPr>
                        <a:t>ｾﾝｻｽ</a:t>
                      </a:r>
                      <a:endParaRPr lang="en-US" altLang="ja-JP" sz="1800" b="1" kern="100" dirty="0" smtClean="0">
                        <a:effectLst/>
                        <a:latin typeface="+mn-ea"/>
                        <a:cs typeface="Times New Roman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962"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H27</a:t>
                      </a:r>
                      <a:r>
                        <a:rPr lang="ja-JP" alt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走行量</a:t>
                      </a:r>
                      <a:endParaRPr lang="en-US" altLang="ja-JP" sz="18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H27</a:t>
                      </a:r>
                      <a:r>
                        <a:rPr kumimoji="1" lang="ja-JP" alt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走行量</a:t>
                      </a:r>
                      <a:endParaRPr kumimoji="1" lang="en-US" altLang="ja-JP" sz="1800" b="1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H28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H29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H30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2530279"/>
                  </a:ext>
                </a:extLst>
              </a:tr>
              <a:tr h="462248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 dirty="0">
                          <a:effectLst/>
                        </a:rPr>
                        <a:t>乗用系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vert="eaVert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</a:pPr>
                      <a:r>
                        <a:rPr lang="ja-JP" altLang="en-US" sz="1800" u="none" strike="noStrike" dirty="0" smtClean="0">
                          <a:effectLst/>
                        </a:rPr>
                        <a:t> 軽乗用車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2000" lvl="1" indent="0" algn="r" font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4,260 </a:t>
                      </a:r>
                    </a:p>
                  </a:txBody>
                  <a:tcPr marL="7348" marR="72000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1" algn="r" font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+mn-ea"/>
                          <a:ea typeface="+mn-ea"/>
                        </a:rPr>
                        <a:t>4,200 </a:t>
                      </a:r>
                      <a:endParaRPr lang="en-US" altLang="ja-JP" sz="1800" b="0" i="0" u="none" strike="noStrike" dirty="0">
                        <a:solidFill>
                          <a:srgbClr val="0000FF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48" marR="72000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1" algn="r" font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4,220 </a:t>
                      </a:r>
                    </a:p>
                  </a:txBody>
                  <a:tcPr marL="7348" marR="72000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1" algn="r" font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4,360</a:t>
                      </a:r>
                      <a:endParaRPr lang="en-US" altLang="ja-JP" sz="18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48" marR="72000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1" algn="r" font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4,230</a:t>
                      </a:r>
                      <a:endParaRPr lang="en-US" altLang="ja-JP" sz="18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48" marR="72000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224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</a:pPr>
                      <a:r>
                        <a:rPr lang="ja-JP" altLang="en-US" sz="1800" u="none" strike="noStrike" dirty="0" smtClean="0">
                          <a:effectLst/>
                        </a:rPr>
                        <a:t> 乗用車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2000" lvl="1" algn="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14,010 </a:t>
                      </a:r>
                    </a:p>
                  </a:txBody>
                  <a:tcPr marL="7348" marR="72000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1" algn="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+mn-ea"/>
                          <a:ea typeface="+mn-ea"/>
                        </a:rPr>
                        <a:t>14,000 </a:t>
                      </a:r>
                      <a:endParaRPr lang="en-US" altLang="ja-JP" sz="1800" b="0" i="0" u="none" strike="noStrike" dirty="0">
                        <a:solidFill>
                          <a:srgbClr val="0000FF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48" marR="72000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1" algn="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13,870 </a:t>
                      </a:r>
                    </a:p>
                  </a:txBody>
                  <a:tcPr marL="7348" marR="72000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1" algn="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13,590</a:t>
                      </a:r>
                      <a:endParaRPr lang="en-US" altLang="ja-JP" sz="18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48" marR="72000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1" algn="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13,520</a:t>
                      </a:r>
                      <a:endParaRPr lang="en-US" altLang="ja-JP" sz="18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48" marR="72000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224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</a:pPr>
                      <a:r>
                        <a:rPr lang="ja-JP" altLang="en-US" sz="1800" b="1" i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バス</a:t>
                      </a:r>
                      <a:endParaRPr lang="ja-JP" altLang="en-US" sz="1800" b="1" i="1" u="none" strike="noStrike" dirty="0">
                        <a:solidFill>
                          <a:schemeClr val="tx1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2000" lvl="1" algn="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350 </a:t>
                      </a:r>
                    </a:p>
                  </a:txBody>
                  <a:tcPr marL="7348" marR="72000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1" algn="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430 </a:t>
                      </a:r>
                      <a:endParaRPr lang="en-US" altLang="ja-JP" sz="1800" b="1" i="0" u="none" strike="noStrike" dirty="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48" marR="72000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1" algn="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420 </a:t>
                      </a:r>
                    </a:p>
                  </a:txBody>
                  <a:tcPr marL="7348" marR="72000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1" algn="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420</a:t>
                      </a:r>
                      <a:endParaRPr lang="en-US" altLang="ja-JP" sz="18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48" marR="72000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1" algn="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450</a:t>
                      </a:r>
                      <a:endParaRPr lang="en-US" altLang="ja-JP" sz="18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48" marR="72000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2248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 dirty="0">
                          <a:effectLst/>
                        </a:rPr>
                        <a:t>小型貨物系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vert="eaVert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</a:pPr>
                      <a:r>
                        <a:rPr lang="ja-JP" altLang="en-US" sz="18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軽貨物車</a:t>
                      </a:r>
                      <a:endParaRPr lang="ja-JP" alt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2000" lvl="1" algn="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2,540 </a:t>
                      </a:r>
                    </a:p>
                  </a:txBody>
                  <a:tcPr marL="7348" marR="72000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1" algn="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2,540 </a:t>
                      </a:r>
                      <a:endParaRPr lang="en-US" altLang="ja-JP" sz="18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48" marR="72000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1" algn="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2,550 </a:t>
                      </a:r>
                    </a:p>
                  </a:txBody>
                  <a:tcPr marL="7348" marR="72000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1" algn="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2,590</a:t>
                      </a:r>
                      <a:endParaRPr lang="en-US" altLang="ja-JP" sz="18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48" marR="72000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1" algn="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2,430</a:t>
                      </a:r>
                      <a:endParaRPr lang="en-US" altLang="ja-JP" sz="18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48" marR="72000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224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</a:pPr>
                      <a:r>
                        <a:rPr lang="ja-JP" altLang="en-US" sz="18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小型</a:t>
                      </a:r>
                      <a:r>
                        <a:rPr lang="ja-JP" alt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貨物車</a:t>
                      </a:r>
                      <a:endParaRPr lang="ja-JP" alt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1" indent="0" algn="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363538" algn="l"/>
                        </a:tabLst>
                      </a:pPr>
                      <a:r>
                        <a:rPr lang="en-US" altLang="ja-JP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1,060 </a:t>
                      </a:r>
                    </a:p>
                  </a:txBody>
                  <a:tcPr marL="7348" marR="72000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1" algn="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800" b="0" i="0" u="none" strike="noStrike" dirty="0" smtClean="0">
                          <a:solidFill>
                            <a:srgbClr val="FF3300"/>
                          </a:solidFill>
                          <a:effectLst/>
                          <a:latin typeface="+mn-ea"/>
                          <a:ea typeface="+mn-ea"/>
                        </a:rPr>
                        <a:t>1,070 </a:t>
                      </a:r>
                      <a:endParaRPr lang="en-US" altLang="ja-JP" sz="1800" b="0" i="0" u="none" strike="noStrike" dirty="0">
                        <a:solidFill>
                          <a:srgbClr val="FF33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48" marR="72000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1" algn="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1,060 </a:t>
                      </a:r>
                    </a:p>
                  </a:txBody>
                  <a:tcPr marL="7348" marR="72000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1" algn="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1,030</a:t>
                      </a:r>
                      <a:endParaRPr lang="en-US" altLang="ja-JP" sz="18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48" marR="72000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1" algn="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1,040</a:t>
                      </a:r>
                      <a:endParaRPr lang="en-US" altLang="ja-JP" sz="18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48" marR="72000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224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</a:pPr>
                      <a:r>
                        <a:rPr lang="ja-JP" altLang="en-US" sz="18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貨</a:t>
                      </a:r>
                      <a:r>
                        <a:rPr lang="ja-JP" alt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客車</a:t>
                      </a:r>
                      <a:endParaRPr lang="ja-JP" alt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1" algn="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1,680 </a:t>
                      </a:r>
                    </a:p>
                  </a:txBody>
                  <a:tcPr marL="7348" marR="72000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1" algn="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800" b="0" i="0" u="none" strike="noStrike" dirty="0" smtClean="0">
                          <a:solidFill>
                            <a:srgbClr val="FF3300"/>
                          </a:solidFill>
                          <a:effectLst/>
                          <a:latin typeface="+mn-ea"/>
                          <a:ea typeface="+mn-ea"/>
                        </a:rPr>
                        <a:t>1,730</a:t>
                      </a:r>
                      <a:r>
                        <a:rPr lang="en-US" altLang="ja-JP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endParaRPr lang="en-US" altLang="ja-JP" sz="18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48" marR="72000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1" algn="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1,700 </a:t>
                      </a:r>
                    </a:p>
                  </a:txBody>
                  <a:tcPr marL="7348" marR="72000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1" algn="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1,660</a:t>
                      </a:r>
                      <a:endParaRPr lang="en-US" altLang="ja-JP" sz="18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48" marR="72000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1" algn="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1,700</a:t>
                      </a:r>
                      <a:endParaRPr lang="en-US" altLang="ja-JP" sz="18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48" marR="72000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224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 dirty="0">
                          <a:effectLst/>
                        </a:rPr>
                        <a:t>大型貨物系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vert="eaVert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</a:pPr>
                      <a:r>
                        <a:rPr lang="ja-JP" altLang="en-US" sz="1800" b="1" i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普通</a:t>
                      </a:r>
                      <a:r>
                        <a:rPr lang="ja-JP" altLang="en-US" sz="1800" b="1" i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貨物車</a:t>
                      </a:r>
                      <a:endParaRPr lang="ja-JP" altLang="en-US" sz="1800" b="1" i="1" u="none" strike="noStrike" dirty="0">
                        <a:solidFill>
                          <a:schemeClr val="tx1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1" algn="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2,670 </a:t>
                      </a:r>
                    </a:p>
                  </a:txBody>
                  <a:tcPr marL="7348" marR="72000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1" algn="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2,820 </a:t>
                      </a:r>
                      <a:endParaRPr lang="en-US" altLang="ja-JP" sz="1800" b="1" i="0" u="none" strike="noStrike" dirty="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48" marR="72000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1" algn="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2,730 </a:t>
                      </a:r>
                    </a:p>
                  </a:txBody>
                  <a:tcPr marL="7348" marR="72000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1" algn="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2,630</a:t>
                      </a:r>
                      <a:endParaRPr lang="en-US" altLang="ja-JP" sz="18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48" marR="72000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1" algn="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2,750</a:t>
                      </a:r>
                      <a:endParaRPr lang="en-US" altLang="ja-JP" sz="18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48" marR="72000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2248"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vert="eaVert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</a:pPr>
                      <a:r>
                        <a:rPr lang="ja-JP" altLang="en-US" sz="1800" b="1" i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特種</a:t>
                      </a:r>
                      <a:r>
                        <a:rPr lang="en-US" altLang="ja-JP" sz="1800" b="1" i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(</a:t>
                      </a:r>
                      <a:r>
                        <a:rPr lang="ja-JP" altLang="en-US" sz="1800" b="1" i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殊</a:t>
                      </a:r>
                      <a:r>
                        <a:rPr lang="en-US" altLang="ja-JP" sz="1800" b="1" i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r>
                        <a:rPr lang="ja-JP" altLang="en-US" sz="1800" b="1" i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車</a:t>
                      </a:r>
                      <a:endParaRPr lang="ja-JP" altLang="en-US" sz="1800" b="1" i="1" u="none" strike="noStrike" dirty="0">
                        <a:solidFill>
                          <a:schemeClr val="tx1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1" algn="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890 </a:t>
                      </a:r>
                    </a:p>
                  </a:txBody>
                  <a:tcPr marL="7348" marR="72000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1" algn="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950 </a:t>
                      </a:r>
                      <a:endParaRPr lang="en-US" altLang="ja-JP" sz="1800" b="1" i="0" u="none" strike="noStrike" dirty="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48" marR="72000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1" algn="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1,040 </a:t>
                      </a:r>
                    </a:p>
                  </a:txBody>
                  <a:tcPr marL="7348" marR="72000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1" algn="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1,110</a:t>
                      </a:r>
                      <a:endParaRPr lang="en-US" altLang="ja-JP" sz="18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48" marR="72000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1" algn="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980</a:t>
                      </a:r>
                      <a:endParaRPr lang="en-US" altLang="ja-JP" sz="18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48" marR="72000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62248">
                <a:tc gridSpan="2"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ja-JP" altLang="en-US" sz="1800" b="1" u="none" strike="noStrike" dirty="0">
                          <a:effectLst/>
                        </a:rPr>
                        <a:t>合計</a:t>
                      </a:r>
                      <a:endParaRPr lang="ja-JP" alt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1" algn="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800" b="0" i="0" u="none" strike="noStrike" dirty="0">
                          <a:effectLst/>
                          <a:latin typeface="+mn-ea"/>
                          <a:ea typeface="+mn-ea"/>
                        </a:rPr>
                        <a:t>27,460 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48" marR="72000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1" algn="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27,730</a:t>
                      </a:r>
                      <a:r>
                        <a:rPr lang="en-US" altLang="ja-JP" sz="1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endParaRPr lang="en-US" altLang="ja-JP" sz="1800" b="0" i="0" u="none" strike="noStrike" dirty="0">
                        <a:solidFill>
                          <a:srgbClr val="0000FF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48" marR="72000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1" algn="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27,590 </a:t>
                      </a:r>
                    </a:p>
                  </a:txBody>
                  <a:tcPr marL="7348" marR="72000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1" algn="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27,390</a:t>
                      </a:r>
                      <a:endParaRPr lang="en-US" altLang="ja-JP" sz="18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48" marR="72000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1" algn="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27,090</a:t>
                      </a:r>
                      <a:endParaRPr lang="en-US" altLang="ja-JP" sz="18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48" marR="72000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cxnSp>
        <p:nvCxnSpPr>
          <p:cNvPr id="6" name="直線コネクタ 5"/>
          <p:cNvCxnSpPr/>
          <p:nvPr/>
        </p:nvCxnSpPr>
        <p:spPr>
          <a:xfrm>
            <a:off x="323528" y="634640"/>
            <a:ext cx="853244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649660" y="121292"/>
            <a:ext cx="7863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dirty="0" smtClean="0"/>
              <a:t>センサスデータの違いによる</a:t>
            </a:r>
            <a:r>
              <a:rPr lang="ja-JP" altLang="ja-JP" sz="2400" dirty="0" smtClean="0"/>
              <a:t>走行量</a:t>
            </a:r>
            <a:r>
              <a:rPr lang="ja-JP" altLang="en-US" sz="2400" dirty="0" smtClean="0"/>
              <a:t>算定への影響</a:t>
            </a:r>
            <a:endParaRPr kumimoji="1" lang="ja-JP" altLang="en-US" sz="2400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8552759" y="6448251"/>
            <a:ext cx="555745" cy="365125"/>
          </a:xfrm>
        </p:spPr>
        <p:txBody>
          <a:bodyPr/>
          <a:lstStyle/>
          <a:p>
            <a:fld id="{DE2F8A21-8B7F-4E81-A1D6-B63D9660F4C6}" type="slidenum">
              <a:rPr kumimoji="1" lang="ja-JP" altLang="en-US" smtClean="0"/>
              <a:pPr/>
              <a:t>18</a:t>
            </a:fld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49661" y="713212"/>
            <a:ext cx="7903098" cy="70788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・</a:t>
            </a:r>
            <a:r>
              <a:rPr lang="en-US" altLang="ja-JP" sz="2000" dirty="0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H27</a:t>
            </a:r>
            <a:r>
              <a:rPr lang="ja-JP" altLang="en-US" sz="2000" dirty="0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走行量は、</a:t>
            </a:r>
            <a:r>
              <a:rPr lang="en-US" altLang="ja-JP" sz="2000" dirty="0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H27</a:t>
            </a:r>
            <a:r>
              <a:rPr lang="ja-JP" altLang="en-US" sz="2000" dirty="0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ｾﾝｻｽを使用した場合、</a:t>
            </a:r>
            <a:r>
              <a:rPr lang="en-US" altLang="ja-JP" sz="2000" dirty="0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H22</a:t>
            </a:r>
            <a:r>
              <a:rPr lang="ja-JP" altLang="en-US" sz="2000" dirty="0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ｾﾝｻｽより１％増加。 </a:t>
            </a:r>
            <a:endParaRPr lang="en-US" altLang="ja-JP" sz="2000" dirty="0" smtClean="0">
              <a:solidFill>
                <a:srgbClr val="FF00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ja-JP" altLang="en-US" sz="2000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　</a:t>
            </a:r>
            <a:r>
              <a:rPr lang="ja-JP" altLang="en-US" sz="2000" dirty="0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（特に、バス、特種</a:t>
            </a:r>
            <a:r>
              <a:rPr lang="en-US" altLang="ja-JP" sz="2000" dirty="0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(</a:t>
            </a:r>
            <a:r>
              <a:rPr lang="ja-JP" altLang="en-US" sz="2000" dirty="0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殊</a:t>
            </a:r>
            <a:r>
              <a:rPr lang="en-US" altLang="ja-JP" sz="2000" dirty="0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)</a:t>
            </a:r>
            <a:r>
              <a:rPr lang="ja-JP" altLang="en-US" sz="2000" dirty="0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車、普通貨物車は５％以上増加。）</a:t>
            </a:r>
            <a:endParaRPr lang="en-US" altLang="ja-JP" sz="2000" dirty="0" smtClean="0">
              <a:solidFill>
                <a:srgbClr val="FF0000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12" name="テキスト ボックス 2"/>
          <p:cNvSpPr txBox="1">
            <a:spLocks noChangeArrowheads="1"/>
          </p:cNvSpPr>
          <p:nvPr/>
        </p:nvSpPr>
        <p:spPr bwMode="auto">
          <a:xfrm>
            <a:off x="406878" y="6472095"/>
            <a:ext cx="7837530" cy="3273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261938" indent="-180000" algn="just"/>
            <a:r>
              <a:rPr lang="en-US" altLang="ja-JP" sz="1400" kern="100" dirty="0" smtClean="0">
                <a:latin typeface="+mn-ea"/>
                <a:cs typeface="Times New Roman"/>
              </a:rPr>
              <a:t>※</a:t>
            </a:r>
            <a:r>
              <a:rPr lang="ja-JP" altLang="en-US" sz="1400" kern="100" dirty="0" smtClean="0">
                <a:latin typeface="+mn-ea"/>
                <a:cs typeface="Times New Roman"/>
              </a:rPr>
              <a:t>赤字は</a:t>
            </a:r>
            <a:r>
              <a:rPr lang="en-US" altLang="ja-JP" sz="1400" kern="100" dirty="0">
                <a:latin typeface="+mn-ea"/>
                <a:cs typeface="Times New Roman"/>
              </a:rPr>
              <a:t>H</a:t>
            </a:r>
            <a:r>
              <a:rPr lang="en-US" altLang="ja-JP" sz="1400" kern="100" dirty="0" smtClean="0">
                <a:latin typeface="+mn-ea"/>
                <a:cs typeface="Times New Roman"/>
              </a:rPr>
              <a:t>22</a:t>
            </a:r>
            <a:r>
              <a:rPr lang="ja-JP" altLang="en-US" sz="1400" kern="100" dirty="0" smtClean="0">
                <a:latin typeface="+mn-ea"/>
                <a:cs typeface="Times New Roman"/>
              </a:rPr>
              <a:t>センサスの数字より大きい車種（青字は小さい車種）。</a:t>
            </a:r>
            <a:endParaRPr lang="en-US" altLang="ja-JP" sz="1400" kern="100" dirty="0">
              <a:latin typeface="+mn-ea"/>
              <a:cs typeface="Times New Roman"/>
            </a:endParaRPr>
          </a:p>
        </p:txBody>
      </p:sp>
      <p:sp>
        <p:nvSpPr>
          <p:cNvPr id="10" name="テキスト ボックス 2"/>
          <p:cNvSpPr txBox="1">
            <a:spLocks noChangeArrowheads="1"/>
          </p:cNvSpPr>
          <p:nvPr/>
        </p:nvSpPr>
        <p:spPr bwMode="auto">
          <a:xfrm>
            <a:off x="7286724" y="1366507"/>
            <a:ext cx="1512168" cy="30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261938" indent="-180000" algn="r">
              <a:spcAft>
                <a:spcPts val="0"/>
              </a:spcAft>
            </a:pPr>
            <a:r>
              <a:rPr lang="en-US" altLang="ja-JP" sz="1100" kern="100" dirty="0" smtClean="0">
                <a:effectLst/>
                <a:latin typeface="+mn-ea"/>
                <a:cs typeface="Times New Roman"/>
              </a:rPr>
              <a:t>(</a:t>
            </a:r>
            <a:r>
              <a:rPr lang="ja-JP" altLang="en-US" sz="1100" kern="100" dirty="0" smtClean="0">
                <a:effectLst/>
                <a:latin typeface="+mn-ea"/>
                <a:cs typeface="Times New Roman"/>
              </a:rPr>
              <a:t>百万</a:t>
            </a:r>
            <a:r>
              <a:rPr lang="ja-JP" altLang="en-US" sz="1100" kern="100" dirty="0" smtClean="0">
                <a:latin typeface="+mn-ea"/>
                <a:cs typeface="Times New Roman"/>
              </a:rPr>
              <a:t>台キロ</a:t>
            </a:r>
            <a:r>
              <a:rPr lang="en-US" altLang="ja-JP" sz="1100" kern="100" dirty="0" smtClean="0">
                <a:effectLst/>
                <a:latin typeface="+mn-ea"/>
                <a:cs typeface="Times New Roman"/>
              </a:rPr>
              <a:t>)</a:t>
            </a:r>
          </a:p>
          <a:p>
            <a:pPr marL="261938" indent="-180000" algn="r">
              <a:spcAft>
                <a:spcPts val="0"/>
              </a:spcAft>
            </a:pPr>
            <a:endParaRPr lang="en-US" altLang="ja-JP" sz="1100" kern="100" dirty="0">
              <a:latin typeface="+mn-ea"/>
              <a:cs typeface="Times New Roman"/>
            </a:endParaRPr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2637723" y="1559792"/>
            <a:ext cx="2660940" cy="4923064"/>
          </a:xfrm>
          <a:prstGeom prst="rect">
            <a:avLst/>
          </a:prstGeom>
          <a:noFill/>
          <a:ln w="50800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cxnSp>
        <p:nvCxnSpPr>
          <p:cNvPr id="28" name="直線矢印コネクタ 27"/>
          <p:cNvCxnSpPr/>
          <p:nvPr/>
        </p:nvCxnSpPr>
        <p:spPr>
          <a:xfrm flipV="1">
            <a:off x="5397908" y="1766044"/>
            <a:ext cx="3053743" cy="677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テキスト ボックス 21"/>
          <p:cNvSpPr txBox="1"/>
          <p:nvPr/>
        </p:nvSpPr>
        <p:spPr>
          <a:xfrm>
            <a:off x="0" y="111752"/>
            <a:ext cx="17213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latin typeface="+mn-ea"/>
              </a:rPr>
              <a:t>＜参考＞</a:t>
            </a:r>
            <a:endParaRPr kumimoji="1" lang="ja-JP" altLang="en-US" sz="20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444357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/>
        </p:nvSpPr>
        <p:spPr>
          <a:xfrm>
            <a:off x="432048" y="87604"/>
            <a:ext cx="82444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ja-JP" sz="2400" dirty="0">
                <a:latin typeface="+mn-ea"/>
              </a:rPr>
              <a:t>計画</a:t>
            </a:r>
            <a:r>
              <a:rPr lang="ja-JP" altLang="en-US" sz="2400" dirty="0">
                <a:latin typeface="+mn-ea"/>
              </a:rPr>
              <a:t>の目標達成に向けた主な自動車環境対策</a:t>
            </a:r>
          </a:p>
        </p:txBody>
      </p:sp>
      <p:sp>
        <p:nvSpPr>
          <p:cNvPr id="13" name="スライド番号プレースホルダー 12"/>
          <p:cNvSpPr>
            <a:spLocks noGrp="1"/>
          </p:cNvSpPr>
          <p:nvPr>
            <p:ph type="sldNum" sz="quarter" idx="12"/>
          </p:nvPr>
        </p:nvSpPr>
        <p:spPr>
          <a:xfrm>
            <a:off x="8575420" y="6520259"/>
            <a:ext cx="576064" cy="365125"/>
          </a:xfrm>
        </p:spPr>
        <p:txBody>
          <a:bodyPr/>
          <a:lstStyle/>
          <a:p>
            <a:fld id="{DE2F8A21-8B7F-4E81-A1D6-B63D9660F4C6}" type="slidenum">
              <a:rPr kumimoji="1" lang="ja-JP" altLang="en-US" smtClean="0"/>
              <a:pPr/>
              <a:t>1</a:t>
            </a:fld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44649" y="4859867"/>
            <a:ext cx="8506154" cy="1700808"/>
          </a:xfrm>
          <a:prstGeom prst="rect">
            <a:avLst/>
          </a:prstGeom>
          <a:noFill/>
          <a:ln w="19050">
            <a:noFill/>
          </a:ln>
        </p:spPr>
        <p:txBody>
          <a:bodyPr wrap="square" rtlCol="0" anchor="t" anchorCtr="0">
            <a:noAutofit/>
          </a:bodyPr>
          <a:lstStyle/>
          <a:p>
            <a:pPr marL="266700" indent="-266700">
              <a:spcAft>
                <a:spcPts val="1200"/>
              </a:spcAft>
            </a:pPr>
            <a:r>
              <a:rPr lang="ja-JP" altLang="en-US" sz="2000" dirty="0" smtClean="0"/>
              <a:t>自動車から排出される</a:t>
            </a:r>
            <a:r>
              <a:rPr lang="en-US" altLang="ja-JP" sz="2000" dirty="0" smtClean="0"/>
              <a:t>NOx</a:t>
            </a:r>
            <a:r>
              <a:rPr lang="ja-JP" altLang="en-US" sz="2000" dirty="0" smtClean="0"/>
              <a:t>・</a:t>
            </a:r>
            <a:r>
              <a:rPr lang="en-US" altLang="ja-JP" sz="2000" dirty="0" smtClean="0"/>
              <a:t>PM</a:t>
            </a:r>
            <a:r>
              <a:rPr lang="ja-JP" altLang="en-US" sz="2000" dirty="0" smtClean="0"/>
              <a:t>を削減するためには、次の効果が重要　</a:t>
            </a:r>
            <a:endParaRPr lang="en-US" altLang="ja-JP" sz="2000" dirty="0" smtClean="0"/>
          </a:p>
          <a:p>
            <a:pPr marL="266700" indent="-266700">
              <a:spcAft>
                <a:spcPts val="1200"/>
              </a:spcAft>
            </a:pPr>
            <a:r>
              <a:rPr lang="ja-JP" altLang="en-US" sz="2000" dirty="0"/>
              <a:t>　</a:t>
            </a:r>
            <a:r>
              <a:rPr lang="ja-JP" altLang="en-US" sz="2000" dirty="0" smtClean="0"/>
              <a:t>◆効果１　「排出係数の削減」　⇒　１、２、３</a:t>
            </a:r>
            <a:endParaRPr lang="en-US" altLang="ja-JP" sz="2000" dirty="0" smtClean="0"/>
          </a:p>
          <a:p>
            <a:pPr marL="266700" indent="-266700">
              <a:spcAft>
                <a:spcPts val="1200"/>
              </a:spcAft>
            </a:pPr>
            <a:r>
              <a:rPr lang="ja-JP" altLang="en-US" sz="2000" dirty="0" smtClean="0"/>
              <a:t>　◆効果２　「自動車走行量の削減」　⇒　５</a:t>
            </a:r>
            <a:endParaRPr lang="en-US" altLang="ja-JP" sz="2000" dirty="0" smtClean="0"/>
          </a:p>
          <a:p>
            <a:pPr marL="266700" indent="-266700">
              <a:spcAft>
                <a:spcPts val="1200"/>
              </a:spcAft>
            </a:pPr>
            <a:r>
              <a:rPr lang="ja-JP" altLang="en-US" sz="2000" dirty="0" smtClean="0"/>
              <a:t>　◆効果３　「旅行速度の上昇」　⇒　６</a:t>
            </a:r>
            <a:endParaRPr lang="en-US" altLang="ja-JP" sz="2000" dirty="0" smtClean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03484" y="836712"/>
            <a:ext cx="8171936" cy="3816424"/>
          </a:xfrm>
          <a:prstGeom prst="roundRect">
            <a:avLst>
              <a:gd name="adj" fmla="val 6964"/>
            </a:avLst>
          </a:prstGeom>
          <a:noFill/>
          <a:ln w="19050">
            <a:solidFill>
              <a:schemeClr val="accent1"/>
            </a:solidFill>
          </a:ln>
        </p:spPr>
        <p:txBody>
          <a:bodyPr wrap="square" rtlCol="0" anchor="t" anchorCtr="0">
            <a:noAutofit/>
          </a:bodyPr>
          <a:lstStyle/>
          <a:p>
            <a:pPr>
              <a:spcAft>
                <a:spcPts val="1800"/>
              </a:spcAft>
            </a:pPr>
            <a:r>
              <a:rPr lang="ja-JP" altLang="ja-JP" sz="2000" dirty="0"/>
              <a:t>１　自動車の適切な点検・整備等による</a:t>
            </a:r>
            <a:r>
              <a:rPr lang="ja-JP" altLang="ja-JP" sz="2000" u="sng" dirty="0">
                <a:solidFill>
                  <a:srgbClr val="FF0000"/>
                </a:solidFill>
              </a:rPr>
              <a:t>自動車単体規制</a:t>
            </a:r>
            <a:r>
              <a:rPr lang="ja-JP" altLang="ja-JP" sz="2000" dirty="0"/>
              <a:t>の推進</a:t>
            </a:r>
          </a:p>
          <a:p>
            <a:pPr>
              <a:spcAft>
                <a:spcPts val="1800"/>
              </a:spcAft>
            </a:pPr>
            <a:r>
              <a:rPr lang="ja-JP" altLang="ja-JP" sz="2000" dirty="0"/>
              <a:t>２　</a:t>
            </a:r>
            <a:r>
              <a:rPr lang="ja-JP" altLang="ja-JP" sz="2000" u="sng" dirty="0">
                <a:solidFill>
                  <a:srgbClr val="FF0000"/>
                </a:solidFill>
              </a:rPr>
              <a:t>車種規制</a:t>
            </a:r>
            <a:r>
              <a:rPr lang="ja-JP" altLang="ja-JP" sz="2000" dirty="0"/>
              <a:t>の適正かつ確実な実施、</a:t>
            </a:r>
            <a:r>
              <a:rPr lang="ja-JP" altLang="ja-JP" sz="2000" u="sng" dirty="0">
                <a:solidFill>
                  <a:srgbClr val="FF0000"/>
                </a:solidFill>
              </a:rPr>
              <a:t>流入車規制</a:t>
            </a:r>
            <a:r>
              <a:rPr lang="ja-JP" altLang="ja-JP" sz="2000" dirty="0"/>
              <a:t>の推進</a:t>
            </a:r>
          </a:p>
          <a:p>
            <a:pPr>
              <a:spcAft>
                <a:spcPts val="1800"/>
              </a:spcAft>
            </a:pPr>
            <a:r>
              <a:rPr lang="ja-JP" altLang="ja-JP" sz="2000" dirty="0"/>
              <a:t>３　</a:t>
            </a:r>
            <a:r>
              <a:rPr lang="ja-JP" altLang="ja-JP" sz="2000" u="sng" dirty="0">
                <a:solidFill>
                  <a:srgbClr val="FF0000"/>
                </a:solidFill>
              </a:rPr>
              <a:t>エコカーの普及促進</a:t>
            </a:r>
          </a:p>
          <a:p>
            <a:pPr>
              <a:spcAft>
                <a:spcPts val="1800"/>
              </a:spcAft>
            </a:pPr>
            <a:r>
              <a:rPr lang="ja-JP" altLang="ja-JP" sz="2000" dirty="0"/>
              <a:t>４　</a:t>
            </a:r>
            <a:r>
              <a:rPr lang="ja-JP" altLang="ja-JP" sz="2000" u="sng" dirty="0">
                <a:solidFill>
                  <a:srgbClr val="FF0000"/>
                </a:solidFill>
              </a:rPr>
              <a:t>エコドライブの推進</a:t>
            </a:r>
          </a:p>
          <a:p>
            <a:pPr>
              <a:spcAft>
                <a:spcPts val="1800"/>
              </a:spcAft>
            </a:pPr>
            <a:r>
              <a:rPr lang="ja-JP" altLang="ja-JP" sz="2000" dirty="0"/>
              <a:t>５　輸送効率の向上等の取組促進による</a:t>
            </a:r>
            <a:r>
              <a:rPr lang="ja-JP" altLang="ja-JP" sz="2000" u="sng" dirty="0">
                <a:solidFill>
                  <a:srgbClr val="FF0000"/>
                </a:solidFill>
              </a:rPr>
              <a:t>交通需要の調整・低減</a:t>
            </a:r>
          </a:p>
          <a:p>
            <a:pPr>
              <a:spcAft>
                <a:spcPts val="1800"/>
              </a:spcAft>
            </a:pPr>
            <a:r>
              <a:rPr lang="ja-JP" altLang="ja-JP" sz="2000" dirty="0"/>
              <a:t>６　バイパスの整備、交差点改良等の</a:t>
            </a:r>
            <a:r>
              <a:rPr lang="ja-JP" altLang="ja-JP" sz="2000" u="sng" dirty="0">
                <a:solidFill>
                  <a:srgbClr val="FF0000"/>
                </a:solidFill>
              </a:rPr>
              <a:t>交通流対策</a:t>
            </a:r>
          </a:p>
          <a:p>
            <a:pPr>
              <a:spcAft>
                <a:spcPts val="1800"/>
              </a:spcAft>
            </a:pPr>
            <a:r>
              <a:rPr lang="ja-JP" altLang="ja-JP" sz="2000" dirty="0"/>
              <a:t>７　環境に配慮した自動車利用についての</a:t>
            </a:r>
            <a:r>
              <a:rPr lang="ja-JP" altLang="ja-JP" sz="2000" u="sng" dirty="0">
                <a:solidFill>
                  <a:srgbClr val="FF0000"/>
                </a:solidFill>
              </a:rPr>
              <a:t>普及啓発・環境教育</a:t>
            </a:r>
          </a:p>
        </p:txBody>
      </p:sp>
      <p:cxnSp>
        <p:nvCxnSpPr>
          <p:cNvPr id="7" name="直線コネクタ 6"/>
          <p:cNvCxnSpPr/>
          <p:nvPr/>
        </p:nvCxnSpPr>
        <p:spPr>
          <a:xfrm>
            <a:off x="323528" y="629980"/>
            <a:ext cx="853244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/>
          <p:cNvSpPr txBox="1"/>
          <p:nvPr/>
        </p:nvSpPr>
        <p:spPr>
          <a:xfrm>
            <a:off x="5831632" y="5733091"/>
            <a:ext cx="3312368" cy="516956"/>
          </a:xfrm>
          <a:prstGeom prst="rect">
            <a:avLst/>
          </a:prstGeom>
          <a:noFill/>
          <a:ln w="19050">
            <a:noFill/>
          </a:ln>
        </p:spPr>
        <p:txBody>
          <a:bodyPr wrap="square" rtlCol="0" anchor="t" anchorCtr="0">
            <a:noAutofit/>
          </a:bodyPr>
          <a:lstStyle/>
          <a:p>
            <a:pPr marL="266700" indent="-266700">
              <a:spcAft>
                <a:spcPts val="1200"/>
              </a:spcAft>
            </a:pPr>
            <a:r>
              <a:rPr lang="ja-JP" altLang="en-US" sz="2000" b="1" u="sng" dirty="0"/>
              <a:t>各対策を３つの効果に分類</a:t>
            </a:r>
            <a:endParaRPr lang="en-US" altLang="ja-JP" sz="2000" b="1" u="sng" dirty="0"/>
          </a:p>
        </p:txBody>
      </p:sp>
    </p:spTree>
    <p:extLst>
      <p:ext uri="{BB962C8B-B14F-4D97-AF65-F5344CB8AC3E}">
        <p14:creationId xmlns:p14="http://schemas.microsoft.com/office/powerpoint/2010/main" val="4194378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70694" y="3824473"/>
            <a:ext cx="3864177" cy="2439302"/>
          </a:xfrm>
          <a:prstGeom prst="rect">
            <a:avLst/>
          </a:prstGeom>
        </p:spPr>
      </p:pic>
      <p:cxnSp>
        <p:nvCxnSpPr>
          <p:cNvPr id="6" name="直線コネクタ 5"/>
          <p:cNvCxnSpPr/>
          <p:nvPr/>
        </p:nvCxnSpPr>
        <p:spPr>
          <a:xfrm>
            <a:off x="323528" y="620688"/>
            <a:ext cx="853244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1588" y="148570"/>
            <a:ext cx="21247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+mn-ea"/>
              </a:rPr>
              <a:t>＜取組状況＞</a:t>
            </a:r>
            <a:endParaRPr kumimoji="1" lang="ja-JP" altLang="en-US" sz="2000" dirty="0">
              <a:latin typeface="+mn-ea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68226" y="863220"/>
            <a:ext cx="5293372" cy="2923877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>
              <a:spcBef>
                <a:spcPts val="600"/>
              </a:spcBef>
            </a:pP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１．</a:t>
            </a:r>
            <a:r>
              <a:rPr lang="ja-JP" altLang="ja-JP" sz="2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自動車</a:t>
            </a:r>
            <a:r>
              <a:rPr lang="ja-JP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単体規制の</a:t>
            </a:r>
            <a:r>
              <a:rPr lang="ja-JP" altLang="ja-JP" sz="2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推進</a:t>
            </a:r>
            <a:r>
              <a:rPr lang="ja-JP" altLang="en-US" sz="1600" spc="-15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［</a:t>
            </a:r>
            <a:r>
              <a:rPr lang="ja-JP" altLang="en-US" sz="1600" spc="-1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対象：</a:t>
            </a:r>
            <a:r>
              <a:rPr lang="ja-JP" altLang="en-US" sz="1600" spc="-15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全車種］</a:t>
            </a:r>
            <a:endParaRPr lang="en-US" altLang="ja-JP" sz="1600" spc="-15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252000" algn="just">
              <a:spcBef>
                <a:spcPts val="600"/>
              </a:spcBef>
            </a:pPr>
            <a:r>
              <a:rPr lang="ja-JP" altLang="ja-JP" sz="2000" kern="100" dirty="0" smtClean="0">
                <a:solidFill>
                  <a:srgbClr val="000000"/>
                </a:solidFill>
                <a:latin typeface="+mj-ea"/>
                <a:ea typeface="+mj-ea"/>
                <a:cs typeface="Times New Roman"/>
              </a:rPr>
              <a:t>・最新規制適合車</a:t>
            </a:r>
            <a:r>
              <a:rPr lang="ja-JP" altLang="en-US" sz="2000" kern="100" dirty="0" smtClean="0">
                <a:solidFill>
                  <a:srgbClr val="000000"/>
                </a:solidFill>
                <a:latin typeface="+mj-ea"/>
                <a:ea typeface="+mj-ea"/>
                <a:cs typeface="Times New Roman"/>
              </a:rPr>
              <a:t>等</a:t>
            </a:r>
            <a:r>
              <a:rPr lang="ja-JP" altLang="ja-JP" sz="2000" kern="100" dirty="0" smtClean="0">
                <a:solidFill>
                  <a:srgbClr val="000000"/>
                </a:solidFill>
                <a:latin typeface="+mj-ea"/>
                <a:ea typeface="+mj-ea"/>
                <a:cs typeface="Times New Roman"/>
              </a:rPr>
              <a:t>への転換促進</a:t>
            </a:r>
            <a:endParaRPr lang="en-US" altLang="ja-JP" sz="2000" kern="100" dirty="0" smtClean="0">
              <a:solidFill>
                <a:srgbClr val="000000"/>
              </a:solidFill>
              <a:latin typeface="+mj-ea"/>
              <a:ea typeface="+mj-ea"/>
              <a:cs typeface="Times New Roman"/>
            </a:endParaRPr>
          </a:p>
          <a:p>
            <a:pPr marL="252000" algn="just">
              <a:lnSpc>
                <a:spcPts val="1800"/>
              </a:lnSpc>
              <a:spcBef>
                <a:spcPts val="600"/>
              </a:spcBef>
            </a:pPr>
            <a:r>
              <a:rPr lang="ja-JP" altLang="en-US" kern="100" dirty="0">
                <a:solidFill>
                  <a:srgbClr val="00000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　</a:t>
            </a:r>
            <a:r>
              <a:rPr lang="ja-JP" altLang="en-US" kern="100" dirty="0" smtClean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/>
              </a:rPr>
              <a:t>ＨＶ、</a:t>
            </a:r>
            <a:r>
              <a:rPr lang="ja-JP" altLang="en-US" kern="1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/>
              </a:rPr>
              <a:t>ＣＮＧ</a:t>
            </a:r>
            <a:r>
              <a:rPr lang="ja-JP" altLang="en-US" kern="100" dirty="0" smtClean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/>
              </a:rPr>
              <a:t>トラック等導入補助</a:t>
            </a:r>
            <a:endParaRPr lang="en-US" altLang="ja-JP" kern="100" dirty="0" smtClean="0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/>
            </a:endParaRPr>
          </a:p>
          <a:p>
            <a:pPr marL="252000" algn="just">
              <a:lnSpc>
                <a:spcPts val="1800"/>
              </a:lnSpc>
              <a:spcBef>
                <a:spcPts val="600"/>
              </a:spcBef>
              <a:spcAft>
                <a:spcPts val="600"/>
              </a:spcAft>
            </a:pPr>
            <a:r>
              <a:rPr lang="ja-JP" altLang="en-US" kern="100" dirty="0">
                <a:solidFill>
                  <a:srgbClr val="00000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　</a:t>
            </a:r>
            <a:r>
              <a:rPr lang="ja-JP" altLang="en-US" kern="100" spc="-150" dirty="0" smtClean="0">
                <a:solidFill>
                  <a:srgbClr val="00000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（近畿運輸局、</a:t>
            </a:r>
            <a:r>
              <a:rPr lang="en-US" altLang="ja-JP" kern="100" spc="-150" dirty="0" smtClean="0">
                <a:solidFill>
                  <a:srgbClr val="00000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H30 </a:t>
            </a:r>
            <a:r>
              <a:rPr lang="ja-JP" altLang="en-US" kern="100" spc="-150" dirty="0" smtClean="0">
                <a:solidFill>
                  <a:srgbClr val="00000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トラック</a:t>
            </a:r>
            <a:r>
              <a:rPr lang="en-US" altLang="ja-JP" kern="100" spc="-150" dirty="0">
                <a:solidFill>
                  <a:srgbClr val="00000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119</a:t>
            </a:r>
            <a:r>
              <a:rPr lang="ja-JP" altLang="en-US" kern="100" spc="-150" dirty="0">
                <a:solidFill>
                  <a:srgbClr val="00000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台</a:t>
            </a:r>
            <a:r>
              <a:rPr lang="ja-JP" altLang="en-US" kern="100" spc="-150" dirty="0" smtClean="0">
                <a:solidFill>
                  <a:srgbClr val="00000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、</a:t>
            </a:r>
            <a:r>
              <a:rPr lang="ja-JP" altLang="en-US" kern="100" spc="-300" dirty="0">
                <a:solidFill>
                  <a:srgbClr val="00000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タクシ</a:t>
            </a:r>
            <a:r>
              <a:rPr lang="ja-JP" altLang="en-US" kern="100" spc="-300" dirty="0" smtClean="0">
                <a:solidFill>
                  <a:srgbClr val="00000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ー</a:t>
            </a:r>
            <a:r>
              <a:rPr lang="en-US" altLang="ja-JP" kern="100" spc="-150" dirty="0" smtClean="0">
                <a:solidFill>
                  <a:srgbClr val="00000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7</a:t>
            </a:r>
            <a:r>
              <a:rPr lang="ja-JP" altLang="en-US" kern="100" spc="-150" dirty="0">
                <a:solidFill>
                  <a:srgbClr val="00000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台</a:t>
            </a:r>
            <a:r>
              <a:rPr lang="ja-JP" altLang="en-US" kern="100" spc="-150" dirty="0" smtClean="0">
                <a:solidFill>
                  <a:srgbClr val="00000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）</a:t>
            </a:r>
            <a:endParaRPr lang="en-US" altLang="ja-JP" kern="100" spc="-150" dirty="0" smtClean="0">
              <a:solidFill>
                <a:srgbClr val="000000"/>
              </a:solidFill>
              <a:latin typeface="ＭＳ 明朝" panose="02020609040205080304" pitchFamily="17" charset="-128"/>
              <a:ea typeface="ＭＳ 明朝" panose="02020609040205080304" pitchFamily="17" charset="-128"/>
              <a:cs typeface="Times New Roman"/>
            </a:endParaRPr>
          </a:p>
          <a:p>
            <a:pPr marL="252000" algn="just">
              <a:lnSpc>
                <a:spcPts val="1800"/>
              </a:lnSpc>
              <a:spcBef>
                <a:spcPts val="600"/>
              </a:spcBef>
            </a:pPr>
            <a:r>
              <a:rPr lang="ja-JP" altLang="en-US" kern="100" dirty="0" smtClean="0">
                <a:solidFill>
                  <a:srgbClr val="00000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　</a:t>
            </a:r>
            <a:r>
              <a:rPr lang="ja-JP" altLang="en-US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/>
              </a:rPr>
              <a:t>低炭素型ディーゼルトラック導入補助</a:t>
            </a:r>
            <a:endParaRPr lang="en-US" altLang="ja-JP" kern="100" dirty="0" smtClean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/>
            </a:endParaRPr>
          </a:p>
          <a:p>
            <a:pPr marL="252000" algn="just">
              <a:lnSpc>
                <a:spcPts val="1800"/>
              </a:lnSpc>
              <a:spcBef>
                <a:spcPts val="600"/>
              </a:spcBef>
            </a:pPr>
            <a:r>
              <a:rPr lang="ja-JP" altLang="en-US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　</a:t>
            </a:r>
            <a:r>
              <a:rPr lang="ja-JP" altLang="en-US" kern="10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（環境省、</a:t>
            </a:r>
            <a:r>
              <a:rPr lang="en-US" altLang="ja-JP" kern="10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H30</a:t>
            </a:r>
            <a:r>
              <a:rPr lang="ja-JP" altLang="en-US" kern="10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　</a:t>
            </a:r>
            <a:r>
              <a:rPr lang="en-US" altLang="ja-JP" kern="10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221</a:t>
            </a:r>
            <a:r>
              <a:rPr lang="ja-JP" altLang="en-US" kern="10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台）</a:t>
            </a:r>
            <a:endParaRPr lang="en-US" altLang="ja-JP" kern="100" dirty="0" smtClean="0">
              <a:latin typeface="ＭＳ 明朝" panose="02020609040205080304" pitchFamily="17" charset="-128"/>
              <a:ea typeface="ＭＳ 明朝" panose="02020609040205080304" pitchFamily="17" charset="-128"/>
              <a:cs typeface="Times New Roman"/>
            </a:endParaRPr>
          </a:p>
          <a:p>
            <a:pPr marL="252000" algn="just">
              <a:spcBef>
                <a:spcPts val="600"/>
              </a:spcBef>
            </a:pPr>
            <a:r>
              <a:rPr lang="ja-JP" altLang="en-US" sz="2000" kern="100" spc="-15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/>
              </a:rPr>
              <a:t>・</a:t>
            </a:r>
            <a:r>
              <a:rPr lang="ja-JP" altLang="en-US" sz="2000" kern="100" spc="-150" dirty="0" smtClean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/>
              </a:rPr>
              <a:t>適正</a:t>
            </a:r>
            <a:r>
              <a:rPr lang="ja-JP" altLang="en-US" sz="2000" kern="100" spc="-15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/>
              </a:rPr>
              <a:t>点検</a:t>
            </a:r>
            <a:r>
              <a:rPr lang="ja-JP" altLang="en-US" sz="2000" kern="100" spc="-150" dirty="0" smtClean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/>
              </a:rPr>
              <a:t>整備研修会</a:t>
            </a:r>
            <a:r>
              <a:rPr lang="ja-JP" altLang="en-US" kern="100" spc="-150" dirty="0" smtClean="0">
                <a:solidFill>
                  <a:srgbClr val="00000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（</a:t>
            </a:r>
            <a:r>
              <a:rPr lang="ja-JP" altLang="en-US" kern="100" spc="-150" dirty="0">
                <a:solidFill>
                  <a:srgbClr val="00000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近畿運輸局：</a:t>
            </a:r>
            <a:r>
              <a:rPr lang="en-US" altLang="ja-JP" kern="100" spc="-150" dirty="0" smtClean="0">
                <a:solidFill>
                  <a:srgbClr val="00000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H30</a:t>
            </a:r>
            <a:r>
              <a:rPr lang="ja-JP" altLang="en-US" kern="100" spc="-150" dirty="0" smtClean="0">
                <a:solidFill>
                  <a:srgbClr val="00000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 </a:t>
            </a:r>
            <a:r>
              <a:rPr lang="en-US" altLang="ja-JP" kern="100" spc="-150" dirty="0" smtClean="0">
                <a:solidFill>
                  <a:srgbClr val="00000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178</a:t>
            </a:r>
            <a:r>
              <a:rPr lang="ja-JP" altLang="en-US" kern="100" spc="-150" dirty="0" smtClean="0">
                <a:solidFill>
                  <a:srgbClr val="00000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回</a:t>
            </a:r>
            <a:r>
              <a:rPr lang="ja-JP" altLang="en-US" kern="100" spc="-150" dirty="0">
                <a:solidFill>
                  <a:srgbClr val="00000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）</a:t>
            </a:r>
          </a:p>
          <a:p>
            <a:pPr marL="252000" algn="just">
              <a:spcBef>
                <a:spcPts val="600"/>
              </a:spcBef>
            </a:pPr>
            <a:r>
              <a:rPr lang="ja-JP" altLang="en-US" sz="2000" kern="100" dirty="0" smtClean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/>
              </a:rPr>
              <a:t>・街頭検査の実施</a:t>
            </a:r>
            <a:r>
              <a:rPr lang="ja-JP" altLang="en-US" kern="100" dirty="0" smtClean="0">
                <a:solidFill>
                  <a:srgbClr val="00000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（</a:t>
            </a:r>
            <a:r>
              <a:rPr lang="ja-JP" altLang="en-US" kern="100" dirty="0">
                <a:solidFill>
                  <a:srgbClr val="00000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近畿</a:t>
            </a:r>
            <a:r>
              <a:rPr lang="ja-JP" altLang="en-US" kern="100" dirty="0" smtClean="0">
                <a:solidFill>
                  <a:srgbClr val="00000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運輸局：</a:t>
            </a:r>
            <a:r>
              <a:rPr lang="en-US" altLang="ja-JP" kern="100" dirty="0" smtClean="0">
                <a:solidFill>
                  <a:srgbClr val="00000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H30</a:t>
            </a:r>
            <a:r>
              <a:rPr lang="ja-JP" altLang="en-US" kern="100" dirty="0">
                <a:solidFill>
                  <a:srgbClr val="00000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　</a:t>
            </a:r>
            <a:r>
              <a:rPr lang="en-US" altLang="ja-JP" kern="100" dirty="0">
                <a:solidFill>
                  <a:srgbClr val="00000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3</a:t>
            </a:r>
            <a:r>
              <a:rPr lang="ja-JP" altLang="en-US" kern="100" dirty="0" smtClean="0">
                <a:solidFill>
                  <a:srgbClr val="00000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回）</a:t>
            </a:r>
            <a:endParaRPr lang="ja-JP" altLang="en-US" kern="100" dirty="0">
              <a:solidFill>
                <a:srgbClr val="000000"/>
              </a:solidFill>
              <a:latin typeface="ＭＳ 明朝" panose="02020609040205080304" pitchFamily="17" charset="-128"/>
              <a:ea typeface="ＭＳ 明朝" panose="02020609040205080304" pitchFamily="17" charset="-128"/>
              <a:cs typeface="Times New Roman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8594104" y="6520259"/>
            <a:ext cx="514400" cy="365125"/>
          </a:xfrm>
        </p:spPr>
        <p:txBody>
          <a:bodyPr/>
          <a:lstStyle/>
          <a:p>
            <a:fld id="{DE2F8A21-8B7F-4E81-A1D6-B63D9660F4C6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475656" y="126017"/>
            <a:ext cx="6948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 smtClean="0">
                <a:latin typeface="+mn-ea"/>
              </a:rPr>
              <a:t>１．自動車単体規制の推進、</a:t>
            </a:r>
            <a:r>
              <a:rPr lang="ja-JP" altLang="en-US" sz="2400" dirty="0" smtClean="0">
                <a:latin typeface="+mn-ea"/>
              </a:rPr>
              <a:t>２</a:t>
            </a:r>
            <a:r>
              <a:rPr lang="ja-JP" altLang="en-US" sz="2400" dirty="0">
                <a:latin typeface="+mn-ea"/>
              </a:rPr>
              <a:t>．車種規制の実施</a:t>
            </a:r>
            <a:r>
              <a:rPr lang="ja-JP" altLang="en-US" sz="2400" dirty="0" smtClean="0">
                <a:latin typeface="+mn-ea"/>
              </a:rPr>
              <a:t>等</a:t>
            </a:r>
            <a:endParaRPr lang="ja-JP" altLang="en-US" sz="2400" dirty="0">
              <a:latin typeface="+mn-ea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63390" y="4003981"/>
            <a:ext cx="5544616" cy="272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ja-JP" altLang="en-US" sz="2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２．</a:t>
            </a:r>
            <a:r>
              <a:rPr lang="ja-JP" altLang="ja-JP" sz="2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車種規制の実施等</a:t>
            </a:r>
            <a:r>
              <a:rPr lang="ja-JP" altLang="en-US" sz="1600" spc="-15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［</a:t>
            </a:r>
            <a:r>
              <a:rPr lang="ja-JP" altLang="en-US" sz="1600" spc="-1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対象：</a:t>
            </a:r>
            <a:r>
              <a:rPr lang="ja-JP" altLang="en-US" sz="1600" spc="-15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貨物車、バス等］</a:t>
            </a:r>
            <a:endParaRPr lang="en-US" altLang="ja-JP" sz="1600" spc="-15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ja-JP" sz="2000" dirty="0" smtClean="0">
                <a:latin typeface="+mn-ea"/>
              </a:rPr>
              <a:t>・</a:t>
            </a:r>
            <a:r>
              <a:rPr lang="ja-JP" altLang="en-US" sz="2000" dirty="0" smtClean="0">
                <a:latin typeface="+mn-ea"/>
              </a:rPr>
              <a:t>法に基づく車種規制の実施</a:t>
            </a:r>
            <a:endParaRPr lang="en-US" altLang="ja-JP" sz="2000" dirty="0" smtClean="0">
              <a:latin typeface="+mn-ea"/>
            </a:endParaRPr>
          </a:p>
          <a:p>
            <a:pPr marL="252000">
              <a:spcBef>
                <a:spcPts val="600"/>
              </a:spcBef>
              <a:spcAft>
                <a:spcPts val="600"/>
              </a:spcAft>
            </a:pPr>
            <a:r>
              <a:rPr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lang="ja-JP" altLang="en-US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（環境省、国土交通省）</a:t>
            </a:r>
            <a:endParaRPr lang="en-US" altLang="ja-JP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indent="185738">
              <a:spcBef>
                <a:spcPts val="600"/>
              </a:spcBef>
            </a:pPr>
            <a:r>
              <a:rPr lang="ja-JP" altLang="en-US" sz="2000" dirty="0" smtClean="0">
                <a:latin typeface="+mn-ea"/>
              </a:rPr>
              <a:t>・</a:t>
            </a:r>
            <a:r>
              <a:rPr lang="ja-JP" altLang="en-US" sz="2000" dirty="0">
                <a:latin typeface="+mn-ea"/>
              </a:rPr>
              <a:t>条例に基づく流入車規制の</a:t>
            </a:r>
            <a:r>
              <a:rPr lang="ja-JP" altLang="en-US" sz="2000" dirty="0" smtClean="0">
                <a:latin typeface="+mn-ea"/>
              </a:rPr>
              <a:t>推進（府）</a:t>
            </a:r>
            <a:endParaRPr lang="en-US" altLang="ja-JP" sz="2000" dirty="0" smtClean="0">
              <a:latin typeface="+mn-ea"/>
            </a:endParaRPr>
          </a:p>
          <a:p>
            <a:pPr marL="252000">
              <a:spcBef>
                <a:spcPts val="600"/>
              </a:spcBef>
            </a:pPr>
            <a:r>
              <a:rPr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lang="ja-JP" altLang="en-US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立入検査：</a:t>
            </a:r>
            <a:r>
              <a:rPr lang="en-US" altLang="ja-JP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R</a:t>
            </a:r>
            <a:r>
              <a:rPr lang="ja-JP" altLang="en-US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１</a:t>
            </a:r>
            <a:r>
              <a:rPr lang="en-US" altLang="ja-JP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 44</a:t>
            </a:r>
            <a:r>
              <a:rPr lang="ja-JP" altLang="en-US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回、検査車両</a:t>
            </a:r>
            <a:r>
              <a:rPr lang="en-US" altLang="ja-JP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7,521</a:t>
            </a:r>
            <a:r>
              <a:rPr lang="ja-JP" altLang="en-US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台</a:t>
            </a:r>
            <a:endParaRPr lang="en-US" altLang="ja-JP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252000">
              <a:spcBef>
                <a:spcPts val="600"/>
              </a:spcBef>
            </a:pPr>
            <a:r>
              <a:rPr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lang="ja-JP" altLang="en-US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　　　　　非適合車８台（</a:t>
            </a:r>
            <a:r>
              <a:rPr lang="en-US" altLang="ja-JP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0.2</a:t>
            </a:r>
            <a:r>
              <a:rPr lang="ja-JP" altLang="en-US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％）</a:t>
            </a:r>
            <a:endParaRPr lang="en-US" altLang="ja-JP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252000">
              <a:spcBef>
                <a:spcPts val="600"/>
              </a:spcBef>
            </a:pPr>
            <a:r>
              <a:rPr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endParaRPr lang="en-US" altLang="ja-JP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225511" y="6116406"/>
            <a:ext cx="32028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u="sng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流入車</a:t>
            </a:r>
            <a:r>
              <a:rPr lang="ja-JP" altLang="en-US" sz="1600" u="sng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の</a:t>
            </a:r>
            <a:r>
              <a:rPr lang="ja-JP" altLang="en-US" sz="1600" u="sng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非適合車率の推移</a:t>
            </a:r>
            <a:endParaRPr lang="ja-JP" altLang="ja-JP" sz="1600" u="sng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3" name="テキスト ボックス 33"/>
          <p:cNvSpPr txBox="1">
            <a:spLocks/>
          </p:cNvSpPr>
          <p:nvPr/>
        </p:nvSpPr>
        <p:spPr>
          <a:xfrm>
            <a:off x="4788024" y="6424098"/>
            <a:ext cx="4690745" cy="28803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sz="1050" kern="100" dirty="0">
                <a:effectLst/>
                <a:latin typeface="+mn-ea"/>
                <a:cs typeface="Times New Roman"/>
              </a:rPr>
              <a:t>（出典</a:t>
            </a:r>
            <a:r>
              <a:rPr lang="ja-JP" sz="1050" kern="100" dirty="0" smtClean="0">
                <a:effectLst/>
                <a:latin typeface="+mn-ea"/>
                <a:cs typeface="Times New Roman"/>
              </a:rPr>
              <a:t>）</a:t>
            </a:r>
            <a:r>
              <a:rPr lang="ja-JP" altLang="en-US" sz="1050" dirty="0">
                <a:latin typeface="+mn-ea"/>
              </a:rPr>
              <a:t>環境省ナンバープレート調査結果</a:t>
            </a:r>
            <a:r>
              <a:rPr lang="ja-JP" altLang="en-US" sz="1050" dirty="0" smtClean="0">
                <a:latin typeface="+mn-ea"/>
              </a:rPr>
              <a:t>より</a:t>
            </a:r>
            <a:r>
              <a:rPr lang="ja-JP" sz="1050" kern="100" dirty="0" smtClean="0">
                <a:effectLst/>
                <a:latin typeface="+mn-ea"/>
                <a:cs typeface="Times New Roman"/>
              </a:rPr>
              <a:t>大阪府作成</a:t>
            </a:r>
            <a:r>
              <a:rPr lang="ja-JP" altLang="en-US" sz="1050" kern="100" dirty="0" smtClean="0">
                <a:effectLst/>
                <a:latin typeface="+mn-ea"/>
                <a:cs typeface="Times New Roman"/>
              </a:rPr>
              <a:t>（通過交通含む）</a:t>
            </a:r>
            <a:endParaRPr lang="ja-JP" sz="1050" kern="100" dirty="0">
              <a:effectLst/>
              <a:latin typeface="+mn-ea"/>
              <a:cs typeface="Times New Roman"/>
            </a:endParaRPr>
          </a:p>
        </p:txBody>
      </p:sp>
      <p:sp>
        <p:nvSpPr>
          <p:cNvPr id="15" name="テキスト ボックス 65"/>
          <p:cNvSpPr txBox="1">
            <a:spLocks noChangeArrowheads="1"/>
          </p:cNvSpPr>
          <p:nvPr/>
        </p:nvSpPr>
        <p:spPr bwMode="auto">
          <a:xfrm>
            <a:off x="6218190" y="4090425"/>
            <a:ext cx="2843808" cy="648919"/>
          </a:xfrm>
          <a:prstGeom prst="rect">
            <a:avLst/>
          </a:prstGeom>
          <a:noFill/>
          <a:ln>
            <a:noFill/>
          </a:ln>
          <a:extLst/>
        </p:spPr>
        <p:txBody>
          <a:bodyPr rot="0" vert="horz" wrap="square" lIns="74295" tIns="8890" rIns="74295" bIns="8890" anchor="t" anchorCtr="0" upright="1">
            <a:noAutofit/>
          </a:bodyPr>
          <a:lstStyle/>
          <a:p>
            <a:pPr algn="l">
              <a:lnSpc>
                <a:spcPts val="1800"/>
              </a:lnSpc>
              <a:spcAft>
                <a:spcPts val="0"/>
              </a:spcAft>
            </a:pPr>
            <a:r>
              <a:rPr lang="ja-JP" sz="1400" b="1" kern="100" spc="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非適合率</a:t>
            </a:r>
            <a:r>
              <a:rPr lang="ja-JP" sz="1400" b="1" kern="100" spc="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（普通貨物車</a:t>
            </a:r>
            <a:r>
              <a:rPr lang="ja-JP" sz="1400" b="1" kern="100" spc="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）</a:t>
            </a:r>
            <a:endParaRPr lang="en-US" altLang="ja-JP" sz="1400" b="1" kern="100" spc="0" dirty="0" smtClean="0">
              <a:effectLst/>
              <a:latin typeface="Meiryo UI" panose="020B0604030504040204" pitchFamily="50" charset="-128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 algn="l">
              <a:lnSpc>
                <a:spcPts val="1800"/>
              </a:lnSpc>
              <a:spcAft>
                <a:spcPts val="0"/>
              </a:spcAft>
            </a:pPr>
            <a:r>
              <a:rPr lang="ja-JP" sz="1400" b="1" kern="100" spc="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：</a:t>
            </a:r>
            <a:r>
              <a:rPr lang="en-US" sz="1400" b="1" kern="100" spc="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H</a:t>
            </a:r>
            <a:r>
              <a:rPr lang="en-US" altLang="ja-JP" sz="1400" b="1" kern="100" spc="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30</a:t>
            </a:r>
            <a:r>
              <a:rPr lang="ja-JP" sz="1400" b="1" kern="100" spc="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　</a:t>
            </a:r>
            <a:r>
              <a:rPr lang="en-US" sz="1400" b="1" kern="100" spc="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0.</a:t>
            </a:r>
            <a:r>
              <a:rPr lang="en-US" altLang="ja-JP" sz="1400" b="1" kern="100" spc="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4</a:t>
            </a:r>
            <a:r>
              <a:rPr lang="ja-JP" sz="1400" b="1" kern="100" spc="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％</a:t>
            </a:r>
            <a:r>
              <a:rPr lang="ja-JP" sz="1400" b="1" kern="100" spc="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（</a:t>
            </a:r>
            <a:r>
              <a:rPr lang="en-US" sz="1400" b="1" kern="100" spc="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H</a:t>
            </a:r>
            <a:r>
              <a:rPr lang="en-US" altLang="ja-JP" sz="1400" b="1" kern="100" spc="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19</a:t>
            </a:r>
            <a:r>
              <a:rPr lang="ja-JP" sz="1400" b="1" kern="100" spc="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　</a:t>
            </a:r>
            <a:r>
              <a:rPr lang="en-US" sz="1400" b="1" kern="100" spc="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17%</a:t>
            </a:r>
            <a:r>
              <a:rPr lang="ja-JP" sz="1400" b="1" kern="100" spc="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）</a:t>
            </a:r>
            <a:endParaRPr lang="ja-JP" sz="1400" b="1" kern="100" spc="11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4" name="テキスト ボックス 30"/>
          <p:cNvSpPr txBox="1">
            <a:spLocks noChangeArrowheads="1"/>
          </p:cNvSpPr>
          <p:nvPr/>
        </p:nvSpPr>
        <p:spPr bwMode="auto">
          <a:xfrm>
            <a:off x="5326028" y="783057"/>
            <a:ext cx="3973306" cy="3323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74295" tIns="8890" rIns="74295" bIns="8890" anchor="t" anchorCtr="0" upright="1">
            <a:noAutofit/>
          </a:bodyPr>
          <a:lstStyle/>
          <a:p>
            <a:pPr algn="just">
              <a:lnSpc>
                <a:spcPts val="1300"/>
              </a:lnSpc>
              <a:spcAft>
                <a:spcPts val="0"/>
              </a:spcAft>
            </a:pPr>
            <a:r>
              <a:rPr lang="en-US" sz="1600" b="1" kern="100" spc="0" dirty="0" smtClean="0"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ＭＳ Ｐゴシック" panose="020B0600070205080204" pitchFamily="50" charset="-128"/>
                <a:cs typeface="Arial" panose="020B0604020202020204" pitchFamily="34" charset="0"/>
              </a:rPr>
              <a:t>H</a:t>
            </a:r>
            <a:r>
              <a:rPr lang="en-US" altLang="ja-JP" sz="1600" b="1" kern="100" spc="0" dirty="0" smtClean="0"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ＭＳ Ｐゴシック" panose="020B0600070205080204" pitchFamily="50" charset="-128"/>
                <a:cs typeface="Arial" panose="020B0604020202020204" pitchFamily="34" charset="0"/>
              </a:rPr>
              <a:t>30</a:t>
            </a:r>
            <a:r>
              <a:rPr lang="ja-JP" sz="1600" b="1" kern="100" spc="0" dirty="0" smtClean="0">
                <a:solidFill>
                  <a:srgbClr val="FF0000"/>
                </a:solidFill>
                <a:effectLst/>
                <a:latin typeface="明朝体"/>
                <a:ea typeface="Meiryo UI" panose="020B0604030504040204" pitchFamily="50" charset="-128"/>
                <a:cs typeface="Arial" panose="020B0604020202020204" pitchFamily="34" charset="0"/>
              </a:rPr>
              <a:t>は</a:t>
            </a:r>
            <a:r>
              <a:rPr lang="ja-JP" sz="1600" b="1" kern="100" spc="0" dirty="0">
                <a:solidFill>
                  <a:srgbClr val="FF0000"/>
                </a:solidFill>
                <a:effectLst/>
                <a:latin typeface="明朝体"/>
                <a:ea typeface="Meiryo UI" panose="020B0604030504040204" pitchFamily="50" charset="-128"/>
                <a:cs typeface="Arial" panose="020B0604020202020204" pitchFamily="34" charset="0"/>
              </a:rPr>
              <a:t>、</a:t>
            </a:r>
            <a:r>
              <a:rPr lang="ja-JP" sz="1600" b="1" kern="100" spc="0" dirty="0" smtClean="0">
                <a:solidFill>
                  <a:srgbClr val="FF0000"/>
                </a:solidFill>
                <a:effectLst/>
                <a:latin typeface="明朝体"/>
                <a:ea typeface="Meiryo UI" panose="020B0604030504040204" pitchFamily="50" charset="-128"/>
                <a:cs typeface="Arial" panose="020B0604020202020204" pitchFamily="34" charset="0"/>
              </a:rPr>
              <a:t>「</a:t>
            </a:r>
            <a:r>
              <a:rPr lang="en-US" altLang="ja-JP" sz="1600" b="1" kern="100" dirty="0" smtClean="0">
                <a:solidFill>
                  <a:srgbClr val="FF0000"/>
                </a:solidFill>
                <a:latin typeface="明朝体"/>
                <a:ea typeface="Meiryo UI" panose="020B0604030504040204" pitchFamily="50" charset="-128"/>
                <a:cs typeface="Arial" panose="020B0604020202020204" pitchFamily="34" charset="0"/>
              </a:rPr>
              <a:t>DE</a:t>
            </a:r>
            <a:r>
              <a:rPr lang="ja-JP" altLang="en-US" sz="1600" b="1" kern="100" dirty="0" smtClean="0">
                <a:solidFill>
                  <a:srgbClr val="FF0000"/>
                </a:solidFill>
                <a:latin typeface="明朝体"/>
                <a:ea typeface="Meiryo UI" panose="020B0604030504040204" pitchFamily="50" charset="-128"/>
                <a:cs typeface="Arial" panose="020B0604020202020204" pitchFamily="34" charset="0"/>
              </a:rPr>
              <a:t>重量車</a:t>
            </a:r>
            <a:r>
              <a:rPr lang="en-US" altLang="ja-JP" sz="1600" b="1" kern="100" dirty="0" smtClean="0">
                <a:solidFill>
                  <a:srgbClr val="FF0000"/>
                </a:solidFill>
                <a:latin typeface="明朝体"/>
                <a:ea typeface="Meiryo UI" panose="020B0604030504040204" pitchFamily="50" charset="-128"/>
                <a:cs typeface="Arial" panose="020B0604020202020204" pitchFamily="34" charset="0"/>
              </a:rPr>
              <a:t>H28</a:t>
            </a:r>
            <a:r>
              <a:rPr lang="ja-JP" altLang="en-US" sz="1600" b="1" kern="100" dirty="0" smtClean="0">
                <a:solidFill>
                  <a:srgbClr val="FF0000"/>
                </a:solidFill>
                <a:latin typeface="明朝体"/>
                <a:ea typeface="Meiryo UI" panose="020B0604030504040204" pitchFamily="50" charset="-128"/>
                <a:cs typeface="Arial" panose="020B0604020202020204" pitchFamily="34" charset="0"/>
              </a:rPr>
              <a:t>規制</a:t>
            </a:r>
            <a:r>
              <a:rPr lang="ja-JP" sz="1600" b="1" kern="100" spc="0" dirty="0" smtClean="0">
                <a:solidFill>
                  <a:srgbClr val="FF0000"/>
                </a:solidFill>
                <a:effectLst/>
                <a:latin typeface="明朝体"/>
                <a:ea typeface="Meiryo UI" panose="020B0604030504040204" pitchFamily="50" charset="-128"/>
                <a:cs typeface="Arial" panose="020B0604020202020204" pitchFamily="34" charset="0"/>
              </a:rPr>
              <a:t>」が</a:t>
            </a:r>
            <a:r>
              <a:rPr lang="ja-JP" altLang="en-US" sz="1600" b="1" kern="100" dirty="0" smtClean="0">
                <a:solidFill>
                  <a:srgbClr val="FF0000"/>
                </a:solidFill>
                <a:latin typeface="明朝体"/>
                <a:ea typeface="Meiryo UI" panose="020B0604030504040204" pitchFamily="50" charset="-128"/>
                <a:cs typeface="Arial" panose="020B0604020202020204" pitchFamily="34" charset="0"/>
              </a:rPr>
              <a:t>約５％に</a:t>
            </a:r>
            <a:r>
              <a:rPr lang="ja-JP" sz="1600" b="1" kern="100" spc="0" dirty="0" smtClean="0">
                <a:solidFill>
                  <a:srgbClr val="FF0000"/>
                </a:solidFill>
                <a:effectLst/>
                <a:latin typeface="明朝体"/>
                <a:ea typeface="Meiryo UI" panose="020B0604030504040204" pitchFamily="50" charset="-128"/>
                <a:cs typeface="Arial" panose="020B0604020202020204" pitchFamily="34" charset="0"/>
              </a:rPr>
              <a:t>！</a:t>
            </a:r>
            <a:endParaRPr lang="ja-JP" sz="1600" kern="100" spc="110" dirty="0">
              <a:solidFill>
                <a:srgbClr val="FF0000"/>
              </a:solidFill>
              <a:effectLst/>
              <a:latin typeface="明朝体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7" name="テキスト ボックス 46"/>
          <p:cNvSpPr txBox="1">
            <a:spLocks noChangeArrowheads="1"/>
          </p:cNvSpPr>
          <p:nvPr/>
        </p:nvSpPr>
        <p:spPr bwMode="auto">
          <a:xfrm>
            <a:off x="6074379" y="3659458"/>
            <a:ext cx="2890109" cy="2138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74295" tIns="8890" rIns="74295" bIns="8890" anchor="t" anchorCtr="0" upright="1">
            <a:noAutofit/>
          </a:bodyPr>
          <a:lstStyle/>
          <a:p>
            <a:pPr algn="just">
              <a:lnSpc>
                <a:spcPts val="1300"/>
              </a:lnSpc>
              <a:spcAft>
                <a:spcPts val="0"/>
              </a:spcAft>
            </a:pPr>
            <a:r>
              <a:rPr lang="ja-JP" sz="1600" b="1" kern="100" spc="0" dirty="0">
                <a:effectLst/>
                <a:latin typeface="明朝体"/>
                <a:ea typeface="ＭＳ ゴシック" panose="020B0609070205080204" pitchFamily="49" charset="-128"/>
                <a:cs typeface="Arial" panose="020B0604020202020204" pitchFamily="34" charset="0"/>
              </a:rPr>
              <a:t>規制別割合</a:t>
            </a:r>
            <a:r>
              <a:rPr lang="en-US" sz="1600" b="1" kern="100" spc="0" dirty="0">
                <a:effectLst/>
                <a:latin typeface="明朝体"/>
                <a:ea typeface="ＭＳ ゴシック" panose="020B0609070205080204" pitchFamily="49" charset="-128"/>
                <a:cs typeface="Arial" panose="020B0604020202020204" pitchFamily="34" charset="0"/>
              </a:rPr>
              <a:t>(</a:t>
            </a:r>
            <a:r>
              <a:rPr lang="ja-JP" sz="1600" b="1" kern="100" spc="0" dirty="0">
                <a:effectLst/>
                <a:latin typeface="明朝体"/>
                <a:ea typeface="ＭＳ ゴシック" panose="020B0609070205080204" pitchFamily="49" charset="-128"/>
                <a:cs typeface="Arial" panose="020B0604020202020204" pitchFamily="34" charset="0"/>
              </a:rPr>
              <a:t>普通貨物車</a:t>
            </a:r>
            <a:r>
              <a:rPr lang="en-US" sz="1600" b="1" kern="100" spc="0" dirty="0" smtClean="0">
                <a:effectLst/>
                <a:latin typeface="明朝体"/>
                <a:ea typeface="ＭＳ ゴシック" panose="020B0609070205080204" pitchFamily="49" charset="-128"/>
                <a:cs typeface="Arial" panose="020B0604020202020204" pitchFamily="34" charset="0"/>
              </a:rPr>
              <a:t>)</a:t>
            </a:r>
            <a:endParaRPr lang="ja-JP" sz="1600" kern="100" spc="110" dirty="0">
              <a:effectLst/>
              <a:latin typeface="明朝体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26028" y="1027440"/>
            <a:ext cx="3525276" cy="2558270"/>
          </a:xfrm>
          <a:prstGeom prst="rect">
            <a:avLst/>
          </a:prstGeom>
        </p:spPr>
      </p:pic>
      <p:sp>
        <p:nvSpPr>
          <p:cNvPr id="16" name="円/楕円 2"/>
          <p:cNvSpPr/>
          <p:nvPr/>
        </p:nvSpPr>
        <p:spPr>
          <a:xfrm>
            <a:off x="8325134" y="2931473"/>
            <a:ext cx="709737" cy="71919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7500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/>
          <p:cNvSpPr txBox="1"/>
          <p:nvPr/>
        </p:nvSpPr>
        <p:spPr>
          <a:xfrm>
            <a:off x="297620" y="3606578"/>
            <a:ext cx="6660232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ja-JP" altLang="en-US" sz="2400" kern="100" dirty="0">
                <a:latin typeface="+mn-ea"/>
              </a:rPr>
              <a:t>４．エコドライブの推進</a:t>
            </a:r>
          </a:p>
          <a:p>
            <a:pPr marL="360000" indent="-139700">
              <a:spcBef>
                <a:spcPts val="300"/>
              </a:spcBef>
              <a:spcAft>
                <a:spcPts val="600"/>
              </a:spcAft>
            </a:pPr>
            <a:r>
              <a:rPr lang="ja-JP" altLang="ja-JP" sz="2000" kern="100" dirty="0" smtClean="0">
                <a:solidFill>
                  <a:schemeClr val="tx1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・エコドライブ講習</a:t>
            </a:r>
            <a:r>
              <a:rPr lang="ja-JP" altLang="en-US" sz="2000" kern="100" dirty="0" smtClean="0">
                <a:solidFill>
                  <a:schemeClr val="tx1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、セミナーの開催</a:t>
            </a:r>
            <a:endParaRPr lang="en-US" altLang="ja-JP" sz="2000" kern="100" dirty="0" smtClean="0">
              <a:solidFill>
                <a:schemeClr val="tx1"/>
              </a:solidFill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360000" indent="-139700"/>
            <a:r>
              <a:rPr lang="ja-JP" altLang="en-US" b="0" kern="100" dirty="0" smtClean="0">
                <a:solidFill>
                  <a:schemeClr val="tx1"/>
                </a:solidFill>
                <a:effectLst/>
                <a:latin typeface="ＭＳ Ｐ明朝" panose="02020600040205080304" pitchFamily="18" charset="-128"/>
                <a:ea typeface="ＭＳ Ｐ明朝" panose="02020600040205080304" pitchFamily="18" charset="-128"/>
              </a:rPr>
              <a:t>　講習会</a:t>
            </a:r>
            <a:r>
              <a:rPr lang="ja-JP" altLang="ja-JP" b="0" kern="100" dirty="0" smtClean="0">
                <a:solidFill>
                  <a:schemeClr val="tx1"/>
                </a:solidFill>
                <a:effectLst/>
                <a:latin typeface="ＭＳ Ｐ明朝" panose="02020600040205080304" pitchFamily="18" charset="-128"/>
                <a:ea typeface="ＭＳ Ｐ明朝" panose="02020600040205080304" pitchFamily="18" charset="-128"/>
              </a:rPr>
              <a:t>（</a:t>
            </a:r>
            <a:r>
              <a:rPr lang="en-US" altLang="ja-JP" kern="1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H30</a:t>
            </a:r>
            <a:r>
              <a:rPr lang="ja-JP" altLang="en-US" kern="1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市町村等</a:t>
            </a:r>
            <a:r>
              <a:rPr lang="en-US" altLang="ja-JP" kern="1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15</a:t>
            </a:r>
            <a:r>
              <a:rPr lang="ja-JP" altLang="ja-JP" kern="1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団体）</a:t>
            </a:r>
            <a:endParaRPr lang="en-US" altLang="ja-JP" kern="10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360000" indent="-139700"/>
            <a:r>
              <a:rPr lang="ja-JP" altLang="en-US" kern="1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lang="ja-JP" altLang="en-US" kern="1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実車講習（</a:t>
            </a:r>
            <a:r>
              <a:rPr lang="en-US" altLang="ja-JP" kern="1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H30</a:t>
            </a:r>
            <a:r>
              <a:rPr lang="ja-JP" altLang="en-US" kern="1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関目自動車学校）</a:t>
            </a:r>
            <a:endParaRPr lang="en-US" altLang="ja-JP" kern="10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360000" indent="-139700"/>
            <a:r>
              <a:rPr lang="ja-JP" altLang="en-US" kern="1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lang="ja-JP" altLang="en-US" kern="1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エコドライブ講習会支援</a:t>
            </a:r>
            <a:endParaRPr lang="en-US" altLang="ja-JP" kern="10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360000" indent="-139700">
              <a:spcBef>
                <a:spcPts val="600"/>
              </a:spcBef>
            </a:pPr>
            <a:r>
              <a:rPr lang="ja-JP" altLang="en-US" sz="2000" kern="1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・ステッカー、リーフレット作成</a:t>
            </a:r>
            <a:r>
              <a:rPr lang="ja-JP" altLang="en-US" sz="2000" kern="100" dirty="0" smtClean="0">
                <a:solidFill>
                  <a:prstClr val="black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endParaRPr lang="en-US" altLang="ja-JP" sz="2000" kern="100" dirty="0">
              <a:solidFill>
                <a:prstClr val="black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cxnSp>
        <p:nvCxnSpPr>
          <p:cNvPr id="6" name="直線コネクタ 5"/>
          <p:cNvCxnSpPr/>
          <p:nvPr/>
        </p:nvCxnSpPr>
        <p:spPr>
          <a:xfrm>
            <a:off x="323528" y="606736"/>
            <a:ext cx="853244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/>
          <p:cNvSpPr txBox="1"/>
          <p:nvPr/>
        </p:nvSpPr>
        <p:spPr>
          <a:xfrm>
            <a:off x="303318" y="691473"/>
            <a:ext cx="8208912" cy="28700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３．エコカーの普及促進</a:t>
            </a:r>
            <a:endParaRPr lang="en-US" altLang="ja-JP" sz="2400" b="0" kern="100" dirty="0" smtClean="0">
              <a:solidFill>
                <a:schemeClr val="tx1"/>
              </a:solidFill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360000" indent="-139700">
              <a:spcBef>
                <a:spcPts val="300"/>
              </a:spcBef>
            </a:pPr>
            <a:r>
              <a:rPr lang="ja-JP" altLang="ja-JP" sz="2000" kern="100" dirty="0" smtClean="0">
                <a:solidFill>
                  <a:schemeClr val="tx1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・官民協働による導入促進</a:t>
            </a: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［対象：乗用車等］</a:t>
            </a:r>
            <a:endParaRPr lang="en-US" altLang="ja-JP" sz="16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360000" indent="-139700">
              <a:spcBef>
                <a:spcPts val="300"/>
              </a:spcBef>
            </a:pPr>
            <a:r>
              <a:rPr lang="ja-JP" altLang="en-US" b="0" kern="100" dirty="0" smtClean="0">
                <a:solidFill>
                  <a:schemeClr val="tx1"/>
                </a:solidFill>
                <a:effectLst/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lang="ja-JP" altLang="ja-JP" b="0" kern="100" dirty="0" smtClean="0">
                <a:solidFill>
                  <a:schemeClr val="tx1"/>
                </a:solidFill>
                <a:effectLst/>
                <a:latin typeface="ＭＳ Ｐ明朝" panose="02020600040205080304" pitchFamily="18" charset="-128"/>
                <a:ea typeface="ＭＳ Ｐ明朝" panose="02020600040205080304" pitchFamily="18" charset="-128"/>
              </a:rPr>
              <a:t>（</a:t>
            </a:r>
            <a:r>
              <a:rPr lang="ja-JP" altLang="ja-JP" b="0" kern="100" spc="-150" dirty="0" smtClean="0">
                <a:solidFill>
                  <a:schemeClr val="tx1"/>
                </a:solidFill>
                <a:effectLst/>
                <a:latin typeface="ＭＳ Ｐ明朝" panose="02020600040205080304" pitchFamily="18" charset="-128"/>
                <a:ea typeface="ＭＳ Ｐ明朝" panose="02020600040205080304" pitchFamily="18" charset="-128"/>
              </a:rPr>
              <a:t>大阪エコカー協働普及サポートネット</a:t>
            </a:r>
            <a:r>
              <a:rPr lang="ja-JP" altLang="ja-JP" b="0" kern="100" dirty="0" smtClean="0">
                <a:solidFill>
                  <a:schemeClr val="tx1"/>
                </a:solidFill>
                <a:effectLst/>
                <a:latin typeface="ＭＳ Ｐ明朝" panose="02020600040205080304" pitchFamily="18" charset="-128"/>
                <a:ea typeface="ＭＳ Ｐ明朝" panose="02020600040205080304" pitchFamily="18" charset="-128"/>
              </a:rPr>
              <a:t>：</a:t>
            </a:r>
            <a:r>
              <a:rPr lang="en-US" altLang="ja-JP" b="0" kern="100" dirty="0" smtClean="0">
                <a:solidFill>
                  <a:schemeClr val="tx1"/>
                </a:solidFill>
                <a:effectLst/>
                <a:latin typeface="ＭＳ Ｐ明朝" panose="02020600040205080304" pitchFamily="18" charset="-128"/>
                <a:ea typeface="ＭＳ Ｐ明朝" panose="02020600040205080304" pitchFamily="18" charset="-128"/>
              </a:rPr>
              <a:t>H30</a:t>
            </a:r>
            <a:r>
              <a:rPr lang="ja-JP" altLang="ja-JP" b="0" kern="100" dirty="0" smtClean="0">
                <a:solidFill>
                  <a:schemeClr val="tx1"/>
                </a:solidFill>
                <a:effectLst/>
                <a:latin typeface="ＭＳ Ｐ明朝" panose="02020600040205080304" pitchFamily="18" charset="-128"/>
                <a:ea typeface="ＭＳ Ｐ明朝" panose="02020600040205080304" pitchFamily="18" charset="-128"/>
              </a:rPr>
              <a:t>　展示・試乗会</a:t>
            </a:r>
            <a:r>
              <a:rPr lang="ja-JP" altLang="en-US" kern="1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９</a:t>
            </a:r>
            <a:r>
              <a:rPr lang="ja-JP" altLang="ja-JP" b="0" kern="100" dirty="0" smtClean="0">
                <a:solidFill>
                  <a:schemeClr val="tx1"/>
                </a:solidFill>
                <a:effectLst/>
                <a:latin typeface="ＭＳ Ｐ明朝" panose="02020600040205080304" pitchFamily="18" charset="-128"/>
                <a:ea typeface="ＭＳ Ｐ明朝" panose="02020600040205080304" pitchFamily="18" charset="-128"/>
              </a:rPr>
              <a:t>回）</a:t>
            </a:r>
          </a:p>
          <a:p>
            <a:pPr marL="360000" indent="-139700">
              <a:spcBef>
                <a:spcPts val="300"/>
              </a:spcBef>
            </a:pPr>
            <a:r>
              <a:rPr lang="ja-JP" altLang="ja-JP" sz="2000" kern="100" dirty="0" smtClean="0">
                <a:solidFill>
                  <a:schemeClr val="tx1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</a:t>
            </a:r>
            <a:r>
              <a:rPr lang="ja-JP" altLang="en-US" sz="2000" kern="100" dirty="0" smtClean="0">
                <a:solidFill>
                  <a:schemeClr val="tx1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普及</a:t>
            </a:r>
            <a:r>
              <a:rPr lang="ja-JP" altLang="en-US" sz="2000" kern="100" spc="-15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啓発（リーフレット作成、エコカー検定の実施）</a:t>
            </a:r>
            <a:r>
              <a:rPr lang="ja-JP" altLang="en-US" sz="1600" spc="-15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endParaRPr lang="en-US" altLang="ja-JP" sz="1600" spc="-15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360000" indent="-139700">
              <a:spcBef>
                <a:spcPts val="300"/>
              </a:spcBef>
              <a:spcAft>
                <a:spcPts val="300"/>
              </a:spcAft>
            </a:pPr>
            <a:r>
              <a:rPr lang="ja-JP" altLang="en-US" sz="1600" kern="100" spc="-1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lang="ja-JP" altLang="ja-JP" kern="1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（</a:t>
            </a:r>
            <a:r>
              <a:rPr lang="ja-JP" altLang="en-US" kern="1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関西広域連合の構成団体として府、大阪市、堺市</a:t>
            </a:r>
            <a:r>
              <a:rPr lang="ja-JP" altLang="ja-JP" kern="1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）</a:t>
            </a:r>
            <a:endParaRPr lang="en-US" altLang="ja-JP" kern="1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360000" indent="-139700">
              <a:spcBef>
                <a:spcPts val="300"/>
              </a:spcBef>
            </a:pPr>
            <a:r>
              <a:rPr lang="ja-JP" altLang="en-US" sz="2000" kern="100" spc="-15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・導入補助　</a:t>
            </a:r>
            <a:endParaRPr lang="ja-JP" altLang="ja-JP" sz="2000" kern="100" spc="-15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360000" indent="-139700"/>
            <a:r>
              <a:rPr lang="ja-JP" altLang="en-US" b="0" kern="100" dirty="0" smtClean="0">
                <a:solidFill>
                  <a:schemeClr val="tx1"/>
                </a:solidFill>
                <a:effectLst/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lang="ja-JP" altLang="ja-JP" b="0" kern="100" dirty="0" smtClean="0">
                <a:solidFill>
                  <a:schemeClr val="tx1"/>
                </a:solidFill>
                <a:effectLst/>
                <a:latin typeface="ＭＳ Ｐ明朝" panose="02020600040205080304" pitchFamily="18" charset="-128"/>
                <a:ea typeface="ＭＳ Ｐ明朝" panose="02020600040205080304" pitchFamily="18" charset="-128"/>
              </a:rPr>
              <a:t>トラック等　（近畿運輸局：</a:t>
            </a:r>
            <a:r>
              <a:rPr lang="en-US" altLang="ja-JP" b="0" kern="100" dirty="0" smtClean="0">
                <a:solidFill>
                  <a:schemeClr val="tx1"/>
                </a:solidFill>
                <a:effectLst/>
                <a:latin typeface="ＭＳ Ｐ明朝" panose="02020600040205080304" pitchFamily="18" charset="-128"/>
                <a:ea typeface="ＭＳ Ｐ明朝" panose="02020600040205080304" pitchFamily="18" charset="-128"/>
              </a:rPr>
              <a:t>H30</a:t>
            </a:r>
            <a:r>
              <a:rPr lang="ja-JP" altLang="ja-JP" b="0" kern="100" dirty="0" smtClean="0">
                <a:solidFill>
                  <a:schemeClr val="tx1"/>
                </a:solidFill>
                <a:effectLst/>
                <a:latin typeface="ＭＳ Ｐ明朝" panose="02020600040205080304" pitchFamily="18" charset="-128"/>
                <a:ea typeface="ＭＳ Ｐ明朝" panose="02020600040205080304" pitchFamily="18" charset="-128"/>
              </a:rPr>
              <a:t>　トラック</a:t>
            </a:r>
            <a:r>
              <a:rPr lang="en-US" altLang="ja-JP" kern="1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119</a:t>
            </a:r>
            <a:r>
              <a:rPr lang="ja-JP" altLang="ja-JP" b="0" kern="100" dirty="0" smtClean="0">
                <a:solidFill>
                  <a:schemeClr val="tx1"/>
                </a:solidFill>
                <a:effectLst/>
                <a:latin typeface="ＭＳ Ｐ明朝" panose="02020600040205080304" pitchFamily="18" charset="-128"/>
                <a:ea typeface="ＭＳ Ｐ明朝" panose="02020600040205080304" pitchFamily="18" charset="-128"/>
              </a:rPr>
              <a:t>台、</a:t>
            </a:r>
            <a:r>
              <a:rPr lang="ja-JP" altLang="en-US" kern="1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タクシー</a:t>
            </a:r>
            <a:r>
              <a:rPr lang="ja-JP" altLang="en-US" kern="1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７</a:t>
            </a:r>
            <a:r>
              <a:rPr lang="ja-JP" altLang="ja-JP" b="0" kern="100" dirty="0" smtClean="0">
                <a:solidFill>
                  <a:schemeClr val="tx1"/>
                </a:solidFill>
                <a:effectLst/>
                <a:latin typeface="ＭＳ Ｐ明朝" panose="02020600040205080304" pitchFamily="18" charset="-128"/>
                <a:ea typeface="ＭＳ Ｐ明朝" panose="02020600040205080304" pitchFamily="18" charset="-128"/>
              </a:rPr>
              <a:t>台）</a:t>
            </a:r>
          </a:p>
          <a:p>
            <a:pPr marL="360000" indent="-139700"/>
            <a:r>
              <a:rPr lang="ja-JP" altLang="en-US" kern="1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充電器　</a:t>
            </a:r>
            <a:r>
              <a:rPr lang="ja-JP" altLang="ja-JP" b="0" kern="100" dirty="0" smtClean="0">
                <a:solidFill>
                  <a:schemeClr val="tx1"/>
                </a:solidFill>
                <a:effectLst/>
                <a:latin typeface="ＭＳ Ｐ明朝" panose="02020600040205080304" pitchFamily="18" charset="-128"/>
                <a:ea typeface="ＭＳ Ｐ明朝" panose="02020600040205080304" pitchFamily="18" charset="-128"/>
              </a:rPr>
              <a:t>（</a:t>
            </a:r>
            <a:r>
              <a:rPr lang="ja-JP" altLang="en-US" b="0" kern="100" dirty="0" smtClean="0">
                <a:solidFill>
                  <a:schemeClr val="tx1"/>
                </a:solidFill>
                <a:effectLst/>
                <a:latin typeface="ＭＳ Ｐ明朝" panose="02020600040205080304" pitchFamily="18" charset="-128"/>
                <a:ea typeface="ＭＳ Ｐ明朝" panose="02020600040205080304" pitchFamily="18" charset="-128"/>
              </a:rPr>
              <a:t>経済産業省</a:t>
            </a:r>
            <a:r>
              <a:rPr lang="ja-JP" altLang="ja-JP" b="0" kern="100" dirty="0" smtClean="0">
                <a:solidFill>
                  <a:schemeClr val="tx1"/>
                </a:solidFill>
                <a:effectLst/>
                <a:latin typeface="ＭＳ Ｐ明朝" panose="02020600040205080304" pitchFamily="18" charset="-128"/>
                <a:ea typeface="ＭＳ Ｐ明朝" panose="02020600040205080304" pitchFamily="18" charset="-128"/>
              </a:rPr>
              <a:t>：</a:t>
            </a:r>
            <a:r>
              <a:rPr lang="en-US" altLang="ja-JP" b="0" kern="100" dirty="0" smtClean="0">
                <a:solidFill>
                  <a:schemeClr val="tx1"/>
                </a:solidFill>
                <a:effectLst/>
                <a:latin typeface="ＭＳ Ｐ明朝" panose="02020600040205080304" pitchFamily="18" charset="-128"/>
                <a:ea typeface="ＭＳ Ｐ明朝" panose="02020600040205080304" pitchFamily="18" charset="-128"/>
              </a:rPr>
              <a:t>H30</a:t>
            </a:r>
            <a:r>
              <a:rPr lang="ja-JP" altLang="en-US" b="0" kern="100" dirty="0" smtClean="0">
                <a:solidFill>
                  <a:schemeClr val="tx1"/>
                </a:solidFill>
                <a:effectLst/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lang="en-US" altLang="ja-JP" kern="1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12</a:t>
            </a:r>
            <a:r>
              <a:rPr lang="ja-JP" altLang="ja-JP" b="0" kern="100" dirty="0" smtClean="0">
                <a:solidFill>
                  <a:schemeClr val="tx1"/>
                </a:solidFill>
                <a:effectLst/>
                <a:latin typeface="ＭＳ Ｐ明朝" panose="02020600040205080304" pitchFamily="18" charset="-128"/>
                <a:ea typeface="ＭＳ Ｐ明朝" panose="02020600040205080304" pitchFamily="18" charset="-128"/>
              </a:rPr>
              <a:t>箇所</a:t>
            </a:r>
            <a:r>
              <a:rPr lang="ja-JP" altLang="en-US" b="0" kern="100" dirty="0" smtClean="0">
                <a:solidFill>
                  <a:schemeClr val="tx1"/>
                </a:solidFill>
                <a:effectLst/>
                <a:latin typeface="ＭＳ Ｐ明朝" panose="02020600040205080304" pitchFamily="18" charset="-128"/>
                <a:ea typeface="ＭＳ Ｐ明朝" panose="02020600040205080304" pitchFamily="18" charset="-128"/>
              </a:rPr>
              <a:t>、</a:t>
            </a:r>
            <a:r>
              <a:rPr lang="en-US" altLang="ja-JP" kern="1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21</a:t>
            </a:r>
            <a:r>
              <a:rPr lang="ja-JP" altLang="en-US" b="0" kern="100" dirty="0" smtClean="0">
                <a:solidFill>
                  <a:schemeClr val="tx1"/>
                </a:solidFill>
                <a:effectLst/>
                <a:latin typeface="ＭＳ Ｐ明朝" panose="02020600040205080304" pitchFamily="18" charset="-128"/>
                <a:ea typeface="ＭＳ Ｐ明朝" panose="02020600040205080304" pitchFamily="18" charset="-128"/>
              </a:rPr>
              <a:t>基数</a:t>
            </a:r>
            <a:r>
              <a:rPr lang="ja-JP" altLang="ja-JP" b="0" kern="100" dirty="0" smtClean="0">
                <a:solidFill>
                  <a:schemeClr val="tx1"/>
                </a:solidFill>
                <a:effectLst/>
                <a:latin typeface="ＭＳ Ｐ明朝" panose="02020600040205080304" pitchFamily="18" charset="-128"/>
                <a:ea typeface="ＭＳ Ｐ明朝" panose="02020600040205080304" pitchFamily="18" charset="-128"/>
              </a:rPr>
              <a:t>）</a:t>
            </a:r>
            <a:endParaRPr lang="ja-JP" altLang="ja-JP" b="0" kern="100" dirty="0" smtClean="0">
              <a:solidFill>
                <a:schemeClr val="tx1"/>
              </a:solidFill>
              <a:effectLst/>
              <a:latin typeface="ＭＳ Ｐ明朝" panose="02020600040205080304" pitchFamily="18" charset="-128"/>
              <a:ea typeface="ＭＳ Ｐ明朝" panose="02020600040205080304" pitchFamily="18" charset="-128"/>
              <a:cs typeface="Times New Roman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8738120" y="6448251"/>
            <a:ext cx="370384" cy="365125"/>
          </a:xfrm>
        </p:spPr>
        <p:txBody>
          <a:bodyPr/>
          <a:lstStyle/>
          <a:p>
            <a:fld id="{DE2F8A21-8B7F-4E81-A1D6-B63D9660F4C6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502700" y="120646"/>
            <a:ext cx="66786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dirty="0">
                <a:latin typeface="+mn-ea"/>
              </a:rPr>
              <a:t>３．エコカーの普及促進、４．エコドライブの</a:t>
            </a:r>
            <a:r>
              <a:rPr lang="ja-JP" altLang="en-US" sz="2400" dirty="0" smtClean="0">
                <a:latin typeface="+mn-ea"/>
              </a:rPr>
              <a:t>推進</a:t>
            </a:r>
            <a:endParaRPr lang="ja-JP" altLang="en-US" sz="2400" dirty="0">
              <a:latin typeface="+mn-ea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419872" y="3789040"/>
            <a:ext cx="28443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altLang="ja-JP" sz="1400" dirty="0" smtClean="0">
                <a:latin typeface="+mn-ea"/>
              </a:rPr>
              <a:t>※NO</a:t>
            </a:r>
            <a:r>
              <a:rPr lang="ja-JP" altLang="en-US" sz="1400" dirty="0" smtClean="0">
                <a:latin typeface="+mn-ea"/>
              </a:rPr>
              <a:t>ｘ・</a:t>
            </a:r>
            <a:r>
              <a:rPr lang="en-US" altLang="ja-JP" sz="1400" dirty="0" smtClean="0">
                <a:latin typeface="+mn-ea"/>
              </a:rPr>
              <a:t>PM</a:t>
            </a:r>
            <a:r>
              <a:rPr lang="ja-JP" altLang="en-US" sz="1400" dirty="0" smtClean="0">
                <a:latin typeface="+mn-ea"/>
              </a:rPr>
              <a:t>削減量未算定</a:t>
            </a:r>
            <a:endParaRPr lang="ja-JP" altLang="en-US" sz="1400" dirty="0">
              <a:latin typeface="+mn-ea"/>
            </a:endParaRPr>
          </a:p>
        </p:txBody>
      </p:sp>
      <p:pic>
        <p:nvPicPr>
          <p:cNvPr id="12" name="図 11" descr="leafOMOT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04248" y="3669127"/>
            <a:ext cx="2006722" cy="275416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図 13" descr="ecodrive-sho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39728" y="5774552"/>
            <a:ext cx="1960026" cy="787435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テキスト ボックス 14"/>
          <p:cNvSpPr txBox="1"/>
          <p:nvPr/>
        </p:nvSpPr>
        <p:spPr>
          <a:xfrm>
            <a:off x="7069205" y="6464085"/>
            <a:ext cx="151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ja-JP" altLang="en-US" sz="1400" dirty="0" smtClean="0">
                <a:latin typeface="+mn-ea"/>
              </a:rPr>
              <a:t>リーフレット</a:t>
            </a:r>
            <a:endParaRPr lang="ja-JP" altLang="en-US" sz="1400" dirty="0">
              <a:latin typeface="+mn-ea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283637" y="6476924"/>
            <a:ext cx="18722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ja-JP" altLang="en-US" sz="1400" dirty="0" smtClean="0">
                <a:latin typeface="+mn-ea"/>
              </a:rPr>
              <a:t>エコドライブステッカー</a:t>
            </a:r>
            <a:endParaRPr lang="ja-JP" altLang="en-US" sz="1400" dirty="0">
              <a:latin typeface="+mn-ea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588" y="148570"/>
            <a:ext cx="21247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+mn-ea"/>
              </a:rPr>
              <a:t>＜取組状況＞</a:t>
            </a:r>
            <a:endParaRPr kumimoji="1" lang="ja-JP" altLang="en-US" sz="2000" dirty="0">
              <a:latin typeface="+mn-ea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66107" y="741545"/>
            <a:ext cx="1979712" cy="2569377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</p:pic>
      <p:sp>
        <p:nvSpPr>
          <p:cNvPr id="18" name="テキスト ボックス 17"/>
          <p:cNvSpPr txBox="1"/>
          <p:nvPr/>
        </p:nvSpPr>
        <p:spPr>
          <a:xfrm>
            <a:off x="7040665" y="3310922"/>
            <a:ext cx="151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ja-JP" altLang="en-US" sz="1400" dirty="0" smtClean="0">
                <a:latin typeface="+mn-ea"/>
              </a:rPr>
              <a:t>リーフレット</a:t>
            </a:r>
            <a:endParaRPr lang="ja-JP" altLang="en-US" sz="1400" dirty="0">
              <a:latin typeface="+mn-ea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17060" y="5085184"/>
            <a:ext cx="2521561" cy="1418208"/>
          </a:xfrm>
          <a:prstGeom prst="rect">
            <a:avLst/>
          </a:prstGeom>
        </p:spPr>
      </p:pic>
      <p:sp>
        <p:nvSpPr>
          <p:cNvPr id="17" name="テキスト ボックス 16"/>
          <p:cNvSpPr txBox="1"/>
          <p:nvPr/>
        </p:nvSpPr>
        <p:spPr>
          <a:xfrm>
            <a:off x="4283968" y="6487341"/>
            <a:ext cx="21979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ja-JP" altLang="en-US" sz="1400" dirty="0" smtClean="0">
                <a:latin typeface="+mn-ea"/>
              </a:rPr>
              <a:t>エコドライブ実践セミナー</a:t>
            </a:r>
            <a:endParaRPr lang="ja-JP" altLang="en-US" sz="14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017073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図 1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80674" y="4236020"/>
            <a:ext cx="3518924" cy="2463635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25109" y="901453"/>
            <a:ext cx="4104456" cy="2833187"/>
          </a:xfrm>
          <a:prstGeom prst="rect">
            <a:avLst/>
          </a:prstGeom>
        </p:spPr>
      </p:pic>
      <p:cxnSp>
        <p:nvCxnSpPr>
          <p:cNvPr id="6" name="直線コネクタ 5"/>
          <p:cNvCxnSpPr/>
          <p:nvPr/>
        </p:nvCxnSpPr>
        <p:spPr>
          <a:xfrm>
            <a:off x="323528" y="606736"/>
            <a:ext cx="853244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2416523" y="101235"/>
            <a:ext cx="494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latin typeface="+mn-ea"/>
              </a:rPr>
              <a:t>「大阪</a:t>
            </a:r>
            <a:r>
              <a:rPr lang="ja-JP" altLang="en-US" sz="2400" dirty="0">
                <a:latin typeface="+mn-ea"/>
              </a:rPr>
              <a:t>エコカー普及戦略」</a:t>
            </a:r>
            <a:r>
              <a:rPr lang="ja-JP" altLang="en-US" sz="1600" dirty="0">
                <a:latin typeface="+mn-ea"/>
              </a:rPr>
              <a:t>（</a:t>
            </a:r>
            <a:r>
              <a:rPr lang="en-US" altLang="ja-JP" sz="1600" dirty="0">
                <a:latin typeface="+mn-ea"/>
              </a:rPr>
              <a:t>H21</a:t>
            </a:r>
            <a:r>
              <a:rPr lang="ja-JP" altLang="en-US" sz="1600" dirty="0">
                <a:latin typeface="+mn-ea"/>
              </a:rPr>
              <a:t>年</a:t>
            </a:r>
            <a:r>
              <a:rPr lang="en-US" altLang="ja-JP" sz="1600" dirty="0">
                <a:latin typeface="+mn-ea"/>
              </a:rPr>
              <a:t>12</a:t>
            </a:r>
            <a:r>
              <a:rPr lang="ja-JP" altLang="en-US" sz="1600" dirty="0" smtClean="0">
                <a:latin typeface="+mn-ea"/>
              </a:rPr>
              <a:t>月策定）</a:t>
            </a:r>
            <a:endParaRPr lang="ja-JP" altLang="en-US" sz="1600" dirty="0">
              <a:latin typeface="+mn-ea"/>
            </a:endParaRPr>
          </a:p>
        </p:txBody>
      </p:sp>
      <p:grpSp>
        <p:nvGrpSpPr>
          <p:cNvPr id="17" name="グループ化 16"/>
          <p:cNvGrpSpPr/>
          <p:nvPr/>
        </p:nvGrpSpPr>
        <p:grpSpPr>
          <a:xfrm>
            <a:off x="115064" y="6217335"/>
            <a:ext cx="2369346" cy="678786"/>
            <a:chOff x="2774580" y="274638"/>
            <a:chExt cx="5951302" cy="2475599"/>
          </a:xfrm>
        </p:grpSpPr>
        <p:pic>
          <p:nvPicPr>
            <p:cNvPr id="18" name="図 3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30774" y="280553"/>
              <a:ext cx="1695108" cy="1386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9" name="テキスト ボックス 20"/>
            <p:cNvSpPr txBox="1">
              <a:spLocks noChangeArrowheads="1"/>
            </p:cNvSpPr>
            <p:nvPr/>
          </p:nvSpPr>
          <p:spPr bwMode="auto">
            <a:xfrm>
              <a:off x="2774582" y="1662841"/>
              <a:ext cx="2233627" cy="1077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ja-JP" sz="14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PHV</a:t>
              </a:r>
              <a:endPara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pic>
          <p:nvPicPr>
            <p:cNvPr id="20" name="Picture 6"/>
            <p:cNvPicPr>
              <a:picLocks noChangeAspect="1" noChangeArrowheads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74580" y="274638"/>
              <a:ext cx="2234625" cy="1388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1" name="テキスト ボックス 20"/>
            <p:cNvSpPr txBox="1">
              <a:spLocks noChangeArrowheads="1"/>
            </p:cNvSpPr>
            <p:nvPr/>
          </p:nvSpPr>
          <p:spPr bwMode="auto">
            <a:xfrm>
              <a:off x="5057212" y="1672361"/>
              <a:ext cx="1908990" cy="1077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ja-JP" sz="140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E</a:t>
              </a:r>
              <a:r>
                <a:rPr lang="en-US" altLang="ja-JP" sz="14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V</a:t>
              </a:r>
              <a:endPara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2" name="テキスト ボックス 20"/>
            <p:cNvSpPr txBox="1">
              <a:spLocks noChangeArrowheads="1"/>
            </p:cNvSpPr>
            <p:nvPr/>
          </p:nvSpPr>
          <p:spPr bwMode="auto">
            <a:xfrm>
              <a:off x="7030776" y="1673057"/>
              <a:ext cx="1695106" cy="1077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ja-JP" sz="140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FC</a:t>
              </a:r>
              <a:r>
                <a:rPr lang="en-US" altLang="ja-JP" sz="14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V</a:t>
              </a:r>
              <a:endPara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pic>
          <p:nvPicPr>
            <p:cNvPr id="23" name="図 2"/>
            <p:cNvPicPr>
              <a:picLocks noChangeAspect="1"/>
            </p:cNvPicPr>
            <p:nvPr/>
          </p:nvPicPr>
          <p:blipFill rotWithShape="1"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t="1" b="23575"/>
            <a:stretch/>
          </p:blipFill>
          <p:spPr bwMode="auto">
            <a:xfrm>
              <a:off x="5057212" y="274638"/>
              <a:ext cx="1908990" cy="1393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5" name="テキスト ボックス 34"/>
          <p:cNvSpPr txBox="1"/>
          <p:nvPr/>
        </p:nvSpPr>
        <p:spPr>
          <a:xfrm>
            <a:off x="364803" y="3492283"/>
            <a:ext cx="4437581" cy="2616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defTabSz="1280006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ＺＥＶ：化石</a:t>
            </a:r>
            <a:r>
              <a:rPr lang="ja-JP" altLang="en-US" sz="11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燃料を使用</a:t>
            </a:r>
            <a:r>
              <a:rPr lang="ja-JP" altLang="en-US" sz="1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しないゼロエミッション車の略称（</a:t>
            </a:r>
            <a:r>
              <a:rPr lang="en-US" altLang="ja-JP" sz="1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EV</a:t>
            </a:r>
            <a:r>
              <a:rPr lang="ja-JP" altLang="en-US" sz="1100" dirty="0" err="1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、</a:t>
            </a:r>
            <a:r>
              <a:rPr lang="en-US" altLang="ja-JP" sz="1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PHV</a:t>
            </a:r>
            <a:r>
              <a:rPr lang="ja-JP" altLang="en-US" sz="1100" dirty="0" err="1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、</a:t>
            </a:r>
            <a:r>
              <a:rPr lang="en-US" altLang="ja-JP" sz="1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FCV</a:t>
            </a:r>
            <a:r>
              <a:rPr lang="ja-JP" altLang="en-US" sz="1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</a:t>
            </a:r>
            <a:endParaRPr lang="en-US" altLang="ja-JP" sz="11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84249" y="188205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＜</a:t>
            </a:r>
            <a:r>
              <a:rPr lang="ja-JP" altLang="en-US" dirty="0" smtClean="0"/>
              <a:t>参考＞</a:t>
            </a:r>
            <a:endParaRPr kumimoji="1" lang="ja-JP" altLang="en-US" dirty="0"/>
          </a:p>
        </p:txBody>
      </p:sp>
      <p:sp>
        <p:nvSpPr>
          <p:cNvPr id="41" name="コンテンツ プレースホルダー 1"/>
          <p:cNvSpPr txBox="1">
            <a:spLocks/>
          </p:cNvSpPr>
          <p:nvPr/>
        </p:nvSpPr>
        <p:spPr bwMode="auto">
          <a:xfrm>
            <a:off x="144155" y="669455"/>
            <a:ext cx="1403509" cy="39244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8000" tIns="45720" rIns="108000" bIns="7200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¨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lvl="0" indent="0">
              <a:buClr>
                <a:srgbClr val="00007D"/>
              </a:buClr>
              <a:buNone/>
            </a:pPr>
            <a:r>
              <a:rPr kumimoji="1" lang="ja-JP" altLang="en-US" sz="20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目標・進捗</a:t>
            </a:r>
            <a:endParaRPr kumimoji="1" lang="en-US" altLang="ja-JP" sz="20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3" name="正方形/長方形 42"/>
          <p:cNvSpPr/>
          <p:nvPr/>
        </p:nvSpPr>
        <p:spPr>
          <a:xfrm>
            <a:off x="1862881" y="690738"/>
            <a:ext cx="2794520" cy="3471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1600" b="1" spc="-1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２台</a:t>
            </a:r>
            <a:r>
              <a:rPr lang="ja-JP" altLang="en-US" sz="1600" b="1" spc="-150" dirty="0">
                <a:latin typeface="Meiryo UI" panose="020B0604030504040204" pitchFamily="50" charset="-128"/>
                <a:ea typeface="Meiryo UI" panose="020B0604030504040204" pitchFamily="50" charset="-128"/>
              </a:rPr>
              <a:t>に１台をエコカーに！</a:t>
            </a:r>
            <a:endParaRPr lang="en-US" altLang="ja-JP" sz="1600" b="1" spc="-1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1296452" y="3787635"/>
            <a:ext cx="6502537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1600" b="1" dirty="0" smtClean="0">
                <a:latin typeface="+mn-ea"/>
              </a:rPr>
              <a:t>大阪エコカー協働普及サポートネット（会員数：ディーラー等</a:t>
            </a:r>
            <a:r>
              <a:rPr lang="en-US" altLang="ja-JP" sz="1600" b="1" dirty="0" smtClean="0">
                <a:latin typeface="+mn-ea"/>
              </a:rPr>
              <a:t>76</a:t>
            </a:r>
            <a:r>
              <a:rPr lang="ja-JP" altLang="en-US" sz="1600" b="1" dirty="0" smtClean="0">
                <a:latin typeface="+mn-ea"/>
              </a:rPr>
              <a:t>団体）</a:t>
            </a:r>
            <a:endParaRPr lang="en-US" altLang="ja-JP" sz="1600" b="1" dirty="0">
              <a:latin typeface="+mn-ea"/>
            </a:endParaRPr>
          </a:p>
        </p:txBody>
      </p:sp>
      <p:pic>
        <p:nvPicPr>
          <p:cNvPr id="48" name="図 47"/>
          <p:cNvPicPr>
            <a:picLocks noChangeAspect="1"/>
          </p:cNvPicPr>
          <p:nvPr/>
        </p:nvPicPr>
        <p:blipFill rotWithShape="1"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5064" y="4179183"/>
            <a:ext cx="2660793" cy="1800200"/>
          </a:xfrm>
          <a:prstGeom prst="rect">
            <a:avLst/>
          </a:prstGeom>
        </p:spPr>
      </p:pic>
      <p:sp>
        <p:nvSpPr>
          <p:cNvPr id="50" name="テキスト ボックス 49"/>
          <p:cNvSpPr txBox="1"/>
          <p:nvPr/>
        </p:nvSpPr>
        <p:spPr>
          <a:xfrm>
            <a:off x="364803" y="5921983"/>
            <a:ext cx="1689052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defTabSz="1280006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ＺＥＶの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魅力</a:t>
            </a:r>
            <a:r>
              <a:rPr lang="ja-JP" altLang="en-US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を発信</a:t>
            </a:r>
            <a:endParaRPr lang="en-US" altLang="ja-JP" sz="14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6" name="コンテンツ プレースホルダー 1"/>
          <p:cNvSpPr txBox="1">
            <a:spLocks/>
          </p:cNvSpPr>
          <p:nvPr/>
        </p:nvSpPr>
        <p:spPr bwMode="auto">
          <a:xfrm>
            <a:off x="161919" y="3844137"/>
            <a:ext cx="1403509" cy="39244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8000" tIns="45720" rIns="108000" bIns="7200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¨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lvl="0" indent="0">
              <a:buClr>
                <a:srgbClr val="00007D"/>
              </a:buClr>
              <a:buNone/>
            </a:pPr>
            <a:r>
              <a:rPr lang="ja-JP" altLang="en-US" sz="2000" b="1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主</a:t>
            </a:r>
            <a:r>
              <a:rPr lang="ja-JP" altLang="en-US" sz="2000" b="1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な取組</a:t>
            </a:r>
            <a:endParaRPr kumimoji="1" lang="en-US" altLang="ja-JP" sz="20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6002568" y="4613827"/>
            <a:ext cx="1201067" cy="715089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r>
              <a:rPr lang="ja-JP" altLang="en-US" sz="12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基金を</a:t>
            </a:r>
            <a:r>
              <a:rPr lang="ja-JP" altLang="en-US" sz="12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活用し</a:t>
            </a:r>
            <a:r>
              <a:rPr lang="ja-JP" altLang="en-US" sz="12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、整備（</a:t>
            </a:r>
            <a:r>
              <a:rPr lang="en-US" altLang="ja-JP" sz="12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2010</a:t>
            </a:r>
            <a:r>
              <a:rPr lang="ja-JP" altLang="en-US" sz="12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年～</a:t>
            </a:r>
            <a:r>
              <a:rPr lang="en-US" altLang="ja-JP" sz="12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2012</a:t>
            </a:r>
            <a:r>
              <a:rPr lang="ja-JP" altLang="en-US" sz="12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</a:t>
            </a:r>
            <a:r>
              <a:rPr lang="ja-JP" altLang="en-US" sz="9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</a:t>
            </a:r>
            <a:endParaRPr lang="en-US" altLang="ja-JP" sz="900" b="1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6305940" y="4081353"/>
            <a:ext cx="2298659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1600" dirty="0" smtClean="0">
                <a:latin typeface="+mn-ea"/>
              </a:rPr>
              <a:t>充電スタンドの整備状況</a:t>
            </a:r>
            <a:endParaRPr lang="en-US" altLang="ja-JP" sz="1600" dirty="0">
              <a:latin typeface="+mn-ea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8738120" y="6448251"/>
            <a:ext cx="370384" cy="365125"/>
          </a:xfrm>
        </p:spPr>
        <p:txBody>
          <a:bodyPr/>
          <a:lstStyle/>
          <a:p>
            <a:fld id="{DE2F8A21-8B7F-4E81-A1D6-B63D9660F4C6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6165949" y="686063"/>
            <a:ext cx="2059765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1600" dirty="0" smtClean="0">
                <a:latin typeface="+mn-ea"/>
              </a:rPr>
              <a:t>普及割合の推移</a:t>
            </a:r>
            <a:endParaRPr lang="en-US" altLang="ja-JP" sz="1600" dirty="0">
              <a:latin typeface="+mn-ea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30005" y="4231990"/>
            <a:ext cx="2899785" cy="243736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5" name="円/楕円 4"/>
          <p:cNvSpPr/>
          <p:nvPr/>
        </p:nvSpPr>
        <p:spPr>
          <a:xfrm>
            <a:off x="7942206" y="998332"/>
            <a:ext cx="426725" cy="426331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円/楕円 32"/>
          <p:cNvSpPr/>
          <p:nvPr/>
        </p:nvSpPr>
        <p:spPr>
          <a:xfrm>
            <a:off x="6305940" y="3124040"/>
            <a:ext cx="2371188" cy="426331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角丸四角形吹き出し 33"/>
          <p:cNvSpPr/>
          <p:nvPr/>
        </p:nvSpPr>
        <p:spPr>
          <a:xfrm flipH="1">
            <a:off x="8192119" y="2634651"/>
            <a:ext cx="868871" cy="466821"/>
          </a:xfrm>
          <a:prstGeom prst="wedgeRoundRectCallout">
            <a:avLst>
              <a:gd name="adj1" fmla="val 60274"/>
              <a:gd name="adj2" fmla="val 56363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  <a:tabLst>
                <a:tab pos="2700020" algn="ctr"/>
                <a:tab pos="5400040" algn="r"/>
              </a:tabLst>
            </a:pPr>
            <a:r>
              <a:rPr lang="ja-JP" altLang="en-US" sz="1200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一方、</a:t>
            </a:r>
            <a:r>
              <a:rPr lang="en-US" altLang="ja-JP" sz="1200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ZEV</a:t>
            </a:r>
            <a:r>
              <a:rPr lang="ja-JP" altLang="en-US" sz="1200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普及が課題</a:t>
            </a:r>
            <a:endParaRPr lang="ja-JP" sz="1200" b="1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5064" y="1114707"/>
            <a:ext cx="4777862" cy="2401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5407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51290" y="4158927"/>
            <a:ext cx="4392488" cy="2578953"/>
          </a:xfrm>
          <a:prstGeom prst="rect">
            <a:avLst/>
          </a:prstGeom>
        </p:spPr>
      </p:pic>
      <p:cxnSp>
        <p:nvCxnSpPr>
          <p:cNvPr id="6" name="直線コネクタ 5"/>
          <p:cNvCxnSpPr/>
          <p:nvPr/>
        </p:nvCxnSpPr>
        <p:spPr>
          <a:xfrm>
            <a:off x="323528" y="620688"/>
            <a:ext cx="853244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/>
          <p:cNvSpPr txBox="1"/>
          <p:nvPr/>
        </p:nvSpPr>
        <p:spPr>
          <a:xfrm>
            <a:off x="303460" y="642736"/>
            <a:ext cx="8352928" cy="35035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>
              <a:spcAft>
                <a:spcPts val="600"/>
              </a:spcAft>
            </a:pPr>
            <a:r>
              <a:rPr lang="ja-JP" altLang="en-US" sz="2000" dirty="0" smtClean="0">
                <a:latin typeface="+mj-ea"/>
                <a:ea typeface="+mj-ea"/>
              </a:rPr>
              <a:t>○公共交通機関の利便性の向上</a:t>
            </a:r>
            <a:endParaRPr lang="en-US" altLang="ja-JP" sz="2000" dirty="0" smtClean="0">
              <a:latin typeface="+mj-ea"/>
              <a:ea typeface="+mj-ea"/>
            </a:endParaRPr>
          </a:p>
          <a:p>
            <a:pPr marL="360000">
              <a:lnSpc>
                <a:spcPts val="1800"/>
              </a:lnSpc>
              <a:spcBef>
                <a:spcPts val="300"/>
              </a:spcBef>
              <a:spcAft>
                <a:spcPts val="600"/>
              </a:spcAft>
            </a:pPr>
            <a:r>
              <a:rPr lang="ja-JP" altLang="ja-JP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・</a:t>
            </a:r>
            <a:r>
              <a:rPr lang="ja-JP" altLang="ja-JP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おおさか</a:t>
            </a:r>
            <a:r>
              <a:rPr lang="ja-JP" altLang="ja-JP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東線</a:t>
            </a:r>
            <a:r>
              <a:rPr lang="ja-JP" altLang="en-US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（新大阪～久宝寺）</a:t>
            </a:r>
            <a:r>
              <a:rPr lang="en-US" altLang="ja-JP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H31.3.16</a:t>
            </a:r>
            <a:r>
              <a:rPr lang="ja-JP" altLang="ja-JP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全線開業（大阪外環状鉄道㈱</a:t>
            </a:r>
            <a:r>
              <a:rPr lang="ja-JP" altLang="en-US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）</a:t>
            </a:r>
            <a:endParaRPr lang="en-US" altLang="ja-JP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360000">
              <a:lnSpc>
                <a:spcPts val="1800"/>
              </a:lnSpc>
              <a:spcBef>
                <a:spcPts val="300"/>
              </a:spcBef>
              <a:spcAft>
                <a:spcPts val="600"/>
              </a:spcAft>
            </a:pPr>
            <a:r>
              <a:rPr lang="ja-JP" altLang="ja-JP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・</a:t>
            </a:r>
            <a:r>
              <a:rPr lang="ja-JP" altLang="en-US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公共車両優先システム（</a:t>
            </a:r>
            <a:r>
              <a:rPr lang="en-US" altLang="ja-JP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PTPS</a:t>
            </a:r>
            <a:r>
              <a:rPr lang="ja-JP" altLang="en-US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）</a:t>
            </a:r>
            <a:r>
              <a:rPr lang="ja-JP" altLang="ja-JP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（</a:t>
            </a:r>
            <a:r>
              <a:rPr lang="ja-JP" altLang="en-US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大阪府警　</a:t>
            </a:r>
            <a:r>
              <a:rPr lang="en-US" altLang="ja-JP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H30  12</a:t>
            </a:r>
            <a:r>
              <a:rPr lang="ja-JP" altLang="en-US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箇所</a:t>
            </a:r>
            <a:r>
              <a:rPr lang="ja-JP" altLang="ja-JP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）</a:t>
            </a:r>
            <a:endParaRPr lang="en-US" altLang="ja-JP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449263" indent="-90488">
              <a:lnSpc>
                <a:spcPts val="1800"/>
              </a:lnSpc>
              <a:spcBef>
                <a:spcPts val="300"/>
              </a:spcBef>
              <a:spcAft>
                <a:spcPts val="600"/>
              </a:spcAft>
            </a:pPr>
            <a:r>
              <a:rPr lang="ja-JP" altLang="ja-JP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・</a:t>
            </a:r>
            <a:r>
              <a:rPr lang="ja-JP" altLang="ja-JP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駅前広場</a:t>
            </a:r>
            <a:r>
              <a:rPr lang="ja-JP" altLang="ja-JP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整備</a:t>
            </a:r>
            <a:r>
              <a:rPr lang="ja-JP" altLang="en-US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lang="en-US" altLang="ja-JP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H30</a:t>
            </a:r>
            <a:r>
              <a:rPr lang="ja-JP" altLang="en-US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：</a:t>
            </a:r>
            <a:r>
              <a:rPr lang="en-US" altLang="ja-JP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JR</a:t>
            </a:r>
            <a:r>
              <a:rPr lang="ja-JP" altLang="en-US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南吹田駅（</a:t>
            </a:r>
            <a:r>
              <a:rPr lang="ja-JP" altLang="en-US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吹田</a:t>
            </a:r>
            <a:r>
              <a:rPr lang="ja-JP" altLang="en-US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市）完了、</a:t>
            </a:r>
            <a:r>
              <a:rPr lang="ja-JP" altLang="en-US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７</a:t>
            </a:r>
            <a:r>
              <a:rPr lang="ja-JP" altLang="en-US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箇所整備中</a:t>
            </a:r>
            <a:endParaRPr lang="en-US" altLang="ja-JP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180000">
              <a:spcBef>
                <a:spcPts val="300"/>
              </a:spcBef>
            </a:pPr>
            <a:r>
              <a:rPr lang="ja-JP" altLang="en-US" sz="2000" dirty="0" smtClean="0">
                <a:latin typeface="+mj-ea"/>
                <a:ea typeface="+mj-ea"/>
              </a:rPr>
              <a:t>○</a:t>
            </a:r>
            <a:r>
              <a:rPr lang="ja-JP" altLang="en-US" sz="2000" dirty="0">
                <a:latin typeface="+mj-ea"/>
                <a:ea typeface="+mj-ea"/>
              </a:rPr>
              <a:t>自家用自動車の使用</a:t>
            </a:r>
            <a:r>
              <a:rPr lang="ja-JP" altLang="en-US" sz="2000" dirty="0" smtClean="0">
                <a:latin typeface="+mj-ea"/>
                <a:ea typeface="+mj-ea"/>
              </a:rPr>
              <a:t>自粛　</a:t>
            </a:r>
            <a:r>
              <a:rPr lang="ja-JP" altLang="en-US" sz="1600" dirty="0" smtClean="0">
                <a:latin typeface="+mj-ea"/>
                <a:ea typeface="+mj-ea"/>
              </a:rPr>
              <a:t>［</a:t>
            </a:r>
            <a:r>
              <a:rPr lang="ja-JP" altLang="en-US" sz="1600" dirty="0">
                <a:latin typeface="+mj-ea"/>
                <a:ea typeface="+mj-ea"/>
              </a:rPr>
              <a:t>対象</a:t>
            </a:r>
            <a:r>
              <a:rPr lang="ja-JP" altLang="en-US" sz="1600" dirty="0" smtClean="0">
                <a:latin typeface="+mj-ea"/>
                <a:ea typeface="+mj-ea"/>
              </a:rPr>
              <a:t>：乗用車等］</a:t>
            </a:r>
            <a:endParaRPr lang="ja-JP" altLang="en-US" sz="1600" dirty="0">
              <a:latin typeface="+mj-ea"/>
              <a:ea typeface="+mj-ea"/>
            </a:endParaRPr>
          </a:p>
          <a:p>
            <a:pPr marL="539750" indent="-185738">
              <a:lnSpc>
                <a:spcPts val="1800"/>
              </a:lnSpc>
              <a:spcBef>
                <a:spcPts val="300"/>
              </a:spcBef>
            </a:pPr>
            <a:r>
              <a:rPr lang="ja-JP" altLang="ja-JP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・</a:t>
            </a:r>
            <a:r>
              <a:rPr lang="ja-JP" altLang="ja-JP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エコ通勤優良事業所認証</a:t>
            </a:r>
            <a:r>
              <a:rPr lang="ja-JP" altLang="ja-JP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制度（</a:t>
            </a:r>
            <a:r>
              <a:rPr lang="ja-JP" altLang="ja-JP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近畿運輸局</a:t>
            </a:r>
            <a:r>
              <a:rPr lang="ja-JP" altLang="ja-JP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：</a:t>
            </a:r>
            <a:r>
              <a:rPr lang="en-US" altLang="ja-JP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H30</a:t>
            </a:r>
            <a:r>
              <a:rPr lang="ja-JP" altLang="en-US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年度</a:t>
            </a:r>
            <a:r>
              <a:rPr lang="ja-JP" altLang="ja-JP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末</a:t>
            </a:r>
            <a:r>
              <a:rPr lang="ja-JP" altLang="en-US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lang="en-US" altLang="ja-JP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24</a:t>
            </a:r>
            <a:r>
              <a:rPr lang="ja-JP" altLang="ja-JP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事業所</a:t>
            </a:r>
            <a:r>
              <a:rPr lang="ja-JP" altLang="en-US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認証</a:t>
            </a:r>
            <a:r>
              <a:rPr lang="ja-JP" altLang="ja-JP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）</a:t>
            </a:r>
            <a:endParaRPr lang="en-US" altLang="ja-JP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180000">
              <a:spcBef>
                <a:spcPts val="600"/>
              </a:spcBef>
            </a:pPr>
            <a:r>
              <a:rPr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○歩</a:t>
            </a:r>
            <a:r>
              <a: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行者・</a:t>
            </a:r>
            <a:r>
              <a:rPr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自転車利用の</a:t>
            </a:r>
            <a:r>
              <a: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利便性の向上</a:t>
            </a:r>
            <a:endParaRPr lang="en-US" altLang="ja-JP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539750" indent="-185738">
              <a:lnSpc>
                <a:spcPts val="1800"/>
              </a:lnSpc>
              <a:spcBef>
                <a:spcPts val="300"/>
              </a:spcBef>
            </a:pPr>
            <a:r>
              <a:rPr lang="ja-JP" altLang="en-US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・</a:t>
            </a:r>
            <a:r>
              <a:rPr lang="en-US" altLang="ja-JP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H30</a:t>
            </a:r>
            <a:r>
              <a:rPr lang="ja-JP" altLang="en-US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：大阪市内、</a:t>
            </a:r>
            <a:r>
              <a:rPr lang="ja-JP" altLang="en-US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堺</a:t>
            </a:r>
            <a:r>
              <a:rPr lang="ja-JP" altLang="en-US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市内、枚方市内整備中</a:t>
            </a:r>
            <a:endParaRPr lang="en-US" altLang="ja-JP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185738">
              <a:spcBef>
                <a:spcPts val="600"/>
              </a:spcBef>
            </a:pPr>
            <a:r>
              <a: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○モーダルシフト、物流総合効率化法の推進（近畿運輸局</a:t>
            </a:r>
            <a:r>
              <a:rPr lang="ja-JP" altLang="en-US" sz="2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</a:p>
          <a:p>
            <a:pPr marL="539750" indent="-185738">
              <a:lnSpc>
                <a:spcPts val="2000"/>
              </a:lnSpc>
              <a:spcBef>
                <a:spcPts val="300"/>
              </a:spcBef>
              <a:spcAft>
                <a:spcPts val="600"/>
              </a:spcAft>
            </a:pPr>
            <a:r>
              <a:rPr lang="ja-JP" altLang="en-US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・物流拠点の集約やモーダルシフト等を推進（</a:t>
            </a:r>
            <a:r>
              <a:rPr lang="en-US" altLang="ja-JP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H30</a:t>
            </a:r>
            <a:r>
              <a:rPr lang="ja-JP" altLang="en-US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lang="ja-JP" altLang="en-US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認定数：８件</a:t>
            </a:r>
            <a:r>
              <a:rPr lang="ja-JP" altLang="en-US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）</a:t>
            </a:r>
            <a:endParaRPr lang="en-US" altLang="ja-JP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8676456" y="6520259"/>
            <a:ext cx="442392" cy="365125"/>
          </a:xfrm>
        </p:spPr>
        <p:txBody>
          <a:bodyPr/>
          <a:lstStyle/>
          <a:p>
            <a:fld id="{DE2F8A21-8B7F-4E81-A1D6-B63D9660F4C6}" type="slidenum">
              <a:rPr kumimoji="1" lang="ja-JP" altLang="en-US" smtClean="0"/>
              <a:pPr/>
              <a:t>5</a:t>
            </a:fld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268953" y="150532"/>
            <a:ext cx="4157700" cy="461665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 fontAlgn="t"/>
            <a:r>
              <a:rPr lang="ja-JP" altLang="en-US" sz="2400" dirty="0">
                <a:latin typeface="+mn-ea"/>
              </a:rPr>
              <a:t>５．</a:t>
            </a:r>
            <a:r>
              <a:rPr lang="ja-JP" altLang="ja-JP" sz="2400" dirty="0">
                <a:latin typeface="+mn-ea"/>
              </a:rPr>
              <a:t>交通需要の調整・低減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588" y="148570"/>
            <a:ext cx="21247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+mn-ea"/>
              </a:rPr>
              <a:t>＜取組状況＞</a:t>
            </a:r>
            <a:endParaRPr kumimoji="1" lang="ja-JP" altLang="en-US" sz="2000" dirty="0">
              <a:latin typeface="+mn-ea"/>
            </a:endParaRPr>
          </a:p>
        </p:txBody>
      </p:sp>
      <p:sp>
        <p:nvSpPr>
          <p:cNvPr id="14" name="角丸四角形吹き出し 13"/>
          <p:cNvSpPr/>
          <p:nvPr/>
        </p:nvSpPr>
        <p:spPr>
          <a:xfrm>
            <a:off x="5452284" y="5148332"/>
            <a:ext cx="1368152" cy="864096"/>
          </a:xfrm>
          <a:prstGeom prst="wedgeRoundRectCallout">
            <a:avLst>
              <a:gd name="adj1" fmla="val -73252"/>
              <a:gd name="adj2" fmla="val -31381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  <a:tabLst>
                <a:tab pos="2700020" algn="ctr"/>
                <a:tab pos="5400040" algn="r"/>
              </a:tabLst>
            </a:pPr>
            <a:r>
              <a:rPr lang="en-US" sz="1200" b="1" kern="100" dirty="0">
                <a:effectLst/>
                <a:latin typeface="Meiryo UI" panose="020B0604030504040204" pitchFamily="50" charset="-128"/>
                <a:ea typeface="ＭＳ 明朝" panose="02020609040205080304" pitchFamily="17" charset="-128"/>
                <a:cs typeface="Arial" panose="020B0604020202020204" pitchFamily="34" charset="0"/>
              </a:rPr>
              <a:t>H21</a:t>
            </a:r>
            <a:r>
              <a:rPr lang="ja-JP" sz="1200" b="1" kern="100" dirty="0">
                <a:effectLst/>
                <a:ea typeface="Meiryo UI" panose="020B0604030504040204" pitchFamily="50" charset="-128"/>
                <a:cs typeface="Arial" panose="020B0604020202020204" pitchFamily="34" charset="0"/>
              </a:rPr>
              <a:t>比で</a:t>
            </a:r>
            <a:endParaRPr lang="ja-JP" sz="1200" b="1" kern="100" dirty="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2700020" algn="ctr"/>
                <a:tab pos="5400040" algn="r"/>
              </a:tabLst>
            </a:pPr>
            <a:r>
              <a:rPr lang="ja-JP" sz="1200" b="1" kern="100" dirty="0">
                <a:solidFill>
                  <a:srgbClr val="0070C0"/>
                </a:solidFill>
                <a:effectLst/>
                <a:ea typeface="Meiryo UI" panose="020B0604030504040204" pitchFamily="50" charset="-128"/>
                <a:cs typeface="Arial" panose="020B0604020202020204" pitchFamily="34" charset="0"/>
              </a:rPr>
              <a:t>自動車は</a:t>
            </a:r>
            <a:r>
              <a:rPr lang="en-US" sz="1200" b="1" kern="100" dirty="0" smtClean="0">
                <a:solidFill>
                  <a:srgbClr val="0070C0"/>
                </a:solidFill>
                <a:effectLst/>
                <a:ea typeface="Meiryo UI" panose="020B0604030504040204" pitchFamily="50" charset="-128"/>
                <a:cs typeface="Arial" panose="020B0604020202020204" pitchFamily="34" charset="0"/>
              </a:rPr>
              <a:t>2</a:t>
            </a:r>
            <a:r>
              <a:rPr lang="en-US" altLang="ja-JP" sz="1200" b="1" kern="100" dirty="0" smtClean="0">
                <a:solidFill>
                  <a:srgbClr val="0070C0"/>
                </a:solidFill>
                <a:effectLst/>
                <a:ea typeface="Meiryo UI" panose="020B0604030504040204" pitchFamily="50" charset="-128"/>
                <a:cs typeface="Arial" panose="020B0604020202020204" pitchFamily="34" charset="0"/>
              </a:rPr>
              <a:t>2</a:t>
            </a:r>
            <a:r>
              <a:rPr lang="en-US" sz="1200" b="1" kern="100" dirty="0" smtClean="0">
                <a:solidFill>
                  <a:srgbClr val="0070C0"/>
                </a:solidFill>
                <a:effectLst/>
                <a:ea typeface="Meiryo UI" panose="020B0604030504040204" pitchFamily="50" charset="-128"/>
                <a:cs typeface="Arial" panose="020B0604020202020204" pitchFamily="34" charset="0"/>
              </a:rPr>
              <a:t>%</a:t>
            </a:r>
            <a:r>
              <a:rPr lang="ja-JP" sz="1200" b="1" kern="100" dirty="0" smtClean="0">
                <a:solidFill>
                  <a:srgbClr val="0070C0"/>
                </a:solidFill>
                <a:effectLst/>
                <a:ea typeface="Meiryo UI" panose="020B0604030504040204" pitchFamily="50" charset="-128"/>
                <a:cs typeface="Arial" panose="020B0604020202020204" pitchFamily="34" charset="0"/>
              </a:rPr>
              <a:t>減</a:t>
            </a:r>
            <a:endParaRPr lang="ja-JP" sz="1200" b="1" kern="100" dirty="0">
              <a:solidFill>
                <a:srgbClr val="0070C0"/>
              </a:solidFill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2700020" algn="ctr"/>
                <a:tab pos="5400040" algn="r"/>
              </a:tabLst>
            </a:pPr>
            <a:r>
              <a:rPr lang="ja-JP" sz="1200" b="1" kern="100" dirty="0">
                <a:solidFill>
                  <a:srgbClr val="FF0000"/>
                </a:solidFill>
                <a:effectLst/>
                <a:ea typeface="Meiryo UI" panose="020B0604030504040204" pitchFamily="50" charset="-128"/>
                <a:cs typeface="Arial" panose="020B0604020202020204" pitchFamily="34" charset="0"/>
              </a:rPr>
              <a:t>海運</a:t>
            </a:r>
            <a:r>
              <a:rPr lang="ja-JP" sz="1200" b="1" kern="100" dirty="0" smtClean="0">
                <a:solidFill>
                  <a:srgbClr val="FF0000"/>
                </a:solidFill>
                <a:effectLst/>
                <a:ea typeface="Meiryo UI" panose="020B0604030504040204" pitchFamily="50" charset="-128"/>
                <a:cs typeface="Arial" panose="020B0604020202020204" pitchFamily="34" charset="0"/>
              </a:rPr>
              <a:t>は</a:t>
            </a:r>
            <a:r>
              <a:rPr lang="en-US" altLang="ja-JP" sz="1200" b="1" kern="100" dirty="0">
                <a:solidFill>
                  <a:srgbClr val="FF0000"/>
                </a:solidFill>
                <a:ea typeface="Meiryo UI" panose="020B0604030504040204" pitchFamily="50" charset="-128"/>
                <a:cs typeface="Arial" panose="020B0604020202020204" pitchFamily="34" charset="0"/>
              </a:rPr>
              <a:t>37</a:t>
            </a:r>
            <a:r>
              <a:rPr lang="ja-JP" sz="1200" b="1" kern="100" dirty="0" smtClean="0">
                <a:solidFill>
                  <a:srgbClr val="FF0000"/>
                </a:solidFill>
                <a:effectLst/>
                <a:ea typeface="Meiryo UI" panose="020B0604030504040204" pitchFamily="50" charset="-128"/>
                <a:cs typeface="Arial" panose="020B0604020202020204" pitchFamily="34" charset="0"/>
              </a:rPr>
              <a:t>％増</a:t>
            </a:r>
            <a:r>
              <a:rPr lang="en-US" sz="1200" b="1" kern="100" spc="110" dirty="0">
                <a:effectLst/>
                <a:latin typeface="明朝体"/>
                <a:ea typeface="ＭＳ Ｐゴシック" panose="020B0600070205080204" pitchFamily="50" charset="-128"/>
                <a:cs typeface="Times New Roman" panose="02020603050405020304" pitchFamily="18" charset="0"/>
              </a:rPr>
              <a:t> </a:t>
            </a:r>
            <a:endParaRPr lang="ja-JP" sz="1200" b="1" kern="100" spc="110" dirty="0">
              <a:effectLst/>
              <a:latin typeface="明朝体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940152" y="6520259"/>
            <a:ext cx="252841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 smtClean="0"/>
              <a:t>（出典）貨物</a:t>
            </a:r>
            <a:r>
              <a:rPr lang="ja-JP" altLang="en-US" sz="1000" dirty="0"/>
              <a:t>地域流動</a:t>
            </a:r>
            <a:r>
              <a:rPr lang="ja-JP" altLang="en-US" sz="1000" dirty="0" smtClean="0"/>
              <a:t>調査（</a:t>
            </a:r>
            <a:r>
              <a:rPr lang="ja-JP" altLang="en-US" sz="1000" dirty="0"/>
              <a:t>国土交通省</a:t>
            </a:r>
            <a:r>
              <a:rPr lang="ja-JP" altLang="en-US" sz="1000" dirty="0" smtClean="0"/>
              <a:t>）</a:t>
            </a:r>
            <a:endParaRPr lang="ja-JP" altLang="ja-JP" sz="10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5452284" y="6181705"/>
            <a:ext cx="3163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/>
              <a:t>輸送機関別の貨物流動量（府域）</a:t>
            </a:r>
            <a:endParaRPr lang="en-US" altLang="ja-JP" sz="1600" dirty="0" smtClean="0"/>
          </a:p>
        </p:txBody>
      </p:sp>
    </p:spTree>
    <p:extLst>
      <p:ext uri="{BB962C8B-B14F-4D97-AF65-F5344CB8AC3E}">
        <p14:creationId xmlns:p14="http://schemas.microsoft.com/office/powerpoint/2010/main" val="118024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線コネクタ 5"/>
          <p:cNvCxnSpPr/>
          <p:nvPr/>
        </p:nvCxnSpPr>
        <p:spPr>
          <a:xfrm>
            <a:off x="323528" y="620688"/>
            <a:ext cx="853244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/>
          <p:cNvSpPr txBox="1"/>
          <p:nvPr/>
        </p:nvSpPr>
        <p:spPr>
          <a:xfrm>
            <a:off x="-133152" y="913596"/>
            <a:ext cx="9252000" cy="5606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0000">
              <a:lnSpc>
                <a:spcPts val="2300"/>
              </a:lnSpc>
              <a:spcAft>
                <a:spcPts val="600"/>
              </a:spcAft>
            </a:pPr>
            <a:r>
              <a:rPr lang="ja-JP" altLang="en-US" sz="2000" dirty="0">
                <a:latin typeface="+mn-ea"/>
              </a:rPr>
              <a:t>○</a:t>
            </a:r>
            <a:r>
              <a:rPr lang="ja-JP" altLang="ja-JP" sz="2000" dirty="0" smtClean="0">
                <a:latin typeface="+mn-ea"/>
              </a:rPr>
              <a:t>高速</a:t>
            </a:r>
            <a:r>
              <a:rPr lang="ja-JP" altLang="ja-JP" sz="2000" dirty="0">
                <a:latin typeface="+mn-ea"/>
              </a:rPr>
              <a:t>道路の整備（西日本高速道路㈱、阪神高速道路㈱、府、関係市）</a:t>
            </a:r>
          </a:p>
          <a:p>
            <a:pPr marL="719138">
              <a:lnSpc>
                <a:spcPts val="2300"/>
              </a:lnSpc>
              <a:spcAft>
                <a:spcPts val="600"/>
              </a:spcAft>
            </a:pPr>
            <a:r>
              <a:rPr lang="ja-JP" altLang="ja-JP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新名神高速道路</a:t>
            </a:r>
            <a:r>
              <a:rPr lang="ja-JP" altLang="en-US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（高槻～神戸）　</a:t>
            </a:r>
            <a:r>
              <a:rPr lang="en-US" altLang="ja-JP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H30.3.18</a:t>
            </a:r>
            <a:r>
              <a:rPr lang="ja-JP" altLang="en-US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開通、（高槻～八幡）　</a:t>
            </a:r>
            <a:r>
              <a:rPr lang="en-US" altLang="ja-JP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R5</a:t>
            </a:r>
            <a:r>
              <a:rPr lang="ja-JP" altLang="en-US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完成予定</a:t>
            </a:r>
            <a:endParaRPr lang="en-US" altLang="ja-JP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719138">
              <a:lnSpc>
                <a:spcPts val="2300"/>
              </a:lnSpc>
              <a:spcAft>
                <a:spcPts val="600"/>
              </a:spcAft>
            </a:pPr>
            <a:r>
              <a:rPr lang="ja-JP" altLang="ja-JP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阪神高速淀川左岸線</a:t>
            </a:r>
            <a:r>
              <a:rPr lang="ja-JP" altLang="en-US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lang="en-US" altLang="ja-JP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2</a:t>
            </a:r>
            <a:r>
              <a:rPr lang="ja-JP" altLang="ja-JP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期（此花区高見～北区豊崎</a:t>
            </a:r>
            <a:r>
              <a:rPr lang="ja-JP" altLang="ja-JP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）</a:t>
            </a:r>
            <a:r>
              <a:rPr lang="en-US" altLang="ja-JP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R</a:t>
            </a:r>
            <a:r>
              <a:rPr lang="ja-JP" altLang="en-US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８</a:t>
            </a:r>
            <a:r>
              <a:rPr lang="ja-JP" altLang="en-US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完成予定</a:t>
            </a:r>
            <a:endParaRPr lang="en-US" altLang="ja-JP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719138">
              <a:lnSpc>
                <a:spcPts val="2300"/>
              </a:lnSpc>
              <a:spcAft>
                <a:spcPts val="600"/>
              </a:spcAft>
            </a:pPr>
            <a:r>
              <a:rPr lang="zh-TW" altLang="en-US" b="1" u="sng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阪神高速大和川</a:t>
            </a:r>
            <a:r>
              <a:rPr lang="zh-TW" altLang="en-US" b="1" u="sng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線</a:t>
            </a:r>
            <a:r>
              <a:rPr lang="en-US" altLang="zh-TW" b="1" u="sng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  </a:t>
            </a:r>
            <a:r>
              <a:rPr lang="zh-TW" altLang="en-US" b="1" u="sng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三宝</a:t>
            </a:r>
            <a:r>
              <a:rPr lang="en-US" altLang="zh-TW" b="1" u="sng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JCT</a:t>
            </a:r>
            <a:r>
              <a:rPr lang="zh-TW" altLang="en-US" b="1" u="sng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～鉄砲</a:t>
            </a:r>
            <a:r>
              <a:rPr lang="en-US" altLang="zh-TW" b="1" u="sng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1.4km</a:t>
            </a:r>
            <a:r>
              <a:rPr lang="zh-TW" altLang="en-US" b="1" u="sng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開通　</a:t>
            </a:r>
            <a:r>
              <a:rPr lang="en-US" altLang="zh-TW" b="1" u="sng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R2.3.29</a:t>
            </a:r>
            <a:r>
              <a:rPr lang="zh-TW" altLang="en-US" b="1" u="sng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完成</a:t>
            </a:r>
            <a:endParaRPr lang="en-US" altLang="ja-JP" b="1" u="sng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360000">
              <a:lnSpc>
                <a:spcPts val="2300"/>
              </a:lnSpc>
              <a:spcBef>
                <a:spcPts val="1200"/>
              </a:spcBef>
              <a:spcAft>
                <a:spcPts val="600"/>
              </a:spcAft>
            </a:pPr>
            <a:r>
              <a:rPr lang="ja-JP" altLang="en-US" sz="2000" dirty="0" smtClean="0">
                <a:latin typeface="+mn-ea"/>
              </a:rPr>
              <a:t>○</a:t>
            </a:r>
            <a:r>
              <a:rPr lang="ja-JP" altLang="ja-JP" sz="2000" dirty="0" smtClean="0">
                <a:latin typeface="+mn-ea"/>
              </a:rPr>
              <a:t>バイパスの整備（近畿地方整備局、府等：</a:t>
            </a:r>
            <a:r>
              <a:rPr lang="en-US" altLang="ja-JP" sz="2000" dirty="0">
                <a:latin typeface="+mn-ea"/>
              </a:rPr>
              <a:t>18</a:t>
            </a:r>
            <a:r>
              <a:rPr lang="ja-JP" altLang="ja-JP" sz="2000" dirty="0" smtClean="0">
                <a:latin typeface="+mn-ea"/>
              </a:rPr>
              <a:t>箇所整備中）</a:t>
            </a:r>
            <a:endParaRPr lang="en-US" altLang="ja-JP" sz="2000" dirty="0" smtClean="0">
              <a:latin typeface="+mn-ea"/>
            </a:endParaRPr>
          </a:p>
          <a:p>
            <a:pPr marL="1790700" indent="-1071563">
              <a:lnSpc>
                <a:spcPts val="2300"/>
              </a:lnSpc>
            </a:pPr>
            <a:r>
              <a:rPr lang="en-US" altLang="ja-JP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H30</a:t>
            </a:r>
            <a:r>
              <a:rPr lang="ja-JP" altLang="en-US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完了：</a:t>
            </a:r>
            <a:r>
              <a:rPr lang="ja-JP" altLang="en-US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府</a:t>
            </a:r>
            <a:r>
              <a:rPr lang="ja-JP" altLang="en-US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道豊能池田線</a:t>
            </a:r>
            <a:r>
              <a:rPr lang="ja-JP" altLang="en-US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lang="en-US" altLang="ja-JP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1.4km</a:t>
            </a:r>
          </a:p>
          <a:p>
            <a:pPr marL="1611313" indent="-900113">
              <a:lnSpc>
                <a:spcPts val="2300"/>
              </a:lnSpc>
              <a:spcAft>
                <a:spcPts val="600"/>
              </a:spcAft>
            </a:pPr>
            <a:r>
              <a:rPr lang="ja-JP" altLang="en-US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整備中：国道</a:t>
            </a:r>
            <a:r>
              <a:rPr lang="en-US" altLang="ja-JP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163</a:t>
            </a:r>
            <a:r>
              <a:rPr lang="ja-JP" altLang="en-US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号（清滝生駒道路）、</a:t>
            </a:r>
            <a:r>
              <a:rPr lang="ja-JP" altLang="en-US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国道</a:t>
            </a:r>
            <a:r>
              <a:rPr lang="en-US" altLang="ja-JP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371</a:t>
            </a:r>
            <a:r>
              <a:rPr lang="ja-JP" altLang="en-US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号（石仏バイパス）他</a:t>
            </a:r>
            <a:endParaRPr lang="ja-JP" altLang="en-US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360000">
              <a:lnSpc>
                <a:spcPts val="2300"/>
              </a:lnSpc>
              <a:spcBef>
                <a:spcPts val="1200"/>
              </a:spcBef>
              <a:spcAft>
                <a:spcPts val="600"/>
              </a:spcAft>
            </a:pPr>
            <a:r>
              <a:rPr lang="ja-JP" altLang="en-US" sz="2000" dirty="0" smtClean="0">
                <a:latin typeface="+mn-ea"/>
              </a:rPr>
              <a:t>○連続立体交差事業</a:t>
            </a:r>
            <a:r>
              <a:rPr lang="ja-JP" altLang="ja-JP" sz="2000" dirty="0" smtClean="0">
                <a:latin typeface="+mn-ea"/>
              </a:rPr>
              <a:t>（</a:t>
            </a:r>
            <a:r>
              <a:rPr lang="ja-JP" altLang="ja-JP" sz="2000" dirty="0">
                <a:latin typeface="+mn-ea"/>
              </a:rPr>
              <a:t>近畿運輸局、府等</a:t>
            </a:r>
            <a:r>
              <a:rPr lang="ja-JP" altLang="ja-JP" sz="2000" dirty="0" smtClean="0">
                <a:latin typeface="+mn-ea"/>
              </a:rPr>
              <a:t>：</a:t>
            </a:r>
            <a:r>
              <a:rPr lang="en-US" altLang="ja-JP" sz="2000" dirty="0" smtClean="0">
                <a:latin typeface="+mn-ea"/>
              </a:rPr>
              <a:t>7</a:t>
            </a:r>
            <a:r>
              <a:rPr lang="ja-JP" altLang="ja-JP" sz="2000" dirty="0" smtClean="0">
                <a:latin typeface="+mn-ea"/>
              </a:rPr>
              <a:t>箇所</a:t>
            </a:r>
            <a:r>
              <a:rPr lang="ja-JP" altLang="ja-JP" sz="2000" dirty="0">
                <a:latin typeface="+mn-ea"/>
              </a:rPr>
              <a:t>整備中</a:t>
            </a:r>
            <a:r>
              <a:rPr lang="ja-JP" altLang="ja-JP" sz="2000" dirty="0" smtClean="0">
                <a:latin typeface="+mn-ea"/>
              </a:rPr>
              <a:t>）</a:t>
            </a:r>
            <a:endParaRPr lang="en-US" altLang="ja-JP" sz="2000" dirty="0" smtClean="0">
              <a:latin typeface="+mn-ea"/>
            </a:endParaRPr>
          </a:p>
          <a:p>
            <a:pPr marL="720000">
              <a:lnSpc>
                <a:spcPts val="2300"/>
              </a:lnSpc>
              <a:spcAft>
                <a:spcPts val="600"/>
              </a:spcAft>
            </a:pPr>
            <a:r>
              <a:rPr lang="ja-JP" altLang="en-US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整備中：近鉄</a:t>
            </a:r>
            <a:r>
              <a:rPr lang="ja-JP" altLang="en-US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奈良線、阪急京都線・千里線、南海本線、南海本線・高師浜</a:t>
            </a:r>
            <a:r>
              <a:rPr lang="ja-JP" altLang="en-US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線他</a:t>
            </a:r>
            <a:endParaRPr lang="en-US" altLang="ja-JP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360000">
              <a:lnSpc>
                <a:spcPts val="2300"/>
              </a:lnSpc>
              <a:spcBef>
                <a:spcPts val="1200"/>
              </a:spcBef>
              <a:spcAft>
                <a:spcPts val="600"/>
              </a:spcAft>
            </a:pPr>
            <a:r>
              <a:rPr lang="ja-JP" altLang="en-US" sz="2000" dirty="0" smtClean="0">
                <a:latin typeface="+mn-ea"/>
              </a:rPr>
              <a:t>○</a:t>
            </a:r>
            <a:r>
              <a:rPr lang="ja-JP" altLang="ja-JP" sz="2000" dirty="0" smtClean="0">
                <a:latin typeface="+mn-ea"/>
              </a:rPr>
              <a:t>右左折レーン整備（近畿地方整備局、府等：</a:t>
            </a:r>
            <a:r>
              <a:rPr lang="en-US" altLang="ja-JP" sz="2000" dirty="0" smtClean="0">
                <a:latin typeface="+mn-ea"/>
              </a:rPr>
              <a:t>12</a:t>
            </a:r>
            <a:r>
              <a:rPr lang="ja-JP" altLang="ja-JP" sz="2000" dirty="0" smtClean="0">
                <a:latin typeface="+mn-ea"/>
              </a:rPr>
              <a:t>箇所整備中）</a:t>
            </a:r>
            <a:endParaRPr lang="en-US" altLang="ja-JP" sz="2000" dirty="0" smtClean="0">
              <a:latin typeface="+mn-ea"/>
            </a:endParaRPr>
          </a:p>
          <a:p>
            <a:pPr marL="720000">
              <a:lnSpc>
                <a:spcPts val="2300"/>
              </a:lnSpc>
            </a:pPr>
            <a:r>
              <a:rPr lang="en-US" altLang="ja-JP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H30</a:t>
            </a:r>
            <a:r>
              <a:rPr lang="ja-JP" altLang="en-US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完了：</a:t>
            </a:r>
            <a:r>
              <a:rPr lang="ja-JP" altLang="ja-JP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国道</a:t>
            </a:r>
            <a:r>
              <a:rPr lang="en-US" altLang="ja-JP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26</a:t>
            </a:r>
            <a:r>
              <a:rPr lang="ja-JP" altLang="ja-JP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号</a:t>
            </a:r>
            <a:r>
              <a:rPr lang="ja-JP" altLang="en-US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（岸里～玉出交）、国道</a:t>
            </a:r>
            <a:r>
              <a:rPr lang="en-US" altLang="ja-JP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170</a:t>
            </a:r>
            <a:r>
              <a:rPr lang="ja-JP" altLang="en-US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号（都塚南）他</a:t>
            </a:r>
            <a:r>
              <a:rPr lang="ja-JP" altLang="ja-JP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（</a:t>
            </a:r>
            <a:r>
              <a:rPr lang="ja-JP" altLang="en-US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近畿地方整備局、府</a:t>
            </a:r>
            <a:r>
              <a:rPr lang="ja-JP" altLang="ja-JP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）</a:t>
            </a:r>
            <a:endParaRPr lang="en-US" altLang="ja-JP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720000">
              <a:lnSpc>
                <a:spcPts val="2300"/>
              </a:lnSpc>
              <a:spcAft>
                <a:spcPts val="600"/>
              </a:spcAft>
            </a:pPr>
            <a:r>
              <a:rPr lang="ja-JP" altLang="en-US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整備中：</a:t>
            </a:r>
            <a:r>
              <a:rPr lang="ja-JP" altLang="ja-JP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国道</a:t>
            </a:r>
            <a:r>
              <a:rPr lang="en-US" altLang="ja-JP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171</a:t>
            </a:r>
            <a:r>
              <a:rPr lang="ja-JP" altLang="ja-JP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号</a:t>
            </a:r>
            <a:r>
              <a:rPr lang="ja-JP" altLang="en-US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（野田、大畑町、冨田丘町西</a:t>
            </a:r>
            <a:r>
              <a:rPr lang="ja-JP" altLang="ja-JP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交差点</a:t>
            </a:r>
            <a:r>
              <a:rPr lang="ja-JP" altLang="en-US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）他</a:t>
            </a:r>
            <a:endParaRPr lang="en-US" altLang="ja-JP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360000">
              <a:lnSpc>
                <a:spcPts val="2300"/>
              </a:lnSpc>
              <a:spcBef>
                <a:spcPts val="600"/>
              </a:spcBef>
            </a:pPr>
            <a:r>
              <a:rPr lang="ja-JP" altLang="en-US" sz="2000" dirty="0" smtClean="0">
                <a:latin typeface="+mn-ea"/>
              </a:rPr>
              <a:t>○環境ロードプライシング（</a:t>
            </a:r>
            <a:r>
              <a:rPr lang="en-US" altLang="ja-JP" sz="2000" dirty="0" smtClean="0">
                <a:latin typeface="+mn-ea"/>
              </a:rPr>
              <a:t>5</a:t>
            </a:r>
            <a:r>
              <a:rPr lang="ja-JP" altLang="en-US" sz="2000" dirty="0" smtClean="0">
                <a:latin typeface="+mn-ea"/>
              </a:rPr>
              <a:t>号湾岸線）（阪神高速道路㈱）</a:t>
            </a:r>
            <a:r>
              <a:rPr lang="ja-JP" altLang="en-US" sz="1600" dirty="0" smtClean="0">
                <a:latin typeface="+mn-ea"/>
              </a:rPr>
              <a:t>［対象：普通貨物車、バス等］</a:t>
            </a:r>
            <a:endParaRPr lang="en-US" altLang="ja-JP" sz="1600" dirty="0" smtClean="0">
              <a:latin typeface="+mn-ea"/>
            </a:endParaRPr>
          </a:p>
          <a:p>
            <a:pPr marL="360000">
              <a:lnSpc>
                <a:spcPts val="2300"/>
              </a:lnSpc>
              <a:spcBef>
                <a:spcPts val="600"/>
              </a:spcBef>
            </a:pPr>
            <a:r>
              <a:rPr lang="ja-JP" altLang="en-US" sz="1600" dirty="0" smtClean="0">
                <a:latin typeface="+mn-ea"/>
              </a:rPr>
              <a:t>　　　</a:t>
            </a:r>
            <a:r>
              <a:rPr lang="en-US" altLang="ja-JP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5</a:t>
            </a:r>
            <a:r>
              <a:rPr lang="ja-JP" altLang="en-US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号湾岸線「六甲アイランド北」</a:t>
            </a:r>
            <a:r>
              <a:rPr lang="en-US" altLang="ja-JP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〜</a:t>
            </a:r>
            <a:r>
              <a:rPr lang="ja-JP" altLang="en-US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「天保山」の区間。対象車両で原則３割引</a:t>
            </a:r>
            <a:endParaRPr lang="ja-JP" altLang="ja-JP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8676456" y="6520259"/>
            <a:ext cx="442392" cy="365125"/>
          </a:xfrm>
        </p:spPr>
        <p:txBody>
          <a:bodyPr/>
          <a:lstStyle/>
          <a:p>
            <a:fld id="{DE2F8A21-8B7F-4E81-A1D6-B63D9660F4C6}" type="slidenum">
              <a:rPr kumimoji="1" lang="ja-JP" altLang="en-US" smtClean="0"/>
              <a:pPr/>
              <a:t>6</a:t>
            </a:fld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627784" y="131890"/>
            <a:ext cx="2915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ja-JP" altLang="en-US" sz="2400" kern="100" dirty="0"/>
              <a:t>６</a:t>
            </a:r>
            <a:r>
              <a:rPr lang="ja-JP" altLang="en-US" sz="2400" dirty="0"/>
              <a:t>．</a:t>
            </a:r>
            <a:r>
              <a:rPr lang="ja-JP" altLang="ja-JP" sz="2400" dirty="0"/>
              <a:t>交通流対策</a:t>
            </a:r>
            <a:endParaRPr lang="en-US" altLang="ja-JP" sz="2400" kern="1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588" y="148570"/>
            <a:ext cx="21247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+mn-ea"/>
              </a:rPr>
              <a:t>＜取組状況＞</a:t>
            </a:r>
            <a:endParaRPr kumimoji="1" lang="ja-JP" altLang="en-US" sz="2000" dirty="0">
              <a:latin typeface="+mn-ea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029450" y="1618834"/>
            <a:ext cx="2058083" cy="1580535"/>
          </a:xfrm>
          <a:prstGeom prst="rect">
            <a:avLst/>
          </a:prstGeom>
        </p:spPr>
      </p:pic>
      <p:sp>
        <p:nvSpPr>
          <p:cNvPr id="9" name="テキスト ボックス 8"/>
          <p:cNvSpPr txBox="1"/>
          <p:nvPr/>
        </p:nvSpPr>
        <p:spPr>
          <a:xfrm>
            <a:off x="7357288" y="3199369"/>
            <a:ext cx="17281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 smtClean="0"/>
              <a:t>（出典）阪神高速道路㈱</a:t>
            </a:r>
            <a:r>
              <a:rPr lang="en-US" altLang="ja-JP" sz="1000" dirty="0" smtClean="0"/>
              <a:t>HP</a:t>
            </a:r>
            <a:endParaRPr lang="ja-JP" altLang="ja-JP" sz="1000" dirty="0"/>
          </a:p>
        </p:txBody>
      </p:sp>
    </p:spTree>
    <p:extLst>
      <p:ext uri="{BB962C8B-B14F-4D97-AF65-F5344CB8AC3E}">
        <p14:creationId xmlns:p14="http://schemas.microsoft.com/office/powerpoint/2010/main" val="3250809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線コネクタ 5"/>
          <p:cNvCxnSpPr/>
          <p:nvPr/>
        </p:nvCxnSpPr>
        <p:spPr>
          <a:xfrm>
            <a:off x="323528" y="574080"/>
            <a:ext cx="853244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1073104" y="44624"/>
            <a:ext cx="6984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 smtClean="0">
                <a:latin typeface="+mn-ea"/>
              </a:rPr>
              <a:t>環境ロードプライシングの効果</a:t>
            </a:r>
            <a:endParaRPr kumimoji="1" lang="ja-JP" altLang="en-US" sz="2400" dirty="0">
              <a:latin typeface="+mn-ea"/>
            </a:endParaRPr>
          </a:p>
        </p:txBody>
      </p:sp>
      <p:sp>
        <p:nvSpPr>
          <p:cNvPr id="13" name="スライド番号プレースホルダー 12"/>
          <p:cNvSpPr>
            <a:spLocks noGrp="1"/>
          </p:cNvSpPr>
          <p:nvPr>
            <p:ph type="sldNum" sz="quarter" idx="12"/>
          </p:nvPr>
        </p:nvSpPr>
        <p:spPr>
          <a:xfrm>
            <a:off x="8575420" y="6520259"/>
            <a:ext cx="576064" cy="365125"/>
          </a:xfrm>
        </p:spPr>
        <p:txBody>
          <a:bodyPr/>
          <a:lstStyle/>
          <a:p>
            <a:fld id="{DE2F8A21-8B7F-4E81-A1D6-B63D9660F4C6}" type="slidenum">
              <a:rPr kumimoji="1" lang="ja-JP" altLang="en-US" smtClean="0"/>
              <a:pPr/>
              <a:t>7</a:t>
            </a:fld>
            <a:endParaRPr kumimoji="1" lang="ja-JP" altLang="en-US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25382" y="609989"/>
            <a:ext cx="8280220" cy="396044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ja-JP" altLang="en-US" sz="2000" dirty="0" smtClean="0">
                <a:solidFill>
                  <a:srgbClr val="FF0000"/>
                </a:solidFill>
                <a:latin typeface="+mn-ea"/>
              </a:rPr>
              <a:t>阪神高速</a:t>
            </a:r>
            <a:r>
              <a:rPr lang="en-US" altLang="ja-JP" sz="2000" dirty="0" smtClean="0">
                <a:solidFill>
                  <a:srgbClr val="FF0000"/>
                </a:solidFill>
                <a:latin typeface="+mn-ea"/>
              </a:rPr>
              <a:t>5</a:t>
            </a:r>
            <a:r>
              <a:rPr lang="ja-JP" altLang="en-US" sz="2000" dirty="0" smtClean="0">
                <a:solidFill>
                  <a:srgbClr val="FF0000"/>
                </a:solidFill>
                <a:latin typeface="+mn-ea"/>
              </a:rPr>
              <a:t>号湾岸線の大型車分担率は増加傾向</a:t>
            </a:r>
            <a:endParaRPr lang="en-US" altLang="ja-JP" sz="2000" dirty="0" smtClean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0" y="111752"/>
            <a:ext cx="17213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latin typeface="+mn-ea"/>
              </a:rPr>
              <a:t>＜参考＞</a:t>
            </a:r>
            <a:endParaRPr kumimoji="1" lang="ja-JP" altLang="en-US" sz="2000" dirty="0">
              <a:latin typeface="+mn-ea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692030" y="1034734"/>
            <a:ext cx="5615924" cy="396044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ja-JP" altLang="en-US" sz="2000" dirty="0" smtClean="0">
                <a:latin typeface="+mn-ea"/>
              </a:rPr>
              <a:t>大型車の利用状況・分担率</a:t>
            </a:r>
            <a:endParaRPr lang="en-US" altLang="ja-JP" sz="2000" dirty="0" smtClean="0">
              <a:latin typeface="+mn-ea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91754" y="1410797"/>
            <a:ext cx="6320606" cy="4752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直線矢印コネクタ 2"/>
          <p:cNvCxnSpPr/>
          <p:nvPr/>
        </p:nvCxnSpPr>
        <p:spPr>
          <a:xfrm>
            <a:off x="1398998" y="2455008"/>
            <a:ext cx="644772" cy="0"/>
          </a:xfrm>
          <a:prstGeom prst="straightConnector1">
            <a:avLst/>
          </a:prstGeom>
          <a:ln w="444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/>
        </p:nvSpPr>
        <p:spPr>
          <a:xfrm>
            <a:off x="0" y="2301120"/>
            <a:ext cx="153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2001.11.1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開始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54063" y="5475399"/>
            <a:ext cx="6195988" cy="1285714"/>
          </a:xfrm>
          <a:prstGeom prst="rect">
            <a:avLst/>
          </a:prstGeom>
        </p:spPr>
      </p:pic>
      <p:sp>
        <p:nvSpPr>
          <p:cNvPr id="11" name="テキスト ボックス 10"/>
          <p:cNvSpPr txBox="1"/>
          <p:nvPr/>
        </p:nvSpPr>
        <p:spPr>
          <a:xfrm>
            <a:off x="98388" y="6464721"/>
            <a:ext cx="37799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+mn-ea"/>
              </a:rPr>
              <a:t>阪神高速株式会社　</a:t>
            </a:r>
            <a:r>
              <a:rPr lang="en-US" altLang="ja-JP" sz="1400" dirty="0" smtClean="0">
                <a:latin typeface="+mn-ea"/>
              </a:rPr>
              <a:t>CSR</a:t>
            </a:r>
            <a:r>
              <a:rPr lang="ja-JP" altLang="en-US" sz="1400" dirty="0" smtClean="0">
                <a:latin typeface="+mn-ea"/>
              </a:rPr>
              <a:t>レポートをもとに作成</a:t>
            </a:r>
            <a:endParaRPr kumimoji="1" lang="ja-JP" altLang="en-US" sz="14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651557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線コネクタ 5"/>
          <p:cNvCxnSpPr/>
          <p:nvPr/>
        </p:nvCxnSpPr>
        <p:spPr>
          <a:xfrm>
            <a:off x="323528" y="620688"/>
            <a:ext cx="853244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/>
          <p:cNvSpPr txBox="1"/>
          <p:nvPr/>
        </p:nvSpPr>
        <p:spPr>
          <a:xfrm>
            <a:off x="216496" y="840769"/>
            <a:ext cx="8820000" cy="55553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0000" indent="-177800">
              <a:spcBef>
                <a:spcPts val="600"/>
              </a:spcBef>
            </a:pPr>
            <a:r>
              <a:rPr lang="ja-JP" altLang="ja-JP" sz="2000" dirty="0" smtClean="0">
                <a:latin typeface="+mn-ea"/>
              </a:rPr>
              <a:t>・</a:t>
            </a:r>
            <a:r>
              <a:rPr lang="ja-JP" altLang="ja-JP" sz="2000" dirty="0">
                <a:latin typeface="+mn-ea"/>
              </a:rPr>
              <a:t>「国道</a:t>
            </a:r>
            <a:r>
              <a:rPr lang="en-US" altLang="ja-JP" sz="2000" dirty="0">
                <a:latin typeface="+mn-ea"/>
              </a:rPr>
              <a:t>43</a:t>
            </a:r>
            <a:r>
              <a:rPr lang="ja-JP" altLang="ja-JP" sz="2000" dirty="0">
                <a:latin typeface="+mn-ea"/>
              </a:rPr>
              <a:t>号・阪神高速神戸線における大気環境改善</a:t>
            </a:r>
            <a:r>
              <a:rPr lang="ja-JP" altLang="ja-JP" sz="2000" dirty="0" smtClean="0">
                <a:latin typeface="+mn-ea"/>
              </a:rPr>
              <a:t>に</a:t>
            </a:r>
            <a:endParaRPr lang="en-US" altLang="ja-JP" sz="2000" dirty="0" smtClean="0">
              <a:latin typeface="+mn-ea"/>
            </a:endParaRPr>
          </a:p>
          <a:p>
            <a:pPr marL="360000" indent="-177800">
              <a:spcBef>
                <a:spcPts val="600"/>
              </a:spcBef>
            </a:pPr>
            <a:r>
              <a:rPr lang="ja-JP" altLang="en-US" sz="2000" dirty="0" smtClean="0">
                <a:latin typeface="+mn-ea"/>
              </a:rPr>
              <a:t>　</a:t>
            </a:r>
            <a:r>
              <a:rPr lang="ja-JP" altLang="ja-JP" sz="2000" dirty="0" smtClean="0">
                <a:latin typeface="+mn-ea"/>
              </a:rPr>
              <a:t>向けた交通需要軽減キャンペーン」</a:t>
            </a:r>
            <a:endParaRPr lang="en-US" altLang="ja-JP" sz="2000" dirty="0" smtClean="0">
              <a:latin typeface="+mn-ea"/>
            </a:endParaRPr>
          </a:p>
          <a:p>
            <a:pPr marL="360000" indent="-177800">
              <a:spcBef>
                <a:spcPts val="600"/>
              </a:spcBef>
              <a:spcAft>
                <a:spcPts val="1200"/>
              </a:spcAft>
            </a:pPr>
            <a:r>
              <a:rPr lang="ja-JP" altLang="en-US" sz="2000" dirty="0" smtClean="0">
                <a:latin typeface="+mn-ea"/>
              </a:rPr>
              <a:t>　</a:t>
            </a:r>
            <a:r>
              <a:rPr lang="ja-JP" altLang="ja-JP" sz="2000" dirty="0" smtClean="0">
                <a:latin typeface="+mn-ea"/>
              </a:rPr>
              <a:t>（近畿地方整備局、近畿運輸局、阪神高速道路㈱）</a:t>
            </a:r>
            <a:endParaRPr lang="en-US" altLang="ja-JP" sz="2000" dirty="0" smtClean="0">
              <a:latin typeface="+mn-ea"/>
            </a:endParaRPr>
          </a:p>
          <a:p>
            <a:pPr marL="360000" indent="-177800">
              <a:spcBef>
                <a:spcPts val="1800"/>
              </a:spcBef>
            </a:pPr>
            <a:r>
              <a:rPr lang="ja-JP" altLang="ja-JP" sz="2000" dirty="0" smtClean="0">
                <a:latin typeface="+mn-ea"/>
              </a:rPr>
              <a:t>・</a:t>
            </a:r>
            <a:r>
              <a:rPr lang="ja-JP" altLang="ja-JP" sz="2000" dirty="0">
                <a:latin typeface="+mn-ea"/>
              </a:rPr>
              <a:t>メールマガジン「おおさか自動車環境ニュース」の</a:t>
            </a:r>
            <a:r>
              <a:rPr lang="ja-JP" altLang="ja-JP" sz="2000" dirty="0" smtClean="0">
                <a:latin typeface="+mn-ea"/>
              </a:rPr>
              <a:t>配信</a:t>
            </a:r>
            <a:endParaRPr lang="en-US" altLang="ja-JP" sz="2000" dirty="0" smtClean="0">
              <a:latin typeface="+mn-ea"/>
            </a:endParaRPr>
          </a:p>
          <a:p>
            <a:pPr marL="360000" indent="-177800">
              <a:spcBef>
                <a:spcPts val="600"/>
              </a:spcBef>
              <a:spcAft>
                <a:spcPts val="600"/>
              </a:spcAft>
            </a:pPr>
            <a:r>
              <a:rPr lang="ja-JP" altLang="ja-JP" sz="2000" dirty="0" smtClean="0">
                <a:latin typeface="+mn-ea"/>
              </a:rPr>
              <a:t>　（</a:t>
            </a:r>
            <a:r>
              <a:rPr lang="en-US" altLang="ja-JP" sz="2000" dirty="0" smtClean="0">
                <a:latin typeface="+mn-ea"/>
              </a:rPr>
              <a:t>H30</a:t>
            </a:r>
            <a:r>
              <a:rPr lang="ja-JP" altLang="ja-JP" sz="2000" dirty="0" smtClean="0">
                <a:latin typeface="+mn-ea"/>
              </a:rPr>
              <a:t>　</a:t>
            </a:r>
            <a:r>
              <a:rPr lang="ja-JP" altLang="en-US" sz="2000" dirty="0">
                <a:latin typeface="+mn-ea"/>
              </a:rPr>
              <a:t>９</a:t>
            </a:r>
            <a:r>
              <a:rPr lang="ja-JP" altLang="ja-JP" sz="2000" dirty="0" smtClean="0">
                <a:latin typeface="+mn-ea"/>
              </a:rPr>
              <a:t>回、登録者数</a:t>
            </a:r>
            <a:r>
              <a:rPr lang="en-US" altLang="ja-JP" sz="2000" dirty="0" smtClean="0">
                <a:latin typeface="+mn-ea"/>
              </a:rPr>
              <a:t>1,739</a:t>
            </a:r>
            <a:r>
              <a:rPr lang="ja-JP" altLang="ja-JP" sz="2000" dirty="0" smtClean="0">
                <a:latin typeface="+mn-ea"/>
              </a:rPr>
              <a:t>人）</a:t>
            </a:r>
            <a:endParaRPr lang="en-US" altLang="ja-JP" sz="2000" dirty="0" smtClean="0">
              <a:latin typeface="+mn-ea"/>
            </a:endParaRPr>
          </a:p>
          <a:p>
            <a:pPr marL="360000" indent="-177800">
              <a:spcAft>
                <a:spcPts val="1200"/>
              </a:spcAft>
            </a:pPr>
            <a:r>
              <a:rPr lang="ja-JP" altLang="en-US" sz="2000" dirty="0">
                <a:latin typeface="+mn-ea"/>
              </a:rPr>
              <a:t>　</a:t>
            </a:r>
            <a:r>
              <a:rPr lang="en-US" altLang="ja-JP" sz="2000" dirty="0">
                <a:latin typeface="+mn-ea"/>
                <a:hlinkClick r:id="rId2"/>
              </a:rPr>
              <a:t>http://www.pref.osaka.lg.jp/kotsukankyo/mailmaga</a:t>
            </a:r>
            <a:r>
              <a:rPr lang="en-US" altLang="ja-JP" sz="2000" dirty="0" smtClean="0">
                <a:latin typeface="+mn-ea"/>
                <a:hlinkClick r:id="rId2"/>
              </a:rPr>
              <a:t>/</a:t>
            </a:r>
            <a:endParaRPr lang="en-US" altLang="ja-JP" sz="2000" dirty="0" smtClean="0">
              <a:latin typeface="+mn-ea"/>
            </a:endParaRPr>
          </a:p>
          <a:p>
            <a:pPr marL="360000" indent="-177800">
              <a:spcBef>
                <a:spcPts val="1800"/>
              </a:spcBef>
              <a:spcAft>
                <a:spcPts val="600"/>
              </a:spcAft>
            </a:pPr>
            <a:r>
              <a:rPr lang="ja-JP" altLang="en-US" sz="2000" dirty="0" smtClean="0">
                <a:latin typeface="+mn-ea"/>
              </a:rPr>
              <a:t>・</a:t>
            </a:r>
            <a:r>
              <a:rPr lang="ja-JP" altLang="en-US" sz="2000" dirty="0">
                <a:latin typeface="+mn-ea"/>
              </a:rPr>
              <a:t>ホームページを通じた自動車環境情報の</a:t>
            </a:r>
            <a:r>
              <a:rPr lang="ja-JP" altLang="en-US" sz="2000" dirty="0" smtClean="0">
                <a:latin typeface="+mn-ea"/>
              </a:rPr>
              <a:t>発信（府等）</a:t>
            </a:r>
            <a:endParaRPr lang="en-US" altLang="ja-JP" sz="2000" dirty="0" smtClean="0">
              <a:latin typeface="+mn-ea"/>
            </a:endParaRPr>
          </a:p>
          <a:p>
            <a:pPr marL="360000" indent="-177800">
              <a:spcAft>
                <a:spcPts val="1200"/>
              </a:spcAft>
            </a:pPr>
            <a:r>
              <a:rPr lang="ja-JP" altLang="en-US" sz="2000" dirty="0">
                <a:latin typeface="+mn-ea"/>
              </a:rPr>
              <a:t>　</a:t>
            </a:r>
            <a:r>
              <a:rPr lang="en-US" altLang="ja-JP" sz="2000" dirty="0">
                <a:latin typeface="+mn-ea"/>
                <a:hlinkClick r:id="rId3"/>
              </a:rPr>
              <a:t>http://www.pref.osaka.lg.jp/kotsukankyo/haigasu</a:t>
            </a:r>
            <a:r>
              <a:rPr lang="en-US" altLang="ja-JP" sz="2000" dirty="0" smtClean="0">
                <a:latin typeface="+mn-ea"/>
                <a:hlinkClick r:id="rId3"/>
              </a:rPr>
              <a:t>/</a:t>
            </a:r>
            <a:endParaRPr lang="en-US" altLang="ja-JP" sz="2000" dirty="0" smtClean="0">
              <a:latin typeface="+mn-ea"/>
            </a:endParaRPr>
          </a:p>
          <a:p>
            <a:pPr marL="360000" indent="-177800">
              <a:spcBef>
                <a:spcPts val="1800"/>
              </a:spcBef>
            </a:pPr>
            <a:r>
              <a:rPr lang="ja-JP" altLang="ja-JP" sz="2000" dirty="0" smtClean="0">
                <a:latin typeface="+mn-ea"/>
              </a:rPr>
              <a:t>・</a:t>
            </a:r>
            <a:r>
              <a:rPr lang="ja-JP" altLang="ja-JP" sz="2000" dirty="0">
                <a:latin typeface="+mn-ea"/>
              </a:rPr>
              <a:t>環境に配慮した自動車利用を促進するおおさか交通</a:t>
            </a:r>
            <a:r>
              <a:rPr lang="ja-JP" altLang="ja-JP" sz="2000" dirty="0" smtClean="0">
                <a:latin typeface="+mn-ea"/>
              </a:rPr>
              <a:t>エコチャレンジ推進運動</a:t>
            </a:r>
            <a:endParaRPr lang="en-US" altLang="ja-JP" sz="2000" dirty="0" smtClean="0">
              <a:latin typeface="+mn-ea"/>
            </a:endParaRPr>
          </a:p>
          <a:p>
            <a:pPr marL="360000" indent="-177800">
              <a:spcBef>
                <a:spcPts val="600"/>
              </a:spcBef>
            </a:pPr>
            <a:r>
              <a:rPr lang="ja-JP" altLang="en-US" sz="2000" dirty="0">
                <a:latin typeface="+mn-ea"/>
              </a:rPr>
              <a:t>　</a:t>
            </a:r>
            <a:r>
              <a:rPr lang="ja-JP" altLang="ja-JP" sz="2000" dirty="0" smtClean="0">
                <a:latin typeface="+mn-ea"/>
              </a:rPr>
              <a:t>（</a:t>
            </a:r>
            <a:r>
              <a:rPr lang="ja-JP" altLang="ja-JP" sz="2000" dirty="0">
                <a:latin typeface="+mn-ea"/>
              </a:rPr>
              <a:t>大阪自動車環境対策推進会議</a:t>
            </a:r>
            <a:r>
              <a:rPr lang="ja-JP" altLang="ja-JP" sz="2000" dirty="0" smtClean="0">
                <a:latin typeface="+mn-ea"/>
              </a:rPr>
              <a:t>）</a:t>
            </a:r>
            <a:endParaRPr lang="en-US" altLang="ja-JP" sz="2000" dirty="0" smtClean="0">
              <a:latin typeface="+mn-ea"/>
            </a:endParaRPr>
          </a:p>
          <a:p>
            <a:pPr marL="360000" indent="-177800">
              <a:spcBef>
                <a:spcPts val="600"/>
              </a:spcBef>
            </a:pPr>
            <a:r>
              <a:rPr lang="ja-JP" altLang="en-US" sz="2000" dirty="0">
                <a:latin typeface="+mn-ea"/>
              </a:rPr>
              <a:t>　</a:t>
            </a:r>
            <a:r>
              <a:rPr lang="en-US" altLang="ja-JP" sz="2000" dirty="0">
                <a:latin typeface="+mn-ea"/>
                <a:hlinkClick r:id="rId4"/>
              </a:rPr>
              <a:t>http://</a:t>
            </a:r>
            <a:r>
              <a:rPr lang="en-US" altLang="ja-JP" sz="2000" dirty="0" smtClean="0">
                <a:latin typeface="+mn-ea"/>
                <a:hlinkClick r:id="rId4"/>
              </a:rPr>
              <a:t>www.pref.osaka.lg.jp/kotsukankyo/haigasu/eco_challenge.html</a:t>
            </a:r>
            <a:endParaRPr lang="en-US" altLang="ja-JP" sz="2000" dirty="0" smtClean="0">
              <a:latin typeface="+mn-ea"/>
            </a:endParaRPr>
          </a:p>
          <a:p>
            <a:pPr marL="360000" indent="-177800">
              <a:spcBef>
                <a:spcPts val="600"/>
              </a:spcBef>
            </a:pPr>
            <a:endParaRPr lang="en-US" altLang="ja-JP" sz="2000" dirty="0" smtClean="0">
              <a:latin typeface="+mn-ea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8666112" y="6520259"/>
            <a:ext cx="514400" cy="365125"/>
          </a:xfrm>
        </p:spPr>
        <p:txBody>
          <a:bodyPr/>
          <a:lstStyle/>
          <a:p>
            <a:fld id="{DE2F8A21-8B7F-4E81-A1D6-B63D9660F4C6}" type="slidenum">
              <a:rPr kumimoji="1" lang="ja-JP" altLang="en-US" smtClean="0"/>
              <a:pPr/>
              <a:t>8</a:t>
            </a:fld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555776" y="139279"/>
            <a:ext cx="3635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dirty="0"/>
              <a:t>７．</a:t>
            </a:r>
            <a:r>
              <a:rPr lang="ja-JP" altLang="ja-JP" sz="2400" dirty="0"/>
              <a:t>普及啓発活動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264188" y="332656"/>
            <a:ext cx="28443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Bef>
                <a:spcPts val="600"/>
              </a:spcBef>
            </a:pPr>
            <a:r>
              <a:rPr lang="en-US" altLang="ja-JP" sz="1400" dirty="0" smtClean="0">
                <a:latin typeface="+mn-ea"/>
              </a:rPr>
              <a:t>※NO</a:t>
            </a:r>
            <a:r>
              <a:rPr lang="ja-JP" altLang="en-US" sz="1400" dirty="0" smtClean="0">
                <a:latin typeface="+mn-ea"/>
              </a:rPr>
              <a:t>ｘ・</a:t>
            </a:r>
            <a:r>
              <a:rPr lang="en-US" altLang="ja-JP" sz="1400" dirty="0" smtClean="0">
                <a:latin typeface="+mn-ea"/>
              </a:rPr>
              <a:t>PM</a:t>
            </a:r>
            <a:r>
              <a:rPr lang="ja-JP" altLang="en-US" sz="1400" dirty="0" smtClean="0">
                <a:latin typeface="+mn-ea"/>
              </a:rPr>
              <a:t>削減量未算定</a:t>
            </a:r>
            <a:endParaRPr lang="ja-JP" altLang="en-US" sz="1400" dirty="0">
              <a:latin typeface="+mn-ea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00924" y="840769"/>
            <a:ext cx="2376000" cy="3352543"/>
          </a:xfrm>
          <a:prstGeom prst="rect">
            <a:avLst/>
          </a:prstGeom>
        </p:spPr>
      </p:pic>
      <p:sp>
        <p:nvSpPr>
          <p:cNvPr id="11" name="テキスト ボックス 10"/>
          <p:cNvSpPr txBox="1"/>
          <p:nvPr/>
        </p:nvSpPr>
        <p:spPr>
          <a:xfrm>
            <a:off x="6487750" y="4193312"/>
            <a:ext cx="26997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ja-JP" altLang="en-US" sz="1400" dirty="0" smtClean="0">
                <a:latin typeface="+mn-ea"/>
              </a:rPr>
              <a:t>交通需要軽減キャンペーンチラシ</a:t>
            </a:r>
            <a:endParaRPr lang="ja-JP" altLang="en-US" sz="1400" dirty="0">
              <a:latin typeface="+mn-ea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588" y="148570"/>
            <a:ext cx="21247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+mn-ea"/>
              </a:rPr>
              <a:t>＜取組状況＞</a:t>
            </a:r>
            <a:endParaRPr kumimoji="1" lang="ja-JP" altLang="en-US" sz="20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112152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11164</TotalTime>
  <Words>2842</Words>
  <PresentationFormat>画面に合わせる (4:3)</PresentationFormat>
  <Paragraphs>345</Paragraphs>
  <Slides>19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19</vt:i4>
      </vt:variant>
    </vt:vector>
  </HeadingPairs>
  <TitlesOfParts>
    <vt:vector size="31" baseType="lpstr">
      <vt:lpstr>HGPｺﾞｼｯｸE</vt:lpstr>
      <vt:lpstr>Meiryo UI</vt:lpstr>
      <vt:lpstr>ＭＳ Ｐゴシック</vt:lpstr>
      <vt:lpstr>ＭＳ Ｐ明朝</vt:lpstr>
      <vt:lpstr>ＭＳ ゴシック</vt:lpstr>
      <vt:lpstr>ＭＳ 明朝</vt:lpstr>
      <vt:lpstr>明朝体</vt:lpstr>
      <vt:lpstr>Arial</vt:lpstr>
      <vt:lpstr>Calibri</vt:lpstr>
      <vt:lpstr>Times New Roman</vt:lpstr>
      <vt:lpstr>Wingdings</vt:lpstr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2019-09-17T05:35:50Z</cp:lastPrinted>
  <dcterms:created xsi:type="dcterms:W3CDTF">2015-05-08T02:07:56Z</dcterms:created>
  <dcterms:modified xsi:type="dcterms:W3CDTF">2020-09-02T04:44:13Z</dcterms:modified>
</cp:coreProperties>
</file>