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89" r:id="rId4"/>
    <p:sldId id="309" r:id="rId5"/>
    <p:sldId id="305" r:id="rId6"/>
    <p:sldId id="293" r:id="rId7"/>
    <p:sldId id="315" r:id="rId8"/>
    <p:sldId id="286" r:id="rId9"/>
    <p:sldId id="287" r:id="rId10"/>
    <p:sldId id="298" r:id="rId11"/>
    <p:sldId id="285" r:id="rId12"/>
    <p:sldId id="300" r:id="rId13"/>
    <p:sldId id="297" r:id="rId14"/>
    <p:sldId id="284" r:id="rId15"/>
    <p:sldId id="306" r:id="rId16"/>
    <p:sldId id="311" r:id="rId17"/>
    <p:sldId id="307" r:id="rId18"/>
    <p:sldId id="320" r:id="rId19"/>
    <p:sldId id="292" r:id="rId2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FF9933"/>
    <a:srgbClr val="FFFF00"/>
    <a:srgbClr val="FFCC00"/>
    <a:srgbClr val="FF66CC"/>
    <a:srgbClr val="0099FF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3317" autoAdjust="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2661854768154"/>
          <c:y val="7.407407407407407E-2"/>
          <c:w val="0.72076224078369344"/>
          <c:h val="0.676981141246233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'比較グラフ (排出量)'!$A$16:$A$18</c:f>
              <c:strCache>
                <c:ptCount val="3"/>
                <c:pt idx="0">
                  <c:v>乗用車</c:v>
                </c:pt>
                <c:pt idx="1">
                  <c:v>小型貨物車</c:v>
                </c:pt>
                <c:pt idx="2">
                  <c:v>普通貨物車</c:v>
                </c:pt>
              </c:strCache>
            </c:strRef>
          </c:cat>
          <c:val>
            <c:numRef>
              <c:f>'比較グラフ (排出量)'!$B$16:$B$18</c:f>
              <c:numCache>
                <c:formatCode>0.000_ </c:formatCode>
                <c:ptCount val="3"/>
                <c:pt idx="0">
                  <c:v>1.2999999999999999E-2</c:v>
                </c:pt>
                <c:pt idx="1">
                  <c:v>0.42299999999999999</c:v>
                </c:pt>
                <c:pt idx="2">
                  <c:v>2.0139999999999998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E-4401-B228-5B0091DB09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654592"/>
        <c:axId val="209893568"/>
      </c:barChart>
      <c:catAx>
        <c:axId val="220654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09893568"/>
        <c:crosses val="autoZero"/>
        <c:auto val="1"/>
        <c:lblAlgn val="ctr"/>
        <c:lblOffset val="100"/>
        <c:noMultiLvlLbl val="0"/>
      </c:catAx>
      <c:valAx>
        <c:axId val="209893568"/>
        <c:scaling>
          <c:orientation val="minMax"/>
          <c:max val="3"/>
          <c:min val="0"/>
        </c:scaling>
        <c:delete val="0"/>
        <c:axPos val="b"/>
        <c:majorGridlines/>
        <c:numFmt formatCode="0.000_ 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20654592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57451960588291"/>
          <c:y val="7.407407407407407E-2"/>
          <c:w val="0.7067902081310955"/>
          <c:h val="0.6772179439814204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'比較グラフ (排出量)'!$A$16:$A$18</c:f>
              <c:strCache>
                <c:ptCount val="3"/>
                <c:pt idx="0">
                  <c:v>乗用車</c:v>
                </c:pt>
                <c:pt idx="1">
                  <c:v>小型貨物車</c:v>
                </c:pt>
                <c:pt idx="2">
                  <c:v>普通貨物車</c:v>
                </c:pt>
              </c:strCache>
            </c:strRef>
          </c:cat>
          <c:val>
            <c:numRef>
              <c:f>'比較グラフ (排出量)'!$C$16:$C$18</c:f>
              <c:numCache>
                <c:formatCode>0.000_ </c:formatCode>
                <c:ptCount val="3"/>
                <c:pt idx="0">
                  <c:v>1.2999999999999999E-2</c:v>
                </c:pt>
                <c:pt idx="1">
                  <c:v>2.1000000000000001E-2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E-4252-840E-958DE678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296"/>
        <c:axId val="226140160"/>
      </c:barChart>
      <c:catAx>
        <c:axId val="41463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26140160"/>
        <c:crosses val="autoZero"/>
        <c:auto val="1"/>
        <c:lblAlgn val="ctr"/>
        <c:lblOffset val="100"/>
        <c:noMultiLvlLbl val="0"/>
      </c:catAx>
      <c:valAx>
        <c:axId val="226140160"/>
        <c:scaling>
          <c:orientation val="minMax"/>
          <c:max val="0.1"/>
        </c:scaling>
        <c:delete val="0"/>
        <c:axPos val="b"/>
        <c:majorGridlines/>
        <c:numFmt formatCode="0.00_ 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41463296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281889530131"/>
          <c:y val="0.11017271342444593"/>
          <c:w val="0.7821246478531102"/>
          <c:h val="0.72214039124226426"/>
        </c:manualLayout>
      </c:layout>
      <c:lineChart>
        <c:grouping val="standard"/>
        <c:varyColors val="0"/>
        <c:ser>
          <c:idx val="3"/>
          <c:order val="0"/>
          <c:tx>
            <c:strRef>
              <c:f>排出係数と旅行速度!$C$11</c:f>
              <c:strCache>
                <c:ptCount val="1"/>
                <c:pt idx="0">
                  <c:v>普通貨物車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x"/>
            <c:size val="8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</c:spPr>
          </c:marker>
          <c:cat>
            <c:numRef>
              <c:f>排出係数と旅行速度!$H$4:$O$4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排出係数と旅行速度!$H$11:$O$11</c:f>
              <c:numCache>
                <c:formatCode>0.000</c:formatCode>
                <c:ptCount val="8"/>
                <c:pt idx="0">
                  <c:v>3.5678802177848499</c:v>
                </c:pt>
                <c:pt idx="1">
                  <c:v>2.7170587986426602</c:v>
                </c:pt>
                <c:pt idx="2">
                  <c:v>2.3034948551555101</c:v>
                </c:pt>
                <c:pt idx="3">
                  <c:v>2.0136690604280201</c:v>
                </c:pt>
                <c:pt idx="4">
                  <c:v>1.7848775490811299</c:v>
                </c:pt>
                <c:pt idx="5">
                  <c:v>1.59621903265513</c:v>
                </c:pt>
                <c:pt idx="6">
                  <c:v>1.4387358160958801</c:v>
                </c:pt>
                <c:pt idx="7">
                  <c:v>1.30794905187629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C-45A5-80E5-F45704C6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921024"/>
        <c:axId val="227077504"/>
      </c:lineChart>
      <c:catAx>
        <c:axId val="2259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27077504"/>
        <c:crosses val="autoZero"/>
        <c:auto val="1"/>
        <c:lblAlgn val="ctr"/>
        <c:lblOffset val="100"/>
        <c:noMultiLvlLbl val="0"/>
      </c:catAx>
      <c:valAx>
        <c:axId val="22707750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225921024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</cdr:x>
      <cdr:y>0.85989</cdr:y>
    </cdr:from>
    <cdr:to>
      <cdr:x>1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734666" y="1769129"/>
          <a:ext cx="847725" cy="28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/>
          <a:r>
            <a:rPr lang="ja-JP" altLang="en-US" sz="1000">
              <a:latin typeface="+mn-ea"/>
              <a:ea typeface="+mn-ea"/>
            </a:rPr>
            <a:t>（</a:t>
          </a:r>
          <a:r>
            <a:rPr lang="en-US" altLang="ja-JP" sz="1000">
              <a:latin typeface="+mn-ea"/>
              <a:ea typeface="+mn-ea"/>
            </a:rPr>
            <a:t>g/</a:t>
          </a:r>
          <a:r>
            <a:rPr lang="ja-JP" altLang="en-US" sz="1000">
              <a:latin typeface="+mn-ea"/>
              <a:ea typeface="+mn-ea"/>
            </a:rPr>
            <a:t>台・</a:t>
          </a:r>
          <a:r>
            <a:rPr lang="en-US" altLang="ja-JP" sz="1000">
              <a:latin typeface="+mn-ea"/>
              <a:ea typeface="+mn-ea"/>
            </a:rPr>
            <a:t>km</a:t>
          </a:r>
          <a:r>
            <a:rPr lang="ja-JP" altLang="en-US" sz="1000">
              <a:latin typeface="+mn-ea"/>
              <a:ea typeface="+mn-ea"/>
            </a:rPr>
            <a:t>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</cdr:x>
      <cdr:y>0.84715</cdr:y>
    </cdr:from>
    <cdr:to>
      <cdr:x>1</cdr:x>
      <cdr:y>1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3747786" y="1570378"/>
          <a:ext cx="850724" cy="283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ja-JP" altLang="en-US" sz="1000">
              <a:latin typeface="+mn-ea"/>
              <a:ea typeface="+mn-ea"/>
            </a:rPr>
            <a:t>（</a:t>
          </a:r>
          <a:r>
            <a:rPr lang="en-US" altLang="ja-JP" sz="1000">
              <a:latin typeface="+mn-ea"/>
              <a:ea typeface="+mn-ea"/>
            </a:rPr>
            <a:t>g/</a:t>
          </a:r>
          <a:r>
            <a:rPr lang="ja-JP" altLang="en-US" sz="1000">
              <a:latin typeface="+mn-ea"/>
              <a:ea typeface="+mn-ea"/>
            </a:rPr>
            <a:t>台・</a:t>
          </a:r>
          <a:r>
            <a:rPr lang="en-US" altLang="ja-JP" sz="1000">
              <a:latin typeface="+mn-ea"/>
              <a:ea typeface="+mn-ea"/>
            </a:rPr>
            <a:t>km</a:t>
          </a:r>
          <a:r>
            <a:rPr lang="ja-JP" altLang="en-US" sz="1000">
              <a:latin typeface="+mn-ea"/>
              <a:ea typeface="+mn-ea"/>
            </a:rPr>
            <a:t>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0.06484</cdr:x>
      <cdr:y>0.02993</cdr:y>
    </cdr:from>
    <cdr:to>
      <cdr:x>0.29054</cdr:x>
      <cdr:y>0.11222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89716" y="114300"/>
          <a:ext cx="1356485" cy="3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>
              <a:latin typeface="+mn-ea"/>
              <a:ea typeface="+mn-ea"/>
            </a:rPr>
            <a:t>（</a:t>
          </a:r>
          <a:r>
            <a:rPr lang="en-US" altLang="ja-JP" sz="1200">
              <a:latin typeface="+mn-ea"/>
              <a:ea typeface="+mn-ea"/>
            </a:rPr>
            <a:t>g</a:t>
          </a:r>
          <a:r>
            <a:rPr lang="ja-JP" altLang="en-US" sz="1200">
              <a:latin typeface="+mn-ea"/>
              <a:ea typeface="+mn-ea"/>
            </a:rPr>
            <a:t>／台・</a:t>
          </a:r>
          <a:r>
            <a:rPr lang="en-US" altLang="ja-JP" sz="1200">
              <a:latin typeface="+mn-ea"/>
              <a:ea typeface="+mn-ea"/>
            </a:rPr>
            <a:t>km</a:t>
          </a:r>
          <a:r>
            <a:rPr lang="ja-JP" altLang="en-US" sz="1200">
              <a:latin typeface="+mn-ea"/>
              <a:ea typeface="+mn-ea"/>
            </a:rPr>
            <a:t>）</a:t>
          </a:r>
        </a:p>
      </cdr:txBody>
    </cdr:sp>
  </cdr:relSizeAnchor>
  <cdr:relSizeAnchor xmlns:cdr="http://schemas.openxmlformats.org/drawingml/2006/chartDrawing">
    <cdr:from>
      <cdr:x>0.79711</cdr:x>
      <cdr:y>0.85877</cdr:y>
    </cdr:from>
    <cdr:to>
      <cdr:x>0.99842</cdr:x>
      <cdr:y>0.95012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790857" y="3280105"/>
          <a:ext cx="1209894" cy="348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ja-JP" altLang="en-US" sz="1200"/>
            <a:t>（</a:t>
          </a:r>
          <a:r>
            <a:rPr lang="en-US" altLang="ja-JP" sz="1200"/>
            <a:t>km</a:t>
          </a:r>
          <a:r>
            <a:rPr lang="ja-JP" altLang="en-US" sz="1200"/>
            <a:t>／</a:t>
          </a:r>
          <a:r>
            <a:rPr lang="en-US" altLang="ja-JP" sz="1200"/>
            <a:t>h</a:t>
          </a:r>
          <a:r>
            <a:rPr lang="ja-JP" altLang="en-US" sz="1200"/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8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2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60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5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6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2148330-19CA-442F-8CA1-3D3D5A242D7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83568" y="21749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平成</a:t>
            </a:r>
            <a:r>
              <a:rPr lang="en-US" altLang="ja-JP" sz="3600" dirty="0"/>
              <a:t>30</a:t>
            </a:r>
            <a:r>
              <a:rPr lang="ja-JP" altLang="en-US" sz="3600" dirty="0" smtClean="0"/>
              <a:t>年度における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自動車排出窒素酸化物等の排出量の推計について</a:t>
            </a:r>
            <a:endParaRPr lang="ja-JP" altLang="en-US" sz="3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資料２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②旅行速度：算定</a:t>
            </a:r>
            <a:r>
              <a:rPr lang="ja-JP" altLang="en-US" sz="2400" dirty="0" smtClean="0">
                <a:latin typeface="+mn-ea"/>
              </a:rPr>
              <a:t>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423974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pic>
        <p:nvPicPr>
          <p:cNvPr id="5123" name="Picture 3" descr="旅行速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88" y="839933"/>
            <a:ext cx="2376000" cy="15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08720"/>
            <a:ext cx="4185952" cy="851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②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旅行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速度（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km/h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道路を走行する自動車の平均速度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290967" y="6207821"/>
            <a:ext cx="7124841" cy="5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（住宅街</a:t>
            </a:r>
            <a:r>
              <a:rPr lang="ja-JP" altLang="en-US" sz="1400" kern="100" dirty="0">
                <a:latin typeface="+mn-ea"/>
                <a:cs typeface="Times New Roman"/>
              </a:rPr>
              <a:t>の生活道路</a:t>
            </a:r>
            <a:r>
              <a:rPr lang="ja-JP" altLang="en-US" sz="1400" kern="100" dirty="0" smtClean="0">
                <a:latin typeface="+mn-ea"/>
                <a:cs typeface="Times New Roman"/>
              </a:rPr>
              <a:t>など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）の旅行速度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79403" y="2690252"/>
            <a:ext cx="8713077" cy="3619068"/>
            <a:chOff x="2229" y="2797"/>
            <a:chExt cx="9234" cy="3835"/>
          </a:xfrm>
        </p:grpSpPr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7457" y="3713"/>
              <a:ext cx="4006" cy="19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715963" lvl="0" indent="-7159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    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　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時間混雑度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（時間別乗用車換算交通量</a:t>
              </a:r>
              <a:r>
                <a:rPr lang="en-US" altLang="ja-JP" sz="1600" dirty="0" smtClean="0">
                  <a:latin typeface="+mn-ea"/>
                  <a:cs typeface="Times New Roman" pitchFamily="18" charset="0"/>
                </a:rPr>
                <a:t>÷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乗用車換算</a:t>
              </a:r>
              <a:r>
                <a:rPr lang="ja-JP" altLang="en-US" sz="1600" dirty="0">
                  <a:latin typeface="+mn-ea"/>
                  <a:cs typeface="Times New Roman" pitchFamily="18" charset="0"/>
                </a:rPr>
                <a:t>交通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容量</a:t>
              </a:r>
              <a:r>
                <a:rPr lang="en-US" altLang="ja-JP" sz="1600" dirty="0">
                  <a:latin typeface="+mn-ea"/>
                </a:rPr>
                <a:t>* </a:t>
              </a:r>
              <a:r>
                <a:rPr lang="ja-JP" altLang="en-US" sz="1600" dirty="0" smtClean="0">
                  <a:latin typeface="+mn-ea"/>
                  <a:cs typeface="Times New Roman" pitchFamily="18" charset="0"/>
                </a:rPr>
                <a:t>）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規制速度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混雑時旅行速度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 …</a:t>
              </a: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区間毎の最大混雑度</a:t>
              </a: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" y="2797"/>
              <a:ext cx="4204" cy="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229" y="3912"/>
              <a:ext cx="420" cy="12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74295" tIns="8890" rIns="74295" bIns="88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旅行速度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3388" y="2797"/>
              <a:ext cx="5096" cy="2955"/>
              <a:chOff x="3769" y="5522"/>
              <a:chExt cx="5096" cy="2955"/>
            </a:xfrm>
          </p:grpSpPr>
          <p:sp>
            <p:nvSpPr>
              <p:cNvPr id="46" name="AutoShape 19"/>
              <p:cNvSpPr>
                <a:spLocks noChangeShapeType="1"/>
              </p:cNvSpPr>
              <p:nvPr/>
            </p:nvSpPr>
            <p:spPr bwMode="auto">
              <a:xfrm flipV="1">
                <a:off x="3769" y="5522"/>
                <a:ext cx="0" cy="29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7" name="AutoShape 18"/>
              <p:cNvSpPr>
                <a:spLocks noChangeShapeType="1"/>
              </p:cNvSpPr>
              <p:nvPr/>
            </p:nvSpPr>
            <p:spPr bwMode="auto">
              <a:xfrm>
                <a:off x="3769" y="8477"/>
                <a:ext cx="50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8" name="AutoShape 17"/>
              <p:cNvSpPr>
                <a:spLocks noChangeShapeType="1"/>
              </p:cNvSpPr>
              <p:nvPr/>
            </p:nvSpPr>
            <p:spPr bwMode="auto">
              <a:xfrm>
                <a:off x="3769" y="6111"/>
                <a:ext cx="16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49" name="AutoShape 16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2292" cy="1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0" name="AutoShape 15"/>
              <p:cNvSpPr>
                <a:spLocks noChangeShapeType="1"/>
              </p:cNvSpPr>
              <p:nvPr/>
            </p:nvSpPr>
            <p:spPr bwMode="auto">
              <a:xfrm>
                <a:off x="5434" y="6111"/>
                <a:ext cx="0" cy="23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1" name="AutoShape 14"/>
              <p:cNvSpPr>
                <a:spLocks noChangeShapeType="1"/>
              </p:cNvSpPr>
              <p:nvPr/>
            </p:nvSpPr>
            <p:spPr bwMode="auto">
              <a:xfrm>
                <a:off x="7726" y="7663"/>
                <a:ext cx="0" cy="8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2" name="AutoShape 13"/>
              <p:cNvSpPr>
                <a:spLocks noChangeShapeType="1"/>
              </p:cNvSpPr>
              <p:nvPr/>
            </p:nvSpPr>
            <p:spPr bwMode="auto">
              <a:xfrm>
                <a:off x="3769" y="7663"/>
                <a:ext cx="395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3" name="AutoShape 12"/>
              <p:cNvSpPr>
                <a:spLocks noChangeShapeType="1"/>
              </p:cNvSpPr>
              <p:nvPr/>
            </p:nvSpPr>
            <p:spPr bwMode="auto">
              <a:xfrm flipV="1">
                <a:off x="6298" y="6687"/>
                <a:ext cx="0" cy="17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  <p:sp>
            <p:nvSpPr>
              <p:cNvPr id="54" name="AutoShape 11"/>
              <p:cNvSpPr>
                <a:spLocks noChangeShapeType="1"/>
              </p:cNvSpPr>
              <p:nvPr/>
            </p:nvSpPr>
            <p:spPr bwMode="auto">
              <a:xfrm flipH="1">
                <a:off x="3769" y="6687"/>
                <a:ext cx="25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</a:endParaRPr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016" y="5865"/>
              <a:ext cx="87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Xmax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707" y="5865"/>
              <a:ext cx="436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X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7" y="5865"/>
              <a:ext cx="634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0.5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624" y="3184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Vmax</a:t>
              </a:r>
              <a:endPara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2653" y="4742"/>
              <a:ext cx="85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Vmin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011" y="3783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V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3193" y="5837"/>
              <a:ext cx="401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0</a:t>
              </a: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844" y="6231"/>
              <a:ext cx="1659" cy="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時間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ea"/>
                  <a:cs typeface="Times New Roman" pitchFamily="18" charset="0"/>
                </a:rPr>
                <a:t>混雑度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endParaRPr>
            </a:p>
          </p:txBody>
        </p:sp>
      </p:grp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0" name="テキスト ボックス 2"/>
          <p:cNvSpPr txBox="1">
            <a:spLocks noChangeArrowheads="1"/>
          </p:cNvSpPr>
          <p:nvPr/>
        </p:nvSpPr>
        <p:spPr bwMode="auto">
          <a:xfrm>
            <a:off x="6039430" y="5661248"/>
            <a:ext cx="299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en-US" altLang="ja-JP" sz="1400" dirty="0" smtClean="0">
                <a:latin typeface="+mn-ea"/>
              </a:rPr>
              <a:t>* </a:t>
            </a:r>
            <a:r>
              <a:rPr lang="ja-JP" altLang="en-US" sz="1400" dirty="0" smtClean="0">
                <a:latin typeface="+mn-ea"/>
              </a:rPr>
              <a:t>交通容量：</a:t>
            </a:r>
            <a:r>
              <a:rPr lang="ja-JP" altLang="ja-JP" sz="1400" dirty="0" smtClean="0">
                <a:latin typeface="+mn-ea"/>
              </a:rPr>
              <a:t>ある</a:t>
            </a:r>
            <a:r>
              <a:rPr lang="ja-JP" altLang="ja-JP" sz="1400" dirty="0">
                <a:latin typeface="+mn-ea"/>
              </a:rPr>
              <a:t>道路の断面を、一定の時間に通過できる</a:t>
            </a:r>
            <a:r>
              <a:rPr lang="ja-JP" altLang="ja-JP" sz="1400" dirty="0" smtClean="0">
                <a:latin typeface="+mn-ea"/>
              </a:rPr>
              <a:t>最大</a:t>
            </a:r>
            <a:r>
              <a:rPr lang="ja-JP" altLang="en-US" sz="1400" dirty="0" smtClean="0">
                <a:latin typeface="+mn-ea"/>
              </a:rPr>
              <a:t>交通量</a:t>
            </a:r>
            <a:endParaRPr lang="ja-JP" altLang="ja-JP" sz="1400" dirty="0">
              <a:latin typeface="+mn-ea"/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539552" y="1726136"/>
            <a:ext cx="3744747" cy="76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360" tIns="8890" rIns="9360" bIns="8890" numCol="1" anchor="ctr" anchorCtr="0" compatLnSpc="1">
            <a:prstTxWarp prst="textNoShape">
              <a:avLst/>
            </a:prstTxWarp>
          </a:bodyPr>
          <a:lstStyle/>
          <a:p>
            <a:pPr marL="8890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各路線区間ごとの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時間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混雑度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から時間別旅行速度を算定</a:t>
            </a:r>
            <a:endParaRPr kumimoji="1" lang="ja-JP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66" y="1853476"/>
            <a:ext cx="7210835" cy="423966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82666" y="121292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/>
              <a:t>平均旅行速度の推移〔対策地域〕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6947" y="944689"/>
            <a:ext cx="8289021" cy="475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年度と比べて上昇。平成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年度と比べて４％上昇。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59127" y="5430583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7566" y="1782033"/>
            <a:ext cx="53786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平均旅行</a:t>
            </a:r>
            <a:r>
              <a:rPr lang="ja-JP" altLang="en-US" u="sng" dirty="0">
                <a:latin typeface="ＭＳ ゴシック" pitchFamily="49" charset="-128"/>
                <a:ea typeface="ＭＳ ゴシック" pitchFamily="49" charset="-128"/>
              </a:rPr>
              <a:t>速度（対策</a:t>
            </a:r>
            <a:r>
              <a:rPr lang="ja-JP" altLang="en-US" u="sng" dirty="0" smtClean="0">
                <a:latin typeface="ＭＳ ゴシック" pitchFamily="49" charset="-128"/>
                <a:ea typeface="ＭＳ ゴシック" pitchFamily="49" charset="-128"/>
              </a:rPr>
              <a:t>地域、全幹線道路）の推移</a:t>
            </a:r>
            <a:endParaRPr kumimoji="1" lang="ja-JP" altLang="en-US" u="sng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14653" y="6040293"/>
            <a:ext cx="729401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年度の旅行速度算定には、平成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4210974" y="4036085"/>
            <a:ext cx="3096344" cy="1095421"/>
          </a:xfrm>
          <a:prstGeom prst="wedgeRectCallout">
            <a:avLst>
              <a:gd name="adj1" fmla="val -10269"/>
              <a:gd name="adj2" fmla="val -1074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b="1" dirty="0" smtClean="0"/>
              <a:t>H27</a:t>
            </a:r>
            <a:r>
              <a:rPr kumimoji="1" lang="ja-JP" altLang="en-US" sz="1400" b="1" dirty="0" smtClean="0"/>
              <a:t>→</a:t>
            </a:r>
            <a:r>
              <a:rPr kumimoji="1" lang="en-US" altLang="ja-JP" sz="1400" b="1" dirty="0" smtClean="0"/>
              <a:t>H28</a:t>
            </a:r>
            <a:r>
              <a:rPr kumimoji="1" lang="ja-JP" altLang="en-US" sz="1400" b="1" dirty="0" smtClean="0"/>
              <a:t>では旅行速度減少</a:t>
            </a:r>
            <a:endParaRPr kumimoji="1" lang="en-US" altLang="ja-JP" sz="1400" b="1" dirty="0" smtClean="0"/>
          </a:p>
          <a:p>
            <a:r>
              <a:rPr kumimoji="1" lang="ja-JP" altLang="en-US" sz="1400" dirty="0" smtClean="0"/>
              <a:t>　交通センサスデータの違い、混雑度への影響が大きい</a:t>
            </a:r>
            <a:r>
              <a:rPr lang="ja-JP" altLang="en-US" sz="1400" dirty="0" smtClean="0"/>
              <a:t>大型系貨物</a:t>
            </a:r>
            <a:r>
              <a:rPr kumimoji="1" lang="ja-JP" altLang="en-US" sz="1400" dirty="0" smtClean="0"/>
              <a:t>の増加が原因と考えられる。</a:t>
            </a:r>
            <a:endParaRPr kumimoji="1" lang="ja-JP" altLang="en-US" sz="14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8172400" y="2589560"/>
            <a:ext cx="0" cy="79208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84150" y="2049246"/>
            <a:ext cx="453970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プラス効果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7192663" y="5714938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6578063" y="5714938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5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排出係数と旅行速度の関係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08740" y="908720"/>
            <a:ext cx="5112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旅行速度が遅いと排出係数は大きくなる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8740" y="1772816"/>
            <a:ext cx="53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普通貨物車の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ja-JP" altLang="en-US" u="sng" dirty="0" err="1" smtClean="0">
                <a:latin typeface="+mn-ea"/>
              </a:rPr>
              <a:t>ｘ</a:t>
            </a:r>
            <a:r>
              <a:rPr lang="ja-JP" altLang="en-US" u="sng" dirty="0" smtClean="0">
                <a:latin typeface="+mn-ea"/>
              </a:rPr>
              <a:t>排出係数（平成</a:t>
            </a:r>
            <a:r>
              <a:rPr lang="en-US" altLang="ja-JP" u="sng" dirty="0">
                <a:latin typeface="+mn-ea"/>
              </a:rPr>
              <a:t>30</a:t>
            </a:r>
            <a:r>
              <a:rPr lang="ja-JP" altLang="en-US" u="sng" dirty="0" smtClean="0">
                <a:latin typeface="+mn-ea"/>
              </a:rPr>
              <a:t>年度・大阪府内）</a:t>
            </a:r>
            <a:endParaRPr lang="en-US" altLang="ja-JP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39958" y="6144941"/>
            <a:ext cx="26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旅行速度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0517" y="2996952"/>
            <a:ext cx="543739" cy="18002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排出係数</a:t>
            </a:r>
            <a:endParaRPr lang="en-US" altLang="ja-JP" sz="2400" dirty="0" smtClean="0">
              <a:latin typeface="+mn-ea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97875"/>
              </p:ext>
            </p:extLst>
          </p:nvPr>
        </p:nvGraphicFramePr>
        <p:xfrm>
          <a:off x="1333940" y="2209510"/>
          <a:ext cx="6334403" cy="386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2"/>
          <p:cNvSpPr txBox="1">
            <a:spLocks noChangeArrowheads="1"/>
          </p:cNvSpPr>
          <p:nvPr/>
        </p:nvSpPr>
        <p:spPr bwMode="auto">
          <a:xfrm>
            <a:off x="237693" y="2516517"/>
            <a:ext cx="1764000" cy="226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　交通量（</a:t>
            </a:r>
            <a:r>
              <a:rPr lang="en-US" altLang="ja-JP" sz="1600" b="1" dirty="0" smtClean="0">
                <a:latin typeface="+mn-ea"/>
                <a:cs typeface="ＭＳ Ｐゴシック" pitchFamily="50" charset="-128"/>
              </a:rPr>
              <a:t>H27</a:t>
            </a:r>
            <a:r>
              <a:rPr lang="ja-JP" altLang="en-US" sz="1600" b="1" dirty="0" smtClean="0">
                <a:latin typeface="+mn-ea"/>
                <a:cs typeface="ＭＳ Ｐゴシック" pitchFamily="50" charset="-128"/>
              </a:rPr>
              <a:t>）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27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区間別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車種別］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［平日休日別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時刻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③自動車走行量：算定方法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0"/>
            <a:ext cx="52159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5122" name="Picture 2" descr="自動車走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7232"/>
            <a:ext cx="2376000" cy="17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0152" y="980728"/>
            <a:ext cx="4311848" cy="1152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③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自動車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走行量（台･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何台の自動車が何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走ったか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88900" lvl="1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区間別交通量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×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区間別道路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延長）</a:t>
            </a:r>
            <a:endParaRPr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327165" y="4149080"/>
            <a:ext cx="158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ja-JP" sz="1400" b="1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b="1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sz="1400" b="1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b="1" kern="100" dirty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400" b="1" kern="100" dirty="0">
                <a:effectLst/>
                <a:latin typeface="+mn-ea"/>
                <a:cs typeface="Times New Roman"/>
              </a:rPr>
              <a:t>道路交通センサス</a:t>
            </a:r>
          </a:p>
        </p:txBody>
      </p:sp>
      <p:sp>
        <p:nvSpPr>
          <p:cNvPr id="44" name="AutoShape 76"/>
          <p:cNvSpPr>
            <a:spLocks noChangeArrowheads="1"/>
          </p:cNvSpPr>
          <p:nvPr/>
        </p:nvSpPr>
        <p:spPr bwMode="auto">
          <a:xfrm>
            <a:off x="179720" y="4869160"/>
            <a:ext cx="1872000" cy="728764"/>
          </a:xfrm>
          <a:prstGeom prst="wedgeRoundRectCallout">
            <a:avLst>
              <a:gd name="adj1" fmla="val -16286"/>
              <a:gd name="adj2" fmla="val -88936"/>
              <a:gd name="adj3" fmla="val 16667"/>
            </a:avLst>
          </a:prstGeom>
          <a:solidFill>
            <a:srgbClr val="FFFFFF"/>
          </a:solidFill>
          <a:ln w="6350" cap="rnd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5040" tIns="6120" rIns="5040" bIns="612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・基本調査区間</a:t>
            </a:r>
          </a:p>
          <a:p>
            <a:pPr indent="1143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 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約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3</a:t>
            </a:r>
            <a:r>
              <a:rPr lang="en-US" sz="1400" kern="100" dirty="0" smtClean="0">
                <a:effectLst/>
                <a:latin typeface="+mn-ea"/>
                <a:cs typeface="Times New Roman"/>
              </a:rPr>
              <a:t>,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200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区間</a:t>
            </a:r>
            <a:r>
              <a:rPr lang="ja-JP" sz="1400" kern="100" dirty="0">
                <a:effectLst/>
                <a:latin typeface="+mn-ea"/>
                <a:cs typeface="Times New Roman"/>
              </a:rPr>
              <a:t>収録</a:t>
            </a:r>
          </a:p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5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年に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1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回</a:t>
            </a:r>
            <a:r>
              <a:rPr lang="ja-JP" sz="1400" kern="100" dirty="0">
                <a:effectLst/>
                <a:latin typeface="+mn-ea"/>
                <a:cs typeface="Times New Roman"/>
              </a:rPr>
              <a:t>程度調査</a:t>
            </a: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5868144" y="4058942"/>
            <a:ext cx="1440160" cy="504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区間別道路延長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2014324" y="3598430"/>
            <a:ext cx="554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3"/>
          <p:cNvSpPr>
            <a:spLocks noChangeShapeType="1"/>
          </p:cNvSpPr>
          <p:nvPr/>
        </p:nvSpPr>
        <p:spPr bwMode="auto">
          <a:xfrm flipV="1">
            <a:off x="3063853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4283968" y="2501280"/>
            <a:ext cx="1440000" cy="2268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ja-JP" sz="1600" b="1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H30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>
                <a:latin typeface="+mn-ea"/>
                <a:cs typeface="Times New Roman"/>
              </a:rPr>
              <a:t>30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車種別］</a:t>
            </a:r>
            <a:endParaRPr lang="en-US" altLang="ja-JP" sz="1600" dirty="0"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+mn-ea"/>
                <a:cs typeface="Times New Roman" pitchFamily="18" charset="0"/>
              </a:rPr>
              <a:t>［平日休日別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時刻別</a:t>
            </a:r>
            <a:r>
              <a:rPr lang="en-US" altLang="ja-JP" sz="1600" dirty="0" smtClean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</p:txBody>
      </p:sp>
      <p:sp>
        <p:nvSpPr>
          <p:cNvPr id="55" name="AutoShape 3"/>
          <p:cNvSpPr>
            <a:spLocks noChangeShapeType="1"/>
          </p:cNvSpPr>
          <p:nvPr/>
        </p:nvSpPr>
        <p:spPr bwMode="auto">
          <a:xfrm flipV="1">
            <a:off x="6588224" y="3598430"/>
            <a:ext cx="0" cy="50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56" name="テキスト ボックス 2"/>
          <p:cNvSpPr txBox="1">
            <a:spLocks noChangeArrowheads="1"/>
          </p:cNvSpPr>
          <p:nvPr/>
        </p:nvSpPr>
        <p:spPr bwMode="auto">
          <a:xfrm>
            <a:off x="7596488" y="2501280"/>
            <a:ext cx="1368000" cy="2268000"/>
          </a:xfrm>
          <a:prstGeom prst="rect">
            <a:avLst/>
          </a:prstGeom>
          <a:solidFill>
            <a:srgbClr val="FFFF99"/>
          </a:solidFill>
          <a:ln w="19050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ja-JP" altLang="en-US" sz="1600" b="1" kern="100" dirty="0" smtClean="0">
                <a:latin typeface="+mn-ea"/>
                <a:cs typeface="Times New Roman"/>
              </a:rPr>
              <a:t>走行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量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b="1" kern="100" dirty="0" smtClean="0">
                <a:latin typeface="+mn-ea"/>
                <a:cs typeface="Times New Roman"/>
              </a:rPr>
              <a:t>H30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）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600" kern="100" dirty="0">
                <a:latin typeface="+mn-ea"/>
                <a:cs typeface="Times New Roman"/>
              </a:rPr>
              <a:t>30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年度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区間別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]</a:t>
            </a:r>
            <a:endParaRPr lang="en-US" altLang="ja-JP" sz="1600" dirty="0">
              <a:latin typeface="+mn-ea"/>
              <a:cs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latin typeface="+mn-ea"/>
                <a:cs typeface="Times New Roman" pitchFamily="18" charset="0"/>
              </a:rPr>
              <a:t>[8</a:t>
            </a:r>
            <a:r>
              <a:rPr lang="ja-JP" altLang="en-US" sz="1600" dirty="0">
                <a:latin typeface="+mn-ea"/>
                <a:cs typeface="Times New Roman" pitchFamily="18" charset="0"/>
              </a:rPr>
              <a:t>車種別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］</a:t>
            </a:r>
            <a:endParaRPr lang="en-US" altLang="ja-JP" sz="1600" dirty="0">
              <a:latin typeface="+mn-ea"/>
              <a:cs typeface="Times New Roman" pitchFamily="18" charset="0"/>
            </a:endParaRPr>
          </a:p>
        </p:txBody>
      </p:sp>
      <p:sp>
        <p:nvSpPr>
          <p:cNvPr id="51" name="テキスト ボックス 2"/>
          <p:cNvSpPr txBox="1">
            <a:spLocks noChangeArrowheads="1"/>
          </p:cNvSpPr>
          <p:nvPr/>
        </p:nvSpPr>
        <p:spPr bwMode="auto">
          <a:xfrm>
            <a:off x="2116666" y="4013448"/>
            <a:ext cx="2052000" cy="144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altLang="en-US" sz="1400" kern="100" dirty="0">
                <a:latin typeface="+mn-ea"/>
                <a:cs typeface="Times New Roman"/>
              </a:rPr>
              <a:t>８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車種への配分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・車種構成比率の補正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87313" indent="-87313"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・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高速道路、一般道路の交通量伸び率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</a:t>
            </a:r>
            <a:r>
              <a:rPr lang="ja-JP" altLang="en-US" sz="1400" kern="100" dirty="0" smtClean="0">
                <a:latin typeface="+mn-ea"/>
                <a:cs typeface="Times New Roman"/>
              </a:rPr>
              <a:t>トラフィックカウンターの通過車両台数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から算出）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09701" y="5589240"/>
            <a:ext cx="7970787" cy="7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※細街路</a:t>
            </a:r>
            <a:r>
              <a:rPr lang="ja-JP" altLang="en-US" sz="1400" kern="100" dirty="0">
                <a:latin typeface="+mn-ea"/>
                <a:cs typeface="Times New Roman"/>
              </a:rPr>
              <a:t>（道路交通センサスの対象となる幹線道路以外の道路（住宅街の生活道路など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）の走行量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については別途調査データにより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算定</a:t>
            </a:r>
            <a:endParaRPr lang="ja-JP" sz="14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279400" y="627900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9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9" y="1692746"/>
            <a:ext cx="8628571" cy="416297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年間走行量の推移〔対策地域〕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026" y="706993"/>
            <a:ext cx="8332942" cy="773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５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％減少。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前年度より１％弱減少。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（走行量は増減しながら、長期的には減少傾向）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590804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（注）</a:t>
            </a:r>
            <a:r>
              <a:rPr lang="ja-JP" altLang="ja-JP" sz="1400" dirty="0" smtClean="0"/>
              <a:t>四捨五入</a:t>
            </a:r>
            <a:r>
              <a:rPr lang="ja-JP" altLang="ja-JP" sz="1400" dirty="0"/>
              <a:t>の関係で車種別</a:t>
            </a:r>
            <a:r>
              <a:rPr lang="ja-JP" altLang="ja-JP" sz="1400" dirty="0" smtClean="0"/>
              <a:t>の</a:t>
            </a:r>
            <a:r>
              <a:rPr lang="ja-JP" altLang="en-US" sz="1400" dirty="0" smtClean="0"/>
              <a:t>合計値</a:t>
            </a:r>
            <a:r>
              <a:rPr lang="ja-JP" altLang="ja-JP" sz="1400" dirty="0" smtClean="0"/>
              <a:t>と</a:t>
            </a:r>
            <a:r>
              <a:rPr lang="ja-JP" altLang="en-US" sz="1400" dirty="0" smtClean="0"/>
              <a:t>全車種の</a:t>
            </a:r>
            <a:r>
              <a:rPr lang="ja-JP" altLang="ja-JP" sz="1400" dirty="0" smtClean="0"/>
              <a:t>合計値</a:t>
            </a:r>
            <a:r>
              <a:rPr lang="ja-JP" altLang="ja-JP" sz="1400" dirty="0"/>
              <a:t>が一致しない場合がある。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23528" y="6206467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8160928" y="523854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39518" y="5263178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7288261" y="2227778"/>
            <a:ext cx="6350" cy="3665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206004" y="5466432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7831237" y="5481421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目標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506918" y="2069520"/>
            <a:ext cx="8747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5493397" y="1692746"/>
            <a:ext cx="11402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H27</a:t>
            </a:r>
            <a:r>
              <a:rPr lang="ja-JP" altLang="en-US" sz="1400" b="1" spc="-11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366669" y="2069520"/>
            <a:ext cx="8747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211960" y="1692746"/>
            <a:ext cx="118411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144000" indent="-144000"/>
            <a:r>
              <a:rPr lang="ja-JP" altLang="en-US" sz="1400" spc="-12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H22</a:t>
            </a:r>
            <a:r>
              <a:rPr lang="ja-JP" altLang="en-US" sz="1400" b="1" spc="-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センサス</a:t>
            </a:r>
            <a:endParaRPr lang="ja-JP" altLang="ja-JP" sz="1400" b="1" spc="-11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5411517" y="1709480"/>
            <a:ext cx="0" cy="302402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9915"/>
              </p:ext>
            </p:extLst>
          </p:nvPr>
        </p:nvGraphicFramePr>
        <p:xfrm>
          <a:off x="125675" y="1381836"/>
          <a:ext cx="8885166" cy="510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1631342902"/>
                    </a:ext>
                  </a:extLst>
                </a:gridCol>
                <a:gridCol w="605658">
                  <a:extLst>
                    <a:ext uri="{9D8B030D-6E8A-4147-A177-3AD203B41FA5}">
                      <a16:colId xmlns:a16="http://schemas.microsoft.com/office/drawing/2014/main" val="2388481347"/>
                    </a:ext>
                  </a:extLst>
                </a:gridCol>
                <a:gridCol w="7069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85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0258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車種</a:t>
                      </a:r>
                      <a:endParaRPr lang="ja-JP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H30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H27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 dirty="0" smtClean="0">
                          <a:effectLst/>
                        </a:rPr>
                        <a:t>（指標値）</a:t>
                      </a:r>
                      <a:endParaRPr lang="ja-JP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</a:rPr>
                        <a:t>R2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 dirty="0" smtClean="0">
                          <a:effectLst/>
                        </a:rPr>
                        <a:t>（指標値）</a:t>
                      </a: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乗用系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3,180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4,228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乗用車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15,910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15,430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14,840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14,410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14,170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14,010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13,870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13,590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13,520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15,350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15,270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バス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420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446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300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300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小型貨物系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軽貨物車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2,320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2,320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2,450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2,570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2,580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2,560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2,550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2,590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2,431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2,290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2,260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400" u="none" strike="noStrike" spc="-150" dirty="0" smtClean="0">
                          <a:effectLst/>
                        </a:rPr>
                        <a:t>小型</a:t>
                      </a:r>
                      <a:r>
                        <a:rPr lang="ja-JP" altLang="en-US" sz="1400" u="none" strike="noStrike" spc="-150" dirty="0">
                          <a:effectLst/>
                        </a:rPr>
                        <a:t>貨物車</a:t>
                      </a:r>
                      <a:endParaRPr lang="ja-JP" alt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1,260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1,060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1,037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1,230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貨</a:t>
                      </a:r>
                      <a:r>
                        <a:rPr lang="ja-JP" altLang="en-US" sz="1600" u="none" strike="noStrike" dirty="0">
                          <a:effectLst/>
                        </a:rPr>
                        <a:t>客車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1,680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1,700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1,660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1,699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1,830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1,800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大型貨物系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400" u="none" strike="noStrike" spc="-150" dirty="0" smtClean="0">
                          <a:effectLst/>
                        </a:rPr>
                        <a:t>普通</a:t>
                      </a:r>
                      <a:r>
                        <a:rPr lang="ja-JP" altLang="en-US" sz="1400" u="none" strike="noStrike" spc="-150" dirty="0">
                          <a:effectLst/>
                        </a:rPr>
                        <a:t>貨物車</a:t>
                      </a:r>
                      <a:endParaRPr lang="ja-JP" alt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2,850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2,780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2,770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2,670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2,630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2,751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2,740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424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vert="eaVert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ja-JP" altLang="en-US" sz="1600" u="none" strike="noStrike" dirty="0" smtClean="0">
                          <a:effectLst/>
                        </a:rPr>
                        <a:t> </a:t>
                      </a:r>
                      <a:r>
                        <a:rPr lang="ja-JP" altLang="en-US" sz="1400" u="none" strike="noStrike" dirty="0" smtClean="0">
                          <a:effectLst/>
                        </a:rPr>
                        <a:t>特種</a:t>
                      </a:r>
                      <a:r>
                        <a:rPr lang="en-US" altLang="ja-JP" sz="1400" u="none" strike="noStrike" dirty="0">
                          <a:effectLst/>
                        </a:rPr>
                        <a:t>(</a:t>
                      </a:r>
                      <a:r>
                        <a:rPr lang="ja-JP" altLang="en-US" sz="1400" u="none" strike="noStrike" dirty="0">
                          <a:effectLst/>
                        </a:rPr>
                        <a:t>殊</a:t>
                      </a:r>
                      <a:r>
                        <a:rPr lang="en-US" altLang="ja-JP" sz="1400" u="none" strike="noStrike" dirty="0">
                          <a:effectLst/>
                        </a:rPr>
                        <a:t>)</a:t>
                      </a:r>
                      <a:r>
                        <a:rPr lang="ja-JP" altLang="en-US" sz="1400" u="none" strike="noStrike" dirty="0">
                          <a:effectLst/>
                        </a:rPr>
                        <a:t>車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930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>
                          <a:effectLst/>
                        </a:rPr>
                        <a:t>910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860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1,040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1,110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977 </a:t>
                      </a:r>
                      <a:endParaRPr lang="en-US" altLang="ja-JP" sz="1600" b="1" i="1" u="none" strike="noStrike" dirty="0">
                        <a:solidFill>
                          <a:srgbClr val="FF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900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424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ja-JP" altLang="en-US" sz="1600" b="0" u="none" strike="noStrike" dirty="0">
                          <a:effectLst/>
                        </a:rPr>
                        <a:t>合計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28,620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27,950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27,800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27,660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27,420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27,460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27,390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27,089 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27,750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600" u="none" strike="noStrike" dirty="0">
                          <a:effectLst/>
                        </a:rPr>
                        <a:t>27,560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348" marR="7348" marT="73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46154" y="12129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/>
              <a:t>年間走行量の推移〔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８車種別・</a:t>
            </a:r>
            <a:r>
              <a:rPr lang="ja-JP" altLang="ja-JP" sz="2400" dirty="0" smtClean="0"/>
              <a:t>対策地域〕</a:t>
            </a:r>
            <a:r>
              <a:rPr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79" y="686324"/>
            <a:ext cx="94669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・合計では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年度と比べて減少。一方、軽乗用、軽貨物車、バス、特種（殊）車が増加。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・来阪外国人旅行者数の増加、宅配便数の増加などの要因が考えられる。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2779" y="6483140"/>
            <a:ext cx="5855365" cy="3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just"/>
            <a:r>
              <a:rPr lang="en-US" altLang="ja-JP" sz="1400" kern="100" dirty="0" smtClean="0">
                <a:latin typeface="+mn-ea"/>
                <a:cs typeface="Times New Roman"/>
              </a:rPr>
              <a:t>※</a:t>
            </a:r>
            <a:r>
              <a:rPr lang="ja-JP" altLang="en-US" sz="1400" kern="100" dirty="0">
                <a:latin typeface="+mn-ea"/>
                <a:cs typeface="Times New Roman"/>
              </a:rPr>
              <a:t>斜</a:t>
            </a:r>
            <a:r>
              <a:rPr lang="ja-JP" altLang="en-US" sz="1400" kern="100" dirty="0" smtClean="0">
                <a:latin typeface="+mn-ea"/>
                <a:cs typeface="Times New Roman"/>
              </a:rPr>
              <a:t>字（赤字）は</a:t>
            </a:r>
            <a:r>
              <a:rPr lang="ja-JP" altLang="en-US" sz="1400" kern="100" dirty="0"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21</a:t>
            </a:r>
            <a:r>
              <a:rPr lang="ja-JP" altLang="en-US" sz="1400" kern="100" dirty="0">
                <a:latin typeface="+mn-ea"/>
                <a:cs typeface="Times New Roman"/>
              </a:rPr>
              <a:t>年度より走行量が増加した車種</a:t>
            </a:r>
            <a:r>
              <a:rPr lang="ja-JP" altLang="en-US" sz="1400" kern="100" dirty="0" smtClean="0">
                <a:latin typeface="+mn-ea"/>
                <a:cs typeface="Times New Roman"/>
              </a:rPr>
              <a:t>。</a:t>
            </a:r>
            <a:endParaRPr lang="en-US" altLang="ja-JP" sz="1400" kern="100" dirty="0">
              <a:latin typeface="+mn-ea"/>
              <a:cs typeface="Times New Roman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629309" y="1103190"/>
            <a:ext cx="151216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100" kern="100" dirty="0" smtClean="0">
                <a:effectLst/>
                <a:latin typeface="+mn-ea"/>
                <a:cs typeface="Times New Roman"/>
              </a:rPr>
              <a:t>百万</a:t>
            </a:r>
            <a:r>
              <a:rPr lang="ja-JP" altLang="en-US" sz="1100" kern="100" dirty="0" smtClean="0">
                <a:latin typeface="+mn-ea"/>
                <a:cs typeface="Times New Roman"/>
              </a:rPr>
              <a:t>台キロ</a:t>
            </a:r>
            <a:r>
              <a:rPr lang="en-US" altLang="ja-JP" sz="11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51566" y="92264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特種（殊）車の</a:t>
            </a:r>
            <a:r>
              <a:rPr lang="ja-JP" altLang="ja-JP" sz="2400" dirty="0" smtClean="0"/>
              <a:t>保有台数</a:t>
            </a:r>
            <a:r>
              <a:rPr lang="ja-JP" altLang="en-US" sz="2400" dirty="0" smtClean="0"/>
              <a:t>（大阪府）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33561" y="6453336"/>
            <a:ext cx="674943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584684" y="6461350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/>
              <a:t>諸分類別自動車保有車両数（（一財）自動車検査登録情報協会）をもとに大阪府作成</a:t>
            </a:r>
            <a:endParaRPr lang="ja-JP" altLang="ja-JP" sz="11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95271"/>
              </p:ext>
            </p:extLst>
          </p:nvPr>
        </p:nvGraphicFramePr>
        <p:xfrm>
          <a:off x="163859" y="1377673"/>
          <a:ext cx="8851777" cy="5083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379157405"/>
                    </a:ext>
                  </a:extLst>
                </a:gridCol>
                <a:gridCol w="683488">
                  <a:extLst>
                    <a:ext uri="{9D8B030D-6E8A-4147-A177-3AD203B41FA5}">
                      <a16:colId xmlns:a16="http://schemas.microsoft.com/office/drawing/2014/main" val="1741007168"/>
                    </a:ext>
                  </a:extLst>
                </a:gridCol>
              </a:tblGrid>
              <a:tr h="380816"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effectLst/>
                          <a:latin typeface="+mn-lt"/>
                          <a:ea typeface="+mn-ea"/>
                        </a:rPr>
                        <a:t>H29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H30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6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spc="600" dirty="0">
                          <a:effectLst/>
                          <a:latin typeface="+mn-ea"/>
                          <a:ea typeface="+mn-ea"/>
                        </a:rPr>
                        <a:t>特種車</a:t>
                      </a:r>
                      <a:endParaRPr lang="ja-JP" altLang="en-US" sz="2000" b="1" i="0" u="none" strike="noStrike" spc="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貨物輸送車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冷蔵</a:t>
                      </a:r>
                      <a:r>
                        <a:rPr lang="ja-JP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冷凍車</a:t>
                      </a:r>
                      <a:endParaRPr lang="ja-JP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16,417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16,789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16,953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17,255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17,651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18,047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18,597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19,154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19,878</a:t>
                      </a:r>
                      <a:endParaRPr kumimoji="1" lang="en-US" altLang="ja-JP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塵芥車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4,256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4,355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4,430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4,671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4,778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4,924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5,031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5,198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spc="-150" dirty="0" smtClean="0">
                          <a:effectLst/>
                          <a:latin typeface="+mn-ea"/>
                          <a:ea typeface="+mn-ea"/>
                        </a:rPr>
                        <a:t> ｺﾝｸﾘｰﾄﾐｷｻｰ車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2,391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2,226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2,165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2,135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2,149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2,170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2,206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altLang="en-US" sz="1600" u="none" strike="noStrike" spc="-150" dirty="0" smtClean="0">
                          <a:effectLst/>
                          <a:latin typeface="+mn-ea"/>
                          <a:ea typeface="+mn-ea"/>
                        </a:rPr>
                        <a:t>石油類</a:t>
                      </a:r>
                      <a:r>
                        <a:rPr lang="ja-JP" altLang="en-US" sz="1600" u="none" strike="noStrike" spc="-150" dirty="0">
                          <a:effectLst/>
                          <a:latin typeface="+mn-ea"/>
                          <a:ea typeface="+mn-ea"/>
                        </a:rPr>
                        <a:t>タンク車</a:t>
                      </a:r>
                      <a:endParaRPr lang="ja-JP" altLang="en-US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2,089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2,026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2,030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2,055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2,031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化学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工業車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1,021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1,016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1,035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1,076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+mn-ea"/>
                          <a:ea typeface="+mn-ea"/>
                        </a:rPr>
                        <a:t> その他</a:t>
                      </a:r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用途車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2,502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2,478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2,448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2,452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2,438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2,428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2,382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2,343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28,662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28,809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28,992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29,324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29,936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30,436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31,144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31,827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32,732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非貨物</a:t>
                      </a:r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輸送車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24,417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24,167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24,309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24,623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25,169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25,813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26,363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27,088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28,547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その他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+mn-ea"/>
                          <a:ea typeface="+mn-ea"/>
                        </a:rPr>
                        <a:t>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53,101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52,996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53,319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53,966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55,124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56,268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57,524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58,933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61,295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2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大型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特殊車</a:t>
                      </a:r>
                      <a:r>
                        <a:rPr lang="ja-JP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12,463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12,322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12,207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  <a:latin typeface="+mn-lt"/>
                          <a:ea typeface="+mn-ea"/>
                        </a:rPr>
                        <a:t>12,235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12,247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  <a:latin typeface="+mn-lt"/>
                          <a:ea typeface="+mn-ea"/>
                        </a:rPr>
                        <a:t>12,238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12,262</a:t>
                      </a:r>
                      <a:endParaRPr kumimoji="1" lang="en-US" altLang="ja-JP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2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特種（殊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）車</a:t>
                      </a:r>
                      <a:r>
                        <a:rPr lang="ja-JP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65,564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65,318</a:t>
                      </a:r>
                      <a:endParaRPr lang="en-US" altLang="ja-JP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65,551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66,173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67,359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68,515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69,760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71,171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1" lang="en-US" altLang="ja-JP" sz="1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73,557</a:t>
                      </a:r>
                      <a:endParaRPr kumimoji="1" lang="en-US" altLang="ja-JP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433561" y="1153287"/>
            <a:ext cx="609118" cy="3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1938" indent="-180000" algn="r">
              <a:spcAft>
                <a:spcPts val="0"/>
              </a:spcAft>
            </a:pP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(</a:t>
            </a:r>
            <a:r>
              <a:rPr lang="ja-JP" altLang="en-US" sz="1200" kern="100" dirty="0">
                <a:latin typeface="+mn-ea"/>
                <a:cs typeface="Times New Roman"/>
              </a:rPr>
              <a:t>台</a:t>
            </a:r>
            <a:r>
              <a:rPr lang="en-US" altLang="ja-JP" sz="1200" kern="100" dirty="0" smtClean="0">
                <a:effectLst/>
                <a:latin typeface="+mn-ea"/>
                <a:cs typeface="Times New Roman"/>
              </a:rPr>
              <a:t>)</a:t>
            </a:r>
          </a:p>
          <a:p>
            <a:pPr marL="261938" indent="-180000" algn="r">
              <a:spcAft>
                <a:spcPts val="0"/>
              </a:spcAft>
            </a:pPr>
            <a:endParaRPr lang="en-US" altLang="ja-JP" sz="1200" kern="100" dirty="0">
              <a:latin typeface="+mn-ea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662732"/>
            <a:ext cx="8764115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・平成</a:t>
            </a:r>
            <a:r>
              <a:rPr lang="en-US" altLang="ja-JP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年度は平成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年度と比べて、全体では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12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％増加、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冷蔵冷凍車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％増加</a:t>
            </a:r>
            <a:endParaRPr lang="en-US" altLang="ja-JP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・冷蔵</a:t>
            </a: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冷凍車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の割合（平成</a:t>
            </a:r>
            <a:r>
              <a:rPr lang="en-US" altLang="ja-JP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年度）は、全体の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27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7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05" y="1236444"/>
            <a:ext cx="5385559" cy="267458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70858" y="121186"/>
            <a:ext cx="684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走行量の増減要因と考えられる社会指標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7" y="6453336"/>
            <a:ext cx="504057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参考資料</a:t>
            </a:r>
            <a:r>
              <a:rPr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日本政府観光局及び観光庁資料をもとに大阪府作成</a:t>
            </a:r>
            <a:endParaRPr lang="ja-JP" altLang="ja-JP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3460" y="688885"/>
            <a:ext cx="860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１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宅配便取扱個数の推移（全国）</a:t>
            </a: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30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の宅配便の取扱個数は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43.7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億個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であり、平成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年度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から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39%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増加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。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0800" y="2780928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国土交通省資料をもとに</a:t>
            </a:r>
            <a:endParaRPr lang="en-US" altLang="ja-JP" sz="1000" dirty="0" smtClean="0"/>
          </a:p>
          <a:p>
            <a:r>
              <a:rPr lang="ja-JP" altLang="en-US" sz="1000" dirty="0" smtClean="0"/>
              <a:t>大阪府作成</a:t>
            </a:r>
            <a:endParaRPr lang="ja-JP" altLang="ja-JP" sz="10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2699792" y="1416055"/>
            <a:ext cx="2016224" cy="814003"/>
          </a:xfrm>
          <a:prstGeom prst="wedgeRectCallout">
            <a:avLst>
              <a:gd name="adj1" fmla="val 77343"/>
              <a:gd name="adj2" fmla="val -6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特種車（冷蔵冷凍車等）や軽貨物車（個配用）の増加への影響</a:t>
            </a:r>
            <a:endParaRPr kumimoji="1" lang="ja-JP" altLang="en-US" sz="1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48" y="4406627"/>
            <a:ext cx="4629899" cy="2451374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5472320" y="5506392"/>
            <a:ext cx="1909192" cy="552607"/>
          </a:xfrm>
          <a:prstGeom prst="wedgeRectCallout">
            <a:avLst>
              <a:gd name="adj1" fmla="val -30889"/>
              <a:gd name="adj2" fmla="val -1054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 smtClean="0"/>
              <a:t>バスの走行量の増加への影響</a:t>
            </a:r>
            <a:endParaRPr kumimoji="1" lang="ja-JP" altLang="en-US" sz="1400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5859" y="3956605"/>
            <a:ext cx="7344816" cy="84054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２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）来阪外国人旅行者数の推移</a:t>
            </a:r>
            <a:endParaRPr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449263"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来阪外国人旅行者数は増加しており、平成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30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年は平成</a:t>
            </a:r>
            <a:r>
              <a:rPr lang="en-US" altLang="ja-JP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21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年の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6.7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倍である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635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67744" y="1942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排出量の推計のまとめ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56184" y="836712"/>
            <a:ext cx="7867128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ja-JP" altLang="en-US" sz="2400" dirty="0" smtClean="0">
                <a:latin typeface="+mj-ea"/>
                <a:ea typeface="+mj-ea"/>
              </a:rPr>
              <a:t>○ ＮＯＸ</a:t>
            </a:r>
            <a:r>
              <a:rPr lang="ja-JP" altLang="en-US" sz="2400" dirty="0">
                <a:latin typeface="+mj-ea"/>
                <a:ea typeface="+mj-ea"/>
              </a:rPr>
              <a:t>・ＰＭの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排出量は順調に減少</a:t>
            </a:r>
            <a:r>
              <a:rPr lang="ja-JP" altLang="en-US" sz="2400" dirty="0">
                <a:latin typeface="+mj-ea"/>
                <a:ea typeface="+mj-ea"/>
              </a:rPr>
              <a:t>して</a:t>
            </a:r>
            <a:r>
              <a:rPr lang="ja-JP" altLang="en-US" sz="2400" dirty="0" smtClean="0">
                <a:latin typeface="+mj-ea"/>
                <a:ea typeface="+mj-ea"/>
              </a:rPr>
              <a:t>きており、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令和２年度目標を達成</a:t>
            </a:r>
            <a:r>
              <a:rPr lang="ja-JP" altLang="en-US" sz="2400" dirty="0" smtClean="0">
                <a:latin typeface="+mj-ea"/>
                <a:ea typeface="+mj-ea"/>
              </a:rPr>
              <a:t>した。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 smtClean="0">
              <a:latin typeface="+mj-ea"/>
              <a:ea typeface="+mj-ea"/>
            </a:endParaRPr>
          </a:p>
          <a:p>
            <a:pPr marL="261938" indent="-261938"/>
            <a:r>
              <a:rPr lang="ja-JP" altLang="en-US" sz="2400" dirty="0" smtClean="0">
                <a:latin typeface="+mj-ea"/>
                <a:ea typeface="+mj-ea"/>
              </a:rPr>
              <a:t>○ 主な減少</a:t>
            </a:r>
            <a:r>
              <a:rPr lang="ja-JP" altLang="en-US" sz="2400" dirty="0">
                <a:latin typeface="+mj-ea"/>
                <a:ea typeface="+mj-ea"/>
              </a:rPr>
              <a:t>要因としては</a:t>
            </a:r>
            <a:r>
              <a:rPr lang="ja-JP" altLang="en-US" sz="2400" dirty="0" smtClean="0">
                <a:latin typeface="+mj-ea"/>
                <a:ea typeface="+mj-ea"/>
              </a:rPr>
              <a:t>、排出係数の大きい大型車の新車</a:t>
            </a:r>
            <a:r>
              <a:rPr lang="ja-JP" altLang="en-US" sz="2400" dirty="0">
                <a:latin typeface="+mj-ea"/>
                <a:ea typeface="+mj-ea"/>
              </a:rPr>
              <a:t>代替が</a:t>
            </a:r>
            <a:r>
              <a:rPr lang="ja-JP" altLang="en-US" sz="2400" dirty="0" smtClean="0">
                <a:latin typeface="+mj-ea"/>
                <a:ea typeface="+mj-ea"/>
              </a:rPr>
              <a:t>進んで</a:t>
            </a:r>
            <a:r>
              <a:rPr lang="ja-JP" altLang="en-US" sz="2400" dirty="0">
                <a:latin typeface="+mj-ea"/>
                <a:ea typeface="+mj-ea"/>
              </a:rPr>
              <a:t>おり、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排出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係数の減少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効果に依る</a:t>
            </a:r>
            <a:r>
              <a:rPr lang="ja-JP" altLang="en-US" sz="2400" dirty="0">
                <a:latin typeface="+mj-ea"/>
                <a:ea typeface="+mj-ea"/>
              </a:rPr>
              <a:t>ところが</a:t>
            </a:r>
            <a:r>
              <a:rPr lang="ja-JP" altLang="en-US" sz="2400" dirty="0" smtClean="0">
                <a:latin typeface="+mj-ea"/>
                <a:ea typeface="+mj-ea"/>
              </a:rPr>
              <a:t>大きい。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ja-JP" altLang="en-US" sz="2400" dirty="0">
              <a:latin typeface="+mj-ea"/>
              <a:ea typeface="+mj-ea"/>
            </a:endParaRPr>
          </a:p>
          <a:p>
            <a:pPr marL="174625" indent="-174625"/>
            <a:r>
              <a:rPr lang="ja-JP" altLang="en-US" sz="2400" dirty="0" smtClean="0">
                <a:latin typeface="+mj-ea"/>
                <a:ea typeface="+mj-ea"/>
              </a:rPr>
              <a:t>○ 一方</a:t>
            </a:r>
            <a:r>
              <a:rPr lang="ja-JP" altLang="en-US" sz="2400" dirty="0">
                <a:latin typeface="+mj-ea"/>
                <a:ea typeface="+mj-ea"/>
              </a:rPr>
              <a:t>で、昨今のインターネット</a:t>
            </a:r>
            <a:r>
              <a:rPr lang="ja-JP" altLang="en-US" sz="2400" dirty="0" smtClean="0">
                <a:latin typeface="+mj-ea"/>
                <a:ea typeface="+mj-ea"/>
              </a:rPr>
              <a:t>通販の需要拡大など</a:t>
            </a:r>
            <a:r>
              <a:rPr lang="ja-JP" altLang="en-US" sz="2400" dirty="0">
                <a:latin typeface="+mj-ea"/>
                <a:ea typeface="+mj-ea"/>
              </a:rPr>
              <a:t>ライフスタイルの変化を背景に</a:t>
            </a:r>
            <a:r>
              <a:rPr lang="ja-JP" altLang="en-US" sz="2400" dirty="0" smtClean="0">
                <a:latin typeface="+mj-ea"/>
                <a:ea typeface="+mj-ea"/>
              </a:rPr>
              <a:t>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174625" indent="-174625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 smtClean="0">
                <a:latin typeface="+mj-ea"/>
                <a:ea typeface="+mj-ea"/>
              </a:rPr>
              <a:t>　 　・特種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殊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  <a:r>
              <a:rPr lang="ja-JP" altLang="en-US" sz="2400" dirty="0">
                <a:latin typeface="+mj-ea"/>
                <a:ea typeface="+mj-ea"/>
              </a:rPr>
              <a:t>車や</a:t>
            </a:r>
            <a:r>
              <a:rPr lang="ja-JP" altLang="en-US" sz="2400" dirty="0" smtClean="0">
                <a:latin typeface="+mj-ea"/>
                <a:ea typeface="+mj-ea"/>
              </a:rPr>
              <a:t>バスといった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大型車の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走行量が増加傾向</a:t>
            </a:r>
            <a:r>
              <a:rPr lang="ja-JP" altLang="en-US" sz="2400" dirty="0" smtClean="0">
                <a:latin typeface="+mj-ea"/>
                <a:ea typeface="+mj-ea"/>
              </a:rPr>
              <a:t>であり、排出量の増加</a:t>
            </a:r>
            <a:r>
              <a:rPr lang="ja-JP" altLang="en-US" sz="2400" dirty="0">
                <a:latin typeface="+mj-ea"/>
                <a:ea typeface="+mj-ea"/>
              </a:rPr>
              <a:t>が懸念</a:t>
            </a:r>
            <a:r>
              <a:rPr lang="ja-JP" altLang="en-US" sz="2400" dirty="0" smtClean="0">
                <a:latin typeface="+mj-ea"/>
                <a:ea typeface="+mj-ea"/>
              </a:rPr>
              <a:t>されるが、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9263" indent="-449263">
              <a:lnSpc>
                <a:spcPts val="800"/>
              </a:lnSpc>
            </a:pPr>
            <a:endParaRPr lang="en-US" altLang="ja-JP" sz="2400" dirty="0" smtClean="0">
              <a:latin typeface="+mj-ea"/>
              <a:ea typeface="+mj-ea"/>
            </a:endParaRPr>
          </a:p>
          <a:p>
            <a:pPr marL="622300" indent="-622300"/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 　・排出</a:t>
            </a:r>
            <a:r>
              <a:rPr lang="ja-JP" altLang="en-US" sz="2400" dirty="0">
                <a:latin typeface="+mj-ea"/>
                <a:ea typeface="+mj-ea"/>
              </a:rPr>
              <a:t>係数</a:t>
            </a:r>
            <a:r>
              <a:rPr lang="ja-JP" altLang="en-US" sz="2400" dirty="0" smtClean="0">
                <a:latin typeface="+mj-ea"/>
                <a:ea typeface="+mj-ea"/>
              </a:rPr>
              <a:t>減少によるプラス効果が、走行量増加によるマイナス効果よりも大きい</a:t>
            </a:r>
            <a:r>
              <a:rPr lang="ja-JP" altLang="en-US" sz="2400" dirty="0">
                <a:latin typeface="+mj-ea"/>
                <a:ea typeface="+mj-ea"/>
              </a:rPr>
              <a:t>ため、</a:t>
            </a:r>
            <a:r>
              <a:rPr lang="ja-JP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トータルと</a:t>
            </a:r>
            <a:r>
              <a:rPr lang="ja-JP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しては排出量が減少傾向</a:t>
            </a:r>
            <a:r>
              <a:rPr lang="ja-JP" altLang="en-US" sz="2400" dirty="0" smtClean="0">
                <a:latin typeface="+mj-ea"/>
                <a:ea typeface="+mj-ea"/>
              </a:rPr>
              <a:t>となっており、目標</a:t>
            </a:r>
            <a:r>
              <a:rPr lang="ja-JP" altLang="en-US" sz="2400" dirty="0">
                <a:latin typeface="+mj-ea"/>
                <a:ea typeface="+mj-ea"/>
              </a:rPr>
              <a:t>の達成</a:t>
            </a:r>
            <a:r>
              <a:rPr lang="ja-JP" altLang="en-US" sz="2400" dirty="0" smtClean="0">
                <a:latin typeface="+mj-ea"/>
                <a:ea typeface="+mj-ea"/>
              </a:rPr>
              <a:t>に向けて支障</a:t>
            </a:r>
            <a:r>
              <a:rPr lang="ja-JP" altLang="en-US" sz="2400" dirty="0">
                <a:latin typeface="+mj-ea"/>
                <a:ea typeface="+mj-ea"/>
              </a:rPr>
              <a:t>は</a:t>
            </a:r>
            <a:r>
              <a:rPr lang="ja-JP" altLang="en-US" sz="2400" dirty="0" smtClean="0">
                <a:latin typeface="+mj-ea"/>
                <a:ea typeface="+mj-ea"/>
              </a:rPr>
              <a:t>でていない。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83625" y="6428328"/>
            <a:ext cx="2133600" cy="365125"/>
          </a:xfrm>
        </p:spPr>
        <p:txBody>
          <a:bodyPr/>
          <a:lstStyle/>
          <a:p>
            <a:fld id="{32148330-19CA-442F-8CA1-3D3D5A242D71}" type="slidenum">
              <a:rPr kumimoji="1" lang="ja-JP" altLang="en-US" sz="1600" smtClean="0"/>
              <a:pPr/>
              <a:t>17</a:t>
            </a:fld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73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道路交通センサスの使用データ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60432" y="6448251"/>
            <a:ext cx="648072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99183"/>
            <a:ext cx="8856984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>
                <a:latin typeface="+mn-ea"/>
                <a:cs typeface="Times New Roman"/>
              </a:rPr>
              <a:t>■</a:t>
            </a:r>
            <a:r>
              <a:rPr lang="ja-JP" altLang="en-US" kern="100" dirty="0" smtClean="0">
                <a:latin typeface="+mn-ea"/>
                <a:cs typeface="Times New Roman"/>
              </a:rPr>
              <a:t>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 smtClean="0">
                <a:latin typeface="+mn-ea"/>
                <a:cs typeface="Times New Roman"/>
              </a:rPr>
              <a:t>目　 的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道路</a:t>
            </a:r>
            <a:r>
              <a:rPr lang="ja-JP" altLang="en-US" kern="100" dirty="0">
                <a:latin typeface="+mn-ea"/>
                <a:cs typeface="Times New Roman"/>
              </a:rPr>
              <a:t>における</a:t>
            </a:r>
            <a:r>
              <a:rPr lang="ja-JP" altLang="en-US" kern="100" dirty="0" smtClean="0">
                <a:latin typeface="+mn-ea"/>
                <a:cs typeface="Times New Roman"/>
              </a:rPr>
              <a:t>交通量、旅行速度及び道路状況など</a:t>
            </a:r>
            <a:r>
              <a:rPr lang="ja-JP" altLang="en-US" kern="100" dirty="0">
                <a:latin typeface="+mn-ea"/>
                <a:cs typeface="Times New Roman"/>
              </a:rPr>
              <a:t>を調査し、道路の計画、</a:t>
            </a:r>
            <a:r>
              <a:rPr lang="ja-JP" altLang="en-US" kern="100" dirty="0" smtClean="0">
                <a:latin typeface="+mn-ea"/>
                <a:cs typeface="Times New Roman"/>
              </a:rPr>
              <a:t>建設</a:t>
            </a:r>
            <a:r>
              <a:rPr lang="ja-JP" altLang="en-US" kern="100" dirty="0">
                <a:latin typeface="+mn-ea"/>
                <a:cs typeface="Times New Roman"/>
              </a:rPr>
              <a:t>、維持修繕、管理などについての基礎資料を</a:t>
            </a:r>
            <a:r>
              <a:rPr lang="ja-JP" altLang="en-US" kern="100" dirty="0" smtClean="0">
                <a:latin typeface="+mn-ea"/>
                <a:cs typeface="Times New Roman"/>
              </a:rPr>
              <a:t>得ること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079500" indent="-1079500"/>
            <a:r>
              <a:rPr lang="en-US" altLang="ja-JP" kern="100" dirty="0" smtClean="0">
                <a:latin typeface="+mn-ea"/>
                <a:cs typeface="Times New Roman"/>
              </a:rPr>
              <a:t>【</a:t>
            </a:r>
            <a:r>
              <a:rPr lang="ja-JP" altLang="en-US" kern="100" dirty="0">
                <a:latin typeface="+mn-ea"/>
                <a:cs typeface="Times New Roman"/>
              </a:rPr>
              <a:t>実施者</a:t>
            </a:r>
            <a:r>
              <a:rPr lang="en-US" altLang="ja-JP" kern="100" dirty="0" smtClean="0">
                <a:latin typeface="+mn-ea"/>
                <a:cs typeface="Times New Roman"/>
              </a:rPr>
              <a:t>】</a:t>
            </a:r>
            <a:r>
              <a:rPr lang="ja-JP" altLang="en-US" kern="100" dirty="0" smtClean="0">
                <a:latin typeface="+mn-ea"/>
                <a:cs typeface="Times New Roman"/>
              </a:rPr>
              <a:t>　国土交通省、都道府県、政令指定都市及び高速道路会社等の関係機関が連携し、</a:t>
            </a:r>
            <a:r>
              <a:rPr lang="en-US" altLang="ja-JP" kern="100" dirty="0" smtClean="0">
                <a:latin typeface="+mn-ea"/>
                <a:cs typeface="Times New Roman"/>
              </a:rPr>
              <a:t>5</a:t>
            </a:r>
            <a:r>
              <a:rPr lang="ja-JP" altLang="en-US" kern="100" dirty="0" smtClean="0">
                <a:latin typeface="+mn-ea"/>
                <a:cs typeface="Times New Roman"/>
              </a:rPr>
              <a:t>年ごとに実施（・・・、平成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年度、平成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年度）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2276872"/>
            <a:ext cx="9001000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■道路</a:t>
            </a:r>
            <a:r>
              <a:rPr lang="ja-JP" altLang="en-US" kern="100" dirty="0">
                <a:latin typeface="+mn-ea"/>
                <a:cs typeface="Times New Roman"/>
              </a:rPr>
              <a:t>交通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センサスの使用データ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「走行量（交通量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latin typeface="+mn-ea"/>
                <a:cs typeface="Times New Roman"/>
              </a:rPr>
              <a:t>道路延長）」及び「旅行速度」の算定に道路交通センサスのデータを使用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21</a:t>
            </a:r>
            <a:r>
              <a:rPr lang="ja-JP" altLang="en-US" kern="100" dirty="0" smtClean="0">
                <a:latin typeface="+mn-ea"/>
                <a:cs typeface="Times New Roman"/>
              </a:rPr>
              <a:t>～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年度分 ： 平成</a:t>
            </a:r>
            <a:r>
              <a:rPr lang="en-US" altLang="ja-JP" kern="100" dirty="0" smtClean="0">
                <a:latin typeface="+mn-ea"/>
                <a:cs typeface="Times New Roman"/>
              </a:rPr>
              <a:t>22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　　・平成</a:t>
            </a:r>
            <a:r>
              <a:rPr lang="en-US" altLang="ja-JP" kern="100" dirty="0" smtClean="0">
                <a:latin typeface="+mn-ea"/>
                <a:cs typeface="Times New Roman"/>
              </a:rPr>
              <a:t>28</a:t>
            </a:r>
            <a:r>
              <a:rPr lang="ja-JP" altLang="en-US" kern="100" smtClean="0">
                <a:latin typeface="+mn-ea"/>
                <a:cs typeface="Times New Roman"/>
              </a:rPr>
              <a:t>年度以降</a:t>
            </a:r>
            <a:r>
              <a:rPr lang="ja-JP" altLang="en-US" kern="100" dirty="0" smtClean="0">
                <a:latin typeface="+mn-ea"/>
                <a:cs typeface="Times New Roman"/>
              </a:rPr>
              <a:t>　　　 ： 平成</a:t>
            </a:r>
            <a:r>
              <a:rPr lang="en-US" altLang="ja-JP" kern="100" dirty="0" smtClean="0">
                <a:latin typeface="+mn-ea"/>
                <a:cs typeface="Times New Roman"/>
              </a:rPr>
              <a:t>27</a:t>
            </a:r>
            <a:r>
              <a:rPr lang="ja-JP" altLang="en-US" kern="100" dirty="0" smtClean="0">
                <a:latin typeface="+mn-ea"/>
                <a:cs typeface="Times New Roman"/>
              </a:rPr>
              <a:t>年度センサスデータ</a:t>
            </a:r>
            <a:endParaRPr lang="en-US" altLang="ja-JP" kern="100" dirty="0" smtClean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3760871"/>
            <a:ext cx="8748464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kern="100" dirty="0" smtClean="0">
                <a:latin typeface="+mn-ea"/>
                <a:cs typeface="Times New Roman"/>
              </a:rPr>
              <a:t>■使用データの違いによる算定結果への影響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r>
              <a:rPr lang="ja-JP" altLang="en-US" kern="100" dirty="0" smtClean="0">
                <a:latin typeface="+mn-ea"/>
                <a:cs typeface="Times New Roman"/>
              </a:rPr>
              <a:t>［各年度の車種別交通量］＝［センサスの車種別交通量］</a:t>
            </a:r>
            <a:r>
              <a:rPr lang="en-US" altLang="ja-JP" kern="100" dirty="0" smtClean="0">
                <a:latin typeface="+mn-ea"/>
                <a:cs typeface="Times New Roman"/>
              </a:rPr>
              <a:t>×</a:t>
            </a:r>
            <a:r>
              <a:rPr lang="ja-JP" altLang="en-US" kern="100" dirty="0" smtClean="0">
                <a:latin typeface="+mn-ea"/>
                <a:cs typeface="Times New Roman"/>
              </a:rPr>
              <a:t>［交通量データの伸び率］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（例）平成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22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年度センサス交通量</a:t>
            </a:r>
            <a:r>
              <a:rPr lang="en-US" altLang="ja-JP" sz="1600" kern="100" dirty="0" smtClean="0">
                <a:latin typeface="+mn-ea"/>
                <a:cs typeface="Times New Roman"/>
              </a:rPr>
              <a:t>×</a:t>
            </a:r>
            <a:r>
              <a:rPr lang="ja-JP" altLang="en-US" sz="1600" kern="100" dirty="0" smtClean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H22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交通量</a:t>
            </a:r>
            <a:r>
              <a:rPr lang="ja-JP" altLang="en-US" sz="1600" kern="100" dirty="0">
                <a:latin typeface="+mn-ea"/>
                <a:cs typeface="Times New Roman"/>
              </a:rPr>
              <a:t>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r>
              <a:rPr lang="ja-JP" altLang="en-US" sz="1600" kern="100" dirty="0">
                <a:latin typeface="+mn-ea"/>
                <a:cs typeface="Times New Roman"/>
              </a:rPr>
              <a:t>　</a:t>
            </a:r>
            <a:r>
              <a:rPr lang="ja-JP" altLang="en-US" sz="1600" kern="100" dirty="0" smtClean="0">
                <a:latin typeface="+mn-ea"/>
                <a:cs typeface="Times New Roman"/>
              </a:rPr>
              <a:t>　　　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28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交通量＝平成</a:t>
            </a:r>
            <a:r>
              <a:rPr lang="en-US" altLang="ja-JP" sz="1600" kern="100" dirty="0" smtClean="0">
                <a:latin typeface="+mn-ea"/>
                <a:cs typeface="Times New Roman"/>
              </a:rPr>
              <a:t>27</a:t>
            </a:r>
            <a:r>
              <a:rPr lang="ja-JP" altLang="en-US" sz="1600" kern="100" dirty="0" smtClean="0">
                <a:latin typeface="+mn-ea"/>
                <a:cs typeface="Times New Roman"/>
              </a:rPr>
              <a:t>年度</a:t>
            </a:r>
            <a:r>
              <a:rPr lang="ja-JP" altLang="en-US" sz="1600" kern="100" dirty="0">
                <a:latin typeface="+mn-ea"/>
                <a:cs typeface="Times New Roman"/>
              </a:rPr>
              <a:t>センサス交通量</a:t>
            </a:r>
            <a:r>
              <a:rPr lang="en-US" altLang="ja-JP" sz="1600" kern="100" dirty="0">
                <a:latin typeface="+mn-ea"/>
                <a:cs typeface="Times New Roman"/>
              </a:rPr>
              <a:t>×</a:t>
            </a:r>
            <a:r>
              <a:rPr lang="ja-JP" altLang="en-US" sz="1600" kern="100" dirty="0">
                <a:latin typeface="+mn-ea"/>
                <a:cs typeface="Times New Roman"/>
              </a:rPr>
              <a:t>（</a:t>
            </a:r>
            <a:r>
              <a:rPr lang="en-US" altLang="ja-JP" sz="1600" kern="100" dirty="0" smtClean="0">
                <a:latin typeface="+mn-ea"/>
                <a:cs typeface="Times New Roman"/>
              </a:rPr>
              <a:t>H27</a:t>
            </a:r>
            <a:r>
              <a:rPr lang="ja-JP" altLang="en-US" sz="1600" kern="100" dirty="0" smtClean="0">
                <a:latin typeface="+mn-ea"/>
                <a:cs typeface="Times New Roman"/>
              </a:rPr>
              <a:t>→</a:t>
            </a:r>
            <a:r>
              <a:rPr lang="en-US" altLang="ja-JP" sz="1600" kern="100" dirty="0" smtClean="0">
                <a:latin typeface="+mn-ea"/>
                <a:cs typeface="Times New Roman"/>
              </a:rPr>
              <a:t>H28</a:t>
            </a:r>
            <a:r>
              <a:rPr lang="ja-JP" altLang="en-US" sz="1600" kern="100" dirty="0" smtClean="0">
                <a:latin typeface="+mn-ea"/>
                <a:cs typeface="Times New Roman"/>
              </a:rPr>
              <a:t>交通</a:t>
            </a:r>
            <a:r>
              <a:rPr lang="ja-JP" altLang="en-US" sz="1600" kern="100" dirty="0">
                <a:latin typeface="+mn-ea"/>
                <a:cs typeface="Times New Roman"/>
              </a:rPr>
              <a:t>量伸び</a:t>
            </a:r>
            <a:r>
              <a:rPr lang="ja-JP" altLang="en-US" sz="1600" kern="100" dirty="0" smtClean="0">
                <a:latin typeface="+mn-ea"/>
                <a:cs typeface="Times New Roman"/>
              </a:rPr>
              <a:t>率）</a:t>
            </a:r>
            <a:endParaRPr lang="en-US" altLang="ja-JP" sz="1600" kern="100" dirty="0" smtClean="0">
              <a:latin typeface="+mn-ea"/>
              <a:cs typeface="Times New Roman"/>
            </a:endParaRPr>
          </a:p>
          <a:p>
            <a:pPr marL="1612900" indent="-1612900">
              <a:spcBef>
                <a:spcPts val="600"/>
              </a:spcBef>
            </a:pPr>
            <a:r>
              <a:rPr lang="en-US" altLang="ja-JP" kern="100" dirty="0" smtClean="0">
                <a:latin typeface="+mn-ea"/>
                <a:cs typeface="Times New Roman"/>
              </a:rPr>
              <a:t>※</a:t>
            </a:r>
            <a:r>
              <a:rPr lang="ja-JP" altLang="en-US" kern="100" dirty="0" smtClean="0">
                <a:latin typeface="+mn-ea"/>
                <a:cs typeface="Times New Roman"/>
              </a:rPr>
              <a:t>交通量データの伸び率：道路管理者の交通量データ（全車種合計台数）から算定。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2565400"/>
            <a:r>
              <a:rPr lang="ja-JP" altLang="en-US" u="sng" kern="100" dirty="0" smtClean="0">
                <a:latin typeface="+mn-ea"/>
                <a:cs typeface="Times New Roman"/>
              </a:rPr>
              <a:t>車種別ではないため、全車種で同じ伸び率を使用。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1879600" indent="-1866900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/>
              </a:rPr>
              <a:t> 　センサス交通量：</a:t>
            </a:r>
            <a:r>
              <a:rPr lang="ja-JP" altLang="en-US" u="sng" kern="100" dirty="0" smtClean="0">
                <a:latin typeface="+mn-ea"/>
                <a:cs typeface="Times New Roman"/>
              </a:rPr>
              <a:t>車種別の交通量</a:t>
            </a:r>
            <a:r>
              <a:rPr lang="ja-JP" altLang="en-US" kern="100" dirty="0" smtClean="0">
                <a:latin typeface="+mn-ea"/>
                <a:cs typeface="Times New Roman"/>
              </a:rPr>
              <a:t>。（</a:t>
            </a:r>
            <a:r>
              <a:rPr lang="en-US" altLang="ja-JP" kern="100" dirty="0" smtClean="0">
                <a:latin typeface="+mn-ea"/>
                <a:cs typeface="Times New Roman"/>
              </a:rPr>
              <a:t>H22</a:t>
            </a:r>
            <a:r>
              <a:rPr lang="ja-JP" altLang="en-US" kern="100" dirty="0" err="1" smtClean="0">
                <a:latin typeface="+mn-ea"/>
                <a:cs typeface="Times New Roman"/>
              </a:rPr>
              <a:t>、</a:t>
            </a:r>
            <a:r>
              <a:rPr lang="en-US" altLang="ja-JP" kern="100" dirty="0" smtClean="0">
                <a:latin typeface="+mn-ea"/>
                <a:cs typeface="Times New Roman"/>
              </a:rPr>
              <a:t>H27</a:t>
            </a:r>
            <a:r>
              <a:rPr lang="ja-JP" altLang="en-US" kern="100" dirty="0" smtClean="0">
                <a:latin typeface="+mn-ea"/>
                <a:cs typeface="Times New Roman"/>
              </a:rPr>
              <a:t>センサスは大型車、小型車の</a:t>
            </a:r>
            <a:r>
              <a:rPr lang="en-US" altLang="ja-JP" kern="100" dirty="0" smtClean="0">
                <a:latin typeface="+mn-ea"/>
                <a:cs typeface="Times New Roman"/>
              </a:rPr>
              <a:t>2</a:t>
            </a:r>
            <a:r>
              <a:rPr lang="ja-JP" altLang="en-US" kern="100" dirty="0" smtClean="0">
                <a:latin typeface="+mn-ea"/>
                <a:cs typeface="Times New Roman"/>
              </a:rPr>
              <a:t>分類）</a:t>
            </a:r>
            <a:endParaRPr lang="en-US" altLang="ja-JP" kern="100" dirty="0" smtClean="0">
              <a:latin typeface="+mn-ea"/>
              <a:cs typeface="Times New Roman"/>
            </a:endParaRPr>
          </a:p>
          <a:p>
            <a:pPr marL="355600" indent="-355600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/>
              </a:rPr>
              <a:t>　⇒「交通量データの伸び率」は車種別ではないため、</a:t>
            </a:r>
            <a:r>
              <a:rPr lang="ja-JP" altLang="en-US" u="sng" kern="100" dirty="0" smtClean="0">
                <a:latin typeface="+mn-ea"/>
                <a:cs typeface="Times New Roman"/>
              </a:rPr>
              <a:t>異なるセンサスデータを用いると、「算定した車種別交通量」に差異が出る。</a:t>
            </a:r>
            <a:endParaRPr lang="en-US" altLang="ja-JP" u="sng" kern="100" dirty="0">
              <a:latin typeface="+mn-ea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92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＜</a:t>
            </a:r>
            <a:r>
              <a:rPr lang="ja-JP" altLang="en-US" sz="2400" dirty="0" smtClean="0"/>
              <a:t>参考＞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0" y="1643643"/>
            <a:ext cx="8689245" cy="412182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96144" y="129995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56349" y="5210487"/>
            <a:ext cx="504056" cy="360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8040" y="776604"/>
            <a:ext cx="7903414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・平成</a:t>
            </a:r>
            <a:r>
              <a:rPr lang="en-US" altLang="ja-JP" sz="20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年度に令和２年度の目標を達成。</a:t>
            </a:r>
            <a:endParaRPr lang="en-US" altLang="ja-JP" sz="2000" b="1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H30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年度は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H21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年度と比べて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42%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と比べて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13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endParaRPr lang="en-US" altLang="ja-JP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6133052"/>
            <a:ext cx="855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</a:t>
            </a:r>
            <a:r>
              <a:rPr lang="ja-JP" altLang="ja-JP" sz="1200" dirty="0" smtClean="0"/>
              <a:t>。</a:t>
            </a:r>
            <a:endParaRPr lang="ja-JP" altLang="ja-JP" sz="12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6948264" y="2242233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2966" y="5857496"/>
            <a:ext cx="84959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29670" y="6364054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latin typeface="+mn-ea"/>
                <a:cs typeface="Times New Roman"/>
              </a:rPr>
              <a:t>30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6" y="1735096"/>
            <a:ext cx="8309679" cy="405977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59632" y="121292"/>
            <a:ext cx="661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排出量の推移〔対策地域〕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47972" y="5208192"/>
            <a:ext cx="504056" cy="3726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797011"/>
            <a:ext cx="661669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26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年度に令和２年度の目標を達成。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乗用系、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大型貨物系ともに平成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年度と比べ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減少。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3241" y="601322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（注）</a:t>
            </a:r>
            <a:r>
              <a:rPr lang="ja-JP" altLang="ja-JP" sz="1200" dirty="0" smtClean="0"/>
              <a:t>四捨五入</a:t>
            </a:r>
            <a:r>
              <a:rPr lang="ja-JP" altLang="ja-JP" sz="1200" dirty="0"/>
              <a:t>の関係で車種別</a:t>
            </a:r>
            <a:r>
              <a:rPr lang="ja-JP" altLang="ja-JP" sz="1200" dirty="0" smtClean="0"/>
              <a:t>の</a:t>
            </a:r>
            <a:r>
              <a:rPr lang="ja-JP" altLang="en-US" sz="1200" dirty="0" smtClean="0"/>
              <a:t>合計値</a:t>
            </a:r>
            <a:r>
              <a:rPr lang="ja-JP" altLang="ja-JP" sz="1200" dirty="0" smtClean="0"/>
              <a:t>と</a:t>
            </a:r>
            <a:r>
              <a:rPr lang="ja-JP" altLang="en-US" sz="1200" dirty="0" smtClean="0"/>
              <a:t>全車種の</a:t>
            </a:r>
            <a:r>
              <a:rPr lang="ja-JP" altLang="ja-JP" sz="1200" dirty="0" smtClean="0"/>
              <a:t>合計値</a:t>
            </a:r>
            <a:r>
              <a:rPr lang="ja-JP" altLang="ja-JP" sz="1200" dirty="0"/>
              <a:t>が一致しない場合がある。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69352" y="6290228"/>
            <a:ext cx="8720155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年度以降は平成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、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年度は平成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788913" y="2112280"/>
            <a:ext cx="0" cy="30959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9352" y="5736230"/>
            <a:ext cx="87484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（乗用系）軽乗用車、乗用車、バス　　（小型貨物系）軽貨物車、小型貨物車、貨客車　　（大型貨物系）普通貨物車、特種（殊）車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351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2" y="1824201"/>
            <a:ext cx="4803507" cy="3887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57" y="2039379"/>
            <a:ext cx="4713509" cy="386883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2604" y="121292"/>
            <a:ext cx="9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自動車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・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排出量の</a:t>
            </a:r>
            <a:r>
              <a:rPr lang="ja-JP" altLang="en-US" sz="2400" dirty="0" smtClean="0">
                <a:latin typeface="+mn-ea"/>
              </a:rPr>
              <a:t>車種別割合</a:t>
            </a:r>
            <a:r>
              <a:rPr lang="ja-JP" altLang="ja-JP" sz="2400" dirty="0" smtClean="0">
                <a:latin typeface="+mn-ea"/>
              </a:rPr>
              <a:t>〔</a:t>
            </a:r>
            <a:r>
              <a:rPr lang="ja-JP" altLang="en-US" sz="2400" dirty="0" smtClean="0">
                <a:latin typeface="+mn-ea"/>
              </a:rPr>
              <a:t>平成</a:t>
            </a:r>
            <a:r>
              <a:rPr lang="en-US" altLang="ja-JP" sz="2400" dirty="0">
                <a:latin typeface="+mn-ea"/>
              </a:rPr>
              <a:t>30</a:t>
            </a:r>
            <a:r>
              <a:rPr lang="ja-JP" altLang="en-US" sz="2400" dirty="0" smtClean="0">
                <a:latin typeface="+mn-ea"/>
              </a:rPr>
              <a:t>年度・</a:t>
            </a:r>
            <a:r>
              <a:rPr lang="ja-JP" altLang="ja-JP" sz="2400" dirty="0" smtClean="0">
                <a:latin typeface="+mn-ea"/>
              </a:rPr>
              <a:t>対策地域〕</a:t>
            </a:r>
            <a:endParaRPr lang="ja-JP" altLang="ja-JP" sz="2400" u="sng" dirty="0" smtClean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04056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48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NOx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59404" y="1732746"/>
            <a:ext cx="2538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+mn-ea"/>
              </a:rPr>
              <a:t>PM</a:t>
            </a:r>
            <a:r>
              <a:rPr lang="ja-JP" altLang="en-US" sz="2000" u="sng" dirty="0" smtClean="0">
                <a:latin typeface="+mn-ea"/>
              </a:rPr>
              <a:t>排出量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793170"/>
            <a:ext cx="4104456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80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53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793170"/>
            <a:ext cx="3960440" cy="78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貨物系が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49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普通貨物車が全体の</a:t>
            </a:r>
            <a:r>
              <a:rPr lang="en-US" altLang="ja-JP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25%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を占める</a:t>
            </a:r>
            <a:endParaRPr kumimoji="1"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" name="テキスト ボックス 33"/>
          <p:cNvSpPr txBox="1">
            <a:spLocks/>
          </p:cNvSpPr>
          <p:nvPr/>
        </p:nvSpPr>
        <p:spPr>
          <a:xfrm>
            <a:off x="106669" y="5731483"/>
            <a:ext cx="2412000" cy="617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（乗用系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）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	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軽乗用車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5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乗用車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3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5</a:t>
            </a:r>
            <a:r>
              <a:rPr lang="ja-JP" altLang="en-US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7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indent="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バス　　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22" name="Text Box 39"/>
          <p:cNvSpPr txBox="1">
            <a:spLocks/>
          </p:cNvSpPr>
          <p:nvPr/>
        </p:nvSpPr>
        <p:spPr bwMode="auto">
          <a:xfrm>
            <a:off x="2428274" y="5704977"/>
            <a:ext cx="49084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（貨物系）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133350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軽貨物車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の軽自動車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799465" indent="-666115" algn="l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貨客車　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 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の自動車のうち、座席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が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2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列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以上あるもの（軽除く）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小型貨物車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4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6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軽、貨客車除く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普通貨物車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Times New Roman"/>
              </a:rPr>
              <a:t>1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  <a:p>
            <a:pPr marL="247650" indent="-114300" algn="l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特種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(</a:t>
            </a:r>
            <a:r>
              <a:rPr lang="ja-JP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殊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)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車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 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：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0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8</a:t>
            </a:r>
            <a:r>
              <a:rPr lang="ja-JP" sz="1100" kern="1200" dirty="0" err="1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、</a:t>
            </a:r>
            <a:r>
              <a:rPr lang="en-US" alt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9</a:t>
            </a:r>
            <a:r>
              <a:rPr lang="ja-JP" sz="1100" kern="1200" dirty="0" smtClean="0">
                <a:solidFill>
                  <a:srgbClr val="000000"/>
                </a:solidFill>
                <a:effectLst/>
                <a:latin typeface="+mn-ea"/>
                <a:cs typeface="Times New Roman"/>
              </a:rPr>
              <a:t>ナンバー</a:t>
            </a:r>
            <a:endParaRPr lang="ja-JP" sz="11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排出量の算定</a:t>
            </a:r>
            <a:r>
              <a:rPr lang="ja-JP" altLang="en-US" sz="2400" dirty="0" smtClean="0"/>
              <a:t>方法の概要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25004" y="1396817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暖機時</a:t>
            </a:r>
            <a:endParaRPr lang="en-US" altLang="ja-JP" sz="2400" b="1" kern="100" dirty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>
                <a:latin typeface="+mn-ea"/>
                <a:cs typeface="Times New Roman"/>
              </a:rPr>
              <a:t>（走行時）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5004" y="4565169"/>
            <a:ext cx="30831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kern="100" dirty="0">
                <a:latin typeface="+mn-ea"/>
                <a:cs typeface="Times New Roman"/>
              </a:rPr>
              <a:t>冷機</a:t>
            </a:r>
            <a:r>
              <a:rPr lang="ja-JP" altLang="en-US" sz="2400" b="1" kern="100" dirty="0" smtClean="0">
                <a:latin typeface="+mn-ea"/>
                <a:cs typeface="Times New Roman"/>
              </a:rPr>
              <a:t>時</a:t>
            </a:r>
            <a:endParaRPr lang="en-US" altLang="ja-JP" sz="2400" b="1" kern="100" dirty="0" smtClean="0">
              <a:latin typeface="+mn-ea"/>
              <a:cs typeface="Times New Roman"/>
            </a:endParaRPr>
          </a:p>
          <a:p>
            <a:pPr algn="ctr"/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kern="100" dirty="0">
                <a:latin typeface="+mn-ea"/>
                <a:cs typeface="Times New Roman"/>
              </a:rPr>
              <a:t>駐車場等からの発進時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en-US" altLang="ja-JP" sz="2000" kern="100" dirty="0" smtClean="0">
              <a:latin typeface="+mn-ea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225008" y="1750760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2220252" y="4925209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17528" y="1750760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2006312" y="3302944"/>
            <a:ext cx="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180660" y="2270785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①車種別排出係数（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）</a:t>
            </a:r>
            <a:r>
              <a:rPr lang="ja-JP" altLang="en-US" sz="2000" kern="100" dirty="0" smtClean="0">
                <a:latin typeface="+mn-ea"/>
                <a:cs typeface="Times New Roman"/>
              </a:rPr>
              <a:t>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③自動車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走行量</a:t>
            </a:r>
            <a:r>
              <a:rPr lang="ja-JP" altLang="en-US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（台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･ </a:t>
            </a:r>
            <a:r>
              <a:rPr lang="en-US" altLang="ja-JP" sz="2000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km</a:t>
            </a:r>
            <a:r>
              <a:rPr lang="ja-JP" altLang="en-US" sz="2000" kern="100" dirty="0">
                <a:solidFill>
                  <a:srgbClr val="FF0000"/>
                </a:solidFill>
                <a:latin typeface="+mn-ea"/>
                <a:cs typeface="Times New Roman"/>
              </a:rPr>
              <a:t>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39170" y="3140968"/>
            <a:ext cx="596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速度の関数である「車種別排出係数式」に各路線の［</a:t>
            </a:r>
            <a:r>
              <a:rPr lang="ja-JP" altLang="en-US" sz="2000" dirty="0">
                <a:solidFill>
                  <a:srgbClr val="FF0000"/>
                </a:solidFill>
              </a:rPr>
              <a:t>②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旅行速度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km/h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kumimoji="1" lang="ja-JP" altLang="en-US" sz="2000" dirty="0" smtClean="0"/>
              <a:t>］を入力</a:t>
            </a:r>
            <a:r>
              <a:rPr lang="ja-JP" altLang="en-US" sz="2000" dirty="0" smtClean="0"/>
              <a:t>して算定</a:t>
            </a:r>
            <a:endParaRPr kumimoji="1" lang="ja-JP" altLang="en-US" sz="2000" dirty="0"/>
          </a:p>
        </p:txBody>
      </p:sp>
      <p:sp>
        <p:nvSpPr>
          <p:cNvPr id="40" name="下矢印 39"/>
          <p:cNvSpPr/>
          <p:nvPr/>
        </p:nvSpPr>
        <p:spPr>
          <a:xfrm flipV="1">
            <a:off x="3497010" y="2707475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480" y="2924944"/>
            <a:ext cx="2016000" cy="75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ja-JP" sz="2000" kern="100" dirty="0">
                <a:latin typeface="+mn-ea"/>
                <a:cs typeface="Times New Roman"/>
              </a:rPr>
              <a:t>自動車</a:t>
            </a:r>
            <a:r>
              <a:rPr lang="en-US" altLang="ja-JP" sz="2000" kern="100" dirty="0">
                <a:latin typeface="+mn-ea"/>
                <a:cs typeface="Times New Roman"/>
              </a:rPr>
              <a:t>NOx</a:t>
            </a:r>
            <a:r>
              <a:rPr lang="ja-JP" altLang="ja-JP" sz="2000" kern="100" dirty="0">
                <a:latin typeface="+mn-ea"/>
                <a:cs typeface="Times New Roman"/>
              </a:rPr>
              <a:t>・</a:t>
            </a:r>
            <a:r>
              <a:rPr lang="en-US" altLang="ja-JP" sz="2000" kern="100" dirty="0" smtClean="0">
                <a:latin typeface="+mn-ea"/>
                <a:cs typeface="Times New Roman"/>
              </a:rPr>
              <a:t>PM</a:t>
            </a:r>
          </a:p>
          <a:p>
            <a:pPr algn="ctr"/>
            <a:r>
              <a:rPr lang="ja-JP" altLang="ja-JP" sz="2000" kern="100" dirty="0" smtClean="0">
                <a:latin typeface="+mn-ea"/>
                <a:cs typeface="Times New Roman"/>
              </a:rPr>
              <a:t>排出量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1760" y="5405154"/>
            <a:ext cx="63872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latin typeface="+mn-ea"/>
                <a:cs typeface="Times New Roman"/>
              </a:rPr>
              <a:t>［車種別冷機時排出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係数（</a:t>
            </a:r>
            <a:r>
              <a:rPr lang="en-US" altLang="ja-JP" sz="2000" kern="100" dirty="0" smtClean="0">
                <a:latin typeface="+mn-ea"/>
                <a:cs typeface="Times New Roman"/>
              </a:rPr>
              <a:t>g/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回）］</a:t>
            </a:r>
            <a:r>
              <a:rPr lang="en-US" altLang="ja-JP" sz="2000" kern="100" dirty="0" smtClean="0">
                <a:latin typeface="+mn-ea"/>
                <a:cs typeface="Times New Roman"/>
              </a:rPr>
              <a:t>×</a:t>
            </a:r>
            <a:r>
              <a:rPr lang="ja-JP" altLang="en-US" sz="2000" kern="100" dirty="0" smtClean="0">
                <a:latin typeface="+mn-ea"/>
                <a:cs typeface="Times New Roman"/>
              </a:rPr>
              <a:t>［</a:t>
            </a:r>
            <a:r>
              <a:rPr lang="ja-JP" altLang="en-US" sz="2000" kern="100" dirty="0">
                <a:latin typeface="+mn-ea"/>
                <a:cs typeface="Times New Roman"/>
              </a:rPr>
              <a:t>始動</a:t>
            </a:r>
            <a:r>
              <a:rPr lang="ja-JP" altLang="en-US" sz="2000" kern="100" dirty="0" smtClean="0">
                <a:latin typeface="+mn-ea"/>
                <a:cs typeface="Times New Roman"/>
              </a:rPr>
              <a:t>回数（回） </a:t>
            </a:r>
            <a:r>
              <a:rPr lang="ja-JP" altLang="en-US" sz="2000" kern="100" dirty="0">
                <a:latin typeface="+mn-ea"/>
                <a:cs typeface="Times New Roman"/>
              </a:rPr>
              <a:t>］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93818" y="1622351"/>
            <a:ext cx="36146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交通量→走行量をもとに算出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7762" y="4738940"/>
            <a:ext cx="33621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</a:t>
            </a:r>
            <a:r>
              <a:rPr lang="ja-JP" altLang="en-US" sz="2000" u="sng" kern="100" dirty="0" smtClean="0">
                <a:latin typeface="+mn-ea"/>
                <a:cs typeface="Times New Roman"/>
              </a:rPr>
              <a:t>保有台数をもとに算出</a:t>
            </a:r>
            <a:r>
              <a:rPr lang="ja-JP" altLang="en-US" sz="2000" kern="100" dirty="0" smtClean="0">
                <a:latin typeface="+mn-ea"/>
                <a:cs typeface="Times New Roman"/>
              </a:rPr>
              <a:t>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7927" y="1481620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</a:t>
            </a:r>
            <a:r>
              <a:rPr lang="ja-JP" altLang="en-US" sz="2000" kern="100" dirty="0">
                <a:latin typeface="+mn-ea"/>
                <a:cs typeface="Times New Roman"/>
              </a:rPr>
              <a:t>５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8747" y="4708002"/>
            <a:ext cx="15275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kern="100" dirty="0" smtClean="0">
                <a:latin typeface="+mn-ea"/>
                <a:cs typeface="Times New Roman"/>
              </a:rPr>
              <a:t>（概ね１</a:t>
            </a:r>
            <a:r>
              <a:rPr lang="en-US" altLang="ja-JP" sz="2000" kern="100" dirty="0" smtClean="0">
                <a:latin typeface="+mn-ea"/>
                <a:cs typeface="Times New Roman"/>
              </a:rPr>
              <a:t>/</a:t>
            </a:r>
            <a:r>
              <a:rPr lang="ja-JP" altLang="en-US" sz="2000" kern="100" dirty="0" smtClean="0">
                <a:latin typeface="+mn-ea"/>
                <a:cs typeface="Times New Roman"/>
              </a:rPr>
              <a:t>６）</a:t>
            </a:r>
            <a:endParaRPr lang="ja-JP" altLang="en-US" sz="2000" kern="100" dirty="0"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矢印コネクタ 34"/>
          <p:cNvCxnSpPr/>
          <p:nvPr/>
        </p:nvCxnSpPr>
        <p:spPr>
          <a:xfrm>
            <a:off x="1419427" y="3512000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419427" y="2684048"/>
            <a:ext cx="622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28794" y="103599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①排出係数：算定方法</a:t>
            </a:r>
            <a:endParaRPr kumimoji="1" lang="ja-JP" altLang="en-US" sz="2400" dirty="0">
              <a:latin typeface="+mn-ea"/>
            </a:endParaRPr>
          </a:p>
        </p:txBody>
      </p:sp>
      <p:pic>
        <p:nvPicPr>
          <p:cNvPr id="12" name="Picture 4" descr="smo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525" r="4903"/>
          <a:stretch/>
        </p:blipFill>
        <p:spPr bwMode="auto">
          <a:xfrm>
            <a:off x="6263964" y="133811"/>
            <a:ext cx="2376264" cy="18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88144" y="908720"/>
            <a:ext cx="5391968" cy="70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360" tIns="8890" rIns="9360" bIns="8890" numCol="1" anchor="t" anchorCtr="0" compatLnSpc="1">
            <a:prstTxWarp prst="textNoShape">
              <a:avLst/>
            </a:prstTxWarp>
          </a:bodyPr>
          <a:lstStyle/>
          <a:p>
            <a:pPr marL="6350" lvl="1" fontAlgn="base">
              <a:spcAft>
                <a:spcPct val="0"/>
              </a:spcAft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①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車種別排出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係数（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g/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台･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km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  <a:p>
            <a:pPr marL="252000" marR="0" lvl="1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台の車が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1km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走行時に排出する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NOx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・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PM</a:t>
            </a:r>
            <a:r>
              <a:rPr kumimoji="1" lang="ja-JP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の量</a:t>
            </a:r>
            <a:endParaRPr kumimoji="1" lang="ja-JP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709811" y="2324008"/>
            <a:ext cx="1332000" cy="2375984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b="1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8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速度対応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排出係数（式）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59427" y="3376833"/>
            <a:ext cx="1260000" cy="1323439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バス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小型貨物車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貨客車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普通貨物車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特種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殊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59427" y="2324008"/>
            <a:ext cx="1260000" cy="830997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乗用車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軽貨物車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561487" y="2324007"/>
            <a:ext cx="1908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+mn-ea"/>
                <a:cs typeface="Times New Roman" pitchFamily="18" charset="0"/>
              </a:rPr>
              <a:t>走行</a:t>
            </a:r>
            <a:r>
              <a:rPr lang="ja-JP" altLang="en-US" sz="1600" b="1" dirty="0" smtClean="0">
                <a:latin typeface="+mn-ea"/>
                <a:cs typeface="Times New Roman" pitchFamily="18" charset="0"/>
              </a:rPr>
              <a:t>比率</a:t>
            </a:r>
            <a:endParaRPr lang="en-US" altLang="ja-JP" sz="1600" b="1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5488019" y="2324007"/>
            <a:ext cx="2016000" cy="2636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pc="-150" dirty="0">
                <a:latin typeface="+mn-ea"/>
                <a:cs typeface="Times New Roman" pitchFamily="18" charset="0"/>
              </a:rPr>
              <a:t>速度対応</a:t>
            </a:r>
            <a:r>
              <a:rPr lang="ja-JP" altLang="en-US" sz="1600" b="1" spc="-150" dirty="0" smtClean="0">
                <a:latin typeface="+mn-ea"/>
                <a:cs typeface="Times New Roman" pitchFamily="18" charset="0"/>
              </a:rPr>
              <a:t>原単位式群</a:t>
            </a:r>
            <a:endParaRPr lang="en-US" altLang="ja-JP" sz="1600" b="1" spc="-150" dirty="0" smtClean="0">
              <a:latin typeface="+mn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600" b="1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[8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車種別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規制区分別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[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重量区分別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]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518098" y="4668019"/>
            <a:ext cx="1908000" cy="1080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積載率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0" name="AutoShape 3"/>
          <p:cNvSpPr>
            <a:spLocks noChangeShapeType="1"/>
          </p:cNvSpPr>
          <p:nvPr/>
        </p:nvSpPr>
        <p:spPr bwMode="auto">
          <a:xfrm flipV="1">
            <a:off x="4372609" y="3488600"/>
            <a:ext cx="0" cy="115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3661890" y="3753297"/>
            <a:ext cx="1584176" cy="698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7440" tIns="45720" rIns="37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平成</a:t>
            </a:r>
            <a:r>
              <a:rPr lang="en-US" altLang="ja-JP" sz="1600" dirty="0">
                <a:latin typeface="+mn-ea"/>
                <a:cs typeface="Times New Roman" pitchFamily="18" charset="0"/>
              </a:rPr>
              <a:t>30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年度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等価慣性重量</a:t>
            </a:r>
            <a:r>
              <a:rPr lang="en-US" altLang="ja-JP" sz="1600" kern="100" baseline="30000" dirty="0" smtClean="0">
                <a:latin typeface="+mn-ea"/>
                <a:cs typeface="Times New Roman"/>
              </a:rPr>
              <a:t>*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605633" y="3958002"/>
            <a:ext cx="1764000" cy="911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30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自動車交通環境影響総合調査</a:t>
            </a:r>
          </a:p>
          <a:p>
            <a:pPr algn="just">
              <a:spcAft>
                <a:spcPts val="0"/>
              </a:spcAft>
            </a:pPr>
            <a:r>
              <a:rPr lang="ja-JP" altLang="en-US" sz="1400" kern="100" spc="-90" dirty="0" smtClean="0">
                <a:effectLst/>
                <a:latin typeface="+mn-ea"/>
                <a:cs typeface="Times New Roman"/>
              </a:rPr>
              <a:t>（</a:t>
            </a:r>
            <a:r>
              <a:rPr lang="ja-JP" sz="1400" b="1" kern="100" spc="-90" dirty="0" smtClean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ナンバープレート調査</a:t>
            </a:r>
            <a:r>
              <a:rPr lang="ja-JP" altLang="en-US" sz="1400" kern="100" spc="-90" dirty="0">
                <a:latin typeface="+mn-ea"/>
                <a:cs typeface="Times New Roman"/>
              </a:rPr>
              <a:t>）</a:t>
            </a:r>
            <a:endParaRPr lang="ja-JP" sz="1400" kern="100" spc="-90" dirty="0">
              <a:effectLst/>
              <a:latin typeface="+mn-ea"/>
              <a:cs typeface="Times New Roman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661890" y="5134054"/>
            <a:ext cx="1692000" cy="5077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30</a:t>
            </a:r>
            <a:r>
              <a:rPr lang="ja-JP" sz="1400" kern="100" dirty="0" smtClean="0">
                <a:effectLst/>
                <a:latin typeface="+mn-ea"/>
                <a:cs typeface="Times New Roman"/>
              </a:rPr>
              <a:t>年度</a:t>
            </a:r>
            <a:endParaRPr lang="ja-JP" sz="1400" kern="100" dirty="0">
              <a:effectLst/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Times New Roman"/>
              </a:rPr>
              <a:t>自動車輸送統計調査</a:t>
            </a:r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5585811" y="3966878"/>
            <a:ext cx="1836000" cy="743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8640" tIns="7200" rIns="8640" bIns="720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kern="100" dirty="0" smtClean="0">
                <a:latin typeface="+mn-ea"/>
                <a:cs typeface="Times New Roman"/>
              </a:rPr>
              <a:t>平成</a:t>
            </a:r>
            <a:r>
              <a:rPr lang="en-US" altLang="ja-JP" sz="1400" kern="100" dirty="0">
                <a:latin typeface="+mn-ea"/>
                <a:cs typeface="Times New Roman"/>
              </a:rPr>
              <a:t>30</a:t>
            </a:r>
            <a:r>
              <a:rPr lang="ja-JP" altLang="ja-JP" sz="1400" kern="100" dirty="0" smtClean="0">
                <a:latin typeface="+mn-ea"/>
                <a:cs typeface="Times New Roman"/>
              </a:rPr>
              <a:t>年度</a:t>
            </a:r>
            <a:endParaRPr lang="ja-JP" altLang="ja-JP" sz="1400" kern="100" dirty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kern="100" dirty="0">
                <a:latin typeface="+mn-ea"/>
                <a:cs typeface="Times New Roman"/>
              </a:rPr>
              <a:t>環境省排出</a:t>
            </a:r>
            <a:r>
              <a:rPr lang="ja-JP" altLang="ja-JP" sz="1400" kern="100" dirty="0" smtClean="0">
                <a:latin typeface="+mn-ea"/>
                <a:cs typeface="Times New Roman"/>
              </a:rPr>
              <a:t>原単位</a:t>
            </a:r>
            <a:r>
              <a:rPr lang="ja-JP" altLang="en-US" sz="1400" kern="100" dirty="0" smtClean="0">
                <a:latin typeface="+mn-ea"/>
                <a:cs typeface="Times New Roman"/>
              </a:rPr>
              <a:t>調査</a:t>
            </a:r>
            <a:endParaRPr lang="en-US" altLang="ja-JP" sz="1400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 dirty="0" smtClean="0">
                <a:latin typeface="+mn-ea"/>
                <a:cs typeface="Times New Roman"/>
              </a:rPr>
              <a:t>（</a:t>
            </a:r>
            <a:r>
              <a:rPr lang="en-US" altLang="ja-JP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C/D</a:t>
            </a:r>
            <a:r>
              <a:rPr lang="ja-JP" altLang="en-US" sz="1400" b="1" kern="100" dirty="0" smtClean="0">
                <a:solidFill>
                  <a:srgbClr val="FF0000"/>
                </a:solidFill>
                <a:latin typeface="+mn-ea"/>
                <a:cs typeface="Times New Roman"/>
              </a:rPr>
              <a:t>走行試験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</a:t>
            </a:r>
            <a:endParaRPr lang="ja-JP" altLang="ja-JP" sz="1400" kern="100" dirty="0">
              <a:latin typeface="+mn-ea"/>
              <a:cs typeface="Times New Roman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738120" y="64482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2F8A21-8B7F-4E81-A1D6-B63D9660F4C6}" type="slidenum">
              <a:rPr lang="ja-JP" altLang="en-US" sz="1600" smtClean="0"/>
              <a:pPr/>
              <a:t>5</a:t>
            </a:fld>
            <a:endParaRPr lang="ja-JP" altLang="en-US" sz="1600" dirty="0"/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78979" y="5146274"/>
            <a:ext cx="2877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" tIns="45720" rIns="7200" bIns="45720" anchor="t" anchorCtr="0" upright="1">
            <a:spAutoFit/>
          </a:bodyPr>
          <a:lstStyle/>
          <a:p>
            <a:pPr marL="87313" indent="-87313"/>
            <a:r>
              <a:rPr lang="en-US" altLang="ja-JP" sz="1400" dirty="0" smtClean="0"/>
              <a:t>*</a:t>
            </a:r>
            <a:r>
              <a:rPr lang="ja-JP" altLang="ja-JP" sz="1400" dirty="0" smtClean="0"/>
              <a:t>自動車</a:t>
            </a:r>
            <a:r>
              <a:rPr lang="ja-JP" altLang="ja-JP" sz="1400" dirty="0"/>
              <a:t>の車体重量に貨物や人員の重量を加えた</a:t>
            </a:r>
            <a:r>
              <a:rPr lang="ja-JP" altLang="ja-JP" sz="1400" dirty="0" smtClean="0"/>
              <a:t>重量</a:t>
            </a:r>
            <a:endParaRPr lang="ja-JP" altLang="ja-JP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16427" y="5021403"/>
            <a:ext cx="19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「旅行速度」の関数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5" name="下矢印 44"/>
          <p:cNvSpPr/>
          <p:nvPr/>
        </p:nvSpPr>
        <p:spPr>
          <a:xfrm flipV="1">
            <a:off x="8087811" y="4528243"/>
            <a:ext cx="288000" cy="4327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08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1" y="1064192"/>
            <a:ext cx="8110979" cy="541275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91680" y="1166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規制区分別の走行比率（普通貨物車）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8167" y="6418390"/>
            <a:ext cx="39775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AutoShape 12"/>
          <p:cNvSpPr>
            <a:spLocks noChangeShapeType="1"/>
          </p:cNvSpPr>
          <p:nvPr/>
        </p:nvSpPr>
        <p:spPr bwMode="auto">
          <a:xfrm>
            <a:off x="1893888" y="1136650"/>
            <a:ext cx="307975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79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13970" y="6447099"/>
            <a:ext cx="5519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規制年別の構成割合（普通貨物車）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029" y="722741"/>
            <a:ext cx="831893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新車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代替は着実に進み、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H30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は初めて最新規制車（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H28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規制車）が出現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27141" y="5290187"/>
            <a:ext cx="983880" cy="36004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030140" y="2609184"/>
            <a:ext cx="352893" cy="3347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761418" y="3062157"/>
            <a:ext cx="621616" cy="3489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397065" y="3516004"/>
            <a:ext cx="1021221" cy="36715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001155" y="3954950"/>
            <a:ext cx="1398742" cy="36385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620953" y="4394517"/>
            <a:ext cx="1778944" cy="34931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147095" y="4863838"/>
            <a:ext cx="2271191" cy="36822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013398" y="5310243"/>
            <a:ext cx="3369635" cy="36822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8" y="2497251"/>
            <a:ext cx="5049796" cy="380845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87624" y="121292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車種</a:t>
            </a:r>
            <a:r>
              <a:rPr lang="ja-JP" altLang="en-US" sz="2400" dirty="0">
                <a:latin typeface="+mn-ea"/>
              </a:rPr>
              <a:t>別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en-US" sz="2400" dirty="0" smtClean="0">
                <a:latin typeface="+mn-ea"/>
              </a:rPr>
              <a:t>排出</a:t>
            </a:r>
            <a:r>
              <a:rPr lang="ja-JP" altLang="en-US" sz="2400" dirty="0">
                <a:latin typeface="+mn-ea"/>
              </a:rPr>
              <a:t>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02436" y="5816417"/>
            <a:ext cx="324000" cy="288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836113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NOx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>
                <a:latin typeface="+mn-ea"/>
              </a:rPr>
              <a:t>30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484999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5226" y="1186178"/>
            <a:ext cx="425079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排出係数は平成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</a:rPr>
              <a:t>21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</a:rPr>
              <a:t>年度から減少傾向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1186178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155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56176" y="3763010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lang="en-US" altLang="ja-JP" sz="14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33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52320" y="3367013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lang="en-US" altLang="ja-JP" sz="1400" dirty="0"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155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4764726" y="607843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77936"/>
              </p:ext>
            </p:extLst>
          </p:nvPr>
        </p:nvGraphicFramePr>
        <p:xfrm>
          <a:off x="5076679" y="2875739"/>
          <a:ext cx="4256152" cy="190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4" y="2708920"/>
            <a:ext cx="4826512" cy="363199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3464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71600" y="12129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車</a:t>
            </a:r>
            <a:r>
              <a:rPr lang="ja-JP" altLang="en-US" sz="2400" dirty="0" smtClean="0">
                <a:latin typeface="+mn-ea"/>
              </a:rPr>
              <a:t>種別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en-US" sz="2400" dirty="0">
                <a:latin typeface="+mn-ea"/>
              </a:rPr>
              <a:t>排出係数の</a:t>
            </a:r>
            <a:r>
              <a:rPr lang="ja-JP" altLang="en-US" sz="2400" dirty="0" smtClean="0">
                <a:latin typeface="+mn-ea"/>
              </a:rPr>
              <a:t>推移</a:t>
            </a:r>
            <a:endParaRPr lang="ja-JP" altLang="ja-JP" sz="2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15524" y="5863807"/>
            <a:ext cx="360000" cy="324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973177"/>
            <a:ext cx="4788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から、バス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、普通貨物車、　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特種（殊）車、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小型貨物車の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排出係数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は減少傾向</a:t>
            </a:r>
            <a:endParaRPr kumimoji="1" lang="ja-JP" altLang="en-US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1052736"/>
            <a:ext cx="37079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普通貨物車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１台からの排出量は乗用車の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倍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0152" y="495220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r"/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旅行</a:t>
            </a:r>
            <a:r>
              <a:rPr lang="ja-JP" altLang="en-US" sz="1200" dirty="0">
                <a:latin typeface="+mn-ea"/>
              </a:rPr>
              <a:t>速度</a:t>
            </a:r>
            <a:r>
              <a:rPr lang="en-US" altLang="ja-JP" sz="1200" dirty="0" smtClean="0">
                <a:latin typeface="+mn-ea"/>
              </a:rPr>
              <a:t>40km/h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おける排出係数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124145"/>
            <a:ext cx="45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旅行速度</a:t>
            </a:r>
            <a:r>
              <a:rPr lang="en-US" altLang="ja-JP" sz="1600" u="sng" dirty="0" smtClean="0">
                <a:latin typeface="+mn-ea"/>
              </a:rPr>
              <a:t>40km/h</a:t>
            </a:r>
            <a:r>
              <a:rPr lang="ja-JP" altLang="en-US" sz="1600" u="sng" dirty="0" smtClean="0">
                <a:latin typeface="+mn-ea"/>
              </a:rPr>
              <a:t>における車種別排出係数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（乗用系、小型貨物系、大型貨物系の主な車種）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136" y="2204864"/>
            <a:ext cx="37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 smtClean="0">
                <a:latin typeface="+mn-ea"/>
              </a:rPr>
              <a:t>１台の車が</a:t>
            </a:r>
            <a:r>
              <a:rPr lang="en-US" altLang="ja-JP" sz="1600" u="sng" dirty="0" smtClean="0">
                <a:latin typeface="+mn-ea"/>
              </a:rPr>
              <a:t>1km</a:t>
            </a:r>
            <a:r>
              <a:rPr lang="ja-JP" altLang="en-US" sz="1600" u="sng" dirty="0" smtClean="0">
                <a:latin typeface="+mn-ea"/>
              </a:rPr>
              <a:t>走行時に排出する</a:t>
            </a:r>
            <a:r>
              <a:rPr lang="en-US" altLang="ja-JP" sz="1600" u="sng" dirty="0" smtClean="0">
                <a:latin typeface="+mn-ea"/>
              </a:rPr>
              <a:t>PM</a:t>
            </a:r>
            <a:r>
              <a:rPr lang="ja-JP" altLang="en-US" sz="1600" u="sng" dirty="0" smtClean="0">
                <a:latin typeface="+mn-ea"/>
              </a:rPr>
              <a:t>量</a:t>
            </a:r>
            <a:endParaRPr lang="en-US" altLang="ja-JP" sz="1600" u="sng" dirty="0" smtClean="0">
              <a:latin typeface="+mn-ea"/>
            </a:endParaRPr>
          </a:p>
          <a:p>
            <a:pPr algn="ctr"/>
            <a:r>
              <a:rPr lang="ja-JP" altLang="en-US" sz="1600" u="sng" dirty="0" smtClean="0">
                <a:latin typeface="+mn-ea"/>
              </a:rPr>
              <a:t>（平成</a:t>
            </a:r>
            <a:r>
              <a:rPr lang="en-US" altLang="ja-JP" sz="1600" u="sng" dirty="0">
                <a:latin typeface="+mn-ea"/>
              </a:rPr>
              <a:t>30</a:t>
            </a:r>
            <a:r>
              <a:rPr lang="ja-JP" altLang="en-US" sz="1600" u="sng" dirty="0" smtClean="0">
                <a:latin typeface="+mn-ea"/>
              </a:rPr>
              <a:t>年度）</a:t>
            </a:r>
            <a:endParaRPr lang="en-US" altLang="ja-JP" sz="1600" u="sng" dirty="0" smtClean="0">
              <a:latin typeface="+mn-ea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324400" y="3837668"/>
            <a:ext cx="1674392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36296" y="3444350"/>
            <a:ext cx="1741735" cy="2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（乗用車の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倍）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783206" y="6025807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1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44085" y="60283"/>
            <a:ext cx="17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＜暖機時＞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26" name="グラフ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872173"/>
              </p:ext>
            </p:extLst>
          </p:nvPr>
        </p:nvGraphicFramePr>
        <p:xfrm>
          <a:off x="4976686" y="2934067"/>
          <a:ext cx="4105150" cy="194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9875</TotalTime>
  <Words>2710</Words>
  <PresentationFormat>画面に合わせる (4:3)</PresentationFormat>
  <Paragraphs>552</Paragraphs>
  <Slides>19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Meiryo UI</vt:lpstr>
      <vt:lpstr>ＭＳ Ｐゴシック</vt:lpstr>
      <vt:lpstr>ＭＳ ゴシック</vt:lpstr>
      <vt:lpstr>ＭＳ 明朝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2020-03-31T07:18:58Z</cp:lastPrinted>
  <dcterms:created xsi:type="dcterms:W3CDTF">2015-05-08T02:07:56Z</dcterms:created>
  <dcterms:modified xsi:type="dcterms:W3CDTF">2020-07-27T01:40:42Z</dcterms:modified>
</cp:coreProperties>
</file>