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5"/>
  </p:notesMasterIdLst>
  <p:sldIdLst>
    <p:sldId id="256" r:id="rId2"/>
    <p:sldId id="303" r:id="rId3"/>
    <p:sldId id="295" r:id="rId4"/>
    <p:sldId id="296" r:id="rId5"/>
    <p:sldId id="297" r:id="rId6"/>
    <p:sldId id="298" r:id="rId7"/>
    <p:sldId id="310" r:id="rId8"/>
    <p:sldId id="305" r:id="rId9"/>
    <p:sldId id="306" r:id="rId10"/>
    <p:sldId id="307" r:id="rId11"/>
    <p:sldId id="308" r:id="rId12"/>
    <p:sldId id="309" r:id="rId13"/>
    <p:sldId id="301" r:id="rId1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99"/>
    <a:srgbClr val="008000"/>
    <a:srgbClr val="99FF33"/>
    <a:srgbClr val="080808"/>
    <a:srgbClr val="0000FF"/>
    <a:srgbClr val="FF99FF"/>
    <a:srgbClr val="FF99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8" autoAdjust="0"/>
    <p:restoredTop sz="95144" autoAdjust="0"/>
  </p:normalViewPr>
  <p:slideViewPr>
    <p:cSldViewPr>
      <p:cViewPr varScale="1">
        <p:scale>
          <a:sx n="67" d="100"/>
          <a:sy n="67" d="100"/>
        </p:scale>
        <p:origin x="151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4" cy="496888"/>
          </a:xfrm>
          <a:prstGeom prst="rect">
            <a:avLst/>
          </a:prstGeom>
        </p:spPr>
        <p:txBody>
          <a:bodyPr vert="horz" lIns="91401" tIns="45699" rIns="91401" bIns="45699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2"/>
            <a:ext cx="2949574" cy="496888"/>
          </a:xfrm>
          <a:prstGeom prst="rect">
            <a:avLst/>
          </a:prstGeom>
        </p:spPr>
        <p:txBody>
          <a:bodyPr vert="horz" lIns="91401" tIns="45699" rIns="91401" bIns="45699" rtlCol="0"/>
          <a:lstStyle>
            <a:lvl1pPr algn="r">
              <a:defRPr sz="1100"/>
            </a:lvl1pPr>
          </a:lstStyle>
          <a:p>
            <a:fld id="{61CA31F8-F74A-40F1-8DAA-9DFF74669CC7}" type="datetimeFigureOut">
              <a:rPr kumimoji="1" lang="ja-JP" altLang="en-US" smtClean="0"/>
              <a:pPr/>
              <a:t>2020/9/1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1" tIns="45699" rIns="91401" bIns="4569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3" y="4721226"/>
            <a:ext cx="5445126" cy="4471991"/>
          </a:xfrm>
          <a:prstGeom prst="rect">
            <a:avLst/>
          </a:prstGeom>
        </p:spPr>
        <p:txBody>
          <a:bodyPr vert="horz" lIns="91401" tIns="45699" rIns="91401" bIns="4569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7"/>
            <a:ext cx="2949574" cy="496887"/>
          </a:xfrm>
          <a:prstGeom prst="rect">
            <a:avLst/>
          </a:prstGeom>
        </p:spPr>
        <p:txBody>
          <a:bodyPr vert="horz" lIns="91401" tIns="45699" rIns="91401" bIns="45699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7"/>
            <a:ext cx="2949574" cy="496887"/>
          </a:xfrm>
          <a:prstGeom prst="rect">
            <a:avLst/>
          </a:prstGeom>
        </p:spPr>
        <p:txBody>
          <a:bodyPr vert="horz" lIns="91401" tIns="45699" rIns="91401" bIns="45699" rtlCol="0" anchor="b"/>
          <a:lstStyle>
            <a:lvl1pPr algn="r">
              <a:defRPr sz="1100"/>
            </a:lvl1pPr>
          </a:lstStyle>
          <a:p>
            <a:fld id="{1934D5CC-4A0C-4D44-9FBB-22AD4B79EF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08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57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0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45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2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56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39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8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5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35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1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35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C286-0FB2-43E7-A537-700FCA38C029}" type="datetimeFigureOut">
              <a:rPr kumimoji="1" lang="ja-JP" altLang="en-US" smtClean="0"/>
              <a:pPr/>
              <a:t>2020/9/1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3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575556" y="2693988"/>
            <a:ext cx="79928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+mn-ea"/>
                <a:ea typeface="+mn-ea"/>
              </a:rPr>
              <a:t>令和元年度における</a:t>
            </a:r>
            <a:endParaRPr lang="en-US" altLang="ja-JP" sz="3200" dirty="0" smtClean="0">
              <a:latin typeface="+mn-ea"/>
              <a:ea typeface="+mn-ea"/>
            </a:endParaRPr>
          </a:p>
          <a:p>
            <a:r>
              <a:rPr lang="ja-JP" altLang="en-US" sz="3200" dirty="0" smtClean="0">
                <a:latin typeface="+mn-ea"/>
                <a:ea typeface="+mn-ea"/>
              </a:rPr>
              <a:t>大阪府内の大気環境の状況等について</a:t>
            </a:r>
            <a:endParaRPr lang="ja-JP" altLang="en-US" sz="3200" dirty="0">
              <a:latin typeface="+mn-ea"/>
              <a:ea typeface="+mn-ea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524472" y="404664"/>
            <a:ext cx="1296000" cy="57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 smtClean="0">
                <a:latin typeface="+mn-ea"/>
                <a:ea typeface="+mn-ea"/>
              </a:rPr>
              <a:t>資料１</a:t>
            </a:r>
            <a:endParaRPr lang="ja-JP" alt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33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/>
            <a:r>
              <a:rPr lang="ja-JP" altLang="en-US" sz="2400" dirty="0" smtClean="0">
                <a:latin typeface="+mn-ea"/>
              </a:rPr>
              <a:t>令和２年度の将来</a:t>
            </a:r>
            <a:r>
              <a:rPr lang="ja-JP" altLang="en-US" sz="2400" dirty="0">
                <a:latin typeface="+mn-ea"/>
              </a:rPr>
              <a:t>濃度予測</a:t>
            </a:r>
            <a:r>
              <a:rPr lang="ja-JP" altLang="en-US" sz="2400" dirty="0" smtClean="0">
                <a:latin typeface="+mn-ea"/>
              </a:rPr>
              <a:t>結果（平成</a:t>
            </a:r>
            <a:r>
              <a:rPr lang="en-US" altLang="ja-JP" sz="2400" dirty="0" smtClean="0">
                <a:latin typeface="+mn-ea"/>
              </a:rPr>
              <a:t>28</a:t>
            </a:r>
            <a:r>
              <a:rPr lang="ja-JP" altLang="en-US" sz="2400" dirty="0" smtClean="0">
                <a:latin typeface="+mn-ea"/>
              </a:rPr>
              <a:t>年度に府が実施）</a:t>
            </a:r>
            <a:endParaRPr lang="en-US" altLang="ja-JP" sz="2400" dirty="0">
              <a:latin typeface="+mn-ea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460793"/>
              </p:ext>
            </p:extLst>
          </p:nvPr>
        </p:nvGraphicFramePr>
        <p:xfrm>
          <a:off x="1647234" y="747041"/>
          <a:ext cx="5040560" cy="238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9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NO</a:t>
                      </a:r>
                      <a:r>
                        <a:rPr kumimoji="1" lang="en-US" altLang="ja-JP" sz="2000" b="0" baseline="-25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年間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98%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値（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ppm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地点数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76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r>
                        <a:rPr kumimoji="1" lang="ja-JP" altLang="en-US" sz="20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0.06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kumimoji="1" lang="ja-JP" altLang="en-US" sz="2000" b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376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0.051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192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0.046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65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 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276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合計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379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34030" y="685161"/>
            <a:ext cx="154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r"/>
            <a:r>
              <a:rPr lang="ja-JP" altLang="en-US" sz="2000" dirty="0" smtClean="0">
                <a:latin typeface="+mn-ea"/>
              </a:rPr>
              <a:t>◆濃度範囲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7504" y="3170364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ja-JP" altLang="en-US" sz="2000" dirty="0" smtClean="0">
                <a:latin typeface="+mn-ea"/>
              </a:rPr>
              <a:t>◆濃度範囲</a:t>
            </a:r>
            <a:r>
              <a:rPr lang="en-US" altLang="ja-JP" sz="2000" dirty="0" smtClean="0">
                <a:latin typeface="+mn-ea"/>
              </a:rPr>
              <a:t>0.056</a:t>
            </a:r>
            <a:r>
              <a:rPr lang="ja-JP" altLang="en-US" sz="2000" dirty="0" smtClean="0">
                <a:latin typeface="+mn-ea"/>
              </a:rPr>
              <a:t>～</a:t>
            </a:r>
            <a:r>
              <a:rPr lang="en-US" altLang="ja-JP" sz="2000" dirty="0" smtClean="0">
                <a:latin typeface="+mn-ea"/>
              </a:rPr>
              <a:t>0.06</a:t>
            </a:r>
            <a:r>
              <a:rPr lang="ja-JP" altLang="en-US" sz="2000" dirty="0" smtClean="0">
                <a:latin typeface="+mn-ea"/>
              </a:rPr>
              <a:t>の</a:t>
            </a:r>
            <a:r>
              <a:rPr lang="en-US" altLang="ja-JP" sz="2000" dirty="0" smtClean="0">
                <a:latin typeface="+mn-ea"/>
              </a:rPr>
              <a:t>9</a:t>
            </a:r>
            <a:r>
              <a:rPr lang="ja-JP" altLang="en-US" sz="2000" dirty="0" smtClean="0">
                <a:latin typeface="+mn-ea"/>
              </a:rPr>
              <a:t>地点の内訳</a:t>
            </a:r>
            <a:endParaRPr lang="en-US" altLang="ja-JP" sz="2000" dirty="0" smtClean="0">
              <a:latin typeface="+mn-ea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78832"/>
              </p:ext>
            </p:extLst>
          </p:nvPr>
        </p:nvGraphicFramePr>
        <p:xfrm>
          <a:off x="539552" y="3547148"/>
          <a:ext cx="7704857" cy="278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19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交差点名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路線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濃度（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ppm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76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弁天町駅前</a:t>
                      </a:r>
                      <a:endParaRPr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国道</a:t>
                      </a:r>
                      <a:r>
                        <a:rPr lang="en-US" altLang="ja-JP" dirty="0" smtClean="0"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altLang="en-US" dirty="0" smtClean="0"/>
                        <a:t>号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376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加美福井戸西</a:t>
                      </a:r>
                      <a:endParaRPr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大阪中央環状線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r>
                        <a:rPr kumimoji="1" lang="ja-JP" altLang="en-US" sz="2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192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長吉長原東</a:t>
                      </a:r>
                      <a:endParaRPr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r>
                        <a:rPr kumimoji="1" lang="ja-JP" altLang="en-US" sz="2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r>
                        <a:rPr kumimoji="1" lang="ja-JP" altLang="en-US" sz="2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佐堂町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西久宝寺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北津守ランプ前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国道</a:t>
                      </a:r>
                      <a:r>
                        <a:rPr lang="en-US" altLang="ja-JP" dirty="0" smtClean="0"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altLang="en-US" dirty="0" smtClean="0"/>
                        <a:t>号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611560" y="6331683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en-US" altLang="ja-JP" dirty="0" smtClean="0">
                <a:latin typeface="+mn-ea"/>
              </a:rPr>
              <a:t>※</a:t>
            </a:r>
            <a:r>
              <a:rPr lang="ja-JP" altLang="en-US" dirty="0" smtClean="0">
                <a:latin typeface="+mn-ea"/>
              </a:rPr>
              <a:t>交差点</a:t>
            </a:r>
            <a:r>
              <a:rPr lang="ja-JP" altLang="en-US" smtClean="0">
                <a:latin typeface="+mn-ea"/>
              </a:rPr>
              <a:t>ではそれぞれの角</a:t>
            </a:r>
            <a:r>
              <a:rPr lang="ja-JP" altLang="en-US" dirty="0" smtClean="0">
                <a:latin typeface="+mn-ea"/>
              </a:rPr>
              <a:t>ごとに濃度を予測</a:t>
            </a:r>
            <a:endParaRPr lang="en-US" altLang="ja-JP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37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</a:t>
            </a:r>
            <a:r>
              <a:rPr lang="ja-JP" altLang="en-US" sz="2400" dirty="0">
                <a:latin typeface="+mn-ea"/>
              </a:rPr>
              <a:t>測定</a:t>
            </a:r>
            <a:r>
              <a:rPr lang="ja-JP" altLang="en-US" sz="2400" dirty="0" smtClean="0">
                <a:latin typeface="+mn-ea"/>
              </a:rPr>
              <a:t>結果（</a:t>
            </a:r>
            <a:r>
              <a:rPr lang="ja-JP" altLang="en-US" sz="2400" dirty="0">
                <a:latin typeface="+mn-ea"/>
              </a:rPr>
              <a:t>平成</a:t>
            </a:r>
            <a:r>
              <a:rPr lang="en-US" altLang="ja-JP" sz="2400" dirty="0" smtClean="0">
                <a:latin typeface="+mn-ea"/>
              </a:rPr>
              <a:t>29</a:t>
            </a:r>
            <a:r>
              <a:rPr lang="ja-JP" altLang="en-US" sz="2400" dirty="0" smtClean="0">
                <a:latin typeface="+mn-ea"/>
              </a:rPr>
              <a:t>年度から令和元年度の測定地点）　</a:t>
            </a:r>
            <a:endParaRPr lang="en-US" altLang="ja-JP" sz="1600" dirty="0">
              <a:latin typeface="+mn-ea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662459"/>
              </p:ext>
            </p:extLst>
          </p:nvPr>
        </p:nvGraphicFramePr>
        <p:xfrm>
          <a:off x="72000" y="1168957"/>
          <a:ext cx="9000000" cy="148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775618023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34363443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634196095"/>
                    </a:ext>
                  </a:extLst>
                </a:gridCol>
              </a:tblGrid>
              <a:tr h="3297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交差点名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H24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H25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H26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H27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H28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H29</a:t>
                      </a:r>
                      <a:endParaRPr kumimoji="1" lang="ja-JP" altLang="en-US" sz="16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H30</a:t>
                      </a:r>
                      <a:endParaRPr kumimoji="1" lang="ja-JP" altLang="en-US" sz="16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R1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加美福井戸西</a:t>
                      </a:r>
                      <a:endParaRPr kumimoji="1" lang="zh-TW" altLang="en-US" sz="1600" b="0" dirty="0" smtClean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5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5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5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0.035</a:t>
                      </a:r>
                      <a:endParaRPr kumimoji="1" lang="ja-JP" altLang="en-US" sz="15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5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5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5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5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5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5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5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5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5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0.023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kumimoji="1" lang="en-US" altLang="ja-JP" sz="1500" b="0" kern="1200" spc="-15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H29(</a:t>
                      </a:r>
                      <a:r>
                        <a:rPr kumimoji="1" lang="ja-JP" altLang="en-US" sz="1500" b="0" kern="1200" spc="-15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秋冬</a:t>
                      </a:r>
                      <a:r>
                        <a:rPr kumimoji="1" lang="en-US" altLang="ja-JP" sz="1500" b="0" kern="1200" spc="-15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)</a:t>
                      </a:r>
                      <a:r>
                        <a:rPr kumimoji="1" lang="ja-JP" altLang="en-US" sz="1500" b="0" kern="1200" spc="-150" dirty="0" err="1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、</a:t>
                      </a:r>
                      <a:r>
                        <a:rPr kumimoji="1" lang="en-US" altLang="ja-JP" sz="1500" b="0" kern="1200" spc="-15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H30(</a:t>
                      </a:r>
                      <a:r>
                        <a:rPr kumimoji="1" lang="ja-JP" altLang="en-US" sz="1500" b="0" kern="1200" spc="-15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春夏</a:t>
                      </a:r>
                      <a:r>
                        <a:rPr kumimoji="1" lang="en-US" altLang="ja-JP" sz="1500" b="0" kern="1200" spc="-15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)</a:t>
                      </a:r>
                      <a:endParaRPr kumimoji="1" lang="ja-JP" altLang="en-US" sz="1500" b="0" kern="1200" spc="-15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長吉長原東</a:t>
                      </a:r>
                      <a:endParaRPr kumimoji="1" lang="zh-TW" altLang="en-US" sz="1600" b="0" dirty="0" smtClean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5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5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5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5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5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5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0.023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kumimoji="1" lang="en-US" altLang="ja-JP" sz="1500" b="0" kern="1200" spc="-15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H29(</a:t>
                      </a:r>
                      <a:r>
                        <a:rPr kumimoji="1" lang="ja-JP" altLang="en-US" sz="1500" b="0" kern="1200" spc="-15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秋冬</a:t>
                      </a:r>
                      <a:r>
                        <a:rPr kumimoji="1" lang="en-US" altLang="ja-JP" sz="1500" b="0" kern="1200" spc="-15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)</a:t>
                      </a:r>
                      <a:r>
                        <a:rPr kumimoji="1" lang="ja-JP" altLang="en-US" sz="1500" b="0" kern="1200" spc="-150" dirty="0" err="1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、</a:t>
                      </a:r>
                      <a:r>
                        <a:rPr kumimoji="1" lang="en-US" altLang="ja-JP" sz="1500" b="0" kern="1200" spc="-15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H30(</a:t>
                      </a:r>
                      <a:r>
                        <a:rPr kumimoji="1" lang="ja-JP" altLang="en-US" sz="1500" b="0" kern="1200" spc="-15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春夏</a:t>
                      </a:r>
                      <a:r>
                        <a:rPr kumimoji="1" lang="en-US" altLang="ja-JP" sz="1500" b="0" kern="1200" spc="-15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)</a:t>
                      </a:r>
                      <a:endParaRPr kumimoji="1" lang="ja-JP" altLang="en-US" sz="15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5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9001867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07504" y="711980"/>
            <a:ext cx="2527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○大阪中央環状線</a:t>
            </a:r>
            <a:endParaRPr lang="en-US" altLang="ja-JP" sz="2000" dirty="0">
              <a:latin typeface="+mn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073036" y="742758"/>
            <a:ext cx="60167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3" algn="r"/>
            <a:r>
              <a:rPr lang="ja-JP" altLang="en-US" sz="1600" dirty="0">
                <a:latin typeface="+mn-ea"/>
              </a:rPr>
              <a:t>測定結果は測定期間の</a:t>
            </a:r>
            <a:r>
              <a:rPr lang="ja-JP" altLang="en-US" sz="1600" dirty="0" smtClean="0">
                <a:latin typeface="+mn-ea"/>
              </a:rPr>
              <a:t>平均値（</a:t>
            </a:r>
            <a:r>
              <a:rPr lang="en-US" altLang="ja-JP" sz="1600" dirty="0" smtClean="0">
                <a:latin typeface="+mn-ea"/>
              </a:rPr>
              <a:t>ppm</a:t>
            </a:r>
            <a:r>
              <a:rPr lang="ja-JP" altLang="en-US" sz="1600" dirty="0">
                <a:latin typeface="+mn-ea"/>
              </a:rPr>
              <a:t>）、赤字は濃度推計の上位地点</a:t>
            </a:r>
            <a:endParaRPr lang="en-US" altLang="ja-JP" sz="1600" dirty="0">
              <a:latin typeface="+mn-ea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199981"/>
              </p:ext>
            </p:extLst>
          </p:nvPr>
        </p:nvGraphicFramePr>
        <p:xfrm>
          <a:off x="53944" y="3244153"/>
          <a:ext cx="9036112" cy="148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167774659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1220316938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545888123"/>
                    </a:ext>
                  </a:extLst>
                </a:gridCol>
              </a:tblGrid>
              <a:tr h="3139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交差点名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H24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H25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H26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H27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H28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H29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H30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R1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大和田西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0.043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夏秋冬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0.040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夏秋冬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kern="12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（四季）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0.039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四季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弁天町駅前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0.040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夏秋冬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0.031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四季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107504" y="2810692"/>
            <a:ext cx="209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○国道</a:t>
            </a:r>
            <a:r>
              <a:rPr lang="en-US" altLang="ja-JP" sz="2000" dirty="0" smtClean="0">
                <a:latin typeface="+mn-ea"/>
              </a:rPr>
              <a:t>43</a:t>
            </a:r>
            <a:r>
              <a:rPr lang="ja-JP" altLang="en-US" sz="2000" dirty="0" smtClean="0">
                <a:latin typeface="+mn-ea"/>
              </a:rPr>
              <a:t>号</a:t>
            </a:r>
            <a:endParaRPr lang="en-US" altLang="ja-JP" sz="2000" dirty="0">
              <a:latin typeface="+mn-ea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785071"/>
              </p:ext>
            </p:extLst>
          </p:nvPr>
        </p:nvGraphicFramePr>
        <p:xfrm>
          <a:off x="72000" y="5457082"/>
          <a:ext cx="9000000" cy="91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69969243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85974939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1243671820"/>
                    </a:ext>
                  </a:extLst>
                </a:gridCol>
              </a:tblGrid>
              <a:tr h="3310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交差点名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H24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H25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H26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H27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H28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H29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H30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R1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住之江公園前</a:t>
                      </a:r>
                      <a:endParaRPr kumimoji="1" lang="ja-JP" altLang="en-US" sz="16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0.049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秋冬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(</a:t>
                      </a:r>
                      <a:r>
                        <a:rPr kumimoji="1" lang="ja-JP" altLang="en-US" sz="1600" b="0" kern="12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四季</a:t>
                      </a:r>
                      <a:r>
                        <a:rPr kumimoji="1" lang="en-US" altLang="ja-JP" sz="1600" b="0" kern="12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)</a:t>
                      </a:r>
                      <a:endParaRPr kumimoji="1" lang="ja-JP" altLang="en-US" sz="1600" b="0" kern="120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0.036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(</a:t>
                      </a:r>
                      <a:r>
                        <a:rPr kumimoji="1" lang="ja-JP" altLang="en-US" sz="1600" b="0" kern="12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四季</a:t>
                      </a:r>
                      <a:r>
                        <a:rPr kumimoji="1" lang="en-US" altLang="ja-JP" sz="1600" b="0" kern="12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)</a:t>
                      </a:r>
                      <a:endParaRPr kumimoji="1" lang="ja-JP" altLang="en-US" sz="1600" b="0" kern="120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107504" y="5035625"/>
            <a:ext cx="209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○大阪臨海線</a:t>
            </a:r>
            <a:endParaRPr lang="en-US" altLang="ja-JP" sz="2000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71800" y="6381328"/>
            <a:ext cx="81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69863"/>
            <a:r>
              <a:rPr lang="en-US" altLang="ja-JP" sz="1600" dirty="0" smtClean="0">
                <a:latin typeface="+mn-ea"/>
              </a:rPr>
              <a:t>※R</a:t>
            </a:r>
            <a:r>
              <a:rPr lang="en-US" altLang="ja-JP" sz="1600" dirty="0">
                <a:latin typeface="+mn-ea"/>
              </a:rPr>
              <a:t>2</a:t>
            </a:r>
            <a:r>
              <a:rPr lang="ja-JP" altLang="en-US" sz="1600" dirty="0" smtClean="0">
                <a:latin typeface="+mn-ea"/>
              </a:rPr>
              <a:t> </a:t>
            </a:r>
            <a:r>
              <a:rPr lang="ja-JP" altLang="en-US" sz="1600" dirty="0">
                <a:latin typeface="+mn-ea"/>
              </a:rPr>
              <a:t>（四季）は、住之江</a:t>
            </a:r>
            <a:r>
              <a:rPr lang="ja-JP" altLang="en-US" sz="1600" dirty="0" smtClean="0">
                <a:latin typeface="+mn-ea"/>
              </a:rPr>
              <a:t>公園前交差点（</a:t>
            </a:r>
            <a:r>
              <a:rPr lang="en-US" altLang="ja-JP" sz="1600" dirty="0" smtClean="0">
                <a:latin typeface="+mn-ea"/>
              </a:rPr>
              <a:t>2</a:t>
            </a:r>
            <a:r>
              <a:rPr lang="ja-JP" altLang="en-US" sz="1600" dirty="0" smtClean="0">
                <a:latin typeface="+mn-ea"/>
              </a:rPr>
              <a:t>地点）で調査を実施</a:t>
            </a:r>
            <a:endParaRPr lang="en-US" altLang="ja-JP" sz="1600" dirty="0" smtClean="0"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71800" y="4716049"/>
            <a:ext cx="81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69863"/>
            <a:r>
              <a:rPr lang="en-US" altLang="ja-JP" sz="1600" dirty="0" smtClean="0">
                <a:latin typeface="+mn-ea"/>
              </a:rPr>
              <a:t>※R2</a:t>
            </a:r>
            <a:r>
              <a:rPr lang="ja-JP" altLang="en-US" sz="1600" dirty="0" smtClean="0">
                <a:latin typeface="+mn-ea"/>
              </a:rPr>
              <a:t> </a:t>
            </a:r>
            <a:r>
              <a:rPr lang="ja-JP" altLang="en-US" sz="1600" dirty="0">
                <a:latin typeface="+mn-ea"/>
              </a:rPr>
              <a:t>（四季）は</a:t>
            </a:r>
            <a:r>
              <a:rPr lang="ja-JP" altLang="en-US" sz="1600" dirty="0" smtClean="0">
                <a:latin typeface="+mn-ea"/>
              </a:rPr>
              <a:t>、大和田西（</a:t>
            </a:r>
            <a:r>
              <a:rPr lang="en-US" altLang="ja-JP" sz="1600" dirty="0" smtClean="0">
                <a:latin typeface="+mn-ea"/>
              </a:rPr>
              <a:t>2</a:t>
            </a:r>
            <a:r>
              <a:rPr lang="ja-JP" altLang="en-US" sz="1600" dirty="0" smtClean="0">
                <a:latin typeface="+mn-ea"/>
              </a:rPr>
              <a:t>地点）、弁天町駅前（</a:t>
            </a:r>
            <a:r>
              <a:rPr lang="en-US" altLang="ja-JP" sz="1600" dirty="0" smtClean="0">
                <a:latin typeface="+mn-ea"/>
              </a:rPr>
              <a:t>2</a:t>
            </a:r>
            <a:r>
              <a:rPr lang="ja-JP" altLang="en-US" sz="1600" dirty="0" smtClean="0">
                <a:latin typeface="+mn-ea"/>
              </a:rPr>
              <a:t>地点）で調査を実施</a:t>
            </a:r>
            <a:endParaRPr lang="en-US" altLang="ja-JP" sz="16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846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3384" y="101844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簡易測定地点の例（住之江交差点）</a:t>
            </a:r>
            <a:endParaRPr lang="en-US" altLang="ja-JP" sz="2400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03" y="706248"/>
            <a:ext cx="6561299" cy="6045535"/>
          </a:xfrm>
          <a:prstGeom prst="rect">
            <a:avLst/>
          </a:prstGeom>
        </p:spPr>
      </p:pic>
      <p:sp>
        <p:nvSpPr>
          <p:cNvPr id="4" name="星 5 3"/>
          <p:cNvSpPr/>
          <p:nvPr/>
        </p:nvSpPr>
        <p:spPr>
          <a:xfrm>
            <a:off x="2768782" y="4576920"/>
            <a:ext cx="216024" cy="216024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577" y="684505"/>
            <a:ext cx="3209884" cy="3873083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7073773" y="3675769"/>
            <a:ext cx="602152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42,071</a:t>
            </a: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台</a:t>
            </a:r>
            <a:endParaRPr lang="en-US" altLang="ja-JP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四角形吹き出し 30"/>
          <p:cNvSpPr/>
          <p:nvPr/>
        </p:nvSpPr>
        <p:spPr>
          <a:xfrm>
            <a:off x="485365" y="5006743"/>
            <a:ext cx="1563053" cy="1218665"/>
          </a:xfrm>
          <a:prstGeom prst="wedgeRectCallout">
            <a:avLst>
              <a:gd name="adj1" fmla="val 94603"/>
              <a:gd name="adj2" fmla="val -72390"/>
            </a:avLst>
          </a:prstGeom>
          <a:ln w="158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0" bIns="0" rtlCol="0" anchor="t" anchorCtr="0"/>
          <a:lstStyle/>
          <a:p>
            <a:r>
              <a:rPr lang="ja-JP" altLang="en-US" sz="1200" dirty="0" smtClean="0"/>
              <a:t>　</a:t>
            </a:r>
            <a:r>
              <a:rPr lang="ja-JP" altLang="en-US" sz="1200" b="1" spc="-150" dirty="0" smtClean="0">
                <a:latin typeface="+mj-ea"/>
                <a:ea typeface="+mj-ea"/>
              </a:rPr>
              <a:t>測定地点（各季</a:t>
            </a:r>
            <a:r>
              <a:rPr lang="en-US" altLang="ja-JP" sz="1200" b="1" spc="-150" dirty="0" smtClean="0">
                <a:latin typeface="+mj-ea"/>
                <a:ea typeface="+mj-ea"/>
              </a:rPr>
              <a:t>7</a:t>
            </a:r>
            <a:r>
              <a:rPr lang="ja-JP" altLang="en-US" sz="1200" b="1" spc="-150" dirty="0" smtClean="0">
                <a:latin typeface="+mj-ea"/>
                <a:ea typeface="+mj-ea"/>
              </a:rPr>
              <a:t>日間</a:t>
            </a:r>
            <a:r>
              <a:rPr lang="ja-JP" altLang="en-US" sz="1400" b="1" spc="-150" dirty="0" smtClean="0">
                <a:latin typeface="+mj-ea"/>
                <a:ea typeface="+mj-ea"/>
              </a:rPr>
              <a:t>）</a:t>
            </a:r>
            <a:endParaRPr lang="en-US" altLang="ja-JP" sz="1400" b="1" spc="-150" dirty="0" smtClean="0">
              <a:latin typeface="+mj-ea"/>
              <a:ea typeface="+mj-ea"/>
            </a:endParaRPr>
          </a:p>
          <a:p>
            <a:endParaRPr lang="en-US" altLang="ja-JP" sz="1400" b="1" dirty="0"/>
          </a:p>
          <a:p>
            <a:endParaRPr lang="en-US" altLang="ja-JP" sz="1400" b="1" dirty="0" smtClean="0"/>
          </a:p>
          <a:p>
            <a:endParaRPr lang="en-US" altLang="ja-JP" sz="1400" b="1" dirty="0"/>
          </a:p>
          <a:p>
            <a:r>
              <a:rPr lang="ja-JP" altLang="en-US" sz="1200" b="1" dirty="0" smtClean="0"/>
              <a:t>　</a:t>
            </a:r>
            <a:endParaRPr kumimoji="1" lang="ja-JP" altLang="en-US" sz="1200" b="1" dirty="0"/>
          </a:p>
        </p:txBody>
      </p:sp>
      <p:sp>
        <p:nvSpPr>
          <p:cNvPr id="7" name="円/楕円 6"/>
          <p:cNvSpPr/>
          <p:nvPr/>
        </p:nvSpPr>
        <p:spPr>
          <a:xfrm>
            <a:off x="5360311" y="3315728"/>
            <a:ext cx="3744416" cy="839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09534" y="4971000"/>
            <a:ext cx="260910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→ </a:t>
            </a:r>
            <a:r>
              <a:rPr lang="ja-JP" altLang="en-US" dirty="0">
                <a:latin typeface="+mn-ea"/>
              </a:rPr>
              <a:t>府</a:t>
            </a:r>
            <a:r>
              <a:rPr lang="ja-JP" altLang="en-US" dirty="0" smtClean="0">
                <a:latin typeface="+mn-ea"/>
              </a:rPr>
              <a:t>道大阪臨海線は交通量が多く、大型車混入率も高いため、交通渋滞による局地的な濃度上昇が考えられる。</a:t>
            </a:r>
            <a:endParaRPr lang="en-US" altLang="ja-JP" dirty="0" smtClean="0">
              <a:latin typeface="+mn-ea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93" y="5272475"/>
            <a:ext cx="1113340" cy="874378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215851" y="2844241"/>
            <a:ext cx="2675788" cy="285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100" kern="100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交差点</a:t>
            </a:r>
            <a:r>
              <a:rPr lang="ja-JP" sz="1100" kern="100" dirty="0" smtClean="0">
                <a:solidFill>
                  <a:srgbClr val="000000"/>
                </a:solidFill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から</a:t>
            </a:r>
            <a:r>
              <a:rPr lang="ja-JP" sz="1100" kern="100" dirty="0">
                <a:solidFill>
                  <a:srgbClr val="000000"/>
                </a:solidFill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南向きに撮影</a:t>
            </a:r>
            <a:endParaRPr lang="ja-JP" sz="11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3441711" y="3719647"/>
            <a:ext cx="64484" cy="123893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弧 12"/>
          <p:cNvSpPr/>
          <p:nvPr/>
        </p:nvSpPr>
        <p:spPr>
          <a:xfrm>
            <a:off x="1570476" y="3166029"/>
            <a:ext cx="2309334" cy="1270287"/>
          </a:xfrm>
          <a:prstGeom prst="arc">
            <a:avLst>
              <a:gd name="adj1" fmla="val 16200000"/>
              <a:gd name="adj2" fmla="val 647460"/>
            </a:avLst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696818" y="684614"/>
            <a:ext cx="133753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至：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号線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8943" y="3365030"/>
            <a:ext cx="10436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至：</a:t>
            </a:r>
            <a:r>
              <a:rPr lang="ja-JP" altLang="en-US" dirty="0">
                <a:latin typeface="+mn-ea"/>
              </a:rPr>
              <a:t>南港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963100" y="6385243"/>
            <a:ext cx="2233954" cy="452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100" kern="100" dirty="0" smtClean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浜口南港線からの右折車</a:t>
            </a:r>
            <a:endParaRPr lang="ja-JP" sz="11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3" name="四角形吹き出し 32"/>
          <p:cNvSpPr/>
          <p:nvPr/>
        </p:nvSpPr>
        <p:spPr>
          <a:xfrm>
            <a:off x="3993403" y="4700327"/>
            <a:ext cx="2368491" cy="1872136"/>
          </a:xfrm>
          <a:prstGeom prst="wedgeRectCallout">
            <a:avLst>
              <a:gd name="adj1" fmla="val -52639"/>
              <a:gd name="adj2" fmla="val -83865"/>
            </a:avLst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0" bIns="0" rtlCol="0" anchor="t" anchorCtr="0"/>
          <a:lstStyle/>
          <a:p>
            <a:r>
              <a:rPr lang="ja-JP" altLang="en-US" sz="1200" dirty="0" smtClean="0"/>
              <a:t>　</a:t>
            </a:r>
            <a:endParaRPr lang="en-US" altLang="ja-JP" sz="1400" b="1" dirty="0"/>
          </a:p>
          <a:p>
            <a:endParaRPr lang="en-US" altLang="ja-JP" sz="1400" b="1" dirty="0" smtClean="0"/>
          </a:p>
          <a:p>
            <a:endParaRPr lang="en-US" altLang="ja-JP" sz="1400" b="1" dirty="0"/>
          </a:p>
          <a:p>
            <a:r>
              <a:rPr lang="ja-JP" altLang="en-US" sz="1200" b="1" dirty="0" smtClean="0"/>
              <a:t>　</a:t>
            </a:r>
            <a:endParaRPr kumimoji="1" lang="ja-JP" altLang="en-US" sz="1200" b="1" dirty="0"/>
          </a:p>
        </p:txBody>
      </p:sp>
      <p:sp>
        <p:nvSpPr>
          <p:cNvPr id="37" name="四角形吹き出し 36"/>
          <p:cNvSpPr/>
          <p:nvPr/>
        </p:nvSpPr>
        <p:spPr>
          <a:xfrm>
            <a:off x="268558" y="885399"/>
            <a:ext cx="2603836" cy="2195071"/>
          </a:xfrm>
          <a:prstGeom prst="wedgeRectCallout">
            <a:avLst>
              <a:gd name="adj1" fmla="val 72449"/>
              <a:gd name="adj2" fmla="val 87212"/>
            </a:avLst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0" bIns="0" rtlCol="0" anchor="t" anchorCtr="0"/>
          <a:lstStyle/>
          <a:p>
            <a:r>
              <a:rPr lang="ja-JP" altLang="en-US" sz="1200" dirty="0" smtClean="0"/>
              <a:t>　</a:t>
            </a:r>
            <a:endParaRPr lang="en-US" altLang="ja-JP" sz="1400" b="1" dirty="0"/>
          </a:p>
          <a:p>
            <a:endParaRPr lang="en-US" altLang="ja-JP" sz="1400" b="1" dirty="0" smtClean="0"/>
          </a:p>
          <a:p>
            <a:endParaRPr lang="en-US" altLang="ja-JP" sz="1400" b="1" dirty="0"/>
          </a:p>
          <a:p>
            <a:r>
              <a:rPr lang="ja-JP" altLang="en-US" sz="1200" b="1" dirty="0" smtClean="0"/>
              <a:t>　</a:t>
            </a:r>
            <a:endParaRPr kumimoji="1" lang="ja-JP" altLang="en-US" sz="1200" b="1" dirty="0"/>
          </a:p>
        </p:txBody>
      </p:sp>
      <p:pic>
        <p:nvPicPr>
          <p:cNvPr id="23" name="図 22" descr="\\s21e\LIB\自動車環境推進G\03 NOx・PM総量削減計画関係\03 簡易測定（府単費）\H31二酸化窒素濃度等測定調査業務（府）\03 測定地点申請関連\00 地点確認\現地確認（R1.8.26）\写真\住之江公園前交差点・住之江交差点測定局\北川\DSCF6335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6" y="968472"/>
            <a:ext cx="2430077" cy="190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図 23" descr="\\s21e\LIB\自動車環境推進G\03 NOx・PM総量削減計画関係\03 簡易測定（府単費）\H31二酸化窒素濃度等測定調査業務（府）\03 測定地点申請関連\00 地点確認\現地確認（R1.8.26）\写真\住之江公園前交差点・住之江交差点測定局\北川\DSCF6344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750" y="4747673"/>
            <a:ext cx="2163880" cy="1669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6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8540" y="106778"/>
            <a:ext cx="875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+mn-ea"/>
              </a:rPr>
              <a:t>＜</a:t>
            </a:r>
            <a:r>
              <a:rPr lang="ja-JP" altLang="en-US" sz="2400" dirty="0">
                <a:latin typeface="+mn-ea"/>
              </a:rPr>
              <a:t>参考</a:t>
            </a:r>
            <a:r>
              <a:rPr lang="ja-JP" altLang="en-US" sz="2400" dirty="0" smtClean="0">
                <a:latin typeface="+mn-ea"/>
              </a:rPr>
              <a:t>＞　　大気</a:t>
            </a:r>
            <a:r>
              <a:rPr lang="ja-JP" altLang="en-US" sz="2400" dirty="0">
                <a:latin typeface="+mn-ea"/>
              </a:rPr>
              <a:t>汚染に係る環境</a:t>
            </a:r>
            <a:r>
              <a:rPr lang="ja-JP" altLang="en-US" sz="2400" dirty="0" smtClean="0">
                <a:latin typeface="+mn-ea"/>
              </a:rPr>
              <a:t>基準と評価方法</a:t>
            </a:r>
            <a:endParaRPr lang="en-US" altLang="ja-JP" sz="2400" dirty="0" smtClean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652015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+mn-ea"/>
              </a:rPr>
              <a:t>１．大気</a:t>
            </a:r>
            <a:r>
              <a:rPr lang="ja-JP" altLang="en-US" sz="1600" dirty="0">
                <a:latin typeface="+mn-ea"/>
              </a:rPr>
              <a:t>汚染に係る環境基準について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40416" y="1009194"/>
            <a:ext cx="7776000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600" kern="100" dirty="0">
                <a:effectLst/>
                <a:latin typeface="+mn-ea"/>
                <a:cs typeface="Times New Roman"/>
              </a:rPr>
              <a:t>○環境基準とは</a:t>
            </a:r>
            <a:r>
              <a:rPr lang="ja-JP" sz="1600" kern="100" dirty="0" smtClean="0">
                <a:effectLst/>
                <a:latin typeface="+mn-ea"/>
                <a:cs typeface="Times New Roman"/>
              </a:rPr>
              <a:t>、</a:t>
            </a:r>
            <a:endParaRPr lang="en-US" altLang="ja-JP" sz="1600" kern="100" dirty="0">
              <a:latin typeface="+mn-ea"/>
              <a:cs typeface="Times New Roman"/>
            </a:endParaRPr>
          </a:p>
          <a:p>
            <a:pPr marL="263525" algn="just">
              <a:spcAft>
                <a:spcPts val="0"/>
              </a:spcAft>
            </a:pPr>
            <a:r>
              <a:rPr lang="ja-JP" sz="1600" kern="100" dirty="0" smtClean="0">
                <a:effectLst/>
                <a:latin typeface="+mn-ea"/>
                <a:cs typeface="Times New Roman"/>
              </a:rPr>
              <a:t>環境</a:t>
            </a:r>
            <a:r>
              <a:rPr lang="ja-JP" sz="1600" kern="100" dirty="0">
                <a:effectLst/>
                <a:latin typeface="+mn-ea"/>
                <a:cs typeface="Times New Roman"/>
              </a:rPr>
              <a:t>基本法（平成５年法律第９１号）第１６条</a:t>
            </a:r>
            <a:r>
              <a:rPr lang="ja-JP" sz="1600" kern="100" dirty="0" smtClean="0">
                <a:effectLst/>
                <a:latin typeface="+mn-ea"/>
                <a:cs typeface="Times New Roman"/>
              </a:rPr>
              <a:t>第１項</a:t>
            </a:r>
            <a:r>
              <a:rPr lang="ja-JP" altLang="en-US" sz="1600" kern="100" dirty="0" smtClean="0">
                <a:effectLst/>
                <a:latin typeface="+mn-ea"/>
                <a:cs typeface="Times New Roman"/>
              </a:rPr>
              <a:t>に基づき定められた</a:t>
            </a:r>
            <a:endParaRPr lang="en-US" altLang="ja-JP" sz="1600" kern="100" dirty="0" smtClean="0">
              <a:effectLst/>
              <a:latin typeface="+mn-ea"/>
              <a:cs typeface="Times New Roman"/>
            </a:endParaRPr>
          </a:p>
          <a:p>
            <a:pPr marL="263525" algn="just">
              <a:spcAft>
                <a:spcPts val="0"/>
              </a:spcAft>
            </a:pPr>
            <a:r>
              <a:rPr lang="ja-JP" sz="1600" u="sng" kern="100" dirty="0" smtClean="0">
                <a:effectLst/>
                <a:latin typeface="+mn-ea"/>
                <a:cs typeface="Times New Roman"/>
              </a:rPr>
              <a:t>人</a:t>
            </a:r>
            <a:r>
              <a:rPr lang="ja-JP" sz="1600" u="sng" kern="100" dirty="0">
                <a:effectLst/>
                <a:latin typeface="+mn-ea"/>
                <a:cs typeface="Times New Roman"/>
              </a:rPr>
              <a:t>の</a:t>
            </a:r>
            <a:r>
              <a:rPr lang="ja-JP" sz="1600" u="sng" kern="100" dirty="0" smtClean="0">
                <a:effectLst/>
                <a:latin typeface="+mn-ea"/>
                <a:cs typeface="Times New Roman"/>
              </a:rPr>
              <a:t>健康</a:t>
            </a:r>
            <a:r>
              <a:rPr lang="ja-JP" altLang="en-US" sz="1600" u="sng" kern="100" dirty="0" smtClean="0">
                <a:effectLst/>
                <a:latin typeface="+mn-ea"/>
                <a:cs typeface="Times New Roman"/>
              </a:rPr>
              <a:t>の</a:t>
            </a:r>
            <a:r>
              <a:rPr lang="ja-JP" sz="1600" u="sng" kern="100" dirty="0" smtClean="0">
                <a:effectLst/>
                <a:latin typeface="+mn-ea"/>
                <a:cs typeface="Times New Roman"/>
              </a:rPr>
              <a:t>保護</a:t>
            </a:r>
            <a:r>
              <a:rPr lang="ja-JP" altLang="en-US" sz="1600" u="sng" kern="100" dirty="0" smtClean="0">
                <a:effectLst/>
                <a:latin typeface="+mn-ea"/>
                <a:cs typeface="Times New Roman"/>
              </a:rPr>
              <a:t>及び生活環境の保全の上で</a:t>
            </a:r>
            <a:r>
              <a:rPr lang="ja-JP" sz="1600" u="sng" kern="100" dirty="0" smtClean="0">
                <a:effectLst/>
                <a:latin typeface="+mn-ea"/>
                <a:cs typeface="Times New Roman"/>
              </a:rPr>
              <a:t>維持</a:t>
            </a:r>
            <a:r>
              <a:rPr lang="ja-JP" sz="1600" u="sng" kern="100" dirty="0">
                <a:effectLst/>
                <a:latin typeface="+mn-ea"/>
                <a:cs typeface="Times New Roman"/>
              </a:rPr>
              <a:t>されることが望ましい基準</a:t>
            </a:r>
            <a:endParaRPr lang="ja-JP" sz="1600" kern="100" dirty="0">
              <a:effectLst/>
              <a:latin typeface="+mn-ea"/>
              <a:cs typeface="Times New Roman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199556"/>
              </p:ext>
            </p:extLst>
          </p:nvPr>
        </p:nvGraphicFramePr>
        <p:xfrm>
          <a:off x="1187624" y="1939906"/>
          <a:ext cx="7128792" cy="1343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1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7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91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項　　目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基　準　値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392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  <a:latin typeface="+mn-ea"/>
                          <a:ea typeface="+mn-ea"/>
                        </a:rPr>
                        <a:t>二酸化窒素（</a:t>
                      </a:r>
                      <a:r>
                        <a:rPr lang="en-US" sz="1400" kern="100">
                          <a:effectLst/>
                          <a:latin typeface="+mn-ea"/>
                          <a:ea typeface="+mn-ea"/>
                        </a:rPr>
                        <a:t>NO</a:t>
                      </a:r>
                      <a:r>
                        <a:rPr lang="en-US" sz="1400" kern="100" baseline="-2500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ja-JP" sz="1400" kern="10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sz="1400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１時間値の１日平均値が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0.04ppm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から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0.06ppm</a:t>
                      </a:r>
                      <a:r>
                        <a:rPr lang="ja-JP" sz="1400" kern="100" dirty="0" err="1">
                          <a:effectLst/>
                          <a:latin typeface="+mn-ea"/>
                          <a:ea typeface="+mn-ea"/>
                        </a:rPr>
                        <a:t>までの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ゾーン内またはそれ以下であること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64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浮遊粒子状物質（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SPM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１時間値の１日平均値が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0.10mg/m</a:t>
                      </a:r>
                      <a:r>
                        <a:rPr lang="en-US" sz="1400" kern="100" baseline="300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以下であり、かつ１時間値が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0.20mg/m</a:t>
                      </a:r>
                      <a:r>
                        <a:rPr lang="en-US" sz="1400" kern="100" baseline="300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以下であること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1403648" y="328498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備考：１</a:t>
            </a:r>
            <a:r>
              <a:rPr lang="en-US" altLang="ja-JP" sz="1200" dirty="0">
                <a:latin typeface="+mn-ea"/>
              </a:rPr>
              <a:t>ppm</a:t>
            </a:r>
            <a:r>
              <a:rPr lang="ja-JP" altLang="en-US" sz="1200" dirty="0">
                <a:latin typeface="+mn-ea"/>
              </a:rPr>
              <a:t>とは１</a:t>
            </a:r>
            <a:r>
              <a:rPr lang="en-US" altLang="ja-JP" sz="1200" dirty="0">
                <a:latin typeface="+mn-ea"/>
              </a:rPr>
              <a:t>m</a:t>
            </a:r>
            <a:r>
              <a:rPr lang="en-US" altLang="ja-JP" sz="1200" baseline="30000" dirty="0">
                <a:latin typeface="+mn-ea"/>
              </a:rPr>
              <a:t>3</a:t>
            </a:r>
            <a:r>
              <a:rPr lang="ja-JP" altLang="en-US" sz="1200" dirty="0">
                <a:latin typeface="+mn-ea"/>
              </a:rPr>
              <a:t>の大気中に１</a:t>
            </a:r>
            <a:r>
              <a:rPr lang="en-US" altLang="ja-JP" sz="1200" dirty="0">
                <a:latin typeface="+mn-ea"/>
              </a:rPr>
              <a:t>cm</a:t>
            </a:r>
            <a:r>
              <a:rPr lang="en-US" altLang="ja-JP" sz="1200" baseline="30000" dirty="0">
                <a:latin typeface="+mn-ea"/>
              </a:rPr>
              <a:t>3</a:t>
            </a:r>
            <a:r>
              <a:rPr lang="ja-JP" altLang="en-US" sz="1200" dirty="0" err="1">
                <a:latin typeface="+mn-ea"/>
              </a:rPr>
              <a:t>の汚</a:t>
            </a:r>
            <a:r>
              <a:rPr lang="ja-JP" altLang="en-US" sz="1200" dirty="0">
                <a:latin typeface="+mn-ea"/>
              </a:rPr>
              <a:t>染物質が存在する場合の濃度を示す。</a:t>
            </a:r>
          </a:p>
          <a:p>
            <a:r>
              <a:rPr lang="ja-JP" altLang="en-US" sz="1200" dirty="0">
                <a:latin typeface="+mn-ea"/>
              </a:rPr>
              <a:t>　　　　 １</a:t>
            </a:r>
            <a:r>
              <a:rPr lang="en-US" altLang="ja-JP" sz="1200" dirty="0" err="1">
                <a:latin typeface="+mn-ea"/>
              </a:rPr>
              <a:t>μg</a:t>
            </a:r>
            <a:r>
              <a:rPr lang="ja-JP" altLang="en-US" sz="1200" dirty="0">
                <a:latin typeface="+mn-ea"/>
              </a:rPr>
              <a:t>（マイクログラム） ＝ </a:t>
            </a:r>
            <a:r>
              <a:rPr lang="en-US" altLang="ja-JP" sz="1200" dirty="0">
                <a:latin typeface="+mn-ea"/>
              </a:rPr>
              <a:t>0.001mg </a:t>
            </a:r>
            <a:r>
              <a:rPr lang="ja-JP" altLang="en-US" sz="1200" dirty="0">
                <a:latin typeface="+mn-ea"/>
              </a:rPr>
              <a:t>＝ </a:t>
            </a:r>
            <a:r>
              <a:rPr lang="en-US" altLang="ja-JP" sz="1200" dirty="0">
                <a:latin typeface="+mn-ea"/>
              </a:rPr>
              <a:t>0.000001g</a:t>
            </a:r>
            <a:r>
              <a:rPr lang="ja-JP" altLang="en-US" sz="1200" dirty="0">
                <a:latin typeface="+mn-ea"/>
              </a:rPr>
              <a:t>＝</a:t>
            </a:r>
            <a:r>
              <a:rPr lang="en-US" altLang="ja-JP" sz="1200" dirty="0">
                <a:latin typeface="+mn-ea"/>
              </a:rPr>
              <a:t>100</a:t>
            </a:r>
            <a:r>
              <a:rPr lang="ja-JP" altLang="en-US" sz="1200" dirty="0">
                <a:latin typeface="+mn-ea"/>
              </a:rPr>
              <a:t>万分の１</a:t>
            </a:r>
            <a:r>
              <a:rPr lang="en-US" altLang="ja-JP" sz="1200" dirty="0">
                <a:latin typeface="+mn-ea"/>
              </a:rPr>
              <a:t>g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357301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</a:t>
            </a:r>
            <a:r>
              <a:rPr lang="ja-JP" altLang="en-US" sz="16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．</a:t>
            </a:r>
            <a:r>
              <a:rPr lang="zh-TW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評価</a:t>
            </a:r>
            <a:r>
              <a:rPr lang="zh-TW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方法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3528" y="3870340"/>
            <a:ext cx="853442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kern="100" dirty="0">
                <a:latin typeface="+mn-ea"/>
                <a:cs typeface="Times New Roman"/>
              </a:rPr>
              <a:t>(1)</a:t>
            </a:r>
            <a:r>
              <a:rPr lang="ja-JP" altLang="en-US" sz="1600" kern="100" dirty="0">
                <a:latin typeface="+mn-ea"/>
                <a:cs typeface="Times New Roman"/>
              </a:rPr>
              <a:t>長期的評価</a:t>
            </a:r>
          </a:p>
          <a:p>
            <a:pPr marL="108000"/>
            <a:r>
              <a:rPr lang="ja-JP" altLang="en-US" sz="1600" kern="100" dirty="0">
                <a:latin typeface="+mn-ea"/>
                <a:cs typeface="Times New Roman"/>
              </a:rPr>
              <a:t>ア </a:t>
            </a:r>
            <a:r>
              <a:rPr lang="en-US" altLang="ja-JP" sz="1600" kern="100" dirty="0">
                <a:latin typeface="+mn-ea"/>
                <a:cs typeface="Times New Roman"/>
              </a:rPr>
              <a:t>NO2</a:t>
            </a:r>
            <a:r>
              <a:rPr lang="ja-JP" altLang="en-US" sz="1600" kern="100" dirty="0">
                <a:latin typeface="+mn-ea"/>
                <a:cs typeface="Times New Roman"/>
              </a:rPr>
              <a:t>（年間</a:t>
            </a:r>
            <a:r>
              <a:rPr lang="en-US" altLang="ja-JP" sz="1600" kern="100" dirty="0">
                <a:latin typeface="+mn-ea"/>
                <a:cs typeface="Times New Roman"/>
              </a:rPr>
              <a:t>98</a:t>
            </a:r>
            <a:r>
              <a:rPr lang="ja-JP" altLang="en-US" sz="1600" kern="100" dirty="0">
                <a:latin typeface="+mn-ea"/>
                <a:cs typeface="Times New Roman"/>
              </a:rPr>
              <a:t>％値）</a:t>
            </a:r>
          </a:p>
          <a:p>
            <a:pPr marL="360000"/>
            <a:r>
              <a:rPr lang="ja-JP" altLang="en-US" sz="1400" dirty="0">
                <a:latin typeface="+mn-ea"/>
              </a:rPr>
              <a:t>年間の１日平均値のうち、低い方から</a:t>
            </a:r>
            <a:r>
              <a:rPr lang="en-US" altLang="ja-JP" sz="1400" dirty="0">
                <a:latin typeface="+mn-ea"/>
              </a:rPr>
              <a:t>98</a:t>
            </a:r>
            <a:r>
              <a:rPr lang="ja-JP" altLang="en-US" sz="1400" dirty="0">
                <a:latin typeface="+mn-ea"/>
              </a:rPr>
              <a:t>％に相当する値（</a:t>
            </a:r>
            <a:r>
              <a:rPr lang="en-US" altLang="ja-JP" sz="1400" dirty="0">
                <a:latin typeface="+mn-ea"/>
              </a:rPr>
              <a:t>365</a:t>
            </a:r>
            <a:r>
              <a:rPr lang="ja-JP" altLang="en-US" sz="1400" dirty="0">
                <a:latin typeface="+mn-ea"/>
              </a:rPr>
              <a:t>日分の測定値がある場合、低い方から</a:t>
            </a:r>
            <a:r>
              <a:rPr lang="en-US" altLang="ja-JP" sz="1400" dirty="0">
                <a:latin typeface="+mn-ea"/>
              </a:rPr>
              <a:t>358</a:t>
            </a:r>
            <a:r>
              <a:rPr lang="ja-JP" altLang="en-US" sz="1400" dirty="0">
                <a:latin typeface="+mn-ea"/>
              </a:rPr>
              <a:t>番目の値）を環境基準と比較して評価を行う。</a:t>
            </a:r>
          </a:p>
          <a:p>
            <a:endParaRPr lang="ja-JP" altLang="en-US" sz="1400" dirty="0">
              <a:latin typeface="+mn-ea"/>
            </a:endParaRPr>
          </a:p>
          <a:p>
            <a:pPr marL="108000"/>
            <a:r>
              <a:rPr lang="ja-JP" altLang="en-US" sz="1600" kern="100" dirty="0">
                <a:latin typeface="+mn-ea"/>
                <a:cs typeface="Times New Roman"/>
              </a:rPr>
              <a:t>イ </a:t>
            </a:r>
            <a:r>
              <a:rPr lang="en-US" altLang="ja-JP" sz="1600" kern="100" dirty="0">
                <a:latin typeface="+mn-ea"/>
                <a:cs typeface="Times New Roman"/>
              </a:rPr>
              <a:t>SPM</a:t>
            </a:r>
            <a:r>
              <a:rPr lang="ja-JP" altLang="en-US" sz="1600" kern="100" dirty="0">
                <a:latin typeface="+mn-ea"/>
                <a:cs typeface="Times New Roman"/>
              </a:rPr>
              <a:t>（年間２％除外値）</a:t>
            </a:r>
          </a:p>
          <a:p>
            <a:pPr marL="360000"/>
            <a:r>
              <a:rPr lang="ja-JP" altLang="en-US" sz="1400" dirty="0">
                <a:latin typeface="+mn-ea"/>
              </a:rPr>
              <a:t>年間の１日平均値のうち、高い方から２％の範囲にあるもの（</a:t>
            </a:r>
            <a:r>
              <a:rPr lang="en-US" altLang="ja-JP" sz="1400" dirty="0">
                <a:latin typeface="+mn-ea"/>
              </a:rPr>
              <a:t>365</a:t>
            </a:r>
            <a:r>
              <a:rPr lang="ja-JP" altLang="en-US" sz="1400" dirty="0">
                <a:latin typeface="+mn-ea"/>
              </a:rPr>
              <a:t>日分の測定値がある場合、高い方から７日分の測定値）を除外した後の最高値を環境基準と比較して評価を行う</a:t>
            </a:r>
            <a:r>
              <a:rPr lang="ja-JP" altLang="en-US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 marL="360000"/>
            <a:r>
              <a:rPr lang="ja-JP" altLang="en-US" sz="1400" u="sng" dirty="0" smtClean="0">
                <a:solidFill>
                  <a:srgbClr val="FF0000"/>
                </a:solidFill>
                <a:latin typeface="+mn-ea"/>
              </a:rPr>
              <a:t>ただし</a:t>
            </a:r>
            <a:r>
              <a:rPr lang="ja-JP" altLang="en-US" sz="1400" u="sng" dirty="0">
                <a:solidFill>
                  <a:srgbClr val="FF0000"/>
                </a:solidFill>
                <a:latin typeface="+mn-ea"/>
              </a:rPr>
              <a:t>、１日平均値について環境基準を超える日が２日以上連続した場合は、環境基準を達成しなかったものとする</a:t>
            </a:r>
            <a:r>
              <a:rPr lang="ja-JP" altLang="en-US" sz="1400" dirty="0">
                <a:latin typeface="+mn-ea"/>
              </a:rPr>
              <a:t>。　</a:t>
            </a:r>
          </a:p>
          <a:p>
            <a:r>
              <a:rPr lang="ja-JP" altLang="en-US" sz="700" dirty="0">
                <a:latin typeface="+mn-ea"/>
              </a:rPr>
              <a:t>　　</a:t>
            </a:r>
          </a:p>
          <a:p>
            <a:r>
              <a:rPr lang="en-US" altLang="ja-JP" sz="1400" dirty="0">
                <a:latin typeface="+mn-ea"/>
              </a:rPr>
              <a:t>(2)</a:t>
            </a:r>
            <a:r>
              <a:rPr lang="ja-JP" altLang="en-US" sz="1400" dirty="0">
                <a:latin typeface="+mn-ea"/>
              </a:rPr>
              <a:t>短期的評価（</a:t>
            </a:r>
            <a:r>
              <a:rPr lang="en-US" altLang="ja-JP" sz="1400" dirty="0">
                <a:latin typeface="+mn-ea"/>
              </a:rPr>
              <a:t>SPM</a:t>
            </a:r>
            <a:r>
              <a:rPr lang="ja-JP" altLang="en-US" sz="1400" dirty="0">
                <a:latin typeface="+mn-ea"/>
              </a:rPr>
              <a:t>）</a:t>
            </a:r>
          </a:p>
          <a:p>
            <a:pPr marL="360000"/>
            <a:r>
              <a:rPr lang="ja-JP" altLang="en-US" sz="1400" dirty="0">
                <a:latin typeface="+mn-ea"/>
              </a:rPr>
              <a:t>測定を行った日の１時間値または１日平均値について、環境基準と比較して評価を行う。</a:t>
            </a:r>
          </a:p>
        </p:txBody>
      </p:sp>
    </p:spTree>
    <p:extLst>
      <p:ext uri="{BB962C8B-B14F-4D97-AF65-F5344CB8AC3E}">
        <p14:creationId xmlns:p14="http://schemas.microsoft.com/office/powerpoint/2010/main" val="30229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11934" y="1125233"/>
            <a:ext cx="8928000" cy="5467523"/>
          </a:xfrm>
          <a:prstGeom prst="roundRect">
            <a:avLst>
              <a:gd name="adj" fmla="val 5217"/>
            </a:avLst>
          </a:prstGeom>
          <a:noFill/>
          <a:ln w="19050">
            <a:solidFill>
              <a:schemeClr val="accent1"/>
            </a:solidFill>
          </a:ln>
        </p:spPr>
        <p:txBody>
          <a:bodyPr wrap="square" rtlCol="0" anchor="t" anchorCtr="0">
            <a:noAutofit/>
          </a:bodyPr>
          <a:lstStyle/>
          <a:p>
            <a:pPr marL="261938" indent="-144463">
              <a:spcAft>
                <a:spcPts val="600"/>
              </a:spcAft>
              <a:tabLst>
                <a:tab pos="0" algn="l"/>
              </a:tabLst>
            </a:pPr>
            <a:endParaRPr lang="en-US" altLang="ja-JP" sz="2200" dirty="0" smtClean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8540" y="106778"/>
            <a:ext cx="8711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１．</a:t>
            </a:r>
            <a:r>
              <a:rPr lang="ja-JP" altLang="ja-JP" sz="2400" dirty="0" smtClean="0">
                <a:latin typeface="+mn-ea"/>
              </a:rPr>
              <a:t>大阪府</a:t>
            </a:r>
            <a:r>
              <a:rPr lang="ja-JP" altLang="ja-JP" sz="2400" dirty="0">
                <a:latin typeface="+mn-ea"/>
              </a:rPr>
              <a:t>自動車</a:t>
            </a:r>
            <a:r>
              <a:rPr lang="en-US" altLang="ja-JP" sz="2400" dirty="0">
                <a:latin typeface="+mn-ea"/>
              </a:rPr>
              <a:t>NO</a:t>
            </a:r>
            <a:r>
              <a:rPr lang="ja-JP" altLang="ja-JP" sz="2400" dirty="0">
                <a:latin typeface="+mn-ea"/>
              </a:rPr>
              <a:t>ｘ・</a:t>
            </a:r>
            <a:r>
              <a:rPr lang="en-US" altLang="ja-JP" sz="2400" dirty="0">
                <a:latin typeface="+mn-ea"/>
              </a:rPr>
              <a:t>PM</a:t>
            </a:r>
            <a:r>
              <a:rPr lang="ja-JP" altLang="ja-JP" sz="2400" dirty="0">
                <a:latin typeface="+mn-ea"/>
              </a:rPr>
              <a:t>総量削減計画〔第３次</a:t>
            </a:r>
            <a:r>
              <a:rPr lang="ja-JP" altLang="ja-JP" sz="2400" dirty="0" smtClean="0">
                <a:latin typeface="+mn-ea"/>
              </a:rPr>
              <a:t>〕</a:t>
            </a:r>
            <a:r>
              <a:rPr lang="ja-JP" altLang="en-US" sz="2400" dirty="0" smtClean="0">
                <a:latin typeface="+mn-ea"/>
              </a:rPr>
              <a:t>の目標について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55" y="2726735"/>
            <a:ext cx="2915135" cy="338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12199" y="2673126"/>
            <a:ext cx="6004017" cy="77845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174625"/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（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※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）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37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市町の</a:t>
            </a:r>
            <a:r>
              <a:rPr lang="ja-JP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監視測定局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（府内約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100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箇所）</a:t>
            </a:r>
            <a:r>
              <a:rPr lang="ja-JP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に</a:t>
            </a:r>
            <a:r>
              <a:rPr lang="ja-JP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加えて</a:t>
            </a:r>
            <a:r>
              <a:rPr lang="ja-JP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、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174625"/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　交差点等も含めた</a:t>
            </a:r>
            <a:r>
              <a:rPr lang="ja-JP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すべて</a:t>
            </a:r>
            <a:r>
              <a:rPr lang="ja-JP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の</a:t>
            </a:r>
            <a:r>
              <a:rPr lang="ja-JP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地点</a:t>
            </a:r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22132" y="6136114"/>
            <a:ext cx="2175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1600" dirty="0" smtClean="0"/>
              <a:t>対策地域</a:t>
            </a:r>
            <a:r>
              <a:rPr lang="ja-JP" altLang="en-US" sz="1600" dirty="0" smtClean="0"/>
              <a:t>（</a:t>
            </a:r>
            <a:r>
              <a:rPr lang="en-US" altLang="ja-JP" sz="1600" dirty="0" smtClean="0"/>
              <a:t>37</a:t>
            </a:r>
            <a:r>
              <a:rPr lang="ja-JP" altLang="ja-JP" sz="1600" dirty="0" smtClean="0"/>
              <a:t>市町</a:t>
            </a:r>
            <a:r>
              <a:rPr lang="ja-JP" altLang="en-US" sz="1600" dirty="0" smtClean="0"/>
              <a:t>）</a:t>
            </a:r>
            <a:endParaRPr lang="ja-JP" altLang="ja-JP" sz="1600" dirty="0"/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97087"/>
              </p:ext>
            </p:extLst>
          </p:nvPr>
        </p:nvGraphicFramePr>
        <p:xfrm>
          <a:off x="632763" y="4031158"/>
          <a:ext cx="5654724" cy="1502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6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65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区　</a:t>
                      </a:r>
                      <a:r>
                        <a:rPr lang="ja-JP" sz="1600" kern="100" dirty="0" smtClean="0">
                          <a:effectLst/>
                        </a:rPr>
                        <a:t>分</a:t>
                      </a:r>
                      <a:endParaRPr lang="ja-JP" sz="16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spc="0" dirty="0" smtClean="0">
                          <a:effectLst/>
                        </a:rPr>
                        <a:t>2009</a:t>
                      </a:r>
                      <a:r>
                        <a:rPr lang="ja-JP" altLang="en-US" sz="1800" kern="100" spc="0" dirty="0" smtClean="0">
                          <a:effectLst/>
                        </a:rPr>
                        <a:t>（</a:t>
                      </a:r>
                      <a:r>
                        <a:rPr lang="en-US" altLang="ja-JP" sz="1800" kern="100" spc="0" dirty="0" smtClean="0">
                          <a:effectLst/>
                        </a:rPr>
                        <a:t>H21</a:t>
                      </a:r>
                      <a:r>
                        <a:rPr lang="ja-JP" altLang="en-US" sz="1800" kern="100" spc="0" dirty="0" smtClean="0">
                          <a:effectLst/>
                        </a:rPr>
                        <a:t>）</a:t>
                      </a:r>
                      <a:endParaRPr lang="ja-JP" sz="1800" kern="100" spc="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</a:rPr>
                        <a:t>【</a:t>
                      </a:r>
                      <a:r>
                        <a:rPr lang="ja-JP" sz="1800" kern="100" dirty="0" smtClean="0">
                          <a:effectLst/>
                        </a:rPr>
                        <a:t>基準</a:t>
                      </a:r>
                      <a:r>
                        <a:rPr lang="en-US" altLang="ja-JP" sz="1800" kern="100" dirty="0" smtClean="0">
                          <a:effectLst/>
                        </a:rPr>
                        <a:t>】</a:t>
                      </a:r>
                      <a:endParaRPr lang="ja-JP" sz="18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</a:rPr>
                        <a:t>2015</a:t>
                      </a:r>
                      <a:r>
                        <a:rPr lang="ja-JP" altLang="en-US" sz="1800" kern="100" dirty="0" smtClean="0">
                          <a:effectLst/>
                        </a:rPr>
                        <a:t>（</a:t>
                      </a:r>
                      <a:r>
                        <a:rPr lang="en-US" altLang="ja-JP" sz="1800" kern="100" dirty="0" smtClean="0">
                          <a:effectLst/>
                        </a:rPr>
                        <a:t>H27</a:t>
                      </a:r>
                      <a:r>
                        <a:rPr lang="ja-JP" altLang="en-US" sz="1800" kern="100" dirty="0" smtClean="0">
                          <a:effectLst/>
                        </a:rPr>
                        <a:t>）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</a:rPr>
                        <a:t>【</a:t>
                      </a:r>
                      <a:r>
                        <a:rPr lang="ja-JP" sz="1800" kern="100" dirty="0" smtClean="0">
                          <a:effectLst/>
                        </a:rPr>
                        <a:t>目標</a:t>
                      </a:r>
                      <a:r>
                        <a:rPr lang="en-US" altLang="ja-JP" sz="1800" kern="100" dirty="0" smtClean="0">
                          <a:effectLst/>
                        </a:rPr>
                        <a:t>】</a:t>
                      </a:r>
                      <a:endParaRPr lang="ja-JP" sz="18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</a:rPr>
                        <a:t>2020</a:t>
                      </a:r>
                      <a:r>
                        <a:rPr lang="ja-JP" altLang="en-US" sz="1800" kern="100" dirty="0" smtClean="0">
                          <a:effectLst/>
                        </a:rPr>
                        <a:t>（</a:t>
                      </a:r>
                      <a:r>
                        <a:rPr lang="en-US" altLang="ja-JP" sz="1800" kern="100" dirty="0" smtClean="0">
                          <a:effectLst/>
                        </a:rPr>
                        <a:t>R</a:t>
                      </a:r>
                      <a:r>
                        <a:rPr lang="en-US" sz="1800" kern="100" dirty="0" smtClean="0">
                          <a:effectLst/>
                        </a:rPr>
                        <a:t>2</a:t>
                      </a:r>
                      <a:r>
                        <a:rPr lang="ja-JP" altLang="en-US" sz="1800" kern="100" dirty="0" smtClean="0">
                          <a:effectLst/>
                        </a:rPr>
                        <a:t>）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</a:rPr>
                        <a:t>【</a:t>
                      </a:r>
                      <a:r>
                        <a:rPr lang="ja-JP" sz="1800" kern="100" dirty="0" smtClean="0">
                          <a:effectLst/>
                        </a:rPr>
                        <a:t>目標</a:t>
                      </a:r>
                      <a:r>
                        <a:rPr lang="en-US" altLang="ja-JP" sz="1800" kern="100" dirty="0" smtClean="0">
                          <a:effectLst/>
                        </a:rPr>
                        <a:t>】</a:t>
                      </a:r>
                      <a:endParaRPr lang="ja-JP" sz="18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1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</a:rPr>
                        <a:t>　</a:t>
                      </a:r>
                      <a:r>
                        <a:rPr lang="en-US" sz="2000" kern="100" dirty="0" smtClean="0">
                          <a:effectLst/>
                        </a:rPr>
                        <a:t>NOx</a:t>
                      </a:r>
                      <a:r>
                        <a:rPr lang="ja-JP" sz="2000" kern="100" dirty="0" smtClean="0">
                          <a:effectLst/>
                        </a:rPr>
                        <a:t>排出量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18,130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14,420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11,220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1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kern="100" dirty="0" smtClean="0">
                          <a:effectLst/>
                        </a:rPr>
                        <a:t>　</a:t>
                      </a:r>
                      <a:r>
                        <a:rPr lang="en-US" sz="2000" kern="100" dirty="0" smtClean="0">
                          <a:effectLst/>
                        </a:rPr>
                        <a:t>PM</a:t>
                      </a:r>
                      <a:r>
                        <a:rPr lang="ja-JP" sz="2000" kern="100" dirty="0" smtClean="0">
                          <a:effectLst/>
                        </a:rPr>
                        <a:t>排出量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  </a:t>
                      </a:r>
                      <a:r>
                        <a:rPr lang="en-US" sz="2000" kern="100" dirty="0" smtClean="0">
                          <a:effectLst/>
                        </a:rPr>
                        <a:t>910</a:t>
                      </a:r>
                      <a:endParaRPr lang="ja-JP" sz="20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720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670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6622132" y="595288"/>
            <a:ext cx="259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+mn-ea"/>
              </a:rPr>
              <a:t> [</a:t>
            </a:r>
            <a:r>
              <a:rPr lang="ja-JP" altLang="en-US" dirty="0" smtClean="0">
                <a:latin typeface="+mn-ea"/>
              </a:rPr>
              <a:t>平成</a:t>
            </a:r>
            <a:r>
              <a:rPr lang="en-US" altLang="ja-JP" dirty="0" smtClean="0">
                <a:latin typeface="+mn-ea"/>
              </a:rPr>
              <a:t>25</a:t>
            </a:r>
            <a:r>
              <a:rPr lang="ja-JP" altLang="en-US" dirty="0" smtClean="0">
                <a:latin typeface="+mn-ea"/>
              </a:rPr>
              <a:t>年</a:t>
            </a:r>
            <a:r>
              <a:rPr lang="en-US" altLang="ja-JP" dirty="0" smtClean="0">
                <a:latin typeface="+mn-ea"/>
              </a:rPr>
              <a:t>6</a:t>
            </a:r>
            <a:r>
              <a:rPr lang="ja-JP" altLang="en-US" dirty="0" smtClean="0">
                <a:latin typeface="+mn-ea"/>
              </a:rPr>
              <a:t>月策定</a:t>
            </a:r>
            <a:r>
              <a:rPr lang="en-US" altLang="ja-JP" dirty="0" smtClean="0">
                <a:latin typeface="+mn-ea"/>
              </a:rPr>
              <a:t>] </a:t>
            </a:r>
            <a:endParaRPr kumimoji="1" lang="ja-JP" altLang="en-US" dirty="0">
              <a:latin typeface="+mn-ea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915268" y="3737822"/>
            <a:ext cx="1372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/>
              <a:t>単位：トン</a:t>
            </a:r>
            <a:endParaRPr lang="ja-JP" altLang="ja-JP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5896" y="1125233"/>
            <a:ext cx="8924038" cy="1531145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t" anchorCtr="0">
            <a:noAutofit/>
          </a:bodyPr>
          <a:lstStyle/>
          <a:p>
            <a:pPr marL="261938" indent="-144463">
              <a:spcAft>
                <a:spcPts val="600"/>
              </a:spcAft>
            </a:pPr>
            <a:r>
              <a:rPr lang="ja-JP" altLang="en-US" sz="2400" dirty="0" smtClean="0">
                <a:latin typeface="+mn-ea"/>
              </a:rPr>
              <a:t>①（大気環境）</a:t>
            </a:r>
            <a:r>
              <a:rPr lang="ja-JP" altLang="en-US" sz="2400" u="sng" dirty="0" smtClean="0">
                <a:latin typeface="+mn-ea"/>
              </a:rPr>
              <a:t>濃度</a:t>
            </a:r>
            <a:r>
              <a:rPr lang="ja-JP" altLang="en-US" sz="2400" dirty="0" smtClean="0">
                <a:latin typeface="+mn-ea"/>
              </a:rPr>
              <a:t>の目標</a:t>
            </a:r>
            <a:endParaRPr lang="en-US" altLang="ja-JP" sz="2400" dirty="0" smtClean="0">
              <a:latin typeface="+mn-ea"/>
            </a:endParaRPr>
          </a:p>
          <a:p>
            <a:pPr marL="442913" indent="-325438">
              <a:spcAft>
                <a:spcPts val="600"/>
              </a:spcAft>
            </a:pPr>
            <a:r>
              <a:rPr lang="ja-JP" altLang="en-US" sz="2000" dirty="0" smtClean="0">
                <a:latin typeface="+mn-ea"/>
              </a:rPr>
              <a:t>　・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27</a:t>
            </a:r>
            <a:r>
              <a:rPr lang="ja-JP" altLang="ja-JP" sz="2000" dirty="0" smtClean="0">
                <a:solidFill>
                  <a:srgbClr val="FF0000"/>
                </a:solidFill>
                <a:latin typeface="+mn-ea"/>
              </a:rPr>
              <a:t>年度</a:t>
            </a:r>
            <a:r>
              <a:rPr lang="ja-JP" altLang="ja-JP" sz="2000" dirty="0">
                <a:solidFill>
                  <a:srgbClr val="FF0000"/>
                </a:solidFill>
                <a:latin typeface="+mn-ea"/>
              </a:rPr>
              <a:t>までに</a:t>
            </a:r>
            <a:r>
              <a:rPr lang="ja-JP" altLang="ja-JP" sz="2000" dirty="0" smtClean="0">
                <a:latin typeface="+mn-ea"/>
              </a:rPr>
              <a:t>、</a:t>
            </a:r>
            <a:r>
              <a:rPr lang="en-US" altLang="ja-JP" sz="2000" dirty="0" smtClean="0">
                <a:latin typeface="+mn-ea"/>
              </a:rPr>
              <a:t>NO</a:t>
            </a:r>
            <a:r>
              <a:rPr lang="en-US" altLang="ja-JP" sz="2000" baseline="-25000" dirty="0" smtClean="0">
                <a:latin typeface="+mn-ea"/>
              </a:rPr>
              <a:t>2</a:t>
            </a:r>
            <a:r>
              <a:rPr lang="ja-JP" altLang="ja-JP" sz="2000" dirty="0" smtClean="0">
                <a:latin typeface="+mn-ea"/>
              </a:rPr>
              <a:t>及び</a:t>
            </a:r>
            <a:r>
              <a:rPr lang="en-US" altLang="ja-JP" sz="2000" dirty="0" smtClean="0">
                <a:latin typeface="+mn-ea"/>
              </a:rPr>
              <a:t>SPM</a:t>
            </a:r>
            <a:r>
              <a:rPr lang="ja-JP" altLang="ja-JP" sz="2000" dirty="0" smtClean="0">
                <a:latin typeface="+mn-ea"/>
              </a:rPr>
              <a:t>に係る大気</a:t>
            </a:r>
            <a:r>
              <a:rPr lang="ja-JP" altLang="ja-JP" sz="2000" dirty="0">
                <a:latin typeface="+mn-ea"/>
              </a:rPr>
              <a:t>環境</a:t>
            </a:r>
            <a:r>
              <a:rPr lang="ja-JP" altLang="ja-JP" sz="2000" dirty="0" smtClean="0">
                <a:latin typeface="+mn-ea"/>
              </a:rPr>
              <a:t>基準を</a:t>
            </a:r>
            <a:r>
              <a:rPr lang="ja-JP" altLang="ja-JP" sz="2000" dirty="0">
                <a:solidFill>
                  <a:srgbClr val="FF0000"/>
                </a:solidFill>
                <a:latin typeface="+mn-ea"/>
              </a:rPr>
              <a:t>すべて</a:t>
            </a:r>
            <a:r>
              <a:rPr lang="ja-JP" altLang="ja-JP" sz="2000" dirty="0" smtClean="0">
                <a:solidFill>
                  <a:srgbClr val="FF0000"/>
                </a:solidFill>
                <a:latin typeface="+mn-ea"/>
              </a:rPr>
              <a:t>の監視</a:t>
            </a:r>
            <a:r>
              <a:rPr lang="ja-JP" altLang="ja-JP" sz="2000" dirty="0">
                <a:solidFill>
                  <a:srgbClr val="FF0000"/>
                </a:solidFill>
                <a:latin typeface="+mn-ea"/>
              </a:rPr>
              <a:t>測定局</a:t>
            </a:r>
            <a:r>
              <a:rPr lang="ja-JP" altLang="ja-JP" sz="2000" dirty="0">
                <a:latin typeface="+mn-ea"/>
              </a:rPr>
              <a:t>において継続的・安定的に</a:t>
            </a:r>
            <a:r>
              <a:rPr lang="ja-JP" altLang="ja-JP" sz="2000" dirty="0" smtClean="0">
                <a:latin typeface="+mn-ea"/>
              </a:rPr>
              <a:t>達成</a:t>
            </a:r>
            <a:endParaRPr lang="en-US" altLang="ja-JP" sz="2000" dirty="0" smtClean="0">
              <a:latin typeface="+mn-ea"/>
            </a:endParaRPr>
          </a:p>
          <a:p>
            <a:pPr marL="261938" indent="-144463">
              <a:spcAft>
                <a:spcPts val="1200"/>
              </a:spcAft>
            </a:pPr>
            <a:r>
              <a:rPr lang="ja-JP" altLang="en-US" sz="2000" dirty="0" smtClean="0">
                <a:latin typeface="+mn-ea"/>
              </a:rPr>
              <a:t>　・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令和２</a:t>
            </a:r>
            <a:r>
              <a:rPr lang="ja-JP" altLang="ja-JP" sz="2000" dirty="0" smtClean="0">
                <a:solidFill>
                  <a:srgbClr val="FF0000"/>
                </a:solidFill>
                <a:latin typeface="+mn-ea"/>
              </a:rPr>
              <a:t>年度まで</a:t>
            </a:r>
            <a:r>
              <a:rPr lang="ja-JP" altLang="ja-JP" sz="2000" dirty="0">
                <a:solidFill>
                  <a:srgbClr val="FF0000"/>
                </a:solidFill>
                <a:latin typeface="+mn-ea"/>
              </a:rPr>
              <a:t>に</a:t>
            </a:r>
            <a:r>
              <a:rPr lang="ja-JP" altLang="ja-JP" sz="2000" dirty="0">
                <a:latin typeface="+mn-ea"/>
              </a:rPr>
              <a:t>、</a:t>
            </a:r>
            <a:r>
              <a:rPr lang="ja-JP" altLang="ja-JP" sz="2000" dirty="0">
                <a:solidFill>
                  <a:srgbClr val="FF0000"/>
                </a:solidFill>
                <a:latin typeface="+mn-ea"/>
              </a:rPr>
              <a:t>対策</a:t>
            </a:r>
            <a:r>
              <a:rPr lang="ja-JP" altLang="ja-JP" sz="2000" dirty="0" smtClean="0">
                <a:solidFill>
                  <a:srgbClr val="FF0000"/>
                </a:solidFill>
                <a:latin typeface="+mn-ea"/>
              </a:rPr>
              <a:t>地域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37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市町）</a:t>
            </a:r>
            <a:r>
              <a:rPr lang="ja-JP" altLang="ja-JP" sz="2000" dirty="0" smtClean="0">
                <a:solidFill>
                  <a:srgbClr val="FF0000"/>
                </a:solidFill>
                <a:latin typeface="+mn-ea"/>
              </a:rPr>
              <a:t>全体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）</a:t>
            </a:r>
            <a:r>
              <a:rPr lang="ja-JP" altLang="ja-JP" sz="2000" dirty="0" smtClean="0">
                <a:latin typeface="+mn-ea"/>
              </a:rPr>
              <a:t>で</a:t>
            </a:r>
            <a:r>
              <a:rPr lang="ja-JP" altLang="ja-JP" sz="2000" dirty="0">
                <a:latin typeface="+mn-ea"/>
              </a:rPr>
              <a:t>大気環境基準を</a:t>
            </a:r>
            <a:r>
              <a:rPr lang="ja-JP" altLang="ja-JP" sz="2000" dirty="0" smtClean="0">
                <a:latin typeface="+mn-ea"/>
              </a:rPr>
              <a:t>達成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1934" y="3541536"/>
            <a:ext cx="4604082" cy="608694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t" anchorCtr="0">
            <a:noAutofit/>
          </a:bodyPr>
          <a:lstStyle/>
          <a:p>
            <a:pPr marL="261938" indent="-144463">
              <a:spcAft>
                <a:spcPts val="600"/>
              </a:spcAft>
            </a:pPr>
            <a:r>
              <a:rPr lang="ja-JP" altLang="en-US" sz="2400" dirty="0" smtClean="0">
                <a:latin typeface="+mn-ea"/>
              </a:rPr>
              <a:t>②（自動車からの）</a:t>
            </a:r>
            <a:r>
              <a:rPr lang="ja-JP" altLang="en-US" sz="2400" u="sng" dirty="0" smtClean="0">
                <a:latin typeface="+mn-ea"/>
              </a:rPr>
              <a:t>排出量</a:t>
            </a:r>
            <a:r>
              <a:rPr lang="ja-JP" altLang="en-US" sz="2400" dirty="0" smtClean="0">
                <a:latin typeface="+mn-ea"/>
              </a:rPr>
              <a:t>の目標</a:t>
            </a:r>
            <a:endParaRPr lang="ja-JP" altLang="ja-JP" sz="2400" dirty="0">
              <a:latin typeface="+mn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1934" y="5644083"/>
            <a:ext cx="6980346" cy="7428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t" anchorCtr="0">
            <a:noAutofit/>
          </a:bodyPr>
          <a:lstStyle/>
          <a:p>
            <a:pPr marL="261938" indent="-144463"/>
            <a:r>
              <a:rPr lang="ja-JP" altLang="en-US" sz="2000" dirty="0" smtClean="0">
                <a:latin typeface="+mn-ea"/>
              </a:rPr>
              <a:t>　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→ 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21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年度から令和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</a:t>
            </a:r>
            <a:r>
              <a:rPr lang="ja-JP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年度まで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の削減量は</a:t>
            </a:r>
            <a:r>
              <a:rPr lang="ja-JP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61938" indent="-144463"/>
            <a:r>
              <a:rPr lang="ja-JP" altLang="en-US" sz="20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kern="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2000" kern="1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NOx</a:t>
            </a:r>
            <a:r>
              <a:rPr lang="ja-JP" altLang="en-US" sz="20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lang="en-US" altLang="ja-JP" sz="20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6,910</a:t>
            </a:r>
            <a:r>
              <a:rPr lang="ja-JP" altLang="en-US" sz="20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トン（約４割減）、</a:t>
            </a:r>
            <a:r>
              <a:rPr lang="en-US" altLang="ja-JP" sz="20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PM</a:t>
            </a:r>
            <a:r>
              <a:rPr lang="ja-JP" altLang="en-US" sz="20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lang="en-US" altLang="ja-JP" sz="20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240</a:t>
            </a:r>
            <a:r>
              <a:rPr lang="ja-JP" altLang="en-US" sz="20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トン（約３割減）</a:t>
            </a:r>
            <a:endParaRPr lang="en-US" altLang="ja-JP" sz="2000" kern="1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51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-195254" y="11144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２．大気環境</a:t>
            </a:r>
            <a:r>
              <a:rPr lang="en-US" altLang="ja-JP" sz="2400" dirty="0" smtClean="0">
                <a:latin typeface="+mn-ea"/>
              </a:rPr>
              <a:t>_</a:t>
            </a:r>
            <a:r>
              <a:rPr lang="ja-JP" altLang="en-US" sz="2400" dirty="0" smtClean="0">
                <a:latin typeface="+mn-ea"/>
              </a:rPr>
              <a:t>二酸化窒素（</a:t>
            </a:r>
            <a:r>
              <a:rPr lang="en-US" altLang="ja-JP" sz="2400" dirty="0" smtClean="0">
                <a:latin typeface="+mn-ea"/>
              </a:rPr>
              <a:t>NO</a:t>
            </a:r>
            <a:r>
              <a:rPr lang="en-US" altLang="ja-JP" sz="2400" baseline="-25000" dirty="0" smtClean="0">
                <a:latin typeface="+mn-ea"/>
              </a:rPr>
              <a:t>2</a:t>
            </a:r>
            <a:r>
              <a:rPr lang="ja-JP" altLang="en-US" sz="2400" dirty="0" smtClean="0">
                <a:latin typeface="+mn-ea"/>
              </a:rPr>
              <a:t>）の環境基準達成状況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3568" y="1521659"/>
            <a:ext cx="7776864" cy="3231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ja-JP" u="sng" dirty="0">
                <a:latin typeface="+mn-ea"/>
              </a:rPr>
              <a:t>府内全局</a:t>
            </a:r>
            <a:r>
              <a:rPr lang="ja-JP" altLang="ja-JP" u="sng" dirty="0" smtClean="0">
                <a:latin typeface="+mn-ea"/>
              </a:rPr>
              <a:t>の</a:t>
            </a:r>
            <a:r>
              <a:rPr lang="en-US" altLang="ja-JP" u="sng" dirty="0" smtClean="0">
                <a:latin typeface="+mn-ea"/>
              </a:rPr>
              <a:t>N</a:t>
            </a:r>
            <a:r>
              <a:rPr lang="en-US" altLang="ja-JP" u="sng" dirty="0">
                <a:latin typeface="+mn-ea"/>
              </a:rPr>
              <a:t>O</a:t>
            </a:r>
            <a:r>
              <a:rPr lang="en-US" altLang="ja-JP" sz="1400" u="sng" dirty="0" smtClean="0">
                <a:latin typeface="+mn-ea"/>
              </a:rPr>
              <a:t>2</a:t>
            </a:r>
            <a:r>
              <a:rPr lang="ja-JP" altLang="ja-JP" u="sng" dirty="0" smtClean="0">
                <a:latin typeface="+mn-ea"/>
              </a:rPr>
              <a:t>の</a:t>
            </a:r>
            <a:r>
              <a:rPr lang="ja-JP" altLang="ja-JP" u="sng" dirty="0">
                <a:latin typeface="+mn-ea"/>
              </a:rPr>
              <a:t>環境基準達成状況の</a:t>
            </a:r>
            <a:r>
              <a:rPr lang="ja-JP" altLang="ja-JP" u="sng" dirty="0" smtClean="0">
                <a:latin typeface="+mn-ea"/>
              </a:rPr>
              <a:t>推移（</a:t>
            </a:r>
            <a:r>
              <a:rPr lang="ja-JP" altLang="ja-JP" u="sng" dirty="0">
                <a:latin typeface="+mn-ea"/>
              </a:rPr>
              <a:t>年間</a:t>
            </a:r>
            <a:r>
              <a:rPr lang="en-US" altLang="ja-JP" u="sng" dirty="0">
                <a:latin typeface="+mn-ea"/>
              </a:rPr>
              <a:t>98%</a:t>
            </a:r>
            <a:r>
              <a:rPr lang="ja-JP" altLang="ja-JP" u="sng" dirty="0">
                <a:latin typeface="+mn-ea"/>
              </a:rPr>
              <a:t>値の分布状況）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411760" y="5949280"/>
            <a:ext cx="5313866" cy="864096"/>
            <a:chOff x="2569998" y="5661248"/>
            <a:chExt cx="5313866" cy="864096"/>
          </a:xfrm>
        </p:grpSpPr>
        <p:sp>
          <p:nvSpPr>
            <p:cNvPr id="14" name="Text Box 41"/>
            <p:cNvSpPr txBox="1">
              <a:spLocks noChangeArrowheads="1"/>
            </p:cNvSpPr>
            <p:nvPr/>
          </p:nvSpPr>
          <p:spPr bwMode="auto">
            <a:xfrm>
              <a:off x="2663792" y="5661248"/>
              <a:ext cx="5220072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0.06ppm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を超えた測定局数</a:t>
              </a: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(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環境基準非達成局）</a:t>
              </a:r>
            </a:p>
            <a:p>
              <a:pPr algn="just">
                <a:spcBef>
                  <a:spcPts val="300"/>
                </a:spcBef>
                <a:spcAft>
                  <a:spcPts val="0"/>
                </a:spcAft>
              </a:pPr>
              <a:r>
                <a:rPr lang="en-US" sz="1400" kern="100" dirty="0" smtClean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0.04ppm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から</a:t>
              </a:r>
              <a:r>
                <a:rPr lang="en-US" sz="1400" kern="100" dirty="0" smtClean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0.06ppm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のゾーン内</a:t>
              </a:r>
              <a:r>
                <a:rPr lang="ja-JP" sz="1400" kern="100" dirty="0" smtClean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の測定局数</a:t>
              </a:r>
              <a:r>
                <a:rPr lang="en-US" sz="1400" kern="100" dirty="0" smtClean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(</a:t>
              </a:r>
              <a:r>
                <a:rPr lang="ja-JP" sz="1400" u="sng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環境基準達成局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）</a:t>
              </a:r>
            </a:p>
            <a:p>
              <a:pPr algn="just">
                <a:spcBef>
                  <a:spcPts val="300"/>
                </a:spcBef>
                <a:spcAft>
                  <a:spcPts val="0"/>
                </a:spcAft>
              </a:pP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0.04 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未満の測定局数（</a:t>
              </a:r>
              <a:r>
                <a:rPr lang="ja-JP" sz="1400" u="sng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環境基準達成局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）</a:t>
              </a:r>
            </a:p>
          </p:txBody>
        </p: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2569998" y="5755282"/>
              <a:ext cx="114300" cy="610870"/>
              <a:chOff x="6714" y="6683"/>
              <a:chExt cx="180" cy="962"/>
            </a:xfrm>
          </p:grpSpPr>
          <p:sp>
            <p:nvSpPr>
              <p:cNvPr id="16" name="Rectangle 42"/>
              <p:cNvSpPr>
                <a:spLocks noChangeArrowheads="1"/>
              </p:cNvSpPr>
              <p:nvPr/>
            </p:nvSpPr>
            <p:spPr bwMode="auto">
              <a:xfrm>
                <a:off x="6714" y="6683"/>
                <a:ext cx="180" cy="180"/>
              </a:xfrm>
              <a:prstGeom prst="rect">
                <a:avLst/>
              </a:prstGeom>
              <a:solidFill>
                <a:schemeClr val="tx1">
                  <a:lumMod val="100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74295" tIns="8890" rIns="74295" bIns="8890" anchor="t" anchorCtr="0" upright="1"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7" name="Rectangle 43"/>
              <p:cNvSpPr>
                <a:spLocks noChangeArrowheads="1"/>
              </p:cNvSpPr>
              <p:nvPr/>
            </p:nvSpPr>
            <p:spPr bwMode="auto">
              <a:xfrm>
                <a:off x="6714" y="7098"/>
                <a:ext cx="180" cy="180"/>
              </a:xfrm>
              <a:prstGeom prst="rect">
                <a:avLst/>
              </a:prstGeom>
              <a:solidFill>
                <a:schemeClr val="bg1">
                  <a:lumMod val="75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74295" tIns="8890" rIns="74295" bIns="8890" anchor="t" anchorCtr="0" upright="1"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8" name="Rectangle 44"/>
              <p:cNvSpPr>
                <a:spLocks noChangeArrowheads="1"/>
              </p:cNvSpPr>
              <p:nvPr/>
            </p:nvSpPr>
            <p:spPr bwMode="auto">
              <a:xfrm>
                <a:off x="6714" y="7465"/>
                <a:ext cx="180" cy="180"/>
              </a:xfrm>
              <a:prstGeom prst="rect">
                <a:avLst/>
              </a:prstGeom>
              <a:solidFill>
                <a:schemeClr val="bg1">
                  <a:lumMod val="100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74295" tIns="8890" rIns="74295" bIns="8890" anchor="t" anchorCtr="0" upright="1">
                <a:noAutofit/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19" name="テキスト ボックス 18"/>
          <p:cNvSpPr txBox="1"/>
          <p:nvPr/>
        </p:nvSpPr>
        <p:spPr>
          <a:xfrm>
            <a:off x="1332368" y="836711"/>
            <a:ext cx="6552000" cy="50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22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年度から</a:t>
            </a:r>
            <a:r>
              <a:rPr lang="en-US" altLang="ja-JP" sz="2200" dirty="0">
                <a:solidFill>
                  <a:srgbClr val="FF0000"/>
                </a:solidFill>
                <a:latin typeface="+mn-ea"/>
              </a:rPr>
              <a:t>10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年連続、全局で環境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基準を達成</a:t>
            </a:r>
            <a:endParaRPr lang="ja-JP" altLang="ja-JP" sz="2200" dirty="0" smtClean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72" y="1830536"/>
            <a:ext cx="7182857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495" y="1483602"/>
            <a:ext cx="8172400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2000" u="sng" dirty="0" smtClean="0">
                <a:latin typeface="+mn-ea"/>
              </a:rPr>
              <a:t>令和元年度における</a:t>
            </a:r>
            <a:r>
              <a:rPr lang="en-US" altLang="ja-JP" sz="2000" u="sng" dirty="0" smtClean="0">
                <a:latin typeface="+mn-ea"/>
              </a:rPr>
              <a:t>NO</a:t>
            </a:r>
            <a:r>
              <a:rPr lang="en-US" altLang="ja-JP" sz="1600" u="sng" dirty="0" smtClean="0">
                <a:latin typeface="+mn-ea"/>
              </a:rPr>
              <a:t>2</a:t>
            </a:r>
            <a:r>
              <a:rPr lang="ja-JP" altLang="en-US" sz="2000" u="sng" dirty="0" smtClean="0">
                <a:latin typeface="+mn-ea"/>
              </a:rPr>
              <a:t>長期評価値（年間</a:t>
            </a:r>
            <a:r>
              <a:rPr lang="en-US" altLang="ja-JP" sz="2000" u="sng" dirty="0" smtClean="0">
                <a:latin typeface="+mn-ea"/>
              </a:rPr>
              <a:t>98</a:t>
            </a:r>
            <a:r>
              <a:rPr lang="ja-JP" altLang="en-US" sz="2000" u="sng" dirty="0" smtClean="0">
                <a:latin typeface="+mn-ea"/>
              </a:rPr>
              <a:t>％値）の上位</a:t>
            </a:r>
            <a:r>
              <a:rPr lang="en-US" altLang="ja-JP" sz="2000" u="sng" dirty="0" smtClean="0">
                <a:latin typeface="+mn-ea"/>
              </a:rPr>
              <a:t>5</a:t>
            </a:r>
            <a:r>
              <a:rPr lang="ja-JP" altLang="en-US" sz="2000" u="sng" dirty="0" smtClean="0">
                <a:latin typeface="+mn-ea"/>
              </a:rPr>
              <a:t>局の推移</a:t>
            </a:r>
            <a:endParaRPr lang="ja-JP" altLang="ja-JP" sz="2000" u="sng" dirty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21260" y="872776"/>
            <a:ext cx="4899012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令和元年度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の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最高値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は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0.046ppm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468560" y="86533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２．大気環境</a:t>
            </a:r>
            <a:r>
              <a:rPr lang="en-US" altLang="ja-JP" sz="2400" dirty="0" smtClean="0">
                <a:latin typeface="+mn-ea"/>
              </a:rPr>
              <a:t>_</a:t>
            </a:r>
            <a:r>
              <a:rPr lang="ja-JP" altLang="en-US" sz="2400" dirty="0">
                <a:latin typeface="+mn-ea"/>
              </a:rPr>
              <a:t>二酸化窒素（</a:t>
            </a:r>
            <a:r>
              <a:rPr lang="en-US" altLang="ja-JP" sz="2400" dirty="0">
                <a:latin typeface="+mn-ea"/>
              </a:rPr>
              <a:t>NO</a:t>
            </a:r>
            <a:r>
              <a:rPr lang="en-US" altLang="ja-JP" sz="2400" baseline="-25000" dirty="0">
                <a:latin typeface="+mn-ea"/>
              </a:rPr>
              <a:t>2</a:t>
            </a:r>
            <a:r>
              <a:rPr lang="ja-JP" altLang="en-US" sz="2400" dirty="0">
                <a:latin typeface="+mn-ea"/>
              </a:rPr>
              <a:t>）の高濃度</a:t>
            </a:r>
            <a:r>
              <a:rPr lang="ja-JP" altLang="en-US" sz="2400" dirty="0" smtClean="0">
                <a:latin typeface="+mn-ea"/>
              </a:rPr>
              <a:t>上位局</a:t>
            </a:r>
            <a:endParaRPr lang="ja-JP" altLang="en-US" sz="2400" dirty="0">
              <a:latin typeface="+mn-ea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93725" y="2025352"/>
            <a:ext cx="8956550" cy="4572000"/>
            <a:chOff x="151954" y="2025352"/>
            <a:chExt cx="8956550" cy="4572000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1259632" y="2276390"/>
              <a:ext cx="6408712" cy="5040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ja-JP" altLang="en-US" u="sng" dirty="0" smtClean="0">
                  <a:latin typeface="+mn-ea"/>
                </a:rPr>
                <a:t>緩やかな改善傾向、自排局は一般局より濃度が高い傾向</a:t>
              </a:r>
              <a:endParaRPr lang="ja-JP" altLang="ja-JP" u="sng" dirty="0">
                <a:latin typeface="+mn-ea"/>
              </a:endParaRPr>
            </a:p>
          </p:txBody>
        </p:sp>
        <p:grpSp>
          <p:nvGrpSpPr>
            <p:cNvPr id="15" name="グループ化 14"/>
            <p:cNvGrpSpPr/>
            <p:nvPr/>
          </p:nvGrpSpPr>
          <p:grpSpPr>
            <a:xfrm>
              <a:off x="151954" y="2025352"/>
              <a:ext cx="7231401" cy="4572000"/>
              <a:chOff x="151954" y="2025352"/>
              <a:chExt cx="7231401" cy="4572000"/>
            </a:xfrm>
          </p:grpSpPr>
          <p:pic>
            <p:nvPicPr>
              <p:cNvPr id="12" name="図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5470" y="2025352"/>
                <a:ext cx="6980904" cy="4572000"/>
              </a:xfrm>
              <a:prstGeom prst="rect">
                <a:avLst/>
              </a:prstGeom>
            </p:spPr>
          </p:pic>
          <p:sp>
            <p:nvSpPr>
              <p:cNvPr id="4" name="円/楕円 3"/>
              <p:cNvSpPr/>
              <p:nvPr/>
            </p:nvSpPr>
            <p:spPr>
              <a:xfrm>
                <a:off x="151954" y="3159541"/>
                <a:ext cx="864096" cy="3686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3" name="直線矢印コネクタ 12"/>
              <p:cNvCxnSpPr/>
              <p:nvPr/>
            </p:nvCxnSpPr>
            <p:spPr>
              <a:xfrm>
                <a:off x="6911049" y="5044926"/>
                <a:ext cx="0" cy="648000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テキスト ボックス 7"/>
              <p:cNvSpPr txBox="1"/>
              <p:nvPr/>
            </p:nvSpPr>
            <p:spPr>
              <a:xfrm>
                <a:off x="6375243" y="4253862"/>
                <a:ext cx="1008112" cy="33326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altLang="ja-JP" dirty="0" smtClean="0">
                    <a:latin typeface="+mn-ea"/>
                  </a:rPr>
                  <a:t>0.046</a:t>
                </a:r>
                <a:endParaRPr lang="ja-JP" altLang="ja-JP" dirty="0">
                  <a:latin typeface="+mn-ea"/>
                </a:endParaRPr>
              </a:p>
            </p:txBody>
          </p:sp>
        </p:grpSp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3"/>
            <a:srcRect l="8243" r="7158"/>
            <a:stretch/>
          </p:blipFill>
          <p:spPr>
            <a:xfrm>
              <a:off x="7236296" y="3991284"/>
              <a:ext cx="1872208" cy="2030003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7268" y="3213538"/>
              <a:ext cx="1260000" cy="274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43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32128" y="1324055"/>
            <a:ext cx="6840272" cy="502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ja-JP" u="sng" dirty="0" smtClean="0">
                <a:latin typeface="+mn-ea"/>
              </a:rPr>
              <a:t>府内全局の</a:t>
            </a:r>
            <a:r>
              <a:rPr lang="en-US" altLang="ja-JP" u="sng" dirty="0" smtClean="0">
                <a:latin typeface="+mn-ea"/>
              </a:rPr>
              <a:t>SPM</a:t>
            </a:r>
            <a:r>
              <a:rPr lang="ja-JP" altLang="ja-JP" u="sng" dirty="0" smtClean="0">
                <a:latin typeface="+mn-ea"/>
              </a:rPr>
              <a:t>の</a:t>
            </a:r>
            <a:r>
              <a:rPr lang="ja-JP" altLang="ja-JP" u="sng" dirty="0">
                <a:latin typeface="+mn-ea"/>
              </a:rPr>
              <a:t>環境基準達成</a:t>
            </a:r>
            <a:r>
              <a:rPr lang="ja-JP" altLang="ja-JP" u="sng" dirty="0" smtClean="0">
                <a:latin typeface="+mn-ea"/>
              </a:rPr>
              <a:t>状況</a:t>
            </a:r>
            <a:r>
              <a:rPr lang="ja-JP" altLang="en-US" u="sng" dirty="0" smtClean="0">
                <a:latin typeface="+mn-ea"/>
              </a:rPr>
              <a:t>（</a:t>
            </a:r>
            <a:r>
              <a:rPr lang="ja-JP" altLang="ja-JP" u="sng" dirty="0" smtClean="0">
                <a:latin typeface="+mn-ea"/>
              </a:rPr>
              <a:t>長期的</a:t>
            </a:r>
            <a:r>
              <a:rPr lang="ja-JP" altLang="ja-JP" u="sng" dirty="0">
                <a:latin typeface="+mn-ea"/>
              </a:rPr>
              <a:t>評価）の推移</a:t>
            </a: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1691680" y="5731098"/>
            <a:ext cx="6624736" cy="11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日平均値の年間２％除外値が</a:t>
            </a:r>
            <a:r>
              <a:rPr lang="en-US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0.10mg/</a:t>
            </a:r>
            <a:r>
              <a:rPr lang="ja-JP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㎥を</a:t>
            </a: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超えた測定局数</a:t>
            </a:r>
            <a:r>
              <a:rPr lang="en-US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(</a:t>
            </a: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環境基準非達成局）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上記</a:t>
            </a:r>
            <a:r>
              <a:rPr lang="ja-JP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を除く測定局で２日以上連続して日平均値</a:t>
            </a: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が</a:t>
            </a:r>
            <a:r>
              <a:rPr lang="en-US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0.10mg/</a:t>
            </a: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㎥を超えた測定局数（環境基準非達成局）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ja-JP" sz="1400" u="sng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環境</a:t>
            </a:r>
            <a:r>
              <a:rPr lang="ja-JP" sz="1400" u="sng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基準達成局数</a:t>
            </a:r>
          </a:p>
        </p:txBody>
      </p:sp>
      <p:grpSp>
        <p:nvGrpSpPr>
          <p:cNvPr id="22" name="グループ化 21"/>
          <p:cNvGrpSpPr/>
          <p:nvPr/>
        </p:nvGrpSpPr>
        <p:grpSpPr>
          <a:xfrm>
            <a:off x="1475656" y="5816694"/>
            <a:ext cx="114300" cy="921648"/>
            <a:chOff x="2873524" y="5513784"/>
            <a:chExt cx="114300" cy="921648"/>
          </a:xfrm>
        </p:grpSpPr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>
              <a:off x="2873524" y="5513784"/>
              <a:ext cx="114300" cy="11430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Rectangle 53"/>
            <p:cNvSpPr>
              <a:spLocks noChangeArrowheads="1"/>
            </p:cNvSpPr>
            <p:nvPr/>
          </p:nvSpPr>
          <p:spPr bwMode="auto">
            <a:xfrm>
              <a:off x="2873524" y="5834092"/>
              <a:ext cx="114300" cy="114300"/>
            </a:xfrm>
            <a:prstGeom prst="rect">
              <a:avLst/>
            </a:prstGeom>
            <a:solidFill>
              <a:schemeClr val="bg1">
                <a:lumMod val="75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2873524" y="6321132"/>
              <a:ext cx="114300" cy="11430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1332368" y="764704"/>
            <a:ext cx="6552000" cy="50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28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年度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から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４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年連続、全局で環境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基準を達成</a:t>
            </a:r>
            <a:endParaRPr lang="ja-JP" altLang="ja-JP" sz="22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4370" y="11411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２．大気環境</a:t>
            </a:r>
            <a:r>
              <a:rPr lang="en-US" altLang="ja-JP" sz="2400" dirty="0" smtClean="0">
                <a:latin typeface="+mn-ea"/>
              </a:rPr>
              <a:t>_</a:t>
            </a:r>
            <a:r>
              <a:rPr lang="ja-JP" altLang="en-US" sz="2400" dirty="0">
                <a:latin typeface="+mn-ea"/>
              </a:rPr>
              <a:t>浮遊粒子状物質（</a:t>
            </a:r>
            <a:r>
              <a:rPr lang="en-US" altLang="ja-JP" sz="2400" dirty="0">
                <a:latin typeface="+mn-ea"/>
              </a:rPr>
              <a:t>SPM</a:t>
            </a:r>
            <a:r>
              <a:rPr lang="ja-JP" altLang="en-US" sz="2400" dirty="0">
                <a:latin typeface="+mn-ea"/>
              </a:rPr>
              <a:t>）の環境基準達成</a:t>
            </a:r>
            <a:r>
              <a:rPr lang="ja-JP" altLang="en-US" sz="2400" dirty="0" smtClean="0">
                <a:latin typeface="+mn-ea"/>
              </a:rPr>
              <a:t>状況</a:t>
            </a:r>
            <a:endParaRPr lang="ja-JP" altLang="en-US" sz="2400" dirty="0">
              <a:latin typeface="+mn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97902"/>
            <a:ext cx="7488832" cy="433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1757" y="1473036"/>
            <a:ext cx="8600487" cy="4437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2000" u="sng" dirty="0" smtClean="0">
                <a:latin typeface="+mn-ea"/>
              </a:rPr>
              <a:t>令和</a:t>
            </a:r>
            <a:r>
              <a:rPr lang="ja-JP" altLang="en-US" sz="2000" u="sng" dirty="0">
                <a:latin typeface="+mn-ea"/>
              </a:rPr>
              <a:t>元</a:t>
            </a:r>
            <a:r>
              <a:rPr lang="ja-JP" altLang="en-US" sz="2000" u="sng" dirty="0" smtClean="0">
                <a:latin typeface="+mn-ea"/>
              </a:rPr>
              <a:t>年度における</a:t>
            </a:r>
            <a:r>
              <a:rPr lang="en-US" altLang="ja-JP" sz="2000" u="sng" dirty="0" smtClean="0">
                <a:latin typeface="+mn-ea"/>
              </a:rPr>
              <a:t>SPM</a:t>
            </a:r>
            <a:r>
              <a:rPr lang="ja-JP" altLang="en-US" sz="2000" u="sng" dirty="0" smtClean="0">
                <a:latin typeface="+mn-ea"/>
              </a:rPr>
              <a:t>長期評価値（年間</a:t>
            </a:r>
            <a:r>
              <a:rPr lang="ja-JP" altLang="en-US" sz="2000" u="sng" dirty="0">
                <a:latin typeface="+mn-ea"/>
              </a:rPr>
              <a:t>２</a:t>
            </a:r>
            <a:r>
              <a:rPr lang="ja-JP" altLang="en-US" sz="2000" u="sng" dirty="0" smtClean="0">
                <a:latin typeface="+mn-ea"/>
              </a:rPr>
              <a:t>％除外値）の上位</a:t>
            </a:r>
            <a:r>
              <a:rPr lang="ja-JP" altLang="en-US" sz="2000" u="sng" dirty="0">
                <a:latin typeface="+mn-ea"/>
              </a:rPr>
              <a:t>５</a:t>
            </a:r>
            <a:r>
              <a:rPr lang="ja-JP" altLang="en-US" sz="2000" u="sng" dirty="0" smtClean="0">
                <a:latin typeface="+mn-ea"/>
              </a:rPr>
              <a:t>局の推移</a:t>
            </a:r>
            <a:endParaRPr lang="ja-JP" altLang="ja-JP" sz="2000" u="sng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9712" y="824964"/>
            <a:ext cx="5155548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令和元年度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の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最高値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は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0.047mg/m</a:t>
            </a:r>
            <a:r>
              <a:rPr lang="en-US" altLang="ja-JP" sz="2200" baseline="30000" dirty="0" smtClean="0">
                <a:solidFill>
                  <a:srgbClr val="FF0000"/>
                </a:solidFill>
                <a:latin typeface="+mn-ea"/>
              </a:rPr>
              <a:t>3</a:t>
            </a:r>
            <a:endParaRPr lang="en-US" altLang="ja-JP" sz="22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742" y="11568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２．大気環境</a:t>
            </a:r>
            <a:r>
              <a:rPr lang="en-US" altLang="ja-JP" sz="2400" dirty="0" smtClean="0">
                <a:latin typeface="+mn-ea"/>
              </a:rPr>
              <a:t>_</a:t>
            </a:r>
            <a:r>
              <a:rPr lang="ja-JP" altLang="en-US" sz="2400" dirty="0">
                <a:latin typeface="+mn-ea"/>
              </a:rPr>
              <a:t>浮遊粒子状物質（</a:t>
            </a:r>
            <a:r>
              <a:rPr lang="en-US" altLang="ja-JP" sz="2400" dirty="0">
                <a:latin typeface="+mn-ea"/>
              </a:rPr>
              <a:t>SPM</a:t>
            </a:r>
            <a:r>
              <a:rPr lang="ja-JP" altLang="en-US" sz="2400" dirty="0">
                <a:latin typeface="+mn-ea"/>
              </a:rPr>
              <a:t>）の高濃度</a:t>
            </a:r>
            <a:r>
              <a:rPr lang="ja-JP" altLang="en-US" sz="2400" dirty="0" smtClean="0">
                <a:latin typeface="+mn-ea"/>
              </a:rPr>
              <a:t>上位局</a:t>
            </a:r>
            <a:endParaRPr lang="ja-JP" altLang="en-US" sz="2400" dirty="0">
              <a:latin typeface="+mn-ea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39134" y="2065933"/>
            <a:ext cx="9069370" cy="4531419"/>
            <a:chOff x="39134" y="2086332"/>
            <a:chExt cx="9069370" cy="4531419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080" y="2086332"/>
              <a:ext cx="7285238" cy="4531419"/>
            </a:xfrm>
            <a:prstGeom prst="rect">
              <a:avLst/>
            </a:prstGeom>
          </p:spPr>
        </p:pic>
        <p:cxnSp>
          <p:nvCxnSpPr>
            <p:cNvPr id="5" name="直線矢印コネクタ 4"/>
            <p:cNvCxnSpPr/>
            <p:nvPr/>
          </p:nvCxnSpPr>
          <p:spPr>
            <a:xfrm>
              <a:off x="6948264" y="2599011"/>
              <a:ext cx="0" cy="2304000"/>
            </a:xfrm>
            <a:prstGeom prst="straightConnector1">
              <a:avLst/>
            </a:prstGeom>
            <a:ln w="444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6441931" y="4806648"/>
              <a:ext cx="1008112" cy="3332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ja-JP" dirty="0" smtClean="0">
                  <a:latin typeface="+mn-ea"/>
                </a:rPr>
                <a:t>0.047</a:t>
              </a:r>
              <a:endParaRPr lang="ja-JP" altLang="ja-JP" dirty="0">
                <a:latin typeface="+mn-ea"/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39134" y="2357324"/>
              <a:ext cx="771854" cy="3686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131198" y="2599011"/>
              <a:ext cx="5241002" cy="5040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ja-JP" altLang="en-US" sz="1600" spc="-150" dirty="0" smtClean="0">
                  <a:latin typeface="+mn-ea"/>
                </a:rPr>
                <a:t>緩やかな改善傾向で、環境基準値を超過する可能性が十分低い</a:t>
              </a:r>
              <a:endParaRPr lang="ja-JP" altLang="ja-JP" sz="1600" spc="-150" dirty="0">
                <a:latin typeface="+mn-ea"/>
              </a:endParaRP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50412" y="3688745"/>
              <a:ext cx="1858092" cy="2121930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4318" y="2428757"/>
              <a:ext cx="1088336" cy="2912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75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180528" y="158461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＜参考＞　　　　自排局における発生源寄与割合の推計</a:t>
            </a:r>
            <a:endParaRPr lang="ja-JP" altLang="en-US" sz="2400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85392"/>
            <a:ext cx="4067944" cy="400711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385" y="2261456"/>
            <a:ext cx="4321119" cy="325584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11560" y="834964"/>
            <a:ext cx="7982544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自動車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由来は、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NO</a:t>
            </a:r>
            <a:r>
              <a:rPr lang="en-US" altLang="ja-JP" sz="2200" baseline="-25000" dirty="0" smtClean="0">
                <a:solidFill>
                  <a:srgbClr val="FF0000"/>
                </a:solidFill>
                <a:latin typeface="+mn-ea"/>
              </a:rPr>
              <a:t>X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は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８割、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PM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は２割未満（二次生成が５割以上）</a:t>
            </a:r>
            <a:endParaRPr lang="en-US" altLang="ja-JP" sz="22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37760" y="5732137"/>
            <a:ext cx="217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NOx</a:t>
            </a:r>
            <a:r>
              <a:rPr lang="ja-JP" altLang="en-US" sz="2800" dirty="0" smtClean="0"/>
              <a:t>濃度</a:t>
            </a:r>
            <a:endParaRPr lang="ja-JP" altLang="ja-JP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36096" y="5732137"/>
            <a:ext cx="2751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/>
              <a:t>PM</a:t>
            </a:r>
            <a:r>
              <a:rPr lang="ja-JP" altLang="en-US" sz="2800" dirty="0" smtClean="0"/>
              <a:t>濃度</a:t>
            </a:r>
            <a:endParaRPr lang="ja-JP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2872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34968" y="692696"/>
            <a:ext cx="8927448" cy="2592288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ja-JP" altLang="en-US" sz="2000" dirty="0" smtClean="0">
                <a:latin typeface="+mn-ea"/>
              </a:rPr>
              <a:t>　</a:t>
            </a:r>
            <a:r>
              <a:rPr lang="ja-JP" altLang="en-US" sz="2400" dirty="0" smtClean="0">
                <a:latin typeface="+mn-ea"/>
              </a:rPr>
              <a:t>（１）評価手法</a:t>
            </a:r>
          </a:p>
          <a:p>
            <a:pPr marL="536575" indent="-449263"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　・　令和２年度目標は、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常時監視測定局の測定</a:t>
            </a:r>
            <a:r>
              <a:rPr lang="ja-JP" altLang="en-US" sz="2000" dirty="0" smtClean="0">
                <a:latin typeface="+mn-ea"/>
              </a:rPr>
              <a:t>に加えて、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数値計算（シミュレーション）</a:t>
            </a:r>
            <a:r>
              <a:rPr lang="ja-JP" altLang="en-US" sz="2000" u="sng" dirty="0" smtClean="0">
                <a:latin typeface="+mn-ea"/>
              </a:rPr>
              <a:t>や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簡易測定の測定</a:t>
            </a:r>
            <a:r>
              <a:rPr lang="ja-JP" altLang="en-US" sz="2000" dirty="0" smtClean="0">
                <a:latin typeface="+mn-ea"/>
              </a:rPr>
              <a:t>を組み合わせて評価。</a:t>
            </a:r>
            <a:endParaRPr lang="en-US" altLang="ja-JP" sz="2000" dirty="0" smtClean="0">
              <a:latin typeface="+mn-ea"/>
            </a:endParaRPr>
          </a:p>
          <a:p>
            <a:pPr marL="536575" indent="-449263"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　・　数値計算手法や簡易測定の</a:t>
            </a:r>
            <a:r>
              <a:rPr lang="ja-JP" altLang="en-US" sz="2000" dirty="0">
                <a:latin typeface="+mn-ea"/>
              </a:rPr>
              <a:t>測定</a:t>
            </a:r>
            <a:r>
              <a:rPr lang="ja-JP" altLang="en-US" sz="2000" dirty="0" smtClean="0">
                <a:latin typeface="+mn-ea"/>
              </a:rPr>
              <a:t>方法は決まったが、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評価方法の詳細については、国において検討中</a:t>
            </a:r>
            <a:r>
              <a:rPr lang="ja-JP" altLang="en-US" sz="2000" dirty="0" smtClean="0">
                <a:latin typeface="+mn-ea"/>
              </a:rPr>
              <a:t>。</a:t>
            </a:r>
            <a:endParaRPr lang="en-US" altLang="ja-JP" sz="2000" dirty="0" smtClean="0">
              <a:latin typeface="+mn-ea"/>
            </a:endParaRPr>
          </a:p>
          <a:p>
            <a:pPr marL="265113" indent="-177800">
              <a:spcBef>
                <a:spcPts val="600"/>
              </a:spcBef>
            </a:pPr>
            <a:endParaRPr lang="ja-JP" altLang="en-US" sz="2000" dirty="0">
              <a:latin typeface="+mn-ea"/>
            </a:endParaRPr>
          </a:p>
          <a:p>
            <a:endParaRPr lang="ja-JP" altLang="en-US" sz="2000" dirty="0">
              <a:latin typeface="+mn-ea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096974" y="2522486"/>
            <a:ext cx="7003418" cy="2419167"/>
            <a:chOff x="2456670" y="1402861"/>
            <a:chExt cx="5349774" cy="222703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670" y="1402861"/>
              <a:ext cx="5349774" cy="164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2456670" y="2934012"/>
              <a:ext cx="1544094" cy="6768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altLang="ja-JP" sz="1600" dirty="0">
                  <a:latin typeface="+mn-ea"/>
                </a:rPr>
                <a:t>【</a:t>
              </a:r>
              <a:r>
                <a:rPr lang="ja-JP" altLang="en-US" sz="1600" dirty="0">
                  <a:latin typeface="+mn-ea"/>
                </a:rPr>
                <a:t>常時監視測定局</a:t>
              </a:r>
              <a:r>
                <a:rPr lang="en-US" altLang="ja-JP" sz="1600" dirty="0" smtClean="0">
                  <a:latin typeface="+mn-ea"/>
                </a:rPr>
                <a:t>】</a:t>
              </a:r>
            </a:p>
            <a:p>
              <a:pPr algn="ctr"/>
              <a:r>
                <a:rPr lang="ja-JP" altLang="en-US" sz="1400" dirty="0" smtClean="0">
                  <a:latin typeface="+mn-ea"/>
                </a:rPr>
                <a:t>環境基準値と比較する</a:t>
              </a:r>
              <a:endParaRPr lang="en-US" altLang="ja-JP" sz="1400" dirty="0" smtClean="0">
                <a:latin typeface="+mn-ea"/>
              </a:endParaRPr>
            </a:p>
            <a:p>
              <a:pPr algn="ctr"/>
              <a:r>
                <a:rPr lang="ja-JP" altLang="en-US" sz="1400" dirty="0" smtClean="0">
                  <a:latin typeface="+mn-ea"/>
                </a:rPr>
                <a:t>年間</a:t>
              </a:r>
              <a:r>
                <a:rPr lang="en-US" altLang="ja-JP" sz="1400" dirty="0" smtClean="0">
                  <a:latin typeface="+mn-ea"/>
                </a:rPr>
                <a:t>98</a:t>
              </a:r>
              <a:r>
                <a:rPr lang="ja-JP" altLang="en-US" sz="1400" dirty="0" smtClean="0">
                  <a:latin typeface="+mn-ea"/>
                </a:rPr>
                <a:t>％値を把握可能</a:t>
              </a:r>
              <a:r>
                <a:rPr lang="ja-JP" altLang="en-US" sz="1200" dirty="0" smtClean="0">
                  <a:latin typeface="+mn-ea"/>
                </a:rPr>
                <a:t>。</a:t>
              </a:r>
              <a:endParaRPr lang="en-US" altLang="ja-JP" sz="1200" dirty="0" smtClean="0">
                <a:latin typeface="+mn-ea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267479" y="2953074"/>
              <a:ext cx="1724396" cy="6768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altLang="ja-JP" sz="1600" dirty="0">
                  <a:latin typeface="+mn-ea"/>
                </a:rPr>
                <a:t>【</a:t>
              </a:r>
              <a:r>
                <a:rPr lang="ja-JP" altLang="en-US" sz="1600" dirty="0">
                  <a:latin typeface="+mn-ea"/>
                </a:rPr>
                <a:t>数値計算手法</a:t>
              </a:r>
              <a:r>
                <a:rPr lang="en-US" altLang="ja-JP" sz="1600" dirty="0" smtClean="0">
                  <a:latin typeface="+mn-ea"/>
                </a:rPr>
                <a:t>】</a:t>
              </a:r>
            </a:p>
            <a:p>
              <a:r>
                <a:rPr lang="ja-JP" altLang="en-US" sz="1400" dirty="0" smtClean="0">
                  <a:latin typeface="+mn-ea"/>
                </a:rPr>
                <a:t>測定局の無い地点の濃度</a:t>
              </a:r>
              <a:endParaRPr lang="en-US" altLang="ja-JP" sz="1400" dirty="0" smtClean="0">
                <a:latin typeface="+mn-ea"/>
              </a:endParaRPr>
            </a:p>
            <a:p>
              <a:r>
                <a:rPr lang="ja-JP" altLang="en-US" sz="1400" dirty="0" smtClean="0">
                  <a:latin typeface="+mn-ea"/>
                </a:rPr>
                <a:t>状況を計算。精度には限界。</a:t>
              </a:r>
              <a:endParaRPr lang="en-US" altLang="ja-JP" sz="1400" dirty="0" smtClean="0">
                <a:latin typeface="+mn-ea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149217" y="2934013"/>
              <a:ext cx="1653467" cy="6768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 anchorCtr="0">
              <a:noAutofit/>
            </a:bodyPr>
            <a:lstStyle/>
            <a:p>
              <a:r>
                <a:rPr lang="ja-JP" altLang="en-US" sz="1200" dirty="0" smtClean="0">
                  <a:latin typeface="+mn-ea"/>
                </a:rPr>
                <a:t>　　</a:t>
              </a:r>
              <a:r>
                <a:rPr lang="en-US" altLang="ja-JP" sz="1600" dirty="0" smtClean="0">
                  <a:latin typeface="+mn-ea"/>
                </a:rPr>
                <a:t>【</a:t>
              </a:r>
              <a:r>
                <a:rPr lang="ja-JP" altLang="en-US" sz="1600" dirty="0">
                  <a:latin typeface="+mn-ea"/>
                </a:rPr>
                <a:t>簡易測定手法</a:t>
              </a:r>
              <a:r>
                <a:rPr lang="en-US" altLang="ja-JP" sz="1600" dirty="0">
                  <a:latin typeface="+mn-ea"/>
                </a:rPr>
                <a:t>】</a:t>
              </a:r>
            </a:p>
            <a:p>
              <a:r>
                <a:rPr lang="ja-JP" altLang="en-US" sz="1400" dirty="0" smtClean="0">
                  <a:latin typeface="+mn-ea"/>
                </a:rPr>
                <a:t>監視</a:t>
              </a:r>
              <a:r>
                <a:rPr lang="ja-JP" altLang="en-US" sz="1400" dirty="0">
                  <a:latin typeface="+mn-ea"/>
                </a:rPr>
                <a:t>測定局よりも容易</a:t>
              </a:r>
              <a:r>
                <a:rPr lang="ja-JP" altLang="en-US" sz="1400" dirty="0" smtClean="0">
                  <a:latin typeface="+mn-ea"/>
                </a:rPr>
                <a:t>に多く</a:t>
              </a:r>
              <a:r>
                <a:rPr lang="ja-JP" altLang="en-US" sz="1400" dirty="0">
                  <a:latin typeface="+mn-ea"/>
                </a:rPr>
                <a:t>の地点に設置可能</a:t>
              </a:r>
              <a:r>
                <a:rPr lang="ja-JP" altLang="en-US" sz="1400" dirty="0" smtClean="0">
                  <a:latin typeface="+mn-ea"/>
                </a:rPr>
                <a:t>。</a:t>
              </a:r>
              <a:endParaRPr lang="en-US" altLang="ja-JP" sz="1400" dirty="0" smtClean="0">
                <a:latin typeface="+mn-ea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-72252" y="4941168"/>
            <a:ext cx="9324000" cy="1729913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ja-JP" altLang="en-US" sz="2000" dirty="0" smtClean="0">
                <a:latin typeface="+mn-ea"/>
              </a:rPr>
              <a:t>　</a:t>
            </a:r>
            <a:r>
              <a:rPr lang="ja-JP" altLang="en-US" sz="2400" dirty="0" smtClean="0">
                <a:latin typeface="+mn-ea"/>
              </a:rPr>
              <a:t>（２）スケジュール</a:t>
            </a:r>
            <a:endParaRPr lang="en-US" altLang="ja-JP" sz="2400" dirty="0" smtClean="0">
              <a:latin typeface="+mn-ea"/>
            </a:endParaRPr>
          </a:p>
          <a:p>
            <a:pPr marL="261938"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 smtClean="0">
                <a:latin typeface="+mn-ea"/>
              </a:rPr>
              <a:t>R1</a:t>
            </a:r>
            <a:r>
              <a:rPr lang="ja-JP" altLang="en-US" sz="2000" dirty="0" smtClean="0">
                <a:latin typeface="+mn-ea"/>
              </a:rPr>
              <a:t>　評価のための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数値計算（シミュレーション）</a:t>
            </a:r>
            <a:r>
              <a:rPr lang="ja-JP" altLang="en-US" sz="2000" u="sng" dirty="0" smtClean="0">
                <a:latin typeface="+mn-ea"/>
              </a:rPr>
              <a:t>を実施</a:t>
            </a:r>
            <a:r>
              <a:rPr lang="ja-JP" altLang="en-US" sz="1400" dirty="0" smtClean="0">
                <a:latin typeface="+mn-ea"/>
              </a:rPr>
              <a:t>（国）</a:t>
            </a:r>
            <a:endParaRPr lang="en-US" altLang="ja-JP" sz="2000" dirty="0" smtClean="0">
              <a:latin typeface="+mn-ea"/>
            </a:endParaRPr>
          </a:p>
          <a:p>
            <a:pPr marL="261938"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 smtClean="0">
                <a:latin typeface="+mn-ea"/>
              </a:rPr>
              <a:t>R2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ja-JP" altLang="en-US" sz="2000" spc="-150" dirty="0" smtClean="0">
                <a:latin typeface="+mn-ea"/>
              </a:rPr>
              <a:t>数値計算で判定用基準値を超過した地点で</a:t>
            </a:r>
            <a:r>
              <a:rPr lang="ja-JP" altLang="en-US" sz="2000" u="sng" spc="-150" dirty="0" smtClean="0">
                <a:solidFill>
                  <a:srgbClr val="FF0000"/>
                </a:solidFill>
                <a:latin typeface="+mn-ea"/>
              </a:rPr>
              <a:t>再判定のための簡易測定</a:t>
            </a:r>
            <a:r>
              <a:rPr lang="ja-JP" altLang="en-US" sz="2000" u="sng" spc="-150" dirty="0" smtClean="0">
                <a:latin typeface="+mn-ea"/>
              </a:rPr>
              <a:t>を実施</a:t>
            </a:r>
            <a:endParaRPr lang="en-US" altLang="ja-JP" sz="2000" u="sng" spc="-150" dirty="0" smtClean="0">
              <a:latin typeface="+mn-ea"/>
            </a:endParaRPr>
          </a:p>
          <a:p>
            <a:pPr marL="261938">
              <a:spcBef>
                <a:spcPts val="300"/>
              </a:spcBef>
            </a:pPr>
            <a:r>
              <a:rPr lang="en-US" altLang="ja-JP" sz="2000" dirty="0" smtClean="0">
                <a:latin typeface="+mn-ea"/>
              </a:rPr>
              <a:t>R3</a:t>
            </a:r>
            <a:r>
              <a:rPr lang="ja-JP" altLang="en-US" sz="2000" dirty="0" smtClean="0">
                <a:latin typeface="+mn-ea"/>
              </a:rPr>
              <a:t>　数値計算結果及び測定結果を踏まえて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面的評価</a:t>
            </a:r>
            <a:endParaRPr lang="en-US" altLang="ja-JP" sz="1600" u="sng" dirty="0" smtClean="0">
              <a:latin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2492" y="100594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３．</a:t>
            </a:r>
            <a:r>
              <a:rPr lang="ja-JP" altLang="en-US" sz="2400" spc="-150" dirty="0">
                <a:latin typeface="+mn-ea"/>
              </a:rPr>
              <a:t>令和</a:t>
            </a:r>
            <a:r>
              <a:rPr lang="ja-JP" altLang="en-US" sz="2400" spc="-150" dirty="0" smtClean="0">
                <a:latin typeface="+mn-ea"/>
              </a:rPr>
              <a:t>２年度目標（対策地域全体における環境基準達成）の評価手法</a:t>
            </a:r>
            <a:endParaRPr lang="ja-JP" altLang="en-US" sz="2400" spc="-1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48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3584" y="734124"/>
            <a:ext cx="8820472" cy="3770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000" dirty="0" smtClean="0">
                <a:latin typeface="+mn-ea"/>
              </a:rPr>
              <a:t>大阪府で</a:t>
            </a:r>
            <a:r>
              <a:rPr lang="ja-JP" altLang="en-US" sz="2000" dirty="0">
                <a:latin typeface="+mn-ea"/>
              </a:rPr>
              <a:t>は</a:t>
            </a:r>
            <a:r>
              <a:rPr lang="ja-JP" altLang="en-US" sz="2000" dirty="0" smtClean="0">
                <a:latin typeface="+mn-ea"/>
              </a:rPr>
              <a:t>、交差点</a:t>
            </a:r>
            <a:r>
              <a:rPr lang="ja-JP" altLang="en-US" sz="2000" dirty="0">
                <a:latin typeface="+mn-ea"/>
              </a:rPr>
              <a:t>近傍等に</a:t>
            </a:r>
            <a:r>
              <a:rPr lang="ja-JP" altLang="en-US" sz="2000" dirty="0" smtClean="0">
                <a:latin typeface="+mn-ea"/>
              </a:rPr>
              <a:t>おける</a:t>
            </a:r>
            <a:r>
              <a:rPr lang="en-US" altLang="ja-JP" sz="2000" dirty="0" smtClean="0">
                <a:latin typeface="+mn-ea"/>
              </a:rPr>
              <a:t>NO</a:t>
            </a:r>
            <a:r>
              <a:rPr lang="en-US" altLang="ja-JP" sz="2000" baseline="-25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濃度を把握するため、次の調査を実施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8000" y="1196752"/>
            <a:ext cx="8928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>
              <a:spcAft>
                <a:spcPts val="600"/>
              </a:spcAft>
            </a:pPr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○簡易測定（平成</a:t>
            </a:r>
            <a:r>
              <a:rPr lang="en-US" altLang="ja-JP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</a:t>
            </a:r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年度～令和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元</a:t>
            </a:r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年度）</a:t>
            </a:r>
            <a:endParaRPr lang="en-US" altLang="ja-JP" sz="20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588">
              <a:spcAft>
                <a:spcPts val="600"/>
              </a:spcAft>
            </a:pP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調査地点：国道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43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号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、国道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号、国道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25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号、国道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26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号、国道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308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号、大阪中央環状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線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、</a:t>
            </a:r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1588">
              <a:spcAft>
                <a:spcPts val="600"/>
              </a:spcAft>
            </a:pPr>
            <a:r>
              <a:rPr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          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大阪臨海線、大阪高槻京都線の</a:t>
            </a:r>
            <a:r>
              <a:rPr lang="en-US" altLang="ja-JP" u="sng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22</a:t>
            </a:r>
            <a:r>
              <a:rPr lang="ja-JP" altLang="en-US" u="sng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交差点</a:t>
            </a:r>
            <a:endParaRPr lang="en-US" altLang="ja-JP" u="sng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1588">
              <a:spcAft>
                <a:spcPts val="600"/>
              </a:spcAft>
            </a:pP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選定根拠：平成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24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年度実施の数値計算手法による令和２年度の濃度予測結果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1588">
              <a:spcAft>
                <a:spcPts val="600"/>
              </a:spcAft>
            </a:pP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</a:t>
            </a:r>
            <a:r>
              <a:rPr lang="ja-JP" altLang="en-US" u="sng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交通渋滞発生箇所</a:t>
            </a:r>
            <a:endParaRPr lang="en-US" altLang="ja-JP" u="sng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251180"/>
              </p:ext>
            </p:extLst>
          </p:nvPr>
        </p:nvGraphicFramePr>
        <p:xfrm>
          <a:off x="263340" y="3889768"/>
          <a:ext cx="8640960" cy="2420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1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5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路線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区間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濃度予測地点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国道</a:t>
                      </a:r>
                      <a:r>
                        <a:rPr lang="en-US" alt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号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18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佃６交差点（大阪市西淀川区）から花園北交差点（大阪市西成区）</a:t>
                      </a:r>
                      <a:endParaRPr lang="ja-JP" sz="18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①全ての信号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交差点の</a:t>
                      </a: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道路端から５ｍ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の地点</a:t>
                      </a:r>
                      <a:endParaRPr lang="en-US" altLang="ja-JP" sz="20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＜</a:t>
                      </a:r>
                      <a:r>
                        <a:rPr lang="en-US" alt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252</a:t>
                      </a: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地点＞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②信号交差点間の中間点における道路端から５ｍ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の地点</a:t>
                      </a: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＜</a:t>
                      </a:r>
                      <a:r>
                        <a:rPr lang="en-US" alt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127</a:t>
                      </a: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地点＞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9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大阪中央環状線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18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下穂積２丁目西交差点（茨木市）から鳥飼和道交差点（摂津市）</a:t>
                      </a:r>
                      <a:endParaRPr lang="ja-JP" sz="18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5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18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佐堂町交差点（八尾市）から長吉長原東交差点（大阪市平野区）</a:t>
                      </a:r>
                      <a:endParaRPr lang="ja-JP" sz="18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139296" y="311997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/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○濃度予測（平成</a:t>
            </a:r>
            <a:r>
              <a:rPr lang="en-US" altLang="ja-JP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28</a:t>
            </a:r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年度）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588"/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数値計算手法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に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よる令和２年度のＮＯ</a:t>
            </a:r>
            <a:r>
              <a:rPr lang="ja-JP" altLang="en-US" baseline="-25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２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濃度予測</a:t>
            </a:r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4312" y="6292176"/>
            <a:ext cx="8640960" cy="4491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1938" indent="-261938"/>
            <a:r>
              <a:rPr lang="en-US" altLang="ja-JP" dirty="0" smtClean="0">
                <a:latin typeface="+mn-ea"/>
              </a:rPr>
              <a:t>※</a:t>
            </a:r>
            <a:r>
              <a:rPr lang="ja-JP" altLang="en-US" dirty="0" smtClean="0">
                <a:latin typeface="+mn-ea"/>
              </a:rPr>
              <a:t>計算・評価手法は、</a:t>
            </a:r>
            <a:r>
              <a:rPr lang="ja-JP" altLang="en-US" dirty="0">
                <a:latin typeface="+mn-ea"/>
              </a:rPr>
              <a:t>「</a:t>
            </a:r>
            <a:r>
              <a:rPr lang="ja-JP" altLang="en-US" dirty="0" smtClean="0">
                <a:latin typeface="+mn-ea"/>
              </a:rPr>
              <a:t> </a:t>
            </a:r>
            <a:r>
              <a:rPr lang="ja-JP" altLang="en-US" dirty="0">
                <a:latin typeface="+mn-ea"/>
              </a:rPr>
              <a:t>窒素酸化物総量規制</a:t>
            </a:r>
            <a:r>
              <a:rPr lang="ja-JP" altLang="en-US" dirty="0" smtClean="0">
                <a:latin typeface="+mn-ea"/>
              </a:rPr>
              <a:t>マニュアル」 </a:t>
            </a:r>
            <a:r>
              <a:rPr lang="ja-JP" altLang="en-US" dirty="0">
                <a:latin typeface="+mn-ea"/>
              </a:rPr>
              <a:t>に</a:t>
            </a:r>
            <a:r>
              <a:rPr lang="ja-JP" altLang="en-US" dirty="0" smtClean="0">
                <a:latin typeface="+mn-ea"/>
              </a:rPr>
              <a:t>基づき実施。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3340" y="126475"/>
            <a:ext cx="8926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４．府における進行管理（常時監視局以外での評価・濃度推計）</a:t>
            </a:r>
            <a:endParaRPr lang="en-US" altLang="ja-JP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35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6295</TotalTime>
  <Words>1746</Words>
  <PresentationFormat>画面に合わせる (4:3)</PresentationFormat>
  <Paragraphs>278</Paragraphs>
  <Slides>13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2" baseType="lpstr">
      <vt:lpstr>Meiryo UI</vt:lpstr>
      <vt:lpstr>ＭＳ Ｐゴシック</vt:lpstr>
      <vt:lpstr>ＭＳ ゴシック</vt:lpstr>
      <vt:lpstr>ＭＳ 明朝</vt:lpstr>
      <vt:lpstr>Arial</vt:lpstr>
      <vt:lpstr>Calibri</vt:lpstr>
      <vt:lpstr>Courier New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2018-09-04T00:08:23Z</cp:lastPrinted>
  <dcterms:created xsi:type="dcterms:W3CDTF">2015-05-08T02:07:56Z</dcterms:created>
  <dcterms:modified xsi:type="dcterms:W3CDTF">2020-09-01T05:20:27Z</dcterms:modified>
</cp:coreProperties>
</file>