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7"/>
  </p:notesMasterIdLst>
  <p:sldIdLst>
    <p:sldId id="298" r:id="rId2"/>
    <p:sldId id="307" r:id="rId3"/>
    <p:sldId id="317" r:id="rId4"/>
    <p:sldId id="316" r:id="rId5"/>
    <p:sldId id="318"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F7F7F7"/>
    <a:srgbClr val="FFFFEB"/>
    <a:srgbClr val="A7E2FF"/>
    <a:srgbClr val="66CCFF"/>
    <a:srgbClr val="FF9933"/>
    <a:srgbClr val="FFFFE7"/>
    <a:srgbClr val="3399FF"/>
    <a:srgbClr val="33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5896" autoAdjust="0"/>
  </p:normalViewPr>
  <p:slideViewPr>
    <p:cSldViewPr snapToGrid="0">
      <p:cViewPr varScale="1">
        <p:scale>
          <a:sx n="92" d="100"/>
          <a:sy n="92" d="100"/>
        </p:scale>
        <p:origin x="1061"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50E8346-B7D7-4CA6-88F0-3DA45B86A7C5}"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A56A26D-1E05-49ED-A7F9-07570320B361}" type="slidenum">
              <a:rPr kumimoji="1" lang="ja-JP" altLang="en-US" smtClean="0"/>
              <a:t>‹#›</a:t>
            </a:fld>
            <a:endParaRPr kumimoji="1" lang="ja-JP" altLang="en-US"/>
          </a:p>
        </p:txBody>
      </p:sp>
    </p:spTree>
    <p:extLst>
      <p:ext uri="{BB962C8B-B14F-4D97-AF65-F5344CB8AC3E}">
        <p14:creationId xmlns:p14="http://schemas.microsoft.com/office/powerpoint/2010/main" val="3525105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85DF50B-178B-4130-A786-31ECDB8EF3DD}"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dirty="0"/>
          </a:p>
        </p:txBody>
      </p:sp>
    </p:spTree>
    <p:extLst>
      <p:ext uri="{BB962C8B-B14F-4D97-AF65-F5344CB8AC3E}">
        <p14:creationId xmlns:p14="http://schemas.microsoft.com/office/powerpoint/2010/main" val="329165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F9AEF-6D8E-4A3C-AB20-51AA04B59E09}"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272673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4C5A46-5343-4C1A-A97B-183CFC2B5174}"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9553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17E064-CB45-43D1-B755-0AB58F2E0156}"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52765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85CA28-9A41-41C4-BAE9-ADA508181621}"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81364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A3A9B1-150B-4661-8FDB-495C4B83F138}"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76044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62E1D2-E020-4774-B0B1-B4609EC1A06B}" type="datetime1">
              <a:rPr kumimoji="1" lang="ja-JP" altLang="en-US" smtClean="0"/>
              <a:t>2025/3/24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03254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2A6254-67FC-4A56-AF42-0A4742C1A00C}" type="datetime1">
              <a:rPr kumimoji="1" lang="ja-JP" altLang="en-US" smtClean="0"/>
              <a:t>2025/3/24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3108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507B2-2F97-4A61-9E45-2A66CA6C7724}" type="datetime1">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01860" y="6390730"/>
            <a:ext cx="2057400" cy="365125"/>
          </a:xfrm>
        </p:spPr>
        <p:txBody>
          <a:bodyPr/>
          <a:lstStyle>
            <a:lvl1pPr>
              <a:defRPr sz="1600"/>
            </a:lvl1pPr>
          </a:lstStyle>
          <a:p>
            <a:fld id="{4FDC1A15-BC8E-458C-9756-EDB9825B205C}" type="slidenum">
              <a:rPr kumimoji="1" lang="ja-JP" altLang="en-US" smtClean="0"/>
              <a:pPr/>
              <a:t>‹#›</a:t>
            </a:fld>
            <a:endParaRPr kumimoji="1" lang="ja-JP" altLang="en-US"/>
          </a:p>
        </p:txBody>
      </p:sp>
      <p:sp>
        <p:nvSpPr>
          <p:cNvPr id="5" name="正方形/長方形 4">
            <a:extLst>
              <a:ext uri="{FF2B5EF4-FFF2-40B4-BE49-F238E27FC236}">
                <a16:creationId xmlns:a16="http://schemas.microsoft.com/office/drawing/2014/main" id="{F94557C6-3532-4848-86EB-ACE06D5DB16B}"/>
              </a:ext>
            </a:extLst>
          </p:cNvPr>
          <p:cNvSpPr/>
          <p:nvPr userDrawn="1"/>
        </p:nvSpPr>
        <p:spPr>
          <a:xfrm>
            <a:off x="49018" y="445355"/>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A4506F9-A7E8-4B39-A7C6-370000817826}"/>
              </a:ext>
            </a:extLst>
          </p:cNvPr>
          <p:cNvSpPr/>
          <p:nvPr userDrawn="1"/>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Tree>
    <p:extLst>
      <p:ext uri="{BB962C8B-B14F-4D97-AF65-F5344CB8AC3E}">
        <p14:creationId xmlns:p14="http://schemas.microsoft.com/office/powerpoint/2010/main" val="32856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34E1BA-0C97-4A7E-B190-4934A55F70A2}"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1334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85E890-2D9F-40B9-9A79-B1647B92BB97}"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249750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BCD55-C2D6-4081-9C3D-5E9DBA0E5A06}" type="datetime1">
              <a:rPr kumimoji="1" lang="ja-JP" altLang="en-US" smtClean="0"/>
              <a:t>2025/3/24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411452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69B0841-9C9A-444D-BCC4-885F76F0B8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53950" y="397468"/>
            <a:ext cx="2319548" cy="1447957"/>
          </a:xfrm>
          <a:prstGeom prst="rect">
            <a:avLst/>
          </a:prstGeom>
          <a:noFill/>
          <a:ln>
            <a:noFill/>
          </a:ln>
        </p:spPr>
      </p:pic>
      <p:sp>
        <p:nvSpPr>
          <p:cNvPr id="6" name="テキスト ボックス 5"/>
          <p:cNvSpPr txBox="1"/>
          <p:nvPr/>
        </p:nvSpPr>
        <p:spPr>
          <a:xfrm>
            <a:off x="512762" y="3529558"/>
            <a:ext cx="7439212" cy="865237"/>
          </a:xfrm>
          <a:prstGeom prst="rect">
            <a:avLst/>
          </a:prstGeom>
          <a:noFill/>
        </p:spPr>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（１）令和６年度の取組結果</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（２）令和７年度の方向性・スケジュール</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0" y="2681548"/>
            <a:ext cx="9144000" cy="461665"/>
          </a:xfrm>
          <a:prstGeom prst="rect">
            <a:avLst/>
          </a:prstGeom>
          <a:solidFill>
            <a:schemeClr val="accent5">
              <a:lumMod val="75000"/>
            </a:schemeClr>
          </a:solidFill>
          <a:ln>
            <a:noFill/>
          </a:ln>
        </p:spPr>
        <p:txBody>
          <a:bodyPr wrap="square" rtlCol="0">
            <a:spAutoFit/>
          </a:bodyPr>
          <a:lstStyle/>
          <a:p>
            <a:r>
              <a:rPr kumimoji="1" lang="ja-JP" altLang="en-US" sz="2400" b="1">
                <a:solidFill>
                  <a:schemeClr val="bg1"/>
                </a:solidFill>
                <a:latin typeface="Meiryo UI" panose="020B0604030504040204" pitchFamily="50" charset="-128"/>
                <a:ea typeface="Meiryo UI" panose="020B0604030504040204" pitchFamily="50" charset="-128"/>
              </a:rPr>
              <a:t>　報告　</a:t>
            </a:r>
            <a:r>
              <a:rPr kumimoji="1" lang="ja-JP" altLang="en-US" sz="2400" b="1" dirty="0">
                <a:solidFill>
                  <a:schemeClr val="bg1"/>
                </a:solidFill>
                <a:latin typeface="Meiryo UI" panose="020B0604030504040204" pitchFamily="50" charset="-128"/>
                <a:ea typeface="Meiryo UI" panose="020B0604030504040204" pitchFamily="50" charset="-128"/>
              </a:rPr>
              <a:t>新大阪駅周辺地域のプロモーションの取組</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B092F35-6E15-474D-A89F-D265B26DB8E3}"/>
              </a:ext>
            </a:extLst>
          </p:cNvPr>
          <p:cNvSpPr txBox="1"/>
          <p:nvPr/>
        </p:nvSpPr>
        <p:spPr>
          <a:xfrm>
            <a:off x="8221206" y="139411"/>
            <a:ext cx="800219" cy="338554"/>
          </a:xfrm>
          <a:prstGeom prst="rect">
            <a:avLst/>
          </a:prstGeom>
          <a:noFill/>
          <a:ln w="12700">
            <a:solidFill>
              <a:schemeClr val="tx1"/>
            </a:solidFill>
          </a:ln>
        </p:spPr>
        <p:txBody>
          <a:bodyPr wrap="none" rtlCol="0">
            <a:spAutoFit/>
          </a:bodyPr>
          <a:lstStyle/>
          <a:p>
            <a:r>
              <a:rPr kumimoji="1" lang="ja-JP" altLang="en-US" sz="1600" b="0">
                <a:latin typeface="Meiryo UI" panose="020B0604030504040204" pitchFamily="50" charset="-128"/>
                <a:ea typeface="Meiryo UI" panose="020B0604030504040204" pitchFamily="50" charset="-128"/>
              </a:rPr>
              <a:t>資料６</a:t>
            </a:r>
            <a:endParaRPr kumimoji="1" lang="ja-JP" altLang="en-US" sz="16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301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DE66ACA6-12F6-40BB-ACA6-5E11474BBD5A}"/>
              </a:ext>
            </a:extLst>
          </p:cNvPr>
          <p:cNvSpPr txBox="1"/>
          <p:nvPr/>
        </p:nvSpPr>
        <p:spPr>
          <a:xfrm>
            <a:off x="110612" y="425887"/>
            <a:ext cx="28344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a:t>
            </a:r>
            <a:r>
              <a:rPr kumimoji="1" lang="ja-JP" altLang="en-US" sz="1600" b="1" dirty="0">
                <a:latin typeface="Meiryo UI" panose="020B0604030504040204" pitchFamily="50" charset="-128"/>
                <a:ea typeface="Meiryo UI" panose="020B0604030504040204" pitchFamily="50" charset="-128"/>
              </a:rPr>
              <a:t>令和６年度の取組結果</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D648802E-3F72-42CC-9D97-55FB89923F87}"/>
              </a:ext>
            </a:extLst>
          </p:cNvPr>
          <p:cNvSpPr txBox="1"/>
          <p:nvPr/>
        </p:nvSpPr>
        <p:spPr>
          <a:xfrm>
            <a:off x="389851" y="1716908"/>
            <a:ext cx="377165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新大阪駅、十三駅、淡路駅周辺</a:t>
            </a:r>
            <a:endParaRPr kumimoji="1" lang="en-US" altLang="ja-JP" sz="14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3FA7583C-29C3-4E30-BA0E-085A19D9F2F1}"/>
              </a:ext>
            </a:extLst>
          </p:cNvPr>
          <p:cNvSpPr txBox="1"/>
          <p:nvPr/>
        </p:nvSpPr>
        <p:spPr>
          <a:xfrm>
            <a:off x="450403" y="4130590"/>
            <a:ext cx="616689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国、地方公共団体、民間事業者、経済団体の各関係部署にて構成</a:t>
            </a:r>
            <a:endParaRPr kumimoji="1" lang="en-US" altLang="ja-JP" sz="14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1B9E99E2-E126-4D0D-A1A4-99379676050A}"/>
              </a:ext>
            </a:extLst>
          </p:cNvPr>
          <p:cNvSpPr txBox="1"/>
          <p:nvPr/>
        </p:nvSpPr>
        <p:spPr>
          <a:xfrm>
            <a:off x="389851" y="2660641"/>
            <a:ext cx="8364298" cy="576825"/>
          </a:xfrm>
          <a:prstGeom prst="rect">
            <a:avLst/>
          </a:prstGeom>
          <a:noFill/>
        </p:spPr>
        <p:txBody>
          <a:bodyPr wrap="square" rtlCol="0">
            <a:spAutoFit/>
          </a:bodyPr>
          <a:lstStyle/>
          <a:p>
            <a:pPr>
              <a:lnSpc>
                <a:spcPts val="2000"/>
              </a:lnSpc>
            </a:pPr>
            <a:r>
              <a:rPr lang="ja-JP" altLang="en-US" sz="1400" b="1" u="sng" dirty="0">
                <a:latin typeface="Meiryo UI" panose="020B0604030504040204" pitchFamily="50" charset="-128"/>
                <a:ea typeface="Meiryo UI" panose="020B0604030504040204" pitchFamily="50" charset="-128"/>
              </a:rPr>
              <a:t>新大阪駅周辺地域における民間都市開発の機運醸成</a:t>
            </a:r>
            <a:r>
              <a:rPr lang="ja-JP" altLang="en-US" sz="1400" dirty="0">
                <a:latin typeface="Meiryo UI" panose="020B0604030504040204" pitchFamily="50" charset="-128"/>
                <a:ea typeface="Meiryo UI" panose="020B0604030504040204" pitchFamily="50" charset="-128"/>
              </a:rPr>
              <a:t>に向けて、関係者による意見交換を行い、</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プロモーションの取組を推進する。</a:t>
            </a:r>
          </a:p>
        </p:txBody>
      </p:sp>
      <p:sp>
        <p:nvSpPr>
          <p:cNvPr id="53" name="テキスト ボックス 52">
            <a:extLst>
              <a:ext uri="{FF2B5EF4-FFF2-40B4-BE49-F238E27FC236}">
                <a16:creationId xmlns:a16="http://schemas.microsoft.com/office/drawing/2014/main" id="{805B2BE2-31CD-4E9C-B9D4-FCAEB54774DA}"/>
              </a:ext>
            </a:extLst>
          </p:cNvPr>
          <p:cNvSpPr txBox="1"/>
          <p:nvPr/>
        </p:nvSpPr>
        <p:spPr>
          <a:xfrm>
            <a:off x="212173" y="1418230"/>
            <a:ext cx="943434" cy="307777"/>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a:ea typeface="Meiryo UI"/>
                <a:cs typeface="+mn-cs"/>
              </a:rPr>
              <a:t>対象地域</a:t>
            </a:r>
            <a:endParaRPr kumimoji="1"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4" name="テキスト ボックス 53">
            <a:extLst>
              <a:ext uri="{FF2B5EF4-FFF2-40B4-BE49-F238E27FC236}">
                <a16:creationId xmlns:a16="http://schemas.microsoft.com/office/drawing/2014/main" id="{D1C6376F-8AD0-4ABC-97E3-4F0C4CAD0ECE}"/>
              </a:ext>
            </a:extLst>
          </p:cNvPr>
          <p:cNvSpPr txBox="1"/>
          <p:nvPr/>
        </p:nvSpPr>
        <p:spPr>
          <a:xfrm>
            <a:off x="208249" y="2345557"/>
            <a:ext cx="943434" cy="307777"/>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a:ea typeface="Meiryo UI"/>
              </a:rPr>
              <a:t>目　的</a:t>
            </a:r>
            <a:endParaRPr kumimoji="1"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5" name="テキスト ボックス 54">
            <a:extLst>
              <a:ext uri="{FF2B5EF4-FFF2-40B4-BE49-F238E27FC236}">
                <a16:creationId xmlns:a16="http://schemas.microsoft.com/office/drawing/2014/main" id="{D55B8E67-E149-438C-8BD9-58705B808EB5}"/>
              </a:ext>
            </a:extLst>
          </p:cNvPr>
          <p:cNvSpPr txBox="1"/>
          <p:nvPr/>
        </p:nvSpPr>
        <p:spPr>
          <a:xfrm>
            <a:off x="231559" y="3740746"/>
            <a:ext cx="943434" cy="307777"/>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a:ea typeface="Meiryo UI"/>
                <a:cs typeface="+mn-cs"/>
              </a:rPr>
              <a:t>構成員</a:t>
            </a:r>
            <a:endParaRPr kumimoji="1"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6" name="四角形: 角を丸くする 55">
            <a:extLst>
              <a:ext uri="{FF2B5EF4-FFF2-40B4-BE49-F238E27FC236}">
                <a16:creationId xmlns:a16="http://schemas.microsoft.com/office/drawing/2014/main" id="{6673E942-A868-47DE-8077-D6FAEF637499}"/>
              </a:ext>
            </a:extLst>
          </p:cNvPr>
          <p:cNvSpPr/>
          <p:nvPr/>
        </p:nvSpPr>
        <p:spPr>
          <a:xfrm>
            <a:off x="7345014" y="4571556"/>
            <a:ext cx="1341771" cy="1746059"/>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69" name="四角形: 角を丸くする 68">
            <a:extLst>
              <a:ext uri="{FF2B5EF4-FFF2-40B4-BE49-F238E27FC236}">
                <a16:creationId xmlns:a16="http://schemas.microsoft.com/office/drawing/2014/main" id="{3A514EF6-4BBD-48D1-AE06-7609FA22960A}"/>
              </a:ext>
            </a:extLst>
          </p:cNvPr>
          <p:cNvSpPr/>
          <p:nvPr/>
        </p:nvSpPr>
        <p:spPr>
          <a:xfrm>
            <a:off x="5147146" y="4587400"/>
            <a:ext cx="2108415" cy="1732991"/>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70" name="四角形: 角を丸くする 69">
            <a:extLst>
              <a:ext uri="{FF2B5EF4-FFF2-40B4-BE49-F238E27FC236}">
                <a16:creationId xmlns:a16="http://schemas.microsoft.com/office/drawing/2014/main" id="{5BEBD50A-FDAB-4AB3-BB5C-2ED1A185DECC}"/>
              </a:ext>
            </a:extLst>
          </p:cNvPr>
          <p:cNvSpPr/>
          <p:nvPr/>
        </p:nvSpPr>
        <p:spPr>
          <a:xfrm>
            <a:off x="2746917" y="4579176"/>
            <a:ext cx="2304183" cy="1746059"/>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71" name="四角形: 角を丸くする 70">
            <a:extLst>
              <a:ext uri="{FF2B5EF4-FFF2-40B4-BE49-F238E27FC236}">
                <a16:creationId xmlns:a16="http://schemas.microsoft.com/office/drawing/2014/main" id="{E104D20C-1B95-478A-B836-D7C7B648D15B}"/>
              </a:ext>
            </a:extLst>
          </p:cNvPr>
          <p:cNvSpPr/>
          <p:nvPr/>
        </p:nvSpPr>
        <p:spPr>
          <a:xfrm>
            <a:off x="578774" y="4587401"/>
            <a:ext cx="2078690" cy="1735554"/>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A3D98DC5-42A0-4F73-81FE-D4CEA2E73FCD}"/>
              </a:ext>
            </a:extLst>
          </p:cNvPr>
          <p:cNvSpPr/>
          <p:nvPr/>
        </p:nvSpPr>
        <p:spPr>
          <a:xfrm>
            <a:off x="538877" y="5102965"/>
            <a:ext cx="2241202" cy="86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●内閣府　地方創生推進事務局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●国土交通省　近畿地方整備局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国土交通省　近畿運輸局</a:t>
            </a:r>
            <a:endParaRPr kumimoji="1" lang="ja-JP" altLang="en-US"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3AE497EC-869D-4F4D-8553-B01130BC01E6}"/>
              </a:ext>
            </a:extLst>
          </p:cNvPr>
          <p:cNvSpPr/>
          <p:nvPr/>
        </p:nvSpPr>
        <p:spPr>
          <a:xfrm>
            <a:off x="2746917" y="4950222"/>
            <a:ext cx="2347589" cy="1220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●大阪府・大阪市　大阪都市計画局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市　計画調整局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府　都市整備部</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●大阪市　淀川区役所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●大阪市　東淀川区役所</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8FD55B47-9CAF-4450-923D-FF9254DB56EF}"/>
              </a:ext>
            </a:extLst>
          </p:cNvPr>
          <p:cNvSpPr/>
          <p:nvPr/>
        </p:nvSpPr>
        <p:spPr>
          <a:xfrm>
            <a:off x="5147146" y="4937245"/>
            <a:ext cx="2305749" cy="102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CN" altLang="en-US" sz="1100" dirty="0">
                <a:solidFill>
                  <a:schemeClr val="accent1">
                    <a:lumMod val="50000"/>
                  </a:schemeClr>
                </a:solidFill>
                <a:latin typeface="Meiryo UI" panose="020B0604030504040204" pitchFamily="50" charset="-128"/>
                <a:ea typeface="Meiryo UI" panose="020B0604030504040204" pitchFamily="50" charset="-128"/>
              </a:rPr>
              <a:t>西日本旅客鉄道株式会社</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東海旅客鉄道株式会社</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阪急電鉄株式会社</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大阪市高速電気軌道株式会社</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C36F784E-6F93-4452-9F32-EF2492AE0632}"/>
              </a:ext>
            </a:extLst>
          </p:cNvPr>
          <p:cNvSpPr/>
          <p:nvPr/>
        </p:nvSpPr>
        <p:spPr>
          <a:xfrm>
            <a:off x="7318573" y="5102965"/>
            <a:ext cx="1341772" cy="757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CN" altLang="en-US" sz="1100" dirty="0">
                <a:solidFill>
                  <a:schemeClr val="accent1">
                    <a:lumMod val="50000"/>
                  </a:schemeClr>
                </a:solidFill>
                <a:latin typeface="Meiryo UI" panose="020B0604030504040204" pitchFamily="50" charset="-128"/>
                <a:ea typeface="Meiryo UI" panose="020B0604030504040204" pitchFamily="50" charset="-128"/>
              </a:rPr>
              <a:t>関西経済連合会</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大阪商工会議所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CN" altLang="en-US" sz="1100" dirty="0">
                <a:solidFill>
                  <a:schemeClr val="accent1">
                    <a:lumMod val="50000"/>
                  </a:schemeClr>
                </a:solidFill>
                <a:latin typeface="Meiryo UI" panose="020B0604030504040204" pitchFamily="50" charset="-128"/>
                <a:ea typeface="Meiryo UI" panose="020B0604030504040204" pitchFamily="50" charset="-128"/>
              </a:rPr>
              <a:t>関西経済同友会</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EFBE6A42-A9A4-46C4-82B1-0817A8CE838F}"/>
              </a:ext>
            </a:extLst>
          </p:cNvPr>
          <p:cNvSpPr txBox="1"/>
          <p:nvPr/>
        </p:nvSpPr>
        <p:spPr>
          <a:xfrm>
            <a:off x="1394563" y="4629176"/>
            <a:ext cx="364202"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国</a:t>
            </a:r>
          </a:p>
        </p:txBody>
      </p:sp>
      <p:sp>
        <p:nvSpPr>
          <p:cNvPr id="77" name="テキスト ボックス 76">
            <a:extLst>
              <a:ext uri="{FF2B5EF4-FFF2-40B4-BE49-F238E27FC236}">
                <a16:creationId xmlns:a16="http://schemas.microsoft.com/office/drawing/2014/main" id="{D6E00235-456E-4071-9048-4A1D1B5693B6}"/>
              </a:ext>
            </a:extLst>
          </p:cNvPr>
          <p:cNvSpPr txBox="1"/>
          <p:nvPr/>
        </p:nvSpPr>
        <p:spPr>
          <a:xfrm>
            <a:off x="3268066" y="4613972"/>
            <a:ext cx="1261884"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地方公共団体</a:t>
            </a:r>
          </a:p>
        </p:txBody>
      </p:sp>
      <p:sp>
        <p:nvSpPr>
          <p:cNvPr id="78" name="テキスト ボックス 77">
            <a:extLst>
              <a:ext uri="{FF2B5EF4-FFF2-40B4-BE49-F238E27FC236}">
                <a16:creationId xmlns:a16="http://schemas.microsoft.com/office/drawing/2014/main" id="{BB95A15E-E5B9-4E61-86E4-CD943EBA6921}"/>
              </a:ext>
            </a:extLst>
          </p:cNvPr>
          <p:cNvSpPr txBox="1"/>
          <p:nvPr/>
        </p:nvSpPr>
        <p:spPr>
          <a:xfrm>
            <a:off x="5660179" y="4624901"/>
            <a:ext cx="1082348"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民間事業者</a:t>
            </a:r>
          </a:p>
        </p:txBody>
      </p:sp>
      <p:sp>
        <p:nvSpPr>
          <p:cNvPr id="79" name="テキスト ボックス 78">
            <a:extLst>
              <a:ext uri="{FF2B5EF4-FFF2-40B4-BE49-F238E27FC236}">
                <a16:creationId xmlns:a16="http://schemas.microsoft.com/office/drawing/2014/main" id="{72E7B66A-39D7-4714-BE9F-20D4FCCBACFB}"/>
              </a:ext>
            </a:extLst>
          </p:cNvPr>
          <p:cNvSpPr txBox="1"/>
          <p:nvPr/>
        </p:nvSpPr>
        <p:spPr>
          <a:xfrm>
            <a:off x="7564493" y="4613971"/>
            <a:ext cx="902811"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経済団体</a:t>
            </a:r>
          </a:p>
        </p:txBody>
      </p:sp>
      <p:sp>
        <p:nvSpPr>
          <p:cNvPr id="80" name="テキスト ボックス 79">
            <a:extLst>
              <a:ext uri="{FF2B5EF4-FFF2-40B4-BE49-F238E27FC236}">
                <a16:creationId xmlns:a16="http://schemas.microsoft.com/office/drawing/2014/main" id="{EE202FD2-2252-4743-A963-BA119CFC2E48}"/>
              </a:ext>
            </a:extLst>
          </p:cNvPr>
          <p:cNvSpPr txBox="1"/>
          <p:nvPr/>
        </p:nvSpPr>
        <p:spPr>
          <a:xfrm>
            <a:off x="141609" y="934281"/>
            <a:ext cx="6201613" cy="338554"/>
          </a:xfrm>
          <a:prstGeom prst="rect">
            <a:avLst/>
          </a:prstGeom>
          <a:noFill/>
          <a:ln>
            <a:noFill/>
          </a:ln>
        </p:spPr>
        <p:txBody>
          <a:bodyPr wrap="square" rtlCol="0">
            <a:spAutoFit/>
          </a:bodyPr>
          <a:lstStyle/>
          <a:p>
            <a:r>
              <a:rPr kumimoji="1" lang="en-US" altLang="ja-JP" sz="16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新大阪駅周辺地域プロモーション検討会概要</a:t>
            </a:r>
            <a:r>
              <a:rPr kumimoji="1" lang="en-US" altLang="ja-JP" sz="1600" b="1" dirty="0">
                <a:solidFill>
                  <a:schemeClr val="accent1">
                    <a:lumMod val="75000"/>
                  </a:schemeClr>
                </a:solidFill>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4D9CA78-0DC4-4EA2-AF52-EC8FCC3BA9B7}"/>
              </a:ext>
            </a:extLst>
          </p:cNvPr>
          <p:cNvSpPr>
            <a:spLocks noGrp="1"/>
          </p:cNvSpPr>
          <p:nvPr>
            <p:ph type="sldNum" sz="quarter" idx="12"/>
          </p:nvPr>
        </p:nvSpPr>
        <p:spPr/>
        <p:txBody>
          <a:bodyPr/>
          <a:lstStyle/>
          <a:p>
            <a:fld id="{4FDC1A15-BC8E-458C-9756-EDB9825B205C}" type="slidenum">
              <a:rPr kumimoji="1" lang="ja-JP" altLang="en-US" smtClean="0"/>
              <a:t>1</a:t>
            </a:fld>
            <a:endParaRPr kumimoji="1" lang="ja-JP" altLang="en-US"/>
          </a:p>
        </p:txBody>
      </p:sp>
    </p:spTree>
    <p:extLst>
      <p:ext uri="{BB962C8B-B14F-4D97-AF65-F5344CB8AC3E}">
        <p14:creationId xmlns:p14="http://schemas.microsoft.com/office/powerpoint/2010/main" val="410071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981FC1A1-2171-49A5-98A0-2D77881572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40911" y="2267831"/>
            <a:ext cx="2609413" cy="1628903"/>
          </a:xfrm>
          <a:prstGeom prst="rect">
            <a:avLst/>
          </a:prstGeom>
          <a:noFill/>
          <a:ln>
            <a:noFill/>
          </a:ln>
        </p:spPr>
      </p:pic>
      <p:sp>
        <p:nvSpPr>
          <p:cNvPr id="49" name="四角形: 角を丸くする 48">
            <a:extLst>
              <a:ext uri="{FF2B5EF4-FFF2-40B4-BE49-F238E27FC236}">
                <a16:creationId xmlns:a16="http://schemas.microsoft.com/office/drawing/2014/main" id="{E6FA64BB-2535-41E0-AE95-C77608224D50}"/>
              </a:ext>
            </a:extLst>
          </p:cNvPr>
          <p:cNvSpPr/>
          <p:nvPr/>
        </p:nvSpPr>
        <p:spPr>
          <a:xfrm>
            <a:off x="618859" y="2249631"/>
            <a:ext cx="7906282" cy="1576786"/>
          </a:xfrm>
          <a:prstGeom prst="roundRect">
            <a:avLst>
              <a:gd name="adj" fmla="val 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E3F75CF5-608A-44A8-AEE7-36FC2695F78E}"/>
              </a:ext>
            </a:extLst>
          </p:cNvPr>
          <p:cNvSpPr/>
          <p:nvPr/>
        </p:nvSpPr>
        <p:spPr>
          <a:xfrm>
            <a:off x="3284690" y="4250782"/>
            <a:ext cx="2574620" cy="2373580"/>
          </a:xfrm>
          <a:prstGeom prst="roundRect">
            <a:avLst>
              <a:gd name="adj" fmla="val 0"/>
            </a:avLst>
          </a:prstGeom>
          <a:solidFill>
            <a:srgbClr val="F7F7F7"/>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CFEB868A-0C5F-4866-A66D-FE15DDBD53E4}"/>
              </a:ext>
            </a:extLst>
          </p:cNvPr>
          <p:cNvSpPr/>
          <p:nvPr/>
        </p:nvSpPr>
        <p:spPr>
          <a:xfrm>
            <a:off x="5944070" y="4250782"/>
            <a:ext cx="2574620" cy="2373580"/>
          </a:xfrm>
          <a:prstGeom prst="roundRect">
            <a:avLst>
              <a:gd name="adj" fmla="val 0"/>
            </a:avLst>
          </a:prstGeom>
          <a:solidFill>
            <a:srgbClr val="F7F7F7"/>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C8E94E2F-A1E4-4797-A8D7-A9400B688397}"/>
              </a:ext>
            </a:extLst>
          </p:cNvPr>
          <p:cNvSpPr/>
          <p:nvPr/>
        </p:nvSpPr>
        <p:spPr>
          <a:xfrm>
            <a:off x="622208" y="4250782"/>
            <a:ext cx="2574620" cy="2373580"/>
          </a:xfrm>
          <a:prstGeom prst="roundRect">
            <a:avLst>
              <a:gd name="adj" fmla="val 0"/>
            </a:avLst>
          </a:prstGeom>
          <a:solidFill>
            <a:srgbClr val="F7F7F7"/>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2" name="矢印: 五方向 1">
            <a:extLst>
              <a:ext uri="{FF2B5EF4-FFF2-40B4-BE49-F238E27FC236}">
                <a16:creationId xmlns:a16="http://schemas.microsoft.com/office/drawing/2014/main" id="{127F83F4-9AB5-4FBC-AC0A-AD0B1854C91C}"/>
              </a:ext>
            </a:extLst>
          </p:cNvPr>
          <p:cNvSpPr/>
          <p:nvPr/>
        </p:nvSpPr>
        <p:spPr>
          <a:xfrm>
            <a:off x="970098" y="2548274"/>
            <a:ext cx="1433376" cy="952500"/>
          </a:xfrm>
          <a:prstGeom prst="homePlate">
            <a:avLst>
              <a:gd name="adj" fmla="val 26529"/>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70C0"/>
                </a:solidFill>
                <a:latin typeface="Meiryo UI" panose="020B0604030504040204" pitchFamily="50" charset="-128"/>
                <a:ea typeface="Meiryo UI" panose="020B0604030504040204" pitchFamily="50" charset="-128"/>
              </a:rPr>
              <a:t>募集</a:t>
            </a:r>
            <a:endParaRPr kumimoji="1" lang="en-US" altLang="ja-JP" sz="1400" b="1" dirty="0">
              <a:solidFill>
                <a:srgbClr val="0070C0"/>
              </a:solidFill>
              <a:latin typeface="Meiryo UI" panose="020B0604030504040204" pitchFamily="50" charset="-128"/>
              <a:ea typeface="Meiryo UI" panose="020B0604030504040204" pitchFamily="50" charset="-128"/>
            </a:endParaRPr>
          </a:p>
          <a:p>
            <a:pPr algn="ct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5" name="矢印: 山形 4">
            <a:extLst>
              <a:ext uri="{FF2B5EF4-FFF2-40B4-BE49-F238E27FC236}">
                <a16:creationId xmlns:a16="http://schemas.microsoft.com/office/drawing/2014/main" id="{EE4B99F2-760A-42F4-BBA7-168011207BF7}"/>
              </a:ext>
            </a:extLst>
          </p:cNvPr>
          <p:cNvSpPr/>
          <p:nvPr/>
        </p:nvSpPr>
        <p:spPr>
          <a:xfrm>
            <a:off x="2207418" y="2548274"/>
            <a:ext cx="1769671" cy="952500"/>
          </a:xfrm>
          <a:prstGeom prst="chevron">
            <a:avLst>
              <a:gd name="adj" fmla="val 27508"/>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70C0"/>
                </a:solidFill>
                <a:latin typeface="Meiryo UI" panose="020B0604030504040204" pitchFamily="50" charset="-128"/>
                <a:ea typeface="Meiryo UI" panose="020B0604030504040204" pitchFamily="50" charset="-128"/>
              </a:rPr>
              <a:t>一般投票</a:t>
            </a:r>
            <a:endParaRPr kumimoji="1" lang="en-US" altLang="ja-JP" sz="1400" b="1" dirty="0">
              <a:solidFill>
                <a:srgbClr val="0070C0"/>
              </a:solidFill>
              <a:latin typeface="Meiryo UI" panose="020B0604030504040204" pitchFamily="50" charset="-128"/>
              <a:ea typeface="Meiryo UI" panose="020B0604030504040204" pitchFamily="50" charset="-128"/>
            </a:endParaRPr>
          </a:p>
          <a:p>
            <a:pPr algn="ct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30" name="矢印: 山形 29">
            <a:extLst>
              <a:ext uri="{FF2B5EF4-FFF2-40B4-BE49-F238E27FC236}">
                <a16:creationId xmlns:a16="http://schemas.microsoft.com/office/drawing/2014/main" id="{91E6F416-EDE4-44F6-9307-2892E27F6FF7}"/>
              </a:ext>
            </a:extLst>
          </p:cNvPr>
          <p:cNvSpPr/>
          <p:nvPr/>
        </p:nvSpPr>
        <p:spPr>
          <a:xfrm>
            <a:off x="3777139" y="2548274"/>
            <a:ext cx="1812142" cy="952500"/>
          </a:xfrm>
          <a:prstGeom prst="chevron">
            <a:avLst>
              <a:gd name="adj" fmla="val 27508"/>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70C0"/>
                </a:solidFill>
                <a:latin typeface="Meiryo UI" panose="020B0604030504040204" pitchFamily="50" charset="-128"/>
                <a:ea typeface="Meiryo UI" panose="020B0604030504040204" pitchFamily="50" charset="-128"/>
              </a:rPr>
              <a:t>シンポジウム</a:t>
            </a:r>
            <a:endParaRPr kumimoji="1" lang="en-US" altLang="ja-JP" sz="1200" b="1" dirty="0">
              <a:solidFill>
                <a:srgbClr val="0070C0"/>
              </a:solidFill>
              <a:latin typeface="Meiryo UI" panose="020B0604030504040204" pitchFamily="50" charset="-128"/>
              <a:ea typeface="Meiryo UI" panose="020B0604030504040204" pitchFamily="50" charset="-128"/>
            </a:endParaRPr>
          </a:p>
          <a:p>
            <a:pPr algn="ctr"/>
            <a:r>
              <a:rPr kumimoji="1" lang="ja-JP" altLang="en-US" sz="1400" b="1" dirty="0">
                <a:solidFill>
                  <a:srgbClr val="0070C0"/>
                </a:solidFill>
                <a:latin typeface="Meiryo UI" panose="020B0604030504040204" pitchFamily="50" charset="-128"/>
                <a:ea typeface="Meiryo UI" panose="020B0604030504040204" pitchFamily="50" charset="-128"/>
              </a:rPr>
              <a:t>会場投票</a:t>
            </a:r>
            <a:endParaRPr kumimoji="1" lang="en-US" altLang="ja-JP" sz="1400" b="1" dirty="0">
              <a:solidFill>
                <a:srgbClr val="0070C0"/>
              </a:solidFill>
              <a:latin typeface="Meiryo UI" panose="020B0604030504040204" pitchFamily="50" charset="-128"/>
              <a:ea typeface="Meiryo UI" panose="020B0604030504040204" pitchFamily="50" charset="-128"/>
            </a:endParaRPr>
          </a:p>
          <a:p>
            <a:pPr algn="ct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DE8F6E1-6D53-4041-BF84-0A11A3F768A8}"/>
              </a:ext>
            </a:extLst>
          </p:cNvPr>
          <p:cNvSpPr txBox="1"/>
          <p:nvPr/>
        </p:nvSpPr>
        <p:spPr>
          <a:xfrm>
            <a:off x="110612" y="425887"/>
            <a:ext cx="28344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a:t>
            </a:r>
            <a:r>
              <a:rPr kumimoji="1" lang="ja-JP" altLang="en-US" sz="1600" b="1" dirty="0">
                <a:latin typeface="Meiryo UI" panose="020B0604030504040204" pitchFamily="50" charset="-128"/>
                <a:ea typeface="Meiryo UI" panose="020B0604030504040204" pitchFamily="50" charset="-128"/>
              </a:rPr>
              <a:t>令和６年度の取組結果</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75A0D22D-9FBF-4FF3-B5E3-6DDDEF3C8707}"/>
              </a:ext>
            </a:extLst>
          </p:cNvPr>
          <p:cNvSpPr txBox="1"/>
          <p:nvPr/>
        </p:nvSpPr>
        <p:spPr>
          <a:xfrm>
            <a:off x="110612" y="829357"/>
            <a:ext cx="5352928" cy="338554"/>
          </a:xfrm>
          <a:prstGeom prst="rect">
            <a:avLst/>
          </a:prstGeom>
          <a:noFill/>
          <a:ln>
            <a:noFill/>
          </a:ln>
        </p:spPr>
        <p:txBody>
          <a:bodyPr wrap="square" rtlCol="0">
            <a:spAutoFit/>
          </a:bodyPr>
          <a:lstStyle/>
          <a:p>
            <a:r>
              <a:rPr kumimoji="1" lang="en-US" altLang="ja-JP" sz="16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　「新大阪駅エリアまちづくりのキャッチフレーズ」について</a:t>
            </a:r>
            <a:r>
              <a:rPr kumimoji="1" lang="en-US" altLang="ja-JP" sz="1600" b="1" dirty="0">
                <a:solidFill>
                  <a:schemeClr val="accent1">
                    <a:lumMod val="75000"/>
                  </a:schemeClr>
                </a:solidFill>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6FA3DE2-CE6E-494A-8C37-F00D1DE6D0EB}"/>
              </a:ext>
            </a:extLst>
          </p:cNvPr>
          <p:cNvSpPr txBox="1"/>
          <p:nvPr/>
        </p:nvSpPr>
        <p:spPr>
          <a:xfrm>
            <a:off x="383976" y="1146146"/>
            <a:ext cx="7344449" cy="762773"/>
          </a:xfrm>
          <a:prstGeom prst="rect">
            <a:avLst/>
          </a:prstGeom>
          <a:noFill/>
        </p:spPr>
        <p:txBody>
          <a:bodyPr wrap="square" rtlCol="0">
            <a:spAutoFit/>
          </a:bodyPr>
          <a:lstStyle/>
          <a:p>
            <a:pPr>
              <a:lnSpc>
                <a:spcPts val="1800"/>
              </a:lnSpc>
            </a:pPr>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新大阪駅エリアまちづくりの機運醸成およびまちづくりの効果的な</a:t>
            </a:r>
            <a:r>
              <a:rPr kumimoji="1" lang="en-US" altLang="ja-JP" sz="1400" b="1" u="sng"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を目的に作成</a:t>
            </a:r>
            <a:endParaRPr kumimoji="1" lang="en-US" altLang="ja-JP" sz="1400" dirty="0">
              <a:latin typeface="Meiryo UI" panose="020B0604030504040204" pitchFamily="50" charset="-128"/>
              <a:ea typeface="Meiryo UI" panose="020B0604030504040204" pitchFamily="50" charset="-128"/>
            </a:endParaRPr>
          </a:p>
          <a:p>
            <a:pPr>
              <a:lnSpc>
                <a:spcPts val="1800"/>
              </a:lnSpc>
            </a:pPr>
            <a:r>
              <a:rPr kumimoji="1" lang="ja-JP" altLang="en-US" sz="1400" dirty="0">
                <a:latin typeface="Meiryo UI" panose="020B0604030504040204" pitchFamily="50" charset="-128"/>
                <a:ea typeface="Meiryo UI" panose="020B0604030504040204" pitchFamily="50" charset="-128"/>
              </a:rPr>
              <a:t>・　応募作品は</a:t>
            </a:r>
            <a:r>
              <a:rPr kumimoji="1" lang="en-US" altLang="ja-JP" sz="1400" dirty="0">
                <a:latin typeface="Meiryo UI" panose="020B0604030504040204" pitchFamily="50" charset="-128"/>
                <a:ea typeface="Meiryo UI" panose="020B0604030504040204" pitchFamily="50" charset="-128"/>
              </a:rPr>
              <a:t>1,125</a:t>
            </a:r>
            <a:r>
              <a:rPr kumimoji="1" lang="ja-JP" altLang="en-US" sz="1400" dirty="0">
                <a:latin typeface="Meiryo UI" panose="020B0604030504040204" pitchFamily="50" charset="-128"/>
                <a:ea typeface="Meiryo UI" panose="020B0604030504040204" pitchFamily="50" charset="-128"/>
              </a:rPr>
              <a:t>点、投票数は</a:t>
            </a:r>
            <a:r>
              <a:rPr kumimoji="1" lang="en-US" altLang="ja-JP" sz="1400" dirty="0">
                <a:latin typeface="Meiryo UI" panose="020B0604030504040204" pitchFamily="50" charset="-128"/>
                <a:ea typeface="Meiryo UI" panose="020B0604030504040204" pitchFamily="50" charset="-128"/>
              </a:rPr>
              <a:t>1,318</a:t>
            </a:r>
            <a:r>
              <a:rPr kumimoji="1" lang="ja-JP" altLang="en-US" sz="1400" dirty="0">
                <a:latin typeface="Meiryo UI" panose="020B0604030504040204" pitchFamily="50" charset="-128"/>
                <a:ea typeface="Meiryo UI" panose="020B0604030504040204" pitchFamily="50" charset="-128"/>
              </a:rPr>
              <a:t>票</a:t>
            </a:r>
            <a:endParaRPr kumimoji="1" lang="en-US" altLang="ja-JP" sz="1400" dirty="0">
              <a:latin typeface="Meiryo UI" panose="020B0604030504040204" pitchFamily="50" charset="-128"/>
              <a:ea typeface="Meiryo UI" panose="020B0604030504040204" pitchFamily="50" charset="-128"/>
            </a:endParaRPr>
          </a:p>
          <a:p>
            <a:pPr>
              <a:lnSpc>
                <a:spcPts val="1800"/>
              </a:lnSpc>
            </a:pPr>
            <a:r>
              <a:rPr kumimoji="1" lang="ja-JP" altLang="en-US" sz="1400" dirty="0">
                <a:latin typeface="Meiryo UI" panose="020B0604030504040204" pitchFamily="50" charset="-128"/>
                <a:ea typeface="Meiryo UI" panose="020B0604030504040204" pitchFamily="50" charset="-128"/>
              </a:rPr>
              <a:t>・　今後、新大阪駅エリアまちづくりの機運醸成に関する広報媒体や取組において活用</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0241236F-94F2-4370-A8AF-FBEEB77AE52C}"/>
              </a:ext>
            </a:extLst>
          </p:cNvPr>
          <p:cNvSpPr txBox="1"/>
          <p:nvPr/>
        </p:nvSpPr>
        <p:spPr>
          <a:xfrm>
            <a:off x="1005036" y="3025266"/>
            <a:ext cx="1285919" cy="253916"/>
          </a:xfrm>
          <a:prstGeom prst="rect">
            <a:avLst/>
          </a:prstGeom>
          <a:noFill/>
        </p:spPr>
        <p:txBody>
          <a:bodyPr wrap="square" rtlCol="0">
            <a:spAutoFit/>
          </a:bodyPr>
          <a:lstStyle/>
          <a:p>
            <a:pPr algn="ctr"/>
            <a:r>
              <a:rPr kumimoji="1" lang="en-US" altLang="ja-JP" sz="1050" dirty="0">
                <a:latin typeface="Meiryo UI" panose="020B0604030504040204" pitchFamily="50" charset="-128"/>
                <a:ea typeface="Meiryo UI" panose="020B0604030504040204" pitchFamily="50" charset="-128"/>
              </a:rPr>
              <a:t>(R6.9.9</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10.15)</a:t>
            </a:r>
            <a:endParaRPr kumimoji="1" lang="ja-JP" altLang="en-US" sz="105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AD7FFE17-5479-463F-BD92-FF921B757B25}"/>
              </a:ext>
            </a:extLst>
          </p:cNvPr>
          <p:cNvSpPr txBox="1"/>
          <p:nvPr/>
        </p:nvSpPr>
        <p:spPr>
          <a:xfrm>
            <a:off x="2337892" y="3024524"/>
            <a:ext cx="1579278" cy="253916"/>
          </a:xfrm>
          <a:prstGeom prst="rect">
            <a:avLst/>
          </a:prstGeom>
          <a:noFill/>
        </p:spPr>
        <p:txBody>
          <a:bodyPr wrap="square" rtlCol="0">
            <a:spAutoFit/>
          </a:bodyPr>
          <a:lstStyle/>
          <a:p>
            <a:pPr algn="ctr"/>
            <a:r>
              <a:rPr kumimoji="1" lang="en-US" altLang="ja-JP" sz="1050" dirty="0">
                <a:latin typeface="Meiryo UI" panose="020B0604030504040204" pitchFamily="50" charset="-128"/>
                <a:ea typeface="Meiryo UI" panose="020B0604030504040204" pitchFamily="50" charset="-128"/>
              </a:rPr>
              <a:t>(R6.12.4</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R7.1.10)</a:t>
            </a:r>
            <a:endParaRPr kumimoji="1" lang="ja-JP" altLang="en-US" sz="105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9B3B08E-3521-4662-8FB8-002B303ACD4B}"/>
              </a:ext>
            </a:extLst>
          </p:cNvPr>
          <p:cNvSpPr txBox="1"/>
          <p:nvPr/>
        </p:nvSpPr>
        <p:spPr>
          <a:xfrm>
            <a:off x="3893571" y="3128622"/>
            <a:ext cx="1579278" cy="253916"/>
          </a:xfrm>
          <a:prstGeom prst="rect">
            <a:avLst/>
          </a:prstGeom>
          <a:noFill/>
        </p:spPr>
        <p:txBody>
          <a:bodyPr wrap="square" rtlCol="0">
            <a:spAutoFit/>
          </a:bodyPr>
          <a:lstStyle/>
          <a:p>
            <a:pPr algn="ctr"/>
            <a:r>
              <a:rPr kumimoji="1" lang="en-US" altLang="ja-JP" sz="1050" dirty="0">
                <a:latin typeface="Meiryo UI" panose="020B0604030504040204" pitchFamily="50" charset="-128"/>
                <a:ea typeface="Meiryo UI" panose="020B0604030504040204" pitchFamily="50" charset="-128"/>
              </a:rPr>
              <a:t>(R7.1.30)</a:t>
            </a:r>
            <a:endParaRPr kumimoji="1" lang="ja-JP" altLang="en-US" sz="1050" dirty="0">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66D8B327-7F91-40B0-8BE4-01DE837B4DF8}"/>
              </a:ext>
            </a:extLst>
          </p:cNvPr>
          <p:cNvGrpSpPr/>
          <p:nvPr/>
        </p:nvGrpSpPr>
        <p:grpSpPr>
          <a:xfrm>
            <a:off x="426814" y="2102838"/>
            <a:ext cx="1293539" cy="340413"/>
            <a:chOff x="288273" y="4317199"/>
            <a:chExt cx="1293539" cy="340413"/>
          </a:xfrm>
        </p:grpSpPr>
        <p:sp>
          <p:nvSpPr>
            <p:cNvPr id="19" name="正方形/長方形 18">
              <a:extLst>
                <a:ext uri="{FF2B5EF4-FFF2-40B4-BE49-F238E27FC236}">
                  <a16:creationId xmlns:a16="http://schemas.microsoft.com/office/drawing/2014/main" id="{5291032D-D970-4344-A242-29F500C72DD8}"/>
                </a:ext>
              </a:extLst>
            </p:cNvPr>
            <p:cNvSpPr/>
            <p:nvPr/>
          </p:nvSpPr>
          <p:spPr>
            <a:xfrm>
              <a:off x="288273" y="4353310"/>
              <a:ext cx="1173386"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3F4E43D-4BD0-4535-83EC-0D9FC901DFC7}"/>
                </a:ext>
              </a:extLst>
            </p:cNvPr>
            <p:cNvSpPr txBox="1"/>
            <p:nvPr/>
          </p:nvSpPr>
          <p:spPr>
            <a:xfrm>
              <a:off x="295893" y="4317199"/>
              <a:ext cx="1285919" cy="330603"/>
            </a:xfrm>
            <a:prstGeom prst="rect">
              <a:avLst/>
            </a:prstGeom>
            <a:noFill/>
          </p:spPr>
          <p:txBody>
            <a:bodyPr wrap="square" rtlCol="0">
              <a:spAutoFit/>
            </a:bodyPr>
            <a:lstStyle/>
            <a:p>
              <a:pP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決定までの流れ</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grpSp>
        <p:nvGrpSpPr>
          <p:cNvPr id="26" name="グループ化 25">
            <a:extLst>
              <a:ext uri="{FF2B5EF4-FFF2-40B4-BE49-F238E27FC236}">
                <a16:creationId xmlns:a16="http://schemas.microsoft.com/office/drawing/2014/main" id="{33A4EC7D-2153-4108-B1C2-EAB26C519366}"/>
              </a:ext>
            </a:extLst>
          </p:cNvPr>
          <p:cNvGrpSpPr/>
          <p:nvPr/>
        </p:nvGrpSpPr>
        <p:grpSpPr>
          <a:xfrm>
            <a:off x="366804" y="3989938"/>
            <a:ext cx="847444" cy="345843"/>
            <a:chOff x="228263" y="4311769"/>
            <a:chExt cx="847444" cy="345843"/>
          </a:xfrm>
        </p:grpSpPr>
        <p:sp>
          <p:nvSpPr>
            <p:cNvPr id="27" name="正方形/長方形 26">
              <a:extLst>
                <a:ext uri="{FF2B5EF4-FFF2-40B4-BE49-F238E27FC236}">
                  <a16:creationId xmlns:a16="http://schemas.microsoft.com/office/drawing/2014/main" id="{349EC875-DF37-446F-A36B-E73B04F87120}"/>
                </a:ext>
              </a:extLst>
            </p:cNvPr>
            <p:cNvSpPr/>
            <p:nvPr/>
          </p:nvSpPr>
          <p:spPr>
            <a:xfrm>
              <a:off x="288273" y="4353310"/>
              <a:ext cx="662940"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2037197-4DE2-4893-960A-626EE104CCB2}"/>
                </a:ext>
              </a:extLst>
            </p:cNvPr>
            <p:cNvSpPr txBox="1"/>
            <p:nvPr/>
          </p:nvSpPr>
          <p:spPr>
            <a:xfrm>
              <a:off x="228263" y="4311769"/>
              <a:ext cx="847444" cy="330603"/>
            </a:xfrm>
            <a:prstGeom prst="rect">
              <a:avLst/>
            </a:prstGeom>
            <a:noFill/>
          </p:spPr>
          <p:txBody>
            <a:bodyPr wrap="square" rtlCol="0">
              <a:spAutoFit/>
            </a:bodyPr>
            <a:lstStyle/>
            <a:p>
              <a:pP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周知活動</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sp>
        <p:nvSpPr>
          <p:cNvPr id="40" name="テキスト ボックス 39">
            <a:extLst>
              <a:ext uri="{FF2B5EF4-FFF2-40B4-BE49-F238E27FC236}">
                <a16:creationId xmlns:a16="http://schemas.microsoft.com/office/drawing/2014/main" id="{0BF67444-87C1-4780-A887-27EAC3CF539D}"/>
              </a:ext>
            </a:extLst>
          </p:cNvPr>
          <p:cNvSpPr txBox="1"/>
          <p:nvPr/>
        </p:nvSpPr>
        <p:spPr>
          <a:xfrm>
            <a:off x="664005" y="4576039"/>
            <a:ext cx="2491026"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 新大阪駅エリアを中心に、多くの人が行きかう鉄道駅にてポスター掲示、デジタルサイネージ放映</a:t>
            </a:r>
          </a:p>
        </p:txBody>
      </p:sp>
      <p:sp>
        <p:nvSpPr>
          <p:cNvPr id="41" name="テキスト ボックス 40">
            <a:extLst>
              <a:ext uri="{FF2B5EF4-FFF2-40B4-BE49-F238E27FC236}">
                <a16:creationId xmlns:a16="http://schemas.microsoft.com/office/drawing/2014/main" id="{22938610-DD97-468C-8586-D0D828BC1448}"/>
              </a:ext>
            </a:extLst>
          </p:cNvPr>
          <p:cNvSpPr txBox="1"/>
          <p:nvPr/>
        </p:nvSpPr>
        <p:spPr>
          <a:xfrm>
            <a:off x="1259301" y="4297210"/>
            <a:ext cx="1285919" cy="276999"/>
          </a:xfrm>
          <a:prstGeom prst="rect">
            <a:avLst/>
          </a:prstGeom>
          <a:noFill/>
        </p:spPr>
        <p:txBody>
          <a:bodyPr wrap="square" rtlCol="0">
            <a:spAutoFit/>
          </a:bodyPr>
          <a:lstStyle/>
          <a:p>
            <a:pPr algn="ctr"/>
            <a:r>
              <a:rPr kumimoji="1" lang="ja-JP" altLang="en-US" sz="1200" b="1" dirty="0">
                <a:solidFill>
                  <a:schemeClr val="bg2">
                    <a:lumMod val="25000"/>
                  </a:schemeClr>
                </a:solidFill>
                <a:latin typeface="Meiryo UI" panose="020B0604030504040204" pitchFamily="50" charset="-128"/>
                <a:ea typeface="Meiryo UI" panose="020B0604030504040204" pitchFamily="50" charset="-128"/>
              </a:rPr>
              <a:t>鉄道駅での周知</a:t>
            </a:r>
          </a:p>
        </p:txBody>
      </p:sp>
      <p:sp>
        <p:nvSpPr>
          <p:cNvPr id="42" name="テキスト ボックス 41">
            <a:extLst>
              <a:ext uri="{FF2B5EF4-FFF2-40B4-BE49-F238E27FC236}">
                <a16:creationId xmlns:a16="http://schemas.microsoft.com/office/drawing/2014/main" id="{2FF4B616-9F65-4193-87D7-63204979F977}"/>
              </a:ext>
            </a:extLst>
          </p:cNvPr>
          <p:cNvSpPr txBox="1"/>
          <p:nvPr/>
        </p:nvSpPr>
        <p:spPr>
          <a:xfrm>
            <a:off x="3929040" y="4297210"/>
            <a:ext cx="1285919" cy="276999"/>
          </a:xfrm>
          <a:prstGeom prst="rect">
            <a:avLst/>
          </a:prstGeom>
          <a:noFill/>
        </p:spPr>
        <p:txBody>
          <a:bodyPr wrap="square" rtlCol="0">
            <a:spAutoFit/>
          </a:bodyPr>
          <a:lstStyle/>
          <a:p>
            <a:pPr algn="ctr"/>
            <a:r>
              <a:rPr kumimoji="1" lang="ja-JP" altLang="en-US" sz="1200" b="1" dirty="0">
                <a:solidFill>
                  <a:schemeClr val="bg2">
                    <a:lumMod val="25000"/>
                  </a:schemeClr>
                </a:solidFill>
                <a:latin typeface="Meiryo UI" panose="020B0604030504040204" pitchFamily="50" charset="-128"/>
                <a:ea typeface="Meiryo UI" panose="020B0604030504040204" pitchFamily="50" charset="-128"/>
              </a:rPr>
              <a:t>地元への周知</a:t>
            </a:r>
          </a:p>
        </p:txBody>
      </p:sp>
      <p:sp>
        <p:nvSpPr>
          <p:cNvPr id="43" name="テキスト ボックス 42">
            <a:extLst>
              <a:ext uri="{FF2B5EF4-FFF2-40B4-BE49-F238E27FC236}">
                <a16:creationId xmlns:a16="http://schemas.microsoft.com/office/drawing/2014/main" id="{AA142630-D237-460A-85C5-2D7688F5B8AC}"/>
              </a:ext>
            </a:extLst>
          </p:cNvPr>
          <p:cNvSpPr txBox="1"/>
          <p:nvPr/>
        </p:nvSpPr>
        <p:spPr>
          <a:xfrm>
            <a:off x="6539967" y="4297210"/>
            <a:ext cx="1408183" cy="276999"/>
          </a:xfrm>
          <a:prstGeom prst="rect">
            <a:avLst/>
          </a:prstGeom>
          <a:noFill/>
        </p:spPr>
        <p:txBody>
          <a:bodyPr wrap="square" rtlCol="0">
            <a:spAutoFit/>
          </a:bodyPr>
          <a:lstStyle/>
          <a:p>
            <a:pPr algn="ctr"/>
            <a:r>
              <a:rPr kumimoji="1" lang="ja-JP" altLang="en-US" sz="1200" b="1" dirty="0">
                <a:solidFill>
                  <a:schemeClr val="bg2">
                    <a:lumMod val="25000"/>
                  </a:schemeClr>
                </a:solidFill>
                <a:latin typeface="Meiryo UI" panose="020B0604030504040204" pitchFamily="50" charset="-128"/>
                <a:ea typeface="Meiryo UI" panose="020B0604030504040204" pitchFamily="50" charset="-128"/>
              </a:rPr>
              <a:t>若者世代への周知</a:t>
            </a:r>
          </a:p>
        </p:txBody>
      </p:sp>
      <p:sp>
        <p:nvSpPr>
          <p:cNvPr id="44" name="テキスト ボックス 43">
            <a:extLst>
              <a:ext uri="{FF2B5EF4-FFF2-40B4-BE49-F238E27FC236}">
                <a16:creationId xmlns:a16="http://schemas.microsoft.com/office/drawing/2014/main" id="{17322B4F-E276-40EC-A000-0CE7DE089927}"/>
              </a:ext>
            </a:extLst>
          </p:cNvPr>
          <p:cNvSpPr txBox="1"/>
          <p:nvPr/>
        </p:nvSpPr>
        <p:spPr>
          <a:xfrm>
            <a:off x="3326486" y="4573635"/>
            <a:ext cx="2532824"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 新大阪駅の地元である淀川区・東淀川区の区民まつりにブース出展</a:t>
            </a:r>
            <a:endParaRPr kumimoji="1" lang="en-US" altLang="ja-JP" sz="105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9016373B-F458-499A-9370-57D36503466F}"/>
              </a:ext>
            </a:extLst>
          </p:cNvPr>
          <p:cNvSpPr txBox="1"/>
          <p:nvPr/>
        </p:nvSpPr>
        <p:spPr>
          <a:xfrm>
            <a:off x="6084584" y="6611704"/>
            <a:ext cx="3002280" cy="25391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その他、イベント・</a:t>
            </a:r>
            <a:r>
              <a:rPr kumimoji="1" lang="en-US" altLang="ja-JP" sz="1000" dirty="0">
                <a:latin typeface="Meiryo UI" panose="020B0604030504040204" pitchFamily="50" charset="-128"/>
                <a:ea typeface="Meiryo UI" panose="020B0604030504040204" pitchFamily="50" charset="-128"/>
              </a:rPr>
              <a:t>SNS</a:t>
            </a:r>
            <a:r>
              <a:rPr kumimoji="1" lang="ja-JP" altLang="en-US" sz="1000" dirty="0">
                <a:latin typeface="Meiryo UI" panose="020B0604030504040204" pitchFamily="50" charset="-128"/>
                <a:ea typeface="Meiryo UI" panose="020B0604030504040204" pitchFamily="50" charset="-128"/>
              </a:rPr>
              <a:t>・広報誌等、各種広報を展開</a:t>
            </a:r>
          </a:p>
        </p:txBody>
      </p:sp>
      <p:sp>
        <p:nvSpPr>
          <p:cNvPr id="50" name="テキスト ボックス 49">
            <a:extLst>
              <a:ext uri="{FF2B5EF4-FFF2-40B4-BE49-F238E27FC236}">
                <a16:creationId xmlns:a16="http://schemas.microsoft.com/office/drawing/2014/main" id="{DD046D72-9DE7-479B-834C-12A1FC0C686D}"/>
              </a:ext>
            </a:extLst>
          </p:cNvPr>
          <p:cNvSpPr txBox="1"/>
          <p:nvPr/>
        </p:nvSpPr>
        <p:spPr>
          <a:xfrm>
            <a:off x="5933125" y="4568527"/>
            <a:ext cx="2574620"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 大阪府と公民連携協定、東淀川区と連携協定を締結している大学の授業やゼミにおいて周知（計</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校）</a:t>
            </a:r>
          </a:p>
        </p:txBody>
      </p:sp>
      <p:pic>
        <p:nvPicPr>
          <p:cNvPr id="53" name="図 52">
            <a:extLst>
              <a:ext uri="{FF2B5EF4-FFF2-40B4-BE49-F238E27FC236}">
                <a16:creationId xmlns:a16="http://schemas.microsoft.com/office/drawing/2014/main" id="{7C0ACFDF-310C-4C37-AEE6-61EB8CC0F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99427" y="5260937"/>
            <a:ext cx="1365525" cy="1024144"/>
          </a:xfrm>
          <a:prstGeom prst="rect">
            <a:avLst/>
          </a:prstGeom>
        </p:spPr>
      </p:pic>
      <p:pic>
        <p:nvPicPr>
          <p:cNvPr id="65" name="図 64">
            <a:extLst>
              <a:ext uri="{FF2B5EF4-FFF2-40B4-BE49-F238E27FC236}">
                <a16:creationId xmlns:a16="http://schemas.microsoft.com/office/drawing/2014/main" id="{2032F7CE-CF16-4B18-A73A-78F12BC3076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a:xfrm rot="5400000">
            <a:off x="4952398" y="5179557"/>
            <a:ext cx="119380" cy="119380"/>
          </a:xfrm>
          <a:custGeom>
            <a:avLst/>
            <a:gdLst>
              <a:gd name="connsiteX0" fmla="*/ 0 w 119380"/>
              <a:gd name="connsiteY0" fmla="*/ 59690 h 119380"/>
              <a:gd name="connsiteX1" fmla="*/ 59690 w 119380"/>
              <a:gd name="connsiteY1" fmla="*/ 0 h 119380"/>
              <a:gd name="connsiteX2" fmla="*/ 119380 w 119380"/>
              <a:gd name="connsiteY2" fmla="*/ 59690 h 119380"/>
              <a:gd name="connsiteX3" fmla="*/ 59690 w 119380"/>
              <a:gd name="connsiteY3" fmla="*/ 119380 h 119380"/>
              <a:gd name="connsiteX4" fmla="*/ 0 w 119380"/>
              <a:gd name="connsiteY4" fmla="*/ 59690 h 119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 h="119380">
                <a:moveTo>
                  <a:pt x="0" y="59690"/>
                </a:moveTo>
                <a:cubicBezTo>
                  <a:pt x="0" y="26724"/>
                  <a:pt x="26724" y="0"/>
                  <a:pt x="59690" y="0"/>
                </a:cubicBezTo>
                <a:cubicBezTo>
                  <a:pt x="92656" y="0"/>
                  <a:pt x="119380" y="26724"/>
                  <a:pt x="119380" y="59690"/>
                </a:cubicBezTo>
                <a:cubicBezTo>
                  <a:pt x="119380" y="92656"/>
                  <a:pt x="92656" y="119380"/>
                  <a:pt x="59690" y="119380"/>
                </a:cubicBezTo>
                <a:cubicBezTo>
                  <a:pt x="26724" y="119380"/>
                  <a:pt x="0" y="92656"/>
                  <a:pt x="0" y="59690"/>
                </a:cubicBezTo>
                <a:close/>
              </a:path>
            </a:pathLst>
          </a:custGeom>
        </p:spPr>
      </p:pic>
      <p:pic>
        <p:nvPicPr>
          <p:cNvPr id="64" name="図 63">
            <a:extLst>
              <a:ext uri="{FF2B5EF4-FFF2-40B4-BE49-F238E27FC236}">
                <a16:creationId xmlns:a16="http://schemas.microsoft.com/office/drawing/2014/main" id="{34C30B2A-D52E-4724-BC45-FFDDA4E0936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a:xfrm rot="5400000">
            <a:off x="5577993" y="5201336"/>
            <a:ext cx="99332" cy="99332"/>
          </a:xfrm>
          <a:custGeom>
            <a:avLst/>
            <a:gdLst>
              <a:gd name="connsiteX0" fmla="*/ 0 w 99332"/>
              <a:gd name="connsiteY0" fmla="*/ 49666 h 99332"/>
              <a:gd name="connsiteX1" fmla="*/ 49666 w 99332"/>
              <a:gd name="connsiteY1" fmla="*/ 0 h 99332"/>
              <a:gd name="connsiteX2" fmla="*/ 99332 w 99332"/>
              <a:gd name="connsiteY2" fmla="*/ 49666 h 99332"/>
              <a:gd name="connsiteX3" fmla="*/ 49666 w 99332"/>
              <a:gd name="connsiteY3" fmla="*/ 99332 h 99332"/>
              <a:gd name="connsiteX4" fmla="*/ 0 w 99332"/>
              <a:gd name="connsiteY4" fmla="*/ 49666 h 9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32" h="99332">
                <a:moveTo>
                  <a:pt x="0" y="49666"/>
                </a:moveTo>
                <a:cubicBezTo>
                  <a:pt x="0" y="22236"/>
                  <a:pt x="22236" y="0"/>
                  <a:pt x="49666" y="0"/>
                </a:cubicBezTo>
                <a:cubicBezTo>
                  <a:pt x="77096" y="0"/>
                  <a:pt x="99332" y="22236"/>
                  <a:pt x="99332" y="49666"/>
                </a:cubicBezTo>
                <a:cubicBezTo>
                  <a:pt x="99332" y="77096"/>
                  <a:pt x="77096" y="99332"/>
                  <a:pt x="49666" y="99332"/>
                </a:cubicBezTo>
                <a:cubicBezTo>
                  <a:pt x="22236" y="99332"/>
                  <a:pt x="0" y="77096"/>
                  <a:pt x="0" y="49666"/>
                </a:cubicBezTo>
                <a:close/>
              </a:path>
            </a:pathLst>
          </a:custGeom>
        </p:spPr>
      </p:pic>
      <p:pic>
        <p:nvPicPr>
          <p:cNvPr id="66" name="図 65">
            <a:extLst>
              <a:ext uri="{FF2B5EF4-FFF2-40B4-BE49-F238E27FC236}">
                <a16:creationId xmlns:a16="http://schemas.microsoft.com/office/drawing/2014/main" id="{3E369A41-9DEB-45B7-88B9-911117E10617}"/>
              </a:ext>
            </a:extLst>
          </p:cNvPr>
          <p:cNvPicPr>
            <a:picLocks noChangeAspect="1"/>
          </p:cNvPicPr>
          <p:nvPr/>
        </p:nvPicPr>
        <p:blipFill>
          <a:blip r:embed="rId8"/>
          <a:stretch>
            <a:fillRect/>
          </a:stretch>
        </p:blipFill>
        <p:spPr>
          <a:xfrm>
            <a:off x="860257" y="5232492"/>
            <a:ext cx="982980" cy="1226820"/>
          </a:xfrm>
          <a:prstGeom prst="rect">
            <a:avLst/>
          </a:prstGeom>
        </p:spPr>
      </p:pic>
      <p:pic>
        <p:nvPicPr>
          <p:cNvPr id="67" name="図 66">
            <a:extLst>
              <a:ext uri="{FF2B5EF4-FFF2-40B4-BE49-F238E27FC236}">
                <a16:creationId xmlns:a16="http://schemas.microsoft.com/office/drawing/2014/main" id="{426B9367-4FA1-4728-87F1-ACAA2DB4A23B}"/>
              </a:ext>
            </a:extLst>
          </p:cNvPr>
          <p:cNvPicPr>
            <a:picLocks noChangeAspect="1"/>
          </p:cNvPicPr>
          <p:nvPr/>
        </p:nvPicPr>
        <p:blipFill>
          <a:blip r:embed="rId9"/>
          <a:stretch>
            <a:fillRect/>
          </a:stretch>
        </p:blipFill>
        <p:spPr>
          <a:xfrm>
            <a:off x="3459479" y="5090246"/>
            <a:ext cx="1143000" cy="609600"/>
          </a:xfrm>
          <a:prstGeom prst="rect">
            <a:avLst/>
          </a:prstGeom>
        </p:spPr>
      </p:pic>
      <p:pic>
        <p:nvPicPr>
          <p:cNvPr id="68" name="図 67">
            <a:extLst>
              <a:ext uri="{FF2B5EF4-FFF2-40B4-BE49-F238E27FC236}">
                <a16:creationId xmlns:a16="http://schemas.microsoft.com/office/drawing/2014/main" id="{8B936FAB-5107-49A0-B617-412394FBF9DD}"/>
              </a:ext>
            </a:extLst>
          </p:cNvPr>
          <p:cNvPicPr>
            <a:picLocks noChangeAspect="1"/>
          </p:cNvPicPr>
          <p:nvPr/>
        </p:nvPicPr>
        <p:blipFill>
          <a:blip r:embed="rId10"/>
          <a:stretch>
            <a:fillRect/>
          </a:stretch>
        </p:blipFill>
        <p:spPr>
          <a:xfrm>
            <a:off x="3459479" y="5777592"/>
            <a:ext cx="1143000" cy="678180"/>
          </a:xfrm>
          <a:prstGeom prst="rect">
            <a:avLst/>
          </a:prstGeom>
        </p:spPr>
      </p:pic>
      <p:pic>
        <p:nvPicPr>
          <p:cNvPr id="76" name="図 75">
            <a:extLst>
              <a:ext uri="{FF2B5EF4-FFF2-40B4-BE49-F238E27FC236}">
                <a16:creationId xmlns:a16="http://schemas.microsoft.com/office/drawing/2014/main" id="{BFDE0330-B524-4F6B-9ABB-443FA9A0B4A6}"/>
              </a:ext>
            </a:extLst>
          </p:cNvPr>
          <p:cNvPicPr>
            <a:picLocks noChangeAspect="1"/>
          </p:cNvPicPr>
          <p:nvPr/>
        </p:nvPicPr>
        <p:blipFill>
          <a:blip r:embed="rId11"/>
          <a:stretch>
            <a:fillRect/>
          </a:stretch>
        </p:blipFill>
        <p:spPr>
          <a:xfrm>
            <a:off x="5988771" y="5395046"/>
            <a:ext cx="1234440" cy="929640"/>
          </a:xfrm>
          <a:prstGeom prst="rect">
            <a:avLst/>
          </a:prstGeom>
        </p:spPr>
      </p:pic>
      <p:pic>
        <p:nvPicPr>
          <p:cNvPr id="77" name="図 76">
            <a:extLst>
              <a:ext uri="{FF2B5EF4-FFF2-40B4-BE49-F238E27FC236}">
                <a16:creationId xmlns:a16="http://schemas.microsoft.com/office/drawing/2014/main" id="{D058C332-58A8-4683-BC82-FEA73656610F}"/>
              </a:ext>
            </a:extLst>
          </p:cNvPr>
          <p:cNvPicPr>
            <a:picLocks noChangeAspect="1"/>
          </p:cNvPicPr>
          <p:nvPr/>
        </p:nvPicPr>
        <p:blipFill>
          <a:blip r:embed="rId12"/>
          <a:stretch>
            <a:fillRect/>
          </a:stretch>
        </p:blipFill>
        <p:spPr>
          <a:xfrm>
            <a:off x="7244059" y="5399205"/>
            <a:ext cx="1234440" cy="929640"/>
          </a:xfrm>
          <a:prstGeom prst="rect">
            <a:avLst/>
          </a:prstGeom>
        </p:spPr>
      </p:pic>
      <p:pic>
        <p:nvPicPr>
          <p:cNvPr id="7" name="図 6">
            <a:extLst>
              <a:ext uri="{FF2B5EF4-FFF2-40B4-BE49-F238E27FC236}">
                <a16:creationId xmlns:a16="http://schemas.microsoft.com/office/drawing/2014/main" id="{E8223A25-5F1A-4550-A72B-DE58891BD9DF}"/>
              </a:ext>
            </a:extLst>
          </p:cNvPr>
          <p:cNvPicPr>
            <a:picLocks noChangeAspect="1"/>
          </p:cNvPicPr>
          <p:nvPr/>
        </p:nvPicPr>
        <p:blipFill>
          <a:blip r:embed="rId13"/>
          <a:stretch>
            <a:fillRect/>
          </a:stretch>
        </p:blipFill>
        <p:spPr>
          <a:xfrm>
            <a:off x="2001613" y="5232492"/>
            <a:ext cx="937260" cy="1226820"/>
          </a:xfrm>
          <a:prstGeom prst="rect">
            <a:avLst/>
          </a:prstGeom>
        </p:spPr>
      </p:pic>
      <p:sp>
        <p:nvSpPr>
          <p:cNvPr id="8" name="スライド番号プレースホルダー 7">
            <a:extLst>
              <a:ext uri="{FF2B5EF4-FFF2-40B4-BE49-F238E27FC236}">
                <a16:creationId xmlns:a16="http://schemas.microsoft.com/office/drawing/2014/main" id="{55FF0DE9-A558-48C4-9C4A-1BCCDEE739B7}"/>
              </a:ext>
            </a:extLst>
          </p:cNvPr>
          <p:cNvSpPr>
            <a:spLocks noGrp="1"/>
          </p:cNvSpPr>
          <p:nvPr>
            <p:ph type="sldNum" sz="quarter" idx="12"/>
          </p:nvPr>
        </p:nvSpPr>
        <p:spPr/>
        <p:txBody>
          <a:bodyPr/>
          <a:lstStyle/>
          <a:p>
            <a:fld id="{4FDC1A15-BC8E-458C-9756-EDB9825B205C}" type="slidenum">
              <a:rPr kumimoji="1" lang="ja-JP" altLang="en-US" smtClean="0"/>
              <a:t>2</a:t>
            </a:fld>
            <a:endParaRPr kumimoji="1" lang="ja-JP" altLang="en-US"/>
          </a:p>
        </p:txBody>
      </p:sp>
    </p:spTree>
    <p:extLst>
      <p:ext uri="{BB962C8B-B14F-4D97-AF65-F5344CB8AC3E}">
        <p14:creationId xmlns:p14="http://schemas.microsoft.com/office/powerpoint/2010/main" val="188549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1DE8F6E1-6D53-4041-BF84-0A11A3F768A8}"/>
              </a:ext>
            </a:extLst>
          </p:cNvPr>
          <p:cNvSpPr txBox="1"/>
          <p:nvPr/>
        </p:nvSpPr>
        <p:spPr>
          <a:xfrm>
            <a:off x="110612" y="425887"/>
            <a:ext cx="28344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a:t>
            </a:r>
            <a:r>
              <a:rPr kumimoji="1" lang="ja-JP" altLang="en-US" sz="1600" b="1" dirty="0">
                <a:latin typeface="Meiryo UI" panose="020B0604030504040204" pitchFamily="50" charset="-128"/>
                <a:ea typeface="Meiryo UI" panose="020B0604030504040204" pitchFamily="50" charset="-128"/>
              </a:rPr>
              <a:t>令和６年度の取組結果</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A7F07344-7E32-43F3-B45F-3DF2C9452CFE}"/>
              </a:ext>
            </a:extLst>
          </p:cNvPr>
          <p:cNvSpPr txBox="1"/>
          <p:nvPr/>
        </p:nvSpPr>
        <p:spPr>
          <a:xfrm>
            <a:off x="110612" y="823710"/>
            <a:ext cx="5352928" cy="338554"/>
          </a:xfrm>
          <a:prstGeom prst="rect">
            <a:avLst/>
          </a:prstGeom>
          <a:noFill/>
          <a:ln>
            <a:noFill/>
          </a:ln>
        </p:spPr>
        <p:txBody>
          <a:bodyPr wrap="square" rtlCol="0">
            <a:spAutoFit/>
          </a:bodyPr>
          <a:lstStyle/>
          <a:p>
            <a:r>
              <a:rPr kumimoji="1" lang="en-US" altLang="ja-JP" sz="16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新大阪駅周辺地域まちづくりシンポジウムについて</a:t>
            </a:r>
            <a:r>
              <a:rPr kumimoji="1" lang="en-US" altLang="ja-JP" sz="1600" b="1" dirty="0">
                <a:solidFill>
                  <a:schemeClr val="accent1">
                    <a:lumMod val="75000"/>
                  </a:schemeClr>
                </a:solidFill>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685CF9B-8D49-4793-B225-3D920BFB5333}"/>
              </a:ext>
            </a:extLst>
          </p:cNvPr>
          <p:cNvSpPr txBox="1"/>
          <p:nvPr/>
        </p:nvSpPr>
        <p:spPr>
          <a:xfrm>
            <a:off x="311722" y="1108777"/>
            <a:ext cx="6744397" cy="370358"/>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新大阪駅周辺地域における民間都市開発の機運醸成を図る</a:t>
            </a:r>
            <a:r>
              <a:rPr kumimoji="1" lang="ja-JP" altLang="en-US" sz="1400" dirty="0">
                <a:latin typeface="Meiryo UI" panose="020B0604030504040204" pitchFamily="50" charset="-128"/>
                <a:ea typeface="Meiryo UI" panose="020B0604030504040204" pitchFamily="50" charset="-128"/>
              </a:rPr>
              <a:t>ことを目的に開催</a:t>
            </a:r>
            <a:endParaRPr kumimoji="1" lang="en-US" altLang="ja-JP" sz="14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F1C81222-CB0A-43F1-9537-16878BCE936F}"/>
              </a:ext>
            </a:extLst>
          </p:cNvPr>
          <p:cNvSpPr txBox="1"/>
          <p:nvPr/>
        </p:nvSpPr>
        <p:spPr>
          <a:xfrm>
            <a:off x="919055" y="1619884"/>
            <a:ext cx="4384465" cy="330603"/>
          </a:xfrm>
          <a:prstGeom prst="rect">
            <a:avLst/>
          </a:prstGeom>
          <a:noFill/>
        </p:spPr>
        <p:txBody>
          <a:bodyPr wrap="square" rtlCol="0">
            <a:sp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令和７年１月</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日（木）　</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分</a:t>
            </a:r>
            <a:endParaRPr kumimoji="1" lang="en-US" altLang="ja-JP" sz="1200" dirty="0">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A9188A0E-0FD3-4CDC-A66B-7558F69DAD62}"/>
              </a:ext>
            </a:extLst>
          </p:cNvPr>
          <p:cNvGrpSpPr/>
          <p:nvPr/>
        </p:nvGrpSpPr>
        <p:grpSpPr>
          <a:xfrm>
            <a:off x="206784" y="2747877"/>
            <a:ext cx="847444" cy="345843"/>
            <a:chOff x="228263" y="4311769"/>
            <a:chExt cx="847444" cy="345843"/>
          </a:xfrm>
        </p:grpSpPr>
        <p:sp>
          <p:nvSpPr>
            <p:cNvPr id="52" name="正方形/長方形 51">
              <a:extLst>
                <a:ext uri="{FF2B5EF4-FFF2-40B4-BE49-F238E27FC236}">
                  <a16:creationId xmlns:a16="http://schemas.microsoft.com/office/drawing/2014/main" id="{D057A7F2-6023-4744-AED5-000CCFCAF322}"/>
                </a:ext>
              </a:extLst>
            </p:cNvPr>
            <p:cNvSpPr/>
            <p:nvPr/>
          </p:nvSpPr>
          <p:spPr>
            <a:xfrm>
              <a:off x="288273" y="4353310"/>
              <a:ext cx="662940"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6121256F-F8CD-4B66-9304-A9DA329772B2}"/>
                </a:ext>
              </a:extLst>
            </p:cNvPr>
            <p:cNvSpPr txBox="1"/>
            <p:nvPr/>
          </p:nvSpPr>
          <p:spPr>
            <a:xfrm>
              <a:off x="228263" y="4311769"/>
              <a:ext cx="847444" cy="330603"/>
            </a:xfrm>
            <a:prstGeom prst="rect">
              <a:avLst/>
            </a:prstGeom>
            <a:noFill/>
          </p:spPr>
          <p:txBody>
            <a:bodyPr wrap="square" rtlCol="0">
              <a:spAutoFit/>
            </a:bodyPr>
            <a:lstStyle/>
            <a:p>
              <a:pP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実施内容</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sp>
        <p:nvSpPr>
          <p:cNvPr id="54" name="テキスト ボックス 53">
            <a:extLst>
              <a:ext uri="{FF2B5EF4-FFF2-40B4-BE49-F238E27FC236}">
                <a16:creationId xmlns:a16="http://schemas.microsoft.com/office/drawing/2014/main" id="{7807916E-0DA6-4029-9E66-6279E7ACF39F}"/>
              </a:ext>
            </a:extLst>
          </p:cNvPr>
          <p:cNvSpPr txBox="1"/>
          <p:nvPr/>
        </p:nvSpPr>
        <p:spPr>
          <a:xfrm>
            <a:off x="936404" y="2776727"/>
            <a:ext cx="2180176" cy="330603"/>
          </a:xfrm>
          <a:prstGeom prst="rect">
            <a:avLst/>
          </a:prstGeom>
          <a:noFill/>
        </p:spPr>
        <p:txBody>
          <a:bodyPr wrap="square" rtlCol="0">
            <a:spAutoFit/>
          </a:bodyPr>
          <a:lstStyle/>
          <a:p>
            <a:pPr>
              <a:lnSpc>
                <a:spcPct val="150000"/>
              </a:lnSpc>
            </a:pPr>
            <a:r>
              <a:rPr kumimoji="1" lang="ja-JP" altLang="en-US" sz="1200" b="1" dirty="0">
                <a:solidFill>
                  <a:srgbClr val="0070C0"/>
                </a:solidFill>
                <a:latin typeface="Meiryo UI" panose="020B0604030504040204" pitchFamily="50" charset="-128"/>
                <a:ea typeface="Meiryo UI" panose="020B0604030504040204" pitchFamily="50" charset="-128"/>
              </a:rPr>
              <a:t>第１部：パネルディスカッション</a:t>
            </a:r>
            <a:endParaRPr kumimoji="1" lang="en-US" altLang="ja-JP" sz="1200" b="1" dirty="0">
              <a:solidFill>
                <a:srgbClr val="0070C0"/>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4FDB7321-DE9F-4526-BDC0-95BFD7ED55BC}"/>
              </a:ext>
            </a:extLst>
          </p:cNvPr>
          <p:cNvSpPr txBox="1"/>
          <p:nvPr/>
        </p:nvSpPr>
        <p:spPr>
          <a:xfrm>
            <a:off x="941429" y="5118794"/>
            <a:ext cx="5021971" cy="276999"/>
          </a:xfrm>
          <a:prstGeom prst="rect">
            <a:avLst/>
          </a:prstGeom>
          <a:noFill/>
        </p:spPr>
        <p:txBody>
          <a:bodyPr wrap="square" rtlCol="0">
            <a:spAutoFit/>
          </a:bodyPr>
          <a:lstStyle/>
          <a:p>
            <a:r>
              <a:rPr kumimoji="1" lang="ja-JP" altLang="en-US" sz="1200" b="1" dirty="0">
                <a:solidFill>
                  <a:srgbClr val="0070C0"/>
                </a:solidFill>
                <a:latin typeface="Meiryo UI" panose="020B0604030504040204" pitchFamily="50" charset="-128"/>
                <a:ea typeface="Meiryo UI" panose="020B0604030504040204" pitchFamily="50" charset="-128"/>
              </a:rPr>
              <a:t>第２部：「新大阪駅エリアまちづくりのキャッチフレーズ」の決定・表彰</a:t>
            </a:r>
            <a:endParaRPr kumimoji="1" lang="en-US" altLang="ja-JP" sz="1200" b="1" dirty="0">
              <a:solidFill>
                <a:srgbClr val="0070C0"/>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3E0249CB-4B69-41B5-8352-CA43FE1E17DB}"/>
              </a:ext>
            </a:extLst>
          </p:cNvPr>
          <p:cNvSpPr txBox="1"/>
          <p:nvPr/>
        </p:nvSpPr>
        <p:spPr>
          <a:xfrm>
            <a:off x="1106494" y="4133408"/>
            <a:ext cx="3904406" cy="800219"/>
          </a:xfrm>
          <a:prstGeom prst="rect">
            <a:avLst/>
          </a:prstGeom>
          <a:noFill/>
        </p:spPr>
        <p:txBody>
          <a:bodyPr wrap="squar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以下のテーマについて、事例紹介・議論を実施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＊導入「新大阪まちづくりの状況」　</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＊テーマ</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「新幹線開業から現在までの振り返り」</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＊テーマ</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「駅とまちが一体となった広域拠点のまちづくり」</a:t>
            </a:r>
            <a:endParaRPr kumimoji="1" lang="en-US" altLang="ja-JP" sz="11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A7104415-B682-424F-AE93-BF28144BEF79}"/>
              </a:ext>
            </a:extLst>
          </p:cNvPr>
          <p:cNvSpPr txBox="1"/>
          <p:nvPr/>
        </p:nvSpPr>
        <p:spPr>
          <a:xfrm>
            <a:off x="1106494" y="5360067"/>
            <a:ext cx="3904406" cy="461665"/>
          </a:xfrm>
          <a:prstGeom prst="rect">
            <a:avLst/>
          </a:prstGeom>
          <a:noFill/>
        </p:spPr>
        <p:txBody>
          <a:bodyPr wrap="squar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参加者による会場投票、決定</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キャッチフレーズ制作者の表彰を実施</a:t>
            </a:r>
            <a:endParaRPr kumimoji="1" lang="en-US" altLang="ja-JP" sz="1200" dirty="0">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5EAAB9FB-D092-46B9-B8A5-6FF1E0CD3A59}"/>
              </a:ext>
            </a:extLst>
          </p:cNvPr>
          <p:cNvGrpSpPr/>
          <p:nvPr/>
        </p:nvGrpSpPr>
        <p:grpSpPr>
          <a:xfrm>
            <a:off x="175448" y="1618804"/>
            <a:ext cx="847444" cy="345843"/>
            <a:chOff x="197783" y="4311769"/>
            <a:chExt cx="847444" cy="345843"/>
          </a:xfrm>
        </p:grpSpPr>
        <p:sp>
          <p:nvSpPr>
            <p:cNvPr id="17" name="正方形/長方形 16">
              <a:extLst>
                <a:ext uri="{FF2B5EF4-FFF2-40B4-BE49-F238E27FC236}">
                  <a16:creationId xmlns:a16="http://schemas.microsoft.com/office/drawing/2014/main" id="{D02917B9-55A4-41B9-876C-411FAA2466E5}"/>
                </a:ext>
              </a:extLst>
            </p:cNvPr>
            <p:cNvSpPr/>
            <p:nvPr/>
          </p:nvSpPr>
          <p:spPr>
            <a:xfrm>
              <a:off x="288273" y="4353310"/>
              <a:ext cx="662940"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75426CF-7763-4746-811D-DA930B27F48E}"/>
                </a:ext>
              </a:extLst>
            </p:cNvPr>
            <p:cNvSpPr txBox="1"/>
            <p:nvPr/>
          </p:nvSpPr>
          <p:spPr>
            <a:xfrm>
              <a:off x="197783" y="4311769"/>
              <a:ext cx="847444" cy="330603"/>
            </a:xfrm>
            <a:prstGeom prst="rect">
              <a:avLst/>
            </a:prstGeom>
            <a:noFill/>
          </p:spPr>
          <p:txBody>
            <a:bodyPr wrap="square" rtlCol="0">
              <a:spAutoFit/>
            </a:bodyPr>
            <a:lstStyle/>
            <a:p>
              <a:pPr algn="ct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日　時</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grpSp>
        <p:nvGrpSpPr>
          <p:cNvPr id="19" name="グループ化 18">
            <a:extLst>
              <a:ext uri="{FF2B5EF4-FFF2-40B4-BE49-F238E27FC236}">
                <a16:creationId xmlns:a16="http://schemas.microsoft.com/office/drawing/2014/main" id="{583B013A-330E-4A0C-85A0-A1E967D87CAB}"/>
              </a:ext>
            </a:extLst>
          </p:cNvPr>
          <p:cNvGrpSpPr/>
          <p:nvPr/>
        </p:nvGrpSpPr>
        <p:grpSpPr>
          <a:xfrm>
            <a:off x="173686" y="1989730"/>
            <a:ext cx="847444" cy="345843"/>
            <a:chOff x="197783" y="4311769"/>
            <a:chExt cx="847444" cy="345843"/>
          </a:xfrm>
        </p:grpSpPr>
        <p:sp>
          <p:nvSpPr>
            <p:cNvPr id="21" name="正方形/長方形 20">
              <a:extLst>
                <a:ext uri="{FF2B5EF4-FFF2-40B4-BE49-F238E27FC236}">
                  <a16:creationId xmlns:a16="http://schemas.microsoft.com/office/drawing/2014/main" id="{AC5350FC-BFF2-4DE8-9EB3-497E2FD909F3}"/>
                </a:ext>
              </a:extLst>
            </p:cNvPr>
            <p:cNvSpPr/>
            <p:nvPr/>
          </p:nvSpPr>
          <p:spPr>
            <a:xfrm>
              <a:off x="288273" y="4353310"/>
              <a:ext cx="662940"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F2BF22A4-7C86-4BAE-B6ED-2067073A30F1}"/>
                </a:ext>
              </a:extLst>
            </p:cNvPr>
            <p:cNvSpPr txBox="1"/>
            <p:nvPr/>
          </p:nvSpPr>
          <p:spPr>
            <a:xfrm>
              <a:off x="197783" y="4311769"/>
              <a:ext cx="847444" cy="330603"/>
            </a:xfrm>
            <a:prstGeom prst="rect">
              <a:avLst/>
            </a:prstGeom>
            <a:noFill/>
          </p:spPr>
          <p:txBody>
            <a:bodyPr wrap="square" rtlCol="0">
              <a:spAutoFit/>
            </a:bodyPr>
            <a:lstStyle/>
            <a:p>
              <a:pPr algn="ct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場　所</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id="{AC11DB2C-3758-4E31-B143-704B40C33010}"/>
              </a:ext>
            </a:extLst>
          </p:cNvPr>
          <p:cNvGrpSpPr/>
          <p:nvPr/>
        </p:nvGrpSpPr>
        <p:grpSpPr>
          <a:xfrm>
            <a:off x="173686" y="2371070"/>
            <a:ext cx="847444" cy="345843"/>
            <a:chOff x="197783" y="4311769"/>
            <a:chExt cx="847444" cy="345843"/>
          </a:xfrm>
        </p:grpSpPr>
        <p:sp>
          <p:nvSpPr>
            <p:cNvPr id="24" name="正方形/長方形 23">
              <a:extLst>
                <a:ext uri="{FF2B5EF4-FFF2-40B4-BE49-F238E27FC236}">
                  <a16:creationId xmlns:a16="http://schemas.microsoft.com/office/drawing/2014/main" id="{29A7496A-7603-48E7-AEB6-C80038CCE99A}"/>
                </a:ext>
              </a:extLst>
            </p:cNvPr>
            <p:cNvSpPr/>
            <p:nvPr/>
          </p:nvSpPr>
          <p:spPr>
            <a:xfrm>
              <a:off x="288273" y="4353310"/>
              <a:ext cx="662940"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4A6B6F17-7C27-41AD-9DB6-FED09BC2896A}"/>
                </a:ext>
              </a:extLst>
            </p:cNvPr>
            <p:cNvSpPr txBox="1"/>
            <p:nvPr/>
          </p:nvSpPr>
          <p:spPr>
            <a:xfrm>
              <a:off x="197783" y="4311769"/>
              <a:ext cx="847444" cy="330603"/>
            </a:xfrm>
            <a:prstGeom prst="rect">
              <a:avLst/>
            </a:prstGeom>
            <a:noFill/>
          </p:spPr>
          <p:txBody>
            <a:bodyPr wrap="square" rtlCol="0">
              <a:spAutoFit/>
            </a:bodyPr>
            <a:lstStyle/>
            <a:p>
              <a:pPr algn="ct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参加人数</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AF7E6D40-4D80-4761-BF90-DD3CD12CB4D9}"/>
              </a:ext>
            </a:extLst>
          </p:cNvPr>
          <p:cNvSpPr txBox="1"/>
          <p:nvPr/>
        </p:nvSpPr>
        <p:spPr>
          <a:xfrm>
            <a:off x="919054" y="1997349"/>
            <a:ext cx="4384465" cy="330603"/>
          </a:xfrm>
          <a:prstGeom prst="rect">
            <a:avLst/>
          </a:prstGeom>
          <a:noFill/>
        </p:spPr>
        <p:txBody>
          <a:bodyPr wrap="square" rtlCol="0">
            <a:sp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大阪市立青少年センター　</a:t>
            </a:r>
            <a:r>
              <a:rPr kumimoji="1" lang="en-US" altLang="ja-JP" sz="1200" dirty="0">
                <a:latin typeface="Meiryo UI" panose="020B0604030504040204" pitchFamily="50" charset="-128"/>
                <a:ea typeface="Meiryo UI" panose="020B0604030504040204" pitchFamily="50" charset="-128"/>
              </a:rPr>
              <a:t>KOKO PLAZA</a:t>
            </a:r>
          </a:p>
        </p:txBody>
      </p:sp>
      <p:sp>
        <p:nvSpPr>
          <p:cNvPr id="27" name="テキスト ボックス 26">
            <a:extLst>
              <a:ext uri="{FF2B5EF4-FFF2-40B4-BE49-F238E27FC236}">
                <a16:creationId xmlns:a16="http://schemas.microsoft.com/office/drawing/2014/main" id="{AD8A1200-C2B5-4B40-A274-25DBE67BD699}"/>
              </a:ext>
            </a:extLst>
          </p:cNvPr>
          <p:cNvSpPr txBox="1"/>
          <p:nvPr/>
        </p:nvSpPr>
        <p:spPr>
          <a:xfrm>
            <a:off x="919054" y="2371070"/>
            <a:ext cx="2381250" cy="330603"/>
          </a:xfrm>
          <a:prstGeom prst="rect">
            <a:avLst/>
          </a:prstGeom>
          <a:noFill/>
        </p:spPr>
        <p:txBody>
          <a:bodyPr wrap="square" rtlCol="0">
            <a:spAutoFit/>
          </a:bodyPr>
          <a:lstStyle/>
          <a:p>
            <a:pPr>
              <a:lnSpc>
                <a:spcPct val="150000"/>
              </a:lnSpc>
            </a:pPr>
            <a:r>
              <a:rPr kumimoji="1" lang="en-US" altLang="ja-JP" sz="1200" dirty="0">
                <a:latin typeface="Meiryo UI" panose="020B0604030504040204" pitchFamily="50" charset="-128"/>
                <a:ea typeface="Meiryo UI" panose="020B0604030504040204" pitchFamily="50" charset="-128"/>
              </a:rPr>
              <a:t>193</a:t>
            </a:r>
            <a:r>
              <a:rPr kumimoji="1" lang="ja-JP" altLang="en-US" sz="1200" dirty="0">
                <a:latin typeface="Meiryo UI" panose="020B0604030504040204" pitchFamily="50" charset="-128"/>
                <a:ea typeface="Meiryo UI" panose="020B0604030504040204" pitchFamily="50" charset="-128"/>
              </a:rPr>
              <a:t>人（定員</a:t>
            </a:r>
            <a:r>
              <a:rPr kumimoji="1" lang="en-US" altLang="ja-JP" sz="1200" dirty="0">
                <a:latin typeface="Meiryo UI" panose="020B0604030504040204" pitchFamily="50" charset="-128"/>
                <a:ea typeface="Meiryo UI" panose="020B0604030504040204" pitchFamily="50" charset="-128"/>
              </a:rPr>
              <a:t>200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8A0265E9-70B2-4BE9-9239-D3D03B190AB6}"/>
              </a:ext>
            </a:extLst>
          </p:cNvPr>
          <p:cNvSpPr txBox="1"/>
          <p:nvPr/>
        </p:nvSpPr>
        <p:spPr>
          <a:xfrm>
            <a:off x="1106494" y="3296227"/>
            <a:ext cx="4639636" cy="792333"/>
          </a:xfrm>
          <a:prstGeom prst="rect">
            <a:avLst/>
          </a:prstGeom>
          <a:noFill/>
        </p:spPr>
        <p:txBody>
          <a:bodyPr wrap="square" rtlCol="0">
            <a:spAutoFit/>
          </a:bodyPr>
          <a:lstStyle/>
          <a:p>
            <a:pPr>
              <a:lnSpc>
                <a:spcPts val="1400"/>
              </a:lnSpc>
            </a:pPr>
            <a:r>
              <a:rPr kumimoji="1" lang="ja-JP" altLang="en-US" sz="1050" dirty="0">
                <a:solidFill>
                  <a:srgbClr val="323232"/>
                </a:solidFill>
                <a:latin typeface="Meiryo UI" panose="020B0604030504040204" pitchFamily="50" charset="-128"/>
                <a:ea typeface="Meiryo UI" panose="020B0604030504040204" pitchFamily="50" charset="-128"/>
              </a:rPr>
              <a:t>● 大阪公立大学大学院　工学研究科　准教授　</a:t>
            </a:r>
            <a:r>
              <a:rPr kumimoji="1" lang="en-US" altLang="ja-JP" sz="1050" dirty="0">
                <a:solidFill>
                  <a:srgbClr val="323232"/>
                </a:solidFill>
                <a:latin typeface="Meiryo UI" panose="020B0604030504040204" pitchFamily="50" charset="-128"/>
                <a:ea typeface="Meiryo UI" panose="020B0604030504040204" pitchFamily="50" charset="-128"/>
              </a:rPr>
              <a:t>		</a:t>
            </a:r>
            <a:r>
              <a:rPr kumimoji="1" lang="ja-JP" altLang="en-US" sz="1050" dirty="0">
                <a:solidFill>
                  <a:srgbClr val="323232"/>
                </a:solidFill>
                <a:latin typeface="Meiryo UI" panose="020B0604030504040204" pitchFamily="50" charset="-128"/>
                <a:ea typeface="Meiryo UI" panose="020B0604030504040204" pitchFamily="50" charset="-128"/>
              </a:rPr>
              <a:t>吉田 長裕 氏</a:t>
            </a:r>
            <a:endParaRPr kumimoji="1" lang="en-US" altLang="ja-JP" sz="1050" dirty="0">
              <a:solidFill>
                <a:srgbClr val="323232"/>
              </a:solidFill>
              <a:latin typeface="Meiryo UI" panose="020B0604030504040204" pitchFamily="50" charset="-128"/>
              <a:ea typeface="Meiryo UI" panose="020B0604030504040204" pitchFamily="50" charset="-128"/>
            </a:endParaRPr>
          </a:p>
          <a:p>
            <a:pPr>
              <a:lnSpc>
                <a:spcPts val="1400"/>
              </a:lnSpc>
            </a:pPr>
            <a:r>
              <a:rPr kumimoji="1" lang="ja-JP" altLang="en-US" sz="1050" dirty="0">
                <a:solidFill>
                  <a:srgbClr val="323232"/>
                </a:solidFill>
                <a:latin typeface="Meiryo UI" panose="020B0604030504040204" pitchFamily="50" charset="-128"/>
                <a:ea typeface="Meiryo UI" panose="020B0604030504040204" pitchFamily="50" charset="-128"/>
              </a:rPr>
              <a:t>● 東海旅客鉄道（株）総合企画本部副本部長　</a:t>
            </a:r>
            <a:r>
              <a:rPr kumimoji="1" lang="en-US" altLang="ja-JP" sz="1050" dirty="0">
                <a:solidFill>
                  <a:srgbClr val="323232"/>
                </a:solidFill>
                <a:latin typeface="Meiryo UI" panose="020B0604030504040204" pitchFamily="50" charset="-128"/>
                <a:ea typeface="Meiryo UI" panose="020B0604030504040204" pitchFamily="50" charset="-128"/>
              </a:rPr>
              <a:t>	</a:t>
            </a:r>
            <a:r>
              <a:rPr kumimoji="1" lang="ja-JP" altLang="en-US" sz="1050" dirty="0">
                <a:solidFill>
                  <a:srgbClr val="323232"/>
                </a:solidFill>
                <a:latin typeface="Meiryo UI" panose="020B0604030504040204" pitchFamily="50" charset="-128"/>
                <a:ea typeface="Meiryo UI" panose="020B0604030504040204" pitchFamily="50" charset="-128"/>
              </a:rPr>
              <a:t>深見 健史 氏</a:t>
            </a:r>
            <a:endParaRPr kumimoji="1" lang="en-US" altLang="ja-JP" sz="1050" dirty="0">
              <a:solidFill>
                <a:srgbClr val="323232"/>
              </a:solidFill>
              <a:latin typeface="Meiryo UI" panose="020B0604030504040204" pitchFamily="50" charset="-128"/>
              <a:ea typeface="Meiryo UI" panose="020B0604030504040204" pitchFamily="50" charset="-128"/>
            </a:endParaRPr>
          </a:p>
          <a:p>
            <a:pPr>
              <a:lnSpc>
                <a:spcPts val="1400"/>
              </a:lnSpc>
            </a:pPr>
            <a:r>
              <a:rPr kumimoji="1" lang="ja-JP" altLang="en-US" sz="1050" dirty="0">
                <a:solidFill>
                  <a:srgbClr val="323232"/>
                </a:solidFill>
                <a:latin typeface="Meiryo UI" panose="020B0604030504040204" pitchFamily="50" charset="-128"/>
                <a:ea typeface="Meiryo UI" panose="020B0604030504040204" pitchFamily="50" charset="-128"/>
              </a:rPr>
              <a:t>● 西日本旅客鉄道（株）地域まちづくり本部副本部長　</a:t>
            </a:r>
            <a:r>
              <a:rPr kumimoji="1" lang="en-US" altLang="ja-JP" sz="1050" dirty="0">
                <a:solidFill>
                  <a:srgbClr val="323232"/>
                </a:solidFill>
                <a:latin typeface="Meiryo UI" panose="020B0604030504040204" pitchFamily="50" charset="-128"/>
                <a:ea typeface="Meiryo UI" panose="020B0604030504040204" pitchFamily="50" charset="-128"/>
              </a:rPr>
              <a:t>	</a:t>
            </a:r>
            <a:r>
              <a:rPr kumimoji="1" lang="ja-JP" altLang="en-US" sz="1050" dirty="0">
                <a:solidFill>
                  <a:srgbClr val="323232"/>
                </a:solidFill>
                <a:latin typeface="Meiryo UI" panose="020B0604030504040204" pitchFamily="50" charset="-128"/>
                <a:ea typeface="Meiryo UI" panose="020B0604030504040204" pitchFamily="50" charset="-128"/>
              </a:rPr>
              <a:t>武市 信彦 氏</a:t>
            </a:r>
            <a:endParaRPr kumimoji="1" lang="en-US" altLang="ja-JP" sz="1050" dirty="0">
              <a:solidFill>
                <a:srgbClr val="323232"/>
              </a:solidFill>
              <a:latin typeface="Meiryo UI" panose="020B0604030504040204" pitchFamily="50" charset="-128"/>
              <a:ea typeface="Meiryo UI" panose="020B0604030504040204" pitchFamily="50" charset="-128"/>
            </a:endParaRPr>
          </a:p>
          <a:p>
            <a:pPr>
              <a:lnSpc>
                <a:spcPts val="1400"/>
              </a:lnSpc>
            </a:pPr>
            <a:r>
              <a:rPr kumimoji="1" lang="ja-JP" altLang="en-US" sz="1050" dirty="0">
                <a:solidFill>
                  <a:srgbClr val="323232"/>
                </a:solidFill>
                <a:latin typeface="Meiryo UI" panose="020B0604030504040204" pitchFamily="50" charset="-128"/>
                <a:ea typeface="Meiryo UI" panose="020B0604030504040204" pitchFamily="50" charset="-128"/>
              </a:rPr>
              <a:t>● 大阪府・大阪市　大阪都市計画局長</a:t>
            </a:r>
            <a:r>
              <a:rPr kumimoji="1" lang="en-US" altLang="ja-JP" sz="1050" dirty="0">
                <a:solidFill>
                  <a:srgbClr val="323232"/>
                </a:solidFill>
                <a:latin typeface="Meiryo UI" panose="020B0604030504040204" pitchFamily="50" charset="-128"/>
                <a:ea typeface="Meiryo UI" panose="020B0604030504040204" pitchFamily="50" charset="-128"/>
              </a:rPr>
              <a:t>			</a:t>
            </a:r>
            <a:r>
              <a:rPr kumimoji="1" lang="ja-JP" altLang="en-US" sz="1050" dirty="0">
                <a:solidFill>
                  <a:srgbClr val="323232"/>
                </a:solidFill>
                <a:latin typeface="Meiryo UI" panose="020B0604030504040204" pitchFamily="50" charset="-128"/>
                <a:ea typeface="Meiryo UI" panose="020B0604030504040204" pitchFamily="50" charset="-128"/>
              </a:rPr>
              <a:t>尾花 英次郎</a:t>
            </a:r>
            <a:endParaRPr kumimoji="1" lang="en-US" altLang="ja-JP" sz="1050" dirty="0">
              <a:solidFill>
                <a:srgbClr val="323232"/>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F46B4FF-D3F5-47E9-B223-94319AB4AF12}"/>
              </a:ext>
            </a:extLst>
          </p:cNvPr>
          <p:cNvSpPr txBox="1"/>
          <p:nvPr/>
        </p:nvSpPr>
        <p:spPr>
          <a:xfrm>
            <a:off x="1033448" y="3104768"/>
            <a:ext cx="607859" cy="261610"/>
          </a:xfrm>
          <a:prstGeom prst="rect">
            <a:avLst/>
          </a:prstGeom>
          <a:noFill/>
        </p:spPr>
        <p:txBody>
          <a:bodyPr wrap="none" rtlCol="0">
            <a:spAutoFit/>
          </a:bodyPr>
          <a:lstStyle/>
          <a:p>
            <a:r>
              <a:rPr kumimoji="1" lang="ja-JP" altLang="en-US" sz="1050" b="1" dirty="0">
                <a:solidFill>
                  <a:srgbClr val="323232"/>
                </a:solidFill>
                <a:latin typeface="Meiryo UI" panose="020B0604030504040204" pitchFamily="50" charset="-128"/>
                <a:ea typeface="Meiryo UI" panose="020B0604030504040204" pitchFamily="50" charset="-128"/>
              </a:rPr>
              <a:t>登壇者</a:t>
            </a:r>
          </a:p>
        </p:txBody>
      </p:sp>
      <p:sp>
        <p:nvSpPr>
          <p:cNvPr id="32" name="テキスト ボックス 31">
            <a:extLst>
              <a:ext uri="{FF2B5EF4-FFF2-40B4-BE49-F238E27FC236}">
                <a16:creationId xmlns:a16="http://schemas.microsoft.com/office/drawing/2014/main" id="{739BD3C6-FE86-4C14-AF51-932F3A05A640}"/>
              </a:ext>
            </a:extLst>
          </p:cNvPr>
          <p:cNvSpPr txBox="1"/>
          <p:nvPr/>
        </p:nvSpPr>
        <p:spPr>
          <a:xfrm>
            <a:off x="1021130" y="5985377"/>
            <a:ext cx="833873" cy="276999"/>
          </a:xfrm>
          <a:prstGeom prst="rect">
            <a:avLst/>
          </a:prstGeom>
          <a:noFill/>
        </p:spPr>
        <p:txBody>
          <a:bodyPr wrap="square" rtlCol="0">
            <a:spAutoFit/>
          </a:bodyPr>
          <a:lstStyle/>
          <a:p>
            <a:r>
              <a:rPr kumimoji="1" lang="ja-JP" altLang="en-US" sz="1200" b="1" dirty="0">
                <a:solidFill>
                  <a:srgbClr val="0070C0"/>
                </a:solidFill>
                <a:latin typeface="Meiryo UI" panose="020B0604030504040204" pitchFamily="50" charset="-128"/>
                <a:ea typeface="Meiryo UI" panose="020B0604030504040204" pitchFamily="50" charset="-128"/>
              </a:rPr>
              <a:t>その他</a:t>
            </a:r>
            <a:endParaRPr kumimoji="1" lang="en-US" altLang="ja-JP" sz="1200" b="1" dirty="0">
              <a:solidFill>
                <a:srgbClr val="0070C0"/>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D4A48D1-605A-4DAC-A88B-10EBB7928B30}"/>
              </a:ext>
            </a:extLst>
          </p:cNvPr>
          <p:cNvSpPr txBox="1"/>
          <p:nvPr/>
        </p:nvSpPr>
        <p:spPr>
          <a:xfrm>
            <a:off x="1106494" y="6223783"/>
            <a:ext cx="5385746" cy="630942"/>
          </a:xfrm>
          <a:prstGeom prst="rect">
            <a:avLst/>
          </a:prstGeom>
          <a:noFill/>
        </p:spPr>
        <p:txBody>
          <a:bodyPr wrap="squar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会場ホワイエにて “新大阪まちづくり、周年記念に関する展示” を実施</a:t>
            </a:r>
            <a:endParaRPr kumimoji="1" lang="en-US" altLang="ja-JP" sz="1100" dirty="0">
              <a:latin typeface="Meiryo UI" panose="020B0604030504040204" pitchFamily="50" charset="-128"/>
              <a:ea typeface="Meiryo UI" panose="020B0604030504040204" pitchFamily="50" charset="-128"/>
            </a:endParaRPr>
          </a:p>
          <a:p>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ja-JP" altLang="en-US" sz="1100" dirty="0">
                <a:solidFill>
                  <a:schemeClr val="bg2">
                    <a:lumMod val="25000"/>
                  </a:schemeClr>
                </a:solidFill>
                <a:latin typeface="Meiryo UI" panose="020B0604030504040204" pitchFamily="50" charset="-128"/>
                <a:ea typeface="Meiryo UI" panose="020B0604030504040204" pitchFamily="50" charset="-128"/>
              </a:rPr>
              <a:t>投票集計の間、大学生による将来像のプレゼン</a:t>
            </a:r>
            <a:r>
              <a:rPr kumimoji="1" lang="en-US" altLang="ja-JP" sz="11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100" dirty="0">
                <a:solidFill>
                  <a:schemeClr val="bg2">
                    <a:lumMod val="25000"/>
                  </a:schemeClr>
                </a:solidFill>
                <a:latin typeface="Meiryo UI" panose="020B0604030504040204" pitchFamily="50" charset="-128"/>
                <a:ea typeface="Meiryo UI" panose="020B0604030504040204" pitchFamily="50" charset="-128"/>
              </a:rPr>
              <a:t>新大阪駅南口エリアまちづくり協議会による</a:t>
            </a:r>
            <a:endParaRPr kumimoji="1" lang="en-US" altLang="ja-JP" sz="1100" dirty="0">
              <a:solidFill>
                <a:schemeClr val="bg2">
                  <a:lumMod val="25000"/>
                </a:schemeClr>
              </a:solidFill>
              <a:latin typeface="Meiryo UI" panose="020B0604030504040204" pitchFamily="50" charset="-128"/>
              <a:ea typeface="Meiryo UI" panose="020B0604030504040204" pitchFamily="50" charset="-128"/>
            </a:endParaRPr>
          </a:p>
          <a:p>
            <a:r>
              <a:rPr kumimoji="1" lang="en-US" altLang="ja-JP" sz="1100" dirty="0">
                <a:solidFill>
                  <a:schemeClr val="bg2">
                    <a:lumMod val="25000"/>
                  </a:schemeClr>
                </a:solidFill>
                <a:latin typeface="Meiryo UI" panose="020B0604030504040204" pitchFamily="50" charset="-128"/>
                <a:ea typeface="Meiryo UI" panose="020B0604030504040204" pitchFamily="50" charset="-128"/>
              </a:rPr>
              <a:t>   </a:t>
            </a:r>
            <a:r>
              <a:rPr kumimoji="1" lang="ja-JP" altLang="en-US" sz="1100" dirty="0">
                <a:solidFill>
                  <a:schemeClr val="bg2">
                    <a:lumMod val="25000"/>
                  </a:schemeClr>
                </a:solidFill>
                <a:latin typeface="Meiryo UI" panose="020B0604030504040204" pitchFamily="50" charset="-128"/>
                <a:ea typeface="Meiryo UI" panose="020B0604030504040204" pitchFamily="50" charset="-128"/>
              </a:rPr>
              <a:t>取組紹介</a:t>
            </a:r>
            <a:endParaRPr kumimoji="1" lang="en-US" altLang="ja-JP" sz="1200" dirty="0">
              <a:solidFill>
                <a:schemeClr val="bg2">
                  <a:lumMod val="25000"/>
                </a:schemeClr>
              </a:solidFill>
              <a:latin typeface="Meiryo UI" panose="020B0604030504040204" pitchFamily="50" charset="-128"/>
              <a:ea typeface="Meiryo UI" panose="020B0604030504040204" pitchFamily="50" charset="-128"/>
            </a:endParaRPr>
          </a:p>
        </p:txBody>
      </p:sp>
      <p:cxnSp>
        <p:nvCxnSpPr>
          <p:cNvPr id="39" name="直線コネクタ 38">
            <a:extLst>
              <a:ext uri="{FF2B5EF4-FFF2-40B4-BE49-F238E27FC236}">
                <a16:creationId xmlns:a16="http://schemas.microsoft.com/office/drawing/2014/main" id="{C470F58F-96F7-48DC-9C4D-7544B05D466C}"/>
              </a:ext>
            </a:extLst>
          </p:cNvPr>
          <p:cNvCxnSpPr>
            <a:cxnSpLocks/>
          </p:cNvCxnSpPr>
          <p:nvPr/>
        </p:nvCxnSpPr>
        <p:spPr>
          <a:xfrm>
            <a:off x="1033448" y="5022392"/>
            <a:ext cx="5248082" cy="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B3B124F-384C-472B-8876-C56582AECE8F}"/>
              </a:ext>
            </a:extLst>
          </p:cNvPr>
          <p:cNvCxnSpPr>
            <a:cxnSpLocks/>
          </p:cNvCxnSpPr>
          <p:nvPr/>
        </p:nvCxnSpPr>
        <p:spPr>
          <a:xfrm>
            <a:off x="1038988" y="5930165"/>
            <a:ext cx="5248082" cy="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4C7E3886-7CA3-45D2-85E7-4A27FC2CE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903" y="1330601"/>
            <a:ext cx="2369587" cy="1777190"/>
          </a:xfrm>
          <a:prstGeom prst="rect">
            <a:avLst/>
          </a:prstGeom>
        </p:spPr>
      </p:pic>
      <p:pic>
        <p:nvPicPr>
          <p:cNvPr id="41" name="図 40">
            <a:extLst>
              <a:ext uri="{FF2B5EF4-FFF2-40B4-BE49-F238E27FC236}">
                <a16:creationId xmlns:a16="http://schemas.microsoft.com/office/drawing/2014/main" id="{9975FDEB-40E6-4D04-B94A-185186A0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904" y="3151441"/>
            <a:ext cx="2369586" cy="1777189"/>
          </a:xfrm>
          <a:prstGeom prst="rect">
            <a:avLst/>
          </a:prstGeom>
        </p:spPr>
      </p:pic>
      <p:pic>
        <p:nvPicPr>
          <p:cNvPr id="36" name="図 35">
            <a:extLst>
              <a:ext uri="{FF2B5EF4-FFF2-40B4-BE49-F238E27FC236}">
                <a16:creationId xmlns:a16="http://schemas.microsoft.com/office/drawing/2014/main" id="{B727E2E6-30D6-4C34-B501-D2BA18751EE3}"/>
              </a:ext>
            </a:extLst>
          </p:cNvPr>
          <p:cNvPicPr>
            <a:picLocks noChangeAspect="1"/>
          </p:cNvPicPr>
          <p:nvPr/>
        </p:nvPicPr>
        <p:blipFill>
          <a:blip r:embed="rId4"/>
          <a:stretch>
            <a:fillRect/>
          </a:stretch>
        </p:blipFill>
        <p:spPr>
          <a:xfrm>
            <a:off x="6503903" y="4985791"/>
            <a:ext cx="2369586" cy="1777189"/>
          </a:xfrm>
          <a:prstGeom prst="rect">
            <a:avLst/>
          </a:prstGeom>
        </p:spPr>
      </p:pic>
      <p:sp>
        <p:nvSpPr>
          <p:cNvPr id="3" name="スライド番号プレースホルダー 2">
            <a:extLst>
              <a:ext uri="{FF2B5EF4-FFF2-40B4-BE49-F238E27FC236}">
                <a16:creationId xmlns:a16="http://schemas.microsoft.com/office/drawing/2014/main" id="{B629508B-C3E2-4188-BA6E-F76AE31199F9}"/>
              </a:ext>
            </a:extLst>
          </p:cNvPr>
          <p:cNvSpPr>
            <a:spLocks noGrp="1"/>
          </p:cNvSpPr>
          <p:nvPr>
            <p:ph type="sldNum" sz="quarter" idx="12"/>
          </p:nvPr>
        </p:nvSpPr>
        <p:spPr>
          <a:xfrm>
            <a:off x="7051738" y="6390730"/>
            <a:ext cx="2057400" cy="365125"/>
          </a:xfrm>
        </p:spPr>
        <p:txBody>
          <a:bodyPr/>
          <a:lstStyle/>
          <a:p>
            <a:fld id="{4FDC1A15-BC8E-458C-9756-EDB9825B205C}" type="slidenum">
              <a:rPr kumimoji="1" lang="ja-JP" altLang="en-US" smtClean="0"/>
              <a:t>3</a:t>
            </a:fld>
            <a:endParaRPr kumimoji="1" lang="ja-JP" altLang="en-US"/>
          </a:p>
        </p:txBody>
      </p:sp>
    </p:spTree>
    <p:extLst>
      <p:ext uri="{BB962C8B-B14F-4D97-AF65-F5344CB8AC3E}">
        <p14:creationId xmlns:p14="http://schemas.microsoft.com/office/powerpoint/2010/main" val="74370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2">
            <a:extLst>
              <a:ext uri="{FF2B5EF4-FFF2-40B4-BE49-F238E27FC236}">
                <a16:creationId xmlns:a16="http://schemas.microsoft.com/office/drawing/2014/main" id="{40775585-C7BF-4C8E-ABAB-418AC4D74C34}"/>
              </a:ext>
            </a:extLst>
          </p:cNvPr>
          <p:cNvGraphicFramePr>
            <a:graphicFrameLocks noGrp="1"/>
          </p:cNvGraphicFramePr>
          <p:nvPr>
            <p:extLst>
              <p:ext uri="{D42A27DB-BD31-4B8C-83A1-F6EECF244321}">
                <p14:modId xmlns:p14="http://schemas.microsoft.com/office/powerpoint/2010/main" val="2709221061"/>
              </p:ext>
            </p:extLst>
          </p:nvPr>
        </p:nvGraphicFramePr>
        <p:xfrm>
          <a:off x="176970" y="2241450"/>
          <a:ext cx="8673657" cy="3055968"/>
        </p:xfrm>
        <a:graphic>
          <a:graphicData uri="http://schemas.openxmlformats.org/drawingml/2006/table">
            <a:tbl>
              <a:tblPr firstRow="1" bandRow="1">
                <a:tableStyleId>{5C22544A-7EE6-4342-B048-85BDC9FD1C3A}</a:tableStyleId>
              </a:tblPr>
              <a:tblGrid>
                <a:gridCol w="1088413">
                  <a:extLst>
                    <a:ext uri="{9D8B030D-6E8A-4147-A177-3AD203B41FA5}">
                      <a16:colId xmlns:a16="http://schemas.microsoft.com/office/drawing/2014/main" val="874910445"/>
                    </a:ext>
                  </a:extLst>
                </a:gridCol>
                <a:gridCol w="948156">
                  <a:extLst>
                    <a:ext uri="{9D8B030D-6E8A-4147-A177-3AD203B41FA5}">
                      <a16:colId xmlns:a16="http://schemas.microsoft.com/office/drawing/2014/main" val="2860674391"/>
                    </a:ext>
                  </a:extLst>
                </a:gridCol>
                <a:gridCol w="948155">
                  <a:extLst>
                    <a:ext uri="{9D8B030D-6E8A-4147-A177-3AD203B41FA5}">
                      <a16:colId xmlns:a16="http://schemas.microsoft.com/office/drawing/2014/main" val="1000286324"/>
                    </a:ext>
                  </a:extLst>
                </a:gridCol>
                <a:gridCol w="948156">
                  <a:extLst>
                    <a:ext uri="{9D8B030D-6E8A-4147-A177-3AD203B41FA5}">
                      <a16:colId xmlns:a16="http://schemas.microsoft.com/office/drawing/2014/main" val="1214870349"/>
                    </a:ext>
                  </a:extLst>
                </a:gridCol>
                <a:gridCol w="948156">
                  <a:extLst>
                    <a:ext uri="{9D8B030D-6E8A-4147-A177-3AD203B41FA5}">
                      <a16:colId xmlns:a16="http://schemas.microsoft.com/office/drawing/2014/main" val="1194938908"/>
                    </a:ext>
                  </a:extLst>
                </a:gridCol>
                <a:gridCol w="948155">
                  <a:extLst>
                    <a:ext uri="{9D8B030D-6E8A-4147-A177-3AD203B41FA5}">
                      <a16:colId xmlns:a16="http://schemas.microsoft.com/office/drawing/2014/main" val="873649168"/>
                    </a:ext>
                  </a:extLst>
                </a:gridCol>
                <a:gridCol w="948155">
                  <a:extLst>
                    <a:ext uri="{9D8B030D-6E8A-4147-A177-3AD203B41FA5}">
                      <a16:colId xmlns:a16="http://schemas.microsoft.com/office/drawing/2014/main" val="3502635127"/>
                    </a:ext>
                  </a:extLst>
                </a:gridCol>
                <a:gridCol w="948155">
                  <a:extLst>
                    <a:ext uri="{9D8B030D-6E8A-4147-A177-3AD203B41FA5}">
                      <a16:colId xmlns:a16="http://schemas.microsoft.com/office/drawing/2014/main" val="2542291472"/>
                    </a:ext>
                  </a:extLst>
                </a:gridCol>
                <a:gridCol w="948156">
                  <a:extLst>
                    <a:ext uri="{9D8B030D-6E8A-4147-A177-3AD203B41FA5}">
                      <a16:colId xmlns:a16="http://schemas.microsoft.com/office/drawing/2014/main" val="2658171732"/>
                    </a:ext>
                  </a:extLst>
                </a:gridCol>
              </a:tblGrid>
              <a:tr h="379224">
                <a:tc>
                  <a:txBody>
                    <a:bodyPr/>
                    <a:lstStyle/>
                    <a:p>
                      <a:pPr algn="ct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時期</a:t>
                      </a:r>
                    </a:p>
                  </a:txBody>
                  <a:tcPr anchor="ctr">
                    <a:lnR w="19050" cap="flat" cmpd="sng" algn="ctr">
                      <a:solidFill>
                        <a:schemeClr val="accent1">
                          <a:lumMod val="60000"/>
                          <a:lumOff val="40000"/>
                        </a:schemeClr>
                      </a:solidFill>
                      <a:prstDash val="solid"/>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gridSpan="2">
                  <a:txBody>
                    <a:bodyPr/>
                    <a:lstStyle/>
                    <a:p>
                      <a:pPr algn="ctr"/>
                      <a:r>
                        <a:rPr kumimoji="1" lang="ja-JP" altLang="en-US" sz="1200" b="1" dirty="0">
                          <a:solidFill>
                            <a:schemeClr val="accent1"/>
                          </a:solidFill>
                          <a:latin typeface="Meiryo UI" panose="020B0604030504040204" pitchFamily="50" charset="-128"/>
                          <a:ea typeface="Meiryo UI" panose="020B0604030504040204" pitchFamily="50" charset="-128"/>
                        </a:rPr>
                        <a:t>４月～６月</a:t>
                      </a:r>
                    </a:p>
                  </a:txBody>
                  <a:tcPr anchor="ctr">
                    <a:lnL w="1905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hMerge="1">
                  <a:txBody>
                    <a:bodyPr/>
                    <a:lstStyle/>
                    <a:p>
                      <a:pPr algn="ctr"/>
                      <a:endParaRPr kumimoji="1" lang="ja-JP" altLang="en-US" sz="1200" b="1" dirty="0">
                        <a:solidFill>
                          <a:schemeClr val="accent1"/>
                        </a:solidFill>
                        <a:latin typeface="Meiryo UI" panose="020B0604030504040204" pitchFamily="50" charset="-128"/>
                        <a:ea typeface="Meiryo UI" panose="020B0604030504040204" pitchFamily="50" charset="-128"/>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gridSpan="2">
                  <a:txBody>
                    <a:bodyPr/>
                    <a:lstStyle/>
                    <a:p>
                      <a:pPr algn="ctr"/>
                      <a:r>
                        <a:rPr kumimoji="1" lang="ja-JP" altLang="en-US" sz="1200" b="1" dirty="0">
                          <a:solidFill>
                            <a:schemeClr val="accent1"/>
                          </a:solidFill>
                          <a:latin typeface="Meiryo UI" panose="020B0604030504040204" pitchFamily="50" charset="-128"/>
                          <a:ea typeface="Meiryo UI" panose="020B0604030504040204" pitchFamily="50" charset="-128"/>
                        </a:rPr>
                        <a:t>７月～９月</a:t>
                      </a: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hMerge="1">
                  <a:txBody>
                    <a:bodyPr/>
                    <a:lstStyle/>
                    <a:p>
                      <a:pPr algn="ctr"/>
                      <a:endParaRPr kumimoji="1" lang="ja-JP" altLang="en-US" sz="1200" b="1" dirty="0">
                        <a:solidFill>
                          <a:schemeClr val="accent1"/>
                        </a:solidFill>
                        <a:latin typeface="Meiryo UI" panose="020B0604030504040204" pitchFamily="50" charset="-128"/>
                        <a:ea typeface="Meiryo UI" panose="020B0604030504040204" pitchFamily="50" charset="-128"/>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gridSpan="2">
                  <a:txBody>
                    <a:bodyPr/>
                    <a:lstStyle/>
                    <a:p>
                      <a:pPr algn="ctr"/>
                      <a:r>
                        <a:rPr kumimoji="1" lang="en-US" altLang="ja-JP" sz="1200" b="1" dirty="0">
                          <a:solidFill>
                            <a:schemeClr val="accent1"/>
                          </a:solidFill>
                          <a:latin typeface="Meiryo UI" panose="020B0604030504040204" pitchFamily="50" charset="-128"/>
                          <a:ea typeface="Meiryo UI" panose="020B0604030504040204" pitchFamily="50" charset="-128"/>
                        </a:rPr>
                        <a:t>10</a:t>
                      </a:r>
                      <a:r>
                        <a:rPr kumimoji="1" lang="ja-JP" altLang="en-US" sz="1200" b="1" dirty="0">
                          <a:solidFill>
                            <a:schemeClr val="accent1"/>
                          </a:solidFill>
                          <a:latin typeface="Meiryo UI" panose="020B0604030504040204" pitchFamily="50" charset="-128"/>
                          <a:ea typeface="Meiryo UI" panose="020B0604030504040204" pitchFamily="50" charset="-128"/>
                        </a:rPr>
                        <a:t>月～</a:t>
                      </a:r>
                      <a:r>
                        <a:rPr kumimoji="1" lang="en-US" altLang="ja-JP" sz="1200" b="1" dirty="0">
                          <a:solidFill>
                            <a:schemeClr val="accent1"/>
                          </a:solidFill>
                          <a:latin typeface="Meiryo UI" panose="020B0604030504040204" pitchFamily="50" charset="-128"/>
                          <a:ea typeface="Meiryo UI" panose="020B0604030504040204" pitchFamily="50" charset="-128"/>
                        </a:rPr>
                        <a:t>12</a:t>
                      </a:r>
                      <a:r>
                        <a:rPr kumimoji="1" lang="ja-JP" altLang="en-US" sz="1200" b="1" dirty="0">
                          <a:solidFill>
                            <a:schemeClr val="accent1"/>
                          </a:solidFill>
                          <a:latin typeface="Meiryo UI" panose="020B0604030504040204" pitchFamily="50" charset="-128"/>
                          <a:ea typeface="Meiryo UI" panose="020B0604030504040204" pitchFamily="50" charset="-128"/>
                        </a:rPr>
                        <a:t>月</a:t>
                      </a:r>
                      <a:endParaRPr kumimoji="1" lang="en-US" altLang="ja-JP" sz="1200" b="1" dirty="0">
                        <a:solidFill>
                          <a:schemeClr val="accent1"/>
                        </a:solidFill>
                        <a:latin typeface="Meiryo UI" panose="020B0604030504040204" pitchFamily="50" charset="-128"/>
                        <a:ea typeface="Meiryo UI" panose="020B0604030504040204" pitchFamily="50" charset="-128"/>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hMerge="1">
                  <a:txBody>
                    <a:bodyPr/>
                    <a:lstStyle/>
                    <a:p>
                      <a:pPr algn="ctr"/>
                      <a:endParaRPr kumimoji="1" lang="en-US" altLang="ja-JP" sz="1200" b="1" dirty="0">
                        <a:solidFill>
                          <a:schemeClr val="accent1"/>
                        </a:solidFill>
                        <a:latin typeface="Meiryo UI" panose="020B0604030504040204" pitchFamily="50" charset="-128"/>
                        <a:ea typeface="Meiryo UI" panose="020B0604030504040204" pitchFamily="50" charset="-128"/>
                      </a:endParaRPr>
                    </a:p>
                  </a:txBody>
                  <a:tcPr anchor="ct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B w="19050" cap="flat" cmpd="sng" algn="ctr">
                      <a:solidFill>
                        <a:schemeClr val="accent1">
                          <a:lumMod val="60000"/>
                          <a:lumOff val="40000"/>
                        </a:schemeClr>
                      </a:solidFill>
                      <a:prstDash val="solid"/>
                      <a:round/>
                      <a:headEnd type="none" w="med" len="med"/>
                      <a:tailEnd type="none" w="med" len="med"/>
                    </a:lnB>
                    <a:noFill/>
                  </a:tcPr>
                </a:tc>
                <a:tc gridSpan="2">
                  <a:txBody>
                    <a:bodyPr/>
                    <a:lstStyle/>
                    <a:p>
                      <a:pPr algn="ctr"/>
                      <a:r>
                        <a:rPr kumimoji="1" lang="ja-JP" altLang="en-US" sz="1200" b="1" dirty="0">
                          <a:solidFill>
                            <a:schemeClr val="accent1"/>
                          </a:solidFill>
                          <a:latin typeface="Meiryo UI" panose="020B0604030504040204" pitchFamily="50" charset="-128"/>
                          <a:ea typeface="Meiryo UI" panose="020B0604030504040204" pitchFamily="50" charset="-128"/>
                        </a:rPr>
                        <a:t>１月～３月</a:t>
                      </a:r>
                      <a:endParaRPr kumimoji="1" lang="en-US" altLang="ja-JP" sz="1200" b="1" dirty="0">
                        <a:solidFill>
                          <a:schemeClr val="accent1"/>
                        </a:solidFill>
                        <a:latin typeface="Meiryo UI" panose="020B0604030504040204" pitchFamily="50" charset="-128"/>
                        <a:ea typeface="Meiryo UI" panose="020B0604030504040204" pitchFamily="50" charset="-128"/>
                      </a:endParaRPr>
                    </a:p>
                  </a:txBody>
                  <a:tcPr anchor="ctr">
                    <a:lnL w="12700" cap="flat" cmpd="sng" algn="ctr">
                      <a:solidFill>
                        <a:schemeClr val="accent1">
                          <a:lumMod val="40000"/>
                          <a:lumOff val="60000"/>
                        </a:schemeClr>
                      </a:solidFill>
                      <a:prstDash val="sysDash"/>
                      <a:round/>
                      <a:headEnd type="none" w="med" len="med"/>
                      <a:tailEnd type="none" w="med" len="med"/>
                    </a:lnL>
                    <a:lnB w="19050" cap="flat" cmpd="sng" algn="ctr">
                      <a:solidFill>
                        <a:schemeClr val="accent1">
                          <a:lumMod val="60000"/>
                          <a:lumOff val="40000"/>
                        </a:schemeClr>
                      </a:solidFill>
                      <a:prstDash val="solid"/>
                      <a:round/>
                      <a:headEnd type="none" w="med" len="med"/>
                      <a:tailEnd type="none" w="med" len="med"/>
                    </a:lnB>
                    <a:noFill/>
                  </a:tcPr>
                </a:tc>
                <a:tc hMerge="1">
                  <a:txBody>
                    <a:bodyPr/>
                    <a:lstStyle/>
                    <a:p>
                      <a:pPr algn="ctr"/>
                      <a:endParaRPr kumimoji="1" lang="ja-JP" altLang="en-US" sz="1200" b="1" dirty="0">
                        <a:solidFill>
                          <a:schemeClr val="accent1"/>
                        </a:solidFill>
                        <a:latin typeface="Meiryo UI" panose="020B0604030504040204" pitchFamily="50" charset="-128"/>
                        <a:ea typeface="Meiryo UI" panose="020B0604030504040204" pitchFamily="50" charset="-128"/>
                      </a:endParaRPr>
                    </a:p>
                  </a:txBody>
                  <a:tcPr anchor="ctr">
                    <a:lnL w="12700" cap="flat" cmpd="sng" algn="ctr">
                      <a:solidFill>
                        <a:schemeClr val="accent1">
                          <a:lumMod val="40000"/>
                          <a:lumOff val="60000"/>
                        </a:schemeClr>
                      </a:solidFill>
                      <a:prstDash val="sysDash"/>
                      <a:round/>
                      <a:headEnd type="none" w="med" len="med"/>
                      <a:tailEnd type="none" w="med" len="med"/>
                    </a:lnL>
                    <a:lnB w="190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16069404"/>
                  </a:ext>
                </a:extLst>
              </a:tr>
              <a:tr h="518787">
                <a:tc>
                  <a:txBody>
                    <a:bodyPr/>
                    <a:lstStyle/>
                    <a:p>
                      <a:pPr algn="ct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大阪・関西</a:t>
                      </a:r>
                      <a:endParaRPr kumimoji="1" lang="en-US" altLang="ja-JP" sz="1200" b="1" dirty="0">
                        <a:solidFill>
                          <a:schemeClr val="accent1">
                            <a:lumMod val="75000"/>
                          </a:schemeClr>
                        </a:solidFill>
                        <a:latin typeface="Meiryo UI" panose="020B0604030504040204" pitchFamily="50" charset="-128"/>
                        <a:ea typeface="Meiryo UI" panose="020B0604030504040204" pitchFamily="50" charset="-128"/>
                      </a:endParaRPr>
                    </a:p>
                    <a:p>
                      <a:pPr algn="ct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万博</a:t>
                      </a:r>
                    </a:p>
                  </a:txBody>
                  <a:tcPr anchor="ctr">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905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74149356"/>
                  </a:ext>
                </a:extLst>
              </a:tr>
              <a:tr h="2157957">
                <a:tc>
                  <a:txBody>
                    <a:bodyPr/>
                    <a:lstStyle/>
                    <a:p>
                      <a:pPr algn="ct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取組内容</a:t>
                      </a:r>
                    </a:p>
                  </a:txBody>
                  <a:tcPr anchor="ctr">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905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R w="12700" cap="flat" cmpd="sng" algn="ctr">
                      <a:solidFill>
                        <a:schemeClr val="accent1">
                          <a:lumMod val="40000"/>
                          <a:lumOff val="60000"/>
                        </a:schemeClr>
                      </a:solidFill>
                      <a:prstDash val="sysDash"/>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accent1">
                          <a:lumMod val="40000"/>
                          <a:lumOff val="60000"/>
                        </a:schemeClr>
                      </a:solidFill>
                      <a:prstDash val="sysDash"/>
                      <a:round/>
                      <a:headEnd type="none" w="med" len="med"/>
                      <a:tailEnd type="none" w="med" len="med"/>
                    </a:lnL>
                    <a:lnT w="19050" cap="flat" cmpd="sng" algn="ctr">
                      <a:solidFill>
                        <a:schemeClr val="accent1">
                          <a:lumMod val="60000"/>
                          <a:lumOff val="40000"/>
                        </a:schemeClr>
                      </a:solidFill>
                      <a:prstDash val="solid"/>
                      <a:round/>
                      <a:headEnd type="none" w="med" len="med"/>
                      <a:tailEnd type="none" w="med" len="med"/>
                    </a:lnT>
                    <a:noFill/>
                  </a:tcPr>
                </a:tc>
                <a:extLst>
                  <a:ext uri="{0D108BD9-81ED-4DB2-BD59-A6C34878D82A}">
                    <a16:rowId xmlns:a16="http://schemas.microsoft.com/office/drawing/2014/main" val="1806571842"/>
                  </a:ext>
                </a:extLst>
              </a:tr>
            </a:tbl>
          </a:graphicData>
        </a:graphic>
      </p:graphicFrame>
      <p:sp>
        <p:nvSpPr>
          <p:cNvPr id="23" name="矢印: 五方向 22">
            <a:extLst>
              <a:ext uri="{FF2B5EF4-FFF2-40B4-BE49-F238E27FC236}">
                <a16:creationId xmlns:a16="http://schemas.microsoft.com/office/drawing/2014/main" id="{703CD539-9492-4A46-ABD3-F68DB4445818}"/>
              </a:ext>
            </a:extLst>
          </p:cNvPr>
          <p:cNvSpPr/>
          <p:nvPr/>
        </p:nvSpPr>
        <p:spPr>
          <a:xfrm>
            <a:off x="1307079" y="3647364"/>
            <a:ext cx="7543548" cy="323166"/>
          </a:xfrm>
          <a:prstGeom prst="homePlate">
            <a:avLst>
              <a:gd name="adj" fmla="val 20163"/>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　　周知</a:t>
            </a:r>
            <a:endParaRPr kumimoji="1" lang="en-US" altLang="ja-JP" sz="1200" b="1" dirty="0">
              <a:solidFill>
                <a:schemeClr val="accent1">
                  <a:lumMod val="75000"/>
                </a:schemeClr>
              </a:solidFill>
              <a:latin typeface="Meiryo UI" panose="020B0604030504040204" pitchFamily="50" charset="-128"/>
              <a:ea typeface="Meiryo UI" panose="020B0604030504040204" pitchFamily="50" charset="-128"/>
            </a:endParaRPr>
          </a:p>
        </p:txBody>
      </p:sp>
      <p:cxnSp>
        <p:nvCxnSpPr>
          <p:cNvPr id="46" name="直線矢印コネクタ 45">
            <a:extLst>
              <a:ext uri="{FF2B5EF4-FFF2-40B4-BE49-F238E27FC236}">
                <a16:creationId xmlns:a16="http://schemas.microsoft.com/office/drawing/2014/main" id="{A6F5F264-D727-4CB8-9C84-0AA789FA5621}"/>
              </a:ext>
            </a:extLst>
          </p:cNvPr>
          <p:cNvCxnSpPr>
            <a:cxnSpLocks/>
          </p:cNvCxnSpPr>
          <p:nvPr/>
        </p:nvCxnSpPr>
        <p:spPr>
          <a:xfrm>
            <a:off x="2817568" y="2882049"/>
            <a:ext cx="0" cy="893713"/>
          </a:xfrm>
          <a:prstGeom prst="straightConnector1">
            <a:avLst/>
          </a:prstGeom>
          <a:ln w="28575">
            <a:solidFill>
              <a:srgbClr val="FF6600"/>
            </a:solidFill>
            <a:prstDash val="sysDot"/>
            <a:headEnd type="oval" w="med" len="med"/>
            <a:tailEnd type="triangle" w="med" len="med"/>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818A9D16-7C63-4A9F-A706-4C2346C959BC}"/>
              </a:ext>
            </a:extLst>
          </p:cNvPr>
          <p:cNvCxnSpPr>
            <a:cxnSpLocks/>
          </p:cNvCxnSpPr>
          <p:nvPr/>
        </p:nvCxnSpPr>
        <p:spPr>
          <a:xfrm>
            <a:off x="4116091" y="2882049"/>
            <a:ext cx="0" cy="893713"/>
          </a:xfrm>
          <a:prstGeom prst="straightConnector1">
            <a:avLst/>
          </a:prstGeom>
          <a:ln w="28575">
            <a:solidFill>
              <a:srgbClr val="FF6600"/>
            </a:solidFill>
            <a:prstDash val="sysDot"/>
            <a:headEnd type="oval" w="med" len="med"/>
            <a:tailEnd type="triangle" w="med" len="med"/>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36231CAB-0D90-4CA4-AF27-9754B0294429}"/>
              </a:ext>
            </a:extLst>
          </p:cNvPr>
          <p:cNvCxnSpPr>
            <a:cxnSpLocks/>
          </p:cNvCxnSpPr>
          <p:nvPr/>
        </p:nvCxnSpPr>
        <p:spPr>
          <a:xfrm>
            <a:off x="5480812" y="2911583"/>
            <a:ext cx="0" cy="893713"/>
          </a:xfrm>
          <a:prstGeom prst="straightConnector1">
            <a:avLst/>
          </a:prstGeom>
          <a:ln w="28575">
            <a:solidFill>
              <a:srgbClr val="FF6600"/>
            </a:solidFill>
            <a:prstDash val="sysDot"/>
            <a:headEnd type="oval" w="med" len="med"/>
            <a:tailEnd type="triangle" w="med" len="med"/>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DE8F6E1-6D53-4041-BF84-0A11A3F768A8}"/>
              </a:ext>
            </a:extLst>
          </p:cNvPr>
          <p:cNvSpPr txBox="1"/>
          <p:nvPr/>
        </p:nvSpPr>
        <p:spPr>
          <a:xfrm>
            <a:off x="110612" y="425887"/>
            <a:ext cx="374173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a:t>
            </a:r>
            <a:r>
              <a:rPr kumimoji="1" lang="ja-JP" altLang="en-US" sz="1600" b="1" dirty="0">
                <a:latin typeface="Meiryo UI" panose="020B0604030504040204" pitchFamily="50" charset="-128"/>
                <a:ea typeface="Meiryo UI" panose="020B0604030504040204" pitchFamily="50" charset="-128"/>
              </a:rPr>
              <a:t>令和７年度の方向性・スケジュール</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46619CCB-DC46-4569-84D8-2A18C9777EA9}"/>
              </a:ext>
            </a:extLst>
          </p:cNvPr>
          <p:cNvSpPr txBox="1"/>
          <p:nvPr/>
        </p:nvSpPr>
        <p:spPr>
          <a:xfrm>
            <a:off x="223331" y="1290436"/>
            <a:ext cx="8810179" cy="523220"/>
          </a:xfrm>
          <a:prstGeom prst="rect">
            <a:avLst/>
          </a:prstGeom>
          <a:noFill/>
        </p:spPr>
        <p:txBody>
          <a:bodyPr wrap="square" rtlCol="0">
            <a:spAutoFit/>
          </a:bodyPr>
          <a:lstStyle/>
          <a:p>
            <a:pPr marL="182563" indent="-182563"/>
            <a:r>
              <a:rPr kumimoji="1" lang="ja-JP" altLang="en-US" sz="1400" dirty="0">
                <a:latin typeface="Meiryo UI" panose="020B0604030504040204" pitchFamily="50" charset="-128"/>
                <a:ea typeface="Meiryo UI" panose="020B0604030504040204" pitchFamily="50" charset="-128"/>
              </a:rPr>
              <a:t>・　特に、</a:t>
            </a:r>
            <a:r>
              <a:rPr kumimoji="1" lang="ja-JP" altLang="en-US" sz="1400" b="1" u="sng" dirty="0">
                <a:latin typeface="Meiryo UI" panose="020B0604030504040204" pitchFamily="50" charset="-128"/>
                <a:ea typeface="Meiryo UI" panose="020B0604030504040204" pitchFamily="50" charset="-128"/>
              </a:rPr>
              <a:t>万博のピーク予想（６月、８月、</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月）に合わせた広報展開を実施し、キャッチフレーズやまちづくり方針等を活用しながら新大阪まちづくりの取組状況を広く発信</a:t>
            </a:r>
            <a:endParaRPr kumimoji="1" lang="en-US" altLang="ja-JP" sz="14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F70A6F3D-DC0E-4C36-93A7-3726DA6C73CB}"/>
              </a:ext>
            </a:extLst>
          </p:cNvPr>
          <p:cNvSpPr/>
          <p:nvPr/>
        </p:nvSpPr>
        <p:spPr>
          <a:xfrm>
            <a:off x="1297944" y="2698481"/>
            <a:ext cx="4452067" cy="309535"/>
          </a:xfrm>
          <a:prstGeom prst="homePlate">
            <a:avLst>
              <a:gd name="adj" fmla="val 2016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Meiryo UI" panose="020B0604030504040204" pitchFamily="50" charset="-128"/>
                <a:ea typeface="Meiryo UI" panose="020B0604030504040204" pitchFamily="50" charset="-128"/>
              </a:rPr>
              <a:t>　　開催期間</a:t>
            </a:r>
          </a:p>
        </p:txBody>
      </p:sp>
      <p:grpSp>
        <p:nvGrpSpPr>
          <p:cNvPr id="13" name="グループ化 12">
            <a:extLst>
              <a:ext uri="{FF2B5EF4-FFF2-40B4-BE49-F238E27FC236}">
                <a16:creationId xmlns:a16="http://schemas.microsoft.com/office/drawing/2014/main" id="{4A66C968-B43E-49AF-8DB6-EAC881EAB4A6}"/>
              </a:ext>
            </a:extLst>
          </p:cNvPr>
          <p:cNvGrpSpPr/>
          <p:nvPr/>
        </p:nvGrpSpPr>
        <p:grpSpPr>
          <a:xfrm>
            <a:off x="5216921" y="2648125"/>
            <a:ext cx="533090" cy="413506"/>
            <a:chOff x="2195671" y="2582373"/>
            <a:chExt cx="533090" cy="413506"/>
          </a:xfrm>
        </p:grpSpPr>
        <p:sp>
          <p:nvSpPr>
            <p:cNvPr id="14" name="星: 5 pt 13">
              <a:extLst>
                <a:ext uri="{FF2B5EF4-FFF2-40B4-BE49-F238E27FC236}">
                  <a16:creationId xmlns:a16="http://schemas.microsoft.com/office/drawing/2014/main" id="{5E79D646-B626-43E2-B7D8-A37467717D0A}"/>
                </a:ext>
              </a:extLst>
            </p:cNvPr>
            <p:cNvSpPr/>
            <p:nvPr/>
          </p:nvSpPr>
          <p:spPr>
            <a:xfrm>
              <a:off x="2233912" y="2582373"/>
              <a:ext cx="440133" cy="391360"/>
            </a:xfrm>
            <a:prstGeom prst="star5">
              <a:avLst>
                <a:gd name="adj" fmla="val 28291"/>
                <a:gd name="hf" fmla="val 105146"/>
                <a:gd name="vf" fmla="val 110557"/>
              </a:avLst>
            </a:prstGeom>
            <a:solidFill>
              <a:srgbClr val="FFCC66"/>
            </a:solid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CE4783D-2BDB-4751-BD34-2E072C58A358}"/>
                </a:ext>
              </a:extLst>
            </p:cNvPr>
            <p:cNvSpPr txBox="1"/>
            <p:nvPr/>
          </p:nvSpPr>
          <p:spPr>
            <a:xfrm>
              <a:off x="2195671" y="2672714"/>
              <a:ext cx="533090" cy="323165"/>
            </a:xfrm>
            <a:prstGeom prst="rect">
              <a:avLst/>
            </a:prstGeom>
            <a:noFill/>
          </p:spPr>
          <p:txBody>
            <a:bodyPr wrap="square" rtlCol="0">
              <a:spAutoFit/>
            </a:bodyPr>
            <a:lstStyle/>
            <a:p>
              <a:pPr algn="ctr">
                <a:lnSpc>
                  <a:spcPts val="900"/>
                </a:lnSpc>
              </a:pPr>
              <a:r>
                <a:rPr kumimoji="1" lang="ja-JP" altLang="en-US" sz="900" b="1" dirty="0">
                  <a:effectLst>
                    <a:glow rad="101600">
                      <a:schemeClr val="bg1">
                        <a:alpha val="60000"/>
                      </a:schemeClr>
                    </a:glow>
                  </a:effectLst>
                  <a:latin typeface="Meiryo UI" panose="020B0604030504040204" pitchFamily="50" charset="-128"/>
                  <a:ea typeface="Meiryo UI" panose="020B0604030504040204" pitchFamily="50" charset="-128"/>
                </a:rPr>
                <a:t>ピーク</a:t>
              </a:r>
              <a:endParaRPr kumimoji="1" lang="en-US" altLang="ja-JP" sz="9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lnSpc>
                  <a:spcPts val="900"/>
                </a:lnSpc>
              </a:pPr>
              <a:r>
                <a:rPr kumimoji="1" lang="ja-JP" altLang="en-US" sz="900" b="1" dirty="0">
                  <a:effectLst>
                    <a:glow rad="101600">
                      <a:schemeClr val="bg1">
                        <a:alpha val="60000"/>
                      </a:schemeClr>
                    </a:glow>
                  </a:effectLst>
                  <a:latin typeface="Meiryo UI" panose="020B0604030504040204" pitchFamily="50" charset="-128"/>
                  <a:ea typeface="Meiryo UI" panose="020B0604030504040204" pitchFamily="50" charset="-128"/>
                </a:rPr>
                <a:t>予想</a:t>
              </a:r>
            </a:p>
          </p:txBody>
        </p:sp>
      </p:grpSp>
      <p:grpSp>
        <p:nvGrpSpPr>
          <p:cNvPr id="16" name="グループ化 15">
            <a:extLst>
              <a:ext uri="{FF2B5EF4-FFF2-40B4-BE49-F238E27FC236}">
                <a16:creationId xmlns:a16="http://schemas.microsoft.com/office/drawing/2014/main" id="{D1811513-AB7A-40B8-BA4C-0F5620B11B22}"/>
              </a:ext>
            </a:extLst>
          </p:cNvPr>
          <p:cNvGrpSpPr/>
          <p:nvPr/>
        </p:nvGrpSpPr>
        <p:grpSpPr>
          <a:xfrm>
            <a:off x="2551023" y="2648125"/>
            <a:ext cx="533090" cy="413506"/>
            <a:chOff x="2195671" y="2582373"/>
            <a:chExt cx="533090" cy="413506"/>
          </a:xfrm>
        </p:grpSpPr>
        <p:sp>
          <p:nvSpPr>
            <p:cNvPr id="17" name="星: 5 pt 16">
              <a:extLst>
                <a:ext uri="{FF2B5EF4-FFF2-40B4-BE49-F238E27FC236}">
                  <a16:creationId xmlns:a16="http://schemas.microsoft.com/office/drawing/2014/main" id="{47FC5023-B144-492D-8FD6-140D2EA43868}"/>
                </a:ext>
              </a:extLst>
            </p:cNvPr>
            <p:cNvSpPr/>
            <p:nvPr/>
          </p:nvSpPr>
          <p:spPr>
            <a:xfrm>
              <a:off x="2233912" y="2582373"/>
              <a:ext cx="440133" cy="391360"/>
            </a:xfrm>
            <a:prstGeom prst="star5">
              <a:avLst>
                <a:gd name="adj" fmla="val 28291"/>
                <a:gd name="hf" fmla="val 105146"/>
                <a:gd name="vf" fmla="val 110557"/>
              </a:avLst>
            </a:prstGeom>
            <a:solidFill>
              <a:srgbClr val="FFCC66"/>
            </a:solid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8018CC2-7339-44FB-B735-CA5AE2EC0383}"/>
                </a:ext>
              </a:extLst>
            </p:cNvPr>
            <p:cNvSpPr txBox="1"/>
            <p:nvPr/>
          </p:nvSpPr>
          <p:spPr>
            <a:xfrm>
              <a:off x="2195671" y="2672714"/>
              <a:ext cx="533090" cy="323165"/>
            </a:xfrm>
            <a:prstGeom prst="rect">
              <a:avLst/>
            </a:prstGeom>
            <a:noFill/>
          </p:spPr>
          <p:txBody>
            <a:bodyPr wrap="square" rtlCol="0">
              <a:spAutoFit/>
            </a:bodyPr>
            <a:lstStyle/>
            <a:p>
              <a:pPr algn="ctr">
                <a:lnSpc>
                  <a:spcPts val="900"/>
                </a:lnSpc>
              </a:pPr>
              <a:r>
                <a:rPr kumimoji="1" lang="ja-JP" altLang="en-US" sz="900" b="1" dirty="0">
                  <a:effectLst>
                    <a:glow rad="101600">
                      <a:schemeClr val="bg1">
                        <a:alpha val="60000"/>
                      </a:schemeClr>
                    </a:glow>
                  </a:effectLst>
                  <a:latin typeface="Meiryo UI" panose="020B0604030504040204" pitchFamily="50" charset="-128"/>
                  <a:ea typeface="Meiryo UI" panose="020B0604030504040204" pitchFamily="50" charset="-128"/>
                </a:rPr>
                <a:t>ピーク</a:t>
              </a:r>
              <a:endParaRPr kumimoji="1" lang="en-US" altLang="ja-JP" sz="9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lnSpc>
                  <a:spcPts val="900"/>
                </a:lnSpc>
              </a:pPr>
              <a:r>
                <a:rPr kumimoji="1" lang="ja-JP" altLang="en-US" sz="900" b="1" dirty="0">
                  <a:effectLst>
                    <a:glow rad="101600">
                      <a:schemeClr val="bg1">
                        <a:alpha val="60000"/>
                      </a:schemeClr>
                    </a:glow>
                  </a:effectLst>
                  <a:latin typeface="Meiryo UI" panose="020B0604030504040204" pitchFamily="50" charset="-128"/>
                  <a:ea typeface="Meiryo UI" panose="020B0604030504040204" pitchFamily="50" charset="-128"/>
                </a:rPr>
                <a:t>予想</a:t>
              </a:r>
            </a:p>
          </p:txBody>
        </p:sp>
      </p:grpSp>
      <p:grpSp>
        <p:nvGrpSpPr>
          <p:cNvPr id="19" name="グループ化 18">
            <a:extLst>
              <a:ext uri="{FF2B5EF4-FFF2-40B4-BE49-F238E27FC236}">
                <a16:creationId xmlns:a16="http://schemas.microsoft.com/office/drawing/2014/main" id="{5F654E72-5D87-4286-93DD-9CECB9FCE606}"/>
              </a:ext>
            </a:extLst>
          </p:cNvPr>
          <p:cNvGrpSpPr/>
          <p:nvPr/>
        </p:nvGrpSpPr>
        <p:grpSpPr>
          <a:xfrm>
            <a:off x="3849546" y="2646495"/>
            <a:ext cx="533090" cy="413506"/>
            <a:chOff x="2195671" y="2582373"/>
            <a:chExt cx="533090" cy="413506"/>
          </a:xfrm>
        </p:grpSpPr>
        <p:sp>
          <p:nvSpPr>
            <p:cNvPr id="21" name="星: 5 pt 20">
              <a:extLst>
                <a:ext uri="{FF2B5EF4-FFF2-40B4-BE49-F238E27FC236}">
                  <a16:creationId xmlns:a16="http://schemas.microsoft.com/office/drawing/2014/main" id="{62E96DDC-6635-4181-92B7-C4302C642E3F}"/>
                </a:ext>
              </a:extLst>
            </p:cNvPr>
            <p:cNvSpPr/>
            <p:nvPr/>
          </p:nvSpPr>
          <p:spPr>
            <a:xfrm>
              <a:off x="2233912" y="2582373"/>
              <a:ext cx="440133" cy="391360"/>
            </a:xfrm>
            <a:prstGeom prst="star5">
              <a:avLst>
                <a:gd name="adj" fmla="val 28291"/>
                <a:gd name="hf" fmla="val 105146"/>
                <a:gd name="vf" fmla="val 110557"/>
              </a:avLst>
            </a:prstGeom>
            <a:solidFill>
              <a:srgbClr val="FFCC66"/>
            </a:solid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5D2205-9CBE-4ABA-80CD-521A2677FEC0}"/>
                </a:ext>
              </a:extLst>
            </p:cNvPr>
            <p:cNvSpPr txBox="1"/>
            <p:nvPr/>
          </p:nvSpPr>
          <p:spPr>
            <a:xfrm>
              <a:off x="2195671" y="2672714"/>
              <a:ext cx="533090" cy="323165"/>
            </a:xfrm>
            <a:prstGeom prst="rect">
              <a:avLst/>
            </a:prstGeom>
            <a:noFill/>
          </p:spPr>
          <p:txBody>
            <a:bodyPr wrap="square" rtlCol="0">
              <a:spAutoFit/>
            </a:bodyPr>
            <a:lstStyle/>
            <a:p>
              <a:pPr algn="ctr">
                <a:lnSpc>
                  <a:spcPts val="900"/>
                </a:lnSpc>
              </a:pPr>
              <a:r>
                <a:rPr kumimoji="1" lang="ja-JP" altLang="en-US" sz="900" b="1" dirty="0">
                  <a:effectLst>
                    <a:glow rad="101600">
                      <a:schemeClr val="bg1">
                        <a:alpha val="60000"/>
                      </a:schemeClr>
                    </a:glow>
                  </a:effectLst>
                  <a:latin typeface="Meiryo UI" panose="020B0604030504040204" pitchFamily="50" charset="-128"/>
                  <a:ea typeface="Meiryo UI" panose="020B0604030504040204" pitchFamily="50" charset="-128"/>
                </a:rPr>
                <a:t>ピーク</a:t>
              </a:r>
              <a:endParaRPr kumimoji="1" lang="en-US" altLang="ja-JP" sz="900" b="1" dirty="0">
                <a:effectLst>
                  <a:glow rad="101600">
                    <a:schemeClr val="bg1">
                      <a:alpha val="60000"/>
                    </a:schemeClr>
                  </a:glow>
                </a:effectLst>
                <a:latin typeface="Meiryo UI" panose="020B0604030504040204" pitchFamily="50" charset="-128"/>
                <a:ea typeface="Meiryo UI" panose="020B0604030504040204" pitchFamily="50" charset="-128"/>
              </a:endParaRPr>
            </a:p>
            <a:p>
              <a:pPr algn="ctr">
                <a:lnSpc>
                  <a:spcPts val="900"/>
                </a:lnSpc>
              </a:pPr>
              <a:r>
                <a:rPr kumimoji="1" lang="ja-JP" altLang="en-US" sz="900" b="1" dirty="0">
                  <a:effectLst>
                    <a:glow rad="101600">
                      <a:schemeClr val="bg1">
                        <a:alpha val="60000"/>
                      </a:schemeClr>
                    </a:glow>
                  </a:effectLst>
                  <a:latin typeface="Meiryo UI" panose="020B0604030504040204" pitchFamily="50" charset="-128"/>
                  <a:ea typeface="Meiryo UI" panose="020B0604030504040204" pitchFamily="50" charset="-128"/>
                </a:rPr>
                <a:t>予想</a:t>
              </a:r>
            </a:p>
          </p:txBody>
        </p:sp>
      </p:grpSp>
      <p:sp>
        <p:nvSpPr>
          <p:cNvPr id="24" name="テキスト ボックス 23">
            <a:extLst>
              <a:ext uri="{FF2B5EF4-FFF2-40B4-BE49-F238E27FC236}">
                <a16:creationId xmlns:a16="http://schemas.microsoft.com/office/drawing/2014/main" id="{0665F864-CFAC-41EA-BFC8-5B4AF56C7167}"/>
              </a:ext>
            </a:extLst>
          </p:cNvPr>
          <p:cNvSpPr txBox="1"/>
          <p:nvPr/>
        </p:nvSpPr>
        <p:spPr>
          <a:xfrm>
            <a:off x="1297944" y="3313753"/>
            <a:ext cx="4452065" cy="276999"/>
          </a:xfrm>
          <a:prstGeom prst="rect">
            <a:avLst/>
          </a:prstGeom>
          <a:noFill/>
          <a:ln>
            <a:noFill/>
          </a:ln>
        </p:spPr>
        <p:txBody>
          <a:bodyPr wrap="square" rtlCol="0">
            <a:spAutoFit/>
          </a:bodyPr>
          <a:lstStyle/>
          <a:p>
            <a:r>
              <a:rPr kumimoji="1" lang="ja-JP" altLang="en-US" sz="1200" b="1" dirty="0">
                <a:effectLst>
                  <a:glow rad="101600">
                    <a:schemeClr val="bg1">
                      <a:alpha val="60000"/>
                    </a:schemeClr>
                  </a:glow>
                </a:effectLst>
                <a:latin typeface="Meiryo UI" panose="020B0604030504040204" pitchFamily="50" charset="-128"/>
                <a:ea typeface="Meiryo UI" panose="020B0604030504040204" pitchFamily="50" charset="-128"/>
              </a:rPr>
              <a:t>① 新大阪まちづくり</a:t>
            </a:r>
            <a:r>
              <a:rPr kumimoji="1" lang="en-US" altLang="ja-JP" sz="1200" b="1" dirty="0">
                <a:effectLst>
                  <a:glow rad="101600">
                    <a:schemeClr val="bg1">
                      <a:alpha val="60000"/>
                    </a:schemeClr>
                  </a:glow>
                </a:effectLst>
                <a:latin typeface="Meiryo UI" panose="020B0604030504040204" pitchFamily="50" charset="-128"/>
                <a:ea typeface="Meiryo UI" panose="020B0604030504040204" pitchFamily="50" charset="-128"/>
              </a:rPr>
              <a:t>PR</a:t>
            </a:r>
            <a:r>
              <a:rPr kumimoji="1" lang="ja-JP" altLang="en-US" sz="1200" b="1" dirty="0">
                <a:effectLst>
                  <a:glow rad="101600">
                    <a:schemeClr val="bg1">
                      <a:alpha val="60000"/>
                    </a:schemeClr>
                  </a:glow>
                </a:effectLst>
                <a:latin typeface="Meiryo UI" panose="020B0604030504040204" pitchFamily="50" charset="-128"/>
                <a:ea typeface="Meiryo UI" panose="020B0604030504040204" pitchFamily="50" charset="-128"/>
              </a:rPr>
              <a:t>（キャッチフレーズ活用、まちづくり方針）</a:t>
            </a:r>
            <a:endParaRPr kumimoji="1" lang="en-US" altLang="ja-JP" sz="1200"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FF0BCB1-0573-4D13-B345-79B60FC3048D}"/>
              </a:ext>
            </a:extLst>
          </p:cNvPr>
          <p:cNvSpPr txBox="1"/>
          <p:nvPr/>
        </p:nvSpPr>
        <p:spPr>
          <a:xfrm>
            <a:off x="1297943" y="4566336"/>
            <a:ext cx="1785135" cy="276999"/>
          </a:xfrm>
          <a:prstGeom prst="rect">
            <a:avLst/>
          </a:prstGeom>
          <a:noFill/>
          <a:ln>
            <a:no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② シンポジウム開催</a:t>
            </a:r>
            <a:endParaRPr kumimoji="1" lang="en-US" altLang="ja-JP" sz="1200" dirty="0">
              <a:latin typeface="Meiryo UI" panose="020B0604030504040204" pitchFamily="50" charset="-128"/>
              <a:ea typeface="Meiryo UI" panose="020B0604030504040204" pitchFamily="50" charset="-128"/>
            </a:endParaRPr>
          </a:p>
        </p:txBody>
      </p:sp>
      <p:sp>
        <p:nvSpPr>
          <p:cNvPr id="26" name="矢印: 五方向 25">
            <a:extLst>
              <a:ext uri="{FF2B5EF4-FFF2-40B4-BE49-F238E27FC236}">
                <a16:creationId xmlns:a16="http://schemas.microsoft.com/office/drawing/2014/main" id="{0D90C282-3700-4090-9F9D-6904EF74FFB9}"/>
              </a:ext>
            </a:extLst>
          </p:cNvPr>
          <p:cNvSpPr/>
          <p:nvPr/>
        </p:nvSpPr>
        <p:spPr>
          <a:xfrm>
            <a:off x="1307079" y="4865354"/>
            <a:ext cx="3264920" cy="323166"/>
          </a:xfrm>
          <a:prstGeom prst="homePlate">
            <a:avLst>
              <a:gd name="adj" fmla="val 20163"/>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開催内容検討　　・　　内容確定</a:t>
            </a:r>
            <a:endParaRPr kumimoji="1" lang="en-US" altLang="ja-JP" sz="12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0C11173-E363-473A-9B2B-34DD6B5F4FD9}"/>
              </a:ext>
            </a:extLst>
          </p:cNvPr>
          <p:cNvSpPr/>
          <p:nvPr/>
        </p:nvSpPr>
        <p:spPr>
          <a:xfrm>
            <a:off x="6047030" y="4857295"/>
            <a:ext cx="1429714" cy="3231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開催</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7" name="矢印: 山形 26">
            <a:extLst>
              <a:ext uri="{FF2B5EF4-FFF2-40B4-BE49-F238E27FC236}">
                <a16:creationId xmlns:a16="http://schemas.microsoft.com/office/drawing/2014/main" id="{4D29F279-EAE0-4E14-B626-0D50C2BD8F16}"/>
              </a:ext>
            </a:extLst>
          </p:cNvPr>
          <p:cNvSpPr/>
          <p:nvPr/>
        </p:nvSpPr>
        <p:spPr>
          <a:xfrm>
            <a:off x="4572000" y="4865354"/>
            <a:ext cx="1441851" cy="323166"/>
          </a:xfrm>
          <a:prstGeom prst="chevron">
            <a:avLst>
              <a:gd name="adj" fmla="val 17664"/>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rPr>
              <a:t>周知</a:t>
            </a:r>
          </a:p>
        </p:txBody>
      </p:sp>
      <p:grpSp>
        <p:nvGrpSpPr>
          <p:cNvPr id="31" name="グループ化 30">
            <a:extLst>
              <a:ext uri="{FF2B5EF4-FFF2-40B4-BE49-F238E27FC236}">
                <a16:creationId xmlns:a16="http://schemas.microsoft.com/office/drawing/2014/main" id="{51A102BB-FEF7-4D93-BB97-48136EEF53C7}"/>
              </a:ext>
            </a:extLst>
          </p:cNvPr>
          <p:cNvGrpSpPr/>
          <p:nvPr/>
        </p:nvGrpSpPr>
        <p:grpSpPr>
          <a:xfrm>
            <a:off x="5593244" y="4412323"/>
            <a:ext cx="1021739" cy="551391"/>
            <a:chOff x="3821447" y="3527071"/>
            <a:chExt cx="1021739" cy="551391"/>
          </a:xfrm>
        </p:grpSpPr>
        <p:sp>
          <p:nvSpPr>
            <p:cNvPr id="32" name="フリーフォーム: 図形 31">
              <a:extLst>
                <a:ext uri="{FF2B5EF4-FFF2-40B4-BE49-F238E27FC236}">
                  <a16:creationId xmlns:a16="http://schemas.microsoft.com/office/drawing/2014/main" id="{7F83DCDA-1B1E-479C-A5BC-61D2C3504144}"/>
                </a:ext>
              </a:extLst>
            </p:cNvPr>
            <p:cNvSpPr/>
            <p:nvPr/>
          </p:nvSpPr>
          <p:spPr>
            <a:xfrm>
              <a:off x="3821447" y="3867010"/>
              <a:ext cx="366692" cy="211452"/>
            </a:xfrm>
            <a:custGeom>
              <a:avLst/>
              <a:gdLst>
                <a:gd name="connsiteX0" fmla="*/ 0 w 944880"/>
                <a:gd name="connsiteY0" fmla="*/ 146304 h 292608"/>
                <a:gd name="connsiteX1" fmla="*/ 944880 w 944880"/>
                <a:gd name="connsiteY1" fmla="*/ 0 h 292608"/>
                <a:gd name="connsiteX2" fmla="*/ 18288 w 944880"/>
                <a:gd name="connsiteY2" fmla="*/ 292608 h 292608"/>
                <a:gd name="connsiteX3" fmla="*/ 0 w 944880"/>
                <a:gd name="connsiteY3" fmla="*/ 146304 h 292608"/>
                <a:gd name="connsiteX0" fmla="*/ 0 w 187960"/>
                <a:gd name="connsiteY0" fmla="*/ 0 h 895096"/>
                <a:gd name="connsiteX1" fmla="*/ 187960 w 187960"/>
                <a:gd name="connsiteY1" fmla="*/ 895096 h 895096"/>
                <a:gd name="connsiteX2" fmla="*/ 18288 w 187960"/>
                <a:gd name="connsiteY2" fmla="*/ 146304 h 895096"/>
                <a:gd name="connsiteX3" fmla="*/ 0 w 187960"/>
                <a:gd name="connsiteY3" fmla="*/ 0 h 895096"/>
                <a:gd name="connsiteX0" fmla="*/ 276352 w 464312"/>
                <a:gd name="connsiteY0" fmla="*/ 0 h 895096"/>
                <a:gd name="connsiteX1" fmla="*/ 464312 w 464312"/>
                <a:gd name="connsiteY1" fmla="*/ 895096 h 895096"/>
                <a:gd name="connsiteX2" fmla="*/ 0 w 464312"/>
                <a:gd name="connsiteY2" fmla="*/ 252984 h 895096"/>
                <a:gd name="connsiteX3" fmla="*/ 276352 w 464312"/>
                <a:gd name="connsiteY3" fmla="*/ 0 h 895096"/>
                <a:gd name="connsiteX0" fmla="*/ 149352 w 464312"/>
                <a:gd name="connsiteY0" fmla="*/ 0 h 661416"/>
                <a:gd name="connsiteX1" fmla="*/ 464312 w 464312"/>
                <a:gd name="connsiteY1" fmla="*/ 661416 h 661416"/>
                <a:gd name="connsiteX2" fmla="*/ 0 w 464312"/>
                <a:gd name="connsiteY2" fmla="*/ 19304 h 661416"/>
                <a:gd name="connsiteX3" fmla="*/ 149352 w 464312"/>
                <a:gd name="connsiteY3" fmla="*/ 0 h 661416"/>
                <a:gd name="connsiteX0" fmla="*/ 577977 w 892937"/>
                <a:gd name="connsiteY0" fmla="*/ 0 h 661416"/>
                <a:gd name="connsiteX1" fmla="*/ 892937 w 892937"/>
                <a:gd name="connsiteY1" fmla="*/ 661416 h 661416"/>
                <a:gd name="connsiteX2" fmla="*/ 0 w 892937"/>
                <a:gd name="connsiteY2" fmla="*/ 512223 h 661416"/>
                <a:gd name="connsiteX3" fmla="*/ 577977 w 892937"/>
                <a:gd name="connsiteY3" fmla="*/ 0 h 661416"/>
                <a:gd name="connsiteX0" fmla="*/ 0 w 922179"/>
                <a:gd name="connsiteY0" fmla="*/ 0 h 289941"/>
                <a:gd name="connsiteX1" fmla="*/ 922179 w 922179"/>
                <a:gd name="connsiteY1" fmla="*/ 289941 h 289941"/>
                <a:gd name="connsiteX2" fmla="*/ 29242 w 922179"/>
                <a:gd name="connsiteY2" fmla="*/ 140748 h 289941"/>
                <a:gd name="connsiteX3" fmla="*/ 0 w 922179"/>
                <a:gd name="connsiteY3" fmla="*/ 0 h 289941"/>
                <a:gd name="connsiteX0" fmla="*/ 432721 w 892937"/>
                <a:gd name="connsiteY0" fmla="*/ 0 h 492347"/>
                <a:gd name="connsiteX1" fmla="*/ 892937 w 892937"/>
                <a:gd name="connsiteY1" fmla="*/ 492347 h 492347"/>
                <a:gd name="connsiteX2" fmla="*/ 0 w 892937"/>
                <a:gd name="connsiteY2" fmla="*/ 343154 h 492347"/>
                <a:gd name="connsiteX3" fmla="*/ 432721 w 892937"/>
                <a:gd name="connsiteY3" fmla="*/ 0 h 492347"/>
                <a:gd name="connsiteX0" fmla="*/ 0 w 460216"/>
                <a:gd name="connsiteY0" fmla="*/ 0 h 492347"/>
                <a:gd name="connsiteX1" fmla="*/ 460216 w 460216"/>
                <a:gd name="connsiteY1" fmla="*/ 492347 h 492347"/>
                <a:gd name="connsiteX2" fmla="*/ 74485 w 460216"/>
                <a:gd name="connsiteY2" fmla="*/ 240761 h 492347"/>
                <a:gd name="connsiteX3" fmla="*/ 0 w 460216"/>
                <a:gd name="connsiteY3" fmla="*/ 0 h 492347"/>
                <a:gd name="connsiteX0" fmla="*/ 909003 w 983488"/>
                <a:gd name="connsiteY0" fmla="*/ 0 h 525684"/>
                <a:gd name="connsiteX1" fmla="*/ 0 w 983488"/>
                <a:gd name="connsiteY1" fmla="*/ 525684 h 525684"/>
                <a:gd name="connsiteX2" fmla="*/ 983488 w 983488"/>
                <a:gd name="connsiteY2" fmla="*/ 240761 h 525684"/>
                <a:gd name="connsiteX3" fmla="*/ 909003 w 983488"/>
                <a:gd name="connsiteY3" fmla="*/ 0 h 525684"/>
                <a:gd name="connsiteX0" fmla="*/ 287644 w 983488"/>
                <a:gd name="connsiteY0" fmla="*/ 0 h 512293"/>
                <a:gd name="connsiteX1" fmla="*/ 0 w 983488"/>
                <a:gd name="connsiteY1" fmla="*/ 512293 h 512293"/>
                <a:gd name="connsiteX2" fmla="*/ 983488 w 983488"/>
                <a:gd name="connsiteY2" fmla="*/ 227370 h 512293"/>
                <a:gd name="connsiteX3" fmla="*/ 287644 w 983488"/>
                <a:gd name="connsiteY3" fmla="*/ 0 h 512293"/>
                <a:gd name="connsiteX0" fmla="*/ 287644 w 482651"/>
                <a:gd name="connsiteY0" fmla="*/ 0 h 512293"/>
                <a:gd name="connsiteX1" fmla="*/ 0 w 482651"/>
                <a:gd name="connsiteY1" fmla="*/ 512293 h 512293"/>
                <a:gd name="connsiteX2" fmla="*/ 482651 w 482651"/>
                <a:gd name="connsiteY2" fmla="*/ 18464 h 512293"/>
                <a:gd name="connsiteX3" fmla="*/ 287644 w 482651"/>
                <a:gd name="connsiteY3" fmla="*/ 0 h 512293"/>
                <a:gd name="connsiteX0" fmla="*/ 266218 w 482651"/>
                <a:gd name="connsiteY0" fmla="*/ 0 h 496223"/>
                <a:gd name="connsiteX1" fmla="*/ 0 w 482651"/>
                <a:gd name="connsiteY1" fmla="*/ 496223 h 496223"/>
                <a:gd name="connsiteX2" fmla="*/ 482651 w 482651"/>
                <a:gd name="connsiteY2" fmla="*/ 2394 h 496223"/>
                <a:gd name="connsiteX3" fmla="*/ 266218 w 482651"/>
                <a:gd name="connsiteY3" fmla="*/ 0 h 496223"/>
              </a:gdLst>
              <a:ahLst/>
              <a:cxnLst>
                <a:cxn ang="0">
                  <a:pos x="connsiteX0" y="connsiteY0"/>
                </a:cxn>
                <a:cxn ang="0">
                  <a:pos x="connsiteX1" y="connsiteY1"/>
                </a:cxn>
                <a:cxn ang="0">
                  <a:pos x="connsiteX2" y="connsiteY2"/>
                </a:cxn>
                <a:cxn ang="0">
                  <a:pos x="connsiteX3" y="connsiteY3"/>
                </a:cxn>
              </a:cxnLst>
              <a:rect l="l" t="t" r="r" b="b"/>
              <a:pathLst>
                <a:path w="482651" h="496223">
                  <a:moveTo>
                    <a:pt x="266218" y="0"/>
                  </a:moveTo>
                  <a:lnTo>
                    <a:pt x="0" y="496223"/>
                  </a:lnTo>
                  <a:lnTo>
                    <a:pt x="482651" y="2394"/>
                  </a:lnTo>
                  <a:lnTo>
                    <a:pt x="26621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3" name="正方形/長方形 32">
              <a:extLst>
                <a:ext uri="{FF2B5EF4-FFF2-40B4-BE49-F238E27FC236}">
                  <a16:creationId xmlns:a16="http://schemas.microsoft.com/office/drawing/2014/main" id="{FDD9BEC9-C2EC-4BFA-9F04-44824ED09757}"/>
                </a:ext>
              </a:extLst>
            </p:cNvPr>
            <p:cNvSpPr/>
            <p:nvPr/>
          </p:nvSpPr>
          <p:spPr>
            <a:xfrm>
              <a:off x="3929519" y="3527071"/>
              <a:ext cx="913667" cy="369332"/>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ピークを</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活かした広報</a:t>
              </a:r>
            </a:p>
          </p:txBody>
        </p:sp>
      </p:grpSp>
      <p:cxnSp>
        <p:nvCxnSpPr>
          <p:cNvPr id="42" name="直線矢印コネクタ 41">
            <a:extLst>
              <a:ext uri="{FF2B5EF4-FFF2-40B4-BE49-F238E27FC236}">
                <a16:creationId xmlns:a16="http://schemas.microsoft.com/office/drawing/2014/main" id="{FB4A5EA5-61D9-45E0-BF2A-8CFFAB6C056D}"/>
              </a:ext>
            </a:extLst>
          </p:cNvPr>
          <p:cNvCxnSpPr>
            <a:cxnSpLocks/>
          </p:cNvCxnSpPr>
          <p:nvPr/>
        </p:nvCxnSpPr>
        <p:spPr>
          <a:xfrm>
            <a:off x="5480812" y="3836923"/>
            <a:ext cx="0" cy="1188000"/>
          </a:xfrm>
          <a:prstGeom prst="straightConnector1">
            <a:avLst/>
          </a:prstGeom>
          <a:ln w="28575">
            <a:solidFill>
              <a:srgbClr val="FF6600"/>
            </a:solidFill>
            <a:prstDash val="sysDot"/>
            <a:headEnd type="none" w="med" len="med"/>
            <a:tailEnd type="triangle" w="med" len="med"/>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D4108312-9755-41DD-B651-76ECF6F2B3FB}"/>
              </a:ext>
            </a:extLst>
          </p:cNvPr>
          <p:cNvGrpSpPr/>
          <p:nvPr/>
        </p:nvGrpSpPr>
        <p:grpSpPr>
          <a:xfrm>
            <a:off x="2890210" y="3888033"/>
            <a:ext cx="2441245" cy="556806"/>
            <a:chOff x="2890210" y="4447879"/>
            <a:chExt cx="2441245" cy="556806"/>
          </a:xfrm>
        </p:grpSpPr>
        <p:sp>
          <p:nvSpPr>
            <p:cNvPr id="47" name="二等辺三角形 46">
              <a:extLst>
                <a:ext uri="{FF2B5EF4-FFF2-40B4-BE49-F238E27FC236}">
                  <a16:creationId xmlns:a16="http://schemas.microsoft.com/office/drawing/2014/main" id="{E8B9F2A1-5160-49F2-B22A-BE8D9A596A8F}"/>
                </a:ext>
              </a:extLst>
            </p:cNvPr>
            <p:cNvSpPr/>
            <p:nvPr/>
          </p:nvSpPr>
          <p:spPr>
            <a:xfrm rot="3330428">
              <a:off x="4928635" y="4222003"/>
              <a:ext cx="140044" cy="665597"/>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311FE7C8-0DCC-48D1-B076-DDEBA91C27FE}"/>
                </a:ext>
              </a:extLst>
            </p:cNvPr>
            <p:cNvSpPr/>
            <p:nvPr/>
          </p:nvSpPr>
          <p:spPr>
            <a:xfrm>
              <a:off x="4059923" y="4447879"/>
              <a:ext cx="122357" cy="38256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FE2ADCFA-14C7-4A33-BC0B-F49A91A5FE82}"/>
                </a:ext>
              </a:extLst>
            </p:cNvPr>
            <p:cNvSpPr/>
            <p:nvPr/>
          </p:nvSpPr>
          <p:spPr>
            <a:xfrm rot="18269572" flipH="1">
              <a:off x="3152987" y="4220383"/>
              <a:ext cx="140044" cy="665597"/>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A81C0B1-E682-466F-9705-838196BD6A32}"/>
                </a:ext>
              </a:extLst>
            </p:cNvPr>
            <p:cNvSpPr/>
            <p:nvPr/>
          </p:nvSpPr>
          <p:spPr>
            <a:xfrm>
              <a:off x="3261014" y="4635353"/>
              <a:ext cx="1710154" cy="369332"/>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ピークを</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活かした広報</a:t>
              </a:r>
            </a:p>
          </p:txBody>
        </p:sp>
      </p:grpSp>
      <p:sp>
        <p:nvSpPr>
          <p:cNvPr id="51" name="テキスト ボックス 50">
            <a:extLst>
              <a:ext uri="{FF2B5EF4-FFF2-40B4-BE49-F238E27FC236}">
                <a16:creationId xmlns:a16="http://schemas.microsoft.com/office/drawing/2014/main" id="{97FAA87A-BB5C-4BA7-904E-3AF6B6D03F19}"/>
              </a:ext>
            </a:extLst>
          </p:cNvPr>
          <p:cNvSpPr txBox="1"/>
          <p:nvPr/>
        </p:nvSpPr>
        <p:spPr>
          <a:xfrm>
            <a:off x="348020" y="5684047"/>
            <a:ext cx="9635563" cy="104644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①新大阪まちづくり</a:t>
            </a:r>
            <a:r>
              <a:rPr kumimoji="1" lang="en-US" altLang="ja-JP" sz="1400" dirty="0">
                <a:latin typeface="Meiryo UI" panose="020B0604030504040204" pitchFamily="50" charset="-128"/>
                <a:ea typeface="Meiryo UI" panose="020B0604030504040204" pitchFamily="50" charset="-128"/>
              </a:rPr>
              <a:t>PR</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鉄道駅、エリア内店舗等において、キャッチフレーズの入った広報媒体（チラシ・デジタルサイネージ・ポスター）の掲示</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各種イベント等での発信　</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（例）・</a:t>
            </a:r>
            <a:r>
              <a:rPr kumimoji="1" lang="en-US" altLang="ja-JP" sz="1200" dirty="0">
                <a:latin typeface="Meiryo UI" panose="020B0604030504040204" pitchFamily="50" charset="-128"/>
                <a:ea typeface="Meiryo UI" panose="020B0604030504040204" pitchFamily="50" charset="-128"/>
              </a:rPr>
              <a:t>EXPO2025 </a:t>
            </a:r>
            <a:r>
              <a:rPr kumimoji="1" lang="ja-JP" altLang="en-US" sz="1200" dirty="0">
                <a:latin typeface="Meiryo UI" panose="020B0604030504040204" pitchFamily="50" charset="-128"/>
                <a:ea typeface="Meiryo UI" panose="020B0604030504040204" pitchFamily="50" charset="-128"/>
              </a:rPr>
              <a:t>大阪ウィーク～夏～「大阪のまちづくりグランドデザインの取組発信」 </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・新大阪駅南口エリアまちづくり協議会によるイベント「新大阪</a:t>
            </a:r>
            <a:r>
              <a:rPr kumimoji="1" lang="en-US" altLang="ja-JP" sz="1200" dirty="0">
                <a:latin typeface="Meiryo UI" panose="020B0604030504040204" pitchFamily="50" charset="-128"/>
                <a:ea typeface="Meiryo UI" panose="020B0604030504040204" pitchFamily="50" charset="-128"/>
              </a:rPr>
              <a:t>EXPO Night</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月頃</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B50DE6D2-D0EB-4B41-92E6-CFEF474B3A33}"/>
              </a:ext>
            </a:extLst>
          </p:cNvPr>
          <p:cNvSpPr txBox="1"/>
          <p:nvPr/>
        </p:nvSpPr>
        <p:spPr>
          <a:xfrm>
            <a:off x="348020" y="6430663"/>
            <a:ext cx="867365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②シンポジウム開催</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大阪・関西万博で未来社会に向けて実証・実装された取組と絡めたテーマ設定</a:t>
            </a:r>
            <a:endParaRPr kumimoji="1" lang="en-US" altLang="ja-JP" sz="1400" dirty="0">
              <a:latin typeface="Meiryo UI" panose="020B0604030504040204" pitchFamily="50" charset="-128"/>
              <a:ea typeface="Meiryo UI" panose="020B0604030504040204" pitchFamily="50" charset="-128"/>
            </a:endParaRPr>
          </a:p>
        </p:txBody>
      </p:sp>
      <p:grpSp>
        <p:nvGrpSpPr>
          <p:cNvPr id="53" name="グループ化 52">
            <a:extLst>
              <a:ext uri="{FF2B5EF4-FFF2-40B4-BE49-F238E27FC236}">
                <a16:creationId xmlns:a16="http://schemas.microsoft.com/office/drawing/2014/main" id="{7FC44EC2-E919-4545-B812-28BC7A03B233}"/>
              </a:ext>
            </a:extLst>
          </p:cNvPr>
          <p:cNvGrpSpPr/>
          <p:nvPr/>
        </p:nvGrpSpPr>
        <p:grpSpPr>
          <a:xfrm>
            <a:off x="176970" y="1868780"/>
            <a:ext cx="1332176" cy="351852"/>
            <a:chOff x="288272" y="4305760"/>
            <a:chExt cx="1332176" cy="351852"/>
          </a:xfrm>
        </p:grpSpPr>
        <p:sp>
          <p:nvSpPr>
            <p:cNvPr id="54" name="正方形/長方形 53">
              <a:extLst>
                <a:ext uri="{FF2B5EF4-FFF2-40B4-BE49-F238E27FC236}">
                  <a16:creationId xmlns:a16="http://schemas.microsoft.com/office/drawing/2014/main" id="{3FAC8392-2A5A-4D83-A978-027910D978C4}"/>
                </a:ext>
              </a:extLst>
            </p:cNvPr>
            <p:cNvSpPr/>
            <p:nvPr/>
          </p:nvSpPr>
          <p:spPr>
            <a:xfrm>
              <a:off x="288272" y="4353310"/>
              <a:ext cx="1332176"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2129A16B-F56C-4CA7-B6AA-AB86F6510280}"/>
                </a:ext>
              </a:extLst>
            </p:cNvPr>
            <p:cNvSpPr txBox="1"/>
            <p:nvPr/>
          </p:nvSpPr>
          <p:spPr>
            <a:xfrm>
              <a:off x="348933" y="4305760"/>
              <a:ext cx="1271515" cy="330603"/>
            </a:xfrm>
            <a:prstGeom prst="rect">
              <a:avLst/>
            </a:prstGeom>
            <a:noFill/>
          </p:spPr>
          <p:txBody>
            <a:bodyPr wrap="square" rtlCol="0">
              <a:spAutoFit/>
            </a:bodyPr>
            <a:lstStyle/>
            <a:p>
              <a:pP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想定スケジュール</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grpSp>
        <p:nvGrpSpPr>
          <p:cNvPr id="56" name="グループ化 55">
            <a:extLst>
              <a:ext uri="{FF2B5EF4-FFF2-40B4-BE49-F238E27FC236}">
                <a16:creationId xmlns:a16="http://schemas.microsoft.com/office/drawing/2014/main" id="{1F5433B5-32E1-4277-9776-1DEFA766A463}"/>
              </a:ext>
            </a:extLst>
          </p:cNvPr>
          <p:cNvGrpSpPr/>
          <p:nvPr/>
        </p:nvGrpSpPr>
        <p:grpSpPr>
          <a:xfrm>
            <a:off x="176970" y="5318696"/>
            <a:ext cx="1348078" cy="351852"/>
            <a:chOff x="288272" y="4305760"/>
            <a:chExt cx="1348078" cy="351852"/>
          </a:xfrm>
        </p:grpSpPr>
        <p:sp>
          <p:nvSpPr>
            <p:cNvPr id="57" name="正方形/長方形 56">
              <a:extLst>
                <a:ext uri="{FF2B5EF4-FFF2-40B4-BE49-F238E27FC236}">
                  <a16:creationId xmlns:a16="http://schemas.microsoft.com/office/drawing/2014/main" id="{93E3CA9C-263C-4D30-94AE-CC79CBE8D025}"/>
                </a:ext>
              </a:extLst>
            </p:cNvPr>
            <p:cNvSpPr/>
            <p:nvPr/>
          </p:nvSpPr>
          <p:spPr>
            <a:xfrm>
              <a:off x="288272" y="4353310"/>
              <a:ext cx="1332176" cy="3043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ACB3F07-ED34-44B8-88C3-CCA6F00022CF}"/>
                </a:ext>
              </a:extLst>
            </p:cNvPr>
            <p:cNvSpPr txBox="1"/>
            <p:nvPr/>
          </p:nvSpPr>
          <p:spPr>
            <a:xfrm>
              <a:off x="364835" y="4305760"/>
              <a:ext cx="1271515" cy="330603"/>
            </a:xfrm>
            <a:prstGeom prst="rect">
              <a:avLst/>
            </a:prstGeom>
            <a:noFill/>
          </p:spPr>
          <p:txBody>
            <a:bodyPr wrap="square" rtlCol="0">
              <a:spAutoFit/>
            </a:bodyPr>
            <a:lstStyle/>
            <a:p>
              <a:pPr>
                <a:lnSpc>
                  <a:spcPct val="150000"/>
                </a:lnSpc>
              </a:pPr>
              <a:r>
                <a:rPr kumimoji="1" lang="ja-JP" altLang="en-US" sz="1200" b="1" dirty="0">
                  <a:solidFill>
                    <a:schemeClr val="bg1"/>
                  </a:solidFill>
                  <a:latin typeface="Meiryo UI" panose="020B0604030504040204" pitchFamily="50" charset="-128"/>
                  <a:ea typeface="Meiryo UI" panose="020B0604030504040204" pitchFamily="50" charset="-128"/>
                </a:rPr>
                <a:t>取組内容（案）</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grpSp>
      <p:sp>
        <p:nvSpPr>
          <p:cNvPr id="59" name="テキスト ボックス 58">
            <a:extLst>
              <a:ext uri="{FF2B5EF4-FFF2-40B4-BE49-F238E27FC236}">
                <a16:creationId xmlns:a16="http://schemas.microsoft.com/office/drawing/2014/main" id="{A0E54E7D-DB78-4B1E-9396-3B71EBCA5549}"/>
              </a:ext>
            </a:extLst>
          </p:cNvPr>
          <p:cNvSpPr txBox="1"/>
          <p:nvPr/>
        </p:nvSpPr>
        <p:spPr>
          <a:xfrm>
            <a:off x="223331" y="831146"/>
            <a:ext cx="8681609" cy="523220"/>
          </a:xfrm>
          <a:prstGeom prst="rect">
            <a:avLst/>
          </a:prstGeom>
          <a:noFill/>
        </p:spPr>
        <p:txBody>
          <a:bodyPr wrap="square" rtlCol="0">
            <a:spAutoFit/>
          </a:bodyPr>
          <a:lstStyle/>
          <a:p>
            <a:pPr marL="182563" indent="-182563"/>
            <a:r>
              <a:rPr kumimoji="1" lang="ja-JP" altLang="en-US" sz="1400" dirty="0">
                <a:latin typeface="Meiryo UI" panose="020B0604030504040204" pitchFamily="50" charset="-128"/>
                <a:ea typeface="Meiryo UI" panose="020B0604030504040204" pitchFamily="50" charset="-128"/>
              </a:rPr>
              <a:t>・　民間都市開発の機運醸成を図るため、</a:t>
            </a:r>
            <a:r>
              <a:rPr kumimoji="1" lang="ja-JP" altLang="en-US" sz="1400" b="1" u="sng" dirty="0">
                <a:latin typeface="Meiryo UI" panose="020B0604030504040204" pitchFamily="50" charset="-128"/>
                <a:ea typeface="Meiryo UI" panose="020B0604030504040204" pitchFamily="50" charset="-128"/>
              </a:rPr>
              <a:t>大阪・関西万博の機会</a:t>
            </a:r>
            <a:r>
              <a:rPr kumimoji="1" lang="ja-JP" altLang="en-US" sz="1400" dirty="0">
                <a:latin typeface="Meiryo UI" panose="020B0604030504040204" pitchFamily="50" charset="-128"/>
                <a:ea typeface="Meiryo UI" panose="020B0604030504040204" pitchFamily="50" charset="-128"/>
              </a:rPr>
              <a:t>を捉え、新大阪駅周辺地域まちづくりの</a:t>
            </a:r>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やイベントの開催を行う</a:t>
            </a:r>
            <a:endParaRPr kumimoji="1" lang="en-US" altLang="ja-JP" sz="1400"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3B9D8DF7-B7A6-45C4-880D-E1FAB00E02A1}"/>
              </a:ext>
            </a:extLst>
          </p:cNvPr>
          <p:cNvSpPr>
            <a:spLocks noGrp="1"/>
          </p:cNvSpPr>
          <p:nvPr>
            <p:ph type="sldNum" sz="quarter" idx="12"/>
          </p:nvPr>
        </p:nvSpPr>
        <p:spPr/>
        <p:txBody>
          <a:bodyPr/>
          <a:lstStyle/>
          <a:p>
            <a:fld id="{4FDC1A15-BC8E-458C-9756-EDB9825B205C}" type="slidenum">
              <a:rPr kumimoji="1" lang="ja-JP" altLang="en-US" smtClean="0"/>
              <a:t>4</a:t>
            </a:fld>
            <a:endParaRPr kumimoji="1" lang="ja-JP" altLang="en-US"/>
          </a:p>
        </p:txBody>
      </p:sp>
    </p:spTree>
    <p:extLst>
      <p:ext uri="{BB962C8B-B14F-4D97-AF65-F5344CB8AC3E}">
        <p14:creationId xmlns:p14="http://schemas.microsoft.com/office/powerpoint/2010/main" val="20891635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960</Words>
  <Application>Microsoft Office PowerPoint</Application>
  <PresentationFormat>画面に合わせる (4:3)</PresentationFormat>
  <Paragraphs>120</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2025-03-24T06:30:08Z</dcterms:created>
  <dcterms:modified xsi:type="dcterms:W3CDTF">2025-03-24T06:30:12Z</dcterms:modified>
</cp:coreProperties>
</file>