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0"/>
  </p:notesMasterIdLst>
  <p:sldIdLst>
    <p:sldId id="298" r:id="rId2"/>
    <p:sldId id="324" r:id="rId3"/>
    <p:sldId id="325" r:id="rId4"/>
    <p:sldId id="318" r:id="rId5"/>
    <p:sldId id="319" r:id="rId6"/>
    <p:sldId id="310" r:id="rId7"/>
    <p:sldId id="320" r:id="rId8"/>
    <p:sldId id="311" r:id="rId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FF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94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8346-B7D7-4CA6-88F0-3DA45B86A7C5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6A26D-1E05-49ED-A7F9-07570320B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10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258B-2043-40C2-A298-992AFA55604E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65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1EB1-2029-4102-988D-71E5EBA63C71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73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3D2E-AF51-4EBD-9D36-B3F5978E5BEF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33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435A-F6E8-482A-998F-8CDC6933A9D6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65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095-81EB-4F85-B040-7E8E120E645C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64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E89C-FF7A-461D-BACC-909F2E63F44C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44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E70D-DC5A-4C86-896F-63FA6D458D65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54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9B7B-E9A9-4EAF-8E5C-814828CB3AA7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08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079-11C9-4E14-BF24-A11E6C5829B3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DAA-9521-4580-9B7E-23CA037C2C87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5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3502-217B-4A59-AFD0-CB15BF9A07A0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50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DF7F-5DDA-47C5-97D8-B98B7440EBDC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1A15-BC8E-458C-9756-EDB9825B2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5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www.jrtt.go.jp/project/20240829_turuhannrennrakukaigi07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7AFE8E3-E8E7-468B-AAF9-5EB512E580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85" y="460712"/>
            <a:ext cx="2277283" cy="142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95830" y="6477374"/>
            <a:ext cx="2057400" cy="365125"/>
          </a:xfrm>
        </p:spPr>
        <p:txBody>
          <a:bodyPr/>
          <a:lstStyle/>
          <a:p>
            <a:fld id="{422AAC54-A2B9-4AE8-9462-7DF1EE8FD238}" type="slidenum">
              <a: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2762" y="3529558"/>
            <a:ext cx="74392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（１）新大阪駅エリアの</a:t>
            </a:r>
            <a:r>
              <a:rPr kumimoji="1" lang="ja-JP" altLang="en-US" sz="1800" b="1" dirty="0">
                <a:solidFill>
                  <a:prstClr val="black"/>
                </a:solidFill>
                <a:latin typeface="Meiryo UI"/>
                <a:ea typeface="Meiryo UI"/>
              </a:rPr>
              <a:t>交通結節機能強化について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（２）</a:t>
            </a:r>
            <a:r>
              <a:rPr kumimoji="1" lang="ja-JP" altLang="en-US" sz="1800" b="1" dirty="0">
                <a:solidFill>
                  <a:prstClr val="black"/>
                </a:solidFill>
                <a:latin typeface="Meiryo UI"/>
                <a:ea typeface="Meiryo UI"/>
              </a:rPr>
              <a:t>検討体制について</a:t>
            </a:r>
            <a:endParaRPr kumimoji="1" lang="ja-JP" altLang="en-US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681548"/>
            <a:ext cx="91440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新大阪駅エリアの交通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結節</a:t>
            </a:r>
            <a:r>
              <a:rPr kumimoji="1" lang="ja-JP" altLang="en-US"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機能強化の検討について</a:t>
            </a:r>
            <a:endParaRPr kumimoji="1"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092F35-6E15-474D-A89F-D265B26DB8E3}"/>
              </a:ext>
            </a:extLst>
          </p:cNvPr>
          <p:cNvSpPr txBox="1"/>
          <p:nvPr/>
        </p:nvSpPr>
        <p:spPr>
          <a:xfrm>
            <a:off x="7834016" y="122158"/>
            <a:ext cx="121058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資料１－１</a:t>
            </a:r>
            <a:endParaRPr kumimoji="1" lang="en-US" altLang="ja-JP" sz="16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01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9C7B38-3AFE-4F82-A192-1C658730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687" y="6447267"/>
            <a:ext cx="2057400" cy="365125"/>
          </a:xfrm>
        </p:spPr>
        <p:txBody>
          <a:bodyPr/>
          <a:lstStyle/>
          <a:p>
            <a:fld id="{4FDC1A15-BC8E-458C-9756-EDB9825B205C}" type="slidenum">
              <a: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7B28259-C3B9-4919-A42D-06DC3ABEC075}"/>
              </a:ext>
            </a:extLst>
          </p:cNvPr>
          <p:cNvGrpSpPr/>
          <p:nvPr/>
        </p:nvGrpSpPr>
        <p:grpSpPr>
          <a:xfrm>
            <a:off x="750820" y="2949469"/>
            <a:ext cx="7892385" cy="3787358"/>
            <a:chOff x="360083" y="6338532"/>
            <a:chExt cx="7149978" cy="3336480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CB073B6D-43CC-4968-94AE-EFFFCF1FCCBE}"/>
                </a:ext>
              </a:extLst>
            </p:cNvPr>
            <p:cNvGrpSpPr/>
            <p:nvPr/>
          </p:nvGrpSpPr>
          <p:grpSpPr>
            <a:xfrm>
              <a:off x="360083" y="6338532"/>
              <a:ext cx="2237295" cy="3330017"/>
              <a:chOff x="360083" y="6001807"/>
              <a:chExt cx="2237295" cy="3330017"/>
            </a:xfrm>
          </p:grpSpPr>
          <p:sp>
            <p:nvSpPr>
              <p:cNvPr id="24" name="四角形: 角を丸くする 85">
                <a:extLst>
                  <a:ext uri="{FF2B5EF4-FFF2-40B4-BE49-F238E27FC236}">
                    <a16:creationId xmlns:a16="http://schemas.microsoft.com/office/drawing/2014/main" id="{B3FC8B03-7A5B-47E0-A003-F395CBA1FF6B}"/>
                  </a:ext>
                </a:extLst>
              </p:cNvPr>
              <p:cNvSpPr/>
              <p:nvPr/>
            </p:nvSpPr>
            <p:spPr>
              <a:xfrm>
                <a:off x="360391" y="6001807"/>
                <a:ext cx="2236987" cy="3330017"/>
              </a:xfrm>
              <a:prstGeom prst="roundRect">
                <a:avLst>
                  <a:gd name="adj" fmla="val 7130"/>
                </a:avLst>
              </a:prstGeom>
              <a:solidFill>
                <a:srgbClr val="ED7D31">
                  <a:alpha val="30000"/>
                </a:srgbClr>
              </a:solidFill>
              <a:ln w="7620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ja-JP" altLang="en-US" sz="1050" kern="1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AB1F057-EF3B-4EFB-A1F3-B067FE91E1B3}"/>
                  </a:ext>
                </a:extLst>
              </p:cNvPr>
              <p:cNvSpPr txBox="1"/>
              <p:nvPr/>
            </p:nvSpPr>
            <p:spPr>
              <a:xfrm>
                <a:off x="478874" y="8120511"/>
                <a:ext cx="2086046" cy="116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8900" indent="-88900">
                  <a:lnSpc>
                    <a:spcPts val="1200"/>
                  </a:lnSpc>
                </a:pPr>
                <a:r>
                  <a:rPr kumimoji="1" lang="ja-JP" altLang="en-US" sz="105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ビジネス・産業</a:t>
                </a:r>
                <a:endParaRPr kumimoji="1" lang="en-US" altLang="ja-JP" sz="1050" b="1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indent="-171450">
                  <a:lnSpc>
                    <a:spcPts val="1200"/>
                  </a:lnSpc>
                  <a:buFont typeface="BIZ UDPゴシック" panose="020B0400000000000000" pitchFamily="50" charset="-128"/>
                  <a:buChar char="○"/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人材、アイデア、モノの集積</a:t>
                </a:r>
                <a:endPara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indent="-171450">
                  <a:lnSpc>
                    <a:spcPts val="1200"/>
                  </a:lnSpc>
                  <a:buFont typeface="BIZ UDPゴシック" panose="020B0400000000000000" pitchFamily="50" charset="-128"/>
                  <a:buChar char="○"/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人と人の関係性の構築</a:t>
                </a:r>
                <a:endParaRPr kumimoji="1"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88900" indent="-88900">
                  <a:lnSpc>
                    <a:spcPts val="1200"/>
                  </a:lnSpc>
                </a:pPr>
                <a:endParaRPr kumimoji="1" lang="en-US" altLang="ja-JP" sz="1050" b="1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88900" indent="-88900">
                  <a:lnSpc>
                    <a:spcPts val="1200"/>
                  </a:lnSpc>
                </a:pPr>
                <a:r>
                  <a:rPr kumimoji="1" lang="ja-JP" altLang="en-US" sz="105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観光・文化・エンターテインメント</a:t>
                </a:r>
                <a:endParaRPr kumimoji="1" lang="en-US" altLang="ja-JP" sz="1050" b="1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indent="-171450">
                  <a:lnSpc>
                    <a:spcPts val="1200"/>
                  </a:lnSpc>
                  <a:buFont typeface="BIZ UDPゴシック" panose="020B0400000000000000" pitchFamily="50" charset="-128"/>
                  <a:buChar char="○"/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関西・西日本の魅力の体感</a:t>
                </a:r>
                <a:endPara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indent="-171450">
                  <a:lnSpc>
                    <a:spcPts val="1200"/>
                  </a:lnSpc>
                  <a:buFont typeface="BIZ UDPゴシック" panose="020B0400000000000000" pitchFamily="50" charset="-128"/>
                  <a:buChar char="○"/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ツーリストの快適な滞在</a:t>
                </a:r>
                <a:endPara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indent="-171450">
                  <a:lnSpc>
                    <a:spcPts val="1200"/>
                  </a:lnSpc>
                  <a:buFont typeface="BIZ UDPゴシック" panose="020B0400000000000000" pitchFamily="50" charset="-128"/>
                  <a:buChar char="○"/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ナイトアクティビティ　　　　　　など</a:t>
                </a:r>
                <a:endPara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1254431-71C9-45BE-A8F5-A171BA475AF0}"/>
                  </a:ext>
                </a:extLst>
              </p:cNvPr>
              <p:cNvSpPr txBox="1"/>
              <p:nvPr/>
            </p:nvSpPr>
            <p:spPr>
              <a:xfrm>
                <a:off x="360083" y="6388582"/>
                <a:ext cx="2236987" cy="42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kumimoji="1" lang="ja-JP" altLang="en-US" sz="105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国内外から多様な人と情報が集まり、新しい価値を生み出す</a:t>
                </a:r>
                <a:endParaRPr kumimoji="1" lang="en-US" altLang="ja-JP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D532FEF-6ED9-4525-909F-9A6D74C5B4B7}"/>
                  </a:ext>
                </a:extLst>
              </p:cNvPr>
              <p:cNvSpPr/>
              <p:nvPr/>
            </p:nvSpPr>
            <p:spPr>
              <a:xfrm>
                <a:off x="428808" y="6106352"/>
                <a:ext cx="2086045" cy="1971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effectLst>
                      <a:glow rad="101600">
                        <a:srgbClr val="ED7D3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交流促進機能</a:t>
                </a:r>
              </a:p>
            </p:txBody>
          </p: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4A30D5BF-8C8B-4340-9A9A-2E10150FF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849" y="6850158"/>
                <a:ext cx="832962" cy="555308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0E179FDD-9C0A-4F5B-B420-97CFAB121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3894" y="6846573"/>
                <a:ext cx="849381" cy="566254"/>
              </a:xfrm>
              <a:prstGeom prst="rect">
                <a:avLst/>
              </a:prstGeom>
            </p:spPr>
          </p:pic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45B1779D-7F80-44E0-8FC5-13235B36F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8849" y="7445165"/>
                <a:ext cx="832962" cy="555169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374B1457-60C1-4E07-A3C3-9AE31FD83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8906" y="7438541"/>
                <a:ext cx="842691" cy="561794"/>
              </a:xfrm>
              <a:prstGeom prst="rect">
                <a:avLst/>
              </a:prstGeom>
            </p:spPr>
          </p:pic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65C9B4A-42AF-4454-86A8-9EF641C8C665}"/>
                </a:ext>
              </a:extLst>
            </p:cNvPr>
            <p:cNvGrpSpPr/>
            <p:nvPr/>
          </p:nvGrpSpPr>
          <p:grpSpPr>
            <a:xfrm>
              <a:off x="2796192" y="6344994"/>
              <a:ext cx="2281006" cy="3330017"/>
              <a:chOff x="2796192" y="6008269"/>
              <a:chExt cx="2281006" cy="3330017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25358B53-BB86-4BBB-90F6-93CDD7BE02BC}"/>
                  </a:ext>
                </a:extLst>
              </p:cNvPr>
              <p:cNvGrpSpPr/>
              <p:nvPr/>
            </p:nvGrpSpPr>
            <p:grpSpPr>
              <a:xfrm>
                <a:off x="2796192" y="6008269"/>
                <a:ext cx="2236987" cy="3330017"/>
                <a:chOff x="2796192" y="6008269"/>
                <a:chExt cx="2236987" cy="3330017"/>
              </a:xfrm>
            </p:grpSpPr>
            <p:sp>
              <p:nvSpPr>
                <p:cNvPr id="17" name="四角形: 角を丸くする 85">
                  <a:extLst>
                    <a:ext uri="{FF2B5EF4-FFF2-40B4-BE49-F238E27FC236}">
                      <a16:creationId xmlns:a16="http://schemas.microsoft.com/office/drawing/2014/main" id="{202314C3-6066-45A3-B2DE-B2D72C05E1F7}"/>
                    </a:ext>
                  </a:extLst>
                </p:cNvPr>
                <p:cNvSpPr/>
                <p:nvPr/>
              </p:nvSpPr>
              <p:spPr>
                <a:xfrm>
                  <a:off x="2796192" y="6008269"/>
                  <a:ext cx="2236987" cy="3330017"/>
                </a:xfrm>
                <a:prstGeom prst="roundRect">
                  <a:avLst>
                    <a:gd name="adj" fmla="val 7130"/>
                  </a:avLst>
                </a:prstGeom>
                <a:solidFill>
                  <a:srgbClr val="4472C4">
                    <a:alpha val="30000"/>
                  </a:srgbClr>
                </a:solidFill>
                <a:ln w="50800">
                  <a:solidFill>
                    <a:srgbClr val="0070C0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endParaRPr lang="ja-JP" altLang="en-US" sz="1050" kern="100" dirty="0"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8114BF8C-6078-4C96-B4DD-236845F63A09}"/>
                    </a:ext>
                  </a:extLst>
                </p:cNvPr>
                <p:cNvSpPr txBox="1"/>
                <p:nvPr/>
              </p:nvSpPr>
              <p:spPr>
                <a:xfrm>
                  <a:off x="2929572" y="8138380"/>
                  <a:ext cx="2046406" cy="10303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88900" indent="-88900">
                    <a:lnSpc>
                      <a:spcPts val="1200"/>
                    </a:lnSpc>
                  </a:pPr>
                  <a:r>
                    <a:rPr kumimoji="1" lang="ja-JP" altLang="en-US" sz="1050" b="1" u="sng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新大阪駅</a:t>
                  </a:r>
                  <a:endParaRPr kumimoji="1" lang="en-US" altLang="ja-JP" sz="1050" b="1" u="sng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marL="92075">
                    <a:lnSpc>
                      <a:spcPts val="1200"/>
                    </a:lnSpc>
                  </a:pPr>
                  <a:r>
                    <a:rPr kumimoji="1" lang="ja-JP" altLang="en-US" sz="10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〇多様な交通モードの拡充</a:t>
                  </a:r>
                  <a:endPara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marL="171450" indent="-79375">
                    <a:lnSpc>
                      <a:spcPts val="1200"/>
                    </a:lnSpc>
                    <a:buFont typeface="BIZ UDPゴシック" panose="020B0400000000000000" pitchFamily="50" charset="-128"/>
                    <a:buChar char="○"/>
                  </a:pPr>
                  <a:r>
                    <a:rPr kumimoji="1" lang="ja-JP" altLang="en-US" sz="10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人に寄り添ったサービス</a:t>
                  </a:r>
                  <a:endPara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>
                    <a:lnSpc>
                      <a:spcPts val="1200"/>
                    </a:lnSpc>
                  </a:pPr>
                  <a:endParaRPr kumimoji="1" lang="en-US" altLang="ja-JP" sz="1050" b="1" u="sng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>
                    <a:lnSpc>
                      <a:spcPts val="1200"/>
                    </a:lnSpc>
                  </a:pPr>
                  <a:r>
                    <a:rPr kumimoji="1" lang="ja-JP" altLang="en-US" sz="1050" b="1" u="sng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新大阪・十三・淡路</a:t>
                  </a:r>
                  <a:endParaRPr kumimoji="1" lang="en-US" altLang="ja-JP" sz="1050" b="1" u="sng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marL="171450" indent="-79375">
                    <a:lnSpc>
                      <a:spcPts val="1200"/>
                    </a:lnSpc>
                    <a:buFont typeface="BIZ UDPゴシック" panose="020B0400000000000000" pitchFamily="50" charset="-128"/>
                    <a:buChar char="○"/>
                  </a:pPr>
                  <a:r>
                    <a:rPr kumimoji="1" lang="ja-JP" altLang="en-US" sz="10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回遊性・リダンダンシー</a:t>
                  </a:r>
                  <a:endParaRPr kumimoji="1" lang="en-US" altLang="ja-JP" sz="10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marL="171450" indent="-79375">
                    <a:lnSpc>
                      <a:spcPts val="1200"/>
                    </a:lnSpc>
                    <a:buFont typeface="BIZ UDPゴシック" panose="020B0400000000000000" pitchFamily="50" charset="-128"/>
                    <a:buChar char="○"/>
                  </a:pPr>
                  <a:r>
                    <a:rPr kumimoji="1" lang="ja-JP" altLang="en-US" sz="10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災害への対応    　　　　　など</a:t>
                  </a:r>
                  <a:endParaRPr kumimoji="1"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pic>
              <p:nvPicPr>
                <p:cNvPr id="19" name="図 18">
                  <a:extLst>
                    <a:ext uri="{FF2B5EF4-FFF2-40B4-BE49-F238E27FC236}">
                      <a16:creationId xmlns:a16="http://schemas.microsoft.com/office/drawing/2014/main" id="{5BA9F793-EE9F-478E-BD4C-DEDCCD44BA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9390" y="6879976"/>
                  <a:ext cx="830307" cy="553400"/>
                </a:xfrm>
                <a:prstGeom prst="rect">
                  <a:avLst/>
                </a:prstGeom>
              </p:spPr>
            </p:pic>
            <p:pic>
              <p:nvPicPr>
                <p:cNvPr id="20" name="図 19">
                  <a:extLst>
                    <a:ext uri="{FF2B5EF4-FFF2-40B4-BE49-F238E27FC236}">
                      <a16:creationId xmlns:a16="http://schemas.microsoft.com/office/drawing/2014/main" id="{4DF3E2A6-8D47-44C6-B4A0-BDB09CF668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5940" y="6882132"/>
                  <a:ext cx="919113" cy="553306"/>
                </a:xfrm>
                <a:prstGeom prst="rect">
                  <a:avLst/>
                </a:prstGeom>
              </p:spPr>
            </p:pic>
            <p:pic>
              <p:nvPicPr>
                <p:cNvPr id="21" name="図 20">
                  <a:extLst>
                    <a:ext uri="{FF2B5EF4-FFF2-40B4-BE49-F238E27FC236}">
                      <a16:creationId xmlns:a16="http://schemas.microsoft.com/office/drawing/2014/main" id="{C5B36623-2B18-40DD-A4B5-DCACE453A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7275" b="-1"/>
                <a:stretch/>
              </p:blipFill>
              <p:spPr>
                <a:xfrm>
                  <a:off x="2935940" y="7469934"/>
                  <a:ext cx="916213" cy="566622"/>
                </a:xfrm>
                <a:prstGeom prst="rect">
                  <a:avLst/>
                </a:prstGeom>
              </p:spPr>
            </p:pic>
            <p:pic>
              <p:nvPicPr>
                <p:cNvPr id="22" name="図 21">
                  <a:extLst>
                    <a:ext uri="{FF2B5EF4-FFF2-40B4-BE49-F238E27FC236}">
                      <a16:creationId xmlns:a16="http://schemas.microsoft.com/office/drawing/2014/main" id="{759CE991-4E22-426D-B57A-B2D34BF249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765"/>
                <a:stretch/>
              </p:blipFill>
              <p:spPr>
                <a:xfrm>
                  <a:off x="3909390" y="7467873"/>
                  <a:ext cx="827690" cy="569962"/>
                </a:xfrm>
                <a:prstGeom prst="rect">
                  <a:avLst/>
                </a:prstGeom>
              </p:spPr>
            </p:pic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BA084A63-FD32-4336-94C0-C2565E0FEEC0}"/>
                    </a:ext>
                  </a:extLst>
                </p:cNvPr>
                <p:cNvSpPr/>
                <p:nvPr/>
              </p:nvSpPr>
              <p:spPr>
                <a:xfrm>
                  <a:off x="2853919" y="6099349"/>
                  <a:ext cx="2086045" cy="1971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kumimoji="1" lang="ja-JP" altLang="en-US" sz="2000" b="1" dirty="0">
                      <a:solidFill>
                        <a:schemeClr val="bg1"/>
                      </a:solidFill>
                      <a:effectLst>
                        <a:glow rad="101600">
                          <a:srgbClr val="4472C4"/>
                        </a:glow>
                      </a:effectLst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交通結節機能</a:t>
                  </a:r>
                </a:p>
              </p:txBody>
            </p:sp>
          </p:grp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997FB39-458C-45AE-AE7A-65CA8115486B}"/>
                  </a:ext>
                </a:extLst>
              </p:cNvPr>
              <p:cNvSpPr txBox="1"/>
              <p:nvPr/>
            </p:nvSpPr>
            <p:spPr>
              <a:xfrm>
                <a:off x="2833362" y="6381647"/>
                <a:ext cx="2243836" cy="4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kumimoji="1" lang="ja-JP" altLang="en-US" sz="105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日本・世界と関西をつなぎ、広域の人の流れを集めて、まちへつなげる</a:t>
                </a:r>
                <a:endParaRPr kumimoji="1" lang="en-US" altLang="ja-JP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3F67B50-CA72-441D-A0C9-0A44017C0AFB}"/>
                </a:ext>
              </a:extLst>
            </p:cNvPr>
            <p:cNvGrpSpPr/>
            <p:nvPr/>
          </p:nvGrpSpPr>
          <p:grpSpPr>
            <a:xfrm>
              <a:off x="5248615" y="6344994"/>
              <a:ext cx="2261446" cy="3330018"/>
              <a:chOff x="5248615" y="6008269"/>
              <a:chExt cx="2261446" cy="3330018"/>
            </a:xfrm>
          </p:grpSpPr>
          <p:sp>
            <p:nvSpPr>
              <p:cNvPr id="7" name="四角形: 角を丸くする 85">
                <a:extLst>
                  <a:ext uri="{FF2B5EF4-FFF2-40B4-BE49-F238E27FC236}">
                    <a16:creationId xmlns:a16="http://schemas.microsoft.com/office/drawing/2014/main" id="{D7824D7C-6044-42D4-A38C-40B2CD3F8E7F}"/>
                  </a:ext>
                </a:extLst>
              </p:cNvPr>
              <p:cNvSpPr/>
              <p:nvPr/>
            </p:nvSpPr>
            <p:spPr>
              <a:xfrm>
                <a:off x="5248923" y="6008269"/>
                <a:ext cx="2236987" cy="3330018"/>
              </a:xfrm>
              <a:prstGeom prst="roundRect">
                <a:avLst>
                  <a:gd name="adj" fmla="val 7130"/>
                </a:avLst>
              </a:prstGeom>
              <a:solidFill>
                <a:srgbClr val="70AD47">
                  <a:alpha val="30000"/>
                </a:srgbClr>
              </a:solidFill>
              <a:ln w="76200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ja-JP" altLang="en-US" sz="1050" b="1" kern="100"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9D7DFB-D846-45A4-9DE5-89BC74F1D4A4}"/>
                  </a:ext>
                </a:extLst>
              </p:cNvPr>
              <p:cNvSpPr txBox="1"/>
              <p:nvPr/>
            </p:nvSpPr>
            <p:spPr>
              <a:xfrm>
                <a:off x="5410117" y="8144513"/>
                <a:ext cx="2099944" cy="103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8900" indent="-88900">
                  <a:lnSpc>
                    <a:spcPts val="1200"/>
                  </a:lnSpc>
                </a:pPr>
                <a:r>
                  <a:rPr kumimoji="1" lang="ja-JP" altLang="en-US" sz="105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新大阪駅</a:t>
                </a:r>
                <a:endParaRPr kumimoji="1" lang="en-US" altLang="ja-JP" sz="1050" b="1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indent="-79375">
                  <a:lnSpc>
                    <a:spcPts val="1200"/>
                  </a:lnSpc>
                  <a:buFont typeface="BIZ UDPゴシック" panose="020B0400000000000000" pitchFamily="50" charset="-128"/>
                  <a:buChar char="○"/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駅からまちへの演出</a:t>
                </a:r>
                <a:endPara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indent="-79375">
                  <a:lnSpc>
                    <a:spcPts val="1200"/>
                  </a:lnSpc>
                  <a:buFont typeface="BIZ UDPゴシック" panose="020B0400000000000000" pitchFamily="50" charset="-128"/>
                  <a:buChar char="○"/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多様な空間</a:t>
                </a:r>
                <a:endPara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indent="-79375">
                  <a:lnSpc>
                    <a:spcPts val="1200"/>
                  </a:lnSpc>
                  <a:buFont typeface="BIZ UDPゴシック" panose="020B0400000000000000" pitchFamily="50" charset="-128"/>
                  <a:buChar char="○"/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新しいシンボル</a:t>
                </a:r>
                <a:endPara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88900" indent="-88900">
                  <a:lnSpc>
                    <a:spcPts val="1200"/>
                  </a:lnSpc>
                </a:pPr>
                <a:endParaRPr kumimoji="1" lang="en-US" altLang="ja-JP" sz="1050" b="1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88900" indent="-88900">
                  <a:lnSpc>
                    <a:spcPts val="1200"/>
                  </a:lnSpc>
                </a:pPr>
                <a:r>
                  <a:rPr kumimoji="1" lang="ja-JP" altLang="en-US" sz="105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十三・淡路</a:t>
                </a:r>
                <a:endParaRPr kumimoji="1" lang="en-US" altLang="ja-JP" sz="1050" b="1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71450" indent="-79375">
                  <a:lnSpc>
                    <a:spcPts val="1200"/>
                  </a:lnSpc>
                  <a:buFont typeface="BIZ UDPゴシック" panose="020B0400000000000000" pitchFamily="50" charset="-128"/>
                  <a:buChar char="○"/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水辺、なつかしさ　</a:t>
                </a:r>
                <a:r>
                  <a:rPr kumimoji="1" lang="ja-JP" altLang="en-US" sz="10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 　など</a:t>
                </a: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807D337-624F-46A8-B6BA-6F64E287F1BD}"/>
                  </a:ext>
                </a:extLst>
              </p:cNvPr>
              <p:cNvSpPr txBox="1"/>
              <p:nvPr/>
            </p:nvSpPr>
            <p:spPr>
              <a:xfrm>
                <a:off x="5248615" y="6391758"/>
                <a:ext cx="2243836" cy="375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kumimoji="1" lang="ja-JP" altLang="en-US" sz="105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シンボル性と懐かしさをもつ、光・緑・水などによる居心地の良い空間形成</a:t>
                </a:r>
                <a:endParaRPr kumimoji="1" lang="en-US" altLang="ja-JP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C6E5303F-6082-4AAD-AF6B-3556CDD75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5922" y="6894687"/>
                <a:ext cx="842643" cy="561762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F7B31E5E-3087-473F-AFFF-C2DE63884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0404" y="7495376"/>
                <a:ext cx="841499" cy="560999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D6FDC479-1D7E-4C5E-B7C7-1CE6A0FAA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5922" y="7495378"/>
                <a:ext cx="841496" cy="560998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58E0CD8D-EDFB-4C32-8AAD-810523BB4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00403" y="6893029"/>
                <a:ext cx="841499" cy="560999"/>
              </a:xfrm>
              <a:prstGeom prst="rect">
                <a:avLst/>
              </a:prstGeom>
            </p:spPr>
          </p:pic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92DEA660-8B41-45B7-86AE-357D06BE19EF}"/>
                  </a:ext>
                </a:extLst>
              </p:cNvPr>
              <p:cNvSpPr/>
              <p:nvPr/>
            </p:nvSpPr>
            <p:spPr>
              <a:xfrm>
                <a:off x="5356160" y="6113357"/>
                <a:ext cx="2086045" cy="1971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  <a:effectLst>
                      <a:glow rad="101600">
                        <a:srgbClr val="70AD47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都市空間機能</a:t>
                </a:r>
              </a:p>
            </p:txBody>
          </p:sp>
        </p:grp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FDD8DC1-A815-443C-B472-8BEA439A5AB7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新大阪駅エリアの交通結節機能強化の検討について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A5BD045-7F91-4CC6-8E43-4BADCA182316}"/>
              </a:ext>
            </a:extLst>
          </p:cNvPr>
          <p:cNvSpPr txBox="1"/>
          <p:nvPr/>
        </p:nvSpPr>
        <p:spPr>
          <a:xfrm>
            <a:off x="1327645" y="1860778"/>
            <a:ext cx="3960000" cy="3107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88900" indent="-88900">
              <a:lnSpc>
                <a:spcPts val="1900"/>
              </a:lnSpc>
            </a:pP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世界有数の広域交通ターミナルのまちづくりの実現</a:t>
            </a:r>
            <a:endParaRPr kumimoji="1"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2EBDE80-9EBB-4CCE-B66E-8B6597BA8B50}"/>
              </a:ext>
            </a:extLst>
          </p:cNvPr>
          <p:cNvSpPr/>
          <p:nvPr/>
        </p:nvSpPr>
        <p:spPr>
          <a:xfrm>
            <a:off x="845936" y="1437629"/>
            <a:ext cx="2124000" cy="25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めざすべき大きな方向性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58C87EA-C23B-4064-9647-852A7E032DBC}"/>
              </a:ext>
            </a:extLst>
          </p:cNvPr>
          <p:cNvSpPr txBox="1"/>
          <p:nvPr/>
        </p:nvSpPr>
        <p:spPr>
          <a:xfrm>
            <a:off x="640810" y="958747"/>
            <a:ext cx="5748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新大阪駅周辺地域都市再生緊急整備地域　まちづくり方針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7D2FF9C-05D2-4067-B62F-FA87A99C8CB8}"/>
              </a:ext>
            </a:extLst>
          </p:cNvPr>
          <p:cNvSpPr/>
          <p:nvPr/>
        </p:nvSpPr>
        <p:spPr>
          <a:xfrm>
            <a:off x="884413" y="2443903"/>
            <a:ext cx="2052000" cy="25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導入すべき都市機能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D2EB822-5223-4208-BE68-09A57CF15700}"/>
              </a:ext>
            </a:extLst>
          </p:cNvPr>
          <p:cNvSpPr txBox="1"/>
          <p:nvPr/>
        </p:nvSpPr>
        <p:spPr>
          <a:xfrm>
            <a:off x="368" y="407389"/>
            <a:ext cx="6742338" cy="449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（１）新大阪駅エリアの</a:t>
            </a:r>
            <a:r>
              <a:rPr kumimoji="1" lang="ja-JP" altLang="en-US" sz="1800" b="1" dirty="0">
                <a:latin typeface="Meiryo UI"/>
                <a:ea typeface="Meiryo UI"/>
              </a:rPr>
              <a:t>交通結節機能強化について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08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74A15F31-1149-4421-B37E-2EE7F238EF03}"/>
              </a:ext>
            </a:extLst>
          </p:cNvPr>
          <p:cNvSpPr/>
          <p:nvPr/>
        </p:nvSpPr>
        <p:spPr>
          <a:xfrm>
            <a:off x="414032" y="910426"/>
            <a:ext cx="8480666" cy="1510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D94FAC-2F3B-4376-A360-EE31AC885590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新大阪駅エリアの交通結節機能強化の検討について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4ABB77-05B2-4929-A735-6317DDC39654}"/>
              </a:ext>
            </a:extLst>
          </p:cNvPr>
          <p:cNvSpPr txBox="1"/>
          <p:nvPr/>
        </p:nvSpPr>
        <p:spPr>
          <a:xfrm>
            <a:off x="315732" y="539265"/>
            <a:ext cx="3313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＜新大阪駅エリアの交通結節機能＞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9CA445-2049-48F9-8B96-3EFA933477FC}"/>
              </a:ext>
            </a:extLst>
          </p:cNvPr>
          <p:cNvSpPr txBox="1"/>
          <p:nvPr/>
        </p:nvSpPr>
        <p:spPr>
          <a:xfrm>
            <a:off x="517373" y="1277271"/>
            <a:ext cx="837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新大阪駅周辺地域は、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圧倒的な広域交通アクセスの良さを活かし</a:t>
            </a:r>
            <a:r>
              <a:rPr lang="ja-JP" altLang="en-US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6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広域交通の一大ハブ拠点</a:t>
            </a:r>
            <a:r>
              <a:rPr lang="ja-JP" altLang="en-US" sz="1600" b="1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</a:t>
            </a:r>
            <a:endParaRPr lang="en-US" altLang="ja-JP" b="1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となることが重要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E8BA01A-7F79-47A0-8FA6-A20FF61DE6B6}"/>
              </a:ext>
            </a:extLst>
          </p:cNvPr>
          <p:cNvGrpSpPr/>
          <p:nvPr/>
        </p:nvGrpSpPr>
        <p:grpSpPr>
          <a:xfrm>
            <a:off x="4316616" y="3747275"/>
            <a:ext cx="4678588" cy="2152635"/>
            <a:chOff x="2621243" y="968147"/>
            <a:chExt cx="4274357" cy="2523389"/>
          </a:xfrm>
        </p:grpSpPr>
        <p:sp>
          <p:nvSpPr>
            <p:cNvPr id="10" name="右矢印 13">
              <a:extLst>
                <a:ext uri="{FF2B5EF4-FFF2-40B4-BE49-F238E27FC236}">
                  <a16:creationId xmlns:a16="http://schemas.microsoft.com/office/drawing/2014/main" id="{43B1250C-1AC1-4FA2-8A24-7A20E191C804}"/>
                </a:ext>
              </a:extLst>
            </p:cNvPr>
            <p:cNvSpPr/>
            <p:nvPr/>
          </p:nvSpPr>
          <p:spPr>
            <a:xfrm rot="19320626">
              <a:off x="4363140" y="1197454"/>
              <a:ext cx="2004908" cy="1048123"/>
            </a:xfrm>
            <a:prstGeom prst="rightArrow">
              <a:avLst/>
            </a:prstGeom>
            <a:gradFill>
              <a:gsLst>
                <a:gs pos="0">
                  <a:srgbClr val="8FCFFF"/>
                </a:gs>
                <a:gs pos="50000">
                  <a:srgbClr val="5DBAFF"/>
                </a:gs>
                <a:gs pos="100000">
                  <a:srgbClr val="1D9EFF"/>
                </a:gs>
              </a:gsLst>
            </a:gradFill>
            <a:effectLst>
              <a:glow rad="114300">
                <a:schemeClr val="accent1">
                  <a:lumMod val="50000"/>
                  <a:alpha val="55000"/>
                </a:schemeClr>
              </a:glo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" name="左右矢印 14">
              <a:extLst>
                <a:ext uri="{FF2B5EF4-FFF2-40B4-BE49-F238E27FC236}">
                  <a16:creationId xmlns:a16="http://schemas.microsoft.com/office/drawing/2014/main" id="{269BCE49-9EF6-4682-9B18-10A8936B23C1}"/>
                </a:ext>
              </a:extLst>
            </p:cNvPr>
            <p:cNvSpPr/>
            <p:nvPr/>
          </p:nvSpPr>
          <p:spPr>
            <a:xfrm>
              <a:off x="2819402" y="1731403"/>
              <a:ext cx="3905503" cy="1002249"/>
            </a:xfrm>
            <a:prstGeom prst="leftRightArrow">
              <a:avLst>
                <a:gd name="adj1" fmla="val 68633"/>
                <a:gd name="adj2" fmla="val 42417"/>
              </a:avLst>
            </a:prstGeom>
            <a:gradFill>
              <a:gsLst>
                <a:gs pos="0">
                  <a:srgbClr val="8FCFFF"/>
                </a:gs>
                <a:gs pos="50000">
                  <a:srgbClr val="5DBAFF"/>
                </a:gs>
                <a:gs pos="100000">
                  <a:srgbClr val="1D9EFF"/>
                </a:gs>
              </a:gsLst>
            </a:gradFill>
            <a:effectLst>
              <a:glow rad="114300">
                <a:schemeClr val="accent1">
                  <a:lumMod val="50000"/>
                  <a:alpha val="55000"/>
                </a:schemeClr>
              </a:glo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右矢印 15">
              <a:extLst>
                <a:ext uri="{FF2B5EF4-FFF2-40B4-BE49-F238E27FC236}">
                  <a16:creationId xmlns:a16="http://schemas.microsoft.com/office/drawing/2014/main" id="{1484BBC7-BC80-4F1B-9532-FDDA371A0450}"/>
                </a:ext>
              </a:extLst>
            </p:cNvPr>
            <p:cNvSpPr/>
            <p:nvPr/>
          </p:nvSpPr>
          <p:spPr>
            <a:xfrm rot="8429989">
              <a:off x="3237842" y="2207008"/>
              <a:ext cx="2037696" cy="1048153"/>
            </a:xfrm>
            <a:prstGeom prst="rightArrow">
              <a:avLst/>
            </a:prstGeom>
            <a:gradFill>
              <a:gsLst>
                <a:gs pos="0">
                  <a:srgbClr val="8FCFFF"/>
                </a:gs>
                <a:gs pos="50000">
                  <a:srgbClr val="5DBAFF"/>
                </a:gs>
                <a:gs pos="100000">
                  <a:srgbClr val="1D9EFF"/>
                </a:gs>
              </a:gsLst>
            </a:gradFill>
            <a:effectLst>
              <a:glow rad="114300">
                <a:schemeClr val="accent1">
                  <a:lumMod val="50000"/>
                  <a:alpha val="55000"/>
                </a:schemeClr>
              </a:glo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1" tIns="45720" rIns="91441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円/楕円 16">
              <a:extLst>
                <a:ext uri="{FF2B5EF4-FFF2-40B4-BE49-F238E27FC236}">
                  <a16:creationId xmlns:a16="http://schemas.microsoft.com/office/drawing/2014/main" id="{6188F1E9-E813-46B8-9C32-F70F3343DE37}"/>
                </a:ext>
              </a:extLst>
            </p:cNvPr>
            <p:cNvSpPr/>
            <p:nvPr/>
          </p:nvSpPr>
          <p:spPr>
            <a:xfrm>
              <a:off x="3734301" y="2667000"/>
              <a:ext cx="775843" cy="38670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non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99"/>
                </a:lnSpc>
              </a:pPr>
              <a:r>
                <a:rPr lang="ja-JP" altLang="en-US" sz="1000" kern="100" spc="-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関西国際空港</a:t>
              </a:r>
              <a:endParaRPr lang="ja-JP" altLang="en-US" sz="1000" kern="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370A3DD-0CAE-4AA7-9239-8334995D9C0B}"/>
                </a:ext>
              </a:extLst>
            </p:cNvPr>
            <p:cNvSpPr txBox="1"/>
            <p:nvPr/>
          </p:nvSpPr>
          <p:spPr>
            <a:xfrm>
              <a:off x="2823795" y="3329953"/>
              <a:ext cx="91050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海外（アジア等）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E6F463B-7AF0-48D4-AD7B-368BB5A6E1E4}"/>
                </a:ext>
              </a:extLst>
            </p:cNvPr>
            <p:cNvSpPr txBox="1"/>
            <p:nvPr/>
          </p:nvSpPr>
          <p:spPr>
            <a:xfrm>
              <a:off x="5789336" y="968147"/>
              <a:ext cx="87844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京都・北陸地方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DAC84BE-AFF1-4114-928D-12EDE5F72B46}"/>
                </a:ext>
              </a:extLst>
            </p:cNvPr>
            <p:cNvSpPr txBox="1"/>
            <p:nvPr/>
          </p:nvSpPr>
          <p:spPr>
            <a:xfrm>
              <a:off x="6738506" y="1815130"/>
              <a:ext cx="157094" cy="1247862"/>
            </a:xfrm>
            <a:prstGeom prst="rect">
              <a:avLst/>
            </a:prstGeom>
            <a:noFill/>
          </p:spPr>
          <p:txBody>
            <a:bodyPr vert="wordArtVertRtl" wrap="square" lIns="0" tIns="0" rIns="0" bIns="0" rtlCol="0">
              <a:spAutoFit/>
            </a:bodyPr>
            <a:lstStyle/>
            <a:p>
              <a:r>
                <a:rPr lang="ja-JP" altLang="en-US" sz="1050" b="1" spc="-1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東京・名古屋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36C5A72-B9A4-4169-8405-26FC212A4F71}"/>
                </a:ext>
              </a:extLst>
            </p:cNvPr>
            <p:cNvSpPr txBox="1"/>
            <p:nvPr/>
          </p:nvSpPr>
          <p:spPr>
            <a:xfrm>
              <a:off x="2621243" y="1467574"/>
              <a:ext cx="157094" cy="1442703"/>
            </a:xfrm>
            <a:prstGeom prst="rect">
              <a:avLst/>
            </a:prstGeom>
            <a:noFill/>
          </p:spPr>
          <p:txBody>
            <a:bodyPr vert="wordArtVertRtl" wrap="none" lIns="0" tIns="0" rIns="0" bIns="0" rtlCol="0">
              <a:spAutoFit/>
            </a:bodyPr>
            <a:lstStyle/>
            <a:p>
              <a:r>
                <a:rPr lang="ja-JP" altLang="en-US" sz="1050" b="1" spc="-1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中国・四国・九州地方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C96C78F-B889-470F-BB7D-B84D67542617}"/>
                </a:ext>
              </a:extLst>
            </p:cNvPr>
            <p:cNvSpPr txBox="1"/>
            <p:nvPr/>
          </p:nvSpPr>
          <p:spPr>
            <a:xfrm>
              <a:off x="3310256" y="1950870"/>
              <a:ext cx="40395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05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新幹線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1CB3347-54C5-4F59-8BA9-F89F71CC93DD}"/>
                </a:ext>
              </a:extLst>
            </p:cNvPr>
            <p:cNvSpPr txBox="1"/>
            <p:nvPr/>
          </p:nvSpPr>
          <p:spPr>
            <a:xfrm>
              <a:off x="2977219" y="2144090"/>
              <a:ext cx="1071309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5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高速道路</a:t>
              </a:r>
              <a:r>
                <a:rPr lang="ja-JP" altLang="en-US" sz="80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（バス等）</a:t>
              </a:r>
              <a:endParaRPr lang="ja-JP" altLang="en-US" sz="900" b="1" dirty="0">
                <a:effectLst>
                  <a:glow rad="762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35ADCCE-528B-4834-B6FB-F1FAC69D4302}"/>
                </a:ext>
              </a:extLst>
            </p:cNvPr>
            <p:cNvSpPr txBox="1"/>
            <p:nvPr/>
          </p:nvSpPr>
          <p:spPr>
            <a:xfrm>
              <a:off x="5468977" y="1328332"/>
              <a:ext cx="40395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05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新幹線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03BC3F2-9279-4451-938F-4C3F8B82D691}"/>
                </a:ext>
              </a:extLst>
            </p:cNvPr>
            <p:cNvSpPr txBox="1"/>
            <p:nvPr/>
          </p:nvSpPr>
          <p:spPr>
            <a:xfrm>
              <a:off x="5200540" y="1507492"/>
              <a:ext cx="1022845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5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高速道路</a:t>
              </a:r>
              <a:r>
                <a:rPr lang="en-US" altLang="ja-JP" sz="80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en-US" sz="80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（バス等）</a:t>
              </a:r>
              <a:endParaRPr lang="ja-JP" altLang="en-US" sz="1050" b="1" dirty="0">
                <a:effectLst>
                  <a:glow rad="762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6DEFBCF-0F34-4FEE-9BE2-C9629604DAF4}"/>
                </a:ext>
              </a:extLst>
            </p:cNvPr>
            <p:cNvSpPr txBox="1"/>
            <p:nvPr/>
          </p:nvSpPr>
          <p:spPr>
            <a:xfrm>
              <a:off x="3547678" y="3104565"/>
              <a:ext cx="40395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05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飛行機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8377A4A4-3696-4625-9CB7-304E3D6295B6}"/>
                </a:ext>
              </a:extLst>
            </p:cNvPr>
            <p:cNvSpPr txBox="1"/>
            <p:nvPr/>
          </p:nvSpPr>
          <p:spPr>
            <a:xfrm>
              <a:off x="5770848" y="2045789"/>
              <a:ext cx="40395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05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新幹線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FBBC670C-9AD1-4C06-A00D-61AE8B04E69E}"/>
                </a:ext>
              </a:extLst>
            </p:cNvPr>
            <p:cNvSpPr txBox="1"/>
            <p:nvPr/>
          </p:nvSpPr>
          <p:spPr>
            <a:xfrm>
              <a:off x="5568473" y="2253234"/>
              <a:ext cx="98745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05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高速道路</a:t>
              </a:r>
              <a:r>
                <a:rPr lang="en-US" altLang="ja-JP" sz="105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en-US" sz="80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（バス等）</a:t>
              </a:r>
              <a:endParaRPr lang="ja-JP" altLang="en-US" sz="1050" b="1" dirty="0">
                <a:effectLst>
                  <a:glow rad="762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F12E6D0D-257E-460A-A908-6804616EE9ED}"/>
                </a:ext>
              </a:extLst>
            </p:cNvPr>
            <p:cNvGrpSpPr/>
            <p:nvPr/>
          </p:nvGrpSpPr>
          <p:grpSpPr>
            <a:xfrm>
              <a:off x="3975848" y="1584570"/>
              <a:ext cx="1604309" cy="1209774"/>
              <a:chOff x="3745402" y="2466167"/>
              <a:chExt cx="2243531" cy="1271883"/>
            </a:xfrm>
            <a:gradFill>
              <a:gsLst>
                <a:gs pos="0">
                  <a:srgbClr val="FFB7B7"/>
                </a:gs>
                <a:gs pos="50000">
                  <a:srgbClr val="FF7979"/>
                </a:gs>
                <a:gs pos="100000">
                  <a:srgbClr val="FF7D7D"/>
                </a:gs>
              </a:gsLst>
              <a:lin ang="5400000" scaled="0"/>
            </a:gradFill>
          </p:grpSpPr>
          <p:sp>
            <p:nvSpPr>
              <p:cNvPr id="28" name="円/楕円 60">
                <a:extLst>
                  <a:ext uri="{FF2B5EF4-FFF2-40B4-BE49-F238E27FC236}">
                    <a16:creationId xmlns:a16="http://schemas.microsoft.com/office/drawing/2014/main" id="{4D04E5F9-A73A-4AEC-B9D3-E4E4BEF0016A}"/>
                  </a:ext>
                </a:extLst>
              </p:cNvPr>
              <p:cNvSpPr/>
              <p:nvPr/>
            </p:nvSpPr>
            <p:spPr>
              <a:xfrm>
                <a:off x="3745402" y="2466167"/>
                <a:ext cx="2243531" cy="1271883"/>
              </a:xfrm>
              <a:prstGeom prst="ellipse">
                <a:avLst/>
              </a:prstGeom>
              <a:gradFill>
                <a:gsLst>
                  <a:gs pos="16000">
                    <a:schemeClr val="accent4">
                      <a:lumMod val="20000"/>
                      <a:lumOff val="80000"/>
                    </a:schemeClr>
                  </a:gs>
                  <a:gs pos="5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>
                <a:noFill/>
              </a:ln>
              <a:effectLst>
                <a:softEdge rad="508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1" tIns="45720" rIns="91441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105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9" name="テキスト ボックス 305">
                <a:extLst>
                  <a:ext uri="{FF2B5EF4-FFF2-40B4-BE49-F238E27FC236}">
                    <a16:creationId xmlns:a16="http://schemas.microsoft.com/office/drawing/2014/main" id="{217BDB44-41AB-48B0-B2AC-3AF0FE6C8A67}"/>
                  </a:ext>
                </a:extLst>
              </p:cNvPr>
              <p:cNvSpPr txBox="1"/>
              <p:nvPr/>
            </p:nvSpPr>
            <p:spPr>
              <a:xfrm>
                <a:off x="3918660" y="2885878"/>
                <a:ext cx="1855854" cy="19038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ja-JP" altLang="en-US" sz="1400" b="1" kern="100" dirty="0">
                    <a:ln w="9525" cap="flat" cmpd="sng" algn="ctr">
                      <a:noFill/>
                      <a:prstDash val="solid"/>
                      <a:round/>
                    </a:ln>
                    <a:solidFill>
                      <a:srgbClr val="000000"/>
                    </a:solidFill>
                    <a:effectLst>
                      <a:glow rad="889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新大阪駅周辺地域</a:t>
                </a:r>
                <a:endParaRPr lang="ja-JP" altLang="en-US" sz="1400" kern="100" dirty="0">
                  <a:ln w="9525" cap="flat" cmpd="sng" algn="ctr">
                    <a:noFill/>
                    <a:prstDash val="solid"/>
                    <a:round/>
                  </a:ln>
                  <a:effectLst>
                    <a:glow rad="889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FC45F7B-1618-4C82-863A-05602DE42A92}"/>
                </a:ext>
              </a:extLst>
            </p:cNvPr>
            <p:cNvSpPr txBox="1"/>
            <p:nvPr/>
          </p:nvSpPr>
          <p:spPr>
            <a:xfrm>
              <a:off x="3174896" y="2349906"/>
              <a:ext cx="75180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105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船 </a:t>
              </a:r>
              <a:r>
                <a:rPr lang="ja-JP" altLang="en-US" sz="800" b="1" dirty="0">
                  <a:effectLst>
                    <a:glow rad="762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（フェリー等）</a:t>
              </a:r>
              <a:endParaRPr lang="ja-JP" altLang="en-US" sz="1050" b="1" dirty="0">
                <a:effectLst>
                  <a:glow rad="762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" name="テキスト ボックス 305">
              <a:extLst>
                <a:ext uri="{FF2B5EF4-FFF2-40B4-BE49-F238E27FC236}">
                  <a16:creationId xmlns:a16="http://schemas.microsoft.com/office/drawing/2014/main" id="{4BAB23B3-EF05-4B50-BC28-9D425D675A95}"/>
                </a:ext>
              </a:extLst>
            </p:cNvPr>
            <p:cNvSpPr txBox="1"/>
            <p:nvPr/>
          </p:nvSpPr>
          <p:spPr>
            <a:xfrm>
              <a:off x="4122086" y="2181373"/>
              <a:ext cx="1282402" cy="1915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ja-JP" altLang="en-US" sz="1000" kern="100" dirty="0">
                  <a:ln w="9525" cap="flat" cmpd="sng" algn="ctr">
                    <a:noFill/>
                    <a:prstDash val="solid"/>
                    <a:round/>
                  </a:ln>
                  <a:solidFill>
                    <a:srgbClr val="000000"/>
                  </a:solidFill>
                  <a:effectLst>
                    <a:glow rad="889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（十三～新大阪～淡路）</a:t>
              </a:r>
              <a:endParaRPr lang="ja-JP" altLang="en-US" sz="1000" kern="100" dirty="0">
                <a:ln w="9525" cap="flat" cmpd="sng" algn="ctr">
                  <a:noFill/>
                  <a:prstDash val="solid"/>
                  <a:round/>
                </a:ln>
                <a:effectLst>
                  <a:glow rad="889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74279712-F3FE-4C1C-B755-3B37512B16FA}"/>
              </a:ext>
            </a:extLst>
          </p:cNvPr>
          <p:cNvSpPr txBox="1"/>
          <p:nvPr/>
        </p:nvSpPr>
        <p:spPr>
          <a:xfrm>
            <a:off x="374417" y="2408003"/>
            <a:ext cx="36279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新大阪駅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○　交通モードの拡充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○　乗り換えのわかりやすさ、快適性の向上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E4D76CA-531A-45AC-B81D-5EF7347764E1}"/>
              </a:ext>
            </a:extLst>
          </p:cNvPr>
          <p:cNvSpPr txBox="1"/>
          <p:nvPr/>
        </p:nvSpPr>
        <p:spPr>
          <a:xfrm>
            <a:off x="754380" y="6950853"/>
            <a:ext cx="7840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新技術を活用した新たな交通モードを含む、多様な交通サービスの提供や、利用者一人一人に最適な交通モードへの乗り換え利便性の向上などにより、国内外から集まる人の流れを周辺地域や各都市に</a:t>
            </a:r>
            <a:r>
              <a:rPr lang="en-US" altLang="ja-JP" sz="12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r>
              <a:rPr lang="ja-JP" altLang="ja-JP" sz="1800" dirty="0">
                <a:effectLst/>
                <a:ea typeface="HGPｺﾞｼｯｸM" panose="020B0600000000000000" pitchFamily="50" charset="-128"/>
                <a:cs typeface="Times New Roman" panose="02020603050405020304" pitchFamily="18" charset="0"/>
              </a:rPr>
              <a:t>広げるように、交通結節機能を強化</a:t>
            </a:r>
            <a:r>
              <a:rPr lang="ja-JP" altLang="ja-JP" dirty="0">
                <a:effectLst/>
              </a:rPr>
              <a:t> </a:t>
            </a:r>
            <a:r>
              <a:rPr lang="ja-JP" altLang="en-US" dirty="0"/>
              <a:t>する必要あり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5" name="右矢印 34">
            <a:extLst>
              <a:ext uri="{FF2B5EF4-FFF2-40B4-BE49-F238E27FC236}">
                <a16:creationId xmlns:a16="http://schemas.microsoft.com/office/drawing/2014/main" id="{74F6B11E-286E-4CBB-BB4F-3729D411E93E}"/>
              </a:ext>
            </a:extLst>
          </p:cNvPr>
          <p:cNvSpPr/>
          <p:nvPr/>
        </p:nvSpPr>
        <p:spPr>
          <a:xfrm rot="5000577">
            <a:off x="10151527" y="2245181"/>
            <a:ext cx="1470253" cy="646632"/>
          </a:xfrm>
          <a:custGeom>
            <a:avLst/>
            <a:gdLst>
              <a:gd name="connsiteX0" fmla="*/ 0 w 1625600"/>
              <a:gd name="connsiteY0" fmla="*/ 275771 h 1103085"/>
              <a:gd name="connsiteX1" fmla="*/ 1074058 w 1625600"/>
              <a:gd name="connsiteY1" fmla="*/ 275771 h 1103085"/>
              <a:gd name="connsiteX2" fmla="*/ 1074058 w 1625600"/>
              <a:gd name="connsiteY2" fmla="*/ 0 h 1103085"/>
              <a:gd name="connsiteX3" fmla="*/ 1625600 w 1625600"/>
              <a:gd name="connsiteY3" fmla="*/ 551543 h 1103085"/>
              <a:gd name="connsiteX4" fmla="*/ 1074058 w 1625600"/>
              <a:gd name="connsiteY4" fmla="*/ 1103085 h 1103085"/>
              <a:gd name="connsiteX5" fmla="*/ 1074058 w 1625600"/>
              <a:gd name="connsiteY5" fmla="*/ 827314 h 1103085"/>
              <a:gd name="connsiteX6" fmla="*/ 0 w 1625600"/>
              <a:gd name="connsiteY6" fmla="*/ 827314 h 1103085"/>
              <a:gd name="connsiteX7" fmla="*/ 0 w 1625600"/>
              <a:gd name="connsiteY7" fmla="*/ 275771 h 1103085"/>
              <a:gd name="connsiteX0" fmla="*/ 0 w 1625600"/>
              <a:gd name="connsiteY0" fmla="*/ 827314 h 1103085"/>
              <a:gd name="connsiteX1" fmla="*/ 1074058 w 1625600"/>
              <a:gd name="connsiteY1" fmla="*/ 275771 h 1103085"/>
              <a:gd name="connsiteX2" fmla="*/ 1074058 w 1625600"/>
              <a:gd name="connsiteY2" fmla="*/ 0 h 1103085"/>
              <a:gd name="connsiteX3" fmla="*/ 1625600 w 1625600"/>
              <a:gd name="connsiteY3" fmla="*/ 551543 h 1103085"/>
              <a:gd name="connsiteX4" fmla="*/ 1074058 w 1625600"/>
              <a:gd name="connsiteY4" fmla="*/ 1103085 h 1103085"/>
              <a:gd name="connsiteX5" fmla="*/ 1074058 w 1625600"/>
              <a:gd name="connsiteY5" fmla="*/ 827314 h 1103085"/>
              <a:gd name="connsiteX6" fmla="*/ 0 w 1625600"/>
              <a:gd name="connsiteY6" fmla="*/ 827314 h 1103085"/>
              <a:gd name="connsiteX0" fmla="*/ 0 w 1685131"/>
              <a:gd name="connsiteY0" fmla="*/ 920182 h 1103085"/>
              <a:gd name="connsiteX1" fmla="*/ 1133589 w 1685131"/>
              <a:gd name="connsiteY1" fmla="*/ 275771 h 1103085"/>
              <a:gd name="connsiteX2" fmla="*/ 1133589 w 1685131"/>
              <a:gd name="connsiteY2" fmla="*/ 0 h 1103085"/>
              <a:gd name="connsiteX3" fmla="*/ 1685131 w 1685131"/>
              <a:gd name="connsiteY3" fmla="*/ 551543 h 1103085"/>
              <a:gd name="connsiteX4" fmla="*/ 1133589 w 1685131"/>
              <a:gd name="connsiteY4" fmla="*/ 1103085 h 1103085"/>
              <a:gd name="connsiteX5" fmla="*/ 1133589 w 1685131"/>
              <a:gd name="connsiteY5" fmla="*/ 827314 h 1103085"/>
              <a:gd name="connsiteX6" fmla="*/ 0 w 1685131"/>
              <a:gd name="connsiteY6" fmla="*/ 920182 h 1103085"/>
              <a:gd name="connsiteX0" fmla="*/ 0 w 1499393"/>
              <a:gd name="connsiteY0" fmla="*/ 920182 h 1103085"/>
              <a:gd name="connsiteX1" fmla="*/ 1133589 w 1499393"/>
              <a:gd name="connsiteY1" fmla="*/ 275771 h 1103085"/>
              <a:gd name="connsiteX2" fmla="*/ 1133589 w 1499393"/>
              <a:gd name="connsiteY2" fmla="*/ 0 h 1103085"/>
              <a:gd name="connsiteX3" fmla="*/ 1499393 w 1499393"/>
              <a:gd name="connsiteY3" fmla="*/ 411049 h 1103085"/>
              <a:gd name="connsiteX4" fmla="*/ 1133589 w 1499393"/>
              <a:gd name="connsiteY4" fmla="*/ 1103085 h 1103085"/>
              <a:gd name="connsiteX5" fmla="*/ 1133589 w 1499393"/>
              <a:gd name="connsiteY5" fmla="*/ 827314 h 1103085"/>
              <a:gd name="connsiteX6" fmla="*/ 0 w 1499393"/>
              <a:gd name="connsiteY6" fmla="*/ 920182 h 1103085"/>
              <a:gd name="connsiteX0" fmla="*/ 0 w 1437480"/>
              <a:gd name="connsiteY0" fmla="*/ 920182 h 1103085"/>
              <a:gd name="connsiteX1" fmla="*/ 1133589 w 1437480"/>
              <a:gd name="connsiteY1" fmla="*/ 275771 h 1103085"/>
              <a:gd name="connsiteX2" fmla="*/ 1133589 w 1437480"/>
              <a:gd name="connsiteY2" fmla="*/ 0 h 1103085"/>
              <a:gd name="connsiteX3" fmla="*/ 1437480 w 1437480"/>
              <a:gd name="connsiteY3" fmla="*/ 513443 h 1103085"/>
              <a:gd name="connsiteX4" fmla="*/ 1133589 w 1437480"/>
              <a:gd name="connsiteY4" fmla="*/ 1103085 h 1103085"/>
              <a:gd name="connsiteX5" fmla="*/ 1133589 w 1437480"/>
              <a:gd name="connsiteY5" fmla="*/ 827314 h 1103085"/>
              <a:gd name="connsiteX6" fmla="*/ 0 w 1437480"/>
              <a:gd name="connsiteY6" fmla="*/ 920182 h 1103085"/>
              <a:gd name="connsiteX0" fmla="*/ 0 w 1437480"/>
              <a:gd name="connsiteY0" fmla="*/ 920182 h 1103085"/>
              <a:gd name="connsiteX1" fmla="*/ 1190739 w 1437480"/>
              <a:gd name="connsiteY1" fmla="*/ 421027 h 1103085"/>
              <a:gd name="connsiteX2" fmla="*/ 1133589 w 1437480"/>
              <a:gd name="connsiteY2" fmla="*/ 0 h 1103085"/>
              <a:gd name="connsiteX3" fmla="*/ 1437480 w 1437480"/>
              <a:gd name="connsiteY3" fmla="*/ 513443 h 1103085"/>
              <a:gd name="connsiteX4" fmla="*/ 1133589 w 1437480"/>
              <a:gd name="connsiteY4" fmla="*/ 1103085 h 1103085"/>
              <a:gd name="connsiteX5" fmla="*/ 1133589 w 1437480"/>
              <a:gd name="connsiteY5" fmla="*/ 827314 h 1103085"/>
              <a:gd name="connsiteX6" fmla="*/ 0 w 1437480"/>
              <a:gd name="connsiteY6" fmla="*/ 920182 h 1103085"/>
              <a:gd name="connsiteX0" fmla="*/ 0 w 1437480"/>
              <a:gd name="connsiteY0" fmla="*/ 920182 h 1103085"/>
              <a:gd name="connsiteX1" fmla="*/ 1190739 w 1437480"/>
              <a:gd name="connsiteY1" fmla="*/ 421027 h 1103085"/>
              <a:gd name="connsiteX2" fmla="*/ 1133589 w 1437480"/>
              <a:gd name="connsiteY2" fmla="*/ 0 h 1103085"/>
              <a:gd name="connsiteX3" fmla="*/ 1437480 w 1437480"/>
              <a:gd name="connsiteY3" fmla="*/ 513443 h 1103085"/>
              <a:gd name="connsiteX4" fmla="*/ 1133589 w 1437480"/>
              <a:gd name="connsiteY4" fmla="*/ 1103085 h 1103085"/>
              <a:gd name="connsiteX5" fmla="*/ 1216933 w 1437480"/>
              <a:gd name="connsiteY5" fmla="*/ 567758 h 1103085"/>
              <a:gd name="connsiteX6" fmla="*/ 0 w 1437480"/>
              <a:gd name="connsiteY6" fmla="*/ 920182 h 1103085"/>
              <a:gd name="connsiteX0" fmla="*/ 0 w 1437480"/>
              <a:gd name="connsiteY0" fmla="*/ 920182 h 920182"/>
              <a:gd name="connsiteX1" fmla="*/ 1190739 w 1437480"/>
              <a:gd name="connsiteY1" fmla="*/ 421027 h 920182"/>
              <a:gd name="connsiteX2" fmla="*/ 1133589 w 1437480"/>
              <a:gd name="connsiteY2" fmla="*/ 0 h 920182"/>
              <a:gd name="connsiteX3" fmla="*/ 1437480 w 1437480"/>
              <a:gd name="connsiteY3" fmla="*/ 513443 h 920182"/>
              <a:gd name="connsiteX4" fmla="*/ 1140733 w 1437480"/>
              <a:gd name="connsiteY4" fmla="*/ 686366 h 920182"/>
              <a:gd name="connsiteX5" fmla="*/ 1216933 w 1437480"/>
              <a:gd name="connsiteY5" fmla="*/ 567758 h 920182"/>
              <a:gd name="connsiteX6" fmla="*/ 0 w 1437480"/>
              <a:gd name="connsiteY6" fmla="*/ 920182 h 920182"/>
              <a:gd name="connsiteX0" fmla="*/ 0 w 1437480"/>
              <a:gd name="connsiteY0" fmla="*/ 643957 h 643957"/>
              <a:gd name="connsiteX1" fmla="*/ 1190739 w 1437480"/>
              <a:gd name="connsiteY1" fmla="*/ 144802 h 643957"/>
              <a:gd name="connsiteX2" fmla="*/ 1140733 w 1437480"/>
              <a:gd name="connsiteY2" fmla="*/ 0 h 643957"/>
              <a:gd name="connsiteX3" fmla="*/ 1437480 w 1437480"/>
              <a:gd name="connsiteY3" fmla="*/ 237218 h 643957"/>
              <a:gd name="connsiteX4" fmla="*/ 1140733 w 1437480"/>
              <a:gd name="connsiteY4" fmla="*/ 410141 h 643957"/>
              <a:gd name="connsiteX5" fmla="*/ 1216933 w 1437480"/>
              <a:gd name="connsiteY5" fmla="*/ 291533 h 643957"/>
              <a:gd name="connsiteX6" fmla="*/ 0 w 1437480"/>
              <a:gd name="connsiteY6" fmla="*/ 643957 h 643957"/>
              <a:gd name="connsiteX0" fmla="*/ 0 w 1437480"/>
              <a:gd name="connsiteY0" fmla="*/ 643957 h 643957"/>
              <a:gd name="connsiteX1" fmla="*/ 1190739 w 1437480"/>
              <a:gd name="connsiteY1" fmla="*/ 144802 h 643957"/>
              <a:gd name="connsiteX2" fmla="*/ 1140733 w 1437480"/>
              <a:gd name="connsiteY2" fmla="*/ 0 h 643957"/>
              <a:gd name="connsiteX3" fmla="*/ 1437480 w 1437480"/>
              <a:gd name="connsiteY3" fmla="*/ 215787 h 643957"/>
              <a:gd name="connsiteX4" fmla="*/ 1140733 w 1437480"/>
              <a:gd name="connsiteY4" fmla="*/ 410141 h 643957"/>
              <a:gd name="connsiteX5" fmla="*/ 1216933 w 1437480"/>
              <a:gd name="connsiteY5" fmla="*/ 291533 h 643957"/>
              <a:gd name="connsiteX6" fmla="*/ 0 w 1437480"/>
              <a:gd name="connsiteY6" fmla="*/ 643957 h 643957"/>
              <a:gd name="connsiteX0" fmla="*/ 0 w 1437480"/>
              <a:gd name="connsiteY0" fmla="*/ 643957 h 643957"/>
              <a:gd name="connsiteX1" fmla="*/ 1195501 w 1437480"/>
              <a:gd name="connsiteY1" fmla="*/ 149564 h 643957"/>
              <a:gd name="connsiteX2" fmla="*/ 1140733 w 1437480"/>
              <a:gd name="connsiteY2" fmla="*/ 0 h 643957"/>
              <a:gd name="connsiteX3" fmla="*/ 1437480 w 1437480"/>
              <a:gd name="connsiteY3" fmla="*/ 215787 h 643957"/>
              <a:gd name="connsiteX4" fmla="*/ 1140733 w 1437480"/>
              <a:gd name="connsiteY4" fmla="*/ 410141 h 643957"/>
              <a:gd name="connsiteX5" fmla="*/ 1216933 w 1437480"/>
              <a:gd name="connsiteY5" fmla="*/ 291533 h 643957"/>
              <a:gd name="connsiteX6" fmla="*/ 0 w 1437480"/>
              <a:gd name="connsiteY6" fmla="*/ 643957 h 643957"/>
              <a:gd name="connsiteX0" fmla="*/ 0 w 1437480"/>
              <a:gd name="connsiteY0" fmla="*/ 643957 h 643957"/>
              <a:gd name="connsiteX1" fmla="*/ 1195501 w 1437480"/>
              <a:gd name="connsiteY1" fmla="*/ 149564 h 643957"/>
              <a:gd name="connsiteX2" fmla="*/ 1140733 w 1437480"/>
              <a:gd name="connsiteY2" fmla="*/ 0 h 643957"/>
              <a:gd name="connsiteX3" fmla="*/ 1437480 w 1437480"/>
              <a:gd name="connsiteY3" fmla="*/ 215787 h 643957"/>
              <a:gd name="connsiteX4" fmla="*/ 1140733 w 1437480"/>
              <a:gd name="connsiteY4" fmla="*/ 410141 h 643957"/>
              <a:gd name="connsiteX5" fmla="*/ 1216933 w 1437480"/>
              <a:gd name="connsiteY5" fmla="*/ 291533 h 643957"/>
              <a:gd name="connsiteX6" fmla="*/ 0 w 1437480"/>
              <a:gd name="connsiteY6" fmla="*/ 643957 h 643957"/>
              <a:gd name="connsiteX0" fmla="*/ 0 w 1437480"/>
              <a:gd name="connsiteY0" fmla="*/ 643957 h 643957"/>
              <a:gd name="connsiteX1" fmla="*/ 1195501 w 1437480"/>
              <a:gd name="connsiteY1" fmla="*/ 149564 h 643957"/>
              <a:gd name="connsiteX2" fmla="*/ 1140733 w 1437480"/>
              <a:gd name="connsiteY2" fmla="*/ 0 h 643957"/>
              <a:gd name="connsiteX3" fmla="*/ 1437480 w 1437480"/>
              <a:gd name="connsiteY3" fmla="*/ 215787 h 643957"/>
              <a:gd name="connsiteX4" fmla="*/ 1140733 w 1437480"/>
              <a:gd name="connsiteY4" fmla="*/ 410141 h 643957"/>
              <a:gd name="connsiteX5" fmla="*/ 1216933 w 1437480"/>
              <a:gd name="connsiteY5" fmla="*/ 291533 h 643957"/>
              <a:gd name="connsiteX6" fmla="*/ 0 w 1437480"/>
              <a:gd name="connsiteY6" fmla="*/ 643957 h 643957"/>
              <a:gd name="connsiteX0" fmla="*/ 0 w 1437480"/>
              <a:gd name="connsiteY0" fmla="*/ 643957 h 643957"/>
              <a:gd name="connsiteX1" fmla="*/ 1195501 w 1437480"/>
              <a:gd name="connsiteY1" fmla="*/ 149564 h 643957"/>
              <a:gd name="connsiteX2" fmla="*/ 1140733 w 1437480"/>
              <a:gd name="connsiteY2" fmla="*/ 0 h 643957"/>
              <a:gd name="connsiteX3" fmla="*/ 1437480 w 1437480"/>
              <a:gd name="connsiteY3" fmla="*/ 215787 h 643957"/>
              <a:gd name="connsiteX4" fmla="*/ 1140733 w 1437480"/>
              <a:gd name="connsiteY4" fmla="*/ 410141 h 643957"/>
              <a:gd name="connsiteX5" fmla="*/ 1216933 w 1437480"/>
              <a:gd name="connsiteY5" fmla="*/ 291533 h 643957"/>
              <a:gd name="connsiteX6" fmla="*/ 0 w 1437480"/>
              <a:gd name="connsiteY6" fmla="*/ 643957 h 643957"/>
              <a:gd name="connsiteX0" fmla="*/ 0 w 1437480"/>
              <a:gd name="connsiteY0" fmla="*/ 643957 h 643957"/>
              <a:gd name="connsiteX1" fmla="*/ 1195501 w 1437480"/>
              <a:gd name="connsiteY1" fmla="*/ 149564 h 643957"/>
              <a:gd name="connsiteX2" fmla="*/ 1140733 w 1437480"/>
              <a:gd name="connsiteY2" fmla="*/ 0 h 643957"/>
              <a:gd name="connsiteX3" fmla="*/ 1437480 w 1437480"/>
              <a:gd name="connsiteY3" fmla="*/ 215787 h 643957"/>
              <a:gd name="connsiteX4" fmla="*/ 1140733 w 1437480"/>
              <a:gd name="connsiteY4" fmla="*/ 410141 h 643957"/>
              <a:gd name="connsiteX5" fmla="*/ 1216933 w 1437480"/>
              <a:gd name="connsiteY5" fmla="*/ 291533 h 643957"/>
              <a:gd name="connsiteX6" fmla="*/ 0 w 1437480"/>
              <a:gd name="connsiteY6" fmla="*/ 643957 h 643957"/>
              <a:gd name="connsiteX0" fmla="*/ 0 w 1437480"/>
              <a:gd name="connsiteY0" fmla="*/ 643957 h 643957"/>
              <a:gd name="connsiteX1" fmla="*/ 1195501 w 1437480"/>
              <a:gd name="connsiteY1" fmla="*/ 149564 h 643957"/>
              <a:gd name="connsiteX2" fmla="*/ 1140733 w 1437480"/>
              <a:gd name="connsiteY2" fmla="*/ 0 h 643957"/>
              <a:gd name="connsiteX3" fmla="*/ 1437480 w 1437480"/>
              <a:gd name="connsiteY3" fmla="*/ 215787 h 643957"/>
              <a:gd name="connsiteX4" fmla="*/ 1145495 w 1437480"/>
              <a:gd name="connsiteY4" fmla="*/ 445860 h 643957"/>
              <a:gd name="connsiteX5" fmla="*/ 1216933 w 1437480"/>
              <a:gd name="connsiteY5" fmla="*/ 291533 h 643957"/>
              <a:gd name="connsiteX6" fmla="*/ 0 w 1437480"/>
              <a:gd name="connsiteY6" fmla="*/ 643957 h 643957"/>
              <a:gd name="connsiteX0" fmla="*/ 0 w 1439861"/>
              <a:gd name="connsiteY0" fmla="*/ 643957 h 643957"/>
              <a:gd name="connsiteX1" fmla="*/ 1195501 w 1439861"/>
              <a:gd name="connsiteY1" fmla="*/ 149564 h 643957"/>
              <a:gd name="connsiteX2" fmla="*/ 1140733 w 1439861"/>
              <a:gd name="connsiteY2" fmla="*/ 0 h 643957"/>
              <a:gd name="connsiteX3" fmla="*/ 1439861 w 1439861"/>
              <a:gd name="connsiteY3" fmla="*/ 222930 h 643957"/>
              <a:gd name="connsiteX4" fmla="*/ 1145495 w 1439861"/>
              <a:gd name="connsiteY4" fmla="*/ 445860 h 643957"/>
              <a:gd name="connsiteX5" fmla="*/ 1216933 w 1439861"/>
              <a:gd name="connsiteY5" fmla="*/ 291533 h 643957"/>
              <a:gd name="connsiteX6" fmla="*/ 0 w 1439861"/>
              <a:gd name="connsiteY6" fmla="*/ 643957 h 643957"/>
              <a:gd name="connsiteX0" fmla="*/ 0 w 1439861"/>
              <a:gd name="connsiteY0" fmla="*/ 643957 h 643957"/>
              <a:gd name="connsiteX1" fmla="*/ 1195501 w 1439861"/>
              <a:gd name="connsiteY1" fmla="*/ 149564 h 643957"/>
              <a:gd name="connsiteX2" fmla="*/ 1140733 w 1439861"/>
              <a:gd name="connsiteY2" fmla="*/ 0 h 643957"/>
              <a:gd name="connsiteX3" fmla="*/ 1439861 w 1439861"/>
              <a:gd name="connsiteY3" fmla="*/ 222930 h 643957"/>
              <a:gd name="connsiteX4" fmla="*/ 1145495 w 1439861"/>
              <a:gd name="connsiteY4" fmla="*/ 445860 h 643957"/>
              <a:gd name="connsiteX5" fmla="*/ 1214552 w 1439861"/>
              <a:gd name="connsiteY5" fmla="*/ 291533 h 643957"/>
              <a:gd name="connsiteX6" fmla="*/ 0 w 1439861"/>
              <a:gd name="connsiteY6" fmla="*/ 643957 h 643957"/>
              <a:gd name="connsiteX0" fmla="*/ 0 w 1439861"/>
              <a:gd name="connsiteY0" fmla="*/ 643957 h 643957"/>
              <a:gd name="connsiteX1" fmla="*/ 1195501 w 1439861"/>
              <a:gd name="connsiteY1" fmla="*/ 149564 h 643957"/>
              <a:gd name="connsiteX2" fmla="*/ 1140733 w 1439861"/>
              <a:gd name="connsiteY2" fmla="*/ 0 h 643957"/>
              <a:gd name="connsiteX3" fmla="*/ 1439861 w 1439861"/>
              <a:gd name="connsiteY3" fmla="*/ 222930 h 643957"/>
              <a:gd name="connsiteX4" fmla="*/ 1145495 w 1439861"/>
              <a:gd name="connsiteY4" fmla="*/ 445860 h 643957"/>
              <a:gd name="connsiteX5" fmla="*/ 1214552 w 1439861"/>
              <a:gd name="connsiteY5" fmla="*/ 291533 h 643957"/>
              <a:gd name="connsiteX6" fmla="*/ 0 w 1439861"/>
              <a:gd name="connsiteY6" fmla="*/ 643957 h 643957"/>
              <a:gd name="connsiteX0" fmla="*/ 0 w 1439861"/>
              <a:gd name="connsiteY0" fmla="*/ 643957 h 643957"/>
              <a:gd name="connsiteX1" fmla="*/ 1195501 w 1439861"/>
              <a:gd name="connsiteY1" fmla="*/ 149564 h 643957"/>
              <a:gd name="connsiteX2" fmla="*/ 1140733 w 1439861"/>
              <a:gd name="connsiteY2" fmla="*/ 0 h 643957"/>
              <a:gd name="connsiteX3" fmla="*/ 1439861 w 1439861"/>
              <a:gd name="connsiteY3" fmla="*/ 222930 h 643957"/>
              <a:gd name="connsiteX4" fmla="*/ 1145495 w 1439861"/>
              <a:gd name="connsiteY4" fmla="*/ 445860 h 643957"/>
              <a:gd name="connsiteX5" fmla="*/ 1214552 w 1439861"/>
              <a:gd name="connsiteY5" fmla="*/ 291533 h 643957"/>
              <a:gd name="connsiteX6" fmla="*/ 0 w 1439861"/>
              <a:gd name="connsiteY6" fmla="*/ 643957 h 643957"/>
              <a:gd name="connsiteX0" fmla="*/ 0 w 1439861"/>
              <a:gd name="connsiteY0" fmla="*/ 643957 h 643957"/>
              <a:gd name="connsiteX1" fmla="*/ 1195501 w 1439861"/>
              <a:gd name="connsiteY1" fmla="*/ 149564 h 643957"/>
              <a:gd name="connsiteX2" fmla="*/ 1140733 w 1439861"/>
              <a:gd name="connsiteY2" fmla="*/ 0 h 643957"/>
              <a:gd name="connsiteX3" fmla="*/ 1439861 w 1439861"/>
              <a:gd name="connsiteY3" fmla="*/ 222930 h 643957"/>
              <a:gd name="connsiteX4" fmla="*/ 1145495 w 1439861"/>
              <a:gd name="connsiteY4" fmla="*/ 445860 h 643957"/>
              <a:gd name="connsiteX5" fmla="*/ 1214552 w 1439861"/>
              <a:gd name="connsiteY5" fmla="*/ 291533 h 643957"/>
              <a:gd name="connsiteX6" fmla="*/ 0 w 1439861"/>
              <a:gd name="connsiteY6" fmla="*/ 643957 h 643957"/>
              <a:gd name="connsiteX0" fmla="*/ 0 w 1439861"/>
              <a:gd name="connsiteY0" fmla="*/ 643957 h 643957"/>
              <a:gd name="connsiteX1" fmla="*/ 1195501 w 1439861"/>
              <a:gd name="connsiteY1" fmla="*/ 149564 h 643957"/>
              <a:gd name="connsiteX2" fmla="*/ 1140733 w 1439861"/>
              <a:gd name="connsiteY2" fmla="*/ 0 h 643957"/>
              <a:gd name="connsiteX3" fmla="*/ 1439861 w 1439861"/>
              <a:gd name="connsiteY3" fmla="*/ 222930 h 643957"/>
              <a:gd name="connsiteX4" fmla="*/ 1145495 w 1439861"/>
              <a:gd name="connsiteY4" fmla="*/ 445860 h 643957"/>
              <a:gd name="connsiteX5" fmla="*/ 1214552 w 1439861"/>
              <a:gd name="connsiteY5" fmla="*/ 291533 h 643957"/>
              <a:gd name="connsiteX6" fmla="*/ 0 w 1439861"/>
              <a:gd name="connsiteY6" fmla="*/ 643957 h 64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61" h="643957">
                <a:moveTo>
                  <a:pt x="0" y="643957"/>
                </a:moveTo>
                <a:cubicBezTo>
                  <a:pt x="417551" y="367241"/>
                  <a:pt x="825576" y="195299"/>
                  <a:pt x="1195501" y="149564"/>
                </a:cubicBezTo>
                <a:lnTo>
                  <a:pt x="1140733" y="0"/>
                </a:lnTo>
                <a:lnTo>
                  <a:pt x="1439861" y="222930"/>
                </a:lnTo>
                <a:lnTo>
                  <a:pt x="1145495" y="445860"/>
                </a:lnTo>
                <a:lnTo>
                  <a:pt x="1214552" y="291533"/>
                </a:lnTo>
                <a:cubicBezTo>
                  <a:pt x="806527" y="325665"/>
                  <a:pt x="450888" y="447901"/>
                  <a:pt x="0" y="64395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cap="rnd">
            <a:solidFill>
              <a:schemeClr val="tx1">
                <a:lumMod val="50000"/>
                <a:lumOff val="50000"/>
              </a:schemeClr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D97FF112-98E6-4EF6-9264-EF4A3C9ECA3F}"/>
              </a:ext>
            </a:extLst>
          </p:cNvPr>
          <p:cNvSpPr txBox="1"/>
          <p:nvPr/>
        </p:nvSpPr>
        <p:spPr>
          <a:xfrm>
            <a:off x="517373" y="1877758"/>
            <a:ext cx="818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16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国内外から集まる人の流れを周辺地域や各都市に広げるよう、</a:t>
            </a:r>
            <a:r>
              <a:rPr lang="ja-JP" altLang="ja-JP" sz="1600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交通結節機能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1600" b="1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強化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が必要</a:t>
            </a:r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altLang="ja-JP" sz="16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3371179F-616D-48C0-AA6B-9070748C1452}"/>
              </a:ext>
            </a:extLst>
          </p:cNvPr>
          <p:cNvSpPr txBox="1"/>
          <p:nvPr/>
        </p:nvSpPr>
        <p:spPr>
          <a:xfrm>
            <a:off x="6555780" y="925037"/>
            <a:ext cx="2436182" cy="242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7668">
              <a:lnSpc>
                <a:spcPts val="2215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まちづくり方針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2022』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より抜粋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8" name="スライド番号プレースホルダー 1">
            <a:extLst>
              <a:ext uri="{FF2B5EF4-FFF2-40B4-BE49-F238E27FC236}">
                <a16:creationId xmlns:a16="http://schemas.microsoft.com/office/drawing/2014/main" id="{3ADA0557-4B87-4AA5-BF1E-EB50A19C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687" y="6447267"/>
            <a:ext cx="2057400" cy="365125"/>
          </a:xfrm>
        </p:spPr>
        <p:txBody>
          <a:bodyPr/>
          <a:lstStyle/>
          <a:p>
            <a:fld id="{4FDC1A15-BC8E-458C-9756-EDB9825B205C}" type="slidenum">
              <a: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D1D34B02-A448-4198-A48D-AD54E6B0D954}"/>
              </a:ext>
            </a:extLst>
          </p:cNvPr>
          <p:cNvSpPr txBox="1"/>
          <p:nvPr/>
        </p:nvSpPr>
        <p:spPr>
          <a:xfrm>
            <a:off x="2671315" y="6512354"/>
            <a:ext cx="2441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リニア中央新幹線新駅の位置は確定していない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A9AC638-7E24-4723-A412-4F8B8D00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14" y="3188905"/>
            <a:ext cx="3763450" cy="35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8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A2E23A-7129-4438-8BD0-DF8296C94308}"/>
              </a:ext>
            </a:extLst>
          </p:cNvPr>
          <p:cNvSpPr/>
          <p:nvPr/>
        </p:nvSpPr>
        <p:spPr>
          <a:xfrm>
            <a:off x="531961" y="1343825"/>
            <a:ext cx="8405305" cy="3299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1522" y="6492875"/>
            <a:ext cx="2057400" cy="365125"/>
          </a:xfrm>
        </p:spPr>
        <p:txBody>
          <a:bodyPr/>
          <a:lstStyle/>
          <a:p>
            <a:fld id="{4BC3B274-16AA-444F-BE5F-2BB53118253E}" type="slidenum">
              <a: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8CDCE6-8E77-4BC9-8ABC-08984C7A2B35}"/>
              </a:ext>
            </a:extLst>
          </p:cNvPr>
          <p:cNvSpPr txBox="1"/>
          <p:nvPr/>
        </p:nvSpPr>
        <p:spPr>
          <a:xfrm>
            <a:off x="7800231" y="84846"/>
            <a:ext cx="1225816" cy="33855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資料２－１</a:t>
            </a:r>
            <a:endParaRPr kumimoji="1" lang="en-US" altLang="ja-JP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1A48B3-F8F0-462E-BC44-6C5A075592D5}"/>
              </a:ext>
            </a:extLst>
          </p:cNvPr>
          <p:cNvSpPr txBox="1"/>
          <p:nvPr/>
        </p:nvSpPr>
        <p:spPr>
          <a:xfrm>
            <a:off x="807654" y="1782417"/>
            <a:ext cx="7761826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3418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リニア中央新幹線や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北陸新幹線の駅位置が示されれば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、交通結節施設の機能強化の実現に向けて、　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新大阪駅周辺の駅南側をはじめとした周辺の駅前広場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についての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役割の整理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を進め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、事業計画の検討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を進める。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63418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現状の課題である人と車の交錯などの改良はもとより、将来の人や車の交通流動変化も踏まえて、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歩行者の空間、自動車等の空間、サービス空間の空間規模、整備内容や施設の運用など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検討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を行う。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36307B0-1A67-49C9-A000-41AAD4F42968}"/>
              </a:ext>
            </a:extLst>
          </p:cNvPr>
          <p:cNvSpPr txBox="1"/>
          <p:nvPr/>
        </p:nvSpPr>
        <p:spPr>
          <a:xfrm>
            <a:off x="65843" y="1016196"/>
            <a:ext cx="6676724" cy="247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7668">
              <a:lnSpc>
                <a:spcPts val="2215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まちづくり方針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2022』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に示す、検討の方向性　（抜粋）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3947D0-B949-4506-8E7B-7E77851EB932}"/>
              </a:ext>
            </a:extLst>
          </p:cNvPr>
          <p:cNvSpPr txBox="1"/>
          <p:nvPr/>
        </p:nvSpPr>
        <p:spPr>
          <a:xfrm>
            <a:off x="531961" y="1423335"/>
            <a:ext cx="41566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7668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■広域交通結節施設などの周辺駅前広場の機能向上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FE9040-3F6F-4567-8E86-EAB92A3734FD}"/>
              </a:ext>
            </a:extLst>
          </p:cNvPr>
          <p:cNvSpPr txBox="1"/>
          <p:nvPr/>
        </p:nvSpPr>
        <p:spPr>
          <a:xfrm>
            <a:off x="531961" y="3181753"/>
            <a:ext cx="23902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7668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■駅とまちをつなぐ歩行者動線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369531A-58BC-4A60-8799-254D4EC1E2F3}"/>
              </a:ext>
            </a:extLst>
          </p:cNvPr>
          <p:cNvSpPr txBox="1"/>
          <p:nvPr/>
        </p:nvSpPr>
        <p:spPr>
          <a:xfrm>
            <a:off x="766625" y="3529998"/>
            <a:ext cx="7884394" cy="93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3418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リニア中央新幹線や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北陸新幹線の駅位置が示されれば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乗り換え動線とまちへの動線の基本的なルート設定などの検討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を進める。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63418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現状の歩行者ネットワークをもとに、新駅の整備も踏まえ、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駅とまちが一体的となった、居心地がよく歩きたくなるまちなかの空間の形成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に向けて、</a:t>
            </a:r>
            <a:r>
              <a:rPr lang="ja-JP" altLang="en-US" sz="14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検討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を進める。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76A07A-A393-480C-BC8F-68A612B6E461}"/>
              </a:ext>
            </a:extLst>
          </p:cNvPr>
          <p:cNvSpPr txBox="1"/>
          <p:nvPr/>
        </p:nvSpPr>
        <p:spPr>
          <a:xfrm>
            <a:off x="110611" y="590407"/>
            <a:ext cx="3964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ja-JP" sz="1600" b="1" dirty="0">
                <a:latin typeface="Meiryo UI"/>
                <a:ea typeface="Meiryo UI"/>
              </a:rPr>
              <a:t>【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交通結節機能強化に向けた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検討の方向性</a:t>
            </a:r>
            <a:r>
              <a:rPr kumimoji="1" lang="en-US" altLang="ja-JP" sz="1600" b="1" dirty="0">
                <a:latin typeface="Meiryo UI"/>
                <a:ea typeface="Meiryo UI"/>
              </a:rPr>
              <a:t>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F55FC77-DFBF-49FE-8EBF-D8B8A4B246A0}"/>
              </a:ext>
            </a:extLst>
          </p:cNvPr>
          <p:cNvSpPr txBox="1"/>
          <p:nvPr/>
        </p:nvSpPr>
        <p:spPr>
          <a:xfrm>
            <a:off x="531961" y="4938822"/>
            <a:ext cx="8405305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7668" algn="ctr">
              <a:spcBef>
                <a:spcPts val="600"/>
              </a:spcBef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令和６年８月、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月に開催された「北陸新幹線事業推進調査に関する連絡会議」において、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7668" algn="ctr">
              <a:spcBef>
                <a:spcPts val="600"/>
              </a:spcBef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北陸新幹線の駅位置案が示された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AD4E20-3201-4361-A30C-A4B1AD4E07C0}"/>
              </a:ext>
            </a:extLst>
          </p:cNvPr>
          <p:cNvSpPr txBox="1"/>
          <p:nvPr/>
        </p:nvSpPr>
        <p:spPr>
          <a:xfrm>
            <a:off x="810258" y="6104695"/>
            <a:ext cx="8119058" cy="556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7668">
              <a:lnSpc>
                <a:spcPts val="2300"/>
              </a:lnSpc>
            </a:pPr>
            <a:r>
              <a:rPr lang="ja-JP" altLang="en-US" sz="1600" b="1" u="sng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「広域交通結節施設などの周辺駅前広場の機能向上」や「駅とまちをつなぐ歩行者動線」など、</a:t>
            </a:r>
            <a:endParaRPr lang="en-US" altLang="ja-JP" sz="1600" b="1" u="sng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7668">
              <a:lnSpc>
                <a:spcPts val="2300"/>
              </a:lnSpc>
            </a:pPr>
            <a:r>
              <a:rPr lang="ja-JP" altLang="en-US" sz="1600" b="1" u="sng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交通結節機能強化に向けた具体的な検討を開始する</a:t>
            </a:r>
            <a:endParaRPr lang="en-US" altLang="ja-JP" sz="1600" b="1" strike="sngStrike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FDB9B7A1-865A-4398-8DF1-37DDB2B1E76A}"/>
              </a:ext>
            </a:extLst>
          </p:cNvPr>
          <p:cNvSpPr/>
          <p:nvPr/>
        </p:nvSpPr>
        <p:spPr>
          <a:xfrm flipV="1">
            <a:off x="4155961" y="5662828"/>
            <a:ext cx="1157304" cy="28724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FFF95CB-CD11-4A30-845D-CF60B4FA5A5F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新大阪駅エリアの交通結節機能強化の検討について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59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1522" y="6492875"/>
            <a:ext cx="2057400" cy="365125"/>
          </a:xfrm>
        </p:spPr>
        <p:txBody>
          <a:bodyPr/>
          <a:lstStyle/>
          <a:p>
            <a:fld id="{4BC3B274-16AA-444F-BE5F-2BB53118253E}" type="slidenum">
              <a: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8CDCE6-8E77-4BC9-8ABC-08984C7A2B35}"/>
              </a:ext>
            </a:extLst>
          </p:cNvPr>
          <p:cNvSpPr txBox="1"/>
          <p:nvPr/>
        </p:nvSpPr>
        <p:spPr>
          <a:xfrm>
            <a:off x="7800231" y="84846"/>
            <a:ext cx="1225816" cy="33855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資料２－１</a:t>
            </a:r>
            <a:endParaRPr kumimoji="1" lang="en-US" altLang="ja-JP" sz="1600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6B582EC-0797-4FC7-AE63-D6A9871DE67D}"/>
              </a:ext>
            </a:extLst>
          </p:cNvPr>
          <p:cNvSpPr txBox="1"/>
          <p:nvPr/>
        </p:nvSpPr>
        <p:spPr>
          <a:xfrm>
            <a:off x="110612" y="42588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（２）検討体制について</a:t>
            </a:r>
            <a:endParaRPr kumimoji="1" lang="en-US" altLang="ja-JP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48AC18B0-D13C-4B10-9295-7FABEEC7BA90}"/>
              </a:ext>
            </a:extLst>
          </p:cNvPr>
          <p:cNvSpPr/>
          <p:nvPr/>
        </p:nvSpPr>
        <p:spPr>
          <a:xfrm>
            <a:off x="49018" y="445355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18DDA6-A94C-4005-8EB5-C607457A9FB0}"/>
              </a:ext>
            </a:extLst>
          </p:cNvPr>
          <p:cNvSpPr txBox="1"/>
          <p:nvPr/>
        </p:nvSpPr>
        <p:spPr>
          <a:xfrm>
            <a:off x="238994" y="2986029"/>
            <a:ext cx="8897510" cy="534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7668">
              <a:lnSpc>
                <a:spcPts val="2215"/>
              </a:lnSpc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早期から、関係者が連携して 「広域交通結節施設などの周辺駅前広場の機能向上」や「駅とまちをつなぐ歩行者動線」等について</a:t>
            </a:r>
            <a:r>
              <a:rPr lang="ja-JP" altLang="en-US" sz="1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具体的な検討を進めるための体制が必要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1F6C58FE-512F-4EC5-AF85-FC2515CD84E2}"/>
              </a:ext>
            </a:extLst>
          </p:cNvPr>
          <p:cNvSpPr/>
          <p:nvPr/>
        </p:nvSpPr>
        <p:spPr>
          <a:xfrm flipV="1">
            <a:off x="3683693" y="1497319"/>
            <a:ext cx="1800875" cy="197669"/>
          </a:xfrm>
          <a:prstGeom prst="triangle">
            <a:avLst>
              <a:gd name="adj" fmla="val 508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5F9E00-7212-436E-88FD-147ABE828DE8}"/>
              </a:ext>
            </a:extLst>
          </p:cNvPr>
          <p:cNvSpPr txBox="1"/>
          <p:nvPr/>
        </p:nvSpPr>
        <p:spPr>
          <a:xfrm>
            <a:off x="246489" y="852977"/>
            <a:ext cx="8488405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7668" algn="ctr">
              <a:spcBef>
                <a:spcPts val="600"/>
              </a:spcBef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令和６年８月、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月に開催された「北陸新幹線事業推進調査に関する連絡会議」において、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7668" algn="ctr">
              <a:spcBef>
                <a:spcPts val="600"/>
              </a:spcBef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駅南側の広場付近の地下に北陸新幹線の駅位置案が示された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7B82B28-5FFA-4AE0-88D1-E6E4C5A463E9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新大阪駅エリアの交通結節機能強化の検討について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12D8B4B-08DE-4C76-AE6D-A259403E2BE7}"/>
              </a:ext>
            </a:extLst>
          </p:cNvPr>
          <p:cNvGrpSpPr/>
          <p:nvPr/>
        </p:nvGrpSpPr>
        <p:grpSpPr>
          <a:xfrm>
            <a:off x="-1625397" y="7148643"/>
            <a:ext cx="9211361" cy="8139481"/>
            <a:chOff x="1071831" y="0"/>
            <a:chExt cx="10862888" cy="9598828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B51730D-6645-4C87-8245-620116BD6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831" y="0"/>
              <a:ext cx="10862888" cy="9598828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softEdge rad="25400"/>
            </a:effectLst>
          </p:spPr>
        </p:pic>
        <p:sp>
          <p:nvSpPr>
            <p:cNvPr id="14" name="フリーフォーム 5">
              <a:extLst>
                <a:ext uri="{FF2B5EF4-FFF2-40B4-BE49-F238E27FC236}">
                  <a16:creationId xmlns:a16="http://schemas.microsoft.com/office/drawing/2014/main" id="{93FFF473-21EA-4985-A105-7EDC1214CFC6}"/>
                </a:ext>
              </a:extLst>
            </p:cNvPr>
            <p:cNvSpPr/>
            <p:nvPr/>
          </p:nvSpPr>
          <p:spPr>
            <a:xfrm>
              <a:off x="1993393" y="390144"/>
              <a:ext cx="9034272" cy="8433816"/>
            </a:xfrm>
            <a:custGeom>
              <a:avLst/>
              <a:gdLst>
                <a:gd name="connsiteX0" fmla="*/ 841248 w 9034272"/>
                <a:gd name="connsiteY0" fmla="*/ 914400 h 8540496"/>
                <a:gd name="connsiteX1" fmla="*/ 1005840 w 9034272"/>
                <a:gd name="connsiteY1" fmla="*/ 2029968 h 8540496"/>
                <a:gd name="connsiteX2" fmla="*/ 0 w 9034272"/>
                <a:gd name="connsiteY2" fmla="*/ 2139696 h 8540496"/>
                <a:gd name="connsiteX3" fmla="*/ 219456 w 9034272"/>
                <a:gd name="connsiteY3" fmla="*/ 4187952 h 8540496"/>
                <a:gd name="connsiteX4" fmla="*/ 621792 w 9034272"/>
                <a:gd name="connsiteY4" fmla="*/ 5376672 h 8540496"/>
                <a:gd name="connsiteX5" fmla="*/ 1170432 w 9034272"/>
                <a:gd name="connsiteY5" fmla="*/ 6693408 h 8540496"/>
                <a:gd name="connsiteX6" fmla="*/ 1280160 w 9034272"/>
                <a:gd name="connsiteY6" fmla="*/ 7333488 h 8540496"/>
                <a:gd name="connsiteX7" fmla="*/ 1426464 w 9034272"/>
                <a:gd name="connsiteY7" fmla="*/ 8540496 h 8540496"/>
                <a:gd name="connsiteX8" fmla="*/ 4315968 w 9034272"/>
                <a:gd name="connsiteY8" fmla="*/ 8119872 h 8540496"/>
                <a:gd name="connsiteX9" fmla="*/ 7461504 w 9034272"/>
                <a:gd name="connsiteY9" fmla="*/ 8065008 h 8540496"/>
                <a:gd name="connsiteX10" fmla="*/ 7424928 w 9034272"/>
                <a:gd name="connsiteY10" fmla="*/ 6419088 h 8540496"/>
                <a:gd name="connsiteX11" fmla="*/ 9034272 w 9034272"/>
                <a:gd name="connsiteY11" fmla="*/ 804672 h 8540496"/>
                <a:gd name="connsiteX12" fmla="*/ 7059168 w 9034272"/>
                <a:gd name="connsiteY12" fmla="*/ 0 h 8540496"/>
                <a:gd name="connsiteX13" fmla="*/ 841248 w 9034272"/>
                <a:gd name="connsiteY13" fmla="*/ 914400 h 8540496"/>
                <a:gd name="connsiteX0" fmla="*/ 841248 w 9034272"/>
                <a:gd name="connsiteY0" fmla="*/ 883920 h 8510016"/>
                <a:gd name="connsiteX1" fmla="*/ 1005840 w 9034272"/>
                <a:gd name="connsiteY1" fmla="*/ 1999488 h 8510016"/>
                <a:gd name="connsiteX2" fmla="*/ 0 w 9034272"/>
                <a:gd name="connsiteY2" fmla="*/ 2109216 h 8510016"/>
                <a:gd name="connsiteX3" fmla="*/ 219456 w 9034272"/>
                <a:gd name="connsiteY3" fmla="*/ 4157472 h 8510016"/>
                <a:gd name="connsiteX4" fmla="*/ 621792 w 9034272"/>
                <a:gd name="connsiteY4" fmla="*/ 5346192 h 8510016"/>
                <a:gd name="connsiteX5" fmla="*/ 1170432 w 9034272"/>
                <a:gd name="connsiteY5" fmla="*/ 6662928 h 8510016"/>
                <a:gd name="connsiteX6" fmla="*/ 1280160 w 9034272"/>
                <a:gd name="connsiteY6" fmla="*/ 7303008 h 8510016"/>
                <a:gd name="connsiteX7" fmla="*/ 1426464 w 9034272"/>
                <a:gd name="connsiteY7" fmla="*/ 8510016 h 8510016"/>
                <a:gd name="connsiteX8" fmla="*/ 4315968 w 9034272"/>
                <a:gd name="connsiteY8" fmla="*/ 8089392 h 8510016"/>
                <a:gd name="connsiteX9" fmla="*/ 7461504 w 9034272"/>
                <a:gd name="connsiteY9" fmla="*/ 8034528 h 8510016"/>
                <a:gd name="connsiteX10" fmla="*/ 7424928 w 9034272"/>
                <a:gd name="connsiteY10" fmla="*/ 6388608 h 8510016"/>
                <a:gd name="connsiteX11" fmla="*/ 9034272 w 9034272"/>
                <a:gd name="connsiteY11" fmla="*/ 774192 h 8510016"/>
                <a:gd name="connsiteX12" fmla="*/ 7104888 w 9034272"/>
                <a:gd name="connsiteY12" fmla="*/ 0 h 8510016"/>
                <a:gd name="connsiteX13" fmla="*/ 841248 w 9034272"/>
                <a:gd name="connsiteY13" fmla="*/ 883920 h 8510016"/>
                <a:gd name="connsiteX0" fmla="*/ 841248 w 9034272"/>
                <a:gd name="connsiteY0" fmla="*/ 853440 h 8479536"/>
                <a:gd name="connsiteX1" fmla="*/ 1005840 w 9034272"/>
                <a:gd name="connsiteY1" fmla="*/ 1969008 h 8479536"/>
                <a:gd name="connsiteX2" fmla="*/ 0 w 9034272"/>
                <a:gd name="connsiteY2" fmla="*/ 2078736 h 8479536"/>
                <a:gd name="connsiteX3" fmla="*/ 219456 w 9034272"/>
                <a:gd name="connsiteY3" fmla="*/ 4126992 h 8479536"/>
                <a:gd name="connsiteX4" fmla="*/ 621792 w 9034272"/>
                <a:gd name="connsiteY4" fmla="*/ 5315712 h 8479536"/>
                <a:gd name="connsiteX5" fmla="*/ 1170432 w 9034272"/>
                <a:gd name="connsiteY5" fmla="*/ 6632448 h 8479536"/>
                <a:gd name="connsiteX6" fmla="*/ 1280160 w 9034272"/>
                <a:gd name="connsiteY6" fmla="*/ 7272528 h 8479536"/>
                <a:gd name="connsiteX7" fmla="*/ 1426464 w 9034272"/>
                <a:gd name="connsiteY7" fmla="*/ 8479536 h 8479536"/>
                <a:gd name="connsiteX8" fmla="*/ 4315968 w 9034272"/>
                <a:gd name="connsiteY8" fmla="*/ 8058912 h 8479536"/>
                <a:gd name="connsiteX9" fmla="*/ 7461504 w 9034272"/>
                <a:gd name="connsiteY9" fmla="*/ 8004048 h 8479536"/>
                <a:gd name="connsiteX10" fmla="*/ 7424928 w 9034272"/>
                <a:gd name="connsiteY10" fmla="*/ 6358128 h 8479536"/>
                <a:gd name="connsiteX11" fmla="*/ 9034272 w 9034272"/>
                <a:gd name="connsiteY11" fmla="*/ 743712 h 8479536"/>
                <a:gd name="connsiteX12" fmla="*/ 7104888 w 9034272"/>
                <a:gd name="connsiteY12" fmla="*/ 0 h 8479536"/>
                <a:gd name="connsiteX13" fmla="*/ 841248 w 9034272"/>
                <a:gd name="connsiteY13" fmla="*/ 853440 h 8479536"/>
                <a:gd name="connsiteX0" fmla="*/ 841248 w 9034272"/>
                <a:gd name="connsiteY0" fmla="*/ 853440 h 8433816"/>
                <a:gd name="connsiteX1" fmla="*/ 1005840 w 9034272"/>
                <a:gd name="connsiteY1" fmla="*/ 1969008 h 8433816"/>
                <a:gd name="connsiteX2" fmla="*/ 0 w 9034272"/>
                <a:gd name="connsiteY2" fmla="*/ 2078736 h 8433816"/>
                <a:gd name="connsiteX3" fmla="*/ 219456 w 9034272"/>
                <a:gd name="connsiteY3" fmla="*/ 4126992 h 8433816"/>
                <a:gd name="connsiteX4" fmla="*/ 621792 w 9034272"/>
                <a:gd name="connsiteY4" fmla="*/ 5315712 h 8433816"/>
                <a:gd name="connsiteX5" fmla="*/ 1170432 w 9034272"/>
                <a:gd name="connsiteY5" fmla="*/ 6632448 h 8433816"/>
                <a:gd name="connsiteX6" fmla="*/ 1280160 w 9034272"/>
                <a:gd name="connsiteY6" fmla="*/ 7272528 h 8433816"/>
                <a:gd name="connsiteX7" fmla="*/ 1426464 w 9034272"/>
                <a:gd name="connsiteY7" fmla="*/ 8433816 h 8433816"/>
                <a:gd name="connsiteX8" fmla="*/ 4315968 w 9034272"/>
                <a:gd name="connsiteY8" fmla="*/ 8058912 h 8433816"/>
                <a:gd name="connsiteX9" fmla="*/ 7461504 w 9034272"/>
                <a:gd name="connsiteY9" fmla="*/ 8004048 h 8433816"/>
                <a:gd name="connsiteX10" fmla="*/ 7424928 w 9034272"/>
                <a:gd name="connsiteY10" fmla="*/ 6358128 h 8433816"/>
                <a:gd name="connsiteX11" fmla="*/ 9034272 w 9034272"/>
                <a:gd name="connsiteY11" fmla="*/ 743712 h 8433816"/>
                <a:gd name="connsiteX12" fmla="*/ 7104888 w 9034272"/>
                <a:gd name="connsiteY12" fmla="*/ 0 h 8433816"/>
                <a:gd name="connsiteX13" fmla="*/ 841248 w 9034272"/>
                <a:gd name="connsiteY13" fmla="*/ 853440 h 8433816"/>
                <a:gd name="connsiteX0" fmla="*/ 841248 w 9034272"/>
                <a:gd name="connsiteY0" fmla="*/ 853440 h 8433816"/>
                <a:gd name="connsiteX1" fmla="*/ 1005840 w 9034272"/>
                <a:gd name="connsiteY1" fmla="*/ 1969008 h 8433816"/>
                <a:gd name="connsiteX2" fmla="*/ 0 w 9034272"/>
                <a:gd name="connsiteY2" fmla="*/ 2078736 h 8433816"/>
                <a:gd name="connsiteX3" fmla="*/ 219456 w 9034272"/>
                <a:gd name="connsiteY3" fmla="*/ 4126992 h 8433816"/>
                <a:gd name="connsiteX4" fmla="*/ 621792 w 9034272"/>
                <a:gd name="connsiteY4" fmla="*/ 5315712 h 8433816"/>
                <a:gd name="connsiteX5" fmla="*/ 1170432 w 9034272"/>
                <a:gd name="connsiteY5" fmla="*/ 6632448 h 8433816"/>
                <a:gd name="connsiteX6" fmla="*/ 1280160 w 9034272"/>
                <a:gd name="connsiteY6" fmla="*/ 7272528 h 8433816"/>
                <a:gd name="connsiteX7" fmla="*/ 1426464 w 9034272"/>
                <a:gd name="connsiteY7" fmla="*/ 8433816 h 8433816"/>
                <a:gd name="connsiteX8" fmla="*/ 4315968 w 9034272"/>
                <a:gd name="connsiteY8" fmla="*/ 8058912 h 8433816"/>
                <a:gd name="connsiteX9" fmla="*/ 7461504 w 9034272"/>
                <a:gd name="connsiteY9" fmla="*/ 8004048 h 8433816"/>
                <a:gd name="connsiteX10" fmla="*/ 7424928 w 9034272"/>
                <a:gd name="connsiteY10" fmla="*/ 6358128 h 8433816"/>
                <a:gd name="connsiteX11" fmla="*/ 9034272 w 9034272"/>
                <a:gd name="connsiteY11" fmla="*/ 743712 h 8433816"/>
                <a:gd name="connsiteX12" fmla="*/ 7104888 w 9034272"/>
                <a:gd name="connsiteY12" fmla="*/ 0 h 8433816"/>
                <a:gd name="connsiteX13" fmla="*/ 841248 w 9034272"/>
                <a:gd name="connsiteY13" fmla="*/ 853440 h 8433816"/>
                <a:gd name="connsiteX0" fmla="*/ 841248 w 9034272"/>
                <a:gd name="connsiteY0" fmla="*/ 853440 h 8433816"/>
                <a:gd name="connsiteX1" fmla="*/ 1005840 w 9034272"/>
                <a:gd name="connsiteY1" fmla="*/ 1969008 h 8433816"/>
                <a:gd name="connsiteX2" fmla="*/ 0 w 9034272"/>
                <a:gd name="connsiteY2" fmla="*/ 2078736 h 8433816"/>
                <a:gd name="connsiteX3" fmla="*/ 219456 w 9034272"/>
                <a:gd name="connsiteY3" fmla="*/ 4126992 h 8433816"/>
                <a:gd name="connsiteX4" fmla="*/ 621792 w 9034272"/>
                <a:gd name="connsiteY4" fmla="*/ 5315712 h 8433816"/>
                <a:gd name="connsiteX5" fmla="*/ 1170432 w 9034272"/>
                <a:gd name="connsiteY5" fmla="*/ 6632448 h 8433816"/>
                <a:gd name="connsiteX6" fmla="*/ 1280160 w 9034272"/>
                <a:gd name="connsiteY6" fmla="*/ 7272528 h 8433816"/>
                <a:gd name="connsiteX7" fmla="*/ 1426464 w 9034272"/>
                <a:gd name="connsiteY7" fmla="*/ 8433816 h 8433816"/>
                <a:gd name="connsiteX8" fmla="*/ 4315968 w 9034272"/>
                <a:gd name="connsiteY8" fmla="*/ 8058912 h 8433816"/>
                <a:gd name="connsiteX9" fmla="*/ 7408164 w 9034272"/>
                <a:gd name="connsiteY9" fmla="*/ 8004048 h 8433816"/>
                <a:gd name="connsiteX10" fmla="*/ 7424928 w 9034272"/>
                <a:gd name="connsiteY10" fmla="*/ 6358128 h 8433816"/>
                <a:gd name="connsiteX11" fmla="*/ 9034272 w 9034272"/>
                <a:gd name="connsiteY11" fmla="*/ 743712 h 8433816"/>
                <a:gd name="connsiteX12" fmla="*/ 7104888 w 9034272"/>
                <a:gd name="connsiteY12" fmla="*/ 0 h 8433816"/>
                <a:gd name="connsiteX13" fmla="*/ 841248 w 9034272"/>
                <a:gd name="connsiteY13" fmla="*/ 853440 h 843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34272" h="8433816">
                  <a:moveTo>
                    <a:pt x="841248" y="853440"/>
                  </a:moveTo>
                  <a:lnTo>
                    <a:pt x="1005840" y="1969008"/>
                  </a:lnTo>
                  <a:lnTo>
                    <a:pt x="0" y="2078736"/>
                  </a:lnTo>
                  <a:lnTo>
                    <a:pt x="219456" y="4126992"/>
                  </a:lnTo>
                  <a:lnTo>
                    <a:pt x="621792" y="5315712"/>
                  </a:lnTo>
                  <a:lnTo>
                    <a:pt x="1170432" y="6632448"/>
                  </a:lnTo>
                  <a:lnTo>
                    <a:pt x="1280160" y="7272528"/>
                  </a:lnTo>
                  <a:lnTo>
                    <a:pt x="1426464" y="8433816"/>
                  </a:lnTo>
                  <a:lnTo>
                    <a:pt x="4315968" y="8058912"/>
                  </a:lnTo>
                  <a:lnTo>
                    <a:pt x="7408164" y="8004048"/>
                  </a:lnTo>
                  <a:lnTo>
                    <a:pt x="7424928" y="6358128"/>
                  </a:lnTo>
                  <a:lnTo>
                    <a:pt x="9034272" y="743712"/>
                  </a:lnTo>
                  <a:lnTo>
                    <a:pt x="7104888" y="0"/>
                  </a:lnTo>
                  <a:lnTo>
                    <a:pt x="841248" y="853440"/>
                  </a:lnTo>
                  <a:close/>
                </a:path>
              </a:pathLst>
            </a:custGeom>
            <a:noFill/>
            <a:ln w="47625"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CC4FB97-AD37-4BC2-B621-E68EE3B1303A}"/>
              </a:ext>
            </a:extLst>
          </p:cNvPr>
          <p:cNvSpPr/>
          <p:nvPr/>
        </p:nvSpPr>
        <p:spPr>
          <a:xfrm>
            <a:off x="1994078" y="10036576"/>
            <a:ext cx="485775" cy="781050"/>
          </a:xfrm>
          <a:custGeom>
            <a:avLst/>
            <a:gdLst>
              <a:gd name="connsiteX0" fmla="*/ 1905 w 485775"/>
              <a:gd name="connsiteY0" fmla="*/ 76200 h 781050"/>
              <a:gd name="connsiteX1" fmla="*/ 361950 w 485775"/>
              <a:gd name="connsiteY1" fmla="*/ 0 h 781050"/>
              <a:gd name="connsiteX2" fmla="*/ 474345 w 485775"/>
              <a:gd name="connsiteY2" fmla="*/ 85725 h 781050"/>
              <a:gd name="connsiteX3" fmla="*/ 485775 w 485775"/>
              <a:gd name="connsiteY3" fmla="*/ 601980 h 781050"/>
              <a:gd name="connsiteX4" fmla="*/ 0 w 485775"/>
              <a:gd name="connsiteY4" fmla="*/ 781050 h 781050"/>
              <a:gd name="connsiteX5" fmla="*/ 1905 w 485775"/>
              <a:gd name="connsiteY5" fmla="*/ 7620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775" h="781050">
                <a:moveTo>
                  <a:pt x="1905" y="76200"/>
                </a:moveTo>
                <a:lnTo>
                  <a:pt x="361950" y="0"/>
                </a:lnTo>
                <a:lnTo>
                  <a:pt x="474345" y="85725"/>
                </a:lnTo>
                <a:lnTo>
                  <a:pt x="485775" y="601980"/>
                </a:lnTo>
                <a:lnTo>
                  <a:pt x="0" y="781050"/>
                </a:lnTo>
                <a:lnTo>
                  <a:pt x="1905" y="7620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886AC43-8B88-4C99-8804-AF3034F52EFC}"/>
              </a:ext>
            </a:extLst>
          </p:cNvPr>
          <p:cNvSpPr/>
          <p:nvPr/>
        </p:nvSpPr>
        <p:spPr>
          <a:xfrm>
            <a:off x="2895143" y="10790321"/>
            <a:ext cx="1363980" cy="1778000"/>
          </a:xfrm>
          <a:custGeom>
            <a:avLst/>
            <a:gdLst>
              <a:gd name="connsiteX0" fmla="*/ 2540 w 1363980"/>
              <a:gd name="connsiteY0" fmla="*/ 492760 h 1778000"/>
              <a:gd name="connsiteX1" fmla="*/ 1252220 w 1363980"/>
              <a:gd name="connsiteY1" fmla="*/ 0 h 1778000"/>
              <a:gd name="connsiteX2" fmla="*/ 1363980 w 1363980"/>
              <a:gd name="connsiteY2" fmla="*/ 1778000 h 1778000"/>
              <a:gd name="connsiteX3" fmla="*/ 0 w 1363980"/>
              <a:gd name="connsiteY3" fmla="*/ 845820 h 1778000"/>
              <a:gd name="connsiteX4" fmla="*/ 2540 w 1363980"/>
              <a:gd name="connsiteY4" fmla="*/ 492760 h 1778000"/>
              <a:gd name="connsiteX0" fmla="*/ 2540 w 1363980"/>
              <a:gd name="connsiteY0" fmla="*/ 492760 h 1778000"/>
              <a:gd name="connsiteX1" fmla="*/ 1252220 w 1363980"/>
              <a:gd name="connsiteY1" fmla="*/ 0 h 1778000"/>
              <a:gd name="connsiteX2" fmla="*/ 1363980 w 1363980"/>
              <a:gd name="connsiteY2" fmla="*/ 1778000 h 1778000"/>
              <a:gd name="connsiteX3" fmla="*/ 0 w 1363980"/>
              <a:gd name="connsiteY3" fmla="*/ 845820 h 1778000"/>
              <a:gd name="connsiteX4" fmla="*/ 2540 w 1363980"/>
              <a:gd name="connsiteY4" fmla="*/ 492760 h 1778000"/>
              <a:gd name="connsiteX0" fmla="*/ 2540 w 1363980"/>
              <a:gd name="connsiteY0" fmla="*/ 492760 h 1778000"/>
              <a:gd name="connsiteX1" fmla="*/ 1252220 w 1363980"/>
              <a:gd name="connsiteY1" fmla="*/ 0 h 1778000"/>
              <a:gd name="connsiteX2" fmla="*/ 1363980 w 1363980"/>
              <a:gd name="connsiteY2" fmla="*/ 1778000 h 1778000"/>
              <a:gd name="connsiteX3" fmla="*/ 0 w 1363980"/>
              <a:gd name="connsiteY3" fmla="*/ 845820 h 1778000"/>
              <a:gd name="connsiteX4" fmla="*/ 2540 w 1363980"/>
              <a:gd name="connsiteY4" fmla="*/ 492760 h 1778000"/>
              <a:gd name="connsiteX0" fmla="*/ 2540 w 1363980"/>
              <a:gd name="connsiteY0" fmla="*/ 492760 h 1778000"/>
              <a:gd name="connsiteX1" fmla="*/ 1252220 w 1363980"/>
              <a:gd name="connsiteY1" fmla="*/ 0 h 1778000"/>
              <a:gd name="connsiteX2" fmla="*/ 1363980 w 1363980"/>
              <a:gd name="connsiteY2" fmla="*/ 1778000 h 1778000"/>
              <a:gd name="connsiteX3" fmla="*/ 0 w 1363980"/>
              <a:gd name="connsiteY3" fmla="*/ 845820 h 1778000"/>
              <a:gd name="connsiteX4" fmla="*/ 2540 w 1363980"/>
              <a:gd name="connsiteY4" fmla="*/ 49276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980" h="1778000">
                <a:moveTo>
                  <a:pt x="2540" y="492760"/>
                </a:moveTo>
                <a:lnTo>
                  <a:pt x="1252220" y="0"/>
                </a:lnTo>
                <a:lnTo>
                  <a:pt x="1363980" y="1778000"/>
                </a:lnTo>
                <a:cubicBezTo>
                  <a:pt x="1112520" y="1325033"/>
                  <a:pt x="571500" y="887307"/>
                  <a:pt x="0" y="845820"/>
                </a:cubicBezTo>
                <a:cubicBezTo>
                  <a:pt x="847" y="728133"/>
                  <a:pt x="1693" y="610447"/>
                  <a:pt x="2540" y="492760"/>
                </a:cubicBez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9AF0C27D-5C4D-4D25-89D7-494A2C92701B}"/>
              </a:ext>
            </a:extLst>
          </p:cNvPr>
          <p:cNvSpPr/>
          <p:nvPr/>
        </p:nvSpPr>
        <p:spPr>
          <a:xfrm>
            <a:off x="5040173" y="9975616"/>
            <a:ext cx="624840" cy="365760"/>
          </a:xfrm>
          <a:custGeom>
            <a:avLst/>
            <a:gdLst>
              <a:gd name="connsiteX0" fmla="*/ 0 w 624840"/>
              <a:gd name="connsiteY0" fmla="*/ 297180 h 365760"/>
              <a:gd name="connsiteX1" fmla="*/ 59055 w 624840"/>
              <a:gd name="connsiteY1" fmla="*/ 365760 h 365760"/>
              <a:gd name="connsiteX2" fmla="*/ 624840 w 624840"/>
              <a:gd name="connsiteY2" fmla="*/ 264795 h 365760"/>
              <a:gd name="connsiteX3" fmla="*/ 440055 w 624840"/>
              <a:gd name="connsiteY3" fmla="*/ 0 h 365760"/>
              <a:gd name="connsiteX4" fmla="*/ 0 w 624840"/>
              <a:gd name="connsiteY4" fmla="*/ 29718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40" h="365760">
                <a:moveTo>
                  <a:pt x="0" y="297180"/>
                </a:moveTo>
                <a:lnTo>
                  <a:pt x="59055" y="365760"/>
                </a:lnTo>
                <a:lnTo>
                  <a:pt x="624840" y="264795"/>
                </a:lnTo>
                <a:lnTo>
                  <a:pt x="440055" y="0"/>
                </a:lnTo>
                <a:lnTo>
                  <a:pt x="0" y="29718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95817D2-3713-4185-9214-AC765EF2DDAC}"/>
              </a:ext>
            </a:extLst>
          </p:cNvPr>
          <p:cNvSpPr/>
          <p:nvPr/>
        </p:nvSpPr>
        <p:spPr>
          <a:xfrm>
            <a:off x="4897298" y="9419356"/>
            <a:ext cx="398145" cy="470535"/>
          </a:xfrm>
          <a:custGeom>
            <a:avLst/>
            <a:gdLst>
              <a:gd name="connsiteX0" fmla="*/ 0 w 398145"/>
              <a:gd name="connsiteY0" fmla="*/ 470535 h 470535"/>
              <a:gd name="connsiteX1" fmla="*/ 299085 w 398145"/>
              <a:gd name="connsiteY1" fmla="*/ 377190 h 470535"/>
              <a:gd name="connsiteX2" fmla="*/ 398145 w 398145"/>
              <a:gd name="connsiteY2" fmla="*/ 0 h 470535"/>
              <a:gd name="connsiteX3" fmla="*/ 129540 w 398145"/>
              <a:gd name="connsiteY3" fmla="*/ 43815 h 470535"/>
              <a:gd name="connsiteX4" fmla="*/ 0 w 398145"/>
              <a:gd name="connsiteY4" fmla="*/ 470535 h 47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" h="470535">
                <a:moveTo>
                  <a:pt x="0" y="470535"/>
                </a:moveTo>
                <a:lnTo>
                  <a:pt x="299085" y="377190"/>
                </a:lnTo>
                <a:lnTo>
                  <a:pt x="398145" y="0"/>
                </a:lnTo>
                <a:lnTo>
                  <a:pt x="129540" y="43815"/>
                </a:lnTo>
                <a:lnTo>
                  <a:pt x="0" y="470535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15C5A2-B2C1-4D60-B3CA-7A420C7F32BA}"/>
              </a:ext>
            </a:extLst>
          </p:cNvPr>
          <p:cNvSpPr txBox="1"/>
          <p:nvPr/>
        </p:nvSpPr>
        <p:spPr>
          <a:xfrm>
            <a:off x="3083857" y="1128236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南広場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EB3C377-00BA-4D08-9263-607E5D658944}"/>
              </a:ext>
            </a:extLst>
          </p:cNvPr>
          <p:cNvSpPr txBox="1"/>
          <p:nvPr/>
        </p:nvSpPr>
        <p:spPr>
          <a:xfrm>
            <a:off x="5057843" y="9383747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東口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北</a:t>
            </a:r>
            <a:r>
              <a:rPr kumimoji="1" lang="en-US" altLang="ja-JP" sz="2000" b="1" dirty="0"/>
              <a:t>)</a:t>
            </a:r>
            <a:r>
              <a:rPr kumimoji="1" lang="ja-JP" altLang="en-US" sz="2000" b="1" dirty="0"/>
              <a:t>広場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269F77-9707-4F6A-8F02-D5D407906253}"/>
              </a:ext>
            </a:extLst>
          </p:cNvPr>
          <p:cNvSpPr txBox="1"/>
          <p:nvPr/>
        </p:nvSpPr>
        <p:spPr>
          <a:xfrm>
            <a:off x="4807613" y="9864199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東口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南</a:t>
            </a:r>
            <a:r>
              <a:rPr kumimoji="1" lang="en-US" altLang="ja-JP" sz="2000" b="1" dirty="0"/>
              <a:t>)</a:t>
            </a:r>
            <a:r>
              <a:rPr kumimoji="1" lang="ja-JP" altLang="en-US" sz="2000" b="1" dirty="0"/>
              <a:t>広場</a:t>
            </a:r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39D1FBF-94AE-4A14-812C-104899A3B8F1}"/>
              </a:ext>
            </a:extLst>
          </p:cNvPr>
          <p:cNvSpPr/>
          <p:nvPr/>
        </p:nvSpPr>
        <p:spPr>
          <a:xfrm>
            <a:off x="2808824" y="10037563"/>
            <a:ext cx="514350" cy="1336929"/>
          </a:xfrm>
          <a:custGeom>
            <a:avLst/>
            <a:gdLst>
              <a:gd name="connsiteX0" fmla="*/ 0 w 365760"/>
              <a:gd name="connsiteY0" fmla="*/ 0 h 1487424"/>
              <a:gd name="connsiteX1" fmla="*/ 30480 w 365760"/>
              <a:gd name="connsiteY1" fmla="*/ 1328928 h 1487424"/>
              <a:gd name="connsiteX2" fmla="*/ 79248 w 365760"/>
              <a:gd name="connsiteY2" fmla="*/ 1408176 h 1487424"/>
              <a:gd name="connsiteX3" fmla="*/ 134112 w 365760"/>
              <a:gd name="connsiteY3" fmla="*/ 1456944 h 1487424"/>
              <a:gd name="connsiteX4" fmla="*/ 188976 w 365760"/>
              <a:gd name="connsiteY4" fmla="*/ 1487424 h 1487424"/>
              <a:gd name="connsiteX5" fmla="*/ 365760 w 365760"/>
              <a:gd name="connsiteY5" fmla="*/ 1426464 h 1487424"/>
              <a:gd name="connsiteX0" fmla="*/ 0 w 365760"/>
              <a:gd name="connsiteY0" fmla="*/ 0 h 1487424"/>
              <a:gd name="connsiteX1" fmla="*/ 30480 w 365760"/>
              <a:gd name="connsiteY1" fmla="*/ 1328928 h 1487424"/>
              <a:gd name="connsiteX2" fmla="*/ 79248 w 365760"/>
              <a:gd name="connsiteY2" fmla="*/ 1408176 h 1487424"/>
              <a:gd name="connsiteX3" fmla="*/ 134112 w 365760"/>
              <a:gd name="connsiteY3" fmla="*/ 1456944 h 1487424"/>
              <a:gd name="connsiteX4" fmla="*/ 188976 w 365760"/>
              <a:gd name="connsiteY4" fmla="*/ 1487424 h 1487424"/>
              <a:gd name="connsiteX5" fmla="*/ 365760 w 365760"/>
              <a:gd name="connsiteY5" fmla="*/ 1426464 h 1487424"/>
              <a:gd name="connsiteX0" fmla="*/ 0 w 365760"/>
              <a:gd name="connsiteY0" fmla="*/ 0 h 1487424"/>
              <a:gd name="connsiteX1" fmla="*/ 30480 w 365760"/>
              <a:gd name="connsiteY1" fmla="*/ 1328928 h 1487424"/>
              <a:gd name="connsiteX2" fmla="*/ 79248 w 365760"/>
              <a:gd name="connsiteY2" fmla="*/ 1408176 h 1487424"/>
              <a:gd name="connsiteX3" fmla="*/ 134112 w 365760"/>
              <a:gd name="connsiteY3" fmla="*/ 1456944 h 1487424"/>
              <a:gd name="connsiteX4" fmla="*/ 188976 w 365760"/>
              <a:gd name="connsiteY4" fmla="*/ 1487424 h 1487424"/>
              <a:gd name="connsiteX5" fmla="*/ 365760 w 365760"/>
              <a:gd name="connsiteY5" fmla="*/ 1426464 h 1487424"/>
              <a:gd name="connsiteX0" fmla="*/ 0 w 518160"/>
              <a:gd name="connsiteY0" fmla="*/ 0 h 1487424"/>
              <a:gd name="connsiteX1" fmla="*/ 30480 w 518160"/>
              <a:gd name="connsiteY1" fmla="*/ 1328928 h 1487424"/>
              <a:gd name="connsiteX2" fmla="*/ 79248 w 518160"/>
              <a:gd name="connsiteY2" fmla="*/ 1408176 h 1487424"/>
              <a:gd name="connsiteX3" fmla="*/ 134112 w 518160"/>
              <a:gd name="connsiteY3" fmla="*/ 1456944 h 1487424"/>
              <a:gd name="connsiteX4" fmla="*/ 188976 w 518160"/>
              <a:gd name="connsiteY4" fmla="*/ 1487424 h 1487424"/>
              <a:gd name="connsiteX5" fmla="*/ 518160 w 518160"/>
              <a:gd name="connsiteY5" fmla="*/ 1384554 h 1487424"/>
              <a:gd name="connsiteX0" fmla="*/ 0 w 521970"/>
              <a:gd name="connsiteY0" fmla="*/ 0 h 1336929"/>
              <a:gd name="connsiteX1" fmla="*/ 34290 w 521970"/>
              <a:gd name="connsiteY1" fmla="*/ 1178433 h 1336929"/>
              <a:gd name="connsiteX2" fmla="*/ 83058 w 521970"/>
              <a:gd name="connsiteY2" fmla="*/ 1257681 h 1336929"/>
              <a:gd name="connsiteX3" fmla="*/ 137922 w 521970"/>
              <a:gd name="connsiteY3" fmla="*/ 1306449 h 1336929"/>
              <a:gd name="connsiteX4" fmla="*/ 192786 w 521970"/>
              <a:gd name="connsiteY4" fmla="*/ 1336929 h 1336929"/>
              <a:gd name="connsiteX5" fmla="*/ 521970 w 521970"/>
              <a:gd name="connsiteY5" fmla="*/ 1234059 h 1336929"/>
              <a:gd name="connsiteX0" fmla="*/ 0 w 514350"/>
              <a:gd name="connsiteY0" fmla="*/ 0 h 1336929"/>
              <a:gd name="connsiteX1" fmla="*/ 26670 w 514350"/>
              <a:gd name="connsiteY1" fmla="*/ 1178433 h 1336929"/>
              <a:gd name="connsiteX2" fmla="*/ 75438 w 514350"/>
              <a:gd name="connsiteY2" fmla="*/ 1257681 h 1336929"/>
              <a:gd name="connsiteX3" fmla="*/ 130302 w 514350"/>
              <a:gd name="connsiteY3" fmla="*/ 1306449 h 1336929"/>
              <a:gd name="connsiteX4" fmla="*/ 185166 w 514350"/>
              <a:gd name="connsiteY4" fmla="*/ 1336929 h 1336929"/>
              <a:gd name="connsiteX5" fmla="*/ 514350 w 514350"/>
              <a:gd name="connsiteY5" fmla="*/ 1234059 h 1336929"/>
              <a:gd name="connsiteX0" fmla="*/ 0 w 514350"/>
              <a:gd name="connsiteY0" fmla="*/ 0 h 1336929"/>
              <a:gd name="connsiteX1" fmla="*/ 26670 w 514350"/>
              <a:gd name="connsiteY1" fmla="*/ 1178433 h 1336929"/>
              <a:gd name="connsiteX2" fmla="*/ 75438 w 514350"/>
              <a:gd name="connsiteY2" fmla="*/ 1257681 h 1336929"/>
              <a:gd name="connsiteX3" fmla="*/ 130302 w 514350"/>
              <a:gd name="connsiteY3" fmla="*/ 1306449 h 1336929"/>
              <a:gd name="connsiteX4" fmla="*/ 185166 w 514350"/>
              <a:gd name="connsiteY4" fmla="*/ 1336929 h 1336929"/>
              <a:gd name="connsiteX5" fmla="*/ 514350 w 514350"/>
              <a:gd name="connsiteY5" fmla="*/ 1234059 h 133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0" h="1336929">
                <a:moveTo>
                  <a:pt x="0" y="0"/>
                </a:moveTo>
                <a:cubicBezTo>
                  <a:pt x="10160" y="442976"/>
                  <a:pt x="14097" y="968820"/>
                  <a:pt x="26670" y="1178433"/>
                </a:cubicBezTo>
                <a:lnTo>
                  <a:pt x="75438" y="1257681"/>
                </a:lnTo>
                <a:lnTo>
                  <a:pt x="130302" y="1306449"/>
                </a:lnTo>
                <a:lnTo>
                  <a:pt x="185166" y="1336929"/>
                </a:lnTo>
                <a:lnTo>
                  <a:pt x="514350" y="1234059"/>
                </a:lnTo>
              </a:path>
            </a:pathLst>
          </a:custGeom>
          <a:noFill/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A62BFD4-C0AC-451A-9451-3C3DD58EBA98}"/>
              </a:ext>
            </a:extLst>
          </p:cNvPr>
          <p:cNvSpPr/>
          <p:nvPr/>
        </p:nvSpPr>
        <p:spPr>
          <a:xfrm>
            <a:off x="2731862" y="11356204"/>
            <a:ext cx="304800" cy="1517904"/>
          </a:xfrm>
          <a:custGeom>
            <a:avLst/>
            <a:gdLst>
              <a:gd name="connsiteX0" fmla="*/ 0 w 304800"/>
              <a:gd name="connsiteY0" fmla="*/ 1517904 h 1517904"/>
              <a:gd name="connsiteX1" fmla="*/ 128016 w 304800"/>
              <a:gd name="connsiteY1" fmla="*/ 1115568 h 1517904"/>
              <a:gd name="connsiteX2" fmla="*/ 182880 w 304800"/>
              <a:gd name="connsiteY2" fmla="*/ 963168 h 1517904"/>
              <a:gd name="connsiteX3" fmla="*/ 182880 w 304800"/>
              <a:gd name="connsiteY3" fmla="*/ 512064 h 1517904"/>
              <a:gd name="connsiteX4" fmla="*/ 182880 w 304800"/>
              <a:gd name="connsiteY4" fmla="*/ 310896 h 1517904"/>
              <a:gd name="connsiteX5" fmla="*/ 188976 w 304800"/>
              <a:gd name="connsiteY5" fmla="*/ 158496 h 1517904"/>
              <a:gd name="connsiteX6" fmla="*/ 249936 w 304800"/>
              <a:gd name="connsiteY6" fmla="*/ 85344 h 1517904"/>
              <a:gd name="connsiteX7" fmla="*/ 304800 w 304800"/>
              <a:gd name="connsiteY7" fmla="*/ 0 h 1517904"/>
              <a:gd name="connsiteX0" fmla="*/ 0 w 304800"/>
              <a:gd name="connsiteY0" fmla="*/ 1517904 h 1517904"/>
              <a:gd name="connsiteX1" fmla="*/ 128016 w 304800"/>
              <a:gd name="connsiteY1" fmla="*/ 1115568 h 1517904"/>
              <a:gd name="connsiteX2" fmla="*/ 182880 w 304800"/>
              <a:gd name="connsiteY2" fmla="*/ 963168 h 1517904"/>
              <a:gd name="connsiteX3" fmla="*/ 182880 w 304800"/>
              <a:gd name="connsiteY3" fmla="*/ 512064 h 1517904"/>
              <a:gd name="connsiteX4" fmla="*/ 182880 w 304800"/>
              <a:gd name="connsiteY4" fmla="*/ 310896 h 1517904"/>
              <a:gd name="connsiteX5" fmla="*/ 188976 w 304800"/>
              <a:gd name="connsiteY5" fmla="*/ 158496 h 1517904"/>
              <a:gd name="connsiteX6" fmla="*/ 249936 w 304800"/>
              <a:gd name="connsiteY6" fmla="*/ 85344 h 1517904"/>
              <a:gd name="connsiteX7" fmla="*/ 304800 w 304800"/>
              <a:gd name="connsiteY7" fmla="*/ 0 h 15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1517904">
                <a:moveTo>
                  <a:pt x="0" y="1517904"/>
                </a:moveTo>
                <a:lnTo>
                  <a:pt x="128016" y="1115568"/>
                </a:lnTo>
                <a:lnTo>
                  <a:pt x="182880" y="963168"/>
                </a:lnTo>
                <a:lnTo>
                  <a:pt x="182880" y="512064"/>
                </a:lnTo>
                <a:lnTo>
                  <a:pt x="182880" y="310896"/>
                </a:lnTo>
                <a:cubicBezTo>
                  <a:pt x="183896" y="251968"/>
                  <a:pt x="177800" y="196088"/>
                  <a:pt x="188976" y="158496"/>
                </a:cubicBezTo>
                <a:cubicBezTo>
                  <a:pt x="200152" y="120904"/>
                  <a:pt x="230632" y="111760"/>
                  <a:pt x="249936" y="85344"/>
                </a:cubicBezTo>
                <a:lnTo>
                  <a:pt x="304800" y="0"/>
                </a:lnTo>
              </a:path>
            </a:pathLst>
          </a:cu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EB88C2E-D11B-45F4-B2F2-F2CBDBF5DA5C}"/>
              </a:ext>
            </a:extLst>
          </p:cNvPr>
          <p:cNvSpPr/>
          <p:nvPr/>
        </p:nvSpPr>
        <p:spPr>
          <a:xfrm rot="20212692">
            <a:off x="3204479" y="10565518"/>
            <a:ext cx="169115" cy="56945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DA87D30-98E0-4546-B7CF-54441AF732F9}"/>
              </a:ext>
            </a:extLst>
          </p:cNvPr>
          <p:cNvSpPr txBox="1"/>
          <p:nvPr/>
        </p:nvSpPr>
        <p:spPr>
          <a:xfrm>
            <a:off x="2858999" y="107285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南北通路</a:t>
            </a:r>
            <a:endParaRPr kumimoji="1" lang="en-US" altLang="ja-JP" sz="1400" b="1" dirty="0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84A791C-67DF-4688-AB3C-7B46A1884DBA}"/>
              </a:ext>
            </a:extLst>
          </p:cNvPr>
          <p:cNvSpPr/>
          <p:nvPr/>
        </p:nvSpPr>
        <p:spPr>
          <a:xfrm>
            <a:off x="-1594960" y="14050710"/>
            <a:ext cx="9155151" cy="825191"/>
          </a:xfrm>
          <a:custGeom>
            <a:avLst/>
            <a:gdLst>
              <a:gd name="connsiteX0" fmla="*/ 9155151 w 9155151"/>
              <a:gd name="connsiteY0" fmla="*/ 0 h 825191"/>
              <a:gd name="connsiteX1" fmla="*/ 8999034 w 9155151"/>
              <a:gd name="connsiteY1" fmla="*/ 167269 h 825191"/>
              <a:gd name="connsiteX2" fmla="*/ 6924907 w 9155151"/>
              <a:gd name="connsiteY2" fmla="*/ 223025 h 825191"/>
              <a:gd name="connsiteX3" fmla="*/ 4449337 w 9155151"/>
              <a:gd name="connsiteY3" fmla="*/ 267630 h 825191"/>
              <a:gd name="connsiteX4" fmla="*/ 2575932 w 9155151"/>
              <a:gd name="connsiteY4" fmla="*/ 512956 h 825191"/>
              <a:gd name="connsiteX5" fmla="*/ 769434 w 9155151"/>
              <a:gd name="connsiteY5" fmla="*/ 735981 h 825191"/>
              <a:gd name="connsiteX6" fmla="*/ 0 w 9155151"/>
              <a:gd name="connsiteY6" fmla="*/ 825191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5151" h="825191">
                <a:moveTo>
                  <a:pt x="9155151" y="0"/>
                </a:moveTo>
                <a:lnTo>
                  <a:pt x="8999034" y="167269"/>
                </a:lnTo>
                <a:lnTo>
                  <a:pt x="6924907" y="223025"/>
                </a:lnTo>
                <a:lnTo>
                  <a:pt x="4449337" y="267630"/>
                </a:lnTo>
                <a:lnTo>
                  <a:pt x="2575932" y="512956"/>
                </a:lnTo>
                <a:lnTo>
                  <a:pt x="769434" y="735981"/>
                </a:lnTo>
                <a:lnTo>
                  <a:pt x="0" y="825191"/>
                </a:lnTo>
              </a:path>
            </a:pathLst>
          </a:custGeom>
          <a:noFill/>
          <a:ln w="136525">
            <a:solidFill>
              <a:schemeClr val="accent4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FEB44D0-1E6E-4E0B-98E3-85D476D4CE95}"/>
              </a:ext>
            </a:extLst>
          </p:cNvPr>
          <p:cNvSpPr/>
          <p:nvPr/>
        </p:nvSpPr>
        <p:spPr>
          <a:xfrm>
            <a:off x="-1639565" y="8943452"/>
            <a:ext cx="9210908" cy="1583473"/>
          </a:xfrm>
          <a:custGeom>
            <a:avLst/>
            <a:gdLst>
              <a:gd name="connsiteX0" fmla="*/ 0 w 9210908"/>
              <a:gd name="connsiteY0" fmla="*/ 1583473 h 1583473"/>
              <a:gd name="connsiteX1" fmla="*/ 1873405 w 9210908"/>
              <a:gd name="connsiteY1" fmla="*/ 1349297 h 1583473"/>
              <a:gd name="connsiteX2" fmla="*/ 3178098 w 9210908"/>
              <a:gd name="connsiteY2" fmla="*/ 1193180 h 1583473"/>
              <a:gd name="connsiteX3" fmla="*/ 4293220 w 9210908"/>
              <a:gd name="connsiteY3" fmla="*/ 959005 h 1583473"/>
              <a:gd name="connsiteX4" fmla="*/ 5475249 w 9210908"/>
              <a:gd name="connsiteY4" fmla="*/ 680224 h 1583473"/>
              <a:gd name="connsiteX5" fmla="*/ 7125630 w 9210908"/>
              <a:gd name="connsiteY5" fmla="*/ 345688 h 1583473"/>
              <a:gd name="connsiteX6" fmla="*/ 8129239 w 9210908"/>
              <a:gd name="connsiteY6" fmla="*/ 111512 h 1583473"/>
              <a:gd name="connsiteX7" fmla="*/ 8965581 w 9210908"/>
              <a:gd name="connsiteY7" fmla="*/ 22302 h 1583473"/>
              <a:gd name="connsiteX8" fmla="*/ 9210908 w 9210908"/>
              <a:gd name="connsiteY8" fmla="*/ 0 h 158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0908" h="1583473">
                <a:moveTo>
                  <a:pt x="0" y="1583473"/>
                </a:moveTo>
                <a:lnTo>
                  <a:pt x="1873405" y="1349297"/>
                </a:lnTo>
                <a:lnTo>
                  <a:pt x="3178098" y="1193180"/>
                </a:lnTo>
                <a:lnTo>
                  <a:pt x="4293220" y="959005"/>
                </a:lnTo>
                <a:lnTo>
                  <a:pt x="5475249" y="680224"/>
                </a:lnTo>
                <a:lnTo>
                  <a:pt x="7125630" y="345688"/>
                </a:lnTo>
                <a:lnTo>
                  <a:pt x="8129239" y="111512"/>
                </a:lnTo>
                <a:lnTo>
                  <a:pt x="8965581" y="22302"/>
                </a:lnTo>
                <a:lnTo>
                  <a:pt x="9210908" y="0"/>
                </a:lnTo>
              </a:path>
            </a:pathLst>
          </a:custGeom>
          <a:noFill/>
          <a:ln w="136525">
            <a:solidFill>
              <a:schemeClr val="accent4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306A4AB-C789-487A-B4AD-542869567604}"/>
              </a:ext>
            </a:extLst>
          </p:cNvPr>
          <p:cNvSpPr/>
          <p:nvPr/>
        </p:nvSpPr>
        <p:spPr>
          <a:xfrm>
            <a:off x="5408006" y="7159257"/>
            <a:ext cx="1683834" cy="8095785"/>
          </a:xfrm>
          <a:custGeom>
            <a:avLst/>
            <a:gdLst>
              <a:gd name="connsiteX0" fmla="*/ 1683834 w 1683834"/>
              <a:gd name="connsiteY0" fmla="*/ 0 h 8095785"/>
              <a:gd name="connsiteX1" fmla="*/ 1115122 w 1683834"/>
              <a:gd name="connsiteY1" fmla="*/ 1918009 h 8095785"/>
              <a:gd name="connsiteX2" fmla="*/ 546410 w 1683834"/>
              <a:gd name="connsiteY2" fmla="*/ 3992136 h 8095785"/>
              <a:gd name="connsiteX3" fmla="*/ 267629 w 1683834"/>
              <a:gd name="connsiteY3" fmla="*/ 5051502 h 8095785"/>
              <a:gd name="connsiteX4" fmla="*/ 0 w 1683834"/>
              <a:gd name="connsiteY4" fmla="*/ 5754029 h 8095785"/>
              <a:gd name="connsiteX5" fmla="*/ 0 w 1683834"/>
              <a:gd name="connsiteY5" fmla="*/ 7404409 h 8095785"/>
              <a:gd name="connsiteX6" fmla="*/ 22302 w 1683834"/>
              <a:gd name="connsiteY6" fmla="*/ 8095785 h 80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834" h="8095785">
                <a:moveTo>
                  <a:pt x="1683834" y="0"/>
                </a:moveTo>
                <a:lnTo>
                  <a:pt x="1115122" y="1918009"/>
                </a:lnTo>
                <a:lnTo>
                  <a:pt x="546410" y="3992136"/>
                </a:lnTo>
                <a:lnTo>
                  <a:pt x="267629" y="5051502"/>
                </a:lnTo>
                <a:lnTo>
                  <a:pt x="0" y="5754029"/>
                </a:lnTo>
                <a:lnTo>
                  <a:pt x="0" y="7404409"/>
                </a:lnTo>
                <a:lnTo>
                  <a:pt x="22302" y="8095785"/>
                </a:lnTo>
              </a:path>
            </a:pathLst>
          </a:custGeom>
          <a:noFill/>
          <a:ln w="136525">
            <a:solidFill>
              <a:schemeClr val="accent4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6519AA7-F15B-467E-9414-0DF3486F5DFA}"/>
              </a:ext>
            </a:extLst>
          </p:cNvPr>
          <p:cNvSpPr txBox="1"/>
          <p:nvPr/>
        </p:nvSpPr>
        <p:spPr>
          <a:xfrm rot="859811">
            <a:off x="5832493" y="10961942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/>
              <a:t>西淡路南方線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232DC4-3E11-4FB6-89CF-6E006510A783}"/>
              </a:ext>
            </a:extLst>
          </p:cNvPr>
          <p:cNvSpPr txBox="1"/>
          <p:nvPr/>
        </p:nvSpPr>
        <p:spPr>
          <a:xfrm rot="21039499">
            <a:off x="3620213" y="936577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歌島豊里線</a:t>
            </a:r>
            <a:endParaRPr kumimoji="1" lang="en-US" altLang="ja-JP" sz="16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49022F5-427F-45E6-BE09-703CB5DF7E0B}"/>
              </a:ext>
            </a:extLst>
          </p:cNvPr>
          <p:cNvSpPr txBox="1"/>
          <p:nvPr/>
        </p:nvSpPr>
        <p:spPr>
          <a:xfrm>
            <a:off x="3012697" y="1435896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十三吹田線</a:t>
            </a:r>
            <a:endParaRPr kumimoji="1" lang="en-US" altLang="ja-JP" sz="1600" b="1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3CC6EDC-CA7B-41DB-937B-51B4ECE827CE}"/>
              </a:ext>
            </a:extLst>
          </p:cNvPr>
          <p:cNvSpPr/>
          <p:nvPr/>
        </p:nvSpPr>
        <p:spPr>
          <a:xfrm>
            <a:off x="2832074" y="11943130"/>
            <a:ext cx="802888" cy="2352907"/>
          </a:xfrm>
          <a:custGeom>
            <a:avLst/>
            <a:gdLst>
              <a:gd name="connsiteX0" fmla="*/ 802888 w 802888"/>
              <a:gd name="connsiteY0" fmla="*/ 0 h 2352907"/>
              <a:gd name="connsiteX1" fmla="*/ 278781 w 802888"/>
              <a:gd name="connsiteY1" fmla="*/ 869795 h 2352907"/>
              <a:gd name="connsiteX2" fmla="*/ 55756 w 802888"/>
              <a:gd name="connsiteY2" fmla="*/ 1326995 h 2352907"/>
              <a:gd name="connsiteX3" fmla="*/ 0 w 802888"/>
              <a:gd name="connsiteY3" fmla="*/ 2352907 h 235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888" h="2352907">
                <a:moveTo>
                  <a:pt x="802888" y="0"/>
                </a:moveTo>
                <a:lnTo>
                  <a:pt x="278781" y="869795"/>
                </a:lnTo>
                <a:lnTo>
                  <a:pt x="55756" y="1326995"/>
                </a:lnTo>
                <a:lnTo>
                  <a:pt x="0" y="2352907"/>
                </a:lnTo>
              </a:path>
            </a:pathLst>
          </a:custGeom>
          <a:noFill/>
          <a:ln w="136525">
            <a:solidFill>
              <a:schemeClr val="accent4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54646FB4-23DE-4F58-B7D8-554A0D9C59A9}"/>
              </a:ext>
            </a:extLst>
          </p:cNvPr>
          <p:cNvSpPr/>
          <p:nvPr/>
        </p:nvSpPr>
        <p:spPr>
          <a:xfrm>
            <a:off x="2675957" y="7170408"/>
            <a:ext cx="66908" cy="8095785"/>
          </a:xfrm>
          <a:custGeom>
            <a:avLst/>
            <a:gdLst>
              <a:gd name="connsiteX0" fmla="*/ 0 w 66908"/>
              <a:gd name="connsiteY0" fmla="*/ 0 h 8095785"/>
              <a:gd name="connsiteX1" fmla="*/ 66908 w 66908"/>
              <a:gd name="connsiteY1" fmla="*/ 6924907 h 8095785"/>
              <a:gd name="connsiteX2" fmla="*/ 44605 w 66908"/>
              <a:gd name="connsiteY2" fmla="*/ 8095785 h 80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8" h="8095785">
                <a:moveTo>
                  <a:pt x="0" y="0"/>
                </a:moveTo>
                <a:lnTo>
                  <a:pt x="66908" y="6924907"/>
                </a:lnTo>
                <a:lnTo>
                  <a:pt x="44605" y="8095785"/>
                </a:lnTo>
              </a:path>
            </a:pathLst>
          </a:custGeom>
          <a:noFill/>
          <a:ln w="219075">
            <a:solidFill>
              <a:schemeClr val="accent4">
                <a:lumMod val="75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1FAB330-EACA-4BE4-8C10-74E5E0B8C24F}"/>
              </a:ext>
            </a:extLst>
          </p:cNvPr>
          <p:cNvSpPr txBox="1"/>
          <p:nvPr/>
        </p:nvSpPr>
        <p:spPr>
          <a:xfrm>
            <a:off x="1557945" y="1006729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北西広場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1E92941-DF6C-4FB3-A496-465D6872DF3C}"/>
              </a:ext>
            </a:extLst>
          </p:cNvPr>
          <p:cNvSpPr txBox="1"/>
          <p:nvPr/>
        </p:nvSpPr>
        <p:spPr>
          <a:xfrm>
            <a:off x="2329087" y="10863999"/>
            <a:ext cx="461665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ダイレクトアクセス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AAFC529-C610-4D4B-8B29-9B3C0C0762B6}"/>
              </a:ext>
            </a:extLst>
          </p:cNvPr>
          <p:cNvSpPr txBox="1"/>
          <p:nvPr/>
        </p:nvSpPr>
        <p:spPr>
          <a:xfrm>
            <a:off x="2382155" y="7908941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b="1" dirty="0"/>
              <a:t>新御堂筋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48C62E-8BAF-4E86-85EE-2FD356551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14" y="3644581"/>
            <a:ext cx="3580531" cy="2791474"/>
          </a:xfrm>
          <a:prstGeom prst="rect">
            <a:avLst/>
          </a:prstGeom>
        </p:spPr>
      </p:pic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2E5A0A3A-6CF2-4AC9-B5E4-9D86DEBA406B}"/>
              </a:ext>
            </a:extLst>
          </p:cNvPr>
          <p:cNvSpPr/>
          <p:nvPr/>
        </p:nvSpPr>
        <p:spPr>
          <a:xfrm flipV="1">
            <a:off x="3787311" y="2666007"/>
            <a:ext cx="1800875" cy="260970"/>
          </a:xfrm>
          <a:prstGeom prst="triangle">
            <a:avLst>
              <a:gd name="adj" fmla="val 508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3CCC6E-D294-41D0-B867-789328BB1270}"/>
              </a:ext>
            </a:extLst>
          </p:cNvPr>
          <p:cNvSpPr txBox="1"/>
          <p:nvPr/>
        </p:nvSpPr>
        <p:spPr>
          <a:xfrm>
            <a:off x="412729" y="1932454"/>
            <a:ext cx="8550038" cy="487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77668" algn="ctr">
              <a:spcBef>
                <a:spcPts val="600"/>
              </a:spcBef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lnSpc>
                <a:spcPts val="1600"/>
              </a:lnSpc>
            </a:pPr>
            <a:r>
              <a:rPr lang="ja-JP" altLang="en-US" dirty="0"/>
              <a:t>駅南側の広場内において、北陸新幹線整備と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広域交通結節施設などの駅前広場の機能向上に</a:t>
            </a:r>
            <a:r>
              <a:rPr lang="ja-JP" altLang="en-US" dirty="0"/>
              <a:t>ついて、</a:t>
            </a:r>
            <a:endParaRPr lang="en-US" altLang="ja-JP" dirty="0"/>
          </a:p>
          <a:p>
            <a:pPr>
              <a:lnSpc>
                <a:spcPts val="1600"/>
              </a:lnSpc>
            </a:pPr>
            <a:r>
              <a:rPr lang="ja-JP" altLang="en-US" dirty="0"/>
              <a:t>利用者目線で最適な空間となる</a:t>
            </a:r>
            <a:r>
              <a:rPr lang="ja-JP" altLang="en-US"/>
              <a:t>ように検討</a:t>
            </a:r>
            <a:r>
              <a:rPr lang="ja-JP" altLang="en-US" dirty="0"/>
              <a:t>段階から相互に連携することが重要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FCDE68D-4470-40D2-83B9-1DF63EF57BE4}"/>
              </a:ext>
            </a:extLst>
          </p:cNvPr>
          <p:cNvSpPr txBox="1"/>
          <p:nvPr/>
        </p:nvSpPr>
        <p:spPr>
          <a:xfrm>
            <a:off x="4323752" y="6402958"/>
            <a:ext cx="408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+mn-ea"/>
                <a:ea typeface="+mn-ea"/>
              </a:rPr>
              <a:t>「第７回北陸新幹線事業推進調査に関する連絡会議資料」</a:t>
            </a:r>
            <a:r>
              <a:rPr lang="ja-JP" altLang="en-US" sz="800" b="1" dirty="0">
                <a:latin typeface="+mn-ea"/>
                <a:ea typeface="+mn-ea"/>
              </a:rPr>
              <a:t>（</a:t>
            </a:r>
            <a:r>
              <a:rPr lang="en-US" altLang="ja-JP" sz="800" b="1" dirty="0">
                <a:latin typeface="+mn-ea"/>
                <a:ea typeface="+mn-ea"/>
              </a:rPr>
              <a:t>JRTT</a:t>
            </a:r>
            <a:r>
              <a:rPr lang="ja-JP" altLang="en-US" sz="800" b="1" dirty="0">
                <a:latin typeface="+mn-ea"/>
                <a:ea typeface="+mn-ea"/>
              </a:rPr>
              <a:t>鉄道・運輸機構）</a:t>
            </a:r>
            <a:endParaRPr lang="en-US" altLang="ja-JP" sz="800" b="1" dirty="0">
              <a:latin typeface="+mn-ea"/>
              <a:ea typeface="+mn-ea"/>
            </a:endParaRPr>
          </a:p>
          <a:p>
            <a:pPr algn="ctr"/>
            <a:r>
              <a:rPr lang="en-US" altLang="ja-JP" sz="800" b="0" dirty="0">
                <a:latin typeface="+mn-ea"/>
                <a:ea typeface="+mn-ea"/>
              </a:rPr>
              <a:t>(</a:t>
            </a:r>
            <a:r>
              <a:rPr lang="en-US" altLang="ja-JP" sz="800" b="0" dirty="0">
                <a:latin typeface="+mn-ea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https://www.jrtt.go.jp/project/20240829_turuhannrennrakukaigi07.pdf</a:t>
            </a:r>
            <a:r>
              <a:rPr lang="en-US" altLang="ja-JP" sz="800" b="0" dirty="0">
                <a:latin typeface="+mn-ea"/>
                <a:ea typeface="+mn-ea"/>
              </a:rPr>
              <a:t>)</a:t>
            </a:r>
          </a:p>
          <a:p>
            <a:pPr algn="ctr"/>
            <a:r>
              <a:rPr lang="ja-JP" altLang="en-US" sz="800" b="1" dirty="0">
                <a:latin typeface="+mn-ea"/>
              </a:rPr>
              <a:t>より抜粋</a:t>
            </a:r>
            <a:endParaRPr lang="en-US" altLang="ja-JP" sz="800" b="1" dirty="0">
              <a:latin typeface="+mn-ea"/>
              <a:ea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2440789-7699-49A4-8001-CDE852E40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03" y="3608140"/>
            <a:ext cx="3532414" cy="31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5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1522" y="6572385"/>
            <a:ext cx="2057400" cy="365125"/>
          </a:xfrm>
        </p:spPr>
        <p:txBody>
          <a:bodyPr/>
          <a:lstStyle/>
          <a:p>
            <a:fld id="{4BC3B274-16AA-444F-BE5F-2BB53118253E}" type="slidenum">
              <a: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8CDCE6-8E77-4BC9-8ABC-08984C7A2B35}"/>
              </a:ext>
            </a:extLst>
          </p:cNvPr>
          <p:cNvSpPr txBox="1"/>
          <p:nvPr/>
        </p:nvSpPr>
        <p:spPr>
          <a:xfrm>
            <a:off x="7800231" y="84846"/>
            <a:ext cx="1225816" cy="33855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資料２－１</a:t>
            </a:r>
            <a:endParaRPr kumimoji="1" lang="en-US" altLang="ja-JP" sz="1600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FCA0799-1FE3-4A71-B657-B7B7A30B6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816" y="1021796"/>
            <a:ext cx="6725336" cy="1773619"/>
          </a:xfrm>
          <a:prstGeom prst="rect">
            <a:avLst/>
          </a:prstGeom>
          <a:solidFill>
            <a:srgbClr val="E7E6E6">
              <a:lumMod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598E84F4-61A6-4240-9162-C17A67642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927" y="2921159"/>
            <a:ext cx="5810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新大阪駅周辺地域まちづくり検討部会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月設置）</a:t>
            </a:r>
            <a:endParaRPr kumimoji="1" lang="ja-JP" alt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>
              <a:spcBef>
                <a:spcPts val="0"/>
              </a:spcBef>
              <a:buFontTx/>
              <a:buNone/>
            </a:pPr>
            <a:endParaRPr lang="ja-JP" altLang="en-US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511594BC-3EFE-4DDF-B580-B60CFD51C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337" y="1615533"/>
            <a:ext cx="6529469" cy="1109162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30" name="テキスト ボックス 13">
            <a:extLst>
              <a:ext uri="{FF2B5EF4-FFF2-40B4-BE49-F238E27FC236}">
                <a16:creationId xmlns:a16="http://schemas.microsoft.com/office/drawing/2014/main" id="{61043B0D-DA56-4094-ADE0-2175B3503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629" y="1900059"/>
            <a:ext cx="403553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都市再生緊急整備協議会の体制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ロードマップ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まちづくり方針の更新（新幹線新駅関連）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法定計画関係　など</a:t>
            </a:r>
          </a:p>
        </p:txBody>
      </p:sp>
      <p:sp>
        <p:nvSpPr>
          <p:cNvPr id="31" name="テキスト ボックス 13">
            <a:extLst>
              <a:ext uri="{FF2B5EF4-FFF2-40B4-BE49-F238E27FC236}">
                <a16:creationId xmlns:a16="http://schemas.microsoft.com/office/drawing/2014/main" id="{8484E7DC-4102-471D-9597-4F9974C91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832" y="3190878"/>
            <a:ext cx="5644149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新大阪駅周辺地域全体のプロモーション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民間都市開発プロジェクトの推進・誘導方策検討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新幹線新駅関連プロジェクトの検討</a:t>
            </a:r>
            <a:endParaRPr lang="en-US" altLang="ja-JP" sz="140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marL="285750" indent="-28575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十三駅エリア・淡路駅エリアのエリア計画の検討　など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F7C09349-A879-475B-979E-DD011E871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337" y="1125511"/>
            <a:ext cx="6529471" cy="344517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 anchor="t" anchorCtr="0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400">
              <a:spcBef>
                <a:spcPts val="0"/>
              </a:spcBef>
              <a:buNone/>
              <a:defRPr/>
            </a:pP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</a:rPr>
              <a:t> 新大阪駅周辺地域都市再生緊急整備協議会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月設置）</a:t>
            </a:r>
            <a:endParaRPr kumimoji="1" lang="ja-JP" alt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5F07BF54-66A4-4EA6-BB83-75D57CF9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84" y="1623011"/>
            <a:ext cx="64800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新大阪駅周辺地域都市再生緊急整備協議会会議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12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月設置）</a:t>
            </a:r>
            <a:endParaRPr kumimoji="1" lang="ja-JP" altLang="en-US" sz="1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altLang="ja-JP" sz="1600" b="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87539AA5-0E1D-4C82-B2A5-7DE9A96EF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479" y="2904936"/>
            <a:ext cx="6218091" cy="1109162"/>
          </a:xfrm>
          <a:prstGeom prst="rect">
            <a:avLst/>
          </a:prstGeom>
          <a:noFill/>
          <a:ln w="28575">
            <a:solidFill>
              <a:srgbClr val="E7E6E6">
                <a:lumMod val="9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36" name="曲折矢印 59">
            <a:extLst>
              <a:ext uri="{FF2B5EF4-FFF2-40B4-BE49-F238E27FC236}">
                <a16:creationId xmlns:a16="http://schemas.microsoft.com/office/drawing/2014/main" id="{436FFA0A-B9FA-4A3C-82FF-BA6D3852B48E}"/>
              </a:ext>
            </a:extLst>
          </p:cNvPr>
          <p:cNvSpPr/>
          <p:nvPr/>
        </p:nvSpPr>
        <p:spPr>
          <a:xfrm flipV="1">
            <a:off x="1025487" y="2799726"/>
            <a:ext cx="291556" cy="441952"/>
          </a:xfrm>
          <a:prstGeom prst="bentArrow">
            <a:avLst>
              <a:gd name="adj1" fmla="val 31534"/>
              <a:gd name="adj2" fmla="val 36761"/>
              <a:gd name="adj3" fmla="val 25000"/>
              <a:gd name="adj4" fmla="val 43750"/>
            </a:avLst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0C69ADD-6841-427E-BAE0-8FC6B7DF4C88}"/>
              </a:ext>
            </a:extLst>
          </p:cNvPr>
          <p:cNvCxnSpPr>
            <a:cxnSpLocks/>
            <a:stCxn id="32" idx="2"/>
            <a:endCxn id="29" idx="0"/>
          </p:cNvCxnSpPr>
          <p:nvPr/>
        </p:nvCxnSpPr>
        <p:spPr>
          <a:xfrm flipH="1">
            <a:off x="4317072" y="1470028"/>
            <a:ext cx="1" cy="14550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20B3D50-2069-42FC-B276-F2D9099A41A7}"/>
              </a:ext>
            </a:extLst>
          </p:cNvPr>
          <p:cNvSpPr txBox="1"/>
          <p:nvPr/>
        </p:nvSpPr>
        <p:spPr>
          <a:xfrm>
            <a:off x="1715426" y="4379053"/>
            <a:ext cx="621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prstClr val="black"/>
                </a:solidFill>
                <a:latin typeface="Meiryo UI"/>
                <a:ea typeface="Meiryo UI"/>
              </a:rPr>
              <a:t>各種 検討会</a:t>
            </a:r>
            <a:r>
              <a:rPr kumimoji="1" lang="ja-JP" altLang="en-US" sz="1400" dirty="0">
                <a:solidFill>
                  <a:prstClr val="black"/>
                </a:solidFill>
                <a:latin typeface="Meiryo UI"/>
                <a:ea typeface="Meiryo UI"/>
              </a:rPr>
              <a:t>（必要に応じて、検討項目ごとに協議・調整するための組織を設置）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4C4BB04-88F8-43AB-83B2-1E527F49AAA2}"/>
              </a:ext>
            </a:extLst>
          </p:cNvPr>
          <p:cNvGrpSpPr/>
          <p:nvPr/>
        </p:nvGrpSpPr>
        <p:grpSpPr>
          <a:xfrm>
            <a:off x="127423" y="4725873"/>
            <a:ext cx="8892039" cy="1047600"/>
            <a:chOff x="437232" y="5355935"/>
            <a:chExt cx="8892039" cy="1047600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88D113B1-432C-43B9-AFB8-9E396A6DD335}"/>
                </a:ext>
              </a:extLst>
            </p:cNvPr>
            <p:cNvSpPr txBox="1"/>
            <p:nvPr/>
          </p:nvSpPr>
          <p:spPr>
            <a:xfrm>
              <a:off x="2693660" y="5356515"/>
              <a:ext cx="2107516" cy="104644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新大阪駅エリアの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民間都市開発の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誘導方策検討会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2023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7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</a:t>
              </a:r>
              <a:endParaRPr kumimoji="1" lang="ja-JP" alt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3F9696BC-FA50-4082-A180-B92BC5301154}"/>
                </a:ext>
              </a:extLst>
            </p:cNvPr>
            <p:cNvSpPr txBox="1"/>
            <p:nvPr/>
          </p:nvSpPr>
          <p:spPr>
            <a:xfrm>
              <a:off x="437232" y="5355935"/>
              <a:ext cx="2107516" cy="10476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新大阪駅周辺地域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プロモーション検討会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2023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7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　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6D9C190C-EB98-417F-A3D7-E00809BE4617}"/>
                </a:ext>
              </a:extLst>
            </p:cNvPr>
            <p:cNvSpPr txBox="1"/>
            <p:nvPr/>
          </p:nvSpPr>
          <p:spPr>
            <a:xfrm>
              <a:off x="7221755" y="5355935"/>
              <a:ext cx="2107516" cy="10476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淡路駅エリア計画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策定検討会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1825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2024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　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8B50E65-174E-4554-A8E2-6CF64D3F7F59}"/>
                </a:ext>
              </a:extLst>
            </p:cNvPr>
            <p:cNvSpPr txBox="1"/>
            <p:nvPr/>
          </p:nvSpPr>
          <p:spPr>
            <a:xfrm>
              <a:off x="4942468" y="5355935"/>
              <a:ext cx="2107516" cy="10476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十三駅エリア計画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策定検討会</a:t>
              </a:r>
              <a:endParaRPr kumimoji="1" lang="en-US" altLang="ja-JP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  <a:p>
              <a:pPr marL="0" marR="0" lvl="0" indent="1825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（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2024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年</a:t>
              </a: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2</a:t>
              </a:r>
              <a:r>
                <a: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月設置）　</a:t>
              </a: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44" name="Rectangle 16">
            <a:extLst>
              <a:ext uri="{FF2B5EF4-FFF2-40B4-BE49-F238E27FC236}">
                <a16:creationId xmlns:a16="http://schemas.microsoft.com/office/drawing/2014/main" id="{E7243385-E86B-4264-BB25-BBE7E6A1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8" y="4353652"/>
            <a:ext cx="9041642" cy="2253886"/>
          </a:xfrm>
          <a:prstGeom prst="rect">
            <a:avLst/>
          </a:prstGeom>
          <a:noFill/>
          <a:ln w="28575">
            <a:solidFill>
              <a:srgbClr val="E7E6E6">
                <a:lumMod val="9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</a:endParaRPr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AED193F2-E222-40F8-ABC5-720D852F78E3}"/>
              </a:ext>
            </a:extLst>
          </p:cNvPr>
          <p:cNvSpPr/>
          <p:nvPr/>
        </p:nvSpPr>
        <p:spPr>
          <a:xfrm>
            <a:off x="1402657" y="4051914"/>
            <a:ext cx="260350" cy="279894"/>
          </a:xfrm>
          <a:prstGeom prst="downArrow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kern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BB5123C-D171-48D4-8CE1-8209F8248A7B}"/>
              </a:ext>
            </a:extLst>
          </p:cNvPr>
          <p:cNvSpPr txBox="1"/>
          <p:nvPr/>
        </p:nvSpPr>
        <p:spPr>
          <a:xfrm>
            <a:off x="2381917" y="595959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817A86C-7D83-4EBC-A950-5D43B719A8CD}"/>
              </a:ext>
            </a:extLst>
          </p:cNvPr>
          <p:cNvSpPr txBox="1"/>
          <p:nvPr/>
        </p:nvSpPr>
        <p:spPr>
          <a:xfrm>
            <a:off x="3107379" y="5969059"/>
            <a:ext cx="5056445" cy="553998"/>
          </a:xfrm>
          <a:prstGeom prst="rect">
            <a:avLst/>
          </a:prstGeom>
          <a:solidFill>
            <a:srgbClr val="FFCCCC">
              <a:alpha val="35000"/>
            </a:srgbClr>
          </a:solidFill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（仮称）新大阪駅エリア交通結節機能強化検討会</a:t>
            </a:r>
            <a:endParaRPr kumimoji="1" lang="en-US" altLang="ja-JP" sz="1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（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2025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年３月　設置予定）（本日）</a:t>
            </a:r>
            <a:endParaRPr kumimoji="1" lang="ja-JP" altLang="en-US" sz="1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D94E09E-0233-4F57-8E5E-E02775577E91}"/>
              </a:ext>
            </a:extLst>
          </p:cNvPr>
          <p:cNvSpPr txBox="1"/>
          <p:nvPr/>
        </p:nvSpPr>
        <p:spPr>
          <a:xfrm>
            <a:off x="110611" y="554331"/>
            <a:ext cx="5998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ja-JP" sz="1600" b="1" dirty="0">
                <a:solidFill>
                  <a:prstClr val="black"/>
                </a:solidFill>
                <a:latin typeface="Meiryo UI"/>
                <a:ea typeface="Meiryo UI"/>
              </a:rPr>
              <a:t>【</a:t>
            </a:r>
            <a:r>
              <a:rPr kumimoji="1"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検討体制（新大阪駅周辺</a:t>
            </a:r>
            <a:r>
              <a:rPr kumimoji="1" lang="ja-JP" altLang="en-US" sz="1600" b="1">
                <a:solidFill>
                  <a:prstClr val="black"/>
                </a:solidFill>
                <a:latin typeface="Meiryo UI"/>
                <a:ea typeface="Meiryo UI"/>
              </a:rPr>
              <a:t>地域都市再生</a:t>
            </a:r>
            <a:r>
              <a:rPr kumimoji="1" lang="ja-JP" altLang="en-US" sz="1600" b="1" dirty="0">
                <a:solidFill>
                  <a:prstClr val="black"/>
                </a:solidFill>
                <a:latin typeface="Meiryo UI"/>
                <a:ea typeface="Meiryo UI"/>
              </a:rPr>
              <a:t>緊急整備協議会 構成）</a:t>
            </a:r>
            <a:r>
              <a:rPr kumimoji="1" lang="en-US" altLang="ja-JP" sz="1600" b="1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781A333-41D7-4A75-B229-79C8FFE0A006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新大阪駅エリアの交通結節機能強化の検討について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11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8CDCE6-8E77-4BC9-8ABC-08984C7A2B35}"/>
              </a:ext>
            </a:extLst>
          </p:cNvPr>
          <p:cNvSpPr txBox="1"/>
          <p:nvPr/>
        </p:nvSpPr>
        <p:spPr>
          <a:xfrm>
            <a:off x="7800231" y="84846"/>
            <a:ext cx="1225816" cy="33855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資料２－１</a:t>
            </a:r>
            <a:endParaRPr kumimoji="1" lang="en-US" altLang="ja-JP" sz="16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8B9200-E0CC-4AB4-8728-1AE6AD8C25BE}"/>
              </a:ext>
            </a:extLst>
          </p:cNvPr>
          <p:cNvSpPr txBox="1"/>
          <p:nvPr/>
        </p:nvSpPr>
        <p:spPr>
          <a:xfrm>
            <a:off x="197739" y="1635578"/>
            <a:ext cx="377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E723B39-7D63-4DF8-A970-7F5C5F4FB147}"/>
              </a:ext>
            </a:extLst>
          </p:cNvPr>
          <p:cNvSpPr txBox="1"/>
          <p:nvPr/>
        </p:nvSpPr>
        <p:spPr>
          <a:xfrm>
            <a:off x="389443" y="4145830"/>
            <a:ext cx="6166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国、地方公共団体、民間事業者等の各関係部署、学識経験者にて構成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3AD6887-7EED-4047-A115-77803BF36B37}"/>
              </a:ext>
            </a:extLst>
          </p:cNvPr>
          <p:cNvSpPr txBox="1"/>
          <p:nvPr/>
        </p:nvSpPr>
        <p:spPr>
          <a:xfrm>
            <a:off x="197740" y="2661410"/>
            <a:ext cx="4979886" cy="57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「広域交通結節施設などの周辺駅前広場の機能向上」や「駅とまちをつなぐ歩行者動線」等の検討を、関係者と連携して行う。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93A4B8-D1A8-4FF9-A4A4-75BF5F1D9D1D}"/>
              </a:ext>
            </a:extLst>
          </p:cNvPr>
          <p:cNvSpPr txBox="1"/>
          <p:nvPr/>
        </p:nvSpPr>
        <p:spPr>
          <a:xfrm>
            <a:off x="242653" y="1311550"/>
            <a:ext cx="94343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対象地域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47EBB65-0AFA-4782-9842-19773836002D}"/>
              </a:ext>
            </a:extLst>
          </p:cNvPr>
          <p:cNvSpPr txBox="1"/>
          <p:nvPr/>
        </p:nvSpPr>
        <p:spPr>
          <a:xfrm>
            <a:off x="242653" y="2285310"/>
            <a:ext cx="94343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schemeClr val="bg1"/>
                </a:solidFill>
                <a:latin typeface="Meiryo UI"/>
                <a:ea typeface="Meiryo UI"/>
              </a:rPr>
              <a:t>目的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29F14BB-1269-4039-8C0C-CDC16C17BA75}"/>
              </a:ext>
            </a:extLst>
          </p:cNvPr>
          <p:cNvSpPr txBox="1"/>
          <p:nvPr/>
        </p:nvSpPr>
        <p:spPr>
          <a:xfrm>
            <a:off x="231559" y="3755986"/>
            <a:ext cx="94343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構成員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1AE7781E-0DD1-4E5F-B59E-7DC81EFFAFA9}"/>
              </a:ext>
            </a:extLst>
          </p:cNvPr>
          <p:cNvSpPr/>
          <p:nvPr/>
        </p:nvSpPr>
        <p:spPr>
          <a:xfrm>
            <a:off x="4574655" y="4667579"/>
            <a:ext cx="2549717" cy="2067176"/>
          </a:xfrm>
          <a:prstGeom prst="roundRect">
            <a:avLst>
              <a:gd name="adj" fmla="val 1201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A960B450-5C42-4372-BC44-5F8B711A041A}"/>
              </a:ext>
            </a:extLst>
          </p:cNvPr>
          <p:cNvSpPr/>
          <p:nvPr/>
        </p:nvSpPr>
        <p:spPr>
          <a:xfrm>
            <a:off x="2182377" y="4659355"/>
            <a:ext cx="2304183" cy="2067176"/>
          </a:xfrm>
          <a:prstGeom prst="roundRect">
            <a:avLst>
              <a:gd name="adj" fmla="val 1201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2EDA408-892C-439B-89BA-E2A9F34D4A59}"/>
              </a:ext>
            </a:extLst>
          </p:cNvPr>
          <p:cNvSpPr/>
          <p:nvPr/>
        </p:nvSpPr>
        <p:spPr>
          <a:xfrm>
            <a:off x="30136" y="4667579"/>
            <a:ext cx="2078690" cy="2058952"/>
          </a:xfrm>
          <a:prstGeom prst="roundRect">
            <a:avLst>
              <a:gd name="adj" fmla="val 1201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38DD812-19B5-42A2-BC75-96A490B60E7C}"/>
              </a:ext>
            </a:extLst>
          </p:cNvPr>
          <p:cNvSpPr/>
          <p:nvPr/>
        </p:nvSpPr>
        <p:spPr>
          <a:xfrm>
            <a:off x="-9761" y="5183144"/>
            <a:ext cx="2241202" cy="861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●国土交通省　近畿地方整備局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kumimoji="1" lang="zh-TW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国土交通省　近畿運輸局</a:t>
            </a:r>
            <a:endParaRPr kumimoji="1" lang="ja-JP" altLang="en-US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4C797A3-81FD-4F70-9F12-085DCB136F29}"/>
              </a:ext>
            </a:extLst>
          </p:cNvPr>
          <p:cNvSpPr/>
          <p:nvPr/>
        </p:nvSpPr>
        <p:spPr>
          <a:xfrm>
            <a:off x="2182377" y="5086060"/>
            <a:ext cx="2347589" cy="148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●大阪府・大阪市　大阪都市計画局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●大阪</a:t>
            </a:r>
            <a:r>
              <a:rPr kumimoji="1" lang="zh-TW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　計画調整局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●大阪</a:t>
            </a:r>
            <a:r>
              <a:rPr kumimoji="1" lang="zh-TW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　都市整備部</a:t>
            </a:r>
            <a:endParaRPr kumimoji="1" lang="en-US" altLang="zh-TW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●大阪市　建設局</a:t>
            </a:r>
            <a:endParaRPr kumimoji="1" lang="en-US" altLang="zh-TW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●大阪市　淀川区役所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●大阪市　東淀川区役所</a:t>
            </a:r>
            <a:endParaRPr kumimoji="1" lang="en-US" altLang="zh-TW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BC43DB8-2EA1-4B1E-89AE-C92C6EAEB156}"/>
              </a:ext>
            </a:extLst>
          </p:cNvPr>
          <p:cNvSpPr/>
          <p:nvPr/>
        </p:nvSpPr>
        <p:spPr>
          <a:xfrm>
            <a:off x="4574655" y="5040762"/>
            <a:ext cx="2549717" cy="157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kumimoji="1" lang="zh-CN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西日本旅客鉄道株式会社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kumimoji="1" lang="zh-TW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東海旅客鉄道株式会社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kumimoji="1" lang="zh-TW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阪急電鉄株式会社</a:t>
            </a:r>
            <a:endParaRPr kumimoji="1" lang="en-US" altLang="zh-TW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kumimoji="1" lang="zh-TW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大阪市高速電気軌道株式会社</a:t>
            </a:r>
            <a:endParaRPr kumimoji="1" lang="en-US" altLang="zh-TW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●独立行政法人　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鉄道建設・運輸施設整備支援機構</a:t>
            </a:r>
            <a:endParaRPr kumimoji="1" lang="en-US" altLang="zh-TW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1E49196-CF9E-40B0-8AF9-11EEEFF68A66}"/>
              </a:ext>
            </a:extLst>
          </p:cNvPr>
          <p:cNvSpPr txBox="1"/>
          <p:nvPr/>
        </p:nvSpPr>
        <p:spPr>
          <a:xfrm>
            <a:off x="845925" y="4709355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E041E6D-23A6-4A2C-9E08-D19B05A0DAD3}"/>
              </a:ext>
            </a:extLst>
          </p:cNvPr>
          <p:cNvSpPr txBox="1"/>
          <p:nvPr/>
        </p:nvSpPr>
        <p:spPr>
          <a:xfrm>
            <a:off x="2703526" y="4694151"/>
            <a:ext cx="12618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地方公共団体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0900B63-857A-401A-B99E-76BDBA1E7A89}"/>
              </a:ext>
            </a:extLst>
          </p:cNvPr>
          <p:cNvSpPr txBox="1"/>
          <p:nvPr/>
        </p:nvSpPr>
        <p:spPr>
          <a:xfrm>
            <a:off x="5218571" y="4709355"/>
            <a:ext cx="12618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民間事業者等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EF199E4-9259-47E9-B103-53DA48A5D2D2}"/>
              </a:ext>
            </a:extLst>
          </p:cNvPr>
          <p:cNvSpPr txBox="1"/>
          <p:nvPr/>
        </p:nvSpPr>
        <p:spPr>
          <a:xfrm>
            <a:off x="167259" y="621772"/>
            <a:ext cx="52634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新大阪駅エリア交通結節機能強化検討会の概要（案）</a:t>
            </a:r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29A560C-15D1-46EB-BFDA-8F5F07B24058}"/>
              </a:ext>
            </a:extLst>
          </p:cNvPr>
          <p:cNvSpPr txBox="1"/>
          <p:nvPr/>
        </p:nvSpPr>
        <p:spPr>
          <a:xfrm>
            <a:off x="6813867" y="4144341"/>
            <a:ext cx="233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詳細は参考資料３のとおり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C6EBDD8-011E-4AEE-A7E8-8B01438A0B86}"/>
              </a:ext>
            </a:extLst>
          </p:cNvPr>
          <p:cNvSpPr/>
          <p:nvPr/>
        </p:nvSpPr>
        <p:spPr>
          <a:xfrm>
            <a:off x="7204516" y="4659355"/>
            <a:ext cx="1890466" cy="2067176"/>
          </a:xfrm>
          <a:prstGeom prst="roundRect">
            <a:avLst>
              <a:gd name="adj" fmla="val 1201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05BCF03-6591-4B87-8846-26795D082C07}"/>
              </a:ext>
            </a:extLst>
          </p:cNvPr>
          <p:cNvSpPr/>
          <p:nvPr/>
        </p:nvSpPr>
        <p:spPr>
          <a:xfrm>
            <a:off x="7116913" y="5174920"/>
            <a:ext cx="1955531" cy="861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●名古屋大学　森川特任教授</a:t>
            </a:r>
            <a:endParaRPr kumimoji="1" lang="en-US" altLang="ja-JP" sz="1100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●大阪公立大学　吉田准教授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263617C-065A-4902-AD7D-42231D345128}"/>
              </a:ext>
            </a:extLst>
          </p:cNvPr>
          <p:cNvSpPr txBox="1"/>
          <p:nvPr/>
        </p:nvSpPr>
        <p:spPr>
          <a:xfrm>
            <a:off x="7686348" y="4701131"/>
            <a:ext cx="10823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学識経験者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6487F7A-C95C-4A95-B62A-7379FDEFF302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新大阪駅エリアの交通結節機能強化の検討について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1522" y="6500826"/>
            <a:ext cx="2057400" cy="365125"/>
          </a:xfrm>
        </p:spPr>
        <p:txBody>
          <a:bodyPr/>
          <a:lstStyle/>
          <a:p>
            <a:fld id="{4BC3B274-16AA-444F-BE5F-2BB53118253E}" type="slidenum">
              <a: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F74C16B-5A97-4EB2-BBEA-5F519575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658" y="830496"/>
            <a:ext cx="3532414" cy="31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1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1522" y="6492875"/>
            <a:ext cx="2057400" cy="365125"/>
          </a:xfrm>
        </p:spPr>
        <p:txBody>
          <a:bodyPr/>
          <a:lstStyle/>
          <a:p>
            <a:fld id="{4BC3B274-16AA-444F-BE5F-2BB53118253E}" type="slidenum">
              <a:rPr kumimoji="1"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8CDCE6-8E77-4BC9-8ABC-08984C7A2B35}"/>
              </a:ext>
            </a:extLst>
          </p:cNvPr>
          <p:cNvSpPr txBox="1"/>
          <p:nvPr/>
        </p:nvSpPr>
        <p:spPr>
          <a:xfrm>
            <a:off x="7800231" y="84846"/>
            <a:ext cx="1225816" cy="33855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資料２－１</a:t>
            </a:r>
            <a:endParaRPr kumimoji="1" lang="en-US" altLang="ja-JP" sz="1600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4117AD0C-576A-4FC9-9208-5DD3F33C100A}"/>
              </a:ext>
            </a:extLst>
          </p:cNvPr>
          <p:cNvSpPr/>
          <p:nvPr/>
        </p:nvSpPr>
        <p:spPr>
          <a:xfrm>
            <a:off x="697879" y="2398182"/>
            <a:ext cx="7470761" cy="9693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3C42B43-9430-4949-B25A-A8503D360F32}"/>
              </a:ext>
            </a:extLst>
          </p:cNvPr>
          <p:cNvSpPr txBox="1"/>
          <p:nvPr/>
        </p:nvSpPr>
        <p:spPr>
          <a:xfrm>
            <a:off x="2207545" y="2428138"/>
            <a:ext cx="5818855" cy="90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・各広場</a:t>
            </a:r>
            <a:r>
              <a: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（南・北西・東口）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の機能分担の考え方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・南広場の空間再編案</a:t>
            </a:r>
            <a:r>
              <a:rPr kumimoji="1"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（人の空間の充実、空間配置の考え方）</a:t>
            </a:r>
            <a:endParaRPr kumimoji="1"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・駅～南広場～周辺のまちをつなぐ歩行者動線確保の基本的な考え方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93ED1D-AEC7-41B1-A579-AAD818FDFECF}"/>
              </a:ext>
            </a:extLst>
          </p:cNvPr>
          <p:cNvSpPr txBox="1"/>
          <p:nvPr/>
        </p:nvSpPr>
        <p:spPr>
          <a:xfrm>
            <a:off x="212173" y="1220110"/>
            <a:ext cx="127472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今後の予定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1DEBEEC-BDD5-4963-813A-7D84B9AA99AD}"/>
              </a:ext>
            </a:extLst>
          </p:cNvPr>
          <p:cNvSpPr txBox="1"/>
          <p:nvPr/>
        </p:nvSpPr>
        <p:spPr>
          <a:xfrm>
            <a:off x="167259" y="591292"/>
            <a:ext cx="53188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新大阪駅エリア交通結節機能強化検討会の概要（案）</a:t>
            </a:r>
            <a:r>
              <a:rPr kumimoji="1" lang="en-US" altLang="ja-JP" sz="16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3540B6-A15C-4FA2-946D-EEF622F72F3E}"/>
              </a:ext>
            </a:extLst>
          </p:cNvPr>
          <p:cNvSpPr txBox="1"/>
          <p:nvPr/>
        </p:nvSpPr>
        <p:spPr>
          <a:xfrm>
            <a:off x="212173" y="1625850"/>
            <a:ext cx="8335548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今後、北陸新幹線の整備に向けた検討状況も踏まえ、北陸新幹線の新大阪での着工までに、下記について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検討を進める。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A92C775-381B-4F1D-8623-6A3FFEED7B2A}"/>
              </a:ext>
            </a:extLst>
          </p:cNvPr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新大阪駅エリアの交通結節機能強化の検討について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8ECF2101-C55D-4077-97F0-4A266F971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232033"/>
              </p:ext>
            </p:extLst>
          </p:nvPr>
        </p:nvGraphicFramePr>
        <p:xfrm>
          <a:off x="425129" y="3600592"/>
          <a:ext cx="8095553" cy="31182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91886">
                  <a:extLst>
                    <a:ext uri="{9D8B030D-6E8A-4147-A177-3AD203B41FA5}">
                      <a16:colId xmlns:a16="http://schemas.microsoft.com/office/drawing/2014/main" val="1035267593"/>
                    </a:ext>
                  </a:extLst>
                </a:gridCol>
                <a:gridCol w="1076600">
                  <a:extLst>
                    <a:ext uri="{9D8B030D-6E8A-4147-A177-3AD203B41FA5}">
                      <a16:colId xmlns:a16="http://schemas.microsoft.com/office/drawing/2014/main" val="533158572"/>
                    </a:ext>
                  </a:extLst>
                </a:gridCol>
                <a:gridCol w="5727067">
                  <a:extLst>
                    <a:ext uri="{9D8B030D-6E8A-4147-A177-3AD203B41FA5}">
                      <a16:colId xmlns:a16="http://schemas.microsoft.com/office/drawing/2014/main" val="1429785015"/>
                    </a:ext>
                  </a:extLst>
                </a:gridCol>
              </a:tblGrid>
              <a:tr h="49376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127453" marR="127453" marT="63726" marB="63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2024</a:t>
                      </a:r>
                      <a:r>
                        <a:rPr kumimoji="1" lang="ja-JP" altLang="en-US" sz="1200" dirty="0"/>
                        <a:t>年度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（</a:t>
                      </a:r>
                      <a:r>
                        <a:rPr kumimoji="1" lang="en-US" altLang="ja-JP" sz="1200" dirty="0"/>
                        <a:t>R6</a:t>
                      </a:r>
                      <a:r>
                        <a:rPr kumimoji="1" lang="ja-JP" altLang="en-US" sz="1200" dirty="0"/>
                        <a:t>年度）</a:t>
                      </a:r>
                    </a:p>
                  </a:txBody>
                  <a:tcPr marL="127453" marR="127453" marT="63726" marB="63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/>
                        <a:t>2025</a:t>
                      </a:r>
                      <a:r>
                        <a:rPr kumimoji="1" lang="ja-JP" altLang="en-US" sz="1200" dirty="0"/>
                        <a:t>年度以降</a:t>
                      </a:r>
                      <a:endParaRPr kumimoji="1" lang="en-US" altLang="ja-JP" sz="1200" dirty="0"/>
                    </a:p>
                    <a:p>
                      <a:pPr algn="r"/>
                      <a:r>
                        <a:rPr kumimoji="1" lang="ja-JP" altLang="en-US" sz="1200" dirty="0"/>
                        <a:t>（</a:t>
                      </a:r>
                      <a:r>
                        <a:rPr kumimoji="1" lang="en-US" altLang="ja-JP" sz="1200" dirty="0"/>
                        <a:t>R7</a:t>
                      </a:r>
                      <a:r>
                        <a:rPr kumimoji="1" lang="ja-JP" altLang="en-US" sz="1200" dirty="0"/>
                        <a:t>年度以降）</a:t>
                      </a:r>
                    </a:p>
                  </a:txBody>
                  <a:tcPr marL="127453" marR="127453" marT="63726" marB="63726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53614"/>
                  </a:ext>
                </a:extLst>
              </a:tr>
              <a:tr h="820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北陸新幹線</a:t>
                      </a:r>
                    </a:p>
                  </a:txBody>
                  <a:tcPr marL="55059" marR="55059" marT="27530" marB="27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55059" marR="55059" marT="27530" marB="27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55059" marR="55059" marT="27530" marB="27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23885"/>
                  </a:ext>
                </a:extLst>
              </a:tr>
              <a:tr h="8420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新大阪駅エリア</a:t>
                      </a:r>
                      <a:endParaRPr kumimoji="1" lang="en-US" altLang="ja-JP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交通結節機能</a:t>
                      </a:r>
                      <a:endParaRPr kumimoji="1" lang="en-US" altLang="ja-JP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強化検討会</a:t>
                      </a:r>
                    </a:p>
                  </a:txBody>
                  <a:tcPr marL="55059" marR="55059" marT="27530" marB="27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55059" marR="55059" marT="27530" marB="27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55059" marR="55059" marT="27530" marB="27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22040"/>
                  </a:ext>
                </a:extLst>
              </a:tr>
              <a:tr h="9619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まちづくり</a:t>
                      </a:r>
                      <a:endParaRPr kumimoji="1" lang="en-US" altLang="ja-JP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/>
                        <a:t>検討部会</a:t>
                      </a:r>
                    </a:p>
                  </a:txBody>
                  <a:tcPr marL="55059" marR="55059" marT="27530" marB="275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55059" marR="55059" marT="27530" marB="27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55059" marR="55059" marT="27530" marB="275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72705"/>
                  </a:ext>
                </a:extLst>
              </a:tr>
            </a:tbl>
          </a:graphicData>
        </a:graphic>
      </p:graphicFrame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439B323-15AC-4039-B72A-094C473CBCBC}"/>
              </a:ext>
            </a:extLst>
          </p:cNvPr>
          <p:cNvSpPr txBox="1"/>
          <p:nvPr/>
        </p:nvSpPr>
        <p:spPr>
          <a:xfrm>
            <a:off x="4070948" y="5346775"/>
            <a:ext cx="988077" cy="39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8" dirty="0">
                <a:effectLst>
                  <a:glow rad="25400">
                    <a:schemeClr val="bg1"/>
                  </a:glow>
                </a:effectLst>
              </a:rPr>
              <a:t>必要に応じて適宜開催</a:t>
            </a:r>
            <a:endParaRPr kumimoji="1" lang="en-US" altLang="ja-JP" sz="968" dirty="0">
              <a:effectLst>
                <a:glow rad="25400">
                  <a:schemeClr val="bg1"/>
                </a:glow>
              </a:effectLst>
            </a:endParaRPr>
          </a:p>
        </p:txBody>
      </p:sp>
      <p:sp>
        <p:nvSpPr>
          <p:cNvPr id="63" name="右矢印 42">
            <a:extLst>
              <a:ext uri="{FF2B5EF4-FFF2-40B4-BE49-F238E27FC236}">
                <a16:creationId xmlns:a16="http://schemas.microsoft.com/office/drawing/2014/main" id="{40D29622-8AD4-4FF0-A1F3-A98A8530F39E}"/>
              </a:ext>
            </a:extLst>
          </p:cNvPr>
          <p:cNvSpPr/>
          <p:nvPr/>
        </p:nvSpPr>
        <p:spPr>
          <a:xfrm>
            <a:off x="1765725" y="4287128"/>
            <a:ext cx="5410947" cy="283267"/>
          </a:xfrm>
          <a:prstGeom prst="rightArrow">
            <a:avLst>
              <a:gd name="adj1" fmla="val 53375"/>
              <a:gd name="adj2" fmla="val 85712"/>
            </a:avLst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alpha val="12000"/>
                </a:schemeClr>
              </a:gs>
            </a:gsLst>
            <a:lin ang="0" scaled="1"/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89" b="1">
              <a:latin typeface="+mn-ea"/>
            </a:endParaRPr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39B30CA3-A7D4-4366-9562-CBFFFE42C834}"/>
              </a:ext>
            </a:extLst>
          </p:cNvPr>
          <p:cNvSpPr/>
          <p:nvPr/>
        </p:nvSpPr>
        <p:spPr>
          <a:xfrm>
            <a:off x="2115235" y="4376739"/>
            <a:ext cx="118296" cy="101028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89" b="1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28C5A3-C505-458A-B304-C2EC66FC29EA}"/>
              </a:ext>
            </a:extLst>
          </p:cNvPr>
          <p:cNvSpPr txBox="1"/>
          <p:nvPr/>
        </p:nvSpPr>
        <p:spPr>
          <a:xfrm>
            <a:off x="1996465" y="4126054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8</a:t>
            </a:r>
            <a:r>
              <a:rPr kumimoji="1" lang="ja-JP" altLang="en-US" sz="1050" dirty="0"/>
              <a:t>月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C1478E-9706-47F9-85AE-42485867442E}"/>
              </a:ext>
            </a:extLst>
          </p:cNvPr>
          <p:cNvSpPr txBox="1"/>
          <p:nvPr/>
        </p:nvSpPr>
        <p:spPr>
          <a:xfrm>
            <a:off x="2154864" y="449437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駅位置案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の公表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E1E5E2B-D52C-4B6C-95C3-426A477C5691}"/>
              </a:ext>
            </a:extLst>
          </p:cNvPr>
          <p:cNvSpPr txBox="1"/>
          <p:nvPr/>
        </p:nvSpPr>
        <p:spPr>
          <a:xfrm>
            <a:off x="2396025" y="5843770"/>
            <a:ext cx="3882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3</a:t>
            </a:r>
            <a:r>
              <a:rPr kumimoji="1" lang="ja-JP" altLang="en-US" sz="1050" dirty="0"/>
              <a:t>月</a:t>
            </a:r>
            <a:endParaRPr kumimoji="1" lang="ja-JP" altLang="en-US" dirty="0"/>
          </a:p>
        </p:txBody>
      </p:sp>
      <p:sp>
        <p:nvSpPr>
          <p:cNvPr id="68" name="角丸四角形 232">
            <a:extLst>
              <a:ext uri="{FF2B5EF4-FFF2-40B4-BE49-F238E27FC236}">
                <a16:creationId xmlns:a16="http://schemas.microsoft.com/office/drawing/2014/main" id="{8980A663-0BB0-4620-B33B-C2CCD3EB5256}"/>
              </a:ext>
            </a:extLst>
          </p:cNvPr>
          <p:cNvSpPr/>
          <p:nvPr/>
        </p:nvSpPr>
        <p:spPr>
          <a:xfrm>
            <a:off x="2498563" y="6134010"/>
            <a:ext cx="164533" cy="43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968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部会</a:t>
            </a:r>
            <a:endParaRPr kumimoji="1" lang="en-US" altLang="ja-JP" sz="968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82FADA1-257F-481B-9168-EB4BE8F7557A}"/>
              </a:ext>
            </a:extLst>
          </p:cNvPr>
          <p:cNvSpPr/>
          <p:nvPr/>
        </p:nvSpPr>
        <p:spPr>
          <a:xfrm>
            <a:off x="2178657" y="4452729"/>
            <a:ext cx="251475" cy="1752827"/>
          </a:xfrm>
          <a:custGeom>
            <a:avLst/>
            <a:gdLst>
              <a:gd name="connsiteX0" fmla="*/ 0 w 262393"/>
              <a:gd name="connsiteY0" fmla="*/ 0 h 850790"/>
              <a:gd name="connsiteX1" fmla="*/ 0 w 262393"/>
              <a:gd name="connsiteY1" fmla="*/ 349858 h 850790"/>
              <a:gd name="connsiteX2" fmla="*/ 262393 w 262393"/>
              <a:gd name="connsiteY2" fmla="*/ 850790 h 8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393" h="850790">
                <a:moveTo>
                  <a:pt x="0" y="0"/>
                </a:moveTo>
                <a:lnTo>
                  <a:pt x="0" y="349858"/>
                </a:lnTo>
                <a:lnTo>
                  <a:pt x="262393" y="850790"/>
                </a:ln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  <a:prstDash val="sysDash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94C08D2-A731-4339-8605-33E073BCDE97}"/>
              </a:ext>
            </a:extLst>
          </p:cNvPr>
          <p:cNvSpPr/>
          <p:nvPr/>
        </p:nvSpPr>
        <p:spPr>
          <a:xfrm>
            <a:off x="2511270" y="5276972"/>
            <a:ext cx="144000" cy="144000"/>
          </a:xfrm>
          <a:prstGeom prst="ellipse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9">
              <a:effectLst>
                <a:glow rad="25400">
                  <a:schemeClr val="bg1"/>
                </a:glow>
              </a:effectLst>
            </a:endParaRP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A0FD99C1-7708-4ADF-BE94-63C97FED2972}"/>
              </a:ext>
            </a:extLst>
          </p:cNvPr>
          <p:cNvCxnSpPr>
            <a:cxnSpLocks/>
          </p:cNvCxnSpPr>
          <p:nvPr/>
        </p:nvCxnSpPr>
        <p:spPr>
          <a:xfrm flipV="1">
            <a:off x="2647319" y="5342846"/>
            <a:ext cx="1908000" cy="0"/>
          </a:xfrm>
          <a:prstGeom prst="straightConnector1">
            <a:avLst/>
          </a:prstGeom>
          <a:ln w="28575">
            <a:solidFill>
              <a:srgbClr val="E6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右矢印 42">
            <a:extLst>
              <a:ext uri="{FF2B5EF4-FFF2-40B4-BE49-F238E27FC236}">
                <a16:creationId xmlns:a16="http://schemas.microsoft.com/office/drawing/2014/main" id="{00F17544-DE63-46A4-B85F-660E35A3C2EE}"/>
              </a:ext>
            </a:extLst>
          </p:cNvPr>
          <p:cNvSpPr/>
          <p:nvPr/>
        </p:nvSpPr>
        <p:spPr>
          <a:xfrm>
            <a:off x="7520940" y="4294992"/>
            <a:ext cx="951811" cy="283267"/>
          </a:xfrm>
          <a:prstGeom prst="rightArrow">
            <a:avLst>
              <a:gd name="adj1" fmla="val 53375"/>
              <a:gd name="adj2" fmla="val 85712"/>
            </a:avLst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alpha val="12000"/>
                </a:schemeClr>
              </a:gs>
            </a:gsLst>
            <a:lin ang="0" scaled="1"/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89" b="1">
              <a:latin typeface="+mn-ea"/>
            </a:endParaRPr>
          </a:p>
        </p:txBody>
      </p:sp>
      <p:sp>
        <p:nvSpPr>
          <p:cNvPr id="74" name="角丸四角形吹き出し 203">
            <a:extLst>
              <a:ext uri="{FF2B5EF4-FFF2-40B4-BE49-F238E27FC236}">
                <a16:creationId xmlns:a16="http://schemas.microsoft.com/office/drawing/2014/main" id="{1BB73D3D-F6B3-41AC-98AE-840C505ABF0B}"/>
              </a:ext>
            </a:extLst>
          </p:cNvPr>
          <p:cNvSpPr/>
          <p:nvPr/>
        </p:nvSpPr>
        <p:spPr>
          <a:xfrm>
            <a:off x="1928952" y="4991246"/>
            <a:ext cx="776545" cy="194449"/>
          </a:xfrm>
          <a:prstGeom prst="wedgeRoundRectCallout">
            <a:avLst>
              <a:gd name="adj1" fmla="val 31329"/>
              <a:gd name="adj2" fmla="val 9454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47" b="1" dirty="0">
                <a:ln w="0"/>
                <a:solidFill>
                  <a:schemeClr val="tx1"/>
                </a:solidFill>
                <a:latin typeface="+mn-ea"/>
              </a:rPr>
              <a:t>検討会設置</a:t>
            </a:r>
            <a:endParaRPr kumimoji="1" lang="en-US" altLang="ja-JP" sz="847" b="1" dirty="0">
              <a:ln w="0"/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253B1171-371B-4FDA-B052-D6FA769DCFA6}"/>
              </a:ext>
            </a:extLst>
          </p:cNvPr>
          <p:cNvSpPr/>
          <p:nvPr/>
        </p:nvSpPr>
        <p:spPr>
          <a:xfrm rot="10800000">
            <a:off x="2504423" y="5462220"/>
            <a:ext cx="149832" cy="32644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B8964CAD-06F0-4C5A-B227-2305EB7B3B7B}"/>
              </a:ext>
            </a:extLst>
          </p:cNvPr>
          <p:cNvSpPr/>
          <p:nvPr/>
        </p:nvSpPr>
        <p:spPr>
          <a:xfrm>
            <a:off x="3476970" y="5269308"/>
            <a:ext cx="144000" cy="144000"/>
          </a:xfrm>
          <a:prstGeom prst="ellipse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9">
              <a:effectLst>
                <a:glow rad="25400">
                  <a:schemeClr val="bg1"/>
                </a:glow>
              </a:effectLst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5DD3D32-99A0-41CC-8069-B10E5FCC7838}"/>
              </a:ext>
            </a:extLst>
          </p:cNvPr>
          <p:cNvSpPr txBox="1"/>
          <p:nvPr/>
        </p:nvSpPr>
        <p:spPr>
          <a:xfrm>
            <a:off x="2884000" y="4097100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環境影響評価（準備書・評価書）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74A0471-78BF-4E78-9765-CA67EF20672B}"/>
              </a:ext>
            </a:extLst>
          </p:cNvPr>
          <p:cNvSpPr txBox="1"/>
          <p:nvPr/>
        </p:nvSpPr>
        <p:spPr>
          <a:xfrm>
            <a:off x="4742208" y="4536196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着工５条件確認　　など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4553D3D1-7B44-404E-8A41-BD544AA9BF46}"/>
              </a:ext>
            </a:extLst>
          </p:cNvPr>
          <p:cNvCxnSpPr>
            <a:cxnSpLocks/>
          </p:cNvCxnSpPr>
          <p:nvPr/>
        </p:nvCxnSpPr>
        <p:spPr>
          <a:xfrm flipV="1">
            <a:off x="7319710" y="5344926"/>
            <a:ext cx="1080000" cy="0"/>
          </a:xfrm>
          <a:prstGeom prst="straightConnector1">
            <a:avLst/>
          </a:prstGeom>
          <a:ln w="28575">
            <a:solidFill>
              <a:srgbClr val="E6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6C5788EF-4923-4578-8343-14A6C3B5D054}"/>
              </a:ext>
            </a:extLst>
          </p:cNvPr>
          <p:cNvCxnSpPr>
            <a:cxnSpLocks/>
          </p:cNvCxnSpPr>
          <p:nvPr/>
        </p:nvCxnSpPr>
        <p:spPr>
          <a:xfrm flipV="1">
            <a:off x="4638982" y="5341308"/>
            <a:ext cx="1728000" cy="0"/>
          </a:xfrm>
          <a:prstGeom prst="straightConnector1">
            <a:avLst/>
          </a:prstGeom>
          <a:ln w="28575">
            <a:solidFill>
              <a:srgbClr val="E6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楕円 80">
            <a:extLst>
              <a:ext uri="{FF2B5EF4-FFF2-40B4-BE49-F238E27FC236}">
                <a16:creationId xmlns:a16="http://schemas.microsoft.com/office/drawing/2014/main" id="{3551A910-1C00-436F-B338-F2829D9F8B3B}"/>
              </a:ext>
            </a:extLst>
          </p:cNvPr>
          <p:cNvSpPr/>
          <p:nvPr/>
        </p:nvSpPr>
        <p:spPr>
          <a:xfrm>
            <a:off x="5099416" y="5268686"/>
            <a:ext cx="144000" cy="144000"/>
          </a:xfrm>
          <a:prstGeom prst="ellipse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9">
              <a:effectLst>
                <a:glow rad="25400">
                  <a:schemeClr val="bg1"/>
                </a:glow>
              </a:effectLst>
            </a:endParaRPr>
          </a:p>
        </p:txBody>
      </p:sp>
      <p:sp>
        <p:nvSpPr>
          <p:cNvPr id="82" name="楕円 81">
            <a:extLst>
              <a:ext uri="{FF2B5EF4-FFF2-40B4-BE49-F238E27FC236}">
                <a16:creationId xmlns:a16="http://schemas.microsoft.com/office/drawing/2014/main" id="{47814E55-EF9A-408A-A555-D613B4512376}"/>
              </a:ext>
            </a:extLst>
          </p:cNvPr>
          <p:cNvSpPr/>
          <p:nvPr/>
        </p:nvSpPr>
        <p:spPr>
          <a:xfrm>
            <a:off x="6289526" y="5276972"/>
            <a:ext cx="144000" cy="144000"/>
          </a:xfrm>
          <a:prstGeom prst="ellipse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89">
              <a:effectLst>
                <a:glow rad="25400">
                  <a:schemeClr val="bg1"/>
                </a:glow>
              </a:effectLst>
            </a:endParaRPr>
          </a:p>
        </p:txBody>
      </p:sp>
      <p:sp>
        <p:nvSpPr>
          <p:cNvPr id="83" name="角丸四角形吹き出し 203">
            <a:extLst>
              <a:ext uri="{FF2B5EF4-FFF2-40B4-BE49-F238E27FC236}">
                <a16:creationId xmlns:a16="http://schemas.microsoft.com/office/drawing/2014/main" id="{5A35007C-B000-4BA0-A836-B49BBDACDB07}"/>
              </a:ext>
            </a:extLst>
          </p:cNvPr>
          <p:cNvSpPr/>
          <p:nvPr/>
        </p:nvSpPr>
        <p:spPr>
          <a:xfrm>
            <a:off x="4731652" y="5003615"/>
            <a:ext cx="549008" cy="194449"/>
          </a:xfrm>
          <a:prstGeom prst="wedgeRoundRectCallout">
            <a:avLst>
              <a:gd name="adj1" fmla="val 29659"/>
              <a:gd name="adj2" fmla="val 77472"/>
              <a:gd name="adj3" fmla="val 16667"/>
            </a:avLst>
          </a:prstGeom>
          <a:solidFill>
            <a:srgbClr val="FFCCCC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47" b="1" dirty="0">
                <a:ln w="0"/>
                <a:solidFill>
                  <a:schemeClr val="tx1"/>
                </a:solidFill>
                <a:latin typeface="+mn-ea"/>
              </a:rPr>
              <a:t>検討会</a:t>
            </a:r>
            <a:endParaRPr kumimoji="1" lang="en-US" altLang="ja-JP" sz="847" b="1" dirty="0">
              <a:ln w="0"/>
              <a:solidFill>
                <a:schemeClr val="tx1"/>
              </a:solidFill>
              <a:latin typeface="+mn-ea"/>
            </a:endParaRPr>
          </a:p>
        </p:txBody>
      </p:sp>
      <p:sp>
        <p:nvSpPr>
          <p:cNvPr id="84" name="角丸四角形吹き出し 203">
            <a:extLst>
              <a:ext uri="{FF2B5EF4-FFF2-40B4-BE49-F238E27FC236}">
                <a16:creationId xmlns:a16="http://schemas.microsoft.com/office/drawing/2014/main" id="{E2B3F535-E22B-4DFA-82E4-1E85DCB0661C}"/>
              </a:ext>
            </a:extLst>
          </p:cNvPr>
          <p:cNvSpPr/>
          <p:nvPr/>
        </p:nvSpPr>
        <p:spPr>
          <a:xfrm>
            <a:off x="5919326" y="5017394"/>
            <a:ext cx="549008" cy="194449"/>
          </a:xfrm>
          <a:prstGeom prst="wedgeRoundRectCallout">
            <a:avLst>
              <a:gd name="adj1" fmla="val 29659"/>
              <a:gd name="adj2" fmla="val 77472"/>
              <a:gd name="adj3" fmla="val 16667"/>
            </a:avLst>
          </a:prstGeom>
          <a:solidFill>
            <a:srgbClr val="FFCCCC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47" b="1" dirty="0">
                <a:ln w="0"/>
                <a:solidFill>
                  <a:schemeClr val="tx1"/>
                </a:solidFill>
                <a:latin typeface="+mn-ea"/>
              </a:rPr>
              <a:t>検討会</a:t>
            </a:r>
            <a:endParaRPr kumimoji="1" lang="en-US" altLang="ja-JP" sz="847" b="1" dirty="0">
              <a:ln w="0"/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57D55AD0-F46B-4F32-9491-64162D4417EA}"/>
              </a:ext>
            </a:extLst>
          </p:cNvPr>
          <p:cNvSpPr/>
          <p:nvPr/>
        </p:nvSpPr>
        <p:spPr>
          <a:xfrm>
            <a:off x="7332674" y="4386111"/>
            <a:ext cx="118296" cy="101028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89" b="1">
              <a:latin typeface="+mn-ea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6C726B3-FA34-4F90-BD5F-AA1D55EAAA49}"/>
              </a:ext>
            </a:extLst>
          </p:cNvPr>
          <p:cNvSpPr txBox="1"/>
          <p:nvPr/>
        </p:nvSpPr>
        <p:spPr>
          <a:xfrm>
            <a:off x="7187130" y="4106042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着工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角丸四角形 232">
            <a:extLst>
              <a:ext uri="{FF2B5EF4-FFF2-40B4-BE49-F238E27FC236}">
                <a16:creationId xmlns:a16="http://schemas.microsoft.com/office/drawing/2014/main" id="{338C519B-1092-4CF7-96C1-5D30366A8C42}"/>
              </a:ext>
            </a:extLst>
          </p:cNvPr>
          <p:cNvSpPr/>
          <p:nvPr/>
        </p:nvSpPr>
        <p:spPr>
          <a:xfrm>
            <a:off x="3869818" y="6198654"/>
            <a:ext cx="164533" cy="43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968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部会</a:t>
            </a:r>
            <a:endParaRPr kumimoji="1" lang="en-US" altLang="ja-JP" sz="968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9CC7638E-0026-4FDB-8324-AB87534E5603}"/>
              </a:ext>
            </a:extLst>
          </p:cNvPr>
          <p:cNvSpPr/>
          <p:nvPr/>
        </p:nvSpPr>
        <p:spPr>
          <a:xfrm>
            <a:off x="3547961" y="5410669"/>
            <a:ext cx="306720" cy="958321"/>
          </a:xfrm>
          <a:custGeom>
            <a:avLst/>
            <a:gdLst>
              <a:gd name="connsiteX0" fmla="*/ 0 w 262393"/>
              <a:gd name="connsiteY0" fmla="*/ 0 h 850790"/>
              <a:gd name="connsiteX1" fmla="*/ 0 w 262393"/>
              <a:gd name="connsiteY1" fmla="*/ 349858 h 850790"/>
              <a:gd name="connsiteX2" fmla="*/ 262393 w 262393"/>
              <a:gd name="connsiteY2" fmla="*/ 850790 h 850790"/>
              <a:gd name="connsiteX0" fmla="*/ 0 w 318049"/>
              <a:gd name="connsiteY0" fmla="*/ 0 h 403511"/>
              <a:gd name="connsiteX1" fmla="*/ 0 w 318049"/>
              <a:gd name="connsiteY1" fmla="*/ 349858 h 403511"/>
              <a:gd name="connsiteX2" fmla="*/ 318049 w 318049"/>
              <a:gd name="connsiteY2" fmla="*/ 392163 h 403511"/>
              <a:gd name="connsiteX0" fmla="*/ 0 w 318049"/>
              <a:gd name="connsiteY0" fmla="*/ 0 h 392163"/>
              <a:gd name="connsiteX1" fmla="*/ 0 w 318049"/>
              <a:gd name="connsiteY1" fmla="*/ 349858 h 392163"/>
              <a:gd name="connsiteX2" fmla="*/ 318049 w 318049"/>
              <a:gd name="connsiteY2" fmla="*/ 392163 h 392163"/>
              <a:gd name="connsiteX0" fmla="*/ 1988 w 320037"/>
              <a:gd name="connsiteY0" fmla="*/ 0 h 394241"/>
              <a:gd name="connsiteX1" fmla="*/ 0 w 320037"/>
              <a:gd name="connsiteY1" fmla="*/ 394241 h 394241"/>
              <a:gd name="connsiteX2" fmla="*/ 320037 w 320037"/>
              <a:gd name="connsiteY2" fmla="*/ 392163 h 394241"/>
              <a:gd name="connsiteX0" fmla="*/ 1988 w 320037"/>
              <a:gd name="connsiteY0" fmla="*/ 0 h 392163"/>
              <a:gd name="connsiteX1" fmla="*/ 0 w 320037"/>
              <a:gd name="connsiteY1" fmla="*/ 391467 h 392163"/>
              <a:gd name="connsiteX2" fmla="*/ 320037 w 320037"/>
              <a:gd name="connsiteY2" fmla="*/ 392163 h 392163"/>
              <a:gd name="connsiteX0" fmla="*/ 1988 w 320037"/>
              <a:gd name="connsiteY0" fmla="*/ 0 h 392392"/>
              <a:gd name="connsiteX1" fmla="*/ 0 w 320037"/>
              <a:gd name="connsiteY1" fmla="*/ 392392 h 392392"/>
              <a:gd name="connsiteX2" fmla="*/ 320037 w 320037"/>
              <a:gd name="connsiteY2" fmla="*/ 392163 h 3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37" h="392392">
                <a:moveTo>
                  <a:pt x="1988" y="0"/>
                </a:moveTo>
                <a:cubicBezTo>
                  <a:pt x="1325" y="131414"/>
                  <a:pt x="663" y="260978"/>
                  <a:pt x="0" y="392392"/>
                </a:cubicBezTo>
                <a:lnTo>
                  <a:pt x="320037" y="392163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角丸四角形吹き出し 203">
            <a:extLst>
              <a:ext uri="{FF2B5EF4-FFF2-40B4-BE49-F238E27FC236}">
                <a16:creationId xmlns:a16="http://schemas.microsoft.com/office/drawing/2014/main" id="{A15240D9-94A6-4056-99B0-7A372C8A00DE}"/>
              </a:ext>
            </a:extLst>
          </p:cNvPr>
          <p:cNvSpPr/>
          <p:nvPr/>
        </p:nvSpPr>
        <p:spPr>
          <a:xfrm>
            <a:off x="3035603" y="5466248"/>
            <a:ext cx="882734" cy="194449"/>
          </a:xfrm>
          <a:prstGeom prst="wedgeRoundRectCallout">
            <a:avLst>
              <a:gd name="adj1" fmla="val -374"/>
              <a:gd name="adj2" fmla="val -89635"/>
              <a:gd name="adj3" fmla="val 16667"/>
            </a:avLst>
          </a:prstGeom>
          <a:solidFill>
            <a:srgbClr val="FFCCCC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47" b="1" dirty="0">
                <a:ln w="0"/>
                <a:solidFill>
                  <a:schemeClr val="tx1"/>
                </a:solidFill>
                <a:latin typeface="+mn-ea"/>
              </a:rPr>
              <a:t>第</a:t>
            </a:r>
            <a:r>
              <a:rPr kumimoji="1" lang="en-US" altLang="ja-JP" sz="847" b="1" dirty="0">
                <a:ln w="0"/>
                <a:solidFill>
                  <a:schemeClr val="tx1"/>
                </a:solidFill>
                <a:latin typeface="+mn-ea"/>
              </a:rPr>
              <a:t>1</a:t>
            </a:r>
            <a:r>
              <a:rPr kumimoji="1" lang="ja-JP" altLang="en-US" sz="847" b="1" dirty="0">
                <a:ln w="0"/>
                <a:solidFill>
                  <a:schemeClr val="tx1"/>
                </a:solidFill>
                <a:latin typeface="+mn-ea"/>
              </a:rPr>
              <a:t>回検討会</a:t>
            </a:r>
            <a:endParaRPr kumimoji="1" lang="en-US" altLang="ja-JP" sz="847" b="1" dirty="0">
              <a:ln w="0"/>
              <a:solidFill>
                <a:schemeClr val="tx1"/>
              </a:solidFill>
              <a:latin typeface="+mn-ea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2427574-2D36-42A5-A45C-CF0B3655BEB0}"/>
              </a:ext>
            </a:extLst>
          </p:cNvPr>
          <p:cNvSpPr txBox="1"/>
          <p:nvPr/>
        </p:nvSpPr>
        <p:spPr>
          <a:xfrm>
            <a:off x="3506579" y="580826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検討会で整理した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内容を議論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角丸四角形 232">
            <a:extLst>
              <a:ext uri="{FF2B5EF4-FFF2-40B4-BE49-F238E27FC236}">
                <a16:creationId xmlns:a16="http://schemas.microsoft.com/office/drawing/2014/main" id="{7AD18C91-F741-4461-BB33-B3A42D894872}"/>
              </a:ext>
            </a:extLst>
          </p:cNvPr>
          <p:cNvSpPr/>
          <p:nvPr/>
        </p:nvSpPr>
        <p:spPr>
          <a:xfrm>
            <a:off x="5501202" y="6206603"/>
            <a:ext cx="164533" cy="43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968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部会</a:t>
            </a:r>
            <a:endParaRPr kumimoji="1" lang="en-US" altLang="ja-JP" sz="968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744F78F8-B9D0-48C8-B2C0-9478791D87A2}"/>
              </a:ext>
            </a:extLst>
          </p:cNvPr>
          <p:cNvSpPr/>
          <p:nvPr/>
        </p:nvSpPr>
        <p:spPr>
          <a:xfrm>
            <a:off x="5179345" y="5410670"/>
            <a:ext cx="306720" cy="958319"/>
          </a:xfrm>
          <a:custGeom>
            <a:avLst/>
            <a:gdLst>
              <a:gd name="connsiteX0" fmla="*/ 0 w 262393"/>
              <a:gd name="connsiteY0" fmla="*/ 0 h 850790"/>
              <a:gd name="connsiteX1" fmla="*/ 0 w 262393"/>
              <a:gd name="connsiteY1" fmla="*/ 349858 h 850790"/>
              <a:gd name="connsiteX2" fmla="*/ 262393 w 262393"/>
              <a:gd name="connsiteY2" fmla="*/ 850790 h 850790"/>
              <a:gd name="connsiteX0" fmla="*/ 0 w 318049"/>
              <a:gd name="connsiteY0" fmla="*/ 0 h 403511"/>
              <a:gd name="connsiteX1" fmla="*/ 0 w 318049"/>
              <a:gd name="connsiteY1" fmla="*/ 349858 h 403511"/>
              <a:gd name="connsiteX2" fmla="*/ 318049 w 318049"/>
              <a:gd name="connsiteY2" fmla="*/ 392163 h 403511"/>
              <a:gd name="connsiteX0" fmla="*/ 0 w 318049"/>
              <a:gd name="connsiteY0" fmla="*/ 0 h 392163"/>
              <a:gd name="connsiteX1" fmla="*/ 0 w 318049"/>
              <a:gd name="connsiteY1" fmla="*/ 349858 h 392163"/>
              <a:gd name="connsiteX2" fmla="*/ 318049 w 318049"/>
              <a:gd name="connsiteY2" fmla="*/ 392163 h 392163"/>
              <a:gd name="connsiteX0" fmla="*/ 1988 w 320037"/>
              <a:gd name="connsiteY0" fmla="*/ 0 h 394241"/>
              <a:gd name="connsiteX1" fmla="*/ 0 w 320037"/>
              <a:gd name="connsiteY1" fmla="*/ 394241 h 394241"/>
              <a:gd name="connsiteX2" fmla="*/ 320037 w 320037"/>
              <a:gd name="connsiteY2" fmla="*/ 392163 h 394241"/>
              <a:gd name="connsiteX0" fmla="*/ 1988 w 320037"/>
              <a:gd name="connsiteY0" fmla="*/ 0 h 392163"/>
              <a:gd name="connsiteX1" fmla="*/ 0 w 320037"/>
              <a:gd name="connsiteY1" fmla="*/ 391467 h 392163"/>
              <a:gd name="connsiteX2" fmla="*/ 320037 w 320037"/>
              <a:gd name="connsiteY2" fmla="*/ 392163 h 392163"/>
              <a:gd name="connsiteX0" fmla="*/ 1988 w 320037"/>
              <a:gd name="connsiteY0" fmla="*/ 0 h 392392"/>
              <a:gd name="connsiteX1" fmla="*/ 0 w 320037"/>
              <a:gd name="connsiteY1" fmla="*/ 392392 h 392392"/>
              <a:gd name="connsiteX2" fmla="*/ 320037 w 320037"/>
              <a:gd name="connsiteY2" fmla="*/ 392163 h 3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37" h="392392">
                <a:moveTo>
                  <a:pt x="1988" y="0"/>
                </a:moveTo>
                <a:cubicBezTo>
                  <a:pt x="1325" y="131414"/>
                  <a:pt x="663" y="260978"/>
                  <a:pt x="0" y="392392"/>
                </a:cubicBezTo>
                <a:lnTo>
                  <a:pt x="320037" y="392163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角丸四角形 232">
            <a:extLst>
              <a:ext uri="{FF2B5EF4-FFF2-40B4-BE49-F238E27FC236}">
                <a16:creationId xmlns:a16="http://schemas.microsoft.com/office/drawing/2014/main" id="{5F9FBA0B-2CD9-4B42-8CD0-8BEE4BE4771B}"/>
              </a:ext>
            </a:extLst>
          </p:cNvPr>
          <p:cNvSpPr/>
          <p:nvPr/>
        </p:nvSpPr>
        <p:spPr>
          <a:xfrm>
            <a:off x="6683383" y="6222510"/>
            <a:ext cx="164533" cy="43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968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部会</a:t>
            </a:r>
            <a:endParaRPr kumimoji="1" lang="en-US" altLang="ja-JP" sz="968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4DD96BFB-B854-4BD8-9C54-2AD749E592CD}"/>
              </a:ext>
            </a:extLst>
          </p:cNvPr>
          <p:cNvSpPr/>
          <p:nvPr/>
        </p:nvSpPr>
        <p:spPr>
          <a:xfrm>
            <a:off x="6361526" y="5410670"/>
            <a:ext cx="306720" cy="958317"/>
          </a:xfrm>
          <a:custGeom>
            <a:avLst/>
            <a:gdLst>
              <a:gd name="connsiteX0" fmla="*/ 0 w 262393"/>
              <a:gd name="connsiteY0" fmla="*/ 0 h 850790"/>
              <a:gd name="connsiteX1" fmla="*/ 0 w 262393"/>
              <a:gd name="connsiteY1" fmla="*/ 349858 h 850790"/>
              <a:gd name="connsiteX2" fmla="*/ 262393 w 262393"/>
              <a:gd name="connsiteY2" fmla="*/ 850790 h 850790"/>
              <a:gd name="connsiteX0" fmla="*/ 0 w 318049"/>
              <a:gd name="connsiteY0" fmla="*/ 0 h 403511"/>
              <a:gd name="connsiteX1" fmla="*/ 0 w 318049"/>
              <a:gd name="connsiteY1" fmla="*/ 349858 h 403511"/>
              <a:gd name="connsiteX2" fmla="*/ 318049 w 318049"/>
              <a:gd name="connsiteY2" fmla="*/ 392163 h 403511"/>
              <a:gd name="connsiteX0" fmla="*/ 0 w 318049"/>
              <a:gd name="connsiteY0" fmla="*/ 0 h 392163"/>
              <a:gd name="connsiteX1" fmla="*/ 0 w 318049"/>
              <a:gd name="connsiteY1" fmla="*/ 349858 h 392163"/>
              <a:gd name="connsiteX2" fmla="*/ 318049 w 318049"/>
              <a:gd name="connsiteY2" fmla="*/ 392163 h 392163"/>
              <a:gd name="connsiteX0" fmla="*/ 1988 w 320037"/>
              <a:gd name="connsiteY0" fmla="*/ 0 h 394241"/>
              <a:gd name="connsiteX1" fmla="*/ 0 w 320037"/>
              <a:gd name="connsiteY1" fmla="*/ 394241 h 394241"/>
              <a:gd name="connsiteX2" fmla="*/ 320037 w 320037"/>
              <a:gd name="connsiteY2" fmla="*/ 392163 h 394241"/>
              <a:gd name="connsiteX0" fmla="*/ 1988 w 320037"/>
              <a:gd name="connsiteY0" fmla="*/ 0 h 392163"/>
              <a:gd name="connsiteX1" fmla="*/ 0 w 320037"/>
              <a:gd name="connsiteY1" fmla="*/ 391467 h 392163"/>
              <a:gd name="connsiteX2" fmla="*/ 320037 w 320037"/>
              <a:gd name="connsiteY2" fmla="*/ 392163 h 392163"/>
              <a:gd name="connsiteX0" fmla="*/ 1988 w 320037"/>
              <a:gd name="connsiteY0" fmla="*/ 0 h 392392"/>
              <a:gd name="connsiteX1" fmla="*/ 0 w 320037"/>
              <a:gd name="connsiteY1" fmla="*/ 392392 h 392392"/>
              <a:gd name="connsiteX2" fmla="*/ 320037 w 320037"/>
              <a:gd name="connsiteY2" fmla="*/ 392163 h 3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37" h="392392">
                <a:moveTo>
                  <a:pt x="1988" y="0"/>
                </a:moveTo>
                <a:cubicBezTo>
                  <a:pt x="1325" y="131414"/>
                  <a:pt x="663" y="260978"/>
                  <a:pt x="0" y="392392"/>
                </a:cubicBezTo>
                <a:lnTo>
                  <a:pt x="320037" y="392163"/>
                </a:lnTo>
              </a:path>
            </a:pathLst>
          </a:custGeom>
          <a:noFill/>
          <a:ln>
            <a:solidFill>
              <a:schemeClr val="accent1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0576A09-D8F0-4DFA-A9EC-78D0DE6E725E}"/>
              </a:ext>
            </a:extLst>
          </p:cNvPr>
          <p:cNvSpPr txBox="1"/>
          <p:nvPr/>
        </p:nvSpPr>
        <p:spPr>
          <a:xfrm>
            <a:off x="5333084" y="5441867"/>
            <a:ext cx="1608426" cy="3530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47" b="1" dirty="0">
                <a:effectLst>
                  <a:glow rad="25400">
                    <a:schemeClr val="bg1"/>
                  </a:glow>
                </a:effectLst>
              </a:rPr>
              <a:t>・南広場の空間構成案</a:t>
            </a:r>
            <a:endParaRPr kumimoji="1" lang="en-US" altLang="ja-JP" sz="847" b="1" dirty="0">
              <a:effectLst>
                <a:glow rad="25400">
                  <a:schemeClr val="bg1"/>
                </a:glow>
              </a:effectLst>
            </a:endParaRPr>
          </a:p>
          <a:p>
            <a:r>
              <a:rPr kumimoji="1" lang="ja-JP" altLang="en-US" sz="847" b="1" dirty="0">
                <a:effectLst>
                  <a:glow rad="25400">
                    <a:schemeClr val="bg1"/>
                  </a:glow>
                </a:effectLst>
              </a:rPr>
              <a:t>・歩行者動線の考え方　など</a:t>
            </a:r>
            <a:endParaRPr kumimoji="1" lang="en-US" altLang="ja-JP" sz="847" b="1" dirty="0">
              <a:effectLst>
                <a:glow rad="25400">
                  <a:schemeClr val="bg1"/>
                </a:glow>
              </a:effectLs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807C0B-E872-4651-8B6C-A28965BCD938}"/>
              </a:ext>
            </a:extLst>
          </p:cNvPr>
          <p:cNvSpPr txBox="1"/>
          <p:nvPr/>
        </p:nvSpPr>
        <p:spPr>
          <a:xfrm>
            <a:off x="873495" y="2521902"/>
            <a:ext cx="12618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主な検討項目</a:t>
            </a:r>
          </a:p>
        </p:txBody>
      </p: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C5AC6A48-02C5-49C1-9FA0-6A94EF6F1ED8}"/>
              </a:ext>
            </a:extLst>
          </p:cNvPr>
          <p:cNvCxnSpPr>
            <a:cxnSpLocks/>
          </p:cNvCxnSpPr>
          <p:nvPr/>
        </p:nvCxnSpPr>
        <p:spPr>
          <a:xfrm flipV="1">
            <a:off x="6923822" y="6488169"/>
            <a:ext cx="468000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5E7663B-209B-4274-8BE8-6F1AB00CC957}"/>
              </a:ext>
            </a:extLst>
          </p:cNvPr>
          <p:cNvSpPr txBox="1"/>
          <p:nvPr/>
        </p:nvSpPr>
        <p:spPr>
          <a:xfrm>
            <a:off x="7467722" y="6325345"/>
            <a:ext cx="806617" cy="35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47" b="1" dirty="0">
                <a:effectLst>
                  <a:glow rad="25400">
                    <a:schemeClr val="bg1"/>
                  </a:glow>
                </a:effectLst>
              </a:rPr>
              <a:t>エリア計画に反映</a:t>
            </a:r>
            <a:endParaRPr kumimoji="1" lang="en-US" altLang="ja-JP" sz="847" b="1" dirty="0">
              <a:effectLst>
                <a:glow rad="25400">
                  <a:schemeClr val="bg1"/>
                </a:glow>
              </a:effectLst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CADE5404-58D9-4C68-AB80-0C66F64A932C}"/>
              </a:ext>
            </a:extLst>
          </p:cNvPr>
          <p:cNvSpPr/>
          <p:nvPr/>
        </p:nvSpPr>
        <p:spPr>
          <a:xfrm>
            <a:off x="2377986" y="4375186"/>
            <a:ext cx="118296" cy="101028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89" b="1">
              <a:latin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BAF50A1-812D-41C8-9381-85FF83D88493}"/>
              </a:ext>
            </a:extLst>
          </p:cNvPr>
          <p:cNvSpPr txBox="1"/>
          <p:nvPr/>
        </p:nvSpPr>
        <p:spPr>
          <a:xfrm>
            <a:off x="2223656" y="4124501"/>
            <a:ext cx="4571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11</a:t>
            </a:r>
            <a:r>
              <a:rPr kumimoji="1" lang="ja-JP" altLang="en-US" sz="1050" dirty="0"/>
              <a:t>月</a:t>
            </a:r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0EAFE33-5FC0-4774-A2C1-D8F7B3ECE4F3}"/>
              </a:ext>
            </a:extLst>
          </p:cNvPr>
          <p:cNvCxnSpPr/>
          <p:nvPr/>
        </p:nvCxnSpPr>
        <p:spPr>
          <a:xfrm>
            <a:off x="7280260" y="4328672"/>
            <a:ext cx="0" cy="136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2A025C2-F14E-435D-B125-2715C5600FAD}"/>
              </a:ext>
            </a:extLst>
          </p:cNvPr>
          <p:cNvCxnSpPr>
            <a:cxnSpLocks/>
          </p:cNvCxnSpPr>
          <p:nvPr/>
        </p:nvCxnSpPr>
        <p:spPr>
          <a:xfrm flipV="1">
            <a:off x="6370970" y="5342753"/>
            <a:ext cx="900000" cy="0"/>
          </a:xfrm>
          <a:prstGeom prst="straightConnector1">
            <a:avLst/>
          </a:prstGeom>
          <a:ln w="28575">
            <a:solidFill>
              <a:srgbClr val="E6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DF3D2D5-9E71-41E8-B471-2EB6D111DF75}"/>
              </a:ext>
            </a:extLst>
          </p:cNvPr>
          <p:cNvSpPr/>
          <p:nvPr/>
        </p:nvSpPr>
        <p:spPr>
          <a:xfrm>
            <a:off x="6847916" y="4492487"/>
            <a:ext cx="542525" cy="1876508"/>
          </a:xfrm>
          <a:custGeom>
            <a:avLst/>
            <a:gdLst>
              <a:gd name="connsiteX0" fmla="*/ 0 w 445273"/>
              <a:gd name="connsiteY0" fmla="*/ 1105231 h 1105231"/>
              <a:gd name="connsiteX1" fmla="*/ 421420 w 445273"/>
              <a:gd name="connsiteY1" fmla="*/ 1097280 h 1105231"/>
              <a:gd name="connsiteX2" fmla="*/ 445273 w 445273"/>
              <a:gd name="connsiteY2" fmla="*/ 0 h 1105231"/>
              <a:gd name="connsiteX0" fmla="*/ 0 w 445273"/>
              <a:gd name="connsiteY0" fmla="*/ 1105231 h 1112022"/>
              <a:gd name="connsiteX1" fmla="*/ 421420 w 445273"/>
              <a:gd name="connsiteY1" fmla="*/ 1112022 h 1112022"/>
              <a:gd name="connsiteX2" fmla="*/ 445273 w 445273"/>
              <a:gd name="connsiteY2" fmla="*/ 0 h 1112022"/>
              <a:gd name="connsiteX0" fmla="*/ 0 w 445273"/>
              <a:gd name="connsiteY0" fmla="*/ 1105231 h 1112022"/>
              <a:gd name="connsiteX1" fmla="*/ 421420 w 445273"/>
              <a:gd name="connsiteY1" fmla="*/ 1112022 h 1112022"/>
              <a:gd name="connsiteX2" fmla="*/ 445273 w 445273"/>
              <a:gd name="connsiteY2" fmla="*/ 0 h 1112022"/>
              <a:gd name="connsiteX0" fmla="*/ 0 w 436180"/>
              <a:gd name="connsiteY0" fmla="*/ 1105231 h 1112022"/>
              <a:gd name="connsiteX1" fmla="*/ 421420 w 436180"/>
              <a:gd name="connsiteY1" fmla="*/ 1112022 h 1112022"/>
              <a:gd name="connsiteX2" fmla="*/ 436180 w 436180"/>
              <a:gd name="connsiteY2" fmla="*/ 0 h 1112022"/>
              <a:gd name="connsiteX0" fmla="*/ 0 w 421631"/>
              <a:gd name="connsiteY0" fmla="*/ 1114445 h 1114445"/>
              <a:gd name="connsiteX1" fmla="*/ 406871 w 421631"/>
              <a:gd name="connsiteY1" fmla="*/ 1112022 h 1114445"/>
              <a:gd name="connsiteX2" fmla="*/ 421631 w 421631"/>
              <a:gd name="connsiteY2" fmla="*/ 0 h 11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631" h="1114445">
                <a:moveTo>
                  <a:pt x="0" y="1114445"/>
                </a:moveTo>
                <a:lnTo>
                  <a:pt x="406871" y="1112022"/>
                </a:lnTo>
                <a:cubicBezTo>
                  <a:pt x="414822" y="746262"/>
                  <a:pt x="413680" y="365760"/>
                  <a:pt x="421631" y="0"/>
                </a:cubicBez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  <a:prstDash val="sysDash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24F3365-795A-4422-9183-C4C0BC91FC9C}"/>
              </a:ext>
            </a:extLst>
          </p:cNvPr>
          <p:cNvSpPr txBox="1"/>
          <p:nvPr/>
        </p:nvSpPr>
        <p:spPr>
          <a:xfrm>
            <a:off x="5134713" y="582367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検討会で整理した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内容を議論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B8AA30F-ACFC-40E4-A6EE-B467E3622F17}"/>
              </a:ext>
            </a:extLst>
          </p:cNvPr>
          <p:cNvSpPr txBox="1"/>
          <p:nvPr/>
        </p:nvSpPr>
        <p:spPr>
          <a:xfrm>
            <a:off x="6339721" y="5825823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検討会で整理した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内容を議論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61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1666</Words>
  <Application>Microsoft Office PowerPoint</Application>
  <PresentationFormat>画面に合わせる (4:3)</PresentationFormat>
  <Paragraphs>213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BIZ UDPゴシック</vt:lpstr>
      <vt:lpstr>Meiryo UI</vt:lpstr>
      <vt:lpstr>UD デジタル 教科書体 NK-R</vt:lpstr>
      <vt:lpstr>游ゴシック</vt:lpstr>
      <vt:lpstr>游明朝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2025-03-24T06:16:35Z</dcterms:created>
  <dcterms:modified xsi:type="dcterms:W3CDTF">2025-03-24T06:16:41Z</dcterms:modified>
</cp:coreProperties>
</file>