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7"/>
  </p:notesMasterIdLst>
  <p:sldIdLst>
    <p:sldId id="256" r:id="rId2"/>
    <p:sldId id="260" r:id="rId3"/>
    <p:sldId id="311" r:id="rId4"/>
    <p:sldId id="310" r:id="rId5"/>
    <p:sldId id="306" r:id="rId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238" autoAdjust="0"/>
  </p:normalViewPr>
  <p:slideViewPr>
    <p:cSldViewPr snapToGrid="0">
      <p:cViewPr varScale="1">
        <p:scale>
          <a:sx n="91" d="100"/>
          <a:sy n="91" d="100"/>
        </p:scale>
        <p:origin x="121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0BDC-BB22-41D1-8B19-CD8CA03792DD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D297-8B02-4607-A2A8-11BDD5FA0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64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C9FC-38FC-44E0-9BDE-D63D7D2C5B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5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42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39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8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5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61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5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4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3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5EF6-F67E-4E9A-8D8F-0E1541C4C6D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0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9A0EB300-020D-158D-4B9B-6E626981F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7141"/>
            <a:ext cx="9906000" cy="1403718"/>
          </a:xfrm>
        </p:spPr>
        <p:txBody>
          <a:bodyPr anchor="ctr" anchorCtr="0">
            <a:norm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これまでの検討状況について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6F194D-1980-EC6D-1FC6-A0EDA1094B58}"/>
              </a:ext>
            </a:extLst>
          </p:cNvPr>
          <p:cNvSpPr txBox="1"/>
          <p:nvPr/>
        </p:nvSpPr>
        <p:spPr>
          <a:xfrm>
            <a:off x="8168640" y="263769"/>
            <a:ext cx="139466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参考資料２</a:t>
            </a:r>
          </a:p>
        </p:txBody>
      </p:sp>
    </p:spTree>
    <p:extLst>
      <p:ext uri="{BB962C8B-B14F-4D97-AF65-F5344CB8AC3E}">
        <p14:creationId xmlns:p14="http://schemas.microsoft.com/office/powerpoint/2010/main" val="26449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3">
            <a:extLst>
              <a:ext uri="{FF2B5EF4-FFF2-40B4-BE49-F238E27FC236}">
                <a16:creationId xmlns:a16="http://schemas.microsoft.com/office/drawing/2014/main" id="{448039D3-9FD9-46B1-B36F-89F9CD920246}"/>
              </a:ext>
            </a:extLst>
          </p:cNvPr>
          <p:cNvSpPr/>
          <p:nvPr/>
        </p:nvSpPr>
        <p:spPr>
          <a:xfrm>
            <a:off x="203517" y="2649575"/>
            <a:ext cx="2411062" cy="271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めざすべき大きな方向性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FEC455-8DC6-4C50-885F-E99D6A4B73DD}"/>
              </a:ext>
            </a:extLst>
          </p:cNvPr>
          <p:cNvSpPr txBox="1"/>
          <p:nvPr/>
        </p:nvSpPr>
        <p:spPr>
          <a:xfrm>
            <a:off x="410513" y="3035009"/>
            <a:ext cx="4532326" cy="308170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marR="0" lvl="0" indent="-75753" algn="l" defTabSz="422041" rtl="0" eaLnBrk="1" fontAlgn="auto" latinLnBrk="0" hangingPunct="1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世界有数の広域交通ターミナルのまちづくりの実現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9AAFE6-A1D3-4A8B-B293-67E99EF07C6D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10C284-1A89-43D5-9B16-30D925B6AB16}"/>
              </a:ext>
            </a:extLst>
          </p:cNvPr>
          <p:cNvSpPr txBox="1"/>
          <p:nvPr/>
        </p:nvSpPr>
        <p:spPr>
          <a:xfrm>
            <a:off x="125411" y="653946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まちづくりの方向性・経過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0AC428-EFD6-4246-8332-53DD872D6FAD}"/>
              </a:ext>
            </a:extLst>
          </p:cNvPr>
          <p:cNvSpPr txBox="1"/>
          <p:nvPr/>
        </p:nvSpPr>
        <p:spPr>
          <a:xfrm>
            <a:off x="276977" y="4440408"/>
            <a:ext cx="1257927" cy="1632636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年８月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年３月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年６月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年７月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FB0ED86-9215-4035-8282-0BAFB81C2D0B}"/>
              </a:ext>
            </a:extLst>
          </p:cNvPr>
          <p:cNvSpPr txBox="1"/>
          <p:nvPr/>
        </p:nvSpPr>
        <p:spPr>
          <a:xfrm>
            <a:off x="1450688" y="4440408"/>
            <a:ext cx="4532326" cy="1632636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都市再生緊急整備地域の候補地域として公表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まちづくり方針の骨格の公表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まちづくり方針２０２２の公表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都市再生緊急整備地域の指定の申出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都市再生緊急整備地域に指定</a:t>
            </a:r>
            <a:endParaRPr kumimoji="1" lang="en-US" altLang="ja-JP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E5B6A3F-FDB7-42FD-9188-A5B808AC1E63}"/>
              </a:ext>
            </a:extLst>
          </p:cNvPr>
          <p:cNvSpPr txBox="1"/>
          <p:nvPr/>
        </p:nvSpPr>
        <p:spPr>
          <a:xfrm>
            <a:off x="276977" y="6126169"/>
            <a:ext cx="1257927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6A4463E-F0A5-4413-A72C-09A1E0C90455}"/>
              </a:ext>
            </a:extLst>
          </p:cNvPr>
          <p:cNvSpPr txBox="1"/>
          <p:nvPr/>
        </p:nvSpPr>
        <p:spPr>
          <a:xfrm>
            <a:off x="1492796" y="6126169"/>
            <a:ext cx="4490218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「新大阪駅周辺地域都市再生緊急整備協議会」設置</a:t>
            </a:r>
          </a:p>
        </p:txBody>
      </p:sp>
      <p:sp>
        <p:nvSpPr>
          <p:cNvPr id="31" name="角丸四角形 3">
            <a:extLst>
              <a:ext uri="{FF2B5EF4-FFF2-40B4-BE49-F238E27FC236}">
                <a16:creationId xmlns:a16="http://schemas.microsoft.com/office/drawing/2014/main" id="{085C96F0-E0E9-4DAD-B57E-7E9D8C97FAD7}"/>
              </a:ext>
            </a:extLst>
          </p:cNvPr>
          <p:cNvSpPr/>
          <p:nvPr/>
        </p:nvSpPr>
        <p:spPr>
          <a:xfrm>
            <a:off x="203517" y="1244539"/>
            <a:ext cx="1750491" cy="271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対象地域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68C289-DAD4-4FC2-B7D8-BAE7FC3E55AC}"/>
              </a:ext>
            </a:extLst>
          </p:cNvPr>
          <p:cNvSpPr txBox="1"/>
          <p:nvPr/>
        </p:nvSpPr>
        <p:spPr>
          <a:xfrm>
            <a:off x="410513" y="1604806"/>
            <a:ext cx="4288353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marR="0" lvl="0" indent="-75753" algn="l" defTabSz="422041" rtl="0" eaLnBrk="1" fontAlgn="auto" latinLnBrk="0" hangingPunct="1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8E7F3C-2906-4A12-9817-12907B37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38" y="1764413"/>
            <a:ext cx="4491322" cy="330785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8689B1-89DB-40AA-AC6A-B42AC56DC7C0}"/>
              </a:ext>
            </a:extLst>
          </p:cNvPr>
          <p:cNvSpPr txBox="1"/>
          <p:nvPr/>
        </p:nvSpPr>
        <p:spPr>
          <a:xfrm>
            <a:off x="410512" y="1612382"/>
            <a:ext cx="4288353" cy="308170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marR="0" lvl="0" indent="-75753" algn="l" defTabSz="422041" rtl="0" eaLnBrk="1" fontAlgn="auto" latinLnBrk="0" hangingPunct="1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新大阪駅、十三駅、淡路駅周辺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6ACC1C-4E17-698B-44D5-A62F7B30EEFD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C14365-CC7B-13F2-8832-98FECC2E65A1}"/>
              </a:ext>
            </a:extLst>
          </p:cNvPr>
          <p:cNvSpPr txBox="1"/>
          <p:nvPr/>
        </p:nvSpPr>
        <p:spPr>
          <a:xfrm>
            <a:off x="5430932" y="6517958"/>
            <a:ext cx="42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（第３回新大阪駅周辺まちづくり検討部会　資料１より抜粋）</a:t>
            </a:r>
            <a:endParaRPr kumimoji="1" lang="zh-TW" altLang="en-US" sz="105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D6A1F6F-BA72-2A3A-6606-995F0ADEA78F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1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  <p:sp>
        <p:nvSpPr>
          <p:cNvPr id="32" name="角丸四角形 3">
            <a:extLst>
              <a:ext uri="{FF2B5EF4-FFF2-40B4-BE49-F238E27FC236}">
                <a16:creationId xmlns:a16="http://schemas.microsoft.com/office/drawing/2014/main" id="{658B65C3-B18E-461C-A4D7-BEB9DD13B44F}"/>
              </a:ext>
            </a:extLst>
          </p:cNvPr>
          <p:cNvSpPr/>
          <p:nvPr/>
        </p:nvSpPr>
        <p:spPr>
          <a:xfrm>
            <a:off x="203517" y="3991052"/>
            <a:ext cx="1750491" cy="271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/>
                <a:ea typeface="Meiryo UI"/>
              </a:rPr>
              <a:t>検討の経過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CBF857A1-8ECE-409B-83B8-487C4D48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96" y="1637716"/>
            <a:ext cx="6725336" cy="1773619"/>
          </a:xfrm>
          <a:prstGeom prst="rect">
            <a:avLst/>
          </a:prstGeom>
          <a:solidFill>
            <a:srgbClr val="E7E6E6">
              <a:lumMod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D33362-1F0A-4316-711C-6A2B30A6D991}"/>
              </a:ext>
            </a:extLst>
          </p:cNvPr>
          <p:cNvSpPr txBox="1"/>
          <p:nvPr/>
        </p:nvSpPr>
        <p:spPr>
          <a:xfrm>
            <a:off x="187005" y="1053498"/>
            <a:ext cx="8581075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具体的な検討項目について協議・調整を行うため、協議会にまちづくり検討部会を設置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必要に応じて、検討項目ごとに協議・調整するための組織（検討会）を設置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5EBEE01-680F-67B7-EAC0-2C59222A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307" y="3537079"/>
            <a:ext cx="5810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新大阪駅周辺地域まちづくり検討部会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>
              <a:spcBef>
                <a:spcPts val="0"/>
              </a:spcBef>
              <a:buFontTx/>
              <a:buNone/>
            </a:pPr>
            <a:endParaRPr lang="ja-JP" altLang="en-US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B877152-5313-DD69-7884-1947E20E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717" y="2231453"/>
            <a:ext cx="6529469" cy="1109162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8" name="テキスト ボックス 13">
            <a:extLst>
              <a:ext uri="{FF2B5EF4-FFF2-40B4-BE49-F238E27FC236}">
                <a16:creationId xmlns:a16="http://schemas.microsoft.com/office/drawing/2014/main" id="{8553589F-0E56-4F4A-94EC-FB1E5CCC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009" y="2515979"/>
            <a:ext cx="403553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都市再生緊急整備協議会の体制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ロードマップ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まちづくり方針の更新（新幹線新駅関連）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法定計画関係　など</a:t>
            </a: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73982016-E232-F968-0EC3-8BBAD0B0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212" y="3806798"/>
            <a:ext cx="5644149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新大阪駅周辺地域全体のプロモーション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民間都市開発プロジェクトの推進・誘導方策検討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新幹線新駅関連プロジェクトの検討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十三駅エリア・淡路駅エリアのエリア計画の検討　など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DE07D90-6C81-FA42-CF4E-CC874F8A9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717" y="1741431"/>
            <a:ext cx="6529471" cy="34451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>
              <a:spcBef>
                <a:spcPts val="0"/>
              </a:spcBef>
              <a:buNone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</a:rPr>
              <a:t> 新大阪駅周辺地域都市再生緊急整備協議会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611C2C9-6C10-AAD4-88FF-176255AA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64" y="2238931"/>
            <a:ext cx="6480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新大阪駅周辺地域都市再生緊急整備協議会会議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B293FDE-C59B-6A17-C5EE-2523BF5D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859" y="3520856"/>
            <a:ext cx="6218091" cy="1109162"/>
          </a:xfrm>
          <a:prstGeom prst="rect">
            <a:avLst/>
          </a:prstGeom>
          <a:noFill/>
          <a:ln w="28575">
            <a:solidFill>
              <a:srgbClr val="E7E6E6">
                <a:lumMod val="9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13" name="曲折矢印 59">
            <a:extLst>
              <a:ext uri="{FF2B5EF4-FFF2-40B4-BE49-F238E27FC236}">
                <a16:creationId xmlns:a16="http://schemas.microsoft.com/office/drawing/2014/main" id="{15FAC082-603A-607B-FDA0-D5A9B0671E8B}"/>
              </a:ext>
            </a:extLst>
          </p:cNvPr>
          <p:cNvSpPr/>
          <p:nvPr/>
        </p:nvSpPr>
        <p:spPr>
          <a:xfrm flipV="1">
            <a:off x="1398867" y="3415646"/>
            <a:ext cx="291556" cy="441952"/>
          </a:xfrm>
          <a:prstGeom prst="bentArrow">
            <a:avLst>
              <a:gd name="adj1" fmla="val 31534"/>
              <a:gd name="adj2" fmla="val 36761"/>
              <a:gd name="adj3" fmla="val 25000"/>
              <a:gd name="adj4" fmla="val 43750"/>
            </a:avLst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FF64D11-0D04-5C5D-1F9A-19364119961C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flipH="1">
            <a:off x="4690452" y="2085948"/>
            <a:ext cx="1" cy="14550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54F78D-8931-06E8-3656-19FE45C618A7}"/>
              </a:ext>
            </a:extLst>
          </p:cNvPr>
          <p:cNvSpPr txBox="1"/>
          <p:nvPr/>
        </p:nvSpPr>
        <p:spPr>
          <a:xfrm>
            <a:off x="2088806" y="5106731"/>
            <a:ext cx="621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prstClr val="black"/>
                </a:solidFill>
                <a:latin typeface="Meiryo UI"/>
                <a:ea typeface="Meiryo UI"/>
              </a:rPr>
              <a:t>各種 検討会</a:t>
            </a:r>
            <a:r>
              <a:rPr kumimoji="1"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（必要に応じて、検討項目ごとに協議・調整するための組織を設置）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E56A666-FC7C-F6F3-3A38-D20349894FED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27BE52-86FD-C6FF-45FF-2C934816FE35}"/>
              </a:ext>
            </a:extLst>
          </p:cNvPr>
          <p:cNvSpPr txBox="1"/>
          <p:nvPr/>
        </p:nvSpPr>
        <p:spPr>
          <a:xfrm>
            <a:off x="125411" y="653946"/>
            <a:ext cx="46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新大阪駅周辺地域都市再生緊急整備協議会の体制</a:t>
            </a:r>
            <a:endParaRPr kumimoji="1"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1E7F175-15B5-8679-55C0-A1348201CF36}"/>
              </a:ext>
            </a:extLst>
          </p:cNvPr>
          <p:cNvGrpSpPr/>
          <p:nvPr/>
        </p:nvGrpSpPr>
        <p:grpSpPr>
          <a:xfrm>
            <a:off x="508423" y="5453551"/>
            <a:ext cx="9082539" cy="1047600"/>
            <a:chOff x="444852" y="5355935"/>
            <a:chExt cx="9082539" cy="104760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E10A416-73B4-03F5-89E6-978A511999EB}"/>
                </a:ext>
              </a:extLst>
            </p:cNvPr>
            <p:cNvSpPr txBox="1"/>
            <p:nvPr/>
          </p:nvSpPr>
          <p:spPr>
            <a:xfrm>
              <a:off x="2769860" y="5356515"/>
              <a:ext cx="2107516" cy="104644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新大阪駅エリアの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民間都市開発の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誘導方策検討会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2023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7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</a:t>
              </a:r>
              <a:endParaRPr kumimoji="1" lang="ja-JP" alt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07C7503-F6AB-E332-A58F-A277BC677D6F}"/>
                </a:ext>
              </a:extLst>
            </p:cNvPr>
            <p:cNvSpPr txBox="1"/>
            <p:nvPr/>
          </p:nvSpPr>
          <p:spPr>
            <a:xfrm>
              <a:off x="444852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新大阪駅周辺地域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プロモーション検討会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2023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7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8EF6911-7FB4-624A-937A-B66C121FAC11}"/>
                </a:ext>
              </a:extLst>
            </p:cNvPr>
            <p:cNvSpPr txBox="1"/>
            <p:nvPr/>
          </p:nvSpPr>
          <p:spPr>
            <a:xfrm>
              <a:off x="7419875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淡路駅エリア計画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策定検討会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1825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2024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27E1BB0-4085-AF4B-525C-2C2AB03621C9}"/>
                </a:ext>
              </a:extLst>
            </p:cNvPr>
            <p:cNvSpPr txBox="1"/>
            <p:nvPr/>
          </p:nvSpPr>
          <p:spPr>
            <a:xfrm>
              <a:off x="5094868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十三駅エリア計画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策定検討会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1825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2024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459024C6-B6E3-6768-E9B0-14445B2D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09" y="5081330"/>
            <a:ext cx="9342166" cy="1510605"/>
          </a:xfrm>
          <a:prstGeom prst="rect">
            <a:avLst/>
          </a:prstGeom>
          <a:noFill/>
          <a:ln w="28575">
            <a:solidFill>
              <a:srgbClr val="E7E6E6">
                <a:lumMod val="9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089873EE-7972-178B-08EF-AE7D82744C83}"/>
              </a:ext>
            </a:extLst>
          </p:cNvPr>
          <p:cNvSpPr/>
          <p:nvPr/>
        </p:nvSpPr>
        <p:spPr>
          <a:xfrm>
            <a:off x="1776037" y="4667834"/>
            <a:ext cx="260350" cy="394704"/>
          </a:xfrm>
          <a:prstGeom prst="downArrow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kern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4EEA844-A7CA-46D6-A879-53B0572AFE80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  <p:sp>
        <p:nvSpPr>
          <p:cNvPr id="25" name="スライド番号プレースホルダー 5">
            <a:extLst>
              <a:ext uri="{FF2B5EF4-FFF2-40B4-BE49-F238E27FC236}">
                <a16:creationId xmlns:a16="http://schemas.microsoft.com/office/drawing/2014/main" id="{272BA6E1-D421-4EBE-84A3-6CE0AC011562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2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94963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8D07EAEA-01CB-18CE-8FFB-5DA06F910207}"/>
              </a:ext>
            </a:extLst>
          </p:cNvPr>
          <p:cNvSpPr/>
          <p:nvPr/>
        </p:nvSpPr>
        <p:spPr>
          <a:xfrm>
            <a:off x="63818" y="552636"/>
            <a:ext cx="123187" cy="299618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ED1B3A95-7F02-413E-11D8-646BC8A72378}"/>
              </a:ext>
            </a:extLst>
          </p:cNvPr>
          <p:cNvSpPr txBox="1"/>
          <p:nvPr/>
        </p:nvSpPr>
        <p:spPr>
          <a:xfrm>
            <a:off x="125411" y="532338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まちづくりのステップ</a:t>
            </a:r>
            <a:endParaRPr kumimoji="1"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27974E89-3532-CB42-DC67-A64712C76BA8}"/>
              </a:ext>
            </a:extLst>
          </p:cNvPr>
          <p:cNvSpPr txBox="1"/>
          <p:nvPr/>
        </p:nvSpPr>
        <p:spPr>
          <a:xfrm>
            <a:off x="5430932" y="6517958"/>
            <a:ext cx="42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（第３回新大阪駅周辺まちづくり検討部会　資料１より抜粋）</a:t>
            </a:r>
            <a:endParaRPr kumimoji="1" lang="zh-TW" altLang="en-US" sz="105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909561-76CA-41BA-9B13-343A8E3E72FD}"/>
              </a:ext>
            </a:extLst>
          </p:cNvPr>
          <p:cNvGrpSpPr/>
          <p:nvPr/>
        </p:nvGrpSpPr>
        <p:grpSpPr>
          <a:xfrm>
            <a:off x="52773" y="989246"/>
            <a:ext cx="9724788" cy="5243773"/>
            <a:chOff x="1041463" y="2943439"/>
            <a:chExt cx="8736097" cy="3578998"/>
          </a:xfrm>
        </p:grpSpPr>
        <p:sp>
          <p:nvSpPr>
            <p:cNvPr id="189" name="正方形/長方形 188">
              <a:extLst>
                <a:ext uri="{FF2B5EF4-FFF2-40B4-BE49-F238E27FC236}">
                  <a16:creationId xmlns:a16="http://schemas.microsoft.com/office/drawing/2014/main" id="{E0BBAD80-8755-D557-2CD2-2EC53E7EA71D}"/>
                </a:ext>
              </a:extLst>
            </p:cNvPr>
            <p:cNvSpPr/>
            <p:nvPr/>
          </p:nvSpPr>
          <p:spPr>
            <a:xfrm>
              <a:off x="1041463" y="2943439"/>
              <a:ext cx="8736097" cy="357899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ja-JP" altLang="en-US" kern="0">
                <a:solidFill>
                  <a:prstClr val="white"/>
                </a:solidFill>
                <a:latin typeface="Meiryo UI"/>
                <a:ea typeface="Meiryo UI"/>
              </a:endParaRPr>
            </a:p>
          </p:txBody>
        </p:sp>
        <p:pic>
          <p:nvPicPr>
            <p:cNvPr id="190" name="図 189">
              <a:extLst>
                <a:ext uri="{FF2B5EF4-FFF2-40B4-BE49-F238E27FC236}">
                  <a16:creationId xmlns:a16="http://schemas.microsoft.com/office/drawing/2014/main" id="{D83E4577-8A69-CA5F-C092-C4F093CB1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0067" y="3175436"/>
              <a:ext cx="8411542" cy="3204667"/>
            </a:xfrm>
            <a:prstGeom prst="rect">
              <a:avLst/>
            </a:prstGeom>
          </p:spPr>
        </p:pic>
      </p:grpSp>
      <p:sp>
        <p:nvSpPr>
          <p:cNvPr id="192" name="スライド番号プレースホルダー 5">
            <a:extLst>
              <a:ext uri="{FF2B5EF4-FFF2-40B4-BE49-F238E27FC236}">
                <a16:creationId xmlns:a16="http://schemas.microsoft.com/office/drawing/2014/main" id="{7D83FE82-A823-DAAC-CDC0-4697E3BB9CB4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3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009CF845-798C-F7E4-9DA4-FB8347012275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</p:spTree>
    <p:extLst>
      <p:ext uri="{BB962C8B-B14F-4D97-AF65-F5344CB8AC3E}">
        <p14:creationId xmlns:p14="http://schemas.microsoft.com/office/powerpoint/2010/main" val="191040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6">
            <a:extLst>
              <a:ext uri="{FF2B5EF4-FFF2-40B4-BE49-F238E27FC236}">
                <a16:creationId xmlns:a16="http://schemas.microsoft.com/office/drawing/2014/main" id="{C4251837-E59A-4F8D-A304-66AD16B6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62" y="3165239"/>
            <a:ext cx="5253666" cy="1214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3FF730DD-F525-4293-976E-481A35E2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89" y="1442828"/>
            <a:ext cx="5265739" cy="903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8D943375-A0DF-4C28-8448-EB0DFA01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452" y="1282943"/>
            <a:ext cx="2522658" cy="3304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0B2556AF-9B97-48D1-A75F-BBD82CDC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5" y="2971651"/>
            <a:ext cx="1984818" cy="338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十三駅エリア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3105FD42-7806-4CF7-9C8B-59EE0E91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562" y="2979355"/>
            <a:ext cx="1984818" cy="341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淡路駅エリア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A25F3C-D8D4-402A-82C9-13BC786709FF}"/>
              </a:ext>
            </a:extLst>
          </p:cNvPr>
          <p:cNvSpPr/>
          <p:nvPr/>
        </p:nvSpPr>
        <p:spPr>
          <a:xfrm>
            <a:off x="183084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A1F02D-159C-489D-8AD0-7B40D8D8D1B4}"/>
              </a:ext>
            </a:extLst>
          </p:cNvPr>
          <p:cNvSpPr txBox="1"/>
          <p:nvPr/>
        </p:nvSpPr>
        <p:spPr>
          <a:xfrm>
            <a:off x="244677" y="653946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議題の構成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012205-7B2E-4367-B518-DD3EE03E7587}"/>
              </a:ext>
            </a:extLst>
          </p:cNvPr>
          <p:cNvSpPr txBox="1"/>
          <p:nvPr/>
        </p:nvSpPr>
        <p:spPr>
          <a:xfrm>
            <a:off x="283598" y="1487317"/>
            <a:ext cx="5512449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　新大阪駅エリアの交通結節機能強化の検討について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333A332-9FDA-4586-8EA5-F1BE315BC912}"/>
              </a:ext>
            </a:extLst>
          </p:cNvPr>
          <p:cNvSpPr txBox="1"/>
          <p:nvPr/>
        </p:nvSpPr>
        <p:spPr>
          <a:xfrm>
            <a:off x="4316524" y="3718228"/>
            <a:ext cx="1122423" cy="50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・・・資料２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293A34-3708-4EE0-BB1D-B690CF724290}"/>
              </a:ext>
            </a:extLst>
          </p:cNvPr>
          <p:cNvSpPr txBox="1"/>
          <p:nvPr/>
        </p:nvSpPr>
        <p:spPr>
          <a:xfrm>
            <a:off x="306271" y="3612564"/>
            <a:ext cx="499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２．十三駅エリア計画・淡路駅エリア計画の作成について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48BA98B-9901-4A02-BFC7-7A73531A2DA4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  <p:sp>
        <p:nvSpPr>
          <p:cNvPr id="44" name="スライド番号プレースホルダー 5">
            <a:extLst>
              <a:ext uri="{FF2B5EF4-FFF2-40B4-BE49-F238E27FC236}">
                <a16:creationId xmlns:a16="http://schemas.microsoft.com/office/drawing/2014/main" id="{4B863F68-9A0F-4E4F-A85D-5A8F2E85F6C1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4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92B205-E58B-40E7-B05F-85154E9A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80" y="1558727"/>
            <a:ext cx="4285988" cy="3190503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BBBD14-3715-4F37-9888-43901C19CED0}"/>
              </a:ext>
            </a:extLst>
          </p:cNvPr>
          <p:cNvSpPr txBox="1"/>
          <p:nvPr/>
        </p:nvSpPr>
        <p:spPr>
          <a:xfrm>
            <a:off x="3358389" y="1823438"/>
            <a:ext cx="2270623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・・・資料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ー１・１－２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7CA96F74-D120-4476-8C28-87E0EE5A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8" y="5071717"/>
            <a:ext cx="6813488" cy="1412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A2F9A4E-D282-4678-B530-025592475A93}"/>
              </a:ext>
            </a:extLst>
          </p:cNvPr>
          <p:cNvSpPr txBox="1"/>
          <p:nvPr/>
        </p:nvSpPr>
        <p:spPr>
          <a:xfrm>
            <a:off x="319216" y="5229946"/>
            <a:ext cx="5512449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３．　まちづくり方針の更新について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7C45846-8833-48CE-8391-FDEC49CC9580}"/>
              </a:ext>
            </a:extLst>
          </p:cNvPr>
          <p:cNvSpPr txBox="1"/>
          <p:nvPr/>
        </p:nvSpPr>
        <p:spPr>
          <a:xfrm>
            <a:off x="3936985" y="5250769"/>
            <a:ext cx="1612352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・・・資料３～５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3C5B4E54-04A8-4CD6-9AB8-58B9BE23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452" y="4940195"/>
            <a:ext cx="2522658" cy="290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新大阪駅周辺地域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ECA83C5-255B-4B9E-8793-CA8541F7C280}"/>
              </a:ext>
            </a:extLst>
          </p:cNvPr>
          <p:cNvSpPr txBox="1"/>
          <p:nvPr/>
        </p:nvSpPr>
        <p:spPr>
          <a:xfrm>
            <a:off x="306271" y="5884619"/>
            <a:ext cx="5512449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報告　新大阪駅周辺地域のプロモーションの取組について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C1350AD-1E7E-48FE-8A6D-6FE89714DDF7}"/>
              </a:ext>
            </a:extLst>
          </p:cNvPr>
          <p:cNvSpPr txBox="1"/>
          <p:nvPr/>
        </p:nvSpPr>
        <p:spPr>
          <a:xfrm>
            <a:off x="5438947" y="5905442"/>
            <a:ext cx="1612352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・・・資料６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63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486</Words>
  <Application>Microsoft Office PowerPoint</Application>
  <PresentationFormat>A4 210 x 297 mm</PresentationFormat>
  <Paragraphs>72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これまでの検討状況について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2025-03-24T06:32:13Z</dcterms:created>
  <dcterms:modified xsi:type="dcterms:W3CDTF">2025-03-24T06:32:17Z</dcterms:modified>
</cp:coreProperties>
</file>