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9939338" cy="143684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4" autoAdjust="0"/>
    <p:restoredTop sz="94660"/>
  </p:normalViewPr>
  <p:slideViewPr>
    <p:cSldViewPr snapToGrid="0">
      <p:cViewPr varScale="1">
        <p:scale>
          <a:sx n="63" d="100"/>
          <a:sy n="63" d="100"/>
        </p:scale>
        <p:origin x="2597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6737" cy="720603"/>
          </a:xfrm>
          <a:prstGeom prst="rect">
            <a:avLst/>
          </a:prstGeom>
        </p:spPr>
        <p:txBody>
          <a:bodyPr vert="horz" lIns="132725" tIns="66363" rIns="132725" bIns="66363" rtlCol="0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284" y="1"/>
            <a:ext cx="4306737" cy="720603"/>
          </a:xfrm>
          <a:prstGeom prst="rect">
            <a:avLst/>
          </a:prstGeom>
        </p:spPr>
        <p:txBody>
          <a:bodyPr vert="horz" lIns="132725" tIns="66363" rIns="132725" bIns="66363" rtlCol="0"/>
          <a:lstStyle>
            <a:lvl1pPr algn="r">
              <a:defRPr sz="1700"/>
            </a:lvl1pPr>
          </a:lstStyle>
          <a:p>
            <a:fld id="{4B91A1FC-576B-444C-96ED-DBF697D92495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90888" y="1797050"/>
            <a:ext cx="3357562" cy="4849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25" tIns="66363" rIns="132725" bIns="6636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399" y="6914580"/>
            <a:ext cx="7950543" cy="5656965"/>
          </a:xfrm>
          <a:prstGeom prst="rect">
            <a:avLst/>
          </a:prstGeom>
        </p:spPr>
        <p:txBody>
          <a:bodyPr vert="horz" lIns="132725" tIns="66363" rIns="132725" bIns="6636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13647861"/>
            <a:ext cx="4306737" cy="720603"/>
          </a:xfrm>
          <a:prstGeom prst="rect">
            <a:avLst/>
          </a:prstGeom>
        </p:spPr>
        <p:txBody>
          <a:bodyPr vert="horz" lIns="132725" tIns="66363" rIns="132725" bIns="66363" rtlCol="0" anchor="b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284" y="13647861"/>
            <a:ext cx="4306737" cy="720603"/>
          </a:xfrm>
          <a:prstGeom prst="rect">
            <a:avLst/>
          </a:prstGeom>
        </p:spPr>
        <p:txBody>
          <a:bodyPr vert="horz" lIns="132725" tIns="66363" rIns="132725" bIns="66363" rtlCol="0" anchor="b"/>
          <a:lstStyle>
            <a:lvl1pPr algn="r">
              <a:defRPr sz="1700"/>
            </a:lvl1pPr>
          </a:lstStyle>
          <a:p>
            <a:fld id="{00903CC0-6F1E-4066-801E-C03279739E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6474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03CC0-6F1E-4066-801E-C03279739E7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729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940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189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761060" y="761294"/>
            <a:ext cx="831354" cy="1212567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65212" y="761294"/>
            <a:ext cx="2410122" cy="1212567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395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4478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039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65212" y="3808766"/>
            <a:ext cx="1620738" cy="907820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971675" y="3808766"/>
            <a:ext cx="1620739" cy="907820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355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907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937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142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660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154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F3F96-EB61-4E4D-B558-E26CE2F1AF93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4487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7021" y="519354"/>
            <a:ext cx="6699899" cy="91961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721269" y="6679620"/>
            <a:ext cx="1899461" cy="16158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大阪市</a:t>
            </a:r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東淀川区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長　武富　康彦　</a:t>
            </a:r>
            <a:endParaRPr lang="ja-JP" altLang="en-US" sz="1050" kern="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円/楕円 50"/>
          <p:cNvSpPr/>
          <p:nvPr/>
        </p:nvSpPr>
        <p:spPr>
          <a:xfrm>
            <a:off x="2581250" y="2777291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62" name="円/楕円 61"/>
          <p:cNvSpPr/>
          <p:nvPr/>
        </p:nvSpPr>
        <p:spPr>
          <a:xfrm rot="16200000">
            <a:off x="3227266" y="7111617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63" name="円/楕円 62"/>
          <p:cNvSpPr/>
          <p:nvPr/>
        </p:nvSpPr>
        <p:spPr>
          <a:xfrm rot="16200000">
            <a:off x="3665042" y="7111617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716054" y="115246"/>
            <a:ext cx="54018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>
                <a:latin typeface="Meiryo UI" panose="020B0604030504040204" pitchFamily="50" charset="-128"/>
                <a:ea typeface="Meiryo UI" panose="020B0604030504040204" pitchFamily="50" charset="-128"/>
              </a:rPr>
              <a:t>第６回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新大阪駅周辺地域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まちづくり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検討</a:t>
            </a:r>
            <a:r>
              <a:rPr kumimoji="1" lang="ja-JP" altLang="en-US" sz="1600">
                <a:latin typeface="Meiryo UI" panose="020B0604030504040204" pitchFamily="50" charset="-128"/>
                <a:ea typeface="Meiryo UI" panose="020B0604030504040204" pitchFamily="50" charset="-128"/>
              </a:rPr>
              <a:t>部会　配席図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円/楕円 50"/>
          <p:cNvSpPr/>
          <p:nvPr/>
        </p:nvSpPr>
        <p:spPr>
          <a:xfrm>
            <a:off x="2581250" y="5020947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40" name="円/楕円 71"/>
          <p:cNvSpPr/>
          <p:nvPr/>
        </p:nvSpPr>
        <p:spPr>
          <a:xfrm>
            <a:off x="2581250" y="4386881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70" name="円/楕円 50"/>
          <p:cNvSpPr/>
          <p:nvPr/>
        </p:nvSpPr>
        <p:spPr>
          <a:xfrm>
            <a:off x="2581250" y="6703686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47" name="円/楕円 50"/>
          <p:cNvSpPr/>
          <p:nvPr/>
        </p:nvSpPr>
        <p:spPr>
          <a:xfrm>
            <a:off x="4493012" y="5635633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54" name="円/楕円 71"/>
          <p:cNvSpPr/>
          <p:nvPr/>
        </p:nvSpPr>
        <p:spPr>
          <a:xfrm>
            <a:off x="4493012" y="4978070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56" name="円/楕円 50"/>
          <p:cNvSpPr/>
          <p:nvPr/>
        </p:nvSpPr>
        <p:spPr>
          <a:xfrm>
            <a:off x="4493012" y="6688412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4721269" y="6180331"/>
            <a:ext cx="2049264" cy="16158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大阪市</a:t>
            </a:r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淀川区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長　</a:t>
            </a:r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岡本　多加志</a:t>
            </a:r>
            <a:endParaRPr lang="ja-JP" altLang="en-US" sz="1050" kern="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4721269" y="4988378"/>
            <a:ext cx="2191630" cy="3231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大阪商工会議所　</a:t>
            </a:r>
            <a:endParaRPr lang="en-US" altLang="ja-JP" sz="1050" kern="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kern="100">
                <a:latin typeface="Meiryo UI" panose="020B0604030504040204" pitchFamily="50" charset="-128"/>
                <a:ea typeface="Meiryo UI" panose="020B0604030504040204" pitchFamily="50" charset="-128"/>
              </a:rPr>
              <a:t>　常務理事・事務局長　近藤　博宣</a:t>
            </a:r>
            <a:endParaRPr lang="ja-JP" altLang="en-US" sz="1050" kern="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4721269" y="4227009"/>
            <a:ext cx="2139615" cy="48474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zh-TW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</a:rPr>
              <a:t>公益社団法人関西経済連合会　</a:t>
            </a:r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050" kern="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</a:rPr>
              <a:t>　常務理事・産業部長</a:t>
            </a:r>
            <a:endParaRPr lang="en-US" altLang="ja-JP" sz="1050" kern="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久米　一郎（代理）</a:t>
            </a:r>
            <a:endParaRPr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4721269" y="3702205"/>
            <a:ext cx="1972104" cy="3231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国土交通省　近畿運輸局</a:t>
            </a:r>
            <a:endParaRPr lang="en-US" altLang="zh-TW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交通政策部長</a:t>
            </a:r>
            <a:r>
              <a:rPr lang="ja-JP" altLang="en-US" sz="1050">
                <a:latin typeface="Meiryo UI" panose="020B0604030504040204" pitchFamily="50" charset="-128"/>
                <a:ea typeface="Meiryo UI" panose="020B0604030504040204" pitchFamily="50" charset="-128"/>
              </a:rPr>
              <a:t>　北川　健司</a:t>
            </a:r>
            <a:endParaRPr lang="zh-TW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4721269" y="3134653"/>
            <a:ext cx="2139615" cy="3231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国土交通省　近畿地方整備局　</a:t>
            </a:r>
            <a:endParaRPr lang="en-US" altLang="zh-TW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建政部長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中橋　宗一郎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3048425" y="2839015"/>
            <a:ext cx="1094949" cy="39085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2775846" y="2569124"/>
            <a:ext cx="1613800" cy="44411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02925" y="5520678"/>
            <a:ext cx="2014616" cy="48474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大阪市高速電気軌道株式会社</a:t>
            </a:r>
            <a:endParaRPr lang="en-US" altLang="zh-TW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常務取締役　交通事業本部長</a:t>
            </a:r>
            <a:endParaRPr lang="en-US" altLang="zh-TW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堀　元治</a:t>
            </a:r>
            <a:endParaRPr lang="zh-TW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02925" y="3579889"/>
            <a:ext cx="1970074" cy="64633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西日本旅客鉄道株式会社　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代表取締役副社長兼執行役員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地域まちづくり本部長　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春名　幸一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円/楕円 50"/>
          <p:cNvSpPr/>
          <p:nvPr/>
        </p:nvSpPr>
        <p:spPr>
          <a:xfrm>
            <a:off x="2581250" y="5581861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-69334" y="8718888"/>
            <a:ext cx="320827" cy="738664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出入口</a:t>
            </a: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FDBDFAA6-8880-4389-A5AB-3F70ABF07D04}"/>
              </a:ext>
            </a:extLst>
          </p:cNvPr>
          <p:cNvSpPr txBox="1"/>
          <p:nvPr/>
        </p:nvSpPr>
        <p:spPr>
          <a:xfrm>
            <a:off x="3663966" y="717874"/>
            <a:ext cx="161583" cy="1793583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大阪府副知事　森岡　武一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38AD0418-911A-4598-84DB-57609C0C441B}"/>
              </a:ext>
            </a:extLst>
          </p:cNvPr>
          <p:cNvSpPr txBox="1"/>
          <p:nvPr/>
        </p:nvSpPr>
        <p:spPr>
          <a:xfrm>
            <a:off x="3192960" y="717874"/>
            <a:ext cx="161583" cy="1793583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大阪市副市長　高橋　徹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08D7F21E-CA85-49A2-A3FC-DE8837BF8ACB}"/>
              </a:ext>
            </a:extLst>
          </p:cNvPr>
          <p:cNvSpPr txBox="1"/>
          <p:nvPr/>
        </p:nvSpPr>
        <p:spPr>
          <a:xfrm>
            <a:off x="202925" y="2719445"/>
            <a:ext cx="1777892" cy="3231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zh-CN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京都大学経営管理大学院</a:t>
            </a:r>
            <a:endParaRPr lang="en-US" altLang="zh-CN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zh-CN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特任教授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小林　潔司</a:t>
            </a:r>
            <a:endParaRPr lang="zh-TW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540CB1F6-4D7A-4DD5-B531-79DD0FA1C54D}"/>
              </a:ext>
            </a:extLst>
          </p:cNvPr>
          <p:cNvSpPr txBox="1"/>
          <p:nvPr/>
        </p:nvSpPr>
        <p:spPr>
          <a:xfrm>
            <a:off x="202925" y="3160913"/>
            <a:ext cx="1703600" cy="3231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大阪公立大学研究推進機構</a:t>
            </a:r>
            <a:endParaRPr lang="en-US" altLang="zh-TW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特別教授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橋爪　紳也</a:t>
            </a:r>
            <a:endParaRPr lang="zh-TW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82C95982-D1E7-480A-A1A0-1C382D199AEE}"/>
              </a:ext>
            </a:extLst>
          </p:cNvPr>
          <p:cNvSpPr txBox="1"/>
          <p:nvPr/>
        </p:nvSpPr>
        <p:spPr>
          <a:xfrm>
            <a:off x="4594481" y="8400892"/>
            <a:ext cx="2388593" cy="3231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内閣府　地方創生推進事務局　</a:t>
            </a:r>
            <a:endParaRPr lang="en-US" altLang="zh-TW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参事官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真田　晃宏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9C8472C8-F762-42D4-A9D6-661B0793515B}"/>
              </a:ext>
            </a:extLst>
          </p:cNvPr>
          <p:cNvSpPr txBox="1"/>
          <p:nvPr/>
        </p:nvSpPr>
        <p:spPr>
          <a:xfrm>
            <a:off x="202925" y="4303470"/>
            <a:ext cx="2157754" cy="48474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東海旅客鉄道株式会社</a:t>
            </a:r>
            <a:endParaRPr lang="en-US" altLang="zh-TW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代表取締役副社長</a:t>
            </a:r>
            <a:endParaRPr lang="en-US" altLang="zh-TW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総合企画本部長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武田　健太郎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262A8028-A4AC-45A3-85F7-BDC59A48DD12}"/>
              </a:ext>
            </a:extLst>
          </p:cNvPr>
          <p:cNvSpPr/>
          <p:nvPr/>
        </p:nvSpPr>
        <p:spPr>
          <a:xfrm>
            <a:off x="4512428" y="7973996"/>
            <a:ext cx="2129925" cy="8550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6201253-D0CB-4355-AF26-67CA8E6FE1E5}"/>
              </a:ext>
            </a:extLst>
          </p:cNvPr>
          <p:cNvSpPr/>
          <p:nvPr/>
        </p:nvSpPr>
        <p:spPr>
          <a:xfrm>
            <a:off x="4506332" y="7971701"/>
            <a:ext cx="2144343" cy="34927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kumimoji="1"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参加</a:t>
            </a:r>
          </a:p>
        </p:txBody>
      </p:sp>
      <p:sp>
        <p:nvSpPr>
          <p:cNvPr id="86" name="円/楕円 50">
            <a:extLst>
              <a:ext uri="{FF2B5EF4-FFF2-40B4-BE49-F238E27FC236}">
                <a16:creationId xmlns:a16="http://schemas.microsoft.com/office/drawing/2014/main" id="{2744B1CA-135D-475B-8879-09A241363CC9}"/>
              </a:ext>
            </a:extLst>
          </p:cNvPr>
          <p:cNvSpPr/>
          <p:nvPr/>
        </p:nvSpPr>
        <p:spPr>
          <a:xfrm>
            <a:off x="4493012" y="4369275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88" name="円/楕円 71">
            <a:extLst>
              <a:ext uri="{FF2B5EF4-FFF2-40B4-BE49-F238E27FC236}">
                <a16:creationId xmlns:a16="http://schemas.microsoft.com/office/drawing/2014/main" id="{080EC619-829B-4D71-B87F-C8DE748CE337}"/>
              </a:ext>
            </a:extLst>
          </p:cNvPr>
          <p:cNvSpPr/>
          <p:nvPr/>
        </p:nvSpPr>
        <p:spPr>
          <a:xfrm>
            <a:off x="4493012" y="3809248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90" name="円/楕円 61">
            <a:extLst>
              <a:ext uri="{FF2B5EF4-FFF2-40B4-BE49-F238E27FC236}">
                <a16:creationId xmlns:a16="http://schemas.microsoft.com/office/drawing/2014/main" id="{2E7C60B1-BE7A-4CC3-9B49-96E61EE3EFED}"/>
              </a:ext>
            </a:extLst>
          </p:cNvPr>
          <p:cNvSpPr/>
          <p:nvPr/>
        </p:nvSpPr>
        <p:spPr>
          <a:xfrm rot="16200000">
            <a:off x="2789490" y="7111617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91" name="円/楕円 62">
            <a:extLst>
              <a:ext uri="{FF2B5EF4-FFF2-40B4-BE49-F238E27FC236}">
                <a16:creationId xmlns:a16="http://schemas.microsoft.com/office/drawing/2014/main" id="{D92A33D2-F9EE-4057-94C3-A747AAECC4CB}"/>
              </a:ext>
            </a:extLst>
          </p:cNvPr>
          <p:cNvSpPr/>
          <p:nvPr/>
        </p:nvSpPr>
        <p:spPr>
          <a:xfrm rot="16200000">
            <a:off x="3196399" y="2352372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92" name="円/楕円 61">
            <a:extLst>
              <a:ext uri="{FF2B5EF4-FFF2-40B4-BE49-F238E27FC236}">
                <a16:creationId xmlns:a16="http://schemas.microsoft.com/office/drawing/2014/main" id="{E17D3B46-DDAD-41BE-9F8F-13340E2C5667}"/>
              </a:ext>
            </a:extLst>
          </p:cNvPr>
          <p:cNvSpPr/>
          <p:nvPr/>
        </p:nvSpPr>
        <p:spPr>
          <a:xfrm rot="16200000">
            <a:off x="3672758" y="2352372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93" name="円/楕円 62">
            <a:extLst>
              <a:ext uri="{FF2B5EF4-FFF2-40B4-BE49-F238E27FC236}">
                <a16:creationId xmlns:a16="http://schemas.microsoft.com/office/drawing/2014/main" id="{2DA9B5AE-9D6D-4478-AA1C-33CAACC888C6}"/>
              </a:ext>
            </a:extLst>
          </p:cNvPr>
          <p:cNvSpPr/>
          <p:nvPr/>
        </p:nvSpPr>
        <p:spPr>
          <a:xfrm rot="16200000">
            <a:off x="4102817" y="7111617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AE910812-8D1E-4F2A-B03F-433A11CF111E}"/>
              </a:ext>
            </a:extLst>
          </p:cNvPr>
          <p:cNvSpPr txBox="1"/>
          <p:nvPr/>
        </p:nvSpPr>
        <p:spPr>
          <a:xfrm>
            <a:off x="202925" y="4930154"/>
            <a:ext cx="2420968" cy="48474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阪急電鉄株式会社　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執行役員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都市交通事業本部沿線まちづくり推進部長</a:t>
            </a:r>
            <a:endParaRPr lang="en-US" altLang="zh-TW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高岸　実良（代理）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BB5B7184-5F7D-4F20-A4F3-6E6A0BA9A8FE}"/>
              </a:ext>
            </a:extLst>
          </p:cNvPr>
          <p:cNvSpPr txBox="1"/>
          <p:nvPr/>
        </p:nvSpPr>
        <p:spPr>
          <a:xfrm>
            <a:off x="3419765" y="7356831"/>
            <a:ext cx="484748" cy="2309804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大阪府・大阪市　大阪都市計画局長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尾花　英次郎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B8504DD8-CB8C-4D18-903C-FDF488131629}"/>
              </a:ext>
            </a:extLst>
          </p:cNvPr>
          <p:cNvSpPr txBox="1"/>
          <p:nvPr/>
        </p:nvSpPr>
        <p:spPr>
          <a:xfrm>
            <a:off x="3221067" y="7356831"/>
            <a:ext cx="161583" cy="2309804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大阪市　計画調整局長　山田　裕文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6F8181D2-51EE-466A-B52F-23EFE0245147}"/>
              </a:ext>
            </a:extLst>
          </p:cNvPr>
          <p:cNvSpPr txBox="1"/>
          <p:nvPr/>
        </p:nvSpPr>
        <p:spPr>
          <a:xfrm>
            <a:off x="2627384" y="7356831"/>
            <a:ext cx="323165" cy="2132032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大阪市　</a:t>
            </a:r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計画調整局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計画部長</a:t>
            </a:r>
            <a:endParaRPr lang="en-US" altLang="zh-TW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荒木 敏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円/楕円 50">
            <a:extLst>
              <a:ext uri="{FF2B5EF4-FFF2-40B4-BE49-F238E27FC236}">
                <a16:creationId xmlns:a16="http://schemas.microsoft.com/office/drawing/2014/main" id="{3F0721E7-6FF2-4011-BAE2-02483F7ADA90}"/>
              </a:ext>
            </a:extLst>
          </p:cNvPr>
          <p:cNvSpPr/>
          <p:nvPr/>
        </p:nvSpPr>
        <p:spPr>
          <a:xfrm>
            <a:off x="2581250" y="3252861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59" name="円/楕円 50">
            <a:extLst>
              <a:ext uri="{FF2B5EF4-FFF2-40B4-BE49-F238E27FC236}">
                <a16:creationId xmlns:a16="http://schemas.microsoft.com/office/drawing/2014/main" id="{C8F593EB-07C6-4E8C-8D1D-8E2A553A3F4B}"/>
              </a:ext>
            </a:extLst>
          </p:cNvPr>
          <p:cNvSpPr/>
          <p:nvPr/>
        </p:nvSpPr>
        <p:spPr>
          <a:xfrm>
            <a:off x="2581250" y="6142775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90B2D2C2-1719-4FF2-8222-C2583F2E8A18}"/>
              </a:ext>
            </a:extLst>
          </p:cNvPr>
          <p:cNvSpPr txBox="1"/>
          <p:nvPr/>
        </p:nvSpPr>
        <p:spPr>
          <a:xfrm>
            <a:off x="4055448" y="7356831"/>
            <a:ext cx="323165" cy="2309804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　都市整備部　交通戦略室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副理事　池　信</a:t>
            </a:r>
            <a:r>
              <a:rPr lang="ja-JP" altLang="ja-JP" sz="105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儀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0" name="円/楕円 50">
            <a:extLst>
              <a:ext uri="{FF2B5EF4-FFF2-40B4-BE49-F238E27FC236}">
                <a16:creationId xmlns:a16="http://schemas.microsoft.com/office/drawing/2014/main" id="{CBB51616-DC4D-4F5E-84B1-7A22CA8C3EB2}"/>
              </a:ext>
            </a:extLst>
          </p:cNvPr>
          <p:cNvSpPr/>
          <p:nvPr/>
        </p:nvSpPr>
        <p:spPr>
          <a:xfrm>
            <a:off x="2581250" y="3789391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0AE0C855-CDD9-4DB4-8496-95C04051B990}"/>
              </a:ext>
            </a:extLst>
          </p:cNvPr>
          <p:cNvSpPr txBox="1"/>
          <p:nvPr/>
        </p:nvSpPr>
        <p:spPr>
          <a:xfrm>
            <a:off x="4721269" y="5513249"/>
            <a:ext cx="2102503" cy="3231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ja-JP" altLang="en-US" sz="1050" kern="100">
                <a:latin typeface="Meiryo UI" panose="020B0604030504040204" pitchFamily="50" charset="-128"/>
                <a:ea typeface="Meiryo UI" panose="020B0604030504040204" pitchFamily="50" charset="-128"/>
              </a:rPr>
              <a:t>一般社団法人関西</a:t>
            </a:r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</a:rPr>
              <a:t>経済同友会</a:t>
            </a:r>
            <a:endParaRPr lang="en-US" altLang="ja-JP" sz="1050" kern="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</a:rPr>
              <a:t>　企画調査部長　與口　修（代理）</a:t>
            </a:r>
            <a:endParaRPr lang="en-US" altLang="ja-JP" sz="1050" kern="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7" name="円/楕円 50">
            <a:extLst>
              <a:ext uri="{FF2B5EF4-FFF2-40B4-BE49-F238E27FC236}">
                <a16:creationId xmlns:a16="http://schemas.microsoft.com/office/drawing/2014/main" id="{FB974CD1-F6AA-4819-B1E1-30AC3ACB648C}"/>
              </a:ext>
            </a:extLst>
          </p:cNvPr>
          <p:cNvSpPr/>
          <p:nvPr/>
        </p:nvSpPr>
        <p:spPr>
          <a:xfrm>
            <a:off x="4493012" y="6165493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2428CF78-85BF-4600-A8B7-D6AD1B2AD492}"/>
              </a:ext>
            </a:extLst>
          </p:cNvPr>
          <p:cNvSpPr txBox="1"/>
          <p:nvPr/>
        </p:nvSpPr>
        <p:spPr>
          <a:xfrm>
            <a:off x="202925" y="6703686"/>
            <a:ext cx="2129925" cy="3231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大阪府・大阪市　大阪都市計画局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拠点開発室　副理事　吉川　玲子　</a:t>
            </a:r>
            <a:endParaRPr lang="ja-JP" altLang="en-US" sz="1050" kern="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75324FC0-6AAC-49D4-B2AA-6C6BCC3CF3E7}"/>
              </a:ext>
            </a:extLst>
          </p:cNvPr>
          <p:cNvSpPr txBox="1"/>
          <p:nvPr/>
        </p:nvSpPr>
        <p:spPr>
          <a:xfrm>
            <a:off x="215117" y="6101845"/>
            <a:ext cx="2139615" cy="48474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独立行政法人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鉄道建設・運輸施設整備支援機構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北陸新幹線建設局長　田中　健　</a:t>
            </a:r>
            <a:endParaRPr lang="en-US" altLang="zh-TW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円/楕円 71">
            <a:extLst>
              <a:ext uri="{FF2B5EF4-FFF2-40B4-BE49-F238E27FC236}">
                <a16:creationId xmlns:a16="http://schemas.microsoft.com/office/drawing/2014/main" id="{F74D5E68-E185-4E3B-A7D2-4456B3DE4903}"/>
              </a:ext>
            </a:extLst>
          </p:cNvPr>
          <p:cNvSpPr/>
          <p:nvPr/>
        </p:nvSpPr>
        <p:spPr>
          <a:xfrm>
            <a:off x="4493012" y="3257694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5" name="大かっこ 4">
            <a:extLst>
              <a:ext uri="{FF2B5EF4-FFF2-40B4-BE49-F238E27FC236}">
                <a16:creationId xmlns:a16="http://schemas.microsoft.com/office/drawing/2014/main" id="{F252AF81-5701-4D16-BF9A-3BCF29FF0269}"/>
              </a:ext>
            </a:extLst>
          </p:cNvPr>
          <p:cNvSpPr/>
          <p:nvPr/>
        </p:nvSpPr>
        <p:spPr>
          <a:xfrm>
            <a:off x="129773" y="6087978"/>
            <a:ext cx="2089679" cy="525373"/>
          </a:xfrm>
          <a:prstGeom prst="bracketPair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2002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278</Words>
  <Application>Microsoft Office PowerPoint</Application>
  <PresentationFormat>A4 210 x 297 mm</PresentationFormat>
  <Paragraphs>50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2025-03-24T06:14:21Z</dcterms:modified>
</cp:coreProperties>
</file>