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5" r:id="rId3"/>
  </p:sldMasterIdLst>
  <p:notesMasterIdLst>
    <p:notesMasterId r:id="rId5"/>
  </p:notesMasterIdLst>
  <p:sldIdLst>
    <p:sldId id="261" r:id="rId4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畑　憲一郎" initials="畑　憲一郎" lastIdx="1" clrIdx="0">
    <p:extLst>
      <p:ext uri="{19B8F6BF-5375-455C-9EA6-DF929625EA0E}">
        <p15:presenceInfo xmlns:p15="http://schemas.microsoft.com/office/powerpoint/2012/main" userId="S::HataK@lan.pref.osaka.jp::9f71fe9e-1d0d-4421-ad8a-62fd8849ba3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94" d="100"/>
          <a:sy n="94" d="100"/>
        </p:scale>
        <p:origin x="113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431A11F-0845-40D7-AE05-CAD84753DB13}" type="datetimeFigureOut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311EB82-0287-42F8-B79D-A4418E2B91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922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32609959-F672-4F6C-804D-BCFBF6759F50}" type="slidenum">
              <a:rPr lang="ja-JP" altLang="en-US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FF979-A173-443B-B920-20E252FEAD5E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12882-3020-463C-BACD-F300EFE723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012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434D9-C3AC-4214-B2FD-8A6591BFB5E4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02055-6237-436A-AF79-B6928915B8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4656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4A534-07B8-43EE-86FD-0F1346330BE4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81D97-BC50-484F-944B-CF5C8EF0AE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0865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補足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 userDrawn="1"/>
        </p:nvSpPr>
        <p:spPr bwMode="auto">
          <a:xfrm>
            <a:off x="0" y="1"/>
            <a:ext cx="9144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kumimoji="1" lang="ja-JP" altLang="en-US" sz="1477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3300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8FD5E-FAFC-4905-A2F9-D3D8DF0DA34D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14B99-D329-48BD-921E-CDB74DE7830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1034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401E2-C0FF-48D2-9DEB-D26E67C1E7F6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AF079-910E-4DF5-A296-0B07D709C6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8946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F39D0-9D61-4CB3-ACEE-A10AFA837C08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14390-44D4-41D3-9041-08AE032D62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0195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D0EE0-534E-4185-9FFA-833C7A94F520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C1F53-8B13-4632-AB67-9F9CB1CC26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070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F2F59-3005-4C0F-B16C-4767DB05216A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7AD4C-77E6-4A90-95F0-7752CA76541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561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BA2E2-7481-416C-81A0-0417CCA87FB4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6B7F5-035E-472C-A730-87DCE91326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67658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C7A93-463E-4DD5-994E-8D3CB895B598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F15C9-2708-4D2C-A746-5772AE3F3E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306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4A3E-FFFA-425F-8C66-797AAC18F5F4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FCD1-A865-4DE7-A1AB-559992F9EE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0970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BCFB1-F66D-4414-A783-28F864B0E95C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B9289-C955-4FCC-A314-EDFE65267F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8823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EB944-776F-4C7D-A074-CAE16F64627C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B65CA-C881-43D4-A5F5-AC886AEDE1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11720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53A30-3999-43B9-9C74-5F74B2C7A98C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5F4F8-03C6-4964-B605-A3F5171BFA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78670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A5CD-9E71-45AC-8190-CA48E2E5FBA4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3B0E9-27DE-425F-9837-50E3FF2FB57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11089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9A49-7B1F-4171-921F-EEF68B4CB7A8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90B9-93B7-44C0-B258-1B46710C8D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19546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750277" y="2924994"/>
            <a:ext cx="7643446" cy="1008062"/>
          </a:xfrm>
        </p:spPr>
        <p:txBody>
          <a:bodyPr anchor="ctr" anchorCtr="0"/>
          <a:lstStyle>
            <a:lvl1pPr algn="ctr">
              <a:lnSpc>
                <a:spcPct val="120000"/>
              </a:lnSpc>
              <a:defRPr sz="3323" b="1">
                <a:solidFill>
                  <a:schemeClr val="tx1"/>
                </a:solidFill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38778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 userDrawn="1"/>
        </p:nvSpPr>
        <p:spPr bwMode="gray">
          <a:xfrm>
            <a:off x="0" y="0"/>
            <a:ext cx="1746738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142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3865" y="3018668"/>
            <a:ext cx="7976271" cy="784662"/>
          </a:xfrm>
          <a:ln w="6350">
            <a:solidFill>
              <a:schemeClr val="tx2"/>
            </a:solidFill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2585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42157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3865" y="2986000"/>
            <a:ext cx="7976271" cy="849999"/>
          </a:xfrm>
          <a:ln w="6350">
            <a:noFill/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2954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59977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583865" y="2986000"/>
            <a:ext cx="7976271" cy="849999"/>
          </a:xfrm>
          <a:ln w="6350">
            <a:noFill/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2954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gray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gray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573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41908-8170-4777-AFDD-60C56C4F9781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5A4B7-5F29-4326-8225-555476CBB7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94800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9" name="Line 5"/>
          <p:cNvSpPr>
            <a:spLocks noChangeShapeType="1"/>
          </p:cNvSpPr>
          <p:nvPr userDrawn="1"/>
        </p:nvSpPr>
        <p:spPr bwMode="gray">
          <a:xfrm>
            <a:off x="0" y="620713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/>
          </a:p>
        </p:txBody>
      </p:sp>
      <p:sp>
        <p:nvSpPr>
          <p:cNvPr id="10" name="Rectangle 10"/>
          <p:cNvSpPr>
            <a:spLocks noChangeArrowheads="1"/>
          </p:cNvSpPr>
          <p:nvPr userDrawn="1"/>
        </p:nvSpPr>
        <p:spPr bwMode="auto">
          <a:xfrm>
            <a:off x="0" y="519520"/>
            <a:ext cx="65" cy="276999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10837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 userDrawn="1"/>
        </p:nvSpPr>
        <p:spPr bwMode="auto">
          <a:xfrm>
            <a:off x="0" y="1"/>
            <a:ext cx="9144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kumimoji="1" lang="ja-JP" altLang="en-US" sz="1477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31402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754" y="404664"/>
            <a:ext cx="8541257" cy="3960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51520" y="6389887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5474" y="641224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角丸四角形 6"/>
          <p:cNvSpPr/>
          <p:nvPr userDrawn="1"/>
        </p:nvSpPr>
        <p:spPr bwMode="auto">
          <a:xfrm>
            <a:off x="0" y="0"/>
            <a:ext cx="9149553" cy="6858000"/>
          </a:xfrm>
          <a:custGeom>
            <a:avLst/>
            <a:gdLst/>
            <a:ahLst/>
            <a:cxnLst/>
            <a:rect l="l" t="t" r="r" b="b"/>
            <a:pathLst>
              <a:path w="9903600" h="6858000">
                <a:moveTo>
                  <a:pt x="183240" y="144000"/>
                </a:moveTo>
                <a:cubicBezTo>
                  <a:pt x="162231" y="144000"/>
                  <a:pt x="145200" y="161031"/>
                  <a:pt x="145200" y="182040"/>
                </a:cubicBezTo>
                <a:lnTo>
                  <a:pt x="145200" y="6675960"/>
                </a:lnTo>
                <a:cubicBezTo>
                  <a:pt x="145200" y="6696969"/>
                  <a:pt x="162231" y="6714000"/>
                  <a:pt x="183240" y="6714000"/>
                </a:cubicBezTo>
                <a:lnTo>
                  <a:pt x="9722760" y="6714000"/>
                </a:lnTo>
                <a:cubicBezTo>
                  <a:pt x="9743769" y="6714000"/>
                  <a:pt x="9760800" y="6696969"/>
                  <a:pt x="9760800" y="6675960"/>
                </a:cubicBezTo>
                <a:lnTo>
                  <a:pt x="9760800" y="182040"/>
                </a:lnTo>
                <a:cubicBezTo>
                  <a:pt x="9760800" y="161031"/>
                  <a:pt x="9743769" y="144000"/>
                  <a:pt x="9722760" y="144000"/>
                </a:cubicBezTo>
                <a:close/>
                <a:moveTo>
                  <a:pt x="0" y="0"/>
                </a:moveTo>
                <a:lnTo>
                  <a:pt x="9903600" y="0"/>
                </a:lnTo>
                <a:lnTo>
                  <a:pt x="990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83189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754" y="404664"/>
            <a:ext cx="8541257" cy="396044"/>
          </a:xfr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51520" y="6389887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5474" y="641224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角丸四角形 6"/>
          <p:cNvSpPr/>
          <p:nvPr userDrawn="1"/>
        </p:nvSpPr>
        <p:spPr bwMode="auto">
          <a:xfrm>
            <a:off x="0" y="0"/>
            <a:ext cx="9149553" cy="6858000"/>
          </a:xfrm>
          <a:custGeom>
            <a:avLst/>
            <a:gdLst/>
            <a:ahLst/>
            <a:cxnLst/>
            <a:rect l="l" t="t" r="r" b="b"/>
            <a:pathLst>
              <a:path w="9903600" h="6858000">
                <a:moveTo>
                  <a:pt x="183240" y="144000"/>
                </a:moveTo>
                <a:cubicBezTo>
                  <a:pt x="162231" y="144000"/>
                  <a:pt x="145200" y="161031"/>
                  <a:pt x="145200" y="182040"/>
                </a:cubicBezTo>
                <a:lnTo>
                  <a:pt x="145200" y="6675960"/>
                </a:lnTo>
                <a:cubicBezTo>
                  <a:pt x="145200" y="6696969"/>
                  <a:pt x="162231" y="6714000"/>
                  <a:pt x="183240" y="6714000"/>
                </a:cubicBezTo>
                <a:lnTo>
                  <a:pt x="9722760" y="6714000"/>
                </a:lnTo>
                <a:cubicBezTo>
                  <a:pt x="9743769" y="6714000"/>
                  <a:pt x="9760800" y="6696969"/>
                  <a:pt x="9760800" y="6675960"/>
                </a:cubicBezTo>
                <a:lnTo>
                  <a:pt x="9760800" y="182040"/>
                </a:lnTo>
                <a:cubicBezTo>
                  <a:pt x="9760800" y="161031"/>
                  <a:pt x="9743769" y="144000"/>
                  <a:pt x="9722760" y="144000"/>
                </a:cubicBezTo>
                <a:close/>
                <a:moveTo>
                  <a:pt x="0" y="0"/>
                </a:moveTo>
                <a:lnTo>
                  <a:pt x="9903600" y="0"/>
                </a:lnTo>
                <a:lnTo>
                  <a:pt x="990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66897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1785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AutoShape 3"/>
          <p:cNvSpPr>
            <a:spLocks noChangeArrowheads="1"/>
          </p:cNvSpPr>
          <p:nvPr userDrawn="1"/>
        </p:nvSpPr>
        <p:spPr bwMode="auto">
          <a:xfrm>
            <a:off x="134031" y="144000"/>
            <a:ext cx="8875938" cy="6570000"/>
          </a:xfrm>
          <a:prstGeom prst="roundRect">
            <a:avLst>
              <a:gd name="adj" fmla="val 57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txBody>
          <a:bodyPr wrap="square" lIns="265846" tIns="498462" rIns="265846" bIns="166154" anchor="ctr" anchorCtr="0">
            <a:noAutofit/>
          </a:bodyPr>
          <a:lstStyle/>
          <a:p>
            <a:pPr marL="0" lvl="0" indent="0" algn="just">
              <a:lnSpc>
                <a:spcPct val="140000"/>
              </a:lnSpc>
              <a:spcAft>
                <a:spcPts val="1108"/>
              </a:spcAft>
              <a:buFont typeface="Wingdings" pitchFamily="2" charset="2"/>
              <a:buNone/>
            </a:pPr>
            <a:endParaRPr lang="en-US" altLang="ja-JP" sz="1477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754" y="404664"/>
            <a:ext cx="8541257" cy="396044"/>
          </a:xfr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51520" y="6389887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5474" y="641224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73585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2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02299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44734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9796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#1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93567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#2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226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E506-1926-4833-9FD2-1964B61F6793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9B8A7-CB83-4C7C-85A7-535B3A8EC0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94028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44944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ガイド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dirty="0"/>
              <a:t>#P16091</a:t>
            </a:r>
            <a:endParaRPr lang="ja-JP" altLang="en-US" dirty="0"/>
          </a:p>
        </p:txBody>
      </p:sp>
      <p:cxnSp>
        <p:nvCxnSpPr>
          <p:cNvPr id="27" name="直線コネクタ 26"/>
          <p:cNvCxnSpPr/>
          <p:nvPr userDrawn="1"/>
        </p:nvCxnSpPr>
        <p:spPr>
          <a:xfrm flipV="1">
            <a:off x="750277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 userDrawn="1"/>
        </p:nvCxnSpPr>
        <p:spPr>
          <a:xfrm flipV="1">
            <a:off x="4572000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 userDrawn="1"/>
        </p:nvCxnSpPr>
        <p:spPr>
          <a:xfrm flipV="1">
            <a:off x="3143250" y="-1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 userDrawn="1"/>
        </p:nvCxnSpPr>
        <p:spPr>
          <a:xfrm flipV="1">
            <a:off x="5991958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 userDrawn="1"/>
        </p:nvCxnSpPr>
        <p:spPr>
          <a:xfrm flipV="1">
            <a:off x="8393723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 userDrawn="1"/>
        </p:nvCxnSpPr>
        <p:spPr>
          <a:xfrm flipH="1">
            <a:off x="0" y="620714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 userDrawn="1"/>
        </p:nvCxnSpPr>
        <p:spPr>
          <a:xfrm flipH="1">
            <a:off x="0" y="1881188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 userDrawn="1"/>
        </p:nvCxnSpPr>
        <p:spPr>
          <a:xfrm flipH="1">
            <a:off x="0" y="3429000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 userDrawn="1"/>
        </p:nvCxnSpPr>
        <p:spPr>
          <a:xfrm flipH="1">
            <a:off x="-12101" y="4976813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 userDrawn="1"/>
        </p:nvCxnSpPr>
        <p:spPr>
          <a:xfrm flipH="1">
            <a:off x="0" y="6237313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utoShape 33"/>
          <p:cNvSpPr>
            <a:spLocks noChangeArrowheads="1"/>
          </p:cNvSpPr>
          <p:nvPr userDrawn="1"/>
        </p:nvSpPr>
        <p:spPr bwMode="gray">
          <a:xfrm>
            <a:off x="4605177" y="3248980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0cm</a:t>
            </a:r>
          </a:p>
        </p:txBody>
      </p:sp>
      <p:sp>
        <p:nvSpPr>
          <p:cNvPr id="38" name="AutoShape 33"/>
          <p:cNvSpPr>
            <a:spLocks noChangeArrowheads="1"/>
          </p:cNvSpPr>
          <p:nvPr userDrawn="1"/>
        </p:nvSpPr>
        <p:spPr bwMode="gray">
          <a:xfrm>
            <a:off x="4605234" y="1715278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39" name="AutoShape 33"/>
          <p:cNvSpPr>
            <a:spLocks noChangeArrowheads="1"/>
          </p:cNvSpPr>
          <p:nvPr userDrawn="1"/>
        </p:nvSpPr>
        <p:spPr bwMode="gray">
          <a:xfrm>
            <a:off x="218286" y="3563938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11.50cm</a:t>
            </a:r>
          </a:p>
        </p:txBody>
      </p:sp>
      <p:sp>
        <p:nvSpPr>
          <p:cNvPr id="40" name="AutoShape 33"/>
          <p:cNvSpPr>
            <a:spLocks noChangeArrowheads="1"/>
          </p:cNvSpPr>
          <p:nvPr userDrawn="1"/>
        </p:nvSpPr>
        <p:spPr bwMode="gray">
          <a:xfrm>
            <a:off x="4605234" y="6057292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7.80cm</a:t>
            </a:r>
          </a:p>
        </p:txBody>
      </p:sp>
      <p:sp>
        <p:nvSpPr>
          <p:cNvPr id="41" name="AutoShape 33"/>
          <p:cNvSpPr>
            <a:spLocks noChangeArrowheads="1"/>
          </p:cNvSpPr>
          <p:nvPr userDrawn="1"/>
        </p:nvSpPr>
        <p:spPr bwMode="gray">
          <a:xfrm>
            <a:off x="4605234" y="440668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7.80cm</a:t>
            </a:r>
          </a:p>
        </p:txBody>
      </p:sp>
      <p:sp>
        <p:nvSpPr>
          <p:cNvPr id="42" name="AutoShape 33"/>
          <p:cNvSpPr>
            <a:spLocks noChangeArrowheads="1"/>
          </p:cNvSpPr>
          <p:nvPr userDrawn="1"/>
        </p:nvSpPr>
        <p:spPr bwMode="gray">
          <a:xfrm>
            <a:off x="2611167" y="3573016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3" name="AutoShape 33"/>
          <p:cNvSpPr>
            <a:spLocks noChangeArrowheads="1"/>
          </p:cNvSpPr>
          <p:nvPr userDrawn="1"/>
        </p:nvSpPr>
        <p:spPr bwMode="gray">
          <a:xfrm>
            <a:off x="4040249" y="356523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0cm</a:t>
            </a:r>
          </a:p>
        </p:txBody>
      </p:sp>
      <p:sp>
        <p:nvSpPr>
          <p:cNvPr id="44" name="AutoShape 33"/>
          <p:cNvSpPr>
            <a:spLocks noChangeArrowheads="1"/>
          </p:cNvSpPr>
          <p:nvPr userDrawn="1"/>
        </p:nvSpPr>
        <p:spPr bwMode="gray">
          <a:xfrm>
            <a:off x="5469330" y="356523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5" name="AutoShape 33"/>
          <p:cNvSpPr>
            <a:spLocks noChangeArrowheads="1"/>
          </p:cNvSpPr>
          <p:nvPr userDrawn="1"/>
        </p:nvSpPr>
        <p:spPr bwMode="gray">
          <a:xfrm>
            <a:off x="7862212" y="356523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11.50cm</a:t>
            </a:r>
          </a:p>
        </p:txBody>
      </p:sp>
      <p:sp>
        <p:nvSpPr>
          <p:cNvPr id="46" name="AutoShape 33"/>
          <p:cNvSpPr>
            <a:spLocks noChangeArrowheads="1"/>
          </p:cNvSpPr>
          <p:nvPr userDrawn="1"/>
        </p:nvSpPr>
        <p:spPr bwMode="gray">
          <a:xfrm>
            <a:off x="4605234" y="482537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8" name="タイトル 1"/>
          <p:cNvSpPr>
            <a:spLocks noGrp="1"/>
          </p:cNvSpPr>
          <p:nvPr>
            <p:ph type="title"/>
          </p:nvPr>
        </p:nvSpPr>
        <p:spPr bwMode="white">
          <a:xfrm>
            <a:off x="251520" y="152636"/>
            <a:ext cx="8640960" cy="3960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300659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F93A-AE20-41E3-85C8-41234D465D1C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C2A7-A4EA-411B-9F42-24987D276B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13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01C96-3CFF-4EE2-B0B4-EB494AEC0806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D3CD5-93B2-4E55-9646-D33BA16173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586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EC552-492B-4156-909B-3FF029129AA8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91351-7C14-47A9-8E5D-87CA8EB3BA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952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45C2E-4275-40F9-9E30-E6095137C92B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09A2-9DBF-47C8-B403-B20101CED6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465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5D28F-0EF9-4EE8-987F-6837CF63801A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70CD5-BDBF-4F70-8AB5-7BA38A2F03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237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774F6-25B5-4F3A-B3B6-DDE94A6DEF84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D7FC3-656A-497A-8826-BD3C849568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231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5AED2B2-A0D0-4B03-839B-4E1D56858317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F5C93A-253C-4627-B9B3-EE7805AF49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051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EE086F5-7641-4C1E-98DE-A6800FF24B2A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EB505CA-82FE-4F47-97B1-956D7F5591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51520" y="152636"/>
            <a:ext cx="864096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2035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p:hf hdr="0" ftr="0" dt="0"/>
  <p:txStyles>
    <p:titleStyle>
      <a:lvl1pPr algn="l" defTabSz="844083" rtl="0" eaLnBrk="1" latinLnBrk="0" hangingPunct="1">
        <a:spcBef>
          <a:spcPct val="0"/>
        </a:spcBef>
        <a:buNone/>
        <a:defRPr kumimoji="1" sz="2031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16531" indent="-31653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spcBef>
          <a:spcPct val="20000"/>
        </a:spcBef>
        <a:buFont typeface="Arial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066732"/>
              </p:ext>
            </p:extLst>
          </p:nvPr>
        </p:nvGraphicFramePr>
        <p:xfrm>
          <a:off x="405710" y="764951"/>
          <a:ext cx="8348917" cy="578872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32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5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9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5847">
                  <a:extLst>
                    <a:ext uri="{9D8B030D-6E8A-4147-A177-3AD203B41FA5}">
                      <a16:colId xmlns:a16="http://schemas.microsoft.com/office/drawing/2014/main" val="2214658573"/>
                    </a:ext>
                  </a:extLst>
                </a:gridCol>
                <a:gridCol w="1856214">
                  <a:extLst>
                    <a:ext uri="{9D8B030D-6E8A-4147-A177-3AD203B41FA5}">
                      <a16:colId xmlns:a16="http://schemas.microsoft.com/office/drawing/2014/main" val="1930370519"/>
                    </a:ext>
                  </a:extLst>
                </a:gridCol>
              </a:tblGrid>
              <a:tr h="396245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子ども家庭審議会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計画策定専門部会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府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市町村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468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R6  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　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４月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５月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６月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７月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８月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９月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11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12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審議会①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４月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18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〇委員長・副委員長互選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〇運営要綱決定（部会設置）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〇子ども計画骨子（案）説明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審議会②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《12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12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〇子ども計画（素案）審議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部会①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７月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〇部会長互選・職務代理者指名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〇子ども計画骨子（案）説明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</a:t>
                      </a:r>
                      <a:r>
                        <a:rPr kumimoji="1" lang="ja-JP" altLang="en-US" sz="900" spc="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〇</a:t>
                      </a:r>
                      <a:r>
                        <a:rPr kumimoji="1" lang="ja-JP" altLang="en-US" sz="900" spc="0" baseline="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子ども計画（素案）　審議</a:t>
                      </a:r>
                      <a:endParaRPr kumimoji="1" lang="en-US" altLang="ja-JP" sz="900" spc="0" baseline="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部会②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８月５日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</a:t>
                      </a:r>
                      <a:r>
                        <a:rPr kumimoji="1" lang="ja-JP" altLang="en-US" sz="900" spc="0" baseline="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市町村ニーズ調査結果（概要）説明</a:t>
                      </a:r>
                      <a:endParaRPr kumimoji="1" lang="en-US" altLang="ja-JP" sz="900" spc="0" baseline="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spc="0" baseline="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〇子ども計画（素案）審議　他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部会③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《11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月７日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○市町村量の見込み等とりまとめ結果説明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〇子ども計画（素案）審議　他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府ニーズ調査結果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　まとめ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《5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月中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</a:t>
                      </a: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市町村ニーズ調査結果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まとめ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７月中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子ども・若者委員ヒアリング（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2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日）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市町村量の見込み等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とりまとめ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《10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月下旬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子ども・若者アンケート（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月）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市町村ニーズ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調査結果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とりまとめ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《5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月末→７月中</a:t>
                      </a: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779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R7</a:t>
                      </a: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１月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２月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３月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審議会③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２月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14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〇パブコメ意見報告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〇子ども計画（案）審議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部会④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１月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23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〇パブコメ意見整理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〇子ども計画（案）審議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1410137" y="4478984"/>
            <a:ext cx="5056218" cy="5649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パブリックコメント（</a:t>
            </a:r>
            <a:r>
              <a:rPr lang="en-US" altLang="ja-JP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12</a:t>
            </a: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18</a:t>
            </a: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日～</a:t>
            </a:r>
            <a:r>
              <a:rPr lang="en-US" altLang="ja-JP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16</a:t>
            </a:r>
            <a:r>
              <a:rPr lang="ja-JP" altLang="en-US" sz="1015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日）</a:t>
            </a:r>
            <a:endParaRPr lang="en-US" altLang="ja-JP" sz="1015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「子ども計画（素案）」・「子ども計画（やさしい版）」（素案）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415191" y="6124887"/>
            <a:ext cx="5051165" cy="3655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大阪府子ども計画策定（３月末）</a:t>
            </a:r>
          </a:p>
        </p:txBody>
      </p:sp>
      <p:sp>
        <p:nvSpPr>
          <p:cNvPr id="2" name="大かっこ 1">
            <a:extLst>
              <a:ext uri="{FF2B5EF4-FFF2-40B4-BE49-F238E27FC236}">
                <a16:creationId xmlns:a16="http://schemas.microsoft.com/office/drawing/2014/main" id="{DD3A44C7-92C0-4D2B-97F3-699A8E99FA25}"/>
              </a:ext>
            </a:extLst>
          </p:cNvPr>
          <p:cNvSpPr/>
          <p:nvPr/>
        </p:nvSpPr>
        <p:spPr>
          <a:xfrm>
            <a:off x="1086069" y="1712181"/>
            <a:ext cx="1595077" cy="392479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大かっこ 12">
            <a:extLst>
              <a:ext uri="{FF2B5EF4-FFF2-40B4-BE49-F238E27FC236}">
                <a16:creationId xmlns:a16="http://schemas.microsoft.com/office/drawing/2014/main" id="{941A3C7A-2261-4810-90B8-29DE4903886D}"/>
              </a:ext>
            </a:extLst>
          </p:cNvPr>
          <p:cNvSpPr/>
          <p:nvPr/>
        </p:nvSpPr>
        <p:spPr>
          <a:xfrm>
            <a:off x="3176465" y="2211533"/>
            <a:ext cx="2259692" cy="352053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大かっこ 13">
            <a:extLst>
              <a:ext uri="{FF2B5EF4-FFF2-40B4-BE49-F238E27FC236}">
                <a16:creationId xmlns:a16="http://schemas.microsoft.com/office/drawing/2014/main" id="{A420152D-8C78-4C63-9DC3-601D574DE413}"/>
              </a:ext>
            </a:extLst>
          </p:cNvPr>
          <p:cNvSpPr/>
          <p:nvPr/>
        </p:nvSpPr>
        <p:spPr>
          <a:xfrm>
            <a:off x="1074400" y="5552047"/>
            <a:ext cx="1549717" cy="280250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" name="大かっこ 14">
            <a:extLst>
              <a:ext uri="{FF2B5EF4-FFF2-40B4-BE49-F238E27FC236}">
                <a16:creationId xmlns:a16="http://schemas.microsoft.com/office/drawing/2014/main" id="{0AAF9889-2B40-4FA3-BE8D-E28693C4EE73}"/>
              </a:ext>
            </a:extLst>
          </p:cNvPr>
          <p:cNvSpPr/>
          <p:nvPr/>
        </p:nvSpPr>
        <p:spPr>
          <a:xfrm>
            <a:off x="3165423" y="5383305"/>
            <a:ext cx="1549717" cy="276415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大かっこ 15">
            <a:extLst>
              <a:ext uri="{FF2B5EF4-FFF2-40B4-BE49-F238E27FC236}">
                <a16:creationId xmlns:a16="http://schemas.microsoft.com/office/drawing/2014/main" id="{0B82BC73-7FFB-491C-87B8-3CA932D38DFB}"/>
              </a:ext>
            </a:extLst>
          </p:cNvPr>
          <p:cNvSpPr/>
          <p:nvPr/>
        </p:nvSpPr>
        <p:spPr>
          <a:xfrm>
            <a:off x="1083504" y="3918858"/>
            <a:ext cx="1595077" cy="12246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" name="大かっこ 16">
            <a:extLst>
              <a:ext uri="{FF2B5EF4-FFF2-40B4-BE49-F238E27FC236}">
                <a16:creationId xmlns:a16="http://schemas.microsoft.com/office/drawing/2014/main" id="{623C74CF-6CAB-4FBD-A9B2-A3F510174611}"/>
              </a:ext>
            </a:extLst>
          </p:cNvPr>
          <p:cNvSpPr/>
          <p:nvPr/>
        </p:nvSpPr>
        <p:spPr>
          <a:xfrm>
            <a:off x="3165422" y="2778666"/>
            <a:ext cx="2259692" cy="184970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大かっこ 17">
            <a:extLst>
              <a:ext uri="{FF2B5EF4-FFF2-40B4-BE49-F238E27FC236}">
                <a16:creationId xmlns:a16="http://schemas.microsoft.com/office/drawing/2014/main" id="{008D80A5-90A2-4DA0-81BF-808F6D681790}"/>
              </a:ext>
            </a:extLst>
          </p:cNvPr>
          <p:cNvSpPr/>
          <p:nvPr/>
        </p:nvSpPr>
        <p:spPr>
          <a:xfrm>
            <a:off x="3165423" y="3616779"/>
            <a:ext cx="2259692" cy="244928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ADC260DA-60B3-445F-B018-1A67260168A7}"/>
              </a:ext>
            </a:extLst>
          </p:cNvPr>
          <p:cNvCxnSpPr>
            <a:cxnSpLocks/>
          </p:cNvCxnSpPr>
          <p:nvPr/>
        </p:nvCxnSpPr>
        <p:spPr>
          <a:xfrm>
            <a:off x="2816113" y="1947968"/>
            <a:ext cx="279478" cy="20421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8FBDEABC-4726-426B-A37E-40AA21023ED8}"/>
              </a:ext>
            </a:extLst>
          </p:cNvPr>
          <p:cNvCxnSpPr>
            <a:cxnSpLocks/>
          </p:cNvCxnSpPr>
          <p:nvPr/>
        </p:nvCxnSpPr>
        <p:spPr>
          <a:xfrm>
            <a:off x="3940616" y="2996080"/>
            <a:ext cx="0" cy="45465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BA425DE5-D155-4913-9DFA-FCC10A67FE05}"/>
              </a:ext>
            </a:extLst>
          </p:cNvPr>
          <p:cNvCxnSpPr>
            <a:cxnSpLocks/>
          </p:cNvCxnSpPr>
          <p:nvPr/>
        </p:nvCxnSpPr>
        <p:spPr>
          <a:xfrm flipH="1">
            <a:off x="5258095" y="1921157"/>
            <a:ext cx="387344" cy="31233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66F8C76F-6D8A-4962-A2D9-64B4FAE8612B}"/>
              </a:ext>
            </a:extLst>
          </p:cNvPr>
          <p:cNvCxnSpPr>
            <a:cxnSpLocks/>
          </p:cNvCxnSpPr>
          <p:nvPr/>
        </p:nvCxnSpPr>
        <p:spPr>
          <a:xfrm flipH="1">
            <a:off x="2804436" y="3755468"/>
            <a:ext cx="311528" cy="19283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53E33443-724D-41A5-96C2-F707B5359891}"/>
              </a:ext>
            </a:extLst>
          </p:cNvPr>
          <p:cNvCxnSpPr>
            <a:cxnSpLocks/>
          </p:cNvCxnSpPr>
          <p:nvPr/>
        </p:nvCxnSpPr>
        <p:spPr>
          <a:xfrm>
            <a:off x="1946478" y="4092399"/>
            <a:ext cx="0" cy="36553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6EDA2FE5-368E-4B80-8362-95373764AE7B}"/>
              </a:ext>
            </a:extLst>
          </p:cNvPr>
          <p:cNvCxnSpPr>
            <a:cxnSpLocks/>
          </p:cNvCxnSpPr>
          <p:nvPr/>
        </p:nvCxnSpPr>
        <p:spPr>
          <a:xfrm>
            <a:off x="3858021" y="5074117"/>
            <a:ext cx="0" cy="19940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1EFE8B9B-5051-49E0-A4C9-DFCD7D3F4128}"/>
              </a:ext>
            </a:extLst>
          </p:cNvPr>
          <p:cNvCxnSpPr>
            <a:cxnSpLocks/>
          </p:cNvCxnSpPr>
          <p:nvPr/>
        </p:nvCxnSpPr>
        <p:spPr>
          <a:xfrm flipH="1">
            <a:off x="2245588" y="5311382"/>
            <a:ext cx="845581" cy="18024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81612F8-729F-4F56-B9E2-E55EDB43843E}"/>
              </a:ext>
            </a:extLst>
          </p:cNvPr>
          <p:cNvSpPr/>
          <p:nvPr/>
        </p:nvSpPr>
        <p:spPr>
          <a:xfrm>
            <a:off x="5569034" y="1222119"/>
            <a:ext cx="1282050" cy="3951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府ニーズ調査実施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</a:t>
            </a:r>
            <a:r>
              <a:rPr lang="ja-JP" altLang="en-US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２月中旬～</a:t>
            </a:r>
            <a:r>
              <a:rPr lang="en-US" altLang="ja-JP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3</a:t>
            </a:r>
            <a:r>
              <a:rPr lang="ja-JP" altLang="en-US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月末</a:t>
            </a:r>
            <a:r>
              <a:rPr lang="en-US" altLang="ja-JP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83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9ABAB03-322D-4145-9670-15AA6073289F}"/>
              </a:ext>
            </a:extLst>
          </p:cNvPr>
          <p:cNvSpPr/>
          <p:nvPr/>
        </p:nvSpPr>
        <p:spPr>
          <a:xfrm>
            <a:off x="6957062" y="1210694"/>
            <a:ext cx="1768393" cy="3951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市町村ニーズ調査実施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《4</a:t>
            </a: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月中旬～</a:t>
            </a: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月中旬</a:t>
            </a: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782FFCA9-6595-49FC-8B14-C611615EB1C5}"/>
              </a:ext>
            </a:extLst>
          </p:cNvPr>
          <p:cNvSpPr/>
          <p:nvPr/>
        </p:nvSpPr>
        <p:spPr>
          <a:xfrm>
            <a:off x="6957062" y="2569443"/>
            <a:ext cx="1768393" cy="45447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市町村子ども・子育て支援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事業計画策定開始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《8</a:t>
            </a: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月下旬</a:t>
            </a: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FE7F1C8-8D88-46CC-AFC3-811BEC3BA0B6}"/>
              </a:ext>
            </a:extLst>
          </p:cNvPr>
          <p:cNvSpPr/>
          <p:nvPr/>
        </p:nvSpPr>
        <p:spPr>
          <a:xfrm>
            <a:off x="6957062" y="3395377"/>
            <a:ext cx="1768393" cy="45447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市町村子ども・子育て支援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事業計画（素案）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《11</a:t>
            </a: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月中旬</a:t>
            </a: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4CFA3CE4-00B7-460C-A8CB-81A1D80A92EA}"/>
              </a:ext>
            </a:extLst>
          </p:cNvPr>
          <p:cNvCxnSpPr>
            <a:cxnSpLocks/>
          </p:cNvCxnSpPr>
          <p:nvPr/>
        </p:nvCxnSpPr>
        <p:spPr>
          <a:xfrm>
            <a:off x="7363695" y="2173239"/>
            <a:ext cx="199407" cy="3962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51F3430B-9537-4E41-8A68-160B3926CB7B}"/>
              </a:ext>
            </a:extLst>
          </p:cNvPr>
          <p:cNvCxnSpPr>
            <a:cxnSpLocks/>
          </p:cNvCxnSpPr>
          <p:nvPr/>
        </p:nvCxnSpPr>
        <p:spPr>
          <a:xfrm>
            <a:off x="7827169" y="3074048"/>
            <a:ext cx="0" cy="29872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3CFD584D-63DD-457D-AC88-A79971654F5B}"/>
              </a:ext>
            </a:extLst>
          </p:cNvPr>
          <p:cNvSpPr/>
          <p:nvPr/>
        </p:nvSpPr>
        <p:spPr>
          <a:xfrm>
            <a:off x="6957061" y="6024985"/>
            <a:ext cx="1775777" cy="45447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市町村子ども・子育て支援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事業計画策定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《3</a:t>
            </a: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月末</a:t>
            </a: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3C78D8A5-638A-4594-8903-780120CFA980}"/>
              </a:ext>
            </a:extLst>
          </p:cNvPr>
          <p:cNvCxnSpPr>
            <a:cxnSpLocks/>
          </p:cNvCxnSpPr>
          <p:nvPr/>
        </p:nvCxnSpPr>
        <p:spPr>
          <a:xfrm flipH="1">
            <a:off x="7827945" y="3951959"/>
            <a:ext cx="6762" cy="20206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22F4BAA4-F13A-49C2-BE20-CA2CF54F07F7}"/>
              </a:ext>
            </a:extLst>
          </p:cNvPr>
          <p:cNvSpPr/>
          <p:nvPr/>
        </p:nvSpPr>
        <p:spPr>
          <a:xfrm>
            <a:off x="7688121" y="1781378"/>
            <a:ext cx="1201473" cy="491340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量の見込み・</a:t>
            </a:r>
            <a:endParaRPr lang="en-US" altLang="ja-JP" sz="83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確保方策実施・</a:t>
            </a:r>
            <a:endParaRPr lang="en-US" altLang="ja-JP" sz="83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とりまとめ</a:t>
            </a:r>
            <a:endParaRPr lang="en-US" altLang="ja-JP" sz="83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738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《8</a:t>
            </a:r>
            <a:r>
              <a:rPr lang="ja-JP" altLang="en-US" sz="738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月中</a:t>
            </a:r>
            <a:r>
              <a:rPr lang="en-US" altLang="ja-JP" sz="738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738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5F3CBC44-76C3-4F75-ABB1-17A7224461B7}"/>
              </a:ext>
            </a:extLst>
          </p:cNvPr>
          <p:cNvCxnSpPr>
            <a:cxnSpLocks/>
          </p:cNvCxnSpPr>
          <p:nvPr/>
        </p:nvCxnSpPr>
        <p:spPr>
          <a:xfrm flipH="1">
            <a:off x="8094854" y="2295327"/>
            <a:ext cx="194003" cy="27411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C2FE829F-306D-4E1A-B811-9E07708BB191}"/>
              </a:ext>
            </a:extLst>
          </p:cNvPr>
          <p:cNvCxnSpPr>
            <a:cxnSpLocks/>
          </p:cNvCxnSpPr>
          <p:nvPr/>
        </p:nvCxnSpPr>
        <p:spPr>
          <a:xfrm flipH="1">
            <a:off x="5365648" y="2481005"/>
            <a:ext cx="310222" cy="41607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EC7EF3D8-194B-4A84-A462-5E8E3F7B8973}"/>
              </a:ext>
            </a:extLst>
          </p:cNvPr>
          <p:cNvCxnSpPr>
            <a:cxnSpLocks/>
          </p:cNvCxnSpPr>
          <p:nvPr/>
        </p:nvCxnSpPr>
        <p:spPr>
          <a:xfrm flipH="1">
            <a:off x="5218271" y="3250479"/>
            <a:ext cx="330921" cy="28289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タイトル 6">
            <a:extLst>
              <a:ext uri="{FF2B5EF4-FFF2-40B4-BE49-F238E27FC236}">
                <a16:creationId xmlns:a16="http://schemas.microsoft.com/office/drawing/2014/main" id="{47F84E63-B1D7-44E6-BC71-319889FE4A9E}"/>
              </a:ext>
            </a:extLst>
          </p:cNvPr>
          <p:cNvSpPr txBox="1">
            <a:spLocks/>
          </p:cNvSpPr>
          <p:nvPr/>
        </p:nvSpPr>
        <p:spPr bwMode="white">
          <a:xfrm>
            <a:off x="34620" y="144338"/>
            <a:ext cx="936104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200" kern="12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大阪府子ども計画策定スケジュール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20A06EE-49C9-4E88-8117-45E77689FF44}"/>
              </a:ext>
            </a:extLst>
          </p:cNvPr>
          <p:cNvSpPr/>
          <p:nvPr/>
        </p:nvSpPr>
        <p:spPr>
          <a:xfrm>
            <a:off x="7688121" y="120191"/>
            <a:ext cx="1332000" cy="36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参考資料１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owerPoint Design">
  <a:themeElements>
    <a:clrScheme name="PowerPoint Design">
      <a:dk1>
        <a:srgbClr val="4D4D4D"/>
      </a:dk1>
      <a:lt1>
        <a:srgbClr val="FFFFFF"/>
      </a:lt1>
      <a:dk2>
        <a:srgbClr val="0071BC"/>
      </a:dk2>
      <a:lt2>
        <a:srgbClr val="EAEAEA"/>
      </a:lt2>
      <a:accent1>
        <a:srgbClr val="E2F1FA"/>
      </a:accent1>
      <a:accent2>
        <a:srgbClr val="FF5050"/>
      </a:accent2>
      <a:accent3>
        <a:srgbClr val="FFE5E5"/>
      </a:accent3>
      <a:accent4>
        <a:srgbClr val="E4007F"/>
      </a:accent4>
      <a:accent5>
        <a:srgbClr val="FFFF00"/>
      </a:accent5>
      <a:accent6>
        <a:srgbClr val="000000"/>
      </a:accent6>
      <a:hlink>
        <a:srgbClr val="00A0E9"/>
      </a:hlink>
      <a:folHlink>
        <a:srgbClr val="0071BC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2176</TotalTime>
  <Words>407</Words>
  <Application>Microsoft Office PowerPoint</Application>
  <PresentationFormat>画面に合わせる (4:3)</PresentationFormat>
  <Paragraphs>124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ＭＳ Ｐ明朝</vt:lpstr>
      <vt:lpstr>メイリオ</vt:lpstr>
      <vt:lpstr>Arial</vt:lpstr>
      <vt:lpstr>Calibri</vt:lpstr>
      <vt:lpstr>Wingdings</vt:lpstr>
      <vt:lpstr>Office テーマ</vt:lpstr>
      <vt:lpstr>デザインの設定</vt:lpstr>
      <vt:lpstr>PowerPoint Design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2024-11-05T09:15:37Z</cp:lastPrinted>
  <dcterms:created xsi:type="dcterms:W3CDTF">2013-07-01T07:38:56Z</dcterms:created>
  <dcterms:modified xsi:type="dcterms:W3CDTF">2024-12-12T01:43:51Z</dcterms:modified>
</cp:coreProperties>
</file>