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Lst>
  <p:notesMasterIdLst>
    <p:notesMasterId r:id="rId6"/>
  </p:notesMasterIdLst>
  <p:sldIdLst>
    <p:sldId id="357" r:id="rId2"/>
    <p:sldId id="368" r:id="rId3"/>
    <p:sldId id="452" r:id="rId4"/>
    <p:sldId id="451" r:id="rId5"/>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837" autoAdjust="0"/>
    <p:restoredTop sz="94660"/>
  </p:normalViewPr>
  <p:slideViewPr>
    <p:cSldViewPr>
      <p:cViewPr varScale="1">
        <p:scale>
          <a:sx n="87" d="100"/>
          <a:sy n="87" d="100"/>
        </p:scale>
        <p:origin x="1613" y="6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D60FDEE0-0B00-4F41-8769-862785B2AB3B}" type="datetimeFigureOut">
              <a:rPr kumimoji="1" lang="ja-JP" altLang="en-US" smtClean="0"/>
              <a:t>2025/2/27</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C64C1B57-AB7E-476C-A348-E749B0F93A91}" type="slidenum">
              <a:rPr kumimoji="1" lang="ja-JP" altLang="en-US" smtClean="0"/>
              <a:t>‹#›</a:t>
            </a:fld>
            <a:endParaRPr kumimoji="1" lang="ja-JP" altLang="en-US"/>
          </a:p>
        </p:txBody>
      </p:sp>
    </p:spTree>
    <p:extLst>
      <p:ext uri="{BB962C8B-B14F-4D97-AF65-F5344CB8AC3E}">
        <p14:creationId xmlns:p14="http://schemas.microsoft.com/office/powerpoint/2010/main" val="302085292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C64C1B57-AB7E-476C-A348-E749B0F93A91}" type="slidenum">
              <a:rPr kumimoji="1" lang="ja-JP" altLang="en-US" smtClean="0"/>
              <a:t>4</a:t>
            </a:fld>
            <a:endParaRPr kumimoji="1" lang="ja-JP" altLang="en-US"/>
          </a:p>
        </p:txBody>
      </p:sp>
    </p:spTree>
    <p:extLst>
      <p:ext uri="{BB962C8B-B14F-4D97-AF65-F5344CB8AC3E}">
        <p14:creationId xmlns:p14="http://schemas.microsoft.com/office/powerpoint/2010/main" val="42182167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9F673179-E61C-4676-ADD7-71D3D51D737D}" type="datetime1">
              <a:rPr kumimoji="1" lang="ja-JP" altLang="en-US" smtClean="0"/>
              <a:t>2025/2/27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3BED8B25-4513-4F08-AA3B-72D564593ED8}" type="datetime1">
              <a:rPr kumimoji="1" lang="ja-JP" altLang="en-US" smtClean="0"/>
              <a:t>2025/2/27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B4054BD8-5215-471D-852A-FB924059AE5B}" type="datetime1">
              <a:rPr kumimoji="1" lang="ja-JP" altLang="en-US" smtClean="0"/>
              <a:t>2025/2/27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D00F2A98-5DDB-4C48-B2F4-C6C0E77B150E}" type="datetime1">
              <a:rPr kumimoji="1" lang="ja-JP" altLang="en-US" smtClean="0"/>
              <a:t>2025/2/27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3FB6C09C-199B-4206-8D6F-B0C003EA69B7}" type="datetime1">
              <a:rPr kumimoji="1" lang="ja-JP" altLang="en-US" smtClean="0"/>
              <a:t>2025/2/27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98F73431-2437-4780-B6C6-58A8DBBC18E2}" type="datetime1">
              <a:rPr kumimoji="1" lang="ja-JP" altLang="en-US" smtClean="0"/>
              <a:t>2025/2/27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B73F3102-4431-4DF3-8642-463EE39930CC}" type="datetime1">
              <a:rPr kumimoji="1" lang="ja-JP" altLang="en-US" smtClean="0"/>
              <a:t>2025/2/27</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DE66D404-04CD-45B0-893F-226F43780322}" type="datetime1">
              <a:rPr kumimoji="1" lang="ja-JP" altLang="en-US" smtClean="0"/>
              <a:t>2025/2/27</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3C1304BC-ACAB-4A46-9407-2CEA891EB6BC}" type="datetime1">
              <a:rPr kumimoji="1" lang="ja-JP" altLang="en-US" smtClean="0"/>
              <a:t>2025/2/27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C6DC90E4-7704-4EC1-A533-2845929DB186}" type="datetime1">
              <a:rPr kumimoji="1" lang="ja-JP" altLang="en-US" smtClean="0"/>
              <a:t>2025/2/27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98794455-D397-4364-947B-7691740763DA}" type="datetime1">
              <a:rPr kumimoji="1" lang="ja-JP" altLang="en-US" smtClean="0"/>
              <a:t>2025/2/27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4A3F57-AAB6-4F4B-B36A-0F0E5FBC351A}" type="datetime1">
              <a:rPr kumimoji="1" lang="ja-JP" altLang="en-US" smtClean="0"/>
              <a:t>2025/2/27</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74904" y="6448251"/>
            <a:ext cx="2133600" cy="365125"/>
          </a:xfrm>
        </p:spPr>
        <p:txBody>
          <a:bodyPr anchor="b" anchorCtr="0"/>
          <a:lstStyle/>
          <a:p>
            <a:fld id="{D2D8002D-B5B0-4BAC-B1F6-782DDCCE6D9C}" type="slidenum">
              <a:rPr kumimoji="1" lang="ja-JP" altLang="en-US" sz="1400" smtClean="0">
                <a:solidFill>
                  <a:schemeClr val="tx1"/>
                </a:solidFill>
                <a:latin typeface="ＭＳ ゴシック" panose="020B0609070205080204" pitchFamily="49" charset="-128"/>
                <a:ea typeface="ＭＳ ゴシック" panose="020B0609070205080204" pitchFamily="49" charset="-128"/>
              </a:rPr>
              <a:t>1</a:t>
            </a:fld>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p:txBody>
      </p:sp>
      <p:cxnSp>
        <p:nvCxnSpPr>
          <p:cNvPr id="5" name="カギ線コネクタ 4"/>
          <p:cNvCxnSpPr/>
          <p:nvPr/>
        </p:nvCxnSpPr>
        <p:spPr>
          <a:xfrm flipV="1">
            <a:off x="143508" y="351844"/>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テキスト ボックス 10">
            <a:extLst>
              <a:ext uri="{FF2B5EF4-FFF2-40B4-BE49-F238E27FC236}">
                <a16:creationId xmlns:a16="http://schemas.microsoft.com/office/drawing/2014/main" id="{9940DA70-9158-442D-A88D-1B0B1B49068D}"/>
              </a:ext>
            </a:extLst>
          </p:cNvPr>
          <p:cNvSpPr txBox="1"/>
          <p:nvPr/>
        </p:nvSpPr>
        <p:spPr>
          <a:xfrm>
            <a:off x="510926" y="1257114"/>
            <a:ext cx="8280920" cy="707886"/>
          </a:xfrm>
          <a:prstGeom prst="rect">
            <a:avLst/>
          </a:prstGeom>
          <a:noFill/>
        </p:spPr>
        <p:txBody>
          <a:bodyPr wrap="square" rtlCol="0">
            <a:spAutoFit/>
          </a:bodyPr>
          <a:lstStyle/>
          <a:p>
            <a:pPr>
              <a:lnSpc>
                <a:spcPts val="1200"/>
              </a:lnSpc>
            </a:pPr>
            <a:r>
              <a:rPr lang="ja-JP" altLang="en-US" sz="1100" dirty="0">
                <a:latin typeface="ＭＳ ゴシック" panose="020B0609070205080204" pitchFamily="49" charset="-128"/>
                <a:ea typeface="ＭＳ ゴシック" panose="020B0609070205080204" pitchFamily="49" charset="-128"/>
              </a:rPr>
              <a:t>　大阪府では、平成</a:t>
            </a:r>
            <a:r>
              <a:rPr lang="en-US" altLang="ja-JP" sz="1100" dirty="0">
                <a:latin typeface="ＭＳ ゴシック" panose="020B0609070205080204" pitchFamily="49" charset="-128"/>
                <a:ea typeface="ＭＳ ゴシック" panose="020B0609070205080204" pitchFamily="49" charset="-128"/>
              </a:rPr>
              <a:t>16</a:t>
            </a:r>
            <a:r>
              <a:rPr lang="ja-JP" altLang="en-US" sz="1100" dirty="0">
                <a:latin typeface="ＭＳ ゴシック" panose="020B0609070205080204" pitchFamily="49" charset="-128"/>
                <a:ea typeface="ＭＳ ゴシック" panose="020B0609070205080204" pitchFamily="49" charset="-128"/>
              </a:rPr>
              <a:t>年３月に「大阪府母子家庭等自立促進計画」を策定し、これまで四次にわたり計画を策定し、ひとり親</a:t>
            </a:r>
            <a:endParaRPr lang="en-US" altLang="ja-JP" sz="1100" dirty="0">
              <a:latin typeface="ＭＳ ゴシック" panose="020B0609070205080204" pitchFamily="49" charset="-128"/>
              <a:ea typeface="ＭＳ ゴシック" panose="020B0609070205080204" pitchFamily="49" charset="-128"/>
            </a:endParaRPr>
          </a:p>
          <a:p>
            <a:pPr>
              <a:lnSpc>
                <a:spcPts val="1200"/>
              </a:lnSpc>
            </a:pPr>
            <a:r>
              <a:rPr lang="ja-JP" altLang="en-US" sz="1100" dirty="0">
                <a:latin typeface="ＭＳ ゴシック" panose="020B0609070205080204" pitchFamily="49" charset="-128"/>
                <a:ea typeface="ＭＳ ゴシック" panose="020B0609070205080204" pitchFamily="49" charset="-128"/>
              </a:rPr>
              <a:t>家庭等の自立支援施策の推進に努めてきました。「第五次大阪府ひとり親家庭等自立促進計画」（以下「第五次計画」という。）は、これまでの計画の理念を踏襲しつつ、取組をさらに強化するとともに、ひとり親家庭等を取り巻く状況を踏まえ、</a:t>
            </a:r>
            <a:endParaRPr lang="en-US" altLang="ja-JP" sz="1100" dirty="0">
              <a:latin typeface="ＭＳ ゴシック" panose="020B0609070205080204" pitchFamily="49" charset="-128"/>
              <a:ea typeface="ＭＳ ゴシック" panose="020B0609070205080204" pitchFamily="49" charset="-128"/>
            </a:endParaRPr>
          </a:p>
          <a:p>
            <a:pPr>
              <a:lnSpc>
                <a:spcPts val="1200"/>
              </a:lnSpc>
            </a:pPr>
            <a:r>
              <a:rPr lang="ja-JP" altLang="en-US" sz="1100" dirty="0">
                <a:latin typeface="ＭＳ ゴシック" panose="020B0609070205080204" pitchFamily="49" charset="-128"/>
                <a:ea typeface="ＭＳ ゴシック" panose="020B0609070205080204" pitchFamily="49" charset="-128"/>
              </a:rPr>
              <a:t>府としての取組を示すことを目的に策定するものです。　</a:t>
            </a:r>
          </a:p>
        </p:txBody>
      </p:sp>
      <p:sp>
        <p:nvSpPr>
          <p:cNvPr id="12" name="テキスト ボックス 11">
            <a:extLst>
              <a:ext uri="{FF2B5EF4-FFF2-40B4-BE49-F238E27FC236}">
                <a16:creationId xmlns:a16="http://schemas.microsoft.com/office/drawing/2014/main" id="{43FC9315-24C0-4A48-8EE7-9D8A33A4EB88}"/>
              </a:ext>
            </a:extLst>
          </p:cNvPr>
          <p:cNvSpPr txBox="1"/>
          <p:nvPr/>
        </p:nvSpPr>
        <p:spPr>
          <a:xfrm>
            <a:off x="200940" y="788456"/>
            <a:ext cx="5317175" cy="338554"/>
          </a:xfrm>
          <a:prstGeom prst="rect">
            <a:avLst/>
          </a:prstGeom>
          <a:noFill/>
        </p:spPr>
        <p:txBody>
          <a:bodyPr wrap="square" rtlCol="0">
            <a:spAutoFit/>
          </a:bodyPr>
          <a:lstStyle/>
          <a:p>
            <a:r>
              <a:rPr kumimoji="1" lang="ja-JP" altLang="en-US" sz="1600" dirty="0">
                <a:solidFill>
                  <a:srgbClr val="002060"/>
                </a:solidFill>
                <a:latin typeface="HG創英角ｺﾞｼｯｸUB" panose="020B0909000000000000" pitchFamily="49" charset="-128"/>
                <a:ea typeface="HG創英角ｺﾞｼｯｸUB" panose="020B0909000000000000" pitchFamily="49" charset="-128"/>
              </a:rPr>
              <a:t>１．計画策定の趣旨</a:t>
            </a:r>
          </a:p>
        </p:txBody>
      </p:sp>
      <p:sp>
        <p:nvSpPr>
          <p:cNvPr id="13" name="テキスト ボックス 12">
            <a:extLst>
              <a:ext uri="{FF2B5EF4-FFF2-40B4-BE49-F238E27FC236}">
                <a16:creationId xmlns:a16="http://schemas.microsoft.com/office/drawing/2014/main" id="{0B10E271-2143-4097-B70C-17A9E15F69B5}"/>
              </a:ext>
            </a:extLst>
          </p:cNvPr>
          <p:cNvSpPr txBox="1"/>
          <p:nvPr/>
        </p:nvSpPr>
        <p:spPr>
          <a:xfrm>
            <a:off x="468120" y="2563744"/>
            <a:ext cx="8280920" cy="246221"/>
          </a:xfrm>
          <a:prstGeom prst="rect">
            <a:avLst/>
          </a:prstGeom>
          <a:noFill/>
        </p:spPr>
        <p:txBody>
          <a:bodyPr wrap="square" rtlCol="0">
            <a:spAutoFit/>
          </a:bodyPr>
          <a:lstStyle/>
          <a:p>
            <a:pPr indent="133350">
              <a:lnSpc>
                <a:spcPts val="1200"/>
              </a:lnSpc>
            </a:pPr>
            <a:r>
              <a:rPr lang="en-US" altLang="ja-JP"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2025</a:t>
            </a:r>
            <a:r>
              <a:rPr lang="ja-JP" altLang="en-US"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a:t>
            </a:r>
            <a:r>
              <a:rPr lang="ja-JP" altLang="ja-JP"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令和７</a:t>
            </a:r>
            <a:r>
              <a:rPr lang="ja-JP" altLang="en-US"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a:t>
            </a:r>
            <a:r>
              <a:rPr lang="ja-JP" altLang="ja-JP"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年度から</a:t>
            </a:r>
            <a:r>
              <a:rPr lang="en-US" altLang="ja-JP"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2029</a:t>
            </a:r>
            <a:r>
              <a:rPr lang="ja-JP" altLang="en-US"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a:t>
            </a:r>
            <a:r>
              <a:rPr lang="ja-JP" altLang="ja-JP"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令和</a:t>
            </a:r>
            <a:r>
              <a:rPr lang="en-US" altLang="ja-JP"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11</a:t>
            </a:r>
            <a:r>
              <a:rPr lang="ja-JP" altLang="en-US"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a:t>
            </a:r>
            <a:r>
              <a:rPr lang="ja-JP" altLang="ja-JP"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年度までの</a:t>
            </a:r>
            <a:r>
              <a:rPr lang="ja-JP" altLang="en-US"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５</a:t>
            </a:r>
            <a:r>
              <a:rPr lang="ja-JP" altLang="ja-JP"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年間</a:t>
            </a:r>
          </a:p>
        </p:txBody>
      </p:sp>
      <p:sp>
        <p:nvSpPr>
          <p:cNvPr id="14" name="テキスト ボックス 13">
            <a:extLst>
              <a:ext uri="{FF2B5EF4-FFF2-40B4-BE49-F238E27FC236}">
                <a16:creationId xmlns:a16="http://schemas.microsoft.com/office/drawing/2014/main" id="{76250B03-B965-4929-BAE3-94C36CC6EED5}"/>
              </a:ext>
            </a:extLst>
          </p:cNvPr>
          <p:cNvSpPr txBox="1"/>
          <p:nvPr/>
        </p:nvSpPr>
        <p:spPr>
          <a:xfrm>
            <a:off x="200939" y="2097651"/>
            <a:ext cx="5317175" cy="338554"/>
          </a:xfrm>
          <a:prstGeom prst="rect">
            <a:avLst/>
          </a:prstGeom>
          <a:noFill/>
        </p:spPr>
        <p:txBody>
          <a:bodyPr wrap="square" rtlCol="0">
            <a:spAutoFit/>
          </a:bodyPr>
          <a:lstStyle/>
          <a:p>
            <a:r>
              <a:rPr kumimoji="1" lang="ja-JP" altLang="en-US" sz="1600" dirty="0">
                <a:solidFill>
                  <a:srgbClr val="002060"/>
                </a:solidFill>
                <a:latin typeface="HGS創英角ｺﾞｼｯｸUB" panose="020B0900000000000000" pitchFamily="50" charset="-128"/>
                <a:ea typeface="HGS創英角ｺﾞｼｯｸUB" panose="020B0900000000000000" pitchFamily="50" charset="-128"/>
              </a:rPr>
              <a:t>２．取組期間</a:t>
            </a:r>
          </a:p>
        </p:txBody>
      </p:sp>
      <p:sp>
        <p:nvSpPr>
          <p:cNvPr id="15" name="テキスト ボックス 14">
            <a:extLst>
              <a:ext uri="{FF2B5EF4-FFF2-40B4-BE49-F238E27FC236}">
                <a16:creationId xmlns:a16="http://schemas.microsoft.com/office/drawing/2014/main" id="{63AAC24A-CE7C-4C38-B603-767D2DF803EC}"/>
              </a:ext>
            </a:extLst>
          </p:cNvPr>
          <p:cNvSpPr txBox="1"/>
          <p:nvPr/>
        </p:nvSpPr>
        <p:spPr>
          <a:xfrm>
            <a:off x="210877" y="2991092"/>
            <a:ext cx="6794714" cy="338554"/>
          </a:xfrm>
          <a:prstGeom prst="rect">
            <a:avLst/>
          </a:prstGeom>
          <a:noFill/>
        </p:spPr>
        <p:txBody>
          <a:bodyPr wrap="square" rtlCol="0">
            <a:spAutoFit/>
          </a:bodyPr>
          <a:lstStyle/>
          <a:p>
            <a:r>
              <a:rPr kumimoji="1" lang="ja-JP" altLang="en-US" sz="1600" dirty="0">
                <a:solidFill>
                  <a:srgbClr val="002060"/>
                </a:solidFill>
                <a:latin typeface="HG創英角ｺﾞｼｯｸUB" panose="020B0909000000000000" pitchFamily="49" charset="-128"/>
                <a:ea typeface="HG創英角ｺﾞｼｯｸUB" panose="020B0909000000000000" pitchFamily="49" charset="-128"/>
              </a:rPr>
              <a:t>３．計画の位置づけ</a:t>
            </a:r>
          </a:p>
        </p:txBody>
      </p:sp>
      <p:sp>
        <p:nvSpPr>
          <p:cNvPr id="18" name="テキスト ボックス 17">
            <a:extLst>
              <a:ext uri="{FF2B5EF4-FFF2-40B4-BE49-F238E27FC236}">
                <a16:creationId xmlns:a16="http://schemas.microsoft.com/office/drawing/2014/main" id="{C9F43CA6-A27C-46ED-985B-E605AE110306}"/>
              </a:ext>
            </a:extLst>
          </p:cNvPr>
          <p:cNvSpPr txBox="1"/>
          <p:nvPr/>
        </p:nvSpPr>
        <p:spPr>
          <a:xfrm>
            <a:off x="510926" y="3448301"/>
            <a:ext cx="8280920" cy="553998"/>
          </a:xfrm>
          <a:prstGeom prst="rect">
            <a:avLst/>
          </a:prstGeom>
          <a:noFill/>
        </p:spPr>
        <p:txBody>
          <a:bodyPr wrap="square" rtlCol="0">
            <a:spAutoFit/>
          </a:bodyPr>
          <a:lstStyle/>
          <a:p>
            <a:pPr>
              <a:lnSpc>
                <a:spcPts val="1200"/>
              </a:lnSpc>
            </a:pPr>
            <a:r>
              <a:rPr lang="ja-JP" altLang="en-US" sz="1100" dirty="0">
                <a:latin typeface="ＭＳ ゴシック" panose="020B0609070205080204" pitchFamily="49" charset="-128"/>
                <a:ea typeface="ＭＳ ゴシック" panose="020B0609070205080204" pitchFamily="49" charset="-128"/>
              </a:rPr>
              <a:t>　母子及び父子並びに寡婦福祉法（以下、「母子父子寡婦福祉法」という。）に定める「母子家庭等及び寡婦の生活の安定と</a:t>
            </a:r>
            <a:endParaRPr lang="en-US" altLang="ja-JP" sz="1100" dirty="0">
              <a:latin typeface="ＭＳ ゴシック" panose="020B0609070205080204" pitchFamily="49" charset="-128"/>
              <a:ea typeface="ＭＳ ゴシック" panose="020B0609070205080204" pitchFamily="49" charset="-128"/>
            </a:endParaRPr>
          </a:p>
          <a:p>
            <a:pPr>
              <a:lnSpc>
                <a:spcPts val="1200"/>
              </a:lnSpc>
            </a:pPr>
            <a:r>
              <a:rPr lang="ja-JP" altLang="en-US" sz="1100" dirty="0">
                <a:latin typeface="ＭＳ ゴシック" panose="020B0609070205080204" pitchFamily="49" charset="-128"/>
                <a:ea typeface="ＭＳ ゴシック" panose="020B0609070205080204" pitchFamily="49" charset="-128"/>
              </a:rPr>
              <a:t>向上のための措置に関する基本的な方針」（令和２年３月</a:t>
            </a:r>
            <a:r>
              <a:rPr lang="en-US" altLang="ja-JP" sz="1100" dirty="0">
                <a:latin typeface="ＭＳ ゴシック" panose="020B0609070205080204" pitchFamily="49" charset="-128"/>
                <a:ea typeface="ＭＳ ゴシック" panose="020B0609070205080204" pitchFamily="49" charset="-128"/>
              </a:rPr>
              <a:t>23</a:t>
            </a:r>
            <a:r>
              <a:rPr lang="ja-JP" altLang="en-US" sz="1100" dirty="0">
                <a:latin typeface="ＭＳ ゴシック" panose="020B0609070205080204" pitchFamily="49" charset="-128"/>
                <a:ea typeface="ＭＳ ゴシック" panose="020B0609070205080204" pitchFamily="49" charset="-128"/>
              </a:rPr>
              <a:t>日厚生労働省告示第</a:t>
            </a:r>
            <a:r>
              <a:rPr lang="en-US" altLang="ja-JP" sz="1100" dirty="0">
                <a:latin typeface="ＭＳ ゴシック" panose="020B0609070205080204" pitchFamily="49" charset="-128"/>
                <a:ea typeface="ＭＳ ゴシック" panose="020B0609070205080204" pitchFamily="49" charset="-128"/>
              </a:rPr>
              <a:t>78</a:t>
            </a:r>
            <a:r>
              <a:rPr lang="ja-JP" altLang="en-US" sz="1100" dirty="0">
                <a:latin typeface="ＭＳ ゴシック" panose="020B0609070205080204" pitchFamily="49" charset="-128"/>
                <a:ea typeface="ＭＳ ゴシック" panose="020B0609070205080204" pitchFamily="49" charset="-128"/>
              </a:rPr>
              <a:t>号）（以下、「国の基本方針」という。）を踏まえ策定するもの。</a:t>
            </a:r>
          </a:p>
        </p:txBody>
      </p:sp>
      <p:sp>
        <p:nvSpPr>
          <p:cNvPr id="19" name="テキスト ボックス 18">
            <a:extLst>
              <a:ext uri="{FF2B5EF4-FFF2-40B4-BE49-F238E27FC236}">
                <a16:creationId xmlns:a16="http://schemas.microsoft.com/office/drawing/2014/main" id="{4C4B49BC-8860-41D9-890F-E5394C0217FD}"/>
              </a:ext>
            </a:extLst>
          </p:cNvPr>
          <p:cNvSpPr txBox="1"/>
          <p:nvPr/>
        </p:nvSpPr>
        <p:spPr>
          <a:xfrm>
            <a:off x="223047" y="4181521"/>
            <a:ext cx="5317175" cy="338554"/>
          </a:xfrm>
          <a:prstGeom prst="rect">
            <a:avLst/>
          </a:prstGeom>
          <a:noFill/>
        </p:spPr>
        <p:txBody>
          <a:bodyPr wrap="square" rtlCol="0">
            <a:spAutoFit/>
          </a:bodyPr>
          <a:lstStyle/>
          <a:p>
            <a:r>
              <a:rPr kumimoji="1" lang="ja-JP" altLang="en-US" sz="1600" dirty="0">
                <a:solidFill>
                  <a:srgbClr val="002060"/>
                </a:solidFill>
                <a:latin typeface="HGS創英角ｺﾞｼｯｸUB" panose="020B0900000000000000" pitchFamily="50" charset="-128"/>
                <a:ea typeface="HGS創英角ｺﾞｼｯｸUB" panose="020B0900000000000000" pitchFamily="50" charset="-128"/>
              </a:rPr>
              <a:t>４．第五次計画の推進</a:t>
            </a:r>
          </a:p>
        </p:txBody>
      </p:sp>
      <p:sp>
        <p:nvSpPr>
          <p:cNvPr id="24" name="テキスト ボックス 23">
            <a:extLst>
              <a:ext uri="{FF2B5EF4-FFF2-40B4-BE49-F238E27FC236}">
                <a16:creationId xmlns:a16="http://schemas.microsoft.com/office/drawing/2014/main" id="{10E02E53-D1C9-4786-A7EB-DE02F2A3EB24}"/>
              </a:ext>
            </a:extLst>
          </p:cNvPr>
          <p:cNvSpPr txBox="1"/>
          <p:nvPr/>
        </p:nvSpPr>
        <p:spPr>
          <a:xfrm>
            <a:off x="229943" y="5203440"/>
            <a:ext cx="5317175" cy="338554"/>
          </a:xfrm>
          <a:prstGeom prst="rect">
            <a:avLst/>
          </a:prstGeom>
          <a:noFill/>
        </p:spPr>
        <p:txBody>
          <a:bodyPr wrap="square" rtlCol="0">
            <a:spAutoFit/>
          </a:bodyPr>
          <a:lstStyle/>
          <a:p>
            <a:r>
              <a:rPr lang="ja-JP" altLang="en-US" sz="1600" dirty="0">
                <a:solidFill>
                  <a:srgbClr val="002060"/>
                </a:solidFill>
                <a:latin typeface="HGS創英角ｺﾞｼｯｸUB" panose="020B0900000000000000" pitchFamily="50" charset="-128"/>
                <a:ea typeface="HGS創英角ｺﾞｼｯｸUB" panose="020B0900000000000000" pitchFamily="50" charset="-128"/>
              </a:rPr>
              <a:t>５．第五次計画の基本理念</a:t>
            </a:r>
            <a:endParaRPr kumimoji="1" lang="ja-JP" altLang="en-US" sz="1600" dirty="0">
              <a:solidFill>
                <a:srgbClr val="002060"/>
              </a:solidFill>
              <a:latin typeface="HGS創英角ｺﾞｼｯｸUB" panose="020B0900000000000000" pitchFamily="50" charset="-128"/>
              <a:ea typeface="HGS創英角ｺﾞｼｯｸUB" panose="020B0900000000000000" pitchFamily="50" charset="-128"/>
            </a:endParaRPr>
          </a:p>
        </p:txBody>
      </p:sp>
      <p:sp>
        <p:nvSpPr>
          <p:cNvPr id="25" name="テキスト ボックス 24">
            <a:extLst>
              <a:ext uri="{FF2B5EF4-FFF2-40B4-BE49-F238E27FC236}">
                <a16:creationId xmlns:a16="http://schemas.microsoft.com/office/drawing/2014/main" id="{6D12D1F5-BC55-4421-9866-243ABB81683F}"/>
              </a:ext>
            </a:extLst>
          </p:cNvPr>
          <p:cNvSpPr txBox="1"/>
          <p:nvPr/>
        </p:nvSpPr>
        <p:spPr>
          <a:xfrm>
            <a:off x="440559" y="4570617"/>
            <a:ext cx="8280920" cy="400110"/>
          </a:xfrm>
          <a:prstGeom prst="rect">
            <a:avLst/>
          </a:prstGeom>
          <a:noFill/>
        </p:spPr>
        <p:txBody>
          <a:bodyPr wrap="square" rtlCol="0">
            <a:spAutoFit/>
          </a:bodyPr>
          <a:lstStyle/>
          <a:p>
            <a:pPr>
              <a:lnSpc>
                <a:spcPts val="1200"/>
              </a:lnSpc>
            </a:pPr>
            <a:r>
              <a:rPr lang="ja-JP" altLang="en-US"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　</a:t>
            </a:r>
            <a:r>
              <a:rPr lang="ja-JP" altLang="ja-JP"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第五次計画の推進にあたっては、国、大阪府の関係部局、市町村及び母子・父子福祉団体等の関係団体が連携して取り組むとともに、</a:t>
            </a:r>
            <a:r>
              <a:rPr lang="ja-JP" altLang="en-US"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大阪府子ども計画と併せて適切な進行管理を行います。</a:t>
            </a:r>
          </a:p>
        </p:txBody>
      </p:sp>
      <p:sp>
        <p:nvSpPr>
          <p:cNvPr id="28" name="テキスト ボックス 27">
            <a:extLst>
              <a:ext uri="{FF2B5EF4-FFF2-40B4-BE49-F238E27FC236}">
                <a16:creationId xmlns:a16="http://schemas.microsoft.com/office/drawing/2014/main" id="{1ED79408-4D4B-4604-8988-860DF01AF4DB}"/>
              </a:ext>
            </a:extLst>
          </p:cNvPr>
          <p:cNvSpPr txBox="1"/>
          <p:nvPr/>
        </p:nvSpPr>
        <p:spPr>
          <a:xfrm>
            <a:off x="427374" y="5564062"/>
            <a:ext cx="8280920" cy="306559"/>
          </a:xfrm>
          <a:prstGeom prst="rect">
            <a:avLst/>
          </a:prstGeom>
          <a:noFill/>
        </p:spPr>
        <p:txBody>
          <a:bodyPr wrap="square" rtlCol="0">
            <a:spAutoFit/>
          </a:bodyPr>
          <a:lstStyle/>
          <a:p>
            <a:pPr indent="133985">
              <a:lnSpc>
                <a:spcPct val="150000"/>
              </a:lnSpc>
            </a:pPr>
            <a:r>
              <a:rPr lang="ja-JP" altLang="ja-JP" sz="1100" b="1"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～ひとり親家庭等の暮らしの安定と向上を実現し、希望の持てる将来へ～</a:t>
            </a:r>
            <a:endParaRPr lang="en-US" altLang="ja-JP" sz="1100" b="1"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29" name="テキスト ボックス 28">
            <a:extLst>
              <a:ext uri="{FF2B5EF4-FFF2-40B4-BE49-F238E27FC236}">
                <a16:creationId xmlns:a16="http://schemas.microsoft.com/office/drawing/2014/main" id="{62524852-29DD-40EA-9627-62EB9A588B50}"/>
              </a:ext>
            </a:extLst>
          </p:cNvPr>
          <p:cNvSpPr txBox="1"/>
          <p:nvPr/>
        </p:nvSpPr>
        <p:spPr>
          <a:xfrm>
            <a:off x="458409" y="5870621"/>
            <a:ext cx="8280920" cy="400110"/>
          </a:xfrm>
          <a:prstGeom prst="rect">
            <a:avLst/>
          </a:prstGeom>
          <a:noFill/>
        </p:spPr>
        <p:txBody>
          <a:bodyPr wrap="square" rtlCol="0">
            <a:spAutoFit/>
          </a:bodyPr>
          <a:lstStyle/>
          <a:p>
            <a:pPr marL="127000" indent="133350">
              <a:lnSpc>
                <a:spcPts val="1200"/>
              </a:lnSpc>
            </a:pPr>
            <a:r>
              <a:rPr lang="ja-JP" altLang="en-US"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子育てと生計をひとりで担っているひとり親家庭等が、社会を構成するひとつの家族形態として、自らの力を発揮</a:t>
            </a:r>
            <a:r>
              <a:rPr lang="ja-JP" altLang="en-US" sz="1100" dirty="0">
                <a:effectLst/>
                <a:latin typeface="ＭＳ ゴシック" panose="020B0609070205080204" pitchFamily="49" charset="-128"/>
                <a:ea typeface="ＭＳ ゴシック" panose="020B0609070205080204" pitchFamily="49" charset="-128"/>
                <a:cs typeface="Arial" panose="020B0604020202020204" pitchFamily="34" charset="0"/>
              </a:rPr>
              <a:t>できるよう、</a:t>
            </a:r>
            <a:r>
              <a:rPr lang="ja-JP" altLang="en-US"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安定した生活を営みながら、安心して子どもを育てることのできる社会づくりをめざします</a:t>
            </a:r>
            <a:r>
              <a:rPr lang="ja-JP" altLang="ja-JP"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a:t>
            </a:r>
          </a:p>
        </p:txBody>
      </p:sp>
      <p:sp>
        <p:nvSpPr>
          <p:cNvPr id="30" name="テキスト ボックス 4">
            <a:extLst>
              <a:ext uri="{FF2B5EF4-FFF2-40B4-BE49-F238E27FC236}">
                <a16:creationId xmlns:a16="http://schemas.microsoft.com/office/drawing/2014/main" id="{93DF7E02-A238-4787-88FD-8A08D7B1E321}"/>
              </a:ext>
            </a:extLst>
          </p:cNvPr>
          <p:cNvSpPr txBox="1"/>
          <p:nvPr/>
        </p:nvSpPr>
        <p:spPr>
          <a:xfrm>
            <a:off x="200940" y="189168"/>
            <a:ext cx="6916814" cy="369332"/>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dirty="0">
                <a:latin typeface="HGP創英角ｺﾞｼｯｸUB" pitchFamily="50" charset="-128"/>
                <a:ea typeface="HGP創英角ｺﾞｼｯｸUB" pitchFamily="50" charset="-128"/>
              </a:rPr>
              <a:t>第８章　都道府県</a:t>
            </a:r>
            <a:r>
              <a:rPr kumimoji="1" lang="ja-JP" altLang="en-US" dirty="0">
                <a:latin typeface="HGP創英角ｺﾞｼｯｸUB" pitchFamily="50" charset="-128"/>
                <a:ea typeface="HGP創英角ｺﾞｼｯｸUB" pitchFamily="50" charset="-128"/>
              </a:rPr>
              <a:t>ひとり親家庭等自立促進</a:t>
            </a:r>
            <a:r>
              <a:rPr kumimoji="1" lang="ja-JP" altLang="en-US">
                <a:latin typeface="HGP創英角ｺﾞｼｯｸUB" pitchFamily="50" charset="-128"/>
                <a:ea typeface="HGP創英角ｺﾞｼｯｸUB" pitchFamily="50" charset="-128"/>
              </a:rPr>
              <a:t>計画（案</a:t>
            </a:r>
            <a:r>
              <a:rPr kumimoji="1" lang="ja-JP" altLang="en-US" dirty="0">
                <a:latin typeface="HGP創英角ｺﾞｼｯｸUB" pitchFamily="50" charset="-128"/>
                <a:ea typeface="HGP創英角ｺﾞｼｯｸUB" pitchFamily="50" charset="-128"/>
              </a:rPr>
              <a:t>）</a:t>
            </a:r>
          </a:p>
        </p:txBody>
      </p:sp>
      <p:sp>
        <p:nvSpPr>
          <p:cNvPr id="16" name="四角形: 角を丸くする 15">
            <a:extLst>
              <a:ext uri="{FF2B5EF4-FFF2-40B4-BE49-F238E27FC236}">
                <a16:creationId xmlns:a16="http://schemas.microsoft.com/office/drawing/2014/main" id="{4BBCAEDA-DBAA-40A5-BABE-B0169DCEF864}"/>
              </a:ext>
            </a:extLst>
          </p:cNvPr>
          <p:cNvSpPr/>
          <p:nvPr/>
        </p:nvSpPr>
        <p:spPr>
          <a:xfrm>
            <a:off x="6263265" y="147742"/>
            <a:ext cx="1476000" cy="540000"/>
          </a:xfrm>
          <a:prstGeom prst="round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latin typeface="ＭＳ ゴシック" panose="020B0609070205080204" pitchFamily="49" charset="-128"/>
                <a:ea typeface="ＭＳ ゴシック" panose="020B0609070205080204" pitchFamily="49" charset="-128"/>
              </a:rPr>
              <a:t>＜概要＞</a:t>
            </a:r>
          </a:p>
        </p:txBody>
      </p:sp>
      <p:sp>
        <p:nvSpPr>
          <p:cNvPr id="21" name="正方形/長方形 20">
            <a:extLst>
              <a:ext uri="{FF2B5EF4-FFF2-40B4-BE49-F238E27FC236}">
                <a16:creationId xmlns:a16="http://schemas.microsoft.com/office/drawing/2014/main" id="{BCB15134-A3B7-4B15-8E90-B8B8C38CFAE5}"/>
              </a:ext>
            </a:extLst>
          </p:cNvPr>
          <p:cNvSpPr/>
          <p:nvPr/>
        </p:nvSpPr>
        <p:spPr>
          <a:xfrm>
            <a:off x="7765365" y="207781"/>
            <a:ext cx="1332000" cy="360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kumimoji="1" lang="ja-JP" altLang="en-US" b="1" dirty="0">
                <a:solidFill>
                  <a:schemeClr val="tx1"/>
                </a:solidFill>
              </a:rPr>
              <a:t>資料１－３</a:t>
            </a:r>
          </a:p>
        </p:txBody>
      </p:sp>
    </p:spTree>
    <p:extLst>
      <p:ext uri="{BB962C8B-B14F-4D97-AF65-F5344CB8AC3E}">
        <p14:creationId xmlns:p14="http://schemas.microsoft.com/office/powerpoint/2010/main" val="32664208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8BB00026-5294-4906-8382-8DEACE22CF46}"/>
              </a:ext>
            </a:extLst>
          </p:cNvPr>
          <p:cNvSpPr txBox="1"/>
          <p:nvPr/>
        </p:nvSpPr>
        <p:spPr>
          <a:xfrm>
            <a:off x="120651" y="451099"/>
            <a:ext cx="7632000" cy="338554"/>
          </a:xfrm>
          <a:prstGeom prst="rect">
            <a:avLst/>
          </a:prstGeom>
          <a:noFill/>
        </p:spPr>
        <p:txBody>
          <a:bodyPr wrap="square" rtlCol="0">
            <a:spAutoFit/>
          </a:bodyPr>
          <a:lstStyle/>
          <a:p>
            <a:r>
              <a:rPr lang="ja-JP" altLang="en-US" sz="1600" dirty="0">
                <a:solidFill>
                  <a:srgbClr val="002060"/>
                </a:solidFill>
                <a:latin typeface="HG創英角ｺﾞｼｯｸUB" panose="020B0909000000000000" pitchFamily="49" charset="-128"/>
                <a:ea typeface="HG創英角ｺﾞｼｯｸUB" panose="020B0909000000000000" pitchFamily="49" charset="-128"/>
              </a:rPr>
              <a:t>６</a:t>
            </a:r>
            <a:r>
              <a:rPr kumimoji="1" lang="ja-JP" altLang="en-US" sz="1600" dirty="0">
                <a:solidFill>
                  <a:srgbClr val="002060"/>
                </a:solidFill>
                <a:latin typeface="HG創英角ｺﾞｼｯｸUB" panose="020B0909000000000000" pitchFamily="49" charset="-128"/>
                <a:ea typeface="HG創英角ｺﾞｼｯｸUB" panose="020B0909000000000000" pitchFamily="49" charset="-128"/>
              </a:rPr>
              <a:t>．</a:t>
            </a:r>
            <a:r>
              <a:rPr lang="ja-JP" altLang="en-US" sz="1600" dirty="0">
                <a:solidFill>
                  <a:srgbClr val="002060"/>
                </a:solidFill>
                <a:latin typeface="HG創英角ｺﾞｼｯｸUB" panose="020B0909000000000000" pitchFamily="49" charset="-128"/>
                <a:ea typeface="HG創英角ｺﾞｼｯｸUB" panose="020B0909000000000000" pitchFamily="49" charset="-128"/>
              </a:rPr>
              <a:t>第五次大阪府ひとり親家庭等自立促進計画構成（案）</a:t>
            </a:r>
            <a:endParaRPr kumimoji="1" lang="ja-JP" altLang="en-US" sz="1600" dirty="0">
              <a:solidFill>
                <a:srgbClr val="002060"/>
              </a:solidFill>
              <a:latin typeface="HG創英角ｺﾞｼｯｸUB" panose="020B0909000000000000" pitchFamily="49" charset="-128"/>
              <a:ea typeface="HG創英角ｺﾞｼｯｸUB" panose="020B0909000000000000" pitchFamily="49" charset="-128"/>
            </a:endParaRPr>
          </a:p>
        </p:txBody>
      </p:sp>
      <p:sp>
        <p:nvSpPr>
          <p:cNvPr id="9" name="メモ 10">
            <a:extLst>
              <a:ext uri="{FF2B5EF4-FFF2-40B4-BE49-F238E27FC236}">
                <a16:creationId xmlns:a16="http://schemas.microsoft.com/office/drawing/2014/main" id="{6DE4B7D2-A2B4-5903-7313-771C079307ED}"/>
              </a:ext>
            </a:extLst>
          </p:cNvPr>
          <p:cNvSpPr>
            <a:spLocks noChangeArrowheads="1"/>
          </p:cNvSpPr>
          <p:nvPr/>
        </p:nvSpPr>
        <p:spPr bwMode="auto">
          <a:xfrm>
            <a:off x="120651" y="3667705"/>
            <a:ext cx="8828560" cy="432000"/>
          </a:xfrm>
          <a:prstGeom prst="foldedCorner">
            <a:avLst>
              <a:gd name="adj" fmla="val 0"/>
            </a:avLst>
          </a:prstGeom>
          <a:solidFill>
            <a:srgbClr val="FFFFFF"/>
          </a:solidFill>
          <a:ln w="12700">
            <a:solidFill>
              <a:srgbClr val="000000"/>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ja-JP"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○国、大阪府、市町村等の役割分担と連携による支援</a:t>
            </a:r>
            <a:r>
              <a:rPr kumimoji="0" lang="ja-JP" altLang="en-US"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             ○福祉と雇用をはじめ幅広い行政分野の連携による支援</a:t>
            </a:r>
            <a:endParaRPr kumimoji="0" lang="ja-JP" altLang="en-US"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p:txBody>
      </p:sp>
      <p:sp>
        <p:nvSpPr>
          <p:cNvPr id="10" name="メモ 12">
            <a:extLst>
              <a:ext uri="{FF2B5EF4-FFF2-40B4-BE49-F238E27FC236}">
                <a16:creationId xmlns:a16="http://schemas.microsoft.com/office/drawing/2014/main" id="{CC0CA5FF-F6BA-C14A-9BF4-C34A49B45A4E}"/>
              </a:ext>
            </a:extLst>
          </p:cNvPr>
          <p:cNvSpPr/>
          <p:nvPr/>
        </p:nvSpPr>
        <p:spPr>
          <a:xfrm>
            <a:off x="120651" y="4399905"/>
            <a:ext cx="8828560" cy="2124000"/>
          </a:xfrm>
          <a:prstGeom prst="foldedCorner">
            <a:avLst>
              <a:gd name="adj" fmla="val 0"/>
            </a:avLst>
          </a:prstGeom>
          <a:solidFill>
            <a:srgbClr val="4F81BD">
              <a:lumMod val="40000"/>
              <a:lumOff val="60000"/>
            </a:srgbClr>
          </a:solidFill>
          <a:ln w="12700" cap="flat" cmpd="sng" algn="ctr">
            <a:solidFill>
              <a:schemeClr val="tx1"/>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141605" algn="l"/>
            <a:r>
              <a:rPr lang="ja-JP" altLang="en-US" sz="1100" kern="1200" dirty="0">
                <a:effectLst/>
                <a:latin typeface="ＭＳ ゴシック" panose="020B0609070205080204" pitchFamily="49" charset="-128"/>
                <a:ea typeface="ＭＳ ゴシック" panose="020B0609070205080204" pitchFamily="49" charset="-128"/>
                <a:cs typeface="Times New Roman" panose="02020603050405020304" pitchFamily="18" charset="0"/>
              </a:rPr>
              <a:t>１．就業支援</a:t>
            </a:r>
            <a:endParaRPr lang="en-US" altLang="ja-JP" sz="1100" kern="12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141605" algn="l"/>
            <a:r>
              <a:rPr kumimoji="0" lang="ja-JP" altLang="en-US"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a:t>
            </a:r>
            <a:r>
              <a:rPr kumimoji="0" lang="ja-JP" altLang="ja-JP"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母子家庭等就業・自立支援センター事業</a:t>
            </a:r>
            <a:r>
              <a:rPr kumimoji="0" lang="ja-JP" altLang="en-US"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の</a:t>
            </a:r>
            <a:r>
              <a:rPr kumimoji="0" lang="ja-JP" altLang="ja-JP"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就業と生活支援を組み合わせた支援を軸とし</a:t>
            </a:r>
            <a:r>
              <a:rPr kumimoji="0" lang="ja-JP" altLang="en-US"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つつ</a:t>
            </a:r>
            <a:r>
              <a:rPr kumimoji="0" lang="ja-JP" altLang="ja-JP"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、関係機関・事業との連携の</a:t>
            </a:r>
            <a:r>
              <a:rPr kumimoji="0" lang="ja-JP" altLang="en-US" sz="1000" b="0" i="0" u="none" strike="noStrike" cap="none" normalizeH="0" baseline="0" dirty="0">
                <a:ln>
                  <a:noFill/>
                </a:ln>
                <a:effectLst/>
                <a:latin typeface="ＭＳ ゴシック" panose="020B0609070205080204" pitchFamily="49" charset="-128"/>
                <a:ea typeface="ＭＳ ゴシック" panose="020B0609070205080204" pitchFamily="49" charset="-128"/>
                <a:cs typeface="Times New Roman" panose="02020603050405020304" pitchFamily="18" charset="0"/>
              </a:rPr>
              <a:t>下、</a:t>
            </a:r>
            <a:r>
              <a:rPr kumimoji="0" lang="ja-JP" altLang="ja-JP" sz="1000" b="0" i="0" u="none" strike="noStrike" cap="none" normalizeH="0" baseline="0" dirty="0">
                <a:ln>
                  <a:noFill/>
                </a:ln>
                <a:effectLst/>
                <a:latin typeface="ＭＳ ゴシック" panose="020B0609070205080204" pitchFamily="49" charset="-128"/>
                <a:ea typeface="ＭＳ ゴシック" panose="020B0609070205080204" pitchFamily="49" charset="-128"/>
                <a:cs typeface="Times New Roman" panose="02020603050405020304" pitchFamily="18" charset="0"/>
              </a:rPr>
              <a:t>総</a:t>
            </a:r>
            <a:r>
              <a:rPr kumimoji="0" lang="ja-JP" altLang="ja-JP"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合的な取組と</a:t>
            </a:r>
            <a:br>
              <a:rPr kumimoji="0" lang="en-US" altLang="ja-JP"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br>
            <a:r>
              <a:rPr kumimoji="0" lang="ja-JP" altLang="en-US"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a:t>
            </a:r>
            <a:r>
              <a:rPr kumimoji="0" lang="ja-JP" altLang="ja-JP"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して推進。</a:t>
            </a:r>
            <a:endParaRPr lang="en-US" altLang="ja-JP" sz="1000" kern="12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141605" algn="l"/>
            <a:r>
              <a:rPr lang="ja-JP" altLang="en-US" sz="1100" dirty="0">
                <a:latin typeface="ＭＳ ゴシック" panose="020B0609070205080204" pitchFamily="49" charset="-128"/>
                <a:ea typeface="ＭＳ ゴシック" panose="020B0609070205080204" pitchFamily="49" charset="-128"/>
                <a:cs typeface="Times New Roman" panose="02020603050405020304" pitchFamily="18" charset="0"/>
              </a:rPr>
              <a:t>２．子育てをはじめとした生活面への支援</a:t>
            </a:r>
            <a:endParaRPr lang="en-US" altLang="ja-JP" sz="1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marL="141605"/>
            <a:r>
              <a:rPr kumimoji="0"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　　</a:t>
            </a:r>
            <a:r>
              <a:rPr kumimoji="0" lang="ja-JP" altLang="ja-JP"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子育てを行いながら就業等ができるよう、生活面への支援を行う。</a:t>
            </a:r>
            <a:endParaRPr lang="en-US" altLang="ja-JP" sz="10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marL="141605" algn="l"/>
            <a:r>
              <a:rPr lang="ja-JP" altLang="en-US" sz="1100" kern="1200" dirty="0">
                <a:effectLst/>
                <a:latin typeface="ＭＳ ゴシック" panose="020B0609070205080204" pitchFamily="49" charset="-128"/>
                <a:ea typeface="ＭＳ ゴシック" panose="020B0609070205080204" pitchFamily="49" charset="-128"/>
                <a:cs typeface="Times New Roman" panose="02020603050405020304" pitchFamily="18" charset="0"/>
              </a:rPr>
              <a:t>３．共同養育の取組</a:t>
            </a:r>
            <a:endParaRPr lang="en-US" altLang="ja-JP" sz="1100" kern="12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141605" algn="l"/>
            <a:r>
              <a:rPr kumimoji="0"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　　</a:t>
            </a:r>
            <a:r>
              <a:rPr kumimoji="0" lang="ja-JP" altLang="ja-JP"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子どもの福祉の観点から、親子交流支援や養育費の受給等促進を行う。</a:t>
            </a:r>
            <a:endParaRPr lang="en-US" altLang="ja-JP" sz="1000" kern="12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141605" algn="l"/>
            <a:r>
              <a:rPr lang="ja-JP" altLang="en-US" sz="1100" dirty="0">
                <a:latin typeface="ＭＳ ゴシック" panose="020B0609070205080204" pitchFamily="49" charset="-128"/>
                <a:ea typeface="ＭＳ ゴシック" panose="020B0609070205080204" pitchFamily="49" charset="-128"/>
                <a:cs typeface="Times New Roman" panose="02020603050405020304" pitchFamily="18" charset="0"/>
              </a:rPr>
              <a:t>４．経済的支援</a:t>
            </a:r>
            <a:endParaRPr lang="en-US" altLang="ja-JP" sz="1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marL="141605" algn="l"/>
            <a:r>
              <a:rPr kumimoji="0"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　　</a:t>
            </a:r>
            <a:r>
              <a:rPr kumimoji="0" lang="ja-JP" altLang="ja-JP"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他制度との連携も含めた円滑な貸付・給付事務等を実施する。</a:t>
            </a:r>
            <a:endParaRPr lang="en-US" altLang="ja-JP" sz="10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marL="141605" algn="l"/>
            <a:r>
              <a:rPr lang="ja-JP" altLang="en-US" sz="1100" kern="1200" dirty="0">
                <a:effectLst/>
                <a:latin typeface="ＭＳ ゴシック" panose="020B0609070205080204" pitchFamily="49" charset="-128"/>
                <a:ea typeface="ＭＳ ゴシック" panose="020B0609070205080204" pitchFamily="49" charset="-128"/>
                <a:cs typeface="Times New Roman" panose="02020603050405020304" pitchFamily="18" charset="0"/>
              </a:rPr>
              <a:t>５．相談機能の充実</a:t>
            </a:r>
            <a:endParaRPr lang="en-US" altLang="ja-JP" sz="1100" kern="12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141605"/>
            <a:r>
              <a:rPr kumimoji="0" lang="ja-JP" altLang="en-US"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　　</a:t>
            </a:r>
            <a:r>
              <a:rPr kumimoji="0" lang="ja-JP" altLang="ja-JP"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支援機関等の連携により、適切な支援につなげる相談機能の充実等を図る。</a:t>
            </a:r>
            <a:endParaRPr kumimoji="0" lang="ja-JP" altLang="ja-JP"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endParaRPr>
          </a:p>
          <a:p>
            <a:pPr marL="141605" algn="l"/>
            <a:r>
              <a:rPr lang="ja-JP" altLang="en-US" sz="1100" dirty="0">
                <a:latin typeface="ＭＳ ゴシック" panose="020B0609070205080204" pitchFamily="49" charset="-128"/>
                <a:ea typeface="ＭＳ ゴシック" panose="020B0609070205080204" pitchFamily="49" charset="-128"/>
                <a:cs typeface="Times New Roman" panose="02020603050405020304" pitchFamily="18" charset="0"/>
              </a:rPr>
              <a:t>６．人権の尊重</a:t>
            </a:r>
            <a:r>
              <a:rPr lang="en-US" sz="1100" kern="1200" dirty="0">
                <a:effectLst/>
                <a:latin typeface="ＭＳ ゴシック" panose="020B0609070205080204" pitchFamily="49" charset="-128"/>
                <a:ea typeface="ＭＳ ゴシック" panose="020B0609070205080204" pitchFamily="49" charset="-128"/>
                <a:cs typeface="Times New Roman" panose="02020603050405020304" pitchFamily="18" charset="0"/>
              </a:rPr>
              <a:t> </a:t>
            </a:r>
          </a:p>
          <a:p>
            <a:pPr marL="141605"/>
            <a:r>
              <a:rPr kumimoji="0" lang="ja-JP" altLang="en-US" sz="1000" b="0" i="0" u="none" strike="noStrike" cap="none" normalizeH="0" baseline="0" dirty="0">
                <a:ln>
                  <a:noFill/>
                </a:ln>
                <a:effectLst/>
                <a:latin typeface="ＭＳ ゴシック" panose="020B0609070205080204" pitchFamily="49" charset="-128"/>
                <a:ea typeface="ＭＳ ゴシック" panose="020B0609070205080204" pitchFamily="49" charset="-128"/>
                <a:cs typeface="ＭＳ Ｐゴシック" panose="020B0600070205080204" pitchFamily="50" charset="-128"/>
              </a:rPr>
              <a:t>　　</a:t>
            </a:r>
            <a:r>
              <a:rPr kumimoji="0" lang="ja-JP" altLang="ja-JP" sz="1000" b="0" i="0" u="none" strike="noStrike" cap="none" normalizeH="0" baseline="0" dirty="0">
                <a:ln>
                  <a:noFill/>
                </a:ln>
                <a:effectLst/>
                <a:latin typeface="ＭＳ ゴシック" panose="020B0609070205080204" pitchFamily="49" charset="-128"/>
                <a:ea typeface="ＭＳ ゴシック" panose="020B0609070205080204" pitchFamily="49" charset="-128"/>
                <a:cs typeface="ＭＳ Ｐゴシック" panose="020B0600070205080204" pitchFamily="50" charset="-128"/>
              </a:rPr>
              <a:t>ひとり親家庭等の人権が不当な差別や偏見により侵害されることのないよう、人権啓発の取組を進める。</a:t>
            </a:r>
            <a:endParaRPr lang="ja-JP" sz="10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16" name="メモ 2">
            <a:extLst>
              <a:ext uri="{FF2B5EF4-FFF2-40B4-BE49-F238E27FC236}">
                <a16:creationId xmlns:a16="http://schemas.microsoft.com/office/drawing/2014/main" id="{24E8CABD-2EC6-F89E-5FB4-4F32EA3EEEC3}"/>
              </a:ext>
            </a:extLst>
          </p:cNvPr>
          <p:cNvSpPr>
            <a:spLocks noChangeArrowheads="1"/>
          </p:cNvSpPr>
          <p:nvPr/>
        </p:nvSpPr>
        <p:spPr bwMode="auto">
          <a:xfrm>
            <a:off x="120651" y="2477699"/>
            <a:ext cx="8828560" cy="1008113"/>
          </a:xfrm>
          <a:prstGeom prst="foldedCorner">
            <a:avLst>
              <a:gd name="adj" fmla="val 0"/>
            </a:avLst>
          </a:prstGeom>
          <a:solidFill>
            <a:srgbClr val="FFFFFF"/>
          </a:solidFill>
          <a:ln w="12700">
            <a:solidFill>
              <a:srgbClr val="000000"/>
            </a:solidFill>
            <a:round/>
            <a:headEnd/>
            <a:tailEnd/>
          </a:ln>
        </p:spPr>
        <p:txBody>
          <a:bodyPr vert="horz" wrap="square" lIns="91440" tIns="45720" rIns="91440" bIns="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ja-JP" sz="16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Meiryo UI" panose="020B0604030504040204" pitchFamily="50" charset="-128"/>
            </a:endParaRPr>
          </a:p>
          <a:p>
            <a:pPr marL="171450" marR="0" lvl="0" indent="-171450" algn="l" defTabSz="914400" rtl="0" eaLnBrk="0" fontAlgn="base" latinLnBrk="0" hangingPunct="0">
              <a:lnSpc>
                <a:spcPct val="100000"/>
              </a:lnSpc>
              <a:spcBef>
                <a:spcPct val="0"/>
              </a:spcBef>
              <a:spcAft>
                <a:spcPct val="0"/>
              </a:spcAft>
              <a:buClrTx/>
              <a:buSzTx/>
              <a:buFont typeface="Wingdings" panose="05000000000000000000" pitchFamily="2" charset="2"/>
              <a:buChar char="Ø"/>
              <a:tabLst/>
            </a:pPr>
            <a:r>
              <a:rPr kumimoji="0" lang="ja-JP" altLang="ja-JP" sz="11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Meiryo UI" panose="020B0604030504040204" pitchFamily="50" charset="-128"/>
              </a:rPr>
              <a:t>母子</a:t>
            </a:r>
            <a:r>
              <a:rPr kumimoji="0" lang="ja-JP" altLang="ja-JP"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家庭の母の</a:t>
            </a:r>
            <a:r>
              <a:rPr kumimoji="0" lang="en-US" altLang="ja-JP"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90%</a:t>
            </a:r>
            <a:r>
              <a:rPr kumimoji="0" lang="ja-JP" altLang="en-US"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以上が就業しているものの、半数近くはパート・アルバイト等での就労形態で、収入は低水準。    </a:t>
            </a:r>
            <a:endParaRPr kumimoji="0" lang="en-US" altLang="ja-JP" sz="1100" dirty="0">
              <a:latin typeface="ＭＳ ゴシック" panose="020B0609070205080204" pitchFamily="49" charset="-128"/>
              <a:ea typeface="ＭＳ ゴシック" panose="020B0609070205080204" pitchFamily="49" charset="-128"/>
              <a:cs typeface="ＭＳ Ｐゴシック" panose="020B0600070205080204" pitchFamily="50" charset="-128"/>
            </a:endParaRPr>
          </a:p>
          <a:p>
            <a:pPr marL="171450" marR="0" lvl="0" indent="-171450" algn="l" defTabSz="914400" rtl="0" eaLnBrk="0" fontAlgn="base" latinLnBrk="0" hangingPunct="0">
              <a:lnSpc>
                <a:spcPct val="100000"/>
              </a:lnSpc>
              <a:spcBef>
                <a:spcPct val="0"/>
              </a:spcBef>
              <a:spcAft>
                <a:spcPct val="0"/>
              </a:spcAft>
              <a:buClrTx/>
              <a:buSzTx/>
              <a:buFont typeface="Wingdings" panose="05000000000000000000" pitchFamily="2" charset="2"/>
              <a:buChar char="Ø"/>
              <a:tabLst/>
            </a:pPr>
            <a:r>
              <a:rPr kumimoji="0" lang="ja-JP" altLang="en-US"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父子家庭では、子どもの養育、家事等の生活面で困難を抱えている。</a:t>
            </a:r>
            <a:endParaRPr kumimoji="0" lang="en-US" altLang="ja-JP"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endParaRPr>
          </a:p>
          <a:p>
            <a:pPr marL="171450" marR="0" lvl="0" indent="-171450" algn="l" defTabSz="914400" rtl="0" eaLnBrk="0" fontAlgn="base" latinLnBrk="0" hangingPunct="0">
              <a:lnSpc>
                <a:spcPct val="100000"/>
              </a:lnSpc>
              <a:spcBef>
                <a:spcPct val="0"/>
              </a:spcBef>
              <a:spcAft>
                <a:spcPct val="0"/>
              </a:spcAft>
              <a:buClrTx/>
              <a:buSzTx/>
              <a:buFont typeface="Wingdings" panose="05000000000000000000" pitchFamily="2" charset="2"/>
              <a:buChar char="Ø"/>
              <a:tabLst/>
            </a:pPr>
            <a:r>
              <a:rPr kumimoji="0" lang="ja-JP" altLang="en-US" sz="11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Meiryo UI" panose="020B0604030504040204" pitchFamily="50" charset="-128"/>
              </a:rPr>
              <a:t>ひとり親世帯で、養育費を受け取っていない割合は約</a:t>
            </a:r>
            <a:r>
              <a:rPr kumimoji="0" lang="en-US" altLang="ja-JP" sz="11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Meiryo UI" panose="020B0604030504040204" pitchFamily="50" charset="-128"/>
              </a:rPr>
              <a:t>70%</a:t>
            </a:r>
            <a:r>
              <a:rPr kumimoji="0" lang="ja-JP" altLang="en-US" sz="11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Meiryo UI" panose="020B0604030504040204" pitchFamily="50" charset="-128"/>
              </a:rPr>
              <a:t>以上、親子交流を実施していない割合は約</a:t>
            </a:r>
            <a:r>
              <a:rPr kumimoji="0" lang="en-US" altLang="ja-JP" sz="11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Meiryo UI" panose="020B0604030504040204" pitchFamily="50" charset="-128"/>
              </a:rPr>
              <a:t>50%</a:t>
            </a:r>
            <a:r>
              <a:rPr kumimoji="0" lang="ja-JP" altLang="en-US" sz="11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Meiryo UI" panose="020B0604030504040204" pitchFamily="50" charset="-128"/>
              </a:rPr>
              <a:t>以上。   </a:t>
            </a:r>
            <a:endParaRPr kumimoji="0" lang="en-US" altLang="ja-JP" sz="1100" dirty="0">
              <a:solidFill>
                <a:srgbClr val="000000"/>
              </a:solidFill>
              <a:latin typeface="ＭＳ ゴシック" panose="020B0609070205080204" pitchFamily="49" charset="-128"/>
              <a:ea typeface="ＭＳ ゴシック" panose="020B0609070205080204" pitchFamily="49" charset="-128"/>
              <a:cs typeface="Meiryo UI" panose="020B0604030504040204" pitchFamily="50" charset="-128"/>
            </a:endParaRPr>
          </a:p>
          <a:p>
            <a:pPr marL="171450" marR="0" lvl="0" indent="-171450" algn="l" defTabSz="914400" rtl="0" eaLnBrk="0" fontAlgn="base" latinLnBrk="0" hangingPunct="0">
              <a:lnSpc>
                <a:spcPct val="100000"/>
              </a:lnSpc>
              <a:spcBef>
                <a:spcPct val="0"/>
              </a:spcBef>
              <a:spcAft>
                <a:spcPct val="0"/>
              </a:spcAft>
              <a:buClrTx/>
              <a:buSzTx/>
              <a:buFont typeface="Wingdings" panose="05000000000000000000" pitchFamily="2" charset="2"/>
              <a:buChar char="Ø"/>
              <a:tabLst/>
            </a:pPr>
            <a:r>
              <a:rPr kumimoji="0" lang="ja-JP" altLang="en-US" sz="11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Meiryo UI" panose="020B0604030504040204" pitchFamily="50" charset="-128"/>
              </a:rPr>
              <a:t>相談窓口となる施設や制度等を知らなかった割合が大半を占めており、これらの利用実績についても低い状況にある。</a:t>
            </a:r>
            <a:endParaRPr kumimoji="0" lang="ja-JP" altLang="en-US"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p:txBody>
      </p:sp>
      <p:sp>
        <p:nvSpPr>
          <p:cNvPr id="21" name="AutoShape 5">
            <a:extLst>
              <a:ext uri="{FF2B5EF4-FFF2-40B4-BE49-F238E27FC236}">
                <a16:creationId xmlns:a16="http://schemas.microsoft.com/office/drawing/2014/main" id="{2C8F9A4E-9C64-EAB3-A591-F124A6AA44A0}"/>
              </a:ext>
            </a:extLst>
          </p:cNvPr>
          <p:cNvSpPr>
            <a:spLocks noChangeArrowheads="1"/>
          </p:cNvSpPr>
          <p:nvPr/>
        </p:nvSpPr>
        <p:spPr bwMode="auto">
          <a:xfrm>
            <a:off x="90794" y="3558915"/>
            <a:ext cx="6120000" cy="250825"/>
          </a:xfrm>
          <a:prstGeom prst="roundRect">
            <a:avLst>
              <a:gd name="adj" fmla="val 16667"/>
            </a:avLst>
          </a:prstGeom>
          <a:solidFill>
            <a:srgbClr val="0033CC"/>
          </a:solidFill>
          <a:ln>
            <a:noFill/>
          </a:ln>
          <a:extLst>
            <a:ext uri="{91240B29-F687-4F45-9708-019B960494DF}">
              <a14:hiddenLine xmlns:a14="http://schemas.microsoft.com/office/drawing/2010/main" w="25400">
                <a:solidFill>
                  <a:srgbClr val="000000"/>
                </a:solidFill>
                <a:round/>
                <a:headEnd/>
                <a:tailEnd/>
              </a14:hiddenLine>
            </a:ext>
          </a:extLst>
        </p:spPr>
        <p:txBody>
          <a:bodyPr vert="horz" wrap="square" lIns="91440" tIns="0" rIns="91440" bIns="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1" i="0" u="none" strike="noStrike" cap="none" normalizeH="0" baseline="0" dirty="0">
                <a:ln>
                  <a:noFill/>
                </a:ln>
                <a:solidFill>
                  <a:schemeClr val="bg1"/>
                </a:solidFill>
                <a:effectLst/>
                <a:latin typeface="ＭＳ ゴシック" panose="020B0609070205080204" pitchFamily="49" charset="-128"/>
                <a:ea typeface="ＭＳ ゴシック" panose="020B0609070205080204" pitchFamily="49" charset="-128"/>
                <a:cs typeface="Meiryo UI" panose="020B0604030504040204" pitchFamily="50" charset="-128"/>
              </a:rPr>
              <a:t>Ⅲ　推進にあたっての基本的な考え方</a:t>
            </a:r>
            <a:endParaRPr kumimoji="0" lang="ja-JP" altLang="ja-JP" sz="1200" b="0" i="0" u="none" strike="noStrike" cap="none" normalizeH="0" baseline="0" dirty="0">
              <a:ln>
                <a:noFill/>
              </a:ln>
              <a:solidFill>
                <a:schemeClr val="bg1"/>
              </a:solidFill>
              <a:effectLst/>
              <a:latin typeface="ＭＳ ゴシック" panose="020B0609070205080204" pitchFamily="49" charset="-128"/>
              <a:ea typeface="ＭＳ ゴシック" panose="020B0609070205080204" pitchFamily="49" charset="-128"/>
            </a:endParaRPr>
          </a:p>
        </p:txBody>
      </p:sp>
      <p:sp>
        <p:nvSpPr>
          <p:cNvPr id="22" name="AutoShape 4">
            <a:extLst>
              <a:ext uri="{FF2B5EF4-FFF2-40B4-BE49-F238E27FC236}">
                <a16:creationId xmlns:a16="http://schemas.microsoft.com/office/drawing/2014/main" id="{6A16E412-51AA-AD38-8F23-EED6A90DD3FC}"/>
              </a:ext>
            </a:extLst>
          </p:cNvPr>
          <p:cNvSpPr>
            <a:spLocks noChangeArrowheads="1"/>
          </p:cNvSpPr>
          <p:nvPr/>
        </p:nvSpPr>
        <p:spPr bwMode="auto">
          <a:xfrm>
            <a:off x="64817" y="4149080"/>
            <a:ext cx="6192000" cy="250825"/>
          </a:xfrm>
          <a:prstGeom prst="roundRect">
            <a:avLst>
              <a:gd name="adj" fmla="val 16667"/>
            </a:avLst>
          </a:prstGeom>
          <a:solidFill>
            <a:srgbClr val="0033CC"/>
          </a:solidFill>
          <a:ln>
            <a:noFill/>
          </a:ln>
          <a:extLst>
            <a:ext uri="{91240B29-F687-4F45-9708-019B960494DF}">
              <a14:hiddenLine xmlns:a14="http://schemas.microsoft.com/office/drawing/2010/main" w="25400">
                <a:solidFill>
                  <a:srgbClr val="000000"/>
                </a:solidFill>
                <a:round/>
                <a:headEnd/>
                <a:tailEnd/>
              </a14:hiddenLine>
            </a:ext>
          </a:extLst>
        </p:spPr>
        <p:txBody>
          <a:bodyPr vert="horz" wrap="square" lIns="91440" tIns="0" rIns="91440" bIns="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1" i="0" u="none" strike="noStrike" cap="none" normalizeH="0" baseline="0" dirty="0">
                <a:ln>
                  <a:noFill/>
                </a:ln>
                <a:solidFill>
                  <a:schemeClr val="bg1"/>
                </a:solidFill>
                <a:effectLst/>
                <a:latin typeface="ＭＳ ゴシック" panose="020B0609070205080204" pitchFamily="49" charset="-128"/>
                <a:ea typeface="ＭＳ ゴシック" panose="020B0609070205080204" pitchFamily="49" charset="-128"/>
                <a:cs typeface="Meiryo UI" panose="020B0604030504040204" pitchFamily="50" charset="-128"/>
              </a:rPr>
              <a:t>Ⅳ　計画の基本目標及び具体的取組</a:t>
            </a:r>
            <a:endParaRPr kumimoji="0" lang="ja-JP" altLang="ja-JP" sz="1200" b="0" i="0" u="none" strike="noStrike" cap="none" normalizeH="0" baseline="0" dirty="0">
              <a:ln>
                <a:noFill/>
              </a:ln>
              <a:solidFill>
                <a:schemeClr val="bg1"/>
              </a:solidFill>
              <a:effectLst/>
              <a:latin typeface="ＭＳ ゴシック" panose="020B0609070205080204" pitchFamily="49" charset="-128"/>
              <a:ea typeface="ＭＳ ゴシック" panose="020B0609070205080204" pitchFamily="49" charset="-128"/>
            </a:endParaRPr>
          </a:p>
        </p:txBody>
      </p:sp>
      <p:sp>
        <p:nvSpPr>
          <p:cNvPr id="26" name="AutoShape 18">
            <a:extLst>
              <a:ext uri="{FF2B5EF4-FFF2-40B4-BE49-F238E27FC236}">
                <a16:creationId xmlns:a16="http://schemas.microsoft.com/office/drawing/2014/main" id="{30617642-BFE5-1A16-7623-AF2DD996E936}"/>
              </a:ext>
            </a:extLst>
          </p:cNvPr>
          <p:cNvSpPr>
            <a:spLocks noChangeArrowheads="1"/>
          </p:cNvSpPr>
          <p:nvPr/>
        </p:nvSpPr>
        <p:spPr bwMode="auto">
          <a:xfrm>
            <a:off x="120651" y="909855"/>
            <a:ext cx="8778230" cy="1477048"/>
          </a:xfrm>
          <a:prstGeom prst="foldedCorner">
            <a:avLst>
              <a:gd name="adj" fmla="val 0"/>
            </a:avLst>
          </a:prstGeom>
          <a:solidFill>
            <a:srgbClr val="FFFFFF"/>
          </a:solidFill>
          <a:ln w="12700">
            <a:solidFill>
              <a:srgbClr val="000000"/>
            </a:solidFill>
            <a:round/>
            <a:headEnd/>
            <a:tailEnd/>
          </a:ln>
        </p:spPr>
        <p:txBody>
          <a:bodyPr vert="horz" wrap="square" lIns="91440" tIns="45720" rIns="91440" bIns="0" numCol="1" anchor="t" anchorCtr="0" compatLnSpc="1">
            <a:prstTxWarp prst="textNoShape">
              <a:avLst/>
            </a:prstTxWarp>
          </a:bodyPr>
          <a:lstStyle>
            <a:lvl1pPr indent="39052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ja-JP" sz="1100" dirty="0">
              <a:latin typeface="ＭＳ ゴシック" panose="020B0609070205080204" pitchFamily="49" charset="-128"/>
              <a:ea typeface="ＭＳ ゴシック" panose="020B0609070205080204" pitchFamily="49" charset="-128"/>
              <a:cs typeface="ＭＳ Ｐゴシック" panose="020B060007020508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○計画策定の趣旨</a:t>
            </a:r>
            <a:r>
              <a:rPr kumimoji="0" lang="ja-JP" altLang="en-US" sz="1100" b="0" i="0" u="none" strike="noStrike" cap="none" normalizeH="0" baseline="0" dirty="0">
                <a:ln>
                  <a:noFill/>
                </a:ln>
                <a:effectLst/>
                <a:latin typeface="ＭＳ ゴシック" panose="020B0609070205080204" pitchFamily="49" charset="-128"/>
                <a:ea typeface="ＭＳ ゴシック" panose="020B0609070205080204" pitchFamily="49" charset="-128"/>
                <a:cs typeface="ＭＳ Ｐゴシック" panose="020B0600070205080204" pitchFamily="50" charset="-128"/>
              </a:rPr>
              <a:t>　</a:t>
            </a:r>
            <a:r>
              <a:rPr kumimoji="0" lang="ja-JP" altLang="ja-JP" sz="1100" b="0" i="0" u="none" strike="noStrike" cap="none" normalizeH="0" baseline="0" dirty="0">
                <a:ln>
                  <a:noFill/>
                </a:ln>
                <a:effectLst/>
                <a:latin typeface="ＭＳ ゴシック" panose="020B0609070205080204" pitchFamily="49" charset="-128"/>
                <a:ea typeface="ＭＳ ゴシック" panose="020B0609070205080204" pitchFamily="49" charset="-128"/>
                <a:cs typeface="ＭＳ Ｐゴシック" panose="020B0600070205080204" pitchFamily="50" charset="-128"/>
              </a:rPr>
              <a:t>本計画は、これまでの計画の理念を踏襲しつつ、取組をさらに強化するとともに、ひとり親家庭等を取り巻く状況</a:t>
            </a:r>
            <a:br>
              <a:rPr kumimoji="0" lang="en-US" altLang="ja-JP" sz="1100" b="0" i="0" u="none" strike="noStrike" cap="none" normalizeH="0" baseline="0" dirty="0">
                <a:ln>
                  <a:noFill/>
                </a:ln>
                <a:effectLst/>
                <a:latin typeface="ＭＳ ゴシック" panose="020B0609070205080204" pitchFamily="49" charset="-128"/>
                <a:ea typeface="ＭＳ ゴシック" panose="020B0609070205080204" pitchFamily="49" charset="-128"/>
                <a:cs typeface="ＭＳ Ｐゴシック" panose="020B0600070205080204" pitchFamily="50" charset="-128"/>
              </a:rPr>
            </a:br>
            <a:r>
              <a:rPr kumimoji="0" lang="ja-JP" altLang="en-US" sz="1100" b="0" i="0" u="none" strike="noStrike" cap="none" normalizeH="0" baseline="0" dirty="0">
                <a:ln>
                  <a:noFill/>
                </a:ln>
                <a:effectLst/>
                <a:latin typeface="ＭＳ ゴシック" panose="020B0609070205080204" pitchFamily="49" charset="-128"/>
                <a:ea typeface="ＭＳ ゴシック" panose="020B0609070205080204" pitchFamily="49" charset="-128"/>
                <a:cs typeface="ＭＳ Ｐゴシック" panose="020B0600070205080204" pitchFamily="50" charset="-128"/>
              </a:rPr>
              <a:t>　　　　　　　　　</a:t>
            </a:r>
            <a:r>
              <a:rPr kumimoji="0" lang="ja-JP" altLang="ja-JP" sz="1100" b="0" i="0" u="none" strike="noStrike" cap="none" normalizeH="0" baseline="0" dirty="0">
                <a:ln>
                  <a:noFill/>
                </a:ln>
                <a:effectLst/>
                <a:latin typeface="ＭＳ ゴシック" panose="020B0609070205080204" pitchFamily="49" charset="-128"/>
                <a:ea typeface="ＭＳ ゴシック" panose="020B0609070205080204" pitchFamily="49" charset="-128"/>
                <a:cs typeface="ＭＳ Ｐゴシック" panose="020B0600070205080204" pitchFamily="50" charset="-128"/>
              </a:rPr>
              <a:t>を踏まえ、府としての取組を示すことを目的に策定するもの</a:t>
            </a: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a:ln>
                  <a:noFill/>
                </a:ln>
                <a:effectLst/>
                <a:latin typeface="ＭＳ ゴシック" panose="020B0609070205080204" pitchFamily="49" charset="-128"/>
                <a:ea typeface="ＭＳ ゴシック" panose="020B0609070205080204" pitchFamily="49" charset="-128"/>
                <a:cs typeface="ＭＳ Ｐゴシック" panose="020B0600070205080204" pitchFamily="50" charset="-128"/>
              </a:rPr>
              <a:t>○位置づけ</a:t>
            </a:r>
            <a:r>
              <a:rPr kumimoji="0" lang="ja-JP" altLang="en-US" sz="1100" b="0" i="0" u="none" strike="noStrike" cap="none" normalizeH="0" baseline="0" dirty="0">
                <a:ln>
                  <a:noFill/>
                </a:ln>
                <a:effectLst/>
                <a:latin typeface="ＭＳ ゴシック" panose="020B0609070205080204" pitchFamily="49" charset="-128"/>
                <a:ea typeface="ＭＳ ゴシック" panose="020B0609070205080204" pitchFamily="49" charset="-128"/>
                <a:cs typeface="ＭＳ Ｐゴシック" panose="020B0600070205080204" pitchFamily="50" charset="-128"/>
              </a:rPr>
              <a:t>　　　</a:t>
            </a:r>
            <a:r>
              <a:rPr kumimoji="0" lang="ja-JP" altLang="en-US" sz="1100" dirty="0">
                <a:latin typeface="ＭＳ ゴシック" panose="020B0609070205080204" pitchFamily="49" charset="-128"/>
                <a:ea typeface="ＭＳ ゴシック" panose="020B0609070205080204" pitchFamily="49" charset="-128"/>
                <a:cs typeface="ＭＳ Ｐゴシック" panose="020B0600070205080204" pitchFamily="50" charset="-128"/>
              </a:rPr>
              <a:t>　</a:t>
            </a:r>
            <a:r>
              <a:rPr kumimoji="0" lang="zh-TW" altLang="en-US" sz="1100" b="0" i="0" u="none" strike="noStrike" cap="none" normalizeH="0" baseline="0" dirty="0">
                <a:ln>
                  <a:noFill/>
                </a:ln>
                <a:effectLst/>
                <a:latin typeface="ＭＳ ゴシック" panose="020B0609070205080204" pitchFamily="49" charset="-128"/>
                <a:ea typeface="ＭＳ ゴシック" panose="020B0609070205080204" pitchFamily="49" charset="-128"/>
                <a:cs typeface="ＭＳ Ｐゴシック" panose="020B0600070205080204" pitchFamily="50" charset="-128"/>
              </a:rPr>
              <a:t>母子父子寡婦福祉法</a:t>
            </a:r>
            <a:r>
              <a:rPr kumimoji="0" lang="ja-JP" altLang="ja-JP" sz="1100" b="0" i="0" u="none" strike="noStrike" cap="none" normalizeH="0" baseline="0" dirty="0">
                <a:ln>
                  <a:noFill/>
                </a:ln>
                <a:effectLst/>
                <a:latin typeface="ＭＳ ゴシック" panose="020B0609070205080204" pitchFamily="49" charset="-128"/>
                <a:ea typeface="ＭＳ ゴシック" panose="020B0609070205080204" pitchFamily="49" charset="-128"/>
                <a:cs typeface="ＭＳ Ｐゴシック" panose="020B0600070205080204" pitchFamily="50" charset="-128"/>
              </a:rPr>
              <a:t>第</a:t>
            </a:r>
            <a:r>
              <a:rPr kumimoji="0" lang="en-US" altLang="ja-JP" sz="1100" b="0" i="0" u="none" strike="noStrike" cap="none" normalizeH="0" baseline="0" dirty="0">
                <a:ln>
                  <a:noFill/>
                </a:ln>
                <a:effectLst/>
                <a:latin typeface="ＭＳ ゴシック" panose="020B0609070205080204" pitchFamily="49" charset="-128"/>
                <a:ea typeface="ＭＳ ゴシック" panose="020B0609070205080204" pitchFamily="49" charset="-128"/>
                <a:cs typeface="ＭＳ Ｐゴシック" panose="020B0600070205080204" pitchFamily="50" charset="-128"/>
              </a:rPr>
              <a:t>11</a:t>
            </a:r>
            <a:r>
              <a:rPr kumimoji="0" lang="ja-JP" altLang="en-US" sz="1100" b="0" i="0" u="none" strike="noStrike" cap="none" normalizeH="0" baseline="0" dirty="0">
                <a:ln>
                  <a:noFill/>
                </a:ln>
                <a:effectLst/>
                <a:latin typeface="ＭＳ ゴシック" panose="020B0609070205080204" pitchFamily="49" charset="-128"/>
                <a:ea typeface="ＭＳ ゴシック" panose="020B0609070205080204" pitchFamily="49" charset="-128"/>
                <a:cs typeface="ＭＳ Ｐゴシック" panose="020B0600070205080204" pitchFamily="50" charset="-128"/>
              </a:rPr>
              <a:t>条に規定する国の基本方針を踏まえた</a:t>
            </a:r>
            <a:r>
              <a:rPr kumimoji="0" lang="ja-JP" altLang="en-US"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、同法第</a:t>
            </a:r>
            <a:r>
              <a:rPr kumimoji="0" lang="en-US" altLang="ja-JP"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12</a:t>
            </a:r>
            <a:r>
              <a:rPr kumimoji="0" lang="ja-JP" altLang="en-US"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条に定める自立促進計画</a:t>
            </a: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○計画期間　　　　令和７年度から令和</a:t>
            </a:r>
            <a:r>
              <a:rPr kumimoji="0" lang="en-US" altLang="ja-JP"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11</a:t>
            </a:r>
            <a:r>
              <a:rPr kumimoji="0" lang="ja-JP" altLang="en-US"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年度の５年間</a:t>
            </a: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○基本理念　　　　</a:t>
            </a:r>
            <a:r>
              <a:rPr kumimoji="0" lang="ja-JP" altLang="en-US" sz="1100" b="1" i="0" u="sng"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～ひとり親家庭等の暮らしの安定と向上を実現し、希望の持てる将来へ～</a:t>
            </a:r>
            <a:endParaRPr kumimoji="0" lang="ja-JP" altLang="en-US"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　　　　　　　　　　子育てと生計をひとりで担っているひとり親家庭等が、社会を構成するひとつの家族形態として、自らの力を</a:t>
            </a:r>
            <a:endParaRPr kumimoji="0" lang="en-US" altLang="ja-JP"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100" dirty="0">
                <a:latin typeface="ＭＳ ゴシック" panose="020B0609070205080204" pitchFamily="49" charset="-128"/>
                <a:ea typeface="ＭＳ ゴシック" panose="020B0609070205080204" pitchFamily="49" charset="-128"/>
                <a:cs typeface="ＭＳ Ｐゴシック" panose="020B0600070205080204" pitchFamily="50" charset="-128"/>
              </a:rPr>
              <a:t>　　　　　　　　　　</a:t>
            </a:r>
            <a:r>
              <a:rPr kumimoji="0" lang="ja-JP" altLang="en-US"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発揮</a:t>
            </a:r>
            <a:r>
              <a:rPr kumimoji="0" lang="ja-JP" altLang="en-US" sz="1100" b="0" i="0" u="none" strike="noStrike" cap="none" normalizeH="0" baseline="0" dirty="0">
                <a:ln>
                  <a:noFill/>
                </a:ln>
                <a:effectLst/>
                <a:latin typeface="ＭＳ ゴシック" panose="020B0609070205080204" pitchFamily="49" charset="-128"/>
                <a:ea typeface="ＭＳ ゴシック" panose="020B0609070205080204" pitchFamily="49" charset="-128"/>
                <a:cs typeface="ＭＳ Ｐゴシック" panose="020B0600070205080204" pitchFamily="50" charset="-128"/>
              </a:rPr>
              <a:t>できるよう、安定し</a:t>
            </a:r>
            <a:r>
              <a:rPr kumimoji="0" lang="ja-JP" altLang="en-US"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た生活を営みながら、安心して子どもを育てることのできる社会づくりをめざす。</a:t>
            </a:r>
            <a:endParaRPr kumimoji="0" lang="ja-JP" altLang="en-US"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p:txBody>
      </p:sp>
      <p:sp>
        <p:nvSpPr>
          <p:cNvPr id="27" name="AutoShape 17">
            <a:extLst>
              <a:ext uri="{FF2B5EF4-FFF2-40B4-BE49-F238E27FC236}">
                <a16:creationId xmlns:a16="http://schemas.microsoft.com/office/drawing/2014/main" id="{ECFA9F47-6268-1406-3B8D-5541A0A39890}"/>
              </a:ext>
            </a:extLst>
          </p:cNvPr>
          <p:cNvSpPr>
            <a:spLocks noChangeArrowheads="1"/>
          </p:cNvSpPr>
          <p:nvPr/>
        </p:nvSpPr>
        <p:spPr bwMode="auto">
          <a:xfrm>
            <a:off x="87728" y="789586"/>
            <a:ext cx="6120000" cy="250825"/>
          </a:xfrm>
          <a:prstGeom prst="roundRect">
            <a:avLst>
              <a:gd name="adj" fmla="val 16667"/>
            </a:avLst>
          </a:prstGeom>
          <a:solidFill>
            <a:srgbClr val="0033CC"/>
          </a:solidFill>
          <a:ln>
            <a:noFill/>
          </a:ln>
          <a:extLst>
            <a:ext uri="{91240B29-F687-4F45-9708-019B960494DF}">
              <a14:hiddenLine xmlns:a14="http://schemas.microsoft.com/office/drawing/2010/main" w="25400">
                <a:solidFill>
                  <a:srgbClr val="000000"/>
                </a:solidFill>
                <a:round/>
                <a:headEnd/>
                <a:tailEnd/>
              </a14:hiddenLine>
            </a:ext>
          </a:extLst>
        </p:spPr>
        <p:txBody>
          <a:bodyPr vert="horz" wrap="square" lIns="91440" tIns="0" rIns="91440" bIns="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1" i="0" u="none" strike="noStrike" cap="none" normalizeH="0" baseline="0" dirty="0">
                <a:ln>
                  <a:noFill/>
                </a:ln>
                <a:solidFill>
                  <a:schemeClr val="bg1"/>
                </a:solidFill>
                <a:effectLst/>
                <a:latin typeface="ＭＳ ゴシック" panose="020B0609070205080204" pitchFamily="49" charset="-128"/>
                <a:ea typeface="ＭＳ ゴシック" panose="020B0609070205080204" pitchFamily="49" charset="-128"/>
                <a:cs typeface="Meiryo UI" panose="020B0604030504040204" pitchFamily="50" charset="-128"/>
              </a:rPr>
              <a:t>Ⅰ　計画の策定にあたって</a:t>
            </a:r>
            <a:endParaRPr kumimoji="0" lang="ja-JP" altLang="ja-JP" sz="1600" b="0" i="0" u="none" strike="noStrike" cap="none" normalizeH="0" baseline="0" dirty="0">
              <a:ln>
                <a:noFill/>
              </a:ln>
              <a:solidFill>
                <a:schemeClr val="bg1"/>
              </a:solidFill>
              <a:effectLst/>
              <a:latin typeface="ＭＳ ゴシック" panose="020B0609070205080204" pitchFamily="49" charset="-128"/>
              <a:ea typeface="ＭＳ ゴシック" panose="020B0609070205080204" pitchFamily="49" charset="-128"/>
            </a:endParaRPr>
          </a:p>
        </p:txBody>
      </p:sp>
      <p:sp>
        <p:nvSpPr>
          <p:cNvPr id="28" name="AutoShape 16">
            <a:extLst>
              <a:ext uri="{FF2B5EF4-FFF2-40B4-BE49-F238E27FC236}">
                <a16:creationId xmlns:a16="http://schemas.microsoft.com/office/drawing/2014/main" id="{16CD0118-0D26-4977-873B-F71B4ED21910}"/>
              </a:ext>
            </a:extLst>
          </p:cNvPr>
          <p:cNvSpPr>
            <a:spLocks noChangeArrowheads="1"/>
          </p:cNvSpPr>
          <p:nvPr/>
        </p:nvSpPr>
        <p:spPr bwMode="auto">
          <a:xfrm>
            <a:off x="90794" y="2420888"/>
            <a:ext cx="6120000" cy="250825"/>
          </a:xfrm>
          <a:prstGeom prst="roundRect">
            <a:avLst>
              <a:gd name="adj" fmla="val 16667"/>
            </a:avLst>
          </a:prstGeom>
          <a:solidFill>
            <a:srgbClr val="0033CC"/>
          </a:solidFill>
          <a:ln>
            <a:noFill/>
          </a:ln>
          <a:extLst>
            <a:ext uri="{91240B29-F687-4F45-9708-019B960494DF}">
              <a14:hiddenLine xmlns:a14="http://schemas.microsoft.com/office/drawing/2010/main" w="25400">
                <a:solidFill>
                  <a:srgbClr val="000000"/>
                </a:solidFill>
                <a:round/>
                <a:headEnd/>
                <a:tailEnd/>
              </a14:hiddenLine>
            </a:ext>
          </a:extLst>
        </p:spPr>
        <p:txBody>
          <a:bodyPr vert="horz" wrap="square" lIns="91440" tIns="0" rIns="91440" bIns="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1" i="0" u="none" strike="noStrike" cap="none" normalizeH="0" baseline="0" dirty="0">
                <a:ln>
                  <a:noFill/>
                </a:ln>
                <a:solidFill>
                  <a:schemeClr val="bg1"/>
                </a:solidFill>
                <a:effectLst/>
                <a:latin typeface="ＭＳ ゴシック" panose="020B0609070205080204" pitchFamily="49" charset="-128"/>
                <a:ea typeface="ＭＳ ゴシック" panose="020B0609070205080204" pitchFamily="49" charset="-128"/>
                <a:cs typeface="Meiryo UI" panose="020B0604030504040204" pitchFamily="50" charset="-128"/>
              </a:rPr>
              <a:t>Ⅱ　ひとり親家庭等を取り巻く現状・課題　</a:t>
            </a:r>
            <a:r>
              <a:rPr kumimoji="0" lang="ja-JP" altLang="ja-JP" sz="1100" b="1" i="0" u="none" strike="noStrike" cap="none" normalizeH="0" baseline="0" dirty="0">
                <a:ln>
                  <a:noFill/>
                </a:ln>
                <a:solidFill>
                  <a:schemeClr val="bg1"/>
                </a:solidFill>
                <a:effectLst/>
                <a:latin typeface="ＭＳ ゴシック" panose="020B0609070205080204" pitchFamily="49" charset="-128"/>
                <a:ea typeface="ＭＳ ゴシック" panose="020B0609070205080204" pitchFamily="49" charset="-128"/>
                <a:cs typeface="Meiryo UI" panose="020B0604030504040204" pitchFamily="50" charset="-128"/>
              </a:rPr>
              <a:t>※アンケート調査結果より</a:t>
            </a:r>
            <a:endParaRPr kumimoji="0" lang="ja-JP" altLang="ja-JP" sz="1200" b="0" i="0" u="none" strike="noStrike" cap="none" normalizeH="0" baseline="0" dirty="0">
              <a:ln>
                <a:noFill/>
              </a:ln>
              <a:solidFill>
                <a:schemeClr val="bg1"/>
              </a:solidFill>
              <a:effectLst/>
              <a:latin typeface="ＭＳ ゴシック" panose="020B0609070205080204" pitchFamily="49" charset="-128"/>
              <a:ea typeface="ＭＳ ゴシック" panose="020B0609070205080204" pitchFamily="49" charset="-128"/>
            </a:endParaRPr>
          </a:p>
        </p:txBody>
      </p:sp>
      <p:sp>
        <p:nvSpPr>
          <p:cNvPr id="29" name="Rectangle 22">
            <a:extLst>
              <a:ext uri="{FF2B5EF4-FFF2-40B4-BE49-F238E27FC236}">
                <a16:creationId xmlns:a16="http://schemas.microsoft.com/office/drawing/2014/main" id="{2ED7E5E7-2F35-F65B-7F49-B07EC9985254}"/>
              </a:ext>
            </a:extLst>
          </p:cNvPr>
          <p:cNvSpPr>
            <a:spLocks noChangeArrowheads="1"/>
          </p:cNvSpPr>
          <p:nvPr/>
        </p:nvSpPr>
        <p:spPr bwMode="auto">
          <a:xfrm>
            <a:off x="152400" y="1524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30" name="Rectangle 43">
            <a:extLst>
              <a:ext uri="{FF2B5EF4-FFF2-40B4-BE49-F238E27FC236}">
                <a16:creationId xmlns:a16="http://schemas.microsoft.com/office/drawing/2014/main" id="{8860A617-D35B-596C-EF49-5738AE5DBA6F}"/>
              </a:ext>
            </a:extLst>
          </p:cNvPr>
          <p:cNvSpPr>
            <a:spLocks noChangeArrowheads="1"/>
          </p:cNvSpPr>
          <p:nvPr/>
        </p:nvSpPr>
        <p:spPr bwMode="auto">
          <a:xfrm>
            <a:off x="152400" y="14793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600" b="0" i="0" u="none" strike="noStrike" cap="none" normalizeH="0" baseline="0">
              <a:ln>
                <a:noFill/>
              </a:ln>
              <a:solidFill>
                <a:schemeClr val="tx1"/>
              </a:solidFill>
              <a:effectLst/>
              <a:latin typeface="ＭＳ ゴシック" panose="020B0609070205080204" pitchFamily="49" charset="-128"/>
              <a:ea typeface="ＭＳ ゴシック" panose="020B0609070205080204" pitchFamily="49" charset="-128"/>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ja-JP" altLang="ja-JP" sz="1800" b="0" i="0" u="none" strike="noStrike" cap="none" normalizeH="0" baseline="0">
                <a:ln>
                  <a:noFill/>
                </a:ln>
                <a:solidFill>
                  <a:schemeClr val="tx1"/>
                </a:solidFill>
                <a:effectLst/>
                <a:latin typeface="ＭＳ ゴシック" panose="020B0609070205080204" pitchFamily="49" charset="-128"/>
                <a:ea typeface="ＭＳ ゴシック" panose="020B0609070205080204" pitchFamily="49" charset="-128"/>
              </a:rPr>
            </a:br>
            <a:endParaRPr kumimoji="0" lang="ja-JP" altLang="ja-JP" sz="1200" b="0" i="0" u="none" strike="noStrike" cap="none" normalizeH="0" baseline="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a:ln>
                <a:noFill/>
              </a:ln>
              <a:solidFill>
                <a:schemeClr val="tx1"/>
              </a:solidFill>
              <a:effectLst/>
              <a:latin typeface="ＭＳ ゴシック" panose="020B0609070205080204" pitchFamily="49" charset="-128"/>
              <a:ea typeface="ＭＳ ゴシック" panose="020B0609070205080204" pitchFamily="49" charset="-128"/>
            </a:endParaRPr>
          </a:p>
        </p:txBody>
      </p:sp>
      <p:cxnSp>
        <p:nvCxnSpPr>
          <p:cNvPr id="32" name="カギ線コネクタ 4">
            <a:extLst>
              <a:ext uri="{FF2B5EF4-FFF2-40B4-BE49-F238E27FC236}">
                <a16:creationId xmlns:a16="http://schemas.microsoft.com/office/drawing/2014/main" id="{A11CB0DC-CBF1-B44A-B754-975A502593CC}"/>
              </a:ext>
            </a:extLst>
          </p:cNvPr>
          <p:cNvCxnSpPr/>
          <p:nvPr/>
        </p:nvCxnSpPr>
        <p:spPr>
          <a:xfrm flipV="1">
            <a:off x="206067" y="191107"/>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テキスト ボックス 4">
            <a:extLst>
              <a:ext uri="{FF2B5EF4-FFF2-40B4-BE49-F238E27FC236}">
                <a16:creationId xmlns:a16="http://schemas.microsoft.com/office/drawing/2014/main" id="{97C73358-6C77-409C-B446-9F6AA2EE229A}"/>
              </a:ext>
            </a:extLst>
          </p:cNvPr>
          <p:cNvSpPr txBox="1"/>
          <p:nvPr/>
        </p:nvSpPr>
        <p:spPr>
          <a:xfrm>
            <a:off x="206067" y="89933"/>
            <a:ext cx="6916814" cy="369332"/>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dirty="0">
                <a:latin typeface="HGP創英角ｺﾞｼｯｸUB" pitchFamily="50" charset="-128"/>
                <a:ea typeface="HGP創英角ｺﾞｼｯｸUB" pitchFamily="50" charset="-128"/>
              </a:rPr>
              <a:t>第８章　都道府県</a:t>
            </a:r>
            <a:r>
              <a:rPr kumimoji="1" lang="ja-JP" altLang="en-US" dirty="0">
                <a:latin typeface="HGP創英角ｺﾞｼｯｸUB" pitchFamily="50" charset="-128"/>
                <a:ea typeface="HGP創英角ｺﾞｼｯｸUB" pitchFamily="50" charset="-128"/>
              </a:rPr>
              <a:t>ひとり親家庭等自立促進計画</a:t>
            </a:r>
            <a:r>
              <a:rPr lang="ja-JP" altLang="en-US" dirty="0">
                <a:latin typeface="HGP創英角ｺﾞｼｯｸUB" pitchFamily="50" charset="-128"/>
                <a:ea typeface="HGP創英角ｺﾞｼｯｸUB" pitchFamily="50" charset="-128"/>
              </a:rPr>
              <a:t>（案</a:t>
            </a:r>
            <a:r>
              <a:rPr kumimoji="1" lang="ja-JP" altLang="en-US" dirty="0">
                <a:latin typeface="HGP創英角ｺﾞｼｯｸUB" pitchFamily="50" charset="-128"/>
                <a:ea typeface="HGP創英角ｺﾞｼｯｸUB" pitchFamily="50" charset="-128"/>
              </a:rPr>
              <a:t>）</a:t>
            </a:r>
          </a:p>
        </p:txBody>
      </p:sp>
      <p:sp>
        <p:nvSpPr>
          <p:cNvPr id="18" name="スライド番号プレースホルダー 3">
            <a:extLst>
              <a:ext uri="{FF2B5EF4-FFF2-40B4-BE49-F238E27FC236}">
                <a16:creationId xmlns:a16="http://schemas.microsoft.com/office/drawing/2014/main" id="{4A4BE1A7-3A8B-47F4-B520-4224C8362175}"/>
              </a:ext>
            </a:extLst>
          </p:cNvPr>
          <p:cNvSpPr>
            <a:spLocks noGrp="1"/>
          </p:cNvSpPr>
          <p:nvPr>
            <p:ph type="sldNum" sz="quarter" idx="12"/>
          </p:nvPr>
        </p:nvSpPr>
        <p:spPr>
          <a:xfrm>
            <a:off x="6974904" y="6448251"/>
            <a:ext cx="2133600" cy="365125"/>
          </a:xfrm>
        </p:spPr>
        <p:txBody>
          <a:bodyPr anchor="b" anchorCtr="0"/>
          <a:lstStyle/>
          <a:p>
            <a:fld id="{D2D8002D-B5B0-4BAC-B1F6-782DDCCE6D9C}" type="slidenum">
              <a:rPr kumimoji="1" lang="ja-JP" altLang="en-US" sz="1400" smtClean="0">
                <a:solidFill>
                  <a:schemeClr val="tx1"/>
                </a:solidFill>
                <a:latin typeface="ＭＳ ゴシック" panose="020B0609070205080204" pitchFamily="49" charset="-128"/>
                <a:ea typeface="ＭＳ ゴシック" panose="020B0609070205080204" pitchFamily="49" charset="-128"/>
              </a:rPr>
              <a:t>2</a:t>
            </a:fld>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0089165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539552" y="908720"/>
            <a:ext cx="8208912" cy="5328592"/>
          </a:xfrm>
          <a:prstGeom prst="rect">
            <a:avLst/>
          </a:prstGeom>
          <a:gradFill>
            <a:gsLst>
              <a:gs pos="0">
                <a:schemeClr val="accent1">
                  <a:lumMod val="20000"/>
                  <a:lumOff val="80000"/>
                </a:schemeClr>
              </a:gs>
              <a:gs pos="50000">
                <a:schemeClr val="accent1">
                  <a:tint val="44500"/>
                  <a:satMod val="160000"/>
                </a:schemeClr>
              </a:gs>
              <a:gs pos="100000">
                <a:schemeClr val="accent1">
                  <a:tint val="23500"/>
                  <a:satMod val="160000"/>
                </a:schemeClr>
              </a:gs>
            </a:gsLst>
            <a:lin ang="5400000" scaled="0"/>
          </a:gradFill>
          <a:ln cmpd="dbl">
            <a:solidFill>
              <a:schemeClr val="tx1"/>
            </a:solidFill>
            <a:prstDash val="sysDot"/>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nSpc>
                <a:spcPts val="1500"/>
              </a:lnSpc>
            </a:pPr>
            <a:r>
              <a:rPr lang="en-US" altLang="ja-JP" sz="1200" b="1" dirty="0">
                <a:solidFill>
                  <a:schemeClr val="tx1"/>
                </a:solidFill>
                <a:latin typeface="ＭＳ ゴシック" panose="020B0609070205080204" pitchFamily="49" charset="-128"/>
                <a:ea typeface="ＭＳ ゴシック" panose="020B0609070205080204" pitchFamily="49" charset="-128"/>
              </a:rPr>
              <a:t>Ⅰ</a:t>
            </a:r>
            <a:r>
              <a:rPr lang="ja-JP" altLang="en-US" sz="1200" b="1" dirty="0">
                <a:solidFill>
                  <a:schemeClr val="tx1"/>
                </a:solidFill>
                <a:latin typeface="ＭＳ ゴシック" panose="020B0609070205080204" pitchFamily="49" charset="-128"/>
                <a:ea typeface="ＭＳ ゴシック" panose="020B0609070205080204" pitchFamily="49" charset="-128"/>
              </a:rPr>
              <a:t>　第五次大阪府ひとり親家庭等自立促進計画の策定にあたって</a:t>
            </a:r>
          </a:p>
          <a:p>
            <a:pPr>
              <a:lnSpc>
                <a:spcPts val="1500"/>
              </a:lnSpc>
            </a:pPr>
            <a:r>
              <a:rPr lang="ja-JP" altLang="en-US" sz="1100" dirty="0">
                <a:solidFill>
                  <a:schemeClr val="tx1"/>
                </a:solidFill>
                <a:latin typeface="ＭＳ ゴシック" panose="020B0609070205080204" pitchFamily="49" charset="-128"/>
                <a:ea typeface="ＭＳ ゴシック" panose="020B0609070205080204" pitchFamily="49" charset="-128"/>
              </a:rPr>
              <a:t>　　１．計画策定の趣旨</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500"/>
              </a:lnSpc>
            </a:pPr>
            <a:r>
              <a:rPr lang="ja-JP" altLang="en-US" sz="1100" dirty="0">
                <a:solidFill>
                  <a:schemeClr val="tx1"/>
                </a:solidFill>
                <a:latin typeface="ＭＳ ゴシック" panose="020B0609070205080204" pitchFamily="49" charset="-128"/>
                <a:ea typeface="ＭＳ ゴシック" panose="020B0609070205080204" pitchFamily="49" charset="-128"/>
              </a:rPr>
              <a:t>　　２．第五次計画の位置づけ</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500"/>
              </a:lnSpc>
            </a:pPr>
            <a:r>
              <a:rPr lang="ja-JP" altLang="en-US" sz="1100" dirty="0">
                <a:solidFill>
                  <a:schemeClr val="tx1"/>
                </a:solidFill>
                <a:latin typeface="ＭＳ ゴシック" panose="020B0609070205080204" pitchFamily="49" charset="-128"/>
                <a:ea typeface="ＭＳ ゴシック" panose="020B0609070205080204" pitchFamily="49" charset="-128"/>
              </a:rPr>
              <a:t>  　３．第五次計画の取組期間</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500"/>
              </a:lnSpc>
            </a:pPr>
            <a:r>
              <a:rPr lang="ja-JP" altLang="en-US" sz="1100" dirty="0">
                <a:solidFill>
                  <a:schemeClr val="tx1"/>
                </a:solidFill>
                <a:latin typeface="ＭＳ ゴシック" panose="020B0609070205080204" pitchFamily="49" charset="-128"/>
                <a:ea typeface="ＭＳ ゴシック" panose="020B0609070205080204" pitchFamily="49" charset="-128"/>
              </a:rPr>
              <a:t>　　４．第五次計画の策定体制</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500"/>
              </a:lnSpc>
            </a:pPr>
            <a:r>
              <a:rPr lang="ja-JP" altLang="en-US" sz="1100" dirty="0">
                <a:solidFill>
                  <a:schemeClr val="tx1"/>
                </a:solidFill>
                <a:latin typeface="ＭＳ ゴシック" panose="020B0609070205080204" pitchFamily="49" charset="-128"/>
                <a:ea typeface="ＭＳ ゴシック" panose="020B0609070205080204" pitchFamily="49" charset="-128"/>
              </a:rPr>
              <a:t>　　５．第五次計画の推進</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500"/>
              </a:lnSpc>
            </a:pPr>
            <a:r>
              <a:rPr lang="ja-JP" altLang="en-US" sz="1100" dirty="0">
                <a:solidFill>
                  <a:schemeClr val="tx1"/>
                </a:solidFill>
                <a:latin typeface="ＭＳ ゴシック" panose="020B0609070205080204" pitchFamily="49" charset="-128"/>
                <a:ea typeface="ＭＳ ゴシック" panose="020B0609070205080204" pitchFamily="49" charset="-128"/>
              </a:rPr>
              <a:t>　　６．第五次計画の評価</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500"/>
              </a:lnSpc>
            </a:pPr>
            <a:r>
              <a:rPr lang="ja-JP" altLang="en-US" sz="1100" dirty="0">
                <a:solidFill>
                  <a:schemeClr val="tx1"/>
                </a:solidFill>
                <a:latin typeface="ＭＳ ゴシック" panose="020B0609070205080204" pitchFamily="49" charset="-128"/>
                <a:ea typeface="ＭＳ ゴシック" panose="020B0609070205080204" pitchFamily="49" charset="-128"/>
              </a:rPr>
              <a:t>　　７．第五次計画の基本理念</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500"/>
              </a:lnSpc>
            </a:pP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500"/>
              </a:lnSpc>
            </a:pPr>
            <a:r>
              <a:rPr lang="en-US" altLang="ja-JP" sz="1200" b="1" dirty="0">
                <a:solidFill>
                  <a:schemeClr val="tx1"/>
                </a:solidFill>
                <a:latin typeface="ＭＳ ゴシック" panose="020B0609070205080204" pitchFamily="49" charset="-128"/>
                <a:ea typeface="ＭＳ ゴシック" panose="020B0609070205080204" pitchFamily="49" charset="-128"/>
              </a:rPr>
              <a:t>Ⅱ</a:t>
            </a:r>
            <a:r>
              <a:rPr lang="ja-JP" altLang="en-US" sz="1200" b="1" dirty="0">
                <a:solidFill>
                  <a:schemeClr val="tx1"/>
                </a:solidFill>
                <a:latin typeface="ＭＳ ゴシック" panose="020B0609070205080204" pitchFamily="49" charset="-128"/>
                <a:ea typeface="ＭＳ ゴシック" panose="020B0609070205080204" pitchFamily="49" charset="-128"/>
              </a:rPr>
              <a:t>　ひとり親家庭等を取り巻く現状と課題</a:t>
            </a:r>
          </a:p>
          <a:p>
            <a:pPr>
              <a:lnSpc>
                <a:spcPts val="1500"/>
              </a:lnSpc>
            </a:pPr>
            <a:r>
              <a:rPr lang="ja-JP" altLang="en-US" sz="1100" dirty="0">
                <a:solidFill>
                  <a:schemeClr val="tx1"/>
                </a:solidFill>
                <a:latin typeface="ＭＳ ゴシック" panose="020B0609070205080204" pitchFamily="49" charset="-128"/>
                <a:ea typeface="ＭＳ ゴシック" panose="020B0609070205080204" pitchFamily="49" charset="-128"/>
              </a:rPr>
              <a:t>　　１．離婚件数等の状況</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500"/>
              </a:lnSpc>
            </a:pPr>
            <a:r>
              <a:rPr lang="ja-JP" altLang="en-US" sz="1100" dirty="0">
                <a:solidFill>
                  <a:schemeClr val="tx1"/>
                </a:solidFill>
                <a:latin typeface="ＭＳ ゴシック" panose="020B0609070205080204" pitchFamily="49" charset="-128"/>
                <a:ea typeface="ＭＳ ゴシック" panose="020B0609070205080204" pitchFamily="49" charset="-128"/>
              </a:rPr>
              <a:t>　　２．第五次計画策定に係るひとり親家庭等へのアンケート調査</a:t>
            </a:r>
            <a:endParaRPr lang="ja-JP" altLang="en-US" sz="1100" dirty="0">
              <a:ln>
                <a:solidFill>
                  <a:srgbClr val="FF0000"/>
                </a:solidFill>
              </a:ln>
              <a:solidFill>
                <a:schemeClr val="tx1"/>
              </a:solidFill>
              <a:latin typeface="ＭＳ ゴシック" panose="020B0609070205080204" pitchFamily="49" charset="-128"/>
              <a:ea typeface="ＭＳ ゴシック" panose="020B0609070205080204" pitchFamily="49" charset="-128"/>
            </a:endParaRPr>
          </a:p>
          <a:p>
            <a:pPr>
              <a:lnSpc>
                <a:spcPts val="1500"/>
              </a:lnSpc>
            </a:pPr>
            <a:r>
              <a:rPr lang="ja-JP" altLang="en-US" sz="1100" dirty="0">
                <a:solidFill>
                  <a:schemeClr val="tx1"/>
                </a:solidFill>
                <a:latin typeface="ＭＳ ゴシック" panose="020B0609070205080204" pitchFamily="49" charset="-128"/>
                <a:ea typeface="ＭＳ ゴシック" panose="020B0609070205080204" pitchFamily="49" charset="-128"/>
              </a:rPr>
              <a:t>　　３．現状と課題のまとめ</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500"/>
              </a:lnSpc>
            </a:pP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500"/>
              </a:lnSpc>
            </a:pPr>
            <a:r>
              <a:rPr lang="en-US" altLang="ja-JP" sz="1200" b="1" dirty="0">
                <a:solidFill>
                  <a:schemeClr val="tx1"/>
                </a:solidFill>
                <a:latin typeface="ＭＳ ゴシック" panose="020B0609070205080204" pitchFamily="49" charset="-128"/>
                <a:ea typeface="ＭＳ ゴシック" panose="020B0609070205080204" pitchFamily="49" charset="-128"/>
              </a:rPr>
              <a:t>Ⅲ</a:t>
            </a:r>
            <a:r>
              <a:rPr lang="ja-JP" altLang="en-US" sz="1200" b="1" dirty="0">
                <a:solidFill>
                  <a:schemeClr val="tx1"/>
                </a:solidFill>
                <a:latin typeface="ＭＳ ゴシック" panose="020B0609070205080204" pitchFamily="49" charset="-128"/>
                <a:ea typeface="ＭＳ ゴシック" panose="020B0609070205080204" pitchFamily="49" charset="-128"/>
              </a:rPr>
              <a:t>　第五次計画推進にあたっての基本的な考え方</a:t>
            </a:r>
          </a:p>
          <a:p>
            <a:pPr>
              <a:lnSpc>
                <a:spcPts val="1500"/>
              </a:lnSpc>
            </a:pPr>
            <a:r>
              <a:rPr lang="ja-JP" altLang="en-US" sz="1100" dirty="0">
                <a:solidFill>
                  <a:schemeClr val="tx1"/>
                </a:solidFill>
                <a:latin typeface="ＭＳ ゴシック" panose="020B0609070205080204" pitchFamily="49" charset="-128"/>
                <a:ea typeface="ＭＳ ゴシック" panose="020B0609070205080204" pitchFamily="49" charset="-128"/>
              </a:rPr>
              <a:t>　　１．推進にあたっての基本的な考え方</a:t>
            </a:r>
          </a:p>
          <a:p>
            <a:pPr>
              <a:lnSpc>
                <a:spcPts val="1500"/>
              </a:lnSpc>
            </a:pP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500"/>
              </a:lnSpc>
            </a:pPr>
            <a:r>
              <a:rPr lang="en-US" altLang="ja-JP" sz="1200" b="1" dirty="0">
                <a:solidFill>
                  <a:schemeClr val="tx1"/>
                </a:solidFill>
                <a:latin typeface="ＭＳ ゴシック" panose="020B0609070205080204" pitchFamily="49" charset="-128"/>
                <a:ea typeface="ＭＳ ゴシック" panose="020B0609070205080204" pitchFamily="49" charset="-128"/>
              </a:rPr>
              <a:t>Ⅳ</a:t>
            </a:r>
            <a:r>
              <a:rPr lang="ja-JP" altLang="en-US" sz="1200" b="1" dirty="0">
                <a:solidFill>
                  <a:schemeClr val="tx1"/>
                </a:solidFill>
                <a:latin typeface="ＭＳ ゴシック" panose="020B0609070205080204" pitchFamily="49" charset="-128"/>
                <a:ea typeface="ＭＳ ゴシック" panose="020B0609070205080204" pitchFamily="49" charset="-128"/>
              </a:rPr>
              <a:t>　第五次計画の基本目標及び具体的取組</a:t>
            </a:r>
          </a:p>
          <a:p>
            <a:pPr>
              <a:lnSpc>
                <a:spcPts val="1500"/>
              </a:lnSpc>
            </a:pPr>
            <a:r>
              <a:rPr lang="ja-JP" altLang="en-US" sz="1100" dirty="0">
                <a:solidFill>
                  <a:schemeClr val="tx1"/>
                </a:solidFill>
                <a:latin typeface="ＭＳ ゴシック" panose="020B0609070205080204" pitchFamily="49" charset="-128"/>
                <a:ea typeface="ＭＳ ゴシック" panose="020B0609070205080204" pitchFamily="49" charset="-128"/>
              </a:rPr>
              <a:t>　　１．計画の基本目標</a:t>
            </a:r>
          </a:p>
          <a:p>
            <a:pPr>
              <a:lnSpc>
                <a:spcPts val="1500"/>
              </a:lnSpc>
            </a:pPr>
            <a:r>
              <a:rPr lang="ja-JP" altLang="en-US" sz="1100" dirty="0">
                <a:solidFill>
                  <a:schemeClr val="tx1"/>
                </a:solidFill>
                <a:latin typeface="ＭＳ ゴシック" panose="020B0609070205080204" pitchFamily="49" charset="-128"/>
                <a:ea typeface="ＭＳ ゴシック" panose="020B0609070205080204" pitchFamily="49" charset="-128"/>
              </a:rPr>
              <a:t>　　２．計画の具体的取組</a:t>
            </a:r>
          </a:p>
          <a:p>
            <a:pPr>
              <a:lnSpc>
                <a:spcPts val="1500"/>
              </a:lnSpc>
            </a:pPr>
            <a:r>
              <a:rPr lang="ja-JP" altLang="en-US" sz="1100" dirty="0">
                <a:solidFill>
                  <a:schemeClr val="tx1"/>
                </a:solidFill>
                <a:latin typeface="ＭＳ ゴシック" panose="020B0609070205080204" pitchFamily="49" charset="-128"/>
                <a:ea typeface="ＭＳ ゴシック" panose="020B0609070205080204" pitchFamily="49" charset="-128"/>
              </a:rPr>
              <a:t>　　基本目標１　就業支援　</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500"/>
              </a:lnSpc>
            </a:pPr>
            <a:r>
              <a:rPr lang="ja-JP" altLang="en-US" sz="1100" dirty="0">
                <a:solidFill>
                  <a:schemeClr val="tx1"/>
                </a:solidFill>
                <a:latin typeface="ＭＳ ゴシック" panose="020B0609070205080204" pitchFamily="49" charset="-128"/>
                <a:ea typeface="ＭＳ ゴシック" panose="020B0609070205080204" pitchFamily="49" charset="-128"/>
              </a:rPr>
              <a:t>　　基本目標２　子育てをはじめとした生活面への支援</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500"/>
              </a:lnSpc>
            </a:pPr>
            <a:r>
              <a:rPr lang="ja-JP" altLang="en-US" sz="1100" dirty="0">
                <a:solidFill>
                  <a:schemeClr val="tx1"/>
                </a:solidFill>
                <a:latin typeface="ＭＳ ゴシック" panose="020B0609070205080204" pitchFamily="49" charset="-128"/>
                <a:ea typeface="ＭＳ ゴシック" panose="020B0609070205080204" pitchFamily="49" charset="-128"/>
              </a:rPr>
              <a:t>　　基本目標３　共同養育の取組</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500"/>
              </a:lnSpc>
            </a:pPr>
            <a:r>
              <a:rPr lang="ja-JP" altLang="en-US" sz="1100" dirty="0">
                <a:solidFill>
                  <a:schemeClr val="tx1"/>
                </a:solidFill>
                <a:latin typeface="ＭＳ ゴシック" panose="020B0609070205080204" pitchFamily="49" charset="-128"/>
                <a:ea typeface="ＭＳ ゴシック" panose="020B0609070205080204" pitchFamily="49" charset="-128"/>
              </a:rPr>
              <a:t>　　基本目標４　経済的支援</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500"/>
              </a:lnSpc>
            </a:pPr>
            <a:r>
              <a:rPr lang="ja-JP" altLang="en-US" sz="1100" dirty="0">
                <a:solidFill>
                  <a:schemeClr val="tx1"/>
                </a:solidFill>
                <a:latin typeface="ＭＳ ゴシック" panose="020B0609070205080204" pitchFamily="49" charset="-128"/>
                <a:ea typeface="ＭＳ ゴシック" panose="020B0609070205080204" pitchFamily="49" charset="-128"/>
              </a:rPr>
              <a:t>　　基本目標５　相談機能の充実</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500"/>
              </a:lnSpc>
            </a:pPr>
            <a:r>
              <a:rPr lang="ja-JP" altLang="en-US" sz="1100" dirty="0">
                <a:solidFill>
                  <a:schemeClr val="tx1"/>
                </a:solidFill>
                <a:latin typeface="ＭＳ ゴシック" panose="020B0609070205080204" pitchFamily="49" charset="-128"/>
                <a:ea typeface="ＭＳ ゴシック" panose="020B0609070205080204" pitchFamily="49" charset="-128"/>
              </a:rPr>
              <a:t>　　基本目標６　人権の尊重</a:t>
            </a:r>
            <a:endParaRPr lang="en-US" altLang="ja-JP" sz="1100" dirty="0">
              <a:solidFill>
                <a:schemeClr val="tx1"/>
              </a:solidFill>
              <a:latin typeface="ＭＳ ゴシック" panose="020B0609070205080204" pitchFamily="49" charset="-128"/>
              <a:ea typeface="ＭＳ ゴシック" panose="020B0609070205080204" pitchFamily="49" charset="-128"/>
            </a:endParaRPr>
          </a:p>
        </p:txBody>
      </p:sp>
      <p:cxnSp>
        <p:nvCxnSpPr>
          <p:cNvPr id="13" name="カギ線コネクタ 12"/>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テキスト ボックス 1">
            <a:extLst>
              <a:ext uri="{FF2B5EF4-FFF2-40B4-BE49-F238E27FC236}">
                <a16:creationId xmlns:a16="http://schemas.microsoft.com/office/drawing/2014/main" id="{B23B66F9-3DB0-E855-9887-DE3DED4F3EDE}"/>
              </a:ext>
            </a:extLst>
          </p:cNvPr>
          <p:cNvSpPr txBox="1"/>
          <p:nvPr/>
        </p:nvSpPr>
        <p:spPr>
          <a:xfrm>
            <a:off x="323528" y="498888"/>
            <a:ext cx="7632000" cy="338554"/>
          </a:xfrm>
          <a:prstGeom prst="rect">
            <a:avLst/>
          </a:prstGeom>
          <a:noFill/>
        </p:spPr>
        <p:txBody>
          <a:bodyPr wrap="square" rtlCol="0">
            <a:spAutoFit/>
          </a:bodyPr>
          <a:lstStyle/>
          <a:p>
            <a:r>
              <a:rPr lang="ja-JP" altLang="en-US" sz="1600" dirty="0">
                <a:solidFill>
                  <a:srgbClr val="002060"/>
                </a:solidFill>
                <a:latin typeface="HG創英角ｺﾞｼｯｸUB" panose="020B0909000000000000" pitchFamily="49" charset="-128"/>
                <a:ea typeface="HG創英角ｺﾞｼｯｸUB" panose="020B0909000000000000" pitchFamily="49" charset="-128"/>
              </a:rPr>
              <a:t>７．第五次大阪府ひとり親家庭等自立促進計画目次</a:t>
            </a:r>
            <a:endParaRPr kumimoji="1" lang="ja-JP" altLang="en-US" sz="1600" dirty="0">
              <a:solidFill>
                <a:srgbClr val="002060"/>
              </a:solidFill>
              <a:latin typeface="HG創英角ｺﾞｼｯｸUB" panose="020B0909000000000000" pitchFamily="49" charset="-128"/>
              <a:ea typeface="HG創英角ｺﾞｼｯｸUB" panose="020B0909000000000000" pitchFamily="49" charset="-128"/>
            </a:endParaRPr>
          </a:p>
        </p:txBody>
      </p:sp>
      <p:sp>
        <p:nvSpPr>
          <p:cNvPr id="7" name="テキスト ボックス 4">
            <a:extLst>
              <a:ext uri="{FF2B5EF4-FFF2-40B4-BE49-F238E27FC236}">
                <a16:creationId xmlns:a16="http://schemas.microsoft.com/office/drawing/2014/main" id="{109CFD20-1883-4917-8BEF-F66B10F214A3}"/>
              </a:ext>
            </a:extLst>
          </p:cNvPr>
          <p:cNvSpPr txBox="1"/>
          <p:nvPr/>
        </p:nvSpPr>
        <p:spPr>
          <a:xfrm>
            <a:off x="202454" y="13435"/>
            <a:ext cx="6916814" cy="369332"/>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dirty="0">
                <a:latin typeface="HGP創英角ｺﾞｼｯｸUB" pitchFamily="50" charset="-128"/>
                <a:ea typeface="HGP創英角ｺﾞｼｯｸUB" pitchFamily="50" charset="-128"/>
              </a:rPr>
              <a:t>第８章　都道府県</a:t>
            </a:r>
            <a:r>
              <a:rPr kumimoji="1" lang="ja-JP" altLang="en-US" dirty="0">
                <a:latin typeface="HGP創英角ｺﾞｼｯｸUB" pitchFamily="50" charset="-128"/>
                <a:ea typeface="HGP創英角ｺﾞｼｯｸUB" pitchFamily="50" charset="-128"/>
              </a:rPr>
              <a:t>ひとり親家庭等自立促進計画（案）</a:t>
            </a:r>
          </a:p>
        </p:txBody>
      </p:sp>
      <p:sp>
        <p:nvSpPr>
          <p:cNvPr id="8" name="スライド番号プレースホルダー 3">
            <a:extLst>
              <a:ext uri="{FF2B5EF4-FFF2-40B4-BE49-F238E27FC236}">
                <a16:creationId xmlns:a16="http://schemas.microsoft.com/office/drawing/2014/main" id="{6FCF4750-FD40-4494-A34A-8289FA007FC2}"/>
              </a:ext>
            </a:extLst>
          </p:cNvPr>
          <p:cNvSpPr>
            <a:spLocks noGrp="1"/>
          </p:cNvSpPr>
          <p:nvPr>
            <p:ph type="sldNum" sz="quarter" idx="12"/>
          </p:nvPr>
        </p:nvSpPr>
        <p:spPr>
          <a:xfrm>
            <a:off x="6974904" y="6448251"/>
            <a:ext cx="2133600" cy="365125"/>
          </a:xfrm>
        </p:spPr>
        <p:txBody>
          <a:bodyPr anchor="b" anchorCtr="0"/>
          <a:lstStyle/>
          <a:p>
            <a:fld id="{D2D8002D-B5B0-4BAC-B1F6-782DDCCE6D9C}" type="slidenum">
              <a:rPr kumimoji="1" lang="ja-JP" altLang="en-US" sz="1400" smtClean="0">
                <a:solidFill>
                  <a:schemeClr val="tx1"/>
                </a:solidFill>
                <a:latin typeface="ＭＳ ゴシック" panose="020B0609070205080204" pitchFamily="49" charset="-128"/>
                <a:ea typeface="ＭＳ ゴシック" panose="020B0609070205080204" pitchFamily="49" charset="-128"/>
              </a:rPr>
              <a:t>3</a:t>
            </a:fld>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0503576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カギ線コネクタ 2"/>
          <p:cNvCxnSpPr/>
          <p:nvPr/>
        </p:nvCxnSpPr>
        <p:spPr>
          <a:xfrm flipV="1">
            <a:off x="172758" y="170384"/>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5" name="グループ化 4">
            <a:extLst>
              <a:ext uri="{FF2B5EF4-FFF2-40B4-BE49-F238E27FC236}">
                <a16:creationId xmlns:a16="http://schemas.microsoft.com/office/drawing/2014/main" id="{3FCDCAC8-3847-407C-9F04-3C32240B63F8}"/>
              </a:ext>
            </a:extLst>
          </p:cNvPr>
          <p:cNvGrpSpPr/>
          <p:nvPr/>
        </p:nvGrpSpPr>
        <p:grpSpPr>
          <a:xfrm>
            <a:off x="103458" y="836712"/>
            <a:ext cx="8789022" cy="939141"/>
            <a:chOff x="103458" y="836712"/>
            <a:chExt cx="8789022" cy="939141"/>
          </a:xfrm>
        </p:grpSpPr>
        <p:sp>
          <p:nvSpPr>
            <p:cNvPr id="12" name="角丸四角形 6">
              <a:extLst>
                <a:ext uri="{FF2B5EF4-FFF2-40B4-BE49-F238E27FC236}">
                  <a16:creationId xmlns:a16="http://schemas.microsoft.com/office/drawing/2014/main" id="{2A25C61B-1920-4C8A-A9CD-6B918DBDB1B9}"/>
                </a:ext>
              </a:extLst>
            </p:cNvPr>
            <p:cNvSpPr/>
            <p:nvPr/>
          </p:nvSpPr>
          <p:spPr>
            <a:xfrm>
              <a:off x="103458" y="1108800"/>
              <a:ext cx="8789022" cy="667053"/>
            </a:xfrm>
            <a:prstGeom prst="roundRect">
              <a:avLst/>
            </a:prstGeom>
            <a:solidFill>
              <a:schemeClr val="tx2">
                <a:lumMod val="20000"/>
                <a:lumOff val="80000"/>
              </a:schemeClr>
            </a:solidFill>
            <a:ln>
              <a:solidFill>
                <a:schemeClr val="tx2"/>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100" dirty="0">
                  <a:solidFill>
                    <a:schemeClr val="tx1"/>
                  </a:solidFill>
                  <a:latin typeface="ＭＳ ゴシック" panose="020B0609070205080204" pitchFamily="49" charset="-128"/>
                  <a:ea typeface="ＭＳ ゴシック" panose="020B0609070205080204" pitchFamily="49" charset="-128"/>
                </a:rPr>
                <a:t>　</a:t>
              </a:r>
              <a:r>
                <a:rPr lang="ja-JP" altLang="ja-JP"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母子家庭等就業・自立支援センター事業における就業相談や就業情報提供、生活や養育費等の相談対応、就業支援講習会の充実など、就業と生活支援を組み合わせたワンストップによる支援を軸としながら、民間事業主等への働きかけや表彰制度の推進による環境の整備などを、関係機関や関係事業との連携のもと総合的な取組として推進していきます。</a:t>
              </a:r>
            </a:p>
            <a:p>
              <a:endParaRPr lang="ja-JP" altLang="en-US" sz="1100" dirty="0">
                <a:solidFill>
                  <a:schemeClr val="tx1"/>
                </a:solidFill>
                <a:latin typeface="ＭＳ ゴシック" panose="020B0609070205080204" pitchFamily="49" charset="-128"/>
                <a:ea typeface="ＭＳ ゴシック" panose="020B0609070205080204" pitchFamily="49" charset="-128"/>
              </a:endParaRPr>
            </a:p>
          </p:txBody>
        </p:sp>
        <p:sp>
          <p:nvSpPr>
            <p:cNvPr id="7" name="角丸四角形 6"/>
            <p:cNvSpPr/>
            <p:nvPr/>
          </p:nvSpPr>
          <p:spPr>
            <a:xfrm>
              <a:off x="103458" y="836712"/>
              <a:ext cx="3564000" cy="252000"/>
            </a:xfrm>
            <a:prstGeom prst="roundRect">
              <a:avLst>
                <a:gd name="adj" fmla="val 50000"/>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chemeClr val="bg1"/>
                  </a:solidFill>
                  <a:latin typeface="ＭＳ ゴシック" panose="020B0609070205080204" pitchFamily="49" charset="-128"/>
                  <a:ea typeface="ＭＳ ゴシック" panose="020B0609070205080204" pitchFamily="49" charset="-128"/>
                </a:rPr>
                <a:t>基本目標１　就業支援</a:t>
              </a:r>
            </a:p>
          </p:txBody>
        </p:sp>
      </p:grpSp>
      <p:sp>
        <p:nvSpPr>
          <p:cNvPr id="2" name="テキスト ボックス 1">
            <a:extLst>
              <a:ext uri="{FF2B5EF4-FFF2-40B4-BE49-F238E27FC236}">
                <a16:creationId xmlns:a16="http://schemas.microsoft.com/office/drawing/2014/main" id="{79BCBD6F-1C80-2E2A-41D7-D168E190B2C9}"/>
              </a:ext>
            </a:extLst>
          </p:cNvPr>
          <p:cNvSpPr txBox="1"/>
          <p:nvPr/>
        </p:nvSpPr>
        <p:spPr>
          <a:xfrm>
            <a:off x="186902" y="474627"/>
            <a:ext cx="7992000" cy="338554"/>
          </a:xfrm>
          <a:prstGeom prst="rect">
            <a:avLst/>
          </a:prstGeom>
          <a:noFill/>
        </p:spPr>
        <p:txBody>
          <a:bodyPr wrap="square" rtlCol="0">
            <a:spAutoFit/>
          </a:bodyPr>
          <a:lstStyle/>
          <a:p>
            <a:r>
              <a:rPr kumimoji="1" lang="ja-JP" altLang="en-US" sz="1600" dirty="0">
                <a:solidFill>
                  <a:srgbClr val="002060"/>
                </a:solidFill>
                <a:latin typeface="HG創英角ｺﾞｼｯｸUB" panose="020B0909000000000000" pitchFamily="49" charset="-128"/>
                <a:ea typeface="HG創英角ｺﾞｼｯｸUB" panose="020B0909000000000000" pitchFamily="49" charset="-128"/>
              </a:rPr>
              <a:t>８．</a:t>
            </a:r>
            <a:r>
              <a:rPr lang="ja-JP" altLang="en-US" sz="1600" dirty="0">
                <a:solidFill>
                  <a:srgbClr val="002060"/>
                </a:solidFill>
                <a:latin typeface="HG創英角ｺﾞｼｯｸUB" panose="020B0909000000000000" pitchFamily="49" charset="-128"/>
                <a:ea typeface="HG創英角ｺﾞｼｯｸUB" panose="020B0909000000000000" pitchFamily="49" charset="-128"/>
              </a:rPr>
              <a:t>第五次大阪府ひとり親家庭等自立促進</a:t>
            </a:r>
            <a:r>
              <a:rPr lang="ja-JP" altLang="en-US" sz="1600">
                <a:solidFill>
                  <a:srgbClr val="002060"/>
                </a:solidFill>
                <a:latin typeface="HG創英角ｺﾞｼｯｸUB" panose="020B0909000000000000" pitchFamily="49" charset="-128"/>
                <a:ea typeface="HG創英角ｺﾞｼｯｸUB" panose="020B0909000000000000" pitchFamily="49" charset="-128"/>
              </a:rPr>
              <a:t>計画（案</a:t>
            </a:r>
            <a:r>
              <a:rPr lang="ja-JP" altLang="en-US" sz="1600" dirty="0">
                <a:solidFill>
                  <a:srgbClr val="002060"/>
                </a:solidFill>
                <a:latin typeface="HG創英角ｺﾞｼｯｸUB" panose="020B0909000000000000" pitchFamily="49" charset="-128"/>
                <a:ea typeface="HG創英角ｺﾞｼｯｸUB" panose="020B0909000000000000" pitchFamily="49" charset="-128"/>
              </a:rPr>
              <a:t>）に基づく今後の方向性（案）</a:t>
            </a:r>
            <a:endParaRPr kumimoji="1" lang="ja-JP" altLang="en-US" sz="1600" dirty="0">
              <a:solidFill>
                <a:srgbClr val="002060"/>
              </a:solidFill>
              <a:latin typeface="HG創英角ｺﾞｼｯｸUB" panose="020B0909000000000000" pitchFamily="49" charset="-128"/>
              <a:ea typeface="HG創英角ｺﾞｼｯｸUB" panose="020B0909000000000000" pitchFamily="49" charset="-128"/>
            </a:endParaRPr>
          </a:p>
        </p:txBody>
      </p:sp>
      <p:grpSp>
        <p:nvGrpSpPr>
          <p:cNvPr id="8" name="グループ化 7">
            <a:extLst>
              <a:ext uri="{FF2B5EF4-FFF2-40B4-BE49-F238E27FC236}">
                <a16:creationId xmlns:a16="http://schemas.microsoft.com/office/drawing/2014/main" id="{3FDF79C3-AA14-4993-A4F7-30B01FE55553}"/>
              </a:ext>
            </a:extLst>
          </p:cNvPr>
          <p:cNvGrpSpPr/>
          <p:nvPr/>
        </p:nvGrpSpPr>
        <p:grpSpPr>
          <a:xfrm>
            <a:off x="103458" y="1917310"/>
            <a:ext cx="8789022" cy="942143"/>
            <a:chOff x="103458" y="1916832"/>
            <a:chExt cx="8789022" cy="942143"/>
          </a:xfrm>
        </p:grpSpPr>
        <p:sp>
          <p:nvSpPr>
            <p:cNvPr id="17" name="角丸四角形 6">
              <a:extLst>
                <a:ext uri="{FF2B5EF4-FFF2-40B4-BE49-F238E27FC236}">
                  <a16:creationId xmlns:a16="http://schemas.microsoft.com/office/drawing/2014/main" id="{3BBF62BE-4B7E-40A0-9D04-411AF016915E}"/>
                </a:ext>
              </a:extLst>
            </p:cNvPr>
            <p:cNvSpPr/>
            <p:nvPr/>
          </p:nvSpPr>
          <p:spPr>
            <a:xfrm>
              <a:off x="103458" y="2191922"/>
              <a:ext cx="8789022" cy="667053"/>
            </a:xfrm>
            <a:prstGeom prst="roundRect">
              <a:avLst/>
            </a:prstGeom>
            <a:solidFill>
              <a:schemeClr val="tx2">
                <a:lumMod val="20000"/>
                <a:lumOff val="80000"/>
              </a:schemeClr>
            </a:solidFill>
            <a:ln>
              <a:solidFill>
                <a:schemeClr val="tx2"/>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indent="114300"/>
              <a:r>
                <a:rPr lang="ja-JP" altLang="ja-JP"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ひとり親家庭が安心して、子育てを行いながら、就業及び就業に向けた職業訓練を受けることができるよう、市町村との連携のもと、子どもの貧困対策の観点も踏まえながら、保育所への優先入所、多様な保育、子育て支援サービスの提供、放課後児童健全育成事業</a:t>
              </a:r>
              <a:endParaRPr lang="en-US" altLang="ja-JP" sz="1100" dirty="0">
                <a:solidFill>
                  <a:srgbClr val="000000"/>
                </a:solidFill>
                <a:latin typeface="ＭＳ ゴシック" panose="020B0609070205080204" pitchFamily="49" charset="-128"/>
                <a:ea typeface="ＭＳ ゴシック" panose="020B0609070205080204" pitchFamily="49" charset="-128"/>
                <a:cs typeface="Arial" panose="020B0604020202020204" pitchFamily="34" charset="0"/>
              </a:endParaRPr>
            </a:p>
            <a:p>
              <a:pPr indent="114300"/>
              <a:r>
                <a:rPr lang="ja-JP" altLang="ja-JP"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（放課後児童クラブ）の充実、公営住宅の優先入居の推進など生活面への支援に取り組みます。</a:t>
              </a:r>
            </a:p>
          </p:txBody>
        </p:sp>
        <p:sp>
          <p:nvSpPr>
            <p:cNvPr id="18" name="角丸四角形 6">
              <a:extLst>
                <a:ext uri="{FF2B5EF4-FFF2-40B4-BE49-F238E27FC236}">
                  <a16:creationId xmlns:a16="http://schemas.microsoft.com/office/drawing/2014/main" id="{A17CCFC7-4191-4884-A8F7-0743E5F8B841}"/>
                </a:ext>
              </a:extLst>
            </p:cNvPr>
            <p:cNvSpPr/>
            <p:nvPr/>
          </p:nvSpPr>
          <p:spPr>
            <a:xfrm>
              <a:off x="103458" y="1916832"/>
              <a:ext cx="3564000" cy="252000"/>
            </a:xfrm>
            <a:prstGeom prst="roundRect">
              <a:avLst>
                <a:gd name="adj" fmla="val 50000"/>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chemeClr val="bg1"/>
                  </a:solidFill>
                  <a:latin typeface="ＭＳ ゴシック" panose="020B0609070205080204" pitchFamily="49" charset="-128"/>
                  <a:ea typeface="ＭＳ ゴシック" panose="020B0609070205080204" pitchFamily="49" charset="-128"/>
                </a:rPr>
                <a:t>基本目標２　子育てをはじめとした生活面への支援</a:t>
              </a:r>
            </a:p>
          </p:txBody>
        </p:sp>
      </p:grpSp>
      <p:grpSp>
        <p:nvGrpSpPr>
          <p:cNvPr id="10" name="グループ化 9">
            <a:extLst>
              <a:ext uri="{FF2B5EF4-FFF2-40B4-BE49-F238E27FC236}">
                <a16:creationId xmlns:a16="http://schemas.microsoft.com/office/drawing/2014/main" id="{5CE66F87-372E-439A-A9D5-E0F3C0CEF1C4}"/>
              </a:ext>
            </a:extLst>
          </p:cNvPr>
          <p:cNvGrpSpPr/>
          <p:nvPr/>
        </p:nvGrpSpPr>
        <p:grpSpPr>
          <a:xfrm>
            <a:off x="96861" y="2997908"/>
            <a:ext cx="8795619" cy="774072"/>
            <a:chOff x="96861" y="3083238"/>
            <a:chExt cx="8795619" cy="774072"/>
          </a:xfrm>
        </p:grpSpPr>
        <p:sp>
          <p:nvSpPr>
            <p:cNvPr id="19" name="角丸四角形 6">
              <a:extLst>
                <a:ext uri="{FF2B5EF4-FFF2-40B4-BE49-F238E27FC236}">
                  <a16:creationId xmlns:a16="http://schemas.microsoft.com/office/drawing/2014/main" id="{E99E61AA-2C9A-46E3-A78E-8CDDF2A94A76}"/>
                </a:ext>
              </a:extLst>
            </p:cNvPr>
            <p:cNvSpPr/>
            <p:nvPr/>
          </p:nvSpPr>
          <p:spPr>
            <a:xfrm>
              <a:off x="96861" y="3083238"/>
              <a:ext cx="3564000" cy="252000"/>
            </a:xfrm>
            <a:prstGeom prst="roundRect">
              <a:avLst>
                <a:gd name="adj" fmla="val 50000"/>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chemeClr val="bg1"/>
                  </a:solidFill>
                  <a:latin typeface="ＭＳ ゴシック" panose="020B0609070205080204" pitchFamily="49" charset="-128"/>
                  <a:ea typeface="ＭＳ ゴシック" panose="020B0609070205080204" pitchFamily="49" charset="-128"/>
                </a:rPr>
                <a:t>基本目標３　共同養育の取組</a:t>
              </a:r>
            </a:p>
          </p:txBody>
        </p:sp>
        <p:sp>
          <p:nvSpPr>
            <p:cNvPr id="20" name="角丸四角形 6">
              <a:extLst>
                <a:ext uri="{FF2B5EF4-FFF2-40B4-BE49-F238E27FC236}">
                  <a16:creationId xmlns:a16="http://schemas.microsoft.com/office/drawing/2014/main" id="{6C1FD868-039A-4A1A-8603-3B687A62BB8E}"/>
                </a:ext>
              </a:extLst>
            </p:cNvPr>
            <p:cNvSpPr/>
            <p:nvPr/>
          </p:nvSpPr>
          <p:spPr>
            <a:xfrm>
              <a:off x="103458" y="3356992"/>
              <a:ext cx="8789022" cy="500318"/>
            </a:xfrm>
            <a:prstGeom prst="roundRect">
              <a:avLst/>
            </a:prstGeom>
            <a:solidFill>
              <a:schemeClr val="tx2">
                <a:lumMod val="20000"/>
                <a:lumOff val="80000"/>
              </a:schemeClr>
            </a:solidFill>
            <a:ln>
              <a:solidFill>
                <a:schemeClr val="tx2"/>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indent="114300"/>
              <a:r>
                <a:rPr lang="ja-JP" altLang="ja-JP"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子どもの福祉の観点から、離婚後も父母が共同して子どもを養育する環境が推進されるよう、親子交流や養育費に関する啓発や相談</a:t>
              </a:r>
              <a:br>
                <a:rPr lang="en-US" altLang="ja-JP"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br>
              <a:r>
                <a:rPr lang="ja-JP" altLang="ja-JP"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体制の整備に取り組むとともに、親子交流支援や養育費の取り決めや受給促進を行います。</a:t>
              </a:r>
            </a:p>
          </p:txBody>
        </p:sp>
      </p:grpSp>
      <p:grpSp>
        <p:nvGrpSpPr>
          <p:cNvPr id="29" name="グループ化 28">
            <a:extLst>
              <a:ext uri="{FF2B5EF4-FFF2-40B4-BE49-F238E27FC236}">
                <a16:creationId xmlns:a16="http://schemas.microsoft.com/office/drawing/2014/main" id="{D1574BD1-027C-4B94-8AFA-F5916781BAF0}"/>
              </a:ext>
            </a:extLst>
          </p:cNvPr>
          <p:cNvGrpSpPr/>
          <p:nvPr/>
        </p:nvGrpSpPr>
        <p:grpSpPr>
          <a:xfrm>
            <a:off x="103458" y="4843506"/>
            <a:ext cx="8789022" cy="781286"/>
            <a:chOff x="103458" y="4879962"/>
            <a:chExt cx="8789022" cy="781286"/>
          </a:xfrm>
        </p:grpSpPr>
        <p:sp>
          <p:nvSpPr>
            <p:cNvPr id="21" name="角丸四角形 6">
              <a:extLst>
                <a:ext uri="{FF2B5EF4-FFF2-40B4-BE49-F238E27FC236}">
                  <a16:creationId xmlns:a16="http://schemas.microsoft.com/office/drawing/2014/main" id="{F01660D7-5DE8-4792-9CD2-E44AD2FA9F46}"/>
                </a:ext>
              </a:extLst>
            </p:cNvPr>
            <p:cNvSpPr/>
            <p:nvPr/>
          </p:nvSpPr>
          <p:spPr>
            <a:xfrm>
              <a:off x="103458" y="4879962"/>
              <a:ext cx="3564000" cy="252000"/>
            </a:xfrm>
            <a:prstGeom prst="roundRect">
              <a:avLst>
                <a:gd name="adj" fmla="val 50000"/>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200"/>
                </a:lnSpc>
              </a:pPr>
              <a:r>
                <a:rPr lang="ja-JP" altLang="ja-JP" sz="1100" b="1" dirty="0">
                  <a:solidFill>
                    <a:srgbClr val="FFFFFF"/>
                  </a:solidFill>
                  <a:effectLst/>
                  <a:latin typeface="ＭＳ ゴシック" panose="020B0609070205080204" pitchFamily="49" charset="-128"/>
                  <a:ea typeface="ＭＳ ゴシック" panose="020B0609070205080204" pitchFamily="49" charset="-128"/>
                  <a:cs typeface="Arial" panose="020B0604020202020204" pitchFamily="34" charset="0"/>
                </a:rPr>
                <a:t>基本目標</a:t>
              </a:r>
              <a:r>
                <a:rPr lang="ja-JP" altLang="en-US" sz="1100" b="1" dirty="0">
                  <a:solidFill>
                    <a:srgbClr val="FFFFFF"/>
                  </a:solidFill>
                  <a:latin typeface="ＭＳ ゴシック" panose="020B0609070205080204" pitchFamily="49" charset="-128"/>
                  <a:ea typeface="ＭＳ ゴシック" panose="020B0609070205080204" pitchFamily="49" charset="-128"/>
                  <a:cs typeface="Arial" panose="020B0604020202020204" pitchFamily="34" charset="0"/>
                </a:rPr>
                <a:t>５</a:t>
              </a:r>
              <a:r>
                <a:rPr lang="ja-JP" altLang="ja-JP" sz="1100" b="1" dirty="0">
                  <a:solidFill>
                    <a:srgbClr val="FFFFFF"/>
                  </a:solidFill>
                  <a:effectLst/>
                  <a:latin typeface="ＭＳ ゴシック" panose="020B0609070205080204" pitchFamily="49" charset="-128"/>
                  <a:ea typeface="ＭＳ ゴシック" panose="020B0609070205080204" pitchFamily="49" charset="-128"/>
                  <a:cs typeface="Arial" panose="020B0604020202020204" pitchFamily="34" charset="0"/>
                </a:rPr>
                <a:t>　相談機能の充実</a:t>
              </a:r>
              <a:endParaRPr lang="ja-JP" altLang="ja-JP"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22" name="角丸四角形 6">
              <a:extLst>
                <a:ext uri="{FF2B5EF4-FFF2-40B4-BE49-F238E27FC236}">
                  <a16:creationId xmlns:a16="http://schemas.microsoft.com/office/drawing/2014/main" id="{BAD5666F-31DE-42EC-8D99-1B88FA808BD5}"/>
                </a:ext>
              </a:extLst>
            </p:cNvPr>
            <p:cNvSpPr/>
            <p:nvPr/>
          </p:nvSpPr>
          <p:spPr>
            <a:xfrm>
              <a:off x="103458" y="5151380"/>
              <a:ext cx="8789022" cy="509868"/>
            </a:xfrm>
            <a:prstGeom prst="roundRect">
              <a:avLst/>
            </a:prstGeom>
            <a:solidFill>
              <a:schemeClr val="tx2">
                <a:lumMod val="20000"/>
                <a:lumOff val="80000"/>
              </a:schemeClr>
            </a:solidFill>
            <a:ln>
              <a:solidFill>
                <a:schemeClr val="tx2"/>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indent="114300"/>
              <a:r>
                <a:rPr lang="ja-JP" altLang="ja-JP"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ひとり親家庭の親等の子育てをはじめとした生活面や就業等に関するさまざまな悩みについて、身近なところにおいて相談を受け、</a:t>
              </a:r>
              <a:br>
                <a:rPr lang="en-US" altLang="ja-JP"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br>
              <a:r>
                <a:rPr lang="ja-JP" altLang="ja-JP"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支援策等に関する情報を提供するとともに、支援機関等の連携により、適切な支援につなげる相談機能の充実等を図ります。</a:t>
              </a:r>
            </a:p>
          </p:txBody>
        </p:sp>
      </p:grpSp>
      <p:grpSp>
        <p:nvGrpSpPr>
          <p:cNvPr id="28" name="グループ化 27">
            <a:extLst>
              <a:ext uri="{FF2B5EF4-FFF2-40B4-BE49-F238E27FC236}">
                <a16:creationId xmlns:a16="http://schemas.microsoft.com/office/drawing/2014/main" id="{0BC59186-F514-4D8F-90B1-635070EE371C}"/>
              </a:ext>
            </a:extLst>
          </p:cNvPr>
          <p:cNvGrpSpPr/>
          <p:nvPr/>
        </p:nvGrpSpPr>
        <p:grpSpPr>
          <a:xfrm>
            <a:off x="103458" y="3916474"/>
            <a:ext cx="8789022" cy="770644"/>
            <a:chOff x="103458" y="4010876"/>
            <a:chExt cx="8789022" cy="770644"/>
          </a:xfrm>
        </p:grpSpPr>
        <p:sp>
          <p:nvSpPr>
            <p:cNvPr id="23" name="角丸四角形 6">
              <a:extLst>
                <a:ext uri="{FF2B5EF4-FFF2-40B4-BE49-F238E27FC236}">
                  <a16:creationId xmlns:a16="http://schemas.microsoft.com/office/drawing/2014/main" id="{ED8C3C5E-F31A-443A-94A0-7C5C7C546154}"/>
                </a:ext>
              </a:extLst>
            </p:cNvPr>
            <p:cNvSpPr/>
            <p:nvPr/>
          </p:nvSpPr>
          <p:spPr>
            <a:xfrm>
              <a:off x="103458" y="4010876"/>
              <a:ext cx="3564000" cy="252000"/>
            </a:xfrm>
            <a:prstGeom prst="roundRect">
              <a:avLst>
                <a:gd name="adj" fmla="val 50000"/>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200"/>
                </a:lnSpc>
              </a:pPr>
              <a:r>
                <a:rPr lang="ja-JP" altLang="ja-JP" sz="1100" b="1" dirty="0">
                  <a:solidFill>
                    <a:srgbClr val="FFFFFF"/>
                  </a:solidFill>
                  <a:effectLst/>
                  <a:latin typeface="ＭＳ ゴシック" panose="020B0609070205080204" pitchFamily="49" charset="-128"/>
                  <a:ea typeface="ＭＳ ゴシック" panose="020B0609070205080204" pitchFamily="49" charset="-128"/>
                  <a:cs typeface="Arial" panose="020B0604020202020204" pitchFamily="34" charset="0"/>
                </a:rPr>
                <a:t>基本目標</a:t>
              </a:r>
              <a:r>
                <a:rPr lang="ja-JP" altLang="en-US" sz="1100" b="1" dirty="0">
                  <a:solidFill>
                    <a:srgbClr val="FFFFFF"/>
                  </a:solidFill>
                  <a:latin typeface="ＭＳ ゴシック" panose="020B0609070205080204" pitchFamily="49" charset="-128"/>
                  <a:ea typeface="ＭＳ ゴシック" panose="020B0609070205080204" pitchFamily="49" charset="-128"/>
                  <a:cs typeface="Arial" panose="020B0604020202020204" pitchFamily="34" charset="0"/>
                </a:rPr>
                <a:t>４</a:t>
              </a:r>
              <a:r>
                <a:rPr lang="ja-JP" altLang="ja-JP" sz="1100" b="1" dirty="0">
                  <a:solidFill>
                    <a:srgbClr val="FFFFFF"/>
                  </a:solidFill>
                  <a:effectLst/>
                  <a:latin typeface="ＭＳ ゴシック" panose="020B0609070205080204" pitchFamily="49" charset="-128"/>
                  <a:ea typeface="ＭＳ ゴシック" panose="020B0609070205080204" pitchFamily="49" charset="-128"/>
                  <a:cs typeface="Arial" panose="020B0604020202020204" pitchFamily="34" charset="0"/>
                </a:rPr>
                <a:t>　経済的支援</a:t>
              </a:r>
              <a:endParaRPr lang="ja-JP" altLang="ja-JP"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24" name="角丸四角形 6">
              <a:extLst>
                <a:ext uri="{FF2B5EF4-FFF2-40B4-BE49-F238E27FC236}">
                  <a16:creationId xmlns:a16="http://schemas.microsoft.com/office/drawing/2014/main" id="{F1306A6A-3F74-4723-BBC2-50F99DF12864}"/>
                </a:ext>
              </a:extLst>
            </p:cNvPr>
            <p:cNvSpPr/>
            <p:nvPr/>
          </p:nvSpPr>
          <p:spPr>
            <a:xfrm>
              <a:off x="103458" y="4281202"/>
              <a:ext cx="8789022" cy="500318"/>
            </a:xfrm>
            <a:prstGeom prst="roundRect">
              <a:avLst/>
            </a:prstGeom>
            <a:solidFill>
              <a:schemeClr val="tx2">
                <a:lumMod val="20000"/>
                <a:lumOff val="80000"/>
              </a:schemeClr>
            </a:solidFill>
            <a:ln>
              <a:solidFill>
                <a:schemeClr val="tx2"/>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indent="114300"/>
              <a:r>
                <a:rPr lang="ja-JP" altLang="ja-JP"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母子・父子・寡婦福祉資金貸付金や児童扶養手当制度等に関して、さまざまな場面での情報提供に努めるほか、関係職員に対する研修等の実施により、他の支援制度との連携も含めた円滑な貸付・給付事務等を実施します。</a:t>
              </a:r>
            </a:p>
          </p:txBody>
        </p:sp>
      </p:grpSp>
      <p:grpSp>
        <p:nvGrpSpPr>
          <p:cNvPr id="30" name="グループ化 29">
            <a:extLst>
              <a:ext uri="{FF2B5EF4-FFF2-40B4-BE49-F238E27FC236}">
                <a16:creationId xmlns:a16="http://schemas.microsoft.com/office/drawing/2014/main" id="{46027A74-3189-4FE5-8B29-D78436BBF557}"/>
              </a:ext>
            </a:extLst>
          </p:cNvPr>
          <p:cNvGrpSpPr/>
          <p:nvPr/>
        </p:nvGrpSpPr>
        <p:grpSpPr>
          <a:xfrm>
            <a:off x="103458" y="5769288"/>
            <a:ext cx="8789022" cy="788580"/>
            <a:chOff x="103458" y="5769288"/>
            <a:chExt cx="8789022" cy="788580"/>
          </a:xfrm>
        </p:grpSpPr>
        <p:sp>
          <p:nvSpPr>
            <p:cNvPr id="25" name="角丸四角形 6">
              <a:extLst>
                <a:ext uri="{FF2B5EF4-FFF2-40B4-BE49-F238E27FC236}">
                  <a16:creationId xmlns:a16="http://schemas.microsoft.com/office/drawing/2014/main" id="{5A5EC467-FA74-40EB-9F73-F23E2D410C82}"/>
                </a:ext>
              </a:extLst>
            </p:cNvPr>
            <p:cNvSpPr/>
            <p:nvPr/>
          </p:nvSpPr>
          <p:spPr>
            <a:xfrm>
              <a:off x="103458" y="5769288"/>
              <a:ext cx="3564000" cy="252000"/>
            </a:xfrm>
            <a:prstGeom prst="roundRect">
              <a:avLst>
                <a:gd name="adj" fmla="val 50000"/>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200"/>
                </a:lnSpc>
              </a:pPr>
              <a:r>
                <a:rPr lang="ja-JP" altLang="ja-JP" sz="1100" b="1" dirty="0">
                  <a:solidFill>
                    <a:srgbClr val="FFFFFF"/>
                  </a:solidFill>
                  <a:effectLst/>
                  <a:latin typeface="ＭＳ ゴシック" panose="020B0609070205080204" pitchFamily="49" charset="-128"/>
                  <a:ea typeface="ＭＳ ゴシック" panose="020B0609070205080204" pitchFamily="49" charset="-128"/>
                  <a:cs typeface="Arial" panose="020B0604020202020204" pitchFamily="34" charset="0"/>
                </a:rPr>
                <a:t>基本目標</a:t>
              </a:r>
              <a:r>
                <a:rPr lang="ja-JP" altLang="en-US" sz="1100" b="1" dirty="0">
                  <a:solidFill>
                    <a:srgbClr val="FFFFFF"/>
                  </a:solidFill>
                  <a:latin typeface="ＭＳ ゴシック" panose="020B0609070205080204" pitchFamily="49" charset="-128"/>
                  <a:ea typeface="ＭＳ ゴシック" panose="020B0609070205080204" pitchFamily="49" charset="-128"/>
                  <a:cs typeface="Arial" panose="020B0604020202020204" pitchFamily="34" charset="0"/>
                </a:rPr>
                <a:t>６</a:t>
              </a:r>
              <a:r>
                <a:rPr lang="ja-JP" altLang="ja-JP" sz="1100" b="1" dirty="0">
                  <a:solidFill>
                    <a:srgbClr val="FFFFFF"/>
                  </a:solidFill>
                  <a:effectLst/>
                  <a:latin typeface="ＭＳ ゴシック" panose="020B0609070205080204" pitchFamily="49" charset="-128"/>
                  <a:ea typeface="ＭＳ ゴシック" panose="020B0609070205080204" pitchFamily="49" charset="-128"/>
                  <a:cs typeface="Arial" panose="020B0604020202020204" pitchFamily="34" charset="0"/>
                </a:rPr>
                <a:t>　</a:t>
              </a:r>
              <a:r>
                <a:rPr lang="ja-JP" altLang="en-US" sz="1100" b="1" dirty="0">
                  <a:solidFill>
                    <a:srgbClr val="FFFFFF"/>
                  </a:solidFill>
                  <a:effectLst/>
                  <a:latin typeface="ＭＳ ゴシック" panose="020B0609070205080204" pitchFamily="49" charset="-128"/>
                  <a:ea typeface="ＭＳ ゴシック" panose="020B0609070205080204" pitchFamily="49" charset="-128"/>
                  <a:cs typeface="Arial" panose="020B0604020202020204" pitchFamily="34" charset="0"/>
                </a:rPr>
                <a:t>人権</a:t>
              </a:r>
              <a:r>
                <a:rPr lang="ja-JP" altLang="en-US" sz="1100" b="1" dirty="0">
                  <a:solidFill>
                    <a:schemeClr val="bg1"/>
                  </a:solidFill>
                  <a:effectLst/>
                  <a:latin typeface="ＭＳ ゴシック" panose="020B0609070205080204" pitchFamily="49" charset="-128"/>
                  <a:ea typeface="ＭＳ ゴシック" panose="020B0609070205080204" pitchFamily="49" charset="-128"/>
                  <a:cs typeface="Arial" panose="020B0604020202020204" pitchFamily="34" charset="0"/>
                </a:rPr>
                <a:t>の尊重</a:t>
              </a:r>
              <a:endParaRPr lang="ja-JP" altLang="ja-JP" sz="1100" dirty="0">
                <a:solidFill>
                  <a:schemeClr val="bg1"/>
                </a:solidFill>
                <a:effectLst/>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26" name="角丸四角形 6">
              <a:extLst>
                <a:ext uri="{FF2B5EF4-FFF2-40B4-BE49-F238E27FC236}">
                  <a16:creationId xmlns:a16="http://schemas.microsoft.com/office/drawing/2014/main" id="{694A9A12-BF29-4BE8-813C-6F724F18F22F}"/>
                </a:ext>
              </a:extLst>
            </p:cNvPr>
            <p:cNvSpPr/>
            <p:nvPr/>
          </p:nvSpPr>
          <p:spPr>
            <a:xfrm>
              <a:off x="103458" y="6048000"/>
              <a:ext cx="8789022" cy="509868"/>
            </a:xfrm>
            <a:prstGeom prst="roundRect">
              <a:avLst/>
            </a:prstGeom>
            <a:solidFill>
              <a:schemeClr val="tx2">
                <a:lumMod val="20000"/>
                <a:lumOff val="80000"/>
              </a:schemeClr>
            </a:solidFill>
            <a:ln>
              <a:solidFill>
                <a:schemeClr val="tx2"/>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indent="114300"/>
              <a:r>
                <a:rPr lang="ja-JP" altLang="en-US"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ひとり親家庭等が生活を送る上で、個人として尊重され、自己実現を図ることができる</a:t>
              </a:r>
              <a:r>
                <a:rPr lang="ja-JP" altLang="en-US" sz="1100" dirty="0">
                  <a:solidFill>
                    <a:schemeClr val="tx1"/>
                  </a:solidFill>
                  <a:effectLst/>
                  <a:latin typeface="ＭＳ ゴシック" panose="020B0609070205080204" pitchFamily="49" charset="-128"/>
                  <a:ea typeface="ＭＳ ゴシック" panose="020B0609070205080204" pitchFamily="49" charset="-128"/>
                  <a:cs typeface="Arial" panose="020B0604020202020204" pitchFamily="34" charset="0"/>
                </a:rPr>
                <a:t>よう、</a:t>
              </a:r>
              <a:r>
                <a:rPr lang="ja-JP" altLang="en-US"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総合的な施策推進に努めるとともに、ひとり親家庭等が不当な差別や偏見により人権侵害されることのないよう、人権啓発の取組を進めます。</a:t>
              </a:r>
              <a:endParaRPr lang="ja-JP" altLang="ja-JP"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endParaRPr>
            </a:p>
          </p:txBody>
        </p:sp>
      </p:grpSp>
      <p:sp>
        <p:nvSpPr>
          <p:cNvPr id="27" name="テキスト ボックス 4">
            <a:extLst>
              <a:ext uri="{FF2B5EF4-FFF2-40B4-BE49-F238E27FC236}">
                <a16:creationId xmlns:a16="http://schemas.microsoft.com/office/drawing/2014/main" id="{1FE3A788-C51A-412F-8859-46D7EB0F189F}"/>
              </a:ext>
            </a:extLst>
          </p:cNvPr>
          <p:cNvSpPr txBox="1"/>
          <p:nvPr/>
        </p:nvSpPr>
        <p:spPr>
          <a:xfrm>
            <a:off x="186902" y="122420"/>
            <a:ext cx="6916814" cy="369332"/>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dirty="0">
                <a:latin typeface="HGP創英角ｺﾞｼｯｸUB" pitchFamily="50" charset="-128"/>
                <a:ea typeface="HGP創英角ｺﾞｼｯｸUB" pitchFamily="50" charset="-128"/>
              </a:rPr>
              <a:t>第８章　都道府県</a:t>
            </a:r>
            <a:r>
              <a:rPr kumimoji="1" lang="ja-JP" altLang="en-US" dirty="0">
                <a:latin typeface="HGP創英角ｺﾞｼｯｸUB" pitchFamily="50" charset="-128"/>
                <a:ea typeface="HGP創英角ｺﾞｼｯｸUB" pitchFamily="50" charset="-128"/>
              </a:rPr>
              <a:t>ひとり親家庭等自立促進計画（案）</a:t>
            </a:r>
          </a:p>
        </p:txBody>
      </p:sp>
      <p:sp>
        <p:nvSpPr>
          <p:cNvPr id="31" name="スライド番号プレースホルダー 3">
            <a:extLst>
              <a:ext uri="{FF2B5EF4-FFF2-40B4-BE49-F238E27FC236}">
                <a16:creationId xmlns:a16="http://schemas.microsoft.com/office/drawing/2014/main" id="{D9638F4F-DF37-4A64-97B7-0B652DC78804}"/>
              </a:ext>
            </a:extLst>
          </p:cNvPr>
          <p:cNvSpPr>
            <a:spLocks noGrp="1"/>
          </p:cNvSpPr>
          <p:nvPr>
            <p:ph type="sldNum" sz="quarter" idx="12"/>
          </p:nvPr>
        </p:nvSpPr>
        <p:spPr>
          <a:xfrm>
            <a:off x="6974904" y="6448251"/>
            <a:ext cx="2133600" cy="365125"/>
          </a:xfrm>
        </p:spPr>
        <p:txBody>
          <a:bodyPr anchor="b" anchorCtr="0"/>
          <a:lstStyle/>
          <a:p>
            <a:fld id="{D2D8002D-B5B0-4BAC-B1F6-782DDCCE6D9C}" type="slidenum">
              <a:rPr kumimoji="1" lang="ja-JP" altLang="en-US" sz="1400" smtClean="0">
                <a:solidFill>
                  <a:schemeClr val="tx1"/>
                </a:solidFill>
                <a:latin typeface="ＭＳ ゴシック" panose="020B0609070205080204" pitchFamily="49" charset="-128"/>
                <a:ea typeface="ＭＳ ゴシック" panose="020B0609070205080204" pitchFamily="49" charset="-128"/>
              </a:rPr>
              <a:t>4</a:t>
            </a:fld>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22646893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1707</Words>
  <Application>Microsoft Office PowerPoint</Application>
  <PresentationFormat>画面に合わせる (4:3)</PresentationFormat>
  <Paragraphs>99</Paragraphs>
  <Slides>4</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4</vt:i4>
      </vt:variant>
    </vt:vector>
  </HeadingPairs>
  <TitlesOfParts>
    <vt:vector size="12" baseType="lpstr">
      <vt:lpstr>HGP創英角ｺﾞｼｯｸUB</vt:lpstr>
      <vt:lpstr>HGS創英角ｺﾞｼｯｸUB</vt:lpstr>
      <vt:lpstr>HG創英角ｺﾞｼｯｸUB</vt:lpstr>
      <vt:lpstr>ＭＳ ゴシック</vt:lpstr>
      <vt:lpstr>Arial</vt:lpstr>
      <vt:lpstr>Calibri</vt:lpstr>
      <vt:lpstr>Wingdings</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dcterms:created xsi:type="dcterms:W3CDTF">2024-03-28T01:56:06Z</dcterms:created>
  <dcterms:modified xsi:type="dcterms:W3CDTF">2025-02-27T08:01:08Z</dcterms:modified>
</cp:coreProperties>
</file>