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2" r:id="rId2"/>
    <p:sldId id="265" r:id="rId3"/>
    <p:sldId id="260" r:id="rId4"/>
    <p:sldId id="516" r:id="rId5"/>
    <p:sldId id="588" r:id="rId6"/>
    <p:sldId id="552" r:id="rId7"/>
    <p:sldId id="597" r:id="rId8"/>
    <p:sldId id="554" r:id="rId9"/>
    <p:sldId id="598" r:id="rId10"/>
    <p:sldId id="602" r:id="rId11"/>
    <p:sldId id="560" r:id="rId12"/>
    <p:sldId id="599" r:id="rId13"/>
    <p:sldId id="600" r:id="rId14"/>
    <p:sldId id="571" r:id="rId15"/>
    <p:sldId id="572" r:id="rId16"/>
    <p:sldId id="577" r:id="rId17"/>
    <p:sldId id="601" r:id="rId18"/>
    <p:sldId id="288" r:id="rId1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中筋　大輔" initials="中筋　大輔" lastIdx="10" clrIdx="0">
    <p:extLst>
      <p:ext uri="{19B8F6BF-5375-455C-9EA6-DF929625EA0E}">
        <p15:presenceInfo xmlns:p15="http://schemas.microsoft.com/office/powerpoint/2012/main" userId="S::DNakasuji@lan.pref.osaka.jp::260ed7bc-4315-4c47-9cfb-2deec656a9f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C3E8"/>
    <a:srgbClr val="EA9026"/>
    <a:srgbClr val="298DC6"/>
    <a:srgbClr val="4472C4"/>
    <a:srgbClr val="3D537A"/>
    <a:srgbClr val="697B9D"/>
    <a:srgbClr val="A4B5D4"/>
    <a:srgbClr val="D6E0F2"/>
    <a:srgbClr val="F2F2F2"/>
    <a:srgbClr val="CF7C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79" autoAdjust="0"/>
    <p:restoredTop sz="94660"/>
  </p:normalViewPr>
  <p:slideViewPr>
    <p:cSldViewPr snapToGrid="0">
      <p:cViewPr varScale="1">
        <p:scale>
          <a:sx n="96" d="100"/>
          <a:sy n="96" d="100"/>
        </p:scale>
        <p:origin x="82" y="1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50375" cy="498966"/>
          </a:xfrm>
          <a:prstGeom prst="rect">
            <a:avLst/>
          </a:prstGeom>
        </p:spPr>
        <p:txBody>
          <a:bodyPr vert="horz" lIns="92227" tIns="46113" rIns="92227" bIns="461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1"/>
            <a:ext cx="2950374" cy="498966"/>
          </a:xfrm>
          <a:prstGeom prst="rect">
            <a:avLst/>
          </a:prstGeom>
        </p:spPr>
        <p:txBody>
          <a:bodyPr vert="horz" lIns="92227" tIns="46113" rIns="92227" bIns="46113" rtlCol="0"/>
          <a:lstStyle>
            <a:lvl1pPr algn="r">
              <a:defRPr sz="1200"/>
            </a:lvl1pPr>
          </a:lstStyle>
          <a:p>
            <a:fld id="{C7C68507-B995-4BE4-8800-8F3EFD5CD207}" type="datetimeFigureOut">
              <a:rPr kumimoji="1" lang="ja-JP" altLang="en-US" smtClean="0"/>
              <a:t>2025/2/19</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2227" tIns="46113" rIns="92227" bIns="46113" rtlCol="0" anchor="ctr"/>
          <a:lstStyle/>
          <a:p>
            <a:endParaRPr lang="ja-JP" altLang="en-US"/>
          </a:p>
        </p:txBody>
      </p:sp>
      <p:sp>
        <p:nvSpPr>
          <p:cNvPr id="5" name="ノート プレースホルダー 4"/>
          <p:cNvSpPr>
            <a:spLocks noGrp="1"/>
          </p:cNvSpPr>
          <p:nvPr>
            <p:ph type="body" sz="quarter" idx="3"/>
          </p:nvPr>
        </p:nvSpPr>
        <p:spPr>
          <a:xfrm>
            <a:off x="680241" y="4783356"/>
            <a:ext cx="5446722" cy="3913364"/>
          </a:xfrm>
          <a:prstGeom prst="rect">
            <a:avLst/>
          </a:prstGeom>
        </p:spPr>
        <p:txBody>
          <a:bodyPr vert="horz" lIns="92227" tIns="46113" rIns="92227" bIns="461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372"/>
            <a:ext cx="2950375" cy="498966"/>
          </a:xfrm>
          <a:prstGeom prst="rect">
            <a:avLst/>
          </a:prstGeom>
        </p:spPr>
        <p:txBody>
          <a:bodyPr vert="horz" lIns="92227" tIns="46113" rIns="92227" bIns="461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8966"/>
          </a:xfrm>
          <a:prstGeom prst="rect">
            <a:avLst/>
          </a:prstGeom>
        </p:spPr>
        <p:txBody>
          <a:bodyPr vert="horz" lIns="92227" tIns="46113" rIns="92227" bIns="46113" rtlCol="0" anchor="b"/>
          <a:lstStyle>
            <a:lvl1pPr algn="r">
              <a:defRPr sz="1200"/>
            </a:lvl1pPr>
          </a:lstStyle>
          <a:p>
            <a:fld id="{4E7BE1A8-97FB-43D2-B684-FE967ABB5169}" type="slidenum">
              <a:rPr kumimoji="1" lang="ja-JP" altLang="en-US" smtClean="0"/>
              <a:t>‹#›</a:t>
            </a:fld>
            <a:endParaRPr kumimoji="1" lang="ja-JP" altLang="en-US"/>
          </a:p>
        </p:txBody>
      </p:sp>
    </p:spTree>
    <p:extLst>
      <p:ext uri="{BB962C8B-B14F-4D97-AF65-F5344CB8AC3E}">
        <p14:creationId xmlns:p14="http://schemas.microsoft.com/office/powerpoint/2010/main" val="16875524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142140-97C3-A312-213B-CC67B5C13F7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EFF06C2-EB9F-6714-A0E2-2DDE59B075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F190520-DA3C-EE74-216E-E0866624A8DA}"/>
              </a:ext>
            </a:extLst>
          </p:cNvPr>
          <p:cNvSpPr>
            <a:spLocks noGrp="1"/>
          </p:cNvSpPr>
          <p:nvPr>
            <p:ph type="dt" sz="half" idx="10"/>
          </p:nvPr>
        </p:nvSpPr>
        <p:spPr/>
        <p:txBody>
          <a:bodyPr/>
          <a:lstStyle/>
          <a:p>
            <a:fld id="{45968FBD-B872-47A8-82B0-0DA91982AAF4}" type="datetime1">
              <a:rPr kumimoji="1" lang="ja-JP" altLang="en-US" smtClean="0"/>
              <a:t>2025/2/19</a:t>
            </a:fld>
            <a:endParaRPr kumimoji="1" lang="ja-JP" altLang="en-US"/>
          </a:p>
        </p:txBody>
      </p:sp>
      <p:sp>
        <p:nvSpPr>
          <p:cNvPr id="5" name="フッター プレースホルダー 4">
            <a:extLst>
              <a:ext uri="{FF2B5EF4-FFF2-40B4-BE49-F238E27FC236}">
                <a16:creationId xmlns:a16="http://schemas.microsoft.com/office/drawing/2014/main" id="{79A18650-F375-8F03-ED70-2CA0204E519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7CA942C-5694-9869-3908-34452BE15197}"/>
              </a:ext>
            </a:extLst>
          </p:cNvPr>
          <p:cNvSpPr>
            <a:spLocks noGrp="1"/>
          </p:cNvSpPr>
          <p:nvPr>
            <p:ph type="sldNum" sz="quarter" idx="12"/>
          </p:nvPr>
        </p:nvSpPr>
        <p:spPr/>
        <p:txBody>
          <a:bodyPr/>
          <a:lstStyle/>
          <a:p>
            <a:fld id="{6C1277A2-907A-47BE-ACC3-E6A5EA10C689}" type="slidenum">
              <a:rPr kumimoji="1" lang="ja-JP" altLang="en-US" smtClean="0"/>
              <a:t>‹#›</a:t>
            </a:fld>
            <a:endParaRPr kumimoji="1" lang="ja-JP" altLang="en-US"/>
          </a:p>
        </p:txBody>
      </p:sp>
    </p:spTree>
    <p:extLst>
      <p:ext uri="{BB962C8B-B14F-4D97-AF65-F5344CB8AC3E}">
        <p14:creationId xmlns:p14="http://schemas.microsoft.com/office/powerpoint/2010/main" val="975720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7A6670-1227-C69B-F773-423AADE266E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8FCB552-EAFA-D037-B3FE-B85F39864550}"/>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79E3E65-9958-B78F-A535-08CF84FF8B2F}"/>
              </a:ext>
            </a:extLst>
          </p:cNvPr>
          <p:cNvSpPr>
            <a:spLocks noGrp="1"/>
          </p:cNvSpPr>
          <p:nvPr>
            <p:ph type="dt" sz="half" idx="10"/>
          </p:nvPr>
        </p:nvSpPr>
        <p:spPr/>
        <p:txBody>
          <a:bodyPr/>
          <a:lstStyle/>
          <a:p>
            <a:fld id="{C8D50667-7DF3-4B19-A58B-E9F391BEF5C4}" type="datetime1">
              <a:rPr kumimoji="1" lang="ja-JP" altLang="en-US" smtClean="0"/>
              <a:t>2025/2/19</a:t>
            </a:fld>
            <a:endParaRPr kumimoji="1" lang="ja-JP" altLang="en-US"/>
          </a:p>
        </p:txBody>
      </p:sp>
      <p:sp>
        <p:nvSpPr>
          <p:cNvPr id="5" name="フッター プレースホルダー 4">
            <a:extLst>
              <a:ext uri="{FF2B5EF4-FFF2-40B4-BE49-F238E27FC236}">
                <a16:creationId xmlns:a16="http://schemas.microsoft.com/office/drawing/2014/main" id="{CF5B71BB-9A8A-23D5-7840-F81DA9B160A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E6066CE-E671-1DD4-D114-9599865C1ED6}"/>
              </a:ext>
            </a:extLst>
          </p:cNvPr>
          <p:cNvSpPr>
            <a:spLocks noGrp="1"/>
          </p:cNvSpPr>
          <p:nvPr>
            <p:ph type="sldNum" sz="quarter" idx="12"/>
          </p:nvPr>
        </p:nvSpPr>
        <p:spPr/>
        <p:txBody>
          <a:bodyPr/>
          <a:lstStyle/>
          <a:p>
            <a:fld id="{6C1277A2-907A-47BE-ACC3-E6A5EA10C689}" type="slidenum">
              <a:rPr kumimoji="1" lang="ja-JP" altLang="en-US" smtClean="0"/>
              <a:t>‹#›</a:t>
            </a:fld>
            <a:endParaRPr kumimoji="1" lang="ja-JP" altLang="en-US"/>
          </a:p>
        </p:txBody>
      </p:sp>
    </p:spTree>
    <p:extLst>
      <p:ext uri="{BB962C8B-B14F-4D97-AF65-F5344CB8AC3E}">
        <p14:creationId xmlns:p14="http://schemas.microsoft.com/office/powerpoint/2010/main" val="3696282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A1272C6-A026-7B71-EC0B-DAFD07989E46}"/>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3182E53-981E-8295-177C-D266E15429D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A98BEA6-E0FC-43D6-5401-06C78367A4C7}"/>
              </a:ext>
            </a:extLst>
          </p:cNvPr>
          <p:cNvSpPr>
            <a:spLocks noGrp="1"/>
          </p:cNvSpPr>
          <p:nvPr>
            <p:ph type="dt" sz="half" idx="10"/>
          </p:nvPr>
        </p:nvSpPr>
        <p:spPr/>
        <p:txBody>
          <a:bodyPr/>
          <a:lstStyle/>
          <a:p>
            <a:fld id="{649786B5-9047-4D76-AEBC-78C74D03D710}" type="datetime1">
              <a:rPr kumimoji="1" lang="ja-JP" altLang="en-US" smtClean="0"/>
              <a:t>2025/2/19</a:t>
            </a:fld>
            <a:endParaRPr kumimoji="1" lang="ja-JP" altLang="en-US"/>
          </a:p>
        </p:txBody>
      </p:sp>
      <p:sp>
        <p:nvSpPr>
          <p:cNvPr id="5" name="フッター プレースホルダー 4">
            <a:extLst>
              <a:ext uri="{FF2B5EF4-FFF2-40B4-BE49-F238E27FC236}">
                <a16:creationId xmlns:a16="http://schemas.microsoft.com/office/drawing/2014/main" id="{29DDC603-CEF2-777C-98D1-ED0D41F5760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0D736DF-E1A1-E4CF-B90D-309A481FB771}"/>
              </a:ext>
            </a:extLst>
          </p:cNvPr>
          <p:cNvSpPr>
            <a:spLocks noGrp="1"/>
          </p:cNvSpPr>
          <p:nvPr>
            <p:ph type="sldNum" sz="quarter" idx="12"/>
          </p:nvPr>
        </p:nvSpPr>
        <p:spPr/>
        <p:txBody>
          <a:bodyPr/>
          <a:lstStyle/>
          <a:p>
            <a:fld id="{6C1277A2-907A-47BE-ACC3-E6A5EA10C689}" type="slidenum">
              <a:rPr kumimoji="1" lang="ja-JP" altLang="en-US" smtClean="0"/>
              <a:t>‹#›</a:t>
            </a:fld>
            <a:endParaRPr kumimoji="1" lang="ja-JP" altLang="en-US"/>
          </a:p>
        </p:txBody>
      </p:sp>
    </p:spTree>
    <p:extLst>
      <p:ext uri="{BB962C8B-B14F-4D97-AF65-F5344CB8AC3E}">
        <p14:creationId xmlns:p14="http://schemas.microsoft.com/office/powerpoint/2010/main" val="1529178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BA1664-3F1F-8886-BAE6-ACBA3A73E03A}"/>
              </a:ext>
            </a:extLst>
          </p:cNvPr>
          <p:cNvSpPr>
            <a:spLocks noGrp="1"/>
          </p:cNvSpPr>
          <p:nvPr>
            <p:ph type="title"/>
          </p:nvPr>
        </p:nvSpPr>
        <p:spPr/>
        <p:txBody>
          <a:bodyPr/>
          <a:lstStyle/>
          <a:p>
            <a:r>
              <a:rPr kumimoji="1" lang="ja-JP" altLang="en-US" dirty="0"/>
              <a:t>マスター タイトルの書式設定</a:t>
            </a:r>
          </a:p>
        </p:txBody>
      </p:sp>
      <p:sp>
        <p:nvSpPr>
          <p:cNvPr id="3" name="コンテンツ プレースホルダー 2">
            <a:extLst>
              <a:ext uri="{FF2B5EF4-FFF2-40B4-BE49-F238E27FC236}">
                <a16:creationId xmlns:a16="http://schemas.microsoft.com/office/drawing/2014/main" id="{9F18E072-C689-5130-222A-6F721E2348B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E9B2AF5-610F-0BFD-C12C-E9F51611D815}"/>
              </a:ext>
            </a:extLst>
          </p:cNvPr>
          <p:cNvSpPr>
            <a:spLocks noGrp="1"/>
          </p:cNvSpPr>
          <p:nvPr>
            <p:ph type="dt" sz="half" idx="10"/>
          </p:nvPr>
        </p:nvSpPr>
        <p:spPr/>
        <p:txBody>
          <a:bodyPr/>
          <a:lstStyle/>
          <a:p>
            <a:fld id="{28124D15-5DF1-4EE6-800F-F3733EF69364}" type="datetime1">
              <a:rPr kumimoji="1" lang="ja-JP" altLang="en-US" smtClean="0"/>
              <a:t>2025/2/19</a:t>
            </a:fld>
            <a:endParaRPr kumimoji="1" lang="ja-JP" altLang="en-US"/>
          </a:p>
        </p:txBody>
      </p:sp>
      <p:sp>
        <p:nvSpPr>
          <p:cNvPr id="5" name="フッター プレースホルダー 4">
            <a:extLst>
              <a:ext uri="{FF2B5EF4-FFF2-40B4-BE49-F238E27FC236}">
                <a16:creationId xmlns:a16="http://schemas.microsoft.com/office/drawing/2014/main" id="{3F490D5D-AC58-7631-9AF2-9CEB224B36E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0E1676F-FC9B-DE61-C0F3-D37925000726}"/>
              </a:ext>
            </a:extLst>
          </p:cNvPr>
          <p:cNvSpPr>
            <a:spLocks noGrp="1"/>
          </p:cNvSpPr>
          <p:nvPr>
            <p:ph type="sldNum" sz="quarter" idx="12"/>
          </p:nvPr>
        </p:nvSpPr>
        <p:spPr/>
        <p:txBody>
          <a:bodyPr/>
          <a:lstStyle/>
          <a:p>
            <a:fld id="{6C1277A2-907A-47BE-ACC3-E6A5EA10C689}" type="slidenum">
              <a:rPr kumimoji="1" lang="ja-JP" altLang="en-US" smtClean="0"/>
              <a:t>‹#›</a:t>
            </a:fld>
            <a:endParaRPr kumimoji="1" lang="ja-JP" altLang="en-US"/>
          </a:p>
        </p:txBody>
      </p:sp>
    </p:spTree>
    <p:extLst>
      <p:ext uri="{BB962C8B-B14F-4D97-AF65-F5344CB8AC3E}">
        <p14:creationId xmlns:p14="http://schemas.microsoft.com/office/powerpoint/2010/main" val="3097588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B2E7B9-0875-4616-2AA9-A9038CA232F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3EB7A3A-67F9-5BA1-7DF5-C1590AB606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0123339-FC19-B31D-6416-DB9BC51C0FE3}"/>
              </a:ext>
            </a:extLst>
          </p:cNvPr>
          <p:cNvSpPr>
            <a:spLocks noGrp="1"/>
          </p:cNvSpPr>
          <p:nvPr>
            <p:ph type="dt" sz="half" idx="10"/>
          </p:nvPr>
        </p:nvSpPr>
        <p:spPr/>
        <p:txBody>
          <a:bodyPr/>
          <a:lstStyle/>
          <a:p>
            <a:fld id="{64AC25B8-698C-4F91-ACE2-1E419C70B120}" type="datetime1">
              <a:rPr kumimoji="1" lang="ja-JP" altLang="en-US" smtClean="0"/>
              <a:t>2025/2/19</a:t>
            </a:fld>
            <a:endParaRPr kumimoji="1" lang="ja-JP" altLang="en-US"/>
          </a:p>
        </p:txBody>
      </p:sp>
      <p:sp>
        <p:nvSpPr>
          <p:cNvPr id="5" name="フッター プレースホルダー 4">
            <a:extLst>
              <a:ext uri="{FF2B5EF4-FFF2-40B4-BE49-F238E27FC236}">
                <a16:creationId xmlns:a16="http://schemas.microsoft.com/office/drawing/2014/main" id="{AC22AE9A-327A-A91B-E3EE-C49CA06BAAD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E8EDC1E-4592-5DC8-3189-6D118F5D2A3C}"/>
              </a:ext>
            </a:extLst>
          </p:cNvPr>
          <p:cNvSpPr>
            <a:spLocks noGrp="1"/>
          </p:cNvSpPr>
          <p:nvPr>
            <p:ph type="sldNum" sz="quarter" idx="12"/>
          </p:nvPr>
        </p:nvSpPr>
        <p:spPr/>
        <p:txBody>
          <a:bodyPr/>
          <a:lstStyle/>
          <a:p>
            <a:fld id="{6C1277A2-907A-47BE-ACC3-E6A5EA10C689}" type="slidenum">
              <a:rPr kumimoji="1" lang="ja-JP" altLang="en-US" smtClean="0"/>
              <a:t>‹#›</a:t>
            </a:fld>
            <a:endParaRPr kumimoji="1" lang="ja-JP" altLang="en-US"/>
          </a:p>
        </p:txBody>
      </p:sp>
    </p:spTree>
    <p:extLst>
      <p:ext uri="{BB962C8B-B14F-4D97-AF65-F5344CB8AC3E}">
        <p14:creationId xmlns:p14="http://schemas.microsoft.com/office/powerpoint/2010/main" val="1056808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C3663E-91C6-3969-EAA7-1E148BA3AE6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AB35D7F-1E5E-07BD-991A-33372FD2800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5BAA66C-A384-8756-3642-6F09F58E2B2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0A7685E-47EE-78BE-B500-C877D18D3A2E}"/>
              </a:ext>
            </a:extLst>
          </p:cNvPr>
          <p:cNvSpPr>
            <a:spLocks noGrp="1"/>
          </p:cNvSpPr>
          <p:nvPr>
            <p:ph type="dt" sz="half" idx="10"/>
          </p:nvPr>
        </p:nvSpPr>
        <p:spPr/>
        <p:txBody>
          <a:bodyPr/>
          <a:lstStyle/>
          <a:p>
            <a:fld id="{C360FB58-BE87-4BFA-9562-81DD4ABD7133}" type="datetime1">
              <a:rPr kumimoji="1" lang="ja-JP" altLang="en-US" smtClean="0"/>
              <a:t>2025/2/19</a:t>
            </a:fld>
            <a:endParaRPr kumimoji="1" lang="ja-JP" altLang="en-US"/>
          </a:p>
        </p:txBody>
      </p:sp>
      <p:sp>
        <p:nvSpPr>
          <p:cNvPr id="6" name="フッター プレースホルダー 5">
            <a:extLst>
              <a:ext uri="{FF2B5EF4-FFF2-40B4-BE49-F238E27FC236}">
                <a16:creationId xmlns:a16="http://schemas.microsoft.com/office/drawing/2014/main" id="{D71DEBF3-8E2E-CEC7-E6C1-8C19E3BB2B7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6A1D6D3-1E6C-D307-6A40-BA96EC93A597}"/>
              </a:ext>
            </a:extLst>
          </p:cNvPr>
          <p:cNvSpPr>
            <a:spLocks noGrp="1"/>
          </p:cNvSpPr>
          <p:nvPr>
            <p:ph type="sldNum" sz="quarter" idx="12"/>
          </p:nvPr>
        </p:nvSpPr>
        <p:spPr/>
        <p:txBody>
          <a:bodyPr/>
          <a:lstStyle/>
          <a:p>
            <a:fld id="{6C1277A2-907A-47BE-ACC3-E6A5EA10C689}" type="slidenum">
              <a:rPr kumimoji="1" lang="ja-JP" altLang="en-US" smtClean="0"/>
              <a:t>‹#›</a:t>
            </a:fld>
            <a:endParaRPr kumimoji="1" lang="ja-JP" altLang="en-US"/>
          </a:p>
        </p:txBody>
      </p:sp>
    </p:spTree>
    <p:extLst>
      <p:ext uri="{BB962C8B-B14F-4D97-AF65-F5344CB8AC3E}">
        <p14:creationId xmlns:p14="http://schemas.microsoft.com/office/powerpoint/2010/main" val="540879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006DD3-F943-1AE6-1AB6-029DE22858E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7CA9BCF-8034-0AA0-5ED4-1D8488D426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41F9D050-4C3D-E4A1-AB7D-5D38BD268E5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5CB2EDF-A6B8-567E-B3C7-E35B4C2336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42740B0-B2DC-210C-1241-328FC7D0E39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9D7CC5C-B79C-2F9B-3567-B3F509378A6E}"/>
              </a:ext>
            </a:extLst>
          </p:cNvPr>
          <p:cNvSpPr>
            <a:spLocks noGrp="1"/>
          </p:cNvSpPr>
          <p:nvPr>
            <p:ph type="dt" sz="half" idx="10"/>
          </p:nvPr>
        </p:nvSpPr>
        <p:spPr/>
        <p:txBody>
          <a:bodyPr/>
          <a:lstStyle/>
          <a:p>
            <a:fld id="{EBF0FA6D-75CF-4B15-818D-A447015DC3EB}" type="datetime1">
              <a:rPr kumimoji="1" lang="ja-JP" altLang="en-US" smtClean="0"/>
              <a:t>2025/2/19</a:t>
            </a:fld>
            <a:endParaRPr kumimoji="1" lang="ja-JP" altLang="en-US"/>
          </a:p>
        </p:txBody>
      </p:sp>
      <p:sp>
        <p:nvSpPr>
          <p:cNvPr id="8" name="フッター プレースホルダー 7">
            <a:extLst>
              <a:ext uri="{FF2B5EF4-FFF2-40B4-BE49-F238E27FC236}">
                <a16:creationId xmlns:a16="http://schemas.microsoft.com/office/drawing/2014/main" id="{75ACEAB1-4277-916C-9218-B9F661E1D48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B5199A9-3BA4-EB8E-C587-E2BD97E1ECE9}"/>
              </a:ext>
            </a:extLst>
          </p:cNvPr>
          <p:cNvSpPr>
            <a:spLocks noGrp="1"/>
          </p:cNvSpPr>
          <p:nvPr>
            <p:ph type="sldNum" sz="quarter" idx="12"/>
          </p:nvPr>
        </p:nvSpPr>
        <p:spPr/>
        <p:txBody>
          <a:bodyPr/>
          <a:lstStyle/>
          <a:p>
            <a:fld id="{6C1277A2-907A-47BE-ACC3-E6A5EA10C689}" type="slidenum">
              <a:rPr kumimoji="1" lang="ja-JP" altLang="en-US" smtClean="0"/>
              <a:t>‹#›</a:t>
            </a:fld>
            <a:endParaRPr kumimoji="1" lang="ja-JP" altLang="en-US"/>
          </a:p>
        </p:txBody>
      </p:sp>
    </p:spTree>
    <p:extLst>
      <p:ext uri="{BB962C8B-B14F-4D97-AF65-F5344CB8AC3E}">
        <p14:creationId xmlns:p14="http://schemas.microsoft.com/office/powerpoint/2010/main" val="324173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0D7698-AE4A-F2E2-012E-051636A08FD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FFF3E2A-EC45-7BB0-10C8-6A89E20EA6D3}"/>
              </a:ext>
            </a:extLst>
          </p:cNvPr>
          <p:cNvSpPr>
            <a:spLocks noGrp="1"/>
          </p:cNvSpPr>
          <p:nvPr>
            <p:ph type="dt" sz="half" idx="10"/>
          </p:nvPr>
        </p:nvSpPr>
        <p:spPr/>
        <p:txBody>
          <a:bodyPr/>
          <a:lstStyle/>
          <a:p>
            <a:fld id="{0D08E67D-4969-4653-ABA3-594B703D7EDA}" type="datetime1">
              <a:rPr kumimoji="1" lang="ja-JP" altLang="en-US" smtClean="0"/>
              <a:t>2025/2/19</a:t>
            </a:fld>
            <a:endParaRPr kumimoji="1" lang="ja-JP" altLang="en-US"/>
          </a:p>
        </p:txBody>
      </p:sp>
      <p:sp>
        <p:nvSpPr>
          <p:cNvPr id="4" name="フッター プレースホルダー 3">
            <a:extLst>
              <a:ext uri="{FF2B5EF4-FFF2-40B4-BE49-F238E27FC236}">
                <a16:creationId xmlns:a16="http://schemas.microsoft.com/office/drawing/2014/main" id="{868BE446-A8E3-4A38-202F-102B7E592B0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BEFA52C-2045-3D99-839F-D70A2F88E398}"/>
              </a:ext>
            </a:extLst>
          </p:cNvPr>
          <p:cNvSpPr>
            <a:spLocks noGrp="1"/>
          </p:cNvSpPr>
          <p:nvPr>
            <p:ph type="sldNum" sz="quarter" idx="12"/>
          </p:nvPr>
        </p:nvSpPr>
        <p:spPr/>
        <p:txBody>
          <a:bodyPr/>
          <a:lstStyle/>
          <a:p>
            <a:fld id="{6C1277A2-907A-47BE-ACC3-E6A5EA10C689}" type="slidenum">
              <a:rPr kumimoji="1" lang="ja-JP" altLang="en-US" smtClean="0"/>
              <a:t>‹#›</a:t>
            </a:fld>
            <a:endParaRPr kumimoji="1" lang="ja-JP" altLang="en-US"/>
          </a:p>
        </p:txBody>
      </p:sp>
    </p:spTree>
    <p:extLst>
      <p:ext uri="{BB962C8B-B14F-4D97-AF65-F5344CB8AC3E}">
        <p14:creationId xmlns:p14="http://schemas.microsoft.com/office/powerpoint/2010/main" val="4257730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6A6882C-8F1E-3E4A-0906-C26DA5584584}"/>
              </a:ext>
            </a:extLst>
          </p:cNvPr>
          <p:cNvSpPr>
            <a:spLocks noGrp="1"/>
          </p:cNvSpPr>
          <p:nvPr>
            <p:ph type="dt" sz="half" idx="10"/>
          </p:nvPr>
        </p:nvSpPr>
        <p:spPr/>
        <p:txBody>
          <a:bodyPr/>
          <a:lstStyle/>
          <a:p>
            <a:fld id="{1BAC8FD5-7A88-47CD-90F4-05C54E64A53D}" type="datetime1">
              <a:rPr kumimoji="1" lang="ja-JP" altLang="en-US" smtClean="0"/>
              <a:t>2025/2/19</a:t>
            </a:fld>
            <a:endParaRPr kumimoji="1" lang="ja-JP" altLang="en-US"/>
          </a:p>
        </p:txBody>
      </p:sp>
      <p:sp>
        <p:nvSpPr>
          <p:cNvPr id="3" name="フッター プレースホルダー 2">
            <a:extLst>
              <a:ext uri="{FF2B5EF4-FFF2-40B4-BE49-F238E27FC236}">
                <a16:creationId xmlns:a16="http://schemas.microsoft.com/office/drawing/2014/main" id="{5735F3A7-6E5B-0EF8-4470-7C32F5779CF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E14B730-8727-0368-7BDA-49F5BEA6A352}"/>
              </a:ext>
            </a:extLst>
          </p:cNvPr>
          <p:cNvSpPr>
            <a:spLocks noGrp="1"/>
          </p:cNvSpPr>
          <p:nvPr>
            <p:ph type="sldNum" sz="quarter" idx="12"/>
          </p:nvPr>
        </p:nvSpPr>
        <p:spPr/>
        <p:txBody>
          <a:bodyPr/>
          <a:lstStyle/>
          <a:p>
            <a:fld id="{6C1277A2-907A-47BE-ACC3-E6A5EA10C689}" type="slidenum">
              <a:rPr kumimoji="1" lang="ja-JP" altLang="en-US" smtClean="0"/>
              <a:t>‹#›</a:t>
            </a:fld>
            <a:endParaRPr kumimoji="1" lang="ja-JP" altLang="en-US"/>
          </a:p>
        </p:txBody>
      </p:sp>
    </p:spTree>
    <p:extLst>
      <p:ext uri="{BB962C8B-B14F-4D97-AF65-F5344CB8AC3E}">
        <p14:creationId xmlns:p14="http://schemas.microsoft.com/office/powerpoint/2010/main" val="1029870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EB69D7-AED9-1960-23E3-9FDC6583398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E57EE66-C884-29D1-9A36-CAEFEE453D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79D92C8-7F2A-8947-C467-1AB59DE87D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F86B877-71E6-355C-7705-F357275E2E07}"/>
              </a:ext>
            </a:extLst>
          </p:cNvPr>
          <p:cNvSpPr>
            <a:spLocks noGrp="1"/>
          </p:cNvSpPr>
          <p:nvPr>
            <p:ph type="dt" sz="half" idx="10"/>
          </p:nvPr>
        </p:nvSpPr>
        <p:spPr/>
        <p:txBody>
          <a:bodyPr/>
          <a:lstStyle/>
          <a:p>
            <a:fld id="{55BADF15-218F-4DC6-8A0B-2AEBF95A81FC}" type="datetime1">
              <a:rPr kumimoji="1" lang="ja-JP" altLang="en-US" smtClean="0"/>
              <a:t>2025/2/19</a:t>
            </a:fld>
            <a:endParaRPr kumimoji="1" lang="ja-JP" altLang="en-US"/>
          </a:p>
        </p:txBody>
      </p:sp>
      <p:sp>
        <p:nvSpPr>
          <p:cNvPr id="6" name="フッター プレースホルダー 5">
            <a:extLst>
              <a:ext uri="{FF2B5EF4-FFF2-40B4-BE49-F238E27FC236}">
                <a16:creationId xmlns:a16="http://schemas.microsoft.com/office/drawing/2014/main" id="{494B9087-F322-516C-7B66-C5621EF928E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CE37C45-FC43-BB8B-55E9-2E1FD32DFB32}"/>
              </a:ext>
            </a:extLst>
          </p:cNvPr>
          <p:cNvSpPr>
            <a:spLocks noGrp="1"/>
          </p:cNvSpPr>
          <p:nvPr>
            <p:ph type="sldNum" sz="quarter" idx="12"/>
          </p:nvPr>
        </p:nvSpPr>
        <p:spPr/>
        <p:txBody>
          <a:bodyPr/>
          <a:lstStyle/>
          <a:p>
            <a:fld id="{6C1277A2-907A-47BE-ACC3-E6A5EA10C689}" type="slidenum">
              <a:rPr kumimoji="1" lang="ja-JP" altLang="en-US" smtClean="0"/>
              <a:t>‹#›</a:t>
            </a:fld>
            <a:endParaRPr kumimoji="1" lang="ja-JP" altLang="en-US"/>
          </a:p>
        </p:txBody>
      </p:sp>
    </p:spTree>
    <p:extLst>
      <p:ext uri="{BB962C8B-B14F-4D97-AF65-F5344CB8AC3E}">
        <p14:creationId xmlns:p14="http://schemas.microsoft.com/office/powerpoint/2010/main" val="2423490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99D4F7-B414-907B-CC39-07C6D74E153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C8B1AE2-3D9C-295A-46F8-5A34EC12B6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3B3C47A-D98D-D8A3-8CBB-F8AC3EF569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50ECC90-5FCE-1D0D-E868-76F0CEC59849}"/>
              </a:ext>
            </a:extLst>
          </p:cNvPr>
          <p:cNvSpPr>
            <a:spLocks noGrp="1"/>
          </p:cNvSpPr>
          <p:nvPr>
            <p:ph type="dt" sz="half" idx="10"/>
          </p:nvPr>
        </p:nvSpPr>
        <p:spPr/>
        <p:txBody>
          <a:bodyPr/>
          <a:lstStyle/>
          <a:p>
            <a:fld id="{717998BA-29B0-4CBE-B015-ED58DCFA66B5}" type="datetime1">
              <a:rPr kumimoji="1" lang="ja-JP" altLang="en-US" smtClean="0"/>
              <a:t>2025/2/19</a:t>
            </a:fld>
            <a:endParaRPr kumimoji="1" lang="ja-JP" altLang="en-US"/>
          </a:p>
        </p:txBody>
      </p:sp>
      <p:sp>
        <p:nvSpPr>
          <p:cNvPr id="6" name="フッター プレースホルダー 5">
            <a:extLst>
              <a:ext uri="{FF2B5EF4-FFF2-40B4-BE49-F238E27FC236}">
                <a16:creationId xmlns:a16="http://schemas.microsoft.com/office/drawing/2014/main" id="{DEA1CB88-1B4F-6A6F-600C-C4326F4C39A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D125E4E-29BB-31F2-F8BA-1062A6691601}"/>
              </a:ext>
            </a:extLst>
          </p:cNvPr>
          <p:cNvSpPr>
            <a:spLocks noGrp="1"/>
          </p:cNvSpPr>
          <p:nvPr>
            <p:ph type="sldNum" sz="quarter" idx="12"/>
          </p:nvPr>
        </p:nvSpPr>
        <p:spPr/>
        <p:txBody>
          <a:bodyPr/>
          <a:lstStyle/>
          <a:p>
            <a:fld id="{6C1277A2-907A-47BE-ACC3-E6A5EA10C689}" type="slidenum">
              <a:rPr kumimoji="1" lang="ja-JP" altLang="en-US" smtClean="0"/>
              <a:t>‹#›</a:t>
            </a:fld>
            <a:endParaRPr kumimoji="1" lang="ja-JP" altLang="en-US"/>
          </a:p>
        </p:txBody>
      </p:sp>
    </p:spTree>
    <p:extLst>
      <p:ext uri="{BB962C8B-B14F-4D97-AF65-F5344CB8AC3E}">
        <p14:creationId xmlns:p14="http://schemas.microsoft.com/office/powerpoint/2010/main" val="3279657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DB460F9-205C-6F3C-AD64-1C56BB2499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13077D7-8AE5-927D-A6DC-7B1F5A53EDD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FE15A7A-213A-A237-C27A-3B874A62D1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E42CBA-7722-4C73-BD4C-4BE713E65B52}" type="datetime1">
              <a:rPr kumimoji="1" lang="ja-JP" altLang="en-US" smtClean="0"/>
              <a:t>2025/2/19</a:t>
            </a:fld>
            <a:endParaRPr kumimoji="1" lang="ja-JP" altLang="en-US"/>
          </a:p>
        </p:txBody>
      </p:sp>
      <p:sp>
        <p:nvSpPr>
          <p:cNvPr id="5" name="フッター プレースホルダー 4">
            <a:extLst>
              <a:ext uri="{FF2B5EF4-FFF2-40B4-BE49-F238E27FC236}">
                <a16:creationId xmlns:a16="http://schemas.microsoft.com/office/drawing/2014/main" id="{FAA42198-A83A-0997-CABD-C9608BD36C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780E814-3564-4373-BF9A-ED449ADEED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1277A2-907A-47BE-ACC3-E6A5EA10C689}" type="slidenum">
              <a:rPr kumimoji="1" lang="ja-JP" altLang="en-US" smtClean="0"/>
              <a:t>‹#›</a:t>
            </a:fld>
            <a:endParaRPr kumimoji="1" lang="ja-JP" altLang="en-US"/>
          </a:p>
        </p:txBody>
      </p:sp>
    </p:spTree>
    <p:extLst>
      <p:ext uri="{BB962C8B-B14F-4D97-AF65-F5344CB8AC3E}">
        <p14:creationId xmlns:p14="http://schemas.microsoft.com/office/powerpoint/2010/main" val="46894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73DFB68D-F05F-847E-46A3-53033C6719F6}"/>
              </a:ext>
            </a:extLst>
          </p:cNvPr>
          <p:cNvSpPr txBox="1"/>
          <p:nvPr/>
        </p:nvSpPr>
        <p:spPr>
          <a:xfrm>
            <a:off x="9720420" y="6054356"/>
            <a:ext cx="2214069" cy="646331"/>
          </a:xfrm>
          <a:prstGeom prst="rect">
            <a:avLst/>
          </a:prstGeom>
          <a:noFill/>
        </p:spPr>
        <p:txBody>
          <a:bodyPr wrap="none" rtlCol="0">
            <a:spAutoFit/>
          </a:bodyPr>
          <a:lstStyle/>
          <a:p>
            <a:pPr algn="ctr"/>
            <a:r>
              <a:rPr kumimoji="1" lang="ja-JP" altLang="en-US" b="1" dirty="0">
                <a:solidFill>
                  <a:schemeClr val="bg1"/>
                </a:solidFill>
              </a:rPr>
              <a:t>島本町</a:t>
            </a:r>
            <a:endParaRPr kumimoji="1" lang="en-US" altLang="ja-JP" b="1" dirty="0">
              <a:solidFill>
                <a:schemeClr val="bg1"/>
              </a:solidFill>
            </a:endParaRPr>
          </a:p>
          <a:p>
            <a:pPr algn="ctr"/>
            <a:r>
              <a:rPr kumimoji="1" lang="en-US" altLang="ja-JP" b="1" dirty="0">
                <a:solidFill>
                  <a:schemeClr val="bg1"/>
                </a:solidFill>
              </a:rPr>
              <a:t>SHIMAMOTOCHO</a:t>
            </a:r>
            <a:endParaRPr kumimoji="1" lang="ja-JP" altLang="en-US" b="1" dirty="0">
              <a:solidFill>
                <a:schemeClr val="bg1"/>
              </a:solidFill>
            </a:endParaRPr>
          </a:p>
        </p:txBody>
      </p:sp>
      <p:sp>
        <p:nvSpPr>
          <p:cNvPr id="2" name="正方形/長方形 1">
            <a:extLst>
              <a:ext uri="{FF2B5EF4-FFF2-40B4-BE49-F238E27FC236}">
                <a16:creationId xmlns:a16="http://schemas.microsoft.com/office/drawing/2014/main" id="{5787A2E0-3BCA-3697-C743-2AD9404AC0FF}"/>
              </a:ext>
            </a:extLst>
          </p:cNvPr>
          <p:cNvSpPr/>
          <p:nvPr/>
        </p:nvSpPr>
        <p:spPr>
          <a:xfrm>
            <a:off x="-18758" y="0"/>
            <a:ext cx="4632961" cy="6858000"/>
          </a:xfrm>
          <a:prstGeom prst="rect">
            <a:avLst/>
          </a:prstGeom>
          <a:solidFill>
            <a:schemeClr val="bg1">
              <a:lumMod val="9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7925AB24-A473-7FF9-8E99-A7E472FE9617}"/>
              </a:ext>
            </a:extLst>
          </p:cNvPr>
          <p:cNvSpPr txBox="1"/>
          <p:nvPr/>
        </p:nvSpPr>
        <p:spPr>
          <a:xfrm>
            <a:off x="153545" y="1549456"/>
            <a:ext cx="4288353" cy="1631216"/>
          </a:xfrm>
          <a:prstGeom prst="rect">
            <a:avLst/>
          </a:prstGeom>
          <a:noFill/>
        </p:spPr>
        <p:txBody>
          <a:bodyPr wrap="none" rtlCol="0">
            <a:spAutoFit/>
          </a:bodyPr>
          <a:lstStyle/>
          <a:p>
            <a:pPr algn="ctr"/>
            <a:r>
              <a:rPr kumimoji="1" lang="ja-JP" altLang="en-US" sz="4000" b="1" dirty="0">
                <a:solidFill>
                  <a:schemeClr val="bg1"/>
                </a:solidFill>
              </a:rPr>
              <a:t>デザイン計画研修</a:t>
            </a:r>
            <a:endParaRPr kumimoji="1" lang="en-US" altLang="ja-JP" sz="4000" b="1" dirty="0">
              <a:solidFill>
                <a:schemeClr val="bg1"/>
              </a:solidFill>
            </a:endParaRPr>
          </a:p>
          <a:p>
            <a:pPr algn="ctr"/>
            <a:endParaRPr lang="en-US" altLang="ja-JP" sz="4000" b="1" dirty="0">
              <a:solidFill>
                <a:schemeClr val="bg1"/>
              </a:solidFill>
            </a:endParaRPr>
          </a:p>
          <a:p>
            <a:pPr algn="ctr"/>
            <a:r>
              <a:rPr kumimoji="1" lang="ja-JP" altLang="en-US" b="1" dirty="0">
                <a:solidFill>
                  <a:schemeClr val="bg1"/>
                </a:solidFill>
              </a:rPr>
              <a:t>行革デジタル推進課</a:t>
            </a:r>
          </a:p>
        </p:txBody>
      </p:sp>
      <p:sp>
        <p:nvSpPr>
          <p:cNvPr id="5" name="正方形/長方形 4">
            <a:extLst>
              <a:ext uri="{FF2B5EF4-FFF2-40B4-BE49-F238E27FC236}">
                <a16:creationId xmlns:a16="http://schemas.microsoft.com/office/drawing/2014/main" id="{327572CB-7FD7-ACD3-D55D-2A6C6851DEAA}"/>
              </a:ext>
            </a:extLst>
          </p:cNvPr>
          <p:cNvSpPr/>
          <p:nvPr/>
        </p:nvSpPr>
        <p:spPr>
          <a:xfrm>
            <a:off x="179399" y="163812"/>
            <a:ext cx="11859055" cy="6494400"/>
          </a:xfrm>
          <a:prstGeom prst="rect">
            <a:avLst/>
          </a:prstGeom>
          <a:solidFill>
            <a:srgbClr val="EA90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a:extLst>
              <a:ext uri="{FF2B5EF4-FFF2-40B4-BE49-F238E27FC236}">
                <a16:creationId xmlns:a16="http://schemas.microsoft.com/office/drawing/2014/main" id="{08B8CCF5-4CF6-4852-0D1C-13BE765824DC}"/>
              </a:ext>
            </a:extLst>
          </p:cNvPr>
          <p:cNvSpPr txBox="1"/>
          <p:nvPr/>
        </p:nvSpPr>
        <p:spPr>
          <a:xfrm>
            <a:off x="-350685" y="1549456"/>
            <a:ext cx="8341747" cy="4555093"/>
          </a:xfrm>
          <a:prstGeom prst="rect">
            <a:avLst/>
          </a:prstGeom>
          <a:noFill/>
        </p:spPr>
        <p:txBody>
          <a:bodyPr wrap="square" rtlCol="0">
            <a:spAutoFit/>
          </a:bodyPr>
          <a:lstStyle/>
          <a:p>
            <a:pPr algn="ctr"/>
            <a:r>
              <a:rPr kumimoji="1" lang="ja-JP" altLang="en-US" sz="3600" b="1" dirty="0">
                <a:solidFill>
                  <a:schemeClr val="bg1"/>
                </a:solidFill>
              </a:rPr>
              <a:t>島本町における</a:t>
            </a:r>
            <a:endParaRPr kumimoji="1" lang="en-US" altLang="ja-JP" sz="3600" b="1" dirty="0">
              <a:solidFill>
                <a:schemeClr val="bg1"/>
              </a:solidFill>
            </a:endParaRPr>
          </a:p>
          <a:p>
            <a:pPr algn="ctr"/>
            <a:endParaRPr kumimoji="1" lang="en-US" altLang="ja-JP" sz="3600" b="1" dirty="0">
              <a:solidFill>
                <a:schemeClr val="bg1"/>
              </a:solidFill>
            </a:endParaRPr>
          </a:p>
          <a:p>
            <a:pPr algn="ctr"/>
            <a:r>
              <a:rPr kumimoji="1" lang="ja-JP" altLang="en-US" sz="3600" b="1" dirty="0">
                <a:solidFill>
                  <a:schemeClr val="bg1"/>
                </a:solidFill>
              </a:rPr>
              <a:t>障害者虐待防止の取組</a:t>
            </a:r>
            <a:endParaRPr kumimoji="1" lang="en-US" altLang="ja-JP" sz="3600" b="1" dirty="0">
              <a:solidFill>
                <a:schemeClr val="bg1"/>
              </a:solidFill>
            </a:endParaRPr>
          </a:p>
          <a:p>
            <a:pPr algn="ctr"/>
            <a:endParaRPr lang="en-US" altLang="ja-JP" b="1" dirty="0">
              <a:solidFill>
                <a:schemeClr val="bg1"/>
              </a:solidFill>
              <a:latin typeface="HelveticaNeueW02-45Ligh"/>
            </a:endParaRPr>
          </a:p>
          <a:p>
            <a:pPr algn="ctr"/>
            <a:endParaRPr lang="en-US" altLang="ja-JP" b="1" dirty="0">
              <a:solidFill>
                <a:schemeClr val="bg1"/>
              </a:solidFill>
              <a:latin typeface="HelveticaNeueW02-45Ligh"/>
            </a:endParaRPr>
          </a:p>
          <a:p>
            <a:pPr algn="ctr"/>
            <a:endParaRPr lang="en-US" altLang="ja-JP" b="1" dirty="0">
              <a:solidFill>
                <a:schemeClr val="bg1"/>
              </a:solidFill>
              <a:latin typeface="HelveticaNeueW02-45Ligh"/>
            </a:endParaRPr>
          </a:p>
          <a:p>
            <a:pPr algn="ctr"/>
            <a:endParaRPr lang="en-US" altLang="ja-JP" sz="1600" b="1" dirty="0">
              <a:solidFill>
                <a:schemeClr val="bg1"/>
              </a:solidFill>
            </a:endParaRPr>
          </a:p>
          <a:p>
            <a:pPr algn="ctr"/>
            <a:endParaRPr lang="en-US" altLang="ja-JP" sz="1600" b="1" dirty="0">
              <a:solidFill>
                <a:schemeClr val="bg1"/>
              </a:solidFill>
            </a:endParaRPr>
          </a:p>
          <a:p>
            <a:pPr algn="ctr"/>
            <a:endParaRPr lang="en-US" altLang="ja-JP" sz="1600" b="1" dirty="0">
              <a:solidFill>
                <a:schemeClr val="bg1"/>
              </a:solidFill>
            </a:endParaRPr>
          </a:p>
          <a:p>
            <a:pPr algn="ctr"/>
            <a:r>
              <a:rPr lang="ja-JP" altLang="en-US" sz="1600" b="1" dirty="0">
                <a:solidFill>
                  <a:schemeClr val="bg1"/>
                </a:solidFill>
              </a:rPr>
              <a:t>令和７年２月２０日（木）</a:t>
            </a:r>
            <a:endParaRPr lang="en-US" altLang="ja-JP" sz="1600" b="1" dirty="0">
              <a:solidFill>
                <a:schemeClr val="bg1"/>
              </a:solidFill>
            </a:endParaRPr>
          </a:p>
          <a:p>
            <a:pPr algn="ctr"/>
            <a:r>
              <a:rPr lang="ja-JP" altLang="en-US" sz="1600" b="1" i="0" dirty="0">
                <a:solidFill>
                  <a:schemeClr val="bg1"/>
                </a:solidFill>
                <a:effectLst/>
                <a:latin typeface="HelveticaNeueW02-45Ligh"/>
              </a:rPr>
              <a:t>令和６年度大阪府障がい者虐待防止推進部会</a:t>
            </a:r>
            <a:endParaRPr lang="en-US" altLang="ja-JP" sz="1600" b="1" i="0" dirty="0">
              <a:solidFill>
                <a:schemeClr val="bg1"/>
              </a:solidFill>
              <a:effectLst/>
              <a:latin typeface="HelveticaNeueW02-45Ligh"/>
            </a:endParaRPr>
          </a:p>
          <a:p>
            <a:pPr algn="ctr"/>
            <a:endParaRPr kumimoji="1" lang="en-US" altLang="ja-JP" sz="1600" b="1" dirty="0">
              <a:solidFill>
                <a:schemeClr val="bg1"/>
              </a:solidFill>
            </a:endParaRPr>
          </a:p>
          <a:p>
            <a:pPr algn="ctr"/>
            <a:r>
              <a:rPr lang="ja-JP" altLang="en-US" sz="1600" b="1" dirty="0">
                <a:solidFill>
                  <a:schemeClr val="bg1"/>
                </a:solidFill>
              </a:rPr>
              <a:t>島本町　健康福祉部　福祉推進</a:t>
            </a:r>
            <a:r>
              <a:rPr kumimoji="1" lang="ja-JP" altLang="en-US" sz="1600" b="1" dirty="0">
                <a:solidFill>
                  <a:schemeClr val="bg1"/>
                </a:solidFill>
              </a:rPr>
              <a:t>課　</a:t>
            </a:r>
            <a:endParaRPr kumimoji="1" lang="en-US" altLang="ja-JP" sz="1600" b="1" dirty="0">
              <a:solidFill>
                <a:schemeClr val="bg1"/>
              </a:solidFill>
            </a:endParaRPr>
          </a:p>
          <a:p>
            <a:pPr algn="ctr"/>
            <a:endParaRPr kumimoji="1" lang="en-US" altLang="ja-JP" sz="1600" b="1" dirty="0">
              <a:solidFill>
                <a:schemeClr val="bg1"/>
              </a:solidFill>
            </a:endParaRPr>
          </a:p>
        </p:txBody>
      </p:sp>
      <p:sp>
        <p:nvSpPr>
          <p:cNvPr id="10" name="正方形/長方形 9">
            <a:extLst>
              <a:ext uri="{FF2B5EF4-FFF2-40B4-BE49-F238E27FC236}">
                <a16:creationId xmlns:a16="http://schemas.microsoft.com/office/drawing/2014/main" id="{0AC11508-78B4-E0D9-6F0B-53D4D46C75A2}"/>
              </a:ext>
            </a:extLst>
          </p:cNvPr>
          <p:cNvSpPr/>
          <p:nvPr/>
        </p:nvSpPr>
        <p:spPr>
          <a:xfrm>
            <a:off x="7405175" y="163812"/>
            <a:ext cx="4630489" cy="6494400"/>
          </a:xfrm>
          <a:prstGeom prst="rect">
            <a:avLst/>
          </a:prstGeom>
          <a:solidFill>
            <a:srgbClr val="F2F2F2">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dirty="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lang="en-US" altLang="ja-JP" b="1" dirty="0">
              <a:solidFill>
                <a:schemeClr val="bg1"/>
              </a:solidFill>
            </a:endParaRPr>
          </a:p>
          <a:p>
            <a:pPr algn="ctr"/>
            <a:endParaRPr kumimoji="1" lang="ja-JP" altLang="en-US" dirty="0"/>
          </a:p>
        </p:txBody>
      </p:sp>
      <p:sp>
        <p:nvSpPr>
          <p:cNvPr id="4" name="スライド番号プレースホルダー 3">
            <a:extLst>
              <a:ext uri="{FF2B5EF4-FFF2-40B4-BE49-F238E27FC236}">
                <a16:creationId xmlns:a16="http://schemas.microsoft.com/office/drawing/2014/main" id="{E4F8FCDB-E008-4304-8C20-3934B3151E07}"/>
              </a:ext>
            </a:extLst>
          </p:cNvPr>
          <p:cNvSpPr>
            <a:spLocks noGrp="1"/>
          </p:cNvSpPr>
          <p:nvPr>
            <p:ph type="sldNum" sz="quarter" idx="12"/>
          </p:nvPr>
        </p:nvSpPr>
        <p:spPr/>
        <p:txBody>
          <a:bodyPr/>
          <a:lstStyle/>
          <a:p>
            <a:fld id="{6C1277A2-907A-47BE-ACC3-E6A5EA10C689}" type="slidenum">
              <a:rPr kumimoji="1" lang="ja-JP" altLang="en-US" smtClean="0"/>
              <a:t>1</a:t>
            </a:fld>
            <a:endParaRPr kumimoji="1" lang="ja-JP" altLang="en-US"/>
          </a:p>
        </p:txBody>
      </p:sp>
      <p:sp>
        <p:nvSpPr>
          <p:cNvPr id="11" name="正方形/長方形 10">
            <a:extLst>
              <a:ext uri="{FF2B5EF4-FFF2-40B4-BE49-F238E27FC236}">
                <a16:creationId xmlns:a16="http://schemas.microsoft.com/office/drawing/2014/main" id="{78E8E555-9BC2-4164-A610-904A18982819}"/>
              </a:ext>
            </a:extLst>
          </p:cNvPr>
          <p:cNvSpPr/>
          <p:nvPr/>
        </p:nvSpPr>
        <p:spPr>
          <a:xfrm>
            <a:off x="10886333" y="100549"/>
            <a:ext cx="934933" cy="368336"/>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2400"/>
              </a:lnSpc>
            </a:pPr>
            <a:r>
              <a:rPr lang="ja-JP" altLang="en-US" dirty="0">
                <a:latin typeface="UD デジタル 教科書体 NK-R" panose="02020400000000000000" pitchFamily="18" charset="-128"/>
                <a:ea typeface="UD デジタル 教科書体 NK-R" panose="02020400000000000000" pitchFamily="18" charset="-128"/>
              </a:rPr>
              <a:t>資料</a:t>
            </a:r>
            <a:r>
              <a:rPr lang="en-US" altLang="ja-JP" dirty="0">
                <a:latin typeface="UD デジタル 教科書体 NK-R" panose="02020400000000000000" pitchFamily="18" charset="-128"/>
                <a:ea typeface="UD デジタル 教科書体 NK-R" panose="02020400000000000000" pitchFamily="18" charset="-128"/>
              </a:rPr>
              <a:t>3</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4144014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71638E0-7A2E-B266-FCF1-3931C51322FF}"/>
              </a:ext>
            </a:extLst>
          </p:cNvPr>
          <p:cNvSpPr/>
          <p:nvPr/>
        </p:nvSpPr>
        <p:spPr>
          <a:xfrm>
            <a:off x="179400" y="177259"/>
            <a:ext cx="11833200" cy="6494400"/>
          </a:xfrm>
          <a:prstGeom prst="rect">
            <a:avLst/>
          </a:prstGeom>
          <a:solidFill>
            <a:srgbClr val="EA90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7925AB24-A473-7FF9-8E99-A7E472FE9617}"/>
              </a:ext>
            </a:extLst>
          </p:cNvPr>
          <p:cNvSpPr txBox="1"/>
          <p:nvPr/>
        </p:nvSpPr>
        <p:spPr>
          <a:xfrm>
            <a:off x="794030" y="1624100"/>
            <a:ext cx="5227713" cy="707886"/>
          </a:xfrm>
          <a:prstGeom prst="rect">
            <a:avLst/>
          </a:prstGeom>
          <a:noFill/>
        </p:spPr>
        <p:txBody>
          <a:bodyPr wrap="none" rtlCol="0">
            <a:spAutoFit/>
          </a:bodyPr>
          <a:lstStyle/>
          <a:p>
            <a:pPr algn="ctr"/>
            <a:r>
              <a:rPr kumimoji="1" lang="en-US" altLang="ja-JP" sz="4000" b="1" dirty="0">
                <a:solidFill>
                  <a:schemeClr val="bg1"/>
                </a:solidFill>
              </a:rPr>
              <a:t>04|</a:t>
            </a:r>
            <a:r>
              <a:rPr lang="ja-JP" altLang="en-US" sz="4000" b="1" dirty="0">
                <a:solidFill>
                  <a:schemeClr val="bg1"/>
                </a:solidFill>
              </a:rPr>
              <a:t> 近年の傾向と分析</a:t>
            </a:r>
            <a:endParaRPr kumimoji="1" lang="ja-JP" altLang="en-US" b="1" dirty="0">
              <a:solidFill>
                <a:schemeClr val="bg1"/>
              </a:solidFill>
            </a:endParaRPr>
          </a:p>
        </p:txBody>
      </p:sp>
      <p:sp>
        <p:nvSpPr>
          <p:cNvPr id="6" name="正方形/長方形 5">
            <a:extLst>
              <a:ext uri="{FF2B5EF4-FFF2-40B4-BE49-F238E27FC236}">
                <a16:creationId xmlns:a16="http://schemas.microsoft.com/office/drawing/2014/main" id="{F4A3E89A-E838-8D6A-561D-7A82FFA481F5}"/>
              </a:ext>
            </a:extLst>
          </p:cNvPr>
          <p:cNvSpPr/>
          <p:nvPr/>
        </p:nvSpPr>
        <p:spPr>
          <a:xfrm>
            <a:off x="7313698" y="163812"/>
            <a:ext cx="2043463" cy="6494400"/>
          </a:xfrm>
          <a:prstGeom prst="rect">
            <a:avLst/>
          </a:prstGeom>
          <a:solidFill>
            <a:srgbClr val="F2F2F2">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a:extLst>
              <a:ext uri="{FF2B5EF4-FFF2-40B4-BE49-F238E27FC236}">
                <a16:creationId xmlns:a16="http://schemas.microsoft.com/office/drawing/2014/main" id="{10781B24-D0AF-C048-8F6E-A7E5B4F59248}"/>
              </a:ext>
            </a:extLst>
          </p:cNvPr>
          <p:cNvSpPr txBox="1"/>
          <p:nvPr/>
        </p:nvSpPr>
        <p:spPr>
          <a:xfrm>
            <a:off x="10109741" y="6004813"/>
            <a:ext cx="1338828" cy="369332"/>
          </a:xfrm>
          <a:prstGeom prst="rect">
            <a:avLst/>
          </a:prstGeom>
          <a:noFill/>
        </p:spPr>
        <p:txBody>
          <a:bodyPr wrap="none" rtlCol="0">
            <a:spAutoFit/>
          </a:bodyPr>
          <a:lstStyle/>
          <a:p>
            <a:pPr algn="ctr"/>
            <a:r>
              <a:rPr kumimoji="1" lang="ja-JP" altLang="en-US" b="1" dirty="0">
                <a:solidFill>
                  <a:schemeClr val="bg1"/>
                </a:solidFill>
              </a:rPr>
              <a:t>島本と　。</a:t>
            </a:r>
          </a:p>
        </p:txBody>
      </p:sp>
      <p:sp>
        <p:nvSpPr>
          <p:cNvPr id="2" name="スライド番号プレースホルダー 1">
            <a:extLst>
              <a:ext uri="{FF2B5EF4-FFF2-40B4-BE49-F238E27FC236}">
                <a16:creationId xmlns:a16="http://schemas.microsoft.com/office/drawing/2014/main" id="{F8986ACD-07CF-4EC6-99B6-2E3C62EDA411}"/>
              </a:ext>
            </a:extLst>
          </p:cNvPr>
          <p:cNvSpPr>
            <a:spLocks noGrp="1"/>
          </p:cNvSpPr>
          <p:nvPr>
            <p:ph type="sldNum" sz="quarter" idx="12"/>
          </p:nvPr>
        </p:nvSpPr>
        <p:spPr/>
        <p:txBody>
          <a:bodyPr/>
          <a:lstStyle/>
          <a:p>
            <a:fld id="{6C1277A2-907A-47BE-ACC3-E6A5EA10C689}" type="slidenum">
              <a:rPr kumimoji="1" lang="ja-JP" altLang="en-US" smtClean="0"/>
              <a:t>10</a:t>
            </a:fld>
            <a:endParaRPr kumimoji="1" lang="ja-JP" altLang="en-US"/>
          </a:p>
        </p:txBody>
      </p:sp>
    </p:spTree>
    <p:extLst>
      <p:ext uri="{BB962C8B-B14F-4D97-AF65-F5344CB8AC3E}">
        <p14:creationId xmlns:p14="http://schemas.microsoft.com/office/powerpoint/2010/main" val="4280428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0C80630B-714B-F605-1E32-B3A04E23F7C3}"/>
              </a:ext>
            </a:extLst>
          </p:cNvPr>
          <p:cNvSpPr txBox="1"/>
          <p:nvPr/>
        </p:nvSpPr>
        <p:spPr>
          <a:xfrm>
            <a:off x="330923" y="370992"/>
            <a:ext cx="2860146" cy="323165"/>
          </a:xfrm>
          <a:prstGeom prst="rect">
            <a:avLst/>
          </a:prstGeom>
          <a:noFill/>
        </p:spPr>
        <p:txBody>
          <a:bodyPr wrap="square" rtlCol="0">
            <a:spAutoFit/>
          </a:bodyPr>
          <a:lstStyle/>
          <a:p>
            <a:r>
              <a:rPr lang="en-US" altLang="ja-JP" sz="1500" dirty="0"/>
              <a:t>04</a:t>
            </a:r>
            <a:r>
              <a:rPr lang="ja-JP" altLang="en-US" sz="1500" dirty="0"/>
              <a:t> 近年の傾向と分析</a:t>
            </a:r>
            <a:endParaRPr kumimoji="1" lang="ja-JP" altLang="en-US" sz="1500" dirty="0"/>
          </a:p>
        </p:txBody>
      </p:sp>
      <p:sp>
        <p:nvSpPr>
          <p:cNvPr id="13" name="正方形/長方形 12">
            <a:extLst>
              <a:ext uri="{FF2B5EF4-FFF2-40B4-BE49-F238E27FC236}">
                <a16:creationId xmlns:a16="http://schemas.microsoft.com/office/drawing/2014/main" id="{4ECB7399-237E-90F1-C4E8-9D6BDF1EF69E}"/>
              </a:ext>
            </a:extLst>
          </p:cNvPr>
          <p:cNvSpPr/>
          <p:nvPr/>
        </p:nvSpPr>
        <p:spPr>
          <a:xfrm>
            <a:off x="0" y="0"/>
            <a:ext cx="180000" cy="6858000"/>
          </a:xfrm>
          <a:prstGeom prst="rect">
            <a:avLst/>
          </a:prstGeom>
          <a:solidFill>
            <a:srgbClr val="EA90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EA9026"/>
              </a:solidFill>
            </a:endParaRPr>
          </a:p>
        </p:txBody>
      </p:sp>
      <p:cxnSp>
        <p:nvCxnSpPr>
          <p:cNvPr id="14" name="直線コネクタ 13">
            <a:extLst>
              <a:ext uri="{FF2B5EF4-FFF2-40B4-BE49-F238E27FC236}">
                <a16:creationId xmlns:a16="http://schemas.microsoft.com/office/drawing/2014/main" id="{16F8B33A-D3FC-BD4A-296E-75F9297F245F}"/>
              </a:ext>
            </a:extLst>
          </p:cNvPr>
          <p:cNvCxnSpPr>
            <a:cxnSpLocks/>
          </p:cNvCxnSpPr>
          <p:nvPr/>
        </p:nvCxnSpPr>
        <p:spPr>
          <a:xfrm>
            <a:off x="430324" y="698360"/>
            <a:ext cx="2336799"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0641BD41-1250-603C-57A2-E29101759795}"/>
              </a:ext>
            </a:extLst>
          </p:cNvPr>
          <p:cNvSpPr txBox="1"/>
          <p:nvPr/>
        </p:nvSpPr>
        <p:spPr>
          <a:xfrm>
            <a:off x="874781" y="1151620"/>
            <a:ext cx="10430527" cy="1862305"/>
          </a:xfrm>
          <a:prstGeom prst="rect">
            <a:avLst/>
          </a:prstGeom>
          <a:noFill/>
        </p:spPr>
        <p:txBody>
          <a:bodyPr wrap="square" rtlCol="0">
            <a:spAutoFit/>
          </a:bodyPr>
          <a:lstStyle/>
          <a:p>
            <a:pPr>
              <a:lnSpc>
                <a:spcPct val="130000"/>
              </a:lnSpc>
            </a:pPr>
            <a:r>
              <a:rPr lang="ja-JP" altLang="en-US" sz="2400" b="1" dirty="0">
                <a:solidFill>
                  <a:srgbClr val="EA9026"/>
                </a:solidFill>
              </a:rPr>
              <a:t>近年の傾向と分析➀　（</a:t>
            </a:r>
            <a:r>
              <a:rPr lang="ja-JP" altLang="en-US" sz="2400" b="1" dirty="0">
                <a:solidFill>
                  <a:srgbClr val="EA9026"/>
                </a:solidFill>
                <a:latin typeface="游ゴシック Medium" panose="020B0500000000000000" pitchFamily="50" charset="-128"/>
                <a:ea typeface="游ゴシック Medium" panose="020B0500000000000000" pitchFamily="50" charset="-128"/>
              </a:rPr>
              <a:t>通報件数の急増）</a:t>
            </a:r>
            <a:endParaRPr lang="en-US" altLang="ja-JP" sz="2200" b="1" dirty="0">
              <a:solidFill>
                <a:srgbClr val="EA9026"/>
              </a:solidFill>
              <a:latin typeface="游ゴシック Medium" panose="020B0500000000000000" pitchFamily="50" charset="-128"/>
              <a:ea typeface="游ゴシック Medium" panose="020B0500000000000000" pitchFamily="50" charset="-128"/>
            </a:endParaRPr>
          </a:p>
          <a:p>
            <a:pPr>
              <a:lnSpc>
                <a:spcPct val="130000"/>
              </a:lnSpc>
            </a:pPr>
            <a:r>
              <a:rPr lang="ja-JP" altLang="en-US" sz="2200" dirty="0"/>
              <a:t>・令和５年度から虐待通報件数が急増している。</a:t>
            </a:r>
            <a:endParaRPr lang="en-US" altLang="ja-JP" sz="2200" dirty="0"/>
          </a:p>
          <a:p>
            <a:pPr>
              <a:lnSpc>
                <a:spcPct val="130000"/>
              </a:lnSpc>
            </a:pPr>
            <a:r>
              <a:rPr lang="ja-JP" altLang="en-US" sz="2200" dirty="0"/>
              <a:t>・虐待の可能性があれば通報しなければならない意識が広がっている？？</a:t>
            </a:r>
            <a:endParaRPr lang="en-US" altLang="ja-JP" sz="2200" dirty="0"/>
          </a:p>
          <a:p>
            <a:pPr>
              <a:lnSpc>
                <a:spcPct val="130000"/>
              </a:lnSpc>
            </a:pPr>
            <a:r>
              <a:rPr lang="ja-JP" altLang="en-US" sz="2200" dirty="0"/>
              <a:t>・</a:t>
            </a:r>
            <a:r>
              <a:rPr lang="ja-JP" altLang="en-US" sz="2200"/>
              <a:t>虐待事案の件数そのもの</a:t>
            </a:r>
            <a:r>
              <a:rPr lang="ja-JP" altLang="en-US" sz="2200" dirty="0"/>
              <a:t>が増加している？？</a:t>
            </a:r>
            <a:endParaRPr lang="en-US" altLang="ja-JP" sz="2200" dirty="0"/>
          </a:p>
        </p:txBody>
      </p:sp>
      <p:sp>
        <p:nvSpPr>
          <p:cNvPr id="2" name="テキスト ボックス 1">
            <a:extLst>
              <a:ext uri="{FF2B5EF4-FFF2-40B4-BE49-F238E27FC236}">
                <a16:creationId xmlns:a16="http://schemas.microsoft.com/office/drawing/2014/main" id="{1C8C0CC1-6733-75D8-01DF-0D077D297D89}"/>
              </a:ext>
            </a:extLst>
          </p:cNvPr>
          <p:cNvSpPr txBox="1"/>
          <p:nvPr/>
        </p:nvSpPr>
        <p:spPr>
          <a:xfrm>
            <a:off x="330923" y="6373068"/>
            <a:ext cx="7760458" cy="323165"/>
          </a:xfrm>
          <a:prstGeom prst="rect">
            <a:avLst/>
          </a:prstGeom>
          <a:noFill/>
        </p:spPr>
        <p:txBody>
          <a:bodyPr wrap="none" rtlCol="0">
            <a:spAutoFit/>
          </a:bodyPr>
          <a:lstStyle/>
          <a:p>
            <a:r>
              <a:rPr kumimoji="1" lang="en-US" altLang="ja-JP" sz="1500" dirty="0"/>
              <a:t> </a:t>
            </a:r>
            <a:r>
              <a:rPr kumimoji="1" lang="ja-JP" altLang="en-US" sz="1500" dirty="0"/>
              <a:t>目次 </a:t>
            </a:r>
            <a:r>
              <a:rPr kumimoji="1" lang="en-US" altLang="ja-JP" sz="1500" dirty="0"/>
              <a:t>| 01 </a:t>
            </a:r>
            <a:r>
              <a:rPr lang="ja-JP" altLang="en-US" sz="1500" dirty="0"/>
              <a:t>概要</a:t>
            </a:r>
            <a:r>
              <a:rPr kumimoji="1" lang="ja-JP" altLang="en-US" sz="1500" dirty="0"/>
              <a:t> </a:t>
            </a:r>
            <a:r>
              <a:rPr kumimoji="1" lang="en-US" altLang="ja-JP" sz="1500" dirty="0"/>
              <a:t>| 02 </a:t>
            </a:r>
            <a:r>
              <a:rPr kumimoji="1" lang="ja-JP" altLang="en-US" sz="1500" dirty="0"/>
              <a:t>対応体制 </a:t>
            </a:r>
            <a:r>
              <a:rPr kumimoji="1" lang="en-US" altLang="ja-JP" sz="1500" dirty="0"/>
              <a:t>| 03 </a:t>
            </a:r>
            <a:r>
              <a:rPr kumimoji="1" lang="ja-JP" altLang="en-US" sz="1500" dirty="0"/>
              <a:t>虐待の状況 </a:t>
            </a:r>
            <a:r>
              <a:rPr kumimoji="1" lang="en-US" altLang="ja-JP" sz="1500" dirty="0"/>
              <a:t>|</a:t>
            </a:r>
            <a:r>
              <a:rPr kumimoji="1" lang="en-US" altLang="ja-JP" sz="1500" b="1" dirty="0">
                <a:solidFill>
                  <a:srgbClr val="7CC3E8"/>
                </a:solidFill>
              </a:rPr>
              <a:t> 04 </a:t>
            </a:r>
            <a:r>
              <a:rPr kumimoji="1" lang="ja-JP" altLang="en-US" sz="1500" b="1" dirty="0">
                <a:solidFill>
                  <a:srgbClr val="7CC3E8"/>
                </a:solidFill>
              </a:rPr>
              <a:t>傾向と分析 </a:t>
            </a:r>
            <a:r>
              <a:rPr kumimoji="1" lang="en-US" altLang="ja-JP" sz="1500" dirty="0"/>
              <a:t>| 05 </a:t>
            </a:r>
            <a:r>
              <a:rPr kumimoji="1" lang="ja-JP" altLang="en-US" sz="1500" dirty="0"/>
              <a:t>強み </a:t>
            </a:r>
            <a:r>
              <a:rPr kumimoji="1" lang="en-US" altLang="ja-JP" sz="1500" dirty="0"/>
              <a:t>| 06 </a:t>
            </a:r>
            <a:r>
              <a:rPr kumimoji="1" lang="ja-JP" altLang="en-US" sz="1500" dirty="0"/>
              <a:t>課題・展開</a:t>
            </a:r>
          </a:p>
        </p:txBody>
      </p:sp>
      <p:graphicFrame>
        <p:nvGraphicFramePr>
          <p:cNvPr id="6" name="表 5">
            <a:extLst>
              <a:ext uri="{FF2B5EF4-FFF2-40B4-BE49-F238E27FC236}">
                <a16:creationId xmlns:a16="http://schemas.microsoft.com/office/drawing/2014/main" id="{17A828AA-7426-603C-6B84-0832462CAC3A}"/>
              </a:ext>
            </a:extLst>
          </p:cNvPr>
          <p:cNvGraphicFramePr>
            <a:graphicFrameLocks noGrp="1"/>
          </p:cNvGraphicFramePr>
          <p:nvPr>
            <p:extLst>
              <p:ext uri="{D42A27DB-BD31-4B8C-83A1-F6EECF244321}">
                <p14:modId xmlns:p14="http://schemas.microsoft.com/office/powerpoint/2010/main" val="2729315958"/>
              </p:ext>
            </p:extLst>
          </p:nvPr>
        </p:nvGraphicFramePr>
        <p:xfrm>
          <a:off x="874780" y="3262063"/>
          <a:ext cx="10430526" cy="2667672"/>
        </p:xfrm>
        <a:graphic>
          <a:graphicData uri="http://schemas.openxmlformats.org/drawingml/2006/table">
            <a:tbl>
              <a:tblPr>
                <a:tableStyleId>{5C22544A-7EE6-4342-B048-85BDC9FD1C3A}</a:tableStyleId>
              </a:tblPr>
              <a:tblGrid>
                <a:gridCol w="1738421">
                  <a:extLst>
                    <a:ext uri="{9D8B030D-6E8A-4147-A177-3AD203B41FA5}">
                      <a16:colId xmlns:a16="http://schemas.microsoft.com/office/drawing/2014/main" val="1288966545"/>
                    </a:ext>
                  </a:extLst>
                </a:gridCol>
                <a:gridCol w="1738421">
                  <a:extLst>
                    <a:ext uri="{9D8B030D-6E8A-4147-A177-3AD203B41FA5}">
                      <a16:colId xmlns:a16="http://schemas.microsoft.com/office/drawing/2014/main" val="4181477460"/>
                    </a:ext>
                  </a:extLst>
                </a:gridCol>
                <a:gridCol w="1738421">
                  <a:extLst>
                    <a:ext uri="{9D8B030D-6E8A-4147-A177-3AD203B41FA5}">
                      <a16:colId xmlns:a16="http://schemas.microsoft.com/office/drawing/2014/main" val="4288031143"/>
                    </a:ext>
                  </a:extLst>
                </a:gridCol>
                <a:gridCol w="1738421">
                  <a:extLst>
                    <a:ext uri="{9D8B030D-6E8A-4147-A177-3AD203B41FA5}">
                      <a16:colId xmlns:a16="http://schemas.microsoft.com/office/drawing/2014/main" val="485632717"/>
                    </a:ext>
                  </a:extLst>
                </a:gridCol>
                <a:gridCol w="1738421">
                  <a:extLst>
                    <a:ext uri="{9D8B030D-6E8A-4147-A177-3AD203B41FA5}">
                      <a16:colId xmlns:a16="http://schemas.microsoft.com/office/drawing/2014/main" val="3075524110"/>
                    </a:ext>
                  </a:extLst>
                </a:gridCol>
                <a:gridCol w="1738421">
                  <a:extLst>
                    <a:ext uri="{9D8B030D-6E8A-4147-A177-3AD203B41FA5}">
                      <a16:colId xmlns:a16="http://schemas.microsoft.com/office/drawing/2014/main" val="1120000762"/>
                    </a:ext>
                  </a:extLst>
                </a:gridCol>
              </a:tblGrid>
              <a:tr h="381096">
                <a:tc>
                  <a:txBody>
                    <a:bodyPr/>
                    <a:lstStyle/>
                    <a:p>
                      <a:pPr algn="ctr" fontAlgn="ctr"/>
                      <a:r>
                        <a:rPr lang="ja-JP" altLang="en-US" sz="1600" u="none" strike="noStrike" dirty="0">
                          <a:effectLst/>
                        </a:rPr>
                        <a:t>　</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b="1" u="none" strike="noStrike" dirty="0">
                          <a:solidFill>
                            <a:srgbClr val="EA9026"/>
                          </a:solidFill>
                          <a:effectLst/>
                        </a:rPr>
                        <a:t>通報件数</a:t>
                      </a:r>
                      <a:endParaRPr lang="ja-JP" altLang="en-US" sz="16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u="none" strike="noStrike" dirty="0">
                          <a:effectLst/>
                        </a:rPr>
                        <a:t>（養護者）</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b="0" u="none" strike="noStrike" dirty="0">
                          <a:solidFill>
                            <a:schemeClr val="tx1"/>
                          </a:solidFill>
                          <a:effectLst/>
                        </a:rPr>
                        <a:t>（施設従事者）</a:t>
                      </a:r>
                      <a:endPar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u="none" strike="noStrike" dirty="0">
                          <a:effectLst/>
                        </a:rPr>
                        <a:t>（使用者）</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b="0" u="none" strike="noStrike" dirty="0">
                          <a:solidFill>
                            <a:schemeClr val="tx1"/>
                          </a:solidFill>
                          <a:effectLst/>
                        </a:rPr>
                        <a:t>判断件数</a:t>
                      </a:r>
                      <a:endPar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1824734974"/>
                  </a:ext>
                </a:extLst>
              </a:tr>
              <a:tr h="381096">
                <a:tc>
                  <a:txBody>
                    <a:bodyPr/>
                    <a:lstStyle/>
                    <a:p>
                      <a:pPr algn="ctr" fontAlgn="ctr"/>
                      <a:r>
                        <a:rPr lang="ja-JP" altLang="en-US" sz="1600" u="none" strike="noStrike" dirty="0">
                          <a:effectLst/>
                        </a:rPr>
                        <a:t>令和元年度</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4</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4</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0</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0</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1</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1231908670"/>
                  </a:ext>
                </a:extLst>
              </a:tr>
              <a:tr h="381096">
                <a:tc>
                  <a:txBody>
                    <a:bodyPr/>
                    <a:lstStyle/>
                    <a:p>
                      <a:pPr algn="ctr" fontAlgn="ctr"/>
                      <a:r>
                        <a:rPr lang="ja-JP" altLang="en-US" sz="1600" u="none" strike="noStrike">
                          <a:effectLst/>
                        </a:rPr>
                        <a:t>令和２年度</a:t>
                      </a:r>
                      <a:endParaRPr lang="ja-JP" altLang="en-US" sz="1600" b="0" i="0" u="none" strike="noStrike">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3</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3</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0</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0</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0</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1684726155"/>
                  </a:ext>
                </a:extLst>
              </a:tr>
              <a:tr h="381096">
                <a:tc>
                  <a:txBody>
                    <a:bodyPr/>
                    <a:lstStyle/>
                    <a:p>
                      <a:pPr algn="ctr" fontAlgn="ctr"/>
                      <a:r>
                        <a:rPr lang="ja-JP" altLang="en-US" sz="1600" u="none" strike="noStrike">
                          <a:effectLst/>
                        </a:rPr>
                        <a:t>令和３年度</a:t>
                      </a:r>
                      <a:endParaRPr lang="ja-JP" altLang="en-US" sz="1600" b="0" i="0" u="none" strike="noStrike">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4</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4</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0</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0</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0</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2197407148"/>
                  </a:ext>
                </a:extLst>
              </a:tr>
              <a:tr h="381096">
                <a:tc>
                  <a:txBody>
                    <a:bodyPr/>
                    <a:lstStyle/>
                    <a:p>
                      <a:pPr algn="ctr" fontAlgn="ctr"/>
                      <a:r>
                        <a:rPr lang="ja-JP" altLang="en-US" sz="1600" u="none" strike="noStrike" dirty="0">
                          <a:effectLst/>
                        </a:rPr>
                        <a:t>令和４年度</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7</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7</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0</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0</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1</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2905987124"/>
                  </a:ext>
                </a:extLst>
              </a:tr>
              <a:tr h="381096">
                <a:tc>
                  <a:txBody>
                    <a:bodyPr/>
                    <a:lstStyle/>
                    <a:p>
                      <a:pPr algn="ctr" fontAlgn="ctr"/>
                      <a:r>
                        <a:rPr lang="ja-JP" altLang="en-US" sz="1600" b="1" u="none" strike="noStrike" dirty="0">
                          <a:solidFill>
                            <a:srgbClr val="EA9026"/>
                          </a:solidFill>
                          <a:effectLst/>
                        </a:rPr>
                        <a:t>令和５年度</a:t>
                      </a:r>
                      <a:endParaRPr lang="ja-JP" altLang="en-US" sz="16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1" u="none" strike="noStrike" dirty="0">
                          <a:solidFill>
                            <a:srgbClr val="EA9026"/>
                          </a:solidFill>
                          <a:effectLst/>
                        </a:rPr>
                        <a:t>17</a:t>
                      </a:r>
                      <a:endParaRPr lang="en-US" altLang="ja-JP" sz="20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11</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6</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0</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9</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756393644"/>
                  </a:ext>
                </a:extLst>
              </a:tr>
              <a:tr h="381096">
                <a:tc>
                  <a:txBody>
                    <a:bodyPr/>
                    <a:lstStyle/>
                    <a:p>
                      <a:pPr algn="ctr" fontAlgn="ctr"/>
                      <a:r>
                        <a:rPr lang="ja-JP" altLang="en-US" sz="1600" b="1" u="none" strike="noStrike" dirty="0">
                          <a:solidFill>
                            <a:srgbClr val="EA9026"/>
                          </a:solidFill>
                          <a:effectLst/>
                        </a:rPr>
                        <a:t>令和６年度</a:t>
                      </a:r>
                      <a:endParaRPr lang="ja-JP" altLang="en-US" sz="16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1" u="none" strike="noStrike" dirty="0">
                          <a:solidFill>
                            <a:srgbClr val="EA9026"/>
                          </a:solidFill>
                          <a:effectLst/>
                        </a:rPr>
                        <a:t>14</a:t>
                      </a:r>
                      <a:endParaRPr lang="en-US" altLang="ja-JP" sz="20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7</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7</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0</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11</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2565233769"/>
                  </a:ext>
                </a:extLst>
              </a:tr>
            </a:tbl>
          </a:graphicData>
        </a:graphic>
      </p:graphicFrame>
      <p:sp>
        <p:nvSpPr>
          <p:cNvPr id="5" name="四角形: 角を丸くする 4">
            <a:extLst>
              <a:ext uri="{FF2B5EF4-FFF2-40B4-BE49-F238E27FC236}">
                <a16:creationId xmlns:a16="http://schemas.microsoft.com/office/drawing/2014/main" id="{2A981E80-5729-6FB5-3500-055EB017FDA7}"/>
              </a:ext>
            </a:extLst>
          </p:cNvPr>
          <p:cNvSpPr/>
          <p:nvPr/>
        </p:nvSpPr>
        <p:spPr>
          <a:xfrm>
            <a:off x="2633734" y="3257859"/>
            <a:ext cx="1704586" cy="2667672"/>
          </a:xfrm>
          <a:prstGeom prst="roundRect">
            <a:avLst/>
          </a:prstGeom>
          <a:noFill/>
          <a:ln w="76200">
            <a:solidFill>
              <a:srgbClr val="298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スライド番号プレースホルダー 3">
            <a:extLst>
              <a:ext uri="{FF2B5EF4-FFF2-40B4-BE49-F238E27FC236}">
                <a16:creationId xmlns:a16="http://schemas.microsoft.com/office/drawing/2014/main" id="{86CE6017-F691-4658-8CB6-710B2EEC8F76}"/>
              </a:ext>
            </a:extLst>
          </p:cNvPr>
          <p:cNvSpPr>
            <a:spLocks noGrp="1"/>
          </p:cNvSpPr>
          <p:nvPr>
            <p:ph type="sldNum" sz="quarter" idx="12"/>
          </p:nvPr>
        </p:nvSpPr>
        <p:spPr/>
        <p:txBody>
          <a:bodyPr/>
          <a:lstStyle/>
          <a:p>
            <a:fld id="{6C1277A2-907A-47BE-ACC3-E6A5EA10C689}" type="slidenum">
              <a:rPr kumimoji="1" lang="ja-JP" altLang="en-US" smtClean="0"/>
              <a:t>11</a:t>
            </a:fld>
            <a:endParaRPr kumimoji="1" lang="ja-JP" altLang="en-US"/>
          </a:p>
        </p:txBody>
      </p:sp>
    </p:spTree>
    <p:extLst>
      <p:ext uri="{BB962C8B-B14F-4D97-AF65-F5344CB8AC3E}">
        <p14:creationId xmlns:p14="http://schemas.microsoft.com/office/powerpoint/2010/main" val="1958309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0C80630B-714B-F605-1E32-B3A04E23F7C3}"/>
              </a:ext>
            </a:extLst>
          </p:cNvPr>
          <p:cNvSpPr txBox="1"/>
          <p:nvPr/>
        </p:nvSpPr>
        <p:spPr>
          <a:xfrm>
            <a:off x="330922" y="370992"/>
            <a:ext cx="3084081" cy="323165"/>
          </a:xfrm>
          <a:prstGeom prst="rect">
            <a:avLst/>
          </a:prstGeom>
          <a:noFill/>
        </p:spPr>
        <p:txBody>
          <a:bodyPr wrap="square" rtlCol="0">
            <a:spAutoFit/>
          </a:bodyPr>
          <a:lstStyle/>
          <a:p>
            <a:r>
              <a:rPr lang="en-US" altLang="ja-JP" sz="1500" dirty="0"/>
              <a:t>04</a:t>
            </a:r>
            <a:r>
              <a:rPr lang="ja-JP" altLang="en-US" sz="1500" dirty="0"/>
              <a:t> 近年の傾向と分析</a:t>
            </a:r>
            <a:endParaRPr kumimoji="1" lang="ja-JP" altLang="en-US" sz="1500" dirty="0"/>
          </a:p>
        </p:txBody>
      </p:sp>
      <p:sp>
        <p:nvSpPr>
          <p:cNvPr id="13" name="正方形/長方形 12">
            <a:extLst>
              <a:ext uri="{FF2B5EF4-FFF2-40B4-BE49-F238E27FC236}">
                <a16:creationId xmlns:a16="http://schemas.microsoft.com/office/drawing/2014/main" id="{4ECB7399-237E-90F1-C4E8-9D6BDF1EF69E}"/>
              </a:ext>
            </a:extLst>
          </p:cNvPr>
          <p:cNvSpPr/>
          <p:nvPr/>
        </p:nvSpPr>
        <p:spPr>
          <a:xfrm>
            <a:off x="0" y="0"/>
            <a:ext cx="180000" cy="6858000"/>
          </a:xfrm>
          <a:prstGeom prst="rect">
            <a:avLst/>
          </a:prstGeom>
          <a:solidFill>
            <a:srgbClr val="EA90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EA9026"/>
              </a:solidFill>
            </a:endParaRPr>
          </a:p>
        </p:txBody>
      </p:sp>
      <p:cxnSp>
        <p:nvCxnSpPr>
          <p:cNvPr id="14" name="直線コネクタ 13">
            <a:extLst>
              <a:ext uri="{FF2B5EF4-FFF2-40B4-BE49-F238E27FC236}">
                <a16:creationId xmlns:a16="http://schemas.microsoft.com/office/drawing/2014/main" id="{16F8B33A-D3FC-BD4A-296E-75F9297F245F}"/>
              </a:ext>
            </a:extLst>
          </p:cNvPr>
          <p:cNvCxnSpPr>
            <a:cxnSpLocks/>
          </p:cNvCxnSpPr>
          <p:nvPr/>
        </p:nvCxnSpPr>
        <p:spPr>
          <a:xfrm>
            <a:off x="430324" y="698360"/>
            <a:ext cx="2336799"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0641BD41-1250-603C-57A2-E29101759795}"/>
              </a:ext>
            </a:extLst>
          </p:cNvPr>
          <p:cNvSpPr txBox="1"/>
          <p:nvPr/>
        </p:nvSpPr>
        <p:spPr>
          <a:xfrm>
            <a:off x="874781" y="1151620"/>
            <a:ext cx="10430527" cy="1862305"/>
          </a:xfrm>
          <a:prstGeom prst="rect">
            <a:avLst/>
          </a:prstGeom>
          <a:noFill/>
        </p:spPr>
        <p:txBody>
          <a:bodyPr wrap="square" rtlCol="0">
            <a:spAutoFit/>
          </a:bodyPr>
          <a:lstStyle/>
          <a:p>
            <a:pPr>
              <a:lnSpc>
                <a:spcPct val="130000"/>
              </a:lnSpc>
            </a:pPr>
            <a:r>
              <a:rPr lang="ja-JP" altLang="en-US" sz="2400" b="1" dirty="0">
                <a:solidFill>
                  <a:srgbClr val="EA9026"/>
                </a:solidFill>
              </a:rPr>
              <a:t>近年の傾向と分析②　（</a:t>
            </a:r>
            <a:r>
              <a:rPr lang="ja-JP" altLang="en-US" sz="2400" b="1" dirty="0">
                <a:solidFill>
                  <a:srgbClr val="EA9026"/>
                </a:solidFill>
                <a:latin typeface="游ゴシック Medium" panose="020B0500000000000000" pitchFamily="50" charset="-128"/>
                <a:ea typeface="游ゴシック Medium" panose="020B0500000000000000" pitchFamily="50" charset="-128"/>
              </a:rPr>
              <a:t>施設従事者による虐待の急増）</a:t>
            </a:r>
            <a:endParaRPr lang="en-US" altLang="ja-JP" sz="2200" b="1" dirty="0">
              <a:solidFill>
                <a:srgbClr val="EA9026"/>
              </a:solidFill>
              <a:latin typeface="游ゴシック Medium" panose="020B0500000000000000" pitchFamily="50" charset="-128"/>
              <a:ea typeface="游ゴシック Medium" panose="020B0500000000000000" pitchFamily="50" charset="-128"/>
            </a:endParaRPr>
          </a:p>
          <a:p>
            <a:pPr>
              <a:lnSpc>
                <a:spcPct val="130000"/>
              </a:lnSpc>
            </a:pPr>
            <a:r>
              <a:rPr lang="ja-JP" altLang="en-US" sz="2200" dirty="0"/>
              <a:t>・令和５年度から施設従事者による虐待が急増している。</a:t>
            </a:r>
            <a:endParaRPr lang="en-US" altLang="ja-JP" sz="2200" dirty="0"/>
          </a:p>
          <a:p>
            <a:pPr>
              <a:lnSpc>
                <a:spcPct val="130000"/>
              </a:lnSpc>
            </a:pPr>
            <a:r>
              <a:rPr lang="ja-JP" altLang="en-US" sz="2200" dirty="0"/>
              <a:t>・特に、近年事業所数が増加している障害児通所事業所による虐待が多い。</a:t>
            </a:r>
            <a:endParaRPr lang="en-US" altLang="ja-JP" sz="2200" dirty="0"/>
          </a:p>
          <a:p>
            <a:pPr>
              <a:lnSpc>
                <a:spcPct val="130000"/>
              </a:lnSpc>
            </a:pPr>
            <a:r>
              <a:rPr lang="ja-JP" altLang="en-US" sz="2200" dirty="0"/>
              <a:t>・事業所における障害者虐待を防止する取り組みを進める必要がある？？</a:t>
            </a:r>
            <a:endParaRPr lang="en-US" altLang="ja-JP" sz="2200" dirty="0"/>
          </a:p>
        </p:txBody>
      </p:sp>
      <p:sp>
        <p:nvSpPr>
          <p:cNvPr id="2" name="テキスト ボックス 1">
            <a:extLst>
              <a:ext uri="{FF2B5EF4-FFF2-40B4-BE49-F238E27FC236}">
                <a16:creationId xmlns:a16="http://schemas.microsoft.com/office/drawing/2014/main" id="{1C8C0CC1-6733-75D8-01DF-0D077D297D89}"/>
              </a:ext>
            </a:extLst>
          </p:cNvPr>
          <p:cNvSpPr txBox="1"/>
          <p:nvPr/>
        </p:nvSpPr>
        <p:spPr>
          <a:xfrm>
            <a:off x="330923" y="6373068"/>
            <a:ext cx="7760458" cy="323165"/>
          </a:xfrm>
          <a:prstGeom prst="rect">
            <a:avLst/>
          </a:prstGeom>
          <a:noFill/>
        </p:spPr>
        <p:txBody>
          <a:bodyPr wrap="none" rtlCol="0">
            <a:spAutoFit/>
          </a:bodyPr>
          <a:lstStyle/>
          <a:p>
            <a:r>
              <a:rPr kumimoji="1" lang="en-US" altLang="ja-JP" sz="1500" dirty="0"/>
              <a:t> </a:t>
            </a:r>
            <a:r>
              <a:rPr kumimoji="1" lang="ja-JP" altLang="en-US" sz="1500" dirty="0"/>
              <a:t>目次 </a:t>
            </a:r>
            <a:r>
              <a:rPr kumimoji="1" lang="en-US" altLang="ja-JP" sz="1500" dirty="0"/>
              <a:t>| 01 </a:t>
            </a:r>
            <a:r>
              <a:rPr lang="ja-JP" altLang="en-US" sz="1500" dirty="0"/>
              <a:t>概要</a:t>
            </a:r>
            <a:r>
              <a:rPr kumimoji="1" lang="ja-JP" altLang="en-US" sz="1500" dirty="0"/>
              <a:t> </a:t>
            </a:r>
            <a:r>
              <a:rPr kumimoji="1" lang="en-US" altLang="ja-JP" sz="1500" dirty="0"/>
              <a:t>| 02 </a:t>
            </a:r>
            <a:r>
              <a:rPr kumimoji="1" lang="ja-JP" altLang="en-US" sz="1500" dirty="0"/>
              <a:t>対応体制 </a:t>
            </a:r>
            <a:r>
              <a:rPr kumimoji="1" lang="en-US" altLang="ja-JP" sz="1500" dirty="0"/>
              <a:t>| 03 </a:t>
            </a:r>
            <a:r>
              <a:rPr kumimoji="1" lang="ja-JP" altLang="en-US" sz="1500" dirty="0"/>
              <a:t>虐待の状況 </a:t>
            </a:r>
            <a:r>
              <a:rPr kumimoji="1" lang="en-US" altLang="ja-JP" sz="1500" dirty="0"/>
              <a:t>|</a:t>
            </a:r>
            <a:r>
              <a:rPr kumimoji="1" lang="en-US" altLang="ja-JP" sz="1500" b="1" dirty="0">
                <a:solidFill>
                  <a:srgbClr val="7CC3E8"/>
                </a:solidFill>
              </a:rPr>
              <a:t> 04 </a:t>
            </a:r>
            <a:r>
              <a:rPr kumimoji="1" lang="ja-JP" altLang="en-US" sz="1500" b="1" dirty="0">
                <a:solidFill>
                  <a:srgbClr val="7CC3E8"/>
                </a:solidFill>
              </a:rPr>
              <a:t>傾向と分析 </a:t>
            </a:r>
            <a:r>
              <a:rPr kumimoji="1" lang="en-US" altLang="ja-JP" sz="1500" dirty="0"/>
              <a:t>| 05 </a:t>
            </a:r>
            <a:r>
              <a:rPr kumimoji="1" lang="ja-JP" altLang="en-US" sz="1500" dirty="0"/>
              <a:t>強み </a:t>
            </a:r>
            <a:r>
              <a:rPr kumimoji="1" lang="en-US" altLang="ja-JP" sz="1500" dirty="0"/>
              <a:t>| 06 </a:t>
            </a:r>
            <a:r>
              <a:rPr kumimoji="1" lang="ja-JP" altLang="en-US" sz="1500" dirty="0"/>
              <a:t>課題・展開</a:t>
            </a:r>
          </a:p>
        </p:txBody>
      </p:sp>
      <p:graphicFrame>
        <p:nvGraphicFramePr>
          <p:cNvPr id="6" name="表 5">
            <a:extLst>
              <a:ext uri="{FF2B5EF4-FFF2-40B4-BE49-F238E27FC236}">
                <a16:creationId xmlns:a16="http://schemas.microsoft.com/office/drawing/2014/main" id="{17A828AA-7426-603C-6B84-0832462CAC3A}"/>
              </a:ext>
            </a:extLst>
          </p:cNvPr>
          <p:cNvGraphicFramePr>
            <a:graphicFrameLocks noGrp="1"/>
          </p:cNvGraphicFramePr>
          <p:nvPr>
            <p:extLst>
              <p:ext uri="{D42A27DB-BD31-4B8C-83A1-F6EECF244321}">
                <p14:modId xmlns:p14="http://schemas.microsoft.com/office/powerpoint/2010/main" val="2045688434"/>
              </p:ext>
            </p:extLst>
          </p:nvPr>
        </p:nvGraphicFramePr>
        <p:xfrm>
          <a:off x="874779" y="3467184"/>
          <a:ext cx="10430526" cy="2462600"/>
        </p:xfrm>
        <a:graphic>
          <a:graphicData uri="http://schemas.openxmlformats.org/drawingml/2006/table">
            <a:tbl>
              <a:tblPr>
                <a:tableStyleId>{5C22544A-7EE6-4342-B048-85BDC9FD1C3A}</a:tableStyleId>
              </a:tblPr>
              <a:tblGrid>
                <a:gridCol w="1738421">
                  <a:extLst>
                    <a:ext uri="{9D8B030D-6E8A-4147-A177-3AD203B41FA5}">
                      <a16:colId xmlns:a16="http://schemas.microsoft.com/office/drawing/2014/main" val="1288966545"/>
                    </a:ext>
                  </a:extLst>
                </a:gridCol>
                <a:gridCol w="1738421">
                  <a:extLst>
                    <a:ext uri="{9D8B030D-6E8A-4147-A177-3AD203B41FA5}">
                      <a16:colId xmlns:a16="http://schemas.microsoft.com/office/drawing/2014/main" val="4181477460"/>
                    </a:ext>
                  </a:extLst>
                </a:gridCol>
                <a:gridCol w="1738421">
                  <a:extLst>
                    <a:ext uri="{9D8B030D-6E8A-4147-A177-3AD203B41FA5}">
                      <a16:colId xmlns:a16="http://schemas.microsoft.com/office/drawing/2014/main" val="4288031143"/>
                    </a:ext>
                  </a:extLst>
                </a:gridCol>
                <a:gridCol w="1738421">
                  <a:extLst>
                    <a:ext uri="{9D8B030D-6E8A-4147-A177-3AD203B41FA5}">
                      <a16:colId xmlns:a16="http://schemas.microsoft.com/office/drawing/2014/main" val="485632717"/>
                    </a:ext>
                  </a:extLst>
                </a:gridCol>
                <a:gridCol w="1738421">
                  <a:extLst>
                    <a:ext uri="{9D8B030D-6E8A-4147-A177-3AD203B41FA5}">
                      <a16:colId xmlns:a16="http://schemas.microsoft.com/office/drawing/2014/main" val="3075524110"/>
                    </a:ext>
                  </a:extLst>
                </a:gridCol>
                <a:gridCol w="1738421">
                  <a:extLst>
                    <a:ext uri="{9D8B030D-6E8A-4147-A177-3AD203B41FA5}">
                      <a16:colId xmlns:a16="http://schemas.microsoft.com/office/drawing/2014/main" val="1120000762"/>
                    </a:ext>
                  </a:extLst>
                </a:gridCol>
              </a:tblGrid>
              <a:tr h="351800">
                <a:tc>
                  <a:txBody>
                    <a:bodyPr/>
                    <a:lstStyle/>
                    <a:p>
                      <a:pPr algn="ctr" fontAlgn="ctr"/>
                      <a:r>
                        <a:rPr lang="ja-JP" altLang="en-US" sz="1600" u="none" strike="noStrike" dirty="0">
                          <a:effectLst/>
                        </a:rPr>
                        <a:t>　</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b="0" u="none" strike="noStrike" dirty="0">
                          <a:solidFill>
                            <a:schemeClr val="tx1"/>
                          </a:solidFill>
                          <a:effectLst/>
                        </a:rPr>
                        <a:t>通報件数</a:t>
                      </a:r>
                      <a:endPar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u="none" strike="noStrike" dirty="0">
                          <a:effectLst/>
                        </a:rPr>
                        <a:t>（養護者）</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b="1" u="none" strike="noStrike" dirty="0">
                          <a:solidFill>
                            <a:srgbClr val="EA9026"/>
                          </a:solidFill>
                          <a:effectLst/>
                        </a:rPr>
                        <a:t>（施設従事者）</a:t>
                      </a:r>
                      <a:endParaRPr lang="ja-JP" altLang="en-US" sz="16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u="none" strike="noStrike" dirty="0">
                          <a:effectLst/>
                        </a:rPr>
                        <a:t>（使用者）</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b="0" u="none" strike="noStrike" dirty="0">
                          <a:solidFill>
                            <a:schemeClr val="tx1"/>
                          </a:solidFill>
                          <a:effectLst/>
                        </a:rPr>
                        <a:t>判断件数</a:t>
                      </a:r>
                      <a:endPar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1824734974"/>
                  </a:ext>
                </a:extLst>
              </a:tr>
              <a:tr h="351800">
                <a:tc>
                  <a:txBody>
                    <a:bodyPr/>
                    <a:lstStyle/>
                    <a:p>
                      <a:pPr algn="ctr" fontAlgn="ctr"/>
                      <a:r>
                        <a:rPr lang="ja-JP" altLang="en-US" sz="1600" u="none" strike="noStrike" dirty="0">
                          <a:effectLst/>
                        </a:rPr>
                        <a:t>令和元年度</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4</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4</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0</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0</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1</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1231908670"/>
                  </a:ext>
                </a:extLst>
              </a:tr>
              <a:tr h="351800">
                <a:tc>
                  <a:txBody>
                    <a:bodyPr/>
                    <a:lstStyle/>
                    <a:p>
                      <a:pPr algn="ctr" fontAlgn="ctr"/>
                      <a:r>
                        <a:rPr lang="ja-JP" altLang="en-US" sz="1600" u="none" strike="noStrike">
                          <a:effectLst/>
                        </a:rPr>
                        <a:t>令和２年度</a:t>
                      </a:r>
                      <a:endParaRPr lang="ja-JP" altLang="en-US" sz="1600" b="0" i="0" u="none" strike="noStrike">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3</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3</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0</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a:effectLst/>
                        </a:rPr>
                        <a:t>0</a:t>
                      </a:r>
                      <a:endParaRPr lang="en-US" altLang="ja-JP" sz="2000" b="0" i="0" u="none" strike="noStrike">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0</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1684726155"/>
                  </a:ext>
                </a:extLst>
              </a:tr>
              <a:tr h="351800">
                <a:tc>
                  <a:txBody>
                    <a:bodyPr/>
                    <a:lstStyle/>
                    <a:p>
                      <a:pPr algn="ctr" fontAlgn="ctr"/>
                      <a:r>
                        <a:rPr lang="ja-JP" altLang="en-US" sz="1600" u="none" strike="noStrike">
                          <a:effectLst/>
                        </a:rPr>
                        <a:t>令和３年度</a:t>
                      </a:r>
                      <a:endParaRPr lang="ja-JP" altLang="en-US" sz="1600" b="0" i="0" u="none" strike="noStrike">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4</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4</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0</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0</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0</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2197407148"/>
                  </a:ext>
                </a:extLst>
              </a:tr>
              <a:tr h="351800">
                <a:tc>
                  <a:txBody>
                    <a:bodyPr/>
                    <a:lstStyle/>
                    <a:p>
                      <a:pPr algn="ctr" fontAlgn="ctr"/>
                      <a:r>
                        <a:rPr lang="ja-JP" altLang="en-US" sz="1600" u="none" strike="noStrike" dirty="0">
                          <a:effectLst/>
                        </a:rPr>
                        <a:t>令和４年度</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7</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7</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0</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0</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1</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2905987124"/>
                  </a:ext>
                </a:extLst>
              </a:tr>
              <a:tr h="351800">
                <a:tc>
                  <a:txBody>
                    <a:bodyPr/>
                    <a:lstStyle/>
                    <a:p>
                      <a:pPr algn="ctr" fontAlgn="ctr"/>
                      <a:r>
                        <a:rPr lang="ja-JP" altLang="en-US" sz="1600" b="1" u="none" strike="noStrike" dirty="0">
                          <a:solidFill>
                            <a:srgbClr val="EA9026"/>
                          </a:solidFill>
                          <a:effectLst/>
                        </a:rPr>
                        <a:t>令和５年度</a:t>
                      </a:r>
                      <a:endParaRPr lang="ja-JP" altLang="en-US" sz="16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17</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11</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1" u="none" strike="noStrike" dirty="0">
                          <a:solidFill>
                            <a:srgbClr val="EA9026"/>
                          </a:solidFill>
                          <a:effectLst/>
                        </a:rPr>
                        <a:t>6</a:t>
                      </a:r>
                      <a:endParaRPr lang="en-US" altLang="ja-JP" sz="20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0</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9</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756393644"/>
                  </a:ext>
                </a:extLst>
              </a:tr>
              <a:tr h="351800">
                <a:tc>
                  <a:txBody>
                    <a:bodyPr/>
                    <a:lstStyle/>
                    <a:p>
                      <a:pPr algn="ctr" fontAlgn="ctr"/>
                      <a:r>
                        <a:rPr lang="ja-JP" altLang="en-US" sz="1600" b="1" u="none" strike="noStrike" dirty="0">
                          <a:solidFill>
                            <a:srgbClr val="EA9026"/>
                          </a:solidFill>
                          <a:effectLst/>
                        </a:rPr>
                        <a:t>令和６年度</a:t>
                      </a:r>
                      <a:endParaRPr lang="ja-JP" altLang="en-US" sz="16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14</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7</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1" u="none" strike="noStrike" dirty="0">
                          <a:solidFill>
                            <a:srgbClr val="EA9026"/>
                          </a:solidFill>
                          <a:effectLst/>
                        </a:rPr>
                        <a:t>7</a:t>
                      </a:r>
                      <a:endParaRPr lang="en-US" altLang="ja-JP" sz="20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0</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11</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2565233769"/>
                  </a:ext>
                </a:extLst>
              </a:tr>
            </a:tbl>
          </a:graphicData>
        </a:graphic>
      </p:graphicFrame>
      <p:sp>
        <p:nvSpPr>
          <p:cNvPr id="5" name="四角形: 角を丸くする 4">
            <a:extLst>
              <a:ext uri="{FF2B5EF4-FFF2-40B4-BE49-F238E27FC236}">
                <a16:creationId xmlns:a16="http://schemas.microsoft.com/office/drawing/2014/main" id="{2A981E80-5729-6FB5-3500-055EB017FDA7}"/>
              </a:ext>
            </a:extLst>
          </p:cNvPr>
          <p:cNvSpPr/>
          <p:nvPr/>
        </p:nvSpPr>
        <p:spPr>
          <a:xfrm>
            <a:off x="6090042" y="3476642"/>
            <a:ext cx="1722998" cy="2453142"/>
          </a:xfrm>
          <a:prstGeom prst="roundRect">
            <a:avLst/>
          </a:prstGeom>
          <a:noFill/>
          <a:ln w="76200">
            <a:solidFill>
              <a:srgbClr val="298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スライド番号プレースホルダー 3">
            <a:extLst>
              <a:ext uri="{FF2B5EF4-FFF2-40B4-BE49-F238E27FC236}">
                <a16:creationId xmlns:a16="http://schemas.microsoft.com/office/drawing/2014/main" id="{772B9A77-BCD3-40BD-80B3-7BA1CAFE3D26}"/>
              </a:ext>
            </a:extLst>
          </p:cNvPr>
          <p:cNvSpPr>
            <a:spLocks noGrp="1"/>
          </p:cNvSpPr>
          <p:nvPr>
            <p:ph type="sldNum" sz="quarter" idx="12"/>
          </p:nvPr>
        </p:nvSpPr>
        <p:spPr/>
        <p:txBody>
          <a:bodyPr/>
          <a:lstStyle/>
          <a:p>
            <a:fld id="{6C1277A2-907A-47BE-ACC3-E6A5EA10C689}" type="slidenum">
              <a:rPr kumimoji="1" lang="ja-JP" altLang="en-US" smtClean="0"/>
              <a:t>12</a:t>
            </a:fld>
            <a:endParaRPr kumimoji="1" lang="ja-JP" altLang="en-US"/>
          </a:p>
        </p:txBody>
      </p:sp>
    </p:spTree>
    <p:extLst>
      <p:ext uri="{BB962C8B-B14F-4D97-AF65-F5344CB8AC3E}">
        <p14:creationId xmlns:p14="http://schemas.microsoft.com/office/powerpoint/2010/main" val="358504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0C80630B-714B-F605-1E32-B3A04E23F7C3}"/>
              </a:ext>
            </a:extLst>
          </p:cNvPr>
          <p:cNvSpPr txBox="1"/>
          <p:nvPr/>
        </p:nvSpPr>
        <p:spPr>
          <a:xfrm>
            <a:off x="330923" y="370992"/>
            <a:ext cx="3009436" cy="323165"/>
          </a:xfrm>
          <a:prstGeom prst="rect">
            <a:avLst/>
          </a:prstGeom>
          <a:noFill/>
        </p:spPr>
        <p:txBody>
          <a:bodyPr wrap="square" rtlCol="0">
            <a:spAutoFit/>
          </a:bodyPr>
          <a:lstStyle/>
          <a:p>
            <a:r>
              <a:rPr lang="en-US" altLang="ja-JP" sz="1500" dirty="0"/>
              <a:t>04</a:t>
            </a:r>
            <a:r>
              <a:rPr lang="ja-JP" altLang="en-US" sz="1500" dirty="0"/>
              <a:t> 近年の傾向と分析</a:t>
            </a:r>
            <a:endParaRPr kumimoji="1" lang="ja-JP" altLang="en-US" sz="1500" dirty="0"/>
          </a:p>
        </p:txBody>
      </p:sp>
      <p:sp>
        <p:nvSpPr>
          <p:cNvPr id="13" name="正方形/長方形 12">
            <a:extLst>
              <a:ext uri="{FF2B5EF4-FFF2-40B4-BE49-F238E27FC236}">
                <a16:creationId xmlns:a16="http://schemas.microsoft.com/office/drawing/2014/main" id="{4ECB7399-237E-90F1-C4E8-9D6BDF1EF69E}"/>
              </a:ext>
            </a:extLst>
          </p:cNvPr>
          <p:cNvSpPr/>
          <p:nvPr/>
        </p:nvSpPr>
        <p:spPr>
          <a:xfrm>
            <a:off x="0" y="0"/>
            <a:ext cx="180000" cy="6858000"/>
          </a:xfrm>
          <a:prstGeom prst="rect">
            <a:avLst/>
          </a:prstGeom>
          <a:solidFill>
            <a:srgbClr val="EA90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EA9026"/>
              </a:solidFill>
            </a:endParaRPr>
          </a:p>
        </p:txBody>
      </p:sp>
      <p:cxnSp>
        <p:nvCxnSpPr>
          <p:cNvPr id="14" name="直線コネクタ 13">
            <a:extLst>
              <a:ext uri="{FF2B5EF4-FFF2-40B4-BE49-F238E27FC236}">
                <a16:creationId xmlns:a16="http://schemas.microsoft.com/office/drawing/2014/main" id="{16F8B33A-D3FC-BD4A-296E-75F9297F245F}"/>
              </a:ext>
            </a:extLst>
          </p:cNvPr>
          <p:cNvCxnSpPr>
            <a:cxnSpLocks/>
          </p:cNvCxnSpPr>
          <p:nvPr/>
        </p:nvCxnSpPr>
        <p:spPr>
          <a:xfrm>
            <a:off x="430324" y="698360"/>
            <a:ext cx="2336799"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0641BD41-1250-603C-57A2-E29101759795}"/>
              </a:ext>
            </a:extLst>
          </p:cNvPr>
          <p:cNvSpPr txBox="1"/>
          <p:nvPr/>
        </p:nvSpPr>
        <p:spPr>
          <a:xfrm>
            <a:off x="874781" y="1151620"/>
            <a:ext cx="10430527" cy="2302425"/>
          </a:xfrm>
          <a:prstGeom prst="rect">
            <a:avLst/>
          </a:prstGeom>
          <a:noFill/>
        </p:spPr>
        <p:txBody>
          <a:bodyPr wrap="square" rtlCol="0">
            <a:spAutoFit/>
          </a:bodyPr>
          <a:lstStyle/>
          <a:p>
            <a:pPr>
              <a:lnSpc>
                <a:spcPct val="130000"/>
              </a:lnSpc>
            </a:pPr>
            <a:r>
              <a:rPr lang="ja-JP" altLang="en-US" sz="2400" b="1" dirty="0">
                <a:solidFill>
                  <a:srgbClr val="EA9026"/>
                </a:solidFill>
              </a:rPr>
              <a:t>近年の傾向と分析③　（</a:t>
            </a:r>
            <a:r>
              <a:rPr lang="ja-JP" altLang="en-US" sz="2400" b="1" dirty="0">
                <a:solidFill>
                  <a:srgbClr val="EA9026"/>
                </a:solidFill>
                <a:latin typeface="游ゴシック Medium" panose="020B0500000000000000" pitchFamily="50" charset="-128"/>
                <a:ea typeface="游ゴシック Medium" panose="020B0500000000000000" pitchFamily="50" charset="-128"/>
              </a:rPr>
              <a:t>虐待判断件数の急増）</a:t>
            </a:r>
            <a:endParaRPr lang="en-US" altLang="ja-JP" sz="2200" b="1" dirty="0">
              <a:solidFill>
                <a:srgbClr val="EA9026"/>
              </a:solidFill>
              <a:latin typeface="游ゴシック Medium" panose="020B0500000000000000" pitchFamily="50" charset="-128"/>
              <a:ea typeface="游ゴシック Medium" panose="020B0500000000000000" pitchFamily="50" charset="-128"/>
            </a:endParaRPr>
          </a:p>
          <a:p>
            <a:pPr>
              <a:lnSpc>
                <a:spcPct val="130000"/>
              </a:lnSpc>
            </a:pPr>
            <a:r>
              <a:rPr lang="ja-JP" altLang="en-US" sz="2200" dirty="0"/>
              <a:t>・令和５年度から虐待判断件数が急増している。</a:t>
            </a:r>
            <a:endParaRPr lang="en-US" altLang="ja-JP" sz="2200" dirty="0"/>
          </a:p>
          <a:p>
            <a:pPr>
              <a:lnSpc>
                <a:spcPct val="130000"/>
              </a:lnSpc>
            </a:pPr>
            <a:r>
              <a:rPr lang="ja-JP" altLang="en-US" sz="2200" dirty="0"/>
              <a:t>・町としても、虐待と判断される要素が含まれる事案については、積極的に</a:t>
            </a:r>
            <a:endParaRPr lang="en-US" altLang="ja-JP" sz="2200" dirty="0"/>
          </a:p>
          <a:p>
            <a:pPr>
              <a:lnSpc>
                <a:spcPct val="130000"/>
              </a:lnSpc>
            </a:pPr>
            <a:r>
              <a:rPr lang="ja-JP" altLang="en-US" sz="2200" dirty="0"/>
              <a:t>　虐待判断を行っており、町も一緒に検討して今後のより良い支援に繋げて</a:t>
            </a:r>
            <a:endParaRPr lang="en-US" altLang="ja-JP" sz="2200" dirty="0"/>
          </a:p>
          <a:p>
            <a:pPr>
              <a:lnSpc>
                <a:spcPct val="130000"/>
              </a:lnSpc>
            </a:pPr>
            <a:r>
              <a:rPr lang="ja-JP" altLang="en-US" sz="2200" dirty="0"/>
              <a:t>　いきたい。</a:t>
            </a:r>
            <a:endParaRPr lang="en-US" altLang="ja-JP" sz="2200" dirty="0"/>
          </a:p>
        </p:txBody>
      </p:sp>
      <p:sp>
        <p:nvSpPr>
          <p:cNvPr id="2" name="テキスト ボックス 1">
            <a:extLst>
              <a:ext uri="{FF2B5EF4-FFF2-40B4-BE49-F238E27FC236}">
                <a16:creationId xmlns:a16="http://schemas.microsoft.com/office/drawing/2014/main" id="{1C8C0CC1-6733-75D8-01DF-0D077D297D89}"/>
              </a:ext>
            </a:extLst>
          </p:cNvPr>
          <p:cNvSpPr txBox="1"/>
          <p:nvPr/>
        </p:nvSpPr>
        <p:spPr>
          <a:xfrm>
            <a:off x="330923" y="6373068"/>
            <a:ext cx="7760458" cy="323165"/>
          </a:xfrm>
          <a:prstGeom prst="rect">
            <a:avLst/>
          </a:prstGeom>
          <a:noFill/>
        </p:spPr>
        <p:txBody>
          <a:bodyPr wrap="none" rtlCol="0">
            <a:spAutoFit/>
          </a:bodyPr>
          <a:lstStyle/>
          <a:p>
            <a:r>
              <a:rPr kumimoji="1" lang="en-US" altLang="ja-JP" sz="1500" dirty="0"/>
              <a:t> </a:t>
            </a:r>
            <a:r>
              <a:rPr kumimoji="1" lang="ja-JP" altLang="en-US" sz="1500" dirty="0"/>
              <a:t>目次 </a:t>
            </a:r>
            <a:r>
              <a:rPr kumimoji="1" lang="en-US" altLang="ja-JP" sz="1500" dirty="0"/>
              <a:t>| 01 </a:t>
            </a:r>
            <a:r>
              <a:rPr lang="ja-JP" altLang="en-US" sz="1500" dirty="0"/>
              <a:t>概要</a:t>
            </a:r>
            <a:r>
              <a:rPr kumimoji="1" lang="ja-JP" altLang="en-US" sz="1500" dirty="0"/>
              <a:t> </a:t>
            </a:r>
            <a:r>
              <a:rPr kumimoji="1" lang="en-US" altLang="ja-JP" sz="1500" dirty="0"/>
              <a:t>| 02 </a:t>
            </a:r>
            <a:r>
              <a:rPr kumimoji="1" lang="ja-JP" altLang="en-US" sz="1500" dirty="0"/>
              <a:t>対応体制 </a:t>
            </a:r>
            <a:r>
              <a:rPr kumimoji="1" lang="en-US" altLang="ja-JP" sz="1500" dirty="0"/>
              <a:t>| 03 </a:t>
            </a:r>
            <a:r>
              <a:rPr kumimoji="1" lang="ja-JP" altLang="en-US" sz="1500" dirty="0"/>
              <a:t>虐待の状況 </a:t>
            </a:r>
            <a:r>
              <a:rPr kumimoji="1" lang="en-US" altLang="ja-JP" sz="1500" dirty="0"/>
              <a:t>|</a:t>
            </a:r>
            <a:r>
              <a:rPr kumimoji="1" lang="en-US" altLang="ja-JP" sz="1500" b="1" dirty="0">
                <a:solidFill>
                  <a:srgbClr val="7CC3E8"/>
                </a:solidFill>
              </a:rPr>
              <a:t> 04 </a:t>
            </a:r>
            <a:r>
              <a:rPr kumimoji="1" lang="ja-JP" altLang="en-US" sz="1500" b="1" dirty="0">
                <a:solidFill>
                  <a:srgbClr val="7CC3E8"/>
                </a:solidFill>
              </a:rPr>
              <a:t>傾向と分析 </a:t>
            </a:r>
            <a:r>
              <a:rPr kumimoji="1" lang="en-US" altLang="ja-JP" sz="1500" dirty="0"/>
              <a:t>| 05 </a:t>
            </a:r>
            <a:r>
              <a:rPr kumimoji="1" lang="ja-JP" altLang="en-US" sz="1500" dirty="0"/>
              <a:t>強み </a:t>
            </a:r>
            <a:r>
              <a:rPr kumimoji="1" lang="en-US" altLang="ja-JP" sz="1500" dirty="0"/>
              <a:t>| 06 </a:t>
            </a:r>
            <a:r>
              <a:rPr kumimoji="1" lang="ja-JP" altLang="en-US" sz="1500" dirty="0"/>
              <a:t>課題・展開</a:t>
            </a:r>
          </a:p>
        </p:txBody>
      </p:sp>
      <p:graphicFrame>
        <p:nvGraphicFramePr>
          <p:cNvPr id="6" name="表 5">
            <a:extLst>
              <a:ext uri="{FF2B5EF4-FFF2-40B4-BE49-F238E27FC236}">
                <a16:creationId xmlns:a16="http://schemas.microsoft.com/office/drawing/2014/main" id="{17A828AA-7426-603C-6B84-0832462CAC3A}"/>
              </a:ext>
            </a:extLst>
          </p:cNvPr>
          <p:cNvGraphicFramePr>
            <a:graphicFrameLocks noGrp="1"/>
          </p:cNvGraphicFramePr>
          <p:nvPr>
            <p:extLst>
              <p:ext uri="{D42A27DB-BD31-4B8C-83A1-F6EECF244321}">
                <p14:modId xmlns:p14="http://schemas.microsoft.com/office/powerpoint/2010/main" val="578767975"/>
              </p:ext>
            </p:extLst>
          </p:nvPr>
        </p:nvGraphicFramePr>
        <p:xfrm>
          <a:off x="886693" y="3610947"/>
          <a:ext cx="10430526" cy="2572479"/>
        </p:xfrm>
        <a:graphic>
          <a:graphicData uri="http://schemas.openxmlformats.org/drawingml/2006/table">
            <a:tbl>
              <a:tblPr>
                <a:tableStyleId>{5C22544A-7EE6-4342-B048-85BDC9FD1C3A}</a:tableStyleId>
              </a:tblPr>
              <a:tblGrid>
                <a:gridCol w="1738421">
                  <a:extLst>
                    <a:ext uri="{9D8B030D-6E8A-4147-A177-3AD203B41FA5}">
                      <a16:colId xmlns:a16="http://schemas.microsoft.com/office/drawing/2014/main" val="1288966545"/>
                    </a:ext>
                  </a:extLst>
                </a:gridCol>
                <a:gridCol w="1738421">
                  <a:extLst>
                    <a:ext uri="{9D8B030D-6E8A-4147-A177-3AD203B41FA5}">
                      <a16:colId xmlns:a16="http://schemas.microsoft.com/office/drawing/2014/main" val="4181477460"/>
                    </a:ext>
                  </a:extLst>
                </a:gridCol>
                <a:gridCol w="1738421">
                  <a:extLst>
                    <a:ext uri="{9D8B030D-6E8A-4147-A177-3AD203B41FA5}">
                      <a16:colId xmlns:a16="http://schemas.microsoft.com/office/drawing/2014/main" val="4288031143"/>
                    </a:ext>
                  </a:extLst>
                </a:gridCol>
                <a:gridCol w="1738421">
                  <a:extLst>
                    <a:ext uri="{9D8B030D-6E8A-4147-A177-3AD203B41FA5}">
                      <a16:colId xmlns:a16="http://schemas.microsoft.com/office/drawing/2014/main" val="485632717"/>
                    </a:ext>
                  </a:extLst>
                </a:gridCol>
                <a:gridCol w="1738421">
                  <a:extLst>
                    <a:ext uri="{9D8B030D-6E8A-4147-A177-3AD203B41FA5}">
                      <a16:colId xmlns:a16="http://schemas.microsoft.com/office/drawing/2014/main" val="3075524110"/>
                    </a:ext>
                  </a:extLst>
                </a:gridCol>
                <a:gridCol w="1738421">
                  <a:extLst>
                    <a:ext uri="{9D8B030D-6E8A-4147-A177-3AD203B41FA5}">
                      <a16:colId xmlns:a16="http://schemas.microsoft.com/office/drawing/2014/main" val="1120000762"/>
                    </a:ext>
                  </a:extLst>
                </a:gridCol>
              </a:tblGrid>
              <a:tr h="367497">
                <a:tc>
                  <a:txBody>
                    <a:bodyPr/>
                    <a:lstStyle/>
                    <a:p>
                      <a:pPr algn="ctr" fontAlgn="ctr"/>
                      <a:r>
                        <a:rPr lang="ja-JP" altLang="en-US" sz="1600" u="none" strike="noStrike" dirty="0">
                          <a:effectLst/>
                        </a:rPr>
                        <a:t>　</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b="0" u="none" strike="noStrike" dirty="0">
                          <a:solidFill>
                            <a:schemeClr val="tx1"/>
                          </a:solidFill>
                          <a:effectLst/>
                        </a:rPr>
                        <a:t>通報件数</a:t>
                      </a:r>
                      <a:endPar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u="none" strike="noStrike" dirty="0">
                          <a:effectLst/>
                        </a:rPr>
                        <a:t>（養護者）</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b="0" u="none" strike="noStrike" dirty="0">
                          <a:solidFill>
                            <a:schemeClr val="tx1"/>
                          </a:solidFill>
                          <a:effectLst/>
                        </a:rPr>
                        <a:t>（施設従事者）</a:t>
                      </a:r>
                      <a:endParaRPr lang="ja-JP" altLang="en-US" sz="1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u="none" strike="noStrike" dirty="0">
                          <a:effectLst/>
                        </a:rPr>
                        <a:t>（使用者）</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b="1" u="none" strike="noStrike" dirty="0">
                          <a:solidFill>
                            <a:srgbClr val="EA9026"/>
                          </a:solidFill>
                          <a:effectLst/>
                        </a:rPr>
                        <a:t>判断件数</a:t>
                      </a:r>
                      <a:endParaRPr lang="ja-JP" altLang="en-US" sz="16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1824734974"/>
                  </a:ext>
                </a:extLst>
              </a:tr>
              <a:tr h="367497">
                <a:tc>
                  <a:txBody>
                    <a:bodyPr/>
                    <a:lstStyle/>
                    <a:p>
                      <a:pPr algn="ctr" fontAlgn="ctr"/>
                      <a:r>
                        <a:rPr lang="ja-JP" altLang="en-US" sz="1600" u="none" strike="noStrike" dirty="0">
                          <a:effectLst/>
                        </a:rPr>
                        <a:t>令和元年度</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4</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4</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0</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0</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rgbClr val="EA9026"/>
                          </a:solidFill>
                          <a:effectLst/>
                        </a:rPr>
                        <a:t>1</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1231908670"/>
                  </a:ext>
                </a:extLst>
              </a:tr>
              <a:tr h="367497">
                <a:tc>
                  <a:txBody>
                    <a:bodyPr/>
                    <a:lstStyle/>
                    <a:p>
                      <a:pPr algn="ctr" fontAlgn="ctr"/>
                      <a:r>
                        <a:rPr lang="ja-JP" altLang="en-US" sz="1600" u="none" strike="noStrike">
                          <a:effectLst/>
                        </a:rPr>
                        <a:t>令和２年度</a:t>
                      </a:r>
                      <a:endParaRPr lang="ja-JP" altLang="en-US" sz="1600" b="0" i="0" u="none" strike="noStrike">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3</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3</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0</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0</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rgbClr val="EA9026"/>
                          </a:solidFill>
                          <a:effectLst/>
                        </a:rPr>
                        <a:t>0</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1684726155"/>
                  </a:ext>
                </a:extLst>
              </a:tr>
              <a:tr h="367497">
                <a:tc>
                  <a:txBody>
                    <a:bodyPr/>
                    <a:lstStyle/>
                    <a:p>
                      <a:pPr algn="ctr" fontAlgn="ctr"/>
                      <a:r>
                        <a:rPr lang="ja-JP" altLang="en-US" sz="1600" u="none" strike="noStrike">
                          <a:effectLst/>
                        </a:rPr>
                        <a:t>令和３年度</a:t>
                      </a:r>
                      <a:endParaRPr lang="ja-JP" altLang="en-US" sz="1600" b="0" i="0" u="none" strike="noStrike">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4</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4</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0</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0</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rgbClr val="EA9026"/>
                          </a:solidFill>
                          <a:effectLst/>
                        </a:rPr>
                        <a:t>0</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2197407148"/>
                  </a:ext>
                </a:extLst>
              </a:tr>
              <a:tr h="367497">
                <a:tc>
                  <a:txBody>
                    <a:bodyPr/>
                    <a:lstStyle/>
                    <a:p>
                      <a:pPr algn="ctr" fontAlgn="ctr"/>
                      <a:r>
                        <a:rPr lang="ja-JP" altLang="en-US" sz="1600" u="none" strike="noStrike" dirty="0">
                          <a:effectLst/>
                        </a:rPr>
                        <a:t>令和４年度</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7</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7</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0</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0</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rgbClr val="EA9026"/>
                          </a:solidFill>
                          <a:effectLst/>
                        </a:rPr>
                        <a:t>1</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2905987124"/>
                  </a:ext>
                </a:extLst>
              </a:tr>
              <a:tr h="367497">
                <a:tc>
                  <a:txBody>
                    <a:bodyPr/>
                    <a:lstStyle/>
                    <a:p>
                      <a:pPr algn="ctr" fontAlgn="ctr"/>
                      <a:r>
                        <a:rPr lang="ja-JP" altLang="en-US" sz="1600" b="1" u="none" strike="noStrike" dirty="0">
                          <a:solidFill>
                            <a:srgbClr val="EA9026"/>
                          </a:solidFill>
                          <a:effectLst/>
                        </a:rPr>
                        <a:t>令和５年度</a:t>
                      </a:r>
                      <a:endParaRPr lang="ja-JP" altLang="en-US" sz="16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17</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11</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6</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0</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1" u="none" strike="noStrike" dirty="0">
                          <a:solidFill>
                            <a:srgbClr val="EA9026"/>
                          </a:solidFill>
                          <a:effectLst/>
                        </a:rPr>
                        <a:t>9</a:t>
                      </a:r>
                      <a:endParaRPr lang="en-US" altLang="ja-JP" sz="20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756393644"/>
                  </a:ext>
                </a:extLst>
              </a:tr>
              <a:tr h="367497">
                <a:tc>
                  <a:txBody>
                    <a:bodyPr/>
                    <a:lstStyle/>
                    <a:p>
                      <a:pPr algn="ctr" fontAlgn="ctr"/>
                      <a:r>
                        <a:rPr lang="ja-JP" altLang="en-US" sz="1600" b="1" u="none" strike="noStrike" dirty="0">
                          <a:solidFill>
                            <a:srgbClr val="EA9026"/>
                          </a:solidFill>
                          <a:effectLst/>
                        </a:rPr>
                        <a:t>令和６年度</a:t>
                      </a:r>
                      <a:endParaRPr lang="ja-JP" altLang="en-US" sz="16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14</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7</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0" u="none" strike="noStrike" dirty="0">
                          <a:solidFill>
                            <a:schemeClr val="tx1"/>
                          </a:solidFill>
                          <a:effectLst/>
                        </a:rPr>
                        <a:t>7</a:t>
                      </a:r>
                      <a:endParaRPr lang="en-US" altLang="ja-JP" sz="20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0</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1" u="none" strike="noStrike" dirty="0">
                          <a:solidFill>
                            <a:srgbClr val="EA9026"/>
                          </a:solidFill>
                          <a:effectLst/>
                        </a:rPr>
                        <a:t>11</a:t>
                      </a:r>
                      <a:endParaRPr lang="en-US" altLang="ja-JP" sz="20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2565233769"/>
                  </a:ext>
                </a:extLst>
              </a:tr>
            </a:tbl>
          </a:graphicData>
        </a:graphic>
      </p:graphicFrame>
      <p:sp>
        <p:nvSpPr>
          <p:cNvPr id="5" name="四角形: 角を丸くする 4">
            <a:extLst>
              <a:ext uri="{FF2B5EF4-FFF2-40B4-BE49-F238E27FC236}">
                <a16:creationId xmlns:a16="http://schemas.microsoft.com/office/drawing/2014/main" id="{2A981E80-5729-6FB5-3500-055EB017FDA7}"/>
              </a:ext>
            </a:extLst>
          </p:cNvPr>
          <p:cNvSpPr/>
          <p:nvPr/>
        </p:nvSpPr>
        <p:spPr>
          <a:xfrm>
            <a:off x="9576859" y="3610947"/>
            <a:ext cx="1728448" cy="2572479"/>
          </a:xfrm>
          <a:prstGeom prst="roundRect">
            <a:avLst/>
          </a:prstGeom>
          <a:noFill/>
          <a:ln w="76200">
            <a:solidFill>
              <a:srgbClr val="298D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スライド番号プレースホルダー 3">
            <a:extLst>
              <a:ext uri="{FF2B5EF4-FFF2-40B4-BE49-F238E27FC236}">
                <a16:creationId xmlns:a16="http://schemas.microsoft.com/office/drawing/2014/main" id="{A908F32B-A51A-4158-A95C-095EDDA7381D}"/>
              </a:ext>
            </a:extLst>
          </p:cNvPr>
          <p:cNvSpPr>
            <a:spLocks noGrp="1"/>
          </p:cNvSpPr>
          <p:nvPr>
            <p:ph type="sldNum" sz="quarter" idx="12"/>
          </p:nvPr>
        </p:nvSpPr>
        <p:spPr/>
        <p:txBody>
          <a:bodyPr/>
          <a:lstStyle/>
          <a:p>
            <a:fld id="{6C1277A2-907A-47BE-ACC3-E6A5EA10C689}" type="slidenum">
              <a:rPr kumimoji="1" lang="ja-JP" altLang="en-US" smtClean="0"/>
              <a:t>13</a:t>
            </a:fld>
            <a:endParaRPr kumimoji="1" lang="ja-JP" altLang="en-US"/>
          </a:p>
        </p:txBody>
      </p:sp>
    </p:spTree>
    <p:extLst>
      <p:ext uri="{BB962C8B-B14F-4D97-AF65-F5344CB8AC3E}">
        <p14:creationId xmlns:p14="http://schemas.microsoft.com/office/powerpoint/2010/main" val="2337607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71638E0-7A2E-B266-FCF1-3931C51322FF}"/>
              </a:ext>
            </a:extLst>
          </p:cNvPr>
          <p:cNvSpPr/>
          <p:nvPr/>
        </p:nvSpPr>
        <p:spPr>
          <a:xfrm>
            <a:off x="179400" y="177259"/>
            <a:ext cx="11833200" cy="6494400"/>
          </a:xfrm>
          <a:prstGeom prst="rect">
            <a:avLst/>
          </a:prstGeom>
          <a:solidFill>
            <a:srgbClr val="EA90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7925AB24-A473-7FF9-8E99-A7E472FE9617}"/>
              </a:ext>
            </a:extLst>
          </p:cNvPr>
          <p:cNvSpPr txBox="1"/>
          <p:nvPr/>
        </p:nvSpPr>
        <p:spPr>
          <a:xfrm>
            <a:off x="1164218" y="1549456"/>
            <a:ext cx="8800875" cy="707886"/>
          </a:xfrm>
          <a:prstGeom prst="rect">
            <a:avLst/>
          </a:prstGeom>
          <a:noFill/>
        </p:spPr>
        <p:txBody>
          <a:bodyPr wrap="square" rtlCol="0">
            <a:spAutoFit/>
          </a:bodyPr>
          <a:lstStyle/>
          <a:p>
            <a:r>
              <a:rPr kumimoji="1" lang="en-US" altLang="ja-JP" sz="4000" b="1" dirty="0">
                <a:solidFill>
                  <a:schemeClr val="bg1"/>
                </a:solidFill>
              </a:rPr>
              <a:t>05|</a:t>
            </a:r>
            <a:r>
              <a:rPr lang="ja-JP" altLang="en-US" sz="4000" b="1" dirty="0">
                <a:solidFill>
                  <a:schemeClr val="bg1"/>
                </a:solidFill>
              </a:rPr>
              <a:t> 島本町の強み</a:t>
            </a:r>
            <a:endParaRPr kumimoji="1" lang="ja-JP" altLang="en-US" sz="3200" b="1" dirty="0">
              <a:solidFill>
                <a:schemeClr val="bg1"/>
              </a:solidFill>
            </a:endParaRPr>
          </a:p>
        </p:txBody>
      </p:sp>
      <p:sp>
        <p:nvSpPr>
          <p:cNvPr id="5" name="正方形/長方形 4">
            <a:extLst>
              <a:ext uri="{FF2B5EF4-FFF2-40B4-BE49-F238E27FC236}">
                <a16:creationId xmlns:a16="http://schemas.microsoft.com/office/drawing/2014/main" id="{AD4BB15D-7ADF-934F-ED98-B060FE072ECA}"/>
              </a:ext>
            </a:extLst>
          </p:cNvPr>
          <p:cNvSpPr/>
          <p:nvPr/>
        </p:nvSpPr>
        <p:spPr>
          <a:xfrm>
            <a:off x="7313698" y="163812"/>
            <a:ext cx="2043463" cy="6494400"/>
          </a:xfrm>
          <a:prstGeom prst="rect">
            <a:avLst/>
          </a:prstGeom>
          <a:solidFill>
            <a:srgbClr val="F2F2F2">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7625B84E-48DF-DCF8-A1B0-B6A90EFFB667}"/>
              </a:ext>
            </a:extLst>
          </p:cNvPr>
          <p:cNvSpPr txBox="1"/>
          <p:nvPr/>
        </p:nvSpPr>
        <p:spPr>
          <a:xfrm>
            <a:off x="10109741" y="6004813"/>
            <a:ext cx="1338828" cy="369332"/>
          </a:xfrm>
          <a:prstGeom prst="rect">
            <a:avLst/>
          </a:prstGeom>
          <a:noFill/>
        </p:spPr>
        <p:txBody>
          <a:bodyPr wrap="none" rtlCol="0">
            <a:spAutoFit/>
          </a:bodyPr>
          <a:lstStyle/>
          <a:p>
            <a:pPr algn="ctr"/>
            <a:r>
              <a:rPr kumimoji="1" lang="ja-JP" altLang="en-US" b="1" dirty="0">
                <a:solidFill>
                  <a:schemeClr val="bg1"/>
                </a:solidFill>
              </a:rPr>
              <a:t>島本と　。</a:t>
            </a:r>
          </a:p>
        </p:txBody>
      </p:sp>
      <p:sp>
        <p:nvSpPr>
          <p:cNvPr id="2" name="スライド番号プレースホルダー 1">
            <a:extLst>
              <a:ext uri="{FF2B5EF4-FFF2-40B4-BE49-F238E27FC236}">
                <a16:creationId xmlns:a16="http://schemas.microsoft.com/office/drawing/2014/main" id="{01D5A5C1-6E6F-4B30-B5EE-32F07B0D1487}"/>
              </a:ext>
            </a:extLst>
          </p:cNvPr>
          <p:cNvSpPr>
            <a:spLocks noGrp="1"/>
          </p:cNvSpPr>
          <p:nvPr>
            <p:ph type="sldNum" sz="quarter" idx="12"/>
          </p:nvPr>
        </p:nvSpPr>
        <p:spPr/>
        <p:txBody>
          <a:bodyPr/>
          <a:lstStyle/>
          <a:p>
            <a:fld id="{6C1277A2-907A-47BE-ACC3-E6A5EA10C689}" type="slidenum">
              <a:rPr kumimoji="1" lang="ja-JP" altLang="en-US" smtClean="0"/>
              <a:t>14</a:t>
            </a:fld>
            <a:endParaRPr kumimoji="1" lang="ja-JP" altLang="en-US"/>
          </a:p>
        </p:txBody>
      </p:sp>
    </p:spTree>
    <p:extLst>
      <p:ext uri="{BB962C8B-B14F-4D97-AF65-F5344CB8AC3E}">
        <p14:creationId xmlns:p14="http://schemas.microsoft.com/office/powerpoint/2010/main" val="706574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0C80630B-714B-F605-1E32-B3A04E23F7C3}"/>
              </a:ext>
            </a:extLst>
          </p:cNvPr>
          <p:cNvSpPr txBox="1"/>
          <p:nvPr/>
        </p:nvSpPr>
        <p:spPr>
          <a:xfrm>
            <a:off x="330923" y="370992"/>
            <a:ext cx="2436200" cy="323165"/>
          </a:xfrm>
          <a:prstGeom prst="rect">
            <a:avLst/>
          </a:prstGeom>
          <a:noFill/>
        </p:spPr>
        <p:txBody>
          <a:bodyPr wrap="square" rtlCol="0">
            <a:spAutoFit/>
          </a:bodyPr>
          <a:lstStyle/>
          <a:p>
            <a:r>
              <a:rPr lang="en-US" altLang="ja-JP" sz="1500" dirty="0"/>
              <a:t>05</a:t>
            </a:r>
            <a:r>
              <a:rPr lang="ja-JP" altLang="en-US" sz="1500" dirty="0"/>
              <a:t> 島本町の強み</a:t>
            </a:r>
            <a:endParaRPr kumimoji="1" lang="ja-JP" altLang="en-US" sz="1500" dirty="0"/>
          </a:p>
        </p:txBody>
      </p:sp>
      <p:sp>
        <p:nvSpPr>
          <p:cNvPr id="13" name="正方形/長方形 12">
            <a:extLst>
              <a:ext uri="{FF2B5EF4-FFF2-40B4-BE49-F238E27FC236}">
                <a16:creationId xmlns:a16="http://schemas.microsoft.com/office/drawing/2014/main" id="{4ECB7399-237E-90F1-C4E8-9D6BDF1EF69E}"/>
              </a:ext>
            </a:extLst>
          </p:cNvPr>
          <p:cNvSpPr/>
          <p:nvPr/>
        </p:nvSpPr>
        <p:spPr>
          <a:xfrm>
            <a:off x="0" y="0"/>
            <a:ext cx="180000" cy="6858000"/>
          </a:xfrm>
          <a:prstGeom prst="rect">
            <a:avLst/>
          </a:prstGeom>
          <a:solidFill>
            <a:srgbClr val="EA90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EA9026"/>
              </a:solidFill>
            </a:endParaRPr>
          </a:p>
        </p:txBody>
      </p:sp>
      <p:cxnSp>
        <p:nvCxnSpPr>
          <p:cNvPr id="14" name="直線コネクタ 13">
            <a:extLst>
              <a:ext uri="{FF2B5EF4-FFF2-40B4-BE49-F238E27FC236}">
                <a16:creationId xmlns:a16="http://schemas.microsoft.com/office/drawing/2014/main" id="{16F8B33A-D3FC-BD4A-296E-75F9297F245F}"/>
              </a:ext>
            </a:extLst>
          </p:cNvPr>
          <p:cNvCxnSpPr>
            <a:cxnSpLocks/>
          </p:cNvCxnSpPr>
          <p:nvPr/>
        </p:nvCxnSpPr>
        <p:spPr>
          <a:xfrm>
            <a:off x="430324" y="698360"/>
            <a:ext cx="2336799"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33E517BE-A370-54EC-91CA-7F654B342151}"/>
              </a:ext>
            </a:extLst>
          </p:cNvPr>
          <p:cNvSpPr txBox="1"/>
          <p:nvPr/>
        </p:nvSpPr>
        <p:spPr>
          <a:xfrm>
            <a:off x="821635" y="1067652"/>
            <a:ext cx="10522226" cy="584775"/>
          </a:xfrm>
          <a:prstGeom prst="rect">
            <a:avLst/>
          </a:prstGeom>
          <a:noFill/>
        </p:spPr>
        <p:txBody>
          <a:bodyPr wrap="square" rtlCol="0">
            <a:spAutoFit/>
          </a:bodyPr>
          <a:lstStyle/>
          <a:p>
            <a:r>
              <a:rPr lang="ja-JP" altLang="en-US" sz="3200" b="1" dirty="0">
                <a:solidFill>
                  <a:srgbClr val="EA9026"/>
                </a:solidFill>
              </a:rPr>
              <a:t>島本町の強み</a:t>
            </a:r>
            <a:endParaRPr lang="en-US" altLang="ja-JP" sz="3200" b="1" dirty="0">
              <a:solidFill>
                <a:srgbClr val="EA9026"/>
              </a:solidFill>
            </a:endParaRPr>
          </a:p>
        </p:txBody>
      </p:sp>
      <p:sp>
        <p:nvSpPr>
          <p:cNvPr id="3" name="テキスト ボックス 2">
            <a:extLst>
              <a:ext uri="{FF2B5EF4-FFF2-40B4-BE49-F238E27FC236}">
                <a16:creationId xmlns:a16="http://schemas.microsoft.com/office/drawing/2014/main" id="{4B33DDC8-098D-ADFC-5F87-82BF36BFF02F}"/>
              </a:ext>
            </a:extLst>
          </p:cNvPr>
          <p:cNvSpPr txBox="1"/>
          <p:nvPr/>
        </p:nvSpPr>
        <p:spPr>
          <a:xfrm>
            <a:off x="330923" y="6373068"/>
            <a:ext cx="7760458" cy="323165"/>
          </a:xfrm>
          <a:prstGeom prst="rect">
            <a:avLst/>
          </a:prstGeom>
          <a:noFill/>
        </p:spPr>
        <p:txBody>
          <a:bodyPr wrap="none" rtlCol="0">
            <a:spAutoFit/>
          </a:bodyPr>
          <a:lstStyle/>
          <a:p>
            <a:r>
              <a:rPr kumimoji="1" lang="en-US" altLang="ja-JP" sz="1500" dirty="0"/>
              <a:t> </a:t>
            </a:r>
            <a:r>
              <a:rPr kumimoji="1" lang="ja-JP" altLang="en-US" sz="1500" dirty="0"/>
              <a:t>目次 </a:t>
            </a:r>
            <a:r>
              <a:rPr kumimoji="1" lang="en-US" altLang="ja-JP" sz="1500" dirty="0"/>
              <a:t>| 01 </a:t>
            </a:r>
            <a:r>
              <a:rPr lang="ja-JP" altLang="en-US" sz="1500" dirty="0"/>
              <a:t>概要</a:t>
            </a:r>
            <a:r>
              <a:rPr kumimoji="1" lang="ja-JP" altLang="en-US" sz="1500" dirty="0"/>
              <a:t> </a:t>
            </a:r>
            <a:r>
              <a:rPr kumimoji="1" lang="en-US" altLang="ja-JP" sz="1500" dirty="0"/>
              <a:t>| 02 </a:t>
            </a:r>
            <a:r>
              <a:rPr kumimoji="1" lang="ja-JP" altLang="en-US" sz="1500" dirty="0"/>
              <a:t>対応体制 </a:t>
            </a:r>
            <a:r>
              <a:rPr kumimoji="1" lang="en-US" altLang="ja-JP" sz="1500" dirty="0"/>
              <a:t>| 03 </a:t>
            </a:r>
            <a:r>
              <a:rPr kumimoji="1" lang="ja-JP" altLang="en-US" sz="1500" dirty="0"/>
              <a:t>虐待の状況 </a:t>
            </a:r>
            <a:r>
              <a:rPr kumimoji="1" lang="en-US" altLang="ja-JP" sz="1500" dirty="0"/>
              <a:t>| 04 </a:t>
            </a:r>
            <a:r>
              <a:rPr kumimoji="1" lang="ja-JP" altLang="en-US" sz="1500" dirty="0"/>
              <a:t>傾向と分析 </a:t>
            </a:r>
            <a:r>
              <a:rPr kumimoji="1" lang="en-US" altLang="ja-JP" sz="1500" dirty="0"/>
              <a:t>|</a:t>
            </a:r>
            <a:r>
              <a:rPr kumimoji="1" lang="en-US" altLang="ja-JP" sz="1500" b="1" dirty="0">
                <a:solidFill>
                  <a:srgbClr val="7CC3E8"/>
                </a:solidFill>
              </a:rPr>
              <a:t> 05 </a:t>
            </a:r>
            <a:r>
              <a:rPr kumimoji="1" lang="ja-JP" altLang="en-US" sz="1500" b="1" dirty="0">
                <a:solidFill>
                  <a:srgbClr val="7CC3E8"/>
                </a:solidFill>
              </a:rPr>
              <a:t>強み </a:t>
            </a:r>
            <a:r>
              <a:rPr kumimoji="1" lang="en-US" altLang="ja-JP" sz="1500" dirty="0"/>
              <a:t>| 06 </a:t>
            </a:r>
            <a:r>
              <a:rPr kumimoji="1" lang="ja-JP" altLang="en-US" sz="1500" dirty="0"/>
              <a:t>課題・展開</a:t>
            </a:r>
          </a:p>
        </p:txBody>
      </p:sp>
      <p:sp>
        <p:nvSpPr>
          <p:cNvPr id="2" name="テキスト ボックス 1">
            <a:extLst>
              <a:ext uri="{FF2B5EF4-FFF2-40B4-BE49-F238E27FC236}">
                <a16:creationId xmlns:a16="http://schemas.microsoft.com/office/drawing/2014/main" id="{877D24F6-6415-DAEA-2B6C-FCE9C1C2FA3B}"/>
              </a:ext>
            </a:extLst>
          </p:cNvPr>
          <p:cNvSpPr txBox="1"/>
          <p:nvPr/>
        </p:nvSpPr>
        <p:spPr>
          <a:xfrm>
            <a:off x="662474" y="2097029"/>
            <a:ext cx="10681387" cy="3939540"/>
          </a:xfrm>
          <a:prstGeom prst="rect">
            <a:avLst/>
          </a:prstGeom>
          <a:noFill/>
        </p:spPr>
        <p:txBody>
          <a:bodyPr wrap="square" rtlCol="0">
            <a:spAutoFit/>
          </a:bodyPr>
          <a:lstStyle/>
          <a:p>
            <a:r>
              <a:rPr lang="ja-JP" altLang="en-US" sz="2400" b="1" dirty="0">
                <a:solidFill>
                  <a:srgbClr val="EA9026"/>
                </a:solidFill>
              </a:rPr>
              <a:t>・初動対応は最優先としている</a:t>
            </a:r>
            <a:r>
              <a:rPr lang="ja-JP" altLang="en-US" sz="2400" dirty="0"/>
              <a:t>　</a:t>
            </a:r>
            <a:endParaRPr lang="en-US" altLang="ja-JP" sz="2400" dirty="0"/>
          </a:p>
          <a:p>
            <a:r>
              <a:rPr lang="ja-JP" altLang="en-US" sz="2000" dirty="0"/>
              <a:t>　・虐待事案発生時は、他の業務を中断してでも事案の共有、初動対応を行っている。</a:t>
            </a:r>
            <a:endParaRPr lang="en-US" altLang="ja-JP" sz="2000" dirty="0"/>
          </a:p>
          <a:p>
            <a:r>
              <a:rPr lang="ja-JP" altLang="en-US" sz="2000" dirty="0"/>
              <a:t>　・課員が少ないが、管理職や、担当以外の職員も含めて対応している。</a:t>
            </a:r>
            <a:endParaRPr lang="en-US" altLang="ja-JP" sz="2000" dirty="0"/>
          </a:p>
          <a:p>
            <a:endParaRPr lang="en-US" altLang="ja-JP" sz="2000" dirty="0"/>
          </a:p>
          <a:p>
            <a:endParaRPr lang="en-US" altLang="ja-JP" dirty="0"/>
          </a:p>
          <a:p>
            <a:r>
              <a:rPr lang="ja-JP" altLang="en-US" sz="2400" b="1" dirty="0">
                <a:solidFill>
                  <a:srgbClr val="EA9026"/>
                </a:solidFill>
              </a:rPr>
              <a:t>・簡素で柔軟な会議（打合せ）</a:t>
            </a:r>
            <a:r>
              <a:rPr lang="ja-JP" altLang="en-US" dirty="0"/>
              <a:t>　</a:t>
            </a:r>
            <a:endParaRPr lang="en-US" altLang="ja-JP" dirty="0"/>
          </a:p>
          <a:p>
            <a:r>
              <a:rPr lang="ja-JP" altLang="en-US" sz="2000" dirty="0"/>
              <a:t>　・管理職も参加する対応検討会議（打合せ）を、簡素で柔軟に実施。</a:t>
            </a:r>
            <a:endParaRPr lang="en-US" altLang="ja-JP" sz="2000" b="1" dirty="0">
              <a:solidFill>
                <a:srgbClr val="EA9026"/>
              </a:solidFill>
            </a:endParaRPr>
          </a:p>
          <a:p>
            <a:endParaRPr lang="en-US" altLang="ja-JP" sz="2000" b="1" dirty="0">
              <a:solidFill>
                <a:srgbClr val="EA9026"/>
              </a:solidFill>
            </a:endParaRPr>
          </a:p>
          <a:p>
            <a:endParaRPr lang="en-US" altLang="ja-JP" sz="2000" b="1" dirty="0">
              <a:solidFill>
                <a:srgbClr val="EA9026"/>
              </a:solidFill>
            </a:endParaRPr>
          </a:p>
          <a:p>
            <a:r>
              <a:rPr lang="ja-JP" altLang="en-US" sz="2400" b="1" dirty="0">
                <a:solidFill>
                  <a:srgbClr val="EA9026"/>
                </a:solidFill>
              </a:rPr>
              <a:t>・町内事業所等との顔の見える関係性</a:t>
            </a:r>
            <a:endParaRPr lang="en-US" altLang="ja-JP" sz="2400" b="1" dirty="0">
              <a:solidFill>
                <a:srgbClr val="EA9026"/>
              </a:solidFill>
            </a:endParaRPr>
          </a:p>
          <a:p>
            <a:r>
              <a:rPr lang="ja-JP" altLang="en-US" sz="2000" dirty="0"/>
              <a:t>　・自立支援協議会の活性化や、</a:t>
            </a:r>
            <a:r>
              <a:rPr lang="en-US" altLang="ja-JP" sz="2000" dirty="0"/>
              <a:t>LINEWORKS</a:t>
            </a:r>
            <a:r>
              <a:rPr lang="ja-JP" altLang="en-US" sz="2000" dirty="0"/>
              <a:t>の活用など、地域の関係機関の連携を強化。</a:t>
            </a:r>
            <a:endParaRPr lang="en-US" altLang="ja-JP" sz="2000" dirty="0"/>
          </a:p>
          <a:p>
            <a:r>
              <a:rPr lang="ja-JP" altLang="en-US" sz="2000" dirty="0"/>
              <a:t>　</a:t>
            </a:r>
            <a:endParaRPr lang="en-US" altLang="ja-JP" sz="2000" dirty="0"/>
          </a:p>
        </p:txBody>
      </p:sp>
      <p:sp>
        <p:nvSpPr>
          <p:cNvPr id="4" name="スライド番号プレースホルダー 3">
            <a:extLst>
              <a:ext uri="{FF2B5EF4-FFF2-40B4-BE49-F238E27FC236}">
                <a16:creationId xmlns:a16="http://schemas.microsoft.com/office/drawing/2014/main" id="{7895248A-2E86-41B6-B405-C88BBF12936E}"/>
              </a:ext>
            </a:extLst>
          </p:cNvPr>
          <p:cNvSpPr>
            <a:spLocks noGrp="1"/>
          </p:cNvSpPr>
          <p:nvPr>
            <p:ph type="sldNum" sz="quarter" idx="12"/>
          </p:nvPr>
        </p:nvSpPr>
        <p:spPr/>
        <p:txBody>
          <a:bodyPr/>
          <a:lstStyle/>
          <a:p>
            <a:fld id="{6C1277A2-907A-47BE-ACC3-E6A5EA10C689}" type="slidenum">
              <a:rPr kumimoji="1" lang="ja-JP" altLang="en-US" smtClean="0"/>
              <a:t>15</a:t>
            </a:fld>
            <a:endParaRPr kumimoji="1" lang="ja-JP" altLang="en-US"/>
          </a:p>
        </p:txBody>
      </p:sp>
    </p:spTree>
    <p:extLst>
      <p:ext uri="{BB962C8B-B14F-4D97-AF65-F5344CB8AC3E}">
        <p14:creationId xmlns:p14="http://schemas.microsoft.com/office/powerpoint/2010/main" val="2027454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71638E0-7A2E-B266-FCF1-3931C51322FF}"/>
              </a:ext>
            </a:extLst>
          </p:cNvPr>
          <p:cNvSpPr/>
          <p:nvPr/>
        </p:nvSpPr>
        <p:spPr>
          <a:xfrm>
            <a:off x="179400" y="177259"/>
            <a:ext cx="11833200" cy="6494400"/>
          </a:xfrm>
          <a:prstGeom prst="rect">
            <a:avLst/>
          </a:prstGeom>
          <a:solidFill>
            <a:srgbClr val="EA90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7925AB24-A473-7FF9-8E99-A7E472FE9617}"/>
              </a:ext>
            </a:extLst>
          </p:cNvPr>
          <p:cNvSpPr txBox="1"/>
          <p:nvPr/>
        </p:nvSpPr>
        <p:spPr>
          <a:xfrm>
            <a:off x="698947" y="1549456"/>
            <a:ext cx="5561894" cy="707886"/>
          </a:xfrm>
          <a:prstGeom prst="rect">
            <a:avLst/>
          </a:prstGeom>
          <a:noFill/>
        </p:spPr>
        <p:txBody>
          <a:bodyPr wrap="square" rtlCol="0">
            <a:spAutoFit/>
          </a:bodyPr>
          <a:lstStyle/>
          <a:p>
            <a:r>
              <a:rPr kumimoji="1" lang="en-US" altLang="ja-JP" sz="4000" b="1" dirty="0">
                <a:solidFill>
                  <a:schemeClr val="bg1"/>
                </a:solidFill>
              </a:rPr>
              <a:t>06|</a:t>
            </a:r>
            <a:r>
              <a:rPr lang="ja-JP" altLang="en-US" sz="4000" b="1" dirty="0">
                <a:solidFill>
                  <a:schemeClr val="bg1"/>
                </a:solidFill>
              </a:rPr>
              <a:t> 今後の課題・展開</a:t>
            </a:r>
            <a:endParaRPr kumimoji="1" lang="ja-JP" altLang="en-US" sz="3200" b="1" dirty="0">
              <a:solidFill>
                <a:schemeClr val="bg1"/>
              </a:solidFill>
            </a:endParaRPr>
          </a:p>
        </p:txBody>
      </p:sp>
      <p:sp>
        <p:nvSpPr>
          <p:cNvPr id="5" name="正方形/長方形 4">
            <a:extLst>
              <a:ext uri="{FF2B5EF4-FFF2-40B4-BE49-F238E27FC236}">
                <a16:creationId xmlns:a16="http://schemas.microsoft.com/office/drawing/2014/main" id="{6CAEF37B-A7CD-C626-888C-BC9F4BB68653}"/>
              </a:ext>
            </a:extLst>
          </p:cNvPr>
          <p:cNvSpPr/>
          <p:nvPr/>
        </p:nvSpPr>
        <p:spPr>
          <a:xfrm>
            <a:off x="7313698" y="163812"/>
            <a:ext cx="2043463" cy="6494400"/>
          </a:xfrm>
          <a:prstGeom prst="rect">
            <a:avLst/>
          </a:prstGeom>
          <a:solidFill>
            <a:srgbClr val="F2F2F2">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6E6B950D-0A67-4FF1-AD1A-09B8AEE83170}"/>
              </a:ext>
            </a:extLst>
          </p:cNvPr>
          <p:cNvSpPr txBox="1"/>
          <p:nvPr/>
        </p:nvSpPr>
        <p:spPr>
          <a:xfrm>
            <a:off x="10109741" y="6004813"/>
            <a:ext cx="1338828" cy="369332"/>
          </a:xfrm>
          <a:prstGeom prst="rect">
            <a:avLst/>
          </a:prstGeom>
          <a:noFill/>
        </p:spPr>
        <p:txBody>
          <a:bodyPr wrap="none" rtlCol="0">
            <a:spAutoFit/>
          </a:bodyPr>
          <a:lstStyle/>
          <a:p>
            <a:pPr algn="ctr"/>
            <a:r>
              <a:rPr kumimoji="1" lang="ja-JP" altLang="en-US" b="1" dirty="0">
                <a:solidFill>
                  <a:schemeClr val="bg1"/>
                </a:solidFill>
              </a:rPr>
              <a:t>島本と　。</a:t>
            </a:r>
          </a:p>
        </p:txBody>
      </p:sp>
      <p:sp>
        <p:nvSpPr>
          <p:cNvPr id="2" name="スライド番号プレースホルダー 1">
            <a:extLst>
              <a:ext uri="{FF2B5EF4-FFF2-40B4-BE49-F238E27FC236}">
                <a16:creationId xmlns:a16="http://schemas.microsoft.com/office/drawing/2014/main" id="{F5E6EF1B-F2AE-4708-AC73-AAE4E5E7777F}"/>
              </a:ext>
            </a:extLst>
          </p:cNvPr>
          <p:cNvSpPr>
            <a:spLocks noGrp="1"/>
          </p:cNvSpPr>
          <p:nvPr>
            <p:ph type="sldNum" sz="quarter" idx="12"/>
          </p:nvPr>
        </p:nvSpPr>
        <p:spPr/>
        <p:txBody>
          <a:bodyPr/>
          <a:lstStyle/>
          <a:p>
            <a:fld id="{6C1277A2-907A-47BE-ACC3-E6A5EA10C689}" type="slidenum">
              <a:rPr kumimoji="1" lang="ja-JP" altLang="en-US" smtClean="0"/>
              <a:t>16</a:t>
            </a:fld>
            <a:endParaRPr kumimoji="1" lang="ja-JP" altLang="en-US"/>
          </a:p>
        </p:txBody>
      </p:sp>
    </p:spTree>
    <p:extLst>
      <p:ext uri="{BB962C8B-B14F-4D97-AF65-F5344CB8AC3E}">
        <p14:creationId xmlns:p14="http://schemas.microsoft.com/office/powerpoint/2010/main" val="2931195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0C80630B-714B-F605-1E32-B3A04E23F7C3}"/>
              </a:ext>
            </a:extLst>
          </p:cNvPr>
          <p:cNvSpPr txBox="1"/>
          <p:nvPr/>
        </p:nvSpPr>
        <p:spPr>
          <a:xfrm>
            <a:off x="330923" y="370992"/>
            <a:ext cx="2436200" cy="323165"/>
          </a:xfrm>
          <a:prstGeom prst="rect">
            <a:avLst/>
          </a:prstGeom>
          <a:noFill/>
        </p:spPr>
        <p:txBody>
          <a:bodyPr wrap="square" rtlCol="0">
            <a:spAutoFit/>
          </a:bodyPr>
          <a:lstStyle/>
          <a:p>
            <a:r>
              <a:rPr lang="en-US" altLang="ja-JP" sz="1500" dirty="0"/>
              <a:t>06</a:t>
            </a:r>
            <a:r>
              <a:rPr lang="ja-JP" altLang="en-US" sz="1500" dirty="0"/>
              <a:t> 今後の課題・展開</a:t>
            </a:r>
            <a:endParaRPr kumimoji="1" lang="ja-JP" altLang="en-US" sz="1500" dirty="0"/>
          </a:p>
        </p:txBody>
      </p:sp>
      <p:sp>
        <p:nvSpPr>
          <p:cNvPr id="13" name="正方形/長方形 12">
            <a:extLst>
              <a:ext uri="{FF2B5EF4-FFF2-40B4-BE49-F238E27FC236}">
                <a16:creationId xmlns:a16="http://schemas.microsoft.com/office/drawing/2014/main" id="{4ECB7399-237E-90F1-C4E8-9D6BDF1EF69E}"/>
              </a:ext>
            </a:extLst>
          </p:cNvPr>
          <p:cNvSpPr/>
          <p:nvPr/>
        </p:nvSpPr>
        <p:spPr>
          <a:xfrm>
            <a:off x="0" y="0"/>
            <a:ext cx="180000" cy="6858000"/>
          </a:xfrm>
          <a:prstGeom prst="rect">
            <a:avLst/>
          </a:prstGeom>
          <a:solidFill>
            <a:srgbClr val="EA90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EA9026"/>
              </a:solidFill>
            </a:endParaRPr>
          </a:p>
        </p:txBody>
      </p:sp>
      <p:cxnSp>
        <p:nvCxnSpPr>
          <p:cNvPr id="14" name="直線コネクタ 13">
            <a:extLst>
              <a:ext uri="{FF2B5EF4-FFF2-40B4-BE49-F238E27FC236}">
                <a16:creationId xmlns:a16="http://schemas.microsoft.com/office/drawing/2014/main" id="{16F8B33A-D3FC-BD4A-296E-75F9297F245F}"/>
              </a:ext>
            </a:extLst>
          </p:cNvPr>
          <p:cNvCxnSpPr>
            <a:cxnSpLocks/>
          </p:cNvCxnSpPr>
          <p:nvPr/>
        </p:nvCxnSpPr>
        <p:spPr>
          <a:xfrm>
            <a:off x="430324" y="698360"/>
            <a:ext cx="2336799"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33E517BE-A370-54EC-91CA-7F654B342151}"/>
              </a:ext>
            </a:extLst>
          </p:cNvPr>
          <p:cNvSpPr txBox="1"/>
          <p:nvPr/>
        </p:nvSpPr>
        <p:spPr>
          <a:xfrm>
            <a:off x="821635" y="1076983"/>
            <a:ext cx="10522226" cy="584775"/>
          </a:xfrm>
          <a:prstGeom prst="rect">
            <a:avLst/>
          </a:prstGeom>
          <a:noFill/>
        </p:spPr>
        <p:txBody>
          <a:bodyPr wrap="square" rtlCol="0">
            <a:spAutoFit/>
          </a:bodyPr>
          <a:lstStyle/>
          <a:p>
            <a:r>
              <a:rPr lang="ja-JP" altLang="en-US" sz="3200" b="1" dirty="0">
                <a:solidFill>
                  <a:srgbClr val="EA9026"/>
                </a:solidFill>
              </a:rPr>
              <a:t>今後の課題・展開</a:t>
            </a:r>
            <a:endParaRPr lang="en-US" altLang="ja-JP" sz="3200" b="1" dirty="0">
              <a:solidFill>
                <a:srgbClr val="EA9026"/>
              </a:solidFill>
            </a:endParaRPr>
          </a:p>
        </p:txBody>
      </p:sp>
      <p:sp>
        <p:nvSpPr>
          <p:cNvPr id="3" name="テキスト ボックス 2">
            <a:extLst>
              <a:ext uri="{FF2B5EF4-FFF2-40B4-BE49-F238E27FC236}">
                <a16:creationId xmlns:a16="http://schemas.microsoft.com/office/drawing/2014/main" id="{4B33DDC8-098D-ADFC-5F87-82BF36BFF02F}"/>
              </a:ext>
            </a:extLst>
          </p:cNvPr>
          <p:cNvSpPr txBox="1"/>
          <p:nvPr/>
        </p:nvSpPr>
        <p:spPr>
          <a:xfrm>
            <a:off x="330923" y="6373068"/>
            <a:ext cx="7760458" cy="323165"/>
          </a:xfrm>
          <a:prstGeom prst="rect">
            <a:avLst/>
          </a:prstGeom>
          <a:noFill/>
        </p:spPr>
        <p:txBody>
          <a:bodyPr wrap="none" rtlCol="0">
            <a:spAutoFit/>
          </a:bodyPr>
          <a:lstStyle/>
          <a:p>
            <a:r>
              <a:rPr kumimoji="1" lang="en-US" altLang="ja-JP" sz="1500" dirty="0"/>
              <a:t> </a:t>
            </a:r>
            <a:r>
              <a:rPr kumimoji="1" lang="ja-JP" altLang="en-US" sz="1500" dirty="0"/>
              <a:t>目次 </a:t>
            </a:r>
            <a:r>
              <a:rPr kumimoji="1" lang="en-US" altLang="ja-JP" sz="1500" dirty="0"/>
              <a:t>| 01 </a:t>
            </a:r>
            <a:r>
              <a:rPr lang="ja-JP" altLang="en-US" sz="1500" dirty="0"/>
              <a:t>概要</a:t>
            </a:r>
            <a:r>
              <a:rPr kumimoji="1" lang="ja-JP" altLang="en-US" sz="1500" dirty="0"/>
              <a:t> </a:t>
            </a:r>
            <a:r>
              <a:rPr kumimoji="1" lang="en-US" altLang="ja-JP" sz="1500" dirty="0"/>
              <a:t>| 02 </a:t>
            </a:r>
            <a:r>
              <a:rPr kumimoji="1" lang="ja-JP" altLang="en-US" sz="1500" dirty="0"/>
              <a:t>対応体制 </a:t>
            </a:r>
            <a:r>
              <a:rPr kumimoji="1" lang="en-US" altLang="ja-JP" sz="1500" dirty="0"/>
              <a:t>| 03 </a:t>
            </a:r>
            <a:r>
              <a:rPr kumimoji="1" lang="ja-JP" altLang="en-US" sz="1500" dirty="0"/>
              <a:t>虐待の状況 </a:t>
            </a:r>
            <a:r>
              <a:rPr kumimoji="1" lang="en-US" altLang="ja-JP" sz="1500" dirty="0"/>
              <a:t>| 04 </a:t>
            </a:r>
            <a:r>
              <a:rPr kumimoji="1" lang="ja-JP" altLang="en-US" sz="1500" dirty="0"/>
              <a:t>傾向と分析 </a:t>
            </a:r>
            <a:r>
              <a:rPr kumimoji="1" lang="en-US" altLang="ja-JP" sz="1500" dirty="0"/>
              <a:t>| 05 </a:t>
            </a:r>
            <a:r>
              <a:rPr kumimoji="1" lang="ja-JP" altLang="en-US" sz="1500" dirty="0"/>
              <a:t>強み </a:t>
            </a:r>
            <a:r>
              <a:rPr kumimoji="1" lang="en-US" altLang="ja-JP" sz="1500" dirty="0"/>
              <a:t>|</a:t>
            </a:r>
            <a:r>
              <a:rPr kumimoji="1" lang="en-US" altLang="ja-JP" sz="1500" b="1" dirty="0">
                <a:solidFill>
                  <a:srgbClr val="7CC3E8"/>
                </a:solidFill>
              </a:rPr>
              <a:t> 06 </a:t>
            </a:r>
            <a:r>
              <a:rPr kumimoji="1" lang="ja-JP" altLang="en-US" sz="1500" b="1" dirty="0">
                <a:solidFill>
                  <a:srgbClr val="7CC3E8"/>
                </a:solidFill>
              </a:rPr>
              <a:t>課題・展開</a:t>
            </a:r>
          </a:p>
        </p:txBody>
      </p:sp>
      <p:sp>
        <p:nvSpPr>
          <p:cNvPr id="2" name="テキスト ボックス 1">
            <a:extLst>
              <a:ext uri="{FF2B5EF4-FFF2-40B4-BE49-F238E27FC236}">
                <a16:creationId xmlns:a16="http://schemas.microsoft.com/office/drawing/2014/main" id="{877D24F6-6415-DAEA-2B6C-FCE9C1C2FA3B}"/>
              </a:ext>
            </a:extLst>
          </p:cNvPr>
          <p:cNvSpPr txBox="1"/>
          <p:nvPr/>
        </p:nvSpPr>
        <p:spPr>
          <a:xfrm>
            <a:off x="681136" y="2040380"/>
            <a:ext cx="9955763" cy="3631763"/>
          </a:xfrm>
          <a:prstGeom prst="rect">
            <a:avLst/>
          </a:prstGeom>
          <a:noFill/>
        </p:spPr>
        <p:txBody>
          <a:bodyPr wrap="square" rtlCol="0">
            <a:spAutoFit/>
          </a:bodyPr>
          <a:lstStyle/>
          <a:p>
            <a:r>
              <a:rPr lang="ja-JP" altLang="en-US" sz="2400" b="1" dirty="0">
                <a:solidFill>
                  <a:srgbClr val="EA9026"/>
                </a:solidFill>
              </a:rPr>
              <a:t>・虐待のモリタニング・終結の判断</a:t>
            </a:r>
            <a:endParaRPr lang="en-US" altLang="ja-JP" sz="2400" b="1" dirty="0">
              <a:solidFill>
                <a:srgbClr val="EA9026"/>
              </a:solidFill>
            </a:endParaRPr>
          </a:p>
          <a:p>
            <a:r>
              <a:rPr lang="ja-JP" altLang="en-US" sz="2000" dirty="0"/>
              <a:t>　・虐待のモニタリング・終結の判断を適切に行っていく必要がある。</a:t>
            </a:r>
            <a:endParaRPr lang="en-US" altLang="ja-JP" sz="2000" dirty="0"/>
          </a:p>
          <a:p>
            <a:endParaRPr lang="en-US" altLang="ja-JP" sz="2000" dirty="0"/>
          </a:p>
          <a:p>
            <a:endParaRPr lang="en-US" altLang="ja-JP" sz="2000" dirty="0"/>
          </a:p>
          <a:p>
            <a:r>
              <a:rPr lang="ja-JP" altLang="en-US" sz="2400" b="1" dirty="0">
                <a:solidFill>
                  <a:srgbClr val="EA9026"/>
                </a:solidFill>
              </a:rPr>
              <a:t>・障害福祉サービス等事業所へ研修の実施</a:t>
            </a:r>
            <a:endParaRPr lang="en-US" altLang="ja-JP" sz="2400" b="1" dirty="0">
              <a:solidFill>
                <a:srgbClr val="EA9026"/>
              </a:solidFill>
            </a:endParaRPr>
          </a:p>
          <a:p>
            <a:r>
              <a:rPr lang="ja-JP" altLang="en-US" sz="2000" dirty="0"/>
              <a:t>　・令和７年３月に、施設従事者向け障害者虐待防止研修を開催。</a:t>
            </a:r>
            <a:endParaRPr lang="en-US" altLang="ja-JP" sz="2000" dirty="0"/>
          </a:p>
          <a:p>
            <a:endParaRPr lang="en-US" altLang="ja-JP" sz="2000" dirty="0"/>
          </a:p>
          <a:p>
            <a:endParaRPr lang="en-US" altLang="ja-JP" sz="2000" dirty="0"/>
          </a:p>
          <a:p>
            <a:r>
              <a:rPr lang="ja-JP" altLang="en-US" sz="2400" b="1" dirty="0">
                <a:solidFill>
                  <a:srgbClr val="EA9026"/>
                </a:solidFill>
              </a:rPr>
              <a:t>・ネットを活用した虐待通報の受付フォーム（検討中）</a:t>
            </a:r>
            <a:endParaRPr lang="en-US" altLang="ja-JP" sz="2400" b="1" dirty="0">
              <a:solidFill>
                <a:srgbClr val="EA9026"/>
              </a:solidFill>
            </a:endParaRPr>
          </a:p>
          <a:p>
            <a:r>
              <a:rPr lang="ja-JP" altLang="en-US" sz="2000" dirty="0"/>
              <a:t>　・虐待を通報しやすく、受付後に対応しやすくしていく。</a:t>
            </a:r>
            <a:endParaRPr lang="en-US" altLang="ja-JP" sz="2000" dirty="0"/>
          </a:p>
          <a:p>
            <a:endParaRPr kumimoji="1" lang="ja-JP" altLang="en-US" dirty="0"/>
          </a:p>
        </p:txBody>
      </p:sp>
      <p:sp>
        <p:nvSpPr>
          <p:cNvPr id="4" name="スライド番号プレースホルダー 3">
            <a:extLst>
              <a:ext uri="{FF2B5EF4-FFF2-40B4-BE49-F238E27FC236}">
                <a16:creationId xmlns:a16="http://schemas.microsoft.com/office/drawing/2014/main" id="{8C3056F7-72F5-440C-BCAB-3A57436BECF2}"/>
              </a:ext>
            </a:extLst>
          </p:cNvPr>
          <p:cNvSpPr>
            <a:spLocks noGrp="1"/>
          </p:cNvSpPr>
          <p:nvPr>
            <p:ph type="sldNum" sz="quarter" idx="12"/>
          </p:nvPr>
        </p:nvSpPr>
        <p:spPr/>
        <p:txBody>
          <a:bodyPr/>
          <a:lstStyle/>
          <a:p>
            <a:fld id="{6C1277A2-907A-47BE-ACC3-E6A5EA10C689}" type="slidenum">
              <a:rPr kumimoji="1" lang="ja-JP" altLang="en-US" smtClean="0"/>
              <a:t>17</a:t>
            </a:fld>
            <a:endParaRPr kumimoji="1" lang="ja-JP" altLang="en-US"/>
          </a:p>
        </p:txBody>
      </p:sp>
    </p:spTree>
    <p:extLst>
      <p:ext uri="{BB962C8B-B14F-4D97-AF65-F5344CB8AC3E}">
        <p14:creationId xmlns:p14="http://schemas.microsoft.com/office/powerpoint/2010/main" val="2129461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71638E0-7A2E-B266-FCF1-3931C51322FF}"/>
              </a:ext>
            </a:extLst>
          </p:cNvPr>
          <p:cNvSpPr/>
          <p:nvPr/>
        </p:nvSpPr>
        <p:spPr>
          <a:xfrm>
            <a:off x="179400" y="167928"/>
            <a:ext cx="11833200" cy="6494400"/>
          </a:xfrm>
          <a:prstGeom prst="rect">
            <a:avLst/>
          </a:prstGeom>
          <a:solidFill>
            <a:srgbClr val="EA90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7925AB24-A473-7FF9-8E99-A7E472FE9617}"/>
              </a:ext>
            </a:extLst>
          </p:cNvPr>
          <p:cNvSpPr txBox="1"/>
          <p:nvPr/>
        </p:nvSpPr>
        <p:spPr>
          <a:xfrm>
            <a:off x="3162515" y="3070516"/>
            <a:ext cx="6340197" cy="584775"/>
          </a:xfrm>
          <a:prstGeom prst="rect">
            <a:avLst/>
          </a:prstGeom>
          <a:noFill/>
        </p:spPr>
        <p:txBody>
          <a:bodyPr wrap="none" rtlCol="0">
            <a:spAutoFit/>
          </a:bodyPr>
          <a:lstStyle/>
          <a:p>
            <a:pPr algn="ctr"/>
            <a:r>
              <a:rPr kumimoji="1" lang="ja-JP" altLang="en-US" sz="3200" b="1" dirty="0">
                <a:solidFill>
                  <a:schemeClr val="bg1"/>
                </a:solidFill>
              </a:rPr>
              <a:t>ご清聴ありがとうございました。</a:t>
            </a:r>
            <a:endParaRPr kumimoji="1" lang="ja-JP" altLang="en-US" sz="1400" b="1" dirty="0">
              <a:solidFill>
                <a:schemeClr val="bg1"/>
              </a:solidFill>
            </a:endParaRPr>
          </a:p>
        </p:txBody>
      </p:sp>
      <p:sp>
        <p:nvSpPr>
          <p:cNvPr id="2" name="テキスト ボックス 1">
            <a:extLst>
              <a:ext uri="{FF2B5EF4-FFF2-40B4-BE49-F238E27FC236}">
                <a16:creationId xmlns:a16="http://schemas.microsoft.com/office/drawing/2014/main" id="{B99EF5DF-EE40-1E63-08DD-1F76D9F4D9CB}"/>
              </a:ext>
            </a:extLst>
          </p:cNvPr>
          <p:cNvSpPr txBox="1"/>
          <p:nvPr/>
        </p:nvSpPr>
        <p:spPr>
          <a:xfrm>
            <a:off x="10109741" y="6004813"/>
            <a:ext cx="1338828" cy="369332"/>
          </a:xfrm>
          <a:prstGeom prst="rect">
            <a:avLst/>
          </a:prstGeom>
          <a:noFill/>
        </p:spPr>
        <p:txBody>
          <a:bodyPr wrap="none" rtlCol="0">
            <a:spAutoFit/>
          </a:bodyPr>
          <a:lstStyle/>
          <a:p>
            <a:pPr algn="ctr"/>
            <a:r>
              <a:rPr kumimoji="1" lang="ja-JP" altLang="en-US" b="1" dirty="0">
                <a:solidFill>
                  <a:schemeClr val="bg1"/>
                </a:solidFill>
              </a:rPr>
              <a:t>島本と　。</a:t>
            </a:r>
          </a:p>
        </p:txBody>
      </p:sp>
      <p:sp>
        <p:nvSpPr>
          <p:cNvPr id="5" name="スライド番号プレースホルダー 4">
            <a:extLst>
              <a:ext uri="{FF2B5EF4-FFF2-40B4-BE49-F238E27FC236}">
                <a16:creationId xmlns:a16="http://schemas.microsoft.com/office/drawing/2014/main" id="{1873D46E-727A-4E46-8750-F50D070CA3D5}"/>
              </a:ext>
            </a:extLst>
          </p:cNvPr>
          <p:cNvSpPr>
            <a:spLocks noGrp="1"/>
          </p:cNvSpPr>
          <p:nvPr>
            <p:ph type="sldNum" sz="quarter" idx="12"/>
          </p:nvPr>
        </p:nvSpPr>
        <p:spPr/>
        <p:txBody>
          <a:bodyPr/>
          <a:lstStyle/>
          <a:p>
            <a:fld id="{6C1277A2-907A-47BE-ACC3-E6A5EA10C689}" type="slidenum">
              <a:rPr kumimoji="1" lang="ja-JP" altLang="en-US" smtClean="0"/>
              <a:t>18</a:t>
            </a:fld>
            <a:endParaRPr kumimoji="1" lang="ja-JP" altLang="en-US"/>
          </a:p>
        </p:txBody>
      </p:sp>
    </p:spTree>
    <p:extLst>
      <p:ext uri="{BB962C8B-B14F-4D97-AF65-F5344CB8AC3E}">
        <p14:creationId xmlns:p14="http://schemas.microsoft.com/office/powerpoint/2010/main" val="1621734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84FB19F0-F709-792C-4D82-CD6D773FCA99}"/>
              </a:ext>
            </a:extLst>
          </p:cNvPr>
          <p:cNvSpPr txBox="1"/>
          <p:nvPr/>
        </p:nvSpPr>
        <p:spPr>
          <a:xfrm>
            <a:off x="1184892" y="981839"/>
            <a:ext cx="9836347" cy="584775"/>
          </a:xfrm>
          <a:prstGeom prst="rect">
            <a:avLst/>
          </a:prstGeom>
          <a:noFill/>
        </p:spPr>
        <p:txBody>
          <a:bodyPr wrap="none" rtlCol="0">
            <a:spAutoFit/>
          </a:bodyPr>
          <a:lstStyle/>
          <a:p>
            <a:r>
              <a:rPr kumimoji="1" lang="en-US" altLang="ja-JP" sz="3200" dirty="0"/>
              <a:t>01 </a:t>
            </a:r>
            <a:r>
              <a:rPr kumimoji="1" lang="ja-JP" altLang="en-US" sz="3200" dirty="0"/>
              <a:t>島本町の概要　　　　　　　　　　　　　　　  </a:t>
            </a:r>
            <a:r>
              <a:rPr kumimoji="1" lang="en-US" altLang="ja-JP" sz="3200" dirty="0"/>
              <a:t>3</a:t>
            </a:r>
            <a:endParaRPr kumimoji="1" lang="ja-JP" altLang="en-US" sz="3200" dirty="0"/>
          </a:p>
        </p:txBody>
      </p:sp>
      <p:sp>
        <p:nvSpPr>
          <p:cNvPr id="6" name="テキスト ボックス 5">
            <a:extLst>
              <a:ext uri="{FF2B5EF4-FFF2-40B4-BE49-F238E27FC236}">
                <a16:creationId xmlns:a16="http://schemas.microsoft.com/office/drawing/2014/main" id="{76E3F6EA-F3C4-0A98-A7F6-9E105F1EA61F}"/>
              </a:ext>
            </a:extLst>
          </p:cNvPr>
          <p:cNvSpPr txBox="1"/>
          <p:nvPr/>
        </p:nvSpPr>
        <p:spPr>
          <a:xfrm>
            <a:off x="1184892" y="1900124"/>
            <a:ext cx="9836347" cy="584775"/>
          </a:xfrm>
          <a:prstGeom prst="rect">
            <a:avLst/>
          </a:prstGeom>
          <a:noFill/>
        </p:spPr>
        <p:txBody>
          <a:bodyPr wrap="none" rtlCol="0">
            <a:spAutoFit/>
          </a:bodyPr>
          <a:lstStyle/>
          <a:p>
            <a:r>
              <a:rPr kumimoji="1" lang="en-US" altLang="ja-JP" sz="3200" dirty="0"/>
              <a:t>02 </a:t>
            </a:r>
            <a:r>
              <a:rPr lang="ja-JP" altLang="en-US" sz="3200" dirty="0"/>
              <a:t>町の対応体制</a:t>
            </a:r>
            <a:r>
              <a:rPr kumimoji="1" lang="ja-JP" altLang="en-US" sz="3200" dirty="0"/>
              <a:t>　　　　　　　　　　　　　　　  </a:t>
            </a:r>
            <a:r>
              <a:rPr kumimoji="1" lang="en-US" altLang="ja-JP" sz="3200" dirty="0"/>
              <a:t>5</a:t>
            </a:r>
            <a:endParaRPr kumimoji="1" lang="ja-JP" altLang="en-US" sz="3200" dirty="0"/>
          </a:p>
        </p:txBody>
      </p:sp>
      <p:sp>
        <p:nvSpPr>
          <p:cNvPr id="7" name="正方形/長方形 6">
            <a:extLst>
              <a:ext uri="{FF2B5EF4-FFF2-40B4-BE49-F238E27FC236}">
                <a16:creationId xmlns:a16="http://schemas.microsoft.com/office/drawing/2014/main" id="{0C543268-1146-620D-BEBE-F8F5A3A4018E}"/>
              </a:ext>
            </a:extLst>
          </p:cNvPr>
          <p:cNvSpPr/>
          <p:nvPr/>
        </p:nvSpPr>
        <p:spPr>
          <a:xfrm>
            <a:off x="0" y="0"/>
            <a:ext cx="180000" cy="6858000"/>
          </a:xfrm>
          <a:prstGeom prst="rect">
            <a:avLst/>
          </a:prstGeom>
          <a:solidFill>
            <a:srgbClr val="EA90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C3883707-7A29-F12A-FC54-4A5E7726AD5A}"/>
              </a:ext>
            </a:extLst>
          </p:cNvPr>
          <p:cNvSpPr txBox="1"/>
          <p:nvPr/>
        </p:nvSpPr>
        <p:spPr>
          <a:xfrm>
            <a:off x="1184892" y="2769862"/>
            <a:ext cx="10632678" cy="584775"/>
          </a:xfrm>
          <a:prstGeom prst="rect">
            <a:avLst/>
          </a:prstGeom>
          <a:noFill/>
        </p:spPr>
        <p:txBody>
          <a:bodyPr wrap="square" rtlCol="0">
            <a:spAutoFit/>
          </a:bodyPr>
          <a:lstStyle/>
          <a:p>
            <a:r>
              <a:rPr kumimoji="1" lang="en-US" altLang="ja-JP" sz="3200" dirty="0"/>
              <a:t>03 </a:t>
            </a:r>
            <a:r>
              <a:rPr lang="ja-JP" altLang="en-US" sz="3200" dirty="0"/>
              <a:t>障害者虐待の状況</a:t>
            </a:r>
            <a:r>
              <a:rPr kumimoji="1" lang="ja-JP" altLang="en-US" sz="3200" dirty="0"/>
              <a:t>　　　　　　　　　　　　　  </a:t>
            </a:r>
            <a:r>
              <a:rPr kumimoji="1" lang="en-US" altLang="ja-JP" sz="3200" dirty="0"/>
              <a:t>8</a:t>
            </a:r>
            <a:endParaRPr lang="en-US" altLang="ja-JP" sz="3200" dirty="0"/>
          </a:p>
        </p:txBody>
      </p:sp>
      <p:sp>
        <p:nvSpPr>
          <p:cNvPr id="17" name="テキスト ボックス 16">
            <a:extLst>
              <a:ext uri="{FF2B5EF4-FFF2-40B4-BE49-F238E27FC236}">
                <a16:creationId xmlns:a16="http://schemas.microsoft.com/office/drawing/2014/main" id="{97D1BBC5-FFE6-8856-80B7-F5F0013427B4}"/>
              </a:ext>
            </a:extLst>
          </p:cNvPr>
          <p:cNvSpPr txBox="1"/>
          <p:nvPr/>
        </p:nvSpPr>
        <p:spPr>
          <a:xfrm>
            <a:off x="330923" y="6378610"/>
            <a:ext cx="7760458" cy="323165"/>
          </a:xfrm>
          <a:prstGeom prst="rect">
            <a:avLst/>
          </a:prstGeom>
          <a:noFill/>
        </p:spPr>
        <p:txBody>
          <a:bodyPr wrap="none" rtlCol="0">
            <a:spAutoFit/>
          </a:bodyPr>
          <a:lstStyle/>
          <a:p>
            <a:r>
              <a:rPr kumimoji="1" lang="en-US" altLang="ja-JP" sz="1500" dirty="0"/>
              <a:t> </a:t>
            </a:r>
            <a:r>
              <a:rPr kumimoji="1" lang="ja-JP" altLang="en-US" sz="1500" b="1" dirty="0">
                <a:solidFill>
                  <a:srgbClr val="7CC3E8"/>
                </a:solidFill>
              </a:rPr>
              <a:t>目次</a:t>
            </a:r>
            <a:r>
              <a:rPr kumimoji="1" lang="ja-JP" altLang="en-US" sz="1500" dirty="0"/>
              <a:t> </a:t>
            </a:r>
            <a:r>
              <a:rPr kumimoji="1" lang="en-US" altLang="ja-JP" sz="1500" dirty="0"/>
              <a:t>| 01 </a:t>
            </a:r>
            <a:r>
              <a:rPr lang="ja-JP" altLang="en-US" sz="1500" dirty="0"/>
              <a:t>概要</a:t>
            </a:r>
            <a:r>
              <a:rPr kumimoji="1" lang="ja-JP" altLang="en-US" sz="1500" dirty="0"/>
              <a:t> </a:t>
            </a:r>
            <a:r>
              <a:rPr kumimoji="1" lang="en-US" altLang="ja-JP" sz="1500" dirty="0"/>
              <a:t>| 02 </a:t>
            </a:r>
            <a:r>
              <a:rPr kumimoji="1" lang="ja-JP" altLang="en-US" sz="1500" dirty="0"/>
              <a:t>対応体制 </a:t>
            </a:r>
            <a:r>
              <a:rPr kumimoji="1" lang="en-US" altLang="ja-JP" sz="1500" dirty="0"/>
              <a:t>| 03 </a:t>
            </a:r>
            <a:r>
              <a:rPr kumimoji="1" lang="ja-JP" altLang="en-US" sz="1500" dirty="0"/>
              <a:t>虐待の状況 </a:t>
            </a:r>
            <a:r>
              <a:rPr kumimoji="1" lang="en-US" altLang="ja-JP" sz="1500" dirty="0"/>
              <a:t>| 04 </a:t>
            </a:r>
            <a:r>
              <a:rPr kumimoji="1" lang="ja-JP" altLang="en-US" sz="1500" dirty="0"/>
              <a:t>傾向と分析 </a:t>
            </a:r>
            <a:r>
              <a:rPr kumimoji="1" lang="en-US" altLang="ja-JP" sz="1500" dirty="0"/>
              <a:t>| 05 </a:t>
            </a:r>
            <a:r>
              <a:rPr kumimoji="1" lang="ja-JP" altLang="en-US" sz="1500" dirty="0"/>
              <a:t>強み </a:t>
            </a:r>
            <a:r>
              <a:rPr kumimoji="1" lang="en-US" altLang="ja-JP" sz="1500" dirty="0"/>
              <a:t>| 06 </a:t>
            </a:r>
            <a:r>
              <a:rPr kumimoji="1" lang="ja-JP" altLang="en-US" sz="1500" dirty="0"/>
              <a:t>課題・展開</a:t>
            </a:r>
          </a:p>
        </p:txBody>
      </p:sp>
      <p:sp>
        <p:nvSpPr>
          <p:cNvPr id="18" name="テキスト ボックス 17">
            <a:extLst>
              <a:ext uri="{FF2B5EF4-FFF2-40B4-BE49-F238E27FC236}">
                <a16:creationId xmlns:a16="http://schemas.microsoft.com/office/drawing/2014/main" id="{0C37894D-E422-253B-3D79-0AC3FB348586}"/>
              </a:ext>
            </a:extLst>
          </p:cNvPr>
          <p:cNvSpPr txBox="1"/>
          <p:nvPr/>
        </p:nvSpPr>
        <p:spPr>
          <a:xfrm>
            <a:off x="330923" y="370992"/>
            <a:ext cx="2436200" cy="323165"/>
          </a:xfrm>
          <a:prstGeom prst="rect">
            <a:avLst/>
          </a:prstGeom>
          <a:noFill/>
        </p:spPr>
        <p:txBody>
          <a:bodyPr wrap="square" rtlCol="0">
            <a:spAutoFit/>
          </a:bodyPr>
          <a:lstStyle/>
          <a:p>
            <a:r>
              <a:rPr lang="ja-JP" altLang="en-US" sz="1500" dirty="0"/>
              <a:t>目次</a:t>
            </a:r>
            <a:endParaRPr kumimoji="1" lang="ja-JP" altLang="en-US" sz="1500" dirty="0"/>
          </a:p>
        </p:txBody>
      </p:sp>
      <p:cxnSp>
        <p:nvCxnSpPr>
          <p:cNvPr id="19" name="直線コネクタ 18">
            <a:extLst>
              <a:ext uri="{FF2B5EF4-FFF2-40B4-BE49-F238E27FC236}">
                <a16:creationId xmlns:a16="http://schemas.microsoft.com/office/drawing/2014/main" id="{B713A8C1-CBE8-E8C6-5327-537D61D72EB5}"/>
              </a:ext>
            </a:extLst>
          </p:cNvPr>
          <p:cNvCxnSpPr>
            <a:cxnSpLocks/>
          </p:cNvCxnSpPr>
          <p:nvPr/>
        </p:nvCxnSpPr>
        <p:spPr>
          <a:xfrm>
            <a:off x="430324" y="698360"/>
            <a:ext cx="2336799"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F846087D-53F7-A3C0-8853-8BDA651ABE8A}"/>
              </a:ext>
            </a:extLst>
          </p:cNvPr>
          <p:cNvSpPr txBox="1"/>
          <p:nvPr/>
        </p:nvSpPr>
        <p:spPr>
          <a:xfrm>
            <a:off x="1184892" y="3736694"/>
            <a:ext cx="10632678" cy="584775"/>
          </a:xfrm>
          <a:prstGeom prst="rect">
            <a:avLst/>
          </a:prstGeom>
          <a:noFill/>
        </p:spPr>
        <p:txBody>
          <a:bodyPr wrap="square" rtlCol="0">
            <a:spAutoFit/>
          </a:bodyPr>
          <a:lstStyle/>
          <a:p>
            <a:r>
              <a:rPr kumimoji="1" lang="en-US" altLang="ja-JP" sz="3200" dirty="0"/>
              <a:t>04 </a:t>
            </a:r>
            <a:r>
              <a:rPr kumimoji="1" lang="ja-JP" altLang="en-US" sz="3200" dirty="0"/>
              <a:t>近年の傾向と分析　　　　　　　　　　　　　</a:t>
            </a:r>
            <a:r>
              <a:rPr lang="en-US" altLang="ja-JP" sz="3200" dirty="0"/>
              <a:t>10</a:t>
            </a:r>
          </a:p>
        </p:txBody>
      </p:sp>
      <p:sp>
        <p:nvSpPr>
          <p:cNvPr id="16" name="テキスト ボックス 15">
            <a:extLst>
              <a:ext uri="{FF2B5EF4-FFF2-40B4-BE49-F238E27FC236}">
                <a16:creationId xmlns:a16="http://schemas.microsoft.com/office/drawing/2014/main" id="{EA32C933-1B50-6B3B-E2E5-49584AC77C92}"/>
              </a:ext>
            </a:extLst>
          </p:cNvPr>
          <p:cNvSpPr txBox="1"/>
          <p:nvPr/>
        </p:nvSpPr>
        <p:spPr>
          <a:xfrm>
            <a:off x="1184892" y="4654979"/>
            <a:ext cx="10632678" cy="584775"/>
          </a:xfrm>
          <a:prstGeom prst="rect">
            <a:avLst/>
          </a:prstGeom>
          <a:noFill/>
        </p:spPr>
        <p:txBody>
          <a:bodyPr wrap="square" rtlCol="0">
            <a:spAutoFit/>
          </a:bodyPr>
          <a:lstStyle/>
          <a:p>
            <a:r>
              <a:rPr kumimoji="1" lang="en-US" altLang="ja-JP" sz="3200" dirty="0"/>
              <a:t>05 </a:t>
            </a:r>
            <a:r>
              <a:rPr kumimoji="1" lang="ja-JP" altLang="en-US" sz="3200" dirty="0"/>
              <a:t>島本町の強み　　</a:t>
            </a:r>
            <a:r>
              <a:rPr lang="ja-JP" altLang="en-US" sz="3200" dirty="0"/>
              <a:t>　</a:t>
            </a:r>
            <a:r>
              <a:rPr kumimoji="1" lang="ja-JP" altLang="en-US" sz="3200" dirty="0"/>
              <a:t>　　　　　　　　　　　　</a:t>
            </a:r>
            <a:r>
              <a:rPr lang="en-US" altLang="ja-JP" sz="3200" dirty="0"/>
              <a:t>14</a:t>
            </a:r>
          </a:p>
        </p:txBody>
      </p:sp>
      <p:sp>
        <p:nvSpPr>
          <p:cNvPr id="20" name="テキスト ボックス 19">
            <a:extLst>
              <a:ext uri="{FF2B5EF4-FFF2-40B4-BE49-F238E27FC236}">
                <a16:creationId xmlns:a16="http://schemas.microsoft.com/office/drawing/2014/main" id="{1E7AF2CD-3964-7A43-E2B9-F5166017BE39}"/>
              </a:ext>
            </a:extLst>
          </p:cNvPr>
          <p:cNvSpPr txBox="1"/>
          <p:nvPr/>
        </p:nvSpPr>
        <p:spPr>
          <a:xfrm>
            <a:off x="1184892" y="5573263"/>
            <a:ext cx="10632678" cy="584775"/>
          </a:xfrm>
          <a:prstGeom prst="rect">
            <a:avLst/>
          </a:prstGeom>
          <a:noFill/>
        </p:spPr>
        <p:txBody>
          <a:bodyPr wrap="square" rtlCol="0">
            <a:spAutoFit/>
          </a:bodyPr>
          <a:lstStyle/>
          <a:p>
            <a:r>
              <a:rPr kumimoji="1" lang="en-US" altLang="ja-JP" sz="3200" dirty="0"/>
              <a:t>06 </a:t>
            </a:r>
            <a:r>
              <a:rPr lang="ja-JP" altLang="en-US" sz="3200" dirty="0"/>
              <a:t>今後の課題・展開　　</a:t>
            </a:r>
            <a:r>
              <a:rPr kumimoji="1" lang="ja-JP" altLang="en-US" sz="3200" dirty="0"/>
              <a:t>　　　　　　　　　　　</a:t>
            </a:r>
            <a:r>
              <a:rPr kumimoji="1" lang="en-US" altLang="ja-JP" sz="3200" dirty="0"/>
              <a:t>16</a:t>
            </a:r>
            <a:endParaRPr lang="en-US" altLang="ja-JP" sz="3200" dirty="0"/>
          </a:p>
        </p:txBody>
      </p:sp>
      <p:sp>
        <p:nvSpPr>
          <p:cNvPr id="3" name="スライド番号プレースホルダー 2">
            <a:extLst>
              <a:ext uri="{FF2B5EF4-FFF2-40B4-BE49-F238E27FC236}">
                <a16:creationId xmlns:a16="http://schemas.microsoft.com/office/drawing/2014/main" id="{33CDB4BD-DB9E-4E5E-9A10-1D375547022D}"/>
              </a:ext>
            </a:extLst>
          </p:cNvPr>
          <p:cNvSpPr>
            <a:spLocks noGrp="1"/>
          </p:cNvSpPr>
          <p:nvPr>
            <p:ph type="sldNum" sz="quarter" idx="12"/>
          </p:nvPr>
        </p:nvSpPr>
        <p:spPr/>
        <p:txBody>
          <a:bodyPr/>
          <a:lstStyle/>
          <a:p>
            <a:fld id="{6C1277A2-907A-47BE-ACC3-E6A5EA10C689}" type="slidenum">
              <a:rPr kumimoji="1" lang="ja-JP" altLang="en-US" smtClean="0"/>
              <a:t>2</a:t>
            </a:fld>
            <a:endParaRPr kumimoji="1" lang="ja-JP" altLang="en-US"/>
          </a:p>
        </p:txBody>
      </p:sp>
    </p:spTree>
    <p:extLst>
      <p:ext uri="{BB962C8B-B14F-4D97-AF65-F5344CB8AC3E}">
        <p14:creationId xmlns:p14="http://schemas.microsoft.com/office/powerpoint/2010/main" val="2839064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71638E0-7A2E-B266-FCF1-3931C51322FF}"/>
              </a:ext>
            </a:extLst>
          </p:cNvPr>
          <p:cNvSpPr/>
          <p:nvPr/>
        </p:nvSpPr>
        <p:spPr>
          <a:xfrm>
            <a:off x="179400" y="177259"/>
            <a:ext cx="11833200" cy="6494400"/>
          </a:xfrm>
          <a:prstGeom prst="rect">
            <a:avLst/>
          </a:prstGeom>
          <a:solidFill>
            <a:srgbClr val="EA90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73DFB68D-F05F-847E-46A3-53033C6719F6}"/>
              </a:ext>
            </a:extLst>
          </p:cNvPr>
          <p:cNvSpPr txBox="1"/>
          <p:nvPr/>
        </p:nvSpPr>
        <p:spPr>
          <a:xfrm>
            <a:off x="10109741" y="6004813"/>
            <a:ext cx="1338828" cy="369332"/>
          </a:xfrm>
          <a:prstGeom prst="rect">
            <a:avLst/>
          </a:prstGeom>
          <a:noFill/>
        </p:spPr>
        <p:txBody>
          <a:bodyPr wrap="none" rtlCol="0">
            <a:spAutoFit/>
          </a:bodyPr>
          <a:lstStyle/>
          <a:p>
            <a:pPr algn="ctr"/>
            <a:r>
              <a:rPr kumimoji="1" lang="ja-JP" altLang="en-US" b="1" dirty="0">
                <a:solidFill>
                  <a:schemeClr val="bg1"/>
                </a:solidFill>
              </a:rPr>
              <a:t>島本と　。</a:t>
            </a:r>
          </a:p>
        </p:txBody>
      </p:sp>
      <p:sp>
        <p:nvSpPr>
          <p:cNvPr id="3" name="テキスト ボックス 2">
            <a:extLst>
              <a:ext uri="{FF2B5EF4-FFF2-40B4-BE49-F238E27FC236}">
                <a16:creationId xmlns:a16="http://schemas.microsoft.com/office/drawing/2014/main" id="{7925AB24-A473-7FF9-8E99-A7E472FE9617}"/>
              </a:ext>
            </a:extLst>
          </p:cNvPr>
          <p:cNvSpPr txBox="1"/>
          <p:nvPr/>
        </p:nvSpPr>
        <p:spPr>
          <a:xfrm>
            <a:off x="651257" y="1549456"/>
            <a:ext cx="4201791" cy="707886"/>
          </a:xfrm>
          <a:prstGeom prst="rect">
            <a:avLst/>
          </a:prstGeom>
          <a:noFill/>
        </p:spPr>
        <p:txBody>
          <a:bodyPr wrap="none" rtlCol="0">
            <a:spAutoFit/>
          </a:bodyPr>
          <a:lstStyle/>
          <a:p>
            <a:pPr algn="ctr"/>
            <a:r>
              <a:rPr kumimoji="1" lang="en-US" altLang="ja-JP" sz="4000" b="1" dirty="0">
                <a:solidFill>
                  <a:schemeClr val="bg1"/>
                </a:solidFill>
              </a:rPr>
              <a:t>01|</a:t>
            </a:r>
            <a:r>
              <a:rPr lang="ja-JP" altLang="en-US" sz="4000" b="1" dirty="0">
                <a:solidFill>
                  <a:schemeClr val="bg1"/>
                </a:solidFill>
              </a:rPr>
              <a:t> 島本町の概要</a:t>
            </a:r>
            <a:endParaRPr kumimoji="1" lang="ja-JP" altLang="en-US" b="1" dirty="0">
              <a:solidFill>
                <a:schemeClr val="bg1"/>
              </a:solidFill>
            </a:endParaRPr>
          </a:p>
        </p:txBody>
      </p:sp>
      <p:sp>
        <p:nvSpPr>
          <p:cNvPr id="5" name="正方形/長方形 4">
            <a:extLst>
              <a:ext uri="{FF2B5EF4-FFF2-40B4-BE49-F238E27FC236}">
                <a16:creationId xmlns:a16="http://schemas.microsoft.com/office/drawing/2014/main" id="{29F8377A-DEC7-393F-EC9C-1871934EEB5B}"/>
              </a:ext>
            </a:extLst>
          </p:cNvPr>
          <p:cNvSpPr/>
          <p:nvPr/>
        </p:nvSpPr>
        <p:spPr>
          <a:xfrm>
            <a:off x="7313698" y="163812"/>
            <a:ext cx="2043463" cy="6494400"/>
          </a:xfrm>
          <a:prstGeom prst="rect">
            <a:avLst/>
          </a:prstGeom>
          <a:solidFill>
            <a:srgbClr val="F2F2F2">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a:extLst>
              <a:ext uri="{FF2B5EF4-FFF2-40B4-BE49-F238E27FC236}">
                <a16:creationId xmlns:a16="http://schemas.microsoft.com/office/drawing/2014/main" id="{925CE67F-50A5-49EB-A0E6-A1BA3234B31E}"/>
              </a:ext>
            </a:extLst>
          </p:cNvPr>
          <p:cNvSpPr>
            <a:spLocks noGrp="1"/>
          </p:cNvSpPr>
          <p:nvPr>
            <p:ph type="sldNum" sz="quarter" idx="12"/>
          </p:nvPr>
        </p:nvSpPr>
        <p:spPr/>
        <p:txBody>
          <a:bodyPr/>
          <a:lstStyle/>
          <a:p>
            <a:fld id="{6C1277A2-907A-47BE-ACC3-E6A5EA10C689}" type="slidenum">
              <a:rPr kumimoji="1" lang="ja-JP" altLang="en-US" smtClean="0"/>
              <a:t>3</a:t>
            </a:fld>
            <a:endParaRPr kumimoji="1" lang="ja-JP" altLang="en-US"/>
          </a:p>
        </p:txBody>
      </p:sp>
    </p:spTree>
    <p:extLst>
      <p:ext uri="{BB962C8B-B14F-4D97-AF65-F5344CB8AC3E}">
        <p14:creationId xmlns:p14="http://schemas.microsoft.com/office/powerpoint/2010/main" val="1930681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0547D8DB-23A4-A201-E543-2B95FB9CA686}"/>
              </a:ext>
            </a:extLst>
          </p:cNvPr>
          <p:cNvSpPr txBox="1"/>
          <p:nvPr/>
        </p:nvSpPr>
        <p:spPr>
          <a:xfrm>
            <a:off x="847188" y="1133854"/>
            <a:ext cx="9550400" cy="584775"/>
          </a:xfrm>
          <a:prstGeom prst="rect">
            <a:avLst/>
          </a:prstGeom>
          <a:noFill/>
        </p:spPr>
        <p:txBody>
          <a:bodyPr wrap="square" rtlCol="0">
            <a:spAutoFit/>
          </a:bodyPr>
          <a:lstStyle/>
          <a:p>
            <a:r>
              <a:rPr lang="ja-JP" altLang="en-US" sz="3200" b="1" dirty="0">
                <a:solidFill>
                  <a:srgbClr val="EA9026"/>
                </a:solidFill>
              </a:rPr>
              <a:t>島本町の概要</a:t>
            </a:r>
            <a:endParaRPr kumimoji="1" lang="ja-JP" altLang="en-US" sz="3200" b="1" dirty="0">
              <a:solidFill>
                <a:srgbClr val="EA9026"/>
              </a:solidFill>
            </a:endParaRPr>
          </a:p>
        </p:txBody>
      </p:sp>
      <p:sp>
        <p:nvSpPr>
          <p:cNvPr id="6" name="テキスト ボックス 5">
            <a:extLst>
              <a:ext uri="{FF2B5EF4-FFF2-40B4-BE49-F238E27FC236}">
                <a16:creationId xmlns:a16="http://schemas.microsoft.com/office/drawing/2014/main" id="{A8AEB746-350B-E2FB-FC30-8144F7F5D7EC}"/>
              </a:ext>
            </a:extLst>
          </p:cNvPr>
          <p:cNvSpPr txBox="1"/>
          <p:nvPr/>
        </p:nvSpPr>
        <p:spPr>
          <a:xfrm>
            <a:off x="847189" y="1684800"/>
            <a:ext cx="6197424" cy="4154984"/>
          </a:xfrm>
          <a:prstGeom prst="rect">
            <a:avLst/>
          </a:prstGeom>
          <a:noFill/>
        </p:spPr>
        <p:txBody>
          <a:bodyPr wrap="square" rtlCol="0">
            <a:spAutoFit/>
          </a:bodyPr>
          <a:lstStyle/>
          <a:p>
            <a:pPr marL="0" indent="0">
              <a:buNone/>
            </a:pPr>
            <a:r>
              <a:rPr lang="ja-JP" altLang="en-US" sz="1600" dirty="0">
                <a:solidFill>
                  <a:schemeClr val="tx1">
                    <a:lumMod val="65000"/>
                    <a:lumOff val="35000"/>
                  </a:schemeClr>
                </a:solidFill>
                <a:latin typeface="游ゴシック Medium" panose="020B0500000000000000" pitchFamily="50" charset="-128"/>
                <a:ea typeface="游ゴシック Medium" panose="020B0500000000000000" pitchFamily="50" charset="-128"/>
              </a:rPr>
              <a:t>（１）人口</a:t>
            </a:r>
            <a:endParaRPr lang="en-US" altLang="ja-JP" sz="1600" dirty="0">
              <a:solidFill>
                <a:schemeClr val="tx1">
                  <a:lumMod val="65000"/>
                  <a:lumOff val="3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1600" dirty="0">
                <a:solidFill>
                  <a:schemeClr val="tx1">
                    <a:lumMod val="65000"/>
                    <a:lumOff val="35000"/>
                  </a:schemeClr>
                </a:solidFill>
                <a:latin typeface="游ゴシック Medium" panose="020B0500000000000000" pitchFamily="50" charset="-128"/>
                <a:ea typeface="游ゴシック Medium" panose="020B0500000000000000" pitchFamily="50" charset="-128"/>
              </a:rPr>
              <a:t>・人口 約</a:t>
            </a:r>
            <a:r>
              <a:rPr lang="en-US" altLang="ja-JP" sz="1600" dirty="0">
                <a:solidFill>
                  <a:schemeClr val="tx1">
                    <a:lumMod val="65000"/>
                    <a:lumOff val="35000"/>
                  </a:schemeClr>
                </a:solidFill>
                <a:latin typeface="游ゴシック Medium" panose="020B0500000000000000" pitchFamily="50" charset="-128"/>
                <a:ea typeface="游ゴシック Medium" panose="020B0500000000000000" pitchFamily="50" charset="-128"/>
              </a:rPr>
              <a:t>32,000</a:t>
            </a:r>
            <a:r>
              <a:rPr lang="ja-JP" altLang="en-US" sz="1600" dirty="0">
                <a:solidFill>
                  <a:schemeClr val="tx1">
                    <a:lumMod val="65000"/>
                    <a:lumOff val="35000"/>
                  </a:schemeClr>
                </a:solidFill>
                <a:latin typeface="游ゴシック Medium" panose="020B0500000000000000" pitchFamily="50" charset="-128"/>
                <a:ea typeface="游ゴシック Medium" panose="020B0500000000000000" pitchFamily="50" charset="-128"/>
              </a:rPr>
              <a:t>人</a:t>
            </a:r>
          </a:p>
          <a:p>
            <a:pPr marL="0" indent="0">
              <a:buNone/>
            </a:pPr>
            <a:r>
              <a:rPr lang="ja-JP" altLang="en-US" sz="1600" dirty="0">
                <a:solidFill>
                  <a:schemeClr val="tx1">
                    <a:lumMod val="65000"/>
                    <a:lumOff val="35000"/>
                  </a:schemeClr>
                </a:solidFill>
                <a:latin typeface="游ゴシック Medium" panose="020B0500000000000000" pitchFamily="50" charset="-128"/>
                <a:ea typeface="游ゴシック Medium" panose="020B0500000000000000" pitchFamily="50" charset="-128"/>
              </a:rPr>
              <a:t>・世帯数 約</a:t>
            </a:r>
            <a:r>
              <a:rPr lang="en-US" altLang="ja-JP" sz="1600" dirty="0">
                <a:solidFill>
                  <a:schemeClr val="tx1">
                    <a:lumMod val="65000"/>
                    <a:lumOff val="35000"/>
                  </a:schemeClr>
                </a:solidFill>
                <a:latin typeface="游ゴシック Medium" panose="020B0500000000000000" pitchFamily="50" charset="-128"/>
                <a:ea typeface="游ゴシック Medium" panose="020B0500000000000000" pitchFamily="50" charset="-128"/>
              </a:rPr>
              <a:t>14,000</a:t>
            </a:r>
            <a:r>
              <a:rPr lang="ja-JP" altLang="en-US" sz="1600" dirty="0">
                <a:solidFill>
                  <a:schemeClr val="tx1">
                    <a:lumMod val="65000"/>
                    <a:lumOff val="35000"/>
                  </a:schemeClr>
                </a:solidFill>
                <a:latin typeface="游ゴシック Medium" panose="020B0500000000000000" pitchFamily="50" charset="-128"/>
                <a:ea typeface="游ゴシック Medium" panose="020B0500000000000000" pitchFamily="50" charset="-128"/>
              </a:rPr>
              <a:t>世帯</a:t>
            </a:r>
            <a:endParaRPr lang="en-US" altLang="ja-JP" sz="1600" dirty="0">
              <a:solidFill>
                <a:schemeClr val="tx1">
                  <a:lumMod val="65000"/>
                  <a:lumOff val="35000"/>
                </a:schemeClr>
              </a:solidFill>
              <a:latin typeface="游ゴシック Medium" panose="020B0500000000000000" pitchFamily="50" charset="-128"/>
              <a:ea typeface="游ゴシック Medium" panose="020B0500000000000000" pitchFamily="50" charset="-128"/>
            </a:endParaRPr>
          </a:p>
          <a:p>
            <a:pPr marL="0" indent="0">
              <a:buNone/>
            </a:pPr>
            <a:endParaRPr lang="ja-JP" altLang="en-US" sz="1000" dirty="0">
              <a:solidFill>
                <a:schemeClr val="tx1">
                  <a:lumMod val="65000"/>
                  <a:lumOff val="3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1600" dirty="0">
                <a:solidFill>
                  <a:schemeClr val="tx1">
                    <a:lumMod val="65000"/>
                    <a:lumOff val="35000"/>
                  </a:schemeClr>
                </a:solidFill>
                <a:latin typeface="游ゴシック Medium" panose="020B0500000000000000" pitchFamily="50" charset="-128"/>
                <a:ea typeface="游ゴシック Medium" panose="020B0500000000000000" pitchFamily="50" charset="-128"/>
              </a:rPr>
              <a:t>（２）位置・地勢的特徴</a:t>
            </a:r>
          </a:p>
          <a:p>
            <a:pPr marL="0" indent="0">
              <a:buNone/>
            </a:pPr>
            <a:r>
              <a:rPr lang="ja-JP" altLang="en-US" sz="1600" dirty="0">
                <a:solidFill>
                  <a:schemeClr val="tx1">
                    <a:lumMod val="65000"/>
                    <a:lumOff val="35000"/>
                  </a:schemeClr>
                </a:solidFill>
                <a:latin typeface="游ゴシック Medium" panose="020B0500000000000000" pitchFamily="50" charset="-128"/>
                <a:ea typeface="游ゴシック Medium" panose="020B0500000000000000" pitchFamily="50" charset="-128"/>
              </a:rPr>
              <a:t>・面積</a:t>
            </a:r>
            <a:r>
              <a:rPr lang="en-US" altLang="ja-JP" sz="1600" dirty="0">
                <a:solidFill>
                  <a:schemeClr val="tx1">
                    <a:lumMod val="65000"/>
                    <a:lumOff val="35000"/>
                  </a:schemeClr>
                </a:solidFill>
                <a:latin typeface="游ゴシック Medium" panose="020B0500000000000000" pitchFamily="50" charset="-128"/>
                <a:ea typeface="游ゴシック Medium" panose="020B0500000000000000" pitchFamily="50" charset="-128"/>
              </a:rPr>
              <a:t>16.8k</a:t>
            </a:r>
            <a:r>
              <a:rPr lang="ja-JP" altLang="en-US" sz="1600" dirty="0">
                <a:solidFill>
                  <a:schemeClr val="tx1">
                    <a:lumMod val="65000"/>
                    <a:lumOff val="35000"/>
                  </a:schemeClr>
                </a:solidFill>
                <a:latin typeface="游ゴシック Medium" panose="020B0500000000000000" pitchFamily="50" charset="-128"/>
                <a:ea typeface="游ゴシック Medium" panose="020B0500000000000000" pitchFamily="50" charset="-128"/>
              </a:rPr>
              <a:t>㎡</a:t>
            </a:r>
          </a:p>
          <a:p>
            <a:pPr marL="0" indent="0">
              <a:buNone/>
            </a:pPr>
            <a:r>
              <a:rPr lang="ja-JP" altLang="en-US" sz="1600" dirty="0">
                <a:solidFill>
                  <a:schemeClr val="tx1">
                    <a:lumMod val="65000"/>
                    <a:lumOff val="35000"/>
                  </a:schemeClr>
                </a:solidFill>
                <a:latin typeface="游ゴシック Medium" panose="020B0500000000000000" pitchFamily="50" charset="-128"/>
                <a:ea typeface="游ゴシック Medium" panose="020B0500000000000000" pitchFamily="50" charset="-128"/>
              </a:rPr>
              <a:t>・大阪府 北摂地域 東端、京都府との府境に位置。</a:t>
            </a:r>
          </a:p>
          <a:p>
            <a:pPr marL="0" indent="0">
              <a:buNone/>
            </a:pPr>
            <a:r>
              <a:rPr lang="ja-JP" altLang="en-US" sz="1600" dirty="0">
                <a:solidFill>
                  <a:schemeClr val="tx1">
                    <a:lumMod val="65000"/>
                    <a:lumOff val="35000"/>
                  </a:schemeClr>
                </a:solidFill>
                <a:latin typeface="游ゴシック Medium" panose="020B0500000000000000" pitchFamily="50" charset="-128"/>
                <a:ea typeface="游ゴシック Medium" panose="020B0500000000000000" pitchFamily="50" charset="-128"/>
              </a:rPr>
              <a:t>・市街地が比較的にコンパクトに集中、</a:t>
            </a:r>
            <a:r>
              <a:rPr lang="en-US" altLang="ja-JP" sz="1600" dirty="0">
                <a:solidFill>
                  <a:schemeClr val="tx1">
                    <a:lumMod val="65000"/>
                    <a:lumOff val="35000"/>
                  </a:schemeClr>
                </a:solidFill>
                <a:latin typeface="游ゴシック Medium" panose="020B0500000000000000" pitchFamily="50" charset="-128"/>
                <a:ea typeface="游ゴシック Medium" panose="020B0500000000000000" pitchFamily="50" charset="-128"/>
              </a:rPr>
              <a:t>JR</a:t>
            </a:r>
            <a:r>
              <a:rPr lang="ja-JP" altLang="en-US" sz="1600" dirty="0">
                <a:solidFill>
                  <a:schemeClr val="tx1">
                    <a:lumMod val="65000"/>
                    <a:lumOff val="35000"/>
                  </a:schemeClr>
                </a:solidFill>
                <a:latin typeface="游ゴシック Medium" panose="020B0500000000000000" pitchFamily="50" charset="-128"/>
                <a:ea typeface="游ゴシック Medium" panose="020B0500000000000000" pitchFamily="50" charset="-128"/>
              </a:rPr>
              <a:t>東海道線、</a:t>
            </a:r>
            <a:endParaRPr lang="en-US" altLang="ja-JP" sz="1600" dirty="0">
              <a:solidFill>
                <a:schemeClr val="tx1">
                  <a:lumMod val="65000"/>
                  <a:lumOff val="3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1600" dirty="0">
                <a:solidFill>
                  <a:schemeClr val="tx1">
                    <a:lumMod val="65000"/>
                    <a:lumOff val="35000"/>
                  </a:schemeClr>
                </a:solidFill>
                <a:latin typeface="游ゴシック Medium" panose="020B0500000000000000" pitchFamily="50" charset="-128"/>
                <a:ea typeface="游ゴシック Medium" panose="020B0500000000000000" pitchFamily="50" charset="-128"/>
              </a:rPr>
              <a:t>　阪急京都線、名神高速道などが通り、関西圏の</a:t>
            </a:r>
            <a:endParaRPr lang="en-US" altLang="ja-JP" sz="1600" dirty="0">
              <a:solidFill>
                <a:schemeClr val="tx1">
                  <a:lumMod val="65000"/>
                  <a:lumOff val="3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1600" dirty="0">
                <a:solidFill>
                  <a:schemeClr val="tx1">
                    <a:lumMod val="65000"/>
                    <a:lumOff val="35000"/>
                  </a:schemeClr>
                </a:solidFill>
                <a:latin typeface="游ゴシック Medium" panose="020B0500000000000000" pitchFamily="50" charset="-128"/>
                <a:ea typeface="游ゴシック Medium" panose="020B0500000000000000" pitchFamily="50" charset="-128"/>
              </a:rPr>
              <a:t>　大都市である、大阪・神戸・京都への交通至便</a:t>
            </a:r>
            <a:endParaRPr lang="en-US" altLang="ja-JP" sz="1600" dirty="0">
              <a:solidFill>
                <a:schemeClr val="tx1">
                  <a:lumMod val="65000"/>
                  <a:lumOff val="35000"/>
                </a:schemeClr>
              </a:solidFill>
              <a:latin typeface="游ゴシック Medium" panose="020B0500000000000000" pitchFamily="50" charset="-128"/>
              <a:ea typeface="游ゴシック Medium" panose="020B0500000000000000" pitchFamily="50" charset="-128"/>
            </a:endParaRPr>
          </a:p>
          <a:p>
            <a:pPr marL="0" indent="0">
              <a:buNone/>
            </a:pPr>
            <a:endParaRPr lang="en-US" altLang="ja-JP" sz="1000" dirty="0">
              <a:solidFill>
                <a:schemeClr val="tx1">
                  <a:lumMod val="65000"/>
                  <a:lumOff val="3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b="1" dirty="0">
                <a:solidFill>
                  <a:srgbClr val="EA9026"/>
                </a:solidFill>
                <a:latin typeface="游ゴシック Medium" panose="020B0500000000000000" pitchFamily="50" charset="-128"/>
                <a:ea typeface="游ゴシック Medium" panose="020B0500000000000000" pitchFamily="50" charset="-128"/>
              </a:rPr>
              <a:t>（３）障害福祉の状況　（</a:t>
            </a:r>
            <a:r>
              <a:rPr lang="en-US" altLang="ja-JP" sz="2000" b="1" dirty="0">
                <a:solidFill>
                  <a:srgbClr val="EA9026"/>
                </a:solidFill>
                <a:latin typeface="游ゴシック Medium" panose="020B0500000000000000" pitchFamily="50" charset="-128"/>
                <a:ea typeface="游ゴシック Medium" panose="020B0500000000000000" pitchFamily="50" charset="-128"/>
              </a:rPr>
              <a:t>R6/3/31</a:t>
            </a:r>
            <a:r>
              <a:rPr lang="ja-JP" altLang="en-US" sz="2000" b="1" dirty="0">
                <a:solidFill>
                  <a:srgbClr val="EA9026"/>
                </a:solidFill>
                <a:latin typeface="游ゴシック Medium" panose="020B0500000000000000" pitchFamily="50" charset="-128"/>
                <a:ea typeface="游ゴシック Medium" panose="020B0500000000000000" pitchFamily="50" charset="-128"/>
              </a:rPr>
              <a:t>時点）</a:t>
            </a:r>
            <a:endParaRPr lang="en-US" altLang="ja-JP" sz="2000" b="1" dirty="0">
              <a:solidFill>
                <a:srgbClr val="EA9026"/>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solidFill>
                  <a:schemeClr val="tx1">
                    <a:lumMod val="65000"/>
                    <a:lumOff val="35000"/>
                  </a:schemeClr>
                </a:solidFill>
                <a:latin typeface="游ゴシック Medium" panose="020B0500000000000000" pitchFamily="50" charset="-128"/>
                <a:ea typeface="游ゴシック Medium" panose="020B0500000000000000" pitchFamily="50" charset="-128"/>
              </a:rPr>
              <a:t>・身体障害者手帳　</a:t>
            </a:r>
            <a:r>
              <a:rPr lang="en-US" altLang="ja-JP" sz="2000" dirty="0">
                <a:solidFill>
                  <a:schemeClr val="tx1">
                    <a:lumMod val="65000"/>
                    <a:lumOff val="35000"/>
                  </a:schemeClr>
                </a:solidFill>
                <a:latin typeface="游ゴシック Medium" panose="020B0500000000000000" pitchFamily="50" charset="-128"/>
                <a:ea typeface="游ゴシック Medium" panose="020B0500000000000000" pitchFamily="50" charset="-128"/>
              </a:rPr>
              <a:t>1,099</a:t>
            </a:r>
            <a:r>
              <a:rPr lang="ja-JP" altLang="en-US" sz="2000" dirty="0">
                <a:solidFill>
                  <a:schemeClr val="tx1">
                    <a:lumMod val="65000"/>
                    <a:lumOff val="35000"/>
                  </a:schemeClr>
                </a:solidFill>
                <a:latin typeface="游ゴシック Medium" panose="020B0500000000000000" pitchFamily="50" charset="-128"/>
                <a:ea typeface="游ゴシック Medium" panose="020B0500000000000000" pitchFamily="50" charset="-128"/>
              </a:rPr>
              <a:t>人</a:t>
            </a:r>
            <a:endParaRPr lang="en-US" altLang="ja-JP" sz="2000" dirty="0">
              <a:solidFill>
                <a:schemeClr val="tx1">
                  <a:lumMod val="65000"/>
                  <a:lumOff val="3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solidFill>
                  <a:schemeClr val="tx1">
                    <a:lumMod val="65000"/>
                    <a:lumOff val="35000"/>
                  </a:schemeClr>
                </a:solidFill>
                <a:latin typeface="游ゴシック Medium" panose="020B0500000000000000" pitchFamily="50" charset="-128"/>
                <a:ea typeface="游ゴシック Medium" panose="020B0500000000000000" pitchFamily="50" charset="-128"/>
              </a:rPr>
              <a:t>・療育手帳　</a:t>
            </a:r>
            <a:r>
              <a:rPr lang="en-US" altLang="ja-JP" sz="2000" dirty="0">
                <a:solidFill>
                  <a:schemeClr val="tx1">
                    <a:lumMod val="65000"/>
                    <a:lumOff val="35000"/>
                  </a:schemeClr>
                </a:solidFill>
                <a:latin typeface="游ゴシック Medium" panose="020B0500000000000000" pitchFamily="50" charset="-128"/>
                <a:ea typeface="游ゴシック Medium" panose="020B0500000000000000" pitchFamily="50" charset="-128"/>
              </a:rPr>
              <a:t>319</a:t>
            </a:r>
            <a:r>
              <a:rPr lang="ja-JP" altLang="en-US" sz="2000" dirty="0">
                <a:solidFill>
                  <a:schemeClr val="tx1">
                    <a:lumMod val="65000"/>
                    <a:lumOff val="35000"/>
                  </a:schemeClr>
                </a:solidFill>
                <a:latin typeface="游ゴシック Medium" panose="020B0500000000000000" pitchFamily="50" charset="-128"/>
                <a:ea typeface="游ゴシック Medium" panose="020B0500000000000000" pitchFamily="50" charset="-128"/>
              </a:rPr>
              <a:t>人</a:t>
            </a:r>
            <a:endParaRPr lang="en-US" altLang="ja-JP" sz="2000" dirty="0">
              <a:solidFill>
                <a:schemeClr val="tx1">
                  <a:lumMod val="65000"/>
                  <a:lumOff val="3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solidFill>
                  <a:schemeClr val="tx1">
                    <a:lumMod val="65000"/>
                    <a:lumOff val="35000"/>
                  </a:schemeClr>
                </a:solidFill>
                <a:latin typeface="游ゴシック Medium" panose="020B0500000000000000" pitchFamily="50" charset="-128"/>
                <a:ea typeface="游ゴシック Medium" panose="020B0500000000000000" pitchFamily="50" charset="-128"/>
              </a:rPr>
              <a:t>・精神障害者保健福祉手帳　</a:t>
            </a:r>
            <a:r>
              <a:rPr lang="en-US" altLang="ja-JP" sz="2000" dirty="0">
                <a:solidFill>
                  <a:schemeClr val="tx1">
                    <a:lumMod val="65000"/>
                    <a:lumOff val="35000"/>
                  </a:schemeClr>
                </a:solidFill>
                <a:latin typeface="游ゴシック Medium" panose="020B0500000000000000" pitchFamily="50" charset="-128"/>
                <a:ea typeface="游ゴシック Medium" panose="020B0500000000000000" pitchFamily="50" charset="-128"/>
              </a:rPr>
              <a:t>408</a:t>
            </a:r>
            <a:r>
              <a:rPr lang="ja-JP" altLang="en-US" sz="2000" dirty="0">
                <a:solidFill>
                  <a:schemeClr val="tx1">
                    <a:lumMod val="65000"/>
                    <a:lumOff val="35000"/>
                  </a:schemeClr>
                </a:solidFill>
                <a:latin typeface="游ゴシック Medium" panose="020B0500000000000000" pitchFamily="50" charset="-128"/>
                <a:ea typeface="游ゴシック Medium" panose="020B0500000000000000" pitchFamily="50" charset="-128"/>
              </a:rPr>
              <a:t>人</a:t>
            </a:r>
            <a:endParaRPr lang="en-US" altLang="ja-JP" sz="2000" dirty="0">
              <a:solidFill>
                <a:schemeClr val="tx1">
                  <a:lumMod val="65000"/>
                  <a:lumOff val="35000"/>
                </a:schemeClr>
              </a:solidFill>
              <a:latin typeface="游ゴシック Medium" panose="020B0500000000000000" pitchFamily="50" charset="-128"/>
              <a:ea typeface="游ゴシック Medium" panose="020B0500000000000000" pitchFamily="50" charset="-128"/>
            </a:endParaRPr>
          </a:p>
          <a:p>
            <a:pPr marL="0" indent="0">
              <a:buNone/>
            </a:pPr>
            <a:r>
              <a:rPr lang="ja-JP" altLang="en-US" sz="2000" dirty="0">
                <a:solidFill>
                  <a:schemeClr val="tx1">
                    <a:lumMod val="65000"/>
                    <a:lumOff val="35000"/>
                  </a:schemeClr>
                </a:solidFill>
                <a:latin typeface="游ゴシック Medium" panose="020B0500000000000000" pitchFamily="50" charset="-128"/>
                <a:ea typeface="游ゴシック Medium" panose="020B0500000000000000" pitchFamily="50" charset="-128"/>
              </a:rPr>
              <a:t>・障害福祉サービス等　（者）</a:t>
            </a:r>
            <a:r>
              <a:rPr lang="en-US" altLang="ja-JP" sz="2000" dirty="0">
                <a:solidFill>
                  <a:schemeClr val="tx1">
                    <a:lumMod val="65000"/>
                    <a:lumOff val="35000"/>
                  </a:schemeClr>
                </a:solidFill>
                <a:latin typeface="游ゴシック Medium" panose="020B0500000000000000" pitchFamily="50" charset="-128"/>
                <a:ea typeface="游ゴシック Medium" panose="020B0500000000000000" pitchFamily="50" charset="-128"/>
              </a:rPr>
              <a:t>457</a:t>
            </a:r>
            <a:r>
              <a:rPr lang="ja-JP" altLang="en-US" sz="2000" dirty="0">
                <a:solidFill>
                  <a:schemeClr val="tx1">
                    <a:lumMod val="65000"/>
                    <a:lumOff val="35000"/>
                  </a:schemeClr>
                </a:solidFill>
                <a:latin typeface="游ゴシック Medium" panose="020B0500000000000000" pitchFamily="50" charset="-128"/>
                <a:ea typeface="游ゴシック Medium" panose="020B0500000000000000" pitchFamily="50" charset="-128"/>
              </a:rPr>
              <a:t>人　（児）</a:t>
            </a:r>
            <a:r>
              <a:rPr lang="en-US" altLang="ja-JP" sz="2000" dirty="0">
                <a:solidFill>
                  <a:schemeClr val="tx1">
                    <a:lumMod val="65000"/>
                    <a:lumOff val="35000"/>
                  </a:schemeClr>
                </a:solidFill>
                <a:latin typeface="游ゴシック Medium" panose="020B0500000000000000" pitchFamily="50" charset="-128"/>
                <a:ea typeface="游ゴシック Medium" panose="020B0500000000000000" pitchFamily="50" charset="-128"/>
              </a:rPr>
              <a:t>235</a:t>
            </a:r>
            <a:r>
              <a:rPr lang="ja-JP" altLang="en-US" sz="2000" dirty="0">
                <a:solidFill>
                  <a:schemeClr val="tx1">
                    <a:lumMod val="65000"/>
                    <a:lumOff val="35000"/>
                  </a:schemeClr>
                </a:solidFill>
                <a:latin typeface="游ゴシック Medium" panose="020B0500000000000000" pitchFamily="50" charset="-128"/>
                <a:ea typeface="游ゴシック Medium" panose="020B0500000000000000" pitchFamily="50" charset="-128"/>
              </a:rPr>
              <a:t>人</a:t>
            </a:r>
          </a:p>
        </p:txBody>
      </p:sp>
      <p:sp>
        <p:nvSpPr>
          <p:cNvPr id="12" name="テキスト ボックス 11">
            <a:extLst>
              <a:ext uri="{FF2B5EF4-FFF2-40B4-BE49-F238E27FC236}">
                <a16:creationId xmlns:a16="http://schemas.microsoft.com/office/drawing/2014/main" id="{0C80630B-714B-F605-1E32-B3A04E23F7C3}"/>
              </a:ext>
            </a:extLst>
          </p:cNvPr>
          <p:cNvSpPr txBox="1"/>
          <p:nvPr/>
        </p:nvSpPr>
        <p:spPr>
          <a:xfrm>
            <a:off x="330923" y="370992"/>
            <a:ext cx="2436200" cy="323165"/>
          </a:xfrm>
          <a:prstGeom prst="rect">
            <a:avLst/>
          </a:prstGeom>
          <a:noFill/>
        </p:spPr>
        <p:txBody>
          <a:bodyPr wrap="square" rtlCol="0">
            <a:spAutoFit/>
          </a:bodyPr>
          <a:lstStyle/>
          <a:p>
            <a:r>
              <a:rPr lang="en-US" altLang="ja-JP" sz="1500" dirty="0"/>
              <a:t>01</a:t>
            </a:r>
            <a:r>
              <a:rPr lang="ja-JP" altLang="en-US" sz="1500" dirty="0"/>
              <a:t> 島本町の概要</a:t>
            </a:r>
            <a:endParaRPr kumimoji="1" lang="ja-JP" altLang="en-US" sz="1500" dirty="0"/>
          </a:p>
        </p:txBody>
      </p:sp>
      <p:sp>
        <p:nvSpPr>
          <p:cNvPr id="13" name="正方形/長方形 12">
            <a:extLst>
              <a:ext uri="{FF2B5EF4-FFF2-40B4-BE49-F238E27FC236}">
                <a16:creationId xmlns:a16="http://schemas.microsoft.com/office/drawing/2014/main" id="{4ECB7399-237E-90F1-C4E8-9D6BDF1EF69E}"/>
              </a:ext>
            </a:extLst>
          </p:cNvPr>
          <p:cNvSpPr/>
          <p:nvPr/>
        </p:nvSpPr>
        <p:spPr>
          <a:xfrm>
            <a:off x="0" y="0"/>
            <a:ext cx="180000" cy="6858000"/>
          </a:xfrm>
          <a:prstGeom prst="rect">
            <a:avLst/>
          </a:prstGeom>
          <a:solidFill>
            <a:srgbClr val="EA90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a:extLst>
              <a:ext uri="{FF2B5EF4-FFF2-40B4-BE49-F238E27FC236}">
                <a16:creationId xmlns:a16="http://schemas.microsoft.com/office/drawing/2014/main" id="{16F8B33A-D3FC-BD4A-296E-75F9297F245F}"/>
              </a:ext>
            </a:extLst>
          </p:cNvPr>
          <p:cNvCxnSpPr>
            <a:cxnSpLocks/>
          </p:cNvCxnSpPr>
          <p:nvPr/>
        </p:nvCxnSpPr>
        <p:spPr>
          <a:xfrm>
            <a:off x="430324" y="698360"/>
            <a:ext cx="2336799"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 name="グループ化 1">
            <a:extLst>
              <a:ext uri="{FF2B5EF4-FFF2-40B4-BE49-F238E27FC236}">
                <a16:creationId xmlns:a16="http://schemas.microsoft.com/office/drawing/2014/main" id="{266F203A-9FA6-7959-CCFF-16916FDC3EA5}"/>
              </a:ext>
            </a:extLst>
          </p:cNvPr>
          <p:cNvGrpSpPr/>
          <p:nvPr/>
        </p:nvGrpSpPr>
        <p:grpSpPr>
          <a:xfrm>
            <a:off x="6298163" y="202060"/>
            <a:ext cx="5943714" cy="5191031"/>
            <a:chOff x="0" y="0"/>
            <a:chExt cx="6428740" cy="5706110"/>
          </a:xfrm>
        </p:grpSpPr>
        <p:pic>
          <p:nvPicPr>
            <p:cNvPr id="3" name="図 2">
              <a:extLst>
                <a:ext uri="{FF2B5EF4-FFF2-40B4-BE49-F238E27FC236}">
                  <a16:creationId xmlns:a16="http://schemas.microsoft.com/office/drawing/2014/main" id="{71079852-0950-F9CA-BAC7-9C2EC8BE2638}"/>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0"/>
              <a:ext cx="6428740" cy="5706110"/>
            </a:xfrm>
            <a:prstGeom prst="rect">
              <a:avLst/>
            </a:prstGeom>
          </p:spPr>
        </p:pic>
        <p:grpSp>
          <p:nvGrpSpPr>
            <p:cNvPr id="4" name="グループ化 3">
              <a:extLst>
                <a:ext uri="{FF2B5EF4-FFF2-40B4-BE49-F238E27FC236}">
                  <a16:creationId xmlns:a16="http://schemas.microsoft.com/office/drawing/2014/main" id="{B6005FA7-D567-F047-8824-B573DEEB7281}"/>
                </a:ext>
              </a:extLst>
            </p:cNvPr>
            <p:cNvGrpSpPr/>
            <p:nvPr/>
          </p:nvGrpSpPr>
          <p:grpSpPr>
            <a:xfrm>
              <a:off x="4348716" y="4837813"/>
              <a:ext cx="1083945" cy="269363"/>
              <a:chOff x="-4763" y="16552"/>
              <a:chExt cx="1083945" cy="269363"/>
            </a:xfrm>
          </p:grpSpPr>
          <p:grpSp>
            <p:nvGrpSpPr>
              <p:cNvPr id="7" name="グループ化 6">
                <a:extLst>
                  <a:ext uri="{FF2B5EF4-FFF2-40B4-BE49-F238E27FC236}">
                    <a16:creationId xmlns:a16="http://schemas.microsoft.com/office/drawing/2014/main" id="{8E0FC491-1E30-D71F-EC65-56DC89BAE1E6}"/>
                  </a:ext>
                </a:extLst>
              </p:cNvPr>
              <p:cNvGrpSpPr/>
              <p:nvPr/>
            </p:nvGrpSpPr>
            <p:grpSpPr>
              <a:xfrm>
                <a:off x="124127" y="173777"/>
                <a:ext cx="805815" cy="112138"/>
                <a:chOff x="0" y="0"/>
                <a:chExt cx="805815" cy="112138"/>
              </a:xfrm>
            </p:grpSpPr>
            <p:grpSp>
              <p:nvGrpSpPr>
                <p:cNvPr id="10" name="グループ化 9">
                  <a:extLst>
                    <a:ext uri="{FF2B5EF4-FFF2-40B4-BE49-F238E27FC236}">
                      <a16:creationId xmlns:a16="http://schemas.microsoft.com/office/drawing/2014/main" id="{EA0CFE01-EB4A-157D-AEBB-7BAB4D0404A8}"/>
                    </a:ext>
                  </a:extLst>
                </p:cNvPr>
                <p:cNvGrpSpPr/>
                <p:nvPr/>
              </p:nvGrpSpPr>
              <p:grpSpPr>
                <a:xfrm>
                  <a:off x="0" y="4138"/>
                  <a:ext cx="805815" cy="108000"/>
                  <a:chOff x="0" y="0"/>
                  <a:chExt cx="805815" cy="108000"/>
                </a:xfrm>
              </p:grpSpPr>
              <p:cxnSp>
                <p:nvCxnSpPr>
                  <p:cNvPr id="15" name="直線コネクタ 14">
                    <a:extLst>
                      <a:ext uri="{FF2B5EF4-FFF2-40B4-BE49-F238E27FC236}">
                        <a16:creationId xmlns:a16="http://schemas.microsoft.com/office/drawing/2014/main" id="{29DB8442-53D9-8241-4AD8-3B1EAD5052B9}"/>
                      </a:ext>
                    </a:extLst>
                  </p:cNvPr>
                  <p:cNvCxnSpPr/>
                  <p:nvPr/>
                </p:nvCxnSpPr>
                <p:spPr>
                  <a:xfrm flipV="1">
                    <a:off x="0" y="98579"/>
                    <a:ext cx="805815"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8699A322-79AD-B935-FB44-B4F650DDBA75}"/>
                      </a:ext>
                    </a:extLst>
                  </p:cNvPr>
                  <p:cNvCxnSpPr/>
                  <p:nvPr/>
                </p:nvCxnSpPr>
                <p:spPr>
                  <a:xfrm flipV="1">
                    <a:off x="13597" y="0"/>
                    <a:ext cx="0" cy="1079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5A7BBFCA-D171-F2C1-463B-6B5B266DF10C}"/>
                      </a:ext>
                    </a:extLst>
                  </p:cNvPr>
                  <p:cNvCxnSpPr/>
                  <p:nvPr/>
                </p:nvCxnSpPr>
                <p:spPr>
                  <a:xfrm flipV="1">
                    <a:off x="796164" y="0"/>
                    <a:ext cx="0" cy="108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11" name="直線コネクタ 10">
                  <a:extLst>
                    <a:ext uri="{FF2B5EF4-FFF2-40B4-BE49-F238E27FC236}">
                      <a16:creationId xmlns:a16="http://schemas.microsoft.com/office/drawing/2014/main" id="{77410639-705A-653B-2AB5-0221BF16AAB8}"/>
                    </a:ext>
                  </a:extLst>
                </p:cNvPr>
                <p:cNvCxnSpPr/>
                <p:nvPr/>
              </p:nvCxnSpPr>
              <p:spPr>
                <a:xfrm flipV="1">
                  <a:off x="401343" y="0"/>
                  <a:ext cx="0" cy="10795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 name="テキスト ボックス 83">
                <a:extLst>
                  <a:ext uri="{FF2B5EF4-FFF2-40B4-BE49-F238E27FC236}">
                    <a16:creationId xmlns:a16="http://schemas.microsoft.com/office/drawing/2014/main" id="{78F9455B-D87C-5EC3-AFEC-651C882F6CF2}"/>
                  </a:ext>
                </a:extLst>
              </p:cNvPr>
              <p:cNvSpPr txBox="1"/>
              <p:nvPr/>
            </p:nvSpPr>
            <p:spPr>
              <a:xfrm>
                <a:off x="-4763" y="16552"/>
                <a:ext cx="1083945" cy="1987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ctr" anchorCtr="0" forceAA="0" compatLnSpc="1">
                <a:prstTxWarp prst="textNoShape">
                  <a:avLst/>
                </a:prstTxWarp>
                <a:noAutofit/>
              </a:bodyPr>
              <a:lstStyle/>
              <a:p>
                <a:pPr algn="just">
                  <a:lnSpc>
                    <a:spcPts val="800"/>
                  </a:lnSpc>
                </a:pPr>
                <a:r>
                  <a:rPr lang="ja-JP" sz="700" b="1" kern="100">
                    <a:effectLst/>
                    <a:latin typeface="メイリオ" panose="020B0604030504040204" pitchFamily="50" charset="-128"/>
                    <a:ea typeface="メイリオ" panose="020B0604030504040204" pitchFamily="50" charset="-128"/>
                    <a:cs typeface="メイリオ" panose="020B0604030504040204" pitchFamily="50" charset="-128"/>
                  </a:rPr>
                  <a:t>０　　　 ２　　　４㎞</a:t>
                </a:r>
                <a:endParaRPr lang="ja-JP" sz="1100" kern="10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pic>
        <p:nvPicPr>
          <p:cNvPr id="8" name="図 7">
            <a:extLst>
              <a:ext uri="{FF2B5EF4-FFF2-40B4-BE49-F238E27FC236}">
                <a16:creationId xmlns:a16="http://schemas.microsoft.com/office/drawing/2014/main" id="{BB882AFD-3DF6-30EE-08EB-8B411F4CA246}"/>
              </a:ext>
            </a:extLst>
          </p:cNvPr>
          <p:cNvPicPr>
            <a:picLocks noChangeAspect="1"/>
          </p:cNvPicPr>
          <p:nvPr/>
        </p:nvPicPr>
        <p:blipFill>
          <a:blip r:embed="rId3"/>
          <a:stretch>
            <a:fillRect/>
          </a:stretch>
        </p:blipFill>
        <p:spPr>
          <a:xfrm>
            <a:off x="7812553" y="4987444"/>
            <a:ext cx="3436746" cy="1440160"/>
          </a:xfrm>
          <a:prstGeom prst="rect">
            <a:avLst/>
          </a:prstGeom>
        </p:spPr>
      </p:pic>
      <p:sp>
        <p:nvSpPr>
          <p:cNvPr id="19" name="テキスト ボックス 18">
            <a:extLst>
              <a:ext uri="{FF2B5EF4-FFF2-40B4-BE49-F238E27FC236}">
                <a16:creationId xmlns:a16="http://schemas.microsoft.com/office/drawing/2014/main" id="{FFBD78DA-23AE-80DB-883E-0EB59442B770}"/>
              </a:ext>
            </a:extLst>
          </p:cNvPr>
          <p:cNvSpPr txBox="1"/>
          <p:nvPr/>
        </p:nvSpPr>
        <p:spPr>
          <a:xfrm>
            <a:off x="330923" y="6373068"/>
            <a:ext cx="7760458" cy="323165"/>
          </a:xfrm>
          <a:prstGeom prst="rect">
            <a:avLst/>
          </a:prstGeom>
          <a:noFill/>
        </p:spPr>
        <p:txBody>
          <a:bodyPr wrap="none" rtlCol="0">
            <a:spAutoFit/>
          </a:bodyPr>
          <a:lstStyle/>
          <a:p>
            <a:r>
              <a:rPr kumimoji="1" lang="en-US" altLang="ja-JP" sz="1500" dirty="0"/>
              <a:t> </a:t>
            </a:r>
            <a:r>
              <a:rPr kumimoji="1" lang="ja-JP" altLang="en-US" sz="1500" dirty="0"/>
              <a:t>目次 </a:t>
            </a:r>
            <a:r>
              <a:rPr kumimoji="1" lang="en-US" altLang="ja-JP" sz="1500" dirty="0"/>
              <a:t>|</a:t>
            </a:r>
            <a:r>
              <a:rPr kumimoji="1" lang="en-US" altLang="ja-JP" sz="1500" b="1" dirty="0">
                <a:solidFill>
                  <a:srgbClr val="7CC3E8"/>
                </a:solidFill>
              </a:rPr>
              <a:t> 01 </a:t>
            </a:r>
            <a:r>
              <a:rPr lang="ja-JP" altLang="en-US" sz="1500" b="1" dirty="0">
                <a:solidFill>
                  <a:srgbClr val="7CC3E8"/>
                </a:solidFill>
              </a:rPr>
              <a:t>概要</a:t>
            </a:r>
            <a:r>
              <a:rPr kumimoji="1" lang="ja-JP" altLang="en-US" sz="1500" dirty="0"/>
              <a:t> </a:t>
            </a:r>
            <a:r>
              <a:rPr kumimoji="1" lang="en-US" altLang="ja-JP" sz="1500" dirty="0"/>
              <a:t>| 02 </a:t>
            </a:r>
            <a:r>
              <a:rPr kumimoji="1" lang="ja-JP" altLang="en-US" sz="1500" dirty="0"/>
              <a:t>対応体制 </a:t>
            </a:r>
            <a:r>
              <a:rPr kumimoji="1" lang="en-US" altLang="ja-JP" sz="1500" dirty="0"/>
              <a:t>| 03 </a:t>
            </a:r>
            <a:r>
              <a:rPr kumimoji="1" lang="ja-JP" altLang="en-US" sz="1500" dirty="0"/>
              <a:t>虐待の状況 </a:t>
            </a:r>
            <a:r>
              <a:rPr kumimoji="1" lang="en-US" altLang="ja-JP" sz="1500" dirty="0"/>
              <a:t>| 04 </a:t>
            </a:r>
            <a:r>
              <a:rPr kumimoji="1" lang="ja-JP" altLang="en-US" sz="1500" dirty="0"/>
              <a:t>傾向と分析 </a:t>
            </a:r>
            <a:r>
              <a:rPr kumimoji="1" lang="en-US" altLang="ja-JP" sz="1500" dirty="0"/>
              <a:t>| 05 </a:t>
            </a:r>
            <a:r>
              <a:rPr kumimoji="1" lang="ja-JP" altLang="en-US" sz="1500" dirty="0"/>
              <a:t>強み </a:t>
            </a:r>
            <a:r>
              <a:rPr kumimoji="1" lang="en-US" altLang="ja-JP" sz="1500" dirty="0"/>
              <a:t>| 06 </a:t>
            </a:r>
            <a:r>
              <a:rPr kumimoji="1" lang="ja-JP" altLang="en-US" sz="1500" dirty="0"/>
              <a:t>課題・展開</a:t>
            </a:r>
          </a:p>
        </p:txBody>
      </p:sp>
      <p:sp>
        <p:nvSpPr>
          <p:cNvPr id="18" name="スライド番号プレースホルダー 17">
            <a:extLst>
              <a:ext uri="{FF2B5EF4-FFF2-40B4-BE49-F238E27FC236}">
                <a16:creationId xmlns:a16="http://schemas.microsoft.com/office/drawing/2014/main" id="{4BED386D-D2C8-4B5D-8252-952A1F1EA6D5}"/>
              </a:ext>
            </a:extLst>
          </p:cNvPr>
          <p:cNvSpPr>
            <a:spLocks noGrp="1"/>
          </p:cNvSpPr>
          <p:nvPr>
            <p:ph type="sldNum" sz="quarter" idx="12"/>
          </p:nvPr>
        </p:nvSpPr>
        <p:spPr/>
        <p:txBody>
          <a:bodyPr/>
          <a:lstStyle/>
          <a:p>
            <a:fld id="{6C1277A2-907A-47BE-ACC3-E6A5EA10C689}" type="slidenum">
              <a:rPr kumimoji="1" lang="ja-JP" altLang="en-US" smtClean="0"/>
              <a:t>4</a:t>
            </a:fld>
            <a:endParaRPr kumimoji="1" lang="ja-JP" altLang="en-US"/>
          </a:p>
        </p:txBody>
      </p:sp>
    </p:spTree>
    <p:extLst>
      <p:ext uri="{BB962C8B-B14F-4D97-AF65-F5344CB8AC3E}">
        <p14:creationId xmlns:p14="http://schemas.microsoft.com/office/powerpoint/2010/main" val="3456209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71638E0-7A2E-B266-FCF1-3931C51322FF}"/>
              </a:ext>
            </a:extLst>
          </p:cNvPr>
          <p:cNvSpPr/>
          <p:nvPr/>
        </p:nvSpPr>
        <p:spPr>
          <a:xfrm>
            <a:off x="179400" y="177259"/>
            <a:ext cx="11833200" cy="6494400"/>
          </a:xfrm>
          <a:prstGeom prst="rect">
            <a:avLst/>
          </a:prstGeom>
          <a:solidFill>
            <a:srgbClr val="EA90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p>
        </p:txBody>
      </p:sp>
      <p:sp>
        <p:nvSpPr>
          <p:cNvPr id="3" name="テキスト ボックス 2">
            <a:extLst>
              <a:ext uri="{FF2B5EF4-FFF2-40B4-BE49-F238E27FC236}">
                <a16:creationId xmlns:a16="http://schemas.microsoft.com/office/drawing/2014/main" id="{7925AB24-A473-7FF9-8E99-A7E472FE9617}"/>
              </a:ext>
            </a:extLst>
          </p:cNvPr>
          <p:cNvSpPr txBox="1"/>
          <p:nvPr/>
        </p:nvSpPr>
        <p:spPr>
          <a:xfrm>
            <a:off x="676512" y="1409497"/>
            <a:ext cx="4201791" cy="707886"/>
          </a:xfrm>
          <a:prstGeom prst="rect">
            <a:avLst/>
          </a:prstGeom>
          <a:noFill/>
        </p:spPr>
        <p:txBody>
          <a:bodyPr wrap="none" rtlCol="0">
            <a:spAutoFit/>
          </a:bodyPr>
          <a:lstStyle/>
          <a:p>
            <a:pPr algn="ctr"/>
            <a:r>
              <a:rPr kumimoji="1" lang="en-US" altLang="ja-JP" sz="4000" b="1" dirty="0">
                <a:solidFill>
                  <a:schemeClr val="bg1"/>
                </a:solidFill>
              </a:rPr>
              <a:t>0</a:t>
            </a:r>
            <a:r>
              <a:rPr lang="en-US" altLang="ja-JP" sz="4000" b="1" dirty="0">
                <a:solidFill>
                  <a:schemeClr val="bg1"/>
                </a:solidFill>
              </a:rPr>
              <a:t>2</a:t>
            </a:r>
            <a:r>
              <a:rPr kumimoji="1" lang="en-US" altLang="ja-JP" sz="4000" b="1" dirty="0">
                <a:solidFill>
                  <a:schemeClr val="bg1"/>
                </a:solidFill>
              </a:rPr>
              <a:t>|</a:t>
            </a:r>
            <a:r>
              <a:rPr lang="ja-JP" altLang="en-US" sz="4000" b="1" dirty="0">
                <a:solidFill>
                  <a:schemeClr val="bg1"/>
                </a:solidFill>
              </a:rPr>
              <a:t> 町の対応体制</a:t>
            </a:r>
            <a:endParaRPr kumimoji="1" lang="ja-JP" altLang="en-US" b="1" dirty="0">
              <a:solidFill>
                <a:schemeClr val="bg1"/>
              </a:solidFill>
            </a:endParaRPr>
          </a:p>
        </p:txBody>
      </p:sp>
      <p:sp>
        <p:nvSpPr>
          <p:cNvPr id="5" name="正方形/長方形 4">
            <a:extLst>
              <a:ext uri="{FF2B5EF4-FFF2-40B4-BE49-F238E27FC236}">
                <a16:creationId xmlns:a16="http://schemas.microsoft.com/office/drawing/2014/main" id="{1361F77A-26E9-DC53-8C5F-4481742F811E}"/>
              </a:ext>
            </a:extLst>
          </p:cNvPr>
          <p:cNvSpPr/>
          <p:nvPr/>
        </p:nvSpPr>
        <p:spPr>
          <a:xfrm>
            <a:off x="7313698" y="163812"/>
            <a:ext cx="2043463" cy="6494400"/>
          </a:xfrm>
          <a:prstGeom prst="rect">
            <a:avLst/>
          </a:prstGeom>
          <a:solidFill>
            <a:srgbClr val="F2F2F2">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80E7E9FD-A80C-8379-1CB5-2F59EB362D38}"/>
              </a:ext>
            </a:extLst>
          </p:cNvPr>
          <p:cNvSpPr txBox="1"/>
          <p:nvPr/>
        </p:nvSpPr>
        <p:spPr>
          <a:xfrm>
            <a:off x="10109741" y="6004813"/>
            <a:ext cx="1338828" cy="369332"/>
          </a:xfrm>
          <a:prstGeom prst="rect">
            <a:avLst/>
          </a:prstGeom>
          <a:noFill/>
        </p:spPr>
        <p:txBody>
          <a:bodyPr wrap="none" rtlCol="0">
            <a:spAutoFit/>
          </a:bodyPr>
          <a:lstStyle/>
          <a:p>
            <a:pPr algn="ctr"/>
            <a:r>
              <a:rPr kumimoji="1" lang="ja-JP" altLang="en-US" b="1" dirty="0">
                <a:solidFill>
                  <a:schemeClr val="bg1"/>
                </a:solidFill>
              </a:rPr>
              <a:t>島本と　。</a:t>
            </a:r>
          </a:p>
        </p:txBody>
      </p:sp>
      <p:sp>
        <p:nvSpPr>
          <p:cNvPr id="2" name="スライド番号プレースホルダー 1">
            <a:extLst>
              <a:ext uri="{FF2B5EF4-FFF2-40B4-BE49-F238E27FC236}">
                <a16:creationId xmlns:a16="http://schemas.microsoft.com/office/drawing/2014/main" id="{3B645E33-FDAB-4E5F-BE5A-D23C4D8D7A10}"/>
              </a:ext>
            </a:extLst>
          </p:cNvPr>
          <p:cNvSpPr>
            <a:spLocks noGrp="1"/>
          </p:cNvSpPr>
          <p:nvPr>
            <p:ph type="sldNum" sz="quarter" idx="12"/>
          </p:nvPr>
        </p:nvSpPr>
        <p:spPr/>
        <p:txBody>
          <a:bodyPr/>
          <a:lstStyle/>
          <a:p>
            <a:fld id="{6C1277A2-907A-47BE-ACC3-E6A5EA10C689}" type="slidenum">
              <a:rPr kumimoji="1" lang="ja-JP" altLang="en-US" smtClean="0"/>
              <a:t>5</a:t>
            </a:fld>
            <a:endParaRPr kumimoji="1" lang="ja-JP" altLang="en-US"/>
          </a:p>
        </p:txBody>
      </p:sp>
    </p:spTree>
    <p:extLst>
      <p:ext uri="{BB962C8B-B14F-4D97-AF65-F5344CB8AC3E}">
        <p14:creationId xmlns:p14="http://schemas.microsoft.com/office/powerpoint/2010/main" val="788231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0547D8DB-23A4-A201-E543-2B95FB9CA686}"/>
              </a:ext>
            </a:extLst>
          </p:cNvPr>
          <p:cNvSpPr txBox="1"/>
          <p:nvPr/>
        </p:nvSpPr>
        <p:spPr>
          <a:xfrm>
            <a:off x="847187" y="812736"/>
            <a:ext cx="9860569" cy="584775"/>
          </a:xfrm>
          <a:prstGeom prst="rect">
            <a:avLst/>
          </a:prstGeom>
          <a:noFill/>
        </p:spPr>
        <p:txBody>
          <a:bodyPr wrap="square" rtlCol="0">
            <a:spAutoFit/>
          </a:bodyPr>
          <a:lstStyle/>
          <a:p>
            <a:r>
              <a:rPr lang="ja-JP" altLang="en-US" sz="3200" b="1" dirty="0">
                <a:solidFill>
                  <a:srgbClr val="EA9026"/>
                </a:solidFill>
              </a:rPr>
              <a:t>町の対応体制（前半）</a:t>
            </a:r>
            <a:endParaRPr lang="en-US" altLang="ja-JP" sz="3200" b="1" dirty="0">
              <a:solidFill>
                <a:srgbClr val="EA9026"/>
              </a:solidFill>
            </a:endParaRPr>
          </a:p>
        </p:txBody>
      </p:sp>
      <p:sp>
        <p:nvSpPr>
          <p:cNvPr id="12" name="テキスト ボックス 11">
            <a:extLst>
              <a:ext uri="{FF2B5EF4-FFF2-40B4-BE49-F238E27FC236}">
                <a16:creationId xmlns:a16="http://schemas.microsoft.com/office/drawing/2014/main" id="{0C80630B-714B-F605-1E32-B3A04E23F7C3}"/>
              </a:ext>
            </a:extLst>
          </p:cNvPr>
          <p:cNvSpPr txBox="1"/>
          <p:nvPr/>
        </p:nvSpPr>
        <p:spPr>
          <a:xfrm>
            <a:off x="330923" y="370992"/>
            <a:ext cx="2436200" cy="323165"/>
          </a:xfrm>
          <a:prstGeom prst="rect">
            <a:avLst/>
          </a:prstGeom>
          <a:noFill/>
        </p:spPr>
        <p:txBody>
          <a:bodyPr wrap="square" rtlCol="0">
            <a:spAutoFit/>
          </a:bodyPr>
          <a:lstStyle/>
          <a:p>
            <a:r>
              <a:rPr lang="en-US" altLang="ja-JP" sz="1500" dirty="0"/>
              <a:t>02</a:t>
            </a:r>
            <a:r>
              <a:rPr lang="ja-JP" altLang="en-US" sz="1500" dirty="0"/>
              <a:t> 町の対応体制</a:t>
            </a:r>
            <a:endParaRPr kumimoji="1" lang="ja-JP" altLang="en-US" sz="1500" dirty="0"/>
          </a:p>
        </p:txBody>
      </p:sp>
      <p:sp>
        <p:nvSpPr>
          <p:cNvPr id="13" name="正方形/長方形 12">
            <a:extLst>
              <a:ext uri="{FF2B5EF4-FFF2-40B4-BE49-F238E27FC236}">
                <a16:creationId xmlns:a16="http://schemas.microsoft.com/office/drawing/2014/main" id="{4ECB7399-237E-90F1-C4E8-9D6BDF1EF69E}"/>
              </a:ext>
            </a:extLst>
          </p:cNvPr>
          <p:cNvSpPr/>
          <p:nvPr/>
        </p:nvSpPr>
        <p:spPr>
          <a:xfrm>
            <a:off x="0" y="0"/>
            <a:ext cx="180000" cy="6858000"/>
          </a:xfrm>
          <a:prstGeom prst="rect">
            <a:avLst/>
          </a:prstGeom>
          <a:solidFill>
            <a:srgbClr val="EA90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EA9026"/>
              </a:solidFill>
            </a:endParaRPr>
          </a:p>
        </p:txBody>
      </p:sp>
      <p:cxnSp>
        <p:nvCxnSpPr>
          <p:cNvPr id="14" name="直線コネクタ 13">
            <a:extLst>
              <a:ext uri="{FF2B5EF4-FFF2-40B4-BE49-F238E27FC236}">
                <a16:creationId xmlns:a16="http://schemas.microsoft.com/office/drawing/2014/main" id="{16F8B33A-D3FC-BD4A-296E-75F9297F245F}"/>
              </a:ext>
            </a:extLst>
          </p:cNvPr>
          <p:cNvCxnSpPr>
            <a:cxnSpLocks/>
          </p:cNvCxnSpPr>
          <p:nvPr/>
        </p:nvCxnSpPr>
        <p:spPr>
          <a:xfrm>
            <a:off x="430324" y="698360"/>
            <a:ext cx="2336799"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0771BA5E-C7DF-06D9-A816-59125D0E829A}"/>
              </a:ext>
            </a:extLst>
          </p:cNvPr>
          <p:cNvSpPr txBox="1"/>
          <p:nvPr/>
        </p:nvSpPr>
        <p:spPr>
          <a:xfrm>
            <a:off x="330923" y="6373068"/>
            <a:ext cx="7760458" cy="323165"/>
          </a:xfrm>
          <a:prstGeom prst="rect">
            <a:avLst/>
          </a:prstGeom>
          <a:noFill/>
        </p:spPr>
        <p:txBody>
          <a:bodyPr wrap="none" rtlCol="0">
            <a:spAutoFit/>
          </a:bodyPr>
          <a:lstStyle/>
          <a:p>
            <a:r>
              <a:rPr kumimoji="1" lang="en-US" altLang="ja-JP" sz="1500" dirty="0"/>
              <a:t> </a:t>
            </a:r>
            <a:r>
              <a:rPr kumimoji="1" lang="ja-JP" altLang="en-US" sz="1500" dirty="0"/>
              <a:t>目次 </a:t>
            </a:r>
            <a:r>
              <a:rPr kumimoji="1" lang="en-US" altLang="ja-JP" sz="1500" dirty="0"/>
              <a:t>| 01 </a:t>
            </a:r>
            <a:r>
              <a:rPr lang="ja-JP" altLang="en-US" sz="1500" dirty="0"/>
              <a:t>概要</a:t>
            </a:r>
            <a:r>
              <a:rPr kumimoji="1" lang="ja-JP" altLang="en-US" sz="1500" dirty="0"/>
              <a:t> </a:t>
            </a:r>
            <a:r>
              <a:rPr kumimoji="1" lang="en-US" altLang="ja-JP" sz="1500" dirty="0"/>
              <a:t>| </a:t>
            </a:r>
            <a:r>
              <a:rPr kumimoji="1" lang="en-US" altLang="ja-JP" sz="1500" b="1" dirty="0">
                <a:solidFill>
                  <a:srgbClr val="7CC3E8"/>
                </a:solidFill>
              </a:rPr>
              <a:t>02 </a:t>
            </a:r>
            <a:r>
              <a:rPr kumimoji="1" lang="ja-JP" altLang="en-US" sz="1500" b="1" dirty="0">
                <a:solidFill>
                  <a:srgbClr val="7CC3E8"/>
                </a:solidFill>
              </a:rPr>
              <a:t>対応体制</a:t>
            </a:r>
            <a:r>
              <a:rPr kumimoji="1" lang="ja-JP" altLang="en-US" sz="1500" dirty="0"/>
              <a:t> </a:t>
            </a:r>
            <a:r>
              <a:rPr kumimoji="1" lang="en-US" altLang="ja-JP" sz="1500" dirty="0"/>
              <a:t>| 03 </a:t>
            </a:r>
            <a:r>
              <a:rPr kumimoji="1" lang="ja-JP" altLang="en-US" sz="1500" dirty="0"/>
              <a:t>虐待の状況 </a:t>
            </a:r>
            <a:r>
              <a:rPr kumimoji="1" lang="en-US" altLang="ja-JP" sz="1500" dirty="0"/>
              <a:t>| 04 </a:t>
            </a:r>
            <a:r>
              <a:rPr kumimoji="1" lang="ja-JP" altLang="en-US" sz="1500" dirty="0"/>
              <a:t>傾向と分析 </a:t>
            </a:r>
            <a:r>
              <a:rPr kumimoji="1" lang="en-US" altLang="ja-JP" sz="1500" dirty="0"/>
              <a:t>| 05 </a:t>
            </a:r>
            <a:r>
              <a:rPr kumimoji="1" lang="ja-JP" altLang="en-US" sz="1500" dirty="0"/>
              <a:t>強み </a:t>
            </a:r>
            <a:r>
              <a:rPr kumimoji="1" lang="en-US" altLang="ja-JP" sz="1500" dirty="0"/>
              <a:t>| 06 </a:t>
            </a:r>
            <a:r>
              <a:rPr kumimoji="1" lang="ja-JP" altLang="en-US" sz="1500" dirty="0"/>
              <a:t>課題・展開</a:t>
            </a:r>
          </a:p>
        </p:txBody>
      </p:sp>
      <p:graphicFrame>
        <p:nvGraphicFramePr>
          <p:cNvPr id="4" name="表 3">
            <a:extLst>
              <a:ext uri="{FF2B5EF4-FFF2-40B4-BE49-F238E27FC236}">
                <a16:creationId xmlns:a16="http://schemas.microsoft.com/office/drawing/2014/main" id="{D9FF89E0-B4BF-4A8F-260C-06C4EB2979EF}"/>
              </a:ext>
            </a:extLst>
          </p:cNvPr>
          <p:cNvGraphicFramePr>
            <a:graphicFrameLocks noGrp="1"/>
          </p:cNvGraphicFramePr>
          <p:nvPr>
            <p:extLst>
              <p:ext uri="{D42A27DB-BD31-4B8C-83A1-F6EECF244321}">
                <p14:modId xmlns:p14="http://schemas.microsoft.com/office/powerpoint/2010/main" val="2187144173"/>
              </p:ext>
            </p:extLst>
          </p:nvPr>
        </p:nvGraphicFramePr>
        <p:xfrm>
          <a:off x="847187" y="1511887"/>
          <a:ext cx="10414862" cy="4754108"/>
        </p:xfrm>
        <a:graphic>
          <a:graphicData uri="http://schemas.openxmlformats.org/drawingml/2006/table">
            <a:tbl>
              <a:tblPr firstRow="1" firstCol="1" bandRow="1">
                <a:tableStyleId>{5C22544A-7EE6-4342-B048-85BDC9FD1C3A}</a:tableStyleId>
              </a:tblPr>
              <a:tblGrid>
                <a:gridCol w="1628100">
                  <a:extLst>
                    <a:ext uri="{9D8B030D-6E8A-4147-A177-3AD203B41FA5}">
                      <a16:colId xmlns:a16="http://schemas.microsoft.com/office/drawing/2014/main" val="4153747683"/>
                    </a:ext>
                  </a:extLst>
                </a:gridCol>
                <a:gridCol w="1251599">
                  <a:extLst>
                    <a:ext uri="{9D8B030D-6E8A-4147-A177-3AD203B41FA5}">
                      <a16:colId xmlns:a16="http://schemas.microsoft.com/office/drawing/2014/main" val="1249413072"/>
                    </a:ext>
                  </a:extLst>
                </a:gridCol>
                <a:gridCol w="7535163">
                  <a:extLst>
                    <a:ext uri="{9D8B030D-6E8A-4147-A177-3AD203B41FA5}">
                      <a16:colId xmlns:a16="http://schemas.microsoft.com/office/drawing/2014/main" val="2981737300"/>
                    </a:ext>
                  </a:extLst>
                </a:gridCol>
              </a:tblGrid>
              <a:tr h="444651">
                <a:tc>
                  <a:txBody>
                    <a:bodyPr/>
                    <a:lstStyle/>
                    <a:p>
                      <a:pPr algn="ctr"/>
                      <a:r>
                        <a:rPr lang="ja-JP" sz="1600" kern="100" dirty="0">
                          <a:effectLst/>
                        </a:rPr>
                        <a:t>区分・段階</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solidFill>
                      <a:srgbClr val="EA9026"/>
                    </a:solidFill>
                  </a:tcPr>
                </a:tc>
                <a:tc>
                  <a:txBody>
                    <a:bodyPr/>
                    <a:lstStyle/>
                    <a:p>
                      <a:pPr algn="ctr"/>
                      <a:r>
                        <a:rPr lang="ja-JP" sz="1600" kern="100" dirty="0">
                          <a:effectLst/>
                        </a:rPr>
                        <a:t>担当者</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solidFill>
                      <a:srgbClr val="EA9026"/>
                    </a:solidFill>
                  </a:tcPr>
                </a:tc>
                <a:tc>
                  <a:txBody>
                    <a:bodyPr/>
                    <a:lstStyle/>
                    <a:p>
                      <a:pPr algn="ctr"/>
                      <a:r>
                        <a:rPr lang="ja-JP" sz="1600" kern="100" dirty="0">
                          <a:effectLst/>
                        </a:rPr>
                        <a:t>内容等</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solidFill>
                      <a:srgbClr val="EA9026"/>
                    </a:solidFill>
                  </a:tcPr>
                </a:tc>
                <a:extLst>
                  <a:ext uri="{0D108BD9-81ED-4DB2-BD59-A6C34878D82A}">
                    <a16:rowId xmlns:a16="http://schemas.microsoft.com/office/drawing/2014/main" val="993902825"/>
                  </a:ext>
                </a:extLst>
              </a:tr>
              <a:tr h="1090899">
                <a:tc>
                  <a:txBody>
                    <a:bodyPr/>
                    <a:lstStyle/>
                    <a:p>
                      <a:pPr algn="just"/>
                      <a:r>
                        <a:rPr lang="ja-JP" sz="1600" kern="100" dirty="0">
                          <a:effectLst/>
                        </a:rPr>
                        <a:t>１</a:t>
                      </a:r>
                      <a:r>
                        <a:rPr lang="ja-JP" altLang="en-US" sz="1600" kern="100" dirty="0">
                          <a:effectLst/>
                        </a:rPr>
                        <a:t> </a:t>
                      </a:r>
                      <a:r>
                        <a:rPr lang="ja-JP" sz="1600" kern="100" dirty="0">
                          <a:effectLst/>
                        </a:rPr>
                        <a:t>通報</a:t>
                      </a:r>
                      <a:r>
                        <a:rPr lang="ja-JP" altLang="en-US" sz="1600" kern="100" dirty="0">
                          <a:effectLst/>
                        </a:rPr>
                        <a:t>・</a:t>
                      </a:r>
                      <a:r>
                        <a:rPr lang="ja-JP" sz="1600" kern="100" dirty="0">
                          <a:effectLst/>
                        </a:rPr>
                        <a:t>届出</a:t>
                      </a:r>
                      <a:r>
                        <a:rPr lang="ja-JP" altLang="en-US" sz="1600" kern="100" dirty="0">
                          <a:effectLst/>
                        </a:rPr>
                        <a:t>・</a:t>
                      </a:r>
                      <a:r>
                        <a:rPr lang="ja-JP" sz="1600" kern="100" dirty="0">
                          <a:effectLst/>
                        </a:rPr>
                        <a:t>相談</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solidFill>
                      <a:srgbClr val="EA9026"/>
                    </a:solidFill>
                  </a:tcPr>
                </a:tc>
                <a:tc>
                  <a:txBody>
                    <a:bodyPr/>
                    <a:lstStyle/>
                    <a:p>
                      <a:pPr marL="0" lvl="0" indent="0" algn="just">
                        <a:buFont typeface="Wingdings" panose="05000000000000000000" pitchFamily="2" charset="2"/>
                        <a:buNone/>
                      </a:pPr>
                      <a:r>
                        <a:rPr lang="ja-JP" altLang="en-US" sz="1300" kern="100" dirty="0">
                          <a:effectLst/>
                        </a:rPr>
                        <a:t>・</a:t>
                      </a:r>
                      <a:r>
                        <a:rPr lang="ja-JP" sz="1300" kern="100" dirty="0">
                          <a:effectLst/>
                        </a:rPr>
                        <a:t>課長</a:t>
                      </a:r>
                    </a:p>
                    <a:p>
                      <a:pPr marL="0" lvl="0" indent="0" algn="just">
                        <a:buFont typeface="Wingdings" panose="05000000000000000000" pitchFamily="2" charset="2"/>
                        <a:buNone/>
                      </a:pPr>
                      <a:r>
                        <a:rPr lang="ja-JP" altLang="en-US" sz="1300" kern="100" dirty="0">
                          <a:effectLst/>
                        </a:rPr>
                        <a:t>・</a:t>
                      </a:r>
                      <a:r>
                        <a:rPr lang="ja-JP" sz="1300" kern="100" dirty="0">
                          <a:effectLst/>
                        </a:rPr>
                        <a:t>係長</a:t>
                      </a:r>
                      <a:endParaRPr lang="en-US" altLang="ja-JP" sz="1300" kern="100" dirty="0">
                        <a:effectLst/>
                      </a:endParaRPr>
                    </a:p>
                    <a:p>
                      <a:pPr marL="0" lvl="0" indent="0" algn="just">
                        <a:buFont typeface="Wingdings" panose="05000000000000000000" pitchFamily="2" charset="2"/>
                        <a:buNone/>
                      </a:pPr>
                      <a:r>
                        <a:rPr lang="ja-JP" altLang="en-US" sz="1300" kern="100" dirty="0">
                          <a:effectLst/>
                        </a:rPr>
                        <a:t>・</a:t>
                      </a:r>
                      <a:r>
                        <a:rPr lang="ja-JP" sz="1300" kern="100" dirty="0">
                          <a:effectLst/>
                        </a:rPr>
                        <a:t>担当ＣＷ</a:t>
                      </a:r>
                    </a:p>
                    <a:p>
                      <a:pPr marL="0" lvl="0" indent="0" algn="just">
                        <a:buFont typeface="Wingdings" panose="05000000000000000000" pitchFamily="2" charset="2"/>
                        <a:buNone/>
                      </a:pPr>
                      <a:r>
                        <a:rPr lang="ja-JP" altLang="en-US" sz="1300" u="none" kern="100" dirty="0">
                          <a:effectLst/>
                        </a:rPr>
                        <a:t>・</a:t>
                      </a:r>
                      <a:r>
                        <a:rPr lang="ja-JP" sz="1300" u="none" kern="100" dirty="0">
                          <a:effectLst/>
                        </a:rPr>
                        <a:t>全職員</a:t>
                      </a:r>
                      <a:endParaRPr lang="ja-JP" sz="1300" u="none"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tc>
                <a:tc>
                  <a:txBody>
                    <a:bodyPr/>
                    <a:lstStyle/>
                    <a:p>
                      <a:pPr marL="342900" lvl="0" indent="-342900" algn="just">
                        <a:buFont typeface="Wingdings" panose="05000000000000000000" pitchFamily="2" charset="2"/>
                        <a:buChar char=""/>
                      </a:pPr>
                      <a:r>
                        <a:rPr lang="ja-JP" sz="1400" kern="100" dirty="0">
                          <a:effectLst/>
                        </a:rPr>
                        <a:t>来所・電話等での通報・相談があれば、</a:t>
                      </a:r>
                      <a:r>
                        <a:rPr lang="ja-JP" sz="1400" u="sng" kern="100" dirty="0">
                          <a:effectLst/>
                        </a:rPr>
                        <a:t>「受付チェックシート」（様式</a:t>
                      </a:r>
                      <a:r>
                        <a:rPr lang="en-US" sz="1400" u="sng" kern="100" dirty="0">
                          <a:effectLst/>
                        </a:rPr>
                        <a:t>1</a:t>
                      </a:r>
                      <a:r>
                        <a:rPr lang="ja-JP" sz="1400" u="sng" kern="100" dirty="0">
                          <a:effectLst/>
                        </a:rPr>
                        <a:t>）</a:t>
                      </a:r>
                      <a:r>
                        <a:rPr lang="ja-JP" sz="1400" kern="100" dirty="0">
                          <a:effectLst/>
                        </a:rPr>
                        <a:t>をもとに聞き取る。（担当者がいない場合でもできる範囲で聞き取る）</a:t>
                      </a:r>
                    </a:p>
                    <a:p>
                      <a:pPr marL="342900" lvl="0" indent="-342900" algn="just">
                        <a:buFont typeface="Wingdings" panose="05000000000000000000" pitchFamily="2" charset="2"/>
                        <a:buChar char=""/>
                      </a:pPr>
                      <a:r>
                        <a:rPr lang="ja-JP" sz="1400" kern="100" dirty="0">
                          <a:effectLst/>
                        </a:rPr>
                        <a:t>夜間・休日は、</a:t>
                      </a:r>
                      <a:r>
                        <a:rPr lang="ja-JP" sz="1400" u="sng" kern="100" dirty="0">
                          <a:effectLst/>
                        </a:rPr>
                        <a:t>役場代表電話（警備室）</a:t>
                      </a:r>
                      <a:r>
                        <a:rPr lang="ja-JP" sz="1400" kern="100" dirty="0">
                          <a:effectLst/>
                        </a:rPr>
                        <a:t>で一旦受付し、①課長または②係長に連絡。</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tc>
                <a:extLst>
                  <a:ext uri="{0D108BD9-81ED-4DB2-BD59-A6C34878D82A}">
                    <a16:rowId xmlns:a16="http://schemas.microsoft.com/office/drawing/2014/main" val="2272428632"/>
                  </a:ext>
                </a:extLst>
              </a:tr>
              <a:tr h="1011379">
                <a:tc>
                  <a:txBody>
                    <a:bodyPr/>
                    <a:lstStyle/>
                    <a:p>
                      <a:pPr algn="just"/>
                      <a:r>
                        <a:rPr lang="ja-JP" sz="1600" kern="100" dirty="0">
                          <a:effectLst/>
                        </a:rPr>
                        <a:t>２</a:t>
                      </a:r>
                      <a:r>
                        <a:rPr lang="ja-JP" altLang="en-US" sz="1600" kern="100" dirty="0">
                          <a:effectLst/>
                        </a:rPr>
                        <a:t> </a:t>
                      </a:r>
                      <a:r>
                        <a:rPr lang="ja-JP" sz="1600" u="sng" kern="100" dirty="0">
                          <a:effectLst/>
                        </a:rPr>
                        <a:t>コアメンバー会議</a:t>
                      </a:r>
                      <a:endParaRPr lang="ja-JP" sz="1600" u="sng"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solidFill>
                      <a:srgbClr val="EA9026"/>
                    </a:solidFill>
                  </a:tcPr>
                </a:tc>
                <a:tc>
                  <a:txBody>
                    <a:bodyPr/>
                    <a:lstStyle/>
                    <a:p>
                      <a:pPr marL="0" lvl="0" indent="0" algn="just">
                        <a:buFont typeface="Wingdings" panose="05000000000000000000" pitchFamily="2" charset="2"/>
                        <a:buNone/>
                      </a:pPr>
                      <a:r>
                        <a:rPr lang="ja-JP" altLang="en-US" sz="1300" kern="100" dirty="0">
                          <a:effectLst/>
                        </a:rPr>
                        <a:t>・</a:t>
                      </a:r>
                      <a:r>
                        <a:rPr lang="ja-JP" sz="1300" kern="100" dirty="0">
                          <a:effectLst/>
                        </a:rPr>
                        <a:t>課長</a:t>
                      </a:r>
                    </a:p>
                    <a:p>
                      <a:pPr marL="0" lvl="0" indent="0" algn="just">
                        <a:buFont typeface="Wingdings" panose="05000000000000000000" pitchFamily="2" charset="2"/>
                        <a:buNone/>
                      </a:pPr>
                      <a:r>
                        <a:rPr lang="ja-JP" altLang="en-US" sz="1300" kern="100" dirty="0">
                          <a:effectLst/>
                        </a:rPr>
                        <a:t>・</a:t>
                      </a:r>
                      <a:r>
                        <a:rPr lang="ja-JP" sz="1300" kern="100" dirty="0">
                          <a:effectLst/>
                        </a:rPr>
                        <a:t>係長</a:t>
                      </a:r>
                      <a:endParaRPr lang="en-US" altLang="ja-JP" sz="1300" kern="100" dirty="0">
                        <a:effectLst/>
                      </a:endParaRPr>
                    </a:p>
                    <a:p>
                      <a:pPr marL="0" lvl="0" indent="0" algn="just">
                        <a:buFont typeface="Wingdings" panose="05000000000000000000" pitchFamily="2" charset="2"/>
                        <a:buNone/>
                      </a:pPr>
                      <a:r>
                        <a:rPr lang="ja-JP" altLang="en-US" sz="1300" kern="100" dirty="0">
                          <a:effectLst/>
                        </a:rPr>
                        <a:t>・</a:t>
                      </a:r>
                      <a:r>
                        <a:rPr lang="ja-JP" sz="1300" kern="100" dirty="0">
                          <a:effectLst/>
                        </a:rPr>
                        <a:t>担当ＣＷ</a:t>
                      </a:r>
                      <a:endParaRPr lang="ja-JP" sz="13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tc>
                <a:tc>
                  <a:txBody>
                    <a:bodyPr/>
                    <a:lstStyle/>
                    <a:p>
                      <a:pPr marL="342900" lvl="0" indent="-342900" algn="just">
                        <a:buFont typeface="Wingdings" panose="05000000000000000000" pitchFamily="2" charset="2"/>
                        <a:buChar char=""/>
                      </a:pPr>
                      <a:r>
                        <a:rPr lang="ja-JP" sz="1400" kern="100" dirty="0">
                          <a:effectLst/>
                        </a:rPr>
                        <a:t>初動の対応方針を判断（緊急度・今後の対応などを検討）</a:t>
                      </a:r>
                    </a:p>
                    <a:p>
                      <a:pPr marL="342900" lvl="0" indent="-342900" algn="just">
                        <a:buFont typeface="Wingdings" panose="05000000000000000000" pitchFamily="2" charset="2"/>
                        <a:buChar char=""/>
                      </a:pPr>
                      <a:r>
                        <a:rPr lang="ja-JP" sz="1400" b="1" kern="100" dirty="0">
                          <a:solidFill>
                            <a:srgbClr val="EA9026"/>
                          </a:solidFill>
                          <a:effectLst/>
                        </a:rPr>
                        <a:t>必ずしも会議の体裁をとる必要はない。緊急時や夜間休日等は、電話や立ち話での打合せでよい。</a:t>
                      </a:r>
                      <a:endParaRPr lang="ja-JP" sz="1400" b="1" kern="100" dirty="0">
                        <a:solidFill>
                          <a:srgbClr val="EA9026"/>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tc>
                <a:extLst>
                  <a:ext uri="{0D108BD9-81ED-4DB2-BD59-A6C34878D82A}">
                    <a16:rowId xmlns:a16="http://schemas.microsoft.com/office/drawing/2014/main" val="2175566428"/>
                  </a:ext>
                </a:extLst>
              </a:tr>
              <a:tr h="1040769">
                <a:tc>
                  <a:txBody>
                    <a:bodyPr/>
                    <a:lstStyle/>
                    <a:p>
                      <a:pPr algn="just"/>
                      <a:r>
                        <a:rPr lang="ja-JP" sz="1600" kern="100" dirty="0">
                          <a:effectLst/>
                        </a:rPr>
                        <a:t>３</a:t>
                      </a:r>
                      <a:r>
                        <a:rPr lang="ja-JP" altLang="en-US" sz="1600" kern="100" dirty="0">
                          <a:effectLst/>
                        </a:rPr>
                        <a:t> </a:t>
                      </a:r>
                      <a:r>
                        <a:rPr lang="ja-JP" sz="1600" kern="100" dirty="0">
                          <a:effectLst/>
                        </a:rPr>
                        <a:t>事実確認・訪問調査</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solidFill>
                      <a:srgbClr val="EA9026"/>
                    </a:solidFill>
                  </a:tcPr>
                </a:tc>
                <a:tc>
                  <a:txBody>
                    <a:bodyPr/>
                    <a:lstStyle/>
                    <a:p>
                      <a:pPr marL="0" lvl="0" indent="0" algn="just">
                        <a:buFont typeface="Wingdings" panose="05000000000000000000" pitchFamily="2" charset="2"/>
                        <a:buNone/>
                      </a:pPr>
                      <a:r>
                        <a:rPr lang="ja-JP" altLang="en-US" sz="1300" kern="100" dirty="0">
                          <a:effectLst/>
                        </a:rPr>
                        <a:t>・</a:t>
                      </a:r>
                      <a:r>
                        <a:rPr lang="ja-JP" sz="1300" kern="100" dirty="0">
                          <a:effectLst/>
                        </a:rPr>
                        <a:t>課長</a:t>
                      </a:r>
                    </a:p>
                    <a:p>
                      <a:pPr marL="0" lvl="0" indent="0" algn="just">
                        <a:buFont typeface="Wingdings" panose="05000000000000000000" pitchFamily="2" charset="2"/>
                        <a:buNone/>
                      </a:pPr>
                      <a:r>
                        <a:rPr lang="ja-JP" altLang="en-US" sz="1300" kern="100" dirty="0">
                          <a:effectLst/>
                        </a:rPr>
                        <a:t>・</a:t>
                      </a:r>
                      <a:r>
                        <a:rPr lang="ja-JP" sz="1300" kern="100" dirty="0">
                          <a:effectLst/>
                        </a:rPr>
                        <a:t>係長</a:t>
                      </a:r>
                      <a:endParaRPr lang="en-US" altLang="ja-JP" sz="1300" kern="100" dirty="0">
                        <a:effectLst/>
                      </a:endParaRPr>
                    </a:p>
                    <a:p>
                      <a:pPr marL="0" lvl="0" indent="0" algn="just">
                        <a:buFont typeface="Wingdings" panose="05000000000000000000" pitchFamily="2" charset="2"/>
                        <a:buNone/>
                      </a:pPr>
                      <a:r>
                        <a:rPr lang="ja-JP" altLang="en-US" sz="1300" kern="100" dirty="0">
                          <a:effectLst/>
                        </a:rPr>
                        <a:t>・</a:t>
                      </a:r>
                      <a:r>
                        <a:rPr lang="ja-JP" sz="1300" kern="100" dirty="0">
                          <a:effectLst/>
                        </a:rPr>
                        <a:t>担当ＣＷ</a:t>
                      </a:r>
                      <a:endParaRPr lang="ja-JP" sz="13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tc>
                <a:tc>
                  <a:txBody>
                    <a:bodyPr/>
                    <a:lstStyle/>
                    <a:p>
                      <a:pPr marL="342900" lvl="0" indent="-342900" algn="just">
                        <a:buFont typeface="Wingdings" panose="05000000000000000000" pitchFamily="2" charset="2"/>
                        <a:buChar char=""/>
                      </a:pPr>
                      <a:r>
                        <a:rPr lang="ja-JP" sz="1400" b="1" kern="100" dirty="0">
                          <a:solidFill>
                            <a:srgbClr val="EA9026"/>
                          </a:solidFill>
                          <a:effectLst/>
                        </a:rPr>
                        <a:t>通報から</a:t>
                      </a:r>
                      <a:r>
                        <a:rPr lang="en-US" sz="1400" b="1" u="sng" kern="100" dirty="0">
                          <a:solidFill>
                            <a:srgbClr val="EA9026"/>
                          </a:solidFill>
                          <a:effectLst/>
                        </a:rPr>
                        <a:t>48</a:t>
                      </a:r>
                      <a:r>
                        <a:rPr lang="ja-JP" sz="1400" b="1" u="sng" kern="100" dirty="0">
                          <a:solidFill>
                            <a:srgbClr val="EA9026"/>
                          </a:solidFill>
                          <a:effectLst/>
                        </a:rPr>
                        <a:t>時間以内に、何らかの状況確認を行うことを目標</a:t>
                      </a:r>
                      <a:r>
                        <a:rPr lang="ja-JP" sz="1400" b="1" kern="100" dirty="0">
                          <a:solidFill>
                            <a:srgbClr val="EA9026"/>
                          </a:solidFill>
                          <a:effectLst/>
                        </a:rPr>
                        <a:t>とする。</a:t>
                      </a:r>
                      <a:endParaRPr lang="en-US" altLang="ja-JP" sz="1400" b="1" kern="100" dirty="0">
                        <a:solidFill>
                          <a:srgbClr val="EA9026"/>
                        </a:solidFill>
                        <a:effectLst/>
                      </a:endParaRPr>
                    </a:p>
                    <a:p>
                      <a:pPr marL="0" lvl="0" indent="0" algn="just">
                        <a:buFont typeface="Wingdings" panose="05000000000000000000" pitchFamily="2" charset="2"/>
                        <a:buNone/>
                      </a:pPr>
                      <a:r>
                        <a:rPr lang="ja-JP" altLang="en-US" sz="1400" kern="100" dirty="0">
                          <a:effectLst/>
                        </a:rPr>
                        <a:t>　　</a:t>
                      </a:r>
                      <a:r>
                        <a:rPr lang="ja-JP" sz="1400" kern="100" dirty="0">
                          <a:effectLst/>
                        </a:rPr>
                        <a:t>（確認手段は訪問だけでなく、書類・電話での聞き取りによる確認も含む）</a:t>
                      </a:r>
                    </a:p>
                    <a:p>
                      <a:pPr marL="342900" lvl="0" indent="-342900" algn="just">
                        <a:buFont typeface="Wingdings" panose="05000000000000000000" pitchFamily="2" charset="2"/>
                        <a:buChar char=""/>
                      </a:pPr>
                      <a:r>
                        <a:rPr lang="ja-JP" sz="1400" kern="100" dirty="0">
                          <a:effectLst/>
                        </a:rPr>
                        <a:t>調査拒否や緊急度により、</a:t>
                      </a:r>
                      <a:r>
                        <a:rPr lang="ja-JP" sz="1400" u="sng" kern="100" dirty="0">
                          <a:effectLst/>
                        </a:rPr>
                        <a:t>強制的な立入調査が必要と判断した場合は（</a:t>
                      </a:r>
                      <a:r>
                        <a:rPr lang="en-US" sz="1400" u="sng" kern="100" dirty="0">
                          <a:effectLst/>
                        </a:rPr>
                        <a:t>4</a:t>
                      </a:r>
                      <a:r>
                        <a:rPr lang="ja-JP" sz="1400" u="sng" kern="100" dirty="0">
                          <a:effectLst/>
                        </a:rPr>
                        <a:t>）</a:t>
                      </a:r>
                      <a:r>
                        <a:rPr lang="ja-JP" sz="1400" kern="100" dirty="0">
                          <a:effectLst/>
                        </a:rPr>
                        <a:t>へ。</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tc>
                <a:extLst>
                  <a:ext uri="{0D108BD9-81ED-4DB2-BD59-A6C34878D82A}">
                    <a16:rowId xmlns:a16="http://schemas.microsoft.com/office/drawing/2014/main" val="2059783197"/>
                  </a:ext>
                </a:extLst>
              </a:tr>
              <a:tr h="1166410">
                <a:tc>
                  <a:txBody>
                    <a:bodyPr/>
                    <a:lstStyle/>
                    <a:p>
                      <a:pPr algn="just"/>
                      <a:r>
                        <a:rPr lang="ja-JP" sz="1600" kern="100" dirty="0">
                          <a:effectLst/>
                        </a:rPr>
                        <a:t>４</a:t>
                      </a:r>
                      <a:r>
                        <a:rPr lang="ja-JP" altLang="en-US" sz="1600" kern="100" dirty="0">
                          <a:effectLst/>
                        </a:rPr>
                        <a:t> </a:t>
                      </a:r>
                      <a:r>
                        <a:rPr lang="ja-JP" sz="1600" kern="100" dirty="0">
                          <a:effectLst/>
                        </a:rPr>
                        <a:t>立入調査</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solidFill>
                      <a:srgbClr val="EA9026"/>
                    </a:solidFill>
                  </a:tcPr>
                </a:tc>
                <a:tc>
                  <a:txBody>
                    <a:bodyPr/>
                    <a:lstStyle/>
                    <a:p>
                      <a:pPr marL="0" lvl="0" indent="0" algn="just">
                        <a:buFont typeface="Wingdings" panose="05000000000000000000" pitchFamily="2" charset="2"/>
                        <a:buNone/>
                      </a:pPr>
                      <a:r>
                        <a:rPr lang="ja-JP" altLang="en-US" sz="1300" kern="100" dirty="0">
                          <a:effectLst/>
                        </a:rPr>
                        <a:t>・</a:t>
                      </a:r>
                      <a:r>
                        <a:rPr lang="ja-JP" sz="1300" kern="100" dirty="0">
                          <a:effectLst/>
                        </a:rPr>
                        <a:t>課長</a:t>
                      </a:r>
                    </a:p>
                    <a:p>
                      <a:pPr marL="0" lvl="0" indent="0" algn="just">
                        <a:buFont typeface="Wingdings" panose="05000000000000000000" pitchFamily="2" charset="2"/>
                        <a:buNone/>
                      </a:pPr>
                      <a:r>
                        <a:rPr lang="ja-JP" altLang="en-US" sz="1300" kern="100" dirty="0">
                          <a:effectLst/>
                        </a:rPr>
                        <a:t>・</a:t>
                      </a:r>
                      <a:r>
                        <a:rPr lang="ja-JP" sz="1300" kern="100" dirty="0">
                          <a:effectLst/>
                        </a:rPr>
                        <a:t>係長</a:t>
                      </a:r>
                      <a:endParaRPr lang="en-US" altLang="ja-JP" sz="1300" kern="100" dirty="0">
                        <a:effectLst/>
                      </a:endParaRPr>
                    </a:p>
                    <a:p>
                      <a:pPr marL="0" lvl="0" indent="0" algn="just">
                        <a:buFont typeface="Wingdings" panose="05000000000000000000" pitchFamily="2" charset="2"/>
                        <a:buNone/>
                      </a:pPr>
                      <a:r>
                        <a:rPr lang="ja-JP" altLang="en-US" sz="1300" kern="100" dirty="0">
                          <a:effectLst/>
                        </a:rPr>
                        <a:t>・</a:t>
                      </a:r>
                      <a:r>
                        <a:rPr lang="ja-JP" sz="1300" kern="100" dirty="0">
                          <a:effectLst/>
                        </a:rPr>
                        <a:t>担当ＣＷ</a:t>
                      </a:r>
                      <a:endParaRPr lang="ja-JP" sz="13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tc>
                <a:tc>
                  <a:txBody>
                    <a:bodyPr/>
                    <a:lstStyle/>
                    <a:p>
                      <a:pPr marL="342900" lvl="0" indent="-342900" algn="just">
                        <a:buFont typeface="Wingdings" panose="05000000000000000000" pitchFamily="2" charset="2"/>
                        <a:buChar char=""/>
                      </a:pPr>
                      <a:r>
                        <a:rPr lang="ja-JP" sz="1400" kern="100" dirty="0">
                          <a:effectLst/>
                        </a:rPr>
                        <a:t>警察の援助（立ち会い等）が必要な場合は、事前に高槻警察署生活安全課防犯係と調整し、署長宛ての</a:t>
                      </a:r>
                      <a:r>
                        <a:rPr lang="ja-JP" sz="1400" u="sng" kern="100" dirty="0">
                          <a:effectLst/>
                        </a:rPr>
                        <a:t>「援助依頼書」（様式</a:t>
                      </a:r>
                      <a:r>
                        <a:rPr lang="en-US" sz="1400" u="sng" kern="100" dirty="0">
                          <a:effectLst/>
                        </a:rPr>
                        <a:t>4</a:t>
                      </a:r>
                      <a:r>
                        <a:rPr lang="ja-JP" sz="1400" u="sng" kern="100" dirty="0">
                          <a:effectLst/>
                        </a:rPr>
                        <a:t>）</a:t>
                      </a:r>
                      <a:r>
                        <a:rPr lang="ja-JP" sz="1400" kern="100" dirty="0">
                          <a:effectLst/>
                        </a:rPr>
                        <a:t>により依頼。</a:t>
                      </a:r>
                    </a:p>
                    <a:p>
                      <a:pPr marL="342900" lvl="0" indent="-342900" algn="just">
                        <a:buFont typeface="Wingdings" panose="05000000000000000000" pitchFamily="2" charset="2"/>
                        <a:buChar char=""/>
                      </a:pPr>
                      <a:r>
                        <a:rPr lang="ja-JP" sz="1400" kern="100" dirty="0">
                          <a:effectLst/>
                        </a:rPr>
                        <a:t>法に基づく強制的な立入であり、家族等の抵抗・反発も予想されるため、事前に準備・打合せ（想定問答・役割分担）をきっちり行っておく。</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tc>
                <a:extLst>
                  <a:ext uri="{0D108BD9-81ED-4DB2-BD59-A6C34878D82A}">
                    <a16:rowId xmlns:a16="http://schemas.microsoft.com/office/drawing/2014/main" val="2365874269"/>
                  </a:ext>
                </a:extLst>
              </a:tr>
            </a:tbl>
          </a:graphicData>
        </a:graphic>
      </p:graphicFrame>
      <p:sp>
        <p:nvSpPr>
          <p:cNvPr id="3" name="スライド番号プレースホルダー 2">
            <a:extLst>
              <a:ext uri="{FF2B5EF4-FFF2-40B4-BE49-F238E27FC236}">
                <a16:creationId xmlns:a16="http://schemas.microsoft.com/office/drawing/2014/main" id="{BBF80771-CA81-4BDB-8B92-43ABAA56168A}"/>
              </a:ext>
            </a:extLst>
          </p:cNvPr>
          <p:cNvSpPr>
            <a:spLocks noGrp="1"/>
          </p:cNvSpPr>
          <p:nvPr>
            <p:ph type="sldNum" sz="quarter" idx="12"/>
          </p:nvPr>
        </p:nvSpPr>
        <p:spPr/>
        <p:txBody>
          <a:bodyPr/>
          <a:lstStyle/>
          <a:p>
            <a:fld id="{6C1277A2-907A-47BE-ACC3-E6A5EA10C689}" type="slidenum">
              <a:rPr kumimoji="1" lang="ja-JP" altLang="en-US" smtClean="0"/>
              <a:t>6</a:t>
            </a:fld>
            <a:endParaRPr kumimoji="1" lang="ja-JP" altLang="en-US"/>
          </a:p>
        </p:txBody>
      </p:sp>
    </p:spTree>
    <p:extLst>
      <p:ext uri="{BB962C8B-B14F-4D97-AF65-F5344CB8AC3E}">
        <p14:creationId xmlns:p14="http://schemas.microsoft.com/office/powerpoint/2010/main" val="3041137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0547D8DB-23A4-A201-E543-2B95FB9CA686}"/>
              </a:ext>
            </a:extLst>
          </p:cNvPr>
          <p:cNvSpPr txBox="1"/>
          <p:nvPr/>
        </p:nvSpPr>
        <p:spPr>
          <a:xfrm>
            <a:off x="847187" y="812736"/>
            <a:ext cx="9860569" cy="584775"/>
          </a:xfrm>
          <a:prstGeom prst="rect">
            <a:avLst/>
          </a:prstGeom>
          <a:noFill/>
        </p:spPr>
        <p:txBody>
          <a:bodyPr wrap="square" rtlCol="0">
            <a:spAutoFit/>
          </a:bodyPr>
          <a:lstStyle/>
          <a:p>
            <a:r>
              <a:rPr lang="ja-JP" altLang="en-US" sz="3200" b="1" dirty="0">
                <a:solidFill>
                  <a:srgbClr val="EA9026"/>
                </a:solidFill>
              </a:rPr>
              <a:t>町の対応体制（後半）</a:t>
            </a:r>
            <a:endParaRPr lang="en-US" altLang="ja-JP" sz="3200" b="1" dirty="0">
              <a:solidFill>
                <a:srgbClr val="EA9026"/>
              </a:solidFill>
            </a:endParaRPr>
          </a:p>
        </p:txBody>
      </p:sp>
      <p:sp>
        <p:nvSpPr>
          <p:cNvPr id="12" name="テキスト ボックス 11">
            <a:extLst>
              <a:ext uri="{FF2B5EF4-FFF2-40B4-BE49-F238E27FC236}">
                <a16:creationId xmlns:a16="http://schemas.microsoft.com/office/drawing/2014/main" id="{0C80630B-714B-F605-1E32-B3A04E23F7C3}"/>
              </a:ext>
            </a:extLst>
          </p:cNvPr>
          <p:cNvSpPr txBox="1"/>
          <p:nvPr/>
        </p:nvSpPr>
        <p:spPr>
          <a:xfrm>
            <a:off x="330923" y="370992"/>
            <a:ext cx="2436200" cy="323165"/>
          </a:xfrm>
          <a:prstGeom prst="rect">
            <a:avLst/>
          </a:prstGeom>
          <a:noFill/>
        </p:spPr>
        <p:txBody>
          <a:bodyPr wrap="square" rtlCol="0">
            <a:spAutoFit/>
          </a:bodyPr>
          <a:lstStyle/>
          <a:p>
            <a:r>
              <a:rPr lang="en-US" altLang="ja-JP" sz="1500" dirty="0"/>
              <a:t>02</a:t>
            </a:r>
            <a:r>
              <a:rPr lang="ja-JP" altLang="en-US" sz="1500" dirty="0"/>
              <a:t> 町の対応体制</a:t>
            </a:r>
            <a:endParaRPr kumimoji="1" lang="ja-JP" altLang="en-US" sz="1500" dirty="0"/>
          </a:p>
        </p:txBody>
      </p:sp>
      <p:sp>
        <p:nvSpPr>
          <p:cNvPr id="13" name="正方形/長方形 12">
            <a:extLst>
              <a:ext uri="{FF2B5EF4-FFF2-40B4-BE49-F238E27FC236}">
                <a16:creationId xmlns:a16="http://schemas.microsoft.com/office/drawing/2014/main" id="{4ECB7399-237E-90F1-C4E8-9D6BDF1EF69E}"/>
              </a:ext>
            </a:extLst>
          </p:cNvPr>
          <p:cNvSpPr/>
          <p:nvPr/>
        </p:nvSpPr>
        <p:spPr>
          <a:xfrm>
            <a:off x="0" y="0"/>
            <a:ext cx="180000" cy="6858000"/>
          </a:xfrm>
          <a:prstGeom prst="rect">
            <a:avLst/>
          </a:prstGeom>
          <a:solidFill>
            <a:srgbClr val="EA90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EA9026"/>
              </a:solidFill>
            </a:endParaRPr>
          </a:p>
        </p:txBody>
      </p:sp>
      <p:cxnSp>
        <p:nvCxnSpPr>
          <p:cNvPr id="14" name="直線コネクタ 13">
            <a:extLst>
              <a:ext uri="{FF2B5EF4-FFF2-40B4-BE49-F238E27FC236}">
                <a16:creationId xmlns:a16="http://schemas.microsoft.com/office/drawing/2014/main" id="{16F8B33A-D3FC-BD4A-296E-75F9297F245F}"/>
              </a:ext>
            </a:extLst>
          </p:cNvPr>
          <p:cNvCxnSpPr>
            <a:cxnSpLocks/>
          </p:cNvCxnSpPr>
          <p:nvPr/>
        </p:nvCxnSpPr>
        <p:spPr>
          <a:xfrm>
            <a:off x="430324" y="698360"/>
            <a:ext cx="2336799"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0771BA5E-C7DF-06D9-A816-59125D0E829A}"/>
              </a:ext>
            </a:extLst>
          </p:cNvPr>
          <p:cNvSpPr txBox="1"/>
          <p:nvPr/>
        </p:nvSpPr>
        <p:spPr>
          <a:xfrm>
            <a:off x="330923" y="6373068"/>
            <a:ext cx="7760458" cy="323165"/>
          </a:xfrm>
          <a:prstGeom prst="rect">
            <a:avLst/>
          </a:prstGeom>
          <a:noFill/>
        </p:spPr>
        <p:txBody>
          <a:bodyPr wrap="none" rtlCol="0">
            <a:spAutoFit/>
          </a:bodyPr>
          <a:lstStyle/>
          <a:p>
            <a:r>
              <a:rPr kumimoji="1" lang="en-US" altLang="ja-JP" sz="1500" dirty="0"/>
              <a:t> </a:t>
            </a:r>
            <a:r>
              <a:rPr kumimoji="1" lang="ja-JP" altLang="en-US" sz="1500" dirty="0"/>
              <a:t>目次 </a:t>
            </a:r>
            <a:r>
              <a:rPr kumimoji="1" lang="en-US" altLang="ja-JP" sz="1500" dirty="0"/>
              <a:t>| 01 </a:t>
            </a:r>
            <a:r>
              <a:rPr lang="ja-JP" altLang="en-US" sz="1500" dirty="0"/>
              <a:t>概要</a:t>
            </a:r>
            <a:r>
              <a:rPr kumimoji="1" lang="ja-JP" altLang="en-US" sz="1500" dirty="0"/>
              <a:t> </a:t>
            </a:r>
            <a:r>
              <a:rPr kumimoji="1" lang="en-US" altLang="ja-JP" sz="1500" dirty="0"/>
              <a:t>| </a:t>
            </a:r>
            <a:r>
              <a:rPr kumimoji="1" lang="en-US" altLang="ja-JP" sz="1500" b="1" dirty="0">
                <a:solidFill>
                  <a:srgbClr val="7CC3E8"/>
                </a:solidFill>
              </a:rPr>
              <a:t>02 </a:t>
            </a:r>
            <a:r>
              <a:rPr kumimoji="1" lang="ja-JP" altLang="en-US" sz="1500" b="1" dirty="0">
                <a:solidFill>
                  <a:srgbClr val="7CC3E8"/>
                </a:solidFill>
              </a:rPr>
              <a:t>対応体制</a:t>
            </a:r>
            <a:r>
              <a:rPr kumimoji="1" lang="ja-JP" altLang="en-US" sz="1500" dirty="0"/>
              <a:t> </a:t>
            </a:r>
            <a:r>
              <a:rPr kumimoji="1" lang="en-US" altLang="ja-JP" sz="1500" dirty="0"/>
              <a:t>| 03 </a:t>
            </a:r>
            <a:r>
              <a:rPr kumimoji="1" lang="ja-JP" altLang="en-US" sz="1500" dirty="0"/>
              <a:t>虐待の状況 </a:t>
            </a:r>
            <a:r>
              <a:rPr kumimoji="1" lang="en-US" altLang="ja-JP" sz="1500" dirty="0"/>
              <a:t>| 04 </a:t>
            </a:r>
            <a:r>
              <a:rPr kumimoji="1" lang="ja-JP" altLang="en-US" sz="1500" dirty="0"/>
              <a:t>傾向と分析 </a:t>
            </a:r>
            <a:r>
              <a:rPr kumimoji="1" lang="en-US" altLang="ja-JP" sz="1500" dirty="0"/>
              <a:t>| 05 </a:t>
            </a:r>
            <a:r>
              <a:rPr kumimoji="1" lang="ja-JP" altLang="en-US" sz="1500" dirty="0"/>
              <a:t>強み </a:t>
            </a:r>
            <a:r>
              <a:rPr kumimoji="1" lang="en-US" altLang="ja-JP" sz="1500" dirty="0"/>
              <a:t>| 06 </a:t>
            </a:r>
            <a:r>
              <a:rPr kumimoji="1" lang="ja-JP" altLang="en-US" sz="1500"/>
              <a:t>課題・展開</a:t>
            </a:r>
            <a:endParaRPr kumimoji="1" lang="ja-JP" altLang="en-US" sz="1500" dirty="0"/>
          </a:p>
        </p:txBody>
      </p:sp>
      <p:graphicFrame>
        <p:nvGraphicFramePr>
          <p:cNvPr id="4" name="表 3">
            <a:extLst>
              <a:ext uri="{FF2B5EF4-FFF2-40B4-BE49-F238E27FC236}">
                <a16:creationId xmlns:a16="http://schemas.microsoft.com/office/drawing/2014/main" id="{D9FF89E0-B4BF-4A8F-260C-06C4EB2979EF}"/>
              </a:ext>
            </a:extLst>
          </p:cNvPr>
          <p:cNvGraphicFramePr>
            <a:graphicFrameLocks noGrp="1"/>
          </p:cNvGraphicFramePr>
          <p:nvPr>
            <p:extLst>
              <p:ext uri="{D42A27DB-BD31-4B8C-83A1-F6EECF244321}">
                <p14:modId xmlns:p14="http://schemas.microsoft.com/office/powerpoint/2010/main" val="2461276294"/>
              </p:ext>
            </p:extLst>
          </p:nvPr>
        </p:nvGraphicFramePr>
        <p:xfrm>
          <a:off x="847187" y="1511886"/>
          <a:ext cx="10414862" cy="4329076"/>
        </p:xfrm>
        <a:graphic>
          <a:graphicData uri="http://schemas.openxmlformats.org/drawingml/2006/table">
            <a:tbl>
              <a:tblPr firstRow="1" firstCol="1" bandRow="1">
                <a:tableStyleId>{5C22544A-7EE6-4342-B048-85BDC9FD1C3A}</a:tableStyleId>
              </a:tblPr>
              <a:tblGrid>
                <a:gridCol w="1628100">
                  <a:extLst>
                    <a:ext uri="{9D8B030D-6E8A-4147-A177-3AD203B41FA5}">
                      <a16:colId xmlns:a16="http://schemas.microsoft.com/office/drawing/2014/main" val="4153747683"/>
                    </a:ext>
                  </a:extLst>
                </a:gridCol>
                <a:gridCol w="1462231">
                  <a:extLst>
                    <a:ext uri="{9D8B030D-6E8A-4147-A177-3AD203B41FA5}">
                      <a16:colId xmlns:a16="http://schemas.microsoft.com/office/drawing/2014/main" val="1249413072"/>
                    </a:ext>
                  </a:extLst>
                </a:gridCol>
                <a:gridCol w="7324531">
                  <a:extLst>
                    <a:ext uri="{9D8B030D-6E8A-4147-A177-3AD203B41FA5}">
                      <a16:colId xmlns:a16="http://schemas.microsoft.com/office/drawing/2014/main" val="2981737300"/>
                    </a:ext>
                  </a:extLst>
                </a:gridCol>
              </a:tblGrid>
              <a:tr h="523112">
                <a:tc>
                  <a:txBody>
                    <a:bodyPr/>
                    <a:lstStyle/>
                    <a:p>
                      <a:pPr algn="ctr"/>
                      <a:r>
                        <a:rPr lang="ja-JP" sz="1600" kern="100" dirty="0">
                          <a:effectLst/>
                        </a:rPr>
                        <a:t>区分・段階</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solidFill>
                      <a:srgbClr val="EA9026"/>
                    </a:solidFill>
                  </a:tcPr>
                </a:tc>
                <a:tc>
                  <a:txBody>
                    <a:bodyPr/>
                    <a:lstStyle/>
                    <a:p>
                      <a:pPr algn="ctr"/>
                      <a:r>
                        <a:rPr lang="ja-JP" sz="1600" kern="100" dirty="0">
                          <a:effectLst/>
                        </a:rPr>
                        <a:t>担当者</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solidFill>
                      <a:srgbClr val="EA9026"/>
                    </a:solidFill>
                  </a:tcPr>
                </a:tc>
                <a:tc>
                  <a:txBody>
                    <a:bodyPr/>
                    <a:lstStyle/>
                    <a:p>
                      <a:pPr algn="ctr"/>
                      <a:r>
                        <a:rPr lang="ja-JP" sz="1600" kern="100" dirty="0">
                          <a:effectLst/>
                        </a:rPr>
                        <a:t>内容等</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solidFill>
                      <a:srgbClr val="EA9026"/>
                    </a:solidFill>
                  </a:tcPr>
                </a:tc>
                <a:extLst>
                  <a:ext uri="{0D108BD9-81ED-4DB2-BD59-A6C34878D82A}">
                    <a16:rowId xmlns:a16="http://schemas.microsoft.com/office/drawing/2014/main" val="993902825"/>
                  </a:ext>
                </a:extLst>
              </a:tr>
              <a:tr h="1491581">
                <a:tc>
                  <a:txBody>
                    <a:bodyPr/>
                    <a:lstStyle/>
                    <a:p>
                      <a:pPr algn="just"/>
                      <a:r>
                        <a:rPr lang="ja-JP" sz="1600" kern="100" dirty="0">
                          <a:effectLst/>
                        </a:rPr>
                        <a:t>５</a:t>
                      </a:r>
                      <a:r>
                        <a:rPr lang="ja-JP" altLang="en-US" sz="1600" kern="100" dirty="0">
                          <a:effectLst/>
                        </a:rPr>
                        <a:t> </a:t>
                      </a:r>
                      <a:r>
                        <a:rPr lang="ja-JP" sz="1600" u="sng" kern="100" dirty="0">
                          <a:effectLst/>
                        </a:rPr>
                        <a:t>対応方針検討会議</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solidFill>
                      <a:srgbClr val="EA9026"/>
                    </a:solidFill>
                  </a:tcPr>
                </a:tc>
                <a:tc>
                  <a:txBody>
                    <a:bodyPr/>
                    <a:lstStyle/>
                    <a:p>
                      <a:pPr marL="0" lvl="0" indent="0" algn="just">
                        <a:buFont typeface="Wingdings" panose="05000000000000000000" pitchFamily="2" charset="2"/>
                        <a:buNone/>
                      </a:pPr>
                      <a:r>
                        <a:rPr lang="ja-JP" altLang="en-US" sz="1300" b="1" u="sng" kern="100" dirty="0">
                          <a:solidFill>
                            <a:srgbClr val="EA9026"/>
                          </a:solidFill>
                          <a:effectLst/>
                        </a:rPr>
                        <a:t>・</a:t>
                      </a:r>
                      <a:r>
                        <a:rPr lang="ja-JP" sz="1300" b="1" u="sng" kern="100" dirty="0">
                          <a:solidFill>
                            <a:srgbClr val="EA9026"/>
                          </a:solidFill>
                          <a:effectLst/>
                        </a:rPr>
                        <a:t>部長・次長</a:t>
                      </a:r>
                      <a:endParaRPr lang="ja-JP" sz="1300" b="1" kern="100" dirty="0">
                        <a:solidFill>
                          <a:srgbClr val="EA9026"/>
                        </a:solidFill>
                        <a:effectLst/>
                      </a:endParaRPr>
                    </a:p>
                    <a:p>
                      <a:pPr marL="0" lvl="0" indent="0" algn="just">
                        <a:buFont typeface="Wingdings" panose="05000000000000000000" pitchFamily="2" charset="2"/>
                        <a:buNone/>
                      </a:pPr>
                      <a:r>
                        <a:rPr lang="ja-JP" altLang="en-US" sz="1300" kern="100" dirty="0">
                          <a:effectLst/>
                        </a:rPr>
                        <a:t>・</a:t>
                      </a:r>
                      <a:r>
                        <a:rPr lang="ja-JP" sz="1300" kern="100" dirty="0">
                          <a:effectLst/>
                        </a:rPr>
                        <a:t>課長</a:t>
                      </a:r>
                    </a:p>
                    <a:p>
                      <a:pPr marL="0" lvl="0" indent="0" algn="just">
                        <a:buFont typeface="Wingdings" panose="05000000000000000000" pitchFamily="2" charset="2"/>
                        <a:buNone/>
                      </a:pPr>
                      <a:r>
                        <a:rPr lang="ja-JP" altLang="en-US" sz="1300" kern="100" dirty="0">
                          <a:effectLst/>
                        </a:rPr>
                        <a:t>・</a:t>
                      </a:r>
                      <a:r>
                        <a:rPr lang="ja-JP" sz="1300" kern="100" dirty="0">
                          <a:effectLst/>
                        </a:rPr>
                        <a:t>係長</a:t>
                      </a:r>
                      <a:endParaRPr lang="en-US" altLang="ja-JP" sz="1300" kern="100" dirty="0">
                        <a:effectLst/>
                      </a:endParaRPr>
                    </a:p>
                    <a:p>
                      <a:pPr marL="0" lvl="0" indent="0" algn="just">
                        <a:buFont typeface="Wingdings" panose="05000000000000000000" pitchFamily="2" charset="2"/>
                        <a:buNone/>
                      </a:pPr>
                      <a:r>
                        <a:rPr lang="ja-JP" altLang="en-US" sz="1300" kern="100" dirty="0">
                          <a:effectLst/>
                        </a:rPr>
                        <a:t>・</a:t>
                      </a:r>
                      <a:r>
                        <a:rPr lang="ja-JP" sz="1300" kern="100" dirty="0">
                          <a:effectLst/>
                        </a:rPr>
                        <a:t>担当ＣＷ</a:t>
                      </a:r>
                    </a:p>
                    <a:p>
                      <a:pPr marL="0" lvl="0" indent="0" algn="just">
                        <a:buFont typeface="Wingdings" panose="05000000000000000000" pitchFamily="2" charset="2"/>
                        <a:buNone/>
                      </a:pPr>
                      <a:r>
                        <a:rPr lang="ja-JP" altLang="en-US" sz="1300" u="sng" kern="100" dirty="0">
                          <a:effectLst/>
                        </a:rPr>
                        <a:t>・</a:t>
                      </a:r>
                      <a:r>
                        <a:rPr lang="ja-JP" sz="1300" u="sng" kern="100" dirty="0">
                          <a:effectLst/>
                        </a:rPr>
                        <a:t>※関係機関等</a:t>
                      </a:r>
                      <a:endParaRPr lang="ja-JP" sz="13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tc>
                <a:tc>
                  <a:txBody>
                    <a:bodyPr/>
                    <a:lstStyle/>
                    <a:p>
                      <a:pPr marL="342900" lvl="0" indent="-342900" algn="just">
                        <a:buFont typeface="Wingdings" panose="05000000000000000000" pitchFamily="2" charset="2"/>
                        <a:buChar char=""/>
                      </a:pPr>
                      <a:r>
                        <a:rPr lang="ja-JP" sz="1400" kern="100" dirty="0">
                          <a:effectLst/>
                        </a:rPr>
                        <a:t>（</a:t>
                      </a:r>
                      <a:r>
                        <a:rPr lang="en-US" sz="1400" kern="100" dirty="0">
                          <a:effectLst/>
                        </a:rPr>
                        <a:t>1</a:t>
                      </a:r>
                      <a:r>
                        <a:rPr lang="ja-JP" sz="1400" kern="100" dirty="0">
                          <a:effectLst/>
                        </a:rPr>
                        <a:t>）～（</a:t>
                      </a:r>
                      <a:r>
                        <a:rPr lang="en-US" sz="1400" kern="100" dirty="0">
                          <a:effectLst/>
                        </a:rPr>
                        <a:t>4</a:t>
                      </a:r>
                      <a:r>
                        <a:rPr lang="ja-JP" sz="1400" kern="100" dirty="0">
                          <a:effectLst/>
                        </a:rPr>
                        <a:t>）の状況確認結果を受け、今後の支援・措置の方針を決定する。</a:t>
                      </a:r>
                    </a:p>
                    <a:p>
                      <a:pPr marL="342900" lvl="0" indent="-342900" algn="just">
                        <a:buFont typeface="Wingdings" panose="05000000000000000000" pitchFamily="2" charset="2"/>
                        <a:buChar char=""/>
                      </a:pPr>
                      <a:r>
                        <a:rPr lang="ja-JP" sz="1400" kern="100" dirty="0">
                          <a:effectLst/>
                        </a:rPr>
                        <a:t>ケースの状況により、措置入所等の強制的な措置を行うこともあるが、各種資料・状況に基づき、</a:t>
                      </a:r>
                      <a:r>
                        <a:rPr lang="ja-JP" sz="1400" b="1" u="sng" kern="100" dirty="0">
                          <a:solidFill>
                            <a:srgbClr val="EA9026"/>
                          </a:solidFill>
                          <a:effectLst/>
                        </a:rPr>
                        <a:t>組織的に判断・決定を行う</a:t>
                      </a:r>
                      <a:r>
                        <a:rPr lang="ja-JP" sz="1400" kern="100" dirty="0">
                          <a:effectLst/>
                        </a:rPr>
                        <a:t>ことが重要。</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tc>
                <a:extLst>
                  <a:ext uri="{0D108BD9-81ED-4DB2-BD59-A6C34878D82A}">
                    <a16:rowId xmlns:a16="http://schemas.microsoft.com/office/drawing/2014/main" val="3662257992"/>
                  </a:ext>
                </a:extLst>
              </a:tr>
              <a:tr h="1111831">
                <a:tc>
                  <a:txBody>
                    <a:bodyPr/>
                    <a:lstStyle/>
                    <a:p>
                      <a:pPr algn="just"/>
                      <a:r>
                        <a:rPr lang="ja-JP" sz="1600" kern="100" dirty="0">
                          <a:effectLst/>
                        </a:rPr>
                        <a:t>６</a:t>
                      </a:r>
                      <a:r>
                        <a:rPr lang="ja-JP" altLang="en-US" sz="1600" kern="100" dirty="0">
                          <a:effectLst/>
                        </a:rPr>
                        <a:t> </a:t>
                      </a:r>
                      <a:r>
                        <a:rPr lang="ja-JP" sz="1600" kern="100" dirty="0">
                          <a:effectLst/>
                        </a:rPr>
                        <a:t>支援の実施</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solidFill>
                      <a:srgbClr val="EA9026"/>
                    </a:solidFill>
                  </a:tcPr>
                </a:tc>
                <a:tc>
                  <a:txBody>
                    <a:bodyPr/>
                    <a:lstStyle/>
                    <a:p>
                      <a:pPr marL="0" lvl="0" indent="0" algn="just">
                        <a:buFont typeface="Wingdings" panose="05000000000000000000" pitchFamily="2" charset="2"/>
                        <a:buNone/>
                      </a:pPr>
                      <a:r>
                        <a:rPr lang="ja-JP" altLang="en-US" sz="1300" kern="100" dirty="0">
                          <a:effectLst/>
                        </a:rPr>
                        <a:t>・</a:t>
                      </a:r>
                      <a:r>
                        <a:rPr lang="ja-JP" sz="1300" kern="100" dirty="0">
                          <a:effectLst/>
                        </a:rPr>
                        <a:t>課長</a:t>
                      </a:r>
                    </a:p>
                    <a:p>
                      <a:pPr marL="0" lvl="0" indent="0" algn="just">
                        <a:buFont typeface="Wingdings" panose="05000000000000000000" pitchFamily="2" charset="2"/>
                        <a:buNone/>
                      </a:pPr>
                      <a:r>
                        <a:rPr lang="ja-JP" altLang="en-US" sz="1300" kern="100" dirty="0">
                          <a:effectLst/>
                        </a:rPr>
                        <a:t>・</a:t>
                      </a:r>
                      <a:r>
                        <a:rPr lang="ja-JP" sz="1300" kern="100" dirty="0">
                          <a:effectLst/>
                        </a:rPr>
                        <a:t>係長</a:t>
                      </a:r>
                      <a:endParaRPr lang="en-US" altLang="ja-JP" sz="1300" kern="100" dirty="0">
                        <a:effectLst/>
                      </a:endParaRPr>
                    </a:p>
                    <a:p>
                      <a:pPr marL="0" lvl="0" indent="0" algn="just">
                        <a:buFont typeface="Wingdings" panose="05000000000000000000" pitchFamily="2" charset="2"/>
                        <a:buNone/>
                      </a:pPr>
                      <a:r>
                        <a:rPr lang="ja-JP" altLang="en-US" sz="1300" kern="100" dirty="0">
                          <a:effectLst/>
                        </a:rPr>
                        <a:t>・</a:t>
                      </a:r>
                      <a:r>
                        <a:rPr lang="ja-JP" sz="1300" kern="100" dirty="0">
                          <a:effectLst/>
                        </a:rPr>
                        <a:t>担当ＣＷ</a:t>
                      </a:r>
                    </a:p>
                    <a:p>
                      <a:pPr marL="0" lvl="0" indent="0" algn="just">
                        <a:buFont typeface="Wingdings" panose="05000000000000000000" pitchFamily="2" charset="2"/>
                        <a:buNone/>
                      </a:pPr>
                      <a:r>
                        <a:rPr lang="ja-JP" altLang="en-US" sz="1300" u="sng" kern="100" dirty="0">
                          <a:effectLst/>
                        </a:rPr>
                        <a:t>・</a:t>
                      </a:r>
                      <a:r>
                        <a:rPr lang="ja-JP" sz="1300" u="sng" kern="100" dirty="0">
                          <a:effectLst/>
                        </a:rPr>
                        <a:t>※関係機関等</a:t>
                      </a:r>
                      <a:endParaRPr lang="ja-JP" sz="13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tc>
                <a:tc>
                  <a:txBody>
                    <a:bodyPr/>
                    <a:lstStyle/>
                    <a:p>
                      <a:pPr marL="342900" lvl="0" indent="-342900" algn="just">
                        <a:buFont typeface="Wingdings" panose="05000000000000000000" pitchFamily="2" charset="2"/>
                        <a:buChar char=""/>
                      </a:pPr>
                      <a:r>
                        <a:rPr lang="ja-JP" sz="1400" kern="100" dirty="0">
                          <a:effectLst/>
                        </a:rPr>
                        <a:t>ケースの状況に応じ、入所などの措置、福祉サービス利用、見守りなどの支援を行う。</a:t>
                      </a:r>
                    </a:p>
                    <a:p>
                      <a:pPr marL="342900" lvl="0" indent="-342900" algn="just">
                        <a:buFont typeface="Wingdings" panose="05000000000000000000" pitchFamily="2" charset="2"/>
                        <a:buChar char=""/>
                      </a:pPr>
                      <a:r>
                        <a:rPr lang="ja-JP" sz="1400" kern="100" dirty="0">
                          <a:effectLst/>
                        </a:rPr>
                        <a:t>サービス事業所や相談支援事業所などとの連携が必要となる。</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tc>
                <a:extLst>
                  <a:ext uri="{0D108BD9-81ED-4DB2-BD59-A6C34878D82A}">
                    <a16:rowId xmlns:a16="http://schemas.microsoft.com/office/drawing/2014/main" val="995214890"/>
                  </a:ext>
                </a:extLst>
              </a:tr>
              <a:tr h="1202552">
                <a:tc>
                  <a:txBody>
                    <a:bodyPr/>
                    <a:lstStyle/>
                    <a:p>
                      <a:pPr algn="just"/>
                      <a:r>
                        <a:rPr lang="ja-JP" sz="1600" kern="100" dirty="0">
                          <a:effectLst/>
                        </a:rPr>
                        <a:t>７</a:t>
                      </a:r>
                      <a:r>
                        <a:rPr lang="ja-JP" altLang="en-US" sz="1600" kern="100" dirty="0">
                          <a:effectLst/>
                        </a:rPr>
                        <a:t> </a:t>
                      </a:r>
                      <a:r>
                        <a:rPr lang="ja-JP" sz="1600" kern="100" dirty="0">
                          <a:effectLst/>
                        </a:rPr>
                        <a:t>モニタリング</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solidFill>
                      <a:srgbClr val="EA9026"/>
                    </a:solidFill>
                  </a:tcPr>
                </a:tc>
                <a:tc>
                  <a:txBody>
                    <a:bodyPr/>
                    <a:lstStyle/>
                    <a:p>
                      <a:pPr marL="0" lvl="0" indent="0" algn="just">
                        <a:buFont typeface="Wingdings" panose="05000000000000000000" pitchFamily="2" charset="2"/>
                        <a:buNone/>
                      </a:pPr>
                      <a:r>
                        <a:rPr lang="ja-JP" altLang="en-US" sz="1300" kern="100" dirty="0">
                          <a:effectLst/>
                        </a:rPr>
                        <a:t>・</a:t>
                      </a:r>
                      <a:r>
                        <a:rPr lang="ja-JP" sz="1300" kern="100" dirty="0">
                          <a:effectLst/>
                        </a:rPr>
                        <a:t>課長</a:t>
                      </a:r>
                    </a:p>
                    <a:p>
                      <a:pPr marL="0" lvl="0" indent="0" algn="just">
                        <a:buFont typeface="Wingdings" panose="05000000000000000000" pitchFamily="2" charset="2"/>
                        <a:buNone/>
                      </a:pPr>
                      <a:r>
                        <a:rPr lang="ja-JP" altLang="en-US" sz="1300" kern="100" dirty="0">
                          <a:effectLst/>
                        </a:rPr>
                        <a:t>・</a:t>
                      </a:r>
                      <a:r>
                        <a:rPr lang="ja-JP" sz="1300" kern="100" dirty="0">
                          <a:effectLst/>
                        </a:rPr>
                        <a:t>係長</a:t>
                      </a:r>
                      <a:endParaRPr lang="en-US" altLang="ja-JP" sz="1300" kern="100" dirty="0">
                        <a:effectLst/>
                      </a:endParaRPr>
                    </a:p>
                    <a:p>
                      <a:pPr marL="0" lvl="0" indent="0" algn="just">
                        <a:buFont typeface="Wingdings" panose="05000000000000000000" pitchFamily="2" charset="2"/>
                        <a:buNone/>
                      </a:pPr>
                      <a:r>
                        <a:rPr lang="ja-JP" altLang="en-US" sz="1300" kern="100" dirty="0">
                          <a:effectLst/>
                        </a:rPr>
                        <a:t>・</a:t>
                      </a:r>
                      <a:r>
                        <a:rPr lang="ja-JP" sz="1300" kern="100" dirty="0">
                          <a:effectLst/>
                        </a:rPr>
                        <a:t>担当ＣＷ</a:t>
                      </a:r>
                    </a:p>
                    <a:p>
                      <a:pPr marL="0" lvl="0" indent="0" algn="just">
                        <a:buFont typeface="Wingdings" panose="05000000000000000000" pitchFamily="2" charset="2"/>
                        <a:buNone/>
                      </a:pPr>
                      <a:r>
                        <a:rPr lang="ja-JP" altLang="en-US" sz="1300" u="sng" kern="100" dirty="0">
                          <a:effectLst/>
                        </a:rPr>
                        <a:t>・</a:t>
                      </a:r>
                      <a:r>
                        <a:rPr lang="ja-JP" sz="1300" u="sng" kern="100" dirty="0">
                          <a:effectLst/>
                        </a:rPr>
                        <a:t>※関係機関等</a:t>
                      </a:r>
                      <a:endParaRPr lang="ja-JP" sz="13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tc>
                <a:tc>
                  <a:txBody>
                    <a:bodyPr/>
                    <a:lstStyle/>
                    <a:p>
                      <a:pPr marL="342900" lvl="0" indent="-342900" algn="just">
                        <a:buFont typeface="Wingdings" panose="05000000000000000000" pitchFamily="2" charset="2"/>
                        <a:buChar char=""/>
                      </a:pPr>
                      <a:r>
                        <a:rPr lang="ja-JP" sz="1400" b="1" kern="100" dirty="0">
                          <a:solidFill>
                            <a:srgbClr val="EA9026"/>
                          </a:solidFill>
                          <a:effectLst/>
                        </a:rPr>
                        <a:t>虐待ケースの状況把握・進捗管理・評価を定期的に行う。</a:t>
                      </a:r>
                      <a:r>
                        <a:rPr lang="ja-JP" sz="1400" kern="100" dirty="0">
                          <a:effectLst/>
                        </a:rPr>
                        <a:t>（関係事業所・機関も参加）</a:t>
                      </a:r>
                    </a:p>
                    <a:p>
                      <a:pPr marL="342900" lvl="0" indent="-342900" algn="just">
                        <a:buFont typeface="Wingdings" panose="05000000000000000000" pitchFamily="2" charset="2"/>
                        <a:buChar char=""/>
                      </a:pPr>
                      <a:r>
                        <a:rPr lang="ja-JP" sz="1400" u="sng" kern="100" dirty="0">
                          <a:effectLst/>
                        </a:rPr>
                        <a:t>必要に応じ（</a:t>
                      </a:r>
                      <a:r>
                        <a:rPr lang="en-US" sz="1400" u="sng" kern="100" dirty="0">
                          <a:effectLst/>
                        </a:rPr>
                        <a:t>5</a:t>
                      </a:r>
                      <a:r>
                        <a:rPr lang="ja-JP" sz="1400" u="sng" kern="100" dirty="0">
                          <a:effectLst/>
                        </a:rPr>
                        <a:t>）に戻る。</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8538" marR="58538" marT="0" marB="0" anchor="ctr"/>
                </a:tc>
                <a:extLst>
                  <a:ext uri="{0D108BD9-81ED-4DB2-BD59-A6C34878D82A}">
                    <a16:rowId xmlns:a16="http://schemas.microsoft.com/office/drawing/2014/main" val="2696908152"/>
                  </a:ext>
                </a:extLst>
              </a:tr>
            </a:tbl>
          </a:graphicData>
        </a:graphic>
      </p:graphicFrame>
      <p:sp>
        <p:nvSpPr>
          <p:cNvPr id="3" name="スライド番号プレースホルダー 2">
            <a:extLst>
              <a:ext uri="{FF2B5EF4-FFF2-40B4-BE49-F238E27FC236}">
                <a16:creationId xmlns:a16="http://schemas.microsoft.com/office/drawing/2014/main" id="{D560CF60-9313-4117-AC85-DE86EAD5007D}"/>
              </a:ext>
            </a:extLst>
          </p:cNvPr>
          <p:cNvSpPr>
            <a:spLocks noGrp="1"/>
          </p:cNvSpPr>
          <p:nvPr>
            <p:ph type="sldNum" sz="quarter" idx="12"/>
          </p:nvPr>
        </p:nvSpPr>
        <p:spPr/>
        <p:txBody>
          <a:bodyPr/>
          <a:lstStyle/>
          <a:p>
            <a:fld id="{6C1277A2-907A-47BE-ACC3-E6A5EA10C689}" type="slidenum">
              <a:rPr kumimoji="1" lang="ja-JP" altLang="en-US" smtClean="0"/>
              <a:t>7</a:t>
            </a:fld>
            <a:endParaRPr kumimoji="1" lang="ja-JP" altLang="en-US"/>
          </a:p>
        </p:txBody>
      </p:sp>
    </p:spTree>
    <p:extLst>
      <p:ext uri="{BB962C8B-B14F-4D97-AF65-F5344CB8AC3E}">
        <p14:creationId xmlns:p14="http://schemas.microsoft.com/office/powerpoint/2010/main" val="2082404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F71638E0-7A2E-B266-FCF1-3931C51322FF}"/>
              </a:ext>
            </a:extLst>
          </p:cNvPr>
          <p:cNvSpPr/>
          <p:nvPr/>
        </p:nvSpPr>
        <p:spPr>
          <a:xfrm>
            <a:off x="179400" y="177259"/>
            <a:ext cx="11833200" cy="6494400"/>
          </a:xfrm>
          <a:prstGeom prst="rect">
            <a:avLst/>
          </a:prstGeom>
          <a:solidFill>
            <a:srgbClr val="EA90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テキスト ボックス 2">
            <a:extLst>
              <a:ext uri="{FF2B5EF4-FFF2-40B4-BE49-F238E27FC236}">
                <a16:creationId xmlns:a16="http://schemas.microsoft.com/office/drawing/2014/main" id="{7925AB24-A473-7FF9-8E99-A7E472FE9617}"/>
              </a:ext>
            </a:extLst>
          </p:cNvPr>
          <p:cNvSpPr txBox="1"/>
          <p:nvPr/>
        </p:nvSpPr>
        <p:spPr>
          <a:xfrm>
            <a:off x="782110" y="1521464"/>
            <a:ext cx="5227713" cy="707886"/>
          </a:xfrm>
          <a:prstGeom prst="rect">
            <a:avLst/>
          </a:prstGeom>
          <a:noFill/>
        </p:spPr>
        <p:txBody>
          <a:bodyPr wrap="none" rtlCol="0">
            <a:spAutoFit/>
          </a:bodyPr>
          <a:lstStyle/>
          <a:p>
            <a:pPr algn="ctr"/>
            <a:r>
              <a:rPr kumimoji="1" lang="en-US" altLang="ja-JP" sz="4000" b="1" dirty="0">
                <a:solidFill>
                  <a:schemeClr val="bg1"/>
                </a:solidFill>
              </a:rPr>
              <a:t>0</a:t>
            </a:r>
            <a:r>
              <a:rPr lang="en-US" altLang="ja-JP" sz="4000" b="1" dirty="0">
                <a:solidFill>
                  <a:schemeClr val="bg1"/>
                </a:solidFill>
              </a:rPr>
              <a:t>3</a:t>
            </a:r>
            <a:r>
              <a:rPr kumimoji="1" lang="en-US" altLang="ja-JP" sz="4000" b="1" dirty="0">
                <a:solidFill>
                  <a:schemeClr val="bg1"/>
                </a:solidFill>
              </a:rPr>
              <a:t>|</a:t>
            </a:r>
            <a:r>
              <a:rPr lang="ja-JP" altLang="en-US" sz="4000" b="1" dirty="0">
                <a:solidFill>
                  <a:schemeClr val="bg1"/>
                </a:solidFill>
              </a:rPr>
              <a:t> 障害者虐待の状況</a:t>
            </a:r>
            <a:endParaRPr kumimoji="1" lang="ja-JP" altLang="en-US" b="1" dirty="0">
              <a:solidFill>
                <a:schemeClr val="bg1"/>
              </a:solidFill>
            </a:endParaRPr>
          </a:p>
        </p:txBody>
      </p:sp>
      <p:sp>
        <p:nvSpPr>
          <p:cNvPr id="6" name="正方形/長方形 5">
            <a:extLst>
              <a:ext uri="{FF2B5EF4-FFF2-40B4-BE49-F238E27FC236}">
                <a16:creationId xmlns:a16="http://schemas.microsoft.com/office/drawing/2014/main" id="{F4A3E89A-E838-8D6A-561D-7A82FFA481F5}"/>
              </a:ext>
            </a:extLst>
          </p:cNvPr>
          <p:cNvSpPr/>
          <p:nvPr/>
        </p:nvSpPr>
        <p:spPr>
          <a:xfrm>
            <a:off x="7313698" y="163812"/>
            <a:ext cx="2043463" cy="6494400"/>
          </a:xfrm>
          <a:prstGeom prst="rect">
            <a:avLst/>
          </a:prstGeom>
          <a:solidFill>
            <a:srgbClr val="F2F2F2">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a:extLst>
              <a:ext uri="{FF2B5EF4-FFF2-40B4-BE49-F238E27FC236}">
                <a16:creationId xmlns:a16="http://schemas.microsoft.com/office/drawing/2014/main" id="{10781B24-D0AF-C048-8F6E-A7E5B4F59248}"/>
              </a:ext>
            </a:extLst>
          </p:cNvPr>
          <p:cNvSpPr txBox="1"/>
          <p:nvPr/>
        </p:nvSpPr>
        <p:spPr>
          <a:xfrm>
            <a:off x="10109741" y="6004813"/>
            <a:ext cx="1338828" cy="369332"/>
          </a:xfrm>
          <a:prstGeom prst="rect">
            <a:avLst/>
          </a:prstGeom>
          <a:noFill/>
        </p:spPr>
        <p:txBody>
          <a:bodyPr wrap="none" rtlCol="0">
            <a:spAutoFit/>
          </a:bodyPr>
          <a:lstStyle/>
          <a:p>
            <a:pPr algn="ctr"/>
            <a:r>
              <a:rPr kumimoji="1" lang="ja-JP" altLang="en-US" b="1" dirty="0">
                <a:solidFill>
                  <a:schemeClr val="bg1"/>
                </a:solidFill>
              </a:rPr>
              <a:t>島本と　。</a:t>
            </a:r>
          </a:p>
        </p:txBody>
      </p:sp>
      <p:sp>
        <p:nvSpPr>
          <p:cNvPr id="2" name="スライド番号プレースホルダー 1">
            <a:extLst>
              <a:ext uri="{FF2B5EF4-FFF2-40B4-BE49-F238E27FC236}">
                <a16:creationId xmlns:a16="http://schemas.microsoft.com/office/drawing/2014/main" id="{8413AD7A-7272-40BF-B712-801F4B57BA62}"/>
              </a:ext>
            </a:extLst>
          </p:cNvPr>
          <p:cNvSpPr>
            <a:spLocks noGrp="1"/>
          </p:cNvSpPr>
          <p:nvPr>
            <p:ph type="sldNum" sz="quarter" idx="12"/>
          </p:nvPr>
        </p:nvSpPr>
        <p:spPr/>
        <p:txBody>
          <a:bodyPr/>
          <a:lstStyle/>
          <a:p>
            <a:fld id="{6C1277A2-907A-47BE-ACC3-E6A5EA10C689}" type="slidenum">
              <a:rPr kumimoji="1" lang="ja-JP" altLang="en-US" smtClean="0"/>
              <a:t>8</a:t>
            </a:fld>
            <a:endParaRPr kumimoji="1" lang="ja-JP" altLang="en-US"/>
          </a:p>
        </p:txBody>
      </p:sp>
    </p:spTree>
    <p:extLst>
      <p:ext uri="{BB962C8B-B14F-4D97-AF65-F5344CB8AC3E}">
        <p14:creationId xmlns:p14="http://schemas.microsoft.com/office/powerpoint/2010/main" val="1847270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0C80630B-714B-F605-1E32-B3A04E23F7C3}"/>
              </a:ext>
            </a:extLst>
          </p:cNvPr>
          <p:cNvSpPr txBox="1"/>
          <p:nvPr/>
        </p:nvSpPr>
        <p:spPr>
          <a:xfrm>
            <a:off x="330923" y="370992"/>
            <a:ext cx="2436200" cy="323165"/>
          </a:xfrm>
          <a:prstGeom prst="rect">
            <a:avLst/>
          </a:prstGeom>
          <a:noFill/>
        </p:spPr>
        <p:txBody>
          <a:bodyPr wrap="square" rtlCol="0">
            <a:spAutoFit/>
          </a:bodyPr>
          <a:lstStyle/>
          <a:p>
            <a:r>
              <a:rPr lang="en-US" altLang="ja-JP" sz="1500" dirty="0"/>
              <a:t>03</a:t>
            </a:r>
            <a:r>
              <a:rPr lang="ja-JP" altLang="en-US" sz="1500" dirty="0"/>
              <a:t> 障害者虐待の状況</a:t>
            </a:r>
            <a:endParaRPr kumimoji="1" lang="ja-JP" altLang="en-US" sz="1500" dirty="0"/>
          </a:p>
        </p:txBody>
      </p:sp>
      <p:sp>
        <p:nvSpPr>
          <p:cNvPr id="13" name="正方形/長方形 12">
            <a:extLst>
              <a:ext uri="{FF2B5EF4-FFF2-40B4-BE49-F238E27FC236}">
                <a16:creationId xmlns:a16="http://schemas.microsoft.com/office/drawing/2014/main" id="{4ECB7399-237E-90F1-C4E8-9D6BDF1EF69E}"/>
              </a:ext>
            </a:extLst>
          </p:cNvPr>
          <p:cNvSpPr/>
          <p:nvPr/>
        </p:nvSpPr>
        <p:spPr>
          <a:xfrm>
            <a:off x="0" y="0"/>
            <a:ext cx="180000" cy="6858000"/>
          </a:xfrm>
          <a:prstGeom prst="rect">
            <a:avLst/>
          </a:prstGeom>
          <a:solidFill>
            <a:srgbClr val="EA90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EA9026"/>
              </a:solidFill>
            </a:endParaRPr>
          </a:p>
        </p:txBody>
      </p:sp>
      <p:cxnSp>
        <p:nvCxnSpPr>
          <p:cNvPr id="14" name="直線コネクタ 13">
            <a:extLst>
              <a:ext uri="{FF2B5EF4-FFF2-40B4-BE49-F238E27FC236}">
                <a16:creationId xmlns:a16="http://schemas.microsoft.com/office/drawing/2014/main" id="{16F8B33A-D3FC-BD4A-296E-75F9297F245F}"/>
              </a:ext>
            </a:extLst>
          </p:cNvPr>
          <p:cNvCxnSpPr>
            <a:cxnSpLocks/>
          </p:cNvCxnSpPr>
          <p:nvPr/>
        </p:nvCxnSpPr>
        <p:spPr>
          <a:xfrm>
            <a:off x="430324" y="698360"/>
            <a:ext cx="2336799"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0641BD41-1250-603C-57A2-E29101759795}"/>
              </a:ext>
            </a:extLst>
          </p:cNvPr>
          <p:cNvSpPr txBox="1"/>
          <p:nvPr/>
        </p:nvSpPr>
        <p:spPr>
          <a:xfrm>
            <a:off x="874781" y="1151620"/>
            <a:ext cx="10430527" cy="538032"/>
          </a:xfrm>
          <a:prstGeom prst="rect">
            <a:avLst/>
          </a:prstGeom>
          <a:noFill/>
        </p:spPr>
        <p:txBody>
          <a:bodyPr wrap="square" rtlCol="0">
            <a:spAutoFit/>
          </a:bodyPr>
          <a:lstStyle/>
          <a:p>
            <a:pPr>
              <a:lnSpc>
                <a:spcPct val="130000"/>
              </a:lnSpc>
            </a:pPr>
            <a:r>
              <a:rPr lang="ja-JP" altLang="en-US" sz="2400" b="1" dirty="0">
                <a:solidFill>
                  <a:srgbClr val="EA9026"/>
                </a:solidFill>
              </a:rPr>
              <a:t>障害者虐待の状況</a:t>
            </a:r>
            <a:endParaRPr lang="en-US" altLang="ja-JP" sz="2400" b="1" dirty="0">
              <a:solidFill>
                <a:srgbClr val="EA9026"/>
              </a:solidFill>
              <a:latin typeface="游ゴシック Medium" panose="020B0500000000000000" pitchFamily="50" charset="-128"/>
              <a:ea typeface="游ゴシック Medium" panose="020B0500000000000000" pitchFamily="50" charset="-128"/>
            </a:endParaRPr>
          </a:p>
        </p:txBody>
      </p:sp>
      <p:sp>
        <p:nvSpPr>
          <p:cNvPr id="2" name="テキスト ボックス 1">
            <a:extLst>
              <a:ext uri="{FF2B5EF4-FFF2-40B4-BE49-F238E27FC236}">
                <a16:creationId xmlns:a16="http://schemas.microsoft.com/office/drawing/2014/main" id="{1C8C0CC1-6733-75D8-01DF-0D077D297D89}"/>
              </a:ext>
            </a:extLst>
          </p:cNvPr>
          <p:cNvSpPr txBox="1"/>
          <p:nvPr/>
        </p:nvSpPr>
        <p:spPr>
          <a:xfrm>
            <a:off x="330923" y="6373068"/>
            <a:ext cx="7760458" cy="323165"/>
          </a:xfrm>
          <a:prstGeom prst="rect">
            <a:avLst/>
          </a:prstGeom>
          <a:noFill/>
        </p:spPr>
        <p:txBody>
          <a:bodyPr wrap="none" rtlCol="0">
            <a:spAutoFit/>
          </a:bodyPr>
          <a:lstStyle/>
          <a:p>
            <a:r>
              <a:rPr kumimoji="1" lang="en-US" altLang="ja-JP" sz="1500" dirty="0"/>
              <a:t> </a:t>
            </a:r>
            <a:r>
              <a:rPr kumimoji="1" lang="ja-JP" altLang="en-US" sz="1500" dirty="0"/>
              <a:t>目次 </a:t>
            </a:r>
            <a:r>
              <a:rPr kumimoji="1" lang="en-US" altLang="ja-JP" sz="1500" dirty="0"/>
              <a:t>| 01 </a:t>
            </a:r>
            <a:r>
              <a:rPr lang="ja-JP" altLang="en-US" sz="1500" dirty="0"/>
              <a:t>概要</a:t>
            </a:r>
            <a:r>
              <a:rPr kumimoji="1" lang="ja-JP" altLang="en-US" sz="1500" dirty="0"/>
              <a:t> </a:t>
            </a:r>
            <a:r>
              <a:rPr kumimoji="1" lang="en-US" altLang="ja-JP" sz="1500" dirty="0"/>
              <a:t>| 02 </a:t>
            </a:r>
            <a:r>
              <a:rPr kumimoji="1" lang="ja-JP" altLang="en-US" sz="1500" dirty="0"/>
              <a:t>対応体制 </a:t>
            </a:r>
            <a:r>
              <a:rPr kumimoji="1" lang="en-US" altLang="ja-JP" sz="1500" dirty="0"/>
              <a:t>|</a:t>
            </a:r>
            <a:r>
              <a:rPr kumimoji="1" lang="en-US" altLang="ja-JP" sz="1500" b="1" dirty="0">
                <a:solidFill>
                  <a:srgbClr val="7CC3E8"/>
                </a:solidFill>
              </a:rPr>
              <a:t> 03 </a:t>
            </a:r>
            <a:r>
              <a:rPr kumimoji="1" lang="ja-JP" altLang="en-US" sz="1500" b="1" dirty="0">
                <a:solidFill>
                  <a:srgbClr val="7CC3E8"/>
                </a:solidFill>
              </a:rPr>
              <a:t>虐待の状況 </a:t>
            </a:r>
            <a:r>
              <a:rPr kumimoji="1" lang="en-US" altLang="ja-JP" sz="1500" dirty="0"/>
              <a:t>| 04 </a:t>
            </a:r>
            <a:r>
              <a:rPr kumimoji="1" lang="ja-JP" altLang="en-US" sz="1500" dirty="0"/>
              <a:t>傾向と分析 </a:t>
            </a:r>
            <a:r>
              <a:rPr kumimoji="1" lang="en-US" altLang="ja-JP" sz="1500" dirty="0"/>
              <a:t>| 05 </a:t>
            </a:r>
            <a:r>
              <a:rPr kumimoji="1" lang="ja-JP" altLang="en-US" sz="1500" dirty="0"/>
              <a:t>強み </a:t>
            </a:r>
            <a:r>
              <a:rPr kumimoji="1" lang="en-US" altLang="ja-JP" sz="1500" dirty="0"/>
              <a:t>| 06 </a:t>
            </a:r>
            <a:r>
              <a:rPr kumimoji="1" lang="ja-JP" altLang="en-US" sz="1500" dirty="0"/>
              <a:t>課題・展開</a:t>
            </a:r>
          </a:p>
        </p:txBody>
      </p:sp>
      <p:graphicFrame>
        <p:nvGraphicFramePr>
          <p:cNvPr id="6" name="表 5">
            <a:extLst>
              <a:ext uri="{FF2B5EF4-FFF2-40B4-BE49-F238E27FC236}">
                <a16:creationId xmlns:a16="http://schemas.microsoft.com/office/drawing/2014/main" id="{17A828AA-7426-603C-6B84-0832462CAC3A}"/>
              </a:ext>
            </a:extLst>
          </p:cNvPr>
          <p:cNvGraphicFramePr>
            <a:graphicFrameLocks noGrp="1"/>
          </p:cNvGraphicFramePr>
          <p:nvPr>
            <p:extLst>
              <p:ext uri="{D42A27DB-BD31-4B8C-83A1-F6EECF244321}">
                <p14:modId xmlns:p14="http://schemas.microsoft.com/office/powerpoint/2010/main" val="2379350357"/>
              </p:ext>
            </p:extLst>
          </p:nvPr>
        </p:nvGraphicFramePr>
        <p:xfrm>
          <a:off x="1238126" y="1875453"/>
          <a:ext cx="10067184" cy="3830925"/>
        </p:xfrm>
        <a:graphic>
          <a:graphicData uri="http://schemas.openxmlformats.org/drawingml/2006/table">
            <a:tbl>
              <a:tblPr>
                <a:tableStyleId>{5C22544A-7EE6-4342-B048-85BDC9FD1C3A}</a:tableStyleId>
              </a:tblPr>
              <a:tblGrid>
                <a:gridCol w="1677864">
                  <a:extLst>
                    <a:ext uri="{9D8B030D-6E8A-4147-A177-3AD203B41FA5}">
                      <a16:colId xmlns:a16="http://schemas.microsoft.com/office/drawing/2014/main" val="1288966545"/>
                    </a:ext>
                  </a:extLst>
                </a:gridCol>
                <a:gridCol w="1677864">
                  <a:extLst>
                    <a:ext uri="{9D8B030D-6E8A-4147-A177-3AD203B41FA5}">
                      <a16:colId xmlns:a16="http://schemas.microsoft.com/office/drawing/2014/main" val="4181477460"/>
                    </a:ext>
                  </a:extLst>
                </a:gridCol>
                <a:gridCol w="1677864">
                  <a:extLst>
                    <a:ext uri="{9D8B030D-6E8A-4147-A177-3AD203B41FA5}">
                      <a16:colId xmlns:a16="http://schemas.microsoft.com/office/drawing/2014/main" val="4288031143"/>
                    </a:ext>
                  </a:extLst>
                </a:gridCol>
                <a:gridCol w="1677864">
                  <a:extLst>
                    <a:ext uri="{9D8B030D-6E8A-4147-A177-3AD203B41FA5}">
                      <a16:colId xmlns:a16="http://schemas.microsoft.com/office/drawing/2014/main" val="485632717"/>
                    </a:ext>
                  </a:extLst>
                </a:gridCol>
                <a:gridCol w="1677864">
                  <a:extLst>
                    <a:ext uri="{9D8B030D-6E8A-4147-A177-3AD203B41FA5}">
                      <a16:colId xmlns:a16="http://schemas.microsoft.com/office/drawing/2014/main" val="3075524110"/>
                    </a:ext>
                  </a:extLst>
                </a:gridCol>
                <a:gridCol w="1677864">
                  <a:extLst>
                    <a:ext uri="{9D8B030D-6E8A-4147-A177-3AD203B41FA5}">
                      <a16:colId xmlns:a16="http://schemas.microsoft.com/office/drawing/2014/main" val="1120000762"/>
                    </a:ext>
                  </a:extLst>
                </a:gridCol>
              </a:tblGrid>
              <a:tr h="547275">
                <a:tc>
                  <a:txBody>
                    <a:bodyPr/>
                    <a:lstStyle/>
                    <a:p>
                      <a:pPr algn="ctr" fontAlgn="ctr"/>
                      <a:r>
                        <a:rPr lang="ja-JP" altLang="en-US" sz="1600" u="none" strike="noStrike" dirty="0">
                          <a:effectLst/>
                        </a:rPr>
                        <a:t>　</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b="1" u="none" strike="noStrike" dirty="0">
                          <a:solidFill>
                            <a:srgbClr val="EA9026"/>
                          </a:solidFill>
                          <a:effectLst/>
                        </a:rPr>
                        <a:t>通報件数</a:t>
                      </a:r>
                      <a:endParaRPr lang="ja-JP" altLang="en-US" sz="16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u="none" strike="noStrike" dirty="0">
                          <a:effectLst/>
                        </a:rPr>
                        <a:t>（養護者）</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b="1" u="none" strike="noStrike" dirty="0">
                          <a:solidFill>
                            <a:srgbClr val="EA9026"/>
                          </a:solidFill>
                          <a:effectLst/>
                        </a:rPr>
                        <a:t>（施設従事者）</a:t>
                      </a:r>
                      <a:endParaRPr lang="ja-JP" altLang="en-US" sz="16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u="none" strike="noStrike" dirty="0">
                          <a:effectLst/>
                        </a:rPr>
                        <a:t>（使用者）</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ja-JP" altLang="en-US" sz="1600" b="1" u="none" strike="noStrike" dirty="0">
                          <a:solidFill>
                            <a:srgbClr val="EA9026"/>
                          </a:solidFill>
                          <a:effectLst/>
                        </a:rPr>
                        <a:t>判断件数</a:t>
                      </a:r>
                      <a:endParaRPr lang="ja-JP" altLang="en-US" sz="16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1824734974"/>
                  </a:ext>
                </a:extLst>
              </a:tr>
              <a:tr h="547275">
                <a:tc>
                  <a:txBody>
                    <a:bodyPr/>
                    <a:lstStyle/>
                    <a:p>
                      <a:pPr algn="ctr" fontAlgn="ctr"/>
                      <a:r>
                        <a:rPr lang="ja-JP" altLang="en-US" sz="1600" u="none" strike="noStrike" dirty="0">
                          <a:effectLst/>
                        </a:rPr>
                        <a:t>令和元年度</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4</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4</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0</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0</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1</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1231908670"/>
                  </a:ext>
                </a:extLst>
              </a:tr>
              <a:tr h="547275">
                <a:tc>
                  <a:txBody>
                    <a:bodyPr/>
                    <a:lstStyle/>
                    <a:p>
                      <a:pPr algn="ctr" fontAlgn="ctr"/>
                      <a:r>
                        <a:rPr lang="ja-JP" altLang="en-US" sz="1600" u="none" strike="noStrike">
                          <a:effectLst/>
                        </a:rPr>
                        <a:t>令和２年度</a:t>
                      </a:r>
                      <a:endParaRPr lang="ja-JP" altLang="en-US" sz="1600" b="0" i="0" u="none" strike="noStrike">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3</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3</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0</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a:effectLst/>
                        </a:rPr>
                        <a:t>0</a:t>
                      </a:r>
                      <a:endParaRPr lang="en-US" altLang="ja-JP" sz="2000" b="0" i="0" u="none" strike="noStrike">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0</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1684726155"/>
                  </a:ext>
                </a:extLst>
              </a:tr>
              <a:tr h="547275">
                <a:tc>
                  <a:txBody>
                    <a:bodyPr/>
                    <a:lstStyle/>
                    <a:p>
                      <a:pPr algn="ctr" fontAlgn="ctr"/>
                      <a:r>
                        <a:rPr lang="ja-JP" altLang="en-US" sz="1600" u="none" strike="noStrike">
                          <a:effectLst/>
                        </a:rPr>
                        <a:t>令和３年度</a:t>
                      </a:r>
                      <a:endParaRPr lang="ja-JP" altLang="en-US" sz="1600" b="0" i="0" u="none" strike="noStrike">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4</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4</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0</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0</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0</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2197407148"/>
                  </a:ext>
                </a:extLst>
              </a:tr>
              <a:tr h="547275">
                <a:tc>
                  <a:txBody>
                    <a:bodyPr/>
                    <a:lstStyle/>
                    <a:p>
                      <a:pPr algn="ctr" fontAlgn="ctr"/>
                      <a:r>
                        <a:rPr lang="ja-JP" altLang="en-US" sz="1600" u="none" strike="noStrike" dirty="0">
                          <a:effectLst/>
                        </a:rPr>
                        <a:t>令和４年度</a:t>
                      </a:r>
                      <a:endParaRPr lang="ja-JP" altLang="en-US" sz="16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7</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7</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0</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0</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solidFill>
                            <a:srgbClr val="EA9026"/>
                          </a:solidFill>
                          <a:effectLst/>
                        </a:rPr>
                        <a:t>1</a:t>
                      </a:r>
                      <a:endParaRPr lang="en-US" altLang="ja-JP" sz="2000" b="0"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2905987124"/>
                  </a:ext>
                </a:extLst>
              </a:tr>
              <a:tr h="547275">
                <a:tc>
                  <a:txBody>
                    <a:bodyPr/>
                    <a:lstStyle/>
                    <a:p>
                      <a:pPr algn="ctr" fontAlgn="ctr"/>
                      <a:r>
                        <a:rPr lang="ja-JP" altLang="en-US" sz="1600" b="1" u="none" strike="noStrike" dirty="0">
                          <a:solidFill>
                            <a:srgbClr val="EA9026"/>
                          </a:solidFill>
                          <a:effectLst/>
                        </a:rPr>
                        <a:t>令和５年度</a:t>
                      </a:r>
                      <a:endParaRPr lang="ja-JP" altLang="en-US" sz="16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1" u="none" strike="noStrike" dirty="0">
                          <a:solidFill>
                            <a:srgbClr val="EA9026"/>
                          </a:solidFill>
                          <a:effectLst/>
                        </a:rPr>
                        <a:t>17</a:t>
                      </a:r>
                      <a:endParaRPr lang="en-US" altLang="ja-JP" sz="20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11</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1" u="none" strike="noStrike" dirty="0">
                          <a:solidFill>
                            <a:srgbClr val="EA9026"/>
                          </a:solidFill>
                          <a:effectLst/>
                        </a:rPr>
                        <a:t>6</a:t>
                      </a:r>
                      <a:endParaRPr lang="en-US" altLang="ja-JP" sz="20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0</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1" u="none" strike="noStrike" dirty="0">
                          <a:solidFill>
                            <a:srgbClr val="EA9026"/>
                          </a:solidFill>
                          <a:effectLst/>
                        </a:rPr>
                        <a:t>9</a:t>
                      </a:r>
                      <a:endParaRPr lang="en-US" altLang="ja-JP" sz="20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756393644"/>
                  </a:ext>
                </a:extLst>
              </a:tr>
              <a:tr h="547275">
                <a:tc>
                  <a:txBody>
                    <a:bodyPr/>
                    <a:lstStyle/>
                    <a:p>
                      <a:pPr algn="ctr" fontAlgn="ctr"/>
                      <a:r>
                        <a:rPr lang="ja-JP" altLang="en-US" sz="1600" b="1" u="none" strike="noStrike" dirty="0">
                          <a:solidFill>
                            <a:srgbClr val="EA9026"/>
                          </a:solidFill>
                          <a:effectLst/>
                        </a:rPr>
                        <a:t>令和６年度</a:t>
                      </a:r>
                      <a:endParaRPr lang="ja-JP" altLang="en-US" sz="16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1" u="none" strike="noStrike" dirty="0">
                          <a:solidFill>
                            <a:srgbClr val="EA9026"/>
                          </a:solidFill>
                          <a:effectLst/>
                        </a:rPr>
                        <a:t>14</a:t>
                      </a:r>
                      <a:endParaRPr lang="en-US" altLang="ja-JP" sz="20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7</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1" u="none" strike="noStrike" dirty="0">
                          <a:solidFill>
                            <a:srgbClr val="EA9026"/>
                          </a:solidFill>
                          <a:effectLst/>
                        </a:rPr>
                        <a:t>7</a:t>
                      </a:r>
                      <a:endParaRPr lang="en-US" altLang="ja-JP" sz="20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u="none" strike="noStrike" dirty="0">
                          <a:effectLst/>
                        </a:rPr>
                        <a:t>0</a:t>
                      </a:r>
                      <a:endParaRPr lang="en-US" altLang="ja-JP" sz="2000" b="0" i="0" u="none" strike="noStrike" dirty="0">
                        <a:effectLst/>
                        <a:latin typeface="ＭＳ Ｐゴシック" panose="020B0600070205080204" pitchFamily="50" charset="-128"/>
                        <a:ea typeface="ＭＳ Ｐゴシック" panose="020B0600070205080204" pitchFamily="50" charset="-128"/>
                      </a:endParaRPr>
                    </a:p>
                  </a:txBody>
                  <a:tcPr marL="7620" marR="7620" marT="7620" marB="0" anchor="ctr"/>
                </a:tc>
                <a:tc>
                  <a:txBody>
                    <a:bodyPr/>
                    <a:lstStyle/>
                    <a:p>
                      <a:pPr algn="ctr" fontAlgn="ctr"/>
                      <a:r>
                        <a:rPr lang="en-US" altLang="ja-JP" sz="2000" b="1" u="none" strike="noStrike" dirty="0">
                          <a:solidFill>
                            <a:srgbClr val="EA9026"/>
                          </a:solidFill>
                          <a:effectLst/>
                        </a:rPr>
                        <a:t>11</a:t>
                      </a:r>
                      <a:endParaRPr lang="en-US" altLang="ja-JP" sz="2000" b="1" i="0" u="none" strike="noStrike" dirty="0">
                        <a:solidFill>
                          <a:srgbClr val="EA9026"/>
                        </a:solidFill>
                        <a:effectLst/>
                        <a:latin typeface="ＭＳ Ｐゴシック" panose="020B0600070205080204" pitchFamily="50" charset="-128"/>
                        <a:ea typeface="ＭＳ Ｐゴシック" panose="020B0600070205080204" pitchFamily="50" charset="-128"/>
                      </a:endParaRPr>
                    </a:p>
                  </a:txBody>
                  <a:tcPr marL="7620" marR="7620" marT="7620" marB="0" anchor="ctr"/>
                </a:tc>
                <a:extLst>
                  <a:ext uri="{0D108BD9-81ED-4DB2-BD59-A6C34878D82A}">
                    <a16:rowId xmlns:a16="http://schemas.microsoft.com/office/drawing/2014/main" val="2565233769"/>
                  </a:ext>
                </a:extLst>
              </a:tr>
            </a:tbl>
          </a:graphicData>
        </a:graphic>
      </p:graphicFrame>
      <p:sp>
        <p:nvSpPr>
          <p:cNvPr id="4" name="スライド番号プレースホルダー 3">
            <a:extLst>
              <a:ext uri="{FF2B5EF4-FFF2-40B4-BE49-F238E27FC236}">
                <a16:creationId xmlns:a16="http://schemas.microsoft.com/office/drawing/2014/main" id="{F90EB903-1778-4AAC-A916-C696AA4C0C13}"/>
              </a:ext>
            </a:extLst>
          </p:cNvPr>
          <p:cNvSpPr>
            <a:spLocks noGrp="1"/>
          </p:cNvSpPr>
          <p:nvPr>
            <p:ph type="sldNum" sz="quarter" idx="12"/>
          </p:nvPr>
        </p:nvSpPr>
        <p:spPr/>
        <p:txBody>
          <a:bodyPr/>
          <a:lstStyle/>
          <a:p>
            <a:fld id="{6C1277A2-907A-47BE-ACC3-E6A5EA10C689}" type="slidenum">
              <a:rPr kumimoji="1" lang="ja-JP" altLang="en-US" smtClean="0"/>
              <a:t>9</a:t>
            </a:fld>
            <a:endParaRPr kumimoji="1" lang="ja-JP" altLang="en-US"/>
          </a:p>
        </p:txBody>
      </p:sp>
    </p:spTree>
    <p:extLst>
      <p:ext uri="{BB962C8B-B14F-4D97-AF65-F5344CB8AC3E}">
        <p14:creationId xmlns:p14="http://schemas.microsoft.com/office/powerpoint/2010/main" val="283499889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CF7C2B"/>
        </a:solidFill>
        <a:ln>
          <a:solidFill>
            <a:schemeClr val="bg1"/>
          </a:solidFill>
        </a:ln>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1726</Words>
  <Application>Microsoft Office PowerPoint</Application>
  <PresentationFormat>ワイド画面</PresentationFormat>
  <Paragraphs>376</Paragraphs>
  <Slides>18</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18</vt:i4>
      </vt:variant>
    </vt:vector>
  </HeadingPairs>
  <TitlesOfParts>
    <vt:vector size="29" baseType="lpstr">
      <vt:lpstr>HelveticaNeueW02-45Ligh</vt:lpstr>
      <vt:lpstr>ＭＳ Ｐゴシック</vt:lpstr>
      <vt:lpstr>UD デジタル 教科書体 NK-R</vt:lpstr>
      <vt:lpstr>メイリオ</vt:lpstr>
      <vt:lpstr>游ゴシック</vt:lpstr>
      <vt:lpstr>游ゴシック Light</vt:lpstr>
      <vt:lpstr>游ゴシック Medium</vt:lpstr>
      <vt:lpstr>Arial</vt:lpstr>
      <vt:lpstr>Century</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中筋　大輔</cp:lastModifiedBy>
  <cp:revision>24</cp:revision>
  <cp:lastPrinted>2025-02-19T01:41:55Z</cp:lastPrinted>
  <dcterms:modified xsi:type="dcterms:W3CDTF">2025-02-19T01:44:50Z</dcterms:modified>
</cp:coreProperties>
</file>