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charts/chart14.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15.xml" ContentType="application/vnd.openxmlformats-officedocument.drawingml.chart+xml"/>
  <Override PartName="/ppt/ink/ink16.xml" ContentType="application/inkml+xml"/>
  <Override PartName="/ppt/ink/ink17.xml" ContentType="application/inkml+xml"/>
  <Override PartName="/ppt/charts/chart16.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notesSlides/notesSlide1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3.xml" ContentType="application/vnd.openxmlformats-officedocument.drawingml.chart+xml"/>
  <Override PartName="/ppt/drawings/drawing9.xml" ContentType="application/vnd.openxmlformats-officedocument.drawingml.chartshapes+xml"/>
  <Override PartName="/ppt/notesSlides/notesSlide26.xml" ContentType="application/vnd.openxmlformats-officedocument.presentationml.notesSlide+xml"/>
  <Override PartName="/ppt/charts/chart24.xml" ContentType="application/vnd.openxmlformats-officedocument.drawingml.chart+xml"/>
  <Override PartName="/ppt/drawings/drawing10.xml" ContentType="application/vnd.openxmlformats-officedocument.drawingml.chartshapes+xml"/>
  <Override PartName="/ppt/charts/chart25.xml" ContentType="application/vnd.openxmlformats-officedocument.drawingml.chart+xml"/>
  <Override PartName="/ppt/drawings/drawing11.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notesSlides/notesSlide27.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28.xml" ContentType="application/vnd.openxmlformats-officedocument.presentationml.notesSlide+xml"/>
  <Override PartName="/ppt/charts/chart3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84" r:id="rId1"/>
    <p:sldMasterId id="2147483736" r:id="rId2"/>
  </p:sldMasterIdLst>
  <p:notesMasterIdLst>
    <p:notesMasterId r:id="rId39"/>
  </p:notesMasterIdLst>
  <p:handoutMasterIdLst>
    <p:handoutMasterId r:id="rId40"/>
  </p:handoutMasterIdLst>
  <p:sldIdLst>
    <p:sldId id="257" r:id="rId3"/>
    <p:sldId id="614" r:id="rId4"/>
    <p:sldId id="477" r:id="rId5"/>
    <p:sldId id="414" r:id="rId6"/>
    <p:sldId id="617" r:id="rId7"/>
    <p:sldId id="444" r:id="rId8"/>
    <p:sldId id="481" r:id="rId9"/>
    <p:sldId id="446" r:id="rId10"/>
    <p:sldId id="447" r:id="rId11"/>
    <p:sldId id="412" r:id="rId12"/>
    <p:sldId id="434" r:id="rId13"/>
    <p:sldId id="413" r:id="rId14"/>
    <p:sldId id="435" r:id="rId15"/>
    <p:sldId id="627" r:id="rId16"/>
    <p:sldId id="580" r:id="rId17"/>
    <p:sldId id="629" r:id="rId18"/>
    <p:sldId id="452" r:id="rId19"/>
    <p:sldId id="453" r:id="rId20"/>
    <p:sldId id="615" r:id="rId21"/>
    <p:sldId id="616" r:id="rId22"/>
    <p:sldId id="483" r:id="rId23"/>
    <p:sldId id="587" r:id="rId24"/>
    <p:sldId id="437" r:id="rId25"/>
    <p:sldId id="631" r:id="rId26"/>
    <p:sldId id="606" r:id="rId27"/>
    <p:sldId id="454" r:id="rId28"/>
    <p:sldId id="466" r:id="rId29"/>
    <p:sldId id="455" r:id="rId30"/>
    <p:sldId id="456" r:id="rId31"/>
    <p:sldId id="457" r:id="rId32"/>
    <p:sldId id="485" r:id="rId33"/>
    <p:sldId id="623" r:id="rId34"/>
    <p:sldId id="624" r:id="rId35"/>
    <p:sldId id="625" r:id="rId36"/>
    <p:sldId id="460" r:id="rId37"/>
    <p:sldId id="484" r:id="rId38"/>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479C8"/>
    <a:srgbClr val="1F7501"/>
    <a:srgbClr val="080808"/>
    <a:srgbClr val="FFFF99"/>
    <a:srgbClr val="36CA0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94414" autoAdjust="0"/>
  </p:normalViewPr>
  <p:slideViewPr>
    <p:cSldViewPr>
      <p:cViewPr>
        <p:scale>
          <a:sx n="100" d="100"/>
          <a:sy n="100" d="100"/>
        </p:scale>
        <p:origin x="581" y="1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p:cViewPr>
        <p:scale>
          <a:sx n="100" d="100"/>
          <a:sy n="100" d="100"/>
        </p:scale>
        <p:origin x="1902" y="-295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18.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0.19.11.24\kikaku\&#27177;&#21033;&#25793;&#35703;G\&#9675;%20&#12304;&#34384;&#24453;&#12305;&#38556;&#12364;&#12356;&#32773;&#34384;&#24453;&#38450;&#27490;&#38306;&#20418;\R6\03_&#33258;&#31435;&#25903;&#25588;&#21332;&#35696;&#20250;&#12539;&#34384;&#24453;&#38450;&#27490;&#25512;&#36914;&#37096;&#20250;\07_&#36039;&#26009;\01_&#20316;&#26989;&#12501;&#12457;&#12523;&#12480;\R5&#35519;&#26619;&#65288;&#12497;&#12527;&#12509;&#20869;&#12464;&#12521;&#12501;&#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r>
              <a:rPr lang="ja-JP" altLang="en-US" sz="1800" dirty="0">
                <a:solidFill>
                  <a:schemeClr val="tx1"/>
                </a:solidFill>
              </a:rPr>
              <a:t>使用者</a:t>
            </a:r>
            <a:endParaRPr lang="ja-JP" sz="18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0.10367702166434818"/>
          <c:y val="0.11277636018608056"/>
          <c:w val="0.87452653046919648"/>
          <c:h val="0.78000777788792219"/>
        </c:manualLayout>
      </c:layout>
      <c:lineChart>
        <c:grouping val="standard"/>
        <c:varyColors val="0"/>
        <c:ser>
          <c:idx val="0"/>
          <c:order val="0"/>
          <c:tx>
            <c:strRef>
              <c:f>追加資料!$AA$15</c:f>
              <c:strCache>
                <c:ptCount val="1"/>
                <c:pt idx="0">
                  <c:v>通報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0123027940431126E-2"/>
                  <c:y val="-0.101851850209866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39-4F45-9312-DE0CE1E48E7F}"/>
                </c:ext>
              </c:extLst>
            </c:dLbl>
            <c:dLbl>
              <c:idx val="1"/>
              <c:layout>
                <c:manualLayout>
                  <c:x val="-0.13108939104741568"/>
                  <c:y val="-3.8039653041648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39-4F45-9312-DE0CE1E48E7F}"/>
                </c:ext>
              </c:extLst>
            </c:dLbl>
            <c:dLbl>
              <c:idx val="2"/>
              <c:layout>
                <c:manualLayout>
                  <c:x val="-0.10736502916976697"/>
                  <c:y val="-0.1298802655689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39-4F45-9312-DE0CE1E48E7F}"/>
                </c:ext>
              </c:extLst>
            </c:dLbl>
            <c:dLbl>
              <c:idx val="3"/>
              <c:layout>
                <c:manualLayout>
                  <c:x val="-0.11960716519469876"/>
                  <c:y val="-5.7933028944702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39-4F45-9312-DE0CE1E48E7F}"/>
                </c:ext>
              </c:extLst>
            </c:dLbl>
            <c:dLbl>
              <c:idx val="4"/>
              <c:layout>
                <c:manualLayout>
                  <c:x val="-7.2755922918486482E-2"/>
                  <c:y val="-6.944451587081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39-4F45-9312-DE0CE1E48E7F}"/>
                </c:ext>
              </c:extLst>
            </c:dLbl>
            <c:dLbl>
              <c:idx val="5"/>
              <c:layout>
                <c:manualLayout>
                  <c:x val="-7.1480082602741205E-2"/>
                  <c:y val="-8.333334811120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39-4F45-9312-DE0CE1E48E7F}"/>
                </c:ext>
              </c:extLst>
            </c:dLbl>
            <c:dLbl>
              <c:idx val="6"/>
              <c:layout>
                <c:manualLayout>
                  <c:x val="-4.429956164472202E-2"/>
                  <c:y val="-5.7682455400835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39-4F45-9312-DE0CE1E48E7F}"/>
                </c:ext>
              </c:extLst>
            </c:dLbl>
            <c:dLbl>
              <c:idx val="7"/>
              <c:layout>
                <c:manualLayout>
                  <c:x val="-4.4073442032501992E-2"/>
                  <c:y val="-7.6576906482513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39-4F45-9312-DE0CE1E48E7F}"/>
                </c:ext>
              </c:extLst>
            </c:dLbl>
            <c:dLbl>
              <c:idx val="8"/>
              <c:layout>
                <c:manualLayout>
                  <c:x val="-9.7686705379961908E-2"/>
                  <c:y val="-0.1549586340851308"/>
                </c:manualLayout>
              </c:layout>
              <c:showLegendKey val="0"/>
              <c:showVal val="1"/>
              <c:showCatName val="0"/>
              <c:showSerName val="0"/>
              <c:showPercent val="0"/>
              <c:showBubbleSize val="0"/>
              <c:extLst>
                <c:ext xmlns:c15="http://schemas.microsoft.com/office/drawing/2012/chart" uri="{CE6537A1-D6FC-4f65-9D91-7224C49458BB}">
                  <c15:layout>
                    <c:manualLayout>
                      <c:w val="0.14039972286025471"/>
                      <c:h val="3.8791373673250321E-2"/>
                    </c:manualLayout>
                  </c15:layout>
                </c:ext>
                <c:ext xmlns:c16="http://schemas.microsoft.com/office/drawing/2014/chart" uri="{C3380CC4-5D6E-409C-BE32-E72D297353CC}">
                  <c16:uniqueId val="{00000008-1239-4F45-9312-DE0CE1E48E7F}"/>
                </c:ext>
              </c:extLst>
            </c:dLbl>
            <c:dLbl>
              <c:idx val="9"/>
              <c:layout>
                <c:manualLayout>
                  <c:x val="-4.8927768431949951E-2"/>
                  <c:y val="-5.9111061536287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39-4F45-9312-DE0CE1E48E7F}"/>
                </c:ext>
              </c:extLst>
            </c:dLbl>
            <c:dLbl>
              <c:idx val="10"/>
              <c:layout>
                <c:manualLayout>
                  <c:x val="-5.8123186999234515E-2"/>
                  <c:y val="-6.5625087004702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39-4F45-9312-DE0CE1E48E7F}"/>
                </c:ext>
              </c:extLst>
            </c:dLbl>
            <c:dLbl>
              <c:idx val="11"/>
              <c:layout>
                <c:manualLayout>
                  <c:x val="-1.654043059105173E-2"/>
                  <c:y val="-4.7729028741122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39-4F45-9312-DE0CE1E48E7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追加資料!$AB$14:$AM$14</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追加資料!$AB$15:$AM$15</c:f>
              <c:numCache>
                <c:formatCode>General</c:formatCode>
                <c:ptCount val="12"/>
                <c:pt idx="0">
                  <c:v>16</c:v>
                </c:pt>
                <c:pt idx="1">
                  <c:v>40</c:v>
                </c:pt>
                <c:pt idx="2">
                  <c:v>33</c:v>
                </c:pt>
                <c:pt idx="3">
                  <c:v>67</c:v>
                </c:pt>
                <c:pt idx="4">
                  <c:v>67</c:v>
                </c:pt>
                <c:pt idx="5">
                  <c:v>67</c:v>
                </c:pt>
                <c:pt idx="6">
                  <c:v>69</c:v>
                </c:pt>
                <c:pt idx="7">
                  <c:v>58</c:v>
                </c:pt>
                <c:pt idx="8">
                  <c:v>42</c:v>
                </c:pt>
                <c:pt idx="9">
                  <c:v>63</c:v>
                </c:pt>
                <c:pt idx="10">
                  <c:v>52</c:v>
                </c:pt>
                <c:pt idx="11">
                  <c:v>51</c:v>
                </c:pt>
              </c:numCache>
            </c:numRef>
          </c:val>
          <c:smooth val="0"/>
          <c:extLst>
            <c:ext xmlns:c16="http://schemas.microsoft.com/office/drawing/2014/chart" uri="{C3380CC4-5D6E-409C-BE32-E72D297353CC}">
              <c16:uniqueId val="{0000000C-1239-4F45-9312-DE0CE1E48E7F}"/>
            </c:ext>
          </c:extLst>
        </c:ser>
        <c:ser>
          <c:idx val="1"/>
          <c:order val="1"/>
          <c:tx>
            <c:strRef>
              <c:f>追加資料!$AA$16</c:f>
              <c:strCache>
                <c:ptCount val="1"/>
                <c:pt idx="0">
                  <c:v>事業所(府→労働局)</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5.1583241672328084E-2"/>
                  <c:y val="-5.3930058947736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39-4F45-9312-DE0CE1E48E7F}"/>
                </c:ext>
              </c:extLst>
            </c:dLbl>
            <c:dLbl>
              <c:idx val="2"/>
              <c:layout>
                <c:manualLayout>
                  <c:x val="-8.8970148167319074E-2"/>
                  <c:y val="-7.4324759272950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39-4F45-9312-DE0CE1E48E7F}"/>
                </c:ext>
              </c:extLst>
            </c:dLbl>
            <c:dLbl>
              <c:idx val="3"/>
              <c:layout>
                <c:manualLayout>
                  <c:x val="0"/>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39-4F45-9312-DE0CE1E48E7F}"/>
                </c:ext>
              </c:extLst>
            </c:dLbl>
            <c:dLbl>
              <c:idx val="4"/>
              <c:layout>
                <c:manualLayout>
                  <c:x val="-3.4011961761185337E-2"/>
                  <c:y val="-8.3960047972508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239-4F45-9312-DE0CE1E48E7F}"/>
                </c:ext>
              </c:extLst>
            </c:dLbl>
            <c:dLbl>
              <c:idx val="5"/>
              <c:layout>
                <c:manualLayout>
                  <c:x val="1.9073239839107976E-2"/>
                  <c:y val="-1.0140514479089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239-4F45-9312-DE0CE1E48E7F}"/>
                </c:ext>
              </c:extLst>
            </c:dLbl>
            <c:dLbl>
              <c:idx val="6"/>
              <c:layout>
                <c:manualLayout>
                  <c:x val="-8.2138707364153074E-2"/>
                  <c:y val="-5.3679485403869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239-4F45-9312-DE0CE1E48E7F}"/>
                </c:ext>
              </c:extLst>
            </c:dLbl>
            <c:dLbl>
              <c:idx val="7"/>
              <c:layout>
                <c:manualLayout>
                  <c:x val="-4.2571482104536602E-2"/>
                  <c:y val="-5.3804683508589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239-4F45-9312-DE0CE1E48E7F}"/>
                </c:ext>
              </c:extLst>
            </c:dLbl>
            <c:dLbl>
              <c:idx val="8"/>
              <c:layout>
                <c:manualLayout>
                  <c:x val="-8.0679545037904518E-2"/>
                  <c:y val="4.1699835593253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239-4F45-9312-DE0CE1E48E7F}"/>
                </c:ext>
              </c:extLst>
            </c:dLbl>
            <c:dLbl>
              <c:idx val="9"/>
              <c:layout>
                <c:manualLayout>
                  <c:x val="0"/>
                  <c:y val="-2.629848783694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239-4F45-9312-DE0CE1E48E7F}"/>
                </c:ext>
              </c:extLst>
            </c:dLbl>
            <c:dLbl>
              <c:idx val="10"/>
              <c:layout>
                <c:manualLayout>
                  <c:x val="-0.12538484142646092"/>
                  <c:y val="1.4189236757950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239-4F45-9312-DE0CE1E48E7F}"/>
                </c:ext>
              </c:extLst>
            </c:dLbl>
            <c:dLbl>
              <c:idx val="11"/>
              <c:layout>
                <c:manualLayout>
                  <c:x val="-1.2260536398467321E-2"/>
                  <c:y val="6.136313828621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239-4F45-9312-DE0CE1E48E7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追加資料!$AB$14:$AM$14</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追加資料!$AB$16:$AM$16</c:f>
              <c:numCache>
                <c:formatCode>General</c:formatCode>
                <c:ptCount val="12"/>
                <c:pt idx="1">
                  <c:v>9</c:v>
                </c:pt>
                <c:pt idx="2">
                  <c:v>11</c:v>
                </c:pt>
                <c:pt idx="3">
                  <c:v>30</c:v>
                </c:pt>
                <c:pt idx="4">
                  <c:v>16</c:v>
                </c:pt>
                <c:pt idx="5">
                  <c:v>22</c:v>
                </c:pt>
                <c:pt idx="6">
                  <c:v>40</c:v>
                </c:pt>
                <c:pt idx="7">
                  <c:v>33</c:v>
                </c:pt>
                <c:pt idx="8">
                  <c:v>31</c:v>
                </c:pt>
                <c:pt idx="9">
                  <c:v>40</c:v>
                </c:pt>
                <c:pt idx="10">
                  <c:v>33</c:v>
                </c:pt>
                <c:pt idx="11">
                  <c:v>44</c:v>
                </c:pt>
              </c:numCache>
            </c:numRef>
          </c:val>
          <c:smooth val="0"/>
          <c:extLst>
            <c:ext xmlns:c16="http://schemas.microsoft.com/office/drawing/2014/chart" uri="{C3380CC4-5D6E-409C-BE32-E72D297353CC}">
              <c16:uniqueId val="{00000018-1239-4F45-9312-DE0CE1E48E7F}"/>
            </c:ext>
          </c:extLst>
        </c:ser>
        <c:dLbls>
          <c:showLegendKey val="0"/>
          <c:showVal val="0"/>
          <c:showCatName val="0"/>
          <c:showSerName val="0"/>
          <c:showPercent val="0"/>
          <c:showBubbleSize val="0"/>
        </c:dLbls>
        <c:marker val="1"/>
        <c:smooth val="0"/>
        <c:axId val="1567348112"/>
        <c:axId val="1567348944"/>
      </c:lineChart>
      <c:catAx>
        <c:axId val="156734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567348944"/>
        <c:crosses val="autoZero"/>
        <c:auto val="1"/>
        <c:lblAlgn val="ctr"/>
        <c:lblOffset val="100"/>
        <c:noMultiLvlLbl val="0"/>
      </c:catAx>
      <c:valAx>
        <c:axId val="156734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567348112"/>
        <c:crosses val="autoZero"/>
        <c:crossBetween val="between"/>
      </c:valAx>
      <c:spPr>
        <a:noFill/>
        <a:ln>
          <a:noFill/>
        </a:ln>
        <a:effectLst/>
      </c:spPr>
    </c:plotArea>
    <c:legend>
      <c:legendPos val="b"/>
      <c:layout>
        <c:manualLayout>
          <c:xMode val="edge"/>
          <c:yMode val="edge"/>
          <c:x val="0.11627670300755934"/>
          <c:y val="0.95652043610791371"/>
          <c:w val="0.75032755329817868"/>
          <c:h val="3.6723122263397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baseline="0">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sz="1600"/>
              <a:t>年齢別　人数</a:t>
            </a:r>
          </a:p>
        </c:rich>
      </c:tx>
      <c:layout>
        <c:manualLayout>
          <c:xMode val="edge"/>
          <c:yMode val="edge"/>
          <c:x val="0.35198465818820296"/>
          <c:y val="1.4014781561557702E-2"/>
        </c:manualLayout>
      </c:layout>
      <c:overlay val="0"/>
      <c:spPr>
        <a:noFill/>
        <a:ln>
          <a:noFill/>
        </a:ln>
      </c:spPr>
    </c:title>
    <c:autoTitleDeleted val="0"/>
    <c:plotArea>
      <c:layout>
        <c:manualLayout>
          <c:layoutTarget val="inner"/>
          <c:xMode val="edge"/>
          <c:yMode val="edge"/>
          <c:x val="0.21389227232385927"/>
          <c:y val="0.14187548745452838"/>
          <c:w val="0.77120475744456196"/>
          <c:h val="0.58995498904277555"/>
        </c:manualLayout>
      </c:layout>
      <c:barChart>
        <c:barDir val="col"/>
        <c:grouping val="clustered"/>
        <c:varyColors val="0"/>
        <c:ser>
          <c:idx val="3"/>
          <c:order val="0"/>
          <c:tx>
            <c:strRef>
              <c:f>'★使用する（全体）'!$C$111</c:f>
              <c:strCache>
                <c:ptCount val="1"/>
                <c:pt idx="0">
                  <c:v>養護者</c:v>
                </c:pt>
              </c:strCache>
            </c:strRef>
          </c:tx>
          <c:spPr>
            <a:pattFill prst="dkUpDiag">
              <a:fgClr>
                <a:schemeClr val="accent1"/>
              </a:fgClr>
              <a:bgClr>
                <a:schemeClr val="bg1"/>
              </a:bgClr>
            </a:pattFill>
            <a:ln>
              <a:noFill/>
            </a:ln>
          </c:spPr>
          <c:invertIfNegative val="0"/>
          <c:cat>
            <c:strRef>
              <c:f>'★使用する（全体）'!$B$112:$B$119</c:f>
              <c:strCache>
                <c:ptCount val="8"/>
                <c:pt idx="0">
                  <c:v>～17歳</c:v>
                </c:pt>
                <c:pt idx="1">
                  <c:v>18～19歳</c:v>
                </c:pt>
                <c:pt idx="2">
                  <c:v>20～29歳</c:v>
                </c:pt>
                <c:pt idx="3">
                  <c:v>30～39歳</c:v>
                </c:pt>
                <c:pt idx="4">
                  <c:v>40～49歳</c:v>
                </c:pt>
                <c:pt idx="5">
                  <c:v>50～59歳</c:v>
                </c:pt>
                <c:pt idx="6">
                  <c:v>60～64歳</c:v>
                </c:pt>
                <c:pt idx="7">
                  <c:v>65歳以上</c:v>
                </c:pt>
              </c:strCache>
            </c:strRef>
          </c:cat>
          <c:val>
            <c:numRef>
              <c:f>'★使用する（全体）'!$C$112:$C$119</c:f>
              <c:numCache>
                <c:formatCode>General</c:formatCode>
                <c:ptCount val="8"/>
                <c:pt idx="0">
                  <c:v>0</c:v>
                </c:pt>
                <c:pt idx="1">
                  <c:v>10</c:v>
                </c:pt>
                <c:pt idx="2">
                  <c:v>50</c:v>
                </c:pt>
                <c:pt idx="3">
                  <c:v>38</c:v>
                </c:pt>
                <c:pt idx="4">
                  <c:v>40</c:v>
                </c:pt>
                <c:pt idx="5">
                  <c:v>71</c:v>
                </c:pt>
                <c:pt idx="6">
                  <c:v>27</c:v>
                </c:pt>
                <c:pt idx="7">
                  <c:v>0</c:v>
                </c:pt>
              </c:numCache>
            </c:numRef>
          </c:val>
          <c:extLst>
            <c:ext xmlns:c16="http://schemas.microsoft.com/office/drawing/2014/chart" uri="{C3380CC4-5D6E-409C-BE32-E72D297353CC}">
              <c16:uniqueId val="{00000000-5605-4F21-B722-DBF8873B6EFD}"/>
            </c:ext>
          </c:extLst>
        </c:ser>
        <c:ser>
          <c:idx val="0"/>
          <c:order val="1"/>
          <c:tx>
            <c:strRef>
              <c:f>'★使用する（全体）'!$E$111</c:f>
              <c:strCache>
                <c:ptCount val="1"/>
                <c:pt idx="0">
                  <c:v>施設従事者</c:v>
                </c:pt>
              </c:strCache>
            </c:strRef>
          </c:tx>
          <c:invertIfNegative val="0"/>
          <c:val>
            <c:numRef>
              <c:f>'★使用する（全体）'!$E$112:$E$119</c:f>
              <c:numCache>
                <c:formatCode>General</c:formatCode>
                <c:ptCount val="8"/>
                <c:pt idx="0">
                  <c:v>57</c:v>
                </c:pt>
                <c:pt idx="1">
                  <c:v>4</c:v>
                </c:pt>
                <c:pt idx="2">
                  <c:v>30</c:v>
                </c:pt>
                <c:pt idx="3">
                  <c:v>28</c:v>
                </c:pt>
                <c:pt idx="4">
                  <c:v>35</c:v>
                </c:pt>
                <c:pt idx="5">
                  <c:v>35</c:v>
                </c:pt>
                <c:pt idx="6">
                  <c:v>12</c:v>
                </c:pt>
                <c:pt idx="7">
                  <c:v>6</c:v>
                </c:pt>
              </c:numCache>
            </c:numRef>
          </c:val>
          <c:extLst>
            <c:ext xmlns:c16="http://schemas.microsoft.com/office/drawing/2014/chart" uri="{C3380CC4-5D6E-409C-BE32-E72D297353CC}">
              <c16:uniqueId val="{00000001-5605-4F21-B722-DBF8873B6EFD}"/>
            </c:ext>
          </c:extLst>
        </c:ser>
        <c:dLbls>
          <c:showLegendKey val="0"/>
          <c:showVal val="0"/>
          <c:showCatName val="0"/>
          <c:showSerName val="0"/>
          <c:showPercent val="0"/>
          <c:showBubbleSize val="0"/>
        </c:dLbls>
        <c:gapWidth val="150"/>
        <c:axId val="67865984"/>
        <c:axId val="67867776"/>
      </c:barChart>
      <c:catAx>
        <c:axId val="67865984"/>
        <c:scaling>
          <c:orientation val="minMax"/>
        </c:scaling>
        <c:delete val="0"/>
        <c:axPos val="b"/>
        <c:numFmt formatCode="General" sourceLinked="0"/>
        <c:majorTickMark val="out"/>
        <c:minorTickMark val="none"/>
        <c:tickLblPos val="nextTo"/>
        <c:crossAx val="67867776"/>
        <c:crosses val="autoZero"/>
        <c:auto val="1"/>
        <c:lblAlgn val="ctr"/>
        <c:lblOffset val="100"/>
        <c:noMultiLvlLbl val="0"/>
      </c:catAx>
      <c:valAx>
        <c:axId val="67867776"/>
        <c:scaling>
          <c:orientation val="minMax"/>
        </c:scaling>
        <c:delete val="0"/>
        <c:axPos val="l"/>
        <c:majorGridlines/>
        <c:title>
          <c:tx>
            <c:rich>
              <a:bodyPr rot="0" vert="wordArtVertRtl"/>
              <a:lstStyle/>
              <a:p>
                <a:pPr>
                  <a:defRPr/>
                </a:pPr>
                <a:r>
                  <a:rPr lang="ja-JP"/>
                  <a:t>人数</a:t>
                </a:r>
                <a:endParaRPr lang="en-US"/>
              </a:p>
            </c:rich>
          </c:tx>
          <c:layout>
            <c:manualLayout>
              <c:xMode val="edge"/>
              <c:yMode val="edge"/>
              <c:x val="9.0614886731391592E-2"/>
              <c:y val="0.37336060120792802"/>
            </c:manualLayout>
          </c:layout>
          <c:overlay val="0"/>
        </c:title>
        <c:numFmt formatCode="General" sourceLinked="1"/>
        <c:majorTickMark val="out"/>
        <c:minorTickMark val="none"/>
        <c:tickLblPos val="nextTo"/>
        <c:crossAx val="67865984"/>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sz="1200"/>
              <a:t>養護者　</a:t>
            </a:r>
            <a:endParaRPr lang="en-US" sz="1200"/>
          </a:p>
          <a:p>
            <a:pPr>
              <a:defRPr/>
            </a:pPr>
            <a:r>
              <a:rPr lang="ja-JP" sz="1200"/>
              <a:t>被虐待者性別</a:t>
            </a:r>
            <a:endParaRPr lang="en-US" sz="1200"/>
          </a:p>
        </c:rich>
      </c:tx>
      <c:overlay val="0"/>
      <c:spPr>
        <a:noFill/>
        <a:ln>
          <a:noFill/>
        </a:ln>
      </c:spPr>
    </c:title>
    <c:autoTitleDeleted val="0"/>
    <c:plotArea>
      <c:layout>
        <c:manualLayout>
          <c:layoutTarget val="inner"/>
          <c:xMode val="edge"/>
          <c:yMode val="edge"/>
          <c:x val="8.5714031265028426E-2"/>
          <c:y val="0.3049072271296232"/>
          <c:w val="0.81349217186859901"/>
          <c:h val="0.64955610579127043"/>
        </c:manualLayout>
      </c:layout>
      <c:pieChart>
        <c:varyColors val="1"/>
        <c:ser>
          <c:idx val="0"/>
          <c:order val="0"/>
          <c:tx>
            <c:strRef>
              <c:f>養・従・使②!$D$106</c:f>
              <c:strCache>
                <c:ptCount val="1"/>
              </c:strCache>
            </c:strRef>
          </c:tx>
          <c:dPt>
            <c:idx val="0"/>
            <c:bubble3D val="0"/>
            <c:spPr>
              <a:solidFill>
                <a:schemeClr val="tx2">
                  <a:lumMod val="40000"/>
                  <a:lumOff val="60000"/>
                </a:schemeClr>
              </a:solidFill>
            </c:spPr>
            <c:extLst>
              <c:ext xmlns:c16="http://schemas.microsoft.com/office/drawing/2014/chart" uri="{C3380CC4-5D6E-409C-BE32-E72D297353CC}">
                <c16:uniqueId val="{00000001-6ED9-41AB-9267-FC709AB0C88D}"/>
              </c:ext>
            </c:extLst>
          </c:dPt>
          <c:dLbls>
            <c:dLbl>
              <c:idx val="0"/>
              <c:layout>
                <c:manualLayout>
                  <c:x val="-0.16678877403803344"/>
                  <c:y val="0.16607668819412544"/>
                </c:manualLayout>
              </c:layout>
              <c:tx>
                <c:rich>
                  <a:bodyPr wrap="square" lIns="38100" tIns="19050" rIns="38100" bIns="19050" anchor="ctr">
                    <a:noAutofit/>
                  </a:bodyPr>
                  <a:lstStyle/>
                  <a:p>
                    <a:pPr>
                      <a:defRPr/>
                    </a:pPr>
                    <a:r>
                      <a:rPr lang="ja-JP" altLang="en-US"/>
                      <a:t>男性</a:t>
                    </a:r>
                  </a:p>
                  <a:p>
                    <a:pPr>
                      <a:defRPr/>
                    </a:pPr>
                    <a:fld id="{695BA4D8-CEA7-4DB0-9E5B-F9B7C70D27ED}" type="VALUE">
                      <a:rPr lang="en-US" altLang="ja-JP"/>
                      <a:pPr>
                        <a:defRPr/>
                      </a:pPr>
                      <a:t>[値]</a:t>
                    </a:fld>
                    <a:endParaRPr lang="ja-JP" altLang="en-US"/>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0488805504924865"/>
                      <c:h val="0.32746531120949618"/>
                    </c:manualLayout>
                  </c15:layout>
                  <c15:dlblFieldTable/>
                  <c15:showDataLabelsRange val="0"/>
                </c:ext>
                <c:ext xmlns:c16="http://schemas.microsoft.com/office/drawing/2014/chart" uri="{C3380CC4-5D6E-409C-BE32-E72D297353CC}">
                  <c16:uniqueId val="{00000001-6ED9-41AB-9267-FC709AB0C88D}"/>
                </c:ext>
              </c:extLst>
            </c:dLbl>
            <c:dLbl>
              <c:idx val="1"/>
              <c:layout>
                <c:manualLayout>
                  <c:x val="0.17813318213393017"/>
                  <c:y val="-0.16295257559143628"/>
                </c:manualLayout>
              </c:layout>
              <c:tx>
                <c:rich>
                  <a:bodyPr wrap="square" lIns="38100" tIns="19050" rIns="38100" bIns="19050" anchor="ctr">
                    <a:noAutofit/>
                  </a:bodyPr>
                  <a:lstStyle/>
                  <a:p>
                    <a:pPr>
                      <a:defRPr/>
                    </a:pPr>
                    <a:r>
                      <a:rPr lang="ja-JP" altLang="en-US" baseline="0">
                        <a:latin typeface="UD デジタル 教科書体 NK-R" panose="02020400000000000000" pitchFamily="18" charset="-128"/>
                        <a:ea typeface="UD デジタル 教科書体 NK-R" panose="02020400000000000000" pitchFamily="18" charset="-128"/>
                      </a:rPr>
                      <a:t>女性</a:t>
                    </a:r>
                  </a:p>
                  <a:p>
                    <a:pPr>
                      <a:defRPr/>
                    </a:pPr>
                    <a:fld id="{68E637A2-90B4-4061-8ECC-33FBE6CF1A99}" type="VALUE">
                      <a:rPr lang="en-US" altLang="ja-JP" baseline="0">
                        <a:latin typeface="UD デジタル 教科書体 NK-R" panose="02020400000000000000" pitchFamily="18" charset="-128"/>
                        <a:ea typeface="UD デジタル 教科書体 NK-R" panose="02020400000000000000" pitchFamily="18" charset="-128"/>
                      </a:rPr>
                      <a:pPr>
                        <a:defRPr/>
                      </a:pPr>
                      <a:t>[値]</a:t>
                    </a:fld>
                    <a:endParaRPr lang="ja-JP" altLang="en-US"/>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0268240407050956"/>
                      <c:h val="0.36208133217091693"/>
                    </c:manualLayout>
                  </c15:layout>
                  <c15:dlblFieldTable/>
                  <c15:showDataLabelsRange val="0"/>
                </c:ext>
                <c:ext xmlns:c16="http://schemas.microsoft.com/office/drawing/2014/chart" uri="{C3380CC4-5D6E-409C-BE32-E72D297353CC}">
                  <c16:uniqueId val="{00000002-6ED9-41AB-9267-FC709AB0C88D}"/>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養・従・使②!$B$107:$B$108</c:f>
              <c:strCache>
                <c:ptCount val="2"/>
                <c:pt idx="0">
                  <c:v>男性</c:v>
                </c:pt>
                <c:pt idx="1">
                  <c:v>女性</c:v>
                </c:pt>
              </c:strCache>
            </c:strRef>
          </c:cat>
          <c:val>
            <c:numRef>
              <c:f>養・従・使②!$D$107:$D$108</c:f>
              <c:numCache>
                <c:formatCode>0.0%</c:formatCode>
                <c:ptCount val="2"/>
                <c:pt idx="0">
                  <c:v>0.33500000000000002</c:v>
                </c:pt>
                <c:pt idx="1">
                  <c:v>0.66500000000000004</c:v>
                </c:pt>
              </c:numCache>
            </c:numRef>
          </c:val>
          <c:extLst>
            <c:ext xmlns:c16="http://schemas.microsoft.com/office/drawing/2014/chart" uri="{C3380CC4-5D6E-409C-BE32-E72D297353CC}">
              <c16:uniqueId val="{00000003-6ED9-41AB-9267-FC709AB0C88D}"/>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sz="1200"/>
              <a:t>施設従事者</a:t>
            </a:r>
            <a:endParaRPr lang="en-US" sz="1200"/>
          </a:p>
          <a:p>
            <a:pPr>
              <a:defRPr/>
            </a:pPr>
            <a:r>
              <a:rPr lang="ja-JP" sz="1200"/>
              <a:t>被虐待者性別</a:t>
            </a:r>
          </a:p>
        </c:rich>
      </c:tx>
      <c:overlay val="0"/>
      <c:spPr>
        <a:noFill/>
        <a:ln>
          <a:noFill/>
        </a:ln>
      </c:spPr>
    </c:title>
    <c:autoTitleDeleted val="0"/>
    <c:plotArea>
      <c:layout>
        <c:manualLayout>
          <c:layoutTarget val="inner"/>
          <c:xMode val="edge"/>
          <c:yMode val="edge"/>
          <c:x val="9.3254210923167352E-2"/>
          <c:y val="0.31092789936849313"/>
          <c:w val="0.82103235152673792"/>
          <c:h val="0.65557677803014036"/>
        </c:manualLayout>
      </c:layout>
      <c:pieChart>
        <c:varyColors val="1"/>
        <c:ser>
          <c:idx val="0"/>
          <c:order val="0"/>
          <c:tx>
            <c:strRef>
              <c:f>養・従・使②!$F$106</c:f>
              <c:strCache>
                <c:ptCount val="1"/>
              </c:strCache>
            </c:strRef>
          </c:tx>
          <c:dPt>
            <c:idx val="0"/>
            <c:bubble3D val="0"/>
            <c:spPr>
              <a:solidFill>
                <a:schemeClr val="tx2">
                  <a:lumMod val="40000"/>
                  <a:lumOff val="60000"/>
                </a:schemeClr>
              </a:solidFill>
            </c:spPr>
            <c:extLst>
              <c:ext xmlns:c16="http://schemas.microsoft.com/office/drawing/2014/chart" uri="{C3380CC4-5D6E-409C-BE32-E72D297353CC}">
                <c16:uniqueId val="{00000001-A27F-40AF-B10F-701D3DA69871}"/>
              </c:ext>
            </c:extLst>
          </c:dPt>
          <c:dLbls>
            <c:dLbl>
              <c:idx val="0"/>
              <c:layout>
                <c:manualLayout>
                  <c:x val="-0.18315612617582266"/>
                  <c:y val="-0.18781407590905069"/>
                </c:manualLayout>
              </c:layout>
              <c:tx>
                <c:rich>
                  <a:bodyPr wrap="square" lIns="38100" tIns="19050" rIns="38100" bIns="19050" anchor="ctr">
                    <a:noAutofit/>
                  </a:bodyPr>
                  <a:lstStyle/>
                  <a:p>
                    <a:pPr>
                      <a:defRPr/>
                    </a:pPr>
                    <a:r>
                      <a:rPr lang="ja-JP" altLang="en-US" baseline="0"/>
                      <a:t>男性</a:t>
                    </a:r>
                    <a:fld id="{B6DF4A33-45BE-49CD-BF9B-E6300A54BF8B}" type="VALUE">
                      <a:rPr lang="en-US" altLang="ja-JP" baseline="0"/>
                      <a:pPr>
                        <a:defRPr/>
                      </a:pPr>
                      <a:t>[値]</a:t>
                    </a:fld>
                    <a:endParaRPr lang="ja-JP" altLang="en-US" baseline="0"/>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4990451604839456"/>
                      <c:h val="0.29219985844466068"/>
                    </c:manualLayout>
                  </c15:layout>
                  <c15:dlblFieldTable/>
                  <c15:showDataLabelsRange val="0"/>
                </c:ext>
                <c:ext xmlns:c16="http://schemas.microsoft.com/office/drawing/2014/chart" uri="{C3380CC4-5D6E-409C-BE32-E72D297353CC}">
                  <c16:uniqueId val="{00000001-A27F-40AF-B10F-701D3DA69871}"/>
                </c:ext>
              </c:extLst>
            </c:dLbl>
            <c:dLbl>
              <c:idx val="1"/>
              <c:layout>
                <c:manualLayout>
                  <c:x val="0.10302502052093737"/>
                  <c:y val="0.13342386976908779"/>
                </c:manualLayout>
              </c:layout>
              <c:tx>
                <c:rich>
                  <a:bodyPr wrap="square" lIns="38100" tIns="19050" rIns="38100" bIns="19050" anchor="ctr">
                    <a:noAutofit/>
                  </a:bodyPr>
                  <a:lstStyle/>
                  <a:p>
                    <a:pPr>
                      <a:defRPr/>
                    </a:pPr>
                    <a:r>
                      <a:rPr lang="ja-JP" altLang="en-US" baseline="0"/>
                      <a:t>女性</a:t>
                    </a:r>
                    <a:fld id="{A1E6AEB8-F04A-4329-A40F-CB3C2E722B01}" type="VALUE">
                      <a:rPr lang="en-US" altLang="ja-JP" baseline="0"/>
                      <a:pPr>
                        <a:defRPr/>
                      </a:pPr>
                      <a:t>[値]</a:t>
                    </a:fld>
                    <a:endParaRPr lang="ja-JP" altLang="en-US" baseline="0"/>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42621956862165394"/>
                      <c:h val="0.27534592586039103"/>
                    </c:manualLayout>
                  </c15:layout>
                  <c15:dlblFieldTable/>
                  <c15:showDataLabelsRange val="0"/>
                </c:ext>
                <c:ext xmlns:c16="http://schemas.microsoft.com/office/drawing/2014/chart" uri="{C3380CC4-5D6E-409C-BE32-E72D297353CC}">
                  <c16:uniqueId val="{00000002-A27F-40AF-B10F-701D3DA69871}"/>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養・従・使②!$B$107:$B$108</c:f>
              <c:strCache>
                <c:ptCount val="2"/>
                <c:pt idx="0">
                  <c:v>男性</c:v>
                </c:pt>
                <c:pt idx="1">
                  <c:v>女性</c:v>
                </c:pt>
              </c:strCache>
            </c:strRef>
          </c:cat>
          <c:val>
            <c:numRef>
              <c:f>養・従・使②!$F$107:$F$108</c:f>
              <c:numCache>
                <c:formatCode>0.0%</c:formatCode>
                <c:ptCount val="2"/>
                <c:pt idx="0">
                  <c:v>0.67100000000000004</c:v>
                </c:pt>
                <c:pt idx="1">
                  <c:v>0.32900000000000001</c:v>
                </c:pt>
              </c:numCache>
            </c:numRef>
          </c:val>
          <c:extLst>
            <c:ext xmlns:c16="http://schemas.microsoft.com/office/drawing/2014/chart" uri="{C3380CC4-5D6E-409C-BE32-E72D297353CC}">
              <c16:uniqueId val="{00000003-A27F-40AF-B10F-701D3DA69871}"/>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ja-JP" sz="1800"/>
              <a:t>行動障がいの有無　割合</a:t>
            </a:r>
          </a:p>
        </c:rich>
      </c:tx>
      <c:layout>
        <c:manualLayout>
          <c:xMode val="edge"/>
          <c:yMode val="edge"/>
          <c:x val="0.25465117591100989"/>
          <c:y val="1.1716140411229023E-2"/>
        </c:manualLayout>
      </c:layout>
      <c:overlay val="0"/>
      <c:spPr>
        <a:noFill/>
        <a:ln>
          <a:noFill/>
        </a:ln>
      </c:spPr>
    </c:title>
    <c:autoTitleDeleted val="0"/>
    <c:plotArea>
      <c:layout>
        <c:manualLayout>
          <c:layoutTarget val="inner"/>
          <c:xMode val="edge"/>
          <c:yMode val="edge"/>
          <c:x val="9.7353050340021174E-2"/>
          <c:y val="0.10208975030013406"/>
          <c:w val="0.59980292988279083"/>
          <c:h val="0.41766515348628586"/>
        </c:manualLayout>
      </c:layout>
      <c:lineChart>
        <c:grouping val="standard"/>
        <c:varyColors val="0"/>
        <c:ser>
          <c:idx val="1"/>
          <c:order val="0"/>
          <c:tx>
            <c:strRef>
              <c:f>'★使用する（全体）'!$B$148</c:f>
              <c:strCache>
                <c:ptCount val="1"/>
                <c:pt idx="0">
                  <c:v>養護者</c:v>
                </c:pt>
              </c:strCache>
            </c:strRef>
          </c:tx>
          <c:spPr>
            <a:ln>
              <a:solidFill>
                <a:srgbClr val="0070C0"/>
              </a:solidFill>
            </a:ln>
          </c:spPr>
          <c:marker>
            <c:symbol val="diamond"/>
            <c:size val="6"/>
            <c:spPr>
              <a:solidFill>
                <a:srgbClr val="0070C0"/>
              </a:solidFill>
              <a:ln>
                <a:solidFill>
                  <a:srgbClr val="0070C0"/>
                </a:solidFill>
              </a:ln>
            </c:spPr>
          </c:marker>
          <c:cat>
            <c:strRef>
              <c:f>'★使用する（全体）'!$C$147:$G$147</c:f>
              <c:strCache>
                <c:ptCount val="5"/>
                <c:pt idx="0">
                  <c:v>強い行動障がいがある（障がい支援区分3、行動関連項目10点以上）</c:v>
                </c:pt>
                <c:pt idx="1">
                  <c:v>認定調査を受けていないが、左記と同程度の行動障がいがある</c:v>
                </c:pt>
                <c:pt idx="2">
                  <c:v>行動障がいがある（左記2項目に該当しない程度）</c:v>
                </c:pt>
                <c:pt idx="3">
                  <c:v>行動障がいがない</c:v>
                </c:pt>
                <c:pt idx="4">
                  <c:v>行動障がいの有無が不明</c:v>
                </c:pt>
              </c:strCache>
            </c:strRef>
          </c:cat>
          <c:val>
            <c:numRef>
              <c:f>'★使用する（全体）'!$C$149:$G$149</c:f>
              <c:numCache>
                <c:formatCode>General</c:formatCode>
                <c:ptCount val="5"/>
                <c:pt idx="0">
                  <c:v>15.3</c:v>
                </c:pt>
                <c:pt idx="1">
                  <c:v>0.8</c:v>
                </c:pt>
                <c:pt idx="2">
                  <c:v>17.399999999999999</c:v>
                </c:pt>
                <c:pt idx="3">
                  <c:v>63.1</c:v>
                </c:pt>
                <c:pt idx="4">
                  <c:v>3.4</c:v>
                </c:pt>
              </c:numCache>
            </c:numRef>
          </c:val>
          <c:smooth val="0"/>
          <c:extLst>
            <c:ext xmlns:c16="http://schemas.microsoft.com/office/drawing/2014/chart" uri="{C3380CC4-5D6E-409C-BE32-E72D297353CC}">
              <c16:uniqueId val="{00000000-AA6E-411F-9184-5C260710E2B7}"/>
            </c:ext>
          </c:extLst>
        </c:ser>
        <c:ser>
          <c:idx val="2"/>
          <c:order val="1"/>
          <c:tx>
            <c:strRef>
              <c:f>'★使用する（全体）'!$B$150</c:f>
              <c:strCache>
                <c:ptCount val="1"/>
                <c:pt idx="0">
                  <c:v>施設従事者</c:v>
                </c:pt>
              </c:strCache>
            </c:strRef>
          </c:tx>
          <c:spPr>
            <a:ln>
              <a:solidFill>
                <a:srgbClr val="C00000"/>
              </a:solidFill>
              <a:miter lim="800000"/>
            </a:ln>
          </c:spPr>
          <c:marker>
            <c:symbol val="square"/>
            <c:size val="7"/>
            <c:spPr>
              <a:solidFill>
                <a:srgbClr val="C00000"/>
              </a:solidFill>
              <a:ln>
                <a:noFill/>
              </a:ln>
            </c:spPr>
          </c:marker>
          <c:cat>
            <c:strRef>
              <c:f>'★使用する（全体）'!$C$147:$G$147</c:f>
              <c:strCache>
                <c:ptCount val="5"/>
                <c:pt idx="0">
                  <c:v>強い行動障がいがある（障がい支援区分3、行動関連項目10点以上）</c:v>
                </c:pt>
                <c:pt idx="1">
                  <c:v>認定調査を受けていないが、左記と同程度の行動障がいがある</c:v>
                </c:pt>
                <c:pt idx="2">
                  <c:v>行動障がいがある（左記2項目に該当しない程度）</c:v>
                </c:pt>
                <c:pt idx="3">
                  <c:v>行動障がいがない</c:v>
                </c:pt>
                <c:pt idx="4">
                  <c:v>行動障がいの有無が不明</c:v>
                </c:pt>
              </c:strCache>
            </c:strRef>
          </c:cat>
          <c:val>
            <c:numRef>
              <c:f>'★使用する（全体）'!$C$151:$G$151</c:f>
              <c:numCache>
                <c:formatCode>General</c:formatCode>
                <c:ptCount val="5"/>
                <c:pt idx="0">
                  <c:v>44</c:v>
                </c:pt>
                <c:pt idx="1">
                  <c:v>1.9</c:v>
                </c:pt>
                <c:pt idx="2">
                  <c:v>7.7</c:v>
                </c:pt>
                <c:pt idx="3">
                  <c:v>26.6</c:v>
                </c:pt>
                <c:pt idx="4">
                  <c:v>19.8</c:v>
                </c:pt>
              </c:numCache>
            </c:numRef>
          </c:val>
          <c:smooth val="0"/>
          <c:extLst>
            <c:ext xmlns:c16="http://schemas.microsoft.com/office/drawing/2014/chart" uri="{C3380CC4-5D6E-409C-BE32-E72D297353CC}">
              <c16:uniqueId val="{00000001-AA6E-411F-9184-5C260710E2B7}"/>
            </c:ext>
          </c:extLst>
        </c:ser>
        <c:dLbls>
          <c:showLegendKey val="0"/>
          <c:showVal val="0"/>
          <c:showCatName val="0"/>
          <c:showSerName val="0"/>
          <c:showPercent val="0"/>
          <c:showBubbleSize val="0"/>
        </c:dLbls>
        <c:marker val="1"/>
        <c:smooth val="0"/>
        <c:axId val="101455744"/>
        <c:axId val="101457920"/>
      </c:lineChart>
      <c:catAx>
        <c:axId val="101455744"/>
        <c:scaling>
          <c:orientation val="minMax"/>
        </c:scaling>
        <c:delete val="0"/>
        <c:axPos val="b"/>
        <c:numFmt formatCode="General" sourceLinked="0"/>
        <c:majorTickMark val="none"/>
        <c:minorTickMark val="none"/>
        <c:tickLblPos val="nextTo"/>
        <c:txPr>
          <a:bodyPr rot="0" vert="wordArtVertRtl"/>
          <a:lstStyle/>
          <a:p>
            <a:pPr>
              <a:defRPr sz="900"/>
            </a:pPr>
            <a:endParaRPr lang="ja-JP"/>
          </a:p>
        </c:txPr>
        <c:crossAx val="101457920"/>
        <c:crosses val="autoZero"/>
        <c:auto val="1"/>
        <c:lblAlgn val="ctr"/>
        <c:lblOffset val="100"/>
        <c:noMultiLvlLbl val="0"/>
      </c:catAx>
      <c:valAx>
        <c:axId val="101457920"/>
        <c:scaling>
          <c:orientation val="minMax"/>
        </c:scaling>
        <c:delete val="0"/>
        <c:axPos val="l"/>
        <c:majorGridlines/>
        <c:title>
          <c:tx>
            <c:rich>
              <a:bodyPr rot="0" vert="wordArtVertRtl"/>
              <a:lstStyle/>
              <a:p>
                <a:pPr>
                  <a:defRPr/>
                </a:pPr>
                <a:r>
                  <a:rPr lang="ja-JP"/>
                  <a:t>％</a:t>
                </a:r>
              </a:p>
            </c:rich>
          </c:tx>
          <c:layout>
            <c:manualLayout>
              <c:xMode val="edge"/>
              <c:yMode val="edge"/>
              <c:x val="5.8981944714476167E-2"/>
              <c:y val="4.5242604596178501E-2"/>
            </c:manualLayout>
          </c:layout>
          <c:overlay val="0"/>
        </c:title>
        <c:numFmt formatCode="General" sourceLinked="1"/>
        <c:majorTickMark val="none"/>
        <c:minorTickMark val="none"/>
        <c:tickLblPos val="nextTo"/>
        <c:spPr>
          <a:ln w="9525">
            <a:noFill/>
          </a:ln>
        </c:spPr>
        <c:crossAx val="101455744"/>
        <c:crosses val="autoZero"/>
        <c:crossBetween val="between"/>
      </c:valAx>
    </c:plotArea>
    <c:legend>
      <c:legendPos val="b"/>
      <c:layout>
        <c:manualLayout>
          <c:xMode val="edge"/>
          <c:yMode val="edge"/>
          <c:x val="0.76126089281505172"/>
          <c:y val="0.10280136347783779"/>
          <c:w val="0.21870327567221468"/>
          <c:h val="0.16212671373142298"/>
        </c:manualLayout>
      </c:layout>
      <c:overlay val="0"/>
      <c:spPr>
        <a:solidFill>
          <a:schemeClr val="bg1"/>
        </a:solidFill>
        <a:ln>
          <a:noFill/>
        </a:ln>
      </c:spPr>
    </c:legend>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dirty="0"/>
              <a:t>行動障がいの有無　人数</a:t>
            </a:r>
          </a:p>
        </c:rich>
      </c:tx>
      <c:layout>
        <c:manualLayout>
          <c:xMode val="edge"/>
          <c:yMode val="edge"/>
          <c:x val="0.17183811518075592"/>
          <c:y val="7.3871030674668237E-3"/>
        </c:manualLayout>
      </c:layout>
      <c:overlay val="0"/>
      <c:spPr>
        <a:noFill/>
        <a:ln>
          <a:noFill/>
        </a:ln>
      </c:spPr>
    </c:title>
    <c:autoTitleDeleted val="0"/>
    <c:plotArea>
      <c:layout>
        <c:manualLayout>
          <c:layoutTarget val="inner"/>
          <c:xMode val="edge"/>
          <c:yMode val="edge"/>
          <c:x val="0.22287864103091484"/>
          <c:y val="0.12621251716348497"/>
          <c:w val="0.7514178064396001"/>
          <c:h val="0.49577645560384193"/>
        </c:manualLayout>
      </c:layout>
      <c:barChart>
        <c:barDir val="col"/>
        <c:grouping val="stacked"/>
        <c:varyColors val="0"/>
        <c:ser>
          <c:idx val="1"/>
          <c:order val="0"/>
          <c:tx>
            <c:strRef>
              <c:f>'★使用する（全体）'!$B$150</c:f>
              <c:strCache>
                <c:ptCount val="1"/>
                <c:pt idx="0">
                  <c:v>施設従事者</c:v>
                </c:pt>
              </c:strCache>
            </c:strRef>
          </c:tx>
          <c:spPr>
            <a:pattFill prst="dkUpDiag">
              <a:fgClr>
                <a:srgbClr val="0070C0"/>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invertIfNegative val="0"/>
          <c:cat>
            <c:strRef>
              <c:f>'★使用する（全体）'!$C$147:$G$147</c:f>
              <c:strCache>
                <c:ptCount val="5"/>
                <c:pt idx="0">
                  <c:v>強い行動障がいがある（障がい支援区分3、行動関連項目10点以上）</c:v>
                </c:pt>
                <c:pt idx="1">
                  <c:v>認定調査を受けていないが、左記と同程度の行動障がいがある</c:v>
                </c:pt>
                <c:pt idx="2">
                  <c:v>行動障がいがある（左記2項目に該当しない程度）</c:v>
                </c:pt>
                <c:pt idx="3">
                  <c:v>行動障がいがない</c:v>
                </c:pt>
                <c:pt idx="4">
                  <c:v>行動障がいの有無が不明</c:v>
                </c:pt>
              </c:strCache>
            </c:strRef>
          </c:cat>
          <c:val>
            <c:numRef>
              <c:f>'★使用する（全体）'!$C$150:$G$150</c:f>
              <c:numCache>
                <c:formatCode>General</c:formatCode>
                <c:ptCount val="5"/>
                <c:pt idx="0">
                  <c:v>91</c:v>
                </c:pt>
                <c:pt idx="1">
                  <c:v>4</c:v>
                </c:pt>
                <c:pt idx="2">
                  <c:v>16</c:v>
                </c:pt>
                <c:pt idx="3">
                  <c:v>55</c:v>
                </c:pt>
                <c:pt idx="4">
                  <c:v>41</c:v>
                </c:pt>
              </c:numCache>
            </c:numRef>
          </c:val>
          <c:extLst>
            <c:ext xmlns:c16="http://schemas.microsoft.com/office/drawing/2014/chart" uri="{C3380CC4-5D6E-409C-BE32-E72D297353CC}">
              <c16:uniqueId val="{00000000-B314-4995-AA5C-83B776F460EA}"/>
            </c:ext>
          </c:extLst>
        </c:ser>
        <c:ser>
          <c:idx val="0"/>
          <c:order val="1"/>
          <c:tx>
            <c:strRef>
              <c:f>'★使用する（全体）'!$B$148</c:f>
              <c:strCache>
                <c:ptCount val="1"/>
                <c:pt idx="0">
                  <c:v>養護者</c:v>
                </c:pt>
              </c:strCache>
            </c:strRef>
          </c:tx>
          <c:spPr>
            <a:solidFill>
              <a:schemeClr val="tx2">
                <a:lumMod val="60000"/>
                <a:lumOff val="40000"/>
              </a:schemeClr>
            </a:solidFill>
            <a:ln>
              <a:noFill/>
            </a:ln>
          </c:spPr>
          <c:invertIfNegative val="0"/>
          <c:cat>
            <c:strRef>
              <c:f>'★使用する（全体）'!$C$147:$G$147</c:f>
              <c:strCache>
                <c:ptCount val="5"/>
                <c:pt idx="0">
                  <c:v>強い行動障がいがある（障がい支援区分3、行動関連項目10点以上）</c:v>
                </c:pt>
                <c:pt idx="1">
                  <c:v>認定調査を受けていないが、左記と同程度の行動障がいがある</c:v>
                </c:pt>
                <c:pt idx="2">
                  <c:v>行動障がいがある（左記2項目に該当しない程度）</c:v>
                </c:pt>
                <c:pt idx="3">
                  <c:v>行動障がいがない</c:v>
                </c:pt>
                <c:pt idx="4">
                  <c:v>行動障がいの有無が不明</c:v>
                </c:pt>
              </c:strCache>
            </c:strRef>
          </c:cat>
          <c:val>
            <c:numRef>
              <c:f>'★使用する（全体）'!$C$148:$G$148</c:f>
              <c:numCache>
                <c:formatCode>General</c:formatCode>
                <c:ptCount val="5"/>
                <c:pt idx="0">
                  <c:v>36</c:v>
                </c:pt>
                <c:pt idx="1">
                  <c:v>2</c:v>
                </c:pt>
                <c:pt idx="2">
                  <c:v>41</c:v>
                </c:pt>
                <c:pt idx="3">
                  <c:v>149</c:v>
                </c:pt>
                <c:pt idx="4">
                  <c:v>8</c:v>
                </c:pt>
              </c:numCache>
            </c:numRef>
          </c:val>
          <c:extLst>
            <c:ext xmlns:c16="http://schemas.microsoft.com/office/drawing/2014/chart" uri="{C3380CC4-5D6E-409C-BE32-E72D297353CC}">
              <c16:uniqueId val="{00000001-B314-4995-AA5C-83B776F460EA}"/>
            </c:ext>
          </c:extLst>
        </c:ser>
        <c:dLbls>
          <c:showLegendKey val="0"/>
          <c:showVal val="0"/>
          <c:showCatName val="0"/>
          <c:showSerName val="0"/>
          <c:showPercent val="0"/>
          <c:showBubbleSize val="0"/>
        </c:dLbls>
        <c:gapWidth val="95"/>
        <c:overlap val="100"/>
        <c:axId val="101739136"/>
        <c:axId val="101753216"/>
      </c:barChart>
      <c:catAx>
        <c:axId val="101739136"/>
        <c:scaling>
          <c:orientation val="minMax"/>
        </c:scaling>
        <c:delete val="0"/>
        <c:axPos val="b"/>
        <c:numFmt formatCode="General" sourceLinked="0"/>
        <c:majorTickMark val="none"/>
        <c:minorTickMark val="none"/>
        <c:tickLblPos val="nextTo"/>
        <c:crossAx val="101753216"/>
        <c:crosses val="autoZero"/>
        <c:auto val="1"/>
        <c:lblAlgn val="ctr"/>
        <c:lblOffset val="100"/>
        <c:noMultiLvlLbl val="0"/>
      </c:catAx>
      <c:valAx>
        <c:axId val="101753216"/>
        <c:scaling>
          <c:orientation val="minMax"/>
        </c:scaling>
        <c:delete val="0"/>
        <c:axPos val="l"/>
        <c:majorGridlines/>
        <c:numFmt formatCode="General" sourceLinked="1"/>
        <c:majorTickMark val="none"/>
        <c:minorTickMark val="none"/>
        <c:tickLblPos val="nextTo"/>
        <c:crossAx val="101739136"/>
        <c:crosses val="autoZero"/>
        <c:crossBetween val="between"/>
      </c:valAx>
      <c:dTable>
        <c:showHorzBorder val="1"/>
        <c:showVertBorder val="1"/>
        <c:showOutline val="1"/>
        <c:showKeys val="1"/>
        <c:txPr>
          <a:bodyPr/>
          <a:lstStyle/>
          <a:p>
            <a:pPr rtl="0">
              <a:defRPr sz="900"/>
            </a:pPr>
            <a:endParaRPr lang="ja-JP"/>
          </a:p>
        </c:txPr>
      </c:dTable>
    </c:plotArea>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ja-JP" sz="1800"/>
              <a:t>虐待者の年齢　人数</a:t>
            </a:r>
            <a:endParaRPr lang="en-US" sz="1800"/>
          </a:p>
        </c:rich>
      </c:tx>
      <c:overlay val="0"/>
      <c:spPr>
        <a:noFill/>
        <a:ln>
          <a:noFill/>
        </a:ln>
      </c:spPr>
    </c:title>
    <c:autoTitleDeleted val="0"/>
    <c:plotArea>
      <c:layout>
        <c:manualLayout>
          <c:layoutTarget val="inner"/>
          <c:xMode val="edge"/>
          <c:yMode val="edge"/>
          <c:x val="0.21673334602276195"/>
          <c:y val="0.14588249453764396"/>
          <c:w val="0.7561364909659648"/>
          <c:h val="0.65332777839499312"/>
        </c:manualLayout>
      </c:layout>
      <c:barChart>
        <c:barDir val="col"/>
        <c:grouping val="stacked"/>
        <c:varyColors val="0"/>
        <c:ser>
          <c:idx val="0"/>
          <c:order val="0"/>
          <c:tx>
            <c:strRef>
              <c:f>'★使用する（全体）'!$E$178</c:f>
              <c:strCache>
                <c:ptCount val="1"/>
                <c:pt idx="0">
                  <c:v>施設従事者</c:v>
                </c:pt>
              </c:strCache>
            </c:strRef>
          </c:tx>
          <c:spPr>
            <a:pattFill prst="dkUpDiag">
              <a:fgClr>
                <a:srgbClr val="0070C0"/>
              </a:fgClr>
              <a:bgClr>
                <a:schemeClr val="bg1"/>
              </a:bgClr>
            </a:pattFill>
            <a:ln>
              <a:noFill/>
            </a:ln>
          </c:spPr>
          <c:invertIfNegative val="0"/>
          <c:cat>
            <c:strRef>
              <c:f>'★使用する（全体）'!$B$179:$B$184</c:f>
              <c:strCache>
                <c:ptCount val="6"/>
                <c:pt idx="0">
                  <c:v>～29歳</c:v>
                </c:pt>
                <c:pt idx="1">
                  <c:v>30～39歳</c:v>
                </c:pt>
                <c:pt idx="2">
                  <c:v>40～49歳</c:v>
                </c:pt>
                <c:pt idx="3">
                  <c:v>50～59歳</c:v>
                </c:pt>
                <c:pt idx="4">
                  <c:v>60歳以上</c:v>
                </c:pt>
                <c:pt idx="5">
                  <c:v>不明</c:v>
                </c:pt>
              </c:strCache>
            </c:strRef>
          </c:cat>
          <c:val>
            <c:numRef>
              <c:f>'★使用する（全体）'!$E$179:$E$184</c:f>
              <c:numCache>
                <c:formatCode>General</c:formatCode>
                <c:ptCount val="6"/>
                <c:pt idx="0">
                  <c:v>15</c:v>
                </c:pt>
                <c:pt idx="1">
                  <c:v>28</c:v>
                </c:pt>
                <c:pt idx="2">
                  <c:v>22</c:v>
                </c:pt>
                <c:pt idx="3">
                  <c:v>27</c:v>
                </c:pt>
                <c:pt idx="4">
                  <c:v>39</c:v>
                </c:pt>
                <c:pt idx="5">
                  <c:v>8</c:v>
                </c:pt>
              </c:numCache>
            </c:numRef>
          </c:val>
          <c:extLst>
            <c:ext xmlns:c16="http://schemas.microsoft.com/office/drawing/2014/chart" uri="{C3380CC4-5D6E-409C-BE32-E72D297353CC}">
              <c16:uniqueId val="{00000000-D7A2-49AA-896D-5CF0E8A846BD}"/>
            </c:ext>
          </c:extLst>
        </c:ser>
        <c:ser>
          <c:idx val="1"/>
          <c:order val="1"/>
          <c:tx>
            <c:strRef>
              <c:f>'★使用する（全体）'!$C$178</c:f>
              <c:strCache>
                <c:ptCount val="1"/>
                <c:pt idx="0">
                  <c:v>養護者</c:v>
                </c:pt>
              </c:strCache>
            </c:strRef>
          </c:tx>
          <c:spPr>
            <a:solidFill>
              <a:schemeClr val="accent1"/>
            </a:solidFill>
            <a:ln>
              <a:noFill/>
            </a:ln>
          </c:spPr>
          <c:invertIfNegative val="0"/>
          <c:cat>
            <c:strRef>
              <c:f>'★使用する（全体）'!$B$179:$B$184</c:f>
              <c:strCache>
                <c:ptCount val="6"/>
                <c:pt idx="0">
                  <c:v>～29歳</c:v>
                </c:pt>
                <c:pt idx="1">
                  <c:v>30～39歳</c:v>
                </c:pt>
                <c:pt idx="2">
                  <c:v>40～49歳</c:v>
                </c:pt>
                <c:pt idx="3">
                  <c:v>50～59歳</c:v>
                </c:pt>
                <c:pt idx="4">
                  <c:v>60歳以上</c:v>
                </c:pt>
                <c:pt idx="5">
                  <c:v>不明</c:v>
                </c:pt>
              </c:strCache>
            </c:strRef>
          </c:cat>
          <c:val>
            <c:numRef>
              <c:f>'★使用する（全体）'!$C$179:$C$184</c:f>
              <c:numCache>
                <c:formatCode>General</c:formatCode>
                <c:ptCount val="6"/>
                <c:pt idx="0">
                  <c:v>25</c:v>
                </c:pt>
                <c:pt idx="1">
                  <c:v>13</c:v>
                </c:pt>
                <c:pt idx="2">
                  <c:v>46</c:v>
                </c:pt>
                <c:pt idx="3">
                  <c:v>69</c:v>
                </c:pt>
                <c:pt idx="4">
                  <c:v>89</c:v>
                </c:pt>
                <c:pt idx="5">
                  <c:v>11</c:v>
                </c:pt>
              </c:numCache>
            </c:numRef>
          </c:val>
          <c:extLst>
            <c:ext xmlns:c16="http://schemas.microsoft.com/office/drawing/2014/chart" uri="{C3380CC4-5D6E-409C-BE32-E72D297353CC}">
              <c16:uniqueId val="{00000001-D7A2-49AA-896D-5CF0E8A846BD}"/>
            </c:ext>
          </c:extLst>
        </c:ser>
        <c:dLbls>
          <c:showLegendKey val="0"/>
          <c:showVal val="0"/>
          <c:showCatName val="0"/>
          <c:showSerName val="0"/>
          <c:showPercent val="0"/>
          <c:showBubbleSize val="0"/>
        </c:dLbls>
        <c:gapWidth val="150"/>
        <c:overlap val="100"/>
        <c:axId val="102251904"/>
        <c:axId val="102257792"/>
      </c:barChart>
      <c:catAx>
        <c:axId val="102251904"/>
        <c:scaling>
          <c:orientation val="minMax"/>
        </c:scaling>
        <c:delete val="0"/>
        <c:axPos val="b"/>
        <c:numFmt formatCode="General" sourceLinked="0"/>
        <c:majorTickMark val="out"/>
        <c:minorTickMark val="none"/>
        <c:tickLblPos val="nextTo"/>
        <c:crossAx val="102257792"/>
        <c:crosses val="autoZero"/>
        <c:auto val="1"/>
        <c:lblAlgn val="ctr"/>
        <c:lblOffset val="100"/>
        <c:noMultiLvlLbl val="0"/>
      </c:catAx>
      <c:valAx>
        <c:axId val="102257792"/>
        <c:scaling>
          <c:orientation val="minMax"/>
        </c:scaling>
        <c:delete val="0"/>
        <c:axPos val="l"/>
        <c:majorGridlines/>
        <c:title>
          <c:tx>
            <c:rich>
              <a:bodyPr rot="0" vert="wordArtVertRtl"/>
              <a:lstStyle/>
              <a:p>
                <a:pPr>
                  <a:defRPr/>
                </a:pPr>
                <a:r>
                  <a:rPr lang="ja-JP"/>
                  <a:t>人</a:t>
                </a:r>
                <a:endParaRPr lang="en-US"/>
              </a:p>
            </c:rich>
          </c:tx>
          <c:layout>
            <c:manualLayout>
              <c:xMode val="edge"/>
              <c:yMode val="edge"/>
              <c:x val="0.17036859797376161"/>
              <c:y val="6.4323038180942857E-2"/>
            </c:manualLayout>
          </c:layout>
          <c:overlay val="0"/>
        </c:title>
        <c:numFmt formatCode="General" sourceLinked="1"/>
        <c:majorTickMark val="none"/>
        <c:minorTickMark val="none"/>
        <c:tickLblPos val="nextTo"/>
        <c:crossAx val="102251904"/>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ja-JP" sz="1800"/>
              <a:t>虐待者の年齢　割合</a:t>
            </a:r>
          </a:p>
        </c:rich>
      </c:tx>
      <c:layout>
        <c:manualLayout>
          <c:xMode val="edge"/>
          <c:yMode val="edge"/>
          <c:x val="0.27385085742459686"/>
          <c:y val="2.3504823694157826E-2"/>
        </c:manualLayout>
      </c:layout>
      <c:overlay val="0"/>
      <c:spPr>
        <a:noFill/>
        <a:ln>
          <a:noFill/>
        </a:ln>
      </c:spPr>
    </c:title>
    <c:autoTitleDeleted val="0"/>
    <c:plotArea>
      <c:layout>
        <c:manualLayout>
          <c:layoutTarget val="inner"/>
          <c:xMode val="edge"/>
          <c:yMode val="edge"/>
          <c:x val="8.8693972475060723E-2"/>
          <c:y val="0.16699228713270531"/>
          <c:w val="0.85779719437433999"/>
          <c:h val="0.64004328959261469"/>
        </c:manualLayout>
      </c:layout>
      <c:lineChart>
        <c:grouping val="standard"/>
        <c:varyColors val="0"/>
        <c:ser>
          <c:idx val="3"/>
          <c:order val="0"/>
          <c:tx>
            <c:strRef>
              <c:f>'★使用する（全体）'!$D$178</c:f>
              <c:strCache>
                <c:ptCount val="1"/>
                <c:pt idx="0">
                  <c:v>養護者</c:v>
                </c:pt>
              </c:strCache>
            </c:strRef>
          </c:tx>
          <c:spPr>
            <a:ln>
              <a:solidFill>
                <a:srgbClr val="002060"/>
              </a:solidFill>
              <a:prstDash val="solid"/>
            </a:ln>
          </c:spPr>
          <c:marker>
            <c:symbol val="diamond"/>
            <c:size val="7"/>
            <c:spPr>
              <a:solidFill>
                <a:srgbClr val="002060"/>
              </a:solidFill>
              <a:ln>
                <a:solidFill>
                  <a:srgbClr val="002060"/>
                </a:solidFill>
              </a:ln>
            </c:spPr>
          </c:marker>
          <c:cat>
            <c:strRef>
              <c:f>'★使用する（全体）'!$B$179:$B$184</c:f>
              <c:strCache>
                <c:ptCount val="6"/>
                <c:pt idx="0">
                  <c:v>～29歳</c:v>
                </c:pt>
                <c:pt idx="1">
                  <c:v>30～39歳</c:v>
                </c:pt>
                <c:pt idx="2">
                  <c:v>40～49歳</c:v>
                </c:pt>
                <c:pt idx="3">
                  <c:v>50～59歳</c:v>
                </c:pt>
                <c:pt idx="4">
                  <c:v>60歳以上</c:v>
                </c:pt>
                <c:pt idx="5">
                  <c:v>不明</c:v>
                </c:pt>
              </c:strCache>
            </c:strRef>
          </c:cat>
          <c:val>
            <c:numRef>
              <c:f>'★使用する（全体）'!$D$179:$D$184</c:f>
              <c:numCache>
                <c:formatCode>General</c:formatCode>
                <c:ptCount val="6"/>
                <c:pt idx="0">
                  <c:v>9.9</c:v>
                </c:pt>
                <c:pt idx="1">
                  <c:v>5.0999999999999996</c:v>
                </c:pt>
                <c:pt idx="2">
                  <c:v>18.2</c:v>
                </c:pt>
                <c:pt idx="3">
                  <c:v>27.3</c:v>
                </c:pt>
                <c:pt idx="4">
                  <c:v>35.200000000000003</c:v>
                </c:pt>
                <c:pt idx="5">
                  <c:v>4.3</c:v>
                </c:pt>
              </c:numCache>
            </c:numRef>
          </c:val>
          <c:smooth val="0"/>
          <c:extLst>
            <c:ext xmlns:c16="http://schemas.microsoft.com/office/drawing/2014/chart" uri="{C3380CC4-5D6E-409C-BE32-E72D297353CC}">
              <c16:uniqueId val="{00000000-8BA6-459E-A2FC-F46E49AF667C}"/>
            </c:ext>
          </c:extLst>
        </c:ser>
        <c:ser>
          <c:idx val="2"/>
          <c:order val="1"/>
          <c:tx>
            <c:strRef>
              <c:f>'★使用する（全体）'!$F$178</c:f>
              <c:strCache>
                <c:ptCount val="1"/>
                <c:pt idx="0">
                  <c:v>施設従事者</c:v>
                </c:pt>
              </c:strCache>
            </c:strRef>
          </c:tx>
          <c:spPr>
            <a:ln>
              <a:solidFill>
                <a:schemeClr val="accent2"/>
              </a:solidFill>
              <a:prstDash val="sysDash"/>
            </a:ln>
          </c:spPr>
          <c:marker>
            <c:symbol val="square"/>
            <c:size val="6"/>
            <c:spPr>
              <a:solidFill>
                <a:schemeClr val="accent2"/>
              </a:solidFill>
              <a:ln>
                <a:solidFill>
                  <a:schemeClr val="accent2"/>
                </a:solidFill>
              </a:ln>
            </c:spPr>
          </c:marker>
          <c:cat>
            <c:strRef>
              <c:f>'★使用する（全体）'!$B$179:$B$184</c:f>
              <c:strCache>
                <c:ptCount val="6"/>
                <c:pt idx="0">
                  <c:v>～29歳</c:v>
                </c:pt>
                <c:pt idx="1">
                  <c:v>30～39歳</c:v>
                </c:pt>
                <c:pt idx="2">
                  <c:v>40～49歳</c:v>
                </c:pt>
                <c:pt idx="3">
                  <c:v>50～59歳</c:v>
                </c:pt>
                <c:pt idx="4">
                  <c:v>60歳以上</c:v>
                </c:pt>
                <c:pt idx="5">
                  <c:v>不明</c:v>
                </c:pt>
              </c:strCache>
            </c:strRef>
          </c:cat>
          <c:val>
            <c:numRef>
              <c:f>'★使用する（全体）'!$F$179:$F$184</c:f>
              <c:numCache>
                <c:formatCode>0.0_ </c:formatCode>
                <c:ptCount val="6"/>
                <c:pt idx="0">
                  <c:v>10.8</c:v>
                </c:pt>
                <c:pt idx="1">
                  <c:v>20.100000000000001</c:v>
                </c:pt>
                <c:pt idx="2">
                  <c:v>15.8</c:v>
                </c:pt>
                <c:pt idx="3">
                  <c:v>19.399999999999999</c:v>
                </c:pt>
                <c:pt idx="4">
                  <c:v>28.1</c:v>
                </c:pt>
                <c:pt idx="5">
                  <c:v>5.8</c:v>
                </c:pt>
              </c:numCache>
            </c:numRef>
          </c:val>
          <c:smooth val="0"/>
          <c:extLst>
            <c:ext xmlns:c16="http://schemas.microsoft.com/office/drawing/2014/chart" uri="{C3380CC4-5D6E-409C-BE32-E72D297353CC}">
              <c16:uniqueId val="{00000001-8BA6-459E-A2FC-F46E49AF667C}"/>
            </c:ext>
          </c:extLst>
        </c:ser>
        <c:dLbls>
          <c:showLegendKey val="0"/>
          <c:showVal val="0"/>
          <c:showCatName val="0"/>
          <c:showSerName val="0"/>
          <c:showPercent val="0"/>
          <c:showBubbleSize val="0"/>
        </c:dLbls>
        <c:marker val="1"/>
        <c:smooth val="0"/>
        <c:axId val="101847040"/>
        <c:axId val="101848576"/>
      </c:lineChart>
      <c:catAx>
        <c:axId val="101847040"/>
        <c:scaling>
          <c:orientation val="minMax"/>
        </c:scaling>
        <c:delete val="0"/>
        <c:axPos val="b"/>
        <c:numFmt formatCode="General" sourceLinked="0"/>
        <c:majorTickMark val="none"/>
        <c:minorTickMark val="none"/>
        <c:tickLblPos val="nextTo"/>
        <c:crossAx val="101848576"/>
        <c:crosses val="autoZero"/>
        <c:auto val="1"/>
        <c:lblAlgn val="ctr"/>
        <c:lblOffset val="100"/>
        <c:noMultiLvlLbl val="0"/>
      </c:catAx>
      <c:valAx>
        <c:axId val="101848576"/>
        <c:scaling>
          <c:orientation val="minMax"/>
        </c:scaling>
        <c:delete val="0"/>
        <c:axPos val="l"/>
        <c:majorGridlines/>
        <c:numFmt formatCode="General" sourceLinked="1"/>
        <c:majorTickMark val="none"/>
        <c:minorTickMark val="none"/>
        <c:tickLblPos val="nextTo"/>
        <c:spPr>
          <a:ln w="9525">
            <a:noFill/>
          </a:ln>
        </c:spPr>
        <c:crossAx val="101847040"/>
        <c:crosses val="autoZero"/>
        <c:crossBetween val="between"/>
      </c:valAx>
    </c:plotArea>
    <c:legend>
      <c:legendPos val="b"/>
      <c:layout>
        <c:manualLayout>
          <c:xMode val="edge"/>
          <c:yMode val="edge"/>
          <c:x val="0.13071892187609049"/>
          <c:y val="0.91810558524119157"/>
          <c:w val="0.73309903235012108"/>
          <c:h val="6.1327721824399113E-2"/>
        </c:manualLayout>
      </c:layout>
      <c:overlay val="0"/>
    </c:legend>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r>
              <a:rPr lang="ja-JP" sz="1800" dirty="0">
                <a:solidFill>
                  <a:schemeClr val="tx1"/>
                </a:solidFill>
              </a:rPr>
              <a:t>養護者</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5.7898454543300996E-2"/>
          <c:y val="0.10567260269686936"/>
          <c:w val="0.93298486559357841"/>
          <c:h val="0.78744085165486333"/>
        </c:manualLayout>
      </c:layout>
      <c:lineChart>
        <c:grouping val="standard"/>
        <c:varyColors val="0"/>
        <c:ser>
          <c:idx val="0"/>
          <c:order val="0"/>
          <c:tx>
            <c:strRef>
              <c:f>追加資料!$AA$3</c:f>
              <c:strCache>
                <c:ptCount val="1"/>
                <c:pt idx="0">
                  <c:v>通報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6111111111111135E-2"/>
                  <c:y val="-0.102171122954499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AC-4F23-8A0F-49B67A4A8727}"/>
                </c:ext>
              </c:extLst>
            </c:dLbl>
            <c:dLbl>
              <c:idx val="1"/>
              <c:layout>
                <c:manualLayout>
                  <c:x val="-2.5000000000000026E-2"/>
                  <c:y val="-5.1085561477249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AC-4F23-8A0F-49B67A4A8727}"/>
                </c:ext>
              </c:extLst>
            </c:dLbl>
            <c:dLbl>
              <c:idx val="2"/>
              <c:layout>
                <c:manualLayout>
                  <c:x val="-2.2222222222222272E-2"/>
                  <c:y val="-6.8114081969666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AC-4F23-8A0F-49B67A4A8727}"/>
                </c:ext>
              </c:extLst>
            </c:dLbl>
            <c:dLbl>
              <c:idx val="3"/>
              <c:layout>
                <c:manualLayout>
                  <c:x val="-2.500000000000005E-2"/>
                  <c:y val="-6.1302673772699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AC-4F23-8A0F-49B67A4A8727}"/>
                </c:ext>
              </c:extLst>
            </c:dLbl>
            <c:dLbl>
              <c:idx val="4"/>
              <c:layout>
                <c:manualLayout>
                  <c:x val="-3.6111111111111108E-2"/>
                  <c:y val="-7.8331194265116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AC-4F23-8A0F-49B67A4A8727}"/>
                </c:ext>
              </c:extLst>
            </c:dLbl>
            <c:dLbl>
              <c:idx val="5"/>
              <c:layout>
                <c:manualLayout>
                  <c:x val="-5.8333333333333334E-2"/>
                  <c:y val="-7.8331194265116103E-2"/>
                </c:manualLayout>
              </c:layout>
              <c:tx>
                <c:rich>
                  <a:bodyPr/>
                  <a:lstStyle/>
                  <a:p>
                    <a:r>
                      <a:rPr lang="en-US" altLang="ja-JP"/>
                      <a:t>1,009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EAC-4F23-8A0F-49B67A4A8727}"/>
                </c:ext>
              </c:extLst>
            </c:dLbl>
            <c:dLbl>
              <c:idx val="6"/>
              <c:layout>
                <c:manualLayout>
                  <c:x val="-8.5904623567707575E-2"/>
                  <c:y val="-4.8434701183445783E-2"/>
                </c:manualLayout>
              </c:layout>
              <c:tx>
                <c:rich>
                  <a:bodyPr/>
                  <a:lstStyle/>
                  <a:p>
                    <a:r>
                      <a:rPr lang="en-US" altLang="ja-JP"/>
                      <a:t>1,209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EAC-4F23-8A0F-49B67A4A8727}"/>
                </c:ext>
              </c:extLst>
            </c:dLbl>
            <c:dLbl>
              <c:idx val="7"/>
              <c:layout>
                <c:manualLayout>
                  <c:x val="-6.4300107808355406E-2"/>
                  <c:y val="-8.7901244313752583E-2"/>
                </c:manualLayout>
              </c:layout>
              <c:tx>
                <c:rich>
                  <a:bodyPr/>
                  <a:lstStyle/>
                  <a:p>
                    <a:r>
                      <a:rPr lang="en-US" altLang="ja-JP"/>
                      <a:t>1,241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EAC-4F23-8A0F-49B67A4A8727}"/>
                </c:ext>
              </c:extLst>
            </c:dLbl>
            <c:dLbl>
              <c:idx val="8"/>
              <c:layout>
                <c:manualLayout>
                  <c:x val="-6.6666666666666666E-2"/>
                  <c:y val="-6.8114081969666188E-2"/>
                </c:manualLayout>
              </c:layout>
              <c:tx>
                <c:rich>
                  <a:bodyPr/>
                  <a:lstStyle/>
                  <a:p>
                    <a:r>
                      <a:rPr lang="en-US" altLang="ja-JP"/>
                      <a:t>1,404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EAC-4F23-8A0F-49B67A4A8727}"/>
                </c:ext>
              </c:extLst>
            </c:dLbl>
            <c:dLbl>
              <c:idx val="9"/>
              <c:layout>
                <c:manualLayout>
                  <c:x val="2.9473914929652012E-2"/>
                  <c:y val="1.3468615739155646E-2"/>
                </c:manualLayout>
              </c:layout>
              <c:tx>
                <c:rich>
                  <a:bodyPr/>
                  <a:lstStyle/>
                  <a:p>
                    <a:r>
                      <a:rPr lang="en-US" altLang="ja-JP"/>
                      <a:t>1,454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EAC-4F23-8A0F-49B67A4A8727}"/>
                </c:ext>
              </c:extLst>
            </c:dLbl>
            <c:dLbl>
              <c:idx val="10"/>
              <c:layout>
                <c:manualLayout>
                  <c:x val="-9.3675348734201927E-2"/>
                  <c:y val="-6.2342390890447956E-2"/>
                </c:manualLayout>
              </c:layout>
              <c:tx>
                <c:rich>
                  <a:bodyPr/>
                  <a:lstStyle/>
                  <a:p>
                    <a:r>
                      <a:rPr lang="en-US" altLang="ja-JP"/>
                      <a:t>1,558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EAC-4F23-8A0F-49B67A4A8727}"/>
                </c:ext>
              </c:extLst>
            </c:dLbl>
            <c:dLbl>
              <c:idx val="11"/>
              <c:layout>
                <c:manualLayout>
                  <c:x val="-8.1084505257823569E-2"/>
                  <c:y val="-2.2344582620036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EAC-4F23-8A0F-49B67A4A872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追加資料!$AB$2:$AN$2</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追加資料!$AB$3:$AM$3</c:f>
              <c:numCache>
                <c:formatCode>General</c:formatCode>
                <c:ptCount val="12"/>
                <c:pt idx="0">
                  <c:v>429</c:v>
                </c:pt>
                <c:pt idx="1">
                  <c:v>722</c:v>
                </c:pt>
                <c:pt idx="2">
                  <c:v>770</c:v>
                </c:pt>
                <c:pt idx="3">
                  <c:v>865</c:v>
                </c:pt>
                <c:pt idx="4">
                  <c:v>908</c:v>
                </c:pt>
                <c:pt idx="5" formatCode="#,##0">
                  <c:v>1009</c:v>
                </c:pt>
                <c:pt idx="6" formatCode="#,##0">
                  <c:v>1209</c:v>
                </c:pt>
                <c:pt idx="7" formatCode="#,##0">
                  <c:v>1241</c:v>
                </c:pt>
                <c:pt idx="8" formatCode="#,##0">
                  <c:v>1404</c:v>
                </c:pt>
                <c:pt idx="9" formatCode="#,##0">
                  <c:v>1454</c:v>
                </c:pt>
                <c:pt idx="10" formatCode="#,##0">
                  <c:v>1558</c:v>
                </c:pt>
                <c:pt idx="11" formatCode="#,##0">
                  <c:v>1841</c:v>
                </c:pt>
              </c:numCache>
            </c:numRef>
          </c:val>
          <c:smooth val="0"/>
          <c:extLst>
            <c:ext xmlns:c16="http://schemas.microsoft.com/office/drawing/2014/chart" uri="{C3380CC4-5D6E-409C-BE32-E72D297353CC}">
              <c16:uniqueId val="{0000000C-2EAC-4F23-8A0F-49B67A4A8727}"/>
            </c:ext>
          </c:extLst>
        </c:ser>
        <c:ser>
          <c:idx val="1"/>
          <c:order val="1"/>
          <c:tx>
            <c:strRef>
              <c:f>追加資料!$AA$4</c:f>
              <c:strCache>
                <c:ptCount val="1"/>
                <c:pt idx="0">
                  <c:v>判断</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444444444444446E-2"/>
                  <c:y val="-5.108556147724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EAC-4F23-8A0F-49B67A4A8727}"/>
                </c:ext>
              </c:extLst>
            </c:dLbl>
            <c:dLbl>
              <c:idx val="1"/>
              <c:layout>
                <c:manualLayout>
                  <c:x val="-2.7777777777778286E-3"/>
                  <c:y val="8.5142602462082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EAC-4F23-8A0F-49B67A4A8727}"/>
                </c:ext>
              </c:extLst>
            </c:dLbl>
            <c:dLbl>
              <c:idx val="2"/>
              <c:layout>
                <c:manualLayout>
                  <c:x val="0"/>
                  <c:y val="5.789696967421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EAC-4F23-8A0F-49B67A4A8727}"/>
                </c:ext>
              </c:extLst>
            </c:dLbl>
            <c:dLbl>
              <c:idx val="3"/>
              <c:layout>
                <c:manualLayout>
                  <c:x val="-2.6487663887873929E-2"/>
                  <c:y val="5.0688304592921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EAC-4F23-8A0F-49B67A4A8727}"/>
                </c:ext>
              </c:extLst>
            </c:dLbl>
            <c:dLbl>
              <c:idx val="4"/>
              <c:layout>
                <c:manualLayout>
                  <c:x val="-1.0185067526415994E-16"/>
                  <c:y val="-5.7896969674216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EAC-4F23-8A0F-49B67A4A8727}"/>
                </c:ext>
              </c:extLst>
            </c:dLbl>
            <c:dLbl>
              <c:idx val="5"/>
              <c:layout>
                <c:manualLayout>
                  <c:x val="-1.0185067526415994E-16"/>
                  <c:y val="-5.108556147724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EAC-4F23-8A0F-49B67A4A8727}"/>
                </c:ext>
              </c:extLst>
            </c:dLbl>
            <c:dLbl>
              <c:idx val="6"/>
              <c:layout>
                <c:manualLayout>
                  <c:x val="-5.5555555555556572E-3"/>
                  <c:y val="-5.4491265575733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EAC-4F23-8A0F-49B67A4A8727}"/>
                </c:ext>
              </c:extLst>
            </c:dLbl>
            <c:dLbl>
              <c:idx val="7"/>
              <c:layout>
                <c:manualLayout>
                  <c:x val="-2.0370135052831988E-16"/>
                  <c:y val="-5.4491265575733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EAC-4F23-8A0F-49B67A4A8727}"/>
                </c:ext>
              </c:extLst>
            </c:dLbl>
            <c:dLbl>
              <c:idx val="8"/>
              <c:layout>
                <c:manualLayout>
                  <c:x val="1.0286205929633714E-3"/>
                  <c:y val="-4.1191828111342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EAC-4F23-8A0F-49B67A4A8727}"/>
                </c:ext>
              </c:extLst>
            </c:dLbl>
            <c:dLbl>
              <c:idx val="9"/>
              <c:layout>
                <c:manualLayout>
                  <c:x val="0"/>
                  <c:y val="3.957456819835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EAC-4F23-8A0F-49B67A4A8727}"/>
                </c:ext>
              </c:extLst>
            </c:dLbl>
            <c:dLbl>
              <c:idx val="10"/>
              <c:layout>
                <c:manualLayout>
                  <c:x val="-9.2980009298002063E-3"/>
                  <c:y val="-4.6170329564747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EAC-4F23-8A0F-49B67A4A8727}"/>
                </c:ext>
              </c:extLst>
            </c:dLbl>
            <c:dLbl>
              <c:idx val="11"/>
              <c:layout>
                <c:manualLayout>
                  <c:x val="-2.533890789306981E-2"/>
                  <c:y val="5.4265414934374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EAC-4F23-8A0F-49B67A4A872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追加資料!$AB$2:$AN$2</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追加資料!$AB$4:$AM$4</c:f>
              <c:numCache>
                <c:formatCode>General</c:formatCode>
                <c:ptCount val="12"/>
                <c:pt idx="0">
                  <c:v>199</c:v>
                </c:pt>
                <c:pt idx="1">
                  <c:v>297</c:v>
                </c:pt>
                <c:pt idx="2">
                  <c:v>272</c:v>
                </c:pt>
                <c:pt idx="3">
                  <c:v>257</c:v>
                </c:pt>
                <c:pt idx="4">
                  <c:v>201</c:v>
                </c:pt>
                <c:pt idx="5">
                  <c:v>188</c:v>
                </c:pt>
                <c:pt idx="6">
                  <c:v>166</c:v>
                </c:pt>
                <c:pt idx="7">
                  <c:v>188</c:v>
                </c:pt>
                <c:pt idx="8">
                  <c:v>194</c:v>
                </c:pt>
                <c:pt idx="9">
                  <c:v>176</c:v>
                </c:pt>
                <c:pt idx="10">
                  <c:v>189</c:v>
                </c:pt>
                <c:pt idx="11">
                  <c:v>236</c:v>
                </c:pt>
              </c:numCache>
            </c:numRef>
          </c:val>
          <c:smooth val="0"/>
          <c:extLst>
            <c:ext xmlns:c16="http://schemas.microsoft.com/office/drawing/2014/chart" uri="{C3380CC4-5D6E-409C-BE32-E72D297353CC}">
              <c16:uniqueId val="{00000019-2EAC-4F23-8A0F-49B67A4A8727}"/>
            </c:ext>
          </c:extLst>
        </c:ser>
        <c:ser>
          <c:idx val="2"/>
          <c:order val="2"/>
          <c:tx>
            <c:strRef>
              <c:f>追加資料!$AA$5</c:f>
              <c:strCache>
                <c:ptCount val="1"/>
                <c:pt idx="0">
                  <c:v>警察</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0993361573505445E-2"/>
                  <c:y val="2.340410601886278E-2"/>
                </c:manualLayout>
              </c:layout>
              <c:showLegendKey val="0"/>
              <c:showVal val="1"/>
              <c:showCatName val="0"/>
              <c:showSerName val="0"/>
              <c:showPercent val="0"/>
              <c:showBubbleSize val="0"/>
              <c:extLst>
                <c:ext xmlns:c15="http://schemas.microsoft.com/office/drawing/2012/chart" uri="{CE6537A1-D6FC-4f65-9D91-7224C49458BB}">
                  <c15:layout>
                    <c:manualLayout>
                      <c:w val="7.3826127382612738E-2"/>
                      <c:h val="7.1003371109214883E-2"/>
                    </c:manualLayout>
                  </c15:layout>
                </c:ext>
                <c:ext xmlns:c16="http://schemas.microsoft.com/office/drawing/2014/chart" uri="{C3380CC4-5D6E-409C-BE32-E72D297353CC}">
                  <c16:uniqueId val="{0000001A-2EAC-4F23-8A0F-49B67A4A8727}"/>
                </c:ext>
              </c:extLst>
            </c:dLbl>
            <c:dLbl>
              <c:idx val="1"/>
              <c:layout>
                <c:manualLayout>
                  <c:x val="-4.3209379849416633E-2"/>
                  <c:y val="-7.8870244754681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EAC-4F23-8A0F-49B67A4A8727}"/>
                </c:ext>
              </c:extLst>
            </c:dLbl>
            <c:dLbl>
              <c:idx val="2"/>
              <c:layout>
                <c:manualLayout>
                  <c:x val="-2.325072670494821E-2"/>
                  <c:y val="-4.7787589477735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EAC-4F23-8A0F-49B67A4A8727}"/>
                </c:ext>
              </c:extLst>
            </c:dLbl>
            <c:dLbl>
              <c:idx val="3"/>
              <c:layout>
                <c:manualLayout>
                  <c:x val="-3.3847643629815016E-2"/>
                  <c:y val="-8.4064276992893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EAC-4F23-8A0F-49B67A4A8727}"/>
                </c:ext>
              </c:extLst>
            </c:dLbl>
            <c:dLbl>
              <c:idx val="4"/>
              <c:layout>
                <c:manualLayout>
                  <c:x val="-3.6111111111111108E-2"/>
                  <c:y val="-7.1519786068149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EAC-4F23-8A0F-49B67A4A8727}"/>
                </c:ext>
              </c:extLst>
            </c:dLbl>
            <c:dLbl>
              <c:idx val="5"/>
              <c:layout>
                <c:manualLayout>
                  <c:x val="-6.9855634336351613E-2"/>
                  <c:y val="-8.1305482947360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EAC-4F23-8A0F-49B67A4A8727}"/>
                </c:ext>
              </c:extLst>
            </c:dLbl>
            <c:dLbl>
              <c:idx val="6"/>
              <c:layout>
                <c:manualLayout>
                  <c:x val="-4.1666666666666768E-2"/>
                  <c:y val="-5.1085561477249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EAC-4F23-8A0F-49B67A4A8727}"/>
                </c:ext>
              </c:extLst>
            </c:dLbl>
            <c:dLbl>
              <c:idx val="7"/>
              <c:layout>
                <c:manualLayout>
                  <c:x val="-4.4444444444444543E-2"/>
                  <c:y val="-8.1736898363599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EAC-4F23-8A0F-49B67A4A8727}"/>
                </c:ext>
              </c:extLst>
            </c:dLbl>
            <c:dLbl>
              <c:idx val="8"/>
              <c:layout>
                <c:manualLayout>
                  <c:x val="-4.1666666666666664E-2"/>
                  <c:y val="-5.7896969674216245E-2"/>
                </c:manualLayout>
              </c:layout>
              <c:tx>
                <c:rich>
                  <a:bodyPr/>
                  <a:lstStyle/>
                  <a:p>
                    <a:r>
                      <a:rPr lang="en-US" altLang="ja-JP"/>
                      <a:t>1,067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2EAC-4F23-8A0F-49B67A4A8727}"/>
                </c:ext>
              </c:extLst>
            </c:dLbl>
            <c:dLbl>
              <c:idx val="9"/>
              <c:layout>
                <c:manualLayout>
                  <c:x val="3.0993336432665842E-3"/>
                  <c:y val="2.6383045465569865E-2"/>
                </c:manualLayout>
              </c:layout>
              <c:tx>
                <c:rich>
                  <a:bodyPr/>
                  <a:lstStyle/>
                  <a:p>
                    <a:r>
                      <a:rPr lang="en-US" altLang="ja-JP"/>
                      <a:t>1,107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2EAC-4F23-8A0F-49B67A4A8727}"/>
                </c:ext>
              </c:extLst>
            </c:dLbl>
            <c:dLbl>
              <c:idx val="10"/>
              <c:layout>
                <c:manualLayout>
                  <c:x val="9.2614705943969092E-3"/>
                  <c:y val="4.3842886166039097E-2"/>
                </c:manualLayout>
              </c:layout>
              <c:tx>
                <c:rich>
                  <a:bodyPr/>
                  <a:lstStyle/>
                  <a:p>
                    <a:r>
                      <a:rPr lang="en-US" altLang="ja-JP"/>
                      <a:t>1,233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2EAC-4F23-8A0F-49B67A4A8727}"/>
                </c:ext>
              </c:extLst>
            </c:dLbl>
            <c:dLbl>
              <c:idx val="11"/>
              <c:layout>
                <c:manualLayout>
                  <c:x val="-1.8233359726241179E-2"/>
                  <c:y val="-6.3944816147208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EAC-4F23-8A0F-49B67A4A872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追加資料!$AB$2:$AN$2</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追加資料!$AB$5:$AM$5</c:f>
              <c:numCache>
                <c:formatCode>General</c:formatCode>
                <c:ptCount val="12"/>
                <c:pt idx="0">
                  <c:v>130</c:v>
                </c:pt>
                <c:pt idx="1">
                  <c:v>325</c:v>
                </c:pt>
                <c:pt idx="2">
                  <c:v>406</c:v>
                </c:pt>
                <c:pt idx="3">
                  <c:v>423</c:v>
                </c:pt>
                <c:pt idx="4">
                  <c:v>521</c:v>
                </c:pt>
                <c:pt idx="5">
                  <c:v>630</c:v>
                </c:pt>
                <c:pt idx="6">
                  <c:v>856</c:v>
                </c:pt>
                <c:pt idx="7">
                  <c:v>878</c:v>
                </c:pt>
                <c:pt idx="8" formatCode="#,##0">
                  <c:v>1067</c:v>
                </c:pt>
                <c:pt idx="9" formatCode="#,##0">
                  <c:v>1107</c:v>
                </c:pt>
                <c:pt idx="10" formatCode="#,##0">
                  <c:v>1233</c:v>
                </c:pt>
                <c:pt idx="11" formatCode="#,##0">
                  <c:v>1359</c:v>
                </c:pt>
              </c:numCache>
            </c:numRef>
          </c:val>
          <c:smooth val="0"/>
          <c:extLst>
            <c:ext xmlns:c16="http://schemas.microsoft.com/office/drawing/2014/chart" uri="{C3380CC4-5D6E-409C-BE32-E72D297353CC}">
              <c16:uniqueId val="{00000026-2EAC-4F23-8A0F-49B67A4A8727}"/>
            </c:ext>
          </c:extLst>
        </c:ser>
        <c:dLbls>
          <c:showLegendKey val="0"/>
          <c:showVal val="0"/>
          <c:showCatName val="0"/>
          <c:showSerName val="0"/>
          <c:showPercent val="0"/>
          <c:showBubbleSize val="0"/>
        </c:dLbls>
        <c:marker val="1"/>
        <c:smooth val="0"/>
        <c:axId val="1289181056"/>
        <c:axId val="1289179392"/>
      </c:lineChart>
      <c:catAx>
        <c:axId val="128918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89179392"/>
        <c:crosses val="autoZero"/>
        <c:auto val="1"/>
        <c:lblAlgn val="ctr"/>
        <c:lblOffset val="100"/>
        <c:noMultiLvlLbl val="0"/>
      </c:catAx>
      <c:valAx>
        <c:axId val="1289179392"/>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8918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baseline="0">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79930933599971E-2"/>
          <c:y val="4.4082561032918105E-2"/>
          <c:w val="0.90735878883827703"/>
          <c:h val="0.60971153327632566"/>
        </c:manualLayout>
      </c:layout>
      <c:barChart>
        <c:barDir val="col"/>
        <c:grouping val="clustered"/>
        <c:varyColors val="0"/>
        <c:ser>
          <c:idx val="1"/>
          <c:order val="0"/>
          <c:tx>
            <c:strRef>
              <c:f>養護者①!$J$3</c:f>
              <c:strCache>
                <c:ptCount val="1"/>
                <c:pt idx="0">
                  <c:v>R3</c:v>
                </c:pt>
              </c:strCache>
            </c:strRef>
          </c:tx>
          <c:spPr>
            <a:solidFill>
              <a:srgbClr val="0070C0"/>
            </a:solidFill>
          </c:spPr>
          <c:invertIfNegative val="0"/>
          <c:cat>
            <c:strRef>
              <c:f>養護者①!$B$4:$B$17</c:f>
              <c:strCache>
                <c:ptCount val="14"/>
                <c:pt idx="0">
                  <c:v>本人による届出</c:v>
                </c:pt>
                <c:pt idx="1">
                  <c:v>家族・親族</c:v>
                </c:pt>
                <c:pt idx="2">
                  <c:v>近隣住民・知人</c:v>
                </c:pt>
                <c:pt idx="3">
                  <c:v>民生委員</c:v>
                </c:pt>
                <c:pt idx="4">
                  <c:v>医療機関関係者</c:v>
                </c:pt>
                <c:pt idx="5">
                  <c:v>教職員</c:v>
                </c:pt>
                <c:pt idx="6">
                  <c:v>相談支援専門員・障がい者福祉施設従事者等</c:v>
                </c:pt>
                <c:pt idx="7">
                  <c:v>虐待者自身</c:v>
                </c:pt>
                <c:pt idx="8">
                  <c:v>警察</c:v>
                </c:pt>
                <c:pt idx="9">
                  <c:v>当該市区町村行政職員</c:v>
                </c:pt>
                <c:pt idx="10">
                  <c:v>介護保険法に基づく居宅サービス事業等従事者等</c:v>
                </c:pt>
                <c:pt idx="11">
                  <c:v>成年後見人等</c:v>
                </c:pt>
                <c:pt idx="12">
                  <c:v>その他</c:v>
                </c:pt>
                <c:pt idx="13">
                  <c:v>不明（匿名含む）</c:v>
                </c:pt>
              </c:strCache>
            </c:strRef>
          </c:cat>
          <c:val>
            <c:numRef>
              <c:f>養護者①!$J$4:$J$17</c:f>
              <c:numCache>
                <c:formatCode>#,##0_);[Red]\(#,##0\)</c:formatCode>
                <c:ptCount val="14"/>
                <c:pt idx="0">
                  <c:v>72</c:v>
                </c:pt>
                <c:pt idx="1">
                  <c:v>18</c:v>
                </c:pt>
                <c:pt idx="2">
                  <c:v>21</c:v>
                </c:pt>
                <c:pt idx="3">
                  <c:v>1</c:v>
                </c:pt>
                <c:pt idx="4">
                  <c:v>18</c:v>
                </c:pt>
                <c:pt idx="5">
                  <c:v>2</c:v>
                </c:pt>
                <c:pt idx="6">
                  <c:v>153</c:v>
                </c:pt>
                <c:pt idx="7">
                  <c:v>4</c:v>
                </c:pt>
                <c:pt idx="8">
                  <c:v>1107</c:v>
                </c:pt>
                <c:pt idx="9">
                  <c:v>47</c:v>
                </c:pt>
                <c:pt idx="10">
                  <c:v>20</c:v>
                </c:pt>
                <c:pt idx="11">
                  <c:v>0</c:v>
                </c:pt>
                <c:pt idx="12">
                  <c:v>27</c:v>
                </c:pt>
                <c:pt idx="13">
                  <c:v>3</c:v>
                </c:pt>
              </c:numCache>
            </c:numRef>
          </c:val>
          <c:extLst>
            <c:ext xmlns:c16="http://schemas.microsoft.com/office/drawing/2014/chart" uri="{C3380CC4-5D6E-409C-BE32-E72D297353CC}">
              <c16:uniqueId val="{00000000-E793-4958-94C6-50C803FFAE65}"/>
            </c:ext>
          </c:extLst>
        </c:ser>
        <c:ser>
          <c:idx val="2"/>
          <c:order val="1"/>
          <c:tx>
            <c:strRef>
              <c:f>養護者①!$K$3</c:f>
              <c:strCache>
                <c:ptCount val="1"/>
                <c:pt idx="0">
                  <c:v>R4</c:v>
                </c:pt>
              </c:strCache>
            </c:strRef>
          </c:tx>
          <c:spPr>
            <a:pattFill prst="ltDnDiag">
              <a:fgClr>
                <a:srgbClr val="00B0F0"/>
              </a:fgClr>
              <a:bgClr>
                <a:schemeClr val="bg1"/>
              </a:bgClr>
            </a:pattFill>
            <a:ln>
              <a:solidFill>
                <a:srgbClr val="00B0F0"/>
              </a:solidFill>
            </a:ln>
          </c:spPr>
          <c:invertIfNegative val="0"/>
          <c:cat>
            <c:strRef>
              <c:f>養護者①!$B$4:$B$17</c:f>
              <c:strCache>
                <c:ptCount val="14"/>
                <c:pt idx="0">
                  <c:v>本人による届出</c:v>
                </c:pt>
                <c:pt idx="1">
                  <c:v>家族・親族</c:v>
                </c:pt>
                <c:pt idx="2">
                  <c:v>近隣住民・知人</c:v>
                </c:pt>
                <c:pt idx="3">
                  <c:v>民生委員</c:v>
                </c:pt>
                <c:pt idx="4">
                  <c:v>医療機関関係者</c:v>
                </c:pt>
                <c:pt idx="5">
                  <c:v>教職員</c:v>
                </c:pt>
                <c:pt idx="6">
                  <c:v>相談支援専門員・障がい者福祉施設従事者等</c:v>
                </c:pt>
                <c:pt idx="7">
                  <c:v>虐待者自身</c:v>
                </c:pt>
                <c:pt idx="8">
                  <c:v>警察</c:v>
                </c:pt>
                <c:pt idx="9">
                  <c:v>当該市区町村行政職員</c:v>
                </c:pt>
                <c:pt idx="10">
                  <c:v>介護保険法に基づく居宅サービス事業等従事者等</c:v>
                </c:pt>
                <c:pt idx="11">
                  <c:v>成年後見人等</c:v>
                </c:pt>
                <c:pt idx="12">
                  <c:v>その他</c:v>
                </c:pt>
                <c:pt idx="13">
                  <c:v>不明（匿名含む）</c:v>
                </c:pt>
              </c:strCache>
            </c:strRef>
          </c:cat>
          <c:val>
            <c:numRef>
              <c:f>養護者①!$K$4:$K$17</c:f>
              <c:numCache>
                <c:formatCode>#,##0_);[Red]\(#,##0\)</c:formatCode>
                <c:ptCount val="14"/>
                <c:pt idx="0">
                  <c:v>72</c:v>
                </c:pt>
                <c:pt idx="1">
                  <c:v>18</c:v>
                </c:pt>
                <c:pt idx="2">
                  <c:v>13</c:v>
                </c:pt>
                <c:pt idx="3">
                  <c:v>1</c:v>
                </c:pt>
                <c:pt idx="4">
                  <c:v>19</c:v>
                </c:pt>
                <c:pt idx="5">
                  <c:v>3</c:v>
                </c:pt>
                <c:pt idx="6">
                  <c:v>161</c:v>
                </c:pt>
                <c:pt idx="7">
                  <c:v>1</c:v>
                </c:pt>
                <c:pt idx="8">
                  <c:v>1233</c:v>
                </c:pt>
                <c:pt idx="9">
                  <c:v>33</c:v>
                </c:pt>
                <c:pt idx="10">
                  <c:v>9</c:v>
                </c:pt>
                <c:pt idx="11">
                  <c:v>1</c:v>
                </c:pt>
                <c:pt idx="12">
                  <c:v>30</c:v>
                </c:pt>
                <c:pt idx="13">
                  <c:v>0</c:v>
                </c:pt>
              </c:numCache>
            </c:numRef>
          </c:val>
          <c:extLst>
            <c:ext xmlns:c16="http://schemas.microsoft.com/office/drawing/2014/chart" uri="{C3380CC4-5D6E-409C-BE32-E72D297353CC}">
              <c16:uniqueId val="{00000001-E793-4958-94C6-50C803FFAE65}"/>
            </c:ext>
          </c:extLst>
        </c:ser>
        <c:ser>
          <c:idx val="3"/>
          <c:order val="2"/>
          <c:tx>
            <c:strRef>
              <c:f>養護者①!$L$3</c:f>
              <c:strCache>
                <c:ptCount val="1"/>
                <c:pt idx="0">
                  <c:v>R5</c:v>
                </c:pt>
              </c:strCache>
            </c:strRef>
          </c:tx>
          <c:spPr>
            <a:solidFill>
              <a:srgbClr val="FF0000"/>
            </a:solidFill>
          </c:spPr>
          <c:invertIfNegative val="0"/>
          <c:cat>
            <c:strRef>
              <c:f>養護者①!$B$4:$B$17</c:f>
              <c:strCache>
                <c:ptCount val="14"/>
                <c:pt idx="0">
                  <c:v>本人による届出</c:v>
                </c:pt>
                <c:pt idx="1">
                  <c:v>家族・親族</c:v>
                </c:pt>
                <c:pt idx="2">
                  <c:v>近隣住民・知人</c:v>
                </c:pt>
                <c:pt idx="3">
                  <c:v>民生委員</c:v>
                </c:pt>
                <c:pt idx="4">
                  <c:v>医療機関関係者</c:v>
                </c:pt>
                <c:pt idx="5">
                  <c:v>教職員</c:v>
                </c:pt>
                <c:pt idx="6">
                  <c:v>相談支援専門員・障がい者福祉施設従事者等</c:v>
                </c:pt>
                <c:pt idx="7">
                  <c:v>虐待者自身</c:v>
                </c:pt>
                <c:pt idx="8">
                  <c:v>警察</c:v>
                </c:pt>
                <c:pt idx="9">
                  <c:v>当該市区町村行政職員</c:v>
                </c:pt>
                <c:pt idx="10">
                  <c:v>介護保険法に基づく居宅サービス事業等従事者等</c:v>
                </c:pt>
                <c:pt idx="11">
                  <c:v>成年後見人等</c:v>
                </c:pt>
                <c:pt idx="12">
                  <c:v>その他</c:v>
                </c:pt>
                <c:pt idx="13">
                  <c:v>不明（匿名含む）</c:v>
                </c:pt>
              </c:strCache>
            </c:strRef>
          </c:cat>
          <c:val>
            <c:numRef>
              <c:f>養護者①!$L$4:$L$17</c:f>
              <c:numCache>
                <c:formatCode>#,##0_);[Red]\(#,##0\)</c:formatCode>
                <c:ptCount val="14"/>
                <c:pt idx="0">
                  <c:v>123</c:v>
                </c:pt>
                <c:pt idx="1">
                  <c:v>26</c:v>
                </c:pt>
                <c:pt idx="2">
                  <c:v>16</c:v>
                </c:pt>
                <c:pt idx="3">
                  <c:v>0</c:v>
                </c:pt>
                <c:pt idx="4">
                  <c:v>22</c:v>
                </c:pt>
                <c:pt idx="5">
                  <c:v>2</c:v>
                </c:pt>
                <c:pt idx="6">
                  <c:v>225</c:v>
                </c:pt>
                <c:pt idx="7">
                  <c:v>13</c:v>
                </c:pt>
                <c:pt idx="8">
                  <c:v>1359</c:v>
                </c:pt>
                <c:pt idx="9">
                  <c:v>74</c:v>
                </c:pt>
                <c:pt idx="10">
                  <c:v>16</c:v>
                </c:pt>
                <c:pt idx="11">
                  <c:v>3</c:v>
                </c:pt>
                <c:pt idx="12">
                  <c:v>33</c:v>
                </c:pt>
                <c:pt idx="13">
                  <c:v>1</c:v>
                </c:pt>
              </c:numCache>
            </c:numRef>
          </c:val>
          <c:extLst>
            <c:ext xmlns:c16="http://schemas.microsoft.com/office/drawing/2014/chart" uri="{C3380CC4-5D6E-409C-BE32-E72D297353CC}">
              <c16:uniqueId val="{00000002-E793-4958-94C6-50C803FFAE65}"/>
            </c:ext>
          </c:extLst>
        </c:ser>
        <c:dLbls>
          <c:showLegendKey val="0"/>
          <c:showVal val="0"/>
          <c:showCatName val="0"/>
          <c:showSerName val="0"/>
          <c:showPercent val="0"/>
          <c:showBubbleSize val="0"/>
        </c:dLbls>
        <c:gapWidth val="150"/>
        <c:axId val="102201600"/>
        <c:axId val="102215680"/>
      </c:barChart>
      <c:catAx>
        <c:axId val="102201600"/>
        <c:scaling>
          <c:orientation val="minMax"/>
        </c:scaling>
        <c:delete val="0"/>
        <c:axPos val="b"/>
        <c:numFmt formatCode="General" sourceLinked="0"/>
        <c:majorTickMark val="out"/>
        <c:minorTickMark val="none"/>
        <c:tickLblPos val="nextTo"/>
        <c:crossAx val="102215680"/>
        <c:crosses val="autoZero"/>
        <c:auto val="1"/>
        <c:lblAlgn val="ctr"/>
        <c:lblOffset val="100"/>
        <c:noMultiLvlLbl val="0"/>
      </c:catAx>
      <c:valAx>
        <c:axId val="102215680"/>
        <c:scaling>
          <c:orientation val="minMax"/>
        </c:scaling>
        <c:delete val="0"/>
        <c:axPos val="l"/>
        <c:majorGridlines/>
        <c:title>
          <c:tx>
            <c:rich>
              <a:bodyPr rot="0" vert="wordArtVertRtl"/>
              <a:lstStyle/>
              <a:p>
                <a:pPr>
                  <a:defRPr sz="800"/>
                </a:pPr>
                <a:r>
                  <a:rPr lang="ja-JP" sz="800"/>
                  <a:t>件</a:t>
                </a:r>
              </a:p>
            </c:rich>
          </c:tx>
          <c:layout>
            <c:manualLayout>
              <c:xMode val="edge"/>
              <c:yMode val="edge"/>
              <c:x val="5.8349419508943443E-2"/>
              <c:y val="5.1292127537140454E-3"/>
            </c:manualLayout>
          </c:layout>
          <c:overlay val="0"/>
        </c:title>
        <c:numFmt formatCode="#,##0_);[Red]\(#,##0\)" sourceLinked="1"/>
        <c:majorTickMark val="none"/>
        <c:minorTickMark val="none"/>
        <c:tickLblPos val="nextTo"/>
        <c:txPr>
          <a:bodyPr/>
          <a:lstStyle/>
          <a:p>
            <a:pPr>
              <a:defRPr sz="900"/>
            </a:pPr>
            <a:endParaRPr lang="ja-JP"/>
          </a:p>
        </c:txPr>
        <c:crossAx val="102201600"/>
        <c:crosses val="autoZero"/>
        <c:crossBetween val="between"/>
      </c:valAx>
      <c:dTable>
        <c:showHorzBorder val="1"/>
        <c:showVertBorder val="1"/>
        <c:showOutline val="1"/>
        <c:showKeys val="1"/>
        <c:txPr>
          <a:bodyPr/>
          <a:lstStyle/>
          <a:p>
            <a:pPr rtl="0">
              <a:defRPr sz="1000"/>
            </a:pPr>
            <a:endParaRPr lang="ja-JP"/>
          </a:p>
        </c:txPr>
      </c:dTable>
    </c:plotArea>
    <c:plotVisOnly val="1"/>
    <c:dispBlanksAs val="gap"/>
    <c:showDLblsOverMax val="0"/>
  </c:chart>
  <c:spPr>
    <a:ln>
      <a:solidFill>
        <a:schemeClr val="tx1"/>
      </a:solidFill>
    </a:ln>
  </c:spPr>
  <c:txPr>
    <a:bodyPr/>
    <a:lstStyle/>
    <a:p>
      <a:pPr>
        <a:defRPr sz="700">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934505747896"/>
          <c:y val="8.5009721001473595E-2"/>
          <c:w val="0.87234358328816053"/>
          <c:h val="0.65322397832262202"/>
        </c:manualLayout>
      </c:layout>
      <c:barChart>
        <c:barDir val="col"/>
        <c:grouping val="clustered"/>
        <c:varyColors val="0"/>
        <c:ser>
          <c:idx val="1"/>
          <c:order val="0"/>
          <c:tx>
            <c:strRef>
              <c:f>養護者①!$B$30</c:f>
              <c:strCache>
                <c:ptCount val="1"/>
                <c:pt idx="0">
                  <c:v>R3</c:v>
                </c:pt>
              </c:strCache>
            </c:strRef>
          </c:tx>
          <c:spPr>
            <a:pattFill prst="ltDnDiag">
              <a:fgClr>
                <a:srgbClr val="0070C0"/>
              </a:fgClr>
              <a:bgClr>
                <a:srgbClr val="0070C0"/>
              </a:bgClr>
            </a:pattFill>
            <a:ln>
              <a:solidFill>
                <a:srgbClr val="00B0F0"/>
              </a:solidFill>
            </a:ln>
          </c:spPr>
          <c:invertIfNegative val="0"/>
          <c:cat>
            <c:strRef>
              <c:f>養護者①!$C$22:$H$22</c:f>
              <c:strCache>
                <c:ptCount val="6"/>
                <c:pt idx="0">
                  <c:v>身体障がい</c:v>
                </c:pt>
                <c:pt idx="1">
                  <c:v>知的障がい</c:v>
                </c:pt>
                <c:pt idx="2">
                  <c:v>精神障がい</c:v>
                </c:pt>
                <c:pt idx="3">
                  <c:v>発達障がい</c:v>
                </c:pt>
                <c:pt idx="4">
                  <c:v>難病</c:v>
                </c:pt>
                <c:pt idx="5">
                  <c:v>その他</c:v>
                </c:pt>
              </c:strCache>
            </c:strRef>
          </c:cat>
          <c:val>
            <c:numRef>
              <c:f>養護者①!$C$30:$H$30</c:f>
              <c:numCache>
                <c:formatCode>#,##0_);[Red]\(#,##0\)</c:formatCode>
                <c:ptCount val="6"/>
                <c:pt idx="0">
                  <c:v>38</c:v>
                </c:pt>
                <c:pt idx="1">
                  <c:v>77</c:v>
                </c:pt>
                <c:pt idx="2">
                  <c:v>86</c:v>
                </c:pt>
                <c:pt idx="3">
                  <c:v>6</c:v>
                </c:pt>
                <c:pt idx="4">
                  <c:v>6</c:v>
                </c:pt>
                <c:pt idx="5">
                  <c:v>2</c:v>
                </c:pt>
              </c:numCache>
            </c:numRef>
          </c:val>
          <c:extLst>
            <c:ext xmlns:c16="http://schemas.microsoft.com/office/drawing/2014/chart" uri="{C3380CC4-5D6E-409C-BE32-E72D297353CC}">
              <c16:uniqueId val="{00000000-84BE-4C00-BA48-94C7A896F7D0}"/>
            </c:ext>
          </c:extLst>
        </c:ser>
        <c:ser>
          <c:idx val="0"/>
          <c:order val="1"/>
          <c:tx>
            <c:strRef>
              <c:f>養護者①!$B$31</c:f>
              <c:strCache>
                <c:ptCount val="1"/>
                <c:pt idx="0">
                  <c:v>R4</c:v>
                </c:pt>
              </c:strCache>
            </c:strRef>
          </c:tx>
          <c:spPr>
            <a:pattFill prst="ltDnDiag">
              <a:fgClr>
                <a:srgbClr val="00B0F0"/>
              </a:fgClr>
              <a:bgClr>
                <a:schemeClr val="bg1"/>
              </a:bgClr>
            </a:pattFill>
            <a:ln>
              <a:solidFill>
                <a:srgbClr val="00B0F0"/>
              </a:solidFill>
            </a:ln>
          </c:spPr>
          <c:invertIfNegative val="0"/>
          <c:cat>
            <c:strRef>
              <c:f>養護者①!$C$22:$H$22</c:f>
              <c:strCache>
                <c:ptCount val="6"/>
                <c:pt idx="0">
                  <c:v>身体障がい</c:v>
                </c:pt>
                <c:pt idx="1">
                  <c:v>知的障がい</c:v>
                </c:pt>
                <c:pt idx="2">
                  <c:v>精神障がい</c:v>
                </c:pt>
                <c:pt idx="3">
                  <c:v>発達障がい</c:v>
                </c:pt>
                <c:pt idx="4">
                  <c:v>難病</c:v>
                </c:pt>
                <c:pt idx="5">
                  <c:v>その他</c:v>
                </c:pt>
              </c:strCache>
            </c:strRef>
          </c:cat>
          <c:val>
            <c:numRef>
              <c:f>養護者①!$C$31:$H$31</c:f>
              <c:numCache>
                <c:formatCode>#,##0_);[Red]\(#,##0\)</c:formatCode>
                <c:ptCount val="6"/>
                <c:pt idx="0">
                  <c:v>43</c:v>
                </c:pt>
                <c:pt idx="1">
                  <c:v>81</c:v>
                </c:pt>
                <c:pt idx="2">
                  <c:v>92</c:v>
                </c:pt>
                <c:pt idx="3">
                  <c:v>2</c:v>
                </c:pt>
                <c:pt idx="4">
                  <c:v>7</c:v>
                </c:pt>
                <c:pt idx="5">
                  <c:v>5</c:v>
                </c:pt>
              </c:numCache>
            </c:numRef>
          </c:val>
          <c:extLst>
            <c:ext xmlns:c16="http://schemas.microsoft.com/office/drawing/2014/chart" uri="{C3380CC4-5D6E-409C-BE32-E72D297353CC}">
              <c16:uniqueId val="{00000001-84BE-4C00-BA48-94C7A896F7D0}"/>
            </c:ext>
          </c:extLst>
        </c:ser>
        <c:ser>
          <c:idx val="2"/>
          <c:order val="2"/>
          <c:tx>
            <c:strRef>
              <c:f>養護者①!$B$32</c:f>
              <c:strCache>
                <c:ptCount val="1"/>
                <c:pt idx="0">
                  <c:v>R5</c:v>
                </c:pt>
              </c:strCache>
            </c:strRef>
          </c:tx>
          <c:spPr>
            <a:solidFill>
              <a:srgbClr val="FF0000"/>
            </a:solidFill>
            <a:ln>
              <a:solidFill>
                <a:srgbClr val="FF0000"/>
              </a:solidFill>
            </a:ln>
          </c:spPr>
          <c:invertIfNegative val="0"/>
          <c:cat>
            <c:strRef>
              <c:f>養護者①!$C$22:$H$22</c:f>
              <c:strCache>
                <c:ptCount val="6"/>
                <c:pt idx="0">
                  <c:v>身体障がい</c:v>
                </c:pt>
                <c:pt idx="1">
                  <c:v>知的障がい</c:v>
                </c:pt>
                <c:pt idx="2">
                  <c:v>精神障がい</c:v>
                </c:pt>
                <c:pt idx="3">
                  <c:v>発達障がい</c:v>
                </c:pt>
                <c:pt idx="4">
                  <c:v>難病</c:v>
                </c:pt>
                <c:pt idx="5">
                  <c:v>その他</c:v>
                </c:pt>
              </c:strCache>
            </c:strRef>
          </c:cat>
          <c:val>
            <c:numRef>
              <c:f>養護者①!$C$32:$H$32</c:f>
              <c:numCache>
                <c:formatCode>#,##0_);[Red]\(#,##0\)</c:formatCode>
                <c:ptCount val="6"/>
                <c:pt idx="0">
                  <c:v>44</c:v>
                </c:pt>
                <c:pt idx="1">
                  <c:v>114</c:v>
                </c:pt>
                <c:pt idx="2">
                  <c:v>114</c:v>
                </c:pt>
                <c:pt idx="3">
                  <c:v>14</c:v>
                </c:pt>
                <c:pt idx="4">
                  <c:v>7</c:v>
                </c:pt>
                <c:pt idx="5">
                  <c:v>4</c:v>
                </c:pt>
              </c:numCache>
            </c:numRef>
          </c:val>
          <c:extLst>
            <c:ext xmlns:c16="http://schemas.microsoft.com/office/drawing/2014/chart" uri="{C3380CC4-5D6E-409C-BE32-E72D297353CC}">
              <c16:uniqueId val="{00000002-84BE-4C00-BA48-94C7A896F7D0}"/>
            </c:ext>
          </c:extLst>
        </c:ser>
        <c:dLbls>
          <c:showLegendKey val="0"/>
          <c:showVal val="0"/>
          <c:showCatName val="0"/>
          <c:showSerName val="0"/>
          <c:showPercent val="0"/>
          <c:showBubbleSize val="0"/>
        </c:dLbls>
        <c:gapWidth val="150"/>
        <c:axId val="102329344"/>
        <c:axId val="102331136"/>
        <c:extLst/>
      </c:barChart>
      <c:catAx>
        <c:axId val="102329344"/>
        <c:scaling>
          <c:orientation val="minMax"/>
        </c:scaling>
        <c:delete val="0"/>
        <c:axPos val="b"/>
        <c:title>
          <c:tx>
            <c:rich>
              <a:bodyPr/>
              <a:lstStyle/>
              <a:p>
                <a:pPr>
                  <a:defRPr sz="1000" b="0"/>
                </a:pPr>
                <a:r>
                  <a:rPr lang="ja-JP" altLang="en-US" sz="1000" b="0" dirty="0"/>
                  <a:t>人</a:t>
                </a:r>
              </a:p>
            </c:rich>
          </c:tx>
          <c:layout>
            <c:manualLayout>
              <c:xMode val="edge"/>
              <c:yMode val="edge"/>
              <c:x val="7.0214784803436708E-2"/>
              <c:y val="1.1543120068582349E-2"/>
            </c:manualLayout>
          </c:layout>
          <c:overlay val="0"/>
        </c:title>
        <c:numFmt formatCode="General" sourceLinked="0"/>
        <c:majorTickMark val="out"/>
        <c:minorTickMark val="none"/>
        <c:tickLblPos val="nextTo"/>
        <c:crossAx val="102331136"/>
        <c:crosses val="autoZero"/>
        <c:auto val="1"/>
        <c:lblAlgn val="ctr"/>
        <c:lblOffset val="100"/>
        <c:noMultiLvlLbl val="0"/>
      </c:catAx>
      <c:valAx>
        <c:axId val="102331136"/>
        <c:scaling>
          <c:orientation val="minMax"/>
        </c:scaling>
        <c:delete val="0"/>
        <c:axPos val="l"/>
        <c:majorGridlines/>
        <c:numFmt formatCode="#,##0_);[Red]\(#,##0\)" sourceLinked="1"/>
        <c:majorTickMark val="none"/>
        <c:minorTickMark val="none"/>
        <c:tickLblPos val="nextTo"/>
        <c:txPr>
          <a:bodyPr/>
          <a:lstStyle/>
          <a:p>
            <a:pPr>
              <a:defRPr sz="1000"/>
            </a:pPr>
            <a:endParaRPr lang="ja-JP"/>
          </a:p>
        </c:txPr>
        <c:crossAx val="102329344"/>
        <c:crosses val="autoZero"/>
        <c:crossBetween val="between"/>
      </c:valAx>
      <c:dTable>
        <c:showHorzBorder val="1"/>
        <c:showVertBorder val="1"/>
        <c:showOutline val="1"/>
        <c:showKeys val="1"/>
        <c:txPr>
          <a:bodyPr/>
          <a:lstStyle/>
          <a:p>
            <a:pPr rtl="0">
              <a:defRPr sz="1000"/>
            </a:pPr>
            <a:endParaRPr lang="ja-JP"/>
          </a:p>
        </c:txPr>
      </c:dTable>
    </c:plotArea>
    <c:plotVisOnly val="1"/>
    <c:dispBlanksAs val="gap"/>
    <c:showDLblsOverMax val="0"/>
  </c:chart>
  <c:spPr>
    <a:ln>
      <a:solidFill>
        <a:schemeClr val="tx1"/>
      </a:solidFill>
    </a:ln>
  </c:spPr>
  <c:txPr>
    <a:bodyPr/>
    <a:lstStyle/>
    <a:p>
      <a:pPr>
        <a:defRPr sz="900">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r>
              <a:rPr lang="ja-JP" sz="1800" dirty="0">
                <a:solidFill>
                  <a:schemeClr val="tx1"/>
                </a:solidFill>
              </a:rPr>
              <a:t>施設従事者</a:t>
            </a:r>
          </a:p>
        </c:rich>
      </c:tx>
      <c:layout>
        <c:manualLayout>
          <c:xMode val="edge"/>
          <c:yMode val="edge"/>
          <c:x val="0.30932971182376823"/>
          <c:y val="1.83658171579214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0.11625955574726492"/>
          <c:y val="0.11422642378707243"/>
          <c:w val="0.93759857738939756"/>
          <c:h val="0.77023511764479979"/>
        </c:manualLayout>
      </c:layout>
      <c:lineChart>
        <c:grouping val="standard"/>
        <c:varyColors val="0"/>
        <c:ser>
          <c:idx val="0"/>
          <c:order val="0"/>
          <c:tx>
            <c:strRef>
              <c:f>追加資料!$AA$10</c:f>
              <c:strCache>
                <c:ptCount val="1"/>
                <c:pt idx="0">
                  <c:v>通報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66449533354339E-2"/>
                  <c:y val="-6.6694768262032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F5-44E6-ADFA-D12F2C460243}"/>
                </c:ext>
              </c:extLst>
            </c:dLbl>
            <c:dLbl>
              <c:idx val="1"/>
              <c:layout>
                <c:manualLayout>
                  <c:x val="-8.964887420365264E-2"/>
                  <c:y val="-4.9801713511624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F5-44E6-ADFA-D12F2C460243}"/>
                </c:ext>
              </c:extLst>
            </c:dLbl>
            <c:dLbl>
              <c:idx val="2"/>
              <c:layout>
                <c:manualLayout>
                  <c:x val="-0.10376399979106675"/>
                  <c:y val="-0.118243580538114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F5-44E6-ADFA-D12F2C460243}"/>
                </c:ext>
              </c:extLst>
            </c:dLbl>
            <c:dLbl>
              <c:idx val="3"/>
              <c:layout>
                <c:manualLayout>
                  <c:x val="-0.12921611279699272"/>
                  <c:y val="-7.9205002675089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F5-44E6-ADFA-D12F2C460243}"/>
                </c:ext>
              </c:extLst>
            </c:dLbl>
            <c:dLbl>
              <c:idx val="4"/>
              <c:layout>
                <c:manualLayout>
                  <c:x val="-8.0410654921473118E-2"/>
                  <c:y val="-6.7944266627274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F5-44E6-ADFA-D12F2C460243}"/>
                </c:ext>
              </c:extLst>
            </c:dLbl>
            <c:dLbl>
              <c:idx val="5"/>
              <c:layout>
                <c:manualLayout>
                  <c:x val="-9.9031661811215407E-2"/>
                  <c:y val="-7.6827480026380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F5-44E6-ADFA-D12F2C460243}"/>
                </c:ext>
              </c:extLst>
            </c:dLbl>
            <c:dLbl>
              <c:idx val="6"/>
              <c:layout>
                <c:manualLayout>
                  <c:x val="-8.3414575789691914E-2"/>
                  <c:y val="-9.2843261371614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F5-44E6-ADFA-D12F2C460243}"/>
                </c:ext>
              </c:extLst>
            </c:dLbl>
            <c:dLbl>
              <c:idx val="7"/>
              <c:layout>
                <c:manualLayout>
                  <c:x val="-0.10481338385923292"/>
                  <c:y val="-7.9079627235943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F5-44E6-ADFA-D12F2C460243}"/>
                </c:ext>
              </c:extLst>
            </c:dLbl>
            <c:dLbl>
              <c:idx val="8"/>
              <c:layout>
                <c:manualLayout>
                  <c:x val="-8.4916536223801201E-2"/>
                  <c:y val="-7.8829053692076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F5-44E6-ADFA-D12F2C460243}"/>
                </c:ext>
              </c:extLst>
            </c:dLbl>
            <c:dLbl>
              <c:idx val="9"/>
              <c:layout>
                <c:manualLayout>
                  <c:x val="-6.8476185822531427E-2"/>
                  <c:y val="-7.9803861031522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F5-44E6-ADFA-D12F2C460243}"/>
                </c:ext>
              </c:extLst>
            </c:dLbl>
            <c:dLbl>
              <c:idx val="10"/>
              <c:layout>
                <c:manualLayout>
                  <c:x val="-4.9974136086309809E-2"/>
                  <c:y val="3.9350154449418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F5-44E6-ADFA-D12F2C460243}"/>
                </c:ext>
              </c:extLst>
            </c:dLbl>
            <c:dLbl>
              <c:idx val="11"/>
              <c:layout>
                <c:manualLayout>
                  <c:x val="-0.11383828903892408"/>
                  <c:y val="4.6041691678209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F5-44E6-ADFA-D12F2C46024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追加資料!$AB$9:$AM$9</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追加資料!$AB$10:$AM$10</c:f>
              <c:numCache>
                <c:formatCode>General</c:formatCode>
                <c:ptCount val="12"/>
                <c:pt idx="0">
                  <c:v>89</c:v>
                </c:pt>
                <c:pt idx="1">
                  <c:v>152</c:v>
                </c:pt>
                <c:pt idx="2">
                  <c:v>147</c:v>
                </c:pt>
                <c:pt idx="3">
                  <c:v>221</c:v>
                </c:pt>
                <c:pt idx="4">
                  <c:v>240</c:v>
                </c:pt>
                <c:pt idx="5">
                  <c:v>267</c:v>
                </c:pt>
                <c:pt idx="6">
                  <c:v>274</c:v>
                </c:pt>
                <c:pt idx="7">
                  <c:v>309</c:v>
                </c:pt>
                <c:pt idx="8">
                  <c:v>322</c:v>
                </c:pt>
                <c:pt idx="9">
                  <c:v>331</c:v>
                </c:pt>
                <c:pt idx="10">
                  <c:v>331</c:v>
                </c:pt>
                <c:pt idx="11">
                  <c:v>452</c:v>
                </c:pt>
              </c:numCache>
            </c:numRef>
          </c:val>
          <c:smooth val="0"/>
          <c:extLst>
            <c:ext xmlns:c16="http://schemas.microsoft.com/office/drawing/2014/chart" uri="{C3380CC4-5D6E-409C-BE32-E72D297353CC}">
              <c16:uniqueId val="{0000000C-AFF5-44E6-ADFA-D12F2C460243}"/>
            </c:ext>
          </c:extLst>
        </c:ser>
        <c:ser>
          <c:idx val="1"/>
          <c:order val="1"/>
          <c:tx>
            <c:strRef>
              <c:f>追加資料!$AA$11</c:f>
              <c:strCache>
                <c:ptCount val="1"/>
                <c:pt idx="0">
                  <c:v>判断</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5567936160784258E-2"/>
                  <c:y val="-9.91937844993058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FF5-44E6-ADFA-D12F2C460243}"/>
                </c:ext>
              </c:extLst>
            </c:dLbl>
            <c:dLbl>
              <c:idx val="1"/>
              <c:layout>
                <c:manualLayout>
                  <c:x val="-6.1251476433509519E-2"/>
                  <c:y val="-2.9980867388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F5-44E6-ADFA-D12F2C460243}"/>
                </c:ext>
              </c:extLst>
            </c:dLbl>
            <c:dLbl>
              <c:idx val="2"/>
              <c:layout>
                <c:manualLayout>
                  <c:x val="-3.1686411419886776E-2"/>
                  <c:y val="3.2407334339055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F5-44E6-ADFA-D12F2C460243}"/>
                </c:ext>
              </c:extLst>
            </c:dLbl>
            <c:dLbl>
              <c:idx val="3"/>
              <c:layout>
                <c:manualLayout>
                  <c:x val="-3.5966173033795033E-2"/>
                  <c:y val="4.4044196704310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FF5-44E6-ADFA-D12F2C460243}"/>
                </c:ext>
              </c:extLst>
            </c:dLbl>
            <c:dLbl>
              <c:idx val="4"/>
              <c:layout>
                <c:manualLayout>
                  <c:x val="-2.8682490551668091E-2"/>
                  <c:y val="5.5304932752125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FF5-44E6-ADFA-D12F2C460243}"/>
                </c:ext>
              </c:extLst>
            </c:dLbl>
            <c:dLbl>
              <c:idx val="5"/>
              <c:layout>
                <c:manualLayout>
                  <c:x val="-3.4464212599685587E-2"/>
                  <c:y val="4.9049815545596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FF5-44E6-ADFA-D12F2C460243}"/>
                </c:ext>
              </c:extLst>
            </c:dLbl>
            <c:dLbl>
              <c:idx val="6"/>
              <c:layout>
                <c:manualLayout>
                  <c:x val="-2.5904689371869162E-2"/>
                  <c:y val="5.8183779822995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FF5-44E6-ADFA-D12F2C460243}"/>
                </c:ext>
              </c:extLst>
            </c:dLbl>
            <c:dLbl>
              <c:idx val="7"/>
              <c:layout>
                <c:manualLayout>
                  <c:x val="-3.446421259968567E-2"/>
                  <c:y val="5.4055434386883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FF5-44E6-ADFA-D12F2C460243}"/>
                </c:ext>
              </c:extLst>
            </c:dLbl>
            <c:dLbl>
              <c:idx val="8"/>
              <c:layout>
                <c:manualLayout>
                  <c:x val="-3.3785853534426119E-2"/>
                  <c:y val="5.555550629599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FF5-44E6-ADFA-D12F2C460243}"/>
                </c:ext>
              </c:extLst>
            </c:dLbl>
            <c:dLbl>
              <c:idx val="9"/>
              <c:layout>
                <c:manualLayout>
                  <c:x val="-5.5636900980806786E-2"/>
                  <c:y val="4.8528452333304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FF5-44E6-ADFA-D12F2C460243}"/>
                </c:ext>
              </c:extLst>
            </c:dLbl>
            <c:dLbl>
              <c:idx val="10"/>
              <c:layout>
                <c:manualLayout>
                  <c:x val="-7.3915526941436507E-2"/>
                  <c:y val="5.3447709309152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FF5-44E6-ADFA-D12F2C460243}"/>
                </c:ext>
              </c:extLst>
            </c:dLbl>
            <c:dLbl>
              <c:idx val="11"/>
              <c:layout>
                <c:manualLayout>
                  <c:x val="-9.499722826462406E-4"/>
                  <c:y val="4.2078976595934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FF5-44E6-ADFA-D12F2C46024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追加資料!$AB$9:$AM$9</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追加資料!$AB$11:$AM$11</c:f>
              <c:numCache>
                <c:formatCode>General</c:formatCode>
                <c:ptCount val="12"/>
                <c:pt idx="0">
                  <c:v>5</c:v>
                </c:pt>
                <c:pt idx="1">
                  <c:v>22</c:v>
                </c:pt>
                <c:pt idx="2">
                  <c:v>27</c:v>
                </c:pt>
                <c:pt idx="3">
                  <c:v>45</c:v>
                </c:pt>
                <c:pt idx="4">
                  <c:v>53</c:v>
                </c:pt>
                <c:pt idx="5">
                  <c:v>59</c:v>
                </c:pt>
                <c:pt idx="6">
                  <c:v>61</c:v>
                </c:pt>
                <c:pt idx="7">
                  <c:v>76</c:v>
                </c:pt>
                <c:pt idx="8">
                  <c:v>70</c:v>
                </c:pt>
                <c:pt idx="9">
                  <c:v>60</c:v>
                </c:pt>
                <c:pt idx="10">
                  <c:v>72</c:v>
                </c:pt>
                <c:pt idx="11">
                  <c:v>117</c:v>
                </c:pt>
              </c:numCache>
            </c:numRef>
          </c:val>
          <c:smooth val="0"/>
          <c:extLst>
            <c:ext xmlns:c16="http://schemas.microsoft.com/office/drawing/2014/chart" uri="{C3380CC4-5D6E-409C-BE32-E72D297353CC}">
              <c16:uniqueId val="{00000019-AFF5-44E6-ADFA-D12F2C460243}"/>
            </c:ext>
          </c:extLst>
        </c:ser>
        <c:ser>
          <c:idx val="2"/>
          <c:order val="2"/>
          <c:tx>
            <c:strRef>
              <c:f>追加資料!$AA$12</c:f>
              <c:strCache>
                <c:ptCount val="1"/>
                <c:pt idx="0">
                  <c:v>被虐待者</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8.6192376969490697E-2"/>
                  <c:y val="-7.207261206338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FF5-44E6-ADFA-D12F2C460243}"/>
                </c:ext>
              </c:extLst>
            </c:dLbl>
            <c:dLbl>
              <c:idx val="1"/>
              <c:layout>
                <c:manualLayout>
                  <c:x val="-8.5595232278164284E-3"/>
                  <c:y val="-3.9163775967744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FF5-44E6-ADFA-D12F2C460243}"/>
                </c:ext>
              </c:extLst>
            </c:dLbl>
            <c:dLbl>
              <c:idx val="2"/>
              <c:layout>
                <c:manualLayout>
                  <c:x val="-5.2406860424168186E-2"/>
                  <c:y val="-5.8434353366862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FF5-44E6-ADFA-D12F2C460243}"/>
                </c:ext>
              </c:extLst>
            </c:dLbl>
            <c:dLbl>
              <c:idx val="3"/>
              <c:layout>
                <c:manualLayout>
                  <c:x val="-6.0966383651984611E-2"/>
                  <c:y val="-5.8308977927716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FF5-44E6-ADFA-D12F2C460243}"/>
                </c:ext>
              </c:extLst>
            </c:dLbl>
            <c:dLbl>
              <c:idx val="4"/>
              <c:layout>
                <c:manualLayout>
                  <c:x val="-4.2345376762242391E-2"/>
                  <c:y val="-6.9444515870810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FF5-44E6-ADFA-D12F2C460243}"/>
                </c:ext>
              </c:extLst>
            </c:dLbl>
            <c:dLbl>
              <c:idx val="5"/>
              <c:layout>
                <c:manualLayout>
                  <c:x val="-6.3291608465840254E-2"/>
                  <c:y val="-7.4074008394656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FF5-44E6-ADFA-D12F2C460243}"/>
                </c:ext>
              </c:extLst>
            </c:dLbl>
            <c:dLbl>
              <c:idx val="6"/>
              <c:layout>
                <c:manualLayout>
                  <c:x val="-5.0452323624115614E-2"/>
                  <c:y val="-8.4335996955522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FF5-44E6-ADFA-D12F2C460243}"/>
                </c:ext>
              </c:extLst>
            </c:dLbl>
            <c:dLbl>
              <c:idx val="7"/>
              <c:layout>
                <c:manualLayout>
                  <c:x val="-8.8744058460869663E-2"/>
                  <c:y val="-0.10422937285857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FF5-44E6-ADFA-D12F2C460243}"/>
                </c:ext>
              </c:extLst>
            </c:dLbl>
            <c:dLbl>
              <c:idx val="8"/>
              <c:layout>
                <c:manualLayout>
                  <c:x val="-5.5184661603967115E-2"/>
                  <c:y val="-0.111236388031132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FF5-44E6-ADFA-D12F2C460243}"/>
                </c:ext>
              </c:extLst>
            </c:dLbl>
            <c:dLbl>
              <c:idx val="9"/>
              <c:layout>
                <c:manualLayout>
                  <c:x val="-6.5840594044391729E-2"/>
                  <c:y val="-7.6787757114967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FF5-44E6-ADFA-D12F2C460243}"/>
                </c:ext>
              </c:extLst>
            </c:dLbl>
            <c:dLbl>
              <c:idx val="10"/>
              <c:layout>
                <c:manualLayout>
                  <c:x val="-9.0110212286285879E-2"/>
                  <c:y val="-8.4094290132952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FF5-44E6-ADFA-D12F2C460243}"/>
                </c:ext>
              </c:extLst>
            </c:dLbl>
            <c:dLbl>
              <c:idx val="11"/>
              <c:layout>
                <c:manualLayout>
                  <c:x val="-0.10843972360153735"/>
                  <c:y val="2.7658495746545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FF5-44E6-ADFA-D12F2C46024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追加資料!$AB$9:$AM$9</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追加資料!$AB$12:$AM$12</c:f>
              <c:numCache>
                <c:formatCode>General</c:formatCode>
                <c:ptCount val="12"/>
                <c:pt idx="0">
                  <c:v>11</c:v>
                </c:pt>
                <c:pt idx="1">
                  <c:v>98</c:v>
                </c:pt>
                <c:pt idx="2">
                  <c:v>53</c:v>
                </c:pt>
                <c:pt idx="3">
                  <c:v>80</c:v>
                </c:pt>
                <c:pt idx="4">
                  <c:v>68</c:v>
                </c:pt>
                <c:pt idx="5">
                  <c:v>85</c:v>
                </c:pt>
                <c:pt idx="6">
                  <c:v>85</c:v>
                </c:pt>
                <c:pt idx="7">
                  <c:v>105</c:v>
                </c:pt>
                <c:pt idx="8">
                  <c:v>92</c:v>
                </c:pt>
                <c:pt idx="9">
                  <c:v>70</c:v>
                </c:pt>
                <c:pt idx="10">
                  <c:v>85</c:v>
                </c:pt>
                <c:pt idx="11">
                  <c:v>207</c:v>
                </c:pt>
              </c:numCache>
            </c:numRef>
          </c:val>
          <c:smooth val="0"/>
          <c:extLst>
            <c:ext xmlns:c16="http://schemas.microsoft.com/office/drawing/2014/chart" uri="{C3380CC4-5D6E-409C-BE32-E72D297353CC}">
              <c16:uniqueId val="{00000026-AFF5-44E6-ADFA-D12F2C460243}"/>
            </c:ext>
          </c:extLst>
        </c:ser>
        <c:dLbls>
          <c:showLegendKey val="0"/>
          <c:showVal val="0"/>
          <c:showCatName val="0"/>
          <c:showSerName val="0"/>
          <c:showPercent val="0"/>
          <c:showBubbleSize val="0"/>
        </c:dLbls>
        <c:marker val="1"/>
        <c:smooth val="0"/>
        <c:axId val="1561321872"/>
        <c:axId val="1561323952"/>
      </c:lineChart>
      <c:catAx>
        <c:axId val="156132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561323952"/>
        <c:crosses val="autoZero"/>
        <c:auto val="1"/>
        <c:lblAlgn val="ctr"/>
        <c:lblOffset val="100"/>
        <c:noMultiLvlLbl val="0"/>
      </c:catAx>
      <c:valAx>
        <c:axId val="156132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56132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baseline="0">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2018121053779"/>
          <c:y val="8.29569762922754E-2"/>
          <c:w val="0.86549366387544746"/>
          <c:h val="0.70498711127377722"/>
        </c:manualLayout>
      </c:layout>
      <c:barChart>
        <c:barDir val="col"/>
        <c:grouping val="clustered"/>
        <c:varyColors val="0"/>
        <c:ser>
          <c:idx val="1"/>
          <c:order val="0"/>
          <c:tx>
            <c:strRef>
              <c:f>養護者①!$B$43</c:f>
              <c:strCache>
                <c:ptCount val="1"/>
                <c:pt idx="0">
                  <c:v>R3</c:v>
                </c:pt>
              </c:strCache>
            </c:strRef>
          </c:tx>
          <c:spPr>
            <a:pattFill prst="ltDnDiag">
              <a:fgClr>
                <a:srgbClr val="0070C0"/>
              </a:fgClr>
              <a:bgClr>
                <a:srgbClr val="0070C0"/>
              </a:bgClr>
            </a:pattFill>
            <a:ln>
              <a:solidFill>
                <a:srgbClr val="0070C0"/>
              </a:solidFill>
            </a:ln>
          </c:spPr>
          <c:invertIfNegative val="0"/>
          <c:cat>
            <c:strRef>
              <c:f>養護者①!$C$35:$G$35</c:f>
              <c:strCache>
                <c:ptCount val="5"/>
                <c:pt idx="0">
                  <c:v>身体的虐待</c:v>
                </c:pt>
                <c:pt idx="1">
                  <c:v>性的虐待</c:v>
                </c:pt>
                <c:pt idx="2">
                  <c:v>心理的虐待</c:v>
                </c:pt>
                <c:pt idx="3">
                  <c:v>放棄・放置</c:v>
                </c:pt>
                <c:pt idx="4">
                  <c:v>経済的虐待</c:v>
                </c:pt>
              </c:strCache>
            </c:strRef>
          </c:cat>
          <c:val>
            <c:numRef>
              <c:f>養護者①!$C$43:$G$43</c:f>
              <c:numCache>
                <c:formatCode>#,##0_);[Red]\(#,##0\)</c:formatCode>
                <c:ptCount val="5"/>
                <c:pt idx="0">
                  <c:v>110</c:v>
                </c:pt>
                <c:pt idx="1">
                  <c:v>6</c:v>
                </c:pt>
                <c:pt idx="2">
                  <c:v>69</c:v>
                </c:pt>
                <c:pt idx="3">
                  <c:v>21</c:v>
                </c:pt>
                <c:pt idx="4">
                  <c:v>33</c:v>
                </c:pt>
              </c:numCache>
            </c:numRef>
          </c:val>
          <c:extLst>
            <c:ext xmlns:c16="http://schemas.microsoft.com/office/drawing/2014/chart" uri="{C3380CC4-5D6E-409C-BE32-E72D297353CC}">
              <c16:uniqueId val="{00000000-DF63-42AB-9C8C-046FE2A10448}"/>
            </c:ext>
          </c:extLst>
        </c:ser>
        <c:ser>
          <c:idx val="0"/>
          <c:order val="1"/>
          <c:tx>
            <c:strRef>
              <c:f>養護者①!$B$44</c:f>
              <c:strCache>
                <c:ptCount val="1"/>
                <c:pt idx="0">
                  <c:v>R4</c:v>
                </c:pt>
              </c:strCache>
            </c:strRef>
          </c:tx>
          <c:spPr>
            <a:pattFill prst="ltDnDiag">
              <a:fgClr>
                <a:srgbClr val="00B0F0"/>
              </a:fgClr>
              <a:bgClr>
                <a:schemeClr val="bg1"/>
              </a:bgClr>
            </a:pattFill>
            <a:ln>
              <a:solidFill>
                <a:srgbClr val="00B0F0"/>
              </a:solidFill>
            </a:ln>
          </c:spPr>
          <c:invertIfNegative val="0"/>
          <c:cat>
            <c:strRef>
              <c:f>養護者①!$C$35:$G$35</c:f>
              <c:strCache>
                <c:ptCount val="5"/>
                <c:pt idx="0">
                  <c:v>身体的虐待</c:v>
                </c:pt>
                <c:pt idx="1">
                  <c:v>性的虐待</c:v>
                </c:pt>
                <c:pt idx="2">
                  <c:v>心理的虐待</c:v>
                </c:pt>
                <c:pt idx="3">
                  <c:v>放棄・放置</c:v>
                </c:pt>
                <c:pt idx="4">
                  <c:v>経済的虐待</c:v>
                </c:pt>
              </c:strCache>
            </c:strRef>
          </c:cat>
          <c:val>
            <c:numRef>
              <c:f>養護者①!$C$44:$G$44</c:f>
              <c:numCache>
                <c:formatCode>#,##0_);[Red]\(#,##0\)</c:formatCode>
                <c:ptCount val="5"/>
                <c:pt idx="0">
                  <c:v>121</c:v>
                </c:pt>
                <c:pt idx="1">
                  <c:v>9</c:v>
                </c:pt>
                <c:pt idx="2">
                  <c:v>65</c:v>
                </c:pt>
                <c:pt idx="3">
                  <c:v>27</c:v>
                </c:pt>
                <c:pt idx="4">
                  <c:v>34</c:v>
                </c:pt>
              </c:numCache>
            </c:numRef>
          </c:val>
          <c:extLst>
            <c:ext xmlns:c16="http://schemas.microsoft.com/office/drawing/2014/chart" uri="{C3380CC4-5D6E-409C-BE32-E72D297353CC}">
              <c16:uniqueId val="{00000001-DF63-42AB-9C8C-046FE2A10448}"/>
            </c:ext>
          </c:extLst>
        </c:ser>
        <c:ser>
          <c:idx val="3"/>
          <c:order val="2"/>
          <c:tx>
            <c:strRef>
              <c:f>養護者①!$B$45</c:f>
              <c:strCache>
                <c:ptCount val="1"/>
                <c:pt idx="0">
                  <c:v>R5</c:v>
                </c:pt>
              </c:strCache>
            </c:strRef>
          </c:tx>
          <c:spPr>
            <a:solidFill>
              <a:srgbClr val="FF0000"/>
            </a:solidFill>
            <a:ln>
              <a:solidFill>
                <a:srgbClr val="00B0F0"/>
              </a:solidFill>
            </a:ln>
          </c:spPr>
          <c:invertIfNegative val="0"/>
          <c:val>
            <c:numRef>
              <c:f>養護者①!$C$45:$G$45</c:f>
              <c:numCache>
                <c:formatCode>#,##0_);[Red]\(#,##0\)</c:formatCode>
                <c:ptCount val="5"/>
                <c:pt idx="0">
                  <c:v>150</c:v>
                </c:pt>
                <c:pt idx="1">
                  <c:v>6</c:v>
                </c:pt>
                <c:pt idx="2">
                  <c:v>90</c:v>
                </c:pt>
                <c:pt idx="3">
                  <c:v>33</c:v>
                </c:pt>
                <c:pt idx="4">
                  <c:v>37</c:v>
                </c:pt>
              </c:numCache>
            </c:numRef>
          </c:val>
          <c:extLst>
            <c:ext xmlns:c16="http://schemas.microsoft.com/office/drawing/2014/chart" uri="{C3380CC4-5D6E-409C-BE32-E72D297353CC}">
              <c16:uniqueId val="{00000002-DF63-42AB-9C8C-046FE2A10448}"/>
            </c:ext>
          </c:extLst>
        </c:ser>
        <c:dLbls>
          <c:showLegendKey val="0"/>
          <c:showVal val="0"/>
          <c:showCatName val="0"/>
          <c:showSerName val="0"/>
          <c:showPercent val="0"/>
          <c:showBubbleSize val="0"/>
        </c:dLbls>
        <c:gapWidth val="150"/>
        <c:axId val="102366592"/>
        <c:axId val="102376576"/>
        <c:extLst/>
      </c:barChart>
      <c:catAx>
        <c:axId val="102366592"/>
        <c:scaling>
          <c:orientation val="minMax"/>
        </c:scaling>
        <c:delete val="0"/>
        <c:axPos val="b"/>
        <c:title>
          <c:tx>
            <c:rich>
              <a:bodyPr/>
              <a:lstStyle/>
              <a:p>
                <a:pPr>
                  <a:defRPr b="0"/>
                </a:pPr>
                <a:r>
                  <a:rPr lang="ja-JP" altLang="en-US" b="0" dirty="0"/>
                  <a:t>件</a:t>
                </a:r>
              </a:p>
            </c:rich>
          </c:tx>
          <c:layout>
            <c:manualLayout>
              <c:xMode val="edge"/>
              <c:yMode val="edge"/>
              <c:x val="7.1154366509715267E-2"/>
              <c:y val="1.522206193529522E-2"/>
            </c:manualLayout>
          </c:layout>
          <c:overlay val="0"/>
        </c:title>
        <c:numFmt formatCode="General" sourceLinked="0"/>
        <c:majorTickMark val="out"/>
        <c:minorTickMark val="none"/>
        <c:tickLblPos val="nextTo"/>
        <c:crossAx val="102376576"/>
        <c:crosses val="autoZero"/>
        <c:auto val="1"/>
        <c:lblAlgn val="ctr"/>
        <c:lblOffset val="100"/>
        <c:noMultiLvlLbl val="0"/>
      </c:catAx>
      <c:valAx>
        <c:axId val="102376576"/>
        <c:scaling>
          <c:orientation val="minMax"/>
        </c:scaling>
        <c:delete val="0"/>
        <c:axPos val="l"/>
        <c:majorGridlines/>
        <c:numFmt formatCode="#,##0_);[Red]\(#,##0\)" sourceLinked="1"/>
        <c:majorTickMark val="none"/>
        <c:minorTickMark val="none"/>
        <c:tickLblPos val="nextTo"/>
        <c:crossAx val="102366592"/>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94643425184473E-2"/>
          <c:y val="7.2772253860186417E-2"/>
          <c:w val="0.92081874568542721"/>
          <c:h val="0.65755479294969488"/>
        </c:manualLayout>
      </c:layout>
      <c:barChart>
        <c:barDir val="col"/>
        <c:grouping val="clustered"/>
        <c:varyColors val="0"/>
        <c:ser>
          <c:idx val="1"/>
          <c:order val="0"/>
          <c:tx>
            <c:strRef>
              <c:f>'養護者だけ(その②)'!$I$3</c:f>
              <c:strCache>
                <c:ptCount val="1"/>
                <c:pt idx="0">
                  <c:v>R3</c:v>
                </c:pt>
              </c:strCache>
            </c:strRef>
          </c:tx>
          <c:spPr>
            <a:solidFill>
              <a:srgbClr val="0070C0"/>
            </a:solidFill>
          </c:spPr>
          <c:invertIfNegative val="0"/>
          <c:cat>
            <c:strRef>
              <c:f>'養護者だけ(その②)'!$B$4:$B$15</c:f>
              <c:strCache>
                <c:ptCount val="12"/>
                <c:pt idx="0">
                  <c:v>父</c:v>
                </c:pt>
                <c:pt idx="1">
                  <c:v>母</c:v>
                </c:pt>
                <c:pt idx="2">
                  <c:v>夫</c:v>
                </c:pt>
                <c:pt idx="3">
                  <c:v>妻</c:v>
                </c:pt>
                <c:pt idx="4">
                  <c:v>息子</c:v>
                </c:pt>
                <c:pt idx="5">
                  <c:v>娘</c:v>
                </c:pt>
                <c:pt idx="6">
                  <c:v>息子の配偶者（嫁）</c:v>
                </c:pt>
                <c:pt idx="7">
                  <c:v>娘の配偶者（婿）</c:v>
                </c:pt>
                <c:pt idx="8">
                  <c:v>兄弟姉妹</c:v>
                </c:pt>
                <c:pt idx="9">
                  <c:v>祖父</c:v>
                </c:pt>
                <c:pt idx="10">
                  <c:v>祖母</c:v>
                </c:pt>
                <c:pt idx="11">
                  <c:v>その他</c:v>
                </c:pt>
              </c:strCache>
            </c:strRef>
          </c:cat>
          <c:val>
            <c:numRef>
              <c:f>'養護者だけ(その②)'!$I$4:$I$15</c:f>
              <c:numCache>
                <c:formatCode>General</c:formatCode>
                <c:ptCount val="12"/>
                <c:pt idx="0">
                  <c:v>44</c:v>
                </c:pt>
                <c:pt idx="1">
                  <c:v>38</c:v>
                </c:pt>
                <c:pt idx="2">
                  <c:v>39</c:v>
                </c:pt>
                <c:pt idx="3">
                  <c:v>10</c:v>
                </c:pt>
                <c:pt idx="4">
                  <c:v>10</c:v>
                </c:pt>
                <c:pt idx="5">
                  <c:v>4</c:v>
                </c:pt>
                <c:pt idx="6">
                  <c:v>0</c:v>
                </c:pt>
                <c:pt idx="7">
                  <c:v>0</c:v>
                </c:pt>
                <c:pt idx="8">
                  <c:v>29</c:v>
                </c:pt>
                <c:pt idx="9">
                  <c:v>1</c:v>
                </c:pt>
                <c:pt idx="10">
                  <c:v>0</c:v>
                </c:pt>
                <c:pt idx="11">
                  <c:v>21</c:v>
                </c:pt>
              </c:numCache>
            </c:numRef>
          </c:val>
          <c:extLst>
            <c:ext xmlns:c16="http://schemas.microsoft.com/office/drawing/2014/chart" uri="{C3380CC4-5D6E-409C-BE32-E72D297353CC}">
              <c16:uniqueId val="{00000000-E393-4506-9945-31CD0BD4864B}"/>
            </c:ext>
          </c:extLst>
        </c:ser>
        <c:ser>
          <c:idx val="3"/>
          <c:order val="1"/>
          <c:tx>
            <c:strRef>
              <c:f>'養護者だけ(その②)'!$J$3</c:f>
              <c:strCache>
                <c:ptCount val="1"/>
                <c:pt idx="0">
                  <c:v>R4</c:v>
                </c:pt>
              </c:strCache>
            </c:strRef>
          </c:tx>
          <c:spPr>
            <a:pattFill prst="ltDnDiag">
              <a:fgClr>
                <a:srgbClr val="00B0F0"/>
              </a:fgClr>
              <a:bgClr>
                <a:schemeClr val="bg1"/>
              </a:bgClr>
            </a:pattFill>
            <a:ln>
              <a:solidFill>
                <a:srgbClr val="00B0F0"/>
              </a:solidFill>
            </a:ln>
          </c:spPr>
          <c:invertIfNegative val="0"/>
          <c:cat>
            <c:strRef>
              <c:f>'養護者だけ(その②)'!$B$4:$B$15</c:f>
              <c:strCache>
                <c:ptCount val="12"/>
                <c:pt idx="0">
                  <c:v>父</c:v>
                </c:pt>
                <c:pt idx="1">
                  <c:v>母</c:v>
                </c:pt>
                <c:pt idx="2">
                  <c:v>夫</c:v>
                </c:pt>
                <c:pt idx="3">
                  <c:v>妻</c:v>
                </c:pt>
                <c:pt idx="4">
                  <c:v>息子</c:v>
                </c:pt>
                <c:pt idx="5">
                  <c:v>娘</c:v>
                </c:pt>
                <c:pt idx="6">
                  <c:v>息子の配偶者（嫁）</c:v>
                </c:pt>
                <c:pt idx="7">
                  <c:v>娘の配偶者（婿）</c:v>
                </c:pt>
                <c:pt idx="8">
                  <c:v>兄弟姉妹</c:v>
                </c:pt>
                <c:pt idx="9">
                  <c:v>祖父</c:v>
                </c:pt>
                <c:pt idx="10">
                  <c:v>祖母</c:v>
                </c:pt>
                <c:pt idx="11">
                  <c:v>その他</c:v>
                </c:pt>
              </c:strCache>
            </c:strRef>
          </c:cat>
          <c:val>
            <c:numRef>
              <c:f>'養護者だけ(その②)'!$J$4:$J$15</c:f>
              <c:numCache>
                <c:formatCode>General</c:formatCode>
                <c:ptCount val="12"/>
                <c:pt idx="0">
                  <c:v>41</c:v>
                </c:pt>
                <c:pt idx="1">
                  <c:v>49</c:v>
                </c:pt>
                <c:pt idx="2">
                  <c:v>46</c:v>
                </c:pt>
                <c:pt idx="3">
                  <c:v>9</c:v>
                </c:pt>
                <c:pt idx="4">
                  <c:v>8</c:v>
                </c:pt>
                <c:pt idx="5">
                  <c:v>5</c:v>
                </c:pt>
                <c:pt idx="6">
                  <c:v>0</c:v>
                </c:pt>
                <c:pt idx="7">
                  <c:v>0</c:v>
                </c:pt>
                <c:pt idx="8">
                  <c:v>26</c:v>
                </c:pt>
                <c:pt idx="9">
                  <c:v>0</c:v>
                </c:pt>
                <c:pt idx="10">
                  <c:v>0</c:v>
                </c:pt>
                <c:pt idx="11">
                  <c:v>25</c:v>
                </c:pt>
              </c:numCache>
            </c:numRef>
          </c:val>
          <c:extLst>
            <c:ext xmlns:c16="http://schemas.microsoft.com/office/drawing/2014/chart" uri="{C3380CC4-5D6E-409C-BE32-E72D297353CC}">
              <c16:uniqueId val="{00000001-E393-4506-9945-31CD0BD4864B}"/>
            </c:ext>
          </c:extLst>
        </c:ser>
        <c:ser>
          <c:idx val="0"/>
          <c:order val="2"/>
          <c:tx>
            <c:strRef>
              <c:f>'養護者だけ(その②)'!$K$3</c:f>
              <c:strCache>
                <c:ptCount val="1"/>
                <c:pt idx="0">
                  <c:v>R5</c:v>
                </c:pt>
              </c:strCache>
            </c:strRef>
          </c:tx>
          <c:spPr>
            <a:solidFill>
              <a:srgbClr val="FF0000"/>
            </a:solidFill>
          </c:spPr>
          <c:invertIfNegative val="0"/>
          <c:cat>
            <c:strRef>
              <c:f>'養護者だけ(その②)'!$B$4:$B$15</c:f>
              <c:strCache>
                <c:ptCount val="12"/>
                <c:pt idx="0">
                  <c:v>父</c:v>
                </c:pt>
                <c:pt idx="1">
                  <c:v>母</c:v>
                </c:pt>
                <c:pt idx="2">
                  <c:v>夫</c:v>
                </c:pt>
                <c:pt idx="3">
                  <c:v>妻</c:v>
                </c:pt>
                <c:pt idx="4">
                  <c:v>息子</c:v>
                </c:pt>
                <c:pt idx="5">
                  <c:v>娘</c:v>
                </c:pt>
                <c:pt idx="6">
                  <c:v>息子の配偶者（嫁）</c:v>
                </c:pt>
                <c:pt idx="7">
                  <c:v>娘の配偶者（婿）</c:v>
                </c:pt>
                <c:pt idx="8">
                  <c:v>兄弟姉妹</c:v>
                </c:pt>
                <c:pt idx="9">
                  <c:v>祖父</c:v>
                </c:pt>
                <c:pt idx="10">
                  <c:v>祖母</c:v>
                </c:pt>
                <c:pt idx="11">
                  <c:v>その他</c:v>
                </c:pt>
              </c:strCache>
            </c:strRef>
          </c:cat>
          <c:val>
            <c:numRef>
              <c:f>'養護者だけ(その②)'!$K$4:$K$15</c:f>
              <c:numCache>
                <c:formatCode>General</c:formatCode>
                <c:ptCount val="12"/>
                <c:pt idx="0">
                  <c:v>50</c:v>
                </c:pt>
                <c:pt idx="1">
                  <c:v>63</c:v>
                </c:pt>
                <c:pt idx="2">
                  <c:v>54</c:v>
                </c:pt>
                <c:pt idx="3">
                  <c:v>7</c:v>
                </c:pt>
                <c:pt idx="4">
                  <c:v>11</c:v>
                </c:pt>
                <c:pt idx="5">
                  <c:v>6</c:v>
                </c:pt>
                <c:pt idx="6">
                  <c:v>1</c:v>
                </c:pt>
                <c:pt idx="7">
                  <c:v>0</c:v>
                </c:pt>
                <c:pt idx="8">
                  <c:v>37</c:v>
                </c:pt>
                <c:pt idx="9">
                  <c:v>0</c:v>
                </c:pt>
                <c:pt idx="10">
                  <c:v>1</c:v>
                </c:pt>
                <c:pt idx="11">
                  <c:v>23</c:v>
                </c:pt>
              </c:numCache>
            </c:numRef>
          </c:val>
          <c:extLst>
            <c:ext xmlns:c16="http://schemas.microsoft.com/office/drawing/2014/chart" uri="{C3380CC4-5D6E-409C-BE32-E72D297353CC}">
              <c16:uniqueId val="{00000002-E393-4506-9945-31CD0BD4864B}"/>
            </c:ext>
          </c:extLst>
        </c:ser>
        <c:dLbls>
          <c:showLegendKey val="0"/>
          <c:showVal val="0"/>
          <c:showCatName val="0"/>
          <c:showSerName val="0"/>
          <c:showPercent val="0"/>
          <c:showBubbleSize val="0"/>
        </c:dLbls>
        <c:gapWidth val="150"/>
        <c:axId val="102850560"/>
        <c:axId val="102852096"/>
      </c:barChart>
      <c:catAx>
        <c:axId val="102850560"/>
        <c:scaling>
          <c:orientation val="minMax"/>
        </c:scaling>
        <c:delete val="0"/>
        <c:axPos val="b"/>
        <c:numFmt formatCode="General" sourceLinked="0"/>
        <c:majorTickMark val="out"/>
        <c:minorTickMark val="none"/>
        <c:tickLblPos val="nextTo"/>
        <c:crossAx val="102852096"/>
        <c:crosses val="autoZero"/>
        <c:auto val="1"/>
        <c:lblAlgn val="ctr"/>
        <c:lblOffset val="100"/>
        <c:noMultiLvlLbl val="0"/>
      </c:catAx>
      <c:valAx>
        <c:axId val="102852096"/>
        <c:scaling>
          <c:orientation val="minMax"/>
        </c:scaling>
        <c:delete val="0"/>
        <c:axPos val="l"/>
        <c:majorGridlines/>
        <c:numFmt formatCode="General" sourceLinked="1"/>
        <c:majorTickMark val="none"/>
        <c:minorTickMark val="none"/>
        <c:tickLblPos val="nextTo"/>
        <c:crossAx val="102850560"/>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r>
              <a:rPr lang="ja-JP" sz="1800" dirty="0">
                <a:solidFill>
                  <a:schemeClr val="tx1"/>
                </a:solidFill>
              </a:rPr>
              <a:t>施設従事者</a:t>
            </a:r>
          </a:p>
        </c:rich>
      </c:tx>
      <c:layout>
        <c:manualLayout>
          <c:xMode val="edge"/>
          <c:yMode val="edge"/>
          <c:x val="0.42916315309227937"/>
          <c:y val="4.852947104978225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4.6499273304787626E-2"/>
          <c:y val="0.11422633801387981"/>
          <c:w val="0.93759857738939756"/>
          <c:h val="0.77023511764479979"/>
        </c:manualLayout>
      </c:layout>
      <c:lineChart>
        <c:grouping val="standard"/>
        <c:varyColors val="0"/>
        <c:ser>
          <c:idx val="0"/>
          <c:order val="0"/>
          <c:tx>
            <c:strRef>
              <c:f>追加資料!$AA$10</c:f>
              <c:strCache>
                <c:ptCount val="1"/>
                <c:pt idx="0">
                  <c:v>通報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3888888888888888E-2"/>
                  <c:y val="-0.134259259259259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C-4FCA-98A3-D441F77827E2}"/>
                </c:ext>
              </c:extLst>
            </c:dLbl>
            <c:dLbl>
              <c:idx val="1"/>
              <c:layout>
                <c:manualLayout>
                  <c:x val="-8.3333333333333332E-3"/>
                  <c:y val="-9.2592592592592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7C-4FCA-98A3-D441F77827E2}"/>
                </c:ext>
              </c:extLst>
            </c:dLbl>
            <c:dLbl>
              <c:idx val="2"/>
              <c:layout>
                <c:manualLayout>
                  <c:x val="-1.3888888888888888E-2"/>
                  <c:y val="-0.125000000000000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7C-4FCA-98A3-D441F77827E2}"/>
                </c:ext>
              </c:extLst>
            </c:dLbl>
            <c:dLbl>
              <c:idx val="3"/>
              <c:layout>
                <c:manualLayout>
                  <c:x val="-2.2222222222222223E-2"/>
                  <c:y val="-9.7222222222222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7C-4FCA-98A3-D441F77827E2}"/>
                </c:ext>
              </c:extLst>
            </c:dLbl>
            <c:dLbl>
              <c:idx val="4"/>
              <c:layout>
                <c:manualLayout>
                  <c:x val="-3.3333333333333333E-2"/>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7C-4FCA-98A3-D441F77827E2}"/>
                </c:ext>
              </c:extLst>
            </c:dLbl>
            <c:dLbl>
              <c:idx val="5"/>
              <c:layout>
                <c:manualLayout>
                  <c:x val="-3.0555555555555659E-2"/>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7C-4FCA-98A3-D441F77827E2}"/>
                </c:ext>
              </c:extLst>
            </c:dLbl>
            <c:dLbl>
              <c:idx val="6"/>
              <c:layout>
                <c:manualLayout>
                  <c:x val="-2.7777777777777776E-2"/>
                  <c:y val="-0.101851851851851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7C-4FCA-98A3-D441F77827E2}"/>
                </c:ext>
              </c:extLst>
            </c:dLbl>
            <c:dLbl>
              <c:idx val="7"/>
              <c:layout>
                <c:manualLayout>
                  <c:x val="-2.777777777777788E-2"/>
                  <c:y val="-9.2592592592592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7C-4FCA-98A3-D441F77827E2}"/>
                </c:ext>
              </c:extLst>
            </c:dLbl>
            <c:dLbl>
              <c:idx val="8"/>
              <c:layout>
                <c:manualLayout>
                  <c:x val="-2.5000000000000001E-2"/>
                  <c:y val="-8.3333333333333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7C-4FCA-98A3-D441F77827E2}"/>
                </c:ext>
              </c:extLst>
            </c:dLbl>
            <c:dLbl>
              <c:idx val="9"/>
              <c:layout>
                <c:manualLayout>
                  <c:x val="0"/>
                  <c:y val="-6.6291029101239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7C-4FCA-98A3-D441F77827E2}"/>
                </c:ext>
              </c:extLst>
            </c:dLbl>
            <c:dLbl>
              <c:idx val="10"/>
              <c:layout>
                <c:manualLayout>
                  <c:x val="-2.8966612671684202E-3"/>
                  <c:y val="6.1871627161157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7C-4FCA-98A3-D441F77827E2}"/>
                </c:ext>
              </c:extLst>
            </c:dLbl>
            <c:dLbl>
              <c:idx val="11"/>
              <c:layout>
                <c:manualLayout>
                  <c:x val="-9.936587850678584E-2"/>
                  <c:y val="-1.2019234560883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7C-4FCA-98A3-D441F77827E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追加資料!$AB$9:$AM$9</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追加資料!$AB$10:$AM$10</c:f>
              <c:numCache>
                <c:formatCode>General</c:formatCode>
                <c:ptCount val="12"/>
                <c:pt idx="0">
                  <c:v>89</c:v>
                </c:pt>
                <c:pt idx="1">
                  <c:v>152</c:v>
                </c:pt>
                <c:pt idx="2">
                  <c:v>147</c:v>
                </c:pt>
                <c:pt idx="3">
                  <c:v>221</c:v>
                </c:pt>
                <c:pt idx="4">
                  <c:v>240</c:v>
                </c:pt>
                <c:pt idx="5">
                  <c:v>267</c:v>
                </c:pt>
                <c:pt idx="6">
                  <c:v>274</c:v>
                </c:pt>
                <c:pt idx="7">
                  <c:v>309</c:v>
                </c:pt>
                <c:pt idx="8">
                  <c:v>322</c:v>
                </c:pt>
                <c:pt idx="9">
                  <c:v>331</c:v>
                </c:pt>
                <c:pt idx="10">
                  <c:v>331</c:v>
                </c:pt>
                <c:pt idx="11">
                  <c:v>452</c:v>
                </c:pt>
              </c:numCache>
            </c:numRef>
          </c:val>
          <c:smooth val="0"/>
          <c:extLst>
            <c:ext xmlns:c16="http://schemas.microsoft.com/office/drawing/2014/chart" uri="{C3380CC4-5D6E-409C-BE32-E72D297353CC}">
              <c16:uniqueId val="{0000000C-537C-4FCA-98A3-D441F77827E2}"/>
            </c:ext>
          </c:extLst>
        </c:ser>
        <c:ser>
          <c:idx val="1"/>
          <c:order val="1"/>
          <c:tx>
            <c:strRef>
              <c:f>追加資料!$AA$11</c:f>
              <c:strCache>
                <c:ptCount val="1"/>
                <c:pt idx="0">
                  <c:v>判断</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4158914036873879E-2"/>
                  <c:y val="-2.6730376563857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37C-4FCA-98A3-D441F77827E2}"/>
                </c:ext>
              </c:extLst>
            </c:dLbl>
            <c:dLbl>
              <c:idx val="1"/>
              <c:layout>
                <c:manualLayout>
                  <c:x val="-1.8339378502570752E-2"/>
                  <c:y val="-6.880447265947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37C-4FCA-98A3-D441F77827E2}"/>
                </c:ext>
              </c:extLst>
            </c:dLbl>
            <c:dLbl>
              <c:idx val="2"/>
              <c:layout>
                <c:manualLayout>
                  <c:x val="1.1111111111111112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37C-4FCA-98A3-D441F77827E2}"/>
                </c:ext>
              </c:extLst>
            </c:dLbl>
            <c:dLbl>
              <c:idx val="3"/>
              <c:layout>
                <c:manualLayout>
                  <c:x val="1.1111111111111112E-2"/>
                  <c:y val="4.629629629629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37C-4FCA-98A3-D441F77827E2}"/>
                </c:ext>
              </c:extLst>
            </c:dLbl>
            <c:dLbl>
              <c:idx val="4"/>
              <c:layout>
                <c:manualLayout>
                  <c:x val="5.5555555555555558E-3"/>
                  <c:y val="4.629629629629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37C-4FCA-98A3-D441F77827E2}"/>
                </c:ext>
              </c:extLst>
            </c:dLbl>
            <c:dLbl>
              <c:idx val="5"/>
              <c:layout>
                <c:manualLayout>
                  <c:x val="8.3333333333333332E-3"/>
                  <c:y val="6.4814814814814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37C-4FCA-98A3-D441F77827E2}"/>
                </c:ext>
              </c:extLst>
            </c:dLbl>
            <c:dLbl>
              <c:idx val="6"/>
              <c:layout>
                <c:manualLayout>
                  <c:x val="8.3333333333333332E-3"/>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37C-4FCA-98A3-D441F77827E2}"/>
                </c:ext>
              </c:extLst>
            </c:dLbl>
            <c:dLbl>
              <c:idx val="7"/>
              <c:layout>
                <c:manualLayout>
                  <c:x val="8.3333333333332309E-3"/>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37C-4FCA-98A3-D441F77827E2}"/>
                </c:ext>
              </c:extLst>
            </c:dLbl>
            <c:dLbl>
              <c:idx val="8"/>
              <c:layout>
                <c:manualLayout>
                  <c:x val="-1.6666666666666871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37C-4FCA-98A3-D441F77827E2}"/>
                </c:ext>
              </c:extLst>
            </c:dLbl>
            <c:dLbl>
              <c:idx val="9"/>
              <c:layout>
                <c:manualLayout>
                  <c:x val="0"/>
                  <c:y val="5.3032823280991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37C-4FCA-98A3-D441F77827E2}"/>
                </c:ext>
              </c:extLst>
            </c:dLbl>
            <c:dLbl>
              <c:idx val="10"/>
              <c:layout>
                <c:manualLayout>
                  <c:x val="-1.0620968618615068E-16"/>
                  <c:y val="3.9774617460743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37C-4FCA-98A3-D441F77827E2}"/>
                </c:ext>
              </c:extLst>
            </c:dLbl>
            <c:dLbl>
              <c:idx val="11"/>
              <c:layout>
                <c:manualLayout>
                  <c:x val="-5.2297830793045126E-3"/>
                  <c:y val="6.009617280441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37C-4FCA-98A3-D441F77827E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追加資料!$AB$9:$AM$9</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追加資料!$AB$11:$AM$11</c:f>
              <c:numCache>
                <c:formatCode>General</c:formatCode>
                <c:ptCount val="12"/>
                <c:pt idx="0">
                  <c:v>5</c:v>
                </c:pt>
                <c:pt idx="1">
                  <c:v>22</c:v>
                </c:pt>
                <c:pt idx="2">
                  <c:v>27</c:v>
                </c:pt>
                <c:pt idx="3">
                  <c:v>45</c:v>
                </c:pt>
                <c:pt idx="4">
                  <c:v>53</c:v>
                </c:pt>
                <c:pt idx="5">
                  <c:v>59</c:v>
                </c:pt>
                <c:pt idx="6">
                  <c:v>61</c:v>
                </c:pt>
                <c:pt idx="7">
                  <c:v>76</c:v>
                </c:pt>
                <c:pt idx="8">
                  <c:v>70</c:v>
                </c:pt>
                <c:pt idx="9">
                  <c:v>60</c:v>
                </c:pt>
                <c:pt idx="10">
                  <c:v>72</c:v>
                </c:pt>
                <c:pt idx="11">
                  <c:v>117</c:v>
                </c:pt>
              </c:numCache>
            </c:numRef>
          </c:val>
          <c:smooth val="0"/>
          <c:extLst>
            <c:ext xmlns:c16="http://schemas.microsoft.com/office/drawing/2014/chart" uri="{C3380CC4-5D6E-409C-BE32-E72D297353CC}">
              <c16:uniqueId val="{00000019-537C-4FCA-98A3-D441F77827E2}"/>
            </c:ext>
          </c:extLst>
        </c:ser>
        <c:ser>
          <c:idx val="2"/>
          <c:order val="2"/>
          <c:tx>
            <c:strRef>
              <c:f>追加資料!$AA$12</c:f>
              <c:strCache>
                <c:ptCount val="1"/>
                <c:pt idx="0">
                  <c:v>被虐待者</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0555555555555555E-2"/>
                  <c:y val="-8.3333333333333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37C-4FCA-98A3-D441F77827E2}"/>
                </c:ext>
              </c:extLst>
            </c:dLbl>
            <c:dLbl>
              <c:idx val="1"/>
              <c:layout>
                <c:manualLayout>
                  <c:x val="0"/>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37C-4FCA-98A3-D441F77827E2}"/>
                </c:ext>
              </c:extLst>
            </c:dLbl>
            <c:dLbl>
              <c:idx val="2"/>
              <c:layout>
                <c:manualLayout>
                  <c:x val="-1.3888888888888888E-2"/>
                  <c:y val="-7.870370370370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37C-4FCA-98A3-D441F77827E2}"/>
                </c:ext>
              </c:extLst>
            </c:dLbl>
            <c:dLbl>
              <c:idx val="3"/>
              <c:layout>
                <c:manualLayout>
                  <c:x val="-1.3888888888888888E-2"/>
                  <c:y val="-7.4074074074074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37C-4FCA-98A3-D441F77827E2}"/>
                </c:ext>
              </c:extLst>
            </c:dLbl>
            <c:dLbl>
              <c:idx val="4"/>
              <c:layout>
                <c:manualLayout>
                  <c:x val="-1.6666666666666666E-2"/>
                  <c:y val="-6.9444444444444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37C-4FCA-98A3-D441F77827E2}"/>
                </c:ext>
              </c:extLst>
            </c:dLbl>
            <c:dLbl>
              <c:idx val="5"/>
              <c:layout>
                <c:manualLayout>
                  <c:x val="-3.3333333333333333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37C-4FCA-98A3-D441F77827E2}"/>
                </c:ext>
              </c:extLst>
            </c:dLbl>
            <c:dLbl>
              <c:idx val="6"/>
              <c:layout>
                <c:manualLayout>
                  <c:x val="-3.3333333333333333E-2"/>
                  <c:y val="-0.12037037037037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37C-4FCA-98A3-D441F77827E2}"/>
                </c:ext>
              </c:extLst>
            </c:dLbl>
            <c:dLbl>
              <c:idx val="7"/>
              <c:layout>
                <c:manualLayout>
                  <c:x val="-4.1666666666666768E-2"/>
                  <c:y val="-0.10648148148148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37C-4FCA-98A3-D441F77827E2}"/>
                </c:ext>
              </c:extLst>
            </c:dLbl>
            <c:dLbl>
              <c:idx val="8"/>
              <c:layout>
                <c:manualLayout>
                  <c:x val="-1.6666666666666871E-2"/>
                  <c:y val="-0.115740740740740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37C-4FCA-98A3-D441F77827E2}"/>
                </c:ext>
              </c:extLst>
            </c:dLbl>
            <c:dLbl>
              <c:idx val="9"/>
              <c:layout>
                <c:manualLayout>
                  <c:x val="-1.44833063358421E-2"/>
                  <c:y val="-0.106065646561983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37C-4FCA-98A3-D441F77827E2}"/>
                </c:ext>
              </c:extLst>
            </c:dLbl>
            <c:dLbl>
              <c:idx val="10"/>
              <c:layout>
                <c:manualLayout>
                  <c:x val="-1.3074457698261283E-2"/>
                  <c:y val="-0.12238072960223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37C-4FCA-98A3-D441F77827E2}"/>
                </c:ext>
              </c:extLst>
            </c:dLbl>
            <c:dLbl>
              <c:idx val="11"/>
              <c:layout>
                <c:manualLayout>
                  <c:x val="0"/>
                  <c:y val="5.2083349763826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37C-4FCA-98A3-D441F77827E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追加資料!$AB$9:$AM$9</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追加資料!$AB$12:$AM$12</c:f>
              <c:numCache>
                <c:formatCode>General</c:formatCode>
                <c:ptCount val="12"/>
                <c:pt idx="0">
                  <c:v>11</c:v>
                </c:pt>
                <c:pt idx="1">
                  <c:v>98</c:v>
                </c:pt>
                <c:pt idx="2">
                  <c:v>53</c:v>
                </c:pt>
                <c:pt idx="3">
                  <c:v>80</c:v>
                </c:pt>
                <c:pt idx="4">
                  <c:v>68</c:v>
                </c:pt>
                <c:pt idx="5">
                  <c:v>85</c:v>
                </c:pt>
                <c:pt idx="6">
                  <c:v>85</c:v>
                </c:pt>
                <c:pt idx="7">
                  <c:v>105</c:v>
                </c:pt>
                <c:pt idx="8">
                  <c:v>92</c:v>
                </c:pt>
                <c:pt idx="9">
                  <c:v>70</c:v>
                </c:pt>
                <c:pt idx="10">
                  <c:v>85</c:v>
                </c:pt>
                <c:pt idx="11">
                  <c:v>207</c:v>
                </c:pt>
              </c:numCache>
            </c:numRef>
          </c:val>
          <c:smooth val="0"/>
          <c:extLst>
            <c:ext xmlns:c16="http://schemas.microsoft.com/office/drawing/2014/chart" uri="{C3380CC4-5D6E-409C-BE32-E72D297353CC}">
              <c16:uniqueId val="{00000026-537C-4FCA-98A3-D441F77827E2}"/>
            </c:ext>
          </c:extLst>
        </c:ser>
        <c:dLbls>
          <c:showLegendKey val="0"/>
          <c:showVal val="0"/>
          <c:showCatName val="0"/>
          <c:showSerName val="0"/>
          <c:showPercent val="0"/>
          <c:showBubbleSize val="0"/>
        </c:dLbls>
        <c:marker val="1"/>
        <c:smooth val="0"/>
        <c:axId val="1561321872"/>
        <c:axId val="1561323952"/>
      </c:lineChart>
      <c:catAx>
        <c:axId val="156132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561323952"/>
        <c:crosses val="autoZero"/>
        <c:auto val="1"/>
        <c:lblAlgn val="ctr"/>
        <c:lblOffset val="100"/>
        <c:noMultiLvlLbl val="0"/>
      </c:catAx>
      <c:valAx>
        <c:axId val="156132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56132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baseline="0">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24361663625006E-2"/>
          <c:y val="7.7579263964472275E-2"/>
          <c:w val="0.92118309898636141"/>
          <c:h val="0.52882286339175755"/>
        </c:manualLayout>
      </c:layout>
      <c:barChart>
        <c:barDir val="col"/>
        <c:grouping val="clustered"/>
        <c:varyColors val="0"/>
        <c:ser>
          <c:idx val="4"/>
          <c:order val="0"/>
          <c:tx>
            <c:strRef>
              <c:f>施設だけ!$I$2</c:f>
              <c:strCache>
                <c:ptCount val="1"/>
                <c:pt idx="0">
                  <c:v>R3</c:v>
                </c:pt>
              </c:strCache>
            </c:strRef>
          </c:tx>
          <c:spPr>
            <a:solidFill>
              <a:srgbClr val="0070C0"/>
            </a:solidFill>
          </c:spPr>
          <c:invertIfNegative val="0"/>
          <c:cat>
            <c:strRef>
              <c:f>施設だけ!$B$3:$B$21</c:f>
              <c:strCache>
                <c:ptCount val="19"/>
                <c:pt idx="0">
                  <c:v>本人による届出</c:v>
                </c:pt>
                <c:pt idx="1">
                  <c:v>家族・親族</c:v>
                </c:pt>
                <c:pt idx="2">
                  <c:v>近隣住民・知人</c:v>
                </c:pt>
                <c:pt idx="3">
                  <c:v>医療機関関係者</c:v>
                </c:pt>
                <c:pt idx="4">
                  <c:v>教職員</c:v>
                </c:pt>
                <c:pt idx="5">
                  <c:v>相談支援専門員・他の施設従事者等</c:v>
                </c:pt>
                <c:pt idx="6">
                  <c:v>当該施設・事業所 設置者・管理者</c:v>
                </c:pt>
                <c:pt idx="7">
                  <c:v>当該施設・事業所 サービス管理責任者(※1)</c:v>
                </c:pt>
                <c:pt idx="8">
                  <c:v>当該施設・事業所 児童発達支援管理責任者</c:v>
                </c:pt>
                <c:pt idx="9">
                  <c:v>当該施設・事業所 職員</c:v>
                </c:pt>
                <c:pt idx="10">
                  <c:v>当該施設・事業所 元職員</c:v>
                </c:pt>
                <c:pt idx="11">
                  <c:v>当該施設・事業所利用者</c:v>
                </c:pt>
                <c:pt idx="12">
                  <c:v>当該市町村行政職員</c:v>
                </c:pt>
                <c:pt idx="13">
                  <c:v>警察</c:v>
                </c:pt>
                <c:pt idx="14">
                  <c:v>運営適正化委員会</c:v>
                </c:pt>
                <c:pt idx="15">
                  <c:v>介護保険法に基づく居宅サービス事業等従事者等</c:v>
                </c:pt>
                <c:pt idx="16">
                  <c:v>成年後見人等</c:v>
                </c:pt>
                <c:pt idx="17">
                  <c:v>その他</c:v>
                </c:pt>
                <c:pt idx="18">
                  <c:v>不明（匿名含む）</c:v>
                </c:pt>
              </c:strCache>
            </c:strRef>
          </c:cat>
          <c:val>
            <c:numRef>
              <c:f>施設だけ!$I$3:$I$21</c:f>
              <c:numCache>
                <c:formatCode>General</c:formatCode>
                <c:ptCount val="19"/>
                <c:pt idx="0">
                  <c:v>61</c:v>
                </c:pt>
                <c:pt idx="1">
                  <c:v>28</c:v>
                </c:pt>
                <c:pt idx="2">
                  <c:v>8</c:v>
                </c:pt>
                <c:pt idx="3">
                  <c:v>4</c:v>
                </c:pt>
                <c:pt idx="4">
                  <c:v>3</c:v>
                </c:pt>
                <c:pt idx="5">
                  <c:v>52</c:v>
                </c:pt>
                <c:pt idx="6">
                  <c:v>41</c:v>
                </c:pt>
                <c:pt idx="7">
                  <c:v>7</c:v>
                </c:pt>
                <c:pt idx="9">
                  <c:v>47</c:v>
                </c:pt>
                <c:pt idx="10">
                  <c:v>21</c:v>
                </c:pt>
                <c:pt idx="11">
                  <c:v>9</c:v>
                </c:pt>
                <c:pt idx="12">
                  <c:v>20</c:v>
                </c:pt>
                <c:pt idx="13">
                  <c:v>8</c:v>
                </c:pt>
                <c:pt idx="14">
                  <c:v>0</c:v>
                </c:pt>
                <c:pt idx="15">
                  <c:v>1</c:v>
                </c:pt>
                <c:pt idx="16">
                  <c:v>3</c:v>
                </c:pt>
                <c:pt idx="17">
                  <c:v>26</c:v>
                </c:pt>
                <c:pt idx="18">
                  <c:v>18</c:v>
                </c:pt>
              </c:numCache>
            </c:numRef>
          </c:val>
          <c:extLst>
            <c:ext xmlns:c16="http://schemas.microsoft.com/office/drawing/2014/chart" uri="{C3380CC4-5D6E-409C-BE32-E72D297353CC}">
              <c16:uniqueId val="{00000000-ABC7-47A1-9A89-F8D011FA6768}"/>
            </c:ext>
          </c:extLst>
        </c:ser>
        <c:ser>
          <c:idx val="1"/>
          <c:order val="1"/>
          <c:tx>
            <c:strRef>
              <c:f>施設だけ!$J$2</c:f>
              <c:strCache>
                <c:ptCount val="1"/>
                <c:pt idx="0">
                  <c:v>R4</c:v>
                </c:pt>
              </c:strCache>
            </c:strRef>
          </c:tx>
          <c:spPr>
            <a:pattFill prst="ltDnDiag">
              <a:fgClr>
                <a:srgbClr val="00B0F0"/>
              </a:fgClr>
              <a:bgClr>
                <a:schemeClr val="bg1"/>
              </a:bgClr>
            </a:pattFill>
            <a:ln>
              <a:solidFill>
                <a:srgbClr val="00B0F0"/>
              </a:solidFill>
            </a:ln>
          </c:spPr>
          <c:invertIfNegative val="0"/>
          <c:cat>
            <c:strRef>
              <c:f>施設だけ!$B$3:$B$21</c:f>
              <c:strCache>
                <c:ptCount val="19"/>
                <c:pt idx="0">
                  <c:v>本人による届出</c:v>
                </c:pt>
                <c:pt idx="1">
                  <c:v>家族・親族</c:v>
                </c:pt>
                <c:pt idx="2">
                  <c:v>近隣住民・知人</c:v>
                </c:pt>
                <c:pt idx="3">
                  <c:v>医療機関関係者</c:v>
                </c:pt>
                <c:pt idx="4">
                  <c:v>教職員</c:v>
                </c:pt>
                <c:pt idx="5">
                  <c:v>相談支援専門員・他の施設従事者等</c:v>
                </c:pt>
                <c:pt idx="6">
                  <c:v>当該施設・事業所 設置者・管理者</c:v>
                </c:pt>
                <c:pt idx="7">
                  <c:v>当該施設・事業所 サービス管理責任者(※1)</c:v>
                </c:pt>
                <c:pt idx="8">
                  <c:v>当該施設・事業所 児童発達支援管理責任者</c:v>
                </c:pt>
                <c:pt idx="9">
                  <c:v>当該施設・事業所 職員</c:v>
                </c:pt>
                <c:pt idx="10">
                  <c:v>当該施設・事業所 元職員</c:v>
                </c:pt>
                <c:pt idx="11">
                  <c:v>当該施設・事業所利用者</c:v>
                </c:pt>
                <c:pt idx="12">
                  <c:v>当該市町村行政職員</c:v>
                </c:pt>
                <c:pt idx="13">
                  <c:v>警察</c:v>
                </c:pt>
                <c:pt idx="14">
                  <c:v>運営適正化委員会</c:v>
                </c:pt>
                <c:pt idx="15">
                  <c:v>介護保険法に基づく居宅サービス事業等従事者等</c:v>
                </c:pt>
                <c:pt idx="16">
                  <c:v>成年後見人等</c:v>
                </c:pt>
                <c:pt idx="17">
                  <c:v>その他</c:v>
                </c:pt>
                <c:pt idx="18">
                  <c:v>不明（匿名含む）</c:v>
                </c:pt>
              </c:strCache>
            </c:strRef>
          </c:cat>
          <c:val>
            <c:numRef>
              <c:f>施設だけ!$J$3:$J$21</c:f>
              <c:numCache>
                <c:formatCode>General</c:formatCode>
                <c:ptCount val="19"/>
                <c:pt idx="0">
                  <c:v>42</c:v>
                </c:pt>
                <c:pt idx="1">
                  <c:v>52</c:v>
                </c:pt>
                <c:pt idx="2">
                  <c:v>9</c:v>
                </c:pt>
                <c:pt idx="3">
                  <c:v>4</c:v>
                </c:pt>
                <c:pt idx="4">
                  <c:v>3</c:v>
                </c:pt>
                <c:pt idx="5">
                  <c:v>53</c:v>
                </c:pt>
                <c:pt idx="6">
                  <c:v>50</c:v>
                </c:pt>
                <c:pt idx="7">
                  <c:v>9</c:v>
                </c:pt>
                <c:pt idx="9">
                  <c:v>52</c:v>
                </c:pt>
                <c:pt idx="10">
                  <c:v>24</c:v>
                </c:pt>
                <c:pt idx="11">
                  <c:v>4</c:v>
                </c:pt>
                <c:pt idx="12">
                  <c:v>25</c:v>
                </c:pt>
                <c:pt idx="13">
                  <c:v>12</c:v>
                </c:pt>
                <c:pt idx="14">
                  <c:v>0</c:v>
                </c:pt>
                <c:pt idx="15">
                  <c:v>0</c:v>
                </c:pt>
                <c:pt idx="16">
                  <c:v>2</c:v>
                </c:pt>
                <c:pt idx="17">
                  <c:v>33</c:v>
                </c:pt>
                <c:pt idx="18">
                  <c:v>17</c:v>
                </c:pt>
              </c:numCache>
            </c:numRef>
          </c:val>
          <c:extLst>
            <c:ext xmlns:c16="http://schemas.microsoft.com/office/drawing/2014/chart" uri="{C3380CC4-5D6E-409C-BE32-E72D297353CC}">
              <c16:uniqueId val="{00000001-ABC7-47A1-9A89-F8D011FA6768}"/>
            </c:ext>
          </c:extLst>
        </c:ser>
        <c:ser>
          <c:idx val="0"/>
          <c:order val="2"/>
          <c:tx>
            <c:strRef>
              <c:f>施設だけ!$K$2</c:f>
              <c:strCache>
                <c:ptCount val="1"/>
                <c:pt idx="0">
                  <c:v>R5</c:v>
                </c:pt>
              </c:strCache>
            </c:strRef>
          </c:tx>
          <c:spPr>
            <a:solidFill>
              <a:srgbClr val="FF0000"/>
            </a:solidFill>
          </c:spPr>
          <c:invertIfNegative val="0"/>
          <c:cat>
            <c:strRef>
              <c:f>施設だけ!$B$3:$B$21</c:f>
              <c:strCache>
                <c:ptCount val="19"/>
                <c:pt idx="0">
                  <c:v>本人による届出</c:v>
                </c:pt>
                <c:pt idx="1">
                  <c:v>家族・親族</c:v>
                </c:pt>
                <c:pt idx="2">
                  <c:v>近隣住民・知人</c:v>
                </c:pt>
                <c:pt idx="3">
                  <c:v>医療機関関係者</c:v>
                </c:pt>
                <c:pt idx="4">
                  <c:v>教職員</c:v>
                </c:pt>
                <c:pt idx="5">
                  <c:v>相談支援専門員・他の施設従事者等</c:v>
                </c:pt>
                <c:pt idx="6">
                  <c:v>当該施設・事業所 設置者・管理者</c:v>
                </c:pt>
                <c:pt idx="7">
                  <c:v>当該施設・事業所 サービス管理責任者(※1)</c:v>
                </c:pt>
                <c:pt idx="8">
                  <c:v>当該施設・事業所 児童発達支援管理責任者</c:v>
                </c:pt>
                <c:pt idx="9">
                  <c:v>当該施設・事業所 職員</c:v>
                </c:pt>
                <c:pt idx="10">
                  <c:v>当該施設・事業所 元職員</c:v>
                </c:pt>
                <c:pt idx="11">
                  <c:v>当該施設・事業所利用者</c:v>
                </c:pt>
                <c:pt idx="12">
                  <c:v>当該市町村行政職員</c:v>
                </c:pt>
                <c:pt idx="13">
                  <c:v>警察</c:v>
                </c:pt>
                <c:pt idx="14">
                  <c:v>運営適正化委員会</c:v>
                </c:pt>
                <c:pt idx="15">
                  <c:v>介護保険法に基づく居宅サービス事業等従事者等</c:v>
                </c:pt>
                <c:pt idx="16">
                  <c:v>成年後見人等</c:v>
                </c:pt>
                <c:pt idx="17">
                  <c:v>その他</c:v>
                </c:pt>
                <c:pt idx="18">
                  <c:v>不明（匿名含む）</c:v>
                </c:pt>
              </c:strCache>
            </c:strRef>
          </c:cat>
          <c:val>
            <c:numRef>
              <c:f>施設だけ!$K$3:$K$21</c:f>
              <c:numCache>
                <c:formatCode>General</c:formatCode>
                <c:ptCount val="19"/>
                <c:pt idx="0">
                  <c:v>45</c:v>
                </c:pt>
                <c:pt idx="1">
                  <c:v>42</c:v>
                </c:pt>
                <c:pt idx="2">
                  <c:v>19</c:v>
                </c:pt>
                <c:pt idx="3">
                  <c:v>5</c:v>
                </c:pt>
                <c:pt idx="4">
                  <c:v>2</c:v>
                </c:pt>
                <c:pt idx="5">
                  <c:v>74</c:v>
                </c:pt>
                <c:pt idx="6">
                  <c:v>72</c:v>
                </c:pt>
                <c:pt idx="7">
                  <c:v>20</c:v>
                </c:pt>
                <c:pt idx="8">
                  <c:v>1</c:v>
                </c:pt>
                <c:pt idx="9">
                  <c:v>66</c:v>
                </c:pt>
                <c:pt idx="10">
                  <c:v>11</c:v>
                </c:pt>
                <c:pt idx="11">
                  <c:v>2</c:v>
                </c:pt>
                <c:pt idx="12">
                  <c:v>51</c:v>
                </c:pt>
                <c:pt idx="13">
                  <c:v>11</c:v>
                </c:pt>
                <c:pt idx="14">
                  <c:v>1</c:v>
                </c:pt>
                <c:pt idx="15">
                  <c:v>1</c:v>
                </c:pt>
                <c:pt idx="16">
                  <c:v>1</c:v>
                </c:pt>
                <c:pt idx="17">
                  <c:v>35</c:v>
                </c:pt>
                <c:pt idx="18">
                  <c:v>18</c:v>
                </c:pt>
              </c:numCache>
            </c:numRef>
          </c:val>
          <c:extLst>
            <c:ext xmlns:c16="http://schemas.microsoft.com/office/drawing/2014/chart" uri="{C3380CC4-5D6E-409C-BE32-E72D297353CC}">
              <c16:uniqueId val="{00000002-ABC7-47A1-9A89-F8D011FA6768}"/>
            </c:ext>
          </c:extLst>
        </c:ser>
        <c:dLbls>
          <c:showLegendKey val="0"/>
          <c:showVal val="0"/>
          <c:showCatName val="0"/>
          <c:showSerName val="0"/>
          <c:showPercent val="0"/>
          <c:showBubbleSize val="0"/>
        </c:dLbls>
        <c:gapWidth val="150"/>
        <c:axId val="103008896"/>
        <c:axId val="103014784"/>
      </c:barChart>
      <c:catAx>
        <c:axId val="103008896"/>
        <c:scaling>
          <c:orientation val="minMax"/>
        </c:scaling>
        <c:delete val="0"/>
        <c:axPos val="b"/>
        <c:numFmt formatCode="General" sourceLinked="0"/>
        <c:majorTickMark val="out"/>
        <c:minorTickMark val="none"/>
        <c:tickLblPos val="nextTo"/>
        <c:crossAx val="103014784"/>
        <c:crosses val="autoZero"/>
        <c:auto val="1"/>
        <c:lblAlgn val="ctr"/>
        <c:lblOffset val="100"/>
        <c:noMultiLvlLbl val="0"/>
      </c:catAx>
      <c:valAx>
        <c:axId val="103014784"/>
        <c:scaling>
          <c:orientation val="minMax"/>
        </c:scaling>
        <c:delete val="0"/>
        <c:axPos val="l"/>
        <c:majorGridlines/>
        <c:numFmt formatCode="General" sourceLinked="1"/>
        <c:majorTickMark val="out"/>
        <c:minorTickMark val="none"/>
        <c:tickLblPos val="nextTo"/>
        <c:crossAx val="103008896"/>
        <c:crosses val="autoZero"/>
        <c:crossBetween val="between"/>
      </c:valAx>
      <c:dTable>
        <c:showHorzBorder val="1"/>
        <c:showVertBorder val="1"/>
        <c:showOutline val="1"/>
        <c:showKeys val="1"/>
        <c:txPr>
          <a:bodyPr/>
          <a:lstStyle/>
          <a:p>
            <a:pPr rtl="0">
              <a:defRPr sz="900"/>
            </a:pPr>
            <a:endParaRPr lang="ja-JP"/>
          </a:p>
        </c:txPr>
      </c:dTable>
    </c:plotArea>
    <c:plotVisOnly val="1"/>
    <c:dispBlanksAs val="gap"/>
    <c:showDLblsOverMax val="0"/>
  </c:chart>
  <c:spPr>
    <a:ln>
      <a:solidFill>
        <a:schemeClr val="tx1"/>
      </a:solidFill>
    </a:ln>
  </c:spPr>
  <c:txPr>
    <a:bodyPr/>
    <a:lstStyle/>
    <a:p>
      <a:pPr>
        <a:defRPr sz="700">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ja-JP" sz="1600"/>
              <a:t>障がい種別　人数</a:t>
            </a:r>
          </a:p>
        </c:rich>
      </c:tx>
      <c:layout>
        <c:manualLayout>
          <c:xMode val="edge"/>
          <c:yMode val="edge"/>
          <c:x val="0.32465537683247536"/>
          <c:y val="2.274989958336467E-2"/>
        </c:manualLayout>
      </c:layout>
      <c:overlay val="0"/>
      <c:spPr>
        <a:noFill/>
        <a:ln>
          <a:noFill/>
        </a:ln>
      </c:spPr>
    </c:title>
    <c:autoTitleDeleted val="0"/>
    <c:plotArea>
      <c:layout>
        <c:manualLayout>
          <c:layoutTarget val="inner"/>
          <c:xMode val="edge"/>
          <c:yMode val="edge"/>
          <c:x val="0.10598716443105928"/>
          <c:y val="0.12519324610164603"/>
          <c:w val="0.87397776401157756"/>
          <c:h val="0.65779824345248461"/>
        </c:manualLayout>
      </c:layout>
      <c:barChart>
        <c:barDir val="col"/>
        <c:grouping val="clustered"/>
        <c:varyColors val="0"/>
        <c:ser>
          <c:idx val="3"/>
          <c:order val="0"/>
          <c:tx>
            <c:strRef>
              <c:f>施設だけ!$B$96</c:f>
              <c:strCache>
                <c:ptCount val="1"/>
                <c:pt idx="0">
                  <c:v>R3</c:v>
                </c:pt>
              </c:strCache>
            </c:strRef>
          </c:tx>
          <c:spPr>
            <a:solidFill>
              <a:srgbClr val="0070C0"/>
            </a:solidFill>
          </c:spPr>
          <c:invertIfNegative val="0"/>
          <c:cat>
            <c:strRef>
              <c:f>施設だけ!$C$89:$H$89</c:f>
              <c:strCache>
                <c:ptCount val="6"/>
                <c:pt idx="0">
                  <c:v>身体障がい</c:v>
                </c:pt>
                <c:pt idx="1">
                  <c:v>知的障がい</c:v>
                </c:pt>
                <c:pt idx="2">
                  <c:v>精神障がい</c:v>
                </c:pt>
                <c:pt idx="3">
                  <c:v>発達障がい</c:v>
                </c:pt>
                <c:pt idx="4">
                  <c:v>難病</c:v>
                </c:pt>
                <c:pt idx="5">
                  <c:v>その他・不明</c:v>
                </c:pt>
              </c:strCache>
            </c:strRef>
          </c:cat>
          <c:val>
            <c:numRef>
              <c:f>施設だけ!$C$96:$H$96</c:f>
              <c:numCache>
                <c:formatCode>General</c:formatCode>
                <c:ptCount val="6"/>
                <c:pt idx="0">
                  <c:v>11</c:v>
                </c:pt>
                <c:pt idx="1">
                  <c:v>47</c:v>
                </c:pt>
                <c:pt idx="2">
                  <c:v>12</c:v>
                </c:pt>
                <c:pt idx="3">
                  <c:v>7</c:v>
                </c:pt>
                <c:pt idx="4">
                  <c:v>0</c:v>
                </c:pt>
                <c:pt idx="5">
                  <c:v>4</c:v>
                </c:pt>
              </c:numCache>
            </c:numRef>
          </c:val>
          <c:extLst>
            <c:ext xmlns:c16="http://schemas.microsoft.com/office/drawing/2014/chart" uri="{C3380CC4-5D6E-409C-BE32-E72D297353CC}">
              <c16:uniqueId val="{00000000-5010-4FA0-A296-B32420665C7E}"/>
            </c:ext>
          </c:extLst>
        </c:ser>
        <c:ser>
          <c:idx val="4"/>
          <c:order val="1"/>
          <c:tx>
            <c:strRef>
              <c:f>施設だけ!$B$97</c:f>
              <c:strCache>
                <c:ptCount val="1"/>
                <c:pt idx="0">
                  <c:v>R4</c:v>
                </c:pt>
              </c:strCache>
            </c:strRef>
          </c:tx>
          <c:spPr>
            <a:pattFill prst="ltDnDiag">
              <a:fgClr>
                <a:srgbClr val="00B0F0"/>
              </a:fgClr>
              <a:bgClr>
                <a:schemeClr val="bg1"/>
              </a:bgClr>
            </a:pattFill>
            <a:ln>
              <a:solidFill>
                <a:srgbClr val="00B0F0"/>
              </a:solidFill>
            </a:ln>
          </c:spPr>
          <c:invertIfNegative val="0"/>
          <c:cat>
            <c:strRef>
              <c:f>施設だけ!$C$89:$H$89</c:f>
              <c:strCache>
                <c:ptCount val="6"/>
                <c:pt idx="0">
                  <c:v>身体障がい</c:v>
                </c:pt>
                <c:pt idx="1">
                  <c:v>知的障がい</c:v>
                </c:pt>
                <c:pt idx="2">
                  <c:v>精神障がい</c:v>
                </c:pt>
                <c:pt idx="3">
                  <c:v>発達障がい</c:v>
                </c:pt>
                <c:pt idx="4">
                  <c:v>難病</c:v>
                </c:pt>
                <c:pt idx="5">
                  <c:v>その他・不明</c:v>
                </c:pt>
              </c:strCache>
            </c:strRef>
          </c:cat>
          <c:val>
            <c:numRef>
              <c:f>施設だけ!$C$97:$H$97</c:f>
              <c:numCache>
                <c:formatCode>General</c:formatCode>
                <c:ptCount val="6"/>
                <c:pt idx="0">
                  <c:v>21</c:v>
                </c:pt>
                <c:pt idx="1">
                  <c:v>66</c:v>
                </c:pt>
                <c:pt idx="2">
                  <c:v>16</c:v>
                </c:pt>
                <c:pt idx="3">
                  <c:v>7</c:v>
                </c:pt>
                <c:pt idx="4">
                  <c:v>0</c:v>
                </c:pt>
                <c:pt idx="5">
                  <c:v>1</c:v>
                </c:pt>
              </c:numCache>
            </c:numRef>
          </c:val>
          <c:extLst>
            <c:ext xmlns:c16="http://schemas.microsoft.com/office/drawing/2014/chart" uri="{C3380CC4-5D6E-409C-BE32-E72D297353CC}">
              <c16:uniqueId val="{00000001-5010-4FA0-A296-B32420665C7E}"/>
            </c:ext>
          </c:extLst>
        </c:ser>
        <c:ser>
          <c:idx val="0"/>
          <c:order val="2"/>
          <c:tx>
            <c:strRef>
              <c:f>施設だけ!$B$98</c:f>
              <c:strCache>
                <c:ptCount val="1"/>
                <c:pt idx="0">
                  <c:v>R5</c:v>
                </c:pt>
              </c:strCache>
            </c:strRef>
          </c:tx>
          <c:spPr>
            <a:solidFill>
              <a:srgbClr val="FF0000"/>
            </a:solidFill>
          </c:spPr>
          <c:invertIfNegative val="0"/>
          <c:cat>
            <c:strRef>
              <c:f>施設だけ!$C$89:$H$89</c:f>
              <c:strCache>
                <c:ptCount val="6"/>
                <c:pt idx="0">
                  <c:v>身体障がい</c:v>
                </c:pt>
                <c:pt idx="1">
                  <c:v>知的障がい</c:v>
                </c:pt>
                <c:pt idx="2">
                  <c:v>精神障がい</c:v>
                </c:pt>
                <c:pt idx="3">
                  <c:v>発達障がい</c:v>
                </c:pt>
                <c:pt idx="4">
                  <c:v>難病</c:v>
                </c:pt>
                <c:pt idx="5">
                  <c:v>その他・不明</c:v>
                </c:pt>
              </c:strCache>
            </c:strRef>
          </c:cat>
          <c:val>
            <c:numRef>
              <c:f>施設だけ!$C$98:$H$98</c:f>
              <c:numCache>
                <c:formatCode>General</c:formatCode>
                <c:ptCount val="6"/>
                <c:pt idx="0">
                  <c:v>40</c:v>
                </c:pt>
                <c:pt idx="1">
                  <c:v>169</c:v>
                </c:pt>
                <c:pt idx="2">
                  <c:v>23</c:v>
                </c:pt>
                <c:pt idx="3">
                  <c:v>16</c:v>
                </c:pt>
                <c:pt idx="4">
                  <c:v>2</c:v>
                </c:pt>
                <c:pt idx="5">
                  <c:v>10</c:v>
                </c:pt>
              </c:numCache>
            </c:numRef>
          </c:val>
          <c:extLst>
            <c:ext xmlns:c16="http://schemas.microsoft.com/office/drawing/2014/chart" uri="{C3380CC4-5D6E-409C-BE32-E72D297353CC}">
              <c16:uniqueId val="{00000002-5010-4FA0-A296-B32420665C7E}"/>
            </c:ext>
          </c:extLst>
        </c:ser>
        <c:dLbls>
          <c:showLegendKey val="0"/>
          <c:showVal val="0"/>
          <c:showCatName val="0"/>
          <c:showSerName val="0"/>
          <c:showPercent val="0"/>
          <c:showBubbleSize val="0"/>
        </c:dLbls>
        <c:gapWidth val="150"/>
        <c:axId val="68127360"/>
        <c:axId val="68137344"/>
      </c:barChart>
      <c:catAx>
        <c:axId val="68127360"/>
        <c:scaling>
          <c:orientation val="minMax"/>
        </c:scaling>
        <c:delete val="0"/>
        <c:axPos val="b"/>
        <c:numFmt formatCode="General" sourceLinked="0"/>
        <c:majorTickMark val="out"/>
        <c:minorTickMark val="none"/>
        <c:tickLblPos val="nextTo"/>
        <c:crossAx val="68137344"/>
        <c:crosses val="autoZero"/>
        <c:auto val="1"/>
        <c:lblAlgn val="ctr"/>
        <c:lblOffset val="100"/>
        <c:noMultiLvlLbl val="0"/>
      </c:catAx>
      <c:valAx>
        <c:axId val="68137344"/>
        <c:scaling>
          <c:orientation val="minMax"/>
        </c:scaling>
        <c:delete val="0"/>
        <c:axPos val="l"/>
        <c:majorGridlines/>
        <c:numFmt formatCode="General" sourceLinked="1"/>
        <c:majorTickMark val="out"/>
        <c:minorTickMark val="none"/>
        <c:tickLblPos val="nextTo"/>
        <c:crossAx val="68127360"/>
        <c:crosses val="autoZero"/>
        <c:crossBetween val="between"/>
      </c:valAx>
      <c:dTable>
        <c:showHorzBorder val="1"/>
        <c:showVertBorder val="1"/>
        <c:showOutline val="1"/>
        <c:showKeys val="1"/>
        <c:txPr>
          <a:bodyPr/>
          <a:lstStyle/>
          <a:p>
            <a:pPr rtl="0">
              <a:defRPr sz="850"/>
            </a:pPr>
            <a:endParaRPr lang="ja-JP"/>
          </a:p>
        </c:txPr>
      </c:dTable>
    </c:plotArea>
    <c:plotVisOnly val="1"/>
    <c:dispBlanksAs val="gap"/>
    <c:showDLblsOverMax val="0"/>
  </c:chart>
  <c:spPr>
    <a:ln>
      <a:solidFill>
        <a:schemeClr val="tx1"/>
      </a:solidFill>
    </a:ln>
  </c:spPr>
  <c:txPr>
    <a:bodyPr/>
    <a:lstStyle/>
    <a:p>
      <a:pPr>
        <a:defRPr sz="800">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ja-JP" sz="1600"/>
              <a:t>虐待類型　件数</a:t>
            </a:r>
          </a:p>
        </c:rich>
      </c:tx>
      <c:layout>
        <c:manualLayout>
          <c:xMode val="edge"/>
          <c:yMode val="edge"/>
          <c:x val="0.36328336922771237"/>
          <c:y val="1.5355700906736002E-2"/>
        </c:manualLayout>
      </c:layout>
      <c:overlay val="0"/>
      <c:spPr>
        <a:noFill/>
        <a:ln>
          <a:noFill/>
        </a:ln>
      </c:spPr>
    </c:title>
    <c:autoTitleDeleted val="0"/>
    <c:plotArea>
      <c:layout>
        <c:manualLayout>
          <c:layoutTarget val="inner"/>
          <c:xMode val="edge"/>
          <c:yMode val="edge"/>
          <c:x val="0.10696262446678789"/>
          <c:y val="0.12060391674356609"/>
          <c:w val="0.8915709226951859"/>
          <c:h val="0.66115602552867136"/>
        </c:manualLayout>
      </c:layout>
      <c:barChart>
        <c:barDir val="col"/>
        <c:grouping val="clustered"/>
        <c:varyColors val="0"/>
        <c:ser>
          <c:idx val="3"/>
          <c:order val="0"/>
          <c:tx>
            <c:strRef>
              <c:f>施設だけ!$M$96</c:f>
              <c:strCache>
                <c:ptCount val="1"/>
                <c:pt idx="0">
                  <c:v>R3</c:v>
                </c:pt>
              </c:strCache>
            </c:strRef>
          </c:tx>
          <c:spPr>
            <a:solidFill>
              <a:srgbClr val="0070C0"/>
            </a:solidFill>
          </c:spPr>
          <c:invertIfNegative val="0"/>
          <c:cat>
            <c:strRef>
              <c:f>施設だけ!$N$89:$R$89</c:f>
              <c:strCache>
                <c:ptCount val="5"/>
                <c:pt idx="0">
                  <c:v>身体的虐待</c:v>
                </c:pt>
                <c:pt idx="1">
                  <c:v>性的虐待</c:v>
                </c:pt>
                <c:pt idx="2">
                  <c:v>心理的虐待</c:v>
                </c:pt>
                <c:pt idx="3">
                  <c:v>放棄・放置</c:v>
                </c:pt>
                <c:pt idx="4">
                  <c:v>経済的虐待</c:v>
                </c:pt>
              </c:strCache>
            </c:strRef>
          </c:cat>
          <c:val>
            <c:numRef>
              <c:f>施設だけ!$N$96:$R$96</c:f>
              <c:numCache>
                <c:formatCode>General</c:formatCode>
                <c:ptCount val="5"/>
                <c:pt idx="0">
                  <c:v>37</c:v>
                </c:pt>
                <c:pt idx="1">
                  <c:v>7</c:v>
                </c:pt>
                <c:pt idx="2">
                  <c:v>28</c:v>
                </c:pt>
                <c:pt idx="3">
                  <c:v>3</c:v>
                </c:pt>
                <c:pt idx="4">
                  <c:v>2</c:v>
                </c:pt>
              </c:numCache>
            </c:numRef>
          </c:val>
          <c:extLst>
            <c:ext xmlns:c16="http://schemas.microsoft.com/office/drawing/2014/chart" uri="{C3380CC4-5D6E-409C-BE32-E72D297353CC}">
              <c16:uniqueId val="{00000000-AA79-4A56-B91A-B225243F04EB}"/>
            </c:ext>
          </c:extLst>
        </c:ser>
        <c:ser>
          <c:idx val="4"/>
          <c:order val="1"/>
          <c:tx>
            <c:strRef>
              <c:f>施設だけ!$M$97</c:f>
              <c:strCache>
                <c:ptCount val="1"/>
                <c:pt idx="0">
                  <c:v>R4</c:v>
                </c:pt>
              </c:strCache>
            </c:strRef>
          </c:tx>
          <c:spPr>
            <a:pattFill prst="ltDnDiag">
              <a:fgClr>
                <a:srgbClr val="00B0F0"/>
              </a:fgClr>
              <a:bgClr>
                <a:schemeClr val="bg1"/>
              </a:bgClr>
            </a:pattFill>
            <a:ln>
              <a:solidFill>
                <a:srgbClr val="00B0F0"/>
              </a:solidFill>
            </a:ln>
          </c:spPr>
          <c:invertIfNegative val="0"/>
          <c:cat>
            <c:strRef>
              <c:f>施設だけ!$N$89:$R$89</c:f>
              <c:strCache>
                <c:ptCount val="5"/>
                <c:pt idx="0">
                  <c:v>身体的虐待</c:v>
                </c:pt>
                <c:pt idx="1">
                  <c:v>性的虐待</c:v>
                </c:pt>
                <c:pt idx="2">
                  <c:v>心理的虐待</c:v>
                </c:pt>
                <c:pt idx="3">
                  <c:v>放棄・放置</c:v>
                </c:pt>
                <c:pt idx="4">
                  <c:v>経済的虐待</c:v>
                </c:pt>
              </c:strCache>
            </c:strRef>
          </c:cat>
          <c:val>
            <c:numRef>
              <c:f>施設だけ!$N$97:$R$97</c:f>
              <c:numCache>
                <c:formatCode>General</c:formatCode>
                <c:ptCount val="5"/>
                <c:pt idx="0">
                  <c:v>43</c:v>
                </c:pt>
                <c:pt idx="1">
                  <c:v>13</c:v>
                </c:pt>
                <c:pt idx="2">
                  <c:v>24</c:v>
                </c:pt>
                <c:pt idx="3">
                  <c:v>4</c:v>
                </c:pt>
                <c:pt idx="4">
                  <c:v>3</c:v>
                </c:pt>
              </c:numCache>
            </c:numRef>
          </c:val>
          <c:extLst>
            <c:ext xmlns:c16="http://schemas.microsoft.com/office/drawing/2014/chart" uri="{C3380CC4-5D6E-409C-BE32-E72D297353CC}">
              <c16:uniqueId val="{00000001-AA79-4A56-B91A-B225243F04EB}"/>
            </c:ext>
          </c:extLst>
        </c:ser>
        <c:ser>
          <c:idx val="0"/>
          <c:order val="2"/>
          <c:tx>
            <c:strRef>
              <c:f>施設だけ!$M$98</c:f>
              <c:strCache>
                <c:ptCount val="1"/>
                <c:pt idx="0">
                  <c:v>R5</c:v>
                </c:pt>
              </c:strCache>
            </c:strRef>
          </c:tx>
          <c:spPr>
            <a:solidFill>
              <a:srgbClr val="FF0000"/>
            </a:solidFill>
          </c:spPr>
          <c:invertIfNegative val="0"/>
          <c:cat>
            <c:strRef>
              <c:f>施設だけ!$N$89:$R$89</c:f>
              <c:strCache>
                <c:ptCount val="5"/>
                <c:pt idx="0">
                  <c:v>身体的虐待</c:v>
                </c:pt>
                <c:pt idx="1">
                  <c:v>性的虐待</c:v>
                </c:pt>
                <c:pt idx="2">
                  <c:v>心理的虐待</c:v>
                </c:pt>
                <c:pt idx="3">
                  <c:v>放棄・放置</c:v>
                </c:pt>
                <c:pt idx="4">
                  <c:v>経済的虐待</c:v>
                </c:pt>
              </c:strCache>
            </c:strRef>
          </c:cat>
          <c:val>
            <c:numRef>
              <c:f>施設だけ!$N$98:$R$98</c:f>
              <c:numCache>
                <c:formatCode>General</c:formatCode>
                <c:ptCount val="5"/>
                <c:pt idx="0">
                  <c:v>62</c:v>
                </c:pt>
                <c:pt idx="1">
                  <c:v>14</c:v>
                </c:pt>
                <c:pt idx="2">
                  <c:v>60</c:v>
                </c:pt>
                <c:pt idx="3">
                  <c:v>9</c:v>
                </c:pt>
                <c:pt idx="4">
                  <c:v>1</c:v>
                </c:pt>
              </c:numCache>
            </c:numRef>
          </c:val>
          <c:extLst>
            <c:ext xmlns:c16="http://schemas.microsoft.com/office/drawing/2014/chart" uri="{C3380CC4-5D6E-409C-BE32-E72D297353CC}">
              <c16:uniqueId val="{00000002-AA79-4A56-B91A-B225243F04EB}"/>
            </c:ext>
          </c:extLst>
        </c:ser>
        <c:dLbls>
          <c:showLegendKey val="0"/>
          <c:showVal val="0"/>
          <c:showCatName val="0"/>
          <c:showSerName val="0"/>
          <c:showPercent val="0"/>
          <c:showBubbleSize val="0"/>
        </c:dLbls>
        <c:gapWidth val="150"/>
        <c:axId val="103033856"/>
        <c:axId val="103039744"/>
      </c:barChart>
      <c:catAx>
        <c:axId val="103033856"/>
        <c:scaling>
          <c:orientation val="minMax"/>
        </c:scaling>
        <c:delete val="0"/>
        <c:axPos val="b"/>
        <c:numFmt formatCode="General" sourceLinked="0"/>
        <c:majorTickMark val="out"/>
        <c:minorTickMark val="none"/>
        <c:tickLblPos val="nextTo"/>
        <c:crossAx val="103039744"/>
        <c:crosses val="autoZero"/>
        <c:auto val="1"/>
        <c:lblAlgn val="ctr"/>
        <c:lblOffset val="100"/>
        <c:noMultiLvlLbl val="0"/>
      </c:catAx>
      <c:valAx>
        <c:axId val="103039744"/>
        <c:scaling>
          <c:orientation val="minMax"/>
        </c:scaling>
        <c:delete val="0"/>
        <c:axPos val="l"/>
        <c:majorGridlines/>
        <c:numFmt formatCode="General" sourceLinked="1"/>
        <c:majorTickMark val="out"/>
        <c:minorTickMark val="none"/>
        <c:tickLblPos val="nextTo"/>
        <c:crossAx val="103033856"/>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txPr>
    <a:bodyPr/>
    <a:lstStyle/>
    <a:p>
      <a:pPr>
        <a:defRPr sz="900">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ja-JP" sz="1600"/>
              <a:t>＜全国の状況＞</a:t>
            </a:r>
          </a:p>
        </c:rich>
      </c:tx>
      <c:layout>
        <c:manualLayout>
          <c:xMode val="edge"/>
          <c:yMode val="edge"/>
          <c:x val="0.41871473414239407"/>
          <c:y val="1.3518975099632805E-2"/>
        </c:manualLayout>
      </c:layout>
      <c:overlay val="0"/>
    </c:title>
    <c:autoTitleDeleted val="0"/>
    <c:plotArea>
      <c:layout>
        <c:manualLayout>
          <c:layoutTarget val="inner"/>
          <c:xMode val="edge"/>
          <c:yMode val="edge"/>
          <c:x val="5.2702944085130245E-2"/>
          <c:y val="7.8031928076367579E-2"/>
          <c:w val="0.92187715975578088"/>
          <c:h val="0.65170518802754107"/>
        </c:manualLayout>
      </c:layout>
      <c:barChart>
        <c:barDir val="col"/>
        <c:grouping val="clustered"/>
        <c:varyColors val="0"/>
        <c:ser>
          <c:idx val="0"/>
          <c:order val="0"/>
          <c:tx>
            <c:strRef>
              <c:f>従事者だけ②!$J$3</c:f>
              <c:strCache>
                <c:ptCount val="1"/>
                <c:pt idx="0">
                  <c:v>R3</c:v>
                </c:pt>
              </c:strCache>
            </c:strRef>
          </c:tx>
          <c:spPr>
            <a:solidFill>
              <a:srgbClr val="0070C0"/>
            </a:solidFill>
            <a:ln>
              <a:noFill/>
            </a:ln>
          </c:spPr>
          <c:invertIfNegative val="0"/>
          <c:dLbls>
            <c:delete val="1"/>
          </c:dLbls>
          <c:cat>
            <c:strRef>
              <c:f>従事者だけ②!$C$4:$C$25</c:f>
              <c:strCache>
                <c:ptCount val="22"/>
                <c:pt idx="0">
                  <c:v>障がい者支援施設</c:v>
                </c:pt>
                <c:pt idx="1">
                  <c:v>居宅介護</c:v>
                </c:pt>
                <c:pt idx="2">
                  <c:v>重度訪問介護</c:v>
                </c:pt>
                <c:pt idx="3">
                  <c:v>同行援護</c:v>
                </c:pt>
                <c:pt idx="4">
                  <c:v>行動援護</c:v>
                </c:pt>
                <c:pt idx="5">
                  <c:v>療養介護</c:v>
                </c:pt>
                <c:pt idx="6">
                  <c:v>生活介護</c:v>
                </c:pt>
                <c:pt idx="7">
                  <c:v>短期入所</c:v>
                </c:pt>
                <c:pt idx="8">
                  <c:v>重度障害者等包括支援</c:v>
                </c:pt>
                <c:pt idx="9">
                  <c:v>自立訓練</c:v>
                </c:pt>
                <c:pt idx="10">
                  <c:v>就労移行支援</c:v>
                </c:pt>
                <c:pt idx="11">
                  <c:v>就労継続支援Ａ型</c:v>
                </c:pt>
                <c:pt idx="12">
                  <c:v>就労継続支援Ｂ型</c:v>
                </c:pt>
                <c:pt idx="13">
                  <c:v>自立生活援助事業</c:v>
                </c:pt>
                <c:pt idx="14">
                  <c:v>共同生活援助</c:v>
                </c:pt>
                <c:pt idx="15">
                  <c:v>一般相談及び特定相談支援事業所</c:v>
                </c:pt>
                <c:pt idx="16">
                  <c:v>移動支援事業</c:v>
                </c:pt>
                <c:pt idx="17">
                  <c:v>地域活動支援センターを経営する事業</c:v>
                </c:pt>
                <c:pt idx="18">
                  <c:v>福祉ホームを経営する事業</c:v>
                </c:pt>
                <c:pt idx="19">
                  <c:v>児童発達支援</c:v>
                </c:pt>
                <c:pt idx="20">
                  <c:v>放課後等デイサービス</c:v>
                </c:pt>
                <c:pt idx="21">
                  <c:v>保育所等訪問支援</c:v>
                </c:pt>
              </c:strCache>
            </c:strRef>
          </c:cat>
          <c:val>
            <c:numRef>
              <c:f>従事者だけ②!$J$4:$J$25</c:f>
              <c:numCache>
                <c:formatCode>General</c:formatCode>
                <c:ptCount val="22"/>
                <c:pt idx="0">
                  <c:v>146</c:v>
                </c:pt>
                <c:pt idx="1">
                  <c:v>18</c:v>
                </c:pt>
                <c:pt idx="2">
                  <c:v>6</c:v>
                </c:pt>
                <c:pt idx="3">
                  <c:v>0</c:v>
                </c:pt>
                <c:pt idx="4">
                  <c:v>4</c:v>
                </c:pt>
                <c:pt idx="5">
                  <c:v>12</c:v>
                </c:pt>
                <c:pt idx="6">
                  <c:v>87</c:v>
                </c:pt>
                <c:pt idx="7">
                  <c:v>16</c:v>
                </c:pt>
                <c:pt idx="8">
                  <c:v>1</c:v>
                </c:pt>
                <c:pt idx="9">
                  <c:v>4</c:v>
                </c:pt>
                <c:pt idx="10">
                  <c:v>7</c:v>
                </c:pt>
                <c:pt idx="11">
                  <c:v>33</c:v>
                </c:pt>
                <c:pt idx="12">
                  <c:v>83</c:v>
                </c:pt>
                <c:pt idx="13">
                  <c:v>2</c:v>
                </c:pt>
                <c:pt idx="14">
                  <c:v>162</c:v>
                </c:pt>
                <c:pt idx="15">
                  <c:v>5</c:v>
                </c:pt>
                <c:pt idx="16">
                  <c:v>6</c:v>
                </c:pt>
                <c:pt idx="17">
                  <c:v>6</c:v>
                </c:pt>
                <c:pt idx="18">
                  <c:v>1</c:v>
                </c:pt>
                <c:pt idx="19">
                  <c:v>5</c:v>
                </c:pt>
                <c:pt idx="20">
                  <c:v>95</c:v>
                </c:pt>
              </c:numCache>
            </c:numRef>
          </c:val>
          <c:extLst>
            <c:ext xmlns:c16="http://schemas.microsoft.com/office/drawing/2014/chart" uri="{C3380CC4-5D6E-409C-BE32-E72D297353CC}">
              <c16:uniqueId val="{00000000-D54F-4F3F-B6C2-A06DF869EA2C}"/>
            </c:ext>
          </c:extLst>
        </c:ser>
        <c:ser>
          <c:idx val="3"/>
          <c:order val="1"/>
          <c:tx>
            <c:strRef>
              <c:f>従事者だけ②!$K$3</c:f>
              <c:strCache>
                <c:ptCount val="1"/>
                <c:pt idx="0">
                  <c:v>R4</c:v>
                </c:pt>
              </c:strCache>
            </c:strRef>
          </c:tx>
          <c:spPr>
            <a:pattFill prst="ltDnDiag">
              <a:fgClr>
                <a:srgbClr val="00B0F0"/>
              </a:fgClr>
              <a:bgClr>
                <a:schemeClr val="bg1"/>
              </a:bgClr>
            </a:pattFill>
            <a:ln>
              <a:solidFill>
                <a:srgbClr val="00B0F0"/>
              </a:solidFill>
            </a:ln>
          </c:spPr>
          <c:invertIfNegative val="0"/>
          <c:dLbls>
            <c:delete val="1"/>
          </c:dLbls>
          <c:cat>
            <c:strRef>
              <c:f>従事者だけ②!$C$4:$C$25</c:f>
              <c:strCache>
                <c:ptCount val="22"/>
                <c:pt idx="0">
                  <c:v>障がい者支援施設</c:v>
                </c:pt>
                <c:pt idx="1">
                  <c:v>居宅介護</c:v>
                </c:pt>
                <c:pt idx="2">
                  <c:v>重度訪問介護</c:v>
                </c:pt>
                <c:pt idx="3">
                  <c:v>同行援護</c:v>
                </c:pt>
                <c:pt idx="4">
                  <c:v>行動援護</c:v>
                </c:pt>
                <c:pt idx="5">
                  <c:v>療養介護</c:v>
                </c:pt>
                <c:pt idx="6">
                  <c:v>生活介護</c:v>
                </c:pt>
                <c:pt idx="7">
                  <c:v>短期入所</c:v>
                </c:pt>
                <c:pt idx="8">
                  <c:v>重度障害者等包括支援</c:v>
                </c:pt>
                <c:pt idx="9">
                  <c:v>自立訓練</c:v>
                </c:pt>
                <c:pt idx="10">
                  <c:v>就労移行支援</c:v>
                </c:pt>
                <c:pt idx="11">
                  <c:v>就労継続支援Ａ型</c:v>
                </c:pt>
                <c:pt idx="12">
                  <c:v>就労継続支援Ｂ型</c:v>
                </c:pt>
                <c:pt idx="13">
                  <c:v>自立生活援助事業</c:v>
                </c:pt>
                <c:pt idx="14">
                  <c:v>共同生活援助</c:v>
                </c:pt>
                <c:pt idx="15">
                  <c:v>一般相談及び特定相談支援事業所</c:v>
                </c:pt>
                <c:pt idx="16">
                  <c:v>移動支援事業</c:v>
                </c:pt>
                <c:pt idx="17">
                  <c:v>地域活動支援センターを経営する事業</c:v>
                </c:pt>
                <c:pt idx="18">
                  <c:v>福祉ホームを経営する事業</c:v>
                </c:pt>
                <c:pt idx="19">
                  <c:v>児童発達支援</c:v>
                </c:pt>
                <c:pt idx="20">
                  <c:v>放課後等デイサービス</c:v>
                </c:pt>
                <c:pt idx="21">
                  <c:v>保育所等訪問支援</c:v>
                </c:pt>
              </c:strCache>
            </c:strRef>
          </c:cat>
          <c:val>
            <c:numRef>
              <c:f>従事者だけ②!$K$4:$K$25</c:f>
              <c:numCache>
                <c:formatCode>General</c:formatCode>
                <c:ptCount val="22"/>
                <c:pt idx="0">
                  <c:v>214</c:v>
                </c:pt>
                <c:pt idx="1">
                  <c:v>17</c:v>
                </c:pt>
                <c:pt idx="2">
                  <c:v>10</c:v>
                </c:pt>
                <c:pt idx="3">
                  <c:v>1</c:v>
                </c:pt>
                <c:pt idx="4">
                  <c:v>3</c:v>
                </c:pt>
                <c:pt idx="5">
                  <c:v>24</c:v>
                </c:pt>
                <c:pt idx="6">
                  <c:v>131</c:v>
                </c:pt>
                <c:pt idx="7">
                  <c:v>17</c:v>
                </c:pt>
                <c:pt idx="8">
                  <c:v>0</c:v>
                </c:pt>
                <c:pt idx="9">
                  <c:v>5</c:v>
                </c:pt>
                <c:pt idx="10">
                  <c:v>7</c:v>
                </c:pt>
                <c:pt idx="11">
                  <c:v>33</c:v>
                </c:pt>
                <c:pt idx="12">
                  <c:v>113</c:v>
                </c:pt>
                <c:pt idx="13">
                  <c:v>0</c:v>
                </c:pt>
                <c:pt idx="14">
                  <c:v>252</c:v>
                </c:pt>
                <c:pt idx="15">
                  <c:v>5</c:v>
                </c:pt>
                <c:pt idx="16">
                  <c:v>4</c:v>
                </c:pt>
                <c:pt idx="17">
                  <c:v>7</c:v>
                </c:pt>
                <c:pt idx="18">
                  <c:v>0</c:v>
                </c:pt>
                <c:pt idx="19">
                  <c:v>20</c:v>
                </c:pt>
                <c:pt idx="20">
                  <c:v>93</c:v>
                </c:pt>
              </c:numCache>
            </c:numRef>
          </c:val>
          <c:extLst>
            <c:ext xmlns:c16="http://schemas.microsoft.com/office/drawing/2014/chart" uri="{C3380CC4-5D6E-409C-BE32-E72D297353CC}">
              <c16:uniqueId val="{00000001-D54F-4F3F-B6C2-A06DF869EA2C}"/>
            </c:ext>
          </c:extLst>
        </c:ser>
        <c:ser>
          <c:idx val="1"/>
          <c:order val="2"/>
          <c:tx>
            <c:strRef>
              <c:f>従事者だけ②!$L$3</c:f>
              <c:strCache>
                <c:ptCount val="1"/>
                <c:pt idx="0">
                  <c:v>R5</c:v>
                </c:pt>
              </c:strCache>
            </c:strRef>
          </c:tx>
          <c:spPr>
            <a:solidFill>
              <a:srgbClr val="FF0000"/>
            </a:solidFill>
          </c:spPr>
          <c:invertIfNegative val="0"/>
          <c:dLbls>
            <c:delete val="1"/>
          </c:dLbls>
          <c:cat>
            <c:strRef>
              <c:f>従事者だけ②!$C$4:$C$25</c:f>
              <c:strCache>
                <c:ptCount val="22"/>
                <c:pt idx="0">
                  <c:v>障がい者支援施設</c:v>
                </c:pt>
                <c:pt idx="1">
                  <c:v>居宅介護</c:v>
                </c:pt>
                <c:pt idx="2">
                  <c:v>重度訪問介護</c:v>
                </c:pt>
                <c:pt idx="3">
                  <c:v>同行援護</c:v>
                </c:pt>
                <c:pt idx="4">
                  <c:v>行動援護</c:v>
                </c:pt>
                <c:pt idx="5">
                  <c:v>療養介護</c:v>
                </c:pt>
                <c:pt idx="6">
                  <c:v>生活介護</c:v>
                </c:pt>
                <c:pt idx="7">
                  <c:v>短期入所</c:v>
                </c:pt>
                <c:pt idx="8">
                  <c:v>重度障害者等包括支援</c:v>
                </c:pt>
                <c:pt idx="9">
                  <c:v>自立訓練</c:v>
                </c:pt>
                <c:pt idx="10">
                  <c:v>就労移行支援</c:v>
                </c:pt>
                <c:pt idx="11">
                  <c:v>就労継続支援Ａ型</c:v>
                </c:pt>
                <c:pt idx="12">
                  <c:v>就労継続支援Ｂ型</c:v>
                </c:pt>
                <c:pt idx="13">
                  <c:v>自立生活援助事業</c:v>
                </c:pt>
                <c:pt idx="14">
                  <c:v>共同生活援助</c:v>
                </c:pt>
                <c:pt idx="15">
                  <c:v>一般相談及び特定相談支援事業所</c:v>
                </c:pt>
                <c:pt idx="16">
                  <c:v>移動支援事業</c:v>
                </c:pt>
                <c:pt idx="17">
                  <c:v>地域活動支援センターを経営する事業</c:v>
                </c:pt>
                <c:pt idx="18">
                  <c:v>福祉ホームを経営する事業</c:v>
                </c:pt>
                <c:pt idx="19">
                  <c:v>児童発達支援</c:v>
                </c:pt>
                <c:pt idx="20">
                  <c:v>放課後等デイサービス</c:v>
                </c:pt>
                <c:pt idx="21">
                  <c:v>保育所等訪問支援</c:v>
                </c:pt>
              </c:strCache>
            </c:strRef>
          </c:cat>
          <c:val>
            <c:numRef>
              <c:f>従事者だけ②!$L$4:$L$25</c:f>
              <c:numCache>
                <c:formatCode>General</c:formatCode>
                <c:ptCount val="22"/>
                <c:pt idx="0">
                  <c:v>244</c:v>
                </c:pt>
                <c:pt idx="1">
                  <c:v>27</c:v>
                </c:pt>
                <c:pt idx="2">
                  <c:v>9</c:v>
                </c:pt>
                <c:pt idx="3">
                  <c:v>2</c:v>
                </c:pt>
                <c:pt idx="4">
                  <c:v>2</c:v>
                </c:pt>
                <c:pt idx="5">
                  <c:v>18</c:v>
                </c:pt>
                <c:pt idx="6">
                  <c:v>152</c:v>
                </c:pt>
                <c:pt idx="7">
                  <c:v>31</c:v>
                </c:pt>
                <c:pt idx="8">
                  <c:v>0</c:v>
                </c:pt>
                <c:pt idx="9">
                  <c:v>7</c:v>
                </c:pt>
                <c:pt idx="10">
                  <c:v>9</c:v>
                </c:pt>
                <c:pt idx="11">
                  <c:v>46</c:v>
                </c:pt>
                <c:pt idx="12">
                  <c:v>124</c:v>
                </c:pt>
                <c:pt idx="13">
                  <c:v>0</c:v>
                </c:pt>
                <c:pt idx="14">
                  <c:v>338</c:v>
                </c:pt>
                <c:pt idx="15">
                  <c:v>6</c:v>
                </c:pt>
                <c:pt idx="16">
                  <c:v>5</c:v>
                </c:pt>
                <c:pt idx="17">
                  <c:v>3</c:v>
                </c:pt>
                <c:pt idx="18">
                  <c:v>0</c:v>
                </c:pt>
                <c:pt idx="19">
                  <c:v>24</c:v>
                </c:pt>
                <c:pt idx="20">
                  <c:v>146</c:v>
                </c:pt>
                <c:pt idx="21">
                  <c:v>1</c:v>
                </c:pt>
              </c:numCache>
            </c:numRef>
          </c:val>
          <c:extLst>
            <c:ext xmlns:c16="http://schemas.microsoft.com/office/drawing/2014/chart" uri="{C3380CC4-5D6E-409C-BE32-E72D297353CC}">
              <c16:uniqueId val="{00000002-D54F-4F3F-B6C2-A06DF869EA2C}"/>
            </c:ext>
          </c:extLst>
        </c:ser>
        <c:dLbls>
          <c:showLegendKey val="0"/>
          <c:showVal val="1"/>
          <c:showCatName val="0"/>
          <c:showSerName val="0"/>
          <c:showPercent val="0"/>
          <c:showBubbleSize val="0"/>
        </c:dLbls>
        <c:gapWidth val="75"/>
        <c:axId val="110493696"/>
        <c:axId val="110495616"/>
      </c:barChart>
      <c:catAx>
        <c:axId val="110493696"/>
        <c:scaling>
          <c:orientation val="minMax"/>
        </c:scaling>
        <c:delete val="0"/>
        <c:axPos val="b"/>
        <c:numFmt formatCode="General" sourceLinked="0"/>
        <c:majorTickMark val="none"/>
        <c:minorTickMark val="none"/>
        <c:tickLblPos val="nextTo"/>
        <c:crossAx val="110495616"/>
        <c:crosses val="autoZero"/>
        <c:auto val="1"/>
        <c:lblAlgn val="ctr"/>
        <c:lblOffset val="100"/>
        <c:noMultiLvlLbl val="0"/>
      </c:catAx>
      <c:valAx>
        <c:axId val="110495616"/>
        <c:scaling>
          <c:orientation val="minMax"/>
        </c:scaling>
        <c:delete val="0"/>
        <c:axPos val="l"/>
        <c:majorGridlines/>
        <c:numFmt formatCode="General" sourceLinked="1"/>
        <c:majorTickMark val="none"/>
        <c:minorTickMark val="none"/>
        <c:tickLblPos val="nextTo"/>
        <c:crossAx val="110493696"/>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txPr>
    <a:bodyPr/>
    <a:lstStyle/>
    <a:p>
      <a:pPr>
        <a:defRPr sz="800">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ja-JP" sz="1600"/>
              <a:t>＜大阪府の状況＞</a:t>
            </a:r>
          </a:p>
        </c:rich>
      </c:tx>
      <c:layout>
        <c:manualLayout>
          <c:xMode val="edge"/>
          <c:yMode val="edge"/>
          <c:x val="0.41041238557271137"/>
          <c:y val="1.6487706272174666E-2"/>
        </c:manualLayout>
      </c:layout>
      <c:overlay val="0"/>
    </c:title>
    <c:autoTitleDeleted val="0"/>
    <c:plotArea>
      <c:layout>
        <c:manualLayout>
          <c:layoutTarget val="inner"/>
          <c:xMode val="edge"/>
          <c:yMode val="edge"/>
          <c:x val="5.5938508696778397E-2"/>
          <c:y val="8.9471660435997746E-2"/>
          <c:w val="0.9290644493273833"/>
          <c:h val="0.64977718925891348"/>
        </c:manualLayout>
      </c:layout>
      <c:barChart>
        <c:barDir val="col"/>
        <c:grouping val="clustered"/>
        <c:varyColors val="0"/>
        <c:ser>
          <c:idx val="1"/>
          <c:order val="0"/>
          <c:tx>
            <c:strRef>
              <c:f>従事者だけ②!$J$30</c:f>
              <c:strCache>
                <c:ptCount val="1"/>
                <c:pt idx="0">
                  <c:v>R3</c:v>
                </c:pt>
              </c:strCache>
            </c:strRef>
          </c:tx>
          <c:spPr>
            <a:solidFill>
              <a:srgbClr val="0070C0"/>
            </a:solidFill>
          </c:spPr>
          <c:invertIfNegative val="0"/>
          <c:dLbls>
            <c:delete val="1"/>
          </c:dLbls>
          <c:cat>
            <c:strRef>
              <c:f>従事者だけ②!$C$31:$C$46</c:f>
              <c:strCache>
                <c:ptCount val="16"/>
                <c:pt idx="0">
                  <c:v>障がい者支援施設</c:v>
                </c:pt>
                <c:pt idx="1">
                  <c:v>居宅介護</c:v>
                </c:pt>
                <c:pt idx="2">
                  <c:v>重度訪問介護</c:v>
                </c:pt>
                <c:pt idx="3">
                  <c:v>行動援護</c:v>
                </c:pt>
                <c:pt idx="4">
                  <c:v>療養介護</c:v>
                </c:pt>
                <c:pt idx="5">
                  <c:v>生活介護</c:v>
                </c:pt>
                <c:pt idx="6">
                  <c:v>短期入所</c:v>
                </c:pt>
                <c:pt idx="7">
                  <c:v>就労移行支援</c:v>
                </c:pt>
                <c:pt idx="8">
                  <c:v>就労継続支援Ａ型</c:v>
                </c:pt>
                <c:pt idx="9">
                  <c:v>就労継続支援Ｂ型</c:v>
                </c:pt>
                <c:pt idx="10">
                  <c:v>共同生活援助</c:v>
                </c:pt>
                <c:pt idx="11">
                  <c:v>一般相談支援事業所及び特定相談支援事業所</c:v>
                </c:pt>
                <c:pt idx="12">
                  <c:v>移動支援事業</c:v>
                </c:pt>
                <c:pt idx="13">
                  <c:v>地域活動支援センターを経営する事業</c:v>
                </c:pt>
                <c:pt idx="14">
                  <c:v>児童発達支援</c:v>
                </c:pt>
                <c:pt idx="15">
                  <c:v>放課後等デイサービス</c:v>
                </c:pt>
              </c:strCache>
            </c:strRef>
          </c:cat>
          <c:val>
            <c:numRef>
              <c:f>従事者だけ②!$J$31:$J$46</c:f>
              <c:numCache>
                <c:formatCode>General</c:formatCode>
                <c:ptCount val="16"/>
                <c:pt idx="0">
                  <c:v>6</c:v>
                </c:pt>
                <c:pt idx="1">
                  <c:v>2</c:v>
                </c:pt>
                <c:pt idx="2">
                  <c:v>0</c:v>
                </c:pt>
                <c:pt idx="3">
                  <c:v>0</c:v>
                </c:pt>
                <c:pt idx="4">
                  <c:v>0</c:v>
                </c:pt>
                <c:pt idx="5">
                  <c:v>8</c:v>
                </c:pt>
                <c:pt idx="6">
                  <c:v>2</c:v>
                </c:pt>
                <c:pt idx="7">
                  <c:v>2</c:v>
                </c:pt>
                <c:pt idx="8">
                  <c:v>2</c:v>
                </c:pt>
                <c:pt idx="9">
                  <c:v>6</c:v>
                </c:pt>
                <c:pt idx="10">
                  <c:v>17</c:v>
                </c:pt>
                <c:pt idx="11">
                  <c:v>0</c:v>
                </c:pt>
                <c:pt idx="12">
                  <c:v>1</c:v>
                </c:pt>
                <c:pt idx="13">
                  <c:v>1</c:v>
                </c:pt>
                <c:pt idx="14">
                  <c:v>0</c:v>
                </c:pt>
                <c:pt idx="15">
                  <c:v>13</c:v>
                </c:pt>
              </c:numCache>
            </c:numRef>
          </c:val>
          <c:extLst>
            <c:ext xmlns:c16="http://schemas.microsoft.com/office/drawing/2014/chart" uri="{C3380CC4-5D6E-409C-BE32-E72D297353CC}">
              <c16:uniqueId val="{00000000-86B8-4755-AAC5-129E7891229A}"/>
            </c:ext>
          </c:extLst>
        </c:ser>
        <c:ser>
          <c:idx val="3"/>
          <c:order val="1"/>
          <c:tx>
            <c:strRef>
              <c:f>従事者だけ②!$K$30</c:f>
              <c:strCache>
                <c:ptCount val="1"/>
                <c:pt idx="0">
                  <c:v>R4</c:v>
                </c:pt>
              </c:strCache>
            </c:strRef>
          </c:tx>
          <c:spPr>
            <a:pattFill prst="ltDnDiag">
              <a:fgClr>
                <a:srgbClr val="00B0F0"/>
              </a:fgClr>
              <a:bgClr>
                <a:schemeClr val="bg1"/>
              </a:bgClr>
            </a:pattFill>
            <a:ln>
              <a:solidFill>
                <a:srgbClr val="00B0F0"/>
              </a:solidFill>
            </a:ln>
          </c:spPr>
          <c:invertIfNegative val="0"/>
          <c:dLbls>
            <c:delete val="1"/>
          </c:dLbls>
          <c:cat>
            <c:strRef>
              <c:f>従事者だけ②!$C$31:$C$46</c:f>
              <c:strCache>
                <c:ptCount val="16"/>
                <c:pt idx="0">
                  <c:v>障がい者支援施設</c:v>
                </c:pt>
                <c:pt idx="1">
                  <c:v>居宅介護</c:v>
                </c:pt>
                <c:pt idx="2">
                  <c:v>重度訪問介護</c:v>
                </c:pt>
                <c:pt idx="3">
                  <c:v>行動援護</c:v>
                </c:pt>
                <c:pt idx="4">
                  <c:v>療養介護</c:v>
                </c:pt>
                <c:pt idx="5">
                  <c:v>生活介護</c:v>
                </c:pt>
                <c:pt idx="6">
                  <c:v>短期入所</c:v>
                </c:pt>
                <c:pt idx="7">
                  <c:v>就労移行支援</c:v>
                </c:pt>
                <c:pt idx="8">
                  <c:v>就労継続支援Ａ型</c:v>
                </c:pt>
                <c:pt idx="9">
                  <c:v>就労継続支援Ｂ型</c:v>
                </c:pt>
                <c:pt idx="10">
                  <c:v>共同生活援助</c:v>
                </c:pt>
                <c:pt idx="11">
                  <c:v>一般相談支援事業所及び特定相談支援事業所</c:v>
                </c:pt>
                <c:pt idx="12">
                  <c:v>移動支援事業</c:v>
                </c:pt>
                <c:pt idx="13">
                  <c:v>地域活動支援センターを経営する事業</c:v>
                </c:pt>
                <c:pt idx="14">
                  <c:v>児童発達支援</c:v>
                </c:pt>
                <c:pt idx="15">
                  <c:v>放課後等デイサービス</c:v>
                </c:pt>
              </c:strCache>
            </c:strRef>
          </c:cat>
          <c:val>
            <c:numRef>
              <c:f>従事者だけ②!$K$31:$K$46</c:f>
              <c:numCache>
                <c:formatCode>General</c:formatCode>
                <c:ptCount val="16"/>
                <c:pt idx="0">
                  <c:v>5</c:v>
                </c:pt>
                <c:pt idx="1">
                  <c:v>3</c:v>
                </c:pt>
                <c:pt idx="2">
                  <c:v>1</c:v>
                </c:pt>
                <c:pt idx="3">
                  <c:v>1</c:v>
                </c:pt>
                <c:pt idx="4">
                  <c:v>2</c:v>
                </c:pt>
                <c:pt idx="5">
                  <c:v>15</c:v>
                </c:pt>
                <c:pt idx="6">
                  <c:v>2</c:v>
                </c:pt>
                <c:pt idx="7">
                  <c:v>0</c:v>
                </c:pt>
                <c:pt idx="8">
                  <c:v>0</c:v>
                </c:pt>
                <c:pt idx="9">
                  <c:v>8</c:v>
                </c:pt>
                <c:pt idx="10">
                  <c:v>20</c:v>
                </c:pt>
                <c:pt idx="11">
                  <c:v>2</c:v>
                </c:pt>
                <c:pt idx="12">
                  <c:v>1</c:v>
                </c:pt>
                <c:pt idx="13">
                  <c:v>0</c:v>
                </c:pt>
                <c:pt idx="14">
                  <c:v>2</c:v>
                </c:pt>
                <c:pt idx="15">
                  <c:v>10</c:v>
                </c:pt>
              </c:numCache>
            </c:numRef>
          </c:val>
          <c:extLst>
            <c:ext xmlns:c16="http://schemas.microsoft.com/office/drawing/2014/chart" uri="{C3380CC4-5D6E-409C-BE32-E72D297353CC}">
              <c16:uniqueId val="{00000001-86B8-4755-AAC5-129E7891229A}"/>
            </c:ext>
          </c:extLst>
        </c:ser>
        <c:ser>
          <c:idx val="0"/>
          <c:order val="2"/>
          <c:tx>
            <c:strRef>
              <c:f>従事者だけ②!$L$30</c:f>
              <c:strCache>
                <c:ptCount val="1"/>
                <c:pt idx="0">
                  <c:v>R５</c:v>
                </c:pt>
              </c:strCache>
            </c:strRef>
          </c:tx>
          <c:spPr>
            <a:solidFill>
              <a:srgbClr val="FF0000"/>
            </a:solidFill>
          </c:spPr>
          <c:invertIfNegative val="0"/>
          <c:dLbls>
            <c:delete val="1"/>
          </c:dLbls>
          <c:cat>
            <c:strRef>
              <c:f>従事者だけ②!$C$31:$C$46</c:f>
              <c:strCache>
                <c:ptCount val="16"/>
                <c:pt idx="0">
                  <c:v>障がい者支援施設</c:v>
                </c:pt>
                <c:pt idx="1">
                  <c:v>居宅介護</c:v>
                </c:pt>
                <c:pt idx="2">
                  <c:v>重度訪問介護</c:v>
                </c:pt>
                <c:pt idx="3">
                  <c:v>行動援護</c:v>
                </c:pt>
                <c:pt idx="4">
                  <c:v>療養介護</c:v>
                </c:pt>
                <c:pt idx="5">
                  <c:v>生活介護</c:v>
                </c:pt>
                <c:pt idx="6">
                  <c:v>短期入所</c:v>
                </c:pt>
                <c:pt idx="7">
                  <c:v>就労移行支援</c:v>
                </c:pt>
                <c:pt idx="8">
                  <c:v>就労継続支援Ａ型</c:v>
                </c:pt>
                <c:pt idx="9">
                  <c:v>就労継続支援Ｂ型</c:v>
                </c:pt>
                <c:pt idx="10">
                  <c:v>共同生活援助</c:v>
                </c:pt>
                <c:pt idx="11">
                  <c:v>一般相談支援事業所及び特定相談支援事業所</c:v>
                </c:pt>
                <c:pt idx="12">
                  <c:v>移動支援事業</c:v>
                </c:pt>
                <c:pt idx="13">
                  <c:v>地域活動支援センターを経営する事業</c:v>
                </c:pt>
                <c:pt idx="14">
                  <c:v>児童発達支援</c:v>
                </c:pt>
                <c:pt idx="15">
                  <c:v>放課後等デイサービス</c:v>
                </c:pt>
              </c:strCache>
            </c:strRef>
          </c:cat>
          <c:val>
            <c:numRef>
              <c:f>従事者だけ②!$L$31:$L$46</c:f>
              <c:numCache>
                <c:formatCode>General</c:formatCode>
                <c:ptCount val="16"/>
                <c:pt idx="0">
                  <c:v>12</c:v>
                </c:pt>
                <c:pt idx="1">
                  <c:v>0</c:v>
                </c:pt>
                <c:pt idx="2">
                  <c:v>1</c:v>
                </c:pt>
                <c:pt idx="3">
                  <c:v>0</c:v>
                </c:pt>
                <c:pt idx="4">
                  <c:v>1</c:v>
                </c:pt>
                <c:pt idx="5">
                  <c:v>27</c:v>
                </c:pt>
                <c:pt idx="6">
                  <c:v>4</c:v>
                </c:pt>
                <c:pt idx="7">
                  <c:v>0</c:v>
                </c:pt>
                <c:pt idx="8">
                  <c:v>2</c:v>
                </c:pt>
                <c:pt idx="9">
                  <c:v>15</c:v>
                </c:pt>
                <c:pt idx="10">
                  <c:v>30</c:v>
                </c:pt>
                <c:pt idx="11">
                  <c:v>1</c:v>
                </c:pt>
                <c:pt idx="12">
                  <c:v>1</c:v>
                </c:pt>
                <c:pt idx="13">
                  <c:v>0</c:v>
                </c:pt>
                <c:pt idx="14">
                  <c:v>3</c:v>
                </c:pt>
                <c:pt idx="15">
                  <c:v>20</c:v>
                </c:pt>
              </c:numCache>
            </c:numRef>
          </c:val>
          <c:extLst>
            <c:ext xmlns:c16="http://schemas.microsoft.com/office/drawing/2014/chart" uri="{C3380CC4-5D6E-409C-BE32-E72D297353CC}">
              <c16:uniqueId val="{00000002-86B8-4755-AAC5-129E7891229A}"/>
            </c:ext>
          </c:extLst>
        </c:ser>
        <c:dLbls>
          <c:dLblPos val="outEnd"/>
          <c:showLegendKey val="0"/>
          <c:showVal val="1"/>
          <c:showCatName val="0"/>
          <c:showSerName val="0"/>
          <c:showPercent val="0"/>
          <c:showBubbleSize val="0"/>
        </c:dLbls>
        <c:gapWidth val="75"/>
        <c:axId val="120633216"/>
        <c:axId val="120922112"/>
      </c:barChart>
      <c:catAx>
        <c:axId val="120633216"/>
        <c:scaling>
          <c:orientation val="minMax"/>
        </c:scaling>
        <c:delete val="0"/>
        <c:axPos val="b"/>
        <c:numFmt formatCode="General" sourceLinked="0"/>
        <c:majorTickMark val="none"/>
        <c:minorTickMark val="none"/>
        <c:tickLblPos val="nextTo"/>
        <c:crossAx val="120922112"/>
        <c:crosses val="autoZero"/>
        <c:auto val="1"/>
        <c:lblAlgn val="ctr"/>
        <c:lblOffset val="100"/>
        <c:noMultiLvlLbl val="0"/>
      </c:catAx>
      <c:valAx>
        <c:axId val="120922112"/>
        <c:scaling>
          <c:orientation val="minMax"/>
        </c:scaling>
        <c:delete val="0"/>
        <c:axPos val="l"/>
        <c:majorGridlines/>
        <c:numFmt formatCode="General" sourceLinked="1"/>
        <c:majorTickMark val="none"/>
        <c:minorTickMark val="none"/>
        <c:tickLblPos val="nextTo"/>
        <c:crossAx val="120633216"/>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txPr>
    <a:bodyPr/>
    <a:lstStyle/>
    <a:p>
      <a:pPr>
        <a:defRPr sz="800">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b="1"/>
            </a:pPr>
            <a:r>
              <a:rPr lang="ja-JP" sz="1600" b="1"/>
              <a:t>全国</a:t>
            </a:r>
          </a:p>
        </c:rich>
      </c:tx>
      <c:layout>
        <c:manualLayout>
          <c:xMode val="edge"/>
          <c:yMode val="edge"/>
          <c:x val="2.3867830563176859E-2"/>
          <c:y val="2.0469084530267752E-2"/>
        </c:manualLayout>
      </c:layout>
      <c:overlay val="0"/>
      <c:spPr>
        <a:noFill/>
        <a:ln>
          <a:solidFill>
            <a:sysClr val="windowText" lastClr="000000"/>
          </a:solidFill>
        </a:ln>
        <a:effectLst/>
      </c:spPr>
    </c:title>
    <c:autoTitleDeleted val="0"/>
    <c:plotArea>
      <c:layout>
        <c:manualLayout>
          <c:layoutTarget val="inner"/>
          <c:xMode val="edge"/>
          <c:yMode val="edge"/>
          <c:x val="0.31274550823815173"/>
          <c:y val="9.0045947236012308E-2"/>
          <c:w val="0.64508429438414006"/>
          <c:h val="0.83464854856411985"/>
        </c:manualLayout>
      </c:layout>
      <c:barChart>
        <c:barDir val="bar"/>
        <c:grouping val="clustered"/>
        <c:varyColors val="0"/>
        <c:ser>
          <c:idx val="0"/>
          <c:order val="0"/>
          <c:tx>
            <c:strRef>
              <c:f>施設だけ!$K$52</c:f>
              <c:strCache>
                <c:ptCount val="1"/>
                <c:pt idx="0">
                  <c:v>R5</c:v>
                </c:pt>
              </c:strCache>
            </c:strRef>
          </c:tx>
          <c:spPr>
            <a:solidFill>
              <a:srgbClr val="FF0000"/>
            </a:solidFill>
          </c:spPr>
          <c:invertIfNegative val="0"/>
          <c:dLbls>
            <c:delete val="1"/>
          </c:dLbls>
          <c:cat>
            <c:strRef>
              <c:f>施設だけ!$B$59:$B$84</c:f>
              <c:strCache>
                <c:ptCount val="26"/>
                <c:pt idx="0">
                  <c:v>作業療法士</c:v>
                </c:pt>
                <c:pt idx="1">
                  <c:v>言語聴覚士</c:v>
                </c:pt>
                <c:pt idx="2">
                  <c:v>就労定着支援員</c:v>
                </c:pt>
                <c:pt idx="3">
                  <c:v>機能訓練担当職員</c:v>
                </c:pt>
                <c:pt idx="4">
                  <c:v>栄養士</c:v>
                </c:pt>
                <c:pt idx="5">
                  <c:v>訪問支援員</c:v>
                </c:pt>
                <c:pt idx="6">
                  <c:v>理学療法士</c:v>
                </c:pt>
                <c:pt idx="7">
                  <c:v>機能訓練指導員</c:v>
                </c:pt>
                <c:pt idx="8">
                  <c:v>重度訪問介護従業者</c:v>
                </c:pt>
                <c:pt idx="9">
                  <c:v>サービス提供責任者</c:v>
                </c:pt>
                <c:pt idx="10">
                  <c:v>相談支援専門員</c:v>
                </c:pt>
                <c:pt idx="11">
                  <c:v>就労支援員</c:v>
                </c:pt>
                <c:pt idx="12">
                  <c:v>不明</c:v>
                </c:pt>
                <c:pt idx="13">
                  <c:v>保育士</c:v>
                </c:pt>
                <c:pt idx="14">
                  <c:v>指導員</c:v>
                </c:pt>
                <c:pt idx="15">
                  <c:v>居宅介護従業者</c:v>
                </c:pt>
                <c:pt idx="16">
                  <c:v>看護職員</c:v>
                </c:pt>
                <c:pt idx="17">
                  <c:v>児童発達支援管理責任者</c:v>
                </c:pt>
                <c:pt idx="18">
                  <c:v>職業指導員</c:v>
                </c:pt>
                <c:pt idx="19">
                  <c:v>設置者・経営者</c:v>
                </c:pt>
                <c:pt idx="20">
                  <c:v>児童指導員</c:v>
                </c:pt>
                <c:pt idx="21">
                  <c:v>その他従事者</c:v>
                </c:pt>
                <c:pt idx="22">
                  <c:v>サービス管理責任者</c:v>
                </c:pt>
                <c:pt idx="23">
                  <c:v>世話人</c:v>
                </c:pt>
                <c:pt idx="24">
                  <c:v>管理者</c:v>
                </c:pt>
                <c:pt idx="25">
                  <c:v>生活支援員</c:v>
                </c:pt>
              </c:strCache>
            </c:strRef>
          </c:cat>
          <c:val>
            <c:numRef>
              <c:f>施設だけ!$K$59:$K$84</c:f>
              <c:numCache>
                <c:formatCode>General</c:formatCode>
                <c:ptCount val="26"/>
                <c:pt idx="0">
                  <c:v>1</c:v>
                </c:pt>
                <c:pt idx="1">
                  <c:v>1</c:v>
                </c:pt>
                <c:pt idx="2">
                  <c:v>1</c:v>
                </c:pt>
                <c:pt idx="3">
                  <c:v>1</c:v>
                </c:pt>
                <c:pt idx="4">
                  <c:v>1</c:v>
                </c:pt>
                <c:pt idx="5">
                  <c:v>2</c:v>
                </c:pt>
                <c:pt idx="6">
                  <c:v>3</c:v>
                </c:pt>
                <c:pt idx="7">
                  <c:v>3</c:v>
                </c:pt>
                <c:pt idx="8">
                  <c:v>3</c:v>
                </c:pt>
                <c:pt idx="9">
                  <c:v>4</c:v>
                </c:pt>
                <c:pt idx="10">
                  <c:v>8</c:v>
                </c:pt>
                <c:pt idx="11">
                  <c:v>13</c:v>
                </c:pt>
                <c:pt idx="12">
                  <c:v>15</c:v>
                </c:pt>
                <c:pt idx="13">
                  <c:v>16</c:v>
                </c:pt>
                <c:pt idx="14">
                  <c:v>22</c:v>
                </c:pt>
                <c:pt idx="15">
                  <c:v>25</c:v>
                </c:pt>
                <c:pt idx="16">
                  <c:v>29</c:v>
                </c:pt>
                <c:pt idx="17">
                  <c:v>31</c:v>
                </c:pt>
                <c:pt idx="18">
                  <c:v>36</c:v>
                </c:pt>
                <c:pt idx="19">
                  <c:v>56</c:v>
                </c:pt>
                <c:pt idx="20">
                  <c:v>57</c:v>
                </c:pt>
                <c:pt idx="21">
                  <c:v>82</c:v>
                </c:pt>
                <c:pt idx="22">
                  <c:v>91</c:v>
                </c:pt>
                <c:pt idx="23">
                  <c:v>136</c:v>
                </c:pt>
                <c:pt idx="24">
                  <c:v>146</c:v>
                </c:pt>
                <c:pt idx="25">
                  <c:v>562</c:v>
                </c:pt>
              </c:numCache>
            </c:numRef>
          </c:val>
          <c:extLst>
            <c:ext xmlns:c16="http://schemas.microsoft.com/office/drawing/2014/chart" uri="{C3380CC4-5D6E-409C-BE32-E72D297353CC}">
              <c16:uniqueId val="{00000000-D1CD-436E-9EA1-3491F9CFF0E0}"/>
            </c:ext>
          </c:extLst>
        </c:ser>
        <c:ser>
          <c:idx val="2"/>
          <c:order val="1"/>
          <c:tx>
            <c:strRef>
              <c:f>施設だけ!$J$52</c:f>
              <c:strCache>
                <c:ptCount val="1"/>
                <c:pt idx="0">
                  <c:v>R4</c:v>
                </c:pt>
              </c:strCache>
            </c:strRef>
          </c:tx>
          <c:spPr>
            <a:pattFill prst="ltDnDiag">
              <a:fgClr>
                <a:srgbClr val="00B0F0"/>
              </a:fgClr>
              <a:bgClr>
                <a:schemeClr val="bg1"/>
              </a:bgClr>
            </a:pattFill>
            <a:ln>
              <a:solidFill>
                <a:srgbClr val="00B0F0"/>
              </a:solidFill>
            </a:ln>
            <a:effectLst/>
          </c:spPr>
          <c:invertIfNegative val="0"/>
          <c:dLbls>
            <c:delete val="1"/>
          </c:dLbls>
          <c:cat>
            <c:strRef>
              <c:f>施設だけ!$B$59:$B$84</c:f>
              <c:strCache>
                <c:ptCount val="26"/>
                <c:pt idx="0">
                  <c:v>作業療法士</c:v>
                </c:pt>
                <c:pt idx="1">
                  <c:v>言語聴覚士</c:v>
                </c:pt>
                <c:pt idx="2">
                  <c:v>就労定着支援員</c:v>
                </c:pt>
                <c:pt idx="3">
                  <c:v>機能訓練担当職員</c:v>
                </c:pt>
                <c:pt idx="4">
                  <c:v>栄養士</c:v>
                </c:pt>
                <c:pt idx="5">
                  <c:v>訪問支援員</c:v>
                </c:pt>
                <c:pt idx="6">
                  <c:v>理学療法士</c:v>
                </c:pt>
                <c:pt idx="7">
                  <c:v>機能訓練指導員</c:v>
                </c:pt>
                <c:pt idx="8">
                  <c:v>重度訪問介護従業者</c:v>
                </c:pt>
                <c:pt idx="9">
                  <c:v>サービス提供責任者</c:v>
                </c:pt>
                <c:pt idx="10">
                  <c:v>相談支援専門員</c:v>
                </c:pt>
                <c:pt idx="11">
                  <c:v>就労支援員</c:v>
                </c:pt>
                <c:pt idx="12">
                  <c:v>不明</c:v>
                </c:pt>
                <c:pt idx="13">
                  <c:v>保育士</c:v>
                </c:pt>
                <c:pt idx="14">
                  <c:v>指導員</c:v>
                </c:pt>
                <c:pt idx="15">
                  <c:v>居宅介護従業者</c:v>
                </c:pt>
                <c:pt idx="16">
                  <c:v>看護職員</c:v>
                </c:pt>
                <c:pt idx="17">
                  <c:v>児童発達支援管理責任者</c:v>
                </c:pt>
                <c:pt idx="18">
                  <c:v>職業指導員</c:v>
                </c:pt>
                <c:pt idx="19">
                  <c:v>設置者・経営者</c:v>
                </c:pt>
                <c:pt idx="20">
                  <c:v>児童指導員</c:v>
                </c:pt>
                <c:pt idx="21">
                  <c:v>その他従事者</c:v>
                </c:pt>
                <c:pt idx="22">
                  <c:v>サービス管理責任者</c:v>
                </c:pt>
                <c:pt idx="23">
                  <c:v>世話人</c:v>
                </c:pt>
                <c:pt idx="24">
                  <c:v>管理者</c:v>
                </c:pt>
                <c:pt idx="25">
                  <c:v>生活支援員</c:v>
                </c:pt>
              </c:strCache>
            </c:strRef>
          </c:cat>
          <c:val>
            <c:numRef>
              <c:f>施設だけ!$J$59:$J$84</c:f>
              <c:numCache>
                <c:formatCode>General</c:formatCode>
                <c:ptCount val="26"/>
                <c:pt idx="0">
                  <c:v>1</c:v>
                </c:pt>
                <c:pt idx="1">
                  <c:v>1</c:v>
                </c:pt>
                <c:pt idx="4">
                  <c:v>1</c:v>
                </c:pt>
                <c:pt idx="5">
                  <c:v>2</c:v>
                </c:pt>
                <c:pt idx="7">
                  <c:v>1</c:v>
                </c:pt>
                <c:pt idx="8">
                  <c:v>5</c:v>
                </c:pt>
                <c:pt idx="10">
                  <c:v>4</c:v>
                </c:pt>
                <c:pt idx="11">
                  <c:v>14</c:v>
                </c:pt>
                <c:pt idx="12">
                  <c:v>13</c:v>
                </c:pt>
                <c:pt idx="13">
                  <c:v>13</c:v>
                </c:pt>
                <c:pt idx="14">
                  <c:v>18</c:v>
                </c:pt>
                <c:pt idx="15">
                  <c:v>13</c:v>
                </c:pt>
                <c:pt idx="16">
                  <c:v>31</c:v>
                </c:pt>
                <c:pt idx="17">
                  <c:v>24</c:v>
                </c:pt>
                <c:pt idx="18">
                  <c:v>35</c:v>
                </c:pt>
                <c:pt idx="19">
                  <c:v>37</c:v>
                </c:pt>
                <c:pt idx="20">
                  <c:v>42</c:v>
                </c:pt>
                <c:pt idx="21">
                  <c:v>78</c:v>
                </c:pt>
                <c:pt idx="22">
                  <c:v>71</c:v>
                </c:pt>
                <c:pt idx="23">
                  <c:v>109</c:v>
                </c:pt>
                <c:pt idx="24">
                  <c:v>87</c:v>
                </c:pt>
                <c:pt idx="25">
                  <c:v>488</c:v>
                </c:pt>
              </c:numCache>
            </c:numRef>
          </c:val>
          <c:extLst>
            <c:ext xmlns:c16="http://schemas.microsoft.com/office/drawing/2014/chart" uri="{C3380CC4-5D6E-409C-BE32-E72D297353CC}">
              <c16:uniqueId val="{00000001-D1CD-436E-9EA1-3491F9CFF0E0}"/>
            </c:ext>
          </c:extLst>
        </c:ser>
        <c:ser>
          <c:idx val="1"/>
          <c:order val="2"/>
          <c:tx>
            <c:strRef>
              <c:f>施設だけ!$I$52</c:f>
              <c:strCache>
                <c:ptCount val="1"/>
                <c:pt idx="0">
                  <c:v>R3</c:v>
                </c:pt>
              </c:strCache>
            </c:strRef>
          </c:tx>
          <c:spPr>
            <a:solidFill>
              <a:schemeClr val="accent1"/>
            </a:solidFill>
            <a:ln>
              <a:noFill/>
            </a:ln>
            <a:effectLst/>
          </c:spPr>
          <c:invertIfNegative val="0"/>
          <c:dLbls>
            <c:delete val="1"/>
          </c:dLbls>
          <c:cat>
            <c:strRef>
              <c:f>施設だけ!$B$59:$B$84</c:f>
              <c:strCache>
                <c:ptCount val="26"/>
                <c:pt idx="0">
                  <c:v>作業療法士</c:v>
                </c:pt>
                <c:pt idx="1">
                  <c:v>言語聴覚士</c:v>
                </c:pt>
                <c:pt idx="2">
                  <c:v>就労定着支援員</c:v>
                </c:pt>
                <c:pt idx="3">
                  <c:v>機能訓練担当職員</c:v>
                </c:pt>
                <c:pt idx="4">
                  <c:v>栄養士</c:v>
                </c:pt>
                <c:pt idx="5">
                  <c:v>訪問支援員</c:v>
                </c:pt>
                <c:pt idx="6">
                  <c:v>理学療法士</c:v>
                </c:pt>
                <c:pt idx="7">
                  <c:v>機能訓練指導員</c:v>
                </c:pt>
                <c:pt idx="8">
                  <c:v>重度訪問介護従業者</c:v>
                </c:pt>
                <c:pt idx="9">
                  <c:v>サービス提供責任者</c:v>
                </c:pt>
                <c:pt idx="10">
                  <c:v>相談支援専門員</c:v>
                </c:pt>
                <c:pt idx="11">
                  <c:v>就労支援員</c:v>
                </c:pt>
                <c:pt idx="12">
                  <c:v>不明</c:v>
                </c:pt>
                <c:pt idx="13">
                  <c:v>保育士</c:v>
                </c:pt>
                <c:pt idx="14">
                  <c:v>指導員</c:v>
                </c:pt>
                <c:pt idx="15">
                  <c:v>居宅介護従業者</c:v>
                </c:pt>
                <c:pt idx="16">
                  <c:v>看護職員</c:v>
                </c:pt>
                <c:pt idx="17">
                  <c:v>児童発達支援管理責任者</c:v>
                </c:pt>
                <c:pt idx="18">
                  <c:v>職業指導員</c:v>
                </c:pt>
                <c:pt idx="19">
                  <c:v>設置者・経営者</c:v>
                </c:pt>
                <c:pt idx="20">
                  <c:v>児童指導員</c:v>
                </c:pt>
                <c:pt idx="21">
                  <c:v>その他従事者</c:v>
                </c:pt>
                <c:pt idx="22">
                  <c:v>サービス管理責任者</c:v>
                </c:pt>
                <c:pt idx="23">
                  <c:v>世話人</c:v>
                </c:pt>
                <c:pt idx="24">
                  <c:v>管理者</c:v>
                </c:pt>
                <c:pt idx="25">
                  <c:v>生活支援員</c:v>
                </c:pt>
              </c:strCache>
            </c:strRef>
          </c:cat>
          <c:val>
            <c:numRef>
              <c:f>施設だけ!$I$59:$I$84</c:f>
              <c:numCache>
                <c:formatCode>General</c:formatCode>
                <c:ptCount val="26"/>
                <c:pt idx="5">
                  <c:v>4</c:v>
                </c:pt>
                <c:pt idx="8">
                  <c:v>2</c:v>
                </c:pt>
                <c:pt idx="9">
                  <c:v>5</c:v>
                </c:pt>
                <c:pt idx="10">
                  <c:v>5</c:v>
                </c:pt>
                <c:pt idx="11">
                  <c:v>15</c:v>
                </c:pt>
                <c:pt idx="12">
                  <c:v>12</c:v>
                </c:pt>
                <c:pt idx="13">
                  <c:v>3</c:v>
                </c:pt>
                <c:pt idx="14">
                  <c:v>28</c:v>
                </c:pt>
                <c:pt idx="15">
                  <c:v>9</c:v>
                </c:pt>
                <c:pt idx="16">
                  <c:v>19</c:v>
                </c:pt>
                <c:pt idx="17">
                  <c:v>11</c:v>
                </c:pt>
                <c:pt idx="18">
                  <c:v>23</c:v>
                </c:pt>
                <c:pt idx="19">
                  <c:v>31</c:v>
                </c:pt>
                <c:pt idx="20">
                  <c:v>40</c:v>
                </c:pt>
                <c:pt idx="21">
                  <c:v>66</c:v>
                </c:pt>
                <c:pt idx="22">
                  <c:v>52</c:v>
                </c:pt>
                <c:pt idx="23">
                  <c:v>81</c:v>
                </c:pt>
                <c:pt idx="24">
                  <c:v>72</c:v>
                </c:pt>
                <c:pt idx="25">
                  <c:v>287</c:v>
                </c:pt>
              </c:numCache>
            </c:numRef>
          </c:val>
          <c:extLst>
            <c:ext xmlns:c16="http://schemas.microsoft.com/office/drawing/2014/chart" uri="{C3380CC4-5D6E-409C-BE32-E72D297353CC}">
              <c16:uniqueId val="{00000002-D1CD-436E-9EA1-3491F9CFF0E0}"/>
            </c:ext>
          </c:extLst>
        </c:ser>
        <c:dLbls>
          <c:dLblPos val="outEnd"/>
          <c:showLegendKey val="0"/>
          <c:showVal val="1"/>
          <c:showCatName val="0"/>
          <c:showSerName val="0"/>
          <c:showPercent val="0"/>
          <c:showBubbleSize val="0"/>
        </c:dLbls>
        <c:gapWidth val="150"/>
        <c:axId val="102982400"/>
        <c:axId val="102983936"/>
      </c:barChart>
      <c:catAx>
        <c:axId val="10298240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a:pPr>
            <a:endParaRPr lang="ja-JP"/>
          </a:p>
        </c:txPr>
        <c:crossAx val="102983936"/>
        <c:crosses val="autoZero"/>
        <c:auto val="1"/>
        <c:lblAlgn val="ctr"/>
        <c:lblOffset val="100"/>
        <c:noMultiLvlLbl val="0"/>
      </c:catAx>
      <c:valAx>
        <c:axId val="102983936"/>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a:pPr>
            <a:endParaRPr lang="ja-JP"/>
          </a:p>
        </c:txPr>
        <c:crossAx val="102982400"/>
        <c:crosses val="autoZero"/>
        <c:crossBetween val="between"/>
      </c:valAx>
      <c:spPr>
        <a:solidFill>
          <a:schemeClr val="bg1"/>
        </a:solidFill>
        <a:ln>
          <a:noFill/>
        </a:ln>
        <a:effectLst/>
      </c:spPr>
    </c:plotArea>
    <c:legend>
      <c:legendPos val="r"/>
      <c:layout>
        <c:manualLayout>
          <c:xMode val="edge"/>
          <c:yMode val="edge"/>
          <c:x val="0.86690042296262526"/>
          <c:y val="0.34265074653092858"/>
          <c:w val="7.5277034507571783E-2"/>
          <c:h val="0.27175209354178009"/>
        </c:manualLayout>
      </c:layout>
      <c:overlay val="0"/>
      <c:spPr>
        <a:noFill/>
        <a:ln>
          <a:solidFill>
            <a:sysClr val="windowText" lastClr="000000"/>
          </a:solidFill>
        </a:ln>
        <a:effectLst/>
      </c:spPr>
      <c:txPr>
        <a:bodyPr rot="0" vert="horz"/>
        <a:lstStyle/>
        <a:p>
          <a:pPr>
            <a:defRPr/>
          </a:pPr>
          <a:endParaRPr lang="ja-JP"/>
        </a:p>
      </c:txPr>
    </c:legend>
    <c:plotVisOnly val="1"/>
    <c:dispBlanksAs val="gap"/>
    <c:showDLblsOverMax val="0"/>
  </c:chart>
  <c:spPr>
    <a:solidFill>
      <a:schemeClr val="bg1"/>
    </a:solidFill>
    <a:ln w="9525" cap="flat" cmpd="sng" algn="ctr">
      <a:solidFill>
        <a:schemeClr val="tx1"/>
      </a:solidFill>
      <a:prstDash val="solid"/>
      <a:round/>
    </a:ln>
    <a:effectLst/>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府</a:t>
            </a:r>
          </a:p>
        </c:rich>
      </c:tx>
      <c:layout>
        <c:manualLayout>
          <c:xMode val="edge"/>
          <c:yMode val="edge"/>
          <c:x val="2.9940119760479035E-2"/>
          <c:y val="1.6453377347197356E-2"/>
        </c:manualLayout>
      </c:layout>
      <c:overlay val="0"/>
      <c:spPr>
        <a:ln>
          <a:solidFill>
            <a:sysClr val="windowText" lastClr="000000"/>
          </a:solidFill>
        </a:ln>
      </c:spPr>
    </c:title>
    <c:autoTitleDeleted val="0"/>
    <c:plotArea>
      <c:layout>
        <c:manualLayout>
          <c:layoutTarget val="inner"/>
          <c:xMode val="edge"/>
          <c:yMode val="edge"/>
          <c:x val="0.35303274283816893"/>
          <c:y val="4.9188256866154148E-2"/>
          <c:w val="0.58228186162749507"/>
          <c:h val="0.88057529693224856"/>
        </c:manualLayout>
      </c:layout>
      <c:barChart>
        <c:barDir val="bar"/>
        <c:grouping val="clustered"/>
        <c:varyColors val="0"/>
        <c:ser>
          <c:idx val="0"/>
          <c:order val="0"/>
          <c:tx>
            <c:strRef>
              <c:f>施設だけ!$K$27</c:f>
              <c:strCache>
                <c:ptCount val="1"/>
                <c:pt idx="0">
                  <c:v>R5</c:v>
                </c:pt>
              </c:strCache>
            </c:strRef>
          </c:tx>
          <c:spPr>
            <a:solidFill>
              <a:srgbClr val="FF0000"/>
            </a:solidFill>
          </c:spPr>
          <c:invertIfNegative val="0"/>
          <c:dLbls>
            <c:delete val="1"/>
          </c:dLbls>
          <c:cat>
            <c:strRef>
              <c:f>施設だけ!$B$34:$B$47</c:f>
              <c:strCache>
                <c:ptCount val="14"/>
                <c:pt idx="0">
                  <c:v>看護職員</c:v>
                </c:pt>
                <c:pt idx="1">
                  <c:v>理学療法士</c:v>
                </c:pt>
                <c:pt idx="2">
                  <c:v>相談支援専門員</c:v>
                </c:pt>
                <c:pt idx="3">
                  <c:v>重度訪問介護従業者</c:v>
                </c:pt>
                <c:pt idx="4">
                  <c:v>設置者・経営者</c:v>
                </c:pt>
                <c:pt idx="5">
                  <c:v>保育士</c:v>
                </c:pt>
                <c:pt idx="6">
                  <c:v>児童発達支援管理責任者</c:v>
                </c:pt>
                <c:pt idx="7">
                  <c:v>サービス管理責任者</c:v>
                </c:pt>
                <c:pt idx="8">
                  <c:v>職業指導員</c:v>
                </c:pt>
                <c:pt idx="9">
                  <c:v>その他従事者</c:v>
                </c:pt>
                <c:pt idx="10">
                  <c:v>児童指導員</c:v>
                </c:pt>
                <c:pt idx="11">
                  <c:v>世話人</c:v>
                </c:pt>
                <c:pt idx="12">
                  <c:v>管理者</c:v>
                </c:pt>
                <c:pt idx="13">
                  <c:v>生活支援員</c:v>
                </c:pt>
              </c:strCache>
            </c:strRef>
          </c:cat>
          <c:val>
            <c:numRef>
              <c:f>施設だけ!$K$34:$K$47</c:f>
              <c:numCache>
                <c:formatCode>General</c:formatCode>
                <c:ptCount val="14"/>
                <c:pt idx="0">
                  <c:v>1</c:v>
                </c:pt>
                <c:pt idx="1">
                  <c:v>1</c:v>
                </c:pt>
                <c:pt idx="2">
                  <c:v>1</c:v>
                </c:pt>
                <c:pt idx="3">
                  <c:v>1</c:v>
                </c:pt>
                <c:pt idx="4">
                  <c:v>2</c:v>
                </c:pt>
                <c:pt idx="5">
                  <c:v>2</c:v>
                </c:pt>
                <c:pt idx="6">
                  <c:v>2</c:v>
                </c:pt>
                <c:pt idx="7">
                  <c:v>3</c:v>
                </c:pt>
                <c:pt idx="8">
                  <c:v>4</c:v>
                </c:pt>
                <c:pt idx="9">
                  <c:v>9</c:v>
                </c:pt>
                <c:pt idx="10">
                  <c:v>12</c:v>
                </c:pt>
                <c:pt idx="11">
                  <c:v>16</c:v>
                </c:pt>
                <c:pt idx="12">
                  <c:v>19</c:v>
                </c:pt>
                <c:pt idx="13">
                  <c:v>66</c:v>
                </c:pt>
              </c:numCache>
            </c:numRef>
          </c:val>
          <c:extLst>
            <c:ext xmlns:c16="http://schemas.microsoft.com/office/drawing/2014/chart" uri="{C3380CC4-5D6E-409C-BE32-E72D297353CC}">
              <c16:uniqueId val="{00000000-0F08-43A7-B7DA-26077F97E70A}"/>
            </c:ext>
          </c:extLst>
        </c:ser>
        <c:ser>
          <c:idx val="2"/>
          <c:order val="1"/>
          <c:tx>
            <c:strRef>
              <c:f>施設だけ!$J$27</c:f>
              <c:strCache>
                <c:ptCount val="1"/>
                <c:pt idx="0">
                  <c:v>R4</c:v>
                </c:pt>
              </c:strCache>
            </c:strRef>
          </c:tx>
          <c:spPr>
            <a:pattFill prst="ltDnDiag">
              <a:fgClr>
                <a:srgbClr val="00B0F0"/>
              </a:fgClr>
              <a:bgClr>
                <a:schemeClr val="bg1"/>
              </a:bgClr>
            </a:pattFill>
            <a:ln>
              <a:solidFill>
                <a:srgbClr val="00B0F0"/>
              </a:solidFill>
            </a:ln>
          </c:spPr>
          <c:invertIfNegative val="0"/>
          <c:dLbls>
            <c:delete val="1"/>
          </c:dLbls>
          <c:cat>
            <c:strRef>
              <c:f>施設だけ!$B$34:$B$47</c:f>
              <c:strCache>
                <c:ptCount val="14"/>
                <c:pt idx="0">
                  <c:v>看護職員</c:v>
                </c:pt>
                <c:pt idx="1">
                  <c:v>理学療法士</c:v>
                </c:pt>
                <c:pt idx="2">
                  <c:v>相談支援専門員</c:v>
                </c:pt>
                <c:pt idx="3">
                  <c:v>重度訪問介護従業者</c:v>
                </c:pt>
                <c:pt idx="4">
                  <c:v>設置者・経営者</c:v>
                </c:pt>
                <c:pt idx="5">
                  <c:v>保育士</c:v>
                </c:pt>
                <c:pt idx="6">
                  <c:v>児童発達支援管理責任者</c:v>
                </c:pt>
                <c:pt idx="7">
                  <c:v>サービス管理責任者</c:v>
                </c:pt>
                <c:pt idx="8">
                  <c:v>職業指導員</c:v>
                </c:pt>
                <c:pt idx="9">
                  <c:v>その他従事者</c:v>
                </c:pt>
                <c:pt idx="10">
                  <c:v>児童指導員</c:v>
                </c:pt>
                <c:pt idx="11">
                  <c:v>世話人</c:v>
                </c:pt>
                <c:pt idx="12">
                  <c:v>管理者</c:v>
                </c:pt>
                <c:pt idx="13">
                  <c:v>生活支援員</c:v>
                </c:pt>
              </c:strCache>
            </c:strRef>
          </c:cat>
          <c:val>
            <c:numRef>
              <c:f>施設だけ!$J$34:$J$47</c:f>
              <c:numCache>
                <c:formatCode>General</c:formatCode>
                <c:ptCount val="14"/>
                <c:pt idx="0">
                  <c:v>2</c:v>
                </c:pt>
                <c:pt idx="1">
                  <c:v>1</c:v>
                </c:pt>
                <c:pt idx="2">
                  <c:v>1</c:v>
                </c:pt>
                <c:pt idx="3">
                  <c:v>1</c:v>
                </c:pt>
                <c:pt idx="4">
                  <c:v>7</c:v>
                </c:pt>
                <c:pt idx="5">
                  <c:v>0</c:v>
                </c:pt>
                <c:pt idx="6">
                  <c:v>1</c:v>
                </c:pt>
                <c:pt idx="7">
                  <c:v>3</c:v>
                </c:pt>
                <c:pt idx="8">
                  <c:v>2</c:v>
                </c:pt>
                <c:pt idx="9">
                  <c:v>3</c:v>
                </c:pt>
                <c:pt idx="10">
                  <c:v>10</c:v>
                </c:pt>
                <c:pt idx="11">
                  <c:v>10</c:v>
                </c:pt>
                <c:pt idx="12">
                  <c:v>5</c:v>
                </c:pt>
                <c:pt idx="13">
                  <c:v>30</c:v>
                </c:pt>
              </c:numCache>
            </c:numRef>
          </c:val>
          <c:extLst>
            <c:ext xmlns:c16="http://schemas.microsoft.com/office/drawing/2014/chart" uri="{C3380CC4-5D6E-409C-BE32-E72D297353CC}">
              <c16:uniqueId val="{00000001-0F08-43A7-B7DA-26077F97E70A}"/>
            </c:ext>
          </c:extLst>
        </c:ser>
        <c:ser>
          <c:idx val="1"/>
          <c:order val="2"/>
          <c:tx>
            <c:strRef>
              <c:f>施設だけ!$I$27</c:f>
              <c:strCache>
                <c:ptCount val="1"/>
                <c:pt idx="0">
                  <c:v>R3</c:v>
                </c:pt>
              </c:strCache>
            </c:strRef>
          </c:tx>
          <c:spPr>
            <a:solidFill>
              <a:srgbClr val="0070C0"/>
            </a:solidFill>
          </c:spPr>
          <c:invertIfNegative val="0"/>
          <c:dLbls>
            <c:delete val="1"/>
          </c:dLbls>
          <c:cat>
            <c:strRef>
              <c:f>施設だけ!$B$34:$B$47</c:f>
              <c:strCache>
                <c:ptCount val="14"/>
                <c:pt idx="0">
                  <c:v>看護職員</c:v>
                </c:pt>
                <c:pt idx="1">
                  <c:v>理学療法士</c:v>
                </c:pt>
                <c:pt idx="2">
                  <c:v>相談支援専門員</c:v>
                </c:pt>
                <c:pt idx="3">
                  <c:v>重度訪問介護従業者</c:v>
                </c:pt>
                <c:pt idx="4">
                  <c:v>設置者・経営者</c:v>
                </c:pt>
                <c:pt idx="5">
                  <c:v>保育士</c:v>
                </c:pt>
                <c:pt idx="6">
                  <c:v>児童発達支援管理責任者</c:v>
                </c:pt>
                <c:pt idx="7">
                  <c:v>サービス管理責任者</c:v>
                </c:pt>
                <c:pt idx="8">
                  <c:v>職業指導員</c:v>
                </c:pt>
                <c:pt idx="9">
                  <c:v>その他従事者</c:v>
                </c:pt>
                <c:pt idx="10">
                  <c:v>児童指導員</c:v>
                </c:pt>
                <c:pt idx="11">
                  <c:v>世話人</c:v>
                </c:pt>
                <c:pt idx="12">
                  <c:v>管理者</c:v>
                </c:pt>
                <c:pt idx="13">
                  <c:v>生活支援員</c:v>
                </c:pt>
              </c:strCache>
            </c:strRef>
          </c:cat>
          <c:val>
            <c:numRef>
              <c:f>施設だけ!$I$34:$I$47</c:f>
              <c:numCache>
                <c:formatCode>General</c:formatCode>
                <c:ptCount val="14"/>
                <c:pt idx="0">
                  <c:v>0</c:v>
                </c:pt>
                <c:pt idx="2">
                  <c:v>0</c:v>
                </c:pt>
                <c:pt idx="3">
                  <c:v>0</c:v>
                </c:pt>
                <c:pt idx="4">
                  <c:v>5</c:v>
                </c:pt>
                <c:pt idx="5">
                  <c:v>1</c:v>
                </c:pt>
                <c:pt idx="6">
                  <c:v>3</c:v>
                </c:pt>
                <c:pt idx="7">
                  <c:v>5</c:v>
                </c:pt>
                <c:pt idx="8">
                  <c:v>2</c:v>
                </c:pt>
                <c:pt idx="9">
                  <c:v>2</c:v>
                </c:pt>
                <c:pt idx="10">
                  <c:v>8</c:v>
                </c:pt>
                <c:pt idx="11">
                  <c:v>16</c:v>
                </c:pt>
                <c:pt idx="12">
                  <c:v>7</c:v>
                </c:pt>
                <c:pt idx="13">
                  <c:v>21</c:v>
                </c:pt>
              </c:numCache>
            </c:numRef>
          </c:val>
          <c:extLst>
            <c:ext xmlns:c16="http://schemas.microsoft.com/office/drawing/2014/chart" uri="{C3380CC4-5D6E-409C-BE32-E72D297353CC}">
              <c16:uniqueId val="{00000002-0F08-43A7-B7DA-26077F97E70A}"/>
            </c:ext>
          </c:extLst>
        </c:ser>
        <c:dLbls>
          <c:dLblPos val="outEnd"/>
          <c:showLegendKey val="0"/>
          <c:showVal val="1"/>
          <c:showCatName val="0"/>
          <c:showSerName val="0"/>
          <c:showPercent val="0"/>
          <c:showBubbleSize val="0"/>
        </c:dLbls>
        <c:gapWidth val="150"/>
        <c:axId val="68021248"/>
        <c:axId val="68039424"/>
      </c:barChart>
      <c:catAx>
        <c:axId val="68021248"/>
        <c:scaling>
          <c:orientation val="minMax"/>
        </c:scaling>
        <c:delete val="0"/>
        <c:axPos val="l"/>
        <c:numFmt formatCode="General" sourceLinked="0"/>
        <c:majorTickMark val="out"/>
        <c:minorTickMark val="none"/>
        <c:tickLblPos val="nextTo"/>
        <c:crossAx val="68039424"/>
        <c:crosses val="autoZero"/>
        <c:auto val="1"/>
        <c:lblAlgn val="ctr"/>
        <c:lblOffset val="100"/>
        <c:noMultiLvlLbl val="0"/>
      </c:catAx>
      <c:valAx>
        <c:axId val="68039424"/>
        <c:scaling>
          <c:orientation val="minMax"/>
        </c:scaling>
        <c:delete val="0"/>
        <c:axPos val="b"/>
        <c:majorGridlines/>
        <c:numFmt formatCode="General" sourceLinked="1"/>
        <c:majorTickMark val="out"/>
        <c:minorTickMark val="none"/>
        <c:tickLblPos val="nextTo"/>
        <c:crossAx val="68021248"/>
        <c:crosses val="autoZero"/>
        <c:crossBetween val="between"/>
      </c:valAx>
    </c:plotArea>
    <c:legend>
      <c:legendPos val="r"/>
      <c:layout>
        <c:manualLayout>
          <c:xMode val="edge"/>
          <c:yMode val="edge"/>
          <c:x val="0.79871409014431871"/>
          <c:y val="0.32921919285292045"/>
          <c:w val="0.1154691054191791"/>
          <c:h val="0.26863038923793586"/>
        </c:manualLayout>
      </c:layout>
      <c:overlay val="0"/>
      <c:spPr>
        <a:solidFill>
          <a:schemeClr val="bg1"/>
        </a:solidFill>
        <a:ln>
          <a:solidFill>
            <a:schemeClr val="tx2"/>
          </a:solidFill>
        </a:ln>
      </c:spPr>
    </c:legend>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r>
              <a:rPr lang="ja-JP" sz="1800" dirty="0">
                <a:solidFill>
                  <a:schemeClr val="tx1"/>
                </a:solidFill>
              </a:rPr>
              <a:t>養護者</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0.14171314508716326"/>
          <c:y val="0.1056725204169558"/>
          <c:w val="0.93298486559357841"/>
          <c:h val="0.78744085165486333"/>
        </c:manualLayout>
      </c:layout>
      <c:lineChart>
        <c:grouping val="standard"/>
        <c:varyColors val="0"/>
        <c:ser>
          <c:idx val="0"/>
          <c:order val="0"/>
          <c:tx>
            <c:strRef>
              <c:f>追加資料!$AA$3</c:f>
              <c:strCache>
                <c:ptCount val="1"/>
                <c:pt idx="0">
                  <c:v>通報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8918318761462325E-2"/>
                  <c:y val="-9.766675775745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BC-4A30-B519-C721A0C8CA3C}"/>
                </c:ext>
              </c:extLst>
            </c:dLbl>
            <c:dLbl>
              <c:idx val="1"/>
              <c:layout>
                <c:manualLayout>
                  <c:x val="-0.10205309511394306"/>
                  <c:y val="-4.88334675459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BC-4A30-B519-C721A0C8CA3C}"/>
                </c:ext>
              </c:extLst>
            </c:dLbl>
            <c:dLbl>
              <c:idx val="2"/>
              <c:layout>
                <c:manualLayout>
                  <c:x val="-0.10783678920206324"/>
                  <c:y val="-6.5862005797771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BC-4A30-B519-C721A0C8CA3C}"/>
                </c:ext>
              </c:extLst>
            </c:dLbl>
            <c:dLbl>
              <c:idx val="3"/>
              <c:layout>
                <c:manualLayout>
                  <c:x val="-0.10205309511394306"/>
                  <c:y val="-6.3554884916164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BC-4A30-B519-C721A0C8CA3C}"/>
                </c:ext>
              </c:extLst>
            </c:dLbl>
            <c:dLbl>
              <c:idx val="4"/>
              <c:layout>
                <c:manualLayout>
                  <c:x val="-9.1760485831651667E-2"/>
                  <c:y val="-7.8331275958434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BC-4A30-B519-C721A0C8CA3C}"/>
                </c:ext>
              </c:extLst>
            </c:dLbl>
            <c:dLbl>
              <c:idx val="5"/>
              <c:layout>
                <c:manualLayout>
                  <c:x val="-0.12254427261257886"/>
                  <c:y val="-9.4096306425375989E-2"/>
                </c:manualLayout>
              </c:layout>
              <c:tx>
                <c:rich>
                  <a:bodyPr/>
                  <a:lstStyle/>
                  <a:p>
                    <a:r>
                      <a:rPr lang="en-US" altLang="ja-JP"/>
                      <a:t>1,009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BC-4A30-B519-C721A0C8CA3C}"/>
                </c:ext>
              </c:extLst>
            </c:dLbl>
            <c:dLbl>
              <c:idx val="6"/>
              <c:layout>
                <c:manualLayout>
                  <c:x val="-8.5904623567707575E-2"/>
                  <c:y val="-4.8434701183445783E-2"/>
                </c:manualLayout>
              </c:layout>
              <c:tx>
                <c:rich>
                  <a:bodyPr/>
                  <a:lstStyle/>
                  <a:p>
                    <a:r>
                      <a:rPr lang="en-US" altLang="ja-JP"/>
                      <a:t>1,209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EBC-4A30-B519-C721A0C8CA3C}"/>
                </c:ext>
              </c:extLst>
            </c:dLbl>
            <c:dLbl>
              <c:idx val="7"/>
              <c:layout>
                <c:manualLayout>
                  <c:x val="-6.4300107808355406E-2"/>
                  <c:y val="-8.7901244313752583E-2"/>
                </c:manualLayout>
              </c:layout>
              <c:tx>
                <c:rich>
                  <a:bodyPr/>
                  <a:lstStyle/>
                  <a:p>
                    <a:r>
                      <a:rPr lang="en-US" altLang="ja-JP"/>
                      <a:t>1,241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EBC-4A30-B519-C721A0C8CA3C}"/>
                </c:ext>
              </c:extLst>
            </c:dLbl>
            <c:dLbl>
              <c:idx val="8"/>
              <c:layout>
                <c:manualLayout>
                  <c:x val="-6.6666666666666666E-2"/>
                  <c:y val="-6.8114081969666188E-2"/>
                </c:manualLayout>
              </c:layout>
              <c:tx>
                <c:rich>
                  <a:bodyPr/>
                  <a:lstStyle/>
                  <a:p>
                    <a:r>
                      <a:rPr lang="en-US" altLang="ja-JP"/>
                      <a:t>1,404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EBC-4A30-B519-C721A0C8CA3C}"/>
                </c:ext>
              </c:extLst>
            </c:dLbl>
            <c:dLbl>
              <c:idx val="9"/>
              <c:layout>
                <c:manualLayout>
                  <c:x val="-8.8064907885259114E-2"/>
                  <c:y val="4.4998610584772641E-2"/>
                </c:manualLayout>
              </c:layout>
              <c:tx>
                <c:rich>
                  <a:bodyPr/>
                  <a:lstStyle/>
                  <a:p>
                    <a:r>
                      <a:rPr lang="en-US" altLang="ja-JP"/>
                      <a:t>1,454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EBC-4A30-B519-C721A0C8CA3C}"/>
                </c:ext>
              </c:extLst>
            </c:dLbl>
            <c:dLbl>
              <c:idx val="10"/>
              <c:layout>
                <c:manualLayout>
                  <c:x val="-9.3675348734201927E-2"/>
                  <c:y val="-6.2342390890447956E-2"/>
                </c:manualLayout>
              </c:layout>
              <c:tx>
                <c:rich>
                  <a:bodyPr/>
                  <a:lstStyle/>
                  <a:p>
                    <a:r>
                      <a:rPr lang="en-US" altLang="ja-JP"/>
                      <a:t>1,558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EBC-4A30-B519-C721A0C8CA3C}"/>
                </c:ext>
              </c:extLst>
            </c:dLbl>
            <c:dLbl>
              <c:idx val="11"/>
              <c:layout>
                <c:manualLayout>
                  <c:x val="-8.5365356282499361E-2"/>
                  <c:y val="-1.1083933625143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BC-4A30-B519-C721A0C8CA3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追加資料!$AB$2:$AN$2</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追加資料!$AB$3:$AM$3</c:f>
              <c:numCache>
                <c:formatCode>General</c:formatCode>
                <c:ptCount val="12"/>
                <c:pt idx="0">
                  <c:v>429</c:v>
                </c:pt>
                <c:pt idx="1">
                  <c:v>722</c:v>
                </c:pt>
                <c:pt idx="2">
                  <c:v>770</c:v>
                </c:pt>
                <c:pt idx="3">
                  <c:v>865</c:v>
                </c:pt>
                <c:pt idx="4">
                  <c:v>908</c:v>
                </c:pt>
                <c:pt idx="5" formatCode="#,##0">
                  <c:v>1009</c:v>
                </c:pt>
                <c:pt idx="6" formatCode="#,##0">
                  <c:v>1209</c:v>
                </c:pt>
                <c:pt idx="7" formatCode="#,##0">
                  <c:v>1241</c:v>
                </c:pt>
                <c:pt idx="8" formatCode="#,##0">
                  <c:v>1404</c:v>
                </c:pt>
                <c:pt idx="9" formatCode="#,##0">
                  <c:v>1454</c:v>
                </c:pt>
                <c:pt idx="10" formatCode="#,##0">
                  <c:v>1558</c:v>
                </c:pt>
                <c:pt idx="11" formatCode="#,##0">
                  <c:v>1841</c:v>
                </c:pt>
              </c:numCache>
            </c:numRef>
          </c:val>
          <c:smooth val="0"/>
          <c:extLst>
            <c:ext xmlns:c16="http://schemas.microsoft.com/office/drawing/2014/chart" uri="{C3380CC4-5D6E-409C-BE32-E72D297353CC}">
              <c16:uniqueId val="{0000000C-AEBC-4A30-B519-C721A0C8CA3C}"/>
            </c:ext>
          </c:extLst>
        </c:ser>
        <c:ser>
          <c:idx val="1"/>
          <c:order val="1"/>
          <c:tx>
            <c:strRef>
              <c:f>追加資料!$AA$4</c:f>
              <c:strCache>
                <c:ptCount val="1"/>
                <c:pt idx="0">
                  <c:v>判断</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2970848280750673E-2"/>
                  <c:y val="-4.8833467545938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EBC-4A30-B519-C721A0C8CA3C}"/>
                </c:ext>
              </c:extLst>
            </c:dLbl>
            <c:dLbl>
              <c:idx val="1"/>
              <c:layout>
                <c:manualLayout>
                  <c:x val="-5.8427141262826575E-2"/>
                  <c:y val="5.8116747409986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EBC-4A30-B519-C721A0C8CA3C}"/>
                </c:ext>
              </c:extLst>
            </c:dLbl>
            <c:dLbl>
              <c:idx val="2"/>
              <c:layout>
                <c:manualLayout>
                  <c:x val="-5.993011299421698E-2"/>
                  <c:y val="8.2670649361427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EBC-4A30-B519-C721A0C8CA3C}"/>
                </c:ext>
              </c:extLst>
            </c:dLbl>
            <c:dLbl>
              <c:idx val="3"/>
              <c:layout>
                <c:manualLayout>
                  <c:x val="-4.7891171229231332E-2"/>
                  <c:y val="4.6184091222247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EBC-4A30-B519-C721A0C8CA3C}"/>
                </c:ext>
              </c:extLst>
            </c:dLbl>
            <c:dLbl>
              <c:idx val="4"/>
              <c:layout>
                <c:manualLayout>
                  <c:x val="-9.4175891848055249E-2"/>
                  <c:y val="-5.7897030056234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EBC-4A30-B519-C721A0C8CA3C}"/>
                </c:ext>
              </c:extLst>
            </c:dLbl>
            <c:dLbl>
              <c:idx val="5"/>
              <c:layout>
                <c:manualLayout>
                  <c:x val="-5.993011299421698E-2"/>
                  <c:y val="-5.1085614755501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EBC-4A30-B519-C721A0C8CA3C}"/>
                </c:ext>
              </c:extLst>
            </c:dLbl>
            <c:dLbl>
              <c:idx val="6"/>
              <c:layout>
                <c:manualLayout>
                  <c:x val="-4.8362724817976682E-2"/>
                  <c:y val="-3.8726291938926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EBC-4A30-B519-C721A0C8CA3C}"/>
                </c:ext>
              </c:extLst>
            </c:dLbl>
            <c:dLbl>
              <c:idx val="7"/>
              <c:layout>
                <c:manualLayout>
                  <c:x val="-5.1368668280757569E-2"/>
                  <c:y val="-6.5752058453682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EBC-4A30-B519-C721A0C8CA3C}"/>
                </c:ext>
              </c:extLst>
            </c:dLbl>
            <c:dLbl>
              <c:idx val="8"/>
              <c:layout>
                <c:manualLayout>
                  <c:x val="-4.6059224299402485E-2"/>
                  <c:y val="-3.218318362465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EBC-4A30-B519-C721A0C8CA3C}"/>
                </c:ext>
              </c:extLst>
            </c:dLbl>
            <c:dLbl>
              <c:idx val="9"/>
              <c:layout>
                <c:manualLayout>
                  <c:x val="-8.9895169491325463E-2"/>
                  <c:y val="3.9574482498244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EBC-4A30-B519-C721A0C8CA3C}"/>
                </c:ext>
              </c:extLst>
            </c:dLbl>
            <c:dLbl>
              <c:idx val="10"/>
              <c:layout>
                <c:manualLayout>
                  <c:x val="-6.9228044191885565E-2"/>
                  <c:y val="-3.4909523089208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EBC-4A30-B519-C721A0C8CA3C}"/>
                </c:ext>
              </c:extLst>
            </c:dLbl>
            <c:dLbl>
              <c:idx val="11"/>
              <c:layout>
                <c:manualLayout>
                  <c:x val="-2.533890789306981E-2"/>
                  <c:y val="5.4265414934374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EBC-4A30-B519-C721A0C8CA3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追加資料!$AB$2:$AN$2</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追加資料!$AB$4:$AM$4</c:f>
              <c:numCache>
                <c:formatCode>General</c:formatCode>
                <c:ptCount val="12"/>
                <c:pt idx="0">
                  <c:v>199</c:v>
                </c:pt>
                <c:pt idx="1">
                  <c:v>297</c:v>
                </c:pt>
                <c:pt idx="2">
                  <c:v>272</c:v>
                </c:pt>
                <c:pt idx="3">
                  <c:v>257</c:v>
                </c:pt>
                <c:pt idx="4">
                  <c:v>201</c:v>
                </c:pt>
                <c:pt idx="5">
                  <c:v>188</c:v>
                </c:pt>
                <c:pt idx="6">
                  <c:v>166</c:v>
                </c:pt>
                <c:pt idx="7">
                  <c:v>188</c:v>
                </c:pt>
                <c:pt idx="8">
                  <c:v>194</c:v>
                </c:pt>
                <c:pt idx="9">
                  <c:v>176</c:v>
                </c:pt>
                <c:pt idx="10">
                  <c:v>189</c:v>
                </c:pt>
                <c:pt idx="11">
                  <c:v>236</c:v>
                </c:pt>
              </c:numCache>
            </c:numRef>
          </c:val>
          <c:smooth val="0"/>
          <c:extLst>
            <c:ext xmlns:c16="http://schemas.microsoft.com/office/drawing/2014/chart" uri="{C3380CC4-5D6E-409C-BE32-E72D297353CC}">
              <c16:uniqueId val="{00000019-AEBC-4A30-B519-C721A0C8CA3C}"/>
            </c:ext>
          </c:extLst>
        </c:ser>
        <c:ser>
          <c:idx val="2"/>
          <c:order val="2"/>
          <c:tx>
            <c:strRef>
              <c:f>追加資料!$AA$5</c:f>
              <c:strCache>
                <c:ptCount val="1"/>
                <c:pt idx="0">
                  <c:v>警察</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9.5204107875551655E-2"/>
                  <c:y val="3.6916948790960483E-2"/>
                </c:manualLayout>
              </c:layout>
              <c:showLegendKey val="0"/>
              <c:showVal val="1"/>
              <c:showCatName val="0"/>
              <c:showSerName val="0"/>
              <c:showPercent val="0"/>
              <c:showBubbleSize val="0"/>
              <c:extLst>
                <c:ext xmlns:c15="http://schemas.microsoft.com/office/drawing/2012/chart" uri="{CE6537A1-D6FC-4f65-9D91-7224C49458BB}">
                  <c15:layout>
                    <c:manualLayout>
                      <c:w val="0.12519494982622625"/>
                      <c:h val="7.1003285474909569E-2"/>
                    </c:manualLayout>
                  </c15:layout>
                </c:ext>
                <c:ext xmlns:c16="http://schemas.microsoft.com/office/drawing/2014/chart" uri="{C3380CC4-5D6E-409C-BE32-E72D297353CC}">
                  <c16:uniqueId val="{0000001A-AEBC-4A30-B519-C721A0C8CA3C}"/>
                </c:ext>
              </c:extLst>
            </c:dLbl>
            <c:dLbl>
              <c:idx val="1"/>
              <c:layout>
                <c:manualLayout>
                  <c:x val="-6.8893675957407155E-2"/>
                  <c:y val="-5.409657597370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EBC-4A30-B519-C721A0C8CA3C}"/>
                </c:ext>
              </c:extLst>
            </c:dLbl>
            <c:dLbl>
              <c:idx val="2"/>
              <c:layout>
                <c:manualLayout>
                  <c:x val="-7.4619394908097617E-2"/>
                  <c:y val="-5.2291843520811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EBC-4A30-B519-C721A0C8CA3C}"/>
                </c:ext>
              </c:extLst>
            </c:dLbl>
            <c:dLbl>
              <c:idx val="3"/>
              <c:layout>
                <c:manualLayout>
                  <c:x val="-8.0935651305165279E-2"/>
                  <c:y val="-8.6316467824530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EBC-4A30-B519-C721A0C8CA3C}"/>
                </c:ext>
              </c:extLst>
            </c:dLbl>
            <c:dLbl>
              <c:idx val="4"/>
              <c:layout>
                <c:manualLayout>
                  <c:x val="-6.1795429334543246E-2"/>
                  <c:y val="-6.9267713448138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EBC-4A30-B519-C721A0C8CA3C}"/>
                </c:ext>
              </c:extLst>
            </c:dLbl>
            <c:dLbl>
              <c:idx val="5"/>
              <c:layout>
                <c:manualLayout>
                  <c:x val="-8.697854818795675E-2"/>
                  <c:y val="-8.1305528950465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EBC-4A30-B519-C721A0C8CA3C}"/>
                </c:ext>
              </c:extLst>
            </c:dLbl>
            <c:dLbl>
              <c:idx val="6"/>
              <c:layout>
                <c:manualLayout>
                  <c:x val="-8.0193097655411286E-2"/>
                  <c:y val="-3.7572731498123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EBC-4A30-B519-C721A0C8CA3C}"/>
                </c:ext>
              </c:extLst>
            </c:dLbl>
            <c:dLbl>
              <c:idx val="7"/>
              <c:layout>
                <c:manualLayout>
                  <c:x val="-0.10009373770766981"/>
                  <c:y val="-8.1736983608801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EBC-4A30-B519-C721A0C8CA3C}"/>
                </c:ext>
              </c:extLst>
            </c:dLbl>
            <c:dLbl>
              <c:idx val="8"/>
              <c:layout>
                <c:manualLayout>
                  <c:x val="-0.10587743179579"/>
                  <c:y val="-3.7627705170167454E-2"/>
                </c:manualLayout>
              </c:layout>
              <c:tx>
                <c:rich>
                  <a:bodyPr/>
                  <a:lstStyle/>
                  <a:p>
                    <a:r>
                      <a:rPr lang="en-US" altLang="ja-JP"/>
                      <a:t>1,067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AEBC-4A30-B519-C721A0C8CA3C}"/>
                </c:ext>
              </c:extLst>
            </c:dLbl>
            <c:dLbl>
              <c:idx val="9"/>
              <c:layout>
                <c:manualLayout>
                  <c:x val="-6.9672969665183465E-2"/>
                  <c:y val="6.2417461908121891E-2"/>
                </c:manualLayout>
              </c:layout>
              <c:tx>
                <c:rich>
                  <a:bodyPr/>
                  <a:lstStyle/>
                  <a:p>
                    <a:r>
                      <a:rPr lang="en-US" altLang="ja-JP"/>
                      <a:t>1,107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AEBC-4A30-B519-C721A0C8CA3C}"/>
                </c:ext>
              </c:extLst>
            </c:dLbl>
            <c:dLbl>
              <c:idx val="10"/>
              <c:layout>
                <c:manualLayout>
                  <c:x val="-4.2807223567297844E-3"/>
                  <c:y val="3.4834333292605525E-2"/>
                </c:manualLayout>
              </c:layout>
              <c:tx>
                <c:rich>
                  <a:bodyPr/>
                  <a:lstStyle/>
                  <a:p>
                    <a:r>
                      <a:rPr lang="en-US" altLang="ja-JP"/>
                      <a:t>1,233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AEBC-4A30-B519-C721A0C8CA3C}"/>
                </c:ext>
              </c:extLst>
            </c:dLbl>
            <c:dLbl>
              <c:idx val="11"/>
              <c:layout>
                <c:manualLayout>
                  <c:x val="-1.8233517786401549E-2"/>
                  <c:y val="-3.241478238494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EBC-4A30-B519-C721A0C8CA3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追加資料!$AB$2:$AN$2</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追加資料!$AB$5:$AM$5</c:f>
              <c:numCache>
                <c:formatCode>General</c:formatCode>
                <c:ptCount val="12"/>
                <c:pt idx="0">
                  <c:v>130</c:v>
                </c:pt>
                <c:pt idx="1">
                  <c:v>325</c:v>
                </c:pt>
                <c:pt idx="2">
                  <c:v>406</c:v>
                </c:pt>
                <c:pt idx="3">
                  <c:v>423</c:v>
                </c:pt>
                <c:pt idx="4">
                  <c:v>521</c:v>
                </c:pt>
                <c:pt idx="5">
                  <c:v>630</c:v>
                </c:pt>
                <c:pt idx="6">
                  <c:v>856</c:v>
                </c:pt>
                <c:pt idx="7">
                  <c:v>878</c:v>
                </c:pt>
                <c:pt idx="8" formatCode="#,##0">
                  <c:v>1067</c:v>
                </c:pt>
                <c:pt idx="9" formatCode="#,##0">
                  <c:v>1107</c:v>
                </c:pt>
                <c:pt idx="10" formatCode="#,##0">
                  <c:v>1233</c:v>
                </c:pt>
                <c:pt idx="11" formatCode="#,##0">
                  <c:v>1359</c:v>
                </c:pt>
              </c:numCache>
            </c:numRef>
          </c:val>
          <c:smooth val="0"/>
          <c:extLst>
            <c:ext xmlns:c16="http://schemas.microsoft.com/office/drawing/2014/chart" uri="{C3380CC4-5D6E-409C-BE32-E72D297353CC}">
              <c16:uniqueId val="{00000026-AEBC-4A30-B519-C721A0C8CA3C}"/>
            </c:ext>
          </c:extLst>
        </c:ser>
        <c:dLbls>
          <c:showLegendKey val="0"/>
          <c:showVal val="0"/>
          <c:showCatName val="0"/>
          <c:showSerName val="0"/>
          <c:showPercent val="0"/>
          <c:showBubbleSize val="0"/>
        </c:dLbls>
        <c:marker val="1"/>
        <c:smooth val="0"/>
        <c:axId val="1289181056"/>
        <c:axId val="1289179392"/>
      </c:lineChart>
      <c:catAx>
        <c:axId val="128918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89179392"/>
        <c:crosses val="autoZero"/>
        <c:auto val="1"/>
        <c:lblAlgn val="ctr"/>
        <c:lblOffset val="100"/>
        <c:noMultiLvlLbl val="0"/>
      </c:catAx>
      <c:valAx>
        <c:axId val="1289179392"/>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8918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baseline="0">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r>
              <a:rPr lang="ja-JP" altLang="en-US" sz="1800" dirty="0">
                <a:solidFill>
                  <a:schemeClr val="tx1"/>
                </a:solidFill>
              </a:rPr>
              <a:t>使用者</a:t>
            </a:r>
            <a:endParaRPr lang="ja-JP" sz="18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lineChart>
        <c:grouping val="standard"/>
        <c:varyColors val="0"/>
        <c:ser>
          <c:idx val="0"/>
          <c:order val="0"/>
          <c:tx>
            <c:strRef>
              <c:f>追加資料!$AA$15</c:f>
              <c:strCache>
                <c:ptCount val="1"/>
                <c:pt idx="0">
                  <c:v>通報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444444444444446E-2"/>
                  <c:y val="-0.101851851851851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ED-4332-A5CF-3699EA6E3B6E}"/>
                </c:ext>
              </c:extLst>
            </c:dLbl>
            <c:dLbl>
              <c:idx val="1"/>
              <c:layout>
                <c:manualLayout>
                  <c:x val="-5.8333333333333334E-2"/>
                  <c:y val="-7.4074074074074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ED-4332-A5CF-3699EA6E3B6E}"/>
                </c:ext>
              </c:extLst>
            </c:dLbl>
            <c:dLbl>
              <c:idx val="2"/>
              <c:layout>
                <c:manualLayout>
                  <c:x val="-3.8888888888888938E-2"/>
                  <c:y val="-0.138888888888888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ED-4332-A5CF-3699EA6E3B6E}"/>
                </c:ext>
              </c:extLst>
            </c:dLbl>
            <c:dLbl>
              <c:idx val="3"/>
              <c:layout>
                <c:manualLayout>
                  <c:x val="-8.3333333333332829E-3"/>
                  <c:y val="-6.018518518518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ED-4332-A5CF-3699EA6E3B6E}"/>
                </c:ext>
              </c:extLst>
            </c:dLbl>
            <c:dLbl>
              <c:idx val="4"/>
              <c:layout>
                <c:manualLayout>
                  <c:x val="0"/>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ED-4332-A5CF-3699EA6E3B6E}"/>
                </c:ext>
              </c:extLst>
            </c:dLbl>
            <c:dLbl>
              <c:idx val="5"/>
              <c:layout>
                <c:manualLayout>
                  <c:x val="5.5555555555554534E-3"/>
                  <c:y val="-8.3333333333333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ED-4332-A5CF-3699EA6E3B6E}"/>
                </c:ext>
              </c:extLst>
            </c:dLbl>
            <c:dLbl>
              <c:idx val="6"/>
              <c:layout>
                <c:manualLayout>
                  <c:x val="2.777777777777676E-3"/>
                  <c:y val="-5.0925925925925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ED-4332-A5CF-3699EA6E3B6E}"/>
                </c:ext>
              </c:extLst>
            </c:dLbl>
            <c:dLbl>
              <c:idx val="7"/>
              <c:layout>
                <c:manualLayout>
                  <c:x val="-5.5555555555556572E-3"/>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ED-4332-A5CF-3699EA6E3B6E}"/>
                </c:ext>
              </c:extLst>
            </c:dLbl>
            <c:dLbl>
              <c:idx val="8"/>
              <c:layout>
                <c:manualLayout>
                  <c:x val="-4.204977826047606E-2"/>
                  <c:y val="-9.5276798486974179E-2"/>
                </c:manualLayout>
              </c:layout>
              <c:showLegendKey val="0"/>
              <c:showVal val="1"/>
              <c:showCatName val="0"/>
              <c:showSerName val="0"/>
              <c:showPercent val="0"/>
              <c:showBubbleSize val="0"/>
              <c:extLst>
                <c:ext xmlns:c15="http://schemas.microsoft.com/office/drawing/2012/chart" uri="{CE6537A1-D6FC-4f65-9D91-7224C49458BB}">
                  <c15:layout>
                    <c:manualLayout>
                      <c:w val="5.4804597701149427E-2"/>
                      <c:h val="6.8069252684637302E-2"/>
                    </c:manualLayout>
                  </c15:layout>
                </c:ext>
                <c:ext xmlns:c16="http://schemas.microsoft.com/office/drawing/2014/chart" uri="{C3380CC4-5D6E-409C-BE32-E72D297353CC}">
                  <c16:uniqueId val="{00000008-D5ED-4332-A5CF-3699EA6E3B6E}"/>
                </c:ext>
              </c:extLst>
            </c:dLbl>
            <c:dLbl>
              <c:idx val="9"/>
              <c:layout>
                <c:manualLayout>
                  <c:x val="-6.1302681992338286E-3"/>
                  <c:y val="-6.1363138286215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ED-4332-A5CF-3699EA6E3B6E}"/>
                </c:ext>
              </c:extLst>
            </c:dLbl>
            <c:dLbl>
              <c:idx val="10"/>
              <c:layout>
                <c:manualLayout>
                  <c:x val="-1.5325670498084403E-2"/>
                  <c:y val="-7.0129300898531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ED-4332-A5CF-3699EA6E3B6E}"/>
                </c:ext>
              </c:extLst>
            </c:dLbl>
            <c:dLbl>
              <c:idx val="11"/>
              <c:layout>
                <c:manualLayout>
                  <c:x val="-1.2260536398467321E-2"/>
                  <c:y val="-6.5746219592373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ED-4332-A5CF-3699EA6E3B6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追加資料!$AB$14:$AM$14</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追加資料!$AB$15:$AM$15</c:f>
              <c:numCache>
                <c:formatCode>General</c:formatCode>
                <c:ptCount val="12"/>
                <c:pt idx="0">
                  <c:v>16</c:v>
                </c:pt>
                <c:pt idx="1">
                  <c:v>40</c:v>
                </c:pt>
                <c:pt idx="2">
                  <c:v>33</c:v>
                </c:pt>
                <c:pt idx="3">
                  <c:v>67</c:v>
                </c:pt>
                <c:pt idx="4">
                  <c:v>67</c:v>
                </c:pt>
                <c:pt idx="5">
                  <c:v>67</c:v>
                </c:pt>
                <c:pt idx="6">
                  <c:v>69</c:v>
                </c:pt>
                <c:pt idx="7">
                  <c:v>58</c:v>
                </c:pt>
                <c:pt idx="8">
                  <c:v>42</c:v>
                </c:pt>
                <c:pt idx="9">
                  <c:v>63</c:v>
                </c:pt>
                <c:pt idx="10">
                  <c:v>52</c:v>
                </c:pt>
                <c:pt idx="11">
                  <c:v>51</c:v>
                </c:pt>
              </c:numCache>
            </c:numRef>
          </c:val>
          <c:smooth val="0"/>
          <c:extLst>
            <c:ext xmlns:c16="http://schemas.microsoft.com/office/drawing/2014/chart" uri="{C3380CC4-5D6E-409C-BE32-E72D297353CC}">
              <c16:uniqueId val="{0000000C-D5ED-4332-A5CF-3699EA6E3B6E}"/>
            </c:ext>
          </c:extLst>
        </c:ser>
        <c:ser>
          <c:idx val="1"/>
          <c:order val="1"/>
          <c:tx>
            <c:strRef>
              <c:f>追加資料!$AA$16</c:f>
              <c:strCache>
                <c:ptCount val="1"/>
                <c:pt idx="0">
                  <c:v>事業所(府→労働局)</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8.3333333333333332E-3"/>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ED-4332-A5CF-3699EA6E3B6E}"/>
                </c:ext>
              </c:extLst>
            </c:dLbl>
            <c:dLbl>
              <c:idx val="2"/>
              <c:layout>
                <c:manualLayout>
                  <c:x val="-3.3333333333333381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5ED-4332-A5CF-3699EA6E3B6E}"/>
                </c:ext>
              </c:extLst>
            </c:dLbl>
            <c:dLbl>
              <c:idx val="3"/>
              <c:layout>
                <c:manualLayout>
                  <c:x val="0"/>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ED-4332-A5CF-3699EA6E3B6E}"/>
                </c:ext>
              </c:extLst>
            </c:dLbl>
            <c:dLbl>
              <c:idx val="4"/>
              <c:layout>
                <c:manualLayout>
                  <c:x val="-8.3333333333334356E-3"/>
                  <c:y val="-0.106481481481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5ED-4332-A5CF-3699EA6E3B6E}"/>
                </c:ext>
              </c:extLst>
            </c:dLbl>
            <c:dLbl>
              <c:idx val="5"/>
              <c:layout>
                <c:manualLayout>
                  <c:x val="-1.9444444444444545E-2"/>
                  <c:y val="-0.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ED-4332-A5CF-3699EA6E3B6E}"/>
                </c:ext>
              </c:extLst>
            </c:dLbl>
            <c:dLbl>
              <c:idx val="6"/>
              <c:layout>
                <c:manualLayout>
                  <c:x val="-2.2222222222222324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5ED-4332-A5CF-3699EA6E3B6E}"/>
                </c:ext>
              </c:extLst>
            </c:dLbl>
            <c:dLbl>
              <c:idx val="7"/>
              <c:layout>
                <c:manualLayout>
                  <c:x val="-8.3333333333333332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5ED-4332-A5CF-3699EA6E3B6E}"/>
                </c:ext>
              </c:extLst>
            </c:dLbl>
            <c:dLbl>
              <c:idx val="8"/>
              <c:layout>
                <c:manualLayout>
                  <c:x val="9.1954022988504618E-3"/>
                  <c:y val="3.9447731755424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5ED-4332-A5CF-3699EA6E3B6E}"/>
                </c:ext>
              </c:extLst>
            </c:dLbl>
            <c:dLbl>
              <c:idx val="9"/>
              <c:layout>
                <c:manualLayout>
                  <c:x val="0"/>
                  <c:y val="-2.629848783694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5ED-4332-A5CF-3699EA6E3B6E}"/>
                </c:ext>
              </c:extLst>
            </c:dLbl>
            <c:dLbl>
              <c:idx val="10"/>
              <c:layout>
                <c:manualLayout>
                  <c:x val="-1.8390804597701149E-2"/>
                  <c:y val="5.6980056980056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5ED-4332-A5CF-3699EA6E3B6E}"/>
                </c:ext>
              </c:extLst>
            </c:dLbl>
            <c:dLbl>
              <c:idx val="11"/>
              <c:layout>
                <c:manualLayout>
                  <c:x val="-1.2260536398467321E-2"/>
                  <c:y val="6.136313828621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5ED-4332-A5CF-3699EA6E3B6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追加資料!$AB$14:$AM$14</c:f>
              <c:strCache>
                <c:ptCount val="12"/>
                <c:pt idx="0">
                  <c:v>H24</c:v>
                </c:pt>
                <c:pt idx="1">
                  <c:v>H25</c:v>
                </c:pt>
                <c:pt idx="2">
                  <c:v>H26</c:v>
                </c:pt>
                <c:pt idx="3">
                  <c:v>H27</c:v>
                </c:pt>
                <c:pt idx="4">
                  <c:v>H28</c:v>
                </c:pt>
                <c:pt idx="5">
                  <c:v>H29</c:v>
                </c:pt>
                <c:pt idx="6">
                  <c:v>H30</c:v>
                </c:pt>
                <c:pt idx="7">
                  <c:v>R１</c:v>
                </c:pt>
                <c:pt idx="8">
                  <c:v>R2</c:v>
                </c:pt>
                <c:pt idx="9">
                  <c:v>R3</c:v>
                </c:pt>
                <c:pt idx="10">
                  <c:v>R4</c:v>
                </c:pt>
                <c:pt idx="11">
                  <c:v>R5</c:v>
                </c:pt>
              </c:strCache>
            </c:strRef>
          </c:cat>
          <c:val>
            <c:numRef>
              <c:f>追加資料!$AB$16:$AM$16</c:f>
              <c:numCache>
                <c:formatCode>General</c:formatCode>
                <c:ptCount val="12"/>
                <c:pt idx="1">
                  <c:v>9</c:v>
                </c:pt>
                <c:pt idx="2">
                  <c:v>11</c:v>
                </c:pt>
                <c:pt idx="3">
                  <c:v>30</c:v>
                </c:pt>
                <c:pt idx="4">
                  <c:v>16</c:v>
                </c:pt>
                <c:pt idx="5">
                  <c:v>22</c:v>
                </c:pt>
                <c:pt idx="6">
                  <c:v>40</c:v>
                </c:pt>
                <c:pt idx="7">
                  <c:v>33</c:v>
                </c:pt>
                <c:pt idx="8">
                  <c:v>31</c:v>
                </c:pt>
                <c:pt idx="9">
                  <c:v>40</c:v>
                </c:pt>
                <c:pt idx="10">
                  <c:v>33</c:v>
                </c:pt>
                <c:pt idx="11">
                  <c:v>44</c:v>
                </c:pt>
              </c:numCache>
            </c:numRef>
          </c:val>
          <c:smooth val="0"/>
          <c:extLst>
            <c:ext xmlns:c16="http://schemas.microsoft.com/office/drawing/2014/chart" uri="{C3380CC4-5D6E-409C-BE32-E72D297353CC}">
              <c16:uniqueId val="{00000018-D5ED-4332-A5CF-3699EA6E3B6E}"/>
            </c:ext>
          </c:extLst>
        </c:ser>
        <c:dLbls>
          <c:showLegendKey val="0"/>
          <c:showVal val="0"/>
          <c:showCatName val="0"/>
          <c:showSerName val="0"/>
          <c:showPercent val="0"/>
          <c:showBubbleSize val="0"/>
        </c:dLbls>
        <c:marker val="1"/>
        <c:smooth val="0"/>
        <c:axId val="1567348112"/>
        <c:axId val="1567348944"/>
      </c:lineChart>
      <c:catAx>
        <c:axId val="156734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567348944"/>
        <c:crosses val="autoZero"/>
        <c:auto val="1"/>
        <c:lblAlgn val="ctr"/>
        <c:lblOffset val="100"/>
        <c:noMultiLvlLbl val="0"/>
      </c:catAx>
      <c:valAx>
        <c:axId val="156734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567348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baseline="0">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39719979582401"/>
          <c:y val="6.2463043256749194E-2"/>
          <c:w val="0.86547212133683593"/>
          <c:h val="0.51887228182292788"/>
        </c:manualLayout>
      </c:layout>
      <c:lineChart>
        <c:grouping val="standard"/>
        <c:varyColors val="0"/>
        <c:ser>
          <c:idx val="0"/>
          <c:order val="0"/>
          <c:tx>
            <c:strRef>
              <c:f>養・従・使②!$D$27</c:f>
              <c:strCache>
                <c:ptCount val="1"/>
                <c:pt idx="0">
                  <c:v>養護者</c:v>
                </c:pt>
              </c:strCache>
            </c:strRef>
          </c:tx>
          <c:marker>
            <c:symbol val="circle"/>
            <c:size val="6"/>
          </c:marker>
          <c:cat>
            <c:strRef>
              <c:f>(養・従・使②!$B$28:$B$30,養・従・使②!$B$32:$B$46)</c:f>
              <c:strCache>
                <c:ptCount val="18"/>
                <c:pt idx="0">
                  <c:v>本人による届出</c:v>
                </c:pt>
                <c:pt idx="1">
                  <c:v>家族・親族</c:v>
                </c:pt>
                <c:pt idx="2">
                  <c:v>近隣住民・知人</c:v>
                </c:pt>
                <c:pt idx="3">
                  <c:v>医療機関関係者</c:v>
                </c:pt>
                <c:pt idx="4">
                  <c:v>教職員</c:v>
                </c:pt>
                <c:pt idx="5">
                  <c:v>相談支援専門員</c:v>
                </c:pt>
                <c:pt idx="6">
                  <c:v>施設・事業所の職員</c:v>
                </c:pt>
                <c:pt idx="7">
                  <c:v>警察</c:v>
                </c:pt>
                <c:pt idx="8">
                  <c:v>当該市区町村行政職員</c:v>
                </c:pt>
                <c:pt idx="9">
                  <c:v>介護保険法に基づく居宅サービス事業等従事者等</c:v>
                </c:pt>
                <c:pt idx="10">
                  <c:v>元職員／他の施設・事業所の職員</c:v>
                </c:pt>
                <c:pt idx="11">
                  <c:v>当該施設・事業所利用者</c:v>
                </c:pt>
                <c:pt idx="12">
                  <c:v>成年後見人等</c:v>
                </c:pt>
                <c:pt idx="13">
                  <c:v>虐待者自身</c:v>
                </c:pt>
                <c:pt idx="14">
                  <c:v>運営適正化委員会</c:v>
                </c:pt>
                <c:pt idx="15">
                  <c:v>職場の同僚</c:v>
                </c:pt>
                <c:pt idx="16">
                  <c:v>その他</c:v>
                </c:pt>
                <c:pt idx="17">
                  <c:v>不明（匿名を含む）</c:v>
                </c:pt>
              </c:strCache>
              <c:extLst/>
            </c:strRef>
          </c:cat>
          <c:val>
            <c:numRef>
              <c:f>(養・従・使②!$D$28:$D$30,養・従・使②!$D$32:$D$46)</c:f>
              <c:numCache>
                <c:formatCode>0.0_);[Red]\(0.0\)</c:formatCode>
                <c:ptCount val="18"/>
                <c:pt idx="0">
                  <c:v>6.7</c:v>
                </c:pt>
                <c:pt idx="1">
                  <c:v>1.4000000000000001</c:v>
                </c:pt>
                <c:pt idx="2">
                  <c:v>0.89999999999999991</c:v>
                </c:pt>
                <c:pt idx="3">
                  <c:v>1.2</c:v>
                </c:pt>
                <c:pt idx="4">
                  <c:v>0.1</c:v>
                </c:pt>
                <c:pt idx="5">
                  <c:v>5.8999999999999995</c:v>
                </c:pt>
                <c:pt idx="6">
                  <c:v>6.4</c:v>
                </c:pt>
                <c:pt idx="7">
                  <c:v>73.8</c:v>
                </c:pt>
                <c:pt idx="8">
                  <c:v>4</c:v>
                </c:pt>
                <c:pt idx="9">
                  <c:v>0.89999999999999991</c:v>
                </c:pt>
                <c:pt idx="10">
                  <c:v>0</c:v>
                </c:pt>
                <c:pt idx="11">
                  <c:v>0</c:v>
                </c:pt>
                <c:pt idx="12">
                  <c:v>0.2</c:v>
                </c:pt>
                <c:pt idx="13">
                  <c:v>0.70000000000000007</c:v>
                </c:pt>
                <c:pt idx="14">
                  <c:v>0</c:v>
                </c:pt>
                <c:pt idx="15">
                  <c:v>0</c:v>
                </c:pt>
                <c:pt idx="16">
                  <c:v>1.7999999999999998</c:v>
                </c:pt>
                <c:pt idx="17">
                  <c:v>0.1</c:v>
                </c:pt>
              </c:numCache>
              <c:extLst/>
            </c:numRef>
          </c:val>
          <c:smooth val="0"/>
          <c:extLst>
            <c:ext xmlns:c16="http://schemas.microsoft.com/office/drawing/2014/chart" uri="{C3380CC4-5D6E-409C-BE32-E72D297353CC}">
              <c16:uniqueId val="{00000000-99A8-4039-862B-BDFF0DC2F75D}"/>
            </c:ext>
          </c:extLst>
        </c:ser>
        <c:ser>
          <c:idx val="1"/>
          <c:order val="1"/>
          <c:tx>
            <c:strRef>
              <c:f>養・従・使②!$F$27</c:f>
              <c:strCache>
                <c:ptCount val="1"/>
                <c:pt idx="0">
                  <c:v>施設従事者</c:v>
                </c:pt>
              </c:strCache>
            </c:strRef>
          </c:tx>
          <c:spPr>
            <a:ln cmpd="sng">
              <a:prstDash val="sysDash"/>
            </a:ln>
          </c:spPr>
          <c:marker>
            <c:symbol val="square"/>
            <c:size val="6"/>
          </c:marker>
          <c:cat>
            <c:strRef>
              <c:f>(養・従・使②!$B$28:$B$30,養・従・使②!$B$32:$B$46)</c:f>
              <c:strCache>
                <c:ptCount val="18"/>
                <c:pt idx="0">
                  <c:v>本人による届出</c:v>
                </c:pt>
                <c:pt idx="1">
                  <c:v>家族・親族</c:v>
                </c:pt>
                <c:pt idx="2">
                  <c:v>近隣住民・知人</c:v>
                </c:pt>
                <c:pt idx="3">
                  <c:v>医療機関関係者</c:v>
                </c:pt>
                <c:pt idx="4">
                  <c:v>教職員</c:v>
                </c:pt>
                <c:pt idx="5">
                  <c:v>相談支援専門員</c:v>
                </c:pt>
                <c:pt idx="6">
                  <c:v>施設・事業所の職員</c:v>
                </c:pt>
                <c:pt idx="7">
                  <c:v>警察</c:v>
                </c:pt>
                <c:pt idx="8">
                  <c:v>当該市区町村行政職員</c:v>
                </c:pt>
                <c:pt idx="9">
                  <c:v>介護保険法に基づく居宅サービス事業等従事者等</c:v>
                </c:pt>
                <c:pt idx="10">
                  <c:v>元職員／他の施設・事業所の職員</c:v>
                </c:pt>
                <c:pt idx="11">
                  <c:v>当該施設・事業所利用者</c:v>
                </c:pt>
                <c:pt idx="12">
                  <c:v>成年後見人等</c:v>
                </c:pt>
                <c:pt idx="13">
                  <c:v>虐待者自身</c:v>
                </c:pt>
                <c:pt idx="14">
                  <c:v>運営適正化委員会</c:v>
                </c:pt>
                <c:pt idx="15">
                  <c:v>職場の同僚</c:v>
                </c:pt>
                <c:pt idx="16">
                  <c:v>その他</c:v>
                </c:pt>
                <c:pt idx="17">
                  <c:v>不明（匿名を含む）</c:v>
                </c:pt>
              </c:strCache>
              <c:extLst/>
            </c:strRef>
          </c:cat>
          <c:val>
            <c:numRef>
              <c:f>(養・従・使②!$F$28:$F$30,養・従・使②!$F$32:$F$46)</c:f>
              <c:numCache>
                <c:formatCode>0.0_);[Red]\(0.0\)</c:formatCode>
                <c:ptCount val="18"/>
                <c:pt idx="0">
                  <c:v>10</c:v>
                </c:pt>
                <c:pt idx="1">
                  <c:v>9.3000000000000007</c:v>
                </c:pt>
                <c:pt idx="2">
                  <c:v>4.2</c:v>
                </c:pt>
                <c:pt idx="3">
                  <c:v>1.0999999999999999</c:v>
                </c:pt>
                <c:pt idx="4">
                  <c:v>0.4</c:v>
                </c:pt>
                <c:pt idx="5">
                  <c:v>9.7000000000000011</c:v>
                </c:pt>
                <c:pt idx="6">
                  <c:v>35.099999999999994</c:v>
                </c:pt>
                <c:pt idx="7">
                  <c:v>2.4</c:v>
                </c:pt>
                <c:pt idx="8">
                  <c:v>11.3</c:v>
                </c:pt>
                <c:pt idx="9">
                  <c:v>0.2</c:v>
                </c:pt>
                <c:pt idx="10">
                  <c:v>9</c:v>
                </c:pt>
                <c:pt idx="11">
                  <c:v>0.4</c:v>
                </c:pt>
                <c:pt idx="12">
                  <c:v>0.2</c:v>
                </c:pt>
                <c:pt idx="13">
                  <c:v>0</c:v>
                </c:pt>
                <c:pt idx="14">
                  <c:v>0.2</c:v>
                </c:pt>
                <c:pt idx="15">
                  <c:v>0</c:v>
                </c:pt>
                <c:pt idx="16">
                  <c:v>7.7</c:v>
                </c:pt>
                <c:pt idx="17">
                  <c:v>4</c:v>
                </c:pt>
              </c:numCache>
              <c:extLst/>
            </c:numRef>
          </c:val>
          <c:smooth val="0"/>
          <c:extLst>
            <c:ext xmlns:c16="http://schemas.microsoft.com/office/drawing/2014/chart" uri="{C3380CC4-5D6E-409C-BE32-E72D297353CC}">
              <c16:uniqueId val="{00000001-99A8-4039-862B-BDFF0DC2F75D}"/>
            </c:ext>
          </c:extLst>
        </c:ser>
        <c:ser>
          <c:idx val="2"/>
          <c:order val="2"/>
          <c:tx>
            <c:strRef>
              <c:f>養・従・使②!$H$27</c:f>
              <c:strCache>
                <c:ptCount val="1"/>
                <c:pt idx="0">
                  <c:v>使用者</c:v>
                </c:pt>
              </c:strCache>
            </c:strRef>
          </c:tx>
          <c:marker>
            <c:symbol val="triangle"/>
            <c:size val="6"/>
          </c:marker>
          <c:cat>
            <c:strRef>
              <c:f>(養・従・使②!$B$28:$B$30,養・従・使②!$B$32:$B$46)</c:f>
              <c:strCache>
                <c:ptCount val="18"/>
                <c:pt idx="0">
                  <c:v>本人による届出</c:v>
                </c:pt>
                <c:pt idx="1">
                  <c:v>家族・親族</c:v>
                </c:pt>
                <c:pt idx="2">
                  <c:v>近隣住民・知人</c:v>
                </c:pt>
                <c:pt idx="3">
                  <c:v>医療機関関係者</c:v>
                </c:pt>
                <c:pt idx="4">
                  <c:v>教職員</c:v>
                </c:pt>
                <c:pt idx="5">
                  <c:v>相談支援専門員</c:v>
                </c:pt>
                <c:pt idx="6">
                  <c:v>施設・事業所の職員</c:v>
                </c:pt>
                <c:pt idx="7">
                  <c:v>警察</c:v>
                </c:pt>
                <c:pt idx="8">
                  <c:v>当該市区町村行政職員</c:v>
                </c:pt>
                <c:pt idx="9">
                  <c:v>介護保険法に基づく居宅サービス事業等従事者等</c:v>
                </c:pt>
                <c:pt idx="10">
                  <c:v>元職員／他の施設・事業所の職員</c:v>
                </c:pt>
                <c:pt idx="11">
                  <c:v>当該施設・事業所利用者</c:v>
                </c:pt>
                <c:pt idx="12">
                  <c:v>成年後見人等</c:v>
                </c:pt>
                <c:pt idx="13">
                  <c:v>虐待者自身</c:v>
                </c:pt>
                <c:pt idx="14">
                  <c:v>運営適正化委員会</c:v>
                </c:pt>
                <c:pt idx="15">
                  <c:v>職場の同僚</c:v>
                </c:pt>
                <c:pt idx="16">
                  <c:v>その他</c:v>
                </c:pt>
                <c:pt idx="17">
                  <c:v>不明（匿名を含む）</c:v>
                </c:pt>
              </c:strCache>
              <c:extLst/>
            </c:strRef>
          </c:cat>
          <c:val>
            <c:numRef>
              <c:f>(養・従・使②!$H$28:$H$30,養・従・使②!$H$32:$H$46)</c:f>
              <c:numCache>
                <c:formatCode>0.0_);[Red]\(0.0\)</c:formatCode>
                <c:ptCount val="18"/>
                <c:pt idx="0">
                  <c:v>56.899999999999991</c:v>
                </c:pt>
                <c:pt idx="1">
                  <c:v>7.8</c:v>
                </c:pt>
                <c:pt idx="2">
                  <c:v>0</c:v>
                </c:pt>
                <c:pt idx="3">
                  <c:v>3.9</c:v>
                </c:pt>
                <c:pt idx="4">
                  <c:v>0</c:v>
                </c:pt>
                <c:pt idx="5">
                  <c:v>7.8</c:v>
                </c:pt>
                <c:pt idx="6">
                  <c:v>2</c:v>
                </c:pt>
                <c:pt idx="7">
                  <c:v>7.8</c:v>
                </c:pt>
                <c:pt idx="8">
                  <c:v>5.8999999999999995</c:v>
                </c:pt>
                <c:pt idx="9">
                  <c:v>0</c:v>
                </c:pt>
                <c:pt idx="10">
                  <c:v>0</c:v>
                </c:pt>
                <c:pt idx="11">
                  <c:v>0</c:v>
                </c:pt>
                <c:pt idx="12">
                  <c:v>0</c:v>
                </c:pt>
                <c:pt idx="13">
                  <c:v>0</c:v>
                </c:pt>
                <c:pt idx="14">
                  <c:v>0</c:v>
                </c:pt>
                <c:pt idx="15">
                  <c:v>3.9</c:v>
                </c:pt>
                <c:pt idx="16">
                  <c:v>3.9</c:v>
                </c:pt>
                <c:pt idx="17">
                  <c:v>2</c:v>
                </c:pt>
              </c:numCache>
              <c:extLst/>
            </c:numRef>
          </c:val>
          <c:smooth val="0"/>
          <c:extLst>
            <c:ext xmlns:c16="http://schemas.microsoft.com/office/drawing/2014/chart" uri="{C3380CC4-5D6E-409C-BE32-E72D297353CC}">
              <c16:uniqueId val="{00000002-99A8-4039-862B-BDFF0DC2F75D}"/>
            </c:ext>
          </c:extLst>
        </c:ser>
        <c:dLbls>
          <c:showLegendKey val="0"/>
          <c:showVal val="0"/>
          <c:showCatName val="0"/>
          <c:showSerName val="0"/>
          <c:showPercent val="0"/>
          <c:showBubbleSize val="0"/>
        </c:dLbls>
        <c:marker val="1"/>
        <c:smooth val="0"/>
        <c:axId val="67806336"/>
        <c:axId val="67807872"/>
      </c:lineChart>
      <c:catAx>
        <c:axId val="67806336"/>
        <c:scaling>
          <c:orientation val="minMax"/>
        </c:scaling>
        <c:delete val="0"/>
        <c:axPos val="b"/>
        <c:numFmt formatCode="General" sourceLinked="0"/>
        <c:majorTickMark val="out"/>
        <c:minorTickMark val="none"/>
        <c:tickLblPos val="nextTo"/>
        <c:crossAx val="67807872"/>
        <c:crosses val="autoZero"/>
        <c:auto val="1"/>
        <c:lblAlgn val="ctr"/>
        <c:lblOffset val="100"/>
        <c:noMultiLvlLbl val="0"/>
      </c:catAx>
      <c:valAx>
        <c:axId val="67807872"/>
        <c:scaling>
          <c:orientation val="minMax"/>
        </c:scaling>
        <c:delete val="0"/>
        <c:axPos val="l"/>
        <c:majorGridlines/>
        <c:numFmt formatCode="#,##0_);[Red]\(#,##0\)" sourceLinked="0"/>
        <c:majorTickMark val="out"/>
        <c:minorTickMark val="none"/>
        <c:tickLblPos val="nextTo"/>
        <c:crossAx val="67806336"/>
        <c:crosses val="autoZero"/>
        <c:crossBetween val="between"/>
      </c:valAx>
      <c:dTable>
        <c:showHorzBorder val="1"/>
        <c:showVertBorder val="1"/>
        <c:showOutline val="1"/>
        <c:showKeys val="1"/>
        <c:txPr>
          <a:bodyPr/>
          <a:lstStyle/>
          <a:p>
            <a:pPr rtl="0">
              <a:defRPr sz="900"/>
            </a:pPr>
            <a:endParaRPr lang="ja-JP"/>
          </a:p>
        </c:txPr>
      </c:dTable>
    </c:plotArea>
    <c:plotVisOnly val="1"/>
    <c:dispBlanksAs val="gap"/>
    <c:showDLblsOverMax val="0"/>
  </c:chart>
  <c:spPr>
    <a:ln>
      <a:solidFill>
        <a:schemeClr val="tx1"/>
      </a:solidFill>
    </a:ln>
  </c:spPr>
  <c:txPr>
    <a:bodyPr/>
    <a:lstStyle/>
    <a:p>
      <a:pPr>
        <a:defRPr>
          <a:latin typeface="UD デジタル 教科書体 N-R" panose="02020400000000000000" pitchFamily="17" charset="-128"/>
          <a:ea typeface="UD デジタル 教科書体 N-R" panose="02020400000000000000" pitchFamily="17"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pPr>
            <a:r>
              <a:rPr lang="ja-JP" sz="1600" b="0"/>
              <a:t>虐待類型　件数</a:t>
            </a:r>
          </a:p>
        </c:rich>
      </c:tx>
      <c:layout>
        <c:manualLayout>
          <c:xMode val="edge"/>
          <c:yMode val="edge"/>
          <c:x val="0.32732340238677493"/>
          <c:y val="0"/>
        </c:manualLayout>
      </c:layout>
      <c:overlay val="0"/>
      <c:spPr>
        <a:noFill/>
        <a:ln>
          <a:noFill/>
        </a:ln>
      </c:spPr>
    </c:title>
    <c:autoTitleDeleted val="0"/>
    <c:plotArea>
      <c:layout>
        <c:manualLayout>
          <c:layoutTarget val="inner"/>
          <c:xMode val="edge"/>
          <c:yMode val="edge"/>
          <c:x val="0.21961012264065496"/>
          <c:y val="6.9558898692562876E-2"/>
          <c:w val="0.7681274169564436"/>
          <c:h val="0.67508528271607182"/>
        </c:manualLayout>
      </c:layout>
      <c:barChart>
        <c:barDir val="col"/>
        <c:grouping val="stacked"/>
        <c:varyColors val="0"/>
        <c:ser>
          <c:idx val="4"/>
          <c:order val="0"/>
          <c:tx>
            <c:strRef>
              <c:f>'★使用する（全体）'!$B$58</c:f>
              <c:strCache>
                <c:ptCount val="1"/>
                <c:pt idx="0">
                  <c:v>使用者</c:v>
                </c:pt>
              </c:strCache>
            </c:strRef>
          </c:tx>
          <c:spPr>
            <a:ln>
              <a:noFill/>
            </a:ln>
          </c:spPr>
          <c:invertIfNegative val="0"/>
          <c:cat>
            <c:strRef>
              <c:f>'★使用する（全体）'!$C$53:$G$53</c:f>
              <c:strCache>
                <c:ptCount val="5"/>
                <c:pt idx="0">
                  <c:v>身体的虐待</c:v>
                </c:pt>
                <c:pt idx="1">
                  <c:v>性的虐待</c:v>
                </c:pt>
                <c:pt idx="2">
                  <c:v>心理的虐待</c:v>
                </c:pt>
                <c:pt idx="3">
                  <c:v>放棄・放置</c:v>
                </c:pt>
                <c:pt idx="4">
                  <c:v>経済的虐待</c:v>
                </c:pt>
              </c:strCache>
            </c:strRef>
          </c:cat>
          <c:val>
            <c:numRef>
              <c:f>'★使用する（全体）'!$C$58:$G$58</c:f>
              <c:numCache>
                <c:formatCode>General</c:formatCode>
                <c:ptCount val="5"/>
                <c:pt idx="0">
                  <c:v>2</c:v>
                </c:pt>
                <c:pt idx="1">
                  <c:v>0</c:v>
                </c:pt>
                <c:pt idx="2">
                  <c:v>2</c:v>
                </c:pt>
                <c:pt idx="3">
                  <c:v>0</c:v>
                </c:pt>
                <c:pt idx="4">
                  <c:v>33</c:v>
                </c:pt>
              </c:numCache>
            </c:numRef>
          </c:val>
          <c:extLst>
            <c:ext xmlns:c16="http://schemas.microsoft.com/office/drawing/2014/chart" uri="{C3380CC4-5D6E-409C-BE32-E72D297353CC}">
              <c16:uniqueId val="{00000000-7054-440A-B8E5-A861864CA490}"/>
            </c:ext>
          </c:extLst>
        </c:ser>
        <c:ser>
          <c:idx val="2"/>
          <c:order val="1"/>
          <c:tx>
            <c:strRef>
              <c:f>'★使用する（全体）'!$B$56</c:f>
              <c:strCache>
                <c:ptCount val="1"/>
                <c:pt idx="0">
                  <c:v>施設従事者</c:v>
                </c:pt>
              </c:strCache>
            </c:strRef>
          </c:tx>
          <c:spPr>
            <a:pattFill prst="ltUpDiag">
              <a:fgClr>
                <a:schemeClr val="accent1"/>
              </a:fgClr>
              <a:bgClr>
                <a:schemeClr val="bg1"/>
              </a:bgClr>
            </a:pattFill>
            <a:ln>
              <a:noFill/>
            </a:ln>
          </c:spPr>
          <c:invertIfNegative val="0"/>
          <c:cat>
            <c:strRef>
              <c:f>'★使用する（全体）'!$C$53:$G$53</c:f>
              <c:strCache>
                <c:ptCount val="5"/>
                <c:pt idx="0">
                  <c:v>身体的虐待</c:v>
                </c:pt>
                <c:pt idx="1">
                  <c:v>性的虐待</c:v>
                </c:pt>
                <c:pt idx="2">
                  <c:v>心理的虐待</c:v>
                </c:pt>
                <c:pt idx="3">
                  <c:v>放棄・放置</c:v>
                </c:pt>
                <c:pt idx="4">
                  <c:v>経済的虐待</c:v>
                </c:pt>
              </c:strCache>
            </c:strRef>
          </c:cat>
          <c:val>
            <c:numRef>
              <c:f>'★使用する（全体）'!$C$56:$G$56</c:f>
              <c:numCache>
                <c:formatCode>General</c:formatCode>
                <c:ptCount val="5"/>
                <c:pt idx="0">
                  <c:v>62</c:v>
                </c:pt>
                <c:pt idx="1">
                  <c:v>14</c:v>
                </c:pt>
                <c:pt idx="2">
                  <c:v>60</c:v>
                </c:pt>
                <c:pt idx="3">
                  <c:v>9</c:v>
                </c:pt>
                <c:pt idx="4">
                  <c:v>1</c:v>
                </c:pt>
              </c:numCache>
            </c:numRef>
          </c:val>
          <c:extLst>
            <c:ext xmlns:c16="http://schemas.microsoft.com/office/drawing/2014/chart" uri="{C3380CC4-5D6E-409C-BE32-E72D297353CC}">
              <c16:uniqueId val="{00000001-7054-440A-B8E5-A861864CA490}"/>
            </c:ext>
          </c:extLst>
        </c:ser>
        <c:ser>
          <c:idx val="0"/>
          <c:order val="2"/>
          <c:tx>
            <c:strRef>
              <c:f>'★使用する（全体）'!$B$54</c:f>
              <c:strCache>
                <c:ptCount val="1"/>
                <c:pt idx="0">
                  <c:v>養護者</c:v>
                </c:pt>
              </c:strCache>
            </c:strRef>
          </c:tx>
          <c:spPr>
            <a:solidFill>
              <a:schemeClr val="accent1"/>
            </a:solidFill>
            <a:ln>
              <a:noFill/>
            </a:ln>
          </c:spPr>
          <c:invertIfNegative val="0"/>
          <c:cat>
            <c:strRef>
              <c:f>'★使用する（全体）'!$C$53:$G$53</c:f>
              <c:strCache>
                <c:ptCount val="5"/>
                <c:pt idx="0">
                  <c:v>身体的虐待</c:v>
                </c:pt>
                <c:pt idx="1">
                  <c:v>性的虐待</c:v>
                </c:pt>
                <c:pt idx="2">
                  <c:v>心理的虐待</c:v>
                </c:pt>
                <c:pt idx="3">
                  <c:v>放棄・放置</c:v>
                </c:pt>
                <c:pt idx="4">
                  <c:v>経済的虐待</c:v>
                </c:pt>
              </c:strCache>
            </c:strRef>
          </c:cat>
          <c:val>
            <c:numRef>
              <c:f>'★使用する（全体）'!$C$54:$G$54</c:f>
              <c:numCache>
                <c:formatCode>General</c:formatCode>
                <c:ptCount val="5"/>
                <c:pt idx="0">
                  <c:v>150</c:v>
                </c:pt>
                <c:pt idx="1">
                  <c:v>6</c:v>
                </c:pt>
                <c:pt idx="2">
                  <c:v>90</c:v>
                </c:pt>
                <c:pt idx="3">
                  <c:v>33</c:v>
                </c:pt>
                <c:pt idx="4">
                  <c:v>37</c:v>
                </c:pt>
              </c:numCache>
            </c:numRef>
          </c:val>
          <c:extLst>
            <c:ext xmlns:c16="http://schemas.microsoft.com/office/drawing/2014/chart" uri="{C3380CC4-5D6E-409C-BE32-E72D297353CC}">
              <c16:uniqueId val="{00000002-7054-440A-B8E5-A861864CA490}"/>
            </c:ext>
          </c:extLst>
        </c:ser>
        <c:dLbls>
          <c:showLegendKey val="0"/>
          <c:showVal val="0"/>
          <c:showCatName val="0"/>
          <c:showSerName val="0"/>
          <c:showPercent val="0"/>
          <c:showBubbleSize val="0"/>
        </c:dLbls>
        <c:gapWidth val="95"/>
        <c:overlap val="100"/>
        <c:axId val="67680128"/>
        <c:axId val="67681664"/>
      </c:barChart>
      <c:catAx>
        <c:axId val="67680128"/>
        <c:scaling>
          <c:orientation val="minMax"/>
        </c:scaling>
        <c:delete val="0"/>
        <c:axPos val="b"/>
        <c:numFmt formatCode="General" sourceLinked="0"/>
        <c:majorTickMark val="none"/>
        <c:minorTickMark val="none"/>
        <c:tickLblPos val="nextTo"/>
        <c:crossAx val="67681664"/>
        <c:crosses val="autoZero"/>
        <c:auto val="1"/>
        <c:lblAlgn val="ctr"/>
        <c:lblOffset val="100"/>
        <c:noMultiLvlLbl val="0"/>
      </c:catAx>
      <c:valAx>
        <c:axId val="67681664"/>
        <c:scaling>
          <c:orientation val="minMax"/>
        </c:scaling>
        <c:delete val="0"/>
        <c:axPos val="l"/>
        <c:majorGridlines/>
        <c:numFmt formatCode="General" sourceLinked="1"/>
        <c:majorTickMark val="none"/>
        <c:minorTickMark val="none"/>
        <c:tickLblPos val="nextTo"/>
        <c:crossAx val="67680128"/>
        <c:crosses val="autoZero"/>
        <c:crossBetween val="between"/>
      </c:valAx>
      <c:dTable>
        <c:showHorzBorder val="1"/>
        <c:showVertBorder val="1"/>
        <c:showOutline val="1"/>
        <c:showKeys val="1"/>
        <c:txPr>
          <a:bodyPr/>
          <a:lstStyle/>
          <a:p>
            <a:pPr rtl="0">
              <a:defRPr sz="1000"/>
            </a:pPr>
            <a:endParaRPr lang="ja-JP"/>
          </a:p>
        </c:txPr>
      </c:dTable>
    </c:plotArea>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UD デジタル 教科書体 NK-R" panose="02020400000000000000" pitchFamily="18" charset="-128"/>
                <a:ea typeface="UD デジタル 教科書体 NK-R" panose="02020400000000000000" pitchFamily="18" charset="-128"/>
              </a:defRPr>
            </a:pPr>
            <a:r>
              <a:rPr lang="ja-JP" altLang="en-US" sz="1600" b="0">
                <a:latin typeface="UD デジタル 教科書体 NK-R" panose="02020400000000000000" pitchFamily="18" charset="-128"/>
                <a:ea typeface="UD デジタル 教科書体 NK-R" panose="02020400000000000000" pitchFamily="18" charset="-128"/>
              </a:rPr>
              <a:t>虐待類型　割合</a:t>
            </a:r>
          </a:p>
        </c:rich>
      </c:tx>
      <c:layout>
        <c:manualLayout>
          <c:xMode val="edge"/>
          <c:yMode val="edge"/>
          <c:x val="0.33983442307758449"/>
          <c:y val="2.7102671106952049E-3"/>
        </c:manualLayout>
      </c:layout>
      <c:overlay val="0"/>
      <c:spPr>
        <a:noFill/>
        <a:ln>
          <a:noFill/>
        </a:ln>
      </c:spPr>
    </c:title>
    <c:autoTitleDeleted val="0"/>
    <c:plotArea>
      <c:layout>
        <c:manualLayout>
          <c:layoutTarget val="inner"/>
          <c:xMode val="edge"/>
          <c:yMode val="edge"/>
          <c:x val="0.10197667339659697"/>
          <c:y val="9.2311697790278674E-2"/>
          <c:w val="0.8659902341488358"/>
          <c:h val="0.76417282967891875"/>
        </c:manualLayout>
      </c:layout>
      <c:lineChart>
        <c:grouping val="standard"/>
        <c:varyColors val="0"/>
        <c:ser>
          <c:idx val="1"/>
          <c:order val="0"/>
          <c:tx>
            <c:strRef>
              <c:f>'★使用する（全体）'!$B$55</c:f>
              <c:strCache>
                <c:ptCount val="1"/>
                <c:pt idx="0">
                  <c:v>養護者</c:v>
                </c:pt>
              </c:strCache>
            </c:strRef>
          </c:tx>
          <c:spPr>
            <a:ln>
              <a:solidFill>
                <a:srgbClr val="0070C0"/>
              </a:solidFill>
              <a:prstDash val="solid"/>
            </a:ln>
          </c:spPr>
          <c:marker>
            <c:symbol val="diamond"/>
            <c:size val="6"/>
            <c:spPr>
              <a:solidFill>
                <a:srgbClr val="0070C0"/>
              </a:solidFill>
              <a:ln>
                <a:solidFill>
                  <a:srgbClr val="0070C0"/>
                </a:solidFill>
              </a:ln>
            </c:spPr>
          </c:marker>
          <c:cat>
            <c:strRef>
              <c:f>'★使用する（全体）'!$C$53:$G$53</c:f>
              <c:strCache>
                <c:ptCount val="5"/>
                <c:pt idx="0">
                  <c:v>身体的虐待</c:v>
                </c:pt>
                <c:pt idx="1">
                  <c:v>性的虐待</c:v>
                </c:pt>
                <c:pt idx="2">
                  <c:v>心理的虐待</c:v>
                </c:pt>
                <c:pt idx="3">
                  <c:v>放棄・放置</c:v>
                </c:pt>
                <c:pt idx="4">
                  <c:v>経済的虐待</c:v>
                </c:pt>
              </c:strCache>
            </c:strRef>
          </c:cat>
          <c:val>
            <c:numRef>
              <c:f>'★使用する（全体）'!$C$55:$G$55</c:f>
              <c:numCache>
                <c:formatCode>General</c:formatCode>
                <c:ptCount val="5"/>
                <c:pt idx="0">
                  <c:v>63.6</c:v>
                </c:pt>
                <c:pt idx="1">
                  <c:v>2.5</c:v>
                </c:pt>
                <c:pt idx="2">
                  <c:v>38.1</c:v>
                </c:pt>
                <c:pt idx="3">
                  <c:v>14</c:v>
                </c:pt>
                <c:pt idx="4">
                  <c:v>15.7</c:v>
                </c:pt>
              </c:numCache>
            </c:numRef>
          </c:val>
          <c:smooth val="0"/>
          <c:extLst>
            <c:ext xmlns:c16="http://schemas.microsoft.com/office/drawing/2014/chart" uri="{C3380CC4-5D6E-409C-BE32-E72D297353CC}">
              <c16:uniqueId val="{00000000-5CB7-493E-A6D5-B63478097F44}"/>
            </c:ext>
          </c:extLst>
        </c:ser>
        <c:ser>
          <c:idx val="3"/>
          <c:order val="1"/>
          <c:tx>
            <c:strRef>
              <c:f>'★使用する（全体）'!$B$57</c:f>
              <c:strCache>
                <c:ptCount val="1"/>
                <c:pt idx="0">
                  <c:v>施設従事者</c:v>
                </c:pt>
              </c:strCache>
            </c:strRef>
          </c:tx>
          <c:spPr>
            <a:ln>
              <a:solidFill>
                <a:schemeClr val="accent2"/>
              </a:solidFill>
              <a:prstDash val="sysDash"/>
            </a:ln>
          </c:spPr>
          <c:marker>
            <c:symbol val="square"/>
            <c:size val="6"/>
            <c:spPr>
              <a:solidFill>
                <a:schemeClr val="accent2"/>
              </a:solidFill>
              <a:ln>
                <a:solidFill>
                  <a:schemeClr val="accent2"/>
                </a:solidFill>
              </a:ln>
            </c:spPr>
          </c:marker>
          <c:cat>
            <c:strRef>
              <c:f>'★使用する（全体）'!$C$53:$G$53</c:f>
              <c:strCache>
                <c:ptCount val="5"/>
                <c:pt idx="0">
                  <c:v>身体的虐待</c:v>
                </c:pt>
                <c:pt idx="1">
                  <c:v>性的虐待</c:v>
                </c:pt>
                <c:pt idx="2">
                  <c:v>心理的虐待</c:v>
                </c:pt>
                <c:pt idx="3">
                  <c:v>放棄・放置</c:v>
                </c:pt>
                <c:pt idx="4">
                  <c:v>経済的虐待</c:v>
                </c:pt>
              </c:strCache>
            </c:strRef>
          </c:cat>
          <c:val>
            <c:numRef>
              <c:f>'★使用する（全体）'!$C$57:$G$57</c:f>
              <c:numCache>
                <c:formatCode>General</c:formatCode>
                <c:ptCount val="5"/>
                <c:pt idx="0">
                  <c:v>53</c:v>
                </c:pt>
                <c:pt idx="1">
                  <c:v>12</c:v>
                </c:pt>
                <c:pt idx="2">
                  <c:v>51.3</c:v>
                </c:pt>
                <c:pt idx="3">
                  <c:v>7.7</c:v>
                </c:pt>
                <c:pt idx="4">
                  <c:v>0.9</c:v>
                </c:pt>
              </c:numCache>
            </c:numRef>
          </c:val>
          <c:smooth val="0"/>
          <c:extLst>
            <c:ext xmlns:c16="http://schemas.microsoft.com/office/drawing/2014/chart" uri="{C3380CC4-5D6E-409C-BE32-E72D297353CC}">
              <c16:uniqueId val="{00000001-5CB7-493E-A6D5-B63478097F44}"/>
            </c:ext>
          </c:extLst>
        </c:ser>
        <c:ser>
          <c:idx val="5"/>
          <c:order val="2"/>
          <c:tx>
            <c:strRef>
              <c:f>'★使用する（全体）'!$B$59</c:f>
              <c:strCache>
                <c:ptCount val="1"/>
                <c:pt idx="0">
                  <c:v>使用者</c:v>
                </c:pt>
              </c:strCache>
            </c:strRef>
          </c:tx>
          <c:spPr>
            <a:ln>
              <a:solidFill>
                <a:srgbClr val="92D050"/>
              </a:solidFill>
            </a:ln>
          </c:spPr>
          <c:marker>
            <c:symbol val="triangle"/>
            <c:size val="6"/>
            <c:spPr>
              <a:solidFill>
                <a:srgbClr val="92D050"/>
              </a:solidFill>
              <a:ln>
                <a:solidFill>
                  <a:srgbClr val="92D050"/>
                </a:solidFill>
              </a:ln>
            </c:spPr>
          </c:marker>
          <c:cat>
            <c:strRef>
              <c:f>'★使用する（全体）'!$C$53:$G$53</c:f>
              <c:strCache>
                <c:ptCount val="5"/>
                <c:pt idx="0">
                  <c:v>身体的虐待</c:v>
                </c:pt>
                <c:pt idx="1">
                  <c:v>性的虐待</c:v>
                </c:pt>
                <c:pt idx="2">
                  <c:v>心理的虐待</c:v>
                </c:pt>
                <c:pt idx="3">
                  <c:v>放棄・放置</c:v>
                </c:pt>
                <c:pt idx="4">
                  <c:v>経済的虐待</c:v>
                </c:pt>
              </c:strCache>
            </c:strRef>
          </c:cat>
          <c:val>
            <c:numRef>
              <c:f>'★使用する（全体）'!$C$59:$G$59</c:f>
              <c:numCache>
                <c:formatCode>0.0_ </c:formatCode>
                <c:ptCount val="5"/>
                <c:pt idx="0">
                  <c:v>5.7</c:v>
                </c:pt>
                <c:pt idx="1">
                  <c:v>0</c:v>
                </c:pt>
                <c:pt idx="2">
                  <c:v>5.7</c:v>
                </c:pt>
                <c:pt idx="3">
                  <c:v>0</c:v>
                </c:pt>
                <c:pt idx="4">
                  <c:v>94.3</c:v>
                </c:pt>
              </c:numCache>
            </c:numRef>
          </c:val>
          <c:smooth val="0"/>
          <c:extLst>
            <c:ext xmlns:c16="http://schemas.microsoft.com/office/drawing/2014/chart" uri="{C3380CC4-5D6E-409C-BE32-E72D297353CC}">
              <c16:uniqueId val="{00000002-5CB7-493E-A6D5-B63478097F44}"/>
            </c:ext>
          </c:extLst>
        </c:ser>
        <c:dLbls>
          <c:showLegendKey val="0"/>
          <c:showVal val="0"/>
          <c:showCatName val="0"/>
          <c:showSerName val="0"/>
          <c:showPercent val="0"/>
          <c:showBubbleSize val="0"/>
        </c:dLbls>
        <c:marker val="1"/>
        <c:smooth val="0"/>
        <c:axId val="67635456"/>
        <c:axId val="67649920"/>
      </c:lineChart>
      <c:catAx>
        <c:axId val="67635456"/>
        <c:scaling>
          <c:orientation val="minMax"/>
        </c:scaling>
        <c:delete val="0"/>
        <c:axPos val="b"/>
        <c:numFmt formatCode="General" sourceLinked="0"/>
        <c:majorTickMark val="none"/>
        <c:minorTickMark val="none"/>
        <c:tickLblPos val="nextTo"/>
        <c:txPr>
          <a:bodyPr/>
          <a:lstStyle/>
          <a:p>
            <a:pPr>
              <a:defRPr sz="1100">
                <a:latin typeface="UD デジタル 教科書体 NK-R" panose="02020400000000000000" pitchFamily="18" charset="-128"/>
                <a:ea typeface="UD デジタル 教科書体 NK-R" panose="02020400000000000000" pitchFamily="18" charset="-128"/>
              </a:defRPr>
            </a:pPr>
            <a:endParaRPr lang="ja-JP"/>
          </a:p>
        </c:txPr>
        <c:crossAx val="67649920"/>
        <c:crosses val="autoZero"/>
        <c:auto val="1"/>
        <c:lblAlgn val="ctr"/>
        <c:lblOffset val="100"/>
        <c:noMultiLvlLbl val="0"/>
      </c:catAx>
      <c:valAx>
        <c:axId val="67649920"/>
        <c:scaling>
          <c:orientation val="minMax"/>
        </c:scaling>
        <c:delete val="0"/>
        <c:axPos val="l"/>
        <c:majorGridlines/>
        <c:numFmt formatCode="General" sourceLinked="1"/>
        <c:majorTickMark val="none"/>
        <c:minorTickMark val="none"/>
        <c:tickLblPos val="nextTo"/>
        <c:spPr>
          <a:ln w="9525">
            <a:no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crossAx val="67635456"/>
        <c:crosses val="autoZero"/>
        <c:crossBetween val="between"/>
      </c:valAx>
    </c:plotArea>
    <c:legend>
      <c:legendPos val="b"/>
      <c:overlay val="0"/>
      <c:txPr>
        <a:bodyPr/>
        <a:lstStyle/>
        <a:p>
          <a:pPr>
            <a:defRPr baseline="0">
              <a:latin typeface="UD デジタル 教科書体 NK-R" panose="02020400000000000000" pitchFamily="18" charset="-128"/>
              <a:ea typeface="UD デジタル 教科書体 NK-R" panose="02020400000000000000" pitchFamily="18" charset="-128"/>
            </a:defRPr>
          </a:pPr>
          <a:endParaRPr lang="ja-JP"/>
        </a:p>
      </c:txPr>
    </c:legend>
    <c:plotVisOnly val="1"/>
    <c:dispBlanksAs val="gap"/>
    <c:showDLblsOverMax val="0"/>
  </c:chart>
  <c:spPr>
    <a:ln>
      <a:solidFill>
        <a:schemeClr val="tx1"/>
      </a:solid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障がい種別　件数</a:t>
            </a:r>
          </a:p>
        </c:rich>
      </c:tx>
      <c:layout>
        <c:manualLayout>
          <c:xMode val="edge"/>
          <c:yMode val="edge"/>
          <c:x val="0.26794147628820969"/>
          <c:y val="1.3829223554515629E-2"/>
        </c:manualLayout>
      </c:layout>
      <c:overlay val="0"/>
      <c:spPr>
        <a:noFill/>
        <a:ln>
          <a:noFill/>
        </a:ln>
      </c:spPr>
    </c:title>
    <c:autoTitleDeleted val="0"/>
    <c:plotArea>
      <c:layout>
        <c:manualLayout>
          <c:layoutTarget val="inner"/>
          <c:xMode val="edge"/>
          <c:yMode val="edge"/>
          <c:x val="0.2333427377464882"/>
          <c:y val="0.15248783086005119"/>
          <c:w val="0.75037447106266952"/>
          <c:h val="0.59132399018726767"/>
        </c:manualLayout>
      </c:layout>
      <c:barChart>
        <c:barDir val="col"/>
        <c:grouping val="stacked"/>
        <c:varyColors val="0"/>
        <c:ser>
          <c:idx val="4"/>
          <c:order val="0"/>
          <c:tx>
            <c:strRef>
              <c:f>'★使用する（全体）'!$B$84</c:f>
              <c:strCache>
                <c:ptCount val="1"/>
                <c:pt idx="0">
                  <c:v>使用者</c:v>
                </c:pt>
              </c:strCache>
            </c:strRef>
          </c:tx>
          <c:spPr>
            <a:ln>
              <a:noFill/>
            </a:ln>
          </c:spPr>
          <c:invertIfNegative val="0"/>
          <c:cat>
            <c:strRef>
              <c:f>'★使用する（全体）'!$C$79:$H$79</c:f>
              <c:strCache>
                <c:ptCount val="6"/>
                <c:pt idx="0">
                  <c:v>身体障がい</c:v>
                </c:pt>
                <c:pt idx="1">
                  <c:v>知的障がい</c:v>
                </c:pt>
                <c:pt idx="2">
                  <c:v>精神障がい</c:v>
                </c:pt>
                <c:pt idx="3">
                  <c:v>発達障がい</c:v>
                </c:pt>
                <c:pt idx="4">
                  <c:v>難病</c:v>
                </c:pt>
                <c:pt idx="5">
                  <c:v>その他・不明</c:v>
                </c:pt>
              </c:strCache>
            </c:strRef>
          </c:cat>
          <c:val>
            <c:numRef>
              <c:f>'★使用する（全体）'!$C$84:$H$84</c:f>
              <c:numCache>
                <c:formatCode>General</c:formatCode>
                <c:ptCount val="6"/>
                <c:pt idx="0">
                  <c:v>6</c:v>
                </c:pt>
                <c:pt idx="1">
                  <c:v>11</c:v>
                </c:pt>
                <c:pt idx="2">
                  <c:v>15</c:v>
                </c:pt>
                <c:pt idx="3">
                  <c:v>5</c:v>
                </c:pt>
                <c:pt idx="4">
                  <c:v>0</c:v>
                </c:pt>
                <c:pt idx="5">
                  <c:v>0</c:v>
                </c:pt>
              </c:numCache>
            </c:numRef>
          </c:val>
          <c:extLst>
            <c:ext xmlns:c16="http://schemas.microsoft.com/office/drawing/2014/chart" uri="{C3380CC4-5D6E-409C-BE32-E72D297353CC}">
              <c16:uniqueId val="{00000000-53FE-423B-971A-9A5287ACB78A}"/>
            </c:ext>
          </c:extLst>
        </c:ser>
        <c:ser>
          <c:idx val="2"/>
          <c:order val="1"/>
          <c:tx>
            <c:strRef>
              <c:f>'★使用する（全体）'!$B$82</c:f>
              <c:strCache>
                <c:ptCount val="1"/>
                <c:pt idx="0">
                  <c:v>施設従事者</c:v>
                </c:pt>
              </c:strCache>
            </c:strRef>
          </c:tx>
          <c:spPr>
            <a:pattFill prst="ltUpDiag">
              <a:fgClr>
                <a:schemeClr val="accent1"/>
              </a:fgClr>
              <a:bgClr>
                <a:schemeClr val="bg1"/>
              </a:bgClr>
            </a:pattFill>
            <a:ln>
              <a:noFill/>
            </a:ln>
          </c:spPr>
          <c:invertIfNegative val="0"/>
          <c:cat>
            <c:strRef>
              <c:f>'★使用する（全体）'!$C$79:$H$79</c:f>
              <c:strCache>
                <c:ptCount val="6"/>
                <c:pt idx="0">
                  <c:v>身体障がい</c:v>
                </c:pt>
                <c:pt idx="1">
                  <c:v>知的障がい</c:v>
                </c:pt>
                <c:pt idx="2">
                  <c:v>精神障がい</c:v>
                </c:pt>
                <c:pt idx="3">
                  <c:v>発達障がい</c:v>
                </c:pt>
                <c:pt idx="4">
                  <c:v>難病</c:v>
                </c:pt>
                <c:pt idx="5">
                  <c:v>その他・不明</c:v>
                </c:pt>
              </c:strCache>
            </c:strRef>
          </c:cat>
          <c:val>
            <c:numRef>
              <c:f>'★使用する（全体）'!$C$82:$H$82</c:f>
              <c:numCache>
                <c:formatCode>General</c:formatCode>
                <c:ptCount val="6"/>
                <c:pt idx="0">
                  <c:v>40</c:v>
                </c:pt>
                <c:pt idx="1">
                  <c:v>169</c:v>
                </c:pt>
                <c:pt idx="2">
                  <c:v>23</c:v>
                </c:pt>
                <c:pt idx="3">
                  <c:v>16</c:v>
                </c:pt>
                <c:pt idx="4">
                  <c:v>2</c:v>
                </c:pt>
                <c:pt idx="5">
                  <c:v>10</c:v>
                </c:pt>
              </c:numCache>
            </c:numRef>
          </c:val>
          <c:extLst>
            <c:ext xmlns:c16="http://schemas.microsoft.com/office/drawing/2014/chart" uri="{C3380CC4-5D6E-409C-BE32-E72D297353CC}">
              <c16:uniqueId val="{00000001-53FE-423B-971A-9A5287ACB78A}"/>
            </c:ext>
          </c:extLst>
        </c:ser>
        <c:ser>
          <c:idx val="0"/>
          <c:order val="2"/>
          <c:tx>
            <c:strRef>
              <c:f>'★使用する（全体）'!$B$80</c:f>
              <c:strCache>
                <c:ptCount val="1"/>
                <c:pt idx="0">
                  <c:v>養護者</c:v>
                </c:pt>
              </c:strCache>
            </c:strRef>
          </c:tx>
          <c:spPr>
            <a:ln>
              <a:noFill/>
            </a:ln>
          </c:spPr>
          <c:invertIfNegative val="0"/>
          <c:cat>
            <c:strRef>
              <c:f>'★使用する（全体）'!$C$79:$H$79</c:f>
              <c:strCache>
                <c:ptCount val="6"/>
                <c:pt idx="0">
                  <c:v>身体障がい</c:v>
                </c:pt>
                <c:pt idx="1">
                  <c:v>知的障がい</c:v>
                </c:pt>
                <c:pt idx="2">
                  <c:v>精神障がい</c:v>
                </c:pt>
                <c:pt idx="3">
                  <c:v>発達障がい</c:v>
                </c:pt>
                <c:pt idx="4">
                  <c:v>難病</c:v>
                </c:pt>
                <c:pt idx="5">
                  <c:v>その他・不明</c:v>
                </c:pt>
              </c:strCache>
            </c:strRef>
          </c:cat>
          <c:val>
            <c:numRef>
              <c:f>'★使用する（全体）'!$C$80:$H$80</c:f>
              <c:numCache>
                <c:formatCode>General</c:formatCode>
                <c:ptCount val="6"/>
                <c:pt idx="0">
                  <c:v>44</c:v>
                </c:pt>
                <c:pt idx="1">
                  <c:v>114</c:v>
                </c:pt>
                <c:pt idx="2">
                  <c:v>114</c:v>
                </c:pt>
                <c:pt idx="3">
                  <c:v>14</c:v>
                </c:pt>
                <c:pt idx="4">
                  <c:v>7</c:v>
                </c:pt>
                <c:pt idx="5">
                  <c:v>4</c:v>
                </c:pt>
              </c:numCache>
            </c:numRef>
          </c:val>
          <c:extLst>
            <c:ext xmlns:c16="http://schemas.microsoft.com/office/drawing/2014/chart" uri="{C3380CC4-5D6E-409C-BE32-E72D297353CC}">
              <c16:uniqueId val="{00000002-53FE-423B-971A-9A5287ACB78A}"/>
            </c:ext>
          </c:extLst>
        </c:ser>
        <c:dLbls>
          <c:showLegendKey val="0"/>
          <c:showVal val="0"/>
          <c:showCatName val="0"/>
          <c:showSerName val="0"/>
          <c:showPercent val="0"/>
          <c:showBubbleSize val="0"/>
        </c:dLbls>
        <c:gapWidth val="95"/>
        <c:overlap val="100"/>
        <c:axId val="95849472"/>
        <c:axId val="95855360"/>
      </c:barChart>
      <c:catAx>
        <c:axId val="95849472"/>
        <c:scaling>
          <c:orientation val="minMax"/>
        </c:scaling>
        <c:delete val="0"/>
        <c:axPos val="b"/>
        <c:numFmt formatCode="General" sourceLinked="0"/>
        <c:majorTickMark val="none"/>
        <c:minorTickMark val="none"/>
        <c:tickLblPos val="nextTo"/>
        <c:crossAx val="95855360"/>
        <c:crosses val="autoZero"/>
        <c:auto val="1"/>
        <c:lblAlgn val="ctr"/>
        <c:lblOffset val="100"/>
        <c:noMultiLvlLbl val="0"/>
      </c:catAx>
      <c:valAx>
        <c:axId val="95855360"/>
        <c:scaling>
          <c:orientation val="minMax"/>
        </c:scaling>
        <c:delete val="0"/>
        <c:axPos val="l"/>
        <c:majorGridlines/>
        <c:title>
          <c:tx>
            <c:rich>
              <a:bodyPr rot="0" vert="eaVert"/>
              <a:lstStyle/>
              <a:p>
                <a:pPr>
                  <a:defRPr/>
                </a:pPr>
                <a:r>
                  <a:rPr lang="ja-JP"/>
                  <a:t>件</a:t>
                </a:r>
              </a:p>
            </c:rich>
          </c:tx>
          <c:layout>
            <c:manualLayout>
              <c:xMode val="edge"/>
              <c:yMode val="edge"/>
              <c:x val="0.17354187741323088"/>
              <c:y val="8.3423551930223924E-2"/>
            </c:manualLayout>
          </c:layout>
          <c:overlay val="0"/>
        </c:title>
        <c:numFmt formatCode="General" sourceLinked="1"/>
        <c:majorTickMark val="none"/>
        <c:minorTickMark val="none"/>
        <c:tickLblPos val="nextTo"/>
        <c:crossAx val="95849472"/>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ja-JP" sz="1800"/>
              <a:t>障がい種別　割合</a:t>
            </a:r>
          </a:p>
        </c:rich>
      </c:tx>
      <c:layout>
        <c:manualLayout>
          <c:xMode val="edge"/>
          <c:yMode val="edge"/>
          <c:x val="0.28427623155814841"/>
          <c:y val="2.6532619700175095E-2"/>
        </c:manualLayout>
      </c:layout>
      <c:overlay val="0"/>
      <c:spPr>
        <a:noFill/>
        <a:ln>
          <a:noFill/>
        </a:ln>
      </c:spPr>
    </c:title>
    <c:autoTitleDeleted val="0"/>
    <c:plotArea>
      <c:layout>
        <c:manualLayout>
          <c:layoutTarget val="inner"/>
          <c:xMode val="edge"/>
          <c:yMode val="edge"/>
          <c:x val="8.7931771696851346E-2"/>
          <c:y val="0.16130535903760618"/>
          <c:w val="0.87803204079469743"/>
          <c:h val="0.61344569805635984"/>
        </c:manualLayout>
      </c:layout>
      <c:lineChart>
        <c:grouping val="standard"/>
        <c:varyColors val="0"/>
        <c:ser>
          <c:idx val="1"/>
          <c:order val="0"/>
          <c:tx>
            <c:strRef>
              <c:f>'★使用する（全体）'!$B$81</c:f>
              <c:strCache>
                <c:ptCount val="1"/>
                <c:pt idx="0">
                  <c:v>養護者</c:v>
                </c:pt>
              </c:strCache>
            </c:strRef>
          </c:tx>
          <c:spPr>
            <a:ln>
              <a:solidFill>
                <a:srgbClr val="0070C0"/>
              </a:solidFill>
            </a:ln>
          </c:spPr>
          <c:marker>
            <c:symbol val="diamond"/>
            <c:size val="6"/>
            <c:spPr>
              <a:solidFill>
                <a:srgbClr val="0070C0"/>
              </a:solidFill>
              <a:ln>
                <a:solidFill>
                  <a:srgbClr val="0070C0"/>
                </a:solidFill>
              </a:ln>
            </c:spPr>
          </c:marker>
          <c:cat>
            <c:strRef>
              <c:f>'★使用する（全体）'!$C$79:$H$79</c:f>
              <c:strCache>
                <c:ptCount val="6"/>
                <c:pt idx="0">
                  <c:v>身体障がい</c:v>
                </c:pt>
                <c:pt idx="1">
                  <c:v>知的障がい</c:v>
                </c:pt>
                <c:pt idx="2">
                  <c:v>精神障がい</c:v>
                </c:pt>
                <c:pt idx="3">
                  <c:v>発達障がい</c:v>
                </c:pt>
                <c:pt idx="4">
                  <c:v>難病</c:v>
                </c:pt>
                <c:pt idx="5">
                  <c:v>その他・不明</c:v>
                </c:pt>
              </c:strCache>
            </c:strRef>
          </c:cat>
          <c:val>
            <c:numRef>
              <c:f>'★使用する（全体）'!$C$81:$H$81</c:f>
              <c:numCache>
                <c:formatCode>0.0_ </c:formatCode>
                <c:ptCount val="6"/>
                <c:pt idx="0">
                  <c:v>18.600000000000001</c:v>
                </c:pt>
                <c:pt idx="1">
                  <c:v>48.3</c:v>
                </c:pt>
                <c:pt idx="2">
                  <c:v>48.3</c:v>
                </c:pt>
                <c:pt idx="3">
                  <c:v>5.9</c:v>
                </c:pt>
                <c:pt idx="4">
                  <c:v>3</c:v>
                </c:pt>
                <c:pt idx="5">
                  <c:v>1.7</c:v>
                </c:pt>
              </c:numCache>
            </c:numRef>
          </c:val>
          <c:smooth val="0"/>
          <c:extLst>
            <c:ext xmlns:c16="http://schemas.microsoft.com/office/drawing/2014/chart" uri="{C3380CC4-5D6E-409C-BE32-E72D297353CC}">
              <c16:uniqueId val="{00000000-4A34-4809-B968-8B88DD50B084}"/>
            </c:ext>
          </c:extLst>
        </c:ser>
        <c:ser>
          <c:idx val="3"/>
          <c:order val="1"/>
          <c:tx>
            <c:strRef>
              <c:f>'★使用する（全体）'!$B$83</c:f>
              <c:strCache>
                <c:ptCount val="1"/>
                <c:pt idx="0">
                  <c:v>施設従事者</c:v>
                </c:pt>
              </c:strCache>
            </c:strRef>
          </c:tx>
          <c:spPr>
            <a:ln>
              <a:solidFill>
                <a:schemeClr val="accent2"/>
              </a:solidFill>
              <a:prstDash val="sysDash"/>
            </a:ln>
          </c:spPr>
          <c:marker>
            <c:symbol val="x"/>
            <c:size val="6"/>
            <c:spPr>
              <a:solidFill>
                <a:schemeClr val="accent2">
                  <a:lumMod val="75000"/>
                </a:schemeClr>
              </a:solidFill>
              <a:ln>
                <a:solidFill>
                  <a:schemeClr val="accent2"/>
                </a:solidFill>
              </a:ln>
            </c:spPr>
          </c:marker>
          <c:dPt>
            <c:idx val="2"/>
            <c:marker>
              <c:spPr>
                <a:solidFill>
                  <a:schemeClr val="accent2">
                    <a:lumMod val="75000"/>
                  </a:schemeClr>
                </a:solidFill>
                <a:ln>
                  <a:solidFill>
                    <a:schemeClr val="accent2">
                      <a:lumMod val="75000"/>
                    </a:schemeClr>
                  </a:solidFill>
                </a:ln>
              </c:spPr>
            </c:marker>
            <c:bubble3D val="0"/>
            <c:spPr>
              <a:ln>
                <a:solidFill>
                  <a:schemeClr val="accent2">
                    <a:lumMod val="75000"/>
                  </a:schemeClr>
                </a:solidFill>
                <a:prstDash val="sysDash"/>
              </a:ln>
            </c:spPr>
            <c:extLst>
              <c:ext xmlns:c16="http://schemas.microsoft.com/office/drawing/2014/chart" uri="{C3380CC4-5D6E-409C-BE32-E72D297353CC}">
                <c16:uniqueId val="{00000002-4A34-4809-B968-8B88DD50B084}"/>
              </c:ext>
            </c:extLst>
          </c:dPt>
          <c:cat>
            <c:strRef>
              <c:f>'★使用する（全体）'!$C$79:$H$79</c:f>
              <c:strCache>
                <c:ptCount val="6"/>
                <c:pt idx="0">
                  <c:v>身体障がい</c:v>
                </c:pt>
                <c:pt idx="1">
                  <c:v>知的障がい</c:v>
                </c:pt>
                <c:pt idx="2">
                  <c:v>精神障がい</c:v>
                </c:pt>
                <c:pt idx="3">
                  <c:v>発達障がい</c:v>
                </c:pt>
                <c:pt idx="4">
                  <c:v>難病</c:v>
                </c:pt>
                <c:pt idx="5">
                  <c:v>その他・不明</c:v>
                </c:pt>
              </c:strCache>
            </c:strRef>
          </c:cat>
          <c:val>
            <c:numRef>
              <c:f>'★使用する（全体）'!$C$83:$H$83</c:f>
              <c:numCache>
                <c:formatCode>0.0_ </c:formatCode>
                <c:ptCount val="6"/>
                <c:pt idx="0">
                  <c:v>19.3</c:v>
                </c:pt>
                <c:pt idx="1">
                  <c:v>81.599999999999994</c:v>
                </c:pt>
                <c:pt idx="2">
                  <c:v>11.1</c:v>
                </c:pt>
                <c:pt idx="3">
                  <c:v>7.7</c:v>
                </c:pt>
                <c:pt idx="4">
                  <c:v>1</c:v>
                </c:pt>
                <c:pt idx="5">
                  <c:v>4.9000000000000004</c:v>
                </c:pt>
              </c:numCache>
            </c:numRef>
          </c:val>
          <c:smooth val="0"/>
          <c:extLst>
            <c:ext xmlns:c16="http://schemas.microsoft.com/office/drawing/2014/chart" uri="{C3380CC4-5D6E-409C-BE32-E72D297353CC}">
              <c16:uniqueId val="{00000003-4A34-4809-B968-8B88DD50B084}"/>
            </c:ext>
          </c:extLst>
        </c:ser>
        <c:ser>
          <c:idx val="5"/>
          <c:order val="2"/>
          <c:tx>
            <c:strRef>
              <c:f>'★使用する（全体）'!$B$85</c:f>
              <c:strCache>
                <c:ptCount val="1"/>
                <c:pt idx="0">
                  <c:v>使用者</c:v>
                </c:pt>
              </c:strCache>
            </c:strRef>
          </c:tx>
          <c:spPr>
            <a:ln>
              <a:solidFill>
                <a:srgbClr val="92D050"/>
              </a:solidFill>
            </a:ln>
          </c:spPr>
          <c:marker>
            <c:symbol val="triangle"/>
            <c:size val="6"/>
            <c:spPr>
              <a:solidFill>
                <a:srgbClr val="92D050"/>
              </a:solidFill>
              <a:ln>
                <a:solidFill>
                  <a:srgbClr val="92D050"/>
                </a:solidFill>
              </a:ln>
            </c:spPr>
          </c:marker>
          <c:cat>
            <c:strRef>
              <c:f>'★使用する（全体）'!$C$79:$H$79</c:f>
              <c:strCache>
                <c:ptCount val="6"/>
                <c:pt idx="0">
                  <c:v>身体障がい</c:v>
                </c:pt>
                <c:pt idx="1">
                  <c:v>知的障がい</c:v>
                </c:pt>
                <c:pt idx="2">
                  <c:v>精神障がい</c:v>
                </c:pt>
                <c:pt idx="3">
                  <c:v>発達障がい</c:v>
                </c:pt>
                <c:pt idx="4">
                  <c:v>難病</c:v>
                </c:pt>
                <c:pt idx="5">
                  <c:v>その他・不明</c:v>
                </c:pt>
              </c:strCache>
            </c:strRef>
          </c:cat>
          <c:val>
            <c:numRef>
              <c:f>'★使用する（全体）'!$C$85:$H$85</c:f>
              <c:numCache>
                <c:formatCode>0.0_ </c:formatCode>
                <c:ptCount val="6"/>
                <c:pt idx="0">
                  <c:v>16.2</c:v>
                </c:pt>
                <c:pt idx="1">
                  <c:v>29.7</c:v>
                </c:pt>
                <c:pt idx="2">
                  <c:v>40.5</c:v>
                </c:pt>
                <c:pt idx="3">
                  <c:v>13.5</c:v>
                </c:pt>
                <c:pt idx="4">
                  <c:v>0</c:v>
                </c:pt>
                <c:pt idx="5">
                  <c:v>0</c:v>
                </c:pt>
              </c:numCache>
            </c:numRef>
          </c:val>
          <c:smooth val="0"/>
          <c:extLst>
            <c:ext xmlns:c16="http://schemas.microsoft.com/office/drawing/2014/chart" uri="{C3380CC4-5D6E-409C-BE32-E72D297353CC}">
              <c16:uniqueId val="{00000004-4A34-4809-B968-8B88DD50B084}"/>
            </c:ext>
          </c:extLst>
        </c:ser>
        <c:dLbls>
          <c:showLegendKey val="0"/>
          <c:showVal val="0"/>
          <c:showCatName val="0"/>
          <c:showSerName val="0"/>
          <c:showPercent val="0"/>
          <c:showBubbleSize val="0"/>
        </c:dLbls>
        <c:marker val="1"/>
        <c:smooth val="0"/>
        <c:axId val="96088448"/>
        <c:axId val="96090368"/>
      </c:lineChart>
      <c:catAx>
        <c:axId val="96088448"/>
        <c:scaling>
          <c:orientation val="minMax"/>
        </c:scaling>
        <c:delete val="0"/>
        <c:axPos val="b"/>
        <c:numFmt formatCode="General" sourceLinked="0"/>
        <c:majorTickMark val="none"/>
        <c:minorTickMark val="none"/>
        <c:tickLblPos val="nextTo"/>
        <c:crossAx val="96090368"/>
        <c:crossesAt val="0"/>
        <c:auto val="1"/>
        <c:lblAlgn val="ctr"/>
        <c:lblOffset val="100"/>
        <c:noMultiLvlLbl val="0"/>
      </c:catAx>
      <c:valAx>
        <c:axId val="96090368"/>
        <c:scaling>
          <c:orientation val="minMax"/>
        </c:scaling>
        <c:delete val="0"/>
        <c:axPos val="l"/>
        <c:majorGridlines/>
        <c:numFmt formatCode="General" sourceLinked="0"/>
        <c:majorTickMark val="none"/>
        <c:minorTickMark val="none"/>
        <c:tickLblPos val="nextTo"/>
        <c:spPr>
          <a:ln w="9525">
            <a:noFill/>
          </a:ln>
        </c:spPr>
        <c:crossAx val="96088448"/>
        <c:crosses val="autoZero"/>
        <c:crossBetween val="between"/>
      </c:valAx>
      <c:spPr>
        <a:ln>
          <a:solidFill>
            <a:schemeClr val="tx1"/>
          </a:solidFill>
        </a:ln>
      </c:spPr>
    </c:plotArea>
    <c:legend>
      <c:legendPos val="b"/>
      <c:overlay val="0"/>
    </c:legend>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sz="1600"/>
              <a:t>年齢別　割合</a:t>
            </a:r>
          </a:p>
        </c:rich>
      </c:tx>
      <c:layout>
        <c:manualLayout>
          <c:xMode val="edge"/>
          <c:yMode val="edge"/>
          <c:x val="0.38584096095099146"/>
          <c:y val="1.4802847235481757E-2"/>
        </c:manualLayout>
      </c:layout>
      <c:overlay val="0"/>
      <c:spPr>
        <a:noFill/>
        <a:ln>
          <a:noFill/>
        </a:ln>
      </c:spPr>
    </c:title>
    <c:autoTitleDeleted val="0"/>
    <c:plotArea>
      <c:layout>
        <c:manualLayout>
          <c:layoutTarget val="inner"/>
          <c:xMode val="edge"/>
          <c:yMode val="edge"/>
          <c:x val="0.11864651352833334"/>
          <c:y val="0.13613069486528154"/>
          <c:w val="0.86936205525151677"/>
          <c:h val="0.63317931816179363"/>
        </c:manualLayout>
      </c:layout>
      <c:lineChart>
        <c:grouping val="standard"/>
        <c:varyColors val="0"/>
        <c:ser>
          <c:idx val="0"/>
          <c:order val="0"/>
          <c:tx>
            <c:strRef>
              <c:f>'★使用する（全体）'!$D$111</c:f>
              <c:strCache>
                <c:ptCount val="1"/>
                <c:pt idx="0">
                  <c:v>養護者</c:v>
                </c:pt>
              </c:strCache>
            </c:strRef>
          </c:tx>
          <c:spPr>
            <a:ln>
              <a:solidFill>
                <a:srgbClr val="002060"/>
              </a:solidFill>
            </a:ln>
          </c:spPr>
          <c:marker>
            <c:symbol val="diamond"/>
            <c:size val="6"/>
            <c:spPr>
              <a:solidFill>
                <a:srgbClr val="002060"/>
              </a:solidFill>
              <a:ln>
                <a:solidFill>
                  <a:srgbClr val="002060"/>
                </a:solidFill>
              </a:ln>
            </c:spPr>
          </c:marker>
          <c:cat>
            <c:strRef>
              <c:f>'★使用する（全体）'!$B$112:$B$119</c:f>
              <c:strCache>
                <c:ptCount val="8"/>
                <c:pt idx="0">
                  <c:v>～17歳</c:v>
                </c:pt>
                <c:pt idx="1">
                  <c:v>18～19歳</c:v>
                </c:pt>
                <c:pt idx="2">
                  <c:v>20～29歳</c:v>
                </c:pt>
                <c:pt idx="3">
                  <c:v>30～39歳</c:v>
                </c:pt>
                <c:pt idx="4">
                  <c:v>40～49歳</c:v>
                </c:pt>
                <c:pt idx="5">
                  <c:v>50～59歳</c:v>
                </c:pt>
                <c:pt idx="6">
                  <c:v>60～64歳</c:v>
                </c:pt>
                <c:pt idx="7">
                  <c:v>65歳以上</c:v>
                </c:pt>
              </c:strCache>
            </c:strRef>
          </c:cat>
          <c:val>
            <c:numRef>
              <c:f>'★使用する（全体）'!$D$112:$D$119</c:f>
              <c:numCache>
                <c:formatCode>General</c:formatCode>
                <c:ptCount val="8"/>
                <c:pt idx="0">
                  <c:v>0</c:v>
                </c:pt>
                <c:pt idx="1">
                  <c:v>4.2</c:v>
                </c:pt>
                <c:pt idx="2">
                  <c:v>21.2</c:v>
                </c:pt>
                <c:pt idx="3">
                  <c:v>16.100000000000001</c:v>
                </c:pt>
                <c:pt idx="4">
                  <c:v>16.899999999999999</c:v>
                </c:pt>
                <c:pt idx="5">
                  <c:v>30.1</c:v>
                </c:pt>
                <c:pt idx="6">
                  <c:v>11.4</c:v>
                </c:pt>
                <c:pt idx="7">
                  <c:v>0</c:v>
                </c:pt>
              </c:numCache>
            </c:numRef>
          </c:val>
          <c:smooth val="0"/>
          <c:extLst>
            <c:ext xmlns:c16="http://schemas.microsoft.com/office/drawing/2014/chart" uri="{C3380CC4-5D6E-409C-BE32-E72D297353CC}">
              <c16:uniqueId val="{00000000-E590-4270-946A-2E3F94F61AD5}"/>
            </c:ext>
          </c:extLst>
        </c:ser>
        <c:ser>
          <c:idx val="1"/>
          <c:order val="1"/>
          <c:tx>
            <c:strRef>
              <c:f>'★使用する（全体）'!$F$111</c:f>
              <c:strCache>
                <c:ptCount val="1"/>
                <c:pt idx="0">
                  <c:v>施設従事者</c:v>
                </c:pt>
              </c:strCache>
            </c:strRef>
          </c:tx>
          <c:spPr>
            <a:ln cmpd="sng">
              <a:prstDash val="sysDash"/>
            </a:ln>
          </c:spPr>
          <c:marker>
            <c:symbol val="square"/>
            <c:size val="6"/>
          </c:marker>
          <c:cat>
            <c:strRef>
              <c:f>'★使用する（全体）'!$B$112:$B$119</c:f>
              <c:strCache>
                <c:ptCount val="8"/>
                <c:pt idx="0">
                  <c:v>～17歳</c:v>
                </c:pt>
                <c:pt idx="1">
                  <c:v>18～19歳</c:v>
                </c:pt>
                <c:pt idx="2">
                  <c:v>20～29歳</c:v>
                </c:pt>
                <c:pt idx="3">
                  <c:v>30～39歳</c:v>
                </c:pt>
                <c:pt idx="4">
                  <c:v>40～49歳</c:v>
                </c:pt>
                <c:pt idx="5">
                  <c:v>50～59歳</c:v>
                </c:pt>
                <c:pt idx="6">
                  <c:v>60～64歳</c:v>
                </c:pt>
                <c:pt idx="7">
                  <c:v>65歳以上</c:v>
                </c:pt>
              </c:strCache>
            </c:strRef>
          </c:cat>
          <c:val>
            <c:numRef>
              <c:f>'★使用する（全体）'!$F$112:$F$119</c:f>
              <c:numCache>
                <c:formatCode>General</c:formatCode>
                <c:ptCount val="8"/>
                <c:pt idx="0">
                  <c:v>27.5</c:v>
                </c:pt>
                <c:pt idx="1">
                  <c:v>1.9</c:v>
                </c:pt>
                <c:pt idx="2">
                  <c:v>14.5</c:v>
                </c:pt>
                <c:pt idx="3">
                  <c:v>13.5</c:v>
                </c:pt>
                <c:pt idx="4">
                  <c:v>16.899999999999999</c:v>
                </c:pt>
                <c:pt idx="5">
                  <c:v>16.899999999999999</c:v>
                </c:pt>
                <c:pt idx="6">
                  <c:v>5.8</c:v>
                </c:pt>
                <c:pt idx="7">
                  <c:v>2.9</c:v>
                </c:pt>
              </c:numCache>
            </c:numRef>
          </c:val>
          <c:smooth val="0"/>
          <c:extLst>
            <c:ext xmlns:c16="http://schemas.microsoft.com/office/drawing/2014/chart" uri="{C3380CC4-5D6E-409C-BE32-E72D297353CC}">
              <c16:uniqueId val="{00000001-E590-4270-946A-2E3F94F61AD5}"/>
            </c:ext>
          </c:extLst>
        </c:ser>
        <c:dLbls>
          <c:showLegendKey val="0"/>
          <c:showVal val="0"/>
          <c:showCatName val="0"/>
          <c:showSerName val="0"/>
          <c:showPercent val="0"/>
          <c:showBubbleSize val="0"/>
        </c:dLbls>
        <c:marker val="1"/>
        <c:smooth val="0"/>
        <c:axId val="67830144"/>
        <c:axId val="67831680"/>
      </c:lineChart>
      <c:catAx>
        <c:axId val="67830144"/>
        <c:scaling>
          <c:orientation val="minMax"/>
        </c:scaling>
        <c:delete val="0"/>
        <c:axPos val="b"/>
        <c:numFmt formatCode="General" sourceLinked="0"/>
        <c:majorTickMark val="out"/>
        <c:minorTickMark val="none"/>
        <c:tickLblPos val="nextTo"/>
        <c:crossAx val="67831680"/>
        <c:crosses val="autoZero"/>
        <c:auto val="1"/>
        <c:lblAlgn val="ctr"/>
        <c:lblOffset val="100"/>
        <c:noMultiLvlLbl val="0"/>
      </c:catAx>
      <c:valAx>
        <c:axId val="67831680"/>
        <c:scaling>
          <c:orientation val="minMax"/>
        </c:scaling>
        <c:delete val="0"/>
        <c:axPos val="l"/>
        <c:majorGridlines/>
        <c:title>
          <c:tx>
            <c:rich>
              <a:bodyPr rot="0" vert="wordArtVertRtl"/>
              <a:lstStyle/>
              <a:p>
                <a:pPr>
                  <a:defRPr/>
                </a:pPr>
                <a:r>
                  <a:rPr lang="ja-JP"/>
                  <a:t>％</a:t>
                </a:r>
              </a:p>
            </c:rich>
          </c:tx>
          <c:layout>
            <c:manualLayout>
              <c:xMode val="edge"/>
              <c:yMode val="edge"/>
              <c:x val="9.0252540417302948E-2"/>
              <c:y val="4.4319931424919107E-2"/>
            </c:manualLayout>
          </c:layout>
          <c:overlay val="0"/>
        </c:title>
        <c:numFmt formatCode="General" sourceLinked="1"/>
        <c:majorTickMark val="out"/>
        <c:minorTickMark val="none"/>
        <c:tickLblPos val="nextTo"/>
        <c:crossAx val="67830144"/>
        <c:crosses val="autoZero"/>
        <c:crossBetween val="between"/>
      </c:valAx>
    </c:plotArea>
    <c:legend>
      <c:legendPos val="b"/>
      <c:layout>
        <c:manualLayout>
          <c:xMode val="edge"/>
          <c:yMode val="edge"/>
          <c:x val="0.26936620698838576"/>
          <c:y val="0.91594627799184658"/>
          <c:w val="0.60651162790697677"/>
          <c:h val="6.6237777970061432E-2"/>
        </c:manualLayout>
      </c:layout>
      <c:overlay val="0"/>
    </c:legend>
    <c:plotVisOnly val="1"/>
    <c:dispBlanksAs val="gap"/>
    <c:showDLblsOverMax val="0"/>
  </c:chart>
  <c:spPr>
    <a:ln>
      <a:solidFill>
        <a:schemeClr val="tx1"/>
      </a:solidFill>
    </a:ln>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0.17451</cdr:x>
      <cdr:y>0.0031</cdr:y>
    </cdr:from>
    <cdr:to>
      <cdr:x>0.23208</cdr:x>
      <cdr:y>0.08185</cdr:y>
    </cdr:to>
    <cdr:sp macro="" textlink="">
      <cdr:nvSpPr>
        <cdr:cNvPr id="3" name="正方形/長方形 2"/>
        <cdr:cNvSpPr/>
      </cdr:nvSpPr>
      <cdr:spPr>
        <a:xfrm xmlns:a="http://schemas.openxmlformats.org/drawingml/2006/main">
          <a:off x="819207" y="9097"/>
          <a:ext cx="270256" cy="23108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rgbClr val="000000"/>
              </a:solidFill>
              <a:latin typeface="UD デジタル 教科書体 N-R" panose="02020400000000000000" pitchFamily="17" charset="-128"/>
              <a:ea typeface="UD デジタル 教科書体 N-R" panose="02020400000000000000" pitchFamily="17" charset="-128"/>
            </a:rPr>
            <a:t>件</a:t>
          </a:r>
          <a:endParaRPr lang="ja-JP" dirty="0">
            <a:solidFill>
              <a:srgbClr val="000000"/>
            </a:solidFill>
            <a:latin typeface="UD デジタル 教科書体 N-R" panose="02020400000000000000" pitchFamily="17" charset="-128"/>
            <a:ea typeface="UD デジタル 教科書体 N-R" panose="02020400000000000000" pitchFamily="17" charset="-128"/>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0.07316</cdr:x>
      <cdr:y>0.06303</cdr:y>
    </cdr:from>
    <cdr:to>
      <cdr:x>0.14266</cdr:x>
      <cdr:y>0.13287</cdr:y>
    </cdr:to>
    <cdr:sp macro="" textlink="">
      <cdr:nvSpPr>
        <cdr:cNvPr id="2" name="正方形/長方形 1"/>
        <cdr:cNvSpPr/>
      </cdr:nvSpPr>
      <cdr:spPr>
        <a:xfrm xmlns:a="http://schemas.openxmlformats.org/drawingml/2006/main">
          <a:off x="325125" y="260648"/>
          <a:ext cx="308862" cy="28879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0.05565</cdr:x>
      <cdr:y>0.05242</cdr:y>
    </cdr:from>
    <cdr:to>
      <cdr:x>0.10287</cdr:x>
      <cdr:y>0.12581</cdr:y>
    </cdr:to>
    <cdr:sp macro="" textlink="">
      <cdr:nvSpPr>
        <cdr:cNvPr id="2" name="正方形/長方形 1"/>
        <cdr:cNvSpPr/>
      </cdr:nvSpPr>
      <cdr:spPr>
        <a:xfrm xmlns:a="http://schemas.openxmlformats.org/drawingml/2006/main">
          <a:off x="247304" y="216788"/>
          <a:ext cx="209848" cy="30348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050" dirty="0">
              <a:solidFill>
                <a:srgbClr val="000000"/>
              </a:solidFill>
              <a:latin typeface="UD デジタル 教科書体 NK-R" panose="02020400000000000000" pitchFamily="18" charset="-128"/>
              <a:ea typeface="UD デジタル 教科書体 NK-R" panose="02020400000000000000" pitchFamily="18" charset="-128"/>
            </a:rPr>
            <a:t>件</a:t>
          </a:r>
          <a:endParaRPr lang="ja-JP" sz="105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0.04903</cdr:x>
      <cdr:y>0.01629</cdr:y>
    </cdr:from>
    <cdr:to>
      <cdr:x>0.11538</cdr:x>
      <cdr:y>0.09972</cdr:y>
    </cdr:to>
    <cdr:sp macro="" textlink="">
      <cdr:nvSpPr>
        <cdr:cNvPr id="2" name="正方形/長方形 1"/>
        <cdr:cNvSpPr/>
      </cdr:nvSpPr>
      <cdr:spPr>
        <a:xfrm xmlns:a="http://schemas.openxmlformats.org/drawingml/2006/main">
          <a:off x="213816" y="76347"/>
          <a:ext cx="289360" cy="39094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rgbClr val="000000"/>
              </a:solidFill>
              <a:latin typeface="UD デジタル 教科書体 NK-R" panose="02020400000000000000" pitchFamily="18" charset="-128"/>
              <a:ea typeface="UD デジタル 教科書体 NK-R" panose="02020400000000000000" pitchFamily="18" charset="-128"/>
            </a:rPr>
            <a:t>％</a:t>
          </a:r>
          <a:endParaRPr lang="ja-JP"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0.48233</cdr:x>
      <cdr:y>0.93664</cdr:y>
    </cdr:from>
    <cdr:to>
      <cdr:x>0.60514</cdr:x>
      <cdr:y>0.97948</cdr:y>
    </cdr:to>
    <cdr:sp macro="" textlink="">
      <cdr:nvSpPr>
        <cdr:cNvPr id="2" name="正方形/長方形 1">
          <a:extLst xmlns:a="http://schemas.openxmlformats.org/drawingml/2006/main">
            <a:ext uri="{FF2B5EF4-FFF2-40B4-BE49-F238E27FC236}">
              <a16:creationId xmlns:a16="http://schemas.microsoft.com/office/drawing/2014/main" id="{4E29D8CD-8509-4933-8FE4-BE5226FA3217}"/>
            </a:ext>
          </a:extLst>
        </cdr:cNvPr>
        <cdr:cNvSpPr/>
      </cdr:nvSpPr>
      <cdr:spPr>
        <a:xfrm xmlns:a="http://schemas.openxmlformats.org/drawingml/2006/main">
          <a:off x="1979712" y="5157192"/>
          <a:ext cx="504057" cy="235873"/>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pPr algn="ctr">
            <a:defRPr/>
          </a:pPr>
          <a:endParaRPr lang="ja-JP" altLang="en-US" dirty="0">
            <a:ea typeface="UD デジタル 教科書体 NK-R" panose="02020400000000000000" pitchFamily="18" charset="-128"/>
          </a:endParaRPr>
        </a:p>
      </cdr:txBody>
    </cdr:sp>
  </cdr:relSizeAnchor>
  <cdr:relSizeAnchor xmlns:cdr="http://schemas.openxmlformats.org/drawingml/2006/chartDrawing">
    <cdr:from>
      <cdr:x>0.35953</cdr:x>
      <cdr:y>0.89538</cdr:y>
    </cdr:from>
    <cdr:to>
      <cdr:x>0.48233</cdr:x>
      <cdr:y>0.93656</cdr:y>
    </cdr:to>
    <cdr:sp macro="" textlink="">
      <cdr:nvSpPr>
        <cdr:cNvPr id="3" name="正方形/長方形 2">
          <a:extLst xmlns:a="http://schemas.openxmlformats.org/drawingml/2006/main">
            <a:ext uri="{FF2B5EF4-FFF2-40B4-BE49-F238E27FC236}">
              <a16:creationId xmlns:a16="http://schemas.microsoft.com/office/drawing/2014/main" id="{CB22B962-EA86-48AF-9D82-C71F28ECD4FC}"/>
            </a:ext>
          </a:extLst>
        </cdr:cNvPr>
        <cdr:cNvSpPr/>
      </cdr:nvSpPr>
      <cdr:spPr>
        <a:xfrm xmlns:a="http://schemas.openxmlformats.org/drawingml/2006/main">
          <a:off x="1475655" y="4930007"/>
          <a:ext cx="504057" cy="226747"/>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defRPr/>
          </a:pPr>
          <a:endParaRPr lang="ja-JP" altLang="en-US" dirty="0">
            <a:ea typeface="UD デジタル 教科書体 NK-R" panose="02020400000000000000" pitchFamily="18" charset="-128"/>
          </a:endParaRPr>
        </a:p>
      </cdr:txBody>
    </cdr:sp>
  </cdr:relSizeAnchor>
  <cdr:relSizeAnchor xmlns:cdr="http://schemas.openxmlformats.org/drawingml/2006/chartDrawing">
    <cdr:from>
      <cdr:x>0.35953</cdr:x>
      <cdr:y>0.85457</cdr:y>
    </cdr:from>
    <cdr:to>
      <cdr:x>0.61404</cdr:x>
      <cdr:y>0.89538</cdr:y>
    </cdr:to>
    <cdr:sp macro="" textlink="">
      <cdr:nvSpPr>
        <cdr:cNvPr id="4" name="正方形/長方形 3">
          <a:extLst xmlns:a="http://schemas.openxmlformats.org/drawingml/2006/main">
            <a:ext uri="{FF2B5EF4-FFF2-40B4-BE49-F238E27FC236}">
              <a16:creationId xmlns:a16="http://schemas.microsoft.com/office/drawing/2014/main" id="{7FA996C3-F24F-4077-945D-1C755BC95DDB}"/>
            </a:ext>
          </a:extLst>
        </cdr:cNvPr>
        <cdr:cNvSpPr/>
      </cdr:nvSpPr>
      <cdr:spPr>
        <a:xfrm xmlns:a="http://schemas.openxmlformats.org/drawingml/2006/main">
          <a:off x="1475655" y="4705296"/>
          <a:ext cx="1044625" cy="224712"/>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defRPr/>
          </a:pPr>
          <a:endParaRPr lang="ja-JP" altLang="en-US" dirty="0">
            <a:ea typeface="UD デジタル 教科書体 NK-R" panose="02020400000000000000" pitchFamily="18"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0.04149</cdr:x>
      <cdr:y>0.08625</cdr:y>
    </cdr:from>
    <cdr:to>
      <cdr:x>0.09565</cdr:x>
      <cdr:y>0.16612</cdr:y>
    </cdr:to>
    <cdr:sp macro="" textlink="">
      <cdr:nvSpPr>
        <cdr:cNvPr id="2" name="テキスト ボックス 1"/>
        <cdr:cNvSpPr txBox="1"/>
      </cdr:nvSpPr>
      <cdr:spPr>
        <a:xfrm xmlns:a="http://schemas.openxmlformats.org/drawingml/2006/main">
          <a:off x="170309" y="407813"/>
          <a:ext cx="222298" cy="377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latin typeface="UD デジタル 教科書体 NK-R" panose="02020400000000000000" pitchFamily="18" charset="-128"/>
              <a:ea typeface="UD デジタル 教科書体 NK-R" panose="02020400000000000000" pitchFamily="18" charset="-128"/>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0.16804</cdr:x>
      <cdr:y>0.03516</cdr:y>
    </cdr:from>
    <cdr:to>
      <cdr:x>0.22933</cdr:x>
      <cdr:y>0.10215</cdr:y>
    </cdr:to>
    <cdr:sp macro="" textlink="">
      <cdr:nvSpPr>
        <cdr:cNvPr id="2" name="正方形/長方形 1"/>
        <cdr:cNvSpPr/>
      </cdr:nvSpPr>
      <cdr:spPr>
        <a:xfrm xmlns:a="http://schemas.openxmlformats.org/drawingml/2006/main">
          <a:off x="752412" y="123616"/>
          <a:ext cx="274438" cy="23553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rgbClr val="000000"/>
              </a:solidFill>
              <a:latin typeface="UD デジタル 教科書体 NK-R" panose="02020400000000000000" pitchFamily="18" charset="-128"/>
              <a:ea typeface="UD デジタル 教科書体 NK-R" panose="02020400000000000000" pitchFamily="18" charset="-128"/>
            </a:rPr>
            <a:t>人</a:t>
          </a:r>
          <a:endParaRPr lang="ja-JP"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0.11489</cdr:x>
      <cdr:y>0.10949</cdr:y>
    </cdr:from>
    <cdr:to>
      <cdr:x>0.43199</cdr:x>
      <cdr:y>0.18644</cdr:y>
    </cdr:to>
    <cdr:sp macro="" textlink="">
      <cdr:nvSpPr>
        <cdr:cNvPr id="2" name="四角形吹き出し 1">
          <a:extLst xmlns:a="http://schemas.openxmlformats.org/drawingml/2006/main">
            <a:ext uri="{FF2B5EF4-FFF2-40B4-BE49-F238E27FC236}">
              <a16:creationId xmlns:a16="http://schemas.microsoft.com/office/drawing/2014/main" id="{C0EA27E6-E910-4B3B-8F39-04FE5501DDF8}"/>
            </a:ext>
          </a:extLst>
        </cdr:cNvPr>
        <cdr:cNvSpPr/>
      </cdr:nvSpPr>
      <cdr:spPr>
        <a:xfrm xmlns:a="http://schemas.openxmlformats.org/drawingml/2006/main">
          <a:off x="529456" y="576065"/>
          <a:ext cx="1461368" cy="404874"/>
        </a:xfrm>
        <a:prstGeom xmlns:a="http://schemas.openxmlformats.org/drawingml/2006/main" prst="wedgeRectCallout">
          <a:avLst>
            <a:gd name="adj1" fmla="val -4395"/>
            <a:gd name="adj2" fmla="val 75786"/>
          </a:avLst>
        </a:prstGeom>
        <a:ln xmlns:a="http://schemas.openxmlformats.org/drawingml/2006/main" w="19050">
          <a:solidFill>
            <a:schemeClr val="tx2">
              <a:lumMod val="60000"/>
              <a:lumOff val="40000"/>
            </a:schemeClr>
          </a:solidFill>
          <a:prstDash val="sys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100" dirty="0">
              <a:latin typeface="UD デジタル 教科書体 NK-R" panose="02020400000000000000" pitchFamily="18" charset="-128"/>
              <a:ea typeface="UD デジタル 教科書体 NK-R" panose="02020400000000000000" pitchFamily="18" charset="-128"/>
            </a:rPr>
            <a:t>・養護者</a:t>
          </a:r>
          <a:r>
            <a:rPr lang="en-US" altLang="ja-JP" dirty="0">
              <a:latin typeface="UD デジタル 教科書体 NK-R" panose="02020400000000000000" pitchFamily="18" charset="-128"/>
              <a:ea typeface="UD デジタル 教科書体 NK-R" panose="02020400000000000000" pitchFamily="18" charset="-128"/>
            </a:rPr>
            <a:t>33.5</a:t>
          </a:r>
          <a:r>
            <a:rPr lang="ja-JP" altLang="en-US" sz="1100" dirty="0">
              <a:latin typeface="UD デジタル 教科書体 NK-R" panose="02020400000000000000" pitchFamily="18" charset="-128"/>
              <a:ea typeface="UD デジタル 教科書体 NK-R" panose="02020400000000000000" pitchFamily="18" charset="-128"/>
            </a:rPr>
            <a:t>％</a:t>
          </a:r>
          <a:endParaRPr lang="en-US" altLang="ja-JP" sz="1100" dirty="0">
            <a:latin typeface="UD デジタル 教科書体 NK-R" panose="02020400000000000000" pitchFamily="18" charset="-128"/>
            <a:ea typeface="UD デジタル 教科書体 NK-R" panose="02020400000000000000" pitchFamily="18" charset="-128"/>
          </a:endParaRPr>
        </a:p>
        <a:p xmlns:a="http://schemas.openxmlformats.org/drawingml/2006/main">
          <a:r>
            <a:rPr kumimoji="1" lang="ja-JP" altLang="en-US" sz="1100" dirty="0">
              <a:latin typeface="UD デジタル 教科書体 NK-R" panose="02020400000000000000" pitchFamily="18" charset="-128"/>
              <a:ea typeface="UD デジタル 教科書体 NK-R" panose="02020400000000000000" pitchFamily="18" charset="-128"/>
            </a:rPr>
            <a:t>・施設従事者</a:t>
          </a:r>
          <a:r>
            <a:rPr kumimoji="1" lang="en-US" altLang="ja-JP" sz="1100" dirty="0">
              <a:latin typeface="UD デジタル 教科書体 NK-R" panose="02020400000000000000" pitchFamily="18" charset="-128"/>
              <a:ea typeface="UD デジタル 教科書体 NK-R" panose="02020400000000000000" pitchFamily="18" charset="-128"/>
            </a:rPr>
            <a:t>53.6</a:t>
          </a:r>
          <a:r>
            <a:rPr kumimoji="1" lang="ja-JP" altLang="en-US" sz="1100" dirty="0">
              <a:latin typeface="UD デジタル 教科書体 NK-R" panose="02020400000000000000" pitchFamily="18" charset="-128"/>
              <a:ea typeface="UD デジタル 教科書体 NK-R" panose="02020400000000000000" pitchFamily="18" charset="-128"/>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0.15596</cdr:x>
      <cdr:y>0.07304</cdr:y>
    </cdr:from>
    <cdr:to>
      <cdr:x>0.25837</cdr:x>
      <cdr:y>0.1325</cdr:y>
    </cdr:to>
    <cdr:sp macro="" textlink="">
      <cdr:nvSpPr>
        <cdr:cNvPr id="2" name="テキスト ボックス 1">
          <a:extLst xmlns:a="http://schemas.openxmlformats.org/drawingml/2006/main">
            <a:ext uri="{FF2B5EF4-FFF2-40B4-BE49-F238E27FC236}">
              <a16:creationId xmlns:a16="http://schemas.microsoft.com/office/drawing/2014/main" id="{86052602-47B6-46B5-83F6-3EA18A9FA942}"/>
            </a:ext>
          </a:extLst>
        </cdr:cNvPr>
        <cdr:cNvSpPr txBox="1"/>
      </cdr:nvSpPr>
      <cdr:spPr>
        <a:xfrm xmlns:a="http://schemas.openxmlformats.org/drawingml/2006/main">
          <a:off x="616463" y="432048"/>
          <a:ext cx="404805" cy="351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dirty="0">
              <a:latin typeface="UD デジタル 教科書体 NK-R" panose="02020400000000000000" pitchFamily="18" charset="-128"/>
              <a:ea typeface="UD デジタル 教科書体 NK-R" panose="02020400000000000000" pitchFamily="18" charset="-128"/>
            </a:rPr>
            <a:t>人</a:t>
          </a:r>
        </a:p>
      </cdr:txBody>
    </cdr:sp>
  </cdr:relSizeAnchor>
</c:userShapes>
</file>

<file path=ppt/drawings/drawing8.xml><?xml version="1.0" encoding="utf-8"?>
<c:userShapes xmlns:c="http://schemas.openxmlformats.org/drawingml/2006/chart">
  <cdr:relSizeAnchor xmlns:cdr="http://schemas.openxmlformats.org/drawingml/2006/chartDrawing">
    <cdr:from>
      <cdr:x>0.03878</cdr:x>
      <cdr:y>0.08377</cdr:y>
    </cdr:from>
    <cdr:to>
      <cdr:x>0.10337</cdr:x>
      <cdr:y>0.15085</cdr:y>
    </cdr:to>
    <cdr:sp macro="" textlink="">
      <cdr:nvSpPr>
        <cdr:cNvPr id="2" name="正方形/長方形 1"/>
        <cdr:cNvSpPr/>
      </cdr:nvSpPr>
      <cdr:spPr>
        <a:xfrm xmlns:a="http://schemas.openxmlformats.org/drawingml/2006/main">
          <a:off x="172242" y="362078"/>
          <a:ext cx="286895" cy="28995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rgbClr val="000000"/>
              </a:solidFill>
              <a:latin typeface="UD デジタル 教科書体 NK-R" panose="02020400000000000000" pitchFamily="18" charset="-128"/>
              <a:ea typeface="UD デジタル 教科書体 NK-R" panose="02020400000000000000" pitchFamily="18" charset="-128"/>
            </a:rPr>
            <a:t>％</a:t>
          </a:r>
          <a:endParaRPr lang="ja-JP"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0.02874</cdr:x>
      <cdr:y>0.01145</cdr:y>
    </cdr:from>
    <cdr:to>
      <cdr:x>0.06918</cdr:x>
      <cdr:y>0.07209</cdr:y>
    </cdr:to>
    <cdr:sp macro="" textlink="">
      <cdr:nvSpPr>
        <cdr:cNvPr id="2" name="正方形/長方形 1"/>
        <cdr:cNvSpPr/>
      </cdr:nvSpPr>
      <cdr:spPr>
        <a:xfrm xmlns:a="http://schemas.openxmlformats.org/drawingml/2006/main">
          <a:off x="193516" y="43567"/>
          <a:ext cx="272339" cy="23065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件</a:t>
          </a:r>
          <a:endParaRPr lang="ja-JP" sz="1000" dirty="0">
            <a:solidFill>
              <a:srgbClr val="000000"/>
            </a:solidFill>
            <a:latin typeface="UD デジタル 教科書体 NK-R" panose="02020400000000000000" pitchFamily="18" charset="-128"/>
            <a:ea typeface="UD デジタル 教科書体 NK-R" panose="02020400000000000000" pitchFamily="18"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37.82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00.12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23,'0'-6,"6"-2,3-1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10.20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10.87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8:47.1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8:48.25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8:54.04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9:02.20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9:03.31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1,'6'0,"9"0,8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38.75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39.6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40.5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41.28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3.15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3.86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8.20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9.04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8" tIns="45708" rIns="91418" bIns="45708" rtlCol="0" anchor="ctr"/>
          <a:lstStyle/>
          <a:p>
            <a:pPr lvl="0"/>
            <a:endParaRPr lang="ja-JP" altLang="en-US" noProof="0"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8" tIns="45708" rIns="91418" bIns="45708"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54F631D-3425-413F-91CA-AE829128CA01}" type="slidenum">
              <a:rPr lang="ja-JP" altLang="en-US">
                <a:ea typeface="UD デジタル 教科書体 NK-R" panose="02020400000000000000" pitchFamily="18" charset="-128"/>
              </a:rPr>
              <a:pPr>
                <a:spcBef>
                  <a:spcPct val="0"/>
                </a:spcBef>
              </a:pPr>
              <a:t>0</a:t>
            </a:fld>
            <a:endParaRPr lang="ja-JP" altLang="en-US" dirty="0">
              <a:ea typeface="UD デジタル 教科書体 NK-R" panose="02020400000000000000" pitchFamily="18" charset="-128"/>
            </a:endParaRPr>
          </a:p>
        </p:txBody>
      </p:sp>
      <p:sp>
        <p:nvSpPr>
          <p:cNvPr id="12292" name="ノート プレースホルダー 1"/>
          <p:cNvSpPr>
            <a:spLocks noGrp="1"/>
          </p:cNvSpPr>
          <p:nvPr/>
        </p:nvSpPr>
        <p:spPr bwMode="auto">
          <a:xfrm>
            <a:off x="681038" y="4721225"/>
            <a:ext cx="5445125"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endParaRPr lang="ja-JP" altLang="en-US" dirty="0">
              <a:ea typeface="UD デジタル 教科書体 NK-R" panose="02020400000000000000" pitchFamily="18" charset="-128"/>
            </a:endParaRPr>
          </a:p>
        </p:txBody>
      </p:sp>
      <p:sp>
        <p:nvSpPr>
          <p:cNvPr id="12293"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8676" name="日付プレースホルダー 3"/>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
        <p:nvSpPr>
          <p:cNvPr id="28677" name="スライド番号プレースホルダー 4"/>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75E97A7-F480-41B3-B37F-ABB44671F352}" type="slidenum">
              <a:rPr lang="ja-JP" altLang="en-US">
                <a:ea typeface="UD デジタル 教科書体 NK-R" panose="02020400000000000000" pitchFamily="18" charset="-128"/>
              </a:rPr>
              <a:pPr>
                <a:spcBef>
                  <a:spcPct val="0"/>
                </a:spcBef>
              </a:pPr>
              <a:t>9</a:t>
            </a:fld>
            <a:endParaRPr lang="ja-JP" altLang="en-US" dirty="0">
              <a:ea typeface="UD デジタル 教科書体 NK-R" panose="02020400000000000000"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13</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252286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この表は都道府県別に見た養護者虐待による</a:t>
            </a:r>
            <a:r>
              <a:rPr lang="ja-JP" altLang="en-US" dirty="0" err="1"/>
              <a:t>障がい</a:t>
            </a:r>
            <a:r>
              <a:rPr lang="ja-JP" altLang="en-US" dirty="0"/>
              <a:t>者虐待の件数です。</a:t>
            </a:r>
            <a:endParaRPr lang="en-US" altLang="ja-JP" dirty="0"/>
          </a:p>
          <a:p>
            <a:endParaRPr lang="en-US" altLang="ja-JP" dirty="0"/>
          </a:p>
          <a:p>
            <a:r>
              <a:rPr lang="ja-JP" altLang="en-US" dirty="0"/>
              <a:t>相談・通報件数順になっていますが、大阪府が通報件数、認定件数ともに全国</a:t>
            </a:r>
            <a:r>
              <a:rPr lang="en-US" altLang="ja-JP" dirty="0"/>
              <a:t>1</a:t>
            </a:r>
            <a:r>
              <a:rPr lang="ja-JP" altLang="en-US" dirty="0"/>
              <a:t>位となっております。</a:t>
            </a:r>
            <a:endParaRPr lang="en-US" altLang="ja-JP" dirty="0"/>
          </a:p>
        </p:txBody>
      </p:sp>
      <p:sp>
        <p:nvSpPr>
          <p:cNvPr id="3686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792272B-421A-45E3-86E1-B95466B208D6}" type="slidenum">
              <a:rPr lang="ja-JP" altLang="en-US">
                <a:ea typeface="UD デジタル 教科書体 NK-R" panose="02020400000000000000" pitchFamily="18" charset="-128"/>
              </a:rPr>
              <a:pPr>
                <a:spcBef>
                  <a:spcPct val="0"/>
                </a:spcBef>
              </a:pPr>
              <a:t>14</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00287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891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42CD593-5BA8-4185-8E12-A061E8F86C2B}" type="slidenum">
              <a:rPr lang="ja-JP" altLang="en-US">
                <a:ea typeface="UD デジタル 教科書体 NK-R" panose="02020400000000000000" pitchFamily="18" charset="-128"/>
              </a:rPr>
              <a:pPr>
                <a:spcBef>
                  <a:spcPct val="0"/>
                </a:spcBef>
              </a:pPr>
              <a:t>15</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3274055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096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F1279FC-86A5-43CE-B4F5-8F9C65A717BF}" type="slidenum">
              <a:rPr lang="ja-JP" altLang="en-US">
                <a:ea typeface="UD デジタル 教科書体 NK-R" panose="02020400000000000000" pitchFamily="18" charset="-128"/>
              </a:rPr>
              <a:pPr>
                <a:spcBef>
                  <a:spcPct val="0"/>
                </a:spcBef>
              </a:pPr>
              <a:t>16</a:t>
            </a:fld>
            <a:endParaRPr lang="ja-JP" altLang="en-US" dirty="0">
              <a:ea typeface="UD デジタル 教科書体 NK-R" panose="02020400000000000000" pitchFamily="18" charset="-128"/>
            </a:endParaRPr>
          </a:p>
        </p:txBody>
      </p:sp>
      <p:sp>
        <p:nvSpPr>
          <p:cNvPr id="40965"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301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DA8AA59-4F1D-4343-8167-9CD2C043115F}" type="slidenum">
              <a:rPr lang="ja-JP" altLang="en-US">
                <a:ea typeface="UD デジタル 教科書体 NK-R" panose="02020400000000000000" pitchFamily="18" charset="-128"/>
              </a:rPr>
              <a:pPr>
                <a:spcBef>
                  <a:spcPct val="0"/>
                </a:spcBef>
              </a:pPr>
              <a:t>17</a:t>
            </a:fld>
            <a:endParaRPr lang="ja-JP" altLang="en-US" dirty="0">
              <a:ea typeface="UD デジタル 教科書体 NK-R" panose="02020400000000000000"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5060"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16D6276-FE6A-4745-BE1D-F729E90AC5B5}" type="slidenum">
              <a:rPr lang="ja-JP" altLang="en-US">
                <a:ea typeface="UD デジタル 教科書体 NK-R" panose="02020400000000000000" pitchFamily="18" charset="-128"/>
              </a:rPr>
              <a:pPr>
                <a:spcBef>
                  <a:spcPct val="0"/>
                </a:spcBef>
              </a:pPr>
              <a:t>18</a:t>
            </a:fld>
            <a:endParaRPr lang="ja-JP" altLang="en-US" dirty="0">
              <a:ea typeface="UD デジタル 教科書体 NK-R" panose="02020400000000000000" pitchFamily="18" charset="-128"/>
            </a:endParaRPr>
          </a:p>
        </p:txBody>
      </p:sp>
      <p:sp>
        <p:nvSpPr>
          <p:cNvPr id="45061"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90195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CD4480-937E-485D-A695-7A0081F6CC37}" type="slidenum">
              <a:rPr lang="ja-JP" altLang="en-US">
                <a:solidFill>
                  <a:srgbClr val="000000"/>
                </a:solidFill>
                <a:ea typeface="UD デジタル 教科書体 NK-R" panose="02020400000000000000" pitchFamily="18" charset="-128"/>
              </a:rPr>
              <a:pPr>
                <a:spcBef>
                  <a:spcPct val="0"/>
                </a:spcBef>
              </a:pPr>
              <a:t>1</a:t>
            </a:fld>
            <a:endParaRPr lang="ja-JP" altLang="en-US" dirty="0">
              <a:solidFill>
                <a:srgbClr val="000000"/>
              </a:solidFill>
              <a:ea typeface="UD デジタル 教科書体 NK-R" panose="02020400000000000000" pitchFamily="18" charset="-128"/>
            </a:endParaRPr>
          </a:p>
        </p:txBody>
      </p:sp>
      <p:sp>
        <p:nvSpPr>
          <p:cNvPr id="14340"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
        <p:nvSpPr>
          <p:cNvPr id="1434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solidFill>
                  <a:srgbClr val="FF0000"/>
                </a:solidFill>
              </a:rPr>
              <a:t>こちらの表は大阪府内及び全国の</a:t>
            </a:r>
            <a:r>
              <a:rPr lang="ja-JP" altLang="en-US" dirty="0" err="1">
                <a:solidFill>
                  <a:srgbClr val="FF0000"/>
                </a:solidFill>
              </a:rPr>
              <a:t>障がい</a:t>
            </a:r>
            <a:r>
              <a:rPr lang="ja-JP" altLang="en-US" dirty="0">
                <a:solidFill>
                  <a:srgbClr val="FF0000"/>
                </a:solidFill>
              </a:rPr>
              <a:t>者虐待の対応状況についてです。</a:t>
            </a:r>
            <a:endParaRPr lang="en-US" altLang="ja-JP" dirty="0">
              <a:solidFill>
                <a:srgbClr val="FF0000"/>
              </a:solidFill>
            </a:endParaRPr>
          </a:p>
          <a:p>
            <a:r>
              <a:rPr lang="ja-JP" altLang="en-US" dirty="0">
                <a:solidFill>
                  <a:srgbClr val="FF0000"/>
                </a:solidFill>
              </a:rPr>
              <a:t>〇養護者による虐待について</a:t>
            </a:r>
            <a:endParaRPr lang="en-US" altLang="ja-JP" dirty="0">
              <a:solidFill>
                <a:srgbClr val="FF0000"/>
              </a:solidFill>
            </a:endParaRPr>
          </a:p>
          <a:p>
            <a:r>
              <a:rPr lang="ja-JP" altLang="en-US" dirty="0">
                <a:solidFill>
                  <a:srgbClr val="FF0000"/>
                </a:solidFill>
              </a:rPr>
              <a:t>・通報件数は大阪府は</a:t>
            </a:r>
            <a:r>
              <a:rPr lang="en-US" altLang="ja-JP" dirty="0">
                <a:solidFill>
                  <a:srgbClr val="FF0000"/>
                </a:solidFill>
              </a:rPr>
              <a:t>1404</a:t>
            </a:r>
            <a:r>
              <a:rPr lang="ja-JP" altLang="en-US" dirty="0">
                <a:solidFill>
                  <a:srgbClr val="FF0000"/>
                </a:solidFill>
              </a:rPr>
              <a:t>件、虐待認定件数は</a:t>
            </a:r>
            <a:r>
              <a:rPr lang="en-US" altLang="ja-JP" dirty="0">
                <a:solidFill>
                  <a:srgbClr val="FF0000"/>
                </a:solidFill>
              </a:rPr>
              <a:t>194</a:t>
            </a:r>
            <a:r>
              <a:rPr lang="ja-JP" altLang="en-US" dirty="0">
                <a:solidFill>
                  <a:srgbClr val="FF0000"/>
                </a:solidFill>
              </a:rPr>
              <a:t>件といずれも前年度より増えており、また全国最多でした。</a:t>
            </a:r>
            <a:endParaRPr lang="en-US" altLang="ja-JP" dirty="0">
              <a:solidFill>
                <a:srgbClr val="FF0000"/>
              </a:solidFill>
            </a:endParaRPr>
          </a:p>
          <a:p>
            <a:r>
              <a:rPr lang="ja-JP" altLang="en-US" dirty="0">
                <a:solidFill>
                  <a:srgbClr val="FF0000"/>
                </a:solidFill>
              </a:rPr>
              <a:t>〇次に</a:t>
            </a:r>
            <a:r>
              <a:rPr lang="ja-JP" altLang="en-US" dirty="0" err="1">
                <a:solidFill>
                  <a:srgbClr val="FF0000"/>
                </a:solidFill>
              </a:rPr>
              <a:t>障がい</a:t>
            </a:r>
            <a:r>
              <a:rPr lang="ja-JP" altLang="en-US" dirty="0">
                <a:solidFill>
                  <a:srgbClr val="FF0000"/>
                </a:solidFill>
              </a:rPr>
              <a:t>者福祉施設従事者等による虐待</a:t>
            </a:r>
            <a:endParaRPr lang="en-US" altLang="ja-JP" dirty="0">
              <a:solidFill>
                <a:srgbClr val="FF0000"/>
              </a:solidFill>
            </a:endParaRPr>
          </a:p>
          <a:p>
            <a:r>
              <a:rPr lang="ja-JP" altLang="en-US" dirty="0">
                <a:solidFill>
                  <a:srgbClr val="FF0000"/>
                </a:solidFill>
              </a:rPr>
              <a:t>・通報件数は</a:t>
            </a:r>
            <a:r>
              <a:rPr lang="en-US" altLang="ja-JP" dirty="0">
                <a:solidFill>
                  <a:srgbClr val="FF0000"/>
                </a:solidFill>
              </a:rPr>
              <a:t>322</a:t>
            </a:r>
            <a:r>
              <a:rPr lang="ja-JP" altLang="en-US" dirty="0">
                <a:solidFill>
                  <a:srgbClr val="FF0000"/>
                </a:solidFill>
              </a:rPr>
              <a:t>件で、虐待認定件数は</a:t>
            </a:r>
            <a:r>
              <a:rPr lang="en-US" altLang="ja-JP" dirty="0">
                <a:solidFill>
                  <a:srgbClr val="FF0000"/>
                </a:solidFill>
              </a:rPr>
              <a:t>70</a:t>
            </a:r>
            <a:r>
              <a:rPr lang="ja-JP" altLang="en-US" dirty="0">
                <a:solidFill>
                  <a:srgbClr val="FF0000"/>
                </a:solidFill>
              </a:rPr>
              <a:t>件でこちらも大阪府が全国最多でした。</a:t>
            </a:r>
            <a:endParaRPr lang="en-US" altLang="ja-JP" dirty="0">
              <a:solidFill>
                <a:srgbClr val="FF0000"/>
              </a:solidFill>
            </a:endParaRPr>
          </a:p>
          <a:p>
            <a:r>
              <a:rPr lang="ja-JP" altLang="en-US" dirty="0">
                <a:solidFill>
                  <a:srgbClr val="FF0000"/>
                </a:solidFill>
              </a:rPr>
              <a:t>〇使用者による虐待</a:t>
            </a:r>
            <a:endParaRPr lang="en-US" altLang="ja-JP" dirty="0">
              <a:solidFill>
                <a:srgbClr val="FF0000"/>
              </a:solidFill>
            </a:endParaRPr>
          </a:p>
          <a:p>
            <a:r>
              <a:rPr lang="ja-JP" altLang="en-US" dirty="0">
                <a:solidFill>
                  <a:srgbClr val="FF0000"/>
                </a:solidFill>
              </a:rPr>
              <a:t>・市町村及び大阪府で受理した通報件数は</a:t>
            </a:r>
            <a:r>
              <a:rPr lang="en-US" altLang="ja-JP" dirty="0">
                <a:solidFill>
                  <a:srgbClr val="FF0000"/>
                </a:solidFill>
              </a:rPr>
              <a:t>42</a:t>
            </a:r>
            <a:r>
              <a:rPr lang="ja-JP" altLang="en-US" dirty="0">
                <a:solidFill>
                  <a:srgbClr val="FF0000"/>
                </a:solidFill>
              </a:rPr>
              <a:t>件で、受理した</a:t>
            </a:r>
            <a:r>
              <a:rPr lang="en-US" altLang="ja-JP" dirty="0">
                <a:solidFill>
                  <a:srgbClr val="FF0000"/>
                </a:solidFill>
              </a:rPr>
              <a:t>42</a:t>
            </a:r>
            <a:r>
              <a:rPr lang="ja-JP" altLang="en-US" dirty="0">
                <a:solidFill>
                  <a:srgbClr val="FF0000"/>
                </a:solidFill>
              </a:rPr>
              <a:t>件のうち、虐待の疑いがあるとして、大阪府より大阪労働局へ報告したのは</a:t>
            </a:r>
            <a:r>
              <a:rPr lang="en-US" altLang="ja-JP" dirty="0">
                <a:solidFill>
                  <a:srgbClr val="FF0000"/>
                </a:solidFill>
              </a:rPr>
              <a:t>31</a:t>
            </a:r>
            <a:r>
              <a:rPr lang="ja-JP" altLang="en-US" dirty="0">
                <a:solidFill>
                  <a:srgbClr val="FF0000"/>
                </a:solidFill>
              </a:rPr>
              <a:t>件でした。</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参考として、労働局が対応した使用者による</a:t>
            </a:r>
            <a:r>
              <a:rPr lang="ja-JP" altLang="en-US" dirty="0" err="1">
                <a:solidFill>
                  <a:srgbClr val="FF0000"/>
                </a:solidFill>
              </a:rPr>
              <a:t>障がい</a:t>
            </a:r>
            <a:r>
              <a:rPr lang="ja-JP" altLang="en-US" dirty="0">
                <a:solidFill>
                  <a:srgbClr val="FF0000"/>
                </a:solidFill>
              </a:rPr>
              <a:t>者虐待の状況を一番右側に記載しております。</a:t>
            </a:r>
            <a:endParaRPr lang="en-US" altLang="ja-JP"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簡単に数字だけご紹介いたしますと</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相談・通報・届出件数は大阪府では</a:t>
            </a:r>
            <a:r>
              <a:rPr lang="en-US" altLang="ja-JP" dirty="0"/>
              <a:t>115</a:t>
            </a:r>
            <a:r>
              <a:rPr lang="ja-JP" altLang="en-US" dirty="0"/>
              <a:t>事業所、全国では</a:t>
            </a:r>
            <a:r>
              <a:rPr lang="en-US" altLang="ja-JP" dirty="0"/>
              <a:t>1277</a:t>
            </a:r>
            <a:r>
              <a:rPr lang="ja-JP" altLang="en-US" dirty="0"/>
              <a:t>事業所</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虐待と判断した件数は大阪府</a:t>
            </a:r>
            <a:r>
              <a:rPr lang="en-US" altLang="ja-JP" dirty="0"/>
              <a:t>40</a:t>
            </a:r>
            <a:r>
              <a:rPr lang="ja-JP" altLang="en-US" dirty="0"/>
              <a:t>事業所、全国</a:t>
            </a:r>
            <a:r>
              <a:rPr lang="en-US" altLang="ja-JP" dirty="0"/>
              <a:t>401</a:t>
            </a:r>
            <a:r>
              <a:rPr lang="ja-JP" altLang="en-US" dirty="0"/>
              <a:t>事業所という結果になっております。</a:t>
            </a:r>
          </a:p>
          <a:p>
            <a:endParaRPr lang="en-US" altLang="ja-JP" dirty="0">
              <a:solidFill>
                <a:srgbClr val="FF0000"/>
              </a:solidFill>
            </a:endParaRPr>
          </a:p>
        </p:txBody>
      </p:sp>
    </p:spTree>
    <p:extLst>
      <p:ext uri="{BB962C8B-B14F-4D97-AF65-F5344CB8AC3E}">
        <p14:creationId xmlns:p14="http://schemas.microsoft.com/office/powerpoint/2010/main" val="87489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710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2DBB199-25D0-48F3-B997-1B8FD3AF3FFA}" type="slidenum">
              <a:rPr lang="ja-JP" altLang="en-US"/>
              <a:pPr>
                <a:spcBef>
                  <a:spcPct val="0"/>
                </a:spcBef>
              </a:pPr>
              <a:t>19</a:t>
            </a:fld>
            <a:endParaRPr lang="ja-JP" altLang="en-US"/>
          </a:p>
        </p:txBody>
      </p:sp>
      <p:sp>
        <p:nvSpPr>
          <p:cNvPr id="4710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extLst>
      <p:ext uri="{BB962C8B-B14F-4D97-AF65-F5344CB8AC3E}">
        <p14:creationId xmlns:p14="http://schemas.microsoft.com/office/powerpoint/2010/main" val="375989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30FE14F-EC2D-417D-9765-9103253F67A2}" type="slidenum">
              <a:rPr lang="ja-JP" altLang="en-US">
                <a:ea typeface="UD デジタル 教科書体 NK-R" panose="02020400000000000000" pitchFamily="18" charset="-128"/>
              </a:rPr>
              <a:pPr>
                <a:spcBef>
                  <a:spcPct val="0"/>
                </a:spcBef>
              </a:pPr>
              <a:t>20</a:t>
            </a:fld>
            <a:endParaRPr lang="ja-JP" altLang="en-US" dirty="0">
              <a:ea typeface="UD デジタル 教科書体 NK-R" panose="02020400000000000000" pitchFamily="18" charset="-128"/>
            </a:endParaRPr>
          </a:p>
        </p:txBody>
      </p:sp>
      <p:sp>
        <p:nvSpPr>
          <p:cNvPr id="4915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075741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その他の状況について</a:t>
            </a:r>
            <a:endParaRPr lang="en-US" altLang="ja-JP" dirty="0"/>
          </a:p>
          <a:p>
            <a:r>
              <a:rPr lang="ja-JP" altLang="en-US" dirty="0"/>
              <a:t>分離の有無について、「被虐待者の保護と虐待者から分離を行った被虐待者数」は</a:t>
            </a:r>
            <a:r>
              <a:rPr lang="en-US" altLang="ja-JP" dirty="0"/>
              <a:t>64</a:t>
            </a:r>
            <a:r>
              <a:rPr lang="ja-JP" altLang="en-US" dirty="0"/>
              <a:t>人（</a:t>
            </a:r>
            <a:r>
              <a:rPr lang="en-US" altLang="ja-JP" dirty="0"/>
              <a:t>32.7</a:t>
            </a:r>
            <a:r>
              <a:rPr lang="ja-JP" altLang="en-US" dirty="0"/>
              <a:t>％）、「分離していない被虐待者数」は</a:t>
            </a:r>
            <a:r>
              <a:rPr lang="en-US" altLang="ja-JP" dirty="0"/>
              <a:t>90</a:t>
            </a:r>
            <a:r>
              <a:rPr lang="ja-JP" altLang="en-US" dirty="0"/>
              <a:t>人（</a:t>
            </a:r>
            <a:r>
              <a:rPr lang="en-US" altLang="ja-JP" dirty="0"/>
              <a:t>45.9</a:t>
            </a:r>
            <a:r>
              <a:rPr lang="ja-JP" altLang="en-US" dirty="0"/>
              <a:t>％）でした。</a:t>
            </a:r>
            <a:endParaRPr lang="en-US" altLang="ja-JP" dirty="0"/>
          </a:p>
          <a:p>
            <a:r>
              <a:rPr lang="ja-JP" altLang="en-US" dirty="0"/>
              <a:t>「分離を行った」「分離していない」のいずれかの事例の主な対応は、「養護者に対する助言・指導」が最も多く、次いで「再発防止のための定期的な見守りの実施」、「既に</a:t>
            </a:r>
            <a:r>
              <a:rPr lang="ja-JP" altLang="en-US" dirty="0" err="1"/>
              <a:t>障がい</a:t>
            </a:r>
            <a:r>
              <a:rPr lang="ja-JP" altLang="en-US" dirty="0"/>
              <a:t>福祉サービスを受けているが、サービス等利用計画を見直した」となっています。</a:t>
            </a:r>
            <a:endParaRPr lang="en-US" altLang="ja-JP" dirty="0"/>
          </a:p>
          <a:p>
            <a:r>
              <a:rPr lang="ja-JP" altLang="en-US" dirty="0"/>
              <a:t>うち「分離を行った」の事例の主な分離の対応は、「契約による</a:t>
            </a:r>
            <a:r>
              <a:rPr lang="ja-JP" altLang="en-US" dirty="0" err="1"/>
              <a:t>障がい</a:t>
            </a:r>
            <a:r>
              <a:rPr lang="ja-JP" altLang="en-US" dirty="0"/>
              <a:t>福祉サービスの利用」が最も多く、次いで「医療機関への一時入院」、「利用契約又は措置以外の方法による一時保護」となっています。</a:t>
            </a:r>
            <a:endParaRPr lang="en-US" altLang="ja-JP" dirty="0"/>
          </a:p>
        </p:txBody>
      </p:sp>
      <p:sp>
        <p:nvSpPr>
          <p:cNvPr id="5120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73F6D6A-7FE2-4FA4-8965-21D099FC3E95}" type="slidenum">
              <a:rPr lang="ja-JP" altLang="en-US">
                <a:ea typeface="UD デジタル 教科書体 NK-R" panose="02020400000000000000" pitchFamily="18" charset="-128"/>
              </a:rPr>
              <a:pPr>
                <a:spcBef>
                  <a:spcPct val="0"/>
                </a:spcBef>
              </a:pPr>
              <a:t>21</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551204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23</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300273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この表は都道府県別に見た施設従事者等による障がい者虐待の件数です。</a:t>
            </a:r>
            <a:endParaRPr lang="en-US" altLang="ja-JP" dirty="0"/>
          </a:p>
          <a:p>
            <a:endParaRPr lang="en-US" altLang="ja-JP" dirty="0"/>
          </a:p>
          <a:p>
            <a:r>
              <a:rPr lang="ja-JP" altLang="en-US" dirty="0"/>
              <a:t>こちらでも通報件数、認定件数ともに大阪府が全国</a:t>
            </a:r>
            <a:r>
              <a:rPr lang="en-US" altLang="ja-JP" dirty="0"/>
              <a:t>1</a:t>
            </a:r>
            <a:r>
              <a:rPr lang="ja-JP" altLang="en-US" dirty="0"/>
              <a:t>位となっております。</a:t>
            </a:r>
          </a:p>
        </p:txBody>
      </p:sp>
      <p:sp>
        <p:nvSpPr>
          <p:cNvPr id="5427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DCCDAB8-DB1C-41C8-BCF1-734CF578344D}" type="slidenum">
              <a:rPr lang="ja-JP" altLang="en-US">
                <a:ea typeface="UD デジタル 教科書体 NK-R" panose="02020400000000000000" pitchFamily="18" charset="-128"/>
              </a:rPr>
              <a:pPr>
                <a:spcBef>
                  <a:spcPct val="0"/>
                </a:spcBef>
              </a:pPr>
              <a:t>24</a:t>
            </a:fld>
            <a:endParaRPr lang="ja-JP" altLang="en-US" dirty="0">
              <a:ea typeface="UD デジタル 教科書体 NK-R" panose="02020400000000000000" pitchFamily="18" charset="-128"/>
            </a:endParaRPr>
          </a:p>
        </p:txBody>
      </p:sp>
      <p:sp>
        <p:nvSpPr>
          <p:cNvPr id="5427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761979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632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07FE2D1-88DA-4CEF-8A2E-6F19C5146C59}" type="slidenum">
              <a:rPr lang="ja-JP" altLang="en-US">
                <a:ea typeface="UD デジタル 教科書体 NK-R" panose="02020400000000000000" pitchFamily="18" charset="-128"/>
              </a:rPr>
              <a:pPr>
                <a:spcBef>
                  <a:spcPct val="0"/>
                </a:spcBef>
              </a:pPr>
              <a:t>25</a:t>
            </a:fld>
            <a:endParaRPr lang="ja-JP" altLang="en-US" dirty="0">
              <a:ea typeface="UD デジタル 教科書体 NK-R" panose="02020400000000000000" pitchFamily="18" charset="-128"/>
            </a:endParaRPr>
          </a:p>
        </p:txBody>
      </p:sp>
      <p:sp>
        <p:nvSpPr>
          <p:cNvPr id="56325"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837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AC1A12C-9550-4F53-B4E6-ADAEB140298F}" type="slidenum">
              <a:rPr lang="ja-JP" altLang="en-US">
                <a:ea typeface="UD デジタル 教科書体 NK-R" panose="02020400000000000000" pitchFamily="18" charset="-128"/>
              </a:rPr>
              <a:pPr>
                <a:spcBef>
                  <a:spcPct val="0"/>
                </a:spcBef>
              </a:pPr>
              <a:t>26</a:t>
            </a:fld>
            <a:endParaRPr lang="ja-JP" altLang="en-US" dirty="0">
              <a:ea typeface="UD デジタル 教科書体 NK-R" panose="02020400000000000000" pitchFamily="18" charset="-128"/>
            </a:endParaRPr>
          </a:p>
        </p:txBody>
      </p:sp>
      <p:sp>
        <p:nvSpPr>
          <p:cNvPr id="58373"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246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0BC97EA-8037-4806-B5B4-923FE50AAADB}" type="slidenum">
              <a:rPr lang="ja-JP" altLang="en-US">
                <a:ea typeface="UD デジタル 教科書体 NK-R" panose="02020400000000000000" pitchFamily="18" charset="-128"/>
              </a:rPr>
              <a:pPr>
                <a:spcBef>
                  <a:spcPct val="0"/>
                </a:spcBef>
              </a:pPr>
              <a:t>29</a:t>
            </a:fld>
            <a:endParaRPr lang="ja-JP" altLang="en-US" dirty="0">
              <a:ea typeface="UD デジタル 教科書体 NK-R" panose="02020400000000000000" pitchFamily="18" charset="-128"/>
            </a:endParaRPr>
          </a:p>
        </p:txBody>
      </p:sp>
      <p:sp>
        <p:nvSpPr>
          <p:cNvPr id="6246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B6D1425-7297-462C-8A09-B60D3664CB53}" type="slidenum">
              <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UD デジタル 教科書体 NK-R" panose="02020400000000000000" pitchFamily="18"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p:txBody>
      </p:sp>
    </p:spTree>
    <p:extLst>
      <p:ext uri="{BB962C8B-B14F-4D97-AF65-F5344CB8AC3E}">
        <p14:creationId xmlns:p14="http://schemas.microsoft.com/office/powerpoint/2010/main" val="1308640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758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BEB20F8E-362D-4089-BC9B-B89956210416}" type="slidenum">
              <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UD デジタル 教科書体 NK-R" panose="02020400000000000000" pitchFamily="18"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33</a:t>
            </a:fld>
            <a:endPar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p:txBody>
      </p:sp>
      <p:sp>
        <p:nvSpPr>
          <p:cNvPr id="6758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2015/12/18</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6388" name="日付プレースホルダー 3"/>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
        <p:nvSpPr>
          <p:cNvPr id="16389" name="スライド番号プレースホルダー 4"/>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E22E2C-0090-41A8-BF4B-C2299DF8FF3F}" type="slidenum">
              <a:rPr lang="ja-JP" altLang="en-US">
                <a:ea typeface="UD デジタル 教科書体 NK-R" panose="02020400000000000000" pitchFamily="18" charset="-128"/>
              </a:rPr>
              <a:pPr/>
              <a:t>2</a:t>
            </a:fld>
            <a:endParaRPr lang="ja-JP" altLang="en-US" dirty="0">
              <a:ea typeface="UD デジタル 教科書体 NK-R" panose="02020400000000000000" pitchFamily="18"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p:cNvSpPr>
            <a:spLocks noGrp="1"/>
          </p:cNvSpPr>
          <p:nvPr>
            <p:ph type="body" idx="1"/>
          </p:nvPr>
        </p:nvSpPr>
        <p:spPr bwMode="auto">
          <a:xfrm>
            <a:off x="666750" y="4537075"/>
            <a:ext cx="5445125"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6963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02091B07-175E-4925-B0E3-D1CEFCBB210A}" type="slidenum">
              <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UD デジタル 教科書体 NK-R" panose="02020400000000000000" pitchFamily="18"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34</a:t>
            </a:fld>
            <a:endPar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こちらは大阪府が最新のデータとして公表している令和元年度の大阪府の虐待対応状況の傾向を</a:t>
            </a:r>
            <a:r>
              <a:rPr lang="en-US" altLang="ja-JP"/>
              <a:t>3</a:t>
            </a:r>
            <a:r>
              <a:rPr lang="ja-JP" altLang="en-US"/>
              <a:t>類型ごとにまとめたものになります。</a:t>
            </a:r>
            <a:endParaRPr lang="en-US" altLang="ja-JP"/>
          </a:p>
          <a:p>
            <a:endParaRPr lang="en-US" altLang="ja-JP"/>
          </a:p>
          <a:p>
            <a:r>
              <a:rPr lang="ja-JP" altLang="en-US"/>
              <a:t>府の特徴として、おさらいをしますと、通報等の</a:t>
            </a:r>
            <a:r>
              <a:rPr lang="ja-JP" altLang="ja-JP"/>
              <a:t>件数と虐待認定件数は養護者、施設従事者等ともに全国上位</a:t>
            </a:r>
            <a:r>
              <a:rPr lang="ja-JP" altLang="en-US"/>
              <a:t>であり、</a:t>
            </a:r>
            <a:endParaRPr lang="ja-JP" altLang="ja-JP"/>
          </a:p>
          <a:p>
            <a:r>
              <a:rPr lang="ja-JP" altLang="ja-JP"/>
              <a:t>養護者においては、警察からの通報の割合いが高い</a:t>
            </a:r>
            <a:r>
              <a:rPr lang="ja-JP" altLang="en-US"/>
              <a:t>ことと、</a:t>
            </a:r>
            <a:r>
              <a:rPr lang="ja-JP" altLang="ja-JP"/>
              <a:t>施設従事者等による虐待について</a:t>
            </a:r>
            <a:r>
              <a:rPr lang="ja-JP" altLang="en-US"/>
              <a:t>、</a:t>
            </a:r>
            <a:endParaRPr lang="en-US" altLang="ja-JP"/>
          </a:p>
          <a:p>
            <a:r>
              <a:rPr lang="ja-JP" altLang="ja-JP"/>
              <a:t>放デイ・グループホームでの虐待認定が</a:t>
            </a:r>
            <a:r>
              <a:rPr lang="ja-JP" altLang="en-US"/>
              <a:t>増加傾向にあることもお伝えしておきたいと思います。</a:t>
            </a:r>
            <a:endParaRPr lang="en-US" altLang="ja-JP"/>
          </a:p>
          <a:p>
            <a:r>
              <a:rPr lang="ja-JP" altLang="en-US"/>
              <a:t>いずれの類型においても、</a:t>
            </a:r>
            <a:r>
              <a:rPr lang="ja-JP" altLang="ja-JP"/>
              <a:t>相談支援専門員</a:t>
            </a:r>
            <a:r>
              <a:rPr lang="ja-JP" altLang="en-US"/>
              <a:t>からの</a:t>
            </a:r>
            <a:r>
              <a:rPr lang="ja-JP" altLang="ja-JP"/>
              <a:t>通報が</a:t>
            </a:r>
            <a:r>
              <a:rPr lang="ja-JP" altLang="en-US"/>
              <a:t>割合として高いことから、引続きみなさまには通報の主体としても積極的な対応をお願いしたいと思います。</a:t>
            </a:r>
            <a:endParaRPr lang="en-US" altLang="ja-JP"/>
          </a:p>
          <a:p>
            <a:endParaRPr lang="ja-JP" altLang="ja-JP"/>
          </a:p>
          <a:p>
            <a:endParaRPr lang="ja-JP" altLang="ja-JP"/>
          </a:p>
          <a:p>
            <a:endParaRPr lang="ja-JP" altLang="ja-JP"/>
          </a:p>
        </p:txBody>
      </p:sp>
      <p:sp>
        <p:nvSpPr>
          <p:cNvPr id="716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B55C2753-368E-461F-AFA5-8A7C64312CFB}" type="slidenum">
              <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UD デジタル 教科書体 NK-R" panose="02020400000000000000" pitchFamily="18"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4</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09993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5</a:t>
            </a:fld>
            <a:endParaRPr lang="ja-JP" altLang="en-US" dirty="0">
              <a:ea typeface="UD デジタル 教科書体 NK-R" panose="02020400000000000000"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253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91F19FD-6DA4-430A-B69B-61AAFD7C6532}" type="slidenum">
              <a:rPr lang="ja-JP" altLang="en-US">
                <a:solidFill>
                  <a:srgbClr val="000000"/>
                </a:solidFill>
                <a:ea typeface="UD デジタル 教科書体 NK-R" panose="02020400000000000000" pitchFamily="18" charset="-128"/>
              </a:rPr>
              <a:pPr>
                <a:spcBef>
                  <a:spcPct val="0"/>
                </a:spcBef>
              </a:pPr>
              <a:t>6</a:t>
            </a:fld>
            <a:endParaRPr lang="ja-JP" altLang="en-US" dirty="0">
              <a:solidFill>
                <a:srgbClr val="000000"/>
              </a:solidFill>
              <a:ea typeface="UD デジタル 教科書体 NK-R" panose="02020400000000000000" pitchFamily="1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4580"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35F301B-7BF0-4ABF-BF1A-8DA404660BD8}" type="slidenum">
              <a:rPr lang="ja-JP" altLang="en-US">
                <a:ea typeface="UD デジタル 教科書体 NK-R" panose="02020400000000000000" pitchFamily="18" charset="-128"/>
              </a:rPr>
              <a:pPr>
                <a:spcBef>
                  <a:spcPct val="0"/>
                </a:spcBef>
              </a:pPr>
              <a:t>7</a:t>
            </a:fld>
            <a:endParaRPr lang="ja-JP" altLang="en-US" dirty="0">
              <a:ea typeface="UD デジタル 教科書体 NK-R" panose="02020400000000000000" pitchFamily="1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2662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A65E485-0040-4762-B2D9-BBF9BDE742DB}" type="slidenum">
              <a:rPr lang="ja-JP" altLang="en-US">
                <a:ea typeface="UD デジタル 教科書体 NK-R" panose="02020400000000000000" pitchFamily="18" charset="-128"/>
              </a:rPr>
              <a:pPr>
                <a:spcBef>
                  <a:spcPct val="0"/>
                </a:spcBef>
              </a:pPr>
              <a:t>8</a:t>
            </a:fld>
            <a:endParaRPr lang="ja-JP" altLang="en-US" dirty="0">
              <a:ea typeface="UD デジタル 教科書体 NK-R" panose="02020400000000000000"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BAA630F-D646-4A6F-9C41-AE49956B3498}"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6B0D5CE-3250-42C0-8947-DC6F823E6A08}" type="slidenum">
              <a:rPr lang="ja-JP" altLang="en-US"/>
              <a:pPr>
                <a:defRPr/>
              </a:pPr>
              <a:t>‹#›</a:t>
            </a:fld>
            <a:endParaRPr lang="ja-JP" altLang="en-US"/>
          </a:p>
        </p:txBody>
      </p:sp>
    </p:spTree>
    <p:extLst>
      <p:ext uri="{BB962C8B-B14F-4D97-AF65-F5344CB8AC3E}">
        <p14:creationId xmlns:p14="http://schemas.microsoft.com/office/powerpoint/2010/main" val="23817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5E5872E-8D22-41AF-BC1E-50A973587E75}"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20F4557-D043-46E3-B891-E50F920039C6}" type="slidenum">
              <a:rPr lang="ja-JP" altLang="en-US"/>
              <a:pPr>
                <a:defRPr/>
              </a:pPr>
              <a:t>‹#›</a:t>
            </a:fld>
            <a:endParaRPr lang="ja-JP" altLang="en-US"/>
          </a:p>
        </p:txBody>
      </p:sp>
    </p:spTree>
    <p:extLst>
      <p:ext uri="{BB962C8B-B14F-4D97-AF65-F5344CB8AC3E}">
        <p14:creationId xmlns:p14="http://schemas.microsoft.com/office/powerpoint/2010/main" val="28284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27BECED-6420-49C9-8119-244BAEDC58B3}"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4018B32-84ED-4ABA-B22A-E683204AD398}" type="slidenum">
              <a:rPr lang="ja-JP" altLang="en-US"/>
              <a:pPr>
                <a:defRPr/>
              </a:pPr>
              <a:t>‹#›</a:t>
            </a:fld>
            <a:endParaRPr lang="ja-JP" altLang="en-US"/>
          </a:p>
        </p:txBody>
      </p:sp>
    </p:spTree>
    <p:extLst>
      <p:ext uri="{BB962C8B-B14F-4D97-AF65-F5344CB8AC3E}">
        <p14:creationId xmlns:p14="http://schemas.microsoft.com/office/powerpoint/2010/main" val="111285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E070E3B8-DE70-4AAD-A8F5-5BD78AC87A7F}"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2D651A-7F31-439E-8FD9-F0AA1CBF9FC8}" type="slidenum">
              <a:rPr lang="ja-JP" altLang="en-US"/>
              <a:pPr>
                <a:defRPr/>
              </a:pPr>
              <a:t>‹#›</a:t>
            </a:fld>
            <a:endParaRPr lang="ja-JP" altLang="en-US"/>
          </a:p>
        </p:txBody>
      </p:sp>
    </p:spTree>
    <p:extLst>
      <p:ext uri="{BB962C8B-B14F-4D97-AF65-F5344CB8AC3E}">
        <p14:creationId xmlns:p14="http://schemas.microsoft.com/office/powerpoint/2010/main" val="83915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D478512-51D1-462B-9F59-9249359573C5}"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3BC728-B174-44A8-9A3D-730EB2638837}" type="slidenum">
              <a:rPr lang="ja-JP" altLang="en-US"/>
              <a:pPr>
                <a:defRPr/>
              </a:pPr>
              <a:t>‹#›</a:t>
            </a:fld>
            <a:endParaRPr lang="ja-JP" altLang="en-US"/>
          </a:p>
        </p:txBody>
      </p:sp>
    </p:spTree>
    <p:extLst>
      <p:ext uri="{BB962C8B-B14F-4D97-AF65-F5344CB8AC3E}">
        <p14:creationId xmlns:p14="http://schemas.microsoft.com/office/powerpoint/2010/main" val="107674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8C988BD-7471-4D3F-B6AB-CE2530D1436C}"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6A8231-547C-4AAB-BE26-B2AC487C8846}" type="slidenum">
              <a:rPr lang="ja-JP" altLang="en-US"/>
              <a:pPr>
                <a:defRPr/>
              </a:pPr>
              <a:t>‹#›</a:t>
            </a:fld>
            <a:endParaRPr lang="ja-JP" altLang="en-US"/>
          </a:p>
        </p:txBody>
      </p:sp>
    </p:spTree>
    <p:extLst>
      <p:ext uri="{BB962C8B-B14F-4D97-AF65-F5344CB8AC3E}">
        <p14:creationId xmlns:p14="http://schemas.microsoft.com/office/powerpoint/2010/main" val="256524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0E26F2D7-191B-4BF2-AA52-F8137B3D0FA3}" type="datetime1">
              <a:rPr lang="ja-JP" altLang="en-US"/>
              <a:pPr>
                <a:defRPr/>
              </a:pPr>
              <a:t>2025/1/23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69104E4-36ED-47FC-AD47-85D44583F408}" type="slidenum">
              <a:rPr lang="ja-JP" altLang="en-US"/>
              <a:pPr>
                <a:defRPr/>
              </a:pPr>
              <a:t>‹#›</a:t>
            </a:fld>
            <a:endParaRPr lang="ja-JP" altLang="en-US"/>
          </a:p>
        </p:txBody>
      </p:sp>
    </p:spTree>
    <p:extLst>
      <p:ext uri="{BB962C8B-B14F-4D97-AF65-F5344CB8AC3E}">
        <p14:creationId xmlns:p14="http://schemas.microsoft.com/office/powerpoint/2010/main" val="2691898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343AC973-1774-4FCA-AA86-89AACF76DF35}" type="datetime1">
              <a:rPr lang="ja-JP" altLang="en-US"/>
              <a:pPr>
                <a:defRPr/>
              </a:pPr>
              <a:t>2025/1/23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86A7F26-C047-4996-B284-02C79A4B1CB0}" type="slidenum">
              <a:rPr lang="ja-JP" altLang="en-US"/>
              <a:pPr>
                <a:defRPr/>
              </a:pPr>
              <a:t>‹#›</a:t>
            </a:fld>
            <a:endParaRPr lang="ja-JP" altLang="en-US"/>
          </a:p>
        </p:txBody>
      </p:sp>
    </p:spTree>
    <p:extLst>
      <p:ext uri="{BB962C8B-B14F-4D97-AF65-F5344CB8AC3E}">
        <p14:creationId xmlns:p14="http://schemas.microsoft.com/office/powerpoint/2010/main" val="201945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7C23E42F-EFAC-4910-A7D0-DC9CC12157E3}" type="datetime1">
              <a:rPr lang="ja-JP" altLang="en-US"/>
              <a:pPr>
                <a:defRPr/>
              </a:pPr>
              <a:t>2025/1/23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6E1C1DB4-8768-4344-BA36-7C3267E53C01}" type="slidenum">
              <a:rPr lang="ja-JP" altLang="en-US"/>
              <a:pPr>
                <a:defRPr/>
              </a:pPr>
              <a:t>‹#›</a:t>
            </a:fld>
            <a:endParaRPr lang="ja-JP" altLang="en-US"/>
          </a:p>
        </p:txBody>
      </p:sp>
    </p:spTree>
    <p:extLst>
      <p:ext uri="{BB962C8B-B14F-4D97-AF65-F5344CB8AC3E}">
        <p14:creationId xmlns:p14="http://schemas.microsoft.com/office/powerpoint/2010/main" val="248639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ACA94DC-4642-4B53-9758-B53E71AB47A8}" type="datetime1">
              <a:rPr lang="ja-JP" altLang="en-US"/>
              <a:pPr>
                <a:defRPr/>
              </a:pPr>
              <a:t>2025/1/23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C0D1552-7CBA-42A7-8C5F-1A7A0D6940B9}" type="slidenum">
              <a:rPr lang="ja-JP" altLang="en-US"/>
              <a:pPr>
                <a:defRPr/>
              </a:pPr>
              <a:t>‹#›</a:t>
            </a:fld>
            <a:endParaRPr lang="ja-JP" altLang="en-US"/>
          </a:p>
        </p:txBody>
      </p:sp>
    </p:spTree>
    <p:extLst>
      <p:ext uri="{BB962C8B-B14F-4D97-AF65-F5344CB8AC3E}">
        <p14:creationId xmlns:p14="http://schemas.microsoft.com/office/powerpoint/2010/main" val="3644340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B86DDF8-9917-46EC-9F65-446C1CF5BB7E}" type="datetime1">
              <a:rPr lang="ja-JP" altLang="en-US"/>
              <a:pPr>
                <a:defRPr/>
              </a:pPr>
              <a:t>2025/1/23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3AE951A-6998-40B1-8DEF-84504702DDC4}" type="slidenum">
              <a:rPr lang="ja-JP" altLang="en-US"/>
              <a:pPr>
                <a:defRPr/>
              </a:pPr>
              <a:t>‹#›</a:t>
            </a:fld>
            <a:endParaRPr lang="ja-JP" altLang="en-US"/>
          </a:p>
        </p:txBody>
      </p:sp>
    </p:spTree>
    <p:extLst>
      <p:ext uri="{BB962C8B-B14F-4D97-AF65-F5344CB8AC3E}">
        <p14:creationId xmlns:p14="http://schemas.microsoft.com/office/powerpoint/2010/main" val="311970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D43F05A-D307-4936-9658-4145D4493772}"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1BD04E6-4043-445B-A34D-3D481F9CA5CA}" type="slidenum">
              <a:rPr lang="ja-JP" altLang="en-US"/>
              <a:pPr>
                <a:defRPr/>
              </a:pPr>
              <a:t>‹#›</a:t>
            </a:fld>
            <a:endParaRPr lang="ja-JP" altLang="en-US"/>
          </a:p>
        </p:txBody>
      </p:sp>
    </p:spTree>
    <p:extLst>
      <p:ext uri="{BB962C8B-B14F-4D97-AF65-F5344CB8AC3E}">
        <p14:creationId xmlns:p14="http://schemas.microsoft.com/office/powerpoint/2010/main" val="1841088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428FC79-D09D-42DC-A658-DAE90B778D30}" type="datetime1">
              <a:rPr lang="ja-JP" altLang="en-US"/>
              <a:pPr>
                <a:defRPr/>
              </a:pPr>
              <a:t>2025/1/23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DB93DA2-B71B-44E9-96EE-C7EB2A9AE92D}" type="slidenum">
              <a:rPr lang="ja-JP" altLang="en-US"/>
              <a:pPr>
                <a:defRPr/>
              </a:pPr>
              <a:t>‹#›</a:t>
            </a:fld>
            <a:endParaRPr lang="ja-JP" altLang="en-US"/>
          </a:p>
        </p:txBody>
      </p:sp>
    </p:spTree>
    <p:extLst>
      <p:ext uri="{BB962C8B-B14F-4D97-AF65-F5344CB8AC3E}">
        <p14:creationId xmlns:p14="http://schemas.microsoft.com/office/powerpoint/2010/main" val="111820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F953EB5-D40D-427E-A7F2-BEAD507D0AC0}"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D45CC21-BB5A-499A-B111-59B6A95D04BA}" type="slidenum">
              <a:rPr lang="ja-JP" altLang="en-US"/>
              <a:pPr>
                <a:defRPr/>
              </a:pPr>
              <a:t>‹#›</a:t>
            </a:fld>
            <a:endParaRPr lang="ja-JP" altLang="en-US"/>
          </a:p>
        </p:txBody>
      </p:sp>
    </p:spTree>
    <p:extLst>
      <p:ext uri="{BB962C8B-B14F-4D97-AF65-F5344CB8AC3E}">
        <p14:creationId xmlns:p14="http://schemas.microsoft.com/office/powerpoint/2010/main" val="106103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FB834A2-AB96-4551-BA35-1EA657CEC14B}"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204714E-11AA-414D-98BF-66614B03585C}" type="slidenum">
              <a:rPr lang="ja-JP" altLang="en-US"/>
              <a:pPr>
                <a:defRPr/>
              </a:pPr>
              <a:t>‹#›</a:t>
            </a:fld>
            <a:endParaRPr lang="ja-JP" altLang="en-US"/>
          </a:p>
        </p:txBody>
      </p:sp>
    </p:spTree>
    <p:extLst>
      <p:ext uri="{BB962C8B-B14F-4D97-AF65-F5344CB8AC3E}">
        <p14:creationId xmlns:p14="http://schemas.microsoft.com/office/powerpoint/2010/main" val="41697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1F87FC7-7C34-4137-B2C4-E749B4F5F37B}" type="datetime1">
              <a:rPr lang="ja-JP" altLang="en-US"/>
              <a:pPr>
                <a:defRPr/>
              </a:pPr>
              <a:t>2025/1/23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3F328E7-7546-4703-8C12-CEF89117A07D}" type="slidenum">
              <a:rPr lang="ja-JP" altLang="en-US"/>
              <a:pPr>
                <a:defRPr/>
              </a:pPr>
              <a:t>‹#›</a:t>
            </a:fld>
            <a:endParaRPr lang="ja-JP" altLang="en-US"/>
          </a:p>
        </p:txBody>
      </p:sp>
    </p:spTree>
    <p:extLst>
      <p:ext uri="{BB962C8B-B14F-4D97-AF65-F5344CB8AC3E}">
        <p14:creationId xmlns:p14="http://schemas.microsoft.com/office/powerpoint/2010/main" val="330774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D83E91BB-0CFC-4FC7-B2F9-06007BE5160A}" type="datetime1">
              <a:rPr lang="ja-JP" altLang="en-US"/>
              <a:pPr>
                <a:defRPr/>
              </a:pPr>
              <a:t>2025/1/23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5CF0CFA-AFB2-43FC-9F9A-4B2906265CF0}" type="slidenum">
              <a:rPr lang="ja-JP" altLang="en-US"/>
              <a:pPr>
                <a:defRPr/>
              </a:pPr>
              <a:t>‹#›</a:t>
            </a:fld>
            <a:endParaRPr lang="ja-JP" altLang="en-US"/>
          </a:p>
        </p:txBody>
      </p:sp>
    </p:spTree>
    <p:extLst>
      <p:ext uri="{BB962C8B-B14F-4D97-AF65-F5344CB8AC3E}">
        <p14:creationId xmlns:p14="http://schemas.microsoft.com/office/powerpoint/2010/main" val="169330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49968E7-11CE-4B98-935A-64B541D8A5F7}" type="datetime1">
              <a:rPr lang="ja-JP" altLang="en-US"/>
              <a:pPr>
                <a:defRPr/>
              </a:pPr>
              <a:t>2025/1/23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9B75BF4-2D9D-4856-931C-D2F073E7CA99}" type="slidenum">
              <a:rPr lang="ja-JP" altLang="en-US"/>
              <a:pPr>
                <a:defRPr/>
              </a:pPr>
              <a:t>‹#›</a:t>
            </a:fld>
            <a:endParaRPr lang="ja-JP" altLang="en-US"/>
          </a:p>
        </p:txBody>
      </p:sp>
    </p:spTree>
    <p:extLst>
      <p:ext uri="{BB962C8B-B14F-4D97-AF65-F5344CB8AC3E}">
        <p14:creationId xmlns:p14="http://schemas.microsoft.com/office/powerpoint/2010/main" val="205004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C37F4F7-5379-4871-98A3-F892519A4255}" type="datetime1">
              <a:rPr lang="ja-JP" altLang="en-US"/>
              <a:pPr>
                <a:defRPr/>
              </a:pPr>
              <a:t>2025/1/23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E7EBB0F5-9AC0-4F73-976C-ACE614B8FDF2}" type="slidenum">
              <a:rPr lang="ja-JP" altLang="en-US"/>
              <a:pPr>
                <a:defRPr/>
              </a:pPr>
              <a:t>‹#›</a:t>
            </a:fld>
            <a:endParaRPr lang="ja-JP" altLang="en-US"/>
          </a:p>
        </p:txBody>
      </p:sp>
    </p:spTree>
    <p:extLst>
      <p:ext uri="{BB962C8B-B14F-4D97-AF65-F5344CB8AC3E}">
        <p14:creationId xmlns:p14="http://schemas.microsoft.com/office/powerpoint/2010/main" val="321530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863FA73-AABE-4ED4-B715-BD63CCDD68C3}" type="datetime1">
              <a:rPr lang="ja-JP" altLang="en-US"/>
              <a:pPr>
                <a:defRPr/>
              </a:pPr>
              <a:t>2025/1/23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657A4159-C88E-4976-9B88-51CFEA720135}" type="slidenum">
              <a:rPr lang="ja-JP" altLang="en-US"/>
              <a:pPr>
                <a:defRPr/>
              </a:pPr>
              <a:t>‹#›</a:t>
            </a:fld>
            <a:endParaRPr lang="ja-JP" altLang="en-US"/>
          </a:p>
        </p:txBody>
      </p:sp>
    </p:spTree>
    <p:extLst>
      <p:ext uri="{BB962C8B-B14F-4D97-AF65-F5344CB8AC3E}">
        <p14:creationId xmlns:p14="http://schemas.microsoft.com/office/powerpoint/2010/main" val="427367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09B1511-D2E7-4D27-8219-5AF613CA44D9}" type="datetime1">
              <a:rPr lang="ja-JP" altLang="en-US"/>
              <a:pPr>
                <a:defRPr/>
              </a:pPr>
              <a:t>2025/1/23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9E93EF-7E5D-4ED3-B4B9-D7092B85C420}" type="slidenum">
              <a:rPr lang="ja-JP" altLang="en-US"/>
              <a:pPr>
                <a:defRPr/>
              </a:pPr>
              <a:t>‹#›</a:t>
            </a:fld>
            <a:endParaRPr lang="ja-JP" altLang="en-US"/>
          </a:p>
        </p:txBody>
      </p:sp>
    </p:spTree>
    <p:extLst>
      <p:ext uri="{BB962C8B-B14F-4D97-AF65-F5344CB8AC3E}">
        <p14:creationId xmlns:p14="http://schemas.microsoft.com/office/powerpoint/2010/main" val="367926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202D2F1-3D36-466F-A818-A5732779A6A9}" type="datetime1">
              <a:rPr lang="ja-JP" altLang="en-US"/>
              <a:pPr>
                <a:defRPr/>
              </a:pPr>
              <a:t>2025/1/23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3A13331-5CFC-47EC-961C-0DBA25CF1971}" type="slidenum">
              <a:rPr lang="ja-JP" altLang="en-US"/>
              <a:pPr>
                <a:defRPr/>
              </a:pPr>
              <a:t>‹#›</a:t>
            </a:fld>
            <a:endParaRPr lang="ja-JP" altLang="en-US"/>
          </a:p>
        </p:txBody>
      </p:sp>
    </p:spTree>
    <p:extLst>
      <p:ext uri="{BB962C8B-B14F-4D97-AF65-F5344CB8AC3E}">
        <p14:creationId xmlns:p14="http://schemas.microsoft.com/office/powerpoint/2010/main" val="203344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UD デジタル 教科書体 NK-R" panose="02020400000000000000" pitchFamily="18" charset="-128"/>
              </a:defRPr>
            </a:lvl1pPr>
          </a:lstStyle>
          <a:p>
            <a:pPr>
              <a:defRPr/>
            </a:pPr>
            <a:fld id="{80C19F44-31F6-4369-9B85-871B0651190D}" type="datetime1">
              <a:rPr lang="ja-JP" altLang="en-US" smtClean="0"/>
              <a:pPr>
                <a:defRPr/>
              </a:pPr>
              <a:t>2025/1/23</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UD デジタル 教科書体 NK-R" panose="02020400000000000000" pitchFamily="18" charset="-128"/>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UD デジタル 教科書体 NK-R" panose="02020400000000000000" pitchFamily="18" charset="-128"/>
              </a:defRPr>
            </a:lvl1pPr>
          </a:lstStyle>
          <a:p>
            <a:pPr>
              <a:defRPr/>
            </a:pPr>
            <a:fld id="{AEE48D07-C88C-42C6-86CC-B8ABF624EBB6}"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0457" r:id="rId1"/>
    <p:sldLayoutId id="2147490458" r:id="rId2"/>
    <p:sldLayoutId id="2147490459" r:id="rId3"/>
    <p:sldLayoutId id="2147490460" r:id="rId4"/>
    <p:sldLayoutId id="2147490461" r:id="rId5"/>
    <p:sldLayoutId id="2147490462" r:id="rId6"/>
    <p:sldLayoutId id="2147490463" r:id="rId7"/>
    <p:sldLayoutId id="2147490464" r:id="rId8"/>
    <p:sldLayoutId id="2147490465" r:id="rId9"/>
    <p:sldLayoutId id="2147490466" r:id="rId10"/>
    <p:sldLayoutId id="214749046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UD デジタル 教科書体 NK-R" panose="02020400000000000000" pitchFamily="18"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UD デジタル 教科書体 NK-R" panose="02020400000000000000" pitchFamily="18"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UD デジタル 教科書体 NK-R" panose="02020400000000000000" pitchFamily="18"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UD デジタル 教科書体 NK-R" panose="02020400000000000000" pitchFamily="18"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3075"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UD デジタル 教科書体 NK-R" panose="02020400000000000000" pitchFamily="18" charset="-128"/>
              </a:defRPr>
            </a:lvl1pPr>
          </a:lstStyle>
          <a:p>
            <a:pPr>
              <a:defRPr/>
            </a:pPr>
            <a:fld id="{45C83BF7-E0BE-4226-A7E7-B90874EC8912}" type="datetime1">
              <a:rPr lang="ja-JP" altLang="en-US" smtClean="0"/>
              <a:pPr>
                <a:defRPr/>
              </a:pPr>
              <a:t>2025/1/23</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UD デジタル 教科書体 NK-R" panose="02020400000000000000" pitchFamily="18" charset="-128"/>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UD デジタル 教科書体 NK-R" panose="02020400000000000000" pitchFamily="18" charset="-128"/>
              </a:defRPr>
            </a:lvl1pPr>
          </a:lstStyle>
          <a:p>
            <a:pPr>
              <a:defRPr/>
            </a:pPr>
            <a:fld id="{7EFFA5BD-8BEA-487E-B6DC-0C9F4D672066}"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0473" r:id="rId1"/>
    <p:sldLayoutId id="2147490474" r:id="rId2"/>
    <p:sldLayoutId id="2147490475" r:id="rId3"/>
    <p:sldLayoutId id="2147490476" r:id="rId4"/>
    <p:sldLayoutId id="2147490477" r:id="rId5"/>
    <p:sldLayoutId id="2147490478" r:id="rId6"/>
    <p:sldLayoutId id="2147490479" r:id="rId7"/>
    <p:sldLayoutId id="2147490480" r:id="rId8"/>
    <p:sldLayoutId id="2147490481" r:id="rId9"/>
    <p:sldLayoutId id="2147490482" r:id="rId10"/>
    <p:sldLayoutId id="214749048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UD デジタル 教科書体 NK-R" panose="02020400000000000000" pitchFamily="18"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UD デジタル 教科書体 NK-R" panose="02020400000000000000" pitchFamily="18"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UD デジタル 教科書体 NK-R" panose="02020400000000000000" pitchFamily="18"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UD デジタル 教科書体 NK-R" panose="02020400000000000000" pitchFamily="18"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60.png"/><Relationship Id="rId3" Type="http://schemas.openxmlformats.org/officeDocument/2006/relationships/chart" Target="../charts/chart13.xml"/><Relationship Id="rId21" Type="http://schemas.openxmlformats.org/officeDocument/2006/relationships/customXml" Target="../ink/ink9.xml"/><Relationship Id="rId34" Type="http://schemas.openxmlformats.org/officeDocument/2006/relationships/image" Target="../media/image24.png"/><Relationship Id="rId7" Type="http://schemas.openxmlformats.org/officeDocument/2006/relationships/customXml" Target="../ink/ink2.xml"/><Relationship Id="rId12" Type="http://schemas.openxmlformats.org/officeDocument/2006/relationships/image" Target="../media/image130.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4.xml"/><Relationship Id="rId2" Type="http://schemas.openxmlformats.org/officeDocument/2006/relationships/notesSlide" Target="../notesSlides/notesSlide10.xml"/><Relationship Id="rId16" Type="http://schemas.openxmlformats.org/officeDocument/2006/relationships/image" Target="../media/image150.png"/><Relationship Id="rId20" Type="http://schemas.openxmlformats.org/officeDocument/2006/relationships/image" Target="../media/image170.png"/><Relationship Id="rId29" Type="http://schemas.openxmlformats.org/officeDocument/2006/relationships/customXml" Target="../ink/ink12.xml"/><Relationship Id="rId1" Type="http://schemas.openxmlformats.org/officeDocument/2006/relationships/slideLayout" Target="../slideLayouts/slideLayout15.xml"/><Relationship Id="rId6" Type="http://schemas.openxmlformats.org/officeDocument/2006/relationships/image" Target="../media/image100.png"/><Relationship Id="rId11" Type="http://schemas.openxmlformats.org/officeDocument/2006/relationships/customXml" Target="../ink/ink4.xml"/><Relationship Id="rId24" Type="http://schemas.openxmlformats.org/officeDocument/2006/relationships/image" Target="../media/image190.png"/><Relationship Id="rId32" Type="http://schemas.openxmlformats.org/officeDocument/2006/relationships/image" Target="../media/image23.png"/><Relationship Id="rId37" Type="http://schemas.openxmlformats.org/officeDocument/2006/relationships/chart" Target="../charts/chart14.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1.png"/><Relationship Id="rId36" Type="http://schemas.openxmlformats.org/officeDocument/2006/relationships/image" Target="../media/image25.png"/><Relationship Id="rId10" Type="http://schemas.openxmlformats.org/officeDocument/2006/relationships/image" Target="../media/image120.png"/><Relationship Id="rId19" Type="http://schemas.openxmlformats.org/officeDocument/2006/relationships/customXml" Target="../ink/ink8.xml"/><Relationship Id="rId31" Type="http://schemas.openxmlformats.org/officeDocument/2006/relationships/customXml" Target="../ink/ink13.xm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image" Target="../media/image140.png"/><Relationship Id="rId22" Type="http://schemas.openxmlformats.org/officeDocument/2006/relationships/image" Target="../media/image180.png"/><Relationship Id="rId30" Type="http://schemas.openxmlformats.org/officeDocument/2006/relationships/image" Target="../media/image22.png"/><Relationship Id="rId35" Type="http://schemas.openxmlformats.org/officeDocument/2006/relationships/customXml" Target="../ink/ink15.xml"/><Relationship Id="rId8" Type="http://schemas.openxmlformats.org/officeDocument/2006/relationships/image" Target="../media/image110.png"/></Relationships>
</file>

<file path=ppt/slides/_rels/slide11.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chart" Target="../charts/chart15.xml"/><Relationship Id="rId7" Type="http://schemas.openxmlformats.org/officeDocument/2006/relationships/customXml" Target="../ink/ink17.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60.png"/><Relationship Id="rId4" Type="http://schemas.openxmlformats.org/officeDocument/2006/relationships/customXml" Target="../ink/ink16.xml"/><Relationship Id="rId9" Type="http://schemas.openxmlformats.org/officeDocument/2006/relationships/chart" Target="../charts/char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1"/>
          <p:cNvSpPr>
            <a:spLocks noGrp="1"/>
          </p:cNvSpPr>
          <p:nvPr>
            <p:ph idx="1"/>
          </p:nvPr>
        </p:nvSpPr>
        <p:spPr>
          <a:xfrm>
            <a:off x="374650" y="1773238"/>
            <a:ext cx="8229600" cy="3384550"/>
          </a:xfrm>
        </p:spPr>
        <p:txBody>
          <a:bodyPr/>
          <a:lstStyle/>
          <a:p>
            <a:pPr marL="0" indent="0" algn="ctr" eaLnBrk="1" hangingPunct="1">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令和５年度　</a:t>
            </a:r>
            <a:endParaRPr lang="en-US" altLang="ja-JP" sz="4800" dirty="0">
              <a:latin typeface="UD デジタル 教科書体 NK-R" panose="02020400000000000000" pitchFamily="18" charset="-128"/>
              <a:ea typeface="UD デジタル 教科書体 NK-R" panose="02020400000000000000" pitchFamily="18" charset="-128"/>
            </a:endParaRPr>
          </a:p>
          <a:p>
            <a:pPr marL="0" indent="0" algn="ctr" eaLnBrk="1" hangingPunct="1">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障害者虐待防止法に係る</a:t>
            </a:r>
            <a:endParaRPr lang="en-US" altLang="ja-JP" sz="4800" dirty="0">
              <a:latin typeface="UD デジタル 教科書体 NK-R" panose="02020400000000000000" pitchFamily="18" charset="-128"/>
              <a:ea typeface="UD デジタル 教科書体 NK-R" panose="02020400000000000000" pitchFamily="18" charset="-128"/>
            </a:endParaRPr>
          </a:p>
          <a:p>
            <a:pPr marL="0" indent="0" algn="ctr" eaLnBrk="1" hangingPunct="1">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大阪府内の対応状況について</a:t>
            </a:r>
            <a:endParaRPr lang="en-US" altLang="ja-JP" sz="4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7812360" y="188640"/>
            <a:ext cx="1196499" cy="39556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UD デジタル 教科書体 NK-R" panose="02020400000000000000" pitchFamily="18" charset="-128"/>
                <a:ea typeface="UD デジタル 教科書体 NK-R" panose="02020400000000000000" pitchFamily="18" charset="-128"/>
              </a:rPr>
              <a:t>資料２－１</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a:extLst>
              <a:ext uri="{FF2B5EF4-FFF2-40B4-BE49-F238E27FC236}">
                <a16:creationId xmlns:a16="http://schemas.microsoft.com/office/drawing/2014/main" id="{00000000-0008-0000-0200-000015000000}"/>
              </a:ext>
            </a:extLst>
          </p:cNvPr>
          <p:cNvGraphicFramePr>
            <a:graphicFrameLocks/>
          </p:cNvGraphicFramePr>
          <p:nvPr>
            <p:extLst>
              <p:ext uri="{D42A27DB-BD31-4B8C-83A1-F6EECF244321}">
                <p14:modId xmlns:p14="http://schemas.microsoft.com/office/powerpoint/2010/main" val="4227664181"/>
              </p:ext>
            </p:extLst>
          </p:nvPr>
        </p:nvGraphicFramePr>
        <p:xfrm>
          <a:off x="4283968" y="764703"/>
          <a:ext cx="4608512" cy="5261545"/>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5"/>
          <p:cNvSpPr>
            <a:spLocks noGrp="1"/>
          </p:cNvSpPr>
          <p:nvPr>
            <p:ph type="title"/>
          </p:nvPr>
        </p:nvSpPr>
        <p:spPr>
          <a:xfrm>
            <a:off x="457200" y="311150"/>
            <a:ext cx="8229600" cy="369888"/>
          </a:xfrm>
          <a:solidFill>
            <a:schemeClr val="tx2">
              <a:lumMod val="20000"/>
              <a:lumOff val="80000"/>
            </a:schemeClr>
          </a:solidFill>
        </p:spPr>
        <p:txBody>
          <a:bodyPr/>
          <a:lstStyle/>
          <a:p>
            <a:pPr>
              <a:defRPr/>
            </a:pPr>
            <a:r>
              <a:rPr lang="ja-JP" altLang="en-US" sz="2400" b="1" dirty="0"/>
              <a:t>行動障がいとの関係</a:t>
            </a:r>
          </a:p>
        </p:txBody>
      </p:sp>
      <p:sp>
        <p:nvSpPr>
          <p:cNvPr id="7" name="角丸四角形 6"/>
          <p:cNvSpPr/>
          <p:nvPr/>
        </p:nvSpPr>
        <p:spPr>
          <a:xfrm>
            <a:off x="4344528" y="6074572"/>
            <a:ext cx="4259920" cy="69522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・被虐待者と行動障がいの有無との関係では、</a:t>
            </a:r>
            <a:r>
              <a:rPr lang="ja-JP" altLang="en-US" sz="1200" u="sng" dirty="0">
                <a:solidFill>
                  <a:schemeClr val="tx1"/>
                </a:solidFill>
                <a:ea typeface="UD デジタル 教科書体 NK-R" panose="02020400000000000000" pitchFamily="18" charset="-128"/>
              </a:rPr>
              <a:t>養護者では</a:t>
            </a:r>
            <a:endParaRPr lang="en-US" altLang="ja-JP" sz="1200" u="sng" dirty="0">
              <a:solidFill>
                <a:schemeClr val="tx1"/>
              </a:solidFill>
              <a:ea typeface="UD デジタル 教科書体 NK-R" panose="02020400000000000000" pitchFamily="18" charset="-128"/>
            </a:endParaRPr>
          </a:p>
          <a:p>
            <a:pPr eaLnBrk="1" hangingPunct="1">
              <a:defRPr/>
            </a:pPr>
            <a:r>
              <a:rPr lang="en-US" altLang="ja-JP" sz="1200" u="sng" dirty="0">
                <a:solidFill>
                  <a:schemeClr val="tx1"/>
                </a:solidFill>
                <a:ea typeface="UD デジタル 教科書体 NK-R" panose="02020400000000000000" pitchFamily="18" charset="-128"/>
              </a:rPr>
              <a:t>33.5</a:t>
            </a:r>
            <a:r>
              <a:rPr lang="ja-JP" altLang="en-US" sz="1200" u="sng" dirty="0">
                <a:solidFill>
                  <a:schemeClr val="tx1"/>
                </a:solidFill>
                <a:ea typeface="UD デジタル 教科書体 NK-R" panose="02020400000000000000" pitchFamily="18" charset="-128"/>
              </a:rPr>
              <a:t>％、施設従事者等では</a:t>
            </a:r>
            <a:r>
              <a:rPr lang="en-US" altLang="ja-JP" sz="1200" u="sng" dirty="0">
                <a:solidFill>
                  <a:schemeClr val="tx1"/>
                </a:solidFill>
                <a:ea typeface="UD デジタル 教科書体 NK-R" panose="02020400000000000000" pitchFamily="18" charset="-128"/>
              </a:rPr>
              <a:t>53.6</a:t>
            </a:r>
            <a:r>
              <a:rPr lang="ja-JP" altLang="en-US" sz="1200" u="sng" dirty="0">
                <a:solidFill>
                  <a:schemeClr val="tx1"/>
                </a:solidFill>
                <a:ea typeface="UD デジタル 教科書体 NK-R" panose="02020400000000000000" pitchFamily="18" charset="-128"/>
              </a:rPr>
              <a:t>％になんらかの 「行動障がいがある」</a:t>
            </a:r>
            <a:r>
              <a:rPr lang="ja-JP" altLang="en-US" sz="1200" dirty="0">
                <a:solidFill>
                  <a:schemeClr val="tx1"/>
                </a:solidFill>
                <a:ea typeface="UD デジタル 教科書体 NK-R" panose="02020400000000000000" pitchFamily="18" charset="-128"/>
              </a:rPr>
              <a:t>という結果であった。</a:t>
            </a:r>
            <a:endParaRPr lang="en-US" altLang="ja-JP" sz="1200" dirty="0">
              <a:solidFill>
                <a:schemeClr val="tx1"/>
              </a:solidFill>
              <a:ea typeface="UD デジタル 教科書体 NK-R" panose="02020400000000000000" pitchFamily="18" charset="-128"/>
            </a:endParaRPr>
          </a:p>
        </p:txBody>
      </p:sp>
      <p:sp>
        <p:nvSpPr>
          <p:cNvPr id="27652" name="テキスト ボックス 5"/>
          <p:cNvSpPr txBox="1">
            <a:spLocks noChangeArrowheads="1"/>
          </p:cNvSpPr>
          <p:nvPr/>
        </p:nvSpPr>
        <p:spPr bwMode="auto">
          <a:xfrm>
            <a:off x="7938" y="0"/>
            <a:ext cx="377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＜令和５年度大阪府の状況＞</a:t>
            </a:r>
          </a:p>
        </p:txBody>
      </p:sp>
      <p:sp>
        <p:nvSpPr>
          <p:cNvPr id="27653" name="スライド番号プレースホルダー 1"/>
          <p:cNvSpPr>
            <a:spLocks noGrp="1"/>
          </p:cNvSpPr>
          <p:nvPr>
            <p:ph type="sldNum" sz="quarter" idx="12"/>
          </p:nvPr>
        </p:nvSpPr>
        <p:spPr bwMode="auto">
          <a:xfrm>
            <a:off x="7006360" y="647922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FC300F5-1CB5-49C5-B1B9-E1D126A21D4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9</a:t>
            </a:fld>
            <a:endParaRPr lang="ja-JP" altLang="en-US" sz="1200" dirty="0">
              <a:latin typeface="UD デジタル 教科書体 NK-R" panose="02020400000000000000" pitchFamily="18" charset="-128"/>
              <a:ea typeface="UD デジタル 教科書体 NK-R" panose="02020400000000000000" pitchFamily="18" charset="-128"/>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インク 3">
                <a:extLst>
                  <a:ext uri="{FF2B5EF4-FFF2-40B4-BE49-F238E27FC236}">
                    <a16:creationId xmlns:a16="http://schemas.microsoft.com/office/drawing/2014/main" id="{45D39534-4E68-40A8-A008-2A6AF16D114B}"/>
                  </a:ext>
                </a:extLst>
              </p14:cNvPr>
              <p14:cNvContentPartPr/>
              <p14:nvPr/>
            </p14:nvContentPartPr>
            <p14:xfrm>
              <a:off x="368060" y="6727900"/>
              <a:ext cx="360" cy="360"/>
            </p14:xfrm>
          </p:contentPart>
        </mc:Choice>
        <mc:Fallback xmlns="">
          <p:pic>
            <p:nvPicPr>
              <p:cNvPr id="4" name="インク 3">
                <a:extLst>
                  <a:ext uri="{FF2B5EF4-FFF2-40B4-BE49-F238E27FC236}">
                    <a16:creationId xmlns:a16="http://schemas.microsoft.com/office/drawing/2014/main" id="{45D39534-4E68-40A8-A008-2A6AF16D114B}"/>
                  </a:ext>
                </a:extLst>
              </p:cNvPr>
              <p:cNvPicPr/>
              <p:nvPr/>
            </p:nvPicPr>
            <p:blipFill>
              <a:blip r:embed="rId6"/>
              <a:stretch>
                <a:fillRect/>
              </a:stretch>
            </p:blipFill>
            <p:spPr>
              <a:xfrm>
                <a:off x="350060" y="662026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5" name="インク 4">
                <a:extLst>
                  <a:ext uri="{FF2B5EF4-FFF2-40B4-BE49-F238E27FC236}">
                    <a16:creationId xmlns:a16="http://schemas.microsoft.com/office/drawing/2014/main" id="{630279E5-B2F7-4AA9-AC9B-58E9D8089C43}"/>
                  </a:ext>
                </a:extLst>
              </p14:cNvPr>
              <p14:cNvContentPartPr/>
              <p14:nvPr/>
            </p14:nvContentPartPr>
            <p14:xfrm>
              <a:off x="640940" y="6645820"/>
              <a:ext cx="360" cy="360"/>
            </p14:xfrm>
          </p:contentPart>
        </mc:Choice>
        <mc:Fallback xmlns="">
          <p:pic>
            <p:nvPicPr>
              <p:cNvPr id="5" name="インク 4">
                <a:extLst>
                  <a:ext uri="{FF2B5EF4-FFF2-40B4-BE49-F238E27FC236}">
                    <a16:creationId xmlns:a16="http://schemas.microsoft.com/office/drawing/2014/main" id="{630279E5-B2F7-4AA9-AC9B-58E9D8089C43}"/>
                  </a:ext>
                </a:extLst>
              </p:cNvPr>
              <p:cNvPicPr/>
              <p:nvPr/>
            </p:nvPicPr>
            <p:blipFill>
              <a:blip r:embed="rId8"/>
              <a:stretch>
                <a:fillRect/>
              </a:stretch>
            </p:blipFill>
            <p:spPr>
              <a:xfrm>
                <a:off x="622940" y="65381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8" name="インク 7">
                <a:extLst>
                  <a:ext uri="{FF2B5EF4-FFF2-40B4-BE49-F238E27FC236}">
                    <a16:creationId xmlns:a16="http://schemas.microsoft.com/office/drawing/2014/main" id="{1BBBC8A5-73C4-44D5-B5ED-30E65CBA0492}"/>
                  </a:ext>
                </a:extLst>
              </p14:cNvPr>
              <p14:cNvContentPartPr/>
              <p14:nvPr/>
            </p14:nvContentPartPr>
            <p14:xfrm>
              <a:off x="3493580" y="6154780"/>
              <a:ext cx="360" cy="360"/>
            </p14:xfrm>
          </p:contentPart>
        </mc:Choice>
        <mc:Fallback xmlns="">
          <p:pic>
            <p:nvPicPr>
              <p:cNvPr id="8" name="インク 7">
                <a:extLst>
                  <a:ext uri="{FF2B5EF4-FFF2-40B4-BE49-F238E27FC236}">
                    <a16:creationId xmlns:a16="http://schemas.microsoft.com/office/drawing/2014/main" id="{1BBBC8A5-73C4-44D5-B5ED-30E65CBA0492}"/>
                  </a:ext>
                </a:extLst>
              </p:cNvPr>
              <p:cNvPicPr/>
              <p:nvPr/>
            </p:nvPicPr>
            <p:blipFill>
              <a:blip r:embed="rId10"/>
              <a:stretch>
                <a:fillRect/>
              </a:stretch>
            </p:blipFill>
            <p:spPr>
              <a:xfrm>
                <a:off x="3475580" y="60471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0" name="インク 9">
                <a:extLst>
                  <a:ext uri="{FF2B5EF4-FFF2-40B4-BE49-F238E27FC236}">
                    <a16:creationId xmlns:a16="http://schemas.microsoft.com/office/drawing/2014/main" id="{2790F864-EC93-494A-9EEB-3F5C0B78AB14}"/>
                  </a:ext>
                </a:extLst>
              </p14:cNvPr>
              <p14:cNvContentPartPr/>
              <p14:nvPr/>
            </p14:nvContentPartPr>
            <p14:xfrm>
              <a:off x="4667540" y="5827180"/>
              <a:ext cx="360" cy="360"/>
            </p14:xfrm>
          </p:contentPart>
        </mc:Choice>
        <mc:Fallback xmlns="">
          <p:pic>
            <p:nvPicPr>
              <p:cNvPr id="10" name="インク 9">
                <a:extLst>
                  <a:ext uri="{FF2B5EF4-FFF2-40B4-BE49-F238E27FC236}">
                    <a16:creationId xmlns:a16="http://schemas.microsoft.com/office/drawing/2014/main" id="{2790F864-EC93-494A-9EEB-3F5C0B78AB14}"/>
                  </a:ext>
                </a:extLst>
              </p:cNvPr>
              <p:cNvPicPr/>
              <p:nvPr/>
            </p:nvPicPr>
            <p:blipFill>
              <a:blip r:embed="rId12"/>
              <a:stretch>
                <a:fillRect/>
              </a:stretch>
            </p:blipFill>
            <p:spPr>
              <a:xfrm>
                <a:off x="4649540" y="57195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2" name="インク 11">
                <a:extLst>
                  <a:ext uri="{FF2B5EF4-FFF2-40B4-BE49-F238E27FC236}">
                    <a16:creationId xmlns:a16="http://schemas.microsoft.com/office/drawing/2014/main" id="{5A4C56BD-DC51-44F1-85BD-4BEF5057D751}"/>
                  </a:ext>
                </a:extLst>
              </p14:cNvPr>
              <p14:cNvContentPartPr/>
              <p14:nvPr/>
            </p14:nvContentPartPr>
            <p14:xfrm>
              <a:off x="7942820" y="5335780"/>
              <a:ext cx="360" cy="360"/>
            </p14:xfrm>
          </p:contentPart>
        </mc:Choice>
        <mc:Fallback xmlns="">
          <p:pic>
            <p:nvPicPr>
              <p:cNvPr id="12" name="インク 11">
                <a:extLst>
                  <a:ext uri="{FF2B5EF4-FFF2-40B4-BE49-F238E27FC236}">
                    <a16:creationId xmlns:a16="http://schemas.microsoft.com/office/drawing/2014/main" id="{5A4C56BD-DC51-44F1-85BD-4BEF5057D751}"/>
                  </a:ext>
                </a:extLst>
              </p:cNvPr>
              <p:cNvPicPr/>
              <p:nvPr/>
            </p:nvPicPr>
            <p:blipFill>
              <a:blip r:embed="rId14"/>
              <a:stretch>
                <a:fillRect/>
              </a:stretch>
            </p:blipFill>
            <p:spPr>
              <a:xfrm>
                <a:off x="7925180" y="52277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3" name="インク 12">
                <a:extLst>
                  <a:ext uri="{FF2B5EF4-FFF2-40B4-BE49-F238E27FC236}">
                    <a16:creationId xmlns:a16="http://schemas.microsoft.com/office/drawing/2014/main" id="{E91CE9DE-37DF-482B-AE2C-66CF0C72477B}"/>
                  </a:ext>
                </a:extLst>
              </p14:cNvPr>
              <p14:cNvContentPartPr/>
              <p14:nvPr/>
            </p14:nvContentPartPr>
            <p14:xfrm>
              <a:off x="285980" y="6537100"/>
              <a:ext cx="360" cy="360"/>
            </p14:xfrm>
          </p:contentPart>
        </mc:Choice>
        <mc:Fallback xmlns="">
          <p:pic>
            <p:nvPicPr>
              <p:cNvPr id="13" name="インク 12">
                <a:extLst>
                  <a:ext uri="{FF2B5EF4-FFF2-40B4-BE49-F238E27FC236}">
                    <a16:creationId xmlns:a16="http://schemas.microsoft.com/office/drawing/2014/main" id="{E91CE9DE-37DF-482B-AE2C-66CF0C72477B}"/>
                  </a:ext>
                </a:extLst>
              </p:cNvPr>
              <p:cNvPicPr/>
              <p:nvPr/>
            </p:nvPicPr>
            <p:blipFill>
              <a:blip r:embed="rId16"/>
              <a:stretch>
                <a:fillRect/>
              </a:stretch>
            </p:blipFill>
            <p:spPr>
              <a:xfrm>
                <a:off x="268340" y="642910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4" name="インク 13">
                <a:extLst>
                  <a:ext uri="{FF2B5EF4-FFF2-40B4-BE49-F238E27FC236}">
                    <a16:creationId xmlns:a16="http://schemas.microsoft.com/office/drawing/2014/main" id="{8C8483CA-B1EF-452F-BDDB-78410AC5F6EE}"/>
                  </a:ext>
                </a:extLst>
              </p14:cNvPr>
              <p14:cNvContentPartPr/>
              <p14:nvPr/>
            </p14:nvContentPartPr>
            <p14:xfrm>
              <a:off x="532220" y="5267740"/>
              <a:ext cx="360" cy="360"/>
            </p14:xfrm>
          </p:contentPart>
        </mc:Choice>
        <mc:Fallback xmlns="">
          <p:pic>
            <p:nvPicPr>
              <p:cNvPr id="14" name="インク 13">
                <a:extLst>
                  <a:ext uri="{FF2B5EF4-FFF2-40B4-BE49-F238E27FC236}">
                    <a16:creationId xmlns:a16="http://schemas.microsoft.com/office/drawing/2014/main" id="{8C8483CA-B1EF-452F-BDDB-78410AC5F6EE}"/>
                  </a:ext>
                </a:extLst>
              </p:cNvPr>
              <p:cNvPicPr/>
              <p:nvPr/>
            </p:nvPicPr>
            <p:blipFill>
              <a:blip r:embed="rId18"/>
              <a:stretch>
                <a:fillRect/>
              </a:stretch>
            </p:blipFill>
            <p:spPr>
              <a:xfrm>
                <a:off x="514220" y="51597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5" name="インク 14">
                <a:extLst>
                  <a:ext uri="{FF2B5EF4-FFF2-40B4-BE49-F238E27FC236}">
                    <a16:creationId xmlns:a16="http://schemas.microsoft.com/office/drawing/2014/main" id="{BA020170-5FF7-45C8-A2B3-5276C19E8917}"/>
                  </a:ext>
                </a:extLst>
              </p14:cNvPr>
              <p14:cNvContentPartPr/>
              <p14:nvPr/>
            </p14:nvContentPartPr>
            <p14:xfrm>
              <a:off x="1828220" y="6509740"/>
              <a:ext cx="360" cy="360"/>
            </p14:xfrm>
          </p:contentPart>
        </mc:Choice>
        <mc:Fallback xmlns="">
          <p:pic>
            <p:nvPicPr>
              <p:cNvPr id="15" name="インク 14">
                <a:extLst>
                  <a:ext uri="{FF2B5EF4-FFF2-40B4-BE49-F238E27FC236}">
                    <a16:creationId xmlns:a16="http://schemas.microsoft.com/office/drawing/2014/main" id="{BA020170-5FF7-45C8-A2B3-5276C19E8917}"/>
                  </a:ext>
                </a:extLst>
              </p:cNvPr>
              <p:cNvPicPr/>
              <p:nvPr/>
            </p:nvPicPr>
            <p:blipFill>
              <a:blip r:embed="rId20"/>
              <a:stretch>
                <a:fillRect/>
              </a:stretch>
            </p:blipFill>
            <p:spPr>
              <a:xfrm>
                <a:off x="1810580" y="64017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6" name="インク 15">
                <a:extLst>
                  <a:ext uri="{FF2B5EF4-FFF2-40B4-BE49-F238E27FC236}">
                    <a16:creationId xmlns:a16="http://schemas.microsoft.com/office/drawing/2014/main" id="{B649BF0C-EC2C-4FDB-85A0-CBF955B97B04}"/>
                  </a:ext>
                </a:extLst>
              </p14:cNvPr>
              <p14:cNvContentPartPr/>
              <p14:nvPr/>
            </p14:nvContentPartPr>
            <p14:xfrm>
              <a:off x="1187060" y="5731780"/>
              <a:ext cx="360" cy="360"/>
            </p14:xfrm>
          </p:contentPart>
        </mc:Choice>
        <mc:Fallback xmlns="">
          <p:pic>
            <p:nvPicPr>
              <p:cNvPr id="16" name="インク 15">
                <a:extLst>
                  <a:ext uri="{FF2B5EF4-FFF2-40B4-BE49-F238E27FC236}">
                    <a16:creationId xmlns:a16="http://schemas.microsoft.com/office/drawing/2014/main" id="{B649BF0C-EC2C-4FDB-85A0-CBF955B97B04}"/>
                  </a:ext>
                </a:extLst>
              </p:cNvPr>
              <p:cNvPicPr/>
              <p:nvPr/>
            </p:nvPicPr>
            <p:blipFill>
              <a:blip r:embed="rId22"/>
              <a:stretch>
                <a:fillRect/>
              </a:stretch>
            </p:blipFill>
            <p:spPr>
              <a:xfrm>
                <a:off x="1169420" y="56241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7" name="インク 16">
                <a:extLst>
                  <a:ext uri="{FF2B5EF4-FFF2-40B4-BE49-F238E27FC236}">
                    <a16:creationId xmlns:a16="http://schemas.microsoft.com/office/drawing/2014/main" id="{F98DD2AF-746B-4341-8C2D-6967EE47371D}"/>
                  </a:ext>
                </a:extLst>
              </p14:cNvPr>
              <p14:cNvContentPartPr/>
              <p14:nvPr/>
            </p14:nvContentPartPr>
            <p14:xfrm>
              <a:off x="8706740" y="5750500"/>
              <a:ext cx="5760" cy="8640"/>
            </p14:xfrm>
          </p:contentPart>
        </mc:Choice>
        <mc:Fallback xmlns="">
          <p:pic>
            <p:nvPicPr>
              <p:cNvPr id="17" name="インク 16">
                <a:extLst>
                  <a:ext uri="{FF2B5EF4-FFF2-40B4-BE49-F238E27FC236}">
                    <a16:creationId xmlns:a16="http://schemas.microsoft.com/office/drawing/2014/main" id="{F98DD2AF-746B-4341-8C2D-6967EE47371D}"/>
                  </a:ext>
                </a:extLst>
              </p:cNvPr>
              <p:cNvPicPr/>
              <p:nvPr/>
            </p:nvPicPr>
            <p:blipFill>
              <a:blip r:embed="rId24"/>
              <a:stretch>
                <a:fillRect/>
              </a:stretch>
            </p:blipFill>
            <p:spPr>
              <a:xfrm>
                <a:off x="8689100" y="5642500"/>
                <a:ext cx="41400" cy="22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9" name="インク 18">
                <a:extLst>
                  <a:ext uri="{FF2B5EF4-FFF2-40B4-BE49-F238E27FC236}">
                    <a16:creationId xmlns:a16="http://schemas.microsoft.com/office/drawing/2014/main" id="{9CC475B7-B627-4711-A1C1-660FA6DE02A3}"/>
                  </a:ext>
                </a:extLst>
              </p14:cNvPr>
              <p14:cNvContentPartPr/>
              <p14:nvPr/>
            </p14:nvContentPartPr>
            <p14:xfrm>
              <a:off x="1732820" y="1105060"/>
              <a:ext cx="360" cy="360"/>
            </p14:xfrm>
          </p:contentPart>
        </mc:Choice>
        <mc:Fallback xmlns="">
          <p:pic>
            <p:nvPicPr>
              <p:cNvPr id="19" name="インク 18">
                <a:extLst>
                  <a:ext uri="{FF2B5EF4-FFF2-40B4-BE49-F238E27FC236}">
                    <a16:creationId xmlns:a16="http://schemas.microsoft.com/office/drawing/2014/main" id="{9CC475B7-B627-4711-A1C1-660FA6DE02A3}"/>
                  </a:ext>
                </a:extLst>
              </p:cNvPr>
              <p:cNvPicPr/>
              <p:nvPr/>
            </p:nvPicPr>
            <p:blipFill>
              <a:blip r:embed="rId28"/>
              <a:stretch>
                <a:fillRect/>
              </a:stretch>
            </p:blipFill>
            <p:spPr>
              <a:xfrm>
                <a:off x="1715180" y="99706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0" name="インク 19">
                <a:extLst>
                  <a:ext uri="{FF2B5EF4-FFF2-40B4-BE49-F238E27FC236}">
                    <a16:creationId xmlns:a16="http://schemas.microsoft.com/office/drawing/2014/main" id="{955F5FEC-9607-4969-A6C6-FA349B7EC938}"/>
                  </a:ext>
                </a:extLst>
              </p14:cNvPr>
              <p14:cNvContentPartPr/>
              <p14:nvPr/>
            </p14:nvContentPartPr>
            <p14:xfrm>
              <a:off x="2292620" y="1105060"/>
              <a:ext cx="360" cy="360"/>
            </p14:xfrm>
          </p:contentPart>
        </mc:Choice>
        <mc:Fallback xmlns="">
          <p:pic>
            <p:nvPicPr>
              <p:cNvPr id="20" name="インク 19">
                <a:extLst>
                  <a:ext uri="{FF2B5EF4-FFF2-40B4-BE49-F238E27FC236}">
                    <a16:creationId xmlns:a16="http://schemas.microsoft.com/office/drawing/2014/main" id="{955F5FEC-9607-4969-A6C6-FA349B7EC938}"/>
                  </a:ext>
                </a:extLst>
              </p:cNvPr>
              <p:cNvPicPr/>
              <p:nvPr/>
            </p:nvPicPr>
            <p:blipFill>
              <a:blip r:embed="rId30"/>
              <a:stretch>
                <a:fillRect/>
              </a:stretch>
            </p:blipFill>
            <p:spPr>
              <a:xfrm>
                <a:off x="2274620" y="99706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1" name="インク 20">
                <a:extLst>
                  <a:ext uri="{FF2B5EF4-FFF2-40B4-BE49-F238E27FC236}">
                    <a16:creationId xmlns:a16="http://schemas.microsoft.com/office/drawing/2014/main" id="{B21B9E1C-22BC-4A89-917B-094240F684FD}"/>
                  </a:ext>
                </a:extLst>
              </p14:cNvPr>
              <p14:cNvContentPartPr/>
              <p14:nvPr/>
            </p14:nvContentPartPr>
            <p14:xfrm>
              <a:off x="8433860" y="4475740"/>
              <a:ext cx="360" cy="360"/>
            </p14:xfrm>
          </p:contentPart>
        </mc:Choice>
        <mc:Fallback xmlns="">
          <p:pic>
            <p:nvPicPr>
              <p:cNvPr id="21" name="インク 20">
                <a:extLst>
                  <a:ext uri="{FF2B5EF4-FFF2-40B4-BE49-F238E27FC236}">
                    <a16:creationId xmlns:a16="http://schemas.microsoft.com/office/drawing/2014/main" id="{B21B9E1C-22BC-4A89-917B-094240F684FD}"/>
                  </a:ext>
                </a:extLst>
              </p:cNvPr>
              <p:cNvPicPr/>
              <p:nvPr/>
            </p:nvPicPr>
            <p:blipFill>
              <a:blip r:embed="rId32"/>
              <a:stretch>
                <a:fillRect/>
              </a:stretch>
            </p:blipFill>
            <p:spPr>
              <a:xfrm>
                <a:off x="8416220" y="436810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インク 21">
                <a:extLst>
                  <a:ext uri="{FF2B5EF4-FFF2-40B4-BE49-F238E27FC236}">
                    <a16:creationId xmlns:a16="http://schemas.microsoft.com/office/drawing/2014/main" id="{F2252360-8E15-4130-A38B-ED26EDC8B9E9}"/>
                  </a:ext>
                </a:extLst>
              </p14:cNvPr>
              <p14:cNvContentPartPr/>
              <p14:nvPr/>
            </p14:nvContentPartPr>
            <p14:xfrm>
              <a:off x="395420" y="4721980"/>
              <a:ext cx="360" cy="360"/>
            </p14:xfrm>
          </p:contentPart>
        </mc:Choice>
        <mc:Fallback xmlns="">
          <p:pic>
            <p:nvPicPr>
              <p:cNvPr id="22" name="インク 21">
                <a:extLst>
                  <a:ext uri="{FF2B5EF4-FFF2-40B4-BE49-F238E27FC236}">
                    <a16:creationId xmlns:a16="http://schemas.microsoft.com/office/drawing/2014/main" id="{F2252360-8E15-4130-A38B-ED26EDC8B9E9}"/>
                  </a:ext>
                </a:extLst>
              </p:cNvPr>
              <p:cNvPicPr/>
              <p:nvPr/>
            </p:nvPicPr>
            <p:blipFill>
              <a:blip r:embed="rId34"/>
              <a:stretch>
                <a:fillRect/>
              </a:stretch>
            </p:blipFill>
            <p:spPr>
              <a:xfrm>
                <a:off x="377420" y="46139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インク 22">
                <a:extLst>
                  <a:ext uri="{FF2B5EF4-FFF2-40B4-BE49-F238E27FC236}">
                    <a16:creationId xmlns:a16="http://schemas.microsoft.com/office/drawing/2014/main" id="{11D2B35A-21E8-4607-B5FB-75F6519F3DD6}"/>
                  </a:ext>
                </a:extLst>
              </p14:cNvPr>
              <p14:cNvContentPartPr/>
              <p14:nvPr/>
            </p14:nvContentPartPr>
            <p14:xfrm>
              <a:off x="572900" y="5213020"/>
              <a:ext cx="360" cy="360"/>
            </p14:xfrm>
          </p:contentPart>
        </mc:Choice>
        <mc:Fallback xmlns="">
          <p:pic>
            <p:nvPicPr>
              <p:cNvPr id="23" name="インク 22">
                <a:extLst>
                  <a:ext uri="{FF2B5EF4-FFF2-40B4-BE49-F238E27FC236}">
                    <a16:creationId xmlns:a16="http://schemas.microsoft.com/office/drawing/2014/main" id="{11D2B35A-21E8-4607-B5FB-75F6519F3DD6}"/>
                  </a:ext>
                </a:extLst>
              </p:cNvPr>
              <p:cNvPicPr/>
              <p:nvPr/>
            </p:nvPicPr>
            <p:blipFill>
              <a:blip r:embed="rId36"/>
              <a:stretch>
                <a:fillRect/>
              </a:stretch>
            </p:blipFill>
            <p:spPr>
              <a:xfrm>
                <a:off x="554900" y="5105020"/>
                <a:ext cx="36000" cy="216000"/>
              </a:xfrm>
              <a:prstGeom prst="rect">
                <a:avLst/>
              </a:prstGeom>
            </p:spPr>
          </p:pic>
        </mc:Fallback>
      </mc:AlternateContent>
      <p:sp>
        <p:nvSpPr>
          <p:cNvPr id="2" name="角丸四角形 1"/>
          <p:cNvSpPr/>
          <p:nvPr/>
        </p:nvSpPr>
        <p:spPr>
          <a:xfrm>
            <a:off x="4592520" y="3546461"/>
            <a:ext cx="1917937" cy="24365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graphicFrame>
        <p:nvGraphicFramePr>
          <p:cNvPr id="26" name="グラフ 25">
            <a:extLst>
              <a:ext uri="{FF2B5EF4-FFF2-40B4-BE49-F238E27FC236}">
                <a16:creationId xmlns:a16="http://schemas.microsoft.com/office/drawing/2014/main" id="{00000000-0008-0000-0200-000014000000}"/>
              </a:ext>
            </a:extLst>
          </p:cNvPr>
          <p:cNvGraphicFramePr>
            <a:graphicFrameLocks/>
          </p:cNvGraphicFramePr>
          <p:nvPr>
            <p:extLst>
              <p:ext uri="{D42A27DB-BD31-4B8C-83A1-F6EECF244321}">
                <p14:modId xmlns:p14="http://schemas.microsoft.com/office/powerpoint/2010/main" val="140727577"/>
              </p:ext>
            </p:extLst>
          </p:nvPr>
        </p:nvGraphicFramePr>
        <p:xfrm>
          <a:off x="211121" y="764704"/>
          <a:ext cx="3952761" cy="5915174"/>
        </p:xfrm>
        <a:graphic>
          <a:graphicData uri="http://schemas.openxmlformats.org/drawingml/2006/chart">
            <c:chart xmlns:c="http://schemas.openxmlformats.org/drawingml/2006/chart" xmlns:r="http://schemas.openxmlformats.org/officeDocument/2006/relationships" r:id="rId37"/>
          </a:graphicData>
        </a:graphic>
      </p:graphicFrame>
      <p:sp>
        <p:nvSpPr>
          <p:cNvPr id="28" name="右中かっこ 27">
            <a:extLst>
              <a:ext uri="{FF2B5EF4-FFF2-40B4-BE49-F238E27FC236}">
                <a16:creationId xmlns:a16="http://schemas.microsoft.com/office/drawing/2014/main" id="{D1A7DAB5-D416-4DA8-A517-EB532428046D}"/>
              </a:ext>
            </a:extLst>
          </p:cNvPr>
          <p:cNvSpPr/>
          <p:nvPr/>
        </p:nvSpPr>
        <p:spPr>
          <a:xfrm rot="16200000">
            <a:off x="5436096" y="1340768"/>
            <a:ext cx="216024" cy="1368152"/>
          </a:xfrm>
          <a:prstGeom prst="rightBrace">
            <a:avLst>
              <a:gd name="adj1" fmla="val 8333"/>
              <a:gd name="adj2" fmla="val 52016"/>
            </a:avLst>
          </a:prstGeom>
          <a:ln w="19050"/>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0200-000016000000}"/>
              </a:ext>
            </a:extLst>
          </p:cNvPr>
          <p:cNvGraphicFramePr>
            <a:graphicFrameLocks/>
          </p:cNvGraphicFramePr>
          <p:nvPr>
            <p:extLst>
              <p:ext uri="{D42A27DB-BD31-4B8C-83A1-F6EECF244321}">
                <p14:modId xmlns:p14="http://schemas.microsoft.com/office/powerpoint/2010/main" val="1268284188"/>
              </p:ext>
            </p:extLst>
          </p:nvPr>
        </p:nvGraphicFramePr>
        <p:xfrm>
          <a:off x="73068" y="1052736"/>
          <a:ext cx="4455152"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5"/>
          <p:cNvSpPr>
            <a:spLocks noGrp="1"/>
          </p:cNvSpPr>
          <p:nvPr>
            <p:ph type="title"/>
          </p:nvPr>
        </p:nvSpPr>
        <p:spPr>
          <a:xfrm>
            <a:off x="457200" y="347664"/>
            <a:ext cx="8229600" cy="369888"/>
          </a:xfrm>
          <a:solidFill>
            <a:schemeClr val="tx2">
              <a:lumMod val="20000"/>
              <a:lumOff val="80000"/>
            </a:schemeClr>
          </a:solidFill>
        </p:spPr>
        <p:txBody>
          <a:bodyPr/>
          <a:lstStyle/>
          <a:p>
            <a:pPr>
              <a:defRPr/>
            </a:pPr>
            <a:r>
              <a:rPr lang="ja-JP" altLang="en-US" sz="2400" b="1" dirty="0"/>
              <a:t>虐待者の年齢</a:t>
            </a:r>
          </a:p>
        </p:txBody>
      </p:sp>
      <p:sp>
        <p:nvSpPr>
          <p:cNvPr id="7" name="角丸四角形 6"/>
          <p:cNvSpPr/>
          <p:nvPr/>
        </p:nvSpPr>
        <p:spPr>
          <a:xfrm>
            <a:off x="4716016" y="5537740"/>
            <a:ext cx="4223632" cy="91487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・虐待者の年齢について、養護者・施設従事者ともに「</a:t>
            </a:r>
            <a:r>
              <a:rPr lang="en-US" altLang="ja-JP" sz="1200" dirty="0">
                <a:solidFill>
                  <a:schemeClr val="tx1"/>
                </a:solidFill>
                <a:ea typeface="UD デジタル 教科書体 NK-R" panose="02020400000000000000" pitchFamily="18" charset="-128"/>
              </a:rPr>
              <a:t>60</a:t>
            </a:r>
            <a:r>
              <a:rPr lang="ja-JP" altLang="en-US" sz="1200" dirty="0">
                <a:solidFill>
                  <a:schemeClr val="tx1"/>
                </a:solidFill>
                <a:ea typeface="UD デジタル 教科書体 NK-R" panose="02020400000000000000" pitchFamily="18" charset="-128"/>
              </a:rPr>
              <a:t>歳以上」が最多。</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・特に養護者では、年齢が上がるにつれて全体に占める割合が高くなっている。</a:t>
            </a:r>
            <a:endParaRPr lang="en-US" altLang="ja-JP" sz="1200" dirty="0">
              <a:solidFill>
                <a:schemeClr val="tx1"/>
              </a:solidFill>
              <a:ea typeface="UD デジタル 教科書体 NK-R" panose="02020400000000000000" pitchFamily="18" charset="-128"/>
            </a:endParaRPr>
          </a:p>
        </p:txBody>
      </p:sp>
      <p:sp>
        <p:nvSpPr>
          <p:cNvPr id="29700" name="スライド番号プレースホルダー 1"/>
          <p:cNvSpPr>
            <a:spLocks noGrp="1"/>
          </p:cNvSpPr>
          <p:nvPr>
            <p:ph type="sldNum" sz="quarter" idx="12"/>
          </p:nvPr>
        </p:nvSpPr>
        <p:spPr bwMode="auto">
          <a:xfrm>
            <a:off x="6842784" y="6479584"/>
            <a:ext cx="230121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E525FB3-E037-4596-BB88-F414C1A16726}"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10</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9704"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＜令和５年度大阪府の状況＞</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 name="インク 1">
                <a:extLst>
                  <a:ext uri="{FF2B5EF4-FFF2-40B4-BE49-F238E27FC236}">
                    <a16:creationId xmlns:a16="http://schemas.microsoft.com/office/drawing/2014/main" id="{3D676720-18D2-4BBF-B7B7-56B968929C90}"/>
                  </a:ext>
                </a:extLst>
              </p14:cNvPr>
              <p14:cNvContentPartPr/>
              <p14:nvPr/>
            </p14:nvContentPartPr>
            <p14:xfrm>
              <a:off x="4380620" y="6031762"/>
              <a:ext cx="360" cy="360"/>
            </p14:xfrm>
          </p:contentPart>
        </mc:Choice>
        <mc:Fallback xmlns="">
          <p:pic>
            <p:nvPicPr>
              <p:cNvPr id="2" name="インク 1">
                <a:extLst>
                  <a:ext uri="{FF2B5EF4-FFF2-40B4-BE49-F238E27FC236}">
                    <a16:creationId xmlns:a16="http://schemas.microsoft.com/office/drawing/2014/main" id="{3D676720-18D2-4BBF-B7B7-56B968929C90}"/>
                  </a:ext>
                </a:extLst>
              </p:cNvPr>
              <p:cNvPicPr/>
              <p:nvPr/>
            </p:nvPicPr>
            <p:blipFill>
              <a:blip r:embed="rId6"/>
              <a:stretch>
                <a:fillRect/>
              </a:stretch>
            </p:blipFill>
            <p:spPr>
              <a:xfrm>
                <a:off x="4362980" y="592412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インク 3">
                <a:extLst>
                  <a:ext uri="{FF2B5EF4-FFF2-40B4-BE49-F238E27FC236}">
                    <a16:creationId xmlns:a16="http://schemas.microsoft.com/office/drawing/2014/main" id="{46598886-7DF5-47DC-B824-9E3D9BAF3DE3}"/>
                  </a:ext>
                </a:extLst>
              </p14:cNvPr>
              <p14:cNvContentPartPr/>
              <p14:nvPr/>
            </p14:nvContentPartPr>
            <p14:xfrm>
              <a:off x="4503380" y="5936362"/>
              <a:ext cx="24840" cy="360"/>
            </p14:xfrm>
          </p:contentPart>
        </mc:Choice>
        <mc:Fallback xmlns="">
          <p:pic>
            <p:nvPicPr>
              <p:cNvPr id="4" name="インク 3">
                <a:extLst>
                  <a:ext uri="{FF2B5EF4-FFF2-40B4-BE49-F238E27FC236}">
                    <a16:creationId xmlns:a16="http://schemas.microsoft.com/office/drawing/2014/main" id="{46598886-7DF5-47DC-B824-9E3D9BAF3DE3}"/>
                  </a:ext>
                </a:extLst>
              </p:cNvPr>
              <p:cNvPicPr/>
              <p:nvPr/>
            </p:nvPicPr>
            <p:blipFill>
              <a:blip r:embed="rId8"/>
              <a:stretch>
                <a:fillRect/>
              </a:stretch>
            </p:blipFill>
            <p:spPr>
              <a:xfrm>
                <a:off x="4485740" y="5828722"/>
                <a:ext cx="60480" cy="216000"/>
              </a:xfrm>
              <a:prstGeom prst="rect">
                <a:avLst/>
              </a:prstGeom>
            </p:spPr>
          </p:pic>
        </mc:Fallback>
      </mc:AlternateContent>
      <p:sp>
        <p:nvSpPr>
          <p:cNvPr id="14" name="正方形/長方形 13"/>
          <p:cNvSpPr/>
          <p:nvPr/>
        </p:nvSpPr>
        <p:spPr>
          <a:xfrm>
            <a:off x="3268352" y="5794178"/>
            <a:ext cx="567766" cy="442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graphicFrame>
        <p:nvGraphicFramePr>
          <p:cNvPr id="12" name="グラフ 11">
            <a:extLst>
              <a:ext uri="{FF2B5EF4-FFF2-40B4-BE49-F238E27FC236}">
                <a16:creationId xmlns:a16="http://schemas.microsoft.com/office/drawing/2014/main" id="{00000000-0008-0000-0200-000018000000}"/>
              </a:ext>
            </a:extLst>
          </p:cNvPr>
          <p:cNvGraphicFramePr>
            <a:graphicFrameLocks/>
          </p:cNvGraphicFramePr>
          <p:nvPr>
            <p:extLst>
              <p:ext uri="{D42A27DB-BD31-4B8C-83A1-F6EECF244321}">
                <p14:modId xmlns:p14="http://schemas.microsoft.com/office/powerpoint/2010/main" val="135328099"/>
              </p:ext>
            </p:extLst>
          </p:nvPr>
        </p:nvGraphicFramePr>
        <p:xfrm>
          <a:off x="4615782" y="1050698"/>
          <a:ext cx="4441790" cy="4322517"/>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68313" y="2205038"/>
            <a:ext cx="8229600" cy="1871662"/>
          </a:xfrm>
        </p:spPr>
        <p:txBody>
          <a:bodyPr/>
          <a:lstStyle/>
          <a:p>
            <a:r>
              <a:rPr lang="ja-JP" altLang="en-US"/>
              <a:t>養護者・施設従事者等・使用者</a:t>
            </a:r>
            <a:br>
              <a:rPr lang="en-US" altLang="ja-JP"/>
            </a:br>
            <a:r>
              <a:rPr lang="ja-JP" altLang="en-US"/>
              <a:t>それぞれの傾向</a:t>
            </a:r>
          </a:p>
        </p:txBody>
      </p:sp>
      <p:sp>
        <p:nvSpPr>
          <p:cNvPr id="31747" name="スライド番号プレースホルダー 1"/>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FF2690F-CD4F-45B7-9F7E-7BDD400D71F8}"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11</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txBox="1">
            <a:spLocks/>
          </p:cNvSpPr>
          <p:nvPr/>
        </p:nvSpPr>
        <p:spPr bwMode="auto">
          <a:xfrm>
            <a:off x="468313" y="2205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dirty="0">
                <a:ea typeface="UD デジタル 教科書体 NK-R" panose="02020400000000000000" pitchFamily="18" charset="-128"/>
              </a:rPr>
              <a:t>養護者による虐待について</a:t>
            </a:r>
          </a:p>
        </p:txBody>
      </p:sp>
      <p:sp>
        <p:nvSpPr>
          <p:cNvPr id="33795" name="スライド番号プレースホルダー 1"/>
          <p:cNvSpPr>
            <a:spLocks noGrp="1"/>
          </p:cNvSpPr>
          <p:nvPr>
            <p:ph type="sldNum" sz="quarter" idx="12"/>
          </p:nvPr>
        </p:nvSpPr>
        <p:spPr bwMode="auto">
          <a:xfrm>
            <a:off x="7006912" y="64886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39C61C0-BA86-480A-AF6D-4DA0E09A6661}"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12</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3259075288"/>
              </p:ext>
            </p:extLst>
          </p:nvPr>
        </p:nvGraphicFramePr>
        <p:xfrm>
          <a:off x="103187" y="908720"/>
          <a:ext cx="8937626" cy="5577805"/>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p:cNvSpPr>
            <a:spLocks noGrp="1"/>
          </p:cNvSpPr>
          <p:nvPr>
            <p:ph type="title"/>
          </p:nvPr>
        </p:nvSpPr>
        <p:spPr>
          <a:xfrm>
            <a:off x="576263" y="381944"/>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7010400"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13</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287338" y="6513760"/>
            <a:ext cx="40686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※H24</a:t>
            </a:r>
            <a:r>
              <a:rPr lang="ja-JP" altLang="en-US" sz="1200" dirty="0">
                <a:latin typeface="UD デジタル 教科書体 NK-R" panose="02020400000000000000" pitchFamily="18" charset="-128"/>
                <a:ea typeface="UD デジタル 教科書体 NK-R" panose="02020400000000000000" pitchFamily="18" charset="-128"/>
              </a:rPr>
              <a:t>年度データは下半期のみのデータ</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8244408" y="2996952"/>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警察</a:t>
            </a:r>
          </a:p>
        </p:txBody>
      </p:sp>
      <p:sp>
        <p:nvSpPr>
          <p:cNvPr id="5" name="正方形/長方形 4"/>
          <p:cNvSpPr/>
          <p:nvPr/>
        </p:nvSpPr>
        <p:spPr>
          <a:xfrm>
            <a:off x="8244408" y="1419465"/>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通報</a:t>
            </a:r>
          </a:p>
        </p:txBody>
      </p:sp>
      <p:sp>
        <p:nvSpPr>
          <p:cNvPr id="8" name="正方形/長方形 7"/>
          <p:cNvSpPr/>
          <p:nvPr/>
        </p:nvSpPr>
        <p:spPr>
          <a:xfrm>
            <a:off x="8244408" y="5015325"/>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判断</a:t>
            </a:r>
            <a:endParaRPr lang="en-US" altLang="ja-JP" dirty="0">
              <a:ea typeface="UD デジタル 教科書体 NK-R" panose="02020400000000000000" pitchFamily="18" charset="-128"/>
            </a:endParaRPr>
          </a:p>
        </p:txBody>
      </p:sp>
      <p:sp>
        <p:nvSpPr>
          <p:cNvPr id="3" name="正方形/長方形 2"/>
          <p:cNvSpPr/>
          <p:nvPr/>
        </p:nvSpPr>
        <p:spPr>
          <a:xfrm>
            <a:off x="323528" y="969036"/>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Tree>
    <p:extLst>
      <p:ext uri="{BB962C8B-B14F-4D97-AF65-F5344CB8AC3E}">
        <p14:creationId xmlns:p14="http://schemas.microsoft.com/office/powerpoint/2010/main" val="188081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327026"/>
            <a:ext cx="8229600" cy="369702"/>
          </a:xfrm>
          <a:solidFill>
            <a:schemeClr val="tx2">
              <a:lumMod val="20000"/>
              <a:lumOff val="80000"/>
            </a:schemeClr>
          </a:solidFill>
        </p:spPr>
        <p:txBody>
          <a:bodyPr/>
          <a:lstStyle/>
          <a:p>
            <a:pPr>
              <a:defRPr/>
            </a:pPr>
            <a:r>
              <a:rPr lang="ja-JP" altLang="en-US" sz="2400" b="1" dirty="0"/>
              <a:t>令和５年度　都道府県別にみた養護者による障がい者虐待</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882860522"/>
              </p:ext>
            </p:extLst>
          </p:nvPr>
        </p:nvGraphicFramePr>
        <p:xfrm>
          <a:off x="161925" y="1027113"/>
          <a:ext cx="8897940" cy="5207002"/>
        </p:xfrm>
        <a:graphic>
          <a:graphicData uri="http://schemas.openxmlformats.org/drawingml/2006/table">
            <a:tbl>
              <a:tblPr firstRow="1" bandRow="1">
                <a:tableStyleId>{5C22544A-7EE6-4342-B048-85BDC9FD1C3A}</a:tableStyleId>
              </a:tblPr>
              <a:tblGrid>
                <a:gridCol w="241293">
                  <a:extLst>
                    <a:ext uri="{9D8B030D-6E8A-4147-A177-3AD203B41FA5}">
                      <a16:colId xmlns:a16="http://schemas.microsoft.com/office/drawing/2014/main" val="20000"/>
                    </a:ext>
                  </a:extLst>
                </a:gridCol>
                <a:gridCol w="647089">
                  <a:extLst>
                    <a:ext uri="{9D8B030D-6E8A-4147-A177-3AD203B41FA5}">
                      <a16:colId xmlns:a16="http://schemas.microsoft.com/office/drawing/2014/main" val="20001"/>
                    </a:ext>
                  </a:extLst>
                </a:gridCol>
                <a:gridCol w="683038">
                  <a:extLst>
                    <a:ext uri="{9D8B030D-6E8A-4147-A177-3AD203B41FA5}">
                      <a16:colId xmlns:a16="http://schemas.microsoft.com/office/drawing/2014/main" val="20002"/>
                    </a:ext>
                  </a:extLst>
                </a:gridCol>
                <a:gridCol w="678415">
                  <a:extLst>
                    <a:ext uri="{9D8B030D-6E8A-4147-A177-3AD203B41FA5}">
                      <a16:colId xmlns:a16="http://schemas.microsoft.com/office/drawing/2014/main" val="20003"/>
                    </a:ext>
                  </a:extLst>
                </a:gridCol>
                <a:gridCol w="205952">
                  <a:extLst>
                    <a:ext uri="{9D8B030D-6E8A-4147-A177-3AD203B41FA5}">
                      <a16:colId xmlns:a16="http://schemas.microsoft.com/office/drawing/2014/main" val="20004"/>
                    </a:ext>
                  </a:extLst>
                </a:gridCol>
                <a:gridCol w="647089">
                  <a:extLst>
                    <a:ext uri="{9D8B030D-6E8A-4147-A177-3AD203B41FA5}">
                      <a16:colId xmlns:a16="http://schemas.microsoft.com/office/drawing/2014/main" val="20005"/>
                    </a:ext>
                  </a:extLst>
                </a:gridCol>
                <a:gridCol w="683038">
                  <a:extLst>
                    <a:ext uri="{9D8B030D-6E8A-4147-A177-3AD203B41FA5}">
                      <a16:colId xmlns:a16="http://schemas.microsoft.com/office/drawing/2014/main" val="20006"/>
                    </a:ext>
                  </a:extLst>
                </a:gridCol>
                <a:gridCol w="696169">
                  <a:extLst>
                    <a:ext uri="{9D8B030D-6E8A-4147-A177-3AD203B41FA5}">
                      <a16:colId xmlns:a16="http://schemas.microsoft.com/office/drawing/2014/main" val="20007"/>
                    </a:ext>
                  </a:extLst>
                </a:gridCol>
                <a:gridCol w="216024">
                  <a:extLst>
                    <a:ext uri="{9D8B030D-6E8A-4147-A177-3AD203B41FA5}">
                      <a16:colId xmlns:a16="http://schemas.microsoft.com/office/drawing/2014/main" val="20008"/>
                    </a:ext>
                  </a:extLst>
                </a:gridCol>
                <a:gridCol w="648072">
                  <a:extLst>
                    <a:ext uri="{9D8B030D-6E8A-4147-A177-3AD203B41FA5}">
                      <a16:colId xmlns:a16="http://schemas.microsoft.com/office/drawing/2014/main" val="20009"/>
                    </a:ext>
                  </a:extLst>
                </a:gridCol>
                <a:gridCol w="720080">
                  <a:extLst>
                    <a:ext uri="{9D8B030D-6E8A-4147-A177-3AD203B41FA5}">
                      <a16:colId xmlns:a16="http://schemas.microsoft.com/office/drawing/2014/main" val="20010"/>
                    </a:ext>
                  </a:extLst>
                </a:gridCol>
                <a:gridCol w="617187">
                  <a:extLst>
                    <a:ext uri="{9D8B030D-6E8A-4147-A177-3AD203B41FA5}">
                      <a16:colId xmlns:a16="http://schemas.microsoft.com/office/drawing/2014/main" val="20011"/>
                    </a:ext>
                  </a:extLst>
                </a:gridCol>
                <a:gridCol w="201329">
                  <a:extLst>
                    <a:ext uri="{9D8B030D-6E8A-4147-A177-3AD203B41FA5}">
                      <a16:colId xmlns:a16="http://schemas.microsoft.com/office/drawing/2014/main" val="20012"/>
                    </a:ext>
                  </a:extLst>
                </a:gridCol>
                <a:gridCol w="647089">
                  <a:extLst>
                    <a:ext uri="{9D8B030D-6E8A-4147-A177-3AD203B41FA5}">
                      <a16:colId xmlns:a16="http://schemas.microsoft.com/office/drawing/2014/main" val="20013"/>
                    </a:ext>
                  </a:extLst>
                </a:gridCol>
                <a:gridCol w="683038">
                  <a:extLst>
                    <a:ext uri="{9D8B030D-6E8A-4147-A177-3AD203B41FA5}">
                      <a16:colId xmlns:a16="http://schemas.microsoft.com/office/drawing/2014/main" val="20014"/>
                    </a:ext>
                  </a:extLst>
                </a:gridCol>
                <a:gridCol w="683038">
                  <a:extLst>
                    <a:ext uri="{9D8B030D-6E8A-4147-A177-3AD203B41FA5}">
                      <a16:colId xmlns:a16="http://schemas.microsoft.com/office/drawing/2014/main" val="20015"/>
                    </a:ext>
                  </a:extLst>
                </a:gridCol>
              </a:tblGrid>
              <a:tr h="601654">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判断</a:t>
                      </a:r>
                      <a:endParaRPr lang="en-US" altLang="zh-CN" sz="11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事例</a:t>
                      </a:r>
                      <a:r>
                        <a:rPr lang="zh-CN" altLang="en-US" sz="11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1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判断</a:t>
                      </a:r>
                      <a:endParaRPr lang="en-US" altLang="zh-CN" sz="10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事例</a:t>
                      </a: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判断</a:t>
                      </a:r>
                      <a:endParaRPr lang="en-US" altLang="zh-CN" sz="10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事例</a:t>
                      </a: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判断</a:t>
                      </a:r>
                      <a:endParaRPr lang="en-US" altLang="zh-CN" sz="10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事例</a:t>
                      </a: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3779">
                <a:tc>
                  <a:txBody>
                    <a:bodyPr/>
                    <a:lstStyle/>
                    <a:p>
                      <a:pPr algn="r" fontAlgn="ctr"/>
                      <a:r>
                        <a:rPr lang="en-US" altLang="ja-JP" sz="11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p>
                  </a:txBody>
                  <a:tcPr marL="9526" marR="9526" marT="9522"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ctr"/>
                      <a:r>
                        <a:rPr lang="ja-JP" altLang="en-US"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大阪府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1,841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236</a:t>
                      </a:r>
                    </a:p>
                  </a:txBody>
                  <a:tcPr marL="9525" marR="9525" marT="9525"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13</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滋賀県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青森県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83779">
                <a:tc>
                  <a:txBody>
                    <a:bodyPr/>
                    <a:lstStyle/>
                    <a:p>
                      <a:pPr algn="r" fontAlgn="ctr"/>
                      <a:r>
                        <a:rPr lang="en-US" altLang="ja-JP" sz="11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埼玉県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14</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広島県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26</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鹿児島県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38</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栃木県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神奈川県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15</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岐阜県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39</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福井県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東京都</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685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16</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熊本県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28</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山形県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5</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愛知県</a:t>
                      </a:r>
                      <a:endPar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655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17</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沖縄県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29</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奈良県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徳島県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6</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北海道</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577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18</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岡山県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和歌山県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42</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7</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兵庫県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石川県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43</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岩手県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8</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千葉県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静岡県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香川県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43</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島根県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9</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新潟県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33</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群馬県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鳥取県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83779">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10</a:t>
                      </a: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22</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大分県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山口県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46</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佐賀県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11</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23</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三重県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秋田県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12</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京都府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24</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茨城県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愛媛県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fontAlgn="ctr"/>
                      <a:r>
                        <a:rPr lang="ja-JP" altLang="en-US" sz="1200" u="none" strike="noStrike" dirty="0">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rPr>
                        <a:t>合計</a:t>
                      </a:r>
                      <a:endParaRPr lang="ja-JP" altLang="en-US" sz="1200" b="0" i="0" u="none" strike="noStrike" dirty="0">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9,972</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2,283</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2"/>
                  </a:ext>
                </a:extLst>
              </a:tr>
            </a:tbl>
          </a:graphicData>
        </a:graphic>
      </p:graphicFrame>
      <p:sp>
        <p:nvSpPr>
          <p:cNvPr id="36095" name="テキスト ボックス 5"/>
          <p:cNvSpPr txBox="1">
            <a:spLocks noChangeArrowheads="1"/>
          </p:cNvSpPr>
          <p:nvPr/>
        </p:nvSpPr>
        <p:spPr bwMode="auto">
          <a:xfrm>
            <a:off x="157670" y="0"/>
            <a:ext cx="289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36096" name="テキスト ボックス 2"/>
          <p:cNvSpPr txBox="1">
            <a:spLocks noChangeArrowheads="1"/>
          </p:cNvSpPr>
          <p:nvPr/>
        </p:nvSpPr>
        <p:spPr bwMode="auto">
          <a:xfrm>
            <a:off x="7275513" y="735295"/>
            <a:ext cx="1728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ea typeface="UD デジタル 教科書体 NK-R" panose="02020400000000000000" pitchFamily="18" charset="-128"/>
              </a:rPr>
              <a:t>※</a:t>
            </a:r>
            <a:r>
              <a:rPr lang="ja-JP" altLang="en-US" sz="1400" b="1" dirty="0">
                <a:ea typeface="UD デジタル 教科書体 NK-R" panose="02020400000000000000" pitchFamily="18" charset="-128"/>
              </a:rPr>
              <a:t>相談・通報件数順</a:t>
            </a:r>
          </a:p>
        </p:txBody>
      </p:sp>
      <p:sp>
        <p:nvSpPr>
          <p:cNvPr id="7" name="スライド番号プレースホルダー 3"/>
          <p:cNvSpPr>
            <a:spLocks noGrp="1"/>
          </p:cNvSpPr>
          <p:nvPr>
            <p:ph type="sldNum" sz="quarter" idx="12"/>
          </p:nvPr>
        </p:nvSpPr>
        <p:spPr bwMode="auto">
          <a:xfrm>
            <a:off x="8600578" y="6506873"/>
            <a:ext cx="543422" cy="342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62231BC-0D24-4A2B-AA45-D5A6BB9B2160}"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14</a:t>
            </a:fld>
            <a:endParaRPr kumimoji="0"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157670" y="1628800"/>
            <a:ext cx="225409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8216115"/>
      </p:ext>
    </p:extLst>
  </p:cSld>
  <p:clrMapOvr>
    <a:masterClrMapping/>
  </p:clrMapOvr>
  <mc:AlternateContent xmlns:mc="http://schemas.openxmlformats.org/markup-compatibility/2006" xmlns:p14="http://schemas.microsoft.com/office/powerpoint/2010/main">
    <mc:Choice Requires="p14">
      <p:transition spd="slow" p14:dur="2000" advTm="20816"/>
    </mc:Choice>
    <mc:Fallback xmlns="">
      <p:transition spd="slow" advTm="208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660469465"/>
              </p:ext>
            </p:extLst>
          </p:nvPr>
        </p:nvGraphicFramePr>
        <p:xfrm>
          <a:off x="251520" y="825774"/>
          <a:ext cx="8640960" cy="5192280"/>
        </p:xfrm>
        <a:graphic>
          <a:graphicData uri="http://schemas.openxmlformats.org/drawingml/2006/chart">
            <c:chart xmlns:c="http://schemas.openxmlformats.org/drawingml/2006/chart" xmlns:r="http://schemas.openxmlformats.org/officeDocument/2006/relationships" r:id="rId3"/>
          </a:graphicData>
        </a:graphic>
      </p:graphicFrame>
      <p:sp>
        <p:nvSpPr>
          <p:cNvPr id="37890" name="スライド番号プレースホルダー 1"/>
          <p:cNvSpPr>
            <a:spLocks noGrp="1"/>
          </p:cNvSpPr>
          <p:nvPr>
            <p:ph type="sldNum" sz="quarter" idx="12"/>
          </p:nvPr>
        </p:nvSpPr>
        <p:spPr bwMode="auto">
          <a:xfrm>
            <a:off x="6983804"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BDF526-F263-4D3D-85C1-318FBDA62B8D}"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15</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 name="タイトル 1"/>
          <p:cNvSpPr txBox="1">
            <a:spLocks/>
          </p:cNvSpPr>
          <p:nvPr/>
        </p:nvSpPr>
        <p:spPr bwMode="auto">
          <a:xfrm>
            <a:off x="619125" y="352425"/>
            <a:ext cx="7905750" cy="3683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fontAlgn="auto" hangingPunct="1">
              <a:spcAft>
                <a:spcPts val="0"/>
              </a:spcAft>
              <a:defRPr/>
            </a:pPr>
            <a:r>
              <a:rPr lang="en-US" altLang="ja-JP" sz="2400" b="1" dirty="0">
                <a:ea typeface="UD デジタル 教科書体 NK-R" panose="02020400000000000000" pitchFamily="18" charset="-128"/>
              </a:rPr>
              <a:t>【</a:t>
            </a:r>
            <a:r>
              <a:rPr lang="ja-JP" altLang="en-US" sz="2400" b="1" dirty="0">
                <a:ea typeface="UD デジタル 教科書体 NK-R" panose="02020400000000000000" pitchFamily="18" charset="-128"/>
              </a:rPr>
              <a:t>養護者</a:t>
            </a:r>
            <a:r>
              <a:rPr lang="en-US" altLang="ja-JP" sz="2400" b="1" dirty="0">
                <a:ea typeface="UD デジタル 教科書体 NK-R" panose="02020400000000000000" pitchFamily="18" charset="-128"/>
              </a:rPr>
              <a:t>】</a:t>
            </a:r>
            <a:r>
              <a:rPr lang="ja-JP" altLang="en-US" sz="2400" b="1" dirty="0">
                <a:ea typeface="UD デジタル 教科書体 NK-R" panose="02020400000000000000" pitchFamily="18" charset="-128"/>
              </a:rPr>
              <a:t>　相談・通報・届出者の内訳</a:t>
            </a:r>
          </a:p>
        </p:txBody>
      </p:sp>
      <p:sp>
        <p:nvSpPr>
          <p:cNvPr id="37892" name="テキスト ボックス 5"/>
          <p:cNvSpPr txBox="1">
            <a:spLocks noChangeArrowheads="1"/>
          </p:cNvSpPr>
          <p:nvPr/>
        </p:nvSpPr>
        <p:spPr bwMode="auto">
          <a:xfrm>
            <a:off x="161925" y="0"/>
            <a:ext cx="397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37893" name="テキスト ボックス 6"/>
          <p:cNvSpPr txBox="1">
            <a:spLocks noChangeArrowheads="1"/>
          </p:cNvSpPr>
          <p:nvPr/>
        </p:nvSpPr>
        <p:spPr bwMode="auto">
          <a:xfrm>
            <a:off x="190525" y="6151404"/>
            <a:ext cx="4511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複数回答有</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通報件数：</a:t>
            </a:r>
            <a:r>
              <a:rPr lang="en-US" altLang="ja-JP" sz="1200" dirty="0">
                <a:ea typeface="UD デジタル 教科書体 NK-R" panose="02020400000000000000" pitchFamily="18" charset="-128"/>
              </a:rPr>
              <a:t>R3</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1,454</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R4</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1,558</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 R5</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1,841</a:t>
            </a:r>
            <a:r>
              <a:rPr lang="ja-JP" altLang="en-US" sz="1200" dirty="0">
                <a:ea typeface="UD デジタル 教科書体 NK-R" panose="02020400000000000000" pitchFamily="18" charset="-128"/>
              </a:rPr>
              <a:t>件</a:t>
            </a:r>
            <a:endParaRPr lang="en-US" altLang="ja-JP" sz="1200" dirty="0">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0FC2A653-1591-4613-88D4-949C324A5991}"/>
              </a:ext>
            </a:extLst>
          </p:cNvPr>
          <p:cNvSpPr/>
          <p:nvPr/>
        </p:nvSpPr>
        <p:spPr>
          <a:xfrm>
            <a:off x="5292080" y="5760693"/>
            <a:ext cx="576064" cy="21602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605729" y="6084728"/>
            <a:ext cx="3919537" cy="595313"/>
          </a:xfrm>
          <a:prstGeom prst="roundRect">
            <a:avLst>
              <a:gd name="adj" fmla="val 21164"/>
            </a:avLst>
          </a:prstGeom>
        </p:spPr>
        <p:style>
          <a:lnRef idx="2">
            <a:schemeClr val="accent6"/>
          </a:lnRef>
          <a:fillRef idx="1">
            <a:schemeClr val="lt1"/>
          </a:fillRef>
          <a:effectRef idx="0">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＜通報・相談・届出受理から事実確認を行うまでの日数＞</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eaLnBrk="1" fontAlgn="auto" hangingPunct="1">
              <a:spcBef>
                <a:spcPts val="0"/>
              </a:spcBef>
              <a:spcAft>
                <a:spcPts val="0"/>
              </a:spcAft>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事実確認調査を行った</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1,593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件のうち、「</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0</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日から</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日まで」が</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1,255</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件（</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78.8</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日以上」が</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338</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件　（</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21.3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 name="角丸四角形 1">
            <a:extLst>
              <a:ext uri="{FF2B5EF4-FFF2-40B4-BE49-F238E27FC236}">
                <a16:creationId xmlns:a16="http://schemas.microsoft.com/office/drawing/2014/main" id="{0877199E-F833-4DB1-B8FA-4546B666454C}"/>
              </a:ext>
            </a:extLst>
          </p:cNvPr>
          <p:cNvSpPr/>
          <p:nvPr/>
        </p:nvSpPr>
        <p:spPr>
          <a:xfrm>
            <a:off x="1331640" y="1187548"/>
            <a:ext cx="3816424" cy="945308"/>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・「警察」からの通報が</a:t>
            </a:r>
            <a:r>
              <a:rPr lang="ja-JP" altLang="en-US" sz="1200">
                <a:solidFill>
                  <a:srgbClr val="FF0000"/>
                </a:solidFill>
                <a:latin typeface="UD デジタル 教科書体 NK-R" panose="02020400000000000000" pitchFamily="18" charset="-128"/>
                <a:ea typeface="UD デジタル 教科書体 NK-R" panose="02020400000000000000" pitchFamily="18" charset="-128"/>
              </a:rPr>
              <a:t>引き続き</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増加している。</a:t>
            </a:r>
            <a:endParaRPr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a:solidFill>
                  <a:sysClr val="windowText" lastClr="000000"/>
                </a:solidFill>
                <a:latin typeface="UD デジタル 教科書体 NK-R" panose="02020400000000000000" pitchFamily="18" charset="-128"/>
                <a:ea typeface="UD デジタル 教科書体 NK-R" panose="02020400000000000000" pitchFamily="18" charset="-128"/>
              </a:rPr>
              <a:t>・相談支援専門員・障がい者福祉施設従事者等からの通報が警察に次いで多い。</a:t>
            </a:r>
            <a:endParaRPr lang="en-US" altLang="ja-JP" sz="1200">
              <a:solidFill>
                <a:sysClr val="windowText" lastClr="00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32375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233039398"/>
              </p:ext>
            </p:extLst>
          </p:nvPr>
        </p:nvGraphicFramePr>
        <p:xfrm>
          <a:off x="4616544" y="1166346"/>
          <a:ext cx="4420052" cy="40628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1666196260"/>
              </p:ext>
            </p:extLst>
          </p:nvPr>
        </p:nvGraphicFramePr>
        <p:xfrm>
          <a:off x="108128" y="1166347"/>
          <a:ext cx="4420052" cy="4062853"/>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a:xfrm>
            <a:off x="565944" y="366713"/>
            <a:ext cx="8012112" cy="365125"/>
          </a:xfrm>
          <a:solidFill>
            <a:schemeClr val="tx2">
              <a:lumMod val="20000"/>
              <a:lumOff val="80000"/>
            </a:schemeClr>
          </a:solidFill>
        </p:spPr>
        <p:txBody>
          <a:bodyPr rtlCol="0">
            <a:noAutofit/>
          </a:bodyPr>
          <a:lstStyle/>
          <a:p>
            <a:pPr eaLnBrk="1" fontAlgn="auto" hangingPunct="1">
              <a:spcAft>
                <a:spcPts val="0"/>
              </a:spcAft>
              <a:defRPr/>
            </a:pPr>
            <a:r>
              <a:rPr lang="ja-JP" altLang="en-US" sz="2400" b="1" dirty="0"/>
              <a:t>虐待の類型・被虐待者の</a:t>
            </a:r>
            <a:r>
              <a:rPr lang="ja-JP" altLang="en-US" sz="2400" b="1" dirty="0" err="1"/>
              <a:t>障がい</a:t>
            </a:r>
            <a:r>
              <a:rPr lang="ja-JP" altLang="en-US" sz="2400" b="1" dirty="0"/>
              <a:t>種別</a:t>
            </a:r>
          </a:p>
        </p:txBody>
      </p:sp>
      <p:sp>
        <p:nvSpPr>
          <p:cNvPr id="39939" name="テキスト ボックス 5"/>
          <p:cNvSpPr txBox="1">
            <a:spLocks noChangeArrowheads="1"/>
          </p:cNvSpPr>
          <p:nvPr/>
        </p:nvSpPr>
        <p:spPr bwMode="auto">
          <a:xfrm>
            <a:off x="112712" y="6006053"/>
            <a:ext cx="71235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複数回答有</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虐待判断件数：</a:t>
            </a:r>
            <a:r>
              <a:rPr lang="en-US" altLang="ja-JP" sz="1200" dirty="0">
                <a:ea typeface="UD デジタル 教科書体 NK-R" panose="02020400000000000000" pitchFamily="18" charset="-128"/>
              </a:rPr>
              <a:t>R3</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176</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R4</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189</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 R5</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236</a:t>
            </a:r>
            <a:r>
              <a:rPr lang="ja-JP" altLang="en-US" sz="1200" dirty="0">
                <a:ea typeface="UD デジタル 教科書体 NK-R" panose="02020400000000000000" pitchFamily="18" charset="-128"/>
              </a:rPr>
              <a:t>件の内数</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虐待の程度が軽度とは「生命・身体・生活への影響」、</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中度とは「生命・身体・生活に著しい影響」、重度とは「生命・身体・生活に関する危険な状態」に相当。</a:t>
            </a:r>
            <a:endParaRPr lang="en-US" altLang="ja-JP" sz="1200" dirty="0">
              <a:ea typeface="UD デジタル 教科書体 NK-R" panose="02020400000000000000" pitchFamily="18" charset="-128"/>
            </a:endParaRPr>
          </a:p>
        </p:txBody>
      </p:sp>
      <p:sp>
        <p:nvSpPr>
          <p:cNvPr id="39940" name="テキスト ボックス 5"/>
          <p:cNvSpPr txBox="1">
            <a:spLocks noChangeArrowheads="1"/>
          </p:cNvSpPr>
          <p:nvPr/>
        </p:nvSpPr>
        <p:spPr bwMode="auto">
          <a:xfrm>
            <a:off x="161925" y="0"/>
            <a:ext cx="3617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39941" name="スライド番号プレースホルダー 2"/>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latin typeface="UD デジタル 教科書体 NK-R" panose="02020400000000000000" pitchFamily="18" charset="-128"/>
                <a:ea typeface="UD デジタル 教科書体 NK-R" panose="02020400000000000000" pitchFamily="18" charset="-128"/>
              </a:rPr>
              <a:t>16</a:t>
            </a:r>
          </a:p>
        </p:txBody>
      </p:sp>
      <p:sp>
        <p:nvSpPr>
          <p:cNvPr id="8" name="角丸四角形 7"/>
          <p:cNvSpPr/>
          <p:nvPr/>
        </p:nvSpPr>
        <p:spPr>
          <a:xfrm>
            <a:off x="4737730" y="5301208"/>
            <a:ext cx="4171950" cy="703263"/>
          </a:xfrm>
          <a:prstGeom prst="roundRect">
            <a:avLst>
              <a:gd name="adj" fmla="val 11573"/>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a:t>
            </a:r>
            <a:r>
              <a:rPr lang="en-US" altLang="ja-JP" sz="1200" dirty="0">
                <a:solidFill>
                  <a:schemeClr val="tx1"/>
                </a:solidFill>
                <a:ea typeface="UD デジタル 教科書体 NK-R" panose="02020400000000000000" pitchFamily="18" charset="-128"/>
              </a:rPr>
              <a:t>R3</a:t>
            </a:r>
            <a:r>
              <a:rPr lang="ja-JP" altLang="en-US" sz="1200" dirty="0">
                <a:solidFill>
                  <a:schemeClr val="tx1"/>
                </a:solidFill>
                <a:ea typeface="UD デジタル 教科書体 NK-R" panose="02020400000000000000" pitchFamily="18" charset="-128"/>
              </a:rPr>
              <a:t>～</a:t>
            </a:r>
            <a:r>
              <a:rPr lang="en-US" altLang="ja-JP" sz="1200" dirty="0">
                <a:solidFill>
                  <a:schemeClr val="tx1"/>
                </a:solidFill>
                <a:ea typeface="UD デジタル 教科書体 NK-R" panose="02020400000000000000" pitchFamily="18" charset="-128"/>
              </a:rPr>
              <a:t>R5</a:t>
            </a:r>
            <a:r>
              <a:rPr lang="ja-JP" altLang="en-US" sz="1200" dirty="0">
                <a:solidFill>
                  <a:schemeClr val="tx1"/>
                </a:solidFill>
                <a:ea typeface="UD デジタル 教科書体 NK-R" panose="02020400000000000000" pitchFamily="18" charset="-128"/>
              </a:rPr>
              <a:t>にかけて、虐待類型では「身体的虐待」が最多。　</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・被虐待者の障がい種別では、「知的障がい」・「精神障がい」がともに最多。</a:t>
            </a:r>
            <a:endParaRPr lang="en-US" altLang="ja-JP" sz="1200"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915511152"/>
              </p:ext>
            </p:extLst>
          </p:nvPr>
        </p:nvGraphicFramePr>
        <p:xfrm>
          <a:off x="210727" y="5301208"/>
          <a:ext cx="4292683" cy="703263"/>
        </p:xfrm>
        <a:graphic>
          <a:graphicData uri="http://schemas.openxmlformats.org/drawingml/2006/table">
            <a:tbl>
              <a:tblPr firstRow="1" firstCol="1" lastRow="1" lastCol="1" bandRow="1" bandCol="1">
                <a:tableStyleId>{5C22544A-7EE6-4342-B048-85BDC9FD1C3A}</a:tableStyleId>
              </a:tblPr>
              <a:tblGrid>
                <a:gridCol w="955779">
                  <a:extLst>
                    <a:ext uri="{9D8B030D-6E8A-4147-A177-3AD203B41FA5}">
                      <a16:colId xmlns:a16="http://schemas.microsoft.com/office/drawing/2014/main" val="20000"/>
                    </a:ext>
                  </a:extLst>
                </a:gridCol>
                <a:gridCol w="821497">
                  <a:extLst>
                    <a:ext uri="{9D8B030D-6E8A-4147-A177-3AD203B41FA5}">
                      <a16:colId xmlns:a16="http://schemas.microsoft.com/office/drawing/2014/main" val="20001"/>
                    </a:ext>
                  </a:extLst>
                </a:gridCol>
                <a:gridCol w="821497">
                  <a:extLst>
                    <a:ext uri="{9D8B030D-6E8A-4147-A177-3AD203B41FA5}">
                      <a16:colId xmlns:a16="http://schemas.microsoft.com/office/drawing/2014/main" val="20002"/>
                    </a:ext>
                  </a:extLst>
                </a:gridCol>
                <a:gridCol w="821497">
                  <a:extLst>
                    <a:ext uri="{9D8B030D-6E8A-4147-A177-3AD203B41FA5}">
                      <a16:colId xmlns:a16="http://schemas.microsoft.com/office/drawing/2014/main" val="20003"/>
                    </a:ext>
                  </a:extLst>
                </a:gridCol>
                <a:gridCol w="872413">
                  <a:extLst>
                    <a:ext uri="{9D8B030D-6E8A-4147-A177-3AD203B41FA5}">
                      <a16:colId xmlns:a16="http://schemas.microsoft.com/office/drawing/2014/main" val="20004"/>
                    </a:ext>
                  </a:extLst>
                </a:gridCol>
              </a:tblGrid>
              <a:tr h="33255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000" kern="0" dirty="0">
                          <a:solidFill>
                            <a:schemeClr val="tx1"/>
                          </a:solidFill>
                          <a:effectLst/>
                          <a:latin typeface="+mj-ea"/>
                          <a:ea typeface="+mj-ea"/>
                        </a:rPr>
                        <a:t> </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虐待の程度</a:t>
                      </a:r>
                      <a:endPar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R5</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軽度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中度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重度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合 計</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778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件数</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211</a:t>
                      </a: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70</a:t>
                      </a: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35</a:t>
                      </a: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latinLnBrk="1">
                        <a:lnSpc>
                          <a:spcPts val="1400"/>
                        </a:lnSpc>
                        <a:spcAft>
                          <a:spcPts val="0"/>
                        </a:spcAft>
                      </a:pPr>
                      <a:r>
                        <a:rPr lang="en-US" alt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316</a:t>
                      </a: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78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89.4</a:t>
                      </a: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29.7</a:t>
                      </a: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14.8</a:t>
                      </a: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a:t>
                      </a: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テキスト ボックス 8">
            <a:extLst>
              <a:ext uri="{FF2B5EF4-FFF2-40B4-BE49-F238E27FC236}">
                <a16:creationId xmlns:a16="http://schemas.microsoft.com/office/drawing/2014/main" id="{690A50AE-E760-4B57-9BAD-C43F6B4151EA}"/>
              </a:ext>
            </a:extLst>
          </p:cNvPr>
          <p:cNvSpPr txBox="1"/>
          <p:nvPr/>
        </p:nvSpPr>
        <p:spPr>
          <a:xfrm>
            <a:off x="5993594" y="829723"/>
            <a:ext cx="1872208" cy="338554"/>
          </a:xfrm>
          <a:prstGeom prst="rect">
            <a:avLst/>
          </a:prstGeom>
          <a:noFill/>
        </p:spPr>
        <p:txBody>
          <a:bodyPr wrap="square" rtlCol="0">
            <a:spAutoFit/>
          </a:bodyPr>
          <a:lstStyle/>
          <a:p>
            <a:r>
              <a:rPr kumimoji="1" lang="ja-JP" altLang="en-US" sz="1600" b="1" dirty="0">
                <a:latin typeface="UD デジタル 教科書体 NK-R" panose="02020400000000000000" pitchFamily="18" charset="-128"/>
                <a:ea typeface="UD デジタル 教科書体 NK-R" panose="02020400000000000000" pitchFamily="18" charset="-128"/>
              </a:rPr>
              <a:t>障がい種別　人数</a:t>
            </a:r>
          </a:p>
        </p:txBody>
      </p:sp>
      <p:sp>
        <p:nvSpPr>
          <p:cNvPr id="16" name="テキスト ボックス 15">
            <a:extLst>
              <a:ext uri="{FF2B5EF4-FFF2-40B4-BE49-F238E27FC236}">
                <a16:creationId xmlns:a16="http://schemas.microsoft.com/office/drawing/2014/main" id="{CF7EF266-3D87-470F-B61E-A9DA4BB41492}"/>
              </a:ext>
            </a:extLst>
          </p:cNvPr>
          <p:cNvSpPr txBox="1"/>
          <p:nvPr/>
        </p:nvSpPr>
        <p:spPr>
          <a:xfrm>
            <a:off x="1475656" y="851947"/>
            <a:ext cx="1872208" cy="338554"/>
          </a:xfrm>
          <a:prstGeom prst="rect">
            <a:avLst/>
          </a:prstGeom>
          <a:noFill/>
        </p:spPr>
        <p:txBody>
          <a:bodyPr wrap="square" rtlCol="0">
            <a:spAutoFit/>
          </a:bodyPr>
          <a:lstStyle/>
          <a:p>
            <a:r>
              <a:rPr lang="ja-JP" altLang="en-US" sz="1600" b="1" dirty="0">
                <a:latin typeface="UD デジタル 教科書体 NK-R" panose="02020400000000000000" pitchFamily="18" charset="-128"/>
                <a:ea typeface="UD デジタル 教科書体 NK-R" panose="02020400000000000000" pitchFamily="18" charset="-128"/>
              </a:rPr>
              <a:t>虐待類型　件数</a:t>
            </a:r>
            <a:endParaRPr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42BC1CDF-38F1-4CD6-95C9-884DE6421132}"/>
              </a:ext>
            </a:extLst>
          </p:cNvPr>
          <p:cNvSpPr/>
          <p:nvPr/>
        </p:nvSpPr>
        <p:spPr>
          <a:xfrm>
            <a:off x="611560" y="4602480"/>
            <a:ext cx="762751" cy="554712"/>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DF954A7-EA0F-4D1F-8B82-E172D2DD4668}"/>
              </a:ext>
            </a:extLst>
          </p:cNvPr>
          <p:cNvSpPr/>
          <p:nvPr/>
        </p:nvSpPr>
        <p:spPr>
          <a:xfrm>
            <a:off x="5765656" y="4947764"/>
            <a:ext cx="1286272" cy="20942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1156155351"/>
              </p:ext>
            </p:extLst>
          </p:nvPr>
        </p:nvGraphicFramePr>
        <p:xfrm>
          <a:off x="323528" y="1375384"/>
          <a:ext cx="8424936" cy="4975047"/>
        </p:xfrm>
        <a:graphic>
          <a:graphicData uri="http://schemas.openxmlformats.org/drawingml/2006/chart">
            <c:chart xmlns:c="http://schemas.openxmlformats.org/drawingml/2006/chart" xmlns:r="http://schemas.openxmlformats.org/officeDocument/2006/relationships" r:id="rId3"/>
          </a:graphicData>
        </a:graphic>
      </p:graphicFrame>
      <p:sp>
        <p:nvSpPr>
          <p:cNvPr id="7" name="タイトル 1"/>
          <p:cNvSpPr>
            <a:spLocks noGrp="1"/>
          </p:cNvSpPr>
          <p:nvPr>
            <p:ph type="title"/>
          </p:nvPr>
        </p:nvSpPr>
        <p:spPr>
          <a:xfrm>
            <a:off x="565944" y="309563"/>
            <a:ext cx="8012112" cy="365125"/>
          </a:xfrm>
          <a:solidFill>
            <a:schemeClr val="tx2">
              <a:lumMod val="20000"/>
              <a:lumOff val="80000"/>
            </a:schemeClr>
          </a:solidFill>
        </p:spPr>
        <p:txBody>
          <a:bodyPr rtlCol="0">
            <a:noAutofit/>
          </a:bodyPr>
          <a:lstStyle/>
          <a:p>
            <a:pPr eaLnBrk="1" fontAlgn="auto" hangingPunct="1">
              <a:spcAft>
                <a:spcPts val="0"/>
              </a:spcAft>
              <a:defRPr/>
            </a:pPr>
            <a:r>
              <a:rPr lang="ja-JP" altLang="en-US" sz="2400" b="1" dirty="0"/>
              <a:t>被虐待者からみた虐待者の続柄</a:t>
            </a:r>
          </a:p>
        </p:txBody>
      </p:sp>
      <p:sp>
        <p:nvSpPr>
          <p:cNvPr id="41987" name="テキスト ボックス 5"/>
          <p:cNvSpPr txBox="1">
            <a:spLocks noChangeArrowheads="1"/>
          </p:cNvSpPr>
          <p:nvPr/>
        </p:nvSpPr>
        <p:spPr bwMode="auto">
          <a:xfrm>
            <a:off x="161925" y="0"/>
            <a:ext cx="347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41988" name="スライド番号プレースホルダー 1"/>
          <p:cNvSpPr>
            <a:spLocks noGrp="1"/>
          </p:cNvSpPr>
          <p:nvPr>
            <p:ph type="sldNum" sz="quarter" idx="12"/>
          </p:nvPr>
        </p:nvSpPr>
        <p:spPr bwMode="auto">
          <a:xfrm>
            <a:off x="7020272"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D58FC2A-BF5D-4907-B364-0F3A316E107C}"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17</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9" name="角丸四角形 1">
            <a:extLst>
              <a:ext uri="{FF2B5EF4-FFF2-40B4-BE49-F238E27FC236}">
                <a16:creationId xmlns:a16="http://schemas.microsoft.com/office/drawing/2014/main" id="{D1751F98-24E5-4EF8-AE2D-3C60BF20EBE5}"/>
              </a:ext>
            </a:extLst>
          </p:cNvPr>
          <p:cNvSpPr/>
          <p:nvPr/>
        </p:nvSpPr>
        <p:spPr>
          <a:xfrm>
            <a:off x="4067944" y="1556792"/>
            <a:ext cx="4060378" cy="936104"/>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1200" dirty="0">
                <a:solidFill>
                  <a:schemeClr val="tx1"/>
                </a:solidFill>
                <a:ea typeface="UD デジタル 教科書体 NK-R" panose="02020400000000000000" pitchFamily="18" charset="-128"/>
              </a:rPr>
              <a:t>・虐待者の続柄について「母」、次いで「夫」が多い。</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・「その他」の内訳では、「内縁」や「（元）交際相手」が多い。</a:t>
            </a:r>
            <a:endParaRPr lang="en-US" altLang="ja-JP" sz="1200" dirty="0">
              <a:solidFill>
                <a:schemeClr val="tx1"/>
              </a:solidFill>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B25DB9A0-4C25-4D24-8E69-8612665A99E2}"/>
              </a:ext>
            </a:extLst>
          </p:cNvPr>
          <p:cNvSpPr txBox="1"/>
          <p:nvPr/>
        </p:nvSpPr>
        <p:spPr>
          <a:xfrm>
            <a:off x="3419872" y="858242"/>
            <a:ext cx="2304256" cy="369332"/>
          </a:xfrm>
          <a:prstGeom prst="rect">
            <a:avLst/>
          </a:prstGeom>
          <a:noFill/>
        </p:spPr>
        <p:txBody>
          <a:bodyPr wrap="square" rtlCol="0">
            <a:spAutoFit/>
          </a:bodyPr>
          <a:lstStyle/>
          <a:p>
            <a:r>
              <a:rPr lang="ja-JP" altLang="en-US" sz="1800" dirty="0">
                <a:latin typeface="UD デジタル 教科書体 NK-R" panose="02020400000000000000" pitchFamily="18" charset="-128"/>
                <a:ea typeface="UD デジタル 教科書体 NK-R" panose="02020400000000000000" pitchFamily="18" charset="-128"/>
              </a:rPr>
              <a:t>虐待者の続柄　人</a:t>
            </a:r>
            <a:r>
              <a:rPr lang="ja-JP" altLang="ja-JP" sz="1800" dirty="0">
                <a:latin typeface="UD デジタル 教科書体 NK-R" panose="02020400000000000000" pitchFamily="18" charset="-128"/>
                <a:ea typeface="UD デジタル 教科書体 NK-R" panose="02020400000000000000" pitchFamily="18" charset="-128"/>
              </a:rPr>
              <a:t>数</a:t>
            </a:r>
          </a:p>
        </p:txBody>
      </p:sp>
      <p:pic>
        <p:nvPicPr>
          <p:cNvPr id="10" name="図 9">
            <a:extLst>
              <a:ext uri="{FF2B5EF4-FFF2-40B4-BE49-F238E27FC236}">
                <a16:creationId xmlns:a16="http://schemas.microsoft.com/office/drawing/2014/main" id="{844B390D-5D76-4173-93B3-567AFE200724}"/>
              </a:ext>
            </a:extLst>
          </p:cNvPr>
          <p:cNvPicPr>
            <a:picLocks noChangeAspect="1"/>
          </p:cNvPicPr>
          <p:nvPr/>
        </p:nvPicPr>
        <p:blipFill>
          <a:blip r:embed="rId4"/>
          <a:stretch>
            <a:fillRect/>
          </a:stretch>
        </p:blipFill>
        <p:spPr>
          <a:xfrm>
            <a:off x="1547664" y="5769173"/>
            <a:ext cx="675897" cy="252115"/>
          </a:xfrm>
          <a:prstGeom prst="rect">
            <a:avLst/>
          </a:prstGeom>
        </p:spPr>
      </p:pic>
      <p:sp>
        <p:nvSpPr>
          <p:cNvPr id="11" name="正方形/長方形 10">
            <a:extLst>
              <a:ext uri="{FF2B5EF4-FFF2-40B4-BE49-F238E27FC236}">
                <a16:creationId xmlns:a16="http://schemas.microsoft.com/office/drawing/2014/main" id="{77EA430A-7992-40FD-8156-CCFFBF8DCBAE}"/>
              </a:ext>
            </a:extLst>
          </p:cNvPr>
          <p:cNvSpPr/>
          <p:nvPr/>
        </p:nvSpPr>
        <p:spPr>
          <a:xfrm>
            <a:off x="691154" y="1346809"/>
            <a:ext cx="360446"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0000"/>
                </a:solidFill>
                <a:ea typeface="UD デジタル 教科書体 NK-R" panose="02020400000000000000" pitchFamily="18" charset="-128"/>
              </a:rPr>
              <a:t>人</a:t>
            </a:r>
            <a:endParaRPr kumimoji="1" lang="ja-JP" altLang="en-US" sz="1100" dirty="0">
              <a:solidFill>
                <a:srgbClr val="000000"/>
              </a:solidFill>
              <a:ea typeface="UD デジタル 教科書体 NK-R" panose="02020400000000000000" pitchFamily="18"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525" y="319957"/>
            <a:ext cx="6729415" cy="318566"/>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t>＜クロス集計①＞　被虐待者の</a:t>
            </a:r>
            <a:r>
              <a:rPr lang="ja-JP" altLang="en-US" sz="1600" b="1" dirty="0" err="1"/>
              <a:t>障がい</a:t>
            </a:r>
            <a:r>
              <a:rPr lang="ja-JP" altLang="en-US" sz="1600" b="1" dirty="0"/>
              <a:t>種別</a:t>
            </a:r>
            <a:r>
              <a:rPr lang="en-US" altLang="ja-JP" sz="1600" b="1" dirty="0"/>
              <a:t>×</a:t>
            </a:r>
            <a:r>
              <a:rPr lang="ja-JP" altLang="en-US" sz="1600" b="1" dirty="0"/>
              <a:t>虐待類型</a:t>
            </a:r>
          </a:p>
        </p:txBody>
      </p:sp>
      <p:sp>
        <p:nvSpPr>
          <p:cNvPr id="44035" name="テキスト ボックス 5"/>
          <p:cNvSpPr txBox="1">
            <a:spLocks noChangeArrowheads="1"/>
          </p:cNvSpPr>
          <p:nvPr/>
        </p:nvSpPr>
        <p:spPr bwMode="auto">
          <a:xfrm>
            <a:off x="161925" y="0"/>
            <a:ext cx="29702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44036" name="スライド番号プレースホルダー 2"/>
          <p:cNvSpPr>
            <a:spLocks noGrp="1"/>
          </p:cNvSpPr>
          <p:nvPr>
            <p:ph type="sldNum" sz="quarter" idx="12"/>
          </p:nvPr>
        </p:nvSpPr>
        <p:spPr bwMode="auto">
          <a:xfrm>
            <a:off x="701675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5BCA959-79B1-4D94-A867-4807E9F7A3A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18</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105650" y="1414780"/>
            <a:ext cx="1929258" cy="2019176"/>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・被虐待者の障がい種別いずれにおいても</a:t>
            </a:r>
            <a:r>
              <a:rPr lang="ja-JP" altLang="en-US" sz="1200" u="sng" dirty="0">
                <a:solidFill>
                  <a:schemeClr val="tx1"/>
                </a:solidFill>
                <a:ea typeface="UD デジタル 教科書体 NK-R" panose="02020400000000000000" pitchFamily="18" charset="-128"/>
              </a:rPr>
              <a:t>「身体的虐待」の割合が高い。</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282902798"/>
              </p:ext>
            </p:extLst>
          </p:nvPr>
        </p:nvGraphicFramePr>
        <p:xfrm>
          <a:off x="263525" y="660400"/>
          <a:ext cx="6711952" cy="2944813"/>
        </p:xfrm>
        <a:graphic>
          <a:graphicData uri="http://schemas.openxmlformats.org/drawingml/2006/table">
            <a:tbl>
              <a:tblPr firstRow="1" firstCol="1" bandRow="1">
                <a:tableStyleId>{5C22544A-7EE6-4342-B048-85BDC9FD1C3A}</a:tableStyleId>
              </a:tblPr>
              <a:tblGrid>
                <a:gridCol w="1184020">
                  <a:extLst>
                    <a:ext uri="{9D8B030D-6E8A-4147-A177-3AD203B41FA5}">
                      <a16:colId xmlns:a16="http://schemas.microsoft.com/office/drawing/2014/main" val="20000"/>
                    </a:ext>
                  </a:extLst>
                </a:gridCol>
                <a:gridCol w="921322">
                  <a:extLst>
                    <a:ext uri="{9D8B030D-6E8A-4147-A177-3AD203B41FA5}">
                      <a16:colId xmlns:a16="http://schemas.microsoft.com/office/drawing/2014/main" val="20001"/>
                    </a:ext>
                  </a:extLst>
                </a:gridCol>
                <a:gridCol w="921322">
                  <a:extLst>
                    <a:ext uri="{9D8B030D-6E8A-4147-A177-3AD203B41FA5}">
                      <a16:colId xmlns:a16="http://schemas.microsoft.com/office/drawing/2014/main" val="20002"/>
                    </a:ext>
                  </a:extLst>
                </a:gridCol>
                <a:gridCol w="921322">
                  <a:extLst>
                    <a:ext uri="{9D8B030D-6E8A-4147-A177-3AD203B41FA5}">
                      <a16:colId xmlns:a16="http://schemas.microsoft.com/office/drawing/2014/main" val="20003"/>
                    </a:ext>
                  </a:extLst>
                </a:gridCol>
                <a:gridCol w="921322">
                  <a:extLst>
                    <a:ext uri="{9D8B030D-6E8A-4147-A177-3AD203B41FA5}">
                      <a16:colId xmlns:a16="http://schemas.microsoft.com/office/drawing/2014/main" val="20004"/>
                    </a:ext>
                  </a:extLst>
                </a:gridCol>
                <a:gridCol w="921322">
                  <a:extLst>
                    <a:ext uri="{9D8B030D-6E8A-4147-A177-3AD203B41FA5}">
                      <a16:colId xmlns:a16="http://schemas.microsoft.com/office/drawing/2014/main" val="20005"/>
                    </a:ext>
                  </a:extLst>
                </a:gridCol>
                <a:gridCol w="921322">
                  <a:extLst>
                    <a:ext uri="{9D8B030D-6E8A-4147-A177-3AD203B41FA5}">
                      <a16:colId xmlns:a16="http://schemas.microsoft.com/office/drawing/2014/main" val="20006"/>
                    </a:ext>
                  </a:extLst>
                </a:gridCol>
              </a:tblGrid>
              <a:tr h="455977">
                <a:tc>
                  <a:txBody>
                    <a:bodyPr/>
                    <a:lstStyle/>
                    <a:p>
                      <a:pPr algn="ctr">
                        <a:spcAft>
                          <a:spcPts val="0"/>
                        </a:spcAft>
                      </a:pPr>
                      <a:r>
                        <a:rPr lang="ja-JP" sz="1200" kern="0" dirty="0">
                          <a:effectLst/>
                          <a:ea typeface="UD デジタル 教科書体 NK-R" panose="02020400000000000000" pitchFamily="18" charset="-128"/>
                        </a:rPr>
                        <a:t>　</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ea typeface="UD デジタル 教科書体 NK-R" panose="02020400000000000000" pitchFamily="18" charset="-128"/>
                        </a:rPr>
                        <a:t>身体的</a:t>
                      </a:r>
                      <a:endParaRPr lang="en-US" altLang="ja-JP" sz="1200" kern="0" dirty="0">
                        <a:effectLst/>
                      </a:endParaRPr>
                    </a:p>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虐待</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ea typeface="UD デジタル 教科書体 NK-R" panose="02020400000000000000" pitchFamily="18" charset="-128"/>
                        </a:rPr>
                        <a:t>性的虐待</a:t>
                      </a:r>
                      <a:endParaRPr lang="ja-JP" sz="1100" kern="100" dirty="0">
                        <a:effectLst/>
                        <a:latin typeface="Century"/>
                        <a:ea typeface="ＭＳ 明朝"/>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心理的</a:t>
                      </a:r>
                      <a:endParaRPr lang="en-US" altLang="ja-JP" sz="1200" kern="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虐待</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lnSpc>
                          <a:spcPts val="1200"/>
                        </a:lnSpc>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放棄、放置</a:t>
                      </a:r>
                      <a:endParaRPr lang="en-US" altLang="ja-JP" sz="1200" kern="0" dirty="0">
                        <a:effectLst/>
                        <a:latin typeface="UD デジタル 教科書体 NK-R" panose="02020400000000000000" pitchFamily="18" charset="-128"/>
                        <a:ea typeface="UD デジタル 教科書体 NK-R" panose="02020400000000000000" pitchFamily="18" charset="-128"/>
                      </a:endParaRPr>
                    </a:p>
                    <a:p>
                      <a:pPr algn="ctr">
                        <a:lnSpc>
                          <a:spcPts val="1200"/>
                        </a:lnSpc>
                        <a:spcAft>
                          <a:spcPts val="0"/>
                        </a:spcAft>
                      </a:pPr>
                      <a:r>
                        <a:rPr lang="ja-JP" altLang="en-US" sz="800" kern="0" dirty="0">
                          <a:effectLst/>
                          <a:latin typeface="UD デジタル 教科書体 NK-R" panose="02020400000000000000" pitchFamily="18" charset="-128"/>
                          <a:ea typeface="UD デジタル 教科書体 NK-R" panose="02020400000000000000" pitchFamily="18" charset="-128"/>
                          <a:cs typeface="Times New Roman"/>
                        </a:rPr>
                        <a:t>（ネグレクト）</a:t>
                      </a:r>
                      <a:endParaRPr lang="ja-JP" sz="7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経済的</a:t>
                      </a:r>
                      <a:endParaRPr lang="en-US" altLang="ja-JP" sz="1200" kern="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虐待</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a:rPr>
                        <a:t>計</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14806">
                <a:tc>
                  <a:txBody>
                    <a:bodyPr/>
                    <a:lstStyle/>
                    <a:p>
                      <a:pPr algn="ctr">
                        <a:spcAft>
                          <a:spcPts val="0"/>
                        </a:spcAft>
                      </a:pPr>
                      <a:r>
                        <a:rPr lang="ja-JP" sz="1200" kern="0" dirty="0" err="1">
                          <a:effectLst/>
                          <a:ea typeface="UD デジタル 教科書体 NK-R" panose="02020400000000000000" pitchFamily="18" charset="-128"/>
                        </a:rPr>
                        <a:t>身体障がい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26</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41.9</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1.6</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24</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38.7</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8.1</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9.7</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4806">
                <a:tc>
                  <a:txBody>
                    <a:bodyPr/>
                    <a:lstStyle/>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知的</a:t>
                      </a:r>
                      <a:r>
                        <a:rPr lang="ja-JP" sz="1200" kern="0" dirty="0" err="1">
                          <a:effectLst/>
                          <a:latin typeface="UD デジタル 教科書体 NK-R" panose="02020400000000000000" pitchFamily="18" charset="-128"/>
                          <a:ea typeface="UD デジタル 教科書体 NK-R" panose="02020400000000000000" pitchFamily="18" charset="-128"/>
                        </a:rPr>
                        <a:t>障がい</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69</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43.4</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2.5</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27.0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11.3</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25</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15.7</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159</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4806">
                <a:tc>
                  <a:txBody>
                    <a:bodyPr/>
                    <a:lstStyle/>
                    <a:p>
                      <a:pPr algn="ctr">
                        <a:spcAft>
                          <a:spcPts val="0"/>
                        </a:spcAft>
                      </a:pPr>
                      <a:r>
                        <a:rPr lang="ja-JP" sz="1200" kern="0" dirty="0" err="1">
                          <a:effectLst/>
                          <a:ea typeface="UD デジタル 教科書体 NK-R" panose="02020400000000000000" pitchFamily="18" charset="-128"/>
                        </a:rPr>
                        <a:t>精神障がい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76</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50.7</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46</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30.7</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8.7</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150</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4806">
                <a:tc>
                  <a:txBody>
                    <a:bodyPr/>
                    <a:lstStyle/>
                    <a:p>
                      <a:pPr algn="ctr">
                        <a:spcAft>
                          <a:spcPts val="0"/>
                        </a:spcAft>
                      </a:pPr>
                      <a:r>
                        <a:rPr lang="ja-JP" sz="1200" kern="0" dirty="0" err="1">
                          <a:effectLst/>
                          <a:ea typeface="UD デジタル 教科書体 NK-R" panose="02020400000000000000" pitchFamily="18" charset="-128"/>
                        </a:rPr>
                        <a:t>発達障がい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45.5</a:t>
                      </a: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31.8</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18.2</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4.5</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22</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4806">
                <a:tc>
                  <a:txBody>
                    <a:bodyPr/>
                    <a:lstStyle/>
                    <a:p>
                      <a:pPr algn="ctr">
                        <a:spcAft>
                          <a:spcPts val="0"/>
                        </a:spcAft>
                      </a:pPr>
                      <a:r>
                        <a:rPr lang="ja-JP" sz="1200" kern="0" dirty="0">
                          <a:effectLst/>
                          <a:ea typeface="UD デジタル 教科書体 NK-R" panose="02020400000000000000" pitchFamily="18" charset="-128"/>
                        </a:rPr>
                        <a:t>難病</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42.9</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4806">
                <a:tc>
                  <a:txBody>
                    <a:bodyPr/>
                    <a:lstStyle/>
                    <a:p>
                      <a:pPr algn="ctr">
                        <a:spcAft>
                          <a:spcPts val="0"/>
                        </a:spcAft>
                      </a:pPr>
                      <a:r>
                        <a:rPr lang="ja-JP" sz="1200" kern="0" dirty="0">
                          <a:effectLst/>
                          <a:ea typeface="UD デジタル 教科書体 NK-R" panose="02020400000000000000" pitchFamily="18" charset="-128"/>
                        </a:rPr>
                        <a:t>その他</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604145059"/>
              </p:ext>
            </p:extLst>
          </p:nvPr>
        </p:nvGraphicFramePr>
        <p:xfrm>
          <a:off x="263525" y="4046538"/>
          <a:ext cx="6729415" cy="2733678"/>
        </p:xfrm>
        <a:graphic>
          <a:graphicData uri="http://schemas.openxmlformats.org/drawingml/2006/table">
            <a:tbl>
              <a:tblPr firstRow="1" firstCol="1" bandRow="1">
                <a:tableStyleId>{5C22544A-7EE6-4342-B048-85BDC9FD1C3A}</a:tableStyleId>
              </a:tblPr>
              <a:tblGrid>
                <a:gridCol w="1642620">
                  <a:extLst>
                    <a:ext uri="{9D8B030D-6E8A-4147-A177-3AD203B41FA5}">
                      <a16:colId xmlns:a16="http://schemas.microsoft.com/office/drawing/2014/main" val="20000"/>
                    </a:ext>
                  </a:extLst>
                </a:gridCol>
                <a:gridCol w="1124993">
                  <a:extLst>
                    <a:ext uri="{9D8B030D-6E8A-4147-A177-3AD203B41FA5}">
                      <a16:colId xmlns:a16="http://schemas.microsoft.com/office/drawing/2014/main" val="20001"/>
                    </a:ext>
                  </a:extLst>
                </a:gridCol>
                <a:gridCol w="1051091">
                  <a:extLst>
                    <a:ext uri="{9D8B030D-6E8A-4147-A177-3AD203B41FA5}">
                      <a16:colId xmlns:a16="http://schemas.microsoft.com/office/drawing/2014/main" val="20002"/>
                    </a:ext>
                  </a:extLst>
                </a:gridCol>
                <a:gridCol w="970237">
                  <a:extLst>
                    <a:ext uri="{9D8B030D-6E8A-4147-A177-3AD203B41FA5}">
                      <a16:colId xmlns:a16="http://schemas.microsoft.com/office/drawing/2014/main" val="20003"/>
                    </a:ext>
                  </a:extLst>
                </a:gridCol>
                <a:gridCol w="970237">
                  <a:extLst>
                    <a:ext uri="{9D8B030D-6E8A-4147-A177-3AD203B41FA5}">
                      <a16:colId xmlns:a16="http://schemas.microsoft.com/office/drawing/2014/main" val="20004"/>
                    </a:ext>
                  </a:extLst>
                </a:gridCol>
                <a:gridCol w="970237">
                  <a:extLst>
                    <a:ext uri="{9D8B030D-6E8A-4147-A177-3AD203B41FA5}">
                      <a16:colId xmlns:a16="http://schemas.microsoft.com/office/drawing/2014/main" val="20005"/>
                    </a:ext>
                  </a:extLst>
                </a:gridCol>
              </a:tblGrid>
              <a:tr h="432890">
                <a:tc>
                  <a:txBody>
                    <a:bodyPr/>
                    <a:lstStyle/>
                    <a:p>
                      <a:pPr algn="ctr" fontAlgn="ctr"/>
                      <a:r>
                        <a:rPr lang="ja-JP" altLang="en-US" sz="1200" u="none" strike="noStrike" dirty="0">
                          <a:effectLst/>
                          <a:ea typeface="UD デジタル 教科書体 NK-R" panose="02020400000000000000" pitchFamily="18" charset="-128"/>
                        </a:rPr>
                        <a:t>　</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父</a:t>
                      </a:r>
                    </a:p>
                  </a:txBody>
                  <a:tcPr marL="9526" marR="9526" marT="952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ea typeface="UD デジタル 教科書体 NK-R" panose="02020400000000000000" pitchFamily="18" charset="-128"/>
                        </a:rPr>
                        <a:t>母</a:t>
                      </a:r>
                      <a:endParaRPr lang="ja-JP" altLang="en-US" sz="1200" b="1" i="0" u="none" strike="noStrike" dirty="0">
                        <a:solidFill>
                          <a:schemeClr val="bg1"/>
                        </a:solidFill>
                        <a:effectLst/>
                        <a:latin typeface="UD デジタル 教科書体 NK-R" panose="02020400000000000000" pitchFamily="18" charset="-128"/>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dirty="0">
                          <a:effectLst/>
                          <a:ea typeface="UD デジタル 教科書体 NK-R" panose="02020400000000000000" pitchFamily="18" charset="-128"/>
                        </a:rPr>
                        <a:t>夫</a:t>
                      </a:r>
                      <a:endParaRPr lang="ja-JP" altLang="en-US" sz="1200" b="1" i="0" u="none" strike="noStrike" dirty="0">
                        <a:solidFill>
                          <a:schemeClr val="bg1"/>
                        </a:solidFill>
                        <a:effectLst/>
                        <a:latin typeface="UD デジタル 教科書体 NK-R" panose="02020400000000000000" pitchFamily="18" charset="-128"/>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ea typeface="UD デジタル 教科書体 NK-R" panose="02020400000000000000" pitchFamily="18" charset="-128"/>
                        </a:rPr>
                        <a:t>兄弟</a:t>
                      </a:r>
                      <a:endParaRPr lang="ja-JP" altLang="en-US" sz="1200" b="1" i="0" u="none" strike="noStrike" dirty="0">
                        <a:solidFill>
                          <a:schemeClr val="bg1"/>
                        </a:solidFill>
                        <a:effectLst/>
                        <a:latin typeface="UD デジタル 教科書体 NK-R" panose="02020400000000000000" pitchFamily="18" charset="-128"/>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ea typeface="UD デジタル 教科書体 NK-R" panose="02020400000000000000" pitchFamily="18" charset="-128"/>
                        </a:rPr>
                        <a:t>姉妹</a:t>
                      </a:r>
                      <a:endParaRPr lang="en-US" altLang="ja-JP" sz="1200" b="1" i="0" u="none" strike="noStrike" dirty="0">
                        <a:solidFill>
                          <a:schemeClr val="bg1"/>
                        </a:solidFill>
                        <a:effectLst/>
                        <a:latin typeface="UD デジタル 教科書体 NK-R" panose="02020400000000000000" pitchFamily="18" charset="-128"/>
                      </a:endParaRPr>
                    </a:p>
                  </a:txBody>
                  <a:tcPr marL="9526" marR="9526" marT="952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5280">
                <a:tc>
                  <a:txBody>
                    <a:bodyPr/>
                    <a:lstStyle/>
                    <a:p>
                      <a:pPr algn="ctr" fontAlgn="ctr"/>
                      <a:r>
                        <a:rPr lang="ja-JP" altLang="en-US" sz="1200" u="none" strike="noStrike" dirty="0" err="1">
                          <a:effectLst/>
                          <a:ea typeface="UD デジタル 教科書体 NK-R" panose="02020400000000000000" pitchFamily="18" charset="-128"/>
                        </a:rPr>
                        <a:t>身体障がい</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15.9</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18.2</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27.3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kumimoji="1" lang="en-US" altLang="ja-JP"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4</a:t>
                      </a:r>
                    </a:p>
                    <a:p>
                      <a:pPr algn="r" fontAlgn="ctr"/>
                      <a:r>
                        <a:rPr kumimoji="1" lang="ja-JP" altLang="en-US"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en-US" altLang="ja-JP"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9.1</a:t>
                      </a:r>
                      <a:r>
                        <a:rPr kumimoji="1" lang="ja-JP" altLang="en-US"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endParaRPr kumimoji="1" lang="en-US" altLang="ja-JP"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9.1</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4388">
                <a:tc>
                  <a:txBody>
                    <a:bodyPr/>
                    <a:lstStyle/>
                    <a:p>
                      <a:pPr algn="ctr" fontAlgn="ct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知的</a:t>
                      </a:r>
                      <a:r>
                        <a:rPr lang="ja-JP" altLang="en-US" sz="1200" u="none" strike="noStrike" dirty="0" err="1">
                          <a:effectLst/>
                          <a:latin typeface="UD デジタル 教科書体 NK-R" panose="02020400000000000000" pitchFamily="18" charset="-128"/>
                          <a:ea typeface="UD デジタル 教科書体 NK-R" panose="02020400000000000000" pitchFamily="18" charset="-128"/>
                        </a:rPr>
                        <a:t>障がい</a:t>
                      </a:r>
                      <a:endParaRPr lang="ja-JP" altLang="en-US" sz="1200" b="1"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26.3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35.1</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15.8</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14.9</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5280">
                <a:tc>
                  <a:txBody>
                    <a:bodyPr/>
                    <a:lstStyle/>
                    <a:p>
                      <a:pPr algn="ctr" fontAlgn="ctr"/>
                      <a:r>
                        <a:rPr lang="ja-JP" altLang="en-US" sz="1200" u="none" strike="noStrike" dirty="0" err="1">
                          <a:effectLst/>
                          <a:ea typeface="UD デジタル 教科書体 NK-R" panose="02020400000000000000" pitchFamily="18" charset="-128"/>
                        </a:rPr>
                        <a:t>精神障がい</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14.0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22.8</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32.5</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5280">
                <a:tc>
                  <a:txBody>
                    <a:bodyPr/>
                    <a:lstStyle/>
                    <a:p>
                      <a:pPr algn="ctr" fontAlgn="ctr"/>
                      <a:r>
                        <a:rPr lang="ja-JP" altLang="en-US" sz="1200" u="none" strike="noStrike" dirty="0" err="1">
                          <a:effectLst/>
                          <a:ea typeface="UD デジタル 教科書体 NK-R" panose="02020400000000000000" pitchFamily="18" charset="-128"/>
                        </a:rPr>
                        <a:t>発達障がい</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57.1</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14.3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5280">
                <a:tc>
                  <a:txBody>
                    <a:bodyPr/>
                    <a:lstStyle/>
                    <a:p>
                      <a:pPr algn="ctr" fontAlgn="ctr"/>
                      <a:r>
                        <a:rPr lang="ja-JP" altLang="en-US" sz="1200" u="none" strike="noStrike" dirty="0">
                          <a:effectLst/>
                          <a:ea typeface="UD デジタル 教科書体 NK-R" panose="02020400000000000000" pitchFamily="18" charset="-128"/>
                        </a:rPr>
                        <a:t>難病</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14.3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42.9</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14.3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5280">
                <a:tc>
                  <a:txBody>
                    <a:bodyPr/>
                    <a:lstStyle/>
                    <a:p>
                      <a:pPr algn="ctr" fontAlgn="ctr"/>
                      <a:r>
                        <a:rPr lang="ja-JP" altLang="en-US" sz="1200" u="none" strike="noStrike" dirty="0">
                          <a:effectLst/>
                          <a:ea typeface="UD デジタル 教科書体 NK-R" panose="02020400000000000000" pitchFamily="18" charset="-128"/>
                        </a:rPr>
                        <a:t>その他</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4172" name="テキスト ボックス 8"/>
          <p:cNvSpPr txBox="1">
            <a:spLocks noChangeArrowheads="1"/>
          </p:cNvSpPr>
          <p:nvPr/>
        </p:nvSpPr>
        <p:spPr bwMode="auto">
          <a:xfrm>
            <a:off x="7067551" y="399956"/>
            <a:ext cx="1967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重複回答あり。</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②：虐待者の続柄は上位</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抜粋のため、横の計は</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a:t>
            </a:r>
            <a:r>
              <a:rPr lang="en-US" altLang="ja-JP" sz="1200" dirty="0">
                <a:ea typeface="UD デジタル 教科書体 NK-R" panose="02020400000000000000" pitchFamily="18" charset="-128"/>
              </a:rPr>
              <a:t>100%</a:t>
            </a:r>
            <a:r>
              <a:rPr lang="ja-JP" altLang="en-US" sz="1200" dirty="0">
                <a:ea typeface="UD デジタル 教科書体 NK-R" panose="02020400000000000000" pitchFamily="18" charset="-128"/>
              </a:rPr>
              <a:t>にはならない。</a:t>
            </a:r>
            <a:endParaRPr lang="ja-JP" altLang="en-US" sz="1600" dirty="0">
              <a:ea typeface="UD デジタル 教科書体 NK-R" panose="02020400000000000000" pitchFamily="18" charset="-128"/>
            </a:endParaRPr>
          </a:p>
        </p:txBody>
      </p:sp>
      <p:sp>
        <p:nvSpPr>
          <p:cNvPr id="12" name="タイトル 1"/>
          <p:cNvSpPr txBox="1">
            <a:spLocks/>
          </p:cNvSpPr>
          <p:nvPr/>
        </p:nvSpPr>
        <p:spPr bwMode="auto">
          <a:xfrm>
            <a:off x="248791" y="3695154"/>
            <a:ext cx="6741420" cy="329506"/>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ea typeface="UD デジタル 教科書体 NK-R" panose="02020400000000000000" pitchFamily="18" charset="-128"/>
              </a:rPr>
              <a:t>＜クロス集計②＞　被虐待者の</a:t>
            </a:r>
            <a:r>
              <a:rPr lang="ja-JP" altLang="en-US" sz="1600" b="1" dirty="0" err="1">
                <a:ea typeface="UD デジタル 教科書体 NK-R" panose="02020400000000000000" pitchFamily="18" charset="-128"/>
              </a:rPr>
              <a:t>障がい</a:t>
            </a:r>
            <a:r>
              <a:rPr lang="ja-JP" altLang="en-US" sz="1600" b="1" dirty="0">
                <a:ea typeface="UD デジタル 教科書体 NK-R" panose="02020400000000000000" pitchFamily="18" charset="-128"/>
              </a:rPr>
              <a:t>種別</a:t>
            </a:r>
            <a:r>
              <a:rPr lang="en-US" altLang="ja-JP" sz="1600" b="1" dirty="0">
                <a:ea typeface="UD デジタル 教科書体 NK-R" panose="02020400000000000000" pitchFamily="18" charset="-128"/>
              </a:rPr>
              <a:t>×</a:t>
            </a:r>
            <a:r>
              <a:rPr lang="ja-JP" altLang="en-US" sz="1600" b="1" dirty="0">
                <a:ea typeface="UD デジタル 教科書体 NK-R" panose="02020400000000000000" pitchFamily="18" charset="-128"/>
              </a:rPr>
              <a:t>虐待者の続柄（上位のみ）</a:t>
            </a:r>
          </a:p>
        </p:txBody>
      </p:sp>
      <p:sp>
        <p:nvSpPr>
          <p:cNvPr id="10" name="角丸四角形 9"/>
          <p:cNvSpPr/>
          <p:nvPr/>
        </p:nvSpPr>
        <p:spPr>
          <a:xfrm>
            <a:off x="7105650" y="4075113"/>
            <a:ext cx="1773238" cy="22320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・被虐待者の</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種別が「知的障がい」では</a:t>
            </a:r>
            <a:r>
              <a:rPr lang="ja-JP" altLang="en-US" sz="1200" u="sng" dirty="0">
                <a:solidFill>
                  <a:schemeClr val="tx1"/>
                </a:solidFill>
                <a:ea typeface="UD デジタル 教科書体 NK-R" panose="02020400000000000000" pitchFamily="18" charset="-128"/>
              </a:rPr>
              <a:t>「父」、「母」の割合が高い。</a:t>
            </a: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・被虐待者の障がい種別が「精神障がい」では、</a:t>
            </a:r>
            <a:r>
              <a:rPr lang="ja-JP" altLang="en-US" sz="1200" u="sng" dirty="0">
                <a:solidFill>
                  <a:schemeClr val="tx1"/>
                </a:solidFill>
                <a:ea typeface="UD デジタル 教科書体 NK-R" panose="02020400000000000000" pitchFamily="18" charset="-128"/>
              </a:rPr>
              <a:t>「夫」の割合が高い。</a:t>
            </a:r>
            <a:endParaRPr lang="en-US" altLang="ja-JP" sz="1200" u="sng" dirty="0">
              <a:solidFill>
                <a:schemeClr val="tx1"/>
              </a:solidFill>
              <a:ea typeface="UD デジタル 教科書体 NK-R" panose="02020400000000000000" pitchFamily="18" charset="-128"/>
            </a:endParaRPr>
          </a:p>
        </p:txBody>
      </p:sp>
      <p:sp>
        <p:nvSpPr>
          <p:cNvPr id="21" name="角丸四角形 20"/>
          <p:cNvSpPr/>
          <p:nvPr/>
        </p:nvSpPr>
        <p:spPr>
          <a:xfrm>
            <a:off x="1472258" y="1102865"/>
            <a:ext cx="867494" cy="2502347"/>
          </a:xfrm>
          <a:prstGeom prst="roundRect">
            <a:avLst>
              <a:gd name="adj" fmla="val 12275"/>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23" name="角丸四角形 22"/>
          <p:cNvSpPr/>
          <p:nvPr/>
        </p:nvSpPr>
        <p:spPr>
          <a:xfrm>
            <a:off x="4067175" y="5240338"/>
            <a:ext cx="1009652" cy="388937"/>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24" name="角丸四角形 23"/>
          <p:cNvSpPr/>
          <p:nvPr/>
        </p:nvSpPr>
        <p:spPr>
          <a:xfrm>
            <a:off x="1911350" y="4851400"/>
            <a:ext cx="2155825" cy="388937"/>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26642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457200" y="128588"/>
            <a:ext cx="8229600" cy="909637"/>
          </a:xfrm>
        </p:spPr>
        <p:txBody>
          <a:bodyPr/>
          <a:lstStyle/>
          <a:p>
            <a:r>
              <a:rPr lang="ja-JP" altLang="en-US" sz="2400" b="1" dirty="0">
                <a:latin typeface="UD デジタル 教科書体 NK-R" panose="02020400000000000000" pitchFamily="18" charset="-128"/>
              </a:rPr>
              <a:t>令和５年度（令和５年</a:t>
            </a:r>
            <a:r>
              <a:rPr lang="en-US" altLang="ja-JP" sz="2400" b="1" dirty="0">
                <a:latin typeface="UD デジタル 教科書体 NK-R" panose="02020400000000000000" pitchFamily="18" charset="-128"/>
              </a:rPr>
              <a:t>4</a:t>
            </a:r>
            <a:r>
              <a:rPr lang="ja-JP" altLang="en-US" sz="2400" b="1" dirty="0">
                <a:latin typeface="UD デジタル 教科書体 NK-R" panose="02020400000000000000" pitchFamily="18" charset="-128"/>
              </a:rPr>
              <a:t>月～令和６年</a:t>
            </a:r>
            <a:r>
              <a:rPr lang="en-US" altLang="ja-JP" sz="2400" b="1" dirty="0">
                <a:latin typeface="UD デジタル 教科書体 NK-R" panose="02020400000000000000" pitchFamily="18" charset="-128"/>
              </a:rPr>
              <a:t>3</a:t>
            </a:r>
            <a:r>
              <a:rPr lang="ja-JP" altLang="en-US" sz="2400" b="1" dirty="0">
                <a:latin typeface="UD デジタル 教科書体 NK-R" panose="02020400000000000000" pitchFamily="18" charset="-128"/>
              </a:rPr>
              <a:t>月）</a:t>
            </a:r>
            <a:br>
              <a:rPr lang="en-US" altLang="ja-JP" sz="2400" b="1" dirty="0">
                <a:latin typeface="UD デジタル 教科書体 NK-R" panose="02020400000000000000" pitchFamily="18" charset="-128"/>
              </a:rPr>
            </a:br>
            <a:r>
              <a:rPr lang="ja-JP" altLang="en-US" sz="2800" dirty="0"/>
              <a:t>大阪府内及び全国の</a:t>
            </a:r>
            <a:r>
              <a:rPr lang="ja-JP" altLang="en-US" sz="2800" dirty="0" err="1"/>
              <a:t>障がい</a:t>
            </a:r>
            <a:r>
              <a:rPr lang="ja-JP" altLang="en-US" sz="2800" dirty="0"/>
              <a:t>者虐待の対応状況</a:t>
            </a: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822516483"/>
              </p:ext>
            </p:extLst>
          </p:nvPr>
        </p:nvGraphicFramePr>
        <p:xfrm>
          <a:off x="166688" y="1092200"/>
          <a:ext cx="7200900" cy="4819261"/>
        </p:xfrm>
        <a:graphic>
          <a:graphicData uri="http://schemas.openxmlformats.org/drawingml/2006/table">
            <a:tbl>
              <a:tblPr firstRow="1" bandRow="1">
                <a:tableStyleId>{5C22544A-7EE6-4342-B048-85BDC9FD1C3A}</a:tableStyleId>
              </a:tblPr>
              <a:tblGrid>
                <a:gridCol w="1092944">
                  <a:extLst>
                    <a:ext uri="{9D8B030D-6E8A-4147-A177-3AD203B41FA5}">
                      <a16:colId xmlns:a16="http://schemas.microsoft.com/office/drawing/2014/main" val="20000"/>
                    </a:ext>
                  </a:extLst>
                </a:gridCol>
                <a:gridCol w="1103359">
                  <a:extLst>
                    <a:ext uri="{9D8B030D-6E8A-4147-A177-3AD203B41FA5}">
                      <a16:colId xmlns:a16="http://schemas.microsoft.com/office/drawing/2014/main" val="20001"/>
                    </a:ext>
                  </a:extLst>
                </a:gridCol>
                <a:gridCol w="1080116">
                  <a:extLst>
                    <a:ext uri="{9D8B030D-6E8A-4147-A177-3AD203B41FA5}">
                      <a16:colId xmlns:a16="http://schemas.microsoft.com/office/drawing/2014/main" val="20002"/>
                    </a:ext>
                  </a:extLst>
                </a:gridCol>
                <a:gridCol w="972105">
                  <a:extLst>
                    <a:ext uri="{9D8B030D-6E8A-4147-A177-3AD203B41FA5}">
                      <a16:colId xmlns:a16="http://schemas.microsoft.com/office/drawing/2014/main" val="20003"/>
                    </a:ext>
                  </a:extLst>
                </a:gridCol>
                <a:gridCol w="1080174">
                  <a:extLst>
                    <a:ext uri="{9D8B030D-6E8A-4147-A177-3AD203B41FA5}">
                      <a16:colId xmlns:a16="http://schemas.microsoft.com/office/drawing/2014/main" val="20004"/>
                    </a:ext>
                  </a:extLst>
                </a:gridCol>
                <a:gridCol w="900097">
                  <a:extLst>
                    <a:ext uri="{9D8B030D-6E8A-4147-A177-3AD203B41FA5}">
                      <a16:colId xmlns:a16="http://schemas.microsoft.com/office/drawing/2014/main" val="20005"/>
                    </a:ext>
                  </a:extLst>
                </a:gridCol>
                <a:gridCol w="972105">
                  <a:extLst>
                    <a:ext uri="{9D8B030D-6E8A-4147-A177-3AD203B41FA5}">
                      <a16:colId xmlns:a16="http://schemas.microsoft.com/office/drawing/2014/main" val="20006"/>
                    </a:ext>
                  </a:extLst>
                </a:gridCol>
              </a:tblGrid>
              <a:tr h="1044097">
                <a:tc>
                  <a:txBody>
                    <a:bodyPr/>
                    <a:lstStyle/>
                    <a:p>
                      <a:endParaRPr kumimoji="1" lang="ja-JP" altLang="en-US" sz="1800" dirty="0">
                        <a:ea typeface="UD デジタル 教科書体 NK-R" panose="02020400000000000000" pitchFamily="18" charset="-128"/>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a:r>
                        <a:rPr kumimoji="1" lang="ja-JP" altLang="en-US" sz="1600" dirty="0">
                          <a:ea typeface="UD デジタル 教科書体 NK-R" panose="02020400000000000000" pitchFamily="18" charset="-128"/>
                        </a:rPr>
                        <a:t>養護者による</a:t>
                      </a:r>
                      <a:endParaRPr kumimoji="1" lang="en-US" altLang="ja-JP" sz="1600" dirty="0">
                        <a:ea typeface="UD デジタル 教科書体 NK-R" panose="02020400000000000000" pitchFamily="18" charset="-128"/>
                      </a:endParaRPr>
                    </a:p>
                    <a:p>
                      <a:pPr algn="ctr"/>
                      <a:r>
                        <a:rPr kumimoji="1" lang="ja-JP" altLang="en-US" sz="1600" dirty="0" err="1">
                          <a:ea typeface="UD デジタル 教科書体 NK-R" panose="02020400000000000000" pitchFamily="18" charset="-128"/>
                        </a:rPr>
                        <a:t>障がい</a:t>
                      </a:r>
                      <a:r>
                        <a:rPr kumimoji="1" lang="ja-JP" altLang="en-US" sz="1600" dirty="0">
                          <a:ea typeface="UD デジタル 教科書体 NK-R" panose="02020400000000000000" pitchFamily="18" charset="-128"/>
                        </a:rPr>
                        <a:t>者虐待</a:t>
                      </a:r>
                    </a:p>
                  </a:txBody>
                  <a:tcPr marL="91475" marR="91475" marT="45704" marB="4570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600" dirty="0">
                          <a:ea typeface="UD デジタル 教科書体 NK-R" panose="02020400000000000000" pitchFamily="18" charset="-128"/>
                        </a:rPr>
                        <a:t>障がい者福祉施設</a:t>
                      </a:r>
                      <a:endParaRPr kumimoji="1" lang="en-US" altLang="ja-JP" sz="1600" dirty="0">
                        <a:ea typeface="UD デジタル 教科書体 NK-R" panose="02020400000000000000" pitchFamily="18" charset="-128"/>
                      </a:endParaRPr>
                    </a:p>
                    <a:p>
                      <a:pPr algn="ctr"/>
                      <a:r>
                        <a:rPr kumimoji="1" lang="ja-JP" altLang="en-US" sz="1600" dirty="0">
                          <a:ea typeface="UD デジタル 教科書体 NK-R" panose="02020400000000000000" pitchFamily="18" charset="-128"/>
                        </a:rPr>
                        <a:t>従事者等による</a:t>
                      </a:r>
                      <a:endParaRPr kumimoji="1" lang="en-US" altLang="ja-JP" sz="1600" dirty="0">
                        <a:ea typeface="UD デジタル 教科書体 NK-R" panose="02020400000000000000" pitchFamily="18" charset="-128"/>
                      </a:endParaRPr>
                    </a:p>
                    <a:p>
                      <a:pPr algn="ctr"/>
                      <a:r>
                        <a:rPr kumimoji="1" lang="ja-JP" altLang="en-US" sz="1600" dirty="0">
                          <a:ea typeface="UD デジタル 教科書体 NK-R" panose="02020400000000000000" pitchFamily="18" charset="-128"/>
                        </a:rPr>
                        <a:t>障がい者虐待</a:t>
                      </a:r>
                    </a:p>
                  </a:txBody>
                  <a:tcPr marL="91475" marR="91475" marT="45704" marB="4570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ja-JP" altLang="en-US" sz="1600" dirty="0">
                          <a:ea typeface="UD デジタル 教科書体 NK-R" panose="02020400000000000000" pitchFamily="18" charset="-128"/>
                        </a:rPr>
                        <a:t>使用者による</a:t>
                      </a:r>
                      <a:endParaRPr kumimoji="1" lang="en-US" altLang="ja-JP" sz="1600" dirty="0">
                        <a:ea typeface="UD デジタル 教科書体 NK-R" panose="02020400000000000000" pitchFamily="18" charset="-128"/>
                      </a:endParaRPr>
                    </a:p>
                    <a:p>
                      <a:pPr algn="ctr"/>
                      <a:r>
                        <a:rPr kumimoji="1" lang="ja-JP" altLang="en-US" sz="1600" dirty="0" err="1">
                          <a:ea typeface="UD デジタル 教科書体 NK-R" panose="02020400000000000000" pitchFamily="18" charset="-128"/>
                        </a:rPr>
                        <a:t>障がい</a:t>
                      </a:r>
                      <a:r>
                        <a:rPr kumimoji="1" lang="ja-JP" altLang="en-US" sz="1600" dirty="0">
                          <a:ea typeface="UD デジタル 教科書体 NK-R" panose="02020400000000000000" pitchFamily="18" charset="-128"/>
                        </a:rPr>
                        <a:t>者虐待</a:t>
                      </a:r>
                      <a:endParaRPr kumimoji="1" lang="en-US" altLang="ja-JP" sz="1600" dirty="0">
                        <a:ea typeface="UD デジタル 教科書体 NK-R" panose="02020400000000000000" pitchFamily="18" charset="-128"/>
                      </a:endParaRPr>
                    </a:p>
                    <a:p>
                      <a:pPr algn="ctr"/>
                      <a:r>
                        <a:rPr kumimoji="1" lang="ja-JP" altLang="en-US" sz="1400" dirty="0">
                          <a:ea typeface="UD デジタル 教科書体 NK-R" panose="02020400000000000000" pitchFamily="18" charset="-128"/>
                        </a:rPr>
                        <a:t>（市町村・都道府県</a:t>
                      </a:r>
                      <a:endParaRPr kumimoji="1" lang="en-US" altLang="ja-JP" sz="1400" dirty="0">
                        <a:ea typeface="UD デジタル 教科書体 NK-R" panose="02020400000000000000" pitchFamily="18" charset="-128"/>
                      </a:endParaRPr>
                    </a:p>
                    <a:p>
                      <a:pPr algn="ctr"/>
                      <a:r>
                        <a:rPr kumimoji="1" lang="ja-JP" altLang="en-US" sz="1400" dirty="0">
                          <a:ea typeface="UD デジタル 教科書体 NK-R" panose="02020400000000000000" pitchFamily="18" charset="-128"/>
                        </a:rPr>
                        <a:t>での通報等受理数）</a:t>
                      </a:r>
                    </a:p>
                  </a:txBody>
                  <a:tcPr marL="91475" marR="91475" marT="45704" marB="45704" anchor="ctr">
                    <a:lnL w="28575"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457202">
                <a:tc>
                  <a:txBody>
                    <a:bodyPr/>
                    <a:lstStyle/>
                    <a:p>
                      <a:endParaRPr kumimoji="1" lang="ja-JP" altLang="en-US" sz="1800" dirty="0">
                        <a:solidFill>
                          <a:schemeClr val="tx1"/>
                        </a:solidFill>
                        <a:ea typeface="UD デジタル 教科書体 NK-R" panose="02020400000000000000" pitchFamily="18" charset="-128"/>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大阪府</a:t>
                      </a: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全国</a:t>
                      </a:r>
                    </a:p>
                  </a:txBody>
                  <a:tcPr marL="91475" marR="91475" marT="45704" marB="45704" anchor="ctr">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大阪府</a:t>
                      </a:r>
                      <a:endParaRPr kumimoji="1" lang="ja-JP" altLang="en-US" sz="1400" dirty="0">
                        <a:solidFill>
                          <a:schemeClr val="tx1"/>
                        </a:solidFill>
                        <a:ea typeface="UD デジタル 教科書体 NK-R" panose="02020400000000000000" pitchFamily="18" charset="-128"/>
                      </a:endParaRP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全国</a:t>
                      </a:r>
                    </a:p>
                  </a:txBody>
                  <a:tcPr marL="91475" marR="91475" marT="45704" marB="45704" anchor="ctr">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大阪府</a:t>
                      </a: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全国</a:t>
                      </a:r>
                    </a:p>
                  </a:txBody>
                  <a:tcPr marL="91475" marR="91475" marT="45704" marB="45704"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0167">
                <a:tc>
                  <a:txBody>
                    <a:bodyPr/>
                    <a:lstStyle/>
                    <a:p>
                      <a:r>
                        <a:rPr kumimoji="1" lang="ja-JP" altLang="en-US" sz="1400" dirty="0">
                          <a:solidFill>
                            <a:schemeClr val="tx1"/>
                          </a:solidFill>
                          <a:ea typeface="UD デジタル 教科書体 NK-R" panose="02020400000000000000" pitchFamily="18" charset="-128"/>
                        </a:rPr>
                        <a:t>相談・通報・届出件数</a:t>
                      </a: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1,841</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(1,558</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9,972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(8,650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452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(331</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5,618</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(4,104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51</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675</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(538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75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ea typeface="UD デジタル 教科書体 NK-R" panose="02020400000000000000" pitchFamily="18" charset="-128"/>
                        </a:rPr>
                        <a:t>虐待判断</a:t>
                      </a:r>
                      <a:endParaRPr kumimoji="1" lang="en-US" altLang="ja-JP" sz="1400" dirty="0">
                        <a:solidFill>
                          <a:schemeClr val="tx1"/>
                        </a:solidFill>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ea typeface="UD デジタル 教科書体 NK-R" panose="02020400000000000000" pitchFamily="18" charset="-128"/>
                        </a:rPr>
                        <a:t>事例件数</a:t>
                      </a: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236</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(189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2,283</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(2,123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117</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(72</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1,194</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(956</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lnSpc>
                          <a:spcPct val="100000"/>
                        </a:lnSpc>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1042301">
                <a:tc>
                  <a:txBody>
                    <a:bodyPr/>
                    <a:lstStyle/>
                    <a:p>
                      <a:pPr>
                        <a:lnSpc>
                          <a:spcPct val="150000"/>
                        </a:lnSpc>
                      </a:pPr>
                      <a:r>
                        <a:rPr kumimoji="1" lang="ja-JP" altLang="en-US" sz="1400" dirty="0">
                          <a:solidFill>
                            <a:schemeClr val="tx1"/>
                          </a:solidFill>
                          <a:ea typeface="UD デジタル 教科書体 NK-R" panose="02020400000000000000" pitchFamily="18" charset="-128"/>
                        </a:rPr>
                        <a:t>被虐待者数</a:t>
                      </a:r>
                      <a:endParaRPr kumimoji="1" lang="en-US" altLang="ja-JP" sz="1400" dirty="0">
                        <a:solidFill>
                          <a:schemeClr val="tx1"/>
                        </a:solidFill>
                        <a:ea typeface="UD デジタル 教科書体 NK-R" panose="02020400000000000000" pitchFamily="18" charset="-128"/>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236</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(189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285</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(2,130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207</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356</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(1,352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ctr">
                        <a:lnSpc>
                          <a:spcPct val="100000"/>
                        </a:lnSpc>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40000"/>
                        <a:lumOff val="60000"/>
                      </a:schemeClr>
                    </a:solidFill>
                  </a:tcPr>
                </a:tc>
                <a:extLst>
                  <a:ext uri="{0D108BD9-81ED-4DB2-BD59-A6C34878D82A}">
                    <a16:rowId xmlns:a16="http://schemas.microsoft.com/office/drawing/2014/main" val="10004"/>
                  </a:ext>
                </a:extLst>
              </a:tr>
            </a:tbl>
          </a:graphicData>
        </a:graphic>
      </p:graphicFrame>
      <p:sp>
        <p:nvSpPr>
          <p:cNvPr id="13364" name="テキスト ボックス 1"/>
          <p:cNvSpPr txBox="1">
            <a:spLocks noChangeArrowheads="1"/>
          </p:cNvSpPr>
          <p:nvPr/>
        </p:nvSpPr>
        <p:spPr bwMode="auto">
          <a:xfrm>
            <a:off x="330200" y="5899150"/>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200" b="1" dirty="0">
                <a:solidFill>
                  <a:srgbClr val="000000"/>
                </a:solidFill>
                <a:ea typeface="UD デジタル 教科書体 NK-R" panose="02020400000000000000" pitchFamily="18" charset="-128"/>
              </a:rPr>
              <a:t>●（　　　）内は</a:t>
            </a:r>
            <a:r>
              <a:rPr lang="ja-JP" altLang="en-US" sz="1200" b="1" dirty="0">
                <a:ea typeface="UD デジタル 教科書体 NK-R" panose="02020400000000000000" pitchFamily="18" charset="-128"/>
              </a:rPr>
              <a:t>、令和４年度（令和４年４月～令和５年３月）の対応状況。</a:t>
            </a:r>
            <a:endParaRPr lang="en-US" altLang="ja-JP" sz="1200" b="1" dirty="0">
              <a:ea typeface="UD デジタル 教科書体 NK-R" panose="02020400000000000000" pitchFamily="18" charset="-128"/>
            </a:endParaRPr>
          </a:p>
          <a:p>
            <a:pPr eaLnBrk="1" hangingPunct="1">
              <a:spcBef>
                <a:spcPct val="0"/>
              </a:spcBef>
              <a:buFontTx/>
              <a:buNone/>
            </a:pPr>
            <a:r>
              <a:rPr lang="ja-JP" altLang="en-US" sz="1200" b="1" dirty="0">
                <a:ea typeface="UD デジタル 教科書体 NK-R" panose="02020400000000000000" pitchFamily="18" charset="-128"/>
              </a:rPr>
              <a:t>●</a:t>
            </a:r>
            <a:r>
              <a:rPr lang="ja-JP" altLang="en-US" sz="1200" dirty="0">
                <a:ea typeface="UD デジタル 教科書体 NK-R" panose="02020400000000000000" pitchFamily="18" charset="-128"/>
              </a:rPr>
              <a:t>労働局での対応について、相談受理件数は都道府県からの労働相談票の報告と労働局部署での把握件数を含む。</a:t>
            </a:r>
            <a:endParaRPr lang="en-US" altLang="ja-JP" sz="1200" dirty="0">
              <a:ea typeface="UD デジタル 教科書体 NK-R" panose="02020400000000000000" pitchFamily="18" charset="-128"/>
            </a:endParaRPr>
          </a:p>
        </p:txBody>
      </p:sp>
      <p:sp>
        <p:nvSpPr>
          <p:cNvPr id="13365" name="スライド番号プレースホルダー 4"/>
          <p:cNvSpPr>
            <a:spLocks noGrp="1"/>
          </p:cNvSpPr>
          <p:nvPr>
            <p:ph type="sldNum" sz="quarter" idx="12"/>
          </p:nvPr>
        </p:nvSpPr>
        <p:spPr bwMode="auto">
          <a:xfrm>
            <a:off x="7010400" y="648366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latin typeface="UD デジタル 教科書体 NK-R" panose="02020400000000000000" pitchFamily="18" charset="-128"/>
                <a:ea typeface="UD デジタル 教科書体 NK-R" panose="02020400000000000000" pitchFamily="18" charset="-128"/>
              </a:rPr>
              <a:t>1</a:t>
            </a:r>
            <a:endParaRPr lang="ja-JP" altLang="en-US">
              <a:latin typeface="UD デジタル 教科書体 NK-R" panose="02020400000000000000" pitchFamily="18" charset="-128"/>
              <a:ea typeface="UD デジタル 教科書体 NK-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9066653"/>
              </p:ext>
            </p:extLst>
          </p:nvPr>
        </p:nvGraphicFramePr>
        <p:xfrm>
          <a:off x="7389813" y="1110008"/>
          <a:ext cx="1671637" cy="4749454"/>
        </p:xfrm>
        <a:graphic>
          <a:graphicData uri="http://schemas.openxmlformats.org/drawingml/2006/table">
            <a:tbl>
              <a:tblPr firstRow="1" bandRow="1">
                <a:tableStyleId>{7DF18680-E054-41AD-8BC1-D1AEF772440D}</a:tableStyleId>
              </a:tblPr>
              <a:tblGrid>
                <a:gridCol w="752313">
                  <a:extLst>
                    <a:ext uri="{9D8B030D-6E8A-4147-A177-3AD203B41FA5}">
                      <a16:colId xmlns:a16="http://schemas.microsoft.com/office/drawing/2014/main" val="20000"/>
                    </a:ext>
                  </a:extLst>
                </a:gridCol>
                <a:gridCol w="919324">
                  <a:extLst>
                    <a:ext uri="{9D8B030D-6E8A-4147-A177-3AD203B41FA5}">
                      <a16:colId xmlns:a16="http://schemas.microsoft.com/office/drawing/2014/main" val="20001"/>
                    </a:ext>
                  </a:extLst>
                </a:gridCol>
              </a:tblGrid>
              <a:tr h="1049877">
                <a:tc gridSpan="2">
                  <a:txBody>
                    <a:bodyPr/>
                    <a:lstStyle/>
                    <a:p>
                      <a:pPr algn="ctr"/>
                      <a:r>
                        <a:rPr kumimoji="1" lang="en-US" altLang="ja-JP" sz="1400" dirty="0">
                          <a:ea typeface="UD デジタル 教科書体 NK-R" panose="02020400000000000000" pitchFamily="18" charset="-128"/>
                        </a:rPr>
                        <a:t>(</a:t>
                      </a:r>
                      <a:r>
                        <a:rPr kumimoji="1" lang="ja-JP" altLang="en-US" sz="1400" dirty="0">
                          <a:ea typeface="UD デジタル 教科書体 NK-R" panose="02020400000000000000" pitchFamily="18" charset="-128"/>
                        </a:rPr>
                        <a:t>参考</a:t>
                      </a:r>
                      <a:r>
                        <a:rPr kumimoji="1" lang="en-US" altLang="ja-JP" sz="1400" dirty="0">
                          <a:ea typeface="UD デジタル 教科書体 NK-R" panose="02020400000000000000" pitchFamily="18" charset="-128"/>
                        </a:rPr>
                        <a:t>)</a:t>
                      </a:r>
                      <a:r>
                        <a:rPr kumimoji="1" lang="ja-JP" altLang="en-US" sz="1400" dirty="0">
                          <a:ea typeface="UD デジタル 教科書体 NK-R" panose="02020400000000000000" pitchFamily="18" charset="-128"/>
                        </a:rPr>
                        <a:t>　</a:t>
                      </a:r>
                      <a:endParaRPr kumimoji="1" lang="en-US" altLang="ja-JP" sz="1400" dirty="0">
                        <a:ea typeface="UD デジタル 教科書体 NK-R" panose="02020400000000000000" pitchFamily="18" charset="-128"/>
                      </a:endParaRPr>
                    </a:p>
                    <a:p>
                      <a:pPr algn="ctr"/>
                      <a:r>
                        <a:rPr kumimoji="1" lang="ja-JP" altLang="en-US" sz="1600" dirty="0">
                          <a:ea typeface="UD デジタル 教科書体 NK-R" panose="02020400000000000000" pitchFamily="18" charset="-128"/>
                        </a:rPr>
                        <a:t>労働局の対応</a:t>
                      </a:r>
                      <a:endParaRPr kumimoji="1" lang="en-US" altLang="ja-JP" sz="1600" dirty="0">
                        <a:ea typeface="UD デジタル 教科書体 NK-R" panose="02020400000000000000" pitchFamily="18" charset="-128"/>
                      </a:endParaRPr>
                    </a:p>
                    <a:p>
                      <a:pPr algn="ctr"/>
                      <a:r>
                        <a:rPr kumimoji="1" lang="ja-JP" altLang="en-US" sz="1400" dirty="0">
                          <a:ea typeface="UD デジタル 教科書体 NK-R" panose="02020400000000000000" pitchFamily="18" charset="-128"/>
                        </a:rPr>
                        <a:t>　使用者による</a:t>
                      </a:r>
                      <a:endParaRPr kumimoji="1" lang="en-US" altLang="ja-JP" sz="1400" dirty="0">
                        <a:ea typeface="UD デジタル 教科書体 NK-R" panose="02020400000000000000" pitchFamily="18" charset="-128"/>
                      </a:endParaRPr>
                    </a:p>
                    <a:p>
                      <a:pPr algn="ctr"/>
                      <a:r>
                        <a:rPr kumimoji="1" lang="ja-JP" altLang="en-US" sz="1400" dirty="0">
                          <a:ea typeface="UD デジタル 教科書体 NK-R" panose="02020400000000000000" pitchFamily="18" charset="-128"/>
                        </a:rPr>
                        <a:t>　障がい者虐待</a:t>
                      </a:r>
                      <a:endParaRPr kumimoji="1" lang="en-US" altLang="ja-JP" sz="1400" dirty="0">
                        <a:ea typeface="UD デジタル 教科書体 NK-R" panose="02020400000000000000" pitchFamily="18" charset="-128"/>
                      </a:endParaRPr>
                    </a:p>
                  </a:txBody>
                  <a:tcPr marL="91468" marR="91468" marT="45733" marB="45733">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440624">
                <a:tc>
                  <a:txBody>
                    <a:bodyPr/>
                    <a:lstStyle/>
                    <a:p>
                      <a:pPr algn="ctr"/>
                      <a:r>
                        <a:rPr kumimoji="1" lang="ja-JP" altLang="en-US" sz="1400" dirty="0">
                          <a:ea typeface="UD デジタル 教科書体 NK-R" panose="02020400000000000000" pitchFamily="18" charset="-128"/>
                        </a:rPr>
                        <a:t>大阪府</a:t>
                      </a:r>
                    </a:p>
                  </a:txBody>
                  <a:tcPr marL="91468" marR="91468" marT="45733" marB="45733"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ea typeface="UD デジタル 教科書体 NK-R" panose="02020400000000000000" pitchFamily="18" charset="-128"/>
                        </a:rPr>
                        <a:t>全国</a:t>
                      </a:r>
                    </a:p>
                  </a:txBody>
                  <a:tcPr marL="91468" marR="91468" marT="45733" marB="45733"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3175">
                <a:tc>
                  <a:txBody>
                    <a:bodyPr/>
                    <a:lstStyle/>
                    <a:p>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146</a:t>
                      </a: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112</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事業所）</a:t>
                      </a:r>
                    </a:p>
                  </a:txBody>
                  <a:tcPr marL="91468" marR="91468" marT="45733" marB="45733">
                    <a:lnT w="12700" cap="flat" cmpd="sng" algn="ctr">
                      <a:solidFill>
                        <a:schemeClr val="tx1"/>
                      </a:solidFill>
                      <a:prstDash val="solid"/>
                      <a:round/>
                      <a:headEnd type="none" w="med" len="med"/>
                      <a:tailEnd type="none" w="med" len="med"/>
                    </a:lnT>
                  </a:tcPr>
                </a:tc>
                <a:tc>
                  <a:txBody>
                    <a:bodyPr/>
                    <a:lstStyle/>
                    <a:p>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1,512</a:t>
                      </a: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1,230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事業所）</a:t>
                      </a:r>
                    </a:p>
                  </a:txBody>
                  <a:tcPr marL="91468" marR="91468" marT="45733" marB="45733">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61959">
                <a:tc>
                  <a:txBody>
                    <a:bodyPr/>
                    <a:lstStyle/>
                    <a:p>
                      <a:pP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37</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29</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件）</a:t>
                      </a:r>
                    </a:p>
                  </a:txBody>
                  <a:tcPr marL="91468" marR="91468" marT="45733" marB="45733"/>
                </a:tc>
                <a:tc>
                  <a:txBody>
                    <a:bodyPr/>
                    <a:lstStyle/>
                    <a:p>
                      <a:pP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447</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430</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件）</a:t>
                      </a:r>
                    </a:p>
                  </a:txBody>
                  <a:tcPr marL="91468" marR="91468" marT="45733" marB="45733"/>
                </a:tc>
                <a:extLst>
                  <a:ext uri="{0D108BD9-81ED-4DB2-BD59-A6C34878D82A}">
                    <a16:rowId xmlns:a16="http://schemas.microsoft.com/office/drawing/2014/main" val="10003"/>
                  </a:ext>
                </a:extLst>
              </a:tr>
              <a:tr h="1013819">
                <a:tc>
                  <a:txBody>
                    <a:bodyPr/>
                    <a:lstStyle/>
                    <a:p>
                      <a:pPr>
                        <a:lnSpc>
                          <a:spcPct val="100000"/>
                        </a:lnSpc>
                      </a:pP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37</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(34</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68" marR="91468" marT="45733" marB="45733"/>
                </a:tc>
                <a:tc>
                  <a:txBody>
                    <a:bodyPr/>
                    <a:lstStyle/>
                    <a:p>
                      <a:pPr>
                        <a:lnSpc>
                          <a:spcPct val="100000"/>
                        </a:lnSpc>
                      </a:pP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761</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(656</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68" marR="91468" marT="45733" marB="4573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5769716"/>
      </p:ext>
    </p:extLst>
  </p:cSld>
  <p:clrMapOvr>
    <a:masterClrMapping/>
  </p:clrMapOvr>
  <mc:AlternateContent xmlns:mc="http://schemas.openxmlformats.org/markup-compatibility/2006" xmlns:p14="http://schemas.microsoft.com/office/powerpoint/2010/main">
    <mc:Choice Requires="p14">
      <p:transition spd="slow" p14:dur="2000" advTm="94343"/>
    </mc:Choice>
    <mc:Fallback xmlns="">
      <p:transition spd="slow" advTm="9434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bwMode="auto">
          <a:xfrm>
            <a:off x="192088" y="3963489"/>
            <a:ext cx="6727824" cy="329111"/>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latin typeface="UD デジタル 教科書体 NK-R" panose="02020400000000000000" pitchFamily="18" charset="-128"/>
                <a:ea typeface="UD デジタル 教科書体 NK-R" panose="02020400000000000000" pitchFamily="18" charset="-128"/>
              </a:rPr>
              <a:t>＜クロス集計④＞　虐待者の続柄（上位のみ）</a:t>
            </a:r>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虐待類型</a:t>
            </a:r>
          </a:p>
        </p:txBody>
      </p:sp>
      <p:sp>
        <p:nvSpPr>
          <p:cNvPr id="2" name="タイトル 1"/>
          <p:cNvSpPr>
            <a:spLocks noGrp="1"/>
          </p:cNvSpPr>
          <p:nvPr>
            <p:ph type="title"/>
          </p:nvPr>
        </p:nvSpPr>
        <p:spPr>
          <a:xfrm>
            <a:off x="174625" y="384175"/>
            <a:ext cx="6723063" cy="311151"/>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latin typeface="UD デジタル 教科書体 NK-R" panose="02020400000000000000" pitchFamily="18" charset="-128"/>
                <a:ea typeface="UD デジタル 教科書体 NK-R" panose="02020400000000000000" pitchFamily="18" charset="-128"/>
              </a:rPr>
              <a:t>＜クロス集計③＞　被虐待者の</a:t>
            </a:r>
            <a:r>
              <a:rPr lang="ja-JP" altLang="en-US" sz="1600" b="1" dirty="0" err="1">
                <a:latin typeface="UD デジタル 教科書体 NK-R" panose="02020400000000000000" pitchFamily="18" charset="-128"/>
                <a:ea typeface="UD デジタル 教科書体 NK-R" panose="02020400000000000000" pitchFamily="18" charset="-128"/>
              </a:rPr>
              <a:t>障がい</a:t>
            </a:r>
            <a:r>
              <a:rPr lang="ja-JP" altLang="en-US" sz="1600" b="1" dirty="0">
                <a:latin typeface="UD デジタル 教科書体 NK-R" panose="02020400000000000000" pitchFamily="18" charset="-128"/>
                <a:ea typeface="UD デジタル 教科書体 NK-R" panose="02020400000000000000" pitchFamily="18" charset="-128"/>
              </a:rPr>
              <a:t>種別</a:t>
            </a:r>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通報者（一部抜粋）</a:t>
            </a:r>
          </a:p>
        </p:txBody>
      </p:sp>
      <p:sp>
        <p:nvSpPr>
          <p:cNvPr id="46084" name="テキスト ボックス 5"/>
          <p:cNvSpPr txBox="1">
            <a:spLocks noChangeArrowheads="1"/>
          </p:cNvSpPr>
          <p:nvPr/>
        </p:nvSpPr>
        <p:spPr bwMode="auto">
          <a:xfrm>
            <a:off x="0" y="-11113"/>
            <a:ext cx="349250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UD デジタル 教科書体 NK-R" panose="02020400000000000000" pitchFamily="18" charset="-128"/>
                <a:ea typeface="UD デジタル 教科書体 NK-R" panose="02020400000000000000" pitchFamily="18" charset="-128"/>
              </a:rPr>
              <a:t>＜養護者による虐待＞</a:t>
            </a:r>
          </a:p>
        </p:txBody>
      </p:sp>
      <p:sp>
        <p:nvSpPr>
          <p:cNvPr id="46085" name="スライド番号プレースホルダー 2"/>
          <p:cNvSpPr>
            <a:spLocks noGrp="1"/>
          </p:cNvSpPr>
          <p:nvPr>
            <p:ph type="sldNum" sz="quarter" idx="12"/>
          </p:nvPr>
        </p:nvSpPr>
        <p:spPr bwMode="auto">
          <a:xfrm>
            <a:off x="7017295" y="647509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694F95E-06AC-4D9F-AB05-9EDDE95A5E96}"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19</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6992575" y="1496901"/>
            <a:ext cx="1970881" cy="2232248"/>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・被虐待者の障がい種別が「知的障がい」では、</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「相談支援専門員」及び「施設・事業所の職員」からの通報の割合が高い。</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dirty="0">
              <a:solidFill>
                <a:schemeClr val="tx1"/>
              </a:solidFill>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・被虐待者の障がい種別が「精神障がい」では</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「警察」からの通報割合が高い。</a:t>
            </a:r>
            <a:endParaRPr lang="en-US" altLang="ja-JP" sz="1200" u="sng"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479902471"/>
              </p:ext>
            </p:extLst>
          </p:nvPr>
        </p:nvGraphicFramePr>
        <p:xfrm>
          <a:off x="174625" y="722314"/>
          <a:ext cx="6723063" cy="3047998"/>
        </p:xfrm>
        <a:graphic>
          <a:graphicData uri="http://schemas.openxmlformats.org/drawingml/2006/table">
            <a:tbl>
              <a:tblPr firstRow="1" firstCol="1" bandRow="1">
                <a:tableStyleId>{5C22544A-7EE6-4342-B048-85BDC9FD1C3A}</a:tableStyleId>
              </a:tblPr>
              <a:tblGrid>
                <a:gridCol w="1042836">
                  <a:extLst>
                    <a:ext uri="{9D8B030D-6E8A-4147-A177-3AD203B41FA5}">
                      <a16:colId xmlns:a16="http://schemas.microsoft.com/office/drawing/2014/main" val="20000"/>
                    </a:ext>
                  </a:extLst>
                </a:gridCol>
                <a:gridCol w="811461">
                  <a:extLst>
                    <a:ext uri="{9D8B030D-6E8A-4147-A177-3AD203B41FA5}">
                      <a16:colId xmlns:a16="http://schemas.microsoft.com/office/drawing/2014/main" val="20001"/>
                    </a:ext>
                  </a:extLst>
                </a:gridCol>
                <a:gridCol w="811461">
                  <a:extLst>
                    <a:ext uri="{9D8B030D-6E8A-4147-A177-3AD203B41FA5}">
                      <a16:colId xmlns:a16="http://schemas.microsoft.com/office/drawing/2014/main" val="20002"/>
                    </a:ext>
                  </a:extLst>
                </a:gridCol>
                <a:gridCol w="811461">
                  <a:extLst>
                    <a:ext uri="{9D8B030D-6E8A-4147-A177-3AD203B41FA5}">
                      <a16:colId xmlns:a16="http://schemas.microsoft.com/office/drawing/2014/main" val="20003"/>
                    </a:ext>
                  </a:extLst>
                </a:gridCol>
                <a:gridCol w="811461">
                  <a:extLst>
                    <a:ext uri="{9D8B030D-6E8A-4147-A177-3AD203B41FA5}">
                      <a16:colId xmlns:a16="http://schemas.microsoft.com/office/drawing/2014/main" val="20004"/>
                    </a:ext>
                  </a:extLst>
                </a:gridCol>
                <a:gridCol w="811461">
                  <a:extLst>
                    <a:ext uri="{9D8B030D-6E8A-4147-A177-3AD203B41FA5}">
                      <a16:colId xmlns:a16="http://schemas.microsoft.com/office/drawing/2014/main" val="20005"/>
                    </a:ext>
                  </a:extLst>
                </a:gridCol>
                <a:gridCol w="811461">
                  <a:extLst>
                    <a:ext uri="{9D8B030D-6E8A-4147-A177-3AD203B41FA5}">
                      <a16:colId xmlns:a16="http://schemas.microsoft.com/office/drawing/2014/main" val="20006"/>
                    </a:ext>
                  </a:extLst>
                </a:gridCol>
                <a:gridCol w="811461">
                  <a:extLst>
                    <a:ext uri="{9D8B030D-6E8A-4147-A177-3AD203B41FA5}">
                      <a16:colId xmlns:a16="http://schemas.microsoft.com/office/drawing/2014/main" val="20007"/>
                    </a:ext>
                  </a:extLst>
                </a:gridCol>
              </a:tblGrid>
              <a:tr h="623098">
                <a:tc>
                  <a:txBody>
                    <a:bodyPr/>
                    <a:lstStyle/>
                    <a:p>
                      <a:pPr algn="ctr">
                        <a:spcAft>
                          <a:spcPts val="0"/>
                        </a:spcAft>
                      </a:pPr>
                      <a:r>
                        <a:rPr lang="ja-JP" sz="1200" kern="0" baseline="0" dirty="0">
                          <a:effectLst/>
                          <a:ea typeface="ＭＳ Ｐゴシック" panose="020B0600070205080204" pitchFamily="50" charset="-128"/>
                        </a:rPr>
                        <a:t>　</a:t>
                      </a:r>
                      <a:endParaRPr lang="ja-JP" sz="1000" b="1" kern="100" baseline="0" dirty="0">
                        <a:effectLst/>
                        <a:latin typeface="ＭＳ Ｐゴシック" panose="020B0600070205080204" pitchFamily="50" charset="-128"/>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本人</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zh-TW" altLang="en-US" sz="1200" u="none" strike="noStrike" baseline="0" dirty="0">
                          <a:effectLst/>
                          <a:latin typeface="UD デジタル 教科書体 NK-R" panose="02020400000000000000" pitchFamily="18" charset="-128"/>
                          <a:ea typeface="UD デジタル 教科書体 NK-R" panose="02020400000000000000" pitchFamily="18" charset="-128"/>
                        </a:rPr>
                        <a:t>医療機関関係者</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zh-TW" altLang="en-US" sz="1200" u="none" strike="noStrike" baseline="0" dirty="0">
                          <a:effectLst/>
                          <a:latin typeface="UD デジタル 教科書体 NK-R" panose="02020400000000000000" pitchFamily="18" charset="-128"/>
                          <a:ea typeface="UD デジタル 教科書体 NK-R" panose="02020400000000000000" pitchFamily="18" charset="-128"/>
                        </a:rPr>
                        <a:t>相談支援専門員</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施設・事業所の職員</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警察</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l" fontAlgn="ctr"/>
                      <a:r>
                        <a:rPr lang="zh-TW" altLang="en-US" sz="1200" u="none" strike="noStrike" baseline="0" dirty="0">
                          <a:effectLst/>
                          <a:latin typeface="UD デジタル 教科書体 NK-R" panose="02020400000000000000" pitchFamily="18" charset="-128"/>
                          <a:ea typeface="UD デジタル 教科書体 NK-R" panose="02020400000000000000" pitchFamily="18" charset="-128"/>
                        </a:rPr>
                        <a:t>当該市区町村行政職員</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計</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04150">
                <a:tc>
                  <a:txBody>
                    <a:bodyPr/>
                    <a:lstStyle/>
                    <a:p>
                      <a:pPr algn="ctr">
                        <a:spcAft>
                          <a:spcPts val="0"/>
                        </a:spcAft>
                      </a:pPr>
                      <a:r>
                        <a:rPr lang="ja-JP" sz="1200" kern="0" baseline="0" dirty="0" err="1">
                          <a:effectLst/>
                          <a:latin typeface="UD デジタル 教科書体 NK-R" panose="02020400000000000000" pitchFamily="18" charset="-128"/>
                          <a:ea typeface="UD デジタル 教科書体 NK-R" panose="02020400000000000000" pitchFamily="18" charset="-128"/>
                        </a:rPr>
                        <a:t>身体障がい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19.0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42</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4150">
                <a:tc>
                  <a:txBody>
                    <a:bodyPr/>
                    <a:lstStyle/>
                    <a:p>
                      <a:pPr algn="ctr">
                        <a:spcAft>
                          <a:spcPts val="0"/>
                        </a:spcAft>
                      </a:pPr>
                      <a:r>
                        <a:rPr lang="ja-JP" sz="1200" kern="0" baseline="0" dirty="0">
                          <a:effectLst/>
                          <a:latin typeface="UD デジタル 教科書体 NK-R" panose="02020400000000000000" pitchFamily="18" charset="-128"/>
                          <a:ea typeface="UD デジタル 教科書体 NK-R" panose="02020400000000000000" pitchFamily="18" charset="-128"/>
                        </a:rPr>
                        <a:t>知的</a:t>
                      </a:r>
                      <a:r>
                        <a:rPr lang="ja-JP" sz="1200" kern="0" baseline="0" dirty="0" err="1">
                          <a:effectLst/>
                          <a:latin typeface="UD デジタル 教科書体 NK-R" panose="02020400000000000000" pitchFamily="18" charset="-128"/>
                          <a:ea typeface="UD デジタル 教科書体 NK-R" panose="02020400000000000000" pitchFamily="18" charset="-128"/>
                        </a:rPr>
                        <a:t>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29</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109</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4150">
                <a:tc>
                  <a:txBody>
                    <a:bodyPr/>
                    <a:lstStyle/>
                    <a:p>
                      <a:pPr algn="ctr">
                        <a:spcAft>
                          <a:spcPts val="0"/>
                        </a:spcAft>
                      </a:pPr>
                      <a:r>
                        <a:rPr lang="ja-JP" sz="1200" kern="0" baseline="0" dirty="0" err="1">
                          <a:effectLst/>
                          <a:latin typeface="UD デジタル 教科書体 NK-R" panose="02020400000000000000" pitchFamily="18" charset="-128"/>
                          <a:ea typeface="UD デジタル 教科書体 NK-R" panose="02020400000000000000" pitchFamily="18" charset="-128"/>
                        </a:rPr>
                        <a:t>精神障がい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5.4</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39.6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111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4150">
                <a:tc>
                  <a:txBody>
                    <a:bodyPr/>
                    <a:lstStyle/>
                    <a:p>
                      <a:pPr algn="ctr">
                        <a:spcAft>
                          <a:spcPts val="0"/>
                        </a:spcAft>
                      </a:pPr>
                      <a:r>
                        <a:rPr lang="ja-JP" sz="1200" kern="0" baseline="0" dirty="0" err="1">
                          <a:effectLst/>
                          <a:latin typeface="UD デジタル 教科書体 NK-R" panose="02020400000000000000" pitchFamily="18" charset="-128"/>
                          <a:ea typeface="UD デジタル 教科書体 NK-R" panose="02020400000000000000" pitchFamily="18" charset="-128"/>
                        </a:rPr>
                        <a:t>発達障がい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36.4</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4150">
                <a:tc>
                  <a:txBody>
                    <a:bodyPr/>
                    <a:lstStyle/>
                    <a:p>
                      <a:pPr algn="ctr">
                        <a:spcAft>
                          <a:spcPts val="0"/>
                        </a:spcAft>
                      </a:pPr>
                      <a:r>
                        <a:rPr lang="ja-JP" sz="1200" kern="0" baseline="0" dirty="0">
                          <a:effectLst/>
                          <a:latin typeface="UD デジタル 教科書体 NK-R" panose="02020400000000000000" pitchFamily="18" charset="-128"/>
                          <a:ea typeface="UD デジタル 教科書体 NK-R" panose="02020400000000000000" pitchFamily="18" charset="-128"/>
                        </a:rPr>
                        <a:t>難病</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4150">
                <a:tc>
                  <a:txBody>
                    <a:bodyPr/>
                    <a:lstStyle/>
                    <a:p>
                      <a:pPr algn="ctr">
                        <a:spcAft>
                          <a:spcPts val="0"/>
                        </a:spcAft>
                      </a:pPr>
                      <a:r>
                        <a:rPr lang="ja-JP" sz="1200" kern="0" baseline="0" dirty="0">
                          <a:effectLst/>
                          <a:latin typeface="UD デジタル 教科書体 NK-R" panose="02020400000000000000" pitchFamily="18" charset="-128"/>
                          <a:ea typeface="UD デジタル 教科書体 NK-R" panose="02020400000000000000" pitchFamily="18" charset="-128"/>
                        </a:rPr>
                        <a:t>その他</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66.7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01134929"/>
              </p:ext>
            </p:extLst>
          </p:nvPr>
        </p:nvGraphicFramePr>
        <p:xfrm>
          <a:off x="192088" y="4319588"/>
          <a:ext cx="6727824" cy="2430463"/>
        </p:xfrm>
        <a:graphic>
          <a:graphicData uri="http://schemas.openxmlformats.org/drawingml/2006/table">
            <a:tbl>
              <a:tblPr firstRow="1" firstCol="1" bandRow="1">
                <a:tableStyleId>{5C22544A-7EE6-4342-B048-85BDC9FD1C3A}</a:tableStyleId>
              </a:tblPr>
              <a:tblGrid>
                <a:gridCol w="1051883">
                  <a:extLst>
                    <a:ext uri="{9D8B030D-6E8A-4147-A177-3AD203B41FA5}">
                      <a16:colId xmlns:a16="http://schemas.microsoft.com/office/drawing/2014/main" val="20000"/>
                    </a:ext>
                  </a:extLst>
                </a:gridCol>
                <a:gridCol w="1050967">
                  <a:extLst>
                    <a:ext uri="{9D8B030D-6E8A-4147-A177-3AD203B41FA5}">
                      <a16:colId xmlns:a16="http://schemas.microsoft.com/office/drawing/2014/main" val="20001"/>
                    </a:ext>
                  </a:extLst>
                </a:gridCol>
                <a:gridCol w="910837">
                  <a:extLst>
                    <a:ext uri="{9D8B030D-6E8A-4147-A177-3AD203B41FA5}">
                      <a16:colId xmlns:a16="http://schemas.microsoft.com/office/drawing/2014/main" val="20002"/>
                    </a:ext>
                  </a:extLst>
                </a:gridCol>
                <a:gridCol w="910837">
                  <a:extLst>
                    <a:ext uri="{9D8B030D-6E8A-4147-A177-3AD203B41FA5}">
                      <a16:colId xmlns:a16="http://schemas.microsoft.com/office/drawing/2014/main" val="20003"/>
                    </a:ext>
                  </a:extLst>
                </a:gridCol>
                <a:gridCol w="980902">
                  <a:extLst>
                    <a:ext uri="{9D8B030D-6E8A-4147-A177-3AD203B41FA5}">
                      <a16:colId xmlns:a16="http://schemas.microsoft.com/office/drawing/2014/main" val="20004"/>
                    </a:ext>
                  </a:extLst>
                </a:gridCol>
                <a:gridCol w="911199">
                  <a:extLst>
                    <a:ext uri="{9D8B030D-6E8A-4147-A177-3AD203B41FA5}">
                      <a16:colId xmlns:a16="http://schemas.microsoft.com/office/drawing/2014/main" val="20005"/>
                    </a:ext>
                  </a:extLst>
                </a:gridCol>
                <a:gridCol w="911199">
                  <a:extLst>
                    <a:ext uri="{9D8B030D-6E8A-4147-A177-3AD203B41FA5}">
                      <a16:colId xmlns:a16="http://schemas.microsoft.com/office/drawing/2014/main" val="20006"/>
                    </a:ext>
                  </a:extLst>
                </a:gridCol>
              </a:tblGrid>
              <a:tr h="517958">
                <a:tc>
                  <a:txBody>
                    <a:bodyPr/>
                    <a:lstStyle/>
                    <a:p>
                      <a:pPr algn="ctr" fontAlgn="ctr"/>
                      <a:r>
                        <a:rPr lang="ja-JP" altLang="en-US" sz="1200" u="none" strike="noStrike" baseline="0" dirty="0">
                          <a:effectLst/>
                          <a:ea typeface="ＭＳ Ｐゴシック" panose="020B0600070205080204" pitchFamily="50" charset="-128"/>
                        </a:rPr>
                        <a:t>　</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身体的虐待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性的虐待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心理的虐待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放棄、放置</a:t>
                      </a:r>
                      <a:endParaRPr lang="en-US" altLang="ja-JP" sz="1200" u="none" strike="noStrike" baseline="0" dirty="0">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kern="0" dirty="0">
                          <a:effectLst/>
                          <a:latin typeface="UD デジタル 教科書体 NK-R" panose="02020400000000000000" pitchFamily="18" charset="-128"/>
                          <a:ea typeface="UD デジタル 教科書体 NK-R" panose="02020400000000000000" pitchFamily="18" charset="-128"/>
                          <a:cs typeface="Times New Roman"/>
                        </a:rPr>
                        <a:t>（ネグレクト）</a:t>
                      </a:r>
                      <a:endParaRPr lang="ja-JP" altLang="ja-JP" sz="6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経済的虐待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計</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82501">
                <a:tc>
                  <a:txBody>
                    <a:bodyPr/>
                    <a:lstStyle/>
                    <a:p>
                      <a:pPr algn="ctr" fontAlgn="ctr"/>
                      <a:r>
                        <a:rPr lang="ja-JP" altLang="en-US" sz="1400" u="none" strike="noStrike" baseline="0" dirty="0">
                          <a:effectLst/>
                          <a:latin typeface="UD デジタル 教科書体 NK-R" panose="02020400000000000000" pitchFamily="18" charset="-128"/>
                          <a:ea typeface="UD デジタル 教科書体 NK-R" panose="02020400000000000000" pitchFamily="18" charset="-128"/>
                        </a:rPr>
                        <a:t>父</a:t>
                      </a:r>
                      <a:endParaRPr lang="en-US" altLang="ja-JP"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48.5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31.8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66</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2501">
                <a:tc>
                  <a:txBody>
                    <a:bodyPr/>
                    <a:lstStyle/>
                    <a:p>
                      <a:pPr algn="ctr" fontAlgn="ctr"/>
                      <a:r>
                        <a:rPr lang="ja-JP" altLang="en-US" sz="1400" u="none" strike="noStrike" baseline="0" dirty="0">
                          <a:effectLst/>
                          <a:latin typeface="UD デジタル 教科書体 NK-R" panose="02020400000000000000" pitchFamily="18" charset="-128"/>
                          <a:ea typeface="UD デジタル 教科書体 NK-R" panose="02020400000000000000" pitchFamily="18" charset="-128"/>
                        </a:rPr>
                        <a:t>母</a:t>
                      </a:r>
                      <a:endParaRPr lang="ja-JP" altLang="en-US"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39.5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29</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86</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2501">
                <a:tc>
                  <a:txBody>
                    <a:bodyPr/>
                    <a:lstStyle/>
                    <a:p>
                      <a:pPr algn="ctr" fontAlgn="ctr"/>
                      <a:r>
                        <a:rPr lang="ja-JP" altLang="en-US" sz="1400" u="none" strike="noStrike" baseline="0" dirty="0">
                          <a:effectLst/>
                          <a:latin typeface="UD デジタル 教科書体 NK-R" panose="02020400000000000000" pitchFamily="18" charset="-128"/>
                          <a:ea typeface="UD デジタル 教科書体 NK-R" panose="02020400000000000000" pitchFamily="18" charset="-128"/>
                        </a:rPr>
                        <a:t>夫</a:t>
                      </a:r>
                      <a:endParaRPr lang="ja-JP" altLang="en-US"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52.1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2501">
                <a:tc>
                  <a:txBody>
                    <a:bodyPr/>
                    <a:lstStyle/>
                    <a:p>
                      <a:pPr algn="ctr" fontAlgn="ctr"/>
                      <a:r>
                        <a:rPr lang="ja-JP" altLang="en-US"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兄弟</a:t>
                      </a: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37.1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2501">
                <a:tc>
                  <a:txBody>
                    <a:bodyPr/>
                    <a:lstStyle/>
                    <a:p>
                      <a:pPr algn="ctr" fontAlgn="ctr"/>
                      <a:r>
                        <a:rPr lang="ja-JP" altLang="en-US" sz="1400" b="1" i="0" u="none" strike="noStrike" baseline="0" dirty="0">
                          <a:solidFill>
                            <a:schemeClr val="lt1"/>
                          </a:solidFill>
                          <a:effectLst/>
                          <a:latin typeface="UD デジタル 教科書体 NK-R" panose="02020400000000000000" pitchFamily="18" charset="-128"/>
                          <a:ea typeface="UD デジタル 教科書体 NK-R" panose="02020400000000000000" pitchFamily="18" charset="-128"/>
                        </a:rPr>
                        <a:t>姉妹</a:t>
                      </a:r>
                      <a:endParaRPr lang="en-US" altLang="ja-JP" sz="1400" b="1" i="0" u="none" strike="noStrike" baseline="0" dirty="0">
                        <a:solidFill>
                          <a:schemeClr val="lt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31.6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19</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6234" name="テキスト ボックス 8"/>
          <p:cNvSpPr txBox="1">
            <a:spLocks noChangeArrowheads="1"/>
          </p:cNvSpPr>
          <p:nvPr/>
        </p:nvSpPr>
        <p:spPr bwMode="auto">
          <a:xfrm>
            <a:off x="6911975" y="260648"/>
            <a:ext cx="2232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重複回答あり。</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通報者は虐待判断された</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ja-JP" altLang="en-US" sz="1200" dirty="0">
                <a:latin typeface="UD デジタル 教科書体 NK-R" panose="02020400000000000000" pitchFamily="18" charset="-128"/>
                <a:ea typeface="UD デジタル 教科書体 NK-R" panose="02020400000000000000" pitchFamily="18" charset="-128"/>
              </a:rPr>
              <a:t>　　件数から一部を抜粋。</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④：虐待者の続柄は上位を</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ja-JP" altLang="en-US" sz="1200" dirty="0">
                <a:latin typeface="UD デジタル 教科書体 NK-R" panose="02020400000000000000" pitchFamily="18" charset="-128"/>
                <a:ea typeface="UD デジタル 教科書体 NK-R" panose="02020400000000000000" pitchFamily="18" charset="-128"/>
              </a:rPr>
              <a:t>　　抜粋</a:t>
            </a:r>
            <a:r>
              <a:rPr lang="ja-JP" altLang="en-US" sz="1200" dirty="0">
                <a:ea typeface="UD デジタル 教科書体 NK-R" panose="02020400000000000000" pitchFamily="18" charset="-128"/>
              </a:rPr>
              <a:t>のため、横の計は</a:t>
            </a:r>
            <a:r>
              <a:rPr lang="en-US" altLang="ja-JP" sz="1200" dirty="0">
                <a:ea typeface="UD デジタル 教科書体 NK-R" panose="02020400000000000000" pitchFamily="18" charset="-128"/>
              </a:rPr>
              <a:t>100%</a:t>
            </a:r>
          </a:p>
          <a:p>
            <a:pPr eaLnBrk="1" hangingPunct="1">
              <a:spcBef>
                <a:spcPct val="0"/>
              </a:spcBef>
              <a:buFontTx/>
              <a:buNone/>
            </a:pPr>
            <a:r>
              <a:rPr lang="ja-JP" altLang="en-US" sz="1200" dirty="0">
                <a:ea typeface="UD デジタル 教科書体 NK-R" panose="02020400000000000000" pitchFamily="18" charset="-128"/>
              </a:rPr>
              <a:t>　　にはならない。 </a:t>
            </a:r>
            <a:endParaRPr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0" name="角丸四角形 9"/>
          <p:cNvSpPr/>
          <p:nvPr/>
        </p:nvSpPr>
        <p:spPr>
          <a:xfrm>
            <a:off x="7017295" y="4509120"/>
            <a:ext cx="1882428" cy="194406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・虐待者の続柄いずれにおいても、</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「身体的虐待」の割合が高い。</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・虐待者の続柄「父」・「母」・「夫」では「</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身体的虐待」に次いで「心理的虐待」の割合が高い。</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4486798" y="2144811"/>
            <a:ext cx="805927" cy="42009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1259632" y="4797152"/>
            <a:ext cx="1008062" cy="1952899"/>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角丸四角形 15"/>
          <p:cNvSpPr/>
          <p:nvPr/>
        </p:nvSpPr>
        <p:spPr>
          <a:xfrm>
            <a:off x="2843808" y="1726352"/>
            <a:ext cx="1598015" cy="40650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 22">
            <a:extLst>
              <a:ext uri="{FF2B5EF4-FFF2-40B4-BE49-F238E27FC236}">
                <a16:creationId xmlns:a16="http://schemas.microsoft.com/office/drawing/2014/main" id="{3A461C60-B57B-452C-978D-B29BD8FD5C3B}"/>
              </a:ext>
            </a:extLst>
          </p:cNvPr>
          <p:cNvSpPr/>
          <p:nvPr/>
        </p:nvSpPr>
        <p:spPr>
          <a:xfrm>
            <a:off x="3201148" y="4820814"/>
            <a:ext cx="936104" cy="1158563"/>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7693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bwMode="auto">
          <a:xfrm>
            <a:off x="174625" y="3717032"/>
            <a:ext cx="6710363" cy="339031"/>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ea typeface="UD デジタル 教科書体 NK-R" panose="02020400000000000000" pitchFamily="18" charset="-128"/>
              </a:rPr>
              <a:t>＜クロス集計⑥＞　虐待者の続柄（上位のみ）</a:t>
            </a:r>
            <a:r>
              <a:rPr lang="en-US" altLang="ja-JP" sz="1600" b="1" dirty="0">
                <a:ea typeface="UD デジタル 教科書体 NK-R" panose="02020400000000000000" pitchFamily="18" charset="-128"/>
              </a:rPr>
              <a:t> ×</a:t>
            </a:r>
            <a:r>
              <a:rPr lang="ja-JP" altLang="en-US" sz="1600" b="1" dirty="0">
                <a:ea typeface="UD デジタル 教科書体 NK-R" panose="02020400000000000000" pitchFamily="18" charset="-128"/>
              </a:rPr>
              <a:t>虐待発生要因（一部抜粋）</a:t>
            </a:r>
          </a:p>
        </p:txBody>
      </p:sp>
      <p:sp>
        <p:nvSpPr>
          <p:cNvPr id="2" name="タイトル 1"/>
          <p:cNvSpPr>
            <a:spLocks noGrp="1"/>
          </p:cNvSpPr>
          <p:nvPr>
            <p:ph type="title"/>
          </p:nvPr>
        </p:nvSpPr>
        <p:spPr>
          <a:xfrm>
            <a:off x="174625" y="332656"/>
            <a:ext cx="6710363" cy="264244"/>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t>＜クロス集計⑤＞　虐待類型</a:t>
            </a:r>
            <a:r>
              <a:rPr lang="en-US" altLang="ja-JP" sz="1600" b="1" dirty="0"/>
              <a:t>×</a:t>
            </a:r>
            <a:r>
              <a:rPr lang="ja-JP" altLang="en-US" sz="1600" b="1" dirty="0"/>
              <a:t>虐待発生要因（一部抜粋）</a:t>
            </a:r>
          </a:p>
        </p:txBody>
      </p:sp>
      <p:sp>
        <p:nvSpPr>
          <p:cNvPr id="48132" name="テキスト ボックス 5"/>
          <p:cNvSpPr txBox="1">
            <a:spLocks noChangeArrowheads="1"/>
          </p:cNvSpPr>
          <p:nvPr/>
        </p:nvSpPr>
        <p:spPr bwMode="auto">
          <a:xfrm>
            <a:off x="39688" y="-12700"/>
            <a:ext cx="349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48133" name="スライド番号プレースホルダー 2"/>
          <p:cNvSpPr>
            <a:spLocks noGrp="1"/>
          </p:cNvSpPr>
          <p:nvPr>
            <p:ph type="sldNum" sz="quarter" idx="12"/>
          </p:nvPr>
        </p:nvSpPr>
        <p:spPr bwMode="auto">
          <a:xfrm>
            <a:off x="7007880" y="648540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1023CAA-4D6B-452C-8AB4-EEF7D2E9A5A0}"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20</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037595" y="1412776"/>
            <a:ext cx="1944688" cy="2186786"/>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ja-JP" altLang="en-US" sz="1200" dirty="0">
                <a:solidFill>
                  <a:schemeClr val="tx1"/>
                </a:solidFill>
                <a:ea typeface="UD デジタル 教科書体 NK-R" panose="02020400000000000000" pitchFamily="18" charset="-128"/>
              </a:rPr>
              <a:t>・いずれの虐待類型でも、</a:t>
            </a:r>
            <a:r>
              <a:rPr lang="ja-JP" altLang="en-US" sz="1200" u="sng" dirty="0">
                <a:solidFill>
                  <a:schemeClr val="tx1"/>
                </a:solidFill>
                <a:ea typeface="UD デジタル 教科書体 NK-R" panose="02020400000000000000" pitchFamily="18" charset="-128"/>
              </a:rPr>
              <a:t>「虐待者が虐待と認識していない」・「家庭における被虐待者と虐待者の虐待発生までの人間関係」の割合が高い傾向にある。</a:t>
            </a: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・特に、「性的虐待」では</a:t>
            </a:r>
            <a:r>
              <a:rPr lang="ja-JP" altLang="en-US" sz="1200" u="sng" dirty="0">
                <a:solidFill>
                  <a:schemeClr val="tx1"/>
                </a:solidFill>
                <a:ea typeface="UD デジタル 教科書体 NK-R" panose="02020400000000000000" pitchFamily="18" charset="-128"/>
              </a:rPr>
              <a:t>「虐待者が虐待と認識していない」の割合が</a:t>
            </a:r>
            <a:r>
              <a:rPr lang="en-US" altLang="ja-JP" sz="1200" u="sng" dirty="0">
                <a:solidFill>
                  <a:schemeClr val="tx1"/>
                </a:solidFill>
                <a:ea typeface="UD デジタル 教科書体 NK-R" panose="02020400000000000000" pitchFamily="18" charset="-128"/>
              </a:rPr>
              <a:t>100.0</a:t>
            </a:r>
            <a:r>
              <a:rPr lang="ja-JP" altLang="en-US" sz="1200" u="sng" dirty="0">
                <a:solidFill>
                  <a:schemeClr val="tx1"/>
                </a:solidFill>
                <a:ea typeface="UD デジタル 教科書体 NK-R" panose="02020400000000000000" pitchFamily="18" charset="-128"/>
              </a:rPr>
              <a:t>％となっている。</a:t>
            </a:r>
            <a:endParaRPr lang="en-US" altLang="ja-JP" sz="1200"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247925248"/>
              </p:ext>
            </p:extLst>
          </p:nvPr>
        </p:nvGraphicFramePr>
        <p:xfrm>
          <a:off x="174625" y="615950"/>
          <a:ext cx="6708775" cy="2878138"/>
        </p:xfrm>
        <a:graphic>
          <a:graphicData uri="http://schemas.openxmlformats.org/drawingml/2006/table">
            <a:tbl>
              <a:tblPr firstRow="1" firstCol="1" bandRow="1">
                <a:tableStyleId>{5C22544A-7EE6-4342-B048-85BDC9FD1C3A}</a:tableStyleId>
              </a:tblPr>
              <a:tblGrid>
                <a:gridCol w="79538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32868">
                  <a:extLst>
                    <a:ext uri="{9D8B030D-6E8A-4147-A177-3AD203B41FA5}">
                      <a16:colId xmlns:a16="http://schemas.microsoft.com/office/drawing/2014/main" val="20005"/>
                    </a:ext>
                  </a:extLst>
                </a:gridCol>
              </a:tblGrid>
              <a:tr h="511588">
                <a:tc>
                  <a:txBody>
                    <a:bodyPr/>
                    <a:lstStyle/>
                    <a:p>
                      <a:pPr algn="ctr">
                        <a:spcAft>
                          <a:spcPts val="0"/>
                        </a:spcAft>
                      </a:pPr>
                      <a:r>
                        <a:rPr lang="ja-JP" sz="1200" kern="0" baseline="0" dirty="0">
                          <a:effectLst/>
                          <a:ea typeface="UD デジタル 教科書体 NK-R" panose="02020400000000000000" pitchFamily="18" charset="-128"/>
                        </a:rPr>
                        <a:t>　</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虐待者の介護疲れ</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虐待者の知識や</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情報の不足</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虐待者が虐待と</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認識していない</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被虐待者の介護度や支援度の高さ</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家庭における被虐待者と虐待者の虐待発生までの人間関係</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身体的虐待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46</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30.7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36.0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45.3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性的虐待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3310">
                <a:tc>
                  <a:txBody>
                    <a:bodyPr/>
                    <a:lstStyle/>
                    <a:p>
                      <a:pPr algn="ctr">
                        <a:spcAft>
                          <a:spcPts val="0"/>
                        </a:spcAft>
                      </a:pPr>
                      <a:r>
                        <a:rPr lang="zh-TW"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心理的虐待</a:t>
                      </a:r>
                      <a:endParaRPr lang="ja-JP" sz="10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22.2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52.2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放棄、放置</a:t>
                      </a:r>
                      <a:endParaRPr lang="en-US" altLang="ja-JP"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kern="0" dirty="0">
                          <a:effectLst/>
                          <a:latin typeface="Century"/>
                          <a:ea typeface="ＭＳ 明朝"/>
                          <a:cs typeface="Times New Roman"/>
                        </a:rPr>
                        <a:t>（</a:t>
                      </a:r>
                      <a:r>
                        <a:rPr lang="ja-JP" altLang="en-US" sz="700" kern="0" dirty="0">
                          <a:effectLst/>
                          <a:latin typeface="UD デジタル 教科書体 NK-R" panose="02020400000000000000" pitchFamily="18" charset="-128"/>
                          <a:ea typeface="UD デジタル 教科書体 NK-R" panose="02020400000000000000" pitchFamily="18" charset="-128"/>
                          <a:cs typeface="Times New Roman"/>
                        </a:rPr>
                        <a:t>ネグレクト</a:t>
                      </a:r>
                      <a:r>
                        <a:rPr lang="ja-JP" altLang="en-US" sz="700" kern="0" dirty="0">
                          <a:effectLst/>
                          <a:latin typeface="Century"/>
                          <a:ea typeface="ＭＳ 明朝"/>
                          <a:cs typeface="Times New Roman"/>
                        </a:rPr>
                        <a:t>）</a:t>
                      </a:r>
                      <a:endParaRPr lang="ja-JP" altLang="ja-JP" sz="500" kern="100" dirty="0">
                        <a:effectLst/>
                        <a:latin typeface="Century"/>
                        <a:ea typeface="ＭＳ 明朝"/>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66.7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30.3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15</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45.5</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経済的虐待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62.2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24.3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37.8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189649849"/>
              </p:ext>
            </p:extLst>
          </p:nvPr>
        </p:nvGraphicFramePr>
        <p:xfrm>
          <a:off x="174625" y="4073525"/>
          <a:ext cx="6710362" cy="2595835"/>
        </p:xfrm>
        <a:graphic>
          <a:graphicData uri="http://schemas.openxmlformats.org/drawingml/2006/table">
            <a:tbl>
              <a:tblPr firstRow="1" firstCol="1" bandRow="1">
                <a:tableStyleId>{5C22544A-7EE6-4342-B048-85BDC9FD1C3A}</a:tableStyleId>
              </a:tblPr>
              <a:tblGrid>
                <a:gridCol w="79697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0859">
                  <a:extLst>
                    <a:ext uri="{9D8B030D-6E8A-4147-A177-3AD203B41FA5}">
                      <a16:colId xmlns:a16="http://schemas.microsoft.com/office/drawing/2014/main" val="20005"/>
                    </a:ext>
                  </a:extLst>
                </a:gridCol>
              </a:tblGrid>
              <a:tr h="466722">
                <a:tc>
                  <a:txBody>
                    <a:bodyPr/>
                    <a:lstStyle/>
                    <a:p>
                      <a:pPr algn="ctr" fontAlgn="ctr"/>
                      <a:r>
                        <a:rPr lang="ja-JP" altLang="en-US" sz="1200" u="none" strike="noStrike" baseline="0" dirty="0">
                          <a:effectLst/>
                          <a:ea typeface="UD デジタル 教科書体 NK-R" panose="02020400000000000000" pitchFamily="18" charset="-128"/>
                        </a:rPr>
                        <a:t>　</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虐待者の介護疲れ</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虐待者の知識や</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情報の不足</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虐待者が虐待と</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認識していない</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被虐待者の介護度や支援度の高さ</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家庭における被虐待者と虐待者の虐待発生までの人間関係</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34411">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父</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58.0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48.0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4411">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母</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31.7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19.0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44.4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38.1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5437">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夫</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38.9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15</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4411">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兄弟</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57.1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38.1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0443">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姉妹</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37.5</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43.8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8245" name="テキスト ボックス 8"/>
          <p:cNvSpPr txBox="1">
            <a:spLocks noChangeArrowheads="1"/>
          </p:cNvSpPr>
          <p:nvPr/>
        </p:nvSpPr>
        <p:spPr bwMode="auto">
          <a:xfrm>
            <a:off x="6911975" y="227013"/>
            <a:ext cx="2390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重複回答あり。</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虐待発生要因は一部を抜粋。</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⑤、⑥：虐待者の続柄は上位</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抜粋、虐待発生要因は上位</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抜粋かつ複数回答のため、</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横の計は</a:t>
            </a:r>
            <a:r>
              <a:rPr lang="en-US" altLang="ja-JP" sz="1200" dirty="0">
                <a:ea typeface="UD デジタル 教科書体 NK-R" panose="02020400000000000000" pitchFamily="18" charset="-128"/>
              </a:rPr>
              <a:t>100</a:t>
            </a:r>
            <a:r>
              <a:rPr lang="ja-JP" altLang="en-US" sz="1200" dirty="0">
                <a:ea typeface="UD デジタル 教科書体 NK-R" panose="02020400000000000000" pitchFamily="18" charset="-128"/>
              </a:rPr>
              <a:t>％にはならない。</a:t>
            </a:r>
            <a:endParaRPr lang="ja-JP" altLang="en-US" sz="1600" dirty="0">
              <a:ea typeface="UD デジタル 教科書体 NK-R" panose="02020400000000000000" pitchFamily="18" charset="-128"/>
            </a:endParaRPr>
          </a:p>
        </p:txBody>
      </p:sp>
      <p:sp>
        <p:nvSpPr>
          <p:cNvPr id="10" name="角丸四角形 9"/>
          <p:cNvSpPr/>
          <p:nvPr/>
        </p:nvSpPr>
        <p:spPr>
          <a:xfrm>
            <a:off x="7037595" y="4068763"/>
            <a:ext cx="1931780" cy="2312565"/>
          </a:xfrm>
          <a:prstGeom prst="roundRect">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ja-JP" altLang="en-US" sz="1200" dirty="0">
                <a:solidFill>
                  <a:schemeClr val="tx1"/>
                </a:solidFill>
                <a:ea typeface="UD デジタル 教科書体 NK-R" panose="02020400000000000000" pitchFamily="18" charset="-128"/>
              </a:rPr>
              <a:t>・虐待者の続柄いずれにおいても</a:t>
            </a:r>
            <a:r>
              <a:rPr lang="ja-JP" altLang="en-US" sz="1200" u="sng" dirty="0">
                <a:solidFill>
                  <a:schemeClr val="tx1"/>
                </a:solidFill>
                <a:ea typeface="UD デジタル 教科書体 NK-R" panose="02020400000000000000" pitchFamily="18" charset="-128"/>
              </a:rPr>
              <a:t>「家庭における被虐待者と虐待者の虐待発生までの人間関係」の割合が高い傾向にある。</a:t>
            </a:r>
          </a:p>
          <a:p>
            <a:pPr eaLnBrk="1" hangingPunct="1">
              <a:defRPr/>
            </a:pP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・虐待者の続柄「父」・「母」では</a:t>
            </a:r>
            <a:r>
              <a:rPr lang="ja-JP" altLang="en-US" sz="1200" u="sng" dirty="0">
                <a:solidFill>
                  <a:schemeClr val="tx1"/>
                </a:solidFill>
                <a:ea typeface="UD デジタル 教科書体 NK-R" panose="02020400000000000000" pitchFamily="18" charset="-128"/>
              </a:rPr>
              <a:t>「虐待者が虐待と認識していない」の割合が高い。</a:t>
            </a: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u="sng" dirty="0">
              <a:solidFill>
                <a:schemeClr val="tx1"/>
              </a:solidFill>
              <a:ea typeface="UD デジタル 教科書体 NK-R" panose="02020400000000000000" pitchFamily="18" charset="-128"/>
            </a:endParaRPr>
          </a:p>
        </p:txBody>
      </p:sp>
      <p:sp>
        <p:nvSpPr>
          <p:cNvPr id="22" name="角丸四角形 21"/>
          <p:cNvSpPr/>
          <p:nvPr/>
        </p:nvSpPr>
        <p:spPr>
          <a:xfrm>
            <a:off x="5692031" y="4524131"/>
            <a:ext cx="1164432" cy="2162692"/>
          </a:xfrm>
          <a:prstGeom prst="roundRect">
            <a:avLst>
              <a:gd name="adj" fmla="val 12741"/>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4" name="角丸四角形 12">
            <a:extLst>
              <a:ext uri="{FF2B5EF4-FFF2-40B4-BE49-F238E27FC236}">
                <a16:creationId xmlns:a16="http://schemas.microsoft.com/office/drawing/2014/main" id="{D65E2421-3C05-456E-ACD2-80FFAABE40E3}"/>
              </a:ext>
            </a:extLst>
          </p:cNvPr>
          <p:cNvSpPr/>
          <p:nvPr/>
        </p:nvSpPr>
        <p:spPr>
          <a:xfrm>
            <a:off x="3263552" y="1618655"/>
            <a:ext cx="1164432" cy="442193"/>
          </a:xfrm>
          <a:prstGeom prst="roundRect">
            <a:avLst/>
          </a:prstGeom>
          <a:noFill/>
          <a:ln w="3810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5" name="角丸四角形 21">
            <a:extLst>
              <a:ext uri="{FF2B5EF4-FFF2-40B4-BE49-F238E27FC236}">
                <a16:creationId xmlns:a16="http://schemas.microsoft.com/office/drawing/2014/main" id="{DAA19F65-6DAB-4084-8D78-6BB430E1EB15}"/>
              </a:ext>
            </a:extLst>
          </p:cNvPr>
          <p:cNvSpPr/>
          <p:nvPr/>
        </p:nvSpPr>
        <p:spPr>
          <a:xfrm>
            <a:off x="3243748" y="1126967"/>
            <a:ext cx="1184236" cy="2333625"/>
          </a:xfrm>
          <a:prstGeom prst="roundRect">
            <a:avLst>
              <a:gd name="adj" fmla="val 16667"/>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6" name="角丸四角形 12">
            <a:extLst>
              <a:ext uri="{FF2B5EF4-FFF2-40B4-BE49-F238E27FC236}">
                <a16:creationId xmlns:a16="http://schemas.microsoft.com/office/drawing/2014/main" id="{E57A95A9-3EDA-4B87-A798-4C3026F11DE9}"/>
              </a:ext>
            </a:extLst>
          </p:cNvPr>
          <p:cNvSpPr/>
          <p:nvPr/>
        </p:nvSpPr>
        <p:spPr>
          <a:xfrm>
            <a:off x="3309382" y="4524130"/>
            <a:ext cx="1164432" cy="850155"/>
          </a:xfrm>
          <a:prstGeom prst="roundRect">
            <a:avLst>
              <a:gd name="adj" fmla="val 15771"/>
            </a:avLst>
          </a:prstGeom>
          <a:noFill/>
          <a:ln w="3810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7" name="角丸四角形 21">
            <a:extLst>
              <a:ext uri="{FF2B5EF4-FFF2-40B4-BE49-F238E27FC236}">
                <a16:creationId xmlns:a16="http://schemas.microsoft.com/office/drawing/2014/main" id="{E385CA72-4C6D-4E46-AF1F-80FC549BEAD6}"/>
              </a:ext>
            </a:extLst>
          </p:cNvPr>
          <p:cNvSpPr/>
          <p:nvPr/>
        </p:nvSpPr>
        <p:spPr>
          <a:xfrm>
            <a:off x="5678051" y="1126966"/>
            <a:ext cx="1184236" cy="2333625"/>
          </a:xfrm>
          <a:prstGeom prst="roundRect">
            <a:avLst>
              <a:gd name="adj" fmla="val 15380"/>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237671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5"/>
          <p:cNvGraphicFramePr>
            <a:graphicFrameLocks/>
          </p:cNvGraphicFramePr>
          <p:nvPr>
            <p:extLst>
              <p:ext uri="{D42A27DB-BD31-4B8C-83A1-F6EECF244321}">
                <p14:modId xmlns:p14="http://schemas.microsoft.com/office/powerpoint/2010/main" val="1323456134"/>
              </p:ext>
            </p:extLst>
          </p:nvPr>
        </p:nvGraphicFramePr>
        <p:xfrm>
          <a:off x="136525" y="1052736"/>
          <a:ext cx="8870950" cy="5256212"/>
        </p:xfrm>
        <a:graphic>
          <a:graphicData uri="http://schemas.openxmlformats.org/drawingml/2006/table">
            <a:tbl>
              <a:tblPr firstRow="1" bandRow="1">
                <a:tableStyleId>{5C22544A-7EE6-4342-B048-85BDC9FD1C3A}</a:tableStyleId>
              </a:tblPr>
              <a:tblGrid>
                <a:gridCol w="1163365">
                  <a:extLst>
                    <a:ext uri="{9D8B030D-6E8A-4147-A177-3AD203B41FA5}">
                      <a16:colId xmlns:a16="http://schemas.microsoft.com/office/drawing/2014/main" val="20000"/>
                    </a:ext>
                  </a:extLst>
                </a:gridCol>
                <a:gridCol w="3848174">
                  <a:extLst>
                    <a:ext uri="{9D8B030D-6E8A-4147-A177-3AD203B41FA5}">
                      <a16:colId xmlns:a16="http://schemas.microsoft.com/office/drawing/2014/main" val="20001"/>
                    </a:ext>
                  </a:extLst>
                </a:gridCol>
                <a:gridCol w="3859411">
                  <a:extLst>
                    <a:ext uri="{9D8B030D-6E8A-4147-A177-3AD203B41FA5}">
                      <a16:colId xmlns:a16="http://schemas.microsoft.com/office/drawing/2014/main" val="20002"/>
                    </a:ext>
                  </a:extLst>
                </a:gridCol>
              </a:tblGrid>
              <a:tr h="664699">
                <a:tc>
                  <a:txBody>
                    <a:bodyPr/>
                    <a:lstStyle/>
                    <a:p>
                      <a:pPr algn="ctr"/>
                      <a:endParaRPr kumimoji="1" lang="ja-JP" altLang="en-US" sz="1400" dirty="0">
                        <a:ea typeface="UD デジタル 教科書体 NK-R" panose="02020400000000000000" pitchFamily="18" charset="-128"/>
                      </a:endParaRP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令和</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t>4</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年度</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（被虐待者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189</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209</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人の内訳）</a:t>
                      </a:r>
                      <a:endParaRPr kumimoji="1" lang="ja-JP" altLang="en-US" sz="1400" b="0" dirty="0">
                        <a:solidFill>
                          <a:schemeClr val="bg1"/>
                        </a:solidFill>
                        <a:latin typeface="UD デジタル 教科書体 NK-R" panose="02020400000000000000" pitchFamily="18" charset="-128"/>
                        <a:ea typeface="UD デジタル 教科書体 NK-R" panose="02020400000000000000" pitchFamily="18" charset="-128"/>
                      </a:endParaRP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令和５年度</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（被虐待者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236</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253</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人の内訳）</a:t>
                      </a:r>
                      <a:endParaRPr kumimoji="1" lang="ja-JP" altLang="en-US" sz="1400" b="0" dirty="0">
                        <a:solidFill>
                          <a:schemeClr val="bg1"/>
                        </a:solidFill>
                        <a:latin typeface="UD デジタル 教科書体 NK-R" panose="02020400000000000000" pitchFamily="18" charset="-128"/>
                        <a:ea typeface="UD デジタル 教科書体 NK-R" panose="02020400000000000000" pitchFamily="18" charset="-128"/>
                      </a:endParaRP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981201">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分離の有無</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被虐待者の保護と虐待者から</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分離を行った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77</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40.7</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分離していない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32.3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90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被虐待者の保護と虐待者から</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分離を行った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36.4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分離していない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94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39.8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808867">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被虐待者の</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ja-JP" altLang="en-US" sz="1400" b="1" dirty="0" err="1">
                          <a:solidFill>
                            <a:schemeClr val="bg1"/>
                          </a:solidFill>
                          <a:latin typeface="UD デジタル 教科書体 NK-R" panose="02020400000000000000" pitchFamily="18" charset="-128"/>
                          <a:ea typeface="UD デジタル 教科書体 NK-R" panose="02020400000000000000" pitchFamily="18" charset="-128"/>
                        </a:rPr>
                        <a:t>障がい</a:t>
                      </a: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支援区分</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障がい支援区分認定済みの者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106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６</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１％）</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認定を受けていない又は非該当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３</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９％）</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障がい支援区分認定済みの者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146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61.9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認定を受けていない又は非該当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90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38.1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268569">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被虐待者の</a:t>
                      </a:r>
                      <a:r>
                        <a:rPr kumimoji="1" lang="ja-JP" altLang="en-US" sz="1400" b="1" dirty="0" err="1">
                          <a:solidFill>
                            <a:schemeClr val="bg1"/>
                          </a:solidFill>
                          <a:latin typeface="UD デジタル 教科書体 NK-R" panose="02020400000000000000" pitchFamily="18" charset="-128"/>
                          <a:ea typeface="UD デジタル 教科書体 NK-R" panose="02020400000000000000" pitchFamily="18" charset="-128"/>
                        </a:rPr>
                        <a:t>障がい</a:t>
                      </a: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福祉サービス等の利用状況（複数回答）</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「障害者総合支援法上のサービス」</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115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60.8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「自立支援医療」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43.9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「利用なし」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21.2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「障害者総合支援法上のサービス」</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142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60.2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「自立支援医療」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94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39.8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「利用なし」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47</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19.9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783482">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被虐待者と虐待者との同居の有無</a:t>
                      </a: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「同居」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158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83.6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「別居」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13.8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「同居」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192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81.4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「別居」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17.8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749394">
                <a:tc>
                  <a:txBody>
                    <a:bodyPr/>
                    <a:lstStyle/>
                    <a:p>
                      <a:pPr algn="ct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 虐待者の</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性別　</a:t>
                      </a: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「男性」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127</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60.8</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「女性」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81</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38.8</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「男性」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155</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61.3</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「女性」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98</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38.7</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9" name="タイトル 1"/>
          <p:cNvSpPr txBox="1">
            <a:spLocks/>
          </p:cNvSpPr>
          <p:nvPr/>
        </p:nvSpPr>
        <p:spPr bwMode="auto">
          <a:xfrm>
            <a:off x="791233" y="471488"/>
            <a:ext cx="7561535"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fontAlgn="auto" hangingPunct="1">
              <a:spcAft>
                <a:spcPts val="0"/>
              </a:spcAft>
              <a:defRPr/>
            </a:pPr>
            <a:r>
              <a:rPr lang="ja-JP" altLang="en-US" sz="2000" b="1" dirty="0">
                <a:ea typeface="UD デジタル 教科書体 NK-R" panose="02020400000000000000" pitchFamily="18" charset="-128"/>
              </a:rPr>
              <a:t>その他の状況について</a:t>
            </a:r>
          </a:p>
        </p:txBody>
      </p:sp>
      <p:sp>
        <p:nvSpPr>
          <p:cNvPr id="50214" name="テキスト ボックス 5"/>
          <p:cNvSpPr txBox="1">
            <a:spLocks noChangeArrowheads="1"/>
          </p:cNvSpPr>
          <p:nvPr/>
        </p:nvSpPr>
        <p:spPr bwMode="auto">
          <a:xfrm>
            <a:off x="161925" y="0"/>
            <a:ext cx="354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6" name="スライド番号プレースホルダー 3"/>
          <p:cNvSpPr>
            <a:spLocks noGrp="1"/>
          </p:cNvSpPr>
          <p:nvPr>
            <p:ph type="sldNum" sz="quarter" idx="12"/>
          </p:nvPr>
        </p:nvSpPr>
        <p:spPr bwMode="auto">
          <a:xfrm>
            <a:off x="8600578" y="6507149"/>
            <a:ext cx="543422" cy="342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62231BC-0D24-4A2B-AA45-D5A6BB9B2160}"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21</a:t>
            </a:fld>
            <a:endParaRPr kumimoji="0"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89667042"/>
      </p:ext>
    </p:extLst>
  </p:cSld>
  <p:clrMapOvr>
    <a:masterClrMapping/>
  </p:clrMapOvr>
  <mc:AlternateContent xmlns:mc="http://schemas.openxmlformats.org/markup-compatibility/2006" xmlns:p14="http://schemas.microsoft.com/office/powerpoint/2010/main">
    <mc:Choice Requires="p14">
      <p:transition spd="slow" p14:dur="2000" advTm="64480"/>
    </mc:Choice>
    <mc:Fallback xmlns="">
      <p:transition spd="slow" advTm="6448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txBox="1">
            <a:spLocks/>
          </p:cNvSpPr>
          <p:nvPr/>
        </p:nvSpPr>
        <p:spPr bwMode="auto">
          <a:xfrm>
            <a:off x="463550" y="2238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dirty="0">
                <a:ea typeface="UD デジタル 教科書体 NK-R" panose="02020400000000000000" pitchFamily="18" charset="-128"/>
              </a:rPr>
              <a:t>障がい者福祉施設従事者等による</a:t>
            </a:r>
            <a:endParaRPr lang="en-US" altLang="ja-JP" sz="4000" dirty="0">
              <a:ea typeface="UD デジタル 教科書体 NK-R" panose="02020400000000000000" pitchFamily="18" charset="-128"/>
            </a:endParaRPr>
          </a:p>
          <a:p>
            <a:pPr algn="ctr">
              <a:spcBef>
                <a:spcPct val="0"/>
              </a:spcBef>
              <a:buFontTx/>
              <a:buNone/>
            </a:pPr>
            <a:r>
              <a:rPr lang="ja-JP" altLang="en-US" sz="4000" dirty="0">
                <a:ea typeface="UD デジタル 教科書体 NK-R" panose="02020400000000000000" pitchFamily="18" charset="-128"/>
              </a:rPr>
              <a:t>虐待について</a:t>
            </a:r>
          </a:p>
        </p:txBody>
      </p:sp>
      <p:sp>
        <p:nvSpPr>
          <p:cNvPr id="52227" name="スライド番号プレースホルダー 1"/>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7AE5B75-4E3A-467F-8B3A-847F6B172E5F}"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22</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984B144D-93DA-4E44-97FF-A2BAD3A76F89}"/>
              </a:ext>
            </a:extLst>
          </p:cNvPr>
          <p:cNvGraphicFramePr>
            <a:graphicFrameLocks/>
          </p:cNvGraphicFramePr>
          <p:nvPr>
            <p:extLst>
              <p:ext uri="{D42A27DB-BD31-4B8C-83A1-F6EECF244321}">
                <p14:modId xmlns:p14="http://schemas.microsoft.com/office/powerpoint/2010/main" val="3794799465"/>
              </p:ext>
            </p:extLst>
          </p:nvPr>
        </p:nvGraphicFramePr>
        <p:xfrm>
          <a:off x="285523" y="1175864"/>
          <a:ext cx="8784976" cy="5233933"/>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p:cNvSpPr>
            <a:spLocks noGrp="1"/>
          </p:cNvSpPr>
          <p:nvPr>
            <p:ph type="title"/>
          </p:nvPr>
        </p:nvSpPr>
        <p:spPr>
          <a:xfrm>
            <a:off x="576263" y="407651"/>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9322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23</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395536" y="6435373"/>
            <a:ext cx="49685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※H24</a:t>
            </a:r>
            <a:r>
              <a:rPr lang="ja-JP" altLang="en-US" sz="1200" dirty="0">
                <a:latin typeface="UD デジタル 教科書体 NK-R" panose="02020400000000000000" pitchFamily="18" charset="-128"/>
                <a:ea typeface="UD デジタル 教科書体 NK-R" panose="02020400000000000000" pitchFamily="18" charset="-128"/>
              </a:rPr>
              <a:t>年度データは下半期のみのデータ</a:t>
            </a:r>
            <a:endParaRPr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8" name="chart"/>
          <p:cNvPicPr>
            <a:picLocks noChangeAspect="1"/>
          </p:cNvPicPr>
          <p:nvPr/>
        </p:nvPicPr>
        <p:blipFill>
          <a:blip r:embed="rId4"/>
          <a:stretch>
            <a:fillRect/>
          </a:stretch>
        </p:blipFill>
        <p:spPr>
          <a:xfrm>
            <a:off x="8270594" y="1581927"/>
            <a:ext cx="743776" cy="493819"/>
          </a:xfrm>
          <a:prstGeom prst="rect">
            <a:avLst/>
          </a:prstGeom>
        </p:spPr>
      </p:pic>
      <p:sp>
        <p:nvSpPr>
          <p:cNvPr id="2" name="正方形/長方形 1"/>
          <p:cNvSpPr/>
          <p:nvPr/>
        </p:nvSpPr>
        <p:spPr>
          <a:xfrm>
            <a:off x="7962503" y="3608164"/>
            <a:ext cx="1107996" cy="369332"/>
          </a:xfrm>
          <a:prstGeom prst="rect">
            <a:avLst/>
          </a:prstGeom>
        </p:spPr>
        <p:txBody>
          <a:bodyPr wrap="none">
            <a:spAutoFit/>
          </a:bodyPr>
          <a:lstStyle/>
          <a:p>
            <a:pPr algn="ctr"/>
            <a:r>
              <a:rPr lang="ja-JP" altLang="en-US" dirty="0">
                <a:ea typeface="UD デジタル 教科書体 NK-R" panose="02020400000000000000" pitchFamily="18" charset="-128"/>
              </a:rPr>
              <a:t>被虐待者</a:t>
            </a:r>
          </a:p>
        </p:txBody>
      </p:sp>
      <p:sp>
        <p:nvSpPr>
          <p:cNvPr id="3" name="正方形/長方形 2"/>
          <p:cNvSpPr/>
          <p:nvPr/>
        </p:nvSpPr>
        <p:spPr>
          <a:xfrm>
            <a:off x="542461" y="1293895"/>
            <a:ext cx="5040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D5F0F518-6029-44D3-86DF-997F82ED97F0}"/>
              </a:ext>
            </a:extLst>
          </p:cNvPr>
          <p:cNvSpPr/>
          <p:nvPr/>
        </p:nvSpPr>
        <p:spPr>
          <a:xfrm>
            <a:off x="8480489" y="5325248"/>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判断</a:t>
            </a:r>
          </a:p>
        </p:txBody>
      </p:sp>
    </p:spTree>
    <p:extLst>
      <p:ext uri="{BB962C8B-B14F-4D97-AF65-F5344CB8AC3E}">
        <p14:creationId xmlns:p14="http://schemas.microsoft.com/office/powerpoint/2010/main" val="2303130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143669" y="301625"/>
            <a:ext cx="8856662" cy="676275"/>
          </a:xfrm>
          <a:solidFill>
            <a:schemeClr val="tx2">
              <a:lumMod val="20000"/>
              <a:lumOff val="80000"/>
            </a:schemeClr>
          </a:solidFill>
        </p:spPr>
        <p:txBody>
          <a:bodyPr/>
          <a:lstStyle/>
          <a:p>
            <a:pPr>
              <a:defRPr/>
            </a:pPr>
            <a:r>
              <a:rPr lang="ja-JP" altLang="en-US" sz="2200" b="1" dirty="0"/>
              <a:t>令和５年度　都道府県別にみた</a:t>
            </a:r>
            <a:br>
              <a:rPr lang="en-US" altLang="ja-JP" sz="2200" b="1" dirty="0"/>
            </a:br>
            <a:r>
              <a:rPr lang="ja-JP" altLang="en-US" sz="2200" b="1" dirty="0" err="1"/>
              <a:t>障がい</a:t>
            </a:r>
            <a:r>
              <a:rPr lang="ja-JP" altLang="en-US" sz="2200" b="1" dirty="0"/>
              <a:t>者福祉施設従事者等による障がい者虐待</a:t>
            </a:r>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2884029999"/>
              </p:ext>
            </p:extLst>
          </p:nvPr>
        </p:nvGraphicFramePr>
        <p:xfrm>
          <a:off x="62295" y="1299066"/>
          <a:ext cx="9013821" cy="4941883"/>
        </p:xfrm>
        <a:graphic>
          <a:graphicData uri="http://schemas.openxmlformats.org/drawingml/2006/table">
            <a:tbl>
              <a:tblPr firstRow="1" bandRow="1">
                <a:tableStyleId>{5C22544A-7EE6-4342-B048-85BDC9FD1C3A}</a:tableStyleId>
              </a:tblPr>
              <a:tblGrid>
                <a:gridCol w="237853">
                  <a:extLst>
                    <a:ext uri="{9D8B030D-6E8A-4147-A177-3AD203B41FA5}">
                      <a16:colId xmlns:a16="http://schemas.microsoft.com/office/drawing/2014/main" val="20000"/>
                    </a:ext>
                  </a:extLst>
                </a:gridCol>
                <a:gridCol w="656008">
                  <a:extLst>
                    <a:ext uri="{9D8B030D-6E8A-4147-A177-3AD203B41FA5}">
                      <a16:colId xmlns:a16="http://schemas.microsoft.com/office/drawing/2014/main" val="20001"/>
                    </a:ext>
                  </a:extLst>
                </a:gridCol>
                <a:gridCol w="692453">
                  <a:extLst>
                    <a:ext uri="{9D8B030D-6E8A-4147-A177-3AD203B41FA5}">
                      <a16:colId xmlns:a16="http://schemas.microsoft.com/office/drawing/2014/main" val="20002"/>
                    </a:ext>
                  </a:extLst>
                </a:gridCol>
                <a:gridCol w="691143">
                  <a:extLst>
                    <a:ext uri="{9D8B030D-6E8A-4147-A177-3AD203B41FA5}">
                      <a16:colId xmlns:a16="http://schemas.microsoft.com/office/drawing/2014/main" val="20003"/>
                    </a:ext>
                  </a:extLst>
                </a:gridCol>
                <a:gridCol w="205414">
                  <a:extLst>
                    <a:ext uri="{9D8B030D-6E8A-4147-A177-3AD203B41FA5}">
                      <a16:colId xmlns:a16="http://schemas.microsoft.com/office/drawing/2014/main" val="20004"/>
                    </a:ext>
                  </a:extLst>
                </a:gridCol>
                <a:gridCol w="656008">
                  <a:extLst>
                    <a:ext uri="{9D8B030D-6E8A-4147-A177-3AD203B41FA5}">
                      <a16:colId xmlns:a16="http://schemas.microsoft.com/office/drawing/2014/main" val="20005"/>
                    </a:ext>
                  </a:extLst>
                </a:gridCol>
                <a:gridCol w="692453">
                  <a:extLst>
                    <a:ext uri="{9D8B030D-6E8A-4147-A177-3AD203B41FA5}">
                      <a16:colId xmlns:a16="http://schemas.microsoft.com/office/drawing/2014/main" val="20006"/>
                    </a:ext>
                  </a:extLst>
                </a:gridCol>
                <a:gridCol w="692453">
                  <a:extLst>
                    <a:ext uri="{9D8B030D-6E8A-4147-A177-3AD203B41FA5}">
                      <a16:colId xmlns:a16="http://schemas.microsoft.com/office/drawing/2014/main" val="20007"/>
                    </a:ext>
                  </a:extLst>
                </a:gridCol>
                <a:gridCol w="204104">
                  <a:extLst>
                    <a:ext uri="{9D8B030D-6E8A-4147-A177-3AD203B41FA5}">
                      <a16:colId xmlns:a16="http://schemas.microsoft.com/office/drawing/2014/main" val="20008"/>
                    </a:ext>
                  </a:extLst>
                </a:gridCol>
                <a:gridCol w="656008">
                  <a:extLst>
                    <a:ext uri="{9D8B030D-6E8A-4147-A177-3AD203B41FA5}">
                      <a16:colId xmlns:a16="http://schemas.microsoft.com/office/drawing/2014/main" val="20009"/>
                    </a:ext>
                  </a:extLst>
                </a:gridCol>
                <a:gridCol w="692453">
                  <a:extLst>
                    <a:ext uri="{9D8B030D-6E8A-4147-A177-3AD203B41FA5}">
                      <a16:colId xmlns:a16="http://schemas.microsoft.com/office/drawing/2014/main" val="20010"/>
                    </a:ext>
                  </a:extLst>
                </a:gridCol>
                <a:gridCol w="692453">
                  <a:extLst>
                    <a:ext uri="{9D8B030D-6E8A-4147-A177-3AD203B41FA5}">
                      <a16:colId xmlns:a16="http://schemas.microsoft.com/office/drawing/2014/main" val="20011"/>
                    </a:ext>
                  </a:extLst>
                </a:gridCol>
                <a:gridCol w="204104">
                  <a:extLst>
                    <a:ext uri="{9D8B030D-6E8A-4147-A177-3AD203B41FA5}">
                      <a16:colId xmlns:a16="http://schemas.microsoft.com/office/drawing/2014/main" val="20012"/>
                    </a:ext>
                  </a:extLst>
                </a:gridCol>
                <a:gridCol w="656008">
                  <a:extLst>
                    <a:ext uri="{9D8B030D-6E8A-4147-A177-3AD203B41FA5}">
                      <a16:colId xmlns:a16="http://schemas.microsoft.com/office/drawing/2014/main" val="20013"/>
                    </a:ext>
                  </a:extLst>
                </a:gridCol>
                <a:gridCol w="692453">
                  <a:extLst>
                    <a:ext uri="{9D8B030D-6E8A-4147-A177-3AD203B41FA5}">
                      <a16:colId xmlns:a16="http://schemas.microsoft.com/office/drawing/2014/main" val="20014"/>
                    </a:ext>
                  </a:extLst>
                </a:gridCol>
                <a:gridCol w="692453">
                  <a:extLst>
                    <a:ext uri="{9D8B030D-6E8A-4147-A177-3AD203B41FA5}">
                      <a16:colId xmlns:a16="http://schemas.microsoft.com/office/drawing/2014/main" val="20015"/>
                    </a:ext>
                  </a:extLst>
                </a:gridCol>
              </a:tblGrid>
              <a:tr h="512503">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判断</a:t>
                      </a:r>
                      <a:endParaRPr lang="en-US" altLang="zh-CN"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事例</a:t>
                      </a: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判断</a:t>
                      </a:r>
                      <a:endParaRPr lang="en-US" altLang="zh-CN"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事例</a:t>
                      </a: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判断</a:t>
                      </a:r>
                      <a:endParaRPr lang="en-US" altLang="zh-CN"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事例</a:t>
                      </a: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判断</a:t>
                      </a:r>
                      <a:endParaRPr lang="en-US" altLang="zh-CN"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事例</a:t>
                      </a: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東京都</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京都府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栃木県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和歌山県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滋賀県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福井県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69115">
                <a:tc>
                  <a:txBody>
                    <a:bodyPr/>
                    <a:lstStyle/>
                    <a:p>
                      <a:pPr algn="r"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大阪府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452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117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広島県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香川県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青森県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神奈川県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三重県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山形県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千葉県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鹿児島県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愛媛県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兵庫県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251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18</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沖縄県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徳島県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埼玉県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群馬県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熊本県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島根県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8</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茨城県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石川県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北海道</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岐阜県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山口県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鳥取県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大分県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佐賀県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岩手県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岡山県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奈良県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秋田県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9115">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静岡県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新潟県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rtl="0" fontAlgn="ctr"/>
                      <a:r>
                        <a:rPr lang="ja-JP" altLang="en-US" sz="1200" b="0" i="0" u="none" strike="noStrike" dirty="0">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rPr>
                        <a:t>合計</a:t>
                      </a:r>
                    </a:p>
                  </a:txBody>
                  <a:tcPr marL="9524" marR="9524" marT="9522" marB="0" anchor="ctr">
                    <a:lnL w="28575"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l" rtl="0" fontAlgn="ctr"/>
                      <a:endParaRPr lang="ja-JP" altLang="en-US" sz="1200" b="0" i="0" u="none" strike="noStrike" dirty="0">
                        <a:solidFill>
                          <a:srgbClr val="000000"/>
                        </a:solidFill>
                        <a:effectLst/>
                        <a:latin typeface="Arial"/>
                      </a:endParaRPr>
                    </a:p>
                  </a:txBody>
                  <a:tcPr marL="9525" marR="9525" marT="9525"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5,618</a:t>
                      </a:r>
                    </a:p>
                  </a:txBody>
                  <a:tcPr marL="9525" marR="9525" marT="9525" marB="0" anchor="ctr">
                    <a:lnL w="6350" cap="flat" cmpd="sng" algn="ctr">
                      <a:solidFill>
                        <a:schemeClr val="tx1"/>
                      </a:solidFill>
                      <a:prstDash val="sysDot"/>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1,194</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2"/>
                  </a:ext>
                </a:extLst>
              </a:tr>
            </a:tbl>
          </a:graphicData>
        </a:graphic>
      </p:graphicFrame>
      <p:sp>
        <p:nvSpPr>
          <p:cNvPr id="53504" name="テキスト ボックス 7"/>
          <p:cNvSpPr txBox="1">
            <a:spLocks noChangeArrowheads="1"/>
          </p:cNvSpPr>
          <p:nvPr/>
        </p:nvSpPr>
        <p:spPr bwMode="auto">
          <a:xfrm>
            <a:off x="7199313" y="977900"/>
            <a:ext cx="1849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ea typeface="UD デジタル 教科書体 NK-R" panose="02020400000000000000" pitchFamily="18" charset="-128"/>
              </a:rPr>
              <a:t>※</a:t>
            </a:r>
            <a:r>
              <a:rPr lang="ja-JP" altLang="en-US" sz="1400" b="1" dirty="0">
                <a:ea typeface="UD デジタル 教科書体 NK-R" panose="02020400000000000000" pitchFamily="18" charset="-128"/>
              </a:rPr>
              <a:t>相談・通報件数順</a:t>
            </a:r>
          </a:p>
        </p:txBody>
      </p:sp>
      <p:sp>
        <p:nvSpPr>
          <p:cNvPr id="53505"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53506" name="スライド番号プレースホルダー 2"/>
          <p:cNvSpPr>
            <a:spLocks noGrp="1"/>
          </p:cNvSpPr>
          <p:nvPr>
            <p:ph type="sldNum" sz="quarter" idx="12"/>
          </p:nvPr>
        </p:nvSpPr>
        <p:spPr bwMode="auto">
          <a:xfrm>
            <a:off x="7010400" y="64886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232D26A-7AC1-4783-8D7E-41CC130A4128}"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24</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42CA9D0C-BE90-42C7-89A1-C91783C4B7ED}"/>
              </a:ext>
            </a:extLst>
          </p:cNvPr>
          <p:cNvSpPr/>
          <p:nvPr/>
        </p:nvSpPr>
        <p:spPr>
          <a:xfrm>
            <a:off x="62295" y="2555056"/>
            <a:ext cx="2277457" cy="369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7868222"/>
      </p:ext>
    </p:extLst>
  </p:cSld>
  <p:clrMapOvr>
    <a:masterClrMapping/>
  </p:clrMapOvr>
  <mc:AlternateContent xmlns:mc="http://schemas.openxmlformats.org/markup-compatibility/2006" xmlns:p14="http://schemas.microsoft.com/office/powerpoint/2010/main">
    <mc:Choice Requires="p14">
      <p:transition spd="slow" p14:dur="2000" advTm="14087"/>
    </mc:Choice>
    <mc:Fallback xmlns="">
      <p:transition spd="slow" advTm="140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1459110295"/>
              </p:ext>
            </p:extLst>
          </p:nvPr>
        </p:nvGraphicFramePr>
        <p:xfrm>
          <a:off x="134937" y="980729"/>
          <a:ext cx="8874126" cy="5274528"/>
        </p:xfrm>
        <a:graphic>
          <a:graphicData uri="http://schemas.openxmlformats.org/drawingml/2006/chart">
            <c:chart xmlns:c="http://schemas.openxmlformats.org/drawingml/2006/chart" xmlns:r="http://schemas.openxmlformats.org/officeDocument/2006/relationships" r:id="rId3"/>
          </a:graphicData>
        </a:graphic>
      </p:graphicFrame>
      <p:sp>
        <p:nvSpPr>
          <p:cNvPr id="55299" name="テキスト ボックス 7"/>
          <p:cNvSpPr txBox="1">
            <a:spLocks noChangeArrowheads="1"/>
          </p:cNvSpPr>
          <p:nvPr/>
        </p:nvSpPr>
        <p:spPr bwMode="auto">
          <a:xfrm>
            <a:off x="504825" y="6255256"/>
            <a:ext cx="3908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複数回答有</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通報件数：</a:t>
            </a:r>
            <a:r>
              <a:rPr lang="en-US" altLang="ja-JP" sz="1200" dirty="0">
                <a:ea typeface="UD デジタル 教科書体 NK-R" panose="02020400000000000000" pitchFamily="18" charset="-128"/>
              </a:rPr>
              <a:t>R3</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331</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R4</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331</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 R5</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452</a:t>
            </a:r>
            <a:r>
              <a:rPr lang="ja-JP" altLang="en-US" sz="1200" dirty="0">
                <a:ea typeface="UD デジタル 教科書体 NK-R" panose="02020400000000000000" pitchFamily="18" charset="-128"/>
              </a:rPr>
              <a:t>件</a:t>
            </a:r>
            <a:endParaRPr lang="en-US" altLang="ja-JP" sz="1200" dirty="0">
              <a:ea typeface="UD デジタル 教科書体 NK-R" panose="02020400000000000000" pitchFamily="18" charset="-128"/>
            </a:endParaRPr>
          </a:p>
        </p:txBody>
      </p:sp>
      <p:sp>
        <p:nvSpPr>
          <p:cNvPr id="6" name="タイトル 1"/>
          <p:cNvSpPr>
            <a:spLocks noGrp="1"/>
          </p:cNvSpPr>
          <p:nvPr>
            <p:ph type="title"/>
          </p:nvPr>
        </p:nvSpPr>
        <p:spPr>
          <a:xfrm>
            <a:off x="457200" y="441895"/>
            <a:ext cx="8229600" cy="386077"/>
          </a:xfrm>
          <a:solidFill>
            <a:schemeClr val="tx2">
              <a:lumMod val="20000"/>
              <a:lumOff val="80000"/>
            </a:schemeClr>
          </a:solidFill>
        </p:spPr>
        <p:txBody>
          <a:bodyPr rtlCol="0">
            <a:normAutofit fontScale="90000"/>
          </a:bodyPr>
          <a:lstStyle/>
          <a:p>
            <a:pPr eaLnBrk="1" fontAlgn="auto" hangingPunct="1">
              <a:spcAft>
                <a:spcPts val="0"/>
              </a:spcAft>
              <a:defRPr/>
            </a:pPr>
            <a:r>
              <a:rPr lang="en-US" altLang="ja-JP" sz="2400" b="1" dirty="0"/>
              <a:t>【</a:t>
            </a:r>
            <a:r>
              <a:rPr lang="ja-JP" altLang="en-US" sz="2400" b="1" dirty="0"/>
              <a:t>施設従事者等</a:t>
            </a:r>
            <a:r>
              <a:rPr lang="en-US" altLang="ja-JP" sz="2400" b="1" dirty="0"/>
              <a:t>】</a:t>
            </a:r>
            <a:r>
              <a:rPr lang="ja-JP" altLang="en-US" sz="2400" b="1" dirty="0"/>
              <a:t>　相談・通報・届出者の内訳</a:t>
            </a:r>
          </a:p>
        </p:txBody>
      </p:sp>
      <p:sp>
        <p:nvSpPr>
          <p:cNvPr id="55300" name="テキスト ボックス 5"/>
          <p:cNvSpPr txBox="1">
            <a:spLocks noChangeArrowheads="1"/>
          </p:cNvSpPr>
          <p:nvPr/>
        </p:nvSpPr>
        <p:spPr bwMode="auto">
          <a:xfrm>
            <a:off x="161925" y="0"/>
            <a:ext cx="404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55301" name="スライド番号プレースホルダー 1"/>
          <p:cNvSpPr>
            <a:spLocks noGrp="1"/>
          </p:cNvSpPr>
          <p:nvPr>
            <p:ph type="sldNum" sz="quarter" idx="12"/>
          </p:nvPr>
        </p:nvSpPr>
        <p:spPr bwMode="auto">
          <a:xfrm>
            <a:off x="7010400" y="64860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F8D35CB-2835-42DF-98A7-3B102ED5F13C}"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25</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2" name="角丸四角形 12">
            <a:extLst>
              <a:ext uri="{FF2B5EF4-FFF2-40B4-BE49-F238E27FC236}">
                <a16:creationId xmlns:a16="http://schemas.microsoft.com/office/drawing/2014/main" id="{2F0D6E44-78C8-42B2-9364-F07B45FF9A0F}"/>
              </a:ext>
            </a:extLst>
          </p:cNvPr>
          <p:cNvSpPr/>
          <p:nvPr/>
        </p:nvSpPr>
        <p:spPr>
          <a:xfrm>
            <a:off x="5004048" y="1052736"/>
            <a:ext cx="3914026" cy="1368152"/>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r>
              <a:rPr lang="ja-JP" altLang="en-US" sz="1200" dirty="0">
                <a:solidFill>
                  <a:schemeClr val="tx1"/>
                </a:solidFill>
                <a:ea typeface="UD デジタル 教科書体 NK-R" panose="02020400000000000000" pitchFamily="18" charset="-128"/>
              </a:rPr>
              <a:t>・単体では「当該施設・事業所の設置者・管理者」が最も多い。</a:t>
            </a:r>
            <a:endParaRPr lang="en-US" altLang="ja-JP" sz="1200" dirty="0">
              <a:solidFill>
                <a:schemeClr val="tx1"/>
              </a:solidFill>
              <a:ea typeface="UD デジタル 教科書体 NK-R" panose="02020400000000000000" pitchFamily="18" charset="-128"/>
            </a:endParaRPr>
          </a:p>
          <a:p>
            <a:pPr eaLnBrk="1" hangingPunct="1"/>
            <a:r>
              <a:rPr lang="en-US" altLang="ja-JP" sz="1200" b="1" dirty="0">
                <a:ea typeface="UD デジタル 教科書体 NK-R" panose="02020400000000000000" pitchFamily="18" charset="-128"/>
              </a:rPr>
              <a:t>※</a:t>
            </a:r>
            <a:r>
              <a:rPr lang="ja-JP" altLang="en-US" sz="1200" b="1" dirty="0">
                <a:ea typeface="UD デジタル 教科書体 NK-R" panose="02020400000000000000" pitchFamily="18" charset="-128"/>
              </a:rPr>
              <a:t>「相談支援専門員・他の施設従事者等」については、相談支援専門員と当該以外の施設従事者等を合算した。</a:t>
            </a:r>
            <a:endParaRPr lang="en-US" altLang="ja-JP" sz="1200" b="1" dirty="0">
              <a:ea typeface="UD デジタル 教科書体 NK-R" panose="02020400000000000000" pitchFamily="18" charset="-128"/>
            </a:endParaRPr>
          </a:p>
          <a:p>
            <a:pPr eaLnBrk="1" hangingPunct="1"/>
            <a:endParaRPr lang="en-US" altLang="ja-JP" sz="1200" dirty="0">
              <a:ea typeface="UD デジタル 教科書体 NK-R" panose="02020400000000000000" pitchFamily="18" charset="-128"/>
            </a:endParaRPr>
          </a:p>
          <a:p>
            <a:pPr eaLnBrk="1" hangingPunct="1">
              <a:defRPr/>
            </a:pPr>
            <a:r>
              <a:rPr lang="ja-JP" altLang="en-US" sz="1200" dirty="0">
                <a:ea typeface="UD デジタル 教科書体 NK-R" panose="02020400000000000000" pitchFamily="18" charset="-128"/>
              </a:rPr>
              <a:t>・</a:t>
            </a:r>
            <a:r>
              <a:rPr lang="ja-JP" altLang="en-US" sz="1200" dirty="0">
                <a:solidFill>
                  <a:schemeClr val="tx1"/>
                </a:solidFill>
                <a:ea typeface="UD デジタル 教科書体 NK-R" panose="02020400000000000000" pitchFamily="18" charset="-128"/>
              </a:rPr>
              <a:t>当該施設・事業所の設置者・管理者、サービス管理責任者、職員等からの通報は合わせて３分の１強。</a:t>
            </a:r>
            <a:endParaRPr lang="en-US" altLang="ja-JP" sz="1200" dirty="0">
              <a:solidFill>
                <a:schemeClr val="tx1"/>
              </a:solidFill>
              <a:ea typeface="UD デジタル 教科書体 NK-R" panose="02020400000000000000" pitchFamily="18" charset="-128"/>
            </a:endParaRPr>
          </a:p>
        </p:txBody>
      </p:sp>
      <p:sp>
        <p:nvSpPr>
          <p:cNvPr id="11" name="正方形/長方形 10"/>
          <p:cNvSpPr/>
          <p:nvPr/>
        </p:nvSpPr>
        <p:spPr>
          <a:xfrm>
            <a:off x="3171850" y="5920672"/>
            <a:ext cx="420598" cy="172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5D049850-D55F-4546-A992-358970C92C03}"/>
              </a:ext>
            </a:extLst>
          </p:cNvPr>
          <p:cNvSpPr/>
          <p:nvPr/>
        </p:nvSpPr>
        <p:spPr>
          <a:xfrm>
            <a:off x="3131840" y="5920672"/>
            <a:ext cx="1768202" cy="172623"/>
          </a:xfrm>
          <a:prstGeom prst="rect">
            <a:avLst/>
          </a:prstGeom>
          <a:noFill/>
          <a:ln w="3175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00000000-0008-0000-0500-00000B000000}"/>
              </a:ext>
            </a:extLst>
          </p:cNvPr>
          <p:cNvGraphicFramePr>
            <a:graphicFrameLocks/>
          </p:cNvGraphicFramePr>
          <p:nvPr>
            <p:extLst>
              <p:ext uri="{D42A27DB-BD31-4B8C-83A1-F6EECF244321}">
                <p14:modId xmlns:p14="http://schemas.microsoft.com/office/powerpoint/2010/main" val="3302399652"/>
              </p:ext>
            </p:extLst>
          </p:nvPr>
        </p:nvGraphicFramePr>
        <p:xfrm>
          <a:off x="4606915" y="835947"/>
          <a:ext cx="4444057" cy="4135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00000000-0008-0000-0500-00000C000000}"/>
              </a:ext>
            </a:extLst>
          </p:cNvPr>
          <p:cNvGraphicFramePr>
            <a:graphicFrameLocks/>
          </p:cNvGraphicFramePr>
          <p:nvPr>
            <p:extLst>
              <p:ext uri="{D42A27DB-BD31-4B8C-83A1-F6EECF244321}">
                <p14:modId xmlns:p14="http://schemas.microsoft.com/office/powerpoint/2010/main" val="108120375"/>
              </p:ext>
            </p:extLst>
          </p:nvPr>
        </p:nvGraphicFramePr>
        <p:xfrm>
          <a:off x="92527" y="835948"/>
          <a:ext cx="4444057" cy="4135272"/>
        </p:xfrm>
        <a:graphic>
          <a:graphicData uri="http://schemas.openxmlformats.org/drawingml/2006/chart">
            <c:chart xmlns:c="http://schemas.openxmlformats.org/drawingml/2006/chart" xmlns:r="http://schemas.openxmlformats.org/officeDocument/2006/relationships" r:id="rId4"/>
          </a:graphicData>
        </a:graphic>
      </p:graphicFrame>
      <p:sp>
        <p:nvSpPr>
          <p:cNvPr id="13" name="角丸四角形 12"/>
          <p:cNvSpPr/>
          <p:nvPr/>
        </p:nvSpPr>
        <p:spPr>
          <a:xfrm>
            <a:off x="4788023" y="5170169"/>
            <a:ext cx="4262949" cy="81915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・虐待類型では「身体的虐待」と、次いで「心理的虐待」が多い。</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・被虐待者の障がい種別では、「知的障がい」が最多。</a:t>
            </a:r>
            <a:endParaRPr lang="en-US" altLang="ja-JP" sz="1200" dirty="0">
              <a:solidFill>
                <a:schemeClr val="tx1"/>
              </a:solidFill>
              <a:ea typeface="UD デジタル 教科書体 NK-R" panose="02020400000000000000" pitchFamily="18" charset="-128"/>
            </a:endParaRPr>
          </a:p>
        </p:txBody>
      </p:sp>
      <p:sp>
        <p:nvSpPr>
          <p:cNvPr id="6" name="タイトル 1"/>
          <p:cNvSpPr>
            <a:spLocks noGrp="1"/>
          </p:cNvSpPr>
          <p:nvPr>
            <p:ph type="title"/>
          </p:nvPr>
        </p:nvSpPr>
        <p:spPr>
          <a:xfrm>
            <a:off x="457200" y="332656"/>
            <a:ext cx="8229600" cy="402357"/>
          </a:xfrm>
          <a:solidFill>
            <a:schemeClr val="tx2">
              <a:lumMod val="20000"/>
              <a:lumOff val="80000"/>
            </a:schemeClr>
          </a:solidFill>
        </p:spPr>
        <p:txBody>
          <a:bodyPr rtlCol="0">
            <a:normAutofit fontScale="90000"/>
          </a:bodyPr>
          <a:lstStyle/>
          <a:p>
            <a:pPr eaLnBrk="1" fontAlgn="auto" hangingPunct="1">
              <a:spcAft>
                <a:spcPts val="0"/>
              </a:spcAft>
              <a:defRPr/>
            </a:pPr>
            <a:r>
              <a:rPr lang="ja-JP" altLang="en-US" sz="2400" b="1" dirty="0"/>
              <a:t>虐待の類型・被虐待者の障がい種別</a:t>
            </a:r>
          </a:p>
        </p:txBody>
      </p:sp>
      <p:sp>
        <p:nvSpPr>
          <p:cNvPr id="57348" name="テキスト ボックス 7"/>
          <p:cNvSpPr txBox="1">
            <a:spLocks noChangeArrowheads="1"/>
          </p:cNvSpPr>
          <p:nvPr/>
        </p:nvSpPr>
        <p:spPr bwMode="auto">
          <a:xfrm>
            <a:off x="0" y="6061075"/>
            <a:ext cx="63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複数回答有</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虐待類型：虐待判断事例件数</a:t>
            </a:r>
            <a:r>
              <a:rPr lang="en-US" altLang="ja-JP" sz="1200" dirty="0">
                <a:latin typeface="UD デジタル 教科書体 NK-R" panose="02020400000000000000" pitchFamily="18" charset="-128"/>
                <a:ea typeface="UD デジタル 教科書体 NK-R" panose="02020400000000000000" pitchFamily="18" charset="-128"/>
              </a:rPr>
              <a:t>R3</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60</a:t>
            </a:r>
            <a:r>
              <a:rPr lang="ja-JP" altLang="en-US" sz="1200" dirty="0">
                <a:latin typeface="UD デジタル 教科書体 NK-R" panose="02020400000000000000" pitchFamily="18" charset="-128"/>
                <a:ea typeface="UD デジタル 教科書体 NK-R" panose="02020400000000000000" pitchFamily="18" charset="-128"/>
              </a:rPr>
              <a:t>件、</a:t>
            </a:r>
            <a:r>
              <a:rPr lang="en-US" altLang="ja-JP" sz="1200" dirty="0">
                <a:latin typeface="UD デジタル 教科書体 NK-R" panose="02020400000000000000" pitchFamily="18" charset="-128"/>
                <a:ea typeface="UD デジタル 教科書体 NK-R" panose="02020400000000000000" pitchFamily="18" charset="-128"/>
              </a:rPr>
              <a:t>R4</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72</a:t>
            </a:r>
            <a:r>
              <a:rPr lang="ja-JP" altLang="en-US" sz="1200" dirty="0">
                <a:latin typeface="UD デジタル 教科書体 NK-R" panose="02020400000000000000" pitchFamily="18" charset="-128"/>
                <a:ea typeface="UD デジタル 教科書体 NK-R" panose="02020400000000000000" pitchFamily="18" charset="-128"/>
              </a:rPr>
              <a:t>件、</a:t>
            </a:r>
            <a:r>
              <a:rPr lang="en-US" altLang="ja-JP" sz="1200" dirty="0">
                <a:latin typeface="UD デジタル 教科書体 NK-R" panose="02020400000000000000" pitchFamily="18" charset="-128"/>
                <a:ea typeface="UD デジタル 教科書体 NK-R" panose="02020400000000000000" pitchFamily="18" charset="-128"/>
              </a:rPr>
              <a:t> R</a:t>
            </a:r>
            <a:r>
              <a:rPr lang="ja-JP" altLang="en-US" sz="1200" dirty="0">
                <a:latin typeface="UD デジタル 教科書体 NK-R" panose="02020400000000000000" pitchFamily="18" charset="-128"/>
                <a:ea typeface="UD デジタル 教科書体 NK-R" panose="02020400000000000000" pitchFamily="18" charset="-128"/>
              </a:rPr>
              <a:t>５年度</a:t>
            </a:r>
            <a:r>
              <a:rPr lang="en-US" altLang="ja-JP" sz="1200" dirty="0">
                <a:latin typeface="UD デジタル 教科書体 NK-R" panose="02020400000000000000" pitchFamily="18" charset="-128"/>
                <a:ea typeface="UD デジタル 教科書体 NK-R" panose="02020400000000000000" pitchFamily="18" charset="-128"/>
              </a:rPr>
              <a:t>117</a:t>
            </a:r>
            <a:r>
              <a:rPr lang="ja-JP" altLang="en-US" sz="1200" dirty="0">
                <a:latin typeface="UD デジタル 教科書体 NK-R" panose="02020400000000000000" pitchFamily="18" charset="-128"/>
                <a:ea typeface="UD デジタル 教科書体 NK-R" panose="02020400000000000000" pitchFamily="18" charset="-128"/>
              </a:rPr>
              <a:t>件の内訳</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障がい種別：被虐待者数</a:t>
            </a:r>
            <a:r>
              <a:rPr lang="en-US" altLang="ja-JP" sz="1200" dirty="0">
                <a:latin typeface="UD デジタル 教科書体 NK-R" panose="02020400000000000000" pitchFamily="18" charset="-128"/>
                <a:ea typeface="UD デジタル 教科書体 NK-R" panose="02020400000000000000" pitchFamily="18" charset="-128"/>
              </a:rPr>
              <a:t>R3</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70</a:t>
            </a:r>
            <a:r>
              <a:rPr lang="ja-JP" altLang="en-US" sz="1200" dirty="0">
                <a:latin typeface="UD デジタル 教科書体 NK-R" panose="02020400000000000000" pitchFamily="18" charset="-128"/>
                <a:ea typeface="UD デジタル 教科書体 NK-R" panose="02020400000000000000" pitchFamily="18" charset="-128"/>
              </a:rPr>
              <a:t>人、</a:t>
            </a:r>
            <a:r>
              <a:rPr lang="en-US" altLang="ja-JP" sz="1200" dirty="0">
                <a:latin typeface="UD デジタル 教科書体 NK-R" panose="02020400000000000000" pitchFamily="18" charset="-128"/>
                <a:ea typeface="UD デジタル 教科書体 NK-R" panose="02020400000000000000" pitchFamily="18" charset="-128"/>
              </a:rPr>
              <a:t>R4</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85</a:t>
            </a:r>
            <a:r>
              <a:rPr lang="ja-JP" altLang="en-US" sz="1200" dirty="0">
                <a:latin typeface="UD デジタル 教科書体 NK-R" panose="02020400000000000000" pitchFamily="18" charset="-128"/>
                <a:ea typeface="UD デジタル 教科書体 NK-R" panose="02020400000000000000" pitchFamily="18" charset="-128"/>
              </a:rPr>
              <a:t>人、</a:t>
            </a:r>
            <a:r>
              <a:rPr lang="en-US" altLang="ja-JP" sz="1200" dirty="0">
                <a:latin typeface="UD デジタル 教科書体 NK-R" panose="02020400000000000000" pitchFamily="18" charset="-128"/>
                <a:ea typeface="UD デジタル 教科書体 NK-R" panose="02020400000000000000" pitchFamily="18" charset="-128"/>
              </a:rPr>
              <a:t> R</a:t>
            </a:r>
            <a:r>
              <a:rPr lang="ja-JP" altLang="en-US" sz="1200" dirty="0">
                <a:latin typeface="UD デジタル 教科書体 NK-R" panose="02020400000000000000" pitchFamily="18" charset="-128"/>
                <a:ea typeface="UD デジタル 教科書体 NK-R" panose="02020400000000000000" pitchFamily="18" charset="-128"/>
              </a:rPr>
              <a:t>５年度</a:t>
            </a:r>
            <a:r>
              <a:rPr lang="en-US" altLang="ja-JP" sz="1200" dirty="0">
                <a:latin typeface="UD デジタル 教科書体 NK-R" panose="02020400000000000000" pitchFamily="18" charset="-128"/>
                <a:ea typeface="UD デジタル 教科書体 NK-R" panose="02020400000000000000" pitchFamily="18" charset="-128"/>
              </a:rPr>
              <a:t>207</a:t>
            </a:r>
            <a:r>
              <a:rPr lang="ja-JP" altLang="en-US" sz="1200" dirty="0">
                <a:latin typeface="UD デジタル 教科書体 NK-R" panose="02020400000000000000" pitchFamily="18" charset="-128"/>
                <a:ea typeface="UD デジタル 教科書体 NK-R" panose="02020400000000000000" pitchFamily="18" charset="-128"/>
              </a:rPr>
              <a:t>人の内訳</a:t>
            </a:r>
          </a:p>
        </p:txBody>
      </p:sp>
      <p:sp>
        <p:nvSpPr>
          <p:cNvPr id="57349" name="テキスト ボックス 5"/>
          <p:cNvSpPr txBox="1">
            <a:spLocks noChangeArrowheads="1"/>
          </p:cNvSpPr>
          <p:nvPr/>
        </p:nvSpPr>
        <p:spPr bwMode="auto">
          <a:xfrm>
            <a:off x="161925" y="0"/>
            <a:ext cx="404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57350" name="スライド番号プレースホルダー 1"/>
          <p:cNvSpPr>
            <a:spLocks noGrp="1"/>
          </p:cNvSpPr>
          <p:nvPr>
            <p:ph type="sldNum" sz="quarter" idx="12"/>
          </p:nvPr>
        </p:nvSpPr>
        <p:spPr bwMode="auto">
          <a:xfrm>
            <a:off x="6995864"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FB5F3E8-5326-4EEB-BBBC-17A094D9ADDF}"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26</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68911277"/>
              </p:ext>
            </p:extLst>
          </p:nvPr>
        </p:nvGraphicFramePr>
        <p:xfrm>
          <a:off x="127002" y="5168053"/>
          <a:ext cx="4554536" cy="792088"/>
        </p:xfrm>
        <a:graphic>
          <a:graphicData uri="http://schemas.openxmlformats.org/drawingml/2006/table">
            <a:tbl>
              <a:tblPr firstRow="1" firstCol="1" lastRow="1" lastCol="1" bandRow="1" bandCol="1">
                <a:tableStyleId>{5C22544A-7EE6-4342-B048-85BDC9FD1C3A}</a:tableStyleId>
              </a:tblPr>
              <a:tblGrid>
                <a:gridCol w="1014082">
                  <a:extLst>
                    <a:ext uri="{9D8B030D-6E8A-4147-A177-3AD203B41FA5}">
                      <a16:colId xmlns:a16="http://schemas.microsoft.com/office/drawing/2014/main" val="20000"/>
                    </a:ext>
                  </a:extLst>
                </a:gridCol>
                <a:gridCol w="871608">
                  <a:extLst>
                    <a:ext uri="{9D8B030D-6E8A-4147-A177-3AD203B41FA5}">
                      <a16:colId xmlns:a16="http://schemas.microsoft.com/office/drawing/2014/main" val="20001"/>
                    </a:ext>
                  </a:extLst>
                </a:gridCol>
                <a:gridCol w="871608">
                  <a:extLst>
                    <a:ext uri="{9D8B030D-6E8A-4147-A177-3AD203B41FA5}">
                      <a16:colId xmlns:a16="http://schemas.microsoft.com/office/drawing/2014/main" val="20002"/>
                    </a:ext>
                  </a:extLst>
                </a:gridCol>
                <a:gridCol w="871608">
                  <a:extLst>
                    <a:ext uri="{9D8B030D-6E8A-4147-A177-3AD203B41FA5}">
                      <a16:colId xmlns:a16="http://schemas.microsoft.com/office/drawing/2014/main" val="20003"/>
                    </a:ext>
                  </a:extLst>
                </a:gridCol>
                <a:gridCol w="925630">
                  <a:extLst>
                    <a:ext uri="{9D8B030D-6E8A-4147-A177-3AD203B41FA5}">
                      <a16:colId xmlns:a16="http://schemas.microsoft.com/office/drawing/2014/main" val="20004"/>
                    </a:ext>
                  </a:extLst>
                </a:gridCol>
              </a:tblGrid>
              <a:tr h="360288">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000" kern="0" dirty="0">
                          <a:solidFill>
                            <a:schemeClr val="tx1"/>
                          </a:solidFill>
                          <a:effectLst/>
                          <a:latin typeface="+mj-ea"/>
                          <a:ea typeface="+mj-ea"/>
                        </a:rPr>
                        <a:t> </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虐待の程度</a:t>
                      </a:r>
                      <a:endPar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５）</a:t>
                      </a: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軽度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中度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重度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合 計</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59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件数</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Calibri" panose="020F0502020204030204" pitchFamily="34" charset="0"/>
                        </a:rPr>
                        <a:t>98</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Calibri" panose="020F0502020204030204" pitchFamily="34" charset="0"/>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40</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8</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latinLnBrk="1">
                        <a:lnSpc>
                          <a:spcPts val="1400"/>
                        </a:lnSpc>
                        <a:spcAft>
                          <a:spcPts val="0"/>
                        </a:spcAft>
                      </a:pPr>
                      <a:r>
                        <a:rPr lang="en-US" alt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146</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59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83.8</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34.2</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6.8</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ja-JP" altLang="en-US"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1" name="正方形/長方形 10">
            <a:extLst>
              <a:ext uri="{FF2B5EF4-FFF2-40B4-BE49-F238E27FC236}">
                <a16:creationId xmlns:a16="http://schemas.microsoft.com/office/drawing/2014/main" id="{8362C972-BEAA-4B7B-8B64-47EFD0BA179E}"/>
              </a:ext>
            </a:extLst>
          </p:cNvPr>
          <p:cNvSpPr/>
          <p:nvPr/>
        </p:nvSpPr>
        <p:spPr>
          <a:xfrm>
            <a:off x="566738" y="4608015"/>
            <a:ext cx="792088" cy="198406"/>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67AB930-1F4E-4B4F-A19B-274E0F8D2133}"/>
              </a:ext>
            </a:extLst>
          </p:cNvPr>
          <p:cNvSpPr/>
          <p:nvPr/>
        </p:nvSpPr>
        <p:spPr>
          <a:xfrm>
            <a:off x="2151501" y="4604521"/>
            <a:ext cx="792088" cy="198407"/>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362C972-BEAA-4B7B-8B64-47EFD0BA179E}"/>
              </a:ext>
            </a:extLst>
          </p:cNvPr>
          <p:cNvSpPr/>
          <p:nvPr/>
        </p:nvSpPr>
        <p:spPr>
          <a:xfrm>
            <a:off x="5724128" y="4581128"/>
            <a:ext cx="648072" cy="17501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32B839B8-6D7F-4772-A3B6-0DD2959C4E99}"/>
              </a:ext>
            </a:extLst>
          </p:cNvPr>
          <p:cNvGraphicFramePr>
            <a:graphicFrameLocks/>
          </p:cNvGraphicFramePr>
          <p:nvPr>
            <p:extLst>
              <p:ext uri="{D42A27DB-BD31-4B8C-83A1-F6EECF244321}">
                <p14:modId xmlns:p14="http://schemas.microsoft.com/office/powerpoint/2010/main" val="1089827552"/>
              </p:ext>
            </p:extLst>
          </p:nvPr>
        </p:nvGraphicFramePr>
        <p:xfrm>
          <a:off x="305330" y="836712"/>
          <a:ext cx="8515141"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11" name="タイトル 12"/>
          <p:cNvSpPr>
            <a:spLocks noGrp="1"/>
          </p:cNvSpPr>
          <p:nvPr>
            <p:ph type="title"/>
          </p:nvPr>
        </p:nvSpPr>
        <p:spPr>
          <a:xfrm>
            <a:off x="457200" y="347663"/>
            <a:ext cx="8229600" cy="373062"/>
          </a:xfrm>
          <a:solidFill>
            <a:schemeClr val="tx2">
              <a:lumMod val="20000"/>
              <a:lumOff val="80000"/>
            </a:schemeClr>
          </a:solidFill>
        </p:spPr>
        <p:txBody>
          <a:bodyPr/>
          <a:lstStyle/>
          <a:p>
            <a:pPr>
              <a:defRPr/>
            </a:pPr>
            <a:r>
              <a:rPr lang="ja-JP" altLang="en-US" sz="2400" b="1" dirty="0"/>
              <a:t>虐待が認められた</a:t>
            </a:r>
            <a:r>
              <a:rPr lang="ja-JP" altLang="en-US" sz="2400" b="1" dirty="0" err="1"/>
              <a:t>障がい</a:t>
            </a:r>
            <a:r>
              <a:rPr lang="ja-JP" altLang="en-US" sz="2400" b="1" dirty="0"/>
              <a:t>福祉サービス事業所種別</a:t>
            </a:r>
          </a:p>
        </p:txBody>
      </p:sp>
      <p:sp>
        <p:nvSpPr>
          <p:cNvPr id="59395"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UD デジタル 教科書体 NK-R" panose="02020400000000000000" pitchFamily="18" charset="-128"/>
                <a:ea typeface="UD デジタル 教科書体 NK-R" panose="02020400000000000000" pitchFamily="18" charset="-128"/>
              </a:rPr>
              <a:t>＜施設従事者等による虐待＞</a:t>
            </a:r>
          </a:p>
        </p:txBody>
      </p:sp>
      <p:sp>
        <p:nvSpPr>
          <p:cNvPr id="59396" name="スライド番号プレースホルダー 4"/>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FE0EFC1-FBE9-416A-9217-0162344D4764}"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27</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59397" name="テキスト ボックス 7"/>
          <p:cNvSpPr txBox="1">
            <a:spLocks noChangeArrowheads="1"/>
          </p:cNvSpPr>
          <p:nvPr/>
        </p:nvSpPr>
        <p:spPr bwMode="auto">
          <a:xfrm>
            <a:off x="251941" y="6453336"/>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対象の３か年において、</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件も該当がなかったサービス種別は項目から除外</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507627" y="980728"/>
            <a:ext cx="431800" cy="322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件</a:t>
            </a:r>
            <a:endParaRPr lang="ja-JP"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720E592B-25BE-4151-94C5-EC00399EDAEE}"/>
              </a:ext>
            </a:extLst>
          </p:cNvPr>
          <p:cNvSpPr/>
          <p:nvPr/>
        </p:nvSpPr>
        <p:spPr>
          <a:xfrm>
            <a:off x="759407" y="6201368"/>
            <a:ext cx="360040" cy="166922"/>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0602094-EFD1-41E1-B32B-23EDB1C297A6}"/>
              </a:ext>
            </a:extLst>
          </p:cNvPr>
          <p:cNvSpPr/>
          <p:nvPr/>
        </p:nvSpPr>
        <p:spPr>
          <a:xfrm>
            <a:off x="5759866" y="6203866"/>
            <a:ext cx="360040" cy="16442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3" name="角丸四角形 3">
            <a:extLst>
              <a:ext uri="{FF2B5EF4-FFF2-40B4-BE49-F238E27FC236}">
                <a16:creationId xmlns:a16="http://schemas.microsoft.com/office/drawing/2014/main" id="{00000000-0008-0000-0000-000004000000}"/>
              </a:ext>
            </a:extLst>
          </p:cNvPr>
          <p:cNvSpPr/>
          <p:nvPr/>
        </p:nvSpPr>
        <p:spPr>
          <a:xfrm>
            <a:off x="1290616" y="1412776"/>
            <a:ext cx="3582598" cy="648072"/>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200" dirty="0">
                <a:latin typeface="UD デジタル 教科書体 NK-R" panose="02020400000000000000" pitchFamily="18" charset="-128"/>
                <a:ea typeface="UD デジタル 教科書体 NK-R" panose="02020400000000000000" pitchFamily="18" charset="-128"/>
              </a:rPr>
              <a:t>・全国では、「共同生活援助」が最も多く（</a:t>
            </a:r>
            <a:r>
              <a:rPr lang="en-US" altLang="ja-JP" sz="1200" dirty="0">
                <a:latin typeface="UD デジタル 教科書体 NK-R" panose="02020400000000000000" pitchFamily="18" charset="-128"/>
                <a:ea typeface="UD デジタル 教科書体 NK-R" panose="02020400000000000000" pitchFamily="18" charset="-128"/>
              </a:rPr>
              <a:t>28.3%</a:t>
            </a:r>
            <a:r>
              <a:rPr lang="ja-JP" altLang="en-US" sz="1200" dirty="0">
                <a:latin typeface="UD デジタル 教科書体 NK-R" panose="02020400000000000000" pitchFamily="18" charset="-128"/>
                <a:ea typeface="UD デジタル 教科書体 NK-R" panose="02020400000000000000" pitchFamily="18" charset="-128"/>
              </a:rPr>
              <a:t>）、</a:t>
            </a:r>
            <a:endParaRPr lang="en-US" altLang="ja-JP" sz="1200" dirty="0">
              <a:latin typeface="UD デジタル 教科書体 NK-R" panose="02020400000000000000" pitchFamily="18" charset="-128"/>
              <a:ea typeface="UD デジタル 教科書体 NK-R" panose="02020400000000000000" pitchFamily="18" charset="-128"/>
            </a:endParaRPr>
          </a:p>
          <a:p>
            <a:pPr>
              <a:defRPr/>
            </a:pPr>
            <a:r>
              <a:rPr lang="ja-JP" altLang="en-US" sz="1200" dirty="0">
                <a:latin typeface="UD デジタル 教科書体 NK-R" panose="02020400000000000000" pitchFamily="18" charset="-128"/>
                <a:ea typeface="UD デジタル 教科書体 NK-R" panose="02020400000000000000" pitchFamily="18" charset="-128"/>
              </a:rPr>
              <a:t>次いで「障がい者支援施設」（</a:t>
            </a:r>
            <a:r>
              <a:rPr lang="en-US" altLang="ja-JP" sz="1200" dirty="0">
                <a:latin typeface="UD デジタル 教科書体 NK-R" panose="02020400000000000000" pitchFamily="18" charset="-128"/>
                <a:ea typeface="UD デジタル 教科書体 NK-R" panose="02020400000000000000" pitchFamily="18" charset="-128"/>
              </a:rPr>
              <a:t>20.4%</a:t>
            </a:r>
            <a:r>
              <a:rPr lang="ja-JP" altLang="en-US" sz="1200" dirty="0">
                <a:latin typeface="UD デジタル 教科書体 NK-R" panose="02020400000000000000" pitchFamily="18" charset="-128"/>
                <a:ea typeface="UD デジタル 教科書体 NK-R" panose="02020400000000000000" pitchFamily="18" charset="-128"/>
              </a:rPr>
              <a:t>）が多い。</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32D24ECE-3B94-4CFC-8C69-CE0206309BDB}"/>
              </a:ext>
            </a:extLst>
          </p:cNvPr>
          <p:cNvGraphicFramePr>
            <a:graphicFrameLocks/>
          </p:cNvGraphicFramePr>
          <p:nvPr>
            <p:extLst>
              <p:ext uri="{D42A27DB-BD31-4B8C-83A1-F6EECF244321}">
                <p14:modId xmlns:p14="http://schemas.microsoft.com/office/powerpoint/2010/main" val="3663916080"/>
              </p:ext>
            </p:extLst>
          </p:nvPr>
        </p:nvGraphicFramePr>
        <p:xfrm>
          <a:off x="280988" y="836713"/>
          <a:ext cx="8539484"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60418" name="スライド番号プレースホルダー 4"/>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B91C90E-14F0-4B6D-86A2-D47EFBCA67F9}"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28</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0" name="タイトル 12"/>
          <p:cNvSpPr>
            <a:spLocks noGrp="1"/>
          </p:cNvSpPr>
          <p:nvPr>
            <p:ph type="title"/>
          </p:nvPr>
        </p:nvSpPr>
        <p:spPr>
          <a:xfrm>
            <a:off x="457200" y="332656"/>
            <a:ext cx="8229600" cy="381000"/>
          </a:xfrm>
          <a:solidFill>
            <a:schemeClr val="tx2">
              <a:lumMod val="20000"/>
              <a:lumOff val="80000"/>
            </a:schemeClr>
          </a:solidFill>
        </p:spPr>
        <p:txBody>
          <a:bodyPr/>
          <a:lstStyle/>
          <a:p>
            <a:pPr>
              <a:defRPr/>
            </a:pPr>
            <a:r>
              <a:rPr lang="ja-JP" altLang="en-US" sz="2400" b="1" dirty="0"/>
              <a:t>虐待が認められた</a:t>
            </a:r>
            <a:r>
              <a:rPr lang="ja-JP" altLang="en-US" sz="2400" b="1" dirty="0" err="1"/>
              <a:t>障がい</a:t>
            </a:r>
            <a:r>
              <a:rPr lang="ja-JP" altLang="en-US" sz="2400" b="1" dirty="0"/>
              <a:t>福祉サービス事業所種別</a:t>
            </a:r>
          </a:p>
        </p:txBody>
      </p:sp>
      <p:sp>
        <p:nvSpPr>
          <p:cNvPr id="60420"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2" name="正方形/長方形 1">
            <a:extLst>
              <a:ext uri="{FF2B5EF4-FFF2-40B4-BE49-F238E27FC236}">
                <a16:creationId xmlns:a16="http://schemas.microsoft.com/office/drawing/2014/main" id="{B6AE3EC3-6135-4F15-80BE-4A8DA6012FD2}"/>
              </a:ext>
            </a:extLst>
          </p:cNvPr>
          <p:cNvSpPr/>
          <p:nvPr/>
        </p:nvSpPr>
        <p:spPr>
          <a:xfrm flipV="1">
            <a:off x="3216153" y="6059685"/>
            <a:ext cx="491751" cy="172721"/>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
            <a:extLst>
              <a:ext uri="{FF2B5EF4-FFF2-40B4-BE49-F238E27FC236}">
                <a16:creationId xmlns:a16="http://schemas.microsoft.com/office/drawing/2014/main" id="{00000000-0008-0000-0000-000008000000}"/>
              </a:ext>
            </a:extLst>
          </p:cNvPr>
          <p:cNvSpPr/>
          <p:nvPr/>
        </p:nvSpPr>
        <p:spPr>
          <a:xfrm>
            <a:off x="1114235" y="1487647"/>
            <a:ext cx="3436495" cy="573201"/>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200" dirty="0">
                <a:latin typeface="UD デジタル 教科書体 NK-R" panose="02020400000000000000" pitchFamily="18" charset="-128"/>
                <a:ea typeface="UD デジタル 教科書体 NK-R" panose="02020400000000000000" pitchFamily="18" charset="-128"/>
              </a:rPr>
              <a:t>・府では、「共同生活援助」が最も多く（</a:t>
            </a:r>
            <a:r>
              <a:rPr lang="en-US" altLang="ja-JP" sz="1200" dirty="0">
                <a:latin typeface="UD デジタル 教科書体 NK-R" panose="02020400000000000000" pitchFamily="18" charset="-128"/>
                <a:ea typeface="UD デジタル 教科書体 NK-R" panose="02020400000000000000" pitchFamily="18" charset="-128"/>
              </a:rPr>
              <a:t>25.6%</a:t>
            </a:r>
            <a:r>
              <a:rPr lang="ja-JP" altLang="en-US" sz="1200" dirty="0">
                <a:latin typeface="UD デジタル 教科書体 NK-R" panose="02020400000000000000" pitchFamily="18" charset="-128"/>
                <a:ea typeface="UD デジタル 教科書体 NK-R" panose="02020400000000000000" pitchFamily="18" charset="-128"/>
              </a:rPr>
              <a:t>）、次いで「生活介護」（</a:t>
            </a:r>
            <a:r>
              <a:rPr lang="en-US" altLang="ja-JP" sz="1200" dirty="0">
                <a:latin typeface="UD デジタル 教科書体 NK-R" panose="02020400000000000000" pitchFamily="18" charset="-128"/>
                <a:ea typeface="UD デジタル 教科書体 NK-R" panose="02020400000000000000" pitchFamily="18" charset="-128"/>
              </a:rPr>
              <a:t>23.1%</a:t>
            </a:r>
            <a:r>
              <a:rPr lang="ja-JP" altLang="en-US" sz="1200" dirty="0">
                <a:latin typeface="UD デジタル 教科書体 NK-R" panose="02020400000000000000" pitchFamily="18" charset="-128"/>
                <a:ea typeface="UD デジタル 教科書体 NK-R" panose="02020400000000000000" pitchFamily="18" charset="-128"/>
              </a:rPr>
              <a:t>）が多い。</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a:extLst>
              <a:ext uri="{FF2B5EF4-FFF2-40B4-BE49-F238E27FC236}">
                <a16:creationId xmlns:a16="http://schemas.microsoft.com/office/drawing/2014/main" id="{1987E753-FDA9-4C53-AA3A-8B69DAE79B4A}"/>
              </a:ext>
            </a:extLst>
          </p:cNvPr>
          <p:cNvSpPr/>
          <p:nvPr/>
        </p:nvSpPr>
        <p:spPr>
          <a:xfrm>
            <a:off x="5724128" y="6059685"/>
            <a:ext cx="491751" cy="17689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4" name="テキスト ボックス 7">
            <a:extLst>
              <a:ext uri="{FF2B5EF4-FFF2-40B4-BE49-F238E27FC236}">
                <a16:creationId xmlns:a16="http://schemas.microsoft.com/office/drawing/2014/main" id="{439E801C-9B4C-4055-A475-75A236B8FF82}"/>
              </a:ext>
            </a:extLst>
          </p:cNvPr>
          <p:cNvSpPr txBox="1">
            <a:spLocks noChangeArrowheads="1"/>
          </p:cNvSpPr>
          <p:nvPr/>
        </p:nvSpPr>
        <p:spPr bwMode="auto">
          <a:xfrm>
            <a:off x="251520" y="6381328"/>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対象の３か年において、</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件も該当がなかったサービス種別は項目から除外</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5" name="正方形/長方形 14">
            <a:extLst>
              <a:ext uri="{FF2B5EF4-FFF2-40B4-BE49-F238E27FC236}">
                <a16:creationId xmlns:a16="http://schemas.microsoft.com/office/drawing/2014/main" id="{A5659724-0D0C-4609-A7EB-BACBCC82C173}"/>
              </a:ext>
            </a:extLst>
          </p:cNvPr>
          <p:cNvSpPr/>
          <p:nvPr/>
        </p:nvSpPr>
        <p:spPr>
          <a:xfrm>
            <a:off x="539552" y="1026493"/>
            <a:ext cx="432048" cy="307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件</a:t>
            </a:r>
            <a:endParaRPr lang="ja-JP"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pPr>
              <a:defRPr/>
            </a:pPr>
            <a:endParaRPr lang="ja-JP" altLang="en-US"/>
          </a:p>
        </p:txBody>
      </p:sp>
      <p:sp>
        <p:nvSpPr>
          <p:cNvPr id="15363" name="スライド番号プレースホルダー 3"/>
          <p:cNvSpPr>
            <a:spLocks noGrp="1"/>
          </p:cNvSpPr>
          <p:nvPr>
            <p:ph type="sldNum" sz="quarter" idx="12"/>
          </p:nvPr>
        </p:nvSpPr>
        <p:spPr bwMode="auto">
          <a:xfrm>
            <a:off x="7003415" y="646033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A793E4A-5E1E-49E2-8B3E-DE2D84478544}"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a:t>
            </a:fld>
            <a:endParaRPr lang="ja-JP" altLang="en-US" sz="1200">
              <a:latin typeface="UD デジタル 教科書体 NK-R" panose="02020400000000000000" pitchFamily="18" charset="-128"/>
              <a:ea typeface="UD デジタル 教科書体 NK-R" panose="020204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936964989"/>
              </p:ext>
            </p:extLst>
          </p:nvPr>
        </p:nvGraphicFramePr>
        <p:xfrm>
          <a:off x="327026" y="1161257"/>
          <a:ext cx="8510586" cy="4571999"/>
        </p:xfrm>
        <a:graphic>
          <a:graphicData uri="http://schemas.openxmlformats.org/drawingml/2006/table">
            <a:tbl>
              <a:tblPr firstRow="1" firstCol="1" bandRow="1">
                <a:tableStyleId>{5C22544A-7EE6-4342-B048-85BDC9FD1C3A}</a:tableStyleId>
              </a:tblPr>
              <a:tblGrid>
                <a:gridCol w="1645884">
                  <a:extLst>
                    <a:ext uri="{9D8B030D-6E8A-4147-A177-3AD203B41FA5}">
                      <a16:colId xmlns:a16="http://schemas.microsoft.com/office/drawing/2014/main" val="1174907497"/>
                    </a:ext>
                  </a:extLst>
                </a:gridCol>
                <a:gridCol w="1329278">
                  <a:extLst>
                    <a:ext uri="{9D8B030D-6E8A-4147-A177-3AD203B41FA5}">
                      <a16:colId xmlns:a16="http://schemas.microsoft.com/office/drawing/2014/main" val="2034525723"/>
                    </a:ext>
                  </a:extLst>
                </a:gridCol>
                <a:gridCol w="2740282">
                  <a:extLst>
                    <a:ext uri="{9D8B030D-6E8A-4147-A177-3AD203B41FA5}">
                      <a16:colId xmlns:a16="http://schemas.microsoft.com/office/drawing/2014/main" val="3772489843"/>
                    </a:ext>
                  </a:extLst>
                </a:gridCol>
                <a:gridCol w="2795142">
                  <a:extLst>
                    <a:ext uri="{9D8B030D-6E8A-4147-A177-3AD203B41FA5}">
                      <a16:colId xmlns:a16="http://schemas.microsoft.com/office/drawing/2014/main" val="2989782441"/>
                    </a:ext>
                  </a:extLst>
                </a:gridCol>
              </a:tblGrid>
              <a:tr h="586225">
                <a:tc gridSpan="2">
                  <a:txBody>
                    <a:bodyPr/>
                    <a:lstStyle/>
                    <a:p>
                      <a:pPr algn="just">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lnR w="28575"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algn="ctr">
                        <a:lnSpc>
                          <a:spcPts val="1200"/>
                        </a:lnSpc>
                        <a:spcAft>
                          <a:spcPts val="0"/>
                        </a:spcAft>
                      </a:pPr>
                      <a:r>
                        <a:rPr lang="ja-JP" sz="1800" kern="100" dirty="0">
                          <a:effectLst/>
                          <a:ea typeface="UD デジタル 教科書体 NK-R" panose="02020400000000000000" pitchFamily="18" charset="-128"/>
                        </a:rPr>
                        <a:t>養護者による虐待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ts val="1300"/>
                        </a:lnSpc>
                        <a:spcAft>
                          <a:spcPts val="0"/>
                        </a:spcAft>
                      </a:pPr>
                      <a:r>
                        <a:rPr lang="ja-JP" sz="1600" kern="100" dirty="0">
                          <a:effectLst/>
                          <a:ea typeface="UD デジタル 教科書体 NK-R" panose="02020400000000000000" pitchFamily="18" charset="-128"/>
                        </a:rPr>
                        <a:t>施設従事者等による</a:t>
                      </a:r>
                      <a:r>
                        <a:rPr lang="ja-JP" altLang="en-US" sz="1600" kern="100" dirty="0">
                          <a:effectLst/>
                        </a:rPr>
                        <a:t>虐待</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4175489"/>
                  </a:ext>
                </a:extLst>
              </a:tr>
              <a:tr h="574676">
                <a:tc rowSpan="3">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rPr>
                        <a:t>相談・通報・</a:t>
                      </a: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rPr>
                        <a:t>届出件数</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altLang="ja-JP" sz="1800" b="0" kern="100" dirty="0">
                          <a:effectLst/>
                          <a:latin typeface="UD デジタル 教科書体 NK-R" panose="02020400000000000000" pitchFamily="18" charset="-128"/>
                          <a:ea typeface="UD デジタル 教科書体 NK-R" panose="02020400000000000000" pitchFamily="18" charset="-128"/>
                        </a:rPr>
                        <a:t>R3</a:t>
                      </a:r>
                      <a:endParaRPr lang="ja-JP" sz="18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1,454</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(+50</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331</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(-9</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67264552"/>
                  </a:ext>
                </a:extLst>
              </a:tr>
              <a:tr h="730820">
                <a:tc vMerge="1">
                  <a:txBody>
                    <a:bodyPr/>
                    <a:lstStyle/>
                    <a:p>
                      <a:endParaRPr kumimoji="1" lang="ja-JP" altLang="en-US"/>
                    </a:p>
                  </a:txBody>
                  <a:tcPr/>
                </a:tc>
                <a:tc>
                  <a:txBody>
                    <a:bodyPr/>
                    <a:lstStyle/>
                    <a:p>
                      <a:pPr algn="ct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R4</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558</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(+104</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331</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9469768"/>
                  </a:ext>
                </a:extLst>
              </a:tr>
              <a:tr h="730820">
                <a:tc vMerge="1">
                  <a:txBody>
                    <a:bodyPr/>
                    <a:lstStyle/>
                    <a:p>
                      <a:endParaRPr kumimoji="1" lang="ja-JP" altLang="en-US"/>
                    </a:p>
                  </a:txBody>
                  <a:tcPr/>
                </a:tc>
                <a:tc>
                  <a:txBody>
                    <a:bodyPr/>
                    <a:lstStyle/>
                    <a:p>
                      <a:pPr algn="ctr">
                        <a:spcAft>
                          <a:spcPts val="0"/>
                        </a:spcAft>
                      </a:pPr>
                      <a:r>
                        <a:rPr lang="ja-JP" altLang="en-US" sz="1800" b="1" kern="100" dirty="0">
                          <a:solidFill>
                            <a:schemeClr val="tx1"/>
                          </a:solidFill>
                          <a:effectLst/>
                          <a:latin typeface="+mn-lt"/>
                          <a:ea typeface="UD デジタル 教科書体 NK-R" panose="02020400000000000000" pitchFamily="18" charset="-128"/>
                          <a:cs typeface="+mn-cs"/>
                        </a:rPr>
                        <a:t>Ｒ５</a:t>
                      </a:r>
                      <a:endParaRPr lang="ja-JP" sz="1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1,841</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(+283</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452</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(+121</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226538"/>
                  </a:ext>
                </a:extLst>
              </a:tr>
              <a:tr h="558333">
                <a:tc rowSpan="3">
                  <a:txBody>
                    <a:bodyPr/>
                    <a:lstStyle/>
                    <a:p>
                      <a:pPr algn="ctr">
                        <a:spcAft>
                          <a:spcPts val="0"/>
                        </a:spcAft>
                      </a:pPr>
                      <a:r>
                        <a:rPr lang="ja-JP" sz="1800" kern="0" dirty="0">
                          <a:effectLst/>
                          <a:latin typeface="UD デジタル 教科書体 NK-R" panose="02020400000000000000" pitchFamily="18" charset="-128"/>
                          <a:ea typeface="UD デジタル 教科書体 NK-R" panose="02020400000000000000" pitchFamily="18" charset="-128"/>
                        </a:rPr>
                        <a:t>虐待</a:t>
                      </a:r>
                      <a:r>
                        <a:rPr lang="ja-JP" altLang="en-US" sz="1800" kern="0" dirty="0">
                          <a:effectLst/>
                          <a:latin typeface="UD デジタル 教科書体 NK-R" panose="02020400000000000000" pitchFamily="18" charset="-128"/>
                          <a:ea typeface="UD デジタル 教科書体 NK-R" panose="02020400000000000000" pitchFamily="18" charset="-128"/>
                        </a:rPr>
                        <a:t>判断</a:t>
                      </a:r>
                      <a:endParaRPr lang="en-US" altLang="ja-JP" sz="1800" kern="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altLang="en-US" sz="1800" kern="0" dirty="0">
                          <a:effectLst/>
                          <a:latin typeface="UD デジタル 教科書体 NK-R" panose="02020400000000000000" pitchFamily="18" charset="-128"/>
                          <a:ea typeface="UD デジタル 教科書体 NK-R" panose="02020400000000000000" pitchFamily="18" charset="-128"/>
                        </a:rPr>
                        <a:t>事例</a:t>
                      </a:r>
                      <a:r>
                        <a:rPr lang="ja-JP" sz="1800" kern="0" dirty="0">
                          <a:effectLst/>
                          <a:latin typeface="UD デジタル 教科書体 NK-R" panose="02020400000000000000" pitchFamily="18" charset="-128"/>
                          <a:ea typeface="UD デジタル 教科書体 NK-R" panose="02020400000000000000" pitchFamily="18" charset="-128"/>
                        </a:rPr>
                        <a:t>件数</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R</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３</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176</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(-18</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60</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4183125"/>
                  </a:ext>
                </a:extLst>
              </a:tr>
              <a:tr h="677700">
                <a:tc vMerge="1">
                  <a:txBody>
                    <a:bodyPr/>
                    <a:lstStyle/>
                    <a:p>
                      <a:endParaRPr kumimoji="1" lang="ja-JP" altLang="en-US"/>
                    </a:p>
                  </a:txBody>
                  <a:tcPr/>
                </a:tc>
                <a:tc>
                  <a:txBody>
                    <a:bodyPr/>
                    <a:lstStyle/>
                    <a:p>
                      <a:pPr algn="ctr">
                        <a:spcAft>
                          <a:spcPts val="0"/>
                        </a:spcAft>
                      </a:pPr>
                      <a:r>
                        <a:rPr kumimoji="1"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kumimoji="1"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４</a:t>
                      </a:r>
                      <a:endParaRPr kumimoji="1"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89</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(+13</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72</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(+12</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58986240"/>
                  </a:ext>
                </a:extLst>
              </a:tr>
              <a:tr h="713425">
                <a:tc vMerge="1">
                  <a:txBody>
                    <a:bodyPr/>
                    <a:lstStyle/>
                    <a:p>
                      <a:endParaRPr kumimoji="1" lang="ja-JP" altLang="en-US"/>
                    </a:p>
                  </a:txBody>
                  <a:tcPr/>
                </a:tc>
                <a:tc>
                  <a:txBody>
                    <a:bodyPr/>
                    <a:lstStyle/>
                    <a:p>
                      <a:pPr algn="ctr">
                        <a:spcAft>
                          <a:spcPts val="0"/>
                        </a:spcAft>
                      </a:pPr>
                      <a:r>
                        <a:rPr lang="ja-JP" altLang="en-US" sz="1800" b="1" kern="100" dirty="0">
                          <a:solidFill>
                            <a:schemeClr val="tx1"/>
                          </a:solidFill>
                          <a:effectLst/>
                          <a:latin typeface="+mn-lt"/>
                          <a:ea typeface="UD デジタル 教科書体 NK-R" panose="02020400000000000000" pitchFamily="18" charset="-128"/>
                          <a:cs typeface="+mn-cs"/>
                        </a:rPr>
                        <a:t>Ｒ５</a:t>
                      </a:r>
                      <a:endParaRPr lang="ja-JP" sz="1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236</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(+47</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117</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(+45</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8050076"/>
                  </a:ext>
                </a:extLst>
              </a:tr>
            </a:tbl>
          </a:graphicData>
        </a:graphic>
      </p:graphicFrame>
      <p:sp>
        <p:nvSpPr>
          <p:cNvPr id="4" name="テキスト ボックス 3"/>
          <p:cNvSpPr txBox="1"/>
          <p:nvPr/>
        </p:nvSpPr>
        <p:spPr>
          <a:xfrm>
            <a:off x="347663" y="5797550"/>
            <a:ext cx="7032649" cy="738188"/>
          </a:xfrm>
          <a:prstGeom prst="rect">
            <a:avLst/>
          </a:prstGeom>
          <a:noFill/>
        </p:spPr>
        <p:txBody>
          <a:bodyPr wrap="square">
            <a:spAutoFit/>
          </a:bodyPr>
          <a:lstStyle/>
          <a:p>
            <a:pPr>
              <a:defRPr/>
            </a:pPr>
            <a:r>
              <a:rPr lang="ja-JP" altLang="en-US" sz="1400" b="1" dirty="0">
                <a:solidFill>
                  <a:srgbClr val="000000"/>
                </a:solidFill>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（）内は前年度からの件数の増減。</a:t>
            </a:r>
            <a:endParaRPr lang="en-US" altLang="ja-JP" sz="1400" dirty="0">
              <a:latin typeface="UD デジタル 教科書体 NK-R" panose="02020400000000000000" pitchFamily="18" charset="-128"/>
              <a:ea typeface="UD デジタル 教科書体 NK-R" panose="02020400000000000000" pitchFamily="18" charset="-128"/>
            </a:endParaRPr>
          </a:p>
          <a:p>
            <a:pPr>
              <a:defRPr/>
            </a:pPr>
            <a:r>
              <a:rPr lang="ja-JP" altLang="en-US" sz="1400" b="1" dirty="0">
                <a:latin typeface="UD デジタル 教科書体 NK-R" panose="02020400000000000000" pitchFamily="18" charset="-128"/>
                <a:ea typeface="UD デジタル 教科書体 NK-R" panose="02020400000000000000" pitchFamily="18" charset="-128"/>
              </a:rPr>
              <a:t>　判断率   </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養護者</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b="1" dirty="0">
                <a:latin typeface="UD デジタル 教科書体 NK-R" panose="02020400000000000000" pitchFamily="18" charset="-128"/>
                <a:ea typeface="UD デジタル 教科書体 NK-R" panose="02020400000000000000" pitchFamily="18" charset="-128"/>
              </a:rPr>
              <a:t>R3</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12.1</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R4</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12.1</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 R</a:t>
            </a:r>
            <a:r>
              <a:rPr lang="ja-JP" altLang="en-US" sz="1400" b="1" dirty="0">
                <a:latin typeface="UD デジタル 教科書体 NK-R" panose="02020400000000000000" pitchFamily="18" charset="-128"/>
                <a:ea typeface="UD デジタル 教科書体 NK-R" panose="02020400000000000000" pitchFamily="18" charset="-128"/>
              </a:rPr>
              <a:t>５：</a:t>
            </a:r>
            <a:r>
              <a:rPr lang="en-US" altLang="ja-JP" sz="1400" b="1" dirty="0">
                <a:latin typeface="UD デジタル 教科書体 NK-R" panose="02020400000000000000" pitchFamily="18" charset="-128"/>
                <a:ea typeface="UD デジタル 教科書体 NK-R" panose="02020400000000000000" pitchFamily="18" charset="-128"/>
              </a:rPr>
              <a:t>12.8</a:t>
            </a:r>
            <a:r>
              <a:rPr lang="ja-JP" altLang="en-US" sz="1400" b="1" dirty="0">
                <a:latin typeface="UD デジタル 教科書体 NK-R" panose="02020400000000000000" pitchFamily="18" charset="-128"/>
                <a:ea typeface="UD デジタル 教科書体 NK-R" panose="02020400000000000000" pitchFamily="18" charset="-128"/>
              </a:rPr>
              <a:t>％</a:t>
            </a:r>
            <a:endParaRPr lang="en-US" altLang="ja-JP" sz="1400" b="1" dirty="0">
              <a:latin typeface="UD デジタル 教科書体 NK-R" panose="02020400000000000000" pitchFamily="18" charset="-128"/>
              <a:ea typeface="UD デジタル 教科書体 NK-R" panose="02020400000000000000" pitchFamily="18" charset="-128"/>
            </a:endParaRPr>
          </a:p>
          <a:p>
            <a:pPr>
              <a:defRPr/>
            </a:pP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施設従事者等</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b="1" dirty="0">
                <a:latin typeface="UD デジタル 教科書体 NK-R" panose="02020400000000000000" pitchFamily="18" charset="-128"/>
                <a:ea typeface="UD デジタル 教科書体 NK-R" panose="02020400000000000000" pitchFamily="18" charset="-128"/>
              </a:rPr>
              <a:t> R3</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18.1</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R4</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21.8</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 R</a:t>
            </a:r>
            <a:r>
              <a:rPr lang="ja-JP" altLang="en-US" sz="1400" b="1" dirty="0">
                <a:latin typeface="UD デジタル 教科書体 NK-R" panose="02020400000000000000" pitchFamily="18" charset="-128"/>
                <a:ea typeface="UD デジタル 教科書体 NK-R" panose="02020400000000000000" pitchFamily="18" charset="-128"/>
              </a:rPr>
              <a:t>５：</a:t>
            </a:r>
            <a:r>
              <a:rPr lang="en-US" altLang="ja-JP" sz="1400" b="1" dirty="0">
                <a:latin typeface="UD デジタル 教科書体 NK-R" panose="02020400000000000000" pitchFamily="18" charset="-128"/>
                <a:ea typeface="UD デジタル 教科書体 NK-R" panose="02020400000000000000" pitchFamily="18" charset="-128"/>
              </a:rPr>
              <a:t>25.9</a:t>
            </a:r>
            <a:r>
              <a:rPr lang="ja-JP" altLang="en-US" sz="1400" b="1" dirty="0">
                <a:latin typeface="UD デジタル 教科書体 NK-R" panose="02020400000000000000" pitchFamily="18" charset="-128"/>
                <a:ea typeface="UD デジタル 教科書体 NK-R" panose="02020400000000000000" pitchFamily="18" charset="-128"/>
              </a:rPr>
              <a:t>％</a:t>
            </a:r>
          </a:p>
        </p:txBody>
      </p:sp>
      <p:sp>
        <p:nvSpPr>
          <p:cNvPr id="7" name="タイトル 1">
            <a:extLst>
              <a:ext uri="{FF2B5EF4-FFF2-40B4-BE49-F238E27FC236}">
                <a16:creationId xmlns:a16="http://schemas.microsoft.com/office/drawing/2014/main" id="{1533E85F-1C61-4B56-9089-B1003A731A7A}"/>
              </a:ext>
            </a:extLst>
          </p:cNvPr>
          <p:cNvSpPr txBox="1">
            <a:spLocks/>
          </p:cNvSpPr>
          <p:nvPr/>
        </p:nvSpPr>
        <p:spPr bwMode="auto">
          <a:xfrm>
            <a:off x="327026" y="215107"/>
            <a:ext cx="8489949"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UD デジタル 教科書体 NK-R" panose="02020400000000000000" pitchFamily="18"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ctr">
              <a:defRPr/>
            </a:pPr>
            <a:r>
              <a:rPr lang="ja-JP" altLang="en-US" sz="3200" dirty="0">
                <a:latin typeface="+mj-lt"/>
                <a:ea typeface="UD デジタル 教科書体 NK-R" panose="02020400000000000000" pitchFamily="18" charset="-128"/>
              </a:rPr>
              <a:t>大阪府内における障がい者虐待の対応状況</a:t>
            </a:r>
            <a:endParaRPr lang="en-US" altLang="ja-JP" sz="3200" dirty="0">
              <a:latin typeface="+mj-lt"/>
              <a:ea typeface="UD デジタル 教科書体 NK-R" panose="02020400000000000000" pitchFamily="18" charset="-128"/>
            </a:endParaRPr>
          </a:p>
          <a:p>
            <a:pPr algn="ctr">
              <a:defRPr/>
            </a:pPr>
            <a:r>
              <a:rPr lang="ja-JP" altLang="en-US" sz="2400" dirty="0">
                <a:latin typeface="+mj-lt"/>
                <a:ea typeface="UD デジタル 教科書体 NK-R" panose="02020400000000000000" pitchFamily="18" charset="-128"/>
              </a:rPr>
              <a:t>＜令和３年度～令和５年度の経年比較＞</a:t>
            </a:r>
            <a:endParaRPr lang="ja-JP" altLang="ja-JP" sz="2800" dirty="0">
              <a:ea typeface="UD デジタル 教科書体 NK-R" panose="02020400000000000000" pitchFamily="18"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1770937544"/>
              </p:ext>
            </p:extLst>
          </p:nvPr>
        </p:nvGraphicFramePr>
        <p:xfrm>
          <a:off x="4629569" y="899112"/>
          <a:ext cx="4324732" cy="5554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985043432"/>
              </p:ext>
            </p:extLst>
          </p:nvPr>
        </p:nvGraphicFramePr>
        <p:xfrm>
          <a:off x="189701" y="900284"/>
          <a:ext cx="4324732" cy="5544615"/>
        </p:xfrm>
        <a:graphic>
          <a:graphicData uri="http://schemas.openxmlformats.org/drawingml/2006/chart">
            <c:chart xmlns:c="http://schemas.openxmlformats.org/drawingml/2006/chart" xmlns:r="http://schemas.openxmlformats.org/officeDocument/2006/relationships" r:id="rId4"/>
          </a:graphicData>
        </a:graphic>
      </p:graphicFrame>
      <p:sp>
        <p:nvSpPr>
          <p:cNvPr id="8" name="タイトル 5"/>
          <p:cNvSpPr>
            <a:spLocks noGrp="1"/>
          </p:cNvSpPr>
          <p:nvPr>
            <p:ph type="title"/>
          </p:nvPr>
        </p:nvSpPr>
        <p:spPr>
          <a:xfrm>
            <a:off x="457200" y="346621"/>
            <a:ext cx="8229600" cy="369888"/>
          </a:xfrm>
          <a:solidFill>
            <a:schemeClr val="tx2">
              <a:lumMod val="20000"/>
              <a:lumOff val="80000"/>
            </a:schemeClr>
          </a:solidFill>
        </p:spPr>
        <p:txBody>
          <a:bodyPr/>
          <a:lstStyle/>
          <a:p>
            <a:pPr>
              <a:defRPr/>
            </a:pPr>
            <a:r>
              <a:rPr lang="ja-JP" altLang="en-US" sz="2400" b="1" dirty="0"/>
              <a:t>虐待を行った</a:t>
            </a:r>
            <a:r>
              <a:rPr lang="ja-JP" altLang="en-US" sz="2400" b="1" dirty="0" err="1"/>
              <a:t>障がい</a:t>
            </a:r>
            <a:r>
              <a:rPr lang="ja-JP" altLang="en-US" sz="2400" b="1" dirty="0"/>
              <a:t>者福祉施設従事者等の職種</a:t>
            </a:r>
          </a:p>
        </p:txBody>
      </p:sp>
      <p:sp>
        <p:nvSpPr>
          <p:cNvPr id="61444"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61447" name="正方形/長方形 1"/>
          <p:cNvSpPr>
            <a:spLocks noChangeArrowheads="1"/>
          </p:cNvSpPr>
          <p:nvPr/>
        </p:nvSpPr>
        <p:spPr bwMode="auto">
          <a:xfrm>
            <a:off x="8316416" y="6577280"/>
            <a:ext cx="829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r>
              <a:rPr lang="ja-JP" altLang="en-US" sz="1200" dirty="0">
                <a:solidFill>
                  <a:srgbClr val="000000"/>
                </a:solidFill>
                <a:ea typeface="UD デジタル 教科書体 NK-R" panose="02020400000000000000" pitchFamily="18" charset="-128"/>
              </a:rPr>
              <a:t>２９</a:t>
            </a:r>
          </a:p>
        </p:txBody>
      </p:sp>
      <p:sp>
        <p:nvSpPr>
          <p:cNvPr id="16" name="正方形/長方形 15">
            <a:extLst>
              <a:ext uri="{FF2B5EF4-FFF2-40B4-BE49-F238E27FC236}">
                <a16:creationId xmlns:a16="http://schemas.microsoft.com/office/drawing/2014/main" id="{EEE03E3F-CAD3-4811-B901-BBD8DA4CBA35}"/>
              </a:ext>
            </a:extLst>
          </p:cNvPr>
          <p:cNvSpPr/>
          <p:nvPr/>
        </p:nvSpPr>
        <p:spPr>
          <a:xfrm>
            <a:off x="4269140" y="6248345"/>
            <a:ext cx="30286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a:solidFill>
                  <a:srgbClr val="000000"/>
                </a:solidFill>
                <a:ea typeface="UD デジタル 教科書体 NK-R" panose="02020400000000000000" pitchFamily="18" charset="-128"/>
              </a:rPr>
              <a:t>人</a:t>
            </a:r>
            <a:endParaRPr lang="en-US" altLang="ja-JP" dirty="0">
              <a:solidFill>
                <a:srgbClr val="000000"/>
              </a:solidFill>
              <a:ea typeface="UD デジタル 教科書体 NK-R" panose="02020400000000000000" pitchFamily="18" charset="-128"/>
            </a:endParaRPr>
          </a:p>
        </p:txBody>
      </p:sp>
      <p:sp>
        <p:nvSpPr>
          <p:cNvPr id="13" name="正方形/長方形 12"/>
          <p:cNvSpPr/>
          <p:nvPr/>
        </p:nvSpPr>
        <p:spPr>
          <a:xfrm>
            <a:off x="8727856" y="6247724"/>
            <a:ext cx="236632" cy="20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a:solidFill>
                  <a:srgbClr val="000000"/>
                </a:solidFill>
                <a:ea typeface="UD デジタル 教科書体 NK-R" panose="02020400000000000000" pitchFamily="18" charset="-128"/>
              </a:rPr>
              <a:t>人</a:t>
            </a:r>
            <a:endParaRPr lang="en-US" altLang="ja-JP" dirty="0">
              <a:solidFill>
                <a:srgbClr val="000000"/>
              </a:solidFill>
              <a:ea typeface="UD デジタル 教科書体 NK-R" panose="02020400000000000000" pitchFamily="18"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82045182-3D04-4A76-A5A7-9572C2AED3D4}"/>
              </a:ext>
            </a:extLst>
          </p:cNvPr>
          <p:cNvSpPr txBox="1">
            <a:spLocks noGrp="1" noChangeArrowheads="1"/>
          </p:cNvSpPr>
          <p:nvPr>
            <p:ph type="title"/>
          </p:nvPr>
        </p:nvSpPr>
        <p:spPr bwMode="auto">
          <a:xfrm>
            <a:off x="327387" y="39075"/>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UD デジタル 教科書体 NK-R" panose="02020400000000000000" pitchFamily="18" charset="-128"/>
                <a:ea typeface="UD デジタル 教科書体 NK-R" panose="02020400000000000000" pitchFamily="18" charset="-128"/>
              </a:rPr>
              <a:t>＜施設従事者等による虐待＞</a:t>
            </a:r>
          </a:p>
        </p:txBody>
      </p:sp>
      <p:sp>
        <p:nvSpPr>
          <p:cNvPr id="7" name="タイトル 1">
            <a:extLst>
              <a:ext uri="{FF2B5EF4-FFF2-40B4-BE49-F238E27FC236}">
                <a16:creationId xmlns:a16="http://schemas.microsoft.com/office/drawing/2014/main" id="{63D75AB4-A772-48D8-A669-0B3136D9F446}"/>
              </a:ext>
            </a:extLst>
          </p:cNvPr>
          <p:cNvSpPr txBox="1">
            <a:spLocks/>
          </p:cNvSpPr>
          <p:nvPr/>
        </p:nvSpPr>
        <p:spPr bwMode="auto">
          <a:xfrm>
            <a:off x="315322" y="374356"/>
            <a:ext cx="426561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a:latin typeface="UD デジタル 教科書体 NK-R" panose="02020400000000000000" pitchFamily="18" charset="-128"/>
                <a:ea typeface="UD デジタル 教科書体 NK-R" panose="02020400000000000000" pitchFamily="18" charset="-128"/>
              </a:rPr>
              <a:t>＜クロス集計①＞虐待類型</a:t>
            </a:r>
            <a:r>
              <a:rPr lang="en-US" altLang="ja-JP" sz="1600" b="1">
                <a:latin typeface="UD デジタル 教科書体 NK-R" panose="02020400000000000000" pitchFamily="18" charset="-128"/>
                <a:ea typeface="UD デジタル 教科書体 NK-R" panose="02020400000000000000" pitchFamily="18" charset="-128"/>
              </a:rPr>
              <a:t>×</a:t>
            </a:r>
            <a:r>
              <a:rPr lang="ja-JP" altLang="en-US" sz="1600" b="1">
                <a:latin typeface="UD デジタル 教科書体 NK-R" panose="02020400000000000000" pitchFamily="18" charset="-128"/>
                <a:ea typeface="UD デジタル 教科書体 NK-R" panose="02020400000000000000" pitchFamily="18" charset="-128"/>
              </a:rPr>
              <a:t>障がい支援区分</a:t>
            </a:r>
            <a:endParaRPr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8" name="タイトル 1">
            <a:extLst>
              <a:ext uri="{FF2B5EF4-FFF2-40B4-BE49-F238E27FC236}">
                <a16:creationId xmlns:a16="http://schemas.microsoft.com/office/drawing/2014/main" id="{5A8A36D2-0F88-4D93-9B9C-469F4BB12771}"/>
              </a:ext>
            </a:extLst>
          </p:cNvPr>
          <p:cNvSpPr txBox="1">
            <a:spLocks/>
          </p:cNvSpPr>
          <p:nvPr/>
        </p:nvSpPr>
        <p:spPr bwMode="auto">
          <a:xfrm>
            <a:off x="304394" y="3645024"/>
            <a:ext cx="4264025" cy="308929"/>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latin typeface="UD デジタル 教科書体 NK-R" panose="02020400000000000000" pitchFamily="18" charset="-128"/>
                <a:ea typeface="UD デジタル 教科書体 NK-R" panose="02020400000000000000" pitchFamily="18" charset="-128"/>
              </a:rPr>
              <a:t>＜クロス集計②＞虐待類型</a:t>
            </a:r>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強度</a:t>
            </a:r>
            <a:r>
              <a:rPr lang="ja-JP" altLang="en-US" sz="1600" b="1" dirty="0" err="1">
                <a:latin typeface="UD デジタル 教科書体 NK-R" panose="02020400000000000000" pitchFamily="18" charset="-128"/>
                <a:ea typeface="UD デジタル 教科書体 NK-R" panose="02020400000000000000" pitchFamily="18" charset="-128"/>
              </a:rPr>
              <a:t>行動障がい</a:t>
            </a:r>
            <a:endParaRPr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8">
            <a:extLst>
              <a:ext uri="{FF2B5EF4-FFF2-40B4-BE49-F238E27FC236}">
                <a16:creationId xmlns:a16="http://schemas.microsoft.com/office/drawing/2014/main" id="{A585575D-E574-4859-A846-E08BB7D939DA}"/>
              </a:ext>
            </a:extLst>
          </p:cNvPr>
          <p:cNvSpPr txBox="1">
            <a:spLocks noChangeArrowheads="1"/>
          </p:cNvSpPr>
          <p:nvPr/>
        </p:nvSpPr>
        <p:spPr bwMode="auto">
          <a:xfrm>
            <a:off x="6575425" y="85628"/>
            <a:ext cx="208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zh-TW" altLang="en-US" sz="1200" dirty="0">
                <a:latin typeface="UD デジタル 教科書体 NK-R" panose="02020400000000000000" pitchFamily="18" charset="-128"/>
                <a:ea typeface="UD デジタル 教科書体 NK-R" panose="02020400000000000000" pitchFamily="18" charset="-128"/>
              </a:rPr>
              <a:t>単位：被虐待者数</a:t>
            </a:r>
            <a:r>
              <a:rPr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12" name="角丸四角形 7">
            <a:extLst>
              <a:ext uri="{FF2B5EF4-FFF2-40B4-BE49-F238E27FC236}">
                <a16:creationId xmlns:a16="http://schemas.microsoft.com/office/drawing/2014/main" id="{8205EB9F-CE04-40F1-ACC9-6AF33864D471}"/>
              </a:ext>
            </a:extLst>
          </p:cNvPr>
          <p:cNvSpPr/>
          <p:nvPr/>
        </p:nvSpPr>
        <p:spPr>
          <a:xfrm>
            <a:off x="7302284" y="836713"/>
            <a:ext cx="1693862" cy="2520280"/>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・被虐待者に占める区分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の割合が大きい。</a:t>
            </a: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・身体的虐待の被虐待者に占める区分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の割合が大きく、身体拘束の被虐待者に占める区分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の割合も大きい。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・性的虐待の被虐待者に占める区分なしや障がい児等の割合が大きい。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角丸四角形 9">
            <a:extLst>
              <a:ext uri="{FF2B5EF4-FFF2-40B4-BE49-F238E27FC236}">
                <a16:creationId xmlns:a16="http://schemas.microsoft.com/office/drawing/2014/main" id="{5A813BD5-0F04-455A-92CC-4FF0C1EA3030}"/>
              </a:ext>
            </a:extLst>
          </p:cNvPr>
          <p:cNvSpPr/>
          <p:nvPr/>
        </p:nvSpPr>
        <p:spPr>
          <a:xfrm>
            <a:off x="7302285" y="4186511"/>
            <a:ext cx="1693862" cy="205080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・経済的虐待以外の虐待において被虐待者に占める強度行動障がい児者の割合が大きく、身体拘束の被虐待者に占める強度行動障がい児者の割合も大きい。</a:t>
            </a:r>
          </a:p>
        </p:txBody>
      </p:sp>
      <p:graphicFrame>
        <p:nvGraphicFramePr>
          <p:cNvPr id="11" name="表 10">
            <a:extLst>
              <a:ext uri="{FF2B5EF4-FFF2-40B4-BE49-F238E27FC236}">
                <a16:creationId xmlns:a16="http://schemas.microsoft.com/office/drawing/2014/main" id="{BFA33C5F-C176-4890-9FFE-01FA61132B47}"/>
              </a:ext>
            </a:extLst>
          </p:cNvPr>
          <p:cNvGraphicFramePr>
            <a:graphicFrameLocks noGrp="1"/>
          </p:cNvGraphicFramePr>
          <p:nvPr>
            <p:extLst>
              <p:ext uri="{D42A27DB-BD31-4B8C-83A1-F6EECF244321}">
                <p14:modId xmlns:p14="http://schemas.microsoft.com/office/powerpoint/2010/main" val="801625876"/>
              </p:ext>
            </p:extLst>
          </p:nvPr>
        </p:nvGraphicFramePr>
        <p:xfrm>
          <a:off x="304394" y="744935"/>
          <a:ext cx="6921246" cy="2744226"/>
        </p:xfrm>
        <a:graphic>
          <a:graphicData uri="http://schemas.openxmlformats.org/drawingml/2006/table">
            <a:tbl>
              <a:tblPr/>
              <a:tblGrid>
                <a:gridCol w="1143510">
                  <a:extLst>
                    <a:ext uri="{9D8B030D-6E8A-4147-A177-3AD203B41FA5}">
                      <a16:colId xmlns:a16="http://schemas.microsoft.com/office/drawing/2014/main" val="1334841491"/>
                    </a:ext>
                  </a:extLst>
                </a:gridCol>
                <a:gridCol w="722217">
                  <a:extLst>
                    <a:ext uri="{9D8B030D-6E8A-4147-A177-3AD203B41FA5}">
                      <a16:colId xmlns:a16="http://schemas.microsoft.com/office/drawing/2014/main" val="1089632272"/>
                    </a:ext>
                  </a:extLst>
                </a:gridCol>
                <a:gridCol w="722217">
                  <a:extLst>
                    <a:ext uri="{9D8B030D-6E8A-4147-A177-3AD203B41FA5}">
                      <a16:colId xmlns:a16="http://schemas.microsoft.com/office/drawing/2014/main" val="3466406370"/>
                    </a:ext>
                  </a:extLst>
                </a:gridCol>
                <a:gridCol w="722217">
                  <a:extLst>
                    <a:ext uri="{9D8B030D-6E8A-4147-A177-3AD203B41FA5}">
                      <a16:colId xmlns:a16="http://schemas.microsoft.com/office/drawing/2014/main" val="1070566817"/>
                    </a:ext>
                  </a:extLst>
                </a:gridCol>
                <a:gridCol w="722217">
                  <a:extLst>
                    <a:ext uri="{9D8B030D-6E8A-4147-A177-3AD203B41FA5}">
                      <a16:colId xmlns:a16="http://schemas.microsoft.com/office/drawing/2014/main" val="3183676478"/>
                    </a:ext>
                  </a:extLst>
                </a:gridCol>
                <a:gridCol w="722217">
                  <a:extLst>
                    <a:ext uri="{9D8B030D-6E8A-4147-A177-3AD203B41FA5}">
                      <a16:colId xmlns:a16="http://schemas.microsoft.com/office/drawing/2014/main" val="1762821274"/>
                    </a:ext>
                  </a:extLst>
                </a:gridCol>
                <a:gridCol w="722217">
                  <a:extLst>
                    <a:ext uri="{9D8B030D-6E8A-4147-A177-3AD203B41FA5}">
                      <a16:colId xmlns:a16="http://schemas.microsoft.com/office/drawing/2014/main" val="4021248816"/>
                    </a:ext>
                  </a:extLst>
                </a:gridCol>
                <a:gridCol w="722217">
                  <a:extLst>
                    <a:ext uri="{9D8B030D-6E8A-4147-A177-3AD203B41FA5}">
                      <a16:colId xmlns:a16="http://schemas.microsoft.com/office/drawing/2014/main" val="2155607023"/>
                    </a:ext>
                  </a:extLst>
                </a:gridCol>
                <a:gridCol w="722217">
                  <a:extLst>
                    <a:ext uri="{9D8B030D-6E8A-4147-A177-3AD203B41FA5}">
                      <a16:colId xmlns:a16="http://schemas.microsoft.com/office/drawing/2014/main" val="1668142499"/>
                    </a:ext>
                  </a:extLst>
                </a:gridCol>
              </a:tblGrid>
              <a:tr h="163785">
                <a:tc rowSpan="2">
                  <a:txBody>
                    <a:bodyPr/>
                    <a:lstStyle/>
                    <a:p>
                      <a:pPr algn="ctr" rtl="0" fontAlgn="ctr"/>
                      <a:r>
                        <a:rPr lang="ja-JP" altLang="en-US" sz="12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ja-JP" altLang="en-US" sz="10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区分１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rowSpan="2">
                  <a:txBody>
                    <a:bodyPr/>
                    <a:lstStyle/>
                    <a:p>
                      <a:pPr algn="ctr" rtl="0" fontAlgn="ctr"/>
                      <a:r>
                        <a:rPr lang="ja-JP" altLang="en-US" sz="10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区分３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algn="ctr" rtl="0" fontAlgn="ctr"/>
                      <a:r>
                        <a:rPr lang="ja-JP" altLang="en-US" sz="10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区分４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algn="ctr" rtl="0" fontAlgn="ctr"/>
                      <a:r>
                        <a:rPr lang="ja-JP" altLang="en-US" sz="10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区分５</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algn="ctr" rtl="0" fontAlgn="ctr"/>
                      <a:r>
                        <a:rPr lang="ja-JP" altLang="en-US" sz="10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区分６</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algn="ctr" rtl="0" fontAlgn="ctr"/>
                      <a:r>
                        <a:rPr lang="ja-JP" altLang="en-US" sz="800" b="0"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なし（障がい児または非該当等）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algn="ctr" rtl="0" fontAlgn="ctr"/>
                      <a:r>
                        <a:rPr lang="ja-JP" altLang="en-US" sz="9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不明</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algn="ctr" rtl="0" fontAlgn="ctr"/>
                      <a:r>
                        <a:rPr lang="ja-JP" altLang="en-US" sz="10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823972292"/>
                  </a:ext>
                </a:extLst>
              </a:tr>
              <a:tr h="0">
                <a:tc vMerge="1">
                  <a:txBody>
                    <a:bodyPr/>
                    <a:lstStyle/>
                    <a:p>
                      <a:endParaRPr kumimoji="1" lang="ja-JP" altLang="en-US"/>
                    </a:p>
                  </a:txBody>
                  <a:tcPr/>
                </a:tc>
                <a:tc>
                  <a:txBody>
                    <a:bodyPr/>
                    <a:lstStyle/>
                    <a:p>
                      <a:pPr algn="ctr" rtl="0" fontAlgn="ctr"/>
                      <a:r>
                        <a:rPr lang="ja-JP" altLang="en-US" sz="1000" b="0"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区分２</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64357096"/>
                  </a:ext>
                </a:extLst>
              </a:tr>
              <a:tr h="172476">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身体的虐待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1980811767"/>
                  </a:ext>
                </a:extLst>
              </a:tr>
              <a:tr h="63077">
                <a:tc v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extLst>
                  <a:ext uri="{0D108BD9-81ED-4DB2-BD59-A6C34878D82A}">
                    <a16:rowId xmlns:a16="http://schemas.microsoft.com/office/drawing/2014/main" val="2980790516"/>
                  </a:ext>
                </a:extLst>
              </a:tr>
              <a:tr h="178633">
                <a:tc>
                  <a:txBody>
                    <a:bodyPr/>
                    <a:lstStyle/>
                    <a:p>
                      <a:pPr algn="ctr" rtl="0" fontAlgn="ctr"/>
                      <a:r>
                        <a:rPr lang="ja-JP" altLang="en-US" sz="10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うち身体拘束あり</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810978199"/>
                  </a:ext>
                </a:extLst>
              </a:tr>
              <a:tr h="172476">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性的虐待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1507899800"/>
                  </a:ext>
                </a:extLst>
              </a:tr>
              <a:tr h="172476">
                <a:tc v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1241609537"/>
                  </a:ext>
                </a:extLst>
              </a:tr>
              <a:tr h="172476">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心理的虐待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extLst>
                  <a:ext uri="{0D108BD9-81ED-4DB2-BD59-A6C34878D82A}">
                    <a16:rowId xmlns:a16="http://schemas.microsoft.com/office/drawing/2014/main" val="190603021"/>
                  </a:ext>
                </a:extLst>
              </a:tr>
              <a:tr h="172476">
                <a:tc v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4161570829"/>
                  </a:ext>
                </a:extLst>
              </a:tr>
              <a:tr h="200337">
                <a:tc>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放棄、放置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3932210363"/>
                  </a:ext>
                </a:extLst>
              </a:tr>
              <a:tr h="216024">
                <a:tc>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（ネグレクト）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3406572186"/>
                  </a:ext>
                </a:extLst>
              </a:tr>
              <a:tr h="144016">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経済的虐待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extLst>
                  <a:ext uri="{0D108BD9-81ED-4DB2-BD59-A6C34878D82A}">
                    <a16:rowId xmlns:a16="http://schemas.microsoft.com/office/drawing/2014/main" val="2163746523"/>
                  </a:ext>
                </a:extLst>
              </a:tr>
              <a:tr h="94748">
                <a:tc v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906283014"/>
                  </a:ext>
                </a:extLst>
              </a:tr>
              <a:tr h="172476">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608226748"/>
                  </a:ext>
                </a:extLst>
              </a:tr>
              <a:tr h="172476">
                <a:tc vMerge="1">
                  <a:txBody>
                    <a:bodyPr/>
                    <a:lstStyle/>
                    <a:p>
                      <a:endParaRPr kumimoji="1" lang="ja-JP" altLang="en-US"/>
                    </a:p>
                  </a:txBody>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67087455"/>
                  </a:ext>
                </a:extLst>
              </a:tr>
            </a:tbl>
          </a:graphicData>
        </a:graphic>
      </p:graphicFrame>
      <p:graphicFrame>
        <p:nvGraphicFramePr>
          <p:cNvPr id="19" name="表 18">
            <a:extLst>
              <a:ext uri="{FF2B5EF4-FFF2-40B4-BE49-F238E27FC236}">
                <a16:creationId xmlns:a16="http://schemas.microsoft.com/office/drawing/2014/main" id="{4B816725-D7CA-4CEE-BA68-A1E20A0EA4C0}"/>
              </a:ext>
            </a:extLst>
          </p:cNvPr>
          <p:cNvGraphicFramePr>
            <a:graphicFrameLocks noGrp="1"/>
          </p:cNvGraphicFramePr>
          <p:nvPr>
            <p:extLst>
              <p:ext uri="{D42A27DB-BD31-4B8C-83A1-F6EECF244321}">
                <p14:modId xmlns:p14="http://schemas.microsoft.com/office/powerpoint/2010/main" val="188176086"/>
              </p:ext>
            </p:extLst>
          </p:nvPr>
        </p:nvGraphicFramePr>
        <p:xfrm>
          <a:off x="304394" y="3952606"/>
          <a:ext cx="6921245" cy="2827666"/>
        </p:xfrm>
        <a:graphic>
          <a:graphicData uri="http://schemas.openxmlformats.org/drawingml/2006/table">
            <a:tbl>
              <a:tblPr/>
              <a:tblGrid>
                <a:gridCol w="1157438">
                  <a:extLst>
                    <a:ext uri="{9D8B030D-6E8A-4147-A177-3AD203B41FA5}">
                      <a16:colId xmlns:a16="http://schemas.microsoft.com/office/drawing/2014/main" val="1697828312"/>
                    </a:ext>
                  </a:extLst>
                </a:gridCol>
                <a:gridCol w="1280846">
                  <a:extLst>
                    <a:ext uri="{9D8B030D-6E8A-4147-A177-3AD203B41FA5}">
                      <a16:colId xmlns:a16="http://schemas.microsoft.com/office/drawing/2014/main" val="2200425820"/>
                    </a:ext>
                  </a:extLst>
                </a:gridCol>
                <a:gridCol w="1253258">
                  <a:extLst>
                    <a:ext uri="{9D8B030D-6E8A-4147-A177-3AD203B41FA5}">
                      <a16:colId xmlns:a16="http://schemas.microsoft.com/office/drawing/2014/main" val="1283573995"/>
                    </a:ext>
                  </a:extLst>
                </a:gridCol>
                <a:gridCol w="1224136">
                  <a:extLst>
                    <a:ext uri="{9D8B030D-6E8A-4147-A177-3AD203B41FA5}">
                      <a16:colId xmlns:a16="http://schemas.microsoft.com/office/drawing/2014/main" val="3275700525"/>
                    </a:ext>
                  </a:extLst>
                </a:gridCol>
                <a:gridCol w="1296144">
                  <a:extLst>
                    <a:ext uri="{9D8B030D-6E8A-4147-A177-3AD203B41FA5}">
                      <a16:colId xmlns:a16="http://schemas.microsoft.com/office/drawing/2014/main" val="2399439756"/>
                    </a:ext>
                  </a:extLst>
                </a:gridCol>
                <a:gridCol w="709423">
                  <a:extLst>
                    <a:ext uri="{9D8B030D-6E8A-4147-A177-3AD203B41FA5}">
                      <a16:colId xmlns:a16="http://schemas.microsoft.com/office/drawing/2014/main" val="3765655261"/>
                    </a:ext>
                  </a:extLst>
                </a:gridCol>
              </a:tblGrid>
              <a:tr h="450226">
                <a:tc>
                  <a:txBody>
                    <a:bodyPr/>
                    <a:lstStyle/>
                    <a:p>
                      <a:pPr algn="ctr" rtl="0" fontAlgn="ctr"/>
                      <a:r>
                        <a:rPr lang="ja-JP" altLang="en-US" sz="12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rtl="0" fontAlgn="ctr"/>
                      <a:r>
                        <a:rPr lang="ja-JP" altLang="en-US" sz="800" b="0"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強い行動障がいがある</a:t>
                      </a:r>
                      <a:r>
                        <a:rPr lang="en-US" altLang="ja-JP" sz="800" b="0"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a:t>
                      </a:r>
                      <a:r>
                        <a:rPr lang="ja-JP" altLang="en-US" sz="800" b="0"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認定調査を受けていないが同等の行動障がいがあるを含む）</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ja-JP" altLang="en-US" sz="900" b="0"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行動障がいがある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ja-JP" altLang="en-US" sz="900" b="0"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行動障がいがない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ja-JP" altLang="en-US" sz="900" b="0"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行動障がいの有無が不明</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ja-JP" altLang="en-US" sz="10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4168742967"/>
                  </a:ext>
                </a:extLst>
              </a:tr>
              <a:tr h="182014">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身体的虐待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4F81BD"/>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3190984564"/>
                  </a:ext>
                </a:extLst>
              </a:tr>
              <a:tr h="182014">
                <a:tc v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0D8E8"/>
                    </a:solidFill>
                  </a:tcPr>
                </a:tc>
                <a:extLst>
                  <a:ext uri="{0D108BD9-81ED-4DB2-BD59-A6C34878D82A}">
                    <a16:rowId xmlns:a16="http://schemas.microsoft.com/office/drawing/2014/main" val="3745993371"/>
                  </a:ext>
                </a:extLst>
              </a:tr>
              <a:tr h="182014">
                <a:tc>
                  <a:txBody>
                    <a:bodyPr/>
                    <a:lstStyle/>
                    <a:p>
                      <a:pPr algn="ctr" rtl="0" fontAlgn="ctr"/>
                      <a:r>
                        <a:rPr lang="ja-JP" altLang="en-US" sz="10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うち身体拘束あり</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2396798090"/>
                  </a:ext>
                </a:extLst>
              </a:tr>
              <a:tr h="182014">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性的虐待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2885227913"/>
                  </a:ext>
                </a:extLst>
              </a:tr>
              <a:tr h="182014">
                <a:tc v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3665991737"/>
                  </a:ext>
                </a:extLst>
              </a:tr>
              <a:tr h="182014">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心理的虐待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extLst>
                  <a:ext uri="{0D108BD9-81ED-4DB2-BD59-A6C34878D82A}">
                    <a16:rowId xmlns:a16="http://schemas.microsoft.com/office/drawing/2014/main" val="62107366"/>
                  </a:ext>
                </a:extLst>
              </a:tr>
              <a:tr h="182014">
                <a:tc v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758827449"/>
                  </a:ext>
                </a:extLst>
              </a:tr>
              <a:tr h="182014">
                <a:tc>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放棄、放置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2167891944"/>
                  </a:ext>
                </a:extLst>
              </a:tr>
              <a:tr h="182014">
                <a:tc>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（ネグレクト）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2191050428"/>
                  </a:ext>
                </a:extLst>
              </a:tr>
              <a:tr h="182014">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経済的虐待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extLst>
                  <a:ext uri="{0D108BD9-81ED-4DB2-BD59-A6C34878D82A}">
                    <a16:rowId xmlns:a16="http://schemas.microsoft.com/office/drawing/2014/main" val="3544509852"/>
                  </a:ext>
                </a:extLst>
              </a:tr>
              <a:tr h="182014">
                <a:tc v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2527766004"/>
                  </a:ext>
                </a:extLst>
              </a:tr>
              <a:tr h="182014">
                <a:tc rowSpan="2">
                  <a:txBody>
                    <a:bodyPr/>
                    <a:lstStyle/>
                    <a:p>
                      <a:pPr algn="ctr" rtl="0" fontAlgn="ctr"/>
                      <a:r>
                        <a:rPr lang="ja-JP" altLang="en-US" sz="1100" b="0"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tc>
                  <a:txBody>
                    <a:bodyPr/>
                    <a:lstStyle/>
                    <a:p>
                      <a:pPr algn="r" rtl="0" fontAlgn="ctr"/>
                      <a:r>
                        <a:rPr lang="en-US" altLang="ja-JP" sz="12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306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2172822233"/>
                  </a:ext>
                </a:extLst>
              </a:tr>
              <a:tr h="182014">
                <a:tc vMerge="1">
                  <a:txBody>
                    <a:bodyPr/>
                    <a:lstStyle/>
                    <a:p>
                      <a:endParaRPr kumimoji="1" lang="ja-JP" altLang="en-US"/>
                    </a:p>
                  </a:txBody>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tc>
                  <a:txBody>
                    <a:bodyPr/>
                    <a:lstStyle/>
                    <a:p>
                      <a:pPr algn="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4015081208"/>
                  </a:ext>
                </a:extLst>
              </a:tr>
            </a:tbl>
          </a:graphicData>
        </a:graphic>
      </p:graphicFrame>
      <p:sp>
        <p:nvSpPr>
          <p:cNvPr id="14" name="角丸四角形 17">
            <a:extLst>
              <a:ext uri="{FF2B5EF4-FFF2-40B4-BE49-F238E27FC236}">
                <a16:creationId xmlns:a16="http://schemas.microsoft.com/office/drawing/2014/main" id="{B64EBB39-C4AD-430C-91AF-88D2CCE4C688}"/>
              </a:ext>
            </a:extLst>
          </p:cNvPr>
          <p:cNvSpPr/>
          <p:nvPr/>
        </p:nvSpPr>
        <p:spPr>
          <a:xfrm>
            <a:off x="4337974" y="1052736"/>
            <a:ext cx="736449" cy="566948"/>
          </a:xfrm>
          <a:prstGeom prst="roundRect">
            <a:avLst>
              <a:gd name="adj" fmla="val 1397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UD デジタル 教科書体 NK-R" panose="02020400000000000000" pitchFamily="18" charset="-128"/>
              <a:ea typeface="UD デジタル 教科書体 NK-R" panose="02020400000000000000" pitchFamily="18" charset="-128"/>
            </a:endParaRPr>
          </a:p>
        </p:txBody>
      </p:sp>
      <p:sp>
        <p:nvSpPr>
          <p:cNvPr id="15" name="角丸四角形 17">
            <a:extLst>
              <a:ext uri="{FF2B5EF4-FFF2-40B4-BE49-F238E27FC236}">
                <a16:creationId xmlns:a16="http://schemas.microsoft.com/office/drawing/2014/main" id="{7CA36D8F-B73E-4131-8B49-16F516A8EB25}"/>
              </a:ext>
            </a:extLst>
          </p:cNvPr>
          <p:cNvSpPr/>
          <p:nvPr/>
        </p:nvSpPr>
        <p:spPr>
          <a:xfrm>
            <a:off x="4337974" y="3122520"/>
            <a:ext cx="738082" cy="3784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6" name="角丸四角形 17">
            <a:extLst>
              <a:ext uri="{FF2B5EF4-FFF2-40B4-BE49-F238E27FC236}">
                <a16:creationId xmlns:a16="http://schemas.microsoft.com/office/drawing/2014/main" id="{5F9DA369-219F-4678-AE3F-2DD912BB13B4}"/>
              </a:ext>
            </a:extLst>
          </p:cNvPr>
          <p:cNvSpPr/>
          <p:nvPr/>
        </p:nvSpPr>
        <p:spPr>
          <a:xfrm>
            <a:off x="5074423" y="1610352"/>
            <a:ext cx="718447" cy="378488"/>
          </a:xfrm>
          <a:prstGeom prst="roundRect">
            <a:avLst>
              <a:gd name="adj" fmla="val 1264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UD デジタル 教科書体 NK-R" panose="02020400000000000000" pitchFamily="18" charset="-128"/>
              <a:ea typeface="UD デジタル 教科書体 NK-R" panose="02020400000000000000" pitchFamily="18" charset="-128"/>
            </a:endParaRPr>
          </a:p>
        </p:txBody>
      </p:sp>
      <p:sp>
        <p:nvSpPr>
          <p:cNvPr id="17" name="角丸四角形 17">
            <a:extLst>
              <a:ext uri="{FF2B5EF4-FFF2-40B4-BE49-F238E27FC236}">
                <a16:creationId xmlns:a16="http://schemas.microsoft.com/office/drawing/2014/main" id="{C691F5FD-7FB6-43C9-8564-ACB233CCB609}"/>
              </a:ext>
            </a:extLst>
          </p:cNvPr>
          <p:cNvSpPr/>
          <p:nvPr/>
        </p:nvSpPr>
        <p:spPr>
          <a:xfrm>
            <a:off x="1475656" y="4365104"/>
            <a:ext cx="1296144" cy="1671929"/>
          </a:xfrm>
          <a:prstGeom prst="roundRect">
            <a:avLst>
              <a:gd name="adj" fmla="val 102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UD デジタル 教科書体 NK-R" panose="02020400000000000000" pitchFamily="18" charset="-128"/>
              <a:ea typeface="UD デジタル 教科書体 NK-R" panose="02020400000000000000" pitchFamily="18" charset="-128"/>
            </a:endParaRPr>
          </a:p>
        </p:txBody>
      </p:sp>
      <p:sp>
        <p:nvSpPr>
          <p:cNvPr id="18" name="スライド番号プレースホルダー 2">
            <a:extLst>
              <a:ext uri="{FF2B5EF4-FFF2-40B4-BE49-F238E27FC236}">
                <a16:creationId xmlns:a16="http://schemas.microsoft.com/office/drawing/2014/main" id="{ABDA7CD6-EBE7-4310-95AC-3396C97B0B51}"/>
              </a:ext>
            </a:extLst>
          </p:cNvPr>
          <p:cNvSpPr txBox="1">
            <a:spLocks/>
          </p:cNvSpPr>
          <p:nvPr/>
        </p:nvSpPr>
        <p:spPr bwMode="auto">
          <a:xfrm>
            <a:off x="7380312" y="6482950"/>
            <a:ext cx="17636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20000"/>
              </a:spcBef>
              <a:spcAft>
                <a:spcPct val="0"/>
              </a:spcAft>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9pPr>
          </a:lstStyle>
          <a:p>
            <a:pPr>
              <a:spcBef>
                <a:spcPct val="0"/>
              </a:spcBef>
              <a:buFontTx/>
              <a:buNone/>
            </a:pPr>
            <a:fld id="{7CA824B1-2A3C-42E2-83D2-438551728A1D}"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30</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761128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txBox="1">
            <a:spLocks/>
          </p:cNvSpPr>
          <p:nvPr/>
        </p:nvSpPr>
        <p:spPr bwMode="auto">
          <a:xfrm>
            <a:off x="468313" y="2205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使用者による虐待について</a:t>
            </a:r>
          </a:p>
        </p:txBody>
      </p:sp>
      <p:sp>
        <p:nvSpPr>
          <p:cNvPr id="65539" name="スライド番号プレースホルダー 1"/>
          <p:cNvSpPr>
            <a:spLocks noGrp="1"/>
          </p:cNvSpPr>
          <p:nvPr>
            <p:ph type="sldNum" sz="quarter" idx="12"/>
          </p:nvPr>
        </p:nvSpPr>
        <p:spPr bwMode="auto">
          <a:xfrm>
            <a:off x="7005012"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1300D5-AA09-46C5-AB92-C8456847D115}" type="slidenum">
              <a:rPr kumimoji="1" lang="ja-JP" altLang="en-US" sz="1200" b="0" i="0" u="none" strike="noStrike" kern="1200" cap="none" spc="0" normalizeH="0" baseline="0" noProof="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270FC2FB-71BE-41D8-A8F0-6E564EA4E2D3}"/>
              </a:ext>
            </a:extLst>
          </p:cNvPr>
          <p:cNvGraphicFramePr>
            <a:graphicFrameLocks/>
          </p:cNvGraphicFramePr>
          <p:nvPr>
            <p:extLst>
              <p:ext uri="{D42A27DB-BD31-4B8C-83A1-F6EECF244321}">
                <p14:modId xmlns:p14="http://schemas.microsoft.com/office/powerpoint/2010/main" val="1476571458"/>
              </p:ext>
            </p:extLst>
          </p:nvPr>
        </p:nvGraphicFramePr>
        <p:xfrm>
          <a:off x="431540" y="981267"/>
          <a:ext cx="8280920" cy="5454106"/>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p:cNvSpPr>
            <a:spLocks noGrp="1"/>
          </p:cNvSpPr>
          <p:nvPr>
            <p:ph type="title"/>
          </p:nvPr>
        </p:nvSpPr>
        <p:spPr>
          <a:xfrm>
            <a:off x="576263" y="407651"/>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90908" y="64814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BF26FE-3AB8-4436-89A0-947902BD5A67}" type="slidenum">
              <a:rPr kumimoji="1" lang="ja-JP" altLang="en-US" sz="1200" b="0" i="0" u="none" strike="noStrike" kern="1200" cap="none" spc="0" normalizeH="0" baseline="0" noProof="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＜大阪府の状況＞</a:t>
            </a: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395536" y="6435373"/>
            <a:ext cx="62646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※H24</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年度データは下半期のみのデータ</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8" name="chart"/>
          <p:cNvPicPr>
            <a:picLocks noChangeAspect="1"/>
          </p:cNvPicPr>
          <p:nvPr/>
        </p:nvPicPr>
        <p:blipFill>
          <a:blip r:embed="rId4"/>
          <a:stretch>
            <a:fillRect/>
          </a:stretch>
        </p:blipFill>
        <p:spPr>
          <a:xfrm>
            <a:off x="8004688" y="2232097"/>
            <a:ext cx="743776" cy="493819"/>
          </a:xfrm>
          <a:prstGeom prst="rect">
            <a:avLst/>
          </a:prstGeom>
        </p:spPr>
      </p:pic>
      <p:sp>
        <p:nvSpPr>
          <p:cNvPr id="2" name="正方形/長方形 1"/>
          <p:cNvSpPr/>
          <p:nvPr/>
        </p:nvSpPr>
        <p:spPr>
          <a:xfrm>
            <a:off x="7871301" y="3976746"/>
            <a:ext cx="877163"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事業所</a:t>
            </a:r>
          </a:p>
        </p:txBody>
      </p:sp>
      <p:sp>
        <p:nvSpPr>
          <p:cNvPr id="3" name="正方形/長方形 2"/>
          <p:cNvSpPr/>
          <p:nvPr/>
        </p:nvSpPr>
        <p:spPr>
          <a:xfrm>
            <a:off x="467544" y="1196752"/>
            <a:ext cx="5040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UD デジタル 教科書体 NK-R" panose="02020400000000000000" pitchFamily="18" charset="-128"/>
                <a:cs typeface="+mn-cs"/>
              </a:rPr>
              <a:t>件</a:t>
            </a:r>
          </a:p>
        </p:txBody>
      </p:sp>
    </p:spTree>
    <p:extLst>
      <p:ext uri="{BB962C8B-B14F-4D97-AF65-F5344CB8AC3E}">
        <p14:creationId xmlns:p14="http://schemas.microsoft.com/office/powerpoint/2010/main" val="3698380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8E699C-6BE9-4118-80E1-7C715382C9DA}"/>
              </a:ext>
            </a:extLst>
          </p:cNvPr>
          <p:cNvPicPr>
            <a:picLocks noChangeAspect="1"/>
          </p:cNvPicPr>
          <p:nvPr/>
        </p:nvPicPr>
        <p:blipFill>
          <a:blip r:embed="rId3"/>
          <a:stretch>
            <a:fillRect/>
          </a:stretch>
        </p:blipFill>
        <p:spPr>
          <a:xfrm>
            <a:off x="64537" y="980728"/>
            <a:ext cx="9014925" cy="4850400"/>
          </a:xfrm>
          <a:prstGeom prst="rect">
            <a:avLst/>
          </a:prstGeom>
        </p:spPr>
      </p:pic>
      <p:sp>
        <p:nvSpPr>
          <p:cNvPr id="6" name="タイトル 1"/>
          <p:cNvSpPr>
            <a:spLocks noGrp="1"/>
          </p:cNvSpPr>
          <p:nvPr>
            <p:ph type="title"/>
          </p:nvPr>
        </p:nvSpPr>
        <p:spPr>
          <a:xfrm>
            <a:off x="457200" y="394271"/>
            <a:ext cx="8229600" cy="369889"/>
          </a:xfrm>
          <a:solidFill>
            <a:schemeClr val="tx2">
              <a:lumMod val="20000"/>
              <a:lumOff val="80000"/>
            </a:schemeClr>
          </a:solidFill>
        </p:spPr>
        <p:txBody>
          <a:bodyPr rtlCol="0">
            <a:normAutofit fontScale="90000"/>
          </a:bodyPr>
          <a:lstStyle/>
          <a:p>
            <a:pPr eaLnBrk="1" fontAlgn="auto" hangingPunct="1">
              <a:spcAft>
                <a:spcPts val="0"/>
              </a:spcAft>
              <a:defRPr/>
            </a:pPr>
            <a:r>
              <a:rPr lang="en-US" altLang="ja-JP" sz="2400" b="1" dirty="0"/>
              <a:t>【</a:t>
            </a:r>
            <a:r>
              <a:rPr lang="ja-JP" altLang="en-US" sz="2400" b="1" dirty="0"/>
              <a:t>使用者</a:t>
            </a:r>
            <a:r>
              <a:rPr lang="en-US" altLang="ja-JP" sz="2400" b="1" dirty="0"/>
              <a:t>】</a:t>
            </a:r>
            <a:r>
              <a:rPr lang="ja-JP" altLang="en-US" sz="2400" b="1" dirty="0"/>
              <a:t>　通報・届出・相談者の内訳</a:t>
            </a:r>
          </a:p>
        </p:txBody>
      </p:sp>
      <p:sp>
        <p:nvSpPr>
          <p:cNvPr id="66563" name="テキスト ボックス 5"/>
          <p:cNvSpPr txBox="1">
            <a:spLocks noChangeArrowheads="1"/>
          </p:cNvSpPr>
          <p:nvPr/>
        </p:nvSpPr>
        <p:spPr bwMode="auto">
          <a:xfrm>
            <a:off x="161925" y="0"/>
            <a:ext cx="3402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＜使用者による虐待＞</a:t>
            </a:r>
          </a:p>
        </p:txBody>
      </p:sp>
      <p:sp>
        <p:nvSpPr>
          <p:cNvPr id="66564" name="スライド番号プレースホルダー 1"/>
          <p:cNvSpPr>
            <a:spLocks noGrp="1"/>
          </p:cNvSpPr>
          <p:nvPr>
            <p:ph type="sldNum" sz="quarter" idx="12"/>
          </p:nvPr>
        </p:nvSpPr>
        <p:spPr bwMode="auto">
          <a:xfrm>
            <a:off x="7010400" y="647315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6E80B1-7E4A-4D7D-8406-AB735D325BC0}" type="slidenum">
              <a:rPr kumimoji="1" lang="ja-JP" altLang="en-US" sz="1200" b="0" i="0" u="none" strike="noStrike" kern="1200" cap="none" spc="0" normalizeH="0" baseline="0" noProof="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6565" name="テキスト ボックス 7"/>
          <p:cNvSpPr txBox="1">
            <a:spLocks noChangeArrowheads="1"/>
          </p:cNvSpPr>
          <p:nvPr/>
        </p:nvSpPr>
        <p:spPr bwMode="auto">
          <a:xfrm>
            <a:off x="323528" y="5949280"/>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複数回答有</a:t>
            </a:r>
            <a:endPar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通報件数：</a:t>
            </a:r>
            <a:r>
              <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R3</a:t>
            </a: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年度</a:t>
            </a:r>
            <a:r>
              <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63</a:t>
            </a: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件、</a:t>
            </a:r>
            <a:r>
              <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R4</a:t>
            </a: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年度</a:t>
            </a:r>
            <a:r>
              <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52</a:t>
            </a: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件、</a:t>
            </a:r>
            <a:r>
              <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R5</a:t>
            </a: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年度</a:t>
            </a:r>
            <a:r>
              <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51</a:t>
            </a:r>
            <a:r>
              <a:rPr kumimoji="1" lang="ja-JP" altLang="en-US" sz="14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件（大阪府及び府内市町村で受け付けた件数）</a:t>
            </a:r>
          </a:p>
        </p:txBody>
      </p:sp>
      <p:sp>
        <p:nvSpPr>
          <p:cNvPr id="11" name="角丸四角形 2">
            <a:extLst>
              <a:ext uri="{FF2B5EF4-FFF2-40B4-BE49-F238E27FC236}">
                <a16:creationId xmlns:a16="http://schemas.microsoft.com/office/drawing/2014/main" id="{D57EE0DA-1A4D-461E-AF54-5D163B740093}"/>
              </a:ext>
            </a:extLst>
          </p:cNvPr>
          <p:cNvSpPr/>
          <p:nvPr/>
        </p:nvSpPr>
        <p:spPr>
          <a:xfrm>
            <a:off x="5215492" y="1196752"/>
            <a:ext cx="3490780" cy="432066"/>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・使用者では、「本人による届出」が引き続き最多。</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971600" y="5445224"/>
            <a:ext cx="72008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a:ea typeface="UD デジタル 教科書体 NK-R" panose="02020400000000000000" pitchFamily="18"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20725"/>
          </a:xfrm>
          <a:solidFill>
            <a:schemeClr val="tx2">
              <a:lumMod val="20000"/>
              <a:lumOff val="80000"/>
            </a:schemeClr>
          </a:solidFill>
        </p:spPr>
        <p:txBody>
          <a:bodyPr/>
          <a:lstStyle/>
          <a:p>
            <a:pPr>
              <a:defRPr/>
            </a:pPr>
            <a:r>
              <a:rPr lang="en-US" altLang="ja-JP" sz="2400" dirty="0"/>
              <a:t>【</a:t>
            </a:r>
            <a:r>
              <a:rPr lang="ja-JP" altLang="en-US" sz="2400" dirty="0"/>
              <a:t>参考</a:t>
            </a:r>
            <a:r>
              <a:rPr lang="en-US" altLang="ja-JP" sz="2400" dirty="0"/>
              <a:t>】</a:t>
            </a:r>
            <a:r>
              <a:rPr lang="ja-JP" altLang="en-US" sz="2400" dirty="0"/>
              <a:t>令和</a:t>
            </a:r>
            <a:r>
              <a:rPr lang="en-US" altLang="ja-JP" sz="2400" dirty="0"/>
              <a:t>5</a:t>
            </a:r>
            <a:r>
              <a:rPr lang="ja-JP" altLang="en-US" sz="2400" dirty="0"/>
              <a:t>年度「大阪労働局における使用者による</a:t>
            </a:r>
            <a:br>
              <a:rPr lang="en-US" altLang="ja-JP" sz="2400" dirty="0"/>
            </a:br>
            <a:r>
              <a:rPr lang="ja-JP" altLang="en-US" sz="2400" dirty="0"/>
              <a:t>障がい者の虐待状況等について」</a:t>
            </a:r>
          </a:p>
        </p:txBody>
      </p:sp>
      <p:sp>
        <p:nvSpPr>
          <p:cNvPr id="68611" name="スライド番号プレースホルダー 3"/>
          <p:cNvSpPr>
            <a:spLocks noGrp="1"/>
          </p:cNvSpPr>
          <p:nvPr>
            <p:ph type="sldNum" sz="quarter" idx="12"/>
          </p:nvPr>
        </p:nvSpPr>
        <p:spPr bwMode="auto">
          <a:xfrm>
            <a:off x="6995100" y="647604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D2DFCD-2398-48E3-8236-5DEB47366283}" type="slidenum">
              <a:rPr kumimoji="1" lang="ja-JP" altLang="en-US" sz="1200" b="0" i="0" u="none" strike="noStrike" kern="1200" cap="none" spc="0" normalizeH="0" baseline="0" noProof="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8612" name="テキスト ボックス 5"/>
          <p:cNvSpPr txBox="1">
            <a:spLocks noChangeArrowheads="1"/>
          </p:cNvSpPr>
          <p:nvPr/>
        </p:nvSpPr>
        <p:spPr bwMode="auto">
          <a:xfrm>
            <a:off x="417513" y="2061022"/>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（１）使用者による障がい者虐待が認められた事業所・</a:t>
            </a:r>
            <a:r>
              <a:rPr kumimoji="1" lang="ja-JP" altLang="ja-JP"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事業所の業種</a:t>
            </a:r>
            <a:endParaRPr kumimoji="1" lang="ja-JP" altLang="ja-JP" sz="1200" b="0" i="0" u="none" strike="noStrike" kern="1200" cap="none" spc="0" normalizeH="0" baseline="0" noProof="0" dirty="0">
              <a:ln>
                <a:noFill/>
              </a:ln>
              <a:solidFill>
                <a:srgbClr val="FF0000"/>
              </a:solidFill>
              <a:effectLst/>
              <a:uLnTx/>
              <a:uFillTx/>
              <a:latin typeface="Calibri" panose="020F0502020204030204" pitchFamily="34" charset="0"/>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p:txBody>
      </p:sp>
      <p:sp>
        <p:nvSpPr>
          <p:cNvPr id="68613" name="テキスト ボックス 6"/>
          <p:cNvSpPr txBox="1">
            <a:spLocks noChangeArrowheads="1"/>
          </p:cNvSpPr>
          <p:nvPr/>
        </p:nvSpPr>
        <p:spPr bwMode="auto">
          <a:xfrm>
            <a:off x="414338" y="3772347"/>
            <a:ext cx="7345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（２）</a:t>
            </a:r>
            <a:r>
              <a:rPr kumimoji="1" lang="ja-JP" altLang="ja-JP"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被虐待者の障がい種別</a:t>
            </a:r>
          </a:p>
        </p:txBody>
      </p:sp>
      <p:graphicFrame>
        <p:nvGraphicFramePr>
          <p:cNvPr id="5" name="表 4"/>
          <p:cNvGraphicFramePr>
            <a:graphicFrameLocks noGrp="1"/>
          </p:cNvGraphicFramePr>
          <p:nvPr>
            <p:extLst>
              <p:ext uri="{D42A27DB-BD31-4B8C-83A1-F6EECF244321}">
                <p14:modId xmlns:p14="http://schemas.microsoft.com/office/powerpoint/2010/main" val="2549014474"/>
              </p:ext>
            </p:extLst>
          </p:nvPr>
        </p:nvGraphicFramePr>
        <p:xfrm>
          <a:off x="668270" y="2422230"/>
          <a:ext cx="7848601" cy="1217502"/>
        </p:xfrm>
        <a:graphic>
          <a:graphicData uri="http://schemas.openxmlformats.org/drawingml/2006/table">
            <a:tbl>
              <a:tblPr firstRow="1" firstCol="1" bandRow="1">
                <a:tableStyleId>{5C22544A-7EE6-4342-B048-85BDC9FD1C3A}</a:tableStyleId>
              </a:tblPr>
              <a:tblGrid>
                <a:gridCol w="952270">
                  <a:extLst>
                    <a:ext uri="{9D8B030D-6E8A-4147-A177-3AD203B41FA5}">
                      <a16:colId xmlns:a16="http://schemas.microsoft.com/office/drawing/2014/main" val="20000"/>
                    </a:ext>
                  </a:extLst>
                </a:gridCol>
                <a:gridCol w="730307">
                  <a:extLst>
                    <a:ext uri="{9D8B030D-6E8A-4147-A177-3AD203B41FA5}">
                      <a16:colId xmlns:a16="http://schemas.microsoft.com/office/drawing/2014/main" val="20001"/>
                    </a:ext>
                  </a:extLst>
                </a:gridCol>
                <a:gridCol w="756330">
                  <a:extLst>
                    <a:ext uri="{9D8B030D-6E8A-4147-A177-3AD203B41FA5}">
                      <a16:colId xmlns:a16="http://schemas.microsoft.com/office/drawing/2014/main" val="20002"/>
                    </a:ext>
                  </a:extLst>
                </a:gridCol>
                <a:gridCol w="744072">
                  <a:extLst>
                    <a:ext uri="{9D8B030D-6E8A-4147-A177-3AD203B41FA5}">
                      <a16:colId xmlns:a16="http://schemas.microsoft.com/office/drawing/2014/main" val="20003"/>
                    </a:ext>
                  </a:extLst>
                </a:gridCol>
                <a:gridCol w="800018">
                  <a:extLst>
                    <a:ext uri="{9D8B030D-6E8A-4147-A177-3AD203B41FA5}">
                      <a16:colId xmlns:a16="http://schemas.microsoft.com/office/drawing/2014/main" val="20004"/>
                    </a:ext>
                  </a:extLst>
                </a:gridCol>
                <a:gridCol w="744072">
                  <a:extLst>
                    <a:ext uri="{9D8B030D-6E8A-4147-A177-3AD203B41FA5}">
                      <a16:colId xmlns:a16="http://schemas.microsoft.com/office/drawing/2014/main" val="20005"/>
                    </a:ext>
                  </a:extLst>
                </a:gridCol>
                <a:gridCol w="744072">
                  <a:extLst>
                    <a:ext uri="{9D8B030D-6E8A-4147-A177-3AD203B41FA5}">
                      <a16:colId xmlns:a16="http://schemas.microsoft.com/office/drawing/2014/main" val="20006"/>
                    </a:ext>
                  </a:extLst>
                </a:gridCol>
                <a:gridCol w="744072">
                  <a:extLst>
                    <a:ext uri="{9D8B030D-6E8A-4147-A177-3AD203B41FA5}">
                      <a16:colId xmlns:a16="http://schemas.microsoft.com/office/drawing/2014/main" val="1130478191"/>
                    </a:ext>
                  </a:extLst>
                </a:gridCol>
                <a:gridCol w="704912">
                  <a:extLst>
                    <a:ext uri="{9D8B030D-6E8A-4147-A177-3AD203B41FA5}">
                      <a16:colId xmlns:a16="http://schemas.microsoft.com/office/drawing/2014/main" val="20009"/>
                    </a:ext>
                  </a:extLst>
                </a:gridCol>
                <a:gridCol w="928476">
                  <a:extLst>
                    <a:ext uri="{9D8B030D-6E8A-4147-A177-3AD203B41FA5}">
                      <a16:colId xmlns:a16="http://schemas.microsoft.com/office/drawing/2014/main" val="20010"/>
                    </a:ext>
                  </a:extLst>
                </a:gridCol>
              </a:tblGrid>
              <a:tr h="409271">
                <a:tc>
                  <a:txBody>
                    <a:bodyPr/>
                    <a:lstStyle/>
                    <a:p>
                      <a:pPr algn="l"/>
                      <a:endParaRPr lang="ja-JP" sz="1400" baseline="0" dirty="0">
                        <a:effectLst/>
                        <a:latin typeface="UD デジタル 教科書体 NK-R" panose="02020400000000000000" pitchFamily="18" charset="-128"/>
                        <a:ea typeface="UD デジタル 教科書体 NK-R" panose="02020400000000000000" pitchFamily="18" charset="-128"/>
                      </a:endParaRPr>
                    </a:p>
                  </a:txBody>
                  <a:tcPr marL="62855" marR="62855" marT="0" marB="0" anchor="ctr"/>
                </a:tc>
                <a:tc>
                  <a:txBody>
                    <a:bodyPr/>
                    <a:lstStyle/>
                    <a:p>
                      <a:pPr algn="ctr">
                        <a:lnSpc>
                          <a:spcPts val="12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製造業</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医療</a:t>
                      </a:r>
                      <a:endParaRPr lang="ja-JP" sz="1400" kern="100" baseline="0" dirty="0">
                        <a:effectLst/>
                        <a:latin typeface="UD デジタル 教科書体 NK-R" panose="02020400000000000000" pitchFamily="18" charset="-128"/>
                        <a:ea typeface="UD デジタル 教科書体 NK-R" panose="02020400000000000000" pitchFamily="18" charset="-128"/>
                      </a:endParaRPr>
                    </a:p>
                    <a:p>
                      <a:pPr algn="ctr">
                        <a:lnSpc>
                          <a:spcPts val="12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福祉</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cs typeface="+mn-cs"/>
                        </a:rPr>
                        <a:t>卸売業</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100" baseline="0" dirty="0">
                          <a:effectLst/>
                          <a:latin typeface="UD デジタル 教科書体 NK-R" panose="02020400000000000000" pitchFamily="18" charset="-128"/>
                          <a:ea typeface="UD デジタル 教科書体 NK-R" panose="02020400000000000000" pitchFamily="18" charset="-128"/>
                          <a:cs typeface="Times New Roman"/>
                        </a:rPr>
                        <a:t>建設業</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ja-JP" sz="1400" kern="0" baseline="0" dirty="0">
                          <a:effectLst/>
                          <a:latin typeface="UD デジタル 教科書体 NK-R" panose="02020400000000000000" pitchFamily="18" charset="-128"/>
                          <a:ea typeface="UD デジタル 教科書体 NK-R" panose="02020400000000000000" pitchFamily="18" charset="-128"/>
                        </a:rPr>
                        <a:t>ｻｰﾋﾞｽ</a:t>
                      </a:r>
                      <a:endParaRPr lang="ja-JP" altLang="ja-JP" sz="1400" kern="100" baseline="0" dirty="0">
                        <a:effectLst/>
                        <a:latin typeface="UD デジタル 教科書体 NK-R" panose="02020400000000000000" pitchFamily="18" charset="-128"/>
                        <a:ea typeface="UD デジタル 教科書体 NK-R" panose="02020400000000000000" pitchFamily="18" charset="-128"/>
                      </a:endParaRPr>
                    </a:p>
                    <a:p>
                      <a:pPr algn="ctr">
                        <a:lnSpc>
                          <a:spcPts val="1200"/>
                        </a:lnSpc>
                        <a:spcAft>
                          <a:spcPts val="0"/>
                        </a:spcAft>
                      </a:pPr>
                      <a:r>
                        <a:rPr lang="ja-JP" altLang="ja-JP" sz="1400" kern="0" baseline="0" dirty="0">
                          <a:effectLst/>
                          <a:latin typeface="UD デジタル 教科書体 NK-R" panose="02020400000000000000" pitchFamily="18" charset="-128"/>
                          <a:ea typeface="UD デジタル 教科書体 NK-R" panose="02020400000000000000" pitchFamily="18" charset="-128"/>
                        </a:rPr>
                        <a:t>業</a:t>
                      </a:r>
                      <a:endParaRPr lang="ja-JP" alt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rPr>
                        <a:t>運輸</a:t>
                      </a:r>
                      <a:endParaRPr lang="ja-JP" altLang="ja-JP"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rPr>
                        <a:t>教育</a:t>
                      </a:r>
                      <a:endParaRPr lang="ja-JP" altLang="ja-JP"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rPr>
                        <a:t>不明</a:t>
                      </a:r>
                      <a:endParaRPr lang="ja-JP" sz="1400" kern="100" baseline="0" dirty="0">
                        <a:effectLst/>
                        <a:latin typeface="UD デジタル 教科書体 NK-R" panose="02020400000000000000" pitchFamily="18" charset="-128"/>
                        <a:ea typeface="UD デジタル 教科書体 NK-R" panose="02020400000000000000" pitchFamily="18" charset="-128"/>
                      </a:endParaRPr>
                    </a:p>
                  </a:txBody>
                  <a:tcPr marL="62855" marR="62855" marT="0" marB="0" anchor="ctr"/>
                </a:tc>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合計</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extLst>
                  <a:ext uri="{0D108BD9-81ED-4DB2-BD59-A6C34878D82A}">
                    <a16:rowId xmlns:a16="http://schemas.microsoft.com/office/drawing/2014/main" val="10000"/>
                  </a:ext>
                </a:extLst>
              </a:tr>
              <a:tr h="467200">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事業所数</a:t>
                      </a:r>
                      <a:r>
                        <a:rPr lang="ja-JP" altLang="en-US" sz="1400" kern="0" baseline="0" dirty="0">
                          <a:effectLst/>
                          <a:latin typeface="UD デジタル 教科書体 NK-R" panose="02020400000000000000" pitchFamily="18" charset="-128"/>
                          <a:ea typeface="UD デジタル 教科書体 NK-R" panose="02020400000000000000" pitchFamily="18" charset="-128"/>
                        </a:rPr>
                        <a:t>（ヵ所）</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6</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9</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7</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6</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extLst>
                  <a:ext uri="{0D108BD9-81ED-4DB2-BD59-A6C34878D82A}">
                    <a16:rowId xmlns:a16="http://schemas.microsoft.com/office/drawing/2014/main" val="10001"/>
                  </a:ext>
                </a:extLst>
              </a:tr>
              <a:tr h="341031">
                <a:tc>
                  <a:txBody>
                    <a:bodyPr/>
                    <a:lstStyle/>
                    <a:p>
                      <a:pPr algn="ctr">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rPr>
                        <a:t>割合（</a:t>
                      </a:r>
                      <a:r>
                        <a:rPr lang="ja-JP" sz="1400" kern="0" baseline="0" dirty="0">
                          <a:effectLst/>
                          <a:latin typeface="UD デジタル 教科書体 NK-R" panose="02020400000000000000" pitchFamily="18" charset="-128"/>
                          <a:ea typeface="UD デジタル 教科書体 NK-R" panose="02020400000000000000" pitchFamily="18" charset="-128"/>
                        </a:rPr>
                        <a:t>％</a:t>
                      </a:r>
                      <a:r>
                        <a:rPr lang="ja-JP" altLang="en-US" sz="1400" kern="0" baseline="0" dirty="0">
                          <a:effectLst/>
                          <a:latin typeface="UD デジタル 教科書体 NK-R" panose="02020400000000000000" pitchFamily="18" charset="-128"/>
                          <a:ea typeface="UD デジタル 教科書体 NK-R" panose="02020400000000000000" pitchFamily="18" charset="-128"/>
                        </a:rPr>
                        <a:t>）</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17.1</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25.7</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5.7</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8.6</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20.0</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17.1</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2.9</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2.9</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lnSpc>
                          <a:spcPts val="1400"/>
                        </a:lnSpc>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100.0</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385366630"/>
              </p:ext>
            </p:extLst>
          </p:nvPr>
        </p:nvGraphicFramePr>
        <p:xfrm>
          <a:off x="672145" y="4109850"/>
          <a:ext cx="7854636" cy="812800"/>
        </p:xfrm>
        <a:graphic>
          <a:graphicData uri="http://schemas.openxmlformats.org/drawingml/2006/table">
            <a:tbl>
              <a:tblPr/>
              <a:tblGrid>
                <a:gridCol w="928569">
                  <a:extLst>
                    <a:ext uri="{9D8B030D-6E8A-4147-A177-3AD203B41FA5}">
                      <a16:colId xmlns:a16="http://schemas.microsoft.com/office/drawing/2014/main" val="20000"/>
                    </a:ext>
                  </a:extLst>
                </a:gridCol>
                <a:gridCol w="1199048">
                  <a:extLst>
                    <a:ext uri="{9D8B030D-6E8A-4147-A177-3AD203B41FA5}">
                      <a16:colId xmlns:a16="http://schemas.microsoft.com/office/drawing/2014/main" val="20001"/>
                    </a:ext>
                  </a:extLst>
                </a:gridCol>
                <a:gridCol w="1227146">
                  <a:extLst>
                    <a:ext uri="{9D8B030D-6E8A-4147-A177-3AD203B41FA5}">
                      <a16:colId xmlns:a16="http://schemas.microsoft.com/office/drawing/2014/main" val="20002"/>
                    </a:ext>
                  </a:extLst>
                </a:gridCol>
                <a:gridCol w="1227146">
                  <a:extLst>
                    <a:ext uri="{9D8B030D-6E8A-4147-A177-3AD203B41FA5}">
                      <a16:colId xmlns:a16="http://schemas.microsoft.com/office/drawing/2014/main" val="20003"/>
                    </a:ext>
                  </a:extLst>
                </a:gridCol>
                <a:gridCol w="1227146">
                  <a:extLst>
                    <a:ext uri="{9D8B030D-6E8A-4147-A177-3AD203B41FA5}">
                      <a16:colId xmlns:a16="http://schemas.microsoft.com/office/drawing/2014/main" val="20004"/>
                    </a:ext>
                  </a:extLst>
                </a:gridCol>
                <a:gridCol w="1227146">
                  <a:extLst>
                    <a:ext uri="{9D8B030D-6E8A-4147-A177-3AD203B41FA5}">
                      <a16:colId xmlns:a16="http://schemas.microsoft.com/office/drawing/2014/main" val="20005"/>
                    </a:ext>
                  </a:extLst>
                </a:gridCol>
                <a:gridCol w="818435">
                  <a:extLst>
                    <a:ext uri="{9D8B030D-6E8A-4147-A177-3AD203B41FA5}">
                      <a16:colId xmlns:a16="http://schemas.microsoft.com/office/drawing/2014/main" val="20006"/>
                    </a:ext>
                  </a:extLst>
                </a:gridCol>
              </a:tblGrid>
              <a:tr h="318312">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 </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身体障がい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知的</a:t>
                      </a: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精神障がい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発達障がい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rPr>
                        <a:t>その他・不明</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合計</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7244">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人数</a:t>
                      </a:r>
                      <a:r>
                        <a:rPr kumimoji="1" lang="ja-JP" altLang="en-US"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（人）</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6</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11</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15</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5</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0</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37</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1"/>
                  </a:ext>
                </a:extLst>
              </a:tr>
              <a:tr h="247244">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割合（</a:t>
                      </a: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a:t>
                      </a:r>
                      <a:r>
                        <a:rPr kumimoji="1" lang="ja-JP" altLang="en-US"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16.2</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29.7</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40.5</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13.5</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0.0</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2"/>
                  </a:ext>
                </a:extLst>
              </a:tr>
            </a:tbl>
          </a:graphicData>
        </a:graphic>
      </p:graphicFrame>
      <p:sp>
        <p:nvSpPr>
          <p:cNvPr id="68698" name="テキスト ボックス 6"/>
          <p:cNvSpPr txBox="1">
            <a:spLocks noChangeArrowheads="1"/>
          </p:cNvSpPr>
          <p:nvPr/>
        </p:nvSpPr>
        <p:spPr bwMode="auto">
          <a:xfrm>
            <a:off x="441325" y="5085358"/>
            <a:ext cx="734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（３）</a:t>
            </a:r>
            <a:r>
              <a:rPr kumimoji="1" lang="ja-JP" altLang="ja-JP"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虐待の</a:t>
            </a: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類型</a:t>
            </a:r>
            <a:endPar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p:txBody>
      </p:sp>
      <p:graphicFrame>
        <p:nvGraphicFramePr>
          <p:cNvPr id="7" name="表 6"/>
          <p:cNvGraphicFramePr>
            <a:graphicFrameLocks noGrp="1"/>
          </p:cNvGraphicFramePr>
          <p:nvPr>
            <p:extLst>
              <p:ext uri="{D42A27DB-BD31-4B8C-83A1-F6EECF244321}">
                <p14:modId xmlns:p14="http://schemas.microsoft.com/office/powerpoint/2010/main" val="2894898735"/>
              </p:ext>
            </p:extLst>
          </p:nvPr>
        </p:nvGraphicFramePr>
        <p:xfrm>
          <a:off x="678181" y="5455245"/>
          <a:ext cx="7848600" cy="925512"/>
        </p:xfrm>
        <a:graphic>
          <a:graphicData uri="http://schemas.openxmlformats.org/drawingml/2006/table">
            <a:tbl>
              <a:tblPr firstRow="1" firstCol="1" lastRow="1" lastCol="1" bandRow="1" bandCol="1">
                <a:tableStyleId>{5C22544A-7EE6-4342-B048-85BDC9FD1C3A}</a:tableStyleId>
              </a:tblPr>
              <a:tblGrid>
                <a:gridCol w="953039">
                  <a:extLst>
                    <a:ext uri="{9D8B030D-6E8A-4147-A177-3AD203B41FA5}">
                      <a16:colId xmlns:a16="http://schemas.microsoft.com/office/drawing/2014/main" val="20000"/>
                    </a:ext>
                  </a:extLst>
                </a:gridCol>
                <a:gridCol w="1192611">
                  <a:extLst>
                    <a:ext uri="{9D8B030D-6E8A-4147-A177-3AD203B41FA5}">
                      <a16:colId xmlns:a16="http://schemas.microsoft.com/office/drawing/2014/main" val="20001"/>
                    </a:ext>
                  </a:extLst>
                </a:gridCol>
                <a:gridCol w="1192611">
                  <a:extLst>
                    <a:ext uri="{9D8B030D-6E8A-4147-A177-3AD203B41FA5}">
                      <a16:colId xmlns:a16="http://schemas.microsoft.com/office/drawing/2014/main" val="20002"/>
                    </a:ext>
                  </a:extLst>
                </a:gridCol>
                <a:gridCol w="1192611">
                  <a:extLst>
                    <a:ext uri="{9D8B030D-6E8A-4147-A177-3AD203B41FA5}">
                      <a16:colId xmlns:a16="http://schemas.microsoft.com/office/drawing/2014/main" val="20003"/>
                    </a:ext>
                  </a:extLst>
                </a:gridCol>
                <a:gridCol w="1192611">
                  <a:extLst>
                    <a:ext uri="{9D8B030D-6E8A-4147-A177-3AD203B41FA5}">
                      <a16:colId xmlns:a16="http://schemas.microsoft.com/office/drawing/2014/main" val="20004"/>
                    </a:ext>
                  </a:extLst>
                </a:gridCol>
                <a:gridCol w="1307310">
                  <a:extLst>
                    <a:ext uri="{9D8B030D-6E8A-4147-A177-3AD203B41FA5}">
                      <a16:colId xmlns:a16="http://schemas.microsoft.com/office/drawing/2014/main" val="20005"/>
                    </a:ext>
                  </a:extLst>
                </a:gridCol>
                <a:gridCol w="817807">
                  <a:extLst>
                    <a:ext uri="{9D8B030D-6E8A-4147-A177-3AD203B41FA5}">
                      <a16:colId xmlns:a16="http://schemas.microsoft.com/office/drawing/2014/main" val="20006"/>
                    </a:ext>
                  </a:extLst>
                </a:gridCol>
              </a:tblGrid>
              <a:tr h="370882">
                <a:tc>
                  <a:txBody>
                    <a:bodyPr/>
                    <a:lstStyle/>
                    <a:p>
                      <a:pPr algn="ctr">
                        <a:lnSpc>
                          <a:spcPts val="1400"/>
                        </a:lnSpc>
                        <a:spcAft>
                          <a:spcPts val="0"/>
                        </a:spcAft>
                      </a:pPr>
                      <a:r>
                        <a:rPr lang="en-US" sz="1400" kern="0" baseline="0" dirty="0">
                          <a:effectLst/>
                          <a:latin typeface="UD デジタル 教科書体 NK-R" panose="02020400000000000000" pitchFamily="18" charset="-128"/>
                          <a:ea typeface="UD デジタル 教科書体 NK-R" panose="02020400000000000000" pitchFamily="18" charset="-128"/>
                        </a:rPr>
                        <a:t> </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身体的虐待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性的虐待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indent="-635"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心理的虐待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altLang="en-US" sz="1400" kern="0" baseline="0" dirty="0">
                          <a:solidFill>
                            <a:schemeClr val="bg1"/>
                          </a:solidFill>
                          <a:effectLst/>
                          <a:latin typeface="UD デジタル 教科書体 NK-R" panose="02020400000000000000" pitchFamily="18" charset="-128"/>
                          <a:ea typeface="UD デジタル 教科書体 NK-R" panose="02020400000000000000" pitchFamily="18" charset="-128"/>
                        </a:rPr>
                        <a:t>放棄・</a:t>
                      </a:r>
                      <a:r>
                        <a:rPr lang="ja-JP" sz="1400" kern="0" baseline="0" dirty="0">
                          <a:solidFill>
                            <a:schemeClr val="bg1"/>
                          </a:solidFill>
                          <a:effectLst/>
                          <a:latin typeface="UD デジタル 教科書体 NK-R" panose="02020400000000000000" pitchFamily="18" charset="-128"/>
                          <a:ea typeface="UD デジタル 教科書体 NK-R" panose="02020400000000000000" pitchFamily="18" charset="-128"/>
                        </a:rPr>
                        <a:t>放置</a:t>
                      </a:r>
                      <a:endParaRPr lang="ja-JP"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経済的虐待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合計</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extLst>
                  <a:ext uri="{0D108BD9-81ED-4DB2-BD59-A6C34878D82A}">
                    <a16:rowId xmlns:a16="http://schemas.microsoft.com/office/drawing/2014/main" val="10000"/>
                  </a:ext>
                </a:extLst>
              </a:tr>
              <a:tr h="284897">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件数</a:t>
                      </a:r>
                      <a:r>
                        <a:rPr lang="ja-JP" altLang="en-US" sz="1400" kern="0" baseline="0" dirty="0">
                          <a:effectLst/>
                          <a:latin typeface="UD デジタル 教科書体 NK-R" panose="02020400000000000000" pitchFamily="18" charset="-128"/>
                          <a:ea typeface="UD デジタル 教科書体 NK-R" panose="02020400000000000000" pitchFamily="18" charset="-128"/>
                        </a:rPr>
                        <a:t>（件）</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tcPr>
                </a:tc>
                <a:tc>
                  <a:txBody>
                    <a:bodyPr/>
                    <a:lstStyle/>
                    <a:p>
                      <a:pPr algn="r">
                        <a:spcAft>
                          <a:spcPts val="0"/>
                        </a:spcAft>
                      </a:pPr>
                      <a:r>
                        <a:rPr lang="ja-JP" altLang="en-US"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２</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33</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37</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69733">
                <a:tc>
                  <a:txBody>
                    <a:bodyPr/>
                    <a:lstStyle/>
                    <a:p>
                      <a:pPr algn="ctr">
                        <a:lnSpc>
                          <a:spcPts val="14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rPr>
                        <a:t>割合（</a:t>
                      </a:r>
                      <a:r>
                        <a:rPr lang="ja-JP" sz="1400" kern="0" baseline="0" dirty="0">
                          <a:effectLst/>
                          <a:latin typeface="UD デジタル 教科書体 NK-R" panose="02020400000000000000" pitchFamily="18" charset="-128"/>
                          <a:ea typeface="UD デジタル 教科書体 NK-R" panose="02020400000000000000" pitchFamily="18" charset="-128"/>
                        </a:rPr>
                        <a:t>％</a:t>
                      </a:r>
                      <a:r>
                        <a:rPr lang="ja-JP" altLang="en-US" sz="1400" kern="0" baseline="0" dirty="0">
                          <a:effectLst/>
                          <a:latin typeface="UD デジタル 教科書体 NK-R" panose="02020400000000000000" pitchFamily="18" charset="-128"/>
                          <a:ea typeface="UD デジタル 教科書体 NK-R" panose="02020400000000000000" pitchFamily="18" charset="-128"/>
                        </a:rPr>
                        <a:t>）</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5.7</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5.7</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94.3</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68733" name="テキスト ボックス 5"/>
          <p:cNvSpPr txBox="1">
            <a:spLocks noChangeArrowheads="1"/>
          </p:cNvSpPr>
          <p:nvPr/>
        </p:nvSpPr>
        <p:spPr bwMode="auto">
          <a:xfrm>
            <a:off x="684213" y="908795"/>
            <a:ext cx="7848600" cy="107791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●大阪労働局に寄せられた使用者による</a:t>
            </a:r>
            <a:r>
              <a:rPr kumimoji="1" lang="ja-JP"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UD デジタル 教科書体 NK-R" panose="02020400000000000000" pitchFamily="18" charset="-128"/>
                <a:cs typeface="+mn-cs"/>
              </a:rPr>
              <a:t>障がい</a:t>
            </a:r>
            <a:r>
              <a:rPr kumimoji="1" lang="ja-JP" altLang="en-US"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者虐待の通報・届出のあった事業所は、</a:t>
            </a: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146</a:t>
            </a:r>
            <a:r>
              <a:rPr kumimoji="1" lang="ja-JP" altLang="en-US"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事業所。</a:t>
            </a: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●内、労働関係法令に基づき調査等を行い、使用者による</a:t>
            </a:r>
            <a:r>
              <a:rPr kumimoji="1" lang="ja-JP"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UD デジタル 教科書体 NK-R" panose="02020400000000000000" pitchFamily="18" charset="-128"/>
                <a:cs typeface="+mn-cs"/>
              </a:rPr>
              <a:t>障がい</a:t>
            </a:r>
            <a:r>
              <a:rPr kumimoji="1" lang="ja-JP" altLang="en-US"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者虐待が認められた</a:t>
            </a: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　 事業所は、</a:t>
            </a:r>
            <a:r>
              <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37</a:t>
            </a:r>
            <a:r>
              <a:rPr kumimoji="1" lang="ja-JP" altLang="en-US"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件（</a:t>
            </a:r>
            <a:r>
              <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35</a:t>
            </a:r>
            <a:r>
              <a:rPr kumimoji="1" lang="ja-JP" altLang="en-US" sz="1600" b="0" i="0" u="none" strike="noStrike" kern="1200" cap="none" spc="0" normalizeH="0" baseline="0" noProof="0" dirty="0">
                <a:ln>
                  <a:noFill/>
                </a:ln>
                <a:solidFill>
                  <a:prstClr val="black"/>
                </a:solidFill>
                <a:effectLst/>
                <a:uLnTx/>
                <a:uFillTx/>
                <a:latin typeface="Calibri" panose="020F0502020204030204" pitchFamily="34" charset="0"/>
                <a:ea typeface="UD デジタル 教科書体 NK-R" panose="02020400000000000000" pitchFamily="18" charset="-128"/>
                <a:cs typeface="+mn-cs"/>
              </a:rPr>
              <a:t>事業所）。</a:t>
            </a:r>
          </a:p>
        </p:txBody>
      </p:sp>
      <p:sp>
        <p:nvSpPr>
          <p:cNvPr id="11" name="正方形/長方形 10"/>
          <p:cNvSpPr/>
          <p:nvPr/>
        </p:nvSpPr>
        <p:spPr>
          <a:xfrm>
            <a:off x="2339752" y="2411119"/>
            <a:ext cx="792088" cy="1228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a:ea typeface="UD デジタル 教科書体 NK-R" panose="02020400000000000000" pitchFamily="18" charset="-128"/>
              <a:cs typeface="+mn-cs"/>
            </a:endParaRPr>
          </a:p>
        </p:txBody>
      </p:sp>
      <p:sp>
        <p:nvSpPr>
          <p:cNvPr id="12" name="正方形/長方形 11"/>
          <p:cNvSpPr/>
          <p:nvPr/>
        </p:nvSpPr>
        <p:spPr>
          <a:xfrm>
            <a:off x="3995936" y="4105722"/>
            <a:ext cx="1295555" cy="801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a:ea typeface="UD デジタル 教科書体 NK-R" panose="02020400000000000000" pitchFamily="18" charset="-128"/>
              <a:cs typeface="+mn-cs"/>
            </a:endParaRPr>
          </a:p>
        </p:txBody>
      </p:sp>
      <p:sp>
        <p:nvSpPr>
          <p:cNvPr id="14" name="正方形/長方形 13"/>
          <p:cNvSpPr/>
          <p:nvPr/>
        </p:nvSpPr>
        <p:spPr>
          <a:xfrm>
            <a:off x="6416199" y="5455245"/>
            <a:ext cx="1309687" cy="925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a:ea typeface="UD デジタル 教科書体 NK-R" panose="02020400000000000000" pitchFamily="18" charset="-128"/>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a:xfrm>
            <a:off x="340519" y="116632"/>
            <a:ext cx="8462962" cy="935881"/>
          </a:xfrm>
        </p:spPr>
        <p:txBody>
          <a:bodyPr/>
          <a:lstStyle/>
          <a:p>
            <a:r>
              <a:rPr lang="ja-JP" altLang="en-US" sz="2800" b="1" dirty="0">
                <a:latin typeface="UD デジタル 教科書体 NK-R" panose="02020400000000000000" pitchFamily="18" charset="-128"/>
                <a:ea typeface="UD デジタル 教科書体 NK-R" panose="02020400000000000000" pitchFamily="18" charset="-128"/>
              </a:rPr>
              <a:t>令和５年度大阪府の障がい者虐待対応状況の傾向</a:t>
            </a:r>
            <a:br>
              <a:rPr lang="en-US" altLang="ja-JP" sz="2800" b="1" dirty="0">
                <a:latin typeface="UD デジタル 教科書体 NK-R" panose="02020400000000000000" pitchFamily="18" charset="-128"/>
                <a:ea typeface="UD デジタル 教科書体 NK-R" panose="02020400000000000000" pitchFamily="18" charset="-128"/>
              </a:rPr>
            </a:br>
            <a:r>
              <a:rPr lang="ja-JP" altLang="en-US" sz="2800" b="1" dirty="0">
                <a:latin typeface="UD デジタル 教科書体 NK-R" panose="02020400000000000000" pitchFamily="18" charset="-128"/>
                <a:ea typeface="UD デジタル 教科書体 NK-R" panose="02020400000000000000" pitchFamily="18" charset="-128"/>
              </a:rPr>
              <a:t>＜まとめ＞</a:t>
            </a:r>
          </a:p>
        </p:txBody>
      </p:sp>
      <p:sp>
        <p:nvSpPr>
          <p:cNvPr id="70659" name="コンテンツ プレースホルダー 2"/>
          <p:cNvSpPr>
            <a:spLocks noGrp="1"/>
          </p:cNvSpPr>
          <p:nvPr>
            <p:ph idx="1"/>
          </p:nvPr>
        </p:nvSpPr>
        <p:spPr>
          <a:xfrm>
            <a:off x="342900" y="1577024"/>
            <a:ext cx="8385374" cy="1835150"/>
          </a:xfrm>
        </p:spPr>
        <p:txBody>
          <a:bodyPr/>
          <a:lstStyle/>
          <a:p>
            <a:r>
              <a:rPr lang="ja-JP" altLang="en-US" sz="1600" dirty="0">
                <a:latin typeface="UD デジタル 教科書体 NK-R" panose="02020400000000000000" pitchFamily="18" charset="-128"/>
                <a:ea typeface="UD デジタル 教科書体 NK-R" panose="02020400000000000000" pitchFamily="18" charset="-128"/>
              </a:rPr>
              <a:t>通報：「警察」の割合が１，</a:t>
            </a:r>
            <a:r>
              <a:rPr lang="en-US" altLang="ja-JP" sz="1600" dirty="0">
                <a:latin typeface="UD デジタル 教科書体 NK-R" panose="02020400000000000000" pitchFamily="18" charset="-128"/>
              </a:rPr>
              <a:t>359</a:t>
            </a:r>
            <a:r>
              <a:rPr lang="ja-JP" altLang="en-US" sz="1600" dirty="0">
                <a:latin typeface="UD デジタル 教科書体 NK-R" panose="02020400000000000000" pitchFamily="18" charset="-128"/>
                <a:ea typeface="UD デジタル 教科書体 NK-R" panose="02020400000000000000" pitchFamily="18" charset="-128"/>
              </a:rPr>
              <a:t>人（７</a:t>
            </a:r>
            <a:r>
              <a:rPr lang="en-US" altLang="ja-JP" sz="1600" dirty="0">
                <a:latin typeface="UD デジタル 教科書体 NK-R" panose="02020400000000000000" pitchFamily="18" charset="-128"/>
              </a:rPr>
              <a:t>3.8</a:t>
            </a:r>
            <a:r>
              <a:rPr lang="ja-JP" altLang="en-US" sz="1600" dirty="0">
                <a:latin typeface="UD デジタル 教科書体 NK-R" panose="02020400000000000000" pitchFamily="18" charset="-128"/>
                <a:ea typeface="UD デジタル 教科書体 NK-R" panose="02020400000000000000" pitchFamily="18" charset="-128"/>
              </a:rPr>
              <a:t>％）と最も多く、次いで「本人」が</a:t>
            </a:r>
            <a:r>
              <a:rPr lang="en-US" altLang="ja-JP" sz="1600" dirty="0">
                <a:latin typeface="UD デジタル 教科書体 NK-R" panose="02020400000000000000" pitchFamily="18" charset="-128"/>
                <a:ea typeface="UD デジタル 教科書体 NK-R" panose="02020400000000000000" pitchFamily="18" charset="-128"/>
              </a:rPr>
              <a:t>123</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rPr>
              <a:t>6.7</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虐待類型：「身体的虐待」が</a:t>
            </a:r>
            <a:r>
              <a:rPr lang="en-US" altLang="ja-JP" sz="1600" dirty="0">
                <a:latin typeface="UD デジタル 教科書体 NK-R" panose="02020400000000000000" pitchFamily="18" charset="-128"/>
                <a:ea typeface="UD デジタル 教科書体 NK-R" panose="02020400000000000000" pitchFamily="18" charset="-128"/>
              </a:rPr>
              <a:t>1</a:t>
            </a:r>
            <a:r>
              <a:rPr lang="en-US" altLang="ja-JP" sz="1600" dirty="0">
                <a:latin typeface="UD デジタル 教科書体 NK-R" panose="02020400000000000000" pitchFamily="18" charset="-128"/>
              </a:rPr>
              <a:t>50</a:t>
            </a:r>
            <a:r>
              <a:rPr lang="ja-JP" altLang="en-US" sz="1600" dirty="0">
                <a:latin typeface="UD デジタル 教科書体 NK-R" panose="02020400000000000000" pitchFamily="18" charset="-128"/>
                <a:ea typeface="UD デジタル 教科書体 NK-R" panose="02020400000000000000" pitchFamily="18" charset="-128"/>
              </a:rPr>
              <a:t>件（</a:t>
            </a:r>
            <a:r>
              <a:rPr lang="en-US" altLang="ja-JP" sz="1600" dirty="0">
                <a:latin typeface="UD デジタル 教科書体 NK-R" panose="02020400000000000000" pitchFamily="18" charset="-128"/>
                <a:ea typeface="UD デジタル 教科書体 NK-R" panose="02020400000000000000" pitchFamily="18" charset="-128"/>
              </a:rPr>
              <a:t>63.6</a:t>
            </a:r>
            <a:r>
              <a:rPr lang="ja-JP" altLang="en-US" sz="1600" dirty="0">
                <a:latin typeface="UD デジタル 教科書体 NK-R" panose="02020400000000000000" pitchFamily="18" charset="-128"/>
                <a:ea typeface="UD デジタル 教科書体 NK-R" panose="02020400000000000000" pitchFamily="18" charset="-128"/>
              </a:rPr>
              <a:t>％）と最も多く、次いで「心理的虐待」が</a:t>
            </a:r>
            <a:r>
              <a:rPr lang="en-US" altLang="ja-JP" sz="1600" dirty="0">
                <a:latin typeface="UD デジタル 教科書体 NK-R" panose="02020400000000000000" pitchFamily="18" charset="-128"/>
                <a:ea typeface="UD デジタル 教科書体 NK-R" panose="02020400000000000000" pitchFamily="18" charset="-128"/>
              </a:rPr>
              <a:t>90</a:t>
            </a:r>
            <a:r>
              <a:rPr lang="ja-JP" altLang="en-US" sz="1600" dirty="0">
                <a:latin typeface="UD デジタル 教科書体 NK-R" panose="02020400000000000000" pitchFamily="18" charset="-128"/>
                <a:ea typeface="UD デジタル 教科書体 NK-R" panose="02020400000000000000" pitchFamily="18" charset="-128"/>
              </a:rPr>
              <a:t>件</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600" dirty="0">
                <a:latin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rPr>
              <a:t>38.1</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被虐待者の障がい種別：「知的障がい」及び「精神障がい」がともに</a:t>
            </a:r>
            <a:r>
              <a:rPr lang="ja-JP" altLang="en-US" sz="1600" dirty="0">
                <a:latin typeface="UD デジタル 教科書体 NK-R" panose="02020400000000000000" pitchFamily="18" charset="-128"/>
              </a:rPr>
              <a:t>１１４</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rPr>
              <a:t>48.3</a:t>
            </a:r>
            <a:r>
              <a:rPr lang="ja-JP" altLang="en-US" sz="1600" dirty="0">
                <a:latin typeface="UD デジタル 教科書体 NK-R" panose="02020400000000000000" pitchFamily="18" charset="-128"/>
                <a:ea typeface="UD デジタル 教科書体 NK-R" panose="02020400000000000000" pitchFamily="18" charset="-128"/>
              </a:rPr>
              <a:t>％）と最も多く、次いで「</a:t>
            </a:r>
            <a:r>
              <a:rPr lang="ja-JP" altLang="en-US" sz="1600" dirty="0">
                <a:latin typeface="UD デジタル 教科書体 NK-R" panose="02020400000000000000" pitchFamily="18" charset="-128"/>
              </a:rPr>
              <a:t>身体</a:t>
            </a:r>
            <a:r>
              <a:rPr lang="ja-JP" altLang="en-US" sz="1600" dirty="0">
                <a:latin typeface="UD デジタル 教科書体 NK-R" panose="02020400000000000000" pitchFamily="18" charset="-128"/>
                <a:ea typeface="UD デジタル 教科書体 NK-R" panose="02020400000000000000" pitchFamily="18" charset="-128"/>
              </a:rPr>
              <a:t>障がい」が </a:t>
            </a:r>
            <a:r>
              <a:rPr lang="en-US" altLang="ja-JP" sz="1600" dirty="0">
                <a:latin typeface="UD デジタル 教科書体 NK-R" panose="02020400000000000000" pitchFamily="18" charset="-128"/>
              </a:rPr>
              <a:t>44</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rPr>
              <a:t>18.6</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被虐待者からみた虐待者の続柄は、「母」が</a:t>
            </a:r>
            <a:r>
              <a:rPr lang="en-US" altLang="ja-JP" sz="1600" dirty="0">
                <a:latin typeface="UD デジタル 教科書体 NK-R" panose="02020400000000000000" pitchFamily="18" charset="-128"/>
              </a:rPr>
              <a:t>63</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ea typeface="UD デジタル 教科書体 NK-R" panose="02020400000000000000" pitchFamily="18" charset="-128"/>
              </a:rPr>
              <a:t>24.9</a:t>
            </a:r>
            <a:r>
              <a:rPr lang="ja-JP" altLang="en-US" sz="1600" dirty="0">
                <a:latin typeface="UD デジタル 教科書体 NK-R" panose="02020400000000000000" pitchFamily="18" charset="-128"/>
                <a:ea typeface="UD デジタル 教科書体 NK-R" panose="02020400000000000000" pitchFamily="18" charset="-128"/>
              </a:rPr>
              <a:t>％）と最も多く、次いで「夫」が</a:t>
            </a:r>
            <a:r>
              <a:rPr lang="en-US" altLang="ja-JP" sz="1600" dirty="0">
                <a:latin typeface="UD デジタル 教科書体 NK-R" panose="02020400000000000000" pitchFamily="18" charset="-128"/>
              </a:rPr>
              <a:t>54</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rPr>
              <a:t>21.3</a:t>
            </a:r>
            <a:r>
              <a:rPr lang="ja-JP" altLang="en-US" sz="1600" dirty="0">
                <a:latin typeface="UD デジタル 教科書体 NK-R" panose="02020400000000000000" pitchFamily="18" charset="-128"/>
                <a:ea typeface="UD デジタル 教科書体 NK-R" panose="02020400000000000000" pitchFamily="18" charset="-128"/>
              </a:rPr>
              <a:t>％）、「父」が</a:t>
            </a:r>
            <a:r>
              <a:rPr lang="en-US" altLang="ja-JP" sz="1600" dirty="0">
                <a:latin typeface="UD デジタル 教科書体 NK-R" panose="02020400000000000000" pitchFamily="18" charset="-128"/>
                <a:ea typeface="UD デジタル 教科書体 NK-R" panose="02020400000000000000" pitchFamily="18" charset="-128"/>
              </a:rPr>
              <a:t>50</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rPr>
              <a:t>19.8</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0660" name="テキスト ボックス 3"/>
          <p:cNvSpPr txBox="1">
            <a:spLocks noChangeArrowheads="1"/>
          </p:cNvSpPr>
          <p:nvPr/>
        </p:nvSpPr>
        <p:spPr bwMode="auto">
          <a:xfrm>
            <a:off x="342900" y="119062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●養護者による虐待</a:t>
            </a:r>
          </a:p>
        </p:txBody>
      </p:sp>
      <p:sp>
        <p:nvSpPr>
          <p:cNvPr id="70661" name="テキスト ボックス 6"/>
          <p:cNvSpPr txBox="1">
            <a:spLocks noChangeArrowheads="1"/>
          </p:cNvSpPr>
          <p:nvPr/>
        </p:nvSpPr>
        <p:spPr bwMode="auto">
          <a:xfrm>
            <a:off x="342900" y="3760788"/>
            <a:ext cx="307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●施設従事者等による虐待</a:t>
            </a:r>
          </a:p>
        </p:txBody>
      </p:sp>
      <p:sp>
        <p:nvSpPr>
          <p:cNvPr id="70662" name="テキスト ボックス 7"/>
          <p:cNvSpPr txBox="1">
            <a:spLocks noChangeArrowheads="1"/>
          </p:cNvSpPr>
          <p:nvPr/>
        </p:nvSpPr>
        <p:spPr bwMode="auto">
          <a:xfrm>
            <a:off x="342900" y="5362575"/>
            <a:ext cx="271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●使用者による虐待</a:t>
            </a:r>
          </a:p>
        </p:txBody>
      </p:sp>
      <p:sp>
        <p:nvSpPr>
          <p:cNvPr id="70663" name="コンテンツ プレースホルダー 2"/>
          <p:cNvSpPr txBox="1">
            <a:spLocks/>
          </p:cNvSpPr>
          <p:nvPr/>
        </p:nvSpPr>
        <p:spPr bwMode="auto">
          <a:xfrm>
            <a:off x="342901" y="4124325"/>
            <a:ext cx="838537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通報：当該施設・事業所の設置者・管理者、サービス管理責任者、職員等を合わせた、「施設・事業所関係者」からの通報の、通報件数全体に占める割合は３分の１強。</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虐待類型：「身体的虐待」が</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62</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件（</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53.0%</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）と最も多く、次いで「心理的虐待」が</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60</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件</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51</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％）、「性的虐待」が</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14</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件（１</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664" name="コンテンツ プレースホルダー 2"/>
          <p:cNvSpPr txBox="1">
            <a:spLocks/>
          </p:cNvSpPr>
          <p:nvPr/>
        </p:nvSpPr>
        <p:spPr bwMode="auto">
          <a:xfrm>
            <a:off x="342900" y="5730875"/>
            <a:ext cx="838537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通報：「本人による届出」が</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29</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件（</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56.9</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％）と最も多い。</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市町村及び大阪府で受理し、大阪府より大阪労働局へ報告したのは５１件（４４事業所）。</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665" name="スライド番号プレースホルダー 3"/>
          <p:cNvSpPr>
            <a:spLocks noGrp="1"/>
          </p:cNvSpPr>
          <p:nvPr>
            <p:ph type="sldNum" sz="quarter" idx="12"/>
          </p:nvPr>
        </p:nvSpPr>
        <p:spPr bwMode="auto">
          <a:xfrm>
            <a:off x="8589208" y="6516077"/>
            <a:ext cx="542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8E5653-B07C-42DA-92D4-1AE8143A14B1}" type="slidenum">
              <a:rPr kumimoji="0" lang="ja-JP" altLang="en-US" sz="1200" b="0" i="0" u="none" strike="noStrike" kern="1200" cap="none" spc="0" normalizeH="0" baseline="0" noProof="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395288" y="765175"/>
            <a:ext cx="8229600" cy="4738688"/>
          </a:xfrm>
        </p:spPr>
        <p:txBody>
          <a:bodyPr/>
          <a:lstStyle/>
          <a:p>
            <a:r>
              <a:rPr lang="ja-JP" altLang="en-US" sz="4800"/>
              <a:t>大阪府の状況</a:t>
            </a:r>
            <a:br>
              <a:rPr lang="en-US" altLang="ja-JP" sz="4800"/>
            </a:br>
            <a:r>
              <a:rPr lang="ja-JP" altLang="en-US" sz="2800"/>
              <a:t>～養護者・施設従事者・使用者の比較～</a:t>
            </a:r>
          </a:p>
        </p:txBody>
      </p:sp>
      <p:sp>
        <p:nvSpPr>
          <p:cNvPr id="17411" name="スライド番号プレースホルダー 1"/>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50A3C13-CA2F-4E93-8A63-7AD51B7098BE}"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a:extLst>
              <a:ext uri="{FF2B5EF4-FFF2-40B4-BE49-F238E27FC236}">
                <a16:creationId xmlns:a16="http://schemas.microsoft.com/office/drawing/2014/main" id="{1010152F-D888-4B13-98E6-71E81AD2AC3D}"/>
              </a:ext>
            </a:extLst>
          </p:cNvPr>
          <p:cNvGraphicFramePr>
            <a:graphicFrameLocks/>
          </p:cNvGraphicFramePr>
          <p:nvPr>
            <p:extLst>
              <p:ext uri="{D42A27DB-BD31-4B8C-83A1-F6EECF244321}">
                <p14:modId xmlns:p14="http://schemas.microsoft.com/office/powerpoint/2010/main" val="3606213920"/>
              </p:ext>
            </p:extLst>
          </p:nvPr>
        </p:nvGraphicFramePr>
        <p:xfrm>
          <a:off x="6141048" y="846942"/>
          <a:ext cx="2967456" cy="5639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a:extLst>
              <a:ext uri="{FF2B5EF4-FFF2-40B4-BE49-F238E27FC236}">
                <a16:creationId xmlns:a16="http://schemas.microsoft.com/office/drawing/2014/main" id="{701C0014-210C-4709-B059-D05F6AB8D27D}"/>
              </a:ext>
            </a:extLst>
          </p:cNvPr>
          <p:cNvGraphicFramePr>
            <a:graphicFrameLocks/>
          </p:cNvGraphicFramePr>
          <p:nvPr>
            <p:extLst>
              <p:ext uri="{D42A27DB-BD31-4B8C-83A1-F6EECF244321}">
                <p14:modId xmlns:p14="http://schemas.microsoft.com/office/powerpoint/2010/main" val="3120332230"/>
              </p:ext>
            </p:extLst>
          </p:nvPr>
        </p:nvGraphicFramePr>
        <p:xfrm>
          <a:off x="3088273" y="846943"/>
          <a:ext cx="2967455" cy="5639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a:extLst>
              <a:ext uri="{FF2B5EF4-FFF2-40B4-BE49-F238E27FC236}">
                <a16:creationId xmlns:a16="http://schemas.microsoft.com/office/drawing/2014/main" id="{285D02AD-FDC4-4C6D-B95E-E711A6EE40F0}"/>
              </a:ext>
            </a:extLst>
          </p:cNvPr>
          <p:cNvGraphicFramePr>
            <a:graphicFrameLocks/>
          </p:cNvGraphicFramePr>
          <p:nvPr>
            <p:extLst>
              <p:ext uri="{D42A27DB-BD31-4B8C-83A1-F6EECF244321}">
                <p14:modId xmlns:p14="http://schemas.microsoft.com/office/powerpoint/2010/main" val="2729919535"/>
              </p:ext>
            </p:extLst>
          </p:nvPr>
        </p:nvGraphicFramePr>
        <p:xfrm>
          <a:off x="35496" y="846943"/>
          <a:ext cx="2966789" cy="5639063"/>
        </p:xfrm>
        <a:graphic>
          <a:graphicData uri="http://schemas.openxmlformats.org/drawingml/2006/chart">
            <c:chart xmlns:c="http://schemas.openxmlformats.org/drawingml/2006/chart" xmlns:r="http://schemas.openxmlformats.org/officeDocument/2006/relationships" r:id="rId5"/>
          </a:graphicData>
        </a:graphic>
      </p:graphicFrame>
      <p:sp>
        <p:nvSpPr>
          <p:cNvPr id="6" name="タイトル 1"/>
          <p:cNvSpPr>
            <a:spLocks noGrp="1"/>
          </p:cNvSpPr>
          <p:nvPr>
            <p:ph type="title"/>
          </p:nvPr>
        </p:nvSpPr>
        <p:spPr>
          <a:xfrm>
            <a:off x="576263" y="311746"/>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7004052" y="64721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4</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251520" y="6536377"/>
            <a:ext cx="4536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※H24</a:t>
            </a:r>
            <a:r>
              <a:rPr lang="ja-JP" altLang="en-US" sz="1200" dirty="0">
                <a:ea typeface="UD デジタル 教科書体 NK-R" panose="02020400000000000000" pitchFamily="18" charset="-128"/>
              </a:rPr>
              <a:t>年度データは下半期のみのデータ</a:t>
            </a:r>
            <a:endParaRPr lang="en-US" altLang="ja-JP" sz="1200" dirty="0">
              <a:ea typeface="UD デジタル 教科書体 NK-R" panose="02020400000000000000" pitchFamily="18" charset="-128"/>
            </a:endParaRPr>
          </a:p>
        </p:txBody>
      </p:sp>
      <p:pic>
        <p:nvPicPr>
          <p:cNvPr id="5" name="図 4"/>
          <p:cNvPicPr>
            <a:picLocks noChangeAspect="1"/>
          </p:cNvPicPr>
          <p:nvPr/>
        </p:nvPicPr>
        <p:blipFill>
          <a:blip r:embed="rId6"/>
          <a:stretch>
            <a:fillRect/>
          </a:stretch>
        </p:blipFill>
        <p:spPr>
          <a:xfrm>
            <a:off x="8632952" y="2276872"/>
            <a:ext cx="533848" cy="355898"/>
          </a:xfrm>
          <a:prstGeom prst="rect">
            <a:avLst/>
          </a:prstGeom>
        </p:spPr>
      </p:pic>
      <p:pic>
        <p:nvPicPr>
          <p:cNvPr id="16" name="図 15"/>
          <p:cNvPicPr>
            <a:picLocks noChangeAspect="1"/>
          </p:cNvPicPr>
          <p:nvPr/>
        </p:nvPicPr>
        <p:blipFill>
          <a:blip r:embed="rId7"/>
          <a:stretch>
            <a:fillRect/>
          </a:stretch>
        </p:blipFill>
        <p:spPr>
          <a:xfrm>
            <a:off x="8448630" y="4217554"/>
            <a:ext cx="718170" cy="363574"/>
          </a:xfrm>
          <a:prstGeom prst="rect">
            <a:avLst/>
          </a:prstGeom>
        </p:spPr>
      </p:pic>
      <p:sp>
        <p:nvSpPr>
          <p:cNvPr id="3" name="正方形/長方形 2"/>
          <p:cNvSpPr/>
          <p:nvPr/>
        </p:nvSpPr>
        <p:spPr>
          <a:xfrm>
            <a:off x="242521" y="1085490"/>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pic>
        <p:nvPicPr>
          <p:cNvPr id="4" name="図 3"/>
          <p:cNvPicPr>
            <a:picLocks noChangeAspect="1"/>
          </p:cNvPicPr>
          <p:nvPr/>
        </p:nvPicPr>
        <p:blipFill>
          <a:blip r:embed="rId6"/>
          <a:stretch>
            <a:fillRect/>
          </a:stretch>
        </p:blipFill>
        <p:spPr>
          <a:xfrm>
            <a:off x="2563812" y="1416918"/>
            <a:ext cx="533847" cy="355898"/>
          </a:xfrm>
          <a:prstGeom prst="rect">
            <a:avLst/>
          </a:prstGeom>
        </p:spPr>
      </p:pic>
      <p:pic>
        <p:nvPicPr>
          <p:cNvPr id="14" name="図 13"/>
          <p:cNvPicPr>
            <a:picLocks noChangeAspect="1"/>
          </p:cNvPicPr>
          <p:nvPr/>
        </p:nvPicPr>
        <p:blipFill>
          <a:blip r:embed="rId8"/>
          <a:stretch>
            <a:fillRect/>
          </a:stretch>
        </p:blipFill>
        <p:spPr>
          <a:xfrm>
            <a:off x="2555776" y="3400301"/>
            <a:ext cx="504057" cy="334661"/>
          </a:xfrm>
          <a:prstGeom prst="rect">
            <a:avLst/>
          </a:prstGeom>
        </p:spPr>
      </p:pic>
      <p:pic>
        <p:nvPicPr>
          <p:cNvPr id="2" name="図 1"/>
          <p:cNvPicPr>
            <a:picLocks noChangeAspect="1"/>
          </p:cNvPicPr>
          <p:nvPr/>
        </p:nvPicPr>
        <p:blipFill>
          <a:blip r:embed="rId6"/>
          <a:stretch>
            <a:fillRect/>
          </a:stretch>
        </p:blipFill>
        <p:spPr>
          <a:xfrm>
            <a:off x="5570493" y="1558736"/>
            <a:ext cx="533848" cy="355898"/>
          </a:xfrm>
          <a:prstGeom prst="rect">
            <a:avLst/>
          </a:prstGeom>
        </p:spPr>
      </p:pic>
      <p:pic>
        <p:nvPicPr>
          <p:cNvPr id="15" name="図 14"/>
          <p:cNvPicPr>
            <a:picLocks noChangeAspect="1"/>
          </p:cNvPicPr>
          <p:nvPr/>
        </p:nvPicPr>
        <p:blipFill>
          <a:blip r:embed="rId9"/>
          <a:stretch>
            <a:fillRect/>
          </a:stretch>
        </p:blipFill>
        <p:spPr>
          <a:xfrm>
            <a:off x="5271744" y="3666473"/>
            <a:ext cx="869972" cy="355898"/>
          </a:xfrm>
          <a:prstGeom prst="rect">
            <a:avLst/>
          </a:prstGeom>
        </p:spPr>
      </p:pic>
      <p:sp>
        <p:nvSpPr>
          <p:cNvPr id="25" name="正方形/長方形 24">
            <a:extLst>
              <a:ext uri="{FF2B5EF4-FFF2-40B4-BE49-F238E27FC236}">
                <a16:creationId xmlns:a16="http://schemas.microsoft.com/office/drawing/2014/main" id="{2B0A4C2F-B3C1-46CB-A773-00599F64F9C8}"/>
              </a:ext>
            </a:extLst>
          </p:cNvPr>
          <p:cNvSpPr/>
          <p:nvPr/>
        </p:nvSpPr>
        <p:spPr>
          <a:xfrm>
            <a:off x="3131840" y="1088132"/>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
        <p:nvSpPr>
          <p:cNvPr id="26" name="正方形/長方形 25">
            <a:extLst>
              <a:ext uri="{FF2B5EF4-FFF2-40B4-BE49-F238E27FC236}">
                <a16:creationId xmlns:a16="http://schemas.microsoft.com/office/drawing/2014/main" id="{A2A7B1DA-36F5-4DA6-A827-A995E35FB8ED}"/>
              </a:ext>
            </a:extLst>
          </p:cNvPr>
          <p:cNvSpPr/>
          <p:nvPr/>
        </p:nvSpPr>
        <p:spPr>
          <a:xfrm>
            <a:off x="6156176" y="1088132"/>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
        <p:nvSpPr>
          <p:cNvPr id="23" name="正方形/長方形 22">
            <a:extLst>
              <a:ext uri="{FF2B5EF4-FFF2-40B4-BE49-F238E27FC236}">
                <a16:creationId xmlns:a16="http://schemas.microsoft.com/office/drawing/2014/main" id="{B6B46E82-E0A8-4DAE-B7DC-C9A4BF821833}"/>
              </a:ext>
            </a:extLst>
          </p:cNvPr>
          <p:cNvSpPr/>
          <p:nvPr/>
        </p:nvSpPr>
        <p:spPr>
          <a:xfrm>
            <a:off x="2555776" y="4946685"/>
            <a:ext cx="537740" cy="276999"/>
          </a:xfrm>
          <a:prstGeom prst="rect">
            <a:avLst/>
          </a:prstGeom>
        </p:spPr>
        <p:txBody>
          <a:bodyPr wrap="square">
            <a:spAutoFit/>
          </a:bodyPr>
          <a:lstStyle/>
          <a:p>
            <a:pPr algn="ctr"/>
            <a:r>
              <a:rPr lang="ja-JP" altLang="en-US" sz="1200" dirty="0">
                <a:ea typeface="UD デジタル 教科書体 NK-R" panose="02020400000000000000" pitchFamily="18" charset="-128"/>
              </a:rPr>
              <a:t>判断</a:t>
            </a:r>
            <a:endParaRPr lang="en-US" altLang="ja-JP" sz="1200" dirty="0">
              <a:ea typeface="UD デジタル 教科書体 NK-R" panose="02020400000000000000" pitchFamily="18" charset="-128"/>
            </a:endParaRPr>
          </a:p>
        </p:txBody>
      </p:sp>
      <p:sp>
        <p:nvSpPr>
          <p:cNvPr id="27" name="正方形/長方形 26">
            <a:extLst>
              <a:ext uri="{FF2B5EF4-FFF2-40B4-BE49-F238E27FC236}">
                <a16:creationId xmlns:a16="http://schemas.microsoft.com/office/drawing/2014/main" id="{39472A23-46B9-42E7-A02C-F4F03F27C61D}"/>
              </a:ext>
            </a:extLst>
          </p:cNvPr>
          <p:cNvSpPr/>
          <p:nvPr/>
        </p:nvSpPr>
        <p:spPr>
          <a:xfrm>
            <a:off x="5618436" y="5157192"/>
            <a:ext cx="537740" cy="276999"/>
          </a:xfrm>
          <a:prstGeom prst="rect">
            <a:avLst/>
          </a:prstGeom>
        </p:spPr>
        <p:txBody>
          <a:bodyPr wrap="square">
            <a:spAutoFit/>
          </a:bodyPr>
          <a:lstStyle/>
          <a:p>
            <a:pPr algn="ctr"/>
            <a:r>
              <a:rPr lang="ja-JP" altLang="en-US" sz="1200" dirty="0">
                <a:ea typeface="UD デジタル 教科書体 NK-R" panose="02020400000000000000" pitchFamily="18" charset="-128"/>
              </a:rPr>
              <a:t>判断</a:t>
            </a:r>
            <a:endParaRPr lang="en-US" altLang="ja-JP" sz="1200" dirty="0">
              <a:ea typeface="UD デジタル 教科書体 NK-R" panose="02020400000000000000" pitchFamily="18" charset="-128"/>
            </a:endParaRPr>
          </a:p>
        </p:txBody>
      </p:sp>
    </p:spTree>
    <p:extLst>
      <p:ext uri="{BB962C8B-B14F-4D97-AF65-F5344CB8AC3E}">
        <p14:creationId xmlns:p14="http://schemas.microsoft.com/office/powerpoint/2010/main" val="147549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667966023"/>
              </p:ext>
            </p:extLst>
          </p:nvPr>
        </p:nvGraphicFramePr>
        <p:xfrm>
          <a:off x="81756" y="764704"/>
          <a:ext cx="8980488" cy="5083646"/>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p:cNvSpPr>
            <a:spLocks noGrp="1"/>
          </p:cNvSpPr>
          <p:nvPr>
            <p:ph type="title"/>
          </p:nvPr>
        </p:nvSpPr>
        <p:spPr>
          <a:xfrm>
            <a:off x="576263" y="325438"/>
            <a:ext cx="7991475" cy="368300"/>
          </a:xfrm>
          <a:solidFill>
            <a:schemeClr val="tx2">
              <a:lumMod val="20000"/>
              <a:lumOff val="80000"/>
            </a:schemeClr>
          </a:solidFill>
        </p:spPr>
        <p:txBody>
          <a:bodyPr rtlCol="0">
            <a:normAutofit fontScale="90000"/>
          </a:bodyPr>
          <a:lstStyle/>
          <a:p>
            <a:pPr eaLnBrk="1" fontAlgn="auto" hangingPunct="1">
              <a:spcAft>
                <a:spcPts val="0"/>
              </a:spcAft>
              <a:defRPr/>
            </a:pPr>
            <a:r>
              <a:rPr lang="ja-JP" altLang="en-US" sz="2800" b="1" dirty="0"/>
              <a:t>～相談・通報・届出者の割合の比較～</a:t>
            </a:r>
          </a:p>
        </p:txBody>
      </p:sp>
      <p:sp>
        <p:nvSpPr>
          <p:cNvPr id="19459" name="テキスト ボックス 2"/>
          <p:cNvSpPr txBox="1">
            <a:spLocks noChangeArrowheads="1"/>
          </p:cNvSpPr>
          <p:nvPr/>
        </p:nvSpPr>
        <p:spPr bwMode="auto">
          <a:xfrm>
            <a:off x="227013" y="5848350"/>
            <a:ext cx="866546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グラフは、府内の通報件数の養護者</a:t>
            </a:r>
            <a:r>
              <a:rPr lang="en-US" altLang="ja-JP" sz="1200" dirty="0">
                <a:ea typeface="UD デジタル 教科書体 NK-R" panose="02020400000000000000" pitchFamily="18" charset="-128"/>
              </a:rPr>
              <a:t>1,841</a:t>
            </a:r>
            <a:r>
              <a:rPr lang="ja-JP" altLang="en-US" sz="1200" dirty="0">
                <a:ea typeface="UD デジタル 教科書体 NK-R" panose="02020400000000000000" pitchFamily="18" charset="-128"/>
              </a:rPr>
              <a:t>件、施設従事者</a:t>
            </a:r>
            <a:r>
              <a:rPr lang="en-US" altLang="ja-JP" sz="1200" dirty="0">
                <a:ea typeface="UD デジタル 教科書体 NK-R" panose="02020400000000000000" pitchFamily="18" charset="-128"/>
              </a:rPr>
              <a:t>452</a:t>
            </a:r>
            <a:r>
              <a:rPr lang="ja-JP" altLang="en-US" sz="1200" dirty="0">
                <a:ea typeface="UD デジタル 教科書体 NK-R" panose="02020400000000000000" pitchFamily="18" charset="-128"/>
              </a:rPr>
              <a:t>件、使用者</a:t>
            </a:r>
            <a:r>
              <a:rPr lang="en-US" altLang="ja-JP" sz="1200" dirty="0">
                <a:ea typeface="UD デジタル 教科書体 NK-R" panose="02020400000000000000" pitchFamily="18" charset="-128"/>
              </a:rPr>
              <a:t>51</a:t>
            </a:r>
            <a:r>
              <a:rPr lang="ja-JP" altLang="en-US" sz="1200" dirty="0">
                <a:ea typeface="UD デジタル 教科書体 NK-R" panose="02020400000000000000" pitchFamily="18" charset="-128"/>
              </a:rPr>
              <a:t>件（大阪府及び府内市町村で受け付けた件数）に対する</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それぞれの割合を表す。それぞれにおいて重複あり。</a:t>
            </a:r>
            <a:endParaRPr lang="en-US" altLang="ja-JP" sz="1200" dirty="0">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調査項目に選択肢が無いもしくは対象年度に該当の回答が無いものは「</a:t>
            </a:r>
            <a:r>
              <a:rPr lang="en-US" altLang="ja-JP" sz="1200" dirty="0">
                <a:ea typeface="UD デジタル 教科書体 NK-R" panose="02020400000000000000" pitchFamily="18" charset="-128"/>
              </a:rPr>
              <a:t>0.0</a:t>
            </a:r>
            <a:r>
              <a:rPr lang="ja-JP" altLang="en-US" sz="1200" dirty="0">
                <a:ea typeface="UD デジタル 教科書体 NK-R" panose="02020400000000000000" pitchFamily="18" charset="-128"/>
              </a:rPr>
              <a:t>」として表示。</a:t>
            </a:r>
            <a:endParaRPr lang="en-US" altLang="ja-JP" sz="1200" dirty="0">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a:t>
            </a:r>
            <a:r>
              <a:rPr lang="ja-JP" altLang="en-US" sz="1200" u="sng" dirty="0">
                <a:ea typeface="UD デジタル 教科書体 NK-R" panose="02020400000000000000" pitchFamily="18" charset="-128"/>
              </a:rPr>
              <a:t>施設・事業所の職員」の項目について、施設従事者虐待では当該施設・事業所の設置者・管理者、職員等を合算し、</a:t>
            </a:r>
            <a:endParaRPr lang="en-US" altLang="ja-JP" sz="1200" u="sng" dirty="0">
              <a:ea typeface="UD デジタル 教科書体 NK-R" panose="02020400000000000000" pitchFamily="18" charset="-128"/>
            </a:endParaRPr>
          </a:p>
          <a:p>
            <a:pPr eaLnBrk="1" hangingPunct="1">
              <a:spcBef>
                <a:spcPct val="0"/>
              </a:spcBef>
              <a:buFont typeface="Arial" panose="020B0604020202020204" pitchFamily="34" charset="0"/>
              <a:buNone/>
            </a:pPr>
            <a:r>
              <a:rPr lang="ja-JP" altLang="en-US" sz="1200" dirty="0">
                <a:ea typeface="UD デジタル 教科書体 NK-R" panose="02020400000000000000" pitchFamily="18" charset="-128"/>
              </a:rPr>
              <a:t>　</a:t>
            </a:r>
            <a:r>
              <a:rPr lang="ja-JP" altLang="en-US" sz="1200" u="sng" dirty="0">
                <a:ea typeface="UD デジタル 教科書体 NK-R" panose="02020400000000000000" pitchFamily="18" charset="-128"/>
              </a:rPr>
              <a:t>使用者虐待では施設・事業所職員、当該事業所管理者からの通報を合算。</a:t>
            </a:r>
            <a:endParaRPr lang="en-US" altLang="ja-JP" sz="1200" u="sng" dirty="0">
              <a:ea typeface="UD デジタル 教科書体 NK-R" panose="02020400000000000000" pitchFamily="18" charset="-128"/>
            </a:endParaRPr>
          </a:p>
        </p:txBody>
      </p:sp>
      <p:sp>
        <p:nvSpPr>
          <p:cNvPr id="19460" name="スライド番号プレースホルダー 1"/>
          <p:cNvSpPr>
            <a:spLocks noGrp="1"/>
          </p:cNvSpPr>
          <p:nvPr>
            <p:ph type="sldNum" sz="quarter" idx="12"/>
          </p:nvPr>
        </p:nvSpPr>
        <p:spPr bwMode="auto">
          <a:xfrm>
            <a:off x="6995735" y="649133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5</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a:t>
            </a:r>
            <a:r>
              <a:rPr lang="ja-JP" altLang="en-US" sz="1800" dirty="0">
                <a:latin typeface="UD デジタル 教科書体 NK-R" panose="02020400000000000000" pitchFamily="18" charset="-128"/>
                <a:ea typeface="UD デジタル 教科書体 NK-R" panose="02020400000000000000" pitchFamily="18" charset="-128"/>
              </a:rPr>
              <a:t>５</a:t>
            </a:r>
            <a:r>
              <a:rPr lang="ja-JP" altLang="en-US" sz="1800" dirty="0">
                <a:ea typeface="UD デジタル 教科書体 NK-R" panose="02020400000000000000" pitchFamily="18" charset="-128"/>
              </a:rPr>
              <a:t>年度大阪府の状況＞</a:t>
            </a:r>
          </a:p>
        </p:txBody>
      </p:sp>
      <p:sp>
        <p:nvSpPr>
          <p:cNvPr id="3" name="正方形/長方形 2"/>
          <p:cNvSpPr/>
          <p:nvPr/>
        </p:nvSpPr>
        <p:spPr>
          <a:xfrm>
            <a:off x="971600" y="728092"/>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ea typeface="UD デジタル 教科書体 NK-R" panose="02020400000000000000" pitchFamily="18" charset="-128"/>
              </a:rPr>
              <a:t>％</a:t>
            </a:r>
          </a:p>
        </p:txBody>
      </p:sp>
      <p:sp>
        <p:nvSpPr>
          <p:cNvPr id="12" name="角丸四角形 25">
            <a:extLst>
              <a:ext uri="{FF2B5EF4-FFF2-40B4-BE49-F238E27FC236}">
                <a16:creationId xmlns:a16="http://schemas.microsoft.com/office/drawing/2014/main" id="{00000000-0008-0000-0200-00001A000000}"/>
              </a:ext>
            </a:extLst>
          </p:cNvPr>
          <p:cNvSpPr/>
          <p:nvPr/>
        </p:nvSpPr>
        <p:spPr>
          <a:xfrm>
            <a:off x="5159531" y="818406"/>
            <a:ext cx="3672408" cy="1170434"/>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200" dirty="0">
                <a:latin typeface="UD デジタル 教科書体 N-R" panose="02020400000000000000" pitchFamily="17" charset="-128"/>
                <a:ea typeface="UD デジタル 教科書体 N-R" panose="02020400000000000000" pitchFamily="17" charset="-128"/>
              </a:rPr>
              <a:t>・養護者</a:t>
            </a:r>
            <a:r>
              <a:rPr lang="en-US" altLang="ja-JP" sz="1200" dirty="0">
                <a:latin typeface="UD デジタル 教科書体 N-R" panose="02020400000000000000" pitchFamily="17" charset="-128"/>
                <a:ea typeface="UD デジタル 教科書体 N-R" panose="02020400000000000000" pitchFamily="17" charset="-128"/>
              </a:rPr>
              <a:t>…</a:t>
            </a:r>
          </a:p>
          <a:p>
            <a:pPr>
              <a:defRPr/>
            </a:pPr>
            <a:r>
              <a:rPr lang="ja-JP" altLang="en-US" sz="1200" dirty="0">
                <a:latin typeface="UD デジタル 教科書体 N-R" panose="02020400000000000000" pitchFamily="17" charset="-128"/>
                <a:ea typeface="UD デジタル 教科書体 N-R" panose="02020400000000000000" pitchFamily="17" charset="-128"/>
              </a:rPr>
              <a:t>　　「警察」からの通報の割合が最多。</a:t>
            </a:r>
            <a:endParaRPr lang="en-US" altLang="ja-JP" sz="1200" dirty="0">
              <a:latin typeface="UD デジタル 教科書体 N-R" panose="02020400000000000000" pitchFamily="17" charset="-128"/>
              <a:ea typeface="UD デジタル 教科書体 N-R" panose="02020400000000000000" pitchFamily="17" charset="-128"/>
            </a:endParaRPr>
          </a:p>
          <a:p>
            <a:pPr>
              <a:defRPr/>
            </a:pPr>
            <a:r>
              <a:rPr lang="ja-JP" altLang="en-US" sz="1200" dirty="0">
                <a:latin typeface="UD デジタル 教科書体 N-R" panose="02020400000000000000" pitchFamily="17" charset="-128"/>
                <a:ea typeface="UD デジタル 教科書体 N-R" panose="02020400000000000000" pitchFamily="17" charset="-128"/>
              </a:rPr>
              <a:t>・施設従事者等</a:t>
            </a:r>
            <a:r>
              <a:rPr lang="en-US" altLang="ja-JP" sz="1200" dirty="0">
                <a:latin typeface="UD デジタル 教科書体 N-R" panose="02020400000000000000" pitchFamily="17" charset="-128"/>
                <a:ea typeface="UD デジタル 教科書体 N-R" panose="02020400000000000000" pitchFamily="17" charset="-128"/>
              </a:rPr>
              <a:t>…</a:t>
            </a:r>
          </a:p>
          <a:p>
            <a:pPr>
              <a:defRPr/>
            </a:pPr>
            <a:r>
              <a:rPr lang="ja-JP" altLang="en-US" sz="1200" dirty="0">
                <a:latin typeface="UD デジタル 教科書体 N-R" panose="02020400000000000000" pitchFamily="17" charset="-128"/>
                <a:ea typeface="UD デジタル 教科書体 N-R" panose="02020400000000000000" pitchFamily="17" charset="-128"/>
              </a:rPr>
              <a:t>　　「施設・事業所の職員」からの通報が最多。</a:t>
            </a:r>
            <a:endParaRPr lang="en-US" altLang="ja-JP" sz="1200" dirty="0">
              <a:latin typeface="UD デジタル 教科書体 N-R" panose="02020400000000000000" pitchFamily="17" charset="-128"/>
              <a:ea typeface="UD デジタル 教科書体 N-R" panose="02020400000000000000" pitchFamily="17" charset="-128"/>
            </a:endParaRPr>
          </a:p>
          <a:p>
            <a:pPr>
              <a:defRPr/>
            </a:pPr>
            <a:r>
              <a:rPr lang="ja-JP" altLang="en-US" sz="1200" dirty="0">
                <a:latin typeface="UD デジタル 教科書体 N-R" panose="02020400000000000000" pitchFamily="17" charset="-128"/>
                <a:ea typeface="UD デジタル 教科書体 N-R" panose="02020400000000000000" pitchFamily="17" charset="-128"/>
              </a:rPr>
              <a:t>・使用者</a:t>
            </a:r>
            <a:r>
              <a:rPr lang="en-US" altLang="ja-JP" sz="1200" dirty="0">
                <a:latin typeface="UD デジタル 教科書体 N-R" panose="02020400000000000000" pitchFamily="17" charset="-128"/>
                <a:ea typeface="UD デジタル 教科書体 N-R" panose="02020400000000000000" pitchFamily="17" charset="-128"/>
              </a:rPr>
              <a:t>…</a:t>
            </a:r>
          </a:p>
          <a:p>
            <a:pPr>
              <a:defRPr/>
            </a:pPr>
            <a:r>
              <a:rPr lang="ja-JP" altLang="en-US" sz="1200" dirty="0">
                <a:latin typeface="UD デジタル 教科書体 N-R" panose="02020400000000000000" pitchFamily="17" charset="-128"/>
                <a:ea typeface="UD デジタル 教科書体 N-R" panose="02020400000000000000" pitchFamily="17" charset="-128"/>
              </a:rPr>
              <a:t>　　「本人による届出」が最多。</a:t>
            </a:r>
            <a:endParaRPr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6" name="正方形/長方形 15">
            <a:extLst>
              <a:ext uri="{FF2B5EF4-FFF2-40B4-BE49-F238E27FC236}">
                <a16:creationId xmlns:a16="http://schemas.microsoft.com/office/drawing/2014/main" id="{E20B30E8-DD75-4B6F-BE50-AF5879B30A28}"/>
              </a:ext>
            </a:extLst>
          </p:cNvPr>
          <p:cNvSpPr/>
          <p:nvPr/>
        </p:nvSpPr>
        <p:spPr>
          <a:xfrm>
            <a:off x="1259632" y="5567697"/>
            <a:ext cx="418356" cy="209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66B57982-E412-46CC-8B43-8A77E3C9123F}"/>
              </a:ext>
            </a:extLst>
          </p:cNvPr>
          <p:cNvSpPr/>
          <p:nvPr/>
        </p:nvSpPr>
        <p:spPr>
          <a:xfrm>
            <a:off x="3851920" y="5329410"/>
            <a:ext cx="418355" cy="209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B95D9181-3028-49A8-92E6-D7DA1DFC2B06}"/>
              </a:ext>
            </a:extLst>
          </p:cNvPr>
          <p:cNvSpPr/>
          <p:nvPr/>
        </p:nvSpPr>
        <p:spPr>
          <a:xfrm>
            <a:off x="4270275" y="5119723"/>
            <a:ext cx="421268" cy="209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200-00000C000000}"/>
              </a:ext>
            </a:extLst>
          </p:cNvPr>
          <p:cNvGraphicFramePr>
            <a:graphicFrameLocks/>
          </p:cNvGraphicFramePr>
          <p:nvPr>
            <p:extLst>
              <p:ext uri="{D42A27DB-BD31-4B8C-83A1-F6EECF244321}">
                <p14:modId xmlns:p14="http://schemas.microsoft.com/office/powerpoint/2010/main" val="965069765"/>
              </p:ext>
            </p:extLst>
          </p:nvPr>
        </p:nvGraphicFramePr>
        <p:xfrm>
          <a:off x="119643" y="913039"/>
          <a:ext cx="4361115" cy="4685885"/>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4"/>
          <p:cNvSpPr>
            <a:spLocks noGrp="1"/>
          </p:cNvSpPr>
          <p:nvPr>
            <p:ph type="title"/>
          </p:nvPr>
        </p:nvSpPr>
        <p:spPr>
          <a:xfrm>
            <a:off x="457200" y="332656"/>
            <a:ext cx="8229600" cy="369889"/>
          </a:xfrm>
          <a:solidFill>
            <a:schemeClr val="tx2">
              <a:lumMod val="20000"/>
              <a:lumOff val="80000"/>
            </a:schemeClr>
          </a:solidFill>
        </p:spPr>
        <p:txBody>
          <a:bodyPr/>
          <a:lstStyle/>
          <a:p>
            <a:pPr>
              <a:defRPr/>
            </a:pPr>
            <a:r>
              <a:rPr lang="ja-JP" altLang="en-US" sz="2400" b="1" dirty="0"/>
              <a:t>虐待類型との関係</a:t>
            </a:r>
          </a:p>
        </p:txBody>
      </p:sp>
      <p:sp>
        <p:nvSpPr>
          <p:cNvPr id="8" name="角丸四角形 7"/>
          <p:cNvSpPr/>
          <p:nvPr/>
        </p:nvSpPr>
        <p:spPr>
          <a:xfrm>
            <a:off x="5271069" y="5675536"/>
            <a:ext cx="3693419" cy="777652"/>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・養護者、施設従事者等・・・「身体的虐待」が最多で、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次いで「心理的虐待」。</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・使用者・・・</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9</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割以上が「経済的虐待」。</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511"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＜令和５年度大阪府の状況＞</a:t>
            </a:r>
          </a:p>
        </p:txBody>
      </p:sp>
      <p:sp>
        <p:nvSpPr>
          <p:cNvPr id="21512" name="スライド番号プレースホルダー 3"/>
          <p:cNvSpPr>
            <a:spLocks noGrp="1"/>
          </p:cNvSpPr>
          <p:nvPr>
            <p:ph type="sldNum" sz="quarter" idx="12"/>
          </p:nvPr>
        </p:nvSpPr>
        <p:spPr bwMode="auto">
          <a:xfrm>
            <a:off x="8591233" y="6510104"/>
            <a:ext cx="542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27EDE3E-7A8F-4C09-978D-55C19086787E}"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6</a:t>
            </a:fld>
            <a:endParaRPr kumimoji="0"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p:cNvSpPr/>
          <p:nvPr/>
        </p:nvSpPr>
        <p:spPr>
          <a:xfrm>
            <a:off x="3740239" y="5301208"/>
            <a:ext cx="687745" cy="21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1" name="正方形/長方形 10"/>
          <p:cNvSpPr/>
          <p:nvPr/>
        </p:nvSpPr>
        <p:spPr>
          <a:xfrm>
            <a:off x="1061382" y="5047018"/>
            <a:ext cx="687745" cy="254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9" name="正方形/長方形 18"/>
          <p:cNvSpPr/>
          <p:nvPr/>
        </p:nvSpPr>
        <p:spPr>
          <a:xfrm>
            <a:off x="1061383" y="4813540"/>
            <a:ext cx="687745" cy="233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21507" name="テキスト ボックス 12"/>
          <p:cNvSpPr txBox="1">
            <a:spLocks noChangeArrowheads="1"/>
          </p:cNvSpPr>
          <p:nvPr/>
        </p:nvSpPr>
        <p:spPr bwMode="auto">
          <a:xfrm>
            <a:off x="107504" y="5675536"/>
            <a:ext cx="504056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複数の虐待類型がある場合には、それぞれの項目に重複して計上している。</a:t>
            </a:r>
            <a:endParaRPr lang="en-US" altLang="ja-JP" sz="11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割合について、それぞれの虐待判断事例件数（養護者</a:t>
            </a:r>
            <a:r>
              <a:rPr lang="en-US" altLang="ja-JP" sz="1100" dirty="0">
                <a:latin typeface="UD デジタル 教科書体 NK-R" panose="02020400000000000000" pitchFamily="18" charset="-128"/>
                <a:ea typeface="UD デジタル 教科書体 NK-R" panose="02020400000000000000" pitchFamily="18" charset="-128"/>
              </a:rPr>
              <a:t>236</a:t>
            </a:r>
            <a:r>
              <a:rPr lang="ja-JP" altLang="en-US" sz="1100" dirty="0">
                <a:latin typeface="UD デジタル 教科書体 NK-R" panose="02020400000000000000" pitchFamily="18" charset="-128"/>
                <a:ea typeface="UD デジタル 教科書体 NK-R" panose="02020400000000000000" pitchFamily="18" charset="-128"/>
              </a:rPr>
              <a:t>件・施設従事者</a:t>
            </a:r>
            <a:r>
              <a:rPr lang="en-US" altLang="ja-JP" sz="1100" dirty="0">
                <a:latin typeface="UD デジタル 教科書体 NK-R" panose="02020400000000000000" pitchFamily="18" charset="-128"/>
                <a:ea typeface="UD デジタル 教科書体 NK-R" panose="02020400000000000000" pitchFamily="18" charset="-128"/>
              </a:rPr>
              <a:t>117</a:t>
            </a:r>
            <a:r>
              <a:rPr lang="ja-JP" altLang="en-US" sz="1100" dirty="0">
                <a:latin typeface="UD デジタル 教科書体 NK-R" panose="02020400000000000000" pitchFamily="18" charset="-128"/>
                <a:ea typeface="UD デジタル 教科書体 NK-R" panose="02020400000000000000" pitchFamily="18" charset="-128"/>
              </a:rPr>
              <a:t>件）に対する割合を示す。</a:t>
            </a:r>
            <a:endParaRPr lang="en-US" altLang="ja-JP" sz="11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使用者については、大阪労働局で判断した府内全体の虐待件数</a:t>
            </a:r>
            <a:r>
              <a:rPr lang="en-US" altLang="ja-JP" sz="1100" dirty="0">
                <a:latin typeface="UD デジタル 教科書体 NK-R" panose="02020400000000000000" pitchFamily="18" charset="-128"/>
                <a:ea typeface="UD デジタル 教科書体 NK-R" panose="02020400000000000000" pitchFamily="18" charset="-128"/>
              </a:rPr>
              <a:t>37</a:t>
            </a:r>
            <a:r>
              <a:rPr lang="ja-JP" altLang="en-US" sz="1100" dirty="0">
                <a:latin typeface="UD デジタル 教科書体 NK-R" panose="02020400000000000000" pitchFamily="18" charset="-128"/>
                <a:ea typeface="UD デジタル 教科書体 NK-R" panose="02020400000000000000" pitchFamily="18" charset="-128"/>
              </a:rPr>
              <a:t>件の内訳を示している。</a:t>
            </a:r>
          </a:p>
        </p:txBody>
      </p:sp>
      <p:graphicFrame>
        <p:nvGraphicFramePr>
          <p:cNvPr id="13" name="グラフ 12">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1519529019"/>
              </p:ext>
            </p:extLst>
          </p:nvPr>
        </p:nvGraphicFramePr>
        <p:xfrm>
          <a:off x="4663243" y="904381"/>
          <a:ext cx="4361115" cy="468588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0200-00000D000000}"/>
              </a:ext>
            </a:extLst>
          </p:cNvPr>
          <p:cNvGraphicFramePr>
            <a:graphicFrameLocks/>
          </p:cNvGraphicFramePr>
          <p:nvPr>
            <p:extLst>
              <p:ext uri="{D42A27DB-BD31-4B8C-83A1-F6EECF244321}">
                <p14:modId xmlns:p14="http://schemas.microsoft.com/office/powerpoint/2010/main" val="2684610697"/>
              </p:ext>
            </p:extLst>
          </p:nvPr>
        </p:nvGraphicFramePr>
        <p:xfrm>
          <a:off x="323528" y="875257"/>
          <a:ext cx="4104456" cy="5506071"/>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4"/>
          <p:cNvSpPr>
            <a:spLocks noGrp="1"/>
          </p:cNvSpPr>
          <p:nvPr>
            <p:ph type="title"/>
          </p:nvPr>
        </p:nvSpPr>
        <p:spPr>
          <a:xfrm>
            <a:off x="457200" y="347192"/>
            <a:ext cx="8229600" cy="369888"/>
          </a:xfrm>
          <a:solidFill>
            <a:schemeClr val="tx2">
              <a:lumMod val="20000"/>
              <a:lumOff val="80000"/>
            </a:schemeClr>
          </a:solidFill>
        </p:spPr>
        <p:txBody>
          <a:bodyPr/>
          <a:lstStyle/>
          <a:p>
            <a:pPr>
              <a:defRPr/>
            </a:pPr>
            <a:r>
              <a:rPr lang="ja-JP" altLang="en-US" sz="2400" b="1" dirty="0">
                <a:latin typeface="UD デジタル 教科書体 NK-R" panose="02020400000000000000" pitchFamily="18" charset="-128"/>
              </a:rPr>
              <a:t>被虐待者の</a:t>
            </a:r>
            <a:r>
              <a:rPr lang="ja-JP" altLang="en-US" sz="2400" b="1" dirty="0" err="1">
                <a:latin typeface="UD デジタル 教科書体 NK-R" panose="02020400000000000000" pitchFamily="18" charset="-128"/>
              </a:rPr>
              <a:t>障がい</a:t>
            </a:r>
            <a:r>
              <a:rPr lang="ja-JP" altLang="en-US" sz="2400" b="1" dirty="0">
                <a:latin typeface="UD デジタル 教科書体 NK-R" panose="02020400000000000000" pitchFamily="18" charset="-128"/>
              </a:rPr>
              <a:t>種別との関係</a:t>
            </a:r>
          </a:p>
        </p:txBody>
      </p:sp>
      <p:sp>
        <p:nvSpPr>
          <p:cNvPr id="23555" name="テキスト ボックス 12"/>
          <p:cNvSpPr txBox="1">
            <a:spLocks noChangeArrowheads="1"/>
          </p:cNvSpPr>
          <p:nvPr/>
        </p:nvSpPr>
        <p:spPr bwMode="auto">
          <a:xfrm>
            <a:off x="96268" y="6433343"/>
            <a:ext cx="4494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dirty="0">
                <a:ea typeface="UD デジタル 教科書体 NK-R" panose="02020400000000000000" pitchFamily="18" charset="-128"/>
              </a:rPr>
              <a:t>※</a:t>
            </a:r>
            <a:r>
              <a:rPr lang="ja-JP" altLang="en-US" sz="1100" dirty="0">
                <a:ea typeface="UD デジタル 教科書体 NK-R" panose="02020400000000000000" pitchFamily="18" charset="-128"/>
              </a:rPr>
              <a:t>重複障がいのある方は、該当する項目にそれぞれ計上している。</a:t>
            </a:r>
            <a:endParaRPr lang="en-US" altLang="ja-JP" sz="1200" dirty="0">
              <a:ea typeface="UD デジタル 教科書体 NK-R" panose="02020400000000000000" pitchFamily="18" charset="-128"/>
            </a:endParaRPr>
          </a:p>
        </p:txBody>
      </p:sp>
      <p:sp>
        <p:nvSpPr>
          <p:cNvPr id="23556"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＜令和５年度大阪府の状況＞</a:t>
            </a:r>
          </a:p>
        </p:txBody>
      </p:sp>
      <p:sp>
        <p:nvSpPr>
          <p:cNvPr id="8" name="角丸四角形 7"/>
          <p:cNvSpPr/>
          <p:nvPr/>
        </p:nvSpPr>
        <p:spPr>
          <a:xfrm>
            <a:off x="4590481" y="5747616"/>
            <a:ext cx="4229991" cy="62600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・養護者・・・「精神障がい」・「知的障がい」の割合が高い。</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・施設従事者等・・・「知的障がい」の割合が高い。</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・使用者・・・「精神障がい」の割合も高い。</a:t>
            </a:r>
            <a:endParaRPr lang="en-US" altLang="ja-JP" sz="1200" dirty="0">
              <a:solidFill>
                <a:schemeClr val="tx1"/>
              </a:solidFill>
              <a:ea typeface="UD デジタル 教科書体 NK-R" panose="02020400000000000000" pitchFamily="18" charset="-128"/>
            </a:endParaRPr>
          </a:p>
        </p:txBody>
      </p:sp>
      <p:sp>
        <p:nvSpPr>
          <p:cNvPr id="23559" name="スライド番号プレースホルダー 1"/>
          <p:cNvSpPr>
            <a:spLocks noGrp="1"/>
          </p:cNvSpPr>
          <p:nvPr>
            <p:ph type="sldNum" sz="quarter" idx="12"/>
          </p:nvPr>
        </p:nvSpPr>
        <p:spPr bwMode="auto">
          <a:xfrm>
            <a:off x="7010400" y="648858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9AF3281-5720-4CB4-965C-538E219EE05A}"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7</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14" name="グラフ 13">
            <a:extLst>
              <a:ext uri="{FF2B5EF4-FFF2-40B4-BE49-F238E27FC236}">
                <a16:creationId xmlns:a16="http://schemas.microsoft.com/office/drawing/2014/main" id="{00000000-0008-0000-0200-00000E000000}"/>
              </a:ext>
            </a:extLst>
          </p:cNvPr>
          <p:cNvGraphicFramePr>
            <a:graphicFrameLocks/>
          </p:cNvGraphicFramePr>
          <p:nvPr>
            <p:extLst>
              <p:ext uri="{D42A27DB-BD31-4B8C-83A1-F6EECF244321}">
                <p14:modId xmlns:p14="http://schemas.microsoft.com/office/powerpoint/2010/main" val="3140650089"/>
              </p:ext>
            </p:extLst>
          </p:nvPr>
        </p:nvGraphicFramePr>
        <p:xfrm>
          <a:off x="4689723" y="860947"/>
          <a:ext cx="4104455" cy="472829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4154275828"/>
              </p:ext>
            </p:extLst>
          </p:nvPr>
        </p:nvGraphicFramePr>
        <p:xfrm>
          <a:off x="4644008" y="2579566"/>
          <a:ext cx="4189666" cy="4017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375610529"/>
              </p:ext>
            </p:extLst>
          </p:nvPr>
        </p:nvGraphicFramePr>
        <p:xfrm>
          <a:off x="179512" y="3069847"/>
          <a:ext cx="4405690" cy="3516002"/>
        </p:xfrm>
        <a:graphic>
          <a:graphicData uri="http://schemas.openxmlformats.org/drawingml/2006/chart">
            <c:chart xmlns:c="http://schemas.openxmlformats.org/drawingml/2006/chart" xmlns:r="http://schemas.openxmlformats.org/officeDocument/2006/relationships" r:id="rId4"/>
          </a:graphicData>
        </a:graphic>
      </p:graphicFrame>
      <p:sp>
        <p:nvSpPr>
          <p:cNvPr id="25602" name="テキスト ボックス 5"/>
          <p:cNvSpPr txBox="1">
            <a:spLocks noChangeArrowheads="1"/>
          </p:cNvSpPr>
          <p:nvPr/>
        </p:nvSpPr>
        <p:spPr bwMode="auto">
          <a:xfrm>
            <a:off x="7938" y="0"/>
            <a:ext cx="348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＜令和５年度大阪府の状況＞</a:t>
            </a:r>
          </a:p>
        </p:txBody>
      </p:sp>
      <p:sp>
        <p:nvSpPr>
          <p:cNvPr id="7" name="タイトル 4"/>
          <p:cNvSpPr>
            <a:spLocks noGrp="1"/>
          </p:cNvSpPr>
          <p:nvPr>
            <p:ph type="title"/>
          </p:nvPr>
        </p:nvSpPr>
        <p:spPr>
          <a:xfrm>
            <a:off x="457200" y="336550"/>
            <a:ext cx="8229600" cy="347219"/>
          </a:xfrm>
          <a:solidFill>
            <a:schemeClr val="tx2">
              <a:lumMod val="20000"/>
              <a:lumOff val="80000"/>
            </a:schemeClr>
          </a:solidFill>
        </p:spPr>
        <p:txBody>
          <a:bodyPr/>
          <a:lstStyle/>
          <a:p>
            <a:pPr>
              <a:defRPr/>
            </a:pPr>
            <a:r>
              <a:rPr lang="ja-JP" altLang="en-US" sz="2400" b="1" dirty="0"/>
              <a:t>被虐待者の性別・年齢</a:t>
            </a:r>
          </a:p>
        </p:txBody>
      </p:sp>
      <p:sp>
        <p:nvSpPr>
          <p:cNvPr id="25604" name="スライド番号プレースホルダー 1"/>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441BAB8-E62E-412D-A0E9-C6FC4A0BAD4B}"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8</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9" name="角丸四角形 8"/>
          <p:cNvSpPr/>
          <p:nvPr/>
        </p:nvSpPr>
        <p:spPr>
          <a:xfrm>
            <a:off x="4993486" y="986349"/>
            <a:ext cx="3240360" cy="12906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・被虐待者の性別では、養護者は女性が多く、</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施設従事者等は男性の方が多い。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・年齢では、養護者は「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50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～５９歳」が最多で、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施設従事者等は「～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17</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歳」が最多。</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2" name="正方形/長方形 21">
            <a:extLst>
              <a:ext uri="{FF2B5EF4-FFF2-40B4-BE49-F238E27FC236}">
                <a16:creationId xmlns:a16="http://schemas.microsoft.com/office/drawing/2014/main" id="{C360962D-55A4-4F2D-8A7C-3640EC8D0978}"/>
              </a:ext>
            </a:extLst>
          </p:cNvPr>
          <p:cNvSpPr/>
          <p:nvPr/>
        </p:nvSpPr>
        <p:spPr>
          <a:xfrm>
            <a:off x="1130409" y="6285592"/>
            <a:ext cx="417255" cy="2358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23" name="正方形/長方形 22">
            <a:extLst>
              <a:ext uri="{FF2B5EF4-FFF2-40B4-BE49-F238E27FC236}">
                <a16:creationId xmlns:a16="http://schemas.microsoft.com/office/drawing/2014/main" id="{3A14FDCF-1163-4DB7-8487-86197E9FF60A}"/>
              </a:ext>
            </a:extLst>
          </p:cNvPr>
          <p:cNvSpPr/>
          <p:nvPr/>
        </p:nvSpPr>
        <p:spPr>
          <a:xfrm>
            <a:off x="3276271" y="6049734"/>
            <a:ext cx="417255" cy="2358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graphicFrame>
        <p:nvGraphicFramePr>
          <p:cNvPr id="12" name="グラフ 11">
            <a:extLst>
              <a:ext uri="{FF2B5EF4-FFF2-40B4-BE49-F238E27FC236}">
                <a16:creationId xmlns:a16="http://schemas.microsoft.com/office/drawing/2014/main" id="{00000000-0008-0000-0200-000009000000}"/>
              </a:ext>
            </a:extLst>
          </p:cNvPr>
          <p:cNvGraphicFramePr>
            <a:graphicFrameLocks/>
          </p:cNvGraphicFramePr>
          <p:nvPr>
            <p:extLst>
              <p:ext uri="{D42A27DB-BD31-4B8C-83A1-F6EECF244321}">
                <p14:modId xmlns:p14="http://schemas.microsoft.com/office/powerpoint/2010/main" val="781929180"/>
              </p:ext>
            </p:extLst>
          </p:nvPr>
        </p:nvGraphicFramePr>
        <p:xfrm>
          <a:off x="467544" y="834919"/>
          <a:ext cx="1684310" cy="21093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グラフ 12">
            <a:extLst>
              <a:ext uri="{FF2B5EF4-FFF2-40B4-BE49-F238E27FC236}">
                <a16:creationId xmlns:a16="http://schemas.microsoft.com/office/drawing/2014/main" id="{00000000-0008-0000-0200-00000A000000}"/>
              </a:ext>
            </a:extLst>
          </p:cNvPr>
          <p:cNvGraphicFramePr>
            <a:graphicFrameLocks/>
          </p:cNvGraphicFramePr>
          <p:nvPr>
            <p:extLst>
              <p:ext uri="{D42A27DB-BD31-4B8C-83A1-F6EECF244321}">
                <p14:modId xmlns:p14="http://schemas.microsoft.com/office/powerpoint/2010/main" val="1045085920"/>
              </p:ext>
            </p:extLst>
          </p:nvPr>
        </p:nvGraphicFramePr>
        <p:xfrm>
          <a:off x="2455642" y="834919"/>
          <a:ext cx="1684310" cy="2109399"/>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6647</Words>
  <Application>Microsoft Office PowerPoint</Application>
  <PresentationFormat>画面に合わせる (4:3)</PresentationFormat>
  <Paragraphs>1909</Paragraphs>
  <Slides>36</Slides>
  <Notes>31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36</vt:i4>
      </vt:variant>
    </vt:vector>
  </HeadingPairs>
  <TitlesOfParts>
    <vt:vector size="44" baseType="lpstr">
      <vt:lpstr>ＭＳ Ｐゴシック</vt:lpstr>
      <vt:lpstr>UD デジタル 教科書体 NK-R</vt:lpstr>
      <vt:lpstr>UD デジタル 教科書体 N-R</vt:lpstr>
      <vt:lpstr>Arial</vt:lpstr>
      <vt:lpstr>Calibri</vt:lpstr>
      <vt:lpstr>Century</vt:lpstr>
      <vt:lpstr>Office ​​テーマ</vt:lpstr>
      <vt:lpstr>1_Office ​​テーマ</vt:lpstr>
      <vt:lpstr>PowerPoint プレゼンテーション</vt:lpstr>
      <vt:lpstr>令和５年度（令和５年4月～令和６年3月） 大阪府内及び全国の障がい者虐待の対応状況</vt:lpstr>
      <vt:lpstr>PowerPoint プレゼンテーション</vt:lpstr>
      <vt:lpstr>大阪府の状況 ～養護者・施設従事者・使用者の比較～</vt:lpstr>
      <vt:lpstr>～障がい者虐待事例への対応状況等（調査結果）経年比較～</vt:lpstr>
      <vt:lpstr>～相談・通報・届出者の割合の比較～</vt:lpstr>
      <vt:lpstr>虐待類型との関係</vt:lpstr>
      <vt:lpstr>被虐待者の障がい種別との関係</vt:lpstr>
      <vt:lpstr>被虐待者の性別・年齢</vt:lpstr>
      <vt:lpstr>行動障がいとの関係</vt:lpstr>
      <vt:lpstr>虐待者の年齢</vt:lpstr>
      <vt:lpstr>養護者・施設従事者等・使用者 それぞれの傾向</vt:lpstr>
      <vt:lpstr>PowerPoint プレゼンテーション</vt:lpstr>
      <vt:lpstr>～障がい者虐待事例への対応状況等（調査結果）経年比較～</vt:lpstr>
      <vt:lpstr>令和５年度　都道府県別にみた養護者による障がい者虐待</vt:lpstr>
      <vt:lpstr>PowerPoint プレゼンテーション</vt:lpstr>
      <vt:lpstr>虐待の類型・被虐待者の障がい種別</vt:lpstr>
      <vt:lpstr>被虐待者からみた虐待者の続柄</vt:lpstr>
      <vt:lpstr>＜クロス集計①＞　被虐待者の障がい種別×虐待類型</vt:lpstr>
      <vt:lpstr>＜クロス集計③＞　被虐待者の障がい種別×通報者（一部抜粋）</vt:lpstr>
      <vt:lpstr>＜クロス集計⑤＞　虐待類型×虐待発生要因（一部抜粋）</vt:lpstr>
      <vt:lpstr>PowerPoint プレゼンテーション</vt:lpstr>
      <vt:lpstr>PowerPoint プレゼンテーション</vt:lpstr>
      <vt:lpstr>～障がい者虐待事例への対応状況等（調査結果）経年比較～</vt:lpstr>
      <vt:lpstr>令和５年度　都道府県別にみた 障がい者福祉施設従事者等による障がい者虐待</vt:lpstr>
      <vt:lpstr>【施設従事者等】　相談・通報・届出者の内訳</vt:lpstr>
      <vt:lpstr>虐待の類型・被虐待者の障がい種別</vt:lpstr>
      <vt:lpstr>虐待が認められた障がい福祉サービス事業所種別</vt:lpstr>
      <vt:lpstr>虐待が認められた障がい福祉サービス事業所種別</vt:lpstr>
      <vt:lpstr>虐待を行った障がい者福祉施設従事者等の職種</vt:lpstr>
      <vt:lpstr>＜施設従事者等による虐待＞</vt:lpstr>
      <vt:lpstr>PowerPoint プレゼンテーション</vt:lpstr>
      <vt:lpstr>～障がい者虐待事例への対応状況等（調査結果）経年比較～</vt:lpstr>
      <vt:lpstr>【使用者】　通報・届出・相談者の内訳</vt:lpstr>
      <vt:lpstr>【参考】令和5年度「大阪労働局における使用者による 障がい者の虐待状況等について」</vt:lpstr>
      <vt:lpstr>令和５年度大阪府の障がい者虐待対応状況の傾向 ＜まとめ＞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2012-12-07T03:29:50Z</dcterms:created>
  <dcterms:modified xsi:type="dcterms:W3CDTF">2025-01-23T00:30:34Z</dcterms:modified>
</cp:coreProperties>
</file>